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3" r:id="rId4"/>
    <p:sldId id="258" r:id="rId5"/>
    <p:sldId id="259" r:id="rId6"/>
    <p:sldId id="260" r:id="rId7"/>
    <p:sldId id="284" r:id="rId8"/>
    <p:sldId id="261" r:id="rId9"/>
    <p:sldId id="262" r:id="rId10"/>
    <p:sldId id="263" r:id="rId11"/>
    <p:sldId id="264" r:id="rId12"/>
    <p:sldId id="265" r:id="rId13"/>
    <p:sldId id="266" r:id="rId14"/>
    <p:sldId id="267" r:id="rId15"/>
    <p:sldId id="270" r:id="rId16"/>
    <p:sldId id="269" r:id="rId17"/>
    <p:sldId id="271" r:id="rId18"/>
    <p:sldId id="272"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5A484-3AE5-4A92-81C7-FAE47D6D6C4F}" type="datetimeFigureOut">
              <a:rPr lang="en-US" smtClean="0"/>
              <a:t>4/24/2012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FB8BC-F396-4736-A286-51AB4993F929}" type="slidenum">
              <a:rPr lang="en-US" smtClean="0"/>
              <a:t>‹#›</a:t>
            </a:fld>
            <a:endParaRPr lang="en-US"/>
          </a:p>
        </p:txBody>
      </p:sp>
    </p:spTree>
    <p:extLst>
      <p:ext uri="{BB962C8B-B14F-4D97-AF65-F5344CB8AC3E}">
        <p14:creationId xmlns:p14="http://schemas.microsoft.com/office/powerpoint/2010/main" val="1822718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1FB8BC-F396-4736-A286-51AB4993F929}" type="slidenum">
              <a:rPr lang="en-US" smtClean="0"/>
              <a:t>1</a:t>
            </a:fld>
            <a:endParaRPr lang="en-US"/>
          </a:p>
        </p:txBody>
      </p:sp>
    </p:spTree>
    <p:extLst>
      <p:ext uri="{BB962C8B-B14F-4D97-AF65-F5344CB8AC3E}">
        <p14:creationId xmlns:p14="http://schemas.microsoft.com/office/powerpoint/2010/main" val="118755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182079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355896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248379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254149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D0AB3-71B1-468B-8A0A-92EB8A3EAEF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424856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5D0AB3-71B1-468B-8A0A-92EB8A3EAEF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97981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5D0AB3-71B1-468B-8A0A-92EB8A3EAEFE}"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8038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D0AB3-71B1-468B-8A0A-92EB8A3EAEFE}"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111041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D0AB3-71B1-468B-8A0A-92EB8A3EAEFE}"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26882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D0AB3-71B1-468B-8A0A-92EB8A3EAEF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338408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D0AB3-71B1-468B-8A0A-92EB8A3EAEF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E35E0-A4E8-4559-A701-5E0C9B115725}" type="slidenum">
              <a:rPr lang="en-US" smtClean="0"/>
              <a:t>‹#›</a:t>
            </a:fld>
            <a:endParaRPr lang="en-US"/>
          </a:p>
        </p:txBody>
      </p:sp>
    </p:spTree>
    <p:extLst>
      <p:ext uri="{BB962C8B-B14F-4D97-AF65-F5344CB8AC3E}">
        <p14:creationId xmlns:p14="http://schemas.microsoft.com/office/powerpoint/2010/main" val="339363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D0AB3-71B1-468B-8A0A-92EB8A3EAEFE}" type="datetimeFigureOut">
              <a:rPr lang="en-US" smtClean="0"/>
              <a:t>4/24/2012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E35E0-A4E8-4559-A701-5E0C9B115725}" type="slidenum">
              <a:rPr lang="en-US" smtClean="0"/>
              <a:t>‹#›</a:t>
            </a:fld>
            <a:endParaRPr lang="en-US"/>
          </a:p>
        </p:txBody>
      </p:sp>
    </p:spTree>
    <p:extLst>
      <p:ext uri="{BB962C8B-B14F-4D97-AF65-F5344CB8AC3E}">
        <p14:creationId xmlns:p14="http://schemas.microsoft.com/office/powerpoint/2010/main" val="62652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MOVED WITH COMPASSION</a:t>
            </a:r>
            <a:endParaRPr lang="en-US" dirty="0"/>
          </a:p>
        </p:txBody>
      </p:sp>
      <p:sp>
        <p:nvSpPr>
          <p:cNvPr id="3" name="Subtitle 2"/>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6200" y="1752600"/>
            <a:ext cx="3937113" cy="885948"/>
          </a:xfrm>
          <a:prstGeom prst="rect">
            <a:avLst/>
          </a:prstGeom>
        </p:spPr>
        <p:txBody>
          <a:bodyPr wrap="square">
            <a:spAutoFit/>
          </a:bodyPr>
          <a:lstStyle/>
          <a:p>
            <a:pPr algn="ctr">
              <a:lnSpc>
                <a:spcPct val="110000"/>
              </a:lnSpc>
            </a:pPr>
            <a:r>
              <a:rPr lang="en-US" sz="2400" b="1" dirty="0" smtClean="0">
                <a:solidFill>
                  <a:srgbClr val="990033"/>
                </a:solidFill>
                <a:latin typeface="Trajan Pro" pitchFamily="18" charset="0"/>
              </a:rPr>
              <a:t>Abuse Prevention </a:t>
            </a:r>
          </a:p>
          <a:p>
            <a:pPr algn="ctr">
              <a:lnSpc>
                <a:spcPct val="110000"/>
              </a:lnSpc>
            </a:pPr>
            <a:r>
              <a:rPr lang="en-US" sz="2400" b="1" dirty="0" smtClean="0">
                <a:solidFill>
                  <a:srgbClr val="990033"/>
                </a:solidFill>
                <a:latin typeface="Trajan Pro" pitchFamily="18" charset="0"/>
              </a:rPr>
              <a:t>Emphasis Day </a:t>
            </a:r>
            <a:endParaRPr lang="en-US" sz="2400" b="1" dirty="0" smtClean="0">
              <a:solidFill>
                <a:srgbClr val="990033"/>
              </a:solidFill>
              <a:latin typeface="Trajan Pro" pitchFamily="18" charset="0"/>
            </a:endParaRPr>
          </a:p>
        </p:txBody>
      </p:sp>
      <p:sp>
        <p:nvSpPr>
          <p:cNvPr id="5" name="Rectangle 4"/>
          <p:cNvSpPr/>
          <p:nvPr/>
        </p:nvSpPr>
        <p:spPr>
          <a:xfrm>
            <a:off x="228600" y="5410200"/>
            <a:ext cx="4572000" cy="1865126"/>
          </a:xfrm>
          <a:prstGeom prst="rect">
            <a:avLst/>
          </a:prstGeom>
        </p:spPr>
        <p:txBody>
          <a:bodyPr>
            <a:spAutoFit/>
          </a:bodyPr>
          <a:lstStyle/>
          <a:p>
            <a:pPr algn="ctr">
              <a:lnSpc>
                <a:spcPct val="80000"/>
              </a:lnSpc>
            </a:pPr>
            <a:r>
              <a:rPr lang="en-US" dirty="0" smtClean="0">
                <a:solidFill>
                  <a:srgbClr val="CC0066"/>
                </a:solidFill>
                <a:latin typeface="Adobe Garamond Pro" pitchFamily="18" charset="0"/>
              </a:rPr>
              <a:t>Written by </a:t>
            </a:r>
          </a:p>
          <a:p>
            <a:pPr algn="ctr">
              <a:lnSpc>
                <a:spcPct val="80000"/>
              </a:lnSpc>
            </a:pPr>
            <a:r>
              <a:rPr lang="en-US" dirty="0" smtClean="0">
                <a:solidFill>
                  <a:srgbClr val="CC0066"/>
                </a:solidFill>
                <a:latin typeface="Adobe Garamond Pro" pitchFamily="18" charset="0"/>
              </a:rPr>
              <a:t>Sharon Platt - McDonald</a:t>
            </a:r>
            <a:endParaRPr lang="en-US" dirty="0" smtClean="0">
              <a:solidFill>
                <a:srgbClr val="CC0066"/>
              </a:solidFill>
              <a:latin typeface="Adobe Garamond Pro" pitchFamily="18" charset="0"/>
            </a:endParaRPr>
          </a:p>
          <a:p>
            <a:pPr algn="ctr">
              <a:lnSpc>
                <a:spcPct val="80000"/>
              </a:lnSpc>
            </a:pPr>
            <a:endParaRPr lang="en-US" i="1" dirty="0" smtClean="0">
              <a:solidFill>
                <a:srgbClr val="CC0066"/>
              </a:solidFill>
              <a:latin typeface="Adobe Garamond Pro" pitchFamily="18" charset="0"/>
            </a:endParaRPr>
          </a:p>
          <a:p>
            <a:pPr algn="ctr">
              <a:lnSpc>
                <a:spcPct val="80000"/>
              </a:lnSpc>
            </a:pPr>
            <a:endParaRPr lang="en-US" sz="1050" dirty="0" smtClean="0">
              <a:solidFill>
                <a:srgbClr val="CC0066"/>
              </a:solidFill>
              <a:latin typeface="Adobe Garamond Pro" pitchFamily="18" charset="0"/>
            </a:endParaRPr>
          </a:p>
          <a:p>
            <a:pPr algn="ctr">
              <a:lnSpc>
                <a:spcPct val="80000"/>
              </a:lnSpc>
            </a:pPr>
            <a:endParaRPr lang="en-US" sz="1050" dirty="0" smtClean="0">
              <a:solidFill>
                <a:srgbClr val="CC0066"/>
              </a:solidFill>
              <a:latin typeface="Adobe Garamond Pro" pitchFamily="18" charset="0"/>
            </a:endParaRPr>
          </a:p>
          <a:p>
            <a:pPr algn="ctr">
              <a:lnSpc>
                <a:spcPct val="80000"/>
              </a:lnSpc>
            </a:pPr>
            <a:endParaRPr lang="en-US" sz="1050" dirty="0" smtClean="0">
              <a:solidFill>
                <a:srgbClr val="CC0066"/>
              </a:solidFill>
              <a:latin typeface="Adobe Garamond Pro" pitchFamily="18" charset="0"/>
            </a:endParaRPr>
          </a:p>
          <a:p>
            <a:pPr algn="ctr">
              <a:lnSpc>
                <a:spcPct val="80000"/>
              </a:lnSpc>
            </a:pPr>
            <a:r>
              <a:rPr lang="en-US" dirty="0" smtClean="0">
                <a:solidFill>
                  <a:srgbClr val="CC0066"/>
                </a:solidFill>
                <a:latin typeface="Adobe Garamond Pro" pitchFamily="18" charset="0"/>
              </a:rPr>
              <a:t> </a:t>
            </a:r>
          </a:p>
          <a:p>
            <a:pPr algn="ctr">
              <a:lnSpc>
                <a:spcPct val="80000"/>
              </a:lnSpc>
            </a:pPr>
            <a:endParaRPr lang="en-US" dirty="0" smtClean="0">
              <a:solidFill>
                <a:srgbClr val="CC0066"/>
              </a:solidFill>
              <a:latin typeface="Adobe Garamond Pro" pitchFamily="18" charset="0"/>
            </a:endParaRPr>
          </a:p>
          <a:p>
            <a:pPr algn="ctr">
              <a:lnSpc>
                <a:spcPct val="80000"/>
              </a:lnSpc>
            </a:pPr>
            <a:endParaRPr lang="en-US" dirty="0" smtClean="0">
              <a:solidFill>
                <a:srgbClr val="CC0066"/>
              </a:solidFill>
              <a:latin typeface="Adobe Garamond Pro" pitchFamily="18" charset="0"/>
            </a:endParaRPr>
          </a:p>
          <a:p>
            <a:pPr algn="ctr">
              <a:lnSpc>
                <a:spcPct val="20000"/>
              </a:lnSpc>
            </a:pPr>
            <a:endParaRPr lang="en-US" dirty="0" smtClean="0">
              <a:solidFill>
                <a:srgbClr val="CC0066"/>
              </a:solidFill>
              <a:latin typeface="Adobe Garamond Pro" pitchFamily="18" charset="0"/>
            </a:endParaRPr>
          </a:p>
        </p:txBody>
      </p:sp>
      <p:sp>
        <p:nvSpPr>
          <p:cNvPr id="6" name="Rectangle 5"/>
          <p:cNvSpPr/>
          <p:nvPr/>
        </p:nvSpPr>
        <p:spPr>
          <a:xfrm>
            <a:off x="76201" y="685800"/>
            <a:ext cx="3886200" cy="978729"/>
          </a:xfrm>
          <a:prstGeom prst="rect">
            <a:avLst/>
          </a:prstGeom>
        </p:spPr>
        <p:txBody>
          <a:bodyPr wrap="square">
            <a:spAutoFit/>
          </a:bodyPr>
          <a:lstStyle/>
          <a:p>
            <a:pPr algn="ctr">
              <a:lnSpc>
                <a:spcPct val="80000"/>
              </a:lnSpc>
            </a:pPr>
            <a:r>
              <a:rPr lang="en-US" sz="2400" b="1" dirty="0" smtClean="0">
                <a:latin typeface="Trajan Pro" pitchFamily="18" charset="0"/>
              </a:rPr>
              <a:t>General Conference Women’s Ministries Department</a:t>
            </a:r>
            <a:endParaRPr lang="en-US" sz="2400" b="1" dirty="0" smtClean="0">
              <a:latin typeface="Trajan Pro" pitchFamily="18" charset="0"/>
            </a:endParaRPr>
          </a:p>
        </p:txBody>
      </p:sp>
      <p:pic>
        <p:nvPicPr>
          <p:cNvPr id="8" name="Picture 8" descr="WMLOGO-small"/>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29600" y="6196713"/>
            <a:ext cx="7810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0933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609600"/>
            <a:ext cx="8229600" cy="1143000"/>
          </a:xfrm>
        </p:spPr>
        <p:txBody>
          <a:bodyPr>
            <a:noAutofit/>
          </a:bodyPr>
          <a:lstStyle/>
          <a:p>
            <a:pPr lvl="0"/>
            <a:r>
              <a:rPr lang="en-US" sz="4800" b="1" dirty="0" smtClean="0">
                <a:solidFill>
                  <a:srgbClr val="CC0066"/>
                </a:solidFill>
                <a:effectLst>
                  <a:outerShdw blurRad="38100" dist="38100" dir="2700000" algn="tl">
                    <a:srgbClr val="000000">
                      <a:alpha val="43137"/>
                    </a:srgbClr>
                  </a:outerShdw>
                </a:effectLst>
              </a:rPr>
              <a:t/>
            </a:r>
            <a:br>
              <a:rPr lang="en-US" sz="4800" b="1" dirty="0" smtClean="0">
                <a:solidFill>
                  <a:srgbClr val="CC0066"/>
                </a:solidFill>
                <a:effectLst>
                  <a:outerShdw blurRad="38100" dist="38100" dir="2700000" algn="tl">
                    <a:srgbClr val="000000">
                      <a:alpha val="43137"/>
                    </a:srgbClr>
                  </a:outerShdw>
                </a:effectLst>
              </a:rPr>
            </a:br>
            <a:r>
              <a:rPr lang="en-US" sz="4800" b="1" dirty="0" smtClean="0">
                <a:solidFill>
                  <a:srgbClr val="CC0066"/>
                </a:solidFill>
                <a:effectLst>
                  <a:outerShdw blurRad="38100" dist="38100" dir="2700000" algn="tl">
                    <a:srgbClr val="000000">
                      <a:alpha val="43137"/>
                    </a:srgbClr>
                  </a:outerShdw>
                </a:effectLst>
              </a:rPr>
              <a:t>What is compassion? </a:t>
            </a:r>
            <a:br>
              <a:rPr lang="en-US" sz="4800" b="1" dirty="0" smtClean="0">
                <a:solidFill>
                  <a:srgbClr val="CC0066"/>
                </a:solidFill>
                <a:effectLst>
                  <a:outerShdw blurRad="38100" dist="38100" dir="2700000" algn="tl">
                    <a:srgbClr val="000000">
                      <a:alpha val="43137"/>
                    </a:srgbClr>
                  </a:outerShdw>
                </a:effectLst>
              </a:rPr>
            </a:br>
            <a:endParaRPr lang="en-US" sz="4800"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2133601"/>
            <a:ext cx="8229600" cy="3733800"/>
          </a:xfrm>
        </p:spPr>
        <p:txBody>
          <a:bodyPr/>
          <a:lstStyle/>
          <a:p>
            <a:pPr lvl="0"/>
            <a:r>
              <a:rPr lang="en-US" b="1" dirty="0" smtClean="0"/>
              <a:t>The </a:t>
            </a:r>
            <a:r>
              <a:rPr lang="en-US" b="1" dirty="0"/>
              <a:t>compassionate mind is alert to the needs of others.</a:t>
            </a:r>
          </a:p>
          <a:p>
            <a:pPr lvl="0"/>
            <a:r>
              <a:rPr lang="en-US" b="1" dirty="0"/>
              <a:t>The compassionate mind seeks to safeguard the welfare of others.</a:t>
            </a:r>
          </a:p>
          <a:p>
            <a:pPr lvl="0"/>
            <a:r>
              <a:rPr lang="en-US" b="1" dirty="0"/>
              <a:t>The compassionate mind takes action.</a:t>
            </a:r>
          </a:p>
          <a:p>
            <a:pPr lvl="0"/>
            <a:r>
              <a:rPr lang="en-US" b="1" dirty="0"/>
              <a:t>The compassionate mind is a healthy mind.</a:t>
            </a:r>
          </a:p>
          <a:p>
            <a:endParaRPr lang="en-US" b="1" dirty="0"/>
          </a:p>
        </p:txBody>
      </p:sp>
    </p:spTree>
    <p:extLst>
      <p:ext uri="{BB962C8B-B14F-4D97-AF65-F5344CB8AC3E}">
        <p14:creationId xmlns:p14="http://schemas.microsoft.com/office/powerpoint/2010/main" val="1486101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609600" y="685800"/>
            <a:ext cx="82296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
            </a:r>
            <a:br>
              <a:rPr lang="en-US" b="1" dirty="0" smtClean="0">
                <a:solidFill>
                  <a:srgbClr val="CC0066"/>
                </a:solidFill>
                <a:effectLst>
                  <a:outerShdw blurRad="38100" dist="38100" dir="2700000" algn="tl">
                    <a:srgbClr val="000000">
                      <a:alpha val="43137"/>
                    </a:srgbClr>
                  </a:outerShdw>
                </a:effectLst>
              </a:rPr>
            </a:br>
            <a:r>
              <a:rPr lang="en-US" b="1" dirty="0" smtClean="0">
                <a:solidFill>
                  <a:srgbClr val="CC0066"/>
                </a:solidFill>
                <a:effectLst>
                  <a:outerShdw blurRad="38100" dist="38100" dir="2700000" algn="tl">
                    <a:srgbClr val="000000">
                      <a:alpha val="43137"/>
                    </a:srgbClr>
                  </a:outerShdw>
                </a:effectLst>
              </a:rPr>
              <a:t>1. The </a:t>
            </a:r>
            <a:r>
              <a:rPr lang="en-US" b="1" i="1" dirty="0">
                <a:solidFill>
                  <a:srgbClr val="CC0066"/>
                </a:solidFill>
                <a:effectLst>
                  <a:outerShdw blurRad="38100" dist="38100" dir="2700000" algn="tl">
                    <a:srgbClr val="000000">
                      <a:alpha val="43137"/>
                    </a:srgbClr>
                  </a:outerShdw>
                </a:effectLst>
                <a:latin typeface="Book Antiqua" pitchFamily="18" charset="0"/>
              </a:rPr>
              <a:t>Compassionate</a:t>
            </a:r>
            <a:r>
              <a:rPr lang="en-US" b="1" dirty="0">
                <a:solidFill>
                  <a:srgbClr val="CC0066"/>
                </a:solidFill>
                <a:effectLst>
                  <a:outerShdw blurRad="38100" dist="38100" dir="2700000" algn="tl">
                    <a:srgbClr val="000000">
                      <a:alpha val="43137"/>
                    </a:srgbClr>
                  </a:outerShdw>
                </a:effectLst>
              </a:rPr>
              <a:t> Mind is Alert to the Needs of Others</a:t>
            </a:r>
            <a:r>
              <a:rPr lang="en-US" b="1" dirty="0" smtClean="0">
                <a:solidFill>
                  <a:srgbClr val="CC0066"/>
                </a:solidFill>
                <a:effectLst>
                  <a:outerShdw blurRad="38100" dist="38100" dir="2700000" algn="tl">
                    <a:srgbClr val="000000">
                      <a:alpha val="43137"/>
                    </a:srgbClr>
                  </a:outerShdw>
                </a:effectLst>
              </a:rPr>
              <a:t>. </a:t>
            </a:r>
            <a:r>
              <a:rPr lang="en-US" b="1" dirty="0">
                <a:solidFill>
                  <a:srgbClr val="CC0066"/>
                </a:solidFill>
                <a:effectLst>
                  <a:outerShdw blurRad="38100" dist="38100" dir="2700000" algn="tl">
                    <a:srgbClr val="000000">
                      <a:alpha val="43137"/>
                    </a:srgbClr>
                  </a:outerShdw>
                </a:effectLst>
              </a:rPr>
              <a:t/>
            </a:r>
            <a:br>
              <a:rPr lang="en-US" b="1" dirty="0">
                <a:solidFill>
                  <a:srgbClr val="CC0066"/>
                </a:solidFill>
                <a:effectLst>
                  <a:outerShdw blurRad="38100" dist="38100" dir="2700000" algn="tl">
                    <a:srgbClr val="000000">
                      <a:alpha val="43137"/>
                    </a:srgbClr>
                  </a:outerShdw>
                </a:effectLst>
              </a:rPr>
            </a:b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0" y="2255837"/>
            <a:ext cx="7315200" cy="4525963"/>
          </a:xfrm>
        </p:spPr>
        <p:txBody>
          <a:bodyPr>
            <a:normAutofit/>
          </a:bodyPr>
          <a:lstStyle/>
          <a:p>
            <a:pPr marL="0" indent="0" algn="ctr">
              <a:buNone/>
            </a:pPr>
            <a:r>
              <a:rPr lang="en-US" dirty="0" smtClean="0"/>
              <a:t>But </a:t>
            </a:r>
            <a:r>
              <a:rPr lang="en-US" dirty="0"/>
              <a:t>when He </a:t>
            </a:r>
            <a:r>
              <a:rPr lang="en-US" i="1" dirty="0"/>
              <a:t>saw</a:t>
            </a:r>
            <a:r>
              <a:rPr lang="en-US" dirty="0"/>
              <a:t> the multitudes, </a:t>
            </a:r>
            <a:r>
              <a:rPr lang="en-US" dirty="0" smtClean="0"/>
              <a:t>He </a:t>
            </a:r>
            <a:r>
              <a:rPr lang="en-US" dirty="0"/>
              <a:t>was </a:t>
            </a:r>
            <a:r>
              <a:rPr lang="en-US" b="1" i="1" dirty="0">
                <a:solidFill>
                  <a:srgbClr val="CC0066"/>
                </a:solidFill>
              </a:rPr>
              <a:t>moved</a:t>
            </a:r>
            <a:r>
              <a:rPr lang="en-US" b="1" dirty="0">
                <a:solidFill>
                  <a:srgbClr val="CC0066"/>
                </a:solidFill>
              </a:rPr>
              <a:t> </a:t>
            </a:r>
            <a:r>
              <a:rPr lang="en-US" b="1" dirty="0" smtClean="0">
                <a:solidFill>
                  <a:srgbClr val="CC0066"/>
                </a:solidFill>
              </a:rPr>
              <a:t>with </a:t>
            </a:r>
            <a:r>
              <a:rPr lang="en-US" b="1" i="1" dirty="0">
                <a:solidFill>
                  <a:srgbClr val="CC0066"/>
                </a:solidFill>
              </a:rPr>
              <a:t>compassion</a:t>
            </a:r>
            <a:r>
              <a:rPr lang="en-US" b="1" dirty="0">
                <a:solidFill>
                  <a:srgbClr val="CC0066"/>
                </a:solidFill>
              </a:rPr>
              <a:t> </a:t>
            </a:r>
            <a:r>
              <a:rPr lang="en-US" dirty="0"/>
              <a:t>for them,  </a:t>
            </a:r>
            <a:r>
              <a:rPr lang="en-US" dirty="0" smtClean="0"/>
              <a:t>because </a:t>
            </a:r>
            <a:r>
              <a:rPr lang="en-US" dirty="0"/>
              <a:t>they </a:t>
            </a:r>
            <a:r>
              <a:rPr lang="en-US" dirty="0" smtClean="0"/>
              <a:t>were </a:t>
            </a:r>
            <a:r>
              <a:rPr lang="en-US" i="1" dirty="0" smtClean="0"/>
              <a:t>weary</a:t>
            </a:r>
            <a:r>
              <a:rPr lang="en-US" dirty="0" smtClean="0"/>
              <a:t> and </a:t>
            </a:r>
            <a:r>
              <a:rPr lang="en-US" i="1" dirty="0"/>
              <a:t>scattered</a:t>
            </a:r>
            <a:r>
              <a:rPr lang="en-US" dirty="0"/>
              <a:t>, </a:t>
            </a:r>
            <a:r>
              <a:rPr lang="en-US" dirty="0" smtClean="0"/>
              <a:t>like </a:t>
            </a:r>
            <a:r>
              <a:rPr lang="en-US" dirty="0"/>
              <a:t>sheep </a:t>
            </a:r>
            <a:r>
              <a:rPr lang="en-US" i="1" dirty="0"/>
              <a:t>having no shepherd</a:t>
            </a:r>
            <a:r>
              <a:rPr lang="en-US" dirty="0"/>
              <a:t>. </a:t>
            </a:r>
          </a:p>
          <a:p>
            <a:pPr marL="0" lvl="0" indent="0" algn="ctr">
              <a:buNone/>
            </a:pPr>
            <a:r>
              <a:rPr lang="en-US" i="1" dirty="0" smtClean="0"/>
              <a:t>Matthew 9:36, NKJV</a:t>
            </a:r>
            <a:endParaRPr lang="en-US" dirty="0" smtClean="0"/>
          </a:p>
          <a:p>
            <a:pPr marL="0" indent="0" algn="ctr">
              <a:buNone/>
            </a:pPr>
            <a:endParaRPr lang="en-US" dirty="0"/>
          </a:p>
        </p:txBody>
      </p:sp>
    </p:spTree>
    <p:extLst>
      <p:ext uri="{BB962C8B-B14F-4D97-AF65-F5344CB8AC3E}">
        <p14:creationId xmlns:p14="http://schemas.microsoft.com/office/powerpoint/2010/main" val="3607763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533400" y="1981200"/>
            <a:ext cx="8229600" cy="4525963"/>
          </a:xfrm>
        </p:spPr>
        <p:txBody>
          <a:bodyPr/>
          <a:lstStyle/>
          <a:p>
            <a:pPr marL="0" indent="0" algn="ctr">
              <a:buNone/>
            </a:pPr>
            <a:r>
              <a:rPr lang="en-US" b="1" dirty="0" smtClean="0"/>
              <a:t>Let </a:t>
            </a:r>
            <a:r>
              <a:rPr lang="en-US" b="1" dirty="0"/>
              <a:t>the </a:t>
            </a:r>
            <a:r>
              <a:rPr lang="en-US" b="1" cap="small" dirty="0"/>
              <a:t>Lord</a:t>
            </a:r>
            <a:r>
              <a:rPr lang="en-US" b="1" dirty="0"/>
              <a:t>, the God of the spirits of all flesh, set a man over the congregation, who may go out before them and go in before them, who may lead them out and bring them in, that the congregation of the </a:t>
            </a:r>
            <a:r>
              <a:rPr lang="en-US" b="1" cap="small" dirty="0"/>
              <a:t>Lord</a:t>
            </a:r>
            <a:r>
              <a:rPr lang="en-US" b="1" dirty="0"/>
              <a:t> may not be like sheep which have no shepherd.</a:t>
            </a:r>
          </a:p>
          <a:p>
            <a:pPr marL="0" lvl="0" indent="0" algn="ctr">
              <a:buNone/>
            </a:pPr>
            <a:r>
              <a:rPr lang="en-US" b="1" i="1" dirty="0" smtClean="0"/>
              <a:t>Numbers 27:16, 17, NKJV </a:t>
            </a:r>
            <a:endParaRPr lang="en-US" b="1" dirty="0" smtClean="0"/>
          </a:p>
          <a:p>
            <a:pPr algn="ctr"/>
            <a:endParaRPr lang="en-US" b="1" dirty="0"/>
          </a:p>
          <a:p>
            <a:pPr algn="ctr"/>
            <a:endParaRPr lang="en-US" b="1" dirty="0"/>
          </a:p>
        </p:txBody>
      </p:sp>
    </p:spTree>
    <p:extLst>
      <p:ext uri="{BB962C8B-B14F-4D97-AF65-F5344CB8AC3E}">
        <p14:creationId xmlns:p14="http://schemas.microsoft.com/office/powerpoint/2010/main" val="2280160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1143000" y="1143000"/>
            <a:ext cx="7467600" cy="2971800"/>
          </a:xfrm>
        </p:spPr>
        <p:txBody>
          <a:bodyPr>
            <a:noAutofit/>
          </a:bodyPr>
          <a:lstStyle/>
          <a:p>
            <a:pPr marL="0" indent="0" algn="ctr">
              <a:buNone/>
            </a:pPr>
            <a:r>
              <a:rPr lang="en-US" sz="3600" b="1" dirty="0" smtClean="0"/>
              <a:t>Then </a:t>
            </a:r>
            <a:r>
              <a:rPr lang="en-US" sz="3600" b="1" dirty="0" err="1"/>
              <a:t>Micaiah</a:t>
            </a:r>
            <a:r>
              <a:rPr lang="en-US" sz="3600" b="1" dirty="0"/>
              <a:t> answered, “I saw all Israel scattered on the hills like sheep without a shepherd, and the </a:t>
            </a:r>
            <a:r>
              <a:rPr lang="en-US" sz="3600" b="1" cap="small" dirty="0"/>
              <a:t>Lord</a:t>
            </a:r>
            <a:r>
              <a:rPr lang="en-US" sz="3600" b="1" dirty="0"/>
              <a:t> said, ‘These people have no master. Let each one go home in peace.’”</a:t>
            </a:r>
          </a:p>
          <a:p>
            <a:pPr marL="0" lvl="0" indent="0" algn="ctr">
              <a:buNone/>
            </a:pPr>
            <a:r>
              <a:rPr lang="en-US" sz="3600" b="1" dirty="0"/>
              <a:t> </a:t>
            </a:r>
            <a:r>
              <a:rPr lang="en-US" sz="3600" b="1" i="1" dirty="0" smtClean="0"/>
              <a:t>2 Chronicles 18:16, NIV</a:t>
            </a:r>
            <a:endParaRPr lang="en-US" sz="3600" b="1" dirty="0" smtClean="0"/>
          </a:p>
          <a:p>
            <a:pPr marL="0" indent="0" algn="ctr">
              <a:buNone/>
            </a:pPr>
            <a:endParaRPr lang="en-US" sz="3600" b="1" dirty="0"/>
          </a:p>
          <a:p>
            <a:pPr marL="0" indent="0" algn="ctr">
              <a:buNone/>
            </a:pPr>
            <a:endParaRPr lang="en-US" sz="3600" b="1" dirty="0"/>
          </a:p>
        </p:txBody>
      </p:sp>
    </p:spTree>
    <p:extLst>
      <p:ext uri="{BB962C8B-B14F-4D97-AF65-F5344CB8AC3E}">
        <p14:creationId xmlns:p14="http://schemas.microsoft.com/office/powerpoint/2010/main" val="2194809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762000" y="2057400"/>
            <a:ext cx="7391400" cy="2667000"/>
          </a:xfrm>
        </p:spPr>
        <p:txBody>
          <a:bodyPr>
            <a:normAutofit/>
          </a:bodyPr>
          <a:lstStyle/>
          <a:p>
            <a:pPr marL="0" indent="0" algn="ctr">
              <a:buNone/>
            </a:pPr>
            <a:r>
              <a:rPr lang="en-US" sz="4800" dirty="0" smtClean="0"/>
              <a:t>Cast </a:t>
            </a:r>
            <a:r>
              <a:rPr lang="en-US" sz="4800" dirty="0"/>
              <a:t>all your anxiety on him because </a:t>
            </a:r>
            <a:r>
              <a:rPr lang="en-US" sz="4800" b="1" dirty="0">
                <a:solidFill>
                  <a:srgbClr val="CC0066"/>
                </a:solidFill>
              </a:rPr>
              <a:t>he cares </a:t>
            </a:r>
            <a:r>
              <a:rPr lang="en-US" sz="4800" dirty="0"/>
              <a:t>for you</a:t>
            </a:r>
            <a:r>
              <a:rPr lang="en-US" sz="4800" dirty="0" smtClean="0"/>
              <a:t>.</a:t>
            </a:r>
          </a:p>
          <a:p>
            <a:pPr marL="0" lvl="0" indent="0" algn="ctr">
              <a:buNone/>
            </a:pPr>
            <a:r>
              <a:rPr lang="en-US" sz="4800" i="1" dirty="0" smtClean="0"/>
              <a:t>I Peter5:7, NIV</a:t>
            </a:r>
            <a:endParaRPr lang="en-US" sz="4800" dirty="0" smtClean="0"/>
          </a:p>
          <a:p>
            <a:pPr marL="0" indent="0" algn="ctr">
              <a:buNone/>
            </a:pPr>
            <a:endParaRPr lang="en-US" sz="4800" dirty="0"/>
          </a:p>
          <a:p>
            <a:pPr marL="0" indent="0" algn="ctr">
              <a:buNone/>
            </a:pPr>
            <a:endParaRPr lang="en-US" sz="4800" dirty="0"/>
          </a:p>
        </p:txBody>
      </p:sp>
    </p:spTree>
    <p:extLst>
      <p:ext uri="{BB962C8B-B14F-4D97-AF65-F5344CB8AC3E}">
        <p14:creationId xmlns:p14="http://schemas.microsoft.com/office/powerpoint/2010/main" val="4150001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685800"/>
            <a:ext cx="86106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
            </a:r>
            <a:br>
              <a:rPr lang="en-US" b="1" dirty="0" smtClean="0">
                <a:solidFill>
                  <a:srgbClr val="CC0066"/>
                </a:solidFill>
                <a:effectLst>
                  <a:outerShdw blurRad="38100" dist="38100" dir="2700000" algn="tl">
                    <a:srgbClr val="000000">
                      <a:alpha val="43137"/>
                    </a:srgbClr>
                  </a:outerShdw>
                </a:effectLst>
              </a:rPr>
            </a:br>
            <a:r>
              <a:rPr lang="en-US" b="1" dirty="0" smtClean="0">
                <a:solidFill>
                  <a:srgbClr val="CC0066"/>
                </a:solidFill>
                <a:effectLst>
                  <a:outerShdw blurRad="38100" dist="38100" dir="2700000" algn="tl">
                    <a:srgbClr val="000000">
                      <a:alpha val="43137"/>
                    </a:srgbClr>
                  </a:outerShdw>
                </a:effectLst>
              </a:rPr>
              <a:t>A compassionate mind is alert to the needs of others. </a:t>
            </a:r>
            <a:br>
              <a:rPr lang="en-US" b="1" dirty="0" smtClean="0">
                <a:solidFill>
                  <a:srgbClr val="CC0066"/>
                </a:solidFill>
                <a:effectLst>
                  <a:outerShdw blurRad="38100" dist="38100" dir="2700000" algn="tl">
                    <a:srgbClr val="000000">
                      <a:alpha val="43137"/>
                    </a:srgbClr>
                  </a:outerShdw>
                </a:effectLst>
              </a:rPr>
            </a:b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00200" y="2209800"/>
            <a:ext cx="6934200" cy="2286000"/>
          </a:xfrm>
        </p:spPr>
        <p:txBody>
          <a:bodyPr>
            <a:normAutofit lnSpcReduction="10000"/>
          </a:bodyPr>
          <a:lstStyle/>
          <a:p>
            <a:pPr marL="0" lvl="0" indent="0">
              <a:buNone/>
            </a:pPr>
            <a:endParaRPr lang="en-US" sz="1000" b="1" dirty="0" smtClean="0"/>
          </a:p>
          <a:p>
            <a:pPr lvl="0"/>
            <a:r>
              <a:rPr lang="en-US" b="1" dirty="0" smtClean="0"/>
              <a:t>When we did not care for Jesus, He cared for us.</a:t>
            </a:r>
          </a:p>
          <a:p>
            <a:pPr lvl="0"/>
            <a:r>
              <a:rPr lang="en-US" b="1" dirty="0" smtClean="0"/>
              <a:t>When the world forgets, He remembers.</a:t>
            </a:r>
          </a:p>
          <a:p>
            <a:endParaRPr lang="en-US" b="1" dirty="0"/>
          </a:p>
        </p:txBody>
      </p:sp>
    </p:spTree>
    <p:extLst>
      <p:ext uri="{BB962C8B-B14F-4D97-AF65-F5344CB8AC3E}">
        <p14:creationId xmlns:p14="http://schemas.microsoft.com/office/powerpoint/2010/main" val="579597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28600"/>
            <a:ext cx="82296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
            </a:r>
            <a:br>
              <a:rPr lang="en-US" b="1" dirty="0" smtClean="0">
                <a:solidFill>
                  <a:srgbClr val="CC0066"/>
                </a:solidFill>
                <a:effectLst>
                  <a:outerShdw blurRad="38100" dist="38100" dir="2700000" algn="tl">
                    <a:srgbClr val="000000">
                      <a:alpha val="43137"/>
                    </a:srgbClr>
                  </a:outerShdw>
                </a:effectLst>
              </a:rPr>
            </a:br>
            <a:r>
              <a:rPr lang="en-US" b="1" dirty="0" smtClean="0">
                <a:solidFill>
                  <a:srgbClr val="CC0066"/>
                </a:solidFill>
                <a:effectLst>
                  <a:outerShdw blurRad="38100" dist="38100" dir="2700000" algn="tl">
                    <a:srgbClr val="000000">
                      <a:alpha val="43137"/>
                    </a:srgbClr>
                  </a:outerShdw>
                </a:effectLst>
              </a:rPr>
              <a:t>A compassionate mind is alert to the needs of others. </a:t>
            </a:r>
            <a:br>
              <a:rPr lang="en-US" b="1" dirty="0" smtClean="0">
                <a:solidFill>
                  <a:srgbClr val="CC0066"/>
                </a:solidFill>
                <a:effectLst>
                  <a:outerShdw blurRad="38100" dist="38100" dir="2700000" algn="tl">
                    <a:srgbClr val="000000">
                      <a:alpha val="43137"/>
                    </a:srgbClr>
                  </a:outerShdw>
                </a:effectLst>
              </a:rPr>
            </a:b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905000"/>
            <a:ext cx="7620000" cy="3581400"/>
          </a:xfrm>
        </p:spPr>
        <p:txBody>
          <a:bodyPr>
            <a:normAutofit lnSpcReduction="10000"/>
          </a:bodyPr>
          <a:lstStyle/>
          <a:p>
            <a:pPr lvl="0"/>
            <a:r>
              <a:rPr lang="en-US" b="1" dirty="0" smtClean="0"/>
              <a:t>When </a:t>
            </a:r>
            <a:r>
              <a:rPr lang="en-US" b="1" dirty="0"/>
              <a:t>we hide our eyes from the pain of others, </a:t>
            </a:r>
            <a:r>
              <a:rPr lang="en-US" b="1" dirty="0">
                <a:solidFill>
                  <a:srgbClr val="CC0066"/>
                </a:solidFill>
              </a:rPr>
              <a:t>God sheds a tear.</a:t>
            </a:r>
          </a:p>
          <a:p>
            <a:pPr lvl="0"/>
            <a:r>
              <a:rPr lang="en-US" b="1" dirty="0"/>
              <a:t>When we cast aside others, </a:t>
            </a:r>
            <a:r>
              <a:rPr lang="en-US" b="1" dirty="0">
                <a:solidFill>
                  <a:srgbClr val="CC0066"/>
                </a:solidFill>
              </a:rPr>
              <a:t>Jesus draws them in.</a:t>
            </a:r>
          </a:p>
          <a:p>
            <a:pPr lvl="0"/>
            <a:r>
              <a:rPr lang="en-US" b="1" dirty="0"/>
              <a:t>When we act in fear instead of faith, the Holy Spirit gives us </a:t>
            </a:r>
            <a:r>
              <a:rPr lang="en-US" b="1" dirty="0" smtClean="0">
                <a:solidFill>
                  <a:srgbClr val="CC0066"/>
                </a:solidFill>
              </a:rPr>
              <a:t>power</a:t>
            </a:r>
            <a:r>
              <a:rPr lang="en-US" b="1" dirty="0">
                <a:solidFill>
                  <a:srgbClr val="CC0066"/>
                </a:solidFill>
              </a:rPr>
              <a:t>, love, and a sound mind.</a:t>
            </a:r>
          </a:p>
          <a:p>
            <a:endParaRPr lang="en-US" b="1" dirty="0"/>
          </a:p>
        </p:txBody>
      </p:sp>
    </p:spTree>
    <p:extLst>
      <p:ext uri="{BB962C8B-B14F-4D97-AF65-F5344CB8AC3E}">
        <p14:creationId xmlns:p14="http://schemas.microsoft.com/office/powerpoint/2010/main" val="2520164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33400" y="685800"/>
            <a:ext cx="8229600" cy="1143000"/>
          </a:xfrm>
        </p:spPr>
        <p:txBody>
          <a:bodyPr>
            <a:normAutofit fontScale="90000"/>
          </a:bodyPr>
          <a:lstStyle/>
          <a:p>
            <a:r>
              <a:rPr lang="en-US" b="1" dirty="0" smtClean="0">
                <a:solidFill>
                  <a:srgbClr val="CC0066"/>
                </a:solidFill>
                <a:effectLst>
                  <a:outerShdw blurRad="38100" dist="38100" dir="2700000" algn="tl">
                    <a:srgbClr val="000000">
                      <a:alpha val="43137"/>
                    </a:srgbClr>
                  </a:outerShdw>
                </a:effectLst>
              </a:rPr>
              <a:t>2. The </a:t>
            </a:r>
            <a:r>
              <a:rPr lang="en-US" b="1" i="1" dirty="0">
                <a:solidFill>
                  <a:srgbClr val="CC0066"/>
                </a:solidFill>
                <a:effectLst>
                  <a:outerShdw blurRad="38100" dist="38100" dir="2700000" algn="tl">
                    <a:srgbClr val="000000">
                      <a:alpha val="43137"/>
                    </a:srgbClr>
                  </a:outerShdw>
                </a:effectLst>
                <a:latin typeface="Book Antiqua" pitchFamily="18" charset="0"/>
                <a:cs typeface="Times New Roman" pitchFamily="18" charset="0"/>
              </a:rPr>
              <a:t>Compassionate</a:t>
            </a:r>
            <a:r>
              <a:rPr lang="en-US" b="1" dirty="0">
                <a:solidFill>
                  <a:srgbClr val="CC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a:solidFill>
                  <a:srgbClr val="CC0066"/>
                </a:solidFill>
                <a:effectLst>
                  <a:outerShdw blurRad="38100" dist="38100" dir="2700000" algn="tl">
                    <a:srgbClr val="000000">
                      <a:alpha val="43137"/>
                    </a:srgbClr>
                  </a:outerShdw>
                </a:effectLst>
              </a:rPr>
              <a:t>Mind Seeks to Safeguard the Welfare of Others. </a:t>
            </a:r>
          </a:p>
        </p:txBody>
      </p:sp>
      <p:sp>
        <p:nvSpPr>
          <p:cNvPr id="3" name="Content Placeholder 2"/>
          <p:cNvSpPr>
            <a:spLocks noGrp="1"/>
          </p:cNvSpPr>
          <p:nvPr>
            <p:ph idx="1"/>
          </p:nvPr>
        </p:nvSpPr>
        <p:spPr>
          <a:xfrm>
            <a:off x="1600200" y="2286000"/>
            <a:ext cx="7010400" cy="3276600"/>
          </a:xfrm>
        </p:spPr>
        <p:txBody>
          <a:bodyPr/>
          <a:lstStyle/>
          <a:p>
            <a:pPr lvl="0"/>
            <a:r>
              <a:rPr lang="en-US" b="1" dirty="0"/>
              <a:t>Recognizes types of people more likely to abuse</a:t>
            </a:r>
          </a:p>
          <a:p>
            <a:pPr lvl="0"/>
            <a:r>
              <a:rPr lang="en-US" b="1" dirty="0"/>
              <a:t>Confronts abusers to encourage therapy and rehabilitation</a:t>
            </a:r>
          </a:p>
          <a:p>
            <a:pPr lvl="0" algn="r"/>
            <a:r>
              <a:rPr lang="en-US" b="1" dirty="0"/>
              <a:t>Pursues positive intervention</a:t>
            </a:r>
          </a:p>
          <a:p>
            <a:endParaRPr lang="en-US" b="1" dirty="0"/>
          </a:p>
        </p:txBody>
      </p:sp>
    </p:spTree>
    <p:extLst>
      <p:ext uri="{BB962C8B-B14F-4D97-AF65-F5344CB8AC3E}">
        <p14:creationId xmlns:p14="http://schemas.microsoft.com/office/powerpoint/2010/main" val="3210519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3" descr="EndItNow.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8382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3256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371600" y="685800"/>
            <a:ext cx="6553200" cy="1143000"/>
          </a:xfrm>
        </p:spPr>
        <p:txBody>
          <a:bodyPr>
            <a:normAutofit fontScale="90000"/>
          </a:bodyPr>
          <a:lstStyle/>
          <a:p>
            <a:r>
              <a:rPr lang="en-US" b="1" dirty="0" smtClean="0">
                <a:solidFill>
                  <a:srgbClr val="CC0066"/>
                </a:solidFill>
                <a:effectLst>
                  <a:outerShdw blurRad="38100" dist="38100" dir="2700000" algn="tl">
                    <a:srgbClr val="000000">
                      <a:alpha val="43137"/>
                    </a:srgbClr>
                  </a:outerShdw>
                </a:effectLst>
              </a:rPr>
              <a:t>3. The </a:t>
            </a:r>
            <a:r>
              <a:rPr lang="en-US" b="1" i="1" dirty="0">
                <a:solidFill>
                  <a:srgbClr val="CC0066"/>
                </a:solidFill>
                <a:effectLst>
                  <a:outerShdw blurRad="38100" dist="38100" dir="2700000" algn="tl">
                    <a:srgbClr val="000000">
                      <a:alpha val="43137"/>
                    </a:srgbClr>
                  </a:outerShdw>
                </a:effectLst>
                <a:latin typeface="Book Antiqua" pitchFamily="18" charset="0"/>
              </a:rPr>
              <a:t>Compassionate</a:t>
            </a:r>
            <a:r>
              <a:rPr lang="en-US" b="1" dirty="0">
                <a:solidFill>
                  <a:srgbClr val="CC0066"/>
                </a:solidFill>
                <a:effectLst>
                  <a:outerShdw blurRad="38100" dist="38100" dir="2700000" algn="tl">
                    <a:srgbClr val="000000">
                      <a:alpha val="43137"/>
                    </a:srgbClr>
                  </a:outerShdw>
                </a:effectLst>
              </a:rPr>
              <a:t> Mind Takes Action</a:t>
            </a:r>
          </a:p>
        </p:txBody>
      </p:sp>
      <p:sp>
        <p:nvSpPr>
          <p:cNvPr id="3" name="Content Placeholder 2"/>
          <p:cNvSpPr>
            <a:spLocks noGrp="1"/>
          </p:cNvSpPr>
          <p:nvPr>
            <p:ph idx="1"/>
          </p:nvPr>
        </p:nvSpPr>
        <p:spPr>
          <a:xfrm>
            <a:off x="838200" y="2209800"/>
            <a:ext cx="8229600" cy="2209800"/>
          </a:xfrm>
        </p:spPr>
        <p:txBody>
          <a:bodyPr/>
          <a:lstStyle/>
          <a:p>
            <a:r>
              <a:rPr lang="en-US" b="1" dirty="0"/>
              <a:t>Becomes voice for the voiceless</a:t>
            </a:r>
          </a:p>
          <a:p>
            <a:r>
              <a:rPr lang="en-US" b="1" dirty="0"/>
              <a:t>Touches those others are reluctant to reach</a:t>
            </a:r>
          </a:p>
          <a:p>
            <a:r>
              <a:rPr lang="en-US" b="1" dirty="0"/>
              <a:t>Emulates Christ—Lives to be of service </a:t>
            </a:r>
          </a:p>
        </p:txBody>
      </p:sp>
    </p:spTree>
    <p:extLst>
      <p:ext uri="{BB962C8B-B14F-4D97-AF65-F5344CB8AC3E}">
        <p14:creationId xmlns:p14="http://schemas.microsoft.com/office/powerpoint/2010/main" val="359105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81000" y="1981200"/>
            <a:ext cx="8610600" cy="3886200"/>
          </a:xfrm>
        </p:spPr>
        <p:txBody>
          <a:bodyPr>
            <a:noAutofit/>
          </a:bodyPr>
          <a:lstStyle/>
          <a:p>
            <a:pPr marL="0" indent="0" algn="ctr">
              <a:buNone/>
            </a:pPr>
            <a:r>
              <a:rPr lang="en-US" b="1" dirty="0">
                <a:effectLst>
                  <a:outerShdw blurRad="38100" dist="38100" dir="2700000" algn="tl">
                    <a:srgbClr val="000000">
                      <a:alpha val="43137"/>
                    </a:srgbClr>
                  </a:outerShdw>
                </a:effectLst>
              </a:rPr>
              <a:t>It should be written upon the conscience as with a pen of iron upon a rock, that he who disregards mercy, compassion, and righteousness, he who neglects the poor, who ignores the needs of suffering humanity, who is not kind and courteous, is so conducting himself that God cannot co-operate with him in the development of character. </a:t>
            </a:r>
          </a:p>
        </p:txBody>
      </p:sp>
    </p:spTree>
    <p:extLst>
      <p:ext uri="{BB962C8B-B14F-4D97-AF65-F5344CB8AC3E}">
        <p14:creationId xmlns:p14="http://schemas.microsoft.com/office/powerpoint/2010/main" val="3394674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609600"/>
            <a:ext cx="8229600" cy="1143000"/>
          </a:xfrm>
        </p:spPr>
        <p:txBody>
          <a:bodyPr>
            <a:noAutofit/>
          </a:bodyPr>
          <a:lstStyle/>
          <a:p>
            <a:pPr lvl="0"/>
            <a:r>
              <a:rPr lang="en-US" sz="4800" b="1" dirty="0" smtClean="0">
                <a:solidFill>
                  <a:srgbClr val="CC0066"/>
                </a:solidFill>
                <a:effectLst>
                  <a:outerShdw blurRad="38100" dist="38100" dir="2700000" algn="tl">
                    <a:srgbClr val="000000">
                      <a:alpha val="43137"/>
                    </a:srgbClr>
                  </a:outerShdw>
                </a:effectLst>
              </a:rPr>
              <a:t/>
            </a:r>
            <a:br>
              <a:rPr lang="en-US" sz="4800" b="1" dirty="0" smtClean="0">
                <a:solidFill>
                  <a:srgbClr val="CC0066"/>
                </a:solidFill>
                <a:effectLst>
                  <a:outerShdw blurRad="38100" dist="38100" dir="2700000" algn="tl">
                    <a:srgbClr val="000000">
                      <a:alpha val="43137"/>
                    </a:srgbClr>
                  </a:outerShdw>
                </a:effectLst>
              </a:rPr>
            </a:br>
            <a:r>
              <a:rPr lang="en-US" sz="4800" b="1" dirty="0" smtClean="0">
                <a:solidFill>
                  <a:srgbClr val="CC0066"/>
                </a:solidFill>
                <a:effectLst>
                  <a:outerShdw blurRad="38100" dist="38100" dir="2700000" algn="tl">
                    <a:srgbClr val="000000">
                      <a:alpha val="43137"/>
                    </a:srgbClr>
                  </a:outerShdw>
                </a:effectLst>
              </a:rPr>
              <a:t>Compassion in Action</a:t>
            </a:r>
            <a:br>
              <a:rPr lang="en-US" sz="4800" b="1" dirty="0" smtClean="0">
                <a:solidFill>
                  <a:srgbClr val="CC0066"/>
                </a:solidFill>
                <a:effectLst>
                  <a:outerShdw blurRad="38100" dist="38100" dir="2700000" algn="tl">
                    <a:srgbClr val="000000">
                      <a:alpha val="43137"/>
                    </a:srgbClr>
                  </a:outerShdw>
                </a:effectLst>
              </a:rPr>
            </a:br>
            <a:endParaRPr lang="en-US" sz="4800"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51037"/>
            <a:ext cx="8229600" cy="4525963"/>
          </a:xfrm>
        </p:spPr>
        <p:txBody>
          <a:bodyPr>
            <a:normAutofit lnSpcReduction="10000"/>
          </a:bodyPr>
          <a:lstStyle/>
          <a:p>
            <a:pPr lvl="0"/>
            <a:r>
              <a:rPr lang="en-US" b="1" dirty="0" smtClean="0"/>
              <a:t>When </a:t>
            </a:r>
            <a:r>
              <a:rPr lang="en-US" b="1" dirty="0"/>
              <a:t>injustice prevails, </a:t>
            </a:r>
            <a:r>
              <a:rPr lang="en-US" b="1" i="1" dirty="0">
                <a:solidFill>
                  <a:schemeClr val="accent2"/>
                </a:solidFill>
              </a:rPr>
              <a:t>compassion considers what can be done to redress the wrong. </a:t>
            </a:r>
          </a:p>
          <a:p>
            <a:pPr lvl="0"/>
            <a:r>
              <a:rPr lang="en-US" b="1" dirty="0"/>
              <a:t>When evil appears to triumph and victims are ostracized, </a:t>
            </a:r>
            <a:r>
              <a:rPr lang="en-US" b="1" i="1" dirty="0">
                <a:solidFill>
                  <a:schemeClr val="accent2"/>
                </a:solidFill>
              </a:rPr>
              <a:t>compassion knows how to bring consolation and comfort to the oppressed</a:t>
            </a:r>
            <a:r>
              <a:rPr lang="en-US" b="1" i="1" dirty="0"/>
              <a:t>. </a:t>
            </a:r>
          </a:p>
          <a:p>
            <a:pPr lvl="0"/>
            <a:r>
              <a:rPr lang="en-US" b="1" dirty="0"/>
              <a:t>When abuse strikes, </a:t>
            </a:r>
            <a:r>
              <a:rPr lang="en-US" b="1" i="1" dirty="0">
                <a:solidFill>
                  <a:schemeClr val="accent2"/>
                </a:solidFill>
              </a:rPr>
              <a:t>compassion protects the prey of perpetrators and looks for ways to bring healing</a:t>
            </a:r>
          </a:p>
          <a:p>
            <a:endParaRPr lang="en-US" b="1" dirty="0"/>
          </a:p>
        </p:txBody>
      </p:sp>
    </p:spTree>
    <p:extLst>
      <p:ext uri="{BB962C8B-B14F-4D97-AF65-F5344CB8AC3E}">
        <p14:creationId xmlns:p14="http://schemas.microsoft.com/office/powerpoint/2010/main" val="1350019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685800"/>
            <a:ext cx="8229600" cy="1143000"/>
          </a:xfrm>
        </p:spPr>
        <p:txBody>
          <a:bodyPr>
            <a:noAutofit/>
          </a:bodyPr>
          <a:lstStyle/>
          <a:p>
            <a:r>
              <a:rPr lang="en-US" sz="4000" b="1" dirty="0" smtClean="0">
                <a:solidFill>
                  <a:srgbClr val="CC0066"/>
                </a:solidFill>
                <a:effectLst>
                  <a:outerShdw blurRad="38100" dist="38100" dir="2700000" algn="tl">
                    <a:srgbClr val="000000">
                      <a:alpha val="43137"/>
                    </a:srgbClr>
                  </a:outerShdw>
                </a:effectLst>
              </a:rPr>
              <a:t>4. The </a:t>
            </a:r>
            <a:r>
              <a:rPr lang="en-US" sz="4000" b="1" i="1" dirty="0">
                <a:solidFill>
                  <a:srgbClr val="CC0066"/>
                </a:solidFill>
                <a:effectLst>
                  <a:outerShdw blurRad="38100" dist="38100" dir="2700000" algn="tl">
                    <a:srgbClr val="000000">
                      <a:alpha val="43137"/>
                    </a:srgbClr>
                  </a:outerShdw>
                </a:effectLst>
                <a:latin typeface="Book Antiqua" pitchFamily="18" charset="0"/>
              </a:rPr>
              <a:t>Compassionate </a:t>
            </a:r>
            <a:r>
              <a:rPr lang="en-US" sz="4000" b="1" dirty="0">
                <a:solidFill>
                  <a:srgbClr val="CC0066"/>
                </a:solidFill>
                <a:effectLst>
                  <a:outerShdw blurRad="38100" dist="38100" dir="2700000" algn="tl">
                    <a:srgbClr val="000000">
                      <a:alpha val="43137"/>
                    </a:srgbClr>
                  </a:outerShdw>
                </a:effectLst>
              </a:rPr>
              <a:t>Mind is a Healthy Mind. </a:t>
            </a:r>
          </a:p>
        </p:txBody>
      </p:sp>
      <p:sp>
        <p:nvSpPr>
          <p:cNvPr id="3" name="Content Placeholder 2"/>
          <p:cNvSpPr>
            <a:spLocks noGrp="1"/>
          </p:cNvSpPr>
          <p:nvPr>
            <p:ph idx="1"/>
          </p:nvPr>
        </p:nvSpPr>
        <p:spPr>
          <a:xfrm>
            <a:off x="1143000" y="2133600"/>
            <a:ext cx="7467600" cy="3733800"/>
          </a:xfrm>
        </p:spPr>
        <p:txBody>
          <a:bodyPr>
            <a:normAutofit lnSpcReduction="10000"/>
          </a:bodyPr>
          <a:lstStyle/>
          <a:p>
            <a:r>
              <a:rPr lang="en-US" b="1" dirty="0"/>
              <a:t>Looking out for the needs of others enhances health</a:t>
            </a:r>
          </a:p>
          <a:p>
            <a:r>
              <a:rPr lang="en-US" b="1" dirty="0"/>
              <a:t>By lowering blood pressure and cortisol levels</a:t>
            </a:r>
          </a:p>
          <a:p>
            <a:pPr algn="r"/>
            <a:r>
              <a:rPr lang="en-US" b="1" dirty="0"/>
              <a:t>By being receptive to social support</a:t>
            </a:r>
          </a:p>
          <a:p>
            <a:pPr algn="r"/>
            <a:r>
              <a:rPr lang="en-US" b="1" dirty="0"/>
              <a:t>By more easily handling stress</a:t>
            </a:r>
          </a:p>
          <a:p>
            <a:pPr algn="r"/>
            <a:r>
              <a:rPr lang="en-US" b="1" dirty="0"/>
              <a:t>By better maintaining well begin</a:t>
            </a:r>
          </a:p>
          <a:p>
            <a:endParaRPr lang="en-US" b="1" dirty="0"/>
          </a:p>
        </p:txBody>
      </p:sp>
    </p:spTree>
    <p:extLst>
      <p:ext uri="{BB962C8B-B14F-4D97-AF65-F5344CB8AC3E}">
        <p14:creationId xmlns:p14="http://schemas.microsoft.com/office/powerpoint/2010/main" val="722685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362200"/>
            <a:ext cx="8229600" cy="1447800"/>
          </a:xfrm>
        </p:spPr>
        <p:txBody>
          <a:bodyPr>
            <a:noAutofit/>
          </a:bodyPr>
          <a:lstStyle/>
          <a:p>
            <a:pPr marL="0" indent="0" algn="ctr">
              <a:buNone/>
            </a:pPr>
            <a:r>
              <a:rPr lang="en-US" sz="5400" b="1" dirty="0" smtClean="0"/>
              <a:t>Be still and know that </a:t>
            </a:r>
          </a:p>
          <a:p>
            <a:pPr marL="0" indent="0" algn="ctr">
              <a:buNone/>
            </a:pPr>
            <a:r>
              <a:rPr lang="en-US" sz="5400" b="1" dirty="0" smtClean="0"/>
              <a:t>I am God.</a:t>
            </a:r>
          </a:p>
          <a:p>
            <a:pPr marL="0" lvl="0" indent="0" algn="ctr">
              <a:buNone/>
            </a:pPr>
            <a:r>
              <a:rPr lang="en-US" sz="4000" b="1" i="1" dirty="0" smtClean="0"/>
              <a:t>Psalms 46:10, NKJV</a:t>
            </a:r>
            <a:endParaRPr lang="en-US" sz="4000" b="1" dirty="0" smtClean="0"/>
          </a:p>
          <a:p>
            <a:pPr marL="0" indent="0" algn="ctr">
              <a:buNone/>
            </a:pPr>
            <a:endParaRPr lang="en-US" sz="5400" b="1" dirty="0" smtClean="0"/>
          </a:p>
          <a:p>
            <a:pPr marL="0" indent="0" algn="ctr">
              <a:buNone/>
            </a:pPr>
            <a:endParaRPr lang="en-US" sz="5400" b="1" dirty="0"/>
          </a:p>
        </p:txBody>
      </p:sp>
    </p:spTree>
    <p:extLst>
      <p:ext uri="{BB962C8B-B14F-4D97-AF65-F5344CB8AC3E}">
        <p14:creationId xmlns:p14="http://schemas.microsoft.com/office/powerpoint/2010/main" val="179907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1066800"/>
            <a:ext cx="8229600" cy="4525963"/>
          </a:xfrm>
        </p:spPr>
        <p:txBody>
          <a:bodyPr>
            <a:normAutofit/>
          </a:bodyPr>
          <a:lstStyle/>
          <a:p>
            <a:pPr marL="0" indent="0" algn="ctr">
              <a:buNone/>
            </a:pPr>
            <a:r>
              <a:rPr lang="en-US" sz="4000" b="1" dirty="0" smtClean="0"/>
              <a:t>…</a:t>
            </a:r>
            <a:r>
              <a:rPr lang="en-US" sz="4000" b="1" dirty="0"/>
              <a:t>to console those who mourn in Zion, to give them beauty for ashes, the oil of joy for mourning, the garment of praise for the spirit of heaviness</a:t>
            </a:r>
            <a:r>
              <a:rPr lang="en-US" sz="4000" b="1" dirty="0" smtClean="0"/>
              <a:t>...</a:t>
            </a:r>
          </a:p>
          <a:p>
            <a:pPr marL="0" lvl="0" indent="0" algn="ctr">
              <a:buNone/>
            </a:pPr>
            <a:r>
              <a:rPr lang="en-US" sz="4000" b="1" i="1" dirty="0" smtClean="0"/>
              <a:t>Isaiah 61:3, NKJV</a:t>
            </a:r>
            <a:endParaRPr lang="en-US" sz="4000" b="1" dirty="0" smtClean="0"/>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1600500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1981200"/>
            <a:ext cx="8077200" cy="2667000"/>
          </a:xfrm>
        </p:spPr>
        <p:txBody>
          <a:bodyPr>
            <a:noAutofit/>
          </a:bodyPr>
          <a:lstStyle/>
          <a:p>
            <a:pPr marL="0" indent="0" algn="ctr">
              <a:buNone/>
            </a:pPr>
            <a:r>
              <a:rPr lang="en-US" sz="4800" b="1" i="1" dirty="0" smtClean="0"/>
              <a:t>For </a:t>
            </a:r>
            <a:r>
              <a:rPr lang="en-US" sz="4800" b="1" i="1" dirty="0"/>
              <a:t>I will restore health to you, and heal you of your wounds, says the </a:t>
            </a:r>
            <a:r>
              <a:rPr lang="en-US" sz="4800" b="1" i="1" cap="small" dirty="0"/>
              <a:t>Lord</a:t>
            </a:r>
            <a:r>
              <a:rPr lang="en-US" sz="4800" b="1" i="1" dirty="0" smtClean="0"/>
              <a:t>....</a:t>
            </a:r>
          </a:p>
          <a:p>
            <a:pPr marL="0" lvl="0" indent="0" algn="ctr">
              <a:buNone/>
            </a:pPr>
            <a:r>
              <a:rPr lang="en-US" sz="3600" b="1" i="1" dirty="0" smtClean="0"/>
              <a:t>Jeremiah 30:17, NKJV</a:t>
            </a:r>
            <a:endParaRPr lang="en-US" sz="3600" b="1" dirty="0" smtClean="0"/>
          </a:p>
          <a:p>
            <a:pPr marL="0" indent="0" algn="ctr">
              <a:buNone/>
            </a:pPr>
            <a:endParaRPr lang="en-US" sz="4800" b="1" dirty="0"/>
          </a:p>
          <a:p>
            <a:pPr marL="0" indent="0" algn="ctr">
              <a:buNone/>
            </a:pPr>
            <a:endParaRPr lang="en-US" sz="4800" b="1" dirty="0"/>
          </a:p>
        </p:txBody>
      </p:sp>
    </p:spTree>
    <p:extLst>
      <p:ext uri="{BB962C8B-B14F-4D97-AF65-F5344CB8AC3E}">
        <p14:creationId xmlns:p14="http://schemas.microsoft.com/office/powerpoint/2010/main" val="414829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838200"/>
            <a:ext cx="8382000" cy="4525963"/>
          </a:xfrm>
        </p:spPr>
        <p:txBody>
          <a:bodyPr>
            <a:normAutofit/>
          </a:bodyPr>
          <a:lstStyle/>
          <a:p>
            <a:pPr marL="0" indent="0" algn="ctr">
              <a:buNone/>
            </a:pPr>
            <a:r>
              <a:rPr lang="en-GB" sz="3600" b="1" i="1" dirty="0" smtClean="0"/>
              <a:t>Now </a:t>
            </a:r>
            <a:r>
              <a:rPr lang="en-GB" sz="3600" b="1" i="1" dirty="0"/>
              <a:t>to Him who is able to do exceedingly abundantly above all that we ask or think, according to the power that works in us, to Him be glory in the church by Christ Jesus throughout all ages, world without end ....</a:t>
            </a:r>
            <a:endParaRPr lang="en-US" sz="3600" b="1" dirty="0"/>
          </a:p>
          <a:p>
            <a:pPr marL="0" lvl="0" indent="0" algn="ctr">
              <a:buNone/>
            </a:pPr>
            <a:r>
              <a:rPr lang="en-US" sz="3600" b="1" i="1" dirty="0" smtClean="0"/>
              <a:t>Ephesians 3:21, 21, NKJV</a:t>
            </a:r>
            <a:endParaRPr lang="en-US" sz="3600" b="1" dirty="0" smtClean="0"/>
          </a:p>
          <a:p>
            <a:pPr marL="0" indent="0" algn="ctr">
              <a:buNone/>
            </a:pPr>
            <a:endParaRPr lang="en-US" sz="3600" b="1" dirty="0"/>
          </a:p>
        </p:txBody>
      </p:sp>
    </p:spTree>
    <p:extLst>
      <p:ext uri="{BB962C8B-B14F-4D97-AF65-F5344CB8AC3E}">
        <p14:creationId xmlns:p14="http://schemas.microsoft.com/office/powerpoint/2010/main" val="2652637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81000" y="1828800"/>
            <a:ext cx="8229600" cy="4267200"/>
          </a:xfrm>
        </p:spPr>
        <p:txBody>
          <a:bodyPr>
            <a:noAutofit/>
          </a:bodyPr>
          <a:lstStyle/>
          <a:p>
            <a:pPr lvl="0"/>
            <a:r>
              <a:rPr lang="en-US" sz="2800" b="1" dirty="0"/>
              <a:t>Jesus is able to turn </a:t>
            </a:r>
            <a:r>
              <a:rPr lang="en-US" sz="2800" b="1" dirty="0" smtClean="0"/>
              <a:t>your </a:t>
            </a:r>
            <a:r>
              <a:rPr lang="en-US" sz="2800" b="1" dirty="0"/>
              <a:t>battles to breakthroughs</a:t>
            </a:r>
          </a:p>
          <a:p>
            <a:r>
              <a:rPr lang="en-US" sz="2800" b="1" dirty="0"/>
              <a:t>your hurts to healing</a:t>
            </a:r>
          </a:p>
          <a:p>
            <a:r>
              <a:rPr lang="en-US" sz="2800" b="1" dirty="0"/>
              <a:t>your mess to a message</a:t>
            </a:r>
          </a:p>
          <a:p>
            <a:r>
              <a:rPr lang="en-US" sz="2800" b="1" dirty="0"/>
              <a:t>your obstacles to opportunities</a:t>
            </a:r>
          </a:p>
          <a:p>
            <a:r>
              <a:rPr lang="en-US" sz="2800" b="1" dirty="0"/>
              <a:t>your pain to praise</a:t>
            </a:r>
          </a:p>
          <a:p>
            <a:r>
              <a:rPr lang="en-US" sz="2800" b="1" dirty="0"/>
              <a:t>your problems to possibilities</a:t>
            </a:r>
          </a:p>
          <a:p>
            <a:r>
              <a:rPr lang="en-US" sz="2800" b="1" dirty="0"/>
              <a:t>your test to a testimony</a:t>
            </a:r>
          </a:p>
          <a:p>
            <a:r>
              <a:rPr lang="en-US" sz="2800" b="1" dirty="0"/>
              <a:t>your trials to triumphs</a:t>
            </a:r>
          </a:p>
          <a:p>
            <a:r>
              <a:rPr lang="en-US" sz="2800" b="1" dirty="0"/>
              <a:t>your wounds to wellness</a:t>
            </a:r>
          </a:p>
          <a:p>
            <a:pPr marL="0" indent="0">
              <a:buNone/>
            </a:pPr>
            <a:r>
              <a:rPr lang="en-US" sz="2800" b="1" dirty="0"/>
              <a:t> </a:t>
            </a:r>
          </a:p>
          <a:p>
            <a:endParaRPr lang="en-US" sz="2800" b="1" dirty="0"/>
          </a:p>
        </p:txBody>
      </p:sp>
      <p:sp>
        <p:nvSpPr>
          <p:cNvPr id="6" name="Title 1"/>
          <p:cNvSpPr>
            <a:spLocks noGrp="1"/>
          </p:cNvSpPr>
          <p:nvPr>
            <p:ph type="title"/>
          </p:nvPr>
        </p:nvSpPr>
        <p:spPr>
          <a:xfrm>
            <a:off x="304800" y="533400"/>
            <a:ext cx="8229600" cy="1143000"/>
          </a:xfrm>
        </p:spPr>
        <p:txBody>
          <a:bodyPr>
            <a:noAutofit/>
          </a:bodyPr>
          <a:lstStyle/>
          <a:p>
            <a:pPr algn="just"/>
            <a:r>
              <a:rPr lang="en-US" sz="4000" b="1" dirty="0" smtClean="0">
                <a:solidFill>
                  <a:srgbClr val="CC0066"/>
                </a:solidFill>
                <a:effectLst>
                  <a:outerShdw blurRad="38100" dist="38100" dir="2700000" algn="tl">
                    <a:srgbClr val="000000">
                      <a:alpha val="43137"/>
                    </a:srgbClr>
                  </a:outerShdw>
                </a:effectLst>
              </a:rPr>
              <a:t>JESUS </a:t>
            </a:r>
            <a:r>
              <a:rPr lang="en-US" sz="4000" b="1" i="1" dirty="0" smtClean="0">
                <a:solidFill>
                  <a:srgbClr val="CC0066"/>
                </a:solidFill>
                <a:effectLst>
                  <a:outerShdw blurRad="38100" dist="38100" dir="2700000" algn="tl">
                    <a:srgbClr val="000000">
                      <a:alpha val="43137"/>
                    </a:srgbClr>
                  </a:outerShdw>
                </a:effectLst>
                <a:latin typeface="Book Antiqua" pitchFamily="18" charset="0"/>
              </a:rPr>
              <a:t>is able </a:t>
            </a:r>
            <a:endParaRPr lang="en-US" sz="4000" b="1" i="1" dirty="0">
              <a:solidFill>
                <a:srgbClr val="CC0066"/>
              </a:solidFill>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val="3303297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533400" y="1447800"/>
            <a:ext cx="8229600" cy="1295400"/>
          </a:xfrm>
        </p:spPr>
        <p:txBody>
          <a:bodyPr>
            <a:noAutofit/>
          </a:bodyPr>
          <a:lstStyle/>
          <a:p>
            <a:pPr marL="0" lvl="0" indent="0" algn="ctr">
              <a:buNone/>
            </a:pPr>
            <a:r>
              <a:rPr lang="en-US" sz="5400" dirty="0"/>
              <a:t>Jesus will change </a:t>
            </a:r>
            <a:r>
              <a:rPr lang="en-US" sz="5400" dirty="0" smtClean="0"/>
              <a:t>you </a:t>
            </a:r>
          </a:p>
          <a:p>
            <a:pPr marL="0" lvl="0" indent="0" algn="ctr">
              <a:buNone/>
            </a:pPr>
            <a:r>
              <a:rPr lang="en-US" sz="5400" dirty="0" smtClean="0"/>
              <a:t>from  </a:t>
            </a:r>
            <a:r>
              <a:rPr lang="en-US" sz="5400" dirty="0"/>
              <a:t>a </a:t>
            </a:r>
            <a:r>
              <a:rPr lang="en-US" sz="5400" b="1" i="1" dirty="0">
                <a:solidFill>
                  <a:srgbClr val="CC0066"/>
                </a:solidFill>
                <a:effectLst>
                  <a:outerShdw blurRad="38100" dist="38100" dir="2700000" algn="tl">
                    <a:srgbClr val="000000">
                      <a:alpha val="43137"/>
                    </a:srgbClr>
                  </a:outerShdw>
                </a:effectLst>
              </a:rPr>
              <a:t>victim</a:t>
            </a:r>
            <a:r>
              <a:rPr lang="en-US" sz="5400" i="1" dirty="0"/>
              <a:t> </a:t>
            </a:r>
            <a:r>
              <a:rPr lang="en-US" sz="5400" dirty="0"/>
              <a:t>to a </a:t>
            </a:r>
            <a:r>
              <a:rPr lang="en-US" sz="5400" b="1" i="1" dirty="0" smtClean="0">
                <a:solidFill>
                  <a:srgbClr val="CC0066"/>
                </a:solidFill>
                <a:effectLst>
                  <a:outerShdw blurRad="38100" dist="38100" dir="2700000" algn="tl">
                    <a:srgbClr val="000000">
                      <a:alpha val="43137"/>
                    </a:srgbClr>
                  </a:outerShdw>
                </a:effectLst>
              </a:rPr>
              <a:t>victor.</a:t>
            </a:r>
            <a:endParaRPr lang="en-US" sz="5400" b="1" i="1" dirty="0">
              <a:solidFill>
                <a:srgbClr val="CC0066"/>
              </a:solidFill>
              <a:effectLst>
                <a:outerShdw blurRad="38100" dist="38100" dir="2700000" algn="tl">
                  <a:srgbClr val="000000">
                    <a:alpha val="43137"/>
                  </a:srgbClr>
                </a:outerShdw>
              </a:effectLst>
            </a:endParaRPr>
          </a:p>
          <a:p>
            <a:pPr algn="ctr"/>
            <a:endParaRPr lang="en-US" sz="5400" dirty="0"/>
          </a:p>
        </p:txBody>
      </p:sp>
    </p:spTree>
    <p:extLst>
      <p:ext uri="{BB962C8B-B14F-4D97-AF65-F5344CB8AC3E}">
        <p14:creationId xmlns:p14="http://schemas.microsoft.com/office/powerpoint/2010/main" val="1315962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179637"/>
            <a:ext cx="8229600" cy="4525963"/>
          </a:xfrm>
        </p:spPr>
        <p:txBody>
          <a:bodyPr/>
          <a:lstStyle/>
          <a:p>
            <a:pPr marL="0" indent="0" algn="ctr">
              <a:buNone/>
            </a:pPr>
            <a:r>
              <a:rPr lang="en-US" b="1" dirty="0" smtClean="0">
                <a:effectLst>
                  <a:outerShdw blurRad="38100" dist="38100" dir="2700000" algn="tl">
                    <a:srgbClr val="000000">
                      <a:alpha val="43137"/>
                    </a:srgbClr>
                  </a:outerShdw>
                </a:effectLst>
              </a:rPr>
              <a:t>The culture of the mind and heart is more easily accomplished when we feel such tender sympathy for others that we bestow our benefits and privileges to relieve their necessities.</a:t>
            </a:r>
          </a:p>
          <a:p>
            <a:pPr marL="0" indent="0" algn="ctr">
              <a:buNone/>
            </a:pPr>
            <a:r>
              <a:rPr lang="en-US" b="1"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Counsels for the Church</a:t>
            </a:r>
            <a:r>
              <a:rPr lang="en-US" b="1" dirty="0" smtClean="0">
                <a:effectLst>
                  <a:outerShdw blurRad="38100" dist="38100" dir="2700000" algn="tl">
                    <a:srgbClr val="000000">
                      <a:alpha val="43137"/>
                    </a:srgbClr>
                  </a:outerShdw>
                </a:effectLst>
              </a:rPr>
              <a:t>, 283.4).</a:t>
            </a:r>
          </a:p>
          <a:p>
            <a:endParaRPr lang="en-US" dirty="0"/>
          </a:p>
        </p:txBody>
      </p:sp>
    </p:spTree>
    <p:extLst>
      <p:ext uri="{BB962C8B-B14F-4D97-AF65-F5344CB8AC3E}">
        <p14:creationId xmlns:p14="http://schemas.microsoft.com/office/powerpoint/2010/main" val="2550905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609600" y="533400"/>
            <a:ext cx="8229600" cy="1143000"/>
          </a:xfrm>
        </p:spPr>
        <p:txBody>
          <a:bodyPr>
            <a:noAutofit/>
          </a:bodyPr>
          <a:lstStyle/>
          <a:p>
            <a:pPr lvl="0"/>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Definition </a:t>
            </a:r>
            <a:r>
              <a:rPr lang="en-US" b="1" i="1" dirty="0">
                <a:solidFill>
                  <a:schemeClr val="bg1"/>
                </a:solidFill>
                <a:effectLst>
                  <a:outerShdw blurRad="38100" dist="38100" dir="2700000" algn="tl">
                    <a:srgbClr val="000000">
                      <a:alpha val="43137"/>
                    </a:srgbClr>
                  </a:outerShdw>
                </a:effectLst>
              </a:rPr>
              <a:t>of</a:t>
            </a:r>
            <a:r>
              <a:rPr lang="en-US" b="1" dirty="0">
                <a:solidFill>
                  <a:schemeClr val="bg1"/>
                </a:solidFill>
                <a:effectLst>
                  <a:outerShdw blurRad="38100" dist="38100" dir="2700000" algn="tl">
                    <a:srgbClr val="000000">
                      <a:alpha val="43137"/>
                    </a:srgbClr>
                  </a:outerShdw>
                </a:effectLst>
              </a:rPr>
              <a:t> </a:t>
            </a:r>
            <a:r>
              <a:rPr lang="en-US" b="1" i="1" dirty="0">
                <a:solidFill>
                  <a:srgbClr val="CC0066"/>
                </a:solidFill>
                <a:effectLst>
                  <a:outerShdw blurRad="38100" dist="38100" dir="2700000" algn="tl">
                    <a:srgbClr val="000000">
                      <a:alpha val="43137"/>
                    </a:srgbClr>
                  </a:outerShdw>
                </a:effectLst>
              </a:rPr>
              <a:t>Compassion</a:t>
            </a:r>
            <a:br>
              <a:rPr lang="en-US" b="1" i="1" dirty="0">
                <a:solidFill>
                  <a:srgbClr val="CC0066"/>
                </a:solidFill>
                <a:effectLst>
                  <a:outerShdw blurRad="38100" dist="38100" dir="2700000" algn="tl">
                    <a:srgbClr val="000000">
                      <a:alpha val="43137"/>
                    </a:srgbClr>
                  </a:outerShdw>
                </a:effectLst>
              </a:rPr>
            </a:br>
            <a:endParaRPr lang="en-US" b="1" i="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2027237"/>
            <a:ext cx="8229600" cy="3230563"/>
          </a:xfrm>
        </p:spPr>
        <p:txBody>
          <a:bodyPr>
            <a:normAutofit/>
          </a:bodyPr>
          <a:lstStyle/>
          <a:p>
            <a:pPr marL="0" indent="0" algn="ctr">
              <a:buNone/>
            </a:pPr>
            <a:r>
              <a:rPr lang="en-US" sz="4400" b="1" dirty="0"/>
              <a:t>“Deep awareness of the suffering of another coupled with the wish to relieve it.”</a:t>
            </a:r>
          </a:p>
          <a:p>
            <a:pPr marL="0" indent="0" algn="ctr">
              <a:buNone/>
            </a:pPr>
            <a:endParaRPr lang="en-US" sz="4400" b="1" dirty="0"/>
          </a:p>
        </p:txBody>
      </p:sp>
    </p:spTree>
    <p:extLst>
      <p:ext uri="{BB962C8B-B14F-4D97-AF65-F5344CB8AC3E}">
        <p14:creationId xmlns:p14="http://schemas.microsoft.com/office/powerpoint/2010/main" val="167302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228600"/>
            <a:ext cx="87630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
            </a:r>
            <a:br>
              <a:rPr lang="en-US" b="1" dirty="0" smtClean="0">
                <a:solidFill>
                  <a:srgbClr val="CC0066"/>
                </a:solidFill>
                <a:effectLst>
                  <a:outerShdw blurRad="38100" dist="38100" dir="2700000" algn="tl">
                    <a:srgbClr val="000000">
                      <a:alpha val="43137"/>
                    </a:srgbClr>
                  </a:outerShdw>
                </a:effectLst>
              </a:rPr>
            </a:br>
            <a:r>
              <a:rPr lang="en-US" b="1" dirty="0" smtClean="0">
                <a:solidFill>
                  <a:srgbClr val="CC0066"/>
                </a:solidFill>
                <a:effectLst>
                  <a:outerShdw blurRad="38100" dist="38100" dir="2700000" algn="tl">
                    <a:srgbClr val="000000">
                      <a:alpha val="43137"/>
                    </a:srgbClr>
                  </a:outerShdw>
                </a:effectLst>
              </a:rPr>
              <a:t>If you can’t take the extra challenge of being compassionate, you might be:</a:t>
            </a:r>
            <a:br>
              <a:rPr lang="en-US" b="1" dirty="0" smtClean="0">
                <a:solidFill>
                  <a:srgbClr val="CC0066"/>
                </a:solidFill>
                <a:effectLst>
                  <a:outerShdw blurRad="38100" dist="38100" dir="2700000" algn="tl">
                    <a:srgbClr val="000000">
                      <a:alpha val="43137"/>
                    </a:srgbClr>
                  </a:outerShdw>
                </a:effectLst>
              </a:rPr>
            </a:b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2286000"/>
            <a:ext cx="6781800" cy="2057400"/>
          </a:xfrm>
        </p:spPr>
        <p:txBody>
          <a:bodyPr>
            <a:noAutofit/>
          </a:bodyPr>
          <a:lstStyle/>
          <a:p>
            <a:pPr marL="514350" lvl="0" indent="-514350">
              <a:buFont typeface="+mj-lt"/>
              <a:buAutoNum type="arabicPeriod"/>
            </a:pPr>
            <a:r>
              <a:rPr lang="en-US" b="1" dirty="0" smtClean="0"/>
              <a:t>Too </a:t>
            </a:r>
            <a:r>
              <a:rPr lang="en-US" b="1" dirty="0"/>
              <a:t>overwhelmed with own personal issues.</a:t>
            </a:r>
          </a:p>
          <a:p>
            <a:pPr marL="514350" lvl="0" indent="-514350">
              <a:buFont typeface="+mj-lt"/>
              <a:buAutoNum type="arabicPeriod"/>
            </a:pPr>
            <a:r>
              <a:rPr lang="en-US" b="1" dirty="0"/>
              <a:t>Too hindered by own fear.</a:t>
            </a:r>
          </a:p>
          <a:p>
            <a:pPr marL="514350" lvl="0" indent="-514350">
              <a:buFont typeface="+mj-lt"/>
              <a:buAutoNum type="arabicPeriod"/>
            </a:pPr>
            <a:r>
              <a:rPr lang="en-US" b="1" dirty="0"/>
              <a:t>Too doubtful about genuine need.</a:t>
            </a:r>
          </a:p>
          <a:p>
            <a:pPr marL="0" indent="0">
              <a:buNone/>
            </a:pPr>
            <a:r>
              <a:rPr lang="en-US" b="1" dirty="0"/>
              <a:t> </a:t>
            </a:r>
          </a:p>
          <a:p>
            <a:endParaRPr lang="en-US" b="1" dirty="0"/>
          </a:p>
        </p:txBody>
      </p:sp>
    </p:spTree>
    <p:extLst>
      <p:ext uri="{BB962C8B-B14F-4D97-AF65-F5344CB8AC3E}">
        <p14:creationId xmlns:p14="http://schemas.microsoft.com/office/powerpoint/2010/main" val="3061369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228600" y="1066800"/>
            <a:ext cx="8839200" cy="5211763"/>
          </a:xfrm>
        </p:spPr>
        <p:txBody>
          <a:bodyPr>
            <a:normAutofit/>
          </a:bodyPr>
          <a:lstStyle/>
          <a:p>
            <a:pPr marL="0" indent="0" algn="ctr">
              <a:buNone/>
            </a:pPr>
            <a:r>
              <a:rPr lang="en-US" b="1" dirty="0"/>
              <a:t>What benevolence, what compassion, what tender sympathy, Jesus has manifested toward suffering humanity! The heart that beats in unison with His great heart of infinite love will give sympathy to every needy soul, and will make it manifest that he has the mind of Christ. . . . </a:t>
            </a:r>
          </a:p>
        </p:txBody>
      </p:sp>
    </p:spTree>
    <p:extLst>
      <p:ext uri="{BB962C8B-B14F-4D97-AF65-F5344CB8AC3E}">
        <p14:creationId xmlns:p14="http://schemas.microsoft.com/office/powerpoint/2010/main" val="45710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85800" y="990600"/>
            <a:ext cx="8229600" cy="4525963"/>
          </a:xfrm>
        </p:spPr>
        <p:txBody>
          <a:bodyPr/>
          <a:lstStyle/>
          <a:p>
            <a:pPr marL="0" indent="0" algn="ctr">
              <a:buNone/>
            </a:pPr>
            <a:r>
              <a:rPr lang="en-US" b="1" dirty="0" smtClean="0"/>
              <a:t>Every suffering soul has a claim upon the sympathy of others, and those who are imbued with the love of Christ, filled with His pity, tenderness, and compassion, will respond to every appeal to their sympathy. . .  </a:t>
            </a:r>
          </a:p>
          <a:p>
            <a:pPr marL="0" indent="0" algn="ctr">
              <a:buNone/>
            </a:pPr>
            <a:r>
              <a:rPr lang="en-US" b="1" dirty="0" smtClean="0"/>
              <a:t>Review and Herald, Oct. 16, 1894</a:t>
            </a:r>
          </a:p>
          <a:p>
            <a:endParaRPr lang="en-US" dirty="0"/>
          </a:p>
        </p:txBody>
      </p:sp>
    </p:spTree>
    <p:extLst>
      <p:ext uri="{BB962C8B-B14F-4D97-AF65-F5344CB8AC3E}">
        <p14:creationId xmlns:p14="http://schemas.microsoft.com/office/powerpoint/2010/main" val="98495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lgn="ctr">
              <a:buNone/>
            </a:pPr>
            <a:r>
              <a:rPr lang="en-US" sz="4000" b="1" dirty="0" smtClean="0"/>
              <a:t>But </a:t>
            </a:r>
            <a:r>
              <a:rPr lang="en-US" sz="4000" b="1" dirty="0"/>
              <a:t>when He </a:t>
            </a:r>
            <a:r>
              <a:rPr lang="en-US" sz="4000" b="1" i="1" dirty="0"/>
              <a:t>saw</a:t>
            </a:r>
            <a:r>
              <a:rPr lang="en-US" sz="4000" b="1" dirty="0"/>
              <a:t> the multitudes, </a:t>
            </a:r>
          </a:p>
          <a:p>
            <a:pPr marL="0" indent="0" algn="ctr">
              <a:buNone/>
            </a:pPr>
            <a:r>
              <a:rPr lang="en-US" sz="4000" b="1" dirty="0"/>
              <a:t>He was </a:t>
            </a:r>
            <a:r>
              <a:rPr lang="en-US" sz="4000" b="1" i="1" dirty="0">
                <a:solidFill>
                  <a:srgbClr val="CC0066"/>
                </a:solidFill>
              </a:rPr>
              <a:t>moved </a:t>
            </a:r>
            <a:endParaRPr lang="en-US" sz="4000" b="1" dirty="0">
              <a:solidFill>
                <a:srgbClr val="CC0066"/>
              </a:solidFill>
            </a:endParaRPr>
          </a:p>
          <a:p>
            <a:pPr marL="0" indent="0" algn="ctr">
              <a:buNone/>
            </a:pPr>
            <a:r>
              <a:rPr lang="en-US" sz="4000" b="1" dirty="0">
                <a:solidFill>
                  <a:srgbClr val="CC0066"/>
                </a:solidFill>
              </a:rPr>
              <a:t>with</a:t>
            </a:r>
            <a:r>
              <a:rPr lang="en-US" sz="4000" b="1" i="1" dirty="0">
                <a:solidFill>
                  <a:srgbClr val="CC0066"/>
                </a:solidFill>
              </a:rPr>
              <a:t> compassion</a:t>
            </a:r>
            <a:r>
              <a:rPr lang="en-US" sz="4000" b="1" dirty="0">
                <a:solidFill>
                  <a:srgbClr val="CC0066"/>
                </a:solidFill>
              </a:rPr>
              <a:t> </a:t>
            </a:r>
            <a:r>
              <a:rPr lang="en-US" sz="4000" b="1" dirty="0"/>
              <a:t>for them....</a:t>
            </a:r>
          </a:p>
          <a:p>
            <a:pPr marL="0" lvl="0" indent="0" algn="ctr">
              <a:buNone/>
            </a:pPr>
            <a:r>
              <a:rPr lang="en-US" sz="4000" b="1" i="1" dirty="0" smtClean="0"/>
              <a:t>Matthew 9:36, NKJV</a:t>
            </a:r>
            <a:r>
              <a:rPr lang="en-US" sz="4000" b="1" dirty="0" smtClean="0"/>
              <a:t> </a:t>
            </a:r>
          </a:p>
          <a:p>
            <a:pPr marL="0" indent="0" algn="ctr">
              <a:buNone/>
            </a:pPr>
            <a:endParaRPr lang="en-US" sz="4000" b="1" dirty="0"/>
          </a:p>
        </p:txBody>
      </p:sp>
    </p:spTree>
    <p:extLst>
      <p:ext uri="{BB962C8B-B14F-4D97-AF65-F5344CB8AC3E}">
        <p14:creationId xmlns:p14="http://schemas.microsoft.com/office/powerpoint/2010/main" val="3394186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990600"/>
            <a:ext cx="8229600" cy="4525963"/>
          </a:xfrm>
        </p:spPr>
        <p:txBody>
          <a:bodyPr>
            <a:normAutofit/>
          </a:bodyPr>
          <a:lstStyle/>
          <a:p>
            <a:pPr marL="0" indent="0" algn="ctr">
              <a:buNone/>
            </a:pPr>
            <a:r>
              <a:rPr lang="en-US" sz="3600" dirty="0" smtClean="0"/>
              <a:t>And </a:t>
            </a:r>
            <a:r>
              <a:rPr lang="en-US" sz="3600" dirty="0"/>
              <a:t>when Jesus went out He </a:t>
            </a:r>
            <a:r>
              <a:rPr lang="en-US" sz="3600" i="1" dirty="0"/>
              <a:t>saw </a:t>
            </a:r>
            <a:r>
              <a:rPr lang="en-US" sz="3600" dirty="0"/>
              <a:t>a great multitude; </a:t>
            </a:r>
          </a:p>
          <a:p>
            <a:pPr marL="0" indent="0" algn="ctr">
              <a:buNone/>
            </a:pPr>
            <a:r>
              <a:rPr lang="en-US" sz="3600" dirty="0"/>
              <a:t>and He was </a:t>
            </a:r>
            <a:r>
              <a:rPr lang="en-US" sz="3600" b="1" i="1" dirty="0">
                <a:solidFill>
                  <a:srgbClr val="CC0066"/>
                </a:solidFill>
              </a:rPr>
              <a:t>moved </a:t>
            </a:r>
            <a:endParaRPr lang="en-US" sz="3600" b="1" dirty="0">
              <a:solidFill>
                <a:srgbClr val="CC0066"/>
              </a:solidFill>
            </a:endParaRPr>
          </a:p>
          <a:p>
            <a:pPr marL="0" indent="0" algn="ctr">
              <a:buNone/>
            </a:pPr>
            <a:r>
              <a:rPr lang="en-US" sz="3600" b="1" dirty="0">
                <a:solidFill>
                  <a:srgbClr val="CC0066"/>
                </a:solidFill>
              </a:rPr>
              <a:t>with</a:t>
            </a:r>
            <a:r>
              <a:rPr lang="en-US" sz="3600" b="1" i="1" dirty="0">
                <a:solidFill>
                  <a:srgbClr val="CC0066"/>
                </a:solidFill>
              </a:rPr>
              <a:t> compassion </a:t>
            </a:r>
            <a:r>
              <a:rPr lang="en-US" sz="3600" dirty="0"/>
              <a:t>for them, </a:t>
            </a:r>
          </a:p>
          <a:p>
            <a:pPr marL="0" indent="0" algn="ctr">
              <a:buNone/>
            </a:pPr>
            <a:r>
              <a:rPr lang="en-US" sz="3600" dirty="0"/>
              <a:t>and </a:t>
            </a:r>
            <a:r>
              <a:rPr lang="en-US" sz="3600" u="sng" dirty="0"/>
              <a:t>healed their sick</a:t>
            </a:r>
            <a:r>
              <a:rPr lang="en-US" sz="3600" dirty="0"/>
              <a:t>.</a:t>
            </a:r>
          </a:p>
          <a:p>
            <a:pPr marL="0" lvl="0" indent="0" algn="ctr">
              <a:buNone/>
            </a:pPr>
            <a:r>
              <a:rPr lang="en-US" sz="3600" i="1" dirty="0" smtClean="0"/>
              <a:t>Matthew 14:14, NKJV </a:t>
            </a:r>
            <a:endParaRPr lang="en-US" sz="3600" dirty="0" smtClean="0"/>
          </a:p>
          <a:p>
            <a:pPr marL="0" indent="0" algn="ctr">
              <a:buNone/>
            </a:pPr>
            <a:endParaRPr lang="en-US" sz="3600" dirty="0"/>
          </a:p>
        </p:txBody>
      </p:sp>
    </p:spTree>
    <p:extLst>
      <p:ext uri="{BB962C8B-B14F-4D97-AF65-F5344CB8AC3E}">
        <p14:creationId xmlns:p14="http://schemas.microsoft.com/office/powerpoint/2010/main" val="1561836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889</Words>
  <Application>Microsoft Office PowerPoint</Application>
  <PresentationFormat>On-screen Show (4:3)</PresentationFormat>
  <Paragraphs>97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MOVED WITH COMPASSION</vt:lpstr>
      <vt:lpstr>PowerPoint Presentation</vt:lpstr>
      <vt:lpstr>PowerPoint Presentation</vt:lpstr>
      <vt:lpstr> Definition of Compassion </vt:lpstr>
      <vt:lpstr> If you can’t take the extra challenge of being compassionate, you might be: </vt:lpstr>
      <vt:lpstr>PowerPoint Presentation</vt:lpstr>
      <vt:lpstr>PowerPoint Presentation</vt:lpstr>
      <vt:lpstr>PowerPoint Presentation</vt:lpstr>
      <vt:lpstr>PowerPoint Presentation</vt:lpstr>
      <vt:lpstr> What is compassion?  </vt:lpstr>
      <vt:lpstr> 1. The Compassionate Mind is Alert to the Needs of Others.  </vt:lpstr>
      <vt:lpstr>PowerPoint Presentation</vt:lpstr>
      <vt:lpstr>PowerPoint Presentation</vt:lpstr>
      <vt:lpstr>PowerPoint Presentation</vt:lpstr>
      <vt:lpstr> A compassionate mind is alert to the needs of others.  </vt:lpstr>
      <vt:lpstr> A compassionate mind is alert to the needs of others.  </vt:lpstr>
      <vt:lpstr>2. The Compassionate Mind Seeks to Safeguard the Welfare of Others. </vt:lpstr>
      <vt:lpstr>PowerPoint Presentation</vt:lpstr>
      <vt:lpstr>3. The Compassionate Mind Takes Action</vt:lpstr>
      <vt:lpstr> Compassion in Action </vt:lpstr>
      <vt:lpstr>4. The Compassionate Mind is a Healthy Mind. </vt:lpstr>
      <vt:lpstr>PowerPoint Presentation</vt:lpstr>
      <vt:lpstr>PowerPoint Presentation</vt:lpstr>
      <vt:lpstr>PowerPoint Presentation</vt:lpstr>
      <vt:lpstr>PowerPoint Presentation</vt:lpstr>
      <vt:lpstr>JESUS is able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Raquel Arrais</dc:creator>
  <cp:lastModifiedBy>Raquel Arrais</cp:lastModifiedBy>
  <cp:revision>13</cp:revision>
  <dcterms:created xsi:type="dcterms:W3CDTF">2012-04-24T12:37:27Z</dcterms:created>
  <dcterms:modified xsi:type="dcterms:W3CDTF">2012-04-24T19:46:20Z</dcterms:modified>
</cp:coreProperties>
</file>