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1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90" r:id="rId34"/>
    <p:sldId id="287" r:id="rId35"/>
    <p:sldId id="291" r:id="rId36"/>
    <p:sldId id="288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  <p:sldId id="302" r:id="rId4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29"/>
    <p:restoredTop sz="94523"/>
  </p:normalViewPr>
  <p:slideViewPr>
    <p:cSldViewPr>
      <p:cViewPr>
        <p:scale>
          <a:sx n="90" d="100"/>
          <a:sy n="90" d="100"/>
        </p:scale>
        <p:origin x="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DB6318D-3E3A-4ACD-AE09-B802566F7450}" type="datetimeFigureOut">
              <a:rPr lang="es-VE" smtClean="0"/>
              <a:pPr/>
              <a:t>17/11/16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F44747-C605-401D-AA69-5C4AE91E6E55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78184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1742EA9-46C6-4CD8-821E-F2F05FFECB36}" type="datetimeFigureOut">
              <a:rPr lang="es-VE" smtClean="0"/>
              <a:pPr/>
              <a:t>17/11/16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8B60FF-0169-4355-AEED-2D4D76F5B5F7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42814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426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85CBEA-6D2C-4D0B-B39C-C9C2748659C0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32B9-2BE7-41B7-8460-2209C1BDBA6D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E8A-8969-47CB-938A-F7EDE266645C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923F-F09C-47A4-BB06-95BB256261D4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73E8-CADB-4144-9C15-AE7C77E88EF9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A74E-DA47-4516-857B-DEED25BCDBDE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7062-AD8C-4AF9-96E9-699423CE061C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CA11-6324-4F71-B326-02F49EC84538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7C2F-BCF2-4076-9C7B-1B6ACEF5A639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EFAFB1-3A7B-481D-8FB7-49491FD0494B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815B77-48B9-4FDA-8E22-C650E8924453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7478DD-D8B5-42AD-8489-186B273F7022}" type="datetime1">
              <a:rPr lang="es-VE" smtClean="0"/>
              <a:pPr/>
              <a:t>17/11/16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14475"/>
            <a:ext cx="58007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38300" y="63150"/>
            <a:ext cx="5723468" cy="1032225"/>
          </a:xfrm>
        </p:spPr>
        <p:txBody>
          <a:bodyPr/>
          <a:lstStyle/>
          <a:p>
            <a:r>
              <a:rPr lang="en-US" b="1" dirty="0" smtClean="0"/>
              <a:t>Children </a:t>
            </a:r>
            <a:r>
              <a:rPr lang="en-US" b="1" dirty="0"/>
              <a:t>A</a:t>
            </a:r>
            <a:r>
              <a:rPr lang="en-US" b="1" dirty="0" smtClean="0"/>
              <a:t>t Risk</a:t>
            </a:r>
            <a:endParaRPr lang="en-U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6800" y="5334000"/>
            <a:ext cx="689469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Adventist say NO to child abuse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2155" y="6172200"/>
            <a:ext cx="5034845" cy="365125"/>
          </a:xfrm>
        </p:spPr>
        <p:txBody>
          <a:bodyPr/>
          <a:lstStyle/>
          <a:p>
            <a:r>
              <a:rPr lang="es-VE" sz="2800" dirty="0" smtClean="0">
                <a:solidFill>
                  <a:schemeClr val="bg1"/>
                </a:solidFill>
              </a:rPr>
              <a:t>Dra. Antonieta </a:t>
            </a:r>
            <a:r>
              <a:rPr lang="es-VE" sz="2800" dirty="0" err="1" smtClean="0">
                <a:solidFill>
                  <a:schemeClr val="bg1"/>
                </a:solidFill>
              </a:rPr>
              <a:t>A.Silva</a:t>
            </a:r>
            <a:endParaRPr lang="es-V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7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3085" y="457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Psychological abuse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6489" y="1525905"/>
            <a:ext cx="4419599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Child is not provided with a secure environment  for their emotional support by the adults. There is an obvious neglect of the child’s well-being</a:t>
            </a:r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30421"/>
          <a:stretch/>
        </p:blipFill>
        <p:spPr bwMode="auto">
          <a:xfrm>
            <a:off x="5181600" y="2097890"/>
            <a:ext cx="3036730" cy="392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dirty="0" smtClean="0"/>
              <a:t>Dra. Antonieta 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5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Psychological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542626"/>
            <a:ext cx="41148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/>
              <a:t>The child is treated with disregard and there is no affection provided. 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564468" cy="277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21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Psychological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667000"/>
            <a:ext cx="3886200" cy="3048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Difficulties at school</a:t>
            </a:r>
          </a:p>
          <a:p>
            <a:pPr lvl="0"/>
            <a:r>
              <a:rPr lang="en-US" sz="2800" b="1" dirty="0" smtClean="0"/>
              <a:t>Changes in eating habits that leads to weight loss or deficient weight gain.</a:t>
            </a:r>
            <a:endParaRPr lang="en-US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1554" y="2133600"/>
            <a:ext cx="3181350" cy="385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31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Psychological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362200"/>
            <a:ext cx="3733799" cy="33528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Anxiety, depression and low self –esteem</a:t>
            </a:r>
          </a:p>
          <a:p>
            <a:pPr lvl="0"/>
            <a:r>
              <a:rPr lang="en-US" sz="3200" b="1" dirty="0" smtClean="0"/>
              <a:t>Rebellious behavior</a:t>
            </a:r>
          </a:p>
          <a:p>
            <a:pPr lvl="0"/>
            <a:r>
              <a:rPr lang="en-US" sz="3200" b="1" dirty="0" smtClean="0"/>
              <a:t>Sleep disorders</a:t>
            </a:r>
          </a:p>
          <a:p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8750"/>
          <a:stretch/>
        </p:blipFill>
        <p:spPr bwMode="auto">
          <a:xfrm>
            <a:off x="4752305" y="2286000"/>
            <a:ext cx="3348508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5056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545627"/>
            <a:ext cx="6965245" cy="1202485"/>
          </a:xfrm>
        </p:spPr>
        <p:txBody>
          <a:bodyPr>
            <a:normAutofit/>
          </a:bodyPr>
          <a:lstStyle/>
          <a:p>
            <a:r>
              <a:rPr lang="es-VE" dirty="0" smtClean="0">
                <a:solidFill>
                  <a:srgbClr val="FF0000"/>
                </a:solidFill>
                <a:latin typeface="Arial Rounded MT Bold" pitchFamily="34" charset="0"/>
              </a:rPr>
              <a:t>3. Physical Abuse</a:t>
            </a:r>
            <a:endParaRPr lang="es-VE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0120" y="1905000"/>
            <a:ext cx="4145280" cy="3276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It is also known as non-accidental trauma. 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It also refers to fractures and other signs of lesions that occur when a child is spanked with anger.</a:t>
            </a:r>
            <a:endParaRPr lang="en-US" sz="3200" b="1" dirty="0"/>
          </a:p>
        </p:txBody>
      </p:sp>
      <p:pic>
        <p:nvPicPr>
          <p:cNvPr id="1026" name="Picture 2" descr="http://www.metrosexual.es/wp-content/uploads/Imagen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142576"/>
            <a:ext cx="299749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57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Physical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020067"/>
            <a:ext cx="3657600" cy="3048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Physical abuse tend to occur in moments of great stress. </a:t>
            </a:r>
          </a:p>
          <a:p>
            <a:r>
              <a:rPr lang="en-US" sz="3200" b="1" dirty="0" smtClean="0"/>
              <a:t>Many physical abusers were also victims of abuse in their childhood.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689349" cy="328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4600" y="5791200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93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Physical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4412" y="2438400"/>
            <a:ext cx="3810000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Blackened eyes or blood in the posterior part of the eye. This occurs when the child is jolted or hit on the head.</a:t>
            </a:r>
            <a:endParaRPr lang="en-US" sz="3200" b="1" dirty="0"/>
          </a:p>
        </p:txBody>
      </p:sp>
      <p:pic>
        <p:nvPicPr>
          <p:cNvPr id="1026" name="Picture 2" descr="http://1.bp.blogspot.com/_MycY3-dsB_Q/SwXPEprT4jI/AAAAAAAAAAs/fMvSdsL55Ts/s1600/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4"/>
          <a:stretch/>
        </p:blipFill>
        <p:spPr bwMode="auto">
          <a:xfrm>
            <a:off x="4724400" y="2438400"/>
            <a:ext cx="3276600" cy="350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943600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9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Physical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7726" y="2404652"/>
            <a:ext cx="38862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Unexplained fractures or any other types of fractures in a child too small to crawl or walk. Fractures of the head.</a:t>
            </a:r>
            <a:endParaRPr lang="en-US" sz="3200" b="1" dirty="0"/>
          </a:p>
        </p:txBody>
      </p:sp>
      <p:pic>
        <p:nvPicPr>
          <p:cNvPr id="2052" name="Picture 4" descr="http://1.bp.blogspot.com/-QAq3J4Nrcxo/TfvQda1sCNI/AAAAAAAAAEA/EC79fUU_sXs/s1600/maltra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2256733"/>
            <a:ext cx="2971800" cy="353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837237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117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Physical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1" y="2638426"/>
            <a:ext cx="3657599" cy="3048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Damage of internal organs or internal bleeding caused by heavy blows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 descr="http://1.bp.blogspot.com/-YhOZNLgU_es/Tf9sQput8tI/AAAAAAAABlo/cIHOX_HAB2I/s350/maltrato%2Binfantil%255B2%25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126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Physical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514433"/>
            <a:ext cx="3581399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b="1" dirty="0" smtClean="0"/>
              <a:t>Bruise marks in the forms of hands, fingers or other objects such as belts.</a:t>
            </a:r>
            <a:endParaRPr lang="en-US" sz="3600" b="1" dirty="0"/>
          </a:p>
        </p:txBody>
      </p:sp>
      <p:pic>
        <p:nvPicPr>
          <p:cNvPr id="4098" name="Picture 2" descr="http://3.bp.blogspot.com/_1Ct7iDgh5EY/SKmhR5zcj7I/AAAAAAAAEfw/iDcKxUoP9Ws/s400/viol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399" y="2528721"/>
            <a:ext cx="352059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82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Child Abuse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sz="2000" b="1" dirty="0" smtClean="0"/>
              <a:t> </a:t>
            </a:r>
            <a:r>
              <a:rPr lang="en-US" sz="2000" dirty="0" smtClean="0">
                <a:latin typeface="Arial Rounded MT Bold" pitchFamily="34" charset="0"/>
              </a:rPr>
              <a:t>Definition from WHO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05000"/>
            <a:ext cx="373379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Abuse or negligence of children  under 18 years of age that can harm their health, development or dignity, or put their survival at risk.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/>
          <a:stretch/>
        </p:blipFill>
        <p:spPr bwMode="auto">
          <a:xfrm>
            <a:off x="4495800" y="2286000"/>
            <a:ext cx="3847817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50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>
                <a:latin typeface="Arial Rounded MT Bold" pitchFamily="34" charset="0"/>
              </a:rPr>
              <a:t>Symptoms of Physical Abuse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1" y="2514600"/>
            <a:ext cx="3352800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Bruises on areas of the body that normal activity of the infant would not create these types of lesions.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b="4283"/>
          <a:stretch/>
        </p:blipFill>
        <p:spPr bwMode="auto">
          <a:xfrm>
            <a:off x="4343400" y="2362200"/>
            <a:ext cx="3527470" cy="33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1030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Symptoms of Physical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438400"/>
            <a:ext cx="37338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Burns 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Strangulation marks around the neck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Rope or string marks resulting from tying up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418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4. Sexual Abuse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1685" y="2309646"/>
            <a:ext cx="3733800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A traumatic experience that affects both the physical and psychological integrity of the child</a:t>
            </a:r>
            <a:endParaRPr lang="en-US" sz="3200" b="1" dirty="0"/>
          </a:p>
        </p:txBody>
      </p:sp>
      <p:pic>
        <p:nvPicPr>
          <p:cNvPr id="7170" name="Picture 2" descr="http://i2.esmas.com/2012/01/12/324158/maltrato-infantil-modifica-genes-30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501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6242" y="728261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Phases of Sexual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7645" y="2074564"/>
            <a:ext cx="3810000" cy="304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800" b="1" dirty="0" smtClean="0"/>
              <a:t>   </a:t>
            </a:r>
            <a:r>
              <a:rPr lang="en-US" sz="3200" b="1" dirty="0" smtClean="0">
                <a:solidFill>
                  <a:srgbClr val="0432FF"/>
                </a:solidFill>
              </a:rPr>
              <a:t>Seduction: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</a:p>
          <a:p>
            <a:pPr lvl="0"/>
            <a:r>
              <a:rPr lang="en-US" sz="3200" dirty="0" smtClean="0"/>
              <a:t>Manipulation of the child’s confidence and reliance in order to prepare the place and time for the abuse to occur. 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2362200"/>
            <a:ext cx="3552825" cy="34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83275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28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Phases of Sexual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3845" y="2224088"/>
            <a:ext cx="3733800" cy="304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432FF"/>
                </a:solidFill>
              </a:rPr>
              <a:t>Abusive sexual interaction: </a:t>
            </a:r>
          </a:p>
          <a:p>
            <a:r>
              <a:rPr lang="en-US" sz="2800" b="1" dirty="0" smtClean="0"/>
              <a:t>A process that could include exhibitionist behavior, caresses with erotic intentions, masturbation and other lascivious acts. </a:t>
            </a:r>
            <a:endParaRPr lang="en-US" sz="2800" b="1" dirty="0"/>
          </a:p>
        </p:txBody>
      </p:sp>
      <p:pic>
        <p:nvPicPr>
          <p:cNvPr id="12290" name="Picture 2" descr="http://m1.paperblog.com/i/149/1495714/abuso-sexual-infantil-segunda-parte-L-BlJud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352994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9450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Phases of Sexual Abuse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2438400"/>
            <a:ext cx="3733800" cy="304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432FF"/>
                </a:solidFill>
              </a:rPr>
              <a:t>Establishing the secrecy</a:t>
            </a:r>
            <a:r>
              <a:rPr lang="en-US" sz="3200" dirty="0" smtClean="0">
                <a:solidFill>
                  <a:srgbClr val="0432FF"/>
                </a:solidFill>
              </a:rPr>
              <a:t>: </a:t>
            </a:r>
          </a:p>
          <a:p>
            <a:r>
              <a:rPr lang="en-US" sz="2800" dirty="0" smtClean="0"/>
              <a:t>The minor is threatened to keep silent to what is happening.</a:t>
            </a:r>
            <a:endParaRPr lang="en-US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259373"/>
            <a:ext cx="2743199" cy="34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244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Phases of Sexual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133600"/>
            <a:ext cx="3581400" cy="304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432FF"/>
                </a:solidFill>
              </a:rPr>
              <a:t>Telling: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</a:p>
          <a:p>
            <a:r>
              <a:rPr lang="en-US" sz="2800" dirty="0" smtClean="0"/>
              <a:t>Quite often this phase does not occur. </a:t>
            </a:r>
          </a:p>
          <a:p>
            <a:pPr lvl="0"/>
            <a:r>
              <a:rPr lang="en-US" sz="2800" dirty="0" smtClean="0"/>
              <a:t>Accidentally can be expressed in puberty or before</a:t>
            </a:r>
            <a:endParaRPr lang="en-US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1"/>
            <a:ext cx="347240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066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tatyanagl/tatyanagl1204/tatyanagl120400126/13085459-muchacho-triste-adolescente-deprimido-en-casa-los-problemas-en-la-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6300" y="2133600"/>
            <a:ext cx="3390900" cy="36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Phases of Sexual Abuse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362200"/>
            <a:ext cx="4038600" cy="3048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rgbClr val="0432FF"/>
                </a:solidFill>
              </a:rPr>
              <a:t>Repression: </a:t>
            </a:r>
          </a:p>
          <a:p>
            <a:pPr marL="0" lvl="0" indent="0">
              <a:buNone/>
            </a:pPr>
            <a:r>
              <a:rPr lang="en-US" sz="3600" b="1" dirty="0" smtClean="0"/>
              <a:t>After the occurrence usually the family will  try to establish some equilibrium</a:t>
            </a:r>
            <a:endParaRPr lang="en-US" sz="36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336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Consequences of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286000"/>
            <a:ext cx="37338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Can commit acts of violence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Can repeat the scheme of the abuser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Become the victim of a relationship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2050" name="Picture 2" descr="http://t1.gstatic.com/images?q=tbn:ANd9GcTfsj9cWCeyTHteU6enGu7KRTB8thFgUhakT6461hOQn-5E9QbQykZH_FDr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86000"/>
            <a:ext cx="3509518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09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Consequences of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2034354"/>
            <a:ext cx="51054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/>
              <a:t>Depressed, consuming alcohol or drugs</a:t>
            </a:r>
          </a:p>
          <a:p>
            <a:pPr>
              <a:spcBef>
                <a:spcPts val="0"/>
              </a:spcBef>
            </a:pPr>
            <a:r>
              <a:rPr lang="en-US" sz="3600" b="1" dirty="0" smtClean="0"/>
              <a:t>Develops eating disorders </a:t>
            </a:r>
          </a:p>
          <a:p>
            <a:pPr>
              <a:spcBef>
                <a:spcPts val="0"/>
              </a:spcBef>
            </a:pPr>
            <a:r>
              <a:rPr lang="en-US" sz="3600" b="1" dirty="0" smtClean="0"/>
              <a:t>Develops high risk sexual behaviors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3074" name="Picture 2" descr="http://haztelotu.com/wp-content/uploads/2010/09/maltrato-mujeres2-300x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43" y="3150227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89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Types of Abuse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263588"/>
            <a:ext cx="3733799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Rounded MT Bold" pitchFamily="34" charset="0"/>
              </a:rPr>
              <a:t>Negligence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Rounded MT Bold" pitchFamily="34" charset="0"/>
              </a:rPr>
              <a:t>Psychological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Rounded MT Bold" pitchFamily="34" charset="0"/>
              </a:rPr>
              <a:t>Physical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Rounded MT Bold" pitchFamily="34" charset="0"/>
              </a:rPr>
              <a:t>Sexual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2286000"/>
            <a:ext cx="4325648" cy="335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38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for a child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286000"/>
            <a:ext cx="4648200" cy="30480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Younger than 4years of age and/or puberty</a:t>
            </a:r>
          </a:p>
          <a:p>
            <a:pPr lvl="0"/>
            <a:r>
              <a:rPr lang="en-US" sz="2800" b="1" dirty="0" smtClean="0"/>
              <a:t>Unwanted pregnancy</a:t>
            </a:r>
            <a:endParaRPr lang="en-US" sz="2800" b="1" dirty="0"/>
          </a:p>
          <a:p>
            <a:pPr lvl="0"/>
            <a:r>
              <a:rPr lang="en-US" sz="2800" b="1" dirty="0" smtClean="0"/>
              <a:t>Children who do not meet their parents expectations</a:t>
            </a:r>
            <a:endParaRPr lang="en-US" sz="2800" b="1" dirty="0"/>
          </a:p>
          <a:p>
            <a:pPr lvl="0"/>
            <a:r>
              <a:rPr lang="en-US" sz="2800" b="1" dirty="0" smtClean="0"/>
              <a:t>Have special needs, cry a lot or have abnormal physical characteristics.</a:t>
            </a:r>
          </a:p>
          <a:p>
            <a:endParaRPr lang="en-US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598" y="2209800"/>
            <a:ext cx="249689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46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507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4887" y="660968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Risk Factors associated with parents or guardians 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977204"/>
            <a:ext cx="3809999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Difficulty to establish affection with the new born</a:t>
            </a:r>
          </a:p>
          <a:p>
            <a:pPr lvl="0"/>
            <a:r>
              <a:rPr lang="en-US" sz="3200" b="1" dirty="0" smtClean="0"/>
              <a:t>Parents who do not take care of their children or spend too little time with them.</a:t>
            </a:r>
            <a:endParaRPr lang="en-US" sz="3200" b="1" dirty="0"/>
          </a:p>
        </p:txBody>
      </p:sp>
      <p:pic>
        <p:nvPicPr>
          <p:cNvPr id="5122" name="Picture 2" descr="http://4.bp.blogspot.com/-JLWLdh7dzfA/TkasbFAH9VI/AAAAAAAAHqc/C4_T7XlkPs8/s1600/article-1388743-0C27BA1B00000578-835_468x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99" y="2514600"/>
            <a:ext cx="324746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114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VE" sz="4000" dirty="0" smtClean="0">
                <a:latin typeface="Arial Rounded MT Bold" pitchFamily="34" charset="0"/>
              </a:rPr>
              <a:t> 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9637" y="2521782"/>
            <a:ext cx="3771900" cy="24384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Personal background of child abuse</a:t>
            </a:r>
          </a:p>
          <a:p>
            <a:pPr lvl="0"/>
            <a:r>
              <a:rPr lang="en-US" sz="3200" b="1" dirty="0" smtClean="0"/>
              <a:t>Lack of understanding of child development</a:t>
            </a:r>
            <a:endParaRPr lang="en-US" sz="3200" b="1" dirty="0"/>
          </a:p>
        </p:txBody>
      </p:sp>
      <p:pic>
        <p:nvPicPr>
          <p:cNvPr id="6146" name="Picture 2" descr="http://www.trust.org/contentAsset/resize-image/c3ff4392-171c-437b-bde4-fae1f3d93ea9/photowide/?w=460&amp;h=318&amp;vn=2011070517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8" y="2778005"/>
            <a:ext cx="346635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79877" y="72655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Arial Rounded MT Bold" pitchFamily="34" charset="0"/>
              </a:rPr>
              <a:t>Risk Factors associated with parents or guardians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55" y="841708"/>
            <a:ext cx="6965245" cy="1063292"/>
          </a:xfrm>
        </p:spPr>
        <p:txBody>
          <a:bodyPr>
            <a:normAutofit/>
          </a:bodyPr>
          <a:lstStyle/>
          <a:p>
            <a:pPr algn="r"/>
            <a:r>
              <a:rPr lang="es-VE" sz="4000" dirty="0" smtClean="0">
                <a:latin typeface="Arial Rounded MT Bold" pitchFamily="34" charset="0"/>
              </a:rPr>
              <a:t> 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438400"/>
            <a:ext cx="39624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Improper use of alcohol and drugs especially during pregnancy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Participating in unlawful activities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Financial difficulties</a:t>
            </a:r>
            <a:endParaRPr lang="en-US" sz="3200" b="1" dirty="0"/>
          </a:p>
        </p:txBody>
      </p:sp>
      <p:sp>
        <p:nvSpPr>
          <p:cNvPr id="4" name="AutoShape 2" descr="http://old.latribuna.hn/wp-content/uploads/2011/01/nino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45" y="2667767"/>
            <a:ext cx="3512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Arial Rounded MT Bold" pitchFamily="34" charset="0"/>
              </a:rPr>
              <a:t>Risk Factors associated with parents or guardians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associated with family dynamics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0385" y="2429972"/>
            <a:ext cx="4495800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Physical, mental or developmental problems of a family member</a:t>
            </a:r>
          </a:p>
          <a:p>
            <a:pPr lvl="0"/>
            <a:r>
              <a:rPr lang="en-US" sz="3200" b="1" dirty="0" smtClean="0"/>
              <a:t>Problematic divorces</a:t>
            </a:r>
          </a:p>
          <a:p>
            <a:pPr lvl="0"/>
            <a:r>
              <a:rPr lang="en-US" sz="3200" b="1" dirty="0" smtClean="0"/>
              <a:t>Violence among other family members</a:t>
            </a:r>
            <a:endParaRPr lang="en-US" sz="3200" b="1" dirty="0"/>
          </a:p>
        </p:txBody>
      </p:sp>
      <p:pic>
        <p:nvPicPr>
          <p:cNvPr id="8194" name="Picture 2" descr="http://www.blogcdn.com/salud.aollatino.com/media/2011/06/trastornos-mentales-getty4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/>
          <a:stretch/>
        </p:blipFill>
        <p:spPr bwMode="auto">
          <a:xfrm>
            <a:off x="5357610" y="2600324"/>
            <a:ext cx="2795789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818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266619"/>
            <a:ext cx="41148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Isolated from the community 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Lack of support in the extended family to help raise the child.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Social and community factors</a:t>
            </a:r>
            <a:endParaRPr lang="en-US" sz="3200" b="1" dirty="0"/>
          </a:p>
        </p:txBody>
      </p:sp>
      <p:sp>
        <p:nvSpPr>
          <p:cNvPr id="4" name="AutoShape 2" descr="http://3.bp.blogspot.com/-gno1W7M7hNE/T5sY0sASBSI/AAAAAAAABA4/rmw9RKBxB0M/s1600/snapshot201204272347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9220" name="Picture 4" descr="http://3.bp.blogspot.com/-gno1W7M7hNE/T5sY0sASBSI/AAAAAAAABA4/rmw9RKBxB0M/s1600/snapshot201204272347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/>
          <a:stretch/>
        </p:blipFill>
        <p:spPr bwMode="auto">
          <a:xfrm>
            <a:off x="4876800" y="2266619"/>
            <a:ext cx="3372013" cy="318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45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by parents or guardians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5577" y="70189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associated with the community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209800"/>
            <a:ext cx="3886200" cy="310653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Lack of adequate housing or support services for families and institutions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Social and gender inequalities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Easy access to alcohol and drugs</a:t>
            </a:r>
          </a:p>
          <a:p>
            <a:endParaRPr lang="en-US" dirty="0"/>
          </a:p>
        </p:txBody>
      </p:sp>
      <p:pic>
        <p:nvPicPr>
          <p:cNvPr id="10242" name="Picture 2" descr="http://www.ecos1360.com/wp-content/uploads/2012/06/919013b07c01c3881c696dc221fa1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76600" cy="30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5246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9893" y="2068962"/>
            <a:ext cx="4267200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Easy access to alcohol or drugs</a:t>
            </a:r>
          </a:p>
          <a:p>
            <a:pPr lvl="0"/>
            <a:r>
              <a:rPr lang="en-US" sz="3200" b="1" dirty="0" smtClean="0"/>
              <a:t>Unemployment and poverty at higher levels</a:t>
            </a:r>
          </a:p>
          <a:p>
            <a:pPr lvl="0"/>
            <a:r>
              <a:rPr lang="en-US" sz="3200" b="1" dirty="0" smtClean="0"/>
              <a:t>Lack of adequate programs to prevent child abuse</a:t>
            </a:r>
            <a:endParaRPr lang="en-US" sz="3200" b="1" dirty="0"/>
          </a:p>
        </p:txBody>
      </p:sp>
      <p:pic>
        <p:nvPicPr>
          <p:cNvPr id="11266" name="Picture 2" descr="http://1.bp.blogspot.com/-EOTwqo-N10A/UD7K3KjAvRI/AAAAAAAAAAs/4TgYddJZkxo/s1600/la%2Bpobrez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r="6981" b="10803"/>
          <a:stretch/>
        </p:blipFill>
        <p:spPr bwMode="auto">
          <a:xfrm>
            <a:off x="4800600" y="2514600"/>
            <a:ext cx="3442421" cy="28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64330" y="65372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associated with the community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144407"/>
            <a:ext cx="5029200" cy="3657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Proliferation of  pornography, prostitution and child labor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Loose principles at home, disregard to violence, physical abuse and inflexible roles of each gender.</a:t>
            </a:r>
          </a:p>
          <a:p>
            <a:endParaRPr lang="en-US" dirty="0"/>
          </a:p>
        </p:txBody>
      </p:sp>
      <p:pic>
        <p:nvPicPr>
          <p:cNvPr id="12290" name="Picture 2" descr="http://3.bp.blogspot.com/-CRkkl6rrZj0/UC2XEAqYisI/AAAAAAAACCI/_HczQ75sfzU/s1600/maltrato-infantil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2350293"/>
            <a:ext cx="284965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88155" y="66075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associated with the community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557462"/>
            <a:ext cx="3810000" cy="3048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Social, economical,</a:t>
            </a:r>
          </a:p>
          <a:p>
            <a:pPr marL="0" lvl="0" indent="0">
              <a:buNone/>
            </a:pPr>
            <a:r>
              <a:rPr lang="en-US" sz="3200" b="1" dirty="0" smtClean="0"/>
              <a:t>health and </a:t>
            </a:r>
            <a:r>
              <a:rPr lang="en-US" sz="3200" b="1" dirty="0" err="1" smtClean="0"/>
              <a:t>educa-tional</a:t>
            </a:r>
            <a:r>
              <a:rPr lang="en-US" sz="3200" b="1" dirty="0" smtClean="0"/>
              <a:t> policies that generate terrible life conditions.</a:t>
            </a:r>
            <a:endParaRPr lang="en-US" sz="3200" b="1" dirty="0"/>
          </a:p>
        </p:txBody>
      </p:sp>
      <p:sp>
        <p:nvSpPr>
          <p:cNvPr id="4" name="AutoShape 2" descr="http://4.bp.blogspot.com/-gRKNGMph2hk/TyL64WJPCYI/AAAAAAAANr8/YTFUG2cB7Tc/s1600/pobre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/>
          <a:stretch/>
        </p:blipFill>
        <p:spPr bwMode="auto">
          <a:xfrm>
            <a:off x="4943342" y="2514600"/>
            <a:ext cx="336245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Risk Factors associated with the community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6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1. Abuse by Neglect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8027" y="2372751"/>
            <a:ext cx="3733799" cy="2438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/>
              <a:t>Failure to provide the basic needs of a child by his parents or people in charge of his care</a:t>
            </a:r>
            <a:endParaRPr lang="en-US" sz="3600" b="1" dirty="0"/>
          </a:p>
        </p:txBody>
      </p:sp>
      <p:pic>
        <p:nvPicPr>
          <p:cNvPr id="4098" name="Picture 2" descr="http://i.telegraph.co.uk/multimedia/archive/01998/shy-child_1998813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r="10030"/>
          <a:stretch/>
        </p:blipFill>
        <p:spPr bwMode="auto">
          <a:xfrm>
            <a:off x="4902685" y="2513774"/>
            <a:ext cx="3103808" cy="273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77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Primary Prevention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133600"/>
            <a:ext cx="34290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/>
              <a:t>Provide training and awareness for the community</a:t>
            </a:r>
          </a:p>
          <a:p>
            <a:pPr lvl="0">
              <a:spcBef>
                <a:spcPts val="0"/>
              </a:spcBef>
            </a:pPr>
            <a:r>
              <a:rPr lang="en-US" sz="2800" b="1" dirty="0" smtClean="0"/>
              <a:t>Intervention in psycho- prophylactic deliveries </a:t>
            </a:r>
          </a:p>
          <a:p>
            <a:pPr lvl="0">
              <a:spcBef>
                <a:spcPts val="0"/>
              </a:spcBef>
            </a:pPr>
            <a:r>
              <a:rPr lang="en-US" sz="2800" b="1" dirty="0" smtClean="0"/>
              <a:t> Create schools for parents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AutoShape 2" descr="http://i.esmas.com/image/0/000/004/215/curso_psicoprofilactico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25" y="2438400"/>
            <a:ext cx="3571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46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6359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618800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s-VE" dirty="0" smtClean="0">
                <a:latin typeface="Arial Rounded MT Bold" pitchFamily="34" charset="0"/>
              </a:rPr>
              <a:t>Primary Prevention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278990"/>
            <a:ext cx="4130488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b="1" dirty="0" smtClean="0"/>
              <a:t>Prevent unwanted  pregnancies </a:t>
            </a:r>
          </a:p>
          <a:p>
            <a:pPr lvl="0">
              <a:spcBef>
                <a:spcPts val="0"/>
              </a:spcBef>
            </a:pPr>
            <a:r>
              <a:rPr lang="en-US" sz="3600" b="1" dirty="0" smtClean="0"/>
              <a:t>A systematic search for risk factors in the community.</a:t>
            </a:r>
          </a:p>
          <a:p>
            <a:endParaRPr lang="en-US" sz="2800" dirty="0"/>
          </a:p>
        </p:txBody>
      </p:sp>
      <p:pic>
        <p:nvPicPr>
          <p:cNvPr id="15362" name="Picture 2" descr="http://3.bp.blogspot.com/-jBPfNqyWL9Q/TcsIIWOKbHI/AAAAAAAAABg/R8tM9D4wTj4/s1600/ma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/>
          <a:stretch/>
        </p:blipFill>
        <p:spPr bwMode="auto">
          <a:xfrm>
            <a:off x="5383306" y="2259485"/>
            <a:ext cx="2209800" cy="3314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363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Primary Prevention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7725" y="2302822"/>
            <a:ext cx="38862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Discuss alternative disciplinary methods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Identify positive strengths of the parents.</a:t>
            </a:r>
          </a:p>
          <a:p>
            <a:pPr lvl="0"/>
            <a:endParaRPr lang="en-US" sz="2800" dirty="0"/>
          </a:p>
        </p:txBody>
      </p:sp>
      <p:sp>
        <p:nvSpPr>
          <p:cNvPr id="4" name="AutoShape 2" descr="http://img.bebesymas.com/2010/10/familia-fel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6388" name="Picture 4" descr="http://img.bebesymas.com/2010/10/familia-feli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-7437" r="22482" b="7437"/>
          <a:stretch/>
        </p:blipFill>
        <p:spPr bwMode="auto">
          <a:xfrm>
            <a:off x="4724400" y="1905000"/>
            <a:ext cx="3498761" cy="347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0652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055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705" y="617339"/>
            <a:ext cx="6965245" cy="120248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itchFamily="34" charset="0"/>
              </a:rPr>
              <a:t>Primary Prevention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9757" y="2133600"/>
            <a:ext cx="44958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Teach the children to take care of their bodies 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Teach parent the dangers of shaking or jolting their children.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Teach children to say NO. </a:t>
            </a:r>
            <a:endParaRPr lang="en-US" sz="32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54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608309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Secondary Prevention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895970"/>
            <a:ext cx="41910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Recognize abuse by neglect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Develop strategies against negligent behavior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Evaluate the reasons behind neglect and abandonment</a:t>
            </a:r>
            <a:endParaRPr lang="en-US" sz="32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133600"/>
            <a:ext cx="3033003" cy="25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025" y="533400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Arial Rounded MT Bold" pitchFamily="34" charset="0"/>
              </a:rPr>
              <a:t>Secondary </a:t>
            </a:r>
            <a:r>
              <a:rPr lang="en-US" dirty="0" smtClean="0">
                <a:latin typeface="Arial Rounded MT Bold" pitchFamily="34" charset="0"/>
              </a:rPr>
              <a:t>Prevention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3900" y="1735885"/>
            <a:ext cx="46863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Recognize situations that lead to domestic violence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Recognize </a:t>
            </a:r>
            <a:r>
              <a:rPr lang="en-US" sz="3200" b="1" dirty="0" err="1" smtClean="0"/>
              <a:t>inappro-priate</a:t>
            </a:r>
            <a:r>
              <a:rPr lang="en-US" sz="3200" b="1" dirty="0" smtClean="0"/>
              <a:t> disciplinary measures used by parents such as threats, blows, jolting, among others.</a:t>
            </a:r>
            <a:endParaRPr lang="en-US" sz="3200" b="1" dirty="0"/>
          </a:p>
        </p:txBody>
      </p:sp>
      <p:pic>
        <p:nvPicPr>
          <p:cNvPr id="19458" name="Picture 2" descr="http://3.bp.blogspot.com/-eTpMTSh4gWs/UA_jkHF3rdI/AAAAAAAANy8/lRTFas9LJs8/s320/stop-child-abus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0480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69805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5577" y="455963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Secondary Prevention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795462"/>
            <a:ext cx="4054288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Educate parents on alternative </a:t>
            </a:r>
            <a:r>
              <a:rPr lang="en-US" sz="3200" b="1" dirty="0" err="1" smtClean="0"/>
              <a:t>discip-linary</a:t>
            </a:r>
            <a:r>
              <a:rPr lang="en-US" sz="3200" b="1" dirty="0" smtClean="0"/>
              <a:t> measures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Refer parents to anger control groups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Refer alcoholic parents to mental health centers</a:t>
            </a:r>
            <a:endParaRPr lang="en-US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20" y="2209800"/>
            <a:ext cx="333248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76636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387" y="688776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Rounded MT Bold" pitchFamily="34" charset="0"/>
              </a:rPr>
              <a:t>Secondary Prevention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6762" y="2181225"/>
            <a:ext cx="4395788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 smtClean="0"/>
              <a:t>Provide psychological, social economic and employment support as needed.</a:t>
            </a:r>
          </a:p>
          <a:p>
            <a:pPr lvl="0">
              <a:spcBef>
                <a:spcPts val="0"/>
              </a:spcBef>
            </a:pPr>
            <a:r>
              <a:rPr lang="en-US" sz="3200" b="1" dirty="0" smtClean="0"/>
              <a:t>Coordinate house visits. Teach parents behavior modification.</a:t>
            </a:r>
            <a:endParaRPr lang="en-US" sz="32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71725"/>
            <a:ext cx="30842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0365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6780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Types of Negligent </a:t>
            </a:r>
            <a:r>
              <a:rPr lang="en-US" dirty="0">
                <a:latin typeface="Arial Rounded MT Bold" pitchFamily="34" charset="0"/>
              </a:rPr>
              <a:t>A</a:t>
            </a:r>
            <a:r>
              <a:rPr lang="en-US" dirty="0" smtClean="0">
                <a:latin typeface="Arial Rounded MT Bold" pitchFamily="34" charset="0"/>
              </a:rPr>
              <a:t>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5176" y="2129935"/>
            <a:ext cx="32004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432FF"/>
                </a:solidFill>
              </a:rPr>
              <a:t>Physical:</a:t>
            </a:r>
          </a:p>
          <a:p>
            <a:r>
              <a:rPr lang="en-US" sz="3600" b="1" dirty="0" smtClean="0"/>
              <a:t>Lack of food and shelter</a:t>
            </a:r>
          </a:p>
          <a:p>
            <a:r>
              <a:rPr lang="en-US" sz="3600" b="1" dirty="0" smtClean="0"/>
              <a:t>Lack of adequate supervision.</a:t>
            </a:r>
            <a:endParaRPr lang="en-US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76" y="2681287"/>
            <a:ext cx="3867889" cy="2576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958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Types of Negligent </a:t>
            </a:r>
            <a:r>
              <a:rPr lang="en-US" dirty="0">
                <a:latin typeface="Arial Rounded MT Bold" pitchFamily="34" charset="0"/>
              </a:rPr>
              <a:t>A</a:t>
            </a:r>
            <a:r>
              <a:rPr lang="en-US" dirty="0" smtClean="0">
                <a:latin typeface="Arial Rounded MT Bold" pitchFamily="34" charset="0"/>
              </a:rPr>
              <a:t>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7449" y="2362200"/>
            <a:ext cx="3804354" cy="304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rgbClr val="0432FF"/>
                </a:solidFill>
              </a:rPr>
              <a:t>Medical: </a:t>
            </a:r>
          </a:p>
          <a:p>
            <a:r>
              <a:rPr lang="en-US" sz="3600" b="1" dirty="0" smtClean="0"/>
              <a:t>Lack of medical attention, immunization and mental health.</a:t>
            </a:r>
            <a:endParaRPr lang="en-US" sz="36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581" y="2209800"/>
            <a:ext cx="340507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8781" y="62569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Types of Negligent </a:t>
            </a:r>
            <a:r>
              <a:rPr lang="en-US" dirty="0">
                <a:latin typeface="Arial Rounded MT Bold" pitchFamily="34" charset="0"/>
              </a:rPr>
              <a:t>A</a:t>
            </a:r>
            <a:r>
              <a:rPr lang="en-US" dirty="0" smtClean="0">
                <a:latin typeface="Arial Rounded MT Bold" pitchFamily="34" charset="0"/>
              </a:rPr>
              <a:t>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981200"/>
            <a:ext cx="411479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432FF"/>
                </a:solidFill>
              </a:rPr>
              <a:t>Psychological:</a:t>
            </a:r>
          </a:p>
          <a:p>
            <a:r>
              <a:rPr lang="en-US" sz="2800" b="1" dirty="0" smtClean="0"/>
              <a:t> </a:t>
            </a:r>
            <a:r>
              <a:rPr lang="en-US" sz="3600" b="1" dirty="0" smtClean="0"/>
              <a:t>Absence of affection, freedom to use alcohol and drugs</a:t>
            </a:r>
            <a:r>
              <a:rPr lang="es-ES" sz="3600" b="1" dirty="0" smtClean="0"/>
              <a:t>.</a:t>
            </a:r>
            <a:endParaRPr lang="en-US" sz="36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1"/>
          <a:stretch/>
        </p:blipFill>
        <p:spPr bwMode="auto">
          <a:xfrm flipH="1">
            <a:off x="4800600" y="2285999"/>
            <a:ext cx="3581398" cy="250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380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ytimg.com/vi/95j67Sjc5c0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20067"/>
            <a:ext cx="39624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63754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Types of Negligent </a:t>
            </a:r>
            <a:r>
              <a:rPr lang="en-US" dirty="0">
                <a:latin typeface="Arial Rounded MT Bold" pitchFamily="34" charset="0"/>
              </a:rPr>
              <a:t>A</a:t>
            </a:r>
            <a:r>
              <a:rPr lang="en-US" dirty="0" smtClean="0">
                <a:latin typeface="Arial Rounded MT Bold" pitchFamily="34" charset="0"/>
              </a:rPr>
              <a:t>buse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1" y="2200108"/>
            <a:ext cx="3733799" cy="3248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rgbClr val="0432FF"/>
                </a:solidFill>
              </a:rPr>
              <a:t>Educational: </a:t>
            </a:r>
          </a:p>
          <a:p>
            <a:r>
              <a:rPr lang="en-US" sz="3600" b="1" dirty="0" smtClean="0"/>
              <a:t>Lack of proper instruction</a:t>
            </a:r>
            <a:r>
              <a:rPr lang="en-US" sz="3600" b="1" dirty="0"/>
              <a:t>.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Frequent absence from school.</a:t>
            </a:r>
            <a:endParaRPr lang="en-US" sz="36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833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2265" y="816197"/>
            <a:ext cx="5012268" cy="120248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2. Psychological </a:t>
            </a:r>
            <a:b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buse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828800"/>
            <a:ext cx="3935730" cy="3048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Occurs when children are permitted to witness acts of violence or severe abuse among parents or adults. </a:t>
            </a:r>
          </a:p>
          <a:p>
            <a:r>
              <a:rPr lang="en-US" sz="2800" b="1" dirty="0" smtClean="0"/>
              <a:t>Child is ignored, insulted or threatened with violence.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30" y="2362200"/>
            <a:ext cx="33604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864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811</TotalTime>
  <Words>1206</Words>
  <Application>Microsoft Macintosh PowerPoint</Application>
  <PresentationFormat>On-screen Show (4:3)</PresentationFormat>
  <Paragraphs>204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 Rounded MT Bold</vt:lpstr>
      <vt:lpstr>Brush Script MT</vt:lpstr>
      <vt:lpstr>Constantia</vt:lpstr>
      <vt:lpstr>Franklin Gothic Book</vt:lpstr>
      <vt:lpstr>Rage Italic</vt:lpstr>
      <vt:lpstr>Wingdings</vt:lpstr>
      <vt:lpstr>Arial</vt:lpstr>
      <vt:lpstr>Calibri</vt:lpstr>
      <vt:lpstr>Chincheta</vt:lpstr>
      <vt:lpstr>Children At Risk</vt:lpstr>
      <vt:lpstr>Child Abuse  Definition from WHO</vt:lpstr>
      <vt:lpstr>Types of Abuse</vt:lpstr>
      <vt:lpstr>1. Abuse by Neglect</vt:lpstr>
      <vt:lpstr>Types of Negligent Abuse</vt:lpstr>
      <vt:lpstr>Types of Negligent Abuse</vt:lpstr>
      <vt:lpstr>Types of Negligent Abuse</vt:lpstr>
      <vt:lpstr>Types of Negligent Abuse</vt:lpstr>
      <vt:lpstr>2. Psychological  Abuse</vt:lpstr>
      <vt:lpstr>Psychological abuse</vt:lpstr>
      <vt:lpstr>Psychological Abuse</vt:lpstr>
      <vt:lpstr>Symptoms of Psychological abuse</vt:lpstr>
      <vt:lpstr>Symptoms of Psychological abuse</vt:lpstr>
      <vt:lpstr>3. Physical Abuse</vt:lpstr>
      <vt:lpstr>Physical Abuse</vt:lpstr>
      <vt:lpstr>Symptoms of Physical abuse</vt:lpstr>
      <vt:lpstr>Symptoms of Physical Abuse</vt:lpstr>
      <vt:lpstr>Symptoms of Physical Abuse</vt:lpstr>
      <vt:lpstr>Symptoms of Physical Abuse</vt:lpstr>
      <vt:lpstr>Symptoms of Physical Abuse</vt:lpstr>
      <vt:lpstr>Symptoms of Physical Abuse</vt:lpstr>
      <vt:lpstr>4. Sexual Abuse</vt:lpstr>
      <vt:lpstr>Phases of Sexual Abuse</vt:lpstr>
      <vt:lpstr>Phases of Sexual Abuse</vt:lpstr>
      <vt:lpstr>Phases of Sexual Abuse</vt:lpstr>
      <vt:lpstr>Phases of Sexual Abuse</vt:lpstr>
      <vt:lpstr>Phases of Sexual Abuse</vt:lpstr>
      <vt:lpstr>Consequences of Abuse</vt:lpstr>
      <vt:lpstr>Consequences of Abuse</vt:lpstr>
      <vt:lpstr>Risk Factors for a child</vt:lpstr>
      <vt:lpstr>Risk Factors associated with parents or guardians </vt:lpstr>
      <vt:lpstr> </vt:lpstr>
      <vt:lpstr> </vt:lpstr>
      <vt:lpstr>Risk Factors associated with family dynamics</vt:lpstr>
      <vt:lpstr>Risk Factors by parents or guardians </vt:lpstr>
      <vt:lpstr>Risk Factors associated with the community</vt:lpstr>
      <vt:lpstr>Risk Factors associated with the community</vt:lpstr>
      <vt:lpstr>Risk Factors associated with the community</vt:lpstr>
      <vt:lpstr>Risk Factors associated with the community</vt:lpstr>
      <vt:lpstr>Primary Prevention</vt:lpstr>
      <vt:lpstr>Primary Prevention</vt:lpstr>
      <vt:lpstr>Primary Prevention</vt:lpstr>
      <vt:lpstr>Primary Prevention</vt:lpstr>
      <vt:lpstr>Secondary Prevention</vt:lpstr>
      <vt:lpstr>Secondary Prevention</vt:lpstr>
      <vt:lpstr>Secondary Prevention</vt:lpstr>
      <vt:lpstr>Secondary Prevention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Niños en Riesgo</dc:title>
  <dc:creator>Antonieta Silva</dc:creator>
  <cp:lastModifiedBy>Microsoft Office User</cp:lastModifiedBy>
  <cp:revision>88</cp:revision>
  <dcterms:created xsi:type="dcterms:W3CDTF">2012-10-09T16:29:24Z</dcterms:created>
  <dcterms:modified xsi:type="dcterms:W3CDTF">2016-11-18T02:30:42Z</dcterms:modified>
</cp:coreProperties>
</file>