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84" r:id="rId3"/>
    <p:sldId id="257" r:id="rId4"/>
    <p:sldId id="258" r:id="rId5"/>
    <p:sldId id="287" r:id="rId6"/>
    <p:sldId id="288" r:id="rId7"/>
    <p:sldId id="260" r:id="rId8"/>
    <p:sldId id="259" r:id="rId9"/>
    <p:sldId id="282" r:id="rId10"/>
    <p:sldId id="261" r:id="rId11"/>
    <p:sldId id="262" r:id="rId12"/>
    <p:sldId id="263" r:id="rId13"/>
    <p:sldId id="264" r:id="rId14"/>
    <p:sldId id="285" r:id="rId15"/>
    <p:sldId id="286" r:id="rId16"/>
    <p:sldId id="280" r:id="rId17"/>
    <p:sldId id="289" r:id="rId18"/>
    <p:sldId id="281" r:id="rId19"/>
    <p:sldId id="265" r:id="rId20"/>
    <p:sldId id="266" r:id="rId21"/>
    <p:sldId id="267" r:id="rId22"/>
    <p:sldId id="268" r:id="rId23"/>
    <p:sldId id="269" r:id="rId24"/>
    <p:sldId id="270" r:id="rId25"/>
    <p:sldId id="271" r:id="rId26"/>
    <p:sldId id="272" r:id="rId27"/>
    <p:sldId id="273" r:id="rId28"/>
    <p:sldId id="274" r:id="rId29"/>
    <p:sldId id="275" r:id="rId30"/>
    <p:sldId id="276" r:id="rId31"/>
    <p:sldId id="277" r:id="rId32"/>
    <p:sldId id="283" r:id="rId33"/>
    <p:sldId id="278" r:id="rId34"/>
    <p:sldId id="279"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171C"/>
    <a:srgbClr val="B1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57"/>
    <p:restoredTop sz="75574"/>
  </p:normalViewPr>
  <p:slideViewPr>
    <p:cSldViewPr snapToGrid="0" snapToObjects="1">
      <p:cViewPr>
        <p:scale>
          <a:sx n="81" d="100"/>
          <a:sy n="81" d="100"/>
        </p:scale>
        <p:origin x="-864" y="-3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2" d="100"/>
          <a:sy n="122" d="100"/>
        </p:scale>
        <p:origin x="2136" y="200"/>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E60107-3025-CF40-8EB1-7C31F2664C89}" type="datetimeFigureOut">
              <a:rPr lang="en-US" smtClean="0"/>
              <a:t>18/05/06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26DF28-F30B-FF47-8F8A-1A1B5A783041}" type="slidenum">
              <a:rPr lang="en-US" smtClean="0"/>
              <a:t>‹#›</a:t>
            </a:fld>
            <a:endParaRPr lang="en-US"/>
          </a:p>
        </p:txBody>
      </p:sp>
    </p:spTree>
    <p:extLst>
      <p:ext uri="{BB962C8B-B14F-4D97-AF65-F5344CB8AC3E}">
        <p14:creationId xmlns:p14="http://schemas.microsoft.com/office/powerpoint/2010/main" val="31886375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s://www.psychologytoday.com/blog/traversing-the-inner-terrain/201609/when-is-it-emotional-abuse"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s://www.womenshealth.gov/relationships-and-safety/other-types/emotional-and-verbal-abuse" TargetMode="Externa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 Id="rId3" Type="http://schemas.openxmlformats.org/officeDocument/2006/relationships/hyperlink" Target="https://m.egwwritings.org/en/book/128.877%23896"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who.int/violence_injury_prevention/violence/status_report/2014/report/report/en/" TargetMode="Externa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 Id="rId3" Type="http://schemas.openxmlformats.org/officeDocument/2006/relationships/hyperlink" Target="https://m.egwwritings.org/en/book/128.488" TargetMode="Externa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s://www.cdc.gov/violenceprevention/pdf/nisvs_report2010-a.pdf"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www.ncbi.nlm.nih.gov/pmc/articles/PMC4969318/"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Sermon</a:t>
            </a:r>
          </a:p>
          <a:p>
            <a:r>
              <a:rPr lang="fr-FR" sz="1200" b="1" kern="1200" dirty="0" smtClean="0">
                <a:solidFill>
                  <a:schemeClr val="tx1"/>
                </a:solidFill>
                <a:effectLst/>
                <a:latin typeface="+mn-lt"/>
                <a:ea typeface="+mn-ea"/>
                <a:cs typeface="+mn-cs"/>
              </a:rPr>
              <a:t>LES MOTS QUI BLESSENT :</a:t>
            </a:r>
            <a:r>
              <a:rPr lang="en-ZA" sz="1200" b="1" kern="1200" baseline="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Le traumatisme de l’abus psychologique</a:t>
            </a:r>
            <a:endParaRPr lang="en-ZA" sz="1200" b="1"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Katia G. </a:t>
            </a:r>
            <a:r>
              <a:rPr lang="fr-FR" sz="1200" b="1" kern="1200" dirty="0" err="1" smtClean="0">
                <a:solidFill>
                  <a:schemeClr val="tx1"/>
                </a:solidFill>
                <a:effectLst/>
                <a:latin typeface="+mn-lt"/>
                <a:ea typeface="+mn-ea"/>
                <a:cs typeface="+mn-cs"/>
              </a:rPr>
              <a:t>Reinert</a:t>
            </a:r>
            <a:r>
              <a:rPr lang="fr-FR" sz="1200" b="1" kern="1200" dirty="0" smtClean="0">
                <a:solidFill>
                  <a:schemeClr val="tx1"/>
                </a:solidFill>
                <a:effectLst/>
                <a:latin typeface="+mn-lt"/>
                <a:ea typeface="+mn-ea"/>
                <a:cs typeface="+mn-cs"/>
              </a:rPr>
              <a:t>, </a:t>
            </a:r>
            <a:r>
              <a:rPr lang="fr-FR" sz="1200" b="1" kern="1200" dirty="0" err="1" smtClean="0">
                <a:solidFill>
                  <a:schemeClr val="tx1"/>
                </a:solidFill>
                <a:effectLst/>
                <a:latin typeface="+mn-lt"/>
                <a:ea typeface="+mn-ea"/>
                <a:cs typeface="+mn-cs"/>
              </a:rPr>
              <a:t>PhD</a:t>
            </a:r>
            <a:r>
              <a:rPr lang="fr-FR" sz="1200" b="1" kern="1200" dirty="0" smtClean="0">
                <a:solidFill>
                  <a:schemeClr val="tx1"/>
                </a:solidFill>
                <a:effectLst/>
                <a:latin typeface="+mn-lt"/>
                <a:ea typeface="+mn-ea"/>
                <a:cs typeface="+mn-cs"/>
              </a:rPr>
              <a:t>, MSN, RN, CRNP, FNP-BC, PHCNS-BC</a:t>
            </a:r>
            <a:endParaRPr lang="en-ZA" sz="1200" b="1"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Directrice associée du département des ministères de la santé</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Conférence générale des adventistes du 7</a:t>
            </a:r>
            <a:r>
              <a:rPr lang="fr-FR" sz="1200" kern="1200" baseline="30000" dirty="0" smtClean="0">
                <a:solidFill>
                  <a:schemeClr val="tx1"/>
                </a:solidFill>
                <a:effectLst/>
                <a:latin typeface="+mn-lt"/>
                <a:ea typeface="+mn-ea"/>
                <a:cs typeface="+mn-cs"/>
              </a:rPr>
              <a:t>e </a:t>
            </a:r>
            <a:r>
              <a:rPr lang="fr-FR" sz="1200" kern="1200" dirty="0" smtClean="0">
                <a:solidFill>
                  <a:schemeClr val="tx1"/>
                </a:solidFill>
                <a:effectLst/>
                <a:latin typeface="+mn-lt"/>
                <a:ea typeface="+mn-ea"/>
                <a:cs typeface="+mn-cs"/>
              </a:rPr>
              <a:t>jour</a:t>
            </a:r>
            <a:endParaRPr lang="en-ZA"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Lecture </a:t>
            </a:r>
            <a:r>
              <a:rPr lang="en-US" sz="1200" b="1" kern="1200" dirty="0" err="1" smtClean="0">
                <a:solidFill>
                  <a:schemeClr val="tx1"/>
                </a:solidFill>
                <a:effectLst/>
                <a:latin typeface="+mn-lt"/>
                <a:ea typeface="+mn-ea"/>
                <a:cs typeface="+mn-cs"/>
              </a:rPr>
              <a:t>biblique</a:t>
            </a:r>
            <a:endParaRPr lang="en-US" sz="1200" kern="1200" dirty="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La lecture de </a:t>
            </a:r>
            <a:r>
              <a:rPr lang="en-US" sz="1200" kern="1200" dirty="0" err="1" smtClean="0">
                <a:solidFill>
                  <a:schemeClr val="tx1"/>
                </a:solidFill>
                <a:effectLst/>
                <a:latin typeface="+mn-lt"/>
                <a:ea typeface="+mn-ea"/>
                <a:cs typeface="+mn-cs"/>
              </a:rPr>
              <a:t>ce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matin</a:t>
            </a:r>
            <a:r>
              <a:rPr lang="en-US" sz="1200" kern="1200" dirty="0" smtClean="0">
                <a:solidFill>
                  <a:schemeClr val="tx1"/>
                </a:solidFill>
                <a:effectLst/>
                <a:latin typeface="+mn-lt"/>
                <a:ea typeface="+mn-ea"/>
                <a:cs typeface="+mn-cs"/>
              </a:rPr>
              <a:t> sera </a:t>
            </a:r>
            <a:r>
              <a:rPr lang="en-US" sz="1200" kern="1200" dirty="0" err="1" smtClean="0">
                <a:solidFill>
                  <a:schemeClr val="tx1"/>
                </a:solidFill>
                <a:effectLst/>
                <a:latin typeface="+mn-lt"/>
                <a:ea typeface="+mn-ea"/>
                <a:cs typeface="+mn-cs"/>
              </a:rPr>
              <a:t>tiré</a:t>
            </a:r>
            <a:r>
              <a:rPr lang="en-US" sz="1200" kern="1200" dirty="0" smtClean="0">
                <a:solidFill>
                  <a:schemeClr val="tx1"/>
                </a:solidFill>
                <a:effectLst/>
                <a:latin typeface="+mn-lt"/>
                <a:ea typeface="+mn-ea"/>
                <a:cs typeface="+mn-cs"/>
              </a:rPr>
              <a:t> du </a:t>
            </a:r>
            <a:r>
              <a:rPr lang="en-US" sz="1200" kern="1200" dirty="0" err="1" smtClean="0">
                <a:solidFill>
                  <a:schemeClr val="tx1"/>
                </a:solidFill>
                <a:effectLst/>
                <a:latin typeface="+mn-lt"/>
                <a:ea typeface="+mn-ea"/>
                <a:cs typeface="+mn-cs"/>
              </a:rPr>
              <a:t>livre</a:t>
            </a:r>
            <a:r>
              <a:rPr lang="en-US" sz="1200" kern="1200" dirty="0" smtClean="0">
                <a:solidFill>
                  <a:schemeClr val="tx1"/>
                </a:solidFill>
                <a:effectLst/>
                <a:latin typeface="+mn-lt"/>
                <a:ea typeface="+mn-ea"/>
                <a:cs typeface="+mn-cs"/>
              </a:rPr>
              <a:t> aux </a:t>
            </a:r>
            <a:r>
              <a:rPr lang="en-US" sz="1200" kern="1200" dirty="0" err="1" smtClean="0">
                <a:solidFill>
                  <a:schemeClr val="tx1"/>
                </a:solidFill>
                <a:effectLst/>
                <a:latin typeface="+mn-lt"/>
                <a:ea typeface="+mn-ea"/>
                <a:cs typeface="+mn-cs"/>
              </a:rPr>
              <a:t>Éphésiens</a:t>
            </a:r>
            <a:r>
              <a:rPr lang="en-US" sz="1200" kern="1200" dirty="0" smtClean="0">
                <a:solidFill>
                  <a:schemeClr val="tx1"/>
                </a:solidFill>
                <a:effectLst/>
                <a:latin typeface="+mn-lt"/>
                <a:ea typeface="+mn-ea"/>
                <a:cs typeface="+mn-cs"/>
              </a:rPr>
              <a:t> 4.29,</a:t>
            </a:r>
            <a:r>
              <a:rPr lang="en-US" sz="1200" kern="1200" baseline="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La Bible en </a:t>
            </a:r>
            <a:r>
              <a:rPr lang="en-US" sz="1200" i="1" kern="1200" baseline="0" dirty="0" err="1" smtClean="0">
                <a:solidFill>
                  <a:schemeClr val="tx1"/>
                </a:solidFill>
                <a:effectLst/>
                <a:latin typeface="+mn-lt"/>
                <a:ea typeface="+mn-ea"/>
                <a:cs typeface="+mn-cs"/>
              </a:rPr>
              <a:t>français</a:t>
            </a:r>
            <a:r>
              <a:rPr lang="en-US" sz="1200" i="1" kern="1200" baseline="0" dirty="0" smtClean="0">
                <a:solidFill>
                  <a:schemeClr val="tx1"/>
                </a:solidFill>
                <a:effectLst/>
                <a:latin typeface="+mn-lt"/>
                <a:ea typeface="+mn-ea"/>
                <a:cs typeface="+mn-cs"/>
              </a:rPr>
              <a:t> courant</a:t>
            </a:r>
            <a:r>
              <a:rPr lang="en-US" sz="1200" kern="1200" baseline="0" dirty="0" smtClean="0">
                <a:solidFill>
                  <a:schemeClr val="tx1"/>
                </a:solidFill>
                <a:effectLst/>
                <a:latin typeface="+mn-lt"/>
                <a:ea typeface="+mn-ea"/>
                <a:cs typeface="+mn-cs"/>
              </a:rPr>
              <a:t>. Je </a:t>
            </a:r>
            <a:r>
              <a:rPr lang="en-US" sz="1200" kern="1200" baseline="0" dirty="0" err="1" smtClean="0">
                <a:solidFill>
                  <a:schemeClr val="tx1"/>
                </a:solidFill>
                <a:effectLst/>
                <a:latin typeface="+mn-lt"/>
                <a:ea typeface="+mn-ea"/>
                <a:cs typeface="+mn-cs"/>
              </a:rPr>
              <a:t>vous</a:t>
            </a:r>
            <a:r>
              <a:rPr lang="en-US" sz="1200" kern="1200" baseline="0" dirty="0" smtClean="0">
                <a:solidFill>
                  <a:schemeClr val="tx1"/>
                </a:solidFill>
                <a:effectLst/>
                <a:latin typeface="+mn-lt"/>
                <a:ea typeface="+mn-ea"/>
                <a:cs typeface="+mn-cs"/>
              </a:rPr>
              <a:t> invite </a:t>
            </a:r>
            <a:r>
              <a:rPr lang="en-US" sz="1200" kern="1200" baseline="0" dirty="0" err="1" smtClean="0">
                <a:solidFill>
                  <a:schemeClr val="tx1"/>
                </a:solidFill>
                <a:effectLst/>
                <a:latin typeface="+mn-lt"/>
                <a:ea typeface="+mn-ea"/>
                <a:cs typeface="+mn-cs"/>
              </a:rPr>
              <a:t>à</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ouvrir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vos</a:t>
            </a:r>
            <a:r>
              <a:rPr lang="en-US" sz="1200" kern="1200" baseline="0" dirty="0" smtClean="0">
                <a:solidFill>
                  <a:schemeClr val="tx1"/>
                </a:solidFill>
                <a:effectLst/>
                <a:latin typeface="+mn-lt"/>
                <a:ea typeface="+mn-ea"/>
                <a:cs typeface="+mn-cs"/>
              </a:rPr>
              <a:t> bibles et </a:t>
            </a:r>
            <a:r>
              <a:rPr lang="en-US" sz="1200" kern="1200" baseline="0" dirty="0" err="1" smtClean="0">
                <a:solidFill>
                  <a:schemeClr val="tx1"/>
                </a:solidFill>
                <a:effectLst/>
                <a:latin typeface="+mn-lt"/>
                <a:ea typeface="+mn-ea"/>
                <a:cs typeface="+mn-cs"/>
              </a:rPr>
              <a:t>à</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méditer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sur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ces</a:t>
            </a:r>
            <a:r>
              <a:rPr lang="en-US" sz="1200" kern="1200" baseline="0" dirty="0" smtClean="0">
                <a:solidFill>
                  <a:schemeClr val="tx1"/>
                </a:solidFill>
                <a:effectLst/>
                <a:latin typeface="+mn-lt"/>
                <a:ea typeface="+mn-ea"/>
                <a:cs typeface="+mn-cs"/>
              </a:rPr>
              <a:t> paroles.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a:t>
            </a:fld>
            <a:endParaRPr lang="en-US"/>
          </a:p>
        </p:txBody>
      </p:sp>
    </p:spTree>
    <p:extLst>
      <p:ext uri="{BB962C8B-B14F-4D97-AF65-F5344CB8AC3E}">
        <p14:creationId xmlns:p14="http://schemas.microsoft.com/office/powerpoint/2010/main" val="3223635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44550"/>
            <a:ext cx="5486400" cy="3086100"/>
          </a:xfrm>
        </p:spPr>
      </p:sp>
      <p:sp>
        <p:nvSpPr>
          <p:cNvPr id="3" name="Notes Placeholder 2"/>
          <p:cNvSpPr>
            <a:spLocks noGrp="1"/>
          </p:cNvSpPr>
          <p:nvPr>
            <p:ph type="body" idx="1"/>
          </p:nvPr>
        </p:nvSpPr>
        <p:spPr>
          <a:xfrm>
            <a:off x="685800" y="4109602"/>
            <a:ext cx="5486400" cy="3600450"/>
          </a:xfrm>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Définir l'abus psychologique</a:t>
            </a:r>
          </a:p>
          <a:p>
            <a:pPr marL="0" marR="0" indent="0" algn="l" defTabSz="914400" rtl="0" eaLnBrk="1" fontAlgn="base" latinLnBrk="0" hangingPunct="1">
              <a:lnSpc>
                <a:spcPct val="100000"/>
              </a:lnSpc>
              <a:spcBef>
                <a:spcPts val="0"/>
              </a:spcBef>
              <a:spcAft>
                <a:spcPts val="0"/>
              </a:spcAft>
              <a:buClrTx/>
              <a:buSzTx/>
              <a:buFontTx/>
              <a:buNone/>
              <a:tabLst/>
              <a:defRPr/>
            </a:pPr>
            <a:endParaRPr lang="fr-FR" sz="1200" b="1"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L'abus psychologique et verbal se définie comme tout traitement qui altère l'identité, la dignité et l'estime de soi de quelqu'un. En d'autres termes, l'abus psychologique est un discours et/ou un comportement qui contrôle, diminue, punit ou manipule. Cela inclut les insultes, l'intimidation, l'isolement ou le contrôle. C'est aussi souvent un signe que la violence physique peut suivre.</a:t>
            </a:r>
          </a:p>
          <a:p>
            <a:pPr marL="0" marR="0" indent="0" algn="l" defTabSz="914400" rtl="0" eaLnBrk="1" fontAlgn="base"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Réfréner </a:t>
            </a:r>
            <a:r>
              <a:rPr lang="fr-FR" sz="1200" u="sng" kern="1200" dirty="0" smtClean="0">
                <a:solidFill>
                  <a:schemeClr val="tx1"/>
                </a:solidFill>
                <a:effectLst/>
                <a:latin typeface="+mn-lt"/>
                <a:ea typeface="+mn-ea"/>
                <a:cs typeface="+mn-cs"/>
              </a:rPr>
              <a:t>l'amour</a:t>
            </a:r>
            <a:r>
              <a:rPr lang="fr-FR" sz="1200" kern="1200" dirty="0" smtClean="0">
                <a:solidFill>
                  <a:schemeClr val="tx1"/>
                </a:solidFill>
                <a:effectLst/>
                <a:latin typeface="+mn-lt"/>
                <a:ea typeface="+mn-ea"/>
                <a:cs typeface="+mn-cs"/>
              </a:rPr>
              <a:t>, la communication, le soutien ou l'argent sont des méthodes indirectes de contrôle et de maintien du pouvoir. Le comportement </a:t>
            </a:r>
            <a:r>
              <a:rPr lang="fr-FR" sz="1200" u="sng" kern="1200" dirty="0" smtClean="0">
                <a:solidFill>
                  <a:schemeClr val="tx1"/>
                </a:solidFill>
                <a:effectLst/>
                <a:latin typeface="+mn-lt"/>
                <a:ea typeface="+mn-ea"/>
                <a:cs typeface="+mn-cs"/>
              </a:rPr>
              <a:t>passif-agressif</a:t>
            </a:r>
            <a:r>
              <a:rPr lang="fr-FR" sz="1200" kern="1200" dirty="0" smtClean="0">
                <a:solidFill>
                  <a:schemeClr val="tx1"/>
                </a:solidFill>
                <a:effectLst/>
                <a:latin typeface="+mn-lt"/>
                <a:ea typeface="+mn-ea"/>
                <a:cs typeface="+mn-cs"/>
              </a:rPr>
              <a:t> révèle une hostilité déguisée. L'agresseur passif est « un loup en habits de brebis ».</a:t>
            </a:r>
          </a:p>
          <a:p>
            <a:pPr marL="0" marR="0" indent="0" algn="l" defTabSz="914400" rtl="0" eaLnBrk="1" fontAlgn="base"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 comportement abusif dicte où vous avez le droit de vous rendre, à qui vous avez le droit de parler, ou ce que vous pensez. C'est une chose de dire : « Si tu achètes cette salle à manger, nous ne pourrons pas nous permettre des vacances », et une autre que de découper vos cartes de crédit. L'espionnage, le harcèlement et l’envahissement de votre personne, de votre espace ou de vos affaires personnelles sont également abusifs, parce</a:t>
            </a:r>
            <a:r>
              <a:rPr lang="fr-FR" sz="1200" kern="1200" baseline="0" dirty="0" smtClean="0">
                <a:solidFill>
                  <a:schemeClr val="tx1"/>
                </a:solidFill>
                <a:effectLst/>
                <a:latin typeface="+mn-lt"/>
                <a:ea typeface="+mn-ea"/>
                <a:cs typeface="+mn-cs"/>
              </a:rPr>
              <a:t> que les</a:t>
            </a:r>
            <a:r>
              <a:rPr lang="fr-FR" sz="1200" kern="1200" dirty="0" smtClean="0">
                <a:solidFill>
                  <a:schemeClr val="tx1"/>
                </a:solidFill>
                <a:effectLst/>
                <a:latin typeface="+mn-lt"/>
                <a:ea typeface="+mn-ea"/>
                <a:cs typeface="+mn-cs"/>
              </a:rPr>
              <a:t> limites sont largement outrepassées.</a:t>
            </a:r>
          </a:p>
          <a:p>
            <a:pPr marL="0" marR="0" indent="0" algn="l" defTabSz="914400" rtl="0" eaLnBrk="1" fontAlgn="base"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Contrairement à la violence physique, la violence psychologique n'a pas de stigmates visibles et est souvent difficile à déceler. Vous pouvez ne pas prendre conscience que l’on abuse de vous parce que vous n'êtes pas blessé physiquement. Pourtant la violence psychologique et verbale peut avoir des effets à court et à long termes tout aussi alarmants que ceux de la violence physique.</a:t>
            </a:r>
            <a:r>
              <a:rPr lang="en-ZA" dirty="0" smtClean="0">
                <a:effectLst/>
              </a:rPr>
              <a:t> </a:t>
            </a:r>
          </a:p>
          <a:p>
            <a:pPr marL="0" marR="0" indent="0" algn="l" defTabSz="914400" rtl="0" eaLnBrk="1" fontAlgn="base"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Selon la direction du fournisseur de soins Fraser </a:t>
            </a:r>
            <a:r>
              <a:rPr lang="fr-FR" sz="1200" kern="1200" dirty="0" err="1" smtClean="0">
                <a:solidFill>
                  <a:schemeClr val="tx1"/>
                </a:solidFill>
                <a:effectLst/>
                <a:latin typeface="+mn-lt"/>
                <a:ea typeface="+mn-ea"/>
                <a:cs typeface="+mn-cs"/>
              </a:rPr>
              <a:t>Health</a:t>
            </a:r>
            <a:r>
              <a:rPr lang="fr-FR" sz="1200" kern="1200" dirty="0" smtClean="0">
                <a:solidFill>
                  <a:schemeClr val="tx1"/>
                </a:solidFill>
                <a:effectLst/>
                <a:latin typeface="+mn-lt"/>
                <a:ea typeface="+mn-ea"/>
                <a:cs typeface="+mn-cs"/>
              </a:rPr>
              <a:t>, la violence psychologique survient lorsque « une personne est agressée verbalement, insultée, hurlée dessus, menacée ou humiliée par quelqu'un qui lui est proche ». Au Canada, la direction du fournisseur de soins Vancouver </a:t>
            </a:r>
            <a:r>
              <a:rPr lang="fr-FR" sz="1200" kern="1200" dirty="0" err="1" smtClean="0">
                <a:solidFill>
                  <a:schemeClr val="tx1"/>
                </a:solidFill>
                <a:effectLst/>
                <a:latin typeface="+mn-lt"/>
                <a:ea typeface="+mn-ea"/>
                <a:cs typeface="+mn-cs"/>
              </a:rPr>
              <a:t>Coastal</a:t>
            </a:r>
            <a:r>
              <a:rPr lang="fr-FR" sz="1200" kern="1200" dirty="0" smtClean="0">
                <a:solidFill>
                  <a:schemeClr val="tx1"/>
                </a:solidFill>
                <a:effectLst/>
                <a:latin typeface="+mn-lt"/>
                <a:ea typeface="+mn-ea"/>
                <a:cs typeface="+mn-cs"/>
              </a:rPr>
              <a:t> </a:t>
            </a:r>
            <a:r>
              <a:rPr lang="fr-FR" sz="1200" kern="1200" dirty="0" err="1" smtClean="0">
                <a:solidFill>
                  <a:schemeClr val="tx1"/>
                </a:solidFill>
                <a:effectLst/>
                <a:latin typeface="+mn-lt"/>
                <a:ea typeface="+mn-ea"/>
                <a:cs typeface="+mn-cs"/>
              </a:rPr>
              <a:t>Health</a:t>
            </a:r>
            <a:r>
              <a:rPr lang="fr-FR" sz="1200" kern="1200" dirty="0" smtClean="0">
                <a:solidFill>
                  <a:schemeClr val="tx1"/>
                </a:solidFill>
                <a:effectLst/>
                <a:latin typeface="+mn-lt"/>
                <a:ea typeface="+mn-ea"/>
                <a:cs typeface="+mn-cs"/>
              </a:rPr>
              <a:t> définit la violence psychologique comme suit : « Tout traitement susceptible de diminuer le sentiment d'identité, de dignité et d'estime de soi ».</a:t>
            </a:r>
            <a:endParaRPr lang="en-ZA" dirty="0" smtClean="0">
              <a:effectLst/>
            </a:endParaRPr>
          </a:p>
          <a:p>
            <a:pPr fontAlgn="base"/>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10</a:t>
            </a:fld>
            <a:endParaRPr lang="en-US"/>
          </a:p>
        </p:txBody>
      </p:sp>
    </p:spTree>
    <p:extLst>
      <p:ext uri="{BB962C8B-B14F-4D97-AF65-F5344CB8AC3E}">
        <p14:creationId xmlns:p14="http://schemas.microsoft.com/office/powerpoint/2010/main" val="1018387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fr-FR" sz="1200" kern="1200" dirty="0" smtClean="0">
                <a:solidFill>
                  <a:schemeClr val="tx1"/>
                </a:solidFill>
                <a:effectLst/>
                <a:latin typeface="+mn-lt"/>
                <a:ea typeface="+mn-ea"/>
                <a:cs typeface="+mn-cs"/>
              </a:rPr>
              <a:t>Une personne abusée psychologiquement se sent souvent invisible et insignifiante, ce qui peut laisser une cicatrice plus profonde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qu'un acte physique. Un conseiller familial l'explique en ces termes : « L'abus physique dit : "Vous n'en valez pas la peine." L'abus psychologique et la négligence disent : "Vous n'existez même pas." »</a:t>
            </a:r>
            <a:r>
              <a:rPr lang="en-ZA" dirty="0" smtClean="0">
                <a:effectLst/>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Karin Gregory, un </a:t>
            </a:r>
            <a:r>
              <a:rPr lang="en-US" sz="1200" kern="1200" dirty="0" err="1" smtClean="0">
                <a:solidFill>
                  <a:schemeClr val="tx1"/>
                </a:solidFill>
                <a:effectLst/>
                <a:latin typeface="+mn-lt"/>
                <a:ea typeface="+mn-ea"/>
                <a:cs typeface="+mn-cs"/>
              </a:rPr>
              <a:t>conseiller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professionnel</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à</a:t>
            </a:r>
            <a:r>
              <a:rPr lang="en-US" sz="1200" kern="1200" dirty="0" smtClean="0">
                <a:solidFill>
                  <a:schemeClr val="tx1"/>
                </a:solidFill>
                <a:effectLst/>
                <a:latin typeface="+mn-lt"/>
                <a:ea typeface="+mn-ea"/>
                <a:cs typeface="+mn-cs"/>
              </a:rPr>
              <a:t> Focus </a:t>
            </a:r>
            <a:r>
              <a:rPr lang="en-US" sz="1200" kern="1200" dirty="0" err="1" smtClean="0">
                <a:solidFill>
                  <a:schemeClr val="tx1"/>
                </a:solidFill>
                <a:effectLst/>
                <a:latin typeface="+mn-lt"/>
                <a:ea typeface="+mn-ea"/>
                <a:cs typeface="+mn-cs"/>
              </a:rPr>
              <a:t>Famille</a:t>
            </a:r>
            <a:r>
              <a:rPr lang="en-US" sz="1200" kern="1200" dirty="0" smtClean="0">
                <a:solidFill>
                  <a:schemeClr val="tx1"/>
                </a:solidFill>
                <a:effectLst/>
                <a:latin typeface="+mn-lt"/>
                <a:ea typeface="+mn-ea"/>
                <a:cs typeface="+mn-cs"/>
              </a:rPr>
              <a:t> Canada.</a:t>
            </a:r>
            <a:endParaRPr lang="en-ZA"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11</a:t>
            </a:fld>
            <a:endParaRPr lang="en-US"/>
          </a:p>
        </p:txBody>
      </p:sp>
    </p:spTree>
    <p:extLst>
      <p:ext uri="{BB962C8B-B14F-4D97-AF65-F5344CB8AC3E}">
        <p14:creationId xmlns:p14="http://schemas.microsoft.com/office/powerpoint/2010/main" val="4149199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Comment reconnaître un abus psychologique</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Pour identifier une relation abusive, il est important de différencier l’abus du simple conflit. Le conflit est commun dans les mariages ou dans d'autres types de relations, et il ne signifie pas nécessairement abus. Les gens ont le droit d’avoir leurs propres opinions et sont libres de les exprimer. En revanche, la manière de</a:t>
            </a:r>
            <a:r>
              <a:rPr lang="fr-FR" sz="1200" kern="1200" baseline="0" dirty="0" smtClean="0">
                <a:solidFill>
                  <a:schemeClr val="tx1"/>
                </a:solidFill>
                <a:effectLst/>
                <a:latin typeface="+mn-lt"/>
                <a:ea typeface="+mn-ea"/>
                <a:cs typeface="+mn-cs"/>
              </a:rPr>
              <a:t> les </a:t>
            </a:r>
            <a:r>
              <a:rPr lang="fr-FR" sz="1200" kern="1200" dirty="0" smtClean="0">
                <a:solidFill>
                  <a:schemeClr val="tx1"/>
                </a:solidFill>
                <a:effectLst/>
                <a:latin typeface="+mn-lt"/>
                <a:ea typeface="+mn-ea"/>
                <a:cs typeface="+mn-cs"/>
              </a:rPr>
              <a:t>exprimer est clé.</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Selon un expert, « rompre avec son partenaire n'est pas émotionnellement abusif. Se disputer avec son partenaire n'est pas émotionnellement abusif. Quand quelqu'un est blessé suite à ce que vous avez fait, il n’y a pas forcément de violence émotionnelle. Les gens réagissent suivant leurs propres perceptions, aussi leurs réactions ne définissent pas votre comportement. Ce n'est pas non plus un abus psychologique que de parler avec une honnête franchise. Peut-être que la déclaration manque de tact, mais elle n'est pas abusive sur le plan psychologique. Encore une fois, si quelqu'un est blessé suite à ce qui a été dit, cela ne signifie pas qu’on a abusé de lui psychologiquement.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Dans l'abus psychologique, il y a une dominance intentionnelle, une dynamique de pouvoir voulue par la personne qui utilise ce comportement pour exercer un pouvoir et contrôler.</a:t>
            </a:r>
            <a:r>
              <a:rPr lang="en-ZA" dirty="0" smtClean="0">
                <a:effectLst/>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https://www.psychologytoday.com/blog/traversing-the-inner-terrain/201609/when-is-it-emotional-abuse</a:t>
            </a:r>
            <a:endParaRPr lang="en-ZA"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12</a:t>
            </a:fld>
            <a:endParaRPr lang="en-US"/>
          </a:p>
        </p:txBody>
      </p:sp>
    </p:spTree>
    <p:extLst>
      <p:ext uri="{BB962C8B-B14F-4D97-AF65-F5344CB8AC3E}">
        <p14:creationId xmlns:p14="http://schemas.microsoft.com/office/powerpoint/2010/main" val="3604081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fr-FR" sz="1200" kern="1200" dirty="0" smtClean="0">
                <a:solidFill>
                  <a:schemeClr val="tx1"/>
                </a:solidFill>
                <a:effectLst/>
                <a:latin typeface="+mn-lt"/>
                <a:ea typeface="+mn-ea"/>
                <a:cs typeface="+mn-cs"/>
              </a:rPr>
              <a:t>Parfois, il y a aussi des signes physiques. Les dents se serrent parce qu’on est tendu ; le cœur palpite. C'est le corps qui indique que quelque chose ne va pas. Chaque fois que vous essayez d'avoir une conversation comme le font les gens normaux pour résoudre un problème ou un conflit, il semble que cela se transforme en attaque contre vous.</a:t>
            </a:r>
            <a:r>
              <a:rPr lang="en-ZA" dirty="0" smtClean="0">
                <a:effectLst/>
              </a:rPr>
              <a:t> </a:t>
            </a:r>
          </a:p>
          <a:p>
            <a:pPr fontAlgn="base"/>
            <a:endParaRPr lang="en-US" sz="1200" kern="1200" dirty="0">
              <a:solidFill>
                <a:schemeClr val="tx1"/>
              </a:solidFill>
              <a:effectLst/>
              <a:latin typeface="+mn-lt"/>
              <a:ea typeface="+mn-ea"/>
              <a:cs typeface="+mn-cs"/>
            </a:endParaRPr>
          </a:p>
          <a:p>
            <a:pPr fontAlgn="base"/>
            <a:r>
              <a:rPr lang="fr-FR" sz="1200" kern="1200" dirty="0" smtClean="0">
                <a:solidFill>
                  <a:schemeClr val="tx1"/>
                </a:solidFill>
                <a:effectLst/>
                <a:latin typeface="+mn-lt"/>
                <a:ea typeface="+mn-ea"/>
                <a:cs typeface="+mn-cs"/>
              </a:rPr>
              <a:t>Enfin, votre propre comportement peut laisser entrevoir des signes d'abus psychologique. Avez-vous l'impression de vous excuser constamment du comportement de votre conjoint ? Pensez-vous que vous devez vous adapter pour satisfaire à ses demandes ? S’excuser lorsque cela ne se justifie pas et se blâmer sont des caractéristiques communes chez les conjoints abusés psychologiquement.</a:t>
            </a:r>
            <a:r>
              <a:rPr lang="en-ZA" dirty="0" smtClean="0">
                <a:effectLst/>
              </a:rPr>
              <a:t> </a:t>
            </a:r>
          </a:p>
          <a:p>
            <a:pPr fontAlgn="base"/>
            <a:endParaRPr lang="en-US" sz="1200" kern="1200" dirty="0">
              <a:solidFill>
                <a:schemeClr val="tx1"/>
              </a:solidFill>
              <a:effectLst/>
              <a:latin typeface="+mn-lt"/>
              <a:ea typeface="+mn-ea"/>
              <a:cs typeface="+mn-cs"/>
            </a:endParaRPr>
          </a:p>
          <a:p>
            <a:pPr fontAlgn="base"/>
            <a:r>
              <a:rPr lang="fr-FR" sz="1200" kern="1200" dirty="0" smtClean="0">
                <a:solidFill>
                  <a:schemeClr val="tx1"/>
                </a:solidFill>
                <a:effectLst/>
                <a:latin typeface="+mn-lt"/>
                <a:ea typeface="+mn-ea"/>
                <a:cs typeface="+mn-cs"/>
              </a:rPr>
              <a:t>La victime peut se dire : « J'ai besoin de changer cela chez moi parce que ce n'est jamais assez bon, je dois être à la hauteur ... que puis-je faire pour arranger ça ? »</a:t>
            </a:r>
            <a:r>
              <a:rPr lang="en-ZA" dirty="0" smtClean="0">
                <a:effectLst/>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13</a:t>
            </a:fld>
            <a:endParaRPr lang="en-US"/>
          </a:p>
        </p:txBody>
      </p:sp>
    </p:spTree>
    <p:extLst>
      <p:ext uri="{BB962C8B-B14F-4D97-AF65-F5344CB8AC3E}">
        <p14:creationId xmlns:p14="http://schemas.microsoft.com/office/powerpoint/2010/main" val="24220023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Si vous vous demandez si votre relation est psychologiquement abusive, c'est probablement le cas. Voici un test à faire de suite. Prêt ? Si votre conjoint(e) ou quelqu'un d'autre dans votre vie :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Veut savoir ce que vous faites tout le temps et veut que vous soyez en contact permanent.</a:t>
            </a:r>
          </a:p>
          <a:p>
            <a:r>
              <a:rPr lang="fr-FR" sz="1200" kern="1200" dirty="0" smtClean="0">
                <a:solidFill>
                  <a:schemeClr val="tx1"/>
                </a:solidFill>
                <a:effectLst/>
                <a:latin typeface="+mn-lt"/>
                <a:ea typeface="+mn-ea"/>
                <a:cs typeface="+mn-cs"/>
              </a:rPr>
              <a:t>• Demande les mots de passe de votre téléphone, de votre messagerie électronique et de vos réseaux sociaux.</a:t>
            </a:r>
          </a:p>
          <a:p>
            <a:r>
              <a:rPr lang="fr-FR" sz="1200" kern="1200" dirty="0" smtClean="0">
                <a:solidFill>
                  <a:schemeClr val="tx1"/>
                </a:solidFill>
                <a:effectLst/>
                <a:latin typeface="+mn-lt"/>
                <a:ea typeface="+mn-ea"/>
                <a:cs typeface="+mn-cs"/>
              </a:rPr>
              <a:t>• Fait preuve de jalousie, notamment en vous accusant constamment de tromperie.</a:t>
            </a:r>
          </a:p>
          <a:p>
            <a:r>
              <a:rPr lang="fr-FR" sz="1200" kern="1200" dirty="0" smtClean="0">
                <a:solidFill>
                  <a:schemeClr val="tx1"/>
                </a:solidFill>
                <a:effectLst/>
                <a:latin typeface="+mn-lt"/>
                <a:ea typeface="+mn-ea"/>
                <a:cs typeface="+mn-cs"/>
              </a:rPr>
              <a:t>• Empêche ou vous décourage de fréquenter vos amis ou votre famille.</a:t>
            </a:r>
          </a:p>
          <a:p>
            <a:r>
              <a:rPr lang="fr-FR" sz="1200" kern="1200" dirty="0" smtClean="0">
                <a:solidFill>
                  <a:schemeClr val="tx1"/>
                </a:solidFill>
                <a:effectLst/>
                <a:latin typeface="+mn-lt"/>
                <a:ea typeface="+mn-ea"/>
                <a:cs typeface="+mn-cs"/>
              </a:rPr>
              <a:t>• Essaie de vous empêcher d'aller au travail ou à l'école.</a:t>
            </a:r>
          </a:p>
          <a:p>
            <a:r>
              <a:rPr lang="fr-FR" sz="1200" kern="1200" dirty="0" smtClean="0">
                <a:solidFill>
                  <a:schemeClr val="tx1"/>
                </a:solidFill>
                <a:effectLst/>
                <a:latin typeface="+mn-lt"/>
                <a:ea typeface="+mn-ea"/>
                <a:cs typeface="+mn-cs"/>
              </a:rPr>
              <a:t>• Se fâche au point de vous effrayer.</a:t>
            </a:r>
          </a:p>
          <a:p>
            <a:endParaRPr lang="fr-FR" sz="1200" kern="1200" dirty="0" smtClean="0">
              <a:solidFill>
                <a:schemeClr val="tx1"/>
              </a:solidFill>
              <a:effectLst/>
              <a:latin typeface="+mn-lt"/>
              <a:ea typeface="+mn-ea"/>
              <a:cs typeface="+mn-cs"/>
            </a:endParaRPr>
          </a:p>
          <a:p>
            <a:r>
              <a:rPr lang="en-ZA" dirty="0" smtClean="0">
                <a:effectLst/>
              </a:rPr>
              <a:t> </a:t>
            </a:r>
            <a:r>
              <a:rPr lang="en-US" sz="1200" u="sng" kern="1200" dirty="0" smtClean="0">
                <a:solidFill>
                  <a:schemeClr val="tx1"/>
                </a:solidFill>
                <a:effectLst/>
                <a:latin typeface="+mn-lt"/>
                <a:ea typeface="+mn-ea"/>
                <a:cs typeface="+mn-cs"/>
                <a:hlinkClick r:id="rId3"/>
              </a:rPr>
              <a:t>https://www.womenshealth.gov/relationships-and-safety/other-types/emotional-and-verbal-abuse</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14</a:t>
            </a:fld>
            <a:endParaRPr lang="en-US"/>
          </a:p>
        </p:txBody>
      </p:sp>
    </p:spTree>
    <p:extLst>
      <p:ext uri="{BB962C8B-B14F-4D97-AF65-F5344CB8AC3E}">
        <p14:creationId xmlns:p14="http://schemas.microsoft.com/office/powerpoint/2010/main" val="21638088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Contrôle toutes vos finances ou vos dépenses .</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Vous empêche de voir un médecin.</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Vous humilie devant les autres.</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Vous insulte (tels que « stupide », « dégoûtante », « vaurienne », « garce » ou « grosse vache »).</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Menace de vous blesser, ou de blesser ceux que vous aimez ou vos animaux domestiques.</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Menace de vous dénoncer aux autorités pour un acte répréhensible.</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Menace de se blesser lorsqu'il/elle est en colère contre vous.</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Dit par exemple : « Si je ne peux pas t’avoir, alors personne ne le pourra non plus. »</a:t>
            </a:r>
            <a:r>
              <a:rPr lang="en-ZA" dirty="0" smtClean="0">
                <a:effectLst/>
              </a:rPr>
              <a:t> </a:t>
            </a:r>
          </a:p>
          <a:p>
            <a:pPr marL="171450" lvl="0" indent="-171450">
              <a:buFont typeface="Arial" panose="020B0604020202020204" pitchFamily="34" charset="0"/>
              <a:buChar char="•"/>
            </a:pPr>
            <a:r>
              <a:rPr lang="fr-FR" sz="1200" kern="1200" dirty="0" smtClean="0">
                <a:solidFill>
                  <a:schemeClr val="tx1"/>
                </a:solidFill>
                <a:effectLst/>
                <a:latin typeface="+mn-lt"/>
                <a:ea typeface="+mn-ea"/>
                <a:cs typeface="+mn-cs"/>
              </a:rPr>
              <a:t>Décide pour vous (vous dit quoi porter ou quoi manger).</a:t>
            </a:r>
            <a:r>
              <a:rPr lang="en-ZA" dirty="0" smtClean="0">
                <a:effectLst/>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15</a:t>
            </a:fld>
            <a:endParaRPr lang="en-US"/>
          </a:p>
        </p:txBody>
      </p:sp>
    </p:spTree>
    <p:extLst>
      <p:ext uri="{BB962C8B-B14F-4D97-AF65-F5344CB8AC3E}">
        <p14:creationId xmlns:p14="http://schemas.microsoft.com/office/powerpoint/2010/main" val="240678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79400"/>
            <a:ext cx="3028950" cy="1704975"/>
          </a:xfrm>
        </p:spPr>
      </p:sp>
      <p:sp>
        <p:nvSpPr>
          <p:cNvPr id="3" name="Notes Placeholder 2"/>
          <p:cNvSpPr>
            <a:spLocks noGrp="1"/>
          </p:cNvSpPr>
          <p:nvPr>
            <p:ph type="body" idx="1"/>
          </p:nvPr>
        </p:nvSpPr>
        <p:spPr>
          <a:xfrm>
            <a:off x="665018" y="2093764"/>
            <a:ext cx="5486400" cy="3600450"/>
          </a:xfrm>
        </p:spPr>
        <p:txBody>
          <a:bodyPr/>
          <a:lstStyle/>
          <a:p>
            <a:pPr fontAlgn="base"/>
            <a:r>
              <a:rPr lang="fr-FR" sz="1200" b="1" kern="1200" dirty="0" smtClean="0">
                <a:solidFill>
                  <a:schemeClr val="tx1"/>
                </a:solidFill>
                <a:effectLst/>
                <a:latin typeface="+mn-lt"/>
                <a:ea typeface="+mn-ea"/>
                <a:cs typeface="+mn-cs"/>
              </a:rPr>
              <a:t>Comment répondriez-vous à un abus psychologique ?</a:t>
            </a:r>
          </a:p>
          <a:p>
            <a:endParaRPr lang="fr-FR" sz="1200" b="1"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Il est important d'affronter l'agresseur avec bonté mais fermeté. Voici cinq types de réponses proposées par des conseillers aux victimes d'abus psychologique : </a:t>
            </a:r>
          </a:p>
          <a:p>
            <a:endParaRPr lang="fr-FR" sz="1200" b="1" kern="1200" dirty="0" smtClean="0">
              <a:solidFill>
                <a:schemeClr val="tx1"/>
              </a:solidFill>
              <a:effectLst/>
              <a:latin typeface="+mn-lt"/>
              <a:ea typeface="+mn-ea"/>
              <a:cs typeface="+mn-cs"/>
            </a:endParaRPr>
          </a:p>
          <a:p>
            <a:pPr marL="228600" indent="-228600">
              <a:buAutoNum type="arabicPeriod"/>
            </a:pPr>
            <a:r>
              <a:rPr lang="fr-FR" sz="1200" b="1" kern="1200" dirty="0" smtClean="0">
                <a:solidFill>
                  <a:schemeClr val="tx1"/>
                </a:solidFill>
                <a:effectLst/>
                <a:latin typeface="+mn-lt"/>
                <a:ea typeface="+mn-ea"/>
                <a:cs typeface="+mn-cs"/>
              </a:rPr>
              <a:t>Étudiez les tactiques de</a:t>
            </a:r>
            <a:r>
              <a:rPr lang="fr-FR" sz="1200" b="1" kern="1200" baseline="0" dirty="0" smtClean="0">
                <a:solidFill>
                  <a:schemeClr val="tx1"/>
                </a:solidFill>
                <a:effectLst/>
                <a:latin typeface="+mn-lt"/>
                <a:ea typeface="+mn-ea"/>
                <a:cs typeface="+mn-cs"/>
              </a:rPr>
              <a:t> celui/celle qui </a:t>
            </a:r>
            <a:r>
              <a:rPr lang="fr-FR" sz="1200" b="1" kern="1200" dirty="0" smtClean="0">
                <a:solidFill>
                  <a:schemeClr val="tx1"/>
                </a:solidFill>
                <a:effectLst/>
                <a:latin typeface="+mn-lt"/>
                <a:ea typeface="+mn-ea"/>
                <a:cs typeface="+mn-cs"/>
              </a:rPr>
              <a:t>abuse</a:t>
            </a:r>
            <a:r>
              <a:rPr lang="fr-FR" sz="1200" b="1" kern="1200" baseline="0" dirty="0" smtClean="0">
                <a:solidFill>
                  <a:schemeClr val="tx1"/>
                </a:solidFill>
                <a:effectLst/>
                <a:latin typeface="+mn-lt"/>
                <a:ea typeface="+mn-ea"/>
                <a:cs typeface="+mn-cs"/>
              </a:rPr>
              <a:t> psychologiquement</a:t>
            </a:r>
            <a:r>
              <a:rPr lang="fr-FR" sz="1200" b="1" kern="1200" dirty="0" smtClean="0">
                <a:solidFill>
                  <a:schemeClr val="tx1"/>
                </a:solidFill>
                <a:effectLst/>
                <a:latin typeface="+mn-lt"/>
                <a:ea typeface="+mn-ea"/>
                <a:cs typeface="+mn-cs"/>
              </a:rPr>
              <a:t> et prenez de l’assurance.</a:t>
            </a:r>
          </a:p>
          <a:p>
            <a:pPr marL="0" indent="0">
              <a:buNone/>
            </a:pPr>
            <a:r>
              <a:rPr lang="fr-FR" sz="1200" kern="1200" dirty="0" smtClean="0">
                <a:solidFill>
                  <a:schemeClr val="tx1"/>
                </a:solidFill>
                <a:effectLst/>
                <a:latin typeface="+mn-lt"/>
                <a:ea typeface="+mn-ea"/>
                <a:cs typeface="+mn-cs"/>
              </a:rPr>
              <a:t>Connaissez votre agresseur. Les manipulateurs connaissent vos catalyseurs. Il est important de comprendre que l'intention de l'agresseur est de vous contrôler et d'éviter une conversation sensée. La violence est une tactique pour vous manipuler et exercer une emprise sur vous. Si vous vous limitez au contenu, vous tomberez dans le piège d'essayer de répondre rationnellement, de nier les accusations et de vous expliquer. L'agresseur a gagné à ce moment-là et a détourné sur vous la responsabilité de l’agression verbale. </a:t>
            </a:r>
          </a:p>
          <a:p>
            <a:pPr marL="0" indent="0">
              <a:buNone/>
            </a:pPr>
            <a:endParaRPr lang="fr-FR" sz="1200" b="1" kern="1200" dirty="0" smtClean="0">
              <a:solidFill>
                <a:schemeClr val="tx1"/>
              </a:solidFill>
              <a:effectLst/>
              <a:latin typeface="+mn-lt"/>
              <a:ea typeface="+mn-ea"/>
              <a:cs typeface="+mn-cs"/>
            </a:endParaRPr>
          </a:p>
          <a:p>
            <a:pPr marL="0" indent="0">
              <a:buNone/>
            </a:pPr>
            <a:r>
              <a:rPr lang="fr-FR" sz="1200" b="1" kern="1200" dirty="0" smtClean="0">
                <a:solidFill>
                  <a:schemeClr val="tx1"/>
                </a:solidFill>
                <a:effectLst/>
                <a:latin typeface="+mn-lt"/>
                <a:ea typeface="+mn-ea"/>
                <a:cs typeface="+mn-cs"/>
              </a:rPr>
              <a:t>2. Établissez des limites saines.</a:t>
            </a:r>
          </a:p>
          <a:p>
            <a:pPr marL="0" indent="0">
              <a:buNone/>
            </a:pPr>
            <a:r>
              <a:rPr lang="fr-FR" sz="1200" kern="1200" dirty="0" smtClean="0">
                <a:solidFill>
                  <a:schemeClr val="tx1"/>
                </a:solidFill>
                <a:effectLst/>
                <a:latin typeface="+mn-lt"/>
                <a:ea typeface="+mn-ea"/>
                <a:cs typeface="+mn-cs"/>
              </a:rPr>
              <a:t>Même le Christ a ressenti le besoin de fixer des limites dans sa vie. Nous devrions en faire de même. Dieu nous a donné notre propre individualité et avec ceci, le droit de gérer ce qui nous concerne. Nous ne devons donc pas craindre de faire face aux abus ou d’établir des limites en</a:t>
            </a:r>
            <a:r>
              <a:rPr lang="fr-FR" sz="1200" kern="1200" baseline="0" dirty="0" smtClean="0">
                <a:solidFill>
                  <a:schemeClr val="tx1"/>
                </a:solidFill>
                <a:effectLst/>
                <a:latin typeface="+mn-lt"/>
                <a:ea typeface="+mn-ea"/>
                <a:cs typeface="+mn-cs"/>
              </a:rPr>
              <a:t> fonction de </a:t>
            </a:r>
            <a:r>
              <a:rPr lang="fr-FR" sz="1200" kern="1200" dirty="0" smtClean="0">
                <a:solidFill>
                  <a:schemeClr val="tx1"/>
                </a:solidFill>
                <a:effectLst/>
                <a:latin typeface="+mn-lt"/>
                <a:ea typeface="+mn-ea"/>
                <a:cs typeface="+mn-cs"/>
              </a:rPr>
              <a:t>ce que nous pouvons tolérer. Imposez des limites dans votre relation. Restez maître de la situation et </a:t>
            </a:r>
            <a:r>
              <a:rPr lang="fr-FR" sz="1200" u="sng" kern="1200" dirty="0" smtClean="0">
                <a:solidFill>
                  <a:schemeClr val="tx1"/>
                </a:solidFill>
                <a:effectLst/>
                <a:latin typeface="+mn-lt"/>
                <a:ea typeface="+mn-ea"/>
                <a:cs typeface="+mn-cs"/>
              </a:rPr>
              <a:t>fixez les limites en fonction de vous et non de votre conjoint.</a:t>
            </a:r>
            <a:r>
              <a:rPr lang="fr-FR" sz="1200" kern="1200" dirty="0" smtClean="0">
                <a:solidFill>
                  <a:schemeClr val="tx1"/>
                </a:solidFill>
                <a:effectLst/>
                <a:latin typeface="+mn-lt"/>
                <a:ea typeface="+mn-ea"/>
                <a:cs typeface="+mn-cs"/>
              </a:rPr>
              <a:t> Par exemple, si ce dernier s’énerve au volant, dites : « Arrête de conduire comme ça ou je ne voyagerai pas avec toi. » plutôt que « Peux-tu ralentir quand tu conduis ? »Dans certains cas, la violence verbale est mieux maîtrisée par des déclarations fermes telles que « Arrête », « Ne me parle pas comme ça », « C'est humiliant », « Ne me traite pas de toutes sortes de noms », « N’élève pas la voix contre moi », « N'utilise pas ce ton avec moi », « Je n’obéis pas aux ordres », etc. De cette façon, vous définissez une limite, vous montrez comment vous voulez être traité, et vous reprenez le pouvoir. L'agresseur peut répondre par « Ou quoi ? » Vous pouvez dire « Je ne continuerai pas cette conversation ».</a:t>
            </a:r>
            <a:r>
              <a:rPr lang="en-ZA" sz="1100" dirty="0" smtClean="0">
                <a:effectLst/>
              </a:rPr>
              <a:t> </a:t>
            </a:r>
            <a:r>
              <a:rPr lang="fr-FR" sz="1200" kern="1200" dirty="0" smtClean="0">
                <a:solidFill>
                  <a:schemeClr val="tx1"/>
                </a:solidFill>
                <a:effectLst/>
                <a:latin typeface="+mn-lt"/>
                <a:ea typeface="+mn-ea"/>
                <a:cs typeface="+mn-cs"/>
              </a:rPr>
              <a:t> </a:t>
            </a:r>
          </a:p>
          <a:p>
            <a:pPr marL="0" indent="0">
              <a:buNone/>
            </a:pPr>
            <a:endParaRPr lang="en-ZA"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3. Renforcez estime et respect de soi.</a:t>
            </a:r>
            <a:r>
              <a:rPr lang="en-ZA" sz="1100" dirty="0" smtClean="0">
                <a:effectLst/>
              </a:rPr>
              <a:t> </a:t>
            </a:r>
          </a:p>
          <a:p>
            <a:r>
              <a:rPr lang="fr-FR" sz="1200" kern="1200" dirty="0" smtClean="0">
                <a:solidFill>
                  <a:schemeClr val="tx1"/>
                </a:solidFill>
                <a:effectLst/>
                <a:latin typeface="+mn-lt"/>
                <a:ea typeface="+mn-ea"/>
                <a:cs typeface="+mn-cs"/>
              </a:rPr>
              <a:t>Les abus peuvent lentement affecter l'estime de soi. En général, l'agresseur et la victime en relation ont ressenti </a:t>
            </a:r>
            <a:r>
              <a:rPr lang="fr-FR" sz="1200" kern="1200" dirty="0" smtClean="0">
                <a:solidFill>
                  <a:schemeClr val="tx1"/>
                </a:solidFill>
                <a:effectLst/>
                <a:latin typeface="+mn-lt"/>
                <a:ea typeface="+mn-ea"/>
                <a:cs typeface="+mn-cs"/>
              </a:rPr>
              <a:t>de la </a:t>
            </a:r>
            <a:r>
              <a:rPr lang="fr-FR" sz="1200" kern="1200" dirty="0" smtClean="0">
                <a:solidFill>
                  <a:schemeClr val="tx1"/>
                </a:solidFill>
                <a:effectLst/>
                <a:latin typeface="+mn-lt"/>
                <a:ea typeface="+mn-ea"/>
                <a:cs typeface="+mn-cs"/>
              </a:rPr>
              <a:t>honte durant leur enfance et ont déjà une estime de soi fragilisée. Rappelez-vous, ce n'est pas votre faute. La Bible nous rappelle à maintes reprises et de façon merveilleuse combien nous sommes précieux. « </a:t>
            </a:r>
            <a:r>
              <a:rPr lang="en-ZA" sz="1200" kern="1200" dirty="0" smtClean="0">
                <a:solidFill>
                  <a:schemeClr val="tx1"/>
                </a:solidFill>
                <a:effectLst/>
                <a:latin typeface="+mn-lt"/>
                <a:ea typeface="+mn-ea"/>
                <a:cs typeface="+mn-cs"/>
              </a:rPr>
              <a:t>Je t'aime d'un amour éternel ; c'est pourquoi je te conserve ma fidélité. Je te rebâtirai… </a:t>
            </a:r>
            <a:r>
              <a:rPr lang="fr-FR" sz="1200" kern="1200" dirty="0" smtClean="0">
                <a:solidFill>
                  <a:schemeClr val="tx1"/>
                </a:solidFill>
                <a:effectLst/>
                <a:latin typeface="+mn-lt"/>
                <a:ea typeface="+mn-ea"/>
                <a:cs typeface="+mn-cs"/>
              </a:rPr>
              <a:t>» (Jérémie 31: 3, LSG).</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Christ serait venu sur cette terre pour mourir juste pour vous. Vous êtes la prunelle de ses yeux. Dites ce que vous pensez. Parlez à votre conjoint avec respect mais soyez honnête et vulnérable plutôt que de tout garder et d’être remplie d’amertume et de ressentiment. Si votre conjoint refuse de revenir en arrière et de se réconcilier après que vous vous soyez exprimée et défendue, dites-lui qu'il doit vous respecter ou vous aurez à mettre de la distance entre vous deux.</a:t>
            </a:r>
            <a:r>
              <a:rPr lang="en-ZA" sz="1100" dirty="0" smtClean="0">
                <a:effectLst/>
              </a:rPr>
              <a:t> </a:t>
            </a:r>
            <a:endParaRPr lang="en-US" sz="1100" kern="1200" dirty="0">
              <a:solidFill>
                <a:schemeClr val="tx1"/>
              </a:solidFill>
              <a:effectLst/>
              <a:latin typeface="+mn-lt"/>
              <a:ea typeface="+mn-ea"/>
              <a:cs typeface="+mn-cs"/>
            </a:endParaRPr>
          </a:p>
          <a:p>
            <a:endParaRPr lang="en-US" sz="1100" dirty="0"/>
          </a:p>
        </p:txBody>
      </p:sp>
      <p:sp>
        <p:nvSpPr>
          <p:cNvPr id="4" name="Slide Number Placeholder 3"/>
          <p:cNvSpPr>
            <a:spLocks noGrp="1"/>
          </p:cNvSpPr>
          <p:nvPr>
            <p:ph type="sldNum" sz="quarter" idx="10"/>
          </p:nvPr>
        </p:nvSpPr>
        <p:spPr/>
        <p:txBody>
          <a:bodyPr/>
          <a:lstStyle/>
          <a:p>
            <a:fld id="{3D26DF28-F30B-FF47-8F8A-1A1B5A783041}" type="slidenum">
              <a:rPr lang="en-US" smtClean="0"/>
              <a:t>16</a:t>
            </a:fld>
            <a:endParaRPr lang="en-US"/>
          </a:p>
        </p:txBody>
      </p:sp>
    </p:spTree>
    <p:extLst>
      <p:ext uri="{BB962C8B-B14F-4D97-AF65-F5344CB8AC3E}">
        <p14:creationId xmlns:p14="http://schemas.microsoft.com/office/powerpoint/2010/main" val="30549041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2138" y="395288"/>
            <a:ext cx="4414837" cy="2482850"/>
          </a:xfrm>
        </p:spPr>
      </p:sp>
      <p:sp>
        <p:nvSpPr>
          <p:cNvPr id="3" name="Notes Placeholder 2"/>
          <p:cNvSpPr>
            <a:spLocks noGrp="1"/>
          </p:cNvSpPr>
          <p:nvPr>
            <p:ph type="body" idx="1"/>
          </p:nvPr>
        </p:nvSpPr>
        <p:spPr>
          <a:xfrm>
            <a:off x="685800" y="2997784"/>
            <a:ext cx="5486400" cy="3600450"/>
          </a:xfrm>
        </p:spPr>
        <p:txBody>
          <a:bodyPr/>
          <a:lstStyle/>
          <a:p>
            <a:r>
              <a:rPr lang="fr-FR" sz="1200" b="1" kern="1200" dirty="0" smtClean="0">
                <a:solidFill>
                  <a:schemeClr val="tx1"/>
                </a:solidFill>
                <a:effectLst/>
                <a:latin typeface="+mn-lt"/>
                <a:ea typeface="+mn-ea"/>
                <a:cs typeface="+mn-cs"/>
              </a:rPr>
              <a:t>4. Demandez l'aide immédiate d'un conseiller professionnel.</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Si vous êtes en danger immédiat, appelez la police ou un numéro d’appel d’urgence. Si ce n’est pas le cas, contactez un ami de confiance ou un membre de votre famille, un thérapeute, un bénévole d’un centre d'aide aux victimes d'abus ou de violence domestique. Affronter un agresseur, surtout dans une relation à long terme, peut être difficile. Il faut souvent le soutien et la validation d'un groupe, d'un thérapeute ou d'un conseiller pour être constamment capable de résister aux abus. Sans cela, vous pouvez douter de votre réalité, vous sentir coupable et craindre de</a:t>
            </a:r>
            <a:r>
              <a:rPr lang="fr-FR" sz="1200" kern="1200" baseline="0" dirty="0" smtClean="0">
                <a:solidFill>
                  <a:schemeClr val="tx1"/>
                </a:solidFill>
                <a:effectLst/>
                <a:latin typeface="+mn-lt"/>
                <a:ea typeface="+mn-ea"/>
                <a:cs typeface="+mn-cs"/>
              </a:rPr>
              <a:t> rompre une</a:t>
            </a:r>
            <a:r>
              <a:rPr lang="fr-FR" sz="1200" kern="1200" dirty="0" smtClean="0">
                <a:solidFill>
                  <a:schemeClr val="tx1"/>
                </a:solidFill>
                <a:effectLst/>
                <a:latin typeface="+mn-lt"/>
                <a:ea typeface="+mn-ea"/>
                <a:cs typeface="+mn-cs"/>
              </a:rPr>
              <a:t> relation ou les représailles. Une fois que vous reprenez votre pouvoir et regagnez votre estime de soi, vous ne permettrez pas à quelqu'un de vous maltraiter. Si l'abus s'arrête, une relation peut s'améliorer. En revanche, pour un changement réel et positif, vous devez tous les deux être prêts à risquer le changement. </a:t>
            </a:r>
            <a:r>
              <a:rPr lang="fr-FR" sz="1200" kern="1200" dirty="0" smtClean="0">
                <a:solidFill>
                  <a:schemeClr val="tx1"/>
                </a:solidFill>
                <a:effectLst/>
                <a:latin typeface="+mn-lt"/>
                <a:ea typeface="+mn-ea"/>
                <a:cs typeface="+mn-cs"/>
              </a:rPr>
              <a:t>Envisagez la </a:t>
            </a:r>
            <a:r>
              <a:rPr lang="fr-FR" sz="1200" kern="1200" dirty="0" smtClean="0">
                <a:solidFill>
                  <a:schemeClr val="tx1"/>
                </a:solidFill>
                <a:effectLst/>
                <a:latin typeface="+mn-lt"/>
                <a:ea typeface="+mn-ea"/>
                <a:cs typeface="+mn-cs"/>
              </a:rPr>
              <a:t>thérapie individuelle ou même de couple et rencontrez un conseiller conjugal</a:t>
            </a:r>
            <a:r>
              <a:rPr lang="fr-FR" sz="1200" kern="1200" dirty="0" smtClean="0">
                <a:solidFill>
                  <a:schemeClr val="tx1"/>
                </a:solidFill>
                <a:effectLst/>
                <a:latin typeface="+mn-lt"/>
                <a:ea typeface="+mn-ea"/>
                <a:cs typeface="+mn-cs"/>
              </a:rPr>
              <a:t>.</a:t>
            </a:r>
          </a:p>
          <a:p>
            <a:endParaRPr lang="en-ZA" sz="1200" kern="1200" dirty="0" smtClean="0">
              <a:solidFill>
                <a:schemeClr val="tx1"/>
              </a:solidFill>
              <a:effectLst/>
              <a:latin typeface="+mn-lt"/>
              <a:ea typeface="+mn-ea"/>
              <a:cs typeface="+mn-cs"/>
            </a:endParaRPr>
          </a:p>
          <a:p>
            <a:r>
              <a:rPr lang="fr-FR" sz="1200" u="sng" kern="1200" dirty="0" smtClean="0">
                <a:solidFill>
                  <a:schemeClr val="tx1"/>
                </a:solidFill>
                <a:effectLst/>
                <a:latin typeface="+mn-lt"/>
                <a:ea typeface="+mn-ea"/>
                <a:cs typeface="+mn-cs"/>
              </a:rPr>
              <a:t>Attention </a:t>
            </a:r>
            <a:r>
              <a:rPr lang="fr-FR" sz="1200" kern="1200" dirty="0" smtClean="0">
                <a:solidFill>
                  <a:schemeClr val="tx1"/>
                </a:solidFill>
                <a:effectLst/>
                <a:latin typeface="+mn-lt"/>
                <a:ea typeface="+mn-ea"/>
                <a:cs typeface="+mn-cs"/>
              </a:rPr>
              <a:t>: Il est préférable à ce stade de ne pas commencer par une thérapie de couple. Il peut être dangereux pour la victime de dire au conseiller toute la vérité en présence de l'agresseur. L'abus n'est pas la faute de la victime et c'est quelque chose que l'agresseur doit intégrer seul avant d’entamer une thérapie de couple. Comment un conjoint peut-il se livrer en toute sécurité en thérapie puis, sur le chemin du retour, être affligé des mêmes discours humiliants</a:t>
            </a:r>
            <a:r>
              <a:rPr lang="fr-FR" sz="1200" kern="1200" baseline="0" dirty="0" smtClean="0">
                <a:solidFill>
                  <a:schemeClr val="tx1"/>
                </a:solidFill>
                <a:effectLst/>
                <a:latin typeface="+mn-lt"/>
                <a:ea typeface="+mn-ea"/>
                <a:cs typeface="+mn-cs"/>
              </a:rPr>
              <a:t> et</a:t>
            </a:r>
            <a:r>
              <a:rPr lang="fr-FR" sz="1200" kern="1200" dirty="0" smtClean="0">
                <a:solidFill>
                  <a:schemeClr val="tx1"/>
                </a:solidFill>
                <a:effectLst/>
                <a:latin typeface="+mn-lt"/>
                <a:ea typeface="+mn-ea"/>
                <a:cs typeface="+mn-cs"/>
              </a:rPr>
              <a:t> accusateurs qui l’ont conduit à suivre cette thérapie, bien qu’aucun coup physique ne lui ait été porté ? Quelque soit le couple, le travail entamé par celui-ci ne peut pas se dérouler dans un climat de confiance et avec efficacité si l'abus persiste.</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Si l'agresseur est prêt à reconnaître son besoin, il y a un espoir de changement. Dans le cas contraire, vous devrez peut-être vous interroger : que suis-je capable d’accepter et qu'est-ce que je ne veux plus tolérer ? Si l’agresseur ne veut pas changer, vous ne pouvez pas le faire à sa place, et vous ne pouvez pas non plus lui donner envie de changer. Il doit faire ce choix lui-même. Dans ce cas, les limites doivent être renforcées.</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5. Recherchez la consolation, la guérison et la sagesse auprès de Dieu.</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 Saint-Esprit est notre Consolateur et il nous guidera dans toute la sagesse et la vérité. Il peut réchauffer notre cœur avec l'amour de Dieu et nous guérir. Il peut nous inspirer sur les mots à dire. Jésus lui-même a souffert toutes formes d'abus, y compris les abus psychologiques et émotionnels. La différence est qu'il les a tous endurés et ne s'en est pas protégé, comme nous le faisons d’habitude. La douleur qu'il ressentait était beaucoup plus intense que celle que nous ressentons aujourd'hui, parce que nous essayons souvent de nous en protéger, et lui ne l'a pas fait.</a:t>
            </a:r>
            <a:endParaRPr lang="en-ZA" sz="1200" kern="1200" dirty="0" smtClean="0">
              <a:solidFill>
                <a:schemeClr val="tx1"/>
              </a:solidFill>
              <a:effectLst/>
              <a:latin typeface="+mn-lt"/>
              <a:ea typeface="+mn-ea"/>
              <a:cs typeface="+mn-cs"/>
            </a:endParaRPr>
          </a:p>
          <a:p>
            <a:endParaRPr lang="en-US" sz="1100" dirty="0"/>
          </a:p>
        </p:txBody>
      </p:sp>
      <p:sp>
        <p:nvSpPr>
          <p:cNvPr id="4" name="Slide Number Placeholder 3"/>
          <p:cNvSpPr>
            <a:spLocks noGrp="1"/>
          </p:cNvSpPr>
          <p:nvPr>
            <p:ph type="sldNum" sz="quarter" idx="10"/>
          </p:nvPr>
        </p:nvSpPr>
        <p:spPr/>
        <p:txBody>
          <a:bodyPr/>
          <a:lstStyle/>
          <a:p>
            <a:fld id="{3D26DF28-F30B-FF47-8F8A-1A1B5A783041}" type="slidenum">
              <a:rPr lang="en-US" smtClean="0"/>
              <a:t>17</a:t>
            </a:fld>
            <a:endParaRPr lang="en-US"/>
          </a:p>
        </p:txBody>
      </p:sp>
    </p:spTree>
    <p:extLst>
      <p:ext uri="{BB962C8B-B14F-4D97-AF65-F5344CB8AC3E}">
        <p14:creationId xmlns:p14="http://schemas.microsoft.com/office/powerpoint/2010/main" val="1902595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Ellen G. White écrit dans </a:t>
            </a:r>
            <a:r>
              <a:rPr lang="fr-FR" sz="1200" i="1" kern="1200" dirty="0" smtClean="0">
                <a:solidFill>
                  <a:schemeClr val="tx1"/>
                </a:solidFill>
                <a:effectLst/>
                <a:latin typeface="+mn-lt"/>
                <a:ea typeface="+mn-ea"/>
                <a:cs typeface="+mn-cs"/>
              </a:rPr>
              <a:t>Jésus-Christ, </a:t>
            </a:r>
            <a:r>
              <a:rPr lang="fr-FR" sz="1200" i="0" kern="1200" dirty="0" smtClean="0">
                <a:solidFill>
                  <a:schemeClr val="tx1"/>
                </a:solidFill>
                <a:effectLst/>
                <a:latin typeface="+mn-lt"/>
                <a:ea typeface="+mn-ea"/>
                <a:cs typeface="+mn-cs"/>
              </a:rPr>
              <a:t>p. 479 :</a:t>
            </a:r>
          </a:p>
          <a:p>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Il dit : « Je connais vos larmes, car j’ai pleuré, moi aussi. Je connais les douleurs intimes qu’on ne confie à aucune oreille humaine. Ne pensez pas que vous êtes délaissés et privés de consolations. Même si votre douleur ne fait vibrer les cordes d’aucun cœur sur la terre, regardez à moi et vous vivrez. »</a:t>
            </a:r>
            <a:r>
              <a:rPr lang="fr-FR" sz="1200" kern="1200" baseline="300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a:t>
            </a:r>
          </a:p>
          <a:p>
            <a:endParaRPr lang="fr-FR" sz="1200" kern="1200" dirty="0" smtClean="0">
              <a:solidFill>
                <a:schemeClr val="tx1"/>
              </a:solidFill>
              <a:effectLst/>
              <a:latin typeface="+mn-lt"/>
              <a:ea typeface="+mn-ea"/>
              <a:cs typeface="+mn-cs"/>
            </a:endParaRPr>
          </a:p>
          <a:p>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18</a:t>
            </a:fld>
            <a:endParaRPr lang="en-US"/>
          </a:p>
        </p:txBody>
      </p:sp>
    </p:spTree>
    <p:extLst>
      <p:ext uri="{BB962C8B-B14F-4D97-AF65-F5344CB8AC3E}">
        <p14:creationId xmlns:p14="http://schemas.microsoft.com/office/powerpoint/2010/main" val="1013409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DES MOTS APAISANTS ou DES MOTS BLESSANTS</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 Bible nous dit que nos paroles sont puissantes. Elles peuvent édifier, guérir et apporter la paix, ou inversement,</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elles peuvent infliger des blessures dont les cicatrices seront profondes et pour la vie. Considérons avec attention ces quatre versions de notre texte biblique, Éphésiens 4.29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La Bible Louis </a:t>
            </a:r>
            <a:r>
              <a:rPr lang="fr-FR" sz="1200" b="1" kern="1200" dirty="0" err="1" smtClean="0">
                <a:solidFill>
                  <a:schemeClr val="tx1"/>
                </a:solidFill>
                <a:effectLst/>
                <a:latin typeface="+mn-lt"/>
                <a:ea typeface="+mn-ea"/>
                <a:cs typeface="+mn-cs"/>
              </a:rPr>
              <a:t>Segond</a:t>
            </a:r>
            <a:r>
              <a:rPr lang="fr-FR" sz="1200" b="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Qu'il ne sorte de votre bouche </a:t>
            </a:r>
            <a:r>
              <a:rPr lang="en-ZA" sz="1200" i="1" kern="1200" dirty="0" smtClean="0">
                <a:solidFill>
                  <a:schemeClr val="tx1"/>
                </a:solidFill>
                <a:effectLst/>
                <a:latin typeface="+mn-lt"/>
                <a:ea typeface="+mn-ea"/>
                <a:cs typeface="+mn-cs"/>
              </a:rPr>
              <a:t>aucune parole mauvaise</a:t>
            </a:r>
            <a:r>
              <a:rPr lang="en-ZA" sz="1200" kern="1200" dirty="0" smtClean="0">
                <a:solidFill>
                  <a:schemeClr val="tx1"/>
                </a:solidFill>
                <a:effectLst/>
                <a:latin typeface="+mn-lt"/>
                <a:ea typeface="+mn-ea"/>
                <a:cs typeface="+mn-cs"/>
              </a:rPr>
              <a:t>, mais, s'il y a lieu, quelque </a:t>
            </a:r>
            <a:r>
              <a:rPr lang="en-ZA" sz="1200" b="1" kern="1200" dirty="0" smtClean="0">
                <a:solidFill>
                  <a:schemeClr val="tx1"/>
                </a:solidFill>
                <a:effectLst/>
                <a:latin typeface="+mn-lt"/>
                <a:ea typeface="+mn-ea"/>
                <a:cs typeface="+mn-cs"/>
              </a:rPr>
              <a:t>bonne parole</a:t>
            </a:r>
            <a:r>
              <a:rPr lang="en-ZA" sz="1200" kern="1200" dirty="0" smtClean="0">
                <a:solidFill>
                  <a:schemeClr val="tx1"/>
                </a:solidFill>
                <a:effectLst/>
                <a:latin typeface="+mn-lt"/>
                <a:ea typeface="+mn-ea"/>
                <a:cs typeface="+mn-cs"/>
              </a:rPr>
              <a:t>, qui serve à </a:t>
            </a:r>
            <a:r>
              <a:rPr lang="en-ZA" sz="1200" b="1" kern="1200" dirty="0" smtClean="0">
                <a:solidFill>
                  <a:schemeClr val="tx1"/>
                </a:solidFill>
                <a:effectLst/>
                <a:latin typeface="+mn-lt"/>
                <a:ea typeface="+mn-ea"/>
                <a:cs typeface="+mn-cs"/>
              </a:rPr>
              <a:t>l'édification</a:t>
            </a:r>
            <a:r>
              <a:rPr lang="en-ZA" sz="1200" kern="1200" dirty="0" smtClean="0">
                <a:solidFill>
                  <a:schemeClr val="tx1"/>
                </a:solidFill>
                <a:effectLst/>
                <a:latin typeface="+mn-lt"/>
                <a:ea typeface="+mn-ea"/>
                <a:cs typeface="+mn-cs"/>
              </a:rPr>
              <a:t> et </a:t>
            </a:r>
            <a:r>
              <a:rPr lang="en-ZA" sz="1200" b="1" kern="1200" dirty="0" smtClean="0">
                <a:solidFill>
                  <a:schemeClr val="tx1"/>
                </a:solidFill>
                <a:effectLst/>
                <a:latin typeface="+mn-lt"/>
                <a:ea typeface="+mn-ea"/>
                <a:cs typeface="+mn-cs"/>
              </a:rPr>
              <a:t>communique une grâce</a:t>
            </a:r>
            <a:r>
              <a:rPr lang="en-ZA" sz="1200" kern="1200" dirty="0" smtClean="0">
                <a:solidFill>
                  <a:schemeClr val="tx1"/>
                </a:solidFill>
                <a:effectLst/>
                <a:latin typeface="+mn-lt"/>
                <a:ea typeface="+mn-ea"/>
                <a:cs typeface="+mn-cs"/>
              </a:rPr>
              <a:t> à ceux qui l'entendent.</a:t>
            </a:r>
            <a:r>
              <a:rPr lang="fr-FR"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19</a:t>
            </a:fld>
            <a:endParaRPr lang="en-US"/>
          </a:p>
        </p:txBody>
      </p:sp>
    </p:spTree>
    <p:extLst>
      <p:ext uri="{BB962C8B-B14F-4D97-AF65-F5344CB8AC3E}">
        <p14:creationId xmlns:p14="http://schemas.microsoft.com/office/powerpoint/2010/main" val="2133788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 </a:t>
            </a:r>
            <a:r>
              <a:rPr lang="en-ZA" sz="1200" i="1" kern="1200" dirty="0" smtClean="0">
                <a:solidFill>
                  <a:schemeClr val="tx1"/>
                </a:solidFill>
                <a:effectLst/>
                <a:latin typeface="+mn-lt"/>
                <a:ea typeface="+mn-ea"/>
                <a:cs typeface="+mn-cs"/>
              </a:rPr>
              <a:t>Qu'aucune parole mauvaise ne sorte de votre bouche ; dites seulement des paroles utiles, qui répondent à un besoin et encouragent autrui, pour faire ainsi du bien à ceux qui vous entendent.</a:t>
            </a:r>
            <a:r>
              <a:rPr lang="fr-FR" sz="1200" kern="1200" dirty="0" smtClean="0">
                <a:solidFill>
                  <a:schemeClr val="tx1"/>
                </a:solidFill>
                <a:effectLst/>
                <a:latin typeface="+mn-lt"/>
                <a:ea typeface="+mn-ea"/>
                <a:cs typeface="+mn-cs"/>
              </a:rPr>
              <a:t> »</a:t>
            </a:r>
            <a:r>
              <a:rPr lang="fr-FR" sz="1200" kern="1200" baseline="0" dirty="0" smtClean="0">
                <a:solidFill>
                  <a:schemeClr val="tx1"/>
                </a:solidFill>
                <a:effectLst/>
                <a:latin typeface="+mn-lt"/>
                <a:ea typeface="+mn-ea"/>
                <a:cs typeface="+mn-cs"/>
              </a:rPr>
              <a:t> Éphésiens 4.29, BFC.</a:t>
            </a:r>
            <a:endParaRPr lang="en-ZA" sz="1200" kern="1200" dirty="0" smtClean="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pPr fontAlgn="base"/>
            <a:r>
              <a:rPr lang="en-US" sz="1200" b="1" kern="1200" dirty="0">
                <a:solidFill>
                  <a:schemeClr val="tx1"/>
                </a:solidFill>
                <a:effectLst/>
                <a:latin typeface="+mn-lt"/>
                <a:ea typeface="+mn-ea"/>
                <a:cs typeface="+mn-cs"/>
              </a:rPr>
              <a:t>INTRODUCTION</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pPr fontAlgn="base"/>
            <a:r>
              <a:rPr lang="fr-FR" sz="1200" kern="1200" dirty="0" smtClean="0">
                <a:solidFill>
                  <a:schemeClr val="tx1"/>
                </a:solidFill>
                <a:effectLst/>
                <a:latin typeface="+mn-lt"/>
                <a:ea typeface="+mn-ea"/>
                <a:cs typeface="+mn-cs"/>
              </a:rPr>
              <a:t>En ce jour de sabbat </a:t>
            </a:r>
            <a:r>
              <a:rPr lang="fr-FR" sz="1200" b="1" kern="1200" dirty="0" err="1" smtClean="0">
                <a:solidFill>
                  <a:schemeClr val="tx1"/>
                </a:solidFill>
                <a:effectLst/>
                <a:latin typeface="+mn-lt"/>
                <a:ea typeface="+mn-ea"/>
                <a:cs typeface="+mn-cs"/>
              </a:rPr>
              <a:t>enditnow</a:t>
            </a:r>
            <a:r>
              <a:rPr lang="fr-FR" sz="1200" kern="1200" dirty="0" smtClean="0">
                <a:solidFill>
                  <a:schemeClr val="tx1"/>
                </a:solidFill>
                <a:effectLst/>
                <a:latin typeface="+mn-lt"/>
                <a:ea typeface="+mn-ea"/>
                <a:cs typeface="+mn-cs"/>
              </a:rPr>
              <a:t>, l'Église adventiste du septième jour se réunit à l'échelle mondiale pour sensibiliser le public à l'abus et à la violence sous toutes ses formes. Nous élevons nos voix pour mettre en lumière toutes formes d'abus qui déshumanisent les femmes, les hommes, les garçons, les filles et les personnes âgées vulnérables. Pourquoi ce sabbat </a:t>
            </a:r>
            <a:r>
              <a:rPr lang="fr-FR" sz="1200" b="1" kern="1200" dirty="0" err="1" smtClean="0">
                <a:solidFill>
                  <a:schemeClr val="tx1"/>
                </a:solidFill>
                <a:effectLst/>
                <a:latin typeface="+mn-lt"/>
                <a:ea typeface="+mn-ea"/>
                <a:cs typeface="+mn-cs"/>
              </a:rPr>
              <a:t>enditnow</a:t>
            </a:r>
            <a:r>
              <a:rPr lang="fr-FR" sz="1200" kern="1200" dirty="0" smtClean="0">
                <a:solidFill>
                  <a:schemeClr val="tx1"/>
                </a:solidFill>
                <a:effectLst/>
                <a:latin typeface="+mn-lt"/>
                <a:ea typeface="+mn-ea"/>
                <a:cs typeface="+mn-cs"/>
              </a:rPr>
              <a:t> est-il si important ?</a:t>
            </a:r>
            <a:r>
              <a:rPr lang="en-ZA" dirty="0" smtClean="0">
                <a:effectLst/>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a:t>
            </a:fld>
            <a:endParaRPr lang="en-US"/>
          </a:p>
        </p:txBody>
      </p:sp>
    </p:spTree>
    <p:extLst>
      <p:ext uri="{BB962C8B-B14F-4D97-AF65-F5344CB8AC3E}">
        <p14:creationId xmlns:p14="http://schemas.microsoft.com/office/powerpoint/2010/main" val="23961769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La Nouvelle Bible </a:t>
            </a:r>
            <a:r>
              <a:rPr lang="fr-FR" sz="1200" b="1" kern="1200" dirty="0" err="1" smtClean="0">
                <a:solidFill>
                  <a:schemeClr val="tx1"/>
                </a:solidFill>
                <a:effectLst/>
                <a:latin typeface="+mn-lt"/>
                <a:ea typeface="+mn-ea"/>
                <a:cs typeface="+mn-cs"/>
              </a:rPr>
              <a:t>Segond</a:t>
            </a:r>
            <a:r>
              <a:rPr lang="fr-FR" sz="1200" b="1"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 Qu'il ne sorte de votre bouche </a:t>
            </a:r>
            <a:r>
              <a:rPr lang="fr-FR" sz="1200" i="1" kern="1200" dirty="0" smtClean="0">
                <a:solidFill>
                  <a:schemeClr val="tx1"/>
                </a:solidFill>
                <a:effectLst/>
                <a:latin typeface="+mn-lt"/>
                <a:ea typeface="+mn-ea"/>
                <a:cs typeface="+mn-cs"/>
              </a:rPr>
              <a:t>aucune parole malsaine</a:t>
            </a:r>
            <a:r>
              <a:rPr lang="fr-FR" sz="1200" kern="1200" dirty="0" smtClean="0">
                <a:solidFill>
                  <a:schemeClr val="tx1"/>
                </a:solidFill>
                <a:effectLst/>
                <a:latin typeface="+mn-lt"/>
                <a:ea typeface="+mn-ea"/>
                <a:cs typeface="+mn-cs"/>
              </a:rPr>
              <a:t> mais, s'il en est besoin, une </a:t>
            </a:r>
            <a:r>
              <a:rPr lang="fr-FR" sz="1200" b="1" kern="1200" dirty="0" smtClean="0">
                <a:solidFill>
                  <a:schemeClr val="tx1"/>
                </a:solidFill>
                <a:effectLst/>
                <a:latin typeface="+mn-lt"/>
                <a:ea typeface="+mn-ea"/>
                <a:cs typeface="+mn-cs"/>
              </a:rPr>
              <a:t>bonne parole</a:t>
            </a:r>
            <a:r>
              <a:rPr lang="fr-FR" sz="1200" kern="1200" dirty="0" smtClean="0">
                <a:solidFill>
                  <a:schemeClr val="tx1"/>
                </a:solidFill>
                <a:effectLst/>
                <a:latin typeface="+mn-lt"/>
                <a:ea typeface="+mn-ea"/>
                <a:cs typeface="+mn-cs"/>
              </a:rPr>
              <a:t> qui soit </a:t>
            </a:r>
            <a:r>
              <a:rPr lang="fr-FR" sz="1200" b="1" kern="1200" dirty="0" smtClean="0">
                <a:solidFill>
                  <a:schemeClr val="tx1"/>
                </a:solidFill>
                <a:effectLst/>
                <a:latin typeface="+mn-lt"/>
                <a:ea typeface="+mn-ea"/>
                <a:cs typeface="+mn-cs"/>
              </a:rPr>
              <a:t>constructive</a:t>
            </a:r>
            <a:r>
              <a:rPr lang="fr-FR" sz="1200" kern="1200" dirty="0" smtClean="0">
                <a:solidFill>
                  <a:schemeClr val="tx1"/>
                </a:solidFill>
                <a:effectLst/>
                <a:latin typeface="+mn-lt"/>
                <a:ea typeface="+mn-ea"/>
                <a:cs typeface="+mn-cs"/>
              </a:rPr>
              <a:t> et </a:t>
            </a:r>
            <a:r>
              <a:rPr lang="fr-FR" sz="1200" b="1" kern="1200" dirty="0" smtClean="0">
                <a:solidFill>
                  <a:schemeClr val="tx1"/>
                </a:solidFill>
                <a:effectLst/>
                <a:latin typeface="+mn-lt"/>
                <a:ea typeface="+mn-ea"/>
                <a:cs typeface="+mn-cs"/>
              </a:rPr>
              <a:t>communique une grâce</a:t>
            </a:r>
            <a:r>
              <a:rPr lang="fr-FR" sz="1200" kern="1200" dirty="0" smtClean="0">
                <a:solidFill>
                  <a:schemeClr val="tx1"/>
                </a:solidFill>
                <a:effectLst/>
                <a:latin typeface="+mn-lt"/>
                <a:ea typeface="+mn-ea"/>
                <a:cs typeface="+mn-cs"/>
              </a:rPr>
              <a:t> à ceux qui l'entendent. »</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20</a:t>
            </a:fld>
            <a:endParaRPr lang="en-US"/>
          </a:p>
        </p:txBody>
      </p:sp>
    </p:spTree>
    <p:extLst>
      <p:ext uri="{BB962C8B-B14F-4D97-AF65-F5344CB8AC3E}">
        <p14:creationId xmlns:p14="http://schemas.microsoft.com/office/powerpoint/2010/main" val="42343140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mn-lt"/>
                <a:ea typeface="+mn-ea"/>
                <a:cs typeface="+mn-cs"/>
              </a:rPr>
              <a:t>La Bible en Français Courant</a:t>
            </a:r>
            <a:r>
              <a:rPr lang="en-ZA" sz="1200" kern="1200" dirty="0" smtClean="0">
                <a:solidFill>
                  <a:schemeClr val="tx1"/>
                </a:solidFill>
                <a:effectLst/>
                <a:latin typeface="+mn-lt"/>
                <a:ea typeface="+mn-ea"/>
                <a:cs typeface="+mn-cs"/>
              </a:rPr>
              <a:t> :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Qu'</a:t>
            </a:r>
            <a:r>
              <a:rPr lang="en-ZA" sz="1200" i="1" kern="1200" dirty="0" smtClean="0">
                <a:solidFill>
                  <a:schemeClr val="tx1"/>
                </a:solidFill>
                <a:effectLst/>
                <a:latin typeface="+mn-lt"/>
                <a:ea typeface="+mn-ea"/>
                <a:cs typeface="+mn-cs"/>
              </a:rPr>
              <a:t>aucune parole mauvaise</a:t>
            </a:r>
            <a:r>
              <a:rPr lang="en-ZA" sz="1200" kern="1200" dirty="0" smtClean="0">
                <a:solidFill>
                  <a:schemeClr val="tx1"/>
                </a:solidFill>
                <a:effectLst/>
                <a:latin typeface="+mn-lt"/>
                <a:ea typeface="+mn-ea"/>
                <a:cs typeface="+mn-cs"/>
              </a:rPr>
              <a:t> ne sorte de votre bouche ; dites seulement des </a:t>
            </a:r>
            <a:r>
              <a:rPr lang="en-ZA" sz="1200" b="1" kern="1200" dirty="0" smtClean="0">
                <a:solidFill>
                  <a:schemeClr val="tx1"/>
                </a:solidFill>
                <a:effectLst/>
                <a:latin typeface="+mn-lt"/>
                <a:ea typeface="+mn-ea"/>
                <a:cs typeface="+mn-cs"/>
              </a:rPr>
              <a:t>paroles utiles</a:t>
            </a:r>
            <a:r>
              <a:rPr lang="en-ZA" sz="1200" kern="1200" dirty="0" smtClean="0">
                <a:solidFill>
                  <a:schemeClr val="tx1"/>
                </a:solidFill>
                <a:effectLst/>
                <a:latin typeface="+mn-lt"/>
                <a:ea typeface="+mn-ea"/>
                <a:cs typeface="+mn-cs"/>
              </a:rPr>
              <a:t>, qui </a:t>
            </a:r>
            <a:r>
              <a:rPr lang="en-ZA" sz="1200" b="1" kern="1200" dirty="0" smtClean="0">
                <a:solidFill>
                  <a:schemeClr val="tx1"/>
                </a:solidFill>
                <a:effectLst/>
                <a:latin typeface="+mn-lt"/>
                <a:ea typeface="+mn-ea"/>
                <a:cs typeface="+mn-cs"/>
              </a:rPr>
              <a:t>répondent à un besoin</a:t>
            </a:r>
            <a:r>
              <a:rPr lang="en-ZA" sz="1200" kern="1200" dirty="0" smtClean="0">
                <a:solidFill>
                  <a:schemeClr val="tx1"/>
                </a:solidFill>
                <a:effectLst/>
                <a:latin typeface="+mn-lt"/>
                <a:ea typeface="+mn-ea"/>
                <a:cs typeface="+mn-cs"/>
              </a:rPr>
              <a:t> et </a:t>
            </a:r>
            <a:r>
              <a:rPr lang="en-ZA" sz="1200" b="1" kern="1200" dirty="0" smtClean="0">
                <a:solidFill>
                  <a:schemeClr val="tx1"/>
                </a:solidFill>
                <a:effectLst/>
                <a:latin typeface="+mn-lt"/>
                <a:ea typeface="+mn-ea"/>
                <a:cs typeface="+mn-cs"/>
              </a:rPr>
              <a:t>encouragent</a:t>
            </a:r>
            <a:r>
              <a:rPr lang="en-ZA" sz="1200" kern="1200" dirty="0" smtClean="0">
                <a:solidFill>
                  <a:schemeClr val="tx1"/>
                </a:solidFill>
                <a:effectLst/>
                <a:latin typeface="+mn-lt"/>
                <a:ea typeface="+mn-ea"/>
                <a:cs typeface="+mn-cs"/>
              </a:rPr>
              <a:t> autrui, pour </a:t>
            </a:r>
            <a:r>
              <a:rPr lang="en-ZA" sz="1200" b="1" kern="1200" dirty="0" smtClean="0">
                <a:solidFill>
                  <a:schemeClr val="tx1"/>
                </a:solidFill>
                <a:effectLst/>
                <a:latin typeface="+mn-lt"/>
                <a:ea typeface="+mn-ea"/>
                <a:cs typeface="+mn-cs"/>
              </a:rPr>
              <a:t>faire ainsi du bien</a:t>
            </a:r>
            <a:r>
              <a:rPr lang="en-ZA" sz="1200" kern="1200" dirty="0" smtClean="0">
                <a:solidFill>
                  <a:schemeClr val="tx1"/>
                </a:solidFill>
                <a:effectLst/>
                <a:latin typeface="+mn-lt"/>
                <a:ea typeface="+mn-ea"/>
                <a:cs typeface="+mn-cs"/>
              </a:rPr>
              <a:t> à ceux qui vous entendent.</a:t>
            </a:r>
            <a:r>
              <a:rPr lang="fr-FR"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baseline="300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21</a:t>
            </a:fld>
            <a:endParaRPr lang="en-US"/>
          </a:p>
        </p:txBody>
      </p:sp>
    </p:spTree>
    <p:extLst>
      <p:ext uri="{BB962C8B-B14F-4D97-AF65-F5344CB8AC3E}">
        <p14:creationId xmlns:p14="http://schemas.microsoft.com/office/powerpoint/2010/main" val="3595971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mn-lt"/>
                <a:ea typeface="+mn-ea"/>
                <a:cs typeface="+mn-cs"/>
              </a:rPr>
              <a:t>La Bible du semeur</a:t>
            </a:r>
            <a:r>
              <a:rPr lang="en-ZA" sz="1200" kern="1200" dirty="0" smtClean="0">
                <a:solidFill>
                  <a:schemeClr val="tx1"/>
                </a:solidFill>
                <a:effectLst/>
                <a:latin typeface="+mn-lt"/>
                <a:ea typeface="+mn-ea"/>
                <a:cs typeface="+mn-cs"/>
              </a:rPr>
              <a:t> :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Ne laissez </a:t>
            </a:r>
            <a:r>
              <a:rPr lang="en-ZA" sz="1200" i="1" kern="1200" dirty="0" smtClean="0">
                <a:solidFill>
                  <a:schemeClr val="tx1"/>
                </a:solidFill>
                <a:effectLst/>
                <a:latin typeface="+mn-lt"/>
                <a:ea typeface="+mn-ea"/>
                <a:cs typeface="+mn-cs"/>
              </a:rPr>
              <a:t>aucune mauvaise parole</a:t>
            </a:r>
            <a:r>
              <a:rPr lang="en-ZA" sz="1200" kern="1200" dirty="0" smtClean="0">
                <a:solidFill>
                  <a:schemeClr val="tx1"/>
                </a:solidFill>
                <a:effectLst/>
                <a:latin typeface="+mn-lt"/>
                <a:ea typeface="+mn-ea"/>
                <a:cs typeface="+mn-cs"/>
              </a:rPr>
              <a:t> franchir vos lèvres; ayez au contraire des </a:t>
            </a:r>
            <a:r>
              <a:rPr lang="en-ZA" sz="1200" b="1" kern="1200" dirty="0" smtClean="0">
                <a:solidFill>
                  <a:schemeClr val="tx1"/>
                </a:solidFill>
                <a:effectLst/>
                <a:latin typeface="+mn-lt"/>
                <a:ea typeface="+mn-ea"/>
                <a:cs typeface="+mn-cs"/>
              </a:rPr>
              <a:t>paroles empreintes de bonté</a:t>
            </a:r>
            <a:r>
              <a:rPr lang="en-ZA" sz="1200" kern="1200" dirty="0" smtClean="0">
                <a:solidFill>
                  <a:schemeClr val="tx1"/>
                </a:solidFill>
                <a:effectLst/>
                <a:latin typeface="+mn-lt"/>
                <a:ea typeface="+mn-ea"/>
                <a:cs typeface="+mn-cs"/>
              </a:rPr>
              <a:t>, qui aident les autres à </a:t>
            </a:r>
            <a:r>
              <a:rPr lang="en-ZA" sz="1200" b="1" kern="1200" dirty="0" smtClean="0">
                <a:solidFill>
                  <a:schemeClr val="tx1"/>
                </a:solidFill>
                <a:effectLst/>
                <a:latin typeface="+mn-lt"/>
                <a:ea typeface="+mn-ea"/>
                <a:cs typeface="+mn-cs"/>
              </a:rPr>
              <a:t>grandir dans la foi</a:t>
            </a:r>
            <a:r>
              <a:rPr lang="en-ZA" sz="1200" kern="1200" dirty="0" smtClean="0">
                <a:solidFill>
                  <a:schemeClr val="tx1"/>
                </a:solidFill>
                <a:effectLst/>
                <a:latin typeface="+mn-lt"/>
                <a:ea typeface="+mn-ea"/>
                <a:cs typeface="+mn-cs"/>
              </a:rPr>
              <a:t> selon les besoins. Ainsi elles </a:t>
            </a:r>
            <a:r>
              <a:rPr lang="en-ZA" sz="1200" b="1" kern="1200" dirty="0" smtClean="0">
                <a:solidFill>
                  <a:schemeClr val="tx1"/>
                </a:solidFill>
                <a:effectLst/>
                <a:latin typeface="+mn-lt"/>
                <a:ea typeface="+mn-ea"/>
                <a:cs typeface="+mn-cs"/>
              </a:rPr>
              <a:t>feront du bien</a:t>
            </a:r>
            <a:r>
              <a:rPr lang="en-ZA" sz="1200" kern="1200" dirty="0" smtClean="0">
                <a:solidFill>
                  <a:schemeClr val="tx1"/>
                </a:solidFill>
                <a:effectLst/>
                <a:latin typeface="+mn-lt"/>
                <a:ea typeface="+mn-ea"/>
                <a:cs typeface="+mn-cs"/>
              </a:rPr>
              <a:t> à ceux qui vous entendent.</a:t>
            </a:r>
            <a:r>
              <a:rPr lang="fr-FR"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22</a:t>
            </a:fld>
            <a:endParaRPr lang="en-US"/>
          </a:p>
        </p:txBody>
      </p:sp>
    </p:spTree>
    <p:extLst>
      <p:ext uri="{BB962C8B-B14F-4D97-AF65-F5344CB8AC3E}">
        <p14:creationId xmlns:p14="http://schemas.microsoft.com/office/powerpoint/2010/main" val="12026338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20738" y="498475"/>
            <a:ext cx="3546475" cy="1995488"/>
          </a:xfrm>
        </p:spPr>
      </p:sp>
      <p:sp>
        <p:nvSpPr>
          <p:cNvPr id="3" name="Notes Placeholder 2"/>
          <p:cNvSpPr>
            <a:spLocks noGrp="1"/>
          </p:cNvSpPr>
          <p:nvPr>
            <p:ph type="body" idx="1"/>
          </p:nvPr>
        </p:nvSpPr>
        <p:spPr>
          <a:xfrm>
            <a:off x="685799" y="2467841"/>
            <a:ext cx="5746173" cy="3600450"/>
          </a:xfrm>
        </p:spPr>
        <p:txBody>
          <a:bodyPr/>
          <a:lstStyle/>
          <a:p>
            <a:r>
              <a:rPr lang="fr-FR" sz="1200" b="1" kern="1200" dirty="0" smtClean="0">
                <a:solidFill>
                  <a:schemeClr val="tx1"/>
                </a:solidFill>
                <a:effectLst/>
                <a:latin typeface="+mn-lt"/>
                <a:ea typeface="+mn-ea"/>
                <a:cs typeface="+mn-cs"/>
              </a:rPr>
              <a:t>La puissance des mots</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Nos paroles devraient être un cadeau pour autrui. Elles devraient apporter la paix, communiquer la grâce et encourager les autres. Elles devraient être dites avec respect et justesse afin d’édifier, en particulier ceux que nous aimons.</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L'histoire de </a:t>
            </a:r>
            <a:r>
              <a:rPr lang="fr-FR" sz="1200" kern="1200" dirty="0" err="1" smtClean="0">
                <a:solidFill>
                  <a:schemeClr val="tx1"/>
                </a:solidFill>
                <a:effectLst/>
                <a:latin typeface="+mn-lt"/>
                <a:ea typeface="+mn-ea"/>
                <a:cs typeface="+mn-cs"/>
              </a:rPr>
              <a:t>Nabal</a:t>
            </a:r>
            <a:r>
              <a:rPr lang="fr-FR" sz="1200" kern="1200" dirty="0" smtClean="0">
                <a:solidFill>
                  <a:schemeClr val="tx1"/>
                </a:solidFill>
                <a:effectLst/>
                <a:latin typeface="+mn-lt"/>
                <a:ea typeface="+mn-ea"/>
                <a:cs typeface="+mn-cs"/>
              </a:rPr>
              <a:t> et de sa femme Abigail illustre un contraste frappant entre les mots qui édifient et guérissent et ceux qui ne dénigrent et blessent.</a:t>
            </a:r>
            <a:endParaRPr lang="en-ZA" sz="1200" kern="1200" dirty="0" smtClean="0">
              <a:solidFill>
                <a:schemeClr val="tx1"/>
              </a:solidFill>
              <a:effectLst/>
              <a:latin typeface="+mn-lt"/>
              <a:ea typeface="+mn-ea"/>
              <a:cs typeface="+mn-cs"/>
            </a:endParaRPr>
          </a:p>
          <a:p>
            <a:pPr fontAlgn="base"/>
            <a:endParaRPr lang="en-US" sz="1100" kern="1200" dirty="0" smtClean="0">
              <a:solidFill>
                <a:schemeClr val="tx1"/>
              </a:solidFill>
              <a:effectLst/>
              <a:latin typeface="+mn-lt"/>
              <a:ea typeface="+mn-ea"/>
              <a:cs typeface="+mn-cs"/>
            </a:endParaRPr>
          </a:p>
          <a:p>
            <a:r>
              <a:rPr lang="en-ZA" sz="1200" b="1" kern="1200" dirty="0" smtClean="0">
                <a:solidFill>
                  <a:schemeClr val="tx1"/>
                </a:solidFill>
                <a:effectLst/>
                <a:latin typeface="+mn-lt"/>
                <a:ea typeface="+mn-ea"/>
                <a:cs typeface="+mn-cs"/>
              </a:rPr>
              <a:t>1 Samuel 25: 2-38 </a:t>
            </a:r>
            <a:r>
              <a:rPr lang="en-ZA" sz="1200" kern="1200" dirty="0" smtClean="0">
                <a:solidFill>
                  <a:schemeClr val="tx1"/>
                </a:solidFill>
                <a:effectLst/>
                <a:latin typeface="+mn-lt"/>
                <a:ea typeface="+mn-ea"/>
                <a:cs typeface="+mn-cs"/>
              </a:rPr>
              <a:t>: </a:t>
            </a:r>
            <a:r>
              <a:rPr lang="en-ZA" sz="1200" b="1" kern="1200" baseline="30000" dirty="0" smtClean="0">
                <a:solidFill>
                  <a:schemeClr val="tx1"/>
                </a:solidFill>
                <a:effectLst/>
                <a:latin typeface="+mn-lt"/>
                <a:ea typeface="+mn-ea"/>
                <a:cs typeface="+mn-cs"/>
              </a:rPr>
              <a:t>2 </a:t>
            </a:r>
            <a:r>
              <a:rPr lang="en-ZA" sz="1200" kern="1200" dirty="0" smtClean="0">
                <a:solidFill>
                  <a:schemeClr val="tx1"/>
                </a:solidFill>
                <a:effectLst/>
                <a:latin typeface="+mn-lt"/>
                <a:ea typeface="+mn-ea"/>
                <a:cs typeface="+mn-cs"/>
              </a:rPr>
              <a:t>Il y avait à Maon un homme fort riche, possédant des biens à Carmel; il avait trois mille brebis et mille chèvres, et il se trouvait à Carmel pour la tonte de ses brebis.</a:t>
            </a:r>
          </a:p>
          <a:p>
            <a:r>
              <a:rPr lang="en-ZA" sz="1200" b="1" kern="1200" baseline="30000" dirty="0" smtClean="0">
                <a:solidFill>
                  <a:schemeClr val="tx1"/>
                </a:solidFill>
                <a:effectLst/>
                <a:latin typeface="+mn-lt"/>
                <a:ea typeface="+mn-ea"/>
                <a:cs typeface="+mn-cs"/>
              </a:rPr>
              <a:t>3 </a:t>
            </a:r>
            <a:r>
              <a:rPr lang="en-ZA" sz="1200" kern="1200" dirty="0" smtClean="0">
                <a:solidFill>
                  <a:schemeClr val="tx1"/>
                </a:solidFill>
                <a:effectLst/>
                <a:latin typeface="+mn-lt"/>
                <a:ea typeface="+mn-ea"/>
                <a:cs typeface="+mn-cs"/>
              </a:rPr>
              <a:t>Le nom de cet homme était Nabal, et sa femme s'appelait Abigaïl; c'était une femme de bon sens et belle de figure, mais </a:t>
            </a:r>
            <a:r>
              <a:rPr lang="en-ZA" sz="1200" u="sng" kern="1200" dirty="0" smtClean="0">
                <a:solidFill>
                  <a:schemeClr val="tx1"/>
                </a:solidFill>
                <a:effectLst/>
                <a:latin typeface="+mn-lt"/>
                <a:ea typeface="+mn-ea"/>
                <a:cs typeface="+mn-cs"/>
              </a:rPr>
              <a:t>l'homme était dur et méchant dans ses actions</a:t>
            </a:r>
            <a:r>
              <a:rPr lang="en-ZA" sz="1200" kern="1200" dirty="0" smtClean="0">
                <a:solidFill>
                  <a:schemeClr val="tx1"/>
                </a:solidFill>
                <a:effectLst/>
                <a:latin typeface="+mn-lt"/>
                <a:ea typeface="+mn-ea"/>
                <a:cs typeface="+mn-cs"/>
              </a:rPr>
              <a:t>. (1 Samuel 25.2, 3, LSG).</a:t>
            </a:r>
          </a:p>
          <a:p>
            <a:endParaRPr lang="en-US" sz="1100" kern="1200" dirty="0" smtClean="0">
              <a:solidFill>
                <a:schemeClr val="tx1"/>
              </a:solidFill>
              <a:effectLst/>
              <a:latin typeface="+mn-lt"/>
              <a:ea typeface="+mn-ea"/>
              <a:cs typeface="+mn-cs"/>
            </a:endParaRPr>
          </a:p>
          <a:p>
            <a:r>
              <a:rPr lang="fr-FR" sz="1200" i="1" kern="1200" dirty="0" smtClean="0">
                <a:solidFill>
                  <a:schemeClr val="tx1"/>
                </a:solidFill>
                <a:effectLst/>
                <a:latin typeface="+mn-lt"/>
                <a:ea typeface="+mn-ea"/>
                <a:cs typeface="+mn-cs"/>
              </a:rPr>
              <a:t>[Lisez le passage complet de la Bible et insistez sur les paroles de </a:t>
            </a:r>
            <a:r>
              <a:rPr lang="fr-FR" sz="1200" i="1" kern="1200" dirty="0" err="1" smtClean="0">
                <a:solidFill>
                  <a:schemeClr val="tx1"/>
                </a:solidFill>
                <a:effectLst/>
                <a:latin typeface="+mn-lt"/>
                <a:ea typeface="+mn-ea"/>
                <a:cs typeface="+mn-cs"/>
              </a:rPr>
              <a:t>Nabal</a:t>
            </a:r>
            <a:r>
              <a:rPr lang="fr-FR" sz="1200" i="1" kern="1200" dirty="0" smtClean="0">
                <a:solidFill>
                  <a:schemeClr val="tx1"/>
                </a:solidFill>
                <a:effectLst/>
                <a:latin typeface="+mn-lt"/>
                <a:ea typeface="+mn-ea"/>
                <a:cs typeface="+mn-cs"/>
              </a:rPr>
              <a:t> à David ainsi que la réponse d'Abigail à David.]</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La Bible décrit </a:t>
            </a:r>
            <a:r>
              <a:rPr lang="fr-FR" sz="1200" kern="1200" dirty="0" err="1" smtClean="0">
                <a:solidFill>
                  <a:schemeClr val="tx1"/>
                </a:solidFill>
                <a:effectLst/>
                <a:latin typeface="+mn-lt"/>
                <a:ea typeface="+mn-ea"/>
                <a:cs typeface="+mn-cs"/>
              </a:rPr>
              <a:t>Nabal</a:t>
            </a:r>
            <a:r>
              <a:rPr lang="fr-FR" sz="1200" kern="1200" dirty="0" smtClean="0">
                <a:solidFill>
                  <a:schemeClr val="tx1"/>
                </a:solidFill>
                <a:effectLst/>
                <a:latin typeface="+mn-lt"/>
                <a:ea typeface="+mn-ea"/>
                <a:cs typeface="+mn-cs"/>
              </a:rPr>
              <a:t> comme insensé, dur et mauvais dans ses voies. Comme toute personne sous l’emprise de l’alcool, </a:t>
            </a:r>
            <a:r>
              <a:rPr lang="fr-FR" sz="1200" kern="1200" dirty="0" err="1" smtClean="0">
                <a:solidFill>
                  <a:schemeClr val="tx1"/>
                </a:solidFill>
                <a:effectLst/>
                <a:latin typeface="+mn-lt"/>
                <a:ea typeface="+mn-ea"/>
                <a:cs typeface="+mn-cs"/>
              </a:rPr>
              <a:t>Nabal</a:t>
            </a:r>
            <a:r>
              <a:rPr lang="fr-FR" sz="1200" kern="1200" dirty="0" smtClean="0">
                <a:solidFill>
                  <a:schemeClr val="tx1"/>
                </a:solidFill>
                <a:effectLst/>
                <a:latin typeface="+mn-lt"/>
                <a:ea typeface="+mn-ea"/>
                <a:cs typeface="+mn-cs"/>
              </a:rPr>
              <a:t> fait une utilisation abusive de mots et le regrette plus tard.</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David et ses hommes ont aidé les travailleurs de </a:t>
            </a:r>
            <a:r>
              <a:rPr lang="fr-FR" sz="1200" kern="1200" dirty="0" err="1" smtClean="0">
                <a:solidFill>
                  <a:schemeClr val="tx1"/>
                </a:solidFill>
                <a:effectLst/>
                <a:latin typeface="+mn-lt"/>
                <a:ea typeface="+mn-ea"/>
                <a:cs typeface="+mn-cs"/>
              </a:rPr>
              <a:t>Nabal</a:t>
            </a:r>
            <a:r>
              <a:rPr lang="fr-FR" sz="1200" kern="1200" dirty="0" smtClean="0">
                <a:solidFill>
                  <a:schemeClr val="tx1"/>
                </a:solidFill>
                <a:effectLst/>
                <a:latin typeface="+mn-lt"/>
                <a:ea typeface="+mn-ea"/>
                <a:cs typeface="+mn-cs"/>
              </a:rPr>
              <a:t>, protégeant les moutons de ce dernier la nuit. David estime qu'ils méritent, à juste titre, d'être </a:t>
            </a:r>
            <a:r>
              <a:rPr lang="fr-FR" sz="1200" kern="1200" dirty="0" smtClean="0">
                <a:solidFill>
                  <a:schemeClr val="tx1"/>
                </a:solidFill>
                <a:effectLst/>
                <a:latin typeface="+mn-lt"/>
                <a:ea typeface="+mn-ea"/>
                <a:cs typeface="+mn-cs"/>
              </a:rPr>
              <a:t>invit</a:t>
            </a:r>
            <a:r>
              <a:rPr lang="fr-FR" sz="1200" kern="1200" dirty="0" smtClean="0">
                <a:solidFill>
                  <a:schemeClr val="tx1"/>
                </a:solidFill>
                <a:effectLst/>
                <a:latin typeface="+mn-lt"/>
                <a:ea typeface="+mn-ea"/>
                <a:cs typeface="+mn-cs"/>
              </a:rPr>
              <a:t>é à </a:t>
            </a:r>
            <a:r>
              <a:rPr lang="fr-FR" sz="1200" kern="1200" dirty="0" smtClean="0">
                <a:solidFill>
                  <a:schemeClr val="tx1"/>
                </a:solidFill>
                <a:effectLst/>
                <a:latin typeface="+mn-lt"/>
                <a:ea typeface="+mn-ea"/>
                <a:cs typeface="+mn-cs"/>
              </a:rPr>
              <a:t>la </a:t>
            </a:r>
            <a:r>
              <a:rPr lang="fr-FR" sz="1200" kern="1200" dirty="0" smtClean="0">
                <a:solidFill>
                  <a:schemeClr val="tx1"/>
                </a:solidFill>
                <a:effectLst/>
                <a:latin typeface="+mn-lt"/>
                <a:ea typeface="+mn-ea"/>
                <a:cs typeface="+mn-cs"/>
              </a:rPr>
              <a:t>fête de la brebis avec les autres bergers. En réponse à la requête polie de David, </a:t>
            </a:r>
            <a:r>
              <a:rPr lang="fr-FR" sz="1200" kern="1200" dirty="0" err="1" smtClean="0">
                <a:solidFill>
                  <a:schemeClr val="tx1"/>
                </a:solidFill>
                <a:effectLst/>
                <a:latin typeface="+mn-lt"/>
                <a:ea typeface="+mn-ea"/>
                <a:cs typeface="+mn-cs"/>
              </a:rPr>
              <a:t>Nabal</a:t>
            </a:r>
            <a:r>
              <a:rPr lang="fr-FR" sz="1200" kern="1200" dirty="0" smtClean="0">
                <a:solidFill>
                  <a:schemeClr val="tx1"/>
                </a:solidFill>
                <a:effectLst/>
                <a:latin typeface="+mn-lt"/>
                <a:ea typeface="+mn-ea"/>
                <a:cs typeface="+mn-cs"/>
              </a:rPr>
              <a:t> (dont le nom signifie « insensé ») </a:t>
            </a:r>
            <a:r>
              <a:rPr lang="fr-FR" sz="1200" b="1" kern="1200" dirty="0" smtClean="0">
                <a:solidFill>
                  <a:schemeClr val="tx1"/>
                </a:solidFill>
                <a:effectLst/>
                <a:latin typeface="+mn-lt"/>
                <a:ea typeface="+mn-ea"/>
                <a:cs typeface="+mn-cs"/>
              </a:rPr>
              <a:t>manque de respect</a:t>
            </a:r>
            <a:r>
              <a:rPr lang="fr-FR"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dans ses propos envers</a:t>
            </a:r>
            <a:r>
              <a:rPr lang="fr-FR" sz="1200" kern="1200" baseline="0" dirty="0" smtClean="0">
                <a:solidFill>
                  <a:schemeClr val="tx1"/>
                </a:solidFill>
                <a:effectLst/>
                <a:latin typeface="+mn-lt"/>
                <a:ea typeface="+mn-ea"/>
                <a:cs typeface="+mn-cs"/>
              </a:rPr>
              <a:t> celui-ci</a:t>
            </a:r>
            <a:r>
              <a:rPr lang="fr-FR"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Qui est David, et qui est le fils d'Isaï?</a:t>
            </a:r>
            <a:r>
              <a:rPr lang="fr-FR" sz="1200" kern="1200" dirty="0" smtClean="0">
                <a:solidFill>
                  <a:schemeClr val="tx1"/>
                </a:solidFill>
                <a:effectLst/>
                <a:latin typeface="+mn-lt"/>
                <a:ea typeface="+mn-ea"/>
                <a:cs typeface="+mn-cs"/>
              </a:rPr>
              <a:t> » (V. 10). C'est une insulte qui vise à </a:t>
            </a:r>
            <a:r>
              <a:rPr lang="fr-FR" sz="1200" b="1" kern="1200" dirty="0" smtClean="0">
                <a:solidFill>
                  <a:schemeClr val="tx1"/>
                </a:solidFill>
                <a:effectLst/>
                <a:latin typeface="+mn-lt"/>
                <a:ea typeface="+mn-ea"/>
                <a:cs typeface="+mn-cs"/>
              </a:rPr>
              <a:t>ignorer quelqu’un</a:t>
            </a:r>
            <a:r>
              <a:rPr lang="fr-FR" sz="1200" kern="1200" dirty="0" smtClean="0">
                <a:solidFill>
                  <a:schemeClr val="tx1"/>
                </a:solidFill>
                <a:effectLst/>
                <a:latin typeface="+mn-lt"/>
                <a:ea typeface="+mn-ea"/>
                <a:cs typeface="+mn-cs"/>
              </a:rPr>
              <a:t> complètement. En outre, </a:t>
            </a:r>
            <a:r>
              <a:rPr lang="fr-FR" sz="1200" kern="1200" dirty="0" err="1" smtClean="0">
                <a:solidFill>
                  <a:schemeClr val="tx1"/>
                </a:solidFill>
                <a:effectLst/>
                <a:latin typeface="+mn-lt"/>
                <a:ea typeface="+mn-ea"/>
                <a:cs typeface="+mn-cs"/>
              </a:rPr>
              <a:t>Nabal</a:t>
            </a:r>
            <a:r>
              <a:rPr lang="fr-FR" sz="1200" kern="1200" dirty="0" smtClean="0">
                <a:solidFill>
                  <a:schemeClr val="tx1"/>
                </a:solidFill>
                <a:effectLst/>
                <a:latin typeface="+mn-lt"/>
                <a:ea typeface="+mn-ea"/>
                <a:cs typeface="+mn-cs"/>
              </a:rPr>
              <a:t> affirme que David est insignifiant quand il traite le futur roi oint d’esclave fugitif.</a:t>
            </a:r>
            <a:endParaRPr lang="en-US" sz="1100" kern="1200" dirty="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Quand on découvre que David et 400 hommes en colère marchent vers </a:t>
            </a:r>
            <a:r>
              <a:rPr lang="fr-FR" sz="1200" kern="1200" dirty="0" err="1" smtClean="0">
                <a:solidFill>
                  <a:schemeClr val="tx1"/>
                </a:solidFill>
                <a:effectLst/>
                <a:latin typeface="+mn-lt"/>
                <a:ea typeface="+mn-ea"/>
                <a:cs typeface="+mn-cs"/>
              </a:rPr>
              <a:t>Nabal</a:t>
            </a:r>
            <a:r>
              <a:rPr lang="fr-FR" sz="1200" kern="1200" dirty="0" smtClean="0">
                <a:solidFill>
                  <a:schemeClr val="tx1"/>
                </a:solidFill>
                <a:effectLst/>
                <a:latin typeface="+mn-lt"/>
                <a:ea typeface="+mn-ea"/>
                <a:cs typeface="+mn-cs"/>
              </a:rPr>
              <a:t>, un serviteur apporte cette nouvelle effrayante à Abigail. Il rapporte que </a:t>
            </a:r>
            <a:r>
              <a:rPr lang="fr-FR" sz="1200" kern="1200" dirty="0" err="1" smtClean="0">
                <a:solidFill>
                  <a:schemeClr val="tx1"/>
                </a:solidFill>
                <a:effectLst/>
                <a:latin typeface="+mn-lt"/>
                <a:ea typeface="+mn-ea"/>
                <a:cs typeface="+mn-cs"/>
              </a:rPr>
              <a:t>Nabal</a:t>
            </a:r>
            <a:r>
              <a:rPr lang="fr-FR" sz="1200" kern="1200" dirty="0" smtClean="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a insulté</a:t>
            </a:r>
            <a:r>
              <a:rPr lang="fr-FR" sz="1200" kern="1200" dirty="0" smtClean="0">
                <a:solidFill>
                  <a:schemeClr val="tx1"/>
                </a:solidFill>
                <a:effectLst/>
                <a:latin typeface="+mn-lt"/>
                <a:ea typeface="+mn-ea"/>
                <a:cs typeface="+mn-cs"/>
              </a:rPr>
              <a:t> David. Apparemment, </a:t>
            </a:r>
            <a:r>
              <a:rPr lang="fr-FR" sz="1200" kern="1200" dirty="0" err="1" smtClean="0">
                <a:solidFill>
                  <a:schemeClr val="tx1"/>
                </a:solidFill>
                <a:effectLst/>
                <a:latin typeface="+mn-lt"/>
                <a:ea typeface="+mn-ea"/>
                <a:cs typeface="+mn-cs"/>
              </a:rPr>
              <a:t>Nabal</a:t>
            </a:r>
            <a:r>
              <a:rPr lang="fr-FR" sz="1200" kern="1200" dirty="0" smtClean="0">
                <a:solidFill>
                  <a:schemeClr val="tx1"/>
                </a:solidFill>
                <a:effectLst/>
                <a:latin typeface="+mn-lt"/>
                <a:ea typeface="+mn-ea"/>
                <a:cs typeface="+mn-cs"/>
              </a:rPr>
              <a:t> est </a:t>
            </a:r>
            <a:r>
              <a:rPr lang="fr-FR" sz="1200" b="1" kern="1200" dirty="0" smtClean="0">
                <a:solidFill>
                  <a:schemeClr val="tx1"/>
                </a:solidFill>
                <a:effectLst/>
                <a:latin typeface="+mn-lt"/>
                <a:ea typeface="+mn-ea"/>
                <a:cs typeface="+mn-cs"/>
              </a:rPr>
              <a:t>verbalement violent</a:t>
            </a:r>
            <a:r>
              <a:rPr lang="fr-FR" sz="1200" kern="1200" dirty="0" smtClean="0">
                <a:solidFill>
                  <a:schemeClr val="tx1"/>
                </a:solidFill>
                <a:effectLst/>
                <a:latin typeface="+mn-lt"/>
                <a:ea typeface="+mn-ea"/>
                <a:cs typeface="+mn-cs"/>
              </a:rPr>
              <a:t> envers ses propres serviteurs parce que le serviteur le</a:t>
            </a:r>
            <a:r>
              <a:rPr lang="fr-FR" sz="1200" kern="1200" baseline="0" dirty="0" smtClean="0">
                <a:solidFill>
                  <a:schemeClr val="tx1"/>
                </a:solidFill>
                <a:effectLst/>
                <a:latin typeface="+mn-lt"/>
                <a:ea typeface="+mn-ea"/>
                <a:cs typeface="+mn-cs"/>
              </a:rPr>
              <a:t> traite de </a:t>
            </a:r>
            <a:r>
              <a:rPr lang="fr-FR" sz="1200" kern="1200" dirty="0" smtClean="0">
                <a:solidFill>
                  <a:schemeClr val="tx1"/>
                </a:solidFill>
                <a:effectLst/>
                <a:latin typeface="+mn-lt"/>
                <a:ea typeface="+mn-ea"/>
                <a:cs typeface="+mn-cs"/>
              </a:rPr>
              <a:t>scélérat et mentionne que </a:t>
            </a:r>
            <a:r>
              <a:rPr lang="fr-FR" sz="1200" b="1" kern="1200" dirty="0" smtClean="0">
                <a:solidFill>
                  <a:schemeClr val="tx1"/>
                </a:solidFill>
                <a:effectLst/>
                <a:latin typeface="+mn-lt"/>
                <a:ea typeface="+mn-ea"/>
                <a:cs typeface="+mn-cs"/>
              </a:rPr>
              <a:t>personne ne peut lui parler</a:t>
            </a:r>
            <a:r>
              <a:rPr lang="fr-FR" sz="1200" kern="1200" dirty="0" smtClean="0">
                <a:solidFill>
                  <a:schemeClr val="tx1"/>
                </a:solidFill>
                <a:effectLst/>
                <a:latin typeface="+mn-lt"/>
                <a:ea typeface="+mn-ea"/>
                <a:cs typeface="+mn-cs"/>
              </a:rPr>
              <a:t>. Il ne semble pas du tout inhabituel pour les serviteurs d'interagir avec cette femme très compréhensive - la gentille et sage Abigail. Le serviteur lui accorde le respect du vrai pouvoir et de l'autorité de sa maison et de ses affaires, et la supplie d’intervenir.</a:t>
            </a:r>
            <a:endParaRPr lang="en-ZA" sz="1200" kern="1200" dirty="0" smtClean="0">
              <a:solidFill>
                <a:schemeClr val="tx1"/>
              </a:solidFill>
              <a:effectLst/>
              <a:latin typeface="+mn-lt"/>
              <a:ea typeface="+mn-ea"/>
              <a:cs typeface="+mn-cs"/>
            </a:endParaRPr>
          </a:p>
          <a:p>
            <a:endParaRPr lang="en-US" sz="11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Abigail élabore immédiatement un plan d’action sans consulter son mari. Peut-être veut-elle éviter un affrontement verbal. Il est fort probable que </a:t>
            </a:r>
            <a:r>
              <a:rPr lang="fr-FR" sz="1200" kern="1200" dirty="0" err="1" smtClean="0">
                <a:solidFill>
                  <a:schemeClr val="tx1"/>
                </a:solidFill>
                <a:effectLst/>
                <a:latin typeface="+mn-lt"/>
                <a:ea typeface="+mn-ea"/>
                <a:cs typeface="+mn-cs"/>
              </a:rPr>
              <a:t>Nabal</a:t>
            </a:r>
            <a:r>
              <a:rPr lang="fr-FR" sz="1200" kern="1200" dirty="0" smtClean="0">
                <a:solidFill>
                  <a:schemeClr val="tx1"/>
                </a:solidFill>
                <a:effectLst/>
                <a:latin typeface="+mn-lt"/>
                <a:ea typeface="+mn-ea"/>
                <a:cs typeface="+mn-cs"/>
              </a:rPr>
              <a:t> soit </a:t>
            </a:r>
            <a:r>
              <a:rPr lang="fr-FR" sz="1200" b="1" kern="1200" dirty="0" smtClean="0">
                <a:solidFill>
                  <a:schemeClr val="tx1"/>
                </a:solidFill>
                <a:effectLst/>
                <a:latin typeface="+mn-lt"/>
                <a:ea typeface="+mn-ea"/>
                <a:cs typeface="+mn-cs"/>
              </a:rPr>
              <a:t>émotionnellement violent</a:t>
            </a:r>
            <a:r>
              <a:rPr lang="fr-FR" sz="1200" kern="1200" dirty="0" smtClean="0">
                <a:solidFill>
                  <a:schemeClr val="tx1"/>
                </a:solidFill>
                <a:effectLst/>
                <a:latin typeface="+mn-lt"/>
                <a:ea typeface="+mn-ea"/>
                <a:cs typeface="+mn-cs"/>
              </a:rPr>
              <a:t> non seulement envers les domestiques mais aussi envers sa femme et les autres membres de la famille ; ces derniers semblent être doués pour contourner</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le risque d'abus en décidant et en agissant sans impliquer </a:t>
            </a:r>
            <a:r>
              <a:rPr lang="fr-FR" sz="1200" kern="1200" dirty="0" err="1" smtClean="0">
                <a:solidFill>
                  <a:schemeClr val="tx1"/>
                </a:solidFill>
                <a:effectLst/>
                <a:latin typeface="+mn-lt"/>
                <a:ea typeface="+mn-ea"/>
                <a:cs typeface="+mn-cs"/>
              </a:rPr>
              <a:t>Nabal</a:t>
            </a:r>
            <a:r>
              <a:rPr lang="fr-FR" sz="1200" kern="1200" dirty="0" smtClean="0">
                <a:solidFill>
                  <a:schemeClr val="tx1"/>
                </a:solidFill>
                <a:effectLst/>
                <a:latin typeface="+mn-lt"/>
                <a:ea typeface="+mn-ea"/>
                <a:cs typeface="+mn-cs"/>
              </a:rPr>
              <a:t>. Plus tard, Abigail endosse la faute et </a:t>
            </a:r>
            <a:r>
              <a:rPr lang="fr-FR" sz="1200" b="1" kern="1200" dirty="0" smtClean="0">
                <a:solidFill>
                  <a:schemeClr val="tx1"/>
                </a:solidFill>
                <a:effectLst/>
                <a:latin typeface="+mn-lt"/>
                <a:ea typeface="+mn-ea"/>
                <a:cs typeface="+mn-cs"/>
              </a:rPr>
              <a:t>se confond en excuses</a:t>
            </a:r>
            <a:r>
              <a:rPr lang="fr-FR" sz="1200" kern="1200" dirty="0" smtClean="0">
                <a:solidFill>
                  <a:schemeClr val="tx1"/>
                </a:solidFill>
                <a:effectLst/>
                <a:latin typeface="+mn-lt"/>
                <a:ea typeface="+mn-ea"/>
                <a:cs typeface="+mn-cs"/>
              </a:rPr>
              <a:t> auprès de David pour la folie de son mari, ce qui sous-entend qu'elle a l’habitude d’agir ainsi pour </a:t>
            </a:r>
            <a:r>
              <a:rPr lang="fr-FR" sz="1200" b="1" kern="1200" dirty="0" smtClean="0">
                <a:solidFill>
                  <a:schemeClr val="tx1"/>
                </a:solidFill>
                <a:effectLst/>
                <a:latin typeface="+mn-lt"/>
                <a:ea typeface="+mn-ea"/>
                <a:cs typeface="+mn-cs"/>
              </a:rPr>
              <a:t>apaiser les sentiments froissés des gens</a:t>
            </a:r>
            <a:r>
              <a:rPr lang="fr-FR" sz="1200" kern="1200" dirty="0" smtClean="0">
                <a:solidFill>
                  <a:schemeClr val="tx1"/>
                </a:solidFill>
                <a:effectLst/>
                <a:latin typeface="+mn-lt"/>
                <a:ea typeface="+mn-ea"/>
                <a:cs typeface="+mn-cs"/>
              </a:rPr>
              <a:t> après les </a:t>
            </a:r>
            <a:r>
              <a:rPr lang="fr-FR" sz="1200" b="1" kern="1200" dirty="0" smtClean="0">
                <a:solidFill>
                  <a:schemeClr val="tx1"/>
                </a:solidFill>
                <a:effectLst/>
                <a:latin typeface="+mn-lt"/>
                <a:ea typeface="+mn-ea"/>
                <a:cs typeface="+mn-cs"/>
              </a:rPr>
              <a:t>débordements </a:t>
            </a:r>
            <a:r>
              <a:rPr lang="fr-FR" sz="1200" kern="1200" dirty="0" smtClean="0">
                <a:solidFill>
                  <a:schemeClr val="tx1"/>
                </a:solidFill>
                <a:effectLst/>
                <a:latin typeface="+mn-lt"/>
                <a:ea typeface="+mn-ea"/>
                <a:cs typeface="+mn-cs"/>
              </a:rPr>
              <a:t>de son époux.</a:t>
            </a:r>
            <a:endParaRPr lang="en-ZA" sz="1200" kern="1200" dirty="0" smtClean="0">
              <a:solidFill>
                <a:schemeClr val="tx1"/>
              </a:solidFill>
              <a:effectLst/>
              <a:latin typeface="+mn-lt"/>
              <a:ea typeface="+mn-ea"/>
              <a:cs typeface="+mn-cs"/>
            </a:endParaRPr>
          </a:p>
          <a:p>
            <a:endParaRPr lang="en-US" sz="1100" kern="1200" dirty="0">
              <a:solidFill>
                <a:schemeClr val="tx1"/>
              </a:solidFill>
              <a:effectLst/>
              <a:latin typeface="+mn-lt"/>
              <a:ea typeface="+mn-ea"/>
              <a:cs typeface="+mn-cs"/>
            </a:endParaRPr>
          </a:p>
          <a:p>
            <a:endParaRPr lang="en-US" sz="1100" dirty="0"/>
          </a:p>
        </p:txBody>
      </p:sp>
      <p:sp>
        <p:nvSpPr>
          <p:cNvPr id="4" name="Slide Number Placeholder 3"/>
          <p:cNvSpPr>
            <a:spLocks noGrp="1"/>
          </p:cNvSpPr>
          <p:nvPr>
            <p:ph type="sldNum" sz="quarter" idx="10"/>
          </p:nvPr>
        </p:nvSpPr>
        <p:spPr/>
        <p:txBody>
          <a:bodyPr/>
          <a:lstStyle/>
          <a:p>
            <a:fld id="{3D26DF28-F30B-FF47-8F8A-1A1B5A783041}" type="slidenum">
              <a:rPr lang="en-US" smtClean="0"/>
              <a:t>23</a:t>
            </a:fld>
            <a:endParaRPr lang="en-US"/>
          </a:p>
        </p:txBody>
      </p:sp>
    </p:spTree>
    <p:extLst>
      <p:ext uri="{BB962C8B-B14F-4D97-AF65-F5344CB8AC3E}">
        <p14:creationId xmlns:p14="http://schemas.microsoft.com/office/powerpoint/2010/main" val="41363149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La puissance des mots d'Abigail</a:t>
            </a:r>
          </a:p>
          <a:p>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Remplie de l'Esprit de Dieu, Abigail </a:t>
            </a:r>
            <a:r>
              <a:rPr lang="fr-FR" sz="1200" kern="1200" dirty="0" smtClean="0">
                <a:solidFill>
                  <a:schemeClr val="tx1"/>
                </a:solidFill>
                <a:effectLst/>
                <a:latin typeface="+mn-lt"/>
                <a:ea typeface="+mn-ea"/>
                <a:cs typeface="+mn-cs"/>
              </a:rPr>
              <a:t>va </a:t>
            </a:r>
            <a:r>
              <a:rPr lang="fr-FR" sz="1200" kern="1200" dirty="0" smtClean="0">
                <a:solidFill>
                  <a:schemeClr val="tx1"/>
                </a:solidFill>
                <a:effectLst/>
                <a:latin typeface="+mn-lt"/>
                <a:ea typeface="+mn-ea"/>
                <a:cs typeface="+mn-cs"/>
              </a:rPr>
              <a:t>à la </a:t>
            </a:r>
            <a:r>
              <a:rPr lang="fr-FR" sz="1200" kern="1200" dirty="0" smtClean="0">
                <a:solidFill>
                  <a:schemeClr val="tx1"/>
                </a:solidFill>
                <a:effectLst/>
                <a:latin typeface="+mn-lt"/>
                <a:ea typeface="+mn-ea"/>
                <a:cs typeface="+mn-cs"/>
              </a:rPr>
              <a:t>rencontre de David </a:t>
            </a:r>
            <a:r>
              <a:rPr lang="fr-FR" sz="1200" kern="1200" dirty="0" smtClean="0">
                <a:solidFill>
                  <a:schemeClr val="tx1"/>
                </a:solidFill>
                <a:effectLst/>
                <a:latin typeface="+mn-lt"/>
                <a:ea typeface="+mn-ea"/>
                <a:cs typeface="+mn-cs"/>
              </a:rPr>
              <a:t>avec des mots de gentillesse et des « dons » de nourriture. Son don le plus précieux n'est pas la nourriture mais ses conseils sages. Ses paroles apportent la paix, communiquent la grâce, encouragent et édifient l’auditeur, et répondent au besoin. David lui-même le reconnaît (v. 33). La plume d’Ellen White le confirme.</a:t>
            </a:r>
            <a:endParaRPr lang="en-ZA" sz="1200" kern="1200" dirty="0" smtClean="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fr-FR" sz="1200" kern="1200" dirty="0" smtClean="0">
                <a:solidFill>
                  <a:schemeClr val="tx1"/>
                </a:solidFill>
                <a:effectLst/>
                <a:latin typeface="+mn-lt"/>
                <a:ea typeface="+mn-ea"/>
                <a:cs typeface="+mn-cs"/>
              </a:rPr>
              <a:t>Celle-ci écrit dans </a:t>
            </a:r>
            <a:r>
              <a:rPr lang="fr-FR" sz="1200" i="1" kern="1200" dirty="0" smtClean="0">
                <a:solidFill>
                  <a:schemeClr val="tx1"/>
                </a:solidFill>
                <a:effectLst/>
                <a:latin typeface="+mn-lt"/>
                <a:ea typeface="+mn-ea"/>
                <a:cs typeface="+mn-cs"/>
              </a:rPr>
              <a:t>Patriarches et Prophètes</a:t>
            </a:r>
            <a:r>
              <a:rPr lang="fr-FR" sz="1200" i="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a:t>
            </a:r>
          </a:p>
          <a:p>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mots d'Abigail « ne pouvaient provenir que de lèvres purifiées de la sagesse d’en haut. La piété d’Abigaïl, semblable au parfum d’une fleur, s’exhalait de son visage, de ses paroles, de ses actes. L’Esprit de Dieu habitait dans son âme. Ses paroles, empreintes de grâce, de bonté et de paix, exercèrent une céleste influence sur celui à qui elles s’adressaient. Revenu à de meilleurs sentiments, David frémit à la pensée de l’acte violent qu’il avait été sur le point de commettre. … Sous le charme de ses paroles, David convaincu qu’il n’était pas maître de lui, sent sa colère s’évanouir.</a:t>
            </a:r>
            <a:r>
              <a:rPr lang="fr-FR" sz="1200" kern="1200" baseline="300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 Abigail apaisa les sentiments irrités de l'homme oint pour devenir roi « par des paroles calmes et mesurées ».</a:t>
            </a:r>
            <a:endParaRPr lang="en-US" sz="1200" kern="1200" dirty="0">
              <a:solidFill>
                <a:schemeClr val="tx1"/>
              </a:solidFill>
              <a:effectLst/>
              <a:latin typeface="+mn-lt"/>
              <a:ea typeface="+mn-ea"/>
              <a:cs typeface="+mn-cs"/>
            </a:endParaRPr>
          </a:p>
          <a:p>
            <a:endParaRPr lang="en-US" dirty="0" smtClean="0"/>
          </a:p>
          <a:p>
            <a:r>
              <a:rPr lang="fr-FR"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Ellen G. White, </a:t>
            </a:r>
            <a:r>
              <a:rPr lang="en-US" sz="1200" i="1" kern="1200" dirty="0" err="1" smtClean="0">
                <a:solidFill>
                  <a:schemeClr val="tx1"/>
                </a:solidFill>
                <a:effectLst/>
                <a:latin typeface="+mn-lt"/>
                <a:ea typeface="+mn-ea"/>
                <a:cs typeface="+mn-cs"/>
              </a:rPr>
              <a:t>Patriarches</a:t>
            </a:r>
            <a:r>
              <a:rPr lang="en-US" sz="1200" i="1" kern="1200" dirty="0" smtClean="0">
                <a:solidFill>
                  <a:schemeClr val="tx1"/>
                </a:solidFill>
                <a:effectLst/>
                <a:latin typeface="+mn-lt"/>
                <a:ea typeface="+mn-ea"/>
                <a:cs typeface="+mn-cs"/>
              </a:rPr>
              <a:t> et </a:t>
            </a:r>
            <a:r>
              <a:rPr lang="en-US" sz="1200" i="1" kern="1200" dirty="0" err="1" smtClean="0">
                <a:solidFill>
                  <a:schemeClr val="tx1"/>
                </a:solidFill>
                <a:effectLst/>
                <a:latin typeface="+mn-lt"/>
                <a:ea typeface="+mn-ea"/>
                <a:cs typeface="+mn-cs"/>
              </a:rPr>
              <a:t>Prophètes</a:t>
            </a:r>
            <a:r>
              <a:rPr lang="en-US" sz="1200" kern="1200" dirty="0" smtClean="0">
                <a:solidFill>
                  <a:schemeClr val="tx1"/>
                </a:solidFill>
                <a:effectLst/>
                <a:latin typeface="+mn-lt"/>
                <a:ea typeface="+mn-ea"/>
                <a:cs typeface="+mn-cs"/>
              </a:rPr>
              <a:t>, p. 649-650</a:t>
            </a:r>
            <a:endParaRPr lang="en-ZA" sz="1200" kern="1200" dirty="0" smtClean="0">
              <a:solidFill>
                <a:schemeClr val="tx1"/>
              </a:solidFill>
              <a:effectLst/>
              <a:latin typeface="+mn-lt"/>
              <a:ea typeface="+mn-ea"/>
              <a:cs typeface="+mn-cs"/>
            </a:endParaRPr>
          </a:p>
          <a:p>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24</a:t>
            </a:fld>
            <a:endParaRPr lang="en-US"/>
          </a:p>
        </p:txBody>
      </p:sp>
    </p:spTree>
    <p:extLst>
      <p:ext uri="{BB962C8B-B14F-4D97-AF65-F5344CB8AC3E}">
        <p14:creationId xmlns:p14="http://schemas.microsoft.com/office/powerpoint/2010/main" val="41448095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La puissance des mots tendres</a:t>
            </a:r>
          </a:p>
          <a:p>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Ellen G. White écrit dans </a:t>
            </a:r>
            <a:r>
              <a:rPr lang="fr-FR" sz="1200" i="1" kern="1200" dirty="0" smtClean="0">
                <a:solidFill>
                  <a:schemeClr val="tx1"/>
                </a:solidFill>
                <a:effectLst/>
                <a:latin typeface="+mn-lt"/>
                <a:ea typeface="+mn-ea"/>
                <a:cs typeface="+mn-cs"/>
              </a:rPr>
              <a:t>The </a:t>
            </a:r>
            <a:r>
              <a:rPr lang="fr-FR" sz="1200" i="1" kern="1200" dirty="0" err="1" smtClean="0">
                <a:solidFill>
                  <a:schemeClr val="tx1"/>
                </a:solidFill>
                <a:effectLst/>
                <a:latin typeface="+mn-lt"/>
                <a:ea typeface="+mn-ea"/>
                <a:cs typeface="+mn-cs"/>
              </a:rPr>
              <a:t>Signs</a:t>
            </a:r>
            <a:r>
              <a:rPr lang="fr-FR" sz="1200" i="1" kern="1200" dirty="0" smtClean="0">
                <a:solidFill>
                  <a:schemeClr val="tx1"/>
                </a:solidFill>
                <a:effectLst/>
                <a:latin typeface="+mn-lt"/>
                <a:ea typeface="+mn-ea"/>
                <a:cs typeface="+mn-cs"/>
              </a:rPr>
              <a:t> of the Times</a:t>
            </a:r>
            <a:r>
              <a:rPr lang="fr-FR" sz="1200" kern="1200" dirty="0" smtClean="0">
                <a:solidFill>
                  <a:schemeClr val="tx1"/>
                </a:solidFill>
                <a:effectLst/>
                <a:latin typeface="+mn-lt"/>
                <a:ea typeface="+mn-ea"/>
                <a:cs typeface="+mn-cs"/>
              </a:rPr>
              <a:t>, 14 novembre 1892 :</a:t>
            </a:r>
          </a:p>
          <a:p>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Dans de nombreuses familles, l’affection, les uns pour les autres, s’exprime très peu. Bien qu'il n'y ait pas besoin de </a:t>
            </a:r>
            <a:r>
              <a:rPr lang="fr-FR" sz="1200" b="1" kern="1200" dirty="0" smtClean="0">
                <a:solidFill>
                  <a:schemeClr val="tx1"/>
                </a:solidFill>
                <a:effectLst/>
                <a:latin typeface="+mn-lt"/>
                <a:ea typeface="+mn-ea"/>
                <a:cs typeface="+mn-cs"/>
              </a:rPr>
              <a:t>sentimentalisme</a:t>
            </a:r>
            <a:r>
              <a:rPr lang="fr-FR" sz="1200" kern="1200" dirty="0" smtClean="0">
                <a:solidFill>
                  <a:schemeClr val="tx1"/>
                </a:solidFill>
                <a:effectLst/>
                <a:latin typeface="+mn-lt"/>
                <a:ea typeface="+mn-ea"/>
                <a:cs typeface="+mn-cs"/>
              </a:rPr>
              <a:t>, il est nécessaire d'exprimer l'amour et la </a:t>
            </a:r>
            <a:r>
              <a:rPr lang="fr-FR" sz="1200" b="1" kern="1200" dirty="0" smtClean="0">
                <a:solidFill>
                  <a:schemeClr val="tx1"/>
                </a:solidFill>
                <a:effectLst/>
                <a:latin typeface="+mn-lt"/>
                <a:ea typeface="+mn-ea"/>
                <a:cs typeface="+mn-cs"/>
              </a:rPr>
              <a:t>tendresse</a:t>
            </a:r>
            <a:r>
              <a:rPr lang="fr-FR" sz="1200" kern="1200" dirty="0" smtClean="0">
                <a:solidFill>
                  <a:schemeClr val="tx1"/>
                </a:solidFill>
                <a:effectLst/>
                <a:latin typeface="+mn-lt"/>
                <a:ea typeface="+mn-ea"/>
                <a:cs typeface="+mn-cs"/>
              </a:rPr>
              <a:t> d'une manière chaste, pure et digne. Beaucoup cultivent la dureté du cœur et, en paroles et en actes, révèlent le côté satanique du caractère. </a:t>
            </a:r>
            <a:r>
              <a:rPr lang="fr-FR" sz="1200" b="1" kern="1200" dirty="0" smtClean="0">
                <a:solidFill>
                  <a:schemeClr val="tx1"/>
                </a:solidFill>
                <a:effectLst/>
                <a:latin typeface="+mn-lt"/>
                <a:ea typeface="+mn-ea"/>
                <a:cs typeface="+mn-cs"/>
              </a:rPr>
              <a:t>Une tendre affection </a:t>
            </a:r>
            <a:r>
              <a:rPr lang="fr-FR" sz="1200" kern="1200" dirty="0" smtClean="0">
                <a:solidFill>
                  <a:schemeClr val="tx1"/>
                </a:solidFill>
                <a:effectLst/>
                <a:latin typeface="+mn-lt"/>
                <a:ea typeface="+mn-ea"/>
                <a:cs typeface="+mn-cs"/>
              </a:rPr>
              <a:t>devrait toujours être entretenue</a:t>
            </a:r>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25</a:t>
            </a:fld>
            <a:endParaRPr lang="en-US"/>
          </a:p>
        </p:txBody>
      </p:sp>
    </p:spTree>
    <p:extLst>
      <p:ext uri="{BB962C8B-B14F-4D97-AF65-F5344CB8AC3E}">
        <p14:creationId xmlns:p14="http://schemas.microsoft.com/office/powerpoint/2010/main" val="17472726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entre mari et femme, parents et enfants, frères et sœurs. Chaque mot précipité devrait être mesuré, et il ne devrait même pas y avoir l'apparence du manque d'amour l'un pour l'autre. C'est le devoir de chaque membre de la famille d'être agréable, de parler avec </a:t>
            </a:r>
            <a:r>
              <a:rPr lang="fr-FR" sz="1200" b="1" kern="1200" dirty="0" smtClean="0">
                <a:solidFill>
                  <a:schemeClr val="tx1"/>
                </a:solidFill>
                <a:effectLst/>
                <a:latin typeface="+mn-lt"/>
                <a:ea typeface="+mn-ea"/>
                <a:cs typeface="+mn-cs"/>
              </a:rPr>
              <a:t>bonté</a:t>
            </a:r>
            <a:r>
              <a:rPr lang="fr-FR"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Ellen</a:t>
            </a:r>
            <a:r>
              <a:rPr lang="en-US" sz="1200" kern="1200" baseline="0" dirty="0" smtClean="0">
                <a:solidFill>
                  <a:schemeClr val="tx1"/>
                </a:solidFill>
                <a:effectLst/>
                <a:latin typeface="+mn-lt"/>
                <a:ea typeface="+mn-ea"/>
                <a:cs typeface="+mn-cs"/>
              </a:rPr>
              <a:t> G. White, </a:t>
            </a:r>
            <a:r>
              <a:rPr lang="en-US" sz="1200" i="1" kern="1200" dirty="0" smtClean="0">
                <a:solidFill>
                  <a:schemeClr val="tx1"/>
                </a:solidFill>
                <a:effectLst/>
                <a:latin typeface="+mn-lt"/>
                <a:ea typeface="+mn-ea"/>
                <a:cs typeface="+mn-cs"/>
              </a:rPr>
              <a:t>The Signs of the Times</a:t>
            </a:r>
            <a:r>
              <a:rPr lang="en-US" sz="1200" kern="1200" dirty="0" smtClean="0">
                <a:solidFill>
                  <a:schemeClr val="tx1"/>
                </a:solidFill>
                <a:effectLst/>
                <a:latin typeface="+mn-lt"/>
                <a:ea typeface="+mn-ea"/>
                <a:cs typeface="+mn-cs"/>
              </a:rPr>
              <a:t>, AH 198.2 </a:t>
            </a:r>
            <a:r>
              <a:rPr lang="en-US" sz="1200" u="sng" kern="1200" dirty="0" smtClean="0">
                <a:solidFill>
                  <a:schemeClr val="tx1"/>
                </a:solidFill>
                <a:effectLst/>
                <a:latin typeface="+mn-lt"/>
                <a:ea typeface="+mn-ea"/>
                <a:cs typeface="+mn-cs"/>
                <a:hlinkClick r:id="rId3"/>
              </a:rPr>
              <a:t>https://m.egwwritings.org/en/book/128.877#896</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D26DF28-F30B-FF47-8F8A-1A1B5A783041}" type="slidenum">
              <a:rPr lang="en-US" smtClean="0"/>
              <a:t>26</a:t>
            </a:fld>
            <a:endParaRPr lang="en-US"/>
          </a:p>
        </p:txBody>
      </p:sp>
    </p:spTree>
    <p:extLst>
      <p:ext uri="{BB962C8B-B14F-4D97-AF65-F5344CB8AC3E}">
        <p14:creationId xmlns:p14="http://schemas.microsoft.com/office/powerpoint/2010/main" val="575107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La puissance des mots respectueux</a:t>
            </a:r>
          </a:p>
          <a:p>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Ellen G. White écrit dans </a:t>
            </a:r>
            <a:r>
              <a:rPr lang="fr-FR" sz="1200" i="1" kern="1200" dirty="0" smtClean="0">
                <a:solidFill>
                  <a:schemeClr val="tx1"/>
                </a:solidFill>
                <a:effectLst/>
                <a:latin typeface="+mn-lt"/>
                <a:ea typeface="+mn-ea"/>
                <a:cs typeface="+mn-cs"/>
              </a:rPr>
              <a:t>Le foyer chrétien</a:t>
            </a:r>
            <a:r>
              <a:rPr lang="fr-FR" sz="1200" kern="1200" dirty="0" smtClean="0">
                <a:solidFill>
                  <a:schemeClr val="tx1"/>
                </a:solidFill>
                <a:effectLst/>
                <a:latin typeface="+mn-lt"/>
                <a:ea typeface="+mn-ea"/>
                <a:cs typeface="+mn-cs"/>
              </a:rPr>
              <a:t>, p. 101-102 :</a:t>
            </a:r>
          </a:p>
          <a:p>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Ni le mari ni la femme ne doit chercher à </a:t>
            </a:r>
            <a:r>
              <a:rPr lang="fr-FR" sz="1200" b="1" kern="1200" dirty="0" smtClean="0">
                <a:solidFill>
                  <a:schemeClr val="tx1"/>
                </a:solidFill>
                <a:effectLst/>
                <a:latin typeface="+mn-lt"/>
                <a:ea typeface="+mn-ea"/>
                <a:cs typeface="+mn-cs"/>
              </a:rPr>
              <a:t>dominer</a:t>
            </a:r>
            <a:r>
              <a:rPr lang="fr-FR" sz="1200" kern="1200" dirty="0" smtClean="0">
                <a:solidFill>
                  <a:schemeClr val="tx1"/>
                </a:solidFill>
                <a:effectLst/>
                <a:latin typeface="+mn-lt"/>
                <a:ea typeface="+mn-ea"/>
                <a:cs typeface="+mn-cs"/>
              </a:rPr>
              <a:t>. Le Seigneur a posé les principes destinés à nous guider à cet égard. Le mari doit aimer sa femme comme le Christ a aimé l’Eglise, et il faut que la femme </a:t>
            </a:r>
            <a:r>
              <a:rPr lang="fr-FR" sz="1200" b="1" kern="1200" dirty="0" smtClean="0">
                <a:solidFill>
                  <a:schemeClr val="tx1"/>
                </a:solidFill>
                <a:effectLst/>
                <a:latin typeface="+mn-lt"/>
                <a:ea typeface="+mn-ea"/>
                <a:cs typeface="+mn-cs"/>
              </a:rPr>
              <a:t>respecte</a:t>
            </a:r>
            <a:r>
              <a:rPr lang="fr-FR" sz="1200" kern="1200" dirty="0" smtClean="0">
                <a:solidFill>
                  <a:schemeClr val="tx1"/>
                </a:solidFill>
                <a:effectLst/>
                <a:latin typeface="+mn-lt"/>
                <a:ea typeface="+mn-ea"/>
                <a:cs typeface="+mn-cs"/>
              </a:rPr>
              <a:t> et aime son mari. Tous deux cultiveront un esprit de bonté, étant bien déterminés à ne jamais se faire de la peine ou du tort l’un à l’autre. … </a:t>
            </a:r>
            <a:r>
              <a:rPr lang="fr-FR" sz="1200" b="1" kern="1200" dirty="0" smtClean="0">
                <a:solidFill>
                  <a:schemeClr val="tx1"/>
                </a:solidFill>
                <a:effectLst/>
                <a:latin typeface="+mn-lt"/>
                <a:ea typeface="+mn-ea"/>
                <a:cs typeface="+mn-cs"/>
              </a:rPr>
              <a:t>N’essayez pas de vous contraindre l’un l’autre</a:t>
            </a:r>
            <a:r>
              <a:rPr lang="fr-FR" sz="1200" kern="1200" dirty="0" smtClean="0">
                <a:solidFill>
                  <a:schemeClr val="tx1"/>
                </a:solidFill>
                <a:effectLst/>
                <a:latin typeface="+mn-lt"/>
                <a:ea typeface="+mn-ea"/>
                <a:cs typeface="+mn-cs"/>
              </a:rPr>
              <a:t>, ce serait agir au détriment de votre amour. </a:t>
            </a:r>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27</a:t>
            </a:fld>
            <a:endParaRPr lang="en-US"/>
          </a:p>
        </p:txBody>
      </p:sp>
    </p:spTree>
    <p:extLst>
      <p:ext uri="{BB962C8B-B14F-4D97-AF65-F5344CB8AC3E}">
        <p14:creationId xmlns:p14="http://schemas.microsoft.com/office/powerpoint/2010/main" val="193304879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kern="1200" dirty="0" smtClean="0">
                <a:solidFill>
                  <a:schemeClr val="tx1"/>
                </a:solidFill>
                <a:effectLst/>
                <a:latin typeface="+mn-lt"/>
                <a:ea typeface="+mn-ea"/>
                <a:cs typeface="+mn-cs"/>
              </a:rPr>
              <a:t>Vous détruiriez ainsi la paix et le bonheur de votre foyer. Ne laissez pas pénétrer la discorde dans votre ménage, car vous seriez malheureux tous les deux. </a:t>
            </a:r>
            <a:r>
              <a:rPr lang="fr-FR" sz="1200" b="1" kern="1200" dirty="0" smtClean="0">
                <a:solidFill>
                  <a:schemeClr val="tx1"/>
                </a:solidFill>
                <a:effectLst/>
                <a:latin typeface="+mn-lt"/>
                <a:ea typeface="+mn-ea"/>
                <a:cs typeface="+mn-cs"/>
              </a:rPr>
              <a:t>Soyez bons dans vos paroles et aimables</a:t>
            </a:r>
            <a:r>
              <a:rPr lang="fr-FR" sz="1200" kern="1200" dirty="0" smtClean="0">
                <a:solidFill>
                  <a:schemeClr val="tx1"/>
                </a:solidFill>
                <a:effectLst/>
                <a:latin typeface="+mn-lt"/>
                <a:ea typeface="+mn-ea"/>
                <a:cs typeface="+mn-cs"/>
              </a:rPr>
              <a:t> dans vos actions ; </a:t>
            </a:r>
            <a:r>
              <a:rPr lang="fr-FR" sz="1200" b="1" kern="1200" dirty="0" smtClean="0">
                <a:solidFill>
                  <a:schemeClr val="tx1"/>
                </a:solidFill>
                <a:effectLst/>
                <a:latin typeface="+mn-lt"/>
                <a:ea typeface="+mn-ea"/>
                <a:cs typeface="+mn-cs"/>
              </a:rPr>
              <a:t>renoncez à vos désirs personnels</a:t>
            </a:r>
            <a:r>
              <a:rPr lang="fr-FR" sz="1200" kern="1200" dirty="0" smtClean="0">
                <a:solidFill>
                  <a:schemeClr val="tx1"/>
                </a:solidFill>
                <a:effectLst/>
                <a:latin typeface="+mn-lt"/>
                <a:ea typeface="+mn-ea"/>
                <a:cs typeface="+mn-cs"/>
              </a:rPr>
              <a:t>. Veillez sur vos propos, car ils ont une grande influence pour le bien ou pour le mal. </a:t>
            </a:r>
            <a:r>
              <a:rPr lang="fr-FR" sz="1200" b="1" kern="1200" dirty="0" smtClean="0">
                <a:solidFill>
                  <a:schemeClr val="tx1"/>
                </a:solidFill>
                <a:effectLst/>
                <a:latin typeface="+mn-lt"/>
                <a:ea typeface="+mn-ea"/>
                <a:cs typeface="+mn-cs"/>
              </a:rPr>
              <a:t>Que votre voix ne laisse pas percer l’irritation</a:t>
            </a:r>
            <a:r>
              <a:rPr lang="fr-FR" sz="1200" kern="1200" dirty="0" smtClean="0">
                <a:solidFill>
                  <a:schemeClr val="tx1"/>
                </a:solidFill>
                <a:effectLst/>
                <a:latin typeface="+mn-lt"/>
                <a:ea typeface="+mn-ea"/>
                <a:cs typeface="+mn-cs"/>
              </a:rPr>
              <a:t>. »</a:t>
            </a:r>
          </a:p>
          <a:p>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Ellen G. White, </a:t>
            </a:r>
            <a:r>
              <a:rPr lang="en-US" sz="1200" i="1" kern="1200" dirty="0" smtClean="0">
                <a:solidFill>
                  <a:schemeClr val="tx1"/>
                </a:solidFill>
                <a:effectLst/>
                <a:latin typeface="+mn-lt"/>
                <a:ea typeface="+mn-ea"/>
                <a:cs typeface="+mn-cs"/>
              </a:rPr>
              <a:t>Le foyer </a:t>
            </a:r>
            <a:r>
              <a:rPr lang="en-US" sz="1200" i="1" kern="1200" dirty="0" err="1" smtClean="0">
                <a:solidFill>
                  <a:schemeClr val="tx1"/>
                </a:solidFill>
                <a:effectLst/>
                <a:latin typeface="+mn-lt"/>
                <a:ea typeface="+mn-ea"/>
                <a:cs typeface="+mn-cs"/>
              </a:rPr>
              <a:t>chrétien</a:t>
            </a:r>
            <a:r>
              <a:rPr lang="en-US" sz="1200" kern="1200" dirty="0" smtClean="0">
                <a:solidFill>
                  <a:schemeClr val="tx1"/>
                </a:solidFill>
                <a:effectLst/>
                <a:latin typeface="+mn-lt"/>
                <a:ea typeface="+mn-ea"/>
                <a:cs typeface="+mn-cs"/>
              </a:rPr>
              <a:t>, p. 101-102</a:t>
            </a:r>
          </a:p>
          <a:p>
            <a:endParaRPr lang="en-ZA"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C'est notre devoir… pour avoir un foyer qui soit un petit paradis et où Dieu et les anges peuvent demeurer. </a:t>
            </a:r>
            <a:r>
              <a:rPr lang="fr-FR" sz="1200" u="sng" kern="1200" dirty="0" smtClean="0">
                <a:solidFill>
                  <a:schemeClr val="tx1"/>
                </a:solidFill>
                <a:effectLst/>
                <a:latin typeface="+mn-lt"/>
                <a:ea typeface="+mn-ea"/>
                <a:cs typeface="+mn-cs"/>
              </a:rPr>
              <a:t>Mais voici la bonne nouvelle !</a:t>
            </a:r>
            <a:r>
              <a:rPr lang="fr-FR" sz="1200" kern="1200" dirty="0" smtClean="0">
                <a:solidFill>
                  <a:schemeClr val="tx1"/>
                </a:solidFill>
                <a:effectLst/>
                <a:latin typeface="+mn-lt"/>
                <a:ea typeface="+mn-ea"/>
                <a:cs typeface="+mn-cs"/>
              </a:rPr>
              <a:t> Bien qu’une relation n'ait pas été saine et qu'il existe des formes d’abus émotionnels, il y a de l'espoir !</a:t>
            </a:r>
            <a:endParaRPr lang="en-ZA" sz="1200" kern="1200" dirty="0" smtClean="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28</a:t>
            </a:fld>
            <a:endParaRPr lang="en-US"/>
          </a:p>
        </p:txBody>
      </p:sp>
    </p:spTree>
    <p:extLst>
      <p:ext uri="{BB962C8B-B14F-4D97-AF65-F5344CB8AC3E}">
        <p14:creationId xmlns:p14="http://schemas.microsoft.com/office/powerpoint/2010/main" val="35686140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La puissance des mots d’abandon et d’unité</a:t>
            </a:r>
          </a:p>
          <a:p>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Ellen G. White écrit dans </a:t>
            </a:r>
            <a:r>
              <a:rPr lang="fr-FR" sz="1200" i="1" kern="1200" dirty="0" smtClean="0">
                <a:solidFill>
                  <a:schemeClr val="tx1"/>
                </a:solidFill>
                <a:effectLst/>
                <a:latin typeface="+mn-lt"/>
                <a:ea typeface="+mn-ea"/>
                <a:cs typeface="+mn-cs"/>
              </a:rPr>
              <a:t>Le ministère de la guérison</a:t>
            </a:r>
            <a:r>
              <a:rPr lang="fr-FR" sz="1200" kern="1200" dirty="0" smtClean="0">
                <a:solidFill>
                  <a:schemeClr val="tx1"/>
                </a:solidFill>
                <a:effectLst/>
                <a:latin typeface="+mn-lt"/>
                <a:ea typeface="+mn-ea"/>
                <a:cs typeface="+mn-cs"/>
              </a:rPr>
              <a:t>, p. 306 :</a:t>
            </a:r>
          </a:p>
          <a:p>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Hommes et femmes peuvent atteindre l'idéal que Dieu leur propose, s'ils </a:t>
            </a:r>
            <a:r>
              <a:rPr lang="en-ZA" sz="1200" b="1" kern="1200" dirty="0" smtClean="0">
                <a:solidFill>
                  <a:schemeClr val="tx1"/>
                </a:solidFill>
                <a:effectLst/>
                <a:latin typeface="+mn-lt"/>
                <a:ea typeface="+mn-ea"/>
                <a:cs typeface="+mn-cs"/>
              </a:rPr>
              <a:t>acceptent l'aide du Christ</a:t>
            </a:r>
            <a:r>
              <a:rPr lang="en-ZA" sz="1200" kern="1200" dirty="0" smtClean="0">
                <a:solidFill>
                  <a:schemeClr val="tx1"/>
                </a:solidFill>
                <a:effectLst/>
                <a:latin typeface="+mn-lt"/>
                <a:ea typeface="+mn-ea"/>
                <a:cs typeface="+mn-cs"/>
              </a:rPr>
              <a:t>. Ce qui est impossible à la sagesse humaine, </a:t>
            </a:r>
            <a:r>
              <a:rPr lang="en-ZA" sz="1200" b="1" kern="1200" dirty="0" smtClean="0">
                <a:solidFill>
                  <a:schemeClr val="tx1"/>
                </a:solidFill>
                <a:effectLst/>
                <a:latin typeface="+mn-lt"/>
                <a:ea typeface="+mn-ea"/>
                <a:cs typeface="+mn-cs"/>
              </a:rPr>
              <a:t>sa grâce l'accomplira</a:t>
            </a:r>
            <a:r>
              <a:rPr lang="en-ZA" sz="1200" kern="1200" dirty="0" smtClean="0">
                <a:solidFill>
                  <a:schemeClr val="tx1"/>
                </a:solidFill>
                <a:effectLst/>
                <a:latin typeface="+mn-lt"/>
                <a:ea typeface="+mn-ea"/>
                <a:cs typeface="+mn-cs"/>
              </a:rPr>
              <a:t> pour ceux qui s'abandonnent à lui sans réserve. Sa providence </a:t>
            </a:r>
            <a:r>
              <a:rPr lang="en-ZA" sz="1200" b="1" kern="1200" dirty="0" smtClean="0">
                <a:solidFill>
                  <a:schemeClr val="tx1"/>
                </a:solidFill>
                <a:effectLst/>
                <a:latin typeface="+mn-lt"/>
                <a:ea typeface="+mn-ea"/>
                <a:cs typeface="+mn-cs"/>
              </a:rPr>
              <a:t>unira les cœurs par des liens</a:t>
            </a:r>
            <a:r>
              <a:rPr lang="en-ZA" sz="1200" kern="1200" dirty="0" smtClean="0">
                <a:solidFill>
                  <a:schemeClr val="tx1"/>
                </a:solidFill>
                <a:effectLst/>
                <a:latin typeface="+mn-lt"/>
                <a:ea typeface="+mn-ea"/>
                <a:cs typeface="+mn-cs"/>
              </a:rPr>
              <a:t> célestes; </a:t>
            </a:r>
            <a:r>
              <a:rPr lang="en-ZA" sz="1200" b="1" kern="1200" dirty="0" smtClean="0">
                <a:solidFill>
                  <a:schemeClr val="tx1"/>
                </a:solidFill>
                <a:effectLst/>
                <a:latin typeface="+mn-lt"/>
                <a:ea typeface="+mn-ea"/>
                <a:cs typeface="+mn-cs"/>
              </a:rPr>
              <a:t>l'amour</a:t>
            </a:r>
            <a:r>
              <a:rPr lang="en-ZA" sz="1200" kern="1200" dirty="0" smtClean="0">
                <a:solidFill>
                  <a:schemeClr val="tx1"/>
                </a:solidFill>
                <a:effectLst/>
                <a:latin typeface="+mn-lt"/>
                <a:ea typeface="+mn-ea"/>
                <a:cs typeface="+mn-cs"/>
              </a:rPr>
              <a:t> ne sera plus alors un simple échange de paroles douces et flatteuses. </a:t>
            </a:r>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29</a:t>
            </a:fld>
            <a:endParaRPr lang="en-US"/>
          </a:p>
        </p:txBody>
      </p:sp>
    </p:spTree>
    <p:extLst>
      <p:ext uri="{BB962C8B-B14F-4D97-AF65-F5344CB8AC3E}">
        <p14:creationId xmlns:p14="http://schemas.microsoft.com/office/powerpoint/2010/main" val="1582850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1" kern="1200" baseline="0" dirty="0" smtClean="0">
                <a:solidFill>
                  <a:schemeClr val="tx1"/>
                </a:solidFill>
                <a:effectLst/>
                <a:latin typeface="+mn-lt"/>
                <a:ea typeface="+mn-ea"/>
                <a:cs typeface="+mn-cs"/>
              </a:rPr>
              <a:t>1</a:t>
            </a:r>
            <a:r>
              <a:rPr lang="en-US" sz="1200" b="1" kern="1200" baseline="30000" dirty="0" smtClean="0">
                <a:solidFill>
                  <a:schemeClr val="tx1"/>
                </a:solidFill>
                <a:effectLst/>
                <a:latin typeface="+mn-lt"/>
                <a:ea typeface="+mn-ea"/>
                <a:cs typeface="+mn-cs"/>
              </a:rPr>
              <a:t>e</a:t>
            </a:r>
            <a:r>
              <a:rPr lang="en-US" sz="1200" b="1" kern="1200" baseline="0" dirty="0" smtClean="0">
                <a:solidFill>
                  <a:schemeClr val="tx1"/>
                </a:solidFill>
                <a:effectLst/>
                <a:latin typeface="+mn-lt"/>
                <a:ea typeface="+mn-ea"/>
                <a:cs typeface="+mn-cs"/>
              </a:rPr>
              <a:t> raison</a:t>
            </a:r>
            <a:endParaRPr lang="en-US" sz="1200" kern="1200" dirty="0">
              <a:solidFill>
                <a:schemeClr val="tx1"/>
              </a:solidFill>
              <a:effectLst/>
              <a:latin typeface="+mn-lt"/>
              <a:ea typeface="+mn-ea"/>
              <a:cs typeface="+mn-cs"/>
            </a:endParaRPr>
          </a:p>
          <a:p>
            <a:pPr fontAlgn="base"/>
            <a:r>
              <a:rPr lang="fr-FR" sz="1200" kern="1200" dirty="0" smtClean="0">
                <a:solidFill>
                  <a:schemeClr val="tx1"/>
                </a:solidFill>
                <a:effectLst/>
                <a:latin typeface="+mn-lt"/>
                <a:ea typeface="+mn-ea"/>
                <a:cs typeface="+mn-cs"/>
              </a:rPr>
              <a:t>La première raison de s'élever contre toutes formes de violence est que, à cause de la violence et des abus, beaucoup d'enfants de Dieu meurent ou souffrent de conséquences néfastes sur leur santé et leur bien-être.</a:t>
            </a:r>
            <a:r>
              <a:rPr lang="en-ZA" dirty="0" smtClean="0">
                <a:effectLst/>
              </a:rPr>
              <a:t> </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Les autorités sanitaires nous disent que 1,3 million de personnes dans le monde meurent chaque année victimes de violences diverses : collective (gangs, guerre), autodirigée (suicide), relationnelle (violence domestique). Ces décès représentent 2,5% de la mortalité mondiale annuelle. Au cours des 15 premières années du 21</a:t>
            </a:r>
            <a:r>
              <a:rPr lang="fr-FR" sz="1200" kern="1200" baseline="30000" dirty="0" smtClean="0">
                <a:solidFill>
                  <a:schemeClr val="tx1"/>
                </a:solidFill>
                <a:effectLst/>
                <a:latin typeface="+mn-lt"/>
                <a:ea typeface="+mn-ea"/>
                <a:cs typeface="+mn-cs"/>
              </a:rPr>
              <a:t>e</a:t>
            </a:r>
            <a:r>
              <a:rPr lang="fr-FR" sz="1200" kern="1200" dirty="0" smtClean="0">
                <a:solidFill>
                  <a:schemeClr val="tx1"/>
                </a:solidFill>
                <a:effectLst/>
                <a:latin typeface="+mn-lt"/>
                <a:ea typeface="+mn-ea"/>
                <a:cs typeface="+mn-cs"/>
              </a:rPr>
              <a:t> siècle, environ 6 millions de personnes ont été tuées dans le monde entier à cause d'actes de violence relationnelle.</a:t>
            </a:r>
            <a:r>
              <a:rPr lang="en-ZA" dirty="0" smtClean="0">
                <a:effectLst/>
              </a:rPr>
              <a:t> </a:t>
            </a:r>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pPr fontAlgn="base"/>
            <a:r>
              <a:rPr lang="fr-FR" sz="1200" kern="1200" dirty="0" smtClean="0">
                <a:solidFill>
                  <a:schemeClr val="tx1"/>
                </a:solidFill>
                <a:effectLst/>
                <a:latin typeface="+mn-lt"/>
                <a:ea typeface="+mn-ea"/>
                <a:cs typeface="+mn-cs"/>
              </a:rPr>
              <a:t>Au nombre de cas mortels s’ajoute quotidiennement le nombre de victimes de violences non fatales. Ce sont des rescapés de la violence relationnelle (violence physique, sexuelle et psychologique ou négligence). La violence relationnelle non fatale est plus fréquente que l'homicide et a de graves répercussions sur la santé à long terme et sur la société. Les traumatismes des rescapés de la violence relationnelle peuvent ne pas être visibles, mais elles sont profondément ressenties et les séquelles peuvent être invalidantes et durables.</a:t>
            </a:r>
            <a:r>
              <a:rPr lang="en-ZA" dirty="0" smtClean="0">
                <a:effectLst/>
              </a:rPr>
              <a:t> </a:t>
            </a:r>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WHO a </a:t>
            </a:r>
            <a:r>
              <a:rPr lang="en-US" sz="1200" kern="1200" dirty="0" err="1" smtClean="0">
                <a:solidFill>
                  <a:schemeClr val="tx1"/>
                </a:solidFill>
                <a:effectLst/>
                <a:latin typeface="+mn-lt"/>
                <a:ea typeface="+mn-ea"/>
                <a:cs typeface="+mn-cs"/>
              </a:rPr>
              <a:t>dressé</a:t>
            </a:r>
            <a:r>
              <a:rPr lang="en-US" sz="1200" kern="1200" dirty="0" smtClean="0">
                <a:solidFill>
                  <a:schemeClr val="tx1"/>
                </a:solidFill>
                <a:effectLst/>
                <a:latin typeface="+mn-lt"/>
                <a:ea typeface="+mn-ea"/>
                <a:cs typeface="+mn-cs"/>
              </a:rPr>
              <a:t> un « Rapport de situation 2014 </a:t>
            </a:r>
            <a:r>
              <a:rPr lang="en-US" sz="1200" kern="1200" dirty="0" err="1" smtClean="0">
                <a:solidFill>
                  <a:schemeClr val="tx1"/>
                </a:solidFill>
                <a:effectLst/>
                <a:latin typeface="+mn-lt"/>
                <a:ea typeface="+mn-ea"/>
                <a:cs typeface="+mn-cs"/>
              </a:rPr>
              <a:t>sur</a:t>
            </a:r>
            <a:r>
              <a:rPr lang="en-US" sz="1200" kern="1200" dirty="0" smtClean="0">
                <a:solidFill>
                  <a:schemeClr val="tx1"/>
                </a:solidFill>
                <a:effectLst/>
                <a:latin typeface="+mn-lt"/>
                <a:ea typeface="+mn-ea"/>
                <a:cs typeface="+mn-cs"/>
              </a:rPr>
              <a:t> la </a:t>
            </a:r>
            <a:r>
              <a:rPr lang="en-US" sz="1200" kern="1200" dirty="0" err="1" smtClean="0">
                <a:solidFill>
                  <a:schemeClr val="tx1"/>
                </a:solidFill>
                <a:effectLst/>
                <a:latin typeface="+mn-lt"/>
                <a:ea typeface="+mn-ea"/>
                <a:cs typeface="+mn-cs"/>
              </a:rPr>
              <a:t>prévention</a:t>
            </a:r>
            <a:r>
              <a:rPr lang="en-US" sz="1200" kern="1200" dirty="0" smtClean="0">
                <a:solidFill>
                  <a:schemeClr val="tx1"/>
                </a:solidFill>
                <a:effectLst/>
                <a:latin typeface="+mn-lt"/>
                <a:ea typeface="+mn-ea"/>
                <a:cs typeface="+mn-cs"/>
              </a:rPr>
              <a:t> de la violence </a:t>
            </a:r>
            <a:r>
              <a:rPr lang="en-US" sz="1200" kern="1200" dirty="0" err="1" smtClean="0">
                <a:solidFill>
                  <a:schemeClr val="tx1"/>
                </a:solidFill>
                <a:effectLst/>
                <a:latin typeface="+mn-lt"/>
                <a:ea typeface="+mn-ea"/>
                <a:cs typeface="+mn-cs"/>
              </a:rPr>
              <a:t>dans</a:t>
            </a:r>
            <a:r>
              <a:rPr lang="en-US" sz="1200" kern="1200" dirty="0" smtClean="0">
                <a:solidFill>
                  <a:schemeClr val="tx1"/>
                </a:solidFill>
                <a:effectLst/>
                <a:latin typeface="+mn-lt"/>
                <a:ea typeface="+mn-ea"/>
                <a:cs typeface="+mn-cs"/>
              </a:rPr>
              <a:t> le monde ». </a:t>
            </a:r>
            <a:endParaRPr lang="en-ZA" sz="1200" kern="1200" dirty="0" smtClean="0">
              <a:solidFill>
                <a:schemeClr val="tx1"/>
              </a:solidFill>
              <a:effectLst/>
              <a:latin typeface="+mn-lt"/>
              <a:ea typeface="+mn-ea"/>
              <a:cs typeface="+mn-cs"/>
            </a:endParaRPr>
          </a:p>
          <a:p>
            <a:r>
              <a:rPr lang="en-US" sz="1200" u="sng" kern="1200" dirty="0" smtClean="0">
                <a:solidFill>
                  <a:schemeClr val="tx1"/>
                </a:solidFill>
                <a:effectLst/>
                <a:latin typeface="+mn-lt"/>
                <a:ea typeface="+mn-ea"/>
                <a:cs typeface="+mn-cs"/>
                <a:hlinkClick r:id="rId3"/>
              </a:rPr>
              <a:t>www.who.int/violence_injury_prevention/violence/status_report/2014/report/report/en/</a:t>
            </a:r>
            <a:endParaRPr lang="en-ZA"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a:t>
            </a:fld>
            <a:endParaRPr lang="en-US"/>
          </a:p>
        </p:txBody>
      </p:sp>
    </p:spTree>
    <p:extLst>
      <p:ext uri="{BB962C8B-B14F-4D97-AF65-F5344CB8AC3E}">
        <p14:creationId xmlns:p14="http://schemas.microsoft.com/office/powerpoint/2010/main" val="7573508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kern="1200" dirty="0">
                <a:solidFill>
                  <a:schemeClr val="tx1"/>
                </a:solidFill>
                <a:effectLst/>
                <a:latin typeface="+mn-lt"/>
                <a:ea typeface="+mn-ea"/>
                <a:cs typeface="+mn-cs"/>
              </a:rPr>
              <a:t>The loom of heaven weaves with warp and woof finer, yet </a:t>
            </a:r>
            <a:r>
              <a:rPr lang="en-US" sz="1200" b="1" kern="1200" dirty="0">
                <a:solidFill>
                  <a:schemeClr val="tx1"/>
                </a:solidFill>
                <a:effectLst/>
                <a:latin typeface="+mn-lt"/>
                <a:ea typeface="+mn-ea"/>
                <a:cs typeface="+mn-cs"/>
              </a:rPr>
              <a:t>more firm</a:t>
            </a:r>
            <a:r>
              <a:rPr lang="en-US" sz="1200" kern="1200" dirty="0">
                <a:solidFill>
                  <a:schemeClr val="tx1"/>
                </a:solidFill>
                <a:effectLst/>
                <a:latin typeface="+mn-lt"/>
                <a:ea typeface="+mn-ea"/>
                <a:cs typeface="+mn-cs"/>
              </a:rPr>
              <a:t>, than can be woven by the looms of earth. </a:t>
            </a:r>
            <a:r>
              <a:rPr lang="en-US" sz="1200" b="1" kern="1200" dirty="0">
                <a:solidFill>
                  <a:schemeClr val="tx1"/>
                </a:solidFill>
                <a:effectLst/>
                <a:latin typeface="+mn-lt"/>
                <a:ea typeface="+mn-ea"/>
                <a:cs typeface="+mn-cs"/>
              </a:rPr>
              <a:t>The result</a:t>
            </a:r>
            <a:r>
              <a:rPr lang="en-US" sz="1200" kern="1200" dirty="0">
                <a:solidFill>
                  <a:schemeClr val="tx1"/>
                </a:solidFill>
                <a:effectLst/>
                <a:latin typeface="+mn-lt"/>
                <a:ea typeface="+mn-ea"/>
                <a:cs typeface="+mn-cs"/>
              </a:rPr>
              <a:t> is not a tissue fabric, but a </a:t>
            </a:r>
            <a:r>
              <a:rPr lang="en-US" sz="1200" b="1" kern="1200" dirty="0">
                <a:solidFill>
                  <a:schemeClr val="tx1"/>
                </a:solidFill>
                <a:effectLst/>
                <a:latin typeface="+mn-lt"/>
                <a:ea typeface="+mn-ea"/>
                <a:cs typeface="+mn-cs"/>
              </a:rPr>
              <a:t>texture that will bear wear and test and trial</a:t>
            </a:r>
            <a:r>
              <a:rPr lang="en-US" sz="1200" kern="1200" dirty="0">
                <a:solidFill>
                  <a:schemeClr val="tx1"/>
                </a:solidFill>
                <a:effectLst/>
                <a:latin typeface="+mn-lt"/>
                <a:ea typeface="+mn-ea"/>
                <a:cs typeface="+mn-cs"/>
              </a:rPr>
              <a:t>. Heart will be </a:t>
            </a:r>
            <a:r>
              <a:rPr lang="en-US" sz="1200" b="1" kern="1200" dirty="0">
                <a:solidFill>
                  <a:schemeClr val="tx1"/>
                </a:solidFill>
                <a:effectLst/>
                <a:latin typeface="+mn-lt"/>
                <a:ea typeface="+mn-ea"/>
                <a:cs typeface="+mn-cs"/>
              </a:rPr>
              <a:t>bound</a:t>
            </a:r>
            <a:r>
              <a:rPr lang="en-US" sz="1200" kern="1200" dirty="0">
                <a:solidFill>
                  <a:schemeClr val="tx1"/>
                </a:solidFill>
                <a:effectLst/>
                <a:latin typeface="+mn-lt"/>
                <a:ea typeface="+mn-ea"/>
                <a:cs typeface="+mn-cs"/>
              </a:rPr>
              <a:t> to heart </a:t>
            </a:r>
            <a:r>
              <a:rPr lang="en-US" sz="1200" b="1" kern="1200" dirty="0">
                <a:solidFill>
                  <a:schemeClr val="tx1"/>
                </a:solidFill>
                <a:effectLst/>
                <a:latin typeface="+mn-lt"/>
                <a:ea typeface="+mn-ea"/>
                <a:cs typeface="+mn-cs"/>
              </a:rPr>
              <a:t>in the golden bonds of a love</a:t>
            </a:r>
            <a:r>
              <a:rPr lang="en-US" sz="1200" kern="1200" dirty="0">
                <a:solidFill>
                  <a:schemeClr val="tx1"/>
                </a:solidFill>
                <a:effectLst/>
                <a:latin typeface="+mn-lt"/>
                <a:ea typeface="+mn-ea"/>
                <a:cs typeface="+mn-cs"/>
              </a:rPr>
              <a:t> that is enduring.</a:t>
            </a:r>
          </a:p>
          <a:p>
            <a:pPr fontAlgn="base"/>
            <a:endParaRPr lang="en-US" sz="1200" kern="1200" dirty="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Ibid. The Ministry of Healing, 362 AH 112.4 </a:t>
            </a:r>
            <a:r>
              <a:rPr lang="en-US" sz="1200" u="sng" kern="1200" dirty="0">
                <a:solidFill>
                  <a:schemeClr val="tx1"/>
                </a:solidFill>
                <a:effectLst/>
                <a:latin typeface="+mn-lt"/>
                <a:ea typeface="+mn-ea"/>
                <a:cs typeface="+mn-cs"/>
                <a:hlinkClick r:id="rId3"/>
              </a:rPr>
              <a:t>https://m.egwwritings.org/en/book/128.488</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30</a:t>
            </a:fld>
            <a:endParaRPr lang="en-US"/>
          </a:p>
        </p:txBody>
      </p:sp>
    </p:spTree>
    <p:extLst>
      <p:ext uri="{BB962C8B-B14F-4D97-AF65-F5344CB8AC3E}">
        <p14:creationId xmlns:p14="http://schemas.microsoft.com/office/powerpoint/2010/main" val="1944575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La puissance de la Parole de Dieu pour vous</a:t>
            </a:r>
          </a:p>
          <a:p>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Si vous réalisez que vous êtes dans une relation abusive dysfonctionnelle, souvenez-vous de vous regarder dans le contexte de la vérité biblique. Vous ne pourrez peut-être pas encore en parler à quelqu'un. Ce n’est pas grave. Ne croyez pas ce que votre agresseur dit de vous, en revanche concentrez-vous plutôt sur ce que Dieu dit de vous : « ... </a:t>
            </a:r>
            <a:r>
              <a:rPr lang="en-ZA" sz="1200" kern="1200" dirty="0" smtClean="0">
                <a:solidFill>
                  <a:schemeClr val="tx1"/>
                </a:solidFill>
                <a:effectLst/>
                <a:latin typeface="+mn-lt"/>
                <a:ea typeface="+mn-ea"/>
                <a:cs typeface="+mn-cs"/>
              </a:rPr>
              <a:t>Je </a:t>
            </a:r>
            <a:r>
              <a:rPr lang="en-ZA" sz="1200" b="1" kern="1200" dirty="0" smtClean="0">
                <a:solidFill>
                  <a:schemeClr val="tx1"/>
                </a:solidFill>
                <a:effectLst/>
                <a:latin typeface="+mn-lt"/>
                <a:ea typeface="+mn-ea"/>
                <a:cs typeface="+mn-cs"/>
              </a:rPr>
              <a:t>t'appelle par ton nom</a:t>
            </a:r>
            <a:r>
              <a:rPr lang="en-ZA" sz="1200" kern="1200" dirty="0" smtClean="0">
                <a:solidFill>
                  <a:schemeClr val="tx1"/>
                </a:solidFill>
                <a:effectLst/>
                <a:latin typeface="+mn-lt"/>
                <a:ea typeface="+mn-ea"/>
                <a:cs typeface="+mn-cs"/>
              </a:rPr>
              <a:t>: tu es </a:t>
            </a:r>
            <a:r>
              <a:rPr lang="en-ZA" sz="1200" b="1" kern="1200" dirty="0" smtClean="0">
                <a:solidFill>
                  <a:schemeClr val="tx1"/>
                </a:solidFill>
                <a:effectLst/>
                <a:latin typeface="+mn-lt"/>
                <a:ea typeface="+mn-ea"/>
                <a:cs typeface="+mn-cs"/>
              </a:rPr>
              <a:t>à moi</a:t>
            </a:r>
            <a:r>
              <a:rPr lang="en-ZA" sz="1200"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 » (Esaïe 43.1, LSG). Voici quelques belles vérités bibliques à votre sujet.</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31</a:t>
            </a:fld>
            <a:endParaRPr lang="en-US"/>
          </a:p>
        </p:txBody>
      </p:sp>
    </p:spTree>
    <p:extLst>
      <p:ext uri="{BB962C8B-B14F-4D97-AF65-F5344CB8AC3E}">
        <p14:creationId xmlns:p14="http://schemas.microsoft.com/office/powerpoint/2010/main" val="40045738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200" b="1" kern="1200" dirty="0" smtClean="0">
                <a:solidFill>
                  <a:schemeClr val="tx1"/>
                </a:solidFill>
                <a:effectLst/>
                <a:latin typeface="+mn-lt"/>
                <a:ea typeface="+mn-ea"/>
                <a:cs typeface="+mn-cs"/>
              </a:rPr>
              <a:t>Psaume 139.13, 14</a:t>
            </a:r>
            <a:r>
              <a:rPr lang="en-ZA"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 C'est toi qui as formé mes reins, Qui m'as tissé dans le sein de ma mère. Je te loue de ce que je suis une créature si merveilleuse. Tes œuvres sont admirables, Et mon âme le reconnaît bien. » (LSG)</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32</a:t>
            </a:fld>
            <a:endParaRPr lang="en-US"/>
          </a:p>
        </p:txBody>
      </p:sp>
    </p:spTree>
    <p:extLst>
      <p:ext uri="{BB962C8B-B14F-4D97-AF65-F5344CB8AC3E}">
        <p14:creationId xmlns:p14="http://schemas.microsoft.com/office/powerpoint/2010/main" val="8616337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Éphésiens 2.10</a:t>
            </a:r>
            <a:endParaRPr lang="fr-FR" sz="1200" b="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endParaRPr lang="fr-FR" sz="1200" b="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En effet, c'est Dieu qui nous a formés ; il nous a créés, dans notre union avec Jésus-Christ, pour que nous menions une vie riche en actions bonnes, celles qu'il a préparées d'avance afin que nous les pratiquions.</a:t>
            </a:r>
            <a:r>
              <a:rPr lang="fr-FR" sz="1200" kern="1200" dirty="0" smtClean="0">
                <a:solidFill>
                  <a:schemeClr val="tx1"/>
                </a:solidFill>
                <a:effectLst/>
                <a:latin typeface="+mn-lt"/>
                <a:ea typeface="+mn-ea"/>
                <a:cs typeface="+mn-cs"/>
              </a:rPr>
              <a:t> » (BFC)</a:t>
            </a:r>
            <a:endParaRPr lang="en-ZA" sz="1200" kern="1200" dirty="0" smtClean="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33</a:t>
            </a:fld>
            <a:endParaRPr lang="en-US"/>
          </a:p>
        </p:txBody>
      </p:sp>
    </p:spTree>
    <p:extLst>
      <p:ext uri="{BB962C8B-B14F-4D97-AF65-F5344CB8AC3E}">
        <p14:creationId xmlns:p14="http://schemas.microsoft.com/office/powerpoint/2010/main" val="395126964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Jérémie 29.11</a:t>
            </a:r>
            <a:r>
              <a:rPr lang="fr-FR" sz="1200" kern="1200" dirty="0" smtClean="0">
                <a:solidFill>
                  <a:schemeClr val="tx1"/>
                </a:solidFill>
                <a:effectLst/>
                <a:latin typeface="+mn-lt"/>
                <a:ea typeface="+mn-ea"/>
                <a:cs typeface="+mn-cs"/>
              </a:rPr>
              <a:t>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Je connais, moi, les plans que je prépare à votre intention — déclaration du SEIGNEUR — non pas des plans de malheur, mais des plans de paix, afin de vous donner un avenir et un espoir. » (NBS)</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Dans toute situation abusive, rappelez-vous que ce n'est pas votre faute.</a:t>
            </a:r>
            <a:endParaRPr lang="en-ZA" sz="1200" kern="1200" dirty="0" smtClean="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r>
              <a:rPr lang="fr-FR" sz="1200" b="1" kern="1200" dirty="0" smtClean="0">
                <a:solidFill>
                  <a:schemeClr val="tx1"/>
                </a:solidFill>
                <a:effectLst/>
                <a:latin typeface="+mn-lt"/>
                <a:ea typeface="+mn-ea"/>
                <a:cs typeface="+mn-cs"/>
              </a:rPr>
              <a:t>APPEL</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Que chacun de nous, hommes et femmes, jeunes et vieux, </a:t>
            </a:r>
            <a:r>
              <a:rPr lang="fr-FR" sz="1200" i="1" kern="1200" dirty="0" smtClean="0">
                <a:solidFill>
                  <a:schemeClr val="tx1"/>
                </a:solidFill>
                <a:effectLst/>
                <a:latin typeface="+mn-lt"/>
                <a:ea typeface="+mn-ea"/>
                <a:cs typeface="+mn-cs"/>
              </a:rPr>
              <a:t>recherche la sagesse</a:t>
            </a:r>
            <a:r>
              <a:rPr lang="fr-FR" sz="1200" kern="1200" dirty="0" smtClean="0">
                <a:solidFill>
                  <a:schemeClr val="tx1"/>
                </a:solidFill>
                <a:effectLst/>
                <a:latin typeface="+mn-lt"/>
                <a:ea typeface="+mn-ea"/>
                <a:cs typeface="+mn-cs"/>
              </a:rPr>
              <a:t> de Dieu.</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Puissions-nous faire comme Abigaïl et comme David, et permettre </a:t>
            </a:r>
            <a:r>
              <a:rPr lang="fr-FR" sz="1200" i="1" kern="1200" dirty="0" smtClean="0">
                <a:solidFill>
                  <a:schemeClr val="tx1"/>
                </a:solidFill>
                <a:effectLst/>
                <a:latin typeface="+mn-lt"/>
                <a:ea typeface="+mn-ea"/>
                <a:cs typeface="+mn-cs"/>
              </a:rPr>
              <a:t>humblement</a:t>
            </a:r>
            <a:r>
              <a:rPr lang="fr-FR" sz="1200" kern="1200" dirty="0" smtClean="0">
                <a:solidFill>
                  <a:schemeClr val="tx1"/>
                </a:solidFill>
                <a:effectLst/>
                <a:latin typeface="+mn-lt"/>
                <a:ea typeface="+mn-ea"/>
                <a:cs typeface="+mn-cs"/>
              </a:rPr>
              <a:t> à Dieu de nous enseigner à tisser des relations avec les autres d’une manière qui </a:t>
            </a:r>
            <a:r>
              <a:rPr lang="fr-FR" sz="1200" kern="1200" smtClean="0">
                <a:solidFill>
                  <a:schemeClr val="tx1"/>
                </a:solidFill>
                <a:effectLst/>
                <a:latin typeface="+mn-lt"/>
                <a:ea typeface="+mn-ea"/>
                <a:cs typeface="+mn-cs"/>
              </a:rPr>
              <a:t>Lui soit agréable </a:t>
            </a:r>
            <a:r>
              <a:rPr lang="fr-FR" sz="1200" kern="1200" dirty="0" smtClean="0">
                <a:solidFill>
                  <a:schemeClr val="tx1"/>
                </a:solidFill>
                <a:effectLst/>
                <a:latin typeface="+mn-lt"/>
                <a:ea typeface="+mn-ea"/>
                <a:cs typeface="+mn-cs"/>
              </a:rPr>
              <a:t>et qui </a:t>
            </a:r>
            <a:r>
              <a:rPr lang="fr-FR" sz="1200" i="1" kern="1200" dirty="0" smtClean="0">
                <a:solidFill>
                  <a:schemeClr val="tx1"/>
                </a:solidFill>
                <a:effectLst/>
                <a:latin typeface="+mn-lt"/>
                <a:ea typeface="+mn-ea"/>
                <a:cs typeface="+mn-cs"/>
              </a:rPr>
              <a:t>reflète</a:t>
            </a:r>
            <a:r>
              <a:rPr lang="fr-FR" sz="1200" kern="1200" dirty="0" smtClean="0">
                <a:solidFill>
                  <a:schemeClr val="tx1"/>
                </a:solidFill>
                <a:effectLst/>
                <a:latin typeface="+mn-lt"/>
                <a:ea typeface="+mn-ea"/>
                <a:cs typeface="+mn-cs"/>
              </a:rPr>
              <a:t> Son caractère.</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Plus important encore, que les paroles de notre bouche et les actions de notre cœur </a:t>
            </a:r>
            <a:r>
              <a:rPr lang="fr-FR" sz="1200" i="1" kern="1200" dirty="0" smtClean="0">
                <a:solidFill>
                  <a:schemeClr val="tx1"/>
                </a:solidFill>
                <a:effectLst/>
                <a:latin typeface="+mn-lt"/>
                <a:ea typeface="+mn-ea"/>
                <a:cs typeface="+mn-cs"/>
              </a:rPr>
              <a:t>l'honorent</a:t>
            </a:r>
            <a:r>
              <a:rPr lang="fr-FR" sz="1200" kern="1200" dirty="0" smtClean="0">
                <a:solidFill>
                  <a:schemeClr val="tx1"/>
                </a:solidFill>
                <a:effectLst/>
                <a:latin typeface="+mn-lt"/>
                <a:ea typeface="+mn-ea"/>
                <a:cs typeface="+mn-cs"/>
              </a:rPr>
              <a:t> alors que nous </a:t>
            </a:r>
            <a:r>
              <a:rPr lang="fr-FR" sz="1200" i="1" u="sng" kern="1200" dirty="0" smtClean="0">
                <a:solidFill>
                  <a:schemeClr val="tx1"/>
                </a:solidFill>
                <a:effectLst/>
                <a:latin typeface="+mn-lt"/>
                <a:ea typeface="+mn-ea"/>
                <a:cs typeface="+mn-cs"/>
              </a:rPr>
              <a:t>partageons son amour</a:t>
            </a:r>
            <a:r>
              <a:rPr lang="fr-FR" sz="1200" kern="1200" dirty="0" smtClean="0">
                <a:solidFill>
                  <a:schemeClr val="tx1"/>
                </a:solidFill>
                <a:effectLst/>
                <a:latin typeface="+mn-lt"/>
                <a:ea typeface="+mn-ea"/>
                <a:cs typeface="+mn-cs"/>
              </a:rPr>
              <a:t>. Car c'est ainsi que le monde saura que nous sommes de vrais disciples de Jésus-Christ.</a:t>
            </a:r>
            <a:endParaRPr lang="en-ZA"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a:t>
            </a:r>
            <a:endParaRPr lang="en-ZA" sz="1200"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PRIÈRE FINALE</a:t>
            </a:r>
            <a:endParaRPr lang="en-ZA"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34</a:t>
            </a:fld>
            <a:endParaRPr lang="en-US"/>
          </a:p>
        </p:txBody>
      </p:sp>
    </p:spTree>
    <p:extLst>
      <p:ext uri="{BB962C8B-B14F-4D97-AF65-F5344CB8AC3E}">
        <p14:creationId xmlns:p14="http://schemas.microsoft.com/office/powerpoint/2010/main" val="3799764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1" kern="1200" dirty="0" smtClean="0">
                <a:solidFill>
                  <a:schemeClr val="tx1"/>
                </a:solidFill>
                <a:effectLst/>
                <a:latin typeface="+mn-lt"/>
                <a:ea typeface="+mn-ea"/>
                <a:cs typeface="+mn-cs"/>
              </a:rPr>
              <a:t>2</a:t>
            </a:r>
            <a:r>
              <a:rPr lang="fr-FR" sz="1200" b="1" kern="1200" baseline="30000" dirty="0" smtClean="0">
                <a:solidFill>
                  <a:schemeClr val="tx1"/>
                </a:solidFill>
                <a:effectLst/>
                <a:latin typeface="+mn-lt"/>
                <a:ea typeface="+mn-ea"/>
                <a:cs typeface="+mn-cs"/>
              </a:rPr>
              <a:t>e</a:t>
            </a:r>
            <a:r>
              <a:rPr lang="fr-FR" sz="1200" b="1" kern="1200" dirty="0" smtClean="0">
                <a:solidFill>
                  <a:schemeClr val="tx1"/>
                </a:solidFill>
                <a:effectLst/>
                <a:latin typeface="+mn-lt"/>
                <a:ea typeface="+mn-ea"/>
                <a:cs typeface="+mn-cs"/>
              </a:rPr>
              <a:t> raison</a:t>
            </a:r>
          </a:p>
          <a:p>
            <a:r>
              <a:rPr lang="fr-FR" sz="1200" kern="1200" dirty="0" smtClean="0">
                <a:solidFill>
                  <a:schemeClr val="tx1"/>
                </a:solidFill>
                <a:effectLst/>
                <a:latin typeface="+mn-lt"/>
                <a:ea typeface="+mn-ea"/>
                <a:cs typeface="+mn-cs"/>
              </a:rPr>
              <a:t>Une deuxième raison de parler contre toutes formes de violence est que nous sommes les mains et les pieds de Dieu dans ce monde et que nous représentons son amour et son pouvoir de guérison.</a:t>
            </a:r>
            <a:r>
              <a:rPr lang="en-ZA" dirty="0" smtClean="0">
                <a:effectLst/>
              </a:rPr>
              <a:t> </a:t>
            </a:r>
          </a:p>
          <a:p>
            <a:endParaRPr lang="en-ZA"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Jésus Lui-même nous appelle à nous traiter les uns les autres avec amour et respect quand il dit : «  </a:t>
            </a:r>
            <a:r>
              <a:rPr lang="en-ZA" sz="1200" kern="1200" dirty="0" smtClean="0">
                <a:solidFill>
                  <a:schemeClr val="tx1"/>
                </a:solidFill>
                <a:effectLst/>
                <a:latin typeface="+mn-lt"/>
                <a:ea typeface="+mn-ea"/>
                <a:cs typeface="+mn-cs"/>
              </a:rPr>
              <a:t>Je vous donne un commandement nouveau : que vous vous aimiez les uns les autres ; comme je vous ai aimés, que vous aussi, vous vous aimiez les uns les autres. Si vous avez de l'amour les uns pour les autres, tous sauront que vous êtes mes disciples. </a:t>
            </a:r>
            <a:r>
              <a:rPr lang="fr-FR" sz="1200" kern="1200" dirty="0" smtClean="0">
                <a:solidFill>
                  <a:schemeClr val="tx1"/>
                </a:solidFill>
                <a:effectLst/>
                <a:latin typeface="+mn-lt"/>
                <a:ea typeface="+mn-ea"/>
                <a:cs typeface="+mn-cs"/>
              </a:rPr>
              <a:t>» (Jean 13.34-35, LSG).</a:t>
            </a:r>
            <a:endParaRPr lang="en-ZA" sz="1200" kern="1200" dirty="0" smtClean="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Il nous appelle aussi à être des agents de guérison et de soutien : « </a:t>
            </a:r>
            <a:r>
              <a:rPr lang="en-ZA" sz="1200" kern="1200" dirty="0" smtClean="0">
                <a:solidFill>
                  <a:schemeClr val="tx1"/>
                </a:solidFill>
                <a:effectLst/>
                <a:latin typeface="+mn-lt"/>
                <a:ea typeface="+mn-ea"/>
                <a:cs typeface="+mn-cs"/>
              </a:rPr>
              <a:t>Enfin, soyez tous en parfait accord, sensibles aux autres, pleins d'affection fraternelle, d'une tendre bienveillance, d'humilité. </a:t>
            </a:r>
            <a:r>
              <a:rPr lang="fr-FR" sz="1200" kern="1200" dirty="0" smtClean="0">
                <a:solidFill>
                  <a:schemeClr val="tx1"/>
                </a:solidFill>
                <a:effectLst/>
                <a:latin typeface="+mn-lt"/>
                <a:ea typeface="+mn-ea"/>
                <a:cs typeface="+mn-cs"/>
              </a:rPr>
              <a:t>» (1 Pierre 3.8).</a:t>
            </a:r>
            <a:endParaRPr lang="en-ZA" sz="1200" kern="1200" dirty="0" smtClean="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Par conséquent, il est de notre devoir de chercher à atteindre les victimes d’abus avec compassion et de faire tout ce qui</a:t>
            </a:r>
            <a:r>
              <a:rPr lang="fr-FR" sz="1200" kern="1200" baseline="0" dirty="0" smtClean="0">
                <a:solidFill>
                  <a:schemeClr val="tx1"/>
                </a:solidFill>
                <a:effectLst/>
                <a:latin typeface="+mn-lt"/>
                <a:ea typeface="+mn-ea"/>
                <a:cs typeface="+mn-cs"/>
              </a:rPr>
              <a:t> est en notre pouvoir</a:t>
            </a:r>
            <a:r>
              <a:rPr lang="fr-FR" sz="1200" kern="1200" dirty="0" smtClean="0">
                <a:solidFill>
                  <a:schemeClr val="tx1"/>
                </a:solidFill>
                <a:effectLst/>
                <a:latin typeface="+mn-lt"/>
                <a:ea typeface="+mn-ea"/>
                <a:cs typeface="+mn-cs"/>
              </a:rPr>
              <a:t> pour prévenir toutes formes d’abus et de violence.</a:t>
            </a:r>
            <a:r>
              <a:rPr lang="en-ZA" dirty="0" smtClean="0">
                <a:effectLst/>
              </a:rPr>
              <a:t> </a:t>
            </a:r>
            <a:endParaRPr lang="en-US" sz="1200" kern="1200" dirty="0" smtClean="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4</a:t>
            </a:fld>
            <a:endParaRPr lang="en-US"/>
          </a:p>
        </p:txBody>
      </p:sp>
    </p:spTree>
    <p:extLst>
      <p:ext uri="{BB962C8B-B14F-4D97-AF65-F5344CB8AC3E}">
        <p14:creationId xmlns:p14="http://schemas.microsoft.com/office/powerpoint/2010/main" val="26465072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2138" y="614363"/>
            <a:ext cx="4857750" cy="2732087"/>
          </a:xfrm>
        </p:spPr>
      </p:sp>
      <p:sp>
        <p:nvSpPr>
          <p:cNvPr id="3" name="Notes Placeholder 2"/>
          <p:cNvSpPr>
            <a:spLocks noGrp="1"/>
          </p:cNvSpPr>
          <p:nvPr>
            <p:ph type="body" idx="1"/>
          </p:nvPr>
        </p:nvSpPr>
        <p:spPr>
          <a:xfrm>
            <a:off x="592281" y="3662793"/>
            <a:ext cx="5486400" cy="3600450"/>
          </a:xfrm>
        </p:spPr>
        <p:txBody>
          <a:bodyPr/>
          <a:lstStyle/>
          <a:p>
            <a:pPr fontAlgn="base"/>
            <a:r>
              <a:rPr lang="en-US" sz="1200" b="1" kern="1200" dirty="0">
                <a:solidFill>
                  <a:schemeClr val="tx1"/>
                </a:solidFill>
                <a:effectLst/>
                <a:latin typeface="+mn-lt"/>
                <a:ea typeface="+mn-ea"/>
                <a:cs typeface="+mn-cs"/>
              </a:rPr>
              <a:t> </a:t>
            </a:r>
            <a:r>
              <a:rPr lang="fr-FR" sz="1200" b="1" kern="1200" dirty="0" smtClean="0">
                <a:solidFill>
                  <a:schemeClr val="tx1"/>
                </a:solidFill>
                <a:effectLst/>
                <a:latin typeface="+mn-lt"/>
                <a:ea typeface="+mn-ea"/>
                <a:cs typeface="+mn-cs"/>
              </a:rPr>
              <a:t>TOUT LE MONDE EST TOUCHÉ PAR LA VIOLENCE </a:t>
            </a:r>
            <a:r>
              <a:rPr lang="fr-FR" sz="1200" kern="1200" dirty="0" smtClean="0">
                <a:solidFill>
                  <a:schemeClr val="tx1"/>
                </a:solidFill>
                <a:effectLst/>
                <a:latin typeface="+mn-lt"/>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Bien que la violence n’épargne personne, les femmes, les enfants et les personnes âgées semblent être les principales victimes de la violence physique, sexuelle et psychologique non fatale.</a:t>
            </a:r>
          </a:p>
          <a:p>
            <a:pPr marL="0" marR="0" lvl="0" indent="0" algn="l" defTabSz="914400" rtl="0" eaLnBrk="1" fontAlgn="base"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 Un adulte sur quatre déclare avoir été agressé physiquement lorsqu'il était enfant.</a:t>
            </a:r>
          </a:p>
          <a:p>
            <a:pPr marL="0" marR="0" lvl="0" indent="0" algn="l" defTabSz="914400" rtl="0" eaLnBrk="1" fontAlgn="base"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 Une femme sur cinq déclare avoir été abusée sexuellement lorsqu'elle était enfant.</a:t>
            </a:r>
          </a:p>
          <a:p>
            <a:pPr marL="0" marR="0" lvl="0" indent="0" algn="l" defTabSz="914400" rtl="0" eaLnBrk="1" fontAlgn="base"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 Une femme sur trois a été victime de violence physique ou sexuelle par son propre partenaire à un moment de sa vie.</a:t>
            </a:r>
          </a:p>
          <a:p>
            <a:pPr marL="0" marR="0" lvl="0" indent="0" algn="l" defTabSz="914400" rtl="0" eaLnBrk="1" fontAlgn="base"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 Un adulte sur 17 a signalé avoir été victime de violence au cours du dernier mois.</a:t>
            </a:r>
          </a:p>
          <a:p>
            <a:pPr marL="0" marR="0" lvl="0" indent="0" algn="l" defTabSz="914400" rtl="0" eaLnBrk="1" fontAlgn="base"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 Les taux d'exposition au viol, à la violence physique et au harcèlement à vie sont plus élevés chez les femmes que chez les hommes.</a:t>
            </a:r>
            <a:r>
              <a:rPr lang="en-ZA" dirty="0" smtClean="0">
                <a:effectLst/>
              </a:rPr>
              <a:t> </a:t>
            </a:r>
            <a:r>
              <a:rPr lang="en-US" sz="1200" kern="1200" dirty="0" smtClean="0">
                <a:solidFill>
                  <a:schemeClr val="tx1"/>
                </a:solidFill>
                <a:effectLst/>
                <a:latin typeface="+mn-lt"/>
                <a:ea typeface="+mn-ea"/>
                <a:cs typeface="+mn-cs"/>
              </a:rPr>
              <a:t>Ibid.</a:t>
            </a:r>
            <a:endParaRPr lang="en-ZA" sz="1200" kern="1200" dirty="0" smtClean="0">
              <a:solidFill>
                <a:schemeClr val="tx1"/>
              </a:solidFill>
              <a:effectLst/>
              <a:latin typeface="+mn-lt"/>
              <a:ea typeface="+mn-ea"/>
              <a:cs typeface="+mn-cs"/>
            </a:endParaRPr>
          </a:p>
          <a:p>
            <a:pPr fontAlgn="base"/>
            <a:endParaRPr lang="fr-FR" sz="1200" kern="1200" dirty="0" smtClean="0">
              <a:solidFill>
                <a:schemeClr val="tx1"/>
              </a:solidFill>
              <a:effectLst/>
              <a:latin typeface="+mn-lt"/>
              <a:ea typeface="+mn-ea"/>
              <a:cs typeface="+mn-cs"/>
            </a:endParaRPr>
          </a:p>
          <a:p>
            <a:pPr fontAlgn="base"/>
            <a:r>
              <a:rPr lang="fr-FR" sz="1200" kern="1200" dirty="0" smtClean="0">
                <a:solidFill>
                  <a:schemeClr val="tx1"/>
                </a:solidFill>
                <a:effectLst/>
                <a:latin typeface="+mn-lt"/>
                <a:ea typeface="+mn-ea"/>
                <a:cs typeface="+mn-cs"/>
              </a:rPr>
              <a:t>Même si les préjudices physiques et sexuels sont réels, une forme d'abus dont on parle moins souvent, et qui est souvent minimisée, est l’abus psychologique. Quelqu'un peut dire : « Mais </a:t>
            </a:r>
            <a:r>
              <a:rPr lang="fr-FR" sz="1200" kern="1200" dirty="0" smtClean="0">
                <a:solidFill>
                  <a:schemeClr val="tx1"/>
                </a:solidFill>
                <a:effectLst/>
                <a:latin typeface="+mn-lt"/>
                <a:ea typeface="+mn-ea"/>
                <a:cs typeface="+mn-cs"/>
              </a:rPr>
              <a:t>il/elle </a:t>
            </a:r>
            <a:r>
              <a:rPr lang="fr-FR" sz="1200" kern="1200" dirty="0" smtClean="0">
                <a:solidFill>
                  <a:schemeClr val="tx1"/>
                </a:solidFill>
                <a:effectLst/>
                <a:latin typeface="+mn-lt"/>
                <a:ea typeface="+mn-ea"/>
                <a:cs typeface="+mn-cs"/>
              </a:rPr>
              <a:t>ne me frappe jamais ! Est-ce que son comportement est vraiment abusif ? Eh bien ... oui, c'est le cas !</a:t>
            </a:r>
            <a:r>
              <a:rPr lang="en-ZA" dirty="0" smtClean="0">
                <a:effectLst/>
              </a:rPr>
              <a:t> </a:t>
            </a:r>
          </a:p>
          <a:p>
            <a:pPr fontAlgn="base"/>
            <a:endParaRPr lang="en-US" sz="1200" kern="1200" dirty="0">
              <a:solidFill>
                <a:schemeClr val="tx1"/>
              </a:solidFill>
              <a:effectLst/>
              <a:latin typeface="+mn-lt"/>
              <a:ea typeface="+mn-ea"/>
              <a:cs typeface="+mn-cs"/>
            </a:endParaRPr>
          </a:p>
          <a:p>
            <a:pPr fontAlgn="base"/>
            <a:r>
              <a:rPr lang="fr-FR" sz="1200" kern="1200" dirty="0" smtClean="0">
                <a:solidFill>
                  <a:schemeClr val="tx1"/>
                </a:solidFill>
                <a:effectLst/>
                <a:latin typeface="+mn-lt"/>
                <a:ea typeface="+mn-ea"/>
                <a:cs typeface="+mn-cs"/>
              </a:rPr>
              <a:t>L'abus psychologique est réel et laisse des séquelles durables. Les cicatrices d'abus physique peuvent guérir mais les cicatrices d'abus émotionnel ne sont pas nécessairement visibles et tardent</a:t>
            </a:r>
            <a:r>
              <a:rPr lang="fr-FR" sz="1200" kern="1200" baseline="0" dirty="0" smtClean="0">
                <a:solidFill>
                  <a:schemeClr val="tx1"/>
                </a:solidFill>
                <a:effectLst/>
                <a:latin typeface="+mn-lt"/>
                <a:ea typeface="+mn-ea"/>
                <a:cs typeface="+mn-cs"/>
              </a:rPr>
              <a:t> à s’estomper</a:t>
            </a:r>
            <a:r>
              <a:rPr lang="fr-FR" sz="1200" kern="1200" dirty="0" smtClean="0">
                <a:solidFill>
                  <a:schemeClr val="tx1"/>
                </a:solidFill>
                <a:effectLst/>
                <a:latin typeface="+mn-lt"/>
                <a:ea typeface="+mn-ea"/>
                <a:cs typeface="+mn-cs"/>
              </a:rPr>
              <a:t>. L’abus psychologique peut détruire la confiance en soi et entraîner la honte et une faible estime de soi.</a:t>
            </a:r>
            <a:r>
              <a:rPr lang="en-ZA" dirty="0" smtClean="0">
                <a:effectLst/>
              </a:rPr>
              <a:t> </a:t>
            </a:r>
            <a:endParaRPr lang="en-US" sz="1200" kern="1200" dirty="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 sabbat de </a:t>
            </a:r>
            <a:r>
              <a:rPr lang="fr-FR" sz="1200" b="1" kern="1200" dirty="0" err="1" smtClean="0">
                <a:solidFill>
                  <a:schemeClr val="tx1"/>
                </a:solidFill>
                <a:effectLst/>
                <a:latin typeface="+mn-lt"/>
                <a:ea typeface="+mn-ea"/>
                <a:cs typeface="+mn-cs"/>
              </a:rPr>
              <a:t>enditnow</a:t>
            </a:r>
            <a:r>
              <a:rPr lang="fr-FR" sz="1200" b="1" kern="1200" dirty="0" smtClean="0">
                <a:solidFill>
                  <a:schemeClr val="tx1"/>
                </a:solidFill>
                <a:effectLst/>
                <a:latin typeface="+mn-lt"/>
                <a:ea typeface="+mn-ea"/>
                <a:cs typeface="+mn-cs"/>
                <a:sym typeface="Symbol"/>
              </a:rPr>
              <a:t></a:t>
            </a:r>
            <a:r>
              <a:rPr lang="fr-FR" sz="1200" b="1" kern="1200" dirty="0" smtClean="0">
                <a:solidFill>
                  <a:schemeClr val="tx1"/>
                </a:solidFill>
                <a:effectLst/>
                <a:latin typeface="+mn-lt"/>
                <a:ea typeface="+mn-ea"/>
                <a:cs typeface="+mn-cs"/>
              </a:rPr>
              <a:t>,</a:t>
            </a:r>
            <a:r>
              <a:rPr lang="fr-FR" sz="1200" kern="1200" dirty="0" smtClean="0">
                <a:solidFill>
                  <a:schemeClr val="tx1"/>
                </a:solidFill>
                <a:effectLst/>
                <a:latin typeface="+mn-lt"/>
                <a:ea typeface="+mn-ea"/>
                <a:cs typeface="+mn-cs"/>
              </a:rPr>
              <a:t> nous nous concentrons sur l'abus psychologique. La forme la plus courante sous laquelle s’exerce l’abus psychologique est la violence verbale.</a:t>
            </a:r>
            <a:r>
              <a:rPr lang="en-ZA" dirty="0" smtClean="0">
                <a:effectLst/>
              </a:rPr>
              <a:t> </a:t>
            </a:r>
          </a:p>
          <a:p>
            <a:endParaRPr lang="en-ZA"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Ibid</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5</a:t>
            </a:fld>
            <a:endParaRPr lang="en-US"/>
          </a:p>
        </p:txBody>
      </p:sp>
    </p:spTree>
    <p:extLst>
      <p:ext uri="{BB962C8B-B14F-4D97-AF65-F5344CB8AC3E}">
        <p14:creationId xmlns:p14="http://schemas.microsoft.com/office/powerpoint/2010/main" val="311627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858838"/>
            <a:ext cx="5486400" cy="3086100"/>
          </a:xfrm>
        </p:spPr>
      </p:sp>
      <p:sp>
        <p:nvSpPr>
          <p:cNvPr id="3" name="Notes Placeholder 2"/>
          <p:cNvSpPr>
            <a:spLocks noGrp="1"/>
          </p:cNvSpPr>
          <p:nvPr>
            <p:ph type="body" idx="1"/>
          </p:nvPr>
        </p:nvSpPr>
        <p:spPr>
          <a:xfrm>
            <a:off x="685800" y="4213512"/>
            <a:ext cx="5486400" cy="3600450"/>
          </a:xfrm>
        </p:spPr>
        <p:txBody>
          <a:bodyPr/>
          <a:lstStyle/>
          <a:p>
            <a:r>
              <a:rPr lang="fr-FR" sz="1200" b="1" kern="1200" dirty="0" smtClean="0">
                <a:solidFill>
                  <a:schemeClr val="tx1"/>
                </a:solidFill>
                <a:effectLst/>
                <a:latin typeface="+mn-lt"/>
                <a:ea typeface="+mn-ea"/>
                <a:cs typeface="+mn-cs"/>
              </a:rPr>
              <a:t>L'histoire de </a:t>
            </a:r>
            <a:r>
              <a:rPr lang="fr-FR" sz="1200" b="1" kern="1200" dirty="0" smtClean="0">
                <a:solidFill>
                  <a:schemeClr val="tx1"/>
                </a:solidFill>
                <a:effectLst/>
                <a:latin typeface="+mn-lt"/>
                <a:ea typeface="+mn-ea"/>
                <a:cs typeface="+mn-cs"/>
              </a:rPr>
              <a:t>Marie</a:t>
            </a:r>
            <a:endParaRPr lang="fr-FR" sz="1200" b="1" kern="1200" dirty="0" smtClean="0">
              <a:solidFill>
                <a:schemeClr val="tx1"/>
              </a:solidFill>
              <a:effectLst/>
              <a:latin typeface="+mn-lt"/>
              <a:ea typeface="+mn-ea"/>
              <a:cs typeface="+mn-cs"/>
            </a:endParaRPr>
          </a:p>
          <a:p>
            <a:endParaRPr lang="fr-FR" sz="1200" b="1"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Marie </a:t>
            </a:r>
            <a:r>
              <a:rPr lang="fr-FR" sz="1200" kern="1200" dirty="0" smtClean="0">
                <a:solidFill>
                  <a:schemeClr val="tx1"/>
                </a:solidFill>
                <a:effectLst/>
                <a:latin typeface="+mn-lt"/>
                <a:ea typeface="+mn-ea"/>
                <a:cs typeface="+mn-cs"/>
              </a:rPr>
              <a:t>savait qu'elle devait parler à son mari </a:t>
            </a:r>
            <a:r>
              <a:rPr lang="fr-FR" sz="1200" kern="1200" dirty="0" smtClean="0">
                <a:solidFill>
                  <a:schemeClr val="tx1"/>
                </a:solidFill>
                <a:effectLst/>
                <a:latin typeface="+mn-lt"/>
                <a:ea typeface="+mn-ea"/>
                <a:cs typeface="+mn-cs"/>
              </a:rPr>
              <a:t>Jean mais </a:t>
            </a:r>
            <a:r>
              <a:rPr lang="fr-FR" sz="1200" kern="1200" dirty="0" smtClean="0">
                <a:solidFill>
                  <a:schemeClr val="tx1"/>
                </a:solidFill>
                <a:effectLst/>
                <a:latin typeface="+mn-lt"/>
                <a:ea typeface="+mn-ea"/>
                <a:cs typeface="+mn-cs"/>
              </a:rPr>
              <a:t>elle devait rassembler tout son courage pour pouvoir le faire. Finalement elle lui a dit qu'elle pensait retourner à l'école pour poursuivre ses études.</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 Quelle idée d’envisager une chose pareille ! » a hurlé </a:t>
            </a:r>
            <a:r>
              <a:rPr lang="fr-FR" sz="1200" kern="1200" dirty="0" smtClean="0">
                <a:solidFill>
                  <a:schemeClr val="tx1"/>
                </a:solidFill>
                <a:effectLst/>
                <a:latin typeface="+mn-lt"/>
                <a:ea typeface="+mn-ea"/>
                <a:cs typeface="+mn-cs"/>
              </a:rPr>
              <a:t>Jean. </a:t>
            </a:r>
            <a:r>
              <a:rPr lang="fr-FR" sz="1200" kern="1200" dirty="0" smtClean="0">
                <a:solidFill>
                  <a:schemeClr val="tx1"/>
                </a:solidFill>
                <a:effectLst/>
                <a:latin typeface="+mn-lt"/>
                <a:ea typeface="+mn-ea"/>
                <a:cs typeface="+mn-cs"/>
              </a:rPr>
              <a:t>« Tu as raté les derniers cours que tu as suivis, tu n'es évidemment pas capable d'y arriver cette fois. Tu es stupide, tu ne finiras jamais cette formation et nous ne gaspillerons pas notre argent là-dedans.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Aucun coup de poing durant cette conversation mais des blessures ont été causées. Ce n'était pas une simple remarque faite « en passant ». C'est un exemple classique d'abus psychologique au sein du couple.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Ce qui est triste, c'est que des conjoints comme Marie peuvent ne pas réaliser qu'ils sont dans une relation abusive, et encore moins savoir </a:t>
            </a:r>
            <a:r>
              <a:rPr lang="fr-FR" sz="1200" kern="1200" dirty="0" smtClean="0">
                <a:solidFill>
                  <a:schemeClr val="tx1"/>
                </a:solidFill>
                <a:effectLst/>
                <a:latin typeface="+mn-lt"/>
                <a:ea typeface="+mn-ea"/>
                <a:cs typeface="+mn-cs"/>
              </a:rPr>
              <a:t>comment</a:t>
            </a:r>
            <a:r>
              <a:rPr lang="fr-FR" sz="1200" kern="1200" baseline="0" dirty="0" smtClean="0">
                <a:solidFill>
                  <a:schemeClr val="tx1"/>
                </a:solidFill>
                <a:effectLst/>
                <a:latin typeface="+mn-lt"/>
                <a:ea typeface="+mn-ea"/>
                <a:cs typeface="+mn-cs"/>
              </a:rPr>
              <a:t> y rem</a:t>
            </a:r>
            <a:r>
              <a:rPr lang="fr-FR" sz="1200" kern="1200" baseline="0" dirty="0" smtClean="0">
                <a:solidFill>
                  <a:schemeClr val="tx1"/>
                </a:solidFill>
                <a:effectLst/>
                <a:latin typeface="+mn-lt"/>
                <a:ea typeface="+mn-ea"/>
                <a:cs typeface="+mn-cs"/>
              </a:rPr>
              <a:t>édier.</a:t>
            </a:r>
            <a:endParaRPr lang="fr-FR" sz="1200" kern="1200" dirty="0" smtClean="0">
              <a:solidFill>
                <a:schemeClr val="tx1"/>
              </a:solidFill>
              <a:effectLst/>
              <a:latin typeface="+mn-lt"/>
              <a:ea typeface="+mn-ea"/>
              <a:cs typeface="+mn-cs"/>
            </a:endParaRPr>
          </a:p>
          <a:p>
            <a:endParaRPr lang="fr-FR" sz="1200" b="1" kern="1200" dirty="0" smtClean="0">
              <a:solidFill>
                <a:schemeClr val="tx1"/>
              </a:solidFill>
              <a:effectLst/>
              <a:latin typeface="+mn-lt"/>
              <a:ea typeface="+mn-ea"/>
              <a:cs typeface="+mn-cs"/>
            </a:endParaRPr>
          </a:p>
          <a:p>
            <a:r>
              <a:rPr lang="fr-FR" sz="1200" b="1" kern="1200" dirty="0" smtClean="0">
                <a:solidFill>
                  <a:schemeClr val="tx1"/>
                </a:solidFill>
                <a:effectLst/>
                <a:latin typeface="+mn-lt"/>
                <a:ea typeface="+mn-ea"/>
                <a:cs typeface="+mn-cs"/>
              </a:rPr>
              <a:t>Questions :</a:t>
            </a:r>
          </a:p>
          <a:p>
            <a:r>
              <a:rPr lang="fr-FR" sz="1200" kern="1200" dirty="0" smtClean="0">
                <a:solidFill>
                  <a:schemeClr val="tx1"/>
                </a:solidFill>
                <a:effectLst/>
                <a:latin typeface="+mn-lt"/>
                <a:ea typeface="+mn-ea"/>
                <a:cs typeface="+mn-cs"/>
              </a:rPr>
              <a:t>• Si c'était vous, reconnaîtriez-vous l’abus psychologique ?</a:t>
            </a:r>
          </a:p>
          <a:p>
            <a:r>
              <a:rPr lang="fr-FR" sz="1200" kern="1200" dirty="0" smtClean="0">
                <a:solidFill>
                  <a:schemeClr val="tx1"/>
                </a:solidFill>
                <a:effectLst/>
                <a:latin typeface="+mn-lt"/>
                <a:ea typeface="+mn-ea"/>
                <a:cs typeface="+mn-cs"/>
              </a:rPr>
              <a:t>• Comment réagiriez-vous si vous subissiez un abus psychologique ?</a:t>
            </a:r>
          </a:p>
          <a:p>
            <a:r>
              <a:rPr lang="fr-FR" sz="1200" kern="1200" dirty="0" smtClean="0">
                <a:solidFill>
                  <a:schemeClr val="tx1"/>
                </a:solidFill>
                <a:effectLst/>
                <a:latin typeface="+mn-lt"/>
                <a:ea typeface="+mn-ea"/>
                <a:cs typeface="+mn-cs"/>
              </a:rPr>
              <a:t>• Que disent la Bible et l’Esprit de prophétie ?</a:t>
            </a:r>
          </a:p>
          <a:p>
            <a:endParaRPr lang="fr-FR" sz="1200" kern="1200" dirty="0" smtClean="0">
              <a:solidFill>
                <a:schemeClr val="tx1"/>
              </a:solidFill>
              <a:effectLst/>
              <a:latin typeface="+mn-lt"/>
              <a:ea typeface="+mn-ea"/>
              <a:cs typeface="+mn-cs"/>
            </a:endParaRPr>
          </a:p>
          <a:p>
            <a:r>
              <a:rPr lang="fr-FR" sz="1200" kern="1200" dirty="0" smtClean="0">
                <a:solidFill>
                  <a:schemeClr val="tx1"/>
                </a:solidFill>
                <a:effectLst/>
                <a:latin typeface="+mn-lt"/>
                <a:ea typeface="+mn-ea"/>
                <a:cs typeface="+mn-cs"/>
              </a:rPr>
              <a:t>En examinant ces questions, nous devons préciser que bien que les taux d'abus sexuel et physique sont plus élevés chez les femmes que chez les hommes, les recherches menées aux Etats-Unis révèlent qu'en cas d'abus psychologique, les taux sont similaires pour les deux sexes.</a:t>
            </a:r>
            <a:r>
              <a:rPr lang="en-ZA" dirty="0" smtClean="0">
                <a:effectLst/>
              </a:rPr>
              <a:t> </a:t>
            </a:r>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6</a:t>
            </a:fld>
            <a:endParaRPr lang="en-US"/>
          </a:p>
        </p:txBody>
      </p:sp>
    </p:spTree>
    <p:extLst>
      <p:ext uri="{BB962C8B-B14F-4D97-AF65-F5344CB8AC3E}">
        <p14:creationId xmlns:p14="http://schemas.microsoft.com/office/powerpoint/2010/main" val="2923566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3250" y="635000"/>
            <a:ext cx="4654550" cy="2617788"/>
          </a:xfrm>
        </p:spPr>
      </p:sp>
      <p:sp>
        <p:nvSpPr>
          <p:cNvPr id="3" name="Notes Placeholder 2"/>
          <p:cNvSpPr>
            <a:spLocks noGrp="1"/>
          </p:cNvSpPr>
          <p:nvPr>
            <p:ph type="body" idx="1"/>
          </p:nvPr>
        </p:nvSpPr>
        <p:spPr>
          <a:xfrm>
            <a:off x="550717" y="3351067"/>
            <a:ext cx="5486400" cy="3600450"/>
          </a:xfrm>
        </p:spPr>
        <p:txBody>
          <a:bodyPr/>
          <a:lstStyle/>
          <a:p>
            <a:pPr fontAlgn="base"/>
            <a:r>
              <a:rPr lang="en-US" sz="1200" b="1" kern="1200" dirty="0" smtClean="0">
                <a:solidFill>
                  <a:schemeClr val="tx1"/>
                </a:solidFill>
                <a:effectLst/>
                <a:latin typeface="+mn-lt"/>
                <a:ea typeface="+mn-ea"/>
                <a:cs typeface="+mn-cs"/>
              </a:rPr>
              <a:t>L’AGRESSION</a:t>
            </a:r>
            <a:r>
              <a:rPr lang="en-US" sz="1200" b="1" kern="1200" baseline="0" dirty="0" smtClean="0">
                <a:solidFill>
                  <a:schemeClr val="tx1"/>
                </a:solidFill>
                <a:effectLst/>
                <a:latin typeface="+mn-lt"/>
                <a:ea typeface="+mn-ea"/>
                <a:cs typeface="+mn-cs"/>
              </a:rPr>
              <a:t> PSYCHOLOGIQUE</a:t>
            </a:r>
          </a:p>
          <a:p>
            <a:pPr fontAlgn="base"/>
            <a:endParaRPr lang="en-US"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Dans une enquête récente menée aux États-Unis, 8079 hommes et 9970 femmes ont répondu à des questions sur des abus perpétrés au cours des douze derniers mois et sur leur exposition aux abus durant leur vie. Près de la moitié (un peu plus de 48%) des</a:t>
            </a:r>
            <a:r>
              <a:rPr lang="fr-FR" sz="1200" kern="1200" baseline="0" dirty="0" smtClean="0">
                <a:solidFill>
                  <a:schemeClr val="tx1"/>
                </a:solidFill>
                <a:effectLst/>
                <a:latin typeface="+mn-lt"/>
                <a:ea typeface="+mn-ea"/>
                <a:cs typeface="+mn-cs"/>
              </a:rPr>
              <a:t> hommes et la moitié des femmes</a:t>
            </a:r>
            <a:r>
              <a:rPr lang="fr-FR" sz="1200" kern="1200" dirty="0" smtClean="0">
                <a:solidFill>
                  <a:schemeClr val="tx1"/>
                </a:solidFill>
                <a:effectLst/>
                <a:latin typeface="+mn-lt"/>
                <a:ea typeface="+mn-ea"/>
                <a:cs typeface="+mn-cs"/>
              </a:rPr>
              <a:t> a déclaré avoir vécu une forme d'agression psychologique qu’elle soit une agression expressive ou un contrôle oppressif.</a:t>
            </a:r>
          </a:p>
          <a:p>
            <a:pPr marL="0" marR="0" indent="0" algn="l" defTabSz="914400" rtl="0" eaLnBrk="1" fontAlgn="base"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Les différences apparaissent </a:t>
            </a:r>
            <a:r>
              <a:rPr lang="fr-FR" sz="1200" kern="1200" dirty="0" smtClean="0">
                <a:solidFill>
                  <a:schemeClr val="tx1"/>
                </a:solidFill>
                <a:effectLst/>
                <a:latin typeface="+mn-lt"/>
                <a:ea typeface="+mn-ea"/>
                <a:cs typeface="+mn-cs"/>
              </a:rPr>
              <a:t>dans la </a:t>
            </a:r>
            <a:r>
              <a:rPr lang="fr-FR" sz="1200" kern="1200" dirty="0" smtClean="0">
                <a:solidFill>
                  <a:schemeClr val="tx1"/>
                </a:solidFill>
                <a:effectLst/>
                <a:latin typeface="+mn-lt"/>
                <a:ea typeface="+mn-ea"/>
                <a:cs typeface="+mn-cs"/>
              </a:rPr>
              <a:t>forme d'abus </a:t>
            </a:r>
            <a:r>
              <a:rPr lang="fr-FR" sz="1200" kern="1200" dirty="0" smtClean="0">
                <a:solidFill>
                  <a:schemeClr val="tx1"/>
                </a:solidFill>
                <a:effectLst/>
                <a:latin typeface="+mn-lt"/>
                <a:ea typeface="+mn-ea"/>
                <a:cs typeface="+mn-cs"/>
              </a:rPr>
              <a:t>psychologique. </a:t>
            </a:r>
            <a:r>
              <a:rPr lang="fr-FR" sz="1200" kern="1200" dirty="0" smtClean="0">
                <a:solidFill>
                  <a:schemeClr val="tx1"/>
                </a:solidFill>
                <a:effectLst/>
                <a:latin typeface="+mn-lt"/>
                <a:ea typeface="+mn-ea"/>
                <a:cs typeface="+mn-cs"/>
              </a:rPr>
              <a:t>Plus de femmes que d'hommes subissent une agression expressive de la part de leur partenaire, en revanche 4 personnes sur 10 chez les deux sexes ont déclaré avoir subi un contrôle oppressif de leur partenaire.</a:t>
            </a:r>
          </a:p>
          <a:p>
            <a:pPr marL="0" marR="0" indent="0" algn="l" defTabSz="914400" rtl="0" eaLnBrk="1" fontAlgn="base"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La vérité est que les abus émotionnels ou verbaux perpétrés envers leur partenaire, par les hommes et les femmes, sont élevés.</a:t>
            </a:r>
            <a:r>
              <a:rPr lang="en-ZA" dirty="0" smtClean="0">
                <a:effectLst/>
              </a:rPr>
              <a:t> </a:t>
            </a:r>
          </a:p>
          <a:p>
            <a:pPr marL="0" marR="0" indent="0" algn="l" defTabSz="914400" rtl="0" eaLnBrk="1" fontAlgn="base"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CDC National Intimate Partner and Sexual Violence Survey 2010 Summary Report. </a:t>
            </a:r>
            <a:r>
              <a:rPr lang="fr-FR" sz="1200" kern="1200" dirty="0" smtClean="0">
                <a:solidFill>
                  <a:schemeClr val="tx1"/>
                </a:solidFill>
                <a:effectLst/>
                <a:latin typeface="+mn-lt"/>
                <a:ea typeface="+mn-ea"/>
                <a:cs typeface="+mn-cs"/>
              </a:rPr>
              <a:t>(Rapport résumé du sondage national mené en 2010 sur la violence sexuelle exercée par un partenaire intime). Réalisé le 2 mars 2018. </a:t>
            </a:r>
            <a:endParaRPr lang="en-US"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u="sng" kern="1200" dirty="0" smtClean="0">
                <a:solidFill>
                  <a:schemeClr val="tx1"/>
                </a:solidFill>
                <a:effectLst/>
                <a:latin typeface="+mn-lt"/>
                <a:ea typeface="+mn-ea"/>
                <a:cs typeface="+mn-cs"/>
                <a:hlinkClick r:id="rId3"/>
              </a:rPr>
              <a:t>https://www.cdc.gov/violenceprevention/pdf/nisvs_report2010-a.pdf</a:t>
            </a:r>
            <a:r>
              <a:rPr lang="en-US" sz="1200" kern="120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En 2010, dans un sondage national mené dans 50 états des États-Unis sur les partenaires intimes et la violence sexuelle, 18049 personnes (9970 femmes et 8079 hommes) ont répondu à des questions diverses sur leur exposition durant leur vie à l’abus ainsi que leur exposition durant les derniers 12 mois écoulés. Dans cette étude, 48,4% des femmes et près de 48,8% des hommes (presque la moitié) rapportent avoir vécu une forme d’agression psychologique durant toute leur vie </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agression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manifestée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contrôle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oppressif</a:t>
            </a:r>
            <a:r>
              <a:rPr lang="en-US" sz="1200" kern="1200" dirty="0" smtClean="0">
                <a:solidFill>
                  <a:schemeClr val="tx1"/>
                </a:solidFill>
                <a:effectLst/>
                <a:latin typeface="+mn-lt"/>
                <a:ea typeface="+mn-ea"/>
                <a:cs typeface="+mn-cs"/>
              </a:rPr>
              <a:t>). La </a:t>
            </a:r>
            <a:r>
              <a:rPr lang="en-US" sz="1200" kern="1200" dirty="0" err="1" smtClean="0">
                <a:solidFill>
                  <a:schemeClr val="tx1"/>
                </a:solidFill>
                <a:effectLst/>
                <a:latin typeface="+mn-lt"/>
                <a:ea typeface="+mn-ea"/>
                <a:cs typeface="+mn-cs"/>
              </a:rPr>
              <a:t>différence</a:t>
            </a:r>
            <a:r>
              <a:rPr lang="en-US" sz="1200" kern="1200" dirty="0" smtClean="0">
                <a:solidFill>
                  <a:schemeClr val="tx1"/>
                </a:solidFill>
                <a:effectLst/>
                <a:latin typeface="+mn-lt"/>
                <a:ea typeface="+mn-ea"/>
                <a:cs typeface="+mn-cs"/>
              </a:rPr>
              <a:t> entre les femmes et les </a:t>
            </a:r>
            <a:r>
              <a:rPr lang="en-US" sz="1200" kern="1200" dirty="0" err="1" smtClean="0">
                <a:solidFill>
                  <a:schemeClr val="tx1"/>
                </a:solidFill>
                <a:effectLst/>
                <a:latin typeface="+mn-lt"/>
                <a:ea typeface="+mn-ea"/>
                <a:cs typeface="+mn-cs"/>
              </a:rPr>
              <a:t>hommes</a:t>
            </a:r>
            <a:r>
              <a:rPr lang="en-US" sz="1200" kern="1200" dirty="0" smtClean="0">
                <a:solidFill>
                  <a:schemeClr val="tx1"/>
                </a:solidFill>
                <a:effectLst/>
                <a:latin typeface="+mn-lt"/>
                <a:ea typeface="+mn-ea"/>
                <a:cs typeface="+mn-cs"/>
              </a:rPr>
              <a:t> se </a:t>
            </a:r>
            <a:r>
              <a:rPr lang="en-US" sz="1200" kern="1200" dirty="0" err="1" smtClean="0">
                <a:solidFill>
                  <a:schemeClr val="tx1"/>
                </a:solidFill>
                <a:effectLst/>
                <a:latin typeface="+mn-lt"/>
                <a:ea typeface="+mn-ea"/>
                <a:cs typeface="+mn-cs"/>
              </a:rPr>
              <a:t>situent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dans</a:t>
            </a:r>
            <a:r>
              <a:rPr lang="en-US" sz="1200" kern="1200" dirty="0" smtClean="0">
                <a:solidFill>
                  <a:schemeClr val="tx1"/>
                </a:solidFill>
                <a:effectLst/>
                <a:latin typeface="+mn-lt"/>
                <a:ea typeface="+mn-ea"/>
                <a:cs typeface="+mn-cs"/>
              </a:rPr>
              <a:t> le type </a:t>
            </a:r>
            <a:r>
              <a:rPr lang="en-US" sz="1200" kern="1200" dirty="0" err="1" smtClean="0">
                <a:solidFill>
                  <a:schemeClr val="tx1"/>
                </a:solidFill>
                <a:effectLst/>
                <a:latin typeface="+mn-lt"/>
                <a:ea typeface="+mn-ea"/>
                <a:cs typeface="+mn-cs"/>
              </a:rPr>
              <a:t>d’abus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psychologique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Moins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d’hommes</a:t>
            </a:r>
            <a:r>
              <a:rPr lang="en-US" sz="1200" kern="1200" dirty="0" smtClean="0">
                <a:solidFill>
                  <a:schemeClr val="tx1"/>
                </a:solidFill>
                <a:effectLst/>
                <a:latin typeface="+mn-lt"/>
                <a:ea typeface="+mn-ea"/>
                <a:cs typeface="+mn-cs"/>
              </a:rPr>
              <a:t> (32% </a:t>
            </a:r>
            <a:r>
              <a:rPr lang="en-US" sz="1200" kern="1200" dirty="0" err="1" smtClean="0">
                <a:solidFill>
                  <a:schemeClr val="tx1"/>
                </a:solidFill>
                <a:effectLst/>
                <a:latin typeface="+mn-lt"/>
                <a:ea typeface="+mn-ea"/>
                <a:cs typeface="+mn-cs"/>
              </a:rPr>
              <a:t>ou</a:t>
            </a:r>
            <a:r>
              <a:rPr lang="en-US" sz="1200" kern="1200" dirty="0" smtClean="0">
                <a:solidFill>
                  <a:schemeClr val="tx1"/>
                </a:solidFill>
                <a:effectLst/>
                <a:latin typeface="+mn-lt"/>
                <a:ea typeface="+mn-ea"/>
                <a:cs typeface="+mn-cs"/>
              </a:rPr>
              <a:t> 3 </a:t>
            </a:r>
            <a:r>
              <a:rPr lang="en-US" sz="1200" kern="1200" dirty="0" err="1" smtClean="0">
                <a:solidFill>
                  <a:schemeClr val="tx1"/>
                </a:solidFill>
                <a:effectLst/>
                <a:latin typeface="+mn-lt"/>
                <a:ea typeface="+mn-ea"/>
                <a:cs typeface="+mn-cs"/>
              </a:rPr>
              <a:t>sur</a:t>
            </a:r>
            <a:r>
              <a:rPr lang="en-US" sz="1200" kern="1200" dirty="0" smtClean="0">
                <a:solidFill>
                  <a:schemeClr val="tx1"/>
                </a:solidFill>
                <a:effectLst/>
                <a:latin typeface="+mn-lt"/>
                <a:ea typeface="+mn-ea"/>
                <a:cs typeface="+mn-cs"/>
              </a:rPr>
              <a:t> 10)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les femmes (40% </a:t>
            </a:r>
            <a:r>
              <a:rPr lang="en-US" sz="1200" kern="1200" dirty="0" err="1" smtClean="0">
                <a:solidFill>
                  <a:schemeClr val="tx1"/>
                </a:solidFill>
                <a:effectLst/>
                <a:latin typeface="+mn-lt"/>
                <a:ea typeface="+mn-ea"/>
                <a:cs typeface="+mn-cs"/>
              </a:rPr>
              <a:t>ou</a:t>
            </a:r>
            <a:r>
              <a:rPr lang="en-US" sz="1200" kern="1200" dirty="0" smtClean="0">
                <a:solidFill>
                  <a:schemeClr val="tx1"/>
                </a:solidFill>
                <a:effectLst/>
                <a:latin typeface="+mn-lt"/>
                <a:ea typeface="+mn-ea"/>
                <a:cs typeface="+mn-cs"/>
              </a:rPr>
              <a:t> 4 </a:t>
            </a:r>
            <a:r>
              <a:rPr lang="en-US" sz="1200" kern="1200" dirty="0" err="1" smtClean="0">
                <a:solidFill>
                  <a:schemeClr val="tx1"/>
                </a:solidFill>
                <a:effectLst/>
                <a:latin typeface="+mn-lt"/>
                <a:ea typeface="+mn-ea"/>
                <a:cs typeface="+mn-cs"/>
              </a:rPr>
              <a:t>sur</a:t>
            </a:r>
            <a:r>
              <a:rPr lang="en-US" sz="1200" kern="1200" dirty="0" smtClean="0">
                <a:solidFill>
                  <a:schemeClr val="tx1"/>
                </a:solidFill>
                <a:effectLst/>
                <a:latin typeface="+mn-lt"/>
                <a:ea typeface="+mn-ea"/>
                <a:cs typeface="+mn-cs"/>
              </a:rPr>
              <a:t> 10), </a:t>
            </a:r>
            <a:r>
              <a:rPr lang="en-US" sz="1200" kern="1200" dirty="0" err="1" smtClean="0">
                <a:solidFill>
                  <a:schemeClr val="tx1"/>
                </a:solidFill>
                <a:effectLst/>
                <a:latin typeface="+mn-lt"/>
                <a:ea typeface="+mn-ea"/>
                <a:cs typeface="+mn-cs"/>
              </a:rPr>
              <a:t>révèlent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avoir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subi</a:t>
            </a:r>
            <a:r>
              <a:rPr lang="en-US" sz="1200" kern="1200" dirty="0" smtClean="0">
                <a:solidFill>
                  <a:schemeClr val="tx1"/>
                </a:solidFill>
                <a:effectLst/>
                <a:latin typeface="+mn-lt"/>
                <a:ea typeface="+mn-ea"/>
                <a:cs typeface="+mn-cs"/>
              </a:rPr>
              <a:t> un aggression concrete/expressive par </a:t>
            </a:r>
            <a:r>
              <a:rPr lang="en-US" sz="1200" kern="1200" dirty="0" err="1" smtClean="0">
                <a:solidFill>
                  <a:schemeClr val="tx1"/>
                </a:solidFill>
                <a:effectLst/>
                <a:latin typeface="+mn-lt"/>
                <a:ea typeface="+mn-ea"/>
                <a:cs typeface="+mn-cs"/>
              </a:rPr>
              <a:t>leur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partenaire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intime</a:t>
            </a:r>
            <a:r>
              <a:rPr lang="en-US" sz="1200" kern="1200" dirty="0" smtClean="0">
                <a:solidFill>
                  <a:schemeClr val="tx1"/>
                </a:solidFill>
                <a:effectLst/>
                <a:latin typeface="+mn-lt"/>
                <a:ea typeface="+mn-ea"/>
                <a:cs typeface="+mn-cs"/>
              </a:rPr>
              <a:t>, en </a:t>
            </a:r>
            <a:r>
              <a:rPr lang="en-US" sz="1200" kern="1200" dirty="0" err="1" smtClean="0">
                <a:solidFill>
                  <a:schemeClr val="tx1"/>
                </a:solidFill>
                <a:effectLst/>
                <a:latin typeface="+mn-lt"/>
                <a:ea typeface="+mn-ea"/>
                <a:cs typeface="+mn-cs"/>
              </a:rPr>
              <a:t>revanche</a:t>
            </a:r>
            <a:r>
              <a:rPr lang="en-US" sz="1200" kern="1200" dirty="0" smtClean="0">
                <a:solidFill>
                  <a:schemeClr val="tx1"/>
                </a:solidFill>
                <a:effectLst/>
                <a:latin typeface="+mn-lt"/>
                <a:ea typeface="+mn-ea"/>
                <a:cs typeface="+mn-cs"/>
              </a:rPr>
              <a:t> le </a:t>
            </a:r>
            <a:r>
              <a:rPr lang="en-US" sz="1200" kern="1200" dirty="0" err="1" smtClean="0">
                <a:solidFill>
                  <a:schemeClr val="tx1"/>
                </a:solidFill>
                <a:effectLst/>
                <a:latin typeface="+mn-lt"/>
                <a:ea typeface="+mn-ea"/>
                <a:cs typeface="+mn-cs"/>
              </a:rPr>
              <a:t>taux</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contrôle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coercitif</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sont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similaires</a:t>
            </a:r>
            <a:r>
              <a:rPr lang="en-US" sz="1200" kern="1200" dirty="0" smtClean="0">
                <a:solidFill>
                  <a:schemeClr val="tx1"/>
                </a:solidFill>
                <a:effectLst/>
                <a:latin typeface="+mn-lt"/>
                <a:ea typeface="+mn-ea"/>
                <a:cs typeface="+mn-cs"/>
              </a:rPr>
              <a:t> (42,5% chez les </a:t>
            </a:r>
            <a:r>
              <a:rPr lang="en-US" sz="1200" kern="1200" dirty="0" err="1" smtClean="0">
                <a:solidFill>
                  <a:schemeClr val="tx1"/>
                </a:solidFill>
                <a:effectLst/>
                <a:latin typeface="+mn-lt"/>
                <a:ea typeface="+mn-ea"/>
                <a:cs typeface="+mn-cs"/>
              </a:rPr>
              <a:t>hommes</a:t>
            </a:r>
            <a:r>
              <a:rPr lang="en-US" sz="1200" kern="1200" dirty="0" smtClean="0">
                <a:solidFill>
                  <a:schemeClr val="tx1"/>
                </a:solidFill>
                <a:effectLst/>
                <a:latin typeface="+mn-lt"/>
                <a:ea typeface="+mn-ea"/>
                <a:cs typeface="+mn-cs"/>
              </a:rPr>
              <a:t> et 41,1% chez les femmes – environ 4 </a:t>
            </a:r>
            <a:r>
              <a:rPr lang="en-US" sz="1200" kern="1200" dirty="0" err="1" smtClean="0">
                <a:solidFill>
                  <a:schemeClr val="tx1"/>
                </a:solidFill>
                <a:effectLst/>
                <a:latin typeface="+mn-lt"/>
                <a:ea typeface="+mn-ea"/>
                <a:cs typeface="+mn-cs"/>
              </a:rPr>
              <a:t>sur</a:t>
            </a:r>
            <a:r>
              <a:rPr lang="en-US" sz="1200" kern="1200" dirty="0" smtClean="0">
                <a:solidFill>
                  <a:schemeClr val="tx1"/>
                </a:solidFill>
                <a:effectLst/>
                <a:latin typeface="+mn-lt"/>
                <a:ea typeface="+mn-ea"/>
                <a:cs typeface="+mn-cs"/>
              </a:rPr>
              <a:t> 10).</a:t>
            </a:r>
            <a:endParaRPr lang="en-ZA" sz="1200" kern="1200" dirty="0" smtClean="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pPr fontAlgn="base"/>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7</a:t>
            </a:fld>
            <a:endParaRPr lang="en-US"/>
          </a:p>
        </p:txBody>
      </p:sp>
    </p:spTree>
    <p:extLst>
      <p:ext uri="{BB962C8B-B14F-4D97-AF65-F5344CB8AC3E}">
        <p14:creationId xmlns:p14="http://schemas.microsoft.com/office/powerpoint/2010/main" val="19791333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fr-FR" sz="1200" kern="1200" dirty="0" smtClean="0">
                <a:solidFill>
                  <a:schemeClr val="tx1"/>
                </a:solidFill>
                <a:effectLst/>
                <a:latin typeface="+mn-lt"/>
                <a:ea typeface="+mn-ea"/>
                <a:cs typeface="+mn-cs"/>
              </a:rPr>
              <a:t>L'étude a également révélé les formes d'abus émotionnel. Ces formes sont celles qui se retrouvent à la maison. Les types d'agression expressive les plus fréquemment rapportée pour les deux sexes sont : traiter l’autre de tous les noms (laid, gros, fou ou stupide), de l’humilier, de l’insulter ou de le ridiculiser. Le type d'agression psychologique le plus commun utilisé envers les hommes et les femmes est le contrôle oppressif : chercher constamment à savoir où l’autre se trouve et ce qu’il/elle fait. </a:t>
            </a:r>
          </a:p>
          <a:p>
            <a:pPr fontAlgn="base"/>
            <a:endParaRPr lang="fr-FR" sz="1200" kern="1200" dirty="0" smtClean="0">
              <a:solidFill>
                <a:schemeClr val="tx1"/>
              </a:solidFill>
              <a:effectLst/>
              <a:latin typeface="+mn-lt"/>
              <a:ea typeface="+mn-ea"/>
              <a:cs typeface="+mn-cs"/>
            </a:endParaRPr>
          </a:p>
          <a:p>
            <a:pPr fontAlgn="base"/>
            <a:r>
              <a:rPr lang="fr-FR" sz="1200" kern="1200" dirty="0" smtClean="0">
                <a:solidFill>
                  <a:schemeClr val="tx1"/>
                </a:solidFill>
                <a:effectLst/>
                <a:latin typeface="+mn-lt"/>
                <a:ea typeface="+mn-ea"/>
                <a:cs typeface="+mn-cs"/>
              </a:rPr>
              <a:t>Les différences apparaissent avec les femmes plus souvent tenues de</a:t>
            </a:r>
            <a:r>
              <a:rPr lang="fr-FR" sz="1200" kern="1200" baseline="0" dirty="0" smtClean="0">
                <a:solidFill>
                  <a:schemeClr val="tx1"/>
                </a:solidFill>
                <a:effectLst/>
                <a:latin typeface="+mn-lt"/>
                <a:ea typeface="+mn-ea"/>
                <a:cs typeface="+mn-cs"/>
              </a:rPr>
              <a:t> signaler </a:t>
            </a:r>
            <a:r>
              <a:rPr lang="fr-FR" sz="1200" kern="1200" dirty="0" smtClean="0">
                <a:solidFill>
                  <a:schemeClr val="tx1"/>
                </a:solidFill>
                <a:effectLst/>
                <a:latin typeface="+mn-lt"/>
                <a:ea typeface="+mn-ea"/>
                <a:cs typeface="+mn-cs"/>
              </a:rPr>
              <a:t>leurs déplacements à leur partenaire. Les hommes sont plus souvent insultés. Ils avouent également avoir vu leur partenaire se mettre dans une colère telle que la situation semblait dangereuse.</a:t>
            </a:r>
            <a:r>
              <a:rPr lang="en-ZA" dirty="0" smtClean="0">
                <a:effectLst/>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8</a:t>
            </a:fld>
            <a:endParaRPr lang="en-US"/>
          </a:p>
        </p:txBody>
      </p:sp>
    </p:spTree>
    <p:extLst>
      <p:ext uri="{BB962C8B-B14F-4D97-AF65-F5344CB8AC3E}">
        <p14:creationId xmlns:p14="http://schemas.microsoft.com/office/powerpoint/2010/main" val="7332120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ts val="0"/>
              </a:spcBef>
              <a:spcAft>
                <a:spcPts val="0"/>
              </a:spcAft>
              <a:buClrTx/>
              <a:buSzTx/>
              <a:buFontTx/>
              <a:buNone/>
              <a:tabLst/>
              <a:defRPr/>
            </a:pPr>
            <a:r>
              <a:rPr lang="fr-FR" sz="1200" b="1" kern="1200" dirty="0" smtClean="0">
                <a:solidFill>
                  <a:schemeClr val="tx1"/>
                </a:solidFill>
                <a:effectLst/>
                <a:latin typeface="+mn-lt"/>
                <a:ea typeface="+mn-ea"/>
                <a:cs typeface="+mn-cs"/>
              </a:rPr>
              <a:t>La prévalence de l'abus psychologique chez les Adventistes</a:t>
            </a:r>
          </a:p>
          <a:p>
            <a:pPr marL="0" marR="0" indent="0" algn="l" defTabSz="914400" rtl="0" eaLnBrk="1" fontAlgn="base" latinLnBrk="0" hangingPunct="1">
              <a:lnSpc>
                <a:spcPct val="100000"/>
              </a:lnSpc>
              <a:spcBef>
                <a:spcPts val="0"/>
              </a:spcBef>
              <a:spcAft>
                <a:spcPts val="0"/>
              </a:spcAft>
              <a:buClrTx/>
              <a:buSzTx/>
              <a:buFontTx/>
              <a:buNone/>
              <a:tabLst/>
              <a:defRPr/>
            </a:pPr>
            <a:endParaRPr lang="fr-FR" sz="1200" b="1"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Qu'en est-il des Adventistes ? Ces comportements vous semblent-ils familiers? Est-ce qu'ils se manifestent dans votre propre maison, au sein de la famille ou chez les amis ?</a:t>
            </a:r>
          </a:p>
          <a:p>
            <a:pPr marL="0" marR="0" indent="0" algn="l" defTabSz="914400" rtl="0" eaLnBrk="1" fontAlgn="base" latinLnBrk="0" hangingPunct="1">
              <a:lnSpc>
                <a:spcPct val="100000"/>
              </a:lnSpc>
              <a:spcBef>
                <a:spcPts val="0"/>
              </a:spcBef>
              <a:spcAft>
                <a:spcPts val="0"/>
              </a:spcAft>
              <a:buClrTx/>
              <a:buSzTx/>
              <a:buFontTx/>
              <a:buNone/>
              <a:tabLst/>
              <a:defRPr/>
            </a:pPr>
            <a:endParaRPr lang="fr-FR"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Bien que nous n'ayons pas de données sur l'abus psychologique exercé par un partenaire </a:t>
            </a:r>
            <a:r>
              <a:rPr lang="fr-FR" sz="1200" kern="1200" dirty="0" smtClean="0">
                <a:solidFill>
                  <a:schemeClr val="tx1"/>
                </a:solidFill>
                <a:effectLst/>
                <a:latin typeface="+mn-lt"/>
                <a:ea typeface="+mn-ea"/>
                <a:cs typeface="+mn-cs"/>
              </a:rPr>
              <a:t>intime </a:t>
            </a:r>
            <a:r>
              <a:rPr lang="fr-FR" sz="1200" kern="1200" dirty="0" smtClean="0">
                <a:solidFill>
                  <a:schemeClr val="tx1"/>
                </a:solidFill>
                <a:effectLst/>
                <a:latin typeface="+mn-lt"/>
                <a:ea typeface="+mn-ea"/>
                <a:cs typeface="+mn-cs"/>
              </a:rPr>
              <a:t>sur un échantillon important d’adultes adventistes, le Dr Katia </a:t>
            </a:r>
            <a:r>
              <a:rPr lang="fr-FR" sz="1200" kern="1200" dirty="0" err="1" smtClean="0">
                <a:solidFill>
                  <a:schemeClr val="tx1"/>
                </a:solidFill>
                <a:effectLst/>
                <a:latin typeface="+mn-lt"/>
                <a:ea typeface="+mn-ea"/>
                <a:cs typeface="+mn-cs"/>
              </a:rPr>
              <a:t>Reinert</a:t>
            </a:r>
            <a:r>
              <a:rPr lang="fr-FR" sz="1200" kern="1200" dirty="0" smtClean="0">
                <a:solidFill>
                  <a:schemeClr val="tx1"/>
                </a:solidFill>
                <a:effectLst/>
                <a:latin typeface="+mn-lt"/>
                <a:ea typeface="+mn-ea"/>
                <a:cs typeface="+mn-cs"/>
              </a:rPr>
              <a:t> a mené une analyse sur la prévalence des abus psychologiques</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durant l'enfance chez </a:t>
            </a:r>
            <a:r>
              <a:rPr lang="fr-FR" sz="1200" kern="1200" dirty="0" smtClean="0">
                <a:solidFill>
                  <a:schemeClr val="tx1"/>
                </a:solidFill>
                <a:effectLst/>
                <a:latin typeface="+mn-lt"/>
                <a:ea typeface="+mn-ea"/>
                <a:cs typeface="+mn-cs"/>
              </a:rPr>
              <a:t>10283 </a:t>
            </a:r>
            <a:r>
              <a:rPr lang="fr-FR" sz="1200" kern="1200" dirty="0" smtClean="0">
                <a:solidFill>
                  <a:schemeClr val="tx1"/>
                </a:solidFill>
                <a:effectLst/>
                <a:latin typeface="+mn-lt"/>
                <a:ea typeface="+mn-ea"/>
                <a:cs typeface="+mn-cs"/>
              </a:rPr>
              <a:t>adventistes du septième jour en Amérique du nord participant au </a:t>
            </a:r>
            <a:r>
              <a:rPr lang="fr-FR" sz="1200" i="1" kern="1200" dirty="0" err="1" smtClean="0">
                <a:solidFill>
                  <a:schemeClr val="tx1"/>
                </a:solidFill>
                <a:effectLst/>
                <a:latin typeface="+mn-lt"/>
                <a:ea typeface="+mn-ea"/>
                <a:cs typeface="+mn-cs"/>
              </a:rPr>
              <a:t>Adventist</a:t>
            </a:r>
            <a:r>
              <a:rPr lang="fr-FR" sz="1200" i="1" kern="1200" dirty="0" smtClean="0">
                <a:solidFill>
                  <a:schemeClr val="tx1"/>
                </a:solidFill>
                <a:effectLst/>
                <a:latin typeface="+mn-lt"/>
                <a:ea typeface="+mn-ea"/>
                <a:cs typeface="+mn-cs"/>
              </a:rPr>
              <a:t> </a:t>
            </a:r>
            <a:r>
              <a:rPr lang="fr-FR" sz="1200" i="1" kern="1200" dirty="0" err="1" smtClean="0">
                <a:solidFill>
                  <a:schemeClr val="tx1"/>
                </a:solidFill>
                <a:effectLst/>
                <a:latin typeface="+mn-lt"/>
                <a:ea typeface="+mn-ea"/>
                <a:cs typeface="+mn-cs"/>
              </a:rPr>
              <a:t>Health</a:t>
            </a:r>
            <a:r>
              <a:rPr lang="fr-FR" sz="1200" i="1" kern="1200" dirty="0" smtClean="0">
                <a:solidFill>
                  <a:schemeClr val="tx1"/>
                </a:solidFill>
                <a:effectLst/>
                <a:latin typeface="+mn-lt"/>
                <a:ea typeface="+mn-ea"/>
                <a:cs typeface="+mn-cs"/>
              </a:rPr>
              <a:t> Study-2</a:t>
            </a:r>
            <a:r>
              <a:rPr lang="fr-FR" sz="1200" i="0" kern="1200" baseline="0" dirty="0" smtClean="0">
                <a:solidFill>
                  <a:schemeClr val="tx1"/>
                </a:solidFill>
                <a:effectLst/>
                <a:latin typeface="+mn-lt"/>
                <a:ea typeface="+mn-ea"/>
                <a:cs typeface="+mn-cs"/>
              </a:rPr>
              <a:t> (Étude sur la santé des Adventistes-2).</a:t>
            </a:r>
            <a:r>
              <a:rPr lang="fr-FR" sz="1200" kern="1200" dirty="0" smtClean="0">
                <a:solidFill>
                  <a:schemeClr val="tx1"/>
                </a:solidFill>
                <a:effectLst/>
                <a:latin typeface="+mn-lt"/>
                <a:ea typeface="+mn-ea"/>
                <a:cs typeface="+mn-cs"/>
              </a:rPr>
              <a:t> Dans cette étude, 39% des femmes et 35% des hommes ont déclaré avoir subi des abus psychologiques de leurs parents (père ou mère) avant l'âge de 18 ans. L'exposition à cet abus a eu un impact négatif sur leur santé physique et </a:t>
            </a:r>
            <a:r>
              <a:rPr lang="fr-FR" sz="1200" kern="1200" dirty="0" smtClean="0">
                <a:solidFill>
                  <a:schemeClr val="tx1"/>
                </a:solidFill>
                <a:effectLst/>
                <a:latin typeface="+mn-lt"/>
                <a:ea typeface="+mn-ea"/>
                <a:cs typeface="+mn-cs"/>
              </a:rPr>
              <a:t>mentale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a:t>
            </a:r>
            <a:r>
              <a:rPr lang="en-ZA" dirty="0" smtClean="0">
                <a:effectLst/>
              </a:rPr>
              <a:t>  </a:t>
            </a:r>
            <a:r>
              <a:rPr lang="fr-FR" sz="1200" kern="1200" dirty="0" smtClean="0">
                <a:solidFill>
                  <a:schemeClr val="tx1"/>
                </a:solidFill>
                <a:effectLst/>
                <a:latin typeface="+mn-lt"/>
                <a:ea typeface="+mn-ea"/>
                <a:cs typeface="+mn-cs"/>
              </a:rPr>
              <a:t>qu’importe </a:t>
            </a:r>
            <a:r>
              <a:rPr lang="fr-FR" sz="1200" kern="1200" dirty="0" smtClean="0">
                <a:solidFill>
                  <a:schemeClr val="tx1"/>
                </a:solidFill>
                <a:effectLst/>
                <a:latin typeface="+mn-lt"/>
                <a:ea typeface="+mn-ea"/>
                <a:cs typeface="+mn-cs"/>
              </a:rPr>
              <a:t>le </a:t>
            </a:r>
            <a:r>
              <a:rPr lang="fr-FR" sz="1200" kern="1200" dirty="0" smtClean="0">
                <a:solidFill>
                  <a:schemeClr val="tx1"/>
                </a:solidFill>
                <a:effectLst/>
                <a:latin typeface="+mn-lt"/>
                <a:ea typeface="+mn-ea"/>
                <a:cs typeface="+mn-cs"/>
              </a:rPr>
              <a:t>sexe</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a:t>
            </a:r>
            <a:r>
              <a:rPr lang="en-ZA" dirty="0" smtClean="0">
                <a:effectLst/>
              </a:rPr>
              <a:t>  </a:t>
            </a:r>
            <a:r>
              <a:rPr lang="fr-FR" sz="1200" kern="1200" dirty="0" smtClean="0">
                <a:solidFill>
                  <a:schemeClr val="tx1"/>
                </a:solidFill>
                <a:effectLst/>
                <a:latin typeface="+mn-lt"/>
                <a:ea typeface="+mn-ea"/>
                <a:cs typeface="+mn-cs"/>
              </a:rPr>
              <a:t>leur </a:t>
            </a:r>
            <a:r>
              <a:rPr lang="fr-FR" sz="1200" kern="1200" dirty="0" smtClean="0">
                <a:solidFill>
                  <a:schemeClr val="tx1"/>
                </a:solidFill>
                <a:effectLst/>
                <a:latin typeface="+mn-lt"/>
                <a:ea typeface="+mn-ea"/>
                <a:cs typeface="+mn-cs"/>
              </a:rPr>
              <a:t>statut social et leur </a:t>
            </a:r>
            <a:r>
              <a:rPr lang="fr-FR" sz="1200" kern="1200" dirty="0" smtClean="0">
                <a:solidFill>
                  <a:schemeClr val="tx1"/>
                </a:solidFill>
                <a:effectLst/>
                <a:latin typeface="+mn-lt"/>
                <a:ea typeface="+mn-ea"/>
                <a:cs typeface="+mn-cs"/>
              </a:rPr>
              <a:t>revenu</a:t>
            </a:r>
            <a:r>
              <a:rPr lang="fr-FR" sz="1200" kern="1200" baseline="0" dirty="0" smtClean="0">
                <a:solidFill>
                  <a:schemeClr val="tx1"/>
                </a:solidFill>
                <a:effectLst/>
                <a:latin typeface="+mn-lt"/>
                <a:ea typeface="+mn-ea"/>
                <a:cs typeface="+mn-cs"/>
              </a:rPr>
              <a:t>,</a:t>
            </a:r>
            <a:r>
              <a:rPr lang="en-ZA" dirty="0" smtClean="0">
                <a:effectLst/>
              </a:rPr>
              <a:t> </a:t>
            </a:r>
            <a:r>
              <a:rPr lang="fr-FR" sz="1200" kern="1200" dirty="0" smtClean="0">
                <a:solidFill>
                  <a:schemeClr val="tx1"/>
                </a:solidFill>
                <a:effectLst/>
                <a:latin typeface="+mn-lt"/>
                <a:ea typeface="+mn-ea"/>
                <a:cs typeface="+mn-cs"/>
              </a:rPr>
              <a:t>et </a:t>
            </a:r>
            <a:r>
              <a:rPr lang="fr-FR" sz="1200" kern="1200" dirty="0" smtClean="0">
                <a:solidFill>
                  <a:schemeClr val="tx1"/>
                </a:solidFill>
                <a:effectLst/>
                <a:latin typeface="+mn-lt"/>
                <a:ea typeface="+mn-ea"/>
                <a:cs typeface="+mn-cs"/>
              </a:rPr>
              <a:t>leurs choix de style de vie, tels se</a:t>
            </a:r>
            <a:r>
              <a:rPr lang="fr-FR" sz="1200" kern="1200" baseline="0" dirty="0" smtClean="0">
                <a:solidFill>
                  <a:schemeClr val="tx1"/>
                </a:solidFill>
                <a:effectLst/>
                <a:latin typeface="+mn-lt"/>
                <a:ea typeface="+mn-ea"/>
                <a:cs typeface="+mn-cs"/>
              </a:rPr>
              <a:t> nourrir </a:t>
            </a:r>
            <a:r>
              <a:rPr lang="fr-FR" sz="1200" kern="1200" dirty="0" smtClean="0">
                <a:solidFill>
                  <a:schemeClr val="tx1"/>
                </a:solidFill>
                <a:effectLst/>
                <a:latin typeface="+mn-lt"/>
                <a:ea typeface="+mn-ea"/>
                <a:cs typeface="+mn-cs"/>
              </a:rPr>
              <a:t>sainement ou pratiquer de l'exercice physique. Ceci est une préoccupation et soulève des questions sur les pratiques parentales qui peuvent être préjudiciables et pérennes.</a:t>
            </a:r>
            <a:r>
              <a:rPr lang="en-ZA" dirty="0" smtClean="0">
                <a:effectLst/>
              </a:rPr>
              <a:t> </a:t>
            </a:r>
          </a:p>
          <a:p>
            <a:pPr marL="0" marR="0" indent="0" algn="l" defTabSz="914400" rtl="0" eaLnBrk="1" fontAlgn="base"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sz="1200" kern="1200" dirty="0" err="1" smtClean="0">
                <a:solidFill>
                  <a:schemeClr val="tx1"/>
                </a:solidFill>
                <a:effectLst/>
                <a:latin typeface="+mn-lt"/>
                <a:ea typeface="+mn-ea"/>
                <a:cs typeface="+mn-cs"/>
              </a:rPr>
              <a:t>Reinert</a:t>
            </a:r>
            <a:r>
              <a:rPr lang="en-US" sz="1200" kern="1200" dirty="0" smtClean="0">
                <a:solidFill>
                  <a:schemeClr val="tx1"/>
                </a:solidFill>
                <a:effectLst/>
                <a:latin typeface="+mn-lt"/>
                <a:ea typeface="+mn-ea"/>
                <a:cs typeface="+mn-cs"/>
              </a:rPr>
              <a:t>, K. Campbell, J., </a:t>
            </a:r>
            <a:r>
              <a:rPr lang="en-US" sz="1200" kern="1200" dirty="0" err="1" smtClean="0">
                <a:solidFill>
                  <a:schemeClr val="tx1"/>
                </a:solidFill>
                <a:effectLst/>
                <a:latin typeface="+mn-lt"/>
                <a:ea typeface="+mn-ea"/>
                <a:cs typeface="+mn-cs"/>
              </a:rPr>
              <a:t>Bandeen</a:t>
            </a:r>
            <a:r>
              <a:rPr lang="en-US" sz="1200" kern="1200" dirty="0" smtClean="0">
                <a:solidFill>
                  <a:schemeClr val="tx1"/>
                </a:solidFill>
                <a:effectLst/>
                <a:latin typeface="+mn-lt"/>
                <a:ea typeface="+mn-ea"/>
                <a:cs typeface="+mn-cs"/>
              </a:rPr>
              <a:t>-Roche, K., Sharps, P., &amp; Lee, J. (15 </a:t>
            </a:r>
            <a:r>
              <a:rPr lang="en-US" sz="1200" kern="1200" dirty="0" err="1" smtClean="0">
                <a:solidFill>
                  <a:schemeClr val="tx1"/>
                </a:solidFill>
                <a:effectLst/>
                <a:latin typeface="+mn-lt"/>
                <a:ea typeface="+mn-ea"/>
                <a:cs typeface="+mn-cs"/>
              </a:rPr>
              <a:t>juillet</a:t>
            </a:r>
            <a:r>
              <a:rPr lang="en-US" sz="1200" kern="1200" dirty="0" smtClean="0">
                <a:solidFill>
                  <a:schemeClr val="tx1"/>
                </a:solidFill>
                <a:effectLst/>
                <a:latin typeface="+mn-lt"/>
                <a:ea typeface="+mn-ea"/>
                <a:cs typeface="+mn-cs"/>
              </a:rPr>
              <a:t> 2015), Gender and Race Variations of the Intersection between Religious Involvement, Early Trauma and Adult Health (Genre et </a:t>
            </a:r>
            <a:r>
              <a:rPr lang="en-US" sz="1200" kern="1200" dirty="0" err="1" smtClean="0">
                <a:solidFill>
                  <a:schemeClr val="tx1"/>
                </a:solidFill>
                <a:effectLst/>
                <a:latin typeface="+mn-lt"/>
                <a:ea typeface="+mn-ea"/>
                <a:cs typeface="+mn-cs"/>
              </a:rPr>
              <a:t>changement</a:t>
            </a:r>
            <a:r>
              <a:rPr lang="en-US" sz="1200" kern="1200" dirty="0" smtClean="0">
                <a:solidFill>
                  <a:schemeClr val="tx1"/>
                </a:solidFill>
                <a:effectLst/>
                <a:latin typeface="+mn-lt"/>
                <a:ea typeface="+mn-ea"/>
                <a:cs typeface="+mn-cs"/>
              </a:rPr>
              <a:t> de race </a:t>
            </a:r>
            <a:r>
              <a:rPr lang="en-US" sz="1200" kern="1200" dirty="0" err="1" smtClean="0">
                <a:solidFill>
                  <a:schemeClr val="tx1"/>
                </a:solidFill>
                <a:effectLst/>
                <a:latin typeface="+mn-lt"/>
                <a:ea typeface="+mn-ea"/>
                <a:cs typeface="+mn-cs"/>
              </a:rPr>
              <a:t>à</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l’intersection</a:t>
            </a:r>
            <a:r>
              <a:rPr lang="en-US" sz="1200" kern="1200" dirty="0" smtClean="0">
                <a:solidFill>
                  <a:schemeClr val="tx1"/>
                </a:solidFill>
                <a:effectLst/>
                <a:latin typeface="+mn-lt"/>
                <a:ea typeface="+mn-ea"/>
                <a:cs typeface="+mn-cs"/>
              </a:rPr>
              <a:t> entre </a:t>
            </a:r>
            <a:r>
              <a:rPr lang="en-US" sz="1200" kern="1200" dirty="0" err="1" smtClean="0">
                <a:solidFill>
                  <a:schemeClr val="tx1"/>
                </a:solidFill>
                <a:effectLst/>
                <a:latin typeface="+mn-lt"/>
                <a:ea typeface="+mn-ea"/>
                <a:cs typeface="+mn-cs"/>
              </a:rPr>
              <a:t>l’implication</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religieuse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Traumatisme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précoce</a:t>
            </a:r>
            <a:r>
              <a:rPr lang="en-US" sz="1200" kern="1200" dirty="0" smtClean="0">
                <a:solidFill>
                  <a:schemeClr val="tx1"/>
                </a:solidFill>
                <a:effectLst/>
                <a:latin typeface="+mn-lt"/>
                <a:ea typeface="+mn-ea"/>
                <a:cs typeface="+mn-cs"/>
              </a:rPr>
              <a:t> et santé de </a:t>
            </a:r>
            <a:r>
              <a:rPr lang="en-US" sz="1200" kern="1200" dirty="0" err="1" smtClean="0">
                <a:solidFill>
                  <a:schemeClr val="tx1"/>
                </a:solidFill>
                <a:effectLst/>
                <a:latin typeface="+mn-lt"/>
                <a:ea typeface="+mn-ea"/>
                <a:cs typeface="+mn-cs"/>
              </a:rPr>
              <a:t>l’adulte</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Journal of Nursing Scholarship</a:t>
            </a:r>
            <a:r>
              <a:rPr lang="en-US" sz="1200" kern="1200" dirty="0" smtClean="0">
                <a:solidFill>
                  <a:schemeClr val="tx1"/>
                </a:solidFill>
                <a:effectLst/>
                <a:latin typeface="+mn-lt"/>
                <a:ea typeface="+mn-ea"/>
                <a:cs typeface="+mn-cs"/>
              </a:rPr>
              <a:t>, 47(4), 318-327. </a:t>
            </a:r>
            <a:r>
              <a:rPr lang="en-US" sz="1200" u="sng" kern="1200" dirty="0" smtClean="0">
                <a:solidFill>
                  <a:schemeClr val="tx1"/>
                </a:solidFill>
                <a:effectLst/>
                <a:latin typeface="+mn-lt"/>
                <a:ea typeface="+mn-ea"/>
                <a:cs typeface="+mn-cs"/>
                <a:hlinkClick r:id="rId3"/>
              </a:rPr>
              <a:t>https://www.ncbi.nlm.nih.gov/pmc/articles/PMC4969318/</a:t>
            </a:r>
            <a:r>
              <a:rPr lang="en-US" sz="1200" kern="1200" dirty="0" smtClean="0">
                <a:solidFill>
                  <a:schemeClr val="tx1"/>
                </a:solidFill>
                <a:effectLst/>
                <a:latin typeface="+mn-lt"/>
                <a:ea typeface="+mn-ea"/>
                <a:cs typeface="+mn-cs"/>
              </a:rPr>
              <a:t> Les 10283 participants </a:t>
            </a:r>
            <a:r>
              <a:rPr lang="en-US" sz="1200" kern="1200" dirty="0" err="1" smtClean="0">
                <a:solidFill>
                  <a:schemeClr val="tx1"/>
                </a:solidFill>
                <a:effectLst/>
                <a:latin typeface="+mn-lt"/>
                <a:ea typeface="+mn-ea"/>
                <a:cs typeface="+mn-cs"/>
              </a:rPr>
              <a:t>incluaient</a:t>
            </a:r>
            <a:r>
              <a:rPr lang="en-US" sz="1200" kern="1200" dirty="0" smtClean="0">
                <a:solidFill>
                  <a:schemeClr val="tx1"/>
                </a:solidFill>
                <a:effectLst/>
                <a:latin typeface="+mn-lt"/>
                <a:ea typeface="+mn-ea"/>
                <a:cs typeface="+mn-cs"/>
              </a:rPr>
              <a:t> 6946 femmes et 3333 </a:t>
            </a:r>
            <a:r>
              <a:rPr lang="en-US" sz="1200" kern="1200" dirty="0" err="1" smtClean="0">
                <a:solidFill>
                  <a:schemeClr val="tx1"/>
                </a:solidFill>
                <a:effectLst/>
                <a:latin typeface="+mn-lt"/>
                <a:ea typeface="+mn-ea"/>
                <a:cs typeface="+mn-cs"/>
              </a:rPr>
              <a:t>hommes</a:t>
            </a:r>
            <a:r>
              <a:rPr lang="en-US" sz="1200" kern="1200" dirty="0" smtClean="0">
                <a:solidFill>
                  <a:schemeClr val="tx1"/>
                </a:solidFill>
                <a:effectLst/>
                <a:latin typeface="+mn-lt"/>
                <a:ea typeface="+mn-ea"/>
                <a:cs typeface="+mn-cs"/>
              </a:rPr>
              <a:t>.</a:t>
            </a:r>
            <a:endParaRPr lang="en-ZA" sz="1200" kern="1200" dirty="0" smtClean="0">
              <a:solidFill>
                <a:schemeClr val="tx1"/>
              </a:solidFill>
              <a:effectLst/>
              <a:latin typeface="+mn-lt"/>
              <a:ea typeface="+mn-ea"/>
              <a:cs typeface="+mn-cs"/>
            </a:endParaRPr>
          </a:p>
          <a:p>
            <a:pPr fontAlgn="base"/>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D26DF28-F30B-FF47-8F8A-1A1B5A783041}" type="slidenum">
              <a:rPr lang="en-US" smtClean="0"/>
              <a:t>9</a:t>
            </a:fld>
            <a:endParaRPr lang="en-US"/>
          </a:p>
        </p:txBody>
      </p:sp>
    </p:spTree>
    <p:extLst>
      <p:ext uri="{BB962C8B-B14F-4D97-AF65-F5344CB8AC3E}">
        <p14:creationId xmlns:p14="http://schemas.microsoft.com/office/powerpoint/2010/main" val="19717074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57EAEC-6CAA-4F49-A47F-978E17736A1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F4AF6826-9763-474F-8DBD-5F718AA128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5012BD2-BF53-6D47-ABA0-EC7190FAB824}"/>
              </a:ext>
            </a:extLst>
          </p:cNvPr>
          <p:cNvSpPr>
            <a:spLocks noGrp="1"/>
          </p:cNvSpPr>
          <p:nvPr>
            <p:ph type="dt" sz="half" idx="10"/>
          </p:nvPr>
        </p:nvSpPr>
        <p:spPr/>
        <p:txBody>
          <a:bodyPr/>
          <a:lstStyle/>
          <a:p>
            <a:fld id="{21228708-8A7A-324C-AF89-DED6CBA5AADD}" type="datetimeFigureOut">
              <a:rPr lang="en-US" smtClean="0"/>
              <a:t>18/05/06</a:t>
            </a:fld>
            <a:endParaRPr lang="en-US"/>
          </a:p>
        </p:txBody>
      </p:sp>
      <p:sp>
        <p:nvSpPr>
          <p:cNvPr id="5" name="Footer Placeholder 4">
            <a:extLst>
              <a:ext uri="{FF2B5EF4-FFF2-40B4-BE49-F238E27FC236}">
                <a16:creationId xmlns:a16="http://schemas.microsoft.com/office/drawing/2014/main" xmlns="" id="{BC0CBAB0-610D-9B47-B57B-528B0BF832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F3AD640-B488-9B48-B3C2-D324E02695B3}"/>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3770608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EC2799A-836D-8543-94CD-B0903D80A2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8E05F1F-4344-A545-BAD3-444C6AB715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73B8C71-0197-BC48-B459-9B6D112A96F1}"/>
              </a:ext>
            </a:extLst>
          </p:cNvPr>
          <p:cNvSpPr>
            <a:spLocks noGrp="1"/>
          </p:cNvSpPr>
          <p:nvPr>
            <p:ph type="dt" sz="half" idx="10"/>
          </p:nvPr>
        </p:nvSpPr>
        <p:spPr/>
        <p:txBody>
          <a:bodyPr/>
          <a:lstStyle/>
          <a:p>
            <a:fld id="{21228708-8A7A-324C-AF89-DED6CBA5AADD}" type="datetimeFigureOut">
              <a:rPr lang="en-US" smtClean="0"/>
              <a:t>18/05/06</a:t>
            </a:fld>
            <a:endParaRPr lang="en-US"/>
          </a:p>
        </p:txBody>
      </p:sp>
      <p:sp>
        <p:nvSpPr>
          <p:cNvPr id="5" name="Footer Placeholder 4">
            <a:extLst>
              <a:ext uri="{FF2B5EF4-FFF2-40B4-BE49-F238E27FC236}">
                <a16:creationId xmlns:a16="http://schemas.microsoft.com/office/drawing/2014/main" xmlns="" id="{821284E5-8552-AB4E-84C5-139FDCE308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3215B62-4ACE-C84E-99E5-526F9AD03E88}"/>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1842288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0457069F-12CC-A642-864D-718EEC95D0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2A056EF1-83EF-474B-81C0-59A4E166664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7E5B75A-821F-DE4C-8203-DE15CB4D011C}"/>
              </a:ext>
            </a:extLst>
          </p:cNvPr>
          <p:cNvSpPr>
            <a:spLocks noGrp="1"/>
          </p:cNvSpPr>
          <p:nvPr>
            <p:ph type="dt" sz="half" idx="10"/>
          </p:nvPr>
        </p:nvSpPr>
        <p:spPr/>
        <p:txBody>
          <a:bodyPr/>
          <a:lstStyle/>
          <a:p>
            <a:fld id="{21228708-8A7A-324C-AF89-DED6CBA5AADD}" type="datetimeFigureOut">
              <a:rPr lang="en-US" smtClean="0"/>
              <a:t>18/05/06</a:t>
            </a:fld>
            <a:endParaRPr lang="en-US"/>
          </a:p>
        </p:txBody>
      </p:sp>
      <p:sp>
        <p:nvSpPr>
          <p:cNvPr id="5" name="Footer Placeholder 4">
            <a:extLst>
              <a:ext uri="{FF2B5EF4-FFF2-40B4-BE49-F238E27FC236}">
                <a16:creationId xmlns:a16="http://schemas.microsoft.com/office/drawing/2014/main" xmlns="" id="{90584A9F-DD33-974D-9500-9535135C27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D0346CE-4879-7946-B537-26F96E5D8500}"/>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1791389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2C47AC-6BD5-7146-922B-5BB4A6D802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1310FEF-61F2-F54A-BA34-8A2821BF71A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5994383-42E2-5B46-8A08-A401D73E0D78}"/>
              </a:ext>
            </a:extLst>
          </p:cNvPr>
          <p:cNvSpPr>
            <a:spLocks noGrp="1"/>
          </p:cNvSpPr>
          <p:nvPr>
            <p:ph type="dt" sz="half" idx="10"/>
          </p:nvPr>
        </p:nvSpPr>
        <p:spPr/>
        <p:txBody>
          <a:bodyPr/>
          <a:lstStyle/>
          <a:p>
            <a:fld id="{21228708-8A7A-324C-AF89-DED6CBA5AADD}" type="datetimeFigureOut">
              <a:rPr lang="en-US" smtClean="0"/>
              <a:t>18/05/06</a:t>
            </a:fld>
            <a:endParaRPr lang="en-US"/>
          </a:p>
        </p:txBody>
      </p:sp>
      <p:sp>
        <p:nvSpPr>
          <p:cNvPr id="5" name="Footer Placeholder 4">
            <a:extLst>
              <a:ext uri="{FF2B5EF4-FFF2-40B4-BE49-F238E27FC236}">
                <a16:creationId xmlns:a16="http://schemas.microsoft.com/office/drawing/2014/main" xmlns="" id="{8049E4DF-EC47-5844-BFE9-ACE795117D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2388D88-63BD-9A4E-9B56-3186B7EBAB5A}"/>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3386275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C43F68-5101-5742-82A3-63E4214F897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368C0EB-6A88-7C45-9834-E0FAD3AF551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7DC7EC42-2AFB-B444-949C-8D7B92CF15AF}"/>
              </a:ext>
            </a:extLst>
          </p:cNvPr>
          <p:cNvSpPr>
            <a:spLocks noGrp="1"/>
          </p:cNvSpPr>
          <p:nvPr>
            <p:ph type="dt" sz="half" idx="10"/>
          </p:nvPr>
        </p:nvSpPr>
        <p:spPr/>
        <p:txBody>
          <a:bodyPr/>
          <a:lstStyle/>
          <a:p>
            <a:fld id="{21228708-8A7A-324C-AF89-DED6CBA5AADD}" type="datetimeFigureOut">
              <a:rPr lang="en-US" smtClean="0"/>
              <a:t>18/05/06</a:t>
            </a:fld>
            <a:endParaRPr lang="en-US"/>
          </a:p>
        </p:txBody>
      </p:sp>
      <p:sp>
        <p:nvSpPr>
          <p:cNvPr id="5" name="Footer Placeholder 4">
            <a:extLst>
              <a:ext uri="{FF2B5EF4-FFF2-40B4-BE49-F238E27FC236}">
                <a16:creationId xmlns:a16="http://schemas.microsoft.com/office/drawing/2014/main" xmlns="" id="{84EC3520-2729-0444-87C7-8C38103AD5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2994EE7-9109-0148-AE07-22B573F4B387}"/>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94275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DFFFF9-A96C-2444-9A99-CEB023473B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75CAD2E-6856-F642-B9CD-63C470E2A3F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1474B4B-3270-8340-B3F5-C3D2FBB724A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2CF92AE-619D-7242-9E4A-4A824D39BD1C}"/>
              </a:ext>
            </a:extLst>
          </p:cNvPr>
          <p:cNvSpPr>
            <a:spLocks noGrp="1"/>
          </p:cNvSpPr>
          <p:nvPr>
            <p:ph type="dt" sz="half" idx="10"/>
          </p:nvPr>
        </p:nvSpPr>
        <p:spPr/>
        <p:txBody>
          <a:bodyPr/>
          <a:lstStyle/>
          <a:p>
            <a:fld id="{21228708-8A7A-324C-AF89-DED6CBA5AADD}" type="datetimeFigureOut">
              <a:rPr lang="en-US" smtClean="0"/>
              <a:t>18/05/06</a:t>
            </a:fld>
            <a:endParaRPr lang="en-US"/>
          </a:p>
        </p:txBody>
      </p:sp>
      <p:sp>
        <p:nvSpPr>
          <p:cNvPr id="6" name="Footer Placeholder 5">
            <a:extLst>
              <a:ext uri="{FF2B5EF4-FFF2-40B4-BE49-F238E27FC236}">
                <a16:creationId xmlns:a16="http://schemas.microsoft.com/office/drawing/2014/main" xmlns="" id="{FE6AC0E1-1691-B547-A6C8-7392A671A4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C7462BA3-816D-4C4B-A003-52B0CD702356}"/>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1973020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2002F1C-123D-4142-A156-56D7371C03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15D76B2E-5D3C-784D-90EC-8B4C83CF15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4F2E8D9A-24A2-A141-9136-6C9250F4EE59}"/>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9214DBBF-6752-9949-8627-CD57DAD213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5E0C9FFF-D234-3046-A4B2-6DABFEAB02F5}"/>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8271E81-F46D-6B4E-B619-00F09CE478A5}"/>
              </a:ext>
            </a:extLst>
          </p:cNvPr>
          <p:cNvSpPr>
            <a:spLocks noGrp="1"/>
          </p:cNvSpPr>
          <p:nvPr>
            <p:ph type="dt" sz="half" idx="10"/>
          </p:nvPr>
        </p:nvSpPr>
        <p:spPr/>
        <p:txBody>
          <a:bodyPr/>
          <a:lstStyle/>
          <a:p>
            <a:fld id="{21228708-8A7A-324C-AF89-DED6CBA5AADD}" type="datetimeFigureOut">
              <a:rPr lang="en-US" smtClean="0"/>
              <a:t>18/05/06</a:t>
            </a:fld>
            <a:endParaRPr lang="en-US"/>
          </a:p>
        </p:txBody>
      </p:sp>
      <p:sp>
        <p:nvSpPr>
          <p:cNvPr id="8" name="Footer Placeholder 7">
            <a:extLst>
              <a:ext uri="{FF2B5EF4-FFF2-40B4-BE49-F238E27FC236}">
                <a16:creationId xmlns:a16="http://schemas.microsoft.com/office/drawing/2014/main" xmlns="" id="{0462F3F1-9D7F-CD42-B69B-C500118FC6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1D29DAB-912F-214C-9DD0-738F232CF51F}"/>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9903726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E5280A-3139-CA43-B319-3AB5E50532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EE0B4763-029D-7B41-BA89-ABD4B1D32517}"/>
              </a:ext>
            </a:extLst>
          </p:cNvPr>
          <p:cNvSpPr>
            <a:spLocks noGrp="1"/>
          </p:cNvSpPr>
          <p:nvPr>
            <p:ph type="dt" sz="half" idx="10"/>
          </p:nvPr>
        </p:nvSpPr>
        <p:spPr/>
        <p:txBody>
          <a:bodyPr/>
          <a:lstStyle/>
          <a:p>
            <a:fld id="{21228708-8A7A-324C-AF89-DED6CBA5AADD}" type="datetimeFigureOut">
              <a:rPr lang="en-US" smtClean="0"/>
              <a:t>18/05/06</a:t>
            </a:fld>
            <a:endParaRPr lang="en-US"/>
          </a:p>
        </p:txBody>
      </p:sp>
      <p:sp>
        <p:nvSpPr>
          <p:cNvPr id="4" name="Footer Placeholder 3">
            <a:extLst>
              <a:ext uri="{FF2B5EF4-FFF2-40B4-BE49-F238E27FC236}">
                <a16:creationId xmlns:a16="http://schemas.microsoft.com/office/drawing/2014/main" xmlns="" id="{05390E3C-5836-9246-98DD-5548E148193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6CEB970A-C9C4-3F48-A658-6B19030809B3}"/>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3906691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C6E61906-05FC-114A-AB2B-2EB550C9B433}"/>
              </a:ext>
            </a:extLst>
          </p:cNvPr>
          <p:cNvSpPr>
            <a:spLocks noGrp="1"/>
          </p:cNvSpPr>
          <p:nvPr>
            <p:ph type="dt" sz="half" idx="10"/>
          </p:nvPr>
        </p:nvSpPr>
        <p:spPr/>
        <p:txBody>
          <a:bodyPr/>
          <a:lstStyle/>
          <a:p>
            <a:fld id="{21228708-8A7A-324C-AF89-DED6CBA5AADD}" type="datetimeFigureOut">
              <a:rPr lang="en-US" smtClean="0"/>
              <a:t>18/05/06</a:t>
            </a:fld>
            <a:endParaRPr lang="en-US"/>
          </a:p>
        </p:txBody>
      </p:sp>
      <p:sp>
        <p:nvSpPr>
          <p:cNvPr id="3" name="Footer Placeholder 2">
            <a:extLst>
              <a:ext uri="{FF2B5EF4-FFF2-40B4-BE49-F238E27FC236}">
                <a16:creationId xmlns:a16="http://schemas.microsoft.com/office/drawing/2014/main" xmlns="" id="{122B8D59-ACCF-1343-9950-11122D7E93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22CCAD8E-1296-DE42-9500-8504082D1001}"/>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28807629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CCF6C0-A48D-E445-9269-2BF1136F6C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E55C128A-1CF0-6A42-96EB-00E543EFF22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ECCADF85-FA25-5541-B1D1-A12FDB03E6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F81AE799-CEA4-1346-9936-ECEE2C9594AD}"/>
              </a:ext>
            </a:extLst>
          </p:cNvPr>
          <p:cNvSpPr>
            <a:spLocks noGrp="1"/>
          </p:cNvSpPr>
          <p:nvPr>
            <p:ph type="dt" sz="half" idx="10"/>
          </p:nvPr>
        </p:nvSpPr>
        <p:spPr/>
        <p:txBody>
          <a:bodyPr/>
          <a:lstStyle/>
          <a:p>
            <a:fld id="{21228708-8A7A-324C-AF89-DED6CBA5AADD}" type="datetimeFigureOut">
              <a:rPr lang="en-US" smtClean="0"/>
              <a:t>18/05/06</a:t>
            </a:fld>
            <a:endParaRPr lang="en-US"/>
          </a:p>
        </p:txBody>
      </p:sp>
      <p:sp>
        <p:nvSpPr>
          <p:cNvPr id="6" name="Footer Placeholder 5">
            <a:extLst>
              <a:ext uri="{FF2B5EF4-FFF2-40B4-BE49-F238E27FC236}">
                <a16:creationId xmlns:a16="http://schemas.microsoft.com/office/drawing/2014/main" xmlns="" id="{B58B8C0F-16E2-E14F-A530-8EED4E395F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9D8A8EC-B695-9743-B8E0-C9AEF2F306E7}"/>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2112850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DD066C-B795-E541-8105-4059993D3C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CE938311-5884-E948-A92E-7961CBB0E3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EE65E8B5-F773-5344-BCB4-AE71E50665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187CDA52-E73B-2B47-B4A8-A834542D9C52}"/>
              </a:ext>
            </a:extLst>
          </p:cNvPr>
          <p:cNvSpPr>
            <a:spLocks noGrp="1"/>
          </p:cNvSpPr>
          <p:nvPr>
            <p:ph type="dt" sz="half" idx="10"/>
          </p:nvPr>
        </p:nvSpPr>
        <p:spPr/>
        <p:txBody>
          <a:bodyPr/>
          <a:lstStyle/>
          <a:p>
            <a:fld id="{21228708-8A7A-324C-AF89-DED6CBA5AADD}" type="datetimeFigureOut">
              <a:rPr lang="en-US" smtClean="0"/>
              <a:t>18/05/06</a:t>
            </a:fld>
            <a:endParaRPr lang="en-US"/>
          </a:p>
        </p:txBody>
      </p:sp>
      <p:sp>
        <p:nvSpPr>
          <p:cNvPr id="6" name="Footer Placeholder 5">
            <a:extLst>
              <a:ext uri="{FF2B5EF4-FFF2-40B4-BE49-F238E27FC236}">
                <a16:creationId xmlns:a16="http://schemas.microsoft.com/office/drawing/2014/main" xmlns="" id="{3944D026-2535-D240-9B18-CAA136E021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F918876F-7493-DF43-B636-3F1DBA5DFF86}"/>
              </a:ext>
            </a:extLst>
          </p:cNvPr>
          <p:cNvSpPr>
            <a:spLocks noGrp="1"/>
          </p:cNvSpPr>
          <p:nvPr>
            <p:ph type="sldNum" sz="quarter" idx="12"/>
          </p:nvPr>
        </p:nvSpPr>
        <p:spPr/>
        <p:txBody>
          <a:bodyPr/>
          <a:lstStyle/>
          <a:p>
            <a:fld id="{98700D1B-5114-3442-AAE7-C982292D98FC}" type="slidenum">
              <a:rPr lang="en-US" smtClean="0"/>
              <a:t>‹#›</a:t>
            </a:fld>
            <a:endParaRPr lang="en-US"/>
          </a:p>
        </p:txBody>
      </p:sp>
    </p:spTree>
    <p:extLst>
      <p:ext uri="{BB962C8B-B14F-4D97-AF65-F5344CB8AC3E}">
        <p14:creationId xmlns:p14="http://schemas.microsoft.com/office/powerpoint/2010/main" val="76021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CA6D8793-1891-C941-9FDB-3F0C1F505A0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9D03FEB6-B07C-7F43-9A6C-2045B88E5D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77EBE73-A3C0-4F42-8E80-08F0BCAB88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228708-8A7A-324C-AF89-DED6CBA5AADD}" type="datetimeFigureOut">
              <a:rPr lang="en-US" smtClean="0"/>
              <a:t>18/05/06</a:t>
            </a:fld>
            <a:endParaRPr lang="en-US"/>
          </a:p>
        </p:txBody>
      </p:sp>
      <p:sp>
        <p:nvSpPr>
          <p:cNvPr id="5" name="Footer Placeholder 4">
            <a:extLst>
              <a:ext uri="{FF2B5EF4-FFF2-40B4-BE49-F238E27FC236}">
                <a16:creationId xmlns:a16="http://schemas.microsoft.com/office/drawing/2014/main" xmlns="" id="{9174340F-AB4D-BC42-BE6A-BBBE933550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7504360-0037-4240-B432-9D8C64F48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700D1B-5114-3442-AAE7-C982292D98FC}" type="slidenum">
              <a:rPr lang="en-US" smtClean="0"/>
              <a:t>‹#›</a:t>
            </a:fld>
            <a:endParaRPr lang="en-US"/>
          </a:p>
        </p:txBody>
      </p:sp>
    </p:spTree>
    <p:extLst>
      <p:ext uri="{BB962C8B-B14F-4D97-AF65-F5344CB8AC3E}">
        <p14:creationId xmlns:p14="http://schemas.microsoft.com/office/powerpoint/2010/main" val="10387825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5.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3.xml"/><Relationship Id="rId3" Type="http://schemas.openxmlformats.org/officeDocument/2006/relationships/image" Target="../media/image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4.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4.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4.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4.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5.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852412FF-7365-C740-8C8F-A7A9A2A36A95}"/>
              </a:ext>
            </a:extLst>
          </p:cNvPr>
          <p:cNvPicPr>
            <a:picLocks noChangeAspect="1"/>
          </p:cNvPicPr>
          <p:nvPr/>
        </p:nvPicPr>
        <p:blipFill>
          <a:blip r:embed="rId3"/>
          <a:stretch>
            <a:fillRect/>
          </a:stretch>
        </p:blipFill>
        <p:spPr>
          <a:xfrm>
            <a:off x="0" y="0"/>
            <a:ext cx="12192000" cy="6877521"/>
          </a:xfrm>
          <a:prstGeom prst="rect">
            <a:avLst/>
          </a:prstGeom>
        </p:spPr>
      </p:pic>
      <p:sp>
        <p:nvSpPr>
          <p:cNvPr id="2" name="Title 1">
            <a:extLst>
              <a:ext uri="{FF2B5EF4-FFF2-40B4-BE49-F238E27FC236}">
                <a16:creationId xmlns:a16="http://schemas.microsoft.com/office/drawing/2014/main" xmlns="" id="{4819BD8A-810F-BB41-9884-BDBA1836BBB6}"/>
              </a:ext>
            </a:extLst>
          </p:cNvPr>
          <p:cNvSpPr>
            <a:spLocks noGrp="1"/>
          </p:cNvSpPr>
          <p:nvPr>
            <p:ph type="ctrTitle"/>
          </p:nvPr>
        </p:nvSpPr>
        <p:spPr>
          <a:xfrm>
            <a:off x="4857748" y="1465262"/>
            <a:ext cx="5286383" cy="2387600"/>
          </a:xfrm>
        </p:spPr>
        <p:txBody>
          <a:bodyPr>
            <a:normAutofit/>
          </a:bodyPr>
          <a:lstStyle/>
          <a:p>
            <a:r>
              <a:rPr lang="en-US" sz="4800" b="1" dirty="0" smtClean="0">
                <a:latin typeface="Avenir Next" panose="020B0503020202020204" pitchFamily="34" charset="0"/>
              </a:rPr>
              <a:t>LES MOTS </a:t>
            </a:r>
            <a:r>
              <a:rPr lang="en-US" sz="4800" b="1" dirty="0">
                <a:latin typeface="Avenir Next" panose="020B0503020202020204" pitchFamily="34" charset="0"/>
              </a:rPr>
              <a:t/>
            </a:r>
            <a:br>
              <a:rPr lang="en-US" sz="4800" b="1" dirty="0">
                <a:latin typeface="Avenir Next" panose="020B0503020202020204" pitchFamily="34" charset="0"/>
              </a:rPr>
            </a:br>
            <a:r>
              <a:rPr lang="en-US" sz="4800" dirty="0" smtClean="0">
                <a:solidFill>
                  <a:srgbClr val="FF0000"/>
                </a:solidFill>
                <a:latin typeface="SignPainter HouseScript" panose="02000006070000020004" pitchFamily="2" charset="0"/>
              </a:rPr>
              <a:t>qui  </a:t>
            </a:r>
            <a:r>
              <a:rPr lang="en-US" sz="4800" dirty="0">
                <a:solidFill>
                  <a:srgbClr val="FF0000"/>
                </a:solidFill>
                <a:latin typeface="Avenir Next" panose="020B0503020202020204" pitchFamily="34" charset="0"/>
              </a:rPr>
              <a:t/>
            </a:r>
            <a:br>
              <a:rPr lang="en-US" sz="4800" dirty="0">
                <a:solidFill>
                  <a:srgbClr val="FF0000"/>
                </a:solidFill>
                <a:latin typeface="Avenir Next" panose="020B0503020202020204" pitchFamily="34" charset="0"/>
              </a:rPr>
            </a:br>
            <a:r>
              <a:rPr lang="en-US" sz="4800" b="1" dirty="0" smtClean="0">
                <a:latin typeface="Avenir Next" panose="020B0503020202020204" pitchFamily="34" charset="0"/>
              </a:rPr>
              <a:t>BLESSENT</a:t>
            </a:r>
            <a:endParaRPr lang="en-US" sz="4800" b="1" dirty="0">
              <a:latin typeface="Avenir Next" panose="020B0503020202020204" pitchFamily="34" charset="0"/>
            </a:endParaRPr>
          </a:p>
        </p:txBody>
      </p:sp>
      <p:sp>
        <p:nvSpPr>
          <p:cNvPr id="3" name="Subtitle 2">
            <a:extLst>
              <a:ext uri="{FF2B5EF4-FFF2-40B4-BE49-F238E27FC236}">
                <a16:creationId xmlns:a16="http://schemas.microsoft.com/office/drawing/2014/main" xmlns="" id="{A85AB1B6-A9F0-0642-89DA-7133A5982FE4}"/>
              </a:ext>
            </a:extLst>
          </p:cNvPr>
          <p:cNvSpPr>
            <a:spLocks noGrp="1"/>
          </p:cNvSpPr>
          <p:nvPr>
            <p:ph type="subTitle" idx="1"/>
          </p:nvPr>
        </p:nvSpPr>
        <p:spPr>
          <a:xfrm>
            <a:off x="4914894" y="3887794"/>
            <a:ext cx="5253037" cy="890581"/>
          </a:xfrm>
        </p:spPr>
        <p:txBody>
          <a:bodyPr>
            <a:normAutofit/>
          </a:bodyPr>
          <a:lstStyle/>
          <a:p>
            <a:r>
              <a:rPr lang="en-US" sz="1800" b="1" dirty="0" smtClean="0">
                <a:latin typeface="Avenir Roman" panose="02000503020000020003" pitchFamily="2" charset="0"/>
              </a:rPr>
              <a:t>LE TRAUMATISME DE L’ABUS PSYCHOLOGIQUE</a:t>
            </a:r>
            <a:endParaRPr lang="en-US" sz="1800" b="1" dirty="0">
              <a:latin typeface="Avenir Roman" panose="02000503020000020003" pitchFamily="2" charset="0"/>
            </a:endParaRPr>
          </a:p>
        </p:txBody>
      </p:sp>
      <p:sp>
        <p:nvSpPr>
          <p:cNvPr id="6" name="Subtitle 2">
            <a:extLst>
              <a:ext uri="{FF2B5EF4-FFF2-40B4-BE49-F238E27FC236}">
                <a16:creationId xmlns:a16="http://schemas.microsoft.com/office/drawing/2014/main" xmlns="" id="{296395DA-F171-0A4B-B49C-58AC02F5827A}"/>
              </a:ext>
            </a:extLst>
          </p:cNvPr>
          <p:cNvSpPr txBox="1">
            <a:spLocks/>
          </p:cNvSpPr>
          <p:nvPr/>
        </p:nvSpPr>
        <p:spPr>
          <a:xfrm>
            <a:off x="5237649" y="4306377"/>
            <a:ext cx="4748070" cy="14910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sz="1100" dirty="0" smtClean="0">
              <a:latin typeface="Avenir Next" panose="020B0503020202020204" pitchFamily="34" charset="0"/>
            </a:endParaRPr>
          </a:p>
          <a:p>
            <a:r>
              <a:rPr lang="en-US" sz="1100" dirty="0" smtClean="0">
                <a:latin typeface="Avenir Next" panose="020B0503020202020204" pitchFamily="34" charset="0"/>
              </a:rPr>
              <a:t>DR </a:t>
            </a:r>
            <a:r>
              <a:rPr lang="en-US" sz="1100" dirty="0">
                <a:latin typeface="Avenir Next" panose="020B0503020202020204" pitchFamily="34" charset="0"/>
              </a:rPr>
              <a:t>KATIA REINERT </a:t>
            </a:r>
            <a:r>
              <a:rPr lang="en-US" sz="1100" dirty="0" smtClean="0">
                <a:latin typeface="Avenir Next" panose="020B0503020202020204" pitchFamily="34" charset="0"/>
              </a:rPr>
              <a:t>|DIRECTRICE ASSOCIÉE DU DÉPARTEMENT        DES MINISTÈRES DE LA SANTÉ</a:t>
            </a:r>
            <a:endParaRPr lang="en-US" sz="1100" dirty="0">
              <a:latin typeface="Avenir Next" panose="020B0503020202020204" pitchFamily="34" charset="0"/>
            </a:endParaRPr>
          </a:p>
          <a:p>
            <a:endParaRPr lang="en-US" sz="1800" dirty="0"/>
          </a:p>
        </p:txBody>
      </p:sp>
      <p:pic>
        <p:nvPicPr>
          <p:cNvPr id="8" name="Picture 7">
            <a:extLst>
              <a:ext uri="{FF2B5EF4-FFF2-40B4-BE49-F238E27FC236}">
                <a16:creationId xmlns:a16="http://schemas.microsoft.com/office/drawing/2014/main" xmlns="" id="{8A38FADE-FCAB-E247-9BA3-349F1456695A}"/>
              </a:ext>
            </a:extLst>
          </p:cNvPr>
          <p:cNvPicPr/>
          <p:nvPr/>
        </p:nvPicPr>
        <p:blipFill>
          <a:blip r:embed="rId4" cstate="email">
            <a:extLst>
              <a:ext uri="{28A0092B-C50C-407E-A947-70E740481C1C}">
                <a14:useLocalDpi xmlns:a14="http://schemas.microsoft.com/office/drawing/2010/main"/>
              </a:ext>
            </a:extLst>
          </a:blip>
          <a:stretch>
            <a:fillRect/>
          </a:stretch>
        </p:blipFill>
        <p:spPr>
          <a:xfrm>
            <a:off x="6709244" y="5095556"/>
            <a:ext cx="1664335" cy="445135"/>
          </a:xfrm>
          <a:prstGeom prst="rect">
            <a:avLst/>
          </a:prstGeom>
        </p:spPr>
      </p:pic>
      <p:sp>
        <p:nvSpPr>
          <p:cNvPr id="11" name="TextBox 10">
            <a:extLst>
              <a:ext uri="{FF2B5EF4-FFF2-40B4-BE49-F238E27FC236}">
                <a16:creationId xmlns:a16="http://schemas.microsoft.com/office/drawing/2014/main" xmlns="" id="{7F0351A0-D98F-B848-9338-342A0041A1AA}"/>
              </a:ext>
            </a:extLst>
          </p:cNvPr>
          <p:cNvSpPr txBox="1"/>
          <p:nvPr/>
        </p:nvSpPr>
        <p:spPr>
          <a:xfrm>
            <a:off x="6025819" y="5559015"/>
            <a:ext cx="3031183" cy="584776"/>
          </a:xfrm>
          <a:prstGeom prst="rect">
            <a:avLst/>
          </a:prstGeom>
          <a:noFill/>
        </p:spPr>
        <p:txBody>
          <a:bodyPr wrap="square" rtlCol="0">
            <a:spAutoFit/>
          </a:bodyPr>
          <a:lstStyle/>
          <a:p>
            <a:pPr algn="ctr"/>
            <a:r>
              <a:rPr lang="en-US" sz="1600" b="1" spc="300" dirty="0">
                <a:latin typeface="Avenir Next" panose="020B0503020202020204" pitchFamily="34" charset="0"/>
              </a:rPr>
              <a:t>2018 </a:t>
            </a:r>
            <a:r>
              <a:rPr lang="en-US" sz="1400" b="1" spc="300" dirty="0" smtClean="0">
                <a:latin typeface="Avenir Next" panose="020B0503020202020204" pitchFamily="34" charset="0"/>
              </a:rPr>
              <a:t>JOURNÉE</a:t>
            </a:r>
            <a:r>
              <a:rPr lang="en-US" sz="1600" b="1" spc="300" dirty="0" smtClean="0">
                <a:latin typeface="Avenir Next" panose="020B0503020202020204" pitchFamily="34" charset="0"/>
              </a:rPr>
              <a:t> DE </a:t>
            </a:r>
            <a:r>
              <a:rPr lang="en-US" sz="1400" b="1" spc="300" dirty="0" smtClean="0">
                <a:latin typeface="Avenir Next" panose="020B0503020202020204" pitchFamily="34" charset="0"/>
              </a:rPr>
              <a:t>SENSIBILISATION</a:t>
            </a:r>
            <a:r>
              <a:rPr lang="en-US" sz="1600" b="1" spc="300" dirty="0" smtClean="0">
                <a:latin typeface="Avenir Next" panose="020B0503020202020204" pitchFamily="34" charset="0"/>
              </a:rPr>
              <a:t> </a:t>
            </a:r>
            <a:endParaRPr lang="en-US" sz="1600" b="1" spc="300" dirty="0">
              <a:latin typeface="Avenir Next" panose="020B0503020202020204" pitchFamily="34" charset="0"/>
            </a:endParaRPr>
          </a:p>
        </p:txBody>
      </p:sp>
      <p:pic>
        <p:nvPicPr>
          <p:cNvPr id="5" name="Picture 4">
            <a:extLst>
              <a:ext uri="{FF2B5EF4-FFF2-40B4-BE49-F238E27FC236}">
                <a16:creationId xmlns:a16="http://schemas.microsoft.com/office/drawing/2014/main" xmlns="" id="{47C28364-6C02-2E4E-98BB-B029FC5B217A}"/>
              </a:ext>
            </a:extLst>
          </p:cNvPr>
          <p:cNvPicPr>
            <a:picLocks noChangeAspect="1"/>
          </p:cNvPicPr>
          <p:nvPr/>
        </p:nvPicPr>
        <p:blipFill>
          <a:blip r:embed="rId5"/>
          <a:stretch>
            <a:fillRect/>
          </a:stretch>
        </p:blipFill>
        <p:spPr>
          <a:xfrm>
            <a:off x="6150453" y="6102956"/>
            <a:ext cx="2781913" cy="313857"/>
          </a:xfrm>
          <a:prstGeom prst="rect">
            <a:avLst/>
          </a:prstGeom>
        </p:spPr>
      </p:pic>
    </p:spTree>
    <p:extLst>
      <p:ext uri="{BB962C8B-B14F-4D97-AF65-F5344CB8AC3E}">
        <p14:creationId xmlns:p14="http://schemas.microsoft.com/office/powerpoint/2010/main" val="1490404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9BA1F2A-136A-184D-A9E0-BAF1FB497BE7}"/>
              </a:ext>
            </a:extLst>
          </p:cNvPr>
          <p:cNvPicPr>
            <a:picLocks noChangeAspect="1"/>
          </p:cNvPicPr>
          <p:nvPr/>
        </p:nvPicPr>
        <p:blipFill>
          <a:blip r:embed="rId3"/>
          <a:stretch>
            <a:fillRect/>
          </a:stretch>
        </p:blipFill>
        <p:spPr>
          <a:xfrm>
            <a:off x="0" y="0"/>
            <a:ext cx="12179300" cy="6858000"/>
          </a:xfrm>
          <a:prstGeom prst="rect">
            <a:avLst/>
          </a:prstGeom>
        </p:spPr>
      </p:pic>
      <p:sp>
        <p:nvSpPr>
          <p:cNvPr id="9" name="Title 8">
            <a:extLst>
              <a:ext uri="{FF2B5EF4-FFF2-40B4-BE49-F238E27FC236}">
                <a16:creationId xmlns:a16="http://schemas.microsoft.com/office/drawing/2014/main" xmlns="" id="{D323B386-472D-A045-868F-166EEAB86034}"/>
              </a:ext>
            </a:extLst>
          </p:cNvPr>
          <p:cNvSpPr>
            <a:spLocks noGrp="1"/>
          </p:cNvSpPr>
          <p:nvPr>
            <p:ph type="title"/>
          </p:nvPr>
        </p:nvSpPr>
        <p:spPr>
          <a:xfrm>
            <a:off x="580293" y="494078"/>
            <a:ext cx="7948816" cy="1325563"/>
          </a:xfrm>
        </p:spPr>
        <p:txBody>
          <a:bodyPr>
            <a:normAutofit/>
          </a:bodyPr>
          <a:lstStyle/>
          <a:p>
            <a:r>
              <a:rPr lang="en-US" sz="3600" dirty="0" smtClean="0">
                <a:latin typeface="Avenir Next" panose="020B0503020202020204" pitchFamily="34" charset="0"/>
              </a:rPr>
              <a:t>DÉFINIR L’</a:t>
            </a:r>
            <a:r>
              <a:rPr lang="en-US" sz="3600" b="1" dirty="0" smtClean="0">
                <a:latin typeface="Avenir Next" panose="020B0503020202020204" pitchFamily="34" charset="0"/>
              </a:rPr>
              <a:t>ABUS PSYCHOLOGIQUE</a:t>
            </a:r>
            <a:endParaRPr lang="en-US" sz="3600" b="1" dirty="0">
              <a:latin typeface="Avenir Next" panose="020B0503020202020204" pitchFamily="34" charset="0"/>
            </a:endParaRPr>
          </a:p>
        </p:txBody>
      </p:sp>
      <p:sp>
        <p:nvSpPr>
          <p:cNvPr id="10" name="Content Placeholder 9">
            <a:extLst>
              <a:ext uri="{FF2B5EF4-FFF2-40B4-BE49-F238E27FC236}">
                <a16:creationId xmlns:a16="http://schemas.microsoft.com/office/drawing/2014/main" xmlns="" id="{4EDBAB8B-C352-2E46-9443-C75AF9AD98C2}"/>
              </a:ext>
            </a:extLst>
          </p:cNvPr>
          <p:cNvSpPr>
            <a:spLocks noGrp="1"/>
          </p:cNvSpPr>
          <p:nvPr>
            <p:ph idx="1"/>
          </p:nvPr>
        </p:nvSpPr>
        <p:spPr>
          <a:xfrm>
            <a:off x="603740" y="1743564"/>
            <a:ext cx="5914291" cy="4926866"/>
          </a:xfrm>
        </p:spPr>
        <p:txBody>
          <a:bodyPr>
            <a:normAutofit lnSpcReduction="10000"/>
          </a:bodyPr>
          <a:lstStyle/>
          <a:p>
            <a:r>
              <a:rPr lang="en-US" sz="2400" dirty="0" err="1" smtClean="0"/>
              <a:t>Discours</a:t>
            </a:r>
            <a:r>
              <a:rPr lang="en-US" sz="2400" dirty="0" smtClean="0"/>
              <a:t> et/</a:t>
            </a:r>
            <a:r>
              <a:rPr lang="en-US" sz="2400" dirty="0" err="1" smtClean="0"/>
              <a:t>ou</a:t>
            </a:r>
            <a:r>
              <a:rPr lang="en-US" sz="2400" dirty="0" smtClean="0"/>
              <a:t> </a:t>
            </a:r>
            <a:r>
              <a:rPr lang="en-US" sz="2400" dirty="0" err="1" smtClean="0"/>
              <a:t>comportement</a:t>
            </a:r>
            <a:r>
              <a:rPr lang="en-US" sz="2400" dirty="0" smtClean="0"/>
              <a:t> qui </a:t>
            </a:r>
            <a:r>
              <a:rPr lang="en-US" sz="2400" dirty="0"/>
              <a:t>:</a:t>
            </a:r>
          </a:p>
          <a:p>
            <a:pPr lvl="1"/>
            <a:r>
              <a:rPr lang="en-US" sz="2000" b="1" dirty="0" err="1" smtClean="0"/>
              <a:t>Contrôle</a:t>
            </a:r>
            <a:r>
              <a:rPr lang="en-US" sz="2000" dirty="0" smtClean="0"/>
              <a:t>, </a:t>
            </a:r>
            <a:r>
              <a:rPr lang="en-US" sz="2000" dirty="0" err="1" smtClean="0"/>
              <a:t>diminue</a:t>
            </a:r>
            <a:r>
              <a:rPr lang="en-US" sz="2000" dirty="0" smtClean="0"/>
              <a:t>, </a:t>
            </a:r>
            <a:r>
              <a:rPr lang="en-US" sz="2000" dirty="0" err="1" smtClean="0"/>
              <a:t>punit</a:t>
            </a:r>
            <a:r>
              <a:rPr lang="en-US" sz="2000" dirty="0" smtClean="0"/>
              <a:t>, </a:t>
            </a:r>
            <a:r>
              <a:rPr lang="en-US" sz="2000" dirty="0" err="1" smtClean="0"/>
              <a:t>manipule</a:t>
            </a:r>
            <a:r>
              <a:rPr lang="en-US" sz="2000" dirty="0" smtClean="0"/>
              <a:t>.</a:t>
            </a:r>
            <a:endParaRPr lang="en-US" sz="2000" dirty="0"/>
          </a:p>
          <a:p>
            <a:pPr lvl="1"/>
            <a:r>
              <a:rPr lang="en-US" sz="2000" b="1" dirty="0" err="1" smtClean="0"/>
              <a:t>Insulte</a:t>
            </a:r>
            <a:r>
              <a:rPr lang="en-US" sz="2000" b="1" dirty="0" smtClean="0"/>
              <a:t> </a:t>
            </a:r>
            <a:r>
              <a:rPr lang="en-US" sz="2000" dirty="0" smtClean="0"/>
              <a:t>et </a:t>
            </a:r>
            <a:r>
              <a:rPr lang="en-US" sz="2000" dirty="0" err="1" smtClean="0"/>
              <a:t>cherche</a:t>
            </a:r>
            <a:r>
              <a:rPr lang="en-US" sz="2000" dirty="0" smtClean="0"/>
              <a:t> </a:t>
            </a:r>
            <a:r>
              <a:rPr lang="en-US" sz="2000" dirty="0" err="1" smtClean="0"/>
              <a:t>à</a:t>
            </a:r>
            <a:r>
              <a:rPr lang="en-US" sz="2000" dirty="0" smtClean="0"/>
              <a:t> </a:t>
            </a:r>
            <a:r>
              <a:rPr lang="en-US" sz="2000" dirty="0" err="1" smtClean="0"/>
              <a:t>intimider</a:t>
            </a:r>
            <a:r>
              <a:rPr lang="en-US" sz="2000" dirty="0" smtClean="0"/>
              <a:t>, </a:t>
            </a:r>
            <a:r>
              <a:rPr lang="en-US" sz="2000" dirty="0" err="1" smtClean="0"/>
              <a:t>isoler</a:t>
            </a:r>
            <a:r>
              <a:rPr lang="en-US" sz="2000" dirty="0"/>
              <a:t> </a:t>
            </a:r>
            <a:r>
              <a:rPr lang="en-US" sz="2000" dirty="0" err="1" smtClean="0"/>
              <a:t>ou</a:t>
            </a:r>
            <a:r>
              <a:rPr lang="en-US" sz="2000" dirty="0" smtClean="0"/>
              <a:t> </a:t>
            </a:r>
            <a:r>
              <a:rPr lang="en-US" sz="2000" dirty="0" err="1" smtClean="0"/>
              <a:t>contrôler</a:t>
            </a:r>
            <a:r>
              <a:rPr lang="en-US" sz="2000" dirty="0" smtClean="0"/>
              <a:t>.</a:t>
            </a:r>
            <a:endParaRPr lang="en-US" sz="2000" dirty="0"/>
          </a:p>
          <a:p>
            <a:r>
              <a:rPr lang="en-US" sz="2400" dirty="0" err="1" smtClean="0"/>
              <a:t>Méthodes</a:t>
            </a:r>
            <a:r>
              <a:rPr lang="en-US" sz="2400" dirty="0" smtClean="0"/>
              <a:t> </a:t>
            </a:r>
            <a:r>
              <a:rPr lang="en-US" sz="2400" dirty="0" err="1" smtClean="0"/>
              <a:t>indirectes</a:t>
            </a:r>
            <a:r>
              <a:rPr lang="en-US" sz="2400" dirty="0" smtClean="0"/>
              <a:t> de </a:t>
            </a:r>
            <a:r>
              <a:rPr lang="en-US" sz="2400" dirty="0" err="1" smtClean="0"/>
              <a:t>contrôle</a:t>
            </a:r>
            <a:r>
              <a:rPr lang="en-US" sz="2400" dirty="0" smtClean="0"/>
              <a:t> </a:t>
            </a:r>
            <a:r>
              <a:rPr lang="en-US" sz="2400" dirty="0"/>
              <a:t>:</a:t>
            </a:r>
          </a:p>
          <a:p>
            <a:pPr lvl="1"/>
            <a:r>
              <a:rPr lang="en-US" sz="2000" b="1" dirty="0" err="1" smtClean="0"/>
              <a:t>Réfréner</a:t>
            </a:r>
            <a:r>
              <a:rPr lang="en-US" sz="2000" b="1" dirty="0" smtClean="0"/>
              <a:t> </a:t>
            </a:r>
            <a:r>
              <a:rPr lang="en-US" sz="2000" dirty="0" err="1" smtClean="0"/>
              <a:t>l’amour</a:t>
            </a:r>
            <a:r>
              <a:rPr lang="en-US" sz="2000" dirty="0" smtClean="0"/>
              <a:t>, la communication, </a:t>
            </a:r>
            <a:r>
              <a:rPr lang="en-US" sz="2000" dirty="0" err="1" smtClean="0"/>
              <a:t>l’argent</a:t>
            </a:r>
            <a:r>
              <a:rPr lang="en-US" sz="2000" dirty="0" smtClean="0"/>
              <a:t>.</a:t>
            </a:r>
            <a:endParaRPr lang="en-US" sz="2000" dirty="0"/>
          </a:p>
          <a:p>
            <a:pPr lvl="1"/>
            <a:r>
              <a:rPr lang="en-US" sz="2000" dirty="0" smtClean="0"/>
              <a:t>Le </a:t>
            </a:r>
            <a:r>
              <a:rPr lang="en-US" sz="2000" dirty="0" err="1" smtClean="0"/>
              <a:t>comportement</a:t>
            </a:r>
            <a:r>
              <a:rPr lang="en-US" sz="2000" dirty="0" smtClean="0"/>
              <a:t> </a:t>
            </a:r>
            <a:r>
              <a:rPr lang="en-US" sz="2000" dirty="0" err="1" smtClean="0"/>
              <a:t>passif-agressif</a:t>
            </a:r>
            <a:r>
              <a:rPr lang="en-US" sz="2000" dirty="0" smtClean="0"/>
              <a:t> </a:t>
            </a:r>
            <a:r>
              <a:rPr lang="en-US" sz="2000" dirty="0" err="1" smtClean="0"/>
              <a:t>est</a:t>
            </a:r>
            <a:r>
              <a:rPr lang="en-US" sz="2000" dirty="0" smtClean="0"/>
              <a:t> </a:t>
            </a:r>
            <a:r>
              <a:rPr lang="en-US" sz="2000" b="1" dirty="0" err="1" smtClean="0"/>
              <a:t>une</a:t>
            </a:r>
            <a:r>
              <a:rPr lang="en-US" sz="2000" b="1" dirty="0" smtClean="0"/>
              <a:t> </a:t>
            </a:r>
            <a:r>
              <a:rPr lang="en-US" sz="2000" b="1" dirty="0" err="1" smtClean="0"/>
              <a:t>hostilité</a:t>
            </a:r>
            <a:r>
              <a:rPr lang="en-US" sz="2000" b="1" dirty="0" smtClean="0"/>
              <a:t> </a:t>
            </a:r>
            <a:r>
              <a:rPr lang="en-US" sz="2000" b="1" dirty="0" err="1" smtClean="0"/>
              <a:t>déguisée</a:t>
            </a:r>
            <a:r>
              <a:rPr lang="en-US" sz="2000" dirty="0" smtClean="0"/>
              <a:t>.</a:t>
            </a:r>
            <a:endParaRPr lang="en-US" sz="2000" dirty="0"/>
          </a:p>
          <a:p>
            <a:r>
              <a:rPr lang="en-US" sz="2400" dirty="0" err="1" smtClean="0"/>
              <a:t>Méthodes</a:t>
            </a:r>
            <a:r>
              <a:rPr lang="en-US" sz="2400" dirty="0" smtClean="0"/>
              <a:t> </a:t>
            </a:r>
            <a:r>
              <a:rPr lang="en-US" sz="2400" dirty="0" err="1" smtClean="0"/>
              <a:t>directes</a:t>
            </a:r>
            <a:r>
              <a:rPr lang="en-US" sz="2400" dirty="0" smtClean="0"/>
              <a:t> pour </a:t>
            </a:r>
            <a:r>
              <a:rPr lang="en-US" sz="2400" dirty="0" err="1" smtClean="0"/>
              <a:t>garder</a:t>
            </a:r>
            <a:r>
              <a:rPr lang="en-US" sz="2400" dirty="0" smtClean="0"/>
              <a:t> le </a:t>
            </a:r>
            <a:r>
              <a:rPr lang="en-US" sz="2400" dirty="0" err="1" smtClean="0"/>
              <a:t>pouvoir</a:t>
            </a:r>
            <a:r>
              <a:rPr lang="en-US" sz="2400" dirty="0" smtClean="0"/>
              <a:t> :</a:t>
            </a:r>
            <a:endParaRPr lang="en-US" sz="2400" dirty="0"/>
          </a:p>
          <a:p>
            <a:pPr lvl="1"/>
            <a:r>
              <a:rPr lang="en-US" sz="2000" b="1" dirty="0" err="1" smtClean="0"/>
              <a:t>Dicte</a:t>
            </a:r>
            <a:r>
              <a:rPr lang="en-US" sz="2000" b="1" dirty="0" smtClean="0"/>
              <a:t> </a:t>
            </a:r>
            <a:r>
              <a:rPr lang="en-US" sz="2000" dirty="0" err="1" smtClean="0"/>
              <a:t>où</a:t>
            </a:r>
            <a:r>
              <a:rPr lang="en-US" sz="2000" dirty="0" smtClean="0"/>
              <a:t> </a:t>
            </a:r>
            <a:r>
              <a:rPr lang="en-US" sz="2000" dirty="0" err="1" smtClean="0"/>
              <a:t>vous</a:t>
            </a:r>
            <a:r>
              <a:rPr lang="en-US" sz="2000" dirty="0" smtClean="0"/>
              <a:t> </a:t>
            </a:r>
            <a:r>
              <a:rPr lang="en-US" sz="2000" dirty="0" err="1" smtClean="0"/>
              <a:t>avez</a:t>
            </a:r>
            <a:r>
              <a:rPr lang="en-US" sz="2000" dirty="0" smtClean="0"/>
              <a:t> le </a:t>
            </a:r>
            <a:r>
              <a:rPr lang="en-US" sz="2000" dirty="0" err="1" smtClean="0"/>
              <a:t>droit</a:t>
            </a:r>
            <a:r>
              <a:rPr lang="en-US" sz="2000" dirty="0" smtClean="0"/>
              <a:t> de </a:t>
            </a:r>
            <a:r>
              <a:rPr lang="en-US" sz="2000" dirty="0" err="1" smtClean="0"/>
              <a:t>vous</a:t>
            </a:r>
            <a:r>
              <a:rPr lang="en-US" sz="2000" dirty="0" smtClean="0"/>
              <a:t> </a:t>
            </a:r>
            <a:r>
              <a:rPr lang="en-US" sz="2000" dirty="0" err="1" smtClean="0"/>
              <a:t>rendre</a:t>
            </a:r>
            <a:r>
              <a:rPr lang="en-US" sz="2000" dirty="0" smtClean="0"/>
              <a:t>, </a:t>
            </a:r>
            <a:r>
              <a:rPr lang="en-US" sz="2000" dirty="0" err="1" smtClean="0"/>
              <a:t>à</a:t>
            </a:r>
            <a:r>
              <a:rPr lang="en-US" sz="2000" dirty="0" smtClean="0"/>
              <a:t> qui </a:t>
            </a:r>
            <a:r>
              <a:rPr lang="en-US" sz="2000" dirty="0" err="1" smtClean="0"/>
              <a:t>vous</a:t>
            </a:r>
            <a:r>
              <a:rPr lang="en-US" sz="2000" dirty="0" smtClean="0"/>
              <a:t> </a:t>
            </a:r>
            <a:r>
              <a:rPr lang="en-US" sz="2000" dirty="0" err="1" smtClean="0"/>
              <a:t>avez</a:t>
            </a:r>
            <a:r>
              <a:rPr lang="en-US" sz="2000" dirty="0" smtClean="0"/>
              <a:t> le </a:t>
            </a:r>
            <a:r>
              <a:rPr lang="en-US" sz="2000" dirty="0" err="1" smtClean="0"/>
              <a:t>droit</a:t>
            </a:r>
            <a:r>
              <a:rPr lang="en-US" sz="2000" dirty="0" smtClean="0"/>
              <a:t> de </a:t>
            </a:r>
            <a:r>
              <a:rPr lang="en-US" sz="2000" dirty="0" err="1" smtClean="0"/>
              <a:t>parler</a:t>
            </a:r>
            <a:r>
              <a:rPr lang="en-US" sz="2000" dirty="0" smtClean="0"/>
              <a:t>, </a:t>
            </a:r>
            <a:r>
              <a:rPr lang="en-US" sz="2000" dirty="0" err="1" smtClean="0"/>
              <a:t>vous</a:t>
            </a:r>
            <a:r>
              <a:rPr lang="en-US" sz="2000" dirty="0" smtClean="0"/>
              <a:t> </a:t>
            </a:r>
            <a:r>
              <a:rPr lang="en-US" sz="2000" dirty="0" err="1" smtClean="0"/>
              <a:t>espionne</a:t>
            </a:r>
            <a:r>
              <a:rPr lang="en-US" sz="2000" dirty="0" smtClean="0"/>
              <a:t>, </a:t>
            </a:r>
            <a:r>
              <a:rPr lang="en-US" sz="2000" dirty="0" err="1" smtClean="0"/>
              <a:t>vous</a:t>
            </a:r>
            <a:r>
              <a:rPr lang="en-US" sz="2000" dirty="0" smtClean="0"/>
              <a:t> </a:t>
            </a:r>
            <a:r>
              <a:rPr lang="en-US" sz="2000" dirty="0" err="1" smtClean="0"/>
              <a:t>traque</a:t>
            </a:r>
            <a:r>
              <a:rPr lang="en-US" sz="2000" dirty="0" smtClean="0"/>
              <a:t>.</a:t>
            </a:r>
            <a:endParaRPr lang="en-US" sz="2000" dirty="0"/>
          </a:p>
          <a:p>
            <a:pPr lvl="1"/>
            <a:r>
              <a:rPr lang="en-US" sz="2000" b="1" dirty="0" err="1" smtClean="0"/>
              <a:t>Envahit</a:t>
            </a:r>
            <a:r>
              <a:rPr lang="en-US" sz="2000" b="1" dirty="0" smtClean="0"/>
              <a:t> </a:t>
            </a:r>
            <a:r>
              <a:rPr lang="en-US" sz="2000" dirty="0" err="1" smtClean="0"/>
              <a:t>votre</a:t>
            </a:r>
            <a:r>
              <a:rPr lang="en-US" sz="2000" dirty="0" smtClean="0"/>
              <a:t> </a:t>
            </a:r>
            <a:r>
              <a:rPr lang="en-US" sz="2000" dirty="0" err="1" smtClean="0"/>
              <a:t>personne</a:t>
            </a:r>
            <a:r>
              <a:rPr lang="en-US" sz="2000" dirty="0" smtClean="0"/>
              <a:t>, </a:t>
            </a:r>
            <a:r>
              <a:rPr lang="en-US" sz="2000" dirty="0" err="1" smtClean="0"/>
              <a:t>votre</a:t>
            </a:r>
            <a:r>
              <a:rPr lang="en-US" sz="2000" dirty="0" smtClean="0"/>
              <a:t> </a:t>
            </a:r>
            <a:r>
              <a:rPr lang="en-US" sz="2000" dirty="0" err="1" smtClean="0"/>
              <a:t>espace</a:t>
            </a:r>
            <a:r>
              <a:rPr lang="en-US" sz="2000" dirty="0" smtClean="0"/>
              <a:t>, </a:t>
            </a:r>
            <a:r>
              <a:rPr lang="en-US" sz="2000" dirty="0" err="1" smtClean="0"/>
              <a:t>ou</a:t>
            </a:r>
            <a:r>
              <a:rPr lang="en-US" sz="2000" dirty="0" smtClean="0"/>
              <a:t> </a:t>
            </a:r>
            <a:r>
              <a:rPr lang="en-US" sz="2000" dirty="0" err="1" smtClean="0"/>
              <a:t>vos</a:t>
            </a:r>
            <a:r>
              <a:rPr lang="en-US" sz="2000" dirty="0" smtClean="0"/>
              <a:t> affaires </a:t>
            </a:r>
            <a:r>
              <a:rPr lang="en-US" sz="2000" dirty="0" err="1" smtClean="0"/>
              <a:t>personnelles</a:t>
            </a:r>
            <a:r>
              <a:rPr lang="en-US" sz="2000" dirty="0" smtClean="0"/>
              <a:t> — </a:t>
            </a:r>
            <a:r>
              <a:rPr lang="en-US" sz="2000" dirty="0" err="1" smtClean="0"/>
              <a:t>parce</a:t>
            </a:r>
            <a:r>
              <a:rPr lang="en-US" sz="2000" dirty="0" smtClean="0"/>
              <a:t> </a:t>
            </a:r>
            <a:r>
              <a:rPr lang="en-US" sz="2000" dirty="0" err="1" smtClean="0"/>
              <a:t>que</a:t>
            </a:r>
            <a:r>
              <a:rPr lang="en-US" sz="2000" dirty="0" smtClean="0"/>
              <a:t> les </a:t>
            </a:r>
            <a:r>
              <a:rPr lang="en-US" sz="2000" dirty="0" err="1" smtClean="0"/>
              <a:t>limites</a:t>
            </a:r>
            <a:r>
              <a:rPr lang="en-US" sz="2000" dirty="0" smtClean="0"/>
              <a:t> </a:t>
            </a:r>
            <a:r>
              <a:rPr lang="en-US" sz="2000" dirty="0" err="1" smtClean="0"/>
              <a:t>sont</a:t>
            </a:r>
            <a:r>
              <a:rPr lang="en-US" sz="2000" dirty="0" smtClean="0"/>
              <a:t> </a:t>
            </a:r>
            <a:r>
              <a:rPr lang="en-US" sz="2000" dirty="0" err="1" smtClean="0"/>
              <a:t>largement</a:t>
            </a:r>
            <a:r>
              <a:rPr lang="en-US" sz="2000" dirty="0" smtClean="0"/>
              <a:t> </a:t>
            </a:r>
            <a:r>
              <a:rPr lang="en-US" sz="2000" dirty="0" err="1" smtClean="0"/>
              <a:t>outrepassées</a:t>
            </a:r>
            <a:r>
              <a:rPr lang="en-US" sz="2000" dirty="0" smtClean="0"/>
              <a:t>.</a:t>
            </a:r>
            <a:endParaRPr lang="en-US" sz="2000" dirty="0"/>
          </a:p>
        </p:txBody>
      </p:sp>
    </p:spTree>
    <p:extLst>
      <p:ext uri="{BB962C8B-B14F-4D97-AF65-F5344CB8AC3E}">
        <p14:creationId xmlns:p14="http://schemas.microsoft.com/office/powerpoint/2010/main" val="29721221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ADF3C03C-8EC1-8044-8B6B-0C245A96FDC6}"/>
              </a:ext>
            </a:extLst>
          </p:cNvPr>
          <p:cNvPicPr>
            <a:picLocks noChangeAspect="1"/>
          </p:cNvPicPr>
          <p:nvPr/>
        </p:nvPicPr>
        <p:blipFill>
          <a:blip r:embed="rId3"/>
          <a:stretch>
            <a:fillRect/>
          </a:stretch>
        </p:blipFill>
        <p:spPr>
          <a:xfrm>
            <a:off x="-257175" y="-371474"/>
            <a:ext cx="12449175" cy="7229474"/>
          </a:xfrm>
          <a:prstGeom prst="rect">
            <a:avLst/>
          </a:prstGeom>
        </p:spPr>
      </p:pic>
      <p:sp>
        <p:nvSpPr>
          <p:cNvPr id="2" name="Title 1">
            <a:extLst>
              <a:ext uri="{FF2B5EF4-FFF2-40B4-BE49-F238E27FC236}">
                <a16:creationId xmlns:a16="http://schemas.microsoft.com/office/drawing/2014/main" xmlns="" id="{C265B5D4-CEB5-5647-AE1A-CCFFFA7A8495}"/>
              </a:ext>
            </a:extLst>
          </p:cNvPr>
          <p:cNvSpPr>
            <a:spLocks noGrp="1"/>
          </p:cNvSpPr>
          <p:nvPr>
            <p:ph type="title"/>
          </p:nvPr>
        </p:nvSpPr>
        <p:spPr>
          <a:xfrm>
            <a:off x="293077" y="388571"/>
            <a:ext cx="11060723" cy="1325563"/>
          </a:xfrm>
        </p:spPr>
        <p:txBody>
          <a:bodyPr>
            <a:normAutofit/>
          </a:bodyPr>
          <a:lstStyle/>
          <a:p>
            <a:r>
              <a:rPr lang="en-US" sz="3600" dirty="0" smtClean="0">
                <a:latin typeface="Avenir Next" panose="020B0503020202020204" pitchFamily="34" charset="0"/>
              </a:rPr>
              <a:t>CE QUE L’ABUS PSYCHOLOGIQUE                                  </a:t>
            </a:r>
            <a:r>
              <a:rPr lang="en-US" sz="3600" b="1" dirty="0" smtClean="0">
                <a:latin typeface="Avenir Next" panose="020B0503020202020204" pitchFamily="34" charset="0"/>
              </a:rPr>
              <a:t>VOUS FAIT RESSENTIR…</a:t>
            </a:r>
            <a:endParaRPr lang="en-US" sz="36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75518D99-F3F0-5941-80ED-750272D14F7D}"/>
              </a:ext>
            </a:extLst>
          </p:cNvPr>
          <p:cNvSpPr>
            <a:spLocks noGrp="1"/>
          </p:cNvSpPr>
          <p:nvPr>
            <p:ph idx="1"/>
          </p:nvPr>
        </p:nvSpPr>
        <p:spPr>
          <a:xfrm>
            <a:off x="592017" y="1825625"/>
            <a:ext cx="6324600" cy="4351338"/>
          </a:xfrm>
        </p:spPr>
        <p:txBody>
          <a:bodyPr>
            <a:normAutofit/>
          </a:bodyPr>
          <a:lstStyle/>
          <a:p>
            <a:pPr marL="0" indent="0" algn="ctr">
              <a:lnSpc>
                <a:spcPct val="110000"/>
              </a:lnSpc>
              <a:buNone/>
            </a:pPr>
            <a:r>
              <a:rPr lang="fr-FR" sz="2400" dirty="0"/>
              <a:t>Une personne abusée psychologiquement se sent souvent </a:t>
            </a:r>
            <a:r>
              <a:rPr lang="fr-FR" sz="2400" b="1" i="1" dirty="0">
                <a:solidFill>
                  <a:srgbClr val="BB171C"/>
                </a:solidFill>
              </a:rPr>
              <a:t>invisible</a:t>
            </a:r>
            <a:r>
              <a:rPr lang="fr-FR" sz="2400" dirty="0">
                <a:solidFill>
                  <a:srgbClr val="BB171C"/>
                </a:solidFill>
              </a:rPr>
              <a:t> </a:t>
            </a:r>
            <a:r>
              <a:rPr lang="fr-FR" sz="2400" dirty="0"/>
              <a:t>et </a:t>
            </a:r>
            <a:r>
              <a:rPr lang="fr-FR" sz="2400" b="1" i="1" dirty="0">
                <a:solidFill>
                  <a:srgbClr val="BB171C"/>
                </a:solidFill>
              </a:rPr>
              <a:t>insignifiante</a:t>
            </a:r>
            <a:r>
              <a:rPr lang="fr-FR" sz="2400" dirty="0"/>
              <a:t>, ce qui peut laisser une cicatrice plus profonde qu'un acte </a:t>
            </a:r>
            <a:r>
              <a:rPr lang="fr-FR" sz="2400" dirty="0" smtClean="0"/>
              <a:t>physique.</a:t>
            </a:r>
            <a:r>
              <a:rPr lang="en-ZA" sz="2400" dirty="0" smtClean="0"/>
              <a:t> </a:t>
            </a:r>
            <a:endParaRPr lang="en-US" sz="2400" dirty="0"/>
          </a:p>
          <a:p>
            <a:pPr lvl="1"/>
            <a:r>
              <a:rPr lang="fr-FR" dirty="0"/>
              <a:t>L'abus physique dit : </a:t>
            </a:r>
            <a:r>
              <a:rPr lang="fr-FR" dirty="0" smtClean="0"/>
              <a:t>« Vous </a:t>
            </a:r>
            <a:r>
              <a:rPr lang="fr-FR" dirty="0"/>
              <a:t>n'en valez </a:t>
            </a:r>
            <a:r>
              <a:rPr lang="fr-FR" b="1" dirty="0"/>
              <a:t>pas la peine</a:t>
            </a:r>
            <a:r>
              <a:rPr lang="fr-FR" b="1" dirty="0" smtClean="0"/>
              <a:t>.</a:t>
            </a:r>
            <a:r>
              <a:rPr lang="fr-FR" dirty="0" smtClean="0"/>
              <a:t> »</a:t>
            </a:r>
            <a:r>
              <a:rPr lang="en-US" dirty="0" smtClean="0"/>
              <a:t> </a:t>
            </a:r>
            <a:r>
              <a:rPr lang="en-US" i="1" dirty="0"/>
              <a:t>(</a:t>
            </a:r>
            <a:r>
              <a:rPr lang="en-US" i="1" dirty="0" err="1" smtClean="0"/>
              <a:t>Insignifiant</a:t>
            </a:r>
            <a:r>
              <a:rPr lang="en-US" i="1" dirty="0"/>
              <a:t>)</a:t>
            </a:r>
          </a:p>
          <a:p>
            <a:pPr lvl="1"/>
            <a:r>
              <a:rPr lang="fr-FR" dirty="0"/>
              <a:t>L'abus psychologique et la négligence disent : </a:t>
            </a:r>
            <a:r>
              <a:rPr lang="fr-FR" dirty="0" smtClean="0"/>
              <a:t>« Vous </a:t>
            </a:r>
            <a:r>
              <a:rPr lang="fr-FR" b="1" dirty="0"/>
              <a:t>n'existez même pas</a:t>
            </a:r>
            <a:r>
              <a:rPr lang="fr-FR" dirty="0" smtClean="0"/>
              <a:t>.</a:t>
            </a:r>
            <a:r>
              <a:rPr lang="fr-FR" dirty="0"/>
              <a:t> »</a:t>
            </a:r>
            <a:r>
              <a:rPr lang="en-ZA" dirty="0"/>
              <a:t> </a:t>
            </a:r>
            <a:r>
              <a:rPr lang="en-US" i="1" dirty="0" smtClean="0"/>
              <a:t>(</a:t>
            </a:r>
            <a:r>
              <a:rPr lang="en-US" i="1" dirty="0"/>
              <a:t>Invisible)</a:t>
            </a:r>
          </a:p>
        </p:txBody>
      </p:sp>
    </p:spTree>
    <p:extLst>
      <p:ext uri="{BB962C8B-B14F-4D97-AF65-F5344CB8AC3E}">
        <p14:creationId xmlns:p14="http://schemas.microsoft.com/office/powerpoint/2010/main" val="2052569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E8E994C1-A9DD-4846-B08F-BA7FF6DCF55F}"/>
              </a:ext>
            </a:extLst>
          </p:cNvPr>
          <p:cNvPicPr>
            <a:picLocks noChangeAspect="1"/>
          </p:cNvPicPr>
          <p:nvPr/>
        </p:nvPicPr>
        <p:blipFill>
          <a:blip r:embed="rId3"/>
          <a:stretch>
            <a:fillRect/>
          </a:stretch>
        </p:blipFill>
        <p:spPr>
          <a:xfrm>
            <a:off x="-128588" y="-281354"/>
            <a:ext cx="12429340" cy="7310804"/>
          </a:xfrm>
          <a:prstGeom prst="rect">
            <a:avLst/>
          </a:prstGeom>
        </p:spPr>
      </p:pic>
      <p:sp>
        <p:nvSpPr>
          <p:cNvPr id="2" name="Title 1">
            <a:extLst>
              <a:ext uri="{FF2B5EF4-FFF2-40B4-BE49-F238E27FC236}">
                <a16:creationId xmlns:a16="http://schemas.microsoft.com/office/drawing/2014/main" xmlns="" id="{682267EC-0185-7341-B22D-1965E0539C01}"/>
              </a:ext>
            </a:extLst>
          </p:cNvPr>
          <p:cNvSpPr>
            <a:spLocks noGrp="1"/>
          </p:cNvSpPr>
          <p:nvPr>
            <p:ph type="title"/>
          </p:nvPr>
        </p:nvSpPr>
        <p:spPr>
          <a:xfrm>
            <a:off x="-70188" y="365125"/>
            <a:ext cx="9116687" cy="1325563"/>
          </a:xfrm>
        </p:spPr>
        <p:txBody>
          <a:bodyPr>
            <a:normAutofit/>
          </a:bodyPr>
          <a:lstStyle/>
          <a:p>
            <a:pPr algn="ctr"/>
            <a:r>
              <a:rPr lang="en-US" sz="3600" dirty="0" smtClean="0">
                <a:latin typeface="Avenir Next" panose="020B0503020202020204" pitchFamily="34" charset="0"/>
              </a:rPr>
              <a:t>QU’EST-CE QU’UN</a:t>
            </a:r>
            <a:r>
              <a:rPr lang="en-US" sz="3600" b="1" dirty="0" smtClean="0">
                <a:latin typeface="Avenir Next" panose="020B0503020202020204" pitchFamily="34" charset="0"/>
              </a:rPr>
              <a:t> ABUS PSYCHOLOGIQUE ?</a:t>
            </a:r>
            <a:endParaRPr lang="en-US" sz="36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23CA1B76-8FD2-5444-8042-FFA9D1D020F6}"/>
              </a:ext>
            </a:extLst>
          </p:cNvPr>
          <p:cNvSpPr>
            <a:spLocks noGrp="1"/>
          </p:cNvSpPr>
          <p:nvPr>
            <p:ph idx="1"/>
          </p:nvPr>
        </p:nvSpPr>
        <p:spPr>
          <a:xfrm>
            <a:off x="803476" y="1721452"/>
            <a:ext cx="5967714" cy="4351338"/>
          </a:xfrm>
        </p:spPr>
        <p:txBody>
          <a:bodyPr>
            <a:normAutofit lnSpcReduction="10000"/>
          </a:bodyPr>
          <a:lstStyle/>
          <a:p>
            <a:r>
              <a:rPr lang="en-US" dirty="0" smtClean="0"/>
              <a:t>CE QUE CELA </a:t>
            </a:r>
            <a:r>
              <a:rPr lang="en-US" b="1" dirty="0" smtClean="0">
                <a:solidFill>
                  <a:srgbClr val="BB171C"/>
                </a:solidFill>
              </a:rPr>
              <a:t>N’EST PAS </a:t>
            </a:r>
            <a:r>
              <a:rPr lang="en-US" b="1" dirty="0" smtClean="0">
                <a:solidFill>
                  <a:srgbClr val="C00000"/>
                </a:solidFill>
              </a:rPr>
              <a:t>: </a:t>
            </a:r>
            <a:endParaRPr lang="en-US" b="1" dirty="0">
              <a:solidFill>
                <a:srgbClr val="C00000"/>
              </a:solidFill>
            </a:endParaRPr>
          </a:p>
          <a:p>
            <a:pPr marL="457200" lvl="1" indent="0">
              <a:buNone/>
            </a:pPr>
            <a:r>
              <a:rPr lang="en-US" sz="2800" dirty="0" smtClean="0"/>
              <a:t>Un </a:t>
            </a:r>
            <a:r>
              <a:rPr lang="en-US" sz="2800" dirty="0" err="1" smtClean="0"/>
              <a:t>conflit</a:t>
            </a:r>
            <a:r>
              <a:rPr lang="en-US" sz="2800" dirty="0" smtClean="0"/>
              <a:t> </a:t>
            </a:r>
            <a:r>
              <a:rPr lang="en-US" sz="2800" dirty="0" err="1" smtClean="0"/>
              <a:t>ordinaire</a:t>
            </a:r>
            <a:r>
              <a:rPr lang="en-US" sz="2800" dirty="0" smtClean="0"/>
              <a:t> entre </a:t>
            </a:r>
            <a:r>
              <a:rPr lang="en-US" sz="2800" dirty="0" err="1" smtClean="0"/>
              <a:t>deux</a:t>
            </a:r>
            <a:r>
              <a:rPr lang="en-US" sz="2800" dirty="0" smtClean="0"/>
              <a:t> </a:t>
            </a:r>
            <a:r>
              <a:rPr lang="en-US" sz="2800" dirty="0" err="1" smtClean="0"/>
              <a:t>personnes</a:t>
            </a:r>
            <a:r>
              <a:rPr lang="en-US" sz="2800" dirty="0" smtClean="0"/>
              <a:t>. </a:t>
            </a:r>
            <a:r>
              <a:rPr lang="fr-FR" sz="2800" dirty="0"/>
              <a:t>Les gens ont le droit d’avoir </a:t>
            </a:r>
            <a:r>
              <a:rPr lang="fr-FR" sz="2800" b="1" dirty="0"/>
              <a:t>leurs propres opinions et sont libres de les </a:t>
            </a:r>
            <a:r>
              <a:rPr lang="fr-FR" sz="2800" b="1" dirty="0" smtClean="0"/>
              <a:t>exprimer.</a:t>
            </a:r>
            <a:endParaRPr lang="en-US" dirty="0"/>
          </a:p>
          <a:p>
            <a:r>
              <a:rPr lang="en-US" dirty="0" smtClean="0"/>
              <a:t>CE QUE </a:t>
            </a:r>
            <a:r>
              <a:rPr lang="en-US" b="1" dirty="0" smtClean="0">
                <a:solidFill>
                  <a:srgbClr val="BB171C"/>
                </a:solidFill>
              </a:rPr>
              <a:t>C’EST</a:t>
            </a:r>
            <a:r>
              <a:rPr lang="en-US" b="1" dirty="0" smtClean="0"/>
              <a:t> </a:t>
            </a:r>
            <a:r>
              <a:rPr lang="en-US" b="1" dirty="0" smtClean="0">
                <a:solidFill>
                  <a:srgbClr val="C00000"/>
                </a:solidFill>
              </a:rPr>
              <a:t>:</a:t>
            </a:r>
            <a:endParaRPr lang="en-US" b="1" dirty="0">
              <a:solidFill>
                <a:srgbClr val="C00000"/>
              </a:solidFill>
            </a:endParaRPr>
          </a:p>
          <a:p>
            <a:pPr marL="457200" lvl="1" indent="0">
              <a:buNone/>
            </a:pPr>
            <a:r>
              <a:rPr lang="fr-FR" sz="2800" dirty="0" smtClean="0"/>
              <a:t>Une dominance </a:t>
            </a:r>
            <a:r>
              <a:rPr lang="fr-FR" sz="2800" b="1" dirty="0" smtClean="0"/>
              <a:t>intentionnelle, </a:t>
            </a:r>
            <a:r>
              <a:rPr lang="fr-FR" sz="2800" dirty="0" smtClean="0"/>
              <a:t>une dynamique de </a:t>
            </a:r>
            <a:r>
              <a:rPr lang="fr-FR" sz="2800" b="1" dirty="0"/>
              <a:t>pouvoir</a:t>
            </a:r>
            <a:r>
              <a:rPr lang="fr-FR" sz="2800" dirty="0"/>
              <a:t> voulue par </a:t>
            </a:r>
            <a:r>
              <a:rPr lang="fr-FR" sz="2800" dirty="0" smtClean="0"/>
              <a:t>quelqu’un </a:t>
            </a:r>
            <a:r>
              <a:rPr lang="fr-FR" sz="2800" dirty="0"/>
              <a:t>qui utilise ce comportement pour exercer un pouvoir et </a:t>
            </a:r>
            <a:r>
              <a:rPr lang="fr-FR" sz="2800" b="1" dirty="0" smtClean="0"/>
              <a:t>contrôler</a:t>
            </a:r>
            <a:r>
              <a:rPr lang="fr-FR" sz="2800" dirty="0" smtClean="0"/>
              <a:t>.</a:t>
            </a:r>
            <a:r>
              <a:rPr lang="en-ZA" sz="2800" dirty="0" smtClean="0"/>
              <a:t> </a:t>
            </a:r>
            <a:endParaRPr lang="en-ZA" sz="2800" dirty="0"/>
          </a:p>
          <a:p>
            <a:pPr marL="457200" lvl="1" indent="0">
              <a:buNone/>
            </a:pPr>
            <a:endParaRPr lang="en-US" sz="2800" dirty="0"/>
          </a:p>
        </p:txBody>
      </p:sp>
    </p:spTree>
    <p:extLst>
      <p:ext uri="{BB962C8B-B14F-4D97-AF65-F5344CB8AC3E}">
        <p14:creationId xmlns:p14="http://schemas.microsoft.com/office/powerpoint/2010/main" val="3483250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94BB7350-B6FD-A448-B4B8-F17A5C3F8C16}"/>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xmlns="" id="{9B40A894-A07A-D64D-A001-6BC7A5E89A2E}"/>
              </a:ext>
            </a:extLst>
          </p:cNvPr>
          <p:cNvSpPr>
            <a:spLocks noGrp="1"/>
          </p:cNvSpPr>
          <p:nvPr>
            <p:ph type="title"/>
          </p:nvPr>
        </p:nvSpPr>
        <p:spPr>
          <a:xfrm>
            <a:off x="2100920" y="862839"/>
            <a:ext cx="8325288" cy="1325563"/>
          </a:xfrm>
        </p:spPr>
        <p:txBody>
          <a:bodyPr>
            <a:normAutofit/>
          </a:bodyPr>
          <a:lstStyle/>
          <a:p>
            <a:pPr algn="ctr"/>
            <a:r>
              <a:rPr lang="en-US" sz="3600" b="1" dirty="0" smtClean="0">
                <a:latin typeface="Avenir Next" panose="020B0503020202020204" pitchFamily="34" charset="0"/>
              </a:rPr>
              <a:t>SIGNES</a:t>
            </a:r>
            <a:r>
              <a:rPr lang="en-US" sz="3600" dirty="0" smtClean="0">
                <a:latin typeface="Avenir Next" panose="020B0503020202020204" pitchFamily="34" charset="0"/>
              </a:rPr>
              <a:t> DE L’ABUS PSYCHOLOGIQUE</a:t>
            </a: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E8E3D4F9-65CB-EB48-AF34-46783ECC0879}"/>
              </a:ext>
            </a:extLst>
          </p:cNvPr>
          <p:cNvSpPr>
            <a:spLocks noGrp="1"/>
          </p:cNvSpPr>
          <p:nvPr>
            <p:ph idx="1"/>
          </p:nvPr>
        </p:nvSpPr>
        <p:spPr>
          <a:xfrm>
            <a:off x="1509531" y="2300187"/>
            <a:ext cx="8653041" cy="4351338"/>
          </a:xfrm>
        </p:spPr>
        <p:txBody>
          <a:bodyPr>
            <a:normAutofit/>
          </a:bodyPr>
          <a:lstStyle/>
          <a:p>
            <a:r>
              <a:rPr lang="en-US" sz="2000" b="1" dirty="0" smtClean="0">
                <a:solidFill>
                  <a:srgbClr val="C00000"/>
                </a:solidFill>
              </a:rPr>
              <a:t>SIGNES PHYSIQUES CHEZ LA VICTIME :</a:t>
            </a:r>
            <a:endParaRPr lang="en-US" sz="2000" b="1" dirty="0">
              <a:solidFill>
                <a:srgbClr val="C00000"/>
              </a:solidFill>
            </a:endParaRPr>
          </a:p>
          <a:p>
            <a:pPr lvl="1"/>
            <a:r>
              <a:rPr lang="en-US" dirty="0"/>
              <a:t>d</a:t>
            </a:r>
            <a:r>
              <a:rPr lang="en-US" dirty="0" smtClean="0"/>
              <a:t>ents </a:t>
            </a:r>
            <a:r>
              <a:rPr lang="en-US" dirty="0" err="1" smtClean="0"/>
              <a:t>serrés</a:t>
            </a:r>
            <a:endParaRPr lang="en-US" dirty="0"/>
          </a:p>
          <a:p>
            <a:pPr lvl="1"/>
            <a:r>
              <a:rPr lang="en-US" dirty="0" err="1" smtClean="0"/>
              <a:t>cœur</a:t>
            </a:r>
            <a:r>
              <a:rPr lang="en-US" dirty="0" smtClean="0"/>
              <a:t> qui </a:t>
            </a:r>
            <a:r>
              <a:rPr lang="en-US" dirty="0" err="1" smtClean="0"/>
              <a:t>palpite</a:t>
            </a:r>
            <a:endParaRPr lang="en-US" dirty="0"/>
          </a:p>
          <a:p>
            <a:pPr lvl="1"/>
            <a:r>
              <a:rPr lang="en-US" dirty="0" err="1"/>
              <a:t>l</a:t>
            </a:r>
            <a:r>
              <a:rPr lang="en-US" dirty="0" err="1" smtClean="0"/>
              <a:t>’impression</a:t>
            </a:r>
            <a:r>
              <a:rPr lang="en-US" dirty="0" smtClean="0"/>
              <a:t> </a:t>
            </a:r>
            <a:r>
              <a:rPr lang="en-US" dirty="0" err="1" smtClean="0"/>
              <a:t>que</a:t>
            </a:r>
            <a:r>
              <a:rPr lang="en-US" dirty="0" smtClean="0"/>
              <a:t> </a:t>
            </a:r>
            <a:r>
              <a:rPr lang="en-US" dirty="0" err="1" smtClean="0"/>
              <a:t>toute</a:t>
            </a:r>
            <a:r>
              <a:rPr lang="en-US" dirty="0" smtClean="0"/>
              <a:t> conversation </a:t>
            </a:r>
            <a:r>
              <a:rPr lang="en-US" dirty="0" err="1" smtClean="0"/>
              <a:t>ordinaire</a:t>
            </a:r>
            <a:r>
              <a:rPr lang="en-US" dirty="0" smtClean="0"/>
              <a:t> </a:t>
            </a:r>
            <a:r>
              <a:rPr lang="en-US" dirty="0" err="1" smtClean="0"/>
              <a:t>est</a:t>
            </a:r>
            <a:r>
              <a:rPr lang="en-US" dirty="0" smtClean="0"/>
              <a:t> </a:t>
            </a:r>
            <a:r>
              <a:rPr lang="en-US" dirty="0" err="1" smtClean="0"/>
              <a:t>une</a:t>
            </a:r>
            <a:r>
              <a:rPr lang="en-US" dirty="0" smtClean="0"/>
              <a:t> </a:t>
            </a:r>
            <a:r>
              <a:rPr lang="en-US" dirty="0" err="1" smtClean="0"/>
              <a:t>attaque</a:t>
            </a:r>
            <a:r>
              <a:rPr lang="en-US" dirty="0" smtClean="0"/>
              <a:t>.</a:t>
            </a:r>
          </a:p>
          <a:p>
            <a:pPr marL="457200" lvl="1" indent="0">
              <a:buNone/>
            </a:pPr>
            <a:endParaRPr lang="en-US" dirty="0"/>
          </a:p>
          <a:p>
            <a:r>
              <a:rPr lang="en-US" sz="2000" b="1" dirty="0" smtClean="0">
                <a:solidFill>
                  <a:srgbClr val="C00000"/>
                </a:solidFill>
              </a:rPr>
              <a:t>SIGNES LES PLUS COMMUNS DANS LE COMPORTEMENT DE LA VICTIME :</a:t>
            </a:r>
            <a:endParaRPr lang="en-US" sz="2000" b="1" dirty="0">
              <a:solidFill>
                <a:srgbClr val="C00000"/>
              </a:solidFill>
            </a:endParaRPr>
          </a:p>
          <a:p>
            <a:pPr lvl="1"/>
            <a:r>
              <a:rPr lang="en-US" dirty="0" err="1"/>
              <a:t>s</a:t>
            </a:r>
            <a:r>
              <a:rPr lang="en-US" dirty="0" err="1" smtClean="0"/>
              <a:t>’excuser</a:t>
            </a:r>
            <a:r>
              <a:rPr lang="en-US" dirty="0" smtClean="0"/>
              <a:t> </a:t>
            </a:r>
            <a:r>
              <a:rPr lang="en-US" dirty="0" err="1" smtClean="0"/>
              <a:t>constamment</a:t>
            </a:r>
            <a:r>
              <a:rPr lang="en-US" dirty="0" smtClean="0"/>
              <a:t> du </a:t>
            </a:r>
            <a:r>
              <a:rPr lang="en-US" dirty="0" err="1" smtClean="0"/>
              <a:t>comportement</a:t>
            </a:r>
            <a:r>
              <a:rPr lang="en-US" dirty="0" smtClean="0"/>
              <a:t> de </a:t>
            </a:r>
            <a:r>
              <a:rPr lang="en-US" dirty="0" err="1" smtClean="0"/>
              <a:t>votre</a:t>
            </a:r>
            <a:r>
              <a:rPr lang="en-US" dirty="0" smtClean="0"/>
              <a:t> conjoint </a:t>
            </a:r>
            <a:r>
              <a:rPr lang="en-US" b="1" dirty="0" smtClean="0"/>
              <a:t>(excuses </a:t>
            </a:r>
            <a:r>
              <a:rPr lang="en-US" b="1" dirty="0" err="1" smtClean="0"/>
              <a:t>injustifiées</a:t>
            </a:r>
            <a:r>
              <a:rPr lang="en-US" b="1" dirty="0" smtClean="0"/>
              <a:t>)</a:t>
            </a:r>
            <a:endParaRPr lang="en-US" dirty="0"/>
          </a:p>
          <a:p>
            <a:pPr lvl="1"/>
            <a:r>
              <a:rPr lang="en-US" dirty="0" err="1" smtClean="0"/>
              <a:t>Avoir</a:t>
            </a:r>
            <a:r>
              <a:rPr lang="en-US" dirty="0" smtClean="0"/>
              <a:t> </a:t>
            </a:r>
            <a:r>
              <a:rPr lang="en-US" dirty="0" err="1" smtClean="0"/>
              <a:t>constamment</a:t>
            </a:r>
            <a:r>
              <a:rPr lang="en-US" dirty="0" smtClean="0"/>
              <a:t> le sentiment de devoir </a:t>
            </a:r>
            <a:r>
              <a:rPr lang="en-US" dirty="0" err="1" smtClean="0"/>
              <a:t>s’adapter</a:t>
            </a:r>
            <a:r>
              <a:rPr lang="en-US" dirty="0" smtClean="0"/>
              <a:t> pour </a:t>
            </a:r>
            <a:r>
              <a:rPr lang="en-US" dirty="0" err="1" smtClean="0"/>
              <a:t>satisfaire</a:t>
            </a:r>
            <a:r>
              <a:rPr lang="en-US" dirty="0" smtClean="0"/>
              <a:t> aux </a:t>
            </a:r>
            <a:r>
              <a:rPr lang="en-US" dirty="0" err="1" smtClean="0"/>
              <a:t>demandes</a:t>
            </a:r>
            <a:r>
              <a:rPr lang="en-US" dirty="0" smtClean="0"/>
              <a:t> de </a:t>
            </a:r>
            <a:r>
              <a:rPr lang="en-US" dirty="0" err="1" smtClean="0"/>
              <a:t>l’autre</a:t>
            </a:r>
            <a:r>
              <a:rPr lang="en-US" dirty="0" smtClean="0"/>
              <a:t> </a:t>
            </a:r>
            <a:r>
              <a:rPr lang="en-US" b="1" dirty="0" smtClean="0"/>
              <a:t>(auto-accusation)</a:t>
            </a:r>
            <a:endParaRPr lang="en-US" dirty="0"/>
          </a:p>
          <a:p>
            <a:pPr lvl="1"/>
            <a:endParaRPr lang="en-US" dirty="0"/>
          </a:p>
          <a:p>
            <a:endParaRPr lang="en-US" dirty="0"/>
          </a:p>
        </p:txBody>
      </p:sp>
    </p:spTree>
    <p:extLst>
      <p:ext uri="{BB962C8B-B14F-4D97-AF65-F5344CB8AC3E}">
        <p14:creationId xmlns:p14="http://schemas.microsoft.com/office/powerpoint/2010/main" val="2129832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9914F075-0B5C-2449-8292-30DAA1A2CE37}"/>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xmlns="" id="{07529BE6-80C0-E64F-8DC5-0C54974DB11D}"/>
              </a:ext>
            </a:extLst>
          </p:cNvPr>
          <p:cNvSpPr>
            <a:spLocks noGrp="1"/>
          </p:cNvSpPr>
          <p:nvPr>
            <p:ph type="title"/>
          </p:nvPr>
        </p:nvSpPr>
        <p:spPr>
          <a:xfrm>
            <a:off x="1023396" y="472763"/>
            <a:ext cx="9354889" cy="1325563"/>
          </a:xfrm>
        </p:spPr>
        <p:txBody>
          <a:bodyPr>
            <a:normAutofit/>
          </a:bodyPr>
          <a:lstStyle/>
          <a:p>
            <a:pPr algn="ctr"/>
            <a:r>
              <a:rPr lang="en-US" sz="3600" b="1" dirty="0" smtClean="0">
                <a:latin typeface="Avenir Next" panose="020B0503020202020204" pitchFamily="34" charset="0"/>
              </a:rPr>
              <a:t>AUTO-ÉVALUATION </a:t>
            </a:r>
            <a:br>
              <a:rPr lang="en-US" sz="3600" b="1" dirty="0" smtClean="0">
                <a:latin typeface="Avenir Next" panose="020B0503020202020204" pitchFamily="34" charset="0"/>
              </a:rPr>
            </a:br>
            <a:r>
              <a:rPr lang="en-US" sz="3600" dirty="0" smtClean="0">
                <a:latin typeface="Avenir Next" panose="020B0503020202020204" pitchFamily="34" charset="0"/>
              </a:rPr>
              <a:t>SUR L’ABUS PSYCHOLOGIQUE</a:t>
            </a: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2C3FB45E-FFF7-9F4F-9034-57E245A0FE14}"/>
              </a:ext>
            </a:extLst>
          </p:cNvPr>
          <p:cNvSpPr>
            <a:spLocks noGrp="1"/>
          </p:cNvSpPr>
          <p:nvPr>
            <p:ph idx="1"/>
          </p:nvPr>
        </p:nvSpPr>
        <p:spPr>
          <a:xfrm>
            <a:off x="838200" y="2840169"/>
            <a:ext cx="8884534" cy="3976016"/>
          </a:xfrm>
        </p:spPr>
        <p:txBody>
          <a:bodyPr>
            <a:normAutofit lnSpcReduction="10000"/>
          </a:bodyPr>
          <a:lstStyle/>
          <a:p>
            <a:r>
              <a:rPr lang="fr-FR" sz="2400" dirty="0"/>
              <a:t>Veut savoir </a:t>
            </a:r>
            <a:r>
              <a:rPr lang="fr-FR" sz="2400" b="1" dirty="0"/>
              <a:t>ce que vous faites </a:t>
            </a:r>
            <a:r>
              <a:rPr lang="fr-FR" sz="2400" dirty="0"/>
              <a:t>tout le temps et veut que vous soyez en contact </a:t>
            </a:r>
            <a:r>
              <a:rPr lang="fr-FR" sz="2400" dirty="0" smtClean="0"/>
              <a:t>permanent.</a:t>
            </a:r>
            <a:endParaRPr lang="fr-FR" sz="2400" dirty="0"/>
          </a:p>
          <a:p>
            <a:r>
              <a:rPr lang="fr-FR" sz="2400" b="1" dirty="0"/>
              <a:t>Demande les mots de passe </a:t>
            </a:r>
            <a:r>
              <a:rPr lang="fr-FR" sz="2400" dirty="0"/>
              <a:t>de votre téléphone, de votre messagerie électronique et de vos réseaux sociaux.</a:t>
            </a:r>
          </a:p>
          <a:p>
            <a:r>
              <a:rPr lang="fr-FR" sz="2400" b="1" dirty="0"/>
              <a:t>Fait preuve de jalousie</a:t>
            </a:r>
            <a:r>
              <a:rPr lang="fr-FR" sz="2400" dirty="0"/>
              <a:t>, notamment en vous accusant constamment de </a:t>
            </a:r>
            <a:r>
              <a:rPr lang="fr-FR" sz="2400" dirty="0" smtClean="0"/>
              <a:t>tromperie.</a:t>
            </a:r>
            <a:endParaRPr lang="fr-FR" sz="2400" dirty="0"/>
          </a:p>
          <a:p>
            <a:r>
              <a:rPr lang="fr-FR" sz="2400" b="1" dirty="0"/>
              <a:t>Empêche ou vous décourage </a:t>
            </a:r>
            <a:r>
              <a:rPr lang="fr-FR" sz="2400" dirty="0"/>
              <a:t>de </a:t>
            </a:r>
            <a:r>
              <a:rPr lang="fr-FR" sz="2400" dirty="0" smtClean="0"/>
              <a:t>fréquenter vos </a:t>
            </a:r>
            <a:r>
              <a:rPr lang="fr-FR" sz="2400" dirty="0"/>
              <a:t>amis ou votre famille.</a:t>
            </a:r>
          </a:p>
          <a:p>
            <a:r>
              <a:rPr lang="fr-FR" sz="2400" b="1" dirty="0" smtClean="0"/>
              <a:t>Essaie </a:t>
            </a:r>
            <a:r>
              <a:rPr lang="fr-FR" sz="2400" b="1" dirty="0"/>
              <a:t>de vous empêcher </a:t>
            </a:r>
            <a:r>
              <a:rPr lang="fr-FR" sz="2400" dirty="0"/>
              <a:t>d'aller au travail ou à l'école</a:t>
            </a:r>
            <a:r>
              <a:rPr lang="fr-FR" sz="2400" dirty="0" smtClean="0"/>
              <a:t>.</a:t>
            </a:r>
            <a:endParaRPr lang="en-US" sz="2400" dirty="0"/>
          </a:p>
          <a:p>
            <a:r>
              <a:rPr lang="fr-FR" sz="2400" b="1" dirty="0" smtClean="0"/>
              <a:t>Se </a:t>
            </a:r>
            <a:r>
              <a:rPr lang="fr-FR" sz="2400" b="1" dirty="0"/>
              <a:t>fâche </a:t>
            </a:r>
            <a:r>
              <a:rPr lang="fr-FR" sz="2400" dirty="0"/>
              <a:t>au point de vous effrayer.</a:t>
            </a:r>
          </a:p>
          <a:p>
            <a:endParaRPr lang="en-US" sz="2400" dirty="0"/>
          </a:p>
        </p:txBody>
      </p:sp>
      <p:sp>
        <p:nvSpPr>
          <p:cNvPr id="4" name="TextBox 3">
            <a:extLst>
              <a:ext uri="{FF2B5EF4-FFF2-40B4-BE49-F238E27FC236}">
                <a16:creationId xmlns:a16="http://schemas.microsoft.com/office/drawing/2014/main" xmlns="" id="{B18A953B-8802-E142-BA6F-8EE43CDE748D}"/>
              </a:ext>
            </a:extLst>
          </p:cNvPr>
          <p:cNvSpPr txBox="1"/>
          <p:nvPr/>
        </p:nvSpPr>
        <p:spPr>
          <a:xfrm>
            <a:off x="223792" y="1868619"/>
            <a:ext cx="9865217" cy="707886"/>
          </a:xfrm>
          <a:prstGeom prst="rect">
            <a:avLst/>
          </a:prstGeom>
          <a:noFill/>
        </p:spPr>
        <p:txBody>
          <a:bodyPr wrap="square" rtlCol="0">
            <a:spAutoFit/>
          </a:bodyPr>
          <a:lstStyle/>
          <a:p>
            <a:r>
              <a:rPr lang="en-US" sz="2000" b="1" dirty="0" smtClean="0">
                <a:solidFill>
                  <a:srgbClr val="C00000"/>
                </a:solidFill>
              </a:rPr>
              <a:t>VOTRE CONJOINT(E) OU QUELQU’UN D’AUTRE DE VOTRE ENTOURAGE SE CONDUIT-IL/ELLE DE LA SORTE ?</a:t>
            </a:r>
            <a:endParaRPr lang="en-US" sz="2000" b="1" dirty="0">
              <a:solidFill>
                <a:srgbClr val="C00000"/>
              </a:solidFill>
            </a:endParaRPr>
          </a:p>
        </p:txBody>
      </p:sp>
    </p:spTree>
    <p:extLst>
      <p:ext uri="{BB962C8B-B14F-4D97-AF65-F5344CB8AC3E}">
        <p14:creationId xmlns:p14="http://schemas.microsoft.com/office/powerpoint/2010/main" val="32548970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E2E8947-F1DE-3B47-80AB-3A818F81CEB0}"/>
              </a:ext>
            </a:extLst>
          </p:cNvPr>
          <p:cNvPicPr>
            <a:picLocks noChangeAspect="1"/>
          </p:cNvPicPr>
          <p:nvPr/>
        </p:nvPicPr>
        <p:blipFill>
          <a:blip r:embed="rId3"/>
          <a:stretch>
            <a:fillRect/>
          </a:stretch>
        </p:blipFill>
        <p:spPr>
          <a:xfrm>
            <a:off x="0" y="0"/>
            <a:ext cx="12179300" cy="6858000"/>
          </a:xfrm>
          <a:prstGeom prst="rect">
            <a:avLst/>
          </a:prstGeom>
        </p:spPr>
      </p:pic>
      <p:sp>
        <p:nvSpPr>
          <p:cNvPr id="3" name="Content Placeholder 2">
            <a:extLst>
              <a:ext uri="{FF2B5EF4-FFF2-40B4-BE49-F238E27FC236}">
                <a16:creationId xmlns:a16="http://schemas.microsoft.com/office/drawing/2014/main" xmlns="" id="{41D9BE51-8CE4-6E4E-9A62-E05CC3AE489C}"/>
              </a:ext>
            </a:extLst>
          </p:cNvPr>
          <p:cNvSpPr>
            <a:spLocks noGrp="1"/>
          </p:cNvSpPr>
          <p:nvPr>
            <p:ph idx="1"/>
          </p:nvPr>
        </p:nvSpPr>
        <p:spPr>
          <a:xfrm>
            <a:off x="722452" y="1712842"/>
            <a:ext cx="9451694" cy="5300883"/>
          </a:xfrm>
        </p:spPr>
        <p:txBody>
          <a:bodyPr>
            <a:normAutofit/>
          </a:bodyPr>
          <a:lstStyle/>
          <a:p>
            <a:r>
              <a:rPr lang="en-US" sz="2400" b="1" dirty="0" err="1" smtClean="0"/>
              <a:t>Contrôle</a:t>
            </a:r>
            <a:r>
              <a:rPr lang="en-US" sz="2400" b="1" dirty="0" smtClean="0"/>
              <a:t> </a:t>
            </a:r>
            <a:r>
              <a:rPr lang="en-US" sz="2400" dirty="0" err="1" smtClean="0"/>
              <a:t>vos</a:t>
            </a:r>
            <a:r>
              <a:rPr lang="en-US" sz="2400" dirty="0" smtClean="0"/>
              <a:t> finances et </a:t>
            </a:r>
            <a:r>
              <a:rPr lang="en-US" sz="2400" dirty="0" err="1" smtClean="0"/>
              <a:t>vos</a:t>
            </a:r>
            <a:r>
              <a:rPr lang="en-US" sz="2400" dirty="0" smtClean="0"/>
              <a:t> </a:t>
            </a:r>
            <a:r>
              <a:rPr lang="en-US" sz="2400" dirty="0" err="1" smtClean="0"/>
              <a:t>dépenses</a:t>
            </a:r>
            <a:r>
              <a:rPr lang="en-US" sz="2400" dirty="0" smtClean="0"/>
              <a:t>.</a:t>
            </a:r>
            <a:endParaRPr lang="en-US" sz="2400" dirty="0"/>
          </a:p>
          <a:p>
            <a:pPr lvl="0"/>
            <a:r>
              <a:rPr lang="fr-FR" sz="2400" dirty="0" smtClean="0"/>
              <a:t>Vous </a:t>
            </a:r>
            <a:r>
              <a:rPr lang="fr-FR" sz="2400" dirty="0"/>
              <a:t>empêche </a:t>
            </a:r>
            <a:r>
              <a:rPr lang="fr-FR" sz="2400" b="1" dirty="0"/>
              <a:t>de voir un médecin</a:t>
            </a:r>
            <a:r>
              <a:rPr lang="fr-FR" sz="2400" b="1" dirty="0" smtClean="0"/>
              <a:t>.</a:t>
            </a:r>
            <a:endParaRPr lang="en-US" sz="2400" b="1" dirty="0"/>
          </a:p>
          <a:p>
            <a:pPr lvl="0"/>
            <a:r>
              <a:rPr lang="fr-FR" sz="2400" b="1" dirty="0" smtClean="0"/>
              <a:t>Vous </a:t>
            </a:r>
            <a:r>
              <a:rPr lang="fr-FR" sz="2400" b="1" dirty="0"/>
              <a:t>humilie </a:t>
            </a:r>
            <a:r>
              <a:rPr lang="fr-FR" sz="2400" dirty="0"/>
              <a:t>devant les </a:t>
            </a:r>
            <a:r>
              <a:rPr lang="fr-FR" sz="2400" dirty="0" smtClean="0"/>
              <a:t>autres.</a:t>
            </a:r>
          </a:p>
          <a:p>
            <a:pPr lvl="0"/>
            <a:r>
              <a:rPr lang="fr-FR" sz="2400" b="1" dirty="0" smtClean="0"/>
              <a:t>Vous </a:t>
            </a:r>
            <a:r>
              <a:rPr lang="fr-FR" sz="2400" b="1" dirty="0"/>
              <a:t>insulte </a:t>
            </a:r>
            <a:r>
              <a:rPr lang="fr-FR" sz="2400" dirty="0"/>
              <a:t>(tels que « stupide », « dégoûtante », « vaurienne », « garce » ou « grosse vache »)</a:t>
            </a:r>
            <a:r>
              <a:rPr lang="fr-FR" sz="2400" dirty="0" smtClean="0"/>
              <a:t>.</a:t>
            </a:r>
          </a:p>
          <a:p>
            <a:pPr lvl="0"/>
            <a:r>
              <a:rPr lang="fr-FR" sz="2400" b="1" dirty="0" smtClean="0"/>
              <a:t>Menace </a:t>
            </a:r>
            <a:r>
              <a:rPr lang="fr-FR" sz="2400" b="1" dirty="0"/>
              <a:t>de vous blesser</a:t>
            </a:r>
            <a:r>
              <a:rPr lang="fr-FR" sz="2400" dirty="0"/>
              <a:t>, ou de blesser ceux </a:t>
            </a:r>
            <a:r>
              <a:rPr lang="fr-FR" sz="2400" dirty="0" smtClean="0"/>
              <a:t>que vous aimez ou </a:t>
            </a:r>
            <a:r>
              <a:rPr lang="fr-FR" sz="2400" dirty="0"/>
              <a:t>vos animaux </a:t>
            </a:r>
            <a:r>
              <a:rPr lang="fr-FR" sz="2400" dirty="0" smtClean="0"/>
              <a:t>domestiques.</a:t>
            </a:r>
          </a:p>
          <a:p>
            <a:pPr lvl="0"/>
            <a:r>
              <a:rPr lang="fr-FR" sz="2400" b="1" dirty="0" smtClean="0"/>
              <a:t>Menace </a:t>
            </a:r>
            <a:r>
              <a:rPr lang="fr-FR" sz="2400" b="1" dirty="0"/>
              <a:t>de vous dénoncer aux autorités </a:t>
            </a:r>
            <a:r>
              <a:rPr lang="fr-FR" sz="2400" dirty="0"/>
              <a:t>pour un acte </a:t>
            </a:r>
            <a:r>
              <a:rPr lang="fr-FR" sz="2400" dirty="0" smtClean="0"/>
              <a:t>répréhensible.</a:t>
            </a:r>
          </a:p>
          <a:p>
            <a:pPr lvl="0"/>
            <a:r>
              <a:rPr lang="fr-FR" sz="2400" b="1" dirty="0" smtClean="0"/>
              <a:t>Menace </a:t>
            </a:r>
            <a:r>
              <a:rPr lang="fr-FR" sz="2400" b="1" dirty="0"/>
              <a:t>de se blesser </a:t>
            </a:r>
            <a:r>
              <a:rPr lang="fr-FR" sz="2400" dirty="0" smtClean="0"/>
              <a:t>lorsqu'il/elle </a:t>
            </a:r>
            <a:r>
              <a:rPr lang="fr-FR" sz="2400" dirty="0"/>
              <a:t>est en colère contre vous</a:t>
            </a:r>
            <a:r>
              <a:rPr lang="fr-FR" sz="2400" dirty="0" smtClean="0"/>
              <a:t>.</a:t>
            </a:r>
          </a:p>
          <a:p>
            <a:r>
              <a:rPr lang="fr-FR" sz="2400" b="1" dirty="0"/>
              <a:t>Dit par exemple </a:t>
            </a:r>
            <a:r>
              <a:rPr lang="fr-FR" sz="2400" dirty="0"/>
              <a:t>: « Si je ne peux pas t’avoir, alors personne ne le pourra non plus. »</a:t>
            </a:r>
            <a:r>
              <a:rPr lang="en-ZA" sz="2400" dirty="0"/>
              <a:t> </a:t>
            </a:r>
            <a:endParaRPr lang="en-ZA" sz="2400" dirty="0" smtClean="0"/>
          </a:p>
          <a:p>
            <a:pPr lvl="0"/>
            <a:r>
              <a:rPr lang="fr-FR" sz="2400" b="1" dirty="0"/>
              <a:t>Décide </a:t>
            </a:r>
            <a:r>
              <a:rPr lang="fr-FR" sz="2400" b="1" dirty="0" smtClean="0"/>
              <a:t>pour vous </a:t>
            </a:r>
            <a:r>
              <a:rPr lang="fr-FR" sz="2400" dirty="0" smtClean="0"/>
              <a:t>(</a:t>
            </a:r>
            <a:r>
              <a:rPr lang="fr-FR" sz="2400" dirty="0"/>
              <a:t>vous dit quoi porter ou quoi manger).</a:t>
            </a:r>
            <a:r>
              <a:rPr lang="en-ZA" sz="2400" dirty="0"/>
              <a:t> </a:t>
            </a:r>
            <a:endParaRPr lang="en-US" sz="2400" dirty="0"/>
          </a:p>
          <a:p>
            <a:endParaRPr lang="en-ZA" sz="2400" dirty="0"/>
          </a:p>
          <a:p>
            <a:pPr lvl="0"/>
            <a:endParaRPr lang="fr-FR" sz="2400" dirty="0"/>
          </a:p>
        </p:txBody>
      </p:sp>
    </p:spTree>
    <p:extLst>
      <p:ext uri="{BB962C8B-B14F-4D97-AF65-F5344CB8AC3E}">
        <p14:creationId xmlns:p14="http://schemas.microsoft.com/office/powerpoint/2010/main" val="530357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FB7AB02-4F51-F046-94A0-8DA113740E34}"/>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xmlns="" id="{2279A29F-36B1-EC4D-835F-683F89044E85}"/>
              </a:ext>
            </a:extLst>
          </p:cNvPr>
          <p:cNvSpPr>
            <a:spLocks noGrp="1"/>
          </p:cNvSpPr>
          <p:nvPr>
            <p:ph type="title"/>
          </p:nvPr>
        </p:nvSpPr>
        <p:spPr>
          <a:xfrm>
            <a:off x="1011823" y="631346"/>
            <a:ext cx="10250347" cy="1325563"/>
          </a:xfrm>
        </p:spPr>
        <p:txBody>
          <a:bodyPr>
            <a:normAutofit/>
          </a:bodyPr>
          <a:lstStyle/>
          <a:p>
            <a:pPr algn="ctr"/>
            <a:r>
              <a:rPr lang="en-US" sz="3600" b="1" dirty="0" smtClean="0">
                <a:latin typeface="Avenir Next" panose="020B0503020202020204" pitchFamily="34" charset="0"/>
              </a:rPr>
              <a:t>COMMENT RÉPONDRE</a:t>
            </a:r>
            <a:r>
              <a:rPr lang="en-US" sz="3600" dirty="0">
                <a:latin typeface="Avenir Next" panose="020B0503020202020204" pitchFamily="34" charset="0"/>
              </a:rPr>
              <a:t/>
            </a:r>
            <a:br>
              <a:rPr lang="en-US" sz="3600" dirty="0">
                <a:latin typeface="Avenir Next" panose="020B0503020202020204" pitchFamily="34" charset="0"/>
              </a:rPr>
            </a:br>
            <a:r>
              <a:rPr lang="en-US" sz="3600" dirty="0" err="1" smtClean="0">
                <a:latin typeface="Avenir Next" panose="020B0503020202020204" pitchFamily="34" charset="0"/>
              </a:rPr>
              <a:t>À</a:t>
            </a:r>
            <a:r>
              <a:rPr lang="en-US" sz="3600" dirty="0" smtClean="0">
                <a:latin typeface="Avenir Next" panose="020B0503020202020204" pitchFamily="34" charset="0"/>
              </a:rPr>
              <a:t> UN ABUS PSYCHOLOGIQUE</a:t>
            </a: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28F00041-6711-C142-998C-0A65B76D06DA}"/>
              </a:ext>
            </a:extLst>
          </p:cNvPr>
          <p:cNvSpPr>
            <a:spLocks noGrp="1"/>
          </p:cNvSpPr>
          <p:nvPr>
            <p:ph idx="1"/>
          </p:nvPr>
        </p:nvSpPr>
        <p:spPr>
          <a:xfrm>
            <a:off x="1276521" y="2520864"/>
            <a:ext cx="9173901" cy="3475200"/>
          </a:xfrm>
        </p:spPr>
        <p:txBody>
          <a:bodyPr>
            <a:normAutofit/>
          </a:bodyPr>
          <a:lstStyle/>
          <a:p>
            <a:pPr marL="514350" indent="-514350">
              <a:lnSpc>
                <a:spcPct val="100000"/>
              </a:lnSpc>
              <a:buFont typeface="+mj-lt"/>
              <a:buAutoNum type="arabicPeriod"/>
            </a:pPr>
            <a:r>
              <a:rPr lang="fr-FR" b="1" dirty="0"/>
              <a:t>Étudiez les tactiques </a:t>
            </a:r>
            <a:r>
              <a:rPr lang="fr-FR" dirty="0"/>
              <a:t>de celui/celle qui abuse psychologiquement et prenez de l’assurance.</a:t>
            </a:r>
          </a:p>
          <a:p>
            <a:pPr marL="514350" indent="-514350">
              <a:lnSpc>
                <a:spcPct val="100000"/>
              </a:lnSpc>
              <a:buFont typeface="+mj-lt"/>
              <a:buAutoNum type="arabicPeriod"/>
            </a:pPr>
            <a:r>
              <a:rPr lang="fr-FR" b="1" dirty="0" smtClean="0"/>
              <a:t>Fixez des </a:t>
            </a:r>
            <a:r>
              <a:rPr lang="fr-FR" b="1" dirty="0"/>
              <a:t>limites saines.</a:t>
            </a:r>
          </a:p>
          <a:p>
            <a:pPr marL="514350" indent="-514350">
              <a:lnSpc>
                <a:spcPct val="100000"/>
              </a:lnSpc>
              <a:buFont typeface="+mj-lt"/>
              <a:buAutoNum type="arabicPeriod"/>
            </a:pPr>
            <a:r>
              <a:rPr lang="fr-FR" b="1" dirty="0"/>
              <a:t>Renforcez estime et respect de soi.</a:t>
            </a:r>
            <a:r>
              <a:rPr lang="en-ZA" sz="2400" dirty="0"/>
              <a:t> </a:t>
            </a:r>
            <a:r>
              <a:rPr lang="fr-FR" dirty="0"/>
              <a:t>« </a:t>
            </a:r>
            <a:r>
              <a:rPr lang="en-ZA" dirty="0"/>
              <a:t>Je t'aime d'un amour éternel ; c'est pourquoi je te conserve ma fidélité. Je te rebâtirai… </a:t>
            </a:r>
            <a:r>
              <a:rPr lang="fr-FR" dirty="0"/>
              <a:t>» (Jérémie 31: 3, LSG).</a:t>
            </a:r>
            <a:endParaRPr lang="en-ZA" dirty="0"/>
          </a:p>
          <a:p>
            <a:pPr marL="0" indent="0">
              <a:lnSpc>
                <a:spcPct val="100000"/>
              </a:lnSpc>
              <a:buNone/>
            </a:pPr>
            <a:endParaRPr lang="en-US" dirty="0"/>
          </a:p>
        </p:txBody>
      </p:sp>
    </p:spTree>
    <p:extLst>
      <p:ext uri="{BB962C8B-B14F-4D97-AF65-F5344CB8AC3E}">
        <p14:creationId xmlns:p14="http://schemas.microsoft.com/office/powerpoint/2010/main" val="8299071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72E2D0-F95C-0642-A75A-4C4B0AF20173}"/>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xmlns="" id="{50DCC203-67FC-1641-9DDF-E4343BE9279C}"/>
              </a:ext>
            </a:extLst>
          </p:cNvPr>
          <p:cNvPicPr>
            <a:picLocks noChangeAspect="1"/>
          </p:cNvPicPr>
          <p:nvPr/>
        </p:nvPicPr>
        <p:blipFill>
          <a:blip r:embed="rId3"/>
          <a:stretch>
            <a:fillRect/>
          </a:stretch>
        </p:blipFill>
        <p:spPr>
          <a:xfrm>
            <a:off x="0" y="0"/>
            <a:ext cx="12179300" cy="6858000"/>
          </a:xfrm>
          <a:prstGeom prst="rect">
            <a:avLst/>
          </a:prstGeom>
        </p:spPr>
      </p:pic>
      <p:sp>
        <p:nvSpPr>
          <p:cNvPr id="5" name="Title 1">
            <a:extLst>
              <a:ext uri="{FF2B5EF4-FFF2-40B4-BE49-F238E27FC236}">
                <a16:creationId xmlns:a16="http://schemas.microsoft.com/office/drawing/2014/main" xmlns="" id="{490EA650-0994-3545-84A2-0DDBB951FA72}"/>
              </a:ext>
            </a:extLst>
          </p:cNvPr>
          <p:cNvSpPr txBox="1">
            <a:spLocks/>
          </p:cNvSpPr>
          <p:nvPr/>
        </p:nvSpPr>
        <p:spPr>
          <a:xfrm>
            <a:off x="1131743" y="601366"/>
            <a:ext cx="1025034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smtClean="0">
                <a:latin typeface="Avenir Next" panose="020B0503020202020204" pitchFamily="34" charset="0"/>
              </a:rPr>
              <a:t>COMMENT RÉPONDRE</a:t>
            </a:r>
            <a:r>
              <a:rPr lang="en-US" sz="3600" dirty="0">
                <a:latin typeface="Avenir Next" panose="020B0503020202020204" pitchFamily="34" charset="0"/>
              </a:rPr>
              <a:t/>
            </a:r>
            <a:br>
              <a:rPr lang="en-US" sz="3600" dirty="0">
                <a:latin typeface="Avenir Next" panose="020B0503020202020204" pitchFamily="34" charset="0"/>
              </a:rPr>
            </a:br>
            <a:r>
              <a:rPr lang="en-US" sz="3600" dirty="0" err="1" smtClean="0">
                <a:latin typeface="Avenir Next" panose="020B0503020202020204" pitchFamily="34" charset="0"/>
              </a:rPr>
              <a:t>À</a:t>
            </a:r>
            <a:r>
              <a:rPr lang="en-US" sz="3600" dirty="0" smtClean="0">
                <a:latin typeface="Avenir Next" panose="020B0503020202020204" pitchFamily="34" charset="0"/>
              </a:rPr>
              <a:t> UN ABUS PSYCHOLOGIQUE</a:t>
            </a: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C8B35620-09A1-FD43-B5E6-A4C4903FC021}"/>
              </a:ext>
            </a:extLst>
          </p:cNvPr>
          <p:cNvSpPr>
            <a:spLocks noGrp="1"/>
          </p:cNvSpPr>
          <p:nvPr>
            <p:ph idx="1"/>
          </p:nvPr>
        </p:nvSpPr>
        <p:spPr>
          <a:xfrm>
            <a:off x="1245530" y="2710042"/>
            <a:ext cx="8694644" cy="2101800"/>
          </a:xfrm>
        </p:spPr>
        <p:txBody>
          <a:bodyPr>
            <a:normAutofit fontScale="92500"/>
          </a:bodyPr>
          <a:lstStyle/>
          <a:p>
            <a:pPr marL="514350" indent="-514350">
              <a:lnSpc>
                <a:spcPct val="100000"/>
              </a:lnSpc>
              <a:buFont typeface="+mj-lt"/>
              <a:buAutoNum type="arabicPeriod" startAt="4"/>
            </a:pPr>
            <a:r>
              <a:rPr lang="fr-FR" b="1" dirty="0"/>
              <a:t>Demandez l'aide immédiate d'un conseiller professionnel</a:t>
            </a:r>
            <a:r>
              <a:rPr lang="fr-FR" b="1" dirty="0" smtClean="0"/>
              <a:t>.</a:t>
            </a:r>
          </a:p>
          <a:p>
            <a:pPr marL="0" indent="0">
              <a:lnSpc>
                <a:spcPct val="100000"/>
              </a:lnSpc>
              <a:buNone/>
            </a:pPr>
            <a:endParaRPr lang="en-ZA" dirty="0"/>
          </a:p>
          <a:p>
            <a:pPr marL="514350" indent="-514350">
              <a:lnSpc>
                <a:spcPct val="100000"/>
              </a:lnSpc>
              <a:buFont typeface="+mj-lt"/>
              <a:buAutoNum type="arabicPeriod" startAt="4"/>
            </a:pPr>
            <a:r>
              <a:rPr lang="fr-FR" b="1" dirty="0"/>
              <a:t>Recherchez la consolation, la guérison et la sagesse auprès de Dieu.</a:t>
            </a:r>
            <a:endParaRPr lang="en-ZA" dirty="0"/>
          </a:p>
          <a:p>
            <a:pPr marL="514350" indent="-514350">
              <a:lnSpc>
                <a:spcPct val="100000"/>
              </a:lnSpc>
              <a:buFont typeface="+mj-lt"/>
              <a:buAutoNum type="arabicPeriod" startAt="4"/>
            </a:pPr>
            <a:endParaRPr lang="en-US" dirty="0"/>
          </a:p>
        </p:txBody>
      </p:sp>
    </p:spTree>
    <p:extLst>
      <p:ext uri="{BB962C8B-B14F-4D97-AF65-F5344CB8AC3E}">
        <p14:creationId xmlns:p14="http://schemas.microsoft.com/office/powerpoint/2010/main" val="1784982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62B5FDB5-8002-D345-B878-CACDFABB2E4C}"/>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xmlns="" id="{6FFC60CC-C3C8-5849-AB1F-9423DBD284FA}"/>
              </a:ext>
            </a:extLst>
          </p:cNvPr>
          <p:cNvSpPr>
            <a:spLocks noGrp="1"/>
          </p:cNvSpPr>
          <p:nvPr>
            <p:ph type="title"/>
          </p:nvPr>
        </p:nvSpPr>
        <p:spPr>
          <a:xfrm>
            <a:off x="2187614" y="338953"/>
            <a:ext cx="8009681" cy="1325563"/>
          </a:xfrm>
        </p:spPr>
        <p:txBody>
          <a:bodyPr>
            <a:normAutofit/>
          </a:bodyPr>
          <a:lstStyle/>
          <a:p>
            <a:pPr algn="ctr"/>
            <a:r>
              <a:rPr lang="en-US" sz="3600" b="1" dirty="0" smtClean="0">
                <a:latin typeface="Avenir Next" panose="020B0503020202020204" pitchFamily="34" charset="0"/>
              </a:rPr>
              <a:t>RECHERCHER LA GUÉRISON </a:t>
            </a:r>
            <a:r>
              <a:rPr lang="en-US" sz="3600" dirty="0" smtClean="0">
                <a:latin typeface="Avenir Next" panose="020B0503020202020204" pitchFamily="34" charset="0"/>
              </a:rPr>
              <a:t>AUPRÈS DE DIEU</a:t>
            </a: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9968C4F0-E87E-5248-9878-9B5E9924F0D5}"/>
              </a:ext>
            </a:extLst>
          </p:cNvPr>
          <p:cNvSpPr>
            <a:spLocks noGrp="1"/>
          </p:cNvSpPr>
          <p:nvPr>
            <p:ph idx="1"/>
          </p:nvPr>
        </p:nvSpPr>
        <p:spPr>
          <a:xfrm>
            <a:off x="2367454" y="1899981"/>
            <a:ext cx="7964683" cy="4351338"/>
          </a:xfrm>
        </p:spPr>
        <p:txBody>
          <a:bodyPr>
            <a:normAutofit lnSpcReduction="10000"/>
          </a:bodyPr>
          <a:lstStyle/>
          <a:p>
            <a:endParaRPr lang="en-ZA" sz="1800" dirty="0"/>
          </a:p>
          <a:p>
            <a:pPr marL="0" indent="0" algn="ctr">
              <a:lnSpc>
                <a:spcPct val="110000"/>
              </a:lnSpc>
              <a:buNone/>
            </a:pPr>
            <a:r>
              <a:rPr lang="fr-FR" sz="3200" dirty="0" smtClean="0"/>
              <a:t>«</a:t>
            </a:r>
            <a:r>
              <a:rPr lang="fr-FR" sz="3200" dirty="0"/>
              <a:t> Je connais vos larmes, car j’ai pleuré, moi aussi. Je connais les douleurs intimes qu’on ne confie à </a:t>
            </a:r>
            <a:r>
              <a:rPr lang="fr-FR" sz="3200" dirty="0" smtClean="0"/>
              <a:t>aucune </a:t>
            </a:r>
            <a:r>
              <a:rPr lang="fr-FR" sz="3200" dirty="0"/>
              <a:t>oreille humaine. Ne pensez pas que vous êtes délaissés et privés de consolations. Même si votre douleur ne fait vibrer les cordes d’aucun cœur sur la terre, regardez à moi et vous vivrez. »</a:t>
            </a:r>
            <a:r>
              <a:rPr lang="fr-FR" sz="3200" baseline="30000" dirty="0"/>
              <a:t> </a:t>
            </a:r>
            <a:r>
              <a:rPr lang="fr-FR" sz="3200" dirty="0"/>
              <a:t> </a:t>
            </a:r>
          </a:p>
          <a:p>
            <a:pPr marL="0" indent="0" algn="ctr">
              <a:buNone/>
            </a:pPr>
            <a:r>
              <a:rPr lang="fr-FR" sz="1800" dirty="0" smtClean="0"/>
              <a:t>Ellen </a:t>
            </a:r>
            <a:r>
              <a:rPr lang="fr-FR" sz="1800" dirty="0"/>
              <a:t>G. </a:t>
            </a:r>
            <a:r>
              <a:rPr lang="fr-FR" sz="1800" dirty="0" smtClean="0"/>
              <a:t>White, </a:t>
            </a:r>
            <a:r>
              <a:rPr lang="fr-FR" sz="1800" i="1" dirty="0"/>
              <a:t>Jésus-Christ, </a:t>
            </a:r>
            <a:r>
              <a:rPr lang="fr-FR" sz="1800" dirty="0"/>
              <a:t>p. 479 </a:t>
            </a:r>
          </a:p>
          <a:p>
            <a:pPr marL="0" indent="0" algn="ctr">
              <a:buNone/>
            </a:pPr>
            <a:endParaRPr lang="en-US" sz="1800" dirty="0"/>
          </a:p>
        </p:txBody>
      </p:sp>
    </p:spTree>
    <p:extLst>
      <p:ext uri="{BB962C8B-B14F-4D97-AF65-F5344CB8AC3E}">
        <p14:creationId xmlns:p14="http://schemas.microsoft.com/office/powerpoint/2010/main" val="3379982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47721C1D-6C62-D441-8F26-612326AF6BDE}"/>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xmlns="" id="{8DD3F0D6-8CD9-9043-A24E-83C69C883F47}"/>
              </a:ext>
            </a:extLst>
          </p:cNvPr>
          <p:cNvSpPr>
            <a:spLocks noGrp="1"/>
          </p:cNvSpPr>
          <p:nvPr>
            <p:ph type="title"/>
          </p:nvPr>
        </p:nvSpPr>
        <p:spPr>
          <a:xfrm>
            <a:off x="2870521" y="1001734"/>
            <a:ext cx="6400800" cy="1325563"/>
          </a:xfrm>
        </p:spPr>
        <p:txBody>
          <a:bodyPr>
            <a:normAutofit/>
          </a:bodyPr>
          <a:lstStyle/>
          <a:p>
            <a:pPr algn="ctr"/>
            <a:r>
              <a:rPr lang="en-US" sz="3200" dirty="0" smtClean="0">
                <a:latin typeface="Avenir Next" panose="020B0503020202020204" pitchFamily="34" charset="0"/>
              </a:rPr>
              <a:t>LA BIBLE LOUIS SEGOND</a:t>
            </a:r>
            <a:endParaRPr lang="en-US" sz="3200"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639E14A3-A122-D846-A68D-23A0D034E193}"/>
              </a:ext>
            </a:extLst>
          </p:cNvPr>
          <p:cNvSpPr>
            <a:spLocks noGrp="1"/>
          </p:cNvSpPr>
          <p:nvPr>
            <p:ph idx="1"/>
          </p:nvPr>
        </p:nvSpPr>
        <p:spPr>
          <a:xfrm>
            <a:off x="2602632" y="1848774"/>
            <a:ext cx="7666791" cy="4351338"/>
          </a:xfrm>
        </p:spPr>
        <p:txBody>
          <a:bodyPr/>
          <a:lstStyle/>
          <a:p>
            <a:pPr marL="0" indent="0" algn="ctr">
              <a:buNone/>
            </a:pPr>
            <a:endParaRPr lang="en-US" dirty="0"/>
          </a:p>
          <a:p>
            <a:endParaRPr lang="en-ZA" sz="1800" dirty="0"/>
          </a:p>
          <a:p>
            <a:pPr marL="0" indent="0" algn="ctr">
              <a:buNone/>
            </a:pPr>
            <a:r>
              <a:rPr lang="fr-FR" sz="3200" dirty="0" smtClean="0"/>
              <a:t>«</a:t>
            </a:r>
            <a:r>
              <a:rPr lang="fr-FR" sz="3200" dirty="0"/>
              <a:t>  </a:t>
            </a:r>
            <a:r>
              <a:rPr lang="en-ZA" sz="3200" dirty="0"/>
              <a:t>Qu'il ne sorte de votre bouche </a:t>
            </a:r>
            <a:r>
              <a:rPr lang="en-ZA" sz="3200" i="1" dirty="0"/>
              <a:t>aucune parole mauvaise</a:t>
            </a:r>
            <a:r>
              <a:rPr lang="en-ZA" sz="3200" dirty="0" smtClean="0"/>
              <a:t>,</a:t>
            </a:r>
          </a:p>
          <a:p>
            <a:pPr marL="0" indent="0" algn="ctr">
              <a:buNone/>
            </a:pPr>
            <a:r>
              <a:rPr lang="en-ZA" sz="3200" dirty="0" smtClean="0"/>
              <a:t> </a:t>
            </a:r>
            <a:r>
              <a:rPr lang="en-ZA" sz="3200" dirty="0"/>
              <a:t>mais, s'il y a lieu, quelque </a:t>
            </a:r>
            <a:r>
              <a:rPr lang="en-ZA" sz="3200" b="1" dirty="0"/>
              <a:t>bonne parole</a:t>
            </a:r>
            <a:r>
              <a:rPr lang="en-ZA" sz="3200" dirty="0"/>
              <a:t>, qui </a:t>
            </a:r>
            <a:r>
              <a:rPr lang="en-ZA" sz="3200" b="1" dirty="0"/>
              <a:t>serve à l'édification et communique une grâce </a:t>
            </a:r>
            <a:r>
              <a:rPr lang="en-ZA" sz="3200" dirty="0"/>
              <a:t>à ceux qui l'entendent.</a:t>
            </a:r>
            <a:r>
              <a:rPr lang="fr-FR" sz="3200" dirty="0"/>
              <a:t> »</a:t>
            </a:r>
            <a:endParaRPr lang="en-ZA" sz="3200" dirty="0"/>
          </a:p>
          <a:p>
            <a:pPr marL="0" indent="0" algn="ctr">
              <a:buNone/>
            </a:pPr>
            <a:r>
              <a:rPr lang="en-US" sz="1800" dirty="0" err="1" smtClean="0"/>
              <a:t>Ephésiens</a:t>
            </a:r>
            <a:r>
              <a:rPr lang="en-US" sz="1800" dirty="0" smtClean="0"/>
              <a:t> 4.29</a:t>
            </a:r>
            <a:r>
              <a:rPr lang="en-US" sz="1800" dirty="0"/>
              <a:t>, </a:t>
            </a:r>
            <a:r>
              <a:rPr lang="en-US" sz="1800" dirty="0" smtClean="0"/>
              <a:t>LSG</a:t>
            </a:r>
            <a:endParaRPr lang="en-US" sz="1800" dirty="0"/>
          </a:p>
        </p:txBody>
      </p:sp>
    </p:spTree>
    <p:extLst>
      <p:ext uri="{BB962C8B-B14F-4D97-AF65-F5344CB8AC3E}">
        <p14:creationId xmlns:p14="http://schemas.microsoft.com/office/powerpoint/2010/main" val="3159680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594C6F16-E7CF-604C-937E-C3307057C434}"/>
              </a:ext>
            </a:extLst>
          </p:cNvPr>
          <p:cNvPicPr>
            <a:picLocks noChangeAspect="1"/>
          </p:cNvPicPr>
          <p:nvPr/>
        </p:nvPicPr>
        <p:blipFill>
          <a:blip r:embed="rId3"/>
          <a:stretch>
            <a:fillRect/>
          </a:stretch>
        </p:blipFill>
        <p:spPr>
          <a:xfrm>
            <a:off x="-1" y="0"/>
            <a:ext cx="12280739" cy="6858000"/>
          </a:xfrm>
          <a:prstGeom prst="rect">
            <a:avLst/>
          </a:prstGeom>
        </p:spPr>
      </p:pic>
      <p:sp>
        <p:nvSpPr>
          <p:cNvPr id="3" name="Content Placeholder 2">
            <a:extLst>
              <a:ext uri="{FF2B5EF4-FFF2-40B4-BE49-F238E27FC236}">
                <a16:creationId xmlns:a16="http://schemas.microsoft.com/office/drawing/2014/main" xmlns="" id="{CE8BC0ED-E0D8-9944-882A-ED3E6E4DC020}"/>
              </a:ext>
            </a:extLst>
          </p:cNvPr>
          <p:cNvSpPr>
            <a:spLocks noGrp="1"/>
          </p:cNvSpPr>
          <p:nvPr>
            <p:ph idx="1"/>
          </p:nvPr>
        </p:nvSpPr>
        <p:spPr>
          <a:xfrm>
            <a:off x="2936876" y="1825625"/>
            <a:ext cx="7429500" cy="4351338"/>
          </a:xfrm>
        </p:spPr>
        <p:txBody>
          <a:bodyPr>
            <a:normAutofit lnSpcReduction="10000"/>
          </a:bodyPr>
          <a:lstStyle/>
          <a:p>
            <a:pPr marL="0" indent="0" algn="ctr">
              <a:lnSpc>
                <a:spcPct val="150000"/>
              </a:lnSpc>
              <a:buNone/>
            </a:pPr>
            <a:r>
              <a:rPr lang="fr-FR" dirty="0" smtClean="0"/>
              <a:t>« </a:t>
            </a:r>
            <a:r>
              <a:rPr lang="en-ZA" dirty="0"/>
              <a:t>Qu'aucune parole </a:t>
            </a:r>
            <a:r>
              <a:rPr lang="en-ZA" i="1" dirty="0"/>
              <a:t>mauvaise</a:t>
            </a:r>
            <a:r>
              <a:rPr lang="en-ZA" dirty="0"/>
              <a:t> ne sorte de votre bouche ; dites seulement des paroles </a:t>
            </a:r>
            <a:r>
              <a:rPr lang="en-ZA" b="1" i="1" dirty="0"/>
              <a:t>utiles</a:t>
            </a:r>
            <a:r>
              <a:rPr lang="en-ZA" dirty="0"/>
              <a:t>, qui </a:t>
            </a:r>
            <a:r>
              <a:rPr lang="en-ZA" b="1" i="1" dirty="0"/>
              <a:t>répondent à un besoin </a:t>
            </a:r>
            <a:r>
              <a:rPr lang="en-ZA" dirty="0"/>
              <a:t>et </a:t>
            </a:r>
            <a:r>
              <a:rPr lang="en-ZA" b="1" i="1" dirty="0"/>
              <a:t>encouragent</a:t>
            </a:r>
            <a:r>
              <a:rPr lang="en-ZA" dirty="0"/>
              <a:t> autrui, pour </a:t>
            </a:r>
            <a:r>
              <a:rPr lang="en-ZA" b="1" i="1" dirty="0"/>
              <a:t>faire</a:t>
            </a:r>
            <a:r>
              <a:rPr lang="en-ZA" dirty="0"/>
              <a:t> ainsi </a:t>
            </a:r>
            <a:r>
              <a:rPr lang="en-ZA" b="1" i="1" dirty="0"/>
              <a:t>du bien </a:t>
            </a:r>
            <a:r>
              <a:rPr lang="en-ZA" dirty="0"/>
              <a:t>à ceux qui vous entendent.</a:t>
            </a:r>
            <a:r>
              <a:rPr lang="fr-FR" dirty="0"/>
              <a:t> »</a:t>
            </a:r>
            <a:endParaRPr lang="en-ZA" dirty="0"/>
          </a:p>
          <a:p>
            <a:pPr marL="0" indent="0" algn="ctr">
              <a:buNone/>
            </a:pPr>
            <a:endParaRPr lang="en-US" dirty="0"/>
          </a:p>
          <a:p>
            <a:pPr marL="0" indent="0" algn="ctr">
              <a:buNone/>
            </a:pPr>
            <a:r>
              <a:rPr lang="en-US" dirty="0"/>
              <a:t/>
            </a:r>
            <a:br>
              <a:rPr lang="en-US" dirty="0"/>
            </a:br>
            <a:r>
              <a:rPr lang="en-US" sz="2300" dirty="0" err="1" smtClean="0"/>
              <a:t>Éphésiens</a:t>
            </a:r>
            <a:r>
              <a:rPr lang="en-US" sz="2300" dirty="0" smtClean="0"/>
              <a:t> 4</a:t>
            </a:r>
            <a:r>
              <a:rPr lang="en-US" sz="2300" dirty="0"/>
              <a:t>.</a:t>
            </a:r>
            <a:r>
              <a:rPr lang="en-US" sz="2300" dirty="0" smtClean="0"/>
              <a:t>29</a:t>
            </a:r>
            <a:r>
              <a:rPr lang="en-US" sz="2300" dirty="0"/>
              <a:t>, </a:t>
            </a:r>
            <a:r>
              <a:rPr lang="en-US" sz="2300" dirty="0" smtClean="0"/>
              <a:t>BFC</a:t>
            </a:r>
            <a:endParaRPr lang="en-US" sz="2300" dirty="0"/>
          </a:p>
        </p:txBody>
      </p:sp>
    </p:spTree>
    <p:extLst>
      <p:ext uri="{BB962C8B-B14F-4D97-AF65-F5344CB8AC3E}">
        <p14:creationId xmlns:p14="http://schemas.microsoft.com/office/powerpoint/2010/main" val="40429998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5FB06B7-9F9E-8B4C-BC70-A7915A38D2EE}"/>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xmlns="" id="{8DD3F0D6-8CD9-9043-A24E-83C69C883F47}"/>
              </a:ext>
            </a:extLst>
          </p:cNvPr>
          <p:cNvSpPr>
            <a:spLocks noGrp="1"/>
          </p:cNvSpPr>
          <p:nvPr>
            <p:ph type="title"/>
          </p:nvPr>
        </p:nvSpPr>
        <p:spPr>
          <a:xfrm>
            <a:off x="1817226" y="1036453"/>
            <a:ext cx="8714772" cy="1325563"/>
          </a:xfrm>
        </p:spPr>
        <p:txBody>
          <a:bodyPr>
            <a:normAutofit/>
          </a:bodyPr>
          <a:lstStyle/>
          <a:p>
            <a:pPr algn="ctr"/>
            <a:r>
              <a:rPr lang="en-US" sz="3200" dirty="0" smtClean="0">
                <a:latin typeface="Avenir Next" panose="020B0503020202020204" pitchFamily="34" charset="0"/>
              </a:rPr>
              <a:t>LA NOUVELLE BIBLE SEGOND</a:t>
            </a:r>
            <a:endParaRPr lang="en-US" sz="3200"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639E14A3-A122-D846-A68D-23A0D034E193}"/>
              </a:ext>
            </a:extLst>
          </p:cNvPr>
          <p:cNvSpPr>
            <a:spLocks noGrp="1"/>
          </p:cNvSpPr>
          <p:nvPr>
            <p:ph idx="1"/>
          </p:nvPr>
        </p:nvSpPr>
        <p:spPr>
          <a:xfrm>
            <a:off x="2618311" y="1825625"/>
            <a:ext cx="7604076" cy="4351338"/>
          </a:xfrm>
        </p:spPr>
        <p:txBody>
          <a:bodyPr/>
          <a:lstStyle/>
          <a:p>
            <a:pPr marL="0" indent="0" algn="ctr">
              <a:buNone/>
            </a:pPr>
            <a:endParaRPr lang="en-US" dirty="0"/>
          </a:p>
          <a:p>
            <a:pPr marL="0" indent="0" algn="ctr">
              <a:buNone/>
            </a:pPr>
            <a:r>
              <a:rPr lang="fr-FR" sz="3200" dirty="0"/>
              <a:t>« Qu'il ne sorte de votre bouche </a:t>
            </a:r>
            <a:r>
              <a:rPr lang="fr-FR" sz="3200" i="1" dirty="0"/>
              <a:t>aucune parole malsaine</a:t>
            </a:r>
            <a:r>
              <a:rPr lang="fr-FR" sz="3200" dirty="0"/>
              <a:t> </a:t>
            </a:r>
            <a:endParaRPr lang="fr-FR" sz="3200" dirty="0" smtClean="0"/>
          </a:p>
          <a:p>
            <a:pPr marL="0" indent="0" algn="ctr">
              <a:buNone/>
            </a:pPr>
            <a:r>
              <a:rPr lang="fr-FR" sz="3200" dirty="0" smtClean="0"/>
              <a:t>mais</a:t>
            </a:r>
            <a:r>
              <a:rPr lang="fr-FR" sz="3200" dirty="0"/>
              <a:t>, s'il en est besoin, une </a:t>
            </a:r>
            <a:r>
              <a:rPr lang="fr-FR" sz="3200" b="1" dirty="0"/>
              <a:t>bonne parole</a:t>
            </a:r>
            <a:r>
              <a:rPr lang="fr-FR" sz="3200" dirty="0"/>
              <a:t> qui soit </a:t>
            </a:r>
            <a:r>
              <a:rPr lang="fr-FR" sz="3200" b="1" dirty="0"/>
              <a:t>constructive</a:t>
            </a:r>
            <a:r>
              <a:rPr lang="fr-FR" sz="3200" dirty="0"/>
              <a:t> et </a:t>
            </a:r>
            <a:r>
              <a:rPr lang="fr-FR" sz="3200" b="1" dirty="0"/>
              <a:t>communique une grâce</a:t>
            </a:r>
            <a:r>
              <a:rPr lang="fr-FR" sz="3200" dirty="0"/>
              <a:t> à ceux qui l'entendent. »</a:t>
            </a:r>
            <a:endParaRPr lang="en-ZA" sz="3200" dirty="0"/>
          </a:p>
          <a:p>
            <a:pPr marL="0" indent="0" algn="ctr">
              <a:buNone/>
            </a:pPr>
            <a:r>
              <a:rPr lang="en-US" sz="1800" dirty="0" err="1" smtClean="0"/>
              <a:t>Ephésiens</a:t>
            </a:r>
            <a:r>
              <a:rPr lang="en-US" sz="1800" dirty="0" smtClean="0"/>
              <a:t> 4.29</a:t>
            </a:r>
            <a:r>
              <a:rPr lang="en-US" sz="1800" dirty="0"/>
              <a:t>, </a:t>
            </a:r>
            <a:r>
              <a:rPr lang="en-US" sz="1800" dirty="0" smtClean="0"/>
              <a:t>NBS</a:t>
            </a:r>
            <a:endParaRPr lang="en-US" sz="1800" dirty="0"/>
          </a:p>
        </p:txBody>
      </p:sp>
    </p:spTree>
    <p:extLst>
      <p:ext uri="{BB962C8B-B14F-4D97-AF65-F5344CB8AC3E}">
        <p14:creationId xmlns:p14="http://schemas.microsoft.com/office/powerpoint/2010/main" val="2423695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5CAA2B90-68B9-304D-8FDA-081C6833B47F}"/>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xmlns="" id="{8DD3F0D6-8CD9-9043-A24E-83C69C883F47}"/>
              </a:ext>
            </a:extLst>
          </p:cNvPr>
          <p:cNvSpPr>
            <a:spLocks noGrp="1"/>
          </p:cNvSpPr>
          <p:nvPr>
            <p:ph type="title"/>
          </p:nvPr>
        </p:nvSpPr>
        <p:spPr>
          <a:xfrm>
            <a:off x="3357797" y="554636"/>
            <a:ext cx="6833233" cy="1344397"/>
          </a:xfrm>
        </p:spPr>
        <p:txBody>
          <a:bodyPr>
            <a:normAutofit/>
          </a:bodyPr>
          <a:lstStyle/>
          <a:p>
            <a:pPr algn="ctr"/>
            <a:r>
              <a:rPr lang="en-US" sz="3200" dirty="0" smtClean="0">
                <a:latin typeface="Avenir Next" panose="020B0503020202020204" pitchFamily="34" charset="0"/>
              </a:rPr>
              <a:t>LA BIBLE EN FRANÇAIS COURANT</a:t>
            </a:r>
            <a:endParaRPr lang="en-US" sz="3200"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639E14A3-A122-D846-A68D-23A0D034E193}"/>
              </a:ext>
            </a:extLst>
          </p:cNvPr>
          <p:cNvSpPr>
            <a:spLocks noGrp="1"/>
          </p:cNvSpPr>
          <p:nvPr>
            <p:ph idx="1"/>
          </p:nvPr>
        </p:nvSpPr>
        <p:spPr>
          <a:xfrm>
            <a:off x="2336097" y="1652000"/>
            <a:ext cx="7854933" cy="4351338"/>
          </a:xfrm>
        </p:spPr>
        <p:txBody>
          <a:bodyPr/>
          <a:lstStyle/>
          <a:p>
            <a:pPr marL="0" indent="0" algn="ctr">
              <a:buNone/>
            </a:pPr>
            <a:endParaRPr lang="en-US" dirty="0"/>
          </a:p>
          <a:p>
            <a:pPr marL="0" indent="0" algn="ctr">
              <a:buNone/>
            </a:pPr>
            <a:r>
              <a:rPr lang="fr-FR" sz="3200" dirty="0" smtClean="0"/>
              <a:t>« </a:t>
            </a:r>
            <a:r>
              <a:rPr lang="en-ZA" sz="3200" dirty="0"/>
              <a:t>Qu'</a:t>
            </a:r>
            <a:r>
              <a:rPr lang="en-ZA" sz="3200" i="1" dirty="0"/>
              <a:t>aucune parole mauvaise</a:t>
            </a:r>
            <a:r>
              <a:rPr lang="en-ZA" sz="3200" dirty="0"/>
              <a:t> ne sorte de votre bouche ; </a:t>
            </a:r>
            <a:endParaRPr lang="en-ZA" sz="3200" dirty="0" smtClean="0"/>
          </a:p>
          <a:p>
            <a:pPr marL="0" indent="0" algn="ctr">
              <a:buNone/>
            </a:pPr>
            <a:r>
              <a:rPr lang="en-ZA" sz="3200" dirty="0" smtClean="0"/>
              <a:t>dites </a:t>
            </a:r>
            <a:r>
              <a:rPr lang="en-ZA" sz="3200" dirty="0"/>
              <a:t>seulement des </a:t>
            </a:r>
            <a:r>
              <a:rPr lang="en-ZA" sz="3200" b="1" dirty="0"/>
              <a:t>paroles utiles</a:t>
            </a:r>
            <a:r>
              <a:rPr lang="en-ZA" sz="3200" dirty="0"/>
              <a:t>, qui </a:t>
            </a:r>
            <a:r>
              <a:rPr lang="en-ZA" sz="3200" b="1" dirty="0"/>
              <a:t>répondent à un besoin</a:t>
            </a:r>
            <a:r>
              <a:rPr lang="en-ZA" sz="3200" dirty="0"/>
              <a:t> et </a:t>
            </a:r>
            <a:r>
              <a:rPr lang="en-ZA" sz="3200" b="1" dirty="0"/>
              <a:t>encouragent</a:t>
            </a:r>
            <a:r>
              <a:rPr lang="en-ZA" sz="3200" dirty="0"/>
              <a:t> autrui, pour </a:t>
            </a:r>
            <a:r>
              <a:rPr lang="en-ZA" sz="3200" b="1" dirty="0"/>
              <a:t>faire ainsi du bien</a:t>
            </a:r>
            <a:r>
              <a:rPr lang="en-ZA" sz="3200" dirty="0"/>
              <a:t> à ceux qui vous entendent.</a:t>
            </a:r>
            <a:r>
              <a:rPr lang="fr-FR" sz="3200" dirty="0"/>
              <a:t> »</a:t>
            </a:r>
            <a:endParaRPr lang="en-ZA" sz="3200" dirty="0"/>
          </a:p>
          <a:p>
            <a:pPr marL="0" indent="0" algn="ctr">
              <a:buNone/>
            </a:pPr>
            <a:endParaRPr lang="en-US" sz="1800" dirty="0" smtClean="0"/>
          </a:p>
          <a:p>
            <a:pPr marL="0" indent="0" algn="ctr">
              <a:buNone/>
            </a:pPr>
            <a:r>
              <a:rPr lang="en-US" sz="1800" dirty="0" err="1" smtClean="0"/>
              <a:t>Ephésiens</a:t>
            </a:r>
            <a:r>
              <a:rPr lang="en-US" sz="1800" dirty="0" smtClean="0"/>
              <a:t> 4.29</a:t>
            </a:r>
            <a:r>
              <a:rPr lang="en-US" sz="1800" dirty="0"/>
              <a:t>, </a:t>
            </a:r>
            <a:r>
              <a:rPr lang="en-US" sz="1800" dirty="0" smtClean="0"/>
              <a:t>BFC</a:t>
            </a:r>
            <a:endParaRPr lang="en-US" sz="1800" dirty="0"/>
          </a:p>
        </p:txBody>
      </p:sp>
    </p:spTree>
    <p:extLst>
      <p:ext uri="{BB962C8B-B14F-4D97-AF65-F5344CB8AC3E}">
        <p14:creationId xmlns:p14="http://schemas.microsoft.com/office/powerpoint/2010/main" val="27281705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3E5EC87-52CF-1640-8E3A-57A764329AFB}"/>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xmlns="" id="{8DD3F0D6-8CD9-9043-A24E-83C69C883F47}"/>
              </a:ext>
            </a:extLst>
          </p:cNvPr>
          <p:cNvSpPr>
            <a:spLocks noGrp="1"/>
          </p:cNvSpPr>
          <p:nvPr>
            <p:ph type="title"/>
          </p:nvPr>
        </p:nvSpPr>
        <p:spPr>
          <a:xfrm>
            <a:off x="1921398" y="735515"/>
            <a:ext cx="8322199" cy="1325563"/>
          </a:xfrm>
        </p:spPr>
        <p:txBody>
          <a:bodyPr/>
          <a:lstStyle/>
          <a:p>
            <a:pPr algn="ctr"/>
            <a:r>
              <a:rPr lang="en-US" dirty="0" smtClean="0"/>
              <a:t>LA BIBLE DU SEMEUR</a:t>
            </a:r>
            <a:endParaRPr lang="en-US" dirty="0"/>
          </a:p>
        </p:txBody>
      </p:sp>
      <p:sp>
        <p:nvSpPr>
          <p:cNvPr id="3" name="Content Placeholder 2">
            <a:extLst>
              <a:ext uri="{FF2B5EF4-FFF2-40B4-BE49-F238E27FC236}">
                <a16:creationId xmlns:a16="http://schemas.microsoft.com/office/drawing/2014/main" xmlns="" id="{639E14A3-A122-D846-A68D-23A0D034E193}"/>
              </a:ext>
            </a:extLst>
          </p:cNvPr>
          <p:cNvSpPr>
            <a:spLocks noGrp="1"/>
          </p:cNvSpPr>
          <p:nvPr>
            <p:ph idx="1"/>
          </p:nvPr>
        </p:nvSpPr>
        <p:spPr>
          <a:xfrm>
            <a:off x="2681025" y="1906649"/>
            <a:ext cx="7562572" cy="4351338"/>
          </a:xfrm>
        </p:spPr>
        <p:txBody>
          <a:bodyPr/>
          <a:lstStyle/>
          <a:p>
            <a:pPr marL="0" indent="0" algn="ctr">
              <a:buNone/>
            </a:pPr>
            <a:endParaRPr lang="en-US" dirty="0"/>
          </a:p>
          <a:p>
            <a:pPr marL="0" indent="0" algn="ctr">
              <a:buNone/>
            </a:pPr>
            <a:r>
              <a:rPr lang="fr-FR" sz="3200" dirty="0"/>
              <a:t>« </a:t>
            </a:r>
            <a:r>
              <a:rPr lang="en-ZA" sz="3200" dirty="0"/>
              <a:t>Ne laissez </a:t>
            </a:r>
            <a:r>
              <a:rPr lang="en-ZA" sz="3200" i="1" dirty="0"/>
              <a:t>aucune mauvaise parole</a:t>
            </a:r>
            <a:r>
              <a:rPr lang="en-ZA" sz="3200" dirty="0"/>
              <a:t> franchir vos lèvres; </a:t>
            </a:r>
            <a:endParaRPr lang="en-ZA" sz="3200" dirty="0" smtClean="0"/>
          </a:p>
          <a:p>
            <a:pPr marL="0" indent="0" algn="ctr">
              <a:buNone/>
            </a:pPr>
            <a:r>
              <a:rPr lang="en-ZA" sz="3200" dirty="0" smtClean="0"/>
              <a:t>ayez </a:t>
            </a:r>
            <a:r>
              <a:rPr lang="en-ZA" sz="3200" dirty="0"/>
              <a:t>au contraire des </a:t>
            </a:r>
            <a:r>
              <a:rPr lang="en-ZA" sz="3200" b="1" dirty="0"/>
              <a:t>paroles empreintes de bonté</a:t>
            </a:r>
            <a:r>
              <a:rPr lang="en-ZA" sz="3200" dirty="0"/>
              <a:t>, qui aident les autres à </a:t>
            </a:r>
            <a:r>
              <a:rPr lang="en-ZA" sz="3200" b="1" dirty="0"/>
              <a:t>grandir dans la foi</a:t>
            </a:r>
            <a:r>
              <a:rPr lang="en-ZA" sz="3200" dirty="0"/>
              <a:t> selon les besoins. Ainsi elles </a:t>
            </a:r>
            <a:r>
              <a:rPr lang="en-ZA" sz="3200" b="1" dirty="0"/>
              <a:t>feront du bien</a:t>
            </a:r>
            <a:r>
              <a:rPr lang="en-ZA" sz="3200" dirty="0"/>
              <a:t> à ceux qui vous entendent.</a:t>
            </a:r>
            <a:r>
              <a:rPr lang="fr-FR" sz="3200" dirty="0"/>
              <a:t> »</a:t>
            </a:r>
            <a:endParaRPr lang="en-ZA" sz="3200" dirty="0"/>
          </a:p>
          <a:p>
            <a:pPr marL="0" indent="0" algn="ctr">
              <a:buNone/>
            </a:pPr>
            <a:r>
              <a:rPr lang="en-US" sz="1800" dirty="0" err="1" smtClean="0"/>
              <a:t>Ephésiens</a:t>
            </a:r>
            <a:r>
              <a:rPr lang="en-US" sz="1800" dirty="0" smtClean="0"/>
              <a:t> 4.29, SEM</a:t>
            </a:r>
            <a:endParaRPr lang="en-US" sz="1800" dirty="0"/>
          </a:p>
        </p:txBody>
      </p:sp>
    </p:spTree>
    <p:extLst>
      <p:ext uri="{BB962C8B-B14F-4D97-AF65-F5344CB8AC3E}">
        <p14:creationId xmlns:p14="http://schemas.microsoft.com/office/powerpoint/2010/main" val="2825202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3271DCA6-D6EF-7545-9EF3-DEA4618ABE71}"/>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xmlns="" id="{EA388C68-CDA1-F841-B7F9-4E40373BCB7F}"/>
              </a:ext>
            </a:extLst>
          </p:cNvPr>
          <p:cNvSpPr>
            <a:spLocks noGrp="1"/>
          </p:cNvSpPr>
          <p:nvPr>
            <p:ph type="title"/>
          </p:nvPr>
        </p:nvSpPr>
        <p:spPr>
          <a:xfrm>
            <a:off x="700891" y="839687"/>
            <a:ext cx="10515600" cy="1325563"/>
          </a:xfrm>
        </p:spPr>
        <p:txBody>
          <a:bodyPr>
            <a:normAutofit/>
          </a:bodyPr>
          <a:lstStyle/>
          <a:p>
            <a:pPr algn="ctr"/>
            <a:r>
              <a:rPr lang="en-US" sz="3600" dirty="0" smtClean="0">
                <a:latin typeface="Avenir Next" panose="020B0503020202020204" pitchFamily="34" charset="0"/>
              </a:rPr>
              <a:t>LA PUISSANCE </a:t>
            </a:r>
            <a:r>
              <a:rPr lang="en-US" sz="3600" b="1" dirty="0" smtClean="0">
                <a:latin typeface="Avenir Next" panose="020B0503020202020204" pitchFamily="34" charset="0"/>
              </a:rPr>
              <a:t>DES MOTS</a:t>
            </a:r>
            <a:endParaRPr lang="en-US" sz="3600" b="1" dirty="0">
              <a:latin typeface="Avenir Next" panose="020B0503020202020204" pitchFamily="34" charset="0"/>
            </a:endParaRPr>
          </a:p>
        </p:txBody>
      </p:sp>
      <p:sp>
        <p:nvSpPr>
          <p:cNvPr id="3" name="Text Placeholder 2">
            <a:extLst>
              <a:ext uri="{FF2B5EF4-FFF2-40B4-BE49-F238E27FC236}">
                <a16:creationId xmlns:a16="http://schemas.microsoft.com/office/drawing/2014/main" xmlns="" id="{6AB9610A-CB69-4548-BFB8-6AE0166BD4C5}"/>
              </a:ext>
            </a:extLst>
          </p:cNvPr>
          <p:cNvSpPr>
            <a:spLocks noGrp="1"/>
          </p:cNvSpPr>
          <p:nvPr>
            <p:ph type="body" idx="1"/>
          </p:nvPr>
        </p:nvSpPr>
        <p:spPr>
          <a:xfrm>
            <a:off x="1985675" y="1681163"/>
            <a:ext cx="5157787" cy="823912"/>
          </a:xfrm>
        </p:spPr>
        <p:txBody>
          <a:bodyPr>
            <a:normAutofit/>
          </a:bodyPr>
          <a:lstStyle/>
          <a:p>
            <a:r>
              <a:rPr lang="en-US" sz="2000" dirty="0" smtClean="0">
                <a:solidFill>
                  <a:srgbClr val="C00000"/>
                </a:solidFill>
              </a:rPr>
              <a:t>LES MOTS DE NABAL BLESSENT</a:t>
            </a:r>
            <a:endParaRPr lang="en-US" sz="2000" dirty="0">
              <a:solidFill>
                <a:srgbClr val="C00000"/>
              </a:solidFill>
            </a:endParaRPr>
          </a:p>
        </p:txBody>
      </p:sp>
      <p:sp>
        <p:nvSpPr>
          <p:cNvPr id="4" name="Content Placeholder 3">
            <a:extLst>
              <a:ext uri="{FF2B5EF4-FFF2-40B4-BE49-F238E27FC236}">
                <a16:creationId xmlns:a16="http://schemas.microsoft.com/office/drawing/2014/main" xmlns="" id="{F7EA2C74-8740-144B-80C8-9F06F29E5260}"/>
              </a:ext>
            </a:extLst>
          </p:cNvPr>
          <p:cNvSpPr>
            <a:spLocks noGrp="1"/>
          </p:cNvSpPr>
          <p:nvPr>
            <p:ph sz="half" idx="2"/>
          </p:nvPr>
        </p:nvSpPr>
        <p:spPr>
          <a:xfrm>
            <a:off x="1661592" y="2643970"/>
            <a:ext cx="4155105" cy="4179061"/>
          </a:xfrm>
        </p:spPr>
        <p:txBody>
          <a:bodyPr>
            <a:normAutofit/>
          </a:bodyPr>
          <a:lstStyle/>
          <a:p>
            <a:r>
              <a:rPr lang="en-US" sz="2400" dirty="0" err="1" smtClean="0"/>
              <a:t>Qualifié</a:t>
            </a:r>
            <a:r>
              <a:rPr lang="en-US" sz="2400" dirty="0" smtClean="0"/>
              <a:t> de </a:t>
            </a:r>
            <a:r>
              <a:rPr lang="en-US" sz="2400" dirty="0" err="1" smtClean="0"/>
              <a:t>dur</a:t>
            </a:r>
            <a:r>
              <a:rPr lang="en-US" sz="2400" dirty="0" smtClean="0"/>
              <a:t> et </a:t>
            </a:r>
            <a:r>
              <a:rPr lang="en-US" sz="2400" dirty="0" err="1" smtClean="0"/>
              <a:t>méchant</a:t>
            </a:r>
            <a:r>
              <a:rPr lang="en-US" sz="2400" dirty="0" smtClean="0"/>
              <a:t> </a:t>
            </a:r>
            <a:r>
              <a:rPr lang="en-US" sz="2400" dirty="0" err="1" smtClean="0"/>
              <a:t>dans</a:t>
            </a:r>
            <a:r>
              <a:rPr lang="en-US" sz="2400" dirty="0" smtClean="0"/>
              <a:t> </a:t>
            </a:r>
            <a:r>
              <a:rPr lang="en-US" sz="2400" dirty="0" err="1" smtClean="0"/>
              <a:t>ses</a:t>
            </a:r>
            <a:r>
              <a:rPr lang="en-US" sz="2400" dirty="0" smtClean="0"/>
              <a:t> actions.</a:t>
            </a:r>
            <a:endParaRPr lang="en-US" sz="2400" dirty="0"/>
          </a:p>
          <a:p>
            <a:r>
              <a:rPr lang="en-US" sz="2400" dirty="0" err="1" smtClean="0"/>
              <a:t>Utilise</a:t>
            </a:r>
            <a:r>
              <a:rPr lang="en-US" sz="2400" dirty="0" smtClean="0"/>
              <a:t> des mots </a:t>
            </a:r>
            <a:r>
              <a:rPr lang="en-US" sz="2400" dirty="0" err="1" smtClean="0"/>
              <a:t>irrespectueux</a:t>
            </a:r>
            <a:r>
              <a:rPr lang="en-US" sz="2400" dirty="0" smtClean="0"/>
              <a:t> </a:t>
            </a:r>
            <a:r>
              <a:rPr lang="en-US" sz="2400" dirty="0" err="1" smtClean="0"/>
              <a:t>envers</a:t>
            </a:r>
            <a:r>
              <a:rPr lang="en-US" sz="2400" dirty="0" smtClean="0"/>
              <a:t> David (</a:t>
            </a:r>
            <a:r>
              <a:rPr lang="en-US" sz="2400" dirty="0" err="1" smtClean="0"/>
              <a:t>Tu</a:t>
            </a:r>
            <a:r>
              <a:rPr lang="en-US" sz="2400" dirty="0" smtClean="0"/>
              <a:t> </a:t>
            </a:r>
            <a:r>
              <a:rPr lang="en-US" sz="2400" dirty="0" err="1" smtClean="0"/>
              <a:t>n’existes</a:t>
            </a:r>
            <a:r>
              <a:rPr lang="en-US" sz="2400" dirty="0" smtClean="0"/>
              <a:t> </a:t>
            </a:r>
            <a:r>
              <a:rPr lang="en-US" sz="2400" dirty="0" err="1" smtClean="0"/>
              <a:t>même</a:t>
            </a:r>
            <a:r>
              <a:rPr lang="en-US" sz="2400" dirty="0" smtClean="0"/>
              <a:t> pas.</a:t>
            </a:r>
            <a:r>
              <a:rPr lang="en-US" sz="2400" dirty="0"/>
              <a:t>)</a:t>
            </a:r>
          </a:p>
          <a:p>
            <a:r>
              <a:rPr lang="en-US" sz="2400" dirty="0" err="1" smtClean="0"/>
              <a:t>Visiblement</a:t>
            </a:r>
            <a:r>
              <a:rPr lang="en-US" sz="2400" dirty="0" smtClean="0"/>
              <a:t> </a:t>
            </a:r>
            <a:r>
              <a:rPr lang="en-US" sz="2400" dirty="0" err="1" smtClean="0"/>
              <a:t>abusif</a:t>
            </a:r>
            <a:r>
              <a:rPr lang="en-US" sz="2400" dirty="0" smtClean="0"/>
              <a:t> </a:t>
            </a:r>
            <a:r>
              <a:rPr lang="en-US" sz="2400" dirty="0" err="1" smtClean="0"/>
              <a:t>envers</a:t>
            </a:r>
            <a:r>
              <a:rPr lang="en-US" sz="2400" dirty="0" smtClean="0"/>
              <a:t> </a:t>
            </a:r>
            <a:r>
              <a:rPr lang="en-US" sz="2400" dirty="0" err="1" smtClean="0"/>
              <a:t>ses</a:t>
            </a:r>
            <a:r>
              <a:rPr lang="en-US" sz="2400" dirty="0" smtClean="0"/>
              <a:t> </a:t>
            </a:r>
            <a:r>
              <a:rPr lang="en-US" sz="2400" dirty="0" err="1" smtClean="0"/>
              <a:t>serviteurs</a:t>
            </a:r>
            <a:r>
              <a:rPr lang="en-US" sz="2400" dirty="0" smtClean="0"/>
              <a:t>. </a:t>
            </a:r>
            <a:r>
              <a:rPr lang="en-US" sz="2400" dirty="0" err="1" smtClean="0"/>
              <a:t>Très</a:t>
            </a:r>
            <a:r>
              <a:rPr lang="en-US" sz="2400" dirty="0" smtClean="0"/>
              <a:t> </a:t>
            </a:r>
            <a:r>
              <a:rPr lang="en-US" sz="2400" dirty="0" err="1" smtClean="0"/>
              <a:t>probablement</a:t>
            </a:r>
            <a:r>
              <a:rPr lang="en-US" sz="2400" dirty="0" smtClean="0"/>
              <a:t> </a:t>
            </a:r>
            <a:r>
              <a:rPr lang="en-US" sz="2400" dirty="0" err="1" smtClean="0"/>
              <a:t>abusif</a:t>
            </a:r>
            <a:r>
              <a:rPr lang="en-US" sz="2400" dirty="0" smtClean="0"/>
              <a:t> </a:t>
            </a:r>
            <a:r>
              <a:rPr lang="en-US" sz="2400" dirty="0" err="1" smtClean="0"/>
              <a:t>envers</a:t>
            </a:r>
            <a:r>
              <a:rPr lang="en-US" sz="2400" dirty="0" smtClean="0"/>
              <a:t> </a:t>
            </a:r>
            <a:r>
              <a:rPr lang="en-US" sz="2400" dirty="0" err="1" smtClean="0"/>
              <a:t>sa</a:t>
            </a:r>
            <a:r>
              <a:rPr lang="en-US" sz="2400" dirty="0" smtClean="0"/>
              <a:t> femme.</a:t>
            </a:r>
            <a:endParaRPr lang="en-US" sz="2400" dirty="0"/>
          </a:p>
          <a:p>
            <a:r>
              <a:rPr lang="en-US" sz="2400" dirty="0" smtClean="0"/>
              <a:t>Sous </a:t>
            </a:r>
            <a:r>
              <a:rPr lang="en-US" sz="2400" dirty="0" err="1" smtClean="0"/>
              <a:t>l’effet</a:t>
            </a:r>
            <a:r>
              <a:rPr lang="en-US" sz="2400" dirty="0" smtClean="0"/>
              <a:t> </a:t>
            </a:r>
            <a:r>
              <a:rPr lang="en-US" sz="2400" dirty="0" err="1" smtClean="0"/>
              <a:t>d’esprits</a:t>
            </a:r>
            <a:r>
              <a:rPr lang="en-US" sz="2400" dirty="0" smtClean="0"/>
              <a:t> </a:t>
            </a:r>
            <a:r>
              <a:rPr lang="en-US" sz="2400" dirty="0" err="1" smtClean="0"/>
              <a:t>nuisibles</a:t>
            </a:r>
            <a:r>
              <a:rPr lang="en-US" sz="2400" dirty="0" smtClean="0"/>
              <a:t>, </a:t>
            </a:r>
            <a:r>
              <a:rPr lang="en-US" sz="2400" dirty="0" err="1" smtClean="0"/>
              <a:t>il</a:t>
            </a:r>
            <a:r>
              <a:rPr lang="en-US" sz="2400" dirty="0" smtClean="0"/>
              <a:t> </a:t>
            </a:r>
            <a:r>
              <a:rPr lang="en-US" sz="2400" dirty="0" err="1" smtClean="0"/>
              <a:t>profère</a:t>
            </a:r>
            <a:r>
              <a:rPr lang="en-US" sz="2400" dirty="0" smtClean="0"/>
              <a:t> des menaces.</a:t>
            </a:r>
            <a:endParaRPr lang="en-US" sz="2400" dirty="0"/>
          </a:p>
          <a:p>
            <a:endParaRPr lang="en-US" sz="2400" dirty="0"/>
          </a:p>
        </p:txBody>
      </p:sp>
      <p:sp>
        <p:nvSpPr>
          <p:cNvPr id="5" name="Text Placeholder 4">
            <a:extLst>
              <a:ext uri="{FF2B5EF4-FFF2-40B4-BE49-F238E27FC236}">
                <a16:creationId xmlns:a16="http://schemas.microsoft.com/office/drawing/2014/main" xmlns="" id="{2F160EC5-6023-C74B-A778-06B673535AD1}"/>
              </a:ext>
            </a:extLst>
          </p:cNvPr>
          <p:cNvSpPr>
            <a:spLocks noGrp="1"/>
          </p:cNvSpPr>
          <p:nvPr>
            <p:ph type="body" sz="quarter" idx="3"/>
          </p:nvPr>
        </p:nvSpPr>
        <p:spPr>
          <a:xfrm>
            <a:off x="6021729" y="1681163"/>
            <a:ext cx="5183188" cy="823912"/>
          </a:xfrm>
        </p:spPr>
        <p:txBody>
          <a:bodyPr>
            <a:normAutofit/>
          </a:bodyPr>
          <a:lstStyle/>
          <a:p>
            <a:r>
              <a:rPr lang="en-US" sz="2000" dirty="0" smtClean="0">
                <a:solidFill>
                  <a:srgbClr val="C00000"/>
                </a:solidFill>
              </a:rPr>
              <a:t>LES MOTS D’ABIGAIL APAISENT</a:t>
            </a:r>
            <a:endParaRPr lang="en-US" sz="2000" dirty="0">
              <a:solidFill>
                <a:srgbClr val="C00000"/>
              </a:solidFill>
            </a:endParaRPr>
          </a:p>
        </p:txBody>
      </p:sp>
      <p:sp>
        <p:nvSpPr>
          <p:cNvPr id="6" name="Content Placeholder 5">
            <a:extLst>
              <a:ext uri="{FF2B5EF4-FFF2-40B4-BE49-F238E27FC236}">
                <a16:creationId xmlns:a16="http://schemas.microsoft.com/office/drawing/2014/main" xmlns="" id="{2B73ADC3-5936-464C-9845-3C48995F5514}"/>
              </a:ext>
            </a:extLst>
          </p:cNvPr>
          <p:cNvSpPr>
            <a:spLocks noGrp="1"/>
          </p:cNvSpPr>
          <p:nvPr>
            <p:ph sz="quarter" idx="4"/>
          </p:nvPr>
        </p:nvSpPr>
        <p:spPr>
          <a:xfrm>
            <a:off x="5813381" y="2643971"/>
            <a:ext cx="4175567" cy="3942165"/>
          </a:xfrm>
        </p:spPr>
        <p:txBody>
          <a:bodyPr>
            <a:normAutofit/>
          </a:bodyPr>
          <a:lstStyle/>
          <a:p>
            <a:r>
              <a:rPr lang="en-US" sz="2400" dirty="0" err="1" smtClean="0"/>
              <a:t>Qualifiée</a:t>
            </a:r>
            <a:r>
              <a:rPr lang="en-US" sz="2400" dirty="0" smtClean="0"/>
              <a:t> de femme </a:t>
            </a:r>
            <a:r>
              <a:rPr lang="en-US" sz="2400" dirty="0" err="1" smtClean="0"/>
              <a:t>très</a:t>
            </a:r>
            <a:r>
              <a:rPr lang="en-US" sz="2400" dirty="0" smtClean="0"/>
              <a:t> </a:t>
            </a:r>
            <a:r>
              <a:rPr lang="en-US" sz="2400" dirty="0" err="1" smtClean="0"/>
              <a:t>compréhensive</a:t>
            </a:r>
            <a:r>
              <a:rPr lang="en-US" sz="2400" dirty="0" smtClean="0"/>
              <a:t>.</a:t>
            </a:r>
            <a:endParaRPr lang="en-US" sz="2400" dirty="0"/>
          </a:p>
          <a:p>
            <a:r>
              <a:rPr lang="en-US" sz="2400" dirty="0" err="1" smtClean="0"/>
              <a:t>Offre</a:t>
            </a:r>
            <a:r>
              <a:rPr lang="en-US" sz="2400" dirty="0" smtClean="0"/>
              <a:t> </a:t>
            </a:r>
            <a:r>
              <a:rPr lang="en-US" sz="2400" dirty="0" err="1" smtClean="0"/>
              <a:t>respectueusement</a:t>
            </a:r>
            <a:r>
              <a:rPr lang="en-US" sz="2400" dirty="0" smtClean="0"/>
              <a:t> des </a:t>
            </a:r>
            <a:r>
              <a:rPr lang="en-US" sz="2400" dirty="0" err="1" smtClean="0"/>
              <a:t>cadeaux</a:t>
            </a:r>
            <a:r>
              <a:rPr lang="en-US" sz="2400" dirty="0" smtClean="0"/>
              <a:t> </a:t>
            </a:r>
            <a:r>
              <a:rPr lang="en-US" sz="2400" dirty="0" err="1" smtClean="0"/>
              <a:t>à</a:t>
            </a:r>
            <a:r>
              <a:rPr lang="en-US" sz="2400" dirty="0" smtClean="0"/>
              <a:t> David.</a:t>
            </a:r>
            <a:endParaRPr lang="en-US" sz="2400" dirty="0"/>
          </a:p>
          <a:p>
            <a:r>
              <a:rPr lang="en-US" sz="2400" dirty="0" err="1" smtClean="0"/>
              <a:t>Emploie</a:t>
            </a:r>
            <a:r>
              <a:rPr lang="en-US" sz="2400" dirty="0" smtClean="0"/>
              <a:t> des mots </a:t>
            </a:r>
            <a:r>
              <a:rPr lang="en-US" sz="2400" dirty="0" err="1" smtClean="0"/>
              <a:t>d’excuse</a:t>
            </a:r>
            <a:r>
              <a:rPr lang="en-US" sz="2400" dirty="0" smtClean="0"/>
              <a:t>, </a:t>
            </a:r>
            <a:r>
              <a:rPr lang="en-US" sz="2400" dirty="0" err="1" smtClean="0"/>
              <a:t>parle</a:t>
            </a:r>
            <a:r>
              <a:rPr lang="en-US" sz="2400" dirty="0" smtClean="0"/>
              <a:t> </a:t>
            </a:r>
            <a:r>
              <a:rPr lang="en-US" sz="2400" dirty="0" err="1" smtClean="0"/>
              <a:t>calmement</a:t>
            </a:r>
            <a:r>
              <a:rPr lang="en-US" sz="2400" dirty="0" smtClean="0"/>
              <a:t> et </a:t>
            </a:r>
            <a:r>
              <a:rPr lang="en-US" sz="2400" dirty="0" err="1" smtClean="0"/>
              <a:t>gentiment</a:t>
            </a:r>
            <a:r>
              <a:rPr lang="en-US" sz="2400" dirty="0" smtClean="0"/>
              <a:t> </a:t>
            </a:r>
            <a:r>
              <a:rPr lang="en-US" sz="2400" dirty="0" err="1" smtClean="0"/>
              <a:t>envers</a:t>
            </a:r>
            <a:r>
              <a:rPr lang="en-US" sz="2400" dirty="0" smtClean="0"/>
              <a:t> </a:t>
            </a:r>
            <a:r>
              <a:rPr lang="en-US" sz="2400" dirty="0" err="1" smtClean="0"/>
              <a:t>tous</a:t>
            </a:r>
            <a:r>
              <a:rPr lang="en-US" sz="2400" dirty="0" smtClean="0"/>
              <a:t>. </a:t>
            </a:r>
          </a:p>
          <a:p>
            <a:r>
              <a:rPr lang="en-US" sz="2400" dirty="0" smtClean="0"/>
              <a:t>Sous </a:t>
            </a:r>
            <a:r>
              <a:rPr lang="en-US" sz="2400" dirty="0" err="1" smtClean="0"/>
              <a:t>l’influence</a:t>
            </a:r>
            <a:r>
              <a:rPr lang="en-US" sz="2400" dirty="0" smtClean="0"/>
              <a:t> de </a:t>
            </a:r>
            <a:r>
              <a:rPr lang="en-US" sz="2400" dirty="0" err="1" smtClean="0"/>
              <a:t>l’Esprit</a:t>
            </a:r>
            <a:r>
              <a:rPr lang="en-US" sz="2400" dirty="0" smtClean="0"/>
              <a:t> saint, </a:t>
            </a:r>
            <a:r>
              <a:rPr lang="en-US" sz="2400" dirty="0" err="1" smtClean="0"/>
              <a:t>elle</a:t>
            </a:r>
            <a:r>
              <a:rPr lang="en-US" sz="2400" dirty="0" smtClean="0"/>
              <a:t> </a:t>
            </a:r>
            <a:r>
              <a:rPr lang="en-US" sz="2400" dirty="0" err="1" smtClean="0"/>
              <a:t>prononce</a:t>
            </a:r>
            <a:r>
              <a:rPr lang="en-US" sz="2400" dirty="0" smtClean="0"/>
              <a:t> de sages </a:t>
            </a:r>
            <a:r>
              <a:rPr lang="en-US" sz="2400" dirty="0" err="1" smtClean="0"/>
              <a:t>conseils</a:t>
            </a:r>
            <a:r>
              <a:rPr lang="en-US" sz="2400" dirty="0" smtClean="0"/>
              <a:t>.</a:t>
            </a:r>
            <a:endParaRPr lang="en-US" sz="2400" dirty="0"/>
          </a:p>
        </p:txBody>
      </p:sp>
    </p:spTree>
    <p:extLst>
      <p:ext uri="{BB962C8B-B14F-4D97-AF65-F5344CB8AC3E}">
        <p14:creationId xmlns:p14="http://schemas.microsoft.com/office/powerpoint/2010/main" val="1415003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E5A99B3-DFB0-0647-8B7A-FDB2554A7B91}"/>
              </a:ext>
            </a:extLst>
          </p:cNvPr>
          <p:cNvPicPr>
            <a:picLocks noChangeAspect="1"/>
          </p:cNvPicPr>
          <p:nvPr/>
        </p:nvPicPr>
        <p:blipFill>
          <a:blip r:embed="rId3"/>
          <a:stretch>
            <a:fillRect/>
          </a:stretch>
        </p:blipFill>
        <p:spPr>
          <a:xfrm>
            <a:off x="0" y="0"/>
            <a:ext cx="12179300" cy="6877521"/>
          </a:xfrm>
          <a:prstGeom prst="rect">
            <a:avLst/>
          </a:prstGeom>
        </p:spPr>
      </p:pic>
      <p:sp>
        <p:nvSpPr>
          <p:cNvPr id="2" name="Title 1">
            <a:extLst>
              <a:ext uri="{FF2B5EF4-FFF2-40B4-BE49-F238E27FC236}">
                <a16:creationId xmlns:a16="http://schemas.microsoft.com/office/drawing/2014/main" xmlns="" id="{B2799421-5477-5643-B2A3-5CB80BB71AF9}"/>
              </a:ext>
            </a:extLst>
          </p:cNvPr>
          <p:cNvSpPr>
            <a:spLocks noGrp="1"/>
          </p:cNvSpPr>
          <p:nvPr>
            <p:ph type="title"/>
          </p:nvPr>
        </p:nvSpPr>
        <p:spPr>
          <a:xfrm>
            <a:off x="3495552" y="608196"/>
            <a:ext cx="7037407" cy="1325563"/>
          </a:xfrm>
        </p:spPr>
        <p:txBody>
          <a:bodyPr>
            <a:normAutofit/>
          </a:bodyPr>
          <a:lstStyle/>
          <a:p>
            <a:pPr algn="ctr"/>
            <a:r>
              <a:rPr lang="en-US" sz="3600" dirty="0" smtClean="0">
                <a:latin typeface="Avenir Next" panose="020B0503020202020204" pitchFamily="34" charset="0"/>
              </a:rPr>
              <a:t>LA PUISSANCE</a:t>
            </a:r>
            <a:r>
              <a:rPr lang="en-US" sz="3600" dirty="0">
                <a:latin typeface="Avenir Next" panose="020B0503020202020204" pitchFamily="34" charset="0"/>
              </a:rPr>
              <a:t/>
            </a:r>
            <a:br>
              <a:rPr lang="en-US" sz="3600" dirty="0">
                <a:latin typeface="Avenir Next" panose="020B0503020202020204" pitchFamily="34" charset="0"/>
              </a:rPr>
            </a:br>
            <a:r>
              <a:rPr lang="en-US" sz="3600" b="1" dirty="0" smtClean="0">
                <a:latin typeface="Avenir Next" panose="020B0503020202020204" pitchFamily="34" charset="0"/>
              </a:rPr>
              <a:t>DES MOTS D’ABIGAIL</a:t>
            </a:r>
            <a:endParaRPr lang="en-US" sz="36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5223E824-9534-0445-9CE8-BC10145B4D9D}"/>
              </a:ext>
            </a:extLst>
          </p:cNvPr>
          <p:cNvSpPr>
            <a:spLocks noGrp="1"/>
          </p:cNvSpPr>
          <p:nvPr>
            <p:ph idx="1"/>
          </p:nvPr>
        </p:nvSpPr>
        <p:spPr>
          <a:xfrm>
            <a:off x="3903949" y="1933759"/>
            <a:ext cx="6304922" cy="4806669"/>
          </a:xfrm>
        </p:spPr>
        <p:txBody>
          <a:bodyPr>
            <a:normAutofit/>
          </a:bodyPr>
          <a:lstStyle/>
          <a:p>
            <a:pPr marL="0" indent="0" algn="ctr">
              <a:lnSpc>
                <a:spcPct val="100000"/>
              </a:lnSpc>
              <a:buNone/>
            </a:pPr>
            <a:r>
              <a:rPr lang="fr-FR" sz="2000" dirty="0"/>
              <a:t>Les mots d'Abigail « ne pouvaient provenir que de lèvres purifiées de la sagesse d’en haut. La piété d’Abigaïl, semblable au parfum d’une fleur, s’exhalait de son visage, de ses paroles, de ses actes. </a:t>
            </a:r>
            <a:endParaRPr lang="fr-FR" sz="2000" dirty="0" smtClean="0"/>
          </a:p>
          <a:p>
            <a:pPr marL="0" indent="0" algn="ctr">
              <a:lnSpc>
                <a:spcPct val="100000"/>
              </a:lnSpc>
              <a:buNone/>
            </a:pPr>
            <a:r>
              <a:rPr lang="fr-FR" sz="2000" dirty="0" smtClean="0"/>
              <a:t>L’Esprit </a:t>
            </a:r>
            <a:r>
              <a:rPr lang="fr-FR" sz="2000" dirty="0"/>
              <a:t>de Dieu habitait dans son âme. Ses paroles, empreintes de grâce, de bonté et de paix, exercèrent une céleste influence sur celui à qui elles s’adressaient. Revenu à de meilleurs sentiments, David frémit à la pensée de l’acte violent qu’il avait été sur le point de commettre. … </a:t>
            </a:r>
            <a:endParaRPr lang="fr-FR" sz="2000" dirty="0" smtClean="0"/>
          </a:p>
          <a:p>
            <a:pPr marL="0" indent="0" algn="ctr">
              <a:lnSpc>
                <a:spcPct val="100000"/>
              </a:lnSpc>
              <a:buNone/>
            </a:pPr>
            <a:r>
              <a:rPr lang="fr-FR" sz="2000" dirty="0" smtClean="0"/>
              <a:t>Sous </a:t>
            </a:r>
            <a:r>
              <a:rPr lang="fr-FR" sz="2000" dirty="0"/>
              <a:t>le charme de ses paroles, David convaincu qu’il n’était pas maître de lui, sent sa colère s’évanouir.</a:t>
            </a:r>
            <a:r>
              <a:rPr lang="fr-FR" sz="2000" baseline="30000" dirty="0"/>
              <a:t> </a:t>
            </a:r>
            <a:r>
              <a:rPr lang="fr-FR" sz="2000" dirty="0"/>
              <a:t>» Abigail apaisa les sentiments irrités de l'homme oint pour devenir roi « par des paroles calmes et mesurées ».</a:t>
            </a:r>
            <a:endParaRPr lang="en-US" sz="2000" dirty="0"/>
          </a:p>
          <a:p>
            <a:pPr marL="0" indent="0" algn="ctr">
              <a:lnSpc>
                <a:spcPct val="100000"/>
              </a:lnSpc>
              <a:buNone/>
            </a:pPr>
            <a:r>
              <a:rPr lang="en-US" sz="1600" dirty="0" smtClean="0"/>
              <a:t>Ellen </a:t>
            </a:r>
            <a:r>
              <a:rPr lang="en-US" sz="1600" dirty="0"/>
              <a:t>G. White, </a:t>
            </a:r>
            <a:r>
              <a:rPr lang="en-US" sz="1600" i="1" dirty="0" err="1" smtClean="0"/>
              <a:t>Patriarches</a:t>
            </a:r>
            <a:r>
              <a:rPr lang="en-US" sz="1600" i="1" dirty="0" smtClean="0"/>
              <a:t> </a:t>
            </a:r>
            <a:r>
              <a:rPr lang="en-US" sz="1600" i="1" dirty="0" smtClean="0"/>
              <a:t>et </a:t>
            </a:r>
            <a:r>
              <a:rPr lang="en-US" sz="1600" i="1" dirty="0" err="1" smtClean="0"/>
              <a:t>Prophètes</a:t>
            </a:r>
            <a:r>
              <a:rPr lang="en-US" sz="1600" dirty="0"/>
              <a:t>, p. </a:t>
            </a:r>
            <a:r>
              <a:rPr lang="en-US" sz="1600" dirty="0" smtClean="0"/>
              <a:t>649-650</a:t>
            </a:r>
            <a:endParaRPr lang="en-US" sz="1600" dirty="0"/>
          </a:p>
        </p:txBody>
      </p:sp>
    </p:spTree>
    <p:extLst>
      <p:ext uri="{BB962C8B-B14F-4D97-AF65-F5344CB8AC3E}">
        <p14:creationId xmlns:p14="http://schemas.microsoft.com/office/powerpoint/2010/main" val="3728842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445C610-0A74-E641-83C5-D4F5A116DD61}"/>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xmlns="" id="{5FD68BDA-715A-7A4E-BE9A-23F12A9740E1}"/>
              </a:ext>
            </a:extLst>
          </p:cNvPr>
          <p:cNvSpPr>
            <a:spLocks noGrp="1"/>
          </p:cNvSpPr>
          <p:nvPr>
            <p:ph type="title"/>
          </p:nvPr>
        </p:nvSpPr>
        <p:spPr>
          <a:xfrm>
            <a:off x="1539433" y="631343"/>
            <a:ext cx="9166184" cy="1325563"/>
          </a:xfrm>
        </p:spPr>
        <p:txBody>
          <a:bodyPr>
            <a:normAutofit/>
          </a:bodyPr>
          <a:lstStyle/>
          <a:p>
            <a:pPr algn="ctr"/>
            <a:r>
              <a:rPr lang="en-US" sz="3600" dirty="0" smtClean="0">
                <a:latin typeface="Avenir Next" panose="020B0503020202020204" pitchFamily="34" charset="0"/>
              </a:rPr>
              <a:t>LA PUISSANCE DES </a:t>
            </a:r>
            <a:r>
              <a:rPr lang="en-US" sz="3600" b="1" dirty="0" smtClean="0">
                <a:latin typeface="Avenir Next" panose="020B0503020202020204" pitchFamily="34" charset="0"/>
              </a:rPr>
              <a:t>MOTS TENDRES</a:t>
            </a:r>
            <a:endParaRPr lang="en-US" sz="36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5874411C-F20A-6146-A8E6-58A2B0442C5C}"/>
              </a:ext>
            </a:extLst>
          </p:cNvPr>
          <p:cNvSpPr>
            <a:spLocks noGrp="1"/>
          </p:cNvSpPr>
          <p:nvPr>
            <p:ph idx="1"/>
          </p:nvPr>
        </p:nvSpPr>
        <p:spPr>
          <a:xfrm>
            <a:off x="3194613" y="2114990"/>
            <a:ext cx="6823954" cy="3780656"/>
          </a:xfrm>
        </p:spPr>
        <p:txBody>
          <a:bodyPr>
            <a:normAutofit/>
          </a:bodyPr>
          <a:lstStyle/>
          <a:p>
            <a:pPr marL="0" indent="0" algn="ctr">
              <a:lnSpc>
                <a:spcPct val="120000"/>
              </a:lnSpc>
              <a:buNone/>
            </a:pPr>
            <a:r>
              <a:rPr lang="fr-FR" sz="2400" dirty="0"/>
              <a:t>Dans de nombreuses familles, l’affection, les uns pour les autres, s’exprime très peu. Bien qu'il n'y ait pas besoin de </a:t>
            </a:r>
            <a:r>
              <a:rPr lang="fr-FR" sz="2400" b="1" dirty="0"/>
              <a:t>sentimentalisme</a:t>
            </a:r>
            <a:r>
              <a:rPr lang="fr-FR" sz="2400" dirty="0"/>
              <a:t>, il est nécessaire d'exprimer l'amour et la </a:t>
            </a:r>
            <a:r>
              <a:rPr lang="fr-FR" sz="2400" b="1" dirty="0"/>
              <a:t>tendresse</a:t>
            </a:r>
            <a:r>
              <a:rPr lang="fr-FR" sz="2400" dirty="0"/>
              <a:t> d'une manière chaste, pure et digne. Beaucoup cultivent la dureté du cœur et, en paroles et en actes, révèlent le côté satanique du caractère. </a:t>
            </a:r>
            <a:r>
              <a:rPr lang="fr-FR" sz="2400" b="1" dirty="0"/>
              <a:t>Une tendre affection </a:t>
            </a:r>
            <a:r>
              <a:rPr lang="fr-FR" sz="2400" dirty="0"/>
              <a:t>devrait toujours être entretenue </a:t>
            </a:r>
            <a:endParaRPr lang="en-US" sz="2400" dirty="0"/>
          </a:p>
        </p:txBody>
      </p:sp>
    </p:spTree>
    <p:extLst>
      <p:ext uri="{BB962C8B-B14F-4D97-AF65-F5344CB8AC3E}">
        <p14:creationId xmlns:p14="http://schemas.microsoft.com/office/powerpoint/2010/main" val="22807071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955C651-BBF5-B940-AF97-BF42A3D2A416}"/>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xmlns="" id="{562CE995-2809-074E-84CE-FB8AB2D4F4DF}"/>
              </a:ext>
            </a:extLst>
          </p:cNvPr>
          <p:cNvSpPr>
            <a:spLocks noGrp="1"/>
          </p:cNvSpPr>
          <p:nvPr>
            <p:ph idx="1"/>
          </p:nvPr>
        </p:nvSpPr>
        <p:spPr>
          <a:xfrm>
            <a:off x="3275638" y="2103414"/>
            <a:ext cx="6099858" cy="4351338"/>
          </a:xfrm>
        </p:spPr>
        <p:txBody>
          <a:bodyPr>
            <a:normAutofit/>
          </a:bodyPr>
          <a:lstStyle/>
          <a:p>
            <a:pPr marL="0" indent="0" algn="ctr">
              <a:lnSpc>
                <a:spcPct val="120000"/>
              </a:lnSpc>
              <a:buNone/>
            </a:pPr>
            <a:r>
              <a:rPr lang="fr-FR" sz="2400" dirty="0"/>
              <a:t>entre mari et femme, parents et enfants, frères et sœurs. Chaque mot précipité devrait être mesuré, et il ne devrait même pas y avoir l'apparence du manque d'amour l'un pour l'autre. C'est le devoir de chaque membre de la famille d'être agréable, de parler avec </a:t>
            </a:r>
            <a:r>
              <a:rPr lang="fr-FR" sz="2400" b="1" dirty="0"/>
              <a:t>bonté</a:t>
            </a:r>
            <a:r>
              <a:rPr lang="fr-FR" sz="2400" dirty="0"/>
              <a:t>.</a:t>
            </a:r>
            <a:endParaRPr lang="en-ZA" sz="2400" dirty="0"/>
          </a:p>
          <a:p>
            <a:pPr marL="0" indent="0" algn="ctr">
              <a:buNone/>
            </a:pPr>
            <a:endParaRPr lang="en-US" sz="1600" dirty="0" smtClean="0"/>
          </a:p>
          <a:p>
            <a:pPr marL="0" indent="0" algn="ctr">
              <a:buNone/>
            </a:pPr>
            <a:r>
              <a:rPr lang="en-US" sz="1600" dirty="0" smtClean="0"/>
              <a:t>Ellen </a:t>
            </a:r>
            <a:r>
              <a:rPr lang="en-US" sz="1600" dirty="0"/>
              <a:t>G. White, </a:t>
            </a:r>
            <a:r>
              <a:rPr lang="en-US" sz="1600" i="1" dirty="0"/>
              <a:t>The Signs of the Times</a:t>
            </a:r>
            <a:r>
              <a:rPr lang="en-US" sz="1600" dirty="0"/>
              <a:t>, </a:t>
            </a:r>
            <a:r>
              <a:rPr lang="en-US" sz="1600" dirty="0" smtClean="0"/>
              <a:t>4 </a:t>
            </a:r>
            <a:r>
              <a:rPr lang="en-US" sz="1600" dirty="0" err="1" smtClean="0"/>
              <a:t>novembre</a:t>
            </a:r>
            <a:r>
              <a:rPr lang="en-US" sz="1600" dirty="0" smtClean="0"/>
              <a:t> </a:t>
            </a:r>
            <a:r>
              <a:rPr lang="en-US" sz="1600" dirty="0"/>
              <a:t>1892</a:t>
            </a:r>
          </a:p>
        </p:txBody>
      </p:sp>
      <p:sp>
        <p:nvSpPr>
          <p:cNvPr id="8" name="Title 1">
            <a:extLst>
              <a:ext uri="{FF2B5EF4-FFF2-40B4-BE49-F238E27FC236}">
                <a16:creationId xmlns:a16="http://schemas.microsoft.com/office/drawing/2014/main" xmlns="" id="{B76F1E90-0B59-354D-B4EA-DDEA44B48D95}"/>
              </a:ext>
            </a:extLst>
          </p:cNvPr>
          <p:cNvSpPr>
            <a:spLocks noGrp="1"/>
          </p:cNvSpPr>
          <p:nvPr>
            <p:ph type="title"/>
          </p:nvPr>
        </p:nvSpPr>
        <p:spPr>
          <a:xfrm>
            <a:off x="1776190" y="677643"/>
            <a:ext cx="9166184" cy="1325563"/>
          </a:xfrm>
        </p:spPr>
        <p:txBody>
          <a:bodyPr>
            <a:normAutofit/>
          </a:bodyPr>
          <a:lstStyle/>
          <a:p>
            <a:pPr algn="ctr"/>
            <a:r>
              <a:rPr lang="en-US" sz="2800" dirty="0" smtClean="0">
                <a:latin typeface="Avenir Next" panose="020B0503020202020204" pitchFamily="34" charset="0"/>
              </a:rPr>
              <a:t>LA PUISSANCE </a:t>
            </a:r>
            <a:r>
              <a:rPr lang="en-US" sz="2800" b="1" dirty="0" smtClean="0">
                <a:latin typeface="Avenir Next" panose="020B0503020202020204" pitchFamily="34" charset="0"/>
              </a:rPr>
              <a:t>DES MOTS TENDRES</a:t>
            </a:r>
            <a:endParaRPr lang="en-US" sz="2800" b="1" dirty="0">
              <a:latin typeface="Avenir Next" panose="020B0503020202020204" pitchFamily="34" charset="0"/>
            </a:endParaRPr>
          </a:p>
        </p:txBody>
      </p:sp>
    </p:spTree>
    <p:extLst>
      <p:ext uri="{BB962C8B-B14F-4D97-AF65-F5344CB8AC3E}">
        <p14:creationId xmlns:p14="http://schemas.microsoft.com/office/powerpoint/2010/main" val="3447458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C493629-137F-F746-B52D-9ACB37CDE150}"/>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xmlns="" id="{28B779DF-89FB-A749-B9BF-01D13EDC3F5B}"/>
              </a:ext>
            </a:extLst>
          </p:cNvPr>
          <p:cNvSpPr>
            <a:spLocks noGrp="1"/>
          </p:cNvSpPr>
          <p:nvPr>
            <p:ph type="title"/>
          </p:nvPr>
        </p:nvSpPr>
        <p:spPr>
          <a:xfrm>
            <a:off x="650058" y="363303"/>
            <a:ext cx="10515600" cy="1325563"/>
          </a:xfrm>
        </p:spPr>
        <p:txBody>
          <a:bodyPr>
            <a:normAutofit/>
          </a:bodyPr>
          <a:lstStyle/>
          <a:p>
            <a:pPr algn="ctr"/>
            <a:r>
              <a:rPr lang="en-US" sz="3200" dirty="0" smtClean="0">
                <a:latin typeface="Avenir Next" panose="020B0503020202020204" pitchFamily="34" charset="0"/>
              </a:rPr>
              <a:t>LA PUISSANCE DES </a:t>
            </a:r>
            <a:r>
              <a:rPr lang="en-US" sz="3200" b="1" dirty="0" smtClean="0">
                <a:latin typeface="Avenir Next" panose="020B0503020202020204" pitchFamily="34" charset="0"/>
              </a:rPr>
              <a:t>MOTS RESPECTUEUX</a:t>
            </a:r>
            <a:endParaRPr lang="en-US" sz="32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FED00EDD-E4D7-2F46-8C39-7F6A9585BE82}"/>
              </a:ext>
            </a:extLst>
          </p:cNvPr>
          <p:cNvSpPr>
            <a:spLocks noGrp="1"/>
          </p:cNvSpPr>
          <p:nvPr>
            <p:ph idx="1"/>
          </p:nvPr>
        </p:nvSpPr>
        <p:spPr>
          <a:xfrm>
            <a:off x="2769295" y="2045545"/>
            <a:ext cx="7650867" cy="4351338"/>
          </a:xfrm>
        </p:spPr>
        <p:txBody>
          <a:bodyPr>
            <a:normAutofit/>
          </a:bodyPr>
          <a:lstStyle/>
          <a:p>
            <a:pPr marL="0" indent="0">
              <a:lnSpc>
                <a:spcPct val="100000"/>
              </a:lnSpc>
              <a:buNone/>
            </a:pPr>
            <a:endParaRPr lang="en-ZA" sz="2400" dirty="0" smtClean="0"/>
          </a:p>
          <a:p>
            <a:pPr marL="0" indent="0">
              <a:lnSpc>
                <a:spcPct val="120000"/>
              </a:lnSpc>
              <a:buNone/>
            </a:pPr>
            <a:r>
              <a:rPr lang="fr-FR" sz="2400" dirty="0" smtClean="0"/>
              <a:t>«</a:t>
            </a:r>
            <a:r>
              <a:rPr lang="fr-FR" sz="2400" dirty="0"/>
              <a:t> Ni le mari ni la femme ne doit chercher à </a:t>
            </a:r>
            <a:r>
              <a:rPr lang="fr-FR" sz="2400" b="1" dirty="0"/>
              <a:t>dominer</a:t>
            </a:r>
            <a:r>
              <a:rPr lang="fr-FR" sz="2400" dirty="0"/>
              <a:t>. Le Seigneur a posé les principes destinés à nous guider à cet égard. Le mari doit aimer sa femme comme le Christ a aimé l’Eglise, et il faut que la femme </a:t>
            </a:r>
            <a:r>
              <a:rPr lang="fr-FR" sz="2400" b="1" dirty="0"/>
              <a:t>respecte</a:t>
            </a:r>
            <a:r>
              <a:rPr lang="fr-FR" sz="2400" dirty="0"/>
              <a:t> et aime son mari. Tous deux cultiveront un esprit de bonté, étant bien déterminés à ne jamais se faire de la peine ou du tort l’un à l’autre. … </a:t>
            </a:r>
            <a:r>
              <a:rPr lang="fr-FR" sz="2400" b="1" dirty="0"/>
              <a:t>N’essayez pas de vous contraindre l’un l’autre</a:t>
            </a:r>
            <a:r>
              <a:rPr lang="fr-FR" sz="2400" dirty="0"/>
              <a:t>, ce serait agir au détriment de votre amour. </a:t>
            </a:r>
            <a:endParaRPr lang="en-US" sz="2400" dirty="0"/>
          </a:p>
          <a:p>
            <a:pPr marL="0" indent="0" algn="ctr">
              <a:buNone/>
            </a:pPr>
            <a:endParaRPr lang="en-US" sz="2400" dirty="0"/>
          </a:p>
        </p:txBody>
      </p:sp>
    </p:spTree>
    <p:extLst>
      <p:ext uri="{BB962C8B-B14F-4D97-AF65-F5344CB8AC3E}">
        <p14:creationId xmlns:p14="http://schemas.microsoft.com/office/powerpoint/2010/main" val="3675451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1A3B3507-460B-C64F-9C6D-D1EF4FE726DF}"/>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xmlns="" id="{E04ED997-A18B-E84B-BE43-AEE5F8B25F38}"/>
              </a:ext>
            </a:extLst>
          </p:cNvPr>
          <p:cNvSpPr>
            <a:spLocks noGrp="1"/>
          </p:cNvSpPr>
          <p:nvPr>
            <p:ph idx="1"/>
          </p:nvPr>
        </p:nvSpPr>
        <p:spPr>
          <a:xfrm>
            <a:off x="2974697" y="1787845"/>
            <a:ext cx="6817487" cy="4864542"/>
          </a:xfrm>
        </p:spPr>
        <p:txBody>
          <a:bodyPr>
            <a:normAutofit lnSpcReduction="10000"/>
          </a:bodyPr>
          <a:lstStyle/>
          <a:p>
            <a:pPr marL="0" indent="0" algn="ctr">
              <a:lnSpc>
                <a:spcPct val="110000"/>
              </a:lnSpc>
              <a:buNone/>
            </a:pPr>
            <a:r>
              <a:rPr lang="fr-FR" dirty="0"/>
              <a:t>Vous détruiriez ainsi la paix et le bonheur de votre foyer. Ne laissez pas pénétrer la discorde dans votre ménage, car vous seriez malheureux tous les deux. </a:t>
            </a:r>
            <a:r>
              <a:rPr lang="fr-FR" b="1" dirty="0"/>
              <a:t>Soyez bons dans vos paroles et aimables</a:t>
            </a:r>
            <a:r>
              <a:rPr lang="fr-FR" dirty="0"/>
              <a:t> dans vos actions ; </a:t>
            </a:r>
            <a:r>
              <a:rPr lang="fr-FR" b="1" dirty="0"/>
              <a:t>renoncez à vos désirs personnels</a:t>
            </a:r>
            <a:r>
              <a:rPr lang="fr-FR" dirty="0"/>
              <a:t>. Veillez sur vos propos, car ils ont une grande influence pour le bien ou pour le mal. </a:t>
            </a:r>
            <a:r>
              <a:rPr lang="fr-FR" b="1" dirty="0"/>
              <a:t>Que votre voix ne laisse pas percer l’irritation</a:t>
            </a:r>
            <a:r>
              <a:rPr lang="fr-FR" dirty="0"/>
              <a:t>. »</a:t>
            </a:r>
            <a:endParaRPr lang="en-ZA" dirty="0"/>
          </a:p>
          <a:p>
            <a:pPr marL="0" indent="0" algn="ctr">
              <a:buNone/>
            </a:pPr>
            <a:endParaRPr lang="en-US" sz="2000" dirty="0" smtClean="0"/>
          </a:p>
          <a:p>
            <a:pPr marL="0" indent="0" algn="ctr">
              <a:buNone/>
            </a:pPr>
            <a:r>
              <a:rPr lang="en-US" sz="2000" dirty="0" smtClean="0"/>
              <a:t>Ellen </a:t>
            </a:r>
            <a:r>
              <a:rPr lang="en-US" sz="2000" dirty="0"/>
              <a:t>G. White, </a:t>
            </a:r>
            <a:r>
              <a:rPr lang="en-US" sz="2000" i="1" dirty="0"/>
              <a:t>Le foyer </a:t>
            </a:r>
            <a:r>
              <a:rPr lang="en-US" sz="2000" i="1" dirty="0" err="1"/>
              <a:t>chrétien</a:t>
            </a:r>
            <a:r>
              <a:rPr lang="en-US" sz="2000" dirty="0"/>
              <a:t>, p. 101-</a:t>
            </a:r>
            <a:r>
              <a:rPr lang="en-US" sz="2000" dirty="0" smtClean="0"/>
              <a:t>102</a:t>
            </a:r>
            <a:endParaRPr lang="en-ZA" sz="2000" dirty="0"/>
          </a:p>
        </p:txBody>
      </p:sp>
      <p:sp>
        <p:nvSpPr>
          <p:cNvPr id="8" name="Title 1">
            <a:extLst>
              <a:ext uri="{FF2B5EF4-FFF2-40B4-BE49-F238E27FC236}">
                <a16:creationId xmlns:a16="http://schemas.microsoft.com/office/drawing/2014/main" xmlns="" id="{32B5BB30-2FB8-564F-A0E7-C21080355977}"/>
              </a:ext>
            </a:extLst>
          </p:cNvPr>
          <p:cNvSpPr>
            <a:spLocks noGrp="1"/>
          </p:cNvSpPr>
          <p:nvPr>
            <p:ph type="title"/>
          </p:nvPr>
        </p:nvSpPr>
        <p:spPr>
          <a:xfrm>
            <a:off x="919225" y="723941"/>
            <a:ext cx="10515600" cy="1325563"/>
          </a:xfrm>
        </p:spPr>
        <p:txBody>
          <a:bodyPr>
            <a:normAutofit/>
          </a:bodyPr>
          <a:lstStyle/>
          <a:p>
            <a:pPr algn="ctr"/>
            <a:r>
              <a:rPr lang="en-US" sz="2400" dirty="0" smtClean="0">
                <a:latin typeface="Avenir Next" panose="020B0503020202020204" pitchFamily="34" charset="0"/>
              </a:rPr>
              <a:t>LA PUISSANCE DES </a:t>
            </a:r>
            <a:r>
              <a:rPr lang="en-US" sz="2400" b="1" dirty="0" smtClean="0">
                <a:latin typeface="Avenir Next" panose="020B0503020202020204" pitchFamily="34" charset="0"/>
              </a:rPr>
              <a:t>MOTS RESPECTUEUX</a:t>
            </a:r>
            <a:endParaRPr lang="en-US" sz="2400" b="1" dirty="0">
              <a:latin typeface="Avenir Next" panose="020B0503020202020204" pitchFamily="34" charset="0"/>
            </a:endParaRPr>
          </a:p>
        </p:txBody>
      </p:sp>
    </p:spTree>
    <p:extLst>
      <p:ext uri="{BB962C8B-B14F-4D97-AF65-F5344CB8AC3E}">
        <p14:creationId xmlns:p14="http://schemas.microsoft.com/office/powerpoint/2010/main" val="26742326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D208F72-8CDE-2C4A-ABCD-C3F09DFBE401}"/>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xmlns="" id="{48FC2D5F-C82F-544D-97EA-F0099A8F8E66}"/>
              </a:ext>
            </a:extLst>
          </p:cNvPr>
          <p:cNvSpPr>
            <a:spLocks noGrp="1"/>
          </p:cNvSpPr>
          <p:nvPr>
            <p:ph type="title"/>
          </p:nvPr>
        </p:nvSpPr>
        <p:spPr>
          <a:xfrm>
            <a:off x="1331094" y="700795"/>
            <a:ext cx="10207906" cy="1325563"/>
          </a:xfrm>
        </p:spPr>
        <p:txBody>
          <a:bodyPr>
            <a:normAutofit/>
          </a:bodyPr>
          <a:lstStyle/>
          <a:p>
            <a:pPr algn="ctr"/>
            <a:r>
              <a:rPr lang="en-US" sz="3600" dirty="0" smtClean="0">
                <a:latin typeface="Avenir Next" panose="020B0503020202020204" pitchFamily="34" charset="0"/>
              </a:rPr>
              <a:t>LA PUISSANCE </a:t>
            </a:r>
            <a:br>
              <a:rPr lang="en-US" sz="3600" dirty="0" smtClean="0">
                <a:latin typeface="Avenir Next" panose="020B0503020202020204" pitchFamily="34" charset="0"/>
              </a:rPr>
            </a:br>
            <a:r>
              <a:rPr lang="en-US" sz="3600" b="1" dirty="0" smtClean="0">
                <a:latin typeface="Avenir Next" panose="020B0503020202020204" pitchFamily="34" charset="0"/>
              </a:rPr>
              <a:t>DES MOTS D’ABANDON ET D’UNITÉ</a:t>
            </a:r>
            <a:endParaRPr lang="en-US" sz="36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3C807285-E2AF-9544-98EB-201E80537CC5}"/>
              </a:ext>
            </a:extLst>
          </p:cNvPr>
          <p:cNvSpPr>
            <a:spLocks noGrp="1"/>
          </p:cNvSpPr>
          <p:nvPr>
            <p:ph idx="1"/>
          </p:nvPr>
        </p:nvSpPr>
        <p:spPr>
          <a:xfrm>
            <a:off x="2569579" y="2207590"/>
            <a:ext cx="7743463" cy="4401553"/>
          </a:xfrm>
        </p:spPr>
        <p:txBody>
          <a:bodyPr>
            <a:normAutofit/>
          </a:bodyPr>
          <a:lstStyle/>
          <a:p>
            <a:pPr marL="0" indent="0" algn="ctr">
              <a:lnSpc>
                <a:spcPct val="130000"/>
              </a:lnSpc>
              <a:buNone/>
            </a:pPr>
            <a:r>
              <a:rPr lang="fr-FR" sz="2400" dirty="0"/>
              <a:t>« </a:t>
            </a:r>
            <a:r>
              <a:rPr lang="en-ZA" sz="2400" dirty="0"/>
              <a:t>Hommes et femmes peuvent atteindre l'idéal que Dieu leur propose, s'ils </a:t>
            </a:r>
            <a:r>
              <a:rPr lang="en-ZA" sz="2400" b="1" dirty="0"/>
              <a:t>acceptent l'aide du Christ</a:t>
            </a:r>
            <a:r>
              <a:rPr lang="en-ZA" sz="2400" dirty="0"/>
              <a:t>. Ce qui est impossible à la sagesse humaine, </a:t>
            </a:r>
            <a:r>
              <a:rPr lang="en-ZA" sz="2400" b="1" dirty="0"/>
              <a:t>sa grâce l'accomplira</a:t>
            </a:r>
            <a:r>
              <a:rPr lang="en-ZA" sz="2400" dirty="0"/>
              <a:t> pour ceux qui s'abandonnent à lui sans réserve. Sa providence </a:t>
            </a:r>
            <a:r>
              <a:rPr lang="en-ZA" sz="2400" b="1" dirty="0"/>
              <a:t>unira les cœurs par des liens</a:t>
            </a:r>
            <a:r>
              <a:rPr lang="en-ZA" sz="2400" dirty="0"/>
              <a:t> célestes; </a:t>
            </a:r>
            <a:r>
              <a:rPr lang="en-ZA" sz="2400" b="1" dirty="0"/>
              <a:t>l'amour</a:t>
            </a:r>
            <a:r>
              <a:rPr lang="en-ZA" sz="2400" dirty="0"/>
              <a:t> ne sera plus alors un simple échange de paroles douces et flatteuses. </a:t>
            </a:r>
            <a:endParaRPr lang="en-US" sz="2400" dirty="0"/>
          </a:p>
          <a:p>
            <a:pPr marL="0" indent="0" algn="ctr">
              <a:lnSpc>
                <a:spcPct val="130000"/>
              </a:lnSpc>
              <a:buNone/>
            </a:pPr>
            <a:endParaRPr lang="en-US" sz="2400" dirty="0"/>
          </a:p>
        </p:txBody>
      </p:sp>
    </p:spTree>
    <p:extLst>
      <p:ext uri="{BB962C8B-B14F-4D97-AF65-F5344CB8AC3E}">
        <p14:creationId xmlns:p14="http://schemas.microsoft.com/office/powerpoint/2010/main" val="3669172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EA8EB8C-C19D-9248-AE0E-FFBB4E361510}"/>
              </a:ext>
            </a:extLst>
          </p:cNvPr>
          <p:cNvPicPr>
            <a:picLocks noChangeAspect="1"/>
          </p:cNvPicPr>
          <p:nvPr/>
        </p:nvPicPr>
        <p:blipFill>
          <a:blip r:embed="rId3"/>
          <a:stretch>
            <a:fillRect/>
          </a:stretch>
        </p:blipFill>
        <p:spPr>
          <a:xfrm>
            <a:off x="0" y="0"/>
            <a:ext cx="12297508" cy="6858000"/>
          </a:xfrm>
          <a:prstGeom prst="rect">
            <a:avLst/>
          </a:prstGeom>
        </p:spPr>
      </p:pic>
      <p:sp>
        <p:nvSpPr>
          <p:cNvPr id="2" name="Title 1">
            <a:extLst>
              <a:ext uri="{FF2B5EF4-FFF2-40B4-BE49-F238E27FC236}">
                <a16:creationId xmlns:a16="http://schemas.microsoft.com/office/drawing/2014/main" xmlns="" id="{C3E72385-85AA-044A-A47D-28C83B073FCF}"/>
              </a:ext>
            </a:extLst>
          </p:cNvPr>
          <p:cNvSpPr>
            <a:spLocks noGrp="1"/>
          </p:cNvSpPr>
          <p:nvPr>
            <p:ph type="title"/>
          </p:nvPr>
        </p:nvSpPr>
        <p:spPr>
          <a:xfrm>
            <a:off x="1828801" y="568139"/>
            <a:ext cx="9161585" cy="1325563"/>
          </a:xfrm>
        </p:spPr>
        <p:txBody>
          <a:bodyPr>
            <a:normAutofit/>
          </a:bodyPr>
          <a:lstStyle/>
          <a:p>
            <a:pPr algn="ctr"/>
            <a:r>
              <a:rPr lang="en-US" dirty="0" smtClean="0"/>
              <a:t>La </a:t>
            </a:r>
            <a:r>
              <a:rPr lang="en-US" dirty="0" err="1" smtClean="0"/>
              <a:t>journée</a:t>
            </a:r>
            <a:r>
              <a:rPr lang="en-US" dirty="0" smtClean="0"/>
              <a:t> de </a:t>
            </a:r>
            <a:r>
              <a:rPr lang="en-US" dirty="0" err="1" smtClean="0"/>
              <a:t>sensibilisation</a:t>
            </a:r>
            <a:r>
              <a:rPr lang="en-US" dirty="0" smtClean="0"/>
              <a:t> </a:t>
            </a:r>
            <a:r>
              <a:rPr lang="en-US" b="1" dirty="0" err="1" smtClean="0"/>
              <a:t>end</a:t>
            </a:r>
            <a:r>
              <a:rPr lang="en-US" b="1" dirty="0" err="1" smtClean="0">
                <a:solidFill>
                  <a:srgbClr val="C00000"/>
                </a:solidFill>
              </a:rPr>
              <a:t>it</a:t>
            </a:r>
            <a:r>
              <a:rPr lang="en-US" b="1" dirty="0" err="1" smtClean="0"/>
              <a:t>now</a:t>
            </a:r>
            <a:r>
              <a:rPr lang="en-US" b="1" dirty="0"/>
              <a:t>®️ </a:t>
            </a:r>
            <a:br>
              <a:rPr lang="en-US" b="1" dirty="0"/>
            </a:br>
            <a:r>
              <a:rPr lang="en-US" sz="3200" dirty="0" smtClean="0">
                <a:latin typeface="Avenir Next" panose="020B0503020202020204" pitchFamily="34" charset="0"/>
              </a:rPr>
              <a:t>nous </a:t>
            </a:r>
            <a:r>
              <a:rPr lang="en-US" sz="3200" dirty="0" err="1" smtClean="0">
                <a:latin typeface="Avenir Next" panose="020B0503020202020204" pitchFamily="34" charset="0"/>
              </a:rPr>
              <a:t>rappelle</a:t>
            </a:r>
            <a:r>
              <a:rPr lang="en-US" sz="3200" dirty="0" smtClean="0">
                <a:latin typeface="Avenir Next" panose="020B0503020202020204" pitchFamily="34" charset="0"/>
              </a:rPr>
              <a:t> </a:t>
            </a:r>
            <a:r>
              <a:rPr lang="en-US" sz="3200" dirty="0" err="1" smtClean="0">
                <a:latin typeface="Avenir Next" panose="020B0503020202020204" pitchFamily="34" charset="0"/>
              </a:rPr>
              <a:t>ceci</a:t>
            </a:r>
            <a:r>
              <a:rPr lang="en-US" sz="3200" dirty="0" smtClean="0">
                <a:latin typeface="Avenir Next" panose="020B0503020202020204" pitchFamily="34" charset="0"/>
              </a:rPr>
              <a:t> : </a:t>
            </a:r>
            <a:endParaRPr lang="en-US"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B29B2BFF-ACC4-4A4E-87C4-7F0597BEB111}"/>
              </a:ext>
            </a:extLst>
          </p:cNvPr>
          <p:cNvSpPr>
            <a:spLocks noGrp="1"/>
          </p:cNvSpPr>
          <p:nvPr>
            <p:ph sz="half" idx="1"/>
          </p:nvPr>
        </p:nvSpPr>
        <p:spPr>
          <a:xfrm>
            <a:off x="744416" y="2282822"/>
            <a:ext cx="5181600" cy="4351338"/>
          </a:xfrm>
        </p:spPr>
        <p:txBody>
          <a:bodyPr>
            <a:normAutofit fontScale="92500" lnSpcReduction="10000"/>
          </a:bodyPr>
          <a:lstStyle/>
          <a:p>
            <a:pPr marL="0" indent="0">
              <a:buNone/>
            </a:pPr>
            <a:r>
              <a:rPr lang="en-US" sz="2400" b="1" dirty="0" err="1" smtClean="0"/>
              <a:t>Formes</a:t>
            </a:r>
            <a:r>
              <a:rPr lang="en-US" sz="2400" b="1" dirty="0" smtClean="0"/>
              <a:t> de </a:t>
            </a:r>
            <a:r>
              <a:rPr lang="en-US" sz="2400" b="1" dirty="0" err="1" smtClean="0"/>
              <a:t>morts</a:t>
            </a:r>
            <a:r>
              <a:rPr lang="en-US" sz="2400" b="1" dirty="0" smtClean="0"/>
              <a:t> </a:t>
            </a:r>
            <a:r>
              <a:rPr lang="en-US" sz="2400" b="1" dirty="0" err="1" smtClean="0"/>
              <a:t>violentes</a:t>
            </a:r>
            <a:r>
              <a:rPr lang="en-US" sz="2400" b="1" dirty="0" smtClean="0"/>
              <a:t> :</a:t>
            </a:r>
            <a:endParaRPr lang="en-US" sz="2400" b="1" dirty="0"/>
          </a:p>
          <a:p>
            <a:r>
              <a:rPr lang="en-US" sz="2400" dirty="0"/>
              <a:t>Collective (i.e. gangs, </a:t>
            </a:r>
            <a:r>
              <a:rPr lang="en-US" sz="2400" dirty="0" smtClean="0"/>
              <a:t>guerre)</a:t>
            </a:r>
            <a:endParaRPr lang="en-US" sz="2400" dirty="0"/>
          </a:p>
          <a:p>
            <a:r>
              <a:rPr lang="en-US" sz="2400" dirty="0" err="1" smtClean="0"/>
              <a:t>Autodirigée</a:t>
            </a:r>
            <a:r>
              <a:rPr lang="en-US" sz="2400" dirty="0" smtClean="0"/>
              <a:t> (</a:t>
            </a:r>
            <a:r>
              <a:rPr lang="en-US" sz="2400" dirty="0"/>
              <a:t>i.e. suicide)</a:t>
            </a:r>
          </a:p>
          <a:p>
            <a:r>
              <a:rPr lang="en-US" sz="2400" dirty="0" err="1" smtClean="0"/>
              <a:t>Relationnelle</a:t>
            </a:r>
            <a:r>
              <a:rPr lang="en-US" sz="2400" dirty="0" smtClean="0"/>
              <a:t> (</a:t>
            </a:r>
            <a:r>
              <a:rPr lang="en-US" sz="2400" dirty="0"/>
              <a:t>i.e. </a:t>
            </a:r>
            <a:r>
              <a:rPr lang="en-US" sz="2400" dirty="0" smtClean="0"/>
              <a:t>violence </a:t>
            </a:r>
            <a:r>
              <a:rPr lang="en-US" sz="2400" dirty="0" err="1" smtClean="0"/>
              <a:t>domestique</a:t>
            </a:r>
            <a:r>
              <a:rPr lang="en-US" sz="2400" dirty="0" smtClean="0"/>
              <a:t>) </a:t>
            </a:r>
            <a:endParaRPr lang="en-US" sz="2400" dirty="0"/>
          </a:p>
          <a:p>
            <a:pPr marL="0" indent="0">
              <a:buNone/>
            </a:pPr>
            <a:endParaRPr lang="en-US" sz="2400" dirty="0"/>
          </a:p>
          <a:p>
            <a:pPr marL="0" indent="0">
              <a:buNone/>
            </a:pPr>
            <a:r>
              <a:rPr lang="en-US" sz="2400" dirty="0" err="1" smtClean="0"/>
              <a:t>Nombre</a:t>
            </a:r>
            <a:r>
              <a:rPr lang="en-US" sz="2400" dirty="0" smtClean="0"/>
              <a:t> de </a:t>
            </a:r>
            <a:r>
              <a:rPr lang="en-US" sz="2400" dirty="0" err="1" smtClean="0"/>
              <a:t>décès</a:t>
            </a:r>
            <a:r>
              <a:rPr lang="en-US" sz="2400" dirty="0" smtClean="0"/>
              <a:t> </a:t>
            </a:r>
            <a:r>
              <a:rPr lang="en-US" sz="2400" dirty="0" err="1" smtClean="0"/>
              <a:t>à</a:t>
            </a:r>
            <a:r>
              <a:rPr lang="en-US" sz="2400" dirty="0" smtClean="0"/>
              <a:t> </a:t>
            </a:r>
            <a:r>
              <a:rPr lang="en-US" sz="2400" dirty="0" err="1" smtClean="0"/>
              <a:t>l’échelle</a:t>
            </a:r>
            <a:r>
              <a:rPr lang="en-US" sz="2400" dirty="0" smtClean="0"/>
              <a:t> </a:t>
            </a:r>
            <a:r>
              <a:rPr lang="en-US" sz="2400" dirty="0" err="1" smtClean="0"/>
              <a:t>mondiale</a:t>
            </a:r>
            <a:r>
              <a:rPr lang="en-US" sz="2400" dirty="0" smtClean="0"/>
              <a:t>  </a:t>
            </a:r>
            <a:r>
              <a:rPr lang="en-US" sz="2400" dirty="0" err="1" smtClean="0"/>
              <a:t>résultant</a:t>
            </a:r>
            <a:r>
              <a:rPr lang="en-US" sz="2400" dirty="0" smtClean="0"/>
              <a:t> de </a:t>
            </a:r>
            <a:r>
              <a:rPr lang="en-US" sz="2400" dirty="0" err="1" smtClean="0"/>
              <a:t>violences</a:t>
            </a:r>
            <a:r>
              <a:rPr lang="en-US" sz="2400" dirty="0" smtClean="0"/>
              <a:t> </a:t>
            </a:r>
            <a:r>
              <a:rPr lang="en-US" sz="2400" dirty="0" err="1" smtClean="0"/>
              <a:t>relationnelles</a:t>
            </a:r>
            <a:r>
              <a:rPr lang="en-US" sz="2400" dirty="0" smtClean="0"/>
              <a:t> : </a:t>
            </a:r>
            <a:r>
              <a:rPr lang="en-US" sz="2400" b="1" dirty="0" smtClean="0"/>
              <a:t>1,3 </a:t>
            </a:r>
            <a:r>
              <a:rPr lang="en-US" sz="2400" b="1" dirty="0"/>
              <a:t>million </a:t>
            </a:r>
            <a:r>
              <a:rPr lang="en-US" sz="2400" b="1" dirty="0" smtClean="0"/>
              <a:t>par an</a:t>
            </a:r>
            <a:endParaRPr lang="en-US" sz="2400" dirty="0"/>
          </a:p>
          <a:p>
            <a:pPr marL="0" indent="0">
              <a:buNone/>
            </a:pPr>
            <a:r>
              <a:rPr lang="en-US" sz="2400" dirty="0" err="1" smtClean="0"/>
              <a:t>Ces</a:t>
            </a:r>
            <a:r>
              <a:rPr lang="en-US" sz="2400" dirty="0" smtClean="0"/>
              <a:t> </a:t>
            </a:r>
            <a:r>
              <a:rPr lang="en-US" sz="2400" dirty="0" err="1" smtClean="0"/>
              <a:t>décès</a:t>
            </a:r>
            <a:r>
              <a:rPr lang="en-US" sz="2400" dirty="0" smtClean="0"/>
              <a:t> </a:t>
            </a:r>
            <a:r>
              <a:rPr lang="en-US" sz="2400" dirty="0" err="1" smtClean="0"/>
              <a:t>représentent</a:t>
            </a:r>
            <a:r>
              <a:rPr lang="en-US" sz="2400" dirty="0" smtClean="0"/>
              <a:t> 2,5</a:t>
            </a:r>
            <a:r>
              <a:rPr lang="en-US" sz="2400" dirty="0"/>
              <a:t>% </a:t>
            </a:r>
            <a:r>
              <a:rPr lang="en-US" sz="2400" dirty="0" smtClean="0"/>
              <a:t>de la </a:t>
            </a:r>
            <a:r>
              <a:rPr lang="en-US" sz="2400" dirty="0" err="1" smtClean="0"/>
              <a:t>mortalité</a:t>
            </a:r>
            <a:r>
              <a:rPr lang="en-US" sz="2400" dirty="0" smtClean="0"/>
              <a:t> </a:t>
            </a:r>
            <a:r>
              <a:rPr lang="en-US" sz="2400" dirty="0" err="1" smtClean="0"/>
              <a:t>mondiale</a:t>
            </a:r>
            <a:r>
              <a:rPr lang="en-US" sz="2400" dirty="0" smtClean="0"/>
              <a:t>.</a:t>
            </a:r>
            <a:endParaRPr lang="en-US" sz="2400" dirty="0"/>
          </a:p>
          <a:p>
            <a:pPr marL="0" indent="0">
              <a:buNone/>
            </a:pPr>
            <a:endParaRPr lang="en-US" sz="2400" dirty="0"/>
          </a:p>
        </p:txBody>
      </p:sp>
      <p:sp>
        <p:nvSpPr>
          <p:cNvPr id="4" name="Content Placeholder 3">
            <a:extLst>
              <a:ext uri="{FF2B5EF4-FFF2-40B4-BE49-F238E27FC236}">
                <a16:creationId xmlns:a16="http://schemas.microsoft.com/office/drawing/2014/main" xmlns="" id="{863266B1-81F3-4F4F-A2A0-B496B754594D}"/>
              </a:ext>
            </a:extLst>
          </p:cNvPr>
          <p:cNvSpPr>
            <a:spLocks noGrp="1"/>
          </p:cNvSpPr>
          <p:nvPr>
            <p:ph sz="half" idx="2"/>
          </p:nvPr>
        </p:nvSpPr>
        <p:spPr>
          <a:xfrm>
            <a:off x="5914294" y="2247653"/>
            <a:ext cx="4097215" cy="4351338"/>
          </a:xfrm>
        </p:spPr>
        <p:txBody>
          <a:bodyPr>
            <a:normAutofit fontScale="92500" lnSpcReduction="10000"/>
          </a:bodyPr>
          <a:lstStyle/>
          <a:p>
            <a:pPr marL="0" indent="0">
              <a:buNone/>
            </a:pPr>
            <a:r>
              <a:rPr lang="en-US" sz="2400" b="1" dirty="0" err="1" smtClean="0"/>
              <a:t>Formes</a:t>
            </a:r>
            <a:r>
              <a:rPr lang="en-US" sz="2400" b="1" dirty="0" smtClean="0"/>
              <a:t> de violence </a:t>
            </a:r>
            <a:r>
              <a:rPr lang="en-US" sz="2400" b="1" dirty="0" err="1" smtClean="0"/>
              <a:t>relationnelle</a:t>
            </a:r>
            <a:r>
              <a:rPr lang="en-US" sz="2400" b="1" dirty="0" smtClean="0"/>
              <a:t> :</a:t>
            </a:r>
            <a:endParaRPr lang="en-US" sz="2400" b="1" dirty="0"/>
          </a:p>
          <a:p>
            <a:r>
              <a:rPr lang="en-US" sz="2400" dirty="0" smtClean="0"/>
              <a:t>Physique</a:t>
            </a:r>
            <a:endParaRPr lang="en-US" sz="2400" dirty="0"/>
          </a:p>
          <a:p>
            <a:r>
              <a:rPr lang="en-US" sz="2400" dirty="0" err="1" smtClean="0"/>
              <a:t>Sexuelle</a:t>
            </a:r>
            <a:endParaRPr lang="en-US" sz="2400" dirty="0"/>
          </a:p>
          <a:p>
            <a:r>
              <a:rPr lang="en-US" sz="2400" dirty="0" err="1" smtClean="0"/>
              <a:t>Psychologique</a:t>
            </a:r>
            <a:endParaRPr lang="en-US" sz="2400" dirty="0"/>
          </a:p>
          <a:p>
            <a:r>
              <a:rPr lang="en-US" sz="2400" dirty="0" err="1" smtClean="0"/>
              <a:t>Négligence</a:t>
            </a:r>
            <a:endParaRPr lang="en-US" sz="2400" dirty="0"/>
          </a:p>
          <a:p>
            <a:pPr marL="0" indent="0">
              <a:buNone/>
            </a:pPr>
            <a:r>
              <a:rPr lang="fr-FR" sz="2400" dirty="0" smtClean="0"/>
              <a:t>La </a:t>
            </a:r>
            <a:r>
              <a:rPr lang="fr-FR" sz="2400" dirty="0"/>
              <a:t>violence relationnelle non fatale est </a:t>
            </a:r>
            <a:r>
              <a:rPr lang="fr-FR" sz="2400" b="1" dirty="0"/>
              <a:t>plus fréquente que </a:t>
            </a:r>
            <a:r>
              <a:rPr lang="fr-FR" sz="2400" b="1" dirty="0" smtClean="0"/>
              <a:t>l'homicide.</a:t>
            </a:r>
            <a:endParaRPr lang="en-US" sz="2400" b="1" dirty="0"/>
          </a:p>
          <a:p>
            <a:pPr marL="0" indent="0">
              <a:buNone/>
            </a:pPr>
            <a:r>
              <a:rPr lang="en-US" sz="2400" dirty="0" smtClean="0"/>
              <a:t>Un </a:t>
            </a:r>
            <a:r>
              <a:rPr lang="en-US" sz="2400" dirty="0" err="1" smtClean="0"/>
              <a:t>nombre</a:t>
            </a:r>
            <a:r>
              <a:rPr lang="en-US" sz="2400" dirty="0" smtClean="0"/>
              <a:t> </a:t>
            </a:r>
            <a:r>
              <a:rPr lang="en-US" sz="2400" dirty="0" err="1" smtClean="0"/>
              <a:t>indéterminé</a:t>
            </a:r>
            <a:r>
              <a:rPr lang="en-US" sz="2400" dirty="0" smtClean="0"/>
              <a:t> de </a:t>
            </a:r>
            <a:r>
              <a:rPr lang="en-US" sz="2400" dirty="0" err="1" smtClean="0"/>
              <a:t>victimes</a:t>
            </a:r>
            <a:r>
              <a:rPr lang="en-US" sz="2400" dirty="0" smtClean="0"/>
              <a:t> </a:t>
            </a:r>
            <a:r>
              <a:rPr lang="en-US" sz="2400" dirty="0" err="1" smtClean="0"/>
              <a:t>souffrent</a:t>
            </a:r>
            <a:r>
              <a:rPr lang="en-US" sz="2400" dirty="0" smtClean="0"/>
              <a:t> de </a:t>
            </a:r>
            <a:r>
              <a:rPr lang="en-US" sz="2400" dirty="0" err="1" smtClean="0"/>
              <a:t>séquelles</a:t>
            </a:r>
            <a:r>
              <a:rPr lang="en-US" sz="2400" dirty="0" smtClean="0"/>
              <a:t> </a:t>
            </a:r>
            <a:r>
              <a:rPr lang="en-US" sz="2400" dirty="0" err="1" smtClean="0"/>
              <a:t>invalidantes</a:t>
            </a:r>
            <a:r>
              <a:rPr lang="en-US" sz="2400" dirty="0" smtClean="0"/>
              <a:t>. </a:t>
            </a:r>
            <a:endParaRPr lang="en-US" sz="2400" dirty="0"/>
          </a:p>
        </p:txBody>
      </p:sp>
    </p:spTree>
    <p:extLst>
      <p:ext uri="{BB962C8B-B14F-4D97-AF65-F5344CB8AC3E}">
        <p14:creationId xmlns:p14="http://schemas.microsoft.com/office/powerpoint/2010/main" val="38429072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3399603F-DDFC-A745-B4E0-DF17587E9F5F}"/>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xmlns="" id="{83A63C47-292C-804D-A867-1F1F87C37CC3}"/>
              </a:ext>
            </a:extLst>
          </p:cNvPr>
          <p:cNvSpPr>
            <a:spLocks noGrp="1"/>
          </p:cNvSpPr>
          <p:nvPr>
            <p:ph idx="1"/>
          </p:nvPr>
        </p:nvSpPr>
        <p:spPr>
          <a:xfrm>
            <a:off x="2853489" y="2323336"/>
            <a:ext cx="7353220" cy="3487154"/>
          </a:xfrm>
        </p:spPr>
        <p:txBody>
          <a:bodyPr>
            <a:normAutofit lnSpcReduction="10000"/>
          </a:bodyPr>
          <a:lstStyle/>
          <a:p>
            <a:pPr marL="0" indent="0" algn="ctr">
              <a:lnSpc>
                <a:spcPct val="110000"/>
              </a:lnSpc>
              <a:buNone/>
            </a:pPr>
            <a:r>
              <a:rPr lang="en-ZA" dirty="0"/>
              <a:t>Les métiers du ciel entrelacent la chaîne et la trame avec bien plus de finesse et de </a:t>
            </a:r>
            <a:r>
              <a:rPr lang="en-ZA" b="1" dirty="0"/>
              <a:t>solidité</a:t>
            </a:r>
            <a:r>
              <a:rPr lang="en-ZA" dirty="0"/>
              <a:t> que ceux de la terre, et </a:t>
            </a:r>
            <a:r>
              <a:rPr lang="en-ZA" b="1" dirty="0"/>
              <a:t>fournissent un tissu</a:t>
            </a:r>
            <a:r>
              <a:rPr lang="en-ZA" dirty="0"/>
              <a:t> </a:t>
            </a:r>
            <a:r>
              <a:rPr lang="en-ZA" b="1" dirty="0"/>
              <a:t>qui supporte les frottements, les tiraillements et les épreuves</a:t>
            </a:r>
            <a:r>
              <a:rPr lang="en-ZA" dirty="0"/>
              <a:t>. Les cœurs sont </a:t>
            </a:r>
            <a:r>
              <a:rPr lang="en-ZA" b="1" dirty="0"/>
              <a:t>unis</a:t>
            </a:r>
            <a:r>
              <a:rPr lang="en-ZA" dirty="0"/>
              <a:t> par les </a:t>
            </a:r>
            <a:r>
              <a:rPr lang="en-ZA" b="1" dirty="0"/>
              <a:t>fils d'or d'un amour</a:t>
            </a:r>
            <a:r>
              <a:rPr lang="en-ZA" dirty="0"/>
              <a:t> éternel.</a:t>
            </a:r>
            <a:r>
              <a:rPr lang="fr-FR" dirty="0"/>
              <a:t> </a:t>
            </a:r>
            <a:r>
              <a:rPr lang="fr-FR" dirty="0" smtClean="0"/>
              <a:t>»</a:t>
            </a:r>
          </a:p>
          <a:p>
            <a:pPr marL="0" indent="0" algn="ctr">
              <a:lnSpc>
                <a:spcPct val="110000"/>
              </a:lnSpc>
              <a:buNone/>
            </a:pPr>
            <a:endParaRPr lang="en-ZA" sz="1700" dirty="0"/>
          </a:p>
          <a:p>
            <a:pPr marL="0" indent="0" algn="ctr">
              <a:buNone/>
            </a:pPr>
            <a:r>
              <a:rPr lang="en-US" sz="1600" dirty="0"/>
              <a:t>Ellen G. White, </a:t>
            </a:r>
            <a:r>
              <a:rPr lang="en-US" sz="1600" i="1" dirty="0"/>
              <a:t>Le </a:t>
            </a:r>
            <a:r>
              <a:rPr lang="en-US" sz="1600" i="1" dirty="0" err="1"/>
              <a:t>ministère</a:t>
            </a:r>
            <a:r>
              <a:rPr lang="en-US" sz="1600" i="1" dirty="0"/>
              <a:t> de la </a:t>
            </a:r>
            <a:r>
              <a:rPr lang="en-US" sz="1600" i="1" dirty="0" err="1"/>
              <a:t>guérison</a:t>
            </a:r>
            <a:r>
              <a:rPr lang="en-US" sz="1600" dirty="0"/>
              <a:t>, p. </a:t>
            </a:r>
            <a:r>
              <a:rPr lang="en-US" sz="1600" dirty="0" smtClean="0"/>
              <a:t>306</a:t>
            </a:r>
            <a:endParaRPr lang="en-ZA" sz="1600" dirty="0"/>
          </a:p>
        </p:txBody>
      </p:sp>
      <p:sp>
        <p:nvSpPr>
          <p:cNvPr id="8" name="Title 1">
            <a:extLst>
              <a:ext uri="{FF2B5EF4-FFF2-40B4-BE49-F238E27FC236}">
                <a16:creationId xmlns:a16="http://schemas.microsoft.com/office/drawing/2014/main" xmlns="" id="{A2460EF8-40BC-9249-9407-DDD15ADE3DA3}"/>
              </a:ext>
            </a:extLst>
          </p:cNvPr>
          <p:cNvSpPr>
            <a:spLocks noGrp="1"/>
          </p:cNvSpPr>
          <p:nvPr>
            <p:ph type="title"/>
          </p:nvPr>
        </p:nvSpPr>
        <p:spPr>
          <a:xfrm>
            <a:off x="1331094" y="700795"/>
            <a:ext cx="10207906" cy="1325563"/>
          </a:xfrm>
        </p:spPr>
        <p:txBody>
          <a:bodyPr>
            <a:normAutofit/>
          </a:bodyPr>
          <a:lstStyle/>
          <a:p>
            <a:pPr algn="ctr"/>
            <a:r>
              <a:rPr lang="en-US" sz="2400" dirty="0" smtClean="0">
                <a:latin typeface="Avenir Next" panose="020B0503020202020204" pitchFamily="34" charset="0"/>
              </a:rPr>
              <a:t>LA PUISSANCE </a:t>
            </a:r>
            <a:r>
              <a:rPr lang="en-US" sz="2400" b="1" dirty="0" smtClean="0">
                <a:latin typeface="Avenir Next" panose="020B0503020202020204" pitchFamily="34" charset="0"/>
              </a:rPr>
              <a:t>DES MOTS D’ABANDON ET D’UNITÉ</a:t>
            </a:r>
            <a:endParaRPr lang="en-US" sz="2400" b="1" dirty="0">
              <a:latin typeface="Avenir Next" panose="020B0503020202020204" pitchFamily="34" charset="0"/>
            </a:endParaRPr>
          </a:p>
        </p:txBody>
      </p:sp>
    </p:spTree>
    <p:extLst>
      <p:ext uri="{BB962C8B-B14F-4D97-AF65-F5344CB8AC3E}">
        <p14:creationId xmlns:p14="http://schemas.microsoft.com/office/powerpoint/2010/main" val="32569618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0455A314-EEBC-3544-9B34-9FA0A6427881}"/>
              </a:ext>
            </a:extLst>
          </p:cNvPr>
          <p:cNvPicPr>
            <a:picLocks noChangeAspect="1"/>
          </p:cNvPicPr>
          <p:nvPr/>
        </p:nvPicPr>
        <p:blipFill>
          <a:blip r:embed="rId3"/>
          <a:stretch>
            <a:fillRect/>
          </a:stretch>
        </p:blipFill>
        <p:spPr>
          <a:xfrm>
            <a:off x="6350" y="0"/>
            <a:ext cx="12179300" cy="6858000"/>
          </a:xfrm>
          <a:prstGeom prst="rect">
            <a:avLst/>
          </a:prstGeom>
        </p:spPr>
      </p:pic>
      <p:sp>
        <p:nvSpPr>
          <p:cNvPr id="2" name="Title 1">
            <a:extLst>
              <a:ext uri="{FF2B5EF4-FFF2-40B4-BE49-F238E27FC236}">
                <a16:creationId xmlns:a16="http://schemas.microsoft.com/office/drawing/2014/main" xmlns="" id="{A4A3C3CE-4D19-9C45-BED5-C07FF31B2F18}"/>
              </a:ext>
            </a:extLst>
          </p:cNvPr>
          <p:cNvSpPr>
            <a:spLocks noGrp="1"/>
          </p:cNvSpPr>
          <p:nvPr>
            <p:ph type="title"/>
          </p:nvPr>
        </p:nvSpPr>
        <p:spPr>
          <a:xfrm>
            <a:off x="1452098" y="793389"/>
            <a:ext cx="9987987" cy="1325563"/>
          </a:xfrm>
        </p:spPr>
        <p:txBody>
          <a:bodyPr>
            <a:normAutofit/>
          </a:bodyPr>
          <a:lstStyle/>
          <a:p>
            <a:pPr algn="ctr"/>
            <a:r>
              <a:rPr lang="en-US" sz="3600" dirty="0" smtClean="0">
                <a:latin typeface="Avenir Next" panose="020B0503020202020204" pitchFamily="34" charset="0"/>
              </a:rPr>
              <a:t>LA PUISSANCE </a:t>
            </a:r>
            <a:br>
              <a:rPr lang="en-US" sz="3600" dirty="0" smtClean="0">
                <a:latin typeface="Avenir Next" panose="020B0503020202020204" pitchFamily="34" charset="0"/>
              </a:rPr>
            </a:br>
            <a:r>
              <a:rPr lang="en-US" sz="3600" b="1" dirty="0" smtClean="0">
                <a:latin typeface="Avenir Next" panose="020B0503020202020204" pitchFamily="34" charset="0"/>
              </a:rPr>
              <a:t>DE LA PAROLE DE DIEU POUR VOUS</a:t>
            </a:r>
            <a:endParaRPr lang="en-US" sz="3600" b="1"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BF701FF9-2BE2-A047-8E01-3BCEF8B22258}"/>
              </a:ext>
            </a:extLst>
          </p:cNvPr>
          <p:cNvSpPr>
            <a:spLocks noGrp="1"/>
          </p:cNvSpPr>
          <p:nvPr>
            <p:ph idx="1"/>
          </p:nvPr>
        </p:nvSpPr>
        <p:spPr>
          <a:xfrm>
            <a:off x="2152893" y="1802475"/>
            <a:ext cx="9443977" cy="4351338"/>
          </a:xfrm>
        </p:spPr>
        <p:txBody>
          <a:bodyPr/>
          <a:lstStyle/>
          <a:p>
            <a:pPr marL="0" indent="0" algn="ctr">
              <a:buNone/>
            </a:pPr>
            <a:endParaRPr lang="en-US" dirty="0"/>
          </a:p>
          <a:p>
            <a:pPr marL="0" indent="0" algn="ctr">
              <a:buNone/>
            </a:pPr>
            <a:endParaRPr lang="en-US" dirty="0"/>
          </a:p>
          <a:p>
            <a:pPr marL="0" indent="0" algn="ctr">
              <a:buNone/>
            </a:pPr>
            <a:r>
              <a:rPr lang="fr-FR" dirty="0"/>
              <a:t>« ... </a:t>
            </a:r>
            <a:r>
              <a:rPr lang="en-ZA" dirty="0"/>
              <a:t>Je </a:t>
            </a:r>
            <a:r>
              <a:rPr lang="en-ZA" b="1" dirty="0"/>
              <a:t>t'appelle par ton nom</a:t>
            </a:r>
            <a:r>
              <a:rPr lang="en-ZA" dirty="0"/>
              <a:t>: </a:t>
            </a:r>
            <a:endParaRPr lang="en-ZA" dirty="0" smtClean="0"/>
          </a:p>
          <a:p>
            <a:pPr marL="0" indent="0" algn="ctr">
              <a:buNone/>
            </a:pPr>
            <a:r>
              <a:rPr lang="en-ZA" dirty="0" smtClean="0"/>
              <a:t>tu </a:t>
            </a:r>
            <a:r>
              <a:rPr lang="en-ZA" dirty="0"/>
              <a:t>es </a:t>
            </a:r>
            <a:r>
              <a:rPr lang="en-ZA" b="1" dirty="0"/>
              <a:t>à moi</a:t>
            </a:r>
            <a:r>
              <a:rPr lang="en-ZA" dirty="0"/>
              <a:t>!</a:t>
            </a:r>
            <a:r>
              <a:rPr lang="fr-FR" dirty="0"/>
              <a:t> » </a:t>
            </a:r>
            <a:endParaRPr lang="fr-FR" dirty="0" smtClean="0"/>
          </a:p>
          <a:p>
            <a:pPr marL="0" indent="0" algn="ctr">
              <a:buNone/>
            </a:pPr>
            <a:endParaRPr lang="fr-FR" dirty="0" smtClean="0"/>
          </a:p>
          <a:p>
            <a:pPr marL="0" indent="0" algn="ctr">
              <a:buNone/>
            </a:pPr>
            <a:r>
              <a:rPr lang="fr-FR" sz="1800" dirty="0" smtClean="0"/>
              <a:t>Esaïe </a:t>
            </a:r>
            <a:r>
              <a:rPr lang="fr-FR" sz="1800" dirty="0"/>
              <a:t>43.1, </a:t>
            </a:r>
            <a:r>
              <a:rPr lang="fr-FR" sz="1800" dirty="0" smtClean="0"/>
              <a:t>LSG</a:t>
            </a:r>
            <a:endParaRPr lang="en-US" sz="1800" dirty="0"/>
          </a:p>
          <a:p>
            <a:pPr marL="0" indent="0">
              <a:buNone/>
            </a:pPr>
            <a:endParaRPr lang="en-US" dirty="0"/>
          </a:p>
        </p:txBody>
      </p:sp>
    </p:spTree>
    <p:extLst>
      <p:ext uri="{BB962C8B-B14F-4D97-AF65-F5344CB8AC3E}">
        <p14:creationId xmlns:p14="http://schemas.microsoft.com/office/powerpoint/2010/main" val="23992169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0A21E7D-4A72-BA49-9FFD-B1E5F3887B8A}"/>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xmlns="" id="{BF701FF9-2BE2-A047-8E01-3BCEF8B22258}"/>
              </a:ext>
            </a:extLst>
          </p:cNvPr>
          <p:cNvSpPr>
            <a:spLocks noGrp="1"/>
          </p:cNvSpPr>
          <p:nvPr>
            <p:ph idx="1"/>
          </p:nvPr>
        </p:nvSpPr>
        <p:spPr>
          <a:xfrm>
            <a:off x="3025952" y="2485381"/>
            <a:ext cx="7274828" cy="4351338"/>
          </a:xfrm>
        </p:spPr>
        <p:txBody>
          <a:bodyPr/>
          <a:lstStyle/>
          <a:p>
            <a:pPr marL="0" indent="0">
              <a:lnSpc>
                <a:spcPct val="100000"/>
              </a:lnSpc>
              <a:spcBef>
                <a:spcPts val="0"/>
              </a:spcBef>
              <a:buNone/>
              <a:defRPr/>
            </a:pPr>
            <a:endParaRPr lang="en-ZA" dirty="0"/>
          </a:p>
          <a:p>
            <a:pPr marL="0" indent="0" algn="ctr">
              <a:lnSpc>
                <a:spcPct val="110000"/>
              </a:lnSpc>
              <a:spcBef>
                <a:spcPts val="0"/>
              </a:spcBef>
              <a:buNone/>
              <a:defRPr/>
            </a:pPr>
            <a:r>
              <a:rPr lang="en-ZA" dirty="0"/>
              <a:t>« C'est toi qui as formé mes reins, Qui m'as tissé dans le sein de ma mère. Je te loue de ce que je suis une créature si merveilleuse. Tes œuvres sont admirables, Et mon âme le reconnaît bien. </a:t>
            </a:r>
            <a:r>
              <a:rPr lang="en-ZA" dirty="0" smtClean="0"/>
              <a:t>»</a:t>
            </a:r>
            <a:endParaRPr lang="en-US" dirty="0"/>
          </a:p>
          <a:p>
            <a:pPr marL="0" indent="0" algn="ctr">
              <a:lnSpc>
                <a:spcPct val="100000"/>
              </a:lnSpc>
              <a:buNone/>
            </a:pPr>
            <a:endParaRPr lang="en-US" sz="1800" dirty="0" smtClean="0"/>
          </a:p>
          <a:p>
            <a:pPr marL="0" indent="0" algn="ctr">
              <a:lnSpc>
                <a:spcPct val="100000"/>
              </a:lnSpc>
              <a:buNone/>
            </a:pPr>
            <a:r>
              <a:rPr lang="en-US" sz="1800" dirty="0" err="1" smtClean="0"/>
              <a:t>Psaume</a:t>
            </a:r>
            <a:r>
              <a:rPr lang="en-US" sz="1800" dirty="0" smtClean="0"/>
              <a:t> 139.13</a:t>
            </a:r>
            <a:r>
              <a:rPr lang="en-US" sz="1800" dirty="0"/>
              <a:t>, 14, </a:t>
            </a:r>
            <a:r>
              <a:rPr lang="en-US" sz="1800" dirty="0" smtClean="0"/>
              <a:t>LSG</a:t>
            </a:r>
            <a:endParaRPr lang="en-US" sz="1800" dirty="0"/>
          </a:p>
          <a:p>
            <a:pPr marL="0" indent="0">
              <a:lnSpc>
                <a:spcPct val="100000"/>
              </a:lnSpc>
              <a:buNone/>
            </a:pPr>
            <a:endParaRPr lang="en-US" dirty="0"/>
          </a:p>
        </p:txBody>
      </p:sp>
      <p:sp>
        <p:nvSpPr>
          <p:cNvPr id="8" name="Title 1">
            <a:extLst>
              <a:ext uri="{FF2B5EF4-FFF2-40B4-BE49-F238E27FC236}">
                <a16:creationId xmlns:a16="http://schemas.microsoft.com/office/drawing/2014/main" xmlns="" id="{5D179152-FE70-D448-BDED-9B8C2EE99D3F}"/>
              </a:ext>
            </a:extLst>
          </p:cNvPr>
          <p:cNvSpPr>
            <a:spLocks noGrp="1"/>
          </p:cNvSpPr>
          <p:nvPr>
            <p:ph type="title"/>
          </p:nvPr>
        </p:nvSpPr>
        <p:spPr>
          <a:xfrm>
            <a:off x="1211763" y="620910"/>
            <a:ext cx="9987987" cy="1325563"/>
          </a:xfrm>
        </p:spPr>
        <p:txBody>
          <a:bodyPr>
            <a:normAutofit/>
          </a:bodyPr>
          <a:lstStyle/>
          <a:p>
            <a:pPr algn="ctr"/>
            <a:r>
              <a:rPr lang="en-US" sz="3600" dirty="0" smtClean="0">
                <a:latin typeface="Avenir Next" panose="020B0503020202020204" pitchFamily="34" charset="0"/>
              </a:rPr>
              <a:t>LA PUISSANCE </a:t>
            </a:r>
            <a:br>
              <a:rPr lang="en-US" sz="3600" dirty="0" smtClean="0">
                <a:latin typeface="Avenir Next" panose="020B0503020202020204" pitchFamily="34" charset="0"/>
              </a:rPr>
            </a:br>
            <a:r>
              <a:rPr lang="en-US" sz="3600" b="1" dirty="0" smtClean="0">
                <a:latin typeface="Avenir Next" panose="020B0503020202020204" pitchFamily="34" charset="0"/>
              </a:rPr>
              <a:t>DE LA PAROLE DE DIEU POUR VOUS</a:t>
            </a:r>
            <a:endParaRPr lang="en-US" sz="3600" b="1" dirty="0">
              <a:latin typeface="Avenir Next" panose="020B0503020202020204" pitchFamily="34" charset="0"/>
            </a:endParaRPr>
          </a:p>
        </p:txBody>
      </p:sp>
    </p:spTree>
    <p:extLst>
      <p:ext uri="{BB962C8B-B14F-4D97-AF65-F5344CB8AC3E}">
        <p14:creationId xmlns:p14="http://schemas.microsoft.com/office/powerpoint/2010/main" val="24427102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9252F08-09F8-E048-9F7A-24826F2E58B4}"/>
              </a:ext>
            </a:extLst>
          </p:cNvPr>
          <p:cNvPicPr>
            <a:picLocks noChangeAspect="1"/>
          </p:cNvPicPr>
          <p:nvPr/>
        </p:nvPicPr>
        <p:blipFill>
          <a:blip r:embed="rId3"/>
          <a:stretch>
            <a:fillRect/>
          </a:stretch>
        </p:blipFill>
        <p:spPr>
          <a:xfrm>
            <a:off x="12700" y="0"/>
            <a:ext cx="12179300" cy="6858000"/>
          </a:xfrm>
          <a:prstGeom prst="rect">
            <a:avLst/>
          </a:prstGeom>
        </p:spPr>
      </p:pic>
      <p:sp>
        <p:nvSpPr>
          <p:cNvPr id="3" name="Content Placeholder 2">
            <a:extLst>
              <a:ext uri="{FF2B5EF4-FFF2-40B4-BE49-F238E27FC236}">
                <a16:creationId xmlns:a16="http://schemas.microsoft.com/office/drawing/2014/main" xmlns="" id="{70BE2C03-6D65-4047-8A11-BDD88D1C3203}"/>
              </a:ext>
            </a:extLst>
          </p:cNvPr>
          <p:cNvSpPr>
            <a:spLocks noGrp="1"/>
          </p:cNvSpPr>
          <p:nvPr>
            <p:ph idx="1"/>
          </p:nvPr>
        </p:nvSpPr>
        <p:spPr>
          <a:xfrm>
            <a:off x="2947560" y="2543253"/>
            <a:ext cx="7337541" cy="4351338"/>
          </a:xfrm>
        </p:spPr>
        <p:txBody>
          <a:bodyPr/>
          <a:lstStyle/>
          <a:p>
            <a:pPr marL="0" indent="0" algn="ctr" fontAlgn="base">
              <a:lnSpc>
                <a:spcPct val="120000"/>
              </a:lnSpc>
              <a:spcBef>
                <a:spcPts val="0"/>
              </a:spcBef>
              <a:buNone/>
              <a:defRPr/>
            </a:pPr>
            <a:r>
              <a:rPr lang="fr-FR" dirty="0"/>
              <a:t>« </a:t>
            </a:r>
            <a:r>
              <a:rPr lang="en-ZA" dirty="0"/>
              <a:t>En effet, c'est Dieu qui nous a formés ; il nous a créés, dans notre union avec Jésus-Christ, pour que nous menions une vie riche en actions bonnes, celles qu'il a préparées d'avance afin que nous les pratiquions.</a:t>
            </a:r>
            <a:r>
              <a:rPr lang="fr-FR" dirty="0"/>
              <a:t> » </a:t>
            </a:r>
            <a:endParaRPr lang="en-ZA" dirty="0"/>
          </a:p>
          <a:p>
            <a:pPr marL="0" indent="0" algn="ctr">
              <a:buNone/>
            </a:pPr>
            <a:endParaRPr lang="en-US" dirty="0"/>
          </a:p>
          <a:p>
            <a:pPr marL="0" indent="0" algn="ctr">
              <a:buNone/>
            </a:pPr>
            <a:r>
              <a:rPr lang="en-US" sz="1800" dirty="0" err="1" smtClean="0"/>
              <a:t>Ephésiens</a:t>
            </a:r>
            <a:r>
              <a:rPr lang="en-US" sz="1800" dirty="0" smtClean="0"/>
              <a:t> 2.10</a:t>
            </a:r>
            <a:r>
              <a:rPr lang="en-US" sz="1800" dirty="0"/>
              <a:t>, </a:t>
            </a:r>
            <a:r>
              <a:rPr lang="en-US" sz="1800" dirty="0" smtClean="0"/>
              <a:t>BFC</a:t>
            </a:r>
            <a:endParaRPr lang="en-US" sz="1800" dirty="0"/>
          </a:p>
        </p:txBody>
      </p:sp>
      <p:sp>
        <p:nvSpPr>
          <p:cNvPr id="8" name="Title 1">
            <a:extLst>
              <a:ext uri="{FF2B5EF4-FFF2-40B4-BE49-F238E27FC236}">
                <a16:creationId xmlns:a16="http://schemas.microsoft.com/office/drawing/2014/main" xmlns="" id="{1334647E-B70C-FE48-93DC-474D663FB615}"/>
              </a:ext>
            </a:extLst>
          </p:cNvPr>
          <p:cNvSpPr>
            <a:spLocks noGrp="1"/>
          </p:cNvSpPr>
          <p:nvPr>
            <p:ph type="title"/>
          </p:nvPr>
        </p:nvSpPr>
        <p:spPr>
          <a:xfrm>
            <a:off x="1384228" y="652269"/>
            <a:ext cx="9987987" cy="1325563"/>
          </a:xfrm>
        </p:spPr>
        <p:txBody>
          <a:bodyPr>
            <a:normAutofit/>
          </a:bodyPr>
          <a:lstStyle/>
          <a:p>
            <a:pPr algn="ctr"/>
            <a:r>
              <a:rPr lang="en-US" sz="3600" dirty="0" smtClean="0">
                <a:latin typeface="Avenir Next" panose="020B0503020202020204" pitchFamily="34" charset="0"/>
              </a:rPr>
              <a:t>LA PUISSANCE </a:t>
            </a:r>
            <a:br>
              <a:rPr lang="en-US" sz="3600" dirty="0" smtClean="0">
                <a:latin typeface="Avenir Next" panose="020B0503020202020204" pitchFamily="34" charset="0"/>
              </a:rPr>
            </a:br>
            <a:r>
              <a:rPr lang="en-US" sz="3600" b="1" dirty="0" smtClean="0">
                <a:latin typeface="Avenir Next" panose="020B0503020202020204" pitchFamily="34" charset="0"/>
              </a:rPr>
              <a:t>DE LA PAROLE DE DIEU POUR VOUS</a:t>
            </a:r>
            <a:endParaRPr lang="en-US" sz="3600" b="1" dirty="0">
              <a:latin typeface="Avenir Next" panose="020B0503020202020204" pitchFamily="34" charset="0"/>
            </a:endParaRPr>
          </a:p>
        </p:txBody>
      </p:sp>
    </p:spTree>
    <p:extLst>
      <p:ext uri="{BB962C8B-B14F-4D97-AF65-F5344CB8AC3E}">
        <p14:creationId xmlns:p14="http://schemas.microsoft.com/office/powerpoint/2010/main" val="19139928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AE6617A5-8DAB-AD4E-A397-C5E7CDB37D5B}"/>
              </a:ext>
            </a:extLst>
          </p:cNvPr>
          <p:cNvPicPr>
            <a:picLocks noChangeAspect="1"/>
          </p:cNvPicPr>
          <p:nvPr/>
        </p:nvPicPr>
        <p:blipFill>
          <a:blip r:embed="rId3"/>
          <a:stretch>
            <a:fillRect/>
          </a:stretch>
        </p:blipFill>
        <p:spPr>
          <a:xfrm>
            <a:off x="6350" y="0"/>
            <a:ext cx="12179300" cy="6858000"/>
          </a:xfrm>
          <a:prstGeom prst="rect">
            <a:avLst/>
          </a:prstGeom>
        </p:spPr>
      </p:pic>
      <p:sp>
        <p:nvSpPr>
          <p:cNvPr id="3" name="Content Placeholder 2">
            <a:extLst>
              <a:ext uri="{FF2B5EF4-FFF2-40B4-BE49-F238E27FC236}">
                <a16:creationId xmlns:a16="http://schemas.microsoft.com/office/drawing/2014/main" xmlns="" id="{B9433886-50FF-624E-B510-303895AEC8A4}"/>
              </a:ext>
            </a:extLst>
          </p:cNvPr>
          <p:cNvSpPr>
            <a:spLocks noGrp="1"/>
          </p:cNvSpPr>
          <p:nvPr>
            <p:ph idx="1"/>
          </p:nvPr>
        </p:nvSpPr>
        <p:spPr>
          <a:xfrm>
            <a:off x="2571274" y="2566404"/>
            <a:ext cx="7541363" cy="4351338"/>
          </a:xfrm>
        </p:spPr>
        <p:txBody>
          <a:bodyPr/>
          <a:lstStyle/>
          <a:p>
            <a:pPr marL="0" indent="0" algn="ctr">
              <a:lnSpc>
                <a:spcPct val="110000"/>
              </a:lnSpc>
              <a:buNone/>
            </a:pPr>
            <a:r>
              <a:rPr lang="fr-FR" dirty="0"/>
              <a:t>« Je connais, moi, les plans que je prépare à votre intention — déclaration du SEIGNEUR — non pas des plans de malheur, mais des plans de paix, afin de vous donner un avenir et un espoir. » </a:t>
            </a:r>
            <a:endParaRPr lang="en-ZA" dirty="0"/>
          </a:p>
          <a:p>
            <a:pPr marL="0" indent="0" algn="ctr">
              <a:buNone/>
            </a:pPr>
            <a:endParaRPr lang="en-US" dirty="0"/>
          </a:p>
          <a:p>
            <a:pPr marL="0" indent="0" algn="ctr">
              <a:buNone/>
            </a:pPr>
            <a:r>
              <a:rPr lang="en-US" sz="1800" dirty="0" err="1" smtClean="0"/>
              <a:t>Jérémie</a:t>
            </a:r>
            <a:r>
              <a:rPr lang="en-US" sz="1800" dirty="0" smtClean="0"/>
              <a:t> 29.11</a:t>
            </a:r>
            <a:r>
              <a:rPr lang="en-US" sz="1800" dirty="0"/>
              <a:t>, </a:t>
            </a:r>
            <a:r>
              <a:rPr lang="en-US" sz="1800" dirty="0" smtClean="0"/>
              <a:t>NBS</a:t>
            </a:r>
            <a:endParaRPr lang="en-US" sz="1800" dirty="0"/>
          </a:p>
          <a:p>
            <a:pPr marL="0" indent="0">
              <a:buNone/>
            </a:pPr>
            <a:endParaRPr lang="en-US" dirty="0"/>
          </a:p>
        </p:txBody>
      </p:sp>
      <p:sp>
        <p:nvSpPr>
          <p:cNvPr id="8" name="Title 1">
            <a:extLst>
              <a:ext uri="{FF2B5EF4-FFF2-40B4-BE49-F238E27FC236}">
                <a16:creationId xmlns:a16="http://schemas.microsoft.com/office/drawing/2014/main" xmlns="" id="{3BEEB564-B31D-9248-9715-E4E8ABD2E088}"/>
              </a:ext>
            </a:extLst>
          </p:cNvPr>
          <p:cNvSpPr>
            <a:spLocks noGrp="1"/>
          </p:cNvSpPr>
          <p:nvPr>
            <p:ph type="title"/>
          </p:nvPr>
        </p:nvSpPr>
        <p:spPr>
          <a:xfrm>
            <a:off x="1415584" y="636590"/>
            <a:ext cx="9987987" cy="1325563"/>
          </a:xfrm>
        </p:spPr>
        <p:txBody>
          <a:bodyPr>
            <a:normAutofit/>
          </a:bodyPr>
          <a:lstStyle/>
          <a:p>
            <a:pPr algn="ctr"/>
            <a:r>
              <a:rPr lang="en-US" sz="3600" dirty="0" smtClean="0">
                <a:latin typeface="Avenir Next" panose="020B0503020202020204" pitchFamily="34" charset="0"/>
              </a:rPr>
              <a:t>LA PUISSANCE </a:t>
            </a:r>
            <a:br>
              <a:rPr lang="en-US" sz="3600" dirty="0" smtClean="0">
                <a:latin typeface="Avenir Next" panose="020B0503020202020204" pitchFamily="34" charset="0"/>
              </a:rPr>
            </a:br>
            <a:r>
              <a:rPr lang="en-US" sz="3600" b="1" dirty="0" smtClean="0">
                <a:latin typeface="Avenir Next" panose="020B0503020202020204" pitchFamily="34" charset="0"/>
              </a:rPr>
              <a:t>DE LA PAROLE DE DIEU POUR VOUS</a:t>
            </a:r>
            <a:endParaRPr lang="en-US" sz="3600" b="1" dirty="0">
              <a:latin typeface="Avenir Next" panose="020B0503020202020204" pitchFamily="34" charset="0"/>
            </a:endParaRPr>
          </a:p>
        </p:txBody>
      </p:sp>
    </p:spTree>
    <p:extLst>
      <p:ext uri="{BB962C8B-B14F-4D97-AF65-F5344CB8AC3E}">
        <p14:creationId xmlns:p14="http://schemas.microsoft.com/office/powerpoint/2010/main" val="4096907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13614903-3A13-FB42-AAEC-92C5BE27CBEB}"/>
              </a:ext>
            </a:extLst>
          </p:cNvPr>
          <p:cNvPicPr>
            <a:picLocks noChangeAspect="1"/>
          </p:cNvPicPr>
          <p:nvPr/>
        </p:nvPicPr>
        <p:blipFill>
          <a:blip r:embed="rId3"/>
          <a:stretch>
            <a:fillRect/>
          </a:stretch>
        </p:blipFill>
        <p:spPr>
          <a:xfrm>
            <a:off x="-82062" y="0"/>
            <a:ext cx="12274062" cy="6858000"/>
          </a:xfrm>
          <a:prstGeom prst="rect">
            <a:avLst/>
          </a:prstGeom>
        </p:spPr>
      </p:pic>
      <p:sp>
        <p:nvSpPr>
          <p:cNvPr id="3" name="Content Placeholder 2">
            <a:extLst>
              <a:ext uri="{FF2B5EF4-FFF2-40B4-BE49-F238E27FC236}">
                <a16:creationId xmlns:a16="http://schemas.microsoft.com/office/drawing/2014/main" xmlns="" id="{5845CD46-C5CA-3C40-9572-BFD7295061E0}"/>
              </a:ext>
            </a:extLst>
          </p:cNvPr>
          <p:cNvSpPr>
            <a:spLocks noGrp="1"/>
          </p:cNvSpPr>
          <p:nvPr>
            <p:ph idx="1"/>
          </p:nvPr>
        </p:nvSpPr>
        <p:spPr>
          <a:xfrm>
            <a:off x="1251972" y="1893702"/>
            <a:ext cx="9102969" cy="4953470"/>
          </a:xfrm>
        </p:spPr>
        <p:txBody>
          <a:bodyPr>
            <a:normAutofit/>
          </a:bodyPr>
          <a:lstStyle/>
          <a:p>
            <a:pPr marL="0" indent="0">
              <a:lnSpc>
                <a:spcPct val="120000"/>
              </a:lnSpc>
              <a:buNone/>
            </a:pPr>
            <a:r>
              <a:rPr lang="fr-FR" sz="2400" dirty="0" smtClean="0"/>
              <a:t>Nous </a:t>
            </a:r>
            <a:r>
              <a:rPr lang="fr-FR" sz="2400" dirty="0"/>
              <a:t>sommes </a:t>
            </a:r>
            <a:r>
              <a:rPr lang="fr-FR" sz="2400" b="1" dirty="0"/>
              <a:t>les mains et les pieds </a:t>
            </a:r>
            <a:r>
              <a:rPr lang="fr-FR" sz="2400" dirty="0"/>
              <a:t>de Dieu dans ce </a:t>
            </a:r>
            <a:r>
              <a:rPr lang="fr-FR" sz="2400" dirty="0" smtClean="0"/>
              <a:t>monde.             Nous </a:t>
            </a:r>
            <a:r>
              <a:rPr lang="fr-FR" sz="2400" dirty="0"/>
              <a:t>représentons </a:t>
            </a:r>
            <a:r>
              <a:rPr lang="fr-FR" sz="2400" b="1" dirty="0"/>
              <a:t>son amour et son pouvoir de guérison</a:t>
            </a:r>
            <a:r>
              <a:rPr lang="fr-FR" sz="2400" dirty="0"/>
              <a:t>.</a:t>
            </a:r>
            <a:r>
              <a:rPr lang="en-ZA" sz="2400" dirty="0"/>
              <a:t> </a:t>
            </a:r>
            <a:endParaRPr lang="en-US" sz="2400" dirty="0"/>
          </a:p>
          <a:p>
            <a:pPr marL="0" indent="0">
              <a:lnSpc>
                <a:spcPct val="100000"/>
              </a:lnSpc>
              <a:buNone/>
            </a:pPr>
            <a:endParaRPr lang="en-US" sz="2000" dirty="0"/>
          </a:p>
          <a:p>
            <a:pPr marL="0" indent="0">
              <a:lnSpc>
                <a:spcPct val="100000"/>
              </a:lnSpc>
              <a:buNone/>
            </a:pPr>
            <a:r>
              <a:rPr lang="fr-FR" sz="2400" dirty="0" smtClean="0"/>
              <a:t>Nous sommes appelés </a:t>
            </a:r>
            <a:r>
              <a:rPr lang="fr-FR" sz="2400" dirty="0"/>
              <a:t>à nous </a:t>
            </a:r>
            <a:r>
              <a:rPr lang="fr-FR" sz="2400" b="1" dirty="0"/>
              <a:t>traiter les uns les autres</a:t>
            </a:r>
            <a:r>
              <a:rPr lang="fr-FR" sz="2400" dirty="0"/>
              <a:t> avec amour et </a:t>
            </a:r>
            <a:r>
              <a:rPr lang="fr-FR" sz="2400" dirty="0" smtClean="0"/>
              <a:t>respect. </a:t>
            </a:r>
            <a:endParaRPr lang="en-US" sz="2400" dirty="0"/>
          </a:p>
          <a:p>
            <a:pPr marL="0" indent="0" algn="ctr">
              <a:lnSpc>
                <a:spcPct val="100000"/>
              </a:lnSpc>
              <a:buNone/>
            </a:pPr>
            <a:r>
              <a:rPr lang="en-ZA" sz="2000" dirty="0"/>
              <a:t>Si vous avez de l'amour les uns pour les autres, tous sauront que vous êtes mes disciples. </a:t>
            </a:r>
            <a:r>
              <a:rPr lang="fr-FR" sz="2000" dirty="0"/>
              <a:t>» (Jean 13.34-35, LSG).</a:t>
            </a:r>
            <a:endParaRPr lang="en-ZA" sz="2000" dirty="0"/>
          </a:p>
          <a:p>
            <a:pPr marL="0" indent="0">
              <a:lnSpc>
                <a:spcPct val="100000"/>
              </a:lnSpc>
              <a:buNone/>
            </a:pPr>
            <a:endParaRPr lang="en-US" sz="2400" dirty="0"/>
          </a:p>
          <a:p>
            <a:pPr marL="0" indent="0">
              <a:lnSpc>
                <a:spcPct val="100000"/>
              </a:lnSpc>
              <a:buNone/>
            </a:pPr>
            <a:r>
              <a:rPr lang="fr-FR" sz="2400" dirty="0"/>
              <a:t>Il nous appelle aussi à être des </a:t>
            </a:r>
            <a:r>
              <a:rPr lang="fr-FR" sz="2400" b="1" dirty="0"/>
              <a:t>agents</a:t>
            </a:r>
            <a:r>
              <a:rPr lang="fr-FR" sz="2400" dirty="0"/>
              <a:t> de guérison et de </a:t>
            </a:r>
            <a:r>
              <a:rPr lang="fr-FR" sz="2400" dirty="0" smtClean="0"/>
              <a:t>soutien.</a:t>
            </a:r>
            <a:endParaRPr lang="en-US" sz="2400" dirty="0" smtClean="0"/>
          </a:p>
          <a:p>
            <a:pPr marL="0" indent="0" algn="ctr">
              <a:lnSpc>
                <a:spcPct val="100000"/>
              </a:lnSpc>
              <a:buNone/>
            </a:pPr>
            <a:r>
              <a:rPr lang="fr-FR" sz="2000" dirty="0"/>
              <a:t>« </a:t>
            </a:r>
            <a:r>
              <a:rPr lang="en-ZA" sz="2000" dirty="0"/>
              <a:t>Enfin, soyez tous en parfait accord, sensibles aux autres, pleins d'affection fraternelle, d'une tendre bienveillance, d'humilité. </a:t>
            </a:r>
            <a:r>
              <a:rPr lang="fr-FR" sz="2000" dirty="0"/>
              <a:t>» (1 Pierre 3.8).</a:t>
            </a:r>
            <a:r>
              <a:rPr lang="en-ZA" sz="2000" dirty="0"/>
              <a:t> </a:t>
            </a:r>
            <a:endParaRPr lang="en-US" sz="2000" dirty="0"/>
          </a:p>
        </p:txBody>
      </p:sp>
      <p:sp>
        <p:nvSpPr>
          <p:cNvPr id="8" name="Title 1">
            <a:extLst>
              <a:ext uri="{FF2B5EF4-FFF2-40B4-BE49-F238E27FC236}">
                <a16:creationId xmlns:a16="http://schemas.microsoft.com/office/drawing/2014/main" xmlns="" id="{82CAFE83-36A2-B646-987D-B007CE1E4702}"/>
              </a:ext>
            </a:extLst>
          </p:cNvPr>
          <p:cNvSpPr>
            <a:spLocks noGrp="1"/>
          </p:cNvSpPr>
          <p:nvPr>
            <p:ph type="title"/>
          </p:nvPr>
        </p:nvSpPr>
        <p:spPr>
          <a:xfrm>
            <a:off x="1828801" y="568139"/>
            <a:ext cx="9161585" cy="1325563"/>
          </a:xfrm>
        </p:spPr>
        <p:txBody>
          <a:bodyPr>
            <a:normAutofit/>
          </a:bodyPr>
          <a:lstStyle/>
          <a:p>
            <a:pPr algn="ctr"/>
            <a:r>
              <a:rPr lang="en-US" dirty="0"/>
              <a:t>La </a:t>
            </a:r>
            <a:r>
              <a:rPr lang="en-US" dirty="0" err="1"/>
              <a:t>journée</a:t>
            </a:r>
            <a:r>
              <a:rPr lang="en-US" dirty="0"/>
              <a:t> de </a:t>
            </a:r>
            <a:r>
              <a:rPr lang="en-US" dirty="0" err="1"/>
              <a:t>sensibilisation</a:t>
            </a:r>
            <a:r>
              <a:rPr lang="en-US" dirty="0"/>
              <a:t> </a:t>
            </a:r>
            <a:r>
              <a:rPr lang="en-US" b="1" dirty="0" err="1"/>
              <a:t>end</a:t>
            </a:r>
            <a:r>
              <a:rPr lang="en-US" b="1" dirty="0" err="1">
                <a:solidFill>
                  <a:srgbClr val="C00000"/>
                </a:solidFill>
              </a:rPr>
              <a:t>it</a:t>
            </a:r>
            <a:r>
              <a:rPr lang="en-US" b="1" dirty="0" err="1"/>
              <a:t>now</a:t>
            </a:r>
            <a:r>
              <a:rPr lang="en-US" b="1" dirty="0"/>
              <a:t>®️ </a:t>
            </a:r>
            <a:br>
              <a:rPr lang="en-US" b="1" dirty="0"/>
            </a:br>
            <a:r>
              <a:rPr lang="en-US" sz="3200" dirty="0">
                <a:latin typeface="Avenir Next" panose="020B0503020202020204" pitchFamily="34" charset="0"/>
              </a:rPr>
              <a:t>nous </a:t>
            </a:r>
            <a:r>
              <a:rPr lang="en-US" sz="3200" dirty="0" err="1">
                <a:latin typeface="Avenir Next" panose="020B0503020202020204" pitchFamily="34" charset="0"/>
              </a:rPr>
              <a:t>rappelle</a:t>
            </a:r>
            <a:r>
              <a:rPr lang="en-US" sz="3200" dirty="0">
                <a:latin typeface="Avenir Next" panose="020B0503020202020204" pitchFamily="34" charset="0"/>
              </a:rPr>
              <a:t> </a:t>
            </a:r>
            <a:r>
              <a:rPr lang="en-US" sz="3200" dirty="0" err="1">
                <a:latin typeface="Avenir Next" panose="020B0503020202020204" pitchFamily="34" charset="0"/>
              </a:rPr>
              <a:t>ceci</a:t>
            </a:r>
            <a:r>
              <a:rPr lang="en-US" sz="3200" dirty="0">
                <a:latin typeface="Avenir Next" panose="020B0503020202020204" pitchFamily="34" charset="0"/>
              </a:rPr>
              <a:t> : </a:t>
            </a:r>
            <a:endParaRPr lang="en-US" dirty="0">
              <a:latin typeface="Avenir Next" panose="020B0503020202020204" pitchFamily="34" charset="0"/>
            </a:endParaRPr>
          </a:p>
        </p:txBody>
      </p:sp>
    </p:spTree>
    <p:extLst>
      <p:ext uri="{BB962C8B-B14F-4D97-AF65-F5344CB8AC3E}">
        <p14:creationId xmlns:p14="http://schemas.microsoft.com/office/powerpoint/2010/main" val="2092217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C29B60B1-CFFD-C04B-8FA8-AD423F571DC3}"/>
              </a:ext>
            </a:extLst>
          </p:cNvPr>
          <p:cNvPicPr>
            <a:picLocks noChangeAspect="1"/>
          </p:cNvPicPr>
          <p:nvPr/>
        </p:nvPicPr>
        <p:blipFill>
          <a:blip r:embed="rId3"/>
          <a:stretch>
            <a:fillRect/>
          </a:stretch>
        </p:blipFill>
        <p:spPr>
          <a:xfrm>
            <a:off x="0" y="0"/>
            <a:ext cx="12179300" cy="6877521"/>
          </a:xfrm>
          <a:prstGeom prst="rect">
            <a:avLst/>
          </a:prstGeom>
        </p:spPr>
      </p:pic>
      <p:sp>
        <p:nvSpPr>
          <p:cNvPr id="2" name="Title 1">
            <a:extLst>
              <a:ext uri="{FF2B5EF4-FFF2-40B4-BE49-F238E27FC236}">
                <a16:creationId xmlns:a16="http://schemas.microsoft.com/office/drawing/2014/main" xmlns="" id="{9E758F50-4329-DD43-8E19-91BA6BDFC8B9}"/>
              </a:ext>
            </a:extLst>
          </p:cNvPr>
          <p:cNvSpPr>
            <a:spLocks noGrp="1"/>
          </p:cNvSpPr>
          <p:nvPr>
            <p:ph type="title"/>
          </p:nvPr>
        </p:nvSpPr>
        <p:spPr>
          <a:xfrm>
            <a:off x="3252867" y="1594316"/>
            <a:ext cx="7756161" cy="1325563"/>
          </a:xfrm>
        </p:spPr>
        <p:txBody>
          <a:bodyPr>
            <a:normAutofit fontScale="90000"/>
          </a:bodyPr>
          <a:lstStyle/>
          <a:p>
            <a:pPr algn="ctr" fontAlgn="base"/>
            <a:r>
              <a:rPr lang="en-US" dirty="0" smtClean="0">
                <a:latin typeface="Avenir Next" panose="020B0503020202020204" pitchFamily="34" charset="0"/>
              </a:rPr>
              <a:t>LA VIOLENCE </a:t>
            </a:r>
            <a:r>
              <a:rPr lang="en-US" b="1" dirty="0" smtClean="0">
                <a:latin typeface="Avenir Next" panose="020B0503020202020204" pitchFamily="34" charset="0"/>
              </a:rPr>
              <a:t>N’ÉPARGNE</a:t>
            </a:r>
            <a:r>
              <a:rPr lang="en-US" dirty="0" smtClean="0">
                <a:latin typeface="Avenir Next" panose="020B0503020202020204" pitchFamily="34" charset="0"/>
              </a:rPr>
              <a:t>  </a:t>
            </a:r>
            <a:br>
              <a:rPr lang="en-US" dirty="0" smtClean="0">
                <a:latin typeface="Avenir Next" panose="020B0503020202020204" pitchFamily="34" charset="0"/>
              </a:rPr>
            </a:br>
            <a:r>
              <a:rPr lang="en-US" b="1" dirty="0" smtClean="0">
                <a:latin typeface="Avenir Next" panose="020B0503020202020204" pitchFamily="34" charset="0"/>
              </a:rPr>
              <a:t>PERSONNE</a:t>
            </a:r>
            <a:r>
              <a:rPr lang="en-US" b="1" dirty="0">
                <a:latin typeface="Avenir Next" panose="020B0503020202020204" pitchFamily="34" charset="0"/>
              </a:rPr>
              <a:t> </a:t>
            </a:r>
            <a:r>
              <a:rPr lang="en-US" dirty="0">
                <a:latin typeface="Avenir Next" panose="020B0503020202020204" pitchFamily="34" charset="0"/>
              </a:rPr>
              <a:t/>
            </a:r>
            <a:br>
              <a:rPr lang="en-US" dirty="0">
                <a:latin typeface="Avenir Next" panose="020B0503020202020204" pitchFamily="34" charset="0"/>
              </a:rPr>
            </a:br>
            <a:endParaRPr lang="en-US"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7151BF6C-5749-0349-840B-2521CFF9325A}"/>
              </a:ext>
            </a:extLst>
          </p:cNvPr>
          <p:cNvSpPr>
            <a:spLocks noGrp="1"/>
          </p:cNvSpPr>
          <p:nvPr>
            <p:ph idx="1"/>
          </p:nvPr>
        </p:nvSpPr>
        <p:spPr>
          <a:xfrm>
            <a:off x="4262708" y="2560139"/>
            <a:ext cx="6175951" cy="3525864"/>
          </a:xfrm>
        </p:spPr>
        <p:txBody>
          <a:bodyPr>
            <a:normAutofit/>
          </a:bodyPr>
          <a:lstStyle/>
          <a:p>
            <a:pPr marL="0" indent="0" algn="ctr">
              <a:lnSpc>
                <a:spcPct val="100000"/>
              </a:lnSpc>
              <a:buNone/>
            </a:pPr>
            <a:r>
              <a:rPr lang="fr-FR" dirty="0" smtClean="0"/>
              <a:t>L'abus </a:t>
            </a:r>
            <a:r>
              <a:rPr lang="fr-FR" dirty="0"/>
              <a:t>psychologique est réel et laisse des séquelles durables. Les cicatrices d'abus physique peuvent guérir mais les cicatrices d'abus </a:t>
            </a:r>
            <a:r>
              <a:rPr lang="fr-FR" dirty="0" smtClean="0"/>
              <a:t>psychologique ne </a:t>
            </a:r>
            <a:r>
              <a:rPr lang="fr-FR" dirty="0"/>
              <a:t>sont pas nécessairement visibles et tardent à s’estomper. L’abus psychologique peut détruire la confiance en soi et entraîner la honte et une faible estime de soi.</a:t>
            </a:r>
            <a:r>
              <a:rPr lang="en-ZA" dirty="0"/>
              <a:t> </a:t>
            </a:r>
            <a:endParaRPr lang="en-US" dirty="0"/>
          </a:p>
          <a:p>
            <a:pPr marL="0" indent="0" algn="ctr">
              <a:lnSpc>
                <a:spcPct val="100000"/>
              </a:lnSpc>
              <a:buNone/>
            </a:pPr>
            <a:endParaRPr lang="en-US" dirty="0"/>
          </a:p>
        </p:txBody>
      </p:sp>
    </p:spTree>
    <p:extLst>
      <p:ext uri="{BB962C8B-B14F-4D97-AF65-F5344CB8AC3E}">
        <p14:creationId xmlns:p14="http://schemas.microsoft.com/office/powerpoint/2010/main" val="3563268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06057BCA-BF48-0B4A-AFA4-66436C8AD2D8}"/>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xmlns="" id="{5E2D87F1-C878-9747-AAB1-60246A875D9F}"/>
              </a:ext>
            </a:extLst>
          </p:cNvPr>
          <p:cNvSpPr>
            <a:spLocks noGrp="1"/>
          </p:cNvSpPr>
          <p:nvPr>
            <p:ph type="title"/>
          </p:nvPr>
        </p:nvSpPr>
        <p:spPr>
          <a:xfrm>
            <a:off x="688300" y="1114633"/>
            <a:ext cx="7211517" cy="1325563"/>
          </a:xfrm>
        </p:spPr>
        <p:txBody>
          <a:bodyPr>
            <a:normAutofit/>
          </a:bodyPr>
          <a:lstStyle/>
          <a:p>
            <a:r>
              <a:rPr lang="en-US" sz="3600" b="1" dirty="0" smtClean="0">
                <a:latin typeface="Avenir Next" panose="020B0503020202020204" pitchFamily="34" charset="0"/>
              </a:rPr>
              <a:t>QUESTIONS</a:t>
            </a:r>
            <a:r>
              <a:rPr lang="en-US" sz="3600" dirty="0" smtClean="0">
                <a:latin typeface="Avenir Next" panose="020B0503020202020204" pitchFamily="34" charset="0"/>
              </a:rPr>
              <a:t> :</a:t>
            </a:r>
            <a:r>
              <a:rPr lang="en-US" sz="3600" dirty="0">
                <a:latin typeface="Avenir Next" panose="020B0503020202020204" pitchFamily="34" charset="0"/>
              </a:rPr>
              <a:t/>
            </a:r>
            <a:br>
              <a:rPr lang="en-US" sz="3600" dirty="0">
                <a:latin typeface="Avenir Next" panose="020B0503020202020204" pitchFamily="34" charset="0"/>
              </a:rPr>
            </a:b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E4AD6C5E-CCD0-8741-9696-8571FBE844BF}"/>
              </a:ext>
            </a:extLst>
          </p:cNvPr>
          <p:cNvSpPr>
            <a:spLocks noGrp="1"/>
          </p:cNvSpPr>
          <p:nvPr>
            <p:ph idx="1"/>
          </p:nvPr>
        </p:nvSpPr>
        <p:spPr>
          <a:xfrm>
            <a:off x="748260" y="2305311"/>
            <a:ext cx="6072266" cy="3645786"/>
          </a:xfrm>
        </p:spPr>
        <p:txBody>
          <a:bodyPr>
            <a:normAutofit/>
          </a:bodyPr>
          <a:lstStyle/>
          <a:p>
            <a:pPr>
              <a:lnSpc>
                <a:spcPct val="100000"/>
              </a:lnSpc>
            </a:pPr>
            <a:r>
              <a:rPr lang="fr-FR" dirty="0" smtClean="0"/>
              <a:t>Si </a:t>
            </a:r>
            <a:r>
              <a:rPr lang="fr-FR" dirty="0"/>
              <a:t>c'était vous, reconnaîtriez-vous l’abus psychologique </a:t>
            </a:r>
            <a:r>
              <a:rPr lang="fr-FR" dirty="0" smtClean="0"/>
              <a:t>?</a:t>
            </a:r>
          </a:p>
          <a:p>
            <a:pPr>
              <a:lnSpc>
                <a:spcPct val="100000"/>
              </a:lnSpc>
            </a:pPr>
            <a:r>
              <a:rPr lang="fr-FR" dirty="0" smtClean="0"/>
              <a:t>Comment </a:t>
            </a:r>
            <a:r>
              <a:rPr lang="fr-FR" dirty="0"/>
              <a:t>réagiriez-vous si vous subissiez un abus psychologique </a:t>
            </a:r>
            <a:r>
              <a:rPr lang="fr-FR" dirty="0" smtClean="0"/>
              <a:t>?</a:t>
            </a:r>
          </a:p>
          <a:p>
            <a:pPr>
              <a:lnSpc>
                <a:spcPct val="100000"/>
              </a:lnSpc>
            </a:pPr>
            <a:r>
              <a:rPr lang="fr-FR" dirty="0" smtClean="0"/>
              <a:t>Que </a:t>
            </a:r>
            <a:r>
              <a:rPr lang="fr-FR" dirty="0"/>
              <a:t>disent la Bible et l’Esprit de prophétie ?</a:t>
            </a:r>
            <a:r>
              <a:rPr lang="en-ZA" dirty="0"/>
              <a:t> </a:t>
            </a:r>
            <a:endParaRPr lang="en-US" dirty="0"/>
          </a:p>
        </p:txBody>
      </p:sp>
    </p:spTree>
    <p:extLst>
      <p:ext uri="{BB962C8B-B14F-4D97-AF65-F5344CB8AC3E}">
        <p14:creationId xmlns:p14="http://schemas.microsoft.com/office/powerpoint/2010/main" val="22709862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C8041DCC-EA83-9940-9431-A039F27EFFF1}"/>
              </a:ext>
            </a:extLst>
          </p:cNvPr>
          <p:cNvPicPr>
            <a:picLocks noChangeAspect="1"/>
          </p:cNvPicPr>
          <p:nvPr/>
        </p:nvPicPr>
        <p:blipFill>
          <a:blip r:embed="rId3"/>
          <a:stretch>
            <a:fillRect/>
          </a:stretch>
        </p:blipFill>
        <p:spPr>
          <a:xfrm>
            <a:off x="0" y="34335"/>
            <a:ext cx="12179300" cy="6858000"/>
          </a:xfrm>
          <a:prstGeom prst="rect">
            <a:avLst/>
          </a:prstGeom>
        </p:spPr>
      </p:pic>
      <p:sp>
        <p:nvSpPr>
          <p:cNvPr id="2" name="Title 1">
            <a:extLst>
              <a:ext uri="{FF2B5EF4-FFF2-40B4-BE49-F238E27FC236}">
                <a16:creationId xmlns:a16="http://schemas.microsoft.com/office/drawing/2014/main" xmlns="" id="{0D3F6C9A-7230-F54A-AF2F-590371720C98}"/>
              </a:ext>
            </a:extLst>
          </p:cNvPr>
          <p:cNvSpPr>
            <a:spLocks noGrp="1"/>
          </p:cNvSpPr>
          <p:nvPr>
            <p:ph type="title"/>
          </p:nvPr>
        </p:nvSpPr>
        <p:spPr>
          <a:xfrm>
            <a:off x="2860431" y="857491"/>
            <a:ext cx="8436342" cy="1325563"/>
          </a:xfrm>
        </p:spPr>
        <p:txBody>
          <a:bodyPr>
            <a:normAutofit/>
          </a:bodyPr>
          <a:lstStyle/>
          <a:p>
            <a:r>
              <a:rPr lang="en-US" sz="3600" dirty="0" smtClean="0">
                <a:latin typeface="Avenir Next" panose="020B0503020202020204" pitchFamily="34" charset="0"/>
              </a:rPr>
              <a:t>L’AGRESSION </a:t>
            </a:r>
            <a:r>
              <a:rPr lang="en-US" sz="3600" b="1" dirty="0" smtClean="0">
                <a:latin typeface="Avenir Next" panose="020B0503020202020204" pitchFamily="34" charset="0"/>
              </a:rPr>
              <a:t>PSYCHOLOGIQUE</a:t>
            </a:r>
            <a:endParaRPr lang="en-US" sz="3600" dirty="0">
              <a:latin typeface="Avenir Next" panose="020B0503020202020204" pitchFamily="34" charset="0"/>
            </a:endParaRPr>
          </a:p>
        </p:txBody>
      </p:sp>
      <p:sp>
        <p:nvSpPr>
          <p:cNvPr id="6" name="Text Placeholder 5">
            <a:extLst>
              <a:ext uri="{FF2B5EF4-FFF2-40B4-BE49-F238E27FC236}">
                <a16:creationId xmlns:a16="http://schemas.microsoft.com/office/drawing/2014/main" xmlns="" id="{CF863F91-B4F9-694F-BB49-EE5277C5B10F}"/>
              </a:ext>
            </a:extLst>
          </p:cNvPr>
          <p:cNvSpPr>
            <a:spLocks noGrp="1"/>
          </p:cNvSpPr>
          <p:nvPr>
            <p:ph type="body" idx="1"/>
          </p:nvPr>
        </p:nvSpPr>
        <p:spPr>
          <a:xfrm>
            <a:off x="534990" y="2152196"/>
            <a:ext cx="5157787" cy="823912"/>
          </a:xfrm>
        </p:spPr>
        <p:txBody>
          <a:bodyPr>
            <a:normAutofit/>
          </a:bodyPr>
          <a:lstStyle/>
          <a:p>
            <a:pPr algn="ctr">
              <a:lnSpc>
                <a:spcPct val="100000"/>
              </a:lnSpc>
            </a:pPr>
            <a:r>
              <a:rPr lang="en-US" sz="1600" dirty="0" smtClean="0">
                <a:latin typeface="Avenir Next" panose="020B0503020202020204" pitchFamily="34" charset="0"/>
              </a:rPr>
              <a:t>LES DEUX SEXES EXERCENT                                     </a:t>
            </a:r>
            <a:r>
              <a:rPr lang="en-US" sz="1600" dirty="0" smtClean="0">
                <a:solidFill>
                  <a:srgbClr val="000000"/>
                </a:solidFill>
                <a:latin typeface="Avenir Next" panose="020B0503020202020204" pitchFamily="34" charset="0"/>
              </a:rPr>
              <a:t>DES</a:t>
            </a:r>
            <a:r>
              <a:rPr lang="en-US" sz="1600" dirty="0" smtClean="0">
                <a:solidFill>
                  <a:srgbClr val="BB171C"/>
                </a:solidFill>
                <a:latin typeface="Avenir Next" panose="020B0503020202020204" pitchFamily="34" charset="0"/>
              </a:rPr>
              <a:t> AGRESSIONS PSYCHOLOGIQUES                               </a:t>
            </a:r>
            <a:r>
              <a:rPr lang="en-US" sz="1600" dirty="0" err="1" smtClean="0">
                <a:latin typeface="Avenir Next" panose="020B0503020202020204" pitchFamily="34" charset="0"/>
              </a:rPr>
              <a:t>À</a:t>
            </a:r>
            <a:r>
              <a:rPr lang="en-US" sz="1600" dirty="0" smtClean="0">
                <a:solidFill>
                  <a:srgbClr val="B10000"/>
                </a:solidFill>
                <a:latin typeface="Avenir Next" panose="020B0503020202020204" pitchFamily="34" charset="0"/>
              </a:rPr>
              <a:t> </a:t>
            </a:r>
            <a:r>
              <a:rPr lang="en-US" sz="1600" dirty="0">
                <a:latin typeface="Avenir Next" panose="020B0503020202020204" pitchFamily="34" charset="0"/>
              </a:rPr>
              <a:t>DES TAUX </a:t>
            </a:r>
            <a:r>
              <a:rPr lang="en-US" sz="1600" dirty="0" smtClean="0">
                <a:solidFill>
                  <a:srgbClr val="000000"/>
                </a:solidFill>
                <a:latin typeface="Avenir Next" panose="020B0503020202020204" pitchFamily="34" charset="0"/>
              </a:rPr>
              <a:t>ÉLEVÉS</a:t>
            </a:r>
            <a:r>
              <a:rPr lang="en-US" sz="1600" dirty="0">
                <a:solidFill>
                  <a:srgbClr val="000000"/>
                </a:solidFill>
                <a:latin typeface="Avenir Next" panose="020B0503020202020204" pitchFamily="34" charset="0"/>
              </a:rPr>
              <a:t> </a:t>
            </a:r>
            <a:r>
              <a:rPr lang="en-US" sz="1600" dirty="0" smtClean="0">
                <a:solidFill>
                  <a:srgbClr val="000000"/>
                </a:solidFill>
                <a:latin typeface="Avenir Next" panose="020B0503020202020204" pitchFamily="34" charset="0"/>
              </a:rPr>
              <a:t>SUR LEUR PARTENAIRE.</a:t>
            </a:r>
            <a:endParaRPr lang="en-US" sz="1600" dirty="0">
              <a:solidFill>
                <a:srgbClr val="000000"/>
              </a:solidFill>
              <a:latin typeface="Avenir Next" panose="020B0503020202020204" pitchFamily="34" charset="0"/>
            </a:endParaRPr>
          </a:p>
        </p:txBody>
      </p:sp>
      <p:sp>
        <p:nvSpPr>
          <p:cNvPr id="3" name="Content Placeholder 2">
            <a:extLst>
              <a:ext uri="{FF2B5EF4-FFF2-40B4-BE49-F238E27FC236}">
                <a16:creationId xmlns:a16="http://schemas.microsoft.com/office/drawing/2014/main" xmlns="" id="{D55C7C17-7F17-B448-8D2E-257DB6BDAE4E}"/>
              </a:ext>
            </a:extLst>
          </p:cNvPr>
          <p:cNvSpPr>
            <a:spLocks noGrp="1"/>
          </p:cNvSpPr>
          <p:nvPr>
            <p:ph sz="half" idx="2"/>
          </p:nvPr>
        </p:nvSpPr>
        <p:spPr>
          <a:xfrm>
            <a:off x="769450" y="3128507"/>
            <a:ext cx="5157787" cy="3972998"/>
          </a:xfrm>
        </p:spPr>
        <p:txBody>
          <a:bodyPr>
            <a:normAutofit/>
          </a:bodyPr>
          <a:lstStyle/>
          <a:p>
            <a:r>
              <a:rPr lang="en-US" sz="2000" dirty="0" smtClean="0"/>
              <a:t>Les </a:t>
            </a:r>
            <a:r>
              <a:rPr lang="en-US" sz="2000" dirty="0" err="1" smtClean="0"/>
              <a:t>deux</a:t>
            </a:r>
            <a:r>
              <a:rPr lang="en-US" sz="2000" dirty="0" smtClean="0"/>
              <a:t> sexes </a:t>
            </a:r>
            <a:r>
              <a:rPr lang="en-US" sz="2000" dirty="0" err="1" smtClean="0"/>
              <a:t>rapportent</a:t>
            </a:r>
            <a:r>
              <a:rPr lang="en-US" sz="2000" dirty="0" smtClean="0"/>
              <a:t> </a:t>
            </a:r>
            <a:r>
              <a:rPr lang="en-US" sz="2000" dirty="0" err="1" smtClean="0"/>
              <a:t>avoir</a:t>
            </a:r>
            <a:r>
              <a:rPr lang="en-US" sz="2000" dirty="0" smtClean="0"/>
              <a:t> </a:t>
            </a:r>
            <a:r>
              <a:rPr lang="en-US" sz="2000" dirty="0" err="1" smtClean="0"/>
              <a:t>été</a:t>
            </a:r>
            <a:r>
              <a:rPr lang="en-US" sz="2000" dirty="0" smtClean="0"/>
              <a:t> exposé </a:t>
            </a:r>
            <a:r>
              <a:rPr lang="en-US" sz="2000" dirty="0" err="1" smtClean="0"/>
              <a:t>à</a:t>
            </a:r>
            <a:r>
              <a:rPr lang="en-US" sz="2000" dirty="0" smtClean="0"/>
              <a:t> un </a:t>
            </a:r>
            <a:r>
              <a:rPr lang="en-US" sz="2000" b="1" dirty="0" err="1" smtClean="0">
                <a:solidFill>
                  <a:srgbClr val="BB171C"/>
                </a:solidFill>
              </a:rPr>
              <a:t>abus</a:t>
            </a:r>
            <a:r>
              <a:rPr lang="en-US" sz="2000" dirty="0" smtClean="0">
                <a:solidFill>
                  <a:srgbClr val="BB171C"/>
                </a:solidFill>
              </a:rPr>
              <a:t> </a:t>
            </a:r>
            <a:r>
              <a:rPr lang="en-US" sz="2000" dirty="0" err="1" smtClean="0"/>
              <a:t>durant</a:t>
            </a:r>
            <a:r>
              <a:rPr lang="en-US" sz="2000" dirty="0" smtClean="0"/>
              <a:t> </a:t>
            </a:r>
            <a:r>
              <a:rPr lang="en-US" sz="2000" dirty="0" err="1" smtClean="0"/>
              <a:t>leur</a:t>
            </a:r>
            <a:r>
              <a:rPr lang="en-US" sz="2000" dirty="0" smtClean="0"/>
              <a:t> vie. </a:t>
            </a:r>
            <a:endParaRPr lang="en-US" sz="2000" dirty="0">
              <a:solidFill>
                <a:srgbClr val="FF0000"/>
              </a:solidFill>
            </a:endParaRPr>
          </a:p>
          <a:p>
            <a:r>
              <a:rPr lang="en-US" sz="2000" dirty="0" smtClean="0"/>
              <a:t>Le </a:t>
            </a:r>
            <a:r>
              <a:rPr lang="en-US" sz="2000" dirty="0" err="1" smtClean="0"/>
              <a:t>taux</a:t>
            </a:r>
            <a:r>
              <a:rPr lang="en-US" sz="2000" dirty="0" smtClean="0"/>
              <a:t> </a:t>
            </a:r>
            <a:r>
              <a:rPr lang="en-US" sz="2000" dirty="0" err="1" smtClean="0">
                <a:solidFill>
                  <a:srgbClr val="000000"/>
                </a:solidFill>
              </a:rPr>
              <a:t>d’</a:t>
            </a:r>
            <a:r>
              <a:rPr lang="en-US" sz="2000" b="1" dirty="0" err="1" smtClean="0">
                <a:solidFill>
                  <a:srgbClr val="BB171C"/>
                </a:solidFill>
              </a:rPr>
              <a:t>agression</a:t>
            </a:r>
            <a:r>
              <a:rPr lang="en-US" sz="2000" b="1" dirty="0" smtClean="0">
                <a:solidFill>
                  <a:srgbClr val="BB171C"/>
                </a:solidFill>
              </a:rPr>
              <a:t> </a:t>
            </a:r>
            <a:r>
              <a:rPr lang="en-US" sz="2000" b="1" dirty="0" err="1" smtClean="0">
                <a:solidFill>
                  <a:srgbClr val="BB171C"/>
                </a:solidFill>
              </a:rPr>
              <a:t>psychologique</a:t>
            </a:r>
            <a:r>
              <a:rPr lang="en-US" sz="2000" b="1" dirty="0" smtClean="0">
                <a:solidFill>
                  <a:srgbClr val="BB171C"/>
                </a:solidFill>
              </a:rPr>
              <a:t> </a:t>
            </a:r>
            <a:r>
              <a:rPr lang="en-US" sz="2000" dirty="0" err="1" smtClean="0"/>
              <a:t>vécue</a:t>
            </a:r>
            <a:r>
              <a:rPr lang="en-US" sz="2000" dirty="0"/>
              <a:t> </a:t>
            </a:r>
            <a:r>
              <a:rPr lang="en-US" sz="2000" dirty="0" smtClean="0"/>
              <a:t>chez les </a:t>
            </a:r>
            <a:r>
              <a:rPr lang="en-US" sz="2000" dirty="0" err="1" smtClean="0"/>
              <a:t>hommes</a:t>
            </a:r>
            <a:r>
              <a:rPr lang="en-US" sz="2000" dirty="0" smtClean="0"/>
              <a:t> et les femmes </a:t>
            </a:r>
            <a:r>
              <a:rPr lang="en-US" sz="2000" dirty="0" err="1" smtClean="0"/>
              <a:t>est</a:t>
            </a:r>
            <a:r>
              <a:rPr lang="en-US" sz="2000" dirty="0" smtClean="0"/>
              <a:t> </a:t>
            </a:r>
            <a:r>
              <a:rPr lang="en-US" sz="2000" dirty="0" err="1" smtClean="0"/>
              <a:t>presque</a:t>
            </a:r>
            <a:r>
              <a:rPr lang="en-US" sz="2000" dirty="0" smtClean="0"/>
              <a:t> </a:t>
            </a:r>
            <a:r>
              <a:rPr lang="en-US" sz="2000" dirty="0" err="1" smtClean="0"/>
              <a:t>identique</a:t>
            </a:r>
            <a:r>
              <a:rPr lang="en-US" sz="2000" dirty="0" smtClean="0"/>
              <a:t> : </a:t>
            </a:r>
          </a:p>
          <a:p>
            <a:pPr lvl="1"/>
            <a:r>
              <a:rPr lang="en-US" sz="1800" dirty="0" err="1" smtClean="0"/>
              <a:t>Hommes</a:t>
            </a:r>
            <a:r>
              <a:rPr lang="en-US" sz="1800" dirty="0" smtClean="0"/>
              <a:t> 48,8</a:t>
            </a:r>
            <a:r>
              <a:rPr lang="en-US" sz="1800" dirty="0"/>
              <a:t>% </a:t>
            </a:r>
            <a:r>
              <a:rPr lang="en-US" sz="1800" dirty="0" smtClean="0"/>
              <a:t>(</a:t>
            </a:r>
            <a:r>
              <a:rPr lang="en-US" sz="1800" dirty="0" err="1" smtClean="0"/>
              <a:t>presque</a:t>
            </a:r>
            <a:r>
              <a:rPr lang="en-US" sz="1800" dirty="0" smtClean="0"/>
              <a:t> la </a:t>
            </a:r>
            <a:r>
              <a:rPr lang="en-US" sz="1800" dirty="0" err="1" smtClean="0"/>
              <a:t>moitié</a:t>
            </a:r>
            <a:r>
              <a:rPr lang="en-US" sz="1800" dirty="0" smtClean="0"/>
              <a:t>)</a:t>
            </a:r>
            <a:endParaRPr lang="en-US" sz="1800" dirty="0"/>
          </a:p>
          <a:p>
            <a:pPr lvl="1"/>
            <a:r>
              <a:rPr lang="en-US" sz="1800" dirty="0" smtClean="0"/>
              <a:t>Femmes 48,4</a:t>
            </a:r>
            <a:r>
              <a:rPr lang="en-US" sz="1800" dirty="0"/>
              <a:t>% (</a:t>
            </a:r>
            <a:r>
              <a:rPr lang="en-US" sz="1800" dirty="0" err="1"/>
              <a:t>presque</a:t>
            </a:r>
            <a:r>
              <a:rPr lang="en-US" sz="1800" dirty="0"/>
              <a:t> la </a:t>
            </a:r>
            <a:r>
              <a:rPr lang="en-US" sz="1800" dirty="0" err="1"/>
              <a:t>moitié</a:t>
            </a:r>
            <a:r>
              <a:rPr lang="en-US" sz="1800" dirty="0"/>
              <a:t>)</a:t>
            </a:r>
          </a:p>
        </p:txBody>
      </p:sp>
      <p:sp>
        <p:nvSpPr>
          <p:cNvPr id="7" name="Text Placeholder 6">
            <a:extLst>
              <a:ext uri="{FF2B5EF4-FFF2-40B4-BE49-F238E27FC236}">
                <a16:creationId xmlns:a16="http://schemas.microsoft.com/office/drawing/2014/main" xmlns="" id="{0A69FF14-0CC5-B741-BB87-23F14D1354CF}"/>
              </a:ext>
            </a:extLst>
          </p:cNvPr>
          <p:cNvSpPr>
            <a:spLocks noGrp="1"/>
          </p:cNvSpPr>
          <p:nvPr>
            <p:ph type="body" sz="quarter" idx="3"/>
          </p:nvPr>
        </p:nvSpPr>
        <p:spPr>
          <a:xfrm>
            <a:off x="5427785" y="1916997"/>
            <a:ext cx="5224223" cy="788743"/>
          </a:xfrm>
        </p:spPr>
        <p:txBody>
          <a:bodyPr>
            <a:normAutofit/>
          </a:bodyPr>
          <a:lstStyle/>
          <a:p>
            <a:pPr algn="ctr">
              <a:lnSpc>
                <a:spcPct val="100000"/>
              </a:lnSpc>
            </a:pPr>
            <a:r>
              <a:rPr lang="en-US" sz="1600" dirty="0" smtClean="0">
                <a:latin typeface="Avenir Next" panose="020B0503020202020204" pitchFamily="34" charset="0"/>
              </a:rPr>
              <a:t>LA DIFFÉRENCE SE SITUE DANS LE TYPE </a:t>
            </a:r>
            <a:r>
              <a:rPr lang="en-US" sz="1600" dirty="0" smtClean="0">
                <a:solidFill>
                  <a:srgbClr val="000000"/>
                </a:solidFill>
                <a:latin typeface="Avenir Next" panose="020B0503020202020204" pitchFamily="34" charset="0"/>
              </a:rPr>
              <a:t>D’</a:t>
            </a:r>
            <a:r>
              <a:rPr lang="en-US" sz="1600" dirty="0" smtClean="0">
                <a:solidFill>
                  <a:srgbClr val="BB171C"/>
                </a:solidFill>
                <a:latin typeface="Avenir Next" panose="020B0503020202020204" pitchFamily="34" charset="0"/>
              </a:rPr>
              <a:t>AGRESSION PSYCHOLOGIQUE.</a:t>
            </a:r>
            <a:endParaRPr lang="en-US" sz="1600" dirty="0">
              <a:solidFill>
                <a:srgbClr val="BB171C"/>
              </a:solidFill>
              <a:latin typeface="Avenir Next" panose="020B0503020202020204" pitchFamily="34" charset="0"/>
            </a:endParaRPr>
          </a:p>
        </p:txBody>
      </p:sp>
      <p:sp>
        <p:nvSpPr>
          <p:cNvPr id="4" name="Content Placeholder 3">
            <a:extLst>
              <a:ext uri="{FF2B5EF4-FFF2-40B4-BE49-F238E27FC236}">
                <a16:creationId xmlns:a16="http://schemas.microsoft.com/office/drawing/2014/main" xmlns="" id="{C3FFBB05-D8DF-FD46-870E-70873BCC38EF}"/>
              </a:ext>
            </a:extLst>
          </p:cNvPr>
          <p:cNvSpPr>
            <a:spLocks noGrp="1"/>
          </p:cNvSpPr>
          <p:nvPr>
            <p:ph sz="quarter" idx="4"/>
          </p:nvPr>
        </p:nvSpPr>
        <p:spPr>
          <a:xfrm>
            <a:off x="6101862" y="3128507"/>
            <a:ext cx="4425461" cy="3972998"/>
          </a:xfrm>
        </p:spPr>
        <p:txBody>
          <a:bodyPr>
            <a:normAutofit/>
          </a:bodyPr>
          <a:lstStyle/>
          <a:p>
            <a:r>
              <a:rPr lang="en-US" sz="2000" dirty="0" smtClean="0"/>
              <a:t>Conjoint(e)s qui </a:t>
            </a:r>
            <a:r>
              <a:rPr lang="en-US" sz="2000" dirty="0" err="1" smtClean="0"/>
              <a:t>expérimentent</a:t>
            </a:r>
            <a:r>
              <a:rPr lang="en-US" sz="2000" dirty="0" smtClean="0"/>
              <a:t>            </a:t>
            </a:r>
            <a:r>
              <a:rPr lang="en-US" sz="2000" dirty="0" err="1" smtClean="0"/>
              <a:t>l’</a:t>
            </a:r>
            <a:r>
              <a:rPr lang="en-US" sz="2000" b="1" dirty="0" err="1" smtClean="0">
                <a:solidFill>
                  <a:srgbClr val="BB171C"/>
                </a:solidFill>
              </a:rPr>
              <a:t>agression</a:t>
            </a:r>
            <a:r>
              <a:rPr lang="en-US" sz="2000" dirty="0" smtClean="0">
                <a:solidFill>
                  <a:srgbClr val="BB171C"/>
                </a:solidFill>
              </a:rPr>
              <a:t> </a:t>
            </a:r>
            <a:r>
              <a:rPr lang="en-US" sz="2000" b="1" dirty="0" smtClean="0">
                <a:solidFill>
                  <a:srgbClr val="BB171C"/>
                </a:solidFill>
              </a:rPr>
              <a:t>expressive </a:t>
            </a:r>
            <a:r>
              <a:rPr lang="en-US" sz="2000" dirty="0" smtClean="0"/>
              <a:t>par </a:t>
            </a:r>
            <a:r>
              <a:rPr lang="en-US" sz="2000" dirty="0" err="1" smtClean="0"/>
              <a:t>l’autre</a:t>
            </a:r>
            <a:r>
              <a:rPr lang="en-US" sz="2000" dirty="0" smtClean="0"/>
              <a:t> conjoint :</a:t>
            </a:r>
            <a:endParaRPr lang="en-US" sz="2000" dirty="0"/>
          </a:p>
          <a:p>
            <a:pPr lvl="1"/>
            <a:r>
              <a:rPr lang="en-US" sz="1800" dirty="0" err="1" smtClean="0"/>
              <a:t>Hommes</a:t>
            </a:r>
            <a:r>
              <a:rPr lang="en-US" sz="1800" dirty="0" smtClean="0"/>
              <a:t> 32</a:t>
            </a:r>
            <a:r>
              <a:rPr lang="en-US" sz="1800" dirty="0"/>
              <a:t>% (3 </a:t>
            </a:r>
            <a:r>
              <a:rPr lang="en-US" sz="1800" dirty="0" err="1" smtClean="0"/>
              <a:t>sur</a:t>
            </a:r>
            <a:r>
              <a:rPr lang="en-US" sz="1800" dirty="0" smtClean="0"/>
              <a:t> </a:t>
            </a:r>
            <a:r>
              <a:rPr lang="en-US" sz="1800" dirty="0"/>
              <a:t>10)</a:t>
            </a:r>
          </a:p>
          <a:p>
            <a:pPr lvl="1"/>
            <a:r>
              <a:rPr lang="en-US" sz="1800" dirty="0" smtClean="0"/>
              <a:t>Femmes 40</a:t>
            </a:r>
            <a:r>
              <a:rPr lang="en-US" sz="1800" dirty="0"/>
              <a:t>% (4 </a:t>
            </a:r>
            <a:r>
              <a:rPr lang="en-US" sz="1800" dirty="0" err="1" smtClean="0"/>
              <a:t>sur</a:t>
            </a:r>
            <a:r>
              <a:rPr lang="en-US" sz="1800" dirty="0" smtClean="0"/>
              <a:t> </a:t>
            </a:r>
            <a:r>
              <a:rPr lang="en-US" sz="1800" dirty="0"/>
              <a:t>10)</a:t>
            </a:r>
          </a:p>
          <a:p>
            <a:r>
              <a:rPr lang="en-US" sz="2000" dirty="0" smtClean="0"/>
              <a:t>Conjoint(e)s </a:t>
            </a:r>
            <a:r>
              <a:rPr lang="en-US" sz="2000" dirty="0"/>
              <a:t>qui </a:t>
            </a:r>
            <a:r>
              <a:rPr lang="en-US" sz="2000" dirty="0" err="1"/>
              <a:t>expérimentent</a:t>
            </a:r>
            <a:r>
              <a:rPr lang="en-US" sz="2000" dirty="0"/>
              <a:t> </a:t>
            </a:r>
            <a:r>
              <a:rPr lang="en-US" sz="2000" dirty="0" smtClean="0"/>
              <a:t>le </a:t>
            </a:r>
            <a:r>
              <a:rPr lang="en-US" sz="2000" b="1" dirty="0" err="1" smtClean="0">
                <a:solidFill>
                  <a:srgbClr val="BB171C"/>
                </a:solidFill>
              </a:rPr>
              <a:t>contrôle</a:t>
            </a:r>
            <a:r>
              <a:rPr lang="en-US" sz="2000" dirty="0" smtClean="0">
                <a:solidFill>
                  <a:srgbClr val="BB171C"/>
                </a:solidFill>
              </a:rPr>
              <a:t> </a:t>
            </a:r>
            <a:r>
              <a:rPr lang="en-US" sz="2000" b="1" dirty="0" err="1" smtClean="0">
                <a:solidFill>
                  <a:srgbClr val="BB171C"/>
                </a:solidFill>
              </a:rPr>
              <a:t>oppressif</a:t>
            </a:r>
            <a:r>
              <a:rPr lang="en-US" sz="2000" dirty="0" smtClean="0">
                <a:solidFill>
                  <a:srgbClr val="BB171C"/>
                </a:solidFill>
              </a:rPr>
              <a:t> </a:t>
            </a:r>
            <a:r>
              <a:rPr lang="en-US" sz="2000" dirty="0" smtClean="0"/>
              <a:t>par </a:t>
            </a:r>
            <a:r>
              <a:rPr lang="en-US" sz="2000" dirty="0" err="1" smtClean="0"/>
              <a:t>l’autre</a:t>
            </a:r>
            <a:r>
              <a:rPr lang="en-US" sz="2000" dirty="0" smtClean="0"/>
              <a:t> conjoint :</a:t>
            </a:r>
            <a:endParaRPr lang="en-US" sz="2000" dirty="0"/>
          </a:p>
          <a:p>
            <a:pPr lvl="1"/>
            <a:r>
              <a:rPr lang="en-US" sz="1800" dirty="0" err="1" smtClean="0"/>
              <a:t>Hommes</a:t>
            </a:r>
            <a:r>
              <a:rPr lang="en-US" sz="1800" dirty="0" smtClean="0"/>
              <a:t> 42.5</a:t>
            </a:r>
            <a:r>
              <a:rPr lang="en-US" sz="1800" dirty="0"/>
              <a:t>% (4 </a:t>
            </a:r>
            <a:r>
              <a:rPr lang="en-US" sz="1800" dirty="0" err="1" smtClean="0"/>
              <a:t>sur</a:t>
            </a:r>
            <a:r>
              <a:rPr lang="en-US" sz="1800" dirty="0" smtClean="0"/>
              <a:t> </a:t>
            </a:r>
            <a:r>
              <a:rPr lang="en-US" sz="1800" dirty="0"/>
              <a:t>10)</a:t>
            </a:r>
          </a:p>
          <a:p>
            <a:pPr lvl="1"/>
            <a:r>
              <a:rPr lang="en-US" sz="1800" dirty="0" smtClean="0"/>
              <a:t>Femmes 41.1</a:t>
            </a:r>
            <a:r>
              <a:rPr lang="en-US" sz="1800" dirty="0"/>
              <a:t>% (4 </a:t>
            </a:r>
            <a:r>
              <a:rPr lang="en-US" sz="1800" dirty="0" err="1" smtClean="0"/>
              <a:t>sur</a:t>
            </a:r>
            <a:r>
              <a:rPr lang="en-US" sz="1800" dirty="0" smtClean="0"/>
              <a:t> </a:t>
            </a:r>
            <a:r>
              <a:rPr lang="en-US" sz="1800" dirty="0"/>
              <a:t>10)</a:t>
            </a:r>
          </a:p>
        </p:txBody>
      </p:sp>
      <p:sp>
        <p:nvSpPr>
          <p:cNvPr id="8" name="TextBox 7">
            <a:extLst>
              <a:ext uri="{FF2B5EF4-FFF2-40B4-BE49-F238E27FC236}">
                <a16:creationId xmlns:a16="http://schemas.microsoft.com/office/drawing/2014/main" xmlns="" id="{9474E439-66BD-C747-ADE5-456600459605}"/>
              </a:ext>
            </a:extLst>
          </p:cNvPr>
          <p:cNvSpPr txBox="1"/>
          <p:nvPr/>
        </p:nvSpPr>
        <p:spPr>
          <a:xfrm>
            <a:off x="-348715" y="6289440"/>
            <a:ext cx="11307651" cy="400110"/>
          </a:xfrm>
          <a:prstGeom prst="rect">
            <a:avLst/>
          </a:prstGeom>
          <a:noFill/>
        </p:spPr>
        <p:txBody>
          <a:bodyPr wrap="square" rtlCol="0">
            <a:spAutoFit/>
          </a:bodyPr>
          <a:lstStyle/>
          <a:p>
            <a:pPr algn="ctr"/>
            <a:r>
              <a:rPr lang="en-US" i="1" dirty="0" smtClean="0"/>
              <a:t>La </a:t>
            </a:r>
            <a:r>
              <a:rPr lang="en-US" i="1" dirty="0" err="1" smtClean="0"/>
              <a:t>vérité</a:t>
            </a:r>
            <a:r>
              <a:rPr lang="en-US" i="1" dirty="0" smtClean="0"/>
              <a:t> </a:t>
            </a:r>
            <a:r>
              <a:rPr lang="en-US" i="1" dirty="0" err="1" smtClean="0"/>
              <a:t>est</a:t>
            </a:r>
            <a:r>
              <a:rPr lang="en-US" i="1" dirty="0" smtClean="0"/>
              <a:t> </a:t>
            </a:r>
            <a:r>
              <a:rPr lang="en-US" i="1" dirty="0" err="1" smtClean="0"/>
              <a:t>que</a:t>
            </a:r>
            <a:r>
              <a:rPr lang="en-US" i="1" dirty="0" smtClean="0"/>
              <a:t> </a:t>
            </a:r>
            <a:r>
              <a:rPr lang="en-US" dirty="0" err="1" smtClean="0"/>
              <a:t>aussi</a:t>
            </a:r>
            <a:r>
              <a:rPr lang="en-US" dirty="0" smtClean="0"/>
              <a:t> </a:t>
            </a:r>
            <a:r>
              <a:rPr lang="en-US" dirty="0" err="1" smtClean="0"/>
              <a:t>bien</a:t>
            </a:r>
            <a:r>
              <a:rPr lang="en-US" dirty="0" smtClean="0"/>
              <a:t> les </a:t>
            </a:r>
            <a:r>
              <a:rPr lang="en-US" dirty="0" err="1" smtClean="0"/>
              <a:t>hommes</a:t>
            </a:r>
            <a:r>
              <a:rPr lang="en-US" dirty="0" smtClean="0"/>
              <a:t> </a:t>
            </a:r>
            <a:r>
              <a:rPr lang="en-US" dirty="0" err="1" smtClean="0"/>
              <a:t>que</a:t>
            </a:r>
            <a:r>
              <a:rPr lang="en-US" dirty="0" smtClean="0"/>
              <a:t> les femmes </a:t>
            </a:r>
            <a:r>
              <a:rPr lang="en-US" i="1" dirty="0" err="1" smtClean="0"/>
              <a:t>infligent</a:t>
            </a:r>
            <a:r>
              <a:rPr lang="en-US" i="1" dirty="0" smtClean="0"/>
              <a:t> des </a:t>
            </a:r>
            <a:r>
              <a:rPr lang="en-US" i="1" dirty="0" err="1" smtClean="0"/>
              <a:t>abus</a:t>
            </a:r>
            <a:r>
              <a:rPr lang="en-US" i="1" dirty="0" smtClean="0"/>
              <a:t> </a:t>
            </a:r>
            <a:r>
              <a:rPr lang="en-US" i="1" dirty="0" err="1" smtClean="0"/>
              <a:t>psychologiques</a:t>
            </a:r>
            <a:r>
              <a:rPr lang="en-US" i="1" dirty="0" smtClean="0"/>
              <a:t> </a:t>
            </a:r>
            <a:r>
              <a:rPr lang="en-US" i="1" dirty="0" err="1" smtClean="0"/>
              <a:t>à</a:t>
            </a:r>
            <a:r>
              <a:rPr lang="en-US" i="1" dirty="0" smtClean="0"/>
              <a:t> </a:t>
            </a:r>
            <a:r>
              <a:rPr lang="en-US" i="1" dirty="0" err="1" smtClean="0"/>
              <a:t>leur</a:t>
            </a:r>
            <a:r>
              <a:rPr lang="en-US" i="1" dirty="0" smtClean="0"/>
              <a:t> </a:t>
            </a:r>
            <a:r>
              <a:rPr lang="en-US" i="1" dirty="0" err="1" smtClean="0"/>
              <a:t>partenaire</a:t>
            </a:r>
            <a:r>
              <a:rPr lang="en-US" sz="2000" i="1" dirty="0" smtClean="0"/>
              <a:t>.</a:t>
            </a:r>
            <a:endParaRPr lang="en-US" sz="2000" i="1" dirty="0"/>
          </a:p>
        </p:txBody>
      </p:sp>
    </p:spTree>
    <p:extLst>
      <p:ext uri="{BB962C8B-B14F-4D97-AF65-F5344CB8AC3E}">
        <p14:creationId xmlns:p14="http://schemas.microsoft.com/office/powerpoint/2010/main" val="63318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8DF42507-370D-B24D-A397-30AEF1F74CF3}"/>
              </a:ext>
            </a:extLst>
          </p:cNvPr>
          <p:cNvPicPr>
            <a:picLocks noChangeAspect="1"/>
          </p:cNvPicPr>
          <p:nvPr/>
        </p:nvPicPr>
        <p:blipFill>
          <a:blip r:embed="rId3"/>
          <a:stretch>
            <a:fillRect/>
          </a:stretch>
        </p:blipFill>
        <p:spPr>
          <a:xfrm>
            <a:off x="0" y="-269631"/>
            <a:ext cx="12179300" cy="6858000"/>
          </a:xfrm>
          <a:prstGeom prst="rect">
            <a:avLst/>
          </a:prstGeom>
        </p:spPr>
      </p:pic>
      <p:sp>
        <p:nvSpPr>
          <p:cNvPr id="4" name="Text Placeholder 3">
            <a:extLst>
              <a:ext uri="{FF2B5EF4-FFF2-40B4-BE49-F238E27FC236}">
                <a16:creationId xmlns:a16="http://schemas.microsoft.com/office/drawing/2014/main" xmlns="" id="{762770FE-57ED-964E-A98A-6FADD93A2BA2}"/>
              </a:ext>
            </a:extLst>
          </p:cNvPr>
          <p:cNvSpPr>
            <a:spLocks noGrp="1"/>
          </p:cNvSpPr>
          <p:nvPr>
            <p:ph type="body" idx="1"/>
          </p:nvPr>
        </p:nvSpPr>
        <p:spPr/>
        <p:txBody>
          <a:bodyPr/>
          <a:lstStyle/>
          <a:p>
            <a:r>
              <a:rPr lang="en-US" dirty="0" smtClean="0"/>
              <a:t>POINTS COMMUNS</a:t>
            </a:r>
            <a:endParaRPr lang="en-US" dirty="0"/>
          </a:p>
        </p:txBody>
      </p:sp>
      <p:sp>
        <p:nvSpPr>
          <p:cNvPr id="5" name="Content Placeholder 4">
            <a:extLst>
              <a:ext uri="{FF2B5EF4-FFF2-40B4-BE49-F238E27FC236}">
                <a16:creationId xmlns:a16="http://schemas.microsoft.com/office/drawing/2014/main" xmlns="" id="{FB125F92-8014-7441-AE5A-DFB82EF02201}"/>
              </a:ext>
            </a:extLst>
          </p:cNvPr>
          <p:cNvSpPr>
            <a:spLocks noGrp="1"/>
          </p:cNvSpPr>
          <p:nvPr>
            <p:ph sz="half" idx="2"/>
          </p:nvPr>
        </p:nvSpPr>
        <p:spPr>
          <a:xfrm>
            <a:off x="839788" y="2505075"/>
            <a:ext cx="5157787" cy="3908604"/>
          </a:xfrm>
        </p:spPr>
        <p:txBody>
          <a:bodyPr>
            <a:normAutofit/>
          </a:bodyPr>
          <a:lstStyle/>
          <a:p>
            <a:pPr marL="0" indent="0">
              <a:buNone/>
            </a:pPr>
            <a:r>
              <a:rPr lang="en-US" sz="2400" dirty="0" smtClean="0"/>
              <a:t>Chez les </a:t>
            </a:r>
            <a:r>
              <a:rPr lang="en-US" sz="2400" dirty="0" err="1" smtClean="0"/>
              <a:t>hommes</a:t>
            </a:r>
            <a:r>
              <a:rPr lang="en-US" sz="2400" dirty="0" smtClean="0"/>
              <a:t> et les femmes :</a:t>
            </a:r>
            <a:endParaRPr lang="en-US" sz="2400" dirty="0"/>
          </a:p>
          <a:p>
            <a:r>
              <a:rPr lang="fr-FR" sz="2400" b="1" dirty="0" smtClean="0">
                <a:solidFill>
                  <a:srgbClr val="BB171C"/>
                </a:solidFill>
              </a:rPr>
              <a:t>Traiter </a:t>
            </a:r>
            <a:r>
              <a:rPr lang="fr-FR" sz="2400" b="1" dirty="0">
                <a:solidFill>
                  <a:srgbClr val="BB171C"/>
                </a:solidFill>
              </a:rPr>
              <a:t>l’autre de </a:t>
            </a:r>
            <a:r>
              <a:rPr lang="fr-FR" sz="2400" b="1" dirty="0" smtClean="0">
                <a:solidFill>
                  <a:srgbClr val="BB171C"/>
                </a:solidFill>
              </a:rPr>
              <a:t>tous les noms </a:t>
            </a:r>
            <a:r>
              <a:rPr lang="fr-FR" sz="2400" dirty="0" smtClean="0"/>
              <a:t>(laid</a:t>
            </a:r>
            <a:r>
              <a:rPr lang="fr-FR" sz="2400" dirty="0"/>
              <a:t>, </a:t>
            </a:r>
            <a:r>
              <a:rPr lang="fr-FR" sz="2400" dirty="0" smtClean="0"/>
              <a:t>gros</a:t>
            </a:r>
            <a:r>
              <a:rPr lang="fr-FR" sz="2400" dirty="0"/>
              <a:t>, </a:t>
            </a:r>
            <a:r>
              <a:rPr lang="fr-FR" sz="2400" dirty="0" smtClean="0"/>
              <a:t>fou </a:t>
            </a:r>
            <a:r>
              <a:rPr lang="fr-FR" sz="2400" dirty="0"/>
              <a:t>ou </a:t>
            </a:r>
            <a:r>
              <a:rPr lang="fr-FR" sz="2400" dirty="0" smtClean="0"/>
              <a:t>stupide), </a:t>
            </a:r>
            <a:r>
              <a:rPr lang="fr-FR" sz="2400" dirty="0"/>
              <a:t>de </a:t>
            </a:r>
            <a:r>
              <a:rPr lang="fr-FR" sz="2400" b="1" dirty="0">
                <a:solidFill>
                  <a:srgbClr val="BB171C"/>
                </a:solidFill>
              </a:rPr>
              <a:t>l’humilier</a:t>
            </a:r>
            <a:r>
              <a:rPr lang="fr-FR" sz="2400" dirty="0"/>
              <a:t>, de l’insulter ou de le ridiculiser</a:t>
            </a:r>
            <a:r>
              <a:rPr lang="en-ZA" sz="2400" dirty="0"/>
              <a:t> </a:t>
            </a:r>
            <a:endParaRPr lang="en-US" sz="2400" dirty="0"/>
          </a:p>
          <a:p>
            <a:r>
              <a:rPr lang="fr-FR" sz="2400" dirty="0" smtClean="0"/>
              <a:t>Constamment </a:t>
            </a:r>
            <a:r>
              <a:rPr lang="fr-FR" sz="2400" b="1" dirty="0" smtClean="0">
                <a:solidFill>
                  <a:srgbClr val="BB171C"/>
                </a:solidFill>
              </a:rPr>
              <a:t>avoir à rendre des comptes </a:t>
            </a:r>
            <a:r>
              <a:rPr lang="fr-FR" sz="2400" dirty="0" smtClean="0"/>
              <a:t>est le type de contrôle coercitif le plus fréquent.</a:t>
            </a:r>
            <a:endParaRPr lang="en-US" sz="2400" dirty="0"/>
          </a:p>
        </p:txBody>
      </p:sp>
      <p:sp>
        <p:nvSpPr>
          <p:cNvPr id="6" name="Text Placeholder 5">
            <a:extLst>
              <a:ext uri="{FF2B5EF4-FFF2-40B4-BE49-F238E27FC236}">
                <a16:creationId xmlns:a16="http://schemas.microsoft.com/office/drawing/2014/main" xmlns="" id="{76D594F6-0A20-9C4E-837C-1E95873565B0}"/>
              </a:ext>
            </a:extLst>
          </p:cNvPr>
          <p:cNvSpPr>
            <a:spLocks noGrp="1"/>
          </p:cNvSpPr>
          <p:nvPr>
            <p:ph type="body" sz="quarter" idx="3"/>
          </p:nvPr>
        </p:nvSpPr>
        <p:spPr>
          <a:xfrm>
            <a:off x="6219092" y="1681163"/>
            <a:ext cx="5183188" cy="823912"/>
          </a:xfrm>
        </p:spPr>
        <p:txBody>
          <a:bodyPr/>
          <a:lstStyle/>
          <a:p>
            <a:r>
              <a:rPr lang="en-US" dirty="0" smtClean="0"/>
              <a:t>DIFFÉRENCES</a:t>
            </a:r>
            <a:endParaRPr lang="en-US" dirty="0"/>
          </a:p>
        </p:txBody>
      </p:sp>
      <p:sp>
        <p:nvSpPr>
          <p:cNvPr id="7" name="Content Placeholder 6">
            <a:extLst>
              <a:ext uri="{FF2B5EF4-FFF2-40B4-BE49-F238E27FC236}">
                <a16:creationId xmlns:a16="http://schemas.microsoft.com/office/drawing/2014/main" xmlns="" id="{E5E2967B-5F0E-1C43-A0EA-451FFDE71C49}"/>
              </a:ext>
            </a:extLst>
          </p:cNvPr>
          <p:cNvSpPr>
            <a:spLocks noGrp="1"/>
          </p:cNvSpPr>
          <p:nvPr>
            <p:ph sz="quarter" idx="4"/>
          </p:nvPr>
        </p:nvSpPr>
        <p:spPr>
          <a:xfrm>
            <a:off x="6172200" y="2505074"/>
            <a:ext cx="4003431" cy="3805573"/>
          </a:xfrm>
        </p:spPr>
        <p:txBody>
          <a:bodyPr>
            <a:normAutofit lnSpcReduction="10000"/>
          </a:bodyPr>
          <a:lstStyle/>
          <a:p>
            <a:r>
              <a:rPr lang="en-US" sz="2400" dirty="0" smtClean="0"/>
              <a:t>Les femmes </a:t>
            </a:r>
            <a:r>
              <a:rPr lang="en-US" sz="2400" dirty="0" err="1" smtClean="0"/>
              <a:t>rapportent</a:t>
            </a:r>
            <a:r>
              <a:rPr lang="en-US" sz="2400" dirty="0" smtClean="0"/>
              <a:t> </a:t>
            </a:r>
            <a:r>
              <a:rPr lang="en-US" sz="2400" dirty="0" err="1" smtClean="0"/>
              <a:t>qu’elles</a:t>
            </a:r>
            <a:r>
              <a:rPr lang="en-US" sz="2400" dirty="0" smtClean="0"/>
              <a:t> </a:t>
            </a:r>
            <a:r>
              <a:rPr lang="en-US" sz="2400" dirty="0" err="1" smtClean="0"/>
              <a:t>sont</a:t>
            </a:r>
            <a:r>
              <a:rPr lang="en-US" sz="2400" dirty="0" smtClean="0"/>
              <a:t> plus </a:t>
            </a:r>
            <a:r>
              <a:rPr lang="en-US" sz="2400" dirty="0" err="1" smtClean="0"/>
              <a:t>souvent</a:t>
            </a:r>
            <a:r>
              <a:rPr lang="en-US" sz="2400" dirty="0" smtClean="0"/>
              <a:t> </a:t>
            </a:r>
            <a:r>
              <a:rPr lang="en-US" sz="2400" dirty="0" err="1" smtClean="0"/>
              <a:t>tenues</a:t>
            </a:r>
            <a:r>
              <a:rPr lang="en-US" sz="2400" dirty="0" smtClean="0"/>
              <a:t> </a:t>
            </a:r>
            <a:r>
              <a:rPr lang="en-US" sz="2400" dirty="0" err="1" smtClean="0"/>
              <a:t>à</a:t>
            </a:r>
            <a:r>
              <a:rPr lang="en-US" sz="2400" dirty="0" smtClean="0"/>
              <a:t> </a:t>
            </a:r>
            <a:r>
              <a:rPr lang="en-US" sz="2400" dirty="0" err="1" smtClean="0"/>
              <a:t>rendre</a:t>
            </a:r>
            <a:r>
              <a:rPr lang="en-US" sz="2400" dirty="0" smtClean="0"/>
              <a:t> des </a:t>
            </a:r>
            <a:r>
              <a:rPr lang="en-US" sz="2400" dirty="0" err="1" smtClean="0"/>
              <a:t>comptes</a:t>
            </a:r>
            <a:r>
              <a:rPr lang="en-US" sz="2400" dirty="0" smtClean="0"/>
              <a:t>.</a:t>
            </a:r>
            <a:endParaRPr lang="en-US" sz="2400" dirty="0"/>
          </a:p>
          <a:p>
            <a:r>
              <a:rPr lang="en-US" sz="2400" dirty="0" smtClean="0"/>
              <a:t>Les </a:t>
            </a:r>
            <a:r>
              <a:rPr lang="en-US" sz="2400" dirty="0" err="1" smtClean="0"/>
              <a:t>hommes</a:t>
            </a:r>
            <a:r>
              <a:rPr lang="en-US" sz="2400" dirty="0" smtClean="0"/>
              <a:t> </a:t>
            </a:r>
            <a:r>
              <a:rPr lang="en-US" sz="2400" dirty="0" err="1" smtClean="0"/>
              <a:t>sont</a:t>
            </a:r>
            <a:r>
              <a:rPr lang="en-US" sz="2400" dirty="0" smtClean="0"/>
              <a:t> plus </a:t>
            </a:r>
            <a:r>
              <a:rPr lang="en-US" sz="2400" dirty="0" err="1" smtClean="0"/>
              <a:t>souvent</a:t>
            </a:r>
            <a:r>
              <a:rPr lang="en-US" sz="2400" dirty="0" smtClean="0"/>
              <a:t> </a:t>
            </a:r>
            <a:r>
              <a:rPr lang="en-US" sz="2400" dirty="0" err="1" smtClean="0"/>
              <a:t>insultés</a:t>
            </a:r>
            <a:r>
              <a:rPr lang="en-US" sz="2400" dirty="0" smtClean="0"/>
              <a:t> ; </a:t>
            </a:r>
            <a:r>
              <a:rPr lang="fr-FR" sz="2400" dirty="0"/>
              <a:t>Ils </a:t>
            </a:r>
            <a:r>
              <a:rPr lang="fr-FR" sz="2400" dirty="0" smtClean="0"/>
              <a:t>avouent également </a:t>
            </a:r>
            <a:r>
              <a:rPr lang="fr-FR" sz="2400" dirty="0"/>
              <a:t>avoir vu leur partenaire se mettre </a:t>
            </a:r>
            <a:r>
              <a:rPr lang="fr-FR" sz="2400" dirty="0" smtClean="0"/>
              <a:t>dans une colère telle que la situation semblait dangereuse.</a:t>
            </a:r>
            <a:r>
              <a:rPr lang="en-ZA" sz="2400" dirty="0" smtClean="0"/>
              <a:t> </a:t>
            </a:r>
            <a:endParaRPr lang="en-US" sz="2400" dirty="0"/>
          </a:p>
        </p:txBody>
      </p:sp>
      <p:sp>
        <p:nvSpPr>
          <p:cNvPr id="11" name="Title 1">
            <a:extLst>
              <a:ext uri="{FF2B5EF4-FFF2-40B4-BE49-F238E27FC236}">
                <a16:creationId xmlns:a16="http://schemas.microsoft.com/office/drawing/2014/main" xmlns="" id="{3020373D-CA32-B64F-B35A-15AE0871AA57}"/>
              </a:ext>
            </a:extLst>
          </p:cNvPr>
          <p:cNvSpPr>
            <a:spLocks noGrp="1"/>
          </p:cNvSpPr>
          <p:nvPr>
            <p:ph type="title"/>
          </p:nvPr>
        </p:nvSpPr>
        <p:spPr>
          <a:xfrm>
            <a:off x="2860431" y="599585"/>
            <a:ext cx="8436342" cy="1325563"/>
          </a:xfrm>
        </p:spPr>
        <p:txBody>
          <a:bodyPr>
            <a:normAutofit/>
          </a:bodyPr>
          <a:lstStyle/>
          <a:p>
            <a:r>
              <a:rPr lang="en-US" sz="3600" dirty="0" smtClean="0">
                <a:latin typeface="Avenir Next" panose="020B0503020202020204" pitchFamily="34" charset="0"/>
              </a:rPr>
              <a:t>L’AGRESSION</a:t>
            </a:r>
            <a:r>
              <a:rPr lang="en-US" sz="3600" b="1" dirty="0" smtClean="0">
                <a:latin typeface="Avenir Next" panose="020B0503020202020204" pitchFamily="34" charset="0"/>
              </a:rPr>
              <a:t> PSYCHOLOGIQUE</a:t>
            </a:r>
            <a:endParaRPr lang="en-US" sz="3600" dirty="0">
              <a:latin typeface="Avenir Next" panose="020B0503020202020204" pitchFamily="34" charset="0"/>
            </a:endParaRPr>
          </a:p>
        </p:txBody>
      </p:sp>
    </p:spTree>
    <p:extLst>
      <p:ext uri="{BB962C8B-B14F-4D97-AF65-F5344CB8AC3E}">
        <p14:creationId xmlns:p14="http://schemas.microsoft.com/office/powerpoint/2010/main" val="365048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C487FF8E-F6C0-DC4A-B0E0-AE65F02FAA18}"/>
              </a:ext>
            </a:extLst>
          </p:cNvPr>
          <p:cNvPicPr>
            <a:picLocks noChangeAspect="1"/>
          </p:cNvPicPr>
          <p:nvPr/>
        </p:nvPicPr>
        <p:blipFill>
          <a:blip r:embed="rId3"/>
          <a:stretch>
            <a:fillRect/>
          </a:stretch>
        </p:blipFill>
        <p:spPr>
          <a:xfrm>
            <a:off x="0" y="0"/>
            <a:ext cx="12179300" cy="6858000"/>
          </a:xfrm>
          <a:prstGeom prst="rect">
            <a:avLst/>
          </a:prstGeom>
        </p:spPr>
      </p:pic>
      <p:sp>
        <p:nvSpPr>
          <p:cNvPr id="2" name="Title 1">
            <a:extLst>
              <a:ext uri="{FF2B5EF4-FFF2-40B4-BE49-F238E27FC236}">
                <a16:creationId xmlns:a16="http://schemas.microsoft.com/office/drawing/2014/main" xmlns="" id="{9CE90DF2-3D7F-4646-AFED-B2AE46398FDA}"/>
              </a:ext>
            </a:extLst>
          </p:cNvPr>
          <p:cNvSpPr>
            <a:spLocks noGrp="1"/>
          </p:cNvSpPr>
          <p:nvPr>
            <p:ph type="title"/>
          </p:nvPr>
        </p:nvSpPr>
        <p:spPr>
          <a:xfrm>
            <a:off x="720970" y="611308"/>
            <a:ext cx="10515600" cy="1325563"/>
          </a:xfrm>
        </p:spPr>
        <p:txBody>
          <a:bodyPr>
            <a:normAutofit/>
          </a:bodyPr>
          <a:lstStyle/>
          <a:p>
            <a:pPr algn="ctr"/>
            <a:r>
              <a:rPr lang="en-US" sz="3600" b="1" dirty="0" smtClean="0">
                <a:latin typeface="Avenir Next" panose="020B0503020202020204" pitchFamily="34" charset="0"/>
              </a:rPr>
              <a:t>L’ABUS PSYCHOLOGIQUE</a:t>
            </a:r>
            <a:r>
              <a:rPr lang="en-US" sz="3600" dirty="0">
                <a:latin typeface="Avenir Next" panose="020B0503020202020204" pitchFamily="34" charset="0"/>
              </a:rPr>
              <a:t/>
            </a:r>
            <a:br>
              <a:rPr lang="en-US" sz="3600" dirty="0">
                <a:latin typeface="Avenir Next" panose="020B0503020202020204" pitchFamily="34" charset="0"/>
              </a:rPr>
            </a:br>
            <a:r>
              <a:rPr lang="en-US" sz="3600" dirty="0" smtClean="0">
                <a:latin typeface="Avenir Next" panose="020B0503020202020204" pitchFamily="34" charset="0"/>
              </a:rPr>
              <a:t>DURANT L’ENFANCE CHEZ LES ADVENTISTES</a:t>
            </a:r>
            <a:endParaRPr lang="en-US" sz="3600" dirty="0">
              <a:latin typeface="Avenir Next" panose="020B0503020202020204" pitchFamily="34" charset="0"/>
            </a:endParaRPr>
          </a:p>
        </p:txBody>
      </p:sp>
      <p:sp>
        <p:nvSpPr>
          <p:cNvPr id="3" name="Content Placeholder 2">
            <a:extLst>
              <a:ext uri="{FF2B5EF4-FFF2-40B4-BE49-F238E27FC236}">
                <a16:creationId xmlns:a16="http://schemas.microsoft.com/office/drawing/2014/main" xmlns="" id="{77A3D993-D61D-E242-BC36-45C1EB8C0D17}"/>
              </a:ext>
            </a:extLst>
          </p:cNvPr>
          <p:cNvSpPr>
            <a:spLocks noGrp="1"/>
          </p:cNvSpPr>
          <p:nvPr>
            <p:ph idx="1"/>
          </p:nvPr>
        </p:nvSpPr>
        <p:spPr>
          <a:xfrm>
            <a:off x="1693981" y="2517282"/>
            <a:ext cx="8258908" cy="3629242"/>
          </a:xfrm>
        </p:spPr>
        <p:txBody>
          <a:bodyPr>
            <a:normAutofit/>
          </a:bodyPr>
          <a:lstStyle/>
          <a:p>
            <a:r>
              <a:rPr lang="fr-FR" sz="2400" dirty="0"/>
              <a:t>Dans cette étude, </a:t>
            </a:r>
            <a:r>
              <a:rPr lang="fr-FR" sz="2400" dirty="0" smtClean="0"/>
              <a:t>10283 personnes ont </a:t>
            </a:r>
            <a:r>
              <a:rPr lang="fr-FR" sz="2400" dirty="0"/>
              <a:t>déclaré avoir subi des abus émotionnels de leurs parents (père ou mère) avant l'âge de 18 </a:t>
            </a:r>
            <a:r>
              <a:rPr lang="fr-FR" sz="2400" dirty="0" smtClean="0"/>
              <a:t>ans : </a:t>
            </a:r>
          </a:p>
          <a:p>
            <a:pPr lvl="1"/>
            <a:r>
              <a:rPr lang="en-US" sz="2000" dirty="0" smtClean="0"/>
              <a:t>39</a:t>
            </a:r>
            <a:r>
              <a:rPr lang="en-US" sz="2000" dirty="0"/>
              <a:t>% </a:t>
            </a:r>
            <a:r>
              <a:rPr lang="en-US" sz="2000" dirty="0" smtClean="0"/>
              <a:t>des femmes </a:t>
            </a:r>
          </a:p>
          <a:p>
            <a:pPr lvl="1"/>
            <a:r>
              <a:rPr lang="en-US" sz="2000" dirty="0" smtClean="0"/>
              <a:t>35</a:t>
            </a:r>
            <a:r>
              <a:rPr lang="en-US" sz="2000" dirty="0"/>
              <a:t>% </a:t>
            </a:r>
            <a:r>
              <a:rPr lang="en-US" sz="2000" dirty="0" smtClean="0"/>
              <a:t>des </a:t>
            </a:r>
            <a:r>
              <a:rPr lang="en-US" sz="2000" dirty="0" err="1" smtClean="0"/>
              <a:t>hommes</a:t>
            </a:r>
            <a:endParaRPr lang="en-US" sz="2000" dirty="0"/>
          </a:p>
          <a:p>
            <a:r>
              <a:rPr lang="fr-FR" sz="2400" dirty="0"/>
              <a:t>L'exposition à cet abus a eu un </a:t>
            </a:r>
            <a:r>
              <a:rPr lang="fr-FR" sz="2400" b="1" dirty="0"/>
              <a:t>impact négatif </a:t>
            </a:r>
            <a:r>
              <a:rPr lang="fr-FR" sz="2400" dirty="0"/>
              <a:t>sur leur santé physique et </a:t>
            </a:r>
            <a:r>
              <a:rPr lang="fr-FR" sz="2400" dirty="0" smtClean="0"/>
              <a:t>mentale</a:t>
            </a:r>
            <a:r>
              <a:rPr lang="fr-FR" sz="2400" dirty="0"/>
              <a:t> </a:t>
            </a:r>
            <a:r>
              <a:rPr lang="fr-FR" sz="2400" dirty="0"/>
              <a:t>—</a:t>
            </a:r>
            <a:r>
              <a:rPr lang="en-ZA" sz="2400" dirty="0"/>
              <a:t> </a:t>
            </a:r>
            <a:r>
              <a:rPr lang="en-ZA" sz="2400" dirty="0" smtClean="0"/>
              <a:t> </a:t>
            </a:r>
            <a:r>
              <a:rPr lang="fr-FR" sz="2400" b="1" dirty="0" smtClean="0"/>
              <a:t>qu’importe </a:t>
            </a:r>
            <a:r>
              <a:rPr lang="fr-FR" sz="2400" b="1" dirty="0" smtClean="0"/>
              <a:t>l’âge et le </a:t>
            </a:r>
            <a:r>
              <a:rPr lang="fr-FR" sz="2400" b="1" dirty="0" smtClean="0"/>
              <a:t>sexe </a:t>
            </a:r>
            <a:r>
              <a:rPr lang="fr-FR" sz="2400" dirty="0"/>
              <a:t>—</a:t>
            </a:r>
            <a:r>
              <a:rPr lang="en-ZA" sz="2400" dirty="0"/>
              <a:t> </a:t>
            </a:r>
            <a:r>
              <a:rPr lang="fr-FR" sz="2400" b="1" dirty="0" smtClean="0"/>
              <a:t> </a:t>
            </a:r>
            <a:r>
              <a:rPr lang="fr-FR" sz="2400" b="1" dirty="0" smtClean="0"/>
              <a:t>leur </a:t>
            </a:r>
            <a:r>
              <a:rPr lang="fr-FR" sz="2400" b="1" dirty="0"/>
              <a:t>statut social et </a:t>
            </a:r>
            <a:r>
              <a:rPr lang="fr-FR" sz="2400" b="1" dirty="0" smtClean="0"/>
              <a:t>leur </a:t>
            </a:r>
            <a:r>
              <a:rPr lang="fr-FR" sz="2400" b="1" dirty="0"/>
              <a:t>revenu, et </a:t>
            </a:r>
            <a:r>
              <a:rPr lang="fr-FR" sz="2400" b="1" dirty="0" smtClean="0"/>
              <a:t>leurs </a:t>
            </a:r>
            <a:r>
              <a:rPr lang="fr-FR" sz="2400" b="1" dirty="0"/>
              <a:t>choix de style de </a:t>
            </a:r>
            <a:r>
              <a:rPr lang="fr-FR" sz="2400" b="1" dirty="0" smtClean="0"/>
              <a:t>vie</a:t>
            </a:r>
            <a:r>
              <a:rPr lang="fr-FR" sz="2400" dirty="0"/>
              <a:t> </a:t>
            </a:r>
            <a:r>
              <a:rPr lang="fr-FR" sz="2400" dirty="0" smtClean="0"/>
              <a:t>(alimentation </a:t>
            </a:r>
            <a:r>
              <a:rPr lang="fr-FR" sz="2400" dirty="0"/>
              <a:t>saine ou </a:t>
            </a:r>
            <a:r>
              <a:rPr lang="fr-FR" sz="2400" dirty="0" smtClean="0"/>
              <a:t>exercice physique). </a:t>
            </a:r>
            <a:endParaRPr lang="en-US" sz="2400" dirty="0"/>
          </a:p>
        </p:txBody>
      </p:sp>
    </p:spTree>
    <p:extLst>
      <p:ext uri="{BB962C8B-B14F-4D97-AF65-F5344CB8AC3E}">
        <p14:creationId xmlns:p14="http://schemas.microsoft.com/office/powerpoint/2010/main" val="4879450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2978</TotalTime>
  <Words>4686</Words>
  <Application>Microsoft Macintosh PowerPoint</Application>
  <PresentationFormat>Custom</PresentationFormat>
  <Paragraphs>486</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LES MOTS  qui   BLESSENT</vt:lpstr>
      <vt:lpstr>PowerPoint Presentation</vt:lpstr>
      <vt:lpstr>La journée de sensibilisation enditnow®️  nous rappelle ceci : </vt:lpstr>
      <vt:lpstr>La journée de sensibilisation enditnow®️  nous rappelle ceci : </vt:lpstr>
      <vt:lpstr>LA VIOLENCE N’ÉPARGNE   PERSONNE  </vt:lpstr>
      <vt:lpstr>QUESTIONS : </vt:lpstr>
      <vt:lpstr>L’AGRESSION PSYCHOLOGIQUE</vt:lpstr>
      <vt:lpstr>L’AGRESSION PSYCHOLOGIQUE</vt:lpstr>
      <vt:lpstr>L’ABUS PSYCHOLOGIQUE DURANT L’ENFANCE CHEZ LES ADVENTISTES</vt:lpstr>
      <vt:lpstr>DÉFINIR L’ABUS PSYCHOLOGIQUE</vt:lpstr>
      <vt:lpstr>CE QUE L’ABUS PSYCHOLOGIQUE                                  VOUS FAIT RESSENTIR…</vt:lpstr>
      <vt:lpstr>QU’EST-CE QU’UN ABUS PSYCHOLOGIQUE ?</vt:lpstr>
      <vt:lpstr>SIGNES DE L’ABUS PSYCHOLOGIQUE</vt:lpstr>
      <vt:lpstr>AUTO-ÉVALUATION  SUR L’ABUS PSYCHOLOGIQUE</vt:lpstr>
      <vt:lpstr>PowerPoint Presentation</vt:lpstr>
      <vt:lpstr>COMMENT RÉPONDRE À UN ABUS PSYCHOLOGIQUE</vt:lpstr>
      <vt:lpstr>PowerPoint Presentation</vt:lpstr>
      <vt:lpstr>RECHERCHER LA GUÉRISON AUPRÈS DE DIEU</vt:lpstr>
      <vt:lpstr>LA BIBLE LOUIS SEGOND</vt:lpstr>
      <vt:lpstr>LA NOUVELLE BIBLE SEGOND</vt:lpstr>
      <vt:lpstr>LA BIBLE EN FRANÇAIS COURANT</vt:lpstr>
      <vt:lpstr>LA BIBLE DU SEMEUR</vt:lpstr>
      <vt:lpstr>LA PUISSANCE DES MOTS</vt:lpstr>
      <vt:lpstr>LA PUISSANCE DES MOTS D’ABIGAIL</vt:lpstr>
      <vt:lpstr>LA PUISSANCE DES MOTS TENDRES</vt:lpstr>
      <vt:lpstr>LA PUISSANCE DES MOTS TENDRES</vt:lpstr>
      <vt:lpstr>LA PUISSANCE DES MOTS RESPECTUEUX</vt:lpstr>
      <vt:lpstr>LA PUISSANCE DES MOTS RESPECTUEUX</vt:lpstr>
      <vt:lpstr>LA PUISSANCE  DES MOTS D’ABANDON ET D’UNITÉ</vt:lpstr>
      <vt:lpstr>LA PUISSANCE DES MOTS D’ABANDON ET D’UNITÉ</vt:lpstr>
      <vt:lpstr>LA PUISSANCE  DE LA PAROLE DE DIEU POUR VOUS</vt:lpstr>
      <vt:lpstr>LA PUISSANCE  DE LA PAROLE DE DIEU POUR VOUS</vt:lpstr>
      <vt:lpstr>LA PUISSANCE  DE LA PAROLE DE DIEU POUR VOUS</vt:lpstr>
      <vt:lpstr>LA PUISSANCE  DE LA PAROLE DE DIEU POUR VOUS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Words That Wound</dc:title>
  <dc:creator>Timon, Rebecca</dc:creator>
  <cp:lastModifiedBy>Valérie Moorooven</cp:lastModifiedBy>
  <cp:revision>146</cp:revision>
  <dcterms:created xsi:type="dcterms:W3CDTF">2018-03-26T16:10:36Z</dcterms:created>
  <dcterms:modified xsi:type="dcterms:W3CDTF">2018-05-07T03:09:38Z</dcterms:modified>
</cp:coreProperties>
</file>