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7" r:id="rId3"/>
    <p:sldId id="258" r:id="rId4"/>
    <p:sldId id="285"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91" r:id="rId20"/>
    <p:sldId id="274" r:id="rId21"/>
    <p:sldId id="275" r:id="rId22"/>
    <p:sldId id="276" r:id="rId23"/>
    <p:sldId id="277" r:id="rId24"/>
    <p:sldId id="278" r:id="rId25"/>
    <p:sldId id="279" r:id="rId26"/>
    <p:sldId id="280" r:id="rId27"/>
    <p:sldId id="281" r:id="rId28"/>
    <p:sldId id="282" r:id="rId29"/>
    <p:sldId id="283" r:id="rId30"/>
    <p:sldId id="29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97"/>
    <p:restoredTop sz="74481"/>
  </p:normalViewPr>
  <p:slideViewPr>
    <p:cSldViewPr snapToGrid="0" snapToObjects="1">
      <p:cViewPr varScale="1">
        <p:scale>
          <a:sx n="77" d="100"/>
          <a:sy n="77" d="100"/>
        </p:scale>
        <p:origin x="-912" y="-104"/>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22" d="100"/>
          <a:sy n="122" d="100"/>
        </p:scale>
        <p:origin x="2136" y="200"/>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F6128-B3FB-284A-9088-4C47E32CF26E}" type="datetimeFigureOut">
              <a:rPr lang="en-US" smtClean="0"/>
              <a:t>18/05/06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71F23C-F166-F546-84ED-7FFF8AF5A6A5}" type="slidenum">
              <a:rPr lang="en-US" smtClean="0"/>
              <a:t>‹#›</a:t>
            </a:fld>
            <a:endParaRPr lang="en-US"/>
          </a:p>
        </p:txBody>
      </p:sp>
    </p:spTree>
    <p:extLst>
      <p:ext uri="{BB962C8B-B14F-4D97-AF65-F5344CB8AC3E}">
        <p14:creationId xmlns:p14="http://schemas.microsoft.com/office/powerpoint/2010/main" val="114275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s://www.focusonthefamily.ca/content/words-that-bruise-are-you-emotionally-abusive"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 Id="rId3" Type="http://schemas.openxmlformats.org/officeDocument/2006/relationships/hyperlink" Target="https://www.dangerassessment.org/"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s://www.focusonthefamily.ca/content/words-that-bruise-are-you-emotionally-abusive"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Abus</a:t>
            </a:r>
            <a:r>
              <a:rPr lang="en-US" dirty="0" smtClean="0"/>
              <a:t> </a:t>
            </a:r>
            <a:r>
              <a:rPr lang="en-US" dirty="0" err="1" smtClean="0"/>
              <a:t>psychologique</a:t>
            </a:r>
            <a:r>
              <a:rPr lang="en-US" dirty="0" smtClean="0"/>
              <a:t> : </a:t>
            </a:r>
            <a:r>
              <a:rPr lang="en-US" dirty="0" err="1" smtClean="0"/>
              <a:t>Ce</a:t>
            </a:r>
            <a:r>
              <a:rPr lang="en-US" dirty="0" smtClean="0"/>
              <a:t> </a:t>
            </a:r>
            <a:r>
              <a:rPr lang="en-US" dirty="0" err="1" smtClean="0"/>
              <a:t>que</a:t>
            </a:r>
            <a:r>
              <a:rPr lang="en-US" dirty="0" smtClean="0"/>
              <a:t> nous </a:t>
            </a:r>
            <a:r>
              <a:rPr lang="en-US" dirty="0" err="1" smtClean="0"/>
              <a:t>pouvons</a:t>
            </a:r>
            <a:r>
              <a:rPr lang="en-US" dirty="0" smtClean="0"/>
              <a:t> faire</a:t>
            </a:r>
            <a:endParaRPr lang="en-US" dirty="0"/>
          </a:p>
          <a:p>
            <a:endParaRPr lang="en-US" dirty="0"/>
          </a:p>
          <a:p>
            <a:r>
              <a:rPr lang="en-US" dirty="0" smtClean="0"/>
              <a:t>Dr</a:t>
            </a:r>
            <a:r>
              <a:rPr lang="en-US" dirty="0"/>
              <a:t>. Katia </a:t>
            </a:r>
            <a:r>
              <a:rPr lang="en-US" dirty="0" err="1"/>
              <a:t>Reinert</a:t>
            </a:r>
            <a:r>
              <a:rPr lang="en-US" dirty="0"/>
              <a:t>, </a:t>
            </a:r>
            <a:r>
              <a:rPr lang="en-US" dirty="0" err="1" smtClean="0"/>
              <a:t>Directrice</a:t>
            </a:r>
            <a:r>
              <a:rPr lang="en-US" dirty="0" smtClean="0"/>
              <a:t> </a:t>
            </a:r>
            <a:r>
              <a:rPr lang="en-US" dirty="0" err="1" smtClean="0"/>
              <a:t>associée</a:t>
            </a:r>
            <a:r>
              <a:rPr lang="en-US" dirty="0" smtClean="0"/>
              <a:t> du </a:t>
            </a:r>
            <a:r>
              <a:rPr lang="en-US" dirty="0" err="1" smtClean="0"/>
              <a:t>département</a:t>
            </a:r>
            <a:r>
              <a:rPr lang="en-US" dirty="0" smtClean="0"/>
              <a:t> des </a:t>
            </a:r>
            <a:r>
              <a:rPr lang="en-US" dirty="0" err="1" smtClean="0"/>
              <a:t>Ministères</a:t>
            </a:r>
            <a:r>
              <a:rPr lang="en-US" dirty="0" smtClean="0"/>
              <a:t> de la santé de la </a:t>
            </a:r>
            <a:r>
              <a:rPr lang="en-US" dirty="0" err="1" smtClean="0"/>
              <a:t>Conférence</a:t>
            </a:r>
            <a:r>
              <a:rPr lang="en-US" dirty="0" smtClean="0"/>
              <a:t> </a:t>
            </a:r>
            <a:r>
              <a:rPr lang="en-US" dirty="0" err="1" smtClean="0"/>
              <a:t>générale</a:t>
            </a:r>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a:t>
            </a:fld>
            <a:endParaRPr lang="en-US"/>
          </a:p>
        </p:txBody>
      </p:sp>
    </p:spTree>
    <p:extLst>
      <p:ext uri="{BB962C8B-B14F-4D97-AF65-F5344CB8AC3E}">
        <p14:creationId xmlns:p14="http://schemas.microsoft.com/office/powerpoint/2010/main" val="2439270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Elle est extrêmement possessive </a:t>
            </a:r>
            <a:r>
              <a:rPr lang="fr-FR" sz="1200" b="1" kern="1200" dirty="0" smtClean="0">
                <a:solidFill>
                  <a:schemeClr val="tx1"/>
                </a:solidFill>
                <a:effectLst/>
                <a:latin typeface="+mn-lt"/>
                <a:ea typeface="+mn-ea"/>
                <a:cs typeface="+mn-cs"/>
              </a:rPr>
              <a:t>et </a:t>
            </a:r>
            <a:r>
              <a:rPr lang="fr-FR" sz="1200" b="1" kern="1200" dirty="0" smtClean="0">
                <a:solidFill>
                  <a:schemeClr val="tx1"/>
                </a:solidFill>
                <a:effectLst/>
                <a:latin typeface="+mn-lt"/>
                <a:ea typeface="+mn-ea"/>
                <a:cs typeface="+mn-cs"/>
              </a:rPr>
              <a:t>jalouse</a:t>
            </a:r>
            <a:r>
              <a:rPr lang="fr-FR" sz="1200" kern="1200" dirty="0" smtClean="0">
                <a:solidFill>
                  <a:schemeClr val="tx1"/>
                </a:solidFill>
                <a:effectLst/>
                <a:latin typeface="+mn-lt"/>
                <a:ea typeface="+mn-ea"/>
                <a:cs typeface="+mn-cs"/>
              </a:rPr>
              <a:t>. Elle éprouve </a:t>
            </a:r>
            <a:r>
              <a:rPr lang="fr-FR" sz="1200" kern="1200" dirty="0" smtClean="0">
                <a:solidFill>
                  <a:schemeClr val="tx1"/>
                </a:solidFill>
                <a:effectLst/>
                <a:latin typeface="+mn-lt"/>
                <a:ea typeface="+mn-ea"/>
                <a:cs typeface="+mn-cs"/>
              </a:rPr>
              <a:t>un désir intense de contrôler </a:t>
            </a:r>
            <a:r>
              <a:rPr lang="fr-FR" sz="1200" kern="1200" dirty="0" smtClean="0">
                <a:solidFill>
                  <a:schemeClr val="tx1"/>
                </a:solidFill>
                <a:effectLst/>
                <a:latin typeface="+mn-lt"/>
                <a:ea typeface="+mn-ea"/>
                <a:cs typeface="+mn-cs"/>
              </a:rPr>
              <a:t>son partenaire.</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Elle entretient </a:t>
            </a:r>
            <a:r>
              <a:rPr lang="fr-FR" sz="1200" b="1" kern="1200" dirty="0" smtClean="0">
                <a:solidFill>
                  <a:schemeClr val="tx1"/>
                </a:solidFill>
                <a:effectLst/>
                <a:latin typeface="+mn-lt"/>
                <a:ea typeface="+mn-ea"/>
                <a:cs typeface="+mn-cs"/>
              </a:rPr>
              <a:t>souvent des relations superficielles avec les autres</a:t>
            </a:r>
            <a:r>
              <a:rPr lang="fr-FR" sz="1200"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Elle entretient </a:t>
            </a:r>
            <a:r>
              <a:rPr lang="fr-FR" sz="1200" kern="1200" dirty="0" smtClean="0">
                <a:solidFill>
                  <a:schemeClr val="tx1"/>
                </a:solidFill>
                <a:effectLst/>
                <a:latin typeface="+mn-lt"/>
                <a:ea typeface="+mn-ea"/>
                <a:cs typeface="+mn-cs"/>
              </a:rPr>
              <a:t>une relation primordiale, sinon exclusive, avec leur mari/petit ami.</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On dit parfois qu’elle a une double personnalité</a:t>
            </a:r>
            <a:r>
              <a:rPr lang="fr-FR" sz="1200" kern="1200" dirty="0" smtClean="0">
                <a:solidFill>
                  <a:schemeClr val="tx1"/>
                </a:solidFill>
                <a:effectLst/>
                <a:latin typeface="+mn-lt"/>
                <a:ea typeface="+mn-ea"/>
                <a:cs typeface="+mn-cs"/>
              </a:rPr>
              <a:t> - Elle est douce ou extrêmement cruelle et brusque. Elle est égoïste ou généreuse selon son humeur.</a:t>
            </a:r>
            <a:endParaRPr lang="en-Z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10</a:t>
            </a:fld>
            <a:endParaRPr lang="en-US"/>
          </a:p>
        </p:txBody>
      </p:sp>
    </p:spTree>
    <p:extLst>
      <p:ext uri="{BB962C8B-B14F-4D97-AF65-F5344CB8AC3E}">
        <p14:creationId xmlns:p14="http://schemas.microsoft.com/office/powerpoint/2010/main" val="2270494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Une caractéristique principale des agresseurs est leur capacité à tromper les autres.</a:t>
            </a:r>
            <a:r>
              <a:rPr lang="fr-FR" sz="1200" kern="1200" dirty="0" smtClean="0">
                <a:solidFill>
                  <a:schemeClr val="tx1"/>
                </a:solidFill>
                <a:effectLst/>
                <a:latin typeface="+mn-lt"/>
                <a:ea typeface="+mn-ea"/>
                <a:cs typeface="+mn-cs"/>
              </a:rPr>
              <a:t> Elle peut être douce, calme, charmante et convaincante.</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Le partenaire est généralement un symbole.</a:t>
            </a:r>
            <a:r>
              <a:rPr lang="fr-FR" sz="1200" kern="1200" dirty="0" smtClean="0">
                <a:solidFill>
                  <a:schemeClr val="tx1"/>
                </a:solidFill>
                <a:effectLst/>
                <a:latin typeface="+mn-lt"/>
                <a:ea typeface="+mn-ea"/>
                <a:cs typeface="+mn-cs"/>
              </a:rPr>
              <a:t> Les relations avec son partenaire ne sont pas celles qu’elle aurait avec une personne à part entière, mais avec un symbole d'un partenaire. C'est particulièrement vrai quand elle est en colère. Elle suppose qu'il pense, ressent ou agit comme un autre - souvent son père (ou un autre membre de la famille ou une figure d’autorité).</a:t>
            </a:r>
            <a:endParaRPr lang="en-ZA" sz="1200" kern="1200" dirty="0" smtClean="0">
              <a:solidFill>
                <a:schemeClr val="tx1"/>
              </a:solidFill>
              <a:effectLst/>
              <a:latin typeface="+mn-lt"/>
              <a:ea typeface="+mn-ea"/>
              <a:cs typeface="+mn-cs"/>
            </a:endParaRPr>
          </a:p>
          <a:p>
            <a:pPr fontAlgn="base"/>
            <a:r>
              <a:rPr lang="fr-FR"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Notre culture accepte excessivement</a:t>
            </a:r>
            <a:r>
              <a:rPr lang="fr-FR" sz="1200" kern="1200" baseline="0" dirty="0" smtClean="0">
                <a:solidFill>
                  <a:schemeClr val="tx1"/>
                </a:solidFill>
                <a:effectLst/>
                <a:latin typeface="+mn-lt"/>
                <a:ea typeface="+mn-ea"/>
                <a:cs typeface="+mn-cs"/>
              </a:rPr>
              <a:t> et</a:t>
            </a:r>
            <a:r>
              <a:rPr lang="fr-FR" sz="1200"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irrationnellement </a:t>
            </a:r>
            <a:r>
              <a:rPr lang="fr-FR" sz="1200" kern="1200" dirty="0" smtClean="0">
                <a:solidFill>
                  <a:schemeClr val="tx1"/>
                </a:solidFill>
                <a:effectLst/>
                <a:latin typeface="+mn-lt"/>
                <a:ea typeface="+mn-ea"/>
                <a:cs typeface="+mn-cs"/>
              </a:rPr>
              <a:t>la philosophie « Je le changerai »</a:t>
            </a:r>
            <a:r>
              <a:rPr lang="fr-FR" sz="1200" kern="1200" baseline="0" dirty="0" smtClean="0">
                <a:solidFill>
                  <a:schemeClr val="tx1"/>
                </a:solidFill>
                <a:effectLst/>
                <a:latin typeface="+mn-lt"/>
                <a:ea typeface="+mn-ea"/>
                <a:cs typeface="+mn-cs"/>
              </a:rPr>
              <a:t> selon laquelle</a:t>
            </a:r>
            <a:r>
              <a:rPr lang="fr-FR" sz="1200" kern="1200" dirty="0" smtClean="0">
                <a:solidFill>
                  <a:schemeClr val="tx1"/>
                </a:solidFill>
                <a:effectLst/>
                <a:latin typeface="+mn-lt"/>
                <a:ea typeface="+mn-ea"/>
                <a:cs typeface="+mn-cs"/>
              </a:rPr>
              <a:t> une femme sélectionne puis « moule » un partenaire à son goût. « Mariez l'homme aujourd'hui</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et changez ses manières demain ! » - Paroles de la comédie musicale jouée à Broadway, New-York, « </a:t>
            </a:r>
            <a:r>
              <a:rPr lang="fr-FR" sz="1200" i="1" kern="1200" dirty="0" smtClean="0">
                <a:solidFill>
                  <a:schemeClr val="tx1"/>
                </a:solidFill>
                <a:effectLst/>
                <a:latin typeface="+mn-lt"/>
                <a:ea typeface="+mn-ea"/>
                <a:cs typeface="+mn-cs"/>
              </a:rPr>
              <a:t>Guys &amp; </a:t>
            </a:r>
            <a:r>
              <a:rPr lang="fr-FR" sz="1200" i="1" kern="1200" dirty="0" err="1" smtClean="0">
                <a:solidFill>
                  <a:schemeClr val="tx1"/>
                </a:solidFill>
                <a:effectLst/>
                <a:latin typeface="+mn-lt"/>
                <a:ea typeface="+mn-ea"/>
                <a:cs typeface="+mn-cs"/>
              </a:rPr>
              <a:t>Dolls</a:t>
            </a:r>
            <a:r>
              <a:rPr lang="fr-FR" sz="1200" i="1" kern="1200" dirty="0" smtClean="0">
                <a:solidFill>
                  <a:schemeClr val="tx1"/>
                </a:solidFill>
                <a:effectLst/>
                <a:latin typeface="+mn-lt"/>
                <a:ea typeface="+mn-ea"/>
                <a:cs typeface="+mn-cs"/>
              </a:rPr>
              <a:t> » (existe en français sous le titre « Blanches colombes et vilains messieurs »).</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Certes, des partenaires s’aimant d’un même amour peuvent décider de changer leurs HABITUDES physiques pour se faire plaisir, mais un partenaire ne doit jamais exiger que le conjoint change son STYLE DE VIE, sa PERSONNALITÉ, ses LOISIRS ou son CHOIX DE CARRIÈRE contre </a:t>
            </a:r>
            <a:r>
              <a:rPr lang="fr-FR" sz="1200" i="1" kern="1200" dirty="0" smtClean="0">
                <a:solidFill>
                  <a:schemeClr val="tx1"/>
                </a:solidFill>
                <a:effectLst/>
                <a:latin typeface="+mn-lt"/>
                <a:ea typeface="+mn-ea"/>
                <a:cs typeface="+mn-cs"/>
              </a:rPr>
              <a:t>sa</a:t>
            </a:r>
            <a:r>
              <a:rPr lang="fr-FR" sz="1200" kern="1200" dirty="0" smtClean="0">
                <a:solidFill>
                  <a:schemeClr val="tx1"/>
                </a:solidFill>
                <a:effectLst/>
                <a:latin typeface="+mn-lt"/>
                <a:ea typeface="+mn-ea"/>
                <a:cs typeface="+mn-cs"/>
              </a:rPr>
              <a:t> volonté, pour plaire</a:t>
            </a:r>
            <a:r>
              <a:rPr lang="fr-FR" sz="1200" kern="1200" baseline="0" dirty="0" smtClean="0">
                <a:solidFill>
                  <a:schemeClr val="tx1"/>
                </a:solidFill>
                <a:effectLst/>
                <a:latin typeface="+mn-lt"/>
                <a:ea typeface="+mn-ea"/>
                <a:cs typeface="+mn-cs"/>
              </a:rPr>
              <a:t> à l’autre.</a:t>
            </a:r>
            <a:endParaRPr lang="en-Z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11</a:t>
            </a:fld>
            <a:endParaRPr lang="en-US"/>
          </a:p>
        </p:txBody>
      </p:sp>
    </p:spTree>
    <p:extLst>
      <p:ext uri="{BB962C8B-B14F-4D97-AF65-F5344CB8AC3E}">
        <p14:creationId xmlns:p14="http://schemas.microsoft.com/office/powerpoint/2010/main" val="4125309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mn-lt"/>
                <a:ea typeface="+mn-ea"/>
                <a:cs typeface="+mn-cs"/>
              </a:rPr>
              <a:t>Il est important de comprendre que les agresseurs ne sont pas des cas désespérés et qu'ils peuvent avoir une expérience douloureuse qui leur est propre. </a:t>
            </a:r>
            <a:r>
              <a:rPr lang="fr-FR" sz="1200" b="1" kern="1200" dirty="0" smtClean="0">
                <a:solidFill>
                  <a:schemeClr val="tx1"/>
                </a:solidFill>
                <a:effectLst/>
                <a:latin typeface="+mn-lt"/>
                <a:ea typeface="+mn-ea"/>
                <a:cs typeface="+mn-cs"/>
              </a:rPr>
              <a:t>La recherche souligne que les personnes maltraitées ont tendance à abuser des autres.</a:t>
            </a:r>
            <a:r>
              <a:rPr lang="fr-FR" sz="1200" kern="1200" dirty="0" smtClean="0">
                <a:solidFill>
                  <a:schemeClr val="tx1"/>
                </a:solidFill>
                <a:effectLst/>
                <a:latin typeface="+mn-lt"/>
                <a:ea typeface="+mn-ea"/>
                <a:cs typeface="+mn-cs"/>
              </a:rPr>
              <a:t> Un comportement abusif peut donc parfois résulter de sentiments de peur et de honte qui émergent suite à des</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abus subis avant le</a:t>
            </a:r>
            <a:r>
              <a:rPr lang="fr-FR" sz="1200" kern="1200" baseline="0" dirty="0" smtClean="0">
                <a:solidFill>
                  <a:schemeClr val="tx1"/>
                </a:solidFill>
                <a:effectLst/>
                <a:latin typeface="+mn-lt"/>
                <a:ea typeface="+mn-ea"/>
                <a:cs typeface="+mn-cs"/>
              </a:rPr>
              <a:t> mariage</a:t>
            </a:r>
            <a:r>
              <a:rPr lang="fr-FR" sz="1200" kern="1200" dirty="0" smtClean="0">
                <a:solidFill>
                  <a:schemeClr val="tx1"/>
                </a:solidFill>
                <a:effectLst/>
                <a:latin typeface="+mn-lt"/>
                <a:ea typeface="+mn-ea"/>
                <a:cs typeface="+mn-cs"/>
              </a:rPr>
              <a:t>. Cela entraîne souvent le besoin de contrôler la honte par l'abus. L'agresseur peut se dire : « Je ne serai plus jamais ce petit garçon ou cette petite fille effrayée ... Je refuserai toutes les situations où je me sentirai vulnérable, et je garderai le contrôle de la situation. »</a:t>
            </a:r>
            <a:endParaRPr lang="en-ZA"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3"/>
              </a:rPr>
              <a:t>https://www.focusonthefamily.ca/content/words-that-bruise-are-you-emotionally-abusive</a:t>
            </a:r>
            <a:endParaRPr lang="en-Z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12</a:t>
            </a:fld>
            <a:endParaRPr lang="en-US"/>
          </a:p>
        </p:txBody>
      </p:sp>
    </p:spTree>
    <p:extLst>
      <p:ext uri="{BB962C8B-B14F-4D97-AF65-F5344CB8AC3E}">
        <p14:creationId xmlns:p14="http://schemas.microsoft.com/office/powerpoint/2010/main" val="2621309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smtClean="0">
                <a:solidFill>
                  <a:schemeClr val="tx1"/>
                </a:solidFill>
                <a:effectLst/>
                <a:latin typeface="+mn-lt"/>
                <a:ea typeface="+mn-ea"/>
                <a:cs typeface="+mn-cs"/>
              </a:rPr>
              <a:t>QUELLES SONT LES TECHNIQUES UTILISÉES DANS L'ABUS PSYCHOLOGIQUE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13</a:t>
            </a:fld>
            <a:endParaRPr lang="en-US"/>
          </a:p>
        </p:txBody>
      </p:sp>
    </p:spTree>
    <p:extLst>
      <p:ext uri="{BB962C8B-B14F-4D97-AF65-F5344CB8AC3E}">
        <p14:creationId xmlns:p14="http://schemas.microsoft.com/office/powerpoint/2010/main" val="50098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1. L’abus par les mots</a:t>
            </a:r>
            <a:endParaRPr lang="en-ZA" sz="1200" kern="1200" dirty="0" smtClean="0">
              <a:solidFill>
                <a:schemeClr val="tx1"/>
              </a:solidFill>
              <a:effectLst/>
              <a:latin typeface="+mn-lt"/>
              <a:ea typeface="+mn-ea"/>
              <a:cs typeface="+mn-cs"/>
            </a:endParaRPr>
          </a:p>
          <a:p>
            <a:pPr marL="0" indent="0" fontAlgn="base">
              <a:buNone/>
            </a:pPr>
            <a:endParaRPr lang="en-US" sz="1200" kern="1200" dirty="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L'opinion dominante</a:t>
            </a:r>
            <a:r>
              <a:rPr lang="fr-FR" sz="1200" kern="1200" dirty="0" smtClean="0">
                <a:solidFill>
                  <a:schemeClr val="tx1"/>
                </a:solidFill>
                <a:effectLst/>
                <a:latin typeface="+mn-lt"/>
                <a:ea typeface="+mn-ea"/>
                <a:cs typeface="+mn-cs"/>
              </a:rPr>
              <a:t>. Refuse de considérer votre opinion et vous force à toujours accepter la sienne.</a:t>
            </a:r>
          </a:p>
          <a:p>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La personne qui a toujours raison</a:t>
            </a:r>
            <a:r>
              <a:rPr lang="fr-FR" sz="1200" kern="1200" dirty="0" smtClean="0">
                <a:solidFill>
                  <a:schemeClr val="tx1"/>
                </a:solidFill>
                <a:effectLst/>
                <a:latin typeface="+mn-lt"/>
                <a:ea typeface="+mn-ea"/>
                <a:cs typeface="+mn-cs"/>
              </a:rPr>
              <a:t>. Doit toujours avoir raison et avoir le dernier mot à chaque fois qu'un désaccord surgit.</a:t>
            </a:r>
          </a:p>
          <a:p>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Le juge et le juré</a:t>
            </a:r>
            <a:r>
              <a:rPr lang="fr-FR" sz="1200" kern="1200" dirty="0" smtClean="0">
                <a:solidFill>
                  <a:schemeClr val="tx1"/>
                </a:solidFill>
                <a:effectLst/>
                <a:latin typeface="+mn-lt"/>
                <a:ea typeface="+mn-ea"/>
                <a:cs typeface="+mn-cs"/>
              </a:rPr>
              <a:t>. Prononce des jugements sévères à votre égard, votre personne ou votre comportement, pour susciter chez vous un sentiment de honte et de culpabilité.</a:t>
            </a:r>
            <a:endParaRPr lang="en-ZA" sz="1200" kern="1200" dirty="0" smtClean="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14</a:t>
            </a:fld>
            <a:endParaRPr lang="en-US"/>
          </a:p>
        </p:txBody>
      </p:sp>
    </p:spTree>
    <p:extLst>
      <p:ext uri="{BB962C8B-B14F-4D97-AF65-F5344CB8AC3E}">
        <p14:creationId xmlns:p14="http://schemas.microsoft.com/office/powerpoint/2010/main" val="4151305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L'artiste humiliant</a:t>
            </a:r>
            <a:r>
              <a:rPr lang="fr-FR" sz="1200" kern="1200" dirty="0" smtClean="0">
                <a:solidFill>
                  <a:schemeClr val="tx1"/>
                </a:solidFill>
                <a:effectLst/>
                <a:latin typeface="+mn-lt"/>
                <a:ea typeface="+mn-ea"/>
                <a:cs typeface="+mn-cs"/>
              </a:rPr>
              <a:t>. Fait des commentaires comme « Tu es fou/folle ! Comment quelqu'un peut-il penser à quelque chose d’aussi stupide ? » pour dévaloriser vos décisions et ignorer vos sentiments.</a:t>
            </a:r>
          </a:p>
          <a:p>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L’humoriste</a:t>
            </a:r>
            <a:r>
              <a:rPr lang="fr-FR" sz="1200" kern="1200" dirty="0" smtClean="0">
                <a:solidFill>
                  <a:schemeClr val="tx1"/>
                </a:solidFill>
                <a:effectLst/>
                <a:latin typeface="+mn-lt"/>
                <a:ea typeface="+mn-ea"/>
                <a:cs typeface="+mn-cs"/>
              </a:rPr>
              <a:t>. Fait preuve de sarcasme pour déterrer les problèmes du passé, mettre en exergue vos défauts ou vous humilier.</a:t>
            </a:r>
          </a:p>
          <a:p>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La victime.</a:t>
            </a:r>
            <a:r>
              <a:rPr lang="fr-FR" sz="1200" kern="1200" dirty="0" smtClean="0">
                <a:solidFill>
                  <a:schemeClr val="tx1"/>
                </a:solidFill>
                <a:effectLst/>
                <a:latin typeface="+mn-lt"/>
                <a:ea typeface="+mn-ea"/>
                <a:cs typeface="+mn-cs"/>
              </a:rPr>
              <a:t> Utilise une fausse culpabilité irréaliste et non méritée pour contrôler votre comportement.</a:t>
            </a:r>
          </a:p>
          <a:p>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L'historien</a:t>
            </a:r>
            <a:r>
              <a:rPr lang="fr-FR" sz="1200" kern="1200" dirty="0" smtClean="0">
                <a:solidFill>
                  <a:schemeClr val="tx1"/>
                </a:solidFill>
                <a:effectLst/>
                <a:latin typeface="+mn-lt"/>
                <a:ea typeface="+mn-ea"/>
                <a:cs typeface="+mn-cs"/>
              </a:rPr>
              <a:t>. Vous dit que vous êtes pardonné, cependant ressasse les événements du passé pour vous faire honte afin que vous acceptiez ses décisions et ses sentiments.</a:t>
            </a:r>
            <a:endParaRPr lang="en-Z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15</a:t>
            </a:fld>
            <a:endParaRPr lang="en-US"/>
          </a:p>
        </p:txBody>
      </p:sp>
    </p:spTree>
    <p:extLst>
      <p:ext uri="{BB962C8B-B14F-4D97-AF65-F5344CB8AC3E}">
        <p14:creationId xmlns:p14="http://schemas.microsoft.com/office/powerpoint/2010/main" val="2781911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smtClean="0">
                <a:solidFill>
                  <a:schemeClr val="tx1"/>
                </a:solidFill>
                <a:effectLst/>
                <a:latin typeface="+mn-lt"/>
                <a:ea typeface="+mn-ea"/>
                <a:cs typeface="+mn-cs"/>
              </a:rPr>
              <a:t>2. L’abus par les actes</a:t>
            </a:r>
          </a:p>
          <a:p>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Le commandant en chef.</a:t>
            </a:r>
            <a:r>
              <a:rPr lang="fr-FR" sz="1200" kern="1200" dirty="0" smtClean="0">
                <a:solidFill>
                  <a:schemeClr val="tx1"/>
                </a:solidFill>
                <a:effectLst/>
                <a:latin typeface="+mn-lt"/>
                <a:ea typeface="+mn-ea"/>
                <a:cs typeface="+mn-cs"/>
              </a:rPr>
              <a:t> Désire régenter votre vie - de vos pensées à vos actions - par un comportement et des attentes rigides et </a:t>
            </a:r>
            <a:r>
              <a:rPr lang="fr-FR" sz="1200" kern="1200" dirty="0" smtClean="0">
                <a:solidFill>
                  <a:schemeClr val="tx1"/>
                </a:solidFill>
                <a:effectLst/>
                <a:latin typeface="+mn-lt"/>
                <a:ea typeface="+mn-ea"/>
                <a:cs typeface="+mn-cs"/>
              </a:rPr>
              <a:t>militaires</a:t>
            </a:r>
            <a:r>
              <a:rPr lang="fr-FR" sz="1200" kern="1200" dirty="0" smtClean="0">
                <a:solidFill>
                  <a:schemeClr val="tx1"/>
                </a:solidFill>
                <a:effectLst/>
                <a:latin typeface="+mn-lt"/>
                <a:ea typeface="+mn-ea"/>
                <a:cs typeface="+mn-cs"/>
              </a:rPr>
              <a:t>.</a:t>
            </a:r>
          </a:p>
          <a:p>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Le criard</a:t>
            </a:r>
            <a:r>
              <a:rPr lang="fr-FR" sz="1200" kern="1200" dirty="0" smtClean="0">
                <a:solidFill>
                  <a:schemeClr val="tx1"/>
                </a:solidFill>
                <a:effectLst/>
                <a:latin typeface="+mn-lt"/>
                <a:ea typeface="+mn-ea"/>
                <a:cs typeface="+mn-cs"/>
              </a:rPr>
              <a:t>. Crie, hurle et insulte.</a:t>
            </a:r>
            <a:r>
              <a:rPr lang="fr-FR" sz="1200" kern="1200" baseline="0" dirty="0" smtClean="0">
                <a:solidFill>
                  <a:schemeClr val="tx1"/>
                </a:solidFill>
                <a:effectLst/>
                <a:latin typeface="+mn-lt"/>
                <a:ea typeface="+mn-ea"/>
                <a:cs typeface="+mn-cs"/>
              </a:rPr>
              <a:t> Ce sont</a:t>
            </a:r>
            <a:r>
              <a:rPr lang="fr-FR" sz="1200" kern="1200" dirty="0" smtClean="0">
                <a:solidFill>
                  <a:schemeClr val="tx1"/>
                </a:solidFill>
                <a:effectLst/>
                <a:latin typeface="+mn-lt"/>
                <a:ea typeface="+mn-ea"/>
                <a:cs typeface="+mn-cs"/>
              </a:rPr>
              <a:t> ses armes pour vous opprimer.</a:t>
            </a:r>
          </a:p>
          <a:p>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L'intimidant.</a:t>
            </a:r>
            <a:r>
              <a:rPr lang="fr-FR" sz="1200" kern="1200" dirty="0" smtClean="0">
                <a:solidFill>
                  <a:schemeClr val="tx1"/>
                </a:solidFill>
                <a:effectLst/>
                <a:latin typeface="+mn-lt"/>
                <a:ea typeface="+mn-ea"/>
                <a:cs typeface="+mn-cs"/>
              </a:rPr>
              <a:t> Fait appel à l'intimidation, la peur, la colère et les menaces inappropriées pour parvenir à ses fins.</a:t>
            </a:r>
            <a:endParaRPr lang="en-Z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16</a:t>
            </a:fld>
            <a:endParaRPr lang="en-US"/>
          </a:p>
        </p:txBody>
      </p:sp>
    </p:spTree>
    <p:extLst>
      <p:ext uri="{BB962C8B-B14F-4D97-AF65-F5344CB8AC3E}">
        <p14:creationId xmlns:p14="http://schemas.microsoft.com/office/powerpoint/2010/main" val="2614324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Les montagnes russes</a:t>
            </a:r>
            <a:r>
              <a:rPr lang="fr-FR" sz="1200" kern="1200" dirty="0" smtClean="0">
                <a:solidFill>
                  <a:schemeClr val="tx1"/>
                </a:solidFill>
                <a:effectLst/>
                <a:latin typeface="+mn-lt"/>
                <a:ea typeface="+mn-ea"/>
                <a:cs typeface="+mn-cs"/>
              </a:rPr>
              <a:t>. Son humeur et son comportement oscillent d'un extrême à l'autre, éliminant tout sentiment de sécurité et de cohérence dans votre relation.</a:t>
            </a:r>
          </a:p>
          <a:p>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L’insatisfait.</a:t>
            </a:r>
            <a:r>
              <a:rPr lang="fr-FR" sz="1200"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Fait preuve de favoritisme en disant : « Pourquoi ne peux-tu pas être plus ... » pour vous faire comprendre clairement que vous n’êtes pas à la hauteur de quelqu'un qu’il/elle préfère.</a:t>
            </a:r>
          </a:p>
          <a:p>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L'inverseur de rôles.</a:t>
            </a:r>
            <a:r>
              <a:rPr lang="fr-FR" sz="1200" kern="1200" dirty="0" smtClean="0">
                <a:solidFill>
                  <a:schemeClr val="tx1"/>
                </a:solidFill>
                <a:effectLst/>
                <a:latin typeface="+mn-lt"/>
                <a:ea typeface="+mn-ea"/>
                <a:cs typeface="+mn-cs"/>
              </a:rPr>
              <a:t> Les rôles sont confus et inversés, le parent prenant le rôle de l'enfant, l'enfant assumant les responsabilités du parent, ou l'enfant étant placé dans le rôle émotionnel du conjoint.</a:t>
            </a:r>
            <a:endParaRPr lang="en-Z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17</a:t>
            </a:fld>
            <a:endParaRPr lang="en-US"/>
          </a:p>
        </p:txBody>
      </p:sp>
    </p:spTree>
    <p:extLst>
      <p:ext uri="{BB962C8B-B14F-4D97-AF65-F5344CB8AC3E}">
        <p14:creationId xmlns:p14="http://schemas.microsoft.com/office/powerpoint/2010/main" val="2483298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La colère de Dieu.</a:t>
            </a:r>
            <a:r>
              <a:rPr lang="fr-FR" sz="1200" kern="1200" dirty="0" smtClean="0">
                <a:solidFill>
                  <a:schemeClr val="tx1"/>
                </a:solidFill>
                <a:effectLst/>
                <a:latin typeface="+mn-lt"/>
                <a:ea typeface="+mn-ea"/>
                <a:cs typeface="+mn-cs"/>
              </a:rPr>
              <a:t> La personne utilise abusivement les Écritures pour parvenir à ses fins et assimile sa propre opinion à celle de Dieu.</a:t>
            </a:r>
          </a:p>
          <a:p>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Le perturbateur</a:t>
            </a:r>
            <a:r>
              <a:rPr lang="fr-FR" sz="1200" kern="1200" dirty="0" smtClean="0">
                <a:solidFill>
                  <a:schemeClr val="tx1"/>
                </a:solidFill>
                <a:effectLst/>
                <a:latin typeface="+mn-lt"/>
                <a:ea typeface="+mn-ea"/>
                <a:cs typeface="+mn-cs"/>
              </a:rPr>
              <a:t>. Vous fait croire que vous êtes en train de perdre la tête ou la mémoire. Le perturbateur nie par exemple qu'un événement s'est produit, vous traite de fou ou de trop sensible, ou encore relate totalement différemment un événement. Lorsque vous vous interrogez à ce sujet, vous avez plus de chances de vous sentir dépendant de l'agresseur et de poursuivre la relation. Vous ne remarquerez peut-être pas dès le début qu’on cherche à vous perturber ; cet abus s’installe avec le temps.</a:t>
            </a:r>
            <a:endParaRPr lang="en-Z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18</a:t>
            </a:fld>
            <a:endParaRPr lang="en-US"/>
          </a:p>
        </p:txBody>
      </p:sp>
    </p:spTree>
    <p:extLst>
      <p:ext uri="{BB962C8B-B14F-4D97-AF65-F5344CB8AC3E}">
        <p14:creationId xmlns:p14="http://schemas.microsoft.com/office/powerpoint/2010/main" val="2024739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smtClean="0">
                <a:solidFill>
                  <a:schemeClr val="tx1"/>
                </a:solidFill>
                <a:effectLst/>
                <a:latin typeface="+mn-lt"/>
                <a:ea typeface="+mn-ea"/>
                <a:cs typeface="+mn-cs"/>
              </a:rPr>
              <a:t>3. Abus psychologique par l'indifférence</a:t>
            </a:r>
          </a:p>
          <a:p>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Le parent disparu</a:t>
            </a:r>
            <a:r>
              <a:rPr lang="fr-FR" sz="1200" kern="1200" dirty="0" smtClean="0">
                <a:solidFill>
                  <a:schemeClr val="tx1"/>
                </a:solidFill>
                <a:effectLst/>
                <a:latin typeface="+mn-lt"/>
                <a:ea typeface="+mn-ea"/>
                <a:cs typeface="+mn-cs"/>
              </a:rPr>
              <a:t>. Un parent se retire physiquement de toute interaction dans votre vie.</a:t>
            </a:r>
          </a:p>
          <a:p>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L'aidant absent</a:t>
            </a:r>
            <a:r>
              <a:rPr lang="fr-FR" sz="1200" kern="1200" dirty="0" smtClean="0">
                <a:solidFill>
                  <a:schemeClr val="tx1"/>
                </a:solidFill>
                <a:effectLst/>
                <a:latin typeface="+mn-lt"/>
                <a:ea typeface="+mn-ea"/>
                <a:cs typeface="+mn-cs"/>
              </a:rPr>
              <a:t>. Un parent se retire émotionnellement de toute interaction dans votre vie.</a:t>
            </a:r>
            <a:endParaRPr lang="en-Z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19</a:t>
            </a:fld>
            <a:endParaRPr lang="en-US"/>
          </a:p>
        </p:txBody>
      </p:sp>
    </p:spTree>
    <p:extLst>
      <p:ext uri="{BB962C8B-B14F-4D97-AF65-F5344CB8AC3E}">
        <p14:creationId xmlns:p14="http://schemas.microsoft.com/office/powerpoint/2010/main" val="983759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smtClean="0">
                <a:solidFill>
                  <a:schemeClr val="tx1"/>
                </a:solidFill>
                <a:effectLst/>
                <a:latin typeface="+mn-lt"/>
                <a:ea typeface="+mn-ea"/>
                <a:cs typeface="+mn-cs"/>
              </a:rPr>
              <a:t>L'histoire de Marie</a:t>
            </a:r>
          </a:p>
          <a:p>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Ce matin nous avons parlé de Marie. Son mari, Jean, était un des responsables de leur église. Cependant, il abusait verbalement d'elle et l'avait découragée à poursuivre ses études. Pourtant, Marie a toujours du mal à </a:t>
            </a:r>
            <a:r>
              <a:rPr lang="fr-FR" sz="1200" kern="1200" dirty="0" smtClean="0">
                <a:solidFill>
                  <a:schemeClr val="tx1"/>
                </a:solidFill>
                <a:effectLst/>
                <a:latin typeface="+mn-lt"/>
                <a:ea typeface="+mn-ea"/>
                <a:cs typeface="+mn-cs"/>
              </a:rPr>
              <a:t>reconna</a:t>
            </a:r>
            <a:r>
              <a:rPr lang="fr-FR" sz="1200" kern="1200" dirty="0" smtClean="0">
                <a:solidFill>
                  <a:schemeClr val="tx1"/>
                </a:solidFill>
                <a:effectLst/>
                <a:latin typeface="+mn-lt"/>
                <a:ea typeface="+mn-ea"/>
                <a:cs typeface="+mn-cs"/>
              </a:rPr>
              <a:t>ître </a:t>
            </a:r>
            <a:r>
              <a:rPr lang="fr-FR" sz="1200" kern="1200" dirty="0" smtClean="0">
                <a:solidFill>
                  <a:schemeClr val="tx1"/>
                </a:solidFill>
                <a:effectLst/>
                <a:latin typeface="+mn-lt"/>
                <a:ea typeface="+mn-ea"/>
                <a:cs typeface="+mn-cs"/>
              </a:rPr>
              <a:t>qu'elle </a:t>
            </a:r>
            <a:r>
              <a:rPr lang="fr-FR" sz="1200" kern="1200" dirty="0" smtClean="0">
                <a:solidFill>
                  <a:schemeClr val="tx1"/>
                </a:solidFill>
                <a:effectLst/>
                <a:latin typeface="+mn-lt"/>
                <a:ea typeface="+mn-ea"/>
                <a:cs typeface="+mn-cs"/>
              </a:rPr>
              <a:t>a été maltraitée.</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Son mari connaissait bien la Bible et proclamait sa foi chrétienne avec hardiesse. Ils avaient étudié les Écritures ensemble, prié tous les deux et organisé des études bibliques chez eux. Une nature dominante se cachait néanmoins derrière cette façade inébranlable craignant Dieu. Jean a passé des années à démolir le sentiment de sécurité et l'estime de soi de Marie.</a:t>
            </a:r>
          </a:p>
          <a:p>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Il brisait des objets, proférait des menaces, jouait avec mes émotions. Il m’a mis un couteau sous la gorge et une arme à feu sur la tempe », raconte Marie. « Même la Bible a été utilisée comme une arme contre moi... toujours hors contexte, certes, mais néanmoins citée. »</a:t>
            </a:r>
          </a:p>
          <a:p>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Il a rendu Marie responsable de ses accès de violence et pendant des années, lui</a:t>
            </a:r>
            <a:r>
              <a:rPr lang="fr-FR" sz="1200" kern="1200" baseline="0" dirty="0" smtClean="0">
                <a:solidFill>
                  <a:schemeClr val="tx1"/>
                </a:solidFill>
                <a:effectLst/>
                <a:latin typeface="+mn-lt"/>
                <a:ea typeface="+mn-ea"/>
                <a:cs typeface="+mn-cs"/>
              </a:rPr>
              <a:t> a fait croire</a:t>
            </a:r>
            <a:r>
              <a:rPr lang="fr-FR" sz="1200" kern="1200" dirty="0" smtClean="0">
                <a:solidFill>
                  <a:schemeClr val="tx1"/>
                </a:solidFill>
                <a:effectLst/>
                <a:latin typeface="+mn-lt"/>
                <a:ea typeface="+mn-ea"/>
                <a:cs typeface="+mn-cs"/>
              </a:rPr>
              <a:t> qu'elle était partiellement responsable. « Je devais faire quelque chose de mal si les choses </a:t>
            </a:r>
            <a:r>
              <a:rPr lang="fr-FR" sz="1200" kern="1200" dirty="0" smtClean="0">
                <a:solidFill>
                  <a:schemeClr val="tx1"/>
                </a:solidFill>
                <a:effectLst/>
                <a:latin typeface="+mn-lt"/>
                <a:ea typeface="+mn-ea"/>
                <a:cs typeface="+mn-cs"/>
              </a:rPr>
              <a:t>allaient mal </a:t>
            </a:r>
            <a:r>
              <a:rPr lang="fr-FR" sz="1200" kern="1200" dirty="0" smtClean="0">
                <a:solidFill>
                  <a:schemeClr val="tx1"/>
                </a:solidFill>
                <a:effectLst/>
                <a:latin typeface="+mn-lt"/>
                <a:ea typeface="+mn-ea"/>
                <a:cs typeface="+mn-cs"/>
              </a:rPr>
              <a:t>dans une relation qui incluait Dieu, n'est-ce pas ? J'ai tellement essayé d'être pieuse... et la Bible m'a dit de me soumettre à mon mari. Peut-être que Dieu voulait juste que je souffre un peu pour me rendre plus sainte. D'ailleurs, ce n'était pas si mal - il pouvait aussi être aimable et gentil parfois. »</a:t>
            </a:r>
          </a:p>
          <a:p>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Jean a abusé de Marie mais cela aurait pu être l'inverse. Les femmes infligent également autant d'abus psychologiques aux hommes. Alors, inversons l'histoire. Pouvez-vous imaginer cela ? Marie dit avec mépris à son mari, « Tu ne reprendras pas tes études ! Tu n'as jamais aimé étudier. Tu n’en es pas capable de toute façon ! »</a:t>
            </a:r>
            <a:endParaRPr lang="en-Z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a:t>
            </a:fld>
            <a:endParaRPr lang="en-US"/>
          </a:p>
        </p:txBody>
      </p:sp>
    </p:spTree>
    <p:extLst>
      <p:ext uri="{BB962C8B-B14F-4D97-AF65-F5344CB8AC3E}">
        <p14:creationId xmlns:p14="http://schemas.microsoft.com/office/powerpoint/2010/main" val="2793402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smtClean="0">
                <a:solidFill>
                  <a:schemeClr val="tx1"/>
                </a:solidFill>
                <a:effectLst/>
                <a:latin typeface="+mn-lt"/>
                <a:ea typeface="+mn-ea"/>
                <a:cs typeface="+mn-cs"/>
              </a:rPr>
              <a:t>QUELS SONT LES EFFETS DE L'ABUS PSYCHOLOGIQUE ?</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Évoluer dans une relation affective ou verbale violente peut avoir des effets à long terme sur votre santé physique et mentale, menant à la douleur chronique, à la dépression ou à l'anxiété.</a:t>
            </a:r>
            <a:endParaRPr lang="en-Z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20</a:t>
            </a:fld>
            <a:endParaRPr lang="en-US"/>
          </a:p>
        </p:txBody>
      </p:sp>
    </p:spTree>
    <p:extLst>
      <p:ext uri="{BB962C8B-B14F-4D97-AF65-F5344CB8AC3E}">
        <p14:creationId xmlns:p14="http://schemas.microsoft.com/office/powerpoint/2010/main" val="3159320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mn-lt"/>
                <a:ea typeface="+mn-ea"/>
                <a:cs typeface="+mn-cs"/>
              </a:rPr>
              <a:t>Vous risquez également d’/de :</a:t>
            </a:r>
          </a:p>
          <a:p>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vous interroger sur les événements : « Est-ce que cela s'est réellement passé ? » (Le perturbateur)</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changer votre comportement de peur de bouleverser votre partenaire ou agir de manière plus agressive ou plus passive que vous ne le seriez en d’autres circonstances.</a:t>
            </a:r>
            <a:endParaRPr lang="en-Z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 éprouver de la honte ou de la culpabilité.</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craindre constamment de bouleverser votre partenaire.</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vous sentir impuissant(e) et désespéré(e).</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vous sentir manipulé(e), utilisé(e) et contrôlé(e).</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vous sentir indésirable.</a:t>
            </a:r>
            <a:endParaRPr lang="en-ZA" sz="1200" kern="1200" dirty="0" smtClean="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 comportement de votre partenaire peut vous inciter à penser que vous devez faire tout ce qui est en votre pouvoir pour rétablir la paix et mettre fin à l'abus. Cela peut être stressant et oppressant.</a:t>
            </a:r>
            <a:endParaRPr lang="en-Z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21</a:t>
            </a:fld>
            <a:endParaRPr lang="en-US"/>
          </a:p>
        </p:txBody>
      </p:sp>
    </p:spTree>
    <p:extLst>
      <p:ext uri="{BB962C8B-B14F-4D97-AF65-F5344CB8AC3E}">
        <p14:creationId xmlns:p14="http://schemas.microsoft.com/office/powerpoint/2010/main" val="2755319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smtClean="0">
                <a:solidFill>
                  <a:schemeClr val="tx1"/>
                </a:solidFill>
                <a:effectLst/>
                <a:latin typeface="+mn-lt"/>
                <a:ea typeface="+mn-ea"/>
                <a:cs typeface="+mn-cs"/>
              </a:rPr>
              <a:t>QU'EST-CE QU'UNE AUTO-ÉVALUATION DE L'ABUS PSYCHOLOGIQUE ?</a:t>
            </a:r>
            <a:endParaRPr lang="en-US" sz="1200" kern="1200" dirty="0" smtClean="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Prenez le</a:t>
            </a:r>
            <a:r>
              <a:rPr lang="fr-FR" sz="1200" kern="1200" baseline="0" dirty="0" smtClean="0">
                <a:solidFill>
                  <a:schemeClr val="tx1"/>
                </a:solidFill>
                <a:effectLst/>
                <a:latin typeface="+mn-lt"/>
                <a:ea typeface="+mn-ea"/>
                <a:cs typeface="+mn-cs"/>
              </a:rPr>
              <a:t> temps d’</a:t>
            </a:r>
            <a:r>
              <a:rPr lang="fr-FR" sz="1200" kern="1200" dirty="0" smtClean="0">
                <a:solidFill>
                  <a:schemeClr val="tx1"/>
                </a:solidFill>
                <a:effectLst/>
                <a:latin typeface="+mn-lt"/>
                <a:ea typeface="+mn-ea"/>
                <a:cs typeface="+mn-cs"/>
              </a:rPr>
              <a:t>examiner ces questions. Votre partenaire pourrait se comporter comme si tout va pour le mieux alors qu’il est évident que ce n’est pas le cas.</a:t>
            </a:r>
            <a:endParaRPr lang="en-ZA" sz="1200" kern="1200" dirty="0" smtClean="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22</a:t>
            </a:fld>
            <a:endParaRPr lang="en-US"/>
          </a:p>
        </p:txBody>
      </p:sp>
    </p:spTree>
    <p:extLst>
      <p:ext uri="{BB962C8B-B14F-4D97-AF65-F5344CB8AC3E}">
        <p14:creationId xmlns:p14="http://schemas.microsoft.com/office/powerpoint/2010/main" val="1037665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mn-lt"/>
                <a:ea typeface="+mn-ea"/>
                <a:cs typeface="+mn-cs"/>
              </a:rPr>
              <a:t>1. Pensez-vous que vous ne pouvez pas discuter avec votre partenaire de ce qui vous dérange ?</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2. Votre partenaire vous critique-t-il/elle fréquemment, vous humilie-t-il/elle ou sape-t-il/elle votre estime de soi ?</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3. Votre partenaire vous ridiculise-t-il/elle lorsque vous vous exprimez ?</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4. Votre partenaire essaie-t-il/elle de vous isoler de vos amis, de votre famille ou de vos groupes ?</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5. Votre partenaire limite-t-il/elle votre accès au travail ou aux ressources matérielles ?</a:t>
            </a:r>
            <a:endParaRPr lang="en-Z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23</a:t>
            </a:fld>
            <a:endParaRPr lang="en-US"/>
          </a:p>
        </p:txBody>
      </p:sp>
    </p:spTree>
    <p:extLst>
      <p:ext uri="{BB962C8B-B14F-4D97-AF65-F5344CB8AC3E}">
        <p14:creationId xmlns:p14="http://schemas.microsoft.com/office/powerpoint/2010/main" val="3619544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mn-lt"/>
                <a:ea typeface="+mn-ea"/>
                <a:cs typeface="+mn-cs"/>
              </a:rPr>
              <a:t>6. Votre partenaire vous a-t-il/elle déjà été volé ? Laisse-t-il/elle accumuler des dettes que vous aurez à gérer ?</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7. Votre relation oscille-t-elle entre froid émotionnel (silence) et relation très proche ?</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8. Vous sentez-vous parfois pris au piège de la relation ?</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9. Votre partenaire a-t-il/elle déjà jeté ou brisé vos objets personnels ?</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10. Avez-vous peur de votre partenaire ?</a:t>
            </a:r>
            <a:endParaRPr lang="en-Z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24</a:t>
            </a:fld>
            <a:endParaRPr lang="en-US"/>
          </a:p>
        </p:txBody>
      </p:sp>
    </p:spTree>
    <p:extLst>
      <p:ext uri="{BB962C8B-B14F-4D97-AF65-F5344CB8AC3E}">
        <p14:creationId xmlns:p14="http://schemas.microsoft.com/office/powerpoint/2010/main" val="4011702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COMMENT UN CHRÉTIEN DOIT-IL RÉPONDRE À SON AMI(E) VICTIME D’ABUS ?</a:t>
            </a:r>
            <a:endParaRPr lang="en-ZA" sz="1200" kern="1200" dirty="0" smtClean="0">
              <a:solidFill>
                <a:schemeClr val="tx1"/>
              </a:solidFill>
              <a:effectLst/>
              <a:latin typeface="+mn-lt"/>
              <a:ea typeface="+mn-ea"/>
              <a:cs typeface="+mn-cs"/>
            </a:endParaRPr>
          </a:p>
          <a:p>
            <a:endParaRPr lang="en-US" dirty="0"/>
          </a:p>
          <a:p>
            <a:r>
              <a:rPr lang="fr-FR" sz="1200" kern="1200" dirty="0" smtClean="0">
                <a:solidFill>
                  <a:schemeClr val="tx1"/>
                </a:solidFill>
                <a:effectLst/>
                <a:latin typeface="+mn-lt"/>
                <a:ea typeface="+mn-ea"/>
                <a:cs typeface="+mn-cs"/>
              </a:rPr>
              <a:t>Si un(e) ami(e) vient à vous et partage des bribes de sa vie et que cela ressemble à ce qui a été décrit précédemment, sachez qu'il/elle vous fait entièrement confiance et qu'il/elle a peut-être peur. Il se peut que votre ami(e) ait désespérément besoin d'aide, et il/elle a choisi de tendre la main vers vous, peut-être sous la menace que si il/elle se confiait à quelqu'un d’autre, la situation pourrait empirer à la maison. Gardez à l'esprit que si l'abus est grave, une évaluation du danger est recommandée.</a:t>
            </a:r>
          </a:p>
          <a:p>
            <a:endParaRPr lang="en-ZA"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3"/>
              </a:rPr>
              <a:t>https://www.dangerassessment.org/</a:t>
            </a:r>
            <a:endParaRPr lang="en-Z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25</a:t>
            </a:fld>
            <a:endParaRPr lang="en-US"/>
          </a:p>
        </p:txBody>
      </p:sp>
    </p:spTree>
    <p:extLst>
      <p:ext uri="{BB962C8B-B14F-4D97-AF65-F5344CB8AC3E}">
        <p14:creationId xmlns:p14="http://schemas.microsoft.com/office/powerpoint/2010/main" val="2834363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dirty="0" smtClean="0">
                <a:solidFill>
                  <a:schemeClr val="tx1"/>
                </a:solidFill>
                <a:effectLst/>
                <a:latin typeface="+mn-lt"/>
                <a:ea typeface="+mn-ea"/>
                <a:cs typeface="+mn-cs"/>
              </a:rPr>
              <a:t>Conduites à tenir face à ces</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situations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r>
              <a:rPr lang="fr-FR" sz="1200" b="1" i="1" kern="1200" dirty="0" smtClean="0">
                <a:solidFill>
                  <a:schemeClr val="tx1"/>
                </a:solidFill>
                <a:effectLst/>
                <a:latin typeface="+mn-lt"/>
                <a:ea typeface="+mn-ea"/>
                <a:cs typeface="+mn-cs"/>
              </a:rPr>
              <a:t>Reconnaissez sa douleur et le fait qu'elle est bien réelle</a:t>
            </a:r>
            <a:r>
              <a:rPr lang="fr-FR" sz="1200" kern="1200" dirty="0" smtClean="0">
                <a:solidFill>
                  <a:schemeClr val="tx1"/>
                </a:solidFill>
                <a:effectLst/>
                <a:latin typeface="+mn-lt"/>
                <a:ea typeface="+mn-ea"/>
                <a:cs typeface="+mn-cs"/>
              </a:rPr>
              <a:t>. Il est possible qu’il/elle n’ait pas la conviction que ce qui se passe </a:t>
            </a:r>
            <a:r>
              <a:rPr lang="fr-FR" sz="1200" kern="1200" dirty="0" smtClean="0">
                <a:solidFill>
                  <a:schemeClr val="tx1"/>
                </a:solidFill>
                <a:effectLst/>
                <a:latin typeface="+mn-lt"/>
                <a:ea typeface="+mn-ea"/>
                <a:cs typeface="+mn-cs"/>
              </a:rPr>
              <a:t>soit réellement </a:t>
            </a:r>
            <a:r>
              <a:rPr lang="fr-FR" sz="1200" kern="1200" dirty="0" smtClean="0">
                <a:solidFill>
                  <a:schemeClr val="tx1"/>
                </a:solidFill>
                <a:effectLst/>
                <a:latin typeface="+mn-lt"/>
                <a:ea typeface="+mn-ea"/>
                <a:cs typeface="+mn-cs"/>
              </a:rPr>
              <a:t>grave. Il/elle devra entendre de quelqu'un d'autre que c'est vraiment le cas.</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r>
              <a:rPr lang="fr-FR" sz="1200" b="1" i="1" kern="1200" dirty="0" smtClean="0">
                <a:solidFill>
                  <a:schemeClr val="tx1"/>
                </a:solidFill>
                <a:effectLst/>
                <a:latin typeface="+mn-lt"/>
                <a:ea typeface="+mn-ea"/>
                <a:cs typeface="+mn-cs"/>
              </a:rPr>
              <a:t>Posez des questions avec tact</a:t>
            </a:r>
            <a:r>
              <a:rPr lang="fr-FR" sz="1200" b="1" kern="120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rPr>
              <a:t> Essayez d'obtenir plus d'informations, par exemple depuis combien de temps cela se passe et quels types d'actes abusifs sont commis. En revanche, sachez faire marche arrière si c'est trop douloureux pour lui/elle de s’exprimer.</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r>
              <a:rPr lang="fr-FR" sz="1200" b="1" i="1" kern="1200" dirty="0" smtClean="0">
                <a:solidFill>
                  <a:schemeClr val="tx1"/>
                </a:solidFill>
                <a:effectLst/>
                <a:latin typeface="+mn-lt"/>
                <a:ea typeface="+mn-ea"/>
                <a:cs typeface="+mn-cs"/>
              </a:rPr>
              <a:t>Veillez à ne pas blâmer</a:t>
            </a:r>
            <a:r>
              <a:rPr lang="fr-FR" sz="1200" b="1" kern="120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rPr>
              <a:t> Il est fort possible qu’on lui reproche depuis longtemps la façon dont les choses ont tourné, alors essayez de ne pas dire qu’elle devait changer quelque chose de spécifique.</a:t>
            </a:r>
            <a:r>
              <a:rPr lang="fr-FR" sz="1200" kern="1200" baseline="0" dirty="0" smtClean="0">
                <a:solidFill>
                  <a:schemeClr val="tx1"/>
                </a:solidFill>
                <a:effectLst/>
                <a:latin typeface="+mn-lt"/>
                <a:ea typeface="+mn-ea"/>
                <a:cs typeface="+mn-cs"/>
              </a:rPr>
              <a:t> I</a:t>
            </a:r>
            <a:r>
              <a:rPr lang="fr-FR" sz="1200" kern="1200" dirty="0" smtClean="0">
                <a:solidFill>
                  <a:schemeClr val="tx1"/>
                </a:solidFill>
                <a:effectLst/>
                <a:latin typeface="+mn-lt"/>
                <a:ea typeface="+mn-ea"/>
                <a:cs typeface="+mn-cs"/>
              </a:rPr>
              <a:t>l se pourrait qu’à la longue, l’autre</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ne veuille plus combler le vide. Bien que chaque relation engage deux personnes, il/elle aura tout le temps nécessaire pour comprendre le rôle qu’il/elle a joué dans le dysfonctionnement.</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r>
              <a:rPr lang="fr-FR" sz="1200" b="1" i="1" kern="1200" dirty="0" smtClean="0">
                <a:solidFill>
                  <a:schemeClr val="tx1"/>
                </a:solidFill>
                <a:effectLst/>
                <a:latin typeface="+mn-lt"/>
                <a:ea typeface="+mn-ea"/>
                <a:cs typeface="+mn-cs"/>
              </a:rPr>
              <a:t>N’expédiez pas quelqu’un en lui disant de « faire plus de quelque chose »</a:t>
            </a:r>
            <a:r>
              <a:rPr lang="fr-FR" sz="1200" kern="1200" dirty="0" smtClean="0">
                <a:solidFill>
                  <a:schemeClr val="tx1"/>
                </a:solidFill>
                <a:effectLst/>
                <a:latin typeface="+mn-lt"/>
                <a:ea typeface="+mn-ea"/>
                <a:cs typeface="+mn-cs"/>
              </a:rPr>
              <a:t>. Il est fort possible que cela lui ait traversé l’esprit : prier davantage, servir plus, encourager plus, cuisiner davantage, initier les relations intimes plus souvent. Cela n'a probablement pas changé grand-chose sur le long terme. (C'est ce qu'on appelle la phase </a:t>
            </a:r>
            <a:r>
              <a:rPr lang="fr-FR" sz="1200" i="1" kern="1200" dirty="0" smtClean="0">
                <a:solidFill>
                  <a:schemeClr val="tx1"/>
                </a:solidFill>
                <a:effectLst/>
                <a:latin typeface="+mn-lt"/>
                <a:ea typeface="+mn-ea"/>
                <a:cs typeface="+mn-cs"/>
              </a:rPr>
              <a:t>lune </a:t>
            </a:r>
            <a:r>
              <a:rPr lang="fr-FR" sz="1200" i="1" kern="1200" dirty="0" smtClean="0">
                <a:solidFill>
                  <a:schemeClr val="tx1"/>
                </a:solidFill>
                <a:effectLst/>
                <a:latin typeface="+mn-lt"/>
                <a:ea typeface="+mn-ea"/>
                <a:cs typeface="+mn-cs"/>
              </a:rPr>
              <a:t>de miel</a:t>
            </a:r>
            <a:r>
              <a:rPr lang="fr-FR" sz="1200" kern="1200" dirty="0" smtClean="0">
                <a:solidFill>
                  <a:schemeClr val="tx1"/>
                </a:solidFill>
                <a:effectLst/>
                <a:latin typeface="+mn-lt"/>
                <a:ea typeface="+mn-ea"/>
                <a:cs typeface="+mn-cs"/>
              </a:rPr>
              <a:t> ... où les choses semblent s'améliorer mais cela ne dure jamais.)</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r>
              <a:rPr lang="fr-FR" sz="1200" b="1" i="1" kern="1200" dirty="0" smtClean="0">
                <a:solidFill>
                  <a:schemeClr val="tx1"/>
                </a:solidFill>
                <a:effectLst/>
                <a:latin typeface="+mn-lt"/>
                <a:ea typeface="+mn-ea"/>
                <a:cs typeface="+mn-cs"/>
              </a:rPr>
              <a:t>N'essayez pas de l'aider seul</a:t>
            </a:r>
            <a:r>
              <a:rPr lang="fr-FR" sz="1200" kern="1200" dirty="0" smtClean="0">
                <a:solidFill>
                  <a:schemeClr val="tx1"/>
                </a:solidFill>
                <a:effectLst/>
                <a:latin typeface="+mn-lt"/>
                <a:ea typeface="+mn-ea"/>
                <a:cs typeface="+mn-cs"/>
              </a:rPr>
              <a:t>. Déterminez le genre d'aide dont il/elle pourrait avoir besoin, que ce soit une visite accompagnée du pasteur (choisissez judicieusement) ou une rencontre avec un conseiller conjugal chrétien.</a:t>
            </a:r>
            <a:endParaRPr lang="en-Z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971F23C-F166-F546-84ED-7FFF8AF5A6A5}" type="slidenum">
              <a:rPr lang="en-US" smtClean="0"/>
              <a:t>26</a:t>
            </a:fld>
            <a:endParaRPr lang="en-US"/>
          </a:p>
        </p:txBody>
      </p:sp>
    </p:spTree>
    <p:extLst>
      <p:ext uri="{BB962C8B-B14F-4D97-AF65-F5344CB8AC3E}">
        <p14:creationId xmlns:p14="http://schemas.microsoft.com/office/powerpoint/2010/main" val="23487596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mn-lt"/>
                <a:ea typeface="+mn-ea"/>
                <a:cs typeface="+mn-cs"/>
              </a:rPr>
              <a:t>• </a:t>
            </a:r>
            <a:r>
              <a:rPr lang="fr-FR" sz="1200" b="1" i="1" kern="1200" dirty="0" smtClean="0">
                <a:solidFill>
                  <a:schemeClr val="tx1"/>
                </a:solidFill>
                <a:effectLst/>
                <a:latin typeface="+mn-lt"/>
                <a:ea typeface="+mn-ea"/>
                <a:cs typeface="+mn-cs"/>
              </a:rPr>
              <a:t>Proposez de l’accompagner à différents types de réunions</a:t>
            </a:r>
            <a:r>
              <a:rPr lang="fr-FR" sz="1200" kern="1200" dirty="0" smtClean="0">
                <a:solidFill>
                  <a:schemeClr val="tx1"/>
                </a:solidFill>
                <a:effectLst/>
                <a:latin typeface="+mn-lt"/>
                <a:ea typeface="+mn-ea"/>
                <a:cs typeface="+mn-cs"/>
              </a:rPr>
              <a:t>. Votre ami(e) pourrait avoir honte ou peur. Essayez de sortir du cercle de l’abus peut être terrifiant et il/elle aura besoin de votre soutien.</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r>
              <a:rPr lang="fr-FR" sz="1200" b="1" i="1" kern="1200" dirty="0" smtClean="0">
                <a:solidFill>
                  <a:schemeClr val="tx1"/>
                </a:solidFill>
                <a:effectLst/>
                <a:latin typeface="+mn-lt"/>
                <a:ea typeface="+mn-ea"/>
                <a:cs typeface="+mn-cs"/>
              </a:rPr>
              <a:t>N’encouragez pas une décision irréfléchie</a:t>
            </a:r>
            <a:r>
              <a:rPr lang="fr-FR" sz="1200" kern="1200" dirty="0" smtClean="0">
                <a:solidFill>
                  <a:schemeClr val="tx1"/>
                </a:solidFill>
                <a:effectLst/>
                <a:latin typeface="+mn-lt"/>
                <a:ea typeface="+mn-ea"/>
                <a:cs typeface="+mn-cs"/>
              </a:rPr>
              <a:t>. Cela ne servira à rien de dire : « Je ne sais pas comment tu as vécu cela si longtemps ! » ou « Si j'étais toi, j’aurais immédiatement consulté un avocat ! » Cela pourrait peut-être le/la paralyser davantage. Votre ami(e) a besoin d’appliquer progressivement de petites mesures, pour sa santé et sa guérison. Par ailleurs, vous risquez tout simplement de transférer vos blessures émotionnelles passées sur le vécu de votre ami(e) alors que les situations sont tout à fait distinctes.  </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r>
              <a:rPr lang="fr-FR" sz="1200" b="1" i="1" kern="1200" dirty="0" smtClean="0">
                <a:solidFill>
                  <a:schemeClr val="tx1"/>
                </a:solidFill>
                <a:effectLst/>
                <a:latin typeface="+mn-lt"/>
                <a:ea typeface="+mn-ea"/>
                <a:cs typeface="+mn-cs"/>
              </a:rPr>
              <a:t>Prenez des nouvelles de votre ami(e).</a:t>
            </a:r>
            <a:r>
              <a:rPr lang="fr-FR" sz="1200" kern="1200" dirty="0" smtClean="0">
                <a:solidFill>
                  <a:schemeClr val="tx1"/>
                </a:solidFill>
                <a:effectLst/>
                <a:latin typeface="+mn-lt"/>
                <a:ea typeface="+mn-ea"/>
                <a:cs typeface="+mn-cs"/>
              </a:rPr>
              <a:t> Les victimes se sentent souvent isolées. Demander de l'aide nécessite du courage ; demander plus d'aide en exige encore plus que ne peut en avoir une victime si vous ne prenez pas régulièrement de ses nouvelles. Il/elle risque alors de ne plus vous contacter.</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r>
              <a:rPr lang="fr-FR" sz="1200" b="1" i="1" kern="1200" dirty="0" smtClean="0">
                <a:solidFill>
                  <a:schemeClr val="tx1"/>
                </a:solidFill>
                <a:effectLst/>
                <a:latin typeface="+mn-lt"/>
                <a:ea typeface="+mn-ea"/>
                <a:cs typeface="+mn-cs"/>
              </a:rPr>
              <a:t>Dirigez votre ami(e) vers les Écritures</a:t>
            </a:r>
            <a:r>
              <a:rPr lang="fr-FR" sz="1200" kern="1200" dirty="0" smtClean="0">
                <a:solidFill>
                  <a:schemeClr val="tx1"/>
                </a:solidFill>
                <a:effectLst/>
                <a:latin typeface="+mn-lt"/>
                <a:ea typeface="+mn-ea"/>
                <a:cs typeface="+mn-cs"/>
              </a:rPr>
              <a:t>. Partagez des textes bibliques qui rappellent la valeur de votre ami(e) aux yeux de Dieu et qui nous assurent de son pouvoir de guérir et de nous fortifier. Vous devez régulièrement rappeler à votre ami(e) qu'il/elle est aimé(e), qu'il/elle est précieux(se)</a:t>
            </a:r>
            <a:r>
              <a:rPr lang="fr-FR" sz="1200" kern="1200" baseline="0" dirty="0" smtClean="0">
                <a:solidFill>
                  <a:schemeClr val="tx1"/>
                </a:solidFill>
                <a:effectLst/>
                <a:latin typeface="+mn-lt"/>
                <a:ea typeface="+mn-ea"/>
                <a:cs typeface="+mn-cs"/>
              </a:rPr>
              <a:t> et </a:t>
            </a:r>
            <a:r>
              <a:rPr lang="fr-FR" sz="1200" kern="1200" dirty="0" smtClean="0">
                <a:solidFill>
                  <a:schemeClr val="tx1"/>
                </a:solidFill>
                <a:effectLst/>
                <a:latin typeface="+mn-lt"/>
                <a:ea typeface="+mn-ea"/>
                <a:cs typeface="+mn-cs"/>
              </a:rPr>
              <a:t>que Dieu s’occupe de lui/d’elle.</a:t>
            </a:r>
            <a:endParaRPr lang="en-ZA" sz="1200" kern="1200" dirty="0" smtClean="0">
              <a:solidFill>
                <a:schemeClr val="tx1"/>
              </a:solidFill>
              <a:effectLst/>
              <a:latin typeface="+mn-lt"/>
              <a:ea typeface="+mn-ea"/>
              <a:cs typeface="+mn-cs"/>
            </a:endParaRPr>
          </a:p>
          <a:p>
            <a:pPr fontAlgn="base"/>
            <a:r>
              <a:rPr lang="fr-FR"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r>
              <a:rPr lang="fr-FR" sz="1200" b="1" i="1" kern="1200" dirty="0" smtClean="0">
                <a:solidFill>
                  <a:schemeClr val="tx1"/>
                </a:solidFill>
                <a:effectLst/>
                <a:latin typeface="+mn-lt"/>
                <a:ea typeface="+mn-ea"/>
                <a:cs typeface="+mn-cs"/>
              </a:rPr>
              <a:t>Priez</a:t>
            </a:r>
            <a:r>
              <a:rPr lang="fr-FR" sz="1200" kern="1200" dirty="0" smtClean="0">
                <a:solidFill>
                  <a:schemeClr val="tx1"/>
                </a:solidFill>
                <a:effectLst/>
                <a:latin typeface="+mn-lt"/>
                <a:ea typeface="+mn-ea"/>
                <a:cs typeface="+mn-cs"/>
              </a:rPr>
              <a:t>. Priez avec lui/elle. Confiez votre ami(e) à Dieu et continuez à le/la présenter à Christ, demandant que la guérison divine lui soit accordée.</a:t>
            </a:r>
            <a:endParaRPr lang="en-ZA" sz="1200" kern="1200" dirty="0" smtClean="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indent="0" algn="l" defTabSz="914400" rtl="0" eaLnBrk="1" fontAlgn="base"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Ces idées ne font qu'effleurer la surface d'un sujet extrêmement controversé. Si vous ou quelqu'un que vous aimez est confronté à ce type de situation, s'il vous plaît, cherchez de l'aide. Certes, il n'y a peut-être pas d'œil au beurre noir, cependant un cœur se brise un peu plus chaque jour.</a:t>
            </a:r>
            <a:endParaRPr lang="en-ZA" sz="1200" kern="1200" dirty="0" smtClean="0">
              <a:solidFill>
                <a:schemeClr val="tx1"/>
              </a:solidFill>
              <a:effectLst/>
              <a:latin typeface="+mn-lt"/>
              <a:ea typeface="+mn-ea"/>
              <a:cs typeface="+mn-cs"/>
            </a:endParaRPr>
          </a:p>
          <a:p>
            <a:pPr fontAlgn="base"/>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27</a:t>
            </a:fld>
            <a:endParaRPr lang="en-US"/>
          </a:p>
        </p:txBody>
      </p:sp>
    </p:spTree>
    <p:extLst>
      <p:ext uri="{BB962C8B-B14F-4D97-AF65-F5344CB8AC3E}">
        <p14:creationId xmlns:p14="http://schemas.microsoft.com/office/powerpoint/2010/main" val="15418599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smtClean="0">
                <a:solidFill>
                  <a:schemeClr val="tx1"/>
                </a:solidFill>
                <a:effectLst/>
                <a:latin typeface="+mn-lt"/>
                <a:ea typeface="+mn-ea"/>
                <a:cs typeface="+mn-cs"/>
              </a:rPr>
              <a:t>QUESTIONS FINALES</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Et si vous êtes l'agresseur psychologique (verbal) ?</a:t>
            </a:r>
            <a:r>
              <a:rPr lang="fr-FR" sz="1200" kern="1200" dirty="0" smtClean="0">
                <a:solidFill>
                  <a:schemeClr val="tx1"/>
                </a:solidFill>
                <a:effectLst/>
                <a:latin typeface="+mn-lt"/>
                <a:ea typeface="+mn-ea"/>
                <a:cs typeface="+mn-cs"/>
              </a:rPr>
              <a:t> Êtes-vous quelqu'un qui a abusé un autre ? Si c’est le cas, êtes-vous prêt à le reconnaître et à solliciter une aide professionnelle pour changer votre comportement ? Êtes-vous prêt à chercher de l'aide d'en haut ?</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Et si vous êtes victime d'un abus psychologique ?</a:t>
            </a:r>
            <a:r>
              <a:rPr lang="fr-FR" sz="1200" kern="1200" dirty="0" smtClean="0">
                <a:solidFill>
                  <a:schemeClr val="tx1"/>
                </a:solidFill>
                <a:effectLst/>
                <a:latin typeface="+mn-lt"/>
                <a:ea typeface="+mn-ea"/>
                <a:cs typeface="+mn-cs"/>
              </a:rPr>
              <a:t> Êtes-vous prêt à affronter l’agresseur avec gentillesse, mais fermeté, et à établir des limites saines ? Êtes-vous prêt à solliciter une aide professionnelle ? Êtes-vous prêt à rechercher la guérison et la sagesse de Dieu face à cette situation ?</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Je prie </a:t>
            </a:r>
            <a:r>
              <a:rPr lang="fr-FR" sz="1200" kern="1200" dirty="0" smtClean="0">
                <a:solidFill>
                  <a:schemeClr val="tx1"/>
                </a:solidFill>
                <a:effectLst/>
                <a:latin typeface="+mn-lt"/>
                <a:ea typeface="+mn-ea"/>
                <a:cs typeface="+mn-cs"/>
              </a:rPr>
              <a:t>pour</a:t>
            </a:r>
            <a:r>
              <a:rPr lang="fr-FR" sz="1200" kern="1200" baseline="0" dirty="0" smtClean="0">
                <a:solidFill>
                  <a:schemeClr val="tx1"/>
                </a:solidFill>
                <a:effectLst/>
                <a:latin typeface="+mn-lt"/>
                <a:ea typeface="+mn-ea"/>
                <a:cs typeface="+mn-cs"/>
              </a:rPr>
              <a:t> vous</a:t>
            </a:r>
            <a:r>
              <a:rPr lang="fr-FR" sz="1200"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a:t>
            </a:r>
            <a:endParaRPr lang="en-ZA" sz="1200" kern="1200" dirty="0" smtClean="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p>
          <a:p>
            <a:r>
              <a:rPr lang="en-US" sz="1200" b="1" kern="1200" cap="all" dirty="0">
                <a:solidFill>
                  <a:schemeClr val="tx1"/>
                </a:solidFill>
                <a:effectLst/>
                <a:latin typeface="+mn-lt"/>
                <a:ea typeface="+mn-ea"/>
                <a:cs typeface="+mn-cs"/>
              </a:rPr>
              <a:t/>
            </a:r>
            <a:br>
              <a:rPr lang="en-US" sz="1200" b="1" kern="1200" cap="all" dirty="0">
                <a:solidFill>
                  <a:schemeClr val="tx1"/>
                </a:solidFill>
                <a:effectLst/>
                <a:latin typeface="+mn-lt"/>
                <a:ea typeface="+mn-ea"/>
                <a:cs typeface="+mn-cs"/>
              </a:rPr>
            </a:br>
            <a:r>
              <a:rPr lang="en-US" sz="1200" b="1" kern="1200" cap="all"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28</a:t>
            </a:fld>
            <a:endParaRPr lang="en-US"/>
          </a:p>
        </p:txBody>
      </p:sp>
    </p:spTree>
    <p:extLst>
      <p:ext uri="{BB962C8B-B14F-4D97-AF65-F5344CB8AC3E}">
        <p14:creationId xmlns:p14="http://schemas.microsoft.com/office/powerpoint/2010/main" val="4272228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CONSEILS D’ELLEN G. WHITE AUX COUPLES QUI VIVENT UNE RELATION DYSFONCTIONNELLE</a:t>
            </a:r>
            <a:endParaRPr lang="en-ZA" sz="1200" kern="1200" dirty="0" smtClean="0">
              <a:solidFill>
                <a:schemeClr val="tx1"/>
              </a:solidFill>
              <a:effectLst/>
              <a:latin typeface="+mn-lt"/>
              <a:ea typeface="+mn-ea"/>
              <a:cs typeface="+mn-cs"/>
            </a:endParaRPr>
          </a:p>
          <a:p>
            <a:pPr fontAlgn="base"/>
            <a:endParaRPr lang="en-US" sz="1200" i="1" kern="1200" dirty="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Le foyer </a:t>
            </a:r>
            <a:r>
              <a:rPr lang="en-US" sz="1200" i="1" kern="1200" dirty="0" err="1" smtClean="0">
                <a:solidFill>
                  <a:schemeClr val="tx1"/>
                </a:solidFill>
                <a:effectLst/>
                <a:latin typeface="+mn-lt"/>
                <a:ea typeface="+mn-ea"/>
                <a:cs typeface="+mn-cs"/>
              </a:rPr>
              <a:t>chrétien</a:t>
            </a:r>
            <a:r>
              <a:rPr lang="en-US" sz="1200" kern="1200" dirty="0" smtClean="0">
                <a:solidFill>
                  <a:schemeClr val="tx1"/>
                </a:solidFill>
                <a:effectLst/>
                <a:latin typeface="+mn-lt"/>
                <a:ea typeface="+mn-ea"/>
                <a:cs typeface="+mn-cs"/>
              </a:rPr>
              <a:t>, p. 102</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Il faut donner de l’amour au lieu d’en exiger. Cultivez ce qu’il y a de plus noble en vous, et soyez empressés à reconnaître les qualités l’un de l’autre. Le sentiment d’être apprécié est une satisfaction et un stimulant merveilleux. La sympathie et le respect encouragent celui qui cherche à atteindre la perfection, et l’amour lui-même augmente lorsqu’il vise un idéal toujours plus noble.</a:t>
            </a:r>
            <a:endParaRPr lang="en-Z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29</a:t>
            </a:fld>
            <a:endParaRPr lang="en-US"/>
          </a:p>
        </p:txBody>
      </p:sp>
    </p:spTree>
    <p:extLst>
      <p:ext uri="{BB962C8B-B14F-4D97-AF65-F5344CB8AC3E}">
        <p14:creationId xmlns:p14="http://schemas.microsoft.com/office/powerpoint/2010/main" val="711162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smtClean="0">
                <a:solidFill>
                  <a:schemeClr val="tx1"/>
                </a:solidFill>
                <a:effectLst/>
                <a:latin typeface="+mn-lt"/>
                <a:ea typeface="+mn-ea"/>
                <a:cs typeface="+mn-cs"/>
              </a:rPr>
              <a:t>Voici quelques questions que nous aimerions poser cet après-midi :</a:t>
            </a:r>
          </a:p>
          <a:p>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Quelles </a:t>
            </a:r>
            <a:r>
              <a:rPr lang="fr-FR" sz="1200" b="1" kern="1200" dirty="0" smtClean="0">
                <a:solidFill>
                  <a:schemeClr val="tx1"/>
                </a:solidFill>
                <a:effectLst/>
                <a:latin typeface="+mn-lt"/>
                <a:ea typeface="+mn-ea"/>
                <a:cs typeface="+mn-cs"/>
              </a:rPr>
              <a:t>techniques les agresseurs psychologiques utilisent</a:t>
            </a:r>
            <a:r>
              <a:rPr lang="fr-FR" sz="1200" kern="1200" dirty="0" smtClean="0">
                <a:solidFill>
                  <a:schemeClr val="tx1"/>
                </a:solidFill>
                <a:effectLst/>
                <a:latin typeface="+mn-lt"/>
                <a:ea typeface="+mn-ea"/>
                <a:cs typeface="+mn-cs"/>
              </a:rPr>
              <a:t>-ils à travers leurs mots, leur indifférence, leurs actions ?</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Qu'est-ce qu'une </a:t>
            </a:r>
            <a:r>
              <a:rPr lang="fr-FR" sz="1200" b="1" kern="1200" dirty="0" smtClean="0">
                <a:solidFill>
                  <a:schemeClr val="tx1"/>
                </a:solidFill>
                <a:effectLst/>
                <a:latin typeface="+mn-lt"/>
                <a:ea typeface="+mn-ea"/>
                <a:cs typeface="+mn-cs"/>
              </a:rPr>
              <a:t>auto-évaluation</a:t>
            </a:r>
            <a:r>
              <a:rPr lang="fr-FR" sz="1200" kern="1200" dirty="0" smtClean="0">
                <a:solidFill>
                  <a:schemeClr val="tx1"/>
                </a:solidFill>
                <a:effectLst/>
                <a:latin typeface="+mn-lt"/>
                <a:ea typeface="+mn-ea"/>
                <a:cs typeface="+mn-cs"/>
              </a:rPr>
              <a:t> de la violence psychologique ?</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Quels sont </a:t>
            </a:r>
            <a:r>
              <a:rPr lang="fr-FR" sz="1200" b="1" kern="1200" dirty="0" smtClean="0">
                <a:solidFill>
                  <a:schemeClr val="tx1"/>
                </a:solidFill>
                <a:effectLst/>
                <a:latin typeface="+mn-lt"/>
                <a:ea typeface="+mn-ea"/>
                <a:cs typeface="+mn-cs"/>
              </a:rPr>
              <a:t>les effets</a:t>
            </a:r>
            <a:r>
              <a:rPr lang="fr-FR" sz="1200" kern="1200" dirty="0" smtClean="0">
                <a:solidFill>
                  <a:schemeClr val="tx1"/>
                </a:solidFill>
                <a:effectLst/>
                <a:latin typeface="+mn-lt"/>
                <a:ea typeface="+mn-ea"/>
                <a:cs typeface="+mn-cs"/>
              </a:rPr>
              <a:t> de la violence psychologique ?</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Comment </a:t>
            </a:r>
            <a:r>
              <a:rPr lang="fr-FR" sz="1200" b="1" kern="1200" dirty="0" smtClean="0">
                <a:solidFill>
                  <a:schemeClr val="tx1"/>
                </a:solidFill>
                <a:effectLst/>
                <a:latin typeface="+mn-lt"/>
                <a:ea typeface="+mn-ea"/>
                <a:cs typeface="+mn-cs"/>
              </a:rPr>
              <a:t>le chrétien devrait-il réagir </a:t>
            </a:r>
            <a:r>
              <a:rPr lang="fr-FR" sz="1200" kern="1200" dirty="0" smtClean="0">
                <a:solidFill>
                  <a:schemeClr val="tx1"/>
                </a:solidFill>
                <a:effectLst/>
                <a:latin typeface="+mn-lt"/>
                <a:ea typeface="+mn-ea"/>
                <a:cs typeface="+mn-cs"/>
              </a:rPr>
              <a:t>face à quelqu'un de qui on abuse ?</a:t>
            </a:r>
            <a:endParaRPr lang="en-Z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3</a:t>
            </a:fld>
            <a:endParaRPr lang="en-US"/>
          </a:p>
        </p:txBody>
      </p:sp>
    </p:spTree>
    <p:extLst>
      <p:ext uri="{BB962C8B-B14F-4D97-AF65-F5344CB8AC3E}">
        <p14:creationId xmlns:p14="http://schemas.microsoft.com/office/powerpoint/2010/main" val="4117040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0650" y="620713"/>
            <a:ext cx="3895725" cy="2192337"/>
          </a:xfrm>
        </p:spPr>
      </p:sp>
      <p:sp>
        <p:nvSpPr>
          <p:cNvPr id="3" name="Notes Placeholder 2"/>
          <p:cNvSpPr>
            <a:spLocks noGrp="1"/>
          </p:cNvSpPr>
          <p:nvPr>
            <p:ph type="body" idx="1"/>
          </p:nvPr>
        </p:nvSpPr>
        <p:spPr>
          <a:xfrm>
            <a:off x="732768" y="2960634"/>
            <a:ext cx="5486400" cy="360045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CONSEILS D’ELLEN G. WHITE AUX COUPLES QUI VIVENT UNE RELATION DYSFONCTIONNELLE</a:t>
            </a:r>
            <a:endParaRPr lang="en-ZA" sz="1200" kern="1200" dirty="0" smtClean="0">
              <a:solidFill>
                <a:schemeClr val="tx1"/>
              </a:solidFill>
              <a:effectLst/>
              <a:latin typeface="+mn-lt"/>
              <a:ea typeface="+mn-ea"/>
              <a:cs typeface="+mn-cs"/>
            </a:endParaRPr>
          </a:p>
          <a:p>
            <a:endParaRPr lang="en-US" dirty="0"/>
          </a:p>
          <a:p>
            <a:r>
              <a:rPr lang="en-US" sz="1200" i="1" kern="1200" dirty="0" smtClean="0">
                <a:solidFill>
                  <a:schemeClr val="tx1"/>
                </a:solidFill>
                <a:effectLst/>
                <a:latin typeface="+mn-lt"/>
                <a:ea typeface="+mn-ea"/>
                <a:cs typeface="+mn-cs"/>
              </a:rPr>
              <a:t>Le foyer </a:t>
            </a:r>
            <a:r>
              <a:rPr lang="en-US" sz="1200" i="1" kern="1200" dirty="0" err="1" smtClean="0">
                <a:solidFill>
                  <a:schemeClr val="tx1"/>
                </a:solidFill>
                <a:effectLst/>
                <a:latin typeface="+mn-lt"/>
                <a:ea typeface="+mn-ea"/>
                <a:cs typeface="+mn-cs"/>
              </a:rPr>
              <a:t>chrétien</a:t>
            </a:r>
            <a:r>
              <a:rPr lang="en-US" sz="1200" kern="1200" dirty="0" smtClean="0">
                <a:solidFill>
                  <a:schemeClr val="tx1"/>
                </a:solidFill>
                <a:effectLst/>
                <a:latin typeface="+mn-lt"/>
                <a:ea typeface="+mn-ea"/>
                <a:cs typeface="+mn-cs"/>
              </a:rPr>
              <a:t>, p. 105, 106</a:t>
            </a:r>
          </a:p>
          <a:p>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Pas plus qu’un feu ne peut être maintenu sans combustible, l’amour ne peut exister sans être exprimé par des actes concrets. Vous avez cru porter atteinte à votre dignité en manifestant de la tendresse par des actes bienveillants et en recherchant les occasions de témoigner de l’affection à votre épouse par des paroles douces et des attitudes pleines de prévenances. Vous êtes inconstant dans vos sentiments et vous vous laissez trop influencer par les circonstances du moment. … Lorsque vous quittez votre bureau, abandonnez vos soucis et vos problèmes. Retrouvez votre famille avec un visage gai, sympathique ; montrez de la tendresse et de l’amour. Ce sera beaucoup mieux que de dépenser beaucoup d’argent pour votre épouse chez le médecin et le pharmacien. Cela contribuera à la santé de son corps et à la force de son âme. Vos existences ont été très malheureuses. … Vous pensez que ce serait manquer à votre dignité de manifester de l’amour et de parler avec bonté et affection. Vous croyez que toutes ces paroles de tendresse témoignent d’un manqué d’énergie et d’une certaine faiblesse, et qu’elles ne sont pas nécessaires. Vous les remplacez par des mots qui irritent, qui suscitent la discorde, la querelle et des paroles de reproche. …</a:t>
            </a:r>
            <a:endParaRPr lang="en-ZA"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Vous ne réalisez pas les conditions requises pour avoir l’esprit satisfait. Vous êtes obsédé par une pauvreté et des besoins imaginaires que vous semblez pressentir longtemps à l’avance ; vous vous sentez affligé, désolé, angoissé ; votre cerveau est en ébullition ; vos facultés mentales sont déprimées. Vous ne ressentez ni amour ni reconnaissance envers votre Père céleste pour toutes les bénédictions qu’il a répandues sur vous. Vous ne voyez que les inconvénients de la vie. Une sorte de folie mondaine vous maintient environné de nuages sombres au milieu d’épaisses ténèbres. Satan exulte de voir que l’adversité va s’emparer de vous, alors que la paix et le bonheur sont à votre disposition.</a:t>
            </a:r>
            <a:endParaRPr lang="en-ZA"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Aucune puissance terrestre ne peut vous maintenir, vous et votre mari, dans les liens de l’unité chrétienne si vous ne cultivez pas l’amour et le pardon réciproques. Votre vie conjugale devrait être empreinte d’intimité, de tendresse, de sainteté et de noblesse, vous insufflant une force spirituelle qui permettra à chacun d’être pour l’autre tout ce que la Parole de Dieu demande. En remplissant les conditions que le Seigneur vous présente, vous ferez descendre le ciel auprès de vous et vous introduirez Dieu dans votre vie.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30</a:t>
            </a:fld>
            <a:endParaRPr lang="en-US"/>
          </a:p>
        </p:txBody>
      </p:sp>
    </p:spTree>
    <p:extLst>
      <p:ext uri="{BB962C8B-B14F-4D97-AF65-F5344CB8AC3E}">
        <p14:creationId xmlns:p14="http://schemas.microsoft.com/office/powerpoint/2010/main" val="113661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mn-lt"/>
                <a:ea typeface="+mn-ea"/>
                <a:cs typeface="+mn-cs"/>
              </a:rPr>
              <a:t>• Et si vous étiez celui qui est psychologiquement violent envers quelqu'un que vous aimez ? Êtes-vous prêt à reconnaître et à changer votre comportement ?</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Et si vous êtes une victime ? </a:t>
            </a:r>
            <a:r>
              <a:rPr lang="fr-FR" sz="1200" b="1" kern="1200" dirty="0" smtClean="0">
                <a:solidFill>
                  <a:schemeClr val="tx1"/>
                </a:solidFill>
                <a:effectLst/>
                <a:latin typeface="+mn-lt"/>
                <a:ea typeface="+mn-ea"/>
                <a:cs typeface="+mn-cs"/>
              </a:rPr>
              <a:t>Êtes-vous prêt à demander de l'aide ?</a:t>
            </a:r>
            <a:r>
              <a:rPr lang="fr-FR" sz="1200" kern="1200" dirty="0" smtClean="0">
                <a:solidFill>
                  <a:schemeClr val="tx1"/>
                </a:solidFill>
                <a:effectLst/>
                <a:latin typeface="+mn-lt"/>
                <a:ea typeface="+mn-ea"/>
                <a:cs typeface="+mn-cs"/>
              </a:rPr>
              <a:t> Savez-vous vers qui vous tourner ?</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Quelles sont les </a:t>
            </a:r>
            <a:r>
              <a:rPr lang="fr-FR" sz="1200" b="1" kern="1200" dirty="0" smtClean="0">
                <a:solidFill>
                  <a:schemeClr val="tx1"/>
                </a:solidFill>
                <a:effectLst/>
                <a:latin typeface="+mn-lt"/>
                <a:ea typeface="+mn-ea"/>
                <a:cs typeface="+mn-cs"/>
              </a:rPr>
              <a:t>aides possibles</a:t>
            </a:r>
            <a:r>
              <a:rPr lang="fr-FR" sz="1200" kern="1200" dirty="0" smtClean="0">
                <a:solidFill>
                  <a:schemeClr val="tx1"/>
                </a:solidFill>
                <a:effectLst/>
                <a:latin typeface="+mn-lt"/>
                <a:ea typeface="+mn-ea"/>
                <a:cs typeface="+mn-cs"/>
              </a:rPr>
              <a:t> pour les victimes maltraitées psychologiquement ?</a:t>
            </a:r>
            <a:endParaRPr lang="en-Z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4</a:t>
            </a:fld>
            <a:endParaRPr lang="en-US"/>
          </a:p>
        </p:txBody>
      </p:sp>
    </p:spTree>
    <p:extLst>
      <p:ext uri="{BB962C8B-B14F-4D97-AF65-F5344CB8AC3E}">
        <p14:creationId xmlns:p14="http://schemas.microsoft.com/office/powerpoint/2010/main" val="828317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smtClean="0">
                <a:solidFill>
                  <a:schemeClr val="tx1"/>
                </a:solidFill>
                <a:effectLst/>
                <a:latin typeface="+mn-lt"/>
                <a:ea typeface="+mn-ea"/>
                <a:cs typeface="+mn-cs"/>
              </a:rPr>
              <a:t>Pourquoi l’abus psychologique est difficile à reconnaître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L’abus psychologique peut être difficile à reconnaître parce qu’il peut être subtile et que les agresseurs blâment souvent leurs victimes. Ils peuvent agir comme s'ils n'avaient aucune idée de</a:t>
            </a:r>
            <a:r>
              <a:rPr lang="fr-FR" sz="1200" kern="1200" baseline="0" dirty="0" smtClean="0">
                <a:solidFill>
                  <a:schemeClr val="tx1"/>
                </a:solidFill>
                <a:effectLst/>
                <a:latin typeface="+mn-lt"/>
                <a:ea typeface="+mn-ea"/>
                <a:cs typeface="+mn-cs"/>
              </a:rPr>
              <a:t> ce qui vous contrarie</a:t>
            </a:r>
            <a:r>
              <a:rPr lang="fr-FR" sz="1200" kern="1200" dirty="0" smtClean="0">
                <a:solidFill>
                  <a:schemeClr val="tx1"/>
                </a:solidFill>
                <a:effectLst/>
                <a:latin typeface="+mn-lt"/>
                <a:ea typeface="+mn-ea"/>
                <a:cs typeface="+mn-cs"/>
              </a:rPr>
              <a:t>. De plus, vous avez peut-être été traité de la sorte par le passé, donc ce qui se passe vous est familier et l’abus est plus difficile à déceler. Au fil du temps, l'agresseur va rogner sur votre estime de soi, vous culpabiliser, vous faire douter de vous-même, et vous pousser à vous méfier de vos perceptions.</a:t>
            </a:r>
          </a:p>
          <a:p>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D'autres aspects de la relation peuvent bien fonctionner. L'agresseur peut être amoureux entre les épisodes abusifs, de sorte que vous les refusiez ou vous les oubliiez. Vous n'avez peut-être pas vécu une autre relation saine, à des fins de comparaison, et lorsque l'abus se vit en privé, aucun témoin n’est présent pour valider votre expérience.</a:t>
            </a:r>
            <a:endParaRPr lang="en-ZA" sz="1200" kern="1200" dirty="0" smtClean="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5</a:t>
            </a:fld>
            <a:endParaRPr lang="en-US"/>
          </a:p>
        </p:txBody>
      </p:sp>
    </p:spTree>
    <p:extLst>
      <p:ext uri="{BB962C8B-B14F-4D97-AF65-F5344CB8AC3E}">
        <p14:creationId xmlns:p14="http://schemas.microsoft.com/office/powerpoint/2010/main" val="2858367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smtClean="0">
                <a:solidFill>
                  <a:schemeClr val="tx1"/>
                </a:solidFill>
                <a:effectLst/>
                <a:latin typeface="+mn-lt"/>
                <a:ea typeface="+mn-ea"/>
                <a:cs typeface="+mn-cs"/>
              </a:rPr>
              <a:t>La personnalité d’un abuseur</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Beaucoup d'hommes et de femmes supposent que s'ils ne sont pas maltraités physiquement par leur partenaire, il</a:t>
            </a:r>
            <a:r>
              <a:rPr lang="fr-FR" sz="1200" kern="1200" baseline="0" dirty="0" smtClean="0">
                <a:solidFill>
                  <a:schemeClr val="tx1"/>
                </a:solidFill>
                <a:effectLst/>
                <a:latin typeface="+mn-lt"/>
                <a:ea typeface="+mn-ea"/>
                <a:cs typeface="+mn-cs"/>
              </a:rPr>
              <a:t> n’y a pas d’abus</a:t>
            </a:r>
            <a:r>
              <a:rPr lang="fr-FR" sz="1200" kern="1200" dirty="0" smtClean="0">
                <a:solidFill>
                  <a:schemeClr val="tx1"/>
                </a:solidFill>
                <a:effectLst/>
                <a:latin typeface="+mn-lt"/>
                <a:ea typeface="+mn-ea"/>
                <a:cs typeface="+mn-cs"/>
              </a:rPr>
              <a:t>. Ce n'est pas nécessairement vrai. Vous pouvez vivre</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 une relation qui vous vide - votre partenaire fragilise votre estime de soi et votre bonheur - et vous ne l'avez pas remarqué.</a:t>
            </a:r>
          </a:p>
          <a:p>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Les agresseurs veulent généralement contrôler et dominer. Ils utilisent la violence verbale pour arriver à leurs fins. Ils sont égocentriques, impatients, déraisonnables, insensibles, impitoyables, ils manquent d'empathie et sont souvent jaloux, méfiants et retenus. Pour garder le contrôle, certains agresseurs « prennent des otages », ce qui signifie qu'ils peuvent essayer de vous isoler de vos amis et de votre famille. Leurs humeurs peuvent passer de l’amour joyeux et romantique à maussade et en colère. Certains punissent avec colère, d'autres avec le silence - ou les deux. C'est habituellement « leur route ou l'autoroute ».</a:t>
            </a:r>
            <a:endParaRPr lang="en-Z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6</a:t>
            </a:fld>
            <a:endParaRPr lang="en-US"/>
          </a:p>
        </p:txBody>
      </p:sp>
    </p:spTree>
    <p:extLst>
      <p:ext uri="{BB962C8B-B14F-4D97-AF65-F5344CB8AC3E}">
        <p14:creationId xmlns:p14="http://schemas.microsoft.com/office/powerpoint/2010/main" val="4291249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fr-FR" sz="1200" b="1" kern="1200" dirty="0" smtClean="0">
                <a:solidFill>
                  <a:schemeClr val="tx1"/>
                </a:solidFill>
                <a:effectLst/>
                <a:latin typeface="+mn-lt"/>
                <a:ea typeface="+mn-ea"/>
                <a:cs typeface="+mn-cs"/>
              </a:rPr>
              <a:t>Caractéristiques des agresseurs masculins</a:t>
            </a:r>
          </a:p>
          <a:p>
            <a:pPr marL="0" indent="0">
              <a:buNone/>
            </a:pP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L'homme exigeant</a:t>
            </a:r>
            <a:r>
              <a:rPr lang="fr-FR" sz="1200" kern="1200" dirty="0" smtClean="0">
                <a:solidFill>
                  <a:schemeClr val="tx1"/>
                </a:solidFill>
                <a:effectLst/>
                <a:latin typeface="+mn-lt"/>
                <a:ea typeface="+mn-ea"/>
                <a:cs typeface="+mn-cs"/>
              </a:rPr>
              <a:t>. S’octroie tous les droits, s’emporte facilement, est extrêmement critique, et exagère souvent ses contributions dans le ménage.</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L’homme qui a toujours raison</a:t>
            </a:r>
            <a:r>
              <a:rPr lang="fr-FR" sz="1200" kern="1200" dirty="0" smtClean="0">
                <a:solidFill>
                  <a:schemeClr val="tx1"/>
                </a:solidFill>
                <a:effectLst/>
                <a:latin typeface="+mn-lt"/>
                <a:ea typeface="+mn-ea"/>
                <a:cs typeface="+mn-cs"/>
              </a:rPr>
              <a:t>. Ses idées sont d’une ultime autorité et il dénigre les sentiments de sa conjointe. Il déforme aussi la logique rationnelle de cette</a:t>
            </a:r>
            <a:r>
              <a:rPr lang="fr-FR" sz="1200" kern="1200" baseline="0" dirty="0" smtClean="0">
                <a:solidFill>
                  <a:schemeClr val="tx1"/>
                </a:solidFill>
                <a:effectLst/>
                <a:latin typeface="+mn-lt"/>
                <a:ea typeface="+mn-ea"/>
                <a:cs typeface="+mn-cs"/>
              </a:rPr>
              <a:t> dernière</a:t>
            </a:r>
            <a:r>
              <a:rPr lang="fr-FR" sz="1200" kern="1200" dirty="0" smtClean="0">
                <a:solidFill>
                  <a:schemeClr val="tx1"/>
                </a:solidFill>
                <a:effectLst/>
                <a:latin typeface="+mn-lt"/>
                <a:ea typeface="+mn-ea"/>
                <a:cs typeface="+mn-cs"/>
              </a:rPr>
              <a:t> en absurdités, amenant l'épouse à regretter même d'avoir sa propre opinion.</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Le tortionnaire à la goutte d'eau</a:t>
            </a:r>
            <a:r>
              <a:rPr lang="fr-FR" sz="1200" kern="1200" dirty="0" smtClean="0">
                <a:solidFill>
                  <a:schemeClr val="tx1"/>
                </a:solidFill>
                <a:effectLst/>
                <a:latin typeface="+mn-lt"/>
                <a:ea typeface="+mn-ea"/>
                <a:cs typeface="+mn-cs"/>
              </a:rPr>
              <a:t>. Gère verbalement l'agression envers sa conjointe sans crier ni élever la voix. Ses attaques silencieuses peuvent provoquer la colère de celle-ci, ce qui laisserait croire que l'agresseur est finalement l’épouse.</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Selon la recherche, ces profils sont des manifestations d'un système de croyance déformé. Dans leur livre, </a:t>
            </a:r>
            <a:r>
              <a:rPr lang="fr-FR" sz="1200" i="1" kern="1200" dirty="0" err="1" smtClean="0">
                <a:solidFill>
                  <a:schemeClr val="tx1"/>
                </a:solidFill>
                <a:effectLst/>
                <a:latin typeface="+mn-lt"/>
                <a:ea typeface="+mn-ea"/>
                <a:cs typeface="+mn-cs"/>
              </a:rPr>
              <a:t>When</a:t>
            </a:r>
            <a:r>
              <a:rPr lang="fr-FR" sz="1200" i="1" kern="1200" dirty="0" smtClean="0">
                <a:solidFill>
                  <a:schemeClr val="tx1"/>
                </a:solidFill>
                <a:effectLst/>
                <a:latin typeface="+mn-lt"/>
                <a:ea typeface="+mn-ea"/>
                <a:cs typeface="+mn-cs"/>
              </a:rPr>
              <a:t> Love </a:t>
            </a:r>
            <a:r>
              <a:rPr lang="fr-FR" sz="1200" i="1" kern="1200" dirty="0" err="1" smtClean="0">
                <a:solidFill>
                  <a:schemeClr val="tx1"/>
                </a:solidFill>
                <a:effectLst/>
                <a:latin typeface="+mn-lt"/>
                <a:ea typeface="+mn-ea"/>
                <a:cs typeface="+mn-cs"/>
              </a:rPr>
              <a:t>Hurts</a:t>
            </a:r>
            <a:r>
              <a:rPr lang="fr-FR" sz="1200" i="1" kern="1200" dirty="0" smtClean="0">
                <a:solidFill>
                  <a:schemeClr val="tx1"/>
                </a:solidFill>
                <a:effectLst/>
                <a:latin typeface="+mn-lt"/>
                <a:ea typeface="+mn-ea"/>
                <a:cs typeface="+mn-cs"/>
              </a:rPr>
              <a:t>: A </a:t>
            </a:r>
            <a:r>
              <a:rPr lang="fr-FR" sz="1200" i="1" kern="1200" dirty="0" err="1" smtClean="0">
                <a:solidFill>
                  <a:schemeClr val="tx1"/>
                </a:solidFill>
                <a:effectLst/>
                <a:latin typeface="+mn-lt"/>
                <a:ea typeface="+mn-ea"/>
                <a:cs typeface="+mn-cs"/>
              </a:rPr>
              <a:t>Woman’s</a:t>
            </a:r>
            <a:r>
              <a:rPr lang="fr-FR" sz="1200" i="1" kern="1200" dirty="0" smtClean="0">
                <a:solidFill>
                  <a:schemeClr val="tx1"/>
                </a:solidFill>
                <a:effectLst/>
                <a:latin typeface="+mn-lt"/>
                <a:ea typeface="+mn-ea"/>
                <a:cs typeface="+mn-cs"/>
              </a:rPr>
              <a:t> Guide to </a:t>
            </a:r>
            <a:r>
              <a:rPr lang="fr-FR" sz="1200" i="1" kern="1200" dirty="0" err="1" smtClean="0">
                <a:solidFill>
                  <a:schemeClr val="tx1"/>
                </a:solidFill>
                <a:effectLst/>
                <a:latin typeface="+mn-lt"/>
                <a:ea typeface="+mn-ea"/>
                <a:cs typeface="+mn-cs"/>
              </a:rPr>
              <a:t>Understanding</a:t>
            </a:r>
            <a:r>
              <a:rPr lang="fr-FR" sz="1200" i="1" kern="1200" dirty="0" smtClean="0">
                <a:solidFill>
                  <a:schemeClr val="tx1"/>
                </a:solidFill>
                <a:effectLst/>
                <a:latin typeface="+mn-lt"/>
                <a:ea typeface="+mn-ea"/>
                <a:cs typeface="+mn-cs"/>
              </a:rPr>
              <a:t> Abuse in </a:t>
            </a:r>
            <a:r>
              <a:rPr lang="fr-FR" sz="1200" i="1" kern="1200" dirty="0" err="1" smtClean="0">
                <a:solidFill>
                  <a:schemeClr val="tx1"/>
                </a:solidFill>
                <a:effectLst/>
                <a:latin typeface="+mn-lt"/>
                <a:ea typeface="+mn-ea"/>
                <a:cs typeface="+mn-cs"/>
              </a:rPr>
              <a:t>Relationships</a:t>
            </a:r>
            <a:r>
              <a:rPr lang="fr-FR" sz="1200" kern="1200" dirty="0" smtClean="0">
                <a:solidFill>
                  <a:schemeClr val="tx1"/>
                </a:solidFill>
                <a:effectLst/>
                <a:latin typeface="+mn-lt"/>
                <a:ea typeface="+mn-ea"/>
                <a:cs typeface="+mn-cs"/>
              </a:rPr>
              <a:t>, </a:t>
            </a:r>
            <a:r>
              <a:rPr lang="fr-FR" sz="1200" i="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(Quand l’amour blesse : Guide d'une femme pour comprendre les abus dans les relations), Jill Cory et Karen </a:t>
            </a:r>
            <a:r>
              <a:rPr lang="fr-FR" sz="1200" kern="1200" dirty="0" err="1" smtClean="0">
                <a:solidFill>
                  <a:schemeClr val="tx1"/>
                </a:solidFill>
                <a:effectLst/>
                <a:latin typeface="+mn-lt"/>
                <a:ea typeface="+mn-ea"/>
                <a:cs typeface="+mn-cs"/>
              </a:rPr>
              <a:t>McAndless</a:t>
            </a:r>
            <a:r>
              <a:rPr lang="fr-FR" sz="1200" kern="1200" dirty="0" smtClean="0">
                <a:solidFill>
                  <a:schemeClr val="tx1"/>
                </a:solidFill>
                <a:effectLst/>
                <a:latin typeface="+mn-lt"/>
                <a:ea typeface="+mn-ea"/>
                <a:cs typeface="+mn-cs"/>
              </a:rPr>
              <a:t>-Davis écrivent que les hommes abusifs croient qu'ils sont centraux, supérieurs et méritants.</a:t>
            </a:r>
          </a:p>
          <a:p>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L'homme utilise des tactiques abusives pour imposer son système de croyance », écrivent-ils. « Les tactiques abusives lui permettent de garder le contrôle et d'avoir plus de pouvoir que son partenaire. Un homme abusif utilisera toute les formes d'abus nécessaires pour « gagner » et obtenir ce qu'il veut.</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Cependant, comme nous l'avons déjà mentionné, les hommes subissent des abus psychologiques de la part des femmes tout autant que les femmes subissent des abus psychologiques de la part des hommes.</a:t>
            </a:r>
            <a:endParaRPr lang="en-ZA"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3"/>
              </a:rPr>
              <a:t>https://www.focusonthefamily.ca/content/words-that-bruise-are-you-emotionally-abusive</a:t>
            </a:r>
            <a:endParaRPr lang="en-Z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7</a:t>
            </a:fld>
            <a:endParaRPr lang="en-US"/>
          </a:p>
        </p:txBody>
      </p:sp>
    </p:spTree>
    <p:extLst>
      <p:ext uri="{BB962C8B-B14F-4D97-AF65-F5344CB8AC3E}">
        <p14:creationId xmlns:p14="http://schemas.microsoft.com/office/powerpoint/2010/main" val="1683248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smtClean="0">
                <a:solidFill>
                  <a:schemeClr val="tx1"/>
                </a:solidFill>
                <a:effectLst/>
                <a:latin typeface="+mn-lt"/>
                <a:ea typeface="+mn-ea"/>
                <a:cs typeface="+mn-cs"/>
              </a:rPr>
              <a:t>2. Caractéristiques des agresseurs</a:t>
            </a:r>
            <a:r>
              <a:rPr lang="fr-FR" sz="1200" b="1" kern="1200" baseline="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féminins</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Elle a été agressée verbalement quand elle était enfant</a:t>
            </a:r>
            <a:r>
              <a:rPr lang="fr-FR" sz="1200" kern="1200" dirty="0" smtClean="0">
                <a:solidFill>
                  <a:schemeClr val="tx1"/>
                </a:solidFill>
                <a:effectLst/>
                <a:latin typeface="+mn-lt"/>
                <a:ea typeface="+mn-ea"/>
                <a:cs typeface="+mn-cs"/>
              </a:rPr>
              <a:t>, a été témoin de telles violences dans sa propre famille ou a été agressée verbalement par un partenaire précédent.</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Elle a une faible estime de soi.</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Elle est susceptible, </a:t>
            </a:r>
            <a:r>
              <a:rPr lang="fr-FR" sz="1200" kern="1200" dirty="0" smtClean="0">
                <a:solidFill>
                  <a:schemeClr val="tx1"/>
                </a:solidFill>
                <a:effectLst/>
                <a:latin typeface="+mn-lt"/>
                <a:ea typeface="+mn-ea"/>
                <a:cs typeface="+mn-cs"/>
              </a:rPr>
              <a:t>et s’emporte à la moindre frustration,</a:t>
            </a:r>
            <a:r>
              <a:rPr lang="fr-FR" sz="1200" kern="1200" baseline="0" dirty="0" smtClean="0">
                <a:solidFill>
                  <a:schemeClr val="tx1"/>
                </a:solidFill>
                <a:effectLst/>
                <a:latin typeface="+mn-lt"/>
                <a:ea typeface="+mn-ea"/>
                <a:cs typeface="+mn-cs"/>
              </a:rPr>
              <a:t> aussi mineure soit-elle, et argumentations.</a:t>
            </a:r>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8</a:t>
            </a:fld>
            <a:endParaRPr lang="en-US"/>
          </a:p>
        </p:txBody>
      </p:sp>
    </p:spTree>
    <p:extLst>
      <p:ext uri="{BB962C8B-B14F-4D97-AF65-F5344CB8AC3E}">
        <p14:creationId xmlns:p14="http://schemas.microsoft.com/office/powerpoint/2010/main" val="3547593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Son sens du pouvoir ou du contrôle dépend de l'assentiment de son partenaire</a:t>
            </a:r>
            <a:r>
              <a:rPr lang="fr-FR" sz="1200" kern="1200" dirty="0" smtClean="0">
                <a:solidFill>
                  <a:schemeClr val="tx1"/>
                </a:solidFill>
                <a:effectLst/>
                <a:latin typeface="+mn-lt"/>
                <a:ea typeface="+mn-ea"/>
                <a:cs typeface="+mn-cs"/>
              </a:rPr>
              <a:t> et de sa performance par rapport à ses exigences. Elle ne se sent « au contrôle » que si son partenaire est totalement passif et cède à toutes ses préférences et décisions.</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Elle a des attentes rigides ou des fantasmes sur le mariage</a:t>
            </a:r>
            <a:r>
              <a:rPr lang="fr-FR" sz="1200" kern="1200" dirty="0" smtClean="0">
                <a:solidFill>
                  <a:schemeClr val="tx1"/>
                </a:solidFill>
                <a:effectLst/>
                <a:latin typeface="+mn-lt"/>
                <a:ea typeface="+mn-ea"/>
                <a:cs typeface="+mn-cs"/>
              </a:rPr>
              <a:t>, les relations ou les </a:t>
            </a:r>
            <a:r>
              <a:rPr lang="fr-FR" sz="1200" kern="1200" dirty="0" smtClean="0">
                <a:solidFill>
                  <a:schemeClr val="tx1"/>
                </a:solidFill>
                <a:effectLst/>
                <a:latin typeface="+mn-lt"/>
                <a:ea typeface="+mn-ea"/>
                <a:cs typeface="+mn-cs"/>
              </a:rPr>
              <a:t>hommes, </a:t>
            </a:r>
            <a:r>
              <a:rPr lang="fr-FR" sz="1200" kern="1200" dirty="0" smtClean="0">
                <a:solidFill>
                  <a:schemeClr val="tx1"/>
                </a:solidFill>
                <a:effectLst/>
                <a:latin typeface="+mn-lt"/>
                <a:ea typeface="+mn-ea"/>
                <a:cs typeface="+mn-cs"/>
              </a:rPr>
              <a:t>et ne fera aucun compromis. Elle astreint son partenaire à se comporter selon ses exigences, soit pour reproduire le mariage de ses parents, soit le contraire. Elle le force à changer pour qu’il réponde à ses attentes.</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Elle rejette la responsabilité de toutes les difficultés relationnelles sur son partenaire.</a:t>
            </a:r>
            <a:r>
              <a:rPr lang="fr-FR" sz="1200" kern="1200" dirty="0" smtClean="0">
                <a:solidFill>
                  <a:schemeClr val="tx1"/>
                </a:solidFill>
                <a:effectLst/>
                <a:latin typeface="+mn-lt"/>
                <a:ea typeface="+mn-ea"/>
                <a:cs typeface="+mn-cs"/>
              </a:rPr>
              <a:t> Elle ne serait pas fâchée si seulement il était ce qu'elle voulait qu'il soit. Elle ne boirait pas s'il ne la rendait pas malheureuse. Elle nie le besoin d’un conseiller conjugal parce qu'« elle n’a pas de problème, lui seul en a ». Elle ne veut peut-être pas que son partenaire le rencontre parce qu'elle </a:t>
            </a:r>
            <a:r>
              <a:rPr lang="fr-FR" sz="1200" kern="1200" dirty="0" smtClean="0">
                <a:solidFill>
                  <a:schemeClr val="tx1"/>
                </a:solidFill>
                <a:effectLst/>
                <a:latin typeface="+mn-lt"/>
                <a:ea typeface="+mn-ea"/>
                <a:cs typeface="+mn-cs"/>
              </a:rPr>
              <a:t>se sent </a:t>
            </a:r>
            <a:r>
              <a:rPr lang="fr-FR" sz="1200" kern="1200" dirty="0" smtClean="0">
                <a:solidFill>
                  <a:schemeClr val="tx1"/>
                </a:solidFill>
                <a:effectLst/>
                <a:latin typeface="+mn-lt"/>
                <a:ea typeface="+mn-ea"/>
                <a:cs typeface="+mn-cs"/>
              </a:rPr>
              <a:t>menacée par le risque qu'un étranger « prenne parti » pour lui.</a:t>
            </a:r>
            <a:endParaRPr lang="en-ZA" sz="1200" kern="1200" dirty="0" smtClean="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9</a:t>
            </a:fld>
            <a:endParaRPr lang="en-US"/>
          </a:p>
        </p:txBody>
      </p:sp>
    </p:spTree>
    <p:extLst>
      <p:ext uri="{BB962C8B-B14F-4D97-AF65-F5344CB8AC3E}">
        <p14:creationId xmlns:p14="http://schemas.microsoft.com/office/powerpoint/2010/main" val="3162981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9961CA-B707-3E46-BE84-14CCB731C3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024CE09-B2E3-3F44-91AB-36A9E444D5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82194E5-653A-FB46-9CCA-E0027075B0EF}"/>
              </a:ext>
            </a:extLst>
          </p:cNvPr>
          <p:cNvSpPr>
            <a:spLocks noGrp="1"/>
          </p:cNvSpPr>
          <p:nvPr>
            <p:ph type="dt" sz="half" idx="10"/>
          </p:nvPr>
        </p:nvSpPr>
        <p:spPr/>
        <p:txBody>
          <a:bodyPr/>
          <a:lstStyle/>
          <a:p>
            <a:fld id="{B6238387-5040-C14A-90B7-F48454758FCE}" type="datetimeFigureOut">
              <a:rPr lang="en-US" smtClean="0"/>
              <a:t>18/05/06</a:t>
            </a:fld>
            <a:endParaRPr lang="en-US"/>
          </a:p>
        </p:txBody>
      </p:sp>
      <p:sp>
        <p:nvSpPr>
          <p:cNvPr id="5" name="Footer Placeholder 4">
            <a:extLst>
              <a:ext uri="{FF2B5EF4-FFF2-40B4-BE49-F238E27FC236}">
                <a16:creationId xmlns:a16="http://schemas.microsoft.com/office/drawing/2014/main" xmlns="" id="{1906C9CB-A8CD-8A41-B810-E24ACD860E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98C39C7-19AF-5745-A15F-B3A3A1FD40BF}"/>
              </a:ext>
            </a:extLst>
          </p:cNvPr>
          <p:cNvSpPr>
            <a:spLocks noGrp="1"/>
          </p:cNvSpPr>
          <p:nvPr>
            <p:ph type="sldNum" sz="quarter" idx="12"/>
          </p:nvPr>
        </p:nvSpPr>
        <p:spPr/>
        <p:txBody>
          <a:bodyPr/>
          <a:lstStyle/>
          <a:p>
            <a:fld id="{5AB11DA3-B449-084A-9A43-F508A802E75C}" type="slidenum">
              <a:rPr lang="en-US" smtClean="0"/>
              <a:t>‹#›</a:t>
            </a:fld>
            <a:endParaRPr lang="en-US"/>
          </a:p>
        </p:txBody>
      </p:sp>
    </p:spTree>
    <p:extLst>
      <p:ext uri="{BB962C8B-B14F-4D97-AF65-F5344CB8AC3E}">
        <p14:creationId xmlns:p14="http://schemas.microsoft.com/office/powerpoint/2010/main" val="1362603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7101D9-3787-DC40-8BE3-A9B25CE418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DCD088D-0FE0-5641-8454-1D9407D31A6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F35B547-F2A8-854D-A406-F931FAC01B81}"/>
              </a:ext>
            </a:extLst>
          </p:cNvPr>
          <p:cNvSpPr>
            <a:spLocks noGrp="1"/>
          </p:cNvSpPr>
          <p:nvPr>
            <p:ph type="dt" sz="half" idx="10"/>
          </p:nvPr>
        </p:nvSpPr>
        <p:spPr/>
        <p:txBody>
          <a:bodyPr/>
          <a:lstStyle/>
          <a:p>
            <a:fld id="{B6238387-5040-C14A-90B7-F48454758FCE}" type="datetimeFigureOut">
              <a:rPr lang="en-US" smtClean="0"/>
              <a:t>18/05/06</a:t>
            </a:fld>
            <a:endParaRPr lang="en-US"/>
          </a:p>
        </p:txBody>
      </p:sp>
      <p:sp>
        <p:nvSpPr>
          <p:cNvPr id="5" name="Footer Placeholder 4">
            <a:extLst>
              <a:ext uri="{FF2B5EF4-FFF2-40B4-BE49-F238E27FC236}">
                <a16:creationId xmlns:a16="http://schemas.microsoft.com/office/drawing/2014/main" xmlns="" id="{C17235AE-8FDE-C649-848C-2E5290B650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8F676B0-749D-5748-AAF9-CEF62F5CB2E5}"/>
              </a:ext>
            </a:extLst>
          </p:cNvPr>
          <p:cNvSpPr>
            <a:spLocks noGrp="1"/>
          </p:cNvSpPr>
          <p:nvPr>
            <p:ph type="sldNum" sz="quarter" idx="12"/>
          </p:nvPr>
        </p:nvSpPr>
        <p:spPr/>
        <p:txBody>
          <a:bodyPr/>
          <a:lstStyle/>
          <a:p>
            <a:fld id="{5AB11DA3-B449-084A-9A43-F508A802E75C}" type="slidenum">
              <a:rPr lang="en-US" smtClean="0"/>
              <a:t>‹#›</a:t>
            </a:fld>
            <a:endParaRPr lang="en-US"/>
          </a:p>
        </p:txBody>
      </p:sp>
    </p:spTree>
    <p:extLst>
      <p:ext uri="{BB962C8B-B14F-4D97-AF65-F5344CB8AC3E}">
        <p14:creationId xmlns:p14="http://schemas.microsoft.com/office/powerpoint/2010/main" val="2015263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E67BFB9-D066-AB44-8688-9E9DBE566E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DF65F95-9CE4-6442-B73E-E15EA35F5BD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853233C-7CA4-0A47-B743-1F27879A7FB9}"/>
              </a:ext>
            </a:extLst>
          </p:cNvPr>
          <p:cNvSpPr>
            <a:spLocks noGrp="1"/>
          </p:cNvSpPr>
          <p:nvPr>
            <p:ph type="dt" sz="half" idx="10"/>
          </p:nvPr>
        </p:nvSpPr>
        <p:spPr/>
        <p:txBody>
          <a:bodyPr/>
          <a:lstStyle/>
          <a:p>
            <a:fld id="{B6238387-5040-C14A-90B7-F48454758FCE}" type="datetimeFigureOut">
              <a:rPr lang="en-US" smtClean="0"/>
              <a:t>18/05/06</a:t>
            </a:fld>
            <a:endParaRPr lang="en-US"/>
          </a:p>
        </p:txBody>
      </p:sp>
      <p:sp>
        <p:nvSpPr>
          <p:cNvPr id="5" name="Footer Placeholder 4">
            <a:extLst>
              <a:ext uri="{FF2B5EF4-FFF2-40B4-BE49-F238E27FC236}">
                <a16:creationId xmlns:a16="http://schemas.microsoft.com/office/drawing/2014/main" xmlns="" id="{C3896A7E-F71D-7C49-A592-E28B2EABCF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64A23E4-E141-E04C-9B0B-002A5EFF97AE}"/>
              </a:ext>
            </a:extLst>
          </p:cNvPr>
          <p:cNvSpPr>
            <a:spLocks noGrp="1"/>
          </p:cNvSpPr>
          <p:nvPr>
            <p:ph type="sldNum" sz="quarter" idx="12"/>
          </p:nvPr>
        </p:nvSpPr>
        <p:spPr/>
        <p:txBody>
          <a:bodyPr/>
          <a:lstStyle/>
          <a:p>
            <a:fld id="{5AB11DA3-B449-084A-9A43-F508A802E75C}" type="slidenum">
              <a:rPr lang="en-US" smtClean="0"/>
              <a:t>‹#›</a:t>
            </a:fld>
            <a:endParaRPr lang="en-US"/>
          </a:p>
        </p:txBody>
      </p:sp>
    </p:spTree>
    <p:extLst>
      <p:ext uri="{BB962C8B-B14F-4D97-AF65-F5344CB8AC3E}">
        <p14:creationId xmlns:p14="http://schemas.microsoft.com/office/powerpoint/2010/main" val="1932195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0B92AF-300B-504A-83D0-906B2EC690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A44D543-644C-874A-A9B3-B3B5893D1A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DDFB5C5-6533-5A40-A2E9-EA20A7685EFF}"/>
              </a:ext>
            </a:extLst>
          </p:cNvPr>
          <p:cNvSpPr>
            <a:spLocks noGrp="1"/>
          </p:cNvSpPr>
          <p:nvPr>
            <p:ph type="dt" sz="half" idx="10"/>
          </p:nvPr>
        </p:nvSpPr>
        <p:spPr/>
        <p:txBody>
          <a:bodyPr/>
          <a:lstStyle/>
          <a:p>
            <a:fld id="{B6238387-5040-C14A-90B7-F48454758FCE}" type="datetimeFigureOut">
              <a:rPr lang="en-US" smtClean="0"/>
              <a:t>18/05/06</a:t>
            </a:fld>
            <a:endParaRPr lang="en-US"/>
          </a:p>
        </p:txBody>
      </p:sp>
      <p:sp>
        <p:nvSpPr>
          <p:cNvPr id="5" name="Footer Placeholder 4">
            <a:extLst>
              <a:ext uri="{FF2B5EF4-FFF2-40B4-BE49-F238E27FC236}">
                <a16:creationId xmlns:a16="http://schemas.microsoft.com/office/drawing/2014/main" xmlns="" id="{EBBF460B-E5AC-7248-960D-B35FFD3B16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6FDA517-E4F7-1542-B10D-308B3C4043C0}"/>
              </a:ext>
            </a:extLst>
          </p:cNvPr>
          <p:cNvSpPr>
            <a:spLocks noGrp="1"/>
          </p:cNvSpPr>
          <p:nvPr>
            <p:ph type="sldNum" sz="quarter" idx="12"/>
          </p:nvPr>
        </p:nvSpPr>
        <p:spPr/>
        <p:txBody>
          <a:bodyPr/>
          <a:lstStyle/>
          <a:p>
            <a:fld id="{5AB11DA3-B449-084A-9A43-F508A802E75C}" type="slidenum">
              <a:rPr lang="en-US" smtClean="0"/>
              <a:t>‹#›</a:t>
            </a:fld>
            <a:endParaRPr lang="en-US"/>
          </a:p>
        </p:txBody>
      </p:sp>
    </p:spTree>
    <p:extLst>
      <p:ext uri="{BB962C8B-B14F-4D97-AF65-F5344CB8AC3E}">
        <p14:creationId xmlns:p14="http://schemas.microsoft.com/office/powerpoint/2010/main" val="2547367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31906D-F18F-3246-9103-782C97AB03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779CF54-0E28-974D-9A97-E32796BB03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015108F8-0677-2542-81C6-27D88D5BDC60}"/>
              </a:ext>
            </a:extLst>
          </p:cNvPr>
          <p:cNvSpPr>
            <a:spLocks noGrp="1"/>
          </p:cNvSpPr>
          <p:nvPr>
            <p:ph type="dt" sz="half" idx="10"/>
          </p:nvPr>
        </p:nvSpPr>
        <p:spPr/>
        <p:txBody>
          <a:bodyPr/>
          <a:lstStyle/>
          <a:p>
            <a:fld id="{B6238387-5040-C14A-90B7-F48454758FCE}" type="datetimeFigureOut">
              <a:rPr lang="en-US" smtClean="0"/>
              <a:t>18/05/06</a:t>
            </a:fld>
            <a:endParaRPr lang="en-US"/>
          </a:p>
        </p:txBody>
      </p:sp>
      <p:sp>
        <p:nvSpPr>
          <p:cNvPr id="5" name="Footer Placeholder 4">
            <a:extLst>
              <a:ext uri="{FF2B5EF4-FFF2-40B4-BE49-F238E27FC236}">
                <a16:creationId xmlns:a16="http://schemas.microsoft.com/office/drawing/2014/main" xmlns="" id="{645A7B02-C23E-5746-AD2D-2419B20D34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5E59BA2-BD78-2E4E-B57D-3A05C4B4DF96}"/>
              </a:ext>
            </a:extLst>
          </p:cNvPr>
          <p:cNvSpPr>
            <a:spLocks noGrp="1"/>
          </p:cNvSpPr>
          <p:nvPr>
            <p:ph type="sldNum" sz="quarter" idx="12"/>
          </p:nvPr>
        </p:nvSpPr>
        <p:spPr/>
        <p:txBody>
          <a:bodyPr/>
          <a:lstStyle/>
          <a:p>
            <a:fld id="{5AB11DA3-B449-084A-9A43-F508A802E75C}" type="slidenum">
              <a:rPr lang="en-US" smtClean="0"/>
              <a:t>‹#›</a:t>
            </a:fld>
            <a:endParaRPr lang="en-US"/>
          </a:p>
        </p:txBody>
      </p:sp>
    </p:spTree>
    <p:extLst>
      <p:ext uri="{BB962C8B-B14F-4D97-AF65-F5344CB8AC3E}">
        <p14:creationId xmlns:p14="http://schemas.microsoft.com/office/powerpoint/2010/main" val="2457948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11FFA0-07CE-A148-AF12-71DE16C4A0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FAE8799-11B2-D642-930A-86A65AC5BE2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065BE0D-A4C0-FD47-9721-0A47123E3FA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D9E7370-F4B5-3B43-8733-B2BC93E18E6E}"/>
              </a:ext>
            </a:extLst>
          </p:cNvPr>
          <p:cNvSpPr>
            <a:spLocks noGrp="1"/>
          </p:cNvSpPr>
          <p:nvPr>
            <p:ph type="dt" sz="half" idx="10"/>
          </p:nvPr>
        </p:nvSpPr>
        <p:spPr/>
        <p:txBody>
          <a:bodyPr/>
          <a:lstStyle/>
          <a:p>
            <a:fld id="{B6238387-5040-C14A-90B7-F48454758FCE}" type="datetimeFigureOut">
              <a:rPr lang="en-US" smtClean="0"/>
              <a:t>18/05/06</a:t>
            </a:fld>
            <a:endParaRPr lang="en-US"/>
          </a:p>
        </p:txBody>
      </p:sp>
      <p:sp>
        <p:nvSpPr>
          <p:cNvPr id="6" name="Footer Placeholder 5">
            <a:extLst>
              <a:ext uri="{FF2B5EF4-FFF2-40B4-BE49-F238E27FC236}">
                <a16:creationId xmlns:a16="http://schemas.microsoft.com/office/drawing/2014/main" xmlns="" id="{ECF461CE-B09D-F048-A17F-586388880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1A9C2D5-CE0F-1D40-A73F-B853C5378A91}"/>
              </a:ext>
            </a:extLst>
          </p:cNvPr>
          <p:cNvSpPr>
            <a:spLocks noGrp="1"/>
          </p:cNvSpPr>
          <p:nvPr>
            <p:ph type="sldNum" sz="quarter" idx="12"/>
          </p:nvPr>
        </p:nvSpPr>
        <p:spPr/>
        <p:txBody>
          <a:bodyPr/>
          <a:lstStyle/>
          <a:p>
            <a:fld id="{5AB11DA3-B449-084A-9A43-F508A802E75C}" type="slidenum">
              <a:rPr lang="en-US" smtClean="0"/>
              <a:t>‹#›</a:t>
            </a:fld>
            <a:endParaRPr lang="en-US"/>
          </a:p>
        </p:txBody>
      </p:sp>
    </p:spTree>
    <p:extLst>
      <p:ext uri="{BB962C8B-B14F-4D97-AF65-F5344CB8AC3E}">
        <p14:creationId xmlns:p14="http://schemas.microsoft.com/office/powerpoint/2010/main" val="629962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2CF06C-4C9E-E749-BC73-8C98B171D3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153996A-6937-8648-8CF7-BD73F76B9F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A7FEE470-E189-DF40-8B58-BB57B607B9C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A692F0C-6A1A-9446-B3B2-90E5EA6F9B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68491919-4155-9041-8718-A77CE97A0C1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85233E8-D10C-4A4C-ABA6-0D4217E73431}"/>
              </a:ext>
            </a:extLst>
          </p:cNvPr>
          <p:cNvSpPr>
            <a:spLocks noGrp="1"/>
          </p:cNvSpPr>
          <p:nvPr>
            <p:ph type="dt" sz="half" idx="10"/>
          </p:nvPr>
        </p:nvSpPr>
        <p:spPr/>
        <p:txBody>
          <a:bodyPr/>
          <a:lstStyle/>
          <a:p>
            <a:fld id="{B6238387-5040-C14A-90B7-F48454758FCE}" type="datetimeFigureOut">
              <a:rPr lang="en-US" smtClean="0"/>
              <a:t>18/05/06</a:t>
            </a:fld>
            <a:endParaRPr lang="en-US"/>
          </a:p>
        </p:txBody>
      </p:sp>
      <p:sp>
        <p:nvSpPr>
          <p:cNvPr id="8" name="Footer Placeholder 7">
            <a:extLst>
              <a:ext uri="{FF2B5EF4-FFF2-40B4-BE49-F238E27FC236}">
                <a16:creationId xmlns:a16="http://schemas.microsoft.com/office/drawing/2014/main" xmlns="" id="{1C8CEDEA-D8B7-244A-8ED8-D9C7388D41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C9C9965-5337-1840-9793-5F3A5A93768B}"/>
              </a:ext>
            </a:extLst>
          </p:cNvPr>
          <p:cNvSpPr>
            <a:spLocks noGrp="1"/>
          </p:cNvSpPr>
          <p:nvPr>
            <p:ph type="sldNum" sz="quarter" idx="12"/>
          </p:nvPr>
        </p:nvSpPr>
        <p:spPr/>
        <p:txBody>
          <a:bodyPr/>
          <a:lstStyle/>
          <a:p>
            <a:fld id="{5AB11DA3-B449-084A-9A43-F508A802E75C}" type="slidenum">
              <a:rPr lang="en-US" smtClean="0"/>
              <a:t>‹#›</a:t>
            </a:fld>
            <a:endParaRPr lang="en-US"/>
          </a:p>
        </p:txBody>
      </p:sp>
    </p:spTree>
    <p:extLst>
      <p:ext uri="{BB962C8B-B14F-4D97-AF65-F5344CB8AC3E}">
        <p14:creationId xmlns:p14="http://schemas.microsoft.com/office/powerpoint/2010/main" val="421764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159A7F-F23D-9A47-8623-BC4E86699E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C322D6C-EE8A-FB45-A79F-149903EA2F65}"/>
              </a:ext>
            </a:extLst>
          </p:cNvPr>
          <p:cNvSpPr>
            <a:spLocks noGrp="1"/>
          </p:cNvSpPr>
          <p:nvPr>
            <p:ph type="dt" sz="half" idx="10"/>
          </p:nvPr>
        </p:nvSpPr>
        <p:spPr/>
        <p:txBody>
          <a:bodyPr/>
          <a:lstStyle/>
          <a:p>
            <a:fld id="{B6238387-5040-C14A-90B7-F48454758FCE}" type="datetimeFigureOut">
              <a:rPr lang="en-US" smtClean="0"/>
              <a:t>18/05/06</a:t>
            </a:fld>
            <a:endParaRPr lang="en-US"/>
          </a:p>
        </p:txBody>
      </p:sp>
      <p:sp>
        <p:nvSpPr>
          <p:cNvPr id="4" name="Footer Placeholder 3">
            <a:extLst>
              <a:ext uri="{FF2B5EF4-FFF2-40B4-BE49-F238E27FC236}">
                <a16:creationId xmlns:a16="http://schemas.microsoft.com/office/drawing/2014/main" xmlns="" id="{2D4FF957-11FF-3741-95CA-0DBEC7E5F8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8089A8B-8845-4F43-849D-9B4988E0FA2A}"/>
              </a:ext>
            </a:extLst>
          </p:cNvPr>
          <p:cNvSpPr>
            <a:spLocks noGrp="1"/>
          </p:cNvSpPr>
          <p:nvPr>
            <p:ph type="sldNum" sz="quarter" idx="12"/>
          </p:nvPr>
        </p:nvSpPr>
        <p:spPr/>
        <p:txBody>
          <a:bodyPr/>
          <a:lstStyle/>
          <a:p>
            <a:fld id="{5AB11DA3-B449-084A-9A43-F508A802E75C}" type="slidenum">
              <a:rPr lang="en-US" smtClean="0"/>
              <a:t>‹#›</a:t>
            </a:fld>
            <a:endParaRPr lang="en-US"/>
          </a:p>
        </p:txBody>
      </p:sp>
    </p:spTree>
    <p:extLst>
      <p:ext uri="{BB962C8B-B14F-4D97-AF65-F5344CB8AC3E}">
        <p14:creationId xmlns:p14="http://schemas.microsoft.com/office/powerpoint/2010/main" val="3717683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0AE9CE2-906D-FF46-A411-E8648991C9AB}"/>
              </a:ext>
            </a:extLst>
          </p:cNvPr>
          <p:cNvSpPr>
            <a:spLocks noGrp="1"/>
          </p:cNvSpPr>
          <p:nvPr>
            <p:ph type="dt" sz="half" idx="10"/>
          </p:nvPr>
        </p:nvSpPr>
        <p:spPr/>
        <p:txBody>
          <a:bodyPr/>
          <a:lstStyle/>
          <a:p>
            <a:fld id="{B6238387-5040-C14A-90B7-F48454758FCE}" type="datetimeFigureOut">
              <a:rPr lang="en-US" smtClean="0"/>
              <a:t>18/05/06</a:t>
            </a:fld>
            <a:endParaRPr lang="en-US"/>
          </a:p>
        </p:txBody>
      </p:sp>
      <p:sp>
        <p:nvSpPr>
          <p:cNvPr id="3" name="Footer Placeholder 2">
            <a:extLst>
              <a:ext uri="{FF2B5EF4-FFF2-40B4-BE49-F238E27FC236}">
                <a16:creationId xmlns:a16="http://schemas.microsoft.com/office/drawing/2014/main" xmlns="" id="{D9674E3E-DDA9-2747-ADDF-657A70FEBF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7E98EE9-1501-564E-8C69-2F1ED177D7AC}"/>
              </a:ext>
            </a:extLst>
          </p:cNvPr>
          <p:cNvSpPr>
            <a:spLocks noGrp="1"/>
          </p:cNvSpPr>
          <p:nvPr>
            <p:ph type="sldNum" sz="quarter" idx="12"/>
          </p:nvPr>
        </p:nvSpPr>
        <p:spPr/>
        <p:txBody>
          <a:bodyPr/>
          <a:lstStyle/>
          <a:p>
            <a:fld id="{5AB11DA3-B449-084A-9A43-F508A802E75C}" type="slidenum">
              <a:rPr lang="en-US" smtClean="0"/>
              <a:t>‹#›</a:t>
            </a:fld>
            <a:endParaRPr lang="en-US"/>
          </a:p>
        </p:txBody>
      </p:sp>
    </p:spTree>
    <p:extLst>
      <p:ext uri="{BB962C8B-B14F-4D97-AF65-F5344CB8AC3E}">
        <p14:creationId xmlns:p14="http://schemas.microsoft.com/office/powerpoint/2010/main" val="3268363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A7F710-DDF5-3D44-B43B-A193F7319C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6C52184-2E39-D649-8E1F-0EDAB874AA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F91DAD4-54BE-B040-978D-A05FE2F26F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260ACB7D-4870-C94A-8264-1F4AE7239C09}"/>
              </a:ext>
            </a:extLst>
          </p:cNvPr>
          <p:cNvSpPr>
            <a:spLocks noGrp="1"/>
          </p:cNvSpPr>
          <p:nvPr>
            <p:ph type="dt" sz="half" idx="10"/>
          </p:nvPr>
        </p:nvSpPr>
        <p:spPr/>
        <p:txBody>
          <a:bodyPr/>
          <a:lstStyle/>
          <a:p>
            <a:fld id="{B6238387-5040-C14A-90B7-F48454758FCE}" type="datetimeFigureOut">
              <a:rPr lang="en-US" smtClean="0"/>
              <a:t>18/05/06</a:t>
            </a:fld>
            <a:endParaRPr lang="en-US"/>
          </a:p>
        </p:txBody>
      </p:sp>
      <p:sp>
        <p:nvSpPr>
          <p:cNvPr id="6" name="Footer Placeholder 5">
            <a:extLst>
              <a:ext uri="{FF2B5EF4-FFF2-40B4-BE49-F238E27FC236}">
                <a16:creationId xmlns:a16="http://schemas.microsoft.com/office/drawing/2014/main" xmlns="" id="{759F4235-61BF-C34C-9A9D-1F803DC73E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477B5CB-E571-4A43-89F8-81640DEA3071}"/>
              </a:ext>
            </a:extLst>
          </p:cNvPr>
          <p:cNvSpPr>
            <a:spLocks noGrp="1"/>
          </p:cNvSpPr>
          <p:nvPr>
            <p:ph type="sldNum" sz="quarter" idx="12"/>
          </p:nvPr>
        </p:nvSpPr>
        <p:spPr/>
        <p:txBody>
          <a:bodyPr/>
          <a:lstStyle/>
          <a:p>
            <a:fld id="{5AB11DA3-B449-084A-9A43-F508A802E75C}" type="slidenum">
              <a:rPr lang="en-US" smtClean="0"/>
              <a:t>‹#›</a:t>
            </a:fld>
            <a:endParaRPr lang="en-US"/>
          </a:p>
        </p:txBody>
      </p:sp>
    </p:spTree>
    <p:extLst>
      <p:ext uri="{BB962C8B-B14F-4D97-AF65-F5344CB8AC3E}">
        <p14:creationId xmlns:p14="http://schemas.microsoft.com/office/powerpoint/2010/main" val="1088938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76575E-70C9-A44A-BB1A-FECC5CEEE1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E62930E-CFD5-F149-AEB7-129669E3C6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DF95042-DA45-4F4E-BF81-B9B5C419C3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107FC74-92A3-B547-ACD4-7A6815DE4AB9}"/>
              </a:ext>
            </a:extLst>
          </p:cNvPr>
          <p:cNvSpPr>
            <a:spLocks noGrp="1"/>
          </p:cNvSpPr>
          <p:nvPr>
            <p:ph type="dt" sz="half" idx="10"/>
          </p:nvPr>
        </p:nvSpPr>
        <p:spPr/>
        <p:txBody>
          <a:bodyPr/>
          <a:lstStyle/>
          <a:p>
            <a:fld id="{B6238387-5040-C14A-90B7-F48454758FCE}" type="datetimeFigureOut">
              <a:rPr lang="en-US" smtClean="0"/>
              <a:t>18/05/06</a:t>
            </a:fld>
            <a:endParaRPr lang="en-US"/>
          </a:p>
        </p:txBody>
      </p:sp>
      <p:sp>
        <p:nvSpPr>
          <p:cNvPr id="6" name="Footer Placeholder 5">
            <a:extLst>
              <a:ext uri="{FF2B5EF4-FFF2-40B4-BE49-F238E27FC236}">
                <a16:creationId xmlns:a16="http://schemas.microsoft.com/office/drawing/2014/main" xmlns="" id="{0A6BF0CE-DC7A-884D-979E-EC595D471D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1DF1156-AAD0-444B-8BB7-CEB088B17F4F}"/>
              </a:ext>
            </a:extLst>
          </p:cNvPr>
          <p:cNvSpPr>
            <a:spLocks noGrp="1"/>
          </p:cNvSpPr>
          <p:nvPr>
            <p:ph type="sldNum" sz="quarter" idx="12"/>
          </p:nvPr>
        </p:nvSpPr>
        <p:spPr/>
        <p:txBody>
          <a:bodyPr/>
          <a:lstStyle/>
          <a:p>
            <a:fld id="{5AB11DA3-B449-084A-9A43-F508A802E75C}" type="slidenum">
              <a:rPr lang="en-US" smtClean="0"/>
              <a:t>‹#›</a:t>
            </a:fld>
            <a:endParaRPr lang="en-US"/>
          </a:p>
        </p:txBody>
      </p:sp>
    </p:spTree>
    <p:extLst>
      <p:ext uri="{BB962C8B-B14F-4D97-AF65-F5344CB8AC3E}">
        <p14:creationId xmlns:p14="http://schemas.microsoft.com/office/powerpoint/2010/main" val="14002453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ABE0668-295F-114E-8A09-A254C9C753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45A2486-F560-DA49-A2C7-9AFB4648E7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C6D9EA8-9D7E-7A4A-90FB-89378EF2A6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238387-5040-C14A-90B7-F48454758FCE}" type="datetimeFigureOut">
              <a:rPr lang="en-US" smtClean="0"/>
              <a:t>18/05/06</a:t>
            </a:fld>
            <a:endParaRPr lang="en-US"/>
          </a:p>
        </p:txBody>
      </p:sp>
      <p:sp>
        <p:nvSpPr>
          <p:cNvPr id="5" name="Footer Placeholder 4">
            <a:extLst>
              <a:ext uri="{FF2B5EF4-FFF2-40B4-BE49-F238E27FC236}">
                <a16:creationId xmlns:a16="http://schemas.microsoft.com/office/drawing/2014/main" xmlns="" id="{F854BDE7-6FC9-E74B-9B41-BBC7AA6BFD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1D55D5A1-2D0F-C340-94A8-E38E2817A2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B11DA3-B449-084A-9A43-F508A802E75C}" type="slidenum">
              <a:rPr lang="en-US" smtClean="0"/>
              <a:t>‹#›</a:t>
            </a:fld>
            <a:endParaRPr lang="en-US"/>
          </a:p>
        </p:txBody>
      </p:sp>
    </p:spTree>
    <p:extLst>
      <p:ext uri="{BB962C8B-B14F-4D97-AF65-F5344CB8AC3E}">
        <p14:creationId xmlns:p14="http://schemas.microsoft.com/office/powerpoint/2010/main" val="2522392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D6DCFFB-3903-014F-B9C0-E0D2E814A073}"/>
              </a:ext>
            </a:extLst>
          </p:cNvPr>
          <p:cNvPicPr>
            <a:picLocks noChangeAspect="1"/>
          </p:cNvPicPr>
          <p:nvPr/>
        </p:nvPicPr>
        <p:blipFill rotWithShape="1">
          <a:blip r:embed="rId3"/>
          <a:srcRect t="16811" b="2696"/>
          <a:stretch/>
        </p:blipFill>
        <p:spPr>
          <a:xfrm>
            <a:off x="-1" y="0"/>
            <a:ext cx="12192001" cy="6943481"/>
          </a:xfrm>
          <a:prstGeom prst="rect">
            <a:avLst/>
          </a:prstGeom>
        </p:spPr>
      </p:pic>
      <p:sp>
        <p:nvSpPr>
          <p:cNvPr id="2" name="Title 1">
            <a:extLst>
              <a:ext uri="{FF2B5EF4-FFF2-40B4-BE49-F238E27FC236}">
                <a16:creationId xmlns:a16="http://schemas.microsoft.com/office/drawing/2014/main" xmlns="" id="{128FFBDE-4297-0346-BE04-8F1F62D1D97A}"/>
              </a:ext>
            </a:extLst>
          </p:cNvPr>
          <p:cNvSpPr>
            <a:spLocks noGrp="1"/>
          </p:cNvSpPr>
          <p:nvPr>
            <p:ph type="ctrTitle"/>
          </p:nvPr>
        </p:nvSpPr>
        <p:spPr>
          <a:xfrm>
            <a:off x="379325" y="2487148"/>
            <a:ext cx="9729115" cy="2480643"/>
          </a:xfrm>
        </p:spPr>
        <p:txBody>
          <a:bodyPr>
            <a:normAutofit fontScale="90000"/>
          </a:bodyPr>
          <a:lstStyle/>
          <a:p>
            <a:r>
              <a:rPr lang="en-US" sz="8000" b="1" dirty="0" err="1" smtClean="0">
                <a:latin typeface="SignPainter HouseScript" panose="02000006070000020004" pitchFamily="2" charset="0"/>
              </a:rPr>
              <a:t>Abus</a:t>
            </a:r>
            <a:r>
              <a:rPr lang="en-US" sz="8000" b="1" dirty="0" smtClean="0">
                <a:latin typeface="SignPainter HouseScript" panose="02000006070000020004" pitchFamily="2" charset="0"/>
              </a:rPr>
              <a:t> </a:t>
            </a:r>
            <a:r>
              <a:rPr lang="en-US" sz="8000" b="1" dirty="0" err="1" smtClean="0">
                <a:latin typeface="SignPainter HouseScript" panose="02000006070000020004" pitchFamily="2" charset="0"/>
              </a:rPr>
              <a:t>psychologique</a:t>
            </a:r>
            <a:r>
              <a:rPr lang="en-US" sz="8000" b="1" dirty="0" smtClean="0">
                <a:latin typeface="SignPainter HouseScript" panose="02000006070000020004" pitchFamily="2" charset="0"/>
              </a:rPr>
              <a:t> : </a:t>
            </a:r>
            <a:r>
              <a:rPr lang="en-US" b="1" dirty="0"/>
              <a:t/>
            </a:r>
            <a:br>
              <a:rPr lang="en-US" b="1" dirty="0"/>
            </a:br>
            <a:r>
              <a:rPr lang="en-US" sz="4400" dirty="0" smtClean="0">
                <a:latin typeface="Avenir Next" panose="020B0503020202020204" pitchFamily="34" charset="0"/>
              </a:rPr>
              <a:t>CE QUE NOUS POUVONS FAIRE</a:t>
            </a:r>
            <a:r>
              <a:rPr lang="en-US" sz="4400" dirty="0">
                <a:latin typeface="Avenir Next" panose="020B0503020202020204" pitchFamily="34" charset="0"/>
              </a:rPr>
              <a:t/>
            </a:r>
            <a:br>
              <a:rPr lang="en-US" sz="4400" dirty="0">
                <a:latin typeface="Avenir Next" panose="020B0503020202020204" pitchFamily="34" charset="0"/>
              </a:rPr>
            </a:br>
            <a:endParaRPr lang="en-US" dirty="0"/>
          </a:p>
        </p:txBody>
      </p:sp>
      <p:sp>
        <p:nvSpPr>
          <p:cNvPr id="3" name="Subtitle 2">
            <a:extLst>
              <a:ext uri="{FF2B5EF4-FFF2-40B4-BE49-F238E27FC236}">
                <a16:creationId xmlns:a16="http://schemas.microsoft.com/office/drawing/2014/main" xmlns="" id="{F07C73E4-876B-6144-B0E4-1BC265B11E7A}"/>
              </a:ext>
            </a:extLst>
          </p:cNvPr>
          <p:cNvSpPr>
            <a:spLocks noGrp="1"/>
          </p:cNvSpPr>
          <p:nvPr>
            <p:ph type="subTitle" idx="1"/>
          </p:nvPr>
        </p:nvSpPr>
        <p:spPr>
          <a:xfrm>
            <a:off x="1019032" y="4531063"/>
            <a:ext cx="9144000" cy="1491018"/>
          </a:xfrm>
        </p:spPr>
        <p:txBody>
          <a:bodyPr/>
          <a:lstStyle/>
          <a:p>
            <a:r>
              <a:rPr lang="en-US" sz="1400" dirty="0" smtClean="0">
                <a:latin typeface="Avenir Next" panose="020B0503020202020204" pitchFamily="34" charset="0"/>
              </a:rPr>
              <a:t> </a:t>
            </a:r>
            <a:r>
              <a:rPr lang="en-US" sz="1400" dirty="0">
                <a:latin typeface="Avenir Next" panose="020B0503020202020204" pitchFamily="34" charset="0"/>
              </a:rPr>
              <a:t>DR KATIA REINERT | </a:t>
            </a:r>
            <a:r>
              <a:rPr lang="en-US" sz="1400" dirty="0" smtClean="0">
                <a:latin typeface="Avenir Next" panose="020B0503020202020204" pitchFamily="34" charset="0"/>
              </a:rPr>
              <a:t>DIRECTRICE ASSOCIÉE AU DÉPARTEMENT DES MINISTÈRES DE LA SANTÉ</a:t>
            </a:r>
          </a:p>
          <a:p>
            <a:r>
              <a:rPr lang="en-US" sz="1400" dirty="0" smtClean="0">
                <a:latin typeface="Avenir Next" panose="020B0503020202020204" pitchFamily="34" charset="0"/>
              </a:rPr>
              <a:t> DE LA CONFÉRENCE GÉNÉRALE</a:t>
            </a:r>
            <a:endParaRPr lang="en-US" sz="1400" dirty="0">
              <a:latin typeface="Avenir Next" panose="020B0503020202020204" pitchFamily="34" charset="0"/>
            </a:endParaRPr>
          </a:p>
          <a:p>
            <a:endParaRPr lang="en-US" dirty="0"/>
          </a:p>
        </p:txBody>
      </p:sp>
      <p:pic>
        <p:nvPicPr>
          <p:cNvPr id="6" name="Picture 5">
            <a:extLst>
              <a:ext uri="{FF2B5EF4-FFF2-40B4-BE49-F238E27FC236}">
                <a16:creationId xmlns:a16="http://schemas.microsoft.com/office/drawing/2014/main" xmlns="" id="{06E69828-089E-AE47-B205-CBC6E0814F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4629" y="5363100"/>
            <a:ext cx="543621" cy="380280"/>
          </a:xfrm>
          <a:prstGeom prst="rect">
            <a:avLst/>
          </a:prstGeom>
        </p:spPr>
      </p:pic>
    </p:spTree>
    <p:extLst>
      <p:ext uri="{BB962C8B-B14F-4D97-AF65-F5344CB8AC3E}">
        <p14:creationId xmlns:p14="http://schemas.microsoft.com/office/powerpoint/2010/main" val="799537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a:extLst>
              <a:ext uri="{FF2B5EF4-FFF2-40B4-BE49-F238E27FC236}">
                <a16:creationId xmlns:a16="http://schemas.microsoft.com/office/drawing/2014/main" xmlns="" id="{9122FB71-7A9F-7B46-B303-513DC6F1EAF7}"/>
              </a:ext>
            </a:extLst>
          </p:cNvPr>
          <p:cNvPicPr>
            <a:picLocks noChangeAspect="1"/>
          </p:cNvPicPr>
          <p:nvPr/>
        </p:nvPicPr>
        <p:blipFill rotWithShape="1">
          <a:blip r:embed="rId3"/>
          <a:srcRect t="13722" b="2556"/>
          <a:stretch/>
        </p:blipFill>
        <p:spPr>
          <a:xfrm>
            <a:off x="0" y="0"/>
            <a:ext cx="12192000" cy="6928552"/>
          </a:xfrm>
          <a:prstGeom prst="rect">
            <a:avLst/>
          </a:prstGeom>
        </p:spPr>
      </p:pic>
      <p:sp>
        <p:nvSpPr>
          <p:cNvPr id="3" name="Content Placeholder 2">
            <a:extLst>
              <a:ext uri="{FF2B5EF4-FFF2-40B4-BE49-F238E27FC236}">
                <a16:creationId xmlns:a16="http://schemas.microsoft.com/office/drawing/2014/main" xmlns="" id="{7E30045D-BD22-C04E-B81D-15C8B14C32DC}"/>
              </a:ext>
            </a:extLst>
          </p:cNvPr>
          <p:cNvSpPr>
            <a:spLocks noGrp="1"/>
          </p:cNvSpPr>
          <p:nvPr>
            <p:ph idx="1"/>
          </p:nvPr>
        </p:nvSpPr>
        <p:spPr>
          <a:xfrm>
            <a:off x="674424" y="1511724"/>
            <a:ext cx="8455925" cy="4351338"/>
          </a:xfrm>
        </p:spPr>
        <p:txBody>
          <a:bodyPr>
            <a:normAutofit fontScale="70000" lnSpcReduction="20000"/>
          </a:bodyPr>
          <a:lstStyle/>
          <a:p>
            <a:pPr>
              <a:lnSpc>
                <a:spcPct val="110000"/>
              </a:lnSpc>
            </a:pPr>
            <a:r>
              <a:rPr lang="fr-FR" sz="4000" b="1" dirty="0" smtClean="0">
                <a:solidFill>
                  <a:srgbClr val="2F5597"/>
                </a:solidFill>
              </a:rPr>
              <a:t>Elle est</a:t>
            </a:r>
            <a:r>
              <a:rPr lang="fr-FR" sz="4000" b="1" dirty="0" smtClean="0">
                <a:solidFill>
                  <a:srgbClr val="2F5597"/>
                </a:solidFill>
              </a:rPr>
              <a:t> </a:t>
            </a:r>
            <a:r>
              <a:rPr lang="fr-FR" sz="4000" b="1" dirty="0">
                <a:solidFill>
                  <a:srgbClr val="2F5597"/>
                </a:solidFill>
              </a:rPr>
              <a:t>extrêmement </a:t>
            </a:r>
            <a:r>
              <a:rPr lang="fr-FR" sz="4000" b="1" dirty="0" smtClean="0">
                <a:solidFill>
                  <a:srgbClr val="2F5597"/>
                </a:solidFill>
              </a:rPr>
              <a:t>possessive </a:t>
            </a:r>
            <a:r>
              <a:rPr lang="fr-FR" sz="4000" b="1" dirty="0">
                <a:solidFill>
                  <a:srgbClr val="2F5597"/>
                </a:solidFill>
              </a:rPr>
              <a:t>et </a:t>
            </a:r>
            <a:r>
              <a:rPr lang="fr-FR" sz="4000" b="1" dirty="0" smtClean="0">
                <a:solidFill>
                  <a:srgbClr val="2F5597"/>
                </a:solidFill>
              </a:rPr>
              <a:t>jalouse</a:t>
            </a:r>
            <a:r>
              <a:rPr lang="fr-FR" sz="4000" dirty="0" smtClean="0">
                <a:solidFill>
                  <a:srgbClr val="2F5597"/>
                </a:solidFill>
              </a:rPr>
              <a:t>. </a:t>
            </a:r>
            <a:r>
              <a:rPr lang="fr-FR" sz="4000" dirty="0" smtClean="0"/>
              <a:t>Elle éprouve </a:t>
            </a:r>
            <a:r>
              <a:rPr lang="fr-FR" sz="4000" dirty="0"/>
              <a:t>un désir intense de contrôler </a:t>
            </a:r>
            <a:r>
              <a:rPr lang="fr-FR" sz="4000" dirty="0" smtClean="0"/>
              <a:t>son partenaire.</a:t>
            </a:r>
            <a:endParaRPr lang="en-ZA" sz="4000" dirty="0"/>
          </a:p>
          <a:p>
            <a:pPr marL="0" indent="0">
              <a:lnSpc>
                <a:spcPct val="110000"/>
              </a:lnSpc>
              <a:buNone/>
            </a:pPr>
            <a:endParaRPr lang="en-ZA" sz="1900" dirty="0"/>
          </a:p>
          <a:p>
            <a:pPr>
              <a:lnSpc>
                <a:spcPct val="110000"/>
              </a:lnSpc>
            </a:pPr>
            <a:r>
              <a:rPr lang="fr-FR" sz="4000" b="1" dirty="0" smtClean="0">
                <a:solidFill>
                  <a:srgbClr val="2F5597"/>
                </a:solidFill>
              </a:rPr>
              <a:t>Elle entretient </a:t>
            </a:r>
            <a:r>
              <a:rPr lang="fr-FR" sz="4000" b="1" dirty="0">
                <a:solidFill>
                  <a:srgbClr val="2F5597"/>
                </a:solidFill>
              </a:rPr>
              <a:t>souvent des relations superficielles avec les autres</a:t>
            </a:r>
            <a:r>
              <a:rPr lang="fr-FR" sz="4000" dirty="0">
                <a:solidFill>
                  <a:srgbClr val="2F5597"/>
                </a:solidFill>
              </a:rPr>
              <a:t>. </a:t>
            </a:r>
            <a:r>
              <a:rPr lang="fr-FR" sz="4000" dirty="0" smtClean="0"/>
              <a:t>Elle entretient </a:t>
            </a:r>
            <a:r>
              <a:rPr lang="fr-FR" sz="4000" dirty="0" smtClean="0"/>
              <a:t>une </a:t>
            </a:r>
            <a:r>
              <a:rPr lang="fr-FR" sz="4000" dirty="0"/>
              <a:t>relation </a:t>
            </a:r>
            <a:r>
              <a:rPr lang="fr-FR" sz="4000" dirty="0" smtClean="0"/>
              <a:t>primordiale, </a:t>
            </a:r>
            <a:r>
              <a:rPr lang="fr-FR" sz="4000" dirty="0"/>
              <a:t>sinon exclusive, </a:t>
            </a:r>
            <a:r>
              <a:rPr lang="fr-FR" sz="4000" dirty="0" smtClean="0"/>
              <a:t>avec leur mari</a:t>
            </a:r>
            <a:r>
              <a:rPr lang="fr-FR" sz="4000" dirty="0"/>
              <a:t>/petit ami.</a:t>
            </a:r>
            <a:endParaRPr lang="en-ZA" sz="4000" dirty="0"/>
          </a:p>
          <a:p>
            <a:pPr marL="0" indent="0">
              <a:lnSpc>
                <a:spcPct val="110000"/>
              </a:lnSpc>
              <a:buNone/>
            </a:pPr>
            <a:endParaRPr lang="en-ZA" sz="1900" dirty="0"/>
          </a:p>
          <a:p>
            <a:pPr>
              <a:lnSpc>
                <a:spcPct val="110000"/>
              </a:lnSpc>
            </a:pPr>
            <a:r>
              <a:rPr lang="fr-FR" sz="4000" b="1" dirty="0" smtClean="0">
                <a:solidFill>
                  <a:srgbClr val="2F5597"/>
                </a:solidFill>
              </a:rPr>
              <a:t>On dit parfois qu’elle a une </a:t>
            </a:r>
            <a:r>
              <a:rPr lang="fr-FR" sz="4000" b="1" dirty="0">
                <a:solidFill>
                  <a:srgbClr val="2F5597"/>
                </a:solidFill>
              </a:rPr>
              <a:t>double personnalité</a:t>
            </a:r>
            <a:r>
              <a:rPr lang="fr-FR" sz="4000" dirty="0">
                <a:solidFill>
                  <a:srgbClr val="2F5597"/>
                </a:solidFill>
              </a:rPr>
              <a:t> </a:t>
            </a:r>
            <a:r>
              <a:rPr lang="fr-FR" sz="4000" dirty="0"/>
              <a:t>- Elle est </a:t>
            </a:r>
            <a:r>
              <a:rPr lang="fr-FR" sz="4000" dirty="0" smtClean="0"/>
              <a:t>douce </a:t>
            </a:r>
            <a:r>
              <a:rPr lang="fr-FR" sz="4000" dirty="0"/>
              <a:t>ou extrêmement cruelle et brusque. Elle est égoïste ou généreuse selon son humeur.</a:t>
            </a:r>
            <a:endParaRPr lang="en-ZA" sz="4000" dirty="0"/>
          </a:p>
          <a:p>
            <a:pPr>
              <a:lnSpc>
                <a:spcPct val="100000"/>
              </a:lnSpc>
            </a:pPr>
            <a:endParaRPr lang="en-US" dirty="0"/>
          </a:p>
        </p:txBody>
      </p:sp>
    </p:spTree>
    <p:extLst>
      <p:ext uri="{BB962C8B-B14F-4D97-AF65-F5344CB8AC3E}">
        <p14:creationId xmlns:p14="http://schemas.microsoft.com/office/powerpoint/2010/main" val="3177993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5C854A-49D2-854B-A26E-F1C7167C6BDE}"/>
              </a:ext>
            </a:extLst>
          </p:cNvPr>
          <p:cNvSpPr>
            <a:spLocks noGrp="1"/>
          </p:cNvSpPr>
          <p:nvPr>
            <p:ph type="title"/>
          </p:nvPr>
        </p:nvSpPr>
        <p:spPr/>
        <p:txBody>
          <a:bodyPr/>
          <a:lstStyle/>
          <a:p>
            <a:endParaRPr lang="en-US"/>
          </a:p>
        </p:txBody>
      </p:sp>
      <p:pic>
        <p:nvPicPr>
          <p:cNvPr id="4" name="Content Placeholder 8">
            <a:extLst>
              <a:ext uri="{FF2B5EF4-FFF2-40B4-BE49-F238E27FC236}">
                <a16:creationId xmlns:a16="http://schemas.microsoft.com/office/drawing/2014/main" xmlns="" id="{378FE055-173D-1848-A430-EF1E287D5ADE}"/>
              </a:ext>
            </a:extLst>
          </p:cNvPr>
          <p:cNvPicPr>
            <a:picLocks noChangeAspect="1"/>
          </p:cNvPicPr>
          <p:nvPr/>
        </p:nvPicPr>
        <p:blipFill rotWithShape="1">
          <a:blip r:embed="rId3"/>
          <a:srcRect t="13722" b="2556"/>
          <a:stretch/>
        </p:blipFill>
        <p:spPr>
          <a:xfrm>
            <a:off x="0" y="0"/>
            <a:ext cx="12192000" cy="6928552"/>
          </a:xfrm>
          <a:prstGeom prst="rect">
            <a:avLst/>
          </a:prstGeom>
        </p:spPr>
      </p:pic>
      <p:sp>
        <p:nvSpPr>
          <p:cNvPr id="3" name="Content Placeholder 2">
            <a:extLst>
              <a:ext uri="{FF2B5EF4-FFF2-40B4-BE49-F238E27FC236}">
                <a16:creationId xmlns:a16="http://schemas.microsoft.com/office/drawing/2014/main" xmlns="" id="{DA2347CE-F9BA-BA49-9F9B-3D17EF23A4AA}"/>
              </a:ext>
            </a:extLst>
          </p:cNvPr>
          <p:cNvSpPr>
            <a:spLocks noGrp="1"/>
          </p:cNvSpPr>
          <p:nvPr>
            <p:ph idx="1"/>
          </p:nvPr>
        </p:nvSpPr>
        <p:spPr>
          <a:xfrm>
            <a:off x="701720" y="1448931"/>
            <a:ext cx="9247496" cy="5209638"/>
          </a:xfrm>
        </p:spPr>
        <p:txBody>
          <a:bodyPr>
            <a:normAutofit/>
          </a:bodyPr>
          <a:lstStyle/>
          <a:p>
            <a:pPr>
              <a:lnSpc>
                <a:spcPct val="100000"/>
              </a:lnSpc>
            </a:pPr>
            <a:r>
              <a:rPr lang="fr-FR" b="1" dirty="0" smtClean="0">
                <a:solidFill>
                  <a:srgbClr val="2F5597"/>
                </a:solidFill>
              </a:rPr>
              <a:t>Une </a:t>
            </a:r>
            <a:r>
              <a:rPr lang="fr-FR" b="1" dirty="0">
                <a:solidFill>
                  <a:srgbClr val="2F5597"/>
                </a:solidFill>
              </a:rPr>
              <a:t>caractéristique principale des agresseurs est leur capacité à tromper les autres</a:t>
            </a:r>
            <a:r>
              <a:rPr lang="fr-FR" b="1" dirty="0"/>
              <a:t>.</a:t>
            </a:r>
            <a:r>
              <a:rPr lang="fr-FR" dirty="0"/>
              <a:t> Elle peut être douce, calme, charmante et convaincante.</a:t>
            </a:r>
            <a:endParaRPr lang="en-ZA" dirty="0"/>
          </a:p>
          <a:p>
            <a:pPr marL="0" indent="0">
              <a:lnSpc>
                <a:spcPct val="100000"/>
              </a:lnSpc>
              <a:buNone/>
            </a:pPr>
            <a:endParaRPr lang="en-ZA" sz="1200" dirty="0"/>
          </a:p>
          <a:p>
            <a:pPr>
              <a:lnSpc>
                <a:spcPct val="100000"/>
              </a:lnSpc>
            </a:pPr>
            <a:r>
              <a:rPr lang="fr-FR" b="1" dirty="0" smtClean="0">
                <a:solidFill>
                  <a:srgbClr val="2F5597"/>
                </a:solidFill>
              </a:rPr>
              <a:t>Le </a:t>
            </a:r>
            <a:r>
              <a:rPr lang="fr-FR" b="1" dirty="0">
                <a:solidFill>
                  <a:srgbClr val="2F5597"/>
                </a:solidFill>
              </a:rPr>
              <a:t>partenaire est généralement un symbole.</a:t>
            </a:r>
            <a:r>
              <a:rPr lang="fr-FR" dirty="0">
                <a:solidFill>
                  <a:srgbClr val="2F5597"/>
                </a:solidFill>
              </a:rPr>
              <a:t> </a:t>
            </a:r>
            <a:r>
              <a:rPr lang="fr-FR" dirty="0"/>
              <a:t>Les relations avec son partenaire ne sont pas celles qu’elle aurait avec une personne à part entière, mais avec un symbole d'un partenaire. C'est particulièrement vrai quand elle est en colère. Elle suppose qu'il pense, ressent ou agit comme un autre - souvent son père (ou un autre membre de la famille ou une figure d’autorité).</a:t>
            </a:r>
            <a:endParaRPr lang="en-ZA" dirty="0"/>
          </a:p>
          <a:p>
            <a:pPr>
              <a:lnSpc>
                <a:spcPct val="100000"/>
              </a:lnSpc>
            </a:pPr>
            <a:endParaRPr lang="en-US" dirty="0"/>
          </a:p>
        </p:txBody>
      </p:sp>
    </p:spTree>
    <p:extLst>
      <p:ext uri="{BB962C8B-B14F-4D97-AF65-F5344CB8AC3E}">
        <p14:creationId xmlns:p14="http://schemas.microsoft.com/office/powerpoint/2010/main" val="4110073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B717A2-4923-C142-82AB-DDA93A7F13AB}"/>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xmlns="" id="{036FB68C-8CD8-8548-86C5-957757D10952}"/>
              </a:ext>
            </a:extLst>
          </p:cNvPr>
          <p:cNvPicPr>
            <a:picLocks noChangeAspect="1"/>
          </p:cNvPicPr>
          <p:nvPr/>
        </p:nvPicPr>
        <p:blipFill rotWithShape="1">
          <a:blip r:embed="rId3"/>
          <a:srcRect t="16317"/>
          <a:stretch/>
        </p:blipFill>
        <p:spPr>
          <a:xfrm>
            <a:off x="0" y="40478"/>
            <a:ext cx="12192000" cy="6850512"/>
          </a:xfrm>
          <a:prstGeom prst="rect">
            <a:avLst/>
          </a:prstGeom>
        </p:spPr>
      </p:pic>
      <p:sp>
        <p:nvSpPr>
          <p:cNvPr id="3" name="Content Placeholder 2">
            <a:extLst>
              <a:ext uri="{FF2B5EF4-FFF2-40B4-BE49-F238E27FC236}">
                <a16:creationId xmlns:a16="http://schemas.microsoft.com/office/drawing/2014/main" xmlns="" id="{C4BF51DF-05FD-9C44-98E6-46BBB66B9799}"/>
              </a:ext>
            </a:extLst>
          </p:cNvPr>
          <p:cNvSpPr>
            <a:spLocks noGrp="1"/>
          </p:cNvSpPr>
          <p:nvPr>
            <p:ph idx="1"/>
          </p:nvPr>
        </p:nvSpPr>
        <p:spPr>
          <a:xfrm>
            <a:off x="1695229" y="1566318"/>
            <a:ext cx="7330875" cy="4351338"/>
          </a:xfrm>
        </p:spPr>
        <p:txBody>
          <a:bodyPr/>
          <a:lstStyle/>
          <a:p>
            <a:pPr marL="0" indent="0" algn="ctr">
              <a:lnSpc>
                <a:spcPct val="110000"/>
              </a:lnSpc>
              <a:buNone/>
            </a:pPr>
            <a:r>
              <a:rPr lang="fr-FR" b="1" dirty="0">
                <a:solidFill>
                  <a:srgbClr val="2F5597"/>
                </a:solidFill>
              </a:rPr>
              <a:t>La recherche souligne que les personnes maltraitées ont tendance à abuser des autres.</a:t>
            </a:r>
            <a:r>
              <a:rPr lang="fr-FR" dirty="0">
                <a:solidFill>
                  <a:srgbClr val="2F5597"/>
                </a:solidFill>
              </a:rPr>
              <a:t> </a:t>
            </a:r>
            <a:r>
              <a:rPr lang="fr-FR" dirty="0"/>
              <a:t>U</a:t>
            </a:r>
            <a:r>
              <a:rPr lang="fr-FR" dirty="0" smtClean="0"/>
              <a:t>n </a:t>
            </a:r>
            <a:r>
              <a:rPr lang="fr-FR" dirty="0"/>
              <a:t>comportement abusif peut </a:t>
            </a:r>
            <a:r>
              <a:rPr lang="fr-FR" dirty="0" smtClean="0"/>
              <a:t>donc parfois résulter de </a:t>
            </a:r>
            <a:r>
              <a:rPr lang="fr-FR" dirty="0"/>
              <a:t>sentiments de peur et de honte qui </a:t>
            </a:r>
            <a:r>
              <a:rPr lang="fr-FR" dirty="0" smtClean="0"/>
              <a:t>émergent suite à des abus </a:t>
            </a:r>
            <a:r>
              <a:rPr lang="fr-FR" dirty="0"/>
              <a:t>subis avant </a:t>
            </a:r>
            <a:r>
              <a:rPr lang="fr-FR" dirty="0" smtClean="0"/>
              <a:t>le mariage. </a:t>
            </a:r>
            <a:r>
              <a:rPr lang="fr-FR" dirty="0"/>
              <a:t>Cela entraîne souvent le besoin de contrôler </a:t>
            </a:r>
            <a:r>
              <a:rPr lang="fr-FR" dirty="0" smtClean="0"/>
              <a:t>la </a:t>
            </a:r>
            <a:r>
              <a:rPr lang="fr-FR" dirty="0"/>
              <a:t>honte par </a:t>
            </a:r>
            <a:r>
              <a:rPr lang="fr-FR" dirty="0" smtClean="0"/>
              <a:t>l'abus</a:t>
            </a:r>
            <a:r>
              <a:rPr lang="fr-FR" dirty="0"/>
              <a:t>. </a:t>
            </a:r>
            <a:endParaRPr lang="en-US" dirty="0"/>
          </a:p>
        </p:txBody>
      </p:sp>
    </p:spTree>
    <p:extLst>
      <p:ext uri="{BB962C8B-B14F-4D97-AF65-F5344CB8AC3E}">
        <p14:creationId xmlns:p14="http://schemas.microsoft.com/office/powerpoint/2010/main" val="3195539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5435509-2B3C-CA4B-B23A-617D82693879}"/>
              </a:ext>
            </a:extLst>
          </p:cNvPr>
          <p:cNvPicPr>
            <a:picLocks noChangeAspect="1"/>
          </p:cNvPicPr>
          <p:nvPr/>
        </p:nvPicPr>
        <p:blipFill rotWithShape="1">
          <a:blip r:embed="rId3"/>
          <a:srcRect t="16317"/>
          <a:stretch/>
        </p:blipFill>
        <p:spPr>
          <a:xfrm>
            <a:off x="0" y="0"/>
            <a:ext cx="12192000" cy="6926240"/>
          </a:xfrm>
          <a:prstGeom prst="rect">
            <a:avLst/>
          </a:prstGeom>
        </p:spPr>
      </p:pic>
      <p:sp>
        <p:nvSpPr>
          <p:cNvPr id="2" name="Title 1">
            <a:extLst>
              <a:ext uri="{FF2B5EF4-FFF2-40B4-BE49-F238E27FC236}">
                <a16:creationId xmlns:a16="http://schemas.microsoft.com/office/drawing/2014/main" xmlns="" id="{84B4164B-4C93-AB46-98F0-716F0D152FE6}"/>
              </a:ext>
            </a:extLst>
          </p:cNvPr>
          <p:cNvSpPr>
            <a:spLocks noGrp="1"/>
          </p:cNvSpPr>
          <p:nvPr>
            <p:ph type="title"/>
          </p:nvPr>
        </p:nvSpPr>
        <p:spPr>
          <a:xfrm>
            <a:off x="1977408" y="706323"/>
            <a:ext cx="8258414" cy="4466182"/>
          </a:xfrm>
        </p:spPr>
        <p:txBody>
          <a:bodyPr>
            <a:noAutofit/>
          </a:bodyPr>
          <a:lstStyle/>
          <a:p>
            <a:pPr algn="ctr" fontAlgn="base">
              <a:lnSpc>
                <a:spcPct val="100000"/>
              </a:lnSpc>
            </a:pPr>
            <a:r>
              <a:rPr lang="en-US" dirty="0">
                <a:latin typeface="Avenir Next" panose="020B0503020202020204" pitchFamily="34" charset="0"/>
              </a:rPr>
              <a:t/>
            </a:r>
            <a:br>
              <a:rPr lang="en-US" dirty="0">
                <a:latin typeface="Avenir Next" panose="020B0503020202020204" pitchFamily="34" charset="0"/>
              </a:rPr>
            </a:br>
            <a:r>
              <a:rPr lang="en-US" dirty="0">
                <a:latin typeface="Avenir Next" panose="020B0503020202020204" pitchFamily="34" charset="0"/>
              </a:rPr>
              <a:t/>
            </a:r>
            <a:br>
              <a:rPr lang="en-US" dirty="0">
                <a:latin typeface="Avenir Next" panose="020B0503020202020204" pitchFamily="34" charset="0"/>
              </a:rPr>
            </a:br>
            <a:r>
              <a:rPr lang="en-US" dirty="0">
                <a:latin typeface="Avenir Next" panose="020B0503020202020204" pitchFamily="34" charset="0"/>
              </a:rPr>
              <a:t/>
            </a:r>
            <a:br>
              <a:rPr lang="en-US" dirty="0">
                <a:latin typeface="Avenir Next" panose="020B0503020202020204" pitchFamily="34" charset="0"/>
              </a:rPr>
            </a:br>
            <a:r>
              <a:rPr lang="en-US" dirty="0">
                <a:latin typeface="Avenir Next" panose="020B0503020202020204" pitchFamily="34" charset="0"/>
              </a:rPr>
              <a:t/>
            </a:r>
            <a:br>
              <a:rPr lang="en-US" dirty="0">
                <a:latin typeface="Avenir Next" panose="020B0503020202020204" pitchFamily="34" charset="0"/>
              </a:rPr>
            </a:br>
            <a:r>
              <a:rPr lang="en-US" dirty="0" smtClean="0">
                <a:latin typeface="Avenir Next" panose="020B0503020202020204" pitchFamily="34" charset="0"/>
              </a:rPr>
              <a:t>QUELLES SONT LES </a:t>
            </a:r>
            <a:r>
              <a:rPr lang="en-US" dirty="0" smtClean="0">
                <a:latin typeface="Avenir Next" panose="020B0503020202020204" pitchFamily="34" charset="0"/>
              </a:rPr>
              <a:t>TECHNIQUES </a:t>
            </a:r>
            <a:r>
              <a:rPr lang="en-US" dirty="0" smtClean="0">
                <a:latin typeface="Avenir Next" panose="020B0503020202020204" pitchFamily="34" charset="0"/>
              </a:rPr>
              <a:t>UTILISÉES DANS </a:t>
            </a:r>
            <a:r>
              <a:rPr lang="en-US" b="1" dirty="0" smtClean="0">
                <a:latin typeface="Avenir Next" panose="020B0503020202020204" pitchFamily="34" charset="0"/>
              </a:rPr>
              <a:t>L’ABUS PSYCHOLOGIQUE ?</a:t>
            </a:r>
            <a:r>
              <a:rPr lang="en-US" dirty="0">
                <a:latin typeface="Avenir Next" panose="020B0503020202020204" pitchFamily="34" charset="0"/>
              </a:rPr>
              <a:t> </a:t>
            </a:r>
            <a:br>
              <a:rPr lang="en-US" dirty="0">
                <a:latin typeface="Avenir Next" panose="020B0503020202020204" pitchFamily="34" charset="0"/>
              </a:rPr>
            </a:br>
            <a:r>
              <a:rPr lang="en-US" dirty="0">
                <a:latin typeface="Avenir Next" panose="020B0503020202020204" pitchFamily="34" charset="0"/>
              </a:rPr>
              <a:t/>
            </a:r>
            <a:br>
              <a:rPr lang="en-US" dirty="0">
                <a:latin typeface="Avenir Next" panose="020B0503020202020204" pitchFamily="34" charset="0"/>
              </a:rPr>
            </a:br>
            <a:r>
              <a:rPr lang="en-US" dirty="0">
                <a:latin typeface="Avenir Next" panose="020B0503020202020204" pitchFamily="34" charset="0"/>
              </a:rPr>
              <a:t> </a:t>
            </a:r>
            <a:br>
              <a:rPr lang="en-US" dirty="0">
                <a:latin typeface="Avenir Next" panose="020B0503020202020204" pitchFamily="34" charset="0"/>
              </a:rPr>
            </a:br>
            <a:endParaRPr lang="en-US" dirty="0">
              <a:latin typeface="Avenir Next" panose="020B0503020202020204" pitchFamily="34" charset="0"/>
            </a:endParaRPr>
          </a:p>
        </p:txBody>
      </p:sp>
    </p:spTree>
    <p:extLst>
      <p:ext uri="{BB962C8B-B14F-4D97-AF65-F5344CB8AC3E}">
        <p14:creationId xmlns:p14="http://schemas.microsoft.com/office/powerpoint/2010/main" val="2236176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0FA3616-A3EE-AB49-8ED9-ED9D6C5202FA}"/>
              </a:ext>
            </a:extLst>
          </p:cNvPr>
          <p:cNvPicPr>
            <a:picLocks noChangeAspect="1"/>
          </p:cNvPicPr>
          <p:nvPr/>
        </p:nvPicPr>
        <p:blipFill rotWithShape="1">
          <a:blip r:embed="rId3"/>
          <a:srcRect t="12627"/>
          <a:stretch/>
        </p:blipFill>
        <p:spPr>
          <a:xfrm>
            <a:off x="-1" y="0"/>
            <a:ext cx="12192001" cy="6886808"/>
          </a:xfrm>
          <a:prstGeom prst="rect">
            <a:avLst/>
          </a:prstGeom>
        </p:spPr>
      </p:pic>
      <p:sp>
        <p:nvSpPr>
          <p:cNvPr id="2" name="Title 1">
            <a:extLst>
              <a:ext uri="{FF2B5EF4-FFF2-40B4-BE49-F238E27FC236}">
                <a16:creationId xmlns:a16="http://schemas.microsoft.com/office/drawing/2014/main" xmlns="" id="{6CAE8281-9BEA-9C44-B525-F7833C057F1F}"/>
              </a:ext>
            </a:extLst>
          </p:cNvPr>
          <p:cNvSpPr>
            <a:spLocks noGrp="1"/>
          </p:cNvSpPr>
          <p:nvPr>
            <p:ph type="title"/>
          </p:nvPr>
        </p:nvSpPr>
        <p:spPr>
          <a:xfrm>
            <a:off x="128514" y="638079"/>
            <a:ext cx="10515600" cy="1325563"/>
          </a:xfrm>
        </p:spPr>
        <p:txBody>
          <a:bodyPr>
            <a:normAutofit fontScale="90000"/>
          </a:bodyPr>
          <a:lstStyle/>
          <a:p>
            <a:pPr algn="ctr"/>
            <a:r>
              <a:rPr lang="en-US" dirty="0">
                <a:latin typeface="Avenir Next" panose="020B0503020202020204" pitchFamily="34" charset="0"/>
              </a:rPr>
              <a:t>1. </a:t>
            </a:r>
            <a:r>
              <a:rPr lang="en-US" dirty="0" smtClean="0">
                <a:latin typeface="Avenir Next" panose="020B0503020202020204" pitchFamily="34" charset="0"/>
              </a:rPr>
              <a:t>L’ABUS PSYCHOLOGIQUE </a:t>
            </a:r>
            <a:br>
              <a:rPr lang="en-US" dirty="0" smtClean="0">
                <a:latin typeface="Avenir Next" panose="020B0503020202020204" pitchFamily="34" charset="0"/>
              </a:rPr>
            </a:br>
            <a:r>
              <a:rPr lang="en-US" b="1" dirty="0" smtClean="0">
                <a:latin typeface="Avenir Next" panose="020B0503020202020204" pitchFamily="34" charset="0"/>
              </a:rPr>
              <a:t>PAR LES MOTS</a:t>
            </a:r>
            <a:r>
              <a:rPr lang="en-US" b="1" dirty="0">
                <a:latin typeface="Avenir Next" panose="020B0503020202020204" pitchFamily="34" charset="0"/>
              </a:rPr>
              <a:t/>
            </a:r>
            <a:br>
              <a:rPr lang="en-US" b="1" dirty="0">
                <a:latin typeface="Avenir Next" panose="020B0503020202020204" pitchFamily="34" charset="0"/>
              </a:rPr>
            </a:br>
            <a:endParaRPr lang="en-US" b="1" dirty="0">
              <a:latin typeface="Avenir Next" panose="020B0503020202020204" pitchFamily="34" charset="0"/>
            </a:endParaRPr>
          </a:p>
        </p:txBody>
      </p:sp>
      <p:sp>
        <p:nvSpPr>
          <p:cNvPr id="3" name="Content Placeholder 2">
            <a:extLst>
              <a:ext uri="{FF2B5EF4-FFF2-40B4-BE49-F238E27FC236}">
                <a16:creationId xmlns:a16="http://schemas.microsoft.com/office/drawing/2014/main" xmlns="" id="{6E92385A-C482-E640-9656-B0DA1D75E049}"/>
              </a:ext>
            </a:extLst>
          </p:cNvPr>
          <p:cNvSpPr>
            <a:spLocks noGrp="1"/>
          </p:cNvSpPr>
          <p:nvPr>
            <p:ph idx="1"/>
          </p:nvPr>
        </p:nvSpPr>
        <p:spPr>
          <a:xfrm>
            <a:off x="1070216" y="2248707"/>
            <a:ext cx="8838063" cy="4015617"/>
          </a:xfrm>
        </p:spPr>
        <p:txBody>
          <a:bodyPr>
            <a:normAutofit/>
          </a:bodyPr>
          <a:lstStyle/>
          <a:p>
            <a:pPr marL="0" indent="0" fontAlgn="base">
              <a:buNone/>
            </a:pPr>
            <a:r>
              <a:rPr lang="en-US" dirty="0"/>
              <a:t> </a:t>
            </a:r>
          </a:p>
          <a:p>
            <a:endParaRPr lang="en-US" dirty="0"/>
          </a:p>
        </p:txBody>
      </p:sp>
      <p:sp>
        <p:nvSpPr>
          <p:cNvPr id="5" name="Rectangle 4"/>
          <p:cNvSpPr/>
          <p:nvPr/>
        </p:nvSpPr>
        <p:spPr>
          <a:xfrm>
            <a:off x="675212" y="1830914"/>
            <a:ext cx="9233067" cy="3600986"/>
          </a:xfrm>
          <a:prstGeom prst="rect">
            <a:avLst/>
          </a:prstGeom>
        </p:spPr>
        <p:txBody>
          <a:bodyPr wrap="square">
            <a:spAutoFit/>
          </a:bodyPr>
          <a:lstStyle/>
          <a:p>
            <a:r>
              <a:rPr lang="fr-FR" sz="2800" dirty="0"/>
              <a:t>• </a:t>
            </a:r>
            <a:r>
              <a:rPr lang="fr-FR" sz="2800" b="1" dirty="0">
                <a:solidFill>
                  <a:srgbClr val="2F5597"/>
                </a:solidFill>
              </a:rPr>
              <a:t>L'opinion dominante</a:t>
            </a:r>
            <a:r>
              <a:rPr lang="fr-FR" sz="2800" dirty="0">
                <a:solidFill>
                  <a:srgbClr val="2F5597"/>
                </a:solidFill>
              </a:rPr>
              <a:t>. </a:t>
            </a:r>
            <a:r>
              <a:rPr lang="fr-FR" sz="2800" dirty="0"/>
              <a:t>R</a:t>
            </a:r>
            <a:r>
              <a:rPr lang="fr-FR" sz="2800" dirty="0" smtClean="0"/>
              <a:t>efuse </a:t>
            </a:r>
            <a:r>
              <a:rPr lang="fr-FR" sz="2800" dirty="0"/>
              <a:t>de considérer votre opinion et vous force à toujours accepter la sienne</a:t>
            </a:r>
            <a:r>
              <a:rPr lang="fr-FR" sz="2800" dirty="0" smtClean="0"/>
              <a:t>.</a:t>
            </a:r>
          </a:p>
          <a:p>
            <a:endParaRPr lang="en-ZA" sz="1600" dirty="0"/>
          </a:p>
          <a:p>
            <a:r>
              <a:rPr lang="fr-FR" sz="2800" dirty="0"/>
              <a:t>• </a:t>
            </a:r>
            <a:r>
              <a:rPr lang="fr-FR" sz="2800" b="1" dirty="0">
                <a:solidFill>
                  <a:srgbClr val="2F5597"/>
                </a:solidFill>
              </a:rPr>
              <a:t>La personne qui a toujours raison</a:t>
            </a:r>
            <a:r>
              <a:rPr lang="fr-FR" sz="2800" dirty="0">
                <a:solidFill>
                  <a:srgbClr val="2F5597"/>
                </a:solidFill>
              </a:rPr>
              <a:t>. </a:t>
            </a:r>
            <a:r>
              <a:rPr lang="fr-FR" sz="2800" dirty="0"/>
              <a:t>D</a:t>
            </a:r>
            <a:r>
              <a:rPr lang="fr-FR" sz="2800" dirty="0" smtClean="0"/>
              <a:t>oit </a:t>
            </a:r>
            <a:r>
              <a:rPr lang="fr-FR" sz="2800" dirty="0"/>
              <a:t>toujours avoir raison et avoir le dernier mot à chaque fois qu'un désaccord surgit</a:t>
            </a:r>
            <a:r>
              <a:rPr lang="fr-FR" sz="2800" dirty="0" smtClean="0"/>
              <a:t>.</a:t>
            </a:r>
          </a:p>
          <a:p>
            <a:endParaRPr lang="en-ZA" sz="1600" dirty="0"/>
          </a:p>
          <a:p>
            <a:r>
              <a:rPr lang="fr-FR" sz="2800" dirty="0"/>
              <a:t>• </a:t>
            </a:r>
            <a:r>
              <a:rPr lang="fr-FR" sz="2800" b="1" dirty="0">
                <a:solidFill>
                  <a:srgbClr val="2F5597"/>
                </a:solidFill>
              </a:rPr>
              <a:t>Le juge et le juré</a:t>
            </a:r>
            <a:r>
              <a:rPr lang="fr-FR" sz="2800" dirty="0">
                <a:solidFill>
                  <a:srgbClr val="2F5597"/>
                </a:solidFill>
              </a:rPr>
              <a:t>. </a:t>
            </a:r>
            <a:r>
              <a:rPr lang="fr-FR" sz="2800" dirty="0"/>
              <a:t>P</a:t>
            </a:r>
            <a:r>
              <a:rPr lang="fr-FR" sz="2800" dirty="0" smtClean="0"/>
              <a:t>rononce </a:t>
            </a:r>
            <a:r>
              <a:rPr lang="fr-FR" sz="2800" dirty="0"/>
              <a:t>des jugements sévères à votre égard, votre personne ou votre comportement, pour susciter chez vous un sentiment de honte et de culpabilité.</a:t>
            </a:r>
            <a:endParaRPr lang="en-ZA" sz="2800" dirty="0"/>
          </a:p>
        </p:txBody>
      </p:sp>
    </p:spTree>
    <p:extLst>
      <p:ext uri="{BB962C8B-B14F-4D97-AF65-F5344CB8AC3E}">
        <p14:creationId xmlns:p14="http://schemas.microsoft.com/office/powerpoint/2010/main" val="3194325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EF551F-30F2-574A-A199-A5E7B275207F}"/>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xmlns="" id="{B9632FAB-C7F9-DB4B-AE84-EBB1E007DC6A}"/>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3" name="Content Placeholder 2">
            <a:extLst>
              <a:ext uri="{FF2B5EF4-FFF2-40B4-BE49-F238E27FC236}">
                <a16:creationId xmlns:a16="http://schemas.microsoft.com/office/drawing/2014/main" xmlns="" id="{1FD21E67-378D-FC47-8C6D-00DF43450329}"/>
              </a:ext>
            </a:extLst>
          </p:cNvPr>
          <p:cNvSpPr>
            <a:spLocks noGrp="1"/>
          </p:cNvSpPr>
          <p:nvPr>
            <p:ph idx="1"/>
          </p:nvPr>
        </p:nvSpPr>
        <p:spPr>
          <a:xfrm>
            <a:off x="374172" y="1634553"/>
            <a:ext cx="9752464" cy="4351338"/>
          </a:xfrm>
        </p:spPr>
        <p:txBody>
          <a:bodyPr>
            <a:noAutofit/>
          </a:bodyPr>
          <a:lstStyle/>
          <a:p>
            <a:r>
              <a:rPr lang="fr-FR" sz="2400" b="1" dirty="0" smtClean="0">
                <a:solidFill>
                  <a:srgbClr val="2F5597"/>
                </a:solidFill>
              </a:rPr>
              <a:t>L'artiste </a:t>
            </a:r>
            <a:r>
              <a:rPr lang="fr-FR" sz="2400" b="1" dirty="0">
                <a:solidFill>
                  <a:srgbClr val="2F5597"/>
                </a:solidFill>
              </a:rPr>
              <a:t>humiliant</a:t>
            </a:r>
            <a:r>
              <a:rPr lang="fr-FR" sz="2400" dirty="0">
                <a:solidFill>
                  <a:srgbClr val="2F5597"/>
                </a:solidFill>
              </a:rPr>
              <a:t>. </a:t>
            </a:r>
            <a:r>
              <a:rPr lang="fr-FR" sz="2400" dirty="0"/>
              <a:t>F</a:t>
            </a:r>
            <a:r>
              <a:rPr lang="fr-FR" sz="2400" dirty="0" smtClean="0"/>
              <a:t>ait </a:t>
            </a:r>
            <a:r>
              <a:rPr lang="fr-FR" sz="2400" dirty="0"/>
              <a:t>des commentaires comme « Tu es fou/folle ! Comment quelqu'un peut-il penser à quelque chose d’aussi stupide ? » pour dévaloriser vos décisions et ignorer vos sentiments.</a:t>
            </a:r>
          </a:p>
          <a:p>
            <a:pPr marL="0" indent="0">
              <a:buNone/>
            </a:pPr>
            <a:endParaRPr lang="en-ZA" sz="1200" dirty="0"/>
          </a:p>
          <a:p>
            <a:r>
              <a:rPr lang="fr-FR" sz="2400" b="1" dirty="0" smtClean="0">
                <a:solidFill>
                  <a:srgbClr val="2F5597"/>
                </a:solidFill>
              </a:rPr>
              <a:t>L’humoriste</a:t>
            </a:r>
            <a:r>
              <a:rPr lang="fr-FR" sz="2400" dirty="0"/>
              <a:t>. </a:t>
            </a:r>
            <a:r>
              <a:rPr lang="fr-FR" sz="2400" dirty="0" smtClean="0"/>
              <a:t>Fait preuve de </a:t>
            </a:r>
            <a:r>
              <a:rPr lang="fr-FR" sz="2400" dirty="0"/>
              <a:t>sarcasme pour déterrer les problèmes du passé, mettre en exergue vos défauts ou vous humilier.</a:t>
            </a:r>
          </a:p>
          <a:p>
            <a:pPr marL="0" indent="0">
              <a:buNone/>
            </a:pPr>
            <a:endParaRPr lang="en-ZA" sz="1200" dirty="0"/>
          </a:p>
          <a:p>
            <a:r>
              <a:rPr lang="fr-FR" sz="2400" b="1" dirty="0" smtClean="0">
                <a:solidFill>
                  <a:srgbClr val="2F5597"/>
                </a:solidFill>
              </a:rPr>
              <a:t>La </a:t>
            </a:r>
            <a:r>
              <a:rPr lang="fr-FR" sz="2400" b="1" dirty="0">
                <a:solidFill>
                  <a:srgbClr val="2F5597"/>
                </a:solidFill>
              </a:rPr>
              <a:t>victime.</a:t>
            </a:r>
            <a:r>
              <a:rPr lang="fr-FR" sz="2400" dirty="0">
                <a:solidFill>
                  <a:srgbClr val="2F5597"/>
                </a:solidFill>
              </a:rPr>
              <a:t> </a:t>
            </a:r>
            <a:r>
              <a:rPr lang="fr-FR" sz="2400" dirty="0"/>
              <a:t>U</a:t>
            </a:r>
            <a:r>
              <a:rPr lang="fr-FR" sz="2400" dirty="0" smtClean="0"/>
              <a:t>tilise </a:t>
            </a:r>
            <a:r>
              <a:rPr lang="fr-FR" sz="2400" dirty="0"/>
              <a:t>une fausse culpabilité irréaliste et non méritée pour contrôler votre comportement.</a:t>
            </a:r>
          </a:p>
          <a:p>
            <a:pPr marL="0" indent="0">
              <a:buNone/>
            </a:pPr>
            <a:endParaRPr lang="en-ZA" sz="1200" dirty="0"/>
          </a:p>
          <a:p>
            <a:r>
              <a:rPr lang="fr-FR" sz="2400" b="1" dirty="0" smtClean="0">
                <a:solidFill>
                  <a:srgbClr val="2F5597"/>
                </a:solidFill>
              </a:rPr>
              <a:t>L'historien</a:t>
            </a:r>
            <a:r>
              <a:rPr lang="fr-FR" sz="2400" dirty="0">
                <a:solidFill>
                  <a:srgbClr val="2F5597"/>
                </a:solidFill>
              </a:rPr>
              <a:t>. </a:t>
            </a:r>
            <a:r>
              <a:rPr lang="fr-FR" sz="2400" dirty="0"/>
              <a:t>V</a:t>
            </a:r>
            <a:r>
              <a:rPr lang="fr-FR" sz="2400" dirty="0" smtClean="0"/>
              <a:t>ous </a:t>
            </a:r>
            <a:r>
              <a:rPr lang="fr-FR" sz="2400" dirty="0"/>
              <a:t>dit que vous êtes pardonné, cependant </a:t>
            </a:r>
            <a:r>
              <a:rPr lang="fr-FR" sz="2400" dirty="0" smtClean="0"/>
              <a:t>ressasse </a:t>
            </a:r>
            <a:r>
              <a:rPr lang="fr-FR" sz="2400" dirty="0"/>
              <a:t>les événements du passé pour vous faire honte afin que vous acceptiez ses décisions et ses sentiments.</a:t>
            </a:r>
            <a:endParaRPr lang="en-ZA" sz="2400" dirty="0"/>
          </a:p>
          <a:p>
            <a:pPr marL="0" indent="0">
              <a:lnSpc>
                <a:spcPct val="120000"/>
              </a:lnSpc>
              <a:buNone/>
            </a:pPr>
            <a:endParaRPr lang="en-US" sz="2400" dirty="0"/>
          </a:p>
        </p:txBody>
      </p:sp>
    </p:spTree>
    <p:extLst>
      <p:ext uri="{BB962C8B-B14F-4D97-AF65-F5344CB8AC3E}">
        <p14:creationId xmlns:p14="http://schemas.microsoft.com/office/powerpoint/2010/main" val="2071270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37C7A6D-3CBA-784A-9124-1E374A3D4A37}"/>
              </a:ext>
            </a:extLst>
          </p:cNvPr>
          <p:cNvPicPr>
            <a:picLocks noChangeAspect="1"/>
          </p:cNvPicPr>
          <p:nvPr/>
        </p:nvPicPr>
        <p:blipFill rotWithShape="1">
          <a:blip r:embed="rId3"/>
          <a:srcRect t="12627"/>
          <a:stretch/>
        </p:blipFill>
        <p:spPr>
          <a:xfrm>
            <a:off x="-1" y="0"/>
            <a:ext cx="12192001" cy="6886808"/>
          </a:xfrm>
          <a:prstGeom prst="rect">
            <a:avLst/>
          </a:prstGeom>
        </p:spPr>
      </p:pic>
      <p:sp>
        <p:nvSpPr>
          <p:cNvPr id="2" name="Title 1">
            <a:extLst>
              <a:ext uri="{FF2B5EF4-FFF2-40B4-BE49-F238E27FC236}">
                <a16:creationId xmlns:a16="http://schemas.microsoft.com/office/drawing/2014/main" xmlns="" id="{3053543D-97A8-984D-8CFF-53CFD7B03417}"/>
              </a:ext>
            </a:extLst>
          </p:cNvPr>
          <p:cNvSpPr>
            <a:spLocks noGrp="1"/>
          </p:cNvSpPr>
          <p:nvPr>
            <p:ph type="title"/>
          </p:nvPr>
        </p:nvSpPr>
        <p:spPr>
          <a:xfrm>
            <a:off x="838199" y="464026"/>
            <a:ext cx="9329383" cy="1717510"/>
          </a:xfrm>
        </p:spPr>
        <p:txBody>
          <a:bodyPr>
            <a:noAutofit/>
          </a:bodyPr>
          <a:lstStyle/>
          <a:p>
            <a:pPr algn="ctr"/>
            <a:r>
              <a:rPr lang="en-US" sz="4000" dirty="0">
                <a:latin typeface="Avenir Next" panose="020B0503020202020204" pitchFamily="34" charset="0"/>
              </a:rPr>
              <a:t/>
            </a:r>
            <a:br>
              <a:rPr lang="en-US" sz="4000" dirty="0">
                <a:latin typeface="Avenir Next" panose="020B0503020202020204" pitchFamily="34" charset="0"/>
              </a:rPr>
            </a:br>
            <a:r>
              <a:rPr lang="en-US" sz="4000" dirty="0">
                <a:latin typeface="Avenir Next" panose="020B0503020202020204" pitchFamily="34" charset="0"/>
              </a:rPr>
              <a:t>2. </a:t>
            </a:r>
            <a:r>
              <a:rPr lang="en-US" sz="4000" dirty="0" smtClean="0">
                <a:latin typeface="Avenir Next" panose="020B0503020202020204" pitchFamily="34" charset="0"/>
              </a:rPr>
              <a:t>L’ABUS</a:t>
            </a:r>
            <a:r>
              <a:rPr lang="en-US" sz="4000" dirty="0">
                <a:latin typeface="Avenir Next" panose="020B0503020202020204" pitchFamily="34" charset="0"/>
              </a:rPr>
              <a:t> </a:t>
            </a:r>
            <a:r>
              <a:rPr lang="en-US" sz="4000" dirty="0" smtClean="0">
                <a:latin typeface="Avenir Next" panose="020B0503020202020204" pitchFamily="34" charset="0"/>
              </a:rPr>
              <a:t>PSYCHOLOGIQUE</a:t>
            </a:r>
            <a:br>
              <a:rPr lang="en-US" sz="4000" dirty="0" smtClean="0">
                <a:latin typeface="Avenir Next" panose="020B0503020202020204" pitchFamily="34" charset="0"/>
              </a:rPr>
            </a:br>
            <a:r>
              <a:rPr lang="en-US" sz="4000" b="1" dirty="0" smtClean="0">
                <a:solidFill>
                  <a:srgbClr val="002060"/>
                </a:solidFill>
                <a:latin typeface="Avenir Next" panose="020B0503020202020204" pitchFamily="34" charset="0"/>
              </a:rPr>
              <a:t>PAR LES ACTES</a:t>
            </a:r>
            <a:r>
              <a:rPr lang="en-US" sz="4000" b="1" dirty="0">
                <a:solidFill>
                  <a:srgbClr val="002060"/>
                </a:solidFill>
                <a:latin typeface="Avenir Next" panose="020B0503020202020204" pitchFamily="34" charset="0"/>
              </a:rPr>
              <a:t/>
            </a:r>
            <a:br>
              <a:rPr lang="en-US" sz="4000" b="1" dirty="0">
                <a:solidFill>
                  <a:srgbClr val="002060"/>
                </a:solidFill>
                <a:latin typeface="Avenir Next" panose="020B0503020202020204" pitchFamily="34" charset="0"/>
              </a:rPr>
            </a:br>
            <a:endParaRPr lang="en-US" sz="4000" b="1" dirty="0">
              <a:solidFill>
                <a:srgbClr val="00206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xmlns="" id="{72813ED1-CF1A-BD49-83F6-E2AA6F2FFF1C}"/>
              </a:ext>
            </a:extLst>
          </p:cNvPr>
          <p:cNvSpPr>
            <a:spLocks noGrp="1"/>
          </p:cNvSpPr>
          <p:nvPr>
            <p:ph idx="1"/>
          </p:nvPr>
        </p:nvSpPr>
        <p:spPr>
          <a:xfrm>
            <a:off x="838200" y="2494370"/>
            <a:ext cx="9329382" cy="3769957"/>
          </a:xfrm>
        </p:spPr>
        <p:txBody>
          <a:bodyPr>
            <a:normAutofit/>
          </a:bodyPr>
          <a:lstStyle/>
          <a:p>
            <a:r>
              <a:rPr lang="fr-FR" b="1" dirty="0" smtClean="0">
                <a:solidFill>
                  <a:srgbClr val="2F5597"/>
                </a:solidFill>
              </a:rPr>
              <a:t>Le </a:t>
            </a:r>
            <a:r>
              <a:rPr lang="fr-FR" b="1" dirty="0">
                <a:solidFill>
                  <a:srgbClr val="2F5597"/>
                </a:solidFill>
              </a:rPr>
              <a:t>commandant en chef.</a:t>
            </a:r>
            <a:r>
              <a:rPr lang="fr-FR" dirty="0">
                <a:solidFill>
                  <a:srgbClr val="2F5597"/>
                </a:solidFill>
              </a:rPr>
              <a:t> </a:t>
            </a:r>
            <a:r>
              <a:rPr lang="fr-FR" dirty="0"/>
              <a:t>Désire régenter votre vie - de vos pensées à vos actions - par un comportement et des attentes rigides et </a:t>
            </a:r>
            <a:r>
              <a:rPr lang="fr-FR" dirty="0" smtClean="0"/>
              <a:t>militaires</a:t>
            </a:r>
            <a:r>
              <a:rPr lang="fr-FR" dirty="0"/>
              <a:t>.</a:t>
            </a:r>
          </a:p>
          <a:p>
            <a:endParaRPr lang="en-ZA" sz="1200" dirty="0"/>
          </a:p>
          <a:p>
            <a:r>
              <a:rPr lang="fr-FR" b="1" dirty="0" smtClean="0">
                <a:solidFill>
                  <a:srgbClr val="2F5597"/>
                </a:solidFill>
              </a:rPr>
              <a:t>Le </a:t>
            </a:r>
            <a:r>
              <a:rPr lang="fr-FR" b="1" dirty="0">
                <a:solidFill>
                  <a:srgbClr val="2F5597"/>
                </a:solidFill>
              </a:rPr>
              <a:t>criard</a:t>
            </a:r>
            <a:r>
              <a:rPr lang="fr-FR" dirty="0"/>
              <a:t>. Crie, hurle et insulte. Ce sont ses armes pour vous opprimer.</a:t>
            </a:r>
          </a:p>
          <a:p>
            <a:endParaRPr lang="en-ZA" sz="1200" dirty="0"/>
          </a:p>
          <a:p>
            <a:r>
              <a:rPr lang="fr-FR" b="1" dirty="0" smtClean="0">
                <a:solidFill>
                  <a:srgbClr val="2F5597"/>
                </a:solidFill>
              </a:rPr>
              <a:t>L'intimidant.</a:t>
            </a:r>
            <a:r>
              <a:rPr lang="fr-FR" dirty="0" smtClean="0">
                <a:solidFill>
                  <a:srgbClr val="2F5597"/>
                </a:solidFill>
              </a:rPr>
              <a:t> </a:t>
            </a:r>
            <a:r>
              <a:rPr lang="fr-FR" dirty="0"/>
              <a:t>Fait appel à l'intimidation, la peur, la colère et les menaces inappropriées pour parvenir à ses fins.</a:t>
            </a:r>
            <a:endParaRPr lang="en-ZA" dirty="0"/>
          </a:p>
          <a:p>
            <a:endParaRPr lang="en-US" dirty="0"/>
          </a:p>
        </p:txBody>
      </p:sp>
    </p:spTree>
    <p:extLst>
      <p:ext uri="{BB962C8B-B14F-4D97-AF65-F5344CB8AC3E}">
        <p14:creationId xmlns:p14="http://schemas.microsoft.com/office/powerpoint/2010/main" val="2226328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87F095-A6BF-8E46-91C5-8CE319F8B5BD}"/>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xmlns="" id="{723BBD06-F8D0-B445-BF07-CC55F7092BA7}"/>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3" name="Content Placeholder 2">
            <a:extLst>
              <a:ext uri="{FF2B5EF4-FFF2-40B4-BE49-F238E27FC236}">
                <a16:creationId xmlns:a16="http://schemas.microsoft.com/office/drawing/2014/main" xmlns="" id="{988A07B2-3EFB-7F4B-91AB-17A1C9B2B894}"/>
              </a:ext>
            </a:extLst>
          </p:cNvPr>
          <p:cNvSpPr>
            <a:spLocks noGrp="1"/>
          </p:cNvSpPr>
          <p:nvPr>
            <p:ph idx="1"/>
          </p:nvPr>
        </p:nvSpPr>
        <p:spPr>
          <a:xfrm>
            <a:off x="319583" y="1825625"/>
            <a:ext cx="9506805" cy="4351338"/>
          </a:xfrm>
        </p:spPr>
        <p:txBody>
          <a:bodyPr>
            <a:normAutofit fontScale="92500" lnSpcReduction="10000"/>
          </a:bodyPr>
          <a:lstStyle/>
          <a:p>
            <a:r>
              <a:rPr lang="fr-FR" b="1" dirty="0" smtClean="0">
                <a:solidFill>
                  <a:srgbClr val="2F5597"/>
                </a:solidFill>
              </a:rPr>
              <a:t>Les </a:t>
            </a:r>
            <a:r>
              <a:rPr lang="fr-FR" b="1" dirty="0">
                <a:solidFill>
                  <a:srgbClr val="2F5597"/>
                </a:solidFill>
              </a:rPr>
              <a:t>montagnes russes</a:t>
            </a:r>
            <a:r>
              <a:rPr lang="fr-FR" dirty="0">
                <a:solidFill>
                  <a:srgbClr val="2F5597"/>
                </a:solidFill>
              </a:rPr>
              <a:t>. </a:t>
            </a:r>
            <a:r>
              <a:rPr lang="fr-FR" dirty="0"/>
              <a:t>Son humeur et son comportement oscillent d'un extrême à l'autre, éliminant tout sentiment de sécurité et de cohérence dans votre relation.</a:t>
            </a:r>
          </a:p>
          <a:p>
            <a:endParaRPr lang="en-ZA" dirty="0"/>
          </a:p>
          <a:p>
            <a:r>
              <a:rPr lang="fr-FR" b="1" dirty="0" smtClean="0">
                <a:solidFill>
                  <a:srgbClr val="2F5597"/>
                </a:solidFill>
              </a:rPr>
              <a:t>L’insatisfait.</a:t>
            </a:r>
            <a:r>
              <a:rPr lang="fr-FR" dirty="0" smtClean="0">
                <a:solidFill>
                  <a:srgbClr val="2F5597"/>
                </a:solidFill>
              </a:rPr>
              <a:t> </a:t>
            </a:r>
            <a:r>
              <a:rPr lang="fr-FR" dirty="0"/>
              <a:t>Fait preuve de favoritisme en disant : « Pourquoi ne peux-tu pas être plus ... » pour vous faire comprendre clairement que vous n’êtes pas à la hauteur de quelqu'un qu’il/elle préfère.</a:t>
            </a:r>
          </a:p>
          <a:p>
            <a:endParaRPr lang="en-ZA" dirty="0"/>
          </a:p>
          <a:p>
            <a:r>
              <a:rPr lang="fr-FR" b="1" dirty="0" smtClean="0">
                <a:solidFill>
                  <a:srgbClr val="2F5597"/>
                </a:solidFill>
              </a:rPr>
              <a:t>L'inverseur </a:t>
            </a:r>
            <a:r>
              <a:rPr lang="fr-FR" b="1" dirty="0">
                <a:solidFill>
                  <a:srgbClr val="2F5597"/>
                </a:solidFill>
              </a:rPr>
              <a:t>de rôles.</a:t>
            </a:r>
            <a:r>
              <a:rPr lang="fr-FR" dirty="0">
                <a:solidFill>
                  <a:srgbClr val="2F5597"/>
                </a:solidFill>
              </a:rPr>
              <a:t> </a:t>
            </a:r>
            <a:r>
              <a:rPr lang="fr-FR" dirty="0"/>
              <a:t>Les rôles sont confus et inversés, le parent prenant le rôle de l'enfant, l'enfant assumant les responsabilités du parent, ou l'enfant étant placé dans le rôle émotionnel du conjoint.</a:t>
            </a:r>
            <a:endParaRPr lang="en-ZA" dirty="0"/>
          </a:p>
          <a:p>
            <a:pPr>
              <a:lnSpc>
                <a:spcPct val="120000"/>
              </a:lnSpc>
            </a:pPr>
            <a:endParaRPr lang="en-US" dirty="0"/>
          </a:p>
        </p:txBody>
      </p:sp>
    </p:spTree>
    <p:extLst>
      <p:ext uri="{BB962C8B-B14F-4D97-AF65-F5344CB8AC3E}">
        <p14:creationId xmlns:p14="http://schemas.microsoft.com/office/powerpoint/2010/main" val="546647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4702FB3-E23D-6C44-B85A-DD4F14FF33CA}"/>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3" name="Content Placeholder 2">
            <a:extLst>
              <a:ext uri="{FF2B5EF4-FFF2-40B4-BE49-F238E27FC236}">
                <a16:creationId xmlns:a16="http://schemas.microsoft.com/office/drawing/2014/main" xmlns="" id="{6C382A56-5465-9C4F-AE58-B554A6F9DA50}"/>
              </a:ext>
            </a:extLst>
          </p:cNvPr>
          <p:cNvSpPr>
            <a:spLocks noGrp="1"/>
          </p:cNvSpPr>
          <p:nvPr>
            <p:ph idx="1"/>
          </p:nvPr>
        </p:nvSpPr>
        <p:spPr>
          <a:xfrm>
            <a:off x="1111158" y="2303302"/>
            <a:ext cx="8483222" cy="3427300"/>
          </a:xfrm>
        </p:spPr>
        <p:txBody>
          <a:bodyPr>
            <a:normAutofit/>
          </a:bodyPr>
          <a:lstStyle/>
          <a:p>
            <a:pPr marL="0" lvl="0" indent="0" fontAlgn="base">
              <a:lnSpc>
                <a:spcPct val="100000"/>
              </a:lnSpc>
              <a:buNone/>
            </a:pPr>
            <a:endParaRPr lang="en-US" sz="1200" dirty="0"/>
          </a:p>
          <a:p>
            <a:pPr fontAlgn="base">
              <a:lnSpc>
                <a:spcPct val="100000"/>
              </a:lnSpc>
            </a:pPr>
            <a:r>
              <a:rPr lang="fr-FR" b="1" dirty="0" smtClean="0">
                <a:solidFill>
                  <a:srgbClr val="2F5597"/>
                </a:solidFill>
              </a:rPr>
              <a:t>La </a:t>
            </a:r>
            <a:r>
              <a:rPr lang="fr-FR" b="1" dirty="0">
                <a:solidFill>
                  <a:srgbClr val="2F5597"/>
                </a:solidFill>
              </a:rPr>
              <a:t>colère de Dieu.</a:t>
            </a:r>
            <a:r>
              <a:rPr lang="fr-FR" dirty="0">
                <a:solidFill>
                  <a:srgbClr val="2F5597"/>
                </a:solidFill>
              </a:rPr>
              <a:t> </a:t>
            </a:r>
            <a:r>
              <a:rPr lang="fr-FR" dirty="0"/>
              <a:t>La personne utilise abusivement les Écritures pour parvenir à ses fins et assimile sa propre opinion à celle de Dieu</a:t>
            </a:r>
            <a:r>
              <a:rPr lang="fr-FR" dirty="0" smtClean="0"/>
              <a:t>.</a:t>
            </a:r>
          </a:p>
          <a:p>
            <a:pPr marL="0" indent="0" fontAlgn="base">
              <a:lnSpc>
                <a:spcPct val="100000"/>
              </a:lnSpc>
              <a:buNone/>
            </a:pPr>
            <a:endParaRPr lang="fr-FR" sz="1200" dirty="0"/>
          </a:p>
          <a:p>
            <a:pPr>
              <a:lnSpc>
                <a:spcPct val="100000"/>
              </a:lnSpc>
            </a:pPr>
            <a:r>
              <a:rPr lang="fr-FR" b="1" dirty="0" smtClean="0">
                <a:solidFill>
                  <a:srgbClr val="2F5597"/>
                </a:solidFill>
              </a:rPr>
              <a:t>Le perturbateur</a:t>
            </a:r>
            <a:r>
              <a:rPr lang="fr-FR" dirty="0">
                <a:solidFill>
                  <a:srgbClr val="2F5597"/>
                </a:solidFill>
              </a:rPr>
              <a:t> </a:t>
            </a:r>
            <a:r>
              <a:rPr lang="fr-FR" dirty="0" smtClean="0"/>
              <a:t>vous </a:t>
            </a:r>
            <a:r>
              <a:rPr lang="fr-FR" dirty="0"/>
              <a:t>fait croire que vous êtes en train de perdre la tête ou la mémoire. </a:t>
            </a:r>
            <a:endParaRPr lang="en-US" dirty="0"/>
          </a:p>
        </p:txBody>
      </p:sp>
    </p:spTree>
    <p:extLst>
      <p:ext uri="{BB962C8B-B14F-4D97-AF65-F5344CB8AC3E}">
        <p14:creationId xmlns:p14="http://schemas.microsoft.com/office/powerpoint/2010/main" val="1044849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37C7A6D-3CBA-784A-9124-1E374A3D4A37}"/>
              </a:ext>
            </a:extLst>
          </p:cNvPr>
          <p:cNvPicPr>
            <a:picLocks noChangeAspect="1"/>
          </p:cNvPicPr>
          <p:nvPr/>
        </p:nvPicPr>
        <p:blipFill rotWithShape="1">
          <a:blip r:embed="rId3"/>
          <a:srcRect t="12627"/>
          <a:stretch/>
        </p:blipFill>
        <p:spPr>
          <a:xfrm>
            <a:off x="-1" y="0"/>
            <a:ext cx="12192001" cy="6886808"/>
          </a:xfrm>
          <a:prstGeom prst="rect">
            <a:avLst/>
          </a:prstGeom>
        </p:spPr>
      </p:pic>
      <p:sp>
        <p:nvSpPr>
          <p:cNvPr id="2" name="Title 1">
            <a:extLst>
              <a:ext uri="{FF2B5EF4-FFF2-40B4-BE49-F238E27FC236}">
                <a16:creationId xmlns:a16="http://schemas.microsoft.com/office/drawing/2014/main" xmlns="" id="{3053543D-97A8-984D-8CFF-53CFD7B03417}"/>
              </a:ext>
            </a:extLst>
          </p:cNvPr>
          <p:cNvSpPr>
            <a:spLocks noGrp="1"/>
          </p:cNvSpPr>
          <p:nvPr>
            <p:ph type="title"/>
          </p:nvPr>
        </p:nvSpPr>
        <p:spPr>
          <a:xfrm>
            <a:off x="278641" y="464026"/>
            <a:ext cx="10515600" cy="1522148"/>
          </a:xfrm>
        </p:spPr>
        <p:txBody>
          <a:bodyPr>
            <a:noAutofit/>
          </a:bodyPr>
          <a:lstStyle/>
          <a:p>
            <a:pPr algn="ctr"/>
            <a:r>
              <a:rPr lang="en-US" sz="4000" dirty="0">
                <a:latin typeface="Avenir Next" panose="020B0503020202020204" pitchFamily="34" charset="0"/>
              </a:rPr>
              <a:t/>
            </a:r>
            <a:br>
              <a:rPr lang="en-US" sz="4000" dirty="0">
                <a:latin typeface="Avenir Next" panose="020B0503020202020204" pitchFamily="34" charset="0"/>
              </a:rPr>
            </a:br>
            <a:r>
              <a:rPr lang="en-US" sz="4000" dirty="0">
                <a:latin typeface="Avenir Next" panose="020B0503020202020204" pitchFamily="34" charset="0"/>
              </a:rPr>
              <a:t>3. </a:t>
            </a:r>
            <a:r>
              <a:rPr lang="en-US" sz="4000" dirty="0" smtClean="0">
                <a:latin typeface="Avenir Next" panose="020B0503020202020204" pitchFamily="34" charset="0"/>
              </a:rPr>
              <a:t>L’ABUS PSYCHOLOGIQUE</a:t>
            </a:r>
            <a:r>
              <a:rPr lang="en-US" sz="4000" dirty="0">
                <a:latin typeface="Avenir Next" panose="020B0503020202020204" pitchFamily="34" charset="0"/>
              </a:rPr>
              <a:t/>
            </a:r>
            <a:br>
              <a:rPr lang="en-US" sz="4000" dirty="0">
                <a:latin typeface="Avenir Next" panose="020B0503020202020204" pitchFamily="34" charset="0"/>
              </a:rPr>
            </a:br>
            <a:r>
              <a:rPr lang="en-US" sz="4000" b="1" dirty="0" smtClean="0">
                <a:solidFill>
                  <a:srgbClr val="002060"/>
                </a:solidFill>
                <a:latin typeface="Avenir Next" panose="020B0503020202020204" pitchFamily="34" charset="0"/>
              </a:rPr>
              <a:t>PAR L’INDIFFÉRENCE</a:t>
            </a:r>
            <a:endParaRPr lang="en-US" sz="4000" b="1" dirty="0">
              <a:solidFill>
                <a:srgbClr val="00206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xmlns="" id="{72813ED1-CF1A-BD49-83F6-E2AA6F2FFF1C}"/>
              </a:ext>
            </a:extLst>
          </p:cNvPr>
          <p:cNvSpPr>
            <a:spLocks noGrp="1"/>
          </p:cNvSpPr>
          <p:nvPr>
            <p:ph idx="1"/>
          </p:nvPr>
        </p:nvSpPr>
        <p:spPr>
          <a:xfrm>
            <a:off x="838200" y="2494370"/>
            <a:ext cx="9329382" cy="3769957"/>
          </a:xfrm>
        </p:spPr>
        <p:txBody>
          <a:bodyPr>
            <a:normAutofit/>
          </a:bodyPr>
          <a:lstStyle/>
          <a:p>
            <a:endParaRPr lang="en-ZA" dirty="0"/>
          </a:p>
          <a:p>
            <a:r>
              <a:rPr lang="fr-FR" b="1" dirty="0" smtClean="0">
                <a:solidFill>
                  <a:srgbClr val="2F5597"/>
                </a:solidFill>
              </a:rPr>
              <a:t>Le parent disparu</a:t>
            </a:r>
            <a:r>
              <a:rPr lang="fr-FR" dirty="0" smtClean="0">
                <a:solidFill>
                  <a:srgbClr val="2F5597"/>
                </a:solidFill>
              </a:rPr>
              <a:t>. </a:t>
            </a:r>
            <a:r>
              <a:rPr lang="fr-FR" dirty="0"/>
              <a:t>Un parent se retire physiquement de toute interaction dans votre vie.</a:t>
            </a:r>
          </a:p>
          <a:p>
            <a:endParaRPr lang="en-ZA" sz="1200" dirty="0"/>
          </a:p>
          <a:p>
            <a:r>
              <a:rPr lang="fr-FR" b="1" dirty="0" smtClean="0">
                <a:solidFill>
                  <a:srgbClr val="2F5597"/>
                </a:solidFill>
              </a:rPr>
              <a:t>L'aidant </a:t>
            </a:r>
            <a:r>
              <a:rPr lang="fr-FR" b="1" dirty="0">
                <a:solidFill>
                  <a:srgbClr val="2F5597"/>
                </a:solidFill>
              </a:rPr>
              <a:t>absent</a:t>
            </a:r>
            <a:r>
              <a:rPr lang="fr-FR" dirty="0">
                <a:solidFill>
                  <a:srgbClr val="2F5597"/>
                </a:solidFill>
              </a:rPr>
              <a:t>. </a:t>
            </a:r>
            <a:r>
              <a:rPr lang="fr-FR" dirty="0"/>
              <a:t>Un parent se retire émotionnellement de toute interaction dans votre vie.</a:t>
            </a:r>
            <a:endParaRPr lang="en-ZA" dirty="0"/>
          </a:p>
          <a:p>
            <a:pPr lvl="0" fontAlgn="base"/>
            <a:endParaRPr lang="en-US" dirty="0"/>
          </a:p>
        </p:txBody>
      </p:sp>
    </p:spTree>
    <p:extLst>
      <p:ext uri="{BB962C8B-B14F-4D97-AF65-F5344CB8AC3E}">
        <p14:creationId xmlns:p14="http://schemas.microsoft.com/office/powerpoint/2010/main" val="3138528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AC39541D-C0AE-9A4F-AFCB-1604D88C388D}"/>
              </a:ext>
            </a:extLst>
          </p:cNvPr>
          <p:cNvPicPr>
            <a:picLocks noChangeAspect="1"/>
          </p:cNvPicPr>
          <p:nvPr/>
        </p:nvPicPr>
        <p:blipFill rotWithShape="1">
          <a:blip r:embed="rId3"/>
          <a:srcRect t="16317"/>
          <a:stretch/>
        </p:blipFill>
        <p:spPr>
          <a:xfrm>
            <a:off x="0" y="7488"/>
            <a:ext cx="12192000" cy="6850512"/>
          </a:xfrm>
          <a:prstGeom prst="rect">
            <a:avLst/>
          </a:prstGeom>
        </p:spPr>
      </p:pic>
      <p:sp>
        <p:nvSpPr>
          <p:cNvPr id="2" name="Title 1">
            <a:extLst>
              <a:ext uri="{FF2B5EF4-FFF2-40B4-BE49-F238E27FC236}">
                <a16:creationId xmlns:a16="http://schemas.microsoft.com/office/drawing/2014/main" xmlns="" id="{92E3956C-FD19-CC4E-90EE-36D03E762446}"/>
              </a:ext>
            </a:extLst>
          </p:cNvPr>
          <p:cNvSpPr>
            <a:spLocks noGrp="1"/>
          </p:cNvSpPr>
          <p:nvPr>
            <p:ph type="title"/>
          </p:nvPr>
        </p:nvSpPr>
        <p:spPr>
          <a:xfrm>
            <a:off x="1655877" y="2548774"/>
            <a:ext cx="7595219" cy="1325563"/>
          </a:xfrm>
        </p:spPr>
        <p:txBody>
          <a:bodyPr>
            <a:noAutofit/>
          </a:bodyPr>
          <a:lstStyle/>
          <a:p>
            <a:pPr algn="ctr"/>
            <a:r>
              <a:rPr lang="en-US" sz="4800" spc="300" dirty="0">
                <a:latin typeface="Avenir Next" panose="020B0503020202020204" pitchFamily="34" charset="0"/>
              </a:rPr>
              <a:t/>
            </a:r>
            <a:br>
              <a:rPr lang="en-US" sz="4800" spc="300" dirty="0">
                <a:latin typeface="Avenir Next" panose="020B0503020202020204" pitchFamily="34" charset="0"/>
              </a:rPr>
            </a:br>
            <a:r>
              <a:rPr lang="en-US" sz="4800" spc="300" dirty="0" smtClean="0">
                <a:latin typeface="Avenir Next" panose="020B0503020202020204" pitchFamily="34" charset="0"/>
              </a:rPr>
              <a:t>L’</a:t>
            </a:r>
            <a:r>
              <a:rPr lang="en-US" sz="4800" b="1" spc="300" dirty="0" smtClean="0">
                <a:latin typeface="Avenir Next" panose="020B0503020202020204" pitchFamily="34" charset="0"/>
              </a:rPr>
              <a:t>HISTOIRE</a:t>
            </a:r>
            <a:r>
              <a:rPr lang="en-US" sz="4800" spc="300" dirty="0" smtClean="0">
                <a:latin typeface="Avenir Next" panose="020B0503020202020204" pitchFamily="34" charset="0"/>
              </a:rPr>
              <a:t> DE MARIE</a:t>
            </a:r>
            <a:r>
              <a:rPr lang="en-US" sz="4800" spc="300" dirty="0">
                <a:latin typeface="Avenir Next" panose="020B0503020202020204" pitchFamily="34" charset="0"/>
              </a:rPr>
              <a:t/>
            </a:r>
            <a:br>
              <a:rPr lang="en-US" sz="4800" spc="300" dirty="0">
                <a:latin typeface="Avenir Next" panose="020B0503020202020204" pitchFamily="34" charset="0"/>
              </a:rPr>
            </a:br>
            <a:endParaRPr lang="en-US" sz="4800" spc="300" dirty="0">
              <a:latin typeface="Avenir Next" panose="020B0503020202020204" pitchFamily="34" charset="0"/>
            </a:endParaRPr>
          </a:p>
        </p:txBody>
      </p:sp>
    </p:spTree>
    <p:extLst>
      <p:ext uri="{BB962C8B-B14F-4D97-AF65-F5344CB8AC3E}">
        <p14:creationId xmlns:p14="http://schemas.microsoft.com/office/powerpoint/2010/main" val="4292553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7A66D22-8CB4-EF4C-9ABB-9FD96E60A52E}"/>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2" name="Title 1">
            <a:extLst>
              <a:ext uri="{FF2B5EF4-FFF2-40B4-BE49-F238E27FC236}">
                <a16:creationId xmlns:a16="http://schemas.microsoft.com/office/drawing/2014/main" xmlns="" id="{0ADFF640-304B-A64D-B094-A89AB40804C1}"/>
              </a:ext>
            </a:extLst>
          </p:cNvPr>
          <p:cNvSpPr>
            <a:spLocks noGrp="1"/>
          </p:cNvSpPr>
          <p:nvPr>
            <p:ph type="title"/>
          </p:nvPr>
        </p:nvSpPr>
        <p:spPr>
          <a:xfrm>
            <a:off x="128514" y="1798147"/>
            <a:ext cx="10515600" cy="1325563"/>
          </a:xfrm>
        </p:spPr>
        <p:txBody>
          <a:bodyPr>
            <a:normAutofit fontScale="90000"/>
          </a:bodyPr>
          <a:lstStyle/>
          <a:p>
            <a:pPr algn="ctr"/>
            <a:r>
              <a:rPr lang="en-US" dirty="0" smtClean="0">
                <a:latin typeface="Avenir Next" panose="020B0503020202020204" pitchFamily="34" charset="0"/>
              </a:rPr>
              <a:t>QUELS SONT LES EFFETS DE</a:t>
            </a:r>
            <a:br>
              <a:rPr lang="en-US" dirty="0" smtClean="0">
                <a:latin typeface="Avenir Next" panose="020B0503020202020204" pitchFamily="34" charset="0"/>
              </a:rPr>
            </a:br>
            <a:r>
              <a:rPr lang="en-US" b="1" dirty="0" smtClean="0">
                <a:latin typeface="Avenir Next" panose="020B0503020202020204" pitchFamily="34" charset="0"/>
              </a:rPr>
              <a:t>L’ABUS PSYCHOLOGIQUE ?</a:t>
            </a:r>
            <a:r>
              <a:rPr lang="en-US" b="1" dirty="0">
                <a:solidFill>
                  <a:srgbClr val="002060"/>
                </a:solidFill>
                <a:latin typeface="Avenir Next" panose="020B0503020202020204" pitchFamily="34" charset="0"/>
              </a:rPr>
              <a:t/>
            </a:r>
            <a:br>
              <a:rPr lang="en-US" b="1" dirty="0">
                <a:solidFill>
                  <a:srgbClr val="002060"/>
                </a:solidFill>
                <a:latin typeface="Avenir Next" panose="020B0503020202020204" pitchFamily="34" charset="0"/>
              </a:rPr>
            </a:br>
            <a:endParaRPr lang="en-US" b="1" dirty="0">
              <a:solidFill>
                <a:srgbClr val="00206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xmlns="" id="{28ED8EC3-B5A2-774D-9509-F9607362F17E}"/>
              </a:ext>
            </a:extLst>
          </p:cNvPr>
          <p:cNvSpPr>
            <a:spLocks noGrp="1"/>
          </p:cNvSpPr>
          <p:nvPr>
            <p:ph idx="1"/>
          </p:nvPr>
        </p:nvSpPr>
        <p:spPr>
          <a:xfrm>
            <a:off x="1624080" y="3289106"/>
            <a:ext cx="7629099" cy="2402006"/>
          </a:xfrm>
        </p:spPr>
        <p:txBody>
          <a:bodyPr/>
          <a:lstStyle/>
          <a:p>
            <a:pPr marL="0" indent="0" algn="ctr">
              <a:lnSpc>
                <a:spcPct val="110000"/>
              </a:lnSpc>
              <a:buNone/>
            </a:pPr>
            <a:r>
              <a:rPr lang="fr-FR" dirty="0"/>
              <a:t>Évoluer dans une relation affective ou verbale violente peut avoir </a:t>
            </a:r>
            <a:r>
              <a:rPr lang="fr-FR" b="1" dirty="0">
                <a:solidFill>
                  <a:srgbClr val="2F5597"/>
                </a:solidFill>
              </a:rPr>
              <a:t>des effets à long terme </a:t>
            </a:r>
            <a:r>
              <a:rPr lang="fr-FR" dirty="0"/>
              <a:t>sur votre santé physique et mentale, menant à la douleur chronique, à la dépression ou à l'anxiété.</a:t>
            </a:r>
            <a:endParaRPr lang="en-ZA" dirty="0"/>
          </a:p>
          <a:p>
            <a:pPr marL="0" indent="0" algn="ctr">
              <a:lnSpc>
                <a:spcPct val="100000"/>
              </a:lnSpc>
              <a:buNone/>
            </a:pPr>
            <a:endParaRPr lang="en-US" dirty="0"/>
          </a:p>
        </p:txBody>
      </p:sp>
    </p:spTree>
    <p:extLst>
      <p:ext uri="{BB962C8B-B14F-4D97-AF65-F5344CB8AC3E}">
        <p14:creationId xmlns:p14="http://schemas.microsoft.com/office/powerpoint/2010/main" val="145994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EA2AFC-385F-D14F-AF0D-769740DB26BA}"/>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xmlns="" id="{853405D8-3876-6C4C-92D8-45DABD78ABC2}"/>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3" name="Content Placeholder 2">
            <a:extLst>
              <a:ext uri="{FF2B5EF4-FFF2-40B4-BE49-F238E27FC236}">
                <a16:creationId xmlns:a16="http://schemas.microsoft.com/office/drawing/2014/main" xmlns="" id="{2F979ED8-7024-494C-9A91-8598E082ACA4}"/>
              </a:ext>
            </a:extLst>
          </p:cNvPr>
          <p:cNvSpPr>
            <a:spLocks noGrp="1"/>
          </p:cNvSpPr>
          <p:nvPr>
            <p:ph idx="1"/>
          </p:nvPr>
        </p:nvSpPr>
        <p:spPr>
          <a:xfrm>
            <a:off x="179115" y="1432650"/>
            <a:ext cx="10247775" cy="5172865"/>
          </a:xfrm>
        </p:spPr>
        <p:txBody>
          <a:bodyPr>
            <a:normAutofit lnSpcReduction="10000"/>
          </a:bodyPr>
          <a:lstStyle/>
          <a:p>
            <a:pPr marL="0" indent="0">
              <a:buNone/>
            </a:pPr>
            <a:r>
              <a:rPr lang="fr-FR" dirty="0"/>
              <a:t>Vous risquez également d’/de </a:t>
            </a:r>
            <a:r>
              <a:rPr lang="fr-FR" dirty="0" smtClean="0"/>
              <a:t>:</a:t>
            </a:r>
          </a:p>
          <a:p>
            <a:pPr marL="0" indent="0">
              <a:buNone/>
            </a:pPr>
            <a:endParaRPr lang="en-ZA" sz="1200" dirty="0"/>
          </a:p>
          <a:p>
            <a:r>
              <a:rPr lang="fr-FR" b="1" dirty="0" smtClean="0">
                <a:solidFill>
                  <a:srgbClr val="2F5597"/>
                </a:solidFill>
              </a:rPr>
              <a:t>vous </a:t>
            </a:r>
            <a:r>
              <a:rPr lang="fr-FR" b="1" dirty="0">
                <a:solidFill>
                  <a:srgbClr val="2F5597"/>
                </a:solidFill>
              </a:rPr>
              <a:t>interroger sur les événements </a:t>
            </a:r>
            <a:r>
              <a:rPr lang="fr-FR" dirty="0"/>
              <a:t>: « Est-ce que cela s'est réellement passé ? » (Le perturbateur)</a:t>
            </a:r>
            <a:endParaRPr lang="en-ZA" dirty="0"/>
          </a:p>
          <a:p>
            <a:r>
              <a:rPr lang="fr-FR" b="1" dirty="0" smtClean="0">
                <a:solidFill>
                  <a:schemeClr val="accent1">
                    <a:lumMod val="75000"/>
                  </a:schemeClr>
                </a:solidFill>
              </a:rPr>
              <a:t>changer </a:t>
            </a:r>
            <a:r>
              <a:rPr lang="fr-FR" b="1" dirty="0">
                <a:solidFill>
                  <a:schemeClr val="accent1">
                    <a:lumMod val="75000"/>
                  </a:schemeClr>
                </a:solidFill>
              </a:rPr>
              <a:t>votre comportement de peur de </a:t>
            </a:r>
            <a:r>
              <a:rPr lang="fr-FR" dirty="0"/>
              <a:t>bouleverser votre partenaire ou agir de manière plus agressive ou plus passive que vous ne le seriez en d’autres circonstances.</a:t>
            </a:r>
            <a:endParaRPr lang="en-ZA" dirty="0"/>
          </a:p>
          <a:p>
            <a:pPr marL="0" indent="0">
              <a:lnSpc>
                <a:spcPct val="100000"/>
              </a:lnSpc>
              <a:spcBef>
                <a:spcPts val="0"/>
              </a:spcBef>
              <a:buNone/>
              <a:defRPr/>
            </a:pPr>
            <a:r>
              <a:rPr lang="fr-FR" dirty="0"/>
              <a:t>• </a:t>
            </a:r>
            <a:r>
              <a:rPr lang="fr-FR" b="1" dirty="0">
                <a:solidFill>
                  <a:srgbClr val="2F5597"/>
                </a:solidFill>
              </a:rPr>
              <a:t>éprouver de la honte </a:t>
            </a:r>
            <a:r>
              <a:rPr lang="fr-FR" dirty="0"/>
              <a:t>ou de la culpabilité.</a:t>
            </a:r>
            <a:endParaRPr lang="en-ZA" dirty="0"/>
          </a:p>
          <a:p>
            <a:r>
              <a:rPr lang="fr-FR" b="1" dirty="0" smtClean="0">
                <a:solidFill>
                  <a:srgbClr val="2F5597"/>
                </a:solidFill>
              </a:rPr>
              <a:t>craindre </a:t>
            </a:r>
            <a:r>
              <a:rPr lang="fr-FR" b="1" dirty="0">
                <a:solidFill>
                  <a:srgbClr val="2F5597"/>
                </a:solidFill>
              </a:rPr>
              <a:t>constamment </a:t>
            </a:r>
            <a:r>
              <a:rPr lang="fr-FR" dirty="0"/>
              <a:t>de bouleverser votre partenaire.</a:t>
            </a:r>
            <a:endParaRPr lang="en-ZA" dirty="0"/>
          </a:p>
          <a:p>
            <a:r>
              <a:rPr lang="fr-FR" b="1" dirty="0" smtClean="0">
                <a:solidFill>
                  <a:srgbClr val="2F5597"/>
                </a:solidFill>
              </a:rPr>
              <a:t>vous </a:t>
            </a:r>
            <a:r>
              <a:rPr lang="fr-FR" b="1" dirty="0">
                <a:solidFill>
                  <a:srgbClr val="2F5597"/>
                </a:solidFill>
              </a:rPr>
              <a:t>sentir impuissant(e) </a:t>
            </a:r>
            <a:r>
              <a:rPr lang="fr-FR" dirty="0"/>
              <a:t>et désespéré(e).</a:t>
            </a:r>
            <a:endParaRPr lang="en-ZA" dirty="0"/>
          </a:p>
          <a:p>
            <a:r>
              <a:rPr lang="fr-FR" b="1" dirty="0" smtClean="0">
                <a:solidFill>
                  <a:srgbClr val="2F5597"/>
                </a:solidFill>
              </a:rPr>
              <a:t>vous </a:t>
            </a:r>
            <a:r>
              <a:rPr lang="fr-FR" b="1" dirty="0">
                <a:solidFill>
                  <a:srgbClr val="2F5597"/>
                </a:solidFill>
              </a:rPr>
              <a:t>sentir manipulé(e)</a:t>
            </a:r>
            <a:r>
              <a:rPr lang="fr-FR" dirty="0"/>
              <a:t>, utilisé(e) et contrôlé(e).</a:t>
            </a:r>
            <a:endParaRPr lang="en-ZA" dirty="0"/>
          </a:p>
          <a:p>
            <a:r>
              <a:rPr lang="fr-FR" b="1" dirty="0" smtClean="0">
                <a:solidFill>
                  <a:srgbClr val="2F5597"/>
                </a:solidFill>
              </a:rPr>
              <a:t>vous </a:t>
            </a:r>
            <a:r>
              <a:rPr lang="fr-FR" b="1" dirty="0">
                <a:solidFill>
                  <a:srgbClr val="2F5597"/>
                </a:solidFill>
              </a:rPr>
              <a:t>sentir indésirable.</a:t>
            </a:r>
            <a:endParaRPr lang="en-ZA" b="1" dirty="0">
              <a:solidFill>
                <a:srgbClr val="2F5597"/>
              </a:solidFill>
            </a:endParaRPr>
          </a:p>
          <a:p>
            <a:pPr>
              <a:lnSpc>
                <a:spcPct val="100000"/>
              </a:lnSpc>
            </a:pPr>
            <a:endParaRPr lang="en-US" dirty="0"/>
          </a:p>
        </p:txBody>
      </p:sp>
    </p:spTree>
    <p:extLst>
      <p:ext uri="{BB962C8B-B14F-4D97-AF65-F5344CB8AC3E}">
        <p14:creationId xmlns:p14="http://schemas.microsoft.com/office/powerpoint/2010/main" val="1633931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5F31525-FBEA-6C4B-A925-A40C5A366B55}"/>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2" name="Title 1">
            <a:extLst>
              <a:ext uri="{FF2B5EF4-FFF2-40B4-BE49-F238E27FC236}">
                <a16:creationId xmlns:a16="http://schemas.microsoft.com/office/drawing/2014/main" xmlns="" id="{EB34678D-DE6C-8B48-A562-65C0F653DD9E}"/>
              </a:ext>
            </a:extLst>
          </p:cNvPr>
          <p:cNvSpPr>
            <a:spLocks noGrp="1"/>
          </p:cNvSpPr>
          <p:nvPr>
            <p:ph type="title"/>
          </p:nvPr>
        </p:nvSpPr>
        <p:spPr>
          <a:xfrm>
            <a:off x="62344" y="1426660"/>
            <a:ext cx="10584040" cy="1818339"/>
          </a:xfrm>
        </p:spPr>
        <p:txBody>
          <a:bodyPr>
            <a:normAutofit fontScale="90000"/>
          </a:bodyPr>
          <a:lstStyle/>
          <a:p>
            <a:pPr algn="ctr">
              <a:lnSpc>
                <a:spcPct val="100000"/>
              </a:lnSpc>
            </a:pPr>
            <a:r>
              <a:rPr lang="en-US" dirty="0">
                <a:latin typeface="Avenir Next" panose="020B0503020202020204" pitchFamily="34" charset="0"/>
              </a:rPr>
              <a:t/>
            </a:r>
            <a:br>
              <a:rPr lang="en-US" dirty="0">
                <a:latin typeface="Avenir Next" panose="020B0503020202020204" pitchFamily="34" charset="0"/>
              </a:rPr>
            </a:br>
            <a:r>
              <a:rPr lang="en-US" dirty="0" smtClean="0">
                <a:latin typeface="Avenir Next" panose="020B0503020202020204" pitchFamily="34" charset="0"/>
              </a:rPr>
              <a:t>QU’EST-CE QU’UNE AUTO-ÉVALUATION </a:t>
            </a:r>
            <a:br>
              <a:rPr lang="en-US" dirty="0" smtClean="0">
                <a:latin typeface="Avenir Next" panose="020B0503020202020204" pitchFamily="34" charset="0"/>
              </a:rPr>
            </a:br>
            <a:r>
              <a:rPr lang="en-US" dirty="0" smtClean="0">
                <a:latin typeface="Avenir Next" panose="020B0503020202020204" pitchFamily="34" charset="0"/>
              </a:rPr>
              <a:t>DE </a:t>
            </a:r>
            <a:r>
              <a:rPr lang="en-US" b="1" dirty="0" smtClean="0">
                <a:latin typeface="Avenir Next" panose="020B0503020202020204" pitchFamily="34" charset="0"/>
              </a:rPr>
              <a:t>L’ABUS PSYCHOLOGIQUE ? </a:t>
            </a:r>
            <a:endParaRPr lang="en-US" b="1" dirty="0">
              <a:solidFill>
                <a:srgbClr val="00206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xmlns="" id="{BE708B46-8AB1-1C43-883C-B6A26408AD28}"/>
              </a:ext>
            </a:extLst>
          </p:cNvPr>
          <p:cNvSpPr>
            <a:spLocks noGrp="1"/>
          </p:cNvSpPr>
          <p:nvPr>
            <p:ph idx="1"/>
          </p:nvPr>
        </p:nvSpPr>
        <p:spPr>
          <a:xfrm>
            <a:off x="1861789" y="3505480"/>
            <a:ext cx="7091149" cy="2623545"/>
          </a:xfrm>
        </p:spPr>
        <p:txBody>
          <a:bodyPr/>
          <a:lstStyle/>
          <a:p>
            <a:pPr marL="0" indent="0" algn="ctr">
              <a:lnSpc>
                <a:spcPct val="100000"/>
              </a:lnSpc>
              <a:buNone/>
            </a:pPr>
            <a:r>
              <a:rPr lang="fr-FR" b="1" dirty="0">
                <a:solidFill>
                  <a:srgbClr val="2F5597"/>
                </a:solidFill>
              </a:rPr>
              <a:t>Prenez </a:t>
            </a:r>
            <a:r>
              <a:rPr lang="fr-FR" b="1" dirty="0" smtClean="0">
                <a:solidFill>
                  <a:srgbClr val="2F5597"/>
                </a:solidFill>
              </a:rPr>
              <a:t>le temps d’examiner </a:t>
            </a:r>
            <a:r>
              <a:rPr lang="fr-FR" b="1" dirty="0">
                <a:solidFill>
                  <a:srgbClr val="2F5597"/>
                </a:solidFill>
              </a:rPr>
              <a:t>ces questions. </a:t>
            </a:r>
            <a:r>
              <a:rPr lang="fr-FR" dirty="0"/>
              <a:t>Votre partenaire pourrait se comporter comme si tout va pour le mieux alors qu’il est évident que ce n’est pas le cas.</a:t>
            </a:r>
            <a:endParaRPr lang="en-ZA" dirty="0"/>
          </a:p>
          <a:p>
            <a:pPr marL="0" indent="0" algn="ctr">
              <a:lnSpc>
                <a:spcPct val="100000"/>
              </a:lnSpc>
              <a:buNone/>
            </a:pPr>
            <a:endParaRPr lang="en-US" dirty="0"/>
          </a:p>
        </p:txBody>
      </p:sp>
    </p:spTree>
    <p:extLst>
      <p:ext uri="{BB962C8B-B14F-4D97-AF65-F5344CB8AC3E}">
        <p14:creationId xmlns:p14="http://schemas.microsoft.com/office/powerpoint/2010/main" val="3126722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D754B9-EEB4-274D-8056-3F8BEFD85619}"/>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xmlns="" id="{435F2982-16F8-9542-B956-0A08F84D1C3E}"/>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3" name="Content Placeholder 2">
            <a:extLst>
              <a:ext uri="{FF2B5EF4-FFF2-40B4-BE49-F238E27FC236}">
                <a16:creationId xmlns:a16="http://schemas.microsoft.com/office/drawing/2014/main" xmlns="" id="{AC56BE43-9653-6B40-B69D-7A482ED9C0FF}"/>
              </a:ext>
            </a:extLst>
          </p:cNvPr>
          <p:cNvSpPr>
            <a:spLocks noGrp="1"/>
          </p:cNvSpPr>
          <p:nvPr>
            <p:ph idx="1"/>
          </p:nvPr>
        </p:nvSpPr>
        <p:spPr>
          <a:xfrm>
            <a:off x="633483" y="1497770"/>
            <a:ext cx="9288439" cy="5046837"/>
          </a:xfrm>
        </p:spPr>
        <p:txBody>
          <a:bodyPr>
            <a:normAutofit lnSpcReduction="10000"/>
          </a:bodyPr>
          <a:lstStyle/>
          <a:p>
            <a:pPr marL="0" indent="0">
              <a:buNone/>
            </a:pPr>
            <a:r>
              <a:rPr lang="fr-FR" dirty="0"/>
              <a:t>1. Pensez-vous que vous ne pouvez pas discuter avec votre partenaire de ce qui vous dérange </a:t>
            </a:r>
            <a:r>
              <a:rPr lang="fr-FR" dirty="0" smtClean="0"/>
              <a:t>?</a:t>
            </a:r>
          </a:p>
          <a:p>
            <a:pPr marL="0" indent="0">
              <a:buNone/>
            </a:pPr>
            <a:endParaRPr lang="en-ZA" sz="1000" dirty="0"/>
          </a:p>
          <a:p>
            <a:pPr marL="0" indent="0">
              <a:buNone/>
            </a:pPr>
            <a:r>
              <a:rPr lang="fr-FR" dirty="0"/>
              <a:t>2. Votre partenaire vous critique-t-il/elle fréquemment, vous humilie-t-il/elle ou </a:t>
            </a:r>
            <a:r>
              <a:rPr lang="fr-FR" dirty="0" smtClean="0"/>
              <a:t>sape-</a:t>
            </a:r>
            <a:r>
              <a:rPr lang="fr-FR" dirty="0"/>
              <a:t>t-il/elle votre estime de soi </a:t>
            </a:r>
            <a:r>
              <a:rPr lang="fr-FR" dirty="0" smtClean="0"/>
              <a:t>?</a:t>
            </a:r>
          </a:p>
          <a:p>
            <a:pPr marL="0" indent="0">
              <a:buNone/>
            </a:pPr>
            <a:endParaRPr lang="en-ZA" sz="1000" dirty="0"/>
          </a:p>
          <a:p>
            <a:pPr marL="0" indent="0">
              <a:buNone/>
            </a:pPr>
            <a:r>
              <a:rPr lang="fr-FR" dirty="0"/>
              <a:t>3. Votre partenaire vous ridiculise-t-il/elle lorsque vous vous exprimez </a:t>
            </a:r>
            <a:r>
              <a:rPr lang="fr-FR" dirty="0" smtClean="0"/>
              <a:t>?</a:t>
            </a:r>
          </a:p>
          <a:p>
            <a:pPr marL="0" indent="0">
              <a:buNone/>
            </a:pPr>
            <a:endParaRPr lang="en-ZA" sz="1000" dirty="0" smtClean="0"/>
          </a:p>
          <a:p>
            <a:pPr marL="0" indent="0">
              <a:buNone/>
            </a:pPr>
            <a:r>
              <a:rPr lang="fr-FR" dirty="0" smtClean="0"/>
              <a:t>4</a:t>
            </a:r>
            <a:r>
              <a:rPr lang="fr-FR" dirty="0"/>
              <a:t>. Votre partenaire essaie-t-il/elle de vous isoler de vos amis, de votre famille ou de vos groupes </a:t>
            </a:r>
            <a:r>
              <a:rPr lang="fr-FR" dirty="0" smtClean="0"/>
              <a:t>?</a:t>
            </a:r>
          </a:p>
          <a:p>
            <a:pPr marL="0" indent="0">
              <a:buNone/>
            </a:pPr>
            <a:endParaRPr lang="en-ZA" sz="1100" dirty="0" smtClean="0"/>
          </a:p>
          <a:p>
            <a:pPr marL="0" indent="0">
              <a:buNone/>
            </a:pPr>
            <a:r>
              <a:rPr lang="fr-FR" dirty="0" smtClean="0"/>
              <a:t>5</a:t>
            </a:r>
            <a:r>
              <a:rPr lang="fr-FR" dirty="0"/>
              <a:t>. Votre partenaire limite-t-il/elle votre accès au travail ou aux ressources matérielles ?</a:t>
            </a:r>
            <a:endParaRPr lang="en-ZA" dirty="0"/>
          </a:p>
          <a:p>
            <a:pPr marL="0" indent="0">
              <a:buNone/>
            </a:pPr>
            <a:endParaRPr lang="en-US" dirty="0"/>
          </a:p>
        </p:txBody>
      </p:sp>
    </p:spTree>
    <p:extLst>
      <p:ext uri="{BB962C8B-B14F-4D97-AF65-F5344CB8AC3E}">
        <p14:creationId xmlns:p14="http://schemas.microsoft.com/office/powerpoint/2010/main" val="1950252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0BA231-4DF0-D042-A583-C01093CE2CFC}"/>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xmlns="" id="{0E34C7E9-0135-6F4B-8AE1-701E5AB9F92B}"/>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3" name="Content Placeholder 2">
            <a:extLst>
              <a:ext uri="{FF2B5EF4-FFF2-40B4-BE49-F238E27FC236}">
                <a16:creationId xmlns:a16="http://schemas.microsoft.com/office/drawing/2014/main" xmlns="" id="{D6D24F89-7EAF-E843-90E6-E882A91E7C31}"/>
              </a:ext>
            </a:extLst>
          </p:cNvPr>
          <p:cNvSpPr>
            <a:spLocks noGrp="1"/>
          </p:cNvSpPr>
          <p:nvPr>
            <p:ph idx="1"/>
          </p:nvPr>
        </p:nvSpPr>
        <p:spPr>
          <a:xfrm>
            <a:off x="688072" y="1825625"/>
            <a:ext cx="8646994" cy="4351338"/>
          </a:xfrm>
        </p:spPr>
        <p:txBody>
          <a:bodyPr>
            <a:normAutofit fontScale="92500" lnSpcReduction="10000"/>
          </a:bodyPr>
          <a:lstStyle/>
          <a:p>
            <a:pPr marL="0" indent="0">
              <a:buNone/>
            </a:pPr>
            <a:r>
              <a:rPr lang="fr-FR" dirty="0"/>
              <a:t>6. Votre partenaire vous a-t-il/elle déjà été volé ? Laisse-t-il/elle accumuler des dettes que vous aurez à gérer </a:t>
            </a:r>
            <a:r>
              <a:rPr lang="fr-FR" dirty="0" smtClean="0"/>
              <a:t>?</a:t>
            </a:r>
          </a:p>
          <a:p>
            <a:pPr marL="0" indent="0">
              <a:buNone/>
            </a:pPr>
            <a:endParaRPr lang="en-ZA" sz="1000" dirty="0"/>
          </a:p>
          <a:p>
            <a:pPr marL="0" indent="0">
              <a:buNone/>
            </a:pPr>
            <a:r>
              <a:rPr lang="fr-FR" dirty="0"/>
              <a:t>7. Votre relation oscille-t-elle entre </a:t>
            </a:r>
            <a:r>
              <a:rPr lang="fr-FR" dirty="0" smtClean="0"/>
              <a:t>froid émotionnel </a:t>
            </a:r>
            <a:r>
              <a:rPr lang="fr-FR" dirty="0"/>
              <a:t>(silence) et </a:t>
            </a:r>
            <a:r>
              <a:rPr lang="fr-FR" dirty="0" smtClean="0"/>
              <a:t>relation </a:t>
            </a:r>
            <a:r>
              <a:rPr lang="fr-FR" dirty="0"/>
              <a:t>très proche </a:t>
            </a:r>
            <a:r>
              <a:rPr lang="fr-FR" dirty="0" smtClean="0"/>
              <a:t>?</a:t>
            </a:r>
          </a:p>
          <a:p>
            <a:pPr marL="0" indent="0">
              <a:buNone/>
            </a:pPr>
            <a:endParaRPr lang="en-ZA" sz="1000" dirty="0"/>
          </a:p>
          <a:p>
            <a:pPr marL="0" indent="0">
              <a:buNone/>
            </a:pPr>
            <a:r>
              <a:rPr lang="fr-FR" dirty="0"/>
              <a:t>8. Vous sentez-vous parfois pris au piège de la relation </a:t>
            </a:r>
            <a:r>
              <a:rPr lang="fr-FR" dirty="0" smtClean="0"/>
              <a:t>?</a:t>
            </a:r>
          </a:p>
          <a:p>
            <a:pPr marL="0" indent="0">
              <a:buNone/>
            </a:pPr>
            <a:endParaRPr lang="en-ZA" sz="1000" dirty="0"/>
          </a:p>
          <a:p>
            <a:pPr marL="0" indent="0">
              <a:buNone/>
            </a:pPr>
            <a:r>
              <a:rPr lang="fr-FR" dirty="0"/>
              <a:t>9. Votre partenaire a-t-il/elle déjà jeté ou brisé vos objets personnels </a:t>
            </a:r>
            <a:r>
              <a:rPr lang="fr-FR" dirty="0" smtClean="0"/>
              <a:t>?</a:t>
            </a:r>
          </a:p>
          <a:p>
            <a:pPr marL="0" indent="0">
              <a:buNone/>
            </a:pPr>
            <a:endParaRPr lang="en-ZA" sz="1100" dirty="0"/>
          </a:p>
          <a:p>
            <a:pPr marL="0" indent="0">
              <a:buNone/>
            </a:pPr>
            <a:r>
              <a:rPr lang="fr-FR" dirty="0"/>
              <a:t>10. Avez-vous peur de votre partenaire ?</a:t>
            </a:r>
            <a:endParaRPr lang="en-ZA" dirty="0"/>
          </a:p>
          <a:p>
            <a:pPr marL="0" indent="0">
              <a:buNone/>
            </a:pPr>
            <a:endParaRPr lang="en-US" dirty="0"/>
          </a:p>
        </p:txBody>
      </p:sp>
    </p:spTree>
    <p:extLst>
      <p:ext uri="{BB962C8B-B14F-4D97-AF65-F5344CB8AC3E}">
        <p14:creationId xmlns:p14="http://schemas.microsoft.com/office/powerpoint/2010/main" val="3130370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E73A7DD-8655-4140-8C3D-8D9F85F89306}"/>
              </a:ext>
            </a:extLst>
          </p:cNvPr>
          <p:cNvPicPr>
            <a:picLocks noChangeAspect="1"/>
          </p:cNvPicPr>
          <p:nvPr/>
        </p:nvPicPr>
        <p:blipFill rotWithShape="1">
          <a:blip r:embed="rId3"/>
          <a:srcRect t="16317"/>
          <a:stretch/>
        </p:blipFill>
        <p:spPr>
          <a:xfrm>
            <a:off x="0" y="7488"/>
            <a:ext cx="12192000" cy="6850512"/>
          </a:xfrm>
          <a:prstGeom prst="rect">
            <a:avLst/>
          </a:prstGeom>
        </p:spPr>
      </p:pic>
      <p:sp>
        <p:nvSpPr>
          <p:cNvPr id="2" name="Title 1">
            <a:extLst>
              <a:ext uri="{FF2B5EF4-FFF2-40B4-BE49-F238E27FC236}">
                <a16:creationId xmlns:a16="http://schemas.microsoft.com/office/drawing/2014/main" xmlns="" id="{A1ACF4DE-162C-8740-9D38-45B218B6BCA8}"/>
              </a:ext>
            </a:extLst>
          </p:cNvPr>
          <p:cNvSpPr>
            <a:spLocks noGrp="1"/>
          </p:cNvSpPr>
          <p:nvPr>
            <p:ph type="title"/>
          </p:nvPr>
        </p:nvSpPr>
        <p:spPr>
          <a:xfrm>
            <a:off x="1384067" y="2243006"/>
            <a:ext cx="8603258" cy="1973545"/>
          </a:xfrm>
        </p:spPr>
        <p:txBody>
          <a:bodyPr>
            <a:normAutofit fontScale="90000"/>
          </a:bodyPr>
          <a:lstStyle/>
          <a:p>
            <a:pPr algn="ctr">
              <a:lnSpc>
                <a:spcPct val="100000"/>
              </a:lnSpc>
            </a:pPr>
            <a:r>
              <a:rPr lang="en-US" dirty="0" smtClean="0">
                <a:latin typeface="Avenir Next" panose="020B0503020202020204" pitchFamily="34" charset="0"/>
              </a:rPr>
              <a:t>COMMENT </a:t>
            </a:r>
            <a:r>
              <a:rPr lang="en-US" b="1" dirty="0">
                <a:latin typeface="Avenir Next" panose="020B0503020202020204" pitchFamily="34" charset="0"/>
              </a:rPr>
              <a:t>UN CHRÉTIEN </a:t>
            </a:r>
            <a:r>
              <a:rPr lang="en-US" b="1" dirty="0" smtClean="0">
                <a:latin typeface="Avenir Next" panose="020B0503020202020204" pitchFamily="34" charset="0"/>
              </a:rPr>
              <a:t/>
            </a:r>
            <a:br>
              <a:rPr lang="en-US" b="1" dirty="0" smtClean="0">
                <a:latin typeface="Avenir Next" panose="020B0503020202020204" pitchFamily="34" charset="0"/>
              </a:rPr>
            </a:br>
            <a:r>
              <a:rPr lang="en-US" dirty="0" smtClean="0">
                <a:latin typeface="Avenir Next" panose="020B0503020202020204" pitchFamily="34" charset="0"/>
              </a:rPr>
              <a:t>DOIT-IL RÉPONDRE </a:t>
            </a:r>
            <a:br>
              <a:rPr lang="en-US" dirty="0" smtClean="0">
                <a:latin typeface="Avenir Next" panose="020B0503020202020204" pitchFamily="34" charset="0"/>
              </a:rPr>
            </a:br>
            <a:r>
              <a:rPr lang="en-US" dirty="0" err="1" smtClean="0">
                <a:latin typeface="Avenir Next" panose="020B0503020202020204" pitchFamily="34" charset="0"/>
              </a:rPr>
              <a:t>À</a:t>
            </a:r>
            <a:r>
              <a:rPr lang="en-US" dirty="0" smtClean="0">
                <a:latin typeface="Avenir Next" panose="020B0503020202020204" pitchFamily="34" charset="0"/>
              </a:rPr>
              <a:t> SON AMI(E) VICTIME D’ABUS ?</a:t>
            </a:r>
            <a:endParaRPr lang="en-US" dirty="0">
              <a:latin typeface="Avenir Next" panose="020B0503020202020204" pitchFamily="34" charset="0"/>
            </a:endParaRPr>
          </a:p>
        </p:txBody>
      </p:sp>
    </p:spTree>
    <p:extLst>
      <p:ext uri="{BB962C8B-B14F-4D97-AF65-F5344CB8AC3E}">
        <p14:creationId xmlns:p14="http://schemas.microsoft.com/office/powerpoint/2010/main" val="3574570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A472B5F-B743-144B-91CF-C3703A7F702D}"/>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2" name="Title 1">
            <a:extLst>
              <a:ext uri="{FF2B5EF4-FFF2-40B4-BE49-F238E27FC236}">
                <a16:creationId xmlns:a16="http://schemas.microsoft.com/office/drawing/2014/main" xmlns="" id="{4364C5BC-1FD4-B147-AD8A-E1AFA726992D}"/>
              </a:ext>
            </a:extLst>
          </p:cNvPr>
          <p:cNvSpPr>
            <a:spLocks noGrp="1"/>
          </p:cNvSpPr>
          <p:nvPr>
            <p:ph type="title"/>
          </p:nvPr>
        </p:nvSpPr>
        <p:spPr>
          <a:xfrm>
            <a:off x="729018" y="1743551"/>
            <a:ext cx="9192902" cy="1325563"/>
          </a:xfrm>
        </p:spPr>
        <p:txBody>
          <a:bodyPr>
            <a:noAutofit/>
          </a:bodyPr>
          <a:lstStyle/>
          <a:p>
            <a:pPr algn="ctr">
              <a:lnSpc>
                <a:spcPct val="100000"/>
              </a:lnSpc>
            </a:pPr>
            <a:r>
              <a:rPr lang="en-US" sz="3600" b="1" dirty="0" smtClean="0">
                <a:solidFill>
                  <a:srgbClr val="002060"/>
                </a:solidFill>
                <a:latin typeface="Avenir Next" panose="020B0503020202020204" pitchFamily="34" charset="0"/>
              </a:rPr>
              <a:t>CONDUITES </a:t>
            </a:r>
            <a:r>
              <a:rPr lang="en-US" sz="3600" b="1" dirty="0" err="1" smtClean="0">
                <a:solidFill>
                  <a:srgbClr val="002060"/>
                </a:solidFill>
                <a:latin typeface="Avenir Next" panose="020B0503020202020204" pitchFamily="34" charset="0"/>
              </a:rPr>
              <a:t>À</a:t>
            </a:r>
            <a:r>
              <a:rPr lang="en-US" sz="3600" b="1" dirty="0" smtClean="0">
                <a:solidFill>
                  <a:srgbClr val="002060"/>
                </a:solidFill>
                <a:latin typeface="Avenir Next" panose="020B0503020202020204" pitchFamily="34" charset="0"/>
              </a:rPr>
              <a:t> TENIR </a:t>
            </a:r>
            <a:br>
              <a:rPr lang="en-US" sz="3600" b="1" dirty="0" smtClean="0">
                <a:solidFill>
                  <a:srgbClr val="002060"/>
                </a:solidFill>
                <a:latin typeface="Avenir Next" panose="020B0503020202020204" pitchFamily="34" charset="0"/>
              </a:rPr>
            </a:br>
            <a:r>
              <a:rPr lang="en-US" sz="3600" dirty="0" smtClean="0">
                <a:solidFill>
                  <a:srgbClr val="002060"/>
                </a:solidFill>
                <a:latin typeface="Avenir Next" panose="020B0503020202020204" pitchFamily="34" charset="0"/>
              </a:rPr>
              <a:t>FACE </a:t>
            </a:r>
            <a:r>
              <a:rPr lang="en-US" sz="3600" dirty="0" err="1" smtClean="0">
                <a:solidFill>
                  <a:srgbClr val="002060"/>
                </a:solidFill>
                <a:latin typeface="Avenir Next" panose="020B0503020202020204" pitchFamily="34" charset="0"/>
              </a:rPr>
              <a:t>À</a:t>
            </a:r>
            <a:r>
              <a:rPr lang="en-US" sz="3600" dirty="0" smtClean="0">
                <a:solidFill>
                  <a:srgbClr val="002060"/>
                </a:solidFill>
                <a:latin typeface="Avenir Next" panose="020B0503020202020204" pitchFamily="34" charset="0"/>
              </a:rPr>
              <a:t> CES SITUATIONS :</a:t>
            </a:r>
            <a:r>
              <a:rPr lang="en-US" sz="3600" dirty="0">
                <a:latin typeface="Avenir Next" panose="020B0503020202020204" pitchFamily="34" charset="0"/>
              </a:rPr>
              <a:t/>
            </a:r>
            <a:br>
              <a:rPr lang="en-US" sz="3600" dirty="0">
                <a:latin typeface="Avenir Next" panose="020B0503020202020204" pitchFamily="34" charset="0"/>
              </a:rPr>
            </a:br>
            <a:endParaRPr lang="en-US" sz="3600" dirty="0">
              <a:latin typeface="Avenir Next" panose="020B0503020202020204" pitchFamily="34" charset="0"/>
            </a:endParaRPr>
          </a:p>
        </p:txBody>
      </p:sp>
      <p:sp>
        <p:nvSpPr>
          <p:cNvPr id="3" name="Content Placeholder 2">
            <a:extLst>
              <a:ext uri="{FF2B5EF4-FFF2-40B4-BE49-F238E27FC236}">
                <a16:creationId xmlns:a16="http://schemas.microsoft.com/office/drawing/2014/main" xmlns="" id="{F3360465-D96D-9C48-BE99-264AF6B48F4B}"/>
              </a:ext>
            </a:extLst>
          </p:cNvPr>
          <p:cNvSpPr>
            <a:spLocks noGrp="1"/>
          </p:cNvSpPr>
          <p:nvPr>
            <p:ph idx="1"/>
          </p:nvPr>
        </p:nvSpPr>
        <p:spPr>
          <a:xfrm>
            <a:off x="1206691" y="2985690"/>
            <a:ext cx="7950958" cy="3387820"/>
          </a:xfrm>
        </p:spPr>
        <p:txBody>
          <a:bodyPr>
            <a:normAutofit lnSpcReduction="10000"/>
          </a:bodyPr>
          <a:lstStyle/>
          <a:p>
            <a:pPr>
              <a:lnSpc>
                <a:spcPct val="100000"/>
              </a:lnSpc>
            </a:pPr>
            <a:r>
              <a:rPr lang="fr-FR" dirty="0"/>
              <a:t>Reconnaissez sa douleur et le fait qu'elle est bien réelle. </a:t>
            </a:r>
            <a:endParaRPr lang="fr-FR" dirty="0" smtClean="0"/>
          </a:p>
          <a:p>
            <a:pPr>
              <a:lnSpc>
                <a:spcPct val="100000"/>
              </a:lnSpc>
            </a:pPr>
            <a:r>
              <a:rPr lang="fr-FR" dirty="0"/>
              <a:t>Posez des questions avec tact. </a:t>
            </a:r>
            <a:endParaRPr lang="fr-FR" dirty="0" smtClean="0"/>
          </a:p>
          <a:p>
            <a:pPr>
              <a:lnSpc>
                <a:spcPct val="100000"/>
              </a:lnSpc>
            </a:pPr>
            <a:r>
              <a:rPr lang="fr-FR" dirty="0"/>
              <a:t>Veillez à ne pas blâmer. </a:t>
            </a:r>
            <a:endParaRPr lang="fr-FR" dirty="0" smtClean="0"/>
          </a:p>
          <a:p>
            <a:pPr>
              <a:lnSpc>
                <a:spcPct val="100000"/>
              </a:lnSpc>
            </a:pPr>
            <a:r>
              <a:rPr lang="fr-FR" dirty="0"/>
              <a:t>N’expédiez pas quelqu’un en lui disant de « faire plus de quelque chose ». N'essayez pas de l'aider seul. </a:t>
            </a:r>
            <a:endParaRPr lang="fr-FR" dirty="0" smtClean="0"/>
          </a:p>
        </p:txBody>
      </p:sp>
    </p:spTree>
    <p:extLst>
      <p:ext uri="{BB962C8B-B14F-4D97-AF65-F5344CB8AC3E}">
        <p14:creationId xmlns:p14="http://schemas.microsoft.com/office/powerpoint/2010/main" val="3758676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D97C9DE-54B7-D449-B720-87034099E24F}"/>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3" name="Content Placeholder 2">
            <a:extLst>
              <a:ext uri="{FF2B5EF4-FFF2-40B4-BE49-F238E27FC236}">
                <a16:creationId xmlns:a16="http://schemas.microsoft.com/office/drawing/2014/main" xmlns="" id="{D12BB1A6-95BF-9D4A-B349-97A93AC26EE8}"/>
              </a:ext>
            </a:extLst>
          </p:cNvPr>
          <p:cNvSpPr>
            <a:spLocks noGrp="1"/>
          </p:cNvSpPr>
          <p:nvPr>
            <p:ph idx="1"/>
          </p:nvPr>
        </p:nvSpPr>
        <p:spPr>
          <a:xfrm>
            <a:off x="947384" y="2385186"/>
            <a:ext cx="10515600" cy="3701718"/>
          </a:xfrm>
        </p:spPr>
        <p:txBody>
          <a:bodyPr>
            <a:normAutofit/>
          </a:bodyPr>
          <a:lstStyle/>
          <a:p>
            <a:pPr lvl="0">
              <a:lnSpc>
                <a:spcPct val="100000"/>
              </a:lnSpc>
            </a:pPr>
            <a:r>
              <a:rPr lang="fr-FR" dirty="0"/>
              <a:t>Proposez de l’accompagner à différents types de </a:t>
            </a:r>
            <a:r>
              <a:rPr lang="fr-FR" dirty="0" smtClean="0"/>
              <a:t>réunions</a:t>
            </a:r>
          </a:p>
          <a:p>
            <a:pPr lvl="0">
              <a:lnSpc>
                <a:spcPct val="100000"/>
              </a:lnSpc>
            </a:pPr>
            <a:r>
              <a:rPr lang="fr-FR" dirty="0"/>
              <a:t>N’encouragez pas une décision irréfléchie. </a:t>
            </a:r>
            <a:endParaRPr lang="fr-FR" dirty="0" smtClean="0"/>
          </a:p>
          <a:p>
            <a:pPr lvl="0">
              <a:lnSpc>
                <a:spcPct val="100000"/>
              </a:lnSpc>
            </a:pPr>
            <a:r>
              <a:rPr lang="fr-FR" dirty="0"/>
              <a:t>Prenez des nouvelles de votre ami(e). </a:t>
            </a:r>
            <a:endParaRPr lang="fr-FR" dirty="0" smtClean="0"/>
          </a:p>
          <a:p>
            <a:pPr lvl="0">
              <a:lnSpc>
                <a:spcPct val="100000"/>
              </a:lnSpc>
            </a:pPr>
            <a:r>
              <a:rPr lang="fr-FR" dirty="0"/>
              <a:t>Dirigez votre ami(e) vers les Écritures. </a:t>
            </a:r>
            <a:endParaRPr lang="fr-FR" dirty="0" smtClean="0"/>
          </a:p>
          <a:p>
            <a:pPr>
              <a:lnSpc>
                <a:spcPct val="100000"/>
              </a:lnSpc>
            </a:pPr>
            <a:r>
              <a:rPr lang="fr-FR" dirty="0"/>
              <a:t>Priez. </a:t>
            </a:r>
            <a:endParaRPr lang="en-US" dirty="0"/>
          </a:p>
          <a:p>
            <a:pPr lvl="0">
              <a:lnSpc>
                <a:spcPct val="100000"/>
              </a:lnSpc>
            </a:pPr>
            <a:endParaRPr lang="fr-FR" dirty="0" smtClean="0"/>
          </a:p>
        </p:txBody>
      </p:sp>
    </p:spTree>
    <p:extLst>
      <p:ext uri="{BB962C8B-B14F-4D97-AF65-F5344CB8AC3E}">
        <p14:creationId xmlns:p14="http://schemas.microsoft.com/office/powerpoint/2010/main" val="1399963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5EFCECE-4B46-0E4A-9A97-6ECC271AD30B}"/>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2" name="Title 1">
            <a:extLst>
              <a:ext uri="{FF2B5EF4-FFF2-40B4-BE49-F238E27FC236}">
                <a16:creationId xmlns:a16="http://schemas.microsoft.com/office/drawing/2014/main" xmlns="" id="{E16C12C7-2E57-DF4A-AE6C-7A0CA2E7E07F}"/>
              </a:ext>
            </a:extLst>
          </p:cNvPr>
          <p:cNvSpPr>
            <a:spLocks noGrp="1"/>
          </p:cNvSpPr>
          <p:nvPr>
            <p:ph type="title"/>
          </p:nvPr>
        </p:nvSpPr>
        <p:spPr>
          <a:xfrm>
            <a:off x="319581" y="692673"/>
            <a:ext cx="10515600" cy="1325563"/>
          </a:xfrm>
        </p:spPr>
        <p:txBody>
          <a:bodyPr>
            <a:normAutofit/>
          </a:bodyPr>
          <a:lstStyle/>
          <a:p>
            <a:pPr algn="ctr"/>
            <a:r>
              <a:rPr lang="en-US" sz="4000" b="1" dirty="0" smtClean="0">
                <a:solidFill>
                  <a:srgbClr val="002060"/>
                </a:solidFill>
                <a:latin typeface="Avenir Next" panose="020B0503020202020204" pitchFamily="34" charset="0"/>
              </a:rPr>
              <a:t>QUESTIONS </a:t>
            </a:r>
            <a:r>
              <a:rPr lang="en-US" sz="4000" dirty="0" smtClean="0">
                <a:solidFill>
                  <a:srgbClr val="002060"/>
                </a:solidFill>
                <a:latin typeface="Avenir Next" panose="020B0503020202020204" pitchFamily="34" charset="0"/>
              </a:rPr>
              <a:t>FINALES</a:t>
            </a:r>
            <a:r>
              <a:rPr lang="en-US" sz="4000" dirty="0">
                <a:latin typeface="Avenir Next" panose="020B0503020202020204" pitchFamily="34" charset="0"/>
              </a:rPr>
              <a:t/>
            </a:r>
            <a:br>
              <a:rPr lang="en-US" sz="4000" dirty="0">
                <a:latin typeface="Avenir Next" panose="020B0503020202020204" pitchFamily="34" charset="0"/>
              </a:rPr>
            </a:br>
            <a:endParaRPr lang="en-US" sz="4000" dirty="0">
              <a:latin typeface="Avenir Next" panose="020B0503020202020204" pitchFamily="34" charset="0"/>
            </a:endParaRPr>
          </a:p>
        </p:txBody>
      </p:sp>
      <p:sp>
        <p:nvSpPr>
          <p:cNvPr id="3" name="Content Placeholder 2">
            <a:extLst>
              <a:ext uri="{FF2B5EF4-FFF2-40B4-BE49-F238E27FC236}">
                <a16:creationId xmlns:a16="http://schemas.microsoft.com/office/drawing/2014/main" xmlns="" id="{845FE5E8-6495-664F-8906-DB56E27D0276}"/>
              </a:ext>
            </a:extLst>
          </p:cNvPr>
          <p:cNvSpPr>
            <a:spLocks noGrp="1"/>
          </p:cNvSpPr>
          <p:nvPr>
            <p:ph idx="1"/>
          </p:nvPr>
        </p:nvSpPr>
        <p:spPr>
          <a:xfrm>
            <a:off x="510655" y="1989401"/>
            <a:ext cx="9643283" cy="4351338"/>
          </a:xfrm>
        </p:spPr>
        <p:txBody>
          <a:bodyPr>
            <a:normAutofit lnSpcReduction="10000"/>
          </a:bodyPr>
          <a:lstStyle/>
          <a:p>
            <a:r>
              <a:rPr lang="fr-FR" b="1" dirty="0" smtClean="0">
                <a:solidFill>
                  <a:srgbClr val="2F5597"/>
                </a:solidFill>
              </a:rPr>
              <a:t>Et </a:t>
            </a:r>
            <a:r>
              <a:rPr lang="fr-FR" b="1" dirty="0">
                <a:solidFill>
                  <a:srgbClr val="2F5597"/>
                </a:solidFill>
              </a:rPr>
              <a:t>si vous êtes l'agresseur psychologique (verbal) </a:t>
            </a:r>
            <a:r>
              <a:rPr lang="fr-FR" b="1" dirty="0"/>
              <a:t>?</a:t>
            </a:r>
            <a:r>
              <a:rPr lang="fr-FR" dirty="0"/>
              <a:t> Êtes-vous quelqu'un qui a abusé un autre ? Si c’est le cas, êtes-vous prêt à le reconnaître et à solliciter une aide professionnelle pour changer votre comportement ? Êtes-vous prêt à chercher de l'aide d'en haut ?</a:t>
            </a:r>
            <a:endParaRPr lang="en-ZA" dirty="0"/>
          </a:p>
          <a:p>
            <a:pPr marL="0" indent="0">
              <a:buNone/>
            </a:pPr>
            <a:endParaRPr lang="en-ZA" dirty="0"/>
          </a:p>
          <a:p>
            <a:r>
              <a:rPr lang="fr-FR" b="1" dirty="0" smtClean="0">
                <a:solidFill>
                  <a:srgbClr val="2F5597"/>
                </a:solidFill>
              </a:rPr>
              <a:t>Et </a:t>
            </a:r>
            <a:r>
              <a:rPr lang="fr-FR" b="1" dirty="0">
                <a:solidFill>
                  <a:srgbClr val="2F5597"/>
                </a:solidFill>
              </a:rPr>
              <a:t>si vous êtes victime d'un abus psychologique ?</a:t>
            </a:r>
            <a:r>
              <a:rPr lang="fr-FR" dirty="0">
                <a:solidFill>
                  <a:srgbClr val="2F5597"/>
                </a:solidFill>
              </a:rPr>
              <a:t> </a:t>
            </a:r>
            <a:r>
              <a:rPr lang="fr-FR" dirty="0"/>
              <a:t>Êtes-vous prêt à affronter l’agresseur avec gentillesse, mais fermeté, et à établir des limites saines ? Êtes-vous prêt à solliciter une aide professionnelle ? Êtes-vous prêt à rechercher la guérison et la sagesse de Dieu face à cette situation ?</a:t>
            </a:r>
            <a:endParaRPr lang="en-ZA" dirty="0"/>
          </a:p>
          <a:p>
            <a:pPr marL="0" lvl="0" indent="0" fontAlgn="base">
              <a:buNone/>
            </a:pPr>
            <a:endParaRPr lang="en-US" dirty="0"/>
          </a:p>
        </p:txBody>
      </p:sp>
    </p:spTree>
    <p:extLst>
      <p:ext uri="{BB962C8B-B14F-4D97-AF65-F5344CB8AC3E}">
        <p14:creationId xmlns:p14="http://schemas.microsoft.com/office/powerpoint/2010/main" val="1156221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6A30030-7076-EF4F-95CA-261F0CD6ECF0}"/>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2" name="Title 1">
            <a:extLst>
              <a:ext uri="{FF2B5EF4-FFF2-40B4-BE49-F238E27FC236}">
                <a16:creationId xmlns:a16="http://schemas.microsoft.com/office/drawing/2014/main" xmlns="" id="{8770537E-5455-624A-90C9-C25BAD363969}"/>
              </a:ext>
            </a:extLst>
          </p:cNvPr>
          <p:cNvSpPr>
            <a:spLocks noGrp="1"/>
          </p:cNvSpPr>
          <p:nvPr>
            <p:ph type="title"/>
          </p:nvPr>
        </p:nvSpPr>
        <p:spPr>
          <a:xfrm>
            <a:off x="0" y="0"/>
            <a:ext cx="10515600" cy="1325563"/>
          </a:xfrm>
        </p:spPr>
        <p:txBody>
          <a:bodyPr>
            <a:normAutofit fontScale="90000"/>
          </a:bodyPr>
          <a:lstStyle/>
          <a:p>
            <a:pPr algn="ctr"/>
            <a:r>
              <a:rPr lang="en-US" sz="3200" b="1" cap="all" dirty="0" smtClean="0">
                <a:solidFill>
                  <a:srgbClr val="002060"/>
                </a:solidFill>
                <a:latin typeface="Avenir Next" panose="020B0503020202020204" pitchFamily="34" charset="0"/>
              </a:rPr>
              <a:t>CONSEILS </a:t>
            </a:r>
            <a:r>
              <a:rPr lang="en-US" sz="3200" b="1" cap="all" dirty="0" err="1" smtClean="0">
                <a:solidFill>
                  <a:srgbClr val="002060"/>
                </a:solidFill>
                <a:latin typeface="Avenir Next" panose="020B0503020202020204" pitchFamily="34" charset="0"/>
              </a:rPr>
              <a:t>D’Ellen</a:t>
            </a:r>
            <a:r>
              <a:rPr lang="en-US" sz="3200" b="1" cap="all" dirty="0" smtClean="0">
                <a:solidFill>
                  <a:srgbClr val="002060"/>
                </a:solidFill>
                <a:latin typeface="Avenir Next" panose="020B0503020202020204" pitchFamily="34" charset="0"/>
              </a:rPr>
              <a:t> </a:t>
            </a:r>
            <a:r>
              <a:rPr lang="en-US" sz="3200" b="1" cap="all" dirty="0">
                <a:solidFill>
                  <a:srgbClr val="002060"/>
                </a:solidFill>
                <a:latin typeface="Avenir Next" panose="020B0503020202020204" pitchFamily="34" charset="0"/>
              </a:rPr>
              <a:t>G. </a:t>
            </a:r>
            <a:r>
              <a:rPr lang="en-US" sz="3200" b="1" cap="all" dirty="0" smtClean="0">
                <a:solidFill>
                  <a:srgbClr val="002060"/>
                </a:solidFill>
                <a:latin typeface="Avenir Next" panose="020B0503020202020204" pitchFamily="34" charset="0"/>
              </a:rPr>
              <a:t>White</a:t>
            </a:r>
            <a:r>
              <a:rPr lang="en-US" sz="3200" cap="all" dirty="0">
                <a:solidFill>
                  <a:srgbClr val="002060"/>
                </a:solidFill>
                <a:latin typeface="Avenir Next" panose="020B0503020202020204" pitchFamily="34" charset="0"/>
              </a:rPr>
              <a:t/>
            </a:r>
            <a:br>
              <a:rPr lang="en-US" sz="3200" cap="all" dirty="0">
                <a:solidFill>
                  <a:srgbClr val="002060"/>
                </a:solidFill>
                <a:latin typeface="Avenir Next" panose="020B0503020202020204" pitchFamily="34" charset="0"/>
              </a:rPr>
            </a:br>
            <a:r>
              <a:rPr lang="en-US" sz="3200" cap="all" dirty="0" smtClean="0">
                <a:solidFill>
                  <a:srgbClr val="002060"/>
                </a:solidFill>
                <a:latin typeface="Avenir Next" panose="020B0503020202020204" pitchFamily="34" charset="0"/>
              </a:rPr>
              <a:t>POUR LES COUPLES QUI VIVENT </a:t>
            </a:r>
            <a:br>
              <a:rPr lang="en-US" sz="3200" cap="all" dirty="0" smtClean="0">
                <a:solidFill>
                  <a:srgbClr val="002060"/>
                </a:solidFill>
                <a:latin typeface="Avenir Next" panose="020B0503020202020204" pitchFamily="34" charset="0"/>
              </a:rPr>
            </a:br>
            <a:r>
              <a:rPr lang="en-US" sz="3200" cap="all" dirty="0" smtClean="0">
                <a:solidFill>
                  <a:srgbClr val="002060"/>
                </a:solidFill>
                <a:latin typeface="Avenir Next" panose="020B0503020202020204" pitchFamily="34" charset="0"/>
              </a:rPr>
              <a:t>UNE RELATION DYSFONCTIONNELLE</a:t>
            </a:r>
            <a:endParaRPr lang="en-US" sz="3200" dirty="0">
              <a:solidFill>
                <a:srgbClr val="00206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xmlns="" id="{51D69163-BC31-6645-B812-EDA515A4D66C}"/>
              </a:ext>
            </a:extLst>
          </p:cNvPr>
          <p:cNvSpPr>
            <a:spLocks noGrp="1"/>
          </p:cNvSpPr>
          <p:nvPr>
            <p:ph idx="1"/>
          </p:nvPr>
        </p:nvSpPr>
        <p:spPr>
          <a:xfrm>
            <a:off x="569910" y="1839653"/>
            <a:ext cx="9297672" cy="4511043"/>
          </a:xfrm>
        </p:spPr>
        <p:txBody>
          <a:bodyPr>
            <a:normAutofit/>
          </a:bodyPr>
          <a:lstStyle/>
          <a:p>
            <a:pPr marL="0" indent="0" algn="ctr">
              <a:buNone/>
            </a:pPr>
            <a:r>
              <a:rPr lang="en-US" b="1" i="1" dirty="0"/>
              <a:t>Le foyer </a:t>
            </a:r>
            <a:r>
              <a:rPr lang="en-US" b="1" i="1" dirty="0" err="1"/>
              <a:t>chrétien</a:t>
            </a:r>
            <a:r>
              <a:rPr lang="en-US" b="1" dirty="0"/>
              <a:t>, p. 102</a:t>
            </a:r>
            <a:endParaRPr lang="en-ZA" b="1" dirty="0"/>
          </a:p>
          <a:p>
            <a:pPr marL="0" indent="0" algn="ctr">
              <a:lnSpc>
                <a:spcPct val="110000"/>
              </a:lnSpc>
              <a:buNone/>
            </a:pPr>
            <a:r>
              <a:rPr lang="fr-FR" dirty="0"/>
              <a:t>Il faut donner de l’amour au lieu d’en exiger. Cultivez ce qu’il y a de plus noble en vous, et soyez empressés à reconnaître les qualités l’un de l’autre. </a:t>
            </a:r>
            <a:r>
              <a:rPr lang="fr-FR" b="1" dirty="0">
                <a:solidFill>
                  <a:srgbClr val="2F5597"/>
                </a:solidFill>
              </a:rPr>
              <a:t>Le sentiment d’être apprécié est une satisfaction et un stimulant merveilleux. </a:t>
            </a:r>
            <a:r>
              <a:rPr lang="fr-FR" dirty="0"/>
              <a:t>La sympathie et le respect encouragent celui qui cherche à atteindre la perfection, et l’amour lui-même augmente lorsqu’il vise un idéal toujours plus noble.</a:t>
            </a:r>
            <a:endParaRPr lang="en-ZA" dirty="0"/>
          </a:p>
          <a:p>
            <a:pPr algn="ctr"/>
            <a:endParaRPr lang="en-US" dirty="0"/>
          </a:p>
        </p:txBody>
      </p:sp>
    </p:spTree>
    <p:extLst>
      <p:ext uri="{BB962C8B-B14F-4D97-AF65-F5344CB8AC3E}">
        <p14:creationId xmlns:p14="http://schemas.microsoft.com/office/powerpoint/2010/main" val="2721067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8C30DB9C-2776-B844-84F2-D0EE2E5D6283}"/>
              </a:ext>
            </a:extLst>
          </p:cNvPr>
          <p:cNvPicPr>
            <a:picLocks noChangeAspect="1"/>
          </p:cNvPicPr>
          <p:nvPr/>
        </p:nvPicPr>
        <p:blipFill rotWithShape="1">
          <a:blip r:embed="rId3"/>
          <a:srcRect t="10362" b="2755"/>
          <a:stretch/>
        </p:blipFill>
        <p:spPr>
          <a:xfrm>
            <a:off x="-1" y="0"/>
            <a:ext cx="12192001" cy="6960358"/>
          </a:xfrm>
          <a:prstGeom prst="rect">
            <a:avLst/>
          </a:prstGeom>
        </p:spPr>
      </p:pic>
      <p:sp>
        <p:nvSpPr>
          <p:cNvPr id="2" name="Title 1">
            <a:extLst>
              <a:ext uri="{FF2B5EF4-FFF2-40B4-BE49-F238E27FC236}">
                <a16:creationId xmlns:a16="http://schemas.microsoft.com/office/drawing/2014/main" xmlns="" id="{05E5D9BB-D9F0-6143-98EF-332682592E78}"/>
              </a:ext>
            </a:extLst>
          </p:cNvPr>
          <p:cNvSpPr>
            <a:spLocks noGrp="1"/>
          </p:cNvSpPr>
          <p:nvPr>
            <p:ph type="title"/>
          </p:nvPr>
        </p:nvSpPr>
        <p:spPr>
          <a:xfrm>
            <a:off x="791572" y="218366"/>
            <a:ext cx="9433070" cy="1349492"/>
          </a:xfrm>
        </p:spPr>
        <p:txBody>
          <a:bodyPr>
            <a:noAutofit/>
          </a:bodyPr>
          <a:lstStyle/>
          <a:p>
            <a:pPr algn="ctr" fontAlgn="base"/>
            <a:r>
              <a:rPr lang="en-US" sz="2800" dirty="0">
                <a:latin typeface="Avenir Next" panose="020B0503020202020204" pitchFamily="34" charset="0"/>
              </a:rPr>
              <a:t/>
            </a:r>
            <a:br>
              <a:rPr lang="en-US" sz="2800" dirty="0">
                <a:latin typeface="Avenir Next" panose="020B0503020202020204" pitchFamily="34" charset="0"/>
              </a:rPr>
            </a:br>
            <a:r>
              <a:rPr lang="en-US" sz="2800" dirty="0">
                <a:latin typeface="Avenir Next" panose="020B0503020202020204" pitchFamily="34" charset="0"/>
              </a:rPr>
              <a:t/>
            </a:r>
            <a:br>
              <a:rPr lang="en-US" sz="2800" dirty="0">
                <a:latin typeface="Avenir Next" panose="020B0503020202020204" pitchFamily="34" charset="0"/>
              </a:rPr>
            </a:br>
            <a:r>
              <a:rPr lang="en-US" sz="4000" b="1" dirty="0">
                <a:latin typeface="Avenir Next" panose="020B0503020202020204" pitchFamily="34" charset="0"/>
              </a:rPr>
              <a:t>QUESTIONS</a:t>
            </a:r>
            <a:r>
              <a:rPr lang="en-US" sz="4000" dirty="0">
                <a:latin typeface="Avenir Next" panose="020B0503020202020204" pitchFamily="34" charset="0"/>
              </a:rPr>
              <a:t> </a:t>
            </a:r>
            <a:r>
              <a:rPr lang="en-US" sz="4000" dirty="0" err="1" smtClean="0">
                <a:latin typeface="Avenir Next" panose="020B0503020202020204" pitchFamily="34" charset="0"/>
              </a:rPr>
              <a:t>À</a:t>
            </a:r>
            <a:r>
              <a:rPr lang="en-US" sz="4000" dirty="0" smtClean="0">
                <a:latin typeface="Avenir Next" panose="020B0503020202020204" pitchFamily="34" charset="0"/>
              </a:rPr>
              <a:t> </a:t>
            </a:r>
            <a:r>
              <a:rPr lang="en-US" sz="4000" dirty="0" smtClean="0">
                <a:latin typeface="Avenir Next" panose="020B0503020202020204" pitchFamily="34" charset="0"/>
              </a:rPr>
              <a:t>MÉDITER</a:t>
            </a:r>
            <a:r>
              <a:rPr lang="en-US" sz="2800" dirty="0">
                <a:latin typeface="Avenir Next" panose="020B0503020202020204" pitchFamily="34" charset="0"/>
              </a:rPr>
              <a:t/>
            </a:r>
            <a:br>
              <a:rPr lang="en-US" sz="2800" dirty="0">
                <a:latin typeface="Avenir Next" panose="020B0503020202020204" pitchFamily="34" charset="0"/>
              </a:rPr>
            </a:br>
            <a:endParaRPr lang="en-US" sz="2800" dirty="0">
              <a:latin typeface="Avenir Next" panose="020B0503020202020204" pitchFamily="34" charset="0"/>
            </a:endParaRPr>
          </a:p>
        </p:txBody>
      </p:sp>
      <p:sp>
        <p:nvSpPr>
          <p:cNvPr id="3" name="Content Placeholder 2">
            <a:extLst>
              <a:ext uri="{FF2B5EF4-FFF2-40B4-BE49-F238E27FC236}">
                <a16:creationId xmlns:a16="http://schemas.microsoft.com/office/drawing/2014/main" xmlns="" id="{5E44FFB0-5A5D-1D4B-AF01-942C536E9823}"/>
              </a:ext>
            </a:extLst>
          </p:cNvPr>
          <p:cNvSpPr>
            <a:spLocks noGrp="1"/>
          </p:cNvSpPr>
          <p:nvPr>
            <p:ph idx="1"/>
          </p:nvPr>
        </p:nvSpPr>
        <p:spPr>
          <a:xfrm>
            <a:off x="729017" y="2439779"/>
            <a:ext cx="8965100" cy="3620499"/>
          </a:xfrm>
        </p:spPr>
        <p:txBody>
          <a:bodyPr>
            <a:normAutofit/>
          </a:bodyPr>
          <a:lstStyle/>
          <a:p>
            <a:r>
              <a:rPr lang="fr-FR" dirty="0" smtClean="0"/>
              <a:t>Quelles </a:t>
            </a:r>
            <a:r>
              <a:rPr lang="fr-FR" b="1" dirty="0">
                <a:solidFill>
                  <a:srgbClr val="2F5597"/>
                </a:solidFill>
              </a:rPr>
              <a:t>techniques les agresseurs psychologiques utilisent</a:t>
            </a:r>
            <a:r>
              <a:rPr lang="fr-FR" dirty="0"/>
              <a:t>-ils à travers leurs mots, leur indifférence, leurs actions ?</a:t>
            </a:r>
            <a:endParaRPr lang="en-ZA" dirty="0"/>
          </a:p>
          <a:p>
            <a:r>
              <a:rPr lang="fr-FR" dirty="0" smtClean="0"/>
              <a:t>Qu'est</a:t>
            </a:r>
            <a:r>
              <a:rPr lang="fr-FR" dirty="0"/>
              <a:t>-ce qu'une </a:t>
            </a:r>
            <a:r>
              <a:rPr lang="fr-FR" b="1" dirty="0">
                <a:solidFill>
                  <a:srgbClr val="2F5597"/>
                </a:solidFill>
              </a:rPr>
              <a:t>auto-évaluation</a:t>
            </a:r>
            <a:r>
              <a:rPr lang="fr-FR" dirty="0">
                <a:solidFill>
                  <a:srgbClr val="2F5597"/>
                </a:solidFill>
              </a:rPr>
              <a:t> </a:t>
            </a:r>
            <a:r>
              <a:rPr lang="fr-FR" dirty="0"/>
              <a:t>de la violence psychologique ?</a:t>
            </a:r>
            <a:endParaRPr lang="en-ZA" dirty="0"/>
          </a:p>
          <a:p>
            <a:r>
              <a:rPr lang="fr-FR" dirty="0" smtClean="0"/>
              <a:t>Quels </a:t>
            </a:r>
            <a:r>
              <a:rPr lang="fr-FR" dirty="0"/>
              <a:t>sont </a:t>
            </a:r>
            <a:r>
              <a:rPr lang="fr-FR" b="1" dirty="0"/>
              <a:t>les effets</a:t>
            </a:r>
            <a:r>
              <a:rPr lang="fr-FR" dirty="0"/>
              <a:t> de la violence psychologique ?</a:t>
            </a:r>
            <a:endParaRPr lang="en-ZA" dirty="0"/>
          </a:p>
          <a:p>
            <a:r>
              <a:rPr lang="fr-FR" dirty="0" smtClean="0"/>
              <a:t>Comment </a:t>
            </a:r>
            <a:r>
              <a:rPr lang="fr-FR" b="1" dirty="0">
                <a:solidFill>
                  <a:srgbClr val="2F5597"/>
                </a:solidFill>
              </a:rPr>
              <a:t>le chrétien </a:t>
            </a:r>
            <a:r>
              <a:rPr lang="fr-FR" b="1" dirty="0" smtClean="0">
                <a:solidFill>
                  <a:srgbClr val="2F5597"/>
                </a:solidFill>
              </a:rPr>
              <a:t>devrait</a:t>
            </a:r>
            <a:r>
              <a:rPr lang="fr-FR" b="1" dirty="0">
                <a:solidFill>
                  <a:srgbClr val="2F5597"/>
                </a:solidFill>
              </a:rPr>
              <a:t>-il réagir </a:t>
            </a:r>
            <a:r>
              <a:rPr lang="fr-FR" dirty="0"/>
              <a:t>face à quelqu'un </a:t>
            </a:r>
            <a:r>
              <a:rPr lang="fr-FR" dirty="0" smtClean="0"/>
              <a:t>de qui on abuse </a:t>
            </a:r>
            <a:r>
              <a:rPr lang="fr-FR" dirty="0"/>
              <a:t>?</a:t>
            </a:r>
            <a:endParaRPr lang="en-ZA" dirty="0"/>
          </a:p>
          <a:p>
            <a:pPr>
              <a:lnSpc>
                <a:spcPct val="100000"/>
              </a:lnSpc>
            </a:pPr>
            <a:endParaRPr lang="en-US" dirty="0">
              <a:solidFill>
                <a:srgbClr val="002060"/>
              </a:solidFill>
            </a:endParaRPr>
          </a:p>
        </p:txBody>
      </p:sp>
    </p:spTree>
    <p:extLst>
      <p:ext uri="{BB962C8B-B14F-4D97-AF65-F5344CB8AC3E}">
        <p14:creationId xmlns:p14="http://schemas.microsoft.com/office/powerpoint/2010/main" val="1768430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9371B0-7AE5-F544-8DEA-E49F3E11B62C}"/>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xmlns="" id="{C07F4EB5-E5BC-8F4A-8EC2-5FEB89B597F5}"/>
              </a:ext>
            </a:extLst>
          </p:cNvPr>
          <p:cNvPicPr>
            <a:picLocks noChangeAspect="1"/>
          </p:cNvPicPr>
          <p:nvPr/>
        </p:nvPicPr>
        <p:blipFill rotWithShape="1">
          <a:blip r:embed="rId3"/>
          <a:srcRect t="16317"/>
          <a:stretch/>
        </p:blipFill>
        <p:spPr>
          <a:xfrm>
            <a:off x="0" y="7488"/>
            <a:ext cx="12192000" cy="6850512"/>
          </a:xfrm>
          <a:prstGeom prst="rect">
            <a:avLst/>
          </a:prstGeom>
        </p:spPr>
      </p:pic>
      <p:sp>
        <p:nvSpPr>
          <p:cNvPr id="3" name="Content Placeholder 2">
            <a:extLst>
              <a:ext uri="{FF2B5EF4-FFF2-40B4-BE49-F238E27FC236}">
                <a16:creationId xmlns:a16="http://schemas.microsoft.com/office/drawing/2014/main" xmlns="" id="{6AC140C2-C677-6749-B5FF-6C25BFC75073}"/>
              </a:ext>
            </a:extLst>
          </p:cNvPr>
          <p:cNvSpPr>
            <a:spLocks noGrp="1"/>
          </p:cNvSpPr>
          <p:nvPr>
            <p:ph idx="1"/>
          </p:nvPr>
        </p:nvSpPr>
        <p:spPr>
          <a:xfrm>
            <a:off x="2263356" y="1286129"/>
            <a:ext cx="7685642" cy="5757891"/>
          </a:xfrm>
        </p:spPr>
        <p:txBody>
          <a:bodyPr>
            <a:normAutofit/>
          </a:bodyPr>
          <a:lstStyle/>
          <a:p>
            <a:pPr marL="0" indent="0" algn="ctr">
              <a:lnSpc>
                <a:spcPct val="110000"/>
              </a:lnSpc>
              <a:buNone/>
            </a:pPr>
            <a:r>
              <a:rPr lang="fr-FR" dirty="0"/>
              <a:t>Aucune puissance terrestre ne peut vous maintenir, vous et votre mari, dans les liens de l’unité chrétienne si vous ne cultivez pas l’amour et le pardon réciproques. </a:t>
            </a:r>
            <a:r>
              <a:rPr lang="fr-FR" b="1" dirty="0">
                <a:solidFill>
                  <a:srgbClr val="2F5597"/>
                </a:solidFill>
              </a:rPr>
              <a:t>Votre vie conjugale devrait être empreinte d’intimité, de tendresse, de sainteté et de noblesse, vous insufflant une force spirituelle qui permettra à chacun d’être pour l’autre tout ce que la Parole de Dieu demande.</a:t>
            </a:r>
            <a:r>
              <a:rPr lang="fr-FR" dirty="0"/>
              <a:t> En remplissant les conditions que le Seigneur vous présente, vous ferez descendre le ciel auprès de vous et vous introduirez Dieu dans votre vie.</a:t>
            </a:r>
            <a:endParaRPr lang="en-ZA" dirty="0"/>
          </a:p>
          <a:p>
            <a:pPr marL="0" indent="0" algn="ctr">
              <a:lnSpc>
                <a:spcPct val="100000"/>
              </a:lnSpc>
              <a:buNone/>
            </a:pPr>
            <a:endParaRPr lang="en-US" dirty="0"/>
          </a:p>
        </p:txBody>
      </p:sp>
      <p:sp>
        <p:nvSpPr>
          <p:cNvPr id="5" name="TextBox 4">
            <a:extLst>
              <a:ext uri="{FF2B5EF4-FFF2-40B4-BE49-F238E27FC236}">
                <a16:creationId xmlns:a16="http://schemas.microsoft.com/office/drawing/2014/main" xmlns="" id="{ABD8E36B-1E06-7241-978E-59DF1B56E924}"/>
              </a:ext>
            </a:extLst>
          </p:cNvPr>
          <p:cNvSpPr txBox="1"/>
          <p:nvPr/>
        </p:nvSpPr>
        <p:spPr>
          <a:xfrm>
            <a:off x="2821967" y="461587"/>
            <a:ext cx="6332746" cy="523220"/>
          </a:xfrm>
          <a:prstGeom prst="rect">
            <a:avLst/>
          </a:prstGeom>
          <a:noFill/>
        </p:spPr>
        <p:txBody>
          <a:bodyPr wrap="square" rtlCol="0">
            <a:spAutoFit/>
          </a:bodyPr>
          <a:lstStyle/>
          <a:p>
            <a:r>
              <a:rPr lang="en-US" sz="2800" b="1" i="1" dirty="0"/>
              <a:t>Le foyer </a:t>
            </a:r>
            <a:r>
              <a:rPr lang="en-US" sz="2800" b="1" i="1" dirty="0" err="1"/>
              <a:t>chrétien</a:t>
            </a:r>
            <a:r>
              <a:rPr lang="en-US" sz="2800" b="1" dirty="0"/>
              <a:t>, p. 105, </a:t>
            </a:r>
            <a:r>
              <a:rPr lang="en-US" sz="2800" b="1" dirty="0" smtClean="0"/>
              <a:t>106</a:t>
            </a:r>
            <a:r>
              <a:rPr lang="en-ZA" sz="2800" b="1" dirty="0"/>
              <a:t> </a:t>
            </a:r>
            <a:r>
              <a:rPr lang="en-US" sz="2800" b="1" dirty="0" smtClean="0">
                <a:solidFill>
                  <a:srgbClr val="002060"/>
                </a:solidFill>
              </a:rPr>
              <a:t>:</a:t>
            </a:r>
            <a:endParaRPr lang="en-US" sz="2800" b="1" dirty="0">
              <a:solidFill>
                <a:srgbClr val="002060"/>
              </a:solidFill>
            </a:endParaRPr>
          </a:p>
        </p:txBody>
      </p:sp>
    </p:spTree>
    <p:extLst>
      <p:ext uri="{BB962C8B-B14F-4D97-AF65-F5344CB8AC3E}">
        <p14:creationId xmlns:p14="http://schemas.microsoft.com/office/powerpoint/2010/main" val="2453886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039BD3-9BDF-2F4B-9281-95FA61BFCEAA}"/>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xmlns="" id="{0F45263F-B4DF-EB4D-BB0D-0621A5B662AF}"/>
              </a:ext>
            </a:extLst>
          </p:cNvPr>
          <p:cNvPicPr>
            <a:picLocks noChangeAspect="1"/>
          </p:cNvPicPr>
          <p:nvPr/>
        </p:nvPicPr>
        <p:blipFill rotWithShape="1">
          <a:blip r:embed="rId3"/>
          <a:srcRect t="10362" b="2755"/>
          <a:stretch/>
        </p:blipFill>
        <p:spPr>
          <a:xfrm>
            <a:off x="-1" y="0"/>
            <a:ext cx="12192001" cy="6868785"/>
          </a:xfrm>
          <a:prstGeom prst="rect">
            <a:avLst/>
          </a:prstGeom>
        </p:spPr>
      </p:pic>
      <p:sp>
        <p:nvSpPr>
          <p:cNvPr id="3" name="Content Placeholder 2">
            <a:extLst>
              <a:ext uri="{FF2B5EF4-FFF2-40B4-BE49-F238E27FC236}">
                <a16:creationId xmlns:a16="http://schemas.microsoft.com/office/drawing/2014/main" xmlns="" id="{6485AE87-E2D7-D547-81B0-C13D076B2B14}"/>
              </a:ext>
            </a:extLst>
          </p:cNvPr>
          <p:cNvSpPr>
            <a:spLocks noGrp="1"/>
          </p:cNvSpPr>
          <p:nvPr>
            <p:ph idx="1"/>
          </p:nvPr>
        </p:nvSpPr>
        <p:spPr>
          <a:xfrm>
            <a:off x="838200" y="2057639"/>
            <a:ext cx="8401334" cy="4351338"/>
          </a:xfrm>
        </p:spPr>
        <p:txBody>
          <a:bodyPr/>
          <a:lstStyle/>
          <a:p>
            <a:r>
              <a:rPr lang="fr-FR" dirty="0" smtClean="0"/>
              <a:t>Et </a:t>
            </a:r>
            <a:r>
              <a:rPr lang="fr-FR" dirty="0"/>
              <a:t>si </a:t>
            </a:r>
            <a:r>
              <a:rPr lang="fr-FR" dirty="0" smtClean="0"/>
              <a:t>vous étiez </a:t>
            </a:r>
            <a:r>
              <a:rPr lang="fr-FR" dirty="0"/>
              <a:t>celui qui est psychologiquement violent envers quelqu'un que vous aimez ? Êtes-vous prêt à reconnaître et à changer votre comportement ?</a:t>
            </a:r>
            <a:endParaRPr lang="en-ZA" dirty="0"/>
          </a:p>
          <a:p>
            <a:r>
              <a:rPr lang="fr-FR" dirty="0" smtClean="0"/>
              <a:t>Et </a:t>
            </a:r>
            <a:r>
              <a:rPr lang="fr-FR" dirty="0"/>
              <a:t>si vous êtes une victime ? </a:t>
            </a:r>
            <a:r>
              <a:rPr lang="fr-FR" b="1" dirty="0">
                <a:solidFill>
                  <a:srgbClr val="2F5597"/>
                </a:solidFill>
              </a:rPr>
              <a:t>Êtes-vous prêt à demander de l'aide ?</a:t>
            </a:r>
            <a:r>
              <a:rPr lang="fr-FR" dirty="0">
                <a:solidFill>
                  <a:srgbClr val="2F5597"/>
                </a:solidFill>
              </a:rPr>
              <a:t> </a:t>
            </a:r>
            <a:r>
              <a:rPr lang="fr-FR" dirty="0"/>
              <a:t>Savez-vous vers qui vous tourner ?</a:t>
            </a:r>
            <a:endParaRPr lang="en-ZA" dirty="0"/>
          </a:p>
          <a:p>
            <a:r>
              <a:rPr lang="fr-FR" dirty="0" smtClean="0"/>
              <a:t>Quelles </a:t>
            </a:r>
            <a:r>
              <a:rPr lang="fr-FR" dirty="0"/>
              <a:t>sont les </a:t>
            </a:r>
            <a:r>
              <a:rPr lang="fr-FR" b="1" dirty="0">
                <a:solidFill>
                  <a:srgbClr val="2F5597"/>
                </a:solidFill>
              </a:rPr>
              <a:t>aides possibles</a:t>
            </a:r>
            <a:r>
              <a:rPr lang="fr-FR" dirty="0">
                <a:solidFill>
                  <a:srgbClr val="2F5597"/>
                </a:solidFill>
              </a:rPr>
              <a:t> </a:t>
            </a:r>
            <a:r>
              <a:rPr lang="fr-FR" dirty="0"/>
              <a:t>pour les victimes maltraitées psychologiquement ?</a:t>
            </a:r>
            <a:endParaRPr lang="en-ZA" dirty="0"/>
          </a:p>
          <a:p>
            <a:pPr>
              <a:lnSpc>
                <a:spcPct val="100000"/>
              </a:lnSpc>
            </a:pPr>
            <a:endParaRPr lang="en-US" dirty="0"/>
          </a:p>
        </p:txBody>
      </p:sp>
    </p:spTree>
    <p:extLst>
      <p:ext uri="{BB962C8B-B14F-4D97-AF65-F5344CB8AC3E}">
        <p14:creationId xmlns:p14="http://schemas.microsoft.com/office/powerpoint/2010/main" val="1191668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7EE194DE-2F2C-5B4D-B907-AED041B3001A}"/>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2" name="Title 1">
            <a:extLst>
              <a:ext uri="{FF2B5EF4-FFF2-40B4-BE49-F238E27FC236}">
                <a16:creationId xmlns:a16="http://schemas.microsoft.com/office/drawing/2014/main" xmlns="" id="{39F5F8E4-F3AA-1D4A-9F89-CD4106F261F0}"/>
              </a:ext>
            </a:extLst>
          </p:cNvPr>
          <p:cNvSpPr>
            <a:spLocks noGrp="1"/>
          </p:cNvSpPr>
          <p:nvPr>
            <p:ph type="title"/>
          </p:nvPr>
        </p:nvSpPr>
        <p:spPr>
          <a:xfrm>
            <a:off x="-199029" y="1924339"/>
            <a:ext cx="10557680" cy="1404085"/>
          </a:xfrm>
        </p:spPr>
        <p:txBody>
          <a:bodyPr>
            <a:normAutofit/>
          </a:bodyPr>
          <a:lstStyle/>
          <a:p>
            <a:pPr algn="ctr"/>
            <a:r>
              <a:rPr lang="en-US" sz="3600" dirty="0" smtClean="0">
                <a:latin typeface="Avenir Next" panose="020B0503020202020204" pitchFamily="34" charset="0"/>
              </a:rPr>
              <a:t>POURQUOI </a:t>
            </a:r>
            <a:r>
              <a:rPr lang="en-US" sz="3600" b="1" dirty="0" smtClean="0">
                <a:latin typeface="Avenir Next" panose="020B0503020202020204" pitchFamily="34" charset="0"/>
              </a:rPr>
              <a:t>L’ABUS PSYCHOLOGIQUE </a:t>
            </a:r>
            <a:r>
              <a:rPr lang="en-US" sz="3600" dirty="0" smtClean="0">
                <a:latin typeface="Avenir Next" panose="020B0503020202020204" pitchFamily="34" charset="0"/>
              </a:rPr>
              <a:t>EST DIFFICILE </a:t>
            </a:r>
            <a:r>
              <a:rPr lang="en-US" sz="3600" dirty="0" err="1" smtClean="0">
                <a:latin typeface="Avenir Next" panose="020B0503020202020204" pitchFamily="34" charset="0"/>
              </a:rPr>
              <a:t>À</a:t>
            </a:r>
            <a:r>
              <a:rPr lang="en-US" sz="3600" dirty="0" smtClean="0">
                <a:latin typeface="Avenir Next" panose="020B0503020202020204" pitchFamily="34" charset="0"/>
              </a:rPr>
              <a:t> RECONNAÎTRE ?</a:t>
            </a:r>
            <a:endParaRPr lang="en-US" sz="3600" dirty="0">
              <a:latin typeface="Avenir Next" panose="020B0503020202020204" pitchFamily="34" charset="0"/>
            </a:endParaRPr>
          </a:p>
        </p:txBody>
      </p:sp>
      <p:sp>
        <p:nvSpPr>
          <p:cNvPr id="3" name="Content Placeholder 2">
            <a:extLst>
              <a:ext uri="{FF2B5EF4-FFF2-40B4-BE49-F238E27FC236}">
                <a16:creationId xmlns:a16="http://schemas.microsoft.com/office/drawing/2014/main" xmlns="" id="{C229EE51-D383-494E-8660-C2879E828604}"/>
              </a:ext>
            </a:extLst>
          </p:cNvPr>
          <p:cNvSpPr>
            <a:spLocks noGrp="1"/>
          </p:cNvSpPr>
          <p:nvPr>
            <p:ph idx="1"/>
          </p:nvPr>
        </p:nvSpPr>
        <p:spPr>
          <a:xfrm>
            <a:off x="1602479" y="3640781"/>
            <a:ext cx="7858025" cy="2301462"/>
          </a:xfrm>
        </p:spPr>
        <p:txBody>
          <a:bodyPr>
            <a:normAutofit/>
          </a:bodyPr>
          <a:lstStyle/>
          <a:p>
            <a:pPr marL="0" indent="0" algn="ctr">
              <a:lnSpc>
                <a:spcPct val="100000"/>
              </a:lnSpc>
              <a:buNone/>
            </a:pPr>
            <a:r>
              <a:rPr lang="fr-FR" dirty="0"/>
              <a:t>L’abus psychologique peut être difficile </a:t>
            </a:r>
            <a:endParaRPr lang="fr-FR" dirty="0" smtClean="0"/>
          </a:p>
          <a:p>
            <a:pPr marL="0" indent="0" algn="ctr">
              <a:lnSpc>
                <a:spcPct val="100000"/>
              </a:lnSpc>
              <a:buNone/>
            </a:pPr>
            <a:r>
              <a:rPr lang="fr-FR" dirty="0" smtClean="0"/>
              <a:t>à </a:t>
            </a:r>
            <a:r>
              <a:rPr lang="fr-FR" dirty="0"/>
              <a:t>reconnaître parce qu’il peut être subtile </a:t>
            </a:r>
            <a:endParaRPr lang="fr-FR" dirty="0" smtClean="0"/>
          </a:p>
          <a:p>
            <a:pPr marL="0" indent="0" algn="ctr">
              <a:lnSpc>
                <a:spcPct val="100000"/>
              </a:lnSpc>
              <a:buNone/>
            </a:pPr>
            <a:r>
              <a:rPr lang="fr-FR" dirty="0" smtClean="0"/>
              <a:t>et que </a:t>
            </a:r>
            <a:r>
              <a:rPr lang="fr-FR" dirty="0"/>
              <a:t>les agresseurs blâment </a:t>
            </a:r>
            <a:endParaRPr lang="fr-FR" dirty="0" smtClean="0"/>
          </a:p>
          <a:p>
            <a:pPr marL="0" indent="0" algn="ctr">
              <a:lnSpc>
                <a:spcPct val="100000"/>
              </a:lnSpc>
              <a:buNone/>
            </a:pPr>
            <a:r>
              <a:rPr lang="fr-FR" dirty="0" smtClean="0"/>
              <a:t>souvent leurs </a:t>
            </a:r>
            <a:r>
              <a:rPr lang="fr-FR" dirty="0"/>
              <a:t>victimes. </a:t>
            </a:r>
            <a:endParaRPr lang="en-US" dirty="0">
              <a:solidFill>
                <a:srgbClr val="002060"/>
              </a:solidFill>
            </a:endParaRPr>
          </a:p>
        </p:txBody>
      </p:sp>
    </p:spTree>
    <p:extLst>
      <p:ext uri="{BB962C8B-B14F-4D97-AF65-F5344CB8AC3E}">
        <p14:creationId xmlns:p14="http://schemas.microsoft.com/office/powerpoint/2010/main" val="54642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0303351-16A4-A143-A923-BC9BB44E90F9}"/>
              </a:ext>
            </a:extLst>
          </p:cNvPr>
          <p:cNvPicPr>
            <a:picLocks noChangeAspect="1"/>
          </p:cNvPicPr>
          <p:nvPr/>
        </p:nvPicPr>
        <p:blipFill rotWithShape="1">
          <a:blip r:embed="rId3"/>
          <a:srcRect t="12627"/>
          <a:stretch/>
        </p:blipFill>
        <p:spPr>
          <a:xfrm>
            <a:off x="-1" y="0"/>
            <a:ext cx="12192001" cy="6886808"/>
          </a:xfrm>
          <a:prstGeom prst="rect">
            <a:avLst/>
          </a:prstGeom>
        </p:spPr>
      </p:pic>
      <p:sp>
        <p:nvSpPr>
          <p:cNvPr id="2" name="Title 1">
            <a:extLst>
              <a:ext uri="{FF2B5EF4-FFF2-40B4-BE49-F238E27FC236}">
                <a16:creationId xmlns:a16="http://schemas.microsoft.com/office/drawing/2014/main" xmlns="" id="{904525F4-2E0A-924F-BD0E-6F34D7C8CD91}"/>
              </a:ext>
            </a:extLst>
          </p:cNvPr>
          <p:cNvSpPr>
            <a:spLocks noGrp="1"/>
          </p:cNvSpPr>
          <p:nvPr>
            <p:ph type="title"/>
          </p:nvPr>
        </p:nvSpPr>
        <p:spPr>
          <a:xfrm>
            <a:off x="729018" y="433365"/>
            <a:ext cx="10515600" cy="1325563"/>
          </a:xfrm>
        </p:spPr>
        <p:txBody>
          <a:bodyPr>
            <a:normAutofit/>
          </a:bodyPr>
          <a:lstStyle/>
          <a:p>
            <a:r>
              <a:rPr lang="en-US" sz="4000" b="1" dirty="0" smtClean="0">
                <a:solidFill>
                  <a:srgbClr val="002060"/>
                </a:solidFill>
                <a:latin typeface="Avenir Next" panose="020B0503020202020204" pitchFamily="34" charset="0"/>
              </a:rPr>
              <a:t>LA PERSONNALITÉ </a:t>
            </a:r>
            <a:r>
              <a:rPr lang="en-US" sz="4000" dirty="0" smtClean="0">
                <a:solidFill>
                  <a:srgbClr val="002060"/>
                </a:solidFill>
                <a:latin typeface="Avenir Next" panose="020B0503020202020204" pitchFamily="34" charset="0"/>
              </a:rPr>
              <a:t>D’UN ABUSEUR</a:t>
            </a:r>
            <a:endParaRPr lang="en-US" sz="4000" dirty="0">
              <a:latin typeface="Avenir Next" panose="020B0503020202020204" pitchFamily="34" charset="0"/>
            </a:endParaRPr>
          </a:p>
        </p:txBody>
      </p:sp>
      <p:sp>
        <p:nvSpPr>
          <p:cNvPr id="3" name="Content Placeholder 2">
            <a:extLst>
              <a:ext uri="{FF2B5EF4-FFF2-40B4-BE49-F238E27FC236}">
                <a16:creationId xmlns:a16="http://schemas.microsoft.com/office/drawing/2014/main" xmlns="" id="{19F01BF5-DEBD-1141-AAEB-C56F722018D3}"/>
              </a:ext>
            </a:extLst>
          </p:cNvPr>
          <p:cNvSpPr>
            <a:spLocks noGrp="1"/>
          </p:cNvSpPr>
          <p:nvPr>
            <p:ph idx="1"/>
          </p:nvPr>
        </p:nvSpPr>
        <p:spPr>
          <a:xfrm>
            <a:off x="1097511" y="2357889"/>
            <a:ext cx="8401333" cy="3654163"/>
          </a:xfrm>
        </p:spPr>
        <p:txBody>
          <a:bodyPr>
            <a:noAutofit/>
          </a:bodyPr>
          <a:lstStyle/>
          <a:p>
            <a:pPr marL="0" indent="0" algn="ctr">
              <a:lnSpc>
                <a:spcPct val="150000"/>
              </a:lnSpc>
              <a:buNone/>
            </a:pPr>
            <a:r>
              <a:rPr lang="fr-FR" b="1" dirty="0">
                <a:solidFill>
                  <a:srgbClr val="2F5597"/>
                </a:solidFill>
              </a:rPr>
              <a:t>Les agresseurs veulent généralement contrôler et dominer</a:t>
            </a:r>
            <a:r>
              <a:rPr lang="fr-FR" dirty="0"/>
              <a:t>. Ils utilisent la violence verbale pour </a:t>
            </a:r>
            <a:r>
              <a:rPr lang="fr-FR" dirty="0" smtClean="0"/>
              <a:t>arriver à leurs fins. </a:t>
            </a:r>
            <a:r>
              <a:rPr lang="fr-FR" dirty="0"/>
              <a:t>Ils sont égocentriques, impatients, déraisonnables, insensibles, impitoyables, ils manquent d'empathie et sont souvent jaloux, méfiants et retenus. </a:t>
            </a:r>
            <a:endParaRPr lang="en-US" dirty="0">
              <a:solidFill>
                <a:srgbClr val="002060"/>
              </a:solidFill>
            </a:endParaRPr>
          </a:p>
        </p:txBody>
      </p:sp>
    </p:spTree>
    <p:extLst>
      <p:ext uri="{BB962C8B-B14F-4D97-AF65-F5344CB8AC3E}">
        <p14:creationId xmlns:p14="http://schemas.microsoft.com/office/powerpoint/2010/main" val="663930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77EDDB66-55B5-B04B-8067-6668AE8D7A85}"/>
              </a:ext>
            </a:extLst>
          </p:cNvPr>
          <p:cNvPicPr>
            <a:picLocks noChangeAspect="1"/>
          </p:cNvPicPr>
          <p:nvPr/>
        </p:nvPicPr>
        <p:blipFill rotWithShape="1">
          <a:blip r:embed="rId3"/>
          <a:srcRect t="12627"/>
          <a:stretch/>
        </p:blipFill>
        <p:spPr>
          <a:xfrm>
            <a:off x="-1" y="0"/>
            <a:ext cx="12192001" cy="6886808"/>
          </a:xfrm>
          <a:prstGeom prst="rect">
            <a:avLst/>
          </a:prstGeom>
        </p:spPr>
      </p:pic>
      <p:sp>
        <p:nvSpPr>
          <p:cNvPr id="2" name="Title 1">
            <a:extLst>
              <a:ext uri="{FF2B5EF4-FFF2-40B4-BE49-F238E27FC236}">
                <a16:creationId xmlns:a16="http://schemas.microsoft.com/office/drawing/2014/main" xmlns="" id="{F37141FF-1AEE-6643-B720-D0C2E84D8EF3}"/>
              </a:ext>
            </a:extLst>
          </p:cNvPr>
          <p:cNvSpPr>
            <a:spLocks noGrp="1"/>
          </p:cNvSpPr>
          <p:nvPr>
            <p:ph type="title"/>
          </p:nvPr>
        </p:nvSpPr>
        <p:spPr>
          <a:xfrm>
            <a:off x="128514" y="624436"/>
            <a:ext cx="10167881" cy="1313550"/>
          </a:xfrm>
        </p:spPr>
        <p:txBody>
          <a:bodyPr>
            <a:normAutofit/>
          </a:bodyPr>
          <a:lstStyle/>
          <a:p>
            <a:pPr algn="ctr"/>
            <a:r>
              <a:rPr lang="en-US" sz="4000" dirty="0" smtClean="0">
                <a:latin typeface="Avenir Next" panose="020B0503020202020204" pitchFamily="34" charset="0"/>
              </a:rPr>
              <a:t>CARACTÉRISTIQUES </a:t>
            </a:r>
            <a:br>
              <a:rPr lang="en-US" sz="4000" dirty="0" smtClean="0">
                <a:latin typeface="Avenir Next" panose="020B0503020202020204" pitchFamily="34" charset="0"/>
              </a:rPr>
            </a:br>
            <a:r>
              <a:rPr lang="en-US" sz="4000" b="1" dirty="0" smtClean="0">
                <a:latin typeface="Avenir Next" panose="020B0503020202020204" pitchFamily="34" charset="0"/>
              </a:rPr>
              <a:t>DES AGRESSEURS MASCULINS</a:t>
            </a:r>
            <a:endParaRPr lang="en-US" sz="4000" b="1" dirty="0">
              <a:solidFill>
                <a:srgbClr val="00206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xmlns="" id="{932B4D20-8A94-7043-8CD2-32AD064D43AD}"/>
              </a:ext>
            </a:extLst>
          </p:cNvPr>
          <p:cNvSpPr>
            <a:spLocks noGrp="1"/>
          </p:cNvSpPr>
          <p:nvPr>
            <p:ph idx="1"/>
          </p:nvPr>
        </p:nvSpPr>
        <p:spPr>
          <a:xfrm>
            <a:off x="688072" y="2371536"/>
            <a:ext cx="9097370" cy="3913792"/>
          </a:xfrm>
        </p:spPr>
        <p:txBody>
          <a:bodyPr>
            <a:normAutofit/>
          </a:bodyPr>
          <a:lstStyle/>
          <a:p>
            <a:r>
              <a:rPr lang="fr-FR" b="1" dirty="0">
                <a:solidFill>
                  <a:srgbClr val="2F5597"/>
                </a:solidFill>
              </a:rPr>
              <a:t>L'homme exigeant</a:t>
            </a:r>
            <a:r>
              <a:rPr lang="fr-FR" dirty="0">
                <a:solidFill>
                  <a:srgbClr val="2F5597"/>
                </a:solidFill>
              </a:rPr>
              <a:t>. </a:t>
            </a:r>
            <a:r>
              <a:rPr lang="fr-FR" dirty="0"/>
              <a:t>S</a:t>
            </a:r>
            <a:r>
              <a:rPr lang="fr-FR" dirty="0" smtClean="0"/>
              <a:t>’octroie </a:t>
            </a:r>
            <a:r>
              <a:rPr lang="fr-FR" dirty="0"/>
              <a:t>tous les droits, s’emporte facilement, est extrêmement critique, et exagère souvent ses contributions dans le ménage.</a:t>
            </a:r>
            <a:endParaRPr lang="en-ZA" dirty="0"/>
          </a:p>
          <a:p>
            <a:r>
              <a:rPr lang="fr-FR" b="1" dirty="0" smtClean="0">
                <a:solidFill>
                  <a:srgbClr val="2F5597"/>
                </a:solidFill>
              </a:rPr>
              <a:t>L’homme </a:t>
            </a:r>
            <a:r>
              <a:rPr lang="fr-FR" b="1" dirty="0">
                <a:solidFill>
                  <a:srgbClr val="2F5597"/>
                </a:solidFill>
              </a:rPr>
              <a:t>qui a toujours raison</a:t>
            </a:r>
            <a:r>
              <a:rPr lang="fr-FR" dirty="0">
                <a:solidFill>
                  <a:srgbClr val="2F5597"/>
                </a:solidFill>
              </a:rPr>
              <a:t>. </a:t>
            </a:r>
            <a:r>
              <a:rPr lang="fr-FR" dirty="0"/>
              <a:t>Ses idées sont d’une ultime autorité et il dénigre les sentiments de sa conjointe. </a:t>
            </a:r>
            <a:r>
              <a:rPr lang="en-US" dirty="0"/>
              <a:t> </a:t>
            </a:r>
            <a:endParaRPr lang="en-US" dirty="0" smtClean="0"/>
          </a:p>
          <a:p>
            <a:r>
              <a:rPr lang="fr-FR" b="1" dirty="0" smtClean="0">
                <a:solidFill>
                  <a:srgbClr val="2F5597"/>
                </a:solidFill>
              </a:rPr>
              <a:t>Le </a:t>
            </a:r>
            <a:r>
              <a:rPr lang="fr-FR" b="1" dirty="0">
                <a:solidFill>
                  <a:srgbClr val="2F5597"/>
                </a:solidFill>
              </a:rPr>
              <a:t>tortionnaire à la goutte d'eau</a:t>
            </a:r>
            <a:r>
              <a:rPr lang="fr-FR" dirty="0">
                <a:solidFill>
                  <a:srgbClr val="2F5597"/>
                </a:solidFill>
              </a:rPr>
              <a:t>. </a:t>
            </a:r>
            <a:r>
              <a:rPr lang="fr-FR" dirty="0"/>
              <a:t>G</a:t>
            </a:r>
            <a:r>
              <a:rPr lang="fr-FR" dirty="0" smtClean="0"/>
              <a:t>ère </a:t>
            </a:r>
            <a:r>
              <a:rPr lang="fr-FR" dirty="0"/>
              <a:t>verbalement l'agression envers sa conjointe sans crier ni élever la voix. </a:t>
            </a:r>
            <a:endParaRPr lang="en-US" dirty="0"/>
          </a:p>
        </p:txBody>
      </p:sp>
    </p:spTree>
    <p:extLst>
      <p:ext uri="{BB962C8B-B14F-4D97-AF65-F5344CB8AC3E}">
        <p14:creationId xmlns:p14="http://schemas.microsoft.com/office/powerpoint/2010/main" val="652013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C232481-C2E3-3749-AA28-4CE9E21820BE}"/>
              </a:ext>
            </a:extLst>
          </p:cNvPr>
          <p:cNvPicPr>
            <a:picLocks noChangeAspect="1"/>
          </p:cNvPicPr>
          <p:nvPr/>
        </p:nvPicPr>
        <p:blipFill rotWithShape="1">
          <a:blip r:embed="rId3"/>
          <a:srcRect t="12627"/>
          <a:stretch/>
        </p:blipFill>
        <p:spPr>
          <a:xfrm>
            <a:off x="-1" y="0"/>
            <a:ext cx="12192001" cy="6886808"/>
          </a:xfrm>
          <a:prstGeom prst="rect">
            <a:avLst/>
          </a:prstGeom>
        </p:spPr>
      </p:pic>
      <p:sp>
        <p:nvSpPr>
          <p:cNvPr id="2" name="Title 1">
            <a:extLst>
              <a:ext uri="{FF2B5EF4-FFF2-40B4-BE49-F238E27FC236}">
                <a16:creationId xmlns:a16="http://schemas.microsoft.com/office/drawing/2014/main" xmlns="" id="{F77916F1-3D7D-8847-A582-F62942E49040}"/>
              </a:ext>
            </a:extLst>
          </p:cNvPr>
          <p:cNvSpPr>
            <a:spLocks noGrp="1"/>
          </p:cNvSpPr>
          <p:nvPr>
            <p:ph type="title"/>
          </p:nvPr>
        </p:nvSpPr>
        <p:spPr>
          <a:xfrm>
            <a:off x="288099" y="774560"/>
            <a:ext cx="9857984" cy="1325563"/>
          </a:xfrm>
        </p:spPr>
        <p:txBody>
          <a:bodyPr>
            <a:noAutofit/>
          </a:bodyPr>
          <a:lstStyle/>
          <a:p>
            <a:pPr algn="ctr"/>
            <a:r>
              <a:rPr lang="en-US" sz="4000" dirty="0" smtClean="0">
                <a:latin typeface="Avenir Next" panose="020B0503020202020204" pitchFamily="34" charset="0"/>
              </a:rPr>
              <a:t>CARACTÉRISTIQUES </a:t>
            </a:r>
            <a:br>
              <a:rPr lang="en-US" sz="4000" dirty="0" smtClean="0">
                <a:latin typeface="Avenir Next" panose="020B0503020202020204" pitchFamily="34" charset="0"/>
              </a:rPr>
            </a:br>
            <a:r>
              <a:rPr lang="en-US" sz="4000" b="1" dirty="0" smtClean="0">
                <a:latin typeface="Avenir Next" panose="020B0503020202020204" pitchFamily="34" charset="0"/>
              </a:rPr>
              <a:t>DES AGRESSEURS FÉMININS</a:t>
            </a:r>
            <a:r>
              <a:rPr lang="en-US" sz="4000" b="1" dirty="0">
                <a:latin typeface="Avenir Next" panose="020B0503020202020204" pitchFamily="34" charset="0"/>
              </a:rPr>
              <a:t/>
            </a:r>
            <a:br>
              <a:rPr lang="en-US" sz="4000" b="1" dirty="0">
                <a:latin typeface="Avenir Next" panose="020B0503020202020204" pitchFamily="34" charset="0"/>
              </a:rPr>
            </a:br>
            <a:endParaRPr lang="en-US" sz="4000" b="1" dirty="0">
              <a:latin typeface="Avenir Next" panose="020B0503020202020204" pitchFamily="34" charset="0"/>
            </a:endParaRPr>
          </a:p>
        </p:txBody>
      </p:sp>
      <p:sp>
        <p:nvSpPr>
          <p:cNvPr id="3" name="Content Placeholder 2">
            <a:extLst>
              <a:ext uri="{FF2B5EF4-FFF2-40B4-BE49-F238E27FC236}">
                <a16:creationId xmlns:a16="http://schemas.microsoft.com/office/drawing/2014/main" xmlns="" id="{41069CC7-283F-514A-BB65-1B9FAFE80E79}"/>
              </a:ext>
            </a:extLst>
          </p:cNvPr>
          <p:cNvSpPr>
            <a:spLocks noGrp="1"/>
          </p:cNvSpPr>
          <p:nvPr>
            <p:ph idx="1"/>
          </p:nvPr>
        </p:nvSpPr>
        <p:spPr>
          <a:xfrm>
            <a:off x="1452352" y="2439778"/>
            <a:ext cx="8387687" cy="3723027"/>
          </a:xfrm>
        </p:spPr>
        <p:txBody>
          <a:bodyPr>
            <a:normAutofit/>
          </a:bodyPr>
          <a:lstStyle/>
          <a:p>
            <a:pPr marL="0" indent="0" fontAlgn="base">
              <a:lnSpc>
                <a:spcPct val="100000"/>
              </a:lnSpc>
              <a:buNone/>
            </a:pPr>
            <a:r>
              <a:rPr lang="en-US" dirty="0"/>
              <a:t> </a:t>
            </a:r>
          </a:p>
          <a:p>
            <a:pPr>
              <a:lnSpc>
                <a:spcPct val="100000"/>
              </a:lnSpc>
            </a:pPr>
            <a:endParaRPr lang="en-US" dirty="0"/>
          </a:p>
        </p:txBody>
      </p:sp>
      <p:sp>
        <p:nvSpPr>
          <p:cNvPr id="4" name="Rectangle 3"/>
          <p:cNvSpPr/>
          <p:nvPr/>
        </p:nvSpPr>
        <p:spPr>
          <a:xfrm>
            <a:off x="852053" y="2274838"/>
            <a:ext cx="8987986" cy="3539431"/>
          </a:xfrm>
          <a:prstGeom prst="rect">
            <a:avLst/>
          </a:prstGeom>
        </p:spPr>
        <p:txBody>
          <a:bodyPr wrap="square">
            <a:spAutoFit/>
          </a:bodyPr>
          <a:lstStyle/>
          <a:p>
            <a:r>
              <a:rPr lang="fr-FR" sz="2800" dirty="0"/>
              <a:t>• </a:t>
            </a:r>
            <a:r>
              <a:rPr lang="fr-FR" sz="2800" b="1" dirty="0">
                <a:solidFill>
                  <a:srgbClr val="2F5597"/>
                </a:solidFill>
              </a:rPr>
              <a:t>Elle a été agressée verbalement quand elle était enfant</a:t>
            </a:r>
            <a:r>
              <a:rPr lang="fr-FR" sz="2800" dirty="0"/>
              <a:t>, a été témoin de telles </a:t>
            </a:r>
            <a:r>
              <a:rPr lang="fr-FR" sz="2800" dirty="0" smtClean="0"/>
              <a:t>violences </a:t>
            </a:r>
            <a:r>
              <a:rPr lang="fr-FR" sz="2800" dirty="0"/>
              <a:t>dans sa propre famille ou a été agressée verbalement par un partenaire précédent.</a:t>
            </a:r>
            <a:endParaRPr lang="en-ZA" sz="2800" dirty="0"/>
          </a:p>
          <a:p>
            <a:r>
              <a:rPr lang="fr-FR" sz="2800" dirty="0"/>
              <a:t> </a:t>
            </a:r>
            <a:endParaRPr lang="en-ZA" sz="2800" dirty="0"/>
          </a:p>
          <a:p>
            <a:r>
              <a:rPr lang="fr-FR" sz="2800" dirty="0"/>
              <a:t>• </a:t>
            </a:r>
            <a:r>
              <a:rPr lang="fr-FR" sz="2800" b="1" dirty="0">
                <a:solidFill>
                  <a:srgbClr val="2F5597"/>
                </a:solidFill>
              </a:rPr>
              <a:t>Elle a une faible estime de soi.</a:t>
            </a:r>
            <a:endParaRPr lang="en-ZA" sz="2800" dirty="0">
              <a:solidFill>
                <a:srgbClr val="2F5597"/>
              </a:solidFill>
            </a:endParaRPr>
          </a:p>
          <a:p>
            <a:r>
              <a:rPr lang="fr-FR" sz="2800" dirty="0"/>
              <a:t> </a:t>
            </a:r>
            <a:endParaRPr lang="en-ZA" sz="2800" dirty="0"/>
          </a:p>
          <a:p>
            <a:r>
              <a:rPr lang="fr-FR" sz="2800" dirty="0"/>
              <a:t>• </a:t>
            </a:r>
            <a:r>
              <a:rPr lang="fr-FR" sz="2800" b="1" dirty="0">
                <a:solidFill>
                  <a:srgbClr val="2F5597"/>
                </a:solidFill>
              </a:rPr>
              <a:t>Elle est susceptible, </a:t>
            </a:r>
            <a:r>
              <a:rPr lang="fr-FR" sz="2800" dirty="0"/>
              <a:t>et s’emporte à la moindre frustration, aussi mineure soit-elle, et argumentations.</a:t>
            </a:r>
            <a:endParaRPr lang="en-US" sz="2800" dirty="0"/>
          </a:p>
        </p:txBody>
      </p:sp>
    </p:spTree>
    <p:extLst>
      <p:ext uri="{BB962C8B-B14F-4D97-AF65-F5344CB8AC3E}">
        <p14:creationId xmlns:p14="http://schemas.microsoft.com/office/powerpoint/2010/main" val="478585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a:extLst>
              <a:ext uri="{FF2B5EF4-FFF2-40B4-BE49-F238E27FC236}">
                <a16:creationId xmlns:a16="http://schemas.microsoft.com/office/drawing/2014/main" xmlns="" id="{F026776B-854A-4949-B6A7-492118E3F0C0}"/>
              </a:ext>
            </a:extLst>
          </p:cNvPr>
          <p:cNvPicPr>
            <a:picLocks noChangeAspect="1"/>
          </p:cNvPicPr>
          <p:nvPr/>
        </p:nvPicPr>
        <p:blipFill rotWithShape="1">
          <a:blip r:embed="rId3"/>
          <a:srcRect t="13722" b="2556"/>
          <a:stretch/>
        </p:blipFill>
        <p:spPr>
          <a:xfrm>
            <a:off x="-55968" y="0"/>
            <a:ext cx="12247968" cy="6960358"/>
          </a:xfrm>
          <a:prstGeom prst="rect">
            <a:avLst/>
          </a:prstGeom>
        </p:spPr>
      </p:pic>
      <p:sp>
        <p:nvSpPr>
          <p:cNvPr id="3" name="Content Placeholder 2">
            <a:extLst>
              <a:ext uri="{FF2B5EF4-FFF2-40B4-BE49-F238E27FC236}">
                <a16:creationId xmlns:a16="http://schemas.microsoft.com/office/drawing/2014/main" xmlns="" id="{B09A59A2-28D4-6D44-984A-DF55B7AEB3B7}"/>
              </a:ext>
            </a:extLst>
          </p:cNvPr>
          <p:cNvSpPr>
            <a:spLocks noGrp="1"/>
          </p:cNvSpPr>
          <p:nvPr>
            <p:ph idx="1"/>
          </p:nvPr>
        </p:nvSpPr>
        <p:spPr>
          <a:xfrm>
            <a:off x="415118" y="2084937"/>
            <a:ext cx="9738816" cy="3927116"/>
          </a:xfrm>
        </p:spPr>
        <p:txBody>
          <a:bodyPr>
            <a:normAutofit/>
          </a:bodyPr>
          <a:lstStyle/>
          <a:p>
            <a:pPr lvl="0" fontAlgn="base"/>
            <a:r>
              <a:rPr lang="fr-FR" b="1" dirty="0" smtClean="0">
                <a:solidFill>
                  <a:srgbClr val="2F5597"/>
                </a:solidFill>
              </a:rPr>
              <a:t>Son </a:t>
            </a:r>
            <a:r>
              <a:rPr lang="fr-FR" b="1" dirty="0">
                <a:solidFill>
                  <a:srgbClr val="2F5597"/>
                </a:solidFill>
              </a:rPr>
              <a:t>sens du pouvoir ou du contrôle dépend de l'assentiment de son partenaire</a:t>
            </a:r>
            <a:r>
              <a:rPr lang="fr-FR" dirty="0">
                <a:solidFill>
                  <a:srgbClr val="2F5597"/>
                </a:solidFill>
              </a:rPr>
              <a:t> </a:t>
            </a:r>
            <a:r>
              <a:rPr lang="fr-FR" dirty="0"/>
              <a:t>et de sa performance par rapport à ses exigences. </a:t>
            </a:r>
            <a:endParaRPr lang="fr-FR" dirty="0" smtClean="0"/>
          </a:p>
          <a:p>
            <a:pPr lvl="0" fontAlgn="base"/>
            <a:r>
              <a:rPr lang="fr-FR" b="1" dirty="0" smtClean="0">
                <a:solidFill>
                  <a:srgbClr val="2F5597"/>
                </a:solidFill>
              </a:rPr>
              <a:t>Elle </a:t>
            </a:r>
            <a:r>
              <a:rPr lang="fr-FR" b="1" dirty="0">
                <a:solidFill>
                  <a:srgbClr val="2F5597"/>
                </a:solidFill>
              </a:rPr>
              <a:t>a des attentes rigides ou des fantasmes sur le mariage</a:t>
            </a:r>
            <a:r>
              <a:rPr lang="fr-FR" dirty="0">
                <a:solidFill>
                  <a:srgbClr val="2F5597"/>
                </a:solidFill>
              </a:rPr>
              <a:t>, </a:t>
            </a:r>
            <a:r>
              <a:rPr lang="fr-FR" dirty="0"/>
              <a:t>les relations ou les </a:t>
            </a:r>
            <a:r>
              <a:rPr lang="fr-FR" dirty="0" smtClean="0"/>
              <a:t>hommes, </a:t>
            </a:r>
            <a:r>
              <a:rPr lang="fr-FR" dirty="0"/>
              <a:t>et ne fera aucun compromis. </a:t>
            </a:r>
          </a:p>
          <a:p>
            <a:pPr lvl="0" fontAlgn="base"/>
            <a:r>
              <a:rPr lang="fr-FR" b="1" dirty="0" smtClean="0">
                <a:solidFill>
                  <a:srgbClr val="2F5597"/>
                </a:solidFill>
              </a:rPr>
              <a:t>Elle </a:t>
            </a:r>
            <a:r>
              <a:rPr lang="fr-FR" b="1" dirty="0">
                <a:solidFill>
                  <a:srgbClr val="2F5597"/>
                </a:solidFill>
              </a:rPr>
              <a:t>rejette la responsabilité de toutes les difficultés relationnelles sur son partenaire.</a:t>
            </a:r>
            <a:r>
              <a:rPr lang="fr-FR" dirty="0">
                <a:solidFill>
                  <a:srgbClr val="2F5597"/>
                </a:solidFill>
              </a:rPr>
              <a:t> </a:t>
            </a:r>
            <a:r>
              <a:rPr lang="fr-FR" dirty="0"/>
              <a:t>Elle ne serait pas fâchée si seulement il était ce qu'elle </a:t>
            </a:r>
            <a:r>
              <a:rPr lang="fr-FR" dirty="0" smtClean="0"/>
              <a:t>voulait </a:t>
            </a:r>
            <a:r>
              <a:rPr lang="fr-FR" dirty="0"/>
              <a:t>qu'il soit. </a:t>
            </a:r>
            <a:r>
              <a:rPr lang="en-US" dirty="0"/>
              <a:t> </a:t>
            </a:r>
          </a:p>
          <a:p>
            <a:endParaRPr lang="en-US" dirty="0"/>
          </a:p>
        </p:txBody>
      </p:sp>
    </p:spTree>
    <p:extLst>
      <p:ext uri="{BB962C8B-B14F-4D97-AF65-F5344CB8AC3E}">
        <p14:creationId xmlns:p14="http://schemas.microsoft.com/office/powerpoint/2010/main" val="8500042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5308</TotalTime>
  <Words>4049</Words>
  <Application>Microsoft Macintosh PowerPoint</Application>
  <PresentationFormat>Custom</PresentationFormat>
  <Paragraphs>345</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Abus psychologique :  CE QUE NOUS POUVONS FAIRE </vt:lpstr>
      <vt:lpstr> L’HISTOIRE DE MARIE </vt:lpstr>
      <vt:lpstr>  QUESTIONS À MÉDITER </vt:lpstr>
      <vt:lpstr>PowerPoint Presentation</vt:lpstr>
      <vt:lpstr>POURQUOI L’ABUS PSYCHOLOGIQUE EST DIFFICILE À RECONNAÎTRE ?</vt:lpstr>
      <vt:lpstr>LA PERSONNALITÉ D’UN ABUSEUR</vt:lpstr>
      <vt:lpstr>CARACTÉRISTIQUES  DES AGRESSEURS MASCULINS</vt:lpstr>
      <vt:lpstr>CARACTÉRISTIQUES  DES AGRESSEURS FÉMININS </vt:lpstr>
      <vt:lpstr>PowerPoint Presentation</vt:lpstr>
      <vt:lpstr>PowerPoint Presentation</vt:lpstr>
      <vt:lpstr>PowerPoint Presentation</vt:lpstr>
      <vt:lpstr>PowerPoint Presentation</vt:lpstr>
      <vt:lpstr>    QUELLES SONT LES TECHNIQUES UTILISÉES DANS L’ABUS PSYCHOLOGIQUE ?     </vt:lpstr>
      <vt:lpstr>1. L’ABUS PSYCHOLOGIQUE  PAR LES MOTS </vt:lpstr>
      <vt:lpstr>PowerPoint Presentation</vt:lpstr>
      <vt:lpstr> 2. L’ABUS PSYCHOLOGIQUE PAR LES ACTES </vt:lpstr>
      <vt:lpstr>PowerPoint Presentation</vt:lpstr>
      <vt:lpstr>PowerPoint Presentation</vt:lpstr>
      <vt:lpstr> 3. L’ABUS PSYCHOLOGIQUE PAR L’INDIFFÉRENCE</vt:lpstr>
      <vt:lpstr>QUELS SONT LES EFFETS DE L’ABUS PSYCHOLOGIQUE ? </vt:lpstr>
      <vt:lpstr>PowerPoint Presentation</vt:lpstr>
      <vt:lpstr> QU’EST-CE QU’UNE AUTO-ÉVALUATION  DE L’ABUS PSYCHOLOGIQUE ? </vt:lpstr>
      <vt:lpstr>PowerPoint Presentation</vt:lpstr>
      <vt:lpstr>PowerPoint Presentation</vt:lpstr>
      <vt:lpstr>COMMENT UN CHRÉTIEN  DOIT-IL RÉPONDRE  À SON AMI(E) VICTIME D’ABUS ?</vt:lpstr>
      <vt:lpstr>CONDUITES À TENIR  FACE À CES SITUATIONS : </vt:lpstr>
      <vt:lpstr>PowerPoint Presentation</vt:lpstr>
      <vt:lpstr>QUESTIONS FINALES </vt:lpstr>
      <vt:lpstr>CONSEILS D’Ellen G. White POUR LES COUPLES QUI VIVENT  UNE RELATION DYSFONCTIONNELLE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Emotional Abuse:  What we Can do.  </dc:title>
  <dc:creator>Arrais, Raquel</dc:creator>
  <cp:lastModifiedBy>Valérie Moorooven</cp:lastModifiedBy>
  <cp:revision>88</cp:revision>
  <dcterms:created xsi:type="dcterms:W3CDTF">2018-03-20T17:45:42Z</dcterms:created>
  <dcterms:modified xsi:type="dcterms:W3CDTF">2018-05-07T03:03:18Z</dcterms:modified>
</cp:coreProperties>
</file>