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009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39"/>
    <p:restoredTop sz="88432"/>
  </p:normalViewPr>
  <p:slideViewPr>
    <p:cSldViewPr snapToGrid="0" snapToObjects="1">
      <p:cViewPr varScale="1">
        <p:scale>
          <a:sx n="104" d="100"/>
          <a:sy n="104" d="100"/>
        </p:scale>
        <p:origin x="216" y="960"/>
      </p:cViewPr>
      <p:guideLst/>
    </p:cSldViewPr>
  </p:slideViewPr>
  <p:notesTextViewPr>
    <p:cViewPr>
      <p:scale>
        <a:sx n="1" d="1"/>
        <a:sy n="1" d="1"/>
      </p:scale>
      <p:origin x="0" y="-6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57235D-1F38-6645-BB1B-5DF6323035CA}" type="datetimeFigureOut">
              <a:rPr lang="en-US" smtClean="0"/>
              <a:t>3/27/19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E977F3-0CC4-D447-8826-269A929F4237}" type="slidenum">
              <a:rPr lang="en-US" smtClean="0"/>
              <a:t>‹#›</a:t>
            </a:fld>
            <a:endParaRPr lang="en-US"/>
          </a:p>
        </p:txBody>
      </p:sp>
    </p:spTree>
    <p:extLst>
      <p:ext uri="{BB962C8B-B14F-4D97-AF65-F5344CB8AC3E}">
        <p14:creationId xmlns:p14="http://schemas.microsoft.com/office/powerpoint/2010/main" val="3912453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5400" dirty="0">
                <a:latin typeface="Lucida Handwriting" panose="03010101010101010101" pitchFamily="66" charset="77"/>
              </a:rPr>
              <a:t>From </a:t>
            </a:r>
            <a:r>
              <a:rPr lang="en-US" sz="5400" dirty="0">
                <a:solidFill>
                  <a:srgbClr val="002060"/>
                </a:solidFill>
                <a:latin typeface="Lucida Handwriting" panose="03010101010101010101" pitchFamily="66" charset="77"/>
              </a:rPr>
              <a:t>Trauma </a:t>
            </a:r>
            <a:br>
              <a:rPr lang="en-US" sz="5400" dirty="0">
                <a:solidFill>
                  <a:srgbClr val="002060"/>
                </a:solidFill>
                <a:latin typeface="Lucida Handwriting" panose="03010101010101010101" pitchFamily="66" charset="77"/>
              </a:rPr>
            </a:br>
            <a:r>
              <a:rPr lang="en-US" sz="5400" dirty="0">
                <a:latin typeface="Lucida Handwriting" panose="03010101010101010101" pitchFamily="66" charset="77"/>
              </a:rPr>
              <a:t>to </a:t>
            </a:r>
            <a:r>
              <a:rPr lang="en-US" sz="5400" dirty="0">
                <a:solidFill>
                  <a:srgbClr val="E50096"/>
                </a:solidFill>
                <a:latin typeface="Lucida Handwriting" panose="03010101010101010101" pitchFamily="66" charset="77"/>
              </a:rPr>
              <a:t>Resilience</a:t>
            </a:r>
            <a:br>
              <a:rPr lang="en-US" sz="3200" dirty="0"/>
            </a:br>
            <a:r>
              <a:rPr lang="en-US" sz="1200" dirty="0">
                <a:latin typeface="Avenir Next" panose="020B0503020202020204" pitchFamily="34" charset="0"/>
                <a:cs typeface="Calibri" panose="020F0502020204030204" pitchFamily="34" charset="0"/>
              </a:rPr>
              <a:t>BY DR. JULIAN MELGOSA</a:t>
            </a:r>
            <a:br>
              <a:rPr lang="en-US" sz="1200" dirty="0">
                <a:latin typeface="Avenir Next" panose="020B0503020202020204" pitchFamily="34" charset="0"/>
                <a:cs typeface="Calibri" panose="020F0502020204030204" pitchFamily="34" charset="0"/>
              </a:rPr>
            </a:br>
            <a:r>
              <a:rPr lang="en-US" sz="1200" dirty="0">
                <a:latin typeface="Avenir Next" panose="020B0503020202020204" pitchFamily="34" charset="0"/>
                <a:cs typeface="Calibri" panose="020F0502020204030204" pitchFamily="34" charset="0"/>
              </a:rPr>
              <a:t>GENERAL CONFERENCE EDUCATION ASSOCIATE DIRECTOR</a:t>
            </a:r>
            <a:endParaRPr lang="en-US" sz="3200" dirty="0">
              <a:latin typeface="Avenir Next" panose="020B0503020202020204" pitchFamily="34" charset="0"/>
              <a:cs typeface="Calibri" panose="020F0502020204030204" pitchFamily="34" charset="0"/>
            </a:endParaRPr>
          </a:p>
          <a:p>
            <a:endParaRPr lang="en-US" sz="3200" dirty="0">
              <a:solidFill>
                <a:schemeClr val="tx1"/>
              </a:solidFill>
              <a:latin typeface="Avenir Next" panose="020B0503020202020204" pitchFamily="34" charset="0"/>
              <a:cs typeface="Calibri" panose="020F0502020204030204" pitchFamily="34" charset="0"/>
            </a:endParaRPr>
          </a:p>
          <a:p>
            <a:r>
              <a:rPr lang="en-US" sz="3200" dirty="0">
                <a:solidFill>
                  <a:schemeClr val="tx1"/>
                </a:solidFill>
                <a:latin typeface="Avenir Next" panose="020B0503020202020204" pitchFamily="34" charset="0"/>
                <a:cs typeface="Calibri" panose="020F0502020204030204" pitchFamily="34" charset="0"/>
              </a:rPr>
              <a:t>Note to Presenter: You may wish to plan additional time for group discussion or a question-and-answer session during this workshop. You may decide how much time to take based on the audience and allotted time frame for this </a:t>
            </a:r>
            <a:r>
              <a:rPr lang="en-US" sz="3200">
                <a:solidFill>
                  <a:schemeClr val="tx1"/>
                </a:solidFill>
                <a:latin typeface="Avenir Next" panose="020B0503020202020204" pitchFamily="34" charset="0"/>
                <a:cs typeface="Calibri" panose="020F0502020204030204" pitchFamily="34" charset="0"/>
              </a:rPr>
              <a:t>short presentation.</a:t>
            </a:r>
            <a:endParaRPr lang="en-US" sz="3200" dirty="0">
              <a:solidFill>
                <a:schemeClr val="tx1"/>
              </a:solidFill>
            </a:endParaRPr>
          </a:p>
          <a:p>
            <a:r>
              <a:rPr lang="en-US" dirty="0" err="1">
                <a:solidFill>
                  <a:schemeClr val="tx1"/>
                </a:solidFill>
              </a:rPr>
              <a:t>df</a:t>
            </a:r>
            <a:endParaRPr lang="en-US" dirty="0">
              <a:solidFill>
                <a:schemeClr val="tx1"/>
              </a:solidFill>
            </a:endParaRPr>
          </a:p>
        </p:txBody>
      </p:sp>
      <p:sp>
        <p:nvSpPr>
          <p:cNvPr id="4" name="Slide Number Placeholder 3"/>
          <p:cNvSpPr>
            <a:spLocks noGrp="1"/>
          </p:cNvSpPr>
          <p:nvPr>
            <p:ph type="sldNum" sz="quarter" idx="5"/>
          </p:nvPr>
        </p:nvSpPr>
        <p:spPr/>
        <p:txBody>
          <a:bodyPr/>
          <a:lstStyle/>
          <a:p>
            <a:fld id="{65E977F3-0CC4-D447-8826-269A929F4237}" type="slidenum">
              <a:rPr lang="en-US" smtClean="0"/>
              <a:t>1</a:t>
            </a:fld>
            <a:endParaRPr lang="en-US"/>
          </a:p>
        </p:txBody>
      </p:sp>
    </p:spTree>
    <p:extLst>
      <p:ext uri="{BB962C8B-B14F-4D97-AF65-F5344CB8AC3E}">
        <p14:creationId xmlns:p14="http://schemas.microsoft.com/office/powerpoint/2010/main" val="41779374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Help victims develop basic trust.  After their terrible experiences, most won’t trust anyone.  A caring Christian can, little by little, show compassion and offer practical help. This facilitate trust.</a:t>
            </a:r>
          </a:p>
          <a:p>
            <a:pPr marL="171450" lvl="0"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Provide as many of the following as possible: Educational opportunities, presence of family members, a job in a safe and caring environment, sports/physical activities, and access to medical and mental health care.  Data show that all of these contribute to healing.  </a:t>
            </a:r>
          </a:p>
          <a:p>
            <a:endParaRPr lang="en-US" dirty="0"/>
          </a:p>
        </p:txBody>
      </p:sp>
      <p:sp>
        <p:nvSpPr>
          <p:cNvPr id="4" name="Slide Number Placeholder 3"/>
          <p:cNvSpPr>
            <a:spLocks noGrp="1"/>
          </p:cNvSpPr>
          <p:nvPr>
            <p:ph type="sldNum" sz="quarter" idx="5"/>
          </p:nvPr>
        </p:nvSpPr>
        <p:spPr/>
        <p:txBody>
          <a:bodyPr/>
          <a:lstStyle/>
          <a:p>
            <a:fld id="{65E977F3-0CC4-D447-8826-269A929F4237}" type="slidenum">
              <a:rPr lang="en-US" smtClean="0"/>
              <a:t>10</a:t>
            </a:fld>
            <a:endParaRPr lang="en-US"/>
          </a:p>
        </p:txBody>
      </p:sp>
    </p:spTree>
    <p:extLst>
      <p:ext uri="{BB962C8B-B14F-4D97-AF65-F5344CB8AC3E}">
        <p14:creationId xmlns:p14="http://schemas.microsoft.com/office/powerpoint/2010/main" val="27805241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Facilitate religious experiences.  </a:t>
            </a:r>
            <a:r>
              <a:rPr lang="en-US" sz="1200" kern="1200" dirty="0" err="1">
                <a:solidFill>
                  <a:schemeClr val="tx1"/>
                </a:solidFill>
                <a:effectLst/>
                <a:latin typeface="+mn-lt"/>
                <a:ea typeface="+mn-ea"/>
                <a:cs typeface="+mn-cs"/>
              </a:rPr>
              <a:t>Mollica’s</a:t>
            </a:r>
            <a:r>
              <a:rPr lang="en-US" sz="1200" kern="1200" dirty="0">
                <a:solidFill>
                  <a:schemeClr val="tx1"/>
                </a:solidFill>
                <a:effectLst/>
                <a:latin typeface="+mn-lt"/>
                <a:ea typeface="+mn-ea"/>
                <a:cs typeface="+mn-cs"/>
              </a:rPr>
              <a:t> study with refugees showed that those involved in religious activities were one-third less likely to meet PTSD criteria than their non-religious counterparts.  This opens an opportunity for active church members to befriend, pray, and share God’s promises as shown in the Bible.</a:t>
            </a:r>
          </a:p>
          <a:p>
            <a:r>
              <a:rPr lang="en-US" sz="1200" kern="1200" dirty="0">
                <a:solidFill>
                  <a:schemeClr val="tx1"/>
                </a:solidFill>
                <a:effectLst/>
                <a:latin typeface="+mn-lt"/>
                <a:ea typeface="+mn-ea"/>
                <a:cs typeface="+mn-cs"/>
              </a:rPr>
              <a:t>R.F. </a:t>
            </a:r>
            <a:r>
              <a:rPr lang="en-US" sz="1200" kern="1200" dirty="0" err="1">
                <a:solidFill>
                  <a:schemeClr val="tx1"/>
                </a:solidFill>
                <a:effectLst/>
                <a:latin typeface="+mn-lt"/>
                <a:ea typeface="+mn-ea"/>
                <a:cs typeface="+mn-cs"/>
              </a:rPr>
              <a:t>Mollica</a:t>
            </a:r>
            <a:r>
              <a:rPr lang="en-US" sz="1200" kern="1200" dirty="0">
                <a:solidFill>
                  <a:schemeClr val="tx1"/>
                </a:solidFill>
                <a:effectLst/>
                <a:latin typeface="+mn-lt"/>
                <a:ea typeface="+mn-ea"/>
                <a:cs typeface="+mn-cs"/>
              </a:rPr>
              <a:t>, X. Cui, K. </a:t>
            </a:r>
            <a:r>
              <a:rPr lang="en-US" sz="1200" kern="1200" dirty="0" err="1">
                <a:solidFill>
                  <a:schemeClr val="tx1"/>
                </a:solidFill>
                <a:effectLst/>
                <a:latin typeface="+mn-lt"/>
                <a:ea typeface="+mn-ea"/>
                <a:cs typeface="+mn-cs"/>
              </a:rPr>
              <a:t>McInnes</a:t>
            </a:r>
            <a:r>
              <a:rPr lang="en-US" sz="1200" kern="1200" dirty="0">
                <a:solidFill>
                  <a:schemeClr val="tx1"/>
                </a:solidFill>
                <a:effectLst/>
                <a:latin typeface="+mn-lt"/>
                <a:ea typeface="+mn-ea"/>
                <a:cs typeface="+mn-cs"/>
              </a:rPr>
              <a:t>, and M.P. </a:t>
            </a:r>
            <a:r>
              <a:rPr lang="en-US" sz="1200" kern="1200" dirty="0" err="1">
                <a:solidFill>
                  <a:schemeClr val="tx1"/>
                </a:solidFill>
                <a:effectLst/>
                <a:latin typeface="+mn-lt"/>
                <a:ea typeface="+mn-ea"/>
                <a:cs typeface="+mn-cs"/>
              </a:rPr>
              <a:t>Massagli</a:t>
            </a:r>
            <a:r>
              <a:rPr lang="en-US" sz="1200" kern="1200" dirty="0">
                <a:solidFill>
                  <a:schemeClr val="tx1"/>
                </a:solidFill>
                <a:effectLst/>
                <a:latin typeface="+mn-lt"/>
                <a:ea typeface="+mn-ea"/>
                <a:cs typeface="+mn-cs"/>
              </a:rPr>
              <a:t>, “Science-based Policy for Psychosocial Interventions in Refugee Camps: A Cambodian Example,” </a:t>
            </a:r>
            <a:r>
              <a:rPr lang="en-US" sz="1200" i="1" kern="1200" dirty="0">
                <a:solidFill>
                  <a:schemeClr val="tx1"/>
                </a:solidFill>
                <a:effectLst/>
                <a:latin typeface="+mn-lt"/>
                <a:ea typeface="+mn-ea"/>
                <a:cs typeface="+mn-cs"/>
              </a:rPr>
              <a:t>Journal of Nervous and Mental Disease, </a:t>
            </a:r>
            <a:r>
              <a:rPr lang="en-US" sz="1200" kern="1200" dirty="0">
                <a:solidFill>
                  <a:schemeClr val="tx1"/>
                </a:solidFill>
                <a:effectLst/>
                <a:latin typeface="+mn-lt"/>
                <a:ea typeface="+mn-ea"/>
                <a:cs typeface="+mn-cs"/>
              </a:rPr>
              <a:t>190, no. 3 (2002), 158-166.</a:t>
            </a:r>
          </a:p>
          <a:p>
            <a:endParaRPr lang="en-US" dirty="0"/>
          </a:p>
        </p:txBody>
      </p:sp>
      <p:sp>
        <p:nvSpPr>
          <p:cNvPr id="4" name="Slide Number Placeholder 3"/>
          <p:cNvSpPr>
            <a:spLocks noGrp="1"/>
          </p:cNvSpPr>
          <p:nvPr>
            <p:ph type="sldNum" sz="quarter" idx="5"/>
          </p:nvPr>
        </p:nvSpPr>
        <p:spPr/>
        <p:txBody>
          <a:bodyPr/>
          <a:lstStyle/>
          <a:p>
            <a:fld id="{65E977F3-0CC4-D447-8826-269A929F4237}" type="slidenum">
              <a:rPr lang="en-US" smtClean="0"/>
              <a:t>11</a:t>
            </a:fld>
            <a:endParaRPr lang="en-US"/>
          </a:p>
        </p:txBody>
      </p:sp>
    </p:spTree>
    <p:extLst>
      <p:ext uri="{BB962C8B-B14F-4D97-AF65-F5344CB8AC3E}">
        <p14:creationId xmlns:p14="http://schemas.microsoft.com/office/powerpoint/2010/main" val="35393595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Provide opportunities for creative arts.  Talking (a primary avenue for emotional healing) is not always possible because of inhibition, language, or cultural barriers.  Music, painting, or clay shaping can facilitate the avenue for victims to disclose and process their traumatic experiences. </a:t>
            </a:r>
          </a:p>
          <a:p>
            <a:endParaRPr lang="en-US" dirty="0"/>
          </a:p>
        </p:txBody>
      </p:sp>
      <p:sp>
        <p:nvSpPr>
          <p:cNvPr id="4" name="Slide Number Placeholder 3"/>
          <p:cNvSpPr>
            <a:spLocks noGrp="1"/>
          </p:cNvSpPr>
          <p:nvPr>
            <p:ph type="sldNum" sz="quarter" idx="5"/>
          </p:nvPr>
        </p:nvSpPr>
        <p:spPr/>
        <p:txBody>
          <a:bodyPr/>
          <a:lstStyle/>
          <a:p>
            <a:fld id="{65E977F3-0CC4-D447-8826-269A929F4237}" type="slidenum">
              <a:rPr lang="en-US" smtClean="0"/>
              <a:t>12</a:t>
            </a:fld>
            <a:endParaRPr lang="en-US"/>
          </a:p>
        </p:txBody>
      </p:sp>
    </p:spTree>
    <p:extLst>
      <p:ext uri="{BB962C8B-B14F-4D97-AF65-F5344CB8AC3E}">
        <p14:creationId xmlns:p14="http://schemas.microsoft.com/office/powerpoint/2010/main" val="27294941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Equip them with self-help strategies.  This can be ably achieved by a mental health professional (psychologist, counselor, social worker…), but when those are not available, there may be astute and goodhearted persons who can share practical skills and even adaptive behavioral and mental styles that will help them face their challenges.  The simple act of loving an individual in these circumstances will always be helpful.</a:t>
            </a:r>
          </a:p>
          <a:p>
            <a:endParaRPr lang="en-US" dirty="0"/>
          </a:p>
        </p:txBody>
      </p:sp>
      <p:sp>
        <p:nvSpPr>
          <p:cNvPr id="4" name="Slide Number Placeholder 3"/>
          <p:cNvSpPr>
            <a:spLocks noGrp="1"/>
          </p:cNvSpPr>
          <p:nvPr>
            <p:ph type="sldNum" sz="quarter" idx="5"/>
          </p:nvPr>
        </p:nvSpPr>
        <p:spPr/>
        <p:txBody>
          <a:bodyPr/>
          <a:lstStyle/>
          <a:p>
            <a:fld id="{65E977F3-0CC4-D447-8826-269A929F4237}" type="slidenum">
              <a:rPr lang="en-US" smtClean="0"/>
              <a:t>13</a:t>
            </a:fld>
            <a:endParaRPr lang="en-US"/>
          </a:p>
        </p:txBody>
      </p:sp>
    </p:spTree>
    <p:extLst>
      <p:ext uri="{BB962C8B-B14F-4D97-AF65-F5344CB8AC3E}">
        <p14:creationId xmlns:p14="http://schemas.microsoft.com/office/powerpoint/2010/main" val="3464603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Fervent prayer as well as repetition of Bible verses of reassurance are great tools to ease the pain of those suffering from post-traumatic symptoms.  Here are some examples of Bible verses that can be read and re-read, memorized to develop faith and trust in God and to cope with anxious thoughts and feelings:</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65E977F3-0CC4-D447-8826-269A929F4237}" type="slidenum">
              <a:rPr lang="en-US" smtClean="0"/>
              <a:t>14</a:t>
            </a:fld>
            <a:endParaRPr lang="en-US"/>
          </a:p>
        </p:txBody>
      </p:sp>
    </p:spTree>
    <p:extLst>
      <p:ext uri="{BB962C8B-B14F-4D97-AF65-F5344CB8AC3E}">
        <p14:creationId xmlns:p14="http://schemas.microsoft.com/office/powerpoint/2010/main" val="38105843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“Then they cried to the Lord in their trouble, and he saved them from their distress.  He brought them out of darkness, the utter darkness, and broke away their chains” (Psalms 107: 13, 14).</a:t>
            </a:r>
          </a:p>
          <a:p>
            <a:endParaRPr lang="en-US" dirty="0"/>
          </a:p>
        </p:txBody>
      </p:sp>
      <p:sp>
        <p:nvSpPr>
          <p:cNvPr id="4" name="Slide Number Placeholder 3"/>
          <p:cNvSpPr>
            <a:spLocks noGrp="1"/>
          </p:cNvSpPr>
          <p:nvPr>
            <p:ph type="sldNum" sz="quarter" idx="5"/>
          </p:nvPr>
        </p:nvSpPr>
        <p:spPr/>
        <p:txBody>
          <a:bodyPr/>
          <a:lstStyle/>
          <a:p>
            <a:fld id="{65E977F3-0CC4-D447-8826-269A929F4237}" type="slidenum">
              <a:rPr lang="en-US" smtClean="0"/>
              <a:t>15</a:t>
            </a:fld>
            <a:endParaRPr lang="en-US"/>
          </a:p>
        </p:txBody>
      </p:sp>
    </p:spTree>
    <p:extLst>
      <p:ext uri="{BB962C8B-B14F-4D97-AF65-F5344CB8AC3E}">
        <p14:creationId xmlns:p14="http://schemas.microsoft.com/office/powerpoint/2010/main" val="21583397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Whoever dwells in the shelter of the Most High will rest in the shadow of the Almighty. I will say of the Lord, “He is my refuge and my fortress, my God, in whom I trust” (Psalms 91: 1, 2).</a:t>
            </a:r>
            <a:r>
              <a:rPr lang="en-US" dirty="0">
                <a:effectLst/>
              </a:rPr>
              <a:t> </a:t>
            </a:r>
            <a:endParaRPr lang="en-US" dirty="0"/>
          </a:p>
        </p:txBody>
      </p:sp>
      <p:sp>
        <p:nvSpPr>
          <p:cNvPr id="4" name="Slide Number Placeholder 3"/>
          <p:cNvSpPr>
            <a:spLocks noGrp="1"/>
          </p:cNvSpPr>
          <p:nvPr>
            <p:ph type="sldNum" sz="quarter" idx="5"/>
          </p:nvPr>
        </p:nvSpPr>
        <p:spPr/>
        <p:txBody>
          <a:bodyPr/>
          <a:lstStyle/>
          <a:p>
            <a:fld id="{65E977F3-0CC4-D447-8826-269A929F4237}" type="slidenum">
              <a:rPr lang="en-US" smtClean="0"/>
              <a:t>16</a:t>
            </a:fld>
            <a:endParaRPr lang="en-US"/>
          </a:p>
        </p:txBody>
      </p:sp>
    </p:spTree>
    <p:extLst>
      <p:ext uri="{BB962C8B-B14F-4D97-AF65-F5344CB8AC3E}">
        <p14:creationId xmlns:p14="http://schemas.microsoft.com/office/powerpoint/2010/main" val="37441287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“He will cover you with his feathers, and under his wings you will find refuge; his faithfulness will be your shield and rampart.  You will not fear the terror of night, nor the arrow that flies by day, nor the pestilence that stalks in the darkness, nor the plague that destroys at midday” (Psalms 91: 4-6).</a:t>
            </a:r>
          </a:p>
          <a:p>
            <a:endParaRPr lang="en-US" dirty="0"/>
          </a:p>
        </p:txBody>
      </p:sp>
      <p:sp>
        <p:nvSpPr>
          <p:cNvPr id="4" name="Slide Number Placeholder 3"/>
          <p:cNvSpPr>
            <a:spLocks noGrp="1"/>
          </p:cNvSpPr>
          <p:nvPr>
            <p:ph type="sldNum" sz="quarter" idx="5"/>
          </p:nvPr>
        </p:nvSpPr>
        <p:spPr/>
        <p:txBody>
          <a:bodyPr/>
          <a:lstStyle/>
          <a:p>
            <a:fld id="{65E977F3-0CC4-D447-8826-269A929F4237}" type="slidenum">
              <a:rPr lang="en-US" smtClean="0"/>
              <a:t>17</a:t>
            </a:fld>
            <a:endParaRPr lang="en-US"/>
          </a:p>
        </p:txBody>
      </p:sp>
    </p:spTree>
    <p:extLst>
      <p:ext uri="{BB962C8B-B14F-4D97-AF65-F5344CB8AC3E}">
        <p14:creationId xmlns:p14="http://schemas.microsoft.com/office/powerpoint/2010/main" val="37168964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“Do not fear, for I am with you; do not be dismayed, for I am your God. I will strengthen you and help you; I will uphold you with my righteous right hand” (Isaiah 41: 10).</a:t>
            </a:r>
          </a:p>
          <a:p>
            <a:endParaRPr lang="en-US" dirty="0"/>
          </a:p>
        </p:txBody>
      </p:sp>
      <p:sp>
        <p:nvSpPr>
          <p:cNvPr id="4" name="Slide Number Placeholder 3"/>
          <p:cNvSpPr>
            <a:spLocks noGrp="1"/>
          </p:cNvSpPr>
          <p:nvPr>
            <p:ph type="sldNum" sz="quarter" idx="5"/>
          </p:nvPr>
        </p:nvSpPr>
        <p:spPr/>
        <p:txBody>
          <a:bodyPr/>
          <a:lstStyle/>
          <a:p>
            <a:fld id="{65E977F3-0CC4-D447-8826-269A929F4237}" type="slidenum">
              <a:rPr lang="en-US" smtClean="0"/>
              <a:t>18</a:t>
            </a:fld>
            <a:endParaRPr lang="en-US"/>
          </a:p>
        </p:txBody>
      </p:sp>
    </p:spTree>
    <p:extLst>
      <p:ext uri="{BB962C8B-B14F-4D97-AF65-F5344CB8AC3E}">
        <p14:creationId xmlns:p14="http://schemas.microsoft.com/office/powerpoint/2010/main" val="1795943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“I sought the Lord, and he answered me; he delivered me from all my fears” (Psalms 34: 4).</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“The Spirit of the Sovereign Lord is on me, because the Lord has anointed me to proclaim good news to the poor. He has sent me to bind up the brokenhearted, to proclaim freedom for the captives and release from darkness for the prisoners, to proclaim the year of the Lord’s favor and the day of vengeance of our God, to comfort all who mourn, and provide for those who grieve in Zion” (Isaiah 61: 1-3).</a:t>
            </a:r>
          </a:p>
          <a:p>
            <a:pPr lvl="0"/>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[NIV Bible]</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65E977F3-0CC4-D447-8826-269A929F4237}" type="slidenum">
              <a:rPr lang="en-US" smtClean="0"/>
              <a:t>19</a:t>
            </a:fld>
            <a:endParaRPr lang="en-US"/>
          </a:p>
        </p:txBody>
      </p:sp>
    </p:spTree>
    <p:extLst>
      <p:ext uri="{BB962C8B-B14F-4D97-AF65-F5344CB8AC3E}">
        <p14:creationId xmlns:p14="http://schemas.microsoft.com/office/powerpoint/2010/main" val="19331459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Introduction</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When someone lives through a traumatic experience (either as victim or witness) may suffer serious reactions, such as:</a:t>
            </a:r>
          </a:p>
          <a:p>
            <a:endParaRPr lang="en-US" dirty="0"/>
          </a:p>
        </p:txBody>
      </p:sp>
      <p:sp>
        <p:nvSpPr>
          <p:cNvPr id="4" name="Slide Number Placeholder 3"/>
          <p:cNvSpPr>
            <a:spLocks noGrp="1"/>
          </p:cNvSpPr>
          <p:nvPr>
            <p:ph type="sldNum" sz="quarter" idx="5"/>
          </p:nvPr>
        </p:nvSpPr>
        <p:spPr/>
        <p:txBody>
          <a:bodyPr/>
          <a:lstStyle/>
          <a:p>
            <a:fld id="{65E977F3-0CC4-D447-8826-269A929F4237}" type="slidenum">
              <a:rPr lang="en-US" smtClean="0"/>
              <a:t>2</a:t>
            </a:fld>
            <a:endParaRPr lang="en-US"/>
          </a:p>
        </p:txBody>
      </p:sp>
    </p:spTree>
    <p:extLst>
      <p:ext uri="{BB962C8B-B14F-4D97-AF65-F5344CB8AC3E}">
        <p14:creationId xmlns:p14="http://schemas.microsoft.com/office/powerpoint/2010/main" val="4097001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dirty="0">
                <a:solidFill>
                  <a:schemeClr val="tx1"/>
                </a:solidFill>
                <a:effectLst/>
                <a:latin typeface="+mn-lt"/>
                <a:ea typeface="+mn-ea"/>
                <a:cs typeface="+mn-cs"/>
              </a:rPr>
              <a:t>The enemy has tried to bring much pain and despair to humanity.  Much of this has been done by traumatic experiences that remain in people’s memories and cause complications.  But the good news is that God’s power is infinitely superior and there is hope for women and men to be resilient.  God can empower each one of you to be instruments of help in favor of those who suffer.  With your genuine love and care for them, together with simple skills—listening, trusting, teaching, interacting, and bringing the love of Jesus to them, they can be resilient and overcome any trauma by the grace and power of the Lord. </a:t>
            </a:r>
            <a:endParaRPr lang="en-US" sz="1200" b="0" i="0" u="none" strike="noStrike" kern="1200" dirty="0">
              <a:solidFill>
                <a:schemeClr val="tx1"/>
              </a:solidFill>
              <a:effectLst/>
              <a:latin typeface="+mn-lt"/>
              <a:ea typeface="+mn-ea"/>
              <a:cs typeface="+mn-cs"/>
            </a:endParaRPr>
          </a:p>
          <a:p>
            <a:r>
              <a:rPr lang="en-US" sz="1200" b="1" i="0" u="none" strike="noStrike" kern="1200" dirty="0">
                <a:solidFill>
                  <a:schemeClr val="tx1"/>
                </a:solidFill>
                <a:effectLst/>
                <a:latin typeface="+mn-lt"/>
                <a:ea typeface="+mn-ea"/>
                <a:cs typeface="+mn-cs"/>
              </a:rPr>
              <a:t> </a:t>
            </a:r>
            <a:endParaRPr lang="en-US" sz="1200" b="0" i="0" u="none" strike="noStrike"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65E977F3-0CC4-D447-8826-269A929F4237}" type="slidenum">
              <a:rPr lang="en-US" smtClean="0"/>
              <a:t>20</a:t>
            </a:fld>
            <a:endParaRPr lang="en-US"/>
          </a:p>
        </p:txBody>
      </p:sp>
    </p:spTree>
    <p:extLst>
      <p:ext uri="{BB962C8B-B14F-4D97-AF65-F5344CB8AC3E}">
        <p14:creationId xmlns:p14="http://schemas.microsoft.com/office/powerpoint/2010/main" val="39759082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Memories of the event that come to mind repeatedly and involuntarily</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Dreams and nightmares about the event</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Feeling as if the event was happening again</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Distress when confronted with cues that resemble the event, like sounds, smells, people, places…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Errors in cognition: they blame themselves for what happened, they cannot remember certain parts of the event, they are unable to concentrate, they believe that everyone is bad and that nobody should be trusted.  </a:t>
            </a:r>
          </a:p>
          <a:p>
            <a:endParaRPr lang="en-US" dirty="0"/>
          </a:p>
        </p:txBody>
      </p:sp>
      <p:sp>
        <p:nvSpPr>
          <p:cNvPr id="4" name="Slide Number Placeholder 3"/>
          <p:cNvSpPr>
            <a:spLocks noGrp="1"/>
          </p:cNvSpPr>
          <p:nvPr>
            <p:ph type="sldNum" sz="quarter" idx="5"/>
          </p:nvPr>
        </p:nvSpPr>
        <p:spPr/>
        <p:txBody>
          <a:bodyPr/>
          <a:lstStyle/>
          <a:p>
            <a:fld id="{65E977F3-0CC4-D447-8826-269A929F4237}" type="slidenum">
              <a:rPr lang="en-US" smtClean="0"/>
              <a:t>3</a:t>
            </a:fld>
            <a:endParaRPr lang="en-US"/>
          </a:p>
        </p:txBody>
      </p:sp>
    </p:spTree>
    <p:extLst>
      <p:ext uri="{BB962C8B-B14F-4D97-AF65-F5344CB8AC3E}">
        <p14:creationId xmlns:p14="http://schemas.microsoft.com/office/powerpoint/2010/main" val="34704549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Persistent negative feelings: they are unable to experience positive affect, like good mood, happiness, or loving feelings.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Emotional disruptions: fear, horror, anger, irritability, shame, mistrust… sensation of being detached from the world or from their body.</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Sleep disturbances: insomnia, nightmares. </a:t>
            </a:r>
          </a:p>
          <a:p>
            <a:endParaRPr lang="en-US" dirty="0"/>
          </a:p>
        </p:txBody>
      </p:sp>
      <p:sp>
        <p:nvSpPr>
          <p:cNvPr id="4" name="Slide Number Placeholder 3"/>
          <p:cNvSpPr>
            <a:spLocks noGrp="1"/>
          </p:cNvSpPr>
          <p:nvPr>
            <p:ph type="sldNum" sz="quarter" idx="5"/>
          </p:nvPr>
        </p:nvSpPr>
        <p:spPr/>
        <p:txBody>
          <a:bodyPr/>
          <a:lstStyle/>
          <a:p>
            <a:fld id="{65E977F3-0CC4-D447-8826-269A929F4237}" type="slidenum">
              <a:rPr lang="en-US" smtClean="0"/>
              <a:t>4</a:t>
            </a:fld>
            <a:endParaRPr lang="en-US"/>
          </a:p>
        </p:txBody>
      </p:sp>
    </p:spTree>
    <p:extLst>
      <p:ext uri="{BB962C8B-B14F-4D97-AF65-F5344CB8AC3E}">
        <p14:creationId xmlns:p14="http://schemas.microsoft.com/office/powerpoint/2010/main" val="34437562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Some of these reactions stay with the person for a few days or weeks and they get resolved (this is called acute stress disorder).  But oftentimes the symptoms persist for a longer time and it becomes Posttraumatic Stress Disorder (PTSD). </a:t>
            </a:r>
            <a:endParaRPr lang="en-US" dirty="0"/>
          </a:p>
        </p:txBody>
      </p:sp>
      <p:sp>
        <p:nvSpPr>
          <p:cNvPr id="4" name="Slide Number Placeholder 3"/>
          <p:cNvSpPr>
            <a:spLocks noGrp="1"/>
          </p:cNvSpPr>
          <p:nvPr>
            <p:ph type="sldNum" sz="quarter" idx="5"/>
          </p:nvPr>
        </p:nvSpPr>
        <p:spPr/>
        <p:txBody>
          <a:bodyPr/>
          <a:lstStyle/>
          <a:p>
            <a:fld id="{65E977F3-0CC4-D447-8826-269A929F4237}" type="slidenum">
              <a:rPr lang="en-US" smtClean="0"/>
              <a:t>5</a:t>
            </a:fld>
            <a:endParaRPr lang="en-US"/>
          </a:p>
        </p:txBody>
      </p:sp>
    </p:spTree>
    <p:extLst>
      <p:ext uri="{BB962C8B-B14F-4D97-AF65-F5344CB8AC3E}">
        <p14:creationId xmlns:p14="http://schemas.microsoft.com/office/powerpoint/2010/main" val="23506816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How to provide support</a:t>
            </a:r>
            <a:endParaRPr lang="en-US" dirty="0"/>
          </a:p>
        </p:txBody>
      </p:sp>
      <p:sp>
        <p:nvSpPr>
          <p:cNvPr id="4" name="Slide Number Placeholder 3"/>
          <p:cNvSpPr>
            <a:spLocks noGrp="1"/>
          </p:cNvSpPr>
          <p:nvPr>
            <p:ph type="sldNum" sz="quarter" idx="5"/>
          </p:nvPr>
        </p:nvSpPr>
        <p:spPr/>
        <p:txBody>
          <a:bodyPr/>
          <a:lstStyle/>
          <a:p>
            <a:fld id="{65E977F3-0CC4-D447-8826-269A929F4237}" type="slidenum">
              <a:rPr lang="en-US" smtClean="0"/>
              <a:t>6</a:t>
            </a:fld>
            <a:endParaRPr lang="en-US"/>
          </a:p>
        </p:txBody>
      </p:sp>
    </p:spTree>
    <p:extLst>
      <p:ext uri="{BB962C8B-B14F-4D97-AF65-F5344CB8AC3E}">
        <p14:creationId xmlns:p14="http://schemas.microsoft.com/office/powerpoint/2010/main" val="29442823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effects of trauma can be experienced over years.  However, there is hope if the victim avails of spiritual and professional resources.  Although many cases require specialized personnel for the treatment, a great deal of support can be obtained via loving, caring, and empathic individuals.</a:t>
            </a:r>
          </a:p>
          <a:p>
            <a:endParaRPr lang="en-US" dirty="0"/>
          </a:p>
        </p:txBody>
      </p:sp>
      <p:sp>
        <p:nvSpPr>
          <p:cNvPr id="4" name="Slide Number Placeholder 3"/>
          <p:cNvSpPr>
            <a:spLocks noGrp="1"/>
          </p:cNvSpPr>
          <p:nvPr>
            <p:ph type="sldNum" sz="quarter" idx="5"/>
          </p:nvPr>
        </p:nvSpPr>
        <p:spPr/>
        <p:txBody>
          <a:bodyPr/>
          <a:lstStyle/>
          <a:p>
            <a:fld id="{65E977F3-0CC4-D447-8826-269A929F4237}" type="slidenum">
              <a:rPr lang="en-US" smtClean="0"/>
              <a:t>7</a:t>
            </a:fld>
            <a:endParaRPr lang="en-US"/>
          </a:p>
        </p:txBody>
      </p:sp>
    </p:spTree>
    <p:extLst>
      <p:ext uri="{BB962C8B-B14F-4D97-AF65-F5344CB8AC3E}">
        <p14:creationId xmlns:p14="http://schemas.microsoft.com/office/powerpoint/2010/main" val="3837678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These are some ways to help people overcome trauma and gain resiliency: </a:t>
            </a:r>
          </a:p>
          <a:p>
            <a:endParaRPr lang="en-US" dirty="0"/>
          </a:p>
        </p:txBody>
      </p:sp>
      <p:sp>
        <p:nvSpPr>
          <p:cNvPr id="4" name="Slide Number Placeholder 3"/>
          <p:cNvSpPr>
            <a:spLocks noGrp="1"/>
          </p:cNvSpPr>
          <p:nvPr>
            <p:ph type="sldNum" sz="quarter" idx="5"/>
          </p:nvPr>
        </p:nvSpPr>
        <p:spPr/>
        <p:txBody>
          <a:bodyPr/>
          <a:lstStyle/>
          <a:p>
            <a:fld id="{65E977F3-0CC4-D447-8826-269A929F4237}" type="slidenum">
              <a:rPr lang="en-US" smtClean="0"/>
              <a:t>8</a:t>
            </a:fld>
            <a:endParaRPr lang="en-US"/>
          </a:p>
        </p:txBody>
      </p:sp>
    </p:spTree>
    <p:extLst>
      <p:ext uri="{BB962C8B-B14F-4D97-AF65-F5344CB8AC3E}">
        <p14:creationId xmlns:p14="http://schemas.microsoft.com/office/powerpoint/2010/main" val="35006424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Teach victims of the signs and symptoms of post-trauma and offer a hopeful vision.  This assures them that their problem is known, that others have experienced it, and that there is a way out. This will help them gain a hopeful outlook, which is a huge factor in recovery.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Work with small groups, especially children.  Gathering five or six youngsters to share their experience and to teach them healthy thoughts and behaviors has worked many times in school and community settings.</a:t>
            </a:r>
          </a:p>
          <a:p>
            <a:endParaRPr lang="en-US" dirty="0"/>
          </a:p>
        </p:txBody>
      </p:sp>
      <p:sp>
        <p:nvSpPr>
          <p:cNvPr id="4" name="Slide Number Placeholder 3"/>
          <p:cNvSpPr>
            <a:spLocks noGrp="1"/>
          </p:cNvSpPr>
          <p:nvPr>
            <p:ph type="sldNum" sz="quarter" idx="5"/>
          </p:nvPr>
        </p:nvSpPr>
        <p:spPr/>
        <p:txBody>
          <a:bodyPr/>
          <a:lstStyle/>
          <a:p>
            <a:fld id="{65E977F3-0CC4-D447-8826-269A929F4237}" type="slidenum">
              <a:rPr lang="en-US" smtClean="0"/>
              <a:t>9</a:t>
            </a:fld>
            <a:endParaRPr lang="en-US"/>
          </a:p>
        </p:txBody>
      </p:sp>
    </p:spTree>
    <p:extLst>
      <p:ext uri="{BB962C8B-B14F-4D97-AF65-F5344CB8AC3E}">
        <p14:creationId xmlns:p14="http://schemas.microsoft.com/office/powerpoint/2010/main" val="259469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71AB8-23C2-6D46-8C5A-5DE7D69665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A63A1E3-6544-0D46-AA84-72BE2D90CCB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FB5B4F4-557D-8D47-BBB5-98145719C23E}"/>
              </a:ext>
            </a:extLst>
          </p:cNvPr>
          <p:cNvSpPr>
            <a:spLocks noGrp="1"/>
          </p:cNvSpPr>
          <p:nvPr>
            <p:ph type="dt" sz="half" idx="10"/>
          </p:nvPr>
        </p:nvSpPr>
        <p:spPr/>
        <p:txBody>
          <a:bodyPr/>
          <a:lstStyle/>
          <a:p>
            <a:fld id="{BD72B65D-7C45-7641-9BF3-D23647609290}" type="datetimeFigureOut">
              <a:rPr lang="en-US" smtClean="0"/>
              <a:t>3/27/19</a:t>
            </a:fld>
            <a:endParaRPr lang="en-US"/>
          </a:p>
        </p:txBody>
      </p:sp>
      <p:sp>
        <p:nvSpPr>
          <p:cNvPr id="5" name="Footer Placeholder 4">
            <a:extLst>
              <a:ext uri="{FF2B5EF4-FFF2-40B4-BE49-F238E27FC236}">
                <a16:creationId xmlns:a16="http://schemas.microsoft.com/office/drawing/2014/main" id="{98374D21-1573-2942-B1B4-9DA4F28536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A9198F-6A19-B94E-A785-6B23A829663D}"/>
              </a:ext>
            </a:extLst>
          </p:cNvPr>
          <p:cNvSpPr>
            <a:spLocks noGrp="1"/>
          </p:cNvSpPr>
          <p:nvPr>
            <p:ph type="sldNum" sz="quarter" idx="12"/>
          </p:nvPr>
        </p:nvSpPr>
        <p:spPr/>
        <p:txBody>
          <a:bodyPr/>
          <a:lstStyle/>
          <a:p>
            <a:fld id="{887A0557-D955-0444-BF9D-653C4A02F1ED}" type="slidenum">
              <a:rPr lang="en-US" smtClean="0"/>
              <a:t>‹#›</a:t>
            </a:fld>
            <a:endParaRPr lang="en-US"/>
          </a:p>
        </p:txBody>
      </p:sp>
    </p:spTree>
    <p:extLst>
      <p:ext uri="{BB962C8B-B14F-4D97-AF65-F5344CB8AC3E}">
        <p14:creationId xmlns:p14="http://schemas.microsoft.com/office/powerpoint/2010/main" val="1777817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23BC1-2827-134F-9B5D-586C71FE99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299EFD6-91BD-4A4D-AFD8-4D6D52EB7F3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AF7D08-60F7-DA4E-82E3-BC570F5486AA}"/>
              </a:ext>
            </a:extLst>
          </p:cNvPr>
          <p:cNvSpPr>
            <a:spLocks noGrp="1"/>
          </p:cNvSpPr>
          <p:nvPr>
            <p:ph type="dt" sz="half" idx="10"/>
          </p:nvPr>
        </p:nvSpPr>
        <p:spPr/>
        <p:txBody>
          <a:bodyPr/>
          <a:lstStyle/>
          <a:p>
            <a:fld id="{BD72B65D-7C45-7641-9BF3-D23647609290}" type="datetimeFigureOut">
              <a:rPr lang="en-US" smtClean="0"/>
              <a:t>3/27/19</a:t>
            </a:fld>
            <a:endParaRPr lang="en-US"/>
          </a:p>
        </p:txBody>
      </p:sp>
      <p:sp>
        <p:nvSpPr>
          <p:cNvPr id="5" name="Footer Placeholder 4">
            <a:extLst>
              <a:ext uri="{FF2B5EF4-FFF2-40B4-BE49-F238E27FC236}">
                <a16:creationId xmlns:a16="http://schemas.microsoft.com/office/drawing/2014/main" id="{851FA6BB-5BBA-144E-8ED6-F495C553AC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4359EE-C977-1E4A-A281-FD868E7879BE}"/>
              </a:ext>
            </a:extLst>
          </p:cNvPr>
          <p:cNvSpPr>
            <a:spLocks noGrp="1"/>
          </p:cNvSpPr>
          <p:nvPr>
            <p:ph type="sldNum" sz="quarter" idx="12"/>
          </p:nvPr>
        </p:nvSpPr>
        <p:spPr/>
        <p:txBody>
          <a:bodyPr/>
          <a:lstStyle/>
          <a:p>
            <a:fld id="{887A0557-D955-0444-BF9D-653C4A02F1ED}" type="slidenum">
              <a:rPr lang="en-US" smtClean="0"/>
              <a:t>‹#›</a:t>
            </a:fld>
            <a:endParaRPr lang="en-US"/>
          </a:p>
        </p:txBody>
      </p:sp>
    </p:spTree>
    <p:extLst>
      <p:ext uri="{BB962C8B-B14F-4D97-AF65-F5344CB8AC3E}">
        <p14:creationId xmlns:p14="http://schemas.microsoft.com/office/powerpoint/2010/main" val="788248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0A563D0-1B9F-A942-B880-A5B2961C463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77B4976-4AE0-1749-B4D4-E0C015C4F28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DEE0BE-B4E7-6E40-AE3E-E0ACEB1F165B}"/>
              </a:ext>
            </a:extLst>
          </p:cNvPr>
          <p:cNvSpPr>
            <a:spLocks noGrp="1"/>
          </p:cNvSpPr>
          <p:nvPr>
            <p:ph type="dt" sz="half" idx="10"/>
          </p:nvPr>
        </p:nvSpPr>
        <p:spPr/>
        <p:txBody>
          <a:bodyPr/>
          <a:lstStyle/>
          <a:p>
            <a:fld id="{BD72B65D-7C45-7641-9BF3-D23647609290}" type="datetimeFigureOut">
              <a:rPr lang="en-US" smtClean="0"/>
              <a:t>3/27/19</a:t>
            </a:fld>
            <a:endParaRPr lang="en-US"/>
          </a:p>
        </p:txBody>
      </p:sp>
      <p:sp>
        <p:nvSpPr>
          <p:cNvPr id="5" name="Footer Placeholder 4">
            <a:extLst>
              <a:ext uri="{FF2B5EF4-FFF2-40B4-BE49-F238E27FC236}">
                <a16:creationId xmlns:a16="http://schemas.microsoft.com/office/drawing/2014/main" id="{418DAAE4-84A3-9548-A9A8-16D9A8BBD6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C9AFEA-645E-3449-ACBD-F77F31F55690}"/>
              </a:ext>
            </a:extLst>
          </p:cNvPr>
          <p:cNvSpPr>
            <a:spLocks noGrp="1"/>
          </p:cNvSpPr>
          <p:nvPr>
            <p:ph type="sldNum" sz="quarter" idx="12"/>
          </p:nvPr>
        </p:nvSpPr>
        <p:spPr/>
        <p:txBody>
          <a:bodyPr/>
          <a:lstStyle/>
          <a:p>
            <a:fld id="{887A0557-D955-0444-BF9D-653C4A02F1ED}" type="slidenum">
              <a:rPr lang="en-US" smtClean="0"/>
              <a:t>‹#›</a:t>
            </a:fld>
            <a:endParaRPr lang="en-US"/>
          </a:p>
        </p:txBody>
      </p:sp>
    </p:spTree>
    <p:extLst>
      <p:ext uri="{BB962C8B-B14F-4D97-AF65-F5344CB8AC3E}">
        <p14:creationId xmlns:p14="http://schemas.microsoft.com/office/powerpoint/2010/main" val="174665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F9826-4199-214C-A497-296C51AA34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4231FD-F837-F843-A6FC-D435B4B0444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0CE43C-71AD-284C-8477-F8D791EEC483}"/>
              </a:ext>
            </a:extLst>
          </p:cNvPr>
          <p:cNvSpPr>
            <a:spLocks noGrp="1"/>
          </p:cNvSpPr>
          <p:nvPr>
            <p:ph type="dt" sz="half" idx="10"/>
          </p:nvPr>
        </p:nvSpPr>
        <p:spPr/>
        <p:txBody>
          <a:bodyPr/>
          <a:lstStyle/>
          <a:p>
            <a:fld id="{BD72B65D-7C45-7641-9BF3-D23647609290}" type="datetimeFigureOut">
              <a:rPr lang="en-US" smtClean="0"/>
              <a:t>3/27/19</a:t>
            </a:fld>
            <a:endParaRPr lang="en-US"/>
          </a:p>
        </p:txBody>
      </p:sp>
      <p:sp>
        <p:nvSpPr>
          <p:cNvPr id="5" name="Footer Placeholder 4">
            <a:extLst>
              <a:ext uri="{FF2B5EF4-FFF2-40B4-BE49-F238E27FC236}">
                <a16:creationId xmlns:a16="http://schemas.microsoft.com/office/drawing/2014/main" id="{076E2AED-D57D-A945-BF90-DF620603C6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AD09FB-1D37-204A-B40E-DDC2CDB49887}"/>
              </a:ext>
            </a:extLst>
          </p:cNvPr>
          <p:cNvSpPr>
            <a:spLocks noGrp="1"/>
          </p:cNvSpPr>
          <p:nvPr>
            <p:ph type="sldNum" sz="quarter" idx="12"/>
          </p:nvPr>
        </p:nvSpPr>
        <p:spPr/>
        <p:txBody>
          <a:bodyPr/>
          <a:lstStyle/>
          <a:p>
            <a:fld id="{887A0557-D955-0444-BF9D-653C4A02F1ED}" type="slidenum">
              <a:rPr lang="en-US" smtClean="0"/>
              <a:t>‹#›</a:t>
            </a:fld>
            <a:endParaRPr lang="en-US"/>
          </a:p>
        </p:txBody>
      </p:sp>
    </p:spTree>
    <p:extLst>
      <p:ext uri="{BB962C8B-B14F-4D97-AF65-F5344CB8AC3E}">
        <p14:creationId xmlns:p14="http://schemas.microsoft.com/office/powerpoint/2010/main" val="684176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9EE1A-457D-E448-9D8E-1971ADB08DA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9F16652-BE72-C340-98AA-878E8DD725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8B39079-89B1-4E41-A090-82B65EAC6DA5}"/>
              </a:ext>
            </a:extLst>
          </p:cNvPr>
          <p:cNvSpPr>
            <a:spLocks noGrp="1"/>
          </p:cNvSpPr>
          <p:nvPr>
            <p:ph type="dt" sz="half" idx="10"/>
          </p:nvPr>
        </p:nvSpPr>
        <p:spPr/>
        <p:txBody>
          <a:bodyPr/>
          <a:lstStyle/>
          <a:p>
            <a:fld id="{BD72B65D-7C45-7641-9BF3-D23647609290}" type="datetimeFigureOut">
              <a:rPr lang="en-US" smtClean="0"/>
              <a:t>3/27/19</a:t>
            </a:fld>
            <a:endParaRPr lang="en-US"/>
          </a:p>
        </p:txBody>
      </p:sp>
      <p:sp>
        <p:nvSpPr>
          <p:cNvPr id="5" name="Footer Placeholder 4">
            <a:extLst>
              <a:ext uri="{FF2B5EF4-FFF2-40B4-BE49-F238E27FC236}">
                <a16:creationId xmlns:a16="http://schemas.microsoft.com/office/drawing/2014/main" id="{9F5251A1-A3A9-D84E-BB80-0FBCEE4434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A56016-F264-3B4E-BE72-F085E5E6FBB2}"/>
              </a:ext>
            </a:extLst>
          </p:cNvPr>
          <p:cNvSpPr>
            <a:spLocks noGrp="1"/>
          </p:cNvSpPr>
          <p:nvPr>
            <p:ph type="sldNum" sz="quarter" idx="12"/>
          </p:nvPr>
        </p:nvSpPr>
        <p:spPr/>
        <p:txBody>
          <a:bodyPr/>
          <a:lstStyle/>
          <a:p>
            <a:fld id="{887A0557-D955-0444-BF9D-653C4A02F1ED}" type="slidenum">
              <a:rPr lang="en-US" smtClean="0"/>
              <a:t>‹#›</a:t>
            </a:fld>
            <a:endParaRPr lang="en-US"/>
          </a:p>
        </p:txBody>
      </p:sp>
    </p:spTree>
    <p:extLst>
      <p:ext uri="{BB962C8B-B14F-4D97-AF65-F5344CB8AC3E}">
        <p14:creationId xmlns:p14="http://schemas.microsoft.com/office/powerpoint/2010/main" val="4111139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118C7-C069-4E4B-9864-BF73F21280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DFF2249-590C-214A-9891-20B29745684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2EB4743-29AB-7E48-940E-5BACE9B29E8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868A182-36E9-C34B-9BBB-471120391350}"/>
              </a:ext>
            </a:extLst>
          </p:cNvPr>
          <p:cNvSpPr>
            <a:spLocks noGrp="1"/>
          </p:cNvSpPr>
          <p:nvPr>
            <p:ph type="dt" sz="half" idx="10"/>
          </p:nvPr>
        </p:nvSpPr>
        <p:spPr/>
        <p:txBody>
          <a:bodyPr/>
          <a:lstStyle/>
          <a:p>
            <a:fld id="{BD72B65D-7C45-7641-9BF3-D23647609290}" type="datetimeFigureOut">
              <a:rPr lang="en-US" smtClean="0"/>
              <a:t>3/27/19</a:t>
            </a:fld>
            <a:endParaRPr lang="en-US"/>
          </a:p>
        </p:txBody>
      </p:sp>
      <p:sp>
        <p:nvSpPr>
          <p:cNvPr id="6" name="Footer Placeholder 5">
            <a:extLst>
              <a:ext uri="{FF2B5EF4-FFF2-40B4-BE49-F238E27FC236}">
                <a16:creationId xmlns:a16="http://schemas.microsoft.com/office/drawing/2014/main" id="{BD2EC202-A2DB-6040-91C6-C848B745AC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2A19F5-CEA3-9C48-8DB6-7F87F237DBEB}"/>
              </a:ext>
            </a:extLst>
          </p:cNvPr>
          <p:cNvSpPr>
            <a:spLocks noGrp="1"/>
          </p:cNvSpPr>
          <p:nvPr>
            <p:ph type="sldNum" sz="quarter" idx="12"/>
          </p:nvPr>
        </p:nvSpPr>
        <p:spPr/>
        <p:txBody>
          <a:bodyPr/>
          <a:lstStyle/>
          <a:p>
            <a:fld id="{887A0557-D955-0444-BF9D-653C4A02F1ED}" type="slidenum">
              <a:rPr lang="en-US" smtClean="0"/>
              <a:t>‹#›</a:t>
            </a:fld>
            <a:endParaRPr lang="en-US"/>
          </a:p>
        </p:txBody>
      </p:sp>
    </p:spTree>
    <p:extLst>
      <p:ext uri="{BB962C8B-B14F-4D97-AF65-F5344CB8AC3E}">
        <p14:creationId xmlns:p14="http://schemas.microsoft.com/office/powerpoint/2010/main" val="2438176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73B01-192F-024C-94B0-14350CF83B0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D0949DC-30BA-A141-B4EA-D196474E35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19E9328-5935-4C44-866A-89D2C93ABD9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2EF11BD-2D74-A14E-A493-589DF15545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D6A8596-7D7F-C74B-94AA-1BA4DF9395D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DC0002A-A311-A549-991E-0A7C7B70A272}"/>
              </a:ext>
            </a:extLst>
          </p:cNvPr>
          <p:cNvSpPr>
            <a:spLocks noGrp="1"/>
          </p:cNvSpPr>
          <p:nvPr>
            <p:ph type="dt" sz="half" idx="10"/>
          </p:nvPr>
        </p:nvSpPr>
        <p:spPr/>
        <p:txBody>
          <a:bodyPr/>
          <a:lstStyle/>
          <a:p>
            <a:fld id="{BD72B65D-7C45-7641-9BF3-D23647609290}" type="datetimeFigureOut">
              <a:rPr lang="en-US" smtClean="0"/>
              <a:t>3/27/19</a:t>
            </a:fld>
            <a:endParaRPr lang="en-US"/>
          </a:p>
        </p:txBody>
      </p:sp>
      <p:sp>
        <p:nvSpPr>
          <p:cNvPr id="8" name="Footer Placeholder 7">
            <a:extLst>
              <a:ext uri="{FF2B5EF4-FFF2-40B4-BE49-F238E27FC236}">
                <a16:creationId xmlns:a16="http://schemas.microsoft.com/office/drawing/2014/main" id="{E23E80EA-2C68-8543-B740-85C8D034C32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B7D7CBA-A62C-9147-87F1-DAA30CF4F651}"/>
              </a:ext>
            </a:extLst>
          </p:cNvPr>
          <p:cNvSpPr>
            <a:spLocks noGrp="1"/>
          </p:cNvSpPr>
          <p:nvPr>
            <p:ph type="sldNum" sz="quarter" idx="12"/>
          </p:nvPr>
        </p:nvSpPr>
        <p:spPr/>
        <p:txBody>
          <a:bodyPr/>
          <a:lstStyle/>
          <a:p>
            <a:fld id="{887A0557-D955-0444-BF9D-653C4A02F1ED}" type="slidenum">
              <a:rPr lang="en-US" smtClean="0"/>
              <a:t>‹#›</a:t>
            </a:fld>
            <a:endParaRPr lang="en-US"/>
          </a:p>
        </p:txBody>
      </p:sp>
    </p:spTree>
    <p:extLst>
      <p:ext uri="{BB962C8B-B14F-4D97-AF65-F5344CB8AC3E}">
        <p14:creationId xmlns:p14="http://schemas.microsoft.com/office/powerpoint/2010/main" val="3251220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7BC73-65F5-1A49-AC25-791BD2FA142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F015961-6EC6-0848-B6E8-CA891EC33CCA}"/>
              </a:ext>
            </a:extLst>
          </p:cNvPr>
          <p:cNvSpPr>
            <a:spLocks noGrp="1"/>
          </p:cNvSpPr>
          <p:nvPr>
            <p:ph type="dt" sz="half" idx="10"/>
          </p:nvPr>
        </p:nvSpPr>
        <p:spPr/>
        <p:txBody>
          <a:bodyPr/>
          <a:lstStyle/>
          <a:p>
            <a:fld id="{BD72B65D-7C45-7641-9BF3-D23647609290}" type="datetimeFigureOut">
              <a:rPr lang="en-US" smtClean="0"/>
              <a:t>3/27/19</a:t>
            </a:fld>
            <a:endParaRPr lang="en-US"/>
          </a:p>
        </p:txBody>
      </p:sp>
      <p:sp>
        <p:nvSpPr>
          <p:cNvPr id="4" name="Footer Placeholder 3">
            <a:extLst>
              <a:ext uri="{FF2B5EF4-FFF2-40B4-BE49-F238E27FC236}">
                <a16:creationId xmlns:a16="http://schemas.microsoft.com/office/drawing/2014/main" id="{A18809D6-CE16-A849-AB36-DED6B20BCFB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24D31FE-0208-DB43-8C02-5C36D4A27F83}"/>
              </a:ext>
            </a:extLst>
          </p:cNvPr>
          <p:cNvSpPr>
            <a:spLocks noGrp="1"/>
          </p:cNvSpPr>
          <p:nvPr>
            <p:ph type="sldNum" sz="quarter" idx="12"/>
          </p:nvPr>
        </p:nvSpPr>
        <p:spPr/>
        <p:txBody>
          <a:bodyPr/>
          <a:lstStyle/>
          <a:p>
            <a:fld id="{887A0557-D955-0444-BF9D-653C4A02F1ED}" type="slidenum">
              <a:rPr lang="en-US" smtClean="0"/>
              <a:t>‹#›</a:t>
            </a:fld>
            <a:endParaRPr lang="en-US"/>
          </a:p>
        </p:txBody>
      </p:sp>
    </p:spTree>
    <p:extLst>
      <p:ext uri="{BB962C8B-B14F-4D97-AF65-F5344CB8AC3E}">
        <p14:creationId xmlns:p14="http://schemas.microsoft.com/office/powerpoint/2010/main" val="3579376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5E047B-07F3-3F44-B828-36B5F6A354E2}"/>
              </a:ext>
            </a:extLst>
          </p:cNvPr>
          <p:cNvSpPr>
            <a:spLocks noGrp="1"/>
          </p:cNvSpPr>
          <p:nvPr>
            <p:ph type="dt" sz="half" idx="10"/>
          </p:nvPr>
        </p:nvSpPr>
        <p:spPr/>
        <p:txBody>
          <a:bodyPr/>
          <a:lstStyle/>
          <a:p>
            <a:fld id="{BD72B65D-7C45-7641-9BF3-D23647609290}" type="datetimeFigureOut">
              <a:rPr lang="en-US" smtClean="0"/>
              <a:t>3/27/19</a:t>
            </a:fld>
            <a:endParaRPr lang="en-US"/>
          </a:p>
        </p:txBody>
      </p:sp>
      <p:sp>
        <p:nvSpPr>
          <p:cNvPr id="3" name="Footer Placeholder 2">
            <a:extLst>
              <a:ext uri="{FF2B5EF4-FFF2-40B4-BE49-F238E27FC236}">
                <a16:creationId xmlns:a16="http://schemas.microsoft.com/office/drawing/2014/main" id="{49A09921-CE9E-7740-9683-D693E2D598A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1FEBC4B-59E4-FC48-A886-4BB9A7DE5BB8}"/>
              </a:ext>
            </a:extLst>
          </p:cNvPr>
          <p:cNvSpPr>
            <a:spLocks noGrp="1"/>
          </p:cNvSpPr>
          <p:nvPr>
            <p:ph type="sldNum" sz="quarter" idx="12"/>
          </p:nvPr>
        </p:nvSpPr>
        <p:spPr/>
        <p:txBody>
          <a:bodyPr/>
          <a:lstStyle/>
          <a:p>
            <a:fld id="{887A0557-D955-0444-BF9D-653C4A02F1ED}" type="slidenum">
              <a:rPr lang="en-US" smtClean="0"/>
              <a:t>‹#›</a:t>
            </a:fld>
            <a:endParaRPr lang="en-US"/>
          </a:p>
        </p:txBody>
      </p:sp>
    </p:spTree>
    <p:extLst>
      <p:ext uri="{BB962C8B-B14F-4D97-AF65-F5344CB8AC3E}">
        <p14:creationId xmlns:p14="http://schemas.microsoft.com/office/powerpoint/2010/main" val="2647367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93AA8-8FD4-9B4E-82D8-135C73E842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E798D74-8C74-F347-865A-F95DD67A30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906CC2F-89CD-B646-9A17-065443F57F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BA97389-7F99-FE48-82A5-2D3D3A2B1F5A}"/>
              </a:ext>
            </a:extLst>
          </p:cNvPr>
          <p:cNvSpPr>
            <a:spLocks noGrp="1"/>
          </p:cNvSpPr>
          <p:nvPr>
            <p:ph type="dt" sz="half" idx="10"/>
          </p:nvPr>
        </p:nvSpPr>
        <p:spPr/>
        <p:txBody>
          <a:bodyPr/>
          <a:lstStyle/>
          <a:p>
            <a:fld id="{BD72B65D-7C45-7641-9BF3-D23647609290}" type="datetimeFigureOut">
              <a:rPr lang="en-US" smtClean="0"/>
              <a:t>3/27/19</a:t>
            </a:fld>
            <a:endParaRPr lang="en-US"/>
          </a:p>
        </p:txBody>
      </p:sp>
      <p:sp>
        <p:nvSpPr>
          <p:cNvPr id="6" name="Footer Placeholder 5">
            <a:extLst>
              <a:ext uri="{FF2B5EF4-FFF2-40B4-BE49-F238E27FC236}">
                <a16:creationId xmlns:a16="http://schemas.microsoft.com/office/drawing/2014/main" id="{7A1AF666-C7A2-9945-9ECE-52D4A9312A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20FCE6-FCA6-1046-AD17-BCEE8F3FED40}"/>
              </a:ext>
            </a:extLst>
          </p:cNvPr>
          <p:cNvSpPr>
            <a:spLocks noGrp="1"/>
          </p:cNvSpPr>
          <p:nvPr>
            <p:ph type="sldNum" sz="quarter" idx="12"/>
          </p:nvPr>
        </p:nvSpPr>
        <p:spPr/>
        <p:txBody>
          <a:bodyPr/>
          <a:lstStyle/>
          <a:p>
            <a:fld id="{887A0557-D955-0444-BF9D-653C4A02F1ED}" type="slidenum">
              <a:rPr lang="en-US" smtClean="0"/>
              <a:t>‹#›</a:t>
            </a:fld>
            <a:endParaRPr lang="en-US"/>
          </a:p>
        </p:txBody>
      </p:sp>
    </p:spTree>
    <p:extLst>
      <p:ext uri="{BB962C8B-B14F-4D97-AF65-F5344CB8AC3E}">
        <p14:creationId xmlns:p14="http://schemas.microsoft.com/office/powerpoint/2010/main" val="2058973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A05A8-FC5B-AF47-A998-99A933523F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B966F2-A435-724B-AA59-6F5B450D890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C65630-C92C-074E-A952-0E1FB664C3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B3D731F-6212-F247-8E9E-E3E0D1FA4332}"/>
              </a:ext>
            </a:extLst>
          </p:cNvPr>
          <p:cNvSpPr>
            <a:spLocks noGrp="1"/>
          </p:cNvSpPr>
          <p:nvPr>
            <p:ph type="dt" sz="half" idx="10"/>
          </p:nvPr>
        </p:nvSpPr>
        <p:spPr/>
        <p:txBody>
          <a:bodyPr/>
          <a:lstStyle/>
          <a:p>
            <a:fld id="{BD72B65D-7C45-7641-9BF3-D23647609290}" type="datetimeFigureOut">
              <a:rPr lang="en-US" smtClean="0"/>
              <a:t>3/27/19</a:t>
            </a:fld>
            <a:endParaRPr lang="en-US"/>
          </a:p>
        </p:txBody>
      </p:sp>
      <p:sp>
        <p:nvSpPr>
          <p:cNvPr id="6" name="Footer Placeholder 5">
            <a:extLst>
              <a:ext uri="{FF2B5EF4-FFF2-40B4-BE49-F238E27FC236}">
                <a16:creationId xmlns:a16="http://schemas.microsoft.com/office/drawing/2014/main" id="{DEF2CF31-C3F5-F342-AABC-829D83AD87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B06DD2-553B-0643-A2A4-0D1CF08FAA89}"/>
              </a:ext>
            </a:extLst>
          </p:cNvPr>
          <p:cNvSpPr>
            <a:spLocks noGrp="1"/>
          </p:cNvSpPr>
          <p:nvPr>
            <p:ph type="sldNum" sz="quarter" idx="12"/>
          </p:nvPr>
        </p:nvSpPr>
        <p:spPr/>
        <p:txBody>
          <a:bodyPr/>
          <a:lstStyle/>
          <a:p>
            <a:fld id="{887A0557-D955-0444-BF9D-653C4A02F1ED}" type="slidenum">
              <a:rPr lang="en-US" smtClean="0"/>
              <a:t>‹#›</a:t>
            </a:fld>
            <a:endParaRPr lang="en-US"/>
          </a:p>
        </p:txBody>
      </p:sp>
    </p:spTree>
    <p:extLst>
      <p:ext uri="{BB962C8B-B14F-4D97-AF65-F5344CB8AC3E}">
        <p14:creationId xmlns:p14="http://schemas.microsoft.com/office/powerpoint/2010/main" val="418520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CAD990-30EC-6A44-BECF-2C07BBE13B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0A1E9DB-14BD-144A-976D-11D05076E9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29565C-4D2A-8C47-B4D6-9FBFDA509A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72B65D-7C45-7641-9BF3-D23647609290}" type="datetimeFigureOut">
              <a:rPr lang="en-US" smtClean="0"/>
              <a:t>3/27/19</a:t>
            </a:fld>
            <a:endParaRPr lang="en-US"/>
          </a:p>
        </p:txBody>
      </p:sp>
      <p:sp>
        <p:nvSpPr>
          <p:cNvPr id="5" name="Footer Placeholder 4">
            <a:extLst>
              <a:ext uri="{FF2B5EF4-FFF2-40B4-BE49-F238E27FC236}">
                <a16:creationId xmlns:a16="http://schemas.microsoft.com/office/drawing/2014/main" id="{8EFEA4E9-A846-0441-AD66-299A1EFB10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48696E3-485B-584B-A35F-FD85A61138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7A0557-D955-0444-BF9D-653C4A02F1ED}" type="slidenum">
              <a:rPr lang="en-US" smtClean="0"/>
              <a:t>‹#›</a:t>
            </a:fld>
            <a:endParaRPr lang="en-US"/>
          </a:p>
        </p:txBody>
      </p:sp>
    </p:spTree>
    <p:extLst>
      <p:ext uri="{BB962C8B-B14F-4D97-AF65-F5344CB8AC3E}">
        <p14:creationId xmlns:p14="http://schemas.microsoft.com/office/powerpoint/2010/main" val="35177292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blogoscoped.com/archive/2006-07-06-n84.html" TargetMode="Externa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colorful umbrella&#13;&#10;&#13;&#10;Description automatically generated">
            <a:extLst>
              <a:ext uri="{FF2B5EF4-FFF2-40B4-BE49-F238E27FC236}">
                <a16:creationId xmlns:a16="http://schemas.microsoft.com/office/drawing/2014/main" id="{BBDF29D1-818B-104E-836E-8E9E172C4352}"/>
              </a:ext>
            </a:extLst>
          </p:cNvPr>
          <p:cNvPicPr>
            <a:picLocks noChangeAspect="1"/>
          </p:cNvPicPr>
          <p:nvPr/>
        </p:nvPicPr>
        <p:blipFill rotWithShape="1">
          <a:blip r:embed="rId3"/>
          <a:srcRect t="15682" b="2297"/>
          <a:stretch/>
        </p:blipFill>
        <p:spPr>
          <a:xfrm>
            <a:off x="0" y="-330200"/>
            <a:ext cx="12192000" cy="7188200"/>
          </a:xfrm>
          <a:prstGeom prst="rect">
            <a:avLst/>
          </a:prstGeom>
        </p:spPr>
      </p:pic>
      <p:sp>
        <p:nvSpPr>
          <p:cNvPr id="2" name="Title 1">
            <a:extLst>
              <a:ext uri="{FF2B5EF4-FFF2-40B4-BE49-F238E27FC236}">
                <a16:creationId xmlns:a16="http://schemas.microsoft.com/office/drawing/2014/main" id="{8ED35844-3847-2349-BA30-479972E5F212}"/>
              </a:ext>
            </a:extLst>
          </p:cNvPr>
          <p:cNvSpPr>
            <a:spLocks noGrp="1"/>
          </p:cNvSpPr>
          <p:nvPr>
            <p:ph type="ctrTitle"/>
          </p:nvPr>
        </p:nvSpPr>
        <p:spPr>
          <a:xfrm>
            <a:off x="699541" y="3640708"/>
            <a:ext cx="9144000" cy="1965616"/>
          </a:xfrm>
        </p:spPr>
        <p:txBody>
          <a:bodyPr>
            <a:noAutofit/>
          </a:bodyPr>
          <a:lstStyle/>
          <a:p>
            <a:pPr>
              <a:lnSpc>
                <a:spcPct val="100000"/>
              </a:lnSpc>
            </a:pPr>
            <a:r>
              <a:rPr lang="en-US" sz="5400" dirty="0">
                <a:latin typeface="Lucida Handwriting" panose="03010101010101010101" pitchFamily="66" charset="77"/>
              </a:rPr>
              <a:t>From </a:t>
            </a:r>
            <a:r>
              <a:rPr lang="en-US" sz="5400" dirty="0">
                <a:solidFill>
                  <a:srgbClr val="002060"/>
                </a:solidFill>
                <a:latin typeface="Lucida Handwriting" panose="03010101010101010101" pitchFamily="66" charset="77"/>
              </a:rPr>
              <a:t>Trauma </a:t>
            </a:r>
            <a:br>
              <a:rPr lang="en-US" sz="5400" dirty="0">
                <a:solidFill>
                  <a:srgbClr val="002060"/>
                </a:solidFill>
                <a:latin typeface="Lucida Handwriting" panose="03010101010101010101" pitchFamily="66" charset="77"/>
              </a:rPr>
            </a:br>
            <a:r>
              <a:rPr lang="en-US" sz="5400" dirty="0">
                <a:latin typeface="Lucida Handwriting" panose="03010101010101010101" pitchFamily="66" charset="77"/>
              </a:rPr>
              <a:t>to </a:t>
            </a:r>
            <a:r>
              <a:rPr lang="en-US" sz="5400" dirty="0">
                <a:solidFill>
                  <a:srgbClr val="E50096"/>
                </a:solidFill>
                <a:latin typeface="Lucida Handwriting" panose="03010101010101010101" pitchFamily="66" charset="77"/>
              </a:rPr>
              <a:t>Resilience</a:t>
            </a:r>
            <a:br>
              <a:rPr lang="en-US" sz="3200" dirty="0"/>
            </a:br>
            <a:r>
              <a:rPr lang="en-US" sz="1200" dirty="0">
                <a:latin typeface="Avenir Next" panose="020B0503020202020204" pitchFamily="34" charset="0"/>
                <a:cs typeface="Calibri" panose="020F0502020204030204" pitchFamily="34" charset="0"/>
              </a:rPr>
              <a:t>BY DR. JULIAN MELGOSA</a:t>
            </a:r>
            <a:br>
              <a:rPr lang="en-US" sz="1200" dirty="0">
                <a:latin typeface="Avenir Next" panose="020B0503020202020204" pitchFamily="34" charset="0"/>
                <a:cs typeface="Calibri" panose="020F0502020204030204" pitchFamily="34" charset="0"/>
              </a:rPr>
            </a:br>
            <a:r>
              <a:rPr lang="en-US" sz="1200" dirty="0">
                <a:latin typeface="Avenir Next" panose="020B0503020202020204" pitchFamily="34" charset="0"/>
                <a:cs typeface="Calibri" panose="020F0502020204030204" pitchFamily="34" charset="0"/>
              </a:rPr>
              <a:t>GENERAL CONFERENCE EDUCATION ASSOCIATE DIRECTOR</a:t>
            </a:r>
            <a:br>
              <a:rPr lang="en-US" sz="3200" dirty="0"/>
            </a:br>
            <a:endParaRPr lang="en-US" sz="3200" dirty="0"/>
          </a:p>
        </p:txBody>
      </p:sp>
    </p:spTree>
    <p:extLst>
      <p:ext uri="{BB962C8B-B14F-4D97-AF65-F5344CB8AC3E}">
        <p14:creationId xmlns:p14="http://schemas.microsoft.com/office/powerpoint/2010/main" val="9422100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outdoor object&#10;&#10;Description automatically generated">
            <a:extLst>
              <a:ext uri="{FF2B5EF4-FFF2-40B4-BE49-F238E27FC236}">
                <a16:creationId xmlns:a16="http://schemas.microsoft.com/office/drawing/2014/main" id="{3162D445-2182-7545-A0A8-0DEF52DE8EA4}"/>
              </a:ext>
            </a:extLst>
          </p:cNvPr>
          <p:cNvPicPr>
            <a:picLocks noChangeAspect="1"/>
          </p:cNvPicPr>
          <p:nvPr/>
        </p:nvPicPr>
        <p:blipFill rotWithShape="1">
          <a:blip r:embed="rId3"/>
          <a:srcRect b="25000"/>
          <a:stretch/>
        </p:blipFill>
        <p:spPr>
          <a:xfrm>
            <a:off x="-1" y="10"/>
            <a:ext cx="12192000" cy="6857990"/>
          </a:xfrm>
          <a:prstGeom prst="rect">
            <a:avLst/>
          </a:prstGeom>
        </p:spPr>
      </p:pic>
      <p:sp>
        <p:nvSpPr>
          <p:cNvPr id="9"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a16="http://schemas.microsoft.com/office/drawing/2014/main" id="{3087A44D-1C9C-334C-8682-27BE62A2FE45}"/>
              </a:ext>
            </a:extLst>
          </p:cNvPr>
          <p:cNvSpPr>
            <a:spLocks noGrp="1"/>
          </p:cNvSpPr>
          <p:nvPr>
            <p:ph type="title"/>
          </p:nvPr>
        </p:nvSpPr>
        <p:spPr>
          <a:xfrm>
            <a:off x="709448" y="1913950"/>
            <a:ext cx="4204137" cy="1342754"/>
          </a:xfrm>
        </p:spPr>
        <p:txBody>
          <a:bodyPr>
            <a:normAutofit/>
          </a:bodyPr>
          <a:lstStyle/>
          <a:p>
            <a:pPr algn="ctr"/>
            <a:endParaRPr lang="en-US" sz="3600"/>
          </a:p>
        </p:txBody>
      </p:sp>
      <p:cxnSp>
        <p:nvCxnSpPr>
          <p:cNvPr id="11" name="Straight Connector 10">
            <a:extLst>
              <a:ext uri="{FF2B5EF4-FFF2-40B4-BE49-F238E27FC236}">
                <a16:creationId xmlns:a16="http://schemas.microsoft.com/office/drawing/2014/main" id="{20E3A342-4D61-4E3F-AF90-1AB42AEB96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C53271D8-4346-9149-B2F0-BEBC326734CD}"/>
              </a:ext>
            </a:extLst>
          </p:cNvPr>
          <p:cNvSpPr>
            <a:spLocks noGrp="1"/>
          </p:cNvSpPr>
          <p:nvPr>
            <p:ph idx="1"/>
          </p:nvPr>
        </p:nvSpPr>
        <p:spPr>
          <a:xfrm>
            <a:off x="525516" y="3520862"/>
            <a:ext cx="9245501" cy="3039070"/>
          </a:xfrm>
        </p:spPr>
        <p:txBody>
          <a:bodyPr anchor="ctr">
            <a:normAutofit/>
          </a:bodyPr>
          <a:lstStyle/>
          <a:p>
            <a:pPr lvl="0"/>
            <a:r>
              <a:rPr lang="en-US" sz="2400" b="1" dirty="0">
                <a:solidFill>
                  <a:srgbClr val="E50096"/>
                </a:solidFill>
              </a:rPr>
              <a:t>Help victims develop basic trust</a:t>
            </a:r>
            <a:r>
              <a:rPr lang="en-US" sz="2400" dirty="0"/>
              <a:t>.  After their terrible experiences, most won’t trust anyone.  A caring Christian can, little by little, show compassion and offer practical help. This facilitate trust.</a:t>
            </a:r>
          </a:p>
          <a:p>
            <a:pPr lvl="0"/>
            <a:r>
              <a:rPr lang="en-US" sz="2400" b="1" dirty="0">
                <a:solidFill>
                  <a:srgbClr val="E50096"/>
                </a:solidFill>
              </a:rPr>
              <a:t>Provide as many of the following as possible</a:t>
            </a:r>
            <a:r>
              <a:rPr lang="en-US" sz="2400" dirty="0"/>
              <a:t>: Educational opportunities, presence of family members, a job in a safe and caring environment, sports/physical activities, and access to medical and mental health care.  Data show that all of these contribute to healing.  </a:t>
            </a:r>
          </a:p>
          <a:p>
            <a:endParaRPr lang="en-US" sz="2400" dirty="0"/>
          </a:p>
        </p:txBody>
      </p:sp>
    </p:spTree>
    <p:extLst>
      <p:ext uri="{BB962C8B-B14F-4D97-AF65-F5344CB8AC3E}">
        <p14:creationId xmlns:p14="http://schemas.microsoft.com/office/powerpoint/2010/main" val="1446422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outdoor object&#10;&#10;Description automatically generated">
            <a:extLst>
              <a:ext uri="{FF2B5EF4-FFF2-40B4-BE49-F238E27FC236}">
                <a16:creationId xmlns:a16="http://schemas.microsoft.com/office/drawing/2014/main" id="{A0BBBFBD-D19E-7E45-A793-EB55CCC51864}"/>
              </a:ext>
            </a:extLst>
          </p:cNvPr>
          <p:cNvPicPr>
            <a:picLocks noChangeAspect="1"/>
          </p:cNvPicPr>
          <p:nvPr/>
        </p:nvPicPr>
        <p:blipFill rotWithShape="1">
          <a:blip r:embed="rId3"/>
          <a:srcRect b="25000"/>
          <a:stretch/>
        </p:blipFill>
        <p:spPr>
          <a:xfrm>
            <a:off x="-1" y="10"/>
            <a:ext cx="12192000" cy="6857990"/>
          </a:xfrm>
          <a:prstGeom prst="rect">
            <a:avLst/>
          </a:prstGeom>
        </p:spPr>
      </p:pic>
      <p:sp>
        <p:nvSpPr>
          <p:cNvPr id="9"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a16="http://schemas.microsoft.com/office/drawing/2014/main" id="{E4E9DF52-C9ED-FF4B-9EA0-59B91DC449A4}"/>
              </a:ext>
            </a:extLst>
          </p:cNvPr>
          <p:cNvSpPr>
            <a:spLocks noGrp="1"/>
          </p:cNvSpPr>
          <p:nvPr>
            <p:ph type="title"/>
          </p:nvPr>
        </p:nvSpPr>
        <p:spPr>
          <a:xfrm>
            <a:off x="709448" y="1913950"/>
            <a:ext cx="4204137" cy="1342754"/>
          </a:xfrm>
        </p:spPr>
        <p:txBody>
          <a:bodyPr>
            <a:normAutofit/>
          </a:bodyPr>
          <a:lstStyle/>
          <a:p>
            <a:pPr algn="ctr"/>
            <a:endParaRPr lang="en-US" sz="3600"/>
          </a:p>
        </p:txBody>
      </p:sp>
      <p:cxnSp>
        <p:nvCxnSpPr>
          <p:cNvPr id="11" name="Straight Connector 10">
            <a:extLst>
              <a:ext uri="{FF2B5EF4-FFF2-40B4-BE49-F238E27FC236}">
                <a16:creationId xmlns:a16="http://schemas.microsoft.com/office/drawing/2014/main" id="{20E3A342-4D61-4E3F-AF90-1AB42AEB96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0F2AE4E-B563-244F-BA14-0B1909A32D97}"/>
              </a:ext>
            </a:extLst>
          </p:cNvPr>
          <p:cNvSpPr>
            <a:spLocks noGrp="1"/>
          </p:cNvSpPr>
          <p:nvPr>
            <p:ph idx="1"/>
          </p:nvPr>
        </p:nvSpPr>
        <p:spPr>
          <a:xfrm>
            <a:off x="525516" y="3665770"/>
            <a:ext cx="9363067" cy="2619839"/>
          </a:xfrm>
        </p:spPr>
        <p:txBody>
          <a:bodyPr anchor="ctr">
            <a:normAutofit/>
          </a:bodyPr>
          <a:lstStyle/>
          <a:p>
            <a:pPr lvl="0">
              <a:lnSpc>
                <a:spcPct val="110000"/>
              </a:lnSpc>
            </a:pPr>
            <a:r>
              <a:rPr lang="en-US" sz="2400" b="1" dirty="0">
                <a:solidFill>
                  <a:srgbClr val="E50096"/>
                </a:solidFill>
              </a:rPr>
              <a:t>Facilitate religious experiences.  </a:t>
            </a:r>
            <a:r>
              <a:rPr lang="en-US" sz="2400" dirty="0" err="1"/>
              <a:t>Mollica’s</a:t>
            </a:r>
            <a:r>
              <a:rPr lang="en-US" sz="2400" dirty="0"/>
              <a:t> study with refugees showed that those involved in religious activities were one-third less likely to meet PTSD criteria than their non-religious counterparts.  This opens an opportunity for active church members to befriend, pray, and share God’s promises as shown in the Bible. </a:t>
            </a:r>
            <a:r>
              <a:rPr lang="en-US" sz="1400" dirty="0"/>
              <a:t>R.F. </a:t>
            </a:r>
            <a:r>
              <a:rPr lang="en-US" sz="1400" dirty="0" err="1"/>
              <a:t>Mollica</a:t>
            </a:r>
            <a:r>
              <a:rPr lang="en-US" sz="1400" dirty="0"/>
              <a:t>, X. Cui, K. </a:t>
            </a:r>
            <a:r>
              <a:rPr lang="en-US" sz="1400" dirty="0" err="1"/>
              <a:t>McInnes</a:t>
            </a:r>
            <a:r>
              <a:rPr lang="en-US" sz="1400" dirty="0"/>
              <a:t>, and M.P. </a:t>
            </a:r>
            <a:r>
              <a:rPr lang="en-US" sz="1400" dirty="0" err="1"/>
              <a:t>Massagli</a:t>
            </a:r>
            <a:r>
              <a:rPr lang="en-US" sz="1400" dirty="0"/>
              <a:t>, “Science-based Policy for Psychosocial Interventions in Refugee Camps: A Cambodian Example,” </a:t>
            </a:r>
            <a:r>
              <a:rPr lang="en-US" sz="1400" i="1" dirty="0"/>
              <a:t>Journal of Nervous and Mental Disease, </a:t>
            </a:r>
            <a:r>
              <a:rPr lang="en-US" sz="1400" dirty="0"/>
              <a:t>190, no. 3 (2002), 158-166.</a:t>
            </a:r>
          </a:p>
          <a:p>
            <a:pPr>
              <a:lnSpc>
                <a:spcPct val="110000"/>
              </a:lnSpc>
            </a:pPr>
            <a:endParaRPr lang="en-US" sz="2400" dirty="0"/>
          </a:p>
        </p:txBody>
      </p:sp>
    </p:spTree>
    <p:extLst>
      <p:ext uri="{BB962C8B-B14F-4D97-AF65-F5344CB8AC3E}">
        <p14:creationId xmlns:p14="http://schemas.microsoft.com/office/powerpoint/2010/main" val="13511166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outdoor object&#10;&#10;Description automatically generated">
            <a:extLst>
              <a:ext uri="{FF2B5EF4-FFF2-40B4-BE49-F238E27FC236}">
                <a16:creationId xmlns:a16="http://schemas.microsoft.com/office/drawing/2014/main" id="{B6B9B443-BDD2-8B4A-86D9-E93C4FE9179E}"/>
              </a:ext>
            </a:extLst>
          </p:cNvPr>
          <p:cNvPicPr>
            <a:picLocks noChangeAspect="1"/>
          </p:cNvPicPr>
          <p:nvPr/>
        </p:nvPicPr>
        <p:blipFill rotWithShape="1">
          <a:blip r:embed="rId3"/>
          <a:srcRect b="25000"/>
          <a:stretch/>
        </p:blipFill>
        <p:spPr>
          <a:xfrm>
            <a:off x="-1" y="10"/>
            <a:ext cx="12192000" cy="6857990"/>
          </a:xfrm>
          <a:prstGeom prst="rect">
            <a:avLst/>
          </a:prstGeom>
        </p:spPr>
      </p:pic>
      <p:sp>
        <p:nvSpPr>
          <p:cNvPr id="9"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a16="http://schemas.microsoft.com/office/drawing/2014/main" id="{63F01C44-97DC-9A4E-8414-BA4055E69885}"/>
              </a:ext>
            </a:extLst>
          </p:cNvPr>
          <p:cNvSpPr>
            <a:spLocks noGrp="1"/>
          </p:cNvSpPr>
          <p:nvPr>
            <p:ph type="title"/>
          </p:nvPr>
        </p:nvSpPr>
        <p:spPr>
          <a:xfrm>
            <a:off x="709448" y="1913950"/>
            <a:ext cx="4204137" cy="1342754"/>
          </a:xfrm>
        </p:spPr>
        <p:txBody>
          <a:bodyPr>
            <a:normAutofit/>
          </a:bodyPr>
          <a:lstStyle/>
          <a:p>
            <a:pPr algn="ctr"/>
            <a:endParaRPr lang="en-US" sz="3600"/>
          </a:p>
        </p:txBody>
      </p:sp>
      <p:cxnSp>
        <p:nvCxnSpPr>
          <p:cNvPr id="11" name="Straight Connector 10">
            <a:extLst>
              <a:ext uri="{FF2B5EF4-FFF2-40B4-BE49-F238E27FC236}">
                <a16:creationId xmlns:a16="http://schemas.microsoft.com/office/drawing/2014/main" id="{20E3A342-4D61-4E3F-AF90-1AB42AEB96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0BF6DDA-BB64-8845-87DD-92937F43E0D3}"/>
              </a:ext>
            </a:extLst>
          </p:cNvPr>
          <p:cNvSpPr>
            <a:spLocks noGrp="1"/>
          </p:cNvSpPr>
          <p:nvPr>
            <p:ph idx="1"/>
          </p:nvPr>
        </p:nvSpPr>
        <p:spPr>
          <a:xfrm>
            <a:off x="525516" y="3417573"/>
            <a:ext cx="9715764" cy="2619839"/>
          </a:xfrm>
        </p:spPr>
        <p:txBody>
          <a:bodyPr anchor="ctr">
            <a:normAutofit/>
          </a:bodyPr>
          <a:lstStyle/>
          <a:p>
            <a:r>
              <a:rPr lang="en-US" sz="2400" b="1" dirty="0">
                <a:solidFill>
                  <a:srgbClr val="E50096"/>
                </a:solidFill>
              </a:rPr>
              <a:t>Provide opportunities for creative arts.  </a:t>
            </a:r>
            <a:r>
              <a:rPr lang="en-US" sz="2400" dirty="0"/>
              <a:t>Talking (a primary avenue for emotional healing) is not always possible because of inhibition, language, or cultural barriers.  Music, painting, or clay shaping can facilitate the avenue for victims to disclose and process their traumatic experiences. </a:t>
            </a:r>
          </a:p>
          <a:p>
            <a:endParaRPr lang="en-US" sz="2400" dirty="0"/>
          </a:p>
        </p:txBody>
      </p:sp>
    </p:spTree>
    <p:extLst>
      <p:ext uri="{BB962C8B-B14F-4D97-AF65-F5344CB8AC3E}">
        <p14:creationId xmlns:p14="http://schemas.microsoft.com/office/powerpoint/2010/main" val="964100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outdoor object&#10;&#10;Description automatically generated">
            <a:extLst>
              <a:ext uri="{FF2B5EF4-FFF2-40B4-BE49-F238E27FC236}">
                <a16:creationId xmlns:a16="http://schemas.microsoft.com/office/drawing/2014/main" id="{DCA7C019-7514-DD46-908B-773C3983AF4E}"/>
              </a:ext>
            </a:extLst>
          </p:cNvPr>
          <p:cNvPicPr>
            <a:picLocks noChangeAspect="1"/>
          </p:cNvPicPr>
          <p:nvPr/>
        </p:nvPicPr>
        <p:blipFill rotWithShape="1">
          <a:blip r:embed="rId3"/>
          <a:srcRect b="25000"/>
          <a:stretch/>
        </p:blipFill>
        <p:spPr>
          <a:xfrm>
            <a:off x="-1" y="10"/>
            <a:ext cx="12192000" cy="6857990"/>
          </a:xfrm>
          <a:prstGeom prst="rect">
            <a:avLst/>
          </a:prstGeom>
        </p:spPr>
      </p:pic>
      <p:sp>
        <p:nvSpPr>
          <p:cNvPr id="9"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a16="http://schemas.microsoft.com/office/drawing/2014/main" id="{62B52449-96FD-6C4A-A083-EDF5C5434A55}"/>
              </a:ext>
            </a:extLst>
          </p:cNvPr>
          <p:cNvSpPr>
            <a:spLocks noGrp="1"/>
          </p:cNvSpPr>
          <p:nvPr>
            <p:ph type="title"/>
          </p:nvPr>
        </p:nvSpPr>
        <p:spPr>
          <a:xfrm>
            <a:off x="709448" y="1913950"/>
            <a:ext cx="4204137" cy="1342754"/>
          </a:xfrm>
        </p:spPr>
        <p:txBody>
          <a:bodyPr>
            <a:normAutofit/>
          </a:bodyPr>
          <a:lstStyle/>
          <a:p>
            <a:pPr algn="ctr"/>
            <a:endParaRPr lang="en-US" sz="3600"/>
          </a:p>
        </p:txBody>
      </p:sp>
      <p:cxnSp>
        <p:nvCxnSpPr>
          <p:cNvPr id="11" name="Straight Connector 10">
            <a:extLst>
              <a:ext uri="{FF2B5EF4-FFF2-40B4-BE49-F238E27FC236}">
                <a16:creationId xmlns:a16="http://schemas.microsoft.com/office/drawing/2014/main" id="{20E3A342-4D61-4E3F-AF90-1AB42AEB96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AC201A-12EB-8B45-9191-BCE09733A6D1}"/>
              </a:ext>
            </a:extLst>
          </p:cNvPr>
          <p:cNvSpPr>
            <a:spLocks noGrp="1"/>
          </p:cNvSpPr>
          <p:nvPr>
            <p:ph idx="1"/>
          </p:nvPr>
        </p:nvSpPr>
        <p:spPr>
          <a:xfrm>
            <a:off x="525516" y="3417573"/>
            <a:ext cx="9794141" cy="2619839"/>
          </a:xfrm>
        </p:spPr>
        <p:txBody>
          <a:bodyPr anchor="ctr">
            <a:normAutofit/>
          </a:bodyPr>
          <a:lstStyle/>
          <a:p>
            <a:pPr>
              <a:lnSpc>
                <a:spcPct val="100000"/>
              </a:lnSpc>
            </a:pPr>
            <a:r>
              <a:rPr lang="en-US" sz="2400" b="1" dirty="0">
                <a:solidFill>
                  <a:srgbClr val="E50096"/>
                </a:solidFill>
              </a:rPr>
              <a:t>Equip them with self-help strategies.  </a:t>
            </a:r>
            <a:r>
              <a:rPr lang="en-US" sz="2400" dirty="0"/>
              <a:t>This can be ably achieved by a mental health professional (psychologist, counselor, social worker…), but when those are not available, there may be astute and goodhearted persons who can share practical skills and even adaptive behavioral and mental styles that will help them face their challenges.  The simple act of loving an individual in these circumstances will always be helpful.</a:t>
            </a:r>
          </a:p>
          <a:p>
            <a:pPr marL="0" indent="0">
              <a:lnSpc>
                <a:spcPct val="100000"/>
              </a:lnSpc>
              <a:buNone/>
            </a:pPr>
            <a:endParaRPr lang="en-US" sz="2400" dirty="0"/>
          </a:p>
        </p:txBody>
      </p:sp>
    </p:spTree>
    <p:extLst>
      <p:ext uri="{BB962C8B-B14F-4D97-AF65-F5344CB8AC3E}">
        <p14:creationId xmlns:p14="http://schemas.microsoft.com/office/powerpoint/2010/main" val="33837560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A close up of an umbrella&#13;&#10;&#13;&#10;Description automatically generated">
            <a:extLst>
              <a:ext uri="{FF2B5EF4-FFF2-40B4-BE49-F238E27FC236}">
                <a16:creationId xmlns:a16="http://schemas.microsoft.com/office/drawing/2014/main" id="{42247E85-06CF-EE41-A943-19CB8075ECA6}"/>
              </a:ext>
            </a:extLst>
          </p:cNvPr>
          <p:cNvPicPr>
            <a:picLocks noChangeAspect="1"/>
          </p:cNvPicPr>
          <p:nvPr/>
        </p:nvPicPr>
        <p:blipFill rotWithShape="1">
          <a:blip r:embed="rId3"/>
          <a:srcRect b="25000"/>
          <a:stretch/>
        </p:blipFill>
        <p:spPr>
          <a:xfrm>
            <a:off x="-1" y="10"/>
            <a:ext cx="12192000" cy="6857990"/>
          </a:xfrm>
          <a:prstGeom prst="rect">
            <a:avLst/>
          </a:prstGeom>
        </p:spPr>
      </p:pic>
      <p:sp>
        <p:nvSpPr>
          <p:cNvPr id="12"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a16="http://schemas.microsoft.com/office/drawing/2014/main" id="{EEDDFCA9-FF45-CE47-8A70-97AAF6D0E0BB}"/>
              </a:ext>
            </a:extLst>
          </p:cNvPr>
          <p:cNvSpPr>
            <a:spLocks noGrp="1"/>
          </p:cNvSpPr>
          <p:nvPr>
            <p:ph type="title"/>
          </p:nvPr>
        </p:nvSpPr>
        <p:spPr>
          <a:xfrm>
            <a:off x="657196" y="2488717"/>
            <a:ext cx="4204137" cy="1342754"/>
          </a:xfrm>
        </p:spPr>
        <p:txBody>
          <a:bodyPr>
            <a:normAutofit/>
          </a:bodyPr>
          <a:lstStyle/>
          <a:p>
            <a:pPr algn="ctr"/>
            <a:r>
              <a:rPr lang="en-US" sz="3200" b="1" dirty="0">
                <a:latin typeface="Avenir Next" panose="020B0503020202020204" pitchFamily="34" charset="0"/>
              </a:rPr>
              <a:t>RELIGION</a:t>
            </a:r>
          </a:p>
        </p:txBody>
      </p:sp>
      <p:cxnSp>
        <p:nvCxnSpPr>
          <p:cNvPr id="14" name="Straight Connector 13">
            <a:extLst>
              <a:ext uri="{FF2B5EF4-FFF2-40B4-BE49-F238E27FC236}">
                <a16:creationId xmlns:a16="http://schemas.microsoft.com/office/drawing/2014/main" id="{20E3A342-4D61-4E3F-AF90-1AB42AEB96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C6453906-E5E2-0D43-A598-8B24FC7D124D}"/>
              </a:ext>
            </a:extLst>
          </p:cNvPr>
          <p:cNvSpPr>
            <a:spLocks noGrp="1"/>
          </p:cNvSpPr>
          <p:nvPr>
            <p:ph idx="1"/>
          </p:nvPr>
        </p:nvSpPr>
        <p:spPr>
          <a:xfrm>
            <a:off x="525516" y="3535140"/>
            <a:ext cx="8840553" cy="2619839"/>
          </a:xfrm>
        </p:spPr>
        <p:txBody>
          <a:bodyPr anchor="ctr">
            <a:normAutofit/>
          </a:bodyPr>
          <a:lstStyle/>
          <a:p>
            <a:pPr marL="0" indent="0" algn="ctr">
              <a:buNone/>
            </a:pPr>
            <a:r>
              <a:rPr lang="en-US" sz="2400" dirty="0"/>
              <a:t>Fervent prayer as well as repetition of Bible verses of reassurance are great tools to ease the pain of those suffering from post-traumatic symptoms.  Here are some examples of Bible verses that can be read and re-read, memorized to develop faith and trust in God and to cope with anxious thoughts and feelings:</a:t>
            </a:r>
          </a:p>
          <a:p>
            <a:pPr marL="0" indent="0" algn="ctr">
              <a:buNone/>
            </a:pPr>
            <a:endParaRPr lang="en-US" sz="2400" dirty="0"/>
          </a:p>
        </p:txBody>
      </p:sp>
    </p:spTree>
    <p:extLst>
      <p:ext uri="{BB962C8B-B14F-4D97-AF65-F5344CB8AC3E}">
        <p14:creationId xmlns:p14="http://schemas.microsoft.com/office/powerpoint/2010/main" val="12029091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n umbrella&#10;&#10;Description automatically generated">
            <a:extLst>
              <a:ext uri="{FF2B5EF4-FFF2-40B4-BE49-F238E27FC236}">
                <a16:creationId xmlns:a16="http://schemas.microsoft.com/office/drawing/2014/main" id="{F848BDF8-0CBA-2E4E-B6F3-ACD9C00B87D2}"/>
              </a:ext>
            </a:extLst>
          </p:cNvPr>
          <p:cNvPicPr>
            <a:picLocks noChangeAspect="1"/>
          </p:cNvPicPr>
          <p:nvPr/>
        </p:nvPicPr>
        <p:blipFill rotWithShape="1">
          <a:blip r:embed="rId3"/>
          <a:srcRect b="25000"/>
          <a:stretch/>
        </p:blipFill>
        <p:spPr>
          <a:xfrm>
            <a:off x="-1" y="10"/>
            <a:ext cx="12192000" cy="6857990"/>
          </a:xfrm>
          <a:prstGeom prst="rect">
            <a:avLst/>
          </a:prstGeom>
        </p:spPr>
      </p:pic>
      <p:sp>
        <p:nvSpPr>
          <p:cNvPr id="9"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a16="http://schemas.microsoft.com/office/drawing/2014/main" id="{BA2F4F1F-70B4-1540-A8F7-D748912C775E}"/>
              </a:ext>
            </a:extLst>
          </p:cNvPr>
          <p:cNvSpPr>
            <a:spLocks noGrp="1"/>
          </p:cNvSpPr>
          <p:nvPr>
            <p:ph type="title"/>
          </p:nvPr>
        </p:nvSpPr>
        <p:spPr>
          <a:xfrm>
            <a:off x="679270" y="2488719"/>
            <a:ext cx="4234316" cy="1342753"/>
          </a:xfrm>
        </p:spPr>
        <p:txBody>
          <a:bodyPr>
            <a:normAutofit/>
          </a:bodyPr>
          <a:lstStyle/>
          <a:p>
            <a:pPr algn="ctr"/>
            <a:r>
              <a:rPr lang="en-US" sz="3200" b="1" dirty="0">
                <a:latin typeface="Avenir Next" panose="020B0503020202020204" pitchFamily="34" charset="0"/>
              </a:rPr>
              <a:t>THE BIBLE</a:t>
            </a:r>
          </a:p>
        </p:txBody>
      </p:sp>
      <p:cxnSp>
        <p:nvCxnSpPr>
          <p:cNvPr id="11" name="Straight Connector 10">
            <a:extLst>
              <a:ext uri="{FF2B5EF4-FFF2-40B4-BE49-F238E27FC236}">
                <a16:creationId xmlns:a16="http://schemas.microsoft.com/office/drawing/2014/main" id="{20E3A342-4D61-4E3F-AF90-1AB42AEB96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0BAC344-609B-7D47-822F-A3EBFFA3F7EB}"/>
              </a:ext>
            </a:extLst>
          </p:cNvPr>
          <p:cNvSpPr>
            <a:spLocks noGrp="1"/>
          </p:cNvSpPr>
          <p:nvPr>
            <p:ph idx="1"/>
          </p:nvPr>
        </p:nvSpPr>
        <p:spPr>
          <a:xfrm>
            <a:off x="587828" y="3770273"/>
            <a:ext cx="8856617" cy="2619838"/>
          </a:xfrm>
        </p:spPr>
        <p:txBody>
          <a:bodyPr anchor="ctr">
            <a:normAutofit/>
          </a:bodyPr>
          <a:lstStyle/>
          <a:p>
            <a:pPr marL="0" indent="0" algn="ctr">
              <a:lnSpc>
                <a:spcPct val="100000"/>
              </a:lnSpc>
              <a:buNone/>
            </a:pPr>
            <a:r>
              <a:rPr lang="en-US" sz="2400" dirty="0"/>
              <a:t>“Then they cried to the Lord in their trouble, and he saved them from their distress.  He brought them out of darkness, the utter darkness, and broke away their chains” </a:t>
            </a:r>
          </a:p>
          <a:p>
            <a:pPr marL="0" indent="0" algn="ctr">
              <a:lnSpc>
                <a:spcPct val="100000"/>
              </a:lnSpc>
              <a:buNone/>
            </a:pPr>
            <a:r>
              <a:rPr lang="en-US" sz="2400" dirty="0"/>
              <a:t>(Psalms 107: 13, 14).</a:t>
            </a:r>
          </a:p>
          <a:p>
            <a:pPr marL="0" indent="0" algn="ctr">
              <a:lnSpc>
                <a:spcPct val="100000"/>
              </a:lnSpc>
              <a:buNone/>
            </a:pPr>
            <a:endParaRPr lang="en-US" sz="2400" dirty="0"/>
          </a:p>
        </p:txBody>
      </p:sp>
    </p:spTree>
    <p:extLst>
      <p:ext uri="{BB962C8B-B14F-4D97-AF65-F5344CB8AC3E}">
        <p14:creationId xmlns:p14="http://schemas.microsoft.com/office/powerpoint/2010/main" val="23491196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n umbrella&#10;&#10;Description automatically generated">
            <a:extLst>
              <a:ext uri="{FF2B5EF4-FFF2-40B4-BE49-F238E27FC236}">
                <a16:creationId xmlns:a16="http://schemas.microsoft.com/office/drawing/2014/main" id="{D190A122-C5E2-BF46-9709-58D7EC414B76}"/>
              </a:ext>
            </a:extLst>
          </p:cNvPr>
          <p:cNvPicPr>
            <a:picLocks noChangeAspect="1"/>
          </p:cNvPicPr>
          <p:nvPr/>
        </p:nvPicPr>
        <p:blipFill rotWithShape="1">
          <a:blip r:embed="rId3"/>
          <a:srcRect b="25000"/>
          <a:stretch/>
        </p:blipFill>
        <p:spPr>
          <a:xfrm>
            <a:off x="-1" y="10"/>
            <a:ext cx="12192000" cy="6857990"/>
          </a:xfrm>
          <a:prstGeom prst="rect">
            <a:avLst/>
          </a:prstGeom>
        </p:spPr>
      </p:pic>
      <p:sp>
        <p:nvSpPr>
          <p:cNvPr id="9"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cxnSp>
        <p:nvCxnSpPr>
          <p:cNvPr id="11" name="Straight Connector 10">
            <a:extLst>
              <a:ext uri="{FF2B5EF4-FFF2-40B4-BE49-F238E27FC236}">
                <a16:creationId xmlns:a16="http://schemas.microsoft.com/office/drawing/2014/main" id="{20E3A342-4D61-4E3F-AF90-1AB42AEB96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5F38D58-CE27-8C47-A245-D04CE4B45CF2}"/>
              </a:ext>
            </a:extLst>
          </p:cNvPr>
          <p:cNvSpPr>
            <a:spLocks noGrp="1"/>
          </p:cNvSpPr>
          <p:nvPr>
            <p:ph idx="1"/>
          </p:nvPr>
        </p:nvSpPr>
        <p:spPr>
          <a:xfrm>
            <a:off x="525516" y="3417573"/>
            <a:ext cx="8017593" cy="2619839"/>
          </a:xfrm>
        </p:spPr>
        <p:txBody>
          <a:bodyPr anchor="ctr">
            <a:normAutofit/>
          </a:bodyPr>
          <a:lstStyle/>
          <a:p>
            <a:pPr algn="ctr">
              <a:lnSpc>
                <a:spcPct val="100000"/>
              </a:lnSpc>
            </a:pPr>
            <a:r>
              <a:rPr lang="en-US" sz="2400" dirty="0"/>
              <a:t>Whoever dwells in the shelter of the Most High will rest in the shadow of the Almighty. I will say of the Lord, “He is my refuge and my fortress, my God, in whom I trust” </a:t>
            </a:r>
          </a:p>
          <a:p>
            <a:pPr marL="0" indent="0" algn="ctr">
              <a:lnSpc>
                <a:spcPct val="100000"/>
              </a:lnSpc>
              <a:buNone/>
            </a:pPr>
            <a:r>
              <a:rPr lang="en-US" sz="2400" dirty="0"/>
              <a:t>(Psalms 91: 1, 2).</a:t>
            </a:r>
          </a:p>
        </p:txBody>
      </p:sp>
      <p:sp>
        <p:nvSpPr>
          <p:cNvPr id="7" name="Title 1">
            <a:extLst>
              <a:ext uri="{FF2B5EF4-FFF2-40B4-BE49-F238E27FC236}">
                <a16:creationId xmlns:a16="http://schemas.microsoft.com/office/drawing/2014/main" id="{50A4ED5E-6F05-6048-8A05-3B8D1C1831F5}"/>
              </a:ext>
            </a:extLst>
          </p:cNvPr>
          <p:cNvSpPr>
            <a:spLocks noGrp="1"/>
          </p:cNvSpPr>
          <p:nvPr>
            <p:ph type="title"/>
          </p:nvPr>
        </p:nvSpPr>
        <p:spPr>
          <a:xfrm>
            <a:off x="709613" y="2489291"/>
            <a:ext cx="4203700" cy="1341438"/>
          </a:xfrm>
        </p:spPr>
        <p:txBody>
          <a:bodyPr>
            <a:normAutofit/>
          </a:bodyPr>
          <a:lstStyle/>
          <a:p>
            <a:pPr algn="ctr"/>
            <a:r>
              <a:rPr lang="en-US" sz="3200" b="1" dirty="0">
                <a:latin typeface="Avenir Next" panose="020B0503020202020204" pitchFamily="34" charset="0"/>
              </a:rPr>
              <a:t>THE BIBLE</a:t>
            </a:r>
          </a:p>
        </p:txBody>
      </p:sp>
    </p:spTree>
    <p:extLst>
      <p:ext uri="{BB962C8B-B14F-4D97-AF65-F5344CB8AC3E}">
        <p14:creationId xmlns:p14="http://schemas.microsoft.com/office/powerpoint/2010/main" val="28181115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n umbrella&#10;&#10;Description automatically generated">
            <a:extLst>
              <a:ext uri="{FF2B5EF4-FFF2-40B4-BE49-F238E27FC236}">
                <a16:creationId xmlns:a16="http://schemas.microsoft.com/office/drawing/2014/main" id="{8FBF76D9-A14F-E541-86AC-2D6F5245DB8A}"/>
              </a:ext>
            </a:extLst>
          </p:cNvPr>
          <p:cNvPicPr>
            <a:picLocks noChangeAspect="1"/>
          </p:cNvPicPr>
          <p:nvPr/>
        </p:nvPicPr>
        <p:blipFill rotWithShape="1">
          <a:blip r:embed="rId3"/>
          <a:srcRect b="25000"/>
          <a:stretch/>
        </p:blipFill>
        <p:spPr>
          <a:xfrm>
            <a:off x="-1" y="10"/>
            <a:ext cx="12192000" cy="6857990"/>
          </a:xfrm>
          <a:prstGeom prst="rect">
            <a:avLst/>
          </a:prstGeom>
        </p:spPr>
      </p:pic>
      <p:sp>
        <p:nvSpPr>
          <p:cNvPr id="9"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cxnSp>
        <p:nvCxnSpPr>
          <p:cNvPr id="11" name="Straight Connector 10">
            <a:extLst>
              <a:ext uri="{FF2B5EF4-FFF2-40B4-BE49-F238E27FC236}">
                <a16:creationId xmlns:a16="http://schemas.microsoft.com/office/drawing/2014/main" id="{20E3A342-4D61-4E3F-AF90-1AB42AEB96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EF98F8B-D9AA-7D4C-BCA5-3B57E70DB77F}"/>
              </a:ext>
            </a:extLst>
          </p:cNvPr>
          <p:cNvSpPr>
            <a:spLocks noGrp="1"/>
          </p:cNvSpPr>
          <p:nvPr>
            <p:ph idx="1"/>
          </p:nvPr>
        </p:nvSpPr>
        <p:spPr>
          <a:xfrm>
            <a:off x="525515" y="3822523"/>
            <a:ext cx="9389193" cy="2619839"/>
          </a:xfrm>
        </p:spPr>
        <p:txBody>
          <a:bodyPr anchor="ctr">
            <a:normAutofit/>
          </a:bodyPr>
          <a:lstStyle/>
          <a:p>
            <a:pPr marL="0" indent="0" algn="ctr">
              <a:lnSpc>
                <a:spcPct val="100000"/>
              </a:lnSpc>
              <a:buNone/>
            </a:pPr>
            <a:r>
              <a:rPr lang="en-US" sz="2400" dirty="0"/>
              <a:t>“He will cover you with his feathers, and under his wings you will find refuge; his faithfulness will be your shield and rampart.  You will not fear the terror of night, nor the arrow that flies by day, nor the pestilence that stalks in the darkness, nor the plague that destroys at midday” </a:t>
            </a:r>
          </a:p>
          <a:p>
            <a:pPr marL="0" indent="0" algn="ctr">
              <a:lnSpc>
                <a:spcPct val="100000"/>
              </a:lnSpc>
              <a:buNone/>
            </a:pPr>
            <a:r>
              <a:rPr lang="en-US" sz="2400" dirty="0"/>
              <a:t>(Psalms 91: 4-6).</a:t>
            </a:r>
          </a:p>
          <a:p>
            <a:pPr marL="0" indent="0" algn="ctr">
              <a:lnSpc>
                <a:spcPct val="100000"/>
              </a:lnSpc>
              <a:buNone/>
            </a:pPr>
            <a:endParaRPr lang="en-US" sz="2400" dirty="0"/>
          </a:p>
        </p:txBody>
      </p:sp>
      <p:sp>
        <p:nvSpPr>
          <p:cNvPr id="7" name="Title 1">
            <a:extLst>
              <a:ext uri="{FF2B5EF4-FFF2-40B4-BE49-F238E27FC236}">
                <a16:creationId xmlns:a16="http://schemas.microsoft.com/office/drawing/2014/main" id="{78A8DE8D-EE24-AD46-86F7-CA6CA7031B10}"/>
              </a:ext>
            </a:extLst>
          </p:cNvPr>
          <p:cNvSpPr>
            <a:spLocks noGrp="1"/>
          </p:cNvSpPr>
          <p:nvPr>
            <p:ph type="title"/>
          </p:nvPr>
        </p:nvSpPr>
        <p:spPr>
          <a:xfrm>
            <a:off x="709613" y="2489293"/>
            <a:ext cx="4203700" cy="1341438"/>
          </a:xfrm>
        </p:spPr>
        <p:txBody>
          <a:bodyPr>
            <a:normAutofit/>
          </a:bodyPr>
          <a:lstStyle/>
          <a:p>
            <a:pPr algn="ctr"/>
            <a:r>
              <a:rPr lang="en-US" sz="3200" b="1" dirty="0">
                <a:latin typeface="Avenir Next" panose="020B0503020202020204" pitchFamily="34" charset="0"/>
              </a:rPr>
              <a:t>THE BIBLE</a:t>
            </a:r>
          </a:p>
        </p:txBody>
      </p:sp>
    </p:spTree>
    <p:extLst>
      <p:ext uri="{BB962C8B-B14F-4D97-AF65-F5344CB8AC3E}">
        <p14:creationId xmlns:p14="http://schemas.microsoft.com/office/powerpoint/2010/main" val="37473981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n umbrella&#10;&#10;Description automatically generated">
            <a:extLst>
              <a:ext uri="{FF2B5EF4-FFF2-40B4-BE49-F238E27FC236}">
                <a16:creationId xmlns:a16="http://schemas.microsoft.com/office/drawing/2014/main" id="{2565B2EB-58CF-4D40-B244-77FCB5BDADD2}"/>
              </a:ext>
            </a:extLst>
          </p:cNvPr>
          <p:cNvPicPr>
            <a:picLocks noChangeAspect="1"/>
          </p:cNvPicPr>
          <p:nvPr/>
        </p:nvPicPr>
        <p:blipFill rotWithShape="1">
          <a:blip r:embed="rId3"/>
          <a:srcRect b="25000"/>
          <a:stretch/>
        </p:blipFill>
        <p:spPr>
          <a:xfrm>
            <a:off x="-1" y="10"/>
            <a:ext cx="12192000" cy="6857990"/>
          </a:xfrm>
          <a:prstGeom prst="rect">
            <a:avLst/>
          </a:prstGeom>
        </p:spPr>
      </p:pic>
      <p:sp>
        <p:nvSpPr>
          <p:cNvPr id="9"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cxnSp>
        <p:nvCxnSpPr>
          <p:cNvPr id="11" name="Straight Connector 10">
            <a:extLst>
              <a:ext uri="{FF2B5EF4-FFF2-40B4-BE49-F238E27FC236}">
                <a16:creationId xmlns:a16="http://schemas.microsoft.com/office/drawing/2014/main" id="{20E3A342-4D61-4E3F-AF90-1AB42AEB96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A7A3A2B-74CE-CC46-8E3F-1A90C658E7BB}"/>
              </a:ext>
            </a:extLst>
          </p:cNvPr>
          <p:cNvSpPr>
            <a:spLocks noGrp="1"/>
          </p:cNvSpPr>
          <p:nvPr>
            <p:ph idx="1"/>
          </p:nvPr>
        </p:nvSpPr>
        <p:spPr>
          <a:xfrm>
            <a:off x="695335" y="3718021"/>
            <a:ext cx="8801364" cy="2619839"/>
          </a:xfrm>
        </p:spPr>
        <p:txBody>
          <a:bodyPr anchor="ctr">
            <a:normAutofit/>
          </a:bodyPr>
          <a:lstStyle/>
          <a:p>
            <a:pPr marL="0" indent="0" algn="ctr">
              <a:buNone/>
            </a:pPr>
            <a:r>
              <a:rPr lang="en-US" sz="2400" dirty="0"/>
              <a:t>“Do not fear, for I am with you; do not be dismayed, for I am your God. I will strengthen you and help you; I will uphold you with my righteous right hand” </a:t>
            </a:r>
          </a:p>
          <a:p>
            <a:pPr marL="0" indent="0" algn="ctr">
              <a:buNone/>
            </a:pPr>
            <a:r>
              <a:rPr lang="en-US" sz="2400" dirty="0"/>
              <a:t>(Isaiah 41: 10).</a:t>
            </a:r>
          </a:p>
          <a:p>
            <a:pPr marL="0" indent="0" algn="ctr">
              <a:buNone/>
            </a:pPr>
            <a:endParaRPr lang="en-US" sz="2400" dirty="0"/>
          </a:p>
        </p:txBody>
      </p:sp>
      <p:sp>
        <p:nvSpPr>
          <p:cNvPr id="7" name="Title 1">
            <a:extLst>
              <a:ext uri="{FF2B5EF4-FFF2-40B4-BE49-F238E27FC236}">
                <a16:creationId xmlns:a16="http://schemas.microsoft.com/office/drawing/2014/main" id="{7CCCEA5F-D42D-0E4C-87DD-223D77280B6B}"/>
              </a:ext>
            </a:extLst>
          </p:cNvPr>
          <p:cNvSpPr>
            <a:spLocks noGrp="1"/>
          </p:cNvSpPr>
          <p:nvPr>
            <p:ph type="title"/>
          </p:nvPr>
        </p:nvSpPr>
        <p:spPr>
          <a:xfrm>
            <a:off x="683485" y="2476228"/>
            <a:ext cx="4203700" cy="1341438"/>
          </a:xfrm>
        </p:spPr>
        <p:txBody>
          <a:bodyPr>
            <a:normAutofit/>
          </a:bodyPr>
          <a:lstStyle/>
          <a:p>
            <a:pPr algn="ctr"/>
            <a:r>
              <a:rPr lang="en-US" sz="3200" b="1" dirty="0">
                <a:latin typeface="Avenir Next" panose="020B0503020202020204" pitchFamily="34" charset="0"/>
              </a:rPr>
              <a:t>THE BIBLE</a:t>
            </a:r>
          </a:p>
        </p:txBody>
      </p:sp>
    </p:spTree>
    <p:extLst>
      <p:ext uri="{BB962C8B-B14F-4D97-AF65-F5344CB8AC3E}">
        <p14:creationId xmlns:p14="http://schemas.microsoft.com/office/powerpoint/2010/main" val="18687030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n umbrella&#10;&#10;Description automatically generated">
            <a:extLst>
              <a:ext uri="{FF2B5EF4-FFF2-40B4-BE49-F238E27FC236}">
                <a16:creationId xmlns:a16="http://schemas.microsoft.com/office/drawing/2014/main" id="{C777C3CF-4E51-F044-A037-0011388260C7}"/>
              </a:ext>
            </a:extLst>
          </p:cNvPr>
          <p:cNvPicPr>
            <a:picLocks noChangeAspect="1"/>
          </p:cNvPicPr>
          <p:nvPr/>
        </p:nvPicPr>
        <p:blipFill rotWithShape="1">
          <a:blip r:embed="rId3"/>
          <a:srcRect b="25000"/>
          <a:stretch/>
        </p:blipFill>
        <p:spPr>
          <a:xfrm>
            <a:off x="-1" y="10"/>
            <a:ext cx="12192000" cy="6857990"/>
          </a:xfrm>
          <a:prstGeom prst="rect">
            <a:avLst/>
          </a:prstGeom>
        </p:spPr>
      </p:pic>
      <p:sp>
        <p:nvSpPr>
          <p:cNvPr id="9"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cxnSp>
        <p:nvCxnSpPr>
          <p:cNvPr id="11" name="Straight Connector 10">
            <a:extLst>
              <a:ext uri="{FF2B5EF4-FFF2-40B4-BE49-F238E27FC236}">
                <a16:creationId xmlns:a16="http://schemas.microsoft.com/office/drawing/2014/main" id="{20E3A342-4D61-4E3F-AF90-1AB42AEB96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9E5DEB6-8060-7C4C-94DC-58A7943B5D2D}"/>
              </a:ext>
            </a:extLst>
          </p:cNvPr>
          <p:cNvSpPr>
            <a:spLocks noGrp="1"/>
          </p:cNvSpPr>
          <p:nvPr>
            <p:ph idx="1"/>
          </p:nvPr>
        </p:nvSpPr>
        <p:spPr>
          <a:xfrm>
            <a:off x="316509" y="3506958"/>
            <a:ext cx="9689638" cy="3821309"/>
          </a:xfrm>
        </p:spPr>
        <p:txBody>
          <a:bodyPr anchor="ctr">
            <a:normAutofit/>
          </a:bodyPr>
          <a:lstStyle/>
          <a:p>
            <a:pPr marL="0" lvl="0" indent="0" algn="ctr">
              <a:buNone/>
            </a:pPr>
            <a:r>
              <a:rPr lang="en-US" sz="2400" dirty="0"/>
              <a:t>“I sought the Lord, and he answered me; he delivered me from all my fears” </a:t>
            </a:r>
            <a:r>
              <a:rPr lang="en-US" sz="2000" dirty="0"/>
              <a:t>(Psalms 34: 4).</a:t>
            </a:r>
          </a:p>
          <a:p>
            <a:pPr marL="0" lvl="0" indent="0" algn="ctr">
              <a:buNone/>
            </a:pPr>
            <a:r>
              <a:rPr lang="en-US" sz="2400" dirty="0"/>
              <a:t>“The Spirit of the Sovereign Lord is on me, because the Lord has anointed me to proclaim good news to the poor. He has sent me to bind up the brokenhearted, to proclaim freedom for the captives and release from darkness for the prisoners, to proclaim the year of the Lord’s favor and the day of vengeance of our God, to comfort all who mourn, and provide for those who grieve in Zion” </a:t>
            </a:r>
          </a:p>
          <a:p>
            <a:pPr marL="0" lvl="0" indent="0" algn="ctr">
              <a:buNone/>
            </a:pPr>
            <a:r>
              <a:rPr lang="en-US" sz="2000" dirty="0"/>
              <a:t>(Isaiah 61: 1-3).</a:t>
            </a:r>
          </a:p>
          <a:p>
            <a:pPr marL="0" indent="0" algn="ctr">
              <a:buNone/>
            </a:pPr>
            <a:endParaRPr lang="en-US" sz="2400" dirty="0"/>
          </a:p>
        </p:txBody>
      </p:sp>
      <p:sp>
        <p:nvSpPr>
          <p:cNvPr id="7" name="Title 1">
            <a:extLst>
              <a:ext uri="{FF2B5EF4-FFF2-40B4-BE49-F238E27FC236}">
                <a16:creationId xmlns:a16="http://schemas.microsoft.com/office/drawing/2014/main" id="{398629DC-9AF9-3F46-BC0E-9B5F9AC6BDFF}"/>
              </a:ext>
            </a:extLst>
          </p:cNvPr>
          <p:cNvSpPr>
            <a:spLocks noGrp="1"/>
          </p:cNvSpPr>
          <p:nvPr>
            <p:ph type="title"/>
          </p:nvPr>
        </p:nvSpPr>
        <p:spPr>
          <a:xfrm>
            <a:off x="709613" y="2410915"/>
            <a:ext cx="4203700" cy="1341438"/>
          </a:xfrm>
        </p:spPr>
        <p:txBody>
          <a:bodyPr>
            <a:normAutofit/>
          </a:bodyPr>
          <a:lstStyle/>
          <a:p>
            <a:pPr algn="ctr"/>
            <a:r>
              <a:rPr lang="en-US" sz="3200" b="1" dirty="0">
                <a:latin typeface="Avenir Next" panose="020B0503020202020204" pitchFamily="34" charset="0"/>
              </a:rPr>
              <a:t>THE BIBLE</a:t>
            </a:r>
          </a:p>
        </p:txBody>
      </p:sp>
    </p:spTree>
    <p:extLst>
      <p:ext uri="{BB962C8B-B14F-4D97-AF65-F5344CB8AC3E}">
        <p14:creationId xmlns:p14="http://schemas.microsoft.com/office/powerpoint/2010/main" val="1556211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outdoor object&#10;&#10;Description automatically generated">
            <a:extLst>
              <a:ext uri="{FF2B5EF4-FFF2-40B4-BE49-F238E27FC236}">
                <a16:creationId xmlns:a16="http://schemas.microsoft.com/office/drawing/2014/main" id="{A2C431F8-4715-5A48-83A0-A8973F834354}"/>
              </a:ext>
            </a:extLst>
          </p:cNvPr>
          <p:cNvPicPr>
            <a:picLocks noChangeAspect="1"/>
          </p:cNvPicPr>
          <p:nvPr/>
        </p:nvPicPr>
        <p:blipFill rotWithShape="1">
          <a:blip r:embed="rId3"/>
          <a:srcRect b="25000"/>
          <a:stretch/>
        </p:blipFill>
        <p:spPr>
          <a:xfrm>
            <a:off x="0" y="10"/>
            <a:ext cx="12192000" cy="6857990"/>
          </a:xfrm>
          <a:prstGeom prst="rect">
            <a:avLst/>
          </a:prstGeom>
        </p:spPr>
      </p:pic>
      <p:sp>
        <p:nvSpPr>
          <p:cNvPr id="9"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cxnSp>
        <p:nvCxnSpPr>
          <p:cNvPr id="11" name="Straight Connector 10">
            <a:extLst>
              <a:ext uri="{FF2B5EF4-FFF2-40B4-BE49-F238E27FC236}">
                <a16:creationId xmlns:a16="http://schemas.microsoft.com/office/drawing/2014/main" id="{20E3A342-4D61-4E3F-AF90-1AB42AEB96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CDB7F897-86CF-3549-A34C-59E6E530FF26}"/>
              </a:ext>
            </a:extLst>
          </p:cNvPr>
          <p:cNvSpPr>
            <a:spLocks noGrp="1"/>
          </p:cNvSpPr>
          <p:nvPr>
            <p:ph idx="1"/>
          </p:nvPr>
        </p:nvSpPr>
        <p:spPr>
          <a:xfrm>
            <a:off x="525517" y="2868929"/>
            <a:ext cx="9284690" cy="3584122"/>
          </a:xfrm>
        </p:spPr>
        <p:txBody>
          <a:bodyPr anchor="ctr">
            <a:normAutofit/>
          </a:bodyPr>
          <a:lstStyle/>
          <a:p>
            <a:pPr marL="0" indent="0" algn="ctr">
              <a:lnSpc>
                <a:spcPct val="150000"/>
              </a:lnSpc>
              <a:buNone/>
            </a:pPr>
            <a:r>
              <a:rPr lang="en-US" sz="2000" dirty="0">
                <a:latin typeface="Avenir Next" panose="020B0503020202020204" pitchFamily="34" charset="0"/>
              </a:rPr>
              <a:t>WHEN SOMEONE LIVES THROUGH A TRAUMATIC EXPERIENCE (EITHER AS VICTIM OR WITNESS) MAY SUFFER SERIOUS REACTIONS, SUCH AS:</a:t>
            </a:r>
          </a:p>
          <a:p>
            <a:pPr marL="0" indent="0" algn="ctr">
              <a:lnSpc>
                <a:spcPct val="150000"/>
              </a:lnSpc>
              <a:buNone/>
            </a:pPr>
            <a:endParaRPr lang="en-US" dirty="0"/>
          </a:p>
        </p:txBody>
      </p:sp>
      <p:sp>
        <p:nvSpPr>
          <p:cNvPr id="5" name="TextBox 4">
            <a:extLst>
              <a:ext uri="{FF2B5EF4-FFF2-40B4-BE49-F238E27FC236}">
                <a16:creationId xmlns:a16="http://schemas.microsoft.com/office/drawing/2014/main" id="{63F6C83B-83A4-024D-B822-6081CC8150BB}"/>
              </a:ext>
            </a:extLst>
          </p:cNvPr>
          <p:cNvSpPr txBox="1"/>
          <p:nvPr/>
        </p:nvSpPr>
        <p:spPr>
          <a:xfrm>
            <a:off x="1650272" y="2829740"/>
            <a:ext cx="2205732" cy="646331"/>
          </a:xfrm>
          <a:prstGeom prst="rect">
            <a:avLst/>
          </a:prstGeom>
          <a:noFill/>
        </p:spPr>
        <p:txBody>
          <a:bodyPr wrap="none" rtlCol="0">
            <a:spAutoFit/>
          </a:bodyPr>
          <a:lstStyle/>
          <a:p>
            <a:r>
              <a:rPr lang="en-US" sz="3600" b="1" dirty="0">
                <a:latin typeface="Avenir Next" panose="020B0503020202020204" pitchFamily="34" charset="0"/>
              </a:rPr>
              <a:t>TRAUMA</a:t>
            </a:r>
          </a:p>
        </p:txBody>
      </p:sp>
    </p:spTree>
    <p:extLst>
      <p:ext uri="{BB962C8B-B14F-4D97-AF65-F5344CB8AC3E}">
        <p14:creationId xmlns:p14="http://schemas.microsoft.com/office/powerpoint/2010/main" val="39750776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 colorful umbrella&#10;&#10;Description automatically generated">
            <a:extLst>
              <a:ext uri="{FF2B5EF4-FFF2-40B4-BE49-F238E27FC236}">
                <a16:creationId xmlns:a16="http://schemas.microsoft.com/office/drawing/2014/main" id="{A3EE7B70-0495-E647-8CE9-BA6DC612D3AE}"/>
              </a:ext>
            </a:extLst>
          </p:cNvPr>
          <p:cNvPicPr>
            <a:picLocks noChangeAspect="1"/>
          </p:cNvPicPr>
          <p:nvPr/>
        </p:nvPicPr>
        <p:blipFill rotWithShape="1">
          <a:blip r:embed="rId3">
            <a:alphaModFix/>
            <a:extLst/>
          </a:blip>
          <a:srcRect l="7706" r="22366"/>
          <a:stretch/>
        </p:blipFill>
        <p:spPr>
          <a:xfrm>
            <a:off x="5797543" y="10"/>
            <a:ext cx="6394152" cy="6857990"/>
          </a:xfrm>
          <a:prstGeom prst="rect">
            <a:avLst/>
          </a:prstGeom>
        </p:spPr>
      </p:pic>
      <p:pic>
        <p:nvPicPr>
          <p:cNvPr id="14" name="Picture 13">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3" name="Content Placeholder 2">
            <a:extLst>
              <a:ext uri="{FF2B5EF4-FFF2-40B4-BE49-F238E27FC236}">
                <a16:creationId xmlns:a16="http://schemas.microsoft.com/office/drawing/2014/main" id="{2F07B0AF-8897-204D-A67C-1AD44454231C}"/>
              </a:ext>
            </a:extLst>
          </p:cNvPr>
          <p:cNvSpPr>
            <a:spLocks noGrp="1"/>
          </p:cNvSpPr>
          <p:nvPr>
            <p:ph idx="1"/>
          </p:nvPr>
        </p:nvSpPr>
        <p:spPr>
          <a:xfrm>
            <a:off x="266701" y="212035"/>
            <a:ext cx="5530538" cy="5848938"/>
          </a:xfrm>
        </p:spPr>
        <p:txBody>
          <a:bodyPr anchor="ctr">
            <a:normAutofit/>
          </a:bodyPr>
          <a:lstStyle/>
          <a:p>
            <a:pPr marL="0" indent="0" algn="ctr">
              <a:lnSpc>
                <a:spcPct val="150000"/>
              </a:lnSpc>
              <a:buNone/>
            </a:pPr>
            <a:r>
              <a:rPr lang="en-US" sz="2400" b="1" dirty="0">
                <a:solidFill>
                  <a:srgbClr val="000000"/>
                </a:solidFill>
              </a:rPr>
              <a:t>The enemy has tried to bring much pain and despair to humanity.  Much of this has been done by traumatic experiences that remain in people’s memories and cause complications.  </a:t>
            </a:r>
            <a:r>
              <a:rPr lang="en-US" sz="2400" b="1" dirty="0">
                <a:solidFill>
                  <a:srgbClr val="E50096"/>
                </a:solidFill>
              </a:rPr>
              <a:t>But the good news is that GOD’S POWER IS INFINITELY SUPERIOR and there is hope for women and men to</a:t>
            </a:r>
            <a:r>
              <a:rPr lang="en-US" sz="2400" b="1" dirty="0">
                <a:solidFill>
                  <a:srgbClr val="000000"/>
                </a:solidFill>
              </a:rPr>
              <a:t> </a:t>
            </a:r>
            <a:r>
              <a:rPr lang="en-US" sz="2400" b="1" dirty="0">
                <a:solidFill>
                  <a:srgbClr val="E50096"/>
                </a:solidFill>
              </a:rPr>
              <a:t>be resilient. </a:t>
            </a:r>
            <a:endParaRPr lang="en-US" sz="2400" dirty="0">
              <a:solidFill>
                <a:srgbClr val="E50096"/>
              </a:solidFill>
            </a:endParaRPr>
          </a:p>
        </p:txBody>
      </p:sp>
      <p:sp>
        <p:nvSpPr>
          <p:cNvPr id="5" name="TextBox 4">
            <a:extLst>
              <a:ext uri="{FF2B5EF4-FFF2-40B4-BE49-F238E27FC236}">
                <a16:creationId xmlns:a16="http://schemas.microsoft.com/office/drawing/2014/main" id="{85886AE4-15B1-9245-A178-B715211C11F7}"/>
              </a:ext>
            </a:extLst>
          </p:cNvPr>
          <p:cNvSpPr txBox="1"/>
          <p:nvPr/>
        </p:nvSpPr>
        <p:spPr>
          <a:xfrm>
            <a:off x="8712200" y="3429000"/>
            <a:ext cx="500458" cy="1938992"/>
          </a:xfrm>
          <a:prstGeom prst="rect">
            <a:avLst/>
          </a:prstGeom>
          <a:noFill/>
        </p:spPr>
        <p:txBody>
          <a:bodyPr wrap="none" rtlCol="0">
            <a:spAutoFit/>
          </a:bodyPr>
          <a:lstStyle/>
          <a:p>
            <a:pPr algn="ctr"/>
            <a:r>
              <a:rPr lang="en-US" sz="2400" b="1" dirty="0">
                <a:latin typeface="Avenir Next" panose="020B0503020202020204" pitchFamily="34" charset="0"/>
              </a:rPr>
              <a:t>P</a:t>
            </a:r>
          </a:p>
          <a:p>
            <a:pPr algn="ctr"/>
            <a:r>
              <a:rPr lang="en-US" sz="2400" b="1" dirty="0">
                <a:latin typeface="Avenir Next" panose="020B0503020202020204" pitchFamily="34" charset="0"/>
              </a:rPr>
              <a:t>O</a:t>
            </a:r>
          </a:p>
          <a:p>
            <a:pPr algn="ctr"/>
            <a:r>
              <a:rPr lang="en-US" sz="2400" b="1" dirty="0">
                <a:latin typeface="Avenir Next" panose="020B0503020202020204" pitchFamily="34" charset="0"/>
              </a:rPr>
              <a:t>W</a:t>
            </a:r>
          </a:p>
          <a:p>
            <a:pPr algn="ctr"/>
            <a:r>
              <a:rPr lang="en-US" sz="2400" b="1" dirty="0">
                <a:latin typeface="Avenir Next" panose="020B0503020202020204" pitchFamily="34" charset="0"/>
              </a:rPr>
              <a:t>E</a:t>
            </a:r>
          </a:p>
          <a:p>
            <a:pPr algn="ctr"/>
            <a:r>
              <a:rPr lang="en-US" sz="2400" b="1" dirty="0">
                <a:latin typeface="Avenir Next" panose="020B0503020202020204" pitchFamily="34" charset="0"/>
              </a:rPr>
              <a:t>R</a:t>
            </a:r>
          </a:p>
        </p:txBody>
      </p:sp>
    </p:spTree>
    <p:extLst>
      <p:ext uri="{BB962C8B-B14F-4D97-AF65-F5344CB8AC3E}">
        <p14:creationId xmlns:p14="http://schemas.microsoft.com/office/powerpoint/2010/main" val="1365449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outdoor object&#10;&#10;Description automatically generated">
            <a:extLst>
              <a:ext uri="{FF2B5EF4-FFF2-40B4-BE49-F238E27FC236}">
                <a16:creationId xmlns:a16="http://schemas.microsoft.com/office/drawing/2014/main" id="{4F6AE16B-000B-B24A-9FA5-AB0FBE1FD521}"/>
              </a:ext>
            </a:extLst>
          </p:cNvPr>
          <p:cNvPicPr>
            <a:picLocks noChangeAspect="1"/>
          </p:cNvPicPr>
          <p:nvPr/>
        </p:nvPicPr>
        <p:blipFill rotWithShape="1">
          <a:blip r:embed="rId3"/>
          <a:srcRect b="25000"/>
          <a:stretch/>
        </p:blipFill>
        <p:spPr>
          <a:xfrm>
            <a:off x="-1" y="10"/>
            <a:ext cx="12192000" cy="6857990"/>
          </a:xfrm>
          <a:prstGeom prst="rect">
            <a:avLst/>
          </a:prstGeom>
        </p:spPr>
      </p:pic>
      <p:sp>
        <p:nvSpPr>
          <p:cNvPr id="9"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cxnSp>
        <p:nvCxnSpPr>
          <p:cNvPr id="11" name="Straight Connector 10">
            <a:extLst>
              <a:ext uri="{FF2B5EF4-FFF2-40B4-BE49-F238E27FC236}">
                <a16:creationId xmlns:a16="http://schemas.microsoft.com/office/drawing/2014/main" id="{20E3A342-4D61-4E3F-AF90-1AB42AEB96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36EDACE-C3FA-8B44-9666-0513BDA39974}"/>
              </a:ext>
            </a:extLst>
          </p:cNvPr>
          <p:cNvSpPr>
            <a:spLocks noGrp="1"/>
          </p:cNvSpPr>
          <p:nvPr>
            <p:ph idx="1"/>
          </p:nvPr>
        </p:nvSpPr>
        <p:spPr>
          <a:xfrm>
            <a:off x="251193" y="3587392"/>
            <a:ext cx="9258564" cy="3139978"/>
          </a:xfrm>
        </p:spPr>
        <p:txBody>
          <a:bodyPr anchor="ctr">
            <a:normAutofit fontScale="92500" lnSpcReduction="10000"/>
          </a:bodyPr>
          <a:lstStyle/>
          <a:p>
            <a:pPr lvl="0">
              <a:lnSpc>
                <a:spcPct val="100000"/>
              </a:lnSpc>
            </a:pPr>
            <a:r>
              <a:rPr lang="en-US" sz="2400" b="1" dirty="0">
                <a:solidFill>
                  <a:srgbClr val="E50096"/>
                </a:solidFill>
              </a:rPr>
              <a:t>Memories</a:t>
            </a:r>
            <a:r>
              <a:rPr lang="en-US" sz="2400" dirty="0"/>
              <a:t> of the event that come to mind repeatedly and involuntarily</a:t>
            </a:r>
          </a:p>
          <a:p>
            <a:pPr lvl="0">
              <a:lnSpc>
                <a:spcPct val="100000"/>
              </a:lnSpc>
            </a:pPr>
            <a:r>
              <a:rPr lang="en-US" sz="2400" b="1" dirty="0">
                <a:solidFill>
                  <a:srgbClr val="E50096"/>
                </a:solidFill>
              </a:rPr>
              <a:t>Dreams and nightmares </a:t>
            </a:r>
            <a:r>
              <a:rPr lang="en-US" sz="2400" dirty="0"/>
              <a:t>about the event</a:t>
            </a:r>
          </a:p>
          <a:p>
            <a:pPr lvl="0">
              <a:lnSpc>
                <a:spcPct val="100000"/>
              </a:lnSpc>
            </a:pPr>
            <a:r>
              <a:rPr lang="en-US" sz="2400" b="1" dirty="0">
                <a:solidFill>
                  <a:srgbClr val="E50096"/>
                </a:solidFill>
              </a:rPr>
              <a:t>Feeling </a:t>
            </a:r>
            <a:r>
              <a:rPr lang="en-US" sz="2400" dirty="0"/>
              <a:t>as if the event was happening again</a:t>
            </a:r>
          </a:p>
          <a:p>
            <a:pPr lvl="0">
              <a:lnSpc>
                <a:spcPct val="100000"/>
              </a:lnSpc>
            </a:pPr>
            <a:r>
              <a:rPr lang="en-US" sz="2400" b="1" dirty="0">
                <a:solidFill>
                  <a:srgbClr val="E50096"/>
                </a:solidFill>
              </a:rPr>
              <a:t>Distress </a:t>
            </a:r>
            <a:r>
              <a:rPr lang="en-US" sz="2400" dirty="0"/>
              <a:t>when confronted with cues that resemble the event, like sounds, smells, people, places…</a:t>
            </a:r>
          </a:p>
          <a:p>
            <a:pPr lvl="0">
              <a:lnSpc>
                <a:spcPct val="100000"/>
              </a:lnSpc>
            </a:pPr>
            <a:r>
              <a:rPr lang="en-US" sz="2400" b="1" dirty="0">
                <a:solidFill>
                  <a:srgbClr val="E50096"/>
                </a:solidFill>
              </a:rPr>
              <a:t>Errors in cognition</a:t>
            </a:r>
            <a:r>
              <a:rPr lang="en-US" sz="2400" dirty="0"/>
              <a:t>: they blame themselves for what happened, they cannot remember certain parts of the event, they are unable to concentrate, they believe that everyone is bad and that nobody should be trusted.  </a:t>
            </a:r>
          </a:p>
          <a:p>
            <a:pPr>
              <a:lnSpc>
                <a:spcPct val="100000"/>
              </a:lnSpc>
            </a:pPr>
            <a:endParaRPr lang="en-US" sz="2400" dirty="0"/>
          </a:p>
        </p:txBody>
      </p:sp>
    </p:spTree>
    <p:extLst>
      <p:ext uri="{BB962C8B-B14F-4D97-AF65-F5344CB8AC3E}">
        <p14:creationId xmlns:p14="http://schemas.microsoft.com/office/powerpoint/2010/main" val="3079502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outdoor object&#10;&#10;Description automatically generated">
            <a:extLst>
              <a:ext uri="{FF2B5EF4-FFF2-40B4-BE49-F238E27FC236}">
                <a16:creationId xmlns:a16="http://schemas.microsoft.com/office/drawing/2014/main" id="{2EF7806B-F7B0-4D44-BF72-3A8EFCF9D312}"/>
              </a:ext>
            </a:extLst>
          </p:cNvPr>
          <p:cNvPicPr>
            <a:picLocks noChangeAspect="1"/>
          </p:cNvPicPr>
          <p:nvPr/>
        </p:nvPicPr>
        <p:blipFill rotWithShape="1">
          <a:blip r:embed="rId3"/>
          <a:srcRect b="25000"/>
          <a:stretch/>
        </p:blipFill>
        <p:spPr>
          <a:xfrm>
            <a:off x="-1" y="10"/>
            <a:ext cx="12192000" cy="6857990"/>
          </a:xfrm>
          <a:prstGeom prst="rect">
            <a:avLst/>
          </a:prstGeom>
        </p:spPr>
      </p:pic>
      <p:sp>
        <p:nvSpPr>
          <p:cNvPr id="9"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a16="http://schemas.microsoft.com/office/drawing/2014/main" id="{3EE9D509-4EF5-7247-A3F0-9F925A80F966}"/>
              </a:ext>
            </a:extLst>
          </p:cNvPr>
          <p:cNvSpPr>
            <a:spLocks noGrp="1"/>
          </p:cNvSpPr>
          <p:nvPr>
            <p:ph type="title"/>
          </p:nvPr>
        </p:nvSpPr>
        <p:spPr>
          <a:xfrm>
            <a:off x="709448" y="1913950"/>
            <a:ext cx="4204137" cy="1342754"/>
          </a:xfrm>
        </p:spPr>
        <p:txBody>
          <a:bodyPr>
            <a:normAutofit/>
          </a:bodyPr>
          <a:lstStyle/>
          <a:p>
            <a:pPr algn="ctr"/>
            <a:endParaRPr lang="en-US" sz="3600"/>
          </a:p>
        </p:txBody>
      </p:sp>
      <p:cxnSp>
        <p:nvCxnSpPr>
          <p:cNvPr id="11" name="Straight Connector 10">
            <a:extLst>
              <a:ext uri="{FF2B5EF4-FFF2-40B4-BE49-F238E27FC236}">
                <a16:creationId xmlns:a16="http://schemas.microsoft.com/office/drawing/2014/main" id="{20E3A342-4D61-4E3F-AF90-1AB42AEB96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57E7AA3-9519-214D-B118-A00A2033DF47}"/>
              </a:ext>
            </a:extLst>
          </p:cNvPr>
          <p:cNvSpPr>
            <a:spLocks noGrp="1"/>
          </p:cNvSpPr>
          <p:nvPr>
            <p:ph idx="1"/>
          </p:nvPr>
        </p:nvSpPr>
        <p:spPr>
          <a:xfrm>
            <a:off x="525516" y="3770272"/>
            <a:ext cx="8513981" cy="2619839"/>
          </a:xfrm>
        </p:spPr>
        <p:txBody>
          <a:bodyPr anchor="ctr">
            <a:normAutofit/>
          </a:bodyPr>
          <a:lstStyle/>
          <a:p>
            <a:pPr lvl="0"/>
            <a:r>
              <a:rPr lang="en-US" sz="2400" b="1" dirty="0">
                <a:solidFill>
                  <a:srgbClr val="E50096"/>
                </a:solidFill>
              </a:rPr>
              <a:t>Persistent negative feelings</a:t>
            </a:r>
            <a:r>
              <a:rPr lang="en-US" sz="2400" dirty="0"/>
              <a:t>: they are unable to experience positive affect, like good mood, happiness, or loving feelings.</a:t>
            </a:r>
          </a:p>
          <a:p>
            <a:pPr lvl="0"/>
            <a:r>
              <a:rPr lang="en-US" sz="2400" b="1" dirty="0">
                <a:solidFill>
                  <a:srgbClr val="E50096"/>
                </a:solidFill>
              </a:rPr>
              <a:t>Emotional disruptions</a:t>
            </a:r>
            <a:r>
              <a:rPr lang="en-US" sz="2400" dirty="0"/>
              <a:t>: fear, horror, anger, irritability, shame, mistrust… sensation of being detached from the world or from their body.</a:t>
            </a:r>
          </a:p>
          <a:p>
            <a:pPr lvl="0"/>
            <a:r>
              <a:rPr lang="en-US" sz="2400" b="1" dirty="0">
                <a:solidFill>
                  <a:srgbClr val="E50096"/>
                </a:solidFill>
              </a:rPr>
              <a:t>Sleep disturbances</a:t>
            </a:r>
            <a:r>
              <a:rPr lang="en-US" sz="2400" dirty="0"/>
              <a:t>: insomnia, nightmares. </a:t>
            </a:r>
          </a:p>
          <a:p>
            <a:endParaRPr lang="en-US" sz="2400" dirty="0"/>
          </a:p>
        </p:txBody>
      </p:sp>
    </p:spTree>
    <p:extLst>
      <p:ext uri="{BB962C8B-B14F-4D97-AF65-F5344CB8AC3E}">
        <p14:creationId xmlns:p14="http://schemas.microsoft.com/office/powerpoint/2010/main" val="1990848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outdoor object&#10;&#10;Description automatically generated">
            <a:extLst>
              <a:ext uri="{FF2B5EF4-FFF2-40B4-BE49-F238E27FC236}">
                <a16:creationId xmlns:a16="http://schemas.microsoft.com/office/drawing/2014/main" id="{E841E386-3F77-F041-9A4B-47E93A24437E}"/>
              </a:ext>
            </a:extLst>
          </p:cNvPr>
          <p:cNvPicPr>
            <a:picLocks noChangeAspect="1"/>
          </p:cNvPicPr>
          <p:nvPr/>
        </p:nvPicPr>
        <p:blipFill rotWithShape="1">
          <a:blip r:embed="rId3"/>
          <a:srcRect b="25000"/>
          <a:stretch/>
        </p:blipFill>
        <p:spPr>
          <a:xfrm>
            <a:off x="-1" y="10"/>
            <a:ext cx="12192000" cy="6857990"/>
          </a:xfrm>
          <a:prstGeom prst="rect">
            <a:avLst/>
          </a:prstGeom>
        </p:spPr>
      </p:pic>
      <p:sp>
        <p:nvSpPr>
          <p:cNvPr id="9"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a16="http://schemas.microsoft.com/office/drawing/2014/main" id="{C9E71C5F-FD64-A945-8164-AB5CB28A5BD0}"/>
              </a:ext>
            </a:extLst>
          </p:cNvPr>
          <p:cNvSpPr>
            <a:spLocks noGrp="1"/>
          </p:cNvSpPr>
          <p:nvPr>
            <p:ph type="title"/>
          </p:nvPr>
        </p:nvSpPr>
        <p:spPr>
          <a:xfrm>
            <a:off x="722511" y="2266651"/>
            <a:ext cx="4204137" cy="1342754"/>
          </a:xfrm>
        </p:spPr>
        <p:txBody>
          <a:bodyPr>
            <a:normAutofit/>
          </a:bodyPr>
          <a:lstStyle/>
          <a:p>
            <a:pPr algn="ctr"/>
            <a:r>
              <a:rPr lang="en-US" sz="2800" b="1" dirty="0">
                <a:latin typeface="Avenir Next" panose="020B0503020202020204" pitchFamily="34" charset="0"/>
              </a:rPr>
              <a:t>P</a:t>
            </a:r>
            <a:r>
              <a:rPr lang="en-US" sz="2800" dirty="0">
                <a:latin typeface="Avenir Next" panose="020B0503020202020204" pitchFamily="34" charset="0"/>
              </a:rPr>
              <a:t>OST </a:t>
            </a:r>
            <a:r>
              <a:rPr lang="en-US" sz="2800" b="1" dirty="0">
                <a:latin typeface="Avenir Next" panose="020B0503020202020204" pitchFamily="34" charset="0"/>
              </a:rPr>
              <a:t>T</a:t>
            </a:r>
            <a:r>
              <a:rPr lang="en-US" sz="2800" dirty="0">
                <a:latin typeface="Avenir Next" panose="020B0503020202020204" pitchFamily="34" charset="0"/>
              </a:rPr>
              <a:t>RAUMATIC </a:t>
            </a:r>
            <a:br>
              <a:rPr lang="en-US" sz="2800" dirty="0">
                <a:latin typeface="Avenir Next" panose="020B0503020202020204" pitchFamily="34" charset="0"/>
              </a:rPr>
            </a:br>
            <a:r>
              <a:rPr lang="en-US" sz="2800" b="1" dirty="0">
                <a:latin typeface="Avenir Next" panose="020B0503020202020204" pitchFamily="34" charset="0"/>
              </a:rPr>
              <a:t>S</a:t>
            </a:r>
            <a:r>
              <a:rPr lang="en-US" sz="2800" dirty="0">
                <a:latin typeface="Avenir Next" panose="020B0503020202020204" pitchFamily="34" charset="0"/>
              </a:rPr>
              <a:t>TRESS </a:t>
            </a:r>
            <a:r>
              <a:rPr lang="en-US" sz="2800" b="1" dirty="0">
                <a:latin typeface="Avenir Next" panose="020B0503020202020204" pitchFamily="34" charset="0"/>
              </a:rPr>
              <a:t>D</a:t>
            </a:r>
            <a:r>
              <a:rPr lang="en-US" sz="2800" dirty="0">
                <a:latin typeface="Avenir Next" panose="020B0503020202020204" pitchFamily="34" charset="0"/>
              </a:rPr>
              <a:t>ISORDER</a:t>
            </a:r>
          </a:p>
        </p:txBody>
      </p:sp>
      <p:cxnSp>
        <p:nvCxnSpPr>
          <p:cNvPr id="11" name="Straight Connector 10">
            <a:extLst>
              <a:ext uri="{FF2B5EF4-FFF2-40B4-BE49-F238E27FC236}">
                <a16:creationId xmlns:a16="http://schemas.microsoft.com/office/drawing/2014/main" id="{20E3A342-4D61-4E3F-AF90-1AB42AEB96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C3493918-C163-754B-9C22-0AC5AF6732AB}"/>
              </a:ext>
            </a:extLst>
          </p:cNvPr>
          <p:cNvSpPr>
            <a:spLocks noGrp="1"/>
          </p:cNvSpPr>
          <p:nvPr>
            <p:ph idx="1"/>
          </p:nvPr>
        </p:nvSpPr>
        <p:spPr>
          <a:xfrm>
            <a:off x="878215" y="3417573"/>
            <a:ext cx="8095970" cy="2619839"/>
          </a:xfrm>
        </p:spPr>
        <p:txBody>
          <a:bodyPr anchor="ctr">
            <a:normAutofit/>
          </a:bodyPr>
          <a:lstStyle/>
          <a:p>
            <a:pPr marL="0" indent="0" algn="ctr">
              <a:lnSpc>
                <a:spcPct val="100000"/>
              </a:lnSpc>
              <a:buNone/>
            </a:pPr>
            <a:r>
              <a:rPr lang="en-US" sz="2400" dirty="0"/>
              <a:t>Some of these reactions stay with the person for a few days or weeks and they get resolved (this is called acute stress disorder).  But oftentimes the symptoms persist for a longer time and it becomes Posttraumatic Stress Disorder (PTSD).</a:t>
            </a:r>
          </a:p>
        </p:txBody>
      </p:sp>
    </p:spTree>
    <p:extLst>
      <p:ext uri="{BB962C8B-B14F-4D97-AF65-F5344CB8AC3E}">
        <p14:creationId xmlns:p14="http://schemas.microsoft.com/office/powerpoint/2010/main" val="768334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outdoor object&#10;&#10;Description automatically generated">
            <a:extLst>
              <a:ext uri="{FF2B5EF4-FFF2-40B4-BE49-F238E27FC236}">
                <a16:creationId xmlns:a16="http://schemas.microsoft.com/office/drawing/2014/main" id="{609A190F-B55A-E347-9DD7-338F7996C87E}"/>
              </a:ext>
            </a:extLst>
          </p:cNvPr>
          <p:cNvPicPr>
            <a:picLocks noChangeAspect="1"/>
          </p:cNvPicPr>
          <p:nvPr/>
        </p:nvPicPr>
        <p:blipFill rotWithShape="1">
          <a:blip r:embed="rId3"/>
          <a:srcRect b="25000"/>
          <a:stretch/>
        </p:blipFill>
        <p:spPr>
          <a:xfrm>
            <a:off x="-1" y="-52242"/>
            <a:ext cx="12192000" cy="6857990"/>
          </a:xfrm>
          <a:prstGeom prst="rect">
            <a:avLst/>
          </a:prstGeom>
        </p:spPr>
      </p:pic>
      <p:sp>
        <p:nvSpPr>
          <p:cNvPr id="9"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a16="http://schemas.microsoft.com/office/drawing/2014/main" id="{D3C61B50-EA01-B243-BD7F-AE917BD4978D}"/>
              </a:ext>
            </a:extLst>
          </p:cNvPr>
          <p:cNvSpPr>
            <a:spLocks noGrp="1"/>
          </p:cNvSpPr>
          <p:nvPr>
            <p:ph type="title"/>
          </p:nvPr>
        </p:nvSpPr>
        <p:spPr>
          <a:xfrm>
            <a:off x="5355769" y="3337139"/>
            <a:ext cx="4950823" cy="2449708"/>
          </a:xfrm>
        </p:spPr>
        <p:txBody>
          <a:bodyPr>
            <a:normAutofit/>
          </a:bodyPr>
          <a:lstStyle/>
          <a:p>
            <a:pPr algn="ctr">
              <a:lnSpc>
                <a:spcPct val="100000"/>
              </a:lnSpc>
            </a:pPr>
            <a:r>
              <a:rPr lang="en-US" sz="3600" b="1" dirty="0">
                <a:latin typeface="Avenir Next" panose="020B0503020202020204" pitchFamily="34" charset="0"/>
              </a:rPr>
              <a:t>HOW TO PROVIDE </a:t>
            </a:r>
            <a:r>
              <a:rPr lang="en-US" sz="3600" b="1" dirty="0">
                <a:solidFill>
                  <a:srgbClr val="E50096"/>
                </a:solidFill>
                <a:latin typeface="Avenir Next" panose="020B0503020202020204" pitchFamily="34" charset="0"/>
              </a:rPr>
              <a:t>SUPPORT</a:t>
            </a:r>
            <a:br>
              <a:rPr lang="en-US" sz="3600" dirty="0">
                <a:latin typeface="Avenir Next" panose="020B0503020202020204" pitchFamily="34" charset="0"/>
              </a:rPr>
            </a:br>
            <a:endParaRPr lang="en-US" sz="3600" dirty="0">
              <a:latin typeface="Avenir Next" panose="020B0503020202020204" pitchFamily="34" charset="0"/>
            </a:endParaRPr>
          </a:p>
        </p:txBody>
      </p:sp>
      <p:cxnSp>
        <p:nvCxnSpPr>
          <p:cNvPr id="11" name="Straight Connector 10">
            <a:extLst>
              <a:ext uri="{FF2B5EF4-FFF2-40B4-BE49-F238E27FC236}">
                <a16:creationId xmlns:a16="http://schemas.microsoft.com/office/drawing/2014/main" id="{20E3A342-4D61-4E3F-AF90-1AB42AEB96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F64C6BAD-D54B-2840-BF53-4DC981650FAE}"/>
              </a:ext>
            </a:extLst>
          </p:cNvPr>
          <p:cNvPicPr>
            <a:picLocks noChangeAspect="1"/>
          </p:cNvPicPr>
          <p:nvPr/>
        </p:nvPicPr>
        <p:blipFill>
          <a:blip r:embed="rId4">
            <a:duotone>
              <a:prstClr val="black"/>
              <a:schemeClr val="accent5">
                <a:tint val="45000"/>
                <a:satMod val="400000"/>
              </a:schemeClr>
            </a:duotone>
            <a:extLst>
              <a:ext uri="{837473B0-CC2E-450A-ABE3-18F120FF3D39}">
                <a1611:picAttrSrcUrl xmlns:a1611="http://schemas.microsoft.com/office/drawing/2016/11/main" r:id="rId5"/>
              </a:ext>
            </a:extLst>
          </a:blip>
          <a:stretch>
            <a:fillRect/>
          </a:stretch>
        </p:blipFill>
        <p:spPr>
          <a:xfrm>
            <a:off x="219664" y="2864636"/>
            <a:ext cx="5133702" cy="2977547"/>
          </a:xfrm>
          <a:prstGeom prst="rect">
            <a:avLst/>
          </a:prstGeom>
        </p:spPr>
      </p:pic>
    </p:spTree>
    <p:extLst>
      <p:ext uri="{BB962C8B-B14F-4D97-AF65-F5344CB8AC3E}">
        <p14:creationId xmlns:p14="http://schemas.microsoft.com/office/powerpoint/2010/main" val="4203824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outdoor object&#10;&#10;Description automatically generated">
            <a:extLst>
              <a:ext uri="{FF2B5EF4-FFF2-40B4-BE49-F238E27FC236}">
                <a16:creationId xmlns:a16="http://schemas.microsoft.com/office/drawing/2014/main" id="{9CE849E5-8555-694C-BE1D-5156850410C0}"/>
              </a:ext>
            </a:extLst>
          </p:cNvPr>
          <p:cNvPicPr>
            <a:picLocks noChangeAspect="1"/>
          </p:cNvPicPr>
          <p:nvPr/>
        </p:nvPicPr>
        <p:blipFill rotWithShape="1">
          <a:blip r:embed="rId3"/>
          <a:srcRect b="25000"/>
          <a:stretch/>
        </p:blipFill>
        <p:spPr>
          <a:xfrm>
            <a:off x="-1" y="10"/>
            <a:ext cx="12192000" cy="6857990"/>
          </a:xfrm>
          <a:prstGeom prst="rect">
            <a:avLst/>
          </a:prstGeom>
        </p:spPr>
      </p:pic>
      <p:sp>
        <p:nvSpPr>
          <p:cNvPr id="9"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a16="http://schemas.microsoft.com/office/drawing/2014/main" id="{119B4CAD-5678-3B4C-9C64-633C3B4E83E6}"/>
              </a:ext>
            </a:extLst>
          </p:cNvPr>
          <p:cNvSpPr>
            <a:spLocks noGrp="1"/>
          </p:cNvSpPr>
          <p:nvPr>
            <p:ph type="title"/>
          </p:nvPr>
        </p:nvSpPr>
        <p:spPr>
          <a:xfrm>
            <a:off x="709448" y="1913950"/>
            <a:ext cx="4204137" cy="1342754"/>
          </a:xfrm>
        </p:spPr>
        <p:txBody>
          <a:bodyPr>
            <a:normAutofit/>
          </a:bodyPr>
          <a:lstStyle/>
          <a:p>
            <a:pPr algn="ctr"/>
            <a:endParaRPr lang="en-US" sz="3600"/>
          </a:p>
        </p:txBody>
      </p:sp>
      <p:cxnSp>
        <p:nvCxnSpPr>
          <p:cNvPr id="11" name="Straight Connector 10">
            <a:extLst>
              <a:ext uri="{FF2B5EF4-FFF2-40B4-BE49-F238E27FC236}">
                <a16:creationId xmlns:a16="http://schemas.microsoft.com/office/drawing/2014/main" id="{20E3A342-4D61-4E3F-AF90-1AB42AEB96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6209CF5-995E-6242-841D-0C4E0453595D}"/>
              </a:ext>
            </a:extLst>
          </p:cNvPr>
          <p:cNvSpPr>
            <a:spLocks noGrp="1"/>
          </p:cNvSpPr>
          <p:nvPr>
            <p:ph idx="1"/>
          </p:nvPr>
        </p:nvSpPr>
        <p:spPr>
          <a:xfrm>
            <a:off x="747587" y="3495951"/>
            <a:ext cx="8853615" cy="2619839"/>
          </a:xfrm>
        </p:spPr>
        <p:txBody>
          <a:bodyPr anchor="ctr">
            <a:normAutofit/>
          </a:bodyPr>
          <a:lstStyle/>
          <a:p>
            <a:pPr marL="0" indent="0" algn="ctr">
              <a:lnSpc>
                <a:spcPct val="100000"/>
              </a:lnSpc>
              <a:buNone/>
            </a:pPr>
            <a:r>
              <a:rPr lang="en-US" sz="2400" dirty="0"/>
              <a:t>The effects of trauma can be experienced over years.  However, there is hope if the victim avails of spiritual and professional resources.  Although many cases require specialized personnel for the treatment, a great deal of support can be obtained via loving, caring, and empathic individuals.</a:t>
            </a:r>
          </a:p>
          <a:p>
            <a:pPr marL="0" indent="0" algn="ctr">
              <a:lnSpc>
                <a:spcPct val="100000"/>
              </a:lnSpc>
              <a:buNone/>
            </a:pPr>
            <a:endParaRPr lang="en-US" sz="2400" dirty="0"/>
          </a:p>
        </p:txBody>
      </p:sp>
    </p:spTree>
    <p:extLst>
      <p:ext uri="{BB962C8B-B14F-4D97-AF65-F5344CB8AC3E}">
        <p14:creationId xmlns:p14="http://schemas.microsoft.com/office/powerpoint/2010/main" val="2852902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outdoor object&#10;&#10;Description automatically generated">
            <a:extLst>
              <a:ext uri="{FF2B5EF4-FFF2-40B4-BE49-F238E27FC236}">
                <a16:creationId xmlns:a16="http://schemas.microsoft.com/office/drawing/2014/main" id="{0358BF71-C7D0-DB4F-A23E-764278FEDA1F}"/>
              </a:ext>
            </a:extLst>
          </p:cNvPr>
          <p:cNvPicPr>
            <a:picLocks noChangeAspect="1"/>
          </p:cNvPicPr>
          <p:nvPr/>
        </p:nvPicPr>
        <p:blipFill rotWithShape="1">
          <a:blip r:embed="rId3"/>
          <a:srcRect b="25000"/>
          <a:stretch/>
        </p:blipFill>
        <p:spPr>
          <a:xfrm>
            <a:off x="-1" y="10"/>
            <a:ext cx="12192000" cy="6857990"/>
          </a:xfrm>
          <a:prstGeom prst="rect">
            <a:avLst/>
          </a:prstGeom>
        </p:spPr>
      </p:pic>
      <p:sp>
        <p:nvSpPr>
          <p:cNvPr id="9"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a16="http://schemas.microsoft.com/office/drawing/2014/main" id="{673670B1-9898-934C-A93B-A580D7D5C9BB}"/>
              </a:ext>
            </a:extLst>
          </p:cNvPr>
          <p:cNvSpPr>
            <a:spLocks noGrp="1"/>
          </p:cNvSpPr>
          <p:nvPr>
            <p:ph type="title"/>
          </p:nvPr>
        </p:nvSpPr>
        <p:spPr>
          <a:xfrm>
            <a:off x="709448" y="1913950"/>
            <a:ext cx="4204137" cy="1342754"/>
          </a:xfrm>
        </p:spPr>
        <p:txBody>
          <a:bodyPr>
            <a:normAutofit/>
          </a:bodyPr>
          <a:lstStyle/>
          <a:p>
            <a:pPr algn="ctr"/>
            <a:endParaRPr lang="en-US" sz="3600" dirty="0"/>
          </a:p>
        </p:txBody>
      </p:sp>
      <p:cxnSp>
        <p:nvCxnSpPr>
          <p:cNvPr id="11" name="Straight Connector 10">
            <a:extLst>
              <a:ext uri="{FF2B5EF4-FFF2-40B4-BE49-F238E27FC236}">
                <a16:creationId xmlns:a16="http://schemas.microsoft.com/office/drawing/2014/main" id="{20E3A342-4D61-4E3F-AF90-1AB42AEB96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D5E9924-3CF3-BF43-B1D1-25AAD95D2B79}"/>
              </a:ext>
            </a:extLst>
          </p:cNvPr>
          <p:cNvSpPr>
            <a:spLocks noGrp="1"/>
          </p:cNvSpPr>
          <p:nvPr>
            <p:ph idx="1"/>
          </p:nvPr>
        </p:nvSpPr>
        <p:spPr>
          <a:xfrm>
            <a:off x="422061" y="3402454"/>
            <a:ext cx="9701649" cy="2700273"/>
          </a:xfrm>
        </p:spPr>
        <p:txBody>
          <a:bodyPr anchor="ctr">
            <a:normAutofit/>
          </a:bodyPr>
          <a:lstStyle/>
          <a:p>
            <a:pPr marL="0" indent="0" algn="ctr">
              <a:lnSpc>
                <a:spcPct val="100000"/>
              </a:lnSpc>
              <a:buNone/>
            </a:pPr>
            <a:r>
              <a:rPr lang="en-US" sz="3200" dirty="0">
                <a:latin typeface="Avenir Next" panose="020B0503020202020204" pitchFamily="34" charset="0"/>
              </a:rPr>
              <a:t>THESE ARE SOME WAYS TO HELP PEOPLE </a:t>
            </a:r>
            <a:r>
              <a:rPr lang="en-US" sz="3200" b="1" dirty="0">
                <a:solidFill>
                  <a:srgbClr val="E50096"/>
                </a:solidFill>
                <a:latin typeface="Avenir Next" panose="020B0503020202020204" pitchFamily="34" charset="0"/>
              </a:rPr>
              <a:t>OVERCOME TRAUMA AND GAIN RESILIENCY: </a:t>
            </a:r>
          </a:p>
          <a:p>
            <a:pPr marL="0" indent="0" algn="ctr">
              <a:buNone/>
            </a:pPr>
            <a:endParaRPr lang="en-US" sz="3200" dirty="0">
              <a:latin typeface="Avenir Next" panose="020B0503020202020204" pitchFamily="34" charset="0"/>
            </a:endParaRPr>
          </a:p>
        </p:txBody>
      </p:sp>
    </p:spTree>
    <p:extLst>
      <p:ext uri="{BB962C8B-B14F-4D97-AF65-F5344CB8AC3E}">
        <p14:creationId xmlns:p14="http://schemas.microsoft.com/office/powerpoint/2010/main" val="3567156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outdoor object&#10;&#10;Description automatically generated">
            <a:extLst>
              <a:ext uri="{FF2B5EF4-FFF2-40B4-BE49-F238E27FC236}">
                <a16:creationId xmlns:a16="http://schemas.microsoft.com/office/drawing/2014/main" id="{A8759DB7-4CE8-A34F-AE2F-0F7BBF15E499}"/>
              </a:ext>
            </a:extLst>
          </p:cNvPr>
          <p:cNvPicPr>
            <a:picLocks noChangeAspect="1"/>
          </p:cNvPicPr>
          <p:nvPr/>
        </p:nvPicPr>
        <p:blipFill rotWithShape="1">
          <a:blip r:embed="rId3"/>
          <a:srcRect b="25000"/>
          <a:stretch/>
        </p:blipFill>
        <p:spPr>
          <a:xfrm>
            <a:off x="-1" y="10"/>
            <a:ext cx="12192000" cy="6857990"/>
          </a:xfrm>
          <a:prstGeom prst="rect">
            <a:avLst/>
          </a:prstGeom>
        </p:spPr>
      </p:pic>
      <p:sp>
        <p:nvSpPr>
          <p:cNvPr id="9"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a16="http://schemas.microsoft.com/office/drawing/2014/main" id="{48AB257E-920E-E647-A983-52C45A44C5E7}"/>
              </a:ext>
            </a:extLst>
          </p:cNvPr>
          <p:cNvSpPr>
            <a:spLocks noGrp="1"/>
          </p:cNvSpPr>
          <p:nvPr>
            <p:ph type="title"/>
          </p:nvPr>
        </p:nvSpPr>
        <p:spPr>
          <a:xfrm>
            <a:off x="709448" y="1913950"/>
            <a:ext cx="4204137" cy="1342754"/>
          </a:xfrm>
        </p:spPr>
        <p:txBody>
          <a:bodyPr>
            <a:normAutofit/>
          </a:bodyPr>
          <a:lstStyle/>
          <a:p>
            <a:pPr algn="ctr"/>
            <a:endParaRPr lang="en-US" sz="3600"/>
          </a:p>
        </p:txBody>
      </p:sp>
      <p:cxnSp>
        <p:nvCxnSpPr>
          <p:cNvPr id="11" name="Straight Connector 10">
            <a:extLst>
              <a:ext uri="{FF2B5EF4-FFF2-40B4-BE49-F238E27FC236}">
                <a16:creationId xmlns:a16="http://schemas.microsoft.com/office/drawing/2014/main" id="{20E3A342-4D61-4E3F-AF90-1AB42AEB96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EF74F52-052F-7849-BD20-96464FD4924D}"/>
              </a:ext>
            </a:extLst>
          </p:cNvPr>
          <p:cNvSpPr>
            <a:spLocks noGrp="1"/>
          </p:cNvSpPr>
          <p:nvPr>
            <p:ph idx="1"/>
          </p:nvPr>
        </p:nvSpPr>
        <p:spPr>
          <a:xfrm>
            <a:off x="342634" y="3561266"/>
            <a:ext cx="9637387" cy="3179169"/>
          </a:xfrm>
        </p:spPr>
        <p:txBody>
          <a:bodyPr anchor="ctr">
            <a:normAutofit/>
          </a:bodyPr>
          <a:lstStyle/>
          <a:p>
            <a:pPr lvl="0">
              <a:lnSpc>
                <a:spcPct val="100000"/>
              </a:lnSpc>
            </a:pPr>
            <a:r>
              <a:rPr lang="en-US" sz="2400" b="1" dirty="0">
                <a:solidFill>
                  <a:srgbClr val="E50096"/>
                </a:solidFill>
              </a:rPr>
              <a:t>Teach victims of the signs and symptoms of post-trauma and offer a hopeful vision.  </a:t>
            </a:r>
            <a:r>
              <a:rPr lang="en-US" sz="2400" dirty="0"/>
              <a:t>This assures them that their problem is known, that others have experienced it, and that there is a way out. This will help them gain a hopeful outlook, which is a huge factor in recovery.    </a:t>
            </a:r>
          </a:p>
          <a:p>
            <a:pPr lvl="0">
              <a:lnSpc>
                <a:spcPct val="100000"/>
              </a:lnSpc>
            </a:pPr>
            <a:r>
              <a:rPr lang="en-US" sz="2400" b="1" dirty="0">
                <a:solidFill>
                  <a:srgbClr val="E50096"/>
                </a:solidFill>
              </a:rPr>
              <a:t>Work with small groups, especially children.  </a:t>
            </a:r>
            <a:r>
              <a:rPr lang="en-US" sz="2400" dirty="0"/>
              <a:t>Gathering five or six youngsters to share their experience and to teach them healthy thoughts and behaviors has worked many times in school and community settings.</a:t>
            </a:r>
          </a:p>
          <a:p>
            <a:pPr>
              <a:lnSpc>
                <a:spcPct val="100000"/>
              </a:lnSpc>
            </a:pPr>
            <a:endParaRPr lang="en-US" sz="2400" dirty="0"/>
          </a:p>
        </p:txBody>
      </p:sp>
    </p:spTree>
    <p:extLst>
      <p:ext uri="{BB962C8B-B14F-4D97-AF65-F5344CB8AC3E}">
        <p14:creationId xmlns:p14="http://schemas.microsoft.com/office/powerpoint/2010/main" val="29428089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1698</Words>
  <Application>Microsoft Macintosh PowerPoint</Application>
  <PresentationFormat>Widescreen</PresentationFormat>
  <Paragraphs>107</Paragraphs>
  <Slides>20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Avenir Next</vt:lpstr>
      <vt:lpstr>Calibri</vt:lpstr>
      <vt:lpstr>Calibri Light</vt:lpstr>
      <vt:lpstr>Lucida Handwriting</vt:lpstr>
      <vt:lpstr>Office Theme</vt:lpstr>
      <vt:lpstr>From Trauma  to Resilience BY DR. JULIAN MELGOSA GENERAL CONFERENCE EDUCATION ASSOCIATE DIRECTOR </vt:lpstr>
      <vt:lpstr>PowerPoint Presentation</vt:lpstr>
      <vt:lpstr>PowerPoint Presentation</vt:lpstr>
      <vt:lpstr>PowerPoint Presentation</vt:lpstr>
      <vt:lpstr>POST TRAUMATIC  STRESS DISORDER</vt:lpstr>
      <vt:lpstr>HOW TO PROVIDE SUPPORT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RELIGION</vt:lpstr>
      <vt:lpstr>THE BIBLE</vt:lpstr>
      <vt:lpstr>THE BIBLE</vt:lpstr>
      <vt:lpstr>THE BIBLE</vt:lpstr>
      <vt:lpstr>THE BIBLE</vt:lpstr>
      <vt:lpstr>THE BIBLE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Trauma  to Resilience BY DR. JULIAN MELGOSA GENERAL CONFERENCE EDUCATION ASSOCIATE DIRECTOR </dc:title>
  <dc:creator>Arrais, Raquel</dc:creator>
  <cp:lastModifiedBy>Turner, Rebecca</cp:lastModifiedBy>
  <cp:revision>3</cp:revision>
  <dcterms:created xsi:type="dcterms:W3CDTF">2019-03-25T20:56:13Z</dcterms:created>
  <dcterms:modified xsi:type="dcterms:W3CDTF">2019-03-27T19:46:48Z</dcterms:modified>
</cp:coreProperties>
</file>