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2" r:id="rId4"/>
    <p:sldId id="263" r:id="rId5"/>
    <p:sldId id="258" r:id="rId6"/>
    <p:sldId id="272" r:id="rId7"/>
    <p:sldId id="264" r:id="rId8"/>
    <p:sldId id="265" r:id="rId9"/>
    <p:sldId id="266" r:id="rId10"/>
    <p:sldId id="267" r:id="rId11"/>
    <p:sldId id="274" r:id="rId12"/>
    <p:sldId id="273"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86"/>
    <p:restoredTop sz="71520" autoAdjust="0"/>
  </p:normalViewPr>
  <p:slideViewPr>
    <p:cSldViewPr snapToGrid="0" snapToObjects="1">
      <p:cViewPr>
        <p:scale>
          <a:sx n="75" d="100"/>
          <a:sy n="75" d="100"/>
        </p:scale>
        <p:origin x="-392" y="-1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4393F-D2D3-F54A-B271-B29260C38861}" type="datetimeFigureOut">
              <a:rPr lang="en-US" smtClean="0"/>
              <a:t>6/21/20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F352C-DB0B-4640-9C81-870EB7CEE846}" type="slidenum">
              <a:rPr lang="en-US" smtClean="0"/>
              <a:t>‹#›</a:t>
            </a:fld>
            <a:endParaRPr lang="en-US"/>
          </a:p>
        </p:txBody>
      </p:sp>
    </p:spTree>
    <p:extLst>
      <p:ext uri="{BB962C8B-B14F-4D97-AF65-F5344CB8AC3E}">
        <p14:creationId xmlns:p14="http://schemas.microsoft.com/office/powerpoint/2010/main" val="2802243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venir Next" panose="020B0503020202020204" pitchFamily="34" charset="0"/>
              </a:rPr>
              <a:t>QUAND</a:t>
            </a:r>
            <a:r>
              <a:rPr lang="en-US" sz="1200" baseline="0" dirty="0" smtClean="0">
                <a:latin typeface="Avenir Next" panose="020B0503020202020204" pitchFamily="34" charset="0"/>
              </a:rPr>
              <a:t> JÉSUS Y MIT FIN</a:t>
            </a:r>
            <a:endParaRPr lang="en-US" sz="1200" dirty="0">
              <a:latin typeface="Avenir Next" panose="020B0503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Anthony </a:t>
            </a:r>
            <a:r>
              <a:rPr lang="en-US" sz="1200" dirty="0"/>
              <a:t>R. Kent</a:t>
            </a:r>
          </a:p>
        </p:txBody>
      </p:sp>
      <p:sp>
        <p:nvSpPr>
          <p:cNvPr id="4" name="Slide Number Placeholder 3"/>
          <p:cNvSpPr>
            <a:spLocks noGrp="1"/>
          </p:cNvSpPr>
          <p:nvPr>
            <p:ph type="sldNum" sz="quarter" idx="5"/>
          </p:nvPr>
        </p:nvSpPr>
        <p:spPr/>
        <p:txBody>
          <a:bodyPr/>
          <a:lstStyle/>
          <a:p>
            <a:fld id="{9BCF352C-DB0B-4640-9C81-870EB7CEE846}" type="slidenum">
              <a:rPr lang="en-US" smtClean="0"/>
              <a:t>1</a:t>
            </a:fld>
            <a:endParaRPr lang="en-US"/>
          </a:p>
        </p:txBody>
      </p:sp>
    </p:spTree>
    <p:extLst>
      <p:ext uri="{BB962C8B-B14F-4D97-AF65-F5344CB8AC3E}">
        <p14:creationId xmlns:p14="http://schemas.microsoft.com/office/powerpoint/2010/main" val="842701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Jésus a-t-il transgressé le sabbat en guérissant cette femme ou toute autre personne le jour du sabbat ? NON, c’est la seule réponse ! Jésus n’a rien fait le jour du sabbat qui profanait la sainteté de ce jour ! Mettre fin à la misère d’une femme le jour du sabbat ne déshonore pas ce jour ! Il observe le sabbat dans sa forme la plus vraie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Ellen White offre quelques enseignements précieux dans « Prophètes et rois » concernant Jésus et le sabbat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x-none" sz="1200" kern="1200" dirty="0" smtClean="0">
                <a:solidFill>
                  <a:schemeClr val="tx1"/>
                </a:solidFill>
                <a:effectLst/>
                <a:latin typeface="+mn-lt"/>
                <a:ea typeface="+mn-ea"/>
                <a:cs typeface="+mn-cs"/>
              </a:rPr>
              <a:t>Au cours de son ministère terrestre, le Christ insista sur les exigences du sabbat. Dans tous ses enseignements, il manifesta de la vénération pour cette institution qu'il avait lui-même créée. De son temps, le sabbat était si peu respecté que son observance reflétait le caractère égoïste et despotique de l'homme, plutôt que celui de Dieu. Jésus rejeta la fausse doctrine enseignée par ceux qui prétendaient connaître le Seigneur et l'avaient dénaturé. Bien qu'il fût impitoyablement poursuivi par la haine des rabbins, il continua résolument à observer le sabbat selon la loi de Dieu, sans même paraître se conformer à leurs exigences.</a:t>
            </a:r>
            <a:r>
              <a:rPr lang="x-none" sz="1200" kern="1200" baseline="30000" dirty="0" smtClean="0">
                <a:solidFill>
                  <a:schemeClr val="tx1"/>
                </a:solidFill>
                <a:effectLst/>
                <a:latin typeface="+mn-lt"/>
                <a:ea typeface="+mn-ea"/>
                <a:cs typeface="+mn-cs"/>
              </a:rPr>
              <a:t> </a:t>
            </a:r>
            <a:r>
              <a:rPr lang="x-none" sz="1200" kern="1200" dirty="0" smtClean="0">
                <a:solidFill>
                  <a:schemeClr val="tx1"/>
                </a:solidFill>
                <a:effectLst/>
                <a:latin typeface="+mn-lt"/>
                <a:ea typeface="+mn-ea"/>
                <a:cs typeface="+mn-cs"/>
              </a:rPr>
              <a:t>(p. 137)</a:t>
            </a: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Ellen White a raison. Jésus est le créateur du sabbat ; il sait observer son jour saint ! Le chef de la synagogue n’a pas reconnu la véritable identité divine de Jésus. Quand Luc a enregistré la réponse de Jésus au chef, il aide son auditoire à se souvenir de sa véritable identité. Notez dans Luc 13:15, « Le Seigneur lui répondit... » (BDS) Le Seigneur ! Ce titre rappelle aux lecteurs les propres paroles de Jésus dans Luc </a:t>
            </a:r>
            <a:r>
              <a:rPr lang="fr-FR" sz="1200" kern="1200" dirty="0" smtClean="0">
                <a:solidFill>
                  <a:schemeClr val="tx1"/>
                </a:solidFill>
                <a:effectLst/>
                <a:latin typeface="+mn-lt"/>
                <a:ea typeface="+mn-ea"/>
                <a:cs typeface="+mn-cs"/>
              </a:rPr>
              <a:t>6.5</a:t>
            </a:r>
            <a:r>
              <a:rPr lang="fr-FR" sz="1200" kern="1200" dirty="0" smtClean="0">
                <a:solidFill>
                  <a:schemeClr val="tx1"/>
                </a:solidFill>
                <a:effectLst/>
                <a:latin typeface="+mn-lt"/>
                <a:ea typeface="+mn-ea"/>
                <a:cs typeface="+mn-cs"/>
              </a:rPr>
              <a:t>, « Le Fils de l’homme est maître même du sabbat.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11</a:t>
            </a:fld>
            <a:endParaRPr lang="en-US"/>
          </a:p>
        </p:txBody>
      </p:sp>
    </p:spTree>
    <p:extLst>
      <p:ext uri="{BB962C8B-B14F-4D97-AF65-F5344CB8AC3E}">
        <p14:creationId xmlns:p14="http://schemas.microsoft.com/office/powerpoint/2010/main" val="95724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Ellen White a raison. Jésus est le créateur du sabbat ; il sait observer son jour saint ! Le chef de la synagogue n’a pas reconnu la véritable identité divine de Jésus. Quand Luc a enregistré la réponse de Jésus au chef, il aide son auditoire à se souvenir de sa véritable identité. Notez dans Luc </a:t>
            </a:r>
            <a:r>
              <a:rPr lang="fr-FR" sz="1200" kern="1200" dirty="0" smtClean="0">
                <a:solidFill>
                  <a:schemeClr val="tx1"/>
                </a:solidFill>
                <a:effectLst/>
                <a:latin typeface="+mn-lt"/>
                <a:ea typeface="+mn-ea"/>
                <a:cs typeface="+mn-cs"/>
              </a:rPr>
              <a:t>13.15</a:t>
            </a:r>
            <a:r>
              <a:rPr lang="fr-FR" sz="1200" kern="1200" dirty="0" smtClean="0">
                <a:solidFill>
                  <a:schemeClr val="tx1"/>
                </a:solidFill>
                <a:effectLst/>
                <a:latin typeface="+mn-lt"/>
                <a:ea typeface="+mn-ea"/>
                <a:cs typeface="+mn-cs"/>
              </a:rPr>
              <a:t>, « Le Seigneur lui répondit... » (BDS) Le Seigneur ! Ce titre rappelle aux lecteurs les propres paroles de Jésus dans Luc </a:t>
            </a:r>
            <a:r>
              <a:rPr lang="fr-FR" sz="1200" kern="1200" dirty="0" smtClean="0">
                <a:solidFill>
                  <a:schemeClr val="tx1"/>
                </a:solidFill>
                <a:effectLst/>
                <a:latin typeface="+mn-lt"/>
                <a:ea typeface="+mn-ea"/>
                <a:cs typeface="+mn-cs"/>
              </a:rPr>
              <a:t>6.5</a:t>
            </a:r>
            <a:r>
              <a:rPr lang="fr-FR" sz="1200" kern="1200" dirty="0" smtClean="0">
                <a:solidFill>
                  <a:schemeClr val="tx1"/>
                </a:solidFill>
                <a:effectLst/>
                <a:latin typeface="+mn-lt"/>
                <a:ea typeface="+mn-ea"/>
                <a:cs typeface="+mn-cs"/>
              </a:rPr>
              <a:t>, « Le Fils de l’homme est maître même du sabbat.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12</a:t>
            </a:fld>
            <a:endParaRPr lang="en-US"/>
          </a:p>
        </p:txBody>
      </p:sp>
    </p:spTree>
    <p:extLst>
      <p:ext uri="{BB962C8B-B14F-4D97-AF65-F5344CB8AC3E}">
        <p14:creationId xmlns:p14="http://schemas.microsoft.com/office/powerpoint/2010/main" val="767470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Jésus, en tant que maître du sabbat, a répondu à ce dirigeant critique et humiliant et à ses partisans silencieux : « Hypocrites! lui répondit le Seigneur, est-ce que chacun de vous, le jour du sabbat, ne détache pas de la crèche son bœuf ou son âne, pour le mener boire? Et cette femme, qui est une fille d'Abraham, et que Satan tenait liée depuis dix-huit ans, ne fallait-il pas la délivrer de cette chaîne le jour du sabbat? » (Luc </a:t>
            </a:r>
            <a:r>
              <a:rPr lang="fr-FR" sz="1200" kern="1200" dirty="0" smtClean="0">
                <a:solidFill>
                  <a:schemeClr val="tx1"/>
                </a:solidFill>
                <a:effectLst/>
                <a:latin typeface="+mn-lt"/>
                <a:ea typeface="+mn-ea"/>
                <a:cs typeface="+mn-cs"/>
              </a:rPr>
              <a:t>13.15</a:t>
            </a:r>
            <a:r>
              <a:rPr lang="fr-FR" sz="1200" kern="1200" dirty="0" smtClean="0">
                <a:solidFill>
                  <a:schemeClr val="tx1"/>
                </a:solidFill>
                <a:effectLst/>
                <a:latin typeface="+mn-lt"/>
                <a:ea typeface="+mn-ea"/>
                <a:cs typeface="+mn-cs"/>
              </a:rPr>
              <a:t>-16).</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Jésus a remis cet homme abusif à sa place légitime ! Lui et ses confrères ont été à juste titre démasqués et trouvés hypocrites. Ils étaient hypocrites parce qu’ils démontraient plus de compassion pour des animaux, même envers un animal impur tel qu’un âne, qu’envers une femme, « fille d’Abraham », une personne créée à l’image de Dieu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dirigeant de la synagogue et ses alliés ne permettaient pas à une bête de marcher quelques heures le jour du sabbat sans être libérée et autorisée à boire à  satiété. En revanche, ils étaient outrés que la souffrance d’une femme qui avait duré dix-huit ans n’ait pas été prolongée d’un autre jour au moins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Oui, il est vrai que cette femme n’était pas en danger de mort. Jésus ne la sauvait pas d’une mort imminente en la guérissant ce sabbat-là. Cependant, le jour du sabbat n’est pas un jour où on peut sauver des vies, il est aussi question de </a:t>
            </a:r>
            <a:r>
              <a:rPr lang="fr-FR" sz="1200" kern="1200" dirty="0" smtClean="0">
                <a:solidFill>
                  <a:schemeClr val="tx1"/>
                </a:solidFill>
                <a:effectLst/>
                <a:latin typeface="+mn-lt"/>
                <a:ea typeface="+mn-ea"/>
                <a:cs typeface="+mn-cs"/>
              </a:rPr>
              <a:t>optimiser la vie ce </a:t>
            </a:r>
            <a:r>
              <a:rPr lang="fr-FR" sz="1200" kern="1200" dirty="0" smtClean="0">
                <a:solidFill>
                  <a:schemeClr val="tx1"/>
                </a:solidFill>
                <a:effectLst/>
                <a:latin typeface="+mn-lt"/>
                <a:ea typeface="+mn-ea"/>
                <a:cs typeface="+mn-cs"/>
              </a:rPr>
              <a:t>jour-là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faut également ajouter que la libération des femmes victimes d’abus et de violence ne devrait pas se limiter au sabbat seulement ! Aucune femme ne devrait subir des abus, qu’il soit sexuel, physique, psychologique ou émotionnel, n’importe quel jour de la semaine. Et n’importe quel jour de la semaine est un bon jour pour mettre un terme aux abus ! La prévention des abus n’a pas besoin de se limiter au sabbat, ni à un sabbat particulier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Alors que la souffrance physique de cette femme avait pris fin grâce à la guérison physique que Jésus lui avait accordée, le chef de la synagogue étendait sa souffrance spirituelle et émotionnelle par ses attitudes et ses paroles sans cœur. C’est pour cette raison que certains des mots les plus forts et les plus directs que nous avons dans la Bible ont été dirigés contre cet homme qui avait une position privilégiée. Ce dirigeant pouvait se réjouir de la guérison de cette femme, pourtant il a choisi de prolonger inutilement sa victimisation.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Non seulement Jésus est venu au soutien de la femme guérie mais il s’est rangé de son côté. En l’appelant « fille d’Abraham », il a également rangé Abraham du côté de la femme et de son côté. Le chef de la synagogue, par son opposition à la guérison, en déduisait qu’il préférerait voir la femme rester liée, liée par Satan. Ainsi, il s’est retrouvé dans la position peu enviable d’être du même côté que Satan, en opposition à Jésus, à une « fille d’Abraham », et à Abraham lui-même.</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13</a:t>
            </a:fld>
            <a:endParaRPr lang="en-US"/>
          </a:p>
        </p:txBody>
      </p:sp>
    </p:spTree>
    <p:extLst>
      <p:ext uri="{BB962C8B-B14F-4D97-AF65-F5344CB8AC3E}">
        <p14:creationId xmlns:p14="http://schemas.microsoft.com/office/powerpoint/2010/main" val="1928635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Certains peuvent essayer de rejeter l’importance de l’initiative « End </a:t>
            </a:r>
            <a:r>
              <a:rPr lang="fr-FR" sz="1200" kern="1200" dirty="0" err="1" smtClean="0">
                <a:solidFill>
                  <a:schemeClr val="tx1"/>
                </a:solidFill>
                <a:effectLst/>
                <a:latin typeface="+mn-lt"/>
                <a:ea typeface="+mn-ea"/>
                <a:cs typeface="+mn-cs"/>
              </a:rPr>
              <a:t>it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Now</a:t>
            </a:r>
            <a:r>
              <a:rPr lang="fr-FR" sz="1200" kern="1200" dirty="0" smtClean="0">
                <a:solidFill>
                  <a:schemeClr val="tx1"/>
                </a:solidFill>
                <a:effectLst/>
                <a:latin typeface="+mn-lt"/>
                <a:ea typeface="+mn-ea"/>
                <a:cs typeface="+mn-cs"/>
              </a:rPr>
              <a:t> ». Ils peuvent avancer de nombreuses raisons et excuses comme ce chef de synagogue. Ils peuvent dire que l’Église adventiste du septième jour a pour mission de proclamer la vérité et que nous ne devons pas </a:t>
            </a:r>
            <a:r>
              <a:rPr lang="fr-FR" sz="1200" kern="1200" dirty="0" smtClean="0">
                <a:solidFill>
                  <a:schemeClr val="tx1"/>
                </a:solidFill>
                <a:effectLst/>
                <a:latin typeface="+mn-lt"/>
                <a:ea typeface="+mn-ea"/>
                <a:cs typeface="+mn-cs"/>
              </a:rPr>
              <a:t>nous</a:t>
            </a:r>
            <a:r>
              <a:rPr lang="fr-FR" sz="1200" kern="1200" baseline="0" dirty="0" smtClean="0">
                <a:solidFill>
                  <a:schemeClr val="tx1"/>
                </a:solidFill>
                <a:effectLst/>
                <a:latin typeface="+mn-lt"/>
                <a:ea typeface="+mn-ea"/>
                <a:cs typeface="+mn-cs"/>
              </a:rPr>
              <a:t> laisser distraire </a:t>
            </a:r>
            <a:r>
              <a:rPr lang="fr-FR" sz="1200" kern="1200" dirty="0" smtClean="0">
                <a:solidFill>
                  <a:schemeClr val="tx1"/>
                </a:solidFill>
                <a:effectLst/>
                <a:latin typeface="+mn-lt"/>
                <a:ea typeface="+mn-ea"/>
                <a:cs typeface="+mn-cs"/>
              </a:rPr>
              <a:t>par </a:t>
            </a:r>
            <a:r>
              <a:rPr lang="fr-FR" sz="1200" kern="1200" dirty="0" smtClean="0">
                <a:solidFill>
                  <a:schemeClr val="tx1"/>
                </a:solidFill>
                <a:effectLst/>
                <a:latin typeface="+mn-lt"/>
                <a:ea typeface="+mn-ea"/>
                <a:cs typeface="+mn-cs"/>
              </a:rPr>
              <a:t>ces questions sociales, ce qui serait comme édulcorer notre message avec l’évangile social.</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Remarquez ces déclarations importantes d’Ellen White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La vraie sympathie entre l’homme et son compagnon doit</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être le signe qui différencie ceux qui aiment et craignent Dieu de ceux qui sont oublieux de sa loi. Quelle grande sympathie Christ a exprimé en venant dans ce monde pour donner sa vie en sacrifice pour un monde allant à sa perte ! Sa religion a conduit à faire un véritable travail missionnaire médical. Il</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était un pouvoir de guérison. « Je prends plaisir à la miséricorde et non au sacrifice », a-t-il dit. C’est le test que le grand auteur de la vérité utilisait pour différencier la vraie religion de la fausse. Dieu veut que ses missionnaires médicaux agissent avec la tendresse et la compassion que le Christ démontrerait s’il était dans notre monde.</a:t>
            </a:r>
            <a:r>
              <a:rPr lang="x-none" sz="1200" kern="1200" dirty="0" smtClean="0">
                <a:solidFill>
                  <a:schemeClr val="tx1"/>
                </a:solidFill>
                <a:effectLst/>
                <a:latin typeface="+mn-lt"/>
                <a:ea typeface="+mn-ea"/>
                <a:cs typeface="+mn-cs"/>
              </a:rPr>
              <a:t> (E. G. White, </a:t>
            </a:r>
            <a:r>
              <a:rPr lang="x-none" sz="1200" i="1" kern="1200" dirty="0" smtClean="0">
                <a:solidFill>
                  <a:schemeClr val="tx1"/>
                </a:solidFill>
                <a:effectLst/>
                <a:latin typeface="+mn-lt"/>
                <a:ea typeface="+mn-ea"/>
                <a:cs typeface="+mn-cs"/>
              </a:rPr>
              <a:t>Medical Ministry</a:t>
            </a:r>
            <a:r>
              <a:rPr lang="x-none" sz="1200" kern="1200" dirty="0" smtClean="0">
                <a:solidFill>
                  <a:schemeClr val="tx1"/>
                </a:solidFill>
                <a:effectLst/>
                <a:latin typeface="+mn-lt"/>
                <a:ea typeface="+mn-ea"/>
                <a:cs typeface="+mn-cs"/>
              </a:rPr>
              <a:t>, 251).</a:t>
            </a: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Nous ne pouvons ignorer les femmes marginalisées ou victimes de violence et de victimisation. Nous avons le devoir permanent de protéger toute femme dans ces circonstances ignobles. Je suis tellement heureux que l’Église adventiste du septième jour dispose d’un département du ministère des femmes qui est représenté à tous les niveaux de notre organisation et devrait être représenté dans chaque congrégation. Je suis tellement heureux qu’il mette en exergue cette initiative importante qu’est </a:t>
            </a:r>
            <a:r>
              <a:rPr lang="fr-FR" sz="1200" b="1" kern="1200" dirty="0" err="1" smtClean="0">
                <a:solidFill>
                  <a:schemeClr val="tx1"/>
                </a:solidFill>
                <a:effectLst/>
                <a:latin typeface="+mn-lt"/>
                <a:ea typeface="+mn-ea"/>
                <a:cs typeface="+mn-cs"/>
              </a:rPr>
              <a:t>enditnow</a:t>
            </a:r>
            <a:r>
              <a:rPr lang="fr-FR" sz="1200" b="1" kern="1200" dirty="0" smtClean="0">
                <a:solidFill>
                  <a:schemeClr val="tx1"/>
                </a:solidFill>
                <a:effectLst/>
                <a:latin typeface="+mn-lt"/>
                <a:ea typeface="+mn-ea"/>
                <a:cs typeface="+mn-cs"/>
                <a:sym typeface="Symbol"/>
              </a:rPr>
              <a:t></a:t>
            </a:r>
            <a:r>
              <a:rPr lang="fr-FR" sz="1200" b="1" kern="1200" dirty="0" smtClean="0">
                <a:solidFill>
                  <a:schemeClr val="tx1"/>
                </a:solidFill>
                <a:effectLst/>
                <a:latin typeface="+mn-lt"/>
                <a:ea typeface="+mn-ea"/>
                <a:cs typeface="+mn-cs"/>
              </a:rPr>
              <a:t>.</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Je suis ravi que l’Église adventiste du septième jour ait ADRA (</a:t>
            </a:r>
            <a:r>
              <a:rPr lang="fr-FR" sz="1200" kern="1200" dirty="0" err="1" smtClean="0">
                <a:solidFill>
                  <a:schemeClr val="tx1"/>
                </a:solidFill>
                <a:effectLst/>
                <a:latin typeface="+mn-lt"/>
                <a:ea typeface="+mn-ea"/>
                <a:cs typeface="+mn-cs"/>
              </a:rPr>
              <a:t>Adventist</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Development</a:t>
            </a:r>
            <a:r>
              <a:rPr lang="fr-FR" sz="1200" kern="1200" dirty="0" smtClean="0">
                <a:solidFill>
                  <a:schemeClr val="tx1"/>
                </a:solidFill>
                <a:effectLst/>
                <a:latin typeface="+mn-lt"/>
                <a:ea typeface="+mn-ea"/>
                <a:cs typeface="+mn-cs"/>
              </a:rPr>
              <a:t> and Relief Agency), qui gère des refuges sûrs spécialement pour les femmes et les filles maltraitées, victimes de la traite des êtres humains, et vendues dans les circonstances les plus diaboliques.</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Partout et dans chaque congrégation, nous devons y mettre fin maintenant !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14</a:t>
            </a:fld>
            <a:endParaRPr lang="en-US"/>
          </a:p>
        </p:txBody>
      </p:sp>
    </p:spTree>
    <p:extLst>
      <p:ext uri="{BB962C8B-B14F-4D97-AF65-F5344CB8AC3E}">
        <p14:creationId xmlns:p14="http://schemas.microsoft.com/office/powerpoint/2010/main" val="3788934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Comment la visite de Jésus de cette synagogue s’est-elle terminée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femme a reçu de multiples guérisons : physique, émotionnelle, spirituelle et peut-être sexuelle.</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L’image qui reste est celle d’une femme guérie se tenant debout et droite, louant Dieu. Cette fille d’Abraham, qui était voutée, devient un modèle pour tous les peuples de tous âges, et montre ce que Jésus peut faire de quelqu’un qui est courbé ou déformé par Satan.</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Souhaitez-vous que Jésus vous guérisse, qu’il donne un nouveau sens à votre vie et votre avenir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Peut-être qu’il y a des hommes ici aujourd’hui qui pensent à la façon dont ils ont traité des femmes ou une femme en particulier. Peut-être que leurs attitudes envers les femmes ne sont pas ce qu’elles devraient être. Peut-être que certains hommes ici viennent de se rendre compte qu’ils n’ont pas eu l’attitude de Christ dans leur façon de traiter les femmes ou une femme. Plutôt que de démontrer l’amour chrétien, peut-être que ces hommes voient maintenant qu’ils ont fait preuve de cruauté et de méchanceté. Le moment est venu pour eux de demander à Jésus un cœur nouveau afin qu’ils traitent les femmes de la même manière que Jésus traitait les femmes, avec bonté, compassion et respect.</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Peut-être qu’il y a des femmes ici qui s’identifient à la femme courbée parce qu’elles sont aussi en souffrance. Tout comme Jésus l’a guérie, son amour pur peut vous toucher, remodeler votre vie et votre avenir. Les paroles de Jésus vous parlent aujourd’hui, tout comme elles parlaient à la femme courbée.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15</a:t>
            </a:fld>
            <a:endParaRPr lang="en-US"/>
          </a:p>
        </p:txBody>
      </p:sp>
    </p:spTree>
    <p:extLst>
      <p:ext uri="{BB962C8B-B14F-4D97-AF65-F5344CB8AC3E}">
        <p14:creationId xmlns:p14="http://schemas.microsoft.com/office/powerpoint/2010/main" val="2499636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Écoutez à nouveau ce que dit Luc </a:t>
            </a:r>
            <a:r>
              <a:rPr lang="fr-FR" sz="1200" kern="1200" dirty="0" smtClean="0">
                <a:solidFill>
                  <a:schemeClr val="tx1"/>
                </a:solidFill>
                <a:effectLst/>
                <a:latin typeface="+mn-lt"/>
                <a:ea typeface="+mn-ea"/>
                <a:cs typeface="+mn-cs"/>
              </a:rPr>
              <a:t>13.12 </a:t>
            </a:r>
            <a:r>
              <a:rPr lang="fr-FR" sz="1200" kern="1200" dirty="0" smtClean="0">
                <a:solidFill>
                  <a:schemeClr val="tx1"/>
                </a:solidFill>
                <a:effectLst/>
                <a:latin typeface="+mn-lt"/>
                <a:ea typeface="+mn-ea"/>
                <a:cs typeface="+mn-cs"/>
              </a:rPr>
              <a:t>à partir de trois versions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Femme, tu es </a:t>
            </a:r>
            <a:r>
              <a:rPr lang="fr-FR" sz="1200" b="1" kern="1200" dirty="0" smtClean="0">
                <a:solidFill>
                  <a:schemeClr val="tx1"/>
                </a:solidFill>
                <a:effectLst/>
                <a:latin typeface="+mn-lt"/>
                <a:ea typeface="+mn-ea"/>
                <a:cs typeface="+mn-cs"/>
              </a:rPr>
              <a:t>délivrée</a:t>
            </a:r>
            <a:r>
              <a:rPr lang="fr-FR" sz="1200" kern="1200" dirty="0" smtClean="0">
                <a:solidFill>
                  <a:schemeClr val="tx1"/>
                </a:solidFill>
                <a:effectLst/>
                <a:latin typeface="+mn-lt"/>
                <a:ea typeface="+mn-ea"/>
                <a:cs typeface="+mn-cs"/>
              </a:rPr>
              <a:t> de ton infirmité. »  (LSG)</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Tu es </a:t>
            </a:r>
            <a:r>
              <a:rPr lang="fr-FR" sz="1200" b="1" kern="1200" dirty="0" smtClean="0">
                <a:solidFill>
                  <a:schemeClr val="tx1"/>
                </a:solidFill>
                <a:effectLst/>
                <a:latin typeface="+mn-lt"/>
                <a:ea typeface="+mn-ea"/>
                <a:cs typeface="+mn-cs"/>
              </a:rPr>
              <a:t>délivrée</a:t>
            </a:r>
            <a:r>
              <a:rPr lang="fr-FR" sz="1200" kern="1200" dirty="0" smtClean="0">
                <a:solidFill>
                  <a:schemeClr val="tx1"/>
                </a:solidFill>
                <a:effectLst/>
                <a:latin typeface="+mn-lt"/>
                <a:ea typeface="+mn-ea"/>
                <a:cs typeface="+mn-cs"/>
              </a:rPr>
              <a:t> de ta maladie. »  (BFC)</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Ta maladie est </a:t>
            </a:r>
            <a:r>
              <a:rPr lang="fr-FR" sz="1200" b="1" kern="1200" dirty="0" smtClean="0">
                <a:solidFill>
                  <a:schemeClr val="tx1"/>
                </a:solidFill>
                <a:effectLst/>
                <a:latin typeface="+mn-lt"/>
                <a:ea typeface="+mn-ea"/>
                <a:cs typeface="+mn-cs"/>
              </a:rPr>
              <a:t>finie</a:t>
            </a:r>
            <a:r>
              <a:rPr lang="fr-FR" sz="1200" kern="1200" dirty="0" smtClean="0">
                <a:solidFill>
                  <a:schemeClr val="tx1"/>
                </a:solidFill>
                <a:effectLst/>
                <a:latin typeface="+mn-lt"/>
                <a:ea typeface="+mn-ea"/>
                <a:cs typeface="+mn-cs"/>
              </a:rPr>
              <a:t>. »  (Parole de vie 2017)</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 sabbat, dans ce village, dans cette synagogue, Jésus a mis fin à la souffrance de cette femme. Jésus a aussi mis fin à la façon dont cette femme avait été traitée pendant dix-huit ans. Il y a mis fin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Aujourd’hui, en ce sabbat, à </a:t>
            </a:r>
            <a:r>
              <a:rPr lang="fr-FR" sz="1200" b="1" kern="1200" dirty="0" smtClean="0">
                <a:solidFill>
                  <a:schemeClr val="tx1"/>
                </a:solidFill>
                <a:effectLst/>
                <a:latin typeface="+mn-lt"/>
                <a:ea typeface="+mn-ea"/>
                <a:cs typeface="+mn-cs"/>
              </a:rPr>
              <a:t>[indiquer là où vous êtes],</a:t>
            </a:r>
            <a:r>
              <a:rPr lang="fr-FR" sz="1200" kern="1200" dirty="0" smtClean="0">
                <a:solidFill>
                  <a:schemeClr val="tx1"/>
                </a:solidFill>
                <a:effectLst/>
                <a:latin typeface="+mn-lt"/>
                <a:ea typeface="+mn-ea"/>
                <a:cs typeface="+mn-cs"/>
              </a:rPr>
              <a:t> dans cette église, Jésus veut y mettre fin ici aussi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Jésus n’a pas créé des « filles d’Abraham », </a:t>
            </a:r>
            <a:r>
              <a:rPr lang="fr-FR" sz="1200" kern="1200" dirty="0" smtClean="0">
                <a:solidFill>
                  <a:schemeClr val="tx1"/>
                </a:solidFill>
                <a:effectLst/>
                <a:latin typeface="+mn-lt"/>
                <a:ea typeface="+mn-ea"/>
                <a:cs typeface="+mn-cs"/>
              </a:rPr>
              <a:t>des </a:t>
            </a:r>
            <a:r>
              <a:rPr lang="fr-FR" sz="1200" kern="1200" dirty="0" smtClean="0">
                <a:solidFill>
                  <a:schemeClr val="tx1"/>
                </a:solidFill>
                <a:effectLst/>
                <a:latin typeface="+mn-lt"/>
                <a:ea typeface="+mn-ea"/>
                <a:cs typeface="+mn-cs"/>
              </a:rPr>
              <a:t>« sœurs en Christ » et </a:t>
            </a:r>
            <a:r>
              <a:rPr lang="fr-FR" sz="1200" kern="1200" dirty="0" smtClean="0">
                <a:solidFill>
                  <a:schemeClr val="tx1"/>
                </a:solidFill>
                <a:effectLst/>
                <a:latin typeface="+mn-lt"/>
                <a:ea typeface="+mn-ea"/>
                <a:cs typeface="+mn-cs"/>
              </a:rPr>
              <a:t>des </a:t>
            </a:r>
            <a:r>
              <a:rPr lang="fr-FR" sz="1200" kern="1200" dirty="0" smtClean="0">
                <a:solidFill>
                  <a:schemeClr val="tx1"/>
                </a:solidFill>
                <a:effectLst/>
                <a:latin typeface="+mn-lt"/>
                <a:ea typeface="+mn-ea"/>
                <a:cs typeface="+mn-cs"/>
              </a:rPr>
              <a:t>« mères d’Israël » à abuser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est temps d’y mettre fin maintenant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16</a:t>
            </a:fld>
            <a:endParaRPr lang="en-US"/>
          </a:p>
        </p:txBody>
      </p:sp>
    </p:spTree>
    <p:extLst>
      <p:ext uri="{BB962C8B-B14F-4D97-AF65-F5344CB8AC3E}">
        <p14:creationId xmlns:p14="http://schemas.microsoft.com/office/powerpoint/2010/main" val="182458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Introduction</a:t>
            </a:r>
            <a:endParaRPr lang="en-US" sz="1200" kern="1200" dirty="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Pendant dix-huit ans, cette femme avait souffert. Pouvoir se tenir debout, la colonne vertébrale droite, était un lointain souvenir estompé. Elle aspirait probablement à regarder les visages de ses enfants pour voir leurs yeux briller, mais tout ce qu’elle pouvait voir était le sol. Dans sa petite maison, elle aurait aimé stocker sa nourriture sur une étagère plus élevée mais elle ne pouvait pas atteindre une étagère plus élevée, alors elle a fait de son mieux pour garder les rongeurs loin de ses réserves stockées si près du sol. Sans doute aspirait-elle à voir un ciel bleu majestueux et des nuages blancs gonflés flottant agréablement, suspendus dans le vide. Ou encore aspirait-elle à lever les yeux dans le ciel nocturne pour y voir les étoiles et une pleine lune arrondie, éclatant glorieusement dans les cieux. Au lieu de cela, son champ de vision naturel était constamment tourné vers le bas, cantonnée à voir les chemins secs stériles du Moyen-Orient et les déchets laissés par les animaux.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Pendant dix-huit ans, elle avait souffert de cette condition. Aucun soulagement. Aucune</a:t>
            </a:r>
            <a:r>
              <a:rPr lang="fr-FR" sz="1200" kern="1200" baseline="0" dirty="0" smtClean="0">
                <a:solidFill>
                  <a:schemeClr val="tx1"/>
                </a:solidFill>
                <a:effectLst/>
                <a:latin typeface="+mn-lt"/>
                <a:ea typeface="+mn-ea"/>
                <a:cs typeface="+mn-cs"/>
              </a:rPr>
              <a:t> interruption</a:t>
            </a:r>
            <a:r>
              <a:rPr lang="fr-FR" sz="1200" kern="1200" dirty="0" smtClean="0">
                <a:solidFill>
                  <a:schemeClr val="tx1"/>
                </a:solidFill>
                <a:effectLst/>
                <a:latin typeface="+mn-lt"/>
                <a:ea typeface="+mn-ea"/>
                <a:cs typeface="+mn-cs"/>
              </a:rPr>
              <a:t>. Aucune pause ! Les gens avaient oublié son visage, ils ne voyaient que le haut et l’arrière de sa tête. Plutôt que d’être considérée comme une personne, elle était une nuisance, au mieux, quelqu’un dont on avait pitié.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Pendant dix-huit ans, elle s’était rendue à la synagogue chaque sabbat. Ce n’était pas facile d’y aller parce que la marche était difficile. Et quand elle y arrivait, elle n’était pas bien accueillie par les dirigeants. Y arriver et être là étaient un défi. Pourtant chaque sabbat, elle persévérait, elle se rendait à la synagogue avec foi et espoir. Et puis, un sabbat un visiteur était là, et il a tout changé ! IL Y  MIT FINI ! Il l’a guérie ! Son nom est Jésus, Jésus de Nazareth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2</a:t>
            </a:fld>
            <a:endParaRPr lang="en-US"/>
          </a:p>
        </p:txBody>
      </p:sp>
    </p:spTree>
    <p:extLst>
      <p:ext uri="{BB962C8B-B14F-4D97-AF65-F5344CB8AC3E}">
        <p14:creationId xmlns:p14="http://schemas.microsoft.com/office/powerpoint/2010/main" val="3380027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1" kern="1200" dirty="0" smtClean="0">
                <a:solidFill>
                  <a:schemeClr val="tx1"/>
                </a:solidFill>
                <a:effectLst/>
                <a:latin typeface="+mn-lt"/>
                <a:ea typeface="+mn-ea"/>
                <a:cs typeface="+mn-cs"/>
              </a:rPr>
              <a:t>JÉSUS ET SA MISSION DANS L’ÉVANGILE DE LUC</a:t>
            </a:r>
            <a:endParaRPr lang="x-none" sz="1200" b="1"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seul récit de la guérison un jour de sabbat de la femme courbée est dans l’Évangile de Luc (Luc </a:t>
            </a:r>
            <a:r>
              <a:rPr lang="fr-FR" sz="1200" kern="1200" dirty="0" smtClean="0">
                <a:solidFill>
                  <a:schemeClr val="tx1"/>
                </a:solidFill>
                <a:effectLst/>
                <a:latin typeface="+mn-lt"/>
                <a:ea typeface="+mn-ea"/>
                <a:cs typeface="+mn-cs"/>
              </a:rPr>
              <a:t>13.10</a:t>
            </a:r>
            <a:r>
              <a:rPr lang="fr-FR" sz="1200" kern="1200" dirty="0" smtClean="0">
                <a:solidFill>
                  <a:schemeClr val="tx1"/>
                </a:solidFill>
                <a:effectLst/>
                <a:latin typeface="+mn-lt"/>
                <a:ea typeface="+mn-ea"/>
                <a:cs typeface="+mn-cs"/>
              </a:rPr>
              <a:t>-17). Avant d’explorer cet événement extraordinaire, nous devons prendre quelques instants pour comprendre le contexte plus large de l’Évangile de Luc.</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Jésus est la « star » de l’Évangile de Luc, tout gravite autour de lui. Et quelle « star » admirable ! Jésus et son ministère – toute sa mission – nous sont révélés en Luc </a:t>
            </a:r>
            <a:r>
              <a:rPr lang="fr-FR" sz="1200" kern="1200" dirty="0" smtClean="0">
                <a:solidFill>
                  <a:schemeClr val="tx1"/>
                </a:solidFill>
                <a:effectLst/>
                <a:latin typeface="+mn-lt"/>
                <a:ea typeface="+mn-ea"/>
                <a:cs typeface="+mn-cs"/>
              </a:rPr>
              <a:t>4.16</a:t>
            </a:r>
            <a:r>
              <a:rPr lang="fr-FR" sz="1200" kern="1200" dirty="0" smtClean="0">
                <a:solidFill>
                  <a:schemeClr val="tx1"/>
                </a:solidFill>
                <a:effectLst/>
                <a:latin typeface="+mn-lt"/>
                <a:ea typeface="+mn-ea"/>
                <a:cs typeface="+mn-cs"/>
              </a:rPr>
              <a:t>-30.</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Venez avec moi dans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Luc </a:t>
            </a:r>
            <a:r>
              <a:rPr lang="fr-FR" sz="1200" kern="1200" dirty="0" smtClean="0">
                <a:solidFill>
                  <a:schemeClr val="tx1"/>
                </a:solidFill>
                <a:effectLst/>
                <a:latin typeface="+mn-lt"/>
                <a:ea typeface="+mn-ea"/>
                <a:cs typeface="+mn-cs"/>
              </a:rPr>
              <a:t>4.16</a:t>
            </a:r>
            <a:r>
              <a:rPr lang="fr-FR" sz="1200" kern="1200" dirty="0" smtClean="0">
                <a:solidFill>
                  <a:schemeClr val="tx1"/>
                </a:solidFill>
                <a:effectLst/>
                <a:latin typeface="+mn-lt"/>
                <a:ea typeface="+mn-ea"/>
                <a:cs typeface="+mn-cs"/>
              </a:rPr>
              <a:t>-19 </a:t>
            </a:r>
            <a:r>
              <a:rPr lang="fr-FR" sz="1200" b="1" kern="1200" dirty="0" smtClean="0">
                <a:solidFill>
                  <a:schemeClr val="tx1"/>
                </a:solidFill>
                <a:effectLst/>
                <a:latin typeface="+mn-lt"/>
                <a:ea typeface="+mn-ea"/>
                <a:cs typeface="+mn-cs"/>
              </a:rPr>
              <a:t>[Lire]</a:t>
            </a:r>
            <a:endParaRPr lang="x-none"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3</a:t>
            </a:fld>
            <a:endParaRPr lang="en-US"/>
          </a:p>
        </p:txBody>
      </p:sp>
    </p:spTree>
    <p:extLst>
      <p:ext uri="{BB962C8B-B14F-4D97-AF65-F5344CB8AC3E}">
        <p14:creationId xmlns:p14="http://schemas.microsoft.com/office/powerpoint/2010/main" val="371664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Jésus est retourné dans son village natal de Nazareth après avoir été baptisé par son cousin Jean-Baptiste dans le Jourdain. Jésus était rempli de l’Esprit Saint. La Bible est très claire sur le fait que Jésus avait </a:t>
            </a:r>
            <a:r>
              <a:rPr lang="fr-FR" sz="1200" kern="1200" dirty="0" smtClean="0">
                <a:solidFill>
                  <a:schemeClr val="tx1"/>
                </a:solidFill>
                <a:effectLst/>
                <a:latin typeface="+mn-lt"/>
                <a:ea typeface="+mn-ea"/>
                <a:cs typeface="+mn-cs"/>
              </a:rPr>
              <a:t>coutume </a:t>
            </a:r>
            <a:r>
              <a:rPr lang="fr-FR" sz="1200" kern="1200" dirty="0" smtClean="0">
                <a:solidFill>
                  <a:schemeClr val="tx1"/>
                </a:solidFill>
                <a:effectLst/>
                <a:latin typeface="+mn-lt"/>
                <a:ea typeface="+mn-ea"/>
                <a:cs typeface="+mn-cs"/>
              </a:rPr>
              <a:t>de se rendre à la synagogue le jour du sabbat. De toute évidence, le Sabbat était important pour lui. Il ne se rendait pas occasionnellement à la synagogue le jour du sabbat, il avait l’habitude d’y aller régulièrement.</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Cet événement à Nazareth en dit long également sur les valeurs de Jésus. L’une des valeurs importantes est son enseignement. Luc présente Jésus comme celui qui veut que les gens soient informés, qu’ils soient conscients des grandes questions de la vie et des grandes questions de l’époque. Il ne veut pas qu’ils restent dans l’obscurité ou dans les bassesses de l’ignorance; son désir est qu’ils soient éclairés. Alors, Jésus enseignait librement au peuple. Mais que leur a-t-il enseigné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Jésus enseignait les Écritures ! C’est le premier récit que nous avons de son enseignement, et la première chose qui sort de sa bouche quand il s’adresse aux gens de Nazareth vient de la Bible. Jésus a cité d’Ésaïe </a:t>
            </a:r>
            <a:r>
              <a:rPr lang="fr-FR" sz="1200" kern="1200" dirty="0" smtClean="0">
                <a:solidFill>
                  <a:schemeClr val="tx1"/>
                </a:solidFill>
                <a:effectLst/>
                <a:latin typeface="+mn-lt"/>
                <a:ea typeface="+mn-ea"/>
                <a:cs typeface="+mn-cs"/>
              </a:rPr>
              <a:t>61.1</a:t>
            </a:r>
            <a:r>
              <a:rPr lang="fr-FR" sz="1200" kern="1200" dirty="0" smtClean="0">
                <a:solidFill>
                  <a:schemeClr val="tx1"/>
                </a:solidFill>
                <a:effectLst/>
                <a:latin typeface="+mn-lt"/>
                <a:ea typeface="+mn-ea"/>
                <a:cs typeface="+mn-cs"/>
              </a:rPr>
              <a:t>, 2. De toute évidence, la Bible était importante pour lui et fondamentale pour ses enseignements.</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Jusqu’à présent, basé sur cet événement à Nazareth, nous avons découvert tout d’abord que Jésus </a:t>
            </a:r>
            <a:r>
              <a:rPr lang="fr-FR" sz="1200" kern="1200" dirty="0" smtClean="0">
                <a:solidFill>
                  <a:schemeClr val="tx1"/>
                </a:solidFill>
                <a:effectLst/>
                <a:latin typeface="+mn-lt"/>
                <a:ea typeface="+mn-ea"/>
                <a:cs typeface="+mn-cs"/>
              </a:rPr>
              <a:t>avait </a:t>
            </a:r>
            <a:r>
              <a:rPr lang="fr-FR" sz="1200" kern="1200" dirty="0" smtClean="0">
                <a:solidFill>
                  <a:schemeClr val="tx1"/>
                </a:solidFill>
                <a:effectLst/>
                <a:latin typeface="+mn-lt"/>
                <a:ea typeface="+mn-ea"/>
                <a:cs typeface="+mn-cs"/>
              </a:rPr>
              <a:t>le plus grand respect pour le sabbat, il avait modelé sa vie a été modelée en</a:t>
            </a:r>
            <a:r>
              <a:rPr lang="fr-FR" sz="1200" kern="1200" baseline="0" dirty="0" smtClean="0">
                <a:solidFill>
                  <a:schemeClr val="tx1"/>
                </a:solidFill>
                <a:effectLst/>
                <a:latin typeface="+mn-lt"/>
                <a:ea typeface="+mn-ea"/>
                <a:cs typeface="+mn-cs"/>
              </a:rPr>
              <a:t> respectant cette</a:t>
            </a:r>
            <a:r>
              <a:rPr lang="fr-FR" sz="1200" kern="1200" dirty="0" smtClean="0">
                <a:solidFill>
                  <a:schemeClr val="tx1"/>
                </a:solidFill>
                <a:effectLst/>
                <a:latin typeface="+mn-lt"/>
                <a:ea typeface="+mn-ea"/>
                <a:cs typeface="+mn-cs"/>
              </a:rPr>
              <a:t> coutume d’aller à la synagogue chaque sabbat. Le deuxième détail qui émerge du texte est que l’enseignement de la Bible, et la Bible même était également très importante pour Jésus. Le troisième détail important que nous découvrons de cet événement est l’amour que Jésus </a:t>
            </a:r>
            <a:r>
              <a:rPr lang="fr-FR" sz="1200" kern="1200" dirty="0" smtClean="0">
                <a:solidFill>
                  <a:schemeClr val="tx1"/>
                </a:solidFill>
                <a:effectLst/>
                <a:latin typeface="+mn-lt"/>
                <a:ea typeface="+mn-ea"/>
                <a:cs typeface="+mn-cs"/>
              </a:rPr>
              <a:t>avait </a:t>
            </a:r>
            <a:r>
              <a:rPr lang="fr-FR" sz="1200" kern="1200" dirty="0" smtClean="0">
                <a:solidFill>
                  <a:schemeClr val="tx1"/>
                </a:solidFill>
                <a:effectLst/>
                <a:latin typeface="+mn-lt"/>
                <a:ea typeface="+mn-ea"/>
                <a:cs typeface="+mn-cs"/>
              </a:rPr>
              <a:t>pour les gens. Remarquez l’accent qu’il met dans ce qu’il enseigne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pPr lvl="0"/>
            <a:r>
              <a:rPr lang="x-none" sz="1200" kern="1200" dirty="0" smtClean="0">
                <a:solidFill>
                  <a:schemeClr val="tx1"/>
                </a:solidFill>
                <a:effectLst/>
                <a:latin typeface="+mn-lt"/>
                <a:ea typeface="+mn-ea"/>
                <a:cs typeface="+mn-cs"/>
              </a:rPr>
              <a:t>« une bonne nouvelle aux pauvres; »</a:t>
            </a:r>
          </a:p>
          <a:p>
            <a:pPr lvl="0"/>
            <a:r>
              <a:rPr lang="x-none" sz="1200" kern="1200" dirty="0" smtClean="0">
                <a:solidFill>
                  <a:schemeClr val="tx1"/>
                </a:solidFill>
                <a:effectLst/>
                <a:latin typeface="+mn-lt"/>
                <a:ea typeface="+mn-ea"/>
                <a:cs typeface="+mn-cs"/>
              </a:rPr>
              <a:t>« proclamer aux captifs la délivrance, »</a:t>
            </a:r>
          </a:p>
          <a:p>
            <a:pPr lvl="0"/>
            <a:r>
              <a:rPr lang="x-none" sz="1200" kern="1200" dirty="0" smtClean="0">
                <a:solidFill>
                  <a:schemeClr val="tx1"/>
                </a:solidFill>
                <a:effectLst/>
                <a:latin typeface="+mn-lt"/>
                <a:ea typeface="+mn-ea"/>
                <a:cs typeface="+mn-cs"/>
              </a:rPr>
              <a:t>« aux aveugles le recouvrement de la vue, »</a:t>
            </a:r>
          </a:p>
          <a:p>
            <a:pPr lvl="0"/>
            <a:r>
              <a:rPr lang="x-none" sz="1200" kern="1200" dirty="0" smtClean="0">
                <a:solidFill>
                  <a:schemeClr val="tx1"/>
                </a:solidFill>
                <a:effectLst/>
                <a:latin typeface="+mn-lt"/>
                <a:ea typeface="+mn-ea"/>
                <a:cs typeface="+mn-cs"/>
              </a:rPr>
              <a:t>« renvoyer libres les opprimés, »</a:t>
            </a:r>
          </a:p>
          <a:p>
            <a:pPr lvl="0"/>
            <a:r>
              <a:rPr lang="x-none" sz="1200" kern="1200" dirty="0" smtClean="0">
                <a:solidFill>
                  <a:schemeClr val="tx1"/>
                </a:solidFill>
                <a:effectLst/>
                <a:latin typeface="+mn-lt"/>
                <a:ea typeface="+mn-ea"/>
                <a:cs typeface="+mn-cs"/>
              </a:rPr>
              <a:t>« publier une année de grâce du Seigneur. »</a:t>
            </a: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Tout l’enseignement de Jésus à Nazareth tourne autour du ministère envers les autres, en particulier les pauvres, les otages, les handicapés physiques et les opprimés. Et parce que l’Esprit était sur Jésus, il ne disait pas seulement des platitudes ou offrait une espérance vaine. Au contraire, il était habilité à agir et à sauver les gens des circonstances désastreuses.</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À l’époque du Nouveau Testament, les femmes étaient surreprésentées parmi les pauvres, les personnes en souffrance, les captifs et les opprimés. Typiquement, les femmes n’avaient pas une très grande place dans la société. En fait, il est difficile d’exagérer la bassesse de leur position et la grandeur de leur misère. Mais Jésus a relevé les femmes ! Son ministère auprès de la femme courbée de Luc 13 n’est qu’un exemple.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Venez avec moi dans Luc 13:10-17 alors que nous explorons cette merveilleuse histoire plus en détail.</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[Lire Luc </a:t>
            </a:r>
            <a:r>
              <a:rPr lang="fr-FR" sz="1200" b="1" kern="1200" dirty="0" smtClean="0">
                <a:solidFill>
                  <a:schemeClr val="tx1"/>
                </a:solidFill>
                <a:effectLst/>
                <a:latin typeface="+mn-lt"/>
                <a:ea typeface="+mn-ea"/>
                <a:cs typeface="+mn-cs"/>
              </a:rPr>
              <a:t>13.10</a:t>
            </a:r>
            <a:r>
              <a:rPr lang="fr-FR" sz="1200" b="1" kern="1200" dirty="0" smtClean="0">
                <a:solidFill>
                  <a:schemeClr val="tx1"/>
                </a:solidFill>
                <a:effectLst/>
                <a:latin typeface="+mn-lt"/>
                <a:ea typeface="+mn-ea"/>
                <a:cs typeface="+mn-cs"/>
              </a:rPr>
              <a:t>-17]</a:t>
            </a:r>
            <a:endParaRPr lang="x-none"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4</a:t>
            </a:fld>
            <a:endParaRPr lang="en-US"/>
          </a:p>
        </p:txBody>
      </p:sp>
    </p:spTree>
    <p:extLst>
      <p:ext uri="{BB962C8B-B14F-4D97-AF65-F5344CB8AC3E}">
        <p14:creationId xmlns:p14="http://schemas.microsoft.com/office/powerpoint/2010/main" val="2679960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[Lire Luc </a:t>
            </a:r>
            <a:r>
              <a:rPr lang="en-US" sz="1200" b="1" kern="1200" dirty="0" smtClean="0">
                <a:solidFill>
                  <a:schemeClr val="tx1"/>
                </a:solidFill>
                <a:effectLst/>
                <a:latin typeface="+mn-lt"/>
                <a:ea typeface="+mn-ea"/>
                <a:cs typeface="+mn-cs"/>
              </a:rPr>
              <a:t>13.10</a:t>
            </a:r>
            <a:r>
              <a:rPr lang="en-US" sz="1200" b="1" kern="1200" dirty="0">
                <a:solidFill>
                  <a:schemeClr val="tx1"/>
                </a:solidFill>
                <a:effectLst/>
                <a:latin typeface="+mn-lt"/>
                <a:ea typeface="+mn-ea"/>
                <a:cs typeface="+mn-cs"/>
              </a:rPr>
              <a:t>-17]</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BCF352C-DB0B-4640-9C81-870EB7CEE846}" type="slidenum">
              <a:rPr lang="en-US" smtClean="0"/>
              <a:t>5</a:t>
            </a:fld>
            <a:endParaRPr lang="en-US"/>
          </a:p>
        </p:txBody>
      </p:sp>
    </p:spTree>
    <p:extLst>
      <p:ext uri="{BB962C8B-B14F-4D97-AF65-F5344CB8AC3E}">
        <p14:creationId xmlns:p14="http://schemas.microsoft.com/office/powerpoint/2010/main" val="2752412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En allant à Jérusalem, Jésus s’est arrêté </a:t>
            </a:r>
            <a:r>
              <a:rPr lang="fr-FR" sz="1200" kern="1200" dirty="0" smtClean="0">
                <a:solidFill>
                  <a:schemeClr val="tx1"/>
                </a:solidFill>
                <a:effectLst/>
                <a:latin typeface="+mn-lt"/>
                <a:ea typeface="+mn-ea"/>
                <a:cs typeface="+mn-cs"/>
              </a:rPr>
              <a:t>le </a:t>
            </a:r>
            <a:r>
              <a:rPr lang="fr-FR" sz="1200" kern="1200" dirty="0" smtClean="0">
                <a:solidFill>
                  <a:schemeClr val="tx1"/>
                </a:solidFill>
                <a:effectLst/>
                <a:latin typeface="+mn-lt"/>
                <a:ea typeface="+mn-ea"/>
                <a:cs typeface="+mn-cs"/>
              </a:rPr>
              <a:t>sabbat à cet endroit, dont le nom nous est inconnu, pour se rendre à la synagogue pour y enseigner et guérir. Luc, en ne mentionnant ni le nom de l’emplacement ni celui de la femme, élargit l’application et l’importance de l’événement à toutes celles qui sont en servitude, dans tous les lieux possibles, pour toutes les époques qui allaient suivre, et non pas uniquement pour cette femme, protagoniste de la rencontre. Cette belle histoire offre de l’espoir à toutes les victimes.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Luc, avec la tendresse d’un médecin, décrit la gravité de son état. Elle était courbée et incapable de redresser. De plus, elle avait enduré cela pendant dix-huit longues années misérables ! C’était une longue souffrance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Avez-vous déjà fait un long voyage dans un bus ou une voiture et avait eu très peu d’espace pendant la durée du voyage ? Vous savez ce que c’est que d’être confiné, à l’étroit et incapable de s’étirer pendant tout ce temps. Vous savez ce que c’est que d’arriver à destination, de se tenir debout, de s’étirer et de sentir enfin votre corps revenir à la vie ! Cette pauvre femme avait fait ce voyage douloureux pendant dix-huit ans sans voir le bout du tunnel ! Jour et nuit, elle était incapable de se redresser. Même couchée sur son lit la nuit, elle était courbée. Même dans son sommeil, cette misère ne la quittait jamais ! Imaginez sa souffrance continuelle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étudiants de la Bible ont spéculé sur sa maladie particulière ou infirmité dont elle était victime. John Wilkinson considère </a:t>
            </a:r>
            <a:r>
              <a:rPr lang="fr-FR" sz="1200" kern="1200" dirty="0" smtClean="0">
                <a:solidFill>
                  <a:schemeClr val="tx1"/>
                </a:solidFill>
                <a:effectLst/>
                <a:latin typeface="+mn-lt"/>
                <a:ea typeface="+mn-ea"/>
                <a:cs typeface="+mn-cs"/>
              </a:rPr>
              <a:t>que la </a:t>
            </a:r>
            <a:r>
              <a:rPr lang="fr-FR" sz="1200" kern="1200" dirty="0" err="1" smtClean="0">
                <a:solidFill>
                  <a:schemeClr val="tx1"/>
                </a:solidFill>
                <a:effectLst/>
                <a:latin typeface="+mn-lt"/>
                <a:ea typeface="+mn-ea"/>
                <a:cs typeface="+mn-cs"/>
              </a:rPr>
              <a:t>spondylarthropathie</a:t>
            </a:r>
            <a:r>
              <a:rPr lang="fr-FR"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est la </a:t>
            </a:r>
            <a:r>
              <a:rPr lang="fr-FR" sz="1200" kern="1200" dirty="0" smtClean="0">
                <a:solidFill>
                  <a:schemeClr val="tx1"/>
                </a:solidFill>
                <a:effectLst/>
                <a:latin typeface="+mn-lt"/>
                <a:ea typeface="+mn-ea"/>
                <a:cs typeface="+mn-cs"/>
              </a:rPr>
              <a:t>maladie la plus </a:t>
            </a:r>
            <a:r>
              <a:rPr lang="fr-FR" sz="1200" kern="1200" dirty="0" smtClean="0">
                <a:solidFill>
                  <a:schemeClr val="tx1"/>
                </a:solidFill>
                <a:effectLst/>
                <a:latin typeface="+mn-lt"/>
                <a:ea typeface="+mn-ea"/>
                <a:cs typeface="+mn-cs"/>
              </a:rPr>
              <a:t>probable dont elle souffrait.</a:t>
            </a:r>
            <a:r>
              <a:rPr lang="fr-FR" sz="1200" kern="1200" baseline="30000" dirty="0" smtClean="0">
                <a:solidFill>
                  <a:schemeClr val="tx1"/>
                </a:solidFill>
                <a:effectLst/>
                <a:latin typeface="+mn-lt"/>
                <a:ea typeface="+mn-ea"/>
                <a:cs typeface="+mn-cs"/>
              </a:rPr>
              <a:t>1</a:t>
            </a:r>
            <a:r>
              <a:rPr lang="fr-FR" sz="1200" kern="1200" dirty="0" smtClean="0">
                <a:solidFill>
                  <a:schemeClr val="tx1"/>
                </a:solidFill>
                <a:effectLst/>
                <a:latin typeface="+mn-lt"/>
                <a:ea typeface="+mn-ea"/>
                <a:cs typeface="+mn-cs"/>
              </a:rPr>
              <a:t> D’autres suggèrent que cette femme, mentionnée par Luc, avait des symptômes similaires à ceux décrits par certaines femmes qui ont souffert d’abus sexuels ou de violence de la part d’un homme.</a:t>
            </a:r>
            <a:r>
              <a:rPr lang="fr-FR" sz="1200" kern="1200" baseline="30000" dirty="0" smtClean="0">
                <a:solidFill>
                  <a:schemeClr val="tx1"/>
                </a:solidFill>
                <a:effectLst/>
                <a:latin typeface="+mn-lt"/>
                <a:ea typeface="+mn-ea"/>
                <a:cs typeface="+mn-cs"/>
              </a:rPr>
              <a:t>2</a:t>
            </a:r>
            <a:r>
              <a:rPr lang="fr-FR" sz="1200" kern="1200" dirty="0" smtClean="0">
                <a:solidFill>
                  <a:schemeClr val="tx1"/>
                </a:solidFill>
                <a:effectLst/>
                <a:latin typeface="+mn-lt"/>
                <a:ea typeface="+mn-ea"/>
                <a:cs typeface="+mn-cs"/>
              </a:rPr>
              <a:t> C’est tout à fait possible. En définitive, Jésus a jeté le blâme de sa souffrance sur Satan (verset 16).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 point essentiel est qu’il n’y a rien du caractère du Christ dans l’abus sexuel des femmes, c’est l’œuvre de Satan ! Il n’y a rien de rédempteur dans la violence infligée aux femmes, ces actes de violence sont aussi l’œuvre du mal ! Il va sans dire qu’aucun véritable homme chrétien n’userait de violence sexuelle sur une femme, pas même la sienne ! Aucun véritable chrétien ne battrait une femme, </a:t>
            </a:r>
            <a:r>
              <a:rPr lang="fr-FR" sz="1200" kern="1200" dirty="0" smtClean="0">
                <a:solidFill>
                  <a:schemeClr val="tx1"/>
                </a:solidFill>
                <a:effectLst/>
                <a:latin typeface="+mn-lt"/>
                <a:ea typeface="+mn-ea"/>
                <a:cs typeface="+mn-cs"/>
              </a:rPr>
              <a:t>quelle qu’elle soit, </a:t>
            </a:r>
            <a:r>
              <a:rPr lang="fr-FR" sz="1200" kern="1200" dirty="0" smtClean="0">
                <a:solidFill>
                  <a:schemeClr val="tx1"/>
                </a:solidFill>
                <a:effectLst/>
                <a:latin typeface="+mn-lt"/>
                <a:ea typeface="+mn-ea"/>
                <a:cs typeface="+mn-cs"/>
              </a:rPr>
              <a:t>surtout celle qu’il a promis d’aimer comme sa femme ! Ce type de comportement est totalement contraire avec l’enseignement et les valeurs de Jésus ! Aucun homme qui prétend avoir le Christ dans son cœur ne ferait quelque chose qui déprécierait une femme, l’intimiderait ou lui causerait de la douleur, qu’elle soit physique, mentale, émotionnelle ou psychologique.</a:t>
            </a:r>
            <a:endParaRPr lang="x-non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30000" dirty="0">
                <a:solidFill>
                  <a:schemeClr val="tx1"/>
                </a:solidFill>
                <a:effectLst/>
                <a:latin typeface="+mn-lt"/>
                <a:ea typeface="+mn-ea"/>
                <a:cs typeface="+mn-cs"/>
              </a:rPr>
              <a:t>1 </a:t>
            </a:r>
            <a:r>
              <a:rPr lang="en-US" sz="1200" kern="1200" dirty="0">
                <a:solidFill>
                  <a:schemeClr val="tx1"/>
                </a:solidFill>
                <a:effectLst/>
                <a:latin typeface="+mn-lt"/>
                <a:ea typeface="+mn-ea"/>
                <a:cs typeface="+mn-cs"/>
              </a:rPr>
              <a:t>John Wilkinson, “The Case of the Bent Woman in Luke 13:10-17,” </a:t>
            </a:r>
            <a:r>
              <a:rPr lang="en-US" sz="1200" i="1" kern="1200" dirty="0" err="1">
                <a:solidFill>
                  <a:schemeClr val="tx1"/>
                </a:solidFill>
                <a:effectLst/>
                <a:latin typeface="+mn-lt"/>
                <a:ea typeface="+mn-ea"/>
                <a:cs typeface="+mn-cs"/>
              </a:rPr>
              <a:t>EvQ</a:t>
            </a:r>
            <a:r>
              <a:rPr lang="en-US" sz="1200" kern="1200" dirty="0">
                <a:solidFill>
                  <a:schemeClr val="tx1"/>
                </a:solidFill>
                <a:effectLst/>
                <a:latin typeface="+mn-lt"/>
                <a:ea typeface="+mn-ea"/>
                <a:cs typeface="+mn-cs"/>
              </a:rPr>
              <a:t> 49 (1977): 195-205.</a:t>
            </a:r>
          </a:p>
          <a:p>
            <a:endParaRPr lang="en-US" sz="1200" kern="1200" dirty="0">
              <a:solidFill>
                <a:schemeClr val="tx1"/>
              </a:solidFill>
              <a:effectLst/>
              <a:latin typeface="+mn-lt"/>
              <a:ea typeface="+mn-ea"/>
              <a:cs typeface="+mn-cs"/>
            </a:endParaRPr>
          </a:p>
          <a:p>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Kathleen McManus, “The Mysticism of Resistance: The Global Suffering of Woman as an Ethical Imperative for the Church,” TS 79 (2018): 879-99. Camilla Burns, “Behold a Woman,” Contact 184 (2007): 20-2.</a:t>
            </a:r>
          </a:p>
          <a:p>
            <a:endParaRPr lang="en-US" dirty="0"/>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7</a:t>
            </a:fld>
            <a:endParaRPr lang="en-US"/>
          </a:p>
        </p:txBody>
      </p:sp>
    </p:spTree>
    <p:extLst>
      <p:ext uri="{BB962C8B-B14F-4D97-AF65-F5344CB8AC3E}">
        <p14:creationId xmlns:p14="http://schemas.microsoft.com/office/powerpoint/2010/main" val="2984555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Quand Jésus est venu à cette synagogue pendant ce sabbat, tout a changé ! Il enseignait </a:t>
            </a:r>
            <a:r>
              <a:rPr lang="fr-FR" sz="1200" kern="1200" dirty="0" smtClean="0">
                <a:solidFill>
                  <a:schemeClr val="tx1"/>
                </a:solidFill>
                <a:effectLst/>
                <a:latin typeface="+mn-lt"/>
                <a:ea typeface="+mn-ea"/>
                <a:cs typeface="+mn-cs"/>
              </a:rPr>
              <a:t>les merveilleuses v</a:t>
            </a:r>
            <a:r>
              <a:rPr lang="fr-FR" sz="1200" kern="1200" dirty="0" smtClean="0">
                <a:solidFill>
                  <a:schemeClr val="tx1"/>
                </a:solidFill>
                <a:effectLst/>
                <a:latin typeface="+mn-lt"/>
                <a:ea typeface="+mn-ea"/>
                <a:cs typeface="+mn-cs"/>
              </a:rPr>
              <a:t>érités</a:t>
            </a:r>
            <a:r>
              <a:rPr lang="fr-FR"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de la Bible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Puis... hors de la foule, Jésus l’a vue. Même si elle était penchée et probablement plus courte que tout le monde dans le bâtiment.</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Bible dit que Jésus l’a appelée (verset 12).</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Il est important de noter que cette femme a obéi à l’appel de Jésus. Bien qu’infirme, sa foi était vivante et toujours </a:t>
            </a:r>
            <a:r>
              <a:rPr lang="fr-FR" sz="1200" kern="1200" dirty="0" smtClean="0">
                <a:solidFill>
                  <a:schemeClr val="tx1"/>
                </a:solidFill>
                <a:effectLst/>
                <a:latin typeface="+mn-lt"/>
                <a:ea typeface="+mn-ea"/>
                <a:cs typeface="+mn-cs"/>
              </a:rPr>
              <a:t>agissante. </a:t>
            </a:r>
            <a:r>
              <a:rPr lang="fr-FR" sz="1200" kern="1200" dirty="0" smtClean="0">
                <a:solidFill>
                  <a:schemeClr val="tx1"/>
                </a:solidFill>
                <a:effectLst/>
                <a:latin typeface="+mn-lt"/>
                <a:ea typeface="+mn-ea"/>
                <a:cs typeface="+mn-cs"/>
              </a:rPr>
              <a:t>Nous pouvons l’imaginer parcourant son chemin avec peine et courage, et arriver devant Jésus, toujours courbée. Elle avait fait exactement ce que Jésus lui avait demandé de faire.</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Puis Jésus lui a adressé les paroles les plus merveilleuses qu’elle n’ait jamais entendues de sa vie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Femme, tu es délivrée de ton infirmité. » (verset 12)</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Ensuite la Bible dit que Jésus l’a touchée. Nous pouvons être certains que c’était un geste approprié et affectueux du Sauveur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Bible s’assure que nous ne ratons pas ce prochain point important : « À l’instant elle se redressa » (verset 13)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Jésus y mit fini ! Jésus avait mis un terme à sa douleur physique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8</a:t>
            </a:fld>
            <a:endParaRPr lang="en-US"/>
          </a:p>
        </p:txBody>
      </p:sp>
    </p:spTree>
    <p:extLst>
      <p:ext uri="{BB962C8B-B14F-4D97-AF65-F5344CB8AC3E}">
        <p14:creationId xmlns:p14="http://schemas.microsoft.com/office/powerpoint/2010/main" val="284658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Elle était libre ! C’était sa « bonne nouvelle » ! Elle était libérée de sa captivité ! Maintenant, elle pouvait voir plus que le sol ! Son oppression physique était terminée ! Elle expérimentait les faveurs du Seigneur ! Tout ce que Jésus avait promis dans son enseignement à Nazareth dans Luc </a:t>
            </a:r>
            <a:r>
              <a:rPr lang="fr-FR" sz="1200" kern="1200" dirty="0" smtClean="0">
                <a:solidFill>
                  <a:schemeClr val="tx1"/>
                </a:solidFill>
                <a:effectLst/>
                <a:latin typeface="+mn-lt"/>
                <a:ea typeface="+mn-ea"/>
                <a:cs typeface="+mn-cs"/>
              </a:rPr>
              <a:t>4.16</a:t>
            </a:r>
            <a:r>
              <a:rPr lang="fr-FR" sz="1200" kern="1200" dirty="0" smtClean="0">
                <a:solidFill>
                  <a:schemeClr val="tx1"/>
                </a:solidFill>
                <a:effectLst/>
                <a:latin typeface="+mn-lt"/>
                <a:ea typeface="+mn-ea"/>
                <a:cs typeface="+mn-cs"/>
              </a:rPr>
              <a:t>-19 se réalisait pour elle ! L’enseignement de Jésus était et est réel ! À la suite du ministère du Créateur, son corps devenait ce qu’il était destiné à être à l’origine, sain et droit ! Elle pouvait maintenant regarder le visage des autres. Sa joie serait sans limite ! Maintenant, elle pouvait regarder Jésus face à face, celui qui avait mis fin à ses douleurs corporelles, et quel visage </a:t>
            </a:r>
            <a:r>
              <a:rPr lang="fr-FR" sz="1200" kern="1200" dirty="0" smtClean="0">
                <a:solidFill>
                  <a:schemeClr val="tx1"/>
                </a:solidFill>
                <a:effectLst/>
                <a:latin typeface="+mn-lt"/>
                <a:ea typeface="+mn-ea"/>
                <a:cs typeface="+mn-cs"/>
              </a:rPr>
              <a:t>incomparablement docile il </a:t>
            </a:r>
            <a:r>
              <a:rPr lang="fr-FR" sz="1200" kern="1200" dirty="0" smtClean="0">
                <a:solidFill>
                  <a:schemeClr val="tx1"/>
                </a:solidFill>
                <a:effectLst/>
                <a:latin typeface="+mn-lt"/>
                <a:ea typeface="+mn-ea"/>
                <a:cs typeface="+mn-cs"/>
              </a:rPr>
              <a:t>avait ! Le visage de Jésus était probablement le premier visage qu’elle a vu lorsqu’elle s’est tenue droite pour la première fois en dix-huit ans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Après avoir été miraculeusement guérie, la toute première chose qu’elle a faite a été de glorifier Dieu ! (Luc </a:t>
            </a:r>
            <a:r>
              <a:rPr lang="fr-FR" sz="1200" kern="1200" dirty="0" smtClean="0">
                <a:solidFill>
                  <a:schemeClr val="tx1"/>
                </a:solidFill>
                <a:effectLst/>
                <a:latin typeface="+mn-lt"/>
                <a:ea typeface="+mn-ea"/>
                <a:cs typeface="+mn-cs"/>
              </a:rPr>
              <a:t>13.13</a:t>
            </a:r>
            <a:r>
              <a:rPr lang="fr-FR" sz="1200" kern="1200" dirty="0" smtClean="0">
                <a:solidFill>
                  <a:schemeClr val="tx1"/>
                </a:solidFill>
                <a:effectLst/>
                <a:latin typeface="+mn-lt"/>
                <a:ea typeface="+mn-ea"/>
                <a:cs typeface="+mn-cs"/>
              </a:rPr>
              <a:t>) De tous les miracles du sabbat en Luc, elle a été la première et la seule personne guérie à louer Dieu lorsqu’elle fut « libérée de son infirmité » (verset 12).</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Tout comme elle n’avait rien fait pour mériter ses dix-huit ans de souffrance, elle n’avait rien fait non plus pour gagner, acheter ou mériter cette guérison. Elle n’a été guérie que par la grâce de Jésus-Christ ! Pour cette raison, elle a glorifié Dieu. Ainsi, elle partageait au monde ce qu’elle pensait de lui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Cependant (!) ... alors que sa douleur physique était passée et sa santé physique restaurée, son tourment psychologique n’en était pas moins terminé.</a:t>
            </a:r>
            <a:endParaRPr lang="x-non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9</a:t>
            </a:fld>
            <a:endParaRPr lang="en-US"/>
          </a:p>
        </p:txBody>
      </p:sp>
    </p:spTree>
    <p:extLst>
      <p:ext uri="{BB962C8B-B14F-4D97-AF65-F5344CB8AC3E}">
        <p14:creationId xmlns:p14="http://schemas.microsoft.com/office/powerpoint/2010/main" val="4186094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En effet, dans la foule ce matin de sabbat se trouvait également le chef de la synagogue. Il n’était pas impressionné par ce qui se passait dans sa synagogue ! Il en était indigné ! Ce chef et ses partisans, restés silencieux en arrière-plan, étaient très probablement peu nombreux mais hiérarchiquement influents.</a:t>
            </a:r>
            <a:r>
              <a:rPr lang="fr-FR" sz="1200" kern="1200" baseline="30000" dirty="0" smtClean="0">
                <a:solidFill>
                  <a:schemeClr val="tx1"/>
                </a:solidFill>
                <a:effectLst/>
                <a:latin typeface="+mn-lt"/>
                <a:ea typeface="+mn-ea"/>
                <a:cs typeface="+mn-cs"/>
              </a:rPr>
              <a:t>3</a:t>
            </a:r>
            <a:r>
              <a:rPr lang="fr-FR" sz="1200" kern="1200" dirty="0" smtClean="0">
                <a:solidFill>
                  <a:schemeClr val="tx1"/>
                </a:solidFill>
                <a:effectLst/>
                <a:latin typeface="+mn-lt"/>
                <a:ea typeface="+mn-ea"/>
                <a:cs typeface="+mn-cs"/>
              </a:rPr>
              <a:t> Un tel chef était une personne puissante parce qu’il finançait souvent la construction de la synagogue, et possédait ainsi la quasi-propriété du bâtiment. Un dirigeant de synagogue occupait un poste prestigieux au sein de la communauté. Son haut niveau d’autorité lui permettait de faire le culte et de déterminer qui participait aux offices du sabbat. Un chef de synagogue pouvait très probablement interpréter la Torah au peuple.</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Dans son indignation, il s’est écrié : « Il y a six jours pour travailler ; venez donc vous faire guérir ces jours-là, et non le jour du sabbat » (verset 14).</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Pas tous les chefs de synagogue étaient négatifs ou mauvais, mais celui-ci l’était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Sa colère s’était envenimée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De toute évidence, il utilisait le sabbat comme arme contre Jésus et la femme. Il </a:t>
            </a:r>
            <a:r>
              <a:rPr lang="fr-FR" sz="1200" kern="1200" dirty="0" smtClean="0">
                <a:solidFill>
                  <a:schemeClr val="tx1"/>
                </a:solidFill>
                <a:effectLst/>
                <a:latin typeface="+mn-lt"/>
                <a:ea typeface="+mn-ea"/>
                <a:cs typeface="+mn-cs"/>
              </a:rPr>
              <a:t>avait </a:t>
            </a:r>
            <a:r>
              <a:rPr lang="fr-FR" sz="1200" kern="1200" dirty="0" smtClean="0">
                <a:solidFill>
                  <a:schemeClr val="tx1"/>
                </a:solidFill>
                <a:effectLst/>
                <a:latin typeface="+mn-lt"/>
                <a:ea typeface="+mn-ea"/>
                <a:cs typeface="+mn-cs"/>
              </a:rPr>
              <a:t>même cité une partie du commandement du sabbat du Décalogue dans son attaque contre lui et la femme tout juste guérie ! Il s’agit d’une technique souvent utilisée par les personnes qui maltraitent les autres. Elles citent souvent les paroles de l’Écriture et les déforment à leurs fins maléfiques. Satan a fait cela en tentant Jésus dans le désert, et l’apôtre Pierre met en garde dans 2 Pierre </a:t>
            </a:r>
            <a:r>
              <a:rPr lang="fr-FR" sz="1200" kern="1200" dirty="0" smtClean="0">
                <a:solidFill>
                  <a:schemeClr val="tx1"/>
                </a:solidFill>
                <a:effectLst/>
                <a:latin typeface="+mn-lt"/>
                <a:ea typeface="+mn-ea"/>
                <a:cs typeface="+mn-cs"/>
              </a:rPr>
              <a:t>3.15</a:t>
            </a:r>
            <a:r>
              <a:rPr lang="fr-FR" sz="1200" kern="1200" dirty="0" smtClean="0">
                <a:solidFill>
                  <a:schemeClr val="tx1"/>
                </a:solidFill>
                <a:effectLst/>
                <a:latin typeface="+mn-lt"/>
                <a:ea typeface="+mn-ea"/>
                <a:cs typeface="+mn-cs"/>
              </a:rPr>
              <a:t>-16,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r>
              <a:rPr lang="x-none" sz="1200" kern="1200" dirty="0" smtClean="0">
                <a:solidFill>
                  <a:schemeClr val="tx1"/>
                </a:solidFill>
                <a:effectLst/>
                <a:latin typeface="+mn-lt"/>
                <a:ea typeface="+mn-ea"/>
                <a:cs typeface="+mn-cs"/>
              </a:rPr>
              <a:t>il y a des points difficiles à comprendre [dans les écrits de Paul], dont les personnes ignorantes et mal affermies tordent le sens, comme celui des autres Écritures, pour leur propre ruine.</a:t>
            </a:r>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Bible elle-même nous avertit que les gens utiliseront les écrits de l’apôtre Paul et d’autres livres de la Bible, et en tordront le sens à des fins condamnables. Malheureusement, cela se produit encore aujourd’hui, même dans certaines églises adventistes du septième jour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La Bible n’est pas un outil </a:t>
            </a:r>
            <a:r>
              <a:rPr lang="fr-FR" sz="1200" kern="1200" dirty="0" smtClean="0">
                <a:solidFill>
                  <a:schemeClr val="tx1"/>
                </a:solidFill>
                <a:effectLst/>
                <a:latin typeface="+mn-lt"/>
                <a:ea typeface="+mn-ea"/>
                <a:cs typeface="+mn-cs"/>
              </a:rPr>
              <a:t>dont</a:t>
            </a:r>
            <a:r>
              <a:rPr lang="fr-FR" sz="1200" kern="1200" baseline="0" dirty="0" smtClean="0">
                <a:solidFill>
                  <a:schemeClr val="tx1"/>
                </a:solidFill>
                <a:effectLst/>
                <a:latin typeface="+mn-lt"/>
                <a:ea typeface="+mn-ea"/>
                <a:cs typeface="+mn-cs"/>
              </a:rPr>
              <a:t> il faut faire usage</a:t>
            </a:r>
            <a:r>
              <a:rPr lang="fr-FR" sz="1200"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pour justifier la maltraitance des femmes ! Lorsque la Bible est correctement lue, nous voyons qu’elle élève les femmes à leur statut légitime donné par Dieu.</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En essayant de corriger Jésus, ce chef de synagogue prétend aussi être plus saint que lui. Sa riposte sous-entend qu’il ne « </a:t>
            </a:r>
            <a:r>
              <a:rPr lang="fr-FR" sz="1200" kern="1200" dirty="0" smtClean="0">
                <a:solidFill>
                  <a:schemeClr val="tx1"/>
                </a:solidFill>
                <a:effectLst/>
                <a:latin typeface="+mn-lt"/>
                <a:ea typeface="+mn-ea"/>
                <a:cs typeface="+mn-cs"/>
              </a:rPr>
              <a:t>souillerait</a:t>
            </a:r>
            <a:r>
              <a:rPr lang="fr-FR" sz="1200" kern="1200" dirty="0" smtClean="0">
                <a:solidFill>
                  <a:schemeClr val="tx1"/>
                </a:solidFill>
                <a:effectLst/>
                <a:latin typeface="+mn-lt"/>
                <a:ea typeface="+mn-ea"/>
                <a:cs typeface="+mn-cs"/>
              </a:rPr>
              <a:t> » jamais le sabbat en guérissant ce jour-là.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Sa réponse concernant les « six jours pour travailler » suppose également qu’il connaissait cette femme ou du moins qu’il en avait eu connaissance. Il est difficile d’imaginer qu’il aurait fait une telle déclaration si c’était la première fois qu’elle fréquentait cette synagogue ou si elle lui était inconnue. En effet, ses mots sous-</a:t>
            </a:r>
            <a:r>
              <a:rPr lang="fr-FR" sz="1200" kern="1200" dirty="0" smtClean="0">
                <a:solidFill>
                  <a:schemeClr val="tx1"/>
                </a:solidFill>
                <a:effectLst/>
                <a:latin typeface="+mn-lt"/>
                <a:ea typeface="+mn-ea"/>
                <a:cs typeface="+mn-cs"/>
              </a:rPr>
              <a:t>entendent </a:t>
            </a:r>
            <a:r>
              <a:rPr lang="fr-FR" sz="1200" kern="1200" dirty="0" smtClean="0">
                <a:solidFill>
                  <a:schemeClr val="tx1"/>
                </a:solidFill>
                <a:effectLst/>
                <a:latin typeface="+mn-lt"/>
                <a:ea typeface="+mn-ea"/>
                <a:cs typeface="+mn-cs"/>
              </a:rPr>
              <a:t>que cette femme handicapée était toujours là, qu’elle était toujours dans le village, que tout le monde la connaissait, qu’elle n’était pas difficile à trouver. En d’autres termes, il disait : « Guérissez-la n’importe quand, mais PAS le jour du sabbat !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endParaRPr lang="x-none"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Au lieu de célébrer cette merveilleuse guérison de Jésus lorsque la douleur physique de la femme avait disparu, le chef de la synagogue soutenait qu’elle n’aurait jamais dû être guérie le jour du sabbat. Pourrait-il même supposer que Jésus devrait la ramener à son état infirme, se repentir, puis la guérir à nouveau un autre jour de la semaine ?</a:t>
            </a:r>
            <a:endParaRPr lang="x-none"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____</a:t>
            </a:r>
          </a:p>
          <a:p>
            <a:r>
              <a:rPr lang="en-US" sz="1200" kern="1200" baseline="30000" dirty="0">
                <a:solidFill>
                  <a:schemeClr val="tx1"/>
                </a:solidFill>
                <a:effectLst/>
                <a:latin typeface="+mn-lt"/>
                <a:ea typeface="+mn-ea"/>
                <a:cs typeface="+mn-cs"/>
              </a:rPr>
              <a:t>3</a:t>
            </a:r>
            <a:r>
              <a:rPr lang="en-US" sz="1200" kern="1200" dirty="0">
                <a:solidFill>
                  <a:schemeClr val="tx1"/>
                </a:solidFill>
                <a:effectLst/>
                <a:latin typeface="+mn-lt"/>
                <a:ea typeface="+mn-ea"/>
                <a:cs typeface="+mn-cs"/>
              </a:rPr>
              <a:t> Francois </a:t>
            </a:r>
            <a:r>
              <a:rPr lang="en-US" sz="1200" kern="1200" dirty="0" err="1">
                <a:solidFill>
                  <a:schemeClr val="tx1"/>
                </a:solidFill>
                <a:effectLst/>
                <a:latin typeface="+mn-lt"/>
                <a:ea typeface="+mn-ea"/>
                <a:cs typeface="+mn-cs"/>
              </a:rPr>
              <a:t>Bovon</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Luke 2</a:t>
            </a:r>
            <a:r>
              <a:rPr lang="en-US" sz="1200" kern="1200" dirty="0">
                <a:solidFill>
                  <a:schemeClr val="tx1"/>
                </a:solidFill>
                <a:effectLst/>
                <a:latin typeface="+mn-lt"/>
                <a:ea typeface="+mn-ea"/>
                <a:cs typeface="+mn-cs"/>
              </a:rPr>
              <a:t>, (Minneapolis: Fortress Press, 2013), 281.</a:t>
            </a:r>
          </a:p>
          <a:p>
            <a:endParaRPr lang="en-US" dirty="0"/>
          </a:p>
        </p:txBody>
      </p:sp>
      <p:sp>
        <p:nvSpPr>
          <p:cNvPr id="4" name="Slide Number Placeholder 3"/>
          <p:cNvSpPr>
            <a:spLocks noGrp="1"/>
          </p:cNvSpPr>
          <p:nvPr>
            <p:ph type="sldNum" sz="quarter" idx="5"/>
          </p:nvPr>
        </p:nvSpPr>
        <p:spPr/>
        <p:txBody>
          <a:bodyPr/>
          <a:lstStyle/>
          <a:p>
            <a:fld id="{9BCF352C-DB0B-4640-9C81-870EB7CEE846}" type="slidenum">
              <a:rPr lang="en-US" smtClean="0"/>
              <a:t>10</a:t>
            </a:fld>
            <a:endParaRPr lang="en-US"/>
          </a:p>
        </p:txBody>
      </p:sp>
    </p:spTree>
    <p:extLst>
      <p:ext uri="{BB962C8B-B14F-4D97-AF65-F5344CB8AC3E}">
        <p14:creationId xmlns:p14="http://schemas.microsoft.com/office/powerpoint/2010/main" val="229760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2F1E1F-8E59-5049-9718-AADAE7B6C7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240BB14-E6C6-AE47-B696-9954421093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294220F5-F7D2-FF47-A4AB-6C54120AAD4C}"/>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E6343419-BD41-314D-AB82-BB330ECE2A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DF2808C-230E-4747-BCE9-AA94B968EC7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870312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8C7F2CC-9D86-AA4C-A6EE-AB1C3FDD0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0D64913-F2E1-9243-B6F5-50370AD6A0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677D092-35C8-394A-BC4C-3A662A18F520}"/>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61A7FAEB-8725-D048-A488-1E845D5231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7D9E444-2266-3440-A828-7FE6B5930D9E}"/>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16428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3427C70-259C-6C4F-82AE-9C670B8C55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87CBDA6F-6E0C-0B4E-BCE3-4C48488FE7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429E96A-0DF6-4B48-B9F4-DEE1C5C7CB63}"/>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22D7B750-013D-8941-9D84-99E11C895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A8AA3A6-B270-654A-BBC3-97DB753DCA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07985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55BD08-92D4-4849-9247-1BF64504D0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6AA22A0-508E-EA48-98C3-3C74853263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6CFC577-35C9-BE4E-8D03-2BD5B7A90BAE}"/>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96AA9C4B-4BB7-6147-B761-58F96BBC8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F697C42-09DB-CF49-AED6-2A95881B282C}"/>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2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DD2C2C-26B6-3C47-86BF-15A01E1A3D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BB03957-611E-524A-A365-565D5723A0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CE36D81C-5B8E-6B42-9CF1-BE6A8B04919B}"/>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F7301C94-7C38-DA47-A561-56A6F0933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2B68CD2C-EF2D-C141-89AD-740D5550BA4A}"/>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9493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95F70A-7F4B-B842-95B7-F5154BC93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5C91F91-3362-1442-A478-74F0B4DA6D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BC9586D-B64B-4746-B819-1543FE667B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2C54D2F-87CF-1249-A29A-C2734D629ACE}"/>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6" name="Footer Placeholder 5">
            <a:extLst>
              <a:ext uri="{FF2B5EF4-FFF2-40B4-BE49-F238E27FC236}">
                <a16:creationId xmlns="" xmlns:a16="http://schemas.microsoft.com/office/drawing/2014/main" id="{4736DCC4-C631-A443-A7B7-A0CAED4AD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81993A4-7675-D94A-95DF-33EEBA4FBC55}"/>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422101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768463-C4E3-A041-BB06-E1E973CC1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E23FF3AE-57B6-C846-AD7E-511E348B7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BD766A1C-7584-0744-A712-01C6B067B5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6D72AD4B-81BD-734E-B81F-0A038483D7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917840A3-C640-2C45-9094-2E83965AB1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0E96B308-58B3-4D44-BC35-289EFD5F57B5}"/>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8" name="Footer Placeholder 7">
            <a:extLst>
              <a:ext uri="{FF2B5EF4-FFF2-40B4-BE49-F238E27FC236}">
                <a16:creationId xmlns="" xmlns:a16="http://schemas.microsoft.com/office/drawing/2014/main" id="{80354863-B081-9D4A-9837-1D0D4A0CC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B106D8E3-72F4-404C-B060-7A80A4581C7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876384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E289CC-CB28-DA4C-91D0-7CD1A063F1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17A8E73A-53FD-F940-A479-22D518DD3C36}"/>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4" name="Footer Placeholder 3">
            <a:extLst>
              <a:ext uri="{FF2B5EF4-FFF2-40B4-BE49-F238E27FC236}">
                <a16:creationId xmlns="" xmlns:a16="http://schemas.microsoft.com/office/drawing/2014/main" id="{CC886FB9-BED0-6A47-8E6D-D530A0D9D5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BDD46E05-16F3-5F4C-842F-70FC2B621C90}"/>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248305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94717AD-FFA8-2C4D-A149-7164A7FA5669}"/>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3" name="Footer Placeholder 2">
            <a:extLst>
              <a:ext uri="{FF2B5EF4-FFF2-40B4-BE49-F238E27FC236}">
                <a16:creationId xmlns="" xmlns:a16="http://schemas.microsoft.com/office/drawing/2014/main" id="{0E0BEBA1-EA9E-B546-AF7C-3A0171A915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589C2D-ACE5-3448-8E0D-900122BFD021}"/>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3387814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54344D-2CF1-6340-97F5-14B9C428D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F41E989-E195-BC4F-9A99-684FD6E9C8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83CADF0-F577-3946-92A9-9F214756F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D9E7E6BD-9515-FE41-B8CA-AE2169E29A29}"/>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6" name="Footer Placeholder 5">
            <a:extLst>
              <a:ext uri="{FF2B5EF4-FFF2-40B4-BE49-F238E27FC236}">
                <a16:creationId xmlns="" xmlns:a16="http://schemas.microsoft.com/office/drawing/2014/main" id="{1F1E219B-7F6F-8B49-884F-1DF77BB6CA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B6DD31F-FC94-BC41-A0A6-69C9CDDCE7E6}"/>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45393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DDA743-C839-9142-A9CE-5BD40CAE00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A68E4179-33F6-024C-B130-AA6926D564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E6766BE-1176-074A-AABC-90333E513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852A086-86E8-E94E-BFF6-AEA3C936F390}"/>
              </a:ext>
            </a:extLst>
          </p:cNvPr>
          <p:cNvSpPr>
            <a:spLocks noGrp="1"/>
          </p:cNvSpPr>
          <p:nvPr>
            <p:ph type="dt" sz="half" idx="10"/>
          </p:nvPr>
        </p:nvSpPr>
        <p:spPr/>
        <p:txBody>
          <a:bodyPr/>
          <a:lstStyle/>
          <a:p>
            <a:fld id="{2FA6086F-1785-9F4D-9288-82D685BFAC6A}" type="datetimeFigureOut">
              <a:rPr lang="en-US" smtClean="0"/>
              <a:t>6/21/20</a:t>
            </a:fld>
            <a:endParaRPr lang="en-US"/>
          </a:p>
        </p:txBody>
      </p:sp>
      <p:sp>
        <p:nvSpPr>
          <p:cNvPr id="6" name="Footer Placeholder 5">
            <a:extLst>
              <a:ext uri="{FF2B5EF4-FFF2-40B4-BE49-F238E27FC236}">
                <a16:creationId xmlns="" xmlns:a16="http://schemas.microsoft.com/office/drawing/2014/main" id="{A77D283B-FA74-DA45-A736-A10AF7B81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8EE950AE-39AC-3F47-9654-53C7BF338BC3}"/>
              </a:ext>
            </a:extLst>
          </p:cNvPr>
          <p:cNvSpPr>
            <a:spLocks noGrp="1"/>
          </p:cNvSpPr>
          <p:nvPr>
            <p:ph type="sldNum" sz="quarter" idx="12"/>
          </p:nvPr>
        </p:nvSpPr>
        <p:spPr/>
        <p:txBody>
          <a:bodyPr/>
          <a:lstStyle/>
          <a:p>
            <a:fld id="{75FAB0AE-8F17-494F-A81D-804BDD4449FC}" type="slidenum">
              <a:rPr lang="en-US" smtClean="0"/>
              <a:t>‹#›</a:t>
            </a:fld>
            <a:endParaRPr lang="en-US"/>
          </a:p>
        </p:txBody>
      </p:sp>
    </p:spTree>
    <p:extLst>
      <p:ext uri="{BB962C8B-B14F-4D97-AF65-F5344CB8AC3E}">
        <p14:creationId xmlns:p14="http://schemas.microsoft.com/office/powerpoint/2010/main" val="13750836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389F97C-6664-3346-BF11-14CDC4DA0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04038FCE-C6A4-4848-BFB9-95FB15D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A22D45B-FAD5-794A-830F-9361B7180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6086F-1785-9F4D-9288-82D685BFAC6A}" type="datetimeFigureOut">
              <a:rPr lang="en-US" smtClean="0"/>
              <a:t>6/21/20</a:t>
            </a:fld>
            <a:endParaRPr lang="en-US"/>
          </a:p>
        </p:txBody>
      </p:sp>
      <p:sp>
        <p:nvSpPr>
          <p:cNvPr id="5" name="Footer Placeholder 4">
            <a:extLst>
              <a:ext uri="{FF2B5EF4-FFF2-40B4-BE49-F238E27FC236}">
                <a16:creationId xmlns="" xmlns:a16="http://schemas.microsoft.com/office/drawing/2014/main" id="{828D3F10-51A4-4249-9889-E25053C72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28B97BA-AF42-514D-9116-F603CCC6B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AB0AE-8F17-494F-A81D-804BDD4449FC}" type="slidenum">
              <a:rPr lang="en-US" smtClean="0"/>
              <a:t>‹#›</a:t>
            </a:fld>
            <a:endParaRPr lang="en-US"/>
          </a:p>
        </p:txBody>
      </p:sp>
    </p:spTree>
    <p:extLst>
      <p:ext uri="{BB962C8B-B14F-4D97-AF65-F5344CB8AC3E}">
        <p14:creationId xmlns:p14="http://schemas.microsoft.com/office/powerpoint/2010/main" val="4024386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 xmlns:a16="http://schemas.microsoft.com/office/drawing/2014/main" id="{E91DC736-0EF8-4F87-9146-EBF1D2EE4D3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food on a plate&#10;&#10;Description automatically generated">
            <a:extLst>
              <a:ext uri="{FF2B5EF4-FFF2-40B4-BE49-F238E27FC236}">
                <a16:creationId xmlns="" xmlns:a16="http://schemas.microsoft.com/office/drawing/2014/main" id="{EB8C6DF4-6C74-824B-A13E-BE3BD21589DE}"/>
              </a:ext>
            </a:extLst>
          </p:cNvPr>
          <p:cNvPicPr>
            <a:picLocks noChangeAspect="1"/>
          </p:cNvPicPr>
          <p:nvPr/>
        </p:nvPicPr>
        <p:blipFill rotWithShape="1">
          <a:blip r:embed="rId3"/>
          <a:srcRect l="29299" t="9091" r="4341"/>
          <a:stretch/>
        </p:blipFill>
        <p:spPr>
          <a:xfrm>
            <a:off x="3697357" y="1"/>
            <a:ext cx="8494643" cy="6858000"/>
          </a:xfrm>
          <a:prstGeom prst="rect">
            <a:avLst/>
          </a:prstGeom>
        </p:spPr>
      </p:pic>
      <p:sp>
        <p:nvSpPr>
          <p:cNvPr id="19" name="Rectangle 11">
            <a:extLst>
              <a:ext uri="{FF2B5EF4-FFF2-40B4-BE49-F238E27FC236}">
                <a16:creationId xmlns="" xmlns:a16="http://schemas.microsoft.com/office/drawing/2014/main" id="{097CD68E-23E3-4007-8847-CD0944C4F7B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7FE8EDD3-B430-9640-8DC3-7ED377141CCA}"/>
              </a:ext>
            </a:extLst>
          </p:cNvPr>
          <p:cNvSpPr>
            <a:spLocks noGrp="1"/>
          </p:cNvSpPr>
          <p:nvPr>
            <p:ph type="ctrTitle"/>
          </p:nvPr>
        </p:nvSpPr>
        <p:spPr>
          <a:xfrm>
            <a:off x="155251" y="3123311"/>
            <a:ext cx="6496560" cy="884935"/>
          </a:xfrm>
        </p:spPr>
        <p:txBody>
          <a:bodyPr anchor="b">
            <a:normAutofit fontScale="90000"/>
          </a:bodyPr>
          <a:lstStyle/>
          <a:p>
            <a:r>
              <a:rPr lang="en-US" sz="4400" dirty="0" smtClean="0">
                <a:latin typeface="Avenir Next" panose="020B0503020202020204" pitchFamily="34" charset="0"/>
              </a:rPr>
              <a:t>QUAND JÉSUS </a:t>
            </a:r>
            <a:r>
              <a:rPr lang="en-US" sz="4400" b="1" dirty="0" smtClean="0">
                <a:solidFill>
                  <a:srgbClr val="C00000"/>
                </a:solidFill>
                <a:latin typeface="Avenir Next" panose="020B0503020202020204" pitchFamily="34" charset="0"/>
              </a:rPr>
              <a:t>Y MIT FIN</a:t>
            </a:r>
            <a:endParaRPr lang="en-US" sz="4400" b="1" dirty="0">
              <a:solidFill>
                <a:srgbClr val="C00000"/>
              </a:solidFill>
              <a:latin typeface="Avenir Next" panose="020B0503020202020204" pitchFamily="34" charset="0"/>
            </a:endParaRPr>
          </a:p>
        </p:txBody>
      </p:sp>
      <p:sp>
        <p:nvSpPr>
          <p:cNvPr id="3" name="Subtitle 2">
            <a:extLst>
              <a:ext uri="{FF2B5EF4-FFF2-40B4-BE49-F238E27FC236}">
                <a16:creationId xmlns="" xmlns:a16="http://schemas.microsoft.com/office/drawing/2014/main" id="{7C5D3547-91F2-904F-932C-D8ABDC3E6060}"/>
              </a:ext>
            </a:extLst>
          </p:cNvPr>
          <p:cNvSpPr>
            <a:spLocks noGrp="1"/>
          </p:cNvSpPr>
          <p:nvPr>
            <p:ph type="subTitle" idx="1"/>
          </p:nvPr>
        </p:nvSpPr>
        <p:spPr>
          <a:xfrm>
            <a:off x="352475" y="3936111"/>
            <a:ext cx="5080137" cy="1376081"/>
          </a:xfrm>
        </p:spPr>
        <p:txBody>
          <a:bodyPr>
            <a:normAutofit/>
          </a:bodyPr>
          <a:lstStyle/>
          <a:p>
            <a:pPr algn="l">
              <a:lnSpc>
                <a:spcPct val="70000"/>
              </a:lnSpc>
            </a:pPr>
            <a:r>
              <a:rPr lang="en-US" sz="1200" dirty="0" smtClean="0"/>
              <a:t>Anthony </a:t>
            </a:r>
            <a:r>
              <a:rPr lang="en-US" sz="1200" dirty="0"/>
              <a:t>R. Kent</a:t>
            </a:r>
          </a:p>
          <a:p>
            <a:pPr algn="l"/>
            <a:endParaRPr lang="en-US" sz="1600" dirty="0" smtClean="0"/>
          </a:p>
          <a:p>
            <a:pPr algn="l"/>
            <a:r>
              <a:rPr lang="en-US" sz="1200" dirty="0" err="1" smtClean="0"/>
              <a:t>Secrétaire</a:t>
            </a:r>
            <a:r>
              <a:rPr lang="en-US" sz="1200" dirty="0" smtClean="0"/>
              <a:t> </a:t>
            </a:r>
            <a:r>
              <a:rPr lang="en-US" sz="1200" dirty="0" err="1"/>
              <a:t>associé</a:t>
            </a:r>
            <a:r>
              <a:rPr lang="en-US" sz="1200" dirty="0"/>
              <a:t> </a:t>
            </a:r>
            <a:r>
              <a:rPr lang="en-US" sz="1200" dirty="0" err="1"/>
              <a:t>à</a:t>
            </a:r>
            <a:r>
              <a:rPr lang="en-US" sz="1200" dirty="0"/>
              <a:t> </a:t>
            </a:r>
            <a:r>
              <a:rPr lang="en-US" sz="1200" dirty="0" err="1"/>
              <a:t>l’Association</a:t>
            </a:r>
            <a:r>
              <a:rPr lang="en-US" sz="1200" dirty="0"/>
              <a:t> </a:t>
            </a:r>
            <a:r>
              <a:rPr lang="en-US" sz="1200" dirty="0" err="1"/>
              <a:t>pastorale</a:t>
            </a:r>
            <a:r>
              <a:rPr lang="en-US" sz="1200" dirty="0"/>
              <a:t> </a:t>
            </a:r>
            <a:r>
              <a:rPr lang="en-US" sz="1200" dirty="0" err="1"/>
              <a:t>à</a:t>
            </a:r>
            <a:r>
              <a:rPr lang="en-US" sz="1200" dirty="0"/>
              <a:t> la </a:t>
            </a:r>
            <a:r>
              <a:rPr lang="en-US" sz="1200" dirty="0" err="1"/>
              <a:t>Conférence</a:t>
            </a:r>
            <a:r>
              <a:rPr lang="en-US" sz="1200" dirty="0"/>
              <a:t> </a:t>
            </a:r>
            <a:r>
              <a:rPr lang="en-US" sz="1200" dirty="0" err="1"/>
              <a:t>générale</a:t>
            </a:r>
            <a:r>
              <a:rPr lang="en-US" sz="1200" dirty="0"/>
              <a:t> des </a:t>
            </a:r>
            <a:r>
              <a:rPr lang="en-US" sz="1200" dirty="0" err="1"/>
              <a:t>adventistes</a:t>
            </a:r>
            <a:r>
              <a:rPr lang="en-US" sz="1200" dirty="0"/>
              <a:t> du </a:t>
            </a:r>
            <a:r>
              <a:rPr lang="en-US" sz="1200" dirty="0" err="1"/>
              <a:t>septième</a:t>
            </a:r>
            <a:r>
              <a:rPr lang="en-US" sz="1200" dirty="0"/>
              <a:t> jour</a:t>
            </a:r>
            <a:endParaRPr lang="x-none" sz="1200" dirty="0"/>
          </a:p>
          <a:p>
            <a:pPr algn="l"/>
            <a:endParaRPr lang="en-US" sz="1600" dirty="0"/>
          </a:p>
        </p:txBody>
      </p:sp>
      <p:sp>
        <p:nvSpPr>
          <p:cNvPr id="20" name="Rectangle 13">
            <a:extLst>
              <a:ext uri="{FF2B5EF4-FFF2-40B4-BE49-F238E27FC236}">
                <a16:creationId xmlns=""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1" name="Rectangle 15">
            <a:extLst>
              <a:ext uri="{FF2B5EF4-FFF2-40B4-BE49-F238E27FC236}">
                <a16:creationId xmlns=""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Subtitle 2">
            <a:extLst>
              <a:ext uri="{FF2B5EF4-FFF2-40B4-BE49-F238E27FC236}">
                <a16:creationId xmlns="" xmlns:a16="http://schemas.microsoft.com/office/drawing/2014/main" id="{6D51664D-03EC-5344-AE55-24DDC3C8F58C}"/>
              </a:ext>
            </a:extLst>
          </p:cNvPr>
          <p:cNvSpPr txBox="1">
            <a:spLocks/>
          </p:cNvSpPr>
          <p:nvPr/>
        </p:nvSpPr>
        <p:spPr>
          <a:xfrm>
            <a:off x="504875" y="5312192"/>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000" dirty="0"/>
          </a:p>
        </p:txBody>
      </p:sp>
      <p:sp>
        <p:nvSpPr>
          <p:cNvPr id="22" name="TextBox 21">
            <a:extLst>
              <a:ext uri="{FF2B5EF4-FFF2-40B4-BE49-F238E27FC236}">
                <a16:creationId xmlns="" xmlns:a16="http://schemas.microsoft.com/office/drawing/2014/main" id="{ADDBA779-EB69-A043-982A-21954AF1CB96}"/>
              </a:ext>
            </a:extLst>
          </p:cNvPr>
          <p:cNvSpPr txBox="1"/>
          <p:nvPr/>
        </p:nvSpPr>
        <p:spPr>
          <a:xfrm>
            <a:off x="352475" y="5328529"/>
            <a:ext cx="5037031" cy="338554"/>
          </a:xfrm>
          <a:prstGeom prst="rect">
            <a:avLst/>
          </a:prstGeom>
          <a:noFill/>
        </p:spPr>
        <p:txBody>
          <a:bodyPr wrap="none" rtlCol="0">
            <a:spAutoFit/>
          </a:bodyPr>
          <a:lstStyle/>
          <a:p>
            <a:pPr algn="ctr"/>
            <a:r>
              <a:rPr lang="en-US" sz="1600" b="1" spc="300" dirty="0" smtClean="0">
                <a:latin typeface="Avenir Next" panose="020B0503020202020204" pitchFamily="34" charset="0"/>
              </a:rPr>
              <a:t>JOURNÉE DE SENSIBILISATION 2020  </a:t>
            </a:r>
            <a:endParaRPr lang="en-US" sz="1600" b="1" spc="300" dirty="0">
              <a:latin typeface="Avenir Next" panose="020B0503020202020204" pitchFamily="34" charset="0"/>
            </a:endParaRPr>
          </a:p>
        </p:txBody>
      </p:sp>
      <p:pic>
        <p:nvPicPr>
          <p:cNvPr id="12" name="Picture 11">
            <a:extLst>
              <a:ext uri="{FF2B5EF4-FFF2-40B4-BE49-F238E27FC236}">
                <a16:creationId xmlns="" xmlns:a16="http://schemas.microsoft.com/office/drawing/2014/main" id="{55A1479A-09DF-D944-BA96-3A9663EBC24F}"/>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556453" y="6033773"/>
            <a:ext cx="4953000" cy="558800"/>
          </a:xfrm>
          <a:prstGeom prst="rect">
            <a:avLst/>
          </a:prstGeom>
          <a:noFill/>
          <a:ln>
            <a:noFill/>
          </a:ln>
        </p:spPr>
      </p:pic>
    </p:spTree>
    <p:extLst>
      <p:ext uri="{BB962C8B-B14F-4D97-AF65-F5344CB8AC3E}">
        <p14:creationId xmlns:p14="http://schemas.microsoft.com/office/powerpoint/2010/main" val="62600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2A23B71-7B02-6E46-9513-1B1DC1A4DD34}"/>
              </a:ext>
            </a:extLst>
          </p:cNvPr>
          <p:cNvSpPr>
            <a:spLocks noGrp="1"/>
          </p:cNvSpPr>
          <p:nvPr>
            <p:ph type="title"/>
          </p:nvPr>
        </p:nvSpPr>
        <p:spPr>
          <a:xfrm>
            <a:off x="1537445" y="79248"/>
            <a:ext cx="9272996" cy="1647952"/>
          </a:xfrm>
        </p:spPr>
        <p:txBody>
          <a:bodyPr>
            <a:normAutofit fontScale="90000"/>
          </a:bodyPr>
          <a:lstStyle/>
          <a:p>
            <a:pPr algn="ctr">
              <a:lnSpc>
                <a:spcPct val="100000"/>
              </a:lnSpc>
            </a:pPr>
            <a:r>
              <a:rPr lang="en-US" sz="4000" dirty="0">
                <a:latin typeface="Avenir Next" panose="020B0503020202020204" pitchFamily="34" charset="0"/>
              </a:rPr>
              <a:t/>
            </a:r>
            <a:br>
              <a:rPr lang="en-US" sz="4000" dirty="0">
                <a:latin typeface="Avenir Next" panose="020B0503020202020204" pitchFamily="34" charset="0"/>
              </a:rPr>
            </a:br>
            <a:r>
              <a:rPr lang="en-US" sz="4000" dirty="0" smtClean="0">
                <a:latin typeface="Avenir Next" panose="020B0503020202020204" pitchFamily="34" charset="0"/>
              </a:rPr>
              <a:t>LA COLÈRE ENVENIMÉE</a:t>
            </a:r>
            <a:br>
              <a:rPr lang="en-US" sz="4000" dirty="0" smtClean="0">
                <a:latin typeface="Avenir Next" panose="020B0503020202020204" pitchFamily="34" charset="0"/>
              </a:rPr>
            </a:br>
            <a:r>
              <a:rPr lang="en-US" sz="4000" b="1" dirty="0" smtClean="0">
                <a:latin typeface="Avenir Next" panose="020B0503020202020204" pitchFamily="34" charset="0"/>
              </a:rPr>
              <a:t>DU </a:t>
            </a:r>
            <a:r>
              <a:rPr lang="en-US" sz="4000" b="1" dirty="0">
                <a:latin typeface="Avenir Next" panose="020B0503020202020204" pitchFamily="34" charset="0"/>
              </a:rPr>
              <a:t>CHEF DE LA SYNAGOGUE</a:t>
            </a:r>
            <a:endParaRPr lang="en-US"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7BE992F1-B96A-FE4C-A079-98FF56F4ECC1}"/>
              </a:ext>
            </a:extLst>
          </p:cNvPr>
          <p:cNvSpPr>
            <a:spLocks noGrp="1"/>
          </p:cNvSpPr>
          <p:nvPr>
            <p:ph idx="1"/>
          </p:nvPr>
        </p:nvSpPr>
        <p:spPr>
          <a:xfrm>
            <a:off x="1537445" y="2022843"/>
            <a:ext cx="8700247" cy="4835157"/>
          </a:xfrm>
        </p:spPr>
        <p:txBody>
          <a:bodyPr>
            <a:normAutofit/>
          </a:bodyPr>
          <a:lstStyle/>
          <a:p>
            <a:pPr>
              <a:lnSpc>
                <a:spcPct val="100000"/>
              </a:lnSpc>
            </a:pPr>
            <a:r>
              <a:rPr lang="fr-FR" dirty="0" smtClean="0"/>
              <a:t>Il </a:t>
            </a:r>
            <a:r>
              <a:rPr lang="fr-FR" dirty="0"/>
              <a:t>utilisait le sabbat comme arme contre Jésus et la femme. </a:t>
            </a:r>
            <a:endParaRPr lang="fr-FR" dirty="0" smtClean="0"/>
          </a:p>
          <a:p>
            <a:pPr>
              <a:lnSpc>
                <a:spcPct val="100000"/>
              </a:lnSpc>
            </a:pPr>
            <a:r>
              <a:rPr lang="fr-FR" dirty="0" smtClean="0"/>
              <a:t>En citant </a:t>
            </a:r>
            <a:r>
              <a:rPr lang="fr-FR" dirty="0"/>
              <a:t>souvent les paroles de </a:t>
            </a:r>
            <a:r>
              <a:rPr lang="fr-FR" dirty="0" smtClean="0"/>
              <a:t>l’Écriture, il les a déformés </a:t>
            </a:r>
            <a:r>
              <a:rPr lang="fr-FR" dirty="0"/>
              <a:t>à leurs fins maléfiques. </a:t>
            </a:r>
            <a:endParaRPr lang="fr-FR" dirty="0" smtClean="0"/>
          </a:p>
          <a:p>
            <a:pPr>
              <a:lnSpc>
                <a:spcPct val="100000"/>
              </a:lnSpc>
            </a:pPr>
            <a:r>
              <a:rPr lang="fr-FR" dirty="0"/>
              <a:t>En essayant de corriger Jésus, ce chef de synagogue prétend aussi être plus saint que lui</a:t>
            </a:r>
            <a:r>
              <a:rPr lang="fr-FR" dirty="0" smtClean="0"/>
              <a:t>.</a:t>
            </a:r>
          </a:p>
          <a:p>
            <a:pPr>
              <a:lnSpc>
                <a:spcPct val="100000"/>
              </a:lnSpc>
            </a:pPr>
            <a:r>
              <a:rPr lang="en-US" dirty="0" smtClean="0"/>
              <a:t>En </a:t>
            </a:r>
            <a:r>
              <a:rPr lang="en-US" dirty="0" err="1" smtClean="0"/>
              <a:t>débattant</a:t>
            </a:r>
            <a:r>
              <a:rPr lang="en-US" dirty="0" smtClean="0"/>
              <a:t> </a:t>
            </a:r>
            <a:r>
              <a:rPr lang="en-US" dirty="0" err="1" smtClean="0"/>
              <a:t>sur</a:t>
            </a:r>
            <a:r>
              <a:rPr lang="en-US" dirty="0" smtClean="0"/>
              <a:t> la question de </a:t>
            </a:r>
            <a:r>
              <a:rPr lang="en-US" dirty="0" err="1" smtClean="0"/>
              <a:t>sa</a:t>
            </a:r>
            <a:r>
              <a:rPr lang="en-US" dirty="0" smtClean="0"/>
              <a:t> </a:t>
            </a:r>
            <a:r>
              <a:rPr lang="en-US" dirty="0" err="1" smtClean="0"/>
              <a:t>guérison</a:t>
            </a:r>
            <a:r>
              <a:rPr lang="en-US" dirty="0" smtClean="0"/>
              <a:t> </a:t>
            </a:r>
            <a:r>
              <a:rPr lang="en-US" dirty="0" err="1" smtClean="0"/>
              <a:t>ce</a:t>
            </a:r>
            <a:r>
              <a:rPr lang="en-US" dirty="0" smtClean="0"/>
              <a:t> jour de </a:t>
            </a:r>
            <a:r>
              <a:rPr lang="en-US" dirty="0" err="1" smtClean="0"/>
              <a:t>sabbat</a:t>
            </a:r>
            <a:r>
              <a:rPr lang="en-US" dirty="0" smtClean="0"/>
              <a:t>, </a:t>
            </a:r>
            <a:r>
              <a:rPr lang="en-US" dirty="0" err="1" smtClean="0"/>
              <a:t>il</a:t>
            </a:r>
            <a:r>
              <a:rPr lang="en-US" dirty="0" smtClean="0"/>
              <a:t> </a:t>
            </a:r>
            <a:r>
              <a:rPr lang="en-US" dirty="0" err="1" smtClean="0"/>
              <a:t>justifiait</a:t>
            </a:r>
            <a:r>
              <a:rPr lang="en-US" dirty="0" smtClean="0"/>
              <a:t> </a:t>
            </a:r>
            <a:r>
              <a:rPr lang="en-US" dirty="0" err="1" smtClean="0"/>
              <a:t>l’abus</a:t>
            </a:r>
            <a:r>
              <a:rPr lang="en-US" dirty="0" smtClean="0"/>
              <a:t> </a:t>
            </a:r>
            <a:r>
              <a:rPr lang="en-US" dirty="0" err="1" smtClean="0"/>
              <a:t>que</a:t>
            </a:r>
            <a:r>
              <a:rPr lang="en-US" dirty="0" smtClean="0"/>
              <a:t> </a:t>
            </a:r>
            <a:r>
              <a:rPr lang="en-US" dirty="0" err="1" smtClean="0"/>
              <a:t>subissait</a:t>
            </a:r>
            <a:r>
              <a:rPr lang="en-US" dirty="0" smtClean="0"/>
              <a:t> </a:t>
            </a:r>
            <a:r>
              <a:rPr lang="en-US" dirty="0" err="1" smtClean="0"/>
              <a:t>cette</a:t>
            </a:r>
            <a:r>
              <a:rPr lang="en-US" dirty="0" smtClean="0"/>
              <a:t> femme. </a:t>
            </a:r>
            <a:endParaRPr lang="en-US" dirty="0"/>
          </a:p>
          <a:p>
            <a:pPr marL="0" indent="0">
              <a:lnSpc>
                <a:spcPct val="100000"/>
              </a:lnSpc>
              <a:buNone/>
            </a:pPr>
            <a:endParaRPr lang="en-US" dirty="0"/>
          </a:p>
        </p:txBody>
      </p:sp>
    </p:spTree>
    <p:extLst>
      <p:ext uri="{BB962C8B-B14F-4D97-AF65-F5344CB8AC3E}">
        <p14:creationId xmlns:p14="http://schemas.microsoft.com/office/powerpoint/2010/main" val="3216119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food&#10;&#10;Description automatically generated">
            <a:extLst>
              <a:ext uri="{FF2B5EF4-FFF2-40B4-BE49-F238E27FC236}">
                <a16:creationId xmlns="" xmlns:a16="http://schemas.microsoft.com/office/drawing/2014/main" id="{2867CEA1-9BCA-8D4F-9367-DFFB02F9F7C6}"/>
              </a:ext>
            </a:extLst>
          </p:cNvPr>
          <p:cNvPicPr>
            <a:picLocks noChangeAspect="1"/>
          </p:cNvPicPr>
          <p:nvPr/>
        </p:nvPicPr>
        <p:blipFill>
          <a:blip r:embed="rId3"/>
          <a:stretch>
            <a:fillRect/>
          </a:stretch>
        </p:blipFill>
        <p:spPr>
          <a:xfrm>
            <a:off x="0" y="0"/>
            <a:ext cx="12284242" cy="6909886"/>
          </a:xfrm>
          <a:prstGeom prst="rect">
            <a:avLst/>
          </a:prstGeom>
        </p:spPr>
      </p:pic>
      <p:sp>
        <p:nvSpPr>
          <p:cNvPr id="2" name="Title 1">
            <a:extLst>
              <a:ext uri="{FF2B5EF4-FFF2-40B4-BE49-F238E27FC236}">
                <a16:creationId xmlns="" xmlns:a16="http://schemas.microsoft.com/office/drawing/2014/main" id="{CA1F0D4F-EE7C-EA45-8720-428A3F073893}"/>
              </a:ext>
            </a:extLst>
          </p:cNvPr>
          <p:cNvSpPr>
            <a:spLocks noGrp="1"/>
          </p:cNvSpPr>
          <p:nvPr>
            <p:ph type="title"/>
          </p:nvPr>
        </p:nvSpPr>
        <p:spPr>
          <a:xfrm>
            <a:off x="708876" y="623553"/>
            <a:ext cx="10515600" cy="1325563"/>
          </a:xfrm>
        </p:spPr>
        <p:txBody>
          <a:bodyPr>
            <a:normAutofit/>
          </a:bodyPr>
          <a:lstStyle/>
          <a:p>
            <a:pPr algn="ctr"/>
            <a:r>
              <a:rPr lang="en-US" sz="4000" dirty="0">
                <a:latin typeface="Avenir Next" panose="020B0503020202020204" pitchFamily="34" charset="0"/>
              </a:rPr>
              <a:t/>
            </a:r>
            <a:br>
              <a:rPr lang="en-US" sz="4000" dirty="0">
                <a:latin typeface="Avenir Next" panose="020B0503020202020204" pitchFamily="34" charset="0"/>
              </a:rPr>
            </a:br>
            <a:r>
              <a:rPr lang="en-US" sz="3600" b="1" dirty="0">
                <a:latin typeface="Avenir Next" panose="020B0503020202020204" pitchFamily="34" charset="0"/>
              </a:rPr>
              <a:t>ELLEN G. WHITE</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DB3F27C8-3858-2A48-A190-2BB0F8FE09E3}"/>
              </a:ext>
            </a:extLst>
          </p:cNvPr>
          <p:cNvSpPr>
            <a:spLocks noGrp="1"/>
          </p:cNvSpPr>
          <p:nvPr>
            <p:ph idx="1"/>
          </p:nvPr>
        </p:nvSpPr>
        <p:spPr>
          <a:xfrm>
            <a:off x="457200" y="2069431"/>
            <a:ext cx="9865895" cy="4506938"/>
          </a:xfrm>
        </p:spPr>
        <p:txBody>
          <a:bodyPr>
            <a:normAutofit fontScale="85000" lnSpcReduction="20000"/>
          </a:bodyPr>
          <a:lstStyle/>
          <a:p>
            <a:pPr marL="0" indent="0" algn="ctr">
              <a:lnSpc>
                <a:spcPct val="130000"/>
              </a:lnSpc>
              <a:buNone/>
            </a:pPr>
            <a:r>
              <a:rPr lang="fr-FR" dirty="0" smtClean="0"/>
              <a:t>« </a:t>
            </a:r>
            <a:r>
              <a:rPr lang="x-none" dirty="0" smtClean="0"/>
              <a:t>Au </a:t>
            </a:r>
            <a:r>
              <a:rPr lang="x-none" dirty="0"/>
              <a:t>cours de son ministère terrestre, le Christ insista sur les exigences du sabbat. Dans tous ses enseignements, il manifesta de la vénération pour cette institution qu'il avait lui-même créée. De son temps, le sabbat était si peu respecté que son observance reflétait le caractère égoïste et despotique de l'homme, plutôt que celui de Dieu. Jésus rejeta la fausse doctrine enseignée par ceux qui prétendaient connaître le Seigneur et l'avaient dénaturé. Bien qu'il fût impitoyablement poursuivi par la haine des rabbins, il continua résolument à observer le sabbat selon la loi de Dieu, sans même paraître se conformer à leurs </a:t>
            </a:r>
            <a:r>
              <a:rPr lang="x-none" dirty="0" smtClean="0"/>
              <a:t>exigences.</a:t>
            </a:r>
            <a:r>
              <a:rPr lang="fr-FR" dirty="0"/>
              <a:t> »</a:t>
            </a:r>
            <a:endParaRPr lang="x-none" dirty="0"/>
          </a:p>
          <a:p>
            <a:pPr marL="0" indent="0" algn="ctr">
              <a:lnSpc>
                <a:spcPct val="130000"/>
              </a:lnSpc>
              <a:buNone/>
            </a:pPr>
            <a:endParaRPr lang="x-none" sz="1300" dirty="0"/>
          </a:p>
          <a:p>
            <a:pPr marL="0" indent="0" algn="ctr">
              <a:lnSpc>
                <a:spcPct val="110000"/>
              </a:lnSpc>
              <a:buNone/>
            </a:pPr>
            <a:r>
              <a:rPr lang="en-US" dirty="0" smtClean="0"/>
              <a:t> </a:t>
            </a:r>
            <a:r>
              <a:rPr lang="en-US" dirty="0"/>
              <a:t>(</a:t>
            </a:r>
            <a:r>
              <a:rPr lang="en-US" i="1" dirty="0" err="1" smtClean="0"/>
              <a:t>Prophètes</a:t>
            </a:r>
            <a:r>
              <a:rPr lang="en-US" i="1" dirty="0" smtClean="0"/>
              <a:t> et </a:t>
            </a:r>
            <a:r>
              <a:rPr lang="en-US" i="1" dirty="0" err="1" smtClean="0"/>
              <a:t>Rois</a:t>
            </a:r>
            <a:r>
              <a:rPr lang="en-US" dirty="0" smtClean="0"/>
              <a:t>, p. 137)</a:t>
            </a:r>
            <a:r>
              <a:rPr lang="en-US" dirty="0"/>
              <a:t>.</a:t>
            </a:r>
          </a:p>
          <a:p>
            <a:pPr marL="0" indent="0">
              <a:buNone/>
            </a:pPr>
            <a:endParaRPr lang="en-US" sz="3200" b="1" dirty="0"/>
          </a:p>
        </p:txBody>
      </p:sp>
    </p:spTree>
    <p:extLst>
      <p:ext uri="{BB962C8B-B14F-4D97-AF65-F5344CB8AC3E}">
        <p14:creationId xmlns:p14="http://schemas.microsoft.com/office/powerpoint/2010/main" val="340082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55FF0618-FBE4-4B42-83C9-BF5D9D8AA6BE}"/>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72A23B71-7B02-6E46-9513-1B1DC1A4DD34}"/>
              </a:ext>
            </a:extLst>
          </p:cNvPr>
          <p:cNvSpPr>
            <a:spLocks noGrp="1"/>
          </p:cNvSpPr>
          <p:nvPr>
            <p:ph type="title"/>
          </p:nvPr>
        </p:nvSpPr>
        <p:spPr>
          <a:xfrm>
            <a:off x="1107137" y="705781"/>
            <a:ext cx="10515600" cy="1325563"/>
          </a:xfrm>
        </p:spPr>
        <p:txBody>
          <a:bodyPr>
            <a:normAutofit/>
          </a:bodyPr>
          <a:lstStyle/>
          <a:p>
            <a:pPr algn="ctr"/>
            <a:r>
              <a:rPr lang="en-US" sz="4000" dirty="0">
                <a:latin typeface="Avenir Next" panose="020B0503020202020204" pitchFamily="34" charset="0"/>
              </a:rPr>
              <a:t>LA COLÈRE ENVENIMÉE</a:t>
            </a:r>
            <a:br>
              <a:rPr lang="en-US" sz="4000" dirty="0">
                <a:latin typeface="Avenir Next" panose="020B0503020202020204" pitchFamily="34" charset="0"/>
              </a:rPr>
            </a:br>
            <a:r>
              <a:rPr lang="en-US" sz="4000" b="1" dirty="0">
                <a:latin typeface="Avenir Next" panose="020B0503020202020204" pitchFamily="34" charset="0"/>
              </a:rPr>
              <a:t>DU CHEF DE LA SYNAGOGUE</a:t>
            </a:r>
            <a:endParaRPr lang="en-US"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7BE992F1-B96A-FE4C-A079-98FF56F4ECC1}"/>
              </a:ext>
            </a:extLst>
          </p:cNvPr>
          <p:cNvSpPr>
            <a:spLocks noGrp="1"/>
          </p:cNvSpPr>
          <p:nvPr>
            <p:ph idx="1"/>
          </p:nvPr>
        </p:nvSpPr>
        <p:spPr>
          <a:xfrm>
            <a:off x="1537445" y="2022843"/>
            <a:ext cx="8700247" cy="4835157"/>
          </a:xfrm>
        </p:spPr>
        <p:txBody>
          <a:bodyPr>
            <a:normAutofit lnSpcReduction="10000"/>
          </a:bodyPr>
          <a:lstStyle/>
          <a:p>
            <a:pPr>
              <a:lnSpc>
                <a:spcPct val="100000"/>
              </a:lnSpc>
            </a:pPr>
            <a:r>
              <a:rPr lang="fr-FR" dirty="0"/>
              <a:t>Il utilisait le sabbat comme arme contre Jésus et la femme. </a:t>
            </a:r>
          </a:p>
          <a:p>
            <a:pPr>
              <a:lnSpc>
                <a:spcPct val="100000"/>
              </a:lnSpc>
            </a:pPr>
            <a:r>
              <a:rPr lang="fr-FR" dirty="0"/>
              <a:t>En citant souvent les paroles de l’Écriture, il les a déformés à leurs fins maléfiques. </a:t>
            </a:r>
          </a:p>
          <a:p>
            <a:pPr>
              <a:lnSpc>
                <a:spcPct val="100000"/>
              </a:lnSpc>
            </a:pPr>
            <a:r>
              <a:rPr lang="fr-FR" dirty="0"/>
              <a:t>En essayant de corriger Jésus, ce chef de synagogue prétend aussi être plus saint que lui.</a:t>
            </a:r>
          </a:p>
          <a:p>
            <a:pPr>
              <a:lnSpc>
                <a:spcPct val="100000"/>
              </a:lnSpc>
            </a:pPr>
            <a:r>
              <a:rPr lang="en-US" dirty="0"/>
              <a:t>En </a:t>
            </a:r>
            <a:r>
              <a:rPr lang="en-US" dirty="0" err="1"/>
              <a:t>débattant</a:t>
            </a:r>
            <a:r>
              <a:rPr lang="en-US" dirty="0"/>
              <a:t> </a:t>
            </a:r>
            <a:r>
              <a:rPr lang="en-US" dirty="0" err="1"/>
              <a:t>sur</a:t>
            </a:r>
            <a:r>
              <a:rPr lang="en-US" dirty="0"/>
              <a:t> la question de </a:t>
            </a:r>
            <a:r>
              <a:rPr lang="en-US" dirty="0" err="1"/>
              <a:t>sa</a:t>
            </a:r>
            <a:r>
              <a:rPr lang="en-US" dirty="0"/>
              <a:t> </a:t>
            </a:r>
            <a:r>
              <a:rPr lang="en-US" dirty="0" err="1"/>
              <a:t>guérison</a:t>
            </a:r>
            <a:r>
              <a:rPr lang="en-US" dirty="0"/>
              <a:t> </a:t>
            </a:r>
            <a:r>
              <a:rPr lang="en-US" dirty="0" err="1"/>
              <a:t>ce</a:t>
            </a:r>
            <a:r>
              <a:rPr lang="en-US" dirty="0"/>
              <a:t> jour de </a:t>
            </a:r>
            <a:r>
              <a:rPr lang="en-US" dirty="0" err="1"/>
              <a:t>sabbat</a:t>
            </a:r>
            <a:r>
              <a:rPr lang="en-US" dirty="0"/>
              <a:t>, </a:t>
            </a:r>
            <a:r>
              <a:rPr lang="en-US" dirty="0" err="1"/>
              <a:t>il</a:t>
            </a:r>
            <a:r>
              <a:rPr lang="en-US" dirty="0"/>
              <a:t> </a:t>
            </a:r>
            <a:r>
              <a:rPr lang="en-US" dirty="0" err="1"/>
              <a:t>justifiait</a:t>
            </a:r>
            <a:r>
              <a:rPr lang="en-US" dirty="0"/>
              <a:t> </a:t>
            </a:r>
            <a:r>
              <a:rPr lang="en-US" dirty="0" err="1"/>
              <a:t>l’abus</a:t>
            </a:r>
            <a:r>
              <a:rPr lang="en-US" dirty="0"/>
              <a:t> </a:t>
            </a:r>
            <a:r>
              <a:rPr lang="en-US" dirty="0" err="1"/>
              <a:t>que</a:t>
            </a:r>
            <a:r>
              <a:rPr lang="en-US" dirty="0"/>
              <a:t> </a:t>
            </a:r>
            <a:r>
              <a:rPr lang="en-US" dirty="0" err="1"/>
              <a:t>subissait</a:t>
            </a:r>
            <a:r>
              <a:rPr lang="en-US" dirty="0"/>
              <a:t> </a:t>
            </a:r>
            <a:r>
              <a:rPr lang="en-US" dirty="0" err="1"/>
              <a:t>cette</a:t>
            </a:r>
            <a:r>
              <a:rPr lang="en-US" dirty="0"/>
              <a:t> femme. </a:t>
            </a:r>
          </a:p>
          <a:p>
            <a:pPr>
              <a:lnSpc>
                <a:spcPct val="100000"/>
              </a:lnSpc>
            </a:pPr>
            <a:r>
              <a:rPr lang="en-US" dirty="0" smtClean="0"/>
              <a:t>En sous-</a:t>
            </a:r>
            <a:r>
              <a:rPr lang="en-US" dirty="0" err="1" smtClean="0"/>
              <a:t>entendant</a:t>
            </a:r>
            <a:r>
              <a:rPr lang="en-US" dirty="0" smtClean="0"/>
              <a:t> </a:t>
            </a:r>
            <a:r>
              <a:rPr lang="en-US" dirty="0" err="1" smtClean="0"/>
              <a:t>que</a:t>
            </a:r>
            <a:r>
              <a:rPr lang="en-US" dirty="0" smtClean="0"/>
              <a:t> </a:t>
            </a:r>
            <a:r>
              <a:rPr lang="en-US" dirty="0" err="1" smtClean="0"/>
              <a:t>Jésus</a:t>
            </a:r>
            <a:r>
              <a:rPr lang="en-US" dirty="0" smtClean="0"/>
              <a:t> </a:t>
            </a:r>
            <a:r>
              <a:rPr lang="en-US" dirty="0" err="1" smtClean="0"/>
              <a:t>n’observait</a:t>
            </a:r>
            <a:r>
              <a:rPr lang="en-US" dirty="0" smtClean="0"/>
              <a:t> pas le </a:t>
            </a:r>
            <a:r>
              <a:rPr lang="en-US" dirty="0" err="1" smtClean="0"/>
              <a:t>sabbat</a:t>
            </a:r>
            <a:r>
              <a:rPr lang="en-US" dirty="0" smtClean="0"/>
              <a:t>, </a:t>
            </a:r>
            <a:r>
              <a:rPr lang="en-US" dirty="0" err="1" smtClean="0"/>
              <a:t>il</a:t>
            </a:r>
            <a:r>
              <a:rPr lang="en-US" dirty="0"/>
              <a:t> </a:t>
            </a:r>
            <a:r>
              <a:rPr lang="en-US" dirty="0" err="1" smtClean="0"/>
              <a:t>n’a</a:t>
            </a:r>
            <a:r>
              <a:rPr lang="en-US" dirty="0" smtClean="0"/>
              <a:t> pas </a:t>
            </a:r>
            <a:r>
              <a:rPr lang="en-US" dirty="0" err="1" smtClean="0"/>
              <a:t>été</a:t>
            </a:r>
            <a:r>
              <a:rPr lang="en-US" dirty="0" smtClean="0"/>
              <a:t> capable de </a:t>
            </a:r>
            <a:r>
              <a:rPr lang="en-US" dirty="0" err="1" smtClean="0"/>
              <a:t>reconnaître</a:t>
            </a:r>
            <a:r>
              <a:rPr lang="en-US" dirty="0" smtClean="0"/>
              <a:t> la </a:t>
            </a:r>
            <a:r>
              <a:rPr lang="en-US" dirty="0" err="1" smtClean="0"/>
              <a:t>vraie</a:t>
            </a:r>
            <a:r>
              <a:rPr lang="en-US" dirty="0" smtClean="0"/>
              <a:t> </a:t>
            </a:r>
            <a:r>
              <a:rPr lang="en-US" dirty="0" err="1" smtClean="0"/>
              <a:t>identité</a:t>
            </a:r>
            <a:r>
              <a:rPr lang="en-US" dirty="0" smtClean="0"/>
              <a:t> divine de </a:t>
            </a:r>
            <a:r>
              <a:rPr lang="en-US" dirty="0" err="1" smtClean="0"/>
              <a:t>Jésus</a:t>
            </a:r>
            <a:r>
              <a:rPr lang="en-US" dirty="0"/>
              <a:t>.</a:t>
            </a:r>
          </a:p>
          <a:p>
            <a:pPr marL="0" indent="0">
              <a:lnSpc>
                <a:spcPct val="100000"/>
              </a:lnSpc>
              <a:buNone/>
            </a:pPr>
            <a:endParaRPr lang="en-US" dirty="0"/>
          </a:p>
        </p:txBody>
      </p:sp>
    </p:spTree>
    <p:extLst>
      <p:ext uri="{BB962C8B-B14F-4D97-AF65-F5344CB8AC3E}">
        <p14:creationId xmlns:p14="http://schemas.microsoft.com/office/powerpoint/2010/main" val="1809901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E1A0E757-CFC5-B04A-B0A0-F12E9F1F1BD3}"/>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28104260-7297-1A47-ADD7-567B429C68D7}"/>
              </a:ext>
            </a:extLst>
          </p:cNvPr>
          <p:cNvSpPr>
            <a:spLocks noGrp="1"/>
          </p:cNvSpPr>
          <p:nvPr>
            <p:ph type="title"/>
          </p:nvPr>
        </p:nvSpPr>
        <p:spPr>
          <a:xfrm>
            <a:off x="533403" y="1028510"/>
            <a:ext cx="10515600" cy="1325563"/>
          </a:xfrm>
        </p:spPr>
        <p:txBody>
          <a:bodyPr>
            <a:normAutofit/>
          </a:bodyPr>
          <a:lstStyle/>
          <a:p>
            <a:pPr algn="ctr"/>
            <a:r>
              <a:rPr lang="en-US" sz="4000" b="1" dirty="0" smtClean="0">
                <a:latin typeface="Avenir Next" panose="020B0503020202020204" pitchFamily="34" charset="0"/>
              </a:rPr>
              <a:t>LA RÉPONSE DU SEIGNEUR</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C2B493B8-FD09-FA45-854D-78A8CD4F14BF}"/>
              </a:ext>
            </a:extLst>
          </p:cNvPr>
          <p:cNvSpPr>
            <a:spLocks noGrp="1"/>
          </p:cNvSpPr>
          <p:nvPr>
            <p:ph idx="1"/>
          </p:nvPr>
        </p:nvSpPr>
        <p:spPr>
          <a:xfrm>
            <a:off x="1988299" y="2354073"/>
            <a:ext cx="7817224" cy="3499410"/>
          </a:xfrm>
        </p:spPr>
        <p:txBody>
          <a:bodyPr>
            <a:normAutofit/>
          </a:bodyPr>
          <a:lstStyle/>
          <a:p>
            <a:pPr>
              <a:lnSpc>
                <a:spcPct val="100000"/>
              </a:lnSpc>
            </a:pPr>
            <a:r>
              <a:rPr lang="en-US" sz="3200" b="1" dirty="0" smtClean="0"/>
              <a:t>Il a </a:t>
            </a:r>
            <a:r>
              <a:rPr lang="en-US" sz="3200" b="1" dirty="0" err="1" smtClean="0"/>
              <a:t>qualifié</a:t>
            </a:r>
            <a:r>
              <a:rPr lang="en-US" sz="3200" b="1" dirty="0" smtClean="0"/>
              <a:t> </a:t>
            </a:r>
            <a:r>
              <a:rPr lang="en-US" sz="3200" dirty="0" smtClean="0"/>
              <a:t>le chef de la synagogue </a:t>
            </a:r>
            <a:r>
              <a:rPr lang="en-US" sz="3200" dirty="0" err="1" smtClean="0"/>
              <a:t>d’hypocrite</a:t>
            </a:r>
            <a:r>
              <a:rPr lang="en-US" sz="3200" dirty="0"/>
              <a:t>.</a:t>
            </a:r>
          </a:p>
          <a:p>
            <a:pPr>
              <a:lnSpc>
                <a:spcPct val="100000"/>
              </a:lnSpc>
            </a:pPr>
            <a:r>
              <a:rPr lang="en-US" sz="3200" b="1" dirty="0" smtClean="0"/>
              <a:t>Il a </a:t>
            </a:r>
            <a:r>
              <a:rPr lang="en-US" sz="3200" b="1" dirty="0" err="1" smtClean="0"/>
              <a:t>mis</a:t>
            </a:r>
            <a:r>
              <a:rPr lang="en-US" sz="3200" b="1" dirty="0" smtClean="0"/>
              <a:t> fin </a:t>
            </a:r>
            <a:r>
              <a:rPr lang="en-US" sz="3200" dirty="0" err="1" smtClean="0"/>
              <a:t>à</a:t>
            </a:r>
            <a:r>
              <a:rPr lang="en-US" sz="3200" dirty="0" smtClean="0"/>
              <a:t> la </a:t>
            </a:r>
            <a:r>
              <a:rPr lang="en-US" sz="3200" dirty="0" err="1" smtClean="0"/>
              <a:t>souffrance</a:t>
            </a:r>
            <a:r>
              <a:rPr lang="en-US" sz="3200" dirty="0" smtClean="0"/>
              <a:t> </a:t>
            </a:r>
            <a:r>
              <a:rPr lang="en-US" sz="3200" dirty="0" err="1" smtClean="0"/>
              <a:t>spirituelle</a:t>
            </a:r>
            <a:r>
              <a:rPr lang="en-US" sz="3200" dirty="0" smtClean="0"/>
              <a:t> et </a:t>
            </a:r>
            <a:r>
              <a:rPr lang="en-US" sz="3200" dirty="0" err="1" smtClean="0"/>
              <a:t>émotionnelle</a:t>
            </a:r>
            <a:r>
              <a:rPr lang="en-US" sz="3200" dirty="0" smtClean="0"/>
              <a:t> de </a:t>
            </a:r>
            <a:r>
              <a:rPr lang="en-US" sz="3200" dirty="0" err="1" smtClean="0"/>
              <a:t>cette</a:t>
            </a:r>
            <a:r>
              <a:rPr lang="en-US" sz="3200" dirty="0" smtClean="0"/>
              <a:t> femme. </a:t>
            </a:r>
          </a:p>
          <a:p>
            <a:r>
              <a:rPr lang="en-US" sz="3200" b="1" dirty="0" smtClean="0"/>
              <a:t>Il </a:t>
            </a:r>
            <a:r>
              <a:rPr lang="en-US" sz="3200" b="1" dirty="0" err="1" smtClean="0"/>
              <a:t>s’est</a:t>
            </a:r>
            <a:r>
              <a:rPr lang="en-US" sz="3200" b="1" dirty="0" smtClean="0"/>
              <a:t> </a:t>
            </a:r>
            <a:r>
              <a:rPr lang="en-US" sz="3200" b="1" dirty="0" err="1" smtClean="0"/>
              <a:t>lui-même</a:t>
            </a:r>
            <a:r>
              <a:rPr lang="en-US" sz="3200" b="1" dirty="0" smtClean="0"/>
              <a:t> </a:t>
            </a:r>
            <a:r>
              <a:rPr lang="en-US" sz="3200" b="1" dirty="0" err="1" smtClean="0"/>
              <a:t>rangé</a:t>
            </a:r>
            <a:r>
              <a:rPr lang="en-US" sz="3200" b="1" dirty="0"/>
              <a:t> </a:t>
            </a:r>
            <a:r>
              <a:rPr lang="en-US" sz="3200" dirty="0" smtClean="0"/>
              <a:t>du </a:t>
            </a:r>
            <a:r>
              <a:rPr lang="en-US" sz="3200" dirty="0" err="1" smtClean="0"/>
              <a:t>côté</a:t>
            </a:r>
            <a:r>
              <a:rPr lang="en-US" sz="3200" dirty="0" smtClean="0"/>
              <a:t> de la </a:t>
            </a:r>
            <a:r>
              <a:rPr lang="fr-FR" sz="3200" dirty="0" smtClean="0"/>
              <a:t>« </a:t>
            </a:r>
            <a:r>
              <a:rPr lang="fr-FR" sz="3200" dirty="0"/>
              <a:t>fille d’Abraham », et </a:t>
            </a:r>
            <a:r>
              <a:rPr lang="fr-FR" sz="3200" dirty="0" smtClean="0"/>
              <a:t>d’Abraham </a:t>
            </a:r>
            <a:r>
              <a:rPr lang="fr-FR" sz="3200" dirty="0"/>
              <a:t>lui-même.</a:t>
            </a:r>
            <a:endParaRPr lang="x-none" sz="3200" dirty="0"/>
          </a:p>
          <a:p>
            <a:pPr>
              <a:lnSpc>
                <a:spcPct val="100000"/>
              </a:lnSpc>
            </a:pPr>
            <a:endParaRPr lang="en-US" sz="3200" dirty="0"/>
          </a:p>
        </p:txBody>
      </p:sp>
    </p:spTree>
    <p:extLst>
      <p:ext uri="{BB962C8B-B14F-4D97-AF65-F5344CB8AC3E}">
        <p14:creationId xmlns:p14="http://schemas.microsoft.com/office/powerpoint/2010/main" val="43991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B7DE0257-5B58-F646-9092-CDA939D54C3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9DB25960-0768-6B48-ACEC-58F9AF963FCA}"/>
              </a:ext>
            </a:extLst>
          </p:cNvPr>
          <p:cNvSpPr>
            <a:spLocks noGrp="1"/>
          </p:cNvSpPr>
          <p:nvPr>
            <p:ph type="title"/>
          </p:nvPr>
        </p:nvSpPr>
        <p:spPr>
          <a:xfrm>
            <a:off x="3209363" y="831286"/>
            <a:ext cx="5916708" cy="1325563"/>
          </a:xfrm>
        </p:spPr>
        <p:txBody>
          <a:bodyPr/>
          <a:lstStyle/>
          <a:p>
            <a:pPr algn="ctr"/>
            <a:r>
              <a:rPr lang="en-US" b="1" dirty="0">
                <a:latin typeface="Avenir Next" panose="020B0503020202020204" pitchFamily="34" charset="0"/>
              </a:rPr>
              <a:t>ELLEN G. WHITE</a:t>
            </a:r>
          </a:p>
        </p:txBody>
      </p:sp>
      <p:sp>
        <p:nvSpPr>
          <p:cNvPr id="3" name="Content Placeholder 2">
            <a:extLst>
              <a:ext uri="{FF2B5EF4-FFF2-40B4-BE49-F238E27FC236}">
                <a16:creationId xmlns="" xmlns:a16="http://schemas.microsoft.com/office/drawing/2014/main" id="{F272F6B6-A7CF-9941-A34D-53A047ADE9B0}"/>
              </a:ext>
            </a:extLst>
          </p:cNvPr>
          <p:cNvSpPr>
            <a:spLocks noGrp="1"/>
          </p:cNvSpPr>
          <p:nvPr>
            <p:ph idx="1"/>
          </p:nvPr>
        </p:nvSpPr>
        <p:spPr>
          <a:xfrm>
            <a:off x="838200" y="2061882"/>
            <a:ext cx="9273988" cy="4635032"/>
          </a:xfrm>
        </p:spPr>
        <p:txBody>
          <a:bodyPr>
            <a:normAutofit fontScale="92500" lnSpcReduction="20000"/>
          </a:bodyPr>
          <a:lstStyle/>
          <a:p>
            <a:pPr marL="0" indent="0" algn="ctr">
              <a:lnSpc>
                <a:spcPct val="110000"/>
              </a:lnSpc>
              <a:buNone/>
            </a:pPr>
            <a:r>
              <a:rPr lang="fr-FR" dirty="0" smtClean="0"/>
              <a:t>« La </a:t>
            </a:r>
            <a:r>
              <a:rPr lang="fr-FR" dirty="0"/>
              <a:t>vraie sympathie entre l’homme et son compagnon doit être le signe qui différencie ceux qui aiment et craignent Dieu de ceux qui sont oublieux de sa loi. Quelle grande sympathie Christ a exprimé en venant dans ce monde pour donner sa vie en sacrifice pour un monde allant à sa perte ! Sa religion a conduit à faire un véritable travail missionnaire médical. Il était un pouvoir de guérison. "</a:t>
            </a:r>
            <a:r>
              <a:rPr lang="x-none" dirty="0"/>
              <a:t> </a:t>
            </a:r>
            <a:r>
              <a:rPr lang="fr-FR" dirty="0" smtClean="0"/>
              <a:t>Je </a:t>
            </a:r>
            <a:r>
              <a:rPr lang="fr-FR" dirty="0"/>
              <a:t>prends plaisir à la miséricorde et non au sacrifice "</a:t>
            </a:r>
            <a:r>
              <a:rPr lang="x-none" dirty="0"/>
              <a:t> </a:t>
            </a:r>
            <a:r>
              <a:rPr lang="fr-FR" dirty="0" smtClean="0"/>
              <a:t>, </a:t>
            </a:r>
            <a:r>
              <a:rPr lang="fr-FR" dirty="0"/>
              <a:t>a-t-il dit. C’est le test que le grand auteur de la vérité utilisait pour différencier la vraie religion de la fausse. Dieu veut que ses missionnaires médicaux agissent avec la tendresse et la compassion que le Christ démontrerait s’il était dans notre monde</a:t>
            </a:r>
            <a:r>
              <a:rPr lang="fr-FR" dirty="0" smtClean="0"/>
              <a:t>.</a:t>
            </a:r>
            <a:r>
              <a:rPr lang="fr-FR" dirty="0"/>
              <a:t> »</a:t>
            </a:r>
            <a:r>
              <a:rPr lang="x-none" dirty="0" smtClean="0"/>
              <a:t> </a:t>
            </a:r>
            <a:endParaRPr lang="en-US" dirty="0" smtClean="0"/>
          </a:p>
          <a:p>
            <a:pPr marL="0" indent="0" algn="ctr">
              <a:lnSpc>
                <a:spcPct val="110000"/>
              </a:lnSpc>
              <a:buNone/>
            </a:pPr>
            <a:r>
              <a:rPr lang="en-US" dirty="0" smtClean="0"/>
              <a:t>(</a:t>
            </a:r>
            <a:r>
              <a:rPr lang="en-US" i="1" dirty="0"/>
              <a:t>Medical Ministry,</a:t>
            </a:r>
            <a:r>
              <a:rPr lang="en-US" dirty="0"/>
              <a:t> p. 251).</a:t>
            </a:r>
          </a:p>
          <a:p>
            <a:pPr>
              <a:lnSpc>
                <a:spcPct val="110000"/>
              </a:lnSpc>
            </a:pPr>
            <a:endParaRPr lang="en-US" dirty="0"/>
          </a:p>
        </p:txBody>
      </p:sp>
    </p:spTree>
    <p:extLst>
      <p:ext uri="{BB962C8B-B14F-4D97-AF65-F5344CB8AC3E}">
        <p14:creationId xmlns:p14="http://schemas.microsoft.com/office/powerpoint/2010/main" val="3111912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5C304B8F-A673-7E4B-970F-F74B33D71ECF}"/>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CA1F0D4F-EE7C-EA45-8720-428A3F073893}"/>
              </a:ext>
            </a:extLst>
          </p:cNvPr>
          <p:cNvSpPr>
            <a:spLocks noGrp="1"/>
          </p:cNvSpPr>
          <p:nvPr>
            <p:ph type="title"/>
          </p:nvPr>
        </p:nvSpPr>
        <p:spPr>
          <a:xfrm>
            <a:off x="1837267" y="252564"/>
            <a:ext cx="8507681" cy="1508503"/>
          </a:xfrm>
        </p:spPr>
        <p:txBody>
          <a:bodyPr>
            <a:normAutofit fontScale="90000"/>
          </a:bodyPr>
          <a:lstStyle/>
          <a:p>
            <a:pPr algn="ctr">
              <a:lnSpc>
                <a:spcPct val="100000"/>
              </a:lnSpc>
            </a:pPr>
            <a:r>
              <a:rPr lang="en-US" sz="4000" dirty="0">
                <a:latin typeface="Avenir Next" panose="020B0503020202020204" pitchFamily="34" charset="0"/>
              </a:rPr>
              <a:t/>
            </a:r>
            <a:br>
              <a:rPr lang="en-US" sz="4000" dirty="0">
                <a:latin typeface="Avenir Next" panose="020B0503020202020204" pitchFamily="34" charset="0"/>
              </a:rPr>
            </a:br>
            <a:r>
              <a:rPr lang="en-US" sz="3600" b="1" dirty="0" smtClean="0">
                <a:latin typeface="Avenir Next" panose="020B0503020202020204" pitchFamily="34" charset="0"/>
              </a:rPr>
              <a:t>LES MULTIPLES GUÉRISONS</a:t>
            </a:r>
            <a:br>
              <a:rPr lang="en-US" sz="3600" b="1" dirty="0" smtClean="0">
                <a:latin typeface="Avenir Next" panose="020B0503020202020204" pitchFamily="34" charset="0"/>
              </a:rPr>
            </a:br>
            <a:r>
              <a:rPr lang="en-US" sz="4000" dirty="0" smtClean="0">
                <a:latin typeface="Avenir Next" panose="020B0503020202020204" pitchFamily="34" charset="0"/>
              </a:rPr>
              <a:t>DE LA FEMME</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DB3F27C8-3858-2A48-A190-2BB0F8FE09E3}"/>
              </a:ext>
            </a:extLst>
          </p:cNvPr>
          <p:cNvSpPr>
            <a:spLocks noGrp="1"/>
          </p:cNvSpPr>
          <p:nvPr>
            <p:ph idx="1"/>
          </p:nvPr>
        </p:nvSpPr>
        <p:spPr>
          <a:xfrm>
            <a:off x="2912246" y="2359601"/>
            <a:ext cx="7279341" cy="2261815"/>
          </a:xfrm>
        </p:spPr>
        <p:txBody>
          <a:bodyPr>
            <a:normAutofit/>
          </a:bodyPr>
          <a:lstStyle/>
          <a:p>
            <a:r>
              <a:rPr lang="en-US" sz="3200" b="1" dirty="0" smtClean="0"/>
              <a:t>Physique</a:t>
            </a:r>
            <a:endParaRPr lang="en-US" sz="3200" b="1" dirty="0"/>
          </a:p>
          <a:p>
            <a:r>
              <a:rPr lang="en-US" sz="3200" b="1" dirty="0" err="1" smtClean="0"/>
              <a:t>Émotionnelle</a:t>
            </a:r>
            <a:endParaRPr lang="en-US" sz="3200" b="1" dirty="0"/>
          </a:p>
          <a:p>
            <a:r>
              <a:rPr lang="en-US" sz="3200" b="1" dirty="0" err="1" smtClean="0"/>
              <a:t>Spirituelle</a:t>
            </a:r>
            <a:endParaRPr lang="en-US" sz="3200" b="1" dirty="0"/>
          </a:p>
          <a:p>
            <a:r>
              <a:rPr lang="en-US" sz="3200" b="1" dirty="0" err="1" smtClean="0"/>
              <a:t>Peut-être</a:t>
            </a:r>
            <a:r>
              <a:rPr lang="en-US" sz="3200" b="1" dirty="0" smtClean="0"/>
              <a:t> </a:t>
            </a:r>
            <a:r>
              <a:rPr lang="en-US" sz="3200" b="1" dirty="0" err="1" smtClean="0"/>
              <a:t>sexuelle</a:t>
            </a:r>
            <a:endParaRPr lang="en-US" sz="3200" b="1" dirty="0"/>
          </a:p>
        </p:txBody>
      </p:sp>
      <p:sp>
        <p:nvSpPr>
          <p:cNvPr id="5" name="TextBox 4">
            <a:extLst>
              <a:ext uri="{FF2B5EF4-FFF2-40B4-BE49-F238E27FC236}">
                <a16:creationId xmlns="" xmlns:a16="http://schemas.microsoft.com/office/drawing/2014/main" id="{F667226C-CD74-7C4A-897B-ACEA2A6779A3}"/>
              </a:ext>
            </a:extLst>
          </p:cNvPr>
          <p:cNvSpPr txBox="1"/>
          <p:nvPr/>
        </p:nvSpPr>
        <p:spPr>
          <a:xfrm>
            <a:off x="2327564" y="4621416"/>
            <a:ext cx="7018317" cy="2523768"/>
          </a:xfrm>
          <a:prstGeom prst="rect">
            <a:avLst/>
          </a:prstGeom>
          <a:noFill/>
        </p:spPr>
        <p:txBody>
          <a:bodyPr wrap="square" rtlCol="0">
            <a:spAutoFit/>
          </a:bodyPr>
          <a:lstStyle/>
          <a:p>
            <a:pPr algn="ctr"/>
            <a:r>
              <a:rPr lang="en-US" sz="2800" i="1" dirty="0" err="1" smtClean="0"/>
              <a:t>Voudrais-tu</a:t>
            </a:r>
            <a:r>
              <a:rPr lang="en-US" sz="2800" i="1" dirty="0" smtClean="0"/>
              <a:t> </a:t>
            </a:r>
            <a:r>
              <a:rPr lang="en-US" sz="2800" i="1" dirty="0" err="1" smtClean="0"/>
              <a:t>que</a:t>
            </a:r>
            <a:r>
              <a:rPr lang="en-US" sz="2800" i="1" dirty="0" smtClean="0"/>
              <a:t> </a:t>
            </a:r>
            <a:r>
              <a:rPr lang="en-US" sz="2800" i="1" dirty="0" err="1" smtClean="0"/>
              <a:t>Jésus</a:t>
            </a:r>
            <a:r>
              <a:rPr lang="en-US" sz="2800" i="1" dirty="0" smtClean="0"/>
              <a:t> </a:t>
            </a:r>
            <a:r>
              <a:rPr lang="en-US" sz="2800" i="1" dirty="0" err="1" smtClean="0"/>
              <a:t>te</a:t>
            </a:r>
            <a:r>
              <a:rPr lang="en-US" sz="2800" i="1" dirty="0" smtClean="0"/>
              <a:t> </a:t>
            </a:r>
            <a:r>
              <a:rPr lang="en-US" sz="2800" i="1" dirty="0" err="1" smtClean="0"/>
              <a:t>guérisse</a:t>
            </a:r>
            <a:r>
              <a:rPr lang="en-US" sz="2800" i="1" dirty="0" smtClean="0"/>
              <a:t> ?</a:t>
            </a:r>
            <a:endParaRPr lang="en-US" sz="2800" i="1" dirty="0"/>
          </a:p>
          <a:p>
            <a:pPr algn="ctr"/>
            <a:r>
              <a:rPr lang="en-US" sz="2800" i="1" dirty="0" smtClean="0"/>
              <a:t>Il </a:t>
            </a:r>
            <a:r>
              <a:rPr lang="en-US" sz="2800" i="1" dirty="0" err="1" smtClean="0"/>
              <a:t>peut</a:t>
            </a:r>
            <a:r>
              <a:rPr lang="en-US" sz="2800" i="1" dirty="0" smtClean="0"/>
              <a:t> </a:t>
            </a:r>
            <a:r>
              <a:rPr lang="en-US" sz="2800" i="1" dirty="0" err="1" smtClean="0"/>
              <a:t>également</a:t>
            </a:r>
            <a:r>
              <a:rPr lang="en-US" sz="2800" i="1" dirty="0" smtClean="0"/>
              <a:t> </a:t>
            </a:r>
            <a:r>
              <a:rPr lang="en-US" sz="2800" i="1" dirty="0" err="1" smtClean="0"/>
              <a:t>te</a:t>
            </a:r>
            <a:r>
              <a:rPr lang="en-US" sz="2800" i="1" dirty="0" smtClean="0"/>
              <a:t> </a:t>
            </a:r>
            <a:r>
              <a:rPr lang="en-US" sz="2800" i="1" dirty="0" err="1" smtClean="0"/>
              <a:t>toucher</a:t>
            </a:r>
            <a:r>
              <a:rPr lang="en-US" sz="2800" i="1" dirty="0" smtClean="0"/>
              <a:t> </a:t>
            </a:r>
          </a:p>
          <a:p>
            <a:pPr algn="ctr"/>
            <a:r>
              <a:rPr lang="en-US" sz="2800" i="1" dirty="0" smtClean="0"/>
              <a:t>par son amour </a:t>
            </a:r>
            <a:r>
              <a:rPr lang="en-US" sz="2800" i="1" dirty="0" err="1" smtClean="0"/>
              <a:t>pur</a:t>
            </a:r>
            <a:endParaRPr lang="en-US" sz="2800" i="1" dirty="0"/>
          </a:p>
          <a:p>
            <a:pPr algn="ctr"/>
            <a:r>
              <a:rPr lang="en-US" sz="2800" i="1" dirty="0"/>
              <a:t>e</a:t>
            </a:r>
            <a:r>
              <a:rPr lang="en-US" sz="2800" i="1" dirty="0" smtClean="0"/>
              <a:t>t </a:t>
            </a:r>
            <a:r>
              <a:rPr lang="en-US" sz="2800" i="1" dirty="0" err="1" smtClean="0"/>
              <a:t>donner</a:t>
            </a:r>
            <a:r>
              <a:rPr lang="en-US" sz="2800" i="1" dirty="0" smtClean="0"/>
              <a:t> un nouveau </a:t>
            </a:r>
            <a:r>
              <a:rPr lang="en-US" sz="2800" i="1" dirty="0" err="1" smtClean="0"/>
              <a:t>sens</a:t>
            </a:r>
            <a:r>
              <a:rPr lang="en-US" sz="2800" i="1" dirty="0" smtClean="0"/>
              <a:t> </a:t>
            </a:r>
            <a:r>
              <a:rPr lang="en-US" sz="2800" i="1" dirty="0" err="1" smtClean="0"/>
              <a:t>à</a:t>
            </a:r>
            <a:r>
              <a:rPr lang="en-US" sz="2800" i="1" dirty="0" smtClean="0"/>
              <a:t> ta vie </a:t>
            </a:r>
          </a:p>
          <a:p>
            <a:pPr algn="ctr"/>
            <a:r>
              <a:rPr lang="en-US" sz="2800" i="1" dirty="0" smtClean="0"/>
              <a:t>et </a:t>
            </a:r>
            <a:r>
              <a:rPr lang="en-US" sz="2800" i="1" dirty="0" err="1" smtClean="0"/>
              <a:t>à</a:t>
            </a:r>
            <a:r>
              <a:rPr lang="en-US" sz="2800" i="1" dirty="0" smtClean="0"/>
              <a:t> ton </a:t>
            </a:r>
            <a:r>
              <a:rPr lang="en-US" sz="2800" i="1" dirty="0" err="1" smtClean="0"/>
              <a:t>avenir</a:t>
            </a:r>
            <a:r>
              <a:rPr lang="en-US" sz="2800" i="1" dirty="0" smtClean="0"/>
              <a:t>. </a:t>
            </a:r>
            <a:endParaRPr lang="en-US" sz="2800" i="1" dirty="0"/>
          </a:p>
          <a:p>
            <a:endParaRPr lang="en-US" dirty="0"/>
          </a:p>
        </p:txBody>
      </p:sp>
    </p:spTree>
    <p:extLst>
      <p:ext uri="{BB962C8B-B14F-4D97-AF65-F5344CB8AC3E}">
        <p14:creationId xmlns:p14="http://schemas.microsoft.com/office/powerpoint/2010/main" val="895153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A3A56122-1895-4743-86FE-BB7D17E9A008}"/>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D02E2FD5-79B2-234E-B8BE-6C0311F00AA2}"/>
              </a:ext>
            </a:extLst>
          </p:cNvPr>
          <p:cNvSpPr>
            <a:spLocks noGrp="1"/>
          </p:cNvSpPr>
          <p:nvPr>
            <p:ph type="title"/>
          </p:nvPr>
        </p:nvSpPr>
        <p:spPr>
          <a:xfrm>
            <a:off x="1125069" y="705780"/>
            <a:ext cx="10515600" cy="1325563"/>
          </a:xfrm>
        </p:spPr>
        <p:txBody>
          <a:bodyPr>
            <a:normAutofit/>
          </a:bodyPr>
          <a:lstStyle/>
          <a:p>
            <a:pPr algn="ctr"/>
            <a:r>
              <a:rPr lang="en-US" sz="4000" dirty="0" smtClean="0">
                <a:latin typeface="Avenir Next" panose="020B0503020202020204" pitchFamily="34" charset="0"/>
              </a:rPr>
              <a:t>LUC </a:t>
            </a:r>
            <a:r>
              <a:rPr lang="en-US" sz="4000" dirty="0" smtClean="0">
                <a:latin typeface="Avenir Next" panose="020B0503020202020204" pitchFamily="34" charset="0"/>
              </a:rPr>
              <a:t>13.12</a:t>
            </a:r>
            <a:r>
              <a:rPr lang="en-US" sz="4000" dirty="0">
                <a:latin typeface="Avenir Next" panose="020B0503020202020204" pitchFamily="34" charset="0"/>
              </a:rPr>
              <a:t>, </a:t>
            </a:r>
            <a:br>
              <a:rPr lang="en-US" sz="4000" dirty="0">
                <a:latin typeface="Avenir Next" panose="020B0503020202020204" pitchFamily="34" charset="0"/>
              </a:rPr>
            </a:br>
            <a:r>
              <a:rPr lang="fr-FR" sz="4000" b="1" dirty="0">
                <a:latin typeface="Avenir Heavy"/>
                <a:cs typeface="Avenir Heavy"/>
              </a:rPr>
              <a:t>« Femme, tu es </a:t>
            </a:r>
            <a:r>
              <a:rPr lang="fr-FR" sz="4000" b="1" dirty="0" smtClean="0">
                <a:latin typeface="Avenir Heavy"/>
                <a:cs typeface="Avenir Heavy"/>
              </a:rPr>
              <a:t>libre.</a:t>
            </a:r>
            <a:r>
              <a:rPr lang="fr-FR" sz="4000" b="1" dirty="0">
                <a:latin typeface="Avenir Heavy"/>
                <a:cs typeface="Avenir Heavy"/>
              </a:rPr>
              <a:t> » </a:t>
            </a:r>
            <a:endParaRPr lang="en-US" sz="4000" b="1" dirty="0">
              <a:latin typeface="Avenir Heavy"/>
              <a:cs typeface="Avenir Heavy"/>
            </a:endParaRPr>
          </a:p>
        </p:txBody>
      </p:sp>
      <p:sp>
        <p:nvSpPr>
          <p:cNvPr id="3" name="Content Placeholder 2">
            <a:extLst>
              <a:ext uri="{FF2B5EF4-FFF2-40B4-BE49-F238E27FC236}">
                <a16:creationId xmlns="" xmlns:a16="http://schemas.microsoft.com/office/drawing/2014/main" id="{CB960C75-086E-394B-A424-DC7E544D9288}"/>
              </a:ext>
            </a:extLst>
          </p:cNvPr>
          <p:cNvSpPr>
            <a:spLocks noGrp="1"/>
          </p:cNvSpPr>
          <p:nvPr>
            <p:ph idx="1"/>
          </p:nvPr>
        </p:nvSpPr>
        <p:spPr>
          <a:xfrm>
            <a:off x="1878104" y="2399367"/>
            <a:ext cx="8112563" cy="3781300"/>
          </a:xfrm>
        </p:spPr>
        <p:txBody>
          <a:bodyPr/>
          <a:lstStyle/>
          <a:p>
            <a:r>
              <a:rPr lang="fr-FR" dirty="0"/>
              <a:t>« Femme, tu es </a:t>
            </a:r>
            <a:r>
              <a:rPr lang="fr-FR" b="1" dirty="0"/>
              <a:t>délivrée</a:t>
            </a:r>
            <a:r>
              <a:rPr lang="fr-FR" dirty="0"/>
              <a:t> de ton infirmité. »  (LSG</a:t>
            </a:r>
            <a:r>
              <a:rPr lang="fr-FR" dirty="0" smtClean="0"/>
              <a:t>)</a:t>
            </a:r>
          </a:p>
          <a:p>
            <a:pPr marL="0" indent="0">
              <a:buNone/>
            </a:pPr>
            <a:endParaRPr lang="x-none" dirty="0"/>
          </a:p>
          <a:p>
            <a:r>
              <a:rPr lang="fr-FR" dirty="0"/>
              <a:t>« Tu es </a:t>
            </a:r>
            <a:r>
              <a:rPr lang="fr-FR" b="1" dirty="0"/>
              <a:t>délivrée</a:t>
            </a:r>
            <a:r>
              <a:rPr lang="fr-FR" dirty="0"/>
              <a:t> de ta maladie. »  (BFC</a:t>
            </a:r>
            <a:r>
              <a:rPr lang="fr-FR" dirty="0" smtClean="0"/>
              <a:t>)</a:t>
            </a:r>
          </a:p>
          <a:p>
            <a:pPr marL="0" indent="0">
              <a:buNone/>
            </a:pPr>
            <a:endParaRPr lang="x-none" dirty="0"/>
          </a:p>
          <a:p>
            <a:r>
              <a:rPr lang="fr-FR" dirty="0"/>
              <a:t>« Ta maladie est </a:t>
            </a:r>
            <a:r>
              <a:rPr lang="fr-FR" b="1" dirty="0"/>
              <a:t>finie</a:t>
            </a:r>
            <a:r>
              <a:rPr lang="fr-FR" dirty="0"/>
              <a:t>. »  (Parole de vie 2017)</a:t>
            </a:r>
            <a:endParaRPr lang="x-none" dirty="0"/>
          </a:p>
        </p:txBody>
      </p:sp>
    </p:spTree>
    <p:extLst>
      <p:ext uri="{BB962C8B-B14F-4D97-AF65-F5344CB8AC3E}">
        <p14:creationId xmlns:p14="http://schemas.microsoft.com/office/powerpoint/2010/main" val="354045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5">
            <a:extLst>
              <a:ext uri="{FF2B5EF4-FFF2-40B4-BE49-F238E27FC236}">
                <a16:creationId xmlns="" xmlns:a16="http://schemas.microsoft.com/office/drawing/2014/main" id="{3CD9DF72-87A3-404E-A828-84CBF11A8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 xmlns:a16="http://schemas.microsoft.com/office/drawing/2014/main" id="{20E3A342-4D61-4E3F-AF90-1AB42AEB96C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pic>
        <p:nvPicPr>
          <p:cNvPr id="7" name="Picture 6" descr="A picture containing food&#10;&#10;Description automatically generated">
            <a:extLst>
              <a:ext uri="{FF2B5EF4-FFF2-40B4-BE49-F238E27FC236}">
                <a16:creationId xmlns="" xmlns:a16="http://schemas.microsoft.com/office/drawing/2014/main" id="{253D0391-0BCE-F142-A6C8-7043B5DD7382}"/>
              </a:ext>
            </a:extLst>
          </p:cNvPr>
          <p:cNvPicPr>
            <a:picLocks noChangeAspect="1"/>
          </p:cNvPicPr>
          <p:nvPr/>
        </p:nvPicPr>
        <p:blipFill>
          <a:blip r:embed="rId3"/>
          <a:stretch>
            <a:fillRect/>
          </a:stretch>
        </p:blipFill>
        <p:spPr>
          <a:xfrm>
            <a:off x="11561" y="0"/>
            <a:ext cx="12192000" cy="6858000"/>
          </a:xfrm>
          <a:prstGeom prst="rect">
            <a:avLst/>
          </a:prstGeom>
        </p:spPr>
      </p:pic>
      <p:sp>
        <p:nvSpPr>
          <p:cNvPr id="3" name="Content Placeholder 2">
            <a:extLst>
              <a:ext uri="{FF2B5EF4-FFF2-40B4-BE49-F238E27FC236}">
                <a16:creationId xmlns="" xmlns:a16="http://schemas.microsoft.com/office/drawing/2014/main" id="{E01139D0-ADB2-B749-AB8B-6EE180145424}"/>
              </a:ext>
            </a:extLst>
          </p:cNvPr>
          <p:cNvSpPr>
            <a:spLocks noGrp="1"/>
          </p:cNvSpPr>
          <p:nvPr>
            <p:ph idx="1"/>
          </p:nvPr>
        </p:nvSpPr>
        <p:spPr>
          <a:xfrm>
            <a:off x="2707340" y="2210847"/>
            <a:ext cx="7093036" cy="4261669"/>
          </a:xfrm>
        </p:spPr>
        <p:txBody>
          <a:bodyPr anchor="ctr">
            <a:noAutofit/>
          </a:bodyPr>
          <a:lstStyle/>
          <a:p>
            <a:pPr>
              <a:lnSpc>
                <a:spcPct val="100000"/>
              </a:lnSpc>
            </a:pPr>
            <a:r>
              <a:rPr lang="en-US" b="1" dirty="0" smtClean="0"/>
              <a:t>Pendant dix-</a:t>
            </a:r>
            <a:r>
              <a:rPr lang="en-US" b="1" dirty="0" err="1" smtClean="0"/>
              <a:t>huit</a:t>
            </a:r>
            <a:r>
              <a:rPr lang="en-US" b="1" dirty="0" smtClean="0"/>
              <a:t> </a:t>
            </a:r>
            <a:r>
              <a:rPr lang="en-US" b="1" dirty="0" err="1" smtClean="0"/>
              <a:t>ans</a:t>
            </a:r>
            <a:r>
              <a:rPr lang="en-US" b="1" dirty="0" smtClean="0"/>
              <a:t>, </a:t>
            </a:r>
            <a:r>
              <a:rPr lang="en-US" b="1" dirty="0" err="1" smtClean="0"/>
              <a:t>elle</a:t>
            </a:r>
            <a:r>
              <a:rPr lang="en-US" b="1" dirty="0" smtClean="0"/>
              <a:t> a </a:t>
            </a:r>
            <a:r>
              <a:rPr lang="en-US" b="1" dirty="0" err="1" smtClean="0"/>
              <a:t>souffert</a:t>
            </a:r>
            <a:r>
              <a:rPr lang="en-US" b="1" dirty="0" smtClean="0"/>
              <a:t> :</a:t>
            </a:r>
            <a:endParaRPr lang="en-US" b="1" dirty="0"/>
          </a:p>
          <a:p>
            <a:pPr lvl="1">
              <a:lnSpc>
                <a:spcPct val="100000"/>
              </a:lnSpc>
            </a:pPr>
            <a:r>
              <a:rPr lang="en-US" sz="2800" dirty="0" err="1" smtClean="0"/>
              <a:t>Aucun</a:t>
            </a:r>
            <a:r>
              <a:rPr lang="en-US" sz="2800" dirty="0" smtClean="0"/>
              <a:t> </a:t>
            </a:r>
            <a:r>
              <a:rPr lang="en-US" sz="2800" dirty="0" err="1" smtClean="0"/>
              <a:t>soulagement</a:t>
            </a:r>
            <a:endParaRPr lang="en-US" sz="2800" dirty="0"/>
          </a:p>
          <a:p>
            <a:pPr lvl="1">
              <a:lnSpc>
                <a:spcPct val="100000"/>
              </a:lnSpc>
            </a:pPr>
            <a:r>
              <a:rPr lang="en-US" sz="2800" dirty="0" err="1" smtClean="0"/>
              <a:t>Aucune</a:t>
            </a:r>
            <a:r>
              <a:rPr lang="en-US" sz="2800" dirty="0" smtClean="0"/>
              <a:t> interruption</a:t>
            </a:r>
            <a:endParaRPr lang="en-US" sz="2800" dirty="0"/>
          </a:p>
          <a:p>
            <a:pPr lvl="1">
              <a:lnSpc>
                <a:spcPct val="100000"/>
              </a:lnSpc>
            </a:pPr>
            <a:r>
              <a:rPr lang="en-US" sz="2800" dirty="0" err="1" smtClean="0"/>
              <a:t>Aucune</a:t>
            </a:r>
            <a:r>
              <a:rPr lang="en-US" sz="2800" dirty="0" smtClean="0"/>
              <a:t> pause.</a:t>
            </a:r>
            <a:endParaRPr lang="en-US" sz="2800" dirty="0"/>
          </a:p>
          <a:p>
            <a:pPr>
              <a:lnSpc>
                <a:spcPct val="100000"/>
              </a:lnSpc>
            </a:pPr>
            <a:r>
              <a:rPr lang="en-US" b="1" dirty="0" err="1" smtClean="0"/>
              <a:t>Puis</a:t>
            </a:r>
            <a:r>
              <a:rPr lang="en-US" b="1" dirty="0" smtClean="0"/>
              <a:t> un </a:t>
            </a:r>
            <a:r>
              <a:rPr lang="en-US" b="1" dirty="0" err="1" smtClean="0"/>
              <a:t>sabbat</a:t>
            </a:r>
            <a:r>
              <a:rPr lang="en-US" b="1" dirty="0" smtClean="0"/>
              <a:t>, </a:t>
            </a:r>
            <a:r>
              <a:rPr lang="en-US" b="1" dirty="0" err="1" smtClean="0"/>
              <a:t>il</a:t>
            </a:r>
            <a:r>
              <a:rPr lang="en-US" b="1" dirty="0" smtClean="0"/>
              <a:t> a tout </a:t>
            </a:r>
            <a:r>
              <a:rPr lang="en-US" b="1" dirty="0" err="1" smtClean="0"/>
              <a:t>changé</a:t>
            </a:r>
            <a:r>
              <a:rPr lang="en-US" b="1" dirty="0" smtClean="0"/>
              <a:t> :</a:t>
            </a:r>
            <a:endParaRPr lang="en-US" b="1" dirty="0"/>
          </a:p>
          <a:p>
            <a:pPr lvl="1">
              <a:lnSpc>
                <a:spcPct val="100000"/>
              </a:lnSpc>
            </a:pPr>
            <a:r>
              <a:rPr lang="en-US" sz="2800" dirty="0" smtClean="0"/>
              <a:t>Il y a </a:t>
            </a:r>
            <a:r>
              <a:rPr lang="en-US" sz="2800" dirty="0" err="1" smtClean="0"/>
              <a:t>mis</a:t>
            </a:r>
            <a:r>
              <a:rPr lang="en-US" sz="2800" dirty="0" smtClean="0"/>
              <a:t> fin !</a:t>
            </a:r>
            <a:endParaRPr lang="en-US" sz="2800" dirty="0"/>
          </a:p>
          <a:p>
            <a:pPr lvl="1">
              <a:lnSpc>
                <a:spcPct val="100000"/>
              </a:lnSpc>
            </a:pPr>
            <a:r>
              <a:rPr lang="en-US" sz="2800" dirty="0" smtClean="0"/>
              <a:t>Il </a:t>
            </a:r>
            <a:r>
              <a:rPr lang="en-US" sz="2800" dirty="0" err="1" smtClean="0"/>
              <a:t>l’a</a:t>
            </a:r>
            <a:r>
              <a:rPr lang="en-US" sz="2800" dirty="0" smtClean="0"/>
              <a:t> </a:t>
            </a:r>
            <a:r>
              <a:rPr lang="en-US" sz="2800" dirty="0" err="1" smtClean="0"/>
              <a:t>guérie</a:t>
            </a:r>
            <a:r>
              <a:rPr lang="en-US" sz="2800" dirty="0" smtClean="0"/>
              <a:t> !</a:t>
            </a:r>
            <a:endParaRPr lang="en-US" sz="2800" dirty="0"/>
          </a:p>
          <a:p>
            <a:pPr lvl="1">
              <a:lnSpc>
                <a:spcPct val="100000"/>
              </a:lnSpc>
            </a:pPr>
            <a:r>
              <a:rPr lang="en-US" sz="2800" dirty="0" smtClean="0"/>
              <a:t>Son nom </a:t>
            </a:r>
            <a:r>
              <a:rPr lang="en-US" sz="2800" dirty="0" err="1" smtClean="0"/>
              <a:t>est</a:t>
            </a:r>
            <a:r>
              <a:rPr lang="en-US" sz="2800" dirty="0" smtClean="0"/>
              <a:t> </a:t>
            </a:r>
            <a:r>
              <a:rPr lang="en-US" sz="2800" dirty="0" err="1" smtClean="0"/>
              <a:t>Jésus</a:t>
            </a:r>
            <a:r>
              <a:rPr lang="en-US" sz="2800" dirty="0"/>
              <a:t> </a:t>
            </a:r>
            <a:r>
              <a:rPr lang="en-US" sz="2800" dirty="0" smtClean="0"/>
              <a:t>!</a:t>
            </a:r>
            <a:endParaRPr lang="en-US" sz="2800" dirty="0"/>
          </a:p>
        </p:txBody>
      </p:sp>
      <p:sp>
        <p:nvSpPr>
          <p:cNvPr id="11" name="Title 1">
            <a:extLst>
              <a:ext uri="{FF2B5EF4-FFF2-40B4-BE49-F238E27FC236}">
                <a16:creationId xmlns="" xmlns:a16="http://schemas.microsoft.com/office/drawing/2014/main" id="{F254F4FF-F886-9147-A784-48EDDF5CFB7E}"/>
              </a:ext>
            </a:extLst>
          </p:cNvPr>
          <p:cNvSpPr>
            <a:spLocks noGrp="1"/>
          </p:cNvSpPr>
          <p:nvPr>
            <p:ph type="title"/>
          </p:nvPr>
        </p:nvSpPr>
        <p:spPr>
          <a:xfrm>
            <a:off x="838200" y="992648"/>
            <a:ext cx="10515600" cy="1325563"/>
          </a:xfrm>
        </p:spPr>
        <p:txBody>
          <a:bodyPr>
            <a:normAutofit/>
          </a:bodyPr>
          <a:lstStyle/>
          <a:p>
            <a:pPr algn="ctr"/>
            <a:r>
              <a:rPr lang="en-US" sz="4000" dirty="0" smtClean="0">
                <a:latin typeface="Avenir Next" panose="020B0503020202020204" pitchFamily="34" charset="0"/>
              </a:rPr>
              <a:t>QUAND</a:t>
            </a:r>
            <a:r>
              <a:rPr lang="en-US" sz="4000" b="1" dirty="0" smtClean="0">
                <a:latin typeface="Avenir Next" panose="020B0503020202020204" pitchFamily="34" charset="0"/>
              </a:rPr>
              <a:t>JÉSUS Y MIT FIN</a:t>
            </a:r>
            <a:endParaRPr lang="en-US" sz="4000" b="1" dirty="0">
              <a:latin typeface="Avenir Next" panose="020B0503020202020204" pitchFamily="34" charset="0"/>
            </a:endParaRPr>
          </a:p>
        </p:txBody>
      </p:sp>
    </p:spTree>
    <p:extLst>
      <p:ext uri="{BB962C8B-B14F-4D97-AF65-F5344CB8AC3E}">
        <p14:creationId xmlns:p14="http://schemas.microsoft.com/office/powerpoint/2010/main" val="336294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4CF21F-D14D-344E-A3BE-5C251303F1CF}"/>
              </a:ext>
            </a:extLst>
          </p:cNvPr>
          <p:cNvSpPr>
            <a:spLocks noGrp="1"/>
          </p:cNvSpPr>
          <p:nvPr>
            <p:ph type="title"/>
          </p:nvPr>
        </p:nvSpPr>
        <p:spPr/>
        <p:txBody>
          <a:bodyPr/>
          <a:lstStyle/>
          <a:p>
            <a:r>
              <a:rPr lang="en-US" dirty="0"/>
              <a:t>Luke 4:16-19, ESV</a:t>
            </a:r>
          </a:p>
        </p:txBody>
      </p:sp>
      <p:pic>
        <p:nvPicPr>
          <p:cNvPr id="5" name="Picture 4" descr="A picture containing food, table&#10;&#10;Description automatically generated">
            <a:extLst>
              <a:ext uri="{FF2B5EF4-FFF2-40B4-BE49-F238E27FC236}">
                <a16:creationId xmlns="" xmlns:a16="http://schemas.microsoft.com/office/drawing/2014/main" id="{A03FC737-CE75-4349-AAEC-75D28B5FC199}"/>
              </a:ext>
            </a:extLst>
          </p:cNvPr>
          <p:cNvPicPr>
            <a:picLocks noChangeAspect="1"/>
          </p:cNvPicPr>
          <p:nvPr/>
        </p:nvPicPr>
        <p:blipFill>
          <a:blip r:embed="rId3"/>
          <a:stretch>
            <a:fillRect/>
          </a:stretch>
        </p:blipFill>
        <p:spPr>
          <a:xfrm>
            <a:off x="0" y="-161365"/>
            <a:ext cx="12192000" cy="7034125"/>
          </a:xfrm>
          <a:prstGeom prst="rect">
            <a:avLst/>
          </a:prstGeom>
        </p:spPr>
      </p:pic>
      <p:sp>
        <p:nvSpPr>
          <p:cNvPr id="3" name="Content Placeholder 2">
            <a:extLst>
              <a:ext uri="{FF2B5EF4-FFF2-40B4-BE49-F238E27FC236}">
                <a16:creationId xmlns="" xmlns:a16="http://schemas.microsoft.com/office/drawing/2014/main" id="{695F2B99-D062-6B4E-808E-DD72B93AFC7C}"/>
              </a:ext>
            </a:extLst>
          </p:cNvPr>
          <p:cNvSpPr>
            <a:spLocks noGrp="1"/>
          </p:cNvSpPr>
          <p:nvPr>
            <p:ph idx="1"/>
          </p:nvPr>
        </p:nvSpPr>
        <p:spPr>
          <a:xfrm>
            <a:off x="1201271" y="1914806"/>
            <a:ext cx="9077262" cy="4536793"/>
          </a:xfrm>
        </p:spPr>
        <p:txBody>
          <a:bodyPr>
            <a:noAutofit/>
          </a:bodyPr>
          <a:lstStyle/>
          <a:p>
            <a:pPr marL="0" indent="0" algn="ctr">
              <a:buNone/>
            </a:pPr>
            <a:r>
              <a:rPr lang="en-US" sz="2000" dirty="0" smtClean="0"/>
              <a:t>16 Il se </a:t>
            </a:r>
            <a:r>
              <a:rPr lang="en-US" sz="2000" dirty="0" err="1" smtClean="0"/>
              <a:t>rendit</a:t>
            </a:r>
            <a:r>
              <a:rPr lang="en-US" sz="2000" dirty="0" smtClean="0"/>
              <a:t> </a:t>
            </a:r>
            <a:r>
              <a:rPr lang="en-US" sz="2000" dirty="0" err="1" smtClean="0"/>
              <a:t>à</a:t>
            </a:r>
            <a:r>
              <a:rPr lang="en-US" sz="2000" dirty="0" smtClean="0"/>
              <a:t> Nazareth, </a:t>
            </a:r>
            <a:r>
              <a:rPr lang="en-US" sz="2000" dirty="0" err="1" smtClean="0"/>
              <a:t>où</a:t>
            </a:r>
            <a:r>
              <a:rPr lang="en-US" sz="2000" dirty="0" smtClean="0"/>
              <a:t> </a:t>
            </a:r>
            <a:r>
              <a:rPr lang="en-US" sz="2000" dirty="0" err="1" smtClean="0"/>
              <a:t>il</a:t>
            </a:r>
            <a:r>
              <a:rPr lang="en-US" sz="2000" dirty="0" smtClean="0"/>
              <a:t> </a:t>
            </a:r>
            <a:r>
              <a:rPr lang="en-US" sz="2000" dirty="0" err="1" smtClean="0"/>
              <a:t>avait</a:t>
            </a:r>
            <a:r>
              <a:rPr lang="en-US" sz="2000" dirty="0" smtClean="0"/>
              <a:t> </a:t>
            </a:r>
            <a:r>
              <a:rPr lang="en-US" sz="2000" dirty="0" err="1" smtClean="0"/>
              <a:t>été</a:t>
            </a:r>
            <a:r>
              <a:rPr lang="en-US" sz="2000" dirty="0" smtClean="0"/>
              <a:t> </a:t>
            </a:r>
            <a:r>
              <a:rPr lang="en-US" sz="2000" dirty="0" err="1" smtClean="0"/>
              <a:t>élevé</a:t>
            </a:r>
            <a:r>
              <a:rPr lang="en-US" sz="2000" dirty="0" smtClean="0"/>
              <a:t>, et, </a:t>
            </a:r>
            <a:r>
              <a:rPr lang="en-US" sz="2000" dirty="0" err="1" smtClean="0"/>
              <a:t>selon</a:t>
            </a:r>
            <a:r>
              <a:rPr lang="en-US" sz="2000" dirty="0" smtClean="0"/>
              <a:t> </a:t>
            </a:r>
            <a:r>
              <a:rPr lang="en-US" sz="2000" dirty="0" err="1" smtClean="0"/>
              <a:t>sa</a:t>
            </a:r>
            <a:r>
              <a:rPr lang="en-US" sz="2000" dirty="0" smtClean="0"/>
              <a:t> </a:t>
            </a:r>
            <a:r>
              <a:rPr lang="en-US" sz="2000" dirty="0" err="1" smtClean="0"/>
              <a:t>coutume</a:t>
            </a:r>
            <a:r>
              <a:rPr lang="en-US" sz="2000" dirty="0" smtClean="0"/>
              <a:t>, </a:t>
            </a:r>
          </a:p>
          <a:p>
            <a:pPr marL="0" indent="0" algn="ctr">
              <a:buNone/>
            </a:pPr>
            <a:r>
              <a:rPr lang="en-US" sz="2000" dirty="0" err="1" smtClean="0"/>
              <a:t>il</a:t>
            </a:r>
            <a:r>
              <a:rPr lang="en-US" sz="2000" dirty="0" smtClean="0"/>
              <a:t> </a:t>
            </a:r>
            <a:r>
              <a:rPr lang="en-US" sz="2000" dirty="0" err="1" smtClean="0"/>
              <a:t>entra</a:t>
            </a:r>
            <a:r>
              <a:rPr lang="en-US" sz="2000" dirty="0" smtClean="0"/>
              <a:t> </a:t>
            </a:r>
            <a:r>
              <a:rPr lang="en-US" sz="2000" dirty="0" err="1" smtClean="0"/>
              <a:t>dans</a:t>
            </a:r>
            <a:r>
              <a:rPr lang="en-US" sz="2000" dirty="0" smtClean="0"/>
              <a:t> la synagogue le jour du </a:t>
            </a:r>
            <a:r>
              <a:rPr lang="en-US" sz="2000" dirty="0" err="1" smtClean="0"/>
              <a:t>sabbat</a:t>
            </a:r>
            <a:r>
              <a:rPr lang="en-US" sz="2000" dirty="0" smtClean="0"/>
              <a:t>. </a:t>
            </a:r>
          </a:p>
          <a:p>
            <a:pPr marL="0" indent="0" algn="ctr">
              <a:buNone/>
            </a:pPr>
            <a:r>
              <a:rPr lang="en-US" sz="2000" dirty="0" smtClean="0"/>
              <a:t>Il se </a:t>
            </a:r>
            <a:r>
              <a:rPr lang="en-US" sz="2000" dirty="0" err="1" smtClean="0"/>
              <a:t>leva</a:t>
            </a:r>
            <a:r>
              <a:rPr lang="en-US" sz="2000" dirty="0" smtClean="0"/>
              <a:t> pour faire la lecture,</a:t>
            </a:r>
          </a:p>
          <a:p>
            <a:pPr marL="0" indent="0" algn="ctr">
              <a:buNone/>
            </a:pPr>
            <a:r>
              <a:rPr lang="en-US" sz="2000" dirty="0" smtClean="0"/>
              <a:t>17 et on </a:t>
            </a:r>
            <a:r>
              <a:rPr lang="en-US" sz="2000" dirty="0" err="1" smtClean="0"/>
              <a:t>lui</a:t>
            </a:r>
            <a:r>
              <a:rPr lang="en-US" sz="2000" dirty="0" smtClean="0"/>
              <a:t> remit le </a:t>
            </a:r>
            <a:r>
              <a:rPr lang="en-US" sz="2000" dirty="0" err="1" smtClean="0"/>
              <a:t>livre</a:t>
            </a:r>
            <a:r>
              <a:rPr lang="en-US" sz="2000" dirty="0" smtClean="0"/>
              <a:t> du </a:t>
            </a:r>
            <a:r>
              <a:rPr lang="en-US" sz="2000" dirty="0" err="1" smtClean="0"/>
              <a:t>prophète</a:t>
            </a:r>
            <a:r>
              <a:rPr lang="en-US" sz="2000" dirty="0" smtClean="0"/>
              <a:t> </a:t>
            </a:r>
            <a:r>
              <a:rPr lang="en-US" sz="2000" dirty="0" err="1" smtClean="0"/>
              <a:t>Ésaïe</a:t>
            </a:r>
            <a:r>
              <a:rPr lang="en-US" sz="2000" dirty="0" smtClean="0"/>
              <a:t>. </a:t>
            </a:r>
            <a:r>
              <a:rPr lang="en-US" sz="2000" dirty="0" err="1" smtClean="0"/>
              <a:t>L’ayant</a:t>
            </a:r>
            <a:r>
              <a:rPr lang="en-US" sz="2000" dirty="0" smtClean="0"/>
              <a:t> </a:t>
            </a:r>
            <a:r>
              <a:rPr lang="en-US" sz="2000" dirty="0" err="1" smtClean="0"/>
              <a:t>déroulé</a:t>
            </a:r>
            <a:r>
              <a:rPr lang="en-US" sz="2000" dirty="0" smtClean="0"/>
              <a:t>, </a:t>
            </a:r>
          </a:p>
          <a:p>
            <a:pPr marL="0" indent="0" algn="ctr">
              <a:buNone/>
            </a:pPr>
            <a:r>
              <a:rPr lang="en-US" sz="2000" dirty="0" err="1" smtClean="0"/>
              <a:t>il</a:t>
            </a:r>
            <a:r>
              <a:rPr lang="en-US" sz="2000" dirty="0" smtClean="0"/>
              <a:t> </a:t>
            </a:r>
            <a:r>
              <a:rPr lang="en-US" sz="2000" dirty="0" err="1" smtClean="0"/>
              <a:t>trouva</a:t>
            </a:r>
            <a:r>
              <a:rPr lang="en-US" sz="2000" dirty="0" smtClean="0"/>
              <a:t> </a:t>
            </a:r>
            <a:r>
              <a:rPr lang="en-US" sz="2000" dirty="0" err="1" smtClean="0"/>
              <a:t>l’endroit</a:t>
            </a:r>
            <a:r>
              <a:rPr lang="en-US" sz="2000" dirty="0" smtClean="0"/>
              <a:t> </a:t>
            </a:r>
            <a:r>
              <a:rPr lang="en-US" sz="2000" dirty="0" err="1" smtClean="0"/>
              <a:t>où</a:t>
            </a:r>
            <a:r>
              <a:rPr lang="en-US" sz="2000" dirty="0" smtClean="0"/>
              <a:t> </a:t>
            </a:r>
            <a:r>
              <a:rPr lang="en-US" sz="2000" dirty="0" err="1" smtClean="0"/>
              <a:t>il</a:t>
            </a:r>
            <a:r>
              <a:rPr lang="en-US" sz="2000" dirty="0" smtClean="0"/>
              <a:t> </a:t>
            </a:r>
            <a:r>
              <a:rPr lang="en-US" sz="2000" dirty="0" err="1" smtClean="0"/>
              <a:t>était</a:t>
            </a:r>
            <a:r>
              <a:rPr lang="en-US" sz="2000" dirty="0" smtClean="0"/>
              <a:t> </a:t>
            </a:r>
            <a:r>
              <a:rPr lang="en-US" sz="2000" dirty="0" err="1" smtClean="0"/>
              <a:t>écrit</a:t>
            </a:r>
            <a:r>
              <a:rPr lang="en-US" sz="2000" dirty="0" smtClean="0"/>
              <a:t>:</a:t>
            </a:r>
          </a:p>
          <a:p>
            <a:pPr marL="0" indent="0" algn="ctr">
              <a:buNone/>
            </a:pPr>
            <a:r>
              <a:rPr lang="en-US" sz="2000" dirty="0" smtClean="0"/>
              <a:t>18 </a:t>
            </a:r>
            <a:r>
              <a:rPr lang="en-US" sz="2000" dirty="0" err="1" smtClean="0"/>
              <a:t>L’Esprit</a:t>
            </a:r>
            <a:r>
              <a:rPr lang="en-US" sz="2000" dirty="0" smtClean="0"/>
              <a:t> du Seigneur </a:t>
            </a:r>
            <a:r>
              <a:rPr lang="en-US" sz="2000" dirty="0" err="1" smtClean="0"/>
              <a:t>est</a:t>
            </a:r>
            <a:r>
              <a:rPr lang="en-US" sz="2000" dirty="0" smtClean="0"/>
              <a:t> </a:t>
            </a:r>
            <a:r>
              <a:rPr lang="en-US" sz="2000" dirty="0" err="1" smtClean="0"/>
              <a:t>sur</a:t>
            </a:r>
            <a:r>
              <a:rPr lang="en-US" sz="2000" dirty="0" smtClean="0"/>
              <a:t> </a:t>
            </a:r>
            <a:r>
              <a:rPr lang="en-US" sz="2000" dirty="0" err="1" smtClean="0"/>
              <a:t>moi</a:t>
            </a:r>
            <a:r>
              <a:rPr lang="en-US" sz="2000" dirty="0" smtClean="0"/>
              <a:t>, </a:t>
            </a:r>
            <a:r>
              <a:rPr lang="en-US" sz="2000" dirty="0" err="1" smtClean="0"/>
              <a:t>Parce</a:t>
            </a:r>
            <a:r>
              <a:rPr lang="en-US" sz="2000" dirty="0" smtClean="0"/>
              <a:t> </a:t>
            </a:r>
            <a:r>
              <a:rPr lang="en-US" sz="2000" dirty="0" err="1" smtClean="0"/>
              <a:t>qu’il</a:t>
            </a:r>
            <a:r>
              <a:rPr lang="en-US" sz="2000" dirty="0" smtClean="0"/>
              <a:t> </a:t>
            </a:r>
            <a:r>
              <a:rPr lang="en-US" sz="2000" dirty="0" err="1" smtClean="0"/>
              <a:t>m’a</a:t>
            </a:r>
            <a:r>
              <a:rPr lang="en-US" sz="2000" dirty="0" smtClean="0"/>
              <a:t> </a:t>
            </a:r>
            <a:r>
              <a:rPr lang="en-US" sz="2000" dirty="0" err="1" smtClean="0"/>
              <a:t>oint</a:t>
            </a:r>
            <a:r>
              <a:rPr lang="en-US" sz="2000" dirty="0" smtClean="0"/>
              <a:t> pour </a:t>
            </a:r>
            <a:r>
              <a:rPr lang="en-US" sz="2000" dirty="0" err="1" smtClean="0"/>
              <a:t>annoncer</a:t>
            </a:r>
            <a:r>
              <a:rPr lang="en-US" sz="2000" dirty="0" smtClean="0"/>
              <a:t> </a:t>
            </a:r>
            <a:r>
              <a:rPr lang="en-US" sz="2000" dirty="0" err="1" smtClean="0"/>
              <a:t>une</a:t>
            </a:r>
            <a:r>
              <a:rPr lang="en-US" sz="2000" dirty="0" smtClean="0"/>
              <a:t> bonne nouvelle aux </a:t>
            </a:r>
            <a:r>
              <a:rPr lang="en-US" sz="2000" dirty="0" err="1" smtClean="0"/>
              <a:t>pauvres</a:t>
            </a:r>
            <a:r>
              <a:rPr lang="en-US" sz="2000" dirty="0" smtClean="0"/>
              <a:t>; Il </a:t>
            </a:r>
            <a:r>
              <a:rPr lang="en-US" sz="2000" dirty="0" err="1" smtClean="0"/>
              <a:t>m’a</a:t>
            </a:r>
            <a:r>
              <a:rPr lang="en-US" sz="2000" dirty="0" smtClean="0"/>
              <a:t> </a:t>
            </a:r>
            <a:r>
              <a:rPr lang="en-US" sz="2000" dirty="0" err="1" smtClean="0"/>
              <a:t>envoyé</a:t>
            </a:r>
            <a:r>
              <a:rPr lang="en-US" sz="2000" dirty="0" smtClean="0"/>
              <a:t> pour </a:t>
            </a:r>
            <a:r>
              <a:rPr lang="en-US" sz="2000" dirty="0" err="1" smtClean="0"/>
              <a:t>guérir</a:t>
            </a:r>
            <a:r>
              <a:rPr lang="en-US" sz="2000" dirty="0" smtClean="0"/>
              <a:t> </a:t>
            </a:r>
          </a:p>
          <a:p>
            <a:pPr marL="0" indent="0" algn="ctr">
              <a:buNone/>
            </a:pPr>
            <a:r>
              <a:rPr lang="en-US" sz="2000" dirty="0" err="1" smtClean="0"/>
              <a:t>ceux</a:t>
            </a:r>
            <a:r>
              <a:rPr lang="en-US" sz="2000" dirty="0" smtClean="0"/>
              <a:t> qui </a:t>
            </a:r>
            <a:r>
              <a:rPr lang="en-US" sz="2000" dirty="0" err="1" smtClean="0"/>
              <a:t>ont</a:t>
            </a:r>
            <a:r>
              <a:rPr lang="en-US" sz="2000" dirty="0" smtClean="0"/>
              <a:t> le </a:t>
            </a:r>
            <a:r>
              <a:rPr lang="en-US" sz="2000" dirty="0" err="1" smtClean="0"/>
              <a:t>coeur</a:t>
            </a:r>
            <a:r>
              <a:rPr lang="en-US" sz="2000" dirty="0" smtClean="0"/>
              <a:t> </a:t>
            </a:r>
            <a:r>
              <a:rPr lang="en-US" sz="2000" dirty="0" err="1" smtClean="0"/>
              <a:t>brisé</a:t>
            </a:r>
            <a:r>
              <a:rPr lang="en-US" sz="2000" dirty="0" smtClean="0"/>
              <a:t>,</a:t>
            </a:r>
          </a:p>
          <a:p>
            <a:pPr marL="0" indent="0" algn="ctr">
              <a:buNone/>
            </a:pPr>
            <a:r>
              <a:rPr lang="en-US" sz="2000" dirty="0" smtClean="0"/>
              <a:t>19 Pour </a:t>
            </a:r>
            <a:r>
              <a:rPr lang="en-US" sz="2000" dirty="0" err="1" smtClean="0"/>
              <a:t>proclamer</a:t>
            </a:r>
            <a:r>
              <a:rPr lang="en-US" sz="2000" dirty="0" smtClean="0"/>
              <a:t> aux </a:t>
            </a:r>
            <a:r>
              <a:rPr lang="en-US" sz="2000" dirty="0" err="1" smtClean="0"/>
              <a:t>captifs</a:t>
            </a:r>
            <a:r>
              <a:rPr lang="en-US" sz="2000" dirty="0" smtClean="0"/>
              <a:t> la </a:t>
            </a:r>
            <a:r>
              <a:rPr lang="en-US" sz="2000" dirty="0" err="1" smtClean="0"/>
              <a:t>délivrance</a:t>
            </a:r>
            <a:r>
              <a:rPr lang="en-US" sz="2000" dirty="0" smtClean="0"/>
              <a:t>, Et aux </a:t>
            </a:r>
            <a:r>
              <a:rPr lang="en-US" sz="2000" dirty="0" err="1" smtClean="0"/>
              <a:t>aveugles</a:t>
            </a:r>
            <a:r>
              <a:rPr lang="en-US" sz="2000" dirty="0" smtClean="0"/>
              <a:t> le </a:t>
            </a:r>
            <a:r>
              <a:rPr lang="en-US" sz="2000" dirty="0" err="1" smtClean="0"/>
              <a:t>recouvrement</a:t>
            </a:r>
            <a:endParaRPr lang="en-US" sz="2000" dirty="0" smtClean="0"/>
          </a:p>
          <a:p>
            <a:pPr marL="0" indent="0" algn="ctr">
              <a:buNone/>
            </a:pPr>
            <a:r>
              <a:rPr lang="en-US" sz="2000" dirty="0" smtClean="0"/>
              <a:t> de la </a:t>
            </a:r>
            <a:r>
              <a:rPr lang="en-US" sz="2000" dirty="0" err="1" smtClean="0"/>
              <a:t>vue</a:t>
            </a:r>
            <a:r>
              <a:rPr lang="en-US" sz="2000" dirty="0" smtClean="0"/>
              <a:t>, Pour </a:t>
            </a:r>
            <a:r>
              <a:rPr lang="en-US" sz="2000" dirty="0" err="1" smtClean="0"/>
              <a:t>renvoyer</a:t>
            </a:r>
            <a:r>
              <a:rPr lang="en-US" sz="2000" dirty="0" smtClean="0"/>
              <a:t> </a:t>
            </a:r>
            <a:r>
              <a:rPr lang="en-US" sz="2000" dirty="0" err="1" smtClean="0"/>
              <a:t>libres</a:t>
            </a:r>
            <a:r>
              <a:rPr lang="en-US" sz="2000" dirty="0" smtClean="0"/>
              <a:t> les </a:t>
            </a:r>
            <a:r>
              <a:rPr lang="en-US" sz="2000" dirty="0" err="1" smtClean="0"/>
              <a:t>opprimés</a:t>
            </a:r>
            <a:r>
              <a:rPr lang="en-US" sz="2000" dirty="0" smtClean="0"/>
              <a:t>, </a:t>
            </a:r>
          </a:p>
          <a:p>
            <a:pPr marL="0" indent="0" algn="ctr">
              <a:buNone/>
            </a:pPr>
            <a:r>
              <a:rPr lang="en-US" sz="2000" dirty="0" smtClean="0"/>
              <a:t>Pour </a:t>
            </a:r>
            <a:r>
              <a:rPr lang="en-US" sz="2000" dirty="0" err="1" smtClean="0"/>
              <a:t>publier</a:t>
            </a:r>
            <a:r>
              <a:rPr lang="en-US" sz="2000" dirty="0" smtClean="0"/>
              <a:t> </a:t>
            </a:r>
            <a:r>
              <a:rPr lang="en-US" sz="2000" dirty="0" err="1" smtClean="0"/>
              <a:t>une</a:t>
            </a:r>
            <a:r>
              <a:rPr lang="en-US" sz="2000" dirty="0" smtClean="0"/>
              <a:t> </a:t>
            </a:r>
            <a:r>
              <a:rPr lang="en-US" sz="2000" dirty="0" err="1" smtClean="0"/>
              <a:t>année</a:t>
            </a:r>
            <a:r>
              <a:rPr lang="en-US" sz="2000" dirty="0" smtClean="0"/>
              <a:t> de grâce du Seigneur.</a:t>
            </a:r>
            <a:endParaRPr lang="en-US" sz="2000" dirty="0"/>
          </a:p>
        </p:txBody>
      </p:sp>
      <p:sp>
        <p:nvSpPr>
          <p:cNvPr id="8" name="Title 1">
            <a:extLst>
              <a:ext uri="{FF2B5EF4-FFF2-40B4-BE49-F238E27FC236}">
                <a16:creationId xmlns="" xmlns:a16="http://schemas.microsoft.com/office/drawing/2014/main" id="{A2CF5D2F-CE4B-F443-8E81-6EA89E9BA2D0}"/>
              </a:ext>
            </a:extLst>
          </p:cNvPr>
          <p:cNvSpPr txBox="1">
            <a:spLocks/>
          </p:cNvSpPr>
          <p:nvPr/>
        </p:nvSpPr>
        <p:spPr>
          <a:xfrm>
            <a:off x="1380566" y="589244"/>
            <a:ext cx="908572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200" b="1" dirty="0" smtClean="0">
                <a:latin typeface="Avenir Next" panose="020B0503020202020204" pitchFamily="34" charset="0"/>
              </a:rPr>
              <a:t>LUC </a:t>
            </a:r>
            <a:r>
              <a:rPr lang="en-US" sz="4200" b="1" dirty="0" smtClean="0">
                <a:latin typeface="Avenir Next" panose="020B0503020202020204" pitchFamily="34" charset="0"/>
              </a:rPr>
              <a:t>4.16</a:t>
            </a:r>
            <a:r>
              <a:rPr lang="en-US" sz="4200" b="1" dirty="0">
                <a:latin typeface="Avenir Next" panose="020B0503020202020204" pitchFamily="34" charset="0"/>
              </a:rPr>
              <a:t>-19</a:t>
            </a:r>
          </a:p>
          <a:p>
            <a:pPr algn="ctr"/>
            <a:r>
              <a:rPr lang="en-US" sz="2400" dirty="0" smtClean="0">
                <a:latin typeface="Avenir Next" panose="020B0503020202020204" pitchFamily="34" charset="0"/>
              </a:rPr>
              <a:t>VERSION LOUIS SEGOND</a:t>
            </a:r>
            <a:endParaRPr lang="en-US" sz="2400" b="1" dirty="0">
              <a:latin typeface="Avenir Next" panose="020B0503020202020204" pitchFamily="34" charset="0"/>
            </a:endParaRPr>
          </a:p>
        </p:txBody>
      </p:sp>
    </p:spTree>
    <p:extLst>
      <p:ext uri="{BB962C8B-B14F-4D97-AF65-F5344CB8AC3E}">
        <p14:creationId xmlns:p14="http://schemas.microsoft.com/office/powerpoint/2010/main" val="35115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food&#10;&#10;Description automatically generated">
            <a:extLst>
              <a:ext uri="{FF2B5EF4-FFF2-40B4-BE49-F238E27FC236}">
                <a16:creationId xmlns="" xmlns:a16="http://schemas.microsoft.com/office/drawing/2014/main" id="{4EAF13F7-4E59-4A4D-AA35-4000D5E34896}"/>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6843E5CD-726A-9444-8F42-E095A107805C}"/>
              </a:ext>
            </a:extLst>
          </p:cNvPr>
          <p:cNvSpPr>
            <a:spLocks noGrp="1"/>
          </p:cNvSpPr>
          <p:nvPr>
            <p:ph type="title"/>
          </p:nvPr>
        </p:nvSpPr>
        <p:spPr>
          <a:xfrm>
            <a:off x="1160928" y="705781"/>
            <a:ext cx="10515600" cy="1325563"/>
          </a:xfrm>
        </p:spPr>
        <p:txBody>
          <a:bodyPr>
            <a:normAutofit/>
          </a:bodyPr>
          <a:lstStyle/>
          <a:p>
            <a:pPr algn="ctr"/>
            <a:r>
              <a:rPr lang="en-US" sz="4000" b="1" dirty="0" smtClean="0">
                <a:latin typeface="Avenir Next" panose="020B0503020202020204" pitchFamily="34" charset="0"/>
              </a:rPr>
              <a:t>JÉSUS ET SA </a:t>
            </a:r>
            <a:r>
              <a:rPr lang="en-US" sz="4000" b="1" dirty="0">
                <a:latin typeface="Avenir Next" panose="020B0503020202020204" pitchFamily="34" charset="0"/>
              </a:rPr>
              <a:t>MISSION</a:t>
            </a:r>
            <a:r>
              <a:rPr lang="en-US" sz="4000" dirty="0">
                <a:latin typeface="Avenir Next" panose="020B0503020202020204" pitchFamily="34" charset="0"/>
              </a:rPr>
              <a:t/>
            </a:r>
            <a:br>
              <a:rPr lang="en-US" sz="4000" dirty="0">
                <a:latin typeface="Avenir Next" panose="020B0503020202020204" pitchFamily="34" charset="0"/>
              </a:rPr>
            </a:br>
            <a:r>
              <a:rPr lang="en-US" sz="4000" dirty="0">
                <a:latin typeface="Avenir Next" panose="020B0503020202020204" pitchFamily="34" charset="0"/>
              </a:rPr>
              <a:t> </a:t>
            </a:r>
            <a:r>
              <a:rPr lang="en-US" sz="4000" dirty="0" smtClean="0">
                <a:latin typeface="Avenir Next" panose="020B0503020202020204" pitchFamily="34" charset="0"/>
              </a:rPr>
              <a:t>DANS L’ÉVANGILE DE LUC</a:t>
            </a:r>
            <a:endParaRPr lang="en-US" sz="4000"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B35A105A-9C50-534A-9CF6-22E74DE5534E}"/>
              </a:ext>
            </a:extLst>
          </p:cNvPr>
          <p:cNvSpPr>
            <a:spLocks noGrp="1"/>
          </p:cNvSpPr>
          <p:nvPr>
            <p:ph idx="1"/>
          </p:nvPr>
        </p:nvSpPr>
        <p:spPr>
          <a:xfrm>
            <a:off x="838200" y="2399363"/>
            <a:ext cx="9525000" cy="4351338"/>
          </a:xfrm>
        </p:spPr>
        <p:txBody>
          <a:bodyPr/>
          <a:lstStyle/>
          <a:p>
            <a:pPr marL="0" indent="0">
              <a:buNone/>
            </a:pPr>
            <a:r>
              <a:rPr lang="en-US" b="1" dirty="0" smtClean="0"/>
              <a:t>LES VALEURS QUE JÉSUS DÉFENDAIT :</a:t>
            </a:r>
            <a:endParaRPr lang="en-US" b="1" dirty="0"/>
          </a:p>
          <a:p>
            <a:pPr marL="514350" indent="-514350">
              <a:lnSpc>
                <a:spcPct val="100000"/>
              </a:lnSpc>
              <a:buAutoNum type="arabicPeriod"/>
            </a:pPr>
            <a:r>
              <a:rPr lang="en-US" dirty="0" smtClean="0"/>
              <a:t>Il </a:t>
            </a:r>
            <a:r>
              <a:rPr lang="en-US" dirty="0" err="1" smtClean="0"/>
              <a:t>avait</a:t>
            </a:r>
            <a:r>
              <a:rPr lang="en-US" dirty="0" smtClean="0"/>
              <a:t> </a:t>
            </a:r>
            <a:r>
              <a:rPr lang="en-US" dirty="0" err="1" smtClean="0"/>
              <a:t>modelé</a:t>
            </a:r>
            <a:r>
              <a:rPr lang="en-US" dirty="0" smtClean="0"/>
              <a:t> </a:t>
            </a:r>
            <a:r>
              <a:rPr lang="en-US" dirty="0" err="1" smtClean="0"/>
              <a:t>sa</a:t>
            </a:r>
            <a:r>
              <a:rPr lang="en-US" dirty="0" smtClean="0"/>
              <a:t> vie </a:t>
            </a:r>
            <a:r>
              <a:rPr lang="en-US" dirty="0" err="1" smtClean="0"/>
              <a:t>autour</a:t>
            </a:r>
            <a:r>
              <a:rPr lang="en-US" dirty="0" smtClean="0"/>
              <a:t> du </a:t>
            </a:r>
            <a:r>
              <a:rPr lang="en-US" b="1" dirty="0" err="1" smtClean="0"/>
              <a:t>sabbat</a:t>
            </a:r>
            <a:r>
              <a:rPr lang="en-US" dirty="0" smtClean="0"/>
              <a:t> et son habitude de se </a:t>
            </a:r>
            <a:r>
              <a:rPr lang="en-US" dirty="0" err="1" smtClean="0"/>
              <a:t>rendre</a:t>
            </a:r>
            <a:r>
              <a:rPr lang="en-US" dirty="0" smtClean="0"/>
              <a:t> </a:t>
            </a:r>
            <a:r>
              <a:rPr lang="en-US" dirty="0" err="1" smtClean="0"/>
              <a:t>à</a:t>
            </a:r>
            <a:r>
              <a:rPr lang="en-US" dirty="0" smtClean="0"/>
              <a:t> la synagogue</a:t>
            </a:r>
            <a:r>
              <a:rPr lang="en-US" dirty="0"/>
              <a:t>.</a:t>
            </a:r>
          </a:p>
          <a:p>
            <a:pPr marL="514350" indent="-514350">
              <a:lnSpc>
                <a:spcPct val="100000"/>
              </a:lnSpc>
              <a:buAutoNum type="arabicPeriod"/>
            </a:pPr>
            <a:r>
              <a:rPr lang="en-US" dirty="0" smtClean="0"/>
              <a:t>Son </a:t>
            </a:r>
            <a:r>
              <a:rPr lang="en-US" dirty="0" err="1" smtClean="0"/>
              <a:t>enseignement</a:t>
            </a:r>
            <a:r>
              <a:rPr lang="en-US" dirty="0" smtClean="0"/>
              <a:t> se </a:t>
            </a:r>
            <a:r>
              <a:rPr lang="en-US" dirty="0" err="1" smtClean="0"/>
              <a:t>trouvait</a:t>
            </a:r>
            <a:r>
              <a:rPr lang="en-US" dirty="0" smtClean="0"/>
              <a:t> </a:t>
            </a:r>
            <a:r>
              <a:rPr lang="en-US" dirty="0" err="1" smtClean="0"/>
              <a:t>dans</a:t>
            </a:r>
            <a:r>
              <a:rPr lang="en-US" dirty="0" smtClean="0"/>
              <a:t> la </a:t>
            </a:r>
            <a:r>
              <a:rPr lang="en-US" b="1" dirty="0" smtClean="0"/>
              <a:t>Bible</a:t>
            </a:r>
            <a:r>
              <a:rPr lang="en-US" dirty="0" smtClean="0"/>
              <a:t> et </a:t>
            </a:r>
            <a:r>
              <a:rPr lang="en-US" dirty="0" err="1" smtClean="0"/>
              <a:t>il</a:t>
            </a:r>
            <a:r>
              <a:rPr lang="en-US" dirty="0" smtClean="0"/>
              <a:t> </a:t>
            </a:r>
            <a:r>
              <a:rPr lang="en-US" dirty="0" err="1" smtClean="0"/>
              <a:t>enseignait</a:t>
            </a:r>
            <a:r>
              <a:rPr lang="en-US" dirty="0" smtClean="0"/>
              <a:t> </a:t>
            </a:r>
            <a:r>
              <a:rPr lang="en-US" dirty="0" err="1" smtClean="0"/>
              <a:t>librement</a:t>
            </a:r>
            <a:r>
              <a:rPr lang="en-US" dirty="0" smtClean="0"/>
              <a:t> les </a:t>
            </a:r>
            <a:r>
              <a:rPr lang="en-US" dirty="0" err="1" smtClean="0"/>
              <a:t>Écritures</a:t>
            </a:r>
            <a:r>
              <a:rPr lang="en-US" dirty="0" smtClean="0"/>
              <a:t> </a:t>
            </a:r>
            <a:r>
              <a:rPr lang="en-US" dirty="0" err="1" smtClean="0"/>
              <a:t>à</a:t>
            </a:r>
            <a:r>
              <a:rPr lang="en-US" dirty="0" smtClean="0"/>
              <a:t> </a:t>
            </a:r>
            <a:r>
              <a:rPr lang="en-US" dirty="0" err="1" smtClean="0"/>
              <a:t>tous</a:t>
            </a:r>
            <a:r>
              <a:rPr lang="en-US" dirty="0" smtClean="0"/>
              <a:t>. </a:t>
            </a:r>
          </a:p>
          <a:p>
            <a:pPr marL="514350" indent="-514350">
              <a:lnSpc>
                <a:spcPct val="100000"/>
              </a:lnSpc>
              <a:buAutoNum type="arabicPeriod"/>
            </a:pPr>
            <a:r>
              <a:rPr lang="en-US" dirty="0" smtClean="0"/>
              <a:t>Son </a:t>
            </a:r>
            <a:r>
              <a:rPr lang="en-US" dirty="0" err="1" smtClean="0"/>
              <a:t>ministère</a:t>
            </a:r>
            <a:r>
              <a:rPr lang="en-US" dirty="0" smtClean="0"/>
              <a:t> se </a:t>
            </a:r>
            <a:r>
              <a:rPr lang="en-US" dirty="0" err="1" smtClean="0"/>
              <a:t>basait</a:t>
            </a:r>
            <a:r>
              <a:rPr lang="en-US" dirty="0" smtClean="0"/>
              <a:t> </a:t>
            </a:r>
            <a:r>
              <a:rPr lang="en-US" dirty="0" err="1" smtClean="0"/>
              <a:t>sur</a:t>
            </a:r>
            <a:r>
              <a:rPr lang="en-US" dirty="0" smtClean="0"/>
              <a:t> </a:t>
            </a:r>
            <a:r>
              <a:rPr lang="en-US" b="1" dirty="0" err="1" smtClean="0"/>
              <a:t>l’amour</a:t>
            </a:r>
            <a:r>
              <a:rPr lang="en-US" b="1" dirty="0" smtClean="0"/>
              <a:t> </a:t>
            </a:r>
            <a:r>
              <a:rPr lang="en-US" b="1" dirty="0" err="1" smtClean="0"/>
              <a:t>qu’il</a:t>
            </a:r>
            <a:r>
              <a:rPr lang="en-US" b="1" dirty="0" smtClean="0"/>
              <a:t> </a:t>
            </a:r>
            <a:r>
              <a:rPr lang="en-US" b="1" dirty="0" err="1" smtClean="0"/>
              <a:t>avait</a:t>
            </a:r>
            <a:r>
              <a:rPr lang="en-US" b="1" dirty="0" smtClean="0"/>
              <a:t> pour les </a:t>
            </a:r>
            <a:r>
              <a:rPr lang="en-US" b="1" dirty="0" err="1" smtClean="0"/>
              <a:t>autres</a:t>
            </a:r>
            <a:r>
              <a:rPr lang="en-US" dirty="0" smtClean="0"/>
              <a:t>, en </a:t>
            </a:r>
            <a:r>
              <a:rPr lang="en-US" dirty="0" err="1" smtClean="0"/>
              <a:t>particulier</a:t>
            </a:r>
            <a:r>
              <a:rPr lang="en-US" dirty="0" smtClean="0"/>
              <a:t> les </a:t>
            </a:r>
            <a:r>
              <a:rPr lang="en-US" dirty="0" err="1" smtClean="0"/>
              <a:t>pauvres</a:t>
            </a:r>
            <a:r>
              <a:rPr lang="en-US" dirty="0" smtClean="0"/>
              <a:t>, les </a:t>
            </a:r>
            <a:r>
              <a:rPr lang="en-US" dirty="0" err="1" smtClean="0"/>
              <a:t>otages</a:t>
            </a:r>
            <a:r>
              <a:rPr lang="en-US" dirty="0" smtClean="0"/>
              <a:t>, les </a:t>
            </a:r>
            <a:r>
              <a:rPr lang="en-US" dirty="0" err="1" smtClean="0"/>
              <a:t>handicapés</a:t>
            </a:r>
            <a:r>
              <a:rPr lang="en-US" dirty="0" smtClean="0"/>
              <a:t> physiques, et les </a:t>
            </a:r>
            <a:r>
              <a:rPr lang="en-US" dirty="0" err="1" smtClean="0"/>
              <a:t>opprimés</a:t>
            </a:r>
            <a:r>
              <a:rPr lang="en-US" dirty="0" smtClean="0"/>
              <a:t>.</a:t>
            </a:r>
            <a:endParaRPr lang="en-US" dirty="0"/>
          </a:p>
          <a:p>
            <a:pPr marL="514350" indent="-514350">
              <a:buAutoNum type="arabicPeriod"/>
            </a:pPr>
            <a:endParaRPr lang="en-US" dirty="0"/>
          </a:p>
        </p:txBody>
      </p:sp>
    </p:spTree>
    <p:extLst>
      <p:ext uri="{BB962C8B-B14F-4D97-AF65-F5344CB8AC3E}">
        <p14:creationId xmlns:p14="http://schemas.microsoft.com/office/powerpoint/2010/main" val="2199410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7A21E6FE-C677-8941-B7B7-4382ADB74E06}"/>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B1AEFB39-96CC-984D-BFE4-29B04166CB03}"/>
              </a:ext>
            </a:extLst>
          </p:cNvPr>
          <p:cNvSpPr>
            <a:spLocks noGrp="1"/>
          </p:cNvSpPr>
          <p:nvPr>
            <p:ph type="title"/>
          </p:nvPr>
        </p:nvSpPr>
        <p:spPr>
          <a:xfrm>
            <a:off x="838200" y="831287"/>
            <a:ext cx="10515600" cy="1325563"/>
          </a:xfrm>
        </p:spPr>
        <p:txBody>
          <a:bodyPr/>
          <a:lstStyle/>
          <a:p>
            <a:pPr algn="ctr"/>
            <a:r>
              <a:rPr lang="en-US" sz="4000" b="1" dirty="0" smtClean="0">
                <a:latin typeface="Avenir Next" panose="020B0503020202020204" pitchFamily="34" charset="0"/>
              </a:rPr>
              <a:t>LUC </a:t>
            </a:r>
            <a:r>
              <a:rPr lang="en-US" sz="4000" b="1" dirty="0" smtClean="0">
                <a:latin typeface="Avenir Next" panose="020B0503020202020204" pitchFamily="34" charset="0"/>
              </a:rPr>
              <a:t>13.10</a:t>
            </a:r>
            <a:r>
              <a:rPr lang="en-US" sz="4000" b="1" dirty="0">
                <a:latin typeface="Avenir Next" panose="020B0503020202020204" pitchFamily="34" charset="0"/>
              </a:rPr>
              <a:t>-17 </a:t>
            </a:r>
            <a:r>
              <a:rPr lang="en-US" sz="4000" dirty="0">
                <a:latin typeface="Avenir Next" panose="020B0503020202020204" pitchFamily="34" charset="0"/>
              </a:rPr>
              <a:t/>
            </a:r>
            <a:br>
              <a:rPr lang="en-US" sz="4000" dirty="0">
                <a:latin typeface="Avenir Next" panose="020B0503020202020204" pitchFamily="34" charset="0"/>
              </a:rPr>
            </a:br>
            <a:r>
              <a:rPr lang="en-US" sz="2400" dirty="0" smtClean="0">
                <a:latin typeface="Avenir Next" panose="020B0503020202020204" pitchFamily="34" charset="0"/>
              </a:rPr>
              <a:t>VERSION LOUIS SEGOND</a:t>
            </a:r>
            <a:endParaRPr lang="en-US"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E1ECE90B-6CDF-BF43-A217-0DC149B4BA64}"/>
              </a:ext>
            </a:extLst>
          </p:cNvPr>
          <p:cNvSpPr>
            <a:spLocks noGrp="1"/>
          </p:cNvSpPr>
          <p:nvPr>
            <p:ph idx="1"/>
          </p:nvPr>
        </p:nvSpPr>
        <p:spPr>
          <a:xfrm>
            <a:off x="1734668" y="2471079"/>
            <a:ext cx="8520953" cy="4109010"/>
          </a:xfrm>
        </p:spPr>
        <p:txBody>
          <a:bodyPr>
            <a:normAutofit/>
          </a:bodyPr>
          <a:lstStyle/>
          <a:p>
            <a:pPr marL="0" indent="0" algn="ctr">
              <a:lnSpc>
                <a:spcPct val="100000"/>
              </a:lnSpc>
              <a:buNone/>
            </a:pPr>
            <a:r>
              <a:rPr lang="en-US" sz="2400" dirty="0" smtClean="0"/>
              <a:t>10 </a:t>
            </a:r>
            <a:r>
              <a:rPr lang="en-US" sz="2400" dirty="0" err="1" smtClean="0"/>
              <a:t>Jésus</a:t>
            </a:r>
            <a:r>
              <a:rPr lang="en-US" sz="2400" dirty="0" smtClean="0"/>
              <a:t> </a:t>
            </a:r>
            <a:r>
              <a:rPr lang="en-US" sz="2400" dirty="0" err="1" smtClean="0"/>
              <a:t>enseignait</a:t>
            </a:r>
            <a:r>
              <a:rPr lang="en-US" sz="2400" dirty="0" smtClean="0"/>
              <a:t> </a:t>
            </a:r>
            <a:r>
              <a:rPr lang="en-US" sz="2400" dirty="0" err="1" smtClean="0"/>
              <a:t>dans</a:t>
            </a:r>
            <a:r>
              <a:rPr lang="en-US" sz="2400" dirty="0" smtClean="0"/>
              <a:t> </a:t>
            </a:r>
            <a:r>
              <a:rPr lang="en-US" sz="2400" dirty="0" err="1" smtClean="0"/>
              <a:t>une</a:t>
            </a:r>
            <a:r>
              <a:rPr lang="en-US" sz="2400" dirty="0" smtClean="0"/>
              <a:t> des synagogues, le jour du </a:t>
            </a:r>
            <a:r>
              <a:rPr lang="en-US" sz="2400" dirty="0" err="1" smtClean="0"/>
              <a:t>sabbat</a:t>
            </a:r>
            <a:r>
              <a:rPr lang="en-US" sz="2400" dirty="0" smtClean="0"/>
              <a:t>.</a:t>
            </a:r>
          </a:p>
          <a:p>
            <a:pPr marL="0" indent="0" algn="ctr">
              <a:lnSpc>
                <a:spcPct val="100000"/>
              </a:lnSpc>
              <a:buNone/>
            </a:pPr>
            <a:r>
              <a:rPr lang="en-US" sz="2400" dirty="0" smtClean="0"/>
              <a:t>11 Et </a:t>
            </a:r>
            <a:r>
              <a:rPr lang="en-US" sz="2400" dirty="0" err="1" smtClean="0"/>
              <a:t>voici</a:t>
            </a:r>
            <a:r>
              <a:rPr lang="en-US" sz="2400" dirty="0" smtClean="0"/>
              <a:t>, </a:t>
            </a:r>
            <a:r>
              <a:rPr lang="en-US" sz="2400" dirty="0" err="1" smtClean="0"/>
              <a:t>il</a:t>
            </a:r>
            <a:r>
              <a:rPr lang="en-US" sz="2400" dirty="0" smtClean="0"/>
              <a:t> y </a:t>
            </a:r>
            <a:r>
              <a:rPr lang="en-US" sz="2400" dirty="0" err="1" smtClean="0"/>
              <a:t>avait</a:t>
            </a:r>
            <a:r>
              <a:rPr lang="en-US" sz="2400" dirty="0" smtClean="0"/>
              <a:t> </a:t>
            </a:r>
            <a:r>
              <a:rPr lang="en-US" sz="2400" dirty="0" err="1" smtClean="0"/>
              <a:t>là</a:t>
            </a:r>
            <a:r>
              <a:rPr lang="en-US" sz="2400" dirty="0" smtClean="0"/>
              <a:t> </a:t>
            </a:r>
            <a:r>
              <a:rPr lang="en-US" sz="2400" dirty="0" err="1" smtClean="0"/>
              <a:t>une</a:t>
            </a:r>
            <a:r>
              <a:rPr lang="en-US" sz="2400" dirty="0" smtClean="0"/>
              <a:t> femme </a:t>
            </a:r>
            <a:r>
              <a:rPr lang="en-US" sz="2400" dirty="0" err="1" smtClean="0"/>
              <a:t>possédée</a:t>
            </a:r>
            <a:r>
              <a:rPr lang="en-US" sz="2400" dirty="0" smtClean="0"/>
              <a:t> d’un esprit qui la </a:t>
            </a:r>
            <a:r>
              <a:rPr lang="en-US" sz="2400" dirty="0" err="1" smtClean="0"/>
              <a:t>rendait</a:t>
            </a:r>
            <a:r>
              <a:rPr lang="en-US" sz="2400" dirty="0" smtClean="0"/>
              <a:t> </a:t>
            </a:r>
            <a:r>
              <a:rPr lang="en-US" sz="2400" dirty="0" err="1" smtClean="0"/>
              <a:t>infirme</a:t>
            </a:r>
            <a:r>
              <a:rPr lang="en-US" sz="2400" dirty="0" smtClean="0"/>
              <a:t> </a:t>
            </a:r>
            <a:r>
              <a:rPr lang="en-US" sz="2400" dirty="0" err="1" smtClean="0"/>
              <a:t>depuis</a:t>
            </a:r>
            <a:r>
              <a:rPr lang="en-US" sz="2400" dirty="0" smtClean="0"/>
              <a:t> dix-</a:t>
            </a:r>
            <a:r>
              <a:rPr lang="en-US" sz="2400" dirty="0" err="1" smtClean="0"/>
              <a:t>huit</a:t>
            </a:r>
            <a:r>
              <a:rPr lang="en-US" sz="2400" dirty="0" smtClean="0"/>
              <a:t> </a:t>
            </a:r>
            <a:r>
              <a:rPr lang="en-US" sz="2400" dirty="0" err="1" smtClean="0"/>
              <a:t>ans</a:t>
            </a:r>
            <a:r>
              <a:rPr lang="en-US" sz="2400" dirty="0" smtClean="0"/>
              <a:t>; </a:t>
            </a:r>
          </a:p>
          <a:p>
            <a:pPr marL="0" indent="0" algn="ctr">
              <a:lnSpc>
                <a:spcPct val="100000"/>
              </a:lnSpc>
              <a:buNone/>
            </a:pPr>
            <a:r>
              <a:rPr lang="en-US" sz="2400" dirty="0" err="1" smtClean="0"/>
              <a:t>elle</a:t>
            </a:r>
            <a:r>
              <a:rPr lang="en-US" sz="2400" dirty="0" smtClean="0"/>
              <a:t> </a:t>
            </a:r>
            <a:r>
              <a:rPr lang="en-US" sz="2400" dirty="0" err="1" smtClean="0"/>
              <a:t>était</a:t>
            </a:r>
            <a:r>
              <a:rPr lang="en-US" sz="2400" dirty="0" smtClean="0"/>
              <a:t> </a:t>
            </a:r>
            <a:r>
              <a:rPr lang="en-US" sz="2400" dirty="0" err="1" smtClean="0"/>
              <a:t>courbée</a:t>
            </a:r>
            <a:r>
              <a:rPr lang="en-US" sz="2400" dirty="0" smtClean="0"/>
              <a:t>, et ne </a:t>
            </a:r>
            <a:r>
              <a:rPr lang="en-US" sz="2400" dirty="0" err="1" smtClean="0"/>
              <a:t>pouvait</a:t>
            </a:r>
            <a:r>
              <a:rPr lang="en-US" sz="2400" dirty="0" smtClean="0"/>
              <a:t> pas du tout se redresser.</a:t>
            </a:r>
          </a:p>
          <a:p>
            <a:pPr marL="0" indent="0" algn="ctr">
              <a:lnSpc>
                <a:spcPct val="100000"/>
              </a:lnSpc>
              <a:buNone/>
            </a:pPr>
            <a:r>
              <a:rPr lang="en-US" sz="2400" dirty="0" smtClean="0"/>
              <a:t>12 </a:t>
            </a:r>
            <a:r>
              <a:rPr lang="en-US" sz="2400" dirty="0" err="1" smtClean="0"/>
              <a:t>Lorsqu’il</a:t>
            </a:r>
            <a:r>
              <a:rPr lang="en-US" sz="2400" dirty="0" smtClean="0"/>
              <a:t> la </a:t>
            </a:r>
            <a:r>
              <a:rPr lang="en-US" sz="2400" dirty="0" err="1" smtClean="0"/>
              <a:t>vit</a:t>
            </a:r>
            <a:r>
              <a:rPr lang="en-US" sz="2400" dirty="0" smtClean="0"/>
              <a:t>, </a:t>
            </a:r>
            <a:r>
              <a:rPr lang="en-US" sz="2400" dirty="0" err="1" smtClean="0"/>
              <a:t>Jésus</a:t>
            </a:r>
            <a:r>
              <a:rPr lang="en-US" sz="2400" dirty="0" smtClean="0"/>
              <a:t> </a:t>
            </a:r>
            <a:r>
              <a:rPr lang="en-US" sz="2400" dirty="0" err="1" smtClean="0"/>
              <a:t>lui</a:t>
            </a:r>
            <a:r>
              <a:rPr lang="en-US" sz="2400" dirty="0" smtClean="0"/>
              <a:t> </a:t>
            </a:r>
            <a:r>
              <a:rPr lang="en-US" sz="2400" dirty="0" err="1" smtClean="0"/>
              <a:t>adressa</a:t>
            </a:r>
            <a:r>
              <a:rPr lang="en-US" sz="2400" dirty="0" smtClean="0"/>
              <a:t> la parole, et </a:t>
            </a:r>
            <a:r>
              <a:rPr lang="en-US" sz="2400" dirty="0" err="1" smtClean="0"/>
              <a:t>lui</a:t>
            </a:r>
            <a:r>
              <a:rPr lang="en-US" sz="2400" dirty="0" smtClean="0"/>
              <a:t> </a:t>
            </a:r>
            <a:r>
              <a:rPr lang="en-US" sz="2400" dirty="0" err="1" smtClean="0"/>
              <a:t>dit</a:t>
            </a:r>
            <a:r>
              <a:rPr lang="en-US" sz="2400" dirty="0" smtClean="0"/>
              <a:t>: Femme, </a:t>
            </a:r>
          </a:p>
          <a:p>
            <a:pPr marL="0" indent="0" algn="ctr">
              <a:lnSpc>
                <a:spcPct val="100000"/>
              </a:lnSpc>
              <a:buNone/>
            </a:pPr>
            <a:r>
              <a:rPr lang="en-US" sz="2400" dirty="0" err="1" smtClean="0"/>
              <a:t>tu</a:t>
            </a:r>
            <a:r>
              <a:rPr lang="en-US" sz="2400" dirty="0" smtClean="0"/>
              <a:t> </a:t>
            </a:r>
            <a:r>
              <a:rPr lang="en-US" sz="2400" dirty="0" err="1" smtClean="0"/>
              <a:t>es</a:t>
            </a:r>
            <a:r>
              <a:rPr lang="en-US" sz="2400" dirty="0" smtClean="0"/>
              <a:t> </a:t>
            </a:r>
            <a:r>
              <a:rPr lang="en-US" sz="2400" dirty="0" err="1" smtClean="0"/>
              <a:t>délivrée</a:t>
            </a:r>
            <a:r>
              <a:rPr lang="en-US" sz="2400" dirty="0" smtClean="0"/>
              <a:t> de ton </a:t>
            </a:r>
            <a:r>
              <a:rPr lang="en-US" sz="2400" dirty="0" err="1" smtClean="0"/>
              <a:t>infirmité</a:t>
            </a:r>
            <a:r>
              <a:rPr lang="en-US" sz="2400" dirty="0" smtClean="0"/>
              <a:t>.</a:t>
            </a:r>
          </a:p>
          <a:p>
            <a:pPr marL="0" indent="0" algn="ctr">
              <a:lnSpc>
                <a:spcPct val="100000"/>
              </a:lnSpc>
              <a:buNone/>
            </a:pPr>
            <a:r>
              <a:rPr lang="en-US" sz="2400" dirty="0" smtClean="0"/>
              <a:t>13 Et </a:t>
            </a:r>
            <a:r>
              <a:rPr lang="en-US" sz="2400" dirty="0" err="1" smtClean="0"/>
              <a:t>il</a:t>
            </a:r>
            <a:r>
              <a:rPr lang="en-US" sz="2400" dirty="0" smtClean="0"/>
              <a:t> </a:t>
            </a:r>
            <a:r>
              <a:rPr lang="en-US" sz="2400" dirty="0" err="1" smtClean="0"/>
              <a:t>lui</a:t>
            </a:r>
            <a:r>
              <a:rPr lang="en-US" sz="2400" dirty="0" smtClean="0"/>
              <a:t> </a:t>
            </a:r>
            <a:r>
              <a:rPr lang="en-US" sz="2400" dirty="0" err="1" smtClean="0"/>
              <a:t>imposa</a:t>
            </a:r>
            <a:r>
              <a:rPr lang="en-US" sz="2400" dirty="0" smtClean="0"/>
              <a:t> les mains. A </a:t>
            </a:r>
            <a:r>
              <a:rPr lang="en-US" sz="2400" dirty="0" err="1" smtClean="0"/>
              <a:t>l’instant</a:t>
            </a:r>
            <a:r>
              <a:rPr lang="en-US" sz="2400" dirty="0" smtClean="0"/>
              <a:t> </a:t>
            </a:r>
            <a:r>
              <a:rPr lang="en-US" sz="2400" dirty="0" err="1" smtClean="0"/>
              <a:t>elle</a:t>
            </a:r>
            <a:r>
              <a:rPr lang="en-US" sz="2400" dirty="0" smtClean="0"/>
              <a:t> se </a:t>
            </a:r>
            <a:r>
              <a:rPr lang="en-US" sz="2400" dirty="0" err="1" smtClean="0"/>
              <a:t>redressa</a:t>
            </a:r>
            <a:r>
              <a:rPr lang="en-US" sz="2400" dirty="0" smtClean="0"/>
              <a:t>, et </a:t>
            </a:r>
            <a:r>
              <a:rPr lang="en-US" sz="2400" dirty="0" err="1" smtClean="0"/>
              <a:t>glorifia</a:t>
            </a:r>
            <a:r>
              <a:rPr lang="en-US" sz="2400" dirty="0" smtClean="0"/>
              <a:t> </a:t>
            </a:r>
            <a:r>
              <a:rPr lang="en-US" sz="2400" dirty="0" err="1" smtClean="0"/>
              <a:t>Dieu</a:t>
            </a:r>
            <a:r>
              <a:rPr lang="en-US" sz="2400" dirty="0" smtClean="0"/>
              <a:t>.</a:t>
            </a:r>
            <a:endParaRPr lang="en-US" sz="2400" dirty="0"/>
          </a:p>
        </p:txBody>
      </p:sp>
    </p:spTree>
    <p:extLst>
      <p:ext uri="{BB962C8B-B14F-4D97-AF65-F5344CB8AC3E}">
        <p14:creationId xmlns:p14="http://schemas.microsoft.com/office/powerpoint/2010/main" val="1926268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5F7D4FE8-3A45-1148-A3B6-B7750EB6F482}"/>
              </a:ext>
            </a:extLst>
          </p:cNvPr>
          <p:cNvPicPr>
            <a:picLocks noChangeAspect="1"/>
          </p:cNvPicPr>
          <p:nvPr/>
        </p:nvPicPr>
        <p:blipFill>
          <a:blip r:embed="rId2"/>
          <a:stretch>
            <a:fillRect/>
          </a:stretch>
        </p:blipFill>
        <p:spPr>
          <a:xfrm>
            <a:off x="0" y="14760"/>
            <a:ext cx="12192000" cy="6858000"/>
          </a:xfrm>
          <a:prstGeom prst="rect">
            <a:avLst/>
          </a:prstGeom>
        </p:spPr>
      </p:pic>
      <p:sp>
        <p:nvSpPr>
          <p:cNvPr id="3" name="Content Placeholder 2">
            <a:extLst>
              <a:ext uri="{FF2B5EF4-FFF2-40B4-BE49-F238E27FC236}">
                <a16:creationId xmlns="" xmlns:a16="http://schemas.microsoft.com/office/drawing/2014/main" id="{91614E40-1314-414C-8A81-D0D98DEEF908}"/>
              </a:ext>
            </a:extLst>
          </p:cNvPr>
          <p:cNvSpPr>
            <a:spLocks noGrp="1"/>
          </p:cNvSpPr>
          <p:nvPr>
            <p:ph idx="1"/>
          </p:nvPr>
        </p:nvSpPr>
        <p:spPr>
          <a:xfrm>
            <a:off x="838200" y="1969059"/>
            <a:ext cx="9238129" cy="4844116"/>
          </a:xfrm>
        </p:spPr>
        <p:txBody>
          <a:bodyPr>
            <a:noAutofit/>
          </a:bodyPr>
          <a:lstStyle/>
          <a:p>
            <a:pPr marL="0" indent="0" algn="ctr">
              <a:lnSpc>
                <a:spcPct val="110000"/>
              </a:lnSpc>
              <a:buNone/>
            </a:pPr>
            <a:r>
              <a:rPr lang="en-US" sz="2200" dirty="0" smtClean="0"/>
              <a:t>14 </a:t>
            </a:r>
            <a:r>
              <a:rPr lang="en-US" sz="2200" dirty="0" err="1" smtClean="0"/>
              <a:t>Mais</a:t>
            </a:r>
            <a:r>
              <a:rPr lang="en-US" sz="2200" dirty="0" smtClean="0"/>
              <a:t> le chef de la synagogue, </a:t>
            </a:r>
            <a:r>
              <a:rPr lang="en-US" sz="2200" dirty="0" err="1" smtClean="0"/>
              <a:t>indigné</a:t>
            </a:r>
            <a:r>
              <a:rPr lang="en-US" sz="2200" dirty="0" smtClean="0"/>
              <a:t> de </a:t>
            </a:r>
            <a:r>
              <a:rPr lang="en-US" sz="2200" dirty="0" err="1" smtClean="0"/>
              <a:t>ce</a:t>
            </a:r>
            <a:r>
              <a:rPr lang="en-US" sz="2200" dirty="0" smtClean="0"/>
              <a:t> </a:t>
            </a:r>
            <a:r>
              <a:rPr lang="en-US" sz="2200" dirty="0" err="1" smtClean="0"/>
              <a:t>que</a:t>
            </a:r>
            <a:r>
              <a:rPr lang="en-US" sz="2200" dirty="0" smtClean="0"/>
              <a:t> </a:t>
            </a:r>
            <a:r>
              <a:rPr lang="en-US" sz="2200" dirty="0" err="1" smtClean="0"/>
              <a:t>Jésus</a:t>
            </a:r>
            <a:r>
              <a:rPr lang="en-US" sz="2200" dirty="0" smtClean="0"/>
              <a:t> </a:t>
            </a:r>
            <a:r>
              <a:rPr lang="en-US" sz="2200" dirty="0" err="1" smtClean="0"/>
              <a:t>avait</a:t>
            </a:r>
            <a:r>
              <a:rPr lang="en-US" sz="2200" dirty="0" smtClean="0"/>
              <a:t> </a:t>
            </a:r>
            <a:r>
              <a:rPr lang="en-US" sz="2200" dirty="0" err="1" smtClean="0"/>
              <a:t>opéré</a:t>
            </a:r>
            <a:r>
              <a:rPr lang="en-US" sz="2200" dirty="0" smtClean="0"/>
              <a:t> </a:t>
            </a:r>
            <a:r>
              <a:rPr lang="en-US" sz="2200" dirty="0" err="1" smtClean="0"/>
              <a:t>cette</a:t>
            </a:r>
            <a:r>
              <a:rPr lang="en-US" sz="2200" dirty="0" smtClean="0"/>
              <a:t> </a:t>
            </a:r>
            <a:r>
              <a:rPr lang="en-US" sz="2200" dirty="0" err="1" smtClean="0"/>
              <a:t>guérison</a:t>
            </a:r>
            <a:r>
              <a:rPr lang="en-US" sz="2200" dirty="0" smtClean="0"/>
              <a:t> un jour de </a:t>
            </a:r>
            <a:r>
              <a:rPr lang="en-US" sz="2200" dirty="0" err="1" smtClean="0"/>
              <a:t>sabbat</a:t>
            </a:r>
            <a:r>
              <a:rPr lang="en-US" sz="2200" dirty="0" smtClean="0"/>
              <a:t>, </a:t>
            </a:r>
            <a:r>
              <a:rPr lang="en-US" sz="2200" dirty="0" err="1" smtClean="0"/>
              <a:t>dit</a:t>
            </a:r>
            <a:r>
              <a:rPr lang="en-US" sz="2200" dirty="0" smtClean="0"/>
              <a:t> </a:t>
            </a:r>
            <a:r>
              <a:rPr lang="en-US" sz="2200" dirty="0" err="1" smtClean="0"/>
              <a:t>à</a:t>
            </a:r>
            <a:r>
              <a:rPr lang="en-US" sz="2200" dirty="0" smtClean="0"/>
              <a:t> la </a:t>
            </a:r>
            <a:r>
              <a:rPr lang="en-US" sz="2200" dirty="0" err="1" smtClean="0"/>
              <a:t>foule</a:t>
            </a:r>
            <a:r>
              <a:rPr lang="en-US" sz="2200" dirty="0" smtClean="0"/>
              <a:t>: Il y a six </a:t>
            </a:r>
            <a:r>
              <a:rPr lang="en-US" sz="2200" dirty="0" err="1" smtClean="0"/>
              <a:t>jours</a:t>
            </a:r>
            <a:r>
              <a:rPr lang="en-US" sz="2200" dirty="0" smtClean="0"/>
              <a:t> pour </a:t>
            </a:r>
            <a:r>
              <a:rPr lang="en-US" sz="2200" dirty="0" err="1" smtClean="0"/>
              <a:t>travailler</a:t>
            </a:r>
            <a:r>
              <a:rPr lang="en-US" sz="2200" dirty="0" smtClean="0"/>
              <a:t>; </a:t>
            </a:r>
            <a:r>
              <a:rPr lang="en-US" sz="2200" dirty="0" err="1" smtClean="0"/>
              <a:t>venez</a:t>
            </a:r>
            <a:r>
              <a:rPr lang="en-US" sz="2200" dirty="0" smtClean="0"/>
              <a:t> </a:t>
            </a:r>
            <a:r>
              <a:rPr lang="en-US" sz="2200" dirty="0" err="1" smtClean="0"/>
              <a:t>donc</a:t>
            </a:r>
            <a:r>
              <a:rPr lang="en-US" sz="2200" dirty="0" smtClean="0"/>
              <a:t> </a:t>
            </a:r>
            <a:r>
              <a:rPr lang="en-US" sz="2200" dirty="0" err="1" smtClean="0"/>
              <a:t>vous</a:t>
            </a:r>
            <a:r>
              <a:rPr lang="en-US" sz="2200" dirty="0" smtClean="0"/>
              <a:t> faire </a:t>
            </a:r>
            <a:r>
              <a:rPr lang="en-US" sz="2200" dirty="0" err="1" smtClean="0"/>
              <a:t>guérir</a:t>
            </a:r>
            <a:r>
              <a:rPr lang="en-US" sz="2200" dirty="0" smtClean="0"/>
              <a:t> </a:t>
            </a:r>
            <a:r>
              <a:rPr lang="en-US" sz="2200" dirty="0" err="1" smtClean="0"/>
              <a:t>ces</a:t>
            </a:r>
            <a:r>
              <a:rPr lang="en-US" sz="2200" dirty="0" smtClean="0"/>
              <a:t> </a:t>
            </a:r>
            <a:r>
              <a:rPr lang="en-US" sz="2200" dirty="0" err="1" smtClean="0"/>
              <a:t>jours-là</a:t>
            </a:r>
            <a:r>
              <a:rPr lang="en-US" sz="2200" dirty="0" smtClean="0"/>
              <a:t>, et non pas le jour de </a:t>
            </a:r>
            <a:r>
              <a:rPr lang="en-US" sz="2200" dirty="0" err="1" smtClean="0"/>
              <a:t>sabbat</a:t>
            </a:r>
            <a:r>
              <a:rPr lang="en-US" sz="2200" dirty="0" smtClean="0"/>
              <a:t>.</a:t>
            </a:r>
          </a:p>
          <a:p>
            <a:pPr marL="0" indent="0" algn="ctr">
              <a:lnSpc>
                <a:spcPct val="110000"/>
              </a:lnSpc>
              <a:buNone/>
            </a:pPr>
            <a:r>
              <a:rPr lang="en-US" sz="2200" dirty="0" smtClean="0"/>
              <a:t>15 Hypocrites! </a:t>
            </a:r>
            <a:r>
              <a:rPr lang="en-US" sz="2200" dirty="0" err="1" smtClean="0"/>
              <a:t>Lui</a:t>
            </a:r>
            <a:r>
              <a:rPr lang="en-US" sz="2200" dirty="0" smtClean="0"/>
              <a:t> </a:t>
            </a:r>
            <a:r>
              <a:rPr lang="en-US" sz="2200" dirty="0" err="1" smtClean="0"/>
              <a:t>répondit</a:t>
            </a:r>
            <a:r>
              <a:rPr lang="en-US" sz="2200" dirty="0" smtClean="0"/>
              <a:t> le Seigneur, </a:t>
            </a:r>
            <a:r>
              <a:rPr lang="en-US" sz="2200" dirty="0" err="1" smtClean="0"/>
              <a:t>est-ce</a:t>
            </a:r>
            <a:r>
              <a:rPr lang="en-US" sz="2200" dirty="0" smtClean="0"/>
              <a:t> </a:t>
            </a:r>
            <a:r>
              <a:rPr lang="en-US" sz="2200" dirty="0" err="1" smtClean="0"/>
              <a:t>que</a:t>
            </a:r>
            <a:r>
              <a:rPr lang="en-US" sz="2200" dirty="0" smtClean="0"/>
              <a:t> </a:t>
            </a:r>
            <a:r>
              <a:rPr lang="en-US" sz="2200" dirty="0" err="1" smtClean="0"/>
              <a:t>chacun</a:t>
            </a:r>
            <a:r>
              <a:rPr lang="en-US" sz="2200" dirty="0" smtClean="0"/>
              <a:t> de </a:t>
            </a:r>
            <a:r>
              <a:rPr lang="en-US" sz="2200" dirty="0" err="1" smtClean="0"/>
              <a:t>vous</a:t>
            </a:r>
            <a:r>
              <a:rPr lang="en-US" sz="2200" dirty="0" smtClean="0"/>
              <a:t>, je jour du </a:t>
            </a:r>
            <a:r>
              <a:rPr lang="en-US" sz="2200" dirty="0" err="1" smtClean="0"/>
              <a:t>sabbat</a:t>
            </a:r>
            <a:r>
              <a:rPr lang="en-US" sz="2200" dirty="0" smtClean="0"/>
              <a:t>, ne </a:t>
            </a:r>
            <a:r>
              <a:rPr lang="en-US" sz="2200" dirty="0" err="1" smtClean="0"/>
              <a:t>détache</a:t>
            </a:r>
            <a:r>
              <a:rPr lang="en-US" sz="2200" dirty="0" smtClean="0"/>
              <a:t> pas de la crèche son boeuf </a:t>
            </a:r>
            <a:r>
              <a:rPr lang="en-US" sz="2200" dirty="0" err="1" smtClean="0"/>
              <a:t>ou</a:t>
            </a:r>
            <a:r>
              <a:rPr lang="en-US" sz="2200" dirty="0" smtClean="0"/>
              <a:t> son </a:t>
            </a:r>
            <a:r>
              <a:rPr lang="en-US" sz="2200" dirty="0" err="1" smtClean="0"/>
              <a:t>âne</a:t>
            </a:r>
            <a:r>
              <a:rPr lang="en-US" sz="2200" dirty="0" smtClean="0"/>
              <a:t>, </a:t>
            </a:r>
          </a:p>
          <a:p>
            <a:pPr marL="0" indent="0" algn="ctr">
              <a:lnSpc>
                <a:spcPct val="110000"/>
              </a:lnSpc>
              <a:buNone/>
            </a:pPr>
            <a:r>
              <a:rPr lang="en-US" sz="2200" dirty="0" smtClean="0"/>
              <a:t>pour le </a:t>
            </a:r>
            <a:r>
              <a:rPr lang="en-US" sz="2200" dirty="0" err="1" smtClean="0"/>
              <a:t>mener</a:t>
            </a:r>
            <a:r>
              <a:rPr lang="en-US" sz="2200" dirty="0" smtClean="0"/>
              <a:t> </a:t>
            </a:r>
            <a:r>
              <a:rPr lang="en-US" sz="2200" dirty="0" err="1" smtClean="0"/>
              <a:t>boire</a:t>
            </a:r>
            <a:r>
              <a:rPr lang="en-US" sz="2200" dirty="0" smtClean="0"/>
              <a:t>?</a:t>
            </a:r>
          </a:p>
          <a:p>
            <a:pPr marL="0" indent="0" algn="ctr">
              <a:lnSpc>
                <a:spcPct val="110000"/>
              </a:lnSpc>
              <a:buNone/>
            </a:pPr>
            <a:r>
              <a:rPr lang="en-US" sz="2200" dirty="0" smtClean="0"/>
              <a:t>16 Et </a:t>
            </a:r>
            <a:r>
              <a:rPr lang="en-US" sz="2200" dirty="0" err="1" smtClean="0"/>
              <a:t>cette</a:t>
            </a:r>
            <a:r>
              <a:rPr lang="en-US" sz="2200" dirty="0" smtClean="0"/>
              <a:t> femme, qui </a:t>
            </a:r>
            <a:r>
              <a:rPr lang="en-US" sz="2200" dirty="0" err="1" smtClean="0"/>
              <a:t>est</a:t>
            </a:r>
            <a:r>
              <a:rPr lang="en-US" sz="2200" dirty="0" smtClean="0"/>
              <a:t> </a:t>
            </a:r>
            <a:r>
              <a:rPr lang="en-US" sz="2200" dirty="0" err="1" smtClean="0"/>
              <a:t>une</a:t>
            </a:r>
            <a:r>
              <a:rPr lang="en-US" sz="2200" dirty="0" smtClean="0"/>
              <a:t> </a:t>
            </a:r>
            <a:r>
              <a:rPr lang="en-US" sz="2200" dirty="0" err="1" smtClean="0"/>
              <a:t>fille</a:t>
            </a:r>
            <a:r>
              <a:rPr lang="en-US" sz="2200" dirty="0" smtClean="0"/>
              <a:t> </a:t>
            </a:r>
            <a:r>
              <a:rPr lang="en-US" sz="2200" dirty="0" err="1" smtClean="0"/>
              <a:t>d’Abraham</a:t>
            </a:r>
            <a:r>
              <a:rPr lang="en-US" sz="2200" dirty="0" smtClean="0"/>
              <a:t>, et </a:t>
            </a:r>
            <a:r>
              <a:rPr lang="en-US" sz="2200" dirty="0" err="1" smtClean="0"/>
              <a:t>que</a:t>
            </a:r>
            <a:r>
              <a:rPr lang="en-US" sz="2200" dirty="0" smtClean="0"/>
              <a:t> </a:t>
            </a:r>
            <a:r>
              <a:rPr lang="en-US" sz="2200" dirty="0" err="1" smtClean="0"/>
              <a:t>satan</a:t>
            </a:r>
            <a:r>
              <a:rPr lang="en-US" sz="2200" dirty="0" smtClean="0"/>
              <a:t> </a:t>
            </a:r>
            <a:r>
              <a:rPr lang="en-US" sz="2200" dirty="0" err="1" smtClean="0"/>
              <a:t>tenait</a:t>
            </a:r>
            <a:r>
              <a:rPr lang="en-US" sz="2200" dirty="0" smtClean="0"/>
              <a:t> </a:t>
            </a:r>
            <a:r>
              <a:rPr lang="en-US" sz="2200" dirty="0" err="1" smtClean="0"/>
              <a:t>liée</a:t>
            </a:r>
            <a:r>
              <a:rPr lang="en-US" sz="2200" dirty="0" smtClean="0"/>
              <a:t> </a:t>
            </a:r>
            <a:r>
              <a:rPr lang="en-US" sz="2200" dirty="0" err="1" smtClean="0"/>
              <a:t>depuis</a:t>
            </a:r>
            <a:r>
              <a:rPr lang="en-US" sz="2200" dirty="0" smtClean="0"/>
              <a:t> dix-</a:t>
            </a:r>
            <a:r>
              <a:rPr lang="en-US" sz="2200" dirty="0" err="1" smtClean="0"/>
              <a:t>huit</a:t>
            </a:r>
            <a:r>
              <a:rPr lang="en-US" sz="2200" dirty="0" smtClean="0"/>
              <a:t> </a:t>
            </a:r>
            <a:r>
              <a:rPr lang="en-US" sz="2200" dirty="0" err="1" smtClean="0"/>
              <a:t>ans</a:t>
            </a:r>
            <a:r>
              <a:rPr lang="en-US" sz="2200" dirty="0" smtClean="0"/>
              <a:t>, ne </a:t>
            </a:r>
            <a:r>
              <a:rPr lang="en-US" sz="2200" dirty="0" err="1" smtClean="0"/>
              <a:t>fallait-il</a:t>
            </a:r>
            <a:r>
              <a:rPr lang="en-US" sz="2200" dirty="0" smtClean="0"/>
              <a:t> pas la </a:t>
            </a:r>
            <a:r>
              <a:rPr lang="en-US" sz="2200" dirty="0" err="1" smtClean="0"/>
              <a:t>délivrer</a:t>
            </a:r>
            <a:r>
              <a:rPr lang="en-US" sz="2200" dirty="0" smtClean="0"/>
              <a:t> de </a:t>
            </a:r>
            <a:r>
              <a:rPr lang="en-US" sz="2200" dirty="0" err="1" smtClean="0"/>
              <a:t>cette</a:t>
            </a:r>
            <a:r>
              <a:rPr lang="en-US" sz="2200" dirty="0" smtClean="0"/>
              <a:t> </a:t>
            </a:r>
            <a:r>
              <a:rPr lang="en-US" sz="2200" dirty="0" err="1" smtClean="0"/>
              <a:t>chaîne</a:t>
            </a:r>
            <a:r>
              <a:rPr lang="en-US" sz="2200" dirty="0" smtClean="0"/>
              <a:t> le jour du </a:t>
            </a:r>
            <a:r>
              <a:rPr lang="en-US" sz="2200" dirty="0" err="1" smtClean="0"/>
              <a:t>sabbat</a:t>
            </a:r>
            <a:r>
              <a:rPr lang="en-US" sz="2200" dirty="0" smtClean="0"/>
              <a:t>?</a:t>
            </a:r>
          </a:p>
          <a:p>
            <a:pPr marL="0" indent="0" algn="ctr">
              <a:lnSpc>
                <a:spcPct val="110000"/>
              </a:lnSpc>
              <a:buNone/>
            </a:pPr>
            <a:r>
              <a:rPr lang="en-US" sz="2200" dirty="0" smtClean="0"/>
              <a:t>17 </a:t>
            </a:r>
            <a:r>
              <a:rPr lang="en-US" sz="2200" dirty="0" err="1" smtClean="0"/>
              <a:t>Tandis</a:t>
            </a:r>
            <a:r>
              <a:rPr lang="en-US" sz="2200" dirty="0" smtClean="0"/>
              <a:t> </a:t>
            </a:r>
            <a:r>
              <a:rPr lang="en-US" sz="2200" dirty="0" err="1" smtClean="0"/>
              <a:t>qu’il</a:t>
            </a:r>
            <a:r>
              <a:rPr lang="en-US" sz="2200" dirty="0" smtClean="0"/>
              <a:t> </a:t>
            </a:r>
            <a:r>
              <a:rPr lang="en-US" sz="2200" dirty="0" err="1" smtClean="0"/>
              <a:t>parlait</a:t>
            </a:r>
            <a:r>
              <a:rPr lang="en-US" sz="2200" dirty="0" smtClean="0"/>
              <a:t> </a:t>
            </a:r>
            <a:r>
              <a:rPr lang="en-US" sz="2200" dirty="0" err="1" smtClean="0"/>
              <a:t>ainsi</a:t>
            </a:r>
            <a:r>
              <a:rPr lang="en-US" sz="2200" dirty="0" smtClean="0"/>
              <a:t>, </a:t>
            </a:r>
            <a:r>
              <a:rPr lang="en-US" sz="2200" dirty="0" err="1" smtClean="0"/>
              <a:t>tous</a:t>
            </a:r>
            <a:r>
              <a:rPr lang="en-US" sz="2200" dirty="0" smtClean="0"/>
              <a:t> </a:t>
            </a:r>
            <a:r>
              <a:rPr lang="en-US" sz="2200" dirty="0" err="1" smtClean="0"/>
              <a:t>ses</a:t>
            </a:r>
            <a:r>
              <a:rPr lang="en-US" sz="2200" dirty="0" smtClean="0"/>
              <a:t> </a:t>
            </a:r>
            <a:r>
              <a:rPr lang="en-US" sz="2200" dirty="0" err="1" smtClean="0"/>
              <a:t>adversaires</a:t>
            </a:r>
            <a:r>
              <a:rPr lang="en-US" sz="2200" dirty="0" smtClean="0"/>
              <a:t> </a:t>
            </a:r>
            <a:r>
              <a:rPr lang="en-US" sz="2200" dirty="0" err="1" smtClean="0"/>
              <a:t>étaient</a:t>
            </a:r>
            <a:r>
              <a:rPr lang="en-US" sz="2200" dirty="0" smtClean="0"/>
              <a:t> </a:t>
            </a:r>
            <a:r>
              <a:rPr lang="en-US" sz="2200" dirty="0" err="1" smtClean="0"/>
              <a:t>confus</a:t>
            </a:r>
            <a:r>
              <a:rPr lang="en-US" sz="2200" dirty="0" smtClean="0"/>
              <a:t>, et la </a:t>
            </a:r>
            <a:r>
              <a:rPr lang="en-US" sz="2200" dirty="0" err="1" smtClean="0"/>
              <a:t>foule</a:t>
            </a:r>
            <a:r>
              <a:rPr lang="en-US" sz="2200" dirty="0" smtClean="0"/>
              <a:t> se </a:t>
            </a:r>
            <a:r>
              <a:rPr lang="en-US" sz="2200" dirty="0" err="1" smtClean="0"/>
              <a:t>réjouissait</a:t>
            </a:r>
            <a:r>
              <a:rPr lang="en-US" sz="2200" dirty="0" smtClean="0"/>
              <a:t> de </a:t>
            </a:r>
            <a:r>
              <a:rPr lang="en-US" sz="2200" dirty="0" err="1" smtClean="0"/>
              <a:t>toutes</a:t>
            </a:r>
            <a:r>
              <a:rPr lang="en-US" sz="2200" dirty="0" smtClean="0"/>
              <a:t> les choses </a:t>
            </a:r>
            <a:r>
              <a:rPr lang="en-US" sz="2200" dirty="0" err="1" smtClean="0"/>
              <a:t>glorieuses</a:t>
            </a:r>
            <a:r>
              <a:rPr lang="en-US" sz="2200" dirty="0" smtClean="0"/>
              <a:t> </a:t>
            </a:r>
            <a:r>
              <a:rPr lang="en-US" sz="2200" dirty="0" err="1" smtClean="0"/>
              <a:t>qu’il</a:t>
            </a:r>
            <a:r>
              <a:rPr lang="en-US" sz="2200" dirty="0" smtClean="0"/>
              <a:t> </a:t>
            </a:r>
            <a:r>
              <a:rPr lang="en-US" sz="2200" dirty="0" err="1" smtClean="0"/>
              <a:t>faisait</a:t>
            </a:r>
            <a:r>
              <a:rPr lang="en-US" sz="2200" dirty="0" smtClean="0"/>
              <a:t>.</a:t>
            </a:r>
            <a:endParaRPr lang="en-US" sz="2200" dirty="0"/>
          </a:p>
        </p:txBody>
      </p:sp>
    </p:spTree>
    <p:extLst>
      <p:ext uri="{BB962C8B-B14F-4D97-AF65-F5344CB8AC3E}">
        <p14:creationId xmlns:p14="http://schemas.microsoft.com/office/powerpoint/2010/main" val="100336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8AC6F134-8E8E-D74D-8E07-4FC9FD0C33A7}"/>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5CFCB8E8-8194-EF44-BB6A-4A3C53E8935B}"/>
              </a:ext>
            </a:extLst>
          </p:cNvPr>
          <p:cNvSpPr>
            <a:spLocks noGrp="1"/>
          </p:cNvSpPr>
          <p:nvPr>
            <p:ph type="title"/>
          </p:nvPr>
        </p:nvSpPr>
        <p:spPr>
          <a:xfrm>
            <a:off x="856133" y="956790"/>
            <a:ext cx="10515600" cy="1325563"/>
          </a:xfrm>
        </p:spPr>
        <p:txBody>
          <a:bodyPr>
            <a:normAutofit/>
          </a:bodyPr>
          <a:lstStyle/>
          <a:p>
            <a:pPr algn="ctr"/>
            <a:r>
              <a:rPr lang="en-US" sz="4000" b="1" dirty="0" smtClean="0">
                <a:latin typeface="Avenir Next" panose="020B0503020202020204" pitchFamily="34" charset="0"/>
              </a:rPr>
              <a:t>JÉSUS ET SA MISSION</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A72C9B26-FC1E-F44E-BDD2-153CC4621ED1}"/>
              </a:ext>
            </a:extLst>
          </p:cNvPr>
          <p:cNvSpPr>
            <a:spLocks noGrp="1"/>
          </p:cNvSpPr>
          <p:nvPr>
            <p:ph idx="1"/>
          </p:nvPr>
        </p:nvSpPr>
        <p:spPr>
          <a:xfrm>
            <a:off x="0" y="2380427"/>
            <a:ext cx="10515600" cy="4351338"/>
          </a:xfrm>
        </p:spPr>
        <p:txBody>
          <a:bodyPr/>
          <a:lstStyle/>
          <a:p>
            <a:pPr marL="0" indent="0" algn="ctr">
              <a:lnSpc>
                <a:spcPct val="140000"/>
              </a:lnSpc>
              <a:buNone/>
            </a:pPr>
            <a:r>
              <a:rPr lang="fr-FR" dirty="0"/>
              <a:t>Luc, en ne mentionnant ni le nom de l’emplacement ni celui </a:t>
            </a:r>
            <a:endParaRPr lang="fr-FR" dirty="0" smtClean="0"/>
          </a:p>
          <a:p>
            <a:pPr marL="0" indent="0" algn="ctr">
              <a:lnSpc>
                <a:spcPct val="140000"/>
              </a:lnSpc>
              <a:buNone/>
            </a:pPr>
            <a:r>
              <a:rPr lang="fr-FR" dirty="0" smtClean="0"/>
              <a:t>de </a:t>
            </a:r>
            <a:r>
              <a:rPr lang="fr-FR" dirty="0"/>
              <a:t>la femme, élargit l’application et l’importance de l’événement </a:t>
            </a:r>
            <a:endParaRPr lang="fr-FR" dirty="0" smtClean="0"/>
          </a:p>
          <a:p>
            <a:pPr marL="0" indent="0" algn="ctr">
              <a:lnSpc>
                <a:spcPct val="140000"/>
              </a:lnSpc>
              <a:buNone/>
            </a:pPr>
            <a:r>
              <a:rPr lang="fr-FR" dirty="0" smtClean="0"/>
              <a:t>à </a:t>
            </a:r>
            <a:r>
              <a:rPr lang="fr-FR" dirty="0"/>
              <a:t>toutes celles qui sont en servitude, dans tous les lieux possibles, </a:t>
            </a:r>
            <a:endParaRPr lang="fr-FR" dirty="0" smtClean="0"/>
          </a:p>
          <a:p>
            <a:pPr marL="0" indent="0" algn="ctr">
              <a:lnSpc>
                <a:spcPct val="140000"/>
              </a:lnSpc>
              <a:buNone/>
            </a:pPr>
            <a:r>
              <a:rPr lang="fr-FR" dirty="0" smtClean="0"/>
              <a:t>pour </a:t>
            </a:r>
            <a:r>
              <a:rPr lang="fr-FR" dirty="0"/>
              <a:t>toutes les époques qui allaient </a:t>
            </a:r>
            <a:r>
              <a:rPr lang="fr-FR" dirty="0" smtClean="0"/>
              <a:t>suivre. </a:t>
            </a:r>
          </a:p>
          <a:p>
            <a:pPr marL="0" indent="0" algn="ctr">
              <a:lnSpc>
                <a:spcPct val="140000"/>
              </a:lnSpc>
              <a:buNone/>
            </a:pPr>
            <a:r>
              <a:rPr lang="fr-FR" dirty="0" smtClean="0"/>
              <a:t>Cette </a:t>
            </a:r>
            <a:r>
              <a:rPr lang="fr-FR" dirty="0"/>
              <a:t>belle histoire offre de l’espoir à toutes les victimes. </a:t>
            </a:r>
            <a:endParaRPr lang="x-none" dirty="0"/>
          </a:p>
          <a:p>
            <a:endParaRPr lang="en-US" dirty="0"/>
          </a:p>
          <a:p>
            <a:endParaRPr lang="en-US" dirty="0"/>
          </a:p>
        </p:txBody>
      </p:sp>
    </p:spTree>
    <p:extLst>
      <p:ext uri="{BB962C8B-B14F-4D97-AF65-F5344CB8AC3E}">
        <p14:creationId xmlns:p14="http://schemas.microsoft.com/office/powerpoint/2010/main" val="20351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10;&#10;Description automatically generated">
            <a:extLst>
              <a:ext uri="{FF2B5EF4-FFF2-40B4-BE49-F238E27FC236}">
                <a16:creationId xmlns="" xmlns:a16="http://schemas.microsoft.com/office/drawing/2014/main" id="{0D53A4AD-0B82-F94B-AA33-0D9FB4CABF46}"/>
              </a:ext>
            </a:extLst>
          </p:cNvPr>
          <p:cNvPicPr>
            <a:picLocks noChangeAspect="1"/>
          </p:cNvPicPr>
          <p:nvPr/>
        </p:nvPicPr>
        <p:blipFill>
          <a:blip r:embed="rId3"/>
          <a:stretch>
            <a:fillRect/>
          </a:stretch>
        </p:blipFill>
        <p:spPr>
          <a:xfrm>
            <a:off x="0" y="-1"/>
            <a:ext cx="12192000" cy="6992471"/>
          </a:xfrm>
          <a:prstGeom prst="rect">
            <a:avLst/>
          </a:prstGeom>
        </p:spPr>
      </p:pic>
      <p:sp>
        <p:nvSpPr>
          <p:cNvPr id="2" name="Title 1">
            <a:extLst>
              <a:ext uri="{FF2B5EF4-FFF2-40B4-BE49-F238E27FC236}">
                <a16:creationId xmlns="" xmlns:a16="http://schemas.microsoft.com/office/drawing/2014/main" id="{5F7009BF-101D-A64F-8BE4-797EFC8FE722}"/>
              </a:ext>
            </a:extLst>
          </p:cNvPr>
          <p:cNvSpPr>
            <a:spLocks noGrp="1"/>
          </p:cNvSpPr>
          <p:nvPr>
            <p:ph type="title"/>
          </p:nvPr>
        </p:nvSpPr>
        <p:spPr>
          <a:xfrm>
            <a:off x="838200" y="1028509"/>
            <a:ext cx="10515600" cy="1325563"/>
          </a:xfrm>
        </p:spPr>
        <p:txBody>
          <a:bodyPr>
            <a:normAutofit/>
          </a:bodyPr>
          <a:lstStyle/>
          <a:p>
            <a:pPr algn="ctr"/>
            <a:r>
              <a:rPr lang="en-US" sz="4000" b="1" dirty="0" smtClean="0">
                <a:latin typeface="Avenir Next" panose="020B0503020202020204" pitchFamily="34" charset="0"/>
              </a:rPr>
              <a:t>JÉSUS Y MIT FIN</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35407B89-3776-F145-9F82-091954F71611}"/>
              </a:ext>
            </a:extLst>
          </p:cNvPr>
          <p:cNvSpPr>
            <a:spLocks noGrp="1"/>
          </p:cNvSpPr>
          <p:nvPr>
            <p:ph idx="1"/>
          </p:nvPr>
        </p:nvSpPr>
        <p:spPr>
          <a:xfrm>
            <a:off x="1734667" y="2238000"/>
            <a:ext cx="8664390" cy="4351338"/>
          </a:xfrm>
        </p:spPr>
        <p:txBody>
          <a:bodyPr>
            <a:normAutofit/>
          </a:bodyPr>
          <a:lstStyle/>
          <a:p>
            <a:pPr>
              <a:lnSpc>
                <a:spcPct val="100000"/>
              </a:lnSpc>
            </a:pPr>
            <a:r>
              <a:rPr lang="en-US" sz="3200" b="1" dirty="0" err="1" smtClean="0"/>
              <a:t>Jésus</a:t>
            </a:r>
            <a:r>
              <a:rPr lang="en-US" sz="3200" b="1" dirty="0" smtClean="0"/>
              <a:t> a vu </a:t>
            </a:r>
            <a:r>
              <a:rPr lang="en-US" sz="3200" dirty="0" smtClean="0"/>
              <a:t>la femme </a:t>
            </a:r>
            <a:r>
              <a:rPr lang="en-US" sz="3200" dirty="0" err="1" smtClean="0"/>
              <a:t>courbée</a:t>
            </a:r>
            <a:r>
              <a:rPr lang="en-US" sz="3200" dirty="0" smtClean="0"/>
              <a:t>.</a:t>
            </a:r>
            <a:endParaRPr lang="en-US" sz="3200" dirty="0"/>
          </a:p>
          <a:p>
            <a:pPr>
              <a:lnSpc>
                <a:spcPct val="100000"/>
              </a:lnSpc>
            </a:pPr>
            <a:r>
              <a:rPr lang="en-US" sz="3200" b="1" dirty="0" err="1" smtClean="0"/>
              <a:t>Jésus</a:t>
            </a:r>
            <a:r>
              <a:rPr lang="en-US" sz="3200" b="1" dirty="0" smtClean="0"/>
              <a:t> </a:t>
            </a:r>
            <a:r>
              <a:rPr lang="en-US" sz="3200" b="1" dirty="0" err="1" smtClean="0"/>
              <a:t>l’a</a:t>
            </a:r>
            <a:r>
              <a:rPr lang="en-US" sz="3200" b="1" dirty="0" smtClean="0"/>
              <a:t> </a:t>
            </a:r>
            <a:r>
              <a:rPr lang="en-US" sz="3200" b="1" dirty="0" err="1" smtClean="0"/>
              <a:t>appelée</a:t>
            </a:r>
            <a:r>
              <a:rPr lang="en-US" sz="3200" b="1" dirty="0" smtClean="0"/>
              <a:t> </a:t>
            </a:r>
            <a:r>
              <a:rPr lang="en-US" sz="3200" dirty="0" err="1" smtClean="0"/>
              <a:t>à</a:t>
            </a:r>
            <a:r>
              <a:rPr lang="en-US" sz="3200" dirty="0" smtClean="0"/>
              <a:t> </a:t>
            </a:r>
            <a:r>
              <a:rPr lang="en-US" sz="3200" dirty="0" err="1" smtClean="0"/>
              <a:t>venir</a:t>
            </a:r>
            <a:r>
              <a:rPr lang="en-US" sz="3200" dirty="0" smtClean="0"/>
              <a:t> </a:t>
            </a:r>
            <a:r>
              <a:rPr lang="en-US" sz="3200" dirty="0" err="1" smtClean="0"/>
              <a:t>à</a:t>
            </a:r>
            <a:r>
              <a:rPr lang="en-US" sz="3200" dirty="0" smtClean="0"/>
              <a:t> </a:t>
            </a:r>
            <a:r>
              <a:rPr lang="en-US" sz="3200" dirty="0" err="1" smtClean="0"/>
              <a:t>lui</a:t>
            </a:r>
            <a:r>
              <a:rPr lang="en-US" sz="3200" dirty="0" smtClean="0"/>
              <a:t>.</a:t>
            </a:r>
            <a:endParaRPr lang="en-US" sz="3200" dirty="0"/>
          </a:p>
          <a:p>
            <a:pPr>
              <a:lnSpc>
                <a:spcPct val="100000"/>
              </a:lnSpc>
            </a:pPr>
            <a:r>
              <a:rPr lang="en-US" sz="3200" b="1" dirty="0" err="1" smtClean="0"/>
              <a:t>Jésus</a:t>
            </a:r>
            <a:r>
              <a:rPr lang="en-US" sz="3200" b="1" dirty="0" smtClean="0"/>
              <a:t> a </a:t>
            </a:r>
            <a:r>
              <a:rPr lang="en-US" sz="3200" b="1" dirty="0" err="1" smtClean="0"/>
              <a:t>attendu</a:t>
            </a:r>
            <a:r>
              <a:rPr lang="en-US" sz="3200" b="1" dirty="0" smtClean="0"/>
              <a:t> </a:t>
            </a:r>
            <a:r>
              <a:rPr lang="en-US" sz="3200" dirty="0" err="1" smtClean="0"/>
              <a:t>qu’elle</a:t>
            </a:r>
            <a:r>
              <a:rPr lang="en-US" sz="3200" dirty="0" smtClean="0"/>
              <a:t> </a:t>
            </a:r>
            <a:r>
              <a:rPr lang="en-US" sz="3200" dirty="0" err="1" smtClean="0"/>
              <a:t>obéisse</a:t>
            </a:r>
            <a:r>
              <a:rPr lang="en-US" sz="3200" dirty="0" smtClean="0"/>
              <a:t>.</a:t>
            </a:r>
            <a:endParaRPr lang="en-US" sz="3200" dirty="0"/>
          </a:p>
          <a:p>
            <a:pPr>
              <a:lnSpc>
                <a:spcPct val="100000"/>
              </a:lnSpc>
            </a:pPr>
            <a:r>
              <a:rPr lang="en-US" sz="3200" b="1" dirty="0" err="1" smtClean="0"/>
              <a:t>Jésus</a:t>
            </a:r>
            <a:r>
              <a:rPr lang="en-US" sz="3200" b="1" dirty="0" smtClean="0"/>
              <a:t> a </a:t>
            </a:r>
            <a:r>
              <a:rPr lang="en-US" sz="3200" b="1" dirty="0" err="1" smtClean="0"/>
              <a:t>dit</a:t>
            </a:r>
            <a:r>
              <a:rPr lang="en-US" sz="3200" b="1" dirty="0" smtClean="0"/>
              <a:t> :</a:t>
            </a:r>
            <a:r>
              <a:rPr lang="en-US" sz="3200" dirty="0" smtClean="0"/>
              <a:t> </a:t>
            </a:r>
            <a:r>
              <a:rPr lang="fr-FR" sz="3200" dirty="0"/>
              <a:t>« Femme, tu es délivrée de ton infirmité. » </a:t>
            </a:r>
            <a:endParaRPr lang="fr-FR" sz="3200" dirty="0" smtClean="0"/>
          </a:p>
          <a:p>
            <a:pPr>
              <a:lnSpc>
                <a:spcPct val="100000"/>
              </a:lnSpc>
            </a:pPr>
            <a:r>
              <a:rPr lang="en-US" sz="3200" b="1" dirty="0" err="1" smtClean="0"/>
              <a:t>Jésus</a:t>
            </a:r>
            <a:r>
              <a:rPr lang="en-US" sz="3200" b="1" dirty="0" smtClean="0"/>
              <a:t> </a:t>
            </a:r>
            <a:r>
              <a:rPr lang="en-US" sz="3200" b="1" dirty="0" err="1" smtClean="0"/>
              <a:t>l’a</a:t>
            </a:r>
            <a:r>
              <a:rPr lang="en-US" sz="3200" b="1" dirty="0" smtClean="0"/>
              <a:t> </a:t>
            </a:r>
            <a:r>
              <a:rPr lang="en-US" sz="3200" b="1" dirty="0" err="1" smtClean="0"/>
              <a:t>touchée</a:t>
            </a:r>
            <a:r>
              <a:rPr lang="en-US" sz="3200" dirty="0" smtClean="0"/>
              <a:t>.</a:t>
            </a:r>
            <a:endParaRPr lang="en-US" sz="3200" dirty="0"/>
          </a:p>
          <a:p>
            <a:pPr>
              <a:lnSpc>
                <a:spcPct val="100000"/>
              </a:lnSpc>
            </a:pPr>
            <a:r>
              <a:rPr lang="en-US" sz="3200" dirty="0" err="1" smtClean="0"/>
              <a:t>À</a:t>
            </a:r>
            <a:r>
              <a:rPr lang="en-US" sz="3200" dirty="0" smtClean="0"/>
              <a:t> </a:t>
            </a:r>
            <a:r>
              <a:rPr lang="en-US" sz="3200" dirty="0" err="1" smtClean="0"/>
              <a:t>l’instant</a:t>
            </a:r>
            <a:r>
              <a:rPr lang="en-US" sz="3200" dirty="0" smtClean="0"/>
              <a:t>, </a:t>
            </a:r>
            <a:r>
              <a:rPr lang="en-US" sz="3200" dirty="0" err="1" smtClean="0"/>
              <a:t>elle</a:t>
            </a:r>
            <a:r>
              <a:rPr lang="en-US" sz="3200" dirty="0" smtClean="0"/>
              <a:t> se </a:t>
            </a:r>
            <a:r>
              <a:rPr lang="en-US" sz="3200" dirty="0" err="1" smtClean="0"/>
              <a:t>redressa</a:t>
            </a:r>
            <a:r>
              <a:rPr lang="en-US" sz="3200" dirty="0" smtClean="0"/>
              <a:t>.</a:t>
            </a:r>
            <a:endParaRPr lang="en-US" sz="3200" dirty="0"/>
          </a:p>
        </p:txBody>
      </p:sp>
    </p:spTree>
    <p:extLst>
      <p:ext uri="{BB962C8B-B14F-4D97-AF65-F5344CB8AC3E}">
        <p14:creationId xmlns:p14="http://schemas.microsoft.com/office/powerpoint/2010/main" val="63996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food, table&#10;&#10;Description automatically generated">
            <a:extLst>
              <a:ext uri="{FF2B5EF4-FFF2-40B4-BE49-F238E27FC236}">
                <a16:creationId xmlns="" xmlns:a16="http://schemas.microsoft.com/office/drawing/2014/main" id="{B8CD1140-029F-9E4C-BCC4-69F7871224CF}"/>
              </a:ext>
            </a:extLst>
          </p:cNvPr>
          <p:cNvPicPr>
            <a:picLocks noChangeAspect="1"/>
          </p:cNvPicPr>
          <p:nvPr/>
        </p:nvPicPr>
        <p:blipFill>
          <a:blip r:embed="rId3"/>
          <a:stretch>
            <a:fillRect/>
          </a:stretch>
        </p:blipFill>
        <p:spPr>
          <a:xfrm>
            <a:off x="0" y="14760"/>
            <a:ext cx="12192000" cy="6858000"/>
          </a:xfrm>
          <a:prstGeom prst="rect">
            <a:avLst/>
          </a:prstGeom>
        </p:spPr>
      </p:pic>
      <p:sp>
        <p:nvSpPr>
          <p:cNvPr id="2" name="Title 1">
            <a:extLst>
              <a:ext uri="{FF2B5EF4-FFF2-40B4-BE49-F238E27FC236}">
                <a16:creationId xmlns="" xmlns:a16="http://schemas.microsoft.com/office/drawing/2014/main" id="{80835EDA-B118-2941-8C3F-798E9FE5D7A6}"/>
              </a:ext>
            </a:extLst>
          </p:cNvPr>
          <p:cNvSpPr>
            <a:spLocks noGrp="1"/>
          </p:cNvSpPr>
          <p:nvPr>
            <p:ph type="title"/>
          </p:nvPr>
        </p:nvSpPr>
        <p:spPr>
          <a:xfrm>
            <a:off x="425825" y="992650"/>
            <a:ext cx="10515600" cy="1325563"/>
          </a:xfrm>
        </p:spPr>
        <p:txBody>
          <a:bodyPr>
            <a:normAutofit/>
          </a:bodyPr>
          <a:lstStyle/>
          <a:p>
            <a:pPr algn="ctr"/>
            <a:r>
              <a:rPr lang="en-US" sz="4000" b="1" dirty="0" smtClean="0">
                <a:latin typeface="Avenir Next" panose="020B0503020202020204" pitchFamily="34" charset="0"/>
              </a:rPr>
              <a:t>JÉSUS L’A LIBÉRÉE</a:t>
            </a:r>
            <a:endParaRPr lang="en-US" sz="4000" b="1" dirty="0">
              <a:latin typeface="Avenir Next" panose="020B0503020202020204" pitchFamily="34" charset="0"/>
            </a:endParaRPr>
          </a:p>
        </p:txBody>
      </p:sp>
      <p:sp>
        <p:nvSpPr>
          <p:cNvPr id="3" name="Content Placeholder 2">
            <a:extLst>
              <a:ext uri="{FF2B5EF4-FFF2-40B4-BE49-F238E27FC236}">
                <a16:creationId xmlns="" xmlns:a16="http://schemas.microsoft.com/office/drawing/2014/main" id="{5AC84DF8-C273-9E4A-A376-AE131692D8E2}"/>
              </a:ext>
            </a:extLst>
          </p:cNvPr>
          <p:cNvSpPr>
            <a:spLocks noGrp="1"/>
          </p:cNvSpPr>
          <p:nvPr>
            <p:ph idx="1"/>
          </p:nvPr>
        </p:nvSpPr>
        <p:spPr>
          <a:xfrm>
            <a:off x="1125069" y="2166282"/>
            <a:ext cx="9327776" cy="4351338"/>
          </a:xfrm>
        </p:spPr>
        <p:txBody>
          <a:bodyPr/>
          <a:lstStyle/>
          <a:p>
            <a:pPr>
              <a:lnSpc>
                <a:spcPct val="100000"/>
              </a:lnSpc>
            </a:pPr>
            <a:r>
              <a:rPr lang="fr-FR" dirty="0"/>
              <a:t>Elle était libre ! C’était sa « bonne nouvelle » ! </a:t>
            </a:r>
            <a:endParaRPr lang="fr-FR" dirty="0" smtClean="0"/>
          </a:p>
          <a:p>
            <a:pPr>
              <a:lnSpc>
                <a:spcPct val="100000"/>
              </a:lnSpc>
            </a:pPr>
            <a:r>
              <a:rPr lang="fr-FR" dirty="0"/>
              <a:t>Elle était libérée de sa captivité ! </a:t>
            </a:r>
            <a:endParaRPr lang="fr-FR" dirty="0" smtClean="0"/>
          </a:p>
          <a:p>
            <a:pPr>
              <a:lnSpc>
                <a:spcPct val="100000"/>
              </a:lnSpc>
            </a:pPr>
            <a:r>
              <a:rPr lang="fr-FR" dirty="0"/>
              <a:t>Son oppression physique était terminée ! </a:t>
            </a:r>
            <a:endParaRPr lang="fr-FR" dirty="0" smtClean="0"/>
          </a:p>
          <a:p>
            <a:pPr>
              <a:lnSpc>
                <a:spcPct val="100000"/>
              </a:lnSpc>
            </a:pPr>
            <a:r>
              <a:rPr lang="fr-FR" dirty="0"/>
              <a:t>Elle expérimentait les faveurs du Seigneur ! </a:t>
            </a:r>
            <a:endParaRPr lang="fr-FR" dirty="0" smtClean="0"/>
          </a:p>
          <a:p>
            <a:pPr>
              <a:lnSpc>
                <a:spcPct val="100000"/>
              </a:lnSpc>
            </a:pPr>
            <a:r>
              <a:rPr lang="fr-FR" dirty="0"/>
              <a:t>son corps devenait ce qu’il était destiné à être à l’origine, sain et droit </a:t>
            </a:r>
            <a:r>
              <a:rPr lang="fr-FR" dirty="0" smtClean="0"/>
              <a:t>!</a:t>
            </a:r>
          </a:p>
          <a:p>
            <a:pPr>
              <a:lnSpc>
                <a:spcPct val="100000"/>
              </a:lnSpc>
            </a:pPr>
            <a:r>
              <a:rPr lang="fr-FR" dirty="0" smtClean="0"/>
              <a:t>Elle </a:t>
            </a:r>
            <a:r>
              <a:rPr lang="fr-FR" dirty="0"/>
              <a:t>a glorifié Dieu</a:t>
            </a:r>
            <a:r>
              <a:rPr lang="en-US" dirty="0" smtClean="0"/>
              <a:t>.</a:t>
            </a:r>
            <a:endParaRPr lang="en-US" dirty="0"/>
          </a:p>
          <a:p>
            <a:r>
              <a:rPr lang="fr-FR" dirty="0" smtClean="0"/>
              <a:t>Elle partageait au </a:t>
            </a:r>
            <a:r>
              <a:rPr lang="fr-FR" dirty="0"/>
              <a:t>monde ce qu’elle pensait de </a:t>
            </a:r>
            <a:r>
              <a:rPr lang="fr-FR" dirty="0" smtClean="0"/>
              <a:t>Jésus ! </a:t>
            </a:r>
            <a:endParaRPr lang="x-none" dirty="0"/>
          </a:p>
        </p:txBody>
      </p:sp>
    </p:spTree>
    <p:extLst>
      <p:ext uri="{BB962C8B-B14F-4D97-AF65-F5344CB8AC3E}">
        <p14:creationId xmlns:p14="http://schemas.microsoft.com/office/powerpoint/2010/main" val="706767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880</TotalTime>
  <Words>2120</Words>
  <Application>Microsoft Macintosh PowerPoint</Application>
  <PresentationFormat>Custom</PresentationFormat>
  <Paragraphs>278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QUAND JÉSUS Y MIT FIN</vt:lpstr>
      <vt:lpstr>QUANDJÉSUS Y MIT FIN</vt:lpstr>
      <vt:lpstr>Luke 4:16-19, ESV</vt:lpstr>
      <vt:lpstr>JÉSUS ET SA MISSION  DANS L’ÉVANGILE DE LUC</vt:lpstr>
      <vt:lpstr>LUC 13.10-17  VERSION LOUIS SEGOND</vt:lpstr>
      <vt:lpstr>PowerPoint Presentation</vt:lpstr>
      <vt:lpstr>JÉSUS ET SA MISSION</vt:lpstr>
      <vt:lpstr>JÉSUS Y MIT FIN</vt:lpstr>
      <vt:lpstr>JÉSUS L’A LIBÉRÉE</vt:lpstr>
      <vt:lpstr> LA COLÈRE ENVENIMÉE DU CHEF DE LA SYNAGOGUE</vt:lpstr>
      <vt:lpstr> ELLEN G. WHITE</vt:lpstr>
      <vt:lpstr>LA COLÈRE ENVENIMÉE DU CHEF DE LA SYNAGOGUE</vt:lpstr>
      <vt:lpstr>LA RÉPONSE DU SEIGNEUR</vt:lpstr>
      <vt:lpstr>ELLEN G. WHITE</vt:lpstr>
      <vt:lpstr> LES MULTIPLES GUÉRISONS DE LA FEMME</vt:lpstr>
      <vt:lpstr>LUC 13.12,  « Femme, tu es libre.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JESUS ENDED IT</dc:title>
  <dc:creator>Arrais, Raquel</dc:creator>
  <cp:lastModifiedBy>Valérie Moorooven</cp:lastModifiedBy>
  <cp:revision>45</cp:revision>
  <dcterms:created xsi:type="dcterms:W3CDTF">2020-04-22T12:51:37Z</dcterms:created>
  <dcterms:modified xsi:type="dcterms:W3CDTF">2020-06-21T22:07:03Z</dcterms:modified>
</cp:coreProperties>
</file>