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1429"/>
  </p:normalViewPr>
  <p:slideViewPr>
    <p:cSldViewPr snapToGrid="0" snapToObjects="1">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F47CA-9E6C-FC45-812D-36A2C0568416}" type="datetimeFigureOut">
              <a:rPr lang="en-US" smtClean="0"/>
              <a:t>7/8/2020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EA4E8-84EB-5A4F-8589-476820956F9A}" type="slidenum">
              <a:rPr lang="en-US" smtClean="0"/>
              <a:t>‹Nr.›</a:t>
            </a:fld>
            <a:endParaRPr lang="en-US"/>
          </a:p>
        </p:txBody>
      </p:sp>
    </p:spTree>
    <p:extLst>
      <p:ext uri="{BB962C8B-B14F-4D97-AF65-F5344CB8AC3E}">
        <p14:creationId xmlns:p14="http://schemas.microsoft.com/office/powerpoint/2010/main" val="286640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de-DE" sz="1800" b="1" i="1" dirty="0">
                <a:effectLst/>
                <a:latin typeface="Calibri" panose="020F0502020204030204" pitchFamily="34" charset="0"/>
                <a:ea typeface="Times New Roman" panose="02020603050405020304" pitchFamily="18" charset="0"/>
              </a:rPr>
              <a:t>HÄUSLICHE GEWALT -</a:t>
            </a:r>
            <a:endParaRPr lang="de-AT" sz="1800" dirty="0">
              <a:effectLst/>
              <a:latin typeface="Times New Roman" panose="02020603050405020304" pitchFamily="18" charset="0"/>
              <a:ea typeface="Times New Roman" panose="02020603050405020304" pitchFamily="18" charset="0"/>
            </a:endParaRPr>
          </a:p>
          <a:p>
            <a:pPr algn="l">
              <a:spcAft>
                <a:spcPts val="0"/>
              </a:spcAft>
            </a:pPr>
            <a:r>
              <a:rPr lang="de-DE" sz="1800" b="1" i="1" dirty="0">
                <a:effectLst/>
                <a:latin typeface="Calibri" panose="020F0502020204030204" pitchFamily="34" charset="0"/>
                <a:ea typeface="Times New Roman" panose="02020603050405020304" pitchFamily="18" charset="0"/>
              </a:rPr>
              <a:t>WIE REAGIERT MAN PERSÖNLICH UND ALS GEMEINSCHAFT?</a:t>
            </a:r>
            <a:endParaRPr lang="de-AT" sz="1800" dirty="0">
              <a:effectLst/>
              <a:latin typeface="Times New Roman" panose="02020603050405020304" pitchFamily="18" charset="0"/>
              <a:ea typeface="Times New Roman" panose="02020603050405020304" pitchFamily="18" charset="0"/>
            </a:endParaRPr>
          </a:p>
          <a:p>
            <a:pPr algn="l">
              <a:spcAft>
                <a:spcPts val="0"/>
              </a:spcAft>
            </a:pPr>
            <a:endParaRPr lang="de-DE" sz="1800" b="1" dirty="0">
              <a:effectLst/>
              <a:latin typeface="Calibri" panose="020F0502020204030204" pitchFamily="34" charset="0"/>
              <a:ea typeface="Times New Roman" panose="02020603050405020304" pitchFamily="18" charset="0"/>
            </a:endParaRPr>
          </a:p>
          <a:p>
            <a:pPr algn="l">
              <a:spcAft>
                <a:spcPts val="0"/>
              </a:spcAft>
            </a:pPr>
            <a:r>
              <a:rPr lang="de-DE" sz="1800" b="1" dirty="0">
                <a:effectLst/>
                <a:latin typeface="Calibri" panose="020F0502020204030204" pitchFamily="34" charset="0"/>
                <a:ea typeface="Times New Roman" panose="02020603050405020304" pitchFamily="18" charset="0"/>
              </a:rPr>
              <a:t>von Dr. Mable C. Dunbar</a:t>
            </a:r>
            <a:endParaRPr lang="de-AT" sz="1800" dirty="0">
              <a:effectLst/>
              <a:latin typeface="Times New Roman" panose="02020603050405020304" pitchFamily="18" charset="0"/>
              <a:ea typeface="Times New Roman" panose="02020603050405020304" pitchFamily="18" charset="0"/>
            </a:endParaRPr>
          </a:p>
          <a:p>
            <a:pPr algn="l">
              <a:spcAft>
                <a:spcPts val="0"/>
              </a:spcAft>
            </a:pPr>
            <a:endParaRPr lang="de-DE" sz="1800" dirty="0">
              <a:effectLst/>
              <a:latin typeface="Calibri" panose="020F0502020204030204" pitchFamily="34" charset="0"/>
              <a:ea typeface="Times New Roman" panose="02020603050405020304" pitchFamily="18" charset="0"/>
            </a:endParaRPr>
          </a:p>
          <a:p>
            <a:pPr algn="l">
              <a:spcAft>
                <a:spcPts val="0"/>
              </a:spcAft>
            </a:pPr>
            <a:r>
              <a:rPr lang="de-DE" sz="1800" dirty="0">
                <a:effectLst/>
                <a:latin typeface="Calibri" panose="020F0502020204030204" pitchFamily="34" charset="0"/>
                <a:ea typeface="Times New Roman" panose="02020603050405020304" pitchFamily="18" charset="0"/>
              </a:rPr>
              <a:t>Mit freundlicher Genehmigung aus „Die Dynamik der häuslichen Gewalt“</a:t>
            </a:r>
            <a:br>
              <a:rPr lang="de-DE" sz="1800" dirty="0">
                <a:effectLst/>
                <a:latin typeface="Calibri" panose="020F0502020204030204" pitchFamily="34" charset="0"/>
                <a:ea typeface="Times New Roman" panose="02020603050405020304" pitchFamily="18" charset="0"/>
              </a:rPr>
            </a:br>
            <a:r>
              <a:rPr lang="de-DE" sz="1800" dirty="0">
                <a:effectLst/>
                <a:latin typeface="Calibri" panose="020F0502020204030204" pitchFamily="34" charset="0"/>
                <a:ea typeface="Times New Roman" panose="02020603050405020304" pitchFamily="18" charset="0"/>
              </a:rPr>
              <a:t>(einer Broschüre der Nordamerikanischen Abteilung für Frauendienste, 2016)</a:t>
            </a:r>
            <a:br>
              <a:rPr lang="de-DE" sz="1800" dirty="0">
                <a:effectLst/>
                <a:latin typeface="Calibri" panose="020F0502020204030204" pitchFamily="34" charset="0"/>
                <a:ea typeface="Times New Roman" panose="02020603050405020304" pitchFamily="18" charset="0"/>
              </a:rPr>
            </a:br>
            <a:r>
              <a:rPr lang="de-DE" sz="1800" dirty="0">
                <a:effectLst/>
                <a:latin typeface="Calibri" panose="020F0502020204030204" pitchFamily="34" charset="0"/>
                <a:ea typeface="Times New Roman" panose="02020603050405020304" pitchFamily="18" charset="0"/>
              </a:rPr>
              <a:t>entnommen.</a:t>
            </a:r>
            <a:endParaRPr lang="de-AT"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C2EA4E8-84EB-5A4F-8589-476820956F9A}" type="slidenum">
              <a:rPr lang="en-US" smtClean="0"/>
              <a:t>1</a:t>
            </a:fld>
            <a:endParaRPr lang="en-US"/>
          </a:p>
        </p:txBody>
      </p:sp>
    </p:spTree>
    <p:extLst>
      <p:ext uri="{BB962C8B-B14F-4D97-AF65-F5344CB8AC3E}">
        <p14:creationId xmlns:p14="http://schemas.microsoft.com/office/powerpoint/2010/main" val="423942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0510" marR="547370" algn="just">
              <a:spcBef>
                <a:spcPts val="600"/>
              </a:spcBef>
              <a:spcAft>
                <a:spcPts val="1200"/>
              </a:spcAft>
            </a:pPr>
            <a:r>
              <a:rPr lang="de-DE" sz="1800" i="1"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„Die Behandlung von Familien, die Gewalt und Missbrauch erlebt haben, muss die Bedürfnisse der ganzen Person beinhalten. Deshalb ist es unmöglich, die Wichtigkeit eines gemeinsamen Verständnisses und einer engen Zusammenarbeit zwischen säkularen und religiösen Helfern bei der Bewältigung von häuslicher Gewalt zu stark zu betonen.“</a:t>
            </a:r>
            <a:r>
              <a:rPr lang="de-DE" sz="1800" i="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270510" marR="547370" algn="just">
              <a:spcBef>
                <a:spcPts val="600"/>
              </a:spcBef>
              <a:spcAft>
                <a:spcPts val="1200"/>
              </a:spcAft>
            </a:pPr>
            <a:endParaRPr lang="de-AT" sz="1800" i="1"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800" dirty="0">
                <a:effectLst/>
                <a:latin typeface="Calibri" panose="020F0502020204030204" pitchFamily="34" charset="0"/>
                <a:ea typeface="Times New Roman" panose="02020603050405020304" pitchFamily="18" charset="0"/>
              </a:rPr>
              <a:t>Marie M. Fortune, “</a:t>
            </a:r>
            <a:r>
              <a:rPr lang="en-US" sz="1800" i="1" dirty="0">
                <a:effectLst/>
                <a:latin typeface="Calibri" panose="020F0502020204030204" pitchFamily="34" charset="0"/>
                <a:ea typeface="Times New Roman" panose="02020603050405020304" pitchFamily="18" charset="0"/>
              </a:rPr>
              <a:t>A Workshop Manual for Clergy and Other Service Providers”,</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herausgegeben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vom</a:t>
            </a:r>
            <a:r>
              <a:rPr lang="en-US" sz="1800" dirty="0">
                <a:effectLst/>
                <a:latin typeface="Calibri" panose="020F0502020204030204" pitchFamily="34" charset="0"/>
                <a:ea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rPr>
              <a:t>Center for the Prevention of Sexual and Domestic Violence</a:t>
            </a:r>
            <a:r>
              <a:rPr lang="en-US" sz="1800" dirty="0">
                <a:effectLst/>
                <a:latin typeface="Calibri" panose="020F0502020204030204" pitchFamily="34" charset="0"/>
                <a:ea typeface="Times New Roman" panose="02020603050405020304" pitchFamily="18" charset="0"/>
              </a:rPr>
              <a:t>.</a:t>
            </a:r>
            <a:endParaRPr lang="de-AT"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C2EA4E8-84EB-5A4F-8589-476820956F9A}" type="slidenum">
              <a:rPr lang="en-US" smtClean="0"/>
              <a:t>2</a:t>
            </a:fld>
            <a:endParaRPr lang="en-US"/>
          </a:p>
        </p:txBody>
      </p:sp>
    </p:spTree>
    <p:extLst>
      <p:ext uri="{BB962C8B-B14F-4D97-AF65-F5344CB8AC3E}">
        <p14:creationId xmlns:p14="http://schemas.microsoft.com/office/powerpoint/2010/main" val="28343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spcAft>
                <a:spcPts val="60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Bilde dich selbst weiter und lerne die Dynamik von häuslicher Gewalt kennen: lies Bücher, schau dir Videos an, besuche Workshops und Seminare …</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60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Bereite dich vor, indem du zu Organisationen, die in deiner Nachbarschaft Schutz, Beratung, Unterstützung und andere benötigte Dienste für Opfer und Täter bereitstellen, Kontakt aufnimmst und deine Hilfe anbietest.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60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Fördere eine auf die Opfer fokussierte Reaktion auf Gewalt und Zugang zu Gemein­schafts­mitteln.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3</a:t>
            </a:fld>
            <a:endParaRPr lang="en-US"/>
          </a:p>
        </p:txBody>
      </p:sp>
    </p:spTree>
    <p:extLst>
      <p:ext uri="{BB962C8B-B14F-4D97-AF65-F5344CB8AC3E}">
        <p14:creationId xmlns:p14="http://schemas.microsoft.com/office/powerpoint/2010/main" val="21614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spcAft>
                <a:spcPts val="600"/>
              </a:spcAft>
              <a:buFont typeface="Wingdings" panose="05000000000000000000" pitchFamily="2" charset="2"/>
              <a:buChar char=""/>
              <a:tabLst>
                <a:tab pos="228600" algn="l"/>
                <a:tab pos="449580" algn="l"/>
              </a:tabLs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Ziehe Täter zur Verantwortung.</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600"/>
              </a:spcAft>
              <a:buFont typeface="Wingdings" panose="05000000000000000000" pitchFamily="2" charset="2"/>
              <a:buChar char=""/>
              <a:tabLst>
                <a:tab pos="228600" algn="l"/>
                <a:tab pos="449580" algn="l"/>
              </a:tabLs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Stelle sicher, dass alle Mitglieder der Gesellschaft, auch aus benachteiligten Schichten, die von häuslicher Gewalt betroffen sind, angehört werden </a:t>
            </a:r>
            <a:r>
              <a:rPr lang="de-DE" sz="1800" dirty="0">
                <a:effectLst/>
                <a:latin typeface="Calibri" panose="020F0502020204030204" pitchFamily="34" charset="0"/>
                <a:ea typeface="Times New Roman" panose="02020603050405020304" pitchFamily="18" charset="0"/>
                <a:cs typeface="Calibri" panose="020F0502020204030204" pitchFamily="34" charset="0"/>
              </a:rPr>
              <a:t>und Zugang zu den ihrer Kultur entsprechenden Hilfen und Mittel erhalten.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600"/>
              </a:spcAft>
              <a:buFont typeface="Wingdings" panose="05000000000000000000" pitchFamily="2" charset="2"/>
              <a:buChar char=""/>
              <a:tabLst>
                <a:tab pos="228600" algn="l"/>
                <a:tab pos="449580" algn="l"/>
              </a:tabLs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Sorge dafür, dass die Öffentlichkeit häusliche Gewalt als gesellschaftliches Problem wahrnimmt</a:t>
            </a:r>
            <a:r>
              <a:rPr lang="de-DE" sz="1800" dirty="0">
                <a:effectLst/>
                <a:latin typeface="Calibri" panose="020F0502020204030204" pitchFamily="34" charset="0"/>
                <a:ea typeface="Times New Roman" panose="02020603050405020304" pitchFamily="18" charset="0"/>
                <a:cs typeface="Calibri" panose="020F0502020204030204" pitchFamily="34" charset="0"/>
              </a:rPr>
              <a:t> und eine gemeinsame Verantwortung sowohl zur Verhütung als auch zur Bewältigung von Gewalttaten übernimmt.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9C2EA4E8-84EB-5A4F-8589-476820956F9A}" type="slidenum">
              <a:rPr lang="en-US" smtClean="0"/>
              <a:t>4</a:t>
            </a:fld>
            <a:endParaRPr lang="en-US"/>
          </a:p>
        </p:txBody>
      </p:sp>
    </p:spTree>
    <p:extLst>
      <p:ext uri="{BB962C8B-B14F-4D97-AF65-F5344CB8AC3E}">
        <p14:creationId xmlns:p14="http://schemas.microsoft.com/office/powerpoint/2010/main" val="3893024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l">
              <a:spcAft>
                <a:spcPts val="600"/>
              </a:spcAft>
              <a:buFont typeface="Wingdings" panose="05000000000000000000" pitchFamily="2" charset="2"/>
              <a:buChar char=""/>
              <a:tabLst>
                <a:tab pos="228600" algn="l"/>
                <a:tab pos="449580" algn="l"/>
              </a:tabLs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Baue eine aufeinander abgestimmte Reaktion der Gesellschaft auf häusliche Gewalt auf,</a:t>
            </a:r>
            <a:r>
              <a:rPr lang="de-DE" sz="1800" dirty="0">
                <a:effectLst/>
                <a:latin typeface="Calibri" panose="020F0502020204030204" pitchFamily="34" charset="0"/>
                <a:ea typeface="Times New Roman" panose="02020603050405020304" pitchFamily="18" charset="0"/>
                <a:cs typeface="Calibri" panose="020F0502020204030204" pitchFamily="34" charset="0"/>
              </a:rPr>
              <a:t> die Vertreter der Polizei und des Schulsystems, Therapeuten, Staatsanwälte, Kinder­schutz­zentren, Geistliche, Ärzte, Opferanwälte, Politiker, Bewährungshelfer, Programme für Täter und gegen den Missbrauch von Senioren einschließt.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600"/>
              </a:spcAft>
              <a:buFont typeface="Wingdings" panose="05000000000000000000" pitchFamily="2" charset="2"/>
              <a:buChar char=""/>
              <a:tabLst>
                <a:tab pos="228600" algn="l"/>
                <a:tab pos="449580" algn="l"/>
              </a:tabLs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Kontaktiere die zuständigen Stellen, um sicherzugehen, dass Gesetze beschlossen und durchgesetzt werden</a:t>
            </a:r>
            <a:r>
              <a:rPr lang="de-DE" sz="1800" dirty="0">
                <a:effectLst/>
                <a:latin typeface="Calibri" panose="020F0502020204030204" pitchFamily="34" charset="0"/>
                <a:ea typeface="Times New Roman" panose="02020603050405020304" pitchFamily="18" charset="0"/>
                <a:cs typeface="Calibri" panose="020F0502020204030204" pitchFamily="34" charset="0"/>
              </a:rPr>
              <a:t>, die häusliche Gewalt verhindern, Schutz und Dienste für die Opfer bereitstellen und die Täter zur Verantwortung ziehen.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C2EA4E8-84EB-5A4F-8589-476820956F9A}" type="slidenum">
              <a:rPr lang="en-US" smtClean="0"/>
              <a:t>5</a:t>
            </a:fld>
            <a:endParaRPr lang="en-US"/>
          </a:p>
        </p:txBody>
      </p:sp>
    </p:spTree>
    <p:extLst>
      <p:ext uri="{BB962C8B-B14F-4D97-AF65-F5344CB8AC3E}">
        <p14:creationId xmlns:p14="http://schemas.microsoft.com/office/powerpoint/2010/main" val="374957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3334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60016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70559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98801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61252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40163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52841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2285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27713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48022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97374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7/8/2020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42563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7/8/2020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423259865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694" r:id="rId5"/>
    <p:sldLayoutId id="2147483695" r:id="rId6"/>
    <p:sldLayoutId id="2147483701"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11956D-47C2-9744-80BC-A71AAEB3A543}"/>
              </a:ext>
            </a:extLst>
          </p:cNvPr>
          <p:cNvSpPr>
            <a:spLocks noGrp="1"/>
          </p:cNvSpPr>
          <p:nvPr>
            <p:ph type="ctrTitle"/>
          </p:nvPr>
        </p:nvSpPr>
        <p:spPr>
          <a:xfrm>
            <a:off x="619125" y="769434"/>
            <a:ext cx="6124576" cy="2745291"/>
          </a:xfrm>
        </p:spPr>
        <p:txBody>
          <a:bodyPr>
            <a:normAutofit/>
          </a:bodyPr>
          <a:lstStyle/>
          <a:p>
            <a:pPr algn="ctr">
              <a:lnSpc>
                <a:spcPct val="100000"/>
              </a:lnSpc>
            </a:pPr>
            <a:r>
              <a:rPr lang="en-US" sz="3600" b="1" i="0" dirty="0">
                <a:solidFill>
                  <a:srgbClr val="C00000"/>
                </a:solidFill>
                <a:latin typeface="Avenir Next" panose="020B0503020202020204" pitchFamily="34" charset="0"/>
              </a:rPr>
              <a:t>HÄUSLICHE GEWALT</a:t>
            </a:r>
            <a:br>
              <a:rPr lang="en-US" sz="3600" b="1" i="0" dirty="0">
                <a:latin typeface="Avenir Next" panose="020B0503020202020204" pitchFamily="34" charset="0"/>
              </a:rPr>
            </a:br>
            <a:r>
              <a:rPr lang="de-DE" sz="3600" b="1" i="1" dirty="0">
                <a:effectLst/>
                <a:latin typeface="Calibri" panose="020F0502020204030204" pitchFamily="34" charset="0"/>
                <a:ea typeface="Times New Roman" panose="02020603050405020304" pitchFamily="18" charset="0"/>
              </a:rPr>
              <a:t>WIE REAGIERT MAN PERSÖNLICH UND ALS GEMEINSCHAFT?</a:t>
            </a:r>
            <a:endParaRPr lang="en-US" sz="3600" i="0" dirty="0">
              <a:latin typeface="Avenir Next" panose="020B0503020202020204" pitchFamily="34" charset="0"/>
            </a:endParaRPr>
          </a:p>
        </p:txBody>
      </p:sp>
      <p:sp>
        <p:nvSpPr>
          <p:cNvPr id="3" name="Subtitle 2">
            <a:extLst>
              <a:ext uri="{FF2B5EF4-FFF2-40B4-BE49-F238E27FC236}">
                <a16:creationId xmlns:a16="http://schemas.microsoft.com/office/drawing/2014/main" id="{B5E5F0B1-3DFA-6E42-BA56-3FE7DB9EDE27}"/>
              </a:ext>
            </a:extLst>
          </p:cNvPr>
          <p:cNvSpPr>
            <a:spLocks noGrp="1"/>
          </p:cNvSpPr>
          <p:nvPr>
            <p:ph type="subTitle" idx="1"/>
          </p:nvPr>
        </p:nvSpPr>
        <p:spPr>
          <a:xfrm>
            <a:off x="619125" y="3944608"/>
            <a:ext cx="6124576" cy="2143958"/>
          </a:xfrm>
        </p:spPr>
        <p:txBody>
          <a:bodyPr>
            <a:normAutofit/>
          </a:bodyPr>
          <a:lstStyle/>
          <a:p>
            <a:pPr algn="ctr"/>
            <a:r>
              <a:rPr lang="en-US" sz="1600" b="1" dirty="0"/>
              <a:t>VON DR. Mable C. Dunbar</a:t>
            </a:r>
          </a:p>
          <a:p>
            <a:pPr algn="ctr"/>
            <a:endParaRPr lang="en-US" sz="1400" dirty="0"/>
          </a:p>
          <a:p>
            <a:pPr algn="ctr"/>
            <a:r>
              <a:rPr lang="de-AT" sz="1400" dirty="0"/>
              <a:t>Mit freundlicher Genehmigung aus </a:t>
            </a:r>
            <a:br>
              <a:rPr lang="de-AT" sz="1400" dirty="0"/>
            </a:br>
            <a:r>
              <a:rPr lang="de-AT" sz="1400" b="1" i="1" dirty="0"/>
              <a:t>„Die Dynamik der häuslichen Gewalt“</a:t>
            </a:r>
            <a:br>
              <a:rPr lang="de-AT" sz="1400" b="1" i="1" dirty="0"/>
            </a:br>
            <a:r>
              <a:rPr lang="de-AT" sz="1400" dirty="0"/>
              <a:t>(einer Broschüre der Nordamerikanischen </a:t>
            </a:r>
            <a:br>
              <a:rPr lang="de-AT" sz="1400" dirty="0"/>
            </a:br>
            <a:r>
              <a:rPr lang="de-AT" sz="1400" dirty="0"/>
              <a:t>Abteilung für Frauendienste, 2016) entnommen.</a:t>
            </a:r>
          </a:p>
          <a:p>
            <a:pPr algn="ctr"/>
            <a:endParaRPr lang="en-US" sz="1400" dirty="0"/>
          </a:p>
          <a:p>
            <a:pPr algn="ctr"/>
            <a:endParaRPr lang="en-US" sz="1400" dirty="0"/>
          </a:p>
        </p:txBody>
      </p:sp>
      <p:pic>
        <p:nvPicPr>
          <p:cNvPr id="4" name="Picture 3">
            <a:extLst>
              <a:ext uri="{FF2B5EF4-FFF2-40B4-BE49-F238E27FC236}">
                <a16:creationId xmlns:a16="http://schemas.microsoft.com/office/drawing/2014/main" id="{66591ADF-729E-4E52-A575-9CE647522462}"/>
              </a:ext>
            </a:extLst>
          </p:cNvPr>
          <p:cNvPicPr>
            <a:picLocks noChangeAspect="1"/>
          </p:cNvPicPr>
          <p:nvPr/>
        </p:nvPicPr>
        <p:blipFill rotWithShape="1">
          <a:blip r:embed="rId3"/>
          <a:srcRect l="19207" r="22756" b="-1"/>
          <a:stretch/>
        </p:blipFill>
        <p:spPr>
          <a:xfrm>
            <a:off x="6229215" y="-85715"/>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a:extLst>
              <a:ext uri="{FF2B5EF4-FFF2-40B4-BE49-F238E27FC236}">
                <a16:creationId xmlns:a16="http://schemas.microsoft.com/office/drawing/2014/main" id="{C7E3AF3D-5D7C-7C48-ACFC-8F529440C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75045" y="6288590"/>
            <a:ext cx="543621" cy="380280"/>
          </a:xfrm>
          <a:prstGeom prst="rect">
            <a:avLst/>
          </a:prstGeom>
        </p:spPr>
      </p:pic>
    </p:spTree>
    <p:extLst>
      <p:ext uri="{BB962C8B-B14F-4D97-AF65-F5344CB8AC3E}">
        <p14:creationId xmlns:p14="http://schemas.microsoft.com/office/powerpoint/2010/main" val="419758425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1" name="Rectangle 1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85A4E5-CA5F-D543-8D89-226D0A4B816A}"/>
              </a:ext>
            </a:extLst>
          </p:cNvPr>
          <p:cNvSpPr>
            <a:spLocks noGrp="1"/>
          </p:cNvSpPr>
          <p:nvPr>
            <p:ph type="title"/>
          </p:nvPr>
        </p:nvSpPr>
        <p:spPr>
          <a:xfrm>
            <a:off x="571499" y="723900"/>
            <a:ext cx="5657715" cy="5433697"/>
          </a:xfrm>
        </p:spPr>
        <p:txBody>
          <a:bodyPr vert="horz" lIns="91440" tIns="45720" rIns="91440" bIns="45720" rtlCol="0" anchor="b">
            <a:normAutofit/>
          </a:bodyPr>
          <a:lstStyle/>
          <a:p>
            <a:pPr algn="ctr">
              <a:lnSpc>
                <a:spcPct val="100000"/>
              </a:lnSpc>
            </a:pPr>
            <a:r>
              <a:rPr lang="de-DE" sz="2400" dirty="0">
                <a:latin typeface="Book Antiqua" panose="02040602050305030304" pitchFamily="18" charset="0"/>
              </a:rPr>
              <a:t>„Die Behandlung von Familien, die Gewalt und Missbrauch erlebt haben, muss die Bedürfnisse der ganzen Person beinhalten. Deshalb ist es unmöglich, die Wichtigkeit eines gemeinsamen Verständnisses und einer engen Zusammenarbeit zwischen säkularen und religiösen Helfern bei der Bewältigung von häuslicher Gewalt zu stark zu betonen.“ </a:t>
            </a:r>
            <a:br>
              <a:rPr lang="de-DE" sz="2400" dirty="0">
                <a:latin typeface="Book Antiqua" panose="02040602050305030304" pitchFamily="18" charset="0"/>
              </a:rPr>
            </a:br>
            <a:br>
              <a:rPr lang="de-DE" sz="2400" dirty="0">
                <a:latin typeface="Book Antiqua" panose="02040602050305030304" pitchFamily="18" charset="0"/>
              </a:rPr>
            </a:br>
            <a:br>
              <a:rPr lang="de-DE" sz="2400" dirty="0">
                <a:latin typeface="Book Antiqua" panose="02040602050305030304" pitchFamily="18" charset="0"/>
              </a:rPr>
            </a:br>
            <a:r>
              <a:rPr lang="de-DE" sz="1800" dirty="0">
                <a:latin typeface="Book Antiqua" panose="02040602050305030304" pitchFamily="18" charset="0"/>
              </a:rPr>
              <a:t>Marie M. Fortune </a:t>
            </a:r>
            <a:br>
              <a:rPr lang="de-DE" sz="1800" dirty="0">
                <a:latin typeface="Book Antiqua" panose="02040602050305030304" pitchFamily="18" charset="0"/>
              </a:rPr>
            </a:br>
            <a:r>
              <a:rPr lang="de-DE" sz="1800" dirty="0">
                <a:latin typeface="Book Antiqua" panose="02040602050305030304" pitchFamily="18" charset="0"/>
              </a:rPr>
              <a:t>“A Workshop Manual for </a:t>
            </a:r>
            <a:r>
              <a:rPr lang="de-DE" sz="1800" dirty="0" err="1">
                <a:latin typeface="Book Antiqua" panose="02040602050305030304" pitchFamily="18" charset="0"/>
              </a:rPr>
              <a:t>Clergy</a:t>
            </a:r>
            <a:br>
              <a:rPr lang="de-DE" sz="1800" dirty="0">
                <a:latin typeface="Book Antiqua" panose="02040602050305030304" pitchFamily="18" charset="0"/>
              </a:rPr>
            </a:br>
            <a:r>
              <a:rPr lang="de-DE" sz="1800" dirty="0">
                <a:latin typeface="Book Antiqua" panose="02040602050305030304" pitchFamily="18" charset="0"/>
              </a:rPr>
              <a:t> and Other Service Providers”</a:t>
            </a:r>
            <a:endParaRPr lang="de-DE" sz="2400" dirty="0">
              <a:latin typeface="Book Antiqua" panose="02040602050305030304" pitchFamily="18" charset="0"/>
            </a:endParaRPr>
          </a:p>
        </p:txBody>
      </p:sp>
      <p:pic>
        <p:nvPicPr>
          <p:cNvPr id="4" name="Content Placeholder 3">
            <a:extLst>
              <a:ext uri="{FF2B5EF4-FFF2-40B4-BE49-F238E27FC236}">
                <a16:creationId xmlns:a16="http://schemas.microsoft.com/office/drawing/2014/main" id="{2AA2814B-94F6-6742-9A80-911C98399E36}"/>
              </a:ext>
            </a:extLst>
          </p:cNvPr>
          <p:cNvPicPr>
            <a:picLocks noGrp="1" noChangeAspect="1"/>
          </p:cNvPicPr>
          <p:nvPr>
            <p:ph idx="1"/>
          </p:nvPr>
        </p:nvPicPr>
        <p:blipFill rotWithShape="1">
          <a:blip r:embed="rId3"/>
          <a:srcRect l="19207" r="22756"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58440481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5026241-3FCC-514A-83EB-BAD60A40CA84}"/>
              </a:ext>
            </a:extLst>
          </p:cNvPr>
          <p:cNvPicPr>
            <a:picLocks noChangeAspect="1"/>
          </p:cNvPicPr>
          <p:nvPr/>
        </p:nvPicPr>
        <p:blipFill rotWithShape="1">
          <a:blip r:embed="rId3"/>
          <a:srcRect l="18458" r="22007" b="-1"/>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BCE431B2-021D-B144-95E2-7DD0C57F9CA4}"/>
              </a:ext>
            </a:extLst>
          </p:cNvPr>
          <p:cNvSpPr>
            <a:spLocks noGrp="1"/>
          </p:cNvSpPr>
          <p:nvPr>
            <p:ph idx="1"/>
          </p:nvPr>
        </p:nvSpPr>
        <p:spPr>
          <a:xfrm>
            <a:off x="6094476" y="1276350"/>
            <a:ext cx="5735782" cy="5505450"/>
          </a:xfrm>
        </p:spPr>
        <p:txBody>
          <a:bodyPr>
            <a:normAutofit/>
          </a:bodyPr>
          <a:lstStyle/>
          <a:p>
            <a:pPr lvl="0"/>
            <a:r>
              <a:rPr lang="de-AT" sz="2000" b="1" dirty="0"/>
              <a:t>Bilde dich selbst weiter </a:t>
            </a:r>
            <a:r>
              <a:rPr lang="de-AT" sz="2000" dirty="0"/>
              <a:t>und lerne die Dynamik von häuslicher Gewalt kennen: lies Bücher, schau dir Videos an, besuche Workshops und Seminare …</a:t>
            </a:r>
          </a:p>
          <a:p>
            <a:pPr lvl="0"/>
            <a:r>
              <a:rPr lang="de-AT" sz="2000" b="1" dirty="0"/>
              <a:t>Bereite dich vor</a:t>
            </a:r>
            <a:r>
              <a:rPr lang="de-AT" sz="2000" dirty="0"/>
              <a:t>, indem du zu </a:t>
            </a:r>
            <a:r>
              <a:rPr lang="de-AT" sz="2000" dirty="0" err="1"/>
              <a:t>Organisa-tionen</a:t>
            </a:r>
            <a:r>
              <a:rPr lang="de-AT" sz="2000" dirty="0"/>
              <a:t>, die in deiner Nachbarschaft Schutz, Beratung, Unterstützung und andere benötigte Dienste für Opfer und Täter bereitstellen, Kontakt aufnimmst und </a:t>
            </a:r>
            <a:br>
              <a:rPr lang="de-AT" sz="2000" dirty="0"/>
            </a:br>
            <a:r>
              <a:rPr lang="de-AT" sz="2000" dirty="0"/>
              <a:t>deine Hilfe anbietest.</a:t>
            </a:r>
          </a:p>
          <a:p>
            <a:pPr lvl="0"/>
            <a:r>
              <a:rPr lang="de-AT" sz="2000" b="1" dirty="0"/>
              <a:t>Fördere eine auf die Opfer fokussierte Reaktion </a:t>
            </a:r>
            <a:r>
              <a:rPr lang="de-AT" sz="2000" dirty="0"/>
              <a:t>auf Gewalt und Zugang zu Gemein­schafts­mitteln.</a:t>
            </a:r>
          </a:p>
        </p:txBody>
      </p:sp>
    </p:spTree>
    <p:extLst>
      <p:ext uri="{BB962C8B-B14F-4D97-AF65-F5344CB8AC3E}">
        <p14:creationId xmlns:p14="http://schemas.microsoft.com/office/powerpoint/2010/main" val="89066374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82CF41-67E0-3442-A116-9B909704D6F8}"/>
              </a:ext>
            </a:extLst>
          </p:cNvPr>
          <p:cNvPicPr>
            <a:picLocks noChangeAspect="1"/>
          </p:cNvPicPr>
          <p:nvPr/>
        </p:nvPicPr>
        <p:blipFill rotWithShape="1">
          <a:blip r:embed="rId3"/>
          <a:srcRect l="18458" r="22007" b="-1"/>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F2C9CC64-451D-3C49-9BC0-6E1314ACF602}"/>
              </a:ext>
            </a:extLst>
          </p:cNvPr>
          <p:cNvSpPr>
            <a:spLocks noGrp="1"/>
          </p:cNvSpPr>
          <p:nvPr>
            <p:ph idx="1"/>
          </p:nvPr>
        </p:nvSpPr>
        <p:spPr>
          <a:xfrm>
            <a:off x="6096000" y="1085850"/>
            <a:ext cx="5257798" cy="5120985"/>
          </a:xfrm>
        </p:spPr>
        <p:txBody>
          <a:bodyPr>
            <a:normAutofit fontScale="85000" lnSpcReduction="10000"/>
          </a:bodyPr>
          <a:lstStyle/>
          <a:p>
            <a:pPr lvl="0">
              <a:lnSpc>
                <a:spcPct val="120000"/>
              </a:lnSpc>
            </a:pPr>
            <a:r>
              <a:rPr lang="en-US" sz="2400" b="1" dirty="0" err="1"/>
              <a:t>Ziehe</a:t>
            </a:r>
            <a:r>
              <a:rPr lang="en-US" sz="2400" b="1" dirty="0"/>
              <a:t> </a:t>
            </a:r>
            <a:r>
              <a:rPr lang="en-US" sz="2400" b="1" dirty="0" err="1"/>
              <a:t>Täter</a:t>
            </a:r>
            <a:r>
              <a:rPr lang="en-US" sz="2400" b="1" dirty="0"/>
              <a:t> </a:t>
            </a:r>
            <a:r>
              <a:rPr lang="en-US" sz="2400" b="1" dirty="0" err="1"/>
              <a:t>zur</a:t>
            </a:r>
            <a:r>
              <a:rPr lang="en-US" sz="2400" b="1" dirty="0"/>
              <a:t> </a:t>
            </a:r>
            <a:r>
              <a:rPr lang="en-US" sz="2400" b="1" dirty="0" err="1"/>
              <a:t>Verantwortung</a:t>
            </a:r>
            <a:r>
              <a:rPr lang="en-US" sz="2400" b="1" dirty="0"/>
              <a:t>.</a:t>
            </a:r>
          </a:p>
          <a:p>
            <a:pPr lvl="0">
              <a:lnSpc>
                <a:spcPct val="120000"/>
              </a:lnSpc>
            </a:pPr>
            <a:r>
              <a:rPr lang="de-AT" sz="2400" b="1" dirty="0"/>
              <a:t>Stelle sicher, dass alle Mitglieder der Gesellschaft, auch aus benachteiligten Schichten, die von häuslicher Gewalt betroffen sind, angehört </a:t>
            </a:r>
            <a:r>
              <a:rPr lang="de-AT" sz="2400" dirty="0"/>
              <a:t>werden und Zugang zu den ihrer Kultur </a:t>
            </a:r>
            <a:r>
              <a:rPr lang="de-AT" sz="2400" dirty="0" err="1"/>
              <a:t>entsprech</a:t>
            </a:r>
            <a:r>
              <a:rPr lang="de-AT" sz="2400" dirty="0"/>
              <a:t>-enden Hilfen und Mittel erhalten.</a:t>
            </a:r>
          </a:p>
          <a:p>
            <a:pPr lvl="0">
              <a:lnSpc>
                <a:spcPct val="120000"/>
              </a:lnSpc>
            </a:pPr>
            <a:r>
              <a:rPr lang="de-AT" sz="2400" b="1" dirty="0"/>
              <a:t>Sorge dafür, dass die Öffentlichkeit häusliche Gewalt als gesellschaftliches Problem wahrnimmt </a:t>
            </a:r>
            <a:r>
              <a:rPr lang="de-AT" sz="2400" dirty="0"/>
              <a:t>und eine gemeinsame Verantwortung sowohl zur Verhütung als auch zur Bewältigung von Gewalttaten übernimmt.</a:t>
            </a:r>
          </a:p>
        </p:txBody>
      </p:sp>
    </p:spTree>
    <p:extLst>
      <p:ext uri="{BB962C8B-B14F-4D97-AF65-F5344CB8AC3E}">
        <p14:creationId xmlns:p14="http://schemas.microsoft.com/office/powerpoint/2010/main" val="268222663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AC872B-6CCC-874E-8866-0A1995D947DD}"/>
              </a:ext>
            </a:extLst>
          </p:cNvPr>
          <p:cNvSpPr>
            <a:spLocks noGrp="1"/>
          </p:cNvSpPr>
          <p:nvPr>
            <p:ph idx="1"/>
          </p:nvPr>
        </p:nvSpPr>
        <p:spPr>
          <a:xfrm>
            <a:off x="520409" y="1115296"/>
            <a:ext cx="5824970" cy="4571130"/>
          </a:xfrm>
        </p:spPr>
        <p:txBody>
          <a:bodyPr>
            <a:normAutofit/>
          </a:bodyPr>
          <a:lstStyle/>
          <a:p>
            <a:pPr lvl="0"/>
            <a:r>
              <a:rPr lang="de-AT" sz="2000" b="1" dirty="0"/>
              <a:t>Baue eine aufeinander abgestimmte Reaktion der Gesellschaft auf häusliche Gewalt auf, </a:t>
            </a:r>
            <a:r>
              <a:rPr lang="de-AT" sz="2000" dirty="0"/>
              <a:t>die Vertreter der Polizei und des Schulsystems, Therapeuten, Staatsanwälte, Kinder­schutz­zentren, Geistliche, Ärzte, Opferanwälte, Politiker, Bewährungshelfer, Programme für Täter und gegen den Missbrauch von Senioren einschließt.</a:t>
            </a:r>
          </a:p>
          <a:p>
            <a:pPr lvl="0"/>
            <a:r>
              <a:rPr lang="de-AT" sz="2000" b="1" dirty="0"/>
              <a:t>Kontaktiere die zuständigen Stellen, um sicherzugehen, dass Gesetze beschlossen und durchgesetzt werden, </a:t>
            </a:r>
            <a:r>
              <a:rPr lang="de-AT" sz="2000" dirty="0"/>
              <a:t>die häusliche Gewalt verhindern, Schutz und Dienste für die Opfer bereitstellen und die Täter zur Verantwortung ziehen.</a:t>
            </a:r>
          </a:p>
        </p:txBody>
      </p:sp>
      <p:pic>
        <p:nvPicPr>
          <p:cNvPr id="4" name="Content Placeholder 3">
            <a:extLst>
              <a:ext uri="{FF2B5EF4-FFF2-40B4-BE49-F238E27FC236}">
                <a16:creationId xmlns:a16="http://schemas.microsoft.com/office/drawing/2014/main" id="{46FE0C40-26D6-4F47-A734-482AF387EE8B}"/>
              </a:ext>
            </a:extLst>
          </p:cNvPr>
          <p:cNvPicPr>
            <a:picLocks noChangeAspect="1"/>
          </p:cNvPicPr>
          <p:nvPr/>
        </p:nvPicPr>
        <p:blipFill rotWithShape="1">
          <a:blip r:embed="rId3"/>
          <a:srcRect l="19207" r="22756" b="-1"/>
          <a:stretch/>
        </p:blipFill>
        <p:spPr>
          <a:xfrm>
            <a:off x="6229215" y="27714"/>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466615300"/>
      </p:ext>
    </p:extLst>
  </p:cSld>
  <p:clrMapOvr>
    <a:masterClrMapping/>
  </p:clrMapOvr>
  <p:transition spd="slow">
    <p:wipe/>
  </p:transition>
</p:sld>
</file>

<file path=ppt/theme/theme1.xml><?xml version="1.0" encoding="utf-8"?>
<a:theme xmlns:a="http://schemas.openxmlformats.org/drawingml/2006/main" name="BrushVTI">
  <a:themeElements>
    <a:clrScheme name="AnalogousFromRegularSeedRightStep">
      <a:dk1>
        <a:srgbClr val="000000"/>
      </a:dk1>
      <a:lt1>
        <a:srgbClr val="FFFFFF"/>
      </a:lt1>
      <a:dk2>
        <a:srgbClr val="41242B"/>
      </a:dk2>
      <a:lt2>
        <a:srgbClr val="E2E8E2"/>
      </a:lt2>
      <a:accent1>
        <a:srgbClr val="D62BE5"/>
      </a:accent1>
      <a:accent2>
        <a:srgbClr val="D31995"/>
      </a:accent2>
      <a:accent3>
        <a:srgbClr val="E52B59"/>
      </a:accent3>
      <a:accent4>
        <a:srgbClr val="D33819"/>
      </a:accent4>
      <a:accent5>
        <a:srgbClr val="DE9329"/>
      </a:accent5>
      <a:accent6>
        <a:srgbClr val="A8A814"/>
      </a:accent6>
      <a:hlink>
        <a:srgbClr val="399431"/>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Breitbild</PresentationFormat>
  <Paragraphs>35</Paragraphs>
  <Slides>5</Slides>
  <Notes>5</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5</vt:i4>
      </vt:variant>
    </vt:vector>
  </HeadingPairs>
  <TitlesOfParts>
    <vt:vector size="14" baseType="lpstr">
      <vt:lpstr>Arial</vt:lpstr>
      <vt:lpstr>Avenir Next</vt:lpstr>
      <vt:lpstr>Book Antiqua</vt:lpstr>
      <vt:lpstr>Calibri</vt:lpstr>
      <vt:lpstr>Century Gothic</vt:lpstr>
      <vt:lpstr>Elephant</vt:lpstr>
      <vt:lpstr>Times New Roman</vt:lpstr>
      <vt:lpstr>Wingdings</vt:lpstr>
      <vt:lpstr>BrushVTI</vt:lpstr>
      <vt:lpstr>HÄUSLICHE GEWALT WIE REAGIERT MAN PERSÖNLICH UND ALS GEMEINSCHAFT?</vt:lpstr>
      <vt:lpstr>„Die Behandlung von Familien, die Gewalt und Missbrauch erlebt haben, muss die Bedürfnisse der ganzen Person beinhalten. Deshalb ist es unmöglich, die Wichtigkeit eines gemeinsamen Verständnisses und einer engen Zusammenarbeit zwischen säkularen und religiösen Helfern bei der Bewältigung von häuslicher Gewalt zu stark zu betonen.“    Marie M. Fortune  “A Workshop Manual for Clergy  and Other Service Providers”</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AND COMMUNITY RESPONSE TO DOMESTIC VIOLENCE </dc:title>
  <dc:creator>Arrais, Raquel</dc:creator>
  <cp:lastModifiedBy>Georg Egervari</cp:lastModifiedBy>
  <cp:revision>12</cp:revision>
  <dcterms:created xsi:type="dcterms:W3CDTF">2020-04-14T13:54:34Z</dcterms:created>
  <dcterms:modified xsi:type="dcterms:W3CDTF">2020-07-08T09:53:21Z</dcterms:modified>
</cp:coreProperties>
</file>