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sldIdLst>
    <p:sldId id="256" r:id="rId2"/>
    <p:sldId id="257" r:id="rId3"/>
    <p:sldId id="258" r:id="rId4"/>
    <p:sldId id="272" r:id="rId5"/>
    <p:sldId id="259" r:id="rId6"/>
    <p:sldId id="260" r:id="rId7"/>
    <p:sldId id="261" r:id="rId8"/>
    <p:sldId id="271" r:id="rId9"/>
    <p:sldId id="262" r:id="rId10"/>
    <p:sldId id="263" r:id="rId11"/>
    <p:sldId id="27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p:restoredTop sz="79796" autoAdjust="0"/>
  </p:normalViewPr>
  <p:slideViewPr>
    <p:cSldViewPr snapToGrid="0" snapToObjects="1">
      <p:cViewPr varScale="1">
        <p:scale>
          <a:sx n="91" d="100"/>
          <a:sy n="91" d="100"/>
        </p:scale>
        <p:origin x="126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rldefense.proofpoint.com/v2/url?u=http-3A__www.MinistryMagazine.org&amp;d=DwMFAg&amp;c=geG42X-pap7-Ouiwb6h0Kw&amp;r=XFJqwiYwij9ezZMJeKmW3KpdPQVWH3koqtvUldA8nuA&amp;m=zs0NSSSe65_q8GsyUX3oOx7tvMrXP0lfB6rJYySs2Wk&amp;s=NBO-k3kdGyOvIEez3aD-KlonyVJpcTu6N8v_q1H-sUY&amp;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biblia.com/bible/esv/Mar%202.8" TargetMode="External"/><Relationship Id="rId13" Type="http://schemas.openxmlformats.org/officeDocument/2006/relationships/hyperlink" Target="file:///\\Users\turnerr\Desktop\Enditnow%20Day\2020\who.int\violence%20_injury_prevention\violence\status_report\2014%20\report\report\en" TargetMode="External"/><Relationship Id="rId3" Type="http://schemas.openxmlformats.org/officeDocument/2006/relationships/hyperlink" Target="http://www.christianitytoday.com/ct/2014/may%20/bibles-unequivocal-no-to-domestic-violence.html" TargetMode="External"/><Relationship Id="rId7" Type="http://schemas.openxmlformats.org/officeDocument/2006/relationships/hyperlink" Target="https://biblia.com/bible/esv/Mar%202.201" TargetMode="External"/><Relationship Id="rId12" Type="http://schemas.openxmlformats.org/officeDocument/2006/relationships/hyperlink" Target="https://www.psychologytoday.com/us%20/blog/toxic-relationships/201704/forms-emotional%20-and-verbal-abuse-you-may-be-overlooking"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biblia.com/bible/esv/Mark.%202" TargetMode="External"/><Relationship Id="rId11" Type="http://schemas.openxmlformats.org/officeDocument/2006/relationships/hyperlink" Target="http://www.psychologytoday.com/blog/traversing-the%20-inner-terrain/201609/when-is-it-emotional-abuse" TargetMode="External"/><Relationship Id="rId5" Type="http://schemas.openxmlformats.org/officeDocument/2006/relationships/hyperlink" Target="http://www.rainn.org/statistics/victims-sexual%20-violence" TargetMode="External"/><Relationship Id="rId10" Type="http://schemas.openxmlformats.org/officeDocument/2006/relationships/hyperlink" Target="http://www.ncbi.nlm.nih.gov/pubmed/26077834" TargetMode="External"/><Relationship Id="rId4" Type="http://schemas.openxmlformats.org/officeDocument/2006/relationships/hyperlink" Target="file:///\\Users\turnerr\Desktop\Enditnow%20Day\2020\who.int\violence_injury_prevention\violence%20\status_report\2014\report\report\en" TargetMode="External"/><Relationship Id="rId9" Type="http://schemas.openxmlformats.org/officeDocument/2006/relationships/hyperlink" Target="http://www.cdc.gov/violenceprevention/pdf/nisvs%20_report2010-a.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a:solidFill>
                  <a:schemeClr val="tx1"/>
                </a:solidFill>
                <a:effectLst/>
                <a:latin typeface="+mn-lt"/>
                <a:ea typeface="+mn-ea"/>
                <a:cs typeface="+mn-cs"/>
              </a:rPr>
              <a:t>As </a:t>
            </a:r>
            <a:r>
              <a:rPr lang="pt-PT" sz="1200" b="1" u="sng" kern="1200" noProof="0" dirty="0">
                <a:solidFill>
                  <a:schemeClr val="tx1"/>
                </a:solidFill>
                <a:effectLst/>
                <a:latin typeface="+mn-lt"/>
                <a:ea typeface="+mn-ea"/>
                <a:cs typeface="+mn-cs"/>
              </a:rPr>
              <a:t>Feridas do Abuso: Podemos Fazer Mais?</a:t>
            </a:r>
          </a:p>
          <a:p>
            <a:r>
              <a:rPr lang="pt-PT" sz="1200" kern="1200" noProof="0" dirty="0">
                <a:solidFill>
                  <a:schemeClr val="tx1"/>
                </a:solidFill>
                <a:effectLst/>
                <a:latin typeface="+mn-lt"/>
                <a:ea typeface="+mn-ea"/>
                <a:cs typeface="+mn-cs"/>
              </a:rPr>
              <a:t>Se alguma vez precisámos de pastores informados e responsáveis no passado, certamente precisamos deles agora.</a:t>
            </a:r>
          </a:p>
          <a:p>
            <a:endParaRPr lang="pt-PT" sz="1200"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“As Feridas do Abuso: Podemos Fazer Mais?" escrito pela Dra. Katia G. </a:t>
            </a:r>
            <a:r>
              <a:rPr lang="pt-PT" sz="1200" kern="1200" noProof="0" dirty="0" err="1">
                <a:solidFill>
                  <a:schemeClr val="tx1"/>
                </a:solidFill>
                <a:effectLst/>
                <a:latin typeface="+mn-lt"/>
                <a:ea typeface="+mn-ea"/>
                <a:cs typeface="+mn-cs"/>
              </a:rPr>
              <a:t>Reinert</a:t>
            </a:r>
            <a:r>
              <a:rPr lang="pt-PT" sz="1200" i="0" kern="1200" noProof="0" dirty="0">
                <a:solidFill>
                  <a:schemeClr val="tx1"/>
                </a:solidFill>
                <a:effectLst/>
                <a:latin typeface="+mn-lt"/>
                <a:ea typeface="+mn-ea"/>
                <a:cs typeface="+mn-cs"/>
              </a:rPr>
              <a:t>,</a:t>
            </a:r>
            <a:r>
              <a:rPr lang="pt-PT" sz="1200" kern="1200" noProof="0" dirty="0">
                <a:solidFill>
                  <a:schemeClr val="tx1"/>
                </a:solidFill>
                <a:effectLst/>
                <a:latin typeface="+mn-lt"/>
                <a:ea typeface="+mn-ea"/>
                <a:cs typeface="+mn-cs"/>
              </a:rPr>
              <a:t> diretora associada dos Ministérios da Saúde da Conferência Geral, e publicado em </a:t>
            </a:r>
            <a:r>
              <a:rPr lang="pt-PT" sz="1200" i="1" kern="1200" noProof="0" dirty="0" err="1">
                <a:solidFill>
                  <a:schemeClr val="tx1"/>
                </a:solidFill>
                <a:effectLst/>
                <a:latin typeface="+mn-lt"/>
                <a:ea typeface="+mn-ea"/>
                <a:cs typeface="+mn-cs"/>
              </a:rPr>
              <a:t>Ministry</a:t>
            </a:r>
            <a:r>
              <a:rPr lang="pt-PT" sz="1200" kern="1200" noProof="0" dirty="0">
                <a:solidFill>
                  <a:schemeClr val="tx1"/>
                </a:solidFill>
                <a:effectLst/>
                <a:latin typeface="+mn-lt"/>
                <a:ea typeface="+mn-ea"/>
                <a:cs typeface="+mn-cs"/>
              </a:rPr>
              <a:t>® Revista Internacional para Pastores, Novembro de 2018. </a:t>
            </a:r>
            <a:r>
              <a:rPr lang="pt-PT" sz="1200" u="sng" kern="1200" noProof="0" dirty="0">
                <a:solidFill>
                  <a:schemeClr val="tx1"/>
                </a:solidFill>
                <a:effectLst/>
                <a:latin typeface="+mn-lt"/>
                <a:ea typeface="+mn-ea"/>
                <a:cs typeface="+mn-cs"/>
                <a:hlinkClick r:id="rId3"/>
              </a:rPr>
              <a:t>www.MinistryMagazine.org</a:t>
            </a:r>
            <a:r>
              <a:rPr lang="pt-PT" sz="1200" kern="1200" noProof="0" dirty="0">
                <a:solidFill>
                  <a:schemeClr val="tx1"/>
                </a:solidFill>
                <a:effectLst/>
                <a:latin typeface="+mn-lt"/>
                <a:ea typeface="+mn-ea"/>
                <a:cs typeface="+mn-cs"/>
              </a:rPr>
              <a:t>. Usado com Permissão. Este seminário faz parte do pacote de recursos do Dia de Ênfase </a:t>
            </a:r>
            <a:r>
              <a:rPr lang="pt-PT" sz="1200" b="1" kern="1200" noProof="0" dirty="0" err="1">
                <a:solidFill>
                  <a:schemeClr val="tx1"/>
                </a:solidFill>
                <a:effectLst/>
                <a:latin typeface="+mn-lt"/>
                <a:ea typeface="+mn-ea"/>
                <a:cs typeface="+mn-cs"/>
              </a:rPr>
              <a:t>enditnow</a:t>
            </a:r>
            <a:r>
              <a:rPr lang="pt-PT" sz="1200" kern="1200" noProof="0" dirty="0">
                <a:solidFill>
                  <a:schemeClr val="tx1"/>
                </a:solidFill>
                <a:effectLst/>
                <a:latin typeface="+mn-lt"/>
                <a:ea typeface="+mn-ea"/>
                <a:cs typeface="+mn-cs"/>
              </a:rPr>
              <a:t>®</a:t>
            </a:r>
            <a:r>
              <a:rPr lang="pt-PT" noProof="0" dirty="0">
                <a:effectLst/>
              </a:rPr>
              <a:t> 2020, para 22 de agosto de 2020.</a:t>
            </a:r>
            <a:endParaRPr lang="pt-PT" sz="12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1" kern="1200" cap="all" noProof="0" dirty="0">
                <a:solidFill>
                  <a:schemeClr val="tx1"/>
                </a:solidFill>
                <a:effectLst/>
                <a:latin typeface="+mn-lt"/>
                <a:ea typeface="+mn-ea"/>
                <a:cs typeface="+mn-cs"/>
              </a:rPr>
              <a:t>ABUSO EMOCIONAL VERSUS CONFLITO</a:t>
            </a:r>
          </a:p>
          <a:p>
            <a:endParaRPr lang="en-US" sz="1200" b="1"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 fim de reconhecer um relacionamento abusivo, é importante estabelecer a diferença entre abuso e conflito normal. O conflito é frequente no casamento ou em outros relacionamentos e não significa necessariamente abuso. As pessoas devem ter as suas próprias opiniões e ser livres para expressá-las. Mas a forma como a pessoa expressa a sua opinião é o elemento chave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Segundo uma especialista, “Não é emocionalmente abusivo terminar o relacionamento com alguém. Não é emocionalmente abusivo argumentar com o parceiro ou parceira. Não é emocionalmente abusivo quando alguém reage magoado(a) àquilo que fazemos. As pessoas reagem segundo as suas próprias perceções, pelo que as reações delas não definem o seu comportamento. Também não é abuso emocional falar o que a pessoa sente honestamente. Talvez a afirmação careça de tato, mas não é emocionalmente abusiva. Novamente, só porque uma pessoa reage magoada àquilo que foi dito, não significa que foi emocionalmente abusada</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6</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dirty="0">
                <a:solidFill>
                  <a:schemeClr val="tx1"/>
                </a:solidFill>
                <a:effectLst/>
                <a:latin typeface="+mn-lt"/>
                <a:ea typeface="+mn-ea"/>
                <a:cs typeface="+mn-cs"/>
              </a:rPr>
              <a:t>Todavia, o abuso emocional implica domínio intencional. A pessoa escolhe este comportamento para poder ter poder sobre a outra e dominá-la</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1" kern="1200" cap="all" dirty="0">
                <a:solidFill>
                  <a:schemeClr val="tx1"/>
                </a:solidFill>
                <a:effectLst/>
                <a:latin typeface="+mn-lt"/>
                <a:ea typeface="+mn-ea"/>
                <a:cs typeface="+mn-cs"/>
              </a:rPr>
              <a:t>COMO AJUDAR UMA PESSOA A REAGIR NO CASO DE SER PSICOLOGICAMENTE ABUSADA</a:t>
            </a:r>
          </a:p>
          <a:p>
            <a:endParaRPr lang="en-US" sz="1200" b="1"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É importante confrontar o abusador com bondade, mas com firmeza. Estão indicadas abaixo cinco reações da pessoa que sofre abuso emocional</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1. </a:t>
            </a:r>
            <a:r>
              <a:rPr lang="pt-BR" sz="1200" i="1" kern="1200" dirty="0">
                <a:solidFill>
                  <a:schemeClr val="tx1"/>
                </a:solidFill>
                <a:effectLst/>
                <a:latin typeface="+mn-lt"/>
                <a:ea typeface="+mn-ea"/>
                <a:cs typeface="+mn-cs"/>
              </a:rPr>
              <a:t>Estude as táticas emocionalmente abusivas e aprenda a ser assertiva. </a:t>
            </a:r>
            <a:r>
              <a:rPr lang="pt-BR" sz="1200" i="0" kern="1200" dirty="0">
                <a:solidFill>
                  <a:schemeClr val="tx1"/>
                </a:solidFill>
                <a:effectLst/>
                <a:latin typeface="+mn-lt"/>
                <a:ea typeface="+mn-ea"/>
                <a:cs typeface="+mn-cs"/>
              </a:rPr>
              <a:t>Os abusadores usam o abuso como tática para manipular e dominar os outros. Focar no conteúdo faz com que a pessoa caia na armadilha de tentar responder racionalmente, negar as acusações e tentar explicar-se. Infelizmente, o abusador vence nesta altura e desvia qualquer responsabilidade pelo abuso verbal</a:t>
            </a:r>
            <a:r>
              <a:rPr lang="en-US" sz="120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2. </a:t>
            </a:r>
            <a:r>
              <a:rPr lang="pt-BR" sz="1200" i="1" kern="1200" dirty="0">
                <a:solidFill>
                  <a:schemeClr val="tx1"/>
                </a:solidFill>
                <a:effectLst/>
                <a:latin typeface="+mn-lt"/>
                <a:ea typeface="+mn-ea"/>
                <a:cs typeface="+mn-cs"/>
              </a:rPr>
              <a:t>Estabeleça limites saudáveis. </a:t>
            </a:r>
            <a:r>
              <a:rPr lang="pt-BR" sz="1200" i="0" kern="1200" dirty="0">
                <a:solidFill>
                  <a:schemeClr val="tx1"/>
                </a:solidFill>
                <a:effectLst/>
                <a:latin typeface="+mn-lt"/>
                <a:ea typeface="+mn-ea"/>
                <a:cs typeface="+mn-cs"/>
              </a:rPr>
              <a:t>Até mesmo Cristo sentiu a necessidade de estabelecer limites em Sua vida. Nós devemos fazer o mesmo. Deus concedeu a cada um a sua própria individualidade e não devemos ter medo de confrontar o abuso ou estabelecer limites daquilo que iremos tolerar. Em alguns casos, podemos lidar melhor com o abuso verbal usando afirmações energéticas como, “Não fales comigo assim,” “Isso é humilhante,” “Não me chames nomes,” ou “Não levantes a voz comigo.” Se o abusador responder com, “Ou então?” a pessoa pose dizer, “Não vou continuar esta conversa</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7</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3. </a:t>
            </a:r>
            <a:r>
              <a:rPr lang="pt-BR" sz="1200" i="1" kern="1200" dirty="0">
                <a:solidFill>
                  <a:schemeClr val="tx1"/>
                </a:solidFill>
                <a:effectLst/>
                <a:latin typeface="+mn-lt"/>
                <a:ea typeface="+mn-ea"/>
                <a:cs typeface="+mn-cs"/>
              </a:rPr>
              <a:t>Fortaleça a sua dignidade e respeito próprio. </a:t>
            </a:r>
            <a:r>
              <a:rPr lang="pt-BR" sz="1200" i="0" kern="1200" dirty="0">
                <a:solidFill>
                  <a:schemeClr val="tx1"/>
                </a:solidFill>
                <a:effectLst/>
                <a:latin typeface="+mn-lt"/>
                <a:ea typeface="+mn-ea"/>
                <a:cs typeface="+mn-cs"/>
              </a:rPr>
              <a:t>O abuso pode quebrar lentamente a autoestima. Normalmente, tanto o abusado como a vítima sofreram humilhação na infância e já têm uma autoestima debilitada. É importante que a pessoa abusada se lembre de que não é sua culpa. A Bíblia tem muitos lembretes maravilhosos de quão preciosos nós somos. “‘Com amor eterno eu te amei; por isso, com benignidade te atraí. Ainda te edificarei, e serás edificada’” (Jeremias 31:3, 4 </a:t>
            </a:r>
            <a:r>
              <a:rPr lang="pt-BR" sz="1200" i="0" kern="1200" dirty="0" err="1">
                <a:solidFill>
                  <a:schemeClr val="tx1"/>
                </a:solidFill>
                <a:effectLst/>
                <a:latin typeface="+mn-lt"/>
                <a:ea typeface="+mn-ea"/>
                <a:cs typeface="+mn-cs"/>
              </a:rPr>
              <a:t>ARC</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4. </a:t>
            </a:r>
            <a:r>
              <a:rPr lang="pt-BR" sz="1200" i="1" kern="1200" dirty="0">
                <a:solidFill>
                  <a:schemeClr val="tx1"/>
                </a:solidFill>
                <a:effectLst/>
                <a:latin typeface="+mn-lt"/>
                <a:ea typeface="+mn-ea"/>
                <a:cs typeface="+mn-cs"/>
              </a:rPr>
              <a:t>Procure ajuda de conselheiros profissionais. </a:t>
            </a:r>
            <a:r>
              <a:rPr lang="pt-BR" sz="1200" i="0" kern="1200" dirty="0">
                <a:solidFill>
                  <a:schemeClr val="tx1"/>
                </a:solidFill>
                <a:effectLst/>
                <a:latin typeface="+mn-lt"/>
                <a:ea typeface="+mn-ea"/>
                <a:cs typeface="+mn-cs"/>
              </a:rPr>
              <a:t>Se a pessoa estiver em perigo eminente, é imperativo chamar a polícia ou ligar para um número de ajuda em situações de crise. Mas se a situação não for ameaçadora, é importante procurar uma pessoa amiga ou membro da família, terapeuta, pastor, voluntário(a) em abrigo para pessoas abusadas, ou linha de serviços de violência doméstica. Pode ser desafiador confrontar um abusador, especialmente num relacionamento de longa duração. É importante procurar terapia e aconselhamento </a:t>
            </a:r>
            <a:r>
              <a:rPr lang="pt-BR" sz="1200" i="0" kern="1200" dirty="0" err="1">
                <a:solidFill>
                  <a:schemeClr val="tx1"/>
                </a:solidFill>
                <a:effectLst/>
                <a:latin typeface="+mn-lt"/>
                <a:ea typeface="+mn-ea"/>
                <a:cs typeface="+mn-cs"/>
              </a:rPr>
              <a:t>individual.</a:t>
            </a:r>
            <a:r>
              <a:rPr lang="pt-BR" sz="1200" i="0" kern="1200" baseline="30000" dirty="0" err="1">
                <a:solidFill>
                  <a:schemeClr val="tx1"/>
                </a:solidFill>
                <a:effectLst/>
                <a:latin typeface="+mn-lt"/>
                <a:ea typeface="+mn-ea"/>
                <a:cs typeface="+mn-cs"/>
              </a:rPr>
              <a:t>8</a:t>
            </a:r>
            <a:r>
              <a:rPr lang="pt-BR" sz="1200" i="0" kern="1200" dirty="0">
                <a:solidFill>
                  <a:schemeClr val="tx1"/>
                </a:solidFill>
                <a:effectLst/>
                <a:latin typeface="+mn-lt"/>
                <a:ea typeface="+mn-ea"/>
                <a:cs typeface="+mn-cs"/>
              </a:rPr>
              <a:t> Mas não é aconselhável iniciar o aconselhamento a dois nesta altura, porque pode não ser seguro para a pessoa abusada contar ao(à) conselheiro(a) toda a verdade na presença do abusador</a:t>
            </a:r>
            <a:r>
              <a:rPr lang="en-US" sz="1200" i="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5. </a:t>
            </a:r>
            <a:r>
              <a:rPr lang="pt-BR" sz="1200" i="1" kern="1200" dirty="0">
                <a:solidFill>
                  <a:schemeClr val="tx1"/>
                </a:solidFill>
                <a:effectLst/>
                <a:latin typeface="+mn-lt"/>
                <a:ea typeface="+mn-ea"/>
                <a:cs typeface="+mn-cs"/>
              </a:rPr>
              <a:t>Procure conforto, cura e sabedoria de Deus. </a:t>
            </a:r>
            <a:r>
              <a:rPr lang="pt-BR" sz="1200" i="0" kern="1200" dirty="0">
                <a:solidFill>
                  <a:schemeClr val="tx1"/>
                </a:solidFill>
                <a:effectLst/>
                <a:latin typeface="+mn-lt"/>
                <a:ea typeface="+mn-ea"/>
                <a:cs typeface="+mn-cs"/>
              </a:rPr>
              <a:t>O Espírito Santo é o nosso Consolador e irá guiar-nos em sabedoria e verdade. Ele não somente aquece os nossos corações com o amor de Deus de forma curativa, como também nos ensina as palavras que devemos dizer a uma pessoa abusiva. Jesus compreende, porque Ele sofreu todos os tipos de abuso, incluindo psicológico e emocional. Ele diz, “Eu conheço as tuas lágrimas; eu também chorei. Eu conheço a dor demasiado profunda para ser sussurrada em qualquer ouvido humano. Não penses que estás só e abandonado(a). Embora a tua dor não toque qualquer coração aqui na terra, olha para mim e vive</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9</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PODEMOS FAZER </a:t>
            </a:r>
            <a:r>
              <a:rPr lang="en-US" sz="1200" b="1" kern="1200" cap="all" dirty="0" err="1">
                <a:solidFill>
                  <a:schemeClr val="tx1"/>
                </a:solidFill>
                <a:effectLst/>
                <a:latin typeface="+mn-lt"/>
                <a:ea typeface="+mn-ea"/>
                <a:cs typeface="+mn-cs"/>
              </a:rPr>
              <a:t>MAIS</a:t>
            </a:r>
            <a:r>
              <a:rPr lang="en-US" sz="1200" b="1" kern="1200" cap="all" dirty="0">
                <a:solidFill>
                  <a:schemeClr val="tx1"/>
                </a:solidFill>
                <a:effectLst/>
                <a:latin typeface="+mn-lt"/>
                <a:ea typeface="+mn-ea"/>
                <a:cs typeface="+mn-cs"/>
              </a:rPr>
              <a:t>?</a:t>
            </a:r>
          </a:p>
          <a:p>
            <a:endParaRPr lang="en-US" sz="1200" b="1"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Há vários anos que a Igreja Adventista do Sétimo Dia organiza uma campanha de saúde pública contra a violência e o abuso chamada </a:t>
            </a:r>
            <a:r>
              <a:rPr lang="pt-BR" sz="1200" b="1" kern="1200" dirty="0" err="1">
                <a:solidFill>
                  <a:schemeClr val="tx1"/>
                </a:solidFill>
                <a:effectLst/>
                <a:latin typeface="+mn-lt"/>
                <a:ea typeface="+mn-ea"/>
                <a:cs typeface="+mn-cs"/>
              </a:rPr>
              <a:t>enditnow</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(enditnow.org). Começou originalmente com o foco em mulheres e meninas e passou para um foco mais global na violência e abuso contra qualquer pessoa: homem, mulher, jovem ou idoso</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A igreja tem no seu calendário global um dia anual de prevenção do abuso chamado Dia de Ênfase </a:t>
            </a:r>
            <a:r>
              <a:rPr lang="pt-BR" sz="1200" b="1" kern="1200" dirty="0" err="1">
                <a:solidFill>
                  <a:schemeClr val="tx1"/>
                </a:solidFill>
                <a:effectLst/>
                <a:latin typeface="+mn-lt"/>
                <a:ea typeface="+mn-ea"/>
                <a:cs typeface="+mn-cs"/>
              </a:rPr>
              <a:t>enditnow</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(women.adventist.org/</a:t>
            </a:r>
            <a:r>
              <a:rPr lang="pt-BR" sz="1200" kern="1200" dirty="0" err="1">
                <a:solidFill>
                  <a:schemeClr val="tx1"/>
                </a:solidFill>
                <a:effectLst/>
                <a:latin typeface="+mn-lt"/>
                <a:ea typeface="+mn-ea"/>
                <a:cs typeface="+mn-cs"/>
              </a:rPr>
              <a:t>enditnow-day</a:t>
            </a:r>
            <a:r>
              <a:rPr lang="pt-BR" sz="1200" kern="1200" dirty="0">
                <a:solidFill>
                  <a:schemeClr val="tx1"/>
                </a:solidFill>
                <a:effectLst/>
                <a:latin typeface="+mn-lt"/>
                <a:ea typeface="+mn-ea"/>
                <a:cs typeface="+mn-cs"/>
              </a:rPr>
              <a:t>), e os líderes religiosos de muitas denominações têm partilhado a forma como estes materiais têm sido uma bênção também para eles. Ainda assim, somos frequentemente lembrados de quanto ainda podemos fazer como pastores e líderes da igreja para conscientizar, prevenir o abuso e ajudar as vítimas</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r>
              <a:rPr lang="pt-PT" sz="1200" kern="1200" noProof="0" dirty="0">
                <a:solidFill>
                  <a:schemeClr val="tx1"/>
                </a:solidFill>
                <a:effectLst/>
                <a:latin typeface="+mn-lt"/>
                <a:ea typeface="+mn-ea"/>
                <a:cs typeface="+mn-cs"/>
              </a:rPr>
              <a:t>Muitos ainda vivem sob o controlo doentio de um parceiro íntimo, parente, filho, patrão, pastor, professor ou outra pessoa que faz uso do abuso sexual, físico ou emocional sem o reconhecer como tal. Muitos que reconhecem e tentam procurar ajuda ao falar com um pastor, líder da igreja ou outro membro podem ainda assim não encontrar ajuda adequada e informada e, em vez disso ser culpados pela sua situação ou instruídos a orar acerca do assunto. Muitos permanecem indiferentes, desconhecedores ou involuntariamente cegos com relação às necessidades das vítimas ou abusadores que procuram desesperadamente esperança e cura para o seu quebrantamento.</a:t>
            </a:r>
          </a:p>
          <a:p>
            <a:endParaRPr lang="pt-PT" sz="1200" kern="1200" noProof="0" dirty="0">
              <a:solidFill>
                <a:schemeClr val="tx1"/>
              </a:solidFill>
              <a:effectLst/>
              <a:latin typeface="+mn-lt"/>
              <a:ea typeface="+mn-ea"/>
              <a:cs typeface="+mn-cs"/>
            </a:endParaRPr>
          </a:p>
          <a:p>
            <a:r>
              <a:rPr lang="pt-PT" sz="1200" kern="1200" noProof="0" dirty="0">
                <a:solidFill>
                  <a:srgbClr val="C00000"/>
                </a:solidFill>
                <a:effectLst/>
                <a:latin typeface="+mn-lt"/>
                <a:ea typeface="+mn-ea"/>
                <a:cs typeface="+mn-cs"/>
              </a:rPr>
              <a:t>E se cada congregação tivesse um(a) coordenador(a) </a:t>
            </a:r>
            <a:r>
              <a:rPr lang="pt-PT" sz="1200" b="1" kern="1200" noProof="0" dirty="0" err="1">
                <a:solidFill>
                  <a:srgbClr val="C00000"/>
                </a:solidFill>
                <a:effectLst/>
                <a:latin typeface="+mn-lt"/>
                <a:ea typeface="+mn-ea"/>
                <a:cs typeface="+mn-cs"/>
              </a:rPr>
              <a:t>enditnow</a:t>
            </a:r>
            <a:r>
              <a:rPr lang="pt-PT" sz="1200" kern="1200" noProof="0" dirty="0">
                <a:solidFill>
                  <a:srgbClr val="C00000"/>
                </a:solidFill>
                <a:effectLst/>
                <a:latin typeface="+mn-lt"/>
                <a:ea typeface="+mn-ea"/>
                <a:cs typeface="+mn-cs"/>
              </a:rPr>
              <a:t>® com conhecimento acerca do abuso e, juntamente com o pastor, pudessem envolver a igreja na prevenção e assistência àqueles que precisam? E se cada estudante do seminário e cada pastor recebesse formação básica sobre o abuso e a melhor forma como ajudar uma vítima, assim como o abusador? E se em cada igreja os pastores, líderes ou membros realizassem anualmente um Dia de Ênfase </a:t>
            </a:r>
            <a:r>
              <a:rPr lang="pt-PT" sz="1200" b="1" kern="1200" noProof="0" dirty="0" err="1">
                <a:solidFill>
                  <a:srgbClr val="C00000"/>
                </a:solidFill>
                <a:effectLst/>
                <a:latin typeface="+mn-lt"/>
                <a:ea typeface="+mn-ea"/>
                <a:cs typeface="+mn-cs"/>
              </a:rPr>
              <a:t>enditnow</a:t>
            </a:r>
            <a:r>
              <a:rPr lang="pt-PT" sz="1200" b="1" kern="1200" noProof="0" dirty="0">
                <a:solidFill>
                  <a:srgbClr val="C00000"/>
                </a:solidFill>
                <a:effectLst/>
                <a:latin typeface="+mn-lt"/>
                <a:ea typeface="+mn-ea"/>
                <a:cs typeface="+mn-cs"/>
              </a:rPr>
              <a:t>®</a:t>
            </a:r>
            <a:r>
              <a:rPr lang="pt-PT" sz="1200" kern="1200" noProof="0" dirty="0">
                <a:solidFill>
                  <a:srgbClr val="C00000"/>
                </a:solidFill>
                <a:effectLst/>
                <a:latin typeface="+mn-lt"/>
                <a:ea typeface="+mn-ea"/>
                <a:cs typeface="+mn-cs"/>
              </a:rPr>
              <a:t>, usando os recursos preparados para abençoar não somente os membros da igreja mas também a comunidade circundante?</a:t>
            </a:r>
          </a:p>
          <a:p>
            <a:endParaRPr lang="pt-PT" sz="1200" kern="1200" noProof="0" dirty="0">
              <a:solidFill>
                <a:srgbClr val="C00000"/>
              </a:solidFill>
              <a:effectLst/>
              <a:latin typeface="+mn-lt"/>
              <a:ea typeface="+mn-ea"/>
              <a:cs typeface="+mn-cs"/>
            </a:endParaRPr>
          </a:p>
          <a:p>
            <a:r>
              <a:rPr lang="pt-PT" sz="1200" kern="1200" noProof="0" dirty="0">
                <a:solidFill>
                  <a:srgbClr val="C00000"/>
                </a:solidFill>
                <a:effectLst/>
                <a:latin typeface="+mn-lt"/>
                <a:ea typeface="+mn-ea"/>
                <a:cs typeface="+mn-cs"/>
              </a:rPr>
              <a:t>Há muito mais que podemos fazer e cada pastor, líder de igreja e membro deve avaliar como pode fazer a diferença. Fazer mais exige líderes e membros com compaixão, intencionalidade e vontade de inspirarem e capacitarem outros. Não nos devemos cansar e sim continuar a fazer a nossa presença sentida em palavras e ações, ao aprendermos juntos e denunciar formas de abuso que desumanizam outras pessoas.</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dirty="0">
                <a:solidFill>
                  <a:schemeClr val="tx1"/>
                </a:solidFill>
                <a:effectLst/>
                <a:latin typeface="+mn-lt"/>
                <a:ea typeface="+mn-ea"/>
                <a:cs typeface="+mn-cs"/>
              </a:rPr>
              <a:t>Maria tinha algo importante para contar ao seu esposo, João, mas ela teve que ganhar coragem para dizer o que desejava. Finalmente, ela disse-lhe que tinha estado a pensar voltar a estudar para melhorar a sua instrução. “Porque pensas numa coisa dessas?” ele gritou. “Tu reprovaste os últimos cursos que fizeste e é óbvio que não vais conseguir ter sucesso agora. És estúpida. Nunca vais conseguir aguentar o programa e não vamos jogar dinheiro fora com isto.” Embora a conversa não tenha resultado em violência física, a mesma produziu feridas. É um exemplo clássico do abuso emocional no casamento. É triste que, esposas como a Maria podem não fazer ideia de que estão em um relacionamento abusivo—muito menos o que fazer com relação à situação</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a:solidFill>
                  <a:schemeClr val="tx1"/>
                </a:solidFill>
                <a:effectLst/>
                <a:latin typeface="+mn-lt"/>
                <a:ea typeface="+mn-ea"/>
                <a:cs typeface="+mn-cs"/>
              </a:rPr>
              <a:t>O </a:t>
            </a:r>
            <a:r>
              <a:rPr lang="en-US" sz="1200" b="1" kern="1200" cap="all" dirty="0" err="1">
                <a:solidFill>
                  <a:schemeClr val="tx1"/>
                </a:solidFill>
                <a:effectLst/>
                <a:latin typeface="+mn-lt"/>
                <a:ea typeface="+mn-ea"/>
                <a:cs typeface="+mn-cs"/>
              </a:rPr>
              <a:t>FATOR</a:t>
            </a:r>
            <a:r>
              <a:rPr lang="en-US" sz="1200" b="1" kern="1200" cap="all" dirty="0">
                <a:solidFill>
                  <a:schemeClr val="tx1"/>
                </a:solidFill>
                <a:effectLst/>
                <a:latin typeface="+mn-lt"/>
                <a:ea typeface="+mn-ea"/>
                <a:cs typeface="+mn-cs"/>
              </a:rPr>
              <a:t> </a:t>
            </a:r>
            <a:r>
              <a:rPr lang="en-US" sz="1200" b="1" kern="1200" cap="all" dirty="0" err="1">
                <a:solidFill>
                  <a:schemeClr val="tx1"/>
                </a:solidFill>
                <a:effectLst/>
                <a:latin typeface="+mn-lt"/>
                <a:ea typeface="+mn-ea"/>
                <a:cs typeface="+mn-cs"/>
              </a:rPr>
              <a:t>SAÚDE</a:t>
            </a:r>
            <a:endParaRPr lang="en-US" sz="1200" b="1" kern="1200" cap="all"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Porquê que devemos fazer mais? Muitos dos filhos de Deus morrem ou padecem como resultado da violência e do abuso. As autoridades de saúde afirmam que 1.3 milhões de pessoas morrem anualmente ao redor do mundo como resultado da violência em todas as suas formas: coletiva (no caso de gangues ou guerra), </a:t>
            </a:r>
            <a:r>
              <a:rPr lang="pt-BR" sz="1200" kern="1200" dirty="0" err="1">
                <a:solidFill>
                  <a:schemeClr val="tx1"/>
                </a:solidFill>
                <a:effectLst/>
                <a:latin typeface="+mn-lt"/>
                <a:ea typeface="+mn-ea"/>
                <a:cs typeface="+mn-cs"/>
              </a:rPr>
              <a:t>autodirecionada</a:t>
            </a:r>
            <a:r>
              <a:rPr lang="pt-BR" sz="1200" kern="1200" dirty="0">
                <a:solidFill>
                  <a:schemeClr val="tx1"/>
                </a:solidFill>
                <a:effectLst/>
                <a:latin typeface="+mn-lt"/>
                <a:ea typeface="+mn-ea"/>
                <a:cs typeface="+mn-cs"/>
              </a:rPr>
              <a:t> (suicídio), ou interpessoal (tal como a violência doméstica</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Estas mortes representam 2.5 por cento da mortalidade global anual. Durante os primeiro 15 anos do século </a:t>
            </a:r>
            <a:r>
              <a:rPr lang="pt-BR" sz="1200" kern="1200" dirty="0" err="1">
                <a:solidFill>
                  <a:schemeClr val="tx1"/>
                </a:solidFill>
                <a:effectLst/>
                <a:latin typeface="+mn-lt"/>
                <a:ea typeface="+mn-ea"/>
                <a:cs typeface="+mn-cs"/>
              </a:rPr>
              <a:t>XXI</a:t>
            </a:r>
            <a:r>
              <a:rPr lang="pt-BR" sz="1200" kern="1200" dirty="0">
                <a:solidFill>
                  <a:schemeClr val="tx1"/>
                </a:solidFill>
                <a:effectLst/>
                <a:latin typeface="+mn-lt"/>
                <a:ea typeface="+mn-ea"/>
                <a:cs typeface="+mn-cs"/>
              </a:rPr>
              <a:t>, cerca de seis milhões de pessoas pereceram ao redor do mundo como resultado de incidentes de violência interpessoal.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Mas, para além da morte, muitas pessoas são diariamente vítimas de violência não fatal. São vítimas de violência interpessoal (abuso ou negligência física, sexual e psicológica). A violência interpessoal não fatal é mais comum do que o homicídio e tem consequências graves e duradouras na saúde e vida social</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As feridas das vítimas da violência interpessoal podem não ser visíveis, mas são sentidas profundamente e, consequentemente, podem ser incapacitantes e ter efeitos prolongados</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11</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pt-PT" sz="1200" b="1" kern="1200" cap="all" noProof="0" dirty="0">
                <a:solidFill>
                  <a:schemeClr val="tx1"/>
                </a:solidFill>
                <a:effectLst/>
                <a:latin typeface="+mn-lt"/>
                <a:ea typeface="+mn-ea"/>
                <a:cs typeface="+mn-cs"/>
              </a:rPr>
              <a:t>O FATOR INCARNAÇÃO</a:t>
            </a:r>
          </a:p>
          <a:p>
            <a:endParaRPr lang="pt-PT" sz="1200" b="1" kern="1200" noProof="0" dirty="0">
              <a:solidFill>
                <a:schemeClr val="tx1"/>
              </a:solidFill>
              <a:effectLst/>
              <a:latin typeface="+mn-lt"/>
              <a:ea typeface="+mn-ea"/>
              <a:cs typeface="+mn-cs"/>
            </a:endParaRPr>
          </a:p>
          <a:p>
            <a:r>
              <a:rPr lang="pt-PT" sz="1200" kern="1200" noProof="0" dirty="0">
                <a:solidFill>
                  <a:schemeClr val="tx1"/>
                </a:solidFill>
                <a:effectLst/>
                <a:latin typeface="+mn-lt"/>
                <a:ea typeface="+mn-ea"/>
                <a:cs typeface="+mn-cs"/>
              </a:rPr>
              <a:t>Talvez o motivo mais importante de fazer mais é que somos as mãos e os pés de Deus neste mundo, chamados a representar o Seu amor e poder curador, servindo aos outros como Ele serviu. Jesus chama-nos a tratarmos uns aos outros com amor e respeito quando diz, “‘Um novo mandamento vos dou: Que vos ameis uns aos outros; como eu vos amei a vós, que também vós uns aos outros vos ameis. Nisto todos conhecerão que sois meus discípulos, se vos amardes uns aos outros’” (João 13:34, 35, ARC). Em uma congregação de crentes que partilham as Suas boas novas, o evangelho insta para que sejamos agentes da cura e do apoio: “E, finalmente, sede todos de um mesmo </a:t>
            </a:r>
            <a:r>
              <a:rPr lang="pt-BR" sz="1200" kern="1200" dirty="0">
                <a:solidFill>
                  <a:schemeClr val="tx1"/>
                </a:solidFill>
                <a:effectLst/>
                <a:latin typeface="+mn-lt"/>
                <a:ea typeface="+mn-ea"/>
                <a:cs typeface="+mn-cs"/>
              </a:rPr>
              <a:t>sentimento, compassivos, amando os irmãos, </a:t>
            </a:r>
            <a:r>
              <a:rPr lang="pt-BR" sz="1200" kern="1200" dirty="0" err="1">
                <a:solidFill>
                  <a:schemeClr val="tx1"/>
                </a:solidFill>
                <a:effectLst/>
                <a:latin typeface="+mn-lt"/>
                <a:ea typeface="+mn-ea"/>
                <a:cs typeface="+mn-cs"/>
              </a:rPr>
              <a:t>entranhàvelmente</a:t>
            </a:r>
            <a:r>
              <a:rPr lang="pt-BR" sz="1200" kern="1200" dirty="0">
                <a:solidFill>
                  <a:schemeClr val="tx1"/>
                </a:solidFill>
                <a:effectLst/>
                <a:latin typeface="+mn-lt"/>
                <a:ea typeface="+mn-ea"/>
                <a:cs typeface="+mn-cs"/>
              </a:rPr>
              <a:t> misericordiosos e afáveis” (1 Pedro 3:8, </a:t>
            </a:r>
            <a:r>
              <a:rPr lang="pt-BR" sz="1200" kern="1200" dirty="0" err="1">
                <a:solidFill>
                  <a:schemeClr val="tx1"/>
                </a:solidFill>
                <a:effectLst/>
                <a:latin typeface="+mn-lt"/>
                <a:ea typeface="+mn-ea"/>
                <a:cs typeface="+mn-cs"/>
              </a:rPr>
              <a:t>ARC</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Então, é nosso dever como pastores e líderes da igreja, continuar a alcançar as vítimas de abuso com compaixão—como Jesus fez—fazendo o que podemos para impedirmos e lidarmos devidamente com o abuso e a violência em todas as suas formas. Jesus disse, “‘O ladrão não vem senão a roubar, a matar e a destruir: eu vim para que tenham vida, e a tenham com abundância’” (John 10:10, </a:t>
            </a:r>
            <a:r>
              <a:rPr lang="pt-BR" sz="1200" kern="1200" dirty="0" err="1">
                <a:solidFill>
                  <a:schemeClr val="tx1"/>
                </a:solidFill>
                <a:effectLst/>
                <a:latin typeface="+mn-lt"/>
                <a:ea typeface="+mn-ea"/>
                <a:cs typeface="+mn-cs"/>
              </a:rPr>
              <a:t>ARC</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tx1"/>
                </a:solidFill>
                <a:effectLst/>
                <a:latin typeface="+mn-lt"/>
                <a:ea typeface="+mn-ea"/>
                <a:cs typeface="+mn-cs"/>
              </a:rPr>
              <a:t>Pode</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você</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fazer</a:t>
            </a:r>
            <a:r>
              <a:rPr lang="en-US" sz="1600" b="1" kern="1200" dirty="0">
                <a:solidFill>
                  <a:schemeClr val="tx1"/>
                </a:solidFill>
                <a:effectLst/>
                <a:latin typeface="+mn-lt"/>
                <a:ea typeface="+mn-ea"/>
                <a:cs typeface="+mn-cs"/>
              </a:rPr>
              <a:t> </a:t>
            </a:r>
            <a:r>
              <a:rPr lang="en-US" sz="1600" b="1" kern="1200" dirty="0" err="1">
                <a:solidFill>
                  <a:schemeClr val="tx1"/>
                </a:solidFill>
                <a:effectLst/>
                <a:latin typeface="+mn-lt"/>
                <a:ea typeface="+mn-ea"/>
                <a:cs typeface="+mn-cs"/>
              </a:rPr>
              <a:t>mais</a:t>
            </a:r>
            <a:r>
              <a:rPr lang="en-US" sz="1600" b="1" kern="1200" dirty="0">
                <a:solidFill>
                  <a:schemeClr val="tx1"/>
                </a:solidFill>
                <a:effectLst/>
                <a:latin typeface="+mn-lt"/>
                <a:ea typeface="+mn-ea"/>
                <a:cs typeface="+mn-cs"/>
              </a:rPr>
              <a:t>?</a:t>
            </a:r>
          </a:p>
          <a:p>
            <a:endParaRPr lang="en-US" dirty="0"/>
          </a:p>
          <a:p>
            <a:endParaRPr lang="en-US" dirty="0"/>
          </a:p>
          <a:p>
            <a:r>
              <a:rPr lang="en-US" sz="1200" b="1" kern="1200" cap="small" dirty="0" err="1">
                <a:solidFill>
                  <a:schemeClr val="tx1"/>
                </a:solidFill>
                <a:effectLst/>
                <a:latin typeface="+mn-lt"/>
                <a:ea typeface="+mn-ea"/>
                <a:cs typeface="+mn-cs"/>
              </a:rPr>
              <a:t>Notas</a:t>
            </a:r>
            <a:r>
              <a:rPr lang="en-US" sz="1200" b="1" kern="1200" cap="small"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Rachel Marie Stone, “The Bible’s Unequivocal ‘No’ to Domestic Violence,” </a:t>
            </a:r>
            <a:r>
              <a:rPr lang="en-US" sz="1200" i="1" kern="1200" dirty="0">
                <a:solidFill>
                  <a:schemeClr val="tx1"/>
                </a:solidFill>
                <a:effectLst/>
                <a:latin typeface="+mn-lt"/>
                <a:ea typeface="+mn-ea"/>
                <a:cs typeface="+mn-cs"/>
              </a:rPr>
              <a:t>Christianity Today</a:t>
            </a:r>
            <a:r>
              <a:rPr lang="en-US" sz="1200" kern="1200" dirty="0">
                <a:solidFill>
                  <a:schemeClr val="tx1"/>
                </a:solidFill>
                <a:effectLst/>
                <a:latin typeface="+mn-lt"/>
                <a:ea typeface="+mn-ea"/>
                <a:cs typeface="+mn-cs"/>
              </a:rPr>
              <a:t>, May 22, 2014, </a:t>
            </a:r>
            <a:r>
              <a:rPr lang="en-US" sz="1200" u="sng" kern="1200" dirty="0">
                <a:solidFill>
                  <a:schemeClr val="tx1"/>
                </a:solidFill>
                <a:effectLst/>
                <a:latin typeface="+mn-lt"/>
                <a:ea typeface="+mn-ea"/>
                <a:cs typeface="+mn-cs"/>
                <a:hlinkClick r:id="rId3"/>
              </a:rPr>
              <a:t>www.christianitytoday.com/ct/2014/may /bibles-unequivocal-no-to-domestic-violence.html</a:t>
            </a:r>
            <a:r>
              <a:rPr lang="en-US" sz="1200" kern="1200" dirty="0">
                <a:solidFill>
                  <a:schemeClr val="tx1"/>
                </a:solidFill>
                <a:effectLst/>
                <a:latin typeface="+mn-lt"/>
                <a:ea typeface="+mn-ea"/>
                <a:cs typeface="+mn-cs"/>
              </a:rPr>
              <a:t>.</a:t>
            </a:r>
          </a:p>
          <a:p>
            <a:r>
              <a:rPr lang="pt-PT" sz="1200" i="1" kern="1200" dirty="0">
                <a:solidFill>
                  <a:schemeClr val="tx1"/>
                </a:solidFill>
                <a:effectLst/>
                <a:latin typeface="+mn-lt"/>
                <a:ea typeface="+mn-ea"/>
                <a:cs typeface="+mn-cs"/>
              </a:rPr>
              <a:t>(“O ‘Não’ Inequívoco da Bíblia à Violência Doméstica,” </a:t>
            </a:r>
            <a:r>
              <a:rPr lang="pt-PT" sz="1200" i="1" kern="1200" dirty="0" err="1">
                <a:solidFill>
                  <a:schemeClr val="tx1"/>
                </a:solidFill>
                <a:effectLst/>
                <a:latin typeface="+mn-lt"/>
                <a:ea typeface="+mn-ea"/>
                <a:cs typeface="+mn-cs"/>
              </a:rPr>
              <a:t>Christianity</a:t>
            </a:r>
            <a:r>
              <a:rPr lang="pt-PT" sz="1200" i="1" kern="1200" dirty="0">
                <a:solidFill>
                  <a:schemeClr val="tx1"/>
                </a:solidFill>
                <a:effectLst/>
                <a:latin typeface="+mn-lt"/>
                <a:ea typeface="+mn-ea"/>
                <a:cs typeface="+mn-cs"/>
              </a:rPr>
              <a:t> </a:t>
            </a:r>
            <a:r>
              <a:rPr lang="pt-PT" sz="1200" i="1" kern="1200" dirty="0" err="1">
                <a:solidFill>
                  <a:schemeClr val="tx1"/>
                </a:solidFill>
                <a:effectLst/>
                <a:latin typeface="+mn-lt"/>
                <a:ea typeface="+mn-ea"/>
                <a:cs typeface="+mn-cs"/>
              </a:rPr>
              <a:t>Today</a:t>
            </a:r>
            <a:r>
              <a:rPr lang="pt-PT" sz="1200" i="1" kern="1200" dirty="0">
                <a:solidFill>
                  <a:schemeClr val="tx1"/>
                </a:solidFill>
                <a:effectLst/>
                <a:latin typeface="+mn-lt"/>
                <a:ea typeface="+mn-ea"/>
                <a:cs typeface="+mn-cs"/>
              </a:rPr>
              <a:t>, 22 de maio de 2014)</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2   </a:t>
            </a:r>
            <a:r>
              <a:rPr lang="en-US" sz="1200" kern="1200" dirty="0">
                <a:solidFill>
                  <a:schemeClr val="tx1"/>
                </a:solidFill>
                <a:effectLst/>
                <a:latin typeface="+mn-lt"/>
                <a:ea typeface="+mn-ea"/>
                <a:cs typeface="+mn-cs"/>
              </a:rPr>
              <a:t>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 on Violence Prevention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2014 </a:t>
            </a:r>
            <a:r>
              <a:rPr lang="en-US" sz="1200" kern="1200" dirty="0">
                <a:solidFill>
                  <a:schemeClr val="tx1"/>
                </a:solidFill>
                <a:effectLst/>
                <a:latin typeface="+mn-lt"/>
                <a:ea typeface="+mn-ea"/>
                <a:cs typeface="+mn-cs"/>
              </a:rPr>
              <a:t>(Geneva: World Health Organization, 2014) </a:t>
            </a:r>
            <a:r>
              <a:rPr lang="en-US" sz="1200" kern="1200" dirty="0" err="1">
                <a:solidFill>
                  <a:schemeClr val="tx1"/>
                </a:solidFill>
                <a:effectLst/>
                <a:latin typeface="+mn-lt"/>
                <a:ea typeface="+mn-ea"/>
                <a:cs typeface="+mn-cs"/>
              </a:rPr>
              <a:t>vii,viii</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4"/>
              </a:rPr>
              <a:t>who.int/violence_injury_prevention/violence /status_report/2014/report/report/</a:t>
            </a:r>
            <a:r>
              <a:rPr lang="en-US" sz="1200" u="sng" kern="1200" dirty="0" err="1">
                <a:solidFill>
                  <a:schemeClr val="tx1"/>
                </a:solidFill>
                <a:effectLst/>
                <a:latin typeface="+mn-lt"/>
                <a:ea typeface="+mn-ea"/>
                <a:cs typeface="+mn-cs"/>
                <a:hlinkClick r:id="rId4"/>
              </a:rPr>
              <a:t>en</a:t>
            </a:r>
            <a:r>
              <a:rPr lang="en-US" sz="1200" u="sng" kern="1200" dirty="0">
                <a:solidFill>
                  <a:schemeClr val="tx1"/>
                </a:solidFill>
                <a:effectLst/>
                <a:latin typeface="+mn-lt"/>
                <a:ea typeface="+mn-ea"/>
                <a:cs typeface="+mn-cs"/>
                <a:hlinkClick r:id="rId4"/>
              </a:rPr>
              <a:t>/</a:t>
            </a:r>
            <a:r>
              <a:rPr lang="en-US" sz="1200" kern="1200" dirty="0">
                <a:solidFill>
                  <a:schemeClr val="tx1"/>
                </a:solidFill>
                <a:effectLst/>
                <a:latin typeface="+mn-lt"/>
                <a:ea typeface="+mn-ea"/>
                <a:cs typeface="+mn-cs"/>
              </a:rPr>
              <a:t>.</a:t>
            </a:r>
          </a:p>
          <a:p>
            <a:r>
              <a:rPr lang="pt-PT" sz="1200" i="1" kern="1200" dirty="0">
                <a:solidFill>
                  <a:schemeClr val="tx1"/>
                </a:solidFill>
                <a:effectLst/>
                <a:latin typeface="+mn-lt"/>
                <a:ea typeface="+mn-ea"/>
                <a:cs typeface="+mn-cs"/>
              </a:rPr>
              <a:t>(Organização Mundial da Saúde, Gabinete das Nações Unidas Contra a Droga e o Crime, e Programa de Desenvolvimento das Nações Unidas, Relatório Global da Situação da Prevenção da Violência 2014 (</a:t>
            </a:r>
            <a:r>
              <a:rPr lang="pt-PT" sz="1200" i="1" kern="1200" dirty="0" err="1">
                <a:solidFill>
                  <a:schemeClr val="tx1"/>
                </a:solidFill>
                <a:effectLst/>
                <a:latin typeface="+mn-lt"/>
                <a:ea typeface="+mn-ea"/>
                <a:cs typeface="+mn-cs"/>
              </a:rPr>
              <a:t>Geneva</a:t>
            </a:r>
            <a:r>
              <a:rPr lang="pt-PT" sz="1200" i="1" kern="1200" dirty="0">
                <a:solidFill>
                  <a:schemeClr val="tx1"/>
                </a:solidFill>
                <a:effectLst/>
                <a:latin typeface="+mn-lt"/>
                <a:ea typeface="+mn-ea"/>
                <a:cs typeface="+mn-cs"/>
              </a:rPr>
              <a:t>: Organização Mundial da Saúde 2014)</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See Rape, Abuse and Incest National Network, “Victims of Sexual Violence: Statistics,” accessed Oct. 7, 2018, </a:t>
            </a:r>
            <a:r>
              <a:rPr lang="en-US" sz="1200" u="sng" kern="1200" dirty="0">
                <a:solidFill>
                  <a:schemeClr val="tx1"/>
                </a:solidFill>
                <a:effectLst/>
                <a:latin typeface="+mn-lt"/>
                <a:ea typeface="+mn-ea"/>
                <a:cs typeface="+mn-cs"/>
                <a:hlinkClick r:id="rId5"/>
              </a:rPr>
              <a:t>www.rainn.org/statistics/victims-sexual-violence</a:t>
            </a:r>
            <a:r>
              <a:rPr lang="en-US" sz="1200" kern="1200" dirty="0">
                <a:solidFill>
                  <a:schemeClr val="tx1"/>
                </a:solidFill>
                <a:effectLst/>
                <a:latin typeface="+mn-lt"/>
                <a:ea typeface="+mn-ea"/>
                <a:cs typeface="+mn-cs"/>
              </a:rPr>
              <a:t>.</a:t>
            </a:r>
          </a:p>
          <a:p>
            <a:r>
              <a:rPr lang="pt-PT" sz="1200" i="1" kern="1200" dirty="0">
                <a:solidFill>
                  <a:schemeClr val="tx1"/>
                </a:solidFill>
                <a:effectLst/>
                <a:latin typeface="+mn-lt"/>
                <a:ea typeface="+mn-ea"/>
                <a:cs typeface="+mn-cs"/>
              </a:rPr>
              <a:t>(Consultar Rede Nacional de Violação, Abuso e Incesto, “Vítimas da Violência Sexual: Estatísticas,” acesso a 7 de outubro de 2018)</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CDC National Intimate Partner and Sexual Violence </a:t>
            </a:r>
          </a:p>
          <a:p>
            <a:r>
              <a:rPr lang="en-US" sz="1200" kern="1200" dirty="0">
                <a:solidFill>
                  <a:schemeClr val="tx1"/>
                </a:solidFill>
                <a:effectLst/>
                <a:latin typeface="+mn-lt"/>
                <a:ea typeface="+mn-ea"/>
                <a:cs typeface="+mn-cs"/>
              </a:rPr>
              <a:t>Survey 2010 Summary Report, accessed </a:t>
            </a:r>
            <a:r>
              <a:rPr lang="en-US" sz="1200" u="sng" kern="1200" dirty="0">
                <a:solidFill>
                  <a:schemeClr val="tx1"/>
                </a:solidFill>
                <a:effectLst/>
                <a:latin typeface="+mn-lt"/>
                <a:ea typeface="+mn-ea"/>
                <a:cs typeface="+mn-cs"/>
                <a:hlinkClick r:id="rId6"/>
              </a:rPr>
              <a:t>Mar. 2</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7"/>
              </a:rPr>
              <a:t>201</a:t>
            </a:r>
            <a:r>
              <a:rPr lang="en-US" sz="1200" u="sng" kern="1200" dirty="0">
                <a:solidFill>
                  <a:schemeClr val="tx1"/>
                </a:solidFill>
                <a:effectLst/>
                <a:latin typeface="+mn-lt"/>
                <a:ea typeface="+mn-ea"/>
                <a:cs typeface="+mn-cs"/>
                <a:hlinkClick r:id="rId8"/>
              </a:rPr>
              <a:t>8</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9"/>
              </a:rPr>
              <a:t>www.cdc.gov/violenceprevention/pdf/nisvs _report2010-a.pdf</a:t>
            </a:r>
            <a:r>
              <a:rPr lang="en-US" sz="1200" kern="1200" dirty="0">
                <a:solidFill>
                  <a:schemeClr val="tx1"/>
                </a:solidFill>
                <a:effectLst/>
                <a:latin typeface="+mn-lt"/>
                <a:ea typeface="+mn-ea"/>
                <a:cs typeface="+mn-cs"/>
              </a:rPr>
              <a:t>.</a:t>
            </a:r>
          </a:p>
          <a:p>
            <a:r>
              <a:rPr lang="pt-PT" sz="1200" i="1" kern="1200" dirty="0">
                <a:solidFill>
                  <a:schemeClr val="tx1"/>
                </a:solidFill>
                <a:effectLst/>
                <a:latin typeface="+mn-lt"/>
                <a:ea typeface="+mn-ea"/>
                <a:cs typeface="+mn-cs"/>
              </a:rPr>
              <a:t>(Relatório Resumido do Estudo Nacional sobre Parceiros Íntimos e Violência Sexual de 2010 do CDC, acesso a 2 de março de 2018)</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Katia G. Reinert et al., “Gender and Race Variations of the Intersection of Religious Involvement, Early Trauma and Adult Health,” </a:t>
            </a:r>
            <a:r>
              <a:rPr lang="en-US" sz="1200" i="1" kern="1200" dirty="0">
                <a:solidFill>
                  <a:schemeClr val="tx1"/>
                </a:solidFill>
                <a:effectLst/>
                <a:latin typeface="+mn-lt"/>
                <a:ea typeface="+mn-ea"/>
                <a:cs typeface="+mn-cs"/>
              </a:rPr>
              <a:t>Journal of Nursing</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Scholarship </a:t>
            </a:r>
            <a:r>
              <a:rPr lang="en-US" sz="1200" kern="1200" dirty="0">
                <a:solidFill>
                  <a:schemeClr val="tx1"/>
                </a:solidFill>
                <a:effectLst/>
                <a:latin typeface="+mn-lt"/>
                <a:ea typeface="+mn-ea"/>
                <a:cs typeface="+mn-cs"/>
              </a:rPr>
              <a:t>47, no. 4 (July 15, 2015): 318–327,</a:t>
            </a:r>
            <a:r>
              <a:rPr lang="en-US" sz="1200" u="sng" kern="1200" dirty="0">
                <a:solidFill>
                  <a:schemeClr val="tx1"/>
                </a:solidFill>
                <a:effectLst/>
                <a:latin typeface="+mn-lt"/>
                <a:ea typeface="+mn-ea"/>
                <a:cs typeface="+mn-cs"/>
                <a:hlinkClick r:id="rId10"/>
              </a:rPr>
              <a:t>www.ncbi.nlm.nih.gov/pubmed/26077834</a:t>
            </a:r>
            <a:r>
              <a:rPr lang="en-US" sz="1200" kern="1200" dirty="0">
                <a:solidFill>
                  <a:schemeClr val="tx1"/>
                </a:solidFill>
                <a:effectLst/>
                <a:latin typeface="+mn-lt"/>
                <a:ea typeface="+mn-ea"/>
                <a:cs typeface="+mn-cs"/>
              </a:rPr>
              <a:t>. The 10,283 participants included 6,946 women and 3,333 men.</a:t>
            </a:r>
          </a:p>
          <a:p>
            <a:r>
              <a:rPr lang="pt-PT" sz="1200" i="1" kern="1200" dirty="0">
                <a:solidFill>
                  <a:schemeClr val="tx1"/>
                </a:solidFill>
                <a:effectLst/>
                <a:latin typeface="+mn-lt"/>
                <a:ea typeface="+mn-ea"/>
                <a:cs typeface="+mn-cs"/>
              </a:rPr>
              <a:t>(“Variações de Género e Raça da Interseção de Envolvimento Religioso, Trauma Inicial e Saúde Adulta,” Revista de Académica de Enfermagem 47, no. 4 (15 de julho de 2015): 318-327, </a:t>
            </a:r>
            <a:r>
              <a:rPr lang="pt-PT" sz="1200" u="sng" kern="1200" dirty="0">
                <a:solidFill>
                  <a:schemeClr val="tx1"/>
                </a:solidFill>
                <a:effectLst/>
                <a:latin typeface="+mn-lt"/>
                <a:ea typeface="+mn-ea"/>
                <a:cs typeface="+mn-cs"/>
                <a:hlinkClick r:id="rId10"/>
              </a:rPr>
              <a:t>www.ncbi.nlm.nih.gov/</a:t>
            </a:r>
            <a:r>
              <a:rPr lang="pt-PT" sz="1200" u="sng" kern="1200" dirty="0" err="1">
                <a:solidFill>
                  <a:schemeClr val="tx1"/>
                </a:solidFill>
                <a:effectLst/>
                <a:latin typeface="+mn-lt"/>
                <a:ea typeface="+mn-ea"/>
                <a:cs typeface="+mn-cs"/>
                <a:hlinkClick r:id="rId10"/>
              </a:rPr>
              <a:t>pubmed</a:t>
            </a:r>
            <a:r>
              <a:rPr lang="pt-PT" sz="1200" u="sng" kern="1200" dirty="0">
                <a:solidFill>
                  <a:schemeClr val="tx1"/>
                </a:solidFill>
                <a:effectLst/>
                <a:latin typeface="+mn-lt"/>
                <a:ea typeface="+mn-ea"/>
                <a:cs typeface="+mn-cs"/>
                <a:hlinkClick r:id="rId10"/>
              </a:rPr>
              <a:t>/26077834</a:t>
            </a:r>
            <a:r>
              <a:rPr lang="pt-PT" sz="1200" u="sng" kern="1200" dirty="0">
                <a:solidFill>
                  <a:schemeClr val="tx1"/>
                </a:solidFill>
                <a:effectLst/>
                <a:latin typeface="+mn-lt"/>
                <a:ea typeface="+mn-ea"/>
                <a:cs typeface="+mn-cs"/>
              </a:rPr>
              <a:t>. </a:t>
            </a:r>
            <a:r>
              <a:rPr lang="en-ZA" sz="1200" i="1" u="sng" kern="1200" dirty="0" err="1">
                <a:solidFill>
                  <a:schemeClr val="tx1"/>
                </a:solidFill>
                <a:effectLst/>
                <a:latin typeface="+mn-lt"/>
                <a:ea typeface="+mn-ea"/>
                <a:cs typeface="+mn-cs"/>
              </a:rPr>
              <a:t>Os</a:t>
            </a:r>
            <a:r>
              <a:rPr lang="en-ZA" sz="1200" i="1" u="sng" kern="1200" dirty="0">
                <a:solidFill>
                  <a:schemeClr val="tx1"/>
                </a:solidFill>
                <a:effectLst/>
                <a:latin typeface="+mn-lt"/>
                <a:ea typeface="+mn-ea"/>
                <a:cs typeface="+mn-cs"/>
              </a:rPr>
              <a:t> </a:t>
            </a:r>
            <a:r>
              <a:rPr lang="en-ZA" sz="1200" i="1" u="sng" kern="1200" dirty="0" err="1">
                <a:solidFill>
                  <a:schemeClr val="tx1"/>
                </a:solidFill>
                <a:effectLst/>
                <a:latin typeface="+mn-lt"/>
                <a:ea typeface="+mn-ea"/>
                <a:cs typeface="+mn-cs"/>
              </a:rPr>
              <a:t>participantes</a:t>
            </a:r>
            <a:r>
              <a:rPr lang="en-ZA" sz="1200" i="1" u="sng" kern="1200" dirty="0">
                <a:solidFill>
                  <a:schemeClr val="tx1"/>
                </a:solidFill>
                <a:effectLst/>
                <a:latin typeface="+mn-lt"/>
                <a:ea typeface="+mn-ea"/>
                <a:cs typeface="+mn-cs"/>
              </a:rPr>
              <a:t> </a:t>
            </a:r>
            <a:r>
              <a:rPr lang="en-ZA" sz="1200" i="1" u="sng" kern="1200" dirty="0" err="1">
                <a:solidFill>
                  <a:schemeClr val="tx1"/>
                </a:solidFill>
                <a:effectLst/>
                <a:latin typeface="+mn-lt"/>
                <a:ea typeface="+mn-ea"/>
                <a:cs typeface="+mn-cs"/>
              </a:rPr>
              <a:t>incluíram</a:t>
            </a:r>
            <a:r>
              <a:rPr lang="en-ZA" sz="1200" i="1" u="sng" kern="1200" dirty="0">
                <a:solidFill>
                  <a:schemeClr val="tx1"/>
                </a:solidFill>
                <a:effectLst/>
                <a:latin typeface="+mn-lt"/>
                <a:ea typeface="+mn-ea"/>
                <a:cs typeface="+mn-cs"/>
              </a:rPr>
              <a:t> 6,946 </a:t>
            </a:r>
            <a:r>
              <a:rPr lang="en-ZA" sz="1200" i="1" u="sng" kern="1200" dirty="0" err="1">
                <a:solidFill>
                  <a:schemeClr val="tx1"/>
                </a:solidFill>
                <a:effectLst/>
                <a:latin typeface="+mn-lt"/>
                <a:ea typeface="+mn-ea"/>
                <a:cs typeface="+mn-cs"/>
              </a:rPr>
              <a:t>mulheres</a:t>
            </a:r>
            <a:r>
              <a:rPr lang="en-ZA" sz="1200" i="1" u="sng" kern="1200" dirty="0">
                <a:solidFill>
                  <a:schemeClr val="tx1"/>
                </a:solidFill>
                <a:effectLst/>
                <a:latin typeface="+mn-lt"/>
                <a:ea typeface="+mn-ea"/>
                <a:cs typeface="+mn-cs"/>
              </a:rPr>
              <a:t> e 3,333 </a:t>
            </a:r>
            <a:r>
              <a:rPr lang="en-ZA" sz="1200" i="1" u="sng" kern="1200" dirty="0" err="1">
                <a:solidFill>
                  <a:schemeClr val="tx1"/>
                </a:solidFill>
                <a:effectLst/>
                <a:latin typeface="+mn-lt"/>
                <a:ea typeface="+mn-ea"/>
                <a:cs typeface="+mn-cs"/>
              </a:rPr>
              <a:t>homens</a:t>
            </a:r>
            <a:r>
              <a:rPr lang="en-ZA"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Andrea Mathews, “When Is It Emotional Abuse? Differentiate Between What Is Emotionally Abusive, and What Isn’t,”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Sept. 26, 2016, </a:t>
            </a:r>
            <a:r>
              <a:rPr lang="en-US" sz="1200" u="sng" kern="1200" dirty="0">
                <a:solidFill>
                  <a:schemeClr val="tx1"/>
                </a:solidFill>
                <a:effectLst/>
                <a:latin typeface="+mn-lt"/>
                <a:ea typeface="+mn-ea"/>
                <a:cs typeface="+mn-cs"/>
                <a:hlinkClick r:id="rId11"/>
              </a:rPr>
              <a:t>www.psychologytoday.com/blog/traversing-the -inner-terrain/201609/when-is-it-emotional-abuse</a:t>
            </a:r>
            <a:r>
              <a:rPr lang="en-US" sz="1200" kern="1200" dirty="0">
                <a:solidFill>
                  <a:schemeClr val="tx1"/>
                </a:solidFill>
                <a:effectLst/>
                <a:latin typeface="+mn-lt"/>
                <a:ea typeface="+mn-ea"/>
                <a:cs typeface="+mn-cs"/>
              </a:rPr>
              <a:t>. </a:t>
            </a:r>
          </a:p>
          <a:p>
            <a:r>
              <a:rPr lang="pt-PT" sz="1200" i="1" kern="1200" dirty="0">
                <a:solidFill>
                  <a:schemeClr val="tx1"/>
                </a:solidFill>
                <a:effectLst/>
                <a:latin typeface="+mn-lt"/>
                <a:ea typeface="+mn-ea"/>
                <a:cs typeface="+mn-cs"/>
              </a:rPr>
              <a:t>(“Quando é Abuso Emocional? Diferença Entre Aquilo que é Emocionalmente Abusivo e o que não é,” </a:t>
            </a:r>
            <a:r>
              <a:rPr lang="pt-PT" sz="1200" i="1" kern="1200" dirty="0" err="1">
                <a:solidFill>
                  <a:schemeClr val="tx1"/>
                </a:solidFill>
                <a:effectLst/>
                <a:latin typeface="+mn-lt"/>
                <a:ea typeface="+mn-ea"/>
                <a:cs typeface="+mn-cs"/>
              </a:rPr>
              <a:t>Psychology</a:t>
            </a:r>
            <a:r>
              <a:rPr lang="pt-PT" sz="1200" i="1" kern="1200" dirty="0">
                <a:solidFill>
                  <a:schemeClr val="tx1"/>
                </a:solidFill>
                <a:effectLst/>
                <a:latin typeface="+mn-lt"/>
                <a:ea typeface="+mn-ea"/>
                <a:cs typeface="+mn-cs"/>
              </a:rPr>
              <a:t> </a:t>
            </a:r>
            <a:r>
              <a:rPr lang="pt-PT" sz="1200" i="1" kern="1200" dirty="0" err="1">
                <a:solidFill>
                  <a:schemeClr val="tx1"/>
                </a:solidFill>
                <a:effectLst/>
                <a:latin typeface="+mn-lt"/>
                <a:ea typeface="+mn-ea"/>
                <a:cs typeface="+mn-cs"/>
              </a:rPr>
              <a:t>Today</a:t>
            </a:r>
            <a:r>
              <a:rPr lang="pt-PT" sz="1200" i="1" kern="1200" dirty="0">
                <a:solidFill>
                  <a:schemeClr val="tx1"/>
                </a:solidFill>
                <a:effectLst/>
                <a:latin typeface="+mn-lt"/>
                <a:ea typeface="+mn-ea"/>
                <a:cs typeface="+mn-cs"/>
              </a:rPr>
              <a:t>, 26 de setembro de 2016)</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See Darlene Lancer, “Forms of Emotional and Verbal Abuse You May Be Overlooking,” </a:t>
            </a:r>
            <a:r>
              <a:rPr lang="en-US" sz="1200" i="1" kern="1200" dirty="0">
                <a:solidFill>
                  <a:schemeClr val="tx1"/>
                </a:solidFill>
                <a:effectLst/>
                <a:latin typeface="+mn-lt"/>
                <a:ea typeface="+mn-ea"/>
                <a:cs typeface="+mn-cs"/>
              </a:rPr>
              <a:t>Psychology Today</a:t>
            </a:r>
            <a:r>
              <a:rPr lang="en-US" sz="1200" kern="1200" dirty="0">
                <a:solidFill>
                  <a:schemeClr val="tx1"/>
                </a:solidFill>
                <a:effectLst/>
                <a:latin typeface="+mn-lt"/>
                <a:ea typeface="+mn-ea"/>
                <a:cs typeface="+mn-cs"/>
              </a:rPr>
              <a:t>, Apr. 3, 2017, </a:t>
            </a:r>
            <a:r>
              <a:rPr lang="en-US" sz="1200" u="sng" kern="1200" dirty="0">
                <a:solidFill>
                  <a:schemeClr val="tx1"/>
                </a:solidFill>
                <a:effectLst/>
                <a:latin typeface="+mn-lt"/>
                <a:ea typeface="+mn-ea"/>
                <a:cs typeface="+mn-cs"/>
                <a:hlinkClick r:id="rId12"/>
              </a:rPr>
              <a:t>https://www.psychologytoday.com/us /blog/toxic-relationships/201704/forms-emotional -and-verbal-abuse-you-may-be-overlooking</a:t>
            </a:r>
            <a:r>
              <a:rPr lang="en-US" sz="1200" kern="1200" dirty="0">
                <a:solidFill>
                  <a:schemeClr val="tx1"/>
                </a:solidFill>
                <a:effectLst/>
                <a:latin typeface="+mn-lt"/>
                <a:ea typeface="+mn-ea"/>
                <a:cs typeface="+mn-cs"/>
              </a:rPr>
              <a:t>.</a:t>
            </a:r>
          </a:p>
          <a:p>
            <a:r>
              <a:rPr lang="pt-PT" sz="1200" i="1" kern="1200" dirty="0">
                <a:solidFill>
                  <a:schemeClr val="tx1"/>
                </a:solidFill>
                <a:effectLst/>
                <a:latin typeface="+mn-lt"/>
                <a:ea typeface="+mn-ea"/>
                <a:cs typeface="+mn-cs"/>
              </a:rPr>
              <a:t>(“Formas de Abuso Emocional e Verbal que Pode Estar a Ignorar,” </a:t>
            </a:r>
            <a:r>
              <a:rPr lang="pt-PT" sz="1200" i="1" kern="1200" dirty="0" err="1">
                <a:solidFill>
                  <a:schemeClr val="tx1"/>
                </a:solidFill>
                <a:effectLst/>
                <a:latin typeface="+mn-lt"/>
                <a:ea typeface="+mn-ea"/>
                <a:cs typeface="+mn-cs"/>
              </a:rPr>
              <a:t>Psychology</a:t>
            </a:r>
            <a:r>
              <a:rPr lang="pt-PT" sz="1200" i="1" kern="1200" dirty="0">
                <a:solidFill>
                  <a:schemeClr val="tx1"/>
                </a:solidFill>
                <a:effectLst/>
                <a:latin typeface="+mn-lt"/>
                <a:ea typeface="+mn-ea"/>
                <a:cs typeface="+mn-cs"/>
              </a:rPr>
              <a:t> </a:t>
            </a:r>
            <a:r>
              <a:rPr lang="pt-PT" sz="1200" i="1" kern="1200" dirty="0" err="1">
                <a:solidFill>
                  <a:schemeClr val="tx1"/>
                </a:solidFill>
                <a:effectLst/>
                <a:latin typeface="+mn-lt"/>
                <a:ea typeface="+mn-ea"/>
                <a:cs typeface="+mn-cs"/>
              </a:rPr>
              <a:t>Today</a:t>
            </a:r>
            <a:r>
              <a:rPr lang="pt-PT" sz="1200" i="1" kern="1200" dirty="0">
                <a:solidFill>
                  <a:schemeClr val="tx1"/>
                </a:solidFill>
                <a:effectLst/>
                <a:latin typeface="+mn-lt"/>
                <a:ea typeface="+mn-ea"/>
                <a:cs typeface="+mn-cs"/>
              </a:rPr>
              <a:t>, 3 de abril de 2017).</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Ibid.</a:t>
            </a:r>
          </a:p>
          <a:p>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Ellen G. White, </a:t>
            </a:r>
            <a:r>
              <a:rPr lang="en-US" sz="1200" i="1" kern="1200" dirty="0">
                <a:solidFill>
                  <a:schemeClr val="tx1"/>
                </a:solidFill>
                <a:effectLst/>
                <a:latin typeface="+mn-lt"/>
                <a:ea typeface="+mn-ea"/>
                <a:cs typeface="+mn-cs"/>
              </a:rPr>
              <a:t>The Desire of Ages</a:t>
            </a:r>
            <a:r>
              <a:rPr lang="en-US" sz="1200" kern="1200" dirty="0">
                <a:solidFill>
                  <a:schemeClr val="tx1"/>
                </a:solidFill>
                <a:effectLst/>
                <a:latin typeface="+mn-lt"/>
                <a:ea typeface="+mn-ea"/>
                <a:cs typeface="+mn-cs"/>
              </a:rPr>
              <a:t> (Mountain View, CA: Pacific Press Pub. Assn., 1940), 483.</a:t>
            </a:r>
          </a:p>
          <a:p>
            <a:r>
              <a:rPr lang="en-ZA" sz="1200" i="1" kern="1200" dirty="0">
                <a:solidFill>
                  <a:schemeClr val="tx1"/>
                </a:solidFill>
                <a:effectLst/>
                <a:latin typeface="+mn-lt"/>
                <a:ea typeface="+mn-ea"/>
                <a:cs typeface="+mn-cs"/>
              </a:rPr>
              <a:t>(O </a:t>
            </a:r>
            <a:r>
              <a:rPr lang="en-ZA" sz="1200" i="1" kern="1200" dirty="0" err="1">
                <a:solidFill>
                  <a:schemeClr val="tx1"/>
                </a:solidFill>
                <a:effectLst/>
                <a:latin typeface="+mn-lt"/>
                <a:ea typeface="+mn-ea"/>
                <a:cs typeface="+mn-cs"/>
              </a:rPr>
              <a:t>Desejado</a:t>
            </a:r>
            <a:r>
              <a:rPr lang="en-ZA" sz="1200" i="1" kern="1200" dirty="0">
                <a:solidFill>
                  <a:schemeClr val="tx1"/>
                </a:solidFill>
                <a:effectLst/>
                <a:latin typeface="+mn-lt"/>
                <a:ea typeface="+mn-ea"/>
                <a:cs typeface="+mn-cs"/>
              </a:rPr>
              <a:t> de </a:t>
            </a:r>
            <a:r>
              <a:rPr lang="en-ZA" sz="1200" i="1" kern="1200" dirty="0" err="1">
                <a:solidFill>
                  <a:schemeClr val="tx1"/>
                </a:solidFill>
                <a:effectLst/>
                <a:latin typeface="+mn-lt"/>
                <a:ea typeface="+mn-ea"/>
                <a:cs typeface="+mn-cs"/>
              </a:rPr>
              <a:t>Todas</a:t>
            </a:r>
            <a:r>
              <a:rPr lang="en-ZA" sz="1200" i="1" kern="1200" dirty="0">
                <a:solidFill>
                  <a:schemeClr val="tx1"/>
                </a:solidFill>
                <a:effectLst/>
                <a:latin typeface="+mn-lt"/>
                <a:ea typeface="+mn-ea"/>
                <a:cs typeface="+mn-cs"/>
              </a:rPr>
              <a:t> as </a:t>
            </a:r>
            <a:r>
              <a:rPr lang="en-ZA" sz="1200" i="1" kern="1200" dirty="0" err="1">
                <a:solidFill>
                  <a:schemeClr val="tx1"/>
                </a:solidFill>
                <a:effectLst/>
                <a:latin typeface="+mn-lt"/>
                <a:ea typeface="+mn-ea"/>
                <a:cs typeface="+mn-cs"/>
              </a:rPr>
              <a:t>Nações</a:t>
            </a:r>
            <a:r>
              <a:rPr lang="en-ZA" sz="1200" i="1" kern="1200" dirty="0">
                <a:solidFill>
                  <a:schemeClr val="tx1"/>
                </a:solidFill>
                <a:effectLst/>
                <a:latin typeface="+mn-lt"/>
                <a:ea typeface="+mn-ea"/>
                <a:cs typeface="+mn-cs"/>
              </a:rPr>
              <a:t>, 483)</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World Health Organization, United Nations Office on Drugs and Crime, and United Nations Development Program, </a:t>
            </a:r>
            <a:r>
              <a:rPr lang="en-US" sz="1200" i="1" kern="1200" dirty="0">
                <a:solidFill>
                  <a:schemeClr val="tx1"/>
                </a:solidFill>
                <a:effectLst/>
                <a:latin typeface="+mn-lt"/>
                <a:ea typeface="+mn-ea"/>
                <a:cs typeface="+mn-cs"/>
              </a:rPr>
              <a:t>Global Status Report</a:t>
            </a:r>
            <a:r>
              <a:rPr lang="en-US" sz="1200" kern="1200" dirty="0">
                <a:solidFill>
                  <a:schemeClr val="tx1"/>
                </a:solidFill>
                <a:effectLst/>
                <a:latin typeface="+mn-lt"/>
                <a:ea typeface="+mn-ea"/>
                <a:cs typeface="+mn-cs"/>
              </a:rPr>
              <a:t>, 2.</a:t>
            </a:r>
          </a:p>
          <a:p>
            <a:r>
              <a:rPr lang="pt-PT" sz="1200" i="1" kern="1200" dirty="0">
                <a:solidFill>
                  <a:schemeClr val="tx1"/>
                </a:solidFill>
                <a:effectLst/>
                <a:latin typeface="+mn-lt"/>
                <a:ea typeface="+mn-ea"/>
                <a:cs typeface="+mn-cs"/>
              </a:rPr>
              <a:t>(Organização Mundial da Saúde, Gabinete das Nações Unidas Contra a Droga e o Crime e Programa de Desenvolvimento das Nações Unidas, Relatório da Situação Global, 2)</a:t>
            </a:r>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11</a:t>
            </a:r>
            <a:r>
              <a:rPr lang="en-US" sz="1200" kern="1200" dirty="0">
                <a:solidFill>
                  <a:schemeClr val="tx1"/>
                </a:solidFill>
                <a:effectLst/>
                <a:latin typeface="+mn-lt"/>
                <a:ea typeface="+mn-ea"/>
                <a:cs typeface="+mn-cs"/>
              </a:rPr>
              <a:t>  See </a:t>
            </a:r>
            <a:r>
              <a:rPr lang="en-US" sz="1200" i="1" kern="1200" dirty="0">
                <a:solidFill>
                  <a:schemeClr val="tx1"/>
                </a:solidFill>
                <a:effectLst/>
                <a:latin typeface="+mn-lt"/>
                <a:ea typeface="+mn-ea"/>
                <a:cs typeface="+mn-cs"/>
              </a:rPr>
              <a:t>Global Status Report on Violence Prevention 2014</a:t>
            </a:r>
            <a:r>
              <a:rPr lang="en-US" sz="1200" kern="1200" dirty="0">
                <a:solidFill>
                  <a:schemeClr val="tx1"/>
                </a:solidFill>
                <a:effectLst/>
                <a:latin typeface="+mn-lt"/>
                <a:ea typeface="+mn-ea"/>
                <a:cs typeface="+mn-cs"/>
              </a:rPr>
              <a:t>, World Health Organization, 2, </a:t>
            </a:r>
            <a:r>
              <a:rPr lang="en-US" sz="1200" u="sng" kern="1200" dirty="0">
                <a:solidFill>
                  <a:schemeClr val="tx1"/>
                </a:solidFill>
                <a:effectLst/>
                <a:latin typeface="+mn-lt"/>
                <a:ea typeface="+mn-ea"/>
                <a:cs typeface="+mn-cs"/>
                <a:hlinkClick r:id="rId13"/>
              </a:rPr>
              <a:t>who.int/violence _injury_prevention/violence/status_report/2014 /report/report/</a:t>
            </a:r>
            <a:r>
              <a:rPr lang="en-US" sz="1200" u="sng" kern="1200" dirty="0" err="1">
                <a:solidFill>
                  <a:schemeClr val="tx1"/>
                </a:solidFill>
                <a:effectLst/>
                <a:latin typeface="+mn-lt"/>
                <a:ea typeface="+mn-ea"/>
                <a:cs typeface="+mn-cs"/>
                <a:hlinkClick r:id="rId13"/>
              </a:rPr>
              <a:t>en</a:t>
            </a:r>
            <a:r>
              <a:rPr lang="en-US" sz="1200" u="sng" kern="1200" dirty="0">
                <a:solidFill>
                  <a:schemeClr val="tx1"/>
                </a:solidFill>
                <a:effectLst/>
                <a:latin typeface="+mn-lt"/>
                <a:ea typeface="+mn-ea"/>
                <a:cs typeface="+mn-cs"/>
                <a:hlinkClick r:id="rId13"/>
              </a:rPr>
              <a:t>/</a:t>
            </a:r>
            <a:endParaRPr lang="en-US" sz="1200" u="sng" kern="1200" dirty="0">
              <a:solidFill>
                <a:schemeClr val="tx1"/>
              </a:solidFill>
              <a:effectLst/>
              <a:latin typeface="+mn-lt"/>
              <a:ea typeface="+mn-ea"/>
              <a:cs typeface="+mn-cs"/>
            </a:endParaRPr>
          </a:p>
          <a:p>
            <a:r>
              <a:rPr lang="pt-PT" sz="1200" i="1" u="sng" kern="1200">
                <a:solidFill>
                  <a:schemeClr val="tx1"/>
                </a:solidFill>
                <a:effectLst/>
                <a:latin typeface="+mn-lt"/>
                <a:ea typeface="+mn-ea"/>
                <a:cs typeface="+mn-cs"/>
              </a:rPr>
              <a:t>(Ver Relatório da Situação Global da Prevenção da Violência 2014, Organização Mundial da Saúde, 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kern="1200" dirty="0">
                <a:solidFill>
                  <a:schemeClr val="tx1"/>
                </a:solidFill>
                <a:effectLst/>
                <a:latin typeface="+mn-lt"/>
                <a:ea typeface="+mn-ea"/>
                <a:cs typeface="+mn-cs"/>
              </a:rPr>
              <a:t>Os pastores são os líderes espirituais das suas congregações e têm a responsabilidade de representar o modelo de Jesus, o Bom Pastor, e o que Ele faria ao cuidar com compaixão das pessoas abusadas, tanto em suas igrejas como na comunidade. Há provas científicas que as pessoas abusadas falam com os seus pastores, antes de falaram com qualquer outra pessoa sobre o abuso que sofrem. Tenho testemunhado isto pessoalmente. O meu irmão é pastor, o nosso pai é pastor e o nosso avô era pastor. Todavia Justin </a:t>
            </a:r>
            <a:r>
              <a:rPr lang="pt-BR" sz="1200" kern="1200" dirty="0" err="1">
                <a:solidFill>
                  <a:schemeClr val="tx1"/>
                </a:solidFill>
                <a:effectLst/>
                <a:latin typeface="+mn-lt"/>
                <a:ea typeface="+mn-ea"/>
                <a:cs typeface="+mn-cs"/>
              </a:rPr>
              <a:t>Holcomb</a:t>
            </a:r>
            <a:r>
              <a:rPr lang="pt-BR" sz="1200" kern="1200" dirty="0">
                <a:solidFill>
                  <a:schemeClr val="tx1"/>
                </a:solidFill>
                <a:effectLst/>
                <a:latin typeface="+mn-lt"/>
                <a:ea typeface="+mn-ea"/>
                <a:cs typeface="+mn-cs"/>
              </a:rPr>
              <a:t> e </a:t>
            </a:r>
            <a:r>
              <a:rPr lang="pt-BR" sz="1200" kern="1200" dirty="0" err="1">
                <a:solidFill>
                  <a:schemeClr val="tx1"/>
                </a:solidFill>
                <a:effectLst/>
                <a:latin typeface="+mn-lt"/>
                <a:ea typeface="+mn-ea"/>
                <a:cs typeface="+mn-cs"/>
              </a:rPr>
              <a:t>Lindsey</a:t>
            </a:r>
            <a:r>
              <a:rPr lang="pt-BR" sz="1200" kern="1200" dirty="0">
                <a:solidFill>
                  <a:schemeClr val="tx1"/>
                </a:solidFill>
                <a:effectLst/>
                <a:latin typeface="+mn-lt"/>
                <a:ea typeface="+mn-ea"/>
                <a:cs typeface="+mn-cs"/>
              </a:rPr>
              <a:t> </a:t>
            </a:r>
            <a:r>
              <a:rPr lang="pt-BR" sz="1200" kern="1200" dirty="0" err="1">
                <a:solidFill>
                  <a:schemeClr val="tx1"/>
                </a:solidFill>
                <a:effectLst/>
                <a:latin typeface="+mn-lt"/>
                <a:ea typeface="+mn-ea"/>
                <a:cs typeface="+mn-cs"/>
              </a:rPr>
              <a:t>Holcomb</a:t>
            </a:r>
            <a:r>
              <a:rPr lang="pt-BR" sz="1200" kern="1200" dirty="0">
                <a:solidFill>
                  <a:schemeClr val="tx1"/>
                </a:solidFill>
                <a:effectLst/>
                <a:latin typeface="+mn-lt"/>
                <a:ea typeface="+mn-ea"/>
                <a:cs typeface="+mn-cs"/>
              </a:rPr>
              <a:t> afirmam que enquanto “’muitas vítimas acreditam que os ministros têm mais potencial para ajudá-las,’ na realidade ‘[os ministros] são muitas vezes os que menos ajudam e, por vezes, até prejudicam</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1</a:t>
            </a:r>
          </a:p>
          <a:p>
            <a:endParaRPr lang="en-US"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Através das suas ações, os pastores podem ser agentes de cura ou contribuir involuntariamente para a perpetuação do abuso, dependendo da forma como reagem. Se têm uma visão, irão (a) ajudar as vítimas a serem </a:t>
            </a:r>
            <a:r>
              <a:rPr lang="pt-BR" sz="1200" kern="1200" dirty="0" err="1">
                <a:solidFill>
                  <a:schemeClr val="tx1"/>
                </a:solidFill>
                <a:effectLst/>
                <a:latin typeface="+mn-lt"/>
                <a:ea typeface="+mn-ea"/>
                <a:cs typeface="+mn-cs"/>
              </a:rPr>
              <a:t>resilientes</a:t>
            </a:r>
            <a:r>
              <a:rPr lang="pt-BR" sz="1200" kern="1200" dirty="0">
                <a:solidFill>
                  <a:schemeClr val="tx1"/>
                </a:solidFill>
                <a:effectLst/>
                <a:latin typeface="+mn-lt"/>
                <a:ea typeface="+mn-ea"/>
                <a:cs typeface="+mn-cs"/>
              </a:rPr>
              <a:t>, ao capacitá-las na sua aflição, e (b) ajudar na prevenção, tirando tempo para tomarem conhecimento do abuso</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b="1" kern="1200" cap="all" noProof="0" dirty="0">
                <a:solidFill>
                  <a:schemeClr val="tx1"/>
                </a:solidFill>
                <a:effectLst/>
                <a:latin typeface="+mn-lt"/>
                <a:ea typeface="+mn-ea"/>
                <a:cs typeface="+mn-cs"/>
              </a:rPr>
              <a:t>TIPOS DE ABUSO</a:t>
            </a:r>
          </a:p>
          <a:p>
            <a:endParaRPr lang="en-US" sz="1200" b="1"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Embora a violência afete todos, as mulheres, crianças e idosos parecem sofrer mais as consequências do abuso não fatal físico, sexual e psicológico. Consideremos as taxas dos diversos tipos de abuso</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pt-PT" sz="1200" kern="1200" dirty="0">
                <a:solidFill>
                  <a:schemeClr val="tx1"/>
                </a:solidFill>
                <a:effectLst/>
                <a:latin typeface="+mn-lt"/>
                <a:ea typeface="+mn-ea"/>
                <a:cs typeface="+mn-cs"/>
              </a:rPr>
              <a:t>Um em cada quatro adultos relata ter sido fisicamente abusado em criança</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pt-PT" sz="1200" kern="1200" dirty="0">
                <a:solidFill>
                  <a:schemeClr val="tx1"/>
                </a:solidFill>
                <a:effectLst/>
                <a:latin typeface="+mn-lt"/>
                <a:ea typeface="+mn-ea"/>
                <a:cs typeface="+mn-cs"/>
              </a:rPr>
              <a:t>Uma em cada cinco mulheres relata ter sido sexualmente abusada em criança</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pt-PT" sz="1200" kern="1200" dirty="0">
                <a:solidFill>
                  <a:schemeClr val="tx1"/>
                </a:solidFill>
                <a:effectLst/>
                <a:latin typeface="+mn-lt"/>
                <a:ea typeface="+mn-ea"/>
                <a:cs typeface="+mn-cs"/>
              </a:rPr>
              <a:t>Uma em cada três mulheres foi vítima de violência física ou sexual provocada por um parceiro íntimo, em certa altura da sua vida</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pt-PT" sz="1200" kern="1200" dirty="0">
                <a:solidFill>
                  <a:schemeClr val="tx1"/>
                </a:solidFill>
                <a:effectLst/>
                <a:latin typeface="+mn-lt"/>
                <a:ea typeface="+mn-ea"/>
                <a:cs typeface="+mn-cs"/>
              </a:rPr>
              <a:t>Um em cada dezassete adultos mais idosos relatou abuso no último mês</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2</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pt-PT" sz="1200" kern="1200" dirty="0">
                <a:solidFill>
                  <a:schemeClr val="tx1"/>
                </a:solidFill>
                <a:effectLst/>
                <a:latin typeface="+mn-lt"/>
                <a:ea typeface="+mn-ea"/>
                <a:cs typeface="+mn-cs"/>
              </a:rPr>
              <a:t>As mulheres relatam, durante a sua vida, taxas mais elevadas de exposição à violação, violência física e perseguição dos que os homens</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3</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err="1">
                <a:solidFill>
                  <a:schemeClr val="tx1"/>
                </a:solidFill>
                <a:effectLst/>
                <a:latin typeface="+mn-lt"/>
                <a:ea typeface="+mn-ea"/>
                <a:cs typeface="+mn-cs"/>
              </a:rPr>
              <a:t>COMUM</a:t>
            </a:r>
            <a:r>
              <a:rPr lang="en-US" sz="1200" b="1" kern="1200" cap="all" dirty="0">
                <a:solidFill>
                  <a:schemeClr val="tx1"/>
                </a:solidFill>
                <a:effectLst/>
                <a:latin typeface="+mn-lt"/>
                <a:ea typeface="+mn-ea"/>
                <a:cs typeface="+mn-cs"/>
              </a:rPr>
              <a:t> MAS </a:t>
            </a:r>
            <a:r>
              <a:rPr lang="en-US" sz="1200" b="1" kern="1200" cap="all" dirty="0" err="1">
                <a:solidFill>
                  <a:schemeClr val="tx1"/>
                </a:solidFill>
                <a:effectLst/>
                <a:latin typeface="+mn-lt"/>
                <a:ea typeface="+mn-ea"/>
                <a:cs typeface="+mn-cs"/>
              </a:rPr>
              <a:t>NÃO</a:t>
            </a:r>
            <a:r>
              <a:rPr lang="en-US" sz="1200" b="1" kern="1200" cap="all" dirty="0">
                <a:solidFill>
                  <a:schemeClr val="tx1"/>
                </a:solidFill>
                <a:effectLst/>
                <a:latin typeface="+mn-lt"/>
                <a:ea typeface="+mn-ea"/>
                <a:cs typeface="+mn-cs"/>
              </a:rPr>
              <a:t> </a:t>
            </a:r>
            <a:r>
              <a:rPr lang="en-US" sz="1200" b="1" kern="1200" cap="all" dirty="0" err="1">
                <a:solidFill>
                  <a:schemeClr val="tx1"/>
                </a:solidFill>
                <a:effectLst/>
                <a:latin typeface="+mn-lt"/>
                <a:ea typeface="+mn-ea"/>
                <a:cs typeface="+mn-cs"/>
              </a:rPr>
              <a:t>RECONHECIDO</a:t>
            </a:r>
            <a:endParaRPr lang="en-US" sz="1200" b="1" kern="1200" cap="all"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Embora os danos do abuso físico e sexual sejam imediatamente evidentes, o abuso psicológico é menos reconhecido e abordado—e muitas vezes subestimado. Alguém pode dizer, “Mas ele ou ela nunca me bate. É o seu comportamento realmente abusivo?” Bem—é sim</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O abuso psicológico não é apenas real como também tem consequências duradouras. As feridas do abuso físico podem sarar rapidamente, mas as marcas invisíveis do abuso emocional podem demorar mais tempo—se alguma vez forem completamente curadas. O abuso emocional pode destruir o amor próprio da pessoa e resultar em vergonha e baixa autoestima. Lamentavelmente, a forma mais comum de abuso emocional é o abuso verbal, e muitas vezes não é reconhecido como abuso</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cap="all" dirty="0" err="1">
                <a:solidFill>
                  <a:schemeClr val="tx1"/>
                </a:solidFill>
                <a:effectLst/>
                <a:latin typeface="+mn-lt"/>
                <a:ea typeface="+mn-ea"/>
                <a:cs typeface="+mn-cs"/>
              </a:rPr>
              <a:t>RECONHECENDO</a:t>
            </a:r>
            <a:r>
              <a:rPr lang="en-US" sz="1200" b="1" kern="1200" cap="all" dirty="0">
                <a:solidFill>
                  <a:schemeClr val="tx1"/>
                </a:solidFill>
                <a:effectLst/>
                <a:latin typeface="+mn-lt"/>
                <a:ea typeface="+mn-ea"/>
                <a:cs typeface="+mn-cs"/>
              </a:rPr>
              <a:t> O </a:t>
            </a:r>
            <a:r>
              <a:rPr lang="en-US" sz="1200" b="1" kern="1200" cap="all" dirty="0" err="1">
                <a:solidFill>
                  <a:schemeClr val="tx1"/>
                </a:solidFill>
                <a:effectLst/>
                <a:latin typeface="+mn-lt"/>
                <a:ea typeface="+mn-ea"/>
                <a:cs typeface="+mn-cs"/>
              </a:rPr>
              <a:t>ABUSO</a:t>
            </a:r>
            <a:r>
              <a:rPr lang="en-US" sz="1200" b="1" kern="1200" cap="all" dirty="0">
                <a:solidFill>
                  <a:schemeClr val="tx1"/>
                </a:solidFill>
                <a:effectLst/>
                <a:latin typeface="+mn-lt"/>
                <a:ea typeface="+mn-ea"/>
                <a:cs typeface="+mn-cs"/>
              </a:rPr>
              <a:t> </a:t>
            </a:r>
            <a:r>
              <a:rPr lang="en-US" sz="1200" b="1" kern="1200" cap="all" dirty="0" err="1">
                <a:solidFill>
                  <a:schemeClr val="tx1"/>
                </a:solidFill>
                <a:effectLst/>
                <a:latin typeface="+mn-lt"/>
                <a:ea typeface="+mn-ea"/>
                <a:cs typeface="+mn-cs"/>
              </a:rPr>
              <a:t>EMOCIONAL</a:t>
            </a:r>
            <a:endParaRPr lang="en-US" sz="1200" b="1" kern="1200" cap="all"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Quando falamos sobre abuso emocional, devemos ter em conta algumas perguntas importantes. Consegue reconhecer o abuso emocional? Como reagiria se alguém abusasse psicologicamente de si? O que diz a Bíblia a este respeito? Ao considerarmos estas questões, devemos deixar claro que, embora as mulheres sejam vítimas de taxas mais elevadas de abuso físico e sexual do que os homens, as pesquisas nos Estados Unidos da América sugerem que, no caso do abuso emocional, as taxas são semelhantes para ambos os géneros</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Em uma pesquisa realizada nos Estados Unidos, 8,079 homens e 9,970 mulheres responderam a perguntas sobre abuso que tinham sofrido nos doze meses anteriores e também acerca da sua exposição ao abuso durante a vida. Quase um terço (pouco mais de 48 por cento) de cada género relatou agressão psicológica através do abuso psicológico ou controlo coercivo durante a sua vida</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4</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As diferenças surgem na forma do abuso emocional. Mais mulheres do que homens são vítimas de agressão verbal ou expressiva do seu parceiro íntimo, mas ambos os géneros relataram controlo coercivo pelo(a) seu(sua) parceiro(a), a uma proporção de 4 em 10 pessoas. A verdade é que tanto os homens como as mulheres cometem taxas elevadas de abuso emocional ou verbal contra os(as) seus(suas) parceiros(as).</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z="1200" kern="1200" dirty="0">
                <a:solidFill>
                  <a:schemeClr val="tx1"/>
                </a:solidFill>
                <a:effectLst/>
                <a:latin typeface="+mn-lt"/>
                <a:ea typeface="+mn-ea"/>
                <a:cs typeface="+mn-cs"/>
              </a:rPr>
              <a:t>O estudo revelou igualmente as formas de abuso emocional. Os tipos mais relatados de agressão verbal em ambos os géneros é ser chamado(a) feio(a), gordo(a), louco(a) ou estúpido(a) e ser humilhado(a), insultado(a) ou ridicularizado(a). O tipo mais frequente de agressão psicológica usada em ambos homens e mulheres é o controlo coercivo, envolvendo a exigência de saber onde ela ou ele está em todos os momentos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pt-PT" sz="1200" kern="1200" dirty="0">
                <a:solidFill>
                  <a:schemeClr val="tx1"/>
                </a:solidFill>
                <a:effectLst/>
                <a:latin typeface="+mn-lt"/>
                <a:ea typeface="+mn-ea"/>
                <a:cs typeface="+mn-cs"/>
              </a:rPr>
              <a:t>É exigido mais frequentemente das mulheres que informem o seu parceiro onde vão, enquanto os homens sofrem insultos frequentes. Relatam também ver a sua parceira ficar enraivecida de tal forma que parece ameaçadora.</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dirty="0">
                <a:solidFill>
                  <a:schemeClr val="tx1"/>
                </a:solidFill>
                <a:effectLst/>
                <a:latin typeface="+mn-lt"/>
                <a:ea typeface="+mn-ea"/>
                <a:cs typeface="+mn-cs"/>
              </a:rPr>
              <a:t>Infelizmente, os Cristãos, incluindo os Adventistas do Sétimo Dia, não estão livres deste comportamento. Embora não tenhamos atualmente dados sobre abuso emocional causado por um parceiro íntimo entre a amostra significativa de adultos Adventistas, o Estudo Adventista de </a:t>
            </a:r>
            <a:r>
              <a:rPr lang="pt-PT" sz="1200" kern="1200" dirty="0" err="1">
                <a:solidFill>
                  <a:schemeClr val="tx1"/>
                </a:solidFill>
                <a:effectLst/>
                <a:latin typeface="+mn-lt"/>
                <a:ea typeface="+mn-ea"/>
                <a:cs typeface="+mn-cs"/>
              </a:rPr>
              <a:t>Saúde-2</a:t>
            </a:r>
            <a:r>
              <a:rPr lang="pt-PT" sz="1200" kern="1200" dirty="0">
                <a:solidFill>
                  <a:schemeClr val="tx1"/>
                </a:solidFill>
                <a:effectLst/>
                <a:latin typeface="+mn-lt"/>
                <a:ea typeface="+mn-ea"/>
                <a:cs typeface="+mn-cs"/>
              </a:rPr>
              <a:t> realizou uma análise exploradora da prevalência do abuso emocional na infância entre 10,283 adultos Adventistas do Sétimo Dia na América do Norte, os quais participaram nas pesquisas</a:t>
            </a:r>
            <a:r>
              <a:rPr lang="en-US" sz="1200" kern="1200" dirty="0">
                <a:solidFill>
                  <a:schemeClr val="tx1"/>
                </a:solidFill>
                <a:effectLst/>
                <a:latin typeface="+mn-lt"/>
                <a:ea typeface="+mn-ea"/>
                <a:cs typeface="+mn-cs"/>
              </a:rPr>
              <a:t>.</a:t>
            </a:r>
            <a:r>
              <a:rPr lang="en-US" sz="1200" kern="1200" baseline="30000" dirty="0">
                <a:solidFill>
                  <a:schemeClr val="tx1"/>
                </a:solidFill>
                <a:effectLst/>
                <a:latin typeface="+mn-lt"/>
                <a:ea typeface="+mn-ea"/>
                <a:cs typeface="+mn-cs"/>
              </a:rPr>
              <a:t>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pt-PT" sz="1200" kern="1200" dirty="0">
                <a:solidFill>
                  <a:schemeClr val="tx1"/>
                </a:solidFill>
                <a:effectLst/>
                <a:latin typeface="+mn-lt"/>
                <a:ea typeface="+mn-ea"/>
                <a:cs typeface="+mn-cs"/>
              </a:rPr>
              <a:t>Neste estudo, 39 por cento de mulheres e 35 por cento de homens relataram ter sofrido abuso emocional pelo seu pai ou sua mãe antes da idade de 18 anos. A exposição a este abuso teve um impacto negativo na sua saúde física e mental, independentemente da sua idade, género, nível social, salário e escolhas relacionadas com o estilo de vida, tais como uma alimentação saudável e exercício. Sendo decididamente um aspeto preocupante, o mesmo suscita perguntas acerca das práticas parentais que podem ser prejudiciais e duradouras</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6/4/2020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id="{E2EDC3F9-BBE3-45A8-BBC7-E154E21D9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DB1EC-772D-8141-8A91-10F2A3A9508D}"/>
              </a:ext>
            </a:extLst>
          </p:cNvPr>
          <p:cNvSpPr>
            <a:spLocks noGrp="1"/>
          </p:cNvSpPr>
          <p:nvPr>
            <p:ph type="ctrTitle"/>
          </p:nvPr>
        </p:nvSpPr>
        <p:spPr>
          <a:xfrm>
            <a:off x="740385" y="2409036"/>
            <a:ext cx="6469269" cy="1534968"/>
          </a:xfrm>
        </p:spPr>
        <p:txBody>
          <a:bodyPr>
            <a:normAutofit fontScale="90000"/>
          </a:bodyPr>
          <a:lstStyle/>
          <a:p>
            <a:pPr>
              <a:lnSpc>
                <a:spcPct val="100000"/>
              </a:lnSpc>
            </a:pPr>
            <a:r>
              <a:rPr lang="pt-PT" sz="4400" b="1">
                <a:latin typeface="Avenir Next" panose="020B0503020202020204" pitchFamily="34" charset="0"/>
              </a:rPr>
              <a:t>AS </a:t>
            </a:r>
            <a:r>
              <a:rPr lang="pt-PT" sz="4400" b="1">
                <a:solidFill>
                  <a:srgbClr val="C00000"/>
                </a:solidFill>
                <a:latin typeface="Avenir Next" panose="020B0503020202020204" pitchFamily="34" charset="0"/>
              </a:rPr>
              <a:t>FERIDAS</a:t>
            </a:r>
            <a:r>
              <a:rPr lang="pt-PT" sz="4400" b="1">
                <a:latin typeface="Avenir Next" panose="020B0503020202020204" pitchFamily="34" charset="0"/>
              </a:rPr>
              <a:t> DO </a:t>
            </a:r>
            <a:r>
              <a:rPr lang="pt-PT" sz="4400" b="1">
                <a:solidFill>
                  <a:srgbClr val="C00000"/>
                </a:solidFill>
                <a:latin typeface="Avenir Next" panose="020B0503020202020204" pitchFamily="34" charset="0"/>
              </a:rPr>
              <a:t>abusO</a:t>
            </a:r>
            <a:br>
              <a:rPr lang="pt-PT" b="1"/>
            </a:br>
            <a:r>
              <a:rPr lang="pt-PT" sz="4000" b="1" i="1" cap="none">
                <a:latin typeface="Book Antiqua" panose="02040602050305030304" pitchFamily="18" charset="0"/>
              </a:rPr>
              <a:t>Podemos Fazer Mais? </a:t>
            </a:r>
            <a:br>
              <a:rPr lang="pt-PT"/>
            </a:br>
            <a:endParaRPr lang="pt-PT" sz="4000">
              <a:solidFill>
                <a:schemeClr val="bg1"/>
              </a:solidFill>
            </a:endParaRPr>
          </a:p>
        </p:txBody>
      </p:sp>
      <p:sp>
        <p:nvSpPr>
          <p:cNvPr id="3" name="Subtitle 2">
            <a:extLst>
              <a:ext uri="{FF2B5EF4-FFF2-40B4-BE49-F238E27FC236}">
                <a16:creationId xmlns:a16="http://schemas.microsoft.com/office/drawing/2014/main" id="{43010644-A413-7344-9AF5-24350D92C8EF}"/>
              </a:ext>
            </a:extLst>
          </p:cNvPr>
          <p:cNvSpPr>
            <a:spLocks noGrp="1"/>
          </p:cNvSpPr>
          <p:nvPr>
            <p:ph type="subTitle" idx="1"/>
          </p:nvPr>
        </p:nvSpPr>
        <p:spPr>
          <a:xfrm>
            <a:off x="263364" y="3464738"/>
            <a:ext cx="7423309" cy="1916487"/>
          </a:xfrm>
        </p:spPr>
        <p:txBody>
          <a:bodyPr>
            <a:normAutofit/>
          </a:bodyPr>
          <a:lstStyle/>
          <a:p>
            <a:pPr algn="ctr"/>
            <a:endParaRPr lang="pt-PT" sz="1400" dirty="0">
              <a:solidFill>
                <a:schemeClr val="tx1"/>
              </a:solidFill>
            </a:endParaRPr>
          </a:p>
          <a:p>
            <a:pPr algn="ctr"/>
            <a:r>
              <a:rPr lang="pt-PT" sz="1100" dirty="0">
                <a:solidFill>
                  <a:schemeClr val="tx1"/>
                </a:solidFill>
                <a:latin typeface="Avenir Next" panose="020B0503020202020204" pitchFamily="34" charset="0"/>
              </a:rPr>
              <a:t>PELA </a:t>
            </a:r>
            <a:r>
              <a:rPr lang="pt-PT" sz="1100" dirty="0" err="1">
                <a:solidFill>
                  <a:schemeClr val="tx1"/>
                </a:solidFill>
                <a:latin typeface="Avenir Next" panose="020B0503020202020204" pitchFamily="34" charset="0"/>
              </a:rPr>
              <a:t>DrA.</a:t>
            </a:r>
            <a:r>
              <a:rPr lang="pt-PT" sz="1100" dirty="0">
                <a:solidFill>
                  <a:schemeClr val="tx1"/>
                </a:solidFill>
                <a:latin typeface="Avenir Next" panose="020B0503020202020204" pitchFamily="34" charset="0"/>
              </a:rPr>
              <a:t> Katia G. </a:t>
            </a:r>
            <a:r>
              <a:rPr lang="pt-PT" sz="1100" dirty="0" err="1">
                <a:solidFill>
                  <a:schemeClr val="tx1"/>
                </a:solidFill>
                <a:latin typeface="Avenir Next" panose="020B0503020202020204" pitchFamily="34" charset="0"/>
              </a:rPr>
              <a:t>Reinert</a:t>
            </a:r>
            <a:r>
              <a:rPr lang="pt-PT" sz="1100" dirty="0">
                <a:solidFill>
                  <a:schemeClr val="tx1"/>
                </a:solidFill>
                <a:latin typeface="Avenir Next" panose="020B0503020202020204" pitchFamily="34" charset="0"/>
              </a:rPr>
              <a:t>, DIRETORA ASSOCIADA </a:t>
            </a:r>
            <a:r>
              <a:rPr lang="pt-PT" sz="1100" dirty="0" err="1">
                <a:solidFill>
                  <a:schemeClr val="tx1"/>
                </a:solidFill>
                <a:latin typeface="Avenir Next" panose="020B0503020202020204" pitchFamily="34" charset="0"/>
              </a:rPr>
              <a:t>MSCG</a:t>
            </a:r>
            <a:endParaRPr lang="pt-PT" sz="1100" dirty="0">
              <a:solidFill>
                <a:schemeClr val="tx1"/>
              </a:solidFill>
              <a:latin typeface="Avenir Next" panose="020B0503020202020204" pitchFamily="34" charset="0"/>
            </a:endParaRPr>
          </a:p>
          <a:p>
            <a:pPr algn="ctr"/>
            <a:r>
              <a:rPr lang="pt-PT" sz="1400" dirty="0">
                <a:solidFill>
                  <a:schemeClr val="tx1"/>
                </a:solidFill>
                <a:latin typeface="Avenir Next" panose="020B0503020202020204" pitchFamily="34" charset="0"/>
              </a:rPr>
              <a:t>PUBLICADO EM </a:t>
            </a:r>
            <a:r>
              <a:rPr lang="pt-PT" sz="1400" b="1" i="1" dirty="0" err="1">
                <a:solidFill>
                  <a:schemeClr val="tx1"/>
                </a:solidFill>
                <a:latin typeface="Avenir Next" panose="020B0503020202020204" pitchFamily="34" charset="0"/>
              </a:rPr>
              <a:t>Ministry</a:t>
            </a:r>
            <a:r>
              <a:rPr lang="pt-PT" sz="1400" dirty="0">
                <a:solidFill>
                  <a:schemeClr val="tx1"/>
                </a:solidFill>
                <a:latin typeface="Avenir Next" panose="020B0503020202020204" pitchFamily="34" charset="0"/>
              </a:rPr>
              <a:t>® Revista Internacional para Pastores, Novembro de 2018 www.MinistryMagazine.org</a:t>
            </a:r>
          </a:p>
          <a:p>
            <a:pPr algn="ctr"/>
            <a:r>
              <a:rPr lang="pt-PT" sz="1400" dirty="0">
                <a:solidFill>
                  <a:schemeClr val="tx1"/>
                </a:solidFill>
                <a:latin typeface="Avenir Next" panose="020B0503020202020204" pitchFamily="34" charset="0"/>
              </a:rPr>
              <a:t>USADO COM PERMISSÃO</a:t>
            </a:r>
          </a:p>
          <a:p>
            <a:pPr algn="ctr"/>
            <a:endParaRPr lang="pt-PT" sz="1400" dirty="0">
              <a:solidFill>
                <a:schemeClr val="tx1"/>
              </a:solidFill>
              <a:latin typeface="Avenir Next" panose="020B0503020202020204" pitchFamily="34" charset="0"/>
            </a:endParaRPr>
          </a:p>
          <a:p>
            <a:pPr algn="ctr"/>
            <a:endParaRPr lang="pt-PT"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9" name="Imagem 8" descr="Fundo preto com letras brancas&#10;&#10;Descrição gerada automaticamente">
              <a:extLst>
                <a:ext uri="{FF2B5EF4-FFF2-40B4-BE49-F238E27FC236}">
                  <a16:creationId xmlns:a16="http://schemas.microsoft.com/office/drawing/2014/main" id="{C982EF25-101F-4F7B-8B8B-C2821FE0D458}"/>
                </a:ext>
              </a:extLst>
            </p:cNvPr>
            <p:cNvPicPr>
              <a:picLocks noChangeAspect="1"/>
            </p:cNvPicPr>
            <p:nvPr/>
          </p:nvPicPr>
          <p:blipFill>
            <a:blip r:embed="rId4"/>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id="{1A6251CE-2D2F-1440-A4EC-AF991E3CB5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305072" y="997579"/>
            <a:ext cx="8042302" cy="1478336"/>
          </a:xfrm>
        </p:spPr>
        <p:txBody>
          <a:bodyPr>
            <a:normAutofit/>
          </a:bodyPr>
          <a:lstStyle/>
          <a:p>
            <a:pPr algn="ctr"/>
            <a:r>
              <a:rPr lang="pt-PT" sz="3200" b="1">
                <a:solidFill>
                  <a:schemeClr val="tx2"/>
                </a:solidFill>
                <a:latin typeface="Avenir Next" panose="020B0503020202020204" pitchFamily="34" charset="0"/>
              </a:rPr>
              <a:t>ABUSO EMOCIONAL</a:t>
            </a:r>
            <a:br>
              <a:rPr lang="pt-PT" sz="3200" b="1">
                <a:solidFill>
                  <a:schemeClr val="tx2"/>
                </a:solidFill>
                <a:latin typeface="Avenir Next" panose="020B0503020202020204" pitchFamily="34" charset="0"/>
              </a:rPr>
            </a:br>
            <a:r>
              <a:rPr lang="pt-PT" sz="3200" b="1">
                <a:solidFill>
                  <a:schemeClr val="tx2">
                    <a:lumMod val="75000"/>
                    <a:lumOff val="25000"/>
                  </a:schemeClr>
                </a:solidFill>
                <a:latin typeface="Avenir Next" panose="020B0503020202020204" pitchFamily="34" charset="0"/>
              </a:rPr>
              <a:t>VERSUS CONFLITO</a:t>
            </a:r>
            <a:br>
              <a:rPr lang="pt-PT" sz="3200" b="1">
                <a:solidFill>
                  <a:schemeClr val="tx2"/>
                </a:solidFill>
                <a:latin typeface="Avenir Next" panose="020B0503020202020204" pitchFamily="34" charset="0"/>
              </a:rPr>
            </a:br>
            <a:endParaRPr lang="pt-PT" sz="320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581194" y="2388902"/>
            <a:ext cx="6309003" cy="3962266"/>
          </a:xfrm>
        </p:spPr>
        <p:txBody>
          <a:bodyPr>
            <a:normAutofit lnSpcReduction="10000"/>
          </a:bodyPr>
          <a:lstStyle/>
          <a:p>
            <a:r>
              <a:rPr lang="pt-PT" sz="1800" dirty="0">
                <a:solidFill>
                  <a:schemeClr val="tx2"/>
                </a:solidFill>
              </a:rPr>
              <a:t>“Não é emocionalmente abusivo terminar o relacionamento com alguém. Não é emocionalmente abusivo argumentar com o parceiro ou parceira. Não é emocionalmente abusivo quando alguém reage magoado(a) àquilo que fazemos. As pessoas reagem segundo as suas próprias perceções, pelo que as reações delas não definem o seu comportamento. Também não é abuso emocional falar o que a pessoa sente honestamente. Talvez a afirmação careça de tato, mas não é emocionalmente abusiva. Novamente, só porque uma pessoa reage magoada àquilo que foi dito, não significa que foi emocionalmente </a:t>
            </a:r>
            <a:r>
              <a:rPr lang="pt-PT" sz="1800" dirty="0" err="1">
                <a:solidFill>
                  <a:schemeClr val="tx2"/>
                </a:solidFill>
              </a:rPr>
              <a:t>abusada.”</a:t>
            </a:r>
            <a:r>
              <a:rPr lang="pt-PT" sz="1800" baseline="30000" dirty="0" err="1">
                <a:solidFill>
                  <a:schemeClr val="tx2"/>
                </a:solidFill>
              </a:rPr>
              <a:t>6</a:t>
            </a:r>
            <a:endParaRPr lang="pt-PT" sz="1800" dirty="0">
              <a:solidFill>
                <a:schemeClr val="tx2"/>
              </a:solidFill>
            </a:endParaRPr>
          </a:p>
          <a:p>
            <a:endParaRPr lang="pt-PT" sz="1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64F16E21-7EA6-5E4F-BB54-0AA83FABC22F}"/>
              </a:ext>
            </a:extLst>
          </p:cNvPr>
          <p:cNvSpPr>
            <a:spLocks noGrp="1"/>
          </p:cNvSpPr>
          <p:nvPr>
            <p:ph idx="1"/>
          </p:nvPr>
        </p:nvSpPr>
        <p:spPr>
          <a:xfrm>
            <a:off x="4635944" y="1486356"/>
            <a:ext cx="6702615" cy="4433928"/>
          </a:xfrm>
        </p:spPr>
        <p:txBody>
          <a:bodyPr>
            <a:normAutofit/>
          </a:bodyPr>
          <a:lstStyle/>
          <a:p>
            <a:pPr marL="0" indent="0" algn="ctr">
              <a:lnSpc>
                <a:spcPct val="150000"/>
              </a:lnSpc>
              <a:buNone/>
            </a:pPr>
            <a:r>
              <a:rPr lang="pt-PT" sz="2400" dirty="0">
                <a:latin typeface="Avenir Next" panose="020B0503020202020204" pitchFamily="34" charset="0"/>
              </a:rPr>
              <a:t>TODAVIA, O ABUSO EMOCIONAL IMPLICA </a:t>
            </a:r>
          </a:p>
          <a:p>
            <a:pPr marL="0" indent="0" algn="ctr">
              <a:lnSpc>
                <a:spcPct val="150000"/>
              </a:lnSpc>
              <a:buNone/>
            </a:pPr>
            <a:r>
              <a:rPr lang="pt-PT" sz="2400" b="1" dirty="0">
                <a:latin typeface="Avenir Next" panose="020B0503020202020204" pitchFamily="34" charset="0"/>
              </a:rPr>
              <a:t>DOMÍNIO INTENCIONAL.</a:t>
            </a:r>
          </a:p>
          <a:p>
            <a:pPr marL="0" indent="0" algn="ctr">
              <a:lnSpc>
                <a:spcPct val="150000"/>
              </a:lnSpc>
              <a:buNone/>
            </a:pPr>
            <a:r>
              <a:rPr lang="pt-PT" sz="2400" dirty="0">
                <a:latin typeface="Avenir Next" panose="020B0503020202020204" pitchFamily="34" charset="0"/>
              </a:rPr>
              <a:t>A PESSOA ESCOLHE ESTE COMPORTAMENTO PARA PODER </a:t>
            </a:r>
            <a:r>
              <a:rPr lang="pt-PT" sz="2400" b="1" dirty="0">
                <a:latin typeface="Avenir Next" panose="020B0503020202020204" pitchFamily="34" charset="0"/>
              </a:rPr>
              <a:t>TER PODER SOBRE A OUTRA E DOMINÁ-LA.</a:t>
            </a:r>
          </a:p>
          <a:p>
            <a:pPr algn="ctr">
              <a:lnSpc>
                <a:spcPct val="150000"/>
              </a:lnSpc>
            </a:pPr>
            <a:endParaRPr lang="pt-PT" sz="2400" dirty="0">
              <a:latin typeface="Avenir Next" panose="020B0503020202020204" pitchFamily="34" charset="0"/>
            </a:endParaRPr>
          </a:p>
        </p:txBody>
      </p:sp>
      <p:pic>
        <p:nvPicPr>
          <p:cNvPr id="8" name="Imagem 7" descr="Fundo preto com letras brancas&#10;&#10;Descrição gerada automaticamente">
            <a:extLst>
              <a:ext uri="{FF2B5EF4-FFF2-40B4-BE49-F238E27FC236}">
                <a16:creationId xmlns:a16="http://schemas.microsoft.com/office/drawing/2014/main"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id="{00BDC88A-176A-4C74-9A93-7C0BC765F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id="{20F81E05-F529-4DFE-AFC8-E3E964F95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id="{7358E157-7D0A-4F9C-8B70-83F2B7AA9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C10A28E-5794-A645-B7F5-81E7E98E07CF}"/>
              </a:ext>
            </a:extLst>
          </p:cNvPr>
          <p:cNvSpPr>
            <a:spLocks noGrp="1"/>
          </p:cNvSpPr>
          <p:nvPr>
            <p:ph type="title"/>
          </p:nvPr>
        </p:nvSpPr>
        <p:spPr>
          <a:xfrm>
            <a:off x="1793694" y="1024819"/>
            <a:ext cx="6248453" cy="5290337"/>
          </a:xfrm>
        </p:spPr>
        <p:txBody>
          <a:bodyPr vert="horz" lIns="91440" tIns="45720" rIns="91440" bIns="45720" rtlCol="0" anchor="ctr">
            <a:normAutofit/>
          </a:bodyPr>
          <a:lstStyle/>
          <a:p>
            <a:pPr algn="ctr">
              <a:lnSpc>
                <a:spcPct val="100000"/>
              </a:lnSpc>
            </a:pPr>
            <a:r>
              <a:rPr lang="pt-PT" sz="3200" b="0" kern="1200" cap="all">
                <a:solidFill>
                  <a:srgbClr val="FFFFFF"/>
                </a:solidFill>
                <a:latin typeface="+mj-lt"/>
                <a:ea typeface="+mj-ea"/>
                <a:cs typeface="+mj-cs"/>
              </a:rPr>
              <a:t>Como ajudar uma pessoa a </a:t>
            </a:r>
            <a:r>
              <a:rPr lang="pt-PT" sz="3200" b="1" kern="1200" cap="all">
                <a:solidFill>
                  <a:schemeClr val="bg1"/>
                </a:solidFill>
                <a:latin typeface="Avenir Next" panose="020B0503020202020204" pitchFamily="34" charset="0"/>
              </a:rPr>
              <a:t>Reagir </a:t>
            </a:r>
            <a:br>
              <a:rPr lang="pt-PT" sz="3200" b="0" kern="1200" cap="all">
                <a:solidFill>
                  <a:srgbClr val="FFFFFF"/>
                </a:solidFill>
                <a:latin typeface="+mj-lt"/>
                <a:ea typeface="+mj-ea"/>
                <a:cs typeface="+mj-cs"/>
              </a:rPr>
            </a:br>
            <a:r>
              <a:rPr lang="pt-PT" sz="3200" b="0" kern="1200" cap="all">
                <a:solidFill>
                  <a:srgbClr val="FFFFFF"/>
                </a:solidFill>
                <a:latin typeface="+mj-lt"/>
                <a:ea typeface="+mj-ea"/>
                <a:cs typeface="+mj-cs"/>
              </a:rPr>
              <a:t>no caso de ser </a:t>
            </a:r>
            <a:r>
              <a:rPr lang="pt-PT" sz="3200" b="1" kern="1200" cap="all">
                <a:solidFill>
                  <a:srgbClr val="FFFFFF"/>
                </a:solidFill>
                <a:latin typeface="Avenir Next" panose="020B0503020202020204" pitchFamily="34" charset="0"/>
              </a:rPr>
              <a:t>Psicologicamente abusada</a:t>
            </a:r>
            <a:br>
              <a:rPr lang="pt-PT" sz="3200" b="0" kern="1200" cap="all">
                <a:solidFill>
                  <a:srgbClr val="FFFFFF"/>
                </a:solidFill>
                <a:latin typeface="+mj-lt"/>
                <a:ea typeface="+mj-ea"/>
                <a:cs typeface="+mj-cs"/>
              </a:rPr>
            </a:br>
            <a:endParaRPr lang="pt-PT" sz="3200" b="0" kern="1200" cap="all">
              <a:solidFill>
                <a:srgbClr val="FFFFFF"/>
              </a:solidFill>
              <a:latin typeface="+mj-lt"/>
              <a:ea typeface="+mj-ea"/>
              <a:cs typeface="+mj-cs"/>
            </a:endParaRPr>
          </a:p>
        </p:txBody>
      </p:sp>
      <p:sp>
        <p:nvSpPr>
          <p:cNvPr id="52" name="Rectangle 36">
            <a:extLst>
              <a:ext uri="{FF2B5EF4-FFF2-40B4-BE49-F238E27FC236}">
                <a16:creationId xmlns:a16="http://schemas.microsoft.com/office/drawing/2014/main" id="{8977A541-1F4E-4C7A-B7E2-4D5926B76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141B0-8FED-DD47-B4AC-C0F770AE99C0}"/>
              </a:ext>
            </a:extLst>
          </p:cNvPr>
          <p:cNvSpPr>
            <a:spLocks noGrp="1"/>
          </p:cNvSpPr>
          <p:nvPr>
            <p:ph type="title"/>
          </p:nvPr>
        </p:nvSpPr>
        <p:spPr>
          <a:xfrm>
            <a:off x="4382724" y="716444"/>
            <a:ext cx="7225075" cy="1344692"/>
          </a:xfrm>
        </p:spPr>
        <p:txBody>
          <a:bodyPr>
            <a:normAutofit fontScale="90000"/>
          </a:bodyPr>
          <a:lstStyle/>
          <a:p>
            <a:pPr>
              <a:lnSpc>
                <a:spcPct val="100000"/>
              </a:lnSpc>
            </a:pPr>
            <a:r>
              <a:rPr lang="pt-PT" sz="3200" b="1">
                <a:solidFill>
                  <a:schemeClr val="tx2"/>
                </a:solidFill>
                <a:latin typeface="Avenir Next" panose="020B0503020202020204" pitchFamily="34" charset="0"/>
              </a:rPr>
              <a:t>1. ESTUDE AS TÁTICAS EMOCIONALMENTE ABUSIVAS E </a:t>
            </a:r>
            <a:r>
              <a:rPr lang="pt-PT" sz="3200" b="1">
                <a:solidFill>
                  <a:srgbClr val="C00000"/>
                </a:solidFill>
                <a:latin typeface="Avenir Next" panose="020B0503020202020204" pitchFamily="34" charset="0"/>
              </a:rPr>
              <a:t>APRENDA A SER ASSERTIVA</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B3A628D-CFFA-CA4B-9ECA-84A411BAA91A}"/>
              </a:ext>
            </a:extLst>
          </p:cNvPr>
          <p:cNvSpPr>
            <a:spLocks noGrp="1"/>
          </p:cNvSpPr>
          <p:nvPr>
            <p:ph idx="1"/>
          </p:nvPr>
        </p:nvSpPr>
        <p:spPr>
          <a:xfrm>
            <a:off x="4382726" y="1980940"/>
            <a:ext cx="6878108" cy="3962266"/>
          </a:xfrm>
        </p:spPr>
        <p:txBody>
          <a:bodyPr>
            <a:normAutofit/>
          </a:bodyPr>
          <a:lstStyle/>
          <a:p>
            <a:r>
              <a:rPr lang="pt-BR" sz="2000" b="1" dirty="0"/>
              <a:t>Os abusadores usam o abuso como tática para manipular e dominar os outros</a:t>
            </a:r>
            <a:r>
              <a:rPr lang="pt-PT" sz="2000" b="1" dirty="0"/>
              <a:t>. </a:t>
            </a:r>
            <a:r>
              <a:rPr lang="pt-BR" sz="2000" dirty="0"/>
              <a:t>Focar no conteúdo faz com que a pessoa caia na armadilha de tentar responder racionalmente, negar as acusações e tentar explicar-se. Infelizmente, o abusador vence nesta altura e desvia qualquer responsabilidade pelo abuso verbal</a:t>
            </a:r>
            <a:r>
              <a:rPr lang="pt-PT" sz="2000" dirty="0"/>
              <a:t>.</a:t>
            </a:r>
          </a:p>
          <a:p>
            <a:endParaRPr lang="pt-PT" sz="2000" dirty="0"/>
          </a:p>
        </p:txBody>
      </p:sp>
      <p:pic>
        <p:nvPicPr>
          <p:cNvPr id="10" name="Imagem 9" descr="Fundo preto com letras brancas&#10;&#10;Descrição gerada automaticamente">
            <a:extLst>
              <a:ext uri="{FF2B5EF4-FFF2-40B4-BE49-F238E27FC236}">
                <a16:creationId xmlns:a16="http://schemas.microsoft.com/office/drawing/2014/main"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994F2B-4A75-FC46-B87F-B29E82DD77C6}"/>
              </a:ext>
            </a:extLst>
          </p:cNvPr>
          <p:cNvSpPr>
            <a:spLocks noGrp="1"/>
          </p:cNvSpPr>
          <p:nvPr>
            <p:ph type="title"/>
          </p:nvPr>
        </p:nvSpPr>
        <p:spPr>
          <a:xfrm>
            <a:off x="4382724" y="927239"/>
            <a:ext cx="7225075" cy="1013800"/>
          </a:xfrm>
        </p:spPr>
        <p:txBody>
          <a:bodyPr>
            <a:normAutofit/>
          </a:bodyPr>
          <a:lstStyle/>
          <a:p>
            <a:r>
              <a:rPr lang="pt-PT" sz="3200" b="1">
                <a:solidFill>
                  <a:schemeClr val="tx2"/>
                </a:solidFill>
                <a:latin typeface="Avenir Next" panose="020B0503020202020204" pitchFamily="34" charset="0"/>
              </a:rPr>
              <a:t>2. estabeleça </a:t>
            </a:r>
            <a:r>
              <a:rPr lang="pt-PT" sz="3200" b="1">
                <a:solidFill>
                  <a:srgbClr val="C00000"/>
                </a:solidFill>
                <a:latin typeface="Avenir Next" panose="020B0503020202020204" pitchFamily="34" charset="0"/>
              </a:rPr>
              <a:t>limites saudáveis</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0A47B47-EA6A-A945-A83A-6A218C4B3161}"/>
              </a:ext>
            </a:extLst>
          </p:cNvPr>
          <p:cNvSpPr>
            <a:spLocks noGrp="1"/>
          </p:cNvSpPr>
          <p:nvPr>
            <p:ph idx="1"/>
          </p:nvPr>
        </p:nvSpPr>
        <p:spPr>
          <a:xfrm>
            <a:off x="4382726" y="1938738"/>
            <a:ext cx="6878108" cy="4109340"/>
          </a:xfrm>
        </p:spPr>
        <p:txBody>
          <a:bodyPr>
            <a:normAutofit/>
          </a:bodyPr>
          <a:lstStyle/>
          <a:p>
            <a:r>
              <a:rPr lang="pt-PT" sz="1800"/>
              <a:t>Até mesmo Cristo sentiu a necessidade de estabelecer limites em Sua vida. Nós devemos fazer o mesmo. Deus concedeu a cada um a sua própria individualidade e não devemos ter medo de confrontar o abuso ou estabelecer limites daquilo que iremos tolerar. Em alguns casos, podemos lidar melhor com o abuso verbal usando afirmações energéticas como, “</a:t>
            </a:r>
            <a:r>
              <a:rPr lang="pt-PT" sz="1800" b="1"/>
              <a:t>Não fales comigo assim,” “Isso é humilhante,” “Não me chames nomes,” ou “Não levantes a voz comigo.” Se o abusador responder com, “Ou então?” a pessoa pose dizer, “Não vou continuar esta conversa.”</a:t>
            </a:r>
            <a:r>
              <a:rPr lang="pt-PT" sz="1800" b="1" baseline="30000"/>
              <a:t>7</a:t>
            </a:r>
            <a:endParaRPr lang="pt-PT" sz="1800" b="1"/>
          </a:p>
          <a:p>
            <a:endParaRPr lang="pt-PT" sz="1800"/>
          </a:p>
        </p:txBody>
      </p:sp>
      <p:pic>
        <p:nvPicPr>
          <p:cNvPr id="10" name="Imagem 9" descr="Fundo preto com letras brancas&#10;&#10;Descrição gerada automaticamente">
            <a:extLst>
              <a:ext uri="{FF2B5EF4-FFF2-40B4-BE49-F238E27FC236}">
                <a16:creationId xmlns:a16="http://schemas.microsoft.com/office/drawing/2014/main"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A435-2EF3-CA46-A77B-8A2C528F2794}"/>
              </a:ext>
            </a:extLst>
          </p:cNvPr>
          <p:cNvSpPr>
            <a:spLocks noGrp="1"/>
          </p:cNvSpPr>
          <p:nvPr>
            <p:ph type="title"/>
          </p:nvPr>
        </p:nvSpPr>
        <p:spPr>
          <a:xfrm>
            <a:off x="4382724" y="702156"/>
            <a:ext cx="7225075" cy="1013800"/>
          </a:xfrm>
        </p:spPr>
        <p:txBody>
          <a:bodyPr>
            <a:normAutofit/>
          </a:bodyPr>
          <a:lstStyle/>
          <a:p>
            <a:r>
              <a:rPr lang="pt-PT" b="1">
                <a:solidFill>
                  <a:schemeClr val="tx2"/>
                </a:solidFill>
                <a:latin typeface="Avenir Next" panose="020B0503020202020204" pitchFamily="34" charset="0"/>
              </a:rPr>
              <a:t>3. FORTALEÇA A SUA</a:t>
            </a:r>
            <a:br>
              <a:rPr lang="pt-PT" b="1">
                <a:solidFill>
                  <a:schemeClr val="tx2"/>
                </a:solidFill>
                <a:latin typeface="Avenir Next" panose="020B0503020202020204" pitchFamily="34" charset="0"/>
              </a:rPr>
            </a:br>
            <a:r>
              <a:rPr lang="pt-PT" b="1">
                <a:solidFill>
                  <a:srgbClr val="C00000"/>
                </a:solidFill>
                <a:latin typeface="Avenir Next" panose="020B0503020202020204" pitchFamily="34" charset="0"/>
              </a:rPr>
              <a:t>DIGNIDADE E RESPEITO PRÓPRIO</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58546BC-BDDA-0C4F-8DC9-1D136CAA8E03}"/>
              </a:ext>
            </a:extLst>
          </p:cNvPr>
          <p:cNvSpPr>
            <a:spLocks noGrp="1"/>
          </p:cNvSpPr>
          <p:nvPr>
            <p:ph idx="1"/>
          </p:nvPr>
        </p:nvSpPr>
        <p:spPr>
          <a:xfrm>
            <a:off x="4382726" y="1896533"/>
            <a:ext cx="6878108" cy="3962266"/>
          </a:xfrm>
        </p:spPr>
        <p:txBody>
          <a:bodyPr>
            <a:normAutofit/>
          </a:bodyPr>
          <a:lstStyle/>
          <a:p>
            <a:r>
              <a:rPr lang="pt-PT" sz="2000" i="1" dirty="0"/>
              <a:t> </a:t>
            </a:r>
            <a:r>
              <a:rPr lang="pt-BR" sz="2000" b="1" dirty="0"/>
              <a:t>O abuso pode quebrar lentamente a autoestima</a:t>
            </a:r>
            <a:r>
              <a:rPr lang="pt-PT" sz="2000" b="1" dirty="0"/>
              <a:t>. </a:t>
            </a:r>
            <a:r>
              <a:rPr lang="pt-BR" sz="2000" dirty="0"/>
              <a:t>Normalmente, tanto o abusado como a vítima sofreram humilhação na infância e já têm uma autoestima debilitada. É importante que a pessoa abusada se lembre de que não é sua culpa. A Bíblia tem muitos lembretes maravilhosos de quão preciosos nós somos</a:t>
            </a:r>
            <a:r>
              <a:rPr lang="pt-PT" sz="2000" dirty="0"/>
              <a:t>. </a:t>
            </a:r>
            <a:r>
              <a:rPr lang="pt-PT" sz="2000" b="1" dirty="0"/>
              <a:t>“</a:t>
            </a:r>
            <a:r>
              <a:rPr lang="pt-BR" sz="2000" b="1" dirty="0"/>
              <a:t>Com amor eterno eu te amei; por isso, com benignidade te atraí. Ainda te edificarei, e serás edificada’” </a:t>
            </a:r>
            <a:r>
              <a:rPr lang="pt-BR" sz="2000" dirty="0"/>
              <a:t>(Jeremias 31:3, 4 </a:t>
            </a:r>
            <a:r>
              <a:rPr lang="pt-BR" sz="2000" dirty="0" err="1"/>
              <a:t>ARC</a:t>
            </a:r>
            <a:r>
              <a:rPr lang="pt-PT" sz="2000" dirty="0">
                <a:solidFill>
                  <a:schemeClr val="tx1"/>
                </a:solidFill>
              </a:rPr>
              <a:t>).</a:t>
            </a:r>
          </a:p>
          <a:p>
            <a:endParaRPr lang="pt-PT" sz="2000" dirty="0"/>
          </a:p>
        </p:txBody>
      </p:sp>
      <p:pic>
        <p:nvPicPr>
          <p:cNvPr id="10" name="Imagem 9" descr="Fundo preto com letras brancas&#10;&#10;Descrição gerada automaticamente">
            <a:extLst>
              <a:ext uri="{FF2B5EF4-FFF2-40B4-BE49-F238E27FC236}">
                <a16:creationId xmlns:a16="http://schemas.microsoft.com/office/drawing/2014/main"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pt-PT" sz="3200" b="1">
                <a:solidFill>
                  <a:schemeClr val="tx2"/>
                </a:solidFill>
                <a:latin typeface="Avenir Next" panose="020B0503020202020204" pitchFamily="34" charset="0"/>
              </a:rPr>
              <a:t>4. </a:t>
            </a:r>
            <a:r>
              <a:rPr lang="pt-PT" sz="3200" b="1">
                <a:solidFill>
                  <a:srgbClr val="C00000"/>
                </a:solidFill>
                <a:latin typeface="Avenir Next" panose="020B0503020202020204" pitchFamily="34" charset="0"/>
              </a:rPr>
              <a:t>Procure ajuda </a:t>
            </a:r>
            <a:r>
              <a:rPr lang="pt-PT" sz="3200" b="1">
                <a:solidFill>
                  <a:schemeClr val="tx2"/>
                </a:solidFill>
                <a:latin typeface="Avenir Next" panose="020B0503020202020204" pitchFamily="34" charset="0"/>
              </a:rPr>
              <a:t>de </a:t>
            </a:r>
            <a:br>
              <a:rPr lang="pt-PT" sz="3200" b="1">
                <a:solidFill>
                  <a:schemeClr val="tx2"/>
                </a:solidFill>
                <a:latin typeface="Avenir Next" panose="020B0503020202020204" pitchFamily="34" charset="0"/>
              </a:rPr>
            </a:br>
            <a:r>
              <a:rPr lang="pt-PT" sz="3200" b="1">
                <a:solidFill>
                  <a:schemeClr val="tx2"/>
                </a:solidFill>
                <a:latin typeface="Avenir Next" panose="020B0503020202020204" pitchFamily="34" charset="0"/>
              </a:rPr>
              <a:t>conselheiros profissionais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382726" y="2234159"/>
            <a:ext cx="6878108" cy="3962266"/>
          </a:xfrm>
        </p:spPr>
        <p:txBody>
          <a:bodyPr>
            <a:normAutofit lnSpcReduction="10000"/>
          </a:bodyPr>
          <a:lstStyle/>
          <a:p>
            <a:r>
              <a:rPr lang="pt-BR" sz="1800" b="1" dirty="0"/>
              <a:t>Se a pessoa estiver em perigo eminente, é imperativo chamar a polícia ou ligar para um número de ajuda em situações de crise. Mas se a situação não for ameaçadora, é importante procurar uma pessoa amiga ou membro da família</a:t>
            </a:r>
            <a:r>
              <a:rPr lang="pt-PT" sz="1800" dirty="0"/>
              <a:t>, </a:t>
            </a:r>
            <a:r>
              <a:rPr lang="pt-BR" sz="1800" dirty="0"/>
              <a:t>terapeuta, pastor, voluntário(a) em abrigo para pessoas abusadas, ou linha de serviços de violência doméstica. Pode ser desafiador confrontar um abusador, especialmente num relacionamento de longa duração. É importante procurar terapia e aconselhamento individual</a:t>
            </a:r>
            <a:r>
              <a:rPr lang="pt-PT" sz="1800" dirty="0"/>
              <a:t>.</a:t>
            </a:r>
            <a:r>
              <a:rPr lang="pt-PT" sz="1800" baseline="30000" dirty="0"/>
              <a:t>8</a:t>
            </a:r>
            <a:r>
              <a:rPr lang="pt-PT" sz="1800" dirty="0"/>
              <a:t> </a:t>
            </a:r>
            <a:r>
              <a:rPr lang="pt-BR" sz="1800" dirty="0"/>
              <a:t>Mas não é aconselhável iniciar o aconselhamento a dois nesta altura, porque pode não ser seguro para a pessoa abusada contar ao(à) conselheiro(a) toda a verdade na presença do abusador</a:t>
            </a:r>
            <a:r>
              <a:rPr lang="pt-PT" sz="1800" dirty="0"/>
              <a:t>.</a:t>
            </a:r>
          </a:p>
          <a:p>
            <a:endParaRPr lang="pt-PT" sz="1800" dirty="0"/>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382724" y="702155"/>
            <a:ext cx="7225075" cy="1337659"/>
          </a:xfrm>
        </p:spPr>
        <p:txBody>
          <a:bodyPr>
            <a:normAutofit/>
          </a:bodyPr>
          <a:lstStyle/>
          <a:p>
            <a:r>
              <a:rPr lang="pt-PT" sz="2800" b="1">
                <a:solidFill>
                  <a:schemeClr val="tx2"/>
                </a:solidFill>
                <a:latin typeface="Avenir Next" panose="020B0503020202020204" pitchFamily="34" charset="0"/>
              </a:rPr>
              <a:t>5. </a:t>
            </a:r>
            <a:r>
              <a:rPr lang="pt-PT" sz="2800" b="1">
                <a:solidFill>
                  <a:srgbClr val="C00000"/>
                </a:solidFill>
                <a:latin typeface="Avenir Next" panose="020B0503020202020204" pitchFamily="34" charset="0"/>
              </a:rPr>
              <a:t>PROCURE CONFORTO, CURA</a:t>
            </a:r>
            <a:r>
              <a:rPr lang="pt-PT" sz="2800" b="1">
                <a:solidFill>
                  <a:schemeClr val="tx2"/>
                </a:solidFill>
                <a:latin typeface="Avenir Next" panose="020B0503020202020204" pitchFamily="34" charset="0"/>
              </a:rPr>
              <a:t> E </a:t>
            </a:r>
            <a:br>
              <a:rPr lang="pt-PT" sz="2800" b="1">
                <a:solidFill>
                  <a:schemeClr val="tx2"/>
                </a:solidFill>
                <a:latin typeface="Avenir Next" panose="020B0503020202020204" pitchFamily="34" charset="0"/>
              </a:rPr>
            </a:br>
            <a:r>
              <a:rPr lang="pt-PT" sz="2800" b="1">
                <a:solidFill>
                  <a:schemeClr val="tx2"/>
                </a:solidFill>
                <a:latin typeface="Avenir Next" panose="020B0503020202020204" pitchFamily="34" charset="0"/>
              </a:rPr>
              <a:t>SABEDORIA DE DEUS</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382726" y="1896533"/>
            <a:ext cx="6878108" cy="4478868"/>
          </a:xfrm>
        </p:spPr>
        <p:txBody>
          <a:bodyPr>
            <a:normAutofit/>
          </a:bodyPr>
          <a:lstStyle/>
          <a:p>
            <a:r>
              <a:rPr lang="pt-BR" dirty="0"/>
              <a:t>O Espírito Santo é o nosso Consolador e irá guiar-nos em sabedoria e verdade. Ele não somente aquece os nossos corações com o amor de Deus de forma curativa, como também nos ensina as palavras que devemos dizer a uma pessoa abusiva. Jesus compreende, porque Ele sofreu todos os tipos de abuso, incluindo psicológico e emocional. Ele diz</a:t>
            </a:r>
            <a:r>
              <a:rPr lang="pt-PT" dirty="0"/>
              <a:t>, “</a:t>
            </a:r>
            <a:r>
              <a:rPr lang="pt-BR" sz="1800" b="1" dirty="0"/>
              <a:t>Eu conheço as tuas lágrimas; eu também chorei. Eu conheço a dor demasiado profunda para ser sussurrada em qualquer ouvido humano. Não penses que estás só e abandonado(a). Embora a tua dor não toque qualquer coração aqui na terra, olha para mim e vive</a:t>
            </a:r>
            <a:r>
              <a:rPr lang="pt-PT" sz="1800" b="1" dirty="0">
                <a:latin typeface="Avenir Next" panose="020B0503020202020204" pitchFamily="34" charset="0"/>
              </a:rPr>
              <a:t>.</a:t>
            </a:r>
            <a:r>
              <a:rPr lang="pt-PT" sz="1800" dirty="0"/>
              <a:t>”</a:t>
            </a:r>
            <a:r>
              <a:rPr lang="pt-PT" sz="1800" baseline="30000" dirty="0"/>
              <a:t>9</a:t>
            </a:r>
            <a:endParaRPr lang="pt-PT" sz="1800" dirty="0"/>
          </a:p>
          <a:p>
            <a:endParaRPr lang="pt-PT" dirty="0"/>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FDA31B-8BE4-C148-B7CA-8F1B6EEC4872}"/>
              </a:ext>
            </a:extLst>
          </p:cNvPr>
          <p:cNvSpPr>
            <a:spLocks noGrp="1"/>
          </p:cNvSpPr>
          <p:nvPr>
            <p:ph type="title"/>
          </p:nvPr>
        </p:nvSpPr>
        <p:spPr>
          <a:xfrm>
            <a:off x="581192" y="1124999"/>
            <a:ext cx="4076149" cy="4608003"/>
          </a:xfrm>
        </p:spPr>
        <p:txBody>
          <a:bodyPr anchor="ctr">
            <a:normAutofit/>
          </a:bodyPr>
          <a:lstStyle/>
          <a:p>
            <a:pPr algn="ctr">
              <a:lnSpc>
                <a:spcPct val="100000"/>
              </a:lnSpc>
            </a:pPr>
            <a:r>
              <a:rPr lang="pt-PT" sz="4000" b="1">
                <a:solidFill>
                  <a:schemeClr val="accent1"/>
                </a:solidFill>
                <a:latin typeface="Avenir Next" panose="020B0503020202020204" pitchFamily="34" charset="0"/>
              </a:rPr>
              <a:t>Podemos </a:t>
            </a:r>
            <a:br>
              <a:rPr lang="pt-PT" sz="4000" b="1">
                <a:solidFill>
                  <a:schemeClr val="accent1"/>
                </a:solidFill>
                <a:latin typeface="Avenir Next" panose="020B0503020202020204" pitchFamily="34" charset="0"/>
              </a:rPr>
            </a:br>
            <a:r>
              <a:rPr lang="pt-PT" sz="4000" b="1">
                <a:solidFill>
                  <a:schemeClr val="accent1"/>
                </a:solidFill>
                <a:latin typeface="Avenir Next" panose="020B0503020202020204" pitchFamily="34" charset="0"/>
              </a:rPr>
              <a:t>fazer mais?</a:t>
            </a:r>
            <a:br>
              <a:rPr lang="pt-PT" sz="4000" b="1">
                <a:solidFill>
                  <a:schemeClr val="accent1"/>
                </a:solidFill>
                <a:latin typeface="Avenir Next" panose="020B0503020202020204" pitchFamily="34" charset="0"/>
              </a:rPr>
            </a:br>
            <a:endParaRPr lang="pt-PT" sz="400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06FF69-1203-3A49-B795-50E1C1EAA310}"/>
              </a:ext>
            </a:extLst>
          </p:cNvPr>
          <p:cNvSpPr>
            <a:spLocks noGrp="1"/>
          </p:cNvSpPr>
          <p:nvPr>
            <p:ph idx="1"/>
          </p:nvPr>
        </p:nvSpPr>
        <p:spPr>
          <a:xfrm>
            <a:off x="5117586" y="1124998"/>
            <a:ext cx="6143248" cy="4608003"/>
          </a:xfrm>
        </p:spPr>
        <p:txBody>
          <a:bodyPr>
            <a:normAutofit/>
          </a:bodyPr>
          <a:lstStyle/>
          <a:p>
            <a:pPr algn="ctr"/>
            <a:r>
              <a:rPr lang="pt-BR" sz="2400" dirty="0"/>
              <a:t>Há vários anos que a Igreja Adventista do Sétimo Dia organiza uma campanha de saúde pública contra a violência e o abuso chamada </a:t>
            </a:r>
            <a:r>
              <a:rPr lang="pt-PT" sz="2400" b="1" dirty="0" err="1"/>
              <a:t>end</a:t>
            </a:r>
            <a:r>
              <a:rPr lang="pt-PT" sz="2400" b="1" dirty="0" err="1">
                <a:solidFill>
                  <a:srgbClr val="FF0000"/>
                </a:solidFill>
              </a:rPr>
              <a:t>it</a:t>
            </a:r>
            <a:r>
              <a:rPr lang="pt-PT" sz="2400" b="1" dirty="0" err="1"/>
              <a:t>now</a:t>
            </a:r>
            <a:r>
              <a:rPr lang="pt-PT" sz="2400" dirty="0"/>
              <a:t>® enditnow.org</a:t>
            </a:r>
          </a:p>
          <a:p>
            <a:pPr algn="ctr"/>
            <a:r>
              <a:rPr lang="pt-BR" sz="2400" dirty="0"/>
              <a:t>Começou originalmente com o foco em mulheres e meninas </a:t>
            </a:r>
            <a:r>
              <a:rPr lang="pt-BR" sz="2400" b="1" dirty="0"/>
              <a:t>e passou para um foco mais global na violência e abuso contra qualquer pessoa: homem, mulher, jovem ou idoso</a:t>
            </a:r>
            <a:r>
              <a:rPr lang="pt-PT" sz="2400" b="1" dirty="0"/>
              <a:t>.</a:t>
            </a:r>
          </a:p>
        </p:txBody>
      </p:sp>
      <p:pic>
        <p:nvPicPr>
          <p:cNvPr id="7" name="Imagem 6" descr="Uma imagem contendo desenho&#10;&#10;Descrição gerada automaticamente">
            <a:extLst>
              <a:ext uri="{FF2B5EF4-FFF2-40B4-BE49-F238E27FC236}">
                <a16:creationId xmlns:a16="http://schemas.microsoft.com/office/drawing/2014/main" id="{E73DA874-086F-4CB6-94D5-070781F5453E}"/>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E3DBE1-7C98-B544-ACDF-9E52A60DFA38}"/>
              </a:ext>
            </a:extLst>
          </p:cNvPr>
          <p:cNvSpPr>
            <a:spLocks noGrp="1"/>
          </p:cNvSpPr>
          <p:nvPr>
            <p:ph idx="1"/>
          </p:nvPr>
        </p:nvSpPr>
        <p:spPr>
          <a:xfrm>
            <a:off x="581194" y="1896533"/>
            <a:ext cx="6309003" cy="3962266"/>
          </a:xfrm>
        </p:spPr>
        <p:txBody>
          <a:bodyPr>
            <a:normAutofit/>
          </a:bodyPr>
          <a:lstStyle/>
          <a:p>
            <a:pPr algn="ctr"/>
            <a:r>
              <a:rPr lang="pt-BR" sz="2800" b="1" dirty="0">
                <a:solidFill>
                  <a:schemeClr val="tx2"/>
                </a:solidFill>
              </a:rPr>
              <a:t>Não nos devemos cansar e sim continuar a fazer a nossa presença sentida em palavras e ações, </a:t>
            </a:r>
            <a:r>
              <a:rPr lang="pt-BR" sz="2800" b="1" dirty="0">
                <a:solidFill>
                  <a:schemeClr val="accent2">
                    <a:lumMod val="75000"/>
                  </a:schemeClr>
                </a:solidFill>
              </a:rPr>
              <a:t>ao aprendermos juntos e denunciar formas de abuso que desumanizam outras pessoas</a:t>
            </a:r>
            <a:r>
              <a:rPr lang="en-US" sz="2800" b="1" dirty="0">
                <a:solidFill>
                  <a:schemeClr val="accent2">
                    <a:lumMod val="75000"/>
                  </a:schemeClr>
                </a:solidFill>
              </a:rPr>
              <a:t>.</a:t>
            </a: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252C1-CB79-7A48-8B09-73762D2B5C4B}"/>
              </a:ext>
            </a:extLst>
          </p:cNvPr>
          <p:cNvSpPr>
            <a:spLocks noGrp="1"/>
          </p:cNvSpPr>
          <p:nvPr>
            <p:ph type="title"/>
          </p:nvPr>
        </p:nvSpPr>
        <p:spPr>
          <a:xfrm>
            <a:off x="783771" y="1066800"/>
            <a:ext cx="5727760" cy="4724400"/>
          </a:xfrm>
        </p:spPr>
        <p:txBody>
          <a:bodyPr vert="horz" lIns="91440" tIns="45720" rIns="91440" bIns="45720" rtlCol="0" anchor="ctr">
            <a:normAutofit/>
          </a:bodyPr>
          <a:lstStyle/>
          <a:p>
            <a:pPr algn="r"/>
            <a:r>
              <a:rPr lang="pt-PT" sz="6600" b="1" kern="1200" cap="all">
                <a:solidFill>
                  <a:srgbClr val="FFFFFF">
                    <a:alpha val="90000"/>
                  </a:srgbClr>
                </a:solidFill>
                <a:latin typeface="+mj-lt"/>
                <a:ea typeface="+mj-ea"/>
                <a:cs typeface="+mj-cs"/>
              </a:rPr>
              <a:t>HISTÓRIA</a:t>
            </a:r>
          </a:p>
        </p:txBody>
      </p:sp>
      <p:sp>
        <p:nvSpPr>
          <p:cNvPr id="18" name="Rectangle 17">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Imagem 3" descr="Uma imagem contendo desenho&#10;&#10;Descrição gerada automaticamente">
            <a:extLst>
              <a:ext uri="{FF2B5EF4-FFF2-40B4-BE49-F238E27FC236}">
                <a16:creationId xmlns:a16="http://schemas.microsoft.com/office/drawing/2014/main" id="{00E59732-3AFB-4251-A712-9E7DB7FFF55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3E39E-C6DF-EC44-9B7A-96ACF5725A93}"/>
              </a:ext>
            </a:extLst>
          </p:cNvPr>
          <p:cNvSpPr>
            <a:spLocks noGrp="1"/>
          </p:cNvSpPr>
          <p:nvPr>
            <p:ph type="title"/>
          </p:nvPr>
        </p:nvSpPr>
        <p:spPr>
          <a:xfrm>
            <a:off x="581192" y="1124999"/>
            <a:ext cx="4076149" cy="4608003"/>
          </a:xfrm>
        </p:spPr>
        <p:txBody>
          <a:bodyPr anchor="ctr">
            <a:normAutofit/>
          </a:bodyPr>
          <a:lstStyle/>
          <a:p>
            <a:r>
              <a:rPr lang="pt-PT" sz="4000" b="1">
                <a:solidFill>
                  <a:schemeClr val="accent1"/>
                </a:solidFill>
              </a:rPr>
              <a:t>O FATOR</a:t>
            </a:r>
            <a:br>
              <a:rPr lang="pt-PT" sz="4000" b="1">
                <a:solidFill>
                  <a:schemeClr val="accent1"/>
                </a:solidFill>
              </a:rPr>
            </a:br>
            <a:r>
              <a:rPr lang="pt-PT" sz="4000" b="1">
                <a:solidFill>
                  <a:schemeClr val="accent1"/>
                </a:solidFill>
              </a:rPr>
              <a:t>SAÚDE</a:t>
            </a:r>
            <a:br>
              <a:rPr lang="pt-PT" sz="4000" b="1">
                <a:solidFill>
                  <a:schemeClr val="accent1"/>
                </a:solidFill>
              </a:rPr>
            </a:br>
            <a:endParaRPr lang="pt-PT" sz="400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5C6B8AA-0EC1-CE46-9C73-746B65BCF6A5}"/>
              </a:ext>
            </a:extLst>
          </p:cNvPr>
          <p:cNvSpPr>
            <a:spLocks noGrp="1"/>
          </p:cNvSpPr>
          <p:nvPr>
            <p:ph idx="1"/>
          </p:nvPr>
        </p:nvSpPr>
        <p:spPr>
          <a:xfrm>
            <a:off x="5117586" y="1261632"/>
            <a:ext cx="6143248" cy="4608003"/>
          </a:xfrm>
        </p:spPr>
        <p:txBody>
          <a:bodyPr>
            <a:normAutofit fontScale="92500" lnSpcReduction="10000"/>
          </a:bodyPr>
          <a:lstStyle/>
          <a:p>
            <a:r>
              <a:rPr lang="pt-BR" sz="2000" dirty="0"/>
              <a:t>Porquê que devemos fazer mais? Muitos dos filhos de Deus morrem ou padecem como resultado da violência e do abuso. As autoridades de saúde afirmam que 1.3 milhões de pessoas morrem anualmente ao redor do mundo como resultado da violência em todas as suas formas: coletiva (no caso de gangues ou guerra), </a:t>
            </a:r>
            <a:r>
              <a:rPr lang="pt-BR" sz="2000" dirty="0" err="1"/>
              <a:t>autodirecionada</a:t>
            </a:r>
            <a:r>
              <a:rPr lang="pt-BR" sz="2000" dirty="0"/>
              <a:t> (suicídio), ou interpessoal (tal como a violência doméstica</a:t>
            </a:r>
            <a:r>
              <a:rPr lang="pt-PT" sz="2000" dirty="0"/>
              <a:t>).</a:t>
            </a:r>
            <a:r>
              <a:rPr lang="pt-PT" sz="2000" baseline="30000" dirty="0"/>
              <a:t>10</a:t>
            </a:r>
            <a:r>
              <a:rPr lang="pt-PT" sz="2000" dirty="0"/>
              <a:t> </a:t>
            </a:r>
            <a:r>
              <a:rPr lang="pt-BR" sz="2000" dirty="0"/>
              <a:t>Estas mortes representam 2.5 por cento da mortalidade global anual. Durante os primeiro 15 anos do século </a:t>
            </a:r>
            <a:r>
              <a:rPr lang="pt-BR" sz="2000" dirty="0" err="1"/>
              <a:t>XXI</a:t>
            </a:r>
            <a:r>
              <a:rPr lang="pt-BR" sz="2000" dirty="0"/>
              <a:t>, cerca de seis milhões de pessoas pereceram ao redor do mundo como resultado de incidentes de violência interpessoal</a:t>
            </a:r>
            <a:r>
              <a:rPr lang="pt-PT" sz="2000" dirty="0"/>
              <a:t>.</a:t>
            </a:r>
          </a:p>
          <a:p>
            <a:endParaRPr lang="pt-PT" sz="2000" dirty="0"/>
          </a:p>
        </p:txBody>
      </p:sp>
      <p:pic>
        <p:nvPicPr>
          <p:cNvPr id="7" name="Imagem 6" descr="Uma imagem contendo desenho&#10;&#10;Descrição gerada automaticamente">
            <a:extLst>
              <a:ext uri="{FF2B5EF4-FFF2-40B4-BE49-F238E27FC236}">
                <a16:creationId xmlns:a16="http://schemas.microsoft.com/office/drawing/2014/main" id="{44680E15-7A17-4863-8515-E62769B98E2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C8B067-42FD-E646-8B6B-A9EEAD534DFE}"/>
              </a:ext>
            </a:extLst>
          </p:cNvPr>
          <p:cNvSpPr>
            <a:spLocks noGrp="1"/>
          </p:cNvSpPr>
          <p:nvPr>
            <p:ph idx="1"/>
          </p:nvPr>
        </p:nvSpPr>
        <p:spPr>
          <a:xfrm>
            <a:off x="581194" y="1896533"/>
            <a:ext cx="6309003" cy="3962266"/>
          </a:xfrm>
        </p:spPr>
        <p:txBody>
          <a:bodyPr>
            <a:normAutofit/>
          </a:bodyPr>
          <a:lstStyle/>
          <a:p>
            <a:pPr algn="ctr"/>
            <a:r>
              <a:rPr lang="pt-BR" sz="2800" dirty="0">
                <a:solidFill>
                  <a:schemeClr val="tx2"/>
                </a:solidFill>
              </a:rPr>
              <a:t>As feridas das vítimas da violência interpessoal podem não ser visíveis, mas são sentidas profundamente e, consequentemente, podem ser incapacitantes e ter efeitos prolongados</a:t>
            </a:r>
            <a:r>
              <a:rPr lang="en-US" sz="2800" dirty="0">
                <a:solidFill>
                  <a:schemeClr val="tx2"/>
                </a:solidFill>
              </a:rPr>
              <a:t>.</a:t>
            </a:r>
            <a:r>
              <a:rPr lang="en-US" sz="2800" baseline="30000" dirty="0">
                <a:solidFill>
                  <a:schemeClr val="tx2"/>
                </a:solidFill>
              </a:rPr>
              <a:t>11</a:t>
            </a:r>
            <a:endParaRPr lang="en-US" sz="2800" dirty="0">
              <a:solidFill>
                <a:schemeClr val="tx2"/>
              </a:solidFill>
            </a:endParaRPr>
          </a:p>
          <a:p>
            <a:pPr algn="ct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581193" y="1208593"/>
            <a:ext cx="6309003" cy="1013800"/>
          </a:xfrm>
        </p:spPr>
        <p:txBody>
          <a:bodyPr>
            <a:normAutofit/>
          </a:bodyPr>
          <a:lstStyle/>
          <a:p>
            <a:r>
              <a:rPr lang="pt-PT" sz="3200" b="1">
                <a:solidFill>
                  <a:schemeClr val="tx2"/>
                </a:solidFill>
                <a:latin typeface="Avenir Next" panose="020B0503020202020204" pitchFamily="34" charset="0"/>
              </a:rPr>
              <a:t>O FACTOR </a:t>
            </a:r>
            <a:r>
              <a:rPr lang="pt-PT" sz="3200" b="1">
                <a:solidFill>
                  <a:srgbClr val="C00000"/>
                </a:solidFill>
                <a:latin typeface="Avenir Next" panose="020B0503020202020204" pitchFamily="34" charset="0"/>
              </a:rPr>
              <a:t>INCARNAção </a:t>
            </a:r>
            <a:br>
              <a:rPr lang="pt-PT" sz="3200" b="1">
                <a:solidFill>
                  <a:schemeClr val="tx2"/>
                </a:solidFill>
                <a:latin typeface="Avenir Next" panose="020B0503020202020204" pitchFamily="34" charset="0"/>
              </a:rPr>
            </a:br>
            <a:endParaRPr lang="pt-PT" sz="320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581194" y="2276361"/>
            <a:ext cx="6309003" cy="3962266"/>
          </a:xfrm>
        </p:spPr>
        <p:txBody>
          <a:bodyPr>
            <a:normAutofit fontScale="92500" lnSpcReduction="10000"/>
          </a:bodyPr>
          <a:lstStyle/>
          <a:p>
            <a:r>
              <a:rPr lang="pt-PT" sz="2000" dirty="0">
                <a:solidFill>
                  <a:schemeClr val="tx1"/>
                </a:solidFill>
              </a:rPr>
              <a:t>“</a:t>
            </a:r>
            <a:r>
              <a:rPr lang="pt-BR" sz="2000" dirty="0">
                <a:solidFill>
                  <a:schemeClr val="tx1"/>
                </a:solidFill>
              </a:rPr>
              <a:t>Um novo mandamento vos dou: Que vos ameis uns aos outros; como eu vos amei a vós, que também vós uns aos outros vos ameis. Nisto todos conhecerão que sois meus discípulos, se vos amardes uns aos outros’” (João 13:34, 35, </a:t>
            </a:r>
            <a:r>
              <a:rPr lang="pt-BR" sz="2000" dirty="0" err="1">
                <a:solidFill>
                  <a:schemeClr val="tx1"/>
                </a:solidFill>
              </a:rPr>
              <a:t>ARC</a:t>
            </a:r>
            <a:r>
              <a:rPr lang="pt-PT" sz="2000" dirty="0">
                <a:solidFill>
                  <a:schemeClr val="tx1"/>
                </a:solidFill>
              </a:rPr>
              <a:t>). </a:t>
            </a:r>
          </a:p>
          <a:p>
            <a:r>
              <a:rPr lang="pt-BR" sz="2000" dirty="0">
                <a:solidFill>
                  <a:schemeClr val="tx1"/>
                </a:solidFill>
              </a:rPr>
              <a:t>Em uma congregação de crentes que partilham as Suas boas novas, o evangelho insta para que sejamos agentes da cura e do apoio: “E, finalmente, sede todos de um mesmo sentimento, compassivos, amando os irmãos, </a:t>
            </a:r>
            <a:r>
              <a:rPr lang="pt-BR" sz="2000" dirty="0" err="1">
                <a:solidFill>
                  <a:schemeClr val="tx1"/>
                </a:solidFill>
              </a:rPr>
              <a:t>entranhàvelmente</a:t>
            </a:r>
            <a:r>
              <a:rPr lang="pt-BR" sz="2000" dirty="0">
                <a:solidFill>
                  <a:schemeClr val="tx1"/>
                </a:solidFill>
              </a:rPr>
              <a:t> misericordiosos e afáveis” (1 Pedro 3:8, </a:t>
            </a:r>
            <a:r>
              <a:rPr lang="pt-BR" sz="2000" dirty="0" err="1">
                <a:solidFill>
                  <a:schemeClr val="tx1"/>
                </a:solidFill>
              </a:rPr>
              <a:t>ARC</a:t>
            </a:r>
            <a:r>
              <a:rPr lang="pt-PT" sz="2000" dirty="0">
                <a:solidFill>
                  <a:schemeClr val="tx1"/>
                </a:solidFill>
              </a:rPr>
              <a:t>).</a:t>
            </a:r>
          </a:p>
          <a:p>
            <a:endParaRPr lang="pt-PT"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3F429CD-FF87-C845-A4B9-1957861F45C2}"/>
              </a:ext>
            </a:extLst>
          </p:cNvPr>
          <p:cNvSpPr>
            <a:spLocks noGrp="1"/>
          </p:cNvSpPr>
          <p:nvPr>
            <p:ph idx="1"/>
          </p:nvPr>
        </p:nvSpPr>
        <p:spPr>
          <a:xfrm>
            <a:off x="581194" y="1390096"/>
            <a:ext cx="6309003" cy="3962266"/>
          </a:xfrm>
        </p:spPr>
        <p:txBody>
          <a:bodyPr>
            <a:normAutofit/>
          </a:bodyPr>
          <a:lstStyle/>
          <a:p>
            <a:pPr marL="0" indent="0" algn="ctr">
              <a:buNone/>
            </a:pPr>
            <a:r>
              <a:rPr lang="pt-PT" sz="2400" dirty="0">
                <a:solidFill>
                  <a:schemeClr val="tx2"/>
                </a:solidFill>
              </a:rPr>
              <a:t>“</a:t>
            </a:r>
            <a:r>
              <a:rPr lang="pt-BR" sz="2400" dirty="0">
                <a:solidFill>
                  <a:schemeClr val="tx2"/>
                </a:solidFill>
              </a:rPr>
              <a:t>O ladrão não vem senão a roubar, a matar e a destruir: eu vim para que tenham vida, e a tenham com abundância’” (John 10:10, </a:t>
            </a:r>
            <a:r>
              <a:rPr lang="pt-BR" sz="2400" dirty="0" err="1">
                <a:solidFill>
                  <a:schemeClr val="tx2"/>
                </a:solidFill>
              </a:rPr>
              <a:t>ARC</a:t>
            </a:r>
            <a:r>
              <a:rPr lang="pt-PT" sz="2400" dirty="0">
                <a:solidFill>
                  <a:schemeClr val="tx2"/>
                </a:solidFill>
              </a:rPr>
              <a:t>).</a:t>
            </a:r>
          </a:p>
          <a:p>
            <a:pPr marL="0" indent="0" algn="ctr">
              <a:buNone/>
            </a:pPr>
            <a:r>
              <a:rPr lang="pt-PT" sz="3600" b="1" dirty="0">
                <a:solidFill>
                  <a:schemeClr val="accent1">
                    <a:lumMod val="75000"/>
                  </a:schemeClr>
                </a:solidFill>
                <a:latin typeface="Avenir Next" panose="020B0503020202020204" pitchFamily="34" charset="0"/>
              </a:rPr>
              <a:t>PODE VOCÊ FAZER MAIS?</a:t>
            </a:r>
          </a:p>
          <a:p>
            <a:pPr algn="ctr"/>
            <a:endParaRPr lang="pt-PT" sz="24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5236CD6-F067-8F47-A15B-AD1F9014BF1A}"/>
              </a:ext>
            </a:extLst>
          </p:cNvPr>
          <p:cNvSpPr>
            <a:spLocks noGrp="1"/>
          </p:cNvSpPr>
          <p:nvPr>
            <p:ph idx="1"/>
          </p:nvPr>
        </p:nvSpPr>
        <p:spPr>
          <a:xfrm>
            <a:off x="4382726" y="1460434"/>
            <a:ext cx="6878108" cy="3962266"/>
          </a:xfrm>
        </p:spPr>
        <p:txBody>
          <a:bodyPr>
            <a:normAutofit/>
          </a:bodyPr>
          <a:lstStyle/>
          <a:p>
            <a:r>
              <a:rPr lang="pt-BR" sz="2800" dirty="0"/>
              <a:t>Há provas científicas que as pessoas abusadas falam com os seus pastores, antes de falaram com qualquer outra pessoa sobre o abuso que sofrem</a:t>
            </a:r>
            <a:r>
              <a:rPr lang="en-US" sz="2800" dirty="0"/>
              <a:t>.  </a:t>
            </a:r>
          </a:p>
        </p:txBody>
      </p:sp>
      <p:pic>
        <p:nvPicPr>
          <p:cNvPr id="10" name="Imagem 9" descr="Fundo preto com letras brancas&#10;&#10;Descrição gerada automaticamente">
            <a:extLst>
              <a:ext uri="{FF2B5EF4-FFF2-40B4-BE49-F238E27FC236}">
                <a16:creationId xmlns:a16="http://schemas.microsoft.com/office/drawing/2014/main"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7F55D-D2A5-E041-A66D-B545623CF286}"/>
              </a:ext>
            </a:extLst>
          </p:cNvPr>
          <p:cNvSpPr>
            <a:spLocks noGrp="1"/>
          </p:cNvSpPr>
          <p:nvPr>
            <p:ph type="title"/>
          </p:nvPr>
        </p:nvSpPr>
        <p:spPr>
          <a:xfrm>
            <a:off x="581192" y="1124999"/>
            <a:ext cx="4076149" cy="4608003"/>
          </a:xfrm>
        </p:spPr>
        <p:txBody>
          <a:bodyPr anchor="ctr">
            <a:normAutofit/>
          </a:bodyPr>
          <a:lstStyle/>
          <a:p>
            <a:pPr algn="ctr"/>
            <a:r>
              <a:rPr lang="pt-PT" sz="4400" b="1">
                <a:solidFill>
                  <a:schemeClr val="accent1"/>
                </a:solidFill>
                <a:latin typeface="Avenir Next" panose="020B0503020202020204" pitchFamily="34" charset="0"/>
              </a:rPr>
              <a:t>TIPOS DE ABUSO</a:t>
            </a:r>
            <a:br>
              <a:rPr lang="pt-PT" sz="4400" b="1">
                <a:solidFill>
                  <a:schemeClr val="accent1"/>
                </a:solidFill>
                <a:latin typeface="Avenir Next" panose="020B0503020202020204" pitchFamily="34" charset="0"/>
              </a:rPr>
            </a:br>
            <a:endParaRPr lang="pt-PT" sz="440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0147961-EEA0-384C-8B53-A4C6DBC11CDC}"/>
              </a:ext>
            </a:extLst>
          </p:cNvPr>
          <p:cNvSpPr>
            <a:spLocks noGrp="1"/>
          </p:cNvSpPr>
          <p:nvPr>
            <p:ph idx="1"/>
          </p:nvPr>
        </p:nvSpPr>
        <p:spPr>
          <a:xfrm>
            <a:off x="5117586" y="1378217"/>
            <a:ext cx="6143248" cy="4608003"/>
          </a:xfrm>
        </p:spPr>
        <p:txBody>
          <a:bodyPr>
            <a:normAutofit/>
          </a:bodyPr>
          <a:lstStyle/>
          <a:p>
            <a:pPr algn="ctr"/>
            <a:r>
              <a:rPr lang="pt-BR" sz="2800" dirty="0"/>
              <a:t>Embora a violência afete todos, as mulheres, crianças e idosos parecem sofrer mais as consequências do abuso não fatal físico, sexual e psicológico. Consideremos as taxas dos diversos tipos de abuso</a:t>
            </a:r>
            <a:r>
              <a:rPr lang="pt-PT" sz="2800" dirty="0">
                <a:solidFill>
                  <a:schemeClr val="tx1"/>
                </a:solidFill>
              </a:rPr>
              <a:t>:</a:t>
            </a:r>
            <a:br>
              <a:rPr lang="pt-PT" sz="2800" dirty="0">
                <a:solidFill>
                  <a:schemeClr val="tx1"/>
                </a:solidFill>
              </a:rPr>
            </a:br>
            <a:endParaRPr lang="pt-PT" sz="2800" dirty="0">
              <a:solidFill>
                <a:schemeClr val="tx1"/>
              </a:solidFill>
            </a:endParaRPr>
          </a:p>
        </p:txBody>
      </p:sp>
      <p:pic>
        <p:nvPicPr>
          <p:cNvPr id="7" name="Imagem 6" descr="Uma imagem contendo desenho&#10;&#10;Descrição gerada automaticamente">
            <a:extLst>
              <a:ext uri="{FF2B5EF4-FFF2-40B4-BE49-F238E27FC236}">
                <a16:creationId xmlns:a16="http://schemas.microsoft.com/office/drawing/2014/main" id="{53D36166-9D11-4E92-B15A-9FF6C07553C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24DAE9E7-B81E-7A45-BD65-C3EC8C54FC14}"/>
              </a:ext>
            </a:extLst>
          </p:cNvPr>
          <p:cNvSpPr>
            <a:spLocks noGrp="1"/>
          </p:cNvSpPr>
          <p:nvPr>
            <p:ph idx="1"/>
          </p:nvPr>
        </p:nvSpPr>
        <p:spPr>
          <a:xfrm>
            <a:off x="4382726" y="1087399"/>
            <a:ext cx="6878108" cy="5010705"/>
          </a:xfrm>
        </p:spPr>
        <p:txBody>
          <a:bodyPr>
            <a:normAutofit fontScale="92500" lnSpcReduction="20000"/>
          </a:bodyPr>
          <a:lstStyle/>
          <a:p>
            <a:pPr lvl="0"/>
            <a:r>
              <a:rPr lang="pt-PT" sz="2400" b="1" dirty="0"/>
              <a:t>Um em cada quatro adultos </a:t>
            </a:r>
            <a:r>
              <a:rPr lang="pt-PT" sz="2400" dirty="0"/>
              <a:t>relata ter sido fisicamente abusado em criança.</a:t>
            </a:r>
          </a:p>
          <a:p>
            <a:pPr lvl="0"/>
            <a:r>
              <a:rPr lang="pt-PT" sz="2400" b="1" dirty="0"/>
              <a:t>Uma em cada cinco mulheres </a:t>
            </a:r>
            <a:r>
              <a:rPr lang="pt-PT" sz="2400" dirty="0"/>
              <a:t>relata ter sido sexualmente abusada em criança.</a:t>
            </a:r>
          </a:p>
          <a:p>
            <a:pPr lvl="0"/>
            <a:r>
              <a:rPr lang="pt-PT" sz="2400" b="1" dirty="0"/>
              <a:t>Uma em cada três mulheres </a:t>
            </a:r>
            <a:r>
              <a:rPr lang="pt-PT" sz="2400" dirty="0"/>
              <a:t>foi vítima de violência física ou sexual provocada por um parceiro íntimo, em certa altura da sua vida.</a:t>
            </a:r>
          </a:p>
          <a:p>
            <a:pPr lvl="0"/>
            <a:r>
              <a:rPr lang="pt-PT" sz="2400" b="1" dirty="0"/>
              <a:t>Um em cada dezassete adultos </a:t>
            </a:r>
            <a:r>
              <a:rPr lang="pt-PT" sz="2400" dirty="0"/>
              <a:t>mais idosos relatou abuso no último </a:t>
            </a:r>
            <a:r>
              <a:rPr lang="pt-PT" sz="2400" dirty="0" err="1"/>
              <a:t>mês.</a:t>
            </a:r>
            <a:r>
              <a:rPr lang="pt-PT" sz="2400" baseline="30000" dirty="0" err="1"/>
              <a:t>2</a:t>
            </a:r>
            <a:endParaRPr lang="pt-PT" sz="2400" dirty="0"/>
          </a:p>
          <a:p>
            <a:pPr lvl="0"/>
            <a:r>
              <a:rPr lang="pt-BR" sz="2400" dirty="0"/>
              <a:t>As mulheres relatam, durante a sua vida, taxas mais elevadas de exposição à violação, violência física e perseguição dos que os homens</a:t>
            </a:r>
            <a:r>
              <a:rPr lang="pt-PT" sz="2400" dirty="0"/>
              <a:t>.</a:t>
            </a:r>
            <a:r>
              <a:rPr lang="pt-PT" sz="2400" baseline="30000" dirty="0"/>
              <a:t>3</a:t>
            </a:r>
            <a:endParaRPr lang="pt-PT" sz="2400" dirty="0"/>
          </a:p>
          <a:p>
            <a:endParaRPr lang="pt-PT" sz="2400" dirty="0"/>
          </a:p>
        </p:txBody>
      </p:sp>
      <p:pic>
        <p:nvPicPr>
          <p:cNvPr id="8" name="Imagem 7" descr="Fundo preto com letras brancas&#10;&#10;Descrição gerada automaticamente">
            <a:extLst>
              <a:ext uri="{FF2B5EF4-FFF2-40B4-BE49-F238E27FC236}">
                <a16:creationId xmlns:a16="http://schemas.microsoft.com/office/drawing/2014/main"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2CB8-A757-1B40-8526-737DA4E54D9B}"/>
              </a:ext>
            </a:extLst>
          </p:cNvPr>
          <p:cNvSpPr>
            <a:spLocks noGrp="1"/>
          </p:cNvSpPr>
          <p:nvPr>
            <p:ph type="title"/>
          </p:nvPr>
        </p:nvSpPr>
        <p:spPr>
          <a:xfrm>
            <a:off x="4515728" y="1208593"/>
            <a:ext cx="7095079" cy="1188720"/>
          </a:xfrm>
        </p:spPr>
        <p:txBody>
          <a:bodyPr>
            <a:normAutofit/>
          </a:bodyPr>
          <a:lstStyle/>
          <a:p>
            <a:r>
              <a:rPr lang="pt-PT" sz="3200" b="1">
                <a:latin typeface="Avenir Next" panose="020B0503020202020204" pitchFamily="34" charset="0"/>
              </a:rPr>
              <a:t>COMUM MAS </a:t>
            </a:r>
            <a:r>
              <a:rPr lang="pt-PT" sz="3200" b="1">
                <a:solidFill>
                  <a:schemeClr val="tx2">
                    <a:lumMod val="75000"/>
                    <a:lumOff val="25000"/>
                  </a:schemeClr>
                </a:solidFill>
                <a:latin typeface="Avenir Next" panose="020B0503020202020204" pitchFamily="34" charset="0"/>
              </a:rPr>
              <a:t>NÃO RECONHECIDO</a:t>
            </a:r>
            <a:br>
              <a:rPr lang="pt-PT" sz="3200" b="1">
                <a:latin typeface="Avenir Next" panose="020B0503020202020204" pitchFamily="34" charset="0"/>
              </a:rPr>
            </a:br>
            <a:endParaRPr lang="pt-PT" sz="3200">
              <a:latin typeface="Avenir Next" panose="020B0503020202020204" pitchFamily="34" charset="0"/>
            </a:endParaRPr>
          </a:p>
        </p:txBody>
      </p:sp>
      <p:sp>
        <p:nvSpPr>
          <p:cNvPr id="3" name="Content Placeholder 2">
            <a:extLst>
              <a:ext uri="{FF2B5EF4-FFF2-40B4-BE49-F238E27FC236}">
                <a16:creationId xmlns:a16="http://schemas.microsoft.com/office/drawing/2014/main" id="{6E138185-AEF4-8641-8D83-146C2122C3F2}"/>
              </a:ext>
            </a:extLst>
          </p:cNvPr>
          <p:cNvSpPr>
            <a:spLocks noGrp="1"/>
          </p:cNvSpPr>
          <p:nvPr>
            <p:ph idx="1"/>
          </p:nvPr>
        </p:nvSpPr>
        <p:spPr>
          <a:xfrm>
            <a:off x="4389120" y="2087646"/>
            <a:ext cx="7221687" cy="3634486"/>
          </a:xfrm>
        </p:spPr>
        <p:txBody>
          <a:bodyPr>
            <a:normAutofit/>
          </a:bodyPr>
          <a:lstStyle/>
          <a:p>
            <a:r>
              <a:rPr lang="pt-BR" sz="2000" dirty="0"/>
              <a:t>Embora os danos do abuso físico e sexual sejam imediatamente evidentes, o abuso psicológico é menos reconhecido e abordado—e muitas vezes subestimado</a:t>
            </a:r>
            <a:r>
              <a:rPr lang="pt-PT" sz="2000" dirty="0"/>
              <a:t>. </a:t>
            </a:r>
          </a:p>
          <a:p>
            <a:r>
              <a:rPr lang="pt-BR" sz="2000" dirty="0"/>
              <a:t>Lamentavelmente, a forma mais comum de abuso emocional é o abuso verbal, e muitas vezes não é reconhecido como abuso</a:t>
            </a:r>
            <a:r>
              <a:rPr lang="pt-PT" sz="2000" dirty="0"/>
              <a:t>.</a:t>
            </a:r>
          </a:p>
          <a:p>
            <a:pPr marL="0" indent="0">
              <a:buNone/>
            </a:pPr>
            <a:endParaRPr lang="pt-PT" sz="2000" dirty="0"/>
          </a:p>
        </p:txBody>
      </p:sp>
      <p:pic>
        <p:nvPicPr>
          <p:cNvPr id="4" name="Picture 3">
            <a:extLst>
              <a:ext uri="{FF2B5EF4-FFF2-40B4-BE49-F238E27FC236}">
                <a16:creationId xmlns:a16="http://schemas.microsoft.com/office/drawing/2014/main"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398313" y="1208593"/>
            <a:ext cx="7085699" cy="1013800"/>
          </a:xfrm>
        </p:spPr>
        <p:txBody>
          <a:bodyPr>
            <a:normAutofit/>
          </a:bodyPr>
          <a:lstStyle/>
          <a:p>
            <a:r>
              <a:rPr lang="pt-PT" sz="3200" b="1">
                <a:latin typeface="Avenir Next" panose="020B0503020202020204" pitchFamily="34" charset="0"/>
              </a:rPr>
              <a:t>Reconhecendo o </a:t>
            </a:r>
            <a:r>
              <a:rPr lang="pt-PT" sz="3200" b="1">
                <a:solidFill>
                  <a:schemeClr val="tx2">
                    <a:lumMod val="75000"/>
                    <a:lumOff val="25000"/>
                  </a:schemeClr>
                </a:solidFill>
                <a:latin typeface="Avenir Next" panose="020B0503020202020204" pitchFamily="34" charset="0"/>
              </a:rPr>
              <a:t>abuso emocional</a:t>
            </a:r>
            <a:br>
              <a:rPr lang="pt-PT" sz="3200" b="1">
                <a:latin typeface="Avenir Next" panose="020B0503020202020204" pitchFamily="34" charset="0"/>
              </a:rPr>
            </a:br>
            <a:endParaRPr lang="pt-PT" sz="320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446534" y="1765839"/>
            <a:ext cx="6309003" cy="3962266"/>
          </a:xfrm>
        </p:spPr>
        <p:txBody>
          <a:bodyPr>
            <a:normAutofit/>
          </a:bodyPr>
          <a:lstStyle/>
          <a:p>
            <a:pPr marL="0" indent="0">
              <a:buNone/>
            </a:pPr>
            <a:r>
              <a:rPr lang="pt-BR" sz="2000" dirty="0"/>
              <a:t>Quando falamos sobre abuso emocional, devemos ter em conta algumas perguntas importantes</a:t>
            </a:r>
            <a:r>
              <a:rPr lang="pt-PT" sz="2000" dirty="0"/>
              <a:t>. </a:t>
            </a:r>
          </a:p>
          <a:p>
            <a:r>
              <a:rPr lang="pt-BR" sz="2000" b="1" dirty="0"/>
              <a:t>Consegue reconhecer o abuso emocional</a:t>
            </a:r>
            <a:r>
              <a:rPr lang="pt-PT" sz="2000" b="1" dirty="0"/>
              <a:t>? </a:t>
            </a:r>
          </a:p>
          <a:p>
            <a:r>
              <a:rPr lang="pt-BR" sz="2000" b="1" dirty="0"/>
              <a:t>Como reagiria se alguém abusasse psicologicamente de si</a:t>
            </a:r>
            <a:r>
              <a:rPr lang="pt-PT" sz="2000" b="1" dirty="0"/>
              <a:t>? </a:t>
            </a:r>
          </a:p>
          <a:p>
            <a:r>
              <a:rPr lang="pt-BR" sz="2000" b="1" dirty="0"/>
              <a:t>O que diz a Bíblia a este respeito</a:t>
            </a:r>
            <a:r>
              <a:rPr lang="pt-PT" sz="2000" b="1" dirty="0"/>
              <a:t>? </a:t>
            </a:r>
            <a:endParaRPr lang="pt-PT" sz="2000" b="1"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581194" y="1707347"/>
            <a:ext cx="6309003" cy="3962266"/>
          </a:xfrm>
        </p:spPr>
        <p:txBody>
          <a:bodyPr>
            <a:normAutofit/>
          </a:bodyPr>
          <a:lstStyle/>
          <a:p>
            <a:pPr algn="ctr"/>
            <a:r>
              <a:rPr lang="pt-BR" sz="2400" dirty="0"/>
              <a:t>O tipo mais frequente de agressão psicológica usada em ambos homens e mulheres é o controlo coercivo, </a:t>
            </a:r>
            <a:r>
              <a:rPr lang="pt-BR" sz="2400" b="1" dirty="0"/>
              <a:t>envolvendo a exigência de saber onde ela ou ele está em todos os momentos.</a:t>
            </a:r>
            <a:r>
              <a:rPr lang="pt-PT" sz="2400" b="1" dirty="0"/>
              <a:t> </a:t>
            </a:r>
          </a:p>
          <a:p>
            <a:pPr algn="ctr"/>
            <a:endParaRPr lang="pt-PT" sz="2400"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5464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228E56-3DA6-604C-8329-AAA678863105}"/>
              </a:ext>
            </a:extLst>
          </p:cNvPr>
          <p:cNvSpPr>
            <a:spLocks noGrp="1"/>
          </p:cNvSpPr>
          <p:nvPr>
            <p:ph type="title"/>
          </p:nvPr>
        </p:nvSpPr>
        <p:spPr>
          <a:xfrm>
            <a:off x="4382724" y="1574352"/>
            <a:ext cx="7225075" cy="1013800"/>
          </a:xfrm>
        </p:spPr>
        <p:txBody>
          <a:bodyPr>
            <a:noAutofit/>
          </a:bodyPr>
          <a:lstStyle/>
          <a:p>
            <a:pPr>
              <a:lnSpc>
                <a:spcPct val="100000"/>
              </a:lnSpc>
            </a:pPr>
            <a:r>
              <a:rPr lang="pt-PT" sz="2800" b="1">
                <a:solidFill>
                  <a:schemeClr val="tx2"/>
                </a:solidFill>
                <a:latin typeface="Avenir Next" panose="020B0503020202020204" pitchFamily="34" charset="0"/>
              </a:rPr>
              <a:t>A PREVALÊNCIA DO </a:t>
            </a:r>
            <a:r>
              <a:rPr lang="pt-PT" sz="2800" b="1">
                <a:solidFill>
                  <a:schemeClr val="tx2">
                    <a:lumMod val="75000"/>
                    <a:lumOff val="25000"/>
                  </a:schemeClr>
                </a:solidFill>
                <a:latin typeface="Avenir Next" panose="020B0503020202020204" pitchFamily="34" charset="0"/>
              </a:rPr>
              <a:t>ABUSO EMOCIONAL ENTRE OS CRISTÃOS</a:t>
            </a:r>
            <a:br>
              <a:rPr lang="pt-PT" sz="2800" b="1">
                <a:solidFill>
                  <a:schemeClr val="tx2"/>
                </a:solidFill>
                <a:latin typeface="Avenir Next" panose="020B0503020202020204" pitchFamily="34" charset="0"/>
              </a:rPr>
            </a:br>
            <a:endParaRPr lang="pt-PT" sz="280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392659EA-54CC-D848-B193-7812E7938081}"/>
              </a:ext>
            </a:extLst>
          </p:cNvPr>
          <p:cNvSpPr>
            <a:spLocks noGrp="1"/>
          </p:cNvSpPr>
          <p:nvPr>
            <p:ph idx="1"/>
          </p:nvPr>
        </p:nvSpPr>
        <p:spPr>
          <a:xfrm>
            <a:off x="4382726" y="1854331"/>
            <a:ext cx="6878108" cy="3962266"/>
          </a:xfrm>
        </p:spPr>
        <p:txBody>
          <a:bodyPr>
            <a:normAutofit/>
          </a:bodyPr>
          <a:lstStyle/>
          <a:p>
            <a:r>
              <a:rPr lang="pt-BR" sz="2000" b="1" dirty="0"/>
              <a:t>Um estudo Adventista de </a:t>
            </a:r>
            <a:r>
              <a:rPr lang="pt-BR" sz="2000" b="1" dirty="0" err="1"/>
              <a:t>Saúde-2</a:t>
            </a:r>
            <a:r>
              <a:rPr lang="pt-BR" sz="2000" b="1" dirty="0"/>
              <a:t> </a:t>
            </a:r>
            <a:r>
              <a:rPr lang="pt-BR" sz="2000" dirty="0"/>
              <a:t>realizou uma análise exploradora da prevalência do abuso emocional na infância entre 10,283 adultos Adventistas do Sétimo Dia na América do Norte, os quais participaram nas pesquisas</a:t>
            </a:r>
            <a:r>
              <a:rPr lang="pt-PT" sz="2000" dirty="0"/>
              <a:t>.</a:t>
            </a:r>
            <a:r>
              <a:rPr lang="pt-PT" sz="2000" baseline="30000" dirty="0"/>
              <a:t>5</a:t>
            </a:r>
            <a:r>
              <a:rPr lang="pt-PT" sz="2000" dirty="0"/>
              <a:t> </a:t>
            </a:r>
            <a:r>
              <a:rPr lang="pt-BR" sz="2000" b="1" dirty="0"/>
              <a:t>Neste estudo, 39 por cento de mulheres e 35 por cento de homens relataram ter sofrido abuso emocional pelo seu pai ou sua mãe antes da idade de 18 anos</a:t>
            </a:r>
            <a:r>
              <a:rPr lang="pt-PT" sz="2000" b="1" dirty="0"/>
              <a:t>. </a:t>
            </a:r>
          </a:p>
        </p:txBody>
      </p:sp>
      <p:pic>
        <p:nvPicPr>
          <p:cNvPr id="10" name="Imagem 9" descr="Fundo preto com letras brancas&#10;&#10;Descrição gerada automaticamente">
            <a:extLst>
              <a:ext uri="{FF2B5EF4-FFF2-40B4-BE49-F238E27FC236}">
                <a16:creationId xmlns:a16="http://schemas.microsoft.com/office/drawing/2014/main"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5152</Words>
  <Application>Microsoft Office PowerPoint</Application>
  <PresentationFormat>Widescreen</PresentationFormat>
  <Paragraphs>169</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Nova Light</vt:lpstr>
      <vt:lpstr>Avenir Next</vt:lpstr>
      <vt:lpstr>Book Antiqua</vt:lpstr>
      <vt:lpstr>Calibri</vt:lpstr>
      <vt:lpstr>Wingdings 2</vt:lpstr>
      <vt:lpstr>DividendVTI</vt:lpstr>
      <vt:lpstr>AS FERIDAS DO abusO Podemos Fazer Mais?  </vt:lpstr>
      <vt:lpstr>HISTÓRIA</vt:lpstr>
      <vt:lpstr>PowerPoint Presentation</vt:lpstr>
      <vt:lpstr>TIPOS DE ABUSO </vt:lpstr>
      <vt:lpstr>PowerPoint Presentation</vt:lpstr>
      <vt:lpstr>COMUM MAS NÃO RECONHECIDO </vt:lpstr>
      <vt:lpstr>Reconhecendo o abuso emocional </vt:lpstr>
      <vt:lpstr>PowerPoint Presentation</vt:lpstr>
      <vt:lpstr>A PREVALÊNCIA DO ABUSO EMOCIONAL ENTRE OS CRISTÃOS </vt:lpstr>
      <vt:lpstr>ABUSO EMOCIONAL VERSUS CONFLITO </vt:lpstr>
      <vt:lpstr>PowerPoint Presentation</vt:lpstr>
      <vt:lpstr>Como ajudar uma pessoa a Reagir  no caso de ser Psicologicamente abusada </vt:lpstr>
      <vt:lpstr>1. ESTUDE AS TÁTICAS EMOCIONALMENTE ABUSIVAS E APRENDA A SER ASSERTIVA</vt:lpstr>
      <vt:lpstr>2. estabeleça limites saudáveis</vt:lpstr>
      <vt:lpstr>3. FORTALEÇA A SUA DIGNIDADE E RESPEITO PRÓPRIO</vt:lpstr>
      <vt:lpstr>4. Procure ajuda de  conselheiros profissionais </vt:lpstr>
      <vt:lpstr>5. PROCURE CONFORTO, CURA E  SABEDORIA DE DEUS</vt:lpstr>
      <vt:lpstr>Podemos  fazer mais? </vt:lpstr>
      <vt:lpstr>PowerPoint Presentation</vt:lpstr>
      <vt:lpstr>O FATOR SAÚDE </vt:lpstr>
      <vt:lpstr>PowerPoint Presentation</vt:lpstr>
      <vt:lpstr>O FACTOR INCARNAção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Arrais, Raquel</dc:creator>
  <cp:lastModifiedBy>Leila Neves</cp:lastModifiedBy>
  <cp:revision>34</cp:revision>
  <dcterms:created xsi:type="dcterms:W3CDTF">2020-04-14T13:18:25Z</dcterms:created>
  <dcterms:modified xsi:type="dcterms:W3CDTF">2020-06-04T16:02:09Z</dcterms:modified>
</cp:coreProperties>
</file>