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9"/>
  </p:notesMasterIdLst>
  <p:sldIdLst>
    <p:sldId id="256" r:id="rId2"/>
    <p:sldId id="257" r:id="rId3"/>
    <p:sldId id="258" r:id="rId4"/>
    <p:sldId id="272" r:id="rId5"/>
    <p:sldId id="259" r:id="rId6"/>
    <p:sldId id="260" r:id="rId7"/>
    <p:sldId id="261" r:id="rId8"/>
    <p:sldId id="271" r:id="rId9"/>
    <p:sldId id="262" r:id="rId10"/>
    <p:sldId id="263" r:id="rId11"/>
    <p:sldId id="279" r:id="rId12"/>
    <p:sldId id="273" r:id="rId13"/>
    <p:sldId id="264" r:id="rId14"/>
    <p:sldId id="265" r:id="rId15"/>
    <p:sldId id="266" r:id="rId16"/>
    <p:sldId id="267" r:id="rId17"/>
    <p:sldId id="268" r:id="rId18"/>
    <p:sldId id="280" r:id="rId19"/>
    <p:sldId id="269" r:id="rId20"/>
    <p:sldId id="281" r:id="rId21"/>
    <p:sldId id="270" r:id="rId22"/>
    <p:sldId id="274" r:id="rId23"/>
    <p:sldId id="275" r:id="rId24"/>
    <p:sldId id="276" r:id="rId25"/>
    <p:sldId id="277" r:id="rId26"/>
    <p:sldId id="282" r:id="rId27"/>
    <p:sldId id="278"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520"/>
    <p:restoredTop sz="79796" autoAdjust="0"/>
  </p:normalViewPr>
  <p:slideViewPr>
    <p:cSldViewPr snapToGrid="0" snapToObjects="1">
      <p:cViewPr varScale="1">
        <p:scale>
          <a:sx n="56" d="100"/>
          <a:sy n="56" d="100"/>
        </p:scale>
        <p:origin x="1004" y="28"/>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p:scale>
          <a:sx n="95" d="100"/>
          <a:sy n="95" d="100"/>
        </p:scale>
        <p:origin x="3664" y="-5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991651-60D0-2D4C-B679-8708D3D18BA5}" type="datetimeFigureOut">
              <a:rPr lang="en-US" smtClean="0"/>
              <a:t>5/18/2020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58AC15-62DC-5040-8AE1-929C9E875223}" type="slidenum">
              <a:rPr lang="en-US" smtClean="0"/>
              <a:t>‹#›</a:t>
            </a:fld>
            <a:endParaRPr lang="en-US"/>
          </a:p>
        </p:txBody>
      </p:sp>
    </p:spTree>
    <p:extLst>
      <p:ext uri="{BB962C8B-B14F-4D97-AF65-F5344CB8AC3E}">
        <p14:creationId xmlns:p14="http://schemas.microsoft.com/office/powerpoint/2010/main" val="14850883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7258AC15-62DC-5040-8AE1-929C9E875223}" type="slidenum">
              <a:rPr lang="en-US" smtClean="0"/>
              <a:t>1</a:t>
            </a:fld>
            <a:endParaRPr lang="en-US"/>
          </a:p>
        </p:txBody>
      </p:sp>
    </p:spTree>
    <p:extLst>
      <p:ext uri="{BB962C8B-B14F-4D97-AF65-F5344CB8AC3E}">
        <p14:creationId xmlns:p14="http://schemas.microsoft.com/office/powerpoint/2010/main" val="11752109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kern="1200" cap="small" dirty="0">
                <a:solidFill>
                  <a:schemeClr val="tx1"/>
                </a:solidFill>
                <a:effectLst/>
                <a:latin typeface="+mn-lt"/>
                <a:ea typeface="+mn-ea"/>
                <a:cs typeface="+mn-cs"/>
              </a:rPr>
              <a:t>ABUSO EMOCIONAL VERSUS CONFLICTO </a:t>
            </a:r>
            <a:endParaRPr lang="es-MX"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A fin de poder reconocer una relación abusiva, es importante saber diferenciar entre abuso y conflicto normal. El conflicto puede considerarse un tanto normal en un matrimonio o en otras relacione y no necesariamente significa abuso. Las personas necesitan tener sus propias opiniones y sentirse libres de expresarlas. Pero la forma en que la persona expresa su opinión es de importancia clave.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10</a:t>
            </a:fld>
            <a:endParaRPr lang="en-US"/>
          </a:p>
        </p:txBody>
      </p:sp>
    </p:spTree>
    <p:extLst>
      <p:ext uri="{BB962C8B-B14F-4D97-AF65-F5344CB8AC3E}">
        <p14:creationId xmlns:p14="http://schemas.microsoft.com/office/powerpoint/2010/main" val="41351955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kern="1200" cap="small" dirty="0">
                <a:solidFill>
                  <a:schemeClr val="tx1"/>
                </a:solidFill>
                <a:effectLst/>
                <a:latin typeface="+mn-lt"/>
                <a:ea typeface="+mn-ea"/>
                <a:cs typeface="+mn-cs"/>
              </a:rPr>
              <a:t>ABUSO EMOCIONAL VERSUS CONFLICTO </a:t>
            </a:r>
            <a:endParaRPr lang="es-MX"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A fin de poder reconocer una relación abusiva, es importante saber diferenciar entre abuso y conflicto normal. El conflicto puede considerarse un tanto normal en un matrimonio o en otras relacione y no necesariamente significa abuso. Las personas necesitan tener sus propias opiniones y sentirse libres de expresarlas. Pero la forma en que la persona expresa su opinión es de importancia clave.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11</a:t>
            </a:fld>
            <a:endParaRPr lang="en-US"/>
          </a:p>
        </p:txBody>
      </p:sp>
    </p:spTree>
    <p:extLst>
      <p:ext uri="{BB962C8B-B14F-4D97-AF65-F5344CB8AC3E}">
        <p14:creationId xmlns:p14="http://schemas.microsoft.com/office/powerpoint/2010/main" val="3520970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Sin embargo, el abuso emocional implica dominio intencional. La persona elige ese comportamiento a fin de tener poder y mantener a la otro bajo control.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12</a:t>
            </a:fld>
            <a:endParaRPr lang="en-US"/>
          </a:p>
        </p:txBody>
      </p:sp>
    </p:spTree>
    <p:extLst>
      <p:ext uri="{BB962C8B-B14F-4D97-AF65-F5344CB8AC3E}">
        <p14:creationId xmlns:p14="http://schemas.microsoft.com/office/powerpoint/2010/main" val="2646965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cap="small" dirty="0">
                <a:solidFill>
                  <a:schemeClr val="tx1"/>
                </a:solidFill>
                <a:effectLst/>
                <a:latin typeface="+mn-lt"/>
                <a:ea typeface="+mn-ea"/>
                <a:cs typeface="+mn-cs"/>
              </a:rPr>
              <a:t>CÓMO AYUDAR A ALGUIEN A RESPONDER SI HA SIDO ABUSADO(A)  SICOLÓGICAMENTE  </a:t>
            </a:r>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Es de suma  importancia confrontar al abusador en forma amable, pero firme.  </a:t>
            </a:r>
          </a:p>
          <a:p>
            <a:r>
              <a:rPr lang="es-MX" sz="1200" kern="1200" dirty="0">
                <a:solidFill>
                  <a:schemeClr val="tx1"/>
                </a:solidFill>
                <a:effectLst/>
                <a:latin typeface="+mn-lt"/>
                <a:ea typeface="+mn-ea"/>
                <a:cs typeface="+mn-cs"/>
              </a:rPr>
              <a:t>Las siguientes son cinco formas como puede responder alguien que está experimentando abuso emocional:</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13</a:t>
            </a:fld>
            <a:endParaRPr lang="en-US"/>
          </a:p>
        </p:txBody>
      </p:sp>
    </p:spTree>
    <p:extLst>
      <p:ext uri="{BB962C8B-B14F-4D97-AF65-F5344CB8AC3E}">
        <p14:creationId xmlns:p14="http://schemas.microsoft.com/office/powerpoint/2010/main" val="25832085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1" kern="1200" dirty="0">
                <a:solidFill>
                  <a:schemeClr val="tx1"/>
                </a:solidFill>
                <a:effectLst/>
                <a:latin typeface="+mn-lt"/>
                <a:ea typeface="+mn-ea"/>
                <a:cs typeface="+mn-cs"/>
              </a:rPr>
              <a:t>Estudia las tácticas emocionalmente abusivas y aprende a ser asertivo. </a:t>
            </a:r>
            <a:r>
              <a:rPr lang="es-MX" sz="1200" i="1"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Los abusadores usan el abuso como una táctica para manipular y dominar a otros. Al enfocar la atención en el contenido, se puede caer en la trampa de tratar de responder en forma racional, de negar las acusaciones y de tratar de explicarse uno mismo . Desafortunadamente, el abusador ha ganado a este punto y desviado cualquier responsabilidad por el abuso verbal.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14</a:t>
            </a:fld>
            <a:endParaRPr lang="en-US"/>
          </a:p>
        </p:txBody>
      </p:sp>
    </p:spTree>
    <p:extLst>
      <p:ext uri="{BB962C8B-B14F-4D97-AF65-F5344CB8AC3E}">
        <p14:creationId xmlns:p14="http://schemas.microsoft.com/office/powerpoint/2010/main" val="38912213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1" kern="1200" dirty="0">
                <a:solidFill>
                  <a:schemeClr val="tx1"/>
                </a:solidFill>
                <a:effectLst/>
                <a:latin typeface="+mn-lt"/>
                <a:ea typeface="+mn-ea"/>
                <a:cs typeface="+mn-cs"/>
              </a:rPr>
              <a:t>Establece límites saludables. </a:t>
            </a:r>
            <a:r>
              <a:rPr lang="es-MX" sz="1200" kern="1200" dirty="0">
                <a:solidFill>
                  <a:schemeClr val="tx1"/>
                </a:solidFill>
                <a:effectLst/>
                <a:latin typeface="+mn-lt"/>
                <a:ea typeface="+mn-ea"/>
                <a:cs typeface="+mn-cs"/>
              </a:rPr>
              <a:t>Aún nuestro Señor Jesucristo sintió la necesidad de establecer límites  en su vida. Nosotros debemos hacer lo mismo. Dios nos dio a cada uno de nosotros nuestra propia individualidad , así que no debemos tener miedo de confrontar el abuso y de fijar límites respecto a cuánto vamos a tolerar. En algunos casos podemos  enfrentar el abuso verbal con fuertes declaraciones, tales como “No me hables de esa manera”, “Eso es humillante”, “No me pongas apodos”, o “No me levantes la voz”. Si el abusador, responde con un “¿o qué?” ,  uno puede decir:  “No voy a continuar con esta conversación”. </a:t>
            </a:r>
            <a:r>
              <a:rPr lang="es-MX" sz="1200" kern="1200" baseline="30000" dirty="0">
                <a:solidFill>
                  <a:schemeClr val="tx1"/>
                </a:solidFill>
                <a:effectLst/>
                <a:latin typeface="+mn-lt"/>
                <a:ea typeface="+mn-ea"/>
                <a:cs typeface="+mn-cs"/>
              </a:rPr>
              <a:t>7</a:t>
            </a:r>
            <a:endParaRPr lang="es-MX"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15</a:t>
            </a:fld>
            <a:endParaRPr lang="en-US"/>
          </a:p>
        </p:txBody>
      </p:sp>
    </p:spTree>
    <p:extLst>
      <p:ext uri="{BB962C8B-B14F-4D97-AF65-F5344CB8AC3E}">
        <p14:creationId xmlns:p14="http://schemas.microsoft.com/office/powerpoint/2010/main" val="1828393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i="1" kern="1200" dirty="0">
                <a:solidFill>
                  <a:schemeClr val="tx1"/>
                </a:solidFill>
                <a:effectLst/>
                <a:latin typeface="+mn-lt"/>
                <a:ea typeface="+mn-ea"/>
                <a:cs typeface="+mn-cs"/>
              </a:rPr>
              <a:t>Fortalece tu estima propia y tu respeto propio.</a:t>
            </a:r>
            <a:r>
              <a:rPr lang="es-MX" sz="1200" i="1"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El abuso puede ir carcomiendo poco a poco la estima propia. Usualmente, tanto el abusador como la víctima han sido avergonzados en su niñez y tienen ya una estropeada estima propia. Es importante que la persona abusada recuerde que ella no tiene la culpa. La Biblia contiene muchos maravillosos recordativos de cuán preciosos somos. “Con amor eterno te he amado; por eso te sigo con fidelidad”  (Jeremías 31:3, NVI).</a:t>
            </a:r>
          </a:p>
          <a:p>
            <a:r>
              <a:rPr lang="es-MX" sz="1200" i="1" kern="1200" dirty="0">
                <a:solidFill>
                  <a:schemeClr val="tx1"/>
                </a:solidFill>
                <a:effectLst/>
                <a:latin typeface="+mn-lt"/>
                <a:ea typeface="+mn-ea"/>
                <a:cs typeface="+mn-cs"/>
              </a:rPr>
              <a:t> </a:t>
            </a:r>
            <a:endParaRPr lang="es-MX"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16</a:t>
            </a:fld>
            <a:endParaRPr lang="en-US"/>
          </a:p>
        </p:txBody>
      </p:sp>
    </p:spTree>
    <p:extLst>
      <p:ext uri="{BB962C8B-B14F-4D97-AF65-F5344CB8AC3E}">
        <p14:creationId xmlns:p14="http://schemas.microsoft.com/office/powerpoint/2010/main" val="3008325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1" kern="1200" dirty="0">
                <a:solidFill>
                  <a:schemeClr val="tx1"/>
                </a:solidFill>
                <a:effectLst/>
                <a:latin typeface="+mn-lt"/>
                <a:ea typeface="+mn-ea"/>
                <a:cs typeface="+mn-cs"/>
              </a:rPr>
              <a:t>Procura la ayuda de un consejero profesional</a:t>
            </a:r>
            <a:r>
              <a:rPr lang="es-MX" sz="1200" i="1" kern="1200" dirty="0">
                <a:solidFill>
                  <a:schemeClr val="tx1"/>
                </a:solidFill>
                <a:effectLst/>
                <a:latin typeface="+mn-lt"/>
                <a:ea typeface="+mn-ea"/>
                <a:cs typeface="+mn-cs"/>
              </a:rPr>
              <a:t>.</a:t>
            </a:r>
            <a:r>
              <a:rPr lang="es-MX" sz="1200" i="0"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Si una persona está en peligro inmediato, es imperativo llamar a la policía o a un número de teléfono para casos de crisis. Pero si la situación no es amenazante,  es importante comunicarse con un amigo(a) confiable, o un familiar, terapeuta, pastor, o un voluntario en un refugio para personas abusadas; o bien llamar a una línea directa en caso de violencia doméstica. Puede ser sumamente desafiante confrontar a un abusador, especialmente si se ha estado en una relación por largo tiempo. Es vital procurar consejero y terapia individual.</a:t>
            </a:r>
            <a:r>
              <a:rPr lang="es-MX" sz="1200" kern="1200" baseline="30000" dirty="0">
                <a:solidFill>
                  <a:schemeClr val="tx1"/>
                </a:solidFill>
                <a:effectLst/>
                <a:latin typeface="+mn-lt"/>
                <a:ea typeface="+mn-ea"/>
                <a:cs typeface="+mn-cs"/>
              </a:rPr>
              <a:t>8</a:t>
            </a:r>
            <a:r>
              <a:rPr lang="es-MX" sz="1200" kern="1200" dirty="0">
                <a:solidFill>
                  <a:schemeClr val="tx1"/>
                </a:solidFill>
                <a:effectLst/>
                <a:latin typeface="+mn-lt"/>
                <a:ea typeface="+mn-ea"/>
                <a:cs typeface="+mn-cs"/>
              </a:rPr>
              <a:t> Pero no es aconsejable iniciar, como pareja, sesiones con un consejero a este punto, porque puede ser no ser seguro para la persona abusada contar al consejero toda la verdad, con el abusador presente.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17</a:t>
            </a:fld>
            <a:endParaRPr lang="en-US"/>
          </a:p>
        </p:txBody>
      </p:sp>
    </p:spTree>
    <p:extLst>
      <p:ext uri="{BB962C8B-B14F-4D97-AF65-F5344CB8AC3E}">
        <p14:creationId xmlns:p14="http://schemas.microsoft.com/office/powerpoint/2010/main" val="19655464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i="1" kern="1200" dirty="0">
                <a:solidFill>
                  <a:schemeClr val="tx1"/>
                </a:solidFill>
                <a:effectLst/>
                <a:latin typeface="+mn-lt"/>
                <a:ea typeface="+mn-ea"/>
                <a:cs typeface="+mn-cs"/>
              </a:rPr>
              <a:t>Procura la ayuda de un consejero profesional</a:t>
            </a:r>
            <a:r>
              <a:rPr lang="es-MX" sz="1200" i="1" kern="1200" dirty="0">
                <a:solidFill>
                  <a:schemeClr val="tx1"/>
                </a:solidFill>
                <a:effectLst/>
                <a:latin typeface="+mn-lt"/>
                <a:ea typeface="+mn-ea"/>
                <a:cs typeface="+mn-cs"/>
              </a:rPr>
              <a:t>.</a:t>
            </a:r>
            <a:r>
              <a:rPr lang="es-MX" sz="1200" i="0" kern="12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Si una persona está en peligro inmediato, es imperativo llamar a la policía o a un número de teléfono para casos de crisis. Pero si la situación no es amenazante,  es importante comunicarse con un amigo(a) confiable, o un familiar, terapeuta, pastor, o un voluntario en un refugio para personas abusadas; o bien llamar a una línea directa en caso de violencia doméstica. Puede ser sumamente desafiante confrontar a un abusador, especialmente si se ha estado en una relación por largo tiempo. Es vital procurar consejero y terapia individual.</a:t>
            </a:r>
            <a:r>
              <a:rPr lang="es-MX" sz="1200" kern="1200" baseline="30000" dirty="0">
                <a:solidFill>
                  <a:schemeClr val="tx1"/>
                </a:solidFill>
                <a:effectLst/>
                <a:latin typeface="+mn-lt"/>
                <a:ea typeface="+mn-ea"/>
                <a:cs typeface="+mn-cs"/>
              </a:rPr>
              <a:t>8</a:t>
            </a:r>
            <a:r>
              <a:rPr lang="es-MX" sz="1200" kern="1200" dirty="0">
                <a:solidFill>
                  <a:schemeClr val="tx1"/>
                </a:solidFill>
                <a:effectLst/>
                <a:latin typeface="+mn-lt"/>
                <a:ea typeface="+mn-ea"/>
                <a:cs typeface="+mn-cs"/>
              </a:rPr>
              <a:t> Pero no es aconsejable iniciar, como pareja, sesiones con un consejero a este punto, porque puede ser no ser seguro para la persona abusada contar al consejero toda la verdad, con el abusador presente.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18</a:t>
            </a:fld>
            <a:endParaRPr lang="en-US"/>
          </a:p>
        </p:txBody>
      </p:sp>
    </p:spTree>
    <p:extLst>
      <p:ext uri="{BB962C8B-B14F-4D97-AF65-F5344CB8AC3E}">
        <p14:creationId xmlns:p14="http://schemas.microsoft.com/office/powerpoint/2010/main" val="40413114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i="1" kern="1200" dirty="0">
                <a:solidFill>
                  <a:schemeClr val="tx1"/>
                </a:solidFill>
                <a:effectLst/>
                <a:latin typeface="+mn-lt"/>
                <a:ea typeface="+mn-ea"/>
                <a:cs typeface="+mn-cs"/>
              </a:rPr>
              <a:t>Procura consuelo, sanidad y sabiduría de parte de Dios. </a:t>
            </a:r>
            <a:r>
              <a:rPr lang="es-MX" sz="1200" kern="1200" dirty="0">
                <a:solidFill>
                  <a:schemeClr val="tx1"/>
                </a:solidFill>
                <a:effectLst/>
                <a:latin typeface="+mn-lt"/>
                <a:ea typeface="+mn-ea"/>
                <a:cs typeface="+mn-cs"/>
              </a:rPr>
              <a:t>El Espíritu Santo es nuestro Consolador y nos va a guiar en toda sabiduría y verdad. Él no solamente entibia nuestro corazón con el amor de Dios en forma de sanidad, sino que nos enseña también qué palabras decir a alguien que es abusivo. Siendo que Jesús sufrió toda forma de abuso, incluyendo el abuso sicológico y emocional,  él puede entendernos, y nos dice: “Conozco vuestras lágrimas; yo también he llorado. Conozco los pesares demasiado hondos para ser susurrados a ningún oído humano. No penséis que estáis solitarios y desamparados. Aunque en la tierra vuestro dolor no toque cuerda sensible alguna en ningún corazón, miradme a mí, y vivid”.</a:t>
            </a:r>
            <a:r>
              <a:rPr lang="es-MX" sz="1200" kern="1200" baseline="30000" dirty="0">
                <a:solidFill>
                  <a:schemeClr val="tx1"/>
                </a:solidFill>
                <a:effectLst/>
                <a:latin typeface="+mn-lt"/>
                <a:ea typeface="+mn-ea"/>
                <a:cs typeface="+mn-cs"/>
              </a:rPr>
              <a:t>9</a:t>
            </a:r>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19</a:t>
            </a:fld>
            <a:endParaRPr lang="en-US"/>
          </a:p>
        </p:txBody>
      </p:sp>
    </p:spTree>
    <p:extLst>
      <p:ext uri="{BB962C8B-B14F-4D97-AF65-F5344CB8AC3E}">
        <p14:creationId xmlns:p14="http://schemas.microsoft.com/office/powerpoint/2010/main" val="3508374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M</a:t>
            </a:r>
            <a:r>
              <a:rPr lang="es-MX" sz="1200" kern="1200" dirty="0" err="1">
                <a:solidFill>
                  <a:schemeClr val="tx1"/>
                </a:solidFill>
                <a:effectLst/>
                <a:latin typeface="+mn-lt"/>
                <a:ea typeface="+mn-ea"/>
                <a:cs typeface="+mn-cs"/>
              </a:rPr>
              <a:t>aría</a:t>
            </a:r>
            <a:r>
              <a:rPr lang="es-MX" sz="1200" kern="1200" dirty="0">
                <a:solidFill>
                  <a:schemeClr val="tx1"/>
                </a:solidFill>
                <a:effectLst/>
                <a:latin typeface="+mn-lt"/>
                <a:ea typeface="+mn-ea"/>
                <a:cs typeface="+mn-cs"/>
              </a:rPr>
              <a:t> tenía algo importante que decirle a su esposo Juan, pero tenía que armarse de valor para decírselo. Finalmente se atrevió a decirle que había estado pensando en regresar a la escuela a continuar sus estudios. “¿Cómo es que puedes llegar siquiera a considerar esa posibilidad?”, le gritó su esposo. “Reprobaste las últimas materias que tomaste, así que obviamente tampoco vas  a poder pasarlos esta vez. Eres una estúpida. Nunca logras terminar un curso y no vamos a desperdiciar nuestro dinero en eso”. Aunque la conversación terminó sin que hubiera golpes de por medio, de todas maneras produjo heridas. Era un ejemplo clásico de abuso emocional dentro del matrimonio. Lo triste es que esposas tales como María, tal vez ni se dan cuenta de que están en una relación abusiva y menos aún saben lo que deben hacer al respecto.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a:t>
            </a:fld>
            <a:endParaRPr lang="en-US"/>
          </a:p>
        </p:txBody>
      </p:sp>
    </p:spTree>
    <p:extLst>
      <p:ext uri="{BB962C8B-B14F-4D97-AF65-F5344CB8AC3E}">
        <p14:creationId xmlns:p14="http://schemas.microsoft.com/office/powerpoint/2010/main" val="9131616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i="1" kern="1200" dirty="0">
                <a:solidFill>
                  <a:schemeClr val="tx1"/>
                </a:solidFill>
                <a:effectLst/>
                <a:latin typeface="+mn-lt"/>
                <a:ea typeface="+mn-ea"/>
                <a:cs typeface="+mn-cs"/>
              </a:rPr>
              <a:t>Procura consuelo, sanidad y sabiduría de parte de Dios. </a:t>
            </a:r>
            <a:r>
              <a:rPr lang="es-MX" sz="1200" kern="1200" dirty="0">
                <a:solidFill>
                  <a:schemeClr val="tx1"/>
                </a:solidFill>
                <a:effectLst/>
                <a:latin typeface="+mn-lt"/>
                <a:ea typeface="+mn-ea"/>
                <a:cs typeface="+mn-cs"/>
              </a:rPr>
              <a:t>El Espíritu Santo es nuestro Consolador y nos va a guiar en toda sabiduría y verdad. Él no solamente entibia nuestro corazón con el amor de Dios en forma de sanidad, sino que nos enseña también qué palabras decir a alguien que es abusivo. Siendo que Jesús sufrió toda forma de abuso, incluyendo el abuso sicológico y emocional,  él puede entendernos, y nos dice: “Conozco vuestras lágrimas; yo también he llorado. Conozco los pesares demasiado hondos para ser susurrados a ningún oído humano. No penséis que estáis solitarios y desamparados. Aunque en la tierra vuestro dolor no toque cuerda sensible alguna en ningún corazón, miradme a mí, y vivid”.</a:t>
            </a:r>
            <a:r>
              <a:rPr lang="es-MX" sz="1200" kern="1200" baseline="30000" dirty="0">
                <a:solidFill>
                  <a:schemeClr val="tx1"/>
                </a:solidFill>
                <a:effectLst/>
                <a:latin typeface="+mn-lt"/>
                <a:ea typeface="+mn-ea"/>
                <a:cs typeface="+mn-cs"/>
              </a:rPr>
              <a:t>9</a:t>
            </a:r>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20</a:t>
            </a:fld>
            <a:endParaRPr lang="en-US"/>
          </a:p>
        </p:txBody>
      </p:sp>
    </p:spTree>
    <p:extLst>
      <p:ext uri="{BB962C8B-B14F-4D97-AF65-F5344CB8AC3E}">
        <p14:creationId xmlns:p14="http://schemas.microsoft.com/office/powerpoint/2010/main" val="38720966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21</a:t>
            </a:fld>
            <a:endParaRPr lang="en-US"/>
          </a:p>
        </p:txBody>
      </p:sp>
    </p:spTree>
    <p:extLst>
      <p:ext uri="{BB962C8B-B14F-4D97-AF65-F5344CB8AC3E}">
        <p14:creationId xmlns:p14="http://schemas.microsoft.com/office/powerpoint/2010/main" val="15642072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3713" y="671513"/>
            <a:ext cx="5486400" cy="3086100"/>
          </a:xfrm>
        </p:spPr>
      </p:sp>
      <p:sp>
        <p:nvSpPr>
          <p:cNvPr id="3" name="Notes Placeholder 2"/>
          <p:cNvSpPr>
            <a:spLocks noGrp="1"/>
          </p:cNvSpPr>
          <p:nvPr>
            <p:ph type="body" idx="1"/>
          </p:nvPr>
        </p:nvSpPr>
        <p:spPr>
          <a:xfrm>
            <a:off x="604684" y="4061340"/>
            <a:ext cx="5486400" cy="4743450"/>
          </a:xfrm>
        </p:spPr>
        <p:txBody>
          <a:bodyPr/>
          <a:lstStyle/>
          <a:p>
            <a:r>
              <a:rPr lang="es-MX" sz="1200" kern="1200" dirty="0">
                <a:solidFill>
                  <a:schemeClr val="tx1"/>
                </a:solidFill>
                <a:effectLst/>
                <a:latin typeface="+mn-lt"/>
                <a:ea typeface="+mn-ea"/>
                <a:cs typeface="+mn-cs"/>
              </a:rPr>
              <a:t>Hay todavía muchas personas que viven bajo el control nada saludable de una pareja, padre o madre, hijo, pastor, jefe , maestro, o alguien más que emplea el abuso sexual, físico, o emocional, sin que pueda incluso reconocerlo como tal. Muchas más que reconocen bien el abuso y tratan de encontrar ayuda al hablar con un pastor, dirigente de la iglesia, o un miembro de iglesia, todavía no pueden tal vez encontrar ayuda bien informada y apropiada y, en vez de ello, se les echa la culpa de su situación o se les dice simplemente que oren al respecto. Demasiadas personas todavía permanecen indiferentes, no están al tanto, o están involuntariamente ciegas a las necesidades de los sobrevivientes o perpetradores que están desesperadamente en busca de esperanza y sanidad en su quebrantamiento. </a:t>
            </a:r>
          </a:p>
          <a:p>
            <a:r>
              <a:rPr lang="es-MX" sz="1200" kern="1200" dirty="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22</a:t>
            </a:fld>
            <a:endParaRPr lang="en-US"/>
          </a:p>
        </p:txBody>
      </p:sp>
    </p:spTree>
    <p:extLst>
      <p:ext uri="{BB962C8B-B14F-4D97-AF65-F5344CB8AC3E}">
        <p14:creationId xmlns:p14="http://schemas.microsoft.com/office/powerpoint/2010/main" val="3502419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cap="small" dirty="0">
                <a:solidFill>
                  <a:schemeClr val="tx1"/>
                </a:solidFill>
                <a:effectLst/>
                <a:latin typeface="+mn-lt"/>
                <a:ea typeface="+mn-ea"/>
                <a:cs typeface="+mn-cs"/>
              </a:rPr>
              <a:t>EL FACTOR SALUD</a:t>
            </a:r>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¿Por qué se debería hacer más? Muchos hijos de Dios están muriendo o por lo menos siendo afectados en su salud y bienestar como resultado de la violencia y el abuso. Las autoridades de salud nos informan que 1.3 millones de personas mueren mundialmente cada año como resultado de la violencia en todas sus formas: En forma colectiva (como en el caso de pandillas o de la guerra), en violencia dirigida a sí mismas (en casos de suicidio), o en forma interpersonal (como en el caso de la violencia doméstica).</a:t>
            </a:r>
            <a:r>
              <a:rPr lang="es-MX" sz="1200" kern="1200" baseline="30000" dirty="0">
                <a:solidFill>
                  <a:schemeClr val="tx1"/>
                </a:solidFill>
                <a:effectLst/>
                <a:latin typeface="+mn-lt"/>
                <a:ea typeface="+mn-ea"/>
                <a:cs typeface="+mn-cs"/>
              </a:rPr>
              <a:t>10</a:t>
            </a:r>
            <a:r>
              <a:rPr lang="es-MX" sz="1200" kern="1200" dirty="0">
                <a:solidFill>
                  <a:schemeClr val="tx1"/>
                </a:solidFill>
                <a:effectLst/>
                <a:latin typeface="+mn-lt"/>
                <a:ea typeface="+mn-ea"/>
                <a:cs typeface="+mn-cs"/>
              </a:rPr>
              <a:t>  Tales muertes representan el 2.5 por ciento de la mortalidad mundial cada año. Durante los primeros 15 años del siglo veintiuno, cerca de seis millones de personas perecieron en el mundo solamente por causa de incidentes de violencia interpersonal.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23</a:t>
            </a:fld>
            <a:endParaRPr lang="en-US"/>
          </a:p>
        </p:txBody>
      </p:sp>
    </p:spTree>
    <p:extLst>
      <p:ext uri="{BB962C8B-B14F-4D97-AF65-F5344CB8AC3E}">
        <p14:creationId xmlns:p14="http://schemas.microsoft.com/office/powerpoint/2010/main" val="27585176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La violencia  interpersonal no fatal es más común que el homicidio; y eso tiene serias consecuencias sociales y en la salud a través de toda la vida.</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24</a:t>
            </a:fld>
            <a:endParaRPr lang="en-US"/>
          </a:p>
        </p:txBody>
      </p:sp>
    </p:spTree>
    <p:extLst>
      <p:ext uri="{BB962C8B-B14F-4D97-AF65-F5344CB8AC3E}">
        <p14:creationId xmlns:p14="http://schemas.microsoft.com/office/powerpoint/2010/main" val="40515351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es-MX" sz="1200" b="1" kern="1200" cap="small" dirty="0">
                <a:solidFill>
                  <a:schemeClr val="tx1"/>
                </a:solidFill>
                <a:effectLst/>
                <a:latin typeface="+mn-lt"/>
                <a:ea typeface="+mn-ea"/>
                <a:cs typeface="+mn-cs"/>
              </a:rPr>
              <a:t>EL FACTOR ENCARNACIÓN</a:t>
            </a:r>
            <a:endParaRPr lang="es-MX"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Tal vez la razón más importante para hacer más, es porque somos las manos y los pies de Dios en este mundo; llamados a representar su amor, su  poder de sanidad y a servir a los demás como lo hizo Jesús. Jesús nos llama a tratar a otros con amor y respeto cuando nos dice: “Este mandamiento nuevo les doy: que se amen los unos a los otros. Así como yo los he amado, también ustedes deben amarse los unos a los otros. </a:t>
            </a:r>
            <a:r>
              <a:rPr lang="es-MX" sz="1200" kern="1200" baseline="300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De este modo todos sabrán que son mis discípulos, si se aman los unos a los otros” (Juan 13:34, 35, NVI). En una congregación de creyentes que dan a conocer a otros las buenas nuevas, el evangelio nos insta a ser agentes de sanidad y apoyo: “En fin, vivan en armonía los unos con los otros; compartan penas y alegrías, practiquen el amor fraternal, sean compasivos y humildes” (1 Pedro 3:8, NVI).</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25</a:t>
            </a:fld>
            <a:endParaRPr lang="en-US"/>
          </a:p>
        </p:txBody>
      </p:sp>
    </p:spTree>
    <p:extLst>
      <p:ext uri="{BB962C8B-B14F-4D97-AF65-F5344CB8AC3E}">
        <p14:creationId xmlns:p14="http://schemas.microsoft.com/office/powerpoint/2010/main" val="40643641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13997"/>
            <a:ext cx="5486400" cy="3600450"/>
          </a:xfrm>
        </p:spPr>
        <p:txBody>
          <a:bodyPr/>
          <a:lstStyle/>
          <a:p>
            <a:r>
              <a:rPr lang="es-MX" sz="1200" b="1" kern="1200" cap="small" dirty="0">
                <a:solidFill>
                  <a:schemeClr val="tx1"/>
                </a:solidFill>
                <a:effectLst/>
                <a:latin typeface="+mn-lt"/>
                <a:ea typeface="+mn-ea"/>
                <a:cs typeface="+mn-cs"/>
              </a:rPr>
              <a:t>EL FACTOR ENCARNACIÓN</a:t>
            </a:r>
            <a:endParaRPr lang="es-MX" sz="1200" kern="1200" dirty="0">
              <a:solidFill>
                <a:schemeClr val="tx1"/>
              </a:solidFill>
              <a:effectLst/>
              <a:latin typeface="+mn-lt"/>
              <a:ea typeface="+mn-ea"/>
              <a:cs typeface="+mn-cs"/>
            </a:endParaRPr>
          </a:p>
          <a:p>
            <a:endParaRPr lang="en-US" sz="1200" b="1"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Tal vez la razón más importante para hacer más, es porque somos las manos y los pies de Dios en este mundo; llamados a representar su amor, su  poder de sanidad y a servir a los demás como lo hizo Jesús. Jesús nos llama a tratar a otros con amor y respeto cuando nos dice: “Este mandamiento nuevo les doy: que se amen los unos a los otros. Así como yo los he amado, también ustedes deben amarse los unos a los otros. </a:t>
            </a:r>
            <a:r>
              <a:rPr lang="es-MX" sz="1200" kern="1200" baseline="30000" dirty="0">
                <a:solidFill>
                  <a:schemeClr val="tx1"/>
                </a:solidFill>
                <a:effectLst/>
                <a:latin typeface="+mn-lt"/>
                <a:ea typeface="+mn-ea"/>
                <a:cs typeface="+mn-cs"/>
              </a:rPr>
              <a:t> </a:t>
            </a:r>
            <a:r>
              <a:rPr lang="es-MX" sz="1200" kern="1200" dirty="0">
                <a:solidFill>
                  <a:schemeClr val="tx1"/>
                </a:solidFill>
                <a:effectLst/>
                <a:latin typeface="+mn-lt"/>
                <a:ea typeface="+mn-ea"/>
                <a:cs typeface="+mn-cs"/>
              </a:rPr>
              <a:t>De este modo todos sabrán que son mis discípulos, si se aman los unos a los otros” (Juan 13:34, 35, NVI). En una congregación de creyentes que dan a conocer a otros las buenas nuevas, el evangelio nos insta a ser agentes de sanidad y apoyo: “En fin, vivan en armonía los unos con los otros; compartan penas y alegrías, practiquen el amor fraternal, sean compasivos y humildes” (1 Pedro 3:8, NVI).</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26</a:t>
            </a:fld>
            <a:endParaRPr lang="en-US"/>
          </a:p>
        </p:txBody>
      </p:sp>
    </p:spTree>
    <p:extLst>
      <p:ext uri="{BB962C8B-B14F-4D97-AF65-F5344CB8AC3E}">
        <p14:creationId xmlns:p14="http://schemas.microsoft.com/office/powerpoint/2010/main" val="39998709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kern="1200" dirty="0">
                <a:solidFill>
                  <a:schemeClr val="tx1"/>
                </a:solidFill>
                <a:effectLst/>
                <a:latin typeface="+mn-lt"/>
                <a:ea typeface="+mn-ea"/>
                <a:cs typeface="+mn-cs"/>
              </a:rPr>
              <a:t>Por lo tanto, es nuestro deber como pastores y dirigentes de la iglesia, continuar extendiendo nuestro servicio hacia sobrevivientes de abuso, con compasión como la de Jesús, haciendo todo lo que podamos para prevenir y tratar apropiadamente el abuso en todas sus formas. Dijo Jesús: “El ladrón no viene más que a robar, matar y destruir; yo he venido para que tengan vida, y la tengan en abundancia”  (Juan 10:10, NKJV). ¿Podrías hacer más?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27</a:t>
            </a:fld>
            <a:endParaRPr lang="en-US"/>
          </a:p>
        </p:txBody>
      </p:sp>
    </p:spTree>
    <p:extLst>
      <p:ext uri="{BB962C8B-B14F-4D97-AF65-F5344CB8AC3E}">
        <p14:creationId xmlns:p14="http://schemas.microsoft.com/office/powerpoint/2010/main" val="27535463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Los pastores son los guías espirituales de sus congregaciones y tienen la responsabilidad de ser modelos de lo que haría Jesús, el Buen Pastor, al ministrar con compasión a los sobrevivientes de abuso, tanto en la iglesia como en la comunidad.  Hay evidencia científica de que los sobrevivientes van a hablar con su pastor antes de que hablen con cualquier otra persona acerca del abuso sufrido. </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3</a:t>
            </a:fld>
            <a:endParaRPr lang="en-US"/>
          </a:p>
        </p:txBody>
      </p:sp>
    </p:spTree>
    <p:extLst>
      <p:ext uri="{BB962C8B-B14F-4D97-AF65-F5344CB8AC3E}">
        <p14:creationId xmlns:p14="http://schemas.microsoft.com/office/powerpoint/2010/main" val="1931310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cap="small" dirty="0">
                <a:solidFill>
                  <a:schemeClr val="tx1"/>
                </a:solidFill>
                <a:effectLst/>
                <a:latin typeface="+mn-lt"/>
                <a:ea typeface="+mn-ea"/>
                <a:cs typeface="+mn-cs"/>
              </a:rPr>
              <a:t>TIPOS DE ABUSO</a:t>
            </a:r>
          </a:p>
          <a:p>
            <a:r>
              <a:rPr lang="es-MX" sz="1200" kern="1200" dirty="0">
                <a:solidFill>
                  <a:schemeClr val="tx1"/>
                </a:solidFill>
                <a:effectLst/>
                <a:latin typeface="+mn-lt"/>
                <a:ea typeface="+mn-ea"/>
                <a:cs typeface="+mn-cs"/>
              </a:rPr>
              <a:t> Aunque la violencia afecta a cada uno, los niños, mujeres y ancianos parecieran  llevar la peor parte dentro del abuso físico, sexual y sicológico de consecuencia no fatal. Consideremos los índices de perpetración de varios tipos de abuso: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4</a:t>
            </a:fld>
            <a:endParaRPr lang="en-US"/>
          </a:p>
        </p:txBody>
      </p:sp>
    </p:spTree>
    <p:extLst>
      <p:ext uri="{BB962C8B-B14F-4D97-AF65-F5344CB8AC3E}">
        <p14:creationId xmlns:p14="http://schemas.microsoft.com/office/powerpoint/2010/main" val="34889947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1200" kern="1200" dirty="0">
                <a:solidFill>
                  <a:schemeClr val="tx1"/>
                </a:solidFill>
                <a:effectLst/>
                <a:latin typeface="+mn-lt"/>
                <a:ea typeface="+mn-ea"/>
                <a:cs typeface="+mn-cs"/>
              </a:rPr>
              <a:t>Uno de cada cuatro adultos informa haber sido abusado físicamente cuando era niño. </a:t>
            </a:r>
          </a:p>
          <a:p>
            <a:pPr lvl="0"/>
            <a:r>
              <a:rPr lang="es-MX" sz="1200" kern="1200" dirty="0">
                <a:solidFill>
                  <a:schemeClr val="tx1"/>
                </a:solidFill>
                <a:effectLst/>
                <a:latin typeface="+mn-lt"/>
                <a:ea typeface="+mn-ea"/>
                <a:cs typeface="+mn-cs"/>
              </a:rPr>
              <a:t>Una de cada cinco mujeres informa haber sido abusada sexualmente cuando era niña. </a:t>
            </a:r>
          </a:p>
          <a:p>
            <a:pPr lvl="0"/>
            <a:r>
              <a:rPr lang="es-MX" sz="1200" kern="1200" dirty="0">
                <a:solidFill>
                  <a:schemeClr val="tx1"/>
                </a:solidFill>
                <a:effectLst/>
                <a:latin typeface="+mn-lt"/>
                <a:ea typeface="+mn-ea"/>
                <a:cs typeface="+mn-cs"/>
              </a:rPr>
              <a:t>Una de cada tres mujeres ha sido víctima de violencia física o sexual por parte de un compañero íntimo en algún momento de su vida.</a:t>
            </a:r>
          </a:p>
          <a:p>
            <a:pPr lvl="0"/>
            <a:r>
              <a:rPr lang="es-MX" sz="1200" kern="1200" dirty="0">
                <a:solidFill>
                  <a:schemeClr val="tx1"/>
                </a:solidFill>
                <a:effectLst/>
                <a:latin typeface="+mn-lt"/>
                <a:ea typeface="+mn-ea"/>
                <a:cs typeface="+mn-cs"/>
              </a:rPr>
              <a:t>Uno de cada diecisiete adultos mayores informa abuso ocurrido en el mes anterior.</a:t>
            </a:r>
            <a:r>
              <a:rPr lang="es-MX" sz="1200" kern="1200" baseline="30000" dirty="0">
                <a:solidFill>
                  <a:schemeClr val="tx1"/>
                </a:solidFill>
                <a:effectLst/>
                <a:latin typeface="+mn-lt"/>
                <a:ea typeface="+mn-ea"/>
                <a:cs typeface="+mn-cs"/>
              </a:rPr>
              <a:t>2</a:t>
            </a:r>
            <a:endParaRPr lang="es-MX" sz="1200" kern="1200" dirty="0">
              <a:solidFill>
                <a:schemeClr val="tx1"/>
              </a:solidFill>
              <a:effectLst/>
              <a:latin typeface="+mn-lt"/>
              <a:ea typeface="+mn-ea"/>
              <a:cs typeface="+mn-cs"/>
            </a:endParaRPr>
          </a:p>
          <a:p>
            <a:pPr lvl="0"/>
            <a:r>
              <a:rPr lang="es-MX" sz="1200" kern="1200" dirty="0">
                <a:solidFill>
                  <a:schemeClr val="tx1"/>
                </a:solidFill>
                <a:effectLst/>
                <a:latin typeface="+mn-lt"/>
                <a:ea typeface="+mn-ea"/>
                <a:cs typeface="+mn-cs"/>
              </a:rPr>
              <a:t>Las mujeres informan más altos índices de exposición a violación y asedio sexual en su vida, que los hombres.</a:t>
            </a:r>
            <a:r>
              <a:rPr lang="es-MX" sz="1200" kern="1200" baseline="30000" dirty="0">
                <a:solidFill>
                  <a:schemeClr val="tx1"/>
                </a:solidFill>
                <a:effectLst/>
                <a:latin typeface="+mn-lt"/>
                <a:ea typeface="+mn-ea"/>
                <a:cs typeface="+mn-cs"/>
              </a:rPr>
              <a:t>3</a:t>
            </a:r>
            <a:endParaRPr lang="es-MX" sz="1200" kern="1200" dirty="0">
              <a:solidFill>
                <a:schemeClr val="tx1"/>
              </a:solidFill>
              <a:effectLst/>
              <a:latin typeface="+mn-lt"/>
              <a:ea typeface="+mn-ea"/>
              <a:cs typeface="+mn-cs"/>
            </a:endParaRP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Aunque la violencia afecta a cada uno, los niños, mujeres y ancianos parecieran  llevar la peor parte dentro del abuso físico, sexual y sicológico de consecuencia no fatal. Consideremos los índices de perpetración de varios tipos de abuso:  </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5</a:t>
            </a:fld>
            <a:endParaRPr lang="en-US"/>
          </a:p>
        </p:txBody>
      </p:sp>
    </p:spTree>
    <p:extLst>
      <p:ext uri="{BB962C8B-B14F-4D97-AF65-F5344CB8AC3E}">
        <p14:creationId xmlns:p14="http://schemas.microsoft.com/office/powerpoint/2010/main" val="2532869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b="1" kern="1200" cap="small" dirty="0">
                <a:solidFill>
                  <a:schemeClr val="tx1"/>
                </a:solidFill>
                <a:effectLst/>
                <a:latin typeface="+mn-lt"/>
                <a:ea typeface="+mn-ea"/>
                <a:cs typeface="+mn-cs"/>
              </a:rPr>
              <a:t>COMÚN Y SIN EMBARGO NO RECONOCIDO</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Aun cuando el daño causado por el abuso físico y sexual se hace inmediatamente evidente, el abuso sicológico es menos reconocido y comentado; y con frecuencia se le minimiza. Alguien podría decir: “Pero él o ella nunca me pega. ¿Es su comportamiento realmente abusivo?” Bueno, ¡sí lo es!</a:t>
            </a:r>
          </a:p>
          <a:p>
            <a:r>
              <a:rPr lang="es-MX" sz="1200" kern="1200" dirty="0">
                <a:solidFill>
                  <a:schemeClr val="tx1"/>
                </a:solidFill>
                <a:effectLst/>
                <a:latin typeface="+mn-lt"/>
                <a:ea typeface="+mn-ea"/>
                <a:cs typeface="+mn-cs"/>
              </a:rPr>
              <a:t> </a:t>
            </a:r>
          </a:p>
          <a:p>
            <a:r>
              <a:rPr lang="es-MX" sz="1200" kern="1200" dirty="0">
                <a:solidFill>
                  <a:schemeClr val="tx1"/>
                </a:solidFill>
                <a:effectLst/>
                <a:latin typeface="+mn-lt"/>
                <a:ea typeface="+mn-ea"/>
                <a:cs typeface="+mn-cs"/>
              </a:rPr>
              <a:t>El abuso sicológico es no solamente real, sino que tiene consecuencias perdurables. Las heridas del abuso físico pueden tal vez sanar rápidamente, pero las heridas invisibles del abuso emocional pueden permanecer por más tiempo, si es que acaso llegan a sanar. El abuso emocional puede destruir el sentido de valor propio de una persona y dar como resultado la vergüenza y la baja estima propia. Infortunadamente, la forma más común de abuso emocional es el abuso verbal y con frecuencia pasa sin ser reconocido como abuso. </a:t>
            </a:r>
          </a:p>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6</a:t>
            </a:fld>
            <a:endParaRPr lang="en-US"/>
          </a:p>
        </p:txBody>
      </p:sp>
    </p:spTree>
    <p:extLst>
      <p:ext uri="{BB962C8B-B14F-4D97-AF65-F5344CB8AC3E}">
        <p14:creationId xmlns:p14="http://schemas.microsoft.com/office/powerpoint/2010/main" val="2985435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7</a:t>
            </a:fld>
            <a:endParaRPr lang="en-US"/>
          </a:p>
        </p:txBody>
      </p:sp>
    </p:spTree>
    <p:extLst>
      <p:ext uri="{BB962C8B-B14F-4D97-AF65-F5344CB8AC3E}">
        <p14:creationId xmlns:p14="http://schemas.microsoft.com/office/powerpoint/2010/main" val="3340397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8</a:t>
            </a:fld>
            <a:endParaRPr lang="en-US"/>
          </a:p>
        </p:txBody>
      </p:sp>
    </p:spTree>
    <p:extLst>
      <p:ext uri="{BB962C8B-B14F-4D97-AF65-F5344CB8AC3E}">
        <p14:creationId xmlns:p14="http://schemas.microsoft.com/office/powerpoint/2010/main" val="28515343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sz="1200" kern="1200" dirty="0">
                <a:solidFill>
                  <a:schemeClr val="tx1"/>
                </a:solidFill>
                <a:effectLst/>
                <a:latin typeface="+mn-lt"/>
                <a:ea typeface="+mn-ea"/>
                <a:cs typeface="+mn-cs"/>
              </a:rPr>
              <a:t>Infortunadamente, los cristianos, incluyendo a los adventistas del séptimo día, no son inmunes a este comportamiento. </a:t>
            </a:r>
            <a:endParaRPr lang="en-US" dirty="0"/>
          </a:p>
        </p:txBody>
      </p:sp>
      <p:sp>
        <p:nvSpPr>
          <p:cNvPr id="4" name="Slide Number Placeholder 3"/>
          <p:cNvSpPr>
            <a:spLocks noGrp="1"/>
          </p:cNvSpPr>
          <p:nvPr>
            <p:ph type="sldNum" sz="quarter" idx="5"/>
          </p:nvPr>
        </p:nvSpPr>
        <p:spPr/>
        <p:txBody>
          <a:bodyPr/>
          <a:lstStyle/>
          <a:p>
            <a:fld id="{7258AC15-62DC-5040-8AE1-929C9E875223}" type="slidenum">
              <a:rPr lang="en-US" smtClean="0"/>
              <a:t>9</a:t>
            </a:fld>
            <a:endParaRPr lang="en-US"/>
          </a:p>
        </p:txBody>
      </p:sp>
    </p:spTree>
    <p:extLst>
      <p:ext uri="{BB962C8B-B14F-4D97-AF65-F5344CB8AC3E}">
        <p14:creationId xmlns:p14="http://schemas.microsoft.com/office/powerpoint/2010/main" val="34923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5/18/2020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2223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5/18/2020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03715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5/18/2020</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0709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5/18/2020</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36526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5/18/2020</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656007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5/18/2020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59777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5/18/2020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02458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5/18/2020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3087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5/18/2020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96465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5/18/2020</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045185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5/18/2020</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594434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ED291B17-9318-49DB-B28B-6E5994AE9581}" type="datetime1">
              <a:rPr lang="en-US" smtClean="0"/>
              <a:t>5/18/2020</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8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8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803832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9" r:id="rId6"/>
    <p:sldLayoutId id="2147483694" r:id="rId7"/>
    <p:sldLayoutId id="2147483695" r:id="rId8"/>
    <p:sldLayoutId id="2147483696" r:id="rId9"/>
    <p:sldLayoutId id="2147483698" r:id="rId10"/>
    <p:sldLayoutId id="2147483697" r:id="rId11"/>
  </p:sldLayoutIdLst>
  <p:hf sldNum="0" hdr="0" ftr="0" dt="0"/>
  <p:txStyles>
    <p:titleStyle>
      <a:lvl1pPr algn="l" defTabSz="457200" rtl="0" eaLnBrk="1" latinLnBrk="0" hangingPunct="1">
        <a:lnSpc>
          <a:spcPct val="90000"/>
        </a:lnSpc>
        <a:spcBef>
          <a:spcPct val="0"/>
        </a:spcBef>
        <a:buNone/>
        <a:defRPr sz="27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20000"/>
        </a:lnSpc>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s://www.ministrymagazine.org/archive/2018/11/enditnow.org"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6B695AA2-4B70-477F-AF90-536B720A1343}"/>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520731CC-4969-477E-8FCB-DC56F50EBBA3}"/>
              </a:ext>
            </a:extLst>
          </p:cNvPr>
          <p:cNvPicPr>
            <a:picLocks noChangeAspect="1"/>
          </p:cNvPicPr>
          <p:nvPr/>
        </p:nvPicPr>
        <p:blipFill rotWithShape="1">
          <a:blip r:embed="rId3">
            <a:alphaModFix/>
          </a:blip>
          <a:srcRect t="7157" b="8574"/>
          <a:stretch/>
        </p:blipFill>
        <p:spPr>
          <a:xfrm>
            <a:off x="2327" y="-509261"/>
            <a:ext cx="12191980" cy="7371563"/>
          </a:xfrm>
          <a:prstGeom prst="rect">
            <a:avLst/>
          </a:prstGeom>
        </p:spPr>
      </p:pic>
      <p:sp>
        <p:nvSpPr>
          <p:cNvPr id="24" name="Rectangle 23">
            <a:extLst>
              <a:ext uri="{FF2B5EF4-FFF2-40B4-BE49-F238E27FC236}">
                <a16:creationId xmlns:a16="http://schemas.microsoft.com/office/drawing/2014/main" id="{E2EDC3F9-BBE3-45A8-BBC7-E154E21D9C9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090890"/>
            <a:ext cx="12188952" cy="3767110"/>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DB1EC-772D-8141-8A91-10F2A3A9508D}"/>
              </a:ext>
            </a:extLst>
          </p:cNvPr>
          <p:cNvSpPr>
            <a:spLocks noGrp="1"/>
          </p:cNvSpPr>
          <p:nvPr>
            <p:ph type="ctrTitle"/>
          </p:nvPr>
        </p:nvSpPr>
        <p:spPr>
          <a:xfrm>
            <a:off x="740383" y="304800"/>
            <a:ext cx="6153845" cy="2181702"/>
          </a:xfrm>
        </p:spPr>
        <p:txBody>
          <a:bodyPr>
            <a:normAutofit/>
          </a:bodyPr>
          <a:lstStyle/>
          <a:p>
            <a:r>
              <a:rPr lang="es-MX" sz="4900" b="1" dirty="0"/>
              <a:t>LAS HERIDAS DEL </a:t>
            </a:r>
            <a:r>
              <a:rPr lang="es-MX" sz="4900" b="1" dirty="0">
                <a:solidFill>
                  <a:srgbClr val="C00000"/>
                </a:solidFill>
              </a:rPr>
              <a:t>ABUSO</a:t>
            </a:r>
            <a:r>
              <a:rPr lang="es-MX" sz="4900" b="1" dirty="0"/>
              <a:t>:</a:t>
            </a:r>
            <a:r>
              <a:rPr lang="es-MX" b="1" dirty="0"/>
              <a:t/>
            </a:r>
            <a:br>
              <a:rPr lang="es-MX" b="1" dirty="0"/>
            </a:br>
            <a:r>
              <a:rPr lang="es-MX" sz="4000" b="1" dirty="0">
                <a:solidFill>
                  <a:schemeClr val="accent1"/>
                </a:solidFill>
              </a:rPr>
              <a:t>¿Podemos hacer más? </a:t>
            </a:r>
            <a:endParaRPr lang="en-US" sz="4000" dirty="0">
              <a:solidFill>
                <a:schemeClr val="accent1"/>
              </a:solidFill>
            </a:endParaRPr>
          </a:p>
        </p:txBody>
      </p:sp>
      <p:sp>
        <p:nvSpPr>
          <p:cNvPr id="3" name="Subtitle 2">
            <a:extLst>
              <a:ext uri="{FF2B5EF4-FFF2-40B4-BE49-F238E27FC236}">
                <a16:creationId xmlns:a16="http://schemas.microsoft.com/office/drawing/2014/main" id="{43010644-A413-7344-9AF5-24350D92C8EF}"/>
              </a:ext>
            </a:extLst>
          </p:cNvPr>
          <p:cNvSpPr>
            <a:spLocks noGrp="1"/>
          </p:cNvSpPr>
          <p:nvPr>
            <p:ph type="subTitle" idx="1"/>
          </p:nvPr>
        </p:nvSpPr>
        <p:spPr>
          <a:xfrm>
            <a:off x="263364" y="4363987"/>
            <a:ext cx="7423309" cy="1916487"/>
          </a:xfrm>
        </p:spPr>
        <p:txBody>
          <a:bodyPr>
            <a:normAutofit/>
          </a:bodyPr>
          <a:lstStyle/>
          <a:p>
            <a:r>
              <a:rPr lang="es-MX" sz="1200" dirty="0">
                <a:solidFill>
                  <a:schemeClr val="tx1"/>
                </a:solidFill>
              </a:rPr>
              <a:t>Publicado en </a:t>
            </a:r>
            <a:r>
              <a:rPr lang="es-MX" sz="1200" i="1" dirty="0" err="1">
                <a:solidFill>
                  <a:schemeClr val="tx1"/>
                </a:solidFill>
              </a:rPr>
              <a:t>Ministry</a:t>
            </a:r>
            <a:r>
              <a:rPr lang="es-MX" sz="1200" i="1" dirty="0">
                <a:solidFill>
                  <a:schemeClr val="tx1"/>
                </a:solidFill>
              </a:rPr>
              <a:t>®</a:t>
            </a:r>
            <a:r>
              <a:rPr lang="es-MX" sz="1200" dirty="0">
                <a:solidFill>
                  <a:schemeClr val="tx1"/>
                </a:solidFill>
              </a:rPr>
              <a:t> International </a:t>
            </a:r>
            <a:r>
              <a:rPr lang="es-MX" sz="1200" dirty="0" err="1">
                <a:solidFill>
                  <a:schemeClr val="tx1"/>
                </a:solidFill>
              </a:rPr>
              <a:t>Journal</a:t>
            </a:r>
            <a:r>
              <a:rPr lang="es-MX" sz="1200" dirty="0">
                <a:solidFill>
                  <a:schemeClr val="tx1"/>
                </a:solidFill>
              </a:rPr>
              <a:t> </a:t>
            </a:r>
            <a:r>
              <a:rPr lang="es-MX" sz="1200" dirty="0" err="1">
                <a:solidFill>
                  <a:schemeClr val="tx1"/>
                </a:solidFill>
              </a:rPr>
              <a:t>for</a:t>
            </a:r>
            <a:r>
              <a:rPr lang="es-MX" sz="1200" dirty="0">
                <a:solidFill>
                  <a:schemeClr val="tx1"/>
                </a:solidFill>
              </a:rPr>
              <a:t> </a:t>
            </a:r>
            <a:r>
              <a:rPr lang="es-MX" sz="1200" dirty="0" err="1">
                <a:solidFill>
                  <a:schemeClr val="tx1"/>
                </a:solidFill>
              </a:rPr>
              <a:t>Pastors</a:t>
            </a:r>
            <a:r>
              <a:rPr lang="es-MX" sz="1200" dirty="0">
                <a:solidFill>
                  <a:schemeClr val="tx1"/>
                </a:solidFill>
              </a:rPr>
              <a:t>, noviembre de 2018 </a:t>
            </a:r>
          </a:p>
          <a:p>
            <a:r>
              <a:rPr lang="es-MX" sz="1200" dirty="0">
                <a:solidFill>
                  <a:schemeClr val="tx1"/>
                </a:solidFill>
              </a:rPr>
              <a:t>Usado con permiso</a:t>
            </a:r>
          </a:p>
          <a:p>
            <a:r>
              <a:rPr lang="es-MX" sz="1200" dirty="0">
                <a:solidFill>
                  <a:schemeClr val="tx1"/>
                </a:solidFill>
              </a:rPr>
              <a:t>Escrito por Dr. Katia G. </a:t>
            </a:r>
            <a:r>
              <a:rPr lang="es-MX" sz="1200" dirty="0" err="1">
                <a:solidFill>
                  <a:schemeClr val="tx1"/>
                </a:solidFill>
              </a:rPr>
              <a:t>Reinert</a:t>
            </a:r>
            <a:r>
              <a:rPr lang="es-MX" sz="1200" dirty="0">
                <a:solidFill>
                  <a:schemeClr val="tx1"/>
                </a:solidFill>
              </a:rPr>
              <a:t>, directora asociada de Ministerio de Salud de la AG</a:t>
            </a:r>
          </a:p>
          <a:p>
            <a:pPr algn="ctr"/>
            <a:endParaRPr lang="en-US" sz="1400" dirty="0">
              <a:solidFill>
                <a:schemeClr val="tx1"/>
              </a:solidFill>
              <a:latin typeface="Avenir Next" panose="020B0503020202020204" pitchFamily="34" charset="0"/>
            </a:endParaRPr>
          </a:p>
          <a:p>
            <a:pPr algn="ctr"/>
            <a:endParaRPr lang="en-US" sz="1400" dirty="0">
              <a:solidFill>
                <a:schemeClr val="tx1"/>
              </a:solidFill>
              <a:latin typeface="Avenir Next" panose="020B0503020202020204" pitchFamily="34" charset="0"/>
            </a:endParaRPr>
          </a:p>
        </p:txBody>
      </p:sp>
      <p:grpSp>
        <p:nvGrpSpPr>
          <p:cNvPr id="6" name="Group 5">
            <a:extLst>
              <a:ext uri="{FF2B5EF4-FFF2-40B4-BE49-F238E27FC236}">
                <a16:creationId xmlns:a16="http://schemas.microsoft.com/office/drawing/2014/main" id="{1797577A-8AE2-EA45-A98B-8386869D6E60}"/>
              </a:ext>
            </a:extLst>
          </p:cNvPr>
          <p:cNvGrpSpPr/>
          <p:nvPr/>
        </p:nvGrpSpPr>
        <p:grpSpPr>
          <a:xfrm>
            <a:off x="1202257" y="5532688"/>
            <a:ext cx="5822935" cy="756253"/>
            <a:chOff x="1202258" y="5873816"/>
            <a:chExt cx="5822935" cy="756253"/>
          </a:xfrm>
        </p:grpSpPr>
        <p:sp>
          <p:nvSpPr>
            <p:cNvPr id="5" name="Rectangle 4">
              <a:extLst>
                <a:ext uri="{FF2B5EF4-FFF2-40B4-BE49-F238E27FC236}">
                  <a16:creationId xmlns:a16="http://schemas.microsoft.com/office/drawing/2014/main" id="{E931D2A9-D0D5-7749-8FE9-47EE995770C5}"/>
                </a:ext>
              </a:extLst>
            </p:cNvPr>
            <p:cNvSpPr/>
            <p:nvPr/>
          </p:nvSpPr>
          <p:spPr>
            <a:xfrm>
              <a:off x="1202258" y="5873816"/>
              <a:ext cx="5822935" cy="756253"/>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pic>
          <p:nvPicPr>
            <p:cNvPr id="9" name="Imagem 8" descr="Fundo preto com letras brancas&#10;&#10;Descrição gerada automaticamente">
              <a:extLst>
                <a:ext uri="{FF2B5EF4-FFF2-40B4-BE49-F238E27FC236}">
                  <a16:creationId xmlns:a16="http://schemas.microsoft.com/office/drawing/2014/main" id="{C982EF25-101F-4F7B-8B8B-C2821FE0D458}"/>
                </a:ext>
              </a:extLst>
            </p:cNvPr>
            <p:cNvPicPr>
              <a:picLocks noChangeAspect="1"/>
            </p:cNvPicPr>
            <p:nvPr/>
          </p:nvPicPr>
          <p:blipFill>
            <a:blip r:embed="rId4"/>
            <a:stretch>
              <a:fillRect/>
            </a:stretch>
          </p:blipFill>
          <p:spPr>
            <a:xfrm>
              <a:off x="1356938" y="6025280"/>
              <a:ext cx="453326" cy="453326"/>
            </a:xfrm>
            <a:prstGeom prst="rect">
              <a:avLst/>
            </a:prstGeom>
          </p:spPr>
        </p:pic>
        <p:pic>
          <p:nvPicPr>
            <p:cNvPr id="10" name="Picture 9">
              <a:extLst>
                <a:ext uri="{FF2B5EF4-FFF2-40B4-BE49-F238E27FC236}">
                  <a16:creationId xmlns:a16="http://schemas.microsoft.com/office/drawing/2014/main" id="{1A6251CE-2D2F-1440-A4EC-AF991E3CB521}"/>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1941229" y="5988892"/>
              <a:ext cx="4953000" cy="558800"/>
            </a:xfrm>
            <a:prstGeom prst="rect">
              <a:avLst/>
            </a:prstGeom>
            <a:noFill/>
            <a:ln>
              <a:noFill/>
            </a:ln>
          </p:spPr>
        </p:pic>
      </p:grpSp>
    </p:spTree>
    <p:extLst>
      <p:ext uri="{BB962C8B-B14F-4D97-AF65-F5344CB8AC3E}">
        <p14:creationId xmlns:p14="http://schemas.microsoft.com/office/powerpoint/2010/main" val="3122875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1288237" y="457200"/>
            <a:ext cx="4807763" cy="1026251"/>
          </a:xfrm>
        </p:spPr>
        <p:txBody>
          <a:bodyPr>
            <a:normAutofit/>
          </a:bodyPr>
          <a:lstStyle/>
          <a:p>
            <a:pPr algn="ctr"/>
            <a:r>
              <a:rPr lang="es-MX" sz="3200" b="1" cap="small" dirty="0"/>
              <a:t>ABUSO </a:t>
            </a:r>
            <a:r>
              <a:rPr lang="es-MX" sz="3200" b="1" cap="small" dirty="0">
                <a:solidFill>
                  <a:schemeClr val="tx2">
                    <a:lumMod val="75000"/>
                    <a:lumOff val="25000"/>
                  </a:schemeClr>
                </a:solidFill>
              </a:rPr>
              <a:t>EMOCIONAL</a:t>
            </a:r>
            <a:r>
              <a:rPr lang="es-MX" sz="3200" b="1" cap="small" dirty="0"/>
              <a:t/>
            </a:r>
            <a:br>
              <a:rPr lang="es-MX" sz="3200" b="1" cap="small" dirty="0"/>
            </a:br>
            <a:r>
              <a:rPr lang="es-MX" sz="3200" b="1" cap="small" dirty="0"/>
              <a:t> VERSUS </a:t>
            </a:r>
            <a:r>
              <a:rPr lang="es-MX" sz="3200" b="1" cap="small" dirty="0">
                <a:solidFill>
                  <a:srgbClr val="C00000"/>
                </a:solidFill>
              </a:rPr>
              <a:t>CONFLICTO </a:t>
            </a:r>
            <a:endParaRPr lang="en-US" sz="4000"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581194" y="1783364"/>
            <a:ext cx="6716822" cy="4567804"/>
          </a:xfrm>
        </p:spPr>
        <p:txBody>
          <a:bodyPr>
            <a:noAutofit/>
          </a:bodyPr>
          <a:lstStyle/>
          <a:p>
            <a:r>
              <a:rPr lang="es-MX" sz="2800" dirty="0"/>
              <a:t>“No es emocionalmente abusivo romper relaciones con una pareja. No es emocionalmente abusivo argüir con tu pareja. No es emocionalmente abusivo cuando alguien reacciona herido por lo que has hecho. Las personas reaccionan según sus propias percepciones, así que sus reacciones no definen su comportamiento. </a:t>
            </a:r>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90934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9AB4E48-7D7A-4944-AB54-3BB636B48E77}"/>
              </a:ext>
            </a:extLst>
          </p:cNvPr>
          <p:cNvSpPr>
            <a:spLocks noGrp="1"/>
          </p:cNvSpPr>
          <p:nvPr>
            <p:ph type="title"/>
          </p:nvPr>
        </p:nvSpPr>
        <p:spPr>
          <a:xfrm>
            <a:off x="1288237" y="457200"/>
            <a:ext cx="4807763" cy="1026251"/>
          </a:xfrm>
        </p:spPr>
        <p:txBody>
          <a:bodyPr>
            <a:normAutofit/>
          </a:bodyPr>
          <a:lstStyle/>
          <a:p>
            <a:pPr algn="ctr"/>
            <a:r>
              <a:rPr lang="es-MX" sz="3200" b="1" cap="small" dirty="0"/>
              <a:t>ABUSO </a:t>
            </a:r>
            <a:r>
              <a:rPr lang="es-MX" sz="3200" b="1" cap="small" dirty="0">
                <a:solidFill>
                  <a:schemeClr val="tx2">
                    <a:lumMod val="75000"/>
                    <a:lumOff val="25000"/>
                  </a:schemeClr>
                </a:solidFill>
              </a:rPr>
              <a:t>EMOCIONAL</a:t>
            </a:r>
            <a:r>
              <a:rPr lang="es-MX" sz="3200" b="1" cap="small" dirty="0"/>
              <a:t/>
            </a:r>
            <a:br>
              <a:rPr lang="es-MX" sz="3200" b="1" cap="small" dirty="0"/>
            </a:br>
            <a:r>
              <a:rPr lang="es-MX" sz="3200" b="1" cap="small" dirty="0"/>
              <a:t> VERSUS </a:t>
            </a:r>
            <a:r>
              <a:rPr lang="es-MX" sz="3200" b="1" cap="small" dirty="0">
                <a:solidFill>
                  <a:srgbClr val="C00000"/>
                </a:solidFill>
              </a:rPr>
              <a:t>CONFLICTO </a:t>
            </a:r>
            <a:endParaRPr lang="en-US" sz="4000"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5A4FDC7-BE04-7843-BF94-B79164F9C5C4}"/>
              </a:ext>
            </a:extLst>
          </p:cNvPr>
          <p:cNvSpPr>
            <a:spLocks noGrp="1"/>
          </p:cNvSpPr>
          <p:nvPr>
            <p:ph idx="1"/>
          </p:nvPr>
        </p:nvSpPr>
        <p:spPr>
          <a:xfrm>
            <a:off x="581194" y="1590261"/>
            <a:ext cx="6716822" cy="4760907"/>
          </a:xfrm>
        </p:spPr>
        <p:txBody>
          <a:bodyPr>
            <a:noAutofit/>
          </a:bodyPr>
          <a:lstStyle/>
          <a:p>
            <a:r>
              <a:rPr lang="es-MX" sz="2800" dirty="0" smtClean="0"/>
              <a:t>Tampoco </a:t>
            </a:r>
            <a:r>
              <a:rPr lang="es-MX" sz="2800" dirty="0"/>
              <a:t>es abuso emocional expresar con franca sinceridad lo que la persona tiene en mente. Tal vez la forma de decirlo denota falta de tacto, pero no es emocionalmente abusivo. De nuevo, simplemente porque alguien reacciona herida a lo que se le está diciendo,  no significa que la persona ha sido emocionalmente abusada”.</a:t>
            </a:r>
            <a:r>
              <a:rPr lang="es-MX" sz="2800" baseline="30000" dirty="0"/>
              <a:t>6</a:t>
            </a:r>
            <a:endParaRPr lang="es-MX" sz="2800" dirty="0"/>
          </a:p>
        </p:txBody>
      </p:sp>
      <p:pic>
        <p:nvPicPr>
          <p:cNvPr id="4" name="Picture 3" descr="A picture containing red, sitting, holding, computer&#10;&#10;Description automatically generated">
            <a:extLst>
              <a:ext uri="{FF2B5EF4-FFF2-40B4-BE49-F238E27FC236}">
                <a16:creationId xmlns:a16="http://schemas.microsoft.com/office/drawing/2014/main" id="{8AB2FCC1-9A96-CE44-9BFD-F171DDBE562C}"/>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50555D3A-C5CD-447C-ADC2-DEBA32ACA540}"/>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61989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A8685870-6142-5542-B405-E19437ECA68A}"/>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64F16E21-7EA6-5E4F-BB54-0AA83FABC22F}"/>
              </a:ext>
            </a:extLst>
          </p:cNvPr>
          <p:cNvSpPr>
            <a:spLocks noGrp="1"/>
          </p:cNvSpPr>
          <p:nvPr>
            <p:ph idx="1"/>
          </p:nvPr>
        </p:nvSpPr>
        <p:spPr>
          <a:xfrm>
            <a:off x="4635944" y="1812127"/>
            <a:ext cx="6702615" cy="4433928"/>
          </a:xfrm>
        </p:spPr>
        <p:txBody>
          <a:bodyPr>
            <a:normAutofit/>
          </a:bodyPr>
          <a:lstStyle/>
          <a:p>
            <a:r>
              <a:rPr lang="es-MX" sz="3200" dirty="0"/>
              <a:t>Sin embargo, el abuso emocional implica dominio intencional. La persona elige ese comportamiento a fin de tener poder y mantener a la otro bajo control. </a:t>
            </a:r>
          </a:p>
        </p:txBody>
      </p:sp>
      <p:pic>
        <p:nvPicPr>
          <p:cNvPr id="8" name="Imagem 7" descr="Fundo preto com letras brancas&#10;&#10;Descrição gerada automaticamente">
            <a:extLst>
              <a:ext uri="{FF2B5EF4-FFF2-40B4-BE49-F238E27FC236}">
                <a16:creationId xmlns:a16="http://schemas.microsoft.com/office/drawing/2014/main" id="{3587C883-CA66-4B9B-A917-DDB6560C4DA5}"/>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428416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 name="Rectangle 22">
            <a:extLst>
              <a:ext uri="{FF2B5EF4-FFF2-40B4-BE49-F238E27FC236}">
                <a16:creationId xmlns:a16="http://schemas.microsoft.com/office/drawing/2014/main" id="{DCF4EB5C-ED25-4675-8255-2F5B12CFFCF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4">
            <a:extLst>
              <a:ext uri="{FF2B5EF4-FFF2-40B4-BE49-F238E27FC236}">
                <a16:creationId xmlns:a16="http://schemas.microsoft.com/office/drawing/2014/main" id="{9514EC6E-A557-42A2-BCDC-3ABFFC5E56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47" name="Rectangle 26">
            <a:extLst>
              <a:ext uri="{FF2B5EF4-FFF2-40B4-BE49-F238E27FC236}">
                <a16:creationId xmlns:a16="http://schemas.microsoft.com/office/drawing/2014/main" id="{905482C9-EB42-4BFE-95BF-7FD661F0765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8">
            <a:extLst>
              <a:ext uri="{FF2B5EF4-FFF2-40B4-BE49-F238E27FC236}">
                <a16:creationId xmlns:a16="http://schemas.microsoft.com/office/drawing/2014/main" id="{7539E646-A625-4A26-86ED-BD90EDD329F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useBgFill="1">
        <p:nvSpPr>
          <p:cNvPr id="49" name="Rectangle 30">
            <a:extLst>
              <a:ext uri="{FF2B5EF4-FFF2-40B4-BE49-F238E27FC236}">
                <a16:creationId xmlns:a16="http://schemas.microsoft.com/office/drawing/2014/main" id="{00BDC88A-176A-4C74-9A93-7C0BC765F4B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2">
            <a:extLst>
              <a:ext uri="{FF2B5EF4-FFF2-40B4-BE49-F238E27FC236}">
                <a16:creationId xmlns:a16="http://schemas.microsoft.com/office/drawing/2014/main" id="{20F81E05-F529-4DFE-AFC8-E3E964F95E7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1" y="455422"/>
            <a:ext cx="1106164" cy="5859735"/>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51" name="Rectangle 34">
            <a:extLst>
              <a:ext uri="{FF2B5EF4-FFF2-40B4-BE49-F238E27FC236}">
                <a16:creationId xmlns:a16="http://schemas.microsoft.com/office/drawing/2014/main" id="{7358E157-7D0A-4F9C-8B70-83F2B7AA98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4420" y="455421"/>
            <a:ext cx="6248454" cy="5859736"/>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C10A28E-5794-A645-B7F5-81E7E98E07CF}"/>
              </a:ext>
            </a:extLst>
          </p:cNvPr>
          <p:cNvSpPr>
            <a:spLocks noGrp="1"/>
          </p:cNvSpPr>
          <p:nvPr>
            <p:ph type="title"/>
          </p:nvPr>
        </p:nvSpPr>
        <p:spPr>
          <a:xfrm>
            <a:off x="1978299" y="1617059"/>
            <a:ext cx="5966851" cy="3123847"/>
          </a:xfrm>
        </p:spPr>
        <p:txBody>
          <a:bodyPr vert="horz" lIns="91440" tIns="45720" rIns="91440" bIns="45720" rtlCol="0" anchor="ctr">
            <a:normAutofit/>
          </a:bodyPr>
          <a:lstStyle/>
          <a:p>
            <a:r>
              <a:rPr lang="es-MX" sz="4000" b="1" cap="small" dirty="0">
                <a:solidFill>
                  <a:schemeClr val="accent2">
                    <a:lumMod val="40000"/>
                    <a:lumOff val="60000"/>
                  </a:schemeClr>
                </a:solidFill>
              </a:rPr>
              <a:t>CÓMO AYUDAR A ALGUIEN A RESPONDER SI HA SIDO ABUSADO(A)  SICOLÓGICAMENTE  </a:t>
            </a:r>
            <a:endParaRPr lang="en-US" sz="4800" b="0" kern="1200" cap="all" dirty="0">
              <a:solidFill>
                <a:schemeClr val="accent2">
                  <a:lumMod val="40000"/>
                  <a:lumOff val="60000"/>
                </a:schemeClr>
              </a:solidFill>
            </a:endParaRPr>
          </a:p>
        </p:txBody>
      </p:sp>
      <p:sp>
        <p:nvSpPr>
          <p:cNvPr id="52" name="Rectangle 36">
            <a:extLst>
              <a:ext uri="{FF2B5EF4-FFF2-40B4-BE49-F238E27FC236}">
                <a16:creationId xmlns:a16="http://schemas.microsoft.com/office/drawing/2014/main" id="{8977A541-1F4E-4C7A-B7E2-4D5926B7623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9872" y="453643"/>
            <a:ext cx="3615595" cy="5863293"/>
          </a:xfrm>
          <a:prstGeom prst="rect">
            <a:avLst/>
          </a:prstGeom>
          <a:solidFill>
            <a:srgbClr val="6C7781">
              <a:alpha val="80000"/>
            </a:srgbClr>
          </a:solidFill>
          <a:ln>
            <a:noFill/>
          </a:ln>
          <a:effectLst/>
        </p:spPr>
        <p:style>
          <a:lnRef idx="1">
            <a:schemeClr val="accent1"/>
          </a:lnRef>
          <a:fillRef idx="3">
            <a:schemeClr val="accent1"/>
          </a:fillRef>
          <a:effectRef idx="2">
            <a:schemeClr val="accent1"/>
          </a:effectRef>
          <a:fontRef idx="minor">
            <a:schemeClr val="lt1"/>
          </a:fontRef>
        </p:style>
      </p:sp>
      <p:pic>
        <p:nvPicPr>
          <p:cNvPr id="30" name="Picture 29" descr="A picture containing red, sitting, holding, computer&#10;&#10;Description automatically generated">
            <a:extLst>
              <a:ext uri="{FF2B5EF4-FFF2-40B4-BE49-F238E27FC236}">
                <a16:creationId xmlns:a16="http://schemas.microsoft.com/office/drawing/2014/main" id="{54DFA072-0A5D-DC4D-9004-B1F48AD741B8}"/>
              </a:ext>
            </a:extLst>
          </p:cNvPr>
          <p:cNvPicPr>
            <a:picLocks noChangeAspect="1"/>
          </p:cNvPicPr>
          <p:nvPr/>
        </p:nvPicPr>
        <p:blipFill rotWithShape="1">
          <a:blip r:embed="rId3"/>
          <a:srcRect l="57190" r="-1" b="-1"/>
          <a:stretch/>
        </p:blipFill>
        <p:spPr>
          <a:xfrm>
            <a:off x="8086008" y="434087"/>
            <a:ext cx="3703320" cy="5774200"/>
          </a:xfrm>
          <a:prstGeom prst="rect">
            <a:avLst/>
          </a:prstGeom>
        </p:spPr>
      </p:pic>
      <p:pic>
        <p:nvPicPr>
          <p:cNvPr id="12" name="Imagem 11" descr="Uma imagem contendo desenho&#10;&#10;Descrição gerada automaticamente">
            <a:extLst>
              <a:ext uri="{FF2B5EF4-FFF2-40B4-BE49-F238E27FC236}">
                <a16:creationId xmlns:a16="http://schemas.microsoft.com/office/drawing/2014/main" id="{FBEBAA51-52A2-4AAC-811A-5E34F2BC9C4A}"/>
              </a:ext>
            </a:extLst>
          </p:cNvPr>
          <p:cNvPicPr>
            <a:picLocks noChangeAspect="1"/>
          </p:cNvPicPr>
          <p:nvPr/>
        </p:nvPicPr>
        <p:blipFill>
          <a:blip r:embed="rId4"/>
          <a:stretch>
            <a:fillRect/>
          </a:stretch>
        </p:blipFill>
        <p:spPr>
          <a:xfrm>
            <a:off x="11001337" y="5451854"/>
            <a:ext cx="539948" cy="539948"/>
          </a:xfrm>
          <a:prstGeom prst="rect">
            <a:avLst/>
          </a:prstGeom>
        </p:spPr>
      </p:pic>
    </p:spTree>
    <p:extLst>
      <p:ext uri="{BB962C8B-B14F-4D97-AF65-F5344CB8AC3E}">
        <p14:creationId xmlns:p14="http://schemas.microsoft.com/office/powerpoint/2010/main" val="26539110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3F141B0-8FED-DD47-B4AC-C0F770AE99C0}"/>
              </a:ext>
            </a:extLst>
          </p:cNvPr>
          <p:cNvSpPr>
            <a:spLocks noGrp="1"/>
          </p:cNvSpPr>
          <p:nvPr>
            <p:ph type="title"/>
          </p:nvPr>
        </p:nvSpPr>
        <p:spPr>
          <a:xfrm>
            <a:off x="4382724" y="716444"/>
            <a:ext cx="7225075" cy="1344692"/>
          </a:xfrm>
        </p:spPr>
        <p:txBody>
          <a:bodyPr>
            <a:normAutofit fontScale="90000"/>
          </a:bodyPr>
          <a:lstStyle/>
          <a:p>
            <a:pPr>
              <a:lnSpc>
                <a:spcPct val="100000"/>
              </a:lnSpc>
            </a:pPr>
            <a:r>
              <a:rPr lang="es-MX" sz="3200" b="1" i="1" dirty="0"/>
              <a:t>1. Estudia las tácticas emocionalmente abusivas y aprende a ser </a:t>
            </a:r>
            <a:r>
              <a:rPr lang="es-MX" sz="3200" b="1" i="1" dirty="0">
                <a:solidFill>
                  <a:schemeClr val="accent1">
                    <a:lumMod val="75000"/>
                  </a:schemeClr>
                </a:solidFill>
              </a:rPr>
              <a:t>asertivo.</a:t>
            </a:r>
            <a:r>
              <a:rPr lang="es-MX" sz="3200" b="1" i="1" dirty="0"/>
              <a:t> </a:t>
            </a:r>
            <a:r>
              <a:rPr lang="es-MX" sz="3200" i="1" dirty="0"/>
              <a:t> </a:t>
            </a:r>
            <a:endParaRPr lang="en-US" sz="3200"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B4942DE3-DAB5-3148-A0DD-2F4406BAE1E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B3A628D-CFFA-CA4B-9ECA-84A411BAA91A}"/>
              </a:ext>
            </a:extLst>
          </p:cNvPr>
          <p:cNvSpPr>
            <a:spLocks noGrp="1"/>
          </p:cNvSpPr>
          <p:nvPr>
            <p:ph idx="1"/>
          </p:nvPr>
        </p:nvSpPr>
        <p:spPr>
          <a:xfrm>
            <a:off x="4382726" y="2225383"/>
            <a:ext cx="6878108" cy="4504828"/>
          </a:xfrm>
        </p:spPr>
        <p:txBody>
          <a:bodyPr>
            <a:normAutofit fontScale="70000" lnSpcReduction="20000"/>
          </a:bodyPr>
          <a:lstStyle/>
          <a:p>
            <a:r>
              <a:rPr lang="es-MX" sz="3700" dirty="0"/>
              <a:t>Los abusadores usan el abuso como una táctica para manipular y dominar a otros. Al enfocar la atención en el contenido, se puede caer en la trampa de tratar de responder en forma racional, de negar las acusaciones y de tratar de explicarse uno mismo . Desafortunadamente, el abusador ha ganado a este punto y desviado cualquier responsabilidad por el abuso verbal. </a:t>
            </a:r>
          </a:p>
          <a:p>
            <a:endParaRPr lang="en-US" sz="2000" dirty="0"/>
          </a:p>
        </p:txBody>
      </p:sp>
      <p:pic>
        <p:nvPicPr>
          <p:cNvPr id="10" name="Imagem 9" descr="Fundo preto com letras brancas&#10;&#10;Descrição gerada automaticamente">
            <a:extLst>
              <a:ext uri="{FF2B5EF4-FFF2-40B4-BE49-F238E27FC236}">
                <a16:creationId xmlns:a16="http://schemas.microsoft.com/office/drawing/2014/main" id="{15CCA768-1EBD-4F72-B4F1-75F60B2CEEA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147392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994F2B-4A75-FC46-B87F-B29E82DD77C6}"/>
              </a:ext>
            </a:extLst>
          </p:cNvPr>
          <p:cNvSpPr>
            <a:spLocks noGrp="1"/>
          </p:cNvSpPr>
          <p:nvPr>
            <p:ph type="title"/>
          </p:nvPr>
        </p:nvSpPr>
        <p:spPr>
          <a:xfrm>
            <a:off x="4382724" y="927239"/>
            <a:ext cx="7225075" cy="1013800"/>
          </a:xfrm>
        </p:spPr>
        <p:txBody>
          <a:bodyPr>
            <a:normAutofit/>
          </a:bodyPr>
          <a:lstStyle/>
          <a:p>
            <a:r>
              <a:rPr lang="es-MX" sz="3200" b="1" i="1" dirty="0"/>
              <a:t>2. Establece </a:t>
            </a:r>
            <a:r>
              <a:rPr lang="es-MX" sz="3200" b="1" i="1" dirty="0">
                <a:solidFill>
                  <a:srgbClr val="C00000"/>
                </a:solidFill>
              </a:rPr>
              <a:t>límites</a:t>
            </a:r>
            <a:r>
              <a:rPr lang="es-MX" sz="3200" b="1" i="1" dirty="0"/>
              <a:t> saludables.</a:t>
            </a:r>
            <a:endParaRPr lang="en-US" sz="3200"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037B7349-6F2D-E04B-98E4-E1274BB0BC9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0A47B47-EA6A-A945-A83A-6A218C4B3161}"/>
              </a:ext>
            </a:extLst>
          </p:cNvPr>
          <p:cNvSpPr>
            <a:spLocks noGrp="1"/>
          </p:cNvSpPr>
          <p:nvPr>
            <p:ph idx="1"/>
          </p:nvPr>
        </p:nvSpPr>
        <p:spPr>
          <a:xfrm>
            <a:off x="4382726" y="2089906"/>
            <a:ext cx="6878108" cy="3962266"/>
          </a:xfrm>
        </p:spPr>
        <p:txBody>
          <a:bodyPr>
            <a:normAutofit fontScale="92500" lnSpcReduction="10000"/>
          </a:bodyPr>
          <a:lstStyle/>
          <a:p>
            <a:r>
              <a:rPr lang="es-MX" sz="2000" dirty="0"/>
              <a:t>Aún nuestro Señor Jesucristo sintió la necesidad de establecer límites  en su vida. Nosotros debemos hacer lo mismo. Dios nos dio a cada uno de nosotros nuestra propia individualidad , así que no debemos tener miedo de confrontar el abuso y de fijar límites respecto a cuánto vamos a tolerar. En algunos casos podemos  enfrentar el abuso verbal con fuertes declaraciones, tales como “No me hables de esa manera”, “Eso es humillante”, “No me pongas apodos”, o “No me levantes la voz”. Si el abusador, responde con un “¿o qué?” ,  uno puede decir:  “No voy a continuar con esta conversación”. </a:t>
            </a:r>
            <a:r>
              <a:rPr lang="es-MX" sz="2000" baseline="30000" dirty="0"/>
              <a:t>7</a:t>
            </a:r>
            <a:endParaRPr lang="es-MX" sz="2000" dirty="0"/>
          </a:p>
          <a:p>
            <a:endParaRPr lang="en-US" sz="1800" dirty="0"/>
          </a:p>
        </p:txBody>
      </p:sp>
      <p:pic>
        <p:nvPicPr>
          <p:cNvPr id="10" name="Imagem 9" descr="Fundo preto com letras brancas&#10;&#10;Descrição gerada automaticamente">
            <a:extLst>
              <a:ext uri="{FF2B5EF4-FFF2-40B4-BE49-F238E27FC236}">
                <a16:creationId xmlns:a16="http://schemas.microsoft.com/office/drawing/2014/main" id="{2B3F184F-F89E-4072-9A17-776E1F702ABC}"/>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4549506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9DA435-2EF3-CA46-A77B-8A2C528F2794}"/>
              </a:ext>
            </a:extLst>
          </p:cNvPr>
          <p:cNvSpPr>
            <a:spLocks noGrp="1"/>
          </p:cNvSpPr>
          <p:nvPr>
            <p:ph type="title"/>
          </p:nvPr>
        </p:nvSpPr>
        <p:spPr>
          <a:xfrm>
            <a:off x="4382724" y="702156"/>
            <a:ext cx="7225075" cy="1013800"/>
          </a:xfrm>
        </p:spPr>
        <p:txBody>
          <a:bodyPr>
            <a:normAutofit/>
          </a:bodyPr>
          <a:lstStyle/>
          <a:p>
            <a:r>
              <a:rPr lang="es-MX" b="1" i="1" dirty="0"/>
              <a:t>3.</a:t>
            </a:r>
            <a:r>
              <a:rPr lang="es-MX" b="1" i="1" dirty="0">
                <a:solidFill>
                  <a:schemeClr val="accent1">
                    <a:lumMod val="75000"/>
                  </a:schemeClr>
                </a:solidFill>
              </a:rPr>
              <a:t>Fortalece</a:t>
            </a:r>
            <a:r>
              <a:rPr lang="es-MX" b="1" i="1" dirty="0"/>
              <a:t> tu estima propia y tu respeto propio</a:t>
            </a:r>
            <a:endParaRPr lang="en-US" b="1" dirty="0">
              <a:solidFill>
                <a:srgbClr val="C00000"/>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3AAABBE0-780B-4247-B15C-9189FB3D2EB8}"/>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B58546BC-BDDA-0C4F-8DC9-1D136CAA8E03}"/>
              </a:ext>
            </a:extLst>
          </p:cNvPr>
          <p:cNvSpPr>
            <a:spLocks noGrp="1"/>
          </p:cNvSpPr>
          <p:nvPr>
            <p:ph idx="1"/>
          </p:nvPr>
        </p:nvSpPr>
        <p:spPr>
          <a:xfrm>
            <a:off x="4550677" y="2142644"/>
            <a:ext cx="6878108" cy="3962266"/>
          </a:xfrm>
        </p:spPr>
        <p:txBody>
          <a:bodyPr>
            <a:normAutofit fontScale="92500"/>
          </a:bodyPr>
          <a:lstStyle/>
          <a:p>
            <a:r>
              <a:rPr lang="es-MX" sz="2400" dirty="0"/>
              <a:t>El abuso puede ir carcomiendo poco a poco la estima propia. Usualmente, tanto el abusador como la víctima han sido avergonzados en su niñez y tienen ya una estropeada estima propia. Es importante que la persona abusada recuerde que ella no tiene la culpa. La Biblia contiene muchos maravillosos recordativos de cuán preciosos somos. “Con amor eterno te he amado; por eso te sigo con fidelidad”  (Jeremías 31:3, NVI).</a:t>
            </a:r>
          </a:p>
          <a:p>
            <a:pPr marL="0" indent="0">
              <a:buNone/>
            </a:pPr>
            <a:endParaRPr lang="es-MX" dirty="0"/>
          </a:p>
        </p:txBody>
      </p:sp>
      <p:pic>
        <p:nvPicPr>
          <p:cNvPr id="10" name="Imagem 9" descr="Fundo preto com letras brancas&#10;&#10;Descrição gerada automaticamente">
            <a:extLst>
              <a:ext uri="{FF2B5EF4-FFF2-40B4-BE49-F238E27FC236}">
                <a16:creationId xmlns:a16="http://schemas.microsoft.com/office/drawing/2014/main" id="{8C6006B8-2BFB-4B6B-AB1A-5A7BB22ACF1F}"/>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8954630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es-MX" sz="3200" b="1" i="1" dirty="0"/>
              <a:t>4. Procura la ayuda de un consejero profesional</a:t>
            </a:r>
            <a:r>
              <a:rPr lang="es-MX" sz="3200" i="1" dirty="0"/>
              <a:t>.</a:t>
            </a:r>
            <a:endParaRPr lang="en-US" sz="3200" b="1"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382726" y="2234159"/>
            <a:ext cx="6878108" cy="3962266"/>
          </a:xfrm>
        </p:spPr>
        <p:txBody>
          <a:bodyPr>
            <a:noAutofit/>
          </a:bodyPr>
          <a:lstStyle/>
          <a:p>
            <a:r>
              <a:rPr lang="es-MX" sz="2600" dirty="0"/>
              <a:t>Si una persona está en peligro inmediato, es imperativo llamar a la policía o a un número de teléfono para casos de crisis. Pero si la situación no es amenazante,  es importante comunicarse con un amigo(a) confiable, o un familiar, terapeuta, pastor, o un voluntario en un refugio para personas abusadas; o bien llamar a una línea directa en caso de violencia doméstica. </a:t>
            </a:r>
            <a:endParaRPr lang="en-US" sz="2600" dirty="0"/>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147193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472981-FDBF-874C-AD74-2C08A3F7C177}"/>
              </a:ext>
            </a:extLst>
          </p:cNvPr>
          <p:cNvSpPr>
            <a:spLocks noGrp="1"/>
          </p:cNvSpPr>
          <p:nvPr>
            <p:ph type="title"/>
          </p:nvPr>
        </p:nvSpPr>
        <p:spPr>
          <a:xfrm>
            <a:off x="4453062" y="927239"/>
            <a:ext cx="7225075" cy="1013800"/>
          </a:xfrm>
        </p:spPr>
        <p:txBody>
          <a:bodyPr>
            <a:normAutofit fontScale="90000"/>
          </a:bodyPr>
          <a:lstStyle/>
          <a:p>
            <a:pPr>
              <a:lnSpc>
                <a:spcPct val="100000"/>
              </a:lnSpc>
            </a:pPr>
            <a:r>
              <a:rPr lang="es-MX" sz="3200" b="1" i="1" dirty="0"/>
              <a:t>4. Procura la ayuda de un consejero profesional</a:t>
            </a:r>
            <a:r>
              <a:rPr lang="es-MX" sz="3200" i="1" dirty="0"/>
              <a:t>.</a:t>
            </a:r>
            <a:endParaRPr lang="en-US" sz="3200" b="1"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85E55353-9C8C-054F-AEF5-9360FBBC9A4C}"/>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D54437AB-37BE-6546-B0FE-E574B5610A15}"/>
              </a:ext>
            </a:extLst>
          </p:cNvPr>
          <p:cNvSpPr>
            <a:spLocks noGrp="1"/>
          </p:cNvSpPr>
          <p:nvPr>
            <p:ph idx="1"/>
          </p:nvPr>
        </p:nvSpPr>
        <p:spPr>
          <a:xfrm>
            <a:off x="4382726" y="2234159"/>
            <a:ext cx="6878108" cy="3962266"/>
          </a:xfrm>
        </p:spPr>
        <p:txBody>
          <a:bodyPr>
            <a:normAutofit fontScale="85000" lnSpcReduction="10000"/>
          </a:bodyPr>
          <a:lstStyle/>
          <a:p>
            <a:r>
              <a:rPr lang="es-MX" sz="2800" dirty="0" smtClean="0"/>
              <a:t>Puede ser sumamente desafiante confrontar a un abusador, especialmente si se ha estado en una relación por largo tiempo. Es vital procurar consejero y terapia individual.</a:t>
            </a:r>
            <a:r>
              <a:rPr lang="es-MX" sz="2800" baseline="30000" dirty="0" smtClean="0"/>
              <a:t>8</a:t>
            </a:r>
            <a:r>
              <a:rPr lang="es-MX" sz="2800" dirty="0" smtClean="0"/>
              <a:t> Pero no es aconsejable iniciar, como pareja, sesiones con un consejero a este punto, porque puede ser no ser seguro para la persona abusada contar al consejero toda la verdad, con el abusador presente. </a:t>
            </a:r>
          </a:p>
        </p:txBody>
      </p:sp>
      <p:pic>
        <p:nvPicPr>
          <p:cNvPr id="10" name="Imagem 9" descr="Fundo preto com letras brancas&#10;&#10;Descrição gerada automaticamente">
            <a:extLst>
              <a:ext uri="{FF2B5EF4-FFF2-40B4-BE49-F238E27FC236}">
                <a16:creationId xmlns:a16="http://schemas.microsoft.com/office/drawing/2014/main" id="{B1550FF9-8220-466D-A918-A0F6A9493AD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543634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382724" y="702155"/>
            <a:ext cx="7225075" cy="1058491"/>
          </a:xfrm>
        </p:spPr>
        <p:txBody>
          <a:bodyPr>
            <a:noAutofit/>
          </a:bodyPr>
          <a:lstStyle/>
          <a:p>
            <a:r>
              <a:rPr lang="es-MX" sz="3200" b="1" i="1" dirty="0"/>
              <a:t>5. </a:t>
            </a:r>
            <a:r>
              <a:rPr lang="es-MX" sz="3200" b="1" i="1" dirty="0">
                <a:solidFill>
                  <a:schemeClr val="accent1">
                    <a:lumMod val="75000"/>
                  </a:schemeClr>
                </a:solidFill>
              </a:rPr>
              <a:t>Procura</a:t>
            </a:r>
            <a:r>
              <a:rPr lang="es-MX" sz="3200" b="1" i="1" dirty="0"/>
              <a:t> consuelo, sanidad y sabiduría de parte de </a:t>
            </a:r>
            <a:r>
              <a:rPr lang="es-MX" sz="3200" b="1" i="1" dirty="0">
                <a:solidFill>
                  <a:schemeClr val="accent1">
                    <a:lumMod val="75000"/>
                  </a:schemeClr>
                </a:solidFill>
              </a:rPr>
              <a:t>Dios</a:t>
            </a:r>
            <a:r>
              <a:rPr lang="es-MX" sz="3200" b="1" i="1" dirty="0"/>
              <a:t>.</a:t>
            </a:r>
            <a:endParaRPr lang="en-US" sz="3200" b="1"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382726" y="2134559"/>
            <a:ext cx="6878108" cy="4478868"/>
          </a:xfrm>
        </p:spPr>
        <p:txBody>
          <a:bodyPr>
            <a:normAutofit/>
          </a:bodyPr>
          <a:lstStyle/>
          <a:p>
            <a:r>
              <a:rPr lang="es-MX" sz="3000" dirty="0"/>
              <a:t>El Espíritu Santo es nuestro Consolador y nos va a guiar en toda sabiduría y verdad. Él no solamente entibia nuestro corazón con el amor de Dios en forma de sanidad, sino que nos enseña también qué palabras decir a alguien que es abusivo. </a:t>
            </a:r>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70490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E6C8E6EB-4C59-429B-97E4-72A058CFC4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B5B90362-AFCC-46A9-B41C-A257A8C5B31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6">
            <a:extLst>
              <a:ext uri="{FF2B5EF4-FFF2-40B4-BE49-F238E27FC236}">
                <a16:creationId xmlns:a16="http://schemas.microsoft.com/office/drawing/2014/main" id="{F71EF7F1-38BA-471D-8CD4-2A9AE8E3552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a:extLst>
              <a:ext uri="{FF2B5EF4-FFF2-40B4-BE49-F238E27FC236}">
                <a16:creationId xmlns:a16="http://schemas.microsoft.com/office/drawing/2014/main" id="{C0524398-BFB4-4C4A-8317-83B8729F9B2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descr="A picture containing drawing&#10;&#10;Description automatically generated">
            <a:extLst>
              <a:ext uri="{FF2B5EF4-FFF2-40B4-BE49-F238E27FC236}">
                <a16:creationId xmlns:a16="http://schemas.microsoft.com/office/drawing/2014/main" id="{253D907F-FC6C-4F7F-890C-541F8DA7178E}"/>
              </a:ext>
            </a:extLst>
          </p:cNvPr>
          <p:cNvPicPr>
            <a:picLocks noChangeAspect="1"/>
          </p:cNvPicPr>
          <p:nvPr/>
        </p:nvPicPr>
        <p:blipFill rotWithShape="1">
          <a:blip r:embed="rId3"/>
          <a:srcRect/>
          <a:stretch/>
        </p:blipFill>
        <p:spPr>
          <a:xfrm>
            <a:off x="-3047" y="10"/>
            <a:ext cx="12191999" cy="6857990"/>
          </a:xfrm>
          <a:prstGeom prst="rect">
            <a:avLst/>
          </a:prstGeom>
        </p:spPr>
      </p:pic>
      <p:sp>
        <p:nvSpPr>
          <p:cNvPr id="31" name="Rectangle 30">
            <a:extLst>
              <a:ext uri="{FF2B5EF4-FFF2-40B4-BE49-F238E27FC236}">
                <a16:creationId xmlns:a16="http://schemas.microsoft.com/office/drawing/2014/main" id="{007891EC-4501-44ED-A8C8-B11B6DB767A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chemeClr val="tx2">
                  <a:alpha val="0"/>
                </a:schemeClr>
              </a:gs>
              <a:gs pos="50000">
                <a:schemeClr val="tx2">
                  <a:alpha val="35000"/>
                </a:schemeClr>
              </a:gs>
              <a:gs pos="100000">
                <a:schemeClr val="tx2">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9D252C1-CB79-7A48-8B09-73762D2B5C4B}"/>
              </a:ext>
            </a:extLst>
          </p:cNvPr>
          <p:cNvSpPr>
            <a:spLocks noGrp="1"/>
          </p:cNvSpPr>
          <p:nvPr>
            <p:ph type="title"/>
          </p:nvPr>
        </p:nvSpPr>
        <p:spPr>
          <a:xfrm>
            <a:off x="643466" y="643467"/>
            <a:ext cx="10905059" cy="3330353"/>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11500" dirty="0" err="1">
                <a:solidFill>
                  <a:schemeClr val="accent1">
                    <a:lumMod val="50000"/>
                  </a:schemeClr>
                </a:solidFill>
              </a:rPr>
              <a:t>hISTORIA</a:t>
            </a:r>
            <a:endParaRPr lang="en-US" sz="11500" dirty="0">
              <a:solidFill>
                <a:schemeClr val="accent1">
                  <a:lumMod val="50000"/>
                </a:schemeClr>
              </a:solidFill>
            </a:endParaRPr>
          </a:p>
        </p:txBody>
      </p:sp>
      <p:cxnSp>
        <p:nvCxnSpPr>
          <p:cNvPr id="33" name="Straight Connector 32">
            <a:extLst>
              <a:ext uri="{FF2B5EF4-FFF2-40B4-BE49-F238E27FC236}">
                <a16:creationId xmlns:a16="http://schemas.microsoft.com/office/drawing/2014/main" id="{34E5597F-CE67-4085-9548-E6A8036DA3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393881" y="4035362"/>
            <a:ext cx="5404237" cy="0"/>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4" name="Imagem 3" descr="Uma imagem contendo desenho&#10;&#10;Descrição gerada automaticamente">
            <a:extLst>
              <a:ext uri="{FF2B5EF4-FFF2-40B4-BE49-F238E27FC236}">
                <a16:creationId xmlns:a16="http://schemas.microsoft.com/office/drawing/2014/main" id="{00E59732-3AFB-4251-A712-9E7DB7FFF55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3273036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0E8BD7-95B1-8845-BAEF-2A511EC03D4B}"/>
              </a:ext>
            </a:extLst>
          </p:cNvPr>
          <p:cNvSpPr>
            <a:spLocks noGrp="1"/>
          </p:cNvSpPr>
          <p:nvPr>
            <p:ph type="title"/>
          </p:nvPr>
        </p:nvSpPr>
        <p:spPr>
          <a:xfrm>
            <a:off x="4382724" y="702156"/>
            <a:ext cx="7225075" cy="1109606"/>
          </a:xfrm>
        </p:spPr>
        <p:txBody>
          <a:bodyPr>
            <a:normAutofit fontScale="90000"/>
          </a:bodyPr>
          <a:lstStyle/>
          <a:p>
            <a:r>
              <a:rPr lang="es-MX" sz="3600" b="1" i="1" dirty="0"/>
              <a:t>5. </a:t>
            </a:r>
            <a:r>
              <a:rPr lang="es-MX" sz="3600" b="1" i="1" dirty="0">
                <a:solidFill>
                  <a:schemeClr val="accent1">
                    <a:lumMod val="75000"/>
                  </a:schemeClr>
                </a:solidFill>
              </a:rPr>
              <a:t>Procura</a:t>
            </a:r>
            <a:r>
              <a:rPr lang="es-MX" sz="3600" b="1" i="1" dirty="0"/>
              <a:t> consuelo, sanidad y sabiduría de parte de </a:t>
            </a:r>
            <a:r>
              <a:rPr lang="es-MX" sz="3600" b="1" i="1" dirty="0">
                <a:solidFill>
                  <a:schemeClr val="accent1">
                    <a:lumMod val="75000"/>
                  </a:schemeClr>
                </a:solidFill>
              </a:rPr>
              <a:t>Dios</a:t>
            </a:r>
            <a:r>
              <a:rPr lang="es-MX" sz="3600" b="1" i="1" dirty="0"/>
              <a:t>.</a:t>
            </a:r>
            <a:endParaRPr lang="en-US" sz="3600" b="1" dirty="0">
              <a:solidFill>
                <a:schemeClr val="tx2"/>
              </a:solidFill>
              <a:latin typeface="Avenir Next" panose="020B0503020202020204" pitchFamily="34" charset="0"/>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303DD16-A7E8-0D49-92AC-CBAF513E594F}"/>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AD730A1-8F3E-E241-BCC5-2517346446A1}"/>
              </a:ext>
            </a:extLst>
          </p:cNvPr>
          <p:cNvSpPr>
            <a:spLocks noGrp="1"/>
          </p:cNvSpPr>
          <p:nvPr>
            <p:ph idx="1"/>
          </p:nvPr>
        </p:nvSpPr>
        <p:spPr>
          <a:xfrm>
            <a:off x="4382726" y="2134559"/>
            <a:ext cx="6878108" cy="4478868"/>
          </a:xfrm>
        </p:spPr>
        <p:txBody>
          <a:bodyPr>
            <a:normAutofit fontScale="92500" lnSpcReduction="10000"/>
          </a:bodyPr>
          <a:lstStyle/>
          <a:p>
            <a:r>
              <a:rPr lang="es-MX" sz="2600" dirty="0" smtClean="0"/>
              <a:t>Siendo </a:t>
            </a:r>
            <a:r>
              <a:rPr lang="es-MX" sz="2600" dirty="0"/>
              <a:t>que Jesús sufrió toda forma de abuso, incluyendo el abuso sicológico y emocional,  él puede entendernos, y nos dice: “Conozco vuestras lágrimas; yo también he llorado. Conozco los pesares demasiado hondos para ser susurrados a ningún oído humano. No penséis que estáis solitarios y desamparados. Aunque en la tierra vuestro dolor no toque cuerda sensible alguna en ningún corazón, miradme a mí, y vivid”.</a:t>
            </a:r>
            <a:r>
              <a:rPr lang="es-MX" sz="2600" baseline="30000" dirty="0"/>
              <a:t>9</a:t>
            </a:r>
            <a:endParaRPr lang="es-MX" sz="2600" dirty="0"/>
          </a:p>
          <a:p>
            <a:pPr marL="0" indent="0">
              <a:buNone/>
            </a:pPr>
            <a:endParaRPr lang="es-MX" dirty="0"/>
          </a:p>
        </p:txBody>
      </p:sp>
      <p:pic>
        <p:nvPicPr>
          <p:cNvPr id="10" name="Imagem 9" descr="Fundo preto com letras brancas&#10;&#10;Descrição gerada automaticamente">
            <a:extLst>
              <a:ext uri="{FF2B5EF4-FFF2-40B4-BE49-F238E27FC236}">
                <a16:creationId xmlns:a16="http://schemas.microsoft.com/office/drawing/2014/main" id="{C8964238-20FE-463C-BE1F-BCE8D8C60AFB}"/>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67771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84FB0FC4-D557-4E76-9475-BE850074ABC3}"/>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4FDA31B-8BE4-C148-B7CA-8F1B6EEC4872}"/>
              </a:ext>
            </a:extLst>
          </p:cNvPr>
          <p:cNvSpPr>
            <a:spLocks noGrp="1"/>
          </p:cNvSpPr>
          <p:nvPr>
            <p:ph type="title"/>
          </p:nvPr>
        </p:nvSpPr>
        <p:spPr>
          <a:xfrm>
            <a:off x="520718" y="502920"/>
            <a:ext cx="4076149" cy="4608003"/>
          </a:xfrm>
        </p:spPr>
        <p:txBody>
          <a:bodyPr anchor="ctr">
            <a:normAutofit/>
          </a:bodyPr>
          <a:lstStyle/>
          <a:p>
            <a:pPr algn="ctr"/>
            <a:r>
              <a:rPr lang="es-MX" b="1" cap="small" dirty="0"/>
              <a:t>¿</a:t>
            </a:r>
            <a:r>
              <a:rPr lang="es-MX" sz="5400" b="1" cap="small" dirty="0">
                <a:solidFill>
                  <a:schemeClr val="accent1">
                    <a:lumMod val="75000"/>
                  </a:schemeClr>
                </a:solidFill>
              </a:rPr>
              <a:t>PODEMOS HACER MÁS? </a:t>
            </a:r>
            <a:endParaRPr lang="es-MX" dirty="0">
              <a:solidFill>
                <a:schemeClr val="accent1">
                  <a:lumMod val="75000"/>
                </a:schemeClr>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C06FF69-1203-3A49-B795-50E1C1EAA310}"/>
              </a:ext>
            </a:extLst>
          </p:cNvPr>
          <p:cNvSpPr>
            <a:spLocks noGrp="1"/>
          </p:cNvSpPr>
          <p:nvPr>
            <p:ph idx="1"/>
          </p:nvPr>
        </p:nvSpPr>
        <p:spPr>
          <a:xfrm>
            <a:off x="5117586" y="1124998"/>
            <a:ext cx="6553696" cy="4923080"/>
          </a:xfrm>
        </p:spPr>
        <p:txBody>
          <a:bodyPr>
            <a:normAutofit/>
          </a:bodyPr>
          <a:lstStyle/>
          <a:p>
            <a:r>
              <a:rPr lang="es-MX" sz="2800" dirty="0">
                <a:solidFill>
                  <a:schemeClr val="accent1">
                    <a:lumMod val="50000"/>
                  </a:schemeClr>
                </a:solidFill>
              </a:rPr>
              <a:t>La Iglesia Adventista ha dirigido durante ya varios años una campaña de salud pública llamada  </a:t>
            </a:r>
            <a:r>
              <a:rPr lang="es-MX" sz="2800" b="1" dirty="0" err="1">
                <a:solidFill>
                  <a:schemeClr val="accent1">
                    <a:lumMod val="50000"/>
                  </a:schemeClr>
                </a:solidFill>
              </a:rPr>
              <a:t>enditnow</a:t>
            </a:r>
            <a:r>
              <a:rPr lang="es-MX" sz="2800" dirty="0">
                <a:solidFill>
                  <a:schemeClr val="accent1">
                    <a:lumMod val="50000"/>
                  </a:schemeClr>
                </a:solidFill>
              </a:rPr>
              <a:t>® (</a:t>
            </a:r>
            <a:r>
              <a:rPr lang="es-MX" sz="2800" u="sng" dirty="0">
                <a:solidFill>
                  <a:schemeClr val="accent1">
                    <a:lumMod val="50000"/>
                  </a:schemeClr>
                </a:solidFill>
                <a:hlinkClick r:id="rId4">
                  <a:extLst>
                    <a:ext uri="{A12FA001-AC4F-418D-AE19-62706E023703}">
                      <ahyp:hlinkClr xmlns:ahyp="http://schemas.microsoft.com/office/drawing/2018/hyperlinkcolor" xmlns="" val="tx"/>
                    </a:ext>
                  </a:extLst>
                </a:hlinkClick>
              </a:rPr>
              <a:t>enditnow.org</a:t>
            </a:r>
            <a:r>
              <a:rPr lang="es-MX" sz="2800" dirty="0">
                <a:solidFill>
                  <a:schemeClr val="accent1">
                    <a:lumMod val="50000"/>
                  </a:schemeClr>
                </a:solidFill>
              </a:rPr>
              <a:t>). </a:t>
            </a:r>
          </a:p>
          <a:p>
            <a:r>
              <a:rPr lang="es-MX" sz="2400" dirty="0">
                <a:solidFill>
                  <a:srgbClr val="C00000"/>
                </a:solidFill>
              </a:rPr>
              <a:t>Comenzó originalmente enfocando su atención en las mujeres y niñas y ha avanzado hacia un enfoque más global sobre la violencia y el abuso de cualquier persona; ya sea hombre, mujer, joven o viejo.</a:t>
            </a:r>
            <a:endParaRPr lang="en-US" sz="3600" b="1" dirty="0">
              <a:solidFill>
                <a:srgbClr val="C00000"/>
              </a:solidFill>
            </a:endParaRPr>
          </a:p>
        </p:txBody>
      </p:sp>
      <p:pic>
        <p:nvPicPr>
          <p:cNvPr id="7" name="Imagem 6" descr="Uma imagem contendo desenho&#10;&#10;Descrição gerada automaticamente">
            <a:extLst>
              <a:ext uri="{FF2B5EF4-FFF2-40B4-BE49-F238E27FC236}">
                <a16:creationId xmlns:a16="http://schemas.microsoft.com/office/drawing/2014/main" id="{E73DA874-086F-4CB6-94D5-070781F5453E}"/>
              </a:ext>
            </a:extLst>
          </p:cNvPr>
          <p:cNvPicPr>
            <a:picLocks noChangeAspect="1"/>
          </p:cNvPicPr>
          <p:nvPr/>
        </p:nvPicPr>
        <p:blipFill>
          <a:blip r:embed="rId5"/>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58595599"/>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3E3DBE1-7C98-B544-ACDF-9E52A60DFA38}"/>
              </a:ext>
            </a:extLst>
          </p:cNvPr>
          <p:cNvSpPr>
            <a:spLocks noGrp="1"/>
          </p:cNvSpPr>
          <p:nvPr>
            <p:ph idx="1"/>
          </p:nvPr>
        </p:nvSpPr>
        <p:spPr>
          <a:xfrm>
            <a:off x="581194" y="1516427"/>
            <a:ext cx="6309003" cy="4342372"/>
          </a:xfrm>
        </p:spPr>
        <p:txBody>
          <a:bodyPr>
            <a:normAutofit fontScale="77500" lnSpcReduction="20000"/>
          </a:bodyPr>
          <a:lstStyle/>
          <a:p>
            <a:r>
              <a:rPr lang="es-MX" sz="3800" dirty="0"/>
              <a:t>Demasiadas personas todavía permanecen indiferentes, no están al tanto, o están involuntariamente ciegas a las necesidades de los sobrevivientes o perpetradores que están desesperadamente en busca de esperanza y sanidad en su quebrantamiento. </a:t>
            </a:r>
          </a:p>
          <a:p>
            <a:pPr marL="0" indent="0">
              <a:buNone/>
            </a:pPr>
            <a:endParaRPr lang="es-MX" dirty="0"/>
          </a:p>
        </p:txBody>
      </p:sp>
      <p:pic>
        <p:nvPicPr>
          <p:cNvPr id="4" name="Picture 3" descr="A picture containing red, sitting, holding, computer&#10;&#10;Description automatically generated">
            <a:extLst>
              <a:ext uri="{FF2B5EF4-FFF2-40B4-BE49-F238E27FC236}">
                <a16:creationId xmlns:a16="http://schemas.microsoft.com/office/drawing/2014/main" id="{87A55F1D-901F-F34F-8476-F33D7EFFE5D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F3E38D2D-FE5B-4DC7-885C-52F12BE73CD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844793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88E713C1-7FD6-421F-ACBA-07DAEFE29F62}"/>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403E39E-C6DF-EC44-9B7A-96ACF5725A93}"/>
              </a:ext>
            </a:extLst>
          </p:cNvPr>
          <p:cNvSpPr>
            <a:spLocks noGrp="1"/>
          </p:cNvSpPr>
          <p:nvPr>
            <p:ph type="title"/>
          </p:nvPr>
        </p:nvSpPr>
        <p:spPr>
          <a:xfrm>
            <a:off x="581192" y="1124999"/>
            <a:ext cx="4076149" cy="2583401"/>
          </a:xfrm>
        </p:spPr>
        <p:txBody>
          <a:bodyPr anchor="ctr">
            <a:normAutofit/>
          </a:bodyPr>
          <a:lstStyle/>
          <a:p>
            <a:r>
              <a:rPr lang="es-MX" sz="5400" b="1" cap="small" dirty="0">
                <a:solidFill>
                  <a:srgbClr val="00B0F0"/>
                </a:solidFill>
              </a:rPr>
              <a:t>EL FACTOR SALUD</a:t>
            </a:r>
            <a:endParaRPr lang="es-MX" sz="5400" dirty="0">
              <a:solidFill>
                <a:srgbClr val="00B0F0"/>
              </a:solidFill>
            </a:endParaRP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5C6B8AA-0EC1-CE46-9C73-746B65BCF6A5}"/>
              </a:ext>
            </a:extLst>
          </p:cNvPr>
          <p:cNvSpPr>
            <a:spLocks noGrp="1"/>
          </p:cNvSpPr>
          <p:nvPr>
            <p:ph idx="1"/>
          </p:nvPr>
        </p:nvSpPr>
        <p:spPr>
          <a:xfrm>
            <a:off x="4895731" y="1124998"/>
            <a:ext cx="6406479" cy="4608003"/>
          </a:xfrm>
        </p:spPr>
        <p:txBody>
          <a:bodyPr>
            <a:noAutofit/>
          </a:bodyPr>
          <a:lstStyle/>
          <a:p>
            <a:r>
              <a:rPr lang="es-MX" sz="2800" dirty="0">
                <a:solidFill>
                  <a:schemeClr val="bg1"/>
                </a:solidFill>
              </a:rPr>
              <a:t>¿Por qué se debería hacer más? Muchos hijos de Dios están muriendo o por lo menos siendo afectados en su salud y bienestar como resultado de la violencia y el abuso. Las autoridades de salud nos informan que 1.3 millones de personas mueren mundialmente cada año como resultado de la violencia en todas sus </a:t>
            </a:r>
            <a:r>
              <a:rPr lang="es-MX" sz="2800" dirty="0" smtClean="0">
                <a:solidFill>
                  <a:schemeClr val="bg1"/>
                </a:solidFill>
              </a:rPr>
              <a:t>formas.</a:t>
            </a:r>
            <a:endParaRPr lang="en-US" sz="3600" dirty="0">
              <a:solidFill>
                <a:schemeClr val="bg1"/>
              </a:solidFill>
            </a:endParaRPr>
          </a:p>
        </p:txBody>
      </p:sp>
      <p:pic>
        <p:nvPicPr>
          <p:cNvPr id="7" name="Imagem 6" descr="Uma imagem contendo desenho&#10;&#10;Descrição gerada automaticamente">
            <a:extLst>
              <a:ext uri="{FF2B5EF4-FFF2-40B4-BE49-F238E27FC236}">
                <a16:creationId xmlns:a16="http://schemas.microsoft.com/office/drawing/2014/main" id="{44680E15-7A17-4863-8515-E62769B98E2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6019405"/>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3DC8B067-42FD-E646-8B6B-A9EEAD534DFE}"/>
              </a:ext>
            </a:extLst>
          </p:cNvPr>
          <p:cNvSpPr>
            <a:spLocks noGrp="1"/>
          </p:cNvSpPr>
          <p:nvPr>
            <p:ph idx="1"/>
          </p:nvPr>
        </p:nvSpPr>
        <p:spPr>
          <a:xfrm>
            <a:off x="581194" y="1896533"/>
            <a:ext cx="6309003" cy="3962266"/>
          </a:xfrm>
        </p:spPr>
        <p:txBody>
          <a:bodyPr>
            <a:normAutofit lnSpcReduction="10000"/>
          </a:bodyPr>
          <a:lstStyle/>
          <a:p>
            <a:r>
              <a:rPr lang="es-MX" sz="3600" dirty="0">
                <a:solidFill>
                  <a:schemeClr val="accent1"/>
                </a:solidFill>
              </a:rPr>
              <a:t>La violencia  interpersonal no fatal es más común que el homicidio; y eso tiene serias consecuencias sociales y en la salud a través de toda la vida.</a:t>
            </a:r>
            <a:endParaRPr lang="en-US" sz="5400" dirty="0">
              <a:solidFill>
                <a:schemeClr val="accent1"/>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C6CD5012-30E5-8A45-9875-8DC27E86E989}"/>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1EC2ECCF-F96C-4C38-A2B2-50AA9CD8CEC7}"/>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7312031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446534" y="825606"/>
            <a:ext cx="6309003" cy="698393"/>
          </a:xfrm>
        </p:spPr>
        <p:txBody>
          <a:bodyPr>
            <a:normAutofit/>
          </a:bodyPr>
          <a:lstStyle/>
          <a:p>
            <a:r>
              <a:rPr lang="es-MX" sz="3600" b="1" cap="small" dirty="0"/>
              <a:t>EL FACTOR </a:t>
            </a:r>
            <a:r>
              <a:rPr lang="es-MX" sz="3600" b="1" cap="small" dirty="0">
                <a:solidFill>
                  <a:schemeClr val="accent1"/>
                </a:solidFill>
              </a:rPr>
              <a:t>ENCARNACIÓN</a:t>
            </a:r>
            <a:endParaRPr lang="es-MX" sz="3600" dirty="0">
              <a:solidFill>
                <a:schemeClr val="accent1"/>
              </a:solidFill>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581194" y="1797408"/>
            <a:ext cx="6309003" cy="4441219"/>
          </a:xfrm>
        </p:spPr>
        <p:txBody>
          <a:bodyPr>
            <a:normAutofit/>
          </a:bodyPr>
          <a:lstStyle/>
          <a:p>
            <a:pPr marL="0" indent="0">
              <a:buNone/>
            </a:pPr>
            <a:r>
              <a:rPr lang="es-MX" sz="3000" dirty="0"/>
              <a:t>“</a:t>
            </a:r>
            <a:r>
              <a:rPr lang="es-MX" sz="3000" i="1" dirty="0"/>
              <a:t>Este mandamiento nuevo les doy: que se amen los unos a los otros. Así como yo los he amado, también ustedes deben amarse los unos a los otros. </a:t>
            </a:r>
            <a:r>
              <a:rPr lang="es-MX" sz="3000" i="1" baseline="30000" dirty="0"/>
              <a:t> </a:t>
            </a:r>
            <a:r>
              <a:rPr lang="es-MX" sz="3000" i="1" dirty="0"/>
              <a:t>De este modo todos sabrán que son mis discípulos, si se aman los unos a los otros</a:t>
            </a:r>
            <a:r>
              <a:rPr lang="es-MX" sz="3000" dirty="0"/>
              <a:t>” (Juan 13:34, 35, NVI). </a:t>
            </a:r>
            <a:endParaRPr lang="en-US" sz="3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9644848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3BA4B69-4C13-714D-9142-F42100103A81}"/>
              </a:ext>
            </a:extLst>
          </p:cNvPr>
          <p:cNvSpPr>
            <a:spLocks noGrp="1"/>
          </p:cNvSpPr>
          <p:nvPr>
            <p:ph type="title"/>
          </p:nvPr>
        </p:nvSpPr>
        <p:spPr>
          <a:xfrm>
            <a:off x="446534" y="825606"/>
            <a:ext cx="6309003" cy="698393"/>
          </a:xfrm>
        </p:spPr>
        <p:txBody>
          <a:bodyPr>
            <a:normAutofit/>
          </a:bodyPr>
          <a:lstStyle/>
          <a:p>
            <a:r>
              <a:rPr lang="es-MX" sz="3600" b="1" cap="small" dirty="0"/>
              <a:t>EL FACTOR </a:t>
            </a:r>
            <a:r>
              <a:rPr lang="es-MX" sz="3600" b="1" cap="small" dirty="0">
                <a:solidFill>
                  <a:schemeClr val="accent1"/>
                </a:solidFill>
              </a:rPr>
              <a:t>ENCARNACIÓN</a:t>
            </a:r>
            <a:endParaRPr lang="es-MX" sz="3600" dirty="0">
              <a:solidFill>
                <a:schemeClr val="accent1"/>
              </a:solidFill>
            </a:endParaRP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6C34ECC-1EAF-B447-89EC-836809E22A4E}"/>
              </a:ext>
            </a:extLst>
          </p:cNvPr>
          <p:cNvSpPr>
            <a:spLocks noGrp="1"/>
          </p:cNvSpPr>
          <p:nvPr>
            <p:ph idx="1"/>
          </p:nvPr>
        </p:nvSpPr>
        <p:spPr>
          <a:xfrm>
            <a:off x="581194" y="1797408"/>
            <a:ext cx="6309003" cy="4441219"/>
          </a:xfrm>
        </p:spPr>
        <p:txBody>
          <a:bodyPr>
            <a:normAutofit fontScale="92500" lnSpcReduction="20000"/>
          </a:bodyPr>
          <a:lstStyle/>
          <a:p>
            <a:pPr marL="0" indent="0">
              <a:buNone/>
            </a:pPr>
            <a:r>
              <a:rPr lang="es-MX" sz="3200" dirty="0" smtClean="0"/>
              <a:t>En </a:t>
            </a:r>
            <a:r>
              <a:rPr lang="es-MX" sz="3200" dirty="0"/>
              <a:t>una congregación de creyentes que dan a conocer a otros las buenas nuevas, el evangelio nos insta a ser agentes de sanidad y apoyo: “</a:t>
            </a:r>
            <a:r>
              <a:rPr lang="es-MX" sz="3200" i="1" dirty="0"/>
              <a:t>En fin, vivan en armonía los unos con los otros; compartan penas y alegrías, practiquen el amor fraternal, sean compasivos y humildes</a:t>
            </a:r>
            <a:r>
              <a:rPr lang="es-MX" sz="3200" dirty="0"/>
              <a:t>” (1 Pedro 3:8, NVI).</a:t>
            </a:r>
          </a:p>
          <a:p>
            <a:pPr marL="0" indent="0">
              <a:buNone/>
            </a:pPr>
            <a:endParaRPr lang="en-US" sz="20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D20E4E13-D590-A74A-81F4-B29506DE269A}"/>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7225DE3C-4EB0-4F67-8966-2638539AA06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6371901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43F429CD-FF87-C845-A4B9-1957861F45C2}"/>
              </a:ext>
            </a:extLst>
          </p:cNvPr>
          <p:cNvSpPr>
            <a:spLocks noGrp="1"/>
          </p:cNvSpPr>
          <p:nvPr>
            <p:ph idx="1"/>
          </p:nvPr>
        </p:nvSpPr>
        <p:spPr>
          <a:xfrm>
            <a:off x="581194" y="1390096"/>
            <a:ext cx="6309003" cy="3962266"/>
          </a:xfrm>
        </p:spPr>
        <p:txBody>
          <a:bodyPr>
            <a:normAutofit fontScale="77500" lnSpcReduction="20000"/>
          </a:bodyPr>
          <a:lstStyle/>
          <a:p>
            <a:pPr marL="0" indent="0">
              <a:buNone/>
            </a:pPr>
            <a:r>
              <a:rPr lang="es-MX" sz="4100" dirty="0"/>
              <a:t>Dijo Jesús: “</a:t>
            </a:r>
            <a:r>
              <a:rPr lang="es-MX" sz="4100" b="1" i="1" dirty="0"/>
              <a:t>El ladrón no viene más que a robar, matar y destruir; yo he venido para que tengan vida, y la tengan en abundancia</a:t>
            </a:r>
            <a:r>
              <a:rPr lang="es-MX" sz="4100" dirty="0"/>
              <a:t>”  (Juan 10:10, NKJV).</a:t>
            </a:r>
          </a:p>
          <a:p>
            <a:pPr marL="0" indent="0" algn="ctr">
              <a:buNone/>
            </a:pPr>
            <a:r>
              <a:rPr lang="es-MX" sz="8600" dirty="0">
                <a:solidFill>
                  <a:schemeClr val="accent1"/>
                </a:solidFill>
              </a:rPr>
              <a:t> </a:t>
            </a:r>
            <a:r>
              <a:rPr lang="es-MX" sz="5200" b="1" dirty="0">
                <a:solidFill>
                  <a:schemeClr val="accent1"/>
                </a:solidFill>
              </a:rPr>
              <a:t>¿Podrías hacer más? </a:t>
            </a:r>
          </a:p>
          <a:p>
            <a:pPr algn="ctr"/>
            <a:endParaRPr lang="en-US" sz="2400" dirty="0">
              <a:solidFill>
                <a:schemeClr val="tx2"/>
              </a:solidFill>
            </a:endParaRPr>
          </a:p>
        </p:txBody>
      </p:sp>
      <p:pic>
        <p:nvPicPr>
          <p:cNvPr id="4" name="Picture 3" descr="A picture containing red, sitting, holding, computer&#10;&#10;Description automatically generated">
            <a:extLst>
              <a:ext uri="{FF2B5EF4-FFF2-40B4-BE49-F238E27FC236}">
                <a16:creationId xmlns:a16="http://schemas.microsoft.com/office/drawing/2014/main" id="{8FD92514-1C5F-5B46-9D3B-64DE5A77C965}"/>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6" name="Imagem 5" descr="Uma imagem contendo desenho&#10;&#10;Descrição gerada automaticamente">
            <a:extLst>
              <a:ext uri="{FF2B5EF4-FFF2-40B4-BE49-F238E27FC236}">
                <a16:creationId xmlns:a16="http://schemas.microsoft.com/office/drawing/2014/main" id="{4960BF4B-CE68-4976-A962-77E1410A5303}"/>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280795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a:extLst>
              <a:ext uri="{FF2B5EF4-FFF2-40B4-BE49-F238E27FC236}">
                <a16:creationId xmlns:a16="http://schemas.microsoft.com/office/drawing/2014/main" id="{7ABE4B00-EEF3-8F4C-B16B-0BF358E603A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15236CD6-F067-8F47-A15B-AD1F9014BF1A}"/>
              </a:ext>
            </a:extLst>
          </p:cNvPr>
          <p:cNvSpPr>
            <a:spLocks noGrp="1"/>
          </p:cNvSpPr>
          <p:nvPr>
            <p:ph idx="1"/>
          </p:nvPr>
        </p:nvSpPr>
        <p:spPr>
          <a:xfrm>
            <a:off x="4382726" y="1460434"/>
            <a:ext cx="6878108" cy="3962266"/>
          </a:xfrm>
        </p:spPr>
        <p:txBody>
          <a:bodyPr>
            <a:normAutofit/>
          </a:bodyPr>
          <a:lstStyle/>
          <a:p>
            <a:r>
              <a:rPr lang="es-MX" sz="3200" dirty="0">
                <a:solidFill>
                  <a:schemeClr val="tx1"/>
                </a:solidFill>
              </a:rPr>
              <a:t>Hay evidencia científica de que los sobrevivientes van a hablar con su pastor antes de que hablen con cualquier otra persona acerca del abuso sufrido. </a:t>
            </a:r>
            <a:endParaRPr lang="en-US" sz="3200" dirty="0"/>
          </a:p>
        </p:txBody>
      </p:sp>
      <p:pic>
        <p:nvPicPr>
          <p:cNvPr id="10" name="Imagem 9" descr="Fundo preto com letras brancas&#10;&#10;Descrição gerada automaticamente">
            <a:extLst>
              <a:ext uri="{FF2B5EF4-FFF2-40B4-BE49-F238E27FC236}">
                <a16:creationId xmlns:a16="http://schemas.microsoft.com/office/drawing/2014/main" id="{DCF98B15-907A-4D58-AE5D-2105F56C540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26811248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B6B47BF-F3D0-4678-9B20-DA45E1BCAD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drawing&#10;&#10;Description automatically generated">
            <a:extLst>
              <a:ext uri="{FF2B5EF4-FFF2-40B4-BE49-F238E27FC236}">
                <a16:creationId xmlns:a16="http://schemas.microsoft.com/office/drawing/2014/main" id="{27CB4278-3935-4A69-95C4-76918308B747}"/>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157F55D-D2A5-E041-A66D-B545623CF286}"/>
              </a:ext>
            </a:extLst>
          </p:cNvPr>
          <p:cNvSpPr>
            <a:spLocks noGrp="1"/>
          </p:cNvSpPr>
          <p:nvPr>
            <p:ph type="title"/>
          </p:nvPr>
        </p:nvSpPr>
        <p:spPr>
          <a:xfrm>
            <a:off x="432510" y="2045293"/>
            <a:ext cx="4685075" cy="1253066"/>
          </a:xfrm>
          <a:solidFill>
            <a:schemeClr val="accent1">
              <a:lumMod val="60000"/>
              <a:lumOff val="40000"/>
            </a:schemeClr>
          </a:solidFill>
        </p:spPr>
        <p:txBody>
          <a:bodyPr anchor="ctr">
            <a:normAutofit/>
          </a:bodyPr>
          <a:lstStyle/>
          <a:p>
            <a:r>
              <a:rPr lang="es-MX" sz="4400" b="1" cap="small" dirty="0">
                <a:solidFill>
                  <a:schemeClr val="accent1">
                    <a:lumMod val="50000"/>
                  </a:schemeClr>
                </a:solidFill>
              </a:rPr>
              <a:t>TIPOS DE ABUSO</a:t>
            </a:r>
          </a:p>
        </p:txBody>
      </p:sp>
      <p:sp>
        <p:nvSpPr>
          <p:cNvPr id="10" name="Rectangle 9">
            <a:extLst>
              <a:ext uri="{FF2B5EF4-FFF2-40B4-BE49-F238E27FC236}">
                <a16:creationId xmlns:a16="http://schemas.microsoft.com/office/drawing/2014/main" id="{19334917-3673-4EF2-BA7C-CC83AEEEAE3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5673" y="457200"/>
            <a:ext cx="420624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E1589AE1-C0FC-4B66-9C0D-9EB92F40F4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85" y="457200"/>
            <a:ext cx="658368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A0147961-EEA0-384C-8B53-A4C6DBC11CDC}"/>
              </a:ext>
            </a:extLst>
          </p:cNvPr>
          <p:cNvSpPr>
            <a:spLocks noGrp="1"/>
          </p:cNvSpPr>
          <p:nvPr>
            <p:ph idx="1"/>
          </p:nvPr>
        </p:nvSpPr>
        <p:spPr>
          <a:xfrm>
            <a:off x="5117585" y="959837"/>
            <a:ext cx="6583679" cy="5026384"/>
          </a:xfrm>
        </p:spPr>
        <p:txBody>
          <a:bodyPr>
            <a:noAutofit/>
          </a:bodyPr>
          <a:lstStyle/>
          <a:p>
            <a:pPr algn="ctr"/>
            <a:r>
              <a:rPr lang="es-MX" sz="3200" dirty="0">
                <a:solidFill>
                  <a:schemeClr val="accent1">
                    <a:lumMod val="50000"/>
                  </a:schemeClr>
                </a:solidFill>
              </a:rPr>
              <a:t>Aunque la violencia afecta a cada uno, los niños, mujeres y ancianos parecieran  llevar la peor parte dentro del abuso físico, sexual y sicológico de consecuencia no fatal. Consideremos los índices de perpetración de varios tipos de abuso:  </a:t>
            </a:r>
            <a:r>
              <a:rPr lang="en-US" sz="3200" dirty="0">
                <a:solidFill>
                  <a:schemeClr val="accent1">
                    <a:lumMod val="50000"/>
                  </a:schemeClr>
                </a:solidFill>
              </a:rPr>
              <a:t/>
            </a:r>
            <a:br>
              <a:rPr lang="en-US" sz="3200" dirty="0">
                <a:solidFill>
                  <a:schemeClr val="accent1">
                    <a:lumMod val="50000"/>
                  </a:schemeClr>
                </a:solidFill>
              </a:rPr>
            </a:br>
            <a:endParaRPr lang="en-US" sz="3200" dirty="0">
              <a:solidFill>
                <a:schemeClr val="accent1">
                  <a:lumMod val="50000"/>
                </a:schemeClr>
              </a:solidFill>
            </a:endParaRPr>
          </a:p>
        </p:txBody>
      </p:sp>
      <p:pic>
        <p:nvPicPr>
          <p:cNvPr id="7" name="Imagem 6" descr="Uma imagem contendo desenho&#10;&#10;Descrição gerada automaticamente">
            <a:extLst>
              <a:ext uri="{FF2B5EF4-FFF2-40B4-BE49-F238E27FC236}">
                <a16:creationId xmlns:a16="http://schemas.microsoft.com/office/drawing/2014/main" id="{53D36166-9D11-4E92-B15A-9FF6C07553C1}"/>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35206549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0">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4">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7" name="Rectangle 26">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5" name="Picture 4">
            <a:extLst>
              <a:ext uri="{FF2B5EF4-FFF2-40B4-BE49-F238E27FC236}">
                <a16:creationId xmlns:a16="http://schemas.microsoft.com/office/drawing/2014/main" id="{730C5341-FA06-8A46-90C6-DA530F3AA00B}"/>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24DAE9E7-B81E-7A45-BD65-C3EC8C54FC14}"/>
              </a:ext>
            </a:extLst>
          </p:cNvPr>
          <p:cNvSpPr>
            <a:spLocks noGrp="1"/>
          </p:cNvSpPr>
          <p:nvPr>
            <p:ph idx="1"/>
          </p:nvPr>
        </p:nvSpPr>
        <p:spPr>
          <a:xfrm>
            <a:off x="4149854" y="817849"/>
            <a:ext cx="7527204" cy="5384168"/>
          </a:xfrm>
        </p:spPr>
        <p:txBody>
          <a:bodyPr>
            <a:noAutofit/>
          </a:bodyPr>
          <a:lstStyle/>
          <a:p>
            <a:pPr lvl="0"/>
            <a:r>
              <a:rPr lang="es-MX" sz="2800" dirty="0">
                <a:solidFill>
                  <a:schemeClr val="tx1"/>
                </a:solidFill>
              </a:rPr>
              <a:t>Uno de cada cuatro adultos informa haber sido abusado físicamente cuando era niño. </a:t>
            </a:r>
          </a:p>
          <a:p>
            <a:pPr lvl="0"/>
            <a:r>
              <a:rPr lang="es-MX" sz="2800" dirty="0">
                <a:solidFill>
                  <a:schemeClr val="tx1"/>
                </a:solidFill>
              </a:rPr>
              <a:t>Una de cada cinco mujeres informa haber sido abusada sexualmente cuando era niña. </a:t>
            </a:r>
          </a:p>
          <a:p>
            <a:pPr lvl="0"/>
            <a:r>
              <a:rPr lang="es-MX" sz="2800" dirty="0">
                <a:solidFill>
                  <a:schemeClr val="tx1"/>
                </a:solidFill>
              </a:rPr>
              <a:t>Una de cada tres mujeres ha sido víctima de violencia física o sexual por parte de un compañero íntimo en algún momento de su vida.</a:t>
            </a:r>
          </a:p>
          <a:p>
            <a:pPr lvl="0"/>
            <a:r>
              <a:rPr lang="es-MX" sz="2800" dirty="0">
                <a:solidFill>
                  <a:schemeClr val="tx1"/>
                </a:solidFill>
              </a:rPr>
              <a:t>Uno de cada diecisiete adultos mayores informa abuso ocurrido en el mes anterior.</a:t>
            </a:r>
            <a:r>
              <a:rPr lang="es-MX" sz="2800" baseline="30000" dirty="0">
                <a:solidFill>
                  <a:schemeClr val="tx1"/>
                </a:solidFill>
              </a:rPr>
              <a:t>2</a:t>
            </a:r>
            <a:endParaRPr lang="es-MX" sz="2800" dirty="0">
              <a:solidFill>
                <a:schemeClr val="tx1"/>
              </a:solidFill>
            </a:endParaRPr>
          </a:p>
        </p:txBody>
      </p:sp>
      <p:pic>
        <p:nvPicPr>
          <p:cNvPr id="8" name="Imagem 7" descr="Fundo preto com letras brancas&#10;&#10;Descrição gerada automaticamente">
            <a:extLst>
              <a:ext uri="{FF2B5EF4-FFF2-40B4-BE49-F238E27FC236}">
                <a16:creationId xmlns:a16="http://schemas.microsoft.com/office/drawing/2014/main" id="{3B38C156-2454-44A1-840B-47CAFDD7F17D}"/>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38592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72CB8-A757-1B40-8526-737DA4E54D9B}"/>
              </a:ext>
            </a:extLst>
          </p:cNvPr>
          <p:cNvSpPr>
            <a:spLocks noGrp="1"/>
          </p:cNvSpPr>
          <p:nvPr>
            <p:ph type="title"/>
          </p:nvPr>
        </p:nvSpPr>
        <p:spPr>
          <a:xfrm>
            <a:off x="4389121" y="653460"/>
            <a:ext cx="7095079" cy="1188720"/>
          </a:xfrm>
        </p:spPr>
        <p:txBody>
          <a:bodyPr>
            <a:normAutofit/>
          </a:bodyPr>
          <a:lstStyle/>
          <a:p>
            <a:r>
              <a:rPr lang="es-MX" sz="4000" b="1" cap="small" dirty="0">
                <a:solidFill>
                  <a:schemeClr val="tx1"/>
                </a:solidFill>
              </a:rPr>
              <a:t>COMÚN Y SIN EMBARGO </a:t>
            </a:r>
            <a:r>
              <a:rPr lang="es-MX" sz="4000" b="1" cap="small" dirty="0">
                <a:solidFill>
                  <a:srgbClr val="C00000"/>
                </a:solidFill>
              </a:rPr>
              <a:t>NO RECONOCIDO</a:t>
            </a:r>
          </a:p>
        </p:txBody>
      </p:sp>
      <p:sp>
        <p:nvSpPr>
          <p:cNvPr id="3" name="Content Placeholder 2">
            <a:extLst>
              <a:ext uri="{FF2B5EF4-FFF2-40B4-BE49-F238E27FC236}">
                <a16:creationId xmlns:a16="http://schemas.microsoft.com/office/drawing/2014/main" id="{6E138185-AEF4-8641-8D83-146C2122C3F2}"/>
              </a:ext>
            </a:extLst>
          </p:cNvPr>
          <p:cNvSpPr>
            <a:spLocks noGrp="1"/>
          </p:cNvSpPr>
          <p:nvPr>
            <p:ph idx="1"/>
          </p:nvPr>
        </p:nvSpPr>
        <p:spPr>
          <a:xfrm>
            <a:off x="4472079" y="1698171"/>
            <a:ext cx="6956706" cy="4817281"/>
          </a:xfrm>
        </p:spPr>
        <p:txBody>
          <a:bodyPr>
            <a:normAutofit lnSpcReduction="10000"/>
          </a:bodyPr>
          <a:lstStyle/>
          <a:p>
            <a:r>
              <a:rPr lang="es-MX" sz="2800" dirty="0">
                <a:solidFill>
                  <a:schemeClr val="tx1"/>
                </a:solidFill>
              </a:rPr>
              <a:t>Las heridas del abuso físico pueden tal vez sanar rápidamente, pero las heridas invisibles del abuso emocional pueden permanecer por más tiempo, si es que acaso llegan a sanar. </a:t>
            </a:r>
          </a:p>
          <a:p>
            <a:r>
              <a:rPr lang="es-MX" sz="2800" dirty="0" smtClean="0">
                <a:solidFill>
                  <a:schemeClr val="tx1"/>
                </a:solidFill>
              </a:rPr>
              <a:t>Desa</a:t>
            </a:r>
            <a:r>
              <a:rPr lang="es-MX" sz="2800" dirty="0" smtClean="0">
                <a:solidFill>
                  <a:schemeClr val="tx1"/>
                </a:solidFill>
              </a:rPr>
              <a:t>fortunadamente</a:t>
            </a:r>
            <a:r>
              <a:rPr lang="es-MX" sz="2800" dirty="0">
                <a:solidFill>
                  <a:schemeClr val="tx1"/>
                </a:solidFill>
              </a:rPr>
              <a:t>, la forma más común de abuso emocional es el abuso verbal y con frecuencia pasa sin ser reconocido como abuso. </a:t>
            </a:r>
            <a:endParaRPr lang="en-US" sz="2800" dirty="0"/>
          </a:p>
        </p:txBody>
      </p:sp>
      <p:pic>
        <p:nvPicPr>
          <p:cNvPr id="4" name="Picture 3">
            <a:extLst>
              <a:ext uri="{FF2B5EF4-FFF2-40B4-BE49-F238E27FC236}">
                <a16:creationId xmlns:a16="http://schemas.microsoft.com/office/drawing/2014/main" id="{A6D43584-87DF-7E48-8898-1583DB51B918}"/>
              </a:ext>
            </a:extLst>
          </p:cNvPr>
          <p:cNvPicPr>
            <a:picLocks noChangeAspect="1"/>
          </p:cNvPicPr>
          <p:nvPr/>
        </p:nvPicPr>
        <p:blipFill rotWithShape="1">
          <a:blip r:embed="rId3"/>
          <a:srcRect l="57190" r="-1" b="-1"/>
          <a:stretch/>
        </p:blipFill>
        <p:spPr>
          <a:xfrm>
            <a:off x="446534" y="601201"/>
            <a:ext cx="3703320" cy="5774200"/>
          </a:xfrm>
          <a:prstGeom prst="rect">
            <a:avLst/>
          </a:prstGeom>
        </p:spPr>
      </p:pic>
      <p:pic>
        <p:nvPicPr>
          <p:cNvPr id="5" name="Imagem 4" descr="Fundo preto com letras brancas&#10;&#10;Descrição gerada automaticamente">
            <a:extLst>
              <a:ext uri="{FF2B5EF4-FFF2-40B4-BE49-F238E27FC236}">
                <a16:creationId xmlns:a16="http://schemas.microsoft.com/office/drawing/2014/main" id="{74778F6B-BB1A-44C7-8371-2D2DFEE1DA4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281375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04BED40-EAF7-4E55-AFF7-2CD840EBD3A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446533" y="937522"/>
            <a:ext cx="6925461" cy="542144"/>
          </a:xfrm>
        </p:spPr>
        <p:txBody>
          <a:bodyPr>
            <a:noAutofit/>
          </a:bodyPr>
          <a:lstStyle/>
          <a:p>
            <a:r>
              <a:rPr lang="es-MX" sz="3200" b="1" cap="small" dirty="0"/>
              <a:t>RECONOCER EL </a:t>
            </a:r>
            <a:r>
              <a:rPr lang="es-MX" sz="3200" b="1" cap="small" dirty="0">
                <a:solidFill>
                  <a:srgbClr val="C00000"/>
                </a:solidFill>
              </a:rPr>
              <a:t>ABUSO</a:t>
            </a:r>
            <a:r>
              <a:rPr lang="es-MX" sz="3200" b="1" cap="small" dirty="0"/>
              <a:t> EMOCIONAL</a:t>
            </a:r>
          </a:p>
        </p:txBody>
      </p:sp>
      <p:sp>
        <p:nvSpPr>
          <p:cNvPr id="11" name="Rectangle 10">
            <a:extLst>
              <a:ext uri="{FF2B5EF4-FFF2-40B4-BE49-F238E27FC236}">
                <a16:creationId xmlns:a16="http://schemas.microsoft.com/office/drawing/2014/main" id="{F367CCF1-BB1E-41CF-8499-94A870C33EF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66751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496786" y="1958988"/>
            <a:ext cx="6682106" cy="4089090"/>
          </a:xfrm>
        </p:spPr>
        <p:txBody>
          <a:bodyPr>
            <a:noAutofit/>
          </a:bodyPr>
          <a:lstStyle/>
          <a:p>
            <a:pPr marL="0" indent="0">
              <a:buNone/>
            </a:pPr>
            <a:r>
              <a:rPr lang="es-MX" sz="3200" dirty="0"/>
              <a:t>Cuando hablamos de abuso emocional, debemos tomar en cuenta varias preguntas importantes.  ¿Puedes reconocer el abuso emocional? ¿Cómo puedes responder si alguien te ha abusado en forma sicológica? ¿Qué dice la Biblia acerca del abuso emocional? </a:t>
            </a:r>
            <a:endParaRPr lang="en-US" sz="4000" b="1" dirty="0">
              <a:solidFill>
                <a:schemeClr val="tx2"/>
              </a:solidFill>
            </a:endParaRP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7" name="Imagem 6" descr="Uma imagem contendo desenho&#10;&#10;Descrição gerada automaticamente">
            <a:extLst>
              <a:ext uri="{FF2B5EF4-FFF2-40B4-BE49-F238E27FC236}">
                <a16:creationId xmlns:a16="http://schemas.microsoft.com/office/drawing/2014/main" id="{47885F50-351E-488E-B43F-F0E04447230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901071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44E3B-04C1-8D4B-B085-7C91115D85C6}"/>
              </a:ext>
            </a:extLst>
          </p:cNvPr>
          <p:cNvSpPr>
            <a:spLocks noGrp="1"/>
          </p:cNvSpPr>
          <p:nvPr>
            <p:ph type="title"/>
          </p:nvPr>
        </p:nvSpPr>
        <p:spPr>
          <a:xfrm>
            <a:off x="581193" y="702156"/>
            <a:ext cx="6309003" cy="677963"/>
          </a:xfrm>
        </p:spPr>
        <p:txBody>
          <a:bodyPr>
            <a:normAutofit/>
          </a:bodyPr>
          <a:lstStyle/>
          <a:p>
            <a:r>
              <a:rPr lang="es-419" sz="3200" b="1" dirty="0" smtClean="0">
                <a:solidFill>
                  <a:schemeClr val="tx2"/>
                </a:solidFill>
              </a:rPr>
              <a:t>CONTROL COERCITIVO</a:t>
            </a:r>
            <a:endParaRPr lang="en-US" sz="3200" b="1" dirty="0">
              <a:solidFill>
                <a:schemeClr val="tx2"/>
              </a:solidFill>
            </a:endParaRPr>
          </a:p>
        </p:txBody>
      </p:sp>
      <p:sp>
        <p:nvSpPr>
          <p:cNvPr id="3" name="Content Placeholder 2">
            <a:extLst>
              <a:ext uri="{FF2B5EF4-FFF2-40B4-BE49-F238E27FC236}">
                <a16:creationId xmlns:a16="http://schemas.microsoft.com/office/drawing/2014/main" id="{215FB8E0-771E-4D47-B43D-F130486AA218}"/>
              </a:ext>
            </a:extLst>
          </p:cNvPr>
          <p:cNvSpPr>
            <a:spLocks noGrp="1"/>
          </p:cNvSpPr>
          <p:nvPr>
            <p:ph idx="1"/>
          </p:nvPr>
        </p:nvSpPr>
        <p:spPr>
          <a:xfrm>
            <a:off x="581194" y="1896533"/>
            <a:ext cx="6309003" cy="3962266"/>
          </a:xfrm>
        </p:spPr>
        <p:txBody>
          <a:bodyPr>
            <a:normAutofit lnSpcReduction="10000"/>
          </a:bodyPr>
          <a:lstStyle/>
          <a:p>
            <a:r>
              <a:rPr lang="es-MX" sz="3200" dirty="0"/>
              <a:t>El tipo más frecuente de agresión sicológica usado tanto por hombres como por mujeres es el control coercitivo que implica la demanda de saber en dónde se encuentra él o ella en todo momento. </a:t>
            </a:r>
          </a:p>
        </p:txBody>
      </p:sp>
      <p:pic>
        <p:nvPicPr>
          <p:cNvPr id="4" name="Picture 3">
            <a:extLst>
              <a:ext uri="{FF2B5EF4-FFF2-40B4-BE49-F238E27FC236}">
                <a16:creationId xmlns:a16="http://schemas.microsoft.com/office/drawing/2014/main" id="{EAE9ACC9-1A15-5E49-B327-6317E72A03E6}"/>
              </a:ext>
            </a:extLst>
          </p:cNvPr>
          <p:cNvPicPr>
            <a:picLocks noChangeAspect="1"/>
          </p:cNvPicPr>
          <p:nvPr/>
        </p:nvPicPr>
        <p:blipFill rotWithShape="1">
          <a:blip r:embed="rId3"/>
          <a:srcRect l="54540" r="-1" b="-1"/>
          <a:stretch/>
        </p:blipFill>
        <p:spPr>
          <a:xfrm>
            <a:off x="7521283" y="10"/>
            <a:ext cx="4670717" cy="6857990"/>
          </a:xfrm>
          <a:prstGeom prst="rect">
            <a:avLst/>
          </a:prstGeom>
        </p:spPr>
      </p:pic>
      <p:pic>
        <p:nvPicPr>
          <p:cNvPr id="5" name="Imagem 4" descr="Uma imagem contendo desenho&#10;&#10;Descrição gerada automaticamente">
            <a:extLst>
              <a:ext uri="{FF2B5EF4-FFF2-40B4-BE49-F238E27FC236}">
                <a16:creationId xmlns:a16="http://schemas.microsoft.com/office/drawing/2014/main" id="{E58D1CEF-7528-4DB5-AC50-D03B7D5315B6}"/>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1754646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BB56EB9-078F-4952-AC1F-149C7A0AE4D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228E56-3DA6-604C-8329-AAA678863105}"/>
              </a:ext>
            </a:extLst>
          </p:cNvPr>
          <p:cNvSpPr>
            <a:spLocks noGrp="1"/>
          </p:cNvSpPr>
          <p:nvPr>
            <p:ph type="title"/>
          </p:nvPr>
        </p:nvSpPr>
        <p:spPr>
          <a:xfrm>
            <a:off x="4429609" y="713073"/>
            <a:ext cx="7225075" cy="1013800"/>
          </a:xfrm>
        </p:spPr>
        <p:txBody>
          <a:bodyPr>
            <a:noAutofit/>
          </a:bodyPr>
          <a:lstStyle/>
          <a:p>
            <a:r>
              <a:rPr lang="es-MX" sz="2800" b="1" cap="small" dirty="0"/>
              <a:t>LA PREVALECENCIA DEL </a:t>
            </a:r>
            <a:r>
              <a:rPr lang="es-MX" sz="2800" b="1" cap="small" dirty="0">
                <a:solidFill>
                  <a:srgbClr val="C00000"/>
                </a:solidFill>
              </a:rPr>
              <a:t>ABUSO EMOCIONAL</a:t>
            </a:r>
            <a:r>
              <a:rPr lang="es-MX" sz="2800" b="1" cap="small" dirty="0"/>
              <a:t> ENTRE </a:t>
            </a:r>
            <a:r>
              <a:rPr lang="es-MX" sz="2800" b="1" cap="small" dirty="0">
                <a:solidFill>
                  <a:schemeClr val="tx2">
                    <a:lumMod val="75000"/>
                    <a:lumOff val="25000"/>
                  </a:schemeClr>
                </a:solidFill>
              </a:rPr>
              <a:t>CRISTIANOS</a:t>
            </a:r>
            <a:endParaRPr lang="es-MX" sz="2800" b="1" dirty="0">
              <a:solidFill>
                <a:schemeClr val="tx2">
                  <a:lumMod val="75000"/>
                  <a:lumOff val="25000"/>
                </a:schemeClr>
              </a:solidFill>
            </a:endParaRPr>
          </a:p>
        </p:txBody>
      </p:sp>
      <p:sp>
        <p:nvSpPr>
          <p:cNvPr id="11" name="Rectangle 10">
            <a:extLst>
              <a:ext uri="{FF2B5EF4-FFF2-40B4-BE49-F238E27FC236}">
                <a16:creationId xmlns:a16="http://schemas.microsoft.com/office/drawing/2014/main" id="{10058680-D07C-4893-B2B7-91543F18AB3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72603"/>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12">
            <a:extLst>
              <a:ext uri="{FF2B5EF4-FFF2-40B4-BE49-F238E27FC236}">
                <a16:creationId xmlns:a16="http://schemas.microsoft.com/office/drawing/2014/main" id="{7B42427A-0A1F-4A55-8705-D9179F1E0CF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5" name="Rectangle 14">
            <a:extLst>
              <a:ext uri="{FF2B5EF4-FFF2-40B4-BE49-F238E27FC236}">
                <a16:creationId xmlns:a16="http://schemas.microsoft.com/office/drawing/2014/main" id="{EE54A6FE-D8CB-48A3-900B-053D4EBD3B8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picture containing red, sitting, holding, computer&#10;&#10;Description automatically generated">
            <a:extLst>
              <a:ext uri="{FF2B5EF4-FFF2-40B4-BE49-F238E27FC236}">
                <a16:creationId xmlns:a16="http://schemas.microsoft.com/office/drawing/2014/main" id="{FD099891-407C-4E43-A5BC-905C0511A461}"/>
              </a:ext>
            </a:extLst>
          </p:cNvPr>
          <p:cNvPicPr>
            <a:picLocks noChangeAspect="1"/>
          </p:cNvPicPr>
          <p:nvPr/>
        </p:nvPicPr>
        <p:blipFill rotWithShape="1">
          <a:blip r:embed="rId3"/>
          <a:srcRect l="57190" r="-1" b="-1"/>
          <a:stretch/>
        </p:blipFill>
        <p:spPr>
          <a:xfrm>
            <a:off x="446534" y="601201"/>
            <a:ext cx="3703320" cy="5774200"/>
          </a:xfrm>
          <a:prstGeom prst="rect">
            <a:avLst/>
          </a:prstGeom>
        </p:spPr>
      </p:pic>
      <p:sp>
        <p:nvSpPr>
          <p:cNvPr id="3" name="Content Placeholder 2">
            <a:extLst>
              <a:ext uri="{FF2B5EF4-FFF2-40B4-BE49-F238E27FC236}">
                <a16:creationId xmlns:a16="http://schemas.microsoft.com/office/drawing/2014/main" id="{392659EA-54CC-D848-B193-7812E7938081}"/>
              </a:ext>
            </a:extLst>
          </p:cNvPr>
          <p:cNvSpPr>
            <a:spLocks noGrp="1"/>
          </p:cNvSpPr>
          <p:nvPr>
            <p:ph idx="1"/>
          </p:nvPr>
        </p:nvSpPr>
        <p:spPr>
          <a:xfrm>
            <a:off x="4350265" y="1887749"/>
            <a:ext cx="7257534" cy="4632321"/>
          </a:xfrm>
        </p:spPr>
        <p:txBody>
          <a:bodyPr>
            <a:noAutofit/>
          </a:bodyPr>
          <a:lstStyle/>
          <a:p>
            <a:r>
              <a:rPr lang="es-MX" sz="2600" dirty="0" err="1"/>
              <a:t>Adventist</a:t>
            </a:r>
            <a:r>
              <a:rPr lang="es-MX" sz="2600" dirty="0"/>
              <a:t> </a:t>
            </a:r>
            <a:r>
              <a:rPr lang="es-MX" sz="2600" dirty="0" err="1"/>
              <a:t>Health</a:t>
            </a:r>
            <a:r>
              <a:rPr lang="es-MX" sz="2600" dirty="0"/>
              <a:t> Study-2, condujo un análisis que exploraba la prevalencia del abuso emocional durante la niñez, entre  10,283 adultos adventistas del séptimo día en los Estados Unidos, participando en esta investigación.</a:t>
            </a:r>
            <a:r>
              <a:rPr lang="es-MX" sz="2600" baseline="30000" dirty="0"/>
              <a:t>5</a:t>
            </a:r>
            <a:r>
              <a:rPr lang="es-MX" sz="2600" dirty="0"/>
              <a:t>  En este estudio, un  39 por ciento de mujeres y un 35 por ciento de hombres informaron el haber experimentado abuso emocional por parte de sus padres (padre o madre), antes de los 18 años.</a:t>
            </a:r>
            <a:endParaRPr lang="en-US" sz="2600" b="1" dirty="0"/>
          </a:p>
        </p:txBody>
      </p:sp>
      <p:pic>
        <p:nvPicPr>
          <p:cNvPr id="10" name="Imagem 9" descr="Fundo preto com letras brancas&#10;&#10;Descrição gerada automaticamente">
            <a:extLst>
              <a:ext uri="{FF2B5EF4-FFF2-40B4-BE49-F238E27FC236}">
                <a16:creationId xmlns:a16="http://schemas.microsoft.com/office/drawing/2014/main" id="{BD01368C-9C92-4FC4-8217-33BA16DA265E}"/>
              </a:ext>
            </a:extLst>
          </p:cNvPr>
          <p:cNvPicPr>
            <a:picLocks noChangeAspect="1"/>
          </p:cNvPicPr>
          <p:nvPr/>
        </p:nvPicPr>
        <p:blipFill>
          <a:blip r:embed="rId4"/>
          <a:stretch>
            <a:fillRect/>
          </a:stretch>
        </p:blipFill>
        <p:spPr>
          <a:xfrm>
            <a:off x="11428785" y="6048078"/>
            <a:ext cx="539948" cy="539948"/>
          </a:xfrm>
          <a:prstGeom prst="rect">
            <a:avLst/>
          </a:prstGeom>
        </p:spPr>
      </p:pic>
    </p:spTree>
    <p:extLst>
      <p:ext uri="{BB962C8B-B14F-4D97-AF65-F5344CB8AC3E}">
        <p14:creationId xmlns:p14="http://schemas.microsoft.com/office/powerpoint/2010/main" val="772697238"/>
      </p:ext>
    </p:extLst>
  </p:cSld>
  <p:clrMapOvr>
    <a:masterClrMapping/>
  </p:clrMapOvr>
</p:sld>
</file>

<file path=ppt/theme/theme1.xml><?xml version="1.0" encoding="utf-8"?>
<a:theme xmlns:a="http://schemas.openxmlformats.org/drawingml/2006/main" name="DividendVTI">
  <a:themeElements>
    <a:clrScheme name="AnalogousFromRegularSeedLeftStep">
      <a:dk1>
        <a:srgbClr val="000000"/>
      </a:dk1>
      <a:lt1>
        <a:srgbClr val="FFFFFF"/>
      </a:lt1>
      <a:dk2>
        <a:srgbClr val="24413A"/>
      </a:dk2>
      <a:lt2>
        <a:srgbClr val="EFECEB"/>
      </a:lt2>
      <a:accent1>
        <a:srgbClr val="46AFCA"/>
      </a:accent1>
      <a:accent2>
        <a:srgbClr val="33B398"/>
      </a:accent2>
      <a:accent3>
        <a:srgbClr val="40B76C"/>
      </a:accent3>
      <a:accent4>
        <a:srgbClr val="3AB834"/>
      </a:accent4>
      <a:accent5>
        <a:srgbClr val="72B13D"/>
      </a:accent5>
      <a:accent6>
        <a:srgbClr val="9BAA30"/>
      </a:accent6>
      <a:hlink>
        <a:srgbClr val="C76E57"/>
      </a:hlink>
      <a:folHlink>
        <a:srgbClr val="878787"/>
      </a:folHlink>
    </a:clrScheme>
    <a:fontScheme name="Dividend">
      <a:maj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ova Ligh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TotalTime>
  <Words>3071</Words>
  <Application>Microsoft Office PowerPoint</Application>
  <PresentationFormat>Widescreen</PresentationFormat>
  <Paragraphs>130</Paragraphs>
  <Slides>27</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Arial Nova Light</vt:lpstr>
      <vt:lpstr>Avenir Next</vt:lpstr>
      <vt:lpstr>Calibri</vt:lpstr>
      <vt:lpstr>Wingdings 2</vt:lpstr>
      <vt:lpstr>DividendVTI</vt:lpstr>
      <vt:lpstr>LAS HERIDAS DEL ABUSO: ¿Podemos hacer más? </vt:lpstr>
      <vt:lpstr>hISTORIA</vt:lpstr>
      <vt:lpstr>PowerPoint Presentation</vt:lpstr>
      <vt:lpstr>TIPOS DE ABUSO</vt:lpstr>
      <vt:lpstr>PowerPoint Presentation</vt:lpstr>
      <vt:lpstr>COMÚN Y SIN EMBARGO NO RECONOCIDO</vt:lpstr>
      <vt:lpstr>RECONOCER EL ABUSO EMOCIONAL</vt:lpstr>
      <vt:lpstr>CONTROL COERCITIVO</vt:lpstr>
      <vt:lpstr>LA PREVALECENCIA DEL ABUSO EMOCIONAL ENTRE CRISTIANOS</vt:lpstr>
      <vt:lpstr>ABUSO EMOCIONAL  VERSUS CONFLICTO </vt:lpstr>
      <vt:lpstr>ABUSO EMOCIONAL  VERSUS CONFLICTO </vt:lpstr>
      <vt:lpstr>PowerPoint Presentation</vt:lpstr>
      <vt:lpstr>CÓMO AYUDAR A ALGUIEN A RESPONDER SI HA SIDO ABUSADO(A)  SICOLÓGICAMENTE  </vt:lpstr>
      <vt:lpstr>1. Estudia las tácticas emocionalmente abusivas y aprende a ser asertivo.  </vt:lpstr>
      <vt:lpstr>2. Establece límites saludables.</vt:lpstr>
      <vt:lpstr>3.Fortalece tu estima propia y tu respeto propio</vt:lpstr>
      <vt:lpstr>4. Procura la ayuda de un consejero profesional.</vt:lpstr>
      <vt:lpstr>4. Procura la ayuda de un consejero profesional.</vt:lpstr>
      <vt:lpstr>5. Procura consuelo, sanidad y sabiduría de parte de Dios.</vt:lpstr>
      <vt:lpstr>5. Procura consuelo, sanidad y sabiduría de parte de Dios.</vt:lpstr>
      <vt:lpstr>¿PODEMOS HACER MÁS? </vt:lpstr>
      <vt:lpstr>PowerPoint Presentation</vt:lpstr>
      <vt:lpstr>EL FACTOR SALUD</vt:lpstr>
      <vt:lpstr>PowerPoint Presentation</vt:lpstr>
      <vt:lpstr>EL FACTOR ENCARNACIÓN</vt:lpstr>
      <vt:lpstr>EL FACTOR ENCARNACIÓN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wounds of abuse Can We Do More?</dc:title>
  <dc:creator>Cora Villarreal</dc:creator>
  <cp:lastModifiedBy>Melba Dinorah Rivera</cp:lastModifiedBy>
  <cp:revision>18</cp:revision>
  <dcterms:created xsi:type="dcterms:W3CDTF">2020-05-18T14:42:35Z</dcterms:created>
  <dcterms:modified xsi:type="dcterms:W3CDTF">2020-05-18T20:07:10Z</dcterms:modified>
</cp:coreProperties>
</file>