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73" r:id="rId3"/>
    <p:sldId id="267" r:id="rId4"/>
    <p:sldId id="257" r:id="rId5"/>
    <p:sldId id="265" r:id="rId6"/>
    <p:sldId id="266" r:id="rId7"/>
    <p:sldId id="258" r:id="rId8"/>
    <p:sldId id="279" r:id="rId9"/>
    <p:sldId id="277" r:id="rId10"/>
    <p:sldId id="271" r:id="rId11"/>
    <p:sldId id="260" r:id="rId12"/>
    <p:sldId id="275" r:id="rId13"/>
    <p:sldId id="278" r:id="rId14"/>
    <p:sldId id="27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164D"/>
    <a:srgbClr val="1B9E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21BEB0-0388-49AE-8705-0FE9FB564A3B}" v="19" dt="2022-06-03T08:11:58.1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68808" autoAdjust="0"/>
  </p:normalViewPr>
  <p:slideViewPr>
    <p:cSldViewPr snapToGrid="0" snapToObjects="1">
      <p:cViewPr varScale="1">
        <p:scale>
          <a:sx n="64" d="100"/>
          <a:sy n="64" d="100"/>
        </p:scale>
        <p:origin x="86" y="30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rg Egervari" userId="2cb751865e6ae25c" providerId="LiveId" clId="{2E21BEB0-0388-49AE-8705-0FE9FB564A3B}"/>
    <pc:docChg chg="undo custSel delSld modSld">
      <pc:chgData name="Georg Egervari" userId="2cb751865e6ae25c" providerId="LiveId" clId="{2E21BEB0-0388-49AE-8705-0FE9FB564A3B}" dt="2022-06-03T08:16:43.590" v="2390" actId="20577"/>
      <pc:docMkLst>
        <pc:docMk/>
      </pc:docMkLst>
      <pc:sldChg chg="modSp mod modTransition modNotesTx">
        <pc:chgData name="Georg Egervari" userId="2cb751865e6ae25c" providerId="LiveId" clId="{2E21BEB0-0388-49AE-8705-0FE9FB564A3B}" dt="2022-05-29T06:45:52.636" v="2100"/>
        <pc:sldMkLst>
          <pc:docMk/>
          <pc:sldMk cId="2894286193" sldId="256"/>
        </pc:sldMkLst>
        <pc:spChg chg="mod">
          <ac:chgData name="Georg Egervari" userId="2cb751865e6ae25c" providerId="LiveId" clId="{2E21BEB0-0388-49AE-8705-0FE9FB564A3B}" dt="2022-05-29T05:33:47.325" v="181" actId="1076"/>
          <ac:spMkLst>
            <pc:docMk/>
            <pc:sldMk cId="2894286193" sldId="256"/>
            <ac:spMk id="2" creationId="{02DCACE9-8EC9-D24F-971C-12C79272CFD0}"/>
          </ac:spMkLst>
        </pc:spChg>
        <pc:spChg chg="mod">
          <ac:chgData name="Georg Egervari" userId="2cb751865e6ae25c" providerId="LiveId" clId="{2E21BEB0-0388-49AE-8705-0FE9FB564A3B}" dt="2022-05-29T05:33:05.727" v="164" actId="1035"/>
          <ac:spMkLst>
            <pc:docMk/>
            <pc:sldMk cId="2894286193" sldId="256"/>
            <ac:spMk id="3" creationId="{241DF769-02A6-5C46-9802-2BB399CFA581}"/>
          </ac:spMkLst>
        </pc:spChg>
        <pc:spChg chg="mod">
          <ac:chgData name="Georg Egervari" userId="2cb751865e6ae25c" providerId="LiveId" clId="{2E21BEB0-0388-49AE-8705-0FE9FB564A3B}" dt="2022-05-29T05:34:50.389" v="268" actId="2710"/>
          <ac:spMkLst>
            <pc:docMk/>
            <pc:sldMk cId="2894286193" sldId="256"/>
            <ac:spMk id="4" creationId="{91B07142-9B0F-D843-8973-419F9B6012CA}"/>
          </ac:spMkLst>
        </pc:spChg>
        <pc:spChg chg="mod">
          <ac:chgData name="Georg Egervari" userId="2cb751865e6ae25c" providerId="LiveId" clId="{2E21BEB0-0388-49AE-8705-0FE9FB564A3B}" dt="2022-05-29T05:32:53.736" v="160" actId="122"/>
          <ac:spMkLst>
            <pc:docMk/>
            <pc:sldMk cId="2894286193" sldId="256"/>
            <ac:spMk id="6" creationId="{68F02366-67C2-F74B-92EF-AEB5F753CC5A}"/>
          </ac:spMkLst>
        </pc:spChg>
      </pc:sldChg>
      <pc:sldChg chg="addSp delSp modSp mod modTransition modNotesTx">
        <pc:chgData name="Georg Egervari" userId="2cb751865e6ae25c" providerId="LiveId" clId="{2E21BEB0-0388-49AE-8705-0FE9FB564A3B}" dt="2022-05-29T06:45:52.636" v="2100"/>
        <pc:sldMkLst>
          <pc:docMk/>
          <pc:sldMk cId="1224621820" sldId="257"/>
        </pc:sldMkLst>
        <pc:spChg chg="mod">
          <ac:chgData name="Georg Egervari" userId="2cb751865e6ae25c" providerId="LiveId" clId="{2E21BEB0-0388-49AE-8705-0FE9FB564A3B}" dt="2022-05-29T05:52:56.310" v="978" actId="1035"/>
          <ac:spMkLst>
            <pc:docMk/>
            <pc:sldMk cId="1224621820" sldId="257"/>
            <ac:spMk id="4" creationId="{67F5022B-7F75-3E4C-8E5A-2028083363CF}"/>
          </ac:spMkLst>
        </pc:spChg>
        <pc:spChg chg="add mod">
          <ac:chgData name="Georg Egervari" userId="2cb751865e6ae25c" providerId="LiveId" clId="{2E21BEB0-0388-49AE-8705-0FE9FB564A3B}" dt="2022-05-29T05:52:56.310" v="978" actId="1035"/>
          <ac:spMkLst>
            <pc:docMk/>
            <pc:sldMk cId="1224621820" sldId="257"/>
            <ac:spMk id="7" creationId="{146E3D88-79B4-F39E-F9B0-784776F4E19D}"/>
          </ac:spMkLst>
        </pc:spChg>
        <pc:spChg chg="del mod">
          <ac:chgData name="Georg Egervari" userId="2cb751865e6ae25c" providerId="LiveId" clId="{2E21BEB0-0388-49AE-8705-0FE9FB564A3B}" dt="2022-05-29T05:48:53.220" v="596" actId="478"/>
          <ac:spMkLst>
            <pc:docMk/>
            <pc:sldMk cId="1224621820" sldId="257"/>
            <ac:spMk id="8" creationId="{511786D0-AE02-B947-AA83-975F17F52FE4}"/>
          </ac:spMkLst>
        </pc:spChg>
        <pc:spChg chg="mod">
          <ac:chgData name="Georg Egervari" userId="2cb751865e6ae25c" providerId="LiveId" clId="{2E21BEB0-0388-49AE-8705-0FE9FB564A3B}" dt="2022-05-29T05:47:04.621" v="547" actId="1076"/>
          <ac:spMkLst>
            <pc:docMk/>
            <pc:sldMk cId="1224621820" sldId="257"/>
            <ac:spMk id="11" creationId="{EFC0729C-1A73-9141-B687-2EE2FEC327C6}"/>
          </ac:spMkLst>
        </pc:spChg>
        <pc:picChg chg="mod">
          <ac:chgData name="Georg Egervari" userId="2cb751865e6ae25c" providerId="LiveId" clId="{2E21BEB0-0388-49AE-8705-0FE9FB564A3B}" dt="2022-05-29T05:47:00.600" v="546" actId="1076"/>
          <ac:picMkLst>
            <pc:docMk/>
            <pc:sldMk cId="1224621820" sldId="257"/>
            <ac:picMk id="5" creationId="{DFA4BCBF-7A41-BC4F-AF6D-47B71E245F7E}"/>
          </ac:picMkLst>
        </pc:picChg>
      </pc:sldChg>
      <pc:sldChg chg="modSp mod modTransition modNotesTx">
        <pc:chgData name="Georg Egervari" userId="2cb751865e6ae25c" providerId="LiveId" clId="{2E21BEB0-0388-49AE-8705-0FE9FB564A3B}" dt="2022-05-29T06:45:52.636" v="2100"/>
        <pc:sldMkLst>
          <pc:docMk/>
          <pc:sldMk cId="356087878" sldId="258"/>
        </pc:sldMkLst>
        <pc:spChg chg="mod">
          <ac:chgData name="Georg Egervari" userId="2cb751865e6ae25c" providerId="LiveId" clId="{2E21BEB0-0388-49AE-8705-0FE9FB564A3B}" dt="2022-05-29T06:21:50.633" v="1537" actId="120"/>
          <ac:spMkLst>
            <pc:docMk/>
            <pc:sldMk cId="356087878" sldId="258"/>
            <ac:spMk id="11" creationId="{3B6F6B19-2BE3-DB4B-A7EB-144FFBA27D2F}"/>
          </ac:spMkLst>
        </pc:spChg>
        <pc:spChg chg="mod">
          <ac:chgData name="Georg Egervari" userId="2cb751865e6ae25c" providerId="LiveId" clId="{2E21BEB0-0388-49AE-8705-0FE9FB564A3B}" dt="2022-05-29T06:02:12.189" v="1297" actId="1076"/>
          <ac:spMkLst>
            <pc:docMk/>
            <pc:sldMk cId="356087878" sldId="258"/>
            <ac:spMk id="12" creationId="{0480837A-513B-5645-AFDC-ADEC2784D402}"/>
          </ac:spMkLst>
        </pc:spChg>
      </pc:sldChg>
      <pc:sldChg chg="del">
        <pc:chgData name="Georg Egervari" userId="2cb751865e6ae25c" providerId="LiveId" clId="{2E21BEB0-0388-49AE-8705-0FE9FB564A3B}" dt="2022-05-25T19:29:00.608" v="1" actId="2696"/>
        <pc:sldMkLst>
          <pc:docMk/>
          <pc:sldMk cId="1977363155" sldId="259"/>
        </pc:sldMkLst>
      </pc:sldChg>
      <pc:sldChg chg="modSp mod modTransition modNotesTx">
        <pc:chgData name="Georg Egervari" userId="2cb751865e6ae25c" providerId="LiveId" clId="{2E21BEB0-0388-49AE-8705-0FE9FB564A3B}" dt="2022-06-03T07:51:55.974" v="2147" actId="114"/>
        <pc:sldMkLst>
          <pc:docMk/>
          <pc:sldMk cId="3755351589" sldId="260"/>
        </pc:sldMkLst>
        <pc:spChg chg="mod">
          <ac:chgData name="Georg Egervari" userId="2cb751865e6ae25c" providerId="LiveId" clId="{2E21BEB0-0388-49AE-8705-0FE9FB564A3B}" dt="2022-05-29T06:32:34.704" v="1680" actId="1076"/>
          <ac:spMkLst>
            <pc:docMk/>
            <pc:sldMk cId="3755351589" sldId="260"/>
            <ac:spMk id="8" creationId="{6D35507F-EE1E-1B41-8BDB-5D5A7F2CF0B9}"/>
          </ac:spMkLst>
        </pc:spChg>
        <pc:picChg chg="mod">
          <ac:chgData name="Georg Egervari" userId="2cb751865e6ae25c" providerId="LiveId" clId="{2E21BEB0-0388-49AE-8705-0FE9FB564A3B}" dt="2022-05-29T06:32:11.235" v="1674" actId="1076"/>
          <ac:picMkLst>
            <pc:docMk/>
            <pc:sldMk cId="3755351589" sldId="260"/>
            <ac:picMk id="5" creationId="{6B17901F-953C-4140-9B5D-E0A0E4030814}"/>
          </ac:picMkLst>
        </pc:picChg>
      </pc:sldChg>
      <pc:sldChg chg="modSp mod modTransition modNotesTx">
        <pc:chgData name="Georg Egervari" userId="2cb751865e6ae25c" providerId="LiveId" clId="{2E21BEB0-0388-49AE-8705-0FE9FB564A3B}" dt="2022-06-03T07:39:16.311" v="2132" actId="6549"/>
        <pc:sldMkLst>
          <pc:docMk/>
          <pc:sldMk cId="2532879505" sldId="265"/>
        </pc:sldMkLst>
        <pc:spChg chg="mod">
          <ac:chgData name="Georg Egervari" userId="2cb751865e6ae25c" providerId="LiveId" clId="{2E21BEB0-0388-49AE-8705-0FE9FB564A3B}" dt="2022-05-29T05:55:39.792" v="1131" actId="20577"/>
          <ac:spMkLst>
            <pc:docMk/>
            <pc:sldMk cId="2532879505" sldId="265"/>
            <ac:spMk id="2" creationId="{E3FF02BE-EBFC-6B45-BD4E-4897F85A18F8}"/>
          </ac:spMkLst>
        </pc:spChg>
        <pc:spChg chg="mod">
          <ac:chgData name="Georg Egervari" userId="2cb751865e6ae25c" providerId="LiveId" clId="{2E21BEB0-0388-49AE-8705-0FE9FB564A3B}" dt="2022-05-29T05:53:47.621" v="1018" actId="1076"/>
          <ac:spMkLst>
            <pc:docMk/>
            <pc:sldMk cId="2532879505" sldId="265"/>
            <ac:spMk id="3" creationId="{6224911E-DFC8-B341-887E-936400411336}"/>
          </ac:spMkLst>
        </pc:spChg>
        <pc:spChg chg="mod">
          <ac:chgData name="Georg Egervari" userId="2cb751865e6ae25c" providerId="LiveId" clId="{2E21BEB0-0388-49AE-8705-0FE9FB564A3B}" dt="2022-05-29T05:57:47.062" v="1208" actId="1076"/>
          <ac:spMkLst>
            <pc:docMk/>
            <pc:sldMk cId="2532879505" sldId="265"/>
            <ac:spMk id="4" creationId="{CC6C0039-271D-CB48-9A83-723E64A0D7C5}"/>
          </ac:spMkLst>
        </pc:spChg>
      </pc:sldChg>
      <pc:sldChg chg="modSp mod modTransition modNotesTx">
        <pc:chgData name="Georg Egervari" userId="2cb751865e6ae25c" providerId="LiveId" clId="{2E21BEB0-0388-49AE-8705-0FE9FB564A3B}" dt="2022-05-29T06:45:52.636" v="2100"/>
        <pc:sldMkLst>
          <pc:docMk/>
          <pc:sldMk cId="2506204470" sldId="266"/>
        </pc:sldMkLst>
        <pc:spChg chg="mod">
          <ac:chgData name="Georg Egervari" userId="2cb751865e6ae25c" providerId="LiveId" clId="{2E21BEB0-0388-49AE-8705-0FE9FB564A3B}" dt="2022-05-29T05:58:39.333" v="1259" actId="1076"/>
          <ac:spMkLst>
            <pc:docMk/>
            <pc:sldMk cId="2506204470" sldId="266"/>
            <ac:spMk id="6" creationId="{A7C66C14-C424-E04F-B3EE-85CE00FE8DF1}"/>
          </ac:spMkLst>
        </pc:spChg>
        <pc:spChg chg="mod">
          <ac:chgData name="Georg Egervari" userId="2cb751865e6ae25c" providerId="LiveId" clId="{2E21BEB0-0388-49AE-8705-0FE9FB564A3B}" dt="2022-05-29T06:01:32.894" v="1273" actId="1076"/>
          <ac:spMkLst>
            <pc:docMk/>
            <pc:sldMk cId="2506204470" sldId="266"/>
            <ac:spMk id="7" creationId="{E5A4025B-C9B4-8345-A16C-DA46EF3789E4}"/>
          </ac:spMkLst>
        </pc:spChg>
        <pc:picChg chg="mod">
          <ac:chgData name="Georg Egervari" userId="2cb751865e6ae25c" providerId="LiveId" clId="{2E21BEB0-0388-49AE-8705-0FE9FB564A3B}" dt="2022-05-29T05:59:40.037" v="1264" actId="1076"/>
          <ac:picMkLst>
            <pc:docMk/>
            <pc:sldMk cId="2506204470" sldId="266"/>
            <ac:picMk id="5" creationId="{DFA4BCBF-7A41-BC4F-AF6D-47B71E245F7E}"/>
          </ac:picMkLst>
        </pc:picChg>
      </pc:sldChg>
      <pc:sldChg chg="modSp mod modTransition modNotesTx">
        <pc:chgData name="Georg Egervari" userId="2cb751865e6ae25c" providerId="LiveId" clId="{2E21BEB0-0388-49AE-8705-0FE9FB564A3B}" dt="2022-06-03T08:07:52.322" v="2174" actId="1076"/>
        <pc:sldMkLst>
          <pc:docMk/>
          <pc:sldMk cId="829607782" sldId="267"/>
        </pc:sldMkLst>
        <pc:spChg chg="mod">
          <ac:chgData name="Georg Egervari" userId="2cb751865e6ae25c" providerId="LiveId" clId="{2E21BEB0-0388-49AE-8705-0FE9FB564A3B}" dt="2022-05-29T05:40:59.469" v="386" actId="1076"/>
          <ac:spMkLst>
            <pc:docMk/>
            <pc:sldMk cId="829607782" sldId="267"/>
            <ac:spMk id="6" creationId="{75A871FD-DBEF-5A40-88AE-8E46D3BF5F6F}"/>
          </ac:spMkLst>
        </pc:spChg>
        <pc:spChg chg="mod">
          <ac:chgData name="Georg Egervari" userId="2cb751865e6ae25c" providerId="LiveId" clId="{2E21BEB0-0388-49AE-8705-0FE9FB564A3B}" dt="2022-06-03T08:07:52.322" v="2174" actId="1076"/>
          <ac:spMkLst>
            <pc:docMk/>
            <pc:sldMk cId="829607782" sldId="267"/>
            <ac:spMk id="7" creationId="{EB465663-A657-6F40-9535-C85C7D816C3B}"/>
          </ac:spMkLst>
        </pc:spChg>
      </pc:sldChg>
      <pc:sldChg chg="del">
        <pc:chgData name="Georg Egervari" userId="2cb751865e6ae25c" providerId="LiveId" clId="{2E21BEB0-0388-49AE-8705-0FE9FB564A3B}" dt="2022-05-25T19:28:57.545" v="0" actId="2696"/>
        <pc:sldMkLst>
          <pc:docMk/>
          <pc:sldMk cId="2825659931" sldId="270"/>
        </pc:sldMkLst>
      </pc:sldChg>
      <pc:sldChg chg="modSp mod modTransition modNotesTx">
        <pc:chgData name="Georg Egervari" userId="2cb751865e6ae25c" providerId="LiveId" clId="{2E21BEB0-0388-49AE-8705-0FE9FB564A3B}" dt="2022-06-03T08:16:43.590" v="2390" actId="20577"/>
        <pc:sldMkLst>
          <pc:docMk/>
          <pc:sldMk cId="1406819452" sldId="271"/>
        </pc:sldMkLst>
        <pc:spChg chg="mod">
          <ac:chgData name="Georg Egervari" userId="2cb751865e6ae25c" providerId="LiveId" clId="{2E21BEB0-0388-49AE-8705-0FE9FB564A3B}" dt="2022-06-03T08:16:43.590" v="2390" actId="20577"/>
          <ac:spMkLst>
            <pc:docMk/>
            <pc:sldMk cId="1406819452" sldId="271"/>
            <ac:spMk id="2" creationId="{9E68DCF8-C74F-0E4A-A309-E2327D0D979A}"/>
          </ac:spMkLst>
        </pc:spChg>
      </pc:sldChg>
      <pc:sldChg chg="addSp modSp mod modTransition modNotesTx">
        <pc:chgData name="Georg Egervari" userId="2cb751865e6ae25c" providerId="LiveId" clId="{2E21BEB0-0388-49AE-8705-0FE9FB564A3B}" dt="2022-06-03T08:15:10.392" v="2375" actId="14100"/>
        <pc:sldMkLst>
          <pc:docMk/>
          <pc:sldMk cId="4235951291" sldId="272"/>
        </pc:sldMkLst>
        <pc:spChg chg="mod">
          <ac:chgData name="Georg Egervari" userId="2cb751865e6ae25c" providerId="LiveId" clId="{2E21BEB0-0388-49AE-8705-0FE9FB564A3B}" dt="2022-06-03T08:14:56.816" v="2374" actId="1076"/>
          <ac:spMkLst>
            <pc:docMk/>
            <pc:sldMk cId="4235951291" sldId="272"/>
            <ac:spMk id="2" creationId="{B910109F-3797-684A-9B04-6A003D45AC37}"/>
          </ac:spMkLst>
        </pc:spChg>
        <pc:spChg chg="add mod ord">
          <ac:chgData name="Georg Egervari" userId="2cb751865e6ae25c" providerId="LiveId" clId="{2E21BEB0-0388-49AE-8705-0FE9FB564A3B}" dt="2022-06-03T08:15:10.392" v="2375" actId="14100"/>
          <ac:spMkLst>
            <pc:docMk/>
            <pc:sldMk cId="4235951291" sldId="272"/>
            <ac:spMk id="3" creationId="{ADE0B754-CBBC-B7B2-03E5-FBB30D13F101}"/>
          </ac:spMkLst>
        </pc:spChg>
        <pc:spChg chg="ord">
          <ac:chgData name="Georg Egervari" userId="2cb751865e6ae25c" providerId="LiveId" clId="{2E21BEB0-0388-49AE-8705-0FE9FB564A3B}" dt="2022-06-03T08:11:10.153" v="2194" actId="170"/>
          <ac:spMkLst>
            <pc:docMk/>
            <pc:sldMk cId="4235951291" sldId="272"/>
            <ac:spMk id="10" creationId="{42A4FC2C-047E-45A5-965D-8E1E3BF09BC6}"/>
          </ac:spMkLst>
        </pc:spChg>
        <pc:picChg chg="mod">
          <ac:chgData name="Georg Egervari" userId="2cb751865e6ae25c" providerId="LiveId" clId="{2E21BEB0-0388-49AE-8705-0FE9FB564A3B}" dt="2022-06-03T08:11:23.027" v="2195" actId="1076"/>
          <ac:picMkLst>
            <pc:docMk/>
            <pc:sldMk cId="4235951291" sldId="272"/>
            <ac:picMk id="5" creationId="{C132CF7B-9620-FD4C-91AE-3EAEC5451A05}"/>
          </ac:picMkLst>
        </pc:picChg>
        <pc:picChg chg="mod">
          <ac:chgData name="Georg Egervari" userId="2cb751865e6ae25c" providerId="LiveId" clId="{2E21BEB0-0388-49AE-8705-0FE9FB564A3B}" dt="2022-06-03T08:11:32.173" v="2196" actId="1076"/>
          <ac:picMkLst>
            <pc:docMk/>
            <pc:sldMk cId="4235951291" sldId="272"/>
            <ac:picMk id="6" creationId="{CE701ED8-4135-984F-91C2-C40BF1E1C9AA}"/>
          </ac:picMkLst>
        </pc:picChg>
      </pc:sldChg>
      <pc:sldChg chg="modSp mod modTransition modNotesTx">
        <pc:chgData name="Georg Egervari" userId="2cb751865e6ae25c" providerId="LiveId" clId="{2E21BEB0-0388-49AE-8705-0FE9FB564A3B}" dt="2022-06-03T07:23:14.322" v="2101" actId="20577"/>
        <pc:sldMkLst>
          <pc:docMk/>
          <pc:sldMk cId="2005051994" sldId="273"/>
        </pc:sldMkLst>
        <pc:spChg chg="mod">
          <ac:chgData name="Georg Egervari" userId="2cb751865e6ae25c" providerId="LiveId" clId="{2E21BEB0-0388-49AE-8705-0FE9FB564A3B}" dt="2022-05-29T05:39:45.743" v="339" actId="20577"/>
          <ac:spMkLst>
            <pc:docMk/>
            <pc:sldMk cId="2005051994" sldId="273"/>
            <ac:spMk id="8" creationId="{E70ED0A5-3871-BC42-876A-3863BD940FEC}"/>
          </ac:spMkLst>
        </pc:spChg>
      </pc:sldChg>
      <pc:sldChg chg="modSp mod modTransition modNotesTx">
        <pc:chgData name="Georg Egervari" userId="2cb751865e6ae25c" providerId="LiveId" clId="{2E21BEB0-0388-49AE-8705-0FE9FB564A3B}" dt="2022-06-03T07:55:47.957" v="2151" actId="114"/>
        <pc:sldMkLst>
          <pc:docMk/>
          <pc:sldMk cId="1517532447" sldId="275"/>
        </pc:sldMkLst>
        <pc:spChg chg="mod">
          <ac:chgData name="Georg Egervari" userId="2cb751865e6ae25c" providerId="LiveId" clId="{2E21BEB0-0388-49AE-8705-0FE9FB564A3B}" dt="2022-05-29T06:37:55.316" v="1748" actId="1076"/>
          <ac:spMkLst>
            <pc:docMk/>
            <pc:sldMk cId="1517532447" sldId="275"/>
            <ac:spMk id="7" creationId="{D51397FF-5EB7-4F44-A9DD-2D9BD72E6DB8}"/>
          </ac:spMkLst>
        </pc:spChg>
      </pc:sldChg>
      <pc:sldChg chg="del">
        <pc:chgData name="Georg Egervari" userId="2cb751865e6ae25c" providerId="LiveId" clId="{2E21BEB0-0388-49AE-8705-0FE9FB564A3B}" dt="2022-05-25T19:29:04.186" v="2" actId="2696"/>
        <pc:sldMkLst>
          <pc:docMk/>
          <pc:sldMk cId="2708785442" sldId="276"/>
        </pc:sldMkLst>
      </pc:sldChg>
      <pc:sldChg chg="addSp delSp modSp mod modTransition modNotesTx">
        <pc:chgData name="Georg Egervari" userId="2cb751865e6ae25c" providerId="LiveId" clId="{2E21BEB0-0388-49AE-8705-0FE9FB564A3B}" dt="2022-05-29T06:45:52.636" v="2100"/>
        <pc:sldMkLst>
          <pc:docMk/>
          <pc:sldMk cId="344715668" sldId="277"/>
        </pc:sldMkLst>
        <pc:spChg chg="add mod">
          <ac:chgData name="Georg Egervari" userId="2cb751865e6ae25c" providerId="LiveId" clId="{2E21BEB0-0388-49AE-8705-0FE9FB564A3B}" dt="2022-05-29T06:15:57.943" v="1463"/>
          <ac:spMkLst>
            <pc:docMk/>
            <pc:sldMk cId="344715668" sldId="277"/>
            <ac:spMk id="6" creationId="{9B472401-D6E2-E3F4-0D53-5452F52E13A0}"/>
          </ac:spMkLst>
        </pc:spChg>
        <pc:spChg chg="del mod">
          <ac:chgData name="Georg Egervari" userId="2cb751865e6ae25c" providerId="LiveId" clId="{2E21BEB0-0388-49AE-8705-0FE9FB564A3B}" dt="2022-05-29T06:16:01.441" v="1464" actId="478"/>
          <ac:spMkLst>
            <pc:docMk/>
            <pc:sldMk cId="344715668" sldId="277"/>
            <ac:spMk id="8" creationId="{29DC212B-20FB-E041-9943-CE18D16538B5}"/>
          </ac:spMkLst>
        </pc:spChg>
        <pc:spChg chg="mod">
          <ac:chgData name="Georg Egervari" userId="2cb751865e6ae25c" providerId="LiveId" clId="{2E21BEB0-0388-49AE-8705-0FE9FB564A3B}" dt="2022-05-29T06:21:09.304" v="1529" actId="14100"/>
          <ac:spMkLst>
            <pc:docMk/>
            <pc:sldMk cId="344715668" sldId="277"/>
            <ac:spMk id="11" creationId="{3B6F6B19-2BE3-DB4B-A7EB-144FFBA27D2F}"/>
          </ac:spMkLst>
        </pc:spChg>
      </pc:sldChg>
      <pc:sldChg chg="modSp mod modTransition modNotesTx">
        <pc:chgData name="Georg Egervari" userId="2cb751865e6ae25c" providerId="LiveId" clId="{2E21BEB0-0388-49AE-8705-0FE9FB564A3B}" dt="2022-06-03T08:00:28.724" v="2168" actId="20577"/>
        <pc:sldMkLst>
          <pc:docMk/>
          <pc:sldMk cId="492504443" sldId="278"/>
        </pc:sldMkLst>
        <pc:spChg chg="mod">
          <ac:chgData name="Georg Egervari" userId="2cb751865e6ae25c" providerId="LiveId" clId="{2E21BEB0-0388-49AE-8705-0FE9FB564A3B}" dt="2022-05-29T06:43:10.464" v="2052" actId="1076"/>
          <ac:spMkLst>
            <pc:docMk/>
            <pc:sldMk cId="492504443" sldId="278"/>
            <ac:spMk id="8" creationId="{E70ED0A5-3871-BC42-876A-3863BD940FEC}"/>
          </ac:spMkLst>
        </pc:spChg>
      </pc:sldChg>
      <pc:sldChg chg="addSp modSp mod modTransition modNotesTx">
        <pc:chgData name="Georg Egervari" userId="2cb751865e6ae25c" providerId="LiveId" clId="{2E21BEB0-0388-49AE-8705-0FE9FB564A3B}" dt="2022-06-03T07:46:42.978" v="2144" actId="20577"/>
        <pc:sldMkLst>
          <pc:docMk/>
          <pc:sldMk cId="2616818917" sldId="279"/>
        </pc:sldMkLst>
        <pc:spChg chg="mod">
          <ac:chgData name="Georg Egervari" userId="2cb751865e6ae25c" providerId="LiveId" clId="{2E21BEB0-0388-49AE-8705-0FE9FB564A3B}" dt="2022-06-03T07:46:36.002" v="2138" actId="20577"/>
          <ac:spMkLst>
            <pc:docMk/>
            <pc:sldMk cId="2616818917" sldId="279"/>
            <ac:spMk id="3" creationId="{55C1B97D-4AC5-4942-A810-EF3AF5E72444}"/>
          </ac:spMkLst>
        </pc:spChg>
        <pc:spChg chg="add mod">
          <ac:chgData name="Georg Egervari" userId="2cb751865e6ae25c" providerId="LiveId" clId="{2E21BEB0-0388-49AE-8705-0FE9FB564A3B}" dt="2022-05-29T06:15:48.714" v="1462"/>
          <ac:spMkLst>
            <pc:docMk/>
            <pc:sldMk cId="2616818917" sldId="279"/>
            <ac:spMk id="5" creationId="{AB967459-D608-1E93-974C-E3439656579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A6B6FD-8C32-C244-9963-4B02BA119F2C}" type="datetimeFigureOut">
              <a:rPr lang="en-US" smtClean="0"/>
              <a:t>6/3/2022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90D79B-D250-F942-A3D6-F0E999E3AE2B}" type="slidenum">
              <a:rPr lang="en-US" smtClean="0"/>
              <a:t>‹Nr.›</a:t>
            </a:fld>
            <a:endParaRPr lang="en-US"/>
          </a:p>
        </p:txBody>
      </p:sp>
    </p:spTree>
    <p:extLst>
      <p:ext uri="{BB962C8B-B14F-4D97-AF65-F5344CB8AC3E}">
        <p14:creationId xmlns:p14="http://schemas.microsoft.com/office/powerpoint/2010/main" val="2319660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ordandworld.luthersem.edu/content/pdfs/19-3_Politics/19-3_Spielman.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heaquilareport.com/sexual-abuse-by-teachers-is-on-the-rise/"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cdc.gov/violenceprevention/pdf/NISVS-StateReportBook.pdf/" TargetMode="External"/><Relationship Id="rId4" Type="http://schemas.openxmlformats.org/officeDocument/2006/relationships/hyperlink" Target="https://www.statista.com/statistics/1079418/number-elected-officials-americans-think-break-law-abuse-power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spcAft>
                <a:spcPts val="600"/>
              </a:spcAft>
            </a:pPr>
            <a:r>
              <a:rPr lang="de-DE" sz="1800" b="1" cap="all" dirty="0">
                <a:effectLst/>
                <a:latin typeface="Calibri" panose="020F0502020204030204" pitchFamily="34" charset="0"/>
                <a:ea typeface="Times New Roman" panose="02020603050405020304" pitchFamily="18" charset="0"/>
              </a:rPr>
              <a:t>MACHTMISSBRAUCH</a:t>
            </a:r>
            <a:r>
              <a:rPr lang="de-DE" sz="1800" b="1" dirty="0">
                <a:effectLst/>
                <a:latin typeface="Calibri" panose="020F0502020204030204" pitchFamily="34" charset="0"/>
                <a:ea typeface="Times New Roman" panose="02020603050405020304" pitchFamily="18" charset="0"/>
              </a:rPr>
              <a:t> </a:t>
            </a:r>
            <a:br>
              <a:rPr lang="de-DE" sz="1800" b="1" dirty="0">
                <a:effectLst/>
                <a:latin typeface="Calibri" panose="020F0502020204030204" pitchFamily="34" charset="0"/>
                <a:ea typeface="Times New Roman" panose="02020603050405020304" pitchFamily="18" charset="0"/>
              </a:rPr>
            </a:br>
            <a:r>
              <a:rPr lang="de-DE" sz="1800" b="1" dirty="0">
                <a:effectLst/>
                <a:latin typeface="Calibri" panose="020F0502020204030204" pitchFamily="34" charset="0"/>
                <a:ea typeface="Times New Roman" panose="02020603050405020304" pitchFamily="18" charset="0"/>
              </a:rPr>
              <a:t>von Ardis und Dick Stenbakken</a:t>
            </a:r>
            <a:endParaRPr lang="de-AT" sz="1800" dirty="0">
              <a:effectLst/>
              <a:latin typeface="Times New Roman" panose="02020603050405020304" pitchFamily="18" charset="0"/>
              <a:ea typeface="Times New Roman" panose="02020603050405020304" pitchFamily="18" charset="0"/>
            </a:endParaRPr>
          </a:p>
          <a:p>
            <a:pPr algn="ctr">
              <a:spcAft>
                <a:spcPts val="600"/>
              </a:spcAft>
            </a:pPr>
            <a:r>
              <a:rPr lang="de-DE" sz="1800" b="1" dirty="0">
                <a:effectLst/>
                <a:latin typeface="Calibri" panose="020F0502020204030204" pitchFamily="34" charset="0"/>
                <a:ea typeface="Times New Roman" panose="02020603050405020304" pitchFamily="18" charset="0"/>
              </a:rPr>
              <a:t> </a:t>
            </a:r>
            <a:endParaRPr lang="de-AT" sz="1800" dirty="0">
              <a:effectLst/>
              <a:latin typeface="Times New Roman" panose="02020603050405020304" pitchFamily="18" charset="0"/>
              <a:ea typeface="Times New Roman" panose="02020603050405020304" pitchFamily="18" charset="0"/>
            </a:endParaRPr>
          </a:p>
          <a:p>
            <a:pPr algn="just">
              <a:spcAft>
                <a:spcPts val="600"/>
              </a:spcAft>
            </a:pPr>
            <a:r>
              <a:rPr lang="de-DE" sz="1800" i="1" dirty="0">
                <a:solidFill>
                  <a:srgbClr val="7F7F7F"/>
                </a:solidFill>
                <a:effectLst/>
                <a:latin typeface="Calibri" panose="020F0502020204030204" pitchFamily="34" charset="0"/>
                <a:ea typeface="Times New Roman" panose="02020603050405020304" pitchFamily="18" charset="0"/>
              </a:rPr>
              <a:t>[Hinweis für die Vortragenden: Bereite ein scharfes Werkzeug vor, dass du der Versammlung zu Beginn der Predigt zeigen kannst: Ein großes Messer, ein Stanley-Messer, ein Schnitzwerkzeug, ein Schwert oder eine Axt … Bitte jemanden, zu dir zu kommen und das Werkzeug zu überprüfen. Frage: „Ist das gut oder schlecht? Hilfreich oder gefährlich?“ Ermutige die Person festzustellen, dass etwas Scharfes für sich weder gut noch schlecht ist – alles hängt davon ab, wie es verwendet wird. Bedanke dich für die Hilfe.]</a:t>
            </a:r>
            <a:endParaRPr lang="de-AT"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990D79B-D250-F942-A3D6-F0E999E3AE2B}" type="slidenum">
              <a:rPr lang="en-US" smtClean="0"/>
              <a:t>1</a:t>
            </a:fld>
            <a:endParaRPr lang="en-US"/>
          </a:p>
        </p:txBody>
      </p:sp>
    </p:spTree>
    <p:extLst>
      <p:ext uri="{BB962C8B-B14F-4D97-AF65-F5344CB8AC3E}">
        <p14:creationId xmlns:p14="http://schemas.microsoft.com/office/powerpoint/2010/main" val="192390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de-DE" sz="1800" b="1" dirty="0">
                <a:effectLst/>
                <a:latin typeface="Calibri" panose="020F0502020204030204" pitchFamily="34" charset="0"/>
                <a:ea typeface="Times New Roman" panose="02020603050405020304" pitchFamily="18" charset="0"/>
              </a:rPr>
              <a:t>GUTE RATSCHLÄGE IM BRIEF AN DIE EPHESER</a:t>
            </a:r>
          </a:p>
          <a:p>
            <a:pPr>
              <a:spcAft>
                <a:spcPts val="600"/>
              </a:spcAft>
            </a:pPr>
            <a:endParaRPr lang="de-AT" sz="1800" dirty="0">
              <a:effectLst/>
              <a:latin typeface="Times New Roman" panose="02020603050405020304" pitchFamily="18" charset="0"/>
              <a:ea typeface="Times New Roman" panose="02020603050405020304" pitchFamily="18"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Paulus schrieb in Epheser 4 gute Ratschläge für Verantwortlichkeit, Ebenbürtigkeit, Respekt und Zusammenarbeit auf.</a:t>
            </a: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b="1" dirty="0"/>
          </a:p>
        </p:txBody>
      </p:sp>
      <p:sp>
        <p:nvSpPr>
          <p:cNvPr id="4" name="Slide Number Placeholder 3"/>
          <p:cNvSpPr>
            <a:spLocks noGrp="1"/>
          </p:cNvSpPr>
          <p:nvPr>
            <p:ph type="sldNum" sz="quarter" idx="5"/>
          </p:nvPr>
        </p:nvSpPr>
        <p:spPr/>
        <p:txBody>
          <a:bodyPr/>
          <a:lstStyle/>
          <a:p>
            <a:fld id="{5990D79B-D250-F942-A3D6-F0E999E3AE2B}" type="slidenum">
              <a:rPr lang="en-US" smtClean="0"/>
              <a:t>10</a:t>
            </a:fld>
            <a:endParaRPr lang="en-US"/>
          </a:p>
        </p:txBody>
      </p:sp>
    </p:spTree>
    <p:extLst>
      <p:ext uri="{BB962C8B-B14F-4D97-AF65-F5344CB8AC3E}">
        <p14:creationId xmlns:p14="http://schemas.microsoft.com/office/powerpoint/2010/main" val="2125897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Ab </a:t>
            </a:r>
            <a:r>
              <a:rPr lang="de-DE" sz="1800" i="1" dirty="0">
                <a:effectLst/>
                <a:latin typeface="Calibri" panose="020F0502020204030204" pitchFamily="34" charset="0"/>
                <a:ea typeface="Times New Roman" panose="02020603050405020304" pitchFamily="18" charset="0"/>
                <a:cs typeface="Calibri" panose="020F0502020204030204" pitchFamily="34" charset="0"/>
              </a:rPr>
              <a:t>Vers 1</a:t>
            </a:r>
            <a:r>
              <a:rPr lang="de-DE" sz="1800" dirty="0">
                <a:effectLst/>
                <a:latin typeface="Calibri" panose="020F0502020204030204" pitchFamily="34" charset="0"/>
                <a:ea typeface="Times New Roman" panose="02020603050405020304" pitchFamily="18" charset="0"/>
                <a:cs typeface="Calibri" panose="020F0502020204030204" pitchFamily="34" charset="0"/>
              </a:rPr>
              <a:t> lesen wir: </a:t>
            </a:r>
            <a:r>
              <a:rPr lang="de-DE" sz="1800" i="1" dirty="0">
                <a:effectLst/>
                <a:latin typeface="Calibri" panose="020F0502020204030204" pitchFamily="34" charset="0"/>
                <a:ea typeface="Times New Roman" panose="02020603050405020304" pitchFamily="18" charset="0"/>
                <a:cs typeface="Calibri" panose="020F0502020204030204" pitchFamily="34" charset="0"/>
              </a:rPr>
              <a:t>„Als ein Gefangener für den Herrn fordere ich euch deshalb auf, ein Leben zu führen, das eurer Berufung würdig ist, denn ihr seid ja von Gott berufen worden. Seid freundlich und demütig, geduldig im Umgang miteinander. Ertragt einander voller Liebe. Bemüht euch, im Geist eins zu sein, indem ihr untereinander Frieden haltet.“ (Epheser 4,1-3 NLB) </a:t>
            </a:r>
            <a:r>
              <a:rPr lang="de-DE" sz="1800" dirty="0">
                <a:effectLst/>
                <a:latin typeface="Calibri" panose="020F0502020204030204" pitchFamily="34" charset="0"/>
                <a:ea typeface="Times New Roman" panose="02020603050405020304" pitchFamily="18" charset="0"/>
                <a:cs typeface="Calibri" panose="020F0502020204030204" pitchFamily="34" charset="0"/>
              </a:rPr>
              <a:t>Wenn wir wirklich so leben würden, gäbe es auf keiner Ebene Missbrauch. Niemand würde jemand anderen ausnutzen, weil es in seiner Macht stünde.</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In den </a:t>
            </a:r>
            <a:r>
              <a:rPr lang="de-DE" sz="1800" i="1" dirty="0">
                <a:effectLst/>
                <a:latin typeface="Calibri" panose="020F0502020204030204" pitchFamily="34" charset="0"/>
                <a:ea typeface="Times New Roman" panose="02020603050405020304" pitchFamily="18" charset="0"/>
                <a:cs typeface="Calibri" panose="020F0502020204030204" pitchFamily="34" charset="0"/>
              </a:rPr>
              <a:t>Versen 17 – 19 </a:t>
            </a:r>
            <a:r>
              <a:rPr lang="de-DE" sz="1800" dirty="0">
                <a:effectLst/>
                <a:latin typeface="Calibri" panose="020F0502020204030204" pitchFamily="34" charset="0"/>
                <a:ea typeface="Times New Roman" panose="02020603050405020304" pitchFamily="18" charset="0"/>
                <a:cs typeface="Calibri" panose="020F0502020204030204" pitchFamily="34" charset="0"/>
              </a:rPr>
              <a:t>warnt uns Paulus: </a:t>
            </a:r>
            <a:r>
              <a:rPr lang="de-DE" sz="1800" i="1" dirty="0">
                <a:effectLst/>
                <a:latin typeface="Calibri" panose="020F0502020204030204" pitchFamily="34" charset="0"/>
                <a:ea typeface="Times New Roman" panose="02020603050405020304" pitchFamily="18" charset="0"/>
                <a:cs typeface="Calibri" panose="020F0502020204030204" pitchFamily="34" charset="0"/>
              </a:rPr>
              <a:t>„Ich will vor Gott bezeugen, dass ihr nicht mehr leben sollt wie Menschen, die Gott nicht kennen und deren Denken ohne Sinn und Ziel ist. Ihr Verstand ist verfinstert und sie sind von dem Leben, das Gott für sie hat, weit entfernt, weil sie von ihm nichts wissen wollen und ihre Herzen hart geworden sind. Gleichgültig überlassen sie sich ganz ihren ausschweifenden Leidenschaften und suchen gierig nach jeder Art von Verlockung.“ (NLB)</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Seht ihr den Unterschied? Könnt ihr die tiefgehenden Auswirkungen dieser gegensätzlichen Lebensführung erkennen? Eine Lebensweise ist der Berufung würdig, die wir erhalten haben, voll Demut, Sanftmut, Geduld in der Bewahrung der Einheit des Heiligen Geistes. Die andere weist falsche Denkmuster und sündige Taten auf, die zu einer Verfinsterung des Verständnisses und schließlich zu einer Trennung vom göttlichen Leben führen.</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i="1" dirty="0">
                <a:effectLst/>
                <a:latin typeface="Calibri" panose="020F0502020204030204" pitchFamily="34" charset="0"/>
                <a:ea typeface="Times New Roman" panose="02020603050405020304" pitchFamily="18" charset="0"/>
                <a:cs typeface="Calibri" panose="020F0502020204030204" pitchFamily="34" charset="0"/>
              </a:rPr>
              <a:t>Vers 23 </a:t>
            </a:r>
            <a:r>
              <a:rPr lang="de-DE" sz="1800" dirty="0">
                <a:effectLst/>
                <a:latin typeface="Calibri" panose="020F0502020204030204" pitchFamily="34" charset="0"/>
                <a:ea typeface="Times New Roman" panose="02020603050405020304" pitchFamily="18" charset="0"/>
                <a:cs typeface="Calibri" panose="020F0502020204030204" pitchFamily="34" charset="0"/>
              </a:rPr>
              <a:t>lädt uns ein: </a:t>
            </a:r>
            <a:r>
              <a:rPr lang="de-DE" sz="1800" i="1" dirty="0">
                <a:effectLst/>
                <a:latin typeface="Calibri" panose="020F0502020204030204" pitchFamily="34" charset="0"/>
                <a:ea typeface="Times New Roman" panose="02020603050405020304" pitchFamily="18" charset="0"/>
                <a:cs typeface="Calibri" panose="020F0502020204030204" pitchFamily="34" charset="0"/>
              </a:rPr>
              <a:t>„Lasst euch stattdessen einen neuen Geist und ein verändertes Denken geben.“ (NLB)</a:t>
            </a:r>
            <a:r>
              <a:rPr lang="de-DE" sz="1800" dirty="0">
                <a:effectLst/>
                <a:latin typeface="Calibri" panose="020F0502020204030204" pitchFamily="34" charset="0"/>
                <a:ea typeface="Times New Roman" panose="02020603050405020304" pitchFamily="18" charset="0"/>
                <a:cs typeface="Calibri" panose="020F0502020204030204" pitchFamily="34" charset="0"/>
              </a:rPr>
              <a:t> Hier sehen wir den Meister, der mit dem scharfen Werkzeug der Wahrheit an uns arbeitet und uns von unserem Dasein als Täter oder Opfer zu einem neuen Leben in seiner Gegenwart befreit.</a:t>
            </a: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990D79B-D250-F942-A3D6-F0E999E3AE2B}" type="slidenum">
              <a:rPr lang="en-US" smtClean="0"/>
              <a:t>11</a:t>
            </a:fld>
            <a:endParaRPr lang="en-US"/>
          </a:p>
        </p:txBody>
      </p:sp>
    </p:spTree>
    <p:extLst>
      <p:ext uri="{BB962C8B-B14F-4D97-AF65-F5344CB8AC3E}">
        <p14:creationId xmlns:p14="http://schemas.microsoft.com/office/powerpoint/2010/main" val="4106556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Doch damit lässt es Paulus nicht bewenden. Im </a:t>
            </a:r>
            <a:r>
              <a:rPr lang="de-DE" sz="1800" i="1" dirty="0">
                <a:effectLst/>
                <a:latin typeface="Calibri" panose="020F0502020204030204" pitchFamily="34" charset="0"/>
                <a:ea typeface="Times New Roman" panose="02020603050405020304" pitchFamily="18" charset="0"/>
                <a:cs typeface="Calibri" panose="020F0502020204030204" pitchFamily="34" charset="0"/>
              </a:rPr>
              <a:t>Vers 26 </a:t>
            </a:r>
            <a:r>
              <a:rPr lang="de-DE" sz="1800" dirty="0">
                <a:effectLst/>
                <a:latin typeface="Calibri" panose="020F0502020204030204" pitchFamily="34" charset="0"/>
                <a:ea typeface="Times New Roman" panose="02020603050405020304" pitchFamily="18" charset="0"/>
                <a:cs typeface="Calibri" panose="020F0502020204030204" pitchFamily="34" charset="0"/>
              </a:rPr>
              <a:t>geht er auf die Tatsache ein, dass wir manchmal zornig werden. Ja, wir werden uns ärgern. Sogar Jesus wurde manchmal zornig </a:t>
            </a:r>
            <a:r>
              <a:rPr lang="de-DE" sz="1800" i="1" dirty="0">
                <a:effectLst/>
                <a:latin typeface="Calibri" panose="020F0502020204030204" pitchFamily="34" charset="0"/>
                <a:ea typeface="Times New Roman" panose="02020603050405020304" pitchFamily="18" charset="0"/>
                <a:cs typeface="Calibri" panose="020F0502020204030204" pitchFamily="34" charset="0"/>
              </a:rPr>
              <a:t>(Markus 3,5), </a:t>
            </a:r>
            <a:r>
              <a:rPr lang="de-DE" sz="1800" dirty="0">
                <a:effectLst/>
                <a:latin typeface="Calibri" panose="020F0502020204030204" pitchFamily="34" charset="0"/>
                <a:ea typeface="Times New Roman" panose="02020603050405020304" pitchFamily="18" charset="0"/>
                <a:cs typeface="Calibri" panose="020F0502020204030204" pitchFamily="34" charset="0"/>
              </a:rPr>
              <a:t>aber er beging niemals irgendeinen Missbrauch. Ärger ist wie das scharfe Werkzeug, das wir zu Beginn dieser Stunde vorgestellt haben. Er kann gewalttätig, zerstörerisch und missbräuchlich sein – oder uns dazu antreiben, eine Lösung zu finden, weil wir den augenblicklichen Zustand von Ungerechtigkeit und Missbrauch nicht ertragen können. Denke immer daran, dass Ärger keinesfalls eine Entschuldigung für irgendeine Art von Missbrauch ist. Niemals. Unter keinen Umständen. </a:t>
            </a:r>
            <a:r>
              <a:rPr lang="de-DE" sz="1800" i="1" dirty="0">
                <a:effectLst/>
                <a:latin typeface="Calibri" panose="020F0502020204030204" pitchFamily="34" charset="0"/>
                <a:ea typeface="Times New Roman" panose="02020603050405020304" pitchFamily="18" charset="0"/>
                <a:cs typeface="Calibri" panose="020F0502020204030204" pitchFamily="34" charset="0"/>
              </a:rPr>
              <a:t>„Sündigt nicht, wenn ihr zornig seid, und lasst die Sonne nicht über eurem Zorn untergehen. Gebt dem Teufel keine Möglichkeit, durch den Zorn Macht über euch zu gewinnen!“ (Epheser 4,26-27 NLB),</a:t>
            </a:r>
            <a:r>
              <a:rPr lang="de-DE" sz="1800" dirty="0">
                <a:effectLst/>
                <a:latin typeface="Calibri" panose="020F0502020204030204" pitchFamily="34" charset="0"/>
                <a:ea typeface="Times New Roman" panose="02020603050405020304" pitchFamily="18" charset="0"/>
                <a:cs typeface="Calibri" panose="020F0502020204030204" pitchFamily="34" charset="0"/>
              </a:rPr>
              <a:t> so drückt Paulus die Grenzen einer sehr menschlichen Gefühlsregung aus.</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Als Gegenmittel rät uns Paulus in </a:t>
            </a:r>
            <a:r>
              <a:rPr lang="de-DE" sz="1800" i="1" dirty="0">
                <a:effectLst/>
                <a:latin typeface="Calibri" panose="020F0502020204030204" pitchFamily="34" charset="0"/>
                <a:ea typeface="Times New Roman" panose="02020603050405020304" pitchFamily="18" charset="0"/>
                <a:cs typeface="Calibri" panose="020F0502020204030204" pitchFamily="34" charset="0"/>
              </a:rPr>
              <a:t>Epheser 5,1-2: „Folgt in allem Gottes Beispiel, denn ihr seid seine geliebten Kinder.</a:t>
            </a:r>
            <a:r>
              <a:rPr lang="de-DE" sz="1800" dirty="0">
                <a:effectLst/>
                <a:latin typeface="Calibri" panose="020F0502020204030204" pitchFamily="34" charset="0"/>
                <a:ea typeface="Times New Roman" panose="02020603050405020304" pitchFamily="18" charset="0"/>
                <a:cs typeface="Calibri" panose="020F0502020204030204" pitchFamily="34" charset="0"/>
              </a:rPr>
              <a:t> </a:t>
            </a:r>
            <a:r>
              <a:rPr lang="de-DE" sz="1800" i="1" dirty="0">
                <a:effectLst/>
                <a:latin typeface="Calibri" panose="020F0502020204030204" pitchFamily="34" charset="0"/>
                <a:ea typeface="Times New Roman" panose="02020603050405020304" pitchFamily="18" charset="0"/>
                <a:cs typeface="Calibri" panose="020F0502020204030204" pitchFamily="34" charset="0"/>
              </a:rPr>
              <a:t>Euer Leben soll von Liebe geprägt sein…“ (NLB) </a:t>
            </a:r>
            <a:r>
              <a:rPr lang="de-DE" sz="1800" dirty="0">
                <a:effectLst/>
                <a:latin typeface="Calibri" panose="020F0502020204030204" pitchFamily="34" charset="0"/>
                <a:ea typeface="Times New Roman" panose="02020603050405020304" pitchFamily="18" charset="0"/>
                <a:cs typeface="Calibri" panose="020F0502020204030204" pitchFamily="34" charset="0"/>
              </a:rPr>
              <a:t>Das Wort, das Paulus hier verwendet, ist </a:t>
            </a:r>
            <a:r>
              <a:rPr lang="de-DE" sz="1800" i="1" dirty="0" err="1">
                <a:effectLst/>
                <a:latin typeface="Calibri" panose="020F0502020204030204" pitchFamily="34" charset="0"/>
                <a:ea typeface="Times New Roman" panose="02020603050405020304" pitchFamily="18" charset="0"/>
                <a:cs typeface="Calibri" panose="020F0502020204030204" pitchFamily="34" charset="0"/>
              </a:rPr>
              <a:t>mimetai</a:t>
            </a:r>
            <a:r>
              <a:rPr lang="de-DE" sz="1800" dirty="0">
                <a:effectLst/>
                <a:latin typeface="Calibri" panose="020F0502020204030204" pitchFamily="34" charset="0"/>
                <a:ea typeface="Times New Roman" panose="02020603050405020304" pitchFamily="18" charset="0"/>
                <a:cs typeface="Calibri" panose="020F0502020204030204" pitchFamily="34" charset="0"/>
              </a:rPr>
              <a:t> (von dem wir das Wort Mime oder Mimikry ableiten) und bedeutet „nachahmen“. Das kann nur gelingen, wenn wir unsere Augen fest auf Gott gerichtet halten und dann danach trachten, seine Eigenschaften in unserem Leben sichtbar werden zu lassen – so zu sein wie er und seinen Charakter für alle, mit denen wir zu tun haben, widerzuspiegeln. Wenn wir das versäumen, geben wir dem Teufel nicht nur einen Stützpunkt in unserem Leben, sondern den Schlüssel zur Vordertür.</a:t>
            </a: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Wir sollen </a:t>
            </a:r>
            <a:r>
              <a:rPr lang="de-DE" sz="1800" i="1" dirty="0">
                <a:effectLst/>
                <a:latin typeface="Calibri" panose="020F0502020204030204" pitchFamily="34" charset="0"/>
                <a:ea typeface="Times New Roman" panose="02020603050405020304" pitchFamily="18" charset="0"/>
                <a:cs typeface="Calibri" panose="020F0502020204030204" pitchFamily="34" charset="0"/>
              </a:rPr>
              <a:t>„herausfinden, was dem Herrn Freude macht“ (Vers 10, NLB)</a:t>
            </a:r>
            <a:r>
              <a:rPr lang="de-DE" sz="1800" dirty="0">
                <a:effectLst/>
                <a:latin typeface="Calibri" panose="020F0502020204030204" pitchFamily="34" charset="0"/>
                <a:ea typeface="Times New Roman" panose="02020603050405020304" pitchFamily="18" charset="0"/>
                <a:cs typeface="Calibri" panose="020F0502020204030204" pitchFamily="34" charset="0"/>
              </a:rPr>
              <a:t> </a:t>
            </a:r>
            <a:r>
              <a:rPr lang="de-DE" sz="1800" i="0" dirty="0">
                <a:effectLst/>
                <a:latin typeface="Calibri" panose="020F0502020204030204" pitchFamily="34" charset="0"/>
                <a:ea typeface="Times New Roman" panose="02020603050405020304" pitchFamily="18" charset="0"/>
                <a:cs typeface="Calibri" panose="020F0502020204030204" pitchFamily="34" charset="0"/>
              </a:rPr>
              <a:t>und</a:t>
            </a:r>
            <a:r>
              <a:rPr lang="de-DE" sz="1800" i="1" dirty="0">
                <a:effectLst/>
                <a:latin typeface="Calibri" panose="020F0502020204030204" pitchFamily="34" charset="0"/>
                <a:ea typeface="Times New Roman" panose="02020603050405020304" pitchFamily="18" charset="0"/>
                <a:cs typeface="Calibri" panose="020F0502020204030204" pitchFamily="34" charset="0"/>
              </a:rPr>
              <a:t> „sorgfältig darauf achten, wie wir leben; nicht unklug handeln, sondern uns bemühen, weise zu sein.“ (Vers 15, NLB).</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Wenn wir unser Leben auf diese ausgesprochen positiven Charakterzüge und Handlungsweisen (Verantwortlichkeit, Ebenbürtigkeit, Respekt, Zusammenarbeit) ausrichten, werden wir uns </a:t>
            </a:r>
            <a:r>
              <a:rPr lang="de-DE" sz="1800" i="1" dirty="0">
                <a:effectLst/>
                <a:latin typeface="Calibri" panose="020F0502020204030204" pitchFamily="34" charset="0"/>
                <a:ea typeface="Times New Roman" panose="02020603050405020304" pitchFamily="18" charset="0"/>
                <a:cs typeface="Calibri" panose="020F0502020204030204" pitchFamily="34" charset="0"/>
              </a:rPr>
              <a:t>„aus Achtung vor Christus bereitwillig einander unterordnen.“ (Epheser 5,21 NLB) </a:t>
            </a:r>
            <a:r>
              <a:rPr lang="de-DE" sz="1800" dirty="0">
                <a:effectLst/>
                <a:latin typeface="Calibri" panose="020F0502020204030204" pitchFamily="34" charset="0"/>
                <a:ea typeface="Times New Roman" panose="02020603050405020304" pitchFamily="18" charset="0"/>
                <a:cs typeface="Calibri" panose="020F0502020204030204" pitchFamily="34" charset="0"/>
              </a:rPr>
              <a:t>Siehst du hier die Ebenbürtigkeit? Dann werden wir in all unseren Beziehungen (und Paulus beschreibt in der Folge die unterschiedlichsten genauer) die Verantwortlichkeit, die Ebenbürtigkeit, den Respekt und die Zusammenarbeit an den Tag legen, die anzeigen, dass wir dabei sind, zu perfekten Nachahmern Gottes geformt zu werden. Das ist das genaue Gegenteil von Machtmissbrauch!</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Wenn wir uns auf diese ausgesprochen positiven Werte konzentrieren, werden wir nicht ärgerlich, provozierend oder irritierend mit andern umgehen – nicht einmal mit unseren Kindern </a:t>
            </a:r>
            <a:r>
              <a:rPr lang="de-DE" sz="1800" i="1" dirty="0">
                <a:effectLst/>
                <a:latin typeface="Calibri" panose="020F0502020204030204" pitchFamily="34" charset="0"/>
                <a:ea typeface="Times New Roman" panose="02020603050405020304" pitchFamily="18" charset="0"/>
                <a:cs typeface="Calibri" panose="020F0502020204030204" pitchFamily="34" charset="0"/>
              </a:rPr>
              <a:t>(Epheser 6,4). </a:t>
            </a:r>
            <a:r>
              <a:rPr lang="de-DE" sz="1800" dirty="0">
                <a:effectLst/>
                <a:latin typeface="Calibri" panose="020F0502020204030204" pitchFamily="34" charset="0"/>
                <a:ea typeface="Times New Roman" panose="02020603050405020304" pitchFamily="18" charset="0"/>
                <a:cs typeface="Calibri" panose="020F0502020204030204" pitchFamily="34" charset="0"/>
              </a:rPr>
              <a:t>Unsere Ehen werden auf Gleichwertigkeit, Respekt und gegenseitiger Unterordnung untereinander und vor allem unter Gott beruhen.</a:t>
            </a: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990D79B-D250-F942-A3D6-F0E999E3AE2B}" type="slidenum">
              <a:rPr lang="en-US" smtClean="0"/>
              <a:t>12</a:t>
            </a:fld>
            <a:endParaRPr lang="en-US"/>
          </a:p>
        </p:txBody>
      </p:sp>
    </p:spTree>
    <p:extLst>
      <p:ext uri="{BB962C8B-B14F-4D97-AF65-F5344CB8AC3E}">
        <p14:creationId xmlns:p14="http://schemas.microsoft.com/office/powerpoint/2010/main" val="2137529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de-DE" sz="1800" b="1" dirty="0">
                <a:effectLst/>
                <a:latin typeface="Calibri" panose="020F0502020204030204" pitchFamily="34" charset="0"/>
                <a:ea typeface="Times New Roman" panose="02020603050405020304" pitchFamily="18" charset="0"/>
              </a:rPr>
              <a:t>SCHLUSSFOLGERUNG</a:t>
            </a:r>
          </a:p>
          <a:p>
            <a:pPr>
              <a:spcAft>
                <a:spcPts val="600"/>
              </a:spcAft>
            </a:pPr>
            <a:endParaRPr lang="de-AT" sz="1800" dirty="0">
              <a:effectLst/>
              <a:latin typeface="Times New Roman" panose="02020603050405020304" pitchFamily="18" charset="0"/>
              <a:ea typeface="Times New Roman" panose="02020603050405020304" pitchFamily="18" charset="0"/>
            </a:endParaRPr>
          </a:p>
          <a:p>
            <a:pPr algn="just">
              <a:spcAft>
                <a:spcPts val="600"/>
              </a:spcAft>
            </a:pPr>
            <a:r>
              <a:rPr lang="de-DE" sz="1800" i="1" dirty="0">
                <a:solidFill>
                  <a:srgbClr val="7F7F7F"/>
                </a:solidFill>
                <a:effectLst/>
                <a:latin typeface="Calibri" panose="020F0502020204030204" pitchFamily="34" charset="0"/>
                <a:ea typeface="Times New Roman" panose="02020603050405020304" pitchFamily="18" charset="0"/>
                <a:cs typeface="Calibri" panose="020F0502020204030204" pitchFamily="34" charset="0"/>
              </a:rPr>
              <a:t>[Anmerkung für die Vortragenden: Wenn es irgendwie möglich ist, bringe ein bearbeitetes Objekt mit – vielleicht ein geschnitztes Holzornament, einen behauenen Stein oder schön geformten Ton. Hole es jetzt hervor und zeige es allen.] </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dirty="0">
                <a:effectLst/>
                <a:latin typeface="Calibri" panose="020F0502020204030204" pitchFamily="34" charset="0"/>
                <a:ea typeface="Times New Roman" panose="02020603050405020304" pitchFamily="18" charset="0"/>
              </a:rPr>
              <a:t>Wie ein Schnitzer sein scharfes Werkzeug dazu benutzen kann, um ein wunderschönes Design aus dem Holz herauszuarbeiten, kann man ein Messer – oder ein anderes scharfes Werkzeug – auch dazu verwenden, um andere zu verletzen, zu schneiden, zu verwunden, zu entstellen.</a:t>
            </a:r>
          </a:p>
          <a:p>
            <a:pPr algn="just">
              <a:spcAft>
                <a:spcPts val="600"/>
              </a:spcAft>
            </a:pPr>
            <a:endParaRPr lang="de-AT" sz="1800" dirty="0">
              <a:effectLst/>
              <a:latin typeface="Times New Roman" panose="02020603050405020304" pitchFamily="18" charset="0"/>
              <a:ea typeface="Times New Roman" panose="02020603050405020304" pitchFamily="18" charset="0"/>
            </a:endParaRPr>
          </a:p>
          <a:p>
            <a:pPr algn="just">
              <a:spcAft>
                <a:spcPts val="600"/>
              </a:spcAft>
            </a:pPr>
            <a:r>
              <a:rPr lang="de-DE" sz="1800" dirty="0">
                <a:effectLst/>
                <a:latin typeface="Calibri" panose="020F0502020204030204" pitchFamily="34" charset="0"/>
                <a:ea typeface="Times New Roman" panose="02020603050405020304" pitchFamily="18" charset="0"/>
              </a:rPr>
              <a:t>Das gilt auch für Macht. Macht kann missbraucht werden, um anderen zu schaden. Machtmissbrauch verhindert, dass andere zu Christus geführt werden können, weil missbräuchlich angewandte Macht sowohl den Täter als auch das Opfer vom göttlichen Plan trennt.</a:t>
            </a:r>
          </a:p>
          <a:p>
            <a:pPr algn="just">
              <a:spcAft>
                <a:spcPts val="600"/>
              </a:spcAft>
            </a:pPr>
            <a:endParaRPr lang="de-AT" sz="1800" dirty="0">
              <a:effectLst/>
              <a:latin typeface="Times New Roman" panose="02020603050405020304" pitchFamily="18" charset="0"/>
              <a:ea typeface="Times New Roman" panose="02020603050405020304" pitchFamily="18" charset="0"/>
            </a:endParaRPr>
          </a:p>
          <a:p>
            <a:pPr algn="just">
              <a:spcAft>
                <a:spcPts val="600"/>
              </a:spcAft>
            </a:pPr>
            <a:r>
              <a:rPr lang="de-DE" sz="1800" dirty="0">
                <a:effectLst/>
                <a:latin typeface="Calibri" panose="020F0502020204030204" pitchFamily="34" charset="0"/>
                <a:ea typeface="Times New Roman" panose="02020603050405020304" pitchFamily="18" charset="0"/>
              </a:rPr>
              <a:t>Macht kann aber auch dazu verwendet werden, um uns dabei zu helfen, ein wunderbares Leben, geformt vom Heiligen Geist zur ewigen Ehre Gottes, zu erschaffen. Mit der Kraft des Heiligen Geistes werden wir zu Künstlern und Mitarbeitern Gottes, um diese Welt zu einem besseren Ort zu machen. Gott möchte, dass wir unsere Mitmenschen in eine wunderbare Zukunft führen, in eine unvorstellbar herrliche Ewigkeit.</a:t>
            </a:r>
            <a:endParaRPr lang="de-AT" sz="1800" dirty="0">
              <a:effectLst/>
              <a:latin typeface="Times New Roman" panose="02020603050405020304" pitchFamily="18" charset="0"/>
              <a:ea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90D79B-D250-F942-A3D6-F0E999E3AE2B}" type="slidenum">
              <a:rPr lang="en-US" smtClean="0"/>
              <a:t>13</a:t>
            </a:fld>
            <a:endParaRPr lang="en-US"/>
          </a:p>
        </p:txBody>
      </p:sp>
    </p:spTree>
    <p:extLst>
      <p:ext uri="{BB962C8B-B14F-4D97-AF65-F5344CB8AC3E}">
        <p14:creationId xmlns:p14="http://schemas.microsoft.com/office/powerpoint/2010/main" val="1947754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pPr>
            <a:r>
              <a:rPr lang="de-DE" sz="1800" i="1" dirty="0">
                <a:effectLst/>
                <a:latin typeface="Calibri" panose="020F0502020204030204" pitchFamily="34" charset="0"/>
                <a:ea typeface="Times New Roman" panose="02020603050405020304" pitchFamily="18" charset="0"/>
              </a:rPr>
              <a:t>„Führt ein Leben, das eurer Berufung würdig ist, denn ihr seid ja von Gott berufen worden. Seid freundlich und demütig, geduldig im Umgang miteinander. Ertragt einander voller Liebe. Bemüht euch, im Geist eins zu sein, indem ihr untereinander Frieden haltet.“ (Epheser 4,1-3 NLB)</a:t>
            </a:r>
          </a:p>
          <a:p>
            <a:pPr algn="just">
              <a:spcAft>
                <a:spcPts val="600"/>
              </a:spcAft>
            </a:pPr>
            <a:endParaRPr lang="de-AT" sz="1800" dirty="0">
              <a:effectLst/>
              <a:latin typeface="Times New Roman" panose="02020603050405020304" pitchFamily="18" charset="0"/>
              <a:ea typeface="Times New Roman" panose="02020603050405020304" pitchFamily="18" charset="0"/>
            </a:endParaRPr>
          </a:p>
          <a:p>
            <a:pPr algn="just">
              <a:spcAft>
                <a:spcPts val="600"/>
              </a:spcAft>
            </a:pPr>
            <a:r>
              <a:rPr lang="de-DE" sz="1800" dirty="0">
                <a:effectLst/>
                <a:latin typeface="Calibri" panose="020F0502020204030204" pitchFamily="34" charset="0"/>
                <a:ea typeface="Times New Roman" panose="02020603050405020304" pitchFamily="18" charset="0"/>
              </a:rPr>
              <a:t>Wenn wir unsere Leben auf diese Weise führen, mit richtiger Verwendung und Wertschätzung der Macht, zeigen wir den Charakter Gottes uneingeschränkt und ziehen andere in wahrer Anbetung zu ihm hin. Das ist der beste Weg, Evangelisation zu betreiben.</a:t>
            </a:r>
            <a:endParaRPr lang="de-AT" sz="1800" dirty="0">
              <a:effectLst/>
              <a:latin typeface="Times New Roman" panose="02020603050405020304" pitchFamily="18" charset="0"/>
              <a:ea typeface="Times New Roman" panose="02020603050405020304" pitchFamily="18" charset="0"/>
            </a:endParaRPr>
          </a:p>
          <a:p>
            <a:pPr algn="just">
              <a:spcAft>
                <a:spcPts val="600"/>
              </a:spcAft>
            </a:pPr>
            <a:r>
              <a:rPr lang="de-DE" sz="1800" dirty="0">
                <a:effectLst/>
                <a:latin typeface="Calibri" panose="020F0502020204030204" pitchFamily="34" charset="0"/>
                <a:ea typeface="Times New Roman" panose="02020603050405020304" pitchFamily="18" charset="0"/>
              </a:rPr>
              <a:t> </a:t>
            </a:r>
            <a:endParaRPr lang="de-AT" sz="1800" dirty="0">
              <a:effectLst/>
              <a:latin typeface="Times New Roman" panose="02020603050405020304" pitchFamily="18" charset="0"/>
              <a:ea typeface="Times New Roman" panose="02020603050405020304" pitchFamily="18" charset="0"/>
            </a:endParaRPr>
          </a:p>
          <a:p>
            <a:pPr algn="just">
              <a:spcAft>
                <a:spcPts val="600"/>
              </a:spcAft>
            </a:pPr>
            <a:r>
              <a:rPr lang="de-DE" sz="1800" b="1" dirty="0">
                <a:effectLst/>
                <a:latin typeface="Calibri" panose="020F0502020204030204" pitchFamily="34" charset="0"/>
                <a:ea typeface="Times New Roman" panose="02020603050405020304" pitchFamily="18" charset="0"/>
              </a:rPr>
              <a:t>AUFRUF</a:t>
            </a:r>
          </a:p>
          <a:p>
            <a:pPr algn="just">
              <a:spcAft>
                <a:spcPts val="600"/>
              </a:spcAft>
            </a:pPr>
            <a:endParaRPr lang="de-AT" sz="1800" dirty="0">
              <a:effectLst/>
              <a:latin typeface="Times New Roman" panose="02020603050405020304" pitchFamily="18" charset="0"/>
              <a:ea typeface="Times New Roman" panose="02020603050405020304" pitchFamily="18"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Während ihr heute hier zuhört – spricht der Heilige Geist zu euren Herzen und eurem Verstand und bittet euch, mit ihm zusammenzuarbeiten, um verletzte Menschen mit seiner Liebe und seinem Charakter bekannt zu machen? Kannst du dieses Drängen im Herzen spüren? Ich glaube, dass Gott jede Einzelne von uns dazu aufruft, auf andere Frauen zuzugehen; leidende Frauen, einsame Frauen, Frauen, die Missbrauch und Traurigkeit erlebt haben; Frauen, die sich im Hintergrund oder in der letzten Bank in unserer Gemeinde verstecken … Wer immer es ist, den Gott dir ans Herz legen möchte – denk daran, sie wartet. Sie wartet auf dich. Lass sie nicht zu lange warten!</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Wenn du Gott heute antworten willst und versprichst: „Ja, ich will dienen, ich will mit dir und in deinem Namen und deiner Liebe dienen!“, dann steh bitte mit mir zum Gebet auf.</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i="1" dirty="0">
                <a:solidFill>
                  <a:srgbClr val="808080"/>
                </a:solidFill>
                <a:effectLst/>
                <a:latin typeface="Calibri" panose="020F0502020204030204" pitchFamily="34" charset="0"/>
                <a:ea typeface="Times New Roman" panose="02020603050405020304" pitchFamily="18" charset="0"/>
                <a:cs typeface="Calibri" panose="020F0502020204030204" pitchFamily="34" charset="0"/>
              </a:rPr>
              <a:t>Hier endet die Predigt.</a:t>
            </a: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990D79B-D250-F942-A3D6-F0E999E3AE2B}" type="slidenum">
              <a:rPr lang="en-US" smtClean="0"/>
              <a:t>14</a:t>
            </a:fld>
            <a:endParaRPr lang="en-US"/>
          </a:p>
        </p:txBody>
      </p:sp>
    </p:spTree>
    <p:extLst>
      <p:ext uri="{BB962C8B-B14F-4D97-AF65-F5344CB8AC3E}">
        <p14:creationId xmlns:p14="http://schemas.microsoft.com/office/powerpoint/2010/main" val="873502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de-DE" sz="1800" b="1" dirty="0">
                <a:effectLst/>
                <a:latin typeface="Calibri" panose="020F0502020204030204" pitchFamily="34" charset="0"/>
                <a:ea typeface="Times New Roman" panose="02020603050405020304" pitchFamily="18" charset="0"/>
              </a:rPr>
              <a:t>EINLEITUNG</a:t>
            </a:r>
          </a:p>
          <a:p>
            <a:pPr>
              <a:spcAft>
                <a:spcPts val="600"/>
              </a:spcAft>
            </a:pPr>
            <a:endParaRPr lang="de-AT" sz="1800" dirty="0">
              <a:effectLst/>
              <a:latin typeface="Times New Roman" panose="02020603050405020304" pitchFamily="18" charset="0"/>
              <a:ea typeface="Times New Roman" panose="02020603050405020304" pitchFamily="18"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Ist das gut oder schlecht? Hilfreich oder gefährlich?</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Selbstverständlich wisst ihr, dass wir vorsichtig mit scharfen Gegenständen umgehen müssen, nicht sorglos oder gar leichtsinnig. Das Gleiche gilt für Macht. Wir müssen sie sorgfältig, nicht unachtsam, einsetzen. Macht für sich genommen ist weder gut noch schlecht, sie ist neutral. Doch Macht kann entweder für viel Gutes oder zu sehr Schlechtem verwendet werden.</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Autos und Flugzeuge haben die Fähigkeit, uns gut zu nützen – sie bringen uns dorthin, wo wir sein wollen oder müssen. Doch ihre Stärke kann dazu missbraucht werden, viel Schaden anzurichten, wenn man sie als Mordmaschinen einsetzt.</a:t>
            </a: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990D79B-D250-F942-A3D6-F0E999E3AE2B}" type="slidenum">
              <a:rPr lang="en-US" smtClean="0"/>
              <a:t>2</a:t>
            </a:fld>
            <a:endParaRPr lang="en-US"/>
          </a:p>
        </p:txBody>
      </p:sp>
    </p:spTree>
    <p:extLst>
      <p:ext uri="{BB962C8B-B14F-4D97-AF65-F5344CB8AC3E}">
        <p14:creationId xmlns:p14="http://schemas.microsoft.com/office/powerpoint/2010/main" val="1423663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de-DE" sz="1800" b="1" dirty="0">
                <a:effectLst/>
                <a:latin typeface="Calibri" panose="020F0502020204030204" pitchFamily="34" charset="0"/>
                <a:ea typeface="Times New Roman" panose="02020603050405020304" pitchFamily="18" charset="0"/>
              </a:rPr>
              <a:t>MACHTMISSBRAUCH IN DER BIBEL</a:t>
            </a:r>
          </a:p>
          <a:p>
            <a:pPr>
              <a:spcAft>
                <a:spcPts val="600"/>
              </a:spcAft>
            </a:pPr>
            <a:endParaRPr lang="de-AT" sz="1800" dirty="0">
              <a:effectLst/>
              <a:latin typeface="Times New Roman" panose="02020603050405020304" pitchFamily="18" charset="0"/>
              <a:ea typeface="Times New Roman" panose="02020603050405020304" pitchFamily="18"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Die Bibel berichtet viel über Macht, die richtige Ausübung von Macht, und den Missbrauch von Macht: Der erste und offensichtlichste Fall ist der von Luzifer, der als Satan bekannt wurde. Er besaß sehr viel Macht, aber er wollte noch mehr davon. Er missbrauchte seine Stellung dazu, das Bewusstsein eines Drittels aller Engel zu vergiften. Selbst damit war er nicht zufrieden, darum ging er daran, Adam und Eva zu verderben – und alle ihre Nachkommen. Sowohl der Täter als auch die Opfer werden verletzt – doch Satan wird seine endgültige Strafe am Ende der tausend Jahre erhalten.</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Machtmissbrauch ist oft schwer zu erkennen. Manchmal tritt er als Beeinflussung auf. Dies geschah offensichtlich im Garten Eden. Zuweilen erscheint Machtmissbrauch als Bitte um Mitgefühl oder als Verursachung von Zweifeln; auch dies finden wir im Garten Eden. In anderen Fällen setzt der Täter das Opfer unter Druck, indem er die Behauptung „Ich habe schon so viel für dich getan“ ins Feld führt. Alle diese Aussagen sind unehrlich, missbräuchlich und irreführend.</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Das genaue Gegenteil von Satan und seinem Machtmissbrauch finden wir bei Jesus. Er setzte seine unendliche Macht niemals ein, um selbst davon zu profitieren. Ganz im Gegenteil, er legte seine Macht ab, um die Stellung eines Dieners einzunehmen. </a:t>
            </a:r>
            <a:r>
              <a:rPr lang="de-DE" sz="1800" i="1" dirty="0">
                <a:effectLst/>
                <a:latin typeface="Calibri" panose="020F0502020204030204" pitchFamily="34" charset="0"/>
                <a:ea typeface="Times New Roman" panose="02020603050405020304" pitchFamily="18" charset="0"/>
                <a:cs typeface="Calibri" panose="020F0502020204030204" pitchFamily="34" charset="0"/>
              </a:rPr>
              <a:t>„Selbst der Menschensohn ist nicht gekommen, um sich dienen zu lassen, sondern um anderen zu dienen und sein Leben als Lösegeld für viele Menschen hinzugeben.“ (Markus 10,45 NLB)</a:t>
            </a:r>
            <a:r>
              <a:rPr lang="de-DE" sz="1800" dirty="0">
                <a:effectLst/>
                <a:latin typeface="Calibri" panose="020F0502020204030204" pitchFamily="34" charset="0"/>
                <a:ea typeface="Times New Roman" panose="02020603050405020304" pitchFamily="18" charset="0"/>
                <a:cs typeface="Calibri" panose="020F0502020204030204" pitchFamily="34" charset="0"/>
              </a:rPr>
              <a:t> Er ist unser Vorbild. Er erkannte Grenzen an und respektierte sie. Er hat niemals jemanden gezwungen – und er tut es heute </a:t>
            </a:r>
            <a:r>
              <a:rPr lang="en-US" sz="1800" dirty="0" err="1">
                <a:effectLst/>
                <a:latin typeface="Times New Roman" panose="02020603050405020304" pitchFamily="18" charset="0"/>
                <a:ea typeface="Times New Roman" panose="02020603050405020304" pitchFamily="18" charset="0"/>
              </a:rPr>
              <a:t>genauso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wenig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wie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damals</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als</a:t>
            </a:r>
            <a:r>
              <a:rPr lang="en-US" sz="1800" dirty="0">
                <a:effectLst/>
                <a:latin typeface="Times New Roman" panose="02020603050405020304" pitchFamily="18" charset="0"/>
                <a:ea typeface="Times New Roman" panose="02020603050405020304" pitchFamily="18" charset="0"/>
              </a:rPr>
              <a:t> er auf der </a:t>
            </a:r>
            <a:r>
              <a:rPr lang="en-US" sz="1800" dirty="0" err="1">
                <a:effectLst/>
                <a:latin typeface="Times New Roman" panose="02020603050405020304" pitchFamily="18" charset="0"/>
                <a:ea typeface="Times New Roman" panose="02020603050405020304" pitchFamily="18" charset="0"/>
              </a:rPr>
              <a:t>Erde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wandelte</a:t>
            </a:r>
            <a:r>
              <a:rPr lang="de-DE" sz="1800" dirty="0">
                <a:effectLst/>
                <a:latin typeface="Calibri" panose="020F0502020204030204" pitchFamily="34" charset="0"/>
                <a:ea typeface="Times New Roman" panose="02020603050405020304" pitchFamily="18" charset="0"/>
                <a:cs typeface="Calibri" panose="020F0502020204030204" pitchFamily="34" charset="0"/>
              </a:rPr>
              <a:t>. Er gewährt uns Wahlmöglichkeiten und Freiheit.</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Der ägyptische Pharao war ein anderer Herrscher, der seine Macht missbrauchte. </a:t>
            </a:r>
            <a:r>
              <a:rPr lang="de-DE" sz="1800" i="1" dirty="0">
                <a:effectLst/>
                <a:latin typeface="Calibri" panose="020F0502020204030204" pitchFamily="34" charset="0"/>
                <a:ea typeface="Times New Roman" panose="02020603050405020304" pitchFamily="18" charset="0"/>
                <a:cs typeface="Calibri" panose="020F0502020204030204" pitchFamily="34" charset="0"/>
              </a:rPr>
              <a:t>„,Hinaus mit dir!‘, befahl er Mose. ,Wage nicht, mir noch einmal unter die Augen zu kommen, sonst wirst du sterben!‘“ (2.Mose 10,28 NLB)</a:t>
            </a:r>
            <a:r>
              <a:rPr lang="de-DE" sz="1800" dirty="0">
                <a:effectLst/>
                <a:latin typeface="Calibri" panose="020F0502020204030204" pitchFamily="34" charset="0"/>
                <a:ea typeface="Times New Roman" panose="02020603050405020304" pitchFamily="18" charset="0"/>
                <a:cs typeface="Calibri" panose="020F0502020204030204" pitchFamily="34" charset="0"/>
              </a:rPr>
              <a:t> Machtmissbrauch wird manchmal zum Bumerang – sein eigener Sohn starb, nicht Mose.</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Ein weiterer Fall von Machtmissbrauch wird uns im Bericht über die Söhne Elis geschildert (2.Samuel 2,22-25). Diese Männer übten auf viele Arten Gewalt aus, bis sie samt ihrem Vater starben und ihr Dienst abrupt beendet wurde. Ellen White hat zu dieser Begebenheit etwas Lehrreiches zu sagen:</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marL="270510" marR="547370" algn="just">
              <a:spcBef>
                <a:spcPts val="600"/>
              </a:spcBef>
              <a:spcAft>
                <a:spcPts val="1200"/>
              </a:spcAft>
            </a:pPr>
            <a:r>
              <a:rPr lang="de-DE" sz="1800" i="1"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„Viele, die vorgeben, Diener Christi zu sein, gleichen den Söhnen Elis, die im heiligen Dienst standen und ihr Amt dazu benutzten, um Verbrechen und Ehebruch zu begehen und dadurch andere dazu veranlassten, das Gesetz Gottes zu übertreten. Sie werden eine entsetzliche Rechenschaft ablegen müssen, wenn die Fälle aller vor Gottes Thron gerichtet werden und sie die Folgen ihrer Taten tragen müssen … Ehebruch ist eine der schrecklichen Sünden dieses Zeitalters. Diese Sünde findet sich unter vorgeblichen Christen jeder Art.“ </a:t>
            </a:r>
            <a:r>
              <a:rPr lang="de-DE" sz="1800" i="1" baseline="300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1</a:t>
            </a:r>
          </a:p>
          <a:p>
            <a:pPr marL="270510" marR="547370" algn="just">
              <a:spcBef>
                <a:spcPts val="600"/>
              </a:spcBef>
              <a:spcAft>
                <a:spcPts val="1200"/>
              </a:spcAft>
            </a:pPr>
            <a:endParaRPr lang="de-AT" sz="1800" i="1"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p>
            <a:pPr>
              <a:spcAft>
                <a:spcPts val="600"/>
              </a:spcAft>
            </a:pPr>
            <a:r>
              <a:rPr lang="de-DE" sz="1800" b="1" dirty="0">
                <a:effectLst/>
                <a:latin typeface="Calibri" panose="020F0502020204030204" pitchFamily="34" charset="0"/>
                <a:ea typeface="Times New Roman" panose="02020603050405020304" pitchFamily="18" charset="0"/>
              </a:rPr>
              <a:t>MACHTMISSBRAUCH DURCH KÖNIG DAVID</a:t>
            </a:r>
          </a:p>
          <a:p>
            <a:pPr>
              <a:spcAft>
                <a:spcPts val="600"/>
              </a:spcAft>
            </a:pPr>
            <a:endParaRPr lang="de-AT" sz="1800" dirty="0">
              <a:effectLst/>
              <a:latin typeface="Times New Roman" panose="02020603050405020304" pitchFamily="18" charset="0"/>
              <a:ea typeface="Times New Roman" panose="02020603050405020304" pitchFamily="18"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Eine der Begebenheiten, über die uns die Bibel berichtet, die uns wirklich dabei hilft, das Thema Machtmissbrauch zu verstehen, ist der Bericht über David und Bathseba. Meist wird er als eine einfache Ehebruchsgeschichte abgetan. Ja, es geht offensichtlich um Ehebruch, aber wir müssen genauer hinsehen und diesen Bericht mit neuen Augen betrachten.</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Mehr als einmal hat David bewiesen, dass er seine Macht äußerst zurückhaltend einsetzte. Er verstand, worum es bei Grenzen ging. Er hörte auf Abigail und tötete weder ihren Mann noch seine Dienerschaft. David sagte zu ihr: </a:t>
            </a:r>
            <a:r>
              <a:rPr lang="de-DE" sz="1800" i="1" dirty="0">
                <a:effectLst/>
                <a:latin typeface="Calibri" panose="020F0502020204030204" pitchFamily="34" charset="0"/>
                <a:ea typeface="Times New Roman" panose="02020603050405020304" pitchFamily="18" charset="0"/>
                <a:cs typeface="Calibri" panose="020F0502020204030204" pitchFamily="34" charset="0"/>
              </a:rPr>
              <a:t>„Gepriesen sei der Herr, der Gott Israels, der dich heute zu mir gesandt hat! Gepriesen sei deine Klugheit! Gesegnet sollst du sein, weil du mich daran gehindert hast, Blut zu vergießen und mich selbst zu rächen.“ (1.Samuel 25,32-33 NLB)</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Als er die Möglichkeit hatte, seinen Verfolger, König Saul, zu töten, schnitt er nur einen Zipfel seines Mantels ab. Selbst deswegen hatte er anschließend Schuldgefühle. Es wird berichtet: </a:t>
            </a:r>
            <a:r>
              <a:rPr lang="de-DE" sz="1800" i="1" dirty="0">
                <a:effectLst/>
                <a:latin typeface="Calibri" panose="020F0502020204030204" pitchFamily="34" charset="0"/>
                <a:ea typeface="Times New Roman" panose="02020603050405020304" pitchFamily="18" charset="0"/>
                <a:cs typeface="Calibri" panose="020F0502020204030204" pitchFamily="34" charset="0"/>
              </a:rPr>
              <a:t>„Doch dann bekam David ein schlechtes Gewissen, weil er etwas von Sauls Gewand abgeschnitten hatte. Und er sagte zu seinen Männern: ,Der Herr bewahre mich davor, dass ich dem Gesalbten des Herrn etwas antue. Denn er ist ja der Gesalbte des Herrn.‘“ (1.Samuel 24,6-7 NLB)</a:t>
            </a:r>
            <a:r>
              <a:rPr lang="de-DE" sz="1800" dirty="0">
                <a:effectLst/>
                <a:latin typeface="Calibri" panose="020F0502020204030204" pitchFamily="34" charset="0"/>
                <a:ea typeface="Times New Roman" panose="02020603050405020304" pitchFamily="18" charset="0"/>
                <a:cs typeface="Calibri" panose="020F0502020204030204" pitchFamily="34" charset="0"/>
              </a:rPr>
              <a:t> Ein anderes Mal nahm er nur den Speer und den Wasserkrug des schlafenden Königs an sich.</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Doch als er Bathseba sah und begehrte, missachtete er die Grenzen und setzte seine beträchtliche Macht ein, um seine Wünsche zu befriedigen. Manche behaupten, Bathseba hätte ihn verführt und hätte sich außerdem verweigern können. Diese Leute haben keine Ahnung von der Machtfülle eines Königs zu alter Zeit. Aber auch wenn es Bathseba möglich gewesen wäre, David abzulehnen, wäre doch er es gewesen, der die Verantwortung trug. Larry W. </a:t>
            </a:r>
            <a:r>
              <a:rPr lang="de-DE" sz="1800" dirty="0" err="1">
                <a:effectLst/>
                <a:latin typeface="Calibri" panose="020F0502020204030204" pitchFamily="34" charset="0"/>
                <a:ea typeface="Times New Roman" panose="02020603050405020304" pitchFamily="18" charset="0"/>
                <a:cs typeface="Calibri" panose="020F0502020204030204" pitchFamily="34" charset="0"/>
              </a:rPr>
              <a:t>Spielman</a:t>
            </a:r>
            <a:r>
              <a:rPr lang="de-DE" sz="1800" dirty="0">
                <a:effectLst/>
                <a:latin typeface="Calibri" panose="020F0502020204030204" pitchFamily="34" charset="0"/>
                <a:ea typeface="Times New Roman" panose="02020603050405020304" pitchFamily="18" charset="0"/>
                <a:cs typeface="Calibri" panose="020F0502020204030204" pitchFamily="34" charset="0"/>
              </a:rPr>
              <a:t>, der Material über Menschenführung und die Vorbeugung von Missbrauch durch geistliche Leiter verfasste, schrieb: </a:t>
            </a:r>
            <a:r>
              <a:rPr lang="de-DE" sz="1800" i="1" dirty="0">
                <a:effectLst/>
                <a:latin typeface="Calibri" panose="020F0502020204030204" pitchFamily="34" charset="0"/>
                <a:ea typeface="Times New Roman" panose="02020603050405020304" pitchFamily="18" charset="0"/>
                <a:cs typeface="Calibri" panose="020F0502020204030204" pitchFamily="34" charset="0"/>
              </a:rPr>
              <a:t>„Einige zeigen mit dem Finger auf Bathseba und behaupten, sie hätte David absichtlich verführt, indem sie dort badete, wo der Herrscher sie auf jeden Fall sehen musste. Dies macht Bathseba, nicht David, dafür verantwortlich, dass der König seine erotischen Triebe nicht beherrschen konnte. Diese Vorstellung ist einfach lächerlich. Selbst wenn Bathseba sich absichtlich so verhalten hätte, um die Leidenschaft des Königs zu erregen, blieb David voll und ganz für das, was er tat, verantwortlich. Bei aller Schönheit und allen Verführungskünsten konnte Bathseba David nicht dazu zwingen, seine Selbstbeherrschung und sein Verantwortungsbewusstsein zu verlieren – genauso wenig wie es Goliath zuvor möglich war, ihn mit Angst zu erfüllen. In dieser anderen Situation blieb David ruhig und souverän (1.Samuel 17,36-37).“ </a:t>
            </a:r>
            <a:r>
              <a:rPr lang="de-DE" sz="1800" i="1" baseline="30000" dirty="0">
                <a:effectLst/>
                <a:latin typeface="Calibri" panose="020F0502020204030204" pitchFamily="34" charset="0"/>
                <a:ea typeface="Times New Roman" panose="02020603050405020304" pitchFamily="18" charset="0"/>
                <a:cs typeface="Calibri" panose="020F0502020204030204" pitchFamily="34" charset="0"/>
              </a:rPr>
              <a:t>2</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Wenn die Schuld bei Bathseba gelegen hätte, hätte </a:t>
            </a:r>
            <a:r>
              <a:rPr lang="de-DE" sz="1800" i="1" dirty="0">
                <a:effectLst/>
                <a:latin typeface="Calibri" panose="020F0502020204030204" pitchFamily="34" charset="0"/>
                <a:ea typeface="Times New Roman" panose="02020603050405020304" pitchFamily="18" charset="0"/>
                <a:cs typeface="Calibri" panose="020F0502020204030204" pitchFamily="34" charset="0"/>
              </a:rPr>
              <a:t>sie</a:t>
            </a:r>
            <a:r>
              <a:rPr lang="de-DE" sz="1800" dirty="0">
                <a:effectLst/>
                <a:latin typeface="Calibri" panose="020F0502020204030204" pitchFamily="34" charset="0"/>
                <a:ea typeface="Times New Roman" panose="02020603050405020304" pitchFamily="18" charset="0"/>
                <a:cs typeface="Calibri" panose="020F0502020204030204" pitchFamily="34" charset="0"/>
              </a:rPr>
              <a:t> den 51. Psalm verfassen müssen, nicht David.</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David wurde nicht nur als politischer, sondern auch als religiöser Führer angesehen. Von ihm wurde erwartet, seine Verantwortung auf einer höheren Stufe wahrzunehmen. Doch er enttäuschte Gott, sich selbst, Bathseba, sein Land, seinen Freund Uriah und seine eigene Familie. Seine persönliche Sünde verhinderte, dass er seine Söhne ermahnen konnte.</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Manchmal entschuldigen Personen in Machtpositionen ihren Missbrauch, indem sie sagen, die Angelegenheit wäre eine „Privatsache“. Der Begriff „Erwachsene in gegenseitigem Einverständnis“ wird verwendet, um sich rechtmäßig abzusichern. Doch was David für seine Privatsache angesehen hatte, betraf die Öffentlichkeit und hatte Auswirkungen auf das ganze Reich. Er musste erkennen, dass die Sünden auf einen selbst zurückfallen.</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spcAft>
                <a:spcPts val="600"/>
              </a:spcAft>
            </a:pPr>
            <a:r>
              <a:rPr lang="en-US" sz="1800" dirty="0">
                <a:effectLst/>
                <a:latin typeface="Calibri" panose="020F0502020204030204" pitchFamily="34" charset="0"/>
                <a:ea typeface="Times New Roman" panose="02020603050405020304" pitchFamily="18" charset="0"/>
              </a:rPr>
              <a:t>1) Ellen G. White. Silver Spring, MD: Ellen G. White Estate, (1989), “The Sin of Licentiousness”, Testimonies on Sexual Behavior, Adultery, and Divorce, S. 99</a:t>
            </a:r>
            <a:endParaRPr lang="de-AT" sz="1800" dirty="0">
              <a:effectLst/>
              <a:latin typeface="Times New Roman" panose="02020603050405020304" pitchFamily="18" charset="0"/>
              <a:ea typeface="Times New Roman" panose="02020603050405020304" pitchFamily="18" charset="0"/>
            </a:endParaRPr>
          </a:p>
          <a:p>
            <a:pPr>
              <a:spcAft>
                <a:spcPts val="600"/>
              </a:spcAft>
            </a:pPr>
            <a:r>
              <a:rPr lang="en-US" sz="1800" kern="1200" dirty="0">
                <a:solidFill>
                  <a:schemeClr val="tx1"/>
                </a:solidFill>
                <a:effectLst/>
                <a:latin typeface="Calibri" panose="020F0502020204030204" pitchFamily="34" charset="0"/>
                <a:ea typeface="Times New Roman" panose="02020603050405020304" pitchFamily="18" charset="0"/>
                <a:cs typeface="+mn-cs"/>
                <a:hlinkClick r:id="rId3">
                  <a:extLst>
                    <a:ext uri="{A12FA001-AC4F-418D-AE19-62706E023703}">
                      <ahyp:hlinkClr xmlns:ahyp="http://schemas.microsoft.com/office/drawing/2018/hyperlinkcolor" val="tx"/>
                    </a:ext>
                  </a:extLst>
                </a:hlinkClick>
              </a:rPr>
              <a:t>2) </a:t>
            </a:r>
            <a:r>
              <a:rPr lang="en-US" sz="1800" u="sng" dirty="0">
                <a:solidFill>
                  <a:srgbClr val="000000"/>
                </a:solidFill>
                <a:effectLst/>
                <a:uFill>
                  <a:solidFill>
                    <a:srgbClr val="000000"/>
                  </a:solidFill>
                </a:uFill>
                <a:latin typeface="Calibri" panose="020F0502020204030204" pitchFamily="34" charset="0"/>
                <a:ea typeface="Times New Roman" panose="02020603050405020304" pitchFamily="18" charset="0"/>
                <a:hlinkClick r:id="rId3"/>
              </a:rPr>
              <a:t>https://wordandworld.luthersem.edu/content/pdfs/19-3_Politics/19-3_Spielman.pdf</a:t>
            </a:r>
            <a:r>
              <a:rPr lang="en-US" sz="1800" dirty="0">
                <a:effectLst/>
                <a:latin typeface="Calibri" panose="020F0502020204030204" pitchFamily="34" charset="0"/>
                <a:ea typeface="Times New Roman" panose="02020603050405020304" pitchFamily="18" charset="0"/>
              </a:rPr>
              <a:t> , abgerufen am 22.2.2022</a:t>
            </a:r>
            <a:endParaRPr lang="de-AT"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990D79B-D250-F942-A3D6-F0E999E3AE2B}" type="slidenum">
              <a:rPr lang="en-US" smtClean="0"/>
              <a:t>3</a:t>
            </a:fld>
            <a:endParaRPr lang="en-US"/>
          </a:p>
        </p:txBody>
      </p:sp>
    </p:spTree>
    <p:extLst>
      <p:ext uri="{BB962C8B-B14F-4D97-AF65-F5344CB8AC3E}">
        <p14:creationId xmlns:p14="http://schemas.microsoft.com/office/powerpoint/2010/main" val="2533262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de-DE" sz="1800" b="1" dirty="0">
                <a:effectLst/>
                <a:latin typeface="Calibri" panose="020F0502020204030204" pitchFamily="34" charset="0"/>
                <a:ea typeface="Times New Roman" panose="02020603050405020304" pitchFamily="18" charset="0"/>
              </a:rPr>
              <a:t>ARTEN VON MACHT</a:t>
            </a:r>
          </a:p>
          <a:p>
            <a:pPr>
              <a:spcAft>
                <a:spcPts val="600"/>
              </a:spcAft>
            </a:pPr>
            <a:endParaRPr lang="de-AT" sz="1800" dirty="0">
              <a:effectLst/>
              <a:latin typeface="Times New Roman" panose="02020603050405020304" pitchFamily="18" charset="0"/>
              <a:ea typeface="Times New Roman" panose="02020603050405020304" pitchFamily="18"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Lasst uns nun gemeinsam einige der vielen unterschiedlichen Arten von Macht betrachten.</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Es gibt eine Art von Macht, die mit der Stellung verbunden ist, die jemand innehat. Einige dieser Positionen sind:</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buFont typeface="Wingdings" panose="05000000000000000000" pitchFamily="2" charset="2"/>
              <a:buChar char=""/>
            </a:pPr>
            <a:r>
              <a:rPr lang="de-DE" sz="1800" dirty="0">
                <a:effectLst/>
                <a:latin typeface="Calibri" panose="020F0502020204030204" pitchFamily="34" charset="0"/>
                <a:ea typeface="Times New Roman" panose="02020603050405020304" pitchFamily="18" charset="0"/>
                <a:cs typeface="Calibri" panose="020F0502020204030204" pitchFamily="34" charset="0"/>
              </a:rPr>
              <a:t>Rechtsanwalt – Rechtsanwältin </a:t>
            </a: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buFont typeface="Wingdings" panose="05000000000000000000" pitchFamily="2" charset="2"/>
              <a:buChar char=""/>
            </a:pPr>
            <a:r>
              <a:rPr lang="de-DE" sz="1800" dirty="0">
                <a:effectLst/>
                <a:latin typeface="Calibri" panose="020F0502020204030204" pitchFamily="34" charset="0"/>
                <a:ea typeface="Times New Roman" panose="02020603050405020304" pitchFamily="18" charset="0"/>
                <a:cs typeface="Calibri" panose="020F0502020204030204" pitchFamily="34" charset="0"/>
              </a:rPr>
              <a:t>Lehrer – Lehrerin </a:t>
            </a: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buFont typeface="Wingdings" panose="05000000000000000000" pitchFamily="2" charset="2"/>
              <a:buChar char=""/>
            </a:pPr>
            <a:r>
              <a:rPr lang="de-DE" sz="1800" dirty="0">
                <a:effectLst/>
                <a:latin typeface="Calibri" panose="020F0502020204030204" pitchFamily="34" charset="0"/>
                <a:ea typeface="Times New Roman" panose="02020603050405020304" pitchFamily="18" charset="0"/>
                <a:cs typeface="Calibri" panose="020F0502020204030204" pitchFamily="34" charset="0"/>
              </a:rPr>
              <a:t>Trainer – Trainerin </a:t>
            </a: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buFont typeface="Wingdings" panose="05000000000000000000" pitchFamily="2" charset="2"/>
              <a:buChar char=""/>
            </a:pPr>
            <a:r>
              <a:rPr lang="de-DE" sz="1800" dirty="0">
                <a:effectLst/>
                <a:latin typeface="Calibri" panose="020F0502020204030204" pitchFamily="34" charset="0"/>
                <a:ea typeface="Times New Roman" panose="02020603050405020304" pitchFamily="18" charset="0"/>
                <a:cs typeface="Calibri" panose="020F0502020204030204" pitchFamily="34" charset="0"/>
              </a:rPr>
              <a:t>Arzt – Ärztin </a:t>
            </a: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buFont typeface="Wingdings" panose="05000000000000000000" pitchFamily="2" charset="2"/>
              <a:buChar char=""/>
            </a:pPr>
            <a:r>
              <a:rPr lang="de-DE" sz="1800" dirty="0">
                <a:effectLst/>
                <a:latin typeface="Calibri" panose="020F0502020204030204" pitchFamily="34" charset="0"/>
                <a:ea typeface="Times New Roman" panose="02020603050405020304" pitchFamily="18" charset="0"/>
                <a:cs typeface="Calibri" panose="020F0502020204030204" pitchFamily="34" charset="0"/>
              </a:rPr>
              <a:t>Therapeut - Therapeutin</a:t>
            </a: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buFont typeface="Wingdings" panose="05000000000000000000" pitchFamily="2" charset="2"/>
              <a:buChar char=""/>
            </a:pPr>
            <a:r>
              <a:rPr lang="de-DE" sz="1800" dirty="0">
                <a:effectLst/>
                <a:latin typeface="Calibri" panose="020F0502020204030204" pitchFamily="34" charset="0"/>
                <a:ea typeface="Times New Roman" panose="02020603050405020304" pitchFamily="18" charset="0"/>
                <a:cs typeface="Calibri" panose="020F0502020204030204" pitchFamily="34" charset="0"/>
              </a:rPr>
              <a:t>Vorgesetzter – Vorgesetzte </a:t>
            </a: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buFont typeface="Wingdings" panose="05000000000000000000" pitchFamily="2" charset="2"/>
              <a:buChar char=""/>
            </a:pPr>
            <a:r>
              <a:rPr lang="de-DE" sz="1800" dirty="0">
                <a:effectLst/>
                <a:latin typeface="Calibri" panose="020F0502020204030204" pitchFamily="34" charset="0"/>
                <a:ea typeface="Times New Roman" panose="02020603050405020304" pitchFamily="18" charset="0"/>
                <a:cs typeface="Calibri" panose="020F0502020204030204" pitchFamily="34" charset="0"/>
              </a:rPr>
              <a:t>Politiker – Politikerin</a:t>
            </a: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buFont typeface="Wingdings" panose="05000000000000000000" pitchFamily="2" charset="2"/>
              <a:buChar char=""/>
            </a:pPr>
            <a:r>
              <a:rPr lang="de-DE" sz="1800" dirty="0">
                <a:effectLst/>
                <a:latin typeface="Calibri" panose="020F0502020204030204" pitchFamily="34" charset="0"/>
                <a:ea typeface="Times New Roman" panose="02020603050405020304" pitchFamily="18" charset="0"/>
                <a:cs typeface="Calibri" panose="020F0502020204030204" pitchFamily="34" charset="0"/>
              </a:rPr>
              <a:t>Person des öffentlichen Lebens</a:t>
            </a: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buFont typeface="Wingdings" panose="05000000000000000000" pitchFamily="2" charset="2"/>
              <a:buChar char=""/>
            </a:pPr>
            <a:r>
              <a:rPr lang="de-DE" sz="1800" dirty="0">
                <a:effectLst/>
                <a:latin typeface="Calibri" panose="020F0502020204030204" pitchFamily="34" charset="0"/>
                <a:ea typeface="Times New Roman" panose="02020603050405020304" pitchFamily="18" charset="0"/>
                <a:cs typeface="Calibri" panose="020F0502020204030204" pitchFamily="34" charset="0"/>
              </a:rPr>
              <a:t>Ehemann – Ehefrau </a:t>
            </a: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buFont typeface="Wingdings" panose="05000000000000000000" pitchFamily="2" charset="2"/>
              <a:buChar char=""/>
            </a:pPr>
            <a:r>
              <a:rPr lang="de-DE" sz="1800" dirty="0">
                <a:effectLst/>
                <a:latin typeface="Calibri" panose="020F0502020204030204" pitchFamily="34" charset="0"/>
                <a:ea typeface="Times New Roman" panose="02020603050405020304" pitchFamily="18" charset="0"/>
                <a:cs typeface="Calibri" panose="020F0502020204030204" pitchFamily="34" charset="0"/>
              </a:rPr>
              <a:t>Eltern</a:t>
            </a: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buFont typeface="Wingdings" panose="05000000000000000000" pitchFamily="2" charset="2"/>
              <a:buChar char=""/>
            </a:pPr>
            <a:r>
              <a:rPr lang="de-DE" sz="1800" dirty="0">
                <a:effectLst/>
                <a:latin typeface="Calibri" panose="020F0502020204030204" pitchFamily="34" charset="0"/>
                <a:ea typeface="Times New Roman" panose="02020603050405020304" pitchFamily="18" charset="0"/>
                <a:cs typeface="Calibri" panose="020F0502020204030204" pitchFamily="34" charset="0"/>
              </a:rPr>
              <a:t>Erwachsenes Kind alternder Eltern</a:t>
            </a: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buFont typeface="Wingdings" panose="05000000000000000000" pitchFamily="2" charset="2"/>
              <a:buChar char=""/>
            </a:pPr>
            <a:r>
              <a:rPr lang="de-DE" sz="1800" dirty="0">
                <a:effectLst/>
                <a:latin typeface="Calibri" panose="020F0502020204030204" pitchFamily="34" charset="0"/>
                <a:ea typeface="Times New Roman" panose="02020603050405020304" pitchFamily="18" charset="0"/>
                <a:cs typeface="Calibri" panose="020F0502020204030204" pitchFamily="34" charset="0"/>
              </a:rPr>
              <a:t>Leiter und Leiterinnen in der Gemeinde (Jugendarbeit, ADWA, Prediger, Gemeindeleitung …)</a:t>
            </a: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marL="457200" indent="-228600" algn="just"/>
            <a:r>
              <a:rPr lang="de-DE" sz="1800" dirty="0">
                <a:effectLst/>
                <a:latin typeface="Calibri" panose="020F0502020204030204" pitchFamily="34" charset="0"/>
                <a:ea typeface="Times New Roman" panose="02020603050405020304" pitchFamily="18" charset="0"/>
                <a:cs typeface="Calibri" panose="020F0502020204030204" pitchFamily="34" charset="0"/>
              </a:rPr>
              <a:t> </a:t>
            </a: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Inzwischen haben wir vermutlich jede erwachsene Person in der Gemeinde in einer oder mehreren Funktionen erwähnt. Normalerweise sehen wir zu diesen Menschen auf und respektieren sie. Darum ist der Schaden, der entsteht, wenn sie ihre Macht missbrauchen, so groß. Wir werden später genauer darauf eingehen.</a:t>
            </a: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990D79B-D250-F942-A3D6-F0E999E3AE2B}" type="slidenum">
              <a:rPr lang="en-US" smtClean="0"/>
              <a:t>4</a:t>
            </a:fld>
            <a:endParaRPr lang="en-US"/>
          </a:p>
        </p:txBody>
      </p:sp>
    </p:spTree>
    <p:extLst>
      <p:ext uri="{BB962C8B-B14F-4D97-AF65-F5344CB8AC3E}">
        <p14:creationId xmlns:p14="http://schemas.microsoft.com/office/powerpoint/2010/main" val="2033420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Es gibt noch andere Arten, wie Macht missbraucht werden kann:</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spcAft>
                <a:spcPts val="600"/>
              </a:spcAft>
              <a:buFont typeface="Wingdings" panose="05000000000000000000" pitchFamily="2" charset="2"/>
              <a:buChar char=""/>
            </a:pPr>
            <a:r>
              <a:rPr lang="de-DE" sz="1800" b="1" dirty="0">
                <a:effectLst/>
                <a:latin typeface="Calibri" panose="020F0502020204030204" pitchFamily="34" charset="0"/>
                <a:ea typeface="Times New Roman" panose="02020603050405020304" pitchFamily="18" charset="0"/>
                <a:cs typeface="Calibri" panose="020F0502020204030204" pitchFamily="34" charset="0"/>
              </a:rPr>
              <a:t>Wirtschaftlich:</a:t>
            </a:r>
            <a:r>
              <a:rPr lang="de-DE" sz="1800" dirty="0">
                <a:effectLst/>
                <a:latin typeface="Calibri" panose="020F0502020204030204" pitchFamily="34" charset="0"/>
                <a:ea typeface="Times New Roman" panose="02020603050405020304" pitchFamily="18" charset="0"/>
                <a:cs typeface="Calibri" panose="020F0502020204030204" pitchFamily="34" charset="0"/>
              </a:rPr>
              <a:t> Geld wird verantwortlich oder missbräuchlich eingesetzt und Vertrauen in die Verwaltung der Mittel genossen. Durch die Kontrolle über die Finanzen entsteht Macht, die Betreffenden werden geachtet und können Entscheidungen oder Projekte beeinflussen, indem sie ihr Geld zur Verfügung stellen oder zurückhalten.</a:t>
            </a:r>
          </a:p>
          <a:p>
            <a:pPr marL="342900" lvl="0" indent="-342900" algn="just">
              <a:spcAft>
                <a:spcPts val="600"/>
              </a:spcAft>
              <a:buFont typeface="Wingdings" panose="05000000000000000000" pitchFamily="2" charset="2"/>
              <a:buChar char=""/>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spcAft>
                <a:spcPts val="600"/>
              </a:spcAft>
              <a:buFont typeface="Wingdings" panose="05000000000000000000" pitchFamily="2" charset="2"/>
              <a:buChar char=""/>
            </a:pPr>
            <a:r>
              <a:rPr lang="de-DE" sz="1800" b="1" dirty="0">
                <a:effectLst/>
                <a:latin typeface="Calibri" panose="020F0502020204030204" pitchFamily="34" charset="0"/>
                <a:ea typeface="Times New Roman" panose="02020603050405020304" pitchFamily="18" charset="0"/>
                <a:cs typeface="Calibri" panose="020F0502020204030204" pitchFamily="34" charset="0"/>
              </a:rPr>
              <a:t>Einflussnehmend:</a:t>
            </a:r>
            <a:r>
              <a:rPr lang="de-DE" sz="1800" dirty="0">
                <a:effectLst/>
                <a:latin typeface="Calibri" panose="020F0502020204030204" pitchFamily="34" charset="0"/>
                <a:ea typeface="Times New Roman" panose="02020603050405020304" pitchFamily="18" charset="0"/>
                <a:cs typeface="Calibri" panose="020F0502020204030204" pitchFamily="34" charset="0"/>
              </a:rPr>
              <a:t> Menschen beeinflussen andere, weil sie z. B. ein Buch geschrieben haben, einer bestimmten Gruppe angehören, eine starke Persönlichkeit haben … Das betrifft Menschen aus Sport, Kultur, Musik, Sozialen Medien und andere bekannte Persönlichkeiten, die ihre Fans beeinflussen und Werbung betreiben. Ihre Macht beruht auf ihrer Überzeugungskraft.</a:t>
            </a:r>
          </a:p>
          <a:p>
            <a:pPr marL="342900" lvl="0" indent="-342900" algn="just">
              <a:spcAft>
                <a:spcPts val="600"/>
              </a:spcAft>
              <a:buFont typeface="Wingdings" panose="05000000000000000000" pitchFamily="2" charset="2"/>
              <a:buChar char=""/>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spcAft>
                <a:spcPts val="600"/>
              </a:spcAft>
              <a:buFont typeface="Wingdings" panose="05000000000000000000" pitchFamily="2" charset="2"/>
              <a:buChar char=""/>
            </a:pPr>
            <a:r>
              <a:rPr lang="de-DE" sz="1800" b="1" dirty="0">
                <a:effectLst/>
                <a:latin typeface="Calibri" panose="020F0502020204030204" pitchFamily="34" charset="0"/>
                <a:ea typeface="Times New Roman" panose="02020603050405020304" pitchFamily="18" charset="0"/>
                <a:cs typeface="Calibri" panose="020F0502020204030204" pitchFamily="34" charset="0"/>
              </a:rPr>
              <a:t>Körperlich:</a:t>
            </a:r>
            <a:r>
              <a:rPr lang="de-DE" sz="1800" dirty="0">
                <a:effectLst/>
                <a:latin typeface="Calibri" panose="020F0502020204030204" pitchFamily="34" charset="0"/>
                <a:ea typeface="Times New Roman" panose="02020603050405020304" pitchFamily="18" charset="0"/>
                <a:cs typeface="Calibri" panose="020F0502020204030204" pitchFamily="34" charset="0"/>
              </a:rPr>
              <a:t> Meist erzwingt überlegene Größe oder Kraft Unterordnung. Das ist vielleicht am augenfälligsten: Wenn du größer oder stärker bist als ich, hast du Macht über mich.</a:t>
            </a:r>
          </a:p>
          <a:p>
            <a:pPr marL="342900" lvl="0" indent="-342900" algn="just">
              <a:spcAft>
                <a:spcPts val="600"/>
              </a:spcAft>
              <a:buFont typeface="Wingdings" panose="05000000000000000000" pitchFamily="2" charset="2"/>
              <a:buChar char=""/>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spcAft>
                <a:spcPts val="600"/>
              </a:spcAft>
              <a:buFont typeface="Wingdings" panose="05000000000000000000" pitchFamily="2" charset="2"/>
              <a:buChar char=""/>
            </a:pPr>
            <a:r>
              <a:rPr lang="de-DE" sz="1800" b="1" dirty="0">
                <a:effectLst/>
                <a:latin typeface="Calibri" panose="020F0502020204030204" pitchFamily="34" charset="0"/>
                <a:ea typeface="Times New Roman" panose="02020603050405020304" pitchFamily="18" charset="0"/>
                <a:cs typeface="Calibri" panose="020F0502020204030204" pitchFamily="34" charset="0"/>
              </a:rPr>
              <a:t>Wissensmäßig: </a:t>
            </a:r>
            <a:r>
              <a:rPr lang="de-DE" sz="1800" dirty="0">
                <a:effectLst/>
                <a:latin typeface="Calibri" panose="020F0502020204030204" pitchFamily="34" charset="0"/>
                <a:ea typeface="Times New Roman" panose="02020603050405020304" pitchFamily="18" charset="0"/>
                <a:cs typeface="Calibri" panose="020F0502020204030204" pitchFamily="34" charset="0"/>
              </a:rPr>
              <a:t>Der Einsatz von Information, die anderen nicht zugänglich ist, verleiht dem Wissenden Macht. Das kommt vor allem in der Gemeindeleitung und der Politik zum Tragen. Wenn du Zugang zu internen Informationen hast, kannst du Ereignisse und Menschen beeinflussen.</a:t>
            </a:r>
          </a:p>
          <a:p>
            <a:pPr marL="342900" lvl="0" indent="-342900" algn="just">
              <a:spcAft>
                <a:spcPts val="600"/>
              </a:spcAft>
              <a:buFont typeface="Wingdings" panose="05000000000000000000" pitchFamily="2" charset="2"/>
              <a:buChar char=""/>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spcAft>
                <a:spcPts val="600"/>
              </a:spcAft>
              <a:buFont typeface="Wingdings" panose="05000000000000000000" pitchFamily="2" charset="2"/>
              <a:buChar char=""/>
            </a:pPr>
            <a:r>
              <a:rPr lang="de-DE" sz="1800" b="1" dirty="0">
                <a:effectLst/>
                <a:latin typeface="Calibri" panose="020F0502020204030204" pitchFamily="34" charset="0"/>
                <a:ea typeface="Times New Roman" panose="02020603050405020304" pitchFamily="18" charset="0"/>
                <a:cs typeface="Calibri" panose="020F0502020204030204" pitchFamily="34" charset="0"/>
              </a:rPr>
              <a:t>Psychologisch und gefühlsmäßig:</a:t>
            </a:r>
            <a:r>
              <a:rPr lang="de-DE" sz="1800" dirty="0">
                <a:effectLst/>
                <a:latin typeface="Calibri" panose="020F0502020204030204" pitchFamily="34" charset="0"/>
                <a:ea typeface="Times New Roman" panose="02020603050405020304" pitchFamily="18" charset="0"/>
                <a:cs typeface="Calibri" panose="020F0502020204030204" pitchFamily="34" charset="0"/>
              </a:rPr>
              <a:t> Gefühle werden eingesetzt, um Scham hervorzurufen, andere zu manipulieren und zu beherrschen. In </a:t>
            </a:r>
            <a:r>
              <a:rPr lang="de-DE" sz="1800" i="1" dirty="0">
                <a:effectLst/>
                <a:latin typeface="Calibri" panose="020F0502020204030204" pitchFamily="34" charset="0"/>
                <a:ea typeface="Times New Roman" panose="02020603050405020304" pitchFamily="18" charset="0"/>
                <a:cs typeface="Calibri" panose="020F0502020204030204" pitchFamily="34" charset="0"/>
              </a:rPr>
              <a:t>Epheser 6,4 </a:t>
            </a:r>
            <a:r>
              <a:rPr lang="de-DE" sz="1800" dirty="0">
                <a:effectLst/>
                <a:latin typeface="Calibri" panose="020F0502020204030204" pitchFamily="34" charset="0"/>
                <a:ea typeface="Times New Roman" panose="02020603050405020304" pitchFamily="18" charset="0"/>
                <a:cs typeface="Calibri" panose="020F0502020204030204" pitchFamily="34" charset="0"/>
              </a:rPr>
              <a:t>werden wir gewarnt: </a:t>
            </a:r>
            <a:r>
              <a:rPr lang="de-DE" sz="1800" i="1" dirty="0">
                <a:effectLst/>
                <a:latin typeface="Calibri" panose="020F0502020204030204" pitchFamily="34" charset="0"/>
                <a:ea typeface="Times New Roman" panose="02020603050405020304" pitchFamily="18" charset="0"/>
                <a:cs typeface="Calibri" panose="020F0502020204030204" pitchFamily="34" charset="0"/>
              </a:rPr>
              <a:t>„Ihr Väter, reizt eure Kinder nicht zum Zorn …“ (ELB)</a:t>
            </a:r>
          </a:p>
          <a:p>
            <a:pPr marL="342900" lvl="0" indent="-342900" algn="just">
              <a:spcAft>
                <a:spcPts val="600"/>
              </a:spcAft>
              <a:buFont typeface="Wingdings" panose="05000000000000000000" pitchFamily="2" charset="2"/>
              <a:buChar char=""/>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spcAft>
                <a:spcPts val="600"/>
              </a:spcAft>
              <a:buFont typeface="Wingdings" panose="05000000000000000000" pitchFamily="2" charset="2"/>
              <a:buChar char=""/>
            </a:pPr>
            <a:r>
              <a:rPr lang="de-DE" sz="1800" b="1" dirty="0">
                <a:effectLst/>
                <a:latin typeface="Calibri" panose="020F0502020204030204" pitchFamily="34" charset="0"/>
                <a:ea typeface="Times New Roman" panose="02020603050405020304" pitchFamily="18" charset="0"/>
                <a:cs typeface="Calibri" panose="020F0502020204030204" pitchFamily="34" charset="0"/>
              </a:rPr>
              <a:t>Geistlich:</a:t>
            </a:r>
            <a:r>
              <a:rPr lang="de-DE" sz="1800" dirty="0">
                <a:effectLst/>
                <a:latin typeface="Calibri" panose="020F0502020204030204" pitchFamily="34" charset="0"/>
                <a:ea typeface="Times New Roman" panose="02020603050405020304" pitchFamily="18" charset="0"/>
                <a:cs typeface="Calibri" panose="020F0502020204030204" pitchFamily="34" charset="0"/>
              </a:rPr>
              <a:t> Geistlicher Einfluss wird eingesetzt, um jemanden zu einem Glauben oder Verhalten zu zwingen, zu beschämen oder zu bedrohen.</a:t>
            </a:r>
          </a:p>
          <a:p>
            <a:pPr marL="342900" lvl="0" indent="-342900" algn="just">
              <a:spcAft>
                <a:spcPts val="600"/>
              </a:spcAft>
              <a:buFont typeface="Wingdings" panose="05000000000000000000" pitchFamily="2" charset="2"/>
              <a:buChar char=""/>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spcAft>
                <a:spcPts val="600"/>
              </a:spcAft>
              <a:buFont typeface="Wingdings" panose="05000000000000000000" pitchFamily="2" charset="2"/>
              <a:buChar char=""/>
            </a:pPr>
            <a:r>
              <a:rPr lang="de-DE" sz="1800" b="1" dirty="0">
                <a:effectLst/>
                <a:latin typeface="Calibri" panose="020F0502020204030204" pitchFamily="34" charset="0"/>
                <a:ea typeface="Times New Roman" panose="02020603050405020304" pitchFamily="18" charset="0"/>
                <a:cs typeface="Calibri" panose="020F0502020204030204" pitchFamily="34" charset="0"/>
              </a:rPr>
              <a:t>Sexuell: </a:t>
            </a:r>
            <a:r>
              <a:rPr lang="de-DE" sz="1800" dirty="0">
                <a:effectLst/>
                <a:latin typeface="Calibri" panose="020F0502020204030204" pitchFamily="34" charset="0"/>
                <a:ea typeface="Times New Roman" panose="02020603050405020304" pitchFamily="18" charset="0"/>
                <a:cs typeface="Calibri" panose="020F0502020204030204" pitchFamily="34" charset="0"/>
              </a:rPr>
              <a:t>Andere werden zur Befriedigung der persönlichen Sexualität missbraucht. Dieser Missbrauch kann als sexueller Übergriff, Inzest, sexuelle Belästigung, Schikanierung, verbaler oder seelischer Missbrauch auftreten. Man nutzt einen Menschen oder eine Gruppe zum Vorteil des Täters aus. </a:t>
            </a:r>
            <a:r>
              <a:rPr lang="de-DE" sz="1800" i="1" dirty="0">
                <a:effectLst/>
                <a:latin typeface="Calibri" panose="020F0502020204030204" pitchFamily="34" charset="0"/>
                <a:ea typeface="Times New Roman" panose="02020603050405020304" pitchFamily="18" charset="0"/>
                <a:cs typeface="Calibri" panose="020F0502020204030204" pitchFamily="34" charset="0"/>
              </a:rPr>
              <a:t>[Hinweis: In einigen Ländern gibt es strenge Richtlinien, wie diese Art von Missbrauch angezeigt und durch das Gesetz bestraft werden muss. Das gilt vor allem für den Missbrauch von Kindern.]</a:t>
            </a:r>
          </a:p>
          <a:p>
            <a:pPr marL="342900" lvl="0" indent="-342900" algn="just">
              <a:spcAft>
                <a:spcPts val="600"/>
              </a:spcAft>
              <a:buFont typeface="Wingdings" panose="05000000000000000000" pitchFamily="2" charset="2"/>
              <a:buChar char=""/>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Vielleicht sagt sich jetzt jemand: „Nun, ich falle in keine dieser Kategorien. Ich habe überhaupt keine Macht!“ Doch jeder hat auf irgendeine Weise Macht, und wir alle müssen Grenzen respektieren und über den Einsatz unserer Macht Rechenschaft ablegen. Oft werden Menschen, die sich machtlos fühlen, zu Opfern. Das muss man sich bewusst machen und sich schützen.</a:t>
            </a: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b="1" dirty="0"/>
          </a:p>
        </p:txBody>
      </p:sp>
      <p:sp>
        <p:nvSpPr>
          <p:cNvPr id="4" name="Slide Number Placeholder 3"/>
          <p:cNvSpPr>
            <a:spLocks noGrp="1"/>
          </p:cNvSpPr>
          <p:nvPr>
            <p:ph type="sldNum" sz="quarter" idx="5"/>
          </p:nvPr>
        </p:nvSpPr>
        <p:spPr/>
        <p:txBody>
          <a:bodyPr/>
          <a:lstStyle/>
          <a:p>
            <a:fld id="{5990D79B-D250-F942-A3D6-F0E999E3AE2B}" type="slidenum">
              <a:rPr lang="en-US" smtClean="0"/>
              <a:t>5</a:t>
            </a:fld>
            <a:endParaRPr lang="en-US"/>
          </a:p>
        </p:txBody>
      </p:sp>
    </p:spTree>
    <p:extLst>
      <p:ext uri="{BB962C8B-B14F-4D97-AF65-F5344CB8AC3E}">
        <p14:creationId xmlns:p14="http://schemas.microsoft.com/office/powerpoint/2010/main" val="4093744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de-DE" sz="1800" b="1" dirty="0">
                <a:effectLst/>
                <a:latin typeface="Calibri" panose="020F0502020204030204" pitchFamily="34" charset="0"/>
                <a:ea typeface="Times New Roman" panose="02020603050405020304" pitchFamily="18" charset="0"/>
              </a:rPr>
              <a:t>MACHTMISSBRAUCH INNERHALB DER GEMEINDE</a:t>
            </a:r>
          </a:p>
          <a:p>
            <a:pPr>
              <a:spcAft>
                <a:spcPts val="600"/>
              </a:spcAft>
            </a:pPr>
            <a:endParaRPr lang="de-AT" sz="1800" dirty="0">
              <a:effectLst/>
              <a:latin typeface="Times New Roman" panose="02020603050405020304" pitchFamily="18" charset="0"/>
              <a:ea typeface="Times New Roman" panose="02020603050405020304" pitchFamily="18"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Auf der ganzen Welt werden durch das Nachrichtenwesen und persönliche Mitteilungen immer mehr Fälle von Machtmissbrauch bekannt. Wir sind uns vermutlich bewusst, dass eine andere Glaubensgemeinschaft vor kurzem wiederum in den Nachrichten erwähnt wurde, weil Priester Kinder missbraucht haben. Wir bezweifeln, dass dieses Problem in einigen Gegenden der Welt größer ist als in anderen; es ist eher so, dass mancherorts offener damit umgegangen wird als anderswo. Wir sind stolz auf die Tatsache, dass die Gemeinschaft der Siebenten-Tags-Adventisten das Thema des Missbrauchs durch PredigerInnen, LehrerInnen und andere </a:t>
            </a:r>
            <a:r>
              <a:rPr lang="de-DE" sz="1800" dirty="0" err="1">
                <a:effectLst/>
                <a:latin typeface="Calibri" panose="020F0502020204030204" pitchFamily="34" charset="0"/>
                <a:ea typeface="Times New Roman" panose="02020603050405020304" pitchFamily="18" charset="0"/>
                <a:cs typeface="Calibri" panose="020F0502020204030204" pitchFamily="34" charset="0"/>
              </a:rPr>
              <a:t>Gemeindeleiter­Innen</a:t>
            </a:r>
            <a:r>
              <a:rPr lang="de-DE" sz="1800" dirty="0">
                <a:effectLst/>
                <a:latin typeface="Calibri" panose="020F0502020204030204" pitchFamily="34" charset="0"/>
                <a:ea typeface="Times New Roman" panose="02020603050405020304" pitchFamily="18" charset="0"/>
                <a:cs typeface="Calibri" panose="020F0502020204030204" pitchFamily="34" charset="0"/>
              </a:rPr>
              <a:t> bereits vorbeugend behandelt hat. Aber wir werden das Problem niemals dadurch lösen, dass wir vorgeben, dass Missbrauch nicht vorkommt – weil er da ist.</a:t>
            </a: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  </a:t>
            </a: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Im Februar 2008 erschien in der Zeitschrift </a:t>
            </a:r>
            <a:r>
              <a:rPr lang="de-DE" sz="1800" i="1" dirty="0">
                <a:effectLst/>
                <a:latin typeface="Calibri" panose="020F0502020204030204" pitchFamily="34" charset="0"/>
                <a:ea typeface="Times New Roman" panose="02020603050405020304" pitchFamily="18" charset="0"/>
                <a:cs typeface="Calibri" panose="020F0502020204030204" pitchFamily="34" charset="0"/>
              </a:rPr>
              <a:t>Ministry, an International Journal for Pastors®</a:t>
            </a:r>
            <a:r>
              <a:rPr lang="de-DE" sz="1800" i="1" baseline="30000" dirty="0">
                <a:effectLst/>
                <a:latin typeface="Calibri" panose="020F0502020204030204" pitchFamily="34" charset="0"/>
                <a:ea typeface="Times New Roman" panose="02020603050405020304" pitchFamily="18" charset="0"/>
                <a:cs typeface="Calibri" panose="020F0502020204030204" pitchFamily="34" charset="0"/>
              </a:rPr>
              <a:t>3</a:t>
            </a:r>
            <a:r>
              <a:rPr lang="de-DE" sz="1800" dirty="0">
                <a:effectLst/>
                <a:latin typeface="Calibri" panose="020F0502020204030204" pitchFamily="34" charset="0"/>
                <a:ea typeface="Times New Roman" panose="02020603050405020304" pitchFamily="18" charset="0"/>
                <a:cs typeface="Calibri" panose="020F0502020204030204" pitchFamily="34" charset="0"/>
              </a:rPr>
              <a:t> ein Artikel über </a:t>
            </a:r>
            <a:r>
              <a:rPr lang="de-DE" sz="1800" i="1" dirty="0">
                <a:effectLst/>
                <a:latin typeface="Calibri" panose="020F0502020204030204" pitchFamily="34" charset="0"/>
                <a:ea typeface="Times New Roman" panose="02020603050405020304" pitchFamily="18" charset="0"/>
                <a:cs typeface="Calibri" panose="020F0502020204030204" pitchFamily="34" charset="0"/>
              </a:rPr>
              <a:t>Adventist Risk Management</a:t>
            </a:r>
            <a:r>
              <a:rPr lang="de-DE" sz="1800" dirty="0">
                <a:effectLst/>
                <a:latin typeface="Calibri" panose="020F0502020204030204" pitchFamily="34" charset="0"/>
                <a:ea typeface="Times New Roman" panose="02020603050405020304" pitchFamily="18" charset="0"/>
                <a:cs typeface="Calibri" panose="020F0502020204030204" pitchFamily="34" charset="0"/>
              </a:rPr>
              <a:t>, die Versicherungsgesellschaft der Adventgemeinde. Einer ihrer Direktoren antwortete auf eine Frage bezüglich Machtmissbrauchs durch führende Personen der Gemeinschaft: „Missbrauch geschieht. Einige Glaubensgemeinschaften haben den Standpunkt, dass sie alle Vorwürfe abstreiten … bis sie vor Gericht landen. Die Erfahrungen, welche diese Abteilung (Adventist Risk Management) gemeinsam gesammelt hat, werden dazu benutzt, um das Leid und den Schmerz, welche durch den Missbrauch verursacht werden, so gering wie möglich zu halten … Sobald die Beschwerdeführer zornig werden, wenden sie sich gegen die Gemeinde; sie wenden sich von den Menschen ab, die ihnen helfen wollen. So wird es ihnen beinahe unmöglich, wieder zu genesen.“ Denn wenn Macht missbraucht wird, werden Menschen verletzt. Oftmals verlieren sie außerdem ihr persönliches Gottvertrauen.</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Wenn Grenzen überschritten werden, wird immer irgend jemand verletzt, und oft gilt das sowohl für den Täter als auch für sein Opfer. Wenn es sich um eine führende Person aus der Gemeinde handelt, leidet die gesamte Gemeinschaft und das Missionswerk darunter. Darüber wollen wir im Nachmittagsseminar ausführlicher sprechen.</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i="1" dirty="0">
                <a:solidFill>
                  <a:srgbClr val="7F7F7F"/>
                </a:solidFill>
                <a:effectLst/>
                <a:latin typeface="Calibri" panose="020F0502020204030204" pitchFamily="34" charset="0"/>
                <a:ea typeface="Times New Roman" panose="02020603050405020304" pitchFamily="18" charset="0"/>
                <a:cs typeface="Calibri" panose="020F0502020204030204" pitchFamily="34" charset="0"/>
              </a:rPr>
              <a:t>[Anmerkung für die Vortragenden: Jetzt bietet es sich an, die Zeit und den Ort, an dem das Seminar stattfinden soll, anzukündigen.] </a:t>
            </a: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i="1" dirty="0">
                <a:solidFill>
                  <a:srgbClr val="7F7F7F"/>
                </a:solidFill>
                <a:effectLst/>
                <a:latin typeface="Calibri" panose="020F0502020204030204" pitchFamily="34" charset="0"/>
                <a:ea typeface="Times New Roman" panose="02020603050405020304" pitchFamily="18" charset="0"/>
                <a:cs typeface="Calibri" panose="020F0502020204030204" pitchFamily="34" charset="0"/>
              </a:rPr>
              <a:t> </a:t>
            </a: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spcAft>
                <a:spcPts val="600"/>
              </a:spcAft>
            </a:pPr>
            <a:r>
              <a:rPr lang="de-DE" sz="1800" b="1" dirty="0">
                <a:effectLst/>
                <a:latin typeface="Calibri" panose="020F0502020204030204" pitchFamily="34" charset="0"/>
                <a:ea typeface="Times New Roman" panose="02020603050405020304" pitchFamily="18" charset="0"/>
              </a:rPr>
              <a:t>MACHTMISSBRAUCH AUSSERHALB DER GEMEINDE</a:t>
            </a:r>
          </a:p>
          <a:p>
            <a:pPr>
              <a:spcAft>
                <a:spcPts val="600"/>
              </a:spcAft>
            </a:pPr>
            <a:endParaRPr lang="de-AT" sz="1800" dirty="0">
              <a:effectLst/>
              <a:latin typeface="Times New Roman" panose="02020603050405020304" pitchFamily="18" charset="0"/>
              <a:ea typeface="Times New Roman" panose="02020603050405020304" pitchFamily="18"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In den Vereinigten Staaten von Amerika wurden im Jahr 2005 laut Statistik knapp 500 Lehrer wegen Vorfällen von sexuellem Missbrauch an Schulen verhaftet – auch hierbei handelt es sich um Machtmissbrauch.</a:t>
            </a:r>
            <a:r>
              <a:rPr lang="de-DE" sz="1800" baseline="30000" dirty="0">
                <a:effectLst/>
                <a:latin typeface="Calibri" panose="020F0502020204030204" pitchFamily="34" charset="0"/>
                <a:ea typeface="Times New Roman" panose="02020603050405020304" pitchFamily="18" charset="0"/>
                <a:cs typeface="Calibri" panose="020F0502020204030204" pitchFamily="34" charset="0"/>
              </a:rPr>
              <a:t>4 </a:t>
            </a:r>
            <a:r>
              <a:rPr lang="de-DE" sz="1800" dirty="0">
                <a:effectLst/>
                <a:latin typeface="Calibri" panose="020F0502020204030204" pitchFamily="34" charset="0"/>
                <a:ea typeface="Times New Roman" panose="02020603050405020304" pitchFamily="18" charset="0"/>
                <a:cs typeface="Calibri" panose="020F0502020204030204" pitchFamily="34" charset="0"/>
              </a:rPr>
              <a:t>Diejenigen, welche den Missbrauch vollzogen, wurden verletzt – und die Missbrauchten wurden geschädigt, manchmal für das ganze Leben. Versuchsweise haben wir in die Google-Suchmaschine „Machtmissbrauch“ und dann die Länder Ghana, Philippinen, Schweden, Kanada, Singapur, Neuseeland, Jamaica, Syrien und Österreich einzeln eingegeben – jedes Land, jeder Erdteil sind davon betroffen.</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In einer Umfrage von 2019 haben 28 % der Amerikaner angegeben, dass sie glauben, dass eine </a:t>
            </a:r>
            <a:r>
              <a:rPr lang="de-DE" sz="1800" i="1" dirty="0">
                <a:effectLst/>
                <a:latin typeface="Calibri" panose="020F0502020204030204" pitchFamily="34" charset="0"/>
                <a:ea typeface="Times New Roman" panose="02020603050405020304" pitchFamily="18" charset="0"/>
                <a:cs typeface="Calibri" panose="020F0502020204030204" pitchFamily="34" charset="0"/>
              </a:rPr>
              <a:t>nennenswerte Minderheit</a:t>
            </a:r>
            <a:r>
              <a:rPr lang="de-DE" sz="1800" dirty="0">
                <a:effectLst/>
                <a:latin typeface="Calibri" panose="020F0502020204030204" pitchFamily="34" charset="0"/>
                <a:ea typeface="Times New Roman" panose="02020603050405020304" pitchFamily="18" charset="0"/>
                <a:cs typeface="Calibri" panose="020F0502020204030204" pitchFamily="34" charset="0"/>
              </a:rPr>
              <a:t> von gewählten Amtsinhabern das Gesetz übertreten oder die Machtbefugnisse ihres Amtes missbrauchen würde. 12 % der Amerikaner gaben an, dass ihrer Meinung nach </a:t>
            </a:r>
            <a:r>
              <a:rPr lang="de-DE" sz="1800" i="1" dirty="0">
                <a:effectLst/>
                <a:latin typeface="Calibri" panose="020F0502020204030204" pitchFamily="34" charset="0"/>
                <a:ea typeface="Times New Roman" panose="02020603050405020304" pitchFamily="18" charset="0"/>
                <a:cs typeface="Calibri" panose="020F0502020204030204" pitchFamily="34" charset="0"/>
              </a:rPr>
              <a:t>beinahe alle</a:t>
            </a:r>
            <a:r>
              <a:rPr lang="de-DE" sz="1800" dirty="0">
                <a:effectLst/>
                <a:latin typeface="Calibri" panose="020F0502020204030204" pitchFamily="34" charset="0"/>
                <a:ea typeface="Times New Roman" panose="02020603050405020304" pitchFamily="18" charset="0"/>
                <a:cs typeface="Calibri" panose="020F0502020204030204" pitchFamily="34" charset="0"/>
              </a:rPr>
              <a:t> gewählten Würdenträger ihre Amtsbefugnisse missbrauchen würden. </a:t>
            </a:r>
            <a:r>
              <a:rPr lang="de-DE" sz="1800" baseline="30000" dirty="0">
                <a:effectLst/>
                <a:latin typeface="Calibri" panose="020F0502020204030204" pitchFamily="34" charset="0"/>
                <a:ea typeface="Times New Roman" panose="02020603050405020304" pitchFamily="18" charset="0"/>
                <a:cs typeface="Calibri" panose="020F0502020204030204" pitchFamily="34" charset="0"/>
              </a:rPr>
              <a:t>5</a:t>
            </a:r>
            <a:endParaRPr lang="de-AT" sz="1800" baseline="300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Nach dem </a:t>
            </a:r>
            <a:r>
              <a:rPr lang="de-DE" sz="1800" i="1" dirty="0">
                <a:effectLst/>
                <a:latin typeface="Calibri" panose="020F0502020204030204" pitchFamily="34" charset="0"/>
                <a:ea typeface="Times New Roman" panose="02020603050405020304" pitchFamily="18" charset="0"/>
                <a:cs typeface="Calibri" panose="020F0502020204030204" pitchFamily="34" charset="0"/>
              </a:rPr>
              <a:t>National Intimate Partner and Sexual Violence Survey</a:t>
            </a:r>
            <a:r>
              <a:rPr lang="de-DE" sz="1800" dirty="0">
                <a:effectLst/>
                <a:latin typeface="Calibri" panose="020F0502020204030204" pitchFamily="34" charset="0"/>
                <a:ea typeface="Times New Roman" panose="02020603050405020304" pitchFamily="18" charset="0"/>
                <a:cs typeface="Calibri" panose="020F0502020204030204" pitchFamily="34" charset="0"/>
              </a:rPr>
              <a:t> wurden zwischen 2010 und 2012 in den Vereinigten Staaten jährlich durchschnittlich fünf Millionen Frauen in sexuelle tätliche Auseinandersetzungen verwickelt und beinahe eineinhalb Millionen wurden vergewaltigt. Bei diesen Vergehen ging es nie um Sex, sondern um Machtmissbrauch. </a:t>
            </a:r>
            <a:r>
              <a:rPr lang="de-DE" sz="1800" baseline="30000" dirty="0">
                <a:effectLst/>
                <a:latin typeface="Calibri" panose="020F0502020204030204" pitchFamily="34" charset="0"/>
                <a:ea typeface="Times New Roman" panose="02020603050405020304" pitchFamily="18" charset="0"/>
                <a:cs typeface="Calibri" panose="020F0502020204030204" pitchFamily="34" charset="0"/>
              </a:rPr>
              <a:t>6</a:t>
            </a:r>
            <a:endParaRPr lang="de-DE"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spcAft>
                <a:spcPts val="600"/>
              </a:spcAft>
            </a:pPr>
            <a:r>
              <a:rPr lang="en-US" sz="1800" dirty="0">
                <a:effectLst/>
                <a:latin typeface="Calibri" panose="020F0502020204030204" pitchFamily="34" charset="0"/>
                <a:ea typeface="Times New Roman" panose="02020603050405020304" pitchFamily="18" charset="0"/>
              </a:rPr>
              <a:t>3) </a:t>
            </a:r>
            <a:r>
              <a:rPr lang="en-US" sz="1800" dirty="0" err="1">
                <a:effectLst/>
                <a:latin typeface="Calibri" panose="020F0502020204030204" pitchFamily="34" charset="0"/>
                <a:ea typeface="Times New Roman" panose="02020603050405020304" pitchFamily="18" charset="0"/>
              </a:rPr>
              <a:t>Diese</a:t>
            </a:r>
            <a:r>
              <a:rPr lang="en-US" sz="1800" dirty="0">
                <a:effectLst/>
                <a:latin typeface="Calibri" panose="020F0502020204030204" pitchFamily="34" charset="0"/>
                <a:ea typeface="Times New Roman" panose="02020603050405020304" pitchFamily="18" charset="0"/>
              </a:rPr>
              <a:t> </a:t>
            </a:r>
            <a:r>
              <a:rPr lang="en-US" sz="1800" dirty="0" err="1">
                <a:effectLst/>
                <a:latin typeface="Calibri" panose="020F0502020204030204" pitchFamily="34" charset="0"/>
                <a:ea typeface="Times New Roman" panose="02020603050405020304" pitchFamily="18" charset="0"/>
              </a:rPr>
              <a:t>Zeitschrift</a:t>
            </a:r>
            <a:r>
              <a:rPr lang="en-US" sz="1800" dirty="0">
                <a:effectLst/>
                <a:latin typeface="Calibri" panose="020F0502020204030204" pitchFamily="34" charset="0"/>
                <a:ea typeface="Times New Roman" panose="02020603050405020304" pitchFamily="18" charset="0"/>
              </a:rPr>
              <a:t> </a:t>
            </a:r>
            <a:r>
              <a:rPr lang="en-US" sz="1800" dirty="0" err="1">
                <a:effectLst/>
                <a:latin typeface="Calibri" panose="020F0502020204030204" pitchFamily="34" charset="0"/>
                <a:ea typeface="Times New Roman" panose="02020603050405020304" pitchFamily="18" charset="0"/>
              </a:rPr>
              <a:t>wird</a:t>
            </a:r>
            <a:r>
              <a:rPr lang="en-US" sz="1800" dirty="0">
                <a:effectLst/>
                <a:latin typeface="Calibri" panose="020F0502020204030204" pitchFamily="34" charset="0"/>
                <a:ea typeface="Times New Roman" panose="02020603050405020304" pitchFamily="18" charset="0"/>
              </a:rPr>
              <a:t> </a:t>
            </a:r>
            <a:r>
              <a:rPr lang="en-US" sz="1800" dirty="0" err="1">
                <a:effectLst/>
                <a:latin typeface="Calibri" panose="020F0502020204030204" pitchFamily="34" charset="0"/>
                <a:ea typeface="Times New Roman" panose="02020603050405020304" pitchFamily="18" charset="0"/>
              </a:rPr>
              <a:t>seit</a:t>
            </a:r>
            <a:r>
              <a:rPr lang="en-US" sz="1800" dirty="0">
                <a:effectLst/>
                <a:latin typeface="Calibri" panose="020F0502020204030204" pitchFamily="34" charset="0"/>
                <a:ea typeface="Times New Roman" panose="02020603050405020304" pitchFamily="18" charset="0"/>
              </a:rPr>
              <a:t> 1928 </a:t>
            </a:r>
            <a:r>
              <a:rPr lang="en-US" sz="1800" dirty="0" err="1">
                <a:effectLst/>
                <a:latin typeface="Calibri" panose="020F0502020204030204" pitchFamily="34" charset="0"/>
                <a:ea typeface="Times New Roman" panose="02020603050405020304" pitchFamily="18" charset="0"/>
              </a:rPr>
              <a:t>monatlich</a:t>
            </a:r>
            <a:r>
              <a:rPr lang="en-US" sz="1800" dirty="0">
                <a:effectLst/>
                <a:latin typeface="Calibri" panose="020F0502020204030204" pitchFamily="34" charset="0"/>
                <a:ea typeface="Times New Roman" panose="02020603050405020304" pitchFamily="18" charset="0"/>
              </a:rPr>
              <a:t> von der Gemeinschaft der </a:t>
            </a:r>
            <a:r>
              <a:rPr lang="en-US" sz="1800" dirty="0" err="1">
                <a:effectLst/>
                <a:latin typeface="Calibri" panose="020F0502020204030204" pitchFamily="34" charset="0"/>
                <a:ea typeface="Times New Roman" panose="02020603050405020304" pitchFamily="18" charset="0"/>
              </a:rPr>
              <a:t>Siebenten</a:t>
            </a:r>
            <a:r>
              <a:rPr lang="en-US" sz="1800" dirty="0">
                <a:effectLst/>
                <a:latin typeface="Calibri" panose="020F0502020204030204" pitchFamily="34" charset="0"/>
                <a:ea typeface="Times New Roman" panose="02020603050405020304" pitchFamily="18" charset="0"/>
              </a:rPr>
              <a:t>-Tags-</a:t>
            </a:r>
            <a:r>
              <a:rPr lang="en-US" sz="1800" dirty="0" err="1">
                <a:effectLst/>
                <a:latin typeface="Calibri" panose="020F0502020204030204" pitchFamily="34" charset="0"/>
                <a:ea typeface="Times New Roman" panose="02020603050405020304" pitchFamily="18" charset="0"/>
              </a:rPr>
              <a:t>Adventisten</a:t>
            </a:r>
            <a:r>
              <a:rPr lang="en-US" sz="1800" dirty="0">
                <a:effectLst/>
                <a:latin typeface="Calibri" panose="020F0502020204030204" pitchFamily="34" charset="0"/>
                <a:ea typeface="Times New Roman" panose="02020603050405020304" pitchFamily="18" charset="0"/>
              </a:rPr>
              <a:t> für Prediger und </a:t>
            </a:r>
            <a:r>
              <a:rPr lang="en-US" sz="1800" dirty="0" err="1">
                <a:effectLst/>
                <a:latin typeface="Calibri" panose="020F0502020204030204" pitchFamily="34" charset="0"/>
                <a:ea typeface="Times New Roman" panose="02020603050405020304" pitchFamily="18" charset="0"/>
              </a:rPr>
              <a:t>Geistliche</a:t>
            </a:r>
            <a:r>
              <a:rPr lang="en-US" sz="1800" dirty="0">
                <a:effectLst/>
                <a:latin typeface="Calibri" panose="020F0502020204030204" pitchFamily="34" charset="0"/>
                <a:ea typeface="Times New Roman" panose="02020603050405020304" pitchFamily="18" charset="0"/>
              </a:rPr>
              <a:t> </a:t>
            </a:r>
            <a:r>
              <a:rPr lang="en-US" sz="1800" dirty="0" err="1">
                <a:effectLst/>
                <a:latin typeface="Calibri" panose="020F0502020204030204" pitchFamily="34" charset="0"/>
                <a:ea typeface="Times New Roman" panose="02020603050405020304" pitchFamily="18" charset="0"/>
              </a:rPr>
              <a:t>herausgegeben</a:t>
            </a:r>
            <a:r>
              <a:rPr lang="en-US" sz="1800" dirty="0">
                <a:effectLst/>
                <a:latin typeface="Calibri" panose="020F0502020204030204" pitchFamily="34" charset="0"/>
                <a:ea typeface="Times New Roman" panose="02020603050405020304" pitchFamily="18" charset="0"/>
              </a:rPr>
              <a:t>.</a:t>
            </a:r>
            <a:endParaRPr lang="de-AT" sz="1800" dirty="0">
              <a:effectLst/>
              <a:latin typeface="Times New Roman" panose="02020603050405020304" pitchFamily="18" charset="0"/>
              <a:ea typeface="Times New Roman" panose="02020603050405020304" pitchFamily="18" charset="0"/>
            </a:endParaRPr>
          </a:p>
          <a:p>
            <a:pPr>
              <a:spcAft>
                <a:spcPts val="600"/>
              </a:spcAft>
            </a:pPr>
            <a:r>
              <a:rPr lang="en-US" sz="1800" dirty="0">
                <a:solidFill>
                  <a:srgbClr val="0000FF"/>
                </a:solidFill>
                <a:effectLst/>
                <a:latin typeface="Calibri" panose="020F0502020204030204" pitchFamily="34" charset="0"/>
                <a:ea typeface="Times New Roman" panose="02020603050405020304" pitchFamily="18" charset="0"/>
                <a:hlinkClick r:id="rId3"/>
              </a:rPr>
              <a:t>4) https://theaquilareport.com/sexual-abuse-by-teachers-is-on-the-rise</a:t>
            </a:r>
            <a:r>
              <a:rPr lang="en-US" sz="1800" dirty="0">
                <a:effectLst/>
                <a:latin typeface="Calibri" panose="020F0502020204030204" pitchFamily="34" charset="0"/>
                <a:ea typeface="Times New Roman" panose="02020603050405020304" pitchFamily="18" charset="0"/>
              </a:rPr>
              <a:t>, abgerufen am 7.2.2022.</a:t>
            </a:r>
            <a:endParaRPr lang="de-AT" sz="1800" dirty="0">
              <a:effectLst/>
              <a:latin typeface="Times New Roman" panose="02020603050405020304" pitchFamily="18" charset="0"/>
              <a:ea typeface="Times New Roman" panose="02020603050405020304" pitchFamily="18" charset="0"/>
            </a:endParaRPr>
          </a:p>
          <a:p>
            <a:pPr>
              <a:spcAft>
                <a:spcPts val="600"/>
              </a:spcAft>
            </a:pPr>
            <a:r>
              <a:rPr lang="en-US" sz="1800" dirty="0">
                <a:solidFill>
                  <a:srgbClr val="0000FF"/>
                </a:solidFill>
                <a:effectLst/>
                <a:latin typeface="Calibri" panose="020F0502020204030204" pitchFamily="34" charset="0"/>
                <a:ea typeface="Times New Roman" panose="02020603050405020304" pitchFamily="18" charset="0"/>
                <a:hlinkClick r:id="rId4"/>
              </a:rPr>
              <a:t>5) https://www.statista.com/statistics/1079418/number-elected-officials-americans-think-break-law-abuse-powers</a:t>
            </a:r>
            <a:r>
              <a:rPr lang="en-US" sz="1800" u="sng" dirty="0">
                <a:solidFill>
                  <a:srgbClr val="0000FF"/>
                </a:solidFill>
                <a:effectLst/>
                <a:latin typeface="Calibri" panose="020F0502020204030204" pitchFamily="34" charset="0"/>
                <a:ea typeface="Times New Roman" panose="02020603050405020304" pitchFamily="18" charset="0"/>
              </a:rPr>
              <a:t>,</a:t>
            </a:r>
            <a:r>
              <a:rPr lang="en-US" sz="1800" dirty="0">
                <a:effectLst/>
                <a:latin typeface="Calibri" panose="020F0502020204030204" pitchFamily="34" charset="0"/>
                <a:ea typeface="Times New Roman" panose="02020603050405020304" pitchFamily="18" charset="0"/>
              </a:rPr>
              <a:t> abgerufen am 24.2.2022.</a:t>
            </a:r>
            <a:endParaRPr lang="de-AT" sz="1800" dirty="0">
              <a:effectLst/>
              <a:latin typeface="Times New Roman" panose="02020603050405020304" pitchFamily="18" charset="0"/>
              <a:ea typeface="Times New Roman" panose="02020603050405020304" pitchFamily="18" charset="0"/>
            </a:endParaRPr>
          </a:p>
          <a:p>
            <a:pPr>
              <a:spcAft>
                <a:spcPts val="600"/>
              </a:spcAft>
            </a:pPr>
            <a:r>
              <a:rPr lang="en-US" sz="1800" dirty="0">
                <a:solidFill>
                  <a:srgbClr val="0000FF"/>
                </a:solidFill>
                <a:effectLst/>
                <a:latin typeface="Calibri" panose="020F0502020204030204" pitchFamily="34" charset="0"/>
                <a:ea typeface="Times New Roman" panose="02020603050405020304" pitchFamily="18" charset="0"/>
                <a:hlinkClick r:id="rId5"/>
              </a:rPr>
              <a:t>6) https://www.cdc.gov/violenceprevention/pdf/NISVS-StateReportBook.pdf</a:t>
            </a:r>
            <a:r>
              <a:rPr lang="en-US" sz="1800" u="sng" dirty="0">
                <a:solidFill>
                  <a:srgbClr val="0000FF"/>
                </a:solidFill>
                <a:effectLst/>
                <a:latin typeface="Calibri" panose="020F0502020204030204" pitchFamily="34" charset="0"/>
                <a:ea typeface="Times New Roman" panose="02020603050405020304" pitchFamily="18" charset="0"/>
              </a:rPr>
              <a:t>,</a:t>
            </a:r>
            <a:r>
              <a:rPr lang="en-US" sz="1800" dirty="0">
                <a:effectLst/>
                <a:latin typeface="Calibri" panose="020F0502020204030204" pitchFamily="34" charset="0"/>
                <a:ea typeface="Times New Roman" panose="02020603050405020304" pitchFamily="18" charset="0"/>
              </a:rPr>
              <a:t> abgerufen am 24.2.2022.</a:t>
            </a:r>
            <a:endParaRPr lang="de-AT"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990D79B-D250-F942-A3D6-F0E999E3AE2B}" type="slidenum">
              <a:rPr lang="en-US" smtClean="0"/>
              <a:t>6</a:t>
            </a:fld>
            <a:endParaRPr lang="en-US"/>
          </a:p>
        </p:txBody>
      </p:sp>
    </p:spTree>
    <p:extLst>
      <p:ext uri="{BB962C8B-B14F-4D97-AF65-F5344CB8AC3E}">
        <p14:creationId xmlns:p14="http://schemas.microsoft.com/office/powerpoint/2010/main" val="3449615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de-DE" sz="1800" b="1" dirty="0">
                <a:effectLst/>
                <a:latin typeface="Calibri" panose="020F0502020204030204" pitchFamily="34" charset="0"/>
                <a:ea typeface="Times New Roman" panose="02020603050405020304" pitchFamily="18" charset="0"/>
              </a:rPr>
              <a:t>WAS KÖNNEN WIR TUN?</a:t>
            </a:r>
          </a:p>
          <a:p>
            <a:pPr>
              <a:spcAft>
                <a:spcPts val="600"/>
              </a:spcAft>
            </a:pPr>
            <a:endParaRPr lang="de-AT" sz="1800" dirty="0">
              <a:effectLst/>
              <a:latin typeface="Times New Roman" panose="02020603050405020304" pitchFamily="18" charset="0"/>
              <a:ea typeface="Times New Roman" panose="02020603050405020304" pitchFamily="18"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Was können wir angesichts dieses Problems tun? Gibt es eine Lösung? Irgendwelche gute Nachrichten? In der Tat!</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Zuerst müssen wir alle zugeben, dass wir ebenfalls in der Gefahr stehen, unsere Macht auf irgendeinem Gebiet unseres Lebens zu missbrauchen, wenn wir uns nicht in allen Dingen vom Heiligen Geist leiten lassen. Wir müssen darauf achten, uns weder zu Opfern noch zu Tätern von Machtmissbrauch machen zu lassen. Als Glieder einer Gemeinde, einer Gemeinschaft, einer Familie müssen wir andere zur Verantwortung ziehen und uns selbst vor Gott verantworten.</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Auf Folgendes können und müssen wir besonders achten:</a:t>
            </a:r>
          </a:p>
          <a:p>
            <a:pPr algn="just">
              <a:spcAft>
                <a:spcPts val="600"/>
              </a:spcAf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spcAft>
                <a:spcPts val="600"/>
              </a:spcAft>
              <a:buFont typeface="Wingdings" panose="05000000000000000000" pitchFamily="2" charset="2"/>
              <a:buChar char=""/>
            </a:pPr>
            <a:r>
              <a:rPr lang="de-DE" sz="1800" b="1" dirty="0">
                <a:effectLst/>
                <a:latin typeface="Calibri" panose="020F0502020204030204" pitchFamily="34" charset="0"/>
                <a:ea typeface="Times New Roman" panose="02020603050405020304" pitchFamily="18" charset="0"/>
                <a:cs typeface="Calibri" panose="020F0502020204030204" pitchFamily="34" charset="0"/>
              </a:rPr>
              <a:t>Verantwortlichkeit:</a:t>
            </a:r>
            <a:r>
              <a:rPr lang="de-DE" sz="1800" dirty="0">
                <a:effectLst/>
                <a:latin typeface="Calibri" panose="020F0502020204030204" pitchFamily="34" charset="0"/>
                <a:ea typeface="Times New Roman" panose="02020603050405020304" pitchFamily="18" charset="0"/>
                <a:cs typeface="Calibri" panose="020F0502020204030204" pitchFamily="34" charset="0"/>
              </a:rPr>
              <a:t> Ob als </a:t>
            </a:r>
            <a:r>
              <a:rPr lang="de-DE" sz="1800" dirty="0" err="1">
                <a:effectLst/>
                <a:latin typeface="Calibri" panose="020F0502020204030204" pitchFamily="34" charset="0"/>
                <a:ea typeface="Times New Roman" panose="02020603050405020304" pitchFamily="18" charset="0"/>
                <a:cs typeface="Calibri" panose="020F0502020204030204" pitchFamily="34" charset="0"/>
              </a:rPr>
              <a:t>PredigerIn</a:t>
            </a:r>
            <a:r>
              <a:rPr lang="de-DE" sz="1800" dirty="0">
                <a:effectLst/>
                <a:latin typeface="Calibri" panose="020F0502020204030204" pitchFamily="34" charset="0"/>
                <a:ea typeface="Times New Roman" panose="02020603050405020304" pitchFamily="18" charset="0"/>
                <a:cs typeface="Calibri" panose="020F0502020204030204" pitchFamily="34" charset="0"/>
              </a:rPr>
              <a:t>, </a:t>
            </a:r>
            <a:r>
              <a:rPr lang="de-DE" sz="1800" dirty="0" err="1">
                <a:effectLst/>
                <a:latin typeface="Calibri" panose="020F0502020204030204" pitchFamily="34" charset="0"/>
                <a:ea typeface="Times New Roman" panose="02020603050405020304" pitchFamily="18" charset="0"/>
                <a:cs typeface="Calibri" panose="020F0502020204030204" pitchFamily="34" charset="0"/>
              </a:rPr>
              <a:t>LeiterIn</a:t>
            </a:r>
            <a:r>
              <a:rPr lang="de-DE" sz="1800" dirty="0">
                <a:effectLst/>
                <a:latin typeface="Calibri" panose="020F0502020204030204" pitchFamily="34" charset="0"/>
                <a:ea typeface="Times New Roman" panose="02020603050405020304" pitchFamily="18" charset="0"/>
                <a:cs typeface="Calibri" panose="020F0502020204030204" pitchFamily="34" charset="0"/>
              </a:rPr>
              <a:t> oder </a:t>
            </a:r>
            <a:r>
              <a:rPr lang="de-DE" sz="1800" dirty="0" err="1">
                <a:effectLst/>
                <a:latin typeface="Calibri" panose="020F0502020204030204" pitchFamily="34" charset="0"/>
                <a:ea typeface="Times New Roman" panose="02020603050405020304" pitchFamily="18" charset="0"/>
                <a:cs typeface="Calibri" panose="020F0502020204030204" pitchFamily="34" charset="0"/>
              </a:rPr>
              <a:t>LehrerIn</a:t>
            </a:r>
            <a:r>
              <a:rPr lang="de-DE" sz="1800" dirty="0">
                <a:effectLst/>
                <a:latin typeface="Calibri" panose="020F0502020204030204" pitchFamily="34" charset="0"/>
                <a:ea typeface="Times New Roman" panose="02020603050405020304" pitchFamily="18" charset="0"/>
                <a:cs typeface="Calibri" panose="020F0502020204030204" pitchFamily="34" charset="0"/>
              </a:rPr>
              <a:t>; alle, die Macht ausüben, müssen anerkennen, dass Gott sie mehr als andere zur Rechenschaft zieht, wenn es darum geht, seine Gebote hochzuhalten. Das betrifft nicht nur die gesprochenen Worte, sondern das ganze Leben. </a:t>
            </a:r>
            <a:r>
              <a:rPr lang="de-DE" sz="1800" i="1" dirty="0">
                <a:effectLst/>
                <a:latin typeface="Calibri" panose="020F0502020204030204" pitchFamily="34" charset="0"/>
                <a:ea typeface="Times New Roman" panose="02020603050405020304" pitchFamily="18" charset="0"/>
                <a:cs typeface="Calibri" panose="020F0502020204030204" pitchFamily="34" charset="0"/>
              </a:rPr>
              <a:t>„Liebe Brüder, es sollten nicht so viele von euch in der Gemeinde lehren wollen, denn ihr wisst, dass wir als Lehrer von Gott besonders streng beurteilt werden!“ (Jakobus 3,1 NLB)</a:t>
            </a: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990D79B-D250-F942-A3D6-F0E999E3AE2B}" type="slidenum">
              <a:rPr lang="en-US" smtClean="0"/>
              <a:t>7</a:t>
            </a:fld>
            <a:endParaRPr lang="en-US"/>
          </a:p>
        </p:txBody>
      </p:sp>
    </p:spTree>
    <p:extLst>
      <p:ext uri="{BB962C8B-B14F-4D97-AF65-F5344CB8AC3E}">
        <p14:creationId xmlns:p14="http://schemas.microsoft.com/office/powerpoint/2010/main" val="3781131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spcAft>
                <a:spcPts val="600"/>
              </a:spcAft>
              <a:buFont typeface="Wingdings" panose="05000000000000000000" pitchFamily="2" charset="2"/>
              <a:buChar char=""/>
              <a:tabLst>
                <a:tab pos="228600" algn="l"/>
                <a:tab pos="449580" algn="l"/>
              </a:tabLst>
            </a:pPr>
            <a:r>
              <a:rPr lang="de-DE" sz="1800" b="1" dirty="0">
                <a:effectLst/>
                <a:latin typeface="Calibri" panose="020F0502020204030204" pitchFamily="34" charset="0"/>
                <a:ea typeface="Times New Roman" panose="02020603050405020304" pitchFamily="18" charset="0"/>
                <a:cs typeface="Calibri" panose="020F0502020204030204" pitchFamily="34" charset="0"/>
              </a:rPr>
              <a:t>Ebenbürtigkeit:</a:t>
            </a:r>
            <a:r>
              <a:rPr lang="de-DE" sz="1800" dirty="0">
                <a:effectLst/>
                <a:latin typeface="Calibri" panose="020F0502020204030204" pitchFamily="34" charset="0"/>
                <a:ea typeface="Times New Roman" panose="02020603050405020304" pitchFamily="18" charset="0"/>
                <a:cs typeface="Calibri" panose="020F0502020204030204" pitchFamily="34" charset="0"/>
              </a:rPr>
              <a:t> Wenn wir uns auf der gleichen Ebene treffen und niemand den anderen übertrifft, können wir am besten zusammenarbeiten. Wenn es auf irgendeinem Gebiet ein Ungleichgewicht gibt, wird jemand benachteiligt, und die Wahrscheinlichkeit von Machtmissbrauch und sonstigem Missbrauch steigt.</a:t>
            </a: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990D79B-D250-F942-A3D6-F0E999E3AE2B}" type="slidenum">
              <a:rPr lang="en-US" smtClean="0"/>
              <a:t>8</a:t>
            </a:fld>
            <a:endParaRPr lang="en-US"/>
          </a:p>
        </p:txBody>
      </p:sp>
    </p:spTree>
    <p:extLst>
      <p:ext uri="{BB962C8B-B14F-4D97-AF65-F5344CB8AC3E}">
        <p14:creationId xmlns:p14="http://schemas.microsoft.com/office/powerpoint/2010/main" val="2467806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spcAft>
                <a:spcPts val="600"/>
              </a:spcAft>
              <a:buFont typeface="Wingdings" panose="05000000000000000000" pitchFamily="2" charset="2"/>
              <a:buChar char=""/>
              <a:tabLst>
                <a:tab pos="228600" algn="l"/>
                <a:tab pos="449580" algn="l"/>
              </a:tabLst>
            </a:pPr>
            <a:r>
              <a:rPr lang="de-DE" sz="1800" b="1" dirty="0">
                <a:effectLst/>
                <a:latin typeface="Calibri" panose="020F0502020204030204" pitchFamily="34" charset="0"/>
                <a:ea typeface="Times New Roman" panose="02020603050405020304" pitchFamily="18" charset="0"/>
                <a:cs typeface="Calibri" panose="020F0502020204030204" pitchFamily="34" charset="0"/>
              </a:rPr>
              <a:t>Respekt:</a:t>
            </a:r>
            <a:r>
              <a:rPr lang="de-DE" sz="1800" dirty="0">
                <a:effectLst/>
                <a:latin typeface="Calibri" panose="020F0502020204030204" pitchFamily="34" charset="0"/>
                <a:ea typeface="Times New Roman" panose="02020603050405020304" pitchFamily="18" charset="0"/>
                <a:cs typeface="Calibri" panose="020F0502020204030204" pitchFamily="34" charset="0"/>
              </a:rPr>
              <a:t> Wir müssen unsere eigenen Begrenzungen, unsere Körper und unsere Macht respektieren. Das bedeutet, sie weder dazu zu benutzen, um andere zu missbrauchen, noch dazu, sich selbst zum Opfer werden zu lassen. Paulus stellt das klar: </a:t>
            </a:r>
            <a:r>
              <a:rPr lang="de-DE" sz="1800" i="1" dirty="0">
                <a:effectLst/>
                <a:latin typeface="Calibri" panose="020F0502020204030204" pitchFamily="34" charset="0"/>
                <a:ea typeface="Times New Roman" panose="02020603050405020304" pitchFamily="18" charset="0"/>
                <a:cs typeface="Calibri" panose="020F0502020204030204" pitchFamily="34" charset="0"/>
              </a:rPr>
              <a:t>„Weil Gott so barmherzig ist, fordere ich euch nun auf, liebe Brüder, euch mit eurem ganzen Leben für Gott einzusetzen. Es soll ein lebendiges und heiliges Opfer sein - ein Opfer, an dem Gott Freude hat. Das ist ein Gottesdienst, wie er sein soll.“ (Römer 12,1 NLB). </a:t>
            </a:r>
            <a:r>
              <a:rPr lang="de-DE" sz="1800" dirty="0">
                <a:effectLst/>
                <a:latin typeface="Calibri" panose="020F0502020204030204" pitchFamily="34" charset="0"/>
                <a:ea typeface="Times New Roman" panose="02020603050405020304" pitchFamily="18" charset="0"/>
                <a:cs typeface="Calibri" panose="020F0502020204030204" pitchFamily="34" charset="0"/>
              </a:rPr>
              <a:t>Er betont:</a:t>
            </a:r>
            <a:r>
              <a:rPr lang="de-DE" sz="1800" i="1" dirty="0">
                <a:effectLst/>
                <a:latin typeface="Calibri" panose="020F0502020204030204" pitchFamily="34" charset="0"/>
                <a:ea typeface="Times New Roman" panose="02020603050405020304" pitchFamily="18" charset="0"/>
                <a:cs typeface="Calibri" panose="020F0502020204030204" pitchFamily="34" charset="0"/>
              </a:rPr>
              <a:t> „Oder wisst ihr nicht, dass euer Leib ein Tempel des Heiligen Geistes in euch ist, der in euch lebt und euch von Gott geschenkt wurde? Ihr gehört nicht euch selbst!“ (1.Korinther 6,19 NLB) </a:t>
            </a:r>
          </a:p>
          <a:p>
            <a:pPr marL="342900" lvl="0" indent="-342900" algn="just">
              <a:spcAft>
                <a:spcPts val="600"/>
              </a:spcAft>
              <a:buFont typeface="Wingdings" panose="05000000000000000000" pitchFamily="2" charset="2"/>
              <a:buChar char=""/>
              <a:tabLst>
                <a:tab pos="228600" algn="l"/>
                <a:tab pos="449580" algn="l"/>
              </a:tabLs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spcAft>
                <a:spcPts val="600"/>
              </a:spcAft>
              <a:buFont typeface="Wingdings" panose="05000000000000000000" pitchFamily="2" charset="2"/>
              <a:buChar char=""/>
              <a:tabLst>
                <a:tab pos="228600" algn="l"/>
                <a:tab pos="449580" algn="l"/>
              </a:tabLst>
            </a:pPr>
            <a:r>
              <a:rPr lang="de-DE" sz="1800" b="1" dirty="0">
                <a:effectLst/>
                <a:latin typeface="Calibri" panose="020F0502020204030204" pitchFamily="34" charset="0"/>
                <a:ea typeface="Times New Roman" panose="02020603050405020304" pitchFamily="18" charset="0"/>
                <a:cs typeface="Calibri" panose="020F0502020204030204" pitchFamily="34" charset="0"/>
              </a:rPr>
              <a:t>Zusammenarbeit:</a:t>
            </a:r>
            <a:r>
              <a:rPr lang="de-DE" sz="1800" dirty="0">
                <a:effectLst/>
                <a:latin typeface="Calibri" panose="020F0502020204030204" pitchFamily="34" charset="0"/>
                <a:ea typeface="Times New Roman" panose="02020603050405020304" pitchFamily="18" charset="0"/>
                <a:cs typeface="Calibri" panose="020F0502020204030204" pitchFamily="34" charset="0"/>
              </a:rPr>
              <a:t> Auch hier kennen wir viele biblische Beispiele. Adam und Eva wurden gemeinsam mit Autorität betraut. Niemand sollte über den anderen herrschen. Wenn wir mit anderen zusammenarbeiten, statt sie zu beherrschen, fällt das Ergebnis viel ansprechender aus. Im Neuen Testament fällt auf, dass Josef und Maria beide von Gott angesprochen wurden. Elisabeth und Zacharias arbeiteten gemeinsam daran, ihren Sohn Johannes richtig zu erziehen. Das Wort sagt es ja deutlich: Zusammen – Arbeit. </a:t>
            </a:r>
          </a:p>
          <a:p>
            <a:pPr marL="342900" lvl="0" indent="-342900" algn="just">
              <a:spcAft>
                <a:spcPts val="600"/>
              </a:spcAft>
              <a:buFont typeface="Wingdings" panose="05000000000000000000" pitchFamily="2" charset="2"/>
              <a:buChar char=""/>
              <a:tabLst>
                <a:tab pos="228600" algn="l"/>
                <a:tab pos="449580" algn="l"/>
              </a:tabLst>
            </a:pPr>
            <a:endParaRPr lang="de-AT" sz="1800" dirty="0">
              <a:effectLst/>
              <a:latin typeface="Calibri" panose="020F0502020204030204" pitchFamily="34" charset="0"/>
              <a:ea typeface="Times New Roman" panose="02020603050405020304" pitchFamily="18" charset="0"/>
              <a:cs typeface="Calibri" panose="020F0502020204030204" pitchFamily="34" charset="0"/>
            </a:endParaRPr>
          </a:p>
          <a:p>
            <a:pPr marL="453390" algn="just">
              <a:spcAft>
                <a:spcPts val="600"/>
              </a:spcAft>
              <a:tabLst>
                <a:tab pos="228600" algn="l"/>
                <a:tab pos="449580" algn="l"/>
              </a:tabLst>
            </a:pPr>
            <a:r>
              <a:rPr lang="de-DE" sz="1800" dirty="0">
                <a:effectLst/>
                <a:latin typeface="Calibri" panose="020F0502020204030204" pitchFamily="34" charset="0"/>
                <a:ea typeface="Times New Roman" panose="02020603050405020304" pitchFamily="18" charset="0"/>
                <a:cs typeface="Calibri" panose="020F0502020204030204" pitchFamily="34" charset="0"/>
              </a:rPr>
              <a:t>Ananias und Saphira hingegen sind ein Beispiel für eine missbräuchliche Zusammenarbeit. Sie übten finanzielle Macht aus, wir wissen aber nicht, was sie dazu brachte, sie für einen Betrug zu verwenden. Wir sehen jedoch deutlich, wie gefährlich Sünde innerhalb der Gemeinde ist, wie empfindlich der Heilige Geist darauf reagiert und wie schnell das Urteil Gottes manchmal über die Sünder hereinbricht. </a:t>
            </a:r>
            <a:r>
              <a:rPr lang="de-DE" sz="1800" baseline="30000" dirty="0">
                <a:effectLst/>
                <a:latin typeface="Calibri" panose="020F0502020204030204" pitchFamily="34" charset="0"/>
                <a:ea typeface="Times New Roman" panose="02020603050405020304" pitchFamily="18" charset="0"/>
                <a:cs typeface="Calibri" panose="020F0502020204030204" pitchFamily="34" charset="0"/>
              </a:rPr>
              <a:t>7</a:t>
            </a:r>
            <a:endParaRPr lang="de-AT" sz="1800" baseline="30000" dirty="0">
              <a:effectLst/>
              <a:latin typeface="Calibri" panose="020F0502020204030204" pitchFamily="34" charset="0"/>
              <a:ea typeface="Times New Roman" panose="02020603050405020304" pitchFamily="18" charset="0"/>
              <a:cs typeface="Calibri" panose="020F0502020204030204" pitchFamily="34" charset="0"/>
            </a:endParaRPr>
          </a:p>
          <a:p>
            <a:pPr>
              <a:spcAft>
                <a:spcPts val="600"/>
              </a:spcAft>
            </a:pPr>
            <a:endParaRPr lang="de-AT" sz="1800" dirty="0">
              <a:effectLst/>
              <a:latin typeface="Calibri" panose="020F0502020204030204" pitchFamily="34" charset="0"/>
              <a:ea typeface="Times New Roman" panose="02020603050405020304" pitchFamily="18" charset="0"/>
            </a:endParaRPr>
          </a:p>
          <a:p>
            <a:pPr>
              <a:spcAft>
                <a:spcPts val="600"/>
              </a:spcAft>
            </a:pPr>
            <a:r>
              <a:rPr lang="de-AT" sz="1800" dirty="0">
                <a:effectLst/>
                <a:latin typeface="Calibri" panose="020F0502020204030204" pitchFamily="34" charset="0"/>
                <a:ea typeface="Times New Roman" panose="02020603050405020304" pitchFamily="18" charset="0"/>
              </a:rPr>
              <a:t>7) Apostelgeschichte 5,1-11</a:t>
            </a:r>
            <a:endParaRPr lang="de-AT" sz="1800" dirty="0">
              <a:effectLst/>
              <a:latin typeface="Times New Roman" panose="02020603050405020304" pitchFamily="18" charset="0"/>
              <a:ea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fld id="{5990D79B-D250-F942-A3D6-F0E999E3AE2B}" type="slidenum">
              <a:rPr lang="en-US" smtClean="0"/>
              <a:t>9</a:t>
            </a:fld>
            <a:endParaRPr lang="en-US"/>
          </a:p>
        </p:txBody>
      </p:sp>
    </p:spTree>
    <p:extLst>
      <p:ext uri="{BB962C8B-B14F-4D97-AF65-F5344CB8AC3E}">
        <p14:creationId xmlns:p14="http://schemas.microsoft.com/office/powerpoint/2010/main" val="917765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22806-D43B-9445-9C0E-9F60112FD4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DF1490-1E97-FD45-8F50-105FC96A0F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5895D2-9340-3F47-B745-CA9C8A85E4B7}"/>
              </a:ext>
            </a:extLst>
          </p:cNvPr>
          <p:cNvSpPr>
            <a:spLocks noGrp="1"/>
          </p:cNvSpPr>
          <p:nvPr>
            <p:ph type="dt" sz="half" idx="10"/>
          </p:nvPr>
        </p:nvSpPr>
        <p:spPr/>
        <p:txBody>
          <a:bodyPr/>
          <a:lstStyle/>
          <a:p>
            <a:fld id="{028D7004-C2D7-FC43-B4A5-7B4095484E64}" type="datetimeFigureOut">
              <a:rPr lang="en-US" smtClean="0"/>
              <a:t>6/3/2022</a:t>
            </a:fld>
            <a:endParaRPr lang="en-US"/>
          </a:p>
        </p:txBody>
      </p:sp>
      <p:sp>
        <p:nvSpPr>
          <p:cNvPr id="5" name="Footer Placeholder 4">
            <a:extLst>
              <a:ext uri="{FF2B5EF4-FFF2-40B4-BE49-F238E27FC236}">
                <a16:creationId xmlns:a16="http://schemas.microsoft.com/office/drawing/2014/main" id="{E87E060F-B550-C945-9BFC-98C4372A5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66F143-5DE6-1746-9AAD-BD521A48C7BF}"/>
              </a:ext>
            </a:extLst>
          </p:cNvPr>
          <p:cNvSpPr>
            <a:spLocks noGrp="1"/>
          </p:cNvSpPr>
          <p:nvPr>
            <p:ph type="sldNum" sz="quarter" idx="12"/>
          </p:nvPr>
        </p:nvSpPr>
        <p:spPr/>
        <p:txBody>
          <a:bodyPr/>
          <a:lstStyle/>
          <a:p>
            <a:fld id="{F34A3785-0455-AC42-BBE2-5FAB4369E5A7}" type="slidenum">
              <a:rPr lang="en-US" smtClean="0"/>
              <a:t>‹Nr.›</a:t>
            </a:fld>
            <a:endParaRPr lang="en-US"/>
          </a:p>
        </p:txBody>
      </p:sp>
    </p:spTree>
    <p:extLst>
      <p:ext uri="{BB962C8B-B14F-4D97-AF65-F5344CB8AC3E}">
        <p14:creationId xmlns:p14="http://schemas.microsoft.com/office/powerpoint/2010/main" val="3497492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DB023-4CA8-EC4B-954B-F38EA5C58D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87EF0C-42D7-D146-BE6D-0BCD43246B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030753-5479-BA4D-B78B-044A03B2F5CA}"/>
              </a:ext>
            </a:extLst>
          </p:cNvPr>
          <p:cNvSpPr>
            <a:spLocks noGrp="1"/>
          </p:cNvSpPr>
          <p:nvPr>
            <p:ph type="dt" sz="half" idx="10"/>
          </p:nvPr>
        </p:nvSpPr>
        <p:spPr/>
        <p:txBody>
          <a:bodyPr/>
          <a:lstStyle/>
          <a:p>
            <a:fld id="{028D7004-C2D7-FC43-B4A5-7B4095484E64}" type="datetimeFigureOut">
              <a:rPr lang="en-US" smtClean="0"/>
              <a:t>6/3/2022</a:t>
            </a:fld>
            <a:endParaRPr lang="en-US"/>
          </a:p>
        </p:txBody>
      </p:sp>
      <p:sp>
        <p:nvSpPr>
          <p:cNvPr id="5" name="Footer Placeholder 4">
            <a:extLst>
              <a:ext uri="{FF2B5EF4-FFF2-40B4-BE49-F238E27FC236}">
                <a16:creationId xmlns:a16="http://schemas.microsoft.com/office/drawing/2014/main" id="{EE2559BA-1D8C-8F40-9915-02118C9471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9E8026-9DE3-664F-8C7A-AFFCE7FBE416}"/>
              </a:ext>
            </a:extLst>
          </p:cNvPr>
          <p:cNvSpPr>
            <a:spLocks noGrp="1"/>
          </p:cNvSpPr>
          <p:nvPr>
            <p:ph type="sldNum" sz="quarter" idx="12"/>
          </p:nvPr>
        </p:nvSpPr>
        <p:spPr/>
        <p:txBody>
          <a:bodyPr/>
          <a:lstStyle/>
          <a:p>
            <a:fld id="{F34A3785-0455-AC42-BBE2-5FAB4369E5A7}" type="slidenum">
              <a:rPr lang="en-US" smtClean="0"/>
              <a:t>‹Nr.›</a:t>
            </a:fld>
            <a:endParaRPr lang="en-US"/>
          </a:p>
        </p:txBody>
      </p:sp>
    </p:spTree>
    <p:extLst>
      <p:ext uri="{BB962C8B-B14F-4D97-AF65-F5344CB8AC3E}">
        <p14:creationId xmlns:p14="http://schemas.microsoft.com/office/powerpoint/2010/main" val="867433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DBBACB-084C-C34F-995C-241844FFF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408784-9D9A-E449-B94E-1B2215DAEE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7F4EE-B3AE-8243-8DDE-77526235B6C1}"/>
              </a:ext>
            </a:extLst>
          </p:cNvPr>
          <p:cNvSpPr>
            <a:spLocks noGrp="1"/>
          </p:cNvSpPr>
          <p:nvPr>
            <p:ph type="dt" sz="half" idx="10"/>
          </p:nvPr>
        </p:nvSpPr>
        <p:spPr/>
        <p:txBody>
          <a:bodyPr/>
          <a:lstStyle/>
          <a:p>
            <a:fld id="{028D7004-C2D7-FC43-B4A5-7B4095484E64}" type="datetimeFigureOut">
              <a:rPr lang="en-US" smtClean="0"/>
              <a:t>6/3/2022</a:t>
            </a:fld>
            <a:endParaRPr lang="en-US"/>
          </a:p>
        </p:txBody>
      </p:sp>
      <p:sp>
        <p:nvSpPr>
          <p:cNvPr id="5" name="Footer Placeholder 4">
            <a:extLst>
              <a:ext uri="{FF2B5EF4-FFF2-40B4-BE49-F238E27FC236}">
                <a16:creationId xmlns:a16="http://schemas.microsoft.com/office/drawing/2014/main" id="{2F7AF971-54A3-2142-9100-1749BD809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7F8D70-75BB-3C41-8809-B6B7120B889D}"/>
              </a:ext>
            </a:extLst>
          </p:cNvPr>
          <p:cNvSpPr>
            <a:spLocks noGrp="1"/>
          </p:cNvSpPr>
          <p:nvPr>
            <p:ph type="sldNum" sz="quarter" idx="12"/>
          </p:nvPr>
        </p:nvSpPr>
        <p:spPr/>
        <p:txBody>
          <a:bodyPr/>
          <a:lstStyle/>
          <a:p>
            <a:fld id="{F34A3785-0455-AC42-BBE2-5FAB4369E5A7}" type="slidenum">
              <a:rPr lang="en-US" smtClean="0"/>
              <a:t>‹Nr.›</a:t>
            </a:fld>
            <a:endParaRPr lang="en-US"/>
          </a:p>
        </p:txBody>
      </p:sp>
    </p:spTree>
    <p:extLst>
      <p:ext uri="{BB962C8B-B14F-4D97-AF65-F5344CB8AC3E}">
        <p14:creationId xmlns:p14="http://schemas.microsoft.com/office/powerpoint/2010/main" val="1962056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9B891-5754-8C48-9740-225F8BDFBE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F9FCD-F404-604A-89A7-F0D031C5D4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E10FCA-5BFF-9544-8BBE-A09883C7FDF6}"/>
              </a:ext>
            </a:extLst>
          </p:cNvPr>
          <p:cNvSpPr>
            <a:spLocks noGrp="1"/>
          </p:cNvSpPr>
          <p:nvPr>
            <p:ph type="dt" sz="half" idx="10"/>
          </p:nvPr>
        </p:nvSpPr>
        <p:spPr/>
        <p:txBody>
          <a:bodyPr/>
          <a:lstStyle/>
          <a:p>
            <a:fld id="{028D7004-C2D7-FC43-B4A5-7B4095484E64}" type="datetimeFigureOut">
              <a:rPr lang="en-US" smtClean="0"/>
              <a:t>6/3/2022</a:t>
            </a:fld>
            <a:endParaRPr lang="en-US"/>
          </a:p>
        </p:txBody>
      </p:sp>
      <p:sp>
        <p:nvSpPr>
          <p:cNvPr id="5" name="Footer Placeholder 4">
            <a:extLst>
              <a:ext uri="{FF2B5EF4-FFF2-40B4-BE49-F238E27FC236}">
                <a16:creationId xmlns:a16="http://schemas.microsoft.com/office/drawing/2014/main" id="{BEA45EDA-98B6-8540-AD39-2BBE0FC41F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D52D18-F09B-3D46-998C-2D4D4EFFBA79}"/>
              </a:ext>
            </a:extLst>
          </p:cNvPr>
          <p:cNvSpPr>
            <a:spLocks noGrp="1"/>
          </p:cNvSpPr>
          <p:nvPr>
            <p:ph type="sldNum" sz="quarter" idx="12"/>
          </p:nvPr>
        </p:nvSpPr>
        <p:spPr/>
        <p:txBody>
          <a:bodyPr/>
          <a:lstStyle/>
          <a:p>
            <a:fld id="{F34A3785-0455-AC42-BBE2-5FAB4369E5A7}" type="slidenum">
              <a:rPr lang="en-US" smtClean="0"/>
              <a:t>‹Nr.›</a:t>
            </a:fld>
            <a:endParaRPr lang="en-US"/>
          </a:p>
        </p:txBody>
      </p:sp>
    </p:spTree>
    <p:extLst>
      <p:ext uri="{BB962C8B-B14F-4D97-AF65-F5344CB8AC3E}">
        <p14:creationId xmlns:p14="http://schemas.microsoft.com/office/powerpoint/2010/main" val="116456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C46FE-F993-4F48-B70E-468BDF7D7D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19E596-332C-B048-B823-77909E1857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0404F6-AF07-104E-868D-DE3B9D7F3122}"/>
              </a:ext>
            </a:extLst>
          </p:cNvPr>
          <p:cNvSpPr>
            <a:spLocks noGrp="1"/>
          </p:cNvSpPr>
          <p:nvPr>
            <p:ph type="dt" sz="half" idx="10"/>
          </p:nvPr>
        </p:nvSpPr>
        <p:spPr/>
        <p:txBody>
          <a:bodyPr/>
          <a:lstStyle/>
          <a:p>
            <a:fld id="{028D7004-C2D7-FC43-B4A5-7B4095484E64}" type="datetimeFigureOut">
              <a:rPr lang="en-US" smtClean="0"/>
              <a:t>6/3/2022</a:t>
            </a:fld>
            <a:endParaRPr lang="en-US"/>
          </a:p>
        </p:txBody>
      </p:sp>
      <p:sp>
        <p:nvSpPr>
          <p:cNvPr id="5" name="Footer Placeholder 4">
            <a:extLst>
              <a:ext uri="{FF2B5EF4-FFF2-40B4-BE49-F238E27FC236}">
                <a16:creationId xmlns:a16="http://schemas.microsoft.com/office/drawing/2014/main" id="{0BFC441C-F2BB-1648-9100-93D90927F9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5F287-D7DD-014B-AB8E-25B23564214D}"/>
              </a:ext>
            </a:extLst>
          </p:cNvPr>
          <p:cNvSpPr>
            <a:spLocks noGrp="1"/>
          </p:cNvSpPr>
          <p:nvPr>
            <p:ph type="sldNum" sz="quarter" idx="12"/>
          </p:nvPr>
        </p:nvSpPr>
        <p:spPr/>
        <p:txBody>
          <a:bodyPr/>
          <a:lstStyle/>
          <a:p>
            <a:fld id="{F34A3785-0455-AC42-BBE2-5FAB4369E5A7}" type="slidenum">
              <a:rPr lang="en-US" smtClean="0"/>
              <a:t>‹Nr.›</a:t>
            </a:fld>
            <a:endParaRPr lang="en-US"/>
          </a:p>
        </p:txBody>
      </p:sp>
    </p:spTree>
    <p:extLst>
      <p:ext uri="{BB962C8B-B14F-4D97-AF65-F5344CB8AC3E}">
        <p14:creationId xmlns:p14="http://schemas.microsoft.com/office/powerpoint/2010/main" val="4048682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3CB4-B87A-134E-A8BE-46CC784858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4B800A-3996-0745-8AC2-99573A7A64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DA7748-ADF2-0843-AD3B-E7B716B12F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44AC9-8A7B-D24F-85B8-7EAA40530B62}"/>
              </a:ext>
            </a:extLst>
          </p:cNvPr>
          <p:cNvSpPr>
            <a:spLocks noGrp="1"/>
          </p:cNvSpPr>
          <p:nvPr>
            <p:ph type="dt" sz="half" idx="10"/>
          </p:nvPr>
        </p:nvSpPr>
        <p:spPr/>
        <p:txBody>
          <a:bodyPr/>
          <a:lstStyle/>
          <a:p>
            <a:fld id="{028D7004-C2D7-FC43-B4A5-7B4095484E64}" type="datetimeFigureOut">
              <a:rPr lang="en-US" smtClean="0"/>
              <a:t>6/3/2022</a:t>
            </a:fld>
            <a:endParaRPr lang="en-US"/>
          </a:p>
        </p:txBody>
      </p:sp>
      <p:sp>
        <p:nvSpPr>
          <p:cNvPr id="6" name="Footer Placeholder 5">
            <a:extLst>
              <a:ext uri="{FF2B5EF4-FFF2-40B4-BE49-F238E27FC236}">
                <a16:creationId xmlns:a16="http://schemas.microsoft.com/office/drawing/2014/main" id="{7A8CAC32-EFCC-6D4D-BC29-58130F5FAC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BEDB66-F30B-4D48-BDB6-8C0122994EC7}"/>
              </a:ext>
            </a:extLst>
          </p:cNvPr>
          <p:cNvSpPr>
            <a:spLocks noGrp="1"/>
          </p:cNvSpPr>
          <p:nvPr>
            <p:ph type="sldNum" sz="quarter" idx="12"/>
          </p:nvPr>
        </p:nvSpPr>
        <p:spPr/>
        <p:txBody>
          <a:bodyPr/>
          <a:lstStyle/>
          <a:p>
            <a:fld id="{F34A3785-0455-AC42-BBE2-5FAB4369E5A7}" type="slidenum">
              <a:rPr lang="en-US" smtClean="0"/>
              <a:t>‹Nr.›</a:t>
            </a:fld>
            <a:endParaRPr lang="en-US"/>
          </a:p>
        </p:txBody>
      </p:sp>
    </p:spTree>
    <p:extLst>
      <p:ext uri="{BB962C8B-B14F-4D97-AF65-F5344CB8AC3E}">
        <p14:creationId xmlns:p14="http://schemas.microsoft.com/office/powerpoint/2010/main" val="3378072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9E63B-D2A3-164A-8B0C-FC85350283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911F22-ECFB-DD42-97D5-3CF53E714F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02444F-6634-3545-B12B-1103181967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5437CA-C5E1-184A-B9A3-8C849A763E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4DC406-345F-B74B-AE05-551CC35899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8A6B6D-931D-B047-AB5F-39CEFD3B6090}"/>
              </a:ext>
            </a:extLst>
          </p:cNvPr>
          <p:cNvSpPr>
            <a:spLocks noGrp="1"/>
          </p:cNvSpPr>
          <p:nvPr>
            <p:ph type="dt" sz="half" idx="10"/>
          </p:nvPr>
        </p:nvSpPr>
        <p:spPr/>
        <p:txBody>
          <a:bodyPr/>
          <a:lstStyle/>
          <a:p>
            <a:fld id="{028D7004-C2D7-FC43-B4A5-7B4095484E64}" type="datetimeFigureOut">
              <a:rPr lang="en-US" smtClean="0"/>
              <a:t>6/3/2022</a:t>
            </a:fld>
            <a:endParaRPr lang="en-US"/>
          </a:p>
        </p:txBody>
      </p:sp>
      <p:sp>
        <p:nvSpPr>
          <p:cNvPr id="8" name="Footer Placeholder 7">
            <a:extLst>
              <a:ext uri="{FF2B5EF4-FFF2-40B4-BE49-F238E27FC236}">
                <a16:creationId xmlns:a16="http://schemas.microsoft.com/office/drawing/2014/main" id="{03885465-27F8-AC45-B6BF-FF943C37FC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46BC10-DA53-E846-B81F-84B7D4B0CBFD}"/>
              </a:ext>
            </a:extLst>
          </p:cNvPr>
          <p:cNvSpPr>
            <a:spLocks noGrp="1"/>
          </p:cNvSpPr>
          <p:nvPr>
            <p:ph type="sldNum" sz="quarter" idx="12"/>
          </p:nvPr>
        </p:nvSpPr>
        <p:spPr/>
        <p:txBody>
          <a:bodyPr/>
          <a:lstStyle/>
          <a:p>
            <a:fld id="{F34A3785-0455-AC42-BBE2-5FAB4369E5A7}" type="slidenum">
              <a:rPr lang="en-US" smtClean="0"/>
              <a:t>‹Nr.›</a:t>
            </a:fld>
            <a:endParaRPr lang="en-US"/>
          </a:p>
        </p:txBody>
      </p:sp>
    </p:spTree>
    <p:extLst>
      <p:ext uri="{BB962C8B-B14F-4D97-AF65-F5344CB8AC3E}">
        <p14:creationId xmlns:p14="http://schemas.microsoft.com/office/powerpoint/2010/main" val="1082732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0DED5-FDEA-6F4E-94DE-8CA3E03B0A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0C56D4-4DC5-2046-B2F7-A076365D2BF7}"/>
              </a:ext>
            </a:extLst>
          </p:cNvPr>
          <p:cNvSpPr>
            <a:spLocks noGrp="1"/>
          </p:cNvSpPr>
          <p:nvPr>
            <p:ph type="dt" sz="half" idx="10"/>
          </p:nvPr>
        </p:nvSpPr>
        <p:spPr/>
        <p:txBody>
          <a:bodyPr/>
          <a:lstStyle/>
          <a:p>
            <a:fld id="{028D7004-C2D7-FC43-B4A5-7B4095484E64}" type="datetimeFigureOut">
              <a:rPr lang="en-US" smtClean="0"/>
              <a:t>6/3/2022</a:t>
            </a:fld>
            <a:endParaRPr lang="en-US"/>
          </a:p>
        </p:txBody>
      </p:sp>
      <p:sp>
        <p:nvSpPr>
          <p:cNvPr id="4" name="Footer Placeholder 3">
            <a:extLst>
              <a:ext uri="{FF2B5EF4-FFF2-40B4-BE49-F238E27FC236}">
                <a16:creationId xmlns:a16="http://schemas.microsoft.com/office/drawing/2014/main" id="{57095756-7D77-544F-B8DA-3FC0686DFE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32809E-8F49-3647-B277-0581564CB0E8}"/>
              </a:ext>
            </a:extLst>
          </p:cNvPr>
          <p:cNvSpPr>
            <a:spLocks noGrp="1"/>
          </p:cNvSpPr>
          <p:nvPr>
            <p:ph type="sldNum" sz="quarter" idx="12"/>
          </p:nvPr>
        </p:nvSpPr>
        <p:spPr/>
        <p:txBody>
          <a:bodyPr/>
          <a:lstStyle/>
          <a:p>
            <a:fld id="{F34A3785-0455-AC42-BBE2-5FAB4369E5A7}" type="slidenum">
              <a:rPr lang="en-US" smtClean="0"/>
              <a:t>‹Nr.›</a:t>
            </a:fld>
            <a:endParaRPr lang="en-US"/>
          </a:p>
        </p:txBody>
      </p:sp>
    </p:spTree>
    <p:extLst>
      <p:ext uri="{BB962C8B-B14F-4D97-AF65-F5344CB8AC3E}">
        <p14:creationId xmlns:p14="http://schemas.microsoft.com/office/powerpoint/2010/main" val="1187430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F68EE4-C085-F148-B33D-334EE3325553}"/>
              </a:ext>
            </a:extLst>
          </p:cNvPr>
          <p:cNvSpPr>
            <a:spLocks noGrp="1"/>
          </p:cNvSpPr>
          <p:nvPr>
            <p:ph type="dt" sz="half" idx="10"/>
          </p:nvPr>
        </p:nvSpPr>
        <p:spPr/>
        <p:txBody>
          <a:bodyPr/>
          <a:lstStyle/>
          <a:p>
            <a:fld id="{028D7004-C2D7-FC43-B4A5-7B4095484E64}" type="datetimeFigureOut">
              <a:rPr lang="en-US" smtClean="0"/>
              <a:t>6/3/2022</a:t>
            </a:fld>
            <a:endParaRPr lang="en-US"/>
          </a:p>
        </p:txBody>
      </p:sp>
      <p:sp>
        <p:nvSpPr>
          <p:cNvPr id="3" name="Footer Placeholder 2">
            <a:extLst>
              <a:ext uri="{FF2B5EF4-FFF2-40B4-BE49-F238E27FC236}">
                <a16:creationId xmlns:a16="http://schemas.microsoft.com/office/drawing/2014/main" id="{91A365F5-0F00-DE4B-ADA6-6DB53944FF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3D8558-31A9-A142-9A5D-DE93B9F8F962}"/>
              </a:ext>
            </a:extLst>
          </p:cNvPr>
          <p:cNvSpPr>
            <a:spLocks noGrp="1"/>
          </p:cNvSpPr>
          <p:nvPr>
            <p:ph type="sldNum" sz="quarter" idx="12"/>
          </p:nvPr>
        </p:nvSpPr>
        <p:spPr/>
        <p:txBody>
          <a:bodyPr/>
          <a:lstStyle/>
          <a:p>
            <a:fld id="{F34A3785-0455-AC42-BBE2-5FAB4369E5A7}" type="slidenum">
              <a:rPr lang="en-US" smtClean="0"/>
              <a:t>‹Nr.›</a:t>
            </a:fld>
            <a:endParaRPr lang="en-US"/>
          </a:p>
        </p:txBody>
      </p:sp>
    </p:spTree>
    <p:extLst>
      <p:ext uri="{BB962C8B-B14F-4D97-AF65-F5344CB8AC3E}">
        <p14:creationId xmlns:p14="http://schemas.microsoft.com/office/powerpoint/2010/main" val="3432949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0A304-32AA-ED41-8041-531904A81B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A528A4-9247-FC47-B8F7-18684FEEED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C83DAC-15AF-1248-9B1A-0666A151CF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EE4602-9E59-1C45-9FB8-2363FCDAEEB8}"/>
              </a:ext>
            </a:extLst>
          </p:cNvPr>
          <p:cNvSpPr>
            <a:spLocks noGrp="1"/>
          </p:cNvSpPr>
          <p:nvPr>
            <p:ph type="dt" sz="half" idx="10"/>
          </p:nvPr>
        </p:nvSpPr>
        <p:spPr/>
        <p:txBody>
          <a:bodyPr/>
          <a:lstStyle/>
          <a:p>
            <a:fld id="{028D7004-C2D7-FC43-B4A5-7B4095484E64}" type="datetimeFigureOut">
              <a:rPr lang="en-US" smtClean="0"/>
              <a:t>6/3/2022</a:t>
            </a:fld>
            <a:endParaRPr lang="en-US"/>
          </a:p>
        </p:txBody>
      </p:sp>
      <p:sp>
        <p:nvSpPr>
          <p:cNvPr id="6" name="Footer Placeholder 5">
            <a:extLst>
              <a:ext uri="{FF2B5EF4-FFF2-40B4-BE49-F238E27FC236}">
                <a16:creationId xmlns:a16="http://schemas.microsoft.com/office/drawing/2014/main" id="{4BBDF6F8-0C60-E645-B54A-2290E08911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16208F-2A0B-6145-BF95-A756DCB50E91}"/>
              </a:ext>
            </a:extLst>
          </p:cNvPr>
          <p:cNvSpPr>
            <a:spLocks noGrp="1"/>
          </p:cNvSpPr>
          <p:nvPr>
            <p:ph type="sldNum" sz="quarter" idx="12"/>
          </p:nvPr>
        </p:nvSpPr>
        <p:spPr/>
        <p:txBody>
          <a:bodyPr/>
          <a:lstStyle/>
          <a:p>
            <a:fld id="{F34A3785-0455-AC42-BBE2-5FAB4369E5A7}" type="slidenum">
              <a:rPr lang="en-US" smtClean="0"/>
              <a:t>‹Nr.›</a:t>
            </a:fld>
            <a:endParaRPr lang="en-US"/>
          </a:p>
        </p:txBody>
      </p:sp>
    </p:spTree>
    <p:extLst>
      <p:ext uri="{BB962C8B-B14F-4D97-AF65-F5344CB8AC3E}">
        <p14:creationId xmlns:p14="http://schemas.microsoft.com/office/powerpoint/2010/main" val="2486204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EC43B-0092-6D40-AB42-7A843D9BB0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0DADF7-A038-C843-AC37-43E58BA085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0E1225-E262-174F-B15C-E214673837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57C3E3-A310-554D-8F43-7771B34852BD}"/>
              </a:ext>
            </a:extLst>
          </p:cNvPr>
          <p:cNvSpPr>
            <a:spLocks noGrp="1"/>
          </p:cNvSpPr>
          <p:nvPr>
            <p:ph type="dt" sz="half" idx="10"/>
          </p:nvPr>
        </p:nvSpPr>
        <p:spPr/>
        <p:txBody>
          <a:bodyPr/>
          <a:lstStyle/>
          <a:p>
            <a:fld id="{028D7004-C2D7-FC43-B4A5-7B4095484E64}" type="datetimeFigureOut">
              <a:rPr lang="en-US" smtClean="0"/>
              <a:t>6/3/2022</a:t>
            </a:fld>
            <a:endParaRPr lang="en-US"/>
          </a:p>
        </p:txBody>
      </p:sp>
      <p:sp>
        <p:nvSpPr>
          <p:cNvPr id="6" name="Footer Placeholder 5">
            <a:extLst>
              <a:ext uri="{FF2B5EF4-FFF2-40B4-BE49-F238E27FC236}">
                <a16:creationId xmlns:a16="http://schemas.microsoft.com/office/drawing/2014/main" id="{CB700D0A-F439-A94C-B7CA-8763C18D95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F0396B-CF19-704B-B9B8-8ECA2E307640}"/>
              </a:ext>
            </a:extLst>
          </p:cNvPr>
          <p:cNvSpPr>
            <a:spLocks noGrp="1"/>
          </p:cNvSpPr>
          <p:nvPr>
            <p:ph type="sldNum" sz="quarter" idx="12"/>
          </p:nvPr>
        </p:nvSpPr>
        <p:spPr/>
        <p:txBody>
          <a:bodyPr/>
          <a:lstStyle/>
          <a:p>
            <a:fld id="{F34A3785-0455-AC42-BBE2-5FAB4369E5A7}" type="slidenum">
              <a:rPr lang="en-US" smtClean="0"/>
              <a:t>‹Nr.›</a:t>
            </a:fld>
            <a:endParaRPr lang="en-US"/>
          </a:p>
        </p:txBody>
      </p:sp>
    </p:spTree>
    <p:extLst>
      <p:ext uri="{BB962C8B-B14F-4D97-AF65-F5344CB8AC3E}">
        <p14:creationId xmlns:p14="http://schemas.microsoft.com/office/powerpoint/2010/main" val="804692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A869BA-1515-8148-8E52-9D2D952175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FBC4E9-9D34-CA46-A9F0-926840A82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49D829-F9DF-B149-9DA3-8D16A58033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D7004-C2D7-FC43-B4A5-7B4095484E64}" type="datetimeFigureOut">
              <a:rPr lang="en-US" smtClean="0"/>
              <a:t>6/3/2022</a:t>
            </a:fld>
            <a:endParaRPr lang="en-US"/>
          </a:p>
        </p:txBody>
      </p:sp>
      <p:sp>
        <p:nvSpPr>
          <p:cNvPr id="5" name="Footer Placeholder 4">
            <a:extLst>
              <a:ext uri="{FF2B5EF4-FFF2-40B4-BE49-F238E27FC236}">
                <a16:creationId xmlns:a16="http://schemas.microsoft.com/office/drawing/2014/main" id="{B7F9FBAE-923B-7C4C-8126-3671921222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9DFFAD-9522-9A40-8079-B2ACE63565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4A3785-0455-AC42-BBE2-5FAB4369E5A7}" type="slidenum">
              <a:rPr lang="en-US" smtClean="0"/>
              <a:t>‹Nr.›</a:t>
            </a:fld>
            <a:endParaRPr lang="en-US"/>
          </a:p>
        </p:txBody>
      </p:sp>
    </p:spTree>
    <p:extLst>
      <p:ext uri="{BB962C8B-B14F-4D97-AF65-F5344CB8AC3E}">
        <p14:creationId xmlns:p14="http://schemas.microsoft.com/office/powerpoint/2010/main" val="28973193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person, person&#10;&#10;Description automatically generated">
            <a:extLst>
              <a:ext uri="{FF2B5EF4-FFF2-40B4-BE49-F238E27FC236}">
                <a16:creationId xmlns:a16="http://schemas.microsoft.com/office/drawing/2014/main" id="{AC6BAFD7-BC13-CF4B-A896-87F25EA38A65}"/>
              </a:ext>
            </a:extLst>
          </p:cNvPr>
          <p:cNvPicPr>
            <a:picLocks noChangeAspect="1"/>
          </p:cNvPicPr>
          <p:nvPr/>
        </p:nvPicPr>
        <p:blipFill rotWithShape="1">
          <a:blip r:embed="rId3"/>
          <a:srcRect t="2597"/>
          <a:stretch/>
        </p:blipFill>
        <p:spPr>
          <a:xfrm>
            <a:off x="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02DCACE9-8EC9-D24F-971C-12C79272CFD0}"/>
              </a:ext>
            </a:extLst>
          </p:cNvPr>
          <p:cNvSpPr>
            <a:spLocks noGrp="1"/>
          </p:cNvSpPr>
          <p:nvPr>
            <p:ph type="ctrTitle"/>
          </p:nvPr>
        </p:nvSpPr>
        <p:spPr>
          <a:xfrm>
            <a:off x="7917365" y="3339553"/>
            <a:ext cx="4013843" cy="1669845"/>
          </a:xfrm>
        </p:spPr>
        <p:txBody>
          <a:bodyPr>
            <a:noAutofit/>
          </a:bodyPr>
          <a:lstStyle/>
          <a:p>
            <a:pPr>
              <a:lnSpc>
                <a:spcPct val="100000"/>
              </a:lnSpc>
            </a:pPr>
            <a:r>
              <a:rPr lang="en-US" sz="4400" b="1" dirty="0">
                <a:latin typeface="Avenir Next" panose="020B0503020202020204" pitchFamily="34" charset="0"/>
              </a:rPr>
              <a:t>end</a:t>
            </a:r>
            <a:r>
              <a:rPr lang="en-US" sz="4400" b="1" dirty="0">
                <a:solidFill>
                  <a:srgbClr val="C00000"/>
                </a:solidFill>
                <a:latin typeface="Avenir Next" panose="020B0503020202020204" pitchFamily="34" charset="0"/>
              </a:rPr>
              <a:t>it</a:t>
            </a:r>
            <a:r>
              <a:rPr lang="en-US" sz="4400" b="1" dirty="0">
                <a:latin typeface="Avenir Next" panose="020B0503020202020204" pitchFamily="34" charset="0"/>
              </a:rPr>
              <a:t>now</a:t>
            </a:r>
            <a:r>
              <a:rPr lang="en-US" sz="4400" dirty="0">
                <a:latin typeface="Avenir Next" panose="020B0503020202020204" pitchFamily="34" charset="0"/>
              </a:rPr>
              <a:t>®</a:t>
            </a:r>
            <a:br>
              <a:rPr lang="en-US" sz="4800" b="1" dirty="0">
                <a:latin typeface="Avenir Next" panose="020B0503020202020204" pitchFamily="34" charset="0"/>
              </a:rPr>
            </a:br>
            <a:r>
              <a:rPr lang="en-US" sz="3600" b="1" dirty="0">
                <a:latin typeface="Avenir Next" panose="020B0503020202020204" pitchFamily="34" charset="0"/>
              </a:rPr>
              <a:t>SCHWERPUNKTTAG 2022</a:t>
            </a:r>
            <a:endParaRPr lang="en-US" sz="4800" b="1" dirty="0">
              <a:latin typeface="Avenir Next" panose="020B0503020202020204" pitchFamily="34" charset="0"/>
            </a:endParaRP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41DF769-02A6-5C46-9802-2BB399CFA581}"/>
              </a:ext>
            </a:extLst>
          </p:cNvPr>
          <p:cNvSpPr/>
          <p:nvPr/>
        </p:nvSpPr>
        <p:spPr>
          <a:xfrm>
            <a:off x="898258" y="1220727"/>
            <a:ext cx="9106929" cy="769441"/>
          </a:xfrm>
          <a:prstGeom prst="rect">
            <a:avLst/>
          </a:prstGeom>
        </p:spPr>
        <p:txBody>
          <a:bodyPr wrap="square">
            <a:spAutoFit/>
          </a:bodyPr>
          <a:lstStyle/>
          <a:p>
            <a:pPr algn="ctr"/>
            <a:r>
              <a:rPr lang="en-US" sz="4400" b="1" spc="600" dirty="0">
                <a:solidFill>
                  <a:schemeClr val="bg1"/>
                </a:solidFill>
                <a:latin typeface="Avenir Next" panose="020B0503020202020204" pitchFamily="34" charset="0"/>
              </a:rPr>
              <a:t>MACHTMISSBRAUCH</a:t>
            </a:r>
            <a:endParaRPr lang="en-US" sz="4400" spc="600" dirty="0">
              <a:solidFill>
                <a:schemeClr val="bg1"/>
              </a:solidFill>
              <a:latin typeface="Engravers MT" panose="02090707080505020304" pitchFamily="18" charset="77"/>
            </a:endParaRPr>
          </a:p>
        </p:txBody>
      </p:sp>
      <p:sp>
        <p:nvSpPr>
          <p:cNvPr id="4" name="TextBox 3">
            <a:extLst>
              <a:ext uri="{FF2B5EF4-FFF2-40B4-BE49-F238E27FC236}">
                <a16:creationId xmlns:a16="http://schemas.microsoft.com/office/drawing/2014/main" id="{91B07142-9B0F-D843-8973-419F9B6012CA}"/>
              </a:ext>
            </a:extLst>
          </p:cNvPr>
          <p:cNvSpPr txBox="1"/>
          <p:nvPr/>
        </p:nvSpPr>
        <p:spPr>
          <a:xfrm>
            <a:off x="7917365" y="5352584"/>
            <a:ext cx="4114801" cy="1028423"/>
          </a:xfrm>
          <a:prstGeom prst="rect">
            <a:avLst/>
          </a:prstGeom>
          <a:noFill/>
        </p:spPr>
        <p:txBody>
          <a:bodyPr wrap="square" rtlCol="0">
            <a:spAutoFit/>
          </a:bodyPr>
          <a:lstStyle/>
          <a:p>
            <a:pPr algn="ctr">
              <a:lnSpc>
                <a:spcPct val="150000"/>
              </a:lnSpc>
            </a:pPr>
            <a:r>
              <a:rPr lang="en-US" sz="1400" dirty="0" err="1">
                <a:latin typeface="Corbel" panose="020B0503020204020204" pitchFamily="34" charset="0"/>
              </a:rPr>
              <a:t>Zusammengestellt</a:t>
            </a:r>
            <a:r>
              <a:rPr lang="en-US" sz="1400" dirty="0">
                <a:latin typeface="Corbel" panose="020B0503020204020204" pitchFamily="34" charset="0"/>
              </a:rPr>
              <a:t> von der </a:t>
            </a:r>
          </a:p>
          <a:p>
            <a:pPr algn="ctr">
              <a:lnSpc>
                <a:spcPct val="150000"/>
              </a:lnSpc>
            </a:pPr>
            <a:r>
              <a:rPr lang="en-US" sz="1400" b="1" spc="300" dirty="0">
                <a:latin typeface="Corbel" panose="020B0503020204020204" pitchFamily="34" charset="0"/>
              </a:rPr>
              <a:t>GENERALKONFERENZ DER STA</a:t>
            </a:r>
          </a:p>
          <a:p>
            <a:pPr algn="ctr">
              <a:lnSpc>
                <a:spcPct val="150000"/>
              </a:lnSpc>
            </a:pPr>
            <a:r>
              <a:rPr lang="en-US" sz="1400" b="1" spc="300" dirty="0">
                <a:latin typeface="Corbel" panose="020B0503020204020204" pitchFamily="34" charset="0"/>
              </a:rPr>
              <a:t>ABTEILUNG FRAUEN</a:t>
            </a:r>
            <a:endParaRPr lang="en-US" sz="1400" b="1" spc="600" dirty="0">
              <a:latin typeface="Corbel" panose="020B0503020204020204" pitchFamily="34" charset="0"/>
            </a:endParaRPr>
          </a:p>
        </p:txBody>
      </p:sp>
      <p:sp>
        <p:nvSpPr>
          <p:cNvPr id="6" name="TextBox 5">
            <a:extLst>
              <a:ext uri="{FF2B5EF4-FFF2-40B4-BE49-F238E27FC236}">
                <a16:creationId xmlns:a16="http://schemas.microsoft.com/office/drawing/2014/main" id="{68F02366-67C2-F74B-92EF-AEB5F753CC5A}"/>
              </a:ext>
            </a:extLst>
          </p:cNvPr>
          <p:cNvSpPr txBox="1"/>
          <p:nvPr/>
        </p:nvSpPr>
        <p:spPr>
          <a:xfrm>
            <a:off x="2186813" y="1923355"/>
            <a:ext cx="6784430" cy="523220"/>
          </a:xfrm>
          <a:prstGeom prst="rect">
            <a:avLst/>
          </a:prstGeom>
          <a:noFill/>
        </p:spPr>
        <p:txBody>
          <a:bodyPr wrap="square" rtlCol="0">
            <a:spAutoFit/>
          </a:bodyPr>
          <a:lstStyle/>
          <a:p>
            <a:pPr algn="ctr"/>
            <a:r>
              <a:rPr lang="en-US" sz="2800" dirty="0">
                <a:solidFill>
                  <a:schemeClr val="bg1"/>
                </a:solidFill>
                <a:latin typeface="Avenir Next LT Pro Demi" panose="020B0504020202020204" pitchFamily="34" charset="77"/>
              </a:rPr>
              <a:t>von Ardis und Dick Stenbakken</a:t>
            </a:r>
          </a:p>
        </p:txBody>
      </p:sp>
      <p:pic>
        <p:nvPicPr>
          <p:cNvPr id="11" name="Picture 10" descr="Logo, company name&#10;&#10;Description automatically generated">
            <a:extLst>
              <a:ext uri="{FF2B5EF4-FFF2-40B4-BE49-F238E27FC236}">
                <a16:creationId xmlns:a16="http://schemas.microsoft.com/office/drawing/2014/main" id="{F7546D98-678C-E14C-A401-BD59542B65AF}"/>
              </a:ext>
            </a:extLst>
          </p:cNvPr>
          <p:cNvPicPr>
            <a:picLocks noChangeAspect="1"/>
          </p:cNvPicPr>
          <p:nvPr/>
        </p:nvPicPr>
        <p:blipFill>
          <a:blip r:embed="rId4"/>
          <a:stretch>
            <a:fillRect/>
          </a:stretch>
        </p:blipFill>
        <p:spPr>
          <a:xfrm>
            <a:off x="2780549" y="4989991"/>
            <a:ext cx="4114337" cy="1371445"/>
          </a:xfrm>
          <a:prstGeom prst="rect">
            <a:avLst/>
          </a:prstGeom>
        </p:spPr>
      </p:pic>
    </p:spTree>
    <p:extLst>
      <p:ext uri="{BB962C8B-B14F-4D97-AF65-F5344CB8AC3E}">
        <p14:creationId xmlns:p14="http://schemas.microsoft.com/office/powerpoint/2010/main" val="2894286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C132CF7B-9620-FD4C-91AE-3EAEC5451A05}"/>
              </a:ext>
            </a:extLst>
          </p:cNvPr>
          <p:cNvPicPr>
            <a:picLocks noGrp="1" noChangeAspect="1"/>
          </p:cNvPicPr>
          <p:nvPr>
            <p:ph idx="1"/>
          </p:nvPr>
        </p:nvPicPr>
        <p:blipFill rotWithShape="1">
          <a:blip r:embed="rId3"/>
          <a:srcRect t="2615"/>
          <a:stretch/>
        </p:blipFill>
        <p:spPr>
          <a:xfrm>
            <a:off x="20" y="0"/>
            <a:ext cx="12194260" cy="6858000"/>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pink flowers on book page">
            <a:extLst>
              <a:ext uri="{FF2B5EF4-FFF2-40B4-BE49-F238E27FC236}">
                <a16:creationId xmlns:a16="http://schemas.microsoft.com/office/drawing/2014/main" id="{D0343570-D713-F747-AE36-71278C6304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049235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E68DCF8-C74F-0E4A-A309-E2327D0D979A}"/>
              </a:ext>
            </a:extLst>
          </p:cNvPr>
          <p:cNvSpPr/>
          <p:nvPr/>
        </p:nvSpPr>
        <p:spPr>
          <a:xfrm>
            <a:off x="3958389" y="604675"/>
            <a:ext cx="6150242" cy="2400657"/>
          </a:xfrm>
          <a:prstGeom prst="rect">
            <a:avLst/>
          </a:prstGeom>
        </p:spPr>
        <p:txBody>
          <a:bodyPr wrap="square">
            <a:spAutoFit/>
          </a:bodyPr>
          <a:lstStyle/>
          <a:p>
            <a:pPr algn="r"/>
            <a:r>
              <a:rPr lang="de-DE" sz="5400" b="1" dirty="0">
                <a:latin typeface="Gabriola" pitchFamily="82" charset="0"/>
                <a:ea typeface="Times New Roman" panose="02020603050405020304" pitchFamily="18" charset="0"/>
                <a:cs typeface="Arial" panose="020B0604020202020204" pitchFamily="34" charset="0"/>
              </a:rPr>
              <a:t>	</a:t>
            </a:r>
            <a:r>
              <a:rPr lang="de-DE" sz="4800" b="1" dirty="0">
                <a:latin typeface="Modern Love Caps" panose="04070805081001020A01" pitchFamily="82" charset="0"/>
                <a:ea typeface="Times New Roman" panose="02020603050405020304" pitchFamily="18" charset="0"/>
                <a:cs typeface="Arial" panose="020B0604020202020204" pitchFamily="34" charset="0"/>
              </a:rPr>
              <a:t>Gute Ratschläge im</a:t>
            </a:r>
          </a:p>
          <a:p>
            <a:pPr algn="r"/>
            <a:r>
              <a:rPr lang="de-DE" sz="4800" b="1" dirty="0">
                <a:solidFill>
                  <a:srgbClr val="9C164D"/>
                </a:solidFill>
                <a:latin typeface="Modern Love Caps" panose="04070805081001020A01" pitchFamily="82" charset="0"/>
                <a:ea typeface="Times New Roman" panose="02020603050405020304" pitchFamily="18" charset="0"/>
                <a:cs typeface="Arial" panose="020B0604020202020204" pitchFamily="34" charset="0"/>
              </a:rPr>
              <a:t> Brief an die </a:t>
            </a:r>
          </a:p>
          <a:p>
            <a:pPr algn="r"/>
            <a:r>
              <a:rPr lang="de-DE" sz="4800" b="1" dirty="0">
                <a:solidFill>
                  <a:srgbClr val="9C164D"/>
                </a:solidFill>
                <a:latin typeface="Modern Love Caps" panose="04070805081001020A01" pitchFamily="82" charset="0"/>
                <a:ea typeface="Times New Roman" panose="02020603050405020304" pitchFamily="18" charset="0"/>
                <a:cs typeface="Arial" panose="020B0604020202020204" pitchFamily="34" charset="0"/>
              </a:rPr>
              <a:t>Epheser</a:t>
            </a:r>
            <a:endParaRPr lang="de-DE" sz="4800" b="1" dirty="0">
              <a:solidFill>
                <a:srgbClr val="9C164D"/>
              </a:solidFill>
              <a:latin typeface="Modern Love Caps" panose="04070805081001020A01" pitchFamily="82" charset="0"/>
              <a:ea typeface="Times New Roman" panose="02020603050405020304" pitchFamily="18" charset="0"/>
            </a:endParaRPr>
          </a:p>
        </p:txBody>
      </p:sp>
    </p:spTree>
    <p:extLst>
      <p:ext uri="{BB962C8B-B14F-4D97-AF65-F5344CB8AC3E}">
        <p14:creationId xmlns:p14="http://schemas.microsoft.com/office/powerpoint/2010/main" val="1406819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up of a flag&#10;&#10;Description automatically generated with low confidence">
            <a:extLst>
              <a:ext uri="{FF2B5EF4-FFF2-40B4-BE49-F238E27FC236}">
                <a16:creationId xmlns:a16="http://schemas.microsoft.com/office/drawing/2014/main" id="{6B17901F-953C-4140-9B5D-E0A0E4030814}"/>
              </a:ext>
            </a:extLst>
          </p:cNvPr>
          <p:cNvPicPr>
            <a:picLocks noGrp="1" noChangeAspect="1"/>
          </p:cNvPicPr>
          <p:nvPr>
            <p:ph idx="1"/>
          </p:nvPr>
        </p:nvPicPr>
        <p:blipFill rotWithShape="1">
          <a:blip r:embed="rId3"/>
          <a:srcRect b="2616"/>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6D35507F-EE1E-1B41-8BDB-5D5A7F2CF0B9}"/>
              </a:ext>
            </a:extLst>
          </p:cNvPr>
          <p:cNvSpPr txBox="1"/>
          <p:nvPr/>
        </p:nvSpPr>
        <p:spPr>
          <a:xfrm>
            <a:off x="520481" y="728260"/>
            <a:ext cx="8229600" cy="5401479"/>
          </a:xfrm>
          <a:prstGeom prst="rect">
            <a:avLst/>
          </a:prstGeom>
          <a:noFill/>
        </p:spPr>
        <p:txBody>
          <a:bodyPr wrap="square">
            <a:spAutoFit/>
          </a:bodyPr>
          <a:lstStyle/>
          <a:p>
            <a:r>
              <a:rPr lang="de-DE" sz="2300" b="1" dirty="0">
                <a:effectLst/>
                <a:ea typeface="Times New Roman" panose="02020603050405020304" pitchFamily="18" charset="0"/>
                <a:cs typeface="Arial" panose="020B0604020202020204" pitchFamily="34" charset="0"/>
              </a:rPr>
              <a:t>Epheser 4,1-3: </a:t>
            </a:r>
            <a:r>
              <a:rPr lang="de-DE" sz="2300" dirty="0">
                <a:effectLst/>
                <a:ea typeface="Times New Roman" panose="02020603050405020304" pitchFamily="18" charset="0"/>
                <a:cs typeface="Arial" panose="020B0604020202020204" pitchFamily="34" charset="0"/>
              </a:rPr>
              <a:t>„Als ein Gefangener für den Herrn fordere ich euch deshalb auf, ein Leben zu führen, das eurer Berufung würdig ist, denn ihr seid ja von Gott berufen worden. </a:t>
            </a:r>
            <a:r>
              <a:rPr lang="de-DE" sz="2300" b="1" dirty="0">
                <a:solidFill>
                  <a:srgbClr val="002060"/>
                </a:solidFill>
                <a:effectLst/>
                <a:ea typeface="Times New Roman" panose="02020603050405020304" pitchFamily="18" charset="0"/>
                <a:cs typeface="Arial" panose="020B0604020202020204" pitchFamily="34" charset="0"/>
              </a:rPr>
              <a:t>Seid freundlich und demütig, geduldig im Umgang miteinander. Ertragt einander voller Liebe. Bemüht euch, im Geist eins zu sein, indem ihr untereinander Frieden haltet.“ </a:t>
            </a:r>
            <a:r>
              <a:rPr lang="de-DE" sz="2300" dirty="0">
                <a:cs typeface="Arial" panose="020B0604020202020204" pitchFamily="34" charset="0"/>
              </a:rPr>
              <a:t>(NLB)</a:t>
            </a:r>
          </a:p>
          <a:p>
            <a:endParaRPr lang="de-DE" sz="2300" dirty="0"/>
          </a:p>
          <a:p>
            <a:r>
              <a:rPr lang="de-DE" sz="2300" b="1" dirty="0"/>
              <a:t>Verse 17-19:</a:t>
            </a:r>
            <a:r>
              <a:rPr lang="de-DE" sz="2300" dirty="0"/>
              <a:t> „Ich will vor Gott bezeugen, dass ihr nicht mehr leben sollt wie Menschen, die Gott nicht kennen und deren Denken ohne Sinn und Ziel ist. Ihr Verstand ist verfinstert und sie sind von dem Leben, das Gott für sie hat, weit entfernt, </a:t>
            </a:r>
            <a:r>
              <a:rPr lang="de-DE" sz="2300" b="1" dirty="0">
                <a:solidFill>
                  <a:srgbClr val="002060"/>
                </a:solidFill>
                <a:cs typeface="Arial" panose="020B0604020202020204" pitchFamily="34" charset="0"/>
              </a:rPr>
              <a:t>weil sie von ihm nichts wissen wollen und ihre Herzen hart geworden sind ...” </a:t>
            </a:r>
            <a:r>
              <a:rPr lang="de-DE" sz="2300" dirty="0"/>
              <a:t>(NLB)</a:t>
            </a:r>
          </a:p>
          <a:p>
            <a:endParaRPr lang="de-DE" sz="2300" dirty="0"/>
          </a:p>
          <a:p>
            <a:r>
              <a:rPr lang="de-DE" sz="2300" b="1" dirty="0"/>
              <a:t>Vers 23 </a:t>
            </a:r>
            <a:r>
              <a:rPr lang="de-DE" sz="2300" dirty="0"/>
              <a:t>lädt uns ein:  </a:t>
            </a:r>
            <a:r>
              <a:rPr lang="de-DE" sz="2300" b="1" dirty="0">
                <a:solidFill>
                  <a:srgbClr val="002060"/>
                </a:solidFill>
              </a:rPr>
              <a:t>„Lasst euch stattdessen einen neuen Geist und ein verändertes Denken geben.“ </a:t>
            </a:r>
            <a:r>
              <a:rPr lang="de-DE" sz="2300" dirty="0"/>
              <a:t>(NLB) </a:t>
            </a:r>
          </a:p>
        </p:txBody>
      </p:sp>
    </p:spTree>
    <p:extLst>
      <p:ext uri="{BB962C8B-B14F-4D97-AF65-F5344CB8AC3E}">
        <p14:creationId xmlns:p14="http://schemas.microsoft.com/office/powerpoint/2010/main" val="3755351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up of a flag&#10;&#10;Description automatically generated with low confidence">
            <a:extLst>
              <a:ext uri="{FF2B5EF4-FFF2-40B4-BE49-F238E27FC236}">
                <a16:creationId xmlns:a16="http://schemas.microsoft.com/office/drawing/2014/main" id="{6B17901F-953C-4140-9B5D-E0A0E4030814}"/>
              </a:ext>
            </a:extLst>
          </p:cNvPr>
          <p:cNvPicPr>
            <a:picLocks noGrp="1" noChangeAspect="1"/>
          </p:cNvPicPr>
          <p:nvPr>
            <p:ph idx="1"/>
          </p:nvPr>
        </p:nvPicPr>
        <p:blipFill rotWithShape="1">
          <a:blip r:embed="rId3"/>
          <a:srcRect b="2616"/>
          <a:stretch/>
        </p:blipFill>
        <p:spPr>
          <a:xfrm>
            <a:off x="118553" y="1282"/>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D51397FF-5EB7-4F44-A9DD-2D9BD72E6DB8}"/>
              </a:ext>
            </a:extLst>
          </p:cNvPr>
          <p:cNvSpPr txBox="1"/>
          <p:nvPr/>
        </p:nvSpPr>
        <p:spPr>
          <a:xfrm>
            <a:off x="398829" y="783181"/>
            <a:ext cx="8534400" cy="5632311"/>
          </a:xfrm>
          <a:prstGeom prst="rect">
            <a:avLst/>
          </a:prstGeom>
          <a:noFill/>
        </p:spPr>
        <p:txBody>
          <a:bodyPr wrap="square">
            <a:spAutoFit/>
          </a:bodyPr>
          <a:lstStyle/>
          <a:p>
            <a:r>
              <a:rPr lang="de-DE" sz="2400" b="1" dirty="0"/>
              <a:t>Im Vers 26 </a:t>
            </a:r>
            <a:r>
              <a:rPr lang="de-DE" sz="2400" dirty="0"/>
              <a:t>geht er auf die Tatsache ein, dass wir </a:t>
            </a:r>
            <a:r>
              <a:rPr lang="de-DE" sz="2400" b="1" dirty="0"/>
              <a:t>manchmal zornig </a:t>
            </a:r>
            <a:r>
              <a:rPr lang="de-DE" sz="2400" dirty="0"/>
              <a:t>werden. Sogar Jesus wurde manchmal zornig (Markus 3,5), aber er beging niemals irgendeinen Missbrauch. </a:t>
            </a:r>
            <a:r>
              <a:rPr lang="de-DE" sz="2400" b="1" dirty="0">
                <a:solidFill>
                  <a:srgbClr val="002060"/>
                </a:solidFill>
              </a:rPr>
              <a:t>Ärger ist wie das scharfe Werkzeug, das wir zu Beginn dieser Stunde vorgestellt haben.</a:t>
            </a:r>
            <a:r>
              <a:rPr lang="de-DE" sz="2400" b="1" dirty="0">
                <a:solidFill>
                  <a:srgbClr val="002060"/>
                </a:solidFill>
                <a:effectLst/>
              </a:rPr>
              <a:t> </a:t>
            </a:r>
            <a:endParaRPr lang="de-DE" sz="2400" b="1" dirty="0">
              <a:solidFill>
                <a:srgbClr val="002060"/>
              </a:solidFill>
            </a:endParaRPr>
          </a:p>
          <a:p>
            <a:endParaRPr lang="de-DE" sz="2400" dirty="0"/>
          </a:p>
          <a:p>
            <a:r>
              <a:rPr lang="de-DE" sz="2400" dirty="0"/>
              <a:t>Als </a:t>
            </a:r>
            <a:r>
              <a:rPr lang="de-DE" sz="2400" b="1" dirty="0"/>
              <a:t>Gegenmittel</a:t>
            </a:r>
            <a:r>
              <a:rPr lang="de-DE" sz="2400" dirty="0"/>
              <a:t> rät uns Paulus in </a:t>
            </a:r>
            <a:r>
              <a:rPr lang="de-DE" sz="2400" b="1" dirty="0"/>
              <a:t>Epheser 5,1-2:</a:t>
            </a:r>
            <a:r>
              <a:rPr lang="de-DE" sz="2400" dirty="0"/>
              <a:t> </a:t>
            </a:r>
            <a:r>
              <a:rPr lang="de-DE" sz="2400" b="1" dirty="0">
                <a:solidFill>
                  <a:srgbClr val="002060"/>
                </a:solidFill>
              </a:rPr>
              <a:t>„Folgt in allem Gottes Beispiel, denn ihr seid seine geliebten Kinder. Euer Leben soll von Liebe geprägt sein.” </a:t>
            </a:r>
            <a:r>
              <a:rPr lang="de-DE" sz="2400" dirty="0"/>
              <a:t>(NLB)</a:t>
            </a:r>
          </a:p>
          <a:p>
            <a:endParaRPr lang="de-DE" sz="2400" b="1" dirty="0">
              <a:solidFill>
                <a:srgbClr val="002060"/>
              </a:solidFill>
            </a:endParaRPr>
          </a:p>
          <a:p>
            <a:r>
              <a:rPr lang="de-DE" sz="2400" dirty="0">
                <a:ea typeface="Times New Roman" panose="02020603050405020304" pitchFamily="18" charset="0"/>
                <a:cs typeface="Arial" panose="020B0604020202020204" pitchFamily="34" charset="0"/>
              </a:rPr>
              <a:t>Wenn wir uns auf diese ausgesprochen positiven Werte konzentrieren, werden wir nicht ärgerlich, provozierend oder irritierend mit andern umgehen – nicht einmal mit unseren Kindern (Epheser 6,4). </a:t>
            </a:r>
            <a:r>
              <a:rPr lang="de-DE" sz="2400" b="1" dirty="0">
                <a:solidFill>
                  <a:srgbClr val="002060"/>
                </a:solidFill>
                <a:ea typeface="Times New Roman" panose="02020603050405020304" pitchFamily="18" charset="0"/>
                <a:cs typeface="Arial" panose="020B0604020202020204" pitchFamily="34" charset="0"/>
              </a:rPr>
              <a:t>Unsere Ehen werden auf Gleichwertigkeit, Respekt und gegenseitiger Unterordnung untereinander und vor allem unter Gott beruhen.</a:t>
            </a:r>
            <a:endParaRPr lang="de-DE" sz="2400" dirty="0"/>
          </a:p>
        </p:txBody>
      </p:sp>
    </p:spTree>
    <p:extLst>
      <p:ext uri="{BB962C8B-B14F-4D97-AF65-F5344CB8AC3E}">
        <p14:creationId xmlns:p14="http://schemas.microsoft.com/office/powerpoint/2010/main" val="1517532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knife with a black background&#10;&#10;Description automatically generated with low confidence">
            <a:extLst>
              <a:ext uri="{FF2B5EF4-FFF2-40B4-BE49-F238E27FC236}">
                <a16:creationId xmlns:a16="http://schemas.microsoft.com/office/drawing/2014/main" id="{1BC22641-0E3F-7F4F-A1E1-5B1D9C4C076C}"/>
              </a:ext>
            </a:extLst>
          </p:cNvPr>
          <p:cNvPicPr>
            <a:picLocks noChangeAspect="1"/>
          </p:cNvPicPr>
          <p:nvPr/>
        </p:nvPicPr>
        <p:blipFill rotWithShape="1">
          <a:blip r:embed="rId3"/>
          <a:srcRect l="18764" r="13875"/>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8" name="Content Placeholder 7">
            <a:extLst>
              <a:ext uri="{FF2B5EF4-FFF2-40B4-BE49-F238E27FC236}">
                <a16:creationId xmlns:a16="http://schemas.microsoft.com/office/drawing/2014/main" id="{E70ED0A5-3871-BC42-876A-3863BD940FEC}"/>
              </a:ext>
            </a:extLst>
          </p:cNvPr>
          <p:cNvSpPr>
            <a:spLocks noGrp="1"/>
          </p:cNvSpPr>
          <p:nvPr>
            <p:ph idx="1"/>
          </p:nvPr>
        </p:nvSpPr>
        <p:spPr>
          <a:xfrm>
            <a:off x="3837874" y="456219"/>
            <a:ext cx="4516244" cy="5945562"/>
          </a:xfrm>
        </p:spPr>
        <p:txBody>
          <a:bodyPr>
            <a:normAutofit lnSpcReduction="10000"/>
          </a:bodyPr>
          <a:lstStyle/>
          <a:p>
            <a:pPr marL="0" indent="0" algn="ctr">
              <a:lnSpc>
                <a:spcPct val="150000"/>
              </a:lnSpc>
              <a:buNone/>
            </a:pPr>
            <a:r>
              <a:rPr lang="de-DE" sz="2000" b="1" dirty="0">
                <a:solidFill>
                  <a:schemeClr val="tx1">
                    <a:lumMod val="65000"/>
                    <a:lumOff val="35000"/>
                  </a:schemeClr>
                </a:solidFill>
                <a:latin typeface="Avenir Next" panose="020B0503020202020204" pitchFamily="34" charset="0"/>
              </a:rPr>
              <a:t>EIN MESSER – ODER JEDES SCHARFE WERKZEUG – KANN VERLETZEN, SCHNEIDEN, VERWUNDEN,  ENTSTELLEN. DAS GLEICHE SCHARFE WERKZEUG </a:t>
            </a:r>
            <a:br>
              <a:rPr lang="de-DE" sz="2000" b="1" dirty="0">
                <a:solidFill>
                  <a:schemeClr val="tx1">
                    <a:lumMod val="65000"/>
                    <a:lumOff val="35000"/>
                  </a:schemeClr>
                </a:solidFill>
                <a:latin typeface="Avenir Next" panose="020B0503020202020204" pitchFamily="34" charset="0"/>
              </a:rPr>
            </a:br>
            <a:r>
              <a:rPr lang="de-DE" sz="2000" b="1" dirty="0">
                <a:solidFill>
                  <a:schemeClr val="tx1">
                    <a:lumMod val="65000"/>
                    <a:lumOff val="35000"/>
                  </a:schemeClr>
                </a:solidFill>
                <a:latin typeface="Avenir Next" panose="020B0503020202020204" pitchFamily="34" charset="0"/>
              </a:rPr>
              <a:t>KANN DAZU BENUTZT WERDEN, </a:t>
            </a:r>
            <a:br>
              <a:rPr lang="de-DE" sz="2000" b="1" dirty="0">
                <a:solidFill>
                  <a:schemeClr val="tx1">
                    <a:lumMod val="65000"/>
                    <a:lumOff val="35000"/>
                  </a:schemeClr>
                </a:solidFill>
                <a:latin typeface="Avenir Next" panose="020B0503020202020204" pitchFamily="34" charset="0"/>
              </a:rPr>
            </a:br>
            <a:r>
              <a:rPr lang="de-DE" sz="2000" b="1" dirty="0">
                <a:solidFill>
                  <a:schemeClr val="tx1">
                    <a:lumMod val="65000"/>
                    <a:lumOff val="35000"/>
                  </a:schemeClr>
                </a:solidFill>
                <a:latin typeface="Avenir Next" panose="020B0503020202020204" pitchFamily="34" charset="0"/>
              </a:rPr>
              <a:t>UM SCHÖNES ZU ERSCHAFFEN.</a:t>
            </a:r>
          </a:p>
          <a:p>
            <a:pPr marL="0" indent="0" algn="ctr">
              <a:lnSpc>
                <a:spcPct val="150000"/>
              </a:lnSpc>
              <a:buNone/>
            </a:pPr>
            <a:r>
              <a:rPr lang="de-DE" sz="2000" b="1" dirty="0">
                <a:solidFill>
                  <a:srgbClr val="002060"/>
                </a:solidFill>
                <a:latin typeface="Avenir Next" panose="020B0503020202020204" pitchFamily="34" charset="0"/>
              </a:rPr>
              <a:t>DAS GILT AUCH FÜR MACHT. </a:t>
            </a:r>
            <a:br>
              <a:rPr lang="de-DE" sz="2000" b="1" dirty="0">
                <a:solidFill>
                  <a:srgbClr val="002060"/>
                </a:solidFill>
                <a:latin typeface="Avenir Next" panose="020B0503020202020204" pitchFamily="34" charset="0"/>
              </a:rPr>
            </a:br>
            <a:r>
              <a:rPr lang="de-DE" sz="2000" b="1" dirty="0">
                <a:solidFill>
                  <a:srgbClr val="002060"/>
                </a:solidFill>
                <a:latin typeface="Avenir Next" panose="020B0503020202020204" pitchFamily="34" charset="0"/>
              </a:rPr>
              <a:t>SIE KANN  DAZU VERWENDET </a:t>
            </a:r>
            <a:br>
              <a:rPr lang="de-DE" sz="2000" b="1" dirty="0">
                <a:solidFill>
                  <a:srgbClr val="002060"/>
                </a:solidFill>
                <a:latin typeface="Avenir Next" panose="020B0503020202020204" pitchFamily="34" charset="0"/>
              </a:rPr>
            </a:br>
            <a:r>
              <a:rPr lang="de-DE" sz="2000" b="1" dirty="0">
                <a:solidFill>
                  <a:srgbClr val="002060"/>
                </a:solidFill>
                <a:latin typeface="Avenir Next" panose="020B0503020202020204" pitchFamily="34" charset="0"/>
              </a:rPr>
              <a:t>WERDEN, UM UNS DABEI ZU HELFEN, EIN WUNDERBARES LEBEN, </a:t>
            </a:r>
            <a:br>
              <a:rPr lang="de-DE" sz="2000" b="1" dirty="0">
                <a:solidFill>
                  <a:srgbClr val="002060"/>
                </a:solidFill>
                <a:latin typeface="Avenir Next" panose="020B0503020202020204" pitchFamily="34" charset="0"/>
              </a:rPr>
            </a:br>
            <a:r>
              <a:rPr lang="de-DE" sz="2000" b="1" dirty="0">
                <a:solidFill>
                  <a:srgbClr val="002060"/>
                </a:solidFill>
                <a:latin typeface="Avenir Next" panose="020B0503020202020204" pitchFamily="34" charset="0"/>
              </a:rPr>
              <a:t>GEFORMT VOM HEILIGEN GEIST </a:t>
            </a:r>
            <a:br>
              <a:rPr lang="de-DE" sz="2000" b="1" dirty="0">
                <a:solidFill>
                  <a:srgbClr val="002060"/>
                </a:solidFill>
                <a:latin typeface="Avenir Next" panose="020B0503020202020204" pitchFamily="34" charset="0"/>
              </a:rPr>
            </a:br>
            <a:r>
              <a:rPr lang="de-DE" sz="2000" b="1" dirty="0">
                <a:solidFill>
                  <a:srgbClr val="002060"/>
                </a:solidFill>
                <a:latin typeface="Avenir Next" panose="020B0503020202020204" pitchFamily="34" charset="0"/>
              </a:rPr>
              <a:t>ZUR EWIGEN EHRE GOTTES, </a:t>
            </a:r>
            <a:br>
              <a:rPr lang="de-DE" sz="2000" b="1" dirty="0">
                <a:solidFill>
                  <a:srgbClr val="002060"/>
                </a:solidFill>
                <a:latin typeface="Avenir Next" panose="020B0503020202020204" pitchFamily="34" charset="0"/>
              </a:rPr>
            </a:br>
            <a:r>
              <a:rPr lang="de-DE" sz="2000" b="1" dirty="0">
                <a:solidFill>
                  <a:srgbClr val="002060"/>
                </a:solidFill>
                <a:latin typeface="Avenir Next" panose="020B0503020202020204" pitchFamily="34" charset="0"/>
              </a:rPr>
              <a:t>ZU ERSCHAFFEN. </a:t>
            </a:r>
          </a:p>
        </p:txBody>
      </p:sp>
      <p:pic>
        <p:nvPicPr>
          <p:cNvPr id="3" name="Picture 2" descr="A picture containing building, cement, stone, concrete&#10;&#10;Description automatically generated">
            <a:extLst>
              <a:ext uri="{FF2B5EF4-FFF2-40B4-BE49-F238E27FC236}">
                <a16:creationId xmlns:a16="http://schemas.microsoft.com/office/drawing/2014/main" id="{609BA2F3-BD77-2C40-8FBD-07BC7C8DE793}"/>
              </a:ext>
            </a:extLst>
          </p:cNvPr>
          <p:cNvPicPr>
            <a:picLocks noChangeAspect="1"/>
          </p:cNvPicPr>
          <p:nvPr/>
        </p:nvPicPr>
        <p:blipFill rotWithShape="1">
          <a:blip r:embed="rId4"/>
          <a:srcRect l="4460" r="16646"/>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492504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C132CF7B-9620-FD4C-91AE-3EAEC5451A05}"/>
              </a:ext>
            </a:extLst>
          </p:cNvPr>
          <p:cNvPicPr>
            <a:picLocks noGrp="1" noChangeAspect="1"/>
          </p:cNvPicPr>
          <p:nvPr>
            <p:ph idx="1"/>
          </p:nvPr>
        </p:nvPicPr>
        <p:blipFill rotWithShape="1">
          <a:blip r:embed="rId3"/>
          <a:srcRect t="2615"/>
          <a:stretch/>
        </p:blipFill>
        <p:spPr>
          <a:xfrm>
            <a:off x="-1504" y="1282"/>
            <a:ext cx="12191980" cy="6856718"/>
          </a:xfrm>
          <a:prstGeom prst="rect">
            <a:avLst/>
          </a:prstGeom>
        </p:spPr>
      </p:pic>
      <p:pic>
        <p:nvPicPr>
          <p:cNvPr id="6" name="Picture 2" descr="pink flowers on book page">
            <a:extLst>
              <a:ext uri="{FF2B5EF4-FFF2-40B4-BE49-F238E27FC236}">
                <a16:creationId xmlns:a16="http://schemas.microsoft.com/office/drawing/2014/main" id="{CE701ED8-4135-984F-91C2-C40BF1E1C9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4" y="-11151"/>
            <a:ext cx="10482145" cy="6869151"/>
          </a:xfrm>
          <a:prstGeom prst="rect">
            <a:avLst/>
          </a:prstGeom>
          <a:noFill/>
          <a:extLst>
            <a:ext uri="{909E8E84-426E-40DD-AFC4-6F175D3DCCD1}">
              <a14:hiddenFill xmlns:a14="http://schemas.microsoft.com/office/drawing/2010/main">
                <a:solidFill>
                  <a:srgbClr val="FFFFFF"/>
                </a:solidFill>
              </a14:hiddenFill>
            </a:ext>
          </a:extLst>
        </p:spPr>
      </p:pic>
      <p:sp useBgFill="1">
        <p:nvSpPr>
          <p:cNvPr id="3" name="Rechteck 2">
            <a:extLst>
              <a:ext uri="{FF2B5EF4-FFF2-40B4-BE49-F238E27FC236}">
                <a16:creationId xmlns:a16="http://schemas.microsoft.com/office/drawing/2014/main" id="{ADE0B754-CBBC-B7B2-03E5-FBB30D13F101}"/>
              </a:ext>
            </a:extLst>
          </p:cNvPr>
          <p:cNvSpPr/>
          <p:nvPr/>
        </p:nvSpPr>
        <p:spPr>
          <a:xfrm>
            <a:off x="5751095" y="-1"/>
            <a:ext cx="4729546" cy="6845567"/>
          </a:xfrm>
          <a:prstGeom prst="rect">
            <a:avLst/>
          </a:prstGeom>
          <a:ln>
            <a:noFill/>
          </a:ln>
          <a:effectLst>
            <a:softEdge rad="342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Rectangle 1">
            <a:extLst>
              <a:ext uri="{FF2B5EF4-FFF2-40B4-BE49-F238E27FC236}">
                <a16:creationId xmlns:a16="http://schemas.microsoft.com/office/drawing/2014/main" id="{B910109F-3797-684A-9B04-6A003D45AC37}"/>
              </a:ext>
            </a:extLst>
          </p:cNvPr>
          <p:cNvSpPr/>
          <p:nvPr/>
        </p:nvSpPr>
        <p:spPr>
          <a:xfrm>
            <a:off x="6094486" y="606626"/>
            <a:ext cx="4193428" cy="5632311"/>
          </a:xfrm>
          <a:prstGeom prst="rect">
            <a:avLst/>
          </a:prstGeom>
          <a:effectLst>
            <a:softEdge rad="406400"/>
          </a:effectLst>
        </p:spPr>
        <p:txBody>
          <a:bodyPr wrap="square">
            <a:spAutoFit/>
          </a:bodyPr>
          <a:lstStyle/>
          <a:p>
            <a:pPr algn="ctr"/>
            <a:r>
              <a:rPr lang="de-DE" sz="2800" dirty="0">
                <a:latin typeface="Modern Love Caps" panose="04070805081001020A01" pitchFamily="82" charset="0"/>
                <a:ea typeface="Times New Roman" panose="02020603050405020304" pitchFamily="18" charset="0"/>
                <a:cs typeface="Arial" panose="020B0604020202020204" pitchFamily="34" charset="0"/>
              </a:rPr>
              <a:t>„Führt ein Leben, das eurer Berufung würdig ist … </a:t>
            </a:r>
            <a:br>
              <a:rPr lang="de-DE" sz="2800" dirty="0">
                <a:latin typeface="Modern Love Caps" panose="04070805081001020A01" pitchFamily="82" charset="0"/>
                <a:ea typeface="Times New Roman" panose="02020603050405020304" pitchFamily="18" charset="0"/>
                <a:cs typeface="Arial" panose="020B0604020202020204" pitchFamily="34" charset="0"/>
              </a:rPr>
            </a:br>
            <a:r>
              <a:rPr lang="de-DE" sz="2800" b="1" dirty="0">
                <a:solidFill>
                  <a:srgbClr val="002060"/>
                </a:solidFill>
                <a:latin typeface="Modern Love Caps" panose="04070805081001020A01" pitchFamily="82" charset="0"/>
                <a:ea typeface="Times New Roman" panose="02020603050405020304" pitchFamily="18" charset="0"/>
                <a:cs typeface="Arial" panose="020B0604020202020204" pitchFamily="34" charset="0"/>
              </a:rPr>
              <a:t>Seid freundlich und demütig, geduldig im </a:t>
            </a:r>
            <a:br>
              <a:rPr lang="de-DE" sz="2800" b="1" dirty="0">
                <a:solidFill>
                  <a:srgbClr val="002060"/>
                </a:solidFill>
                <a:latin typeface="Modern Love Caps" panose="04070805081001020A01" pitchFamily="82" charset="0"/>
                <a:ea typeface="Times New Roman" panose="02020603050405020304" pitchFamily="18" charset="0"/>
                <a:cs typeface="Arial" panose="020B0604020202020204" pitchFamily="34" charset="0"/>
              </a:rPr>
            </a:br>
            <a:r>
              <a:rPr lang="de-DE" sz="2800" b="1" dirty="0">
                <a:solidFill>
                  <a:srgbClr val="002060"/>
                </a:solidFill>
                <a:latin typeface="Modern Love Caps" panose="04070805081001020A01" pitchFamily="82" charset="0"/>
                <a:ea typeface="Times New Roman" panose="02020603050405020304" pitchFamily="18" charset="0"/>
                <a:cs typeface="Arial" panose="020B0604020202020204" pitchFamily="34" charset="0"/>
              </a:rPr>
              <a:t>Umgang miteinander. Ertragt einander </a:t>
            </a:r>
            <a:br>
              <a:rPr lang="de-DE" sz="2800" b="1" dirty="0">
                <a:solidFill>
                  <a:srgbClr val="002060"/>
                </a:solidFill>
                <a:latin typeface="Modern Love Caps" panose="04070805081001020A01" pitchFamily="82" charset="0"/>
                <a:ea typeface="Times New Roman" panose="02020603050405020304" pitchFamily="18" charset="0"/>
                <a:cs typeface="Arial" panose="020B0604020202020204" pitchFamily="34" charset="0"/>
              </a:rPr>
            </a:br>
            <a:r>
              <a:rPr lang="de-DE" sz="2800" b="1" dirty="0">
                <a:solidFill>
                  <a:srgbClr val="002060"/>
                </a:solidFill>
                <a:latin typeface="Modern Love Caps" panose="04070805081001020A01" pitchFamily="82" charset="0"/>
                <a:ea typeface="Times New Roman" panose="02020603050405020304" pitchFamily="18" charset="0"/>
                <a:cs typeface="Arial" panose="020B0604020202020204" pitchFamily="34" charset="0"/>
              </a:rPr>
              <a:t>voller Liebe. </a:t>
            </a:r>
            <a:br>
              <a:rPr lang="de-DE" sz="2800" b="1" dirty="0">
                <a:solidFill>
                  <a:srgbClr val="002060"/>
                </a:solidFill>
                <a:latin typeface="Modern Love Caps" panose="04070805081001020A01" pitchFamily="82" charset="0"/>
                <a:ea typeface="Times New Roman" panose="02020603050405020304" pitchFamily="18" charset="0"/>
                <a:cs typeface="Arial" panose="020B0604020202020204" pitchFamily="34" charset="0"/>
              </a:rPr>
            </a:br>
            <a:r>
              <a:rPr lang="de-DE" sz="2800" b="1" dirty="0">
                <a:solidFill>
                  <a:srgbClr val="002060"/>
                </a:solidFill>
                <a:latin typeface="Modern Love Caps" panose="04070805081001020A01" pitchFamily="82" charset="0"/>
                <a:ea typeface="Times New Roman" panose="02020603050405020304" pitchFamily="18" charset="0"/>
                <a:cs typeface="Arial" panose="020B0604020202020204" pitchFamily="34" charset="0"/>
              </a:rPr>
              <a:t>Bemüht euch, im Geist </a:t>
            </a:r>
            <a:br>
              <a:rPr lang="de-DE" sz="2800" b="1" dirty="0">
                <a:solidFill>
                  <a:srgbClr val="002060"/>
                </a:solidFill>
                <a:latin typeface="Modern Love Caps" panose="04070805081001020A01" pitchFamily="82" charset="0"/>
                <a:ea typeface="Times New Roman" panose="02020603050405020304" pitchFamily="18" charset="0"/>
                <a:cs typeface="Arial" panose="020B0604020202020204" pitchFamily="34" charset="0"/>
              </a:rPr>
            </a:br>
            <a:r>
              <a:rPr lang="de-DE" sz="2800" b="1" dirty="0">
                <a:solidFill>
                  <a:srgbClr val="002060"/>
                </a:solidFill>
                <a:latin typeface="Modern Love Caps" panose="04070805081001020A01" pitchFamily="82" charset="0"/>
                <a:ea typeface="Times New Roman" panose="02020603050405020304" pitchFamily="18" charset="0"/>
                <a:cs typeface="Arial" panose="020B0604020202020204" pitchFamily="34" charset="0"/>
              </a:rPr>
              <a:t>eins zu sein, indem </a:t>
            </a:r>
            <a:br>
              <a:rPr lang="de-DE" sz="2800" b="1" dirty="0">
                <a:solidFill>
                  <a:srgbClr val="002060"/>
                </a:solidFill>
                <a:latin typeface="Modern Love Caps" panose="04070805081001020A01" pitchFamily="82" charset="0"/>
                <a:ea typeface="Times New Roman" panose="02020603050405020304" pitchFamily="18" charset="0"/>
                <a:cs typeface="Arial" panose="020B0604020202020204" pitchFamily="34" charset="0"/>
              </a:rPr>
            </a:br>
            <a:r>
              <a:rPr lang="de-DE" sz="2800" b="1" dirty="0">
                <a:solidFill>
                  <a:srgbClr val="002060"/>
                </a:solidFill>
                <a:latin typeface="Modern Love Caps" panose="04070805081001020A01" pitchFamily="82" charset="0"/>
                <a:ea typeface="Times New Roman" panose="02020603050405020304" pitchFamily="18" charset="0"/>
                <a:cs typeface="Arial" panose="020B0604020202020204" pitchFamily="34" charset="0"/>
              </a:rPr>
              <a:t>ihr untereinander </a:t>
            </a:r>
            <a:br>
              <a:rPr lang="de-DE" sz="2800" b="1" dirty="0">
                <a:solidFill>
                  <a:srgbClr val="002060"/>
                </a:solidFill>
                <a:latin typeface="Modern Love Caps" panose="04070805081001020A01" pitchFamily="82" charset="0"/>
                <a:ea typeface="Times New Roman" panose="02020603050405020304" pitchFamily="18" charset="0"/>
                <a:cs typeface="Arial" panose="020B0604020202020204" pitchFamily="34" charset="0"/>
              </a:rPr>
            </a:br>
            <a:r>
              <a:rPr lang="de-DE" sz="2800" b="1" dirty="0">
                <a:solidFill>
                  <a:srgbClr val="002060"/>
                </a:solidFill>
                <a:latin typeface="Modern Love Caps" panose="04070805081001020A01" pitchFamily="82" charset="0"/>
                <a:ea typeface="Times New Roman" panose="02020603050405020304" pitchFamily="18" charset="0"/>
                <a:cs typeface="Arial" panose="020B0604020202020204" pitchFamily="34" charset="0"/>
              </a:rPr>
              <a:t>Frieden haltet.“</a:t>
            </a:r>
            <a:r>
              <a:rPr lang="de-DE" sz="2800" b="1" dirty="0">
                <a:solidFill>
                  <a:srgbClr val="002060"/>
                </a:solidFill>
                <a:latin typeface="Modern Love Caps" panose="04070805081001020A01" pitchFamily="82" charset="0"/>
              </a:rPr>
              <a:t> </a:t>
            </a:r>
          </a:p>
          <a:p>
            <a:pPr algn="ctr"/>
            <a:endParaRPr lang="de-DE" sz="2800" b="1" dirty="0">
              <a:solidFill>
                <a:srgbClr val="002060"/>
              </a:solidFill>
              <a:latin typeface="Modern Love Caps" panose="04070805081001020A01" pitchFamily="82" charset="0"/>
              <a:ea typeface="Times New Roman" panose="02020603050405020304" pitchFamily="18" charset="0"/>
              <a:cs typeface="Arial" panose="020B0604020202020204" pitchFamily="34" charset="0"/>
            </a:endParaRPr>
          </a:p>
          <a:p>
            <a:pPr algn="ctr"/>
            <a:r>
              <a:rPr lang="de-DE" sz="2400" dirty="0">
                <a:latin typeface="Modern Love Caps" panose="04070805081001020A01" pitchFamily="82" charset="0"/>
                <a:ea typeface="Times New Roman" panose="02020603050405020304" pitchFamily="18" charset="0"/>
                <a:cs typeface="Arial" panose="020B0604020202020204" pitchFamily="34" charset="0"/>
              </a:rPr>
              <a:t>Epheser 4,1-3 (NLB)</a:t>
            </a:r>
            <a:endParaRPr lang="de-DE" sz="2400" dirty="0">
              <a:solidFill>
                <a:srgbClr val="002060"/>
              </a:solidFill>
              <a:latin typeface="Modern Love Caps" panose="04070805081001020A01" pitchFamily="82" charset="0"/>
            </a:endParaRPr>
          </a:p>
        </p:txBody>
      </p:sp>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235951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knife with a black background&#10;&#10;Description automatically generated with low confidence">
            <a:extLst>
              <a:ext uri="{FF2B5EF4-FFF2-40B4-BE49-F238E27FC236}">
                <a16:creationId xmlns:a16="http://schemas.microsoft.com/office/drawing/2014/main" id="{1BC22641-0E3F-7F4F-A1E1-5B1D9C4C076C}"/>
              </a:ext>
            </a:extLst>
          </p:cNvPr>
          <p:cNvPicPr>
            <a:picLocks noChangeAspect="1"/>
          </p:cNvPicPr>
          <p:nvPr/>
        </p:nvPicPr>
        <p:blipFill rotWithShape="1">
          <a:blip r:embed="rId3"/>
          <a:srcRect l="18764" r="13875"/>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8" name="Content Placeholder 7">
            <a:extLst>
              <a:ext uri="{FF2B5EF4-FFF2-40B4-BE49-F238E27FC236}">
                <a16:creationId xmlns:a16="http://schemas.microsoft.com/office/drawing/2014/main" id="{E70ED0A5-3871-BC42-876A-3863BD940FEC}"/>
              </a:ext>
            </a:extLst>
          </p:cNvPr>
          <p:cNvSpPr>
            <a:spLocks noGrp="1"/>
          </p:cNvSpPr>
          <p:nvPr>
            <p:ph idx="1"/>
          </p:nvPr>
        </p:nvSpPr>
        <p:spPr>
          <a:xfrm>
            <a:off x="3988896" y="950259"/>
            <a:ext cx="4381497" cy="4581445"/>
          </a:xfrm>
        </p:spPr>
        <p:txBody>
          <a:bodyPr>
            <a:normAutofit/>
          </a:bodyPr>
          <a:lstStyle/>
          <a:p>
            <a:pPr marL="0" indent="0" algn="ctr">
              <a:buNone/>
            </a:pPr>
            <a:r>
              <a:rPr lang="de-DE" sz="4400" b="1" dirty="0">
                <a:solidFill>
                  <a:schemeClr val="tx1">
                    <a:lumMod val="85000"/>
                    <a:lumOff val="15000"/>
                  </a:schemeClr>
                </a:solidFill>
              </a:rPr>
              <a:t>Ist das</a:t>
            </a:r>
            <a:br>
              <a:rPr lang="de-DE" sz="4400" b="1" dirty="0">
                <a:solidFill>
                  <a:schemeClr val="tx1">
                    <a:lumMod val="85000"/>
                    <a:lumOff val="15000"/>
                  </a:schemeClr>
                </a:solidFill>
              </a:rPr>
            </a:br>
            <a:r>
              <a:rPr lang="de-DE" sz="4400" b="1" dirty="0">
                <a:solidFill>
                  <a:srgbClr val="002060"/>
                </a:solidFill>
              </a:rPr>
              <a:t>gut </a:t>
            </a:r>
            <a:r>
              <a:rPr lang="de-DE" sz="4400" b="1" dirty="0">
                <a:solidFill>
                  <a:schemeClr val="tx1">
                    <a:lumMod val="85000"/>
                    <a:lumOff val="15000"/>
                  </a:schemeClr>
                </a:solidFill>
              </a:rPr>
              <a:t>oder </a:t>
            </a:r>
            <a:r>
              <a:rPr lang="de-DE" sz="4400" b="1" dirty="0">
                <a:solidFill>
                  <a:srgbClr val="C00000"/>
                </a:solidFill>
              </a:rPr>
              <a:t>schlecht</a:t>
            </a:r>
            <a:r>
              <a:rPr lang="de-DE" sz="4400" b="1" dirty="0">
                <a:solidFill>
                  <a:schemeClr val="tx1">
                    <a:lumMod val="85000"/>
                    <a:lumOff val="15000"/>
                  </a:schemeClr>
                </a:solidFill>
              </a:rPr>
              <a:t>? </a:t>
            </a:r>
          </a:p>
          <a:p>
            <a:pPr marL="0" indent="0" algn="ctr">
              <a:buNone/>
            </a:pPr>
            <a:endParaRPr lang="de-DE" sz="4400" b="1" dirty="0">
              <a:solidFill>
                <a:schemeClr val="tx1">
                  <a:lumMod val="85000"/>
                  <a:lumOff val="15000"/>
                </a:schemeClr>
              </a:solidFill>
            </a:endParaRPr>
          </a:p>
          <a:p>
            <a:pPr marL="0" indent="0" algn="ctr">
              <a:buNone/>
            </a:pPr>
            <a:r>
              <a:rPr lang="de-DE" sz="4400" b="1" dirty="0">
                <a:solidFill>
                  <a:srgbClr val="C00000"/>
                </a:solidFill>
              </a:rPr>
              <a:t>Gefährlich</a:t>
            </a:r>
            <a:r>
              <a:rPr lang="de-DE" sz="4400" b="1" dirty="0">
                <a:solidFill>
                  <a:schemeClr val="tx1">
                    <a:lumMod val="85000"/>
                    <a:lumOff val="15000"/>
                  </a:schemeClr>
                </a:solidFill>
              </a:rPr>
              <a:t> </a:t>
            </a:r>
            <a:br>
              <a:rPr lang="de-DE" sz="4400" b="1" dirty="0">
                <a:solidFill>
                  <a:schemeClr val="tx1">
                    <a:lumMod val="85000"/>
                    <a:lumOff val="15000"/>
                  </a:schemeClr>
                </a:solidFill>
              </a:rPr>
            </a:br>
            <a:r>
              <a:rPr lang="de-DE" sz="4400" b="1" dirty="0">
                <a:solidFill>
                  <a:schemeClr val="tx1">
                    <a:lumMod val="85000"/>
                    <a:lumOff val="15000"/>
                  </a:schemeClr>
                </a:solidFill>
              </a:rPr>
              <a:t>oder </a:t>
            </a:r>
            <a:r>
              <a:rPr lang="de-DE" sz="4400" b="1" dirty="0">
                <a:solidFill>
                  <a:srgbClr val="002060"/>
                </a:solidFill>
              </a:rPr>
              <a:t>hilfreich</a:t>
            </a:r>
            <a:r>
              <a:rPr lang="de-DE" sz="4400" b="1" dirty="0">
                <a:solidFill>
                  <a:schemeClr val="tx1">
                    <a:lumMod val="85000"/>
                    <a:lumOff val="15000"/>
                  </a:schemeClr>
                </a:solidFill>
              </a:rPr>
              <a:t>? </a:t>
            </a:r>
          </a:p>
        </p:txBody>
      </p:sp>
      <p:pic>
        <p:nvPicPr>
          <p:cNvPr id="3" name="Picture 2" descr="A picture containing building, cement, stone, concrete&#10;&#10;Description automatically generated">
            <a:extLst>
              <a:ext uri="{FF2B5EF4-FFF2-40B4-BE49-F238E27FC236}">
                <a16:creationId xmlns:a16="http://schemas.microsoft.com/office/drawing/2014/main" id="{609BA2F3-BD77-2C40-8FBD-07BC7C8DE793}"/>
              </a:ext>
            </a:extLst>
          </p:cNvPr>
          <p:cNvPicPr>
            <a:picLocks noChangeAspect="1"/>
          </p:cNvPicPr>
          <p:nvPr/>
        </p:nvPicPr>
        <p:blipFill rotWithShape="1">
          <a:blip r:embed="rId4"/>
          <a:srcRect l="4460" r="16646"/>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cxnSp>
        <p:nvCxnSpPr>
          <p:cNvPr id="5" name="Straight Connector 4">
            <a:extLst>
              <a:ext uri="{FF2B5EF4-FFF2-40B4-BE49-F238E27FC236}">
                <a16:creationId xmlns:a16="http://schemas.microsoft.com/office/drawing/2014/main" id="{636A1A87-B5B3-EB4D-A0BA-05CE14DA3D19}"/>
              </a:ext>
            </a:extLst>
          </p:cNvPr>
          <p:cNvCxnSpPr>
            <a:cxnSpLocks/>
          </p:cNvCxnSpPr>
          <p:nvPr/>
        </p:nvCxnSpPr>
        <p:spPr>
          <a:xfrm>
            <a:off x="4973444" y="3284036"/>
            <a:ext cx="23306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051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DFA4BCBF-7A41-BC4F-AF6D-47B71E245F7E}"/>
              </a:ext>
            </a:extLst>
          </p:cNvPr>
          <p:cNvPicPr>
            <a:picLocks noGrp="1" noChangeAspect="1"/>
          </p:cNvPicPr>
          <p:nvPr>
            <p:ph idx="1"/>
          </p:nvPr>
        </p:nvPicPr>
        <p:blipFill rotWithShape="1">
          <a:blip r:embed="rId3"/>
          <a:srcRect b="2616"/>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75A871FD-DBEF-5A40-88AE-8E46D3BF5F6F}"/>
              </a:ext>
            </a:extLst>
          </p:cNvPr>
          <p:cNvSpPr txBox="1"/>
          <p:nvPr/>
        </p:nvSpPr>
        <p:spPr>
          <a:xfrm>
            <a:off x="1072430" y="387236"/>
            <a:ext cx="8274770" cy="1200329"/>
          </a:xfrm>
          <a:prstGeom prst="rect">
            <a:avLst/>
          </a:prstGeom>
          <a:noFill/>
        </p:spPr>
        <p:txBody>
          <a:bodyPr wrap="square">
            <a:spAutoFit/>
          </a:bodyPr>
          <a:lstStyle/>
          <a:p>
            <a:pPr marL="0" marR="0" algn="ctr">
              <a:spcBef>
                <a:spcPts val="0"/>
              </a:spcBef>
              <a:spcAft>
                <a:spcPts val="0"/>
              </a:spcAft>
            </a:pPr>
            <a:r>
              <a:rPr lang="de-DE" sz="3600" b="1" dirty="0">
                <a:solidFill>
                  <a:schemeClr val="bg1"/>
                </a:solidFill>
                <a:effectLst/>
                <a:latin typeface="Avenir Next" panose="020B0503020202020204" pitchFamily="34" charset="0"/>
                <a:ea typeface="Times New Roman" panose="02020603050405020304" pitchFamily="18" charset="0"/>
                <a:cs typeface="Arial" panose="020B0604020202020204" pitchFamily="34" charset="0"/>
              </a:rPr>
              <a:t>MACHTMISSBRAUCH</a:t>
            </a:r>
          </a:p>
          <a:p>
            <a:pPr marL="0" marR="0" algn="ctr">
              <a:spcBef>
                <a:spcPts val="0"/>
              </a:spcBef>
              <a:spcAft>
                <a:spcPts val="0"/>
              </a:spcAft>
            </a:pPr>
            <a:r>
              <a:rPr lang="de-DE" sz="3600" b="1" dirty="0">
                <a:solidFill>
                  <a:schemeClr val="accent6">
                    <a:lumMod val="60000"/>
                    <a:lumOff val="40000"/>
                  </a:schemeClr>
                </a:solidFill>
                <a:effectLst/>
                <a:latin typeface="Avenir Next" panose="020B0503020202020204" pitchFamily="34" charset="0"/>
                <a:ea typeface="Times New Roman" panose="02020603050405020304" pitchFamily="18" charset="0"/>
                <a:cs typeface="Arial" panose="020B0604020202020204" pitchFamily="34" charset="0"/>
              </a:rPr>
              <a:t>IN DER BIBEL</a:t>
            </a:r>
            <a:endParaRPr lang="de-DE" sz="3600" b="1" dirty="0">
              <a:solidFill>
                <a:schemeClr val="accent6">
                  <a:lumMod val="60000"/>
                  <a:lumOff val="40000"/>
                </a:schemeClr>
              </a:solidFill>
              <a:effectLst/>
              <a:latin typeface="Avenir Next" panose="020B0503020202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EB465663-A657-6F40-9535-C85C7D816C3B}"/>
              </a:ext>
            </a:extLst>
          </p:cNvPr>
          <p:cNvSpPr txBox="1"/>
          <p:nvPr/>
        </p:nvSpPr>
        <p:spPr>
          <a:xfrm>
            <a:off x="2100638" y="2519156"/>
            <a:ext cx="6218353" cy="3754874"/>
          </a:xfrm>
          <a:prstGeom prst="rect">
            <a:avLst/>
          </a:prstGeom>
          <a:noFill/>
        </p:spPr>
        <p:txBody>
          <a:bodyPr wrap="square">
            <a:spAutoFit/>
          </a:bodyPr>
          <a:lstStyle/>
          <a:p>
            <a:pPr marL="285750" indent="-285750">
              <a:spcBef>
                <a:spcPts val="1200"/>
              </a:spcBef>
              <a:buFont typeface="Arial" panose="020B0604020202020204" pitchFamily="34" charset="0"/>
              <a:buChar char="•"/>
            </a:pPr>
            <a:r>
              <a:rPr lang="de-DE" sz="2600" dirty="0">
                <a:effectLst/>
                <a:ea typeface="Times New Roman" panose="02020603050405020304" pitchFamily="18" charset="0"/>
                <a:cs typeface="Arial" panose="020B0604020202020204" pitchFamily="34" charset="0"/>
              </a:rPr>
              <a:t>Der erste und offensichtlichste Fall ist der </a:t>
            </a:r>
            <a:br>
              <a:rPr lang="de-DE" sz="2600" dirty="0">
                <a:effectLst/>
                <a:ea typeface="Times New Roman" panose="02020603050405020304" pitchFamily="18" charset="0"/>
                <a:cs typeface="Arial" panose="020B0604020202020204" pitchFamily="34" charset="0"/>
              </a:rPr>
            </a:br>
            <a:r>
              <a:rPr lang="de-DE" sz="2600" dirty="0">
                <a:effectLst/>
                <a:ea typeface="Times New Roman" panose="02020603050405020304" pitchFamily="18" charset="0"/>
                <a:cs typeface="Arial" panose="020B0604020202020204" pitchFamily="34" charset="0"/>
              </a:rPr>
              <a:t>von </a:t>
            </a:r>
            <a:r>
              <a:rPr lang="de-DE" sz="2600" b="1" dirty="0">
                <a:effectLst/>
                <a:ea typeface="Times New Roman" panose="02020603050405020304" pitchFamily="18" charset="0"/>
                <a:cs typeface="Arial" panose="020B0604020202020204" pitchFamily="34" charset="0"/>
              </a:rPr>
              <a:t>Luzifer</a:t>
            </a:r>
            <a:r>
              <a:rPr lang="de-DE" sz="2600" dirty="0">
                <a:effectLst/>
                <a:ea typeface="Times New Roman" panose="02020603050405020304" pitchFamily="18" charset="0"/>
                <a:cs typeface="Arial" panose="020B0604020202020204" pitchFamily="34" charset="0"/>
              </a:rPr>
              <a:t>, der als Satan bekannt wurde.</a:t>
            </a:r>
            <a:r>
              <a:rPr lang="de-DE" sz="2600" dirty="0">
                <a:effectLst/>
              </a:rPr>
              <a:t> </a:t>
            </a:r>
          </a:p>
          <a:p>
            <a:pPr marL="285750" indent="-285750">
              <a:spcBef>
                <a:spcPts val="1200"/>
              </a:spcBef>
              <a:buFont typeface="Arial" panose="020B0604020202020204" pitchFamily="34" charset="0"/>
              <a:buChar char="•"/>
            </a:pPr>
            <a:r>
              <a:rPr lang="de-DE" sz="2600" b="1" dirty="0"/>
              <a:t>Pharao</a:t>
            </a:r>
            <a:r>
              <a:rPr lang="de-DE" sz="2600" dirty="0"/>
              <a:t> missbrauchte seine Macht</a:t>
            </a:r>
            <a:r>
              <a:rPr lang="de-DE" sz="2600" dirty="0">
                <a:effectLst/>
              </a:rPr>
              <a:t> </a:t>
            </a:r>
            <a:br>
              <a:rPr lang="de-DE" sz="2600" dirty="0">
                <a:effectLst/>
              </a:rPr>
            </a:br>
            <a:r>
              <a:rPr lang="de-DE" sz="2600" dirty="0">
                <a:effectLst/>
              </a:rPr>
              <a:t>(2.Mose 10,28)</a:t>
            </a:r>
          </a:p>
          <a:p>
            <a:pPr marL="285750" indent="-285750">
              <a:spcBef>
                <a:spcPts val="1200"/>
              </a:spcBef>
              <a:buFont typeface="Arial" panose="020B0604020202020204" pitchFamily="34" charset="0"/>
              <a:buChar char="•"/>
            </a:pPr>
            <a:r>
              <a:rPr lang="de-DE" sz="2600" dirty="0"/>
              <a:t>Die </a:t>
            </a:r>
            <a:r>
              <a:rPr lang="de-DE" sz="2600" b="1" dirty="0"/>
              <a:t>Söhne</a:t>
            </a:r>
            <a:r>
              <a:rPr lang="de-DE" sz="2600" dirty="0"/>
              <a:t> des Hohenpriesters </a:t>
            </a:r>
            <a:r>
              <a:rPr lang="de-DE" sz="2600" b="1" dirty="0"/>
              <a:t>Eli</a:t>
            </a:r>
            <a:r>
              <a:rPr lang="de-DE" sz="2600" dirty="0"/>
              <a:t> </a:t>
            </a:r>
            <a:br>
              <a:rPr lang="de-DE" sz="2600" dirty="0"/>
            </a:br>
            <a:r>
              <a:rPr lang="de-DE" sz="2600" dirty="0"/>
              <a:t>(</a:t>
            </a:r>
            <a:r>
              <a:rPr lang="de-DE" sz="2600" dirty="0" err="1"/>
              <a:t>I.Samuel</a:t>
            </a:r>
            <a:r>
              <a:rPr lang="de-DE" sz="2600" dirty="0"/>
              <a:t> 2,22-25) </a:t>
            </a:r>
          </a:p>
          <a:p>
            <a:pPr marL="285750" indent="-285750">
              <a:spcBef>
                <a:spcPts val="1200"/>
              </a:spcBef>
              <a:buFont typeface="Arial" panose="020B0604020202020204" pitchFamily="34" charset="0"/>
              <a:buChar char="•"/>
            </a:pPr>
            <a:r>
              <a:rPr lang="de-DE" sz="2600" dirty="0"/>
              <a:t>König </a:t>
            </a:r>
            <a:r>
              <a:rPr lang="de-DE" sz="2600" b="1" dirty="0"/>
              <a:t>David</a:t>
            </a:r>
            <a:r>
              <a:rPr lang="de-DE" sz="2600" dirty="0"/>
              <a:t> </a:t>
            </a:r>
            <a:br>
              <a:rPr lang="de-DE" sz="2600" dirty="0"/>
            </a:br>
            <a:r>
              <a:rPr lang="de-DE" sz="2600" dirty="0"/>
              <a:t>(2.Samuel 12,1-14)</a:t>
            </a:r>
            <a:r>
              <a:rPr lang="de-DE" sz="2600" b="1" dirty="0"/>
              <a:t> </a:t>
            </a:r>
          </a:p>
        </p:txBody>
      </p:sp>
    </p:spTree>
    <p:extLst>
      <p:ext uri="{BB962C8B-B14F-4D97-AF65-F5344CB8AC3E}">
        <p14:creationId xmlns:p14="http://schemas.microsoft.com/office/powerpoint/2010/main" val="829607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DFA4BCBF-7A41-BC4F-AF6D-47B71E245F7E}"/>
              </a:ext>
            </a:extLst>
          </p:cNvPr>
          <p:cNvPicPr>
            <a:picLocks noGrp="1" noChangeAspect="1"/>
          </p:cNvPicPr>
          <p:nvPr>
            <p:ph idx="1"/>
          </p:nvPr>
        </p:nvPicPr>
        <p:blipFill rotWithShape="1">
          <a:blip r:embed="rId3"/>
          <a:srcRect b="2616"/>
          <a:stretch/>
        </p:blipFill>
        <p:spPr>
          <a:xfrm>
            <a:off x="20" y="0"/>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EFC0729C-1A73-9141-B687-2EE2FEC327C6}"/>
              </a:ext>
            </a:extLst>
          </p:cNvPr>
          <p:cNvSpPr txBox="1"/>
          <p:nvPr/>
        </p:nvSpPr>
        <p:spPr>
          <a:xfrm>
            <a:off x="1957108" y="296360"/>
            <a:ext cx="6275070" cy="1323439"/>
          </a:xfrm>
          <a:prstGeom prst="rect">
            <a:avLst/>
          </a:prstGeom>
          <a:noFill/>
        </p:spPr>
        <p:txBody>
          <a:bodyPr wrap="square">
            <a:spAutoFit/>
          </a:bodyPr>
          <a:lstStyle/>
          <a:p>
            <a:pPr algn="ctr"/>
            <a:r>
              <a:rPr lang="de-DE" sz="4000" b="1" dirty="0">
                <a:solidFill>
                  <a:schemeClr val="accent6">
                    <a:lumMod val="60000"/>
                    <a:lumOff val="40000"/>
                  </a:schemeClr>
                </a:solidFill>
                <a:effectLst/>
                <a:latin typeface="Avenir Next" panose="020B0503020202020204" pitchFamily="34" charset="0"/>
                <a:ea typeface="Times New Roman" panose="02020603050405020304" pitchFamily="18" charset="0"/>
                <a:cs typeface="Arial" panose="020B0604020202020204" pitchFamily="34" charset="0"/>
              </a:rPr>
              <a:t>MIT DER STELLUNG</a:t>
            </a:r>
            <a:br>
              <a:rPr lang="de-DE" sz="4000" b="1" dirty="0">
                <a:solidFill>
                  <a:schemeClr val="accent6">
                    <a:lumMod val="60000"/>
                    <a:lumOff val="40000"/>
                  </a:schemeClr>
                </a:solidFill>
                <a:effectLst/>
                <a:latin typeface="Avenir Next" panose="020B0503020202020204" pitchFamily="34" charset="0"/>
                <a:ea typeface="Times New Roman" panose="02020603050405020304" pitchFamily="18" charset="0"/>
                <a:cs typeface="Arial" panose="020B0604020202020204" pitchFamily="34" charset="0"/>
              </a:rPr>
            </a:br>
            <a:r>
              <a:rPr lang="de-DE" sz="4000" b="1" dirty="0">
                <a:solidFill>
                  <a:schemeClr val="accent6">
                    <a:lumMod val="60000"/>
                    <a:lumOff val="40000"/>
                  </a:schemeClr>
                </a:solidFill>
                <a:effectLst/>
                <a:latin typeface="Avenir Next" panose="020B0503020202020204" pitchFamily="34" charset="0"/>
                <a:ea typeface="Times New Roman" panose="02020603050405020304" pitchFamily="18" charset="0"/>
                <a:cs typeface="Arial" panose="020B0604020202020204" pitchFamily="34" charset="0"/>
              </a:rPr>
              <a:t> </a:t>
            </a:r>
            <a:r>
              <a:rPr lang="de-DE" sz="4000" b="1" dirty="0">
                <a:solidFill>
                  <a:schemeClr val="bg1"/>
                </a:solidFill>
                <a:effectLst/>
                <a:latin typeface="Avenir Next" panose="020B0503020202020204" pitchFamily="34" charset="0"/>
                <a:ea typeface="Times New Roman" panose="02020603050405020304" pitchFamily="18" charset="0"/>
                <a:cs typeface="Arial" panose="020B0604020202020204" pitchFamily="34" charset="0"/>
              </a:rPr>
              <a:t>VERBUNDENE MACHT</a:t>
            </a:r>
            <a:r>
              <a:rPr lang="de-DE" sz="4000" b="1" dirty="0">
                <a:solidFill>
                  <a:schemeClr val="bg1"/>
                </a:solidFill>
                <a:effectLst/>
                <a:latin typeface="Avenir Next" panose="020B0503020202020204" pitchFamily="34" charset="0"/>
              </a:rPr>
              <a:t> </a:t>
            </a:r>
            <a:endParaRPr lang="de-DE" sz="4000" b="1" dirty="0">
              <a:solidFill>
                <a:schemeClr val="bg1"/>
              </a:solidFill>
              <a:latin typeface="Avenir Next" panose="020B0503020202020204" pitchFamily="34" charset="0"/>
            </a:endParaRPr>
          </a:p>
        </p:txBody>
      </p:sp>
      <p:sp>
        <p:nvSpPr>
          <p:cNvPr id="4" name="TextBox 3">
            <a:extLst>
              <a:ext uri="{FF2B5EF4-FFF2-40B4-BE49-F238E27FC236}">
                <a16:creationId xmlns:a16="http://schemas.microsoft.com/office/drawing/2014/main" id="{67F5022B-7F75-3E4C-8E5A-2028083363CF}"/>
              </a:ext>
            </a:extLst>
          </p:cNvPr>
          <p:cNvSpPr txBox="1"/>
          <p:nvPr/>
        </p:nvSpPr>
        <p:spPr>
          <a:xfrm>
            <a:off x="5347467" y="2412767"/>
            <a:ext cx="4695568" cy="3913059"/>
          </a:xfrm>
          <a:prstGeom prst="rect">
            <a:avLst/>
          </a:prstGeom>
          <a:noFill/>
        </p:spPr>
        <p:txBody>
          <a:bodyPr wrap="square" rtlCol="0">
            <a:spAutoFit/>
          </a:bodyPr>
          <a:lstStyle/>
          <a:p>
            <a:pPr marL="285750" marR="0" indent="-285750">
              <a:lnSpc>
                <a:spcPct val="150000"/>
              </a:lnSpc>
              <a:spcBef>
                <a:spcPts val="0"/>
              </a:spcBef>
              <a:spcAft>
                <a:spcPts val="0"/>
              </a:spcAft>
              <a:buFont typeface="Arial" panose="020B0604020202020204" pitchFamily="34" charset="0"/>
              <a:buChar char="•"/>
            </a:pPr>
            <a:r>
              <a:rPr lang="de-DE" sz="2400" dirty="0">
                <a:ea typeface="Times New Roman" panose="02020603050405020304" pitchFamily="18" charset="0"/>
                <a:cs typeface="Arial" panose="020B0604020202020204" pitchFamily="34" charset="0"/>
              </a:rPr>
              <a:t>Person des öffentlichen Lebens</a:t>
            </a:r>
            <a:endParaRPr lang="de-DE" sz="2400" dirty="0">
              <a:ea typeface="Times New Roman" panose="02020603050405020304" pitchFamily="18" charset="0"/>
            </a:endParaRPr>
          </a:p>
          <a:p>
            <a:pPr marL="285750" marR="0" indent="-285750">
              <a:lnSpc>
                <a:spcPct val="150000"/>
              </a:lnSpc>
              <a:spcBef>
                <a:spcPts val="0"/>
              </a:spcBef>
              <a:spcAft>
                <a:spcPts val="0"/>
              </a:spcAft>
              <a:buFont typeface="Arial" panose="020B0604020202020204" pitchFamily="34" charset="0"/>
              <a:buChar char="•"/>
            </a:pPr>
            <a:r>
              <a:rPr lang="de-DE" sz="2400" dirty="0">
                <a:ea typeface="Times New Roman" panose="02020603050405020304" pitchFamily="18" charset="0"/>
                <a:cs typeface="Arial" panose="020B0604020202020204" pitchFamily="34" charset="0"/>
              </a:rPr>
              <a:t>Ehemann – Ehefrau</a:t>
            </a:r>
            <a:endParaRPr lang="de-DE" sz="2400" dirty="0">
              <a:ea typeface="Times New Roman" panose="02020603050405020304" pitchFamily="18" charset="0"/>
            </a:endParaRPr>
          </a:p>
          <a:p>
            <a:pPr marL="285750" marR="0" indent="-285750">
              <a:lnSpc>
                <a:spcPct val="150000"/>
              </a:lnSpc>
              <a:spcBef>
                <a:spcPts val="0"/>
              </a:spcBef>
              <a:spcAft>
                <a:spcPts val="0"/>
              </a:spcAft>
              <a:buFont typeface="Arial" panose="020B0604020202020204" pitchFamily="34" charset="0"/>
              <a:buChar char="•"/>
            </a:pPr>
            <a:r>
              <a:rPr lang="de-DE" sz="2400" dirty="0">
                <a:ea typeface="Times New Roman" panose="02020603050405020304" pitchFamily="18" charset="0"/>
                <a:cs typeface="Arial" panose="020B0604020202020204" pitchFamily="34" charset="0"/>
              </a:rPr>
              <a:t>Eltern</a:t>
            </a:r>
          </a:p>
          <a:p>
            <a:pPr marL="285750" marR="0" indent="-285750">
              <a:lnSpc>
                <a:spcPct val="150000"/>
              </a:lnSpc>
              <a:spcBef>
                <a:spcPts val="0"/>
              </a:spcBef>
              <a:spcAft>
                <a:spcPts val="0"/>
              </a:spcAft>
              <a:buFont typeface="Arial" panose="020B0604020202020204" pitchFamily="34" charset="0"/>
              <a:buChar char="•"/>
            </a:pPr>
            <a:r>
              <a:rPr lang="de-DE" sz="2400" dirty="0">
                <a:ea typeface="Times New Roman" panose="02020603050405020304" pitchFamily="18" charset="0"/>
                <a:cs typeface="Arial" panose="020B0604020202020204" pitchFamily="34" charset="0"/>
              </a:rPr>
              <a:t>Erwachsene Kinder alter Eltern</a:t>
            </a:r>
            <a:endParaRPr lang="de-DE" sz="2400" dirty="0">
              <a:ea typeface="Times New Roman" panose="02020603050405020304" pitchFamily="18" charset="0"/>
            </a:endParaRPr>
          </a:p>
          <a:p>
            <a:pPr marL="285750" indent="-285750">
              <a:lnSpc>
                <a:spcPct val="150000"/>
              </a:lnSpc>
              <a:buFont typeface="Arial" panose="020B0604020202020204" pitchFamily="34" charset="0"/>
              <a:buChar char="•"/>
            </a:pPr>
            <a:r>
              <a:rPr lang="de-DE" sz="2400" dirty="0">
                <a:ea typeface="Times New Roman" panose="02020603050405020304" pitchFamily="18" charset="0"/>
                <a:cs typeface="Arial" panose="020B0604020202020204" pitchFamily="34" charset="0"/>
              </a:rPr>
              <a:t>Leiter und Leiterinnen in der Gemeinde: Jugendarbeit, ADWA, Prediger, Älteste …</a:t>
            </a:r>
            <a:endParaRPr lang="de-DE" sz="2400" dirty="0">
              <a:ea typeface="Times New Roman" panose="02020603050405020304" pitchFamily="18" charset="0"/>
            </a:endParaRPr>
          </a:p>
        </p:txBody>
      </p:sp>
      <p:sp>
        <p:nvSpPr>
          <p:cNvPr id="7" name="TextBox 7">
            <a:extLst>
              <a:ext uri="{FF2B5EF4-FFF2-40B4-BE49-F238E27FC236}">
                <a16:creationId xmlns:a16="http://schemas.microsoft.com/office/drawing/2014/main" id="{146E3D88-79B4-F39E-F9B0-784776F4E19D}"/>
              </a:ext>
            </a:extLst>
          </p:cNvPr>
          <p:cNvSpPr txBox="1"/>
          <p:nvPr/>
        </p:nvSpPr>
        <p:spPr>
          <a:xfrm>
            <a:off x="663445" y="2397465"/>
            <a:ext cx="4317345" cy="3913059"/>
          </a:xfrm>
          <a:prstGeom prst="rect">
            <a:avLst/>
          </a:prstGeom>
          <a:noFill/>
        </p:spPr>
        <p:txBody>
          <a:bodyPr wrap="square">
            <a:spAutoFit/>
          </a:bodyPr>
          <a:lstStyle/>
          <a:p>
            <a:pPr marL="285750" marR="0" indent="-285750">
              <a:lnSpc>
                <a:spcPct val="150000"/>
              </a:lnSpc>
              <a:spcBef>
                <a:spcPts val="0"/>
              </a:spcBef>
              <a:spcAft>
                <a:spcPts val="0"/>
              </a:spcAft>
              <a:buFont typeface="Arial" panose="020B0604020202020204" pitchFamily="34" charset="0"/>
              <a:buChar char="•"/>
            </a:pPr>
            <a:r>
              <a:rPr lang="de-DE" sz="2400" dirty="0">
                <a:effectLst/>
                <a:ea typeface="Times New Roman" panose="02020603050405020304" pitchFamily="18" charset="0"/>
                <a:cs typeface="Arial" panose="020B0604020202020204" pitchFamily="34" charset="0"/>
              </a:rPr>
              <a:t>Rechtsanwalt – Rechtsanwältin</a:t>
            </a:r>
            <a:endParaRPr lang="de-DE" sz="2400" dirty="0">
              <a:effectLst/>
              <a:ea typeface="Times New Roman" panose="02020603050405020304" pitchFamily="18" charset="0"/>
            </a:endParaRPr>
          </a:p>
          <a:p>
            <a:pPr marL="285750" marR="0" indent="-285750">
              <a:lnSpc>
                <a:spcPct val="150000"/>
              </a:lnSpc>
              <a:spcBef>
                <a:spcPts val="0"/>
              </a:spcBef>
              <a:spcAft>
                <a:spcPts val="0"/>
              </a:spcAft>
              <a:buFont typeface="Arial" panose="020B0604020202020204" pitchFamily="34" charset="0"/>
              <a:buChar char="•"/>
            </a:pPr>
            <a:r>
              <a:rPr lang="de-DE" sz="2400" dirty="0">
                <a:ea typeface="Times New Roman" panose="02020603050405020304" pitchFamily="18" charset="0"/>
                <a:cs typeface="Arial" panose="020B0604020202020204" pitchFamily="34" charset="0"/>
              </a:rPr>
              <a:t>Lehrer – Lehrerin</a:t>
            </a:r>
            <a:endParaRPr lang="de-DE" sz="2400" dirty="0">
              <a:effectLst/>
              <a:ea typeface="Times New Roman" panose="02020603050405020304" pitchFamily="18" charset="0"/>
            </a:endParaRPr>
          </a:p>
          <a:p>
            <a:pPr marL="285750" marR="0" indent="-285750">
              <a:lnSpc>
                <a:spcPct val="150000"/>
              </a:lnSpc>
              <a:spcBef>
                <a:spcPts val="0"/>
              </a:spcBef>
              <a:spcAft>
                <a:spcPts val="0"/>
              </a:spcAft>
              <a:buFont typeface="Arial" panose="020B0604020202020204" pitchFamily="34" charset="0"/>
              <a:buChar char="•"/>
            </a:pPr>
            <a:r>
              <a:rPr lang="de-DE" sz="2400" dirty="0">
                <a:ea typeface="Times New Roman" panose="02020603050405020304" pitchFamily="18" charset="0"/>
                <a:cs typeface="Arial" panose="020B0604020202020204" pitchFamily="34" charset="0"/>
              </a:rPr>
              <a:t>Trainer – Trainerin</a:t>
            </a:r>
            <a:endParaRPr lang="de-DE" sz="2400" dirty="0">
              <a:effectLst/>
              <a:ea typeface="Times New Roman" panose="02020603050405020304" pitchFamily="18" charset="0"/>
            </a:endParaRPr>
          </a:p>
          <a:p>
            <a:pPr marL="285750" marR="0" indent="-285750">
              <a:lnSpc>
                <a:spcPct val="150000"/>
              </a:lnSpc>
              <a:spcBef>
                <a:spcPts val="0"/>
              </a:spcBef>
              <a:spcAft>
                <a:spcPts val="0"/>
              </a:spcAft>
              <a:buFont typeface="Arial" panose="020B0604020202020204" pitchFamily="34" charset="0"/>
              <a:buChar char="•"/>
            </a:pPr>
            <a:r>
              <a:rPr lang="de-DE" sz="2400" dirty="0">
                <a:effectLst/>
                <a:ea typeface="Times New Roman" panose="02020603050405020304" pitchFamily="18" charset="0"/>
                <a:cs typeface="Arial" panose="020B0604020202020204" pitchFamily="34" charset="0"/>
              </a:rPr>
              <a:t>Betreuer – Betreuerin</a:t>
            </a:r>
            <a:endParaRPr lang="de-DE" sz="2400" dirty="0">
              <a:effectLst/>
              <a:ea typeface="Times New Roman" panose="02020603050405020304" pitchFamily="18" charset="0"/>
            </a:endParaRPr>
          </a:p>
          <a:p>
            <a:pPr marL="285750" marR="0" indent="-285750">
              <a:lnSpc>
                <a:spcPct val="150000"/>
              </a:lnSpc>
              <a:spcBef>
                <a:spcPts val="0"/>
              </a:spcBef>
              <a:spcAft>
                <a:spcPts val="0"/>
              </a:spcAft>
              <a:buFont typeface="Arial" panose="020B0604020202020204" pitchFamily="34" charset="0"/>
              <a:buChar char="•"/>
            </a:pPr>
            <a:r>
              <a:rPr lang="de-DE" sz="2400" dirty="0">
                <a:effectLst/>
                <a:ea typeface="Times New Roman" panose="02020603050405020304" pitchFamily="18" charset="0"/>
                <a:cs typeface="Arial" panose="020B0604020202020204" pitchFamily="34" charset="0"/>
              </a:rPr>
              <a:t>Arzt - Ärztin</a:t>
            </a:r>
            <a:endParaRPr lang="de-DE" sz="2400" dirty="0">
              <a:effectLst/>
              <a:ea typeface="Times New Roman" panose="02020603050405020304" pitchFamily="18" charset="0"/>
            </a:endParaRPr>
          </a:p>
          <a:p>
            <a:pPr marL="285750" marR="0" indent="-285750">
              <a:lnSpc>
                <a:spcPct val="150000"/>
              </a:lnSpc>
              <a:spcBef>
                <a:spcPts val="0"/>
              </a:spcBef>
              <a:spcAft>
                <a:spcPts val="0"/>
              </a:spcAft>
              <a:buFont typeface="Arial" panose="020B0604020202020204" pitchFamily="34" charset="0"/>
              <a:buChar char="•"/>
            </a:pPr>
            <a:r>
              <a:rPr lang="de-DE" sz="2400" dirty="0">
                <a:effectLst/>
                <a:ea typeface="Times New Roman" panose="02020603050405020304" pitchFamily="18" charset="0"/>
                <a:cs typeface="Arial" panose="020B0604020202020204" pitchFamily="34" charset="0"/>
              </a:rPr>
              <a:t>Therapeut – Therapeutin</a:t>
            </a:r>
          </a:p>
          <a:p>
            <a:pPr marL="285750" marR="0" indent="-285750">
              <a:lnSpc>
                <a:spcPct val="150000"/>
              </a:lnSpc>
              <a:spcBef>
                <a:spcPts val="0"/>
              </a:spcBef>
              <a:spcAft>
                <a:spcPts val="0"/>
              </a:spcAft>
              <a:buFont typeface="Arial" panose="020B0604020202020204" pitchFamily="34" charset="0"/>
              <a:buChar char="•"/>
            </a:pPr>
            <a:r>
              <a:rPr lang="de-DE" sz="2400" dirty="0">
                <a:ea typeface="Times New Roman" panose="02020603050405020304" pitchFamily="18" charset="0"/>
                <a:cs typeface="Arial" panose="020B0604020202020204" pitchFamily="34" charset="0"/>
              </a:rPr>
              <a:t>Vorgesetzter – Vorgesetzte</a:t>
            </a:r>
            <a:endParaRPr lang="de-DE" sz="2400" dirty="0">
              <a:effectLst/>
              <a:ea typeface="Times New Roman" panose="02020603050405020304" pitchFamily="18" charset="0"/>
            </a:endParaRPr>
          </a:p>
        </p:txBody>
      </p:sp>
    </p:spTree>
    <p:extLst>
      <p:ext uri="{BB962C8B-B14F-4D97-AF65-F5344CB8AC3E}">
        <p14:creationId xmlns:p14="http://schemas.microsoft.com/office/powerpoint/2010/main" val="1224621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DFA4BCBF-7A41-BC4F-AF6D-47B71E245F7E}"/>
              </a:ext>
            </a:extLst>
          </p:cNvPr>
          <p:cNvPicPr>
            <a:picLocks noGrp="1" noChangeAspect="1"/>
          </p:cNvPicPr>
          <p:nvPr>
            <p:ph idx="1"/>
          </p:nvPr>
        </p:nvPicPr>
        <p:blipFill rotWithShape="1">
          <a:blip r:embed="rId3"/>
          <a:srcRect b="2616"/>
          <a:stretch/>
        </p:blipFill>
        <p:spPr>
          <a:xfrm>
            <a:off x="20" y="11152"/>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E3FF02BE-EBFC-6B45-BD4E-4897F85A18F8}"/>
              </a:ext>
            </a:extLst>
          </p:cNvPr>
          <p:cNvSpPr txBox="1"/>
          <p:nvPr/>
        </p:nvSpPr>
        <p:spPr>
          <a:xfrm>
            <a:off x="1075765" y="2922874"/>
            <a:ext cx="3552910" cy="325717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sz="2800" dirty="0"/>
              <a:t>Wirtschaftlich</a:t>
            </a:r>
          </a:p>
          <a:p>
            <a:pPr marL="285750" indent="-285750">
              <a:lnSpc>
                <a:spcPct val="150000"/>
              </a:lnSpc>
              <a:buFont typeface="Arial" panose="020B0604020202020204" pitchFamily="34" charset="0"/>
              <a:buChar char="•"/>
            </a:pPr>
            <a:r>
              <a:rPr lang="de-DE" sz="2800" dirty="0"/>
              <a:t>Einflussnehmend</a:t>
            </a:r>
          </a:p>
          <a:p>
            <a:pPr marL="285750" indent="-285750">
              <a:lnSpc>
                <a:spcPct val="150000"/>
              </a:lnSpc>
              <a:buFont typeface="Arial" panose="020B0604020202020204" pitchFamily="34" charset="0"/>
              <a:buChar char="•"/>
            </a:pPr>
            <a:r>
              <a:rPr lang="de-DE" sz="2800" dirty="0"/>
              <a:t>Körperlich</a:t>
            </a:r>
          </a:p>
          <a:p>
            <a:pPr marL="285750" indent="-285750">
              <a:lnSpc>
                <a:spcPct val="150000"/>
              </a:lnSpc>
              <a:buFont typeface="Arial" panose="020B0604020202020204" pitchFamily="34" charset="0"/>
              <a:buChar char="•"/>
            </a:pPr>
            <a:r>
              <a:rPr lang="de-DE" sz="2800" dirty="0"/>
              <a:t>Wissensmäßig</a:t>
            </a:r>
          </a:p>
          <a:p>
            <a:pPr marL="285750" indent="-285750">
              <a:lnSpc>
                <a:spcPct val="150000"/>
              </a:lnSpc>
              <a:buFont typeface="Arial" panose="020B0604020202020204" pitchFamily="34" charset="0"/>
              <a:buChar char="•"/>
            </a:pPr>
            <a:endParaRPr lang="de-DE" sz="2800" dirty="0"/>
          </a:p>
        </p:txBody>
      </p:sp>
      <p:sp>
        <p:nvSpPr>
          <p:cNvPr id="3" name="TextBox 2">
            <a:extLst>
              <a:ext uri="{FF2B5EF4-FFF2-40B4-BE49-F238E27FC236}">
                <a16:creationId xmlns:a16="http://schemas.microsoft.com/office/drawing/2014/main" id="{6224911E-DFC8-B341-887E-936400411336}"/>
              </a:ext>
            </a:extLst>
          </p:cNvPr>
          <p:cNvSpPr txBox="1"/>
          <p:nvPr/>
        </p:nvSpPr>
        <p:spPr>
          <a:xfrm>
            <a:off x="880533" y="275152"/>
            <a:ext cx="8500534" cy="1323439"/>
          </a:xfrm>
          <a:prstGeom prst="rect">
            <a:avLst/>
          </a:prstGeom>
          <a:noFill/>
        </p:spPr>
        <p:txBody>
          <a:bodyPr wrap="square" rtlCol="0">
            <a:spAutoFit/>
          </a:bodyPr>
          <a:lstStyle/>
          <a:p>
            <a:pPr algn="ctr"/>
            <a:r>
              <a:rPr lang="de-DE" sz="4000" b="1" dirty="0">
                <a:solidFill>
                  <a:schemeClr val="bg1"/>
                </a:solidFill>
              </a:rPr>
              <a:t>ANDERE ARTEN VON</a:t>
            </a:r>
          </a:p>
          <a:p>
            <a:pPr algn="ctr"/>
            <a:r>
              <a:rPr lang="de-DE" sz="4000" b="1" dirty="0">
                <a:solidFill>
                  <a:schemeClr val="accent6">
                    <a:lumMod val="60000"/>
                    <a:lumOff val="40000"/>
                  </a:schemeClr>
                </a:solidFill>
              </a:rPr>
              <a:t>MACHTMISSBRAUCH</a:t>
            </a:r>
          </a:p>
        </p:txBody>
      </p:sp>
      <p:sp>
        <p:nvSpPr>
          <p:cNvPr id="4" name="TextBox 3">
            <a:extLst>
              <a:ext uri="{FF2B5EF4-FFF2-40B4-BE49-F238E27FC236}">
                <a16:creationId xmlns:a16="http://schemas.microsoft.com/office/drawing/2014/main" id="{CC6C0039-271D-CB48-9A83-723E64A0D7C5}"/>
              </a:ext>
            </a:extLst>
          </p:cNvPr>
          <p:cNvSpPr txBox="1"/>
          <p:nvPr/>
        </p:nvSpPr>
        <p:spPr>
          <a:xfrm>
            <a:off x="5702916" y="2954223"/>
            <a:ext cx="2978596" cy="2610843"/>
          </a:xfrm>
          <a:prstGeom prst="rect">
            <a:avLst/>
          </a:prstGeom>
          <a:noFill/>
          <a:ln>
            <a:noFill/>
          </a:ln>
        </p:spPr>
        <p:txBody>
          <a:bodyPr wrap="square" rtlCol="0">
            <a:spAutoFit/>
          </a:bodyPr>
          <a:lstStyle/>
          <a:p>
            <a:pPr marL="285750" indent="-285750">
              <a:lnSpc>
                <a:spcPct val="150000"/>
              </a:lnSpc>
              <a:buFont typeface="Arial" panose="020B0604020202020204" pitchFamily="34" charset="0"/>
              <a:buChar char="•"/>
            </a:pPr>
            <a:r>
              <a:rPr lang="de-DE" sz="2800" dirty="0"/>
              <a:t>Psychologisch </a:t>
            </a:r>
          </a:p>
          <a:p>
            <a:pPr marL="285750" indent="-285750">
              <a:lnSpc>
                <a:spcPct val="150000"/>
              </a:lnSpc>
              <a:buFont typeface="Arial" panose="020B0604020202020204" pitchFamily="34" charset="0"/>
              <a:buChar char="•"/>
            </a:pPr>
            <a:r>
              <a:rPr lang="de-DE" sz="2800" dirty="0"/>
              <a:t>Gefühlsmäßig</a:t>
            </a:r>
          </a:p>
          <a:p>
            <a:pPr marL="285750" indent="-285750">
              <a:lnSpc>
                <a:spcPct val="150000"/>
              </a:lnSpc>
              <a:buFont typeface="Arial" panose="020B0604020202020204" pitchFamily="34" charset="0"/>
              <a:buChar char="•"/>
            </a:pPr>
            <a:r>
              <a:rPr lang="de-DE" sz="2800" dirty="0"/>
              <a:t>Geistlich</a:t>
            </a:r>
          </a:p>
          <a:p>
            <a:pPr marL="285750" indent="-285750">
              <a:lnSpc>
                <a:spcPct val="150000"/>
              </a:lnSpc>
              <a:buFont typeface="Arial" panose="020B0604020202020204" pitchFamily="34" charset="0"/>
              <a:buChar char="•"/>
            </a:pPr>
            <a:r>
              <a:rPr lang="de-DE" sz="2800" dirty="0"/>
              <a:t>Sexuell</a:t>
            </a:r>
          </a:p>
        </p:txBody>
      </p:sp>
    </p:spTree>
    <p:extLst>
      <p:ext uri="{BB962C8B-B14F-4D97-AF65-F5344CB8AC3E}">
        <p14:creationId xmlns:p14="http://schemas.microsoft.com/office/powerpoint/2010/main" val="2532879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DFA4BCBF-7A41-BC4F-AF6D-47B71E245F7E}"/>
              </a:ext>
            </a:extLst>
          </p:cNvPr>
          <p:cNvPicPr>
            <a:picLocks noGrp="1" noChangeAspect="1"/>
          </p:cNvPicPr>
          <p:nvPr>
            <p:ph idx="1"/>
          </p:nvPr>
        </p:nvPicPr>
        <p:blipFill rotWithShape="1">
          <a:blip r:embed="rId3"/>
          <a:srcRect b="2616"/>
          <a:stretch/>
        </p:blipFill>
        <p:spPr>
          <a:xfrm>
            <a:off x="1524" y="1282"/>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A7C66C14-C424-E04F-B3EE-85CE00FE8DF1}"/>
              </a:ext>
            </a:extLst>
          </p:cNvPr>
          <p:cNvSpPr txBox="1"/>
          <p:nvPr/>
        </p:nvSpPr>
        <p:spPr>
          <a:xfrm>
            <a:off x="85905" y="414529"/>
            <a:ext cx="10058401" cy="1200329"/>
          </a:xfrm>
          <a:prstGeom prst="rect">
            <a:avLst/>
          </a:prstGeom>
          <a:noFill/>
        </p:spPr>
        <p:txBody>
          <a:bodyPr wrap="square">
            <a:spAutoFit/>
          </a:bodyPr>
          <a:lstStyle/>
          <a:p>
            <a:pPr marL="0" marR="0" algn="ctr">
              <a:spcBef>
                <a:spcPts val="0"/>
              </a:spcBef>
              <a:spcAft>
                <a:spcPts val="0"/>
              </a:spcAft>
            </a:pPr>
            <a:r>
              <a:rPr lang="de-DE" sz="3600" b="1" dirty="0">
                <a:solidFill>
                  <a:schemeClr val="bg1"/>
                </a:solidFill>
                <a:effectLst/>
                <a:latin typeface="Avenir Next" panose="020B0503020202020204" pitchFamily="34" charset="0"/>
                <a:ea typeface="Times New Roman" panose="02020603050405020304" pitchFamily="18" charset="0"/>
                <a:cs typeface="Arial" panose="020B0604020202020204" pitchFamily="34" charset="0"/>
              </a:rPr>
              <a:t>MACHTMISSBRAUCH</a:t>
            </a:r>
          </a:p>
          <a:p>
            <a:pPr marL="0" marR="0" algn="ctr">
              <a:spcBef>
                <a:spcPts val="0"/>
              </a:spcBef>
              <a:spcAft>
                <a:spcPts val="0"/>
              </a:spcAft>
            </a:pPr>
            <a:r>
              <a:rPr lang="de-DE" sz="3600" b="1" dirty="0">
                <a:solidFill>
                  <a:schemeClr val="accent6">
                    <a:lumMod val="60000"/>
                    <a:lumOff val="40000"/>
                  </a:schemeClr>
                </a:solidFill>
                <a:effectLst/>
                <a:latin typeface="Avenir Next" panose="020B0503020202020204" pitchFamily="34" charset="0"/>
                <a:ea typeface="Times New Roman" panose="02020603050405020304" pitchFamily="18" charset="0"/>
                <a:cs typeface="Arial" panose="020B0604020202020204" pitchFamily="34" charset="0"/>
              </a:rPr>
              <a:t>IN DER GEMEINDE</a:t>
            </a:r>
            <a:endParaRPr lang="de-DE" sz="4000" b="1" dirty="0">
              <a:solidFill>
                <a:schemeClr val="accent6">
                  <a:lumMod val="60000"/>
                  <a:lumOff val="40000"/>
                </a:schemeClr>
              </a:solidFill>
              <a:effectLst/>
              <a:latin typeface="Avenir Next" panose="020B0503020202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E5A4025B-C9B4-8345-A16C-DA46EF3789E4}"/>
              </a:ext>
            </a:extLst>
          </p:cNvPr>
          <p:cNvSpPr txBox="1"/>
          <p:nvPr/>
        </p:nvSpPr>
        <p:spPr>
          <a:xfrm>
            <a:off x="576030" y="2490558"/>
            <a:ext cx="9078149" cy="3693319"/>
          </a:xfrm>
          <a:prstGeom prst="rect">
            <a:avLst/>
          </a:prstGeom>
          <a:noFill/>
        </p:spPr>
        <p:txBody>
          <a:bodyPr wrap="square">
            <a:spAutoFit/>
          </a:bodyPr>
          <a:lstStyle/>
          <a:p>
            <a:r>
              <a:rPr lang="de-DE" sz="2600" dirty="0">
                <a:effectLst/>
                <a:ea typeface="Times New Roman" panose="02020603050405020304" pitchFamily="18" charset="0"/>
                <a:cs typeface="Arial" panose="020B0604020202020204" pitchFamily="34" charset="0"/>
              </a:rPr>
              <a:t>Auf der ganzen Welt werden durch das Nachrichtenwesen und persönliche Mitteilungen immer mehr Fälle von Machtmissbrauch bekannt.</a:t>
            </a:r>
          </a:p>
          <a:p>
            <a:endParaRPr lang="de-DE" sz="2600" dirty="0">
              <a:cs typeface="Arial" panose="020B0604020202020204" pitchFamily="34" charset="0"/>
            </a:endParaRPr>
          </a:p>
          <a:p>
            <a:r>
              <a:rPr lang="de-DE" sz="2600" dirty="0">
                <a:solidFill>
                  <a:srgbClr val="C00000"/>
                </a:solidFill>
              </a:rPr>
              <a:t>Wenn Grenzen überschritten werden, wird immer irgend jemand verletzt, und oft gilt das sowohl für den Täter als auch für sein Opfer. </a:t>
            </a:r>
            <a:r>
              <a:rPr lang="de-DE" sz="2600" dirty="0"/>
              <a:t>Wenn es sich um eine führende Person aus der Gemeinde handelt, leidet die gesamte Gemeinschaft und das Missionswerk darunter. </a:t>
            </a:r>
          </a:p>
        </p:txBody>
      </p:sp>
    </p:spTree>
    <p:extLst>
      <p:ext uri="{BB962C8B-B14F-4D97-AF65-F5344CB8AC3E}">
        <p14:creationId xmlns:p14="http://schemas.microsoft.com/office/powerpoint/2010/main" val="2506204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77D3CF36-68AC-1E47-A91B-5661A5D80D90}"/>
              </a:ext>
            </a:extLst>
          </p:cNvPr>
          <p:cNvPicPr>
            <a:picLocks noGrp="1" noChangeAspect="1"/>
          </p:cNvPicPr>
          <p:nvPr>
            <p:ph idx="1"/>
          </p:nvPr>
        </p:nvPicPr>
        <p:blipFill rotWithShape="1">
          <a:blip r:embed="rId3"/>
          <a:srcRect b="2616"/>
          <a:stretch/>
        </p:blipFill>
        <p:spPr>
          <a:xfrm>
            <a:off x="20" y="0"/>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3B6F6B19-2BE3-DB4B-A7EB-144FFBA27D2F}"/>
              </a:ext>
            </a:extLst>
          </p:cNvPr>
          <p:cNvSpPr txBox="1"/>
          <p:nvPr/>
        </p:nvSpPr>
        <p:spPr>
          <a:xfrm>
            <a:off x="860611" y="2699048"/>
            <a:ext cx="9165515" cy="3293209"/>
          </a:xfrm>
          <a:prstGeom prst="rect">
            <a:avLst/>
          </a:prstGeom>
          <a:noFill/>
        </p:spPr>
        <p:txBody>
          <a:bodyPr wrap="square">
            <a:spAutoFit/>
          </a:bodyPr>
          <a:lstStyle/>
          <a:p>
            <a:r>
              <a:rPr lang="de-DE" sz="2600" b="1" dirty="0">
                <a:effectLst/>
                <a:latin typeface="Avenir Next" panose="020B0503020202020204" pitchFamily="34" charset="0"/>
                <a:ea typeface="Times New Roman" panose="02020603050405020304" pitchFamily="18" charset="0"/>
                <a:cs typeface="Arial" panose="020B0604020202020204" pitchFamily="34" charset="0"/>
              </a:rPr>
              <a:t>ZUERST MÜSSEN WIR </a:t>
            </a:r>
            <a:r>
              <a:rPr lang="de-DE" sz="2600" b="1" dirty="0">
                <a:solidFill>
                  <a:srgbClr val="C00000"/>
                </a:solidFill>
                <a:effectLst/>
                <a:latin typeface="Avenir Next" panose="020B0503020202020204" pitchFamily="34" charset="0"/>
                <a:ea typeface="Times New Roman" panose="02020603050405020304" pitchFamily="18" charset="0"/>
                <a:cs typeface="Arial" panose="020B0604020202020204" pitchFamily="34" charset="0"/>
              </a:rPr>
              <a:t>ZUGEBEN</a:t>
            </a:r>
            <a:r>
              <a:rPr lang="de-DE" sz="2600" b="1" dirty="0">
                <a:effectLst/>
                <a:latin typeface="Avenir Next" panose="020B0503020202020204" pitchFamily="34" charset="0"/>
                <a:ea typeface="Times New Roman" panose="02020603050405020304" pitchFamily="18" charset="0"/>
                <a:cs typeface="Arial" panose="020B0604020202020204" pitchFamily="34" charset="0"/>
              </a:rPr>
              <a:t>, DASS WIR EBENFALLS IN DER </a:t>
            </a:r>
            <a:br>
              <a:rPr lang="de-DE" sz="2600" b="1" dirty="0">
                <a:effectLst/>
                <a:latin typeface="Avenir Next" panose="020B0503020202020204" pitchFamily="34" charset="0"/>
                <a:ea typeface="Times New Roman" panose="02020603050405020304" pitchFamily="18" charset="0"/>
                <a:cs typeface="Arial" panose="020B0604020202020204" pitchFamily="34" charset="0"/>
              </a:rPr>
            </a:br>
            <a:r>
              <a:rPr lang="de-DE" sz="2600" b="1" dirty="0">
                <a:effectLst/>
                <a:latin typeface="Avenir Next" panose="020B0503020202020204" pitchFamily="34" charset="0"/>
                <a:ea typeface="Times New Roman" panose="02020603050405020304" pitchFamily="18" charset="0"/>
                <a:cs typeface="Arial" panose="020B0604020202020204" pitchFamily="34" charset="0"/>
              </a:rPr>
              <a:t>GEFAHR STEHEN, UNSERE </a:t>
            </a:r>
            <a:r>
              <a:rPr lang="de-DE" sz="2600" b="1" dirty="0">
                <a:solidFill>
                  <a:srgbClr val="C00000"/>
                </a:solidFill>
                <a:effectLst/>
                <a:latin typeface="Avenir Next" panose="020B0503020202020204" pitchFamily="34" charset="0"/>
                <a:ea typeface="Times New Roman" panose="02020603050405020304" pitchFamily="18" charset="0"/>
                <a:cs typeface="Arial" panose="020B0604020202020204" pitchFamily="34" charset="0"/>
              </a:rPr>
              <a:t>MACHT ZU MISSBRAUCHEN</a:t>
            </a:r>
            <a:r>
              <a:rPr lang="de-DE" sz="2600" b="1" dirty="0">
                <a:effectLst/>
                <a:latin typeface="Avenir Next" panose="020B0503020202020204" pitchFamily="34" charset="0"/>
                <a:ea typeface="Times New Roman" panose="02020603050405020304" pitchFamily="18" charset="0"/>
                <a:cs typeface="Arial" panose="020B0604020202020204" pitchFamily="34" charset="0"/>
              </a:rPr>
              <a:t>.</a:t>
            </a:r>
          </a:p>
          <a:p>
            <a:pPr algn="ctr"/>
            <a:endParaRPr lang="de-DE" sz="2600" b="1" dirty="0">
              <a:solidFill>
                <a:srgbClr val="C00000"/>
              </a:solidFill>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de-DE" sz="2600" b="1" dirty="0">
                <a:solidFill>
                  <a:srgbClr val="002060"/>
                </a:solidFill>
                <a:effectLst/>
                <a:ea typeface="Times New Roman" panose="02020603050405020304" pitchFamily="18" charset="0"/>
                <a:cs typeface="Arial" panose="020B0604020202020204" pitchFamily="34" charset="0"/>
              </a:rPr>
              <a:t>VERANTWORTLICHKEIT</a:t>
            </a:r>
            <a:r>
              <a:rPr lang="de-DE" sz="2600" dirty="0">
                <a:solidFill>
                  <a:srgbClr val="002060"/>
                </a:solidFill>
                <a:effectLst/>
                <a:ea typeface="Times New Roman" panose="02020603050405020304" pitchFamily="18" charset="0"/>
                <a:cs typeface="Arial" panose="020B0604020202020204" pitchFamily="34" charset="0"/>
              </a:rPr>
              <a:t> - </a:t>
            </a:r>
            <a:r>
              <a:rPr lang="de-DE" sz="2600" dirty="0"/>
              <a:t>Ob als </a:t>
            </a:r>
            <a:r>
              <a:rPr lang="de-DE" sz="2600" dirty="0" err="1"/>
              <a:t>PredigerIn</a:t>
            </a:r>
            <a:r>
              <a:rPr lang="de-DE" sz="2600" dirty="0"/>
              <a:t>, </a:t>
            </a:r>
            <a:r>
              <a:rPr lang="de-DE" sz="2600" dirty="0" err="1"/>
              <a:t>LeiterIn</a:t>
            </a:r>
            <a:r>
              <a:rPr lang="de-DE" sz="2600" dirty="0"/>
              <a:t> oder </a:t>
            </a:r>
            <a:r>
              <a:rPr lang="de-DE" sz="2600" dirty="0" err="1"/>
              <a:t>LehrerIn</a:t>
            </a:r>
            <a:r>
              <a:rPr lang="de-DE" sz="2600" dirty="0"/>
              <a:t>; alle, die Macht ausüben, müssen </a:t>
            </a:r>
            <a:r>
              <a:rPr lang="de-DE" sz="2600" b="1" dirty="0">
                <a:solidFill>
                  <a:srgbClr val="002060"/>
                </a:solidFill>
              </a:rPr>
              <a:t>anerkennen, dass Gott sie mehr als andere zur Rechenschaft zieht, wenn es darum geht, seine Gebote hochzuhalten.</a:t>
            </a:r>
            <a:r>
              <a:rPr lang="de-DE" sz="2600" dirty="0">
                <a:solidFill>
                  <a:srgbClr val="002060"/>
                </a:solidFill>
              </a:rPr>
              <a:t> </a:t>
            </a:r>
            <a:r>
              <a:rPr lang="de-DE" sz="2600" dirty="0"/>
              <a:t>Das betrifft nicht </a:t>
            </a:r>
            <a:br>
              <a:rPr lang="de-DE" sz="2600" dirty="0"/>
            </a:br>
            <a:r>
              <a:rPr lang="de-DE" sz="2600" dirty="0"/>
              <a:t>nur die gesprochenen Worte, sondern das ganze Leben.</a:t>
            </a:r>
            <a:endParaRPr lang="de-DE" sz="2600" dirty="0">
              <a:effectLst/>
              <a:ea typeface="Times New Roman" panose="02020603050405020304" pitchFamily="18" charset="0"/>
              <a:cs typeface="Arial" panose="020B0604020202020204" pitchFamily="34" charset="0"/>
            </a:endParaRPr>
          </a:p>
        </p:txBody>
      </p:sp>
      <p:sp>
        <p:nvSpPr>
          <p:cNvPr id="12" name="TextBox 11">
            <a:extLst>
              <a:ext uri="{FF2B5EF4-FFF2-40B4-BE49-F238E27FC236}">
                <a16:creationId xmlns:a16="http://schemas.microsoft.com/office/drawing/2014/main" id="{0480837A-513B-5645-AFDC-ADEC2784D402}"/>
              </a:ext>
            </a:extLst>
          </p:cNvPr>
          <p:cNvSpPr txBox="1"/>
          <p:nvPr/>
        </p:nvSpPr>
        <p:spPr>
          <a:xfrm>
            <a:off x="289349" y="547117"/>
            <a:ext cx="6275070" cy="646331"/>
          </a:xfrm>
          <a:prstGeom prst="rect">
            <a:avLst/>
          </a:prstGeom>
          <a:noFill/>
        </p:spPr>
        <p:txBody>
          <a:bodyPr wrap="square">
            <a:spAutoFit/>
          </a:bodyPr>
          <a:lstStyle/>
          <a:p>
            <a:pPr marL="0" marR="0">
              <a:spcBef>
                <a:spcPts val="0"/>
              </a:spcBef>
              <a:spcAft>
                <a:spcPts val="0"/>
              </a:spcAft>
            </a:pPr>
            <a:r>
              <a:rPr lang="de-DE" sz="3600" b="1" dirty="0">
                <a:effectLst/>
                <a:latin typeface="Avenir Next" panose="020B0503020202020204" pitchFamily="34" charset="0"/>
                <a:ea typeface="Times New Roman" panose="02020603050405020304" pitchFamily="18" charset="0"/>
                <a:cs typeface="Arial" panose="020B0604020202020204" pitchFamily="34" charset="0"/>
              </a:rPr>
              <a:t>WAS KÖNNEN WIR TUN?</a:t>
            </a:r>
            <a:endParaRPr lang="de-DE" sz="3600" b="1" dirty="0">
              <a:effectLst/>
              <a:latin typeface="Avenir Next" panose="020B0503020202020204" pitchFamily="34" charset="0"/>
              <a:ea typeface="Times New Roman" panose="02020603050405020304" pitchFamily="18" charset="0"/>
            </a:endParaRPr>
          </a:p>
        </p:txBody>
      </p:sp>
    </p:spTree>
    <p:extLst>
      <p:ext uri="{BB962C8B-B14F-4D97-AF65-F5344CB8AC3E}">
        <p14:creationId xmlns:p14="http://schemas.microsoft.com/office/powerpoint/2010/main" val="356087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text&#10;&#10;Description automatically generated">
            <a:extLst>
              <a:ext uri="{FF2B5EF4-FFF2-40B4-BE49-F238E27FC236}">
                <a16:creationId xmlns:a16="http://schemas.microsoft.com/office/drawing/2014/main" id="{0CAE2AC7-600D-3549-B710-317D06B61817}"/>
              </a:ext>
            </a:extLst>
          </p:cNvPr>
          <p:cNvPicPr>
            <a:picLocks noChangeAspect="1"/>
          </p:cNvPicPr>
          <p:nvPr/>
        </p:nvPicPr>
        <p:blipFill rotWithShape="1">
          <a:blip r:embed="rId3"/>
          <a:srcRect b="2616"/>
          <a:stretch/>
        </p:blipFill>
        <p:spPr>
          <a:xfrm>
            <a:off x="20" y="1282"/>
            <a:ext cx="12191980" cy="6856718"/>
          </a:xfrm>
          <a:prstGeom prst="rect">
            <a:avLst/>
          </a:prstGeom>
        </p:spPr>
      </p:pic>
      <p:sp>
        <p:nvSpPr>
          <p:cNvPr id="3" name="Content Placeholder 2">
            <a:extLst>
              <a:ext uri="{FF2B5EF4-FFF2-40B4-BE49-F238E27FC236}">
                <a16:creationId xmlns:a16="http://schemas.microsoft.com/office/drawing/2014/main" id="{55C1B97D-4AC5-4942-A810-EF3AF5E72444}"/>
              </a:ext>
            </a:extLst>
          </p:cNvPr>
          <p:cNvSpPr>
            <a:spLocks noGrp="1"/>
          </p:cNvSpPr>
          <p:nvPr>
            <p:ph idx="1"/>
          </p:nvPr>
        </p:nvSpPr>
        <p:spPr>
          <a:xfrm>
            <a:off x="839095" y="3090053"/>
            <a:ext cx="8940525" cy="2530157"/>
          </a:xfrm>
        </p:spPr>
        <p:txBody>
          <a:bodyPr>
            <a:normAutofit/>
          </a:bodyPr>
          <a:lstStyle/>
          <a:p>
            <a:r>
              <a:rPr lang="de-DE" sz="2600" b="1" dirty="0">
                <a:solidFill>
                  <a:srgbClr val="002060"/>
                </a:solidFill>
                <a:ea typeface="Times New Roman" panose="02020603050405020304" pitchFamily="18" charset="0"/>
                <a:cs typeface="Arial" panose="020B0604020202020204" pitchFamily="34" charset="0"/>
              </a:rPr>
              <a:t>EBENBÜRTIGKEIT</a:t>
            </a:r>
            <a:r>
              <a:rPr lang="de-DE" sz="2600" dirty="0">
                <a:solidFill>
                  <a:srgbClr val="002060"/>
                </a:solidFill>
                <a:ea typeface="Times New Roman" panose="02020603050405020304" pitchFamily="18" charset="0"/>
                <a:cs typeface="Arial" panose="020B0604020202020204" pitchFamily="34" charset="0"/>
              </a:rPr>
              <a:t> </a:t>
            </a:r>
            <a:r>
              <a:rPr lang="de-DE" sz="2600" dirty="0">
                <a:ea typeface="Times New Roman" panose="02020603050405020304" pitchFamily="18" charset="0"/>
                <a:cs typeface="Arial" panose="020B0604020202020204" pitchFamily="34" charset="0"/>
              </a:rPr>
              <a:t>- </a:t>
            </a:r>
            <a:r>
              <a:rPr lang="de-DE" sz="2600" dirty="0"/>
              <a:t>Wenn wir uns auf der gleichen Ebene treffen und niemand den anderen übertrifft,</a:t>
            </a:r>
            <a:r>
              <a:rPr lang="de-DE" sz="2600" b="1" dirty="0"/>
              <a:t> </a:t>
            </a:r>
            <a:r>
              <a:rPr lang="de-DE" sz="2600" b="1" dirty="0">
                <a:solidFill>
                  <a:srgbClr val="002060"/>
                </a:solidFill>
              </a:rPr>
              <a:t>können wir am besten zusammenarbeiten</a:t>
            </a:r>
            <a:r>
              <a:rPr lang="de-DE" sz="2600" dirty="0"/>
              <a:t>. Wenn es auf irgendeinem Gebiet ein Ungleichgewicht gibt, wird jemand benachteiligt, und die Wahrscheinlichkeit von Machtmissbrauch und sonstigem Missbrauch steigt.</a:t>
            </a:r>
          </a:p>
          <a:p>
            <a:endParaRPr lang="de-DE" dirty="0"/>
          </a:p>
        </p:txBody>
      </p:sp>
      <p:sp>
        <p:nvSpPr>
          <p:cNvPr id="5" name="TextBox 11">
            <a:extLst>
              <a:ext uri="{FF2B5EF4-FFF2-40B4-BE49-F238E27FC236}">
                <a16:creationId xmlns:a16="http://schemas.microsoft.com/office/drawing/2014/main" id="{AB967459-D608-1E93-974C-E34396565797}"/>
              </a:ext>
            </a:extLst>
          </p:cNvPr>
          <p:cNvSpPr txBox="1"/>
          <p:nvPr/>
        </p:nvSpPr>
        <p:spPr>
          <a:xfrm>
            <a:off x="289349" y="547117"/>
            <a:ext cx="6275070" cy="646331"/>
          </a:xfrm>
          <a:prstGeom prst="rect">
            <a:avLst/>
          </a:prstGeom>
          <a:noFill/>
        </p:spPr>
        <p:txBody>
          <a:bodyPr wrap="square">
            <a:spAutoFit/>
          </a:bodyPr>
          <a:lstStyle/>
          <a:p>
            <a:pPr marL="0" marR="0">
              <a:spcBef>
                <a:spcPts val="0"/>
              </a:spcBef>
              <a:spcAft>
                <a:spcPts val="0"/>
              </a:spcAft>
            </a:pPr>
            <a:r>
              <a:rPr lang="de-DE" sz="3600" b="1" dirty="0">
                <a:effectLst/>
                <a:latin typeface="Avenir Next" panose="020B0503020202020204" pitchFamily="34" charset="0"/>
                <a:ea typeface="Times New Roman" panose="02020603050405020304" pitchFamily="18" charset="0"/>
                <a:cs typeface="Arial" panose="020B0604020202020204" pitchFamily="34" charset="0"/>
              </a:rPr>
              <a:t>WAS KÖNNEN WIR TUN?</a:t>
            </a:r>
            <a:endParaRPr lang="de-DE" sz="3600" b="1" dirty="0">
              <a:effectLst/>
              <a:latin typeface="Avenir Next" panose="020B0503020202020204" pitchFamily="34" charset="0"/>
              <a:ea typeface="Times New Roman" panose="02020603050405020304" pitchFamily="18" charset="0"/>
            </a:endParaRPr>
          </a:p>
        </p:txBody>
      </p:sp>
    </p:spTree>
    <p:extLst>
      <p:ext uri="{BB962C8B-B14F-4D97-AF65-F5344CB8AC3E}">
        <p14:creationId xmlns:p14="http://schemas.microsoft.com/office/powerpoint/2010/main" val="2616818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77D3CF36-68AC-1E47-A91B-5661A5D80D90}"/>
              </a:ext>
            </a:extLst>
          </p:cNvPr>
          <p:cNvPicPr>
            <a:picLocks noGrp="1" noChangeAspect="1"/>
          </p:cNvPicPr>
          <p:nvPr>
            <p:ph idx="1"/>
          </p:nvPr>
        </p:nvPicPr>
        <p:blipFill rotWithShape="1">
          <a:blip r:embed="rId3"/>
          <a:srcRect b="2616"/>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3B6F6B19-2BE3-DB4B-A7EB-144FFBA27D2F}"/>
              </a:ext>
            </a:extLst>
          </p:cNvPr>
          <p:cNvSpPr txBox="1"/>
          <p:nvPr/>
        </p:nvSpPr>
        <p:spPr>
          <a:xfrm>
            <a:off x="602428" y="2326088"/>
            <a:ext cx="8842786" cy="4493538"/>
          </a:xfrm>
          <a:prstGeom prst="rect">
            <a:avLst/>
          </a:prstGeom>
          <a:noFill/>
        </p:spPr>
        <p:txBody>
          <a:bodyPr wrap="square">
            <a:spAutoFit/>
          </a:bodyPr>
          <a:lstStyle/>
          <a:p>
            <a:pPr marL="285750" indent="-285750">
              <a:buFont typeface="Arial" panose="020B0604020202020204" pitchFamily="34" charset="0"/>
              <a:buChar char="•"/>
            </a:pPr>
            <a:r>
              <a:rPr lang="de-DE" sz="2600" b="1" dirty="0">
                <a:solidFill>
                  <a:srgbClr val="002060"/>
                </a:solidFill>
                <a:effectLst/>
                <a:ea typeface="Times New Roman" panose="02020603050405020304" pitchFamily="18" charset="0"/>
                <a:cs typeface="Arial" panose="020B0604020202020204" pitchFamily="34" charset="0"/>
              </a:rPr>
              <a:t>RESPEKT</a:t>
            </a:r>
            <a:r>
              <a:rPr lang="de-DE" sz="2600" dirty="0">
                <a:solidFill>
                  <a:srgbClr val="002060"/>
                </a:solidFill>
                <a:effectLst/>
                <a:ea typeface="Times New Roman" panose="02020603050405020304" pitchFamily="18" charset="0"/>
                <a:cs typeface="Arial" panose="020B0604020202020204" pitchFamily="34" charset="0"/>
              </a:rPr>
              <a:t> -</a:t>
            </a:r>
            <a:r>
              <a:rPr lang="de-DE" sz="2600" dirty="0">
                <a:effectLst/>
                <a:ea typeface="Times New Roman" panose="02020603050405020304" pitchFamily="18" charset="0"/>
                <a:cs typeface="Arial" panose="020B0604020202020204" pitchFamily="34" charset="0"/>
              </a:rPr>
              <a:t> </a:t>
            </a:r>
            <a:r>
              <a:rPr lang="de-DE" sz="2600" dirty="0"/>
              <a:t>Wir müssen unsere eigenen Begrenzungen, </a:t>
            </a:r>
            <a:br>
              <a:rPr lang="de-DE" sz="2600" dirty="0"/>
            </a:br>
            <a:r>
              <a:rPr lang="de-DE" sz="2600" dirty="0"/>
              <a:t>unsere Körper und unsere Macht respektieren. </a:t>
            </a:r>
            <a:r>
              <a:rPr lang="de-DE" sz="2600" b="1" dirty="0">
                <a:solidFill>
                  <a:srgbClr val="002060"/>
                </a:solidFill>
                <a:effectLst/>
              </a:rPr>
              <a:t>Das bedeutet, </a:t>
            </a:r>
            <a:br>
              <a:rPr lang="de-DE" sz="2600" b="1" dirty="0">
                <a:solidFill>
                  <a:srgbClr val="002060"/>
                </a:solidFill>
                <a:effectLst/>
              </a:rPr>
            </a:br>
            <a:r>
              <a:rPr lang="de-DE" sz="2600" b="1" dirty="0">
                <a:solidFill>
                  <a:srgbClr val="002060"/>
                </a:solidFill>
                <a:effectLst/>
              </a:rPr>
              <a:t>sie weder dazu zu benutzen, um andere zu missbrauchen, </a:t>
            </a:r>
            <a:br>
              <a:rPr lang="de-DE" sz="2600" b="1" dirty="0">
                <a:solidFill>
                  <a:srgbClr val="002060"/>
                </a:solidFill>
                <a:effectLst/>
              </a:rPr>
            </a:br>
            <a:r>
              <a:rPr lang="de-DE" sz="2600" b="1" dirty="0">
                <a:solidFill>
                  <a:srgbClr val="002060"/>
                </a:solidFill>
                <a:effectLst/>
              </a:rPr>
              <a:t>noch dazu, sich selbst zum Opfer werden zu lassen. </a:t>
            </a:r>
          </a:p>
          <a:p>
            <a:endParaRPr lang="de-DE" sz="2600" dirty="0">
              <a:effectLst/>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de-DE" sz="2600" b="1" dirty="0">
                <a:solidFill>
                  <a:srgbClr val="002060"/>
                </a:solidFill>
                <a:ea typeface="Times New Roman" panose="02020603050405020304" pitchFamily="18" charset="0"/>
                <a:cs typeface="Arial" panose="020B0604020202020204" pitchFamily="34" charset="0"/>
              </a:rPr>
              <a:t>ZUSAMMENARBEIT</a:t>
            </a:r>
            <a:r>
              <a:rPr lang="de-DE" sz="2600" dirty="0">
                <a:solidFill>
                  <a:srgbClr val="002060"/>
                </a:solidFill>
                <a:ea typeface="Times New Roman" panose="02020603050405020304" pitchFamily="18" charset="0"/>
                <a:cs typeface="Arial" panose="020B0604020202020204" pitchFamily="34" charset="0"/>
              </a:rPr>
              <a:t> </a:t>
            </a:r>
            <a:r>
              <a:rPr lang="de-DE" sz="2600" dirty="0">
                <a:ea typeface="Times New Roman" panose="02020603050405020304" pitchFamily="18" charset="0"/>
                <a:cs typeface="Arial" panose="020B0604020202020204" pitchFamily="34" charset="0"/>
              </a:rPr>
              <a:t>- </a:t>
            </a:r>
            <a:r>
              <a:rPr lang="de-DE" sz="2600" dirty="0"/>
              <a:t>Adam und Eva wurden gemeinsam mit Autorität betraut. Niemand sollte über den anderen herrschen. </a:t>
            </a:r>
            <a:r>
              <a:rPr lang="de-DE" sz="2600" b="1" dirty="0">
                <a:solidFill>
                  <a:srgbClr val="002060"/>
                </a:solidFill>
              </a:rPr>
              <a:t>Wenn wir mit anderen zusammenarbeiten, statt sie zu beherrschen, fällt das Ergebnis viel ansprechender aus. </a:t>
            </a:r>
          </a:p>
          <a:p>
            <a:endParaRPr lang="de-DE" sz="2600" dirty="0">
              <a:ea typeface="Times New Roman" panose="02020603050405020304" pitchFamily="18" charset="0"/>
              <a:cs typeface="Arial" panose="020B0604020202020204" pitchFamily="34" charset="0"/>
            </a:endParaRPr>
          </a:p>
          <a:p>
            <a:r>
              <a:rPr lang="de-DE" sz="2600" dirty="0">
                <a:effectLst/>
                <a:ea typeface="Times New Roman" panose="02020603050405020304" pitchFamily="18" charset="0"/>
                <a:cs typeface="Arial" panose="020B0604020202020204" pitchFamily="34" charset="0"/>
              </a:rPr>
              <a:t> </a:t>
            </a:r>
            <a:endParaRPr lang="de-DE" sz="2600" dirty="0"/>
          </a:p>
        </p:txBody>
      </p:sp>
      <p:sp>
        <p:nvSpPr>
          <p:cNvPr id="6" name="TextBox 11">
            <a:extLst>
              <a:ext uri="{FF2B5EF4-FFF2-40B4-BE49-F238E27FC236}">
                <a16:creationId xmlns:a16="http://schemas.microsoft.com/office/drawing/2014/main" id="{9B472401-D6E2-E3F4-0D53-5452F52E13A0}"/>
              </a:ext>
            </a:extLst>
          </p:cNvPr>
          <p:cNvSpPr txBox="1"/>
          <p:nvPr/>
        </p:nvSpPr>
        <p:spPr>
          <a:xfrm>
            <a:off x="289349" y="547117"/>
            <a:ext cx="6275070" cy="646331"/>
          </a:xfrm>
          <a:prstGeom prst="rect">
            <a:avLst/>
          </a:prstGeom>
          <a:noFill/>
        </p:spPr>
        <p:txBody>
          <a:bodyPr wrap="square">
            <a:spAutoFit/>
          </a:bodyPr>
          <a:lstStyle/>
          <a:p>
            <a:pPr marL="0" marR="0">
              <a:spcBef>
                <a:spcPts val="0"/>
              </a:spcBef>
              <a:spcAft>
                <a:spcPts val="0"/>
              </a:spcAft>
            </a:pPr>
            <a:r>
              <a:rPr lang="de-DE" sz="3600" b="1" dirty="0">
                <a:effectLst/>
                <a:latin typeface="Avenir Next" panose="020B0503020202020204" pitchFamily="34" charset="0"/>
                <a:ea typeface="Times New Roman" panose="02020603050405020304" pitchFamily="18" charset="0"/>
                <a:cs typeface="Arial" panose="020B0604020202020204" pitchFamily="34" charset="0"/>
              </a:rPr>
              <a:t>WAS KÖNNEN WIR TUN?</a:t>
            </a:r>
            <a:endParaRPr lang="de-DE" sz="3600" b="1" dirty="0">
              <a:effectLst/>
              <a:latin typeface="Avenir Next" panose="020B0503020202020204" pitchFamily="34" charset="0"/>
              <a:ea typeface="Times New Roman" panose="02020603050405020304" pitchFamily="18" charset="0"/>
            </a:endParaRPr>
          </a:p>
        </p:txBody>
      </p:sp>
    </p:spTree>
    <p:extLst>
      <p:ext uri="{BB962C8B-B14F-4D97-AF65-F5344CB8AC3E}">
        <p14:creationId xmlns:p14="http://schemas.microsoft.com/office/powerpoint/2010/main" val="344715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5389</Words>
  <Application>Microsoft Office PowerPoint</Application>
  <PresentationFormat>Breitbild</PresentationFormat>
  <Paragraphs>242</Paragraphs>
  <Slides>14</Slides>
  <Notes>14</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14</vt:i4>
      </vt:variant>
    </vt:vector>
  </HeadingPairs>
  <TitlesOfParts>
    <vt:vector size="26" baseType="lpstr">
      <vt:lpstr>Arial</vt:lpstr>
      <vt:lpstr>Avenir Next</vt:lpstr>
      <vt:lpstr>Avenir Next LT Pro Demi</vt:lpstr>
      <vt:lpstr>Calibri</vt:lpstr>
      <vt:lpstr>Calibri Light</vt:lpstr>
      <vt:lpstr>Corbel</vt:lpstr>
      <vt:lpstr>Engravers MT</vt:lpstr>
      <vt:lpstr>Gabriola</vt:lpstr>
      <vt:lpstr>Modern Love Caps</vt:lpstr>
      <vt:lpstr>Times New Roman</vt:lpstr>
      <vt:lpstr>Wingdings</vt:lpstr>
      <vt:lpstr>Office Theme</vt:lpstr>
      <vt:lpstr>enditnow® SCHWERPUNKTTAG 2022</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ABUSE OF POWER</dc:title>
  <dc:creator>Small, Heather-Dawn K.</dc:creator>
  <cp:lastModifiedBy>Georg Egervari</cp:lastModifiedBy>
  <cp:revision>13</cp:revision>
  <dcterms:created xsi:type="dcterms:W3CDTF">2022-03-29T21:23:05Z</dcterms:created>
  <dcterms:modified xsi:type="dcterms:W3CDTF">2022-06-03T08:16:50Z</dcterms:modified>
</cp:coreProperties>
</file>