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31"/>
  </p:notesMasterIdLst>
  <p:sldIdLst>
    <p:sldId id="256" r:id="rId4"/>
    <p:sldId id="260" r:id="rId5"/>
    <p:sldId id="257" r:id="rId6"/>
    <p:sldId id="264" r:id="rId7"/>
    <p:sldId id="263" r:id="rId8"/>
    <p:sldId id="259" r:id="rId9"/>
    <p:sldId id="265" r:id="rId10"/>
    <p:sldId id="280" r:id="rId11"/>
    <p:sldId id="261" r:id="rId12"/>
    <p:sldId id="262" r:id="rId13"/>
    <p:sldId id="282" r:id="rId14"/>
    <p:sldId id="267" r:id="rId15"/>
    <p:sldId id="268" r:id="rId16"/>
    <p:sldId id="269" r:id="rId17"/>
    <p:sldId id="266" r:id="rId18"/>
    <p:sldId id="281" r:id="rId19"/>
    <p:sldId id="270" r:id="rId20"/>
    <p:sldId id="271" r:id="rId21"/>
    <p:sldId id="283" r:id="rId22"/>
    <p:sldId id="272" r:id="rId23"/>
    <p:sldId id="274" r:id="rId24"/>
    <p:sldId id="275" r:id="rId25"/>
    <p:sldId id="273" r:id="rId26"/>
    <p:sldId id="277" r:id="rId27"/>
    <p:sldId id="276"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836"/>
    <a:srgbClr val="78B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5"/>
    <p:restoredTop sz="51422" autoAdjust="0"/>
  </p:normalViewPr>
  <p:slideViewPr>
    <p:cSldViewPr snapToGrid="0">
      <p:cViewPr varScale="1">
        <p:scale>
          <a:sx n="44" d="100"/>
          <a:sy n="44" d="100"/>
        </p:scale>
        <p:origin x="1848" y="58"/>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CFAC7-6405-0B47-8424-5A4A89D444EA}"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43F4F-7ED1-EE44-B34B-A7F24D5A0C74}" type="slidenum">
              <a:rPr lang="en-US" smtClean="0"/>
              <a:t>‹Nr.›</a:t>
            </a:fld>
            <a:endParaRPr lang="en-US"/>
          </a:p>
        </p:txBody>
      </p:sp>
    </p:spTree>
    <p:extLst>
      <p:ext uri="{BB962C8B-B14F-4D97-AF65-F5344CB8AC3E}">
        <p14:creationId xmlns:p14="http://schemas.microsoft.com/office/powerpoint/2010/main" val="94355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a:t>
            </a:fld>
            <a:endParaRPr lang="en-US"/>
          </a:p>
        </p:txBody>
      </p:sp>
    </p:spTree>
    <p:extLst>
      <p:ext uri="{BB962C8B-B14F-4D97-AF65-F5344CB8AC3E}">
        <p14:creationId xmlns:p14="http://schemas.microsoft.com/office/powerpoint/2010/main" val="38791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Die </a:t>
            </a:r>
            <a:r>
              <a:rPr lang="en-US" sz="1800" kern="100" dirty="0" err="1">
                <a:effectLst/>
                <a:latin typeface="Avenir Next" panose="020B0503020202020204"/>
                <a:ea typeface="Calibri" panose="020F0502020204030204" pitchFamily="34" charset="0"/>
                <a:cs typeface="Calibri" panose="020F0502020204030204" pitchFamily="34" charset="0"/>
              </a:rPr>
              <a:t>Forschung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zeigt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Arten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in der </a:t>
            </a:r>
            <a:r>
              <a:rPr lang="en-US" sz="1800" kern="100" dirty="0" err="1">
                <a:effectLst/>
                <a:latin typeface="Avenir Next" panose="020B0503020202020204"/>
                <a:ea typeface="Calibri" panose="020F0502020204030204" pitchFamily="34" charset="0"/>
                <a:cs typeface="Calibri" panose="020F0502020204030204" pitchFamily="34" charset="0"/>
              </a:rPr>
              <a:t>Kindheit</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Potenzial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haben</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entwickelnde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Gehirn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Kindes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schädigen</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lebenslange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geistige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körperliche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Gesundheitsprobleme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prädisponieren</a:t>
            </a:r>
            <a:r>
              <a:rPr lang="en-US" sz="1800" kern="100" dirty="0">
                <a:effectLst/>
                <a:latin typeface="Avenir Next" panose="020B0503020202020204"/>
                <a:ea typeface="Calibri" panose="020F0502020204030204" pitchFamily="34" charset="0"/>
                <a:cs typeface="Calibri" panose="020F0502020204030204" pitchFamily="34" charset="0"/>
              </a:rPr>
              <a:t> und das </a:t>
            </a:r>
            <a:r>
              <a:rPr lang="en-US" sz="1800" kern="100" dirty="0" err="1">
                <a:effectLst/>
                <a:latin typeface="Avenir Next" panose="020B0503020202020204"/>
                <a:ea typeface="Calibri" panose="020F0502020204030204" pitchFamily="34" charset="0"/>
                <a:cs typeface="Calibri" panose="020F0502020204030204" pitchFamily="34" charset="0"/>
              </a:rPr>
              <a:t>Risiko</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Arten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Problemen</a:t>
            </a:r>
            <a:r>
              <a:rPr lang="en-US" sz="1800" kern="100" dirty="0">
                <a:effectLst/>
                <a:latin typeface="Avenir Next" panose="020B0503020202020204"/>
                <a:ea typeface="Calibri" panose="020F0502020204030204" pitchFamily="34" charset="0"/>
                <a:cs typeface="Calibri" panose="020F0502020204030204" pitchFamily="34" charset="0"/>
              </a:rPr>
              <a:t> - </a:t>
            </a:r>
            <a:r>
              <a:rPr lang="en-US" sz="1800" kern="100" dirty="0" err="1">
                <a:effectLst/>
                <a:latin typeface="Avenir Next" panose="020B0503020202020204"/>
                <a:ea typeface="Calibri" panose="020F0502020204030204" pitchFamily="34" charset="0"/>
                <a:cs typeface="Calibri" panose="020F0502020204030204" pitchFamily="34" charset="0"/>
              </a:rPr>
              <a:t>sozialer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emotionaler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verhaltensbezogener</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schulischer</a:t>
            </a:r>
            <a:r>
              <a:rPr lang="en-US" sz="1800" kern="100" dirty="0">
                <a:effectLst/>
                <a:latin typeface="Avenir Next" panose="020B0503020202020204"/>
                <a:ea typeface="Calibri" panose="020F0502020204030204" pitchFamily="34" charset="0"/>
                <a:cs typeface="Calibri" panose="020F0502020204030204" pitchFamily="34" charset="0"/>
              </a:rPr>
              <a:t> Art -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erhöhen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erhöht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Wahrscheinlichkeit</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Suchtverhalten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bei</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Jugendlichen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sowie</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Risikoverhaltensweisen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z. B. </a:t>
            </a:r>
            <a:r>
              <a:rPr lang="en-US" sz="1800" kern="100" dirty="0" err="1">
                <a:effectLst/>
                <a:latin typeface="Avenir Next" panose="020B0503020202020204"/>
                <a:ea typeface="Calibri" panose="020F0502020204030204" pitchFamily="34" charset="0"/>
                <a:cs typeface="Calibri" panose="020F0502020204030204" pitchFamily="34" charset="0"/>
              </a:rPr>
              <a:t>Promiskuität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erhöht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Risiko</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Vielzahl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beruflicher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rechtlicher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finanzieller</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sozialer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Probleme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sogar</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Entwicklung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chronischer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Krankheiten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Herzkrankheiten</a:t>
            </a:r>
            <a:r>
              <a:rPr lang="en-US" sz="1800" kern="100" dirty="0">
                <a:effectLst/>
                <a:latin typeface="Avenir Next" panose="020B0503020202020204"/>
                <a:ea typeface="Calibri" panose="020F0502020204030204" pitchFamily="34" charset="0"/>
                <a:cs typeface="Calibri" panose="020F0502020204030204" pitchFamily="34" charset="0"/>
              </a:rPr>
              <a:t> und Diabetes.</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10</a:t>
            </a:fld>
            <a:endParaRPr lang="en-US"/>
          </a:p>
        </p:txBody>
      </p:sp>
    </p:spTree>
    <p:extLst>
      <p:ext uri="{BB962C8B-B14F-4D97-AF65-F5344CB8AC3E}">
        <p14:creationId xmlns:p14="http://schemas.microsoft.com/office/powerpoint/2010/main" val="288554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r>
              <a:rPr lang="en-US" sz="1800" kern="100" dirty="0">
                <a:effectLst/>
                <a:latin typeface="Avenir Next" panose="020B0503020202020204"/>
                <a:ea typeface="Calibri" panose="020F0502020204030204" pitchFamily="34" charset="0"/>
                <a:cs typeface="Calibri" panose="020F0502020204030204" pitchFamily="34" charset="0"/>
              </a:rPr>
              <a:t>Die </a:t>
            </a:r>
            <a:r>
              <a:rPr lang="en-US" sz="1800" kern="100" dirty="0" err="1">
                <a:effectLst/>
                <a:latin typeface="Avenir Next" panose="020B0503020202020204"/>
                <a:ea typeface="Calibri" panose="020F0502020204030204" pitchFamily="34" charset="0"/>
                <a:cs typeface="Calibri" panose="020F0502020204030204" pitchFamily="34" charset="0"/>
              </a:rPr>
              <a:t>Geheimhaltung</a:t>
            </a:r>
            <a:r>
              <a:rPr lang="en-US" sz="1800" kern="100" dirty="0">
                <a:effectLst/>
                <a:latin typeface="Avenir Next" panose="020B0503020202020204"/>
                <a:ea typeface="Calibri" panose="020F0502020204030204" pitchFamily="34" charset="0"/>
                <a:cs typeface="Calibri" panose="020F0502020204030204" pitchFamily="34" charset="0"/>
              </a:rPr>
              <a:t> des </a:t>
            </a:r>
            <a:r>
              <a:rPr lang="en-US" sz="1800" kern="100" dirty="0" err="1">
                <a:effectLst/>
                <a:latin typeface="Avenir Next" panose="020B0503020202020204"/>
                <a:ea typeface="Calibri" panose="020F0502020204030204" pitchFamily="34" charset="0"/>
                <a:cs typeface="Calibri" panose="020F0502020204030204" pitchFamily="34" charset="0"/>
              </a:rPr>
              <a:t>Missbrauchs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führt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Gefühl</a:t>
            </a:r>
            <a:r>
              <a:rPr lang="en-US" sz="1800" kern="100" dirty="0">
                <a:effectLst/>
                <a:latin typeface="Avenir Next" panose="020B0503020202020204"/>
                <a:ea typeface="Calibri" panose="020F0502020204030204" pitchFamily="34" charset="0"/>
                <a:cs typeface="Calibri" panose="020F0502020204030204" pitchFamily="34" charset="0"/>
              </a:rPr>
              <a:t> der Isolation und des </a:t>
            </a:r>
            <a:r>
              <a:rPr lang="en-US" sz="1800" kern="100" dirty="0" err="1">
                <a:effectLst/>
                <a:latin typeface="Avenir Next" panose="020B0503020202020204"/>
                <a:ea typeface="Calibri" panose="020F0502020204030204" pitchFamily="34" charset="0"/>
                <a:cs typeface="Calibri" panose="020F0502020204030204" pitchFamily="34" charset="0"/>
              </a:rPr>
              <a:t>Abgeschnittenseins</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anderen</a:t>
            </a:r>
            <a:r>
              <a:rPr lang="en-US" sz="1800" kern="100" dirty="0">
                <a:effectLst/>
                <a:latin typeface="Avenir Next" panose="020B0503020202020204"/>
                <a:ea typeface="Calibri" panose="020F0502020204030204" pitchFamily="34" charset="0"/>
                <a:cs typeface="Calibri" panose="020F0502020204030204" pitchFamily="34" charset="0"/>
              </a:rPr>
              <a:t>, das die </a:t>
            </a:r>
            <a:r>
              <a:rPr lang="en-US" sz="1800" kern="100" dirty="0" err="1">
                <a:effectLst/>
                <a:latin typeface="Avenir Next" panose="020B0503020202020204"/>
                <a:ea typeface="Calibri" panose="020F0502020204030204" pitchFamily="34" charset="0"/>
                <a:cs typeface="Calibri" panose="020F0502020204030204" pitchFamily="34" charset="0"/>
              </a:rPr>
              <a:t>normale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soziale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emotionale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Entwicklung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beeinträchtigt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besonders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schädlich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den Kern der </a:t>
            </a:r>
            <a:r>
              <a:rPr lang="en-US" sz="1800" kern="100" dirty="0" err="1">
                <a:effectLst/>
                <a:latin typeface="Avenir Next" panose="020B0503020202020204"/>
                <a:ea typeface="Calibri" panose="020F0502020204030204" pitchFamily="34" charset="0"/>
                <a:cs typeface="Calibri" panose="020F0502020204030204" pitchFamily="34" charset="0"/>
              </a:rPr>
              <a:t>Persönlichkeit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eines</a:t>
            </a:r>
            <a:r>
              <a:rPr lang="en-US" sz="1800" kern="100" dirty="0">
                <a:effectLst/>
                <a:latin typeface="Avenir Next" panose="020B0503020202020204"/>
                <a:ea typeface="Calibri" panose="020F0502020204030204" pitchFamily="34" charset="0"/>
                <a:cs typeface="Calibri" panose="020F0502020204030204" pitchFamily="34" charset="0"/>
              </a:rPr>
              <a:t> Menschen.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in der </a:t>
            </a:r>
            <a:r>
              <a:rPr lang="en-US" sz="1800" kern="100" dirty="0" err="1">
                <a:effectLst/>
                <a:latin typeface="Avenir Next" panose="020B0503020202020204"/>
                <a:ea typeface="Calibri" panose="020F0502020204030204" pitchFamily="34" charset="0"/>
                <a:cs typeface="Calibri" panose="020F0502020204030204" pitchFamily="34" charset="0"/>
              </a:rPr>
              <a:t>Kindheit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erlebt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erhöht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Risiko</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Depressionen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Angstzustände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andere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psychische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Probleme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Erwachsenenalter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Kind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Erwachsener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erlebt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führt</a:t>
            </a:r>
            <a:r>
              <a:rPr lang="en-US" sz="1800" kern="100" dirty="0">
                <a:effectLst/>
                <a:latin typeface="Avenir Next" panose="020B0503020202020204"/>
                <a:ea typeface="Calibri" panose="020F0502020204030204" pitchFamily="34" charset="0"/>
                <a:cs typeface="Calibri" panose="020F0502020204030204" pitchFamily="34" charset="0"/>
              </a:rPr>
              <a:t> dies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Ausmaß</a:t>
            </a:r>
            <a:r>
              <a:rPr lang="en-US" sz="1800" kern="100" dirty="0">
                <a:effectLst/>
                <a:latin typeface="Avenir Next" panose="020B0503020202020204"/>
                <a:ea typeface="Calibri" panose="020F0502020204030204" pitchFamily="34" charset="0"/>
                <a:cs typeface="Calibri" panose="020F0502020204030204" pitchFamily="34" charset="0"/>
              </a:rPr>
              <a:t> an </a:t>
            </a:r>
            <a:r>
              <a:rPr lang="en-US" sz="1800" kern="100" dirty="0" err="1">
                <a:effectLst/>
                <a:latin typeface="Avenir Next" panose="020B0503020202020204"/>
                <a:ea typeface="Calibri" panose="020F0502020204030204" pitchFamily="34" charset="0"/>
                <a:cs typeface="Calibri" panose="020F0502020204030204" pitchFamily="34" charset="0"/>
              </a:rPr>
              <a:t>Scham</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Schuldgefühlen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einem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einhergehenden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Gefühl</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Wertlosigkeit</a:t>
            </a:r>
            <a:r>
              <a:rPr lang="en-US" sz="1800" kern="100" dirty="0">
                <a:effectLst/>
                <a:latin typeface="Avenir Next" panose="020B0503020202020204"/>
                <a:ea typeface="Calibri" panose="020F0502020204030204" pitchFamily="34" charset="0"/>
                <a:cs typeface="Calibri" panose="020F0502020204030204" pitchFamily="34" charset="0"/>
              </a:rPr>
              <a:t>, dem manche - die </a:t>
            </a:r>
            <a:r>
              <a:rPr lang="en-US" sz="1800" kern="100" dirty="0" err="1">
                <a:effectLst/>
                <a:latin typeface="Avenir Next" panose="020B0503020202020204"/>
                <a:ea typeface="Calibri" panose="020F0502020204030204" pitchFamily="34" charset="0"/>
                <a:cs typeface="Calibri" panose="020F0502020204030204" pitchFamily="34" charset="0"/>
              </a:rPr>
              <a:t>keine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Hilfe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erhalten</a:t>
            </a:r>
            <a:r>
              <a:rPr lang="en-US" sz="1800" kern="100" dirty="0">
                <a:effectLst/>
                <a:latin typeface="Avenir Next" panose="020B0503020202020204"/>
                <a:ea typeface="Calibri" panose="020F0502020204030204" pitchFamily="34" charset="0"/>
                <a:cs typeface="Calibri" panose="020F0502020204030204" pitchFamily="34" charset="0"/>
              </a:rPr>
              <a:t> - </a:t>
            </a:r>
            <a:r>
              <a:rPr lang="en-US" sz="1800" kern="100" dirty="0" err="1">
                <a:effectLst/>
                <a:latin typeface="Avenir Next" panose="020B0503020202020204"/>
                <a:ea typeface="Calibri" panose="020F0502020204030204" pitchFamily="34" charset="0"/>
                <a:cs typeface="Calibri" panose="020F0502020204030204" pitchFamily="34" charset="0"/>
              </a:rPr>
              <a:t>nie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entkommen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11</a:t>
            </a:fld>
            <a:endParaRPr lang="en-US"/>
          </a:p>
        </p:txBody>
      </p:sp>
    </p:spTree>
    <p:extLst>
      <p:ext uri="{BB962C8B-B14F-4D97-AF65-F5344CB8AC3E}">
        <p14:creationId xmlns:p14="http://schemas.microsoft.com/office/powerpoint/2010/main" val="352634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einem</a:t>
            </a:r>
            <a:r>
              <a:rPr lang="en-US" sz="1800" kern="100" dirty="0">
                <a:effectLst/>
                <a:latin typeface="Avenir Next" panose="020B0503020202020204"/>
                <a:ea typeface="Calibri" panose="020F0502020204030204" pitchFamily="34" charset="0"/>
                <a:cs typeface="Calibri" panose="020F0502020204030204" pitchFamily="34" charset="0"/>
              </a:rPr>
              <a:t> Christen </a:t>
            </a:r>
            <a:r>
              <a:rPr lang="en-US" sz="1800" kern="100" dirty="0" err="1">
                <a:effectLst/>
                <a:latin typeface="Avenir Next" panose="020B0503020202020204"/>
                <a:ea typeface="Calibri" panose="020F0502020204030204" pitchFamily="34" charset="0"/>
                <a:cs typeface="Calibri" panose="020F0502020204030204" pitchFamily="34" charset="0"/>
              </a:rPr>
              <a:t>begangen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Schaden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umso</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größer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weil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geistlichen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begleitet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Trauma und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führen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immer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man </a:t>
            </a:r>
            <a:r>
              <a:rPr lang="en-US" sz="1800" kern="100" dirty="0" err="1">
                <a:effectLst/>
                <a:latin typeface="Avenir Next" panose="020B0503020202020204"/>
                <a:ea typeface="Calibri" panose="020F0502020204030204" pitchFamily="34" charset="0"/>
                <a:cs typeface="Calibri" panose="020F0502020204030204" pitchFamily="34" charset="0"/>
              </a:rPr>
              <a:t>seinen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Glauben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sein </a:t>
            </a:r>
            <a:r>
              <a:rPr lang="en-US" sz="1800" kern="100" dirty="0" err="1">
                <a:effectLst/>
                <a:latin typeface="Avenir Next" panose="020B0503020202020204"/>
                <a:ea typeface="Calibri" panose="020F0502020204030204" pitchFamily="34" charset="0"/>
                <a:cs typeface="Calibri" panose="020F0502020204030204" pitchFamily="34" charset="0"/>
              </a:rPr>
              <a:t>spirituelles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Glaubenssystem</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Frage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stellt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der von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Position </a:t>
            </a:r>
            <a:r>
              <a:rPr lang="en-US" sz="1800" kern="100" dirty="0" err="1">
                <a:effectLst/>
                <a:latin typeface="Avenir Next" panose="020B0503020202020204"/>
                <a:ea typeface="Calibri" panose="020F0502020204030204" pitchFamily="34" charset="0"/>
                <a:cs typeface="Calibri" panose="020F0502020204030204" pitchFamily="34" charset="0"/>
              </a:rPr>
              <a:t>geistlicher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Autorität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begangen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kann</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Glauben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eines</a:t>
            </a:r>
            <a:r>
              <a:rPr lang="en-US" sz="1800" kern="100" dirty="0">
                <a:effectLst/>
                <a:latin typeface="Avenir Next" panose="020B0503020202020204"/>
                <a:ea typeface="Calibri" panose="020F0502020204030204" pitchFamily="34" charset="0"/>
                <a:cs typeface="Calibri" panose="020F0502020204030204" pitchFamily="34" charset="0"/>
              </a:rPr>
              <a:t> Menschen </a:t>
            </a:r>
            <a:r>
              <a:rPr lang="en-US" sz="1800" kern="100" dirty="0" err="1">
                <a:effectLst/>
                <a:latin typeface="Avenir Next" panose="020B0503020202020204"/>
                <a:ea typeface="Calibri" panose="020F0502020204030204" pitchFamily="34" charset="0"/>
                <a:cs typeface="Calibri" panose="020F0502020204030204" pitchFamily="34" charset="0"/>
              </a:rPr>
              <a:t>zerstören</a:t>
            </a:r>
            <a:r>
              <a:rPr lang="en-US" sz="1800" kern="100" dirty="0">
                <a:effectLst/>
                <a:latin typeface="Avenir Next" panose="020B0503020202020204"/>
                <a:ea typeface="Calibri" panose="020F0502020204030204" pitchFamily="34" charset="0"/>
                <a:cs typeface="Calibri" panose="020F0502020204030204" pitchFamily="34" charset="0"/>
              </a:rPr>
              <a:t>. Paulus </a:t>
            </a:r>
            <a:r>
              <a:rPr lang="en-US" sz="1800" kern="100" dirty="0" err="1">
                <a:effectLst/>
                <a:latin typeface="Avenir Next" panose="020B0503020202020204"/>
                <a:ea typeface="Calibri" panose="020F0502020204030204" pitchFamily="34" charset="0"/>
                <a:cs typeface="Calibri" panose="020F0502020204030204" pitchFamily="34" charset="0"/>
              </a:rPr>
              <a:t>schreibt</a:t>
            </a:r>
            <a:r>
              <a:rPr lang="en-US" sz="1800" kern="100" dirty="0">
                <a:effectLst/>
                <a:latin typeface="Avenir Next" panose="020B0503020202020204"/>
                <a:ea typeface="Calibri" panose="020F0502020204030204" pitchFamily="34" charset="0"/>
                <a:cs typeface="Calibri" panose="020F0502020204030204" pitchFamily="34" charset="0"/>
              </a:rPr>
              <a:t>: "Du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bleibe</a:t>
            </a:r>
            <a:r>
              <a:rPr lang="en-US" sz="1800" kern="100" dirty="0">
                <a:effectLst/>
                <a:latin typeface="Avenir Next" panose="020B0503020202020204"/>
                <a:ea typeface="Calibri" panose="020F0502020204030204" pitchFamily="34" charset="0"/>
                <a:cs typeface="Calibri" panose="020F0502020204030204" pitchFamily="34" charset="0"/>
              </a:rPr>
              <a:t> in dem, was du </a:t>
            </a:r>
            <a:r>
              <a:rPr lang="en-US" sz="1800" kern="100" dirty="0" err="1">
                <a:effectLst/>
                <a:latin typeface="Avenir Next" panose="020B0503020202020204"/>
                <a:ea typeface="Calibri" panose="020F0502020204030204" pitchFamily="34" charset="0"/>
                <a:cs typeface="Calibri" panose="020F0502020204030204" pitchFamily="34" charset="0"/>
              </a:rPr>
              <a:t>gelernt</a:t>
            </a:r>
            <a:r>
              <a:rPr lang="en-US" sz="1800" kern="100" dirty="0">
                <a:effectLst/>
                <a:latin typeface="Avenir Next" panose="020B0503020202020204"/>
                <a:ea typeface="Calibri" panose="020F0502020204030204" pitchFamily="34" charset="0"/>
                <a:cs typeface="Calibri" panose="020F0502020204030204" pitchFamily="34" charset="0"/>
              </a:rPr>
              <a:t> hast und </a:t>
            </a:r>
            <a:r>
              <a:rPr lang="en-US" sz="1800" kern="100" dirty="0" err="1">
                <a:effectLst/>
                <a:latin typeface="Avenir Next" panose="020B0503020202020204"/>
                <a:ea typeface="Calibri" panose="020F0502020204030204" pitchFamily="34" charset="0"/>
                <a:cs typeface="Calibri" panose="020F0502020204030204" pitchFamily="34" charset="0"/>
              </a:rPr>
              <a:t>wovon</a:t>
            </a:r>
            <a:r>
              <a:rPr lang="en-US" sz="1800" kern="100" dirty="0">
                <a:effectLst/>
                <a:latin typeface="Avenir Next" panose="020B0503020202020204"/>
                <a:ea typeface="Calibri" panose="020F0502020204030204" pitchFamily="34" charset="0"/>
                <a:cs typeface="Calibri" panose="020F0502020204030204" pitchFamily="34" charset="0"/>
              </a:rPr>
              <a:t> du </a:t>
            </a:r>
            <a:r>
              <a:rPr lang="en-US" sz="1800" kern="100" dirty="0" err="1">
                <a:effectLst/>
                <a:latin typeface="Avenir Next" panose="020B0503020202020204"/>
                <a:ea typeface="Calibri" panose="020F0502020204030204" pitchFamily="34" charset="0"/>
                <a:cs typeface="Calibri" panose="020F0502020204030204" pitchFamily="34" charset="0"/>
              </a:rPr>
              <a:t>überzeugt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bist</a:t>
            </a:r>
            <a:r>
              <a:rPr lang="en-US" sz="1800" kern="100" dirty="0">
                <a:effectLst/>
                <a:latin typeface="Avenir Next" panose="020B0503020202020204"/>
                <a:ea typeface="Calibri" panose="020F0502020204030204" pitchFamily="34" charset="0"/>
                <a:cs typeface="Calibri" panose="020F0502020204030204" pitchFamily="34" charset="0"/>
              </a:rPr>
              <a:t>, da du </a:t>
            </a:r>
            <a:r>
              <a:rPr lang="en-US" sz="1800" kern="100" dirty="0" err="1">
                <a:effectLst/>
                <a:latin typeface="Avenir Next" panose="020B0503020202020204"/>
                <a:ea typeface="Calibri" panose="020F0502020204030204" pitchFamily="34" charset="0"/>
                <a:cs typeface="Calibri" panose="020F0502020204030204" pitchFamily="34" charset="0"/>
              </a:rPr>
              <a:t>weißt</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wem</a:t>
            </a:r>
            <a:r>
              <a:rPr lang="en-US" sz="1800" kern="100" dirty="0">
                <a:effectLst/>
                <a:latin typeface="Avenir Next" panose="020B0503020202020204"/>
                <a:ea typeface="Calibri" panose="020F0502020204030204" pitchFamily="34" charset="0"/>
                <a:cs typeface="Calibri" panose="020F0502020204030204" pitchFamily="34" charset="0"/>
              </a:rPr>
              <a:t> du </a:t>
            </a:r>
            <a:r>
              <a:rPr lang="en-US" sz="1800" kern="100" dirty="0" err="1">
                <a:effectLst/>
                <a:latin typeface="Avenir Next" panose="020B0503020202020204"/>
                <a:ea typeface="Calibri" panose="020F0502020204030204" pitchFamily="34" charset="0"/>
                <a:cs typeface="Calibri" panose="020F0502020204030204" pitchFamily="34" charset="0"/>
              </a:rPr>
              <a:t>gelernt</a:t>
            </a:r>
            <a:r>
              <a:rPr lang="en-US" sz="1800" kern="100" dirty="0">
                <a:effectLst/>
                <a:latin typeface="Avenir Next" panose="020B0503020202020204"/>
                <a:ea typeface="Calibri" panose="020F0502020204030204" pitchFamily="34" charset="0"/>
                <a:cs typeface="Calibri" panose="020F0502020204030204" pitchFamily="34" charset="0"/>
              </a:rPr>
              <a:t> hast" (2. Timotheus 3:14, ELB). Aber was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Glauben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herausstellt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man </a:t>
            </a:r>
            <a:r>
              <a:rPr lang="en-US" sz="1800" kern="100" dirty="0" err="1">
                <a:effectLst/>
                <a:latin typeface="Avenir Next" panose="020B0503020202020204"/>
                <a:ea typeface="Calibri" panose="020F0502020204030204" pitchFamily="34" charset="0"/>
                <a:cs typeface="Calibri" panose="020F0502020204030204" pitchFamily="34" charset="0"/>
              </a:rPr>
              <a:t>demjenigen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diesen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gelehrt</a:t>
            </a:r>
            <a:r>
              <a:rPr lang="en-US" sz="1800" kern="100" dirty="0">
                <a:effectLst/>
                <a:latin typeface="Avenir Next" panose="020B0503020202020204"/>
                <a:ea typeface="Calibri" panose="020F0502020204030204" pitchFamily="34" charset="0"/>
                <a:cs typeface="Calibri" panose="020F0502020204030204" pitchFamily="34" charset="0"/>
              </a:rPr>
              <a:t> hat,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vertrauen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konnte</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12</a:t>
            </a:fld>
            <a:endParaRPr lang="en-US"/>
          </a:p>
        </p:txBody>
      </p:sp>
    </p:spTree>
    <p:extLst>
      <p:ext uri="{BB962C8B-B14F-4D97-AF65-F5344CB8AC3E}">
        <p14:creationId xmlns:p14="http://schemas.microsoft.com/office/powerpoint/2010/main" val="374759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a:ea typeface="Calibri" panose="020F0502020204030204" pitchFamily="34" charset="0"/>
                <a:cs typeface="Calibri (Body)"/>
              </a:rPr>
              <a:t>ZWEI FAKTOREN, DIE BESTIMMEN, WIE EIN OPFER BEEINTRÄCHTIGT WIRD</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a:ea typeface="Calibri" panose="020F0502020204030204" pitchFamily="34" charset="0"/>
                <a:cs typeface="Calibri (Body)"/>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 pos="914400" algn="l"/>
                <a:tab pos="1371600" algn="l"/>
                <a:tab pos="1828800" algn="l"/>
                <a:tab pos="2286000" algn="l"/>
              </a:tabLst>
            </a:pP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Die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Auswirkungen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des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Missbrauchs</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auf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eine</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Person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hängen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in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hohem</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Maße</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von der </a:t>
            </a:r>
            <a:r>
              <a:rPr lang="en-US" sz="1800" u="sng" dirty="0" err="1">
                <a:solidFill>
                  <a:srgbClr val="000000"/>
                </a:solidFill>
                <a:effectLst/>
                <a:latin typeface="Avenir Next" panose="020B0503020202020204"/>
                <a:ea typeface="Times New Roman" panose="02020603050405020304" pitchFamily="18" charset="0"/>
                <a:cs typeface="Calibri" panose="020F0502020204030204" pitchFamily="34" charset="0"/>
              </a:rPr>
              <a:t>emotionalen</a:t>
            </a:r>
            <a:r>
              <a:rPr lang="en-US" sz="1800" u="sng"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u="sng" dirty="0" err="1">
                <a:solidFill>
                  <a:srgbClr val="000000"/>
                </a:solidFill>
                <a:effectLst/>
                <a:latin typeface="Avenir Next" panose="020B0503020202020204"/>
                <a:ea typeface="Times New Roman" panose="02020603050405020304" pitchFamily="18" charset="0"/>
                <a:cs typeface="Calibri" panose="020F0502020204030204" pitchFamily="34" charset="0"/>
              </a:rPr>
              <a:t>sozialen</a:t>
            </a:r>
            <a:r>
              <a:rPr lang="en-US" sz="1800" u="sng"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u="sng" dirty="0" err="1">
                <a:solidFill>
                  <a:srgbClr val="000000"/>
                </a:solidFill>
                <a:effectLst/>
                <a:latin typeface="Avenir Next" panose="020B0503020202020204"/>
                <a:ea typeface="Times New Roman" panose="02020603050405020304" pitchFamily="18" charset="0"/>
                <a:cs typeface="Calibri" panose="020F0502020204030204" pitchFamily="34" charset="0"/>
              </a:rPr>
              <a:t>Stabilität</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im</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Leben des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Opfers</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vor</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dem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ab. </a:t>
            </a:r>
            <a:endParaRPr lang="de-CH"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Leider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oft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Schwachen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denen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ihrem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Leben an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emotionaler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sozialer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Stabilität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mangelt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erste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Zielscheibe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dienen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wissen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Beispiel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beeinträchtigte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behinderte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Kinder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häufiger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andere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Kinder. Vulnerable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Personen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per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definitionem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bedürftiger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erzählen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seltener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erzählen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seltener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geglaubt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wichtigsten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Dinge,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Kirchen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Schutz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vor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tun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können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Unterstützung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Stärkung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von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Familien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Einelternfamilien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besonders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gefährdet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b="1" kern="0" dirty="0">
                <a:solidFill>
                  <a:srgbClr val="000000"/>
                </a:solidFill>
                <a:effectLst/>
                <a:latin typeface="Avenir Next" panose="020B0503020202020204"/>
                <a:ea typeface="Times New Roman" panose="02020603050405020304" pitchFamily="18" charset="0"/>
                <a:cs typeface="Calibri" panose="020F0502020204030204" pitchFamily="34" charset="0"/>
              </a:rPr>
              <a:t>Matt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Beispiel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war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Lehrerin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in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siebten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Klasse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aufgrund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Umstände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Scheidung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Eltern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besonders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anfällig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Seine Mutter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hatte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Verdacht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zwischen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Matt und seiner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Lehrerin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stimmte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aber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alleinerziehende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Mutter 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neuen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Stadt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befürchtete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Anstellung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bei</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Kirche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gefährden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ihren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Kindern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noch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mehr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Leid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zufügen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würde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versuchen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würde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diese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Lehrerin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Rede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stellen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Matt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blieb</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ruhig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versuchte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so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tun,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alles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Ordnung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wollte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Hilfe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Aufmerksamkeit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seine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Lehrerin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schenkte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erkannte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sagen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würde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dies seine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familiäre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Situation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noch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mehr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destabilisieren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könnte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Seine Mutter war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sogar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noch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eingeschüchterter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Lehrerin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Auszeichnung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"Lehrer des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Jahres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erhielt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endPar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endParaRPr>
          </a:p>
          <a:p>
            <a:pPr>
              <a:spcAft>
                <a:spcPts val="0"/>
              </a:spcAft>
              <a:tabLst>
                <a:tab pos="457200" algn="l"/>
                <a:tab pos="914400" algn="l"/>
                <a:tab pos="1371600" algn="l"/>
                <a:tab pos="1828800" algn="l"/>
                <a:tab pos="2286000" algn="l"/>
              </a:tabLst>
            </a:pP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Matts Situation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ungewöhnlich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Elternteil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sehr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schwer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gar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unmöglich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emotionalen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sozialen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Bedürfnissen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seiner Kinder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gerecht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was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diese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Kinder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anfällig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Aufmerksamkeit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macht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von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anderen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angeboten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Viele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Eltern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dankbar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Menschen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gibt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vor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allem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in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Gemeinde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bereit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um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Kinder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kümmern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unterstützen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Familiensystem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zerbrechlich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neigen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Eltern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Anzeichen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übersehen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darauf</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hindeuten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Ordnung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könnte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13</a:t>
            </a:fld>
            <a:endParaRPr lang="en-US"/>
          </a:p>
        </p:txBody>
      </p:sp>
    </p:spTree>
    <p:extLst>
      <p:ext uri="{BB962C8B-B14F-4D97-AF65-F5344CB8AC3E}">
        <p14:creationId xmlns:p14="http://schemas.microsoft.com/office/powerpoint/2010/main" val="215153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tabLst>
                <a:tab pos="457200" algn="l"/>
                <a:tab pos="914400" algn="l"/>
                <a:tab pos="1371600" algn="l"/>
                <a:tab pos="1828800" algn="l"/>
                <a:tab pos="2286000" algn="l"/>
              </a:tabLst>
            </a:pP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2. Die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Auswirkungen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des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Missbrauchs</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auch</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durch</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Reaktion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von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Erwachsenen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von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Personen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in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Autoritäts</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Einflusspositionen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bestimmt</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gemeldet</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dirty="0" err="1">
                <a:solidFill>
                  <a:srgbClr val="000000"/>
                </a:solidFill>
                <a:effectLst/>
                <a:latin typeface="Avenir Next" panose="020B0503020202020204"/>
                <a:ea typeface="Times New Roman" panose="02020603050405020304" pitchFamily="18" charset="0"/>
                <a:cs typeface="Calibri" panose="020F0502020204030204" pitchFamily="34" charset="0"/>
              </a:rPr>
              <a:t>wird</a:t>
            </a:r>
            <a:r>
              <a:rPr lang="en-US" sz="1800" dirty="0">
                <a:solidFill>
                  <a:srgbClr val="000000"/>
                </a:solidFill>
                <a:effectLst/>
                <a:latin typeface="Avenir Next" panose="020B0503020202020204"/>
                <a:ea typeface="Times New Roman" panose="02020603050405020304" pitchFamily="18" charset="0"/>
                <a:cs typeface="Calibri" panose="020F0502020204030204" pitchFamily="34" charset="0"/>
              </a:rPr>
              <a:t>. </a:t>
            </a:r>
            <a:endParaRPr lang="de-CH"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Aufgrund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von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Schuld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Schamgefühlen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fällt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den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oft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sehr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schwer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jemandem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davon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erzählen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Viele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sondern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haben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Gefühl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Geschehene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verantwortlich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befürchten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selbst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verraten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sagen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Dies gilt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insbesondere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Erfahrung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angenehm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aufregend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empfunden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hat.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endPar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endParaRPr>
          </a:p>
          <a:p>
            <a:pPr>
              <a:spcAft>
                <a:spcPts val="0"/>
              </a:spcAft>
              <a:tabLst>
                <a:tab pos="457200" algn="l"/>
                <a:tab pos="914400" algn="l"/>
                <a:tab pos="1371600" algn="l"/>
                <a:tab pos="1828800" algn="l"/>
                <a:tab pos="2286000" algn="l"/>
              </a:tabLst>
            </a:pP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geglaubt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Einzelheiten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Geschichte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angezweifelt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Auswirkungen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Missbrauchs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noch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verstärkt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fühlt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nur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ohnehin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schon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verletzt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sondern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nun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noch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unsicher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ungeschützt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Manchmal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Schuld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für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das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Geschehene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gegeben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Sogar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kleine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Kinder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insbesondere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solche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emotional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bedürftig</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werden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manchmal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beschuldigt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verführerisch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sein.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Leider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kommt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viel</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häufiger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vor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wir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uns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vorstellen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können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vor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allem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wenn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der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Täter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in der Gemeinschaft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einflussreiche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Position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innehat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endPar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endParaRPr>
          </a:p>
          <a:p>
            <a:pPr>
              <a:spcAft>
                <a:spcPts val="0"/>
              </a:spcAft>
              <a:tabLst>
                <a:tab pos="457200" algn="l"/>
                <a:tab pos="914400" algn="l"/>
                <a:tab pos="1371600" algn="l"/>
                <a:tab pos="1828800" algn="l"/>
                <a:tab pos="2286000" algn="l"/>
              </a:tabLst>
            </a:pP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Den Menschen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fällt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schwer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negative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Berichte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über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jemanden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glauben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respektieren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und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dem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aufschauen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kognitive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Dissonanz</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dadurch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entsteht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macht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leichter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glauben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Geschichte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erfunden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oder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zumindest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übertrieben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Dies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ist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ein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Grund</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warum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viele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Opfer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etwas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erzählen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Zusätzlich</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zu</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ihrer</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Scham</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haben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sie</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Angst,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dass</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man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ihnen</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nicht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 </a:t>
            </a:r>
            <a:r>
              <a:rPr lang="en-US" sz="1800" kern="0" dirty="0" err="1">
                <a:solidFill>
                  <a:srgbClr val="000000"/>
                </a:solidFill>
                <a:effectLst/>
                <a:latin typeface="Avenir Next" panose="020B0503020202020204"/>
                <a:ea typeface="Times New Roman" panose="02020603050405020304" pitchFamily="18" charset="0"/>
                <a:cs typeface="Calibri" panose="020F0502020204030204" pitchFamily="34" charset="0"/>
              </a:rPr>
              <a:t>glaubt</a:t>
            </a:r>
            <a:r>
              <a:rPr lang="en-US" sz="1800" kern="0" dirty="0">
                <a:solidFill>
                  <a:srgbClr val="000000"/>
                </a:solidFill>
                <a:effectLst/>
                <a:latin typeface="Avenir Next" panose="020B0503020202020204"/>
                <a:ea typeface="Times New Roman" panose="02020603050405020304" pitchFamily="18"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endPar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14</a:t>
            </a:fld>
            <a:endParaRPr lang="en-US"/>
          </a:p>
        </p:txBody>
      </p:sp>
    </p:spTree>
    <p:extLst>
      <p:ext uri="{BB962C8B-B14F-4D97-AF65-F5344CB8AC3E}">
        <p14:creationId xmlns:p14="http://schemas.microsoft.com/office/powerpoint/2010/main" val="353240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effectLst/>
                <a:latin typeface="Avenir Next" panose="020B0503020202020204"/>
                <a:ea typeface="Calibri" panose="020F0502020204030204" pitchFamily="34" charset="0"/>
                <a:cs typeface="Calibri (Body)"/>
              </a:rPr>
              <a:t>REAKTION AUF ENTHÜLLUNGEN VON MISSBRAUCH</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b="1" kern="100" dirty="0">
                <a:effectLst/>
                <a:latin typeface="Avenir Next" panose="020B0503020202020204"/>
                <a:ea typeface="Calibri" panose="020F0502020204030204" pitchFamily="34" charset="0"/>
                <a:cs typeface="Calibri" panose="020F0502020204030204" pitchFamily="34" charset="0"/>
              </a:rPr>
              <a:t>Sarah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erlebte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zwei</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unterschiedliche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Reaktionen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schließlich</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Schulleiter</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zur</a:t>
            </a:r>
            <a:r>
              <a:rPr lang="en-US" sz="1800" kern="100" dirty="0">
                <a:effectLst/>
                <a:latin typeface="Avenir Next" panose="020B0503020202020204"/>
                <a:ea typeface="Calibri" panose="020F0502020204030204" pitchFamily="34" charset="0"/>
                <a:cs typeface="Calibri" panose="020F0502020204030204" pitchFamily="34" charset="0"/>
              </a:rPr>
              <a:t> Rede </a:t>
            </a:r>
            <a:r>
              <a:rPr lang="en-US" sz="1800" kern="100" dirty="0" err="1">
                <a:effectLst/>
                <a:latin typeface="Avenir Next" panose="020B0503020202020204"/>
                <a:ea typeface="Calibri" panose="020F0502020204030204" pitchFamily="34" charset="0"/>
                <a:cs typeface="Calibri" panose="020F0502020204030204" pitchFamily="34" charset="0"/>
              </a:rPr>
              <a:t>stellte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unternahmen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Konferenzleiter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dagegen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gibt</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ehrlich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sagten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finden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erfrischend</a:t>
            </a:r>
            <a:r>
              <a:rPr lang="en-US" sz="1800" kern="100" dirty="0">
                <a:effectLst/>
                <a:latin typeface="Avenir Next" panose="020B0503020202020204"/>
                <a:ea typeface="Calibri" panose="020F0502020204030204" pitchFamily="34" charset="0"/>
                <a:cs typeface="Calibri" panose="020F0502020204030204" pitchFamily="34" charset="0"/>
              </a:rPr>
              <a:t>. Und es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schon</a:t>
            </a:r>
            <a:r>
              <a:rPr lang="en-US" sz="1800" kern="100" dirty="0">
                <a:effectLst/>
                <a:latin typeface="Avenir Next" panose="020B0503020202020204"/>
                <a:ea typeface="Calibri" panose="020F0502020204030204" pitchFamily="34" charset="0"/>
                <a:cs typeface="Calibri" panose="020F0502020204030204" pitchFamily="34" charset="0"/>
              </a:rPr>
              <a:t> so </a:t>
            </a:r>
            <a:r>
              <a:rPr lang="en-US" sz="1800" kern="100" dirty="0" err="1">
                <a:effectLst/>
                <a:latin typeface="Avenir Next" panose="020B0503020202020204"/>
                <a:ea typeface="Calibri" panose="020F0502020204030204" pitchFamily="34" charset="0"/>
                <a:cs typeface="Calibri" panose="020F0502020204030204" pitchFamily="34" charset="0"/>
              </a:rPr>
              <a:t>lange</a:t>
            </a:r>
            <a:r>
              <a:rPr lang="en-US" sz="1800" kern="100" dirty="0">
                <a:effectLst/>
                <a:latin typeface="Avenir Next" panose="020B0503020202020204"/>
                <a:ea typeface="Calibri" panose="020F0502020204030204" pitchFamily="34" charset="0"/>
                <a:cs typeface="Calibri" panose="020F0502020204030204" pitchFamily="34" charset="0"/>
              </a:rPr>
              <a:t> her ... Was </a:t>
            </a:r>
            <a:r>
              <a:rPr lang="en-US" sz="1800" kern="100" dirty="0" err="1">
                <a:effectLst/>
                <a:latin typeface="Avenir Next" panose="020B0503020202020204"/>
                <a:ea typeface="Calibri" panose="020F0502020204030204" pitchFamily="34" charset="0"/>
                <a:cs typeface="Calibri" panose="020F0502020204030204" pitchFamily="34" charset="0"/>
              </a:rPr>
              <a:t>sollen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denn</a:t>
            </a:r>
            <a:r>
              <a:rPr lang="en-US" sz="1800" kern="100" dirty="0">
                <a:effectLst/>
                <a:latin typeface="Avenir Next" panose="020B0503020202020204"/>
                <a:ea typeface="Calibri" panose="020F0502020204030204" pitchFamily="34" charset="0"/>
                <a:cs typeface="Calibri" panose="020F0502020204030204" pitchFamily="34" charset="0"/>
              </a:rPr>
              <a:t> tun?"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Nun, Sarah </a:t>
            </a:r>
            <a:r>
              <a:rPr lang="en-US" sz="1800" kern="100" dirty="0" err="1">
                <a:effectLst/>
                <a:latin typeface="Avenir Next" panose="020B0503020202020204"/>
                <a:ea typeface="Calibri" panose="020F0502020204030204" pitchFamily="34" charset="0"/>
                <a:cs typeface="Calibri" panose="020F0502020204030204" pitchFamily="34" charset="0"/>
              </a:rPr>
              <a:t>wusste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was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tun </a:t>
            </a:r>
            <a:r>
              <a:rPr lang="en-US" sz="1800" kern="100" dirty="0" err="1">
                <a:effectLst/>
                <a:latin typeface="Avenir Next" panose="020B0503020202020204"/>
                <a:ea typeface="Calibri" panose="020F0502020204030204" pitchFamily="34" charset="0"/>
                <a:cs typeface="Calibri" panose="020F0502020204030204" pitchFamily="34" charset="0"/>
              </a:rPr>
              <a:t>sollte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Entscheidung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Schulleiter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behalten</a:t>
            </a:r>
            <a:r>
              <a:rPr lang="en-US" sz="1800" kern="100" dirty="0">
                <a:effectLst/>
                <a:latin typeface="Avenir Next" panose="020B0503020202020204"/>
                <a:ea typeface="Calibri" panose="020F0502020204030204" pitchFamily="34" charset="0"/>
                <a:cs typeface="Calibri" panose="020F0502020204030204" pitchFamily="34" charset="0"/>
              </a:rPr>
              <a:t>, war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dunkle</a:t>
            </a:r>
            <a:r>
              <a:rPr lang="en-US" sz="1800" kern="100" dirty="0">
                <a:effectLst/>
                <a:latin typeface="Avenir Next" panose="020B0503020202020204"/>
                <a:ea typeface="Calibri" panose="020F0502020204030204" pitchFamily="34" charset="0"/>
                <a:cs typeface="Calibri" panose="020F0502020204030204" pitchFamily="34" charset="0"/>
              </a:rPr>
              <a:t> Wolke </a:t>
            </a: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Verantwortlichen</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Jahre </a:t>
            </a:r>
            <a:r>
              <a:rPr lang="en-US" sz="1800" kern="100" dirty="0" err="1">
                <a:effectLst/>
                <a:latin typeface="Avenir Next" panose="020B0503020202020204"/>
                <a:ea typeface="Calibri" panose="020F0502020204030204" pitchFamily="34" charset="0"/>
                <a:cs typeface="Calibri" panose="020F0502020204030204" pitchFamily="34" charset="0"/>
              </a:rPr>
              <a:t>hinweg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erlitten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ignorierten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Auswirkungen</a:t>
            </a:r>
            <a:r>
              <a:rPr lang="en-US" sz="1800" kern="100" dirty="0">
                <a:effectLst/>
                <a:latin typeface="Avenir Next" panose="020B0503020202020204"/>
                <a:ea typeface="Calibri" panose="020F0502020204030204" pitchFamily="34" charset="0"/>
                <a:cs typeface="Calibri" panose="020F0502020204030204" pitchFamily="34" charset="0"/>
              </a:rPr>
              <a:t> auf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Leben </a:t>
            </a:r>
            <a:r>
              <a:rPr lang="en-US" sz="1800" kern="100" dirty="0" err="1">
                <a:effectLst/>
                <a:latin typeface="Avenir Next" panose="020B0503020202020204"/>
                <a:ea typeface="Calibri" panose="020F0502020204030204" pitchFamily="34" charset="0"/>
                <a:cs typeface="Calibri" panose="020F0502020204030204" pitchFamily="34" charset="0"/>
              </a:rPr>
              <a:t>ignorierten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dann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sagten</a:t>
            </a:r>
            <a:r>
              <a:rPr lang="en-US" sz="1800" kern="100" dirty="0">
                <a:effectLst/>
                <a:latin typeface="Avenir Next" panose="020B0503020202020204"/>
                <a:ea typeface="Calibri" panose="020F0502020204030204" pitchFamily="34" charset="0"/>
                <a:cs typeface="Calibri" panose="020F0502020204030204" pitchFamily="34" charset="0"/>
              </a:rPr>
              <a:t>, es sei </a:t>
            </a:r>
            <a:r>
              <a:rPr lang="en-US" sz="1800" kern="100" dirty="0" err="1">
                <a:effectLst/>
                <a:latin typeface="Avenir Next" panose="020B0503020202020204"/>
                <a:ea typeface="Calibri" panose="020F0502020204030204" pitchFamily="34" charset="0"/>
                <a:cs typeface="Calibri" panose="020F0502020204030204" pitchFamily="34" charset="0"/>
              </a:rPr>
              <a:t>erfrischend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seine </a:t>
            </a:r>
            <a:r>
              <a:rPr lang="en-US" sz="1800" kern="100" dirty="0" err="1">
                <a:effectLst/>
                <a:latin typeface="Avenir Next" panose="020B0503020202020204"/>
                <a:ea typeface="Calibri" panose="020F0502020204030204" pitchFamily="34" charset="0"/>
                <a:cs typeface="Calibri" panose="020F0502020204030204" pitchFamily="34" charset="0"/>
              </a:rPr>
              <a:t>Sünde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zugab</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ehrlich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umging</a:t>
            </a:r>
            <a:r>
              <a:rPr lang="en-US" sz="1800" kern="100" dirty="0">
                <a:effectLst/>
                <a:latin typeface="Avenir Next" panose="020B0503020202020204"/>
                <a:ea typeface="Calibri" panose="020F0502020204030204" pitchFamily="34" charset="0"/>
                <a:cs typeface="Calibri" panose="020F0502020204030204" pitchFamily="34" charset="0"/>
              </a:rPr>
              <a:t>, war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nur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Beleidigung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Sarah, </a:t>
            </a:r>
            <a:r>
              <a:rPr lang="en-US" sz="1800" kern="100" dirty="0" err="1">
                <a:effectLst/>
                <a:latin typeface="Avenir Next" panose="020B0503020202020204"/>
                <a:ea typeface="Calibri" panose="020F0502020204030204" pitchFamily="34" charset="0"/>
                <a:cs typeface="Calibri" panose="020F0502020204030204" pitchFamily="34" charset="0"/>
              </a:rPr>
              <a:t>sondern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unseren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Herrn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sagte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besser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wäre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Mühlstein</a:t>
            </a:r>
            <a:r>
              <a:rPr lang="en-US" sz="1800" kern="100" dirty="0">
                <a:effectLst/>
                <a:latin typeface="Avenir Next" panose="020B0503020202020204"/>
                <a:ea typeface="Calibri" panose="020F0502020204030204" pitchFamily="34" charset="0"/>
                <a:cs typeface="Calibri" panose="020F0502020204030204" pitchFamily="34" charset="0"/>
              </a:rPr>
              <a:t> um den Hals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hängen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diese</a:t>
            </a:r>
            <a:r>
              <a:rPr lang="en-US" sz="1800" kern="100" dirty="0">
                <a:effectLst/>
                <a:latin typeface="Avenir Next" panose="020B0503020202020204"/>
                <a:ea typeface="Calibri" panose="020F0502020204030204" pitchFamily="34" charset="0"/>
                <a:cs typeface="Calibri" panose="020F0502020204030204" pitchFamily="34" charset="0"/>
              </a:rPr>
              <a:t> Person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Kind in die </a:t>
            </a:r>
            <a:r>
              <a:rPr lang="en-US" sz="1800" kern="100" dirty="0" err="1">
                <a:effectLst/>
                <a:latin typeface="Avenir Next" panose="020B0503020202020204"/>
                <a:ea typeface="Calibri" panose="020F0502020204030204" pitchFamily="34" charset="0"/>
                <a:cs typeface="Calibri" panose="020F0502020204030204" pitchFamily="34" charset="0"/>
              </a:rPr>
              <a:t>Irre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führt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Matthäus</a:t>
            </a:r>
            <a:r>
              <a:rPr lang="en-US" sz="1800" kern="100" dirty="0">
                <a:effectLst/>
                <a:latin typeface="Avenir Next" panose="020B0503020202020204"/>
                <a:ea typeface="Calibri" panose="020F0502020204030204" pitchFamily="34" charset="0"/>
                <a:cs typeface="Calibri" panose="020F0502020204030204" pitchFamily="34" charset="0"/>
              </a:rPr>
              <a:t> 18,6).</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Einige</a:t>
            </a:r>
            <a:r>
              <a:rPr lang="en-US" sz="1800" kern="100" dirty="0">
                <a:effectLst/>
                <a:latin typeface="Avenir Next" panose="020B0503020202020204"/>
                <a:ea typeface="Calibri" panose="020F0502020204030204" pitchFamily="34" charset="0"/>
                <a:cs typeface="Calibri" panose="020F0502020204030204" pitchFamily="34" charset="0"/>
              </a:rPr>
              <a:t> Jahre </a:t>
            </a:r>
            <a:r>
              <a:rPr lang="en-US" sz="1800" kern="100" dirty="0" err="1">
                <a:effectLst/>
                <a:latin typeface="Avenir Next" panose="020B0503020202020204"/>
                <a:ea typeface="Calibri" panose="020F0502020204030204" pitchFamily="34" charset="0"/>
                <a:cs typeface="Calibri" panose="020F0502020204030204" pitchFamily="34" charset="0"/>
              </a:rPr>
              <a:t>später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wechselte</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Schulleiter</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andere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Konferenz</a:t>
            </a:r>
            <a:r>
              <a:rPr lang="en-US" sz="1800" kern="100" dirty="0">
                <a:effectLst/>
                <a:latin typeface="Avenir Next" panose="020B0503020202020204"/>
                <a:ea typeface="Calibri" panose="020F0502020204030204" pitchFamily="34" charset="0"/>
                <a:cs typeface="Calibri" panose="020F0502020204030204" pitchFamily="34" charset="0"/>
              </a:rPr>
              <a:t>, in der die </a:t>
            </a:r>
            <a:r>
              <a:rPr lang="en-US" sz="1800" kern="100" dirty="0" err="1">
                <a:effectLst/>
                <a:latin typeface="Avenir Next" panose="020B0503020202020204"/>
                <a:ea typeface="Calibri" panose="020F0502020204030204" pitchFamily="34" charset="0"/>
                <a:cs typeface="Calibri" panose="020F0502020204030204" pitchFamily="34" charset="0"/>
              </a:rPr>
              <a:t>Kirchenleitung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wachsendes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Verständnis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Missbrauchstäter</a:t>
            </a:r>
            <a:r>
              <a:rPr lang="en-US" sz="1800" kern="100" dirty="0">
                <a:effectLst/>
                <a:latin typeface="Avenir Next" panose="020B0503020202020204"/>
                <a:ea typeface="Calibri" panose="020F0502020204030204" pitchFamily="34" charset="0"/>
                <a:cs typeface="Calibri" panose="020F0502020204030204" pitchFamily="34" charset="0"/>
              </a:rPr>
              <a:t> und die </a:t>
            </a:r>
            <a:r>
              <a:rPr lang="en-US" sz="1800" kern="100" dirty="0" err="1">
                <a:effectLst/>
                <a:latin typeface="Avenir Next" panose="020B0503020202020204"/>
                <a:ea typeface="Calibri" panose="020F0502020204030204" pitchFamily="34" charset="0"/>
                <a:cs typeface="Calibri" panose="020F0502020204030204" pitchFamily="34" charset="0"/>
              </a:rPr>
              <a:t>anhaltende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Gefahr</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andere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darstellen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Zufälligerweise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erfuhren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Sarahs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Erfahrung</a:t>
            </a:r>
            <a:r>
              <a:rPr lang="en-US" sz="1800" kern="100" dirty="0">
                <a:effectLst/>
                <a:latin typeface="Avenir Next" panose="020B0503020202020204"/>
                <a:ea typeface="Calibri" panose="020F0502020204030204" pitchFamily="34" charset="0"/>
                <a:cs typeface="Calibri" panose="020F0502020204030204" pitchFamily="34" charset="0"/>
              </a:rPr>
              <a:t>, bevor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sein Amt </a:t>
            </a:r>
            <a:r>
              <a:rPr lang="en-US" sz="1800" kern="100" dirty="0" err="1">
                <a:effectLst/>
                <a:latin typeface="Avenir Next" panose="020B0503020202020204"/>
                <a:ea typeface="Calibri" panose="020F0502020204030204" pitchFamily="34" charset="0"/>
                <a:cs typeface="Calibri" panose="020F0502020204030204" pitchFamily="34" charset="0"/>
              </a:rPr>
              <a:t>antrat</a:t>
            </a:r>
            <a:r>
              <a:rPr lang="en-US" sz="1800" kern="100" dirty="0">
                <a:effectLst/>
                <a:latin typeface="Avenir Next" panose="020B0503020202020204"/>
                <a:ea typeface="Calibri" panose="020F0502020204030204" pitchFamily="34" charset="0"/>
                <a:cs typeface="Calibri" panose="020F0502020204030204" pitchFamily="34" charset="0"/>
              </a:rPr>
              <a:t>. Sie </a:t>
            </a:r>
            <a:r>
              <a:rPr lang="en-US" sz="1800" kern="100" dirty="0" err="1">
                <a:effectLst/>
                <a:latin typeface="Avenir Next" panose="020B0503020202020204"/>
                <a:ea typeface="Calibri" panose="020F0502020204030204" pitchFamily="34" charset="0"/>
                <a:cs typeface="Calibri" panose="020F0502020204030204" pitchFamily="34" charset="0"/>
              </a:rPr>
              <a:t>setzten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Verbindung</a:t>
            </a:r>
            <a:r>
              <a:rPr lang="en-US" sz="1800" kern="100" dirty="0">
                <a:effectLst/>
                <a:latin typeface="Avenir Next" panose="020B0503020202020204"/>
                <a:ea typeface="Calibri" panose="020F0502020204030204" pitchFamily="34" charset="0"/>
                <a:cs typeface="Calibri" panose="020F0502020204030204" pitchFamily="34" charset="0"/>
              </a:rPr>
              <a:t>, um das </a:t>
            </a:r>
            <a:r>
              <a:rPr lang="en-US" sz="1800" kern="100" dirty="0" err="1">
                <a:effectLst/>
                <a:latin typeface="Avenir Next" panose="020B0503020202020204"/>
                <a:ea typeface="Calibri" panose="020F0502020204030204" pitchFamily="34" charset="0"/>
                <a:cs typeface="Calibri" panose="020F0502020204030204" pitchFamily="34" charset="0"/>
              </a:rPr>
              <a:t>Gerücht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bestätigen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Schuldirektor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wurde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entlassen</a:t>
            </a:r>
            <a:r>
              <a:rPr lang="en-US" sz="1800" kern="100" dirty="0">
                <a:effectLst/>
                <a:latin typeface="Avenir Next" panose="020B0503020202020204"/>
                <a:ea typeface="Calibri" panose="020F0502020204030204" pitchFamily="34" charset="0"/>
                <a:cs typeface="Calibri" panose="020F0502020204030204" pitchFamily="34" charset="0"/>
              </a:rPr>
              <a:t>", und es </a:t>
            </a:r>
            <a:r>
              <a:rPr lang="en-US" sz="1800" kern="100" dirty="0" err="1">
                <a:effectLst/>
                <a:latin typeface="Avenir Next" panose="020B0503020202020204"/>
                <a:ea typeface="Calibri" panose="020F0502020204030204" pitchFamily="34" charset="0"/>
                <a:cs typeface="Calibri" panose="020F0502020204030204" pitchFamily="34" charset="0"/>
              </a:rPr>
              <a:t>wurden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angemessene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Grenzen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gesetzt</a:t>
            </a:r>
            <a:r>
              <a:rPr lang="en-US" sz="1800" kern="100" dirty="0">
                <a:effectLst/>
                <a:latin typeface="Avenir Next" panose="020B0503020202020204"/>
                <a:ea typeface="Calibri" panose="020F0502020204030204" pitchFamily="34" charset="0"/>
                <a:cs typeface="Calibri" panose="020F0502020204030204" pitchFamily="34" charset="0"/>
              </a:rPr>
              <a:t>, um seine </a:t>
            </a:r>
            <a:r>
              <a:rPr lang="en-US" sz="1800" kern="100" dirty="0" err="1">
                <a:effectLst/>
                <a:latin typeface="Avenir Next" panose="020B0503020202020204"/>
                <a:ea typeface="Calibri" panose="020F0502020204030204" pitchFamily="34" charset="0"/>
                <a:cs typeface="Calibri" panose="020F0502020204030204" pitchFamily="34" charset="0"/>
              </a:rPr>
              <a:t>Führungsreichweite</a:t>
            </a:r>
            <a:r>
              <a:rPr lang="en-US" sz="1800" kern="100" dirty="0">
                <a:effectLst/>
                <a:latin typeface="Avenir Next" panose="020B0503020202020204"/>
                <a:ea typeface="Calibri" panose="020F0502020204030204" pitchFamily="34" charset="0"/>
                <a:cs typeface="Calibri" panose="020F0502020204030204" pitchFamily="34" charset="0"/>
              </a:rPr>
              <a:t> in seiner </a:t>
            </a:r>
            <a:r>
              <a:rPr lang="en-US" sz="1800" kern="100" dirty="0" err="1">
                <a:effectLst/>
                <a:latin typeface="Avenir Next" panose="020B0503020202020204"/>
                <a:ea typeface="Calibri" panose="020F0502020204030204" pitchFamily="34" charset="0"/>
                <a:cs typeface="Calibri" panose="020F0502020204030204" pitchFamily="34" charset="0"/>
              </a:rPr>
              <a:t>Gemeinde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begrenzen</a:t>
            </a: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Das war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Sarah </a:t>
            </a:r>
            <a:r>
              <a:rPr lang="en-US" sz="1800" kern="100" dirty="0" err="1">
                <a:effectLst/>
                <a:latin typeface="Avenir Next" panose="020B0503020202020204"/>
                <a:ea typeface="Calibri" panose="020F0502020204030204" pitchFamily="34" charset="0"/>
                <a:cs typeface="Calibri" panose="020F0502020204030204" pitchFamily="34" charset="0"/>
              </a:rPr>
              <a:t>erstaunlich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ging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noch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weiter</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Präsident</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Konferenz</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rief</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an, um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Hilfe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Umgang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diesem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Missbrauchstäter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danken</a:t>
            </a:r>
            <a:r>
              <a:rPr lang="en-US" sz="1800" kern="100" dirty="0">
                <a:effectLst/>
                <a:latin typeface="Avenir Next" panose="020B0503020202020204"/>
                <a:ea typeface="Calibri" panose="020F0502020204030204" pitchFamily="34" charset="0"/>
                <a:cs typeface="Calibri" panose="020F0502020204030204" pitchFamily="34" charset="0"/>
              </a:rPr>
              <a:t>. Sie war </a:t>
            </a:r>
            <a:r>
              <a:rPr lang="en-US" sz="1800" kern="100" dirty="0" err="1">
                <a:effectLst/>
                <a:latin typeface="Avenir Next" panose="020B0503020202020204"/>
                <a:ea typeface="Calibri" panose="020F0502020204030204" pitchFamily="34" charset="0"/>
                <a:cs typeface="Calibri" panose="020F0502020204030204" pitchFamily="34" charset="0"/>
              </a:rPr>
              <a:t>fassungslos</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nur</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entschuldigte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Namen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Kirche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das, was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Mitarbeiter der </a:t>
            </a:r>
            <a:r>
              <a:rPr lang="en-US" sz="1800" kern="100" dirty="0" err="1">
                <a:effectLst/>
                <a:latin typeface="Avenir Next" panose="020B0503020202020204"/>
                <a:ea typeface="Calibri" panose="020F0502020204030204" pitchFamily="34" charset="0"/>
                <a:cs typeface="Calibri" panose="020F0502020204030204" pitchFamily="34" charset="0"/>
              </a:rPr>
              <a:t>Kirche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angetan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das, was die </a:t>
            </a:r>
            <a:r>
              <a:rPr lang="en-US" sz="1800" kern="100" dirty="0" err="1">
                <a:effectLst/>
                <a:latin typeface="Avenir Next" panose="020B0503020202020204"/>
                <a:ea typeface="Calibri" panose="020F0502020204030204" pitchFamily="34" charset="0"/>
                <a:cs typeface="Calibri" panose="020F0502020204030204" pitchFamily="34" charset="0"/>
              </a:rPr>
              <a:t>Gemeinde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getan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ersten</a:t>
            </a:r>
            <a:r>
              <a:rPr lang="en-US" sz="1800" kern="100" dirty="0">
                <a:effectLst/>
                <a:latin typeface="Avenir Next" panose="020B0503020202020204"/>
                <a:ea typeface="Calibri" panose="020F0502020204030204" pitchFamily="34" charset="0"/>
                <a:cs typeface="Calibri" panose="020F0502020204030204" pitchFamily="34" charset="0"/>
              </a:rPr>
              <a:t> Mal </a:t>
            </a:r>
            <a:r>
              <a:rPr lang="en-US" sz="1800" kern="100" dirty="0" err="1">
                <a:effectLst/>
                <a:latin typeface="Avenir Next" panose="020B0503020202020204"/>
                <a:ea typeface="Calibri" panose="020F0502020204030204" pitchFamily="34" charset="0"/>
                <a:cs typeface="Calibri" panose="020F0502020204030204" pitchFamily="34" charset="0"/>
              </a:rPr>
              <a:t>bloßstellte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Diese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Entschuldigung</a:t>
            </a:r>
            <a:r>
              <a:rPr lang="en-US" sz="1800" kern="100" dirty="0">
                <a:effectLst/>
                <a:latin typeface="Avenir Next" panose="020B0503020202020204"/>
                <a:ea typeface="Calibri" panose="020F0502020204030204" pitchFamily="34" charset="0"/>
                <a:cs typeface="Calibri" panose="020F0502020204030204" pitchFamily="34" charset="0"/>
              </a:rPr>
              <a:t> und die </a:t>
            </a:r>
            <a:r>
              <a:rPr lang="en-US" sz="1800" kern="100" dirty="0" err="1">
                <a:effectLst/>
                <a:latin typeface="Avenir Next" panose="020B0503020202020204"/>
                <a:ea typeface="Calibri" panose="020F0502020204030204" pitchFamily="34" charset="0"/>
                <a:cs typeface="Calibri" panose="020F0502020204030204" pitchFamily="34" charset="0"/>
              </a:rPr>
              <a:t>gerechten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Grenzen</a:t>
            </a:r>
            <a:r>
              <a:rPr lang="en-US" sz="1800" kern="100" dirty="0">
                <a:effectLst/>
                <a:latin typeface="Avenir Next" panose="020B0503020202020204"/>
                <a:ea typeface="Calibri" panose="020F0502020204030204" pitchFamily="34" charset="0"/>
                <a:cs typeface="Calibri" panose="020F0502020204030204" pitchFamily="34" charset="0"/>
              </a:rPr>
              <a:t>, die dem </a:t>
            </a:r>
            <a:r>
              <a:rPr lang="en-US" sz="1800" kern="100" dirty="0" err="1">
                <a:effectLst/>
                <a:latin typeface="Avenir Next" panose="020B0503020202020204"/>
                <a:ea typeface="Calibri" panose="020F0502020204030204" pitchFamily="34" charset="0"/>
                <a:cs typeface="Calibri" panose="020F0502020204030204" pitchFamily="34" charset="0"/>
              </a:rPr>
              <a:t>Missbrauchstäter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gesetzt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brachten</a:t>
            </a:r>
            <a:r>
              <a:rPr lang="en-US" sz="1800" kern="100" dirty="0">
                <a:effectLst/>
                <a:latin typeface="Avenir Next" panose="020B0503020202020204"/>
                <a:ea typeface="Calibri" panose="020F0502020204030204" pitchFamily="34" charset="0"/>
                <a:cs typeface="Calibri" panose="020F0502020204030204" pitchFamily="34" charset="0"/>
              </a:rPr>
              <a:t> Sarah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wunderbare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Heilung</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Manchmal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vor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allem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relativ</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unbekannt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leicht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Schuld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Vielleicht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lag 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daran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gekleidet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oder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Leute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sagen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"Sie muss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etwas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getan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guten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Mann'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Fall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bringen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Manchmal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tatsächlich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verführerisch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Nehmen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Beispiel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Danielle,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Musiklehrer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verknallt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nachlief</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Beziehung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entdeckt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Danielle auf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Internat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geschickt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Karriere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Lehrers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retten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paar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Jahre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später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ohnehin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Ende war). Danielle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fühlte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jahrelang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schuldig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verbittert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bis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schließlich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erfuhr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sondern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Erwachsene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Beziehung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verantwortlich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war.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Danielle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flirtete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war es seine Aufgabe,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distanzieren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sorgen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allein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waren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beizubringen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man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richtige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Beziehungen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führt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Eltern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zusammenzuarbeiten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helfen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Beratung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bekommen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zerrüttet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Karriere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ruiniert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sondern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getan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Autorität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seinen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Einfluss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Leben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egoistische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Zwecke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Manchmal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vorgeworfen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gemeldet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Meistens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lautet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Vorwurf</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an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Disziplinierungsrichtlinien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Matthäus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18:15-20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Freunde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bitte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schaut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Matthäus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18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noch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einmal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bezieht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auf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Lösung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Konflikten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zwischen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Gleichen.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Täter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sind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gleichberechtigt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Matthäus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18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anzuwenden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tun hat,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wahrscheinlich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nur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unwirksam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sondern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kann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gefährlich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Brenda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beispielsweise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versuchte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dem Pastor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vier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treffen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seinem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konfrontieren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verletzte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erneut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indem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Schuld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an seiner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Schwäche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gab,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versprach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Selbstmord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begehen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verraten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würde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sogar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genau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erklärte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tun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würde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den Mut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aufbrachte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trotzdem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bloßzustellen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stritt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alles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ab,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leugnete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überhaupt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kennen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beschwerte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Behauptungen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ernst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genommen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werden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könnten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weil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Matthäus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18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befolgt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stellte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heraus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Pastor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mehrere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Frauen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denen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jede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Brenda -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 die Liebe seines Lebens.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Glücklicherweise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trotz</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vehementer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Einwände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vieler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Gemeindemitglieder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Konferenz</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Dienst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entlassen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seine Ordination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widerrufen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15</a:t>
            </a:fld>
            <a:endParaRPr lang="en-US"/>
          </a:p>
        </p:txBody>
      </p:sp>
    </p:spTree>
    <p:extLst>
      <p:ext uri="{BB962C8B-B14F-4D97-AF65-F5344CB8AC3E}">
        <p14:creationId xmlns:p14="http://schemas.microsoft.com/office/powerpoint/2010/main" val="191711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2400" b="1" kern="100" cap="small" dirty="0">
                <a:solidFill>
                  <a:srgbClr val="000000"/>
                </a:solidFill>
                <a:effectLst/>
                <a:latin typeface="Avenir Next" panose="020B0503020202020204"/>
                <a:ea typeface="Calibri" panose="020F0502020204030204" pitchFamily="34" charset="0"/>
                <a:cs typeface="Calibri (Body)"/>
              </a:rPr>
              <a:t>Action Plan</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400" kern="100" dirty="0" err="1">
                <a:effectLst/>
                <a:latin typeface="Avenir Next" panose="020B0503020202020204"/>
                <a:ea typeface="Calibri" panose="020F0502020204030204" pitchFamily="34" charset="0"/>
                <a:cs typeface="Calibri" panose="020F0502020204030204" pitchFamily="34" charset="0"/>
              </a:rPr>
              <a:t>Erstellen</a:t>
            </a:r>
            <a:r>
              <a:rPr lang="en-US" sz="2400" kern="100" dirty="0">
                <a:effectLst/>
                <a:latin typeface="Avenir Next" panose="020B0503020202020204"/>
                <a:ea typeface="Calibri" panose="020F0502020204030204" pitchFamily="34" charset="0"/>
                <a:cs typeface="Calibri" panose="020F0502020204030204" pitchFamily="34" charset="0"/>
              </a:rPr>
              <a:t> Sie </a:t>
            </a:r>
            <a:r>
              <a:rPr lang="en-US" sz="2400" kern="100" dirty="0" err="1">
                <a:effectLst/>
                <a:latin typeface="Avenir Next" panose="020B0503020202020204"/>
                <a:ea typeface="Calibri" panose="020F0502020204030204" pitchFamily="34" charset="0"/>
                <a:cs typeface="Calibri" panose="020F0502020204030204" pitchFamily="34" charset="0"/>
              </a:rPr>
              <a:t>Sicherheits</a:t>
            </a:r>
            <a:r>
              <a:rPr lang="en-US" sz="2400" kern="100" dirty="0">
                <a:effectLst/>
                <a:latin typeface="Avenir Next" panose="020B0503020202020204"/>
                <a:ea typeface="Calibri" panose="020F0502020204030204" pitchFamily="34" charset="0"/>
                <a:cs typeface="Calibri" panose="020F0502020204030204" pitchFamily="34" charset="0"/>
              </a:rPr>
              <a:t>- und </a:t>
            </a:r>
            <a:r>
              <a:rPr lang="en-US" sz="2400" kern="100" dirty="0" err="1">
                <a:effectLst/>
                <a:latin typeface="Avenir Next" panose="020B0503020202020204"/>
                <a:ea typeface="Calibri" panose="020F0502020204030204" pitchFamily="34" charset="0"/>
                <a:cs typeface="Calibri" panose="020F0502020204030204" pitchFamily="34" charset="0"/>
              </a:rPr>
              <a:t>Aktionspläne</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für</a:t>
            </a:r>
            <a:r>
              <a:rPr lang="en-US" sz="2400" kern="100" dirty="0">
                <a:effectLst/>
                <a:latin typeface="Avenir Next" panose="020B0503020202020204"/>
                <a:ea typeface="Calibri" panose="020F0502020204030204" pitchFamily="34" charset="0"/>
                <a:cs typeface="Calibri" panose="020F0502020204030204" pitchFamily="34" charset="0"/>
              </a:rPr>
              <a:t> den Fall, </a:t>
            </a:r>
            <a:r>
              <a:rPr lang="en-US" sz="2400" kern="100" dirty="0" err="1">
                <a:effectLst/>
                <a:latin typeface="Avenir Next" panose="020B0503020202020204"/>
                <a:ea typeface="Calibri" panose="020F0502020204030204" pitchFamily="34" charset="0"/>
                <a:cs typeface="Calibri" panose="020F0502020204030204" pitchFamily="34" charset="0"/>
              </a:rPr>
              <a:t>dass</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eine</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Anschuldigung</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gegen</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ein</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Kirchenmitglied</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erhoben</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wird</a:t>
            </a:r>
            <a:r>
              <a:rPr lang="en-US" sz="2400" kern="100" dirty="0">
                <a:effectLst/>
                <a:latin typeface="Avenir Next" panose="020B0503020202020204"/>
                <a:ea typeface="Calibri" panose="020F0502020204030204" pitchFamily="34" charset="0"/>
                <a:cs typeface="Calibri" panose="020F0502020204030204" pitchFamily="34" charset="0"/>
              </a:rPr>
              <a:t>. Dies </a:t>
            </a:r>
            <a:r>
              <a:rPr lang="en-US" sz="2400" kern="100" dirty="0" err="1">
                <a:effectLst/>
                <a:latin typeface="Avenir Next" panose="020B0503020202020204"/>
                <a:ea typeface="Calibri" panose="020F0502020204030204" pitchFamily="34" charset="0"/>
                <a:cs typeface="Calibri" panose="020F0502020204030204" pitchFamily="34" charset="0"/>
              </a:rPr>
              <a:t>schützt</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alle</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Beteiligten</a:t>
            </a:r>
            <a:r>
              <a:rPr lang="en-US" sz="2400" kern="100" dirty="0">
                <a:effectLst/>
                <a:latin typeface="Avenir Next" panose="020B0503020202020204"/>
                <a:ea typeface="Calibri" panose="020F0502020204030204" pitchFamily="34" charset="0"/>
                <a:cs typeface="Calibri" panose="020F0502020204030204" pitchFamily="34" charset="0"/>
              </a:rPr>
              <a:t>, </a:t>
            </a:r>
            <a:r>
              <a:rPr lang="en-US" sz="2400" kern="100" dirty="0" err="1">
                <a:effectLst/>
                <a:latin typeface="Avenir Next" panose="020B0503020202020204"/>
                <a:ea typeface="Calibri" panose="020F0502020204030204" pitchFamily="34" charset="0"/>
                <a:cs typeface="Calibri" panose="020F0502020204030204" pitchFamily="34" charset="0"/>
              </a:rPr>
              <a:t>einschließlich</a:t>
            </a:r>
            <a:r>
              <a:rPr lang="en-US" sz="2400" kern="100" dirty="0">
                <a:effectLst/>
                <a:latin typeface="Avenir Next" panose="020B0503020202020204"/>
                <a:ea typeface="Calibri" panose="020F0502020204030204" pitchFamily="34" charset="0"/>
                <a:cs typeface="Calibri" panose="020F0502020204030204" pitchFamily="34" charset="0"/>
              </a:rPr>
              <a:t> des </a:t>
            </a:r>
            <a:r>
              <a:rPr lang="en-US" sz="2400" kern="100" dirty="0" err="1">
                <a:effectLst/>
                <a:latin typeface="Avenir Next" panose="020B0503020202020204"/>
                <a:ea typeface="Calibri" panose="020F0502020204030204" pitchFamily="34" charset="0"/>
                <a:cs typeface="Calibri" panose="020F0502020204030204" pitchFamily="34" charset="0"/>
              </a:rPr>
              <a:t>Täters</a:t>
            </a:r>
            <a:r>
              <a:rPr lang="en-US" sz="2400" kern="100" dirty="0">
                <a:effectLst/>
                <a:latin typeface="Avenir Next" panose="020B0503020202020204"/>
                <a:ea typeface="Calibri" panose="020F0502020204030204" pitchFamily="34" charset="0"/>
                <a:cs typeface="Calibri" panose="020F0502020204030204" pitchFamily="34" charset="0"/>
              </a:rPr>
              <a:t>. </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400" kern="100" dirty="0">
                <a:effectLst/>
                <a:latin typeface="Avenir Next" panose="020B0503020202020204"/>
                <a:ea typeface="Calibri" panose="020F0502020204030204" pitchFamily="34" charset="0"/>
                <a:cs typeface="Calibri" panose="020F0502020204030204" pitchFamily="34" charset="0"/>
              </a:rPr>
              <a:t> </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ich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euch</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sagen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würde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viele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Opfer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Täter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durchschnittlich</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bevor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zur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Rechenschaft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gezogen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wird</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würdet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ihr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mir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einmal</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glauben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ernüchternd</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Das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möglich</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weil</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in dem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Bestreben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Gnade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walten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lassen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oder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von der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Unschuldsvermutung</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auszugehen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solange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Schuld</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bewiesen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vor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allem</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Beschuldigten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kennen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lieben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aber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Ankläger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wirklich</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kennen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 oft den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Fehler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begehen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Tätern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Zweifel</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Vorzug</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geben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Leider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schaden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zweite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oder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dritte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Chance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erhalten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oft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weiteren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Menschen. </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Das war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bei</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David der Fall. David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kam</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seltsam</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vor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sein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Berater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in der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Turnhalle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duschte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und bald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erfuhr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Studenten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Lehrkräfte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gleichermaßen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wussten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dieser</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Mann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Problem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Voyeurismus</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24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24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Tatsächlich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Verwaltung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Mann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mehrfach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aufgefordert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Studenten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mehr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Turnhalle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mitzunehmen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dies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sogar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schriftlich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festgehalten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doch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Verhalten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weiterhin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zugelassen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David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traf</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zusammen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Unterstützern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Berater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reichte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formelle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Beschwerde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Berater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entlassen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aber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wäre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früher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entlassen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worden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wäre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Erfahrung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erspart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geblieben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sowohl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manipuliert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gedemütigt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fühlte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Erfahrung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Schule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ging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daraufhin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bergab</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verließ</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schließlich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Schule,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Entscheidung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weitreichende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Folgen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 Leben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____________</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Wann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immer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Missbrauchsvorwurf</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gegen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kirchlichen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Mitarbeiter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ehrenamtliche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Führungskraft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Schule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erhoben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wird</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müsst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euch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unbedingt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sofort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mit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dem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adventistischen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Risikomanagementbüro</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Konferenz</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Verbindung</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setzen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Handelt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es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sich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um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kirchlichen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Mitarbeiter,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wird</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wahrscheinlich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für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die Dauer der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Ermittlungen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beurlaubt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Wenn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die Person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nicht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bei</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angestellt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aber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Schule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tätig</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wird</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das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adventistische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Risikomanagement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Ihnen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wahrscheinlich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raten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die Arbeit der Person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zu</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unterbrechen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und Sie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durch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diesen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Prozess</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begleiten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Sollten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sich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Anschuldigungen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als</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glaubwürdig</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erweisen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muss die Person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ungeachtet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ihres</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Einflusses</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in der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Gemeinde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und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ungeachtet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dessen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wie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sehr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sie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von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allen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geliebt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wird</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von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verantwortlichen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einflussreichen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Positionen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innerhalb</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der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Kirche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entbunden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werden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Es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müssen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auch</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sofort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Schritte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unternommen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werden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um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seinen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oder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ihren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Zugang</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zu</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dem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bekannten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Opfer</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sowie</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zu</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anderen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potenziellen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Opfern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zu</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err="1">
                <a:effectLst/>
                <a:latin typeface="Calibri" panose="020F0502020204030204" pitchFamily="34" charset="0"/>
                <a:ea typeface="Times New Roman" panose="02020603050405020304" pitchFamily="18" charset="0"/>
                <a:cs typeface="Times New Roman" panose="02020603050405020304" pitchFamily="18" charset="0"/>
              </a:rPr>
              <a:t>begrenzen</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a:t>
            </a:r>
            <a:endParaRPr lang="de-CH"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16</a:t>
            </a:fld>
            <a:endParaRPr lang="en-US"/>
          </a:p>
        </p:txBody>
      </p:sp>
    </p:spTree>
    <p:extLst>
      <p:ext uri="{BB962C8B-B14F-4D97-AF65-F5344CB8AC3E}">
        <p14:creationId xmlns:p14="http://schemas.microsoft.com/office/powerpoint/2010/main" val="403389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r>
              <a:rPr lang="en-US" sz="1800" b="1" kern="100" cap="small" dirty="0">
                <a:effectLst/>
                <a:latin typeface="Avenir Next" panose="020B0503020202020204"/>
                <a:ea typeface="Calibri" panose="020F0502020204030204" pitchFamily="34" charset="0"/>
                <a:cs typeface="Times New Roman (Body CS)"/>
              </a:rPr>
              <a:t>SEI AUFMERKSAM</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Achtet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darauf</a:t>
            </a:r>
            <a:r>
              <a:rPr lang="en-US" sz="1800" kern="100" dirty="0">
                <a:effectLst/>
                <a:latin typeface="Avenir Next" panose="020B0503020202020204"/>
                <a:ea typeface="Calibri" panose="020F0502020204030204" pitchFamily="34" charset="0"/>
                <a:cs typeface="Times New Roman" panose="02020603050405020304" pitchFamily="18" charset="0"/>
              </a:rPr>
              <a:t>, was in </a:t>
            </a:r>
            <a:r>
              <a:rPr lang="en-US" sz="1800" kern="100" dirty="0" err="1">
                <a:effectLst/>
                <a:latin typeface="Avenir Next" panose="020B0503020202020204"/>
                <a:ea typeface="Calibri" panose="020F0502020204030204" pitchFamily="34" charset="0"/>
                <a:cs typeface="Times New Roman" panose="02020603050405020304" pitchFamily="18" charset="0"/>
              </a:rPr>
              <a:t>unseren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Gemeinden</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Schulen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geschieht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über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etwas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besorgt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sind</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müssen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bereit</a:t>
            </a:r>
            <a:r>
              <a:rPr lang="en-US" sz="1800" kern="100" dirty="0">
                <a:effectLst/>
                <a:latin typeface="Avenir Next" panose="020B0503020202020204"/>
                <a:ea typeface="Calibri" panose="020F0502020204030204" pitchFamily="34" charset="0"/>
                <a:cs typeface="Times New Roman" panose="02020603050405020304" pitchFamily="18" charset="0"/>
              </a:rPr>
              <a:t> sein, das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tun, was </a:t>
            </a:r>
            <a:r>
              <a:rPr lang="en-US" sz="1800" kern="100" dirty="0" err="1">
                <a:effectLst/>
                <a:latin typeface="Avenir Next" panose="020B0503020202020204"/>
                <a:ea typeface="Calibri" panose="020F0502020204030204" pitchFamily="34" charset="0"/>
                <a:cs typeface="Times New Roman" panose="02020603050405020304" pitchFamily="18" charset="0"/>
              </a:rPr>
              <a:t>für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alle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unangenehm</a:t>
            </a:r>
            <a:r>
              <a:rPr lang="en-US" sz="1800" kern="100" dirty="0">
                <a:effectLst/>
                <a:latin typeface="Avenir Next" panose="020B0503020202020204"/>
                <a:ea typeface="Calibri" panose="020F0502020204030204" pitchFamily="34" charset="0"/>
                <a:cs typeface="Times New Roman" panose="02020603050405020304" pitchFamily="18" charset="0"/>
              </a:rPr>
              <a:t> sein </a:t>
            </a:r>
            <a:r>
              <a:rPr lang="en-US" sz="1800" kern="100" dirty="0" err="1">
                <a:effectLst/>
                <a:latin typeface="Avenir Next" panose="020B0503020202020204"/>
                <a:ea typeface="Calibri" panose="020F0502020204030204" pitchFamily="34" charset="0"/>
                <a:cs typeface="Times New Roman" panose="02020603050405020304" pitchFamily="18" charset="0"/>
              </a:rPr>
              <a:t>könnte</a:t>
            </a:r>
            <a:r>
              <a:rPr lang="en-US" sz="1800" kern="100" dirty="0">
                <a:effectLst/>
                <a:latin typeface="Avenir Next" panose="020B0503020202020204"/>
                <a:ea typeface="Calibri" panose="020F0502020204030204" pitchFamily="34" charset="0"/>
                <a:cs typeface="Times New Roman" panose="02020603050405020304" pitchFamily="18" charset="0"/>
              </a:rPr>
              <a:t> - und der </a:t>
            </a:r>
            <a:r>
              <a:rPr lang="en-US" sz="1800" kern="100" dirty="0" err="1">
                <a:effectLst/>
                <a:latin typeface="Avenir Next" panose="020B0503020202020204"/>
                <a:ea typeface="Calibri" panose="020F0502020204030204" pitchFamily="34" charset="0"/>
                <a:cs typeface="Times New Roman" panose="02020603050405020304" pitchFamily="18" charset="0"/>
              </a:rPr>
              <a:t>Sache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nachgehen</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Denken</a:t>
            </a:r>
            <a:r>
              <a:rPr lang="en-US" sz="1800" kern="100" dirty="0">
                <a:effectLst/>
                <a:latin typeface="Avenir Next" panose="020B0503020202020204"/>
                <a:ea typeface="Calibri" panose="020F0502020204030204" pitchFamily="34" charset="0"/>
                <a:cs typeface="Times New Roman" panose="02020603050405020304" pitchFamily="18" charset="0"/>
              </a:rPr>
              <a:t> Sie an die </a:t>
            </a:r>
            <a:r>
              <a:rPr lang="en-US" sz="1800" kern="100" dirty="0" err="1">
                <a:effectLst/>
                <a:latin typeface="Avenir Next" panose="020B0503020202020204"/>
                <a:ea typeface="Calibri" panose="020F0502020204030204" pitchFamily="34" charset="0"/>
                <a:cs typeface="Times New Roman" panose="02020603050405020304" pitchFamily="18" charset="0"/>
              </a:rPr>
              <a:t>Worte</a:t>
            </a:r>
            <a:r>
              <a:rPr lang="en-US" sz="1800" kern="100" dirty="0">
                <a:effectLst/>
                <a:latin typeface="Avenir Next" panose="020B0503020202020204"/>
                <a:ea typeface="Calibri" panose="020F0502020204030204" pitchFamily="34" charset="0"/>
                <a:cs typeface="Times New Roman" panose="02020603050405020304" pitchFamily="18" charset="0"/>
              </a:rPr>
              <a:t> von Judith Herman, </a:t>
            </a:r>
            <a:r>
              <a:rPr lang="en-US" sz="1800" kern="100" dirty="0" err="1">
                <a:effectLst/>
                <a:latin typeface="Avenir Next" panose="020B0503020202020204"/>
                <a:ea typeface="Calibri" panose="020F0502020204030204" pitchFamily="34" charset="0"/>
                <a:cs typeface="Times New Roman" panose="02020603050405020304" pitchFamily="18" charset="0"/>
              </a:rPr>
              <a:t>einer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Psychiaterin</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auf </a:t>
            </a:r>
            <a:r>
              <a:rPr lang="en-US" sz="1800" kern="100" dirty="0" err="1">
                <a:effectLst/>
                <a:latin typeface="Avenir Next" panose="020B0503020202020204"/>
                <a:ea typeface="Calibri" panose="020F0502020204030204" pitchFamily="34" charset="0"/>
                <a:cs typeface="Times New Roman" panose="02020603050405020304" pitchFamily="18" charset="0"/>
              </a:rPr>
              <a:t>sexuellen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posttraumatischen</a:t>
            </a:r>
            <a:r>
              <a:rPr lang="en-US" sz="1800" kern="100" dirty="0">
                <a:effectLst/>
                <a:latin typeface="Avenir Next" panose="020B0503020202020204"/>
                <a:ea typeface="Calibri" panose="020F0502020204030204" pitchFamily="34" charset="0"/>
                <a:cs typeface="Times New Roman" panose="02020603050405020304" pitchFamily="18" charset="0"/>
              </a:rPr>
              <a:t> Stress </a:t>
            </a:r>
            <a:r>
              <a:rPr lang="en-US" sz="1800" kern="100" dirty="0" err="1">
                <a:effectLst/>
                <a:latin typeface="Avenir Next" panose="020B0503020202020204"/>
                <a:ea typeface="Calibri" panose="020F0502020204030204" pitchFamily="34" charset="0"/>
                <a:cs typeface="Times New Roman" panose="02020603050405020304" pitchFamily="18" charset="0"/>
              </a:rPr>
              <a:t>spezialisiert</a:t>
            </a:r>
            <a:r>
              <a:rPr lang="en-US" sz="1800" kern="100" dirty="0">
                <a:effectLst/>
                <a:latin typeface="Avenir Next" panose="020B0503020202020204"/>
                <a:ea typeface="Calibri" panose="020F0502020204030204" pitchFamily="34" charset="0"/>
                <a:cs typeface="Times New Roman" panose="02020603050405020304" pitchFamily="18" charset="0"/>
              </a:rPr>
              <a:t> hat: "Es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sehr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verlockend</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auf die </a:t>
            </a:r>
            <a:r>
              <a:rPr lang="en-US" sz="1800" kern="100" dirty="0" err="1">
                <a:effectLst/>
                <a:latin typeface="Avenir Next" panose="020B0503020202020204"/>
                <a:ea typeface="Calibri" panose="020F0502020204030204" pitchFamily="34" charset="0"/>
                <a:cs typeface="Times New Roman" panose="02020603050405020304" pitchFamily="18" charset="0"/>
              </a:rPr>
              <a:t>Seite</a:t>
            </a:r>
            <a:r>
              <a:rPr lang="en-US" sz="1800" kern="100" dirty="0">
                <a:effectLst/>
                <a:latin typeface="Avenir Next" panose="020B0503020202020204"/>
                <a:ea typeface="Calibri" panose="020F0502020204030204" pitchFamily="34" charset="0"/>
                <a:cs typeface="Times New Roman" panose="02020603050405020304" pitchFamily="18" charset="0"/>
              </a:rPr>
              <a:t> des </a:t>
            </a:r>
            <a:r>
              <a:rPr lang="en-US" sz="1800" kern="100" dirty="0" err="1">
                <a:effectLst/>
                <a:latin typeface="Avenir Next" panose="020B0503020202020204"/>
                <a:ea typeface="Calibri" panose="020F0502020204030204" pitchFamily="34" charset="0"/>
                <a:cs typeface="Times New Roman" panose="02020603050405020304" pitchFamily="18" charset="0"/>
              </a:rPr>
              <a:t>Täters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stellen</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Täter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verlangt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nur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Zuschauer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nichts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unternimmt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appelliert</a:t>
            </a:r>
            <a:r>
              <a:rPr lang="en-US" sz="1800" kern="100" dirty="0">
                <a:effectLst/>
                <a:latin typeface="Avenir Next" panose="020B0503020202020204"/>
                <a:ea typeface="Calibri" panose="020F0502020204030204" pitchFamily="34" charset="0"/>
                <a:cs typeface="Times New Roman" panose="02020603050405020304" pitchFamily="18" charset="0"/>
              </a:rPr>
              <a:t> an den </a:t>
            </a:r>
            <a:r>
              <a:rPr lang="en-US" sz="1800" kern="100" dirty="0" err="1">
                <a:effectLst/>
                <a:latin typeface="Avenir Next" panose="020B0503020202020204"/>
                <a:ea typeface="Calibri" panose="020F0502020204030204" pitchFamily="34" charset="0"/>
                <a:cs typeface="Times New Roman" panose="02020603050405020304" pitchFamily="18" charset="0"/>
              </a:rPr>
              <a:t>allgemeinen</a:t>
            </a:r>
            <a:r>
              <a:rPr lang="en-US" sz="1800" kern="100" dirty="0">
                <a:effectLst/>
                <a:latin typeface="Avenir Next" panose="020B0503020202020204"/>
                <a:ea typeface="Calibri" panose="020F0502020204030204" pitchFamily="34" charset="0"/>
                <a:cs typeface="Times New Roman" panose="02020603050405020304" pitchFamily="18" charset="0"/>
              </a:rPr>
              <a:t> Wunsch, </a:t>
            </a:r>
            <a:r>
              <a:rPr lang="en-US" sz="1800" kern="100" dirty="0" err="1">
                <a:effectLst/>
                <a:latin typeface="Avenir Next" panose="020B0503020202020204"/>
                <a:ea typeface="Calibri" panose="020F0502020204030204" pitchFamily="34" charset="0"/>
                <a:cs typeface="Times New Roman" panose="02020603050405020304" pitchFamily="18" charset="0"/>
              </a:rPr>
              <a:t>nichts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Böses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sehen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hören</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sagen</a:t>
            </a:r>
            <a:r>
              <a:rPr lang="en-US" sz="1800" kern="100" dirty="0">
                <a:effectLst/>
                <a:latin typeface="Avenir Next" panose="020B0503020202020204"/>
                <a:ea typeface="Calibri" panose="020F0502020204030204" pitchFamily="34" charset="0"/>
                <a:cs typeface="Times New Roman" panose="02020603050405020304" pitchFamily="18" charset="0"/>
              </a:rPr>
              <a:t>. Das </a:t>
            </a:r>
            <a:r>
              <a:rPr lang="en-US" sz="1800" kern="100" dirty="0" err="1">
                <a:effectLst/>
                <a:latin typeface="Avenir Next" panose="020B0503020202020204"/>
                <a:ea typeface="Calibri" panose="020F0502020204030204" pitchFamily="34" charset="0"/>
                <a:cs typeface="Times New Roman" panose="02020603050405020304" pitchFamily="18" charset="0"/>
              </a:rPr>
              <a:t>Opfer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hingegen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bittet</a:t>
            </a:r>
            <a:r>
              <a:rPr lang="en-US" sz="1800" kern="100" dirty="0">
                <a:effectLst/>
                <a:latin typeface="Avenir Next" panose="020B0503020202020204"/>
                <a:ea typeface="Calibri" panose="020F0502020204030204" pitchFamily="34" charset="0"/>
                <a:cs typeface="Times New Roman" panose="02020603050405020304" pitchFamily="18" charset="0"/>
              </a:rPr>
              <a:t> den </a:t>
            </a:r>
            <a:r>
              <a:rPr lang="en-US" sz="1800" kern="100" dirty="0" err="1">
                <a:effectLst/>
                <a:latin typeface="Avenir Next" panose="020B0503020202020204"/>
                <a:ea typeface="Calibri" panose="020F0502020204030204" pitchFamily="34" charset="0"/>
                <a:cs typeface="Times New Roman" panose="02020603050405020304" pitchFamily="18" charset="0"/>
              </a:rPr>
              <a:t>Umstehenden</a:t>
            </a:r>
            <a:r>
              <a:rPr lang="en-US" sz="1800" kern="100" dirty="0">
                <a:effectLst/>
                <a:latin typeface="Avenir Next" panose="020B0503020202020204"/>
                <a:ea typeface="Calibri" panose="020F0502020204030204" pitchFamily="34" charset="0"/>
                <a:cs typeface="Times New Roman" panose="02020603050405020304" pitchFamily="18" charset="0"/>
              </a:rPr>
              <a:t>, die Last des </a:t>
            </a:r>
            <a:r>
              <a:rPr lang="en-US" sz="1800" kern="100" dirty="0" err="1">
                <a:effectLst/>
                <a:latin typeface="Avenir Next" panose="020B0503020202020204"/>
                <a:ea typeface="Calibri" panose="020F0502020204030204" pitchFamily="34" charset="0"/>
                <a:cs typeface="Times New Roman" panose="02020603050405020304" pitchFamily="18" charset="0"/>
              </a:rPr>
              <a:t>Schmerzes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teilen</a:t>
            </a:r>
            <a:r>
              <a:rPr lang="en-US" sz="1800" kern="100" dirty="0">
                <a:effectLst/>
                <a:latin typeface="Avenir Next" panose="020B0503020202020204"/>
                <a:ea typeface="Calibri" panose="020F0502020204030204" pitchFamily="34" charset="0"/>
                <a:cs typeface="Times New Roman" panose="02020603050405020304" pitchFamily="18" charset="0"/>
              </a:rPr>
              <a:t>. Das </a:t>
            </a:r>
            <a:r>
              <a:rPr lang="en-US" sz="1800" kern="100" dirty="0" err="1">
                <a:effectLst/>
                <a:latin typeface="Avenir Next" panose="020B0503020202020204"/>
                <a:ea typeface="Calibri" panose="020F0502020204030204" pitchFamily="34" charset="0"/>
                <a:cs typeface="Times New Roman" panose="02020603050405020304" pitchFamily="18" charset="0"/>
              </a:rPr>
              <a:t>Opfer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verlangt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man </a:t>
            </a:r>
            <a:r>
              <a:rPr lang="en-US" sz="1800" kern="100" dirty="0" err="1">
                <a:effectLst/>
                <a:latin typeface="Avenir Next" panose="020B0503020202020204"/>
                <a:ea typeface="Calibri" panose="020F0502020204030204" pitchFamily="34" charset="0"/>
                <a:cs typeface="Times New Roman" panose="02020603050405020304" pitchFamily="18" charset="0"/>
              </a:rPr>
              <a:t>handelt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engagiert</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erinnert</a:t>
            </a: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ihr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jemals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Opfer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unterstützen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könnt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tunt</a:t>
            </a:r>
            <a:r>
              <a:rPr lang="en-US" sz="1800" kern="100" dirty="0">
                <a:effectLst/>
                <a:latin typeface="Avenir Next" panose="020B0503020202020204"/>
                <a:ea typeface="Calibri" panose="020F0502020204030204" pitchFamily="34" charset="0"/>
                <a:cs typeface="Times New Roman" panose="02020603050405020304" pitchFamily="18" charset="0"/>
              </a:rPr>
              <a:t> es </a:t>
            </a:r>
            <a:r>
              <a:rPr lang="en-US" sz="1800" kern="100" dirty="0" err="1">
                <a:effectLst/>
                <a:latin typeface="Avenir Next" panose="020B0503020202020204"/>
                <a:ea typeface="Calibri" panose="020F0502020204030204" pitchFamily="34" charset="0"/>
                <a:cs typeface="Times New Roman" panose="02020603050405020304" pitchFamily="18" charset="0"/>
              </a:rPr>
              <a:t>bitte</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ihr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jemals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Täter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Rechenschaft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ziehen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können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dann</a:t>
            </a:r>
            <a:r>
              <a:rPr lang="en-US" sz="1800" kern="100" dirty="0">
                <a:effectLst/>
                <a:latin typeface="Avenir Next" panose="020B0503020202020204"/>
                <a:ea typeface="Calibri" panose="020F0502020204030204" pitchFamily="34" charset="0"/>
                <a:cs typeface="Times New Roman" panose="02020603050405020304" pitchFamily="18" charset="0"/>
              </a:rPr>
              <a:t> tut es </a:t>
            </a:r>
            <a:r>
              <a:rPr lang="en-US" sz="1800" kern="100" dirty="0" err="1">
                <a:effectLst/>
                <a:latin typeface="Avenir Next" panose="020B0503020202020204"/>
                <a:ea typeface="Calibri" panose="020F0502020204030204" pitchFamily="34" charset="0"/>
                <a:cs typeface="Times New Roman" panose="02020603050405020304" pitchFamily="18" charset="0"/>
              </a:rPr>
              <a:t>bitte</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17</a:t>
            </a:fld>
            <a:endParaRPr lang="en-US"/>
          </a:p>
        </p:txBody>
      </p:sp>
    </p:spTree>
    <p:extLst>
      <p:ext uri="{BB962C8B-B14F-4D97-AF65-F5344CB8AC3E}">
        <p14:creationId xmlns:p14="http://schemas.microsoft.com/office/powerpoint/2010/main" val="71996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200" b="1" kern="100" cap="small" dirty="0">
                <a:solidFill>
                  <a:srgbClr val="000000"/>
                </a:solidFill>
                <a:effectLst/>
                <a:latin typeface="Avenir Next" panose="020B0503020202020204"/>
                <a:ea typeface="Calibri" panose="020F0502020204030204" pitchFamily="34" charset="0"/>
                <a:cs typeface="Times New Roman (Body CS)"/>
              </a:rPr>
              <a:t>GUTE NACHRICHTEN</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err="1">
                <a:effectLst/>
                <a:latin typeface="Avenir Next" panose="020B0503020202020204"/>
                <a:ea typeface="Calibri" panose="020F0502020204030204" pitchFamily="34" charset="0"/>
                <a:cs typeface="Calibri" panose="020F0502020204030204" pitchFamily="34" charset="0"/>
              </a:rPr>
              <a:t>Neurowissenschaftler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sagen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dass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 das </a:t>
            </a:r>
            <a:r>
              <a:rPr lang="en-US" sz="1200" kern="100" dirty="0" err="1">
                <a:effectLst/>
                <a:latin typeface="Avenir Next" panose="020B0503020202020204"/>
                <a:ea typeface="Calibri" panose="020F0502020204030204" pitchFamily="34" charset="0"/>
                <a:cs typeface="Calibri" panose="020F0502020204030204" pitchFamily="34" charset="0"/>
              </a:rPr>
              <a:t>Gehirn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schädigen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kann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insbesondere</a:t>
            </a:r>
            <a:r>
              <a:rPr lang="en-US" sz="1200" kern="100" dirty="0">
                <a:effectLst/>
                <a:latin typeface="Avenir Next" panose="020B0503020202020204"/>
                <a:ea typeface="Calibri" panose="020F0502020204030204" pitchFamily="34" charset="0"/>
                <a:cs typeface="Calibri" panose="020F0502020204030204" pitchFamily="34" charset="0"/>
              </a:rPr>
              <a:t> das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entwickelnde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Gehirn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Kindes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Obwohl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 das </a:t>
            </a:r>
            <a:r>
              <a:rPr lang="en-US" sz="1200" kern="100" dirty="0" err="1">
                <a:effectLst/>
                <a:latin typeface="Avenir Next" panose="020B0503020202020204"/>
                <a:ea typeface="Calibri" panose="020F0502020204030204" pitchFamily="34" charset="0"/>
                <a:cs typeface="Calibri" panose="020F0502020204030204" pitchFamily="34" charset="0"/>
              </a:rPr>
              <a:t>Risiko</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erhöht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lebenslange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geistige</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körperliche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Gesundheitsprobleme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entwickeln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wir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gute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Nachricht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Diese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Probleme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sind</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unvermeidlich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18</a:t>
            </a:fld>
            <a:endParaRPr lang="en-US"/>
          </a:p>
        </p:txBody>
      </p:sp>
    </p:spTree>
    <p:extLst>
      <p:ext uri="{BB962C8B-B14F-4D97-AF65-F5344CB8AC3E}">
        <p14:creationId xmlns:p14="http://schemas.microsoft.com/office/powerpoint/2010/main" val="418817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So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wie</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Gott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unseren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Körper</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geschaffen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hat, um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sich</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von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Verletzungen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und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Krankheiten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zu</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heilen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hat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er</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auch</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das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Gehirn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und den Geist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geschaffen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um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zu</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heilen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Tatsächlich</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sagen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uns</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Traumatologen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dass</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die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langfristigen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Auswirkungen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des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Missbrauchs</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weniger</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von der Art und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Schwere</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des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Missbrauchs</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abhängen</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als</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vielmehr</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von der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Unterstützung</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die man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nach</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dem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Missbrauch</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 </a:t>
            </a:r>
            <a:r>
              <a:rPr kumimoji="0" lang="en-US" sz="12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erhält</a:t>
            </a:r>
            <a:r>
              <a:rPr kumimoji="0" lang="en-US" sz="12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Calibri" panose="020F0502020204030204" pitchFamily="34" charset="0"/>
              </a:rPr>
              <a:t>.</a:t>
            </a:r>
            <a:endParaRPr kumimoji="0" lang="de-CH"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19</a:t>
            </a:fld>
            <a:endParaRPr lang="en-US"/>
          </a:p>
        </p:txBody>
      </p:sp>
    </p:spTree>
    <p:extLst>
      <p:ext uri="{BB962C8B-B14F-4D97-AF65-F5344CB8AC3E}">
        <p14:creationId xmlns:p14="http://schemas.microsoft.com/office/powerpoint/2010/main" val="3919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r>
              <a:rPr lang="en-US" sz="1200" b="1" kern="1200" dirty="0">
                <a:solidFill>
                  <a:schemeClr val="tx1"/>
                </a:solidFill>
                <a:effectLst/>
                <a:latin typeface="+mn-lt"/>
                <a:ea typeface="+mn-ea"/>
                <a:cs typeface="+mn-cs"/>
              </a:rPr>
              <a:t>EINFÜHRUNG</a:t>
            </a:r>
            <a:endParaRPr lang="de-CH"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Habt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einmal</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Analogie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gehört</a:t>
            </a:r>
            <a:r>
              <a:rPr lang="en-US" sz="1200" kern="1200" dirty="0">
                <a:solidFill>
                  <a:schemeClr val="tx1"/>
                </a:solidFill>
                <a:effectLst/>
                <a:latin typeface="+mn-lt"/>
                <a:ea typeface="+mn-ea"/>
                <a:cs typeface="+mn-cs"/>
              </a:rPr>
              <a:t>, in der die </a:t>
            </a:r>
            <a:r>
              <a:rPr lang="en-US" sz="1200" kern="1200" dirty="0" err="1">
                <a:solidFill>
                  <a:schemeClr val="tx1"/>
                </a:solidFill>
                <a:effectLst/>
                <a:latin typeface="+mn-lt"/>
                <a:ea typeface="+mn-ea"/>
                <a:cs typeface="+mn-cs"/>
              </a:rPr>
              <a:t>Kirche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Schafherde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verglichen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wird</a:t>
            </a:r>
            <a:r>
              <a:rPr lang="en-US" sz="1200" kern="1200" dirty="0">
                <a:solidFill>
                  <a:schemeClr val="tx1"/>
                </a:solidFill>
                <a:effectLst/>
                <a:latin typeface="+mn-lt"/>
                <a:ea typeface="+mn-ea"/>
                <a:cs typeface="+mn-cs"/>
              </a:rPr>
              <a:t>? Ich bin </a:t>
            </a:r>
            <a:r>
              <a:rPr lang="en-US" sz="1200" kern="1200" dirty="0" err="1">
                <a:solidFill>
                  <a:schemeClr val="tx1"/>
                </a:solidFill>
                <a:effectLst/>
                <a:latin typeface="+mn-lt"/>
                <a:ea typeface="+mn-ea"/>
                <a:cs typeface="+mn-cs"/>
              </a:rPr>
              <a:t>mir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ziemlich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ihr</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habt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Sowohl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Neuen</a:t>
            </a:r>
            <a:r>
              <a:rPr lang="en-US" sz="1200" kern="1200" dirty="0">
                <a:solidFill>
                  <a:schemeClr val="tx1"/>
                </a:solidFill>
                <a:effectLst/>
                <a:latin typeface="+mn-lt"/>
                <a:ea typeface="+mn-ea"/>
                <a:cs typeface="+mn-cs"/>
              </a:rPr>
              <a:t> Testament </a:t>
            </a:r>
            <a:r>
              <a:rPr lang="en-US" sz="1200" kern="1200" dirty="0" err="1">
                <a:solidFill>
                  <a:schemeClr val="tx1"/>
                </a:solidFill>
                <a:effectLst/>
                <a:latin typeface="+mn-lt"/>
                <a:ea typeface="+mn-ea"/>
                <a:cs typeface="+mn-cs"/>
              </a:rPr>
              <a:t>wird</a:t>
            </a:r>
            <a:r>
              <a:rPr lang="en-US" sz="1200" kern="1200" dirty="0">
                <a:solidFill>
                  <a:schemeClr val="tx1"/>
                </a:solidFill>
                <a:effectLst/>
                <a:latin typeface="+mn-lt"/>
                <a:ea typeface="+mn-ea"/>
                <a:cs typeface="+mn-cs"/>
              </a:rPr>
              <a:t> das Volk </a:t>
            </a:r>
            <a:r>
              <a:rPr lang="en-US" sz="1200" kern="1200" dirty="0" err="1">
                <a:solidFill>
                  <a:schemeClr val="tx1"/>
                </a:solidFill>
                <a:effectLst/>
                <a:latin typeface="+mn-lt"/>
                <a:ea typeface="+mn-ea"/>
                <a:cs typeface="+mn-cs"/>
              </a:rPr>
              <a:t>Gottes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Schaf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bezeichnet</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Leib</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Gläubigen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Herde</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unser</a:t>
            </a:r>
            <a:r>
              <a:rPr lang="en-US" sz="1200" kern="1200" dirty="0">
                <a:solidFill>
                  <a:schemeClr val="tx1"/>
                </a:solidFill>
                <a:effectLst/>
                <a:latin typeface="+mn-lt"/>
                <a:ea typeface="+mn-ea"/>
                <a:cs typeface="+mn-cs"/>
              </a:rPr>
              <a:t> Herr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Hirte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Eines</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bekanntesten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Kapitel</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Bibel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Psalm 23. Der Herr </a:t>
            </a:r>
            <a:r>
              <a:rPr lang="en-US" sz="1200" kern="1200" dirty="0" err="1">
                <a:solidFill>
                  <a:schemeClr val="tx1"/>
                </a:solidFill>
                <a:effectLst/>
                <a:latin typeface="+mn-lt"/>
                <a:ea typeface="+mn-ea"/>
                <a:cs typeface="+mn-cs"/>
              </a:rPr>
              <a:t>nennt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(Johannes 10:11), und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Schafe</a:t>
            </a:r>
            <a:r>
              <a:rPr lang="en-US" sz="1200" kern="1200" dirty="0">
                <a:solidFill>
                  <a:schemeClr val="tx1"/>
                </a:solidFill>
                <a:effectLst/>
                <a:latin typeface="+mn-lt"/>
                <a:ea typeface="+mn-ea"/>
                <a:cs typeface="+mn-cs"/>
              </a:rPr>
              <a:t> auf seiner </a:t>
            </a:r>
            <a:r>
              <a:rPr lang="en-US" sz="1200" kern="1200" dirty="0" err="1">
                <a:solidFill>
                  <a:schemeClr val="tx1"/>
                </a:solidFill>
                <a:effectLst/>
                <a:latin typeface="+mn-lt"/>
                <a:ea typeface="+mn-ea"/>
                <a:cs typeface="+mn-cs"/>
              </a:rPr>
              <a:t>Weide</a:t>
            </a:r>
            <a:r>
              <a:rPr lang="en-US" sz="1200" kern="1200" dirty="0">
                <a:solidFill>
                  <a:schemeClr val="tx1"/>
                </a:solidFill>
                <a:effectLst/>
                <a:latin typeface="+mn-lt"/>
                <a:ea typeface="+mn-ea"/>
                <a:cs typeface="+mn-cs"/>
              </a:rPr>
              <a:t>" (Psalm 100:3), </a:t>
            </a:r>
            <a:r>
              <a:rPr lang="en-US" sz="1200" kern="1200" dirty="0" err="1">
                <a:solidFill>
                  <a:schemeClr val="tx1"/>
                </a:solidFill>
                <a:effectLst/>
                <a:latin typeface="+mn-lt"/>
                <a:ea typeface="+mn-ea"/>
                <a:cs typeface="+mn-cs"/>
              </a:rPr>
              <a:t>aber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unsere</a:t>
            </a:r>
            <a:r>
              <a:rPr lang="en-US" sz="1200" kern="1200" dirty="0">
                <a:solidFill>
                  <a:schemeClr val="tx1"/>
                </a:solidFill>
                <a:effectLst/>
                <a:latin typeface="+mn-lt"/>
                <a:ea typeface="+mn-ea"/>
                <a:cs typeface="+mn-cs"/>
              </a:rPr>
              <a:t> Leiter </a:t>
            </a:r>
            <a:r>
              <a:rPr lang="en-US" sz="1200" kern="1200" dirty="0" err="1">
                <a:solidFill>
                  <a:schemeClr val="tx1"/>
                </a:solidFill>
                <a:effectLst/>
                <a:latin typeface="+mn-lt"/>
                <a:ea typeface="+mn-ea"/>
                <a:cs typeface="+mn-cs"/>
              </a:rPr>
              <a:t>werden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verglichen</a:t>
            </a:r>
            <a:r>
              <a:rPr lang="en-US" sz="1200" kern="1200" dirty="0">
                <a:solidFill>
                  <a:schemeClr val="tx1"/>
                </a:solidFill>
                <a:effectLst/>
                <a:latin typeface="+mn-lt"/>
                <a:ea typeface="+mn-ea"/>
                <a:cs typeface="+mn-cs"/>
              </a:rPr>
              <a:t>. Paulus </a:t>
            </a:r>
            <a:r>
              <a:rPr lang="en-US" sz="1200" kern="1200" dirty="0" err="1">
                <a:solidFill>
                  <a:schemeClr val="tx1"/>
                </a:solidFill>
                <a:effectLst/>
                <a:latin typeface="+mn-lt"/>
                <a:ea typeface="+mn-ea"/>
                <a:cs typeface="+mn-cs"/>
              </a:rPr>
              <a:t>wendet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an </a:t>
            </a:r>
            <a:r>
              <a:rPr lang="en-US" sz="1200" kern="1200" dirty="0" err="1">
                <a:solidFill>
                  <a:schemeClr val="tx1"/>
                </a:solidFill>
                <a:effectLst/>
                <a:latin typeface="+mn-lt"/>
                <a:ea typeface="+mn-ea"/>
                <a:cs typeface="+mn-cs"/>
              </a:rPr>
              <a:t>Pastoren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Älteste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die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hüten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Habt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acht</a:t>
            </a:r>
            <a:r>
              <a:rPr lang="en-US" sz="1200" kern="1200" dirty="0">
                <a:solidFill>
                  <a:schemeClr val="tx1"/>
                </a:solidFill>
                <a:effectLst/>
                <a:latin typeface="+mn-lt"/>
                <a:ea typeface="+mn-ea"/>
                <a:cs typeface="+mn-cs"/>
              </a:rPr>
              <a:t> auf </a:t>
            </a:r>
            <a:r>
              <a:rPr lang="en-US" sz="1200" kern="1200" dirty="0" err="1">
                <a:solidFill>
                  <a:schemeClr val="tx1"/>
                </a:solidFill>
                <a:effectLst/>
                <a:latin typeface="+mn-lt"/>
                <a:ea typeface="+mn-ea"/>
                <a:cs typeface="+mn-cs"/>
              </a:rPr>
              <a:t>euch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und auf die </a:t>
            </a:r>
            <a:r>
              <a:rPr lang="en-US" sz="1200" kern="1200" dirty="0" err="1">
                <a:solidFill>
                  <a:schemeClr val="tx1"/>
                </a:solidFill>
                <a:effectLst/>
                <a:latin typeface="+mn-lt"/>
                <a:ea typeface="+mn-ea"/>
                <a:cs typeface="+mn-cs"/>
              </a:rPr>
              <a:t>ganze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Herde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damit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Gemeinde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Gottes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hütet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Apostelgeschichte</a:t>
            </a:r>
            <a:r>
              <a:rPr lang="en-US" sz="1200" kern="1200" dirty="0">
                <a:solidFill>
                  <a:schemeClr val="tx1"/>
                </a:solidFill>
                <a:effectLst/>
                <a:latin typeface="+mn-lt"/>
                <a:ea typeface="+mn-ea"/>
                <a:cs typeface="+mn-cs"/>
              </a:rPr>
              <a:t> 20:28).</a:t>
            </a:r>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möchten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glauben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Kirchen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an </a:t>
            </a:r>
            <a:r>
              <a:rPr lang="en-US" sz="1200" kern="1200" dirty="0" err="1">
                <a:solidFill>
                  <a:schemeClr val="tx1"/>
                </a:solidFill>
                <a:effectLst/>
                <a:latin typeface="+mn-lt"/>
                <a:ea typeface="+mn-ea"/>
                <a:cs typeface="+mn-cs"/>
              </a:rPr>
              <a:t>denen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und die </a:t>
            </a:r>
            <a:r>
              <a:rPr lang="en-US" sz="1200" kern="1200" dirty="0" err="1">
                <a:solidFill>
                  <a:schemeClr val="tx1"/>
                </a:solidFill>
                <a:effectLst/>
                <a:latin typeface="+mn-lt"/>
                <a:ea typeface="+mn-ea"/>
                <a:cs typeface="+mn-cs"/>
              </a:rPr>
              <a:t>Schafe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Gottes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Maßstäben</a:t>
            </a:r>
            <a:r>
              <a:rPr lang="en-US" sz="1200" kern="1200" dirty="0">
                <a:solidFill>
                  <a:schemeClr val="tx1"/>
                </a:solidFill>
                <a:effectLst/>
                <a:latin typeface="+mn-lt"/>
                <a:ea typeface="+mn-ea"/>
                <a:cs typeface="+mn-cs"/>
              </a:rPr>
              <a:t> leben. </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wissen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Erfahrung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dies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 der Fall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Kirchen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voll</a:t>
            </a:r>
            <a:r>
              <a:rPr lang="en-US" sz="1200" kern="1200" dirty="0">
                <a:solidFill>
                  <a:schemeClr val="tx1"/>
                </a:solidFill>
                <a:effectLst/>
                <a:latin typeface="+mn-lt"/>
                <a:ea typeface="+mn-ea"/>
                <a:cs typeface="+mn-cs"/>
              </a:rPr>
              <a:t> von </a:t>
            </a:r>
            <a:r>
              <a:rPr lang="en-US" sz="1200" kern="1200" dirty="0" err="1">
                <a:solidFill>
                  <a:schemeClr val="tx1"/>
                </a:solidFill>
                <a:effectLst/>
                <a:latin typeface="+mn-lt"/>
                <a:ea typeface="+mn-ea"/>
                <a:cs typeface="+mn-cs"/>
              </a:rPr>
              <a:t>unvollkommenen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gebrochenen</a:t>
            </a:r>
            <a:r>
              <a:rPr lang="en-US" sz="1200" kern="1200" dirty="0">
                <a:solidFill>
                  <a:schemeClr val="tx1"/>
                </a:solidFill>
                <a:effectLst/>
                <a:latin typeface="+mn-lt"/>
                <a:ea typeface="+mn-ea"/>
                <a:cs typeface="+mn-cs"/>
              </a:rPr>
              <a:t> Menschen. </a:t>
            </a:r>
            <a:r>
              <a:rPr lang="en-US" sz="1200" kern="1200" dirty="0" err="1">
                <a:solidFill>
                  <a:schemeClr val="tx1"/>
                </a:solidFill>
                <a:effectLst/>
                <a:latin typeface="+mn-lt"/>
                <a:ea typeface="+mn-ea"/>
                <a:cs typeface="+mn-cs"/>
              </a:rPr>
              <a:t>Gelegentlich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begegnen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Wolf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Schafspelz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Mehr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manchmal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begegnen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Wolf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Hirtengewand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erklärt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Jeremia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dumm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geworden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den HERRN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gesucht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Jeremia</a:t>
            </a:r>
            <a:r>
              <a:rPr lang="en-US" sz="1200" kern="1200" dirty="0">
                <a:solidFill>
                  <a:schemeClr val="tx1"/>
                </a:solidFill>
                <a:effectLst/>
                <a:latin typeface="+mn-lt"/>
                <a:ea typeface="+mn-ea"/>
                <a:cs typeface="+mn-cs"/>
              </a:rPr>
              <a:t> 10:21, NLT).</a:t>
            </a:r>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Heute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befassen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dem </a:t>
            </a:r>
            <a:r>
              <a:rPr lang="en-US" sz="1200" kern="1200" dirty="0" err="1">
                <a:solidFill>
                  <a:schemeClr val="tx1"/>
                </a:solidFill>
                <a:effectLst/>
                <a:latin typeface="+mn-lt"/>
                <a:ea typeface="+mn-ea"/>
                <a:cs typeface="+mn-cs"/>
              </a:rPr>
              <a:t>schwierigen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Thema</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Missbrauchs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insbesondere</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sexuellen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Missbrauchs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Nachfolgern</a:t>
            </a:r>
            <a:r>
              <a:rPr lang="en-US" sz="1200" kern="1200" dirty="0">
                <a:solidFill>
                  <a:schemeClr val="tx1"/>
                </a:solidFill>
                <a:effectLst/>
                <a:latin typeface="+mn-lt"/>
                <a:ea typeface="+mn-ea"/>
                <a:cs typeface="+mn-cs"/>
              </a:rPr>
              <a:t> Jesu </a:t>
            </a:r>
            <a:r>
              <a:rPr lang="en-US" sz="1200" kern="1200" dirty="0" err="1">
                <a:solidFill>
                  <a:schemeClr val="tx1"/>
                </a:solidFill>
                <a:effectLst/>
                <a:latin typeface="+mn-lt"/>
                <a:ea typeface="+mn-ea"/>
                <a:cs typeface="+mn-cs"/>
              </a:rPr>
              <a:t>bekennen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Missbrauch</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Kirchen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Gemeinschaften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Glaubensrichtungen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Auswirkungen</a:t>
            </a:r>
            <a:r>
              <a:rPr lang="en-US" sz="1200" kern="1200" dirty="0">
                <a:solidFill>
                  <a:schemeClr val="tx1"/>
                </a:solidFill>
                <a:effectLst/>
                <a:latin typeface="+mn-lt"/>
                <a:ea typeface="+mn-ea"/>
                <a:cs typeface="+mn-cs"/>
              </a:rPr>
              <a:t> von </a:t>
            </a:r>
            <a:r>
              <a:rPr lang="en-US" sz="1200" kern="1200" dirty="0" err="1">
                <a:solidFill>
                  <a:schemeClr val="tx1"/>
                </a:solidFill>
                <a:effectLst/>
                <a:latin typeface="+mn-lt"/>
                <a:ea typeface="+mn-ea"/>
                <a:cs typeface="+mn-cs"/>
              </a:rPr>
              <a:t>Missbrauch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schwerwiegend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vervielfachen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wenn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von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Schafe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begangen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wird</a:t>
            </a:r>
            <a:r>
              <a:rPr lang="en-US" sz="1200" kern="1200" dirty="0">
                <a:solidFill>
                  <a:schemeClr val="tx1"/>
                </a:solidFill>
                <a:effectLst/>
                <a:latin typeface="+mn-lt"/>
                <a:ea typeface="+mn-ea"/>
                <a:cs typeface="+mn-cs"/>
              </a:rPr>
              <a:t> - das </a:t>
            </a:r>
            <a:r>
              <a:rPr lang="en-US" sz="1200" kern="1200" dirty="0" err="1">
                <a:solidFill>
                  <a:schemeClr val="tx1"/>
                </a:solidFill>
                <a:effectLst/>
                <a:latin typeface="+mn-lt"/>
                <a:ea typeface="+mn-ea"/>
                <a:cs typeface="+mn-cs"/>
              </a:rPr>
              <a:t>heißt</a:t>
            </a:r>
            <a:r>
              <a:rPr lang="en-US" sz="1200" kern="1200" dirty="0">
                <a:solidFill>
                  <a:schemeClr val="tx1"/>
                </a:solidFill>
                <a:effectLst/>
                <a:latin typeface="+mn-lt"/>
                <a:ea typeface="+mn-ea"/>
                <a:cs typeface="+mn-cs"/>
              </a:rPr>
              <a:t> von </a:t>
            </a:r>
            <a:r>
              <a:rPr lang="en-US" sz="1200" kern="1200" dirty="0" err="1">
                <a:solidFill>
                  <a:schemeClr val="tx1"/>
                </a:solidFill>
                <a:effectLst/>
                <a:latin typeface="+mn-lt"/>
                <a:ea typeface="+mn-ea"/>
                <a:cs typeface="+mn-cs"/>
              </a:rPr>
              <a:t>einer</a:t>
            </a:r>
            <a:r>
              <a:rPr lang="en-US" sz="1200" kern="1200" dirty="0">
                <a:solidFill>
                  <a:schemeClr val="tx1"/>
                </a:solidFill>
                <a:effectLst/>
                <a:latin typeface="+mn-lt"/>
                <a:ea typeface="+mn-ea"/>
                <a:cs typeface="+mn-cs"/>
              </a:rPr>
              <a:t> Person, die </a:t>
            </a:r>
            <a:r>
              <a:rPr lang="en-US" sz="1200" kern="1200" dirty="0" err="1">
                <a:solidFill>
                  <a:schemeClr val="tx1"/>
                </a:solidFill>
                <a:effectLst/>
                <a:latin typeface="+mn-lt"/>
                <a:ea typeface="+mn-ea"/>
                <a:cs typeface="+mn-cs"/>
              </a:rPr>
              <a:t>behauptet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Nachfolger</a:t>
            </a:r>
            <a:r>
              <a:rPr lang="en-US" sz="1200" kern="1200" dirty="0">
                <a:solidFill>
                  <a:schemeClr val="tx1"/>
                </a:solidFill>
                <a:effectLst/>
                <a:latin typeface="+mn-lt"/>
                <a:ea typeface="+mn-ea"/>
                <a:cs typeface="+mn-cs"/>
              </a:rPr>
              <a:t> Jesu </a:t>
            </a:r>
            <a:r>
              <a:rPr lang="en-US" sz="1200" kern="1200" dirty="0" err="1">
                <a:solidFill>
                  <a:schemeClr val="tx1"/>
                </a:solidFill>
                <a:effectLst/>
                <a:latin typeface="+mn-lt"/>
                <a:ea typeface="+mn-ea"/>
                <a:cs typeface="+mn-cs"/>
              </a:rPr>
              <a:t>zu</a:t>
            </a:r>
            <a:r>
              <a:rPr lang="en-US" sz="1200" kern="1200" dirty="0">
                <a:solidFill>
                  <a:schemeClr val="tx1"/>
                </a:solidFill>
                <a:effectLst/>
                <a:latin typeface="+mn-lt"/>
                <a:ea typeface="+mn-ea"/>
                <a:cs typeface="+mn-cs"/>
              </a:rPr>
              <a:t> sein. Es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schädlicher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wenn</a:t>
            </a:r>
            <a:r>
              <a:rPr lang="en-US" sz="1200" kern="1200" dirty="0">
                <a:solidFill>
                  <a:schemeClr val="tx1"/>
                </a:solidFill>
                <a:effectLst/>
                <a:latin typeface="+mn-lt"/>
                <a:ea typeface="+mn-ea"/>
                <a:cs typeface="+mn-cs"/>
              </a:rPr>
              <a:t> es von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Herde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geschieht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Pfadfinderleiter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Lehrer </a:t>
            </a:r>
            <a:r>
              <a:rPr lang="en-US" sz="1200" kern="1200" dirty="0" err="1">
                <a:solidFill>
                  <a:schemeClr val="tx1"/>
                </a:solidFill>
                <a:effectLst/>
                <a:latin typeface="+mn-lt"/>
                <a:ea typeface="+mn-ea"/>
                <a:cs typeface="+mn-cs"/>
              </a:rPr>
              <a:t>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einem</a:t>
            </a:r>
            <a:r>
              <a:rPr lang="en-US" sz="1200" kern="1200" dirty="0">
                <a:solidFill>
                  <a:schemeClr val="tx1"/>
                </a:solidFill>
                <a:effectLst/>
                <a:latin typeface="+mn-lt"/>
                <a:ea typeface="+mn-ea"/>
                <a:cs typeface="+mn-cs"/>
              </a:rPr>
              <a:t> Pastor. </a:t>
            </a:r>
            <a:endParaRPr lang="de-CH"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Passagen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Jeremia</a:t>
            </a:r>
            <a:r>
              <a:rPr lang="en-US" sz="1200" kern="1200" dirty="0">
                <a:solidFill>
                  <a:schemeClr val="tx1"/>
                </a:solidFill>
                <a:effectLst/>
                <a:latin typeface="+mn-lt"/>
                <a:ea typeface="+mn-ea"/>
                <a:cs typeface="+mn-cs"/>
              </a:rPr>
              <a:t> 25:34-38, </a:t>
            </a:r>
            <a:r>
              <a:rPr lang="en-US" sz="1200" kern="1200" dirty="0" err="1">
                <a:solidFill>
                  <a:schemeClr val="tx1"/>
                </a:solidFill>
                <a:effectLst/>
                <a:latin typeface="+mn-lt"/>
                <a:ea typeface="+mn-ea"/>
                <a:cs typeface="+mn-cs"/>
              </a:rPr>
              <a:t>Hesekiel</a:t>
            </a:r>
            <a:r>
              <a:rPr lang="en-US" sz="1200" kern="1200" dirty="0">
                <a:solidFill>
                  <a:schemeClr val="tx1"/>
                </a:solidFill>
                <a:effectLst/>
                <a:latin typeface="+mn-lt"/>
                <a:ea typeface="+mn-ea"/>
                <a:cs typeface="+mn-cs"/>
              </a:rPr>
              <a:t> 34:10, </a:t>
            </a:r>
            <a:r>
              <a:rPr lang="en-US" sz="1200" kern="1200" dirty="0" err="1">
                <a:solidFill>
                  <a:schemeClr val="tx1"/>
                </a:solidFill>
                <a:effectLst/>
                <a:latin typeface="+mn-lt"/>
                <a:ea typeface="+mn-ea"/>
                <a:cs typeface="+mn-cs"/>
              </a:rPr>
              <a:t>Sacharja</a:t>
            </a:r>
            <a:r>
              <a:rPr lang="en-US" sz="1200" kern="1200" dirty="0">
                <a:solidFill>
                  <a:schemeClr val="tx1"/>
                </a:solidFill>
                <a:effectLst/>
                <a:latin typeface="+mn-lt"/>
                <a:ea typeface="+mn-ea"/>
                <a:cs typeface="+mn-cs"/>
              </a:rPr>
              <a:t> 10:3 </a:t>
            </a:r>
            <a:r>
              <a:rPr lang="en-US" sz="1200" kern="1200" dirty="0" err="1">
                <a:solidFill>
                  <a:schemeClr val="tx1"/>
                </a:solidFill>
                <a:effectLst/>
                <a:latin typeface="+mn-lt"/>
                <a:ea typeface="+mn-ea"/>
                <a:cs typeface="+mn-cs"/>
              </a:rPr>
              <a:t>beschreiben</a:t>
            </a:r>
            <a:r>
              <a:rPr lang="en-US" sz="1200" kern="1200" dirty="0">
                <a:solidFill>
                  <a:schemeClr val="tx1"/>
                </a:solidFill>
                <a:effectLst/>
                <a:latin typeface="+mn-lt"/>
                <a:ea typeface="+mn-ea"/>
                <a:cs typeface="+mn-cs"/>
              </a:rPr>
              <a:t> den Zorn des </a:t>
            </a:r>
            <a:r>
              <a:rPr lang="en-US" sz="1200" kern="1200" dirty="0" err="1">
                <a:solidFill>
                  <a:schemeClr val="tx1"/>
                </a:solidFill>
                <a:effectLst/>
                <a:latin typeface="+mn-lt"/>
                <a:ea typeface="+mn-ea"/>
                <a:cs typeface="+mn-cs"/>
              </a:rPr>
              <a:t>Herrn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über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schlechten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Hirten</a:t>
            </a:r>
            <a:r>
              <a:rPr lang="en-US" sz="1200" kern="1200" dirty="0">
                <a:solidFill>
                  <a:schemeClr val="tx1"/>
                </a:solidFill>
                <a:effectLst/>
                <a:latin typeface="+mn-lt"/>
                <a:ea typeface="+mn-ea"/>
                <a:cs typeface="+mn-cs"/>
              </a:rPr>
              <a:t> und sein </a:t>
            </a:r>
            <a:r>
              <a:rPr lang="en-US" sz="1200" kern="1200" dirty="0" err="1">
                <a:solidFill>
                  <a:schemeClr val="tx1"/>
                </a:solidFill>
                <a:effectLst/>
                <a:latin typeface="+mn-lt"/>
                <a:ea typeface="+mn-ea"/>
                <a:cs typeface="+mn-cs"/>
              </a:rPr>
              <a:t>Urteil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über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eigenen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egoistischen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Gewinn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missbraucht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a:t>
            </a:fld>
            <a:endParaRPr lang="en-US"/>
          </a:p>
        </p:txBody>
      </p:sp>
    </p:spTree>
    <p:extLst>
      <p:ext uri="{BB962C8B-B14F-4D97-AF65-F5344CB8AC3E}">
        <p14:creationId xmlns:p14="http://schemas.microsoft.com/office/powerpoint/2010/main" val="68062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Das </a:t>
            </a:r>
            <a:r>
              <a:rPr lang="en-US" sz="1800" kern="100" dirty="0" err="1">
                <a:effectLst/>
                <a:latin typeface="Avenir Next" panose="020B0503020202020204"/>
                <a:ea typeface="Calibri" panose="020F0502020204030204" pitchFamily="34" charset="0"/>
                <a:cs typeface="Calibri" panose="020F0502020204030204" pitchFamily="34" charset="0"/>
              </a:rPr>
              <a:t>Wichtigste</a:t>
            </a:r>
            <a:r>
              <a:rPr lang="en-US" sz="1800" kern="100" dirty="0">
                <a:effectLst/>
                <a:latin typeface="Avenir Next" panose="020B0503020202020204"/>
                <a:ea typeface="Calibri" panose="020F0502020204030204" pitchFamily="34" charset="0"/>
                <a:cs typeface="Calibri" panose="020F0502020204030204" pitchFamily="34" charset="0"/>
              </a:rPr>
              <a:t>, was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tun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Person </a:t>
            </a:r>
            <a:r>
              <a:rPr lang="en-US" sz="1800" kern="100" dirty="0" err="1">
                <a:effectLst/>
                <a:latin typeface="Avenir Next" panose="020B0503020202020204"/>
                <a:ea typeface="Calibri" panose="020F0502020204030204" pitchFamily="34" charset="0"/>
                <a:cs typeface="Calibri" panose="020F0502020204030204" pitchFamily="34" charset="0"/>
              </a:rPr>
              <a:t>missbraucht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wurde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Geschichte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aufmerksam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anhören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Achten</a:t>
            </a:r>
            <a:r>
              <a:rPr lang="en-US" sz="1800" kern="100" dirty="0">
                <a:effectLst/>
                <a:latin typeface="Avenir Next" panose="020B0503020202020204"/>
                <a:ea typeface="Calibri" panose="020F0502020204030204" pitchFamily="34" charset="0"/>
                <a:cs typeface="Calibri" panose="020F0502020204030204" pitchFamily="34" charset="0"/>
              </a:rPr>
              <a:t> Sie auf die </a:t>
            </a:r>
            <a:r>
              <a:rPr lang="en-US" sz="1800" kern="100" dirty="0" err="1">
                <a:effectLst/>
                <a:latin typeface="Avenir Next" panose="020B0503020202020204"/>
                <a:ea typeface="Calibri" panose="020F0502020204030204" pitchFamily="34" charset="0"/>
                <a:cs typeface="Calibri" panose="020F0502020204030204" pitchFamily="34" charset="0"/>
              </a:rPr>
              <a:t>Emotionen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Gefühle</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vermitteln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sowie</a:t>
            </a:r>
            <a:r>
              <a:rPr lang="en-US" sz="1800" kern="100" dirty="0">
                <a:effectLst/>
                <a:latin typeface="Avenir Next" panose="020B0503020202020204"/>
                <a:ea typeface="Calibri" panose="020F0502020204030204" pitchFamily="34" charset="0"/>
                <a:cs typeface="Calibri" panose="020F0502020204030204" pitchFamily="34" charset="0"/>
              </a:rPr>
              <a:t> auf die Details und </a:t>
            </a:r>
            <a:r>
              <a:rPr lang="en-US" sz="1800" kern="100" dirty="0" err="1">
                <a:effectLst/>
                <a:latin typeface="Avenir Next" panose="020B0503020202020204"/>
                <a:ea typeface="Calibri" panose="020F0502020204030204" pitchFamily="34" charset="0"/>
                <a:cs typeface="Calibri" panose="020F0502020204030204" pitchFamily="34" charset="0"/>
              </a:rPr>
              <a:t>Fakten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Geschichte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Verletzlichkeit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etwas</a:t>
            </a:r>
            <a:r>
              <a:rPr lang="en-US" sz="1800" kern="100" dirty="0">
                <a:effectLst/>
                <a:latin typeface="Avenir Next" panose="020B0503020202020204"/>
                <a:ea typeface="Calibri" panose="020F0502020204030204" pitchFamily="34" charset="0"/>
                <a:cs typeface="Calibri" panose="020F0502020204030204" pitchFamily="34" charset="0"/>
              </a:rPr>
              <a:t>, das die </a:t>
            </a:r>
            <a:r>
              <a:rPr lang="en-US" sz="1800" kern="100" dirty="0" err="1">
                <a:effectLst/>
                <a:latin typeface="Avenir Next" panose="020B0503020202020204"/>
                <a:ea typeface="Calibri" panose="020F0502020204030204" pitchFamily="34" charset="0"/>
                <a:cs typeface="Calibri" panose="020F0502020204030204" pitchFamily="34" charset="0"/>
              </a:rPr>
              <a:t>meisten</a:t>
            </a:r>
            <a:r>
              <a:rPr lang="en-US" sz="1800" kern="100" dirty="0">
                <a:effectLst/>
                <a:latin typeface="Avenir Next" panose="020B0503020202020204"/>
                <a:ea typeface="Calibri" panose="020F0502020204030204" pitchFamily="34" charset="0"/>
                <a:cs typeface="Calibri" panose="020F0502020204030204" pitchFamily="34" charset="0"/>
              </a:rPr>
              <a:t> Menschen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rational </a:t>
            </a:r>
            <a:r>
              <a:rPr lang="en-US" sz="1800" kern="100" dirty="0" err="1">
                <a:effectLst/>
                <a:latin typeface="Avenir Next" panose="020B0503020202020204"/>
                <a:ea typeface="Calibri" panose="020F0502020204030204" pitchFamily="34" charset="0"/>
                <a:cs typeface="Calibri" panose="020F0502020204030204" pitchFamily="34" charset="0"/>
              </a:rPr>
              <a:t>artikulieren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Hören</a:t>
            </a:r>
            <a:r>
              <a:rPr lang="en-US" sz="1800" kern="100" dirty="0">
                <a:effectLst/>
                <a:latin typeface="Avenir Next" panose="020B0503020202020204"/>
                <a:ea typeface="Calibri" panose="020F0502020204030204" pitchFamily="34" charset="0"/>
                <a:cs typeface="Calibri" panose="020F0502020204030204" pitchFamily="34" charset="0"/>
              </a:rPr>
              <a:t> Sie </a:t>
            </a:r>
            <a:r>
              <a:rPr lang="en-US" sz="1800" kern="100" dirty="0" err="1">
                <a:effectLst/>
                <a:latin typeface="Avenir Next" panose="020B0503020202020204"/>
                <a:ea typeface="Calibri" panose="020F0502020204030204" pitchFamily="34" charset="0"/>
                <a:cs typeface="Calibri" panose="020F0502020204030204" pitchFamily="34" charset="0"/>
              </a:rPr>
              <a:t>aufmerksam</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unvoreingenommen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Hören</a:t>
            </a:r>
            <a:r>
              <a:rPr lang="en-US" sz="1800" kern="100" dirty="0">
                <a:effectLst/>
                <a:latin typeface="Avenir Next" panose="020B0503020202020204"/>
                <a:ea typeface="Calibri" panose="020F0502020204030204" pitchFamily="34" charset="0"/>
                <a:cs typeface="Calibri" panose="020F0502020204030204" pitchFamily="34" charset="0"/>
              </a:rPr>
              <a:t> Sie </a:t>
            </a:r>
            <a:r>
              <a:rPr lang="en-US" sz="1800" kern="100" dirty="0" err="1">
                <a:effectLst/>
                <a:latin typeface="Avenir Next" panose="020B0503020202020204"/>
                <a:ea typeface="Calibri" panose="020F0502020204030204" pitchFamily="34" charset="0"/>
                <a:cs typeface="Calibri" panose="020F0502020204030204" pitchFamily="34" charset="0"/>
              </a:rPr>
              <a:t>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Ihrem</a:t>
            </a:r>
            <a:r>
              <a:rPr lang="en-US" sz="1800" kern="100" dirty="0">
                <a:effectLst/>
                <a:latin typeface="Avenir Next" panose="020B0503020202020204"/>
                <a:ea typeface="Calibri" panose="020F0502020204030204" pitchFamily="34" charset="0"/>
                <a:cs typeface="Calibri" panose="020F0502020204030204" pitchFamily="34" charset="0"/>
              </a:rPr>
              <a:t> Herzen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20</a:t>
            </a:fld>
            <a:endParaRPr lang="en-US"/>
          </a:p>
        </p:txBody>
      </p:sp>
    </p:spTree>
    <p:extLst>
      <p:ext uri="{BB962C8B-B14F-4D97-AF65-F5344CB8AC3E}">
        <p14:creationId xmlns:p14="http://schemas.microsoft.com/office/powerpoint/2010/main" val="249497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a:ea typeface="Calibri" panose="020F0502020204030204" pitchFamily="34" charset="0"/>
                <a:cs typeface="Times New Roman (Body CS)"/>
              </a:rPr>
              <a:t>WAS IST MIT DEM VERGEBEN EINES MISSBRAUCHERS?</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Wie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wissen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kann</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sehr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schwer</a:t>
            </a:r>
            <a:r>
              <a:rPr lang="en-US" sz="1800" kern="100" dirty="0">
                <a:effectLst/>
                <a:latin typeface="Avenir Next" panose="020B0503020202020204"/>
                <a:ea typeface="Calibri" panose="020F0502020204030204" pitchFamily="34" charset="0"/>
                <a:cs typeface="Calibri" panose="020F0502020204030204" pitchFamily="34" charset="0"/>
              </a:rPr>
              <a:t> sein,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vergeben</a:t>
            </a:r>
            <a:r>
              <a:rPr lang="en-US" sz="1800" kern="100" dirty="0">
                <a:effectLst/>
                <a:latin typeface="Avenir Next" panose="020B0503020202020204"/>
                <a:ea typeface="Calibri" panose="020F0502020204030204" pitchFamily="34" charset="0"/>
                <a:cs typeface="Calibri" panose="020F0502020204030204" pitchFamily="34" charset="0"/>
              </a:rPr>
              <a:t>. Ein </a:t>
            </a:r>
            <a:r>
              <a:rPr lang="en-US" sz="1800" kern="100" dirty="0" err="1">
                <a:effectLst/>
                <a:latin typeface="Avenir Next" panose="020B0503020202020204"/>
                <a:ea typeface="Calibri" panose="020F0502020204030204" pitchFamily="34" charset="0"/>
                <a:cs typeface="Calibri" panose="020F0502020204030204" pitchFamily="34" charset="0"/>
              </a:rPr>
              <a:t>Grund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oft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wissen</a:t>
            </a:r>
            <a:r>
              <a:rPr lang="en-US" sz="1800" kern="100" dirty="0">
                <a:effectLst/>
                <a:latin typeface="Avenir Next" panose="020B0503020202020204"/>
                <a:ea typeface="Calibri" panose="020F0502020204030204" pitchFamily="34" charset="0"/>
                <a:cs typeface="Calibri" panose="020F0502020204030204" pitchFamily="34" charset="0"/>
              </a:rPr>
              <a:t>, was es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vergeben</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das, was </a:t>
            </a:r>
            <a:r>
              <a:rPr lang="en-US" sz="1800" dirty="0" err="1">
                <a:effectLst/>
                <a:latin typeface="Avenir Next" panose="020B0503020202020204"/>
                <a:ea typeface="Calibri" panose="020F0502020204030204" pitchFamily="34" charset="0"/>
                <a:cs typeface="Calibri" panose="020F0502020204030204" pitchFamily="34" charset="0"/>
              </a:rPr>
              <a:t>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getan</a:t>
            </a:r>
            <a:r>
              <a:rPr lang="en-US" sz="1800" dirty="0">
                <a:effectLst/>
                <a:latin typeface="Avenir Next" panose="020B0503020202020204"/>
                <a:ea typeface="Calibri" panose="020F0502020204030204" pitchFamily="34" charset="0"/>
                <a:cs typeface="Calibri" panose="020F0502020204030204" pitchFamily="34" charset="0"/>
              </a:rPr>
              <a:t> hat, in </a:t>
            </a:r>
            <a:r>
              <a:rPr lang="en-US" sz="1800" dirty="0" err="1">
                <a:effectLst/>
                <a:latin typeface="Avenir Next" panose="020B0503020202020204"/>
                <a:ea typeface="Calibri" panose="020F0502020204030204" pitchFamily="34" charset="0"/>
                <a:cs typeface="Calibri" panose="020F0502020204030204" pitchFamily="34" charset="0"/>
              </a:rPr>
              <a:t>Ordnung</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ist</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das, was ich </a:t>
            </a:r>
            <a:r>
              <a:rPr lang="en-US" sz="1800" dirty="0" err="1">
                <a:effectLst/>
                <a:latin typeface="Avenir Next" panose="020B0503020202020204"/>
                <a:ea typeface="Calibri" panose="020F0502020204030204" pitchFamily="34" charset="0"/>
                <a:cs typeface="Calibri" panose="020F0502020204030204" pitchFamily="34" charset="0"/>
              </a:rPr>
              <a:t>erlebt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habe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keine</a:t>
            </a:r>
            <a:r>
              <a:rPr lang="en-US" sz="1800" dirty="0">
                <a:effectLst/>
                <a:latin typeface="Avenir Next" panose="020B0503020202020204"/>
                <a:ea typeface="Calibri" panose="020F0502020204030204" pitchFamily="34" charset="0"/>
                <a:cs typeface="Calibri" panose="020F0502020204030204" pitchFamily="34" charset="0"/>
              </a:rPr>
              <a:t> Rolle </a:t>
            </a:r>
            <a:r>
              <a:rPr lang="en-US" sz="1800" dirty="0" err="1">
                <a:effectLst/>
                <a:latin typeface="Avenir Next" panose="020B0503020202020204"/>
                <a:ea typeface="Calibri" panose="020F0502020204030204" pitchFamily="34" charset="0"/>
                <a:cs typeface="Calibri" panose="020F0502020204030204" pitchFamily="34" charset="0"/>
              </a:rPr>
              <a:t>spielt</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ich in </a:t>
            </a:r>
            <a:r>
              <a:rPr lang="en-US" sz="1800" dirty="0" err="1">
                <a:effectLst/>
                <a:latin typeface="Avenir Next" panose="020B0503020202020204"/>
                <a:ea typeface="Calibri" panose="020F0502020204030204" pitchFamily="34" charset="0"/>
                <a:cs typeface="Calibri" panose="020F0502020204030204" pitchFamily="34" charset="0"/>
              </a:rPr>
              <a:t>meiner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Beziehung</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zu</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dieser</a:t>
            </a:r>
            <a:r>
              <a:rPr lang="en-US" sz="1800" dirty="0">
                <a:effectLst/>
                <a:latin typeface="Avenir Next" panose="020B0503020202020204"/>
                <a:ea typeface="Calibri" panose="020F0502020204030204" pitchFamily="34" charset="0"/>
                <a:cs typeface="Calibri" panose="020F0502020204030204" pitchFamily="34" charset="0"/>
              </a:rPr>
              <a:t> Person so </a:t>
            </a:r>
            <a:r>
              <a:rPr lang="en-US" sz="1800" dirty="0" err="1">
                <a:effectLst/>
                <a:latin typeface="Avenir Next" panose="020B0503020202020204"/>
                <a:ea typeface="Calibri" panose="020F0502020204030204" pitchFamily="34" charset="0"/>
                <a:cs typeface="Calibri" panose="020F0502020204030204" pitchFamily="34" charset="0"/>
              </a:rPr>
              <a:t>weitermache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als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wäre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nichts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geschehen</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ich </a:t>
            </a:r>
            <a:r>
              <a:rPr lang="en-US" sz="1800" dirty="0" err="1">
                <a:effectLst/>
                <a:latin typeface="Avenir Next" panose="020B0503020202020204"/>
                <a:ea typeface="Calibri" panose="020F0502020204030204" pitchFamily="34" charset="0"/>
                <a:cs typeface="Calibri" panose="020F0502020204030204" pitchFamily="34" charset="0"/>
              </a:rPr>
              <a:t>mit</a:t>
            </a:r>
            <a:r>
              <a:rPr lang="en-US" sz="1800" dirty="0">
                <a:effectLst/>
                <a:latin typeface="Avenir Next" panose="020B0503020202020204"/>
                <a:ea typeface="Calibri" panose="020F0502020204030204" pitchFamily="34" charset="0"/>
                <a:cs typeface="Calibri" panose="020F0502020204030204" pitchFamily="34" charset="0"/>
              </a:rPr>
              <a:t> all dem </a:t>
            </a:r>
            <a:r>
              <a:rPr lang="en-US" sz="1800" dirty="0" err="1">
                <a:effectLst/>
                <a:latin typeface="Avenir Next" panose="020B0503020202020204"/>
                <a:ea typeface="Calibri" panose="020F0502020204030204" pitchFamily="34" charset="0"/>
                <a:cs typeface="Calibri" panose="020F0502020204030204" pitchFamily="34" charset="0"/>
              </a:rPr>
              <a:t>Schmerz</a:t>
            </a:r>
            <a:r>
              <a:rPr lang="en-US" sz="1800" dirty="0">
                <a:effectLst/>
                <a:latin typeface="Avenir Next" panose="020B0503020202020204"/>
                <a:ea typeface="Calibri" panose="020F0502020204030204" pitchFamily="34" charset="0"/>
                <a:cs typeface="Calibri" panose="020F0502020204030204" pitchFamily="34" charset="0"/>
              </a:rPr>
              <a:t> und dem </a:t>
            </a:r>
            <a:r>
              <a:rPr lang="en-US" sz="1800" dirty="0" err="1">
                <a:effectLst/>
                <a:latin typeface="Avenir Next" panose="020B0503020202020204"/>
                <a:ea typeface="Calibri" panose="020F0502020204030204" pitchFamily="34" charset="0"/>
                <a:cs typeface="Calibri" panose="020F0502020204030204" pitchFamily="34" charset="0"/>
              </a:rPr>
              <a:t>Leid</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zurückgelassen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werde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aber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sie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keine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Konsequenzen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tragen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müssen</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Avenir Next" panose="020B0503020202020204"/>
              <a:buChar char="-"/>
              <a:tabLst>
                <a:tab pos="457200" algn="l"/>
                <a:tab pos="914400" algn="l"/>
                <a:tab pos="1371600" algn="l"/>
                <a:tab pos="1828800" algn="l"/>
                <a:tab pos="2286000" algn="l"/>
              </a:tabLst>
            </a:pPr>
            <a:r>
              <a:rPr lang="en-US" sz="1800" dirty="0">
                <a:effectLst/>
                <a:latin typeface="Avenir Next" panose="020B0503020202020204"/>
                <a:ea typeface="Calibri" panose="020F0502020204030204" pitchFamily="34" charset="0"/>
                <a:cs typeface="Calibri" panose="020F0502020204030204" pitchFamily="34" charset="0"/>
              </a:rPr>
              <a:t>Wie </a:t>
            </a:r>
            <a:r>
              <a:rPr lang="en-US" sz="1800" dirty="0" err="1">
                <a:effectLst/>
                <a:latin typeface="Avenir Next" panose="020B0503020202020204"/>
                <a:ea typeface="Calibri" panose="020F0502020204030204" pitchFamily="34" charset="0"/>
                <a:cs typeface="Calibri" panose="020F0502020204030204" pitchFamily="34" charset="0"/>
              </a:rPr>
              <a:t>soll</a:t>
            </a:r>
            <a:r>
              <a:rPr lang="en-US" sz="1800" dirty="0">
                <a:effectLst/>
                <a:latin typeface="Avenir Next" panose="020B0503020202020204"/>
                <a:ea typeface="Calibri" panose="020F0502020204030204" pitchFamily="34" charset="0"/>
                <a:cs typeface="Calibri" panose="020F0502020204030204" pitchFamily="34" charset="0"/>
              </a:rPr>
              <a:t> ich </a:t>
            </a:r>
            <a:r>
              <a:rPr lang="en-US" sz="1800" dirty="0" err="1">
                <a:effectLst/>
                <a:latin typeface="Avenir Next" panose="020B0503020202020204"/>
                <a:ea typeface="Calibri" panose="020F0502020204030204" pitchFamily="34" charset="0"/>
                <a:cs typeface="Calibri" panose="020F0502020204030204" pitchFamily="34" charset="0"/>
              </a:rPr>
              <a:t>jemandem</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verzeihen</a:t>
            </a:r>
            <a:r>
              <a:rPr lang="en-US" sz="1800" dirty="0">
                <a:effectLst/>
                <a:latin typeface="Avenir Next" panose="020B0503020202020204"/>
                <a:ea typeface="Calibri" panose="020F0502020204030204" pitchFamily="34" charset="0"/>
                <a:cs typeface="Calibri" panose="020F0502020204030204" pitchFamily="34" charset="0"/>
              </a:rPr>
              <a:t>, der </a:t>
            </a:r>
            <a:r>
              <a:rPr lang="en-US" sz="1800" dirty="0" err="1">
                <a:effectLst/>
                <a:latin typeface="Avenir Next" panose="020B0503020202020204"/>
                <a:ea typeface="Calibri" panose="020F0502020204030204" pitchFamily="34" charset="0"/>
                <a:cs typeface="Calibri" panose="020F0502020204030204" pitchFamily="34" charset="0"/>
              </a:rPr>
              <a:t>sich</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nicht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ernsthaft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bei</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mir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entschuldigt</a:t>
            </a:r>
            <a:r>
              <a:rPr lang="en-US" sz="1800" dirty="0">
                <a:effectLst/>
                <a:latin typeface="Avenir Next" panose="020B0503020202020204"/>
                <a:ea typeface="Calibri" panose="020F0502020204030204" pitchFamily="34" charset="0"/>
                <a:cs typeface="Calibri" panose="020F0502020204030204" pitchFamily="34" charset="0"/>
              </a:rPr>
              <a:t>? Der </a:t>
            </a:r>
            <a:r>
              <a:rPr lang="en-US" sz="1800" dirty="0" err="1">
                <a:effectLst/>
                <a:latin typeface="Avenir Next" panose="020B0503020202020204"/>
                <a:ea typeface="Calibri" panose="020F0502020204030204" pitchFamily="34" charset="0"/>
                <a:cs typeface="Calibri" panose="020F0502020204030204" pitchFamily="34" charset="0"/>
              </a:rPr>
              <a:t>nicht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zugibt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etwas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falsch</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gemacht</a:t>
            </a:r>
            <a:r>
              <a:rPr lang="en-US" sz="1800" dirty="0">
                <a:effectLst/>
                <a:latin typeface="Avenir Next" panose="020B0503020202020204"/>
                <a:ea typeface="Calibri" panose="020F0502020204030204" pitchFamily="34" charset="0"/>
                <a:cs typeface="Calibri" panose="020F0502020204030204" pitchFamily="34" charset="0"/>
              </a:rPr>
              <a:t> hat? Oder der </a:t>
            </a:r>
            <a:r>
              <a:rPr lang="en-US" sz="1800" dirty="0" err="1">
                <a:effectLst/>
                <a:latin typeface="Avenir Next" panose="020B0503020202020204"/>
                <a:ea typeface="Calibri" panose="020F0502020204030204" pitchFamily="34" charset="0"/>
                <a:cs typeface="Calibri" panose="020F0502020204030204" pitchFamily="34" charset="0"/>
              </a:rPr>
              <a:t>nicht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einmal</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zugibt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überhaupt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etwas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getan</a:t>
            </a:r>
            <a:r>
              <a:rPr lang="en-US" sz="1800" dirty="0">
                <a:effectLst/>
                <a:latin typeface="Avenir Next" panose="020B0503020202020204"/>
                <a:ea typeface="Calibri" panose="020F0502020204030204" pitchFamily="34" charset="0"/>
                <a:cs typeface="Calibri" panose="020F0502020204030204" pitchFamily="34" charset="0"/>
              </a:rPr>
              <a:t> hat?</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Das </a:t>
            </a:r>
            <a:r>
              <a:rPr lang="en-US" sz="1800" kern="100" dirty="0" err="1">
                <a:effectLst/>
                <a:latin typeface="Avenir Next" panose="020B0503020202020204"/>
                <a:ea typeface="Calibri" panose="020F0502020204030204" pitchFamily="34" charset="0"/>
                <a:cs typeface="Calibri" panose="020F0502020204030204" pitchFamily="34" charset="0"/>
              </a:rPr>
              <a:t>Wörterbuch</a:t>
            </a:r>
            <a:r>
              <a:rPr lang="en-US" sz="1800" kern="100" dirty="0">
                <a:effectLst/>
                <a:latin typeface="Avenir Next" panose="020B0503020202020204"/>
                <a:ea typeface="Calibri" panose="020F0502020204030204" pitchFamily="34" charset="0"/>
                <a:cs typeface="Calibri" panose="020F0502020204030204" pitchFamily="34" charset="0"/>
              </a:rPr>
              <a:t> hat </a:t>
            </a:r>
            <a:r>
              <a:rPr lang="en-US" sz="1800" kern="100" dirty="0" err="1">
                <a:effectLst/>
                <a:latin typeface="Avenir Next" panose="020B0503020202020204"/>
                <a:ea typeface="Calibri" panose="020F0502020204030204" pitchFamily="34" charset="0"/>
                <a:cs typeface="Calibri" panose="020F0502020204030204" pitchFamily="34" charset="0"/>
              </a:rPr>
              <a:t>mehr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Definition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das Wort "</a:t>
            </a:r>
            <a:r>
              <a:rPr lang="en-US" sz="1800" kern="100" dirty="0" err="1">
                <a:effectLst/>
                <a:latin typeface="Avenir Next" panose="020B0503020202020204"/>
                <a:ea typeface="Calibri" panose="020F0502020204030204" pitchFamily="34" charset="0"/>
                <a:cs typeface="Calibri" panose="020F0502020204030204" pitchFamily="34" charset="0"/>
              </a:rPr>
              <a:t>Vergeben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hier</a:t>
            </a:r>
            <a:r>
              <a:rPr lang="en-US" sz="1800" kern="100" dirty="0">
                <a:effectLst/>
                <a:latin typeface="Avenir Next" panose="020B0503020202020204"/>
                <a:ea typeface="Calibri" panose="020F0502020204030204" pitchFamily="34" charset="0"/>
                <a:cs typeface="Calibri" panose="020F0502020204030204" pitchFamily="34" charset="0"/>
              </a:rPr>
              <a:t> das Wort "</a:t>
            </a:r>
            <a:r>
              <a:rPr lang="en-US" sz="1800" kern="100" dirty="0" err="1">
                <a:effectLst/>
                <a:latin typeface="Avenir Next" panose="020B0503020202020204"/>
                <a:ea typeface="Calibri" panose="020F0502020204030204" pitchFamily="34" charset="0"/>
                <a:cs typeface="Calibri" panose="020F0502020204030204" pitchFamily="34" charset="0"/>
              </a:rPr>
              <a:t>vergeben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verwenden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einfach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Bitterkeit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aufgeben</a:t>
            </a:r>
            <a:r>
              <a:rPr lang="en-US" sz="1800" kern="100" dirty="0">
                <a:effectLst/>
                <a:latin typeface="Avenir Next" panose="020B0503020202020204"/>
                <a:ea typeface="Calibri" panose="020F0502020204030204" pitchFamily="34" charset="0"/>
                <a:cs typeface="Calibri" panose="020F0502020204030204" pitchFamily="34" charset="0"/>
              </a:rPr>
              <a:t>. Daher </a:t>
            </a:r>
            <a:r>
              <a:rPr lang="en-US" sz="1800" kern="100" dirty="0" err="1">
                <a:effectLst/>
                <a:latin typeface="Avenir Next" panose="020B0503020202020204"/>
                <a:ea typeface="Calibri" panose="020F0502020204030204" pitchFamily="34" charset="0"/>
                <a:cs typeface="Calibri" panose="020F0502020204030204" pitchFamily="34" charset="0"/>
              </a:rPr>
              <a:t>lautet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Antwort</a:t>
            </a:r>
            <a:r>
              <a:rPr lang="en-US" sz="1800" kern="100" dirty="0">
                <a:effectLst/>
                <a:latin typeface="Avenir Next" panose="020B0503020202020204"/>
                <a:ea typeface="Calibri" panose="020F0502020204030204" pitchFamily="34" charset="0"/>
                <a:cs typeface="Calibri" panose="020F0502020204030204" pitchFamily="34" charset="0"/>
              </a:rPr>
              <a:t> auf </a:t>
            </a:r>
            <a:r>
              <a:rPr lang="en-US" sz="1800" kern="100" dirty="0" err="1">
                <a:effectLst/>
                <a:latin typeface="Avenir Next" panose="020B0503020202020204"/>
                <a:ea typeface="Calibri" panose="020F0502020204030204" pitchFamily="34" charset="0"/>
                <a:cs typeface="Calibri" panose="020F0502020204030204" pitchFamily="34" charset="0"/>
              </a:rPr>
              <a:t>jede</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obigen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Fragen</a:t>
            </a:r>
            <a:r>
              <a:rPr lang="en-US" sz="1800" kern="100" dirty="0">
                <a:effectLst/>
                <a:latin typeface="Avenir Next" panose="020B0503020202020204"/>
                <a:ea typeface="Calibri" panose="020F0502020204030204" pitchFamily="34" charset="0"/>
                <a:cs typeface="Calibri" panose="020F0502020204030204" pitchFamily="34" charset="0"/>
              </a:rPr>
              <a:t> NEIN.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vergeben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NICHT,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das, was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getan</a:t>
            </a:r>
            <a:r>
              <a:rPr lang="en-US" sz="1800" kern="100" dirty="0">
                <a:effectLst/>
                <a:latin typeface="Avenir Next" panose="020B0503020202020204"/>
                <a:ea typeface="Calibri" panose="020F0502020204030204" pitchFamily="34" charset="0"/>
                <a:cs typeface="Calibri" panose="020F0502020204030204" pitchFamily="34" charset="0"/>
              </a:rPr>
              <a:t> hat, in </a:t>
            </a:r>
            <a:r>
              <a:rPr lang="en-US" sz="1800" kern="100" dirty="0" err="1">
                <a:effectLst/>
                <a:latin typeface="Avenir Next" panose="020B0503020202020204"/>
                <a:ea typeface="Calibri" panose="020F0502020204030204" pitchFamily="34" charset="0"/>
                <a:cs typeface="Calibri" panose="020F0502020204030204" pitchFamily="34" charset="0"/>
              </a:rPr>
              <a:t>Ordnung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keine</a:t>
            </a:r>
            <a:r>
              <a:rPr lang="en-US" sz="1800" kern="100" dirty="0">
                <a:effectLst/>
                <a:latin typeface="Avenir Next" panose="020B0503020202020204"/>
                <a:ea typeface="Calibri" panose="020F0502020204030204" pitchFamily="34" charset="0"/>
                <a:cs typeface="Calibri" panose="020F0502020204030204" pitchFamily="34" charset="0"/>
              </a:rPr>
              <a:t> Rolle </a:t>
            </a:r>
            <a:r>
              <a:rPr lang="en-US" sz="1800" kern="100" dirty="0" err="1">
                <a:effectLst/>
                <a:latin typeface="Avenir Next" panose="020B0503020202020204"/>
                <a:ea typeface="Calibri" panose="020F0502020204030204" pitchFamily="34" charset="0"/>
                <a:cs typeface="Calibri" panose="020F0502020204030204" pitchFamily="34" charset="0"/>
              </a:rPr>
              <a:t>spielt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ich </a:t>
            </a:r>
            <a:r>
              <a:rPr lang="en-US" sz="1800" kern="100" dirty="0" err="1">
                <a:effectLst/>
                <a:latin typeface="Avenir Next" panose="020B0503020202020204"/>
                <a:ea typeface="Calibri" panose="020F0502020204030204" pitchFamily="34" charset="0"/>
                <a:cs typeface="Calibri" panose="020F0502020204030204" pitchFamily="34" charset="0"/>
              </a:rPr>
              <a:t>meine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Beziehung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fortsetzen</a:t>
            </a:r>
            <a:r>
              <a:rPr lang="en-US" sz="1800" kern="100" dirty="0">
                <a:effectLst/>
                <a:latin typeface="Avenir Next" panose="020B0503020202020204"/>
                <a:ea typeface="Calibri" panose="020F0502020204030204" pitchFamily="34" charset="0"/>
                <a:cs typeface="Calibri" panose="020F0502020204030204" pitchFamily="34" charset="0"/>
              </a:rPr>
              <a:t> muss,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wäre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geschehen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Konsequenzen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tragen</a:t>
            </a:r>
            <a:r>
              <a:rPr lang="en-US" sz="1800" kern="100" dirty="0">
                <a:effectLst/>
                <a:latin typeface="Avenir Next" panose="020B0503020202020204"/>
                <a:ea typeface="Calibri" panose="020F0502020204030204" pitchFamily="34" charset="0"/>
                <a:cs typeface="Calibri" panose="020F0502020204030204" pitchFamily="34" charset="0"/>
              </a:rPr>
              <a:t> hat.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Vergebung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benennt</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Böse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Böse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Vergebung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NICHT, das </a:t>
            </a:r>
            <a:r>
              <a:rPr lang="en-US" sz="1800" kern="100" dirty="0" err="1">
                <a:effectLst/>
                <a:latin typeface="Avenir Next" panose="020B0503020202020204"/>
                <a:ea typeface="Calibri" panose="020F0502020204030204" pitchFamily="34" charset="0"/>
                <a:cs typeface="Calibri" panose="020F0502020204030204" pitchFamily="34" charset="0"/>
              </a:rPr>
              <a:t>Böse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ignorieren</a:t>
            </a:r>
            <a:r>
              <a:rPr lang="en-US" sz="1800" kern="100" dirty="0">
                <a:effectLst/>
                <a:latin typeface="Avenir Next" panose="020B0503020202020204"/>
                <a:ea typeface="Calibri" panose="020F0502020204030204" pitchFamily="34" charset="0"/>
                <a:cs typeface="Calibri" panose="020F0502020204030204" pitchFamily="34" charset="0"/>
              </a:rPr>
              <a:t>, was die </a:t>
            </a:r>
            <a:r>
              <a:rPr lang="en-US" sz="1800" kern="100" dirty="0" err="1">
                <a:effectLst/>
                <a:latin typeface="Avenir Next" panose="020B0503020202020204"/>
                <a:ea typeface="Calibri" panose="020F0502020204030204" pitchFamily="34" charset="0"/>
                <a:cs typeface="Calibri" panose="020F0502020204030204" pitchFamily="34" charset="0"/>
              </a:rPr>
              <a:t>Botschaft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sendet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Ordnung</a:t>
            </a:r>
            <a:r>
              <a:rPr lang="en-US" sz="1800" kern="100" dirty="0">
                <a:effectLst/>
                <a:latin typeface="Avenir Next" panose="020B0503020202020204"/>
                <a:ea typeface="Calibri" panose="020F0502020204030204" pitchFamily="34" charset="0"/>
                <a:cs typeface="Calibri" panose="020F0502020204030204" pitchFamily="34" charset="0"/>
              </a:rPr>
              <a:t> war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keine</a:t>
            </a:r>
            <a:r>
              <a:rPr lang="en-US" sz="1800" kern="100" dirty="0">
                <a:effectLst/>
                <a:latin typeface="Avenir Next" panose="020B0503020202020204"/>
                <a:ea typeface="Calibri" panose="020F0502020204030204" pitchFamily="34" charset="0"/>
                <a:cs typeface="Calibri" panose="020F0502020204030204" pitchFamily="34" charset="0"/>
              </a:rPr>
              <a:t> Rolle </a:t>
            </a:r>
            <a:r>
              <a:rPr lang="en-US" sz="1800" kern="100" dirty="0" err="1">
                <a:effectLst/>
                <a:latin typeface="Avenir Next" panose="020B0503020202020204"/>
                <a:ea typeface="Calibri" panose="020F0502020204030204" pitchFamily="34" charset="0"/>
                <a:cs typeface="Calibri" panose="020F0502020204030204" pitchFamily="34" charset="0"/>
              </a:rPr>
              <a:t>gespielt</a:t>
            </a:r>
            <a:r>
              <a:rPr lang="en-US" sz="1800" kern="100" dirty="0">
                <a:effectLst/>
                <a:latin typeface="Avenir Next" panose="020B0503020202020204"/>
                <a:ea typeface="Calibri" panose="020F0502020204030204" pitchFamily="34" charset="0"/>
                <a:cs typeface="Calibri" panose="020F0502020204030204" pitchFamily="34" charset="0"/>
              </a:rPr>
              <a:t> hat. </a:t>
            </a:r>
            <a:r>
              <a:rPr lang="en-US" sz="1800" kern="100" dirty="0" err="1">
                <a:effectLst/>
                <a:latin typeface="Avenir Next" panose="020B0503020202020204"/>
                <a:ea typeface="Calibri" panose="020F0502020204030204" pitchFamily="34" charset="0"/>
                <a:cs typeface="Calibri" panose="020F0502020204030204" pitchFamily="34" charset="0"/>
              </a:rPr>
              <a:t>Vergebung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lähmenden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Emotionen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loszulassen</a:t>
            </a:r>
            <a:r>
              <a:rPr lang="en-US" sz="1800" kern="100" dirty="0">
                <a:effectLst/>
                <a:latin typeface="Avenir Next" panose="020B0503020202020204"/>
                <a:ea typeface="Calibri" panose="020F0502020204030204" pitchFamily="34" charset="0"/>
                <a:cs typeface="Calibri" panose="020F0502020204030204" pitchFamily="34" charset="0"/>
              </a:rPr>
              <a:t> und dem </a:t>
            </a:r>
            <a:r>
              <a:rPr lang="en-US" sz="1800" kern="100" dirty="0" err="1">
                <a:effectLst/>
                <a:latin typeface="Avenir Next" panose="020B0503020202020204"/>
                <a:ea typeface="Calibri" panose="020F0502020204030204" pitchFamily="34" charset="0"/>
                <a:cs typeface="Calibri" panose="020F0502020204030204" pitchFamily="34" charset="0"/>
              </a:rPr>
              <a:t>Täter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erlauben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weiterhin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Macht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dich </a:t>
            </a:r>
            <a:r>
              <a:rPr lang="en-US" sz="1800" kern="100" dirty="0" err="1">
                <a:effectLst/>
                <a:latin typeface="Avenir Next" panose="020B0503020202020204"/>
                <a:ea typeface="Calibri" panose="020F0502020204030204" pitchFamily="34" charset="0"/>
                <a:cs typeface="Calibri" panose="020F0502020204030204" pitchFamily="34" charset="0"/>
              </a:rPr>
              <a:t>auszuüben</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bedeutet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Kontrolle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Herz</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deinen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Verstand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haben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weiterzugehen</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Christen </a:t>
            </a:r>
            <a:r>
              <a:rPr lang="en-US" sz="1800" kern="100" dirty="0" err="1">
                <a:effectLst/>
                <a:latin typeface="Avenir Next" panose="020B0503020202020204"/>
                <a:ea typeface="Calibri" panose="020F0502020204030204" pitchFamily="34" charset="0"/>
                <a:cs typeface="Calibri" panose="020F0502020204030204" pitchFamily="34" charset="0"/>
              </a:rPr>
              <a:t>wollen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einander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lieben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miteinander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auskommen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wollen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die Menschen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versöhnen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wollen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wieder</a:t>
            </a:r>
            <a:r>
              <a:rPr lang="en-US" sz="1800" kern="100" dirty="0">
                <a:effectLst/>
                <a:latin typeface="Avenir Next" panose="020B0503020202020204"/>
                <a:ea typeface="Calibri" panose="020F0502020204030204" pitchFamily="34" charset="0"/>
                <a:cs typeface="Calibri" panose="020F0502020204030204" pitchFamily="34" charset="0"/>
              </a:rPr>
              <a:t> so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es war. Eine </a:t>
            </a:r>
            <a:r>
              <a:rPr lang="en-US" sz="1800" kern="100" dirty="0" err="1">
                <a:effectLst/>
                <a:latin typeface="Avenir Next" panose="020B0503020202020204"/>
                <a:ea typeface="Calibri" panose="020F0502020204030204" pitchFamily="34" charset="0"/>
                <a:cs typeface="Calibri" panose="020F0502020204030204" pitchFamily="34" charset="0"/>
              </a:rPr>
              <a:t>Versöhnung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mit</a:t>
            </a:r>
            <a:r>
              <a:rPr lang="en-US" sz="1800" kern="100" dirty="0">
                <a:effectLst/>
                <a:latin typeface="Avenir Next" panose="020B0503020202020204"/>
                <a:ea typeface="Calibri" panose="020F0502020204030204" pitchFamily="34" charset="0"/>
                <a:cs typeface="Calibri" panose="020F0502020204030204" pitchFamily="34" charset="0"/>
              </a:rPr>
              <a:t> dem </a:t>
            </a:r>
            <a:r>
              <a:rPr lang="en-US" sz="1800" kern="100" dirty="0" err="1">
                <a:effectLst/>
                <a:latin typeface="Avenir Next" panose="020B0503020202020204"/>
                <a:ea typeface="Calibri" panose="020F0502020204030204" pitchFamily="34" charset="0"/>
                <a:cs typeface="Calibri" panose="020F0502020204030204" pitchFamily="34" charset="0"/>
              </a:rPr>
              <a:t>Täter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jedoch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immer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möglich</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immer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empfehlenswert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selbst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man </a:t>
            </a:r>
            <a:r>
              <a:rPr lang="en-US" sz="1800" kern="100" dirty="0" err="1">
                <a:effectLst/>
                <a:latin typeface="Avenir Next" panose="020B0503020202020204"/>
                <a:ea typeface="Calibri" panose="020F0502020204030204" pitchFamily="34" charset="0"/>
                <a:cs typeface="Calibri" panose="020F0502020204030204" pitchFamily="34" charset="0"/>
              </a:rPr>
              <a:t>ihm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vergibt</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Amanda </a:t>
            </a:r>
            <a:r>
              <a:rPr lang="en-US" sz="1800" kern="100" dirty="0" err="1">
                <a:effectLst/>
                <a:latin typeface="Avenir Next" panose="020B0503020202020204"/>
                <a:ea typeface="Calibri" panose="020F0502020204030204" pitchFamily="34" charset="0"/>
                <a:cs typeface="Calibri" panose="020F0502020204030204" pitchFamily="34" charset="0"/>
              </a:rPr>
              <a:t>zum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Beispiel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verheiratet</a:t>
            </a:r>
            <a:r>
              <a:rPr lang="en-US" sz="1800" kern="100" dirty="0">
                <a:effectLst/>
                <a:latin typeface="Avenir Next" panose="020B0503020202020204"/>
                <a:ea typeface="Calibri" panose="020F0502020204030204" pitchFamily="34" charset="0"/>
                <a:cs typeface="Calibri" panose="020F0502020204030204" pitchFamily="34" charset="0"/>
              </a:rPr>
              <a:t> war, </a:t>
            </a:r>
            <a:r>
              <a:rPr lang="en-US" sz="1800" kern="100" dirty="0" err="1">
                <a:effectLst/>
                <a:latin typeface="Avenir Next" panose="020B0503020202020204"/>
                <a:ea typeface="Calibri" panose="020F0502020204030204" pitchFamily="34" charset="0"/>
                <a:cs typeface="Calibri" panose="020F0502020204030204" pitchFamily="34" charset="0"/>
              </a:rPr>
              <a:t>wollte</a:t>
            </a:r>
            <a:r>
              <a:rPr lang="en-US" sz="1800" kern="100" dirty="0">
                <a:effectLst/>
                <a:latin typeface="Avenir Next" panose="020B0503020202020204"/>
                <a:ea typeface="Calibri" panose="020F0502020204030204" pitchFamily="34" charset="0"/>
                <a:cs typeface="Calibri" panose="020F0502020204030204" pitchFamily="34" charset="0"/>
              </a:rPr>
              <a:t> der Pastor, der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beigebracht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man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gute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Ehefrau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Amanda und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Mann </a:t>
            </a:r>
            <a:r>
              <a:rPr lang="en-US" sz="1800" kern="100" dirty="0" err="1">
                <a:effectLst/>
                <a:latin typeface="Avenir Next" panose="020B0503020202020204"/>
                <a:ea typeface="Calibri" panose="020F0502020204030204" pitchFamily="34" charset="0"/>
                <a:cs typeface="Calibri" panose="020F0502020204030204" pitchFamily="34" charset="0"/>
              </a:rPr>
              <a:t>ihm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verzeihen</a:t>
            </a:r>
            <a:r>
              <a:rPr lang="en-US" sz="1800" kern="100" dirty="0">
                <a:effectLst/>
                <a:latin typeface="Avenir Next" panose="020B0503020202020204"/>
                <a:ea typeface="Calibri" panose="020F0502020204030204" pitchFamily="34" charset="0"/>
                <a:cs typeface="Calibri" panose="020F0502020204030204" pitchFamily="34" charset="0"/>
              </a:rPr>
              <a:t> ... und </a:t>
            </a:r>
            <a:r>
              <a:rPr lang="en-US" sz="1800" kern="100" dirty="0" err="1">
                <a:effectLst/>
                <a:latin typeface="Avenir Next" panose="020B0503020202020204"/>
                <a:ea typeface="Calibri" panose="020F0502020204030204" pitchFamily="34" charset="0"/>
                <a:cs typeface="Calibri" panose="020F0502020204030204" pitchFamily="34" charset="0"/>
              </a:rPr>
              <a:t>weiterhin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ihm</a:t>
            </a:r>
            <a:r>
              <a:rPr lang="en-US" sz="1800" kern="100" dirty="0">
                <a:effectLst/>
                <a:latin typeface="Avenir Next" panose="020B0503020202020204"/>
                <a:ea typeface="Calibri" panose="020F0502020204030204" pitchFamily="34" charset="0"/>
                <a:cs typeface="Calibri" panose="020F0502020204030204" pitchFamily="34" charset="0"/>
              </a:rPr>
              <a:t> und seiner </a:t>
            </a:r>
            <a:r>
              <a:rPr lang="en-US" sz="1800" kern="100" dirty="0" err="1">
                <a:effectLst/>
                <a:latin typeface="Avenir Next" panose="020B0503020202020204"/>
                <a:ea typeface="Calibri" panose="020F0502020204030204" pitchFamily="34" charset="0"/>
                <a:cs typeface="Calibri" panose="020F0502020204030204" pitchFamily="34" charset="0"/>
              </a:rPr>
              <a:t>Familie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befreundet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sagte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es der Wunsch des </a:t>
            </a:r>
            <a:r>
              <a:rPr lang="en-US" sz="1800" kern="100" dirty="0" err="1">
                <a:effectLst/>
                <a:latin typeface="Avenir Next" panose="020B0503020202020204"/>
                <a:ea typeface="Calibri" panose="020F0502020204030204" pitchFamily="34" charset="0"/>
                <a:cs typeface="Calibri" panose="020F0502020204030204" pitchFamily="34" charset="0"/>
              </a:rPr>
              <a:t>Herrn</a:t>
            </a:r>
            <a:r>
              <a:rPr lang="en-US" sz="1800" kern="100" dirty="0">
                <a:effectLst/>
                <a:latin typeface="Avenir Next" panose="020B0503020202020204"/>
                <a:ea typeface="Calibri" panose="020F0502020204030204" pitchFamily="34" charset="0"/>
                <a:cs typeface="Calibri" panose="020F0502020204030204" pitchFamily="34" charset="0"/>
              </a:rPr>
              <a:t> sei, </a:t>
            </a:r>
            <a:r>
              <a:rPr lang="en-US" sz="1800" kern="100" dirty="0" err="1">
                <a:effectLst/>
                <a:latin typeface="Avenir Next" panose="020B0503020202020204"/>
                <a:ea typeface="Calibri" panose="020F0502020204030204" pitchFamily="34" charset="0"/>
                <a:cs typeface="Calibri" panose="020F0502020204030204" pitchFamily="34" charset="0"/>
              </a:rPr>
              <a:t>ihre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Freundschaft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aufzunehmen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weil</a:t>
            </a:r>
            <a:r>
              <a:rPr lang="en-US" sz="1800" kern="100" dirty="0">
                <a:effectLst/>
                <a:latin typeface="Avenir Next" panose="020B0503020202020204"/>
                <a:ea typeface="Calibri" panose="020F0502020204030204" pitchFamily="34" charset="0"/>
                <a:cs typeface="Calibri" panose="020F0502020204030204" pitchFamily="34" charset="0"/>
              </a:rPr>
              <a:t> es die </a:t>
            </a:r>
            <a:r>
              <a:rPr lang="en-US" sz="1800" kern="100" dirty="0" err="1">
                <a:effectLst/>
                <a:latin typeface="Avenir Next" panose="020B0503020202020204"/>
                <a:ea typeface="Calibri" panose="020F0502020204030204" pitchFamily="34" charset="0"/>
                <a:cs typeface="Calibri" panose="020F0502020204030204" pitchFamily="34" charset="0"/>
              </a:rPr>
              <a:t>Macht</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Gnade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Gottes</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ihrem</a:t>
            </a:r>
            <a:r>
              <a:rPr lang="en-US" sz="1800" kern="100" dirty="0">
                <a:effectLst/>
                <a:latin typeface="Avenir Next" panose="020B0503020202020204"/>
                <a:ea typeface="Calibri" panose="020F0502020204030204" pitchFamily="34" charset="0"/>
                <a:cs typeface="Calibri" panose="020F0502020204030204" pitchFamily="34" charset="0"/>
              </a:rPr>
              <a:t> Leben </a:t>
            </a:r>
            <a:r>
              <a:rPr lang="en-US" sz="1800" kern="100" dirty="0" err="1">
                <a:effectLst/>
                <a:latin typeface="Avenir Next" panose="020B0503020202020204"/>
                <a:ea typeface="Calibri" panose="020F0502020204030204" pitchFamily="34" charset="0"/>
                <a:cs typeface="Calibri" panose="020F0502020204030204" pitchFamily="34" charset="0"/>
              </a:rPr>
              <a:t>zeige</a:t>
            </a:r>
            <a:r>
              <a:rPr lang="en-US" sz="1800" kern="100" dirty="0">
                <a:effectLst/>
                <a:latin typeface="Avenir Next" panose="020B0503020202020204"/>
                <a:ea typeface="Calibri" panose="020F0502020204030204" pitchFamily="34" charset="0"/>
                <a:cs typeface="Calibri" panose="020F0502020204030204" pitchFamily="34" charset="0"/>
              </a:rPr>
              <a:t>. Amanda und </a:t>
            </a:r>
            <a:r>
              <a:rPr lang="en-US" sz="1800" kern="100" dirty="0" err="1">
                <a:effectLst/>
                <a:latin typeface="Avenir Next" panose="020B0503020202020204"/>
                <a:ea typeface="Calibri" panose="020F0502020204030204" pitchFamily="34" charset="0"/>
                <a:cs typeface="Calibri" panose="020F0502020204030204" pitchFamily="34" charset="0"/>
              </a:rPr>
              <a:t>ihr</a:t>
            </a:r>
            <a:r>
              <a:rPr lang="en-US" sz="1800" kern="100" dirty="0">
                <a:effectLst/>
                <a:latin typeface="Avenir Next" panose="020B0503020202020204"/>
                <a:ea typeface="Calibri" panose="020F0502020204030204" pitchFamily="34" charset="0"/>
                <a:cs typeface="Calibri" panose="020F0502020204030204" pitchFamily="34" charset="0"/>
              </a:rPr>
              <a:t> Mann </a:t>
            </a:r>
            <a:r>
              <a:rPr lang="en-US" sz="1800" kern="100" dirty="0" err="1">
                <a:effectLst/>
                <a:latin typeface="Avenir Next" panose="020B0503020202020204"/>
                <a:ea typeface="Calibri" panose="020F0502020204030204" pitchFamily="34" charset="0"/>
                <a:cs typeface="Calibri" panose="020F0502020204030204" pitchFamily="34" charset="0"/>
              </a:rPr>
              <a:t>waren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empfänglich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seine </a:t>
            </a:r>
            <a:r>
              <a:rPr lang="en-US" sz="1800" kern="100" dirty="0" err="1">
                <a:effectLst/>
                <a:latin typeface="Avenir Next" panose="020B0503020202020204"/>
                <a:ea typeface="Calibri" panose="020F0502020204030204" pitchFamily="34" charset="0"/>
                <a:cs typeface="Calibri" panose="020F0502020204030204" pitchFamily="34" charset="0"/>
              </a:rPr>
              <a:t>Vorschläge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versuchten</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Zeit </a:t>
            </a:r>
            <a:r>
              <a:rPr lang="en-US" sz="1800" kern="100" dirty="0" err="1">
                <a:effectLst/>
                <a:latin typeface="Avenir Next" panose="020B0503020202020204"/>
                <a:ea typeface="Calibri" panose="020F0502020204030204" pitchFamily="34" charset="0"/>
                <a:cs typeface="Calibri" panose="020F0502020204030204" pitchFamily="34" charset="0"/>
              </a:rPr>
              <a:t>lang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der Pastor </a:t>
            </a:r>
            <a:r>
              <a:rPr lang="en-US" sz="1800" kern="100" dirty="0" err="1">
                <a:effectLst/>
                <a:latin typeface="Avenir Next" panose="020B0503020202020204"/>
                <a:ea typeface="Calibri" panose="020F0502020204030204" pitchFamily="34" charset="0"/>
                <a:cs typeface="Calibri" panose="020F0502020204030204" pitchFamily="34" charset="0"/>
              </a:rPr>
              <a:t>verhielt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gegenüber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angemessen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mussten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schließlich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Verbindungen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ihm</a:t>
            </a:r>
            <a:r>
              <a:rPr lang="en-US" sz="1800" kern="100" dirty="0">
                <a:effectLst/>
                <a:latin typeface="Avenir Next" panose="020B0503020202020204"/>
                <a:ea typeface="Calibri" panose="020F0502020204030204" pitchFamily="34" charset="0"/>
                <a:cs typeface="Calibri" panose="020F0502020204030204" pitchFamily="34" charset="0"/>
              </a:rPr>
              <a:t> und seiner </a:t>
            </a:r>
            <a:r>
              <a:rPr lang="en-US" sz="1800" kern="100" dirty="0" err="1">
                <a:effectLst/>
                <a:latin typeface="Avenir Next" panose="020B0503020202020204"/>
                <a:ea typeface="Calibri" panose="020F0502020204030204" pitchFamily="34" charset="0"/>
                <a:cs typeface="Calibri" panose="020F0502020204030204" pitchFamily="34" charset="0"/>
              </a:rPr>
              <a:t>Familie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abbrechen</a:t>
            </a:r>
            <a:r>
              <a:rPr lang="en-US" sz="1800" kern="100" dirty="0">
                <a:effectLst/>
                <a:latin typeface="Avenir Next" panose="020B0503020202020204"/>
                <a:ea typeface="Calibri" panose="020F0502020204030204" pitchFamily="34" charset="0"/>
                <a:cs typeface="Calibri" panose="020F0502020204030204" pitchFamily="34" charset="0"/>
              </a:rPr>
              <a:t>, was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Anfang</a:t>
            </a:r>
            <a:r>
              <a:rPr lang="en-US" sz="1800" kern="100" dirty="0">
                <a:effectLst/>
                <a:latin typeface="Avenir Next" panose="020B0503020202020204"/>
                <a:ea typeface="Calibri" panose="020F0502020204030204" pitchFamily="34" charset="0"/>
                <a:cs typeface="Calibri" panose="020F0502020204030204" pitchFamily="34" charset="0"/>
              </a:rPr>
              <a:t> an </a:t>
            </a:r>
            <a:r>
              <a:rPr lang="en-US" sz="1800" kern="100" dirty="0" err="1">
                <a:effectLst/>
                <a:latin typeface="Avenir Next" panose="020B0503020202020204"/>
                <a:ea typeface="Calibri" panose="020F0502020204030204" pitchFamily="34" charset="0"/>
                <a:cs typeface="Calibri" panose="020F0502020204030204" pitchFamily="34" charset="0"/>
              </a:rPr>
              <a:t>hätten</a:t>
            </a:r>
            <a:r>
              <a:rPr lang="en-US" sz="1800" kern="100" dirty="0">
                <a:effectLst/>
                <a:latin typeface="Avenir Next" panose="020B0503020202020204"/>
                <a:ea typeface="Calibri" panose="020F0502020204030204" pitchFamily="34" charset="0"/>
                <a:cs typeface="Calibri" panose="020F0502020204030204" pitchFamily="34" charset="0"/>
              </a:rPr>
              <a:t> tun </a:t>
            </a:r>
            <a:r>
              <a:rPr lang="en-US" sz="1800" kern="100" dirty="0" err="1">
                <a:effectLst/>
                <a:latin typeface="Avenir Next" panose="020B0503020202020204"/>
                <a:ea typeface="Calibri" panose="020F0502020204030204" pitchFamily="34" charset="0"/>
                <a:cs typeface="Calibri" panose="020F0502020204030204" pitchFamily="34" charset="0"/>
              </a:rPr>
              <a:t>sollen</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21</a:t>
            </a:fld>
            <a:endParaRPr lang="en-US"/>
          </a:p>
        </p:txBody>
      </p:sp>
    </p:spTree>
    <p:extLst>
      <p:ext uri="{BB962C8B-B14F-4D97-AF65-F5344CB8AC3E}">
        <p14:creationId xmlns:p14="http://schemas.microsoft.com/office/powerpoint/2010/main" val="95903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dirty="0">
                <a:solidFill>
                  <a:srgbClr val="000000"/>
                </a:solidFill>
                <a:effectLst/>
                <a:latin typeface="Avenir Next" panose="020B0503020202020204"/>
                <a:ea typeface="Calibri" panose="020F0502020204030204" pitchFamily="34" charset="0"/>
                <a:cs typeface="Calibri" panose="020F0502020204030204" pitchFamily="34" charset="0"/>
              </a:rPr>
              <a:t>BEISPIELE FÜR MISSBRAUCH IN DER BIBEL</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Ein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Beispiel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Bibel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König David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Bathseba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(2. Samuel 11 und 12). Das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Machtgefälle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zwischen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Bathseba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zwischen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Urija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Ehemann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spielte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Geschichte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wichtige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Rolle.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König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Bathseba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aufforderte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kommen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gehorchte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legitime und von Gott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gegebene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Autorität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seinem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persönlichen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Vorteil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benutzte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dieselbe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Autorität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versuchen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Geschehene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vertuschen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Gott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etwas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sagen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über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was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getan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Obwohl</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David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Buße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tat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vergeben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musste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den Rest seines Lebens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hohen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Preis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zahlen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andere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biblische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Geschichte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durch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geistlichen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Leiter)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handelt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Simon dem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Pharisäer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(Lukas 7,36-50), von dem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viele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glauben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Maria,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Schwester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von Martha und Lazarus,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geschändet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hat. Ellen White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sagt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Jesus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wollte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[Simon]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sah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groß</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Schuld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wirklich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war.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wollte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zeigen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seine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Sünde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größer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war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Ein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weiterer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Hinweis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auf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Missbrauch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durch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geistlichen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Führer)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von Elis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Söhnen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Hophni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Pinehas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Priester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junge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Frauen, die am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Eingang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Stiftshütte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halfen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ausnutzten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(1 Samuel 2:22). Was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tragische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Geschichten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müssen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verletzlichen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Frauen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erlebt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welch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tragisches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Ende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nahmen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Priester.</a:t>
            </a:r>
            <a:endPar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rPr>
              <a:t>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White, Ellen G.,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 Desire of Ages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(Mountain View, CA: Pacific Press Publishing Association, 1898), 566.5.</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22</a:t>
            </a:fld>
            <a:endParaRPr lang="en-US"/>
          </a:p>
        </p:txBody>
      </p:sp>
    </p:spTree>
    <p:extLst>
      <p:ext uri="{BB962C8B-B14F-4D97-AF65-F5344CB8AC3E}">
        <p14:creationId xmlns:p14="http://schemas.microsoft.com/office/powerpoint/2010/main" val="121792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effectLst/>
                <a:latin typeface="Avenir Next" panose="020B0503020202020204"/>
                <a:ea typeface="Calibri" panose="020F0502020204030204" pitchFamily="34" charset="0"/>
                <a:cs typeface="Times New Roman (Body CS)"/>
              </a:rPr>
              <a:t>EIN APPELL AN DIE BETROFFENEN</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Und nun, bevor ich </a:t>
            </a:r>
            <a:r>
              <a:rPr lang="en-US" sz="1800" kern="100" dirty="0" err="1">
                <a:effectLst/>
                <a:latin typeface="Avenir Next" panose="020B0503020202020204"/>
                <a:ea typeface="Calibri" panose="020F0502020204030204" pitchFamily="34" charset="0"/>
                <a:cs typeface="Times New Roman" panose="02020603050405020304" pitchFamily="18" charset="0"/>
              </a:rPr>
              <a:t>schließe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möchte</a:t>
            </a:r>
            <a:r>
              <a:rPr lang="en-US" sz="1800" kern="100" dirty="0">
                <a:effectLst/>
                <a:latin typeface="Avenir Next" panose="020B0503020202020204"/>
                <a:ea typeface="Calibri" panose="020F0502020204030204" pitchFamily="34" charset="0"/>
                <a:cs typeface="Times New Roman" panose="02020603050405020304" pitchFamily="18" charset="0"/>
              </a:rPr>
              <a:t> ich </a:t>
            </a:r>
            <a:r>
              <a:rPr lang="en-US" sz="1800" kern="100" dirty="0" err="1">
                <a:effectLst/>
                <a:latin typeface="Avenir Next" panose="020B0503020202020204"/>
                <a:ea typeface="Calibri" panose="020F0502020204030204" pitchFamily="34" charset="0"/>
                <a:cs typeface="Times New Roman" panose="02020603050405020304" pitchFamily="18" charset="0"/>
              </a:rPr>
              <a:t>mich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direkt</a:t>
            </a:r>
            <a:r>
              <a:rPr lang="en-US" sz="1800" kern="100" dirty="0">
                <a:effectLst/>
                <a:latin typeface="Avenir Next" panose="020B0503020202020204"/>
                <a:ea typeface="Calibri" panose="020F0502020204030204" pitchFamily="34" charset="0"/>
                <a:cs typeface="Times New Roman" panose="02020603050405020304" pitchFamily="18" charset="0"/>
              </a:rPr>
              <a:t> an dich </a:t>
            </a:r>
            <a:r>
              <a:rPr lang="en-US" sz="1800" kern="100" dirty="0" err="1">
                <a:effectLst/>
                <a:latin typeface="Avenir Next" panose="020B0503020202020204"/>
                <a:ea typeface="Calibri" panose="020F0502020204030204" pitchFamily="34" charset="0"/>
                <a:cs typeface="Times New Roman" panose="02020603050405020304" pitchFamily="18" charset="0"/>
              </a:rPr>
              <a:t>wenden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du </a:t>
            </a:r>
            <a:r>
              <a:rPr lang="en-US" sz="1800" kern="100" dirty="0" err="1">
                <a:effectLst/>
                <a:latin typeface="Avenir Next" panose="020B0503020202020204"/>
                <a:ea typeface="Calibri" panose="020F0502020204030204" pitchFamily="34" charset="0"/>
                <a:cs typeface="Times New Roman" panose="02020603050405020304" pitchFamily="18" charset="0"/>
              </a:rPr>
              <a:t>ausgenutzt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wurdest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du von </a:t>
            </a:r>
            <a:r>
              <a:rPr lang="en-US" sz="1800" kern="100" dirty="0" err="1">
                <a:effectLst/>
                <a:latin typeface="Avenir Next" panose="020B0503020202020204"/>
                <a:ea typeface="Calibri" panose="020F0502020204030204" pitchFamily="34" charset="0"/>
                <a:cs typeface="Times New Roman" panose="02020603050405020304" pitchFamily="18" charset="0"/>
              </a:rPr>
              <a:t>jemandem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wurdest</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behauptete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Christ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sein, und </a:t>
            </a:r>
            <a:r>
              <a:rPr lang="en-US" sz="1800" kern="100" dirty="0" err="1">
                <a:effectLst/>
                <a:latin typeface="Avenir Next" panose="020B0503020202020204"/>
                <a:ea typeface="Calibri" panose="020F0502020204030204" pitchFamily="34" charset="0"/>
                <a:cs typeface="Times New Roman" panose="02020603050405020304" pitchFamily="18" charset="0"/>
              </a:rPr>
              <a:t>ganz</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besonders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diese</a:t>
            </a:r>
            <a:r>
              <a:rPr lang="en-US" sz="1800" kern="100" dirty="0">
                <a:effectLst/>
                <a:latin typeface="Avenir Next" panose="020B0503020202020204"/>
                <a:ea typeface="Calibri" panose="020F0502020204030204" pitchFamily="34" charset="0"/>
                <a:cs typeface="Times New Roman" panose="02020603050405020304" pitchFamily="18" charset="0"/>
              </a:rPr>
              <a:t> Person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christlicher</a:t>
            </a:r>
            <a:r>
              <a:rPr lang="en-US" sz="1800" kern="100" dirty="0">
                <a:effectLst/>
                <a:latin typeface="Avenir Next" panose="020B0503020202020204"/>
                <a:ea typeface="Calibri" panose="020F0502020204030204" pitchFamily="34" charset="0"/>
                <a:cs typeface="Times New Roman" panose="02020603050405020304" pitchFamily="18" charset="0"/>
              </a:rPr>
              <a:t> Leiter war.</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Egal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ob</a:t>
            </a:r>
            <a:r>
              <a:rPr lang="en-US" sz="1800" kern="100" dirty="0">
                <a:effectLst/>
                <a:latin typeface="Avenir Next" panose="020B0503020202020204"/>
                <a:ea typeface="Calibri" panose="020F0502020204030204" pitchFamily="34" charset="0"/>
                <a:cs typeface="Times New Roman" panose="02020603050405020304" pitchFamily="18" charset="0"/>
              </a:rPr>
              <a:t> du </a:t>
            </a:r>
            <a:r>
              <a:rPr lang="en-US" sz="1800" kern="100" dirty="0" err="1">
                <a:effectLst/>
                <a:latin typeface="Avenir Next" panose="020B0503020202020204"/>
                <a:ea typeface="Calibri" panose="020F0502020204030204" pitchFamily="34" charset="0"/>
                <a:cs typeface="Times New Roman" panose="02020603050405020304" pitchFamily="18" charset="0"/>
              </a:rPr>
              <a:t>einmal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oder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unzählige</a:t>
            </a:r>
            <a:r>
              <a:rPr lang="en-US" sz="1800" kern="100" dirty="0">
                <a:effectLst/>
                <a:latin typeface="Avenir Next" panose="020B0503020202020204"/>
                <a:ea typeface="Calibri" panose="020F0502020204030204" pitchFamily="34" charset="0"/>
                <a:cs typeface="Times New Roman" panose="02020603050405020304" pitchFamily="18" charset="0"/>
              </a:rPr>
              <a:t> Male </a:t>
            </a:r>
            <a:r>
              <a:rPr lang="en-US" sz="1800" kern="100" dirty="0" err="1">
                <a:effectLst/>
                <a:latin typeface="Avenir Next" panose="020B0503020202020204"/>
                <a:ea typeface="Calibri" panose="020F0502020204030204" pitchFamily="34" charset="0"/>
                <a:cs typeface="Times New Roman" panose="02020603050405020304" pitchFamily="18" charset="0"/>
              </a:rPr>
              <a:t>über</a:t>
            </a:r>
            <a:r>
              <a:rPr lang="en-US" sz="1800" kern="100" dirty="0">
                <a:effectLst/>
                <a:latin typeface="Avenir Next" panose="020B0503020202020204"/>
                <a:ea typeface="Calibri" panose="020F0502020204030204" pitchFamily="34" charset="0"/>
                <a:cs typeface="Times New Roman" panose="02020603050405020304" pitchFamily="18" charset="0"/>
              </a:rPr>
              <a:t> Jahre </a:t>
            </a:r>
            <a:r>
              <a:rPr lang="en-US" sz="1800" kern="100" dirty="0" err="1">
                <a:effectLst/>
                <a:latin typeface="Avenir Next" panose="020B0503020202020204"/>
                <a:ea typeface="Calibri" panose="020F0502020204030204" pitchFamily="34" charset="0"/>
                <a:cs typeface="Times New Roman" panose="02020603050405020304" pitchFamily="18" charset="0"/>
              </a:rPr>
              <a:t>hinweg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wurdest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ob</a:t>
            </a:r>
            <a:r>
              <a:rPr lang="en-US" sz="1800" kern="100" dirty="0">
                <a:effectLst/>
                <a:latin typeface="Avenir Next" panose="020B0503020202020204"/>
                <a:ea typeface="Calibri" panose="020F0502020204030204" pitchFamily="34" charset="0"/>
                <a:cs typeface="Times New Roman" panose="02020603050405020304" pitchFamily="18" charset="0"/>
              </a:rPr>
              <a:t> du </a:t>
            </a:r>
            <a:r>
              <a:rPr lang="en-US" sz="1800" kern="100" dirty="0" err="1">
                <a:effectLst/>
                <a:latin typeface="Avenir Next" panose="020B0503020202020204"/>
                <a:ea typeface="Calibri" panose="020F0502020204030204" pitchFamily="34" charset="0"/>
                <a:cs typeface="Times New Roman" panose="02020603050405020304" pitchFamily="18" charset="0"/>
              </a:rPr>
              <a:t>einem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oder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mehreren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Missbrauchern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begegnet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bist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niemand</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außer</a:t>
            </a:r>
            <a:r>
              <a:rPr lang="en-US" sz="1800" kern="100" dirty="0">
                <a:effectLst/>
                <a:latin typeface="Avenir Next" panose="020B0503020202020204"/>
                <a:ea typeface="Calibri" panose="020F0502020204030204" pitchFamily="34" charset="0"/>
                <a:cs typeface="Times New Roman" panose="02020603050405020304" pitchFamily="18" charset="0"/>
              </a:rPr>
              <a:t> Gott </a:t>
            </a:r>
            <a:r>
              <a:rPr lang="en-US" sz="1800" kern="100" dirty="0" err="1">
                <a:effectLst/>
                <a:latin typeface="Avenir Next" panose="020B0503020202020204"/>
                <a:ea typeface="Calibri" panose="020F0502020204030204" pitchFamily="34" charset="0"/>
                <a:cs typeface="Times New Roman" panose="02020603050405020304" pitchFamily="18" charset="0"/>
              </a:rPr>
              <a:t>kann</a:t>
            </a:r>
            <a:r>
              <a:rPr lang="en-US" sz="1800" kern="100" dirty="0">
                <a:effectLst/>
                <a:latin typeface="Avenir Next" panose="020B0503020202020204"/>
                <a:ea typeface="Calibri" panose="020F0502020204030204" pitchFamily="34" charset="0"/>
                <a:cs typeface="Times New Roman" panose="02020603050405020304" pitchFamily="18" charset="0"/>
              </a:rPr>
              <a:t> verstehen, was das in </a:t>
            </a:r>
            <a:r>
              <a:rPr lang="en-US" sz="1800" kern="100" dirty="0" err="1">
                <a:effectLst/>
                <a:latin typeface="Avenir Next" panose="020B0503020202020204"/>
                <a:ea typeface="Calibri" panose="020F0502020204030204" pitchFamily="34" charset="0"/>
                <a:cs typeface="Times New Roman" panose="02020603050405020304" pitchFamily="18" charset="0"/>
              </a:rPr>
              <a:t>deinem</a:t>
            </a:r>
            <a:r>
              <a:rPr lang="en-US" sz="1800" kern="100" dirty="0">
                <a:effectLst/>
                <a:latin typeface="Avenir Next" panose="020B0503020202020204"/>
                <a:ea typeface="Calibri" panose="020F0502020204030204" pitchFamily="34" charset="0"/>
                <a:cs typeface="Times New Roman" panose="02020603050405020304" pitchFamily="18" charset="0"/>
              </a:rPr>
              <a:t> Leben </a:t>
            </a:r>
            <a:r>
              <a:rPr lang="en-US" sz="1800" kern="100" dirty="0" err="1">
                <a:effectLst/>
                <a:latin typeface="Avenir Next" panose="020B0503020202020204"/>
                <a:ea typeface="Calibri" panose="020F0502020204030204" pitchFamily="34" charset="0"/>
                <a:cs typeface="Times New Roman" panose="02020603050405020304" pitchFamily="18" charset="0"/>
              </a:rPr>
              <a:t>bedeutet</a:t>
            </a:r>
            <a:r>
              <a:rPr lang="en-US" sz="1800" kern="100" dirty="0">
                <a:effectLst/>
                <a:latin typeface="Avenir Next" panose="020B0503020202020204"/>
                <a:ea typeface="Calibri" panose="020F0502020204030204" pitchFamily="34" charset="0"/>
                <a:cs typeface="Times New Roman" panose="02020603050405020304" pitchFamily="18" charset="0"/>
              </a:rPr>
              <a:t> hat. </a:t>
            </a:r>
            <a:r>
              <a:rPr lang="en-US" sz="1800" kern="100" dirty="0" err="1">
                <a:effectLst/>
                <a:latin typeface="Avenir Next" panose="020B0503020202020204"/>
                <a:ea typeface="Calibri" panose="020F0502020204030204" pitchFamily="34" charset="0"/>
                <a:cs typeface="Times New Roman" panose="02020603050405020304" pitchFamily="18" charset="0"/>
              </a:rPr>
              <a:t>Vielleicht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erinnerst</a:t>
            </a:r>
            <a:r>
              <a:rPr lang="en-US" sz="1800" kern="100" dirty="0">
                <a:effectLst/>
                <a:latin typeface="Avenir Next" panose="020B0503020202020204"/>
                <a:ea typeface="Calibri" panose="020F0502020204030204" pitchFamily="34" charset="0"/>
                <a:cs typeface="Times New Roman" panose="02020603050405020304" pitchFamily="18" charset="0"/>
              </a:rPr>
              <a:t> du dich an die </a:t>
            </a:r>
            <a:r>
              <a:rPr lang="en-US" sz="1800" kern="100" dirty="0" err="1">
                <a:effectLst/>
                <a:latin typeface="Avenir Next" panose="020B0503020202020204"/>
                <a:ea typeface="Calibri" panose="020F0502020204030204" pitchFamily="34" charset="0"/>
                <a:cs typeface="Times New Roman" panose="02020603050405020304" pitchFamily="18" charset="0"/>
              </a:rPr>
              <a:t>Frage</a:t>
            </a:r>
            <a:r>
              <a:rPr lang="en-US" sz="1800" kern="100" dirty="0">
                <a:effectLst/>
                <a:latin typeface="Avenir Next" panose="020B0503020202020204"/>
                <a:ea typeface="Calibri" panose="020F0502020204030204" pitchFamily="34" charset="0"/>
                <a:cs typeface="Times New Roman" panose="02020603050405020304" pitchFamily="18" charset="0"/>
              </a:rPr>
              <a:t> in </a:t>
            </a:r>
            <a:r>
              <a:rPr lang="en-US" sz="1800" kern="100" dirty="0" err="1">
                <a:effectLst/>
                <a:latin typeface="Avenir Next" panose="020B0503020202020204"/>
                <a:ea typeface="Calibri" panose="020F0502020204030204" pitchFamily="34" charset="0"/>
                <a:cs typeface="Times New Roman" panose="02020603050405020304" pitchFamily="18" charset="0"/>
              </a:rPr>
              <a:t>Klagelieder</a:t>
            </a:r>
            <a:r>
              <a:rPr lang="en-US" sz="1800" kern="100" dirty="0">
                <a:effectLst/>
                <a:latin typeface="Avenir Next" panose="020B0503020202020204"/>
                <a:ea typeface="Calibri" panose="020F0502020204030204" pitchFamily="34" charset="0"/>
                <a:cs typeface="Times New Roman" panose="02020603050405020304" pitchFamily="18" charset="0"/>
              </a:rPr>
              <a:t> 2:13 (NLB): "</a:t>
            </a:r>
            <a:r>
              <a:rPr lang="en-US" sz="1800" kern="100" dirty="0" err="1">
                <a:effectLst/>
                <a:latin typeface="Avenir Next" panose="020B0503020202020204"/>
                <a:ea typeface="Calibri" panose="020F0502020204030204" pitchFamily="34" charset="0"/>
                <a:cs typeface="Times New Roman" panose="02020603050405020304" pitchFamily="18" charset="0"/>
              </a:rPr>
              <a:t>Deine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Wunde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so </a:t>
            </a:r>
            <a:r>
              <a:rPr lang="en-US" sz="1800" kern="100" dirty="0" err="1">
                <a:effectLst/>
                <a:latin typeface="Avenir Next" panose="020B0503020202020204"/>
                <a:ea typeface="Calibri" panose="020F0502020204030204" pitchFamily="34" charset="0"/>
                <a:cs typeface="Times New Roman" panose="02020603050405020304" pitchFamily="18" charset="0"/>
              </a:rPr>
              <a:t>tief</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wie</a:t>
            </a:r>
            <a:r>
              <a:rPr lang="en-US" sz="1800" kern="100" dirty="0">
                <a:effectLst/>
                <a:latin typeface="Avenir Next" panose="020B0503020202020204"/>
                <a:ea typeface="Calibri" panose="020F0502020204030204" pitchFamily="34" charset="0"/>
                <a:cs typeface="Times New Roman" panose="02020603050405020304" pitchFamily="18" charset="0"/>
              </a:rPr>
              <a:t> das Meer, </a:t>
            </a:r>
            <a:r>
              <a:rPr lang="en-US" sz="1800" kern="100" dirty="0" err="1">
                <a:effectLst/>
                <a:latin typeface="Avenir Next" panose="020B0503020202020204"/>
                <a:ea typeface="Calibri" panose="020F0502020204030204" pitchFamily="34" charset="0"/>
                <a:cs typeface="Times New Roman" panose="02020603050405020304" pitchFamily="18" charset="0"/>
              </a:rPr>
              <a:t>wer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kann</a:t>
            </a:r>
            <a:r>
              <a:rPr lang="en-US" sz="1800" kern="100" dirty="0">
                <a:effectLst/>
                <a:latin typeface="Avenir Next" panose="020B0503020202020204"/>
                <a:ea typeface="Calibri" panose="020F0502020204030204" pitchFamily="34" charset="0"/>
                <a:cs typeface="Times New Roman" panose="02020603050405020304" pitchFamily="18" charset="0"/>
              </a:rPr>
              <a:t> dich </a:t>
            </a:r>
            <a:r>
              <a:rPr lang="en-US" sz="1800" kern="100" dirty="0" err="1">
                <a:effectLst/>
                <a:latin typeface="Avenir Next" panose="020B0503020202020204"/>
                <a:ea typeface="Calibri" panose="020F0502020204030204" pitchFamily="34" charset="0"/>
                <a:cs typeface="Times New Roman" panose="02020603050405020304" pitchFamily="18" charset="0"/>
              </a:rPr>
              <a:t>heilen</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Antwort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Gott </a:t>
            </a:r>
            <a:r>
              <a:rPr lang="en-US" sz="1800" kern="100" dirty="0" err="1">
                <a:effectLst/>
                <a:latin typeface="Avenir Next" panose="020B0503020202020204"/>
                <a:ea typeface="Calibri" panose="020F0502020204030204" pitchFamily="34" charset="0"/>
                <a:cs typeface="Times New Roman" panose="02020603050405020304" pitchFamily="18" charset="0"/>
              </a:rPr>
              <a:t>kann</a:t>
            </a:r>
            <a:r>
              <a:rPr lang="en-US" sz="1800" kern="100" dirty="0">
                <a:effectLst/>
                <a:latin typeface="Avenir Next" panose="020B0503020202020204"/>
                <a:ea typeface="Calibri" panose="020F0502020204030204" pitchFamily="34" charset="0"/>
                <a:cs typeface="Times New Roman" panose="02020603050405020304" pitchFamily="18" charset="0"/>
              </a:rPr>
              <a:t> es!</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Du </a:t>
            </a:r>
            <a:r>
              <a:rPr lang="en-US" sz="1800" kern="100" dirty="0" err="1">
                <a:effectLst/>
                <a:latin typeface="Avenir Next" panose="020B0503020202020204"/>
                <a:ea typeface="Calibri" panose="020F0502020204030204" pitchFamily="34" charset="0"/>
                <a:cs typeface="Times New Roman" panose="02020603050405020304" pitchFamily="18" charset="0"/>
              </a:rPr>
              <a:t>denkst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vielleicht</a:t>
            </a:r>
            <a:r>
              <a:rPr lang="en-US" sz="1800" kern="100" dirty="0">
                <a:effectLst/>
                <a:latin typeface="Avenir Next" panose="020B0503020202020204"/>
                <a:ea typeface="Calibri" panose="020F0502020204030204" pitchFamily="34" charset="0"/>
                <a:cs typeface="Times New Roman" panose="02020603050405020304" pitchFamily="18" charset="0"/>
              </a:rPr>
              <a:t>: "Aber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DIESES </a:t>
            </a:r>
            <a:r>
              <a:rPr lang="en-US" sz="1800" kern="100" dirty="0" err="1">
                <a:effectLst/>
                <a:latin typeface="Avenir Next" panose="020B0503020202020204"/>
                <a:ea typeface="Calibri" panose="020F0502020204030204" pitchFamily="34" charset="0"/>
                <a:cs typeface="Times New Roman" panose="02020603050405020304" pitchFamily="18" charset="0"/>
              </a:rPr>
              <a:t>Denksystem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halte</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Bibel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hoch</a:t>
            </a:r>
            <a:r>
              <a:rPr lang="en-US" sz="1800" kern="100" dirty="0">
                <a:effectLst/>
                <a:latin typeface="Avenir Next" panose="020B0503020202020204"/>
                <a:ea typeface="Calibri" panose="020F0502020204030204" pitchFamily="34" charset="0"/>
                <a:cs typeface="Times New Roman" panose="02020603050405020304" pitchFamily="18" charset="0"/>
              </a:rPr>
              <a:t>) DIESES </a:t>
            </a:r>
            <a:r>
              <a:rPr lang="en-US" sz="1800" kern="100" dirty="0" err="1">
                <a:effectLst/>
                <a:latin typeface="Avenir Next" panose="020B0503020202020204"/>
                <a:ea typeface="Calibri" panose="020F0502020204030204" pitchFamily="34" charset="0"/>
                <a:cs typeface="Times New Roman" panose="02020603050405020304" pitchFamily="18" charset="0"/>
              </a:rPr>
              <a:t>Verhalten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hervorbringt</a:t>
            </a:r>
            <a:r>
              <a:rPr lang="en-US" sz="1800" kern="100" dirty="0">
                <a:effectLst/>
                <a:latin typeface="Avenir Next" panose="020B0503020202020204"/>
                <a:ea typeface="Calibri" panose="020F0502020204030204" pitchFamily="34" charset="0"/>
                <a:cs typeface="Times New Roman" panose="02020603050405020304" pitchFamily="18" charset="0"/>
              </a:rPr>
              <a:t>, will ich </a:t>
            </a:r>
            <a:r>
              <a:rPr lang="en-US" sz="1800" kern="100" dirty="0" err="1">
                <a:effectLst/>
                <a:latin typeface="Avenir Next" panose="020B0503020202020204"/>
                <a:ea typeface="Calibri" panose="020F0502020204030204" pitchFamily="34" charset="0"/>
                <a:cs typeface="Times New Roman" panose="02020603050405020304" pitchFamily="18" charset="0"/>
              </a:rPr>
              <a:t>damit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nichts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tun </a:t>
            </a:r>
            <a:r>
              <a:rPr lang="en-US" sz="1800" kern="100" dirty="0" err="1">
                <a:effectLst/>
                <a:latin typeface="Avenir Next" panose="020B0503020202020204"/>
                <a:ea typeface="Calibri" panose="020F0502020204030204" pitchFamily="34" charset="0"/>
                <a:cs typeface="Times New Roman" panose="02020603050405020304" pitchFamily="18" charset="0"/>
              </a:rPr>
              <a:t>haben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Diese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Reaktion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verständlich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aber</a:t>
            </a:r>
            <a:r>
              <a:rPr lang="en-US" sz="1800" kern="100" dirty="0">
                <a:effectLst/>
                <a:latin typeface="Avenir Next" panose="020B0503020202020204"/>
                <a:ea typeface="Calibri" panose="020F0502020204030204" pitchFamily="34" charset="0"/>
                <a:cs typeface="Times New Roman" panose="02020603050405020304" pitchFamily="18" charset="0"/>
              </a:rPr>
              <a:t> dieses </a:t>
            </a:r>
            <a:r>
              <a:rPr lang="en-US" sz="1800" kern="100" dirty="0" err="1">
                <a:effectLst/>
                <a:latin typeface="Avenir Next" panose="020B0503020202020204"/>
                <a:ea typeface="Calibri" panose="020F0502020204030204" pitchFamily="34" charset="0"/>
                <a:cs typeface="Times New Roman" panose="02020603050405020304" pitchFamily="18" charset="0"/>
              </a:rPr>
              <a:t>Verhalten</a:t>
            </a:r>
            <a:r>
              <a:rPr lang="en-US" sz="1800" kern="100" dirty="0">
                <a:effectLst/>
                <a:latin typeface="Avenir Next" panose="020B0503020202020204"/>
                <a:ea typeface="Calibri" panose="020F0502020204030204" pitchFamily="34" charset="0"/>
                <a:cs typeface="Times New Roman" panose="02020603050405020304" pitchFamily="18" charset="0"/>
              </a:rPr>
              <a:t> hat das </a:t>
            </a:r>
            <a:r>
              <a:rPr lang="en-US" sz="1800" kern="100" dirty="0" err="1">
                <a:effectLst/>
                <a:latin typeface="Avenir Next" panose="020B0503020202020204"/>
                <a:ea typeface="Calibri" panose="020F0502020204030204" pitchFamily="34" charset="0"/>
                <a:cs typeface="Times New Roman" panose="02020603050405020304" pitchFamily="18" charset="0"/>
              </a:rPr>
              <a:t>Denksystem</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Bibel</a:t>
            </a:r>
            <a:r>
              <a:rPr lang="en-US" sz="1800" kern="100" dirty="0">
                <a:effectLst/>
                <a:latin typeface="Avenir Next" panose="020B0503020202020204"/>
                <a:ea typeface="Calibri" panose="020F0502020204030204" pitchFamily="34" charset="0"/>
                <a:cs typeface="Times New Roman" panose="02020603050405020304" pitchFamily="18" charset="0"/>
              </a:rPr>
              <a:t> und Gott </a:t>
            </a:r>
            <a:r>
              <a:rPr lang="en-US" sz="1800" kern="100" dirty="0" err="1">
                <a:effectLst/>
                <a:latin typeface="Avenir Next" panose="020B0503020202020204"/>
                <a:ea typeface="Calibri" panose="020F0502020204030204" pitchFamily="34" charset="0"/>
                <a:cs typeface="Times New Roman" panose="02020603050405020304" pitchFamily="18" charset="0"/>
              </a:rPr>
              <a:t>falsch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dargestellt</a:t>
            </a:r>
            <a:r>
              <a:rPr lang="en-US" sz="1800" kern="100" dirty="0">
                <a:effectLst/>
                <a:latin typeface="Avenir Next" panose="020B0503020202020204"/>
                <a:ea typeface="Calibri" panose="020F0502020204030204" pitchFamily="34" charset="0"/>
                <a:cs typeface="Times New Roman" panose="02020603050405020304" pitchFamily="18" charset="0"/>
              </a:rPr>
              <a:t>! Hast du </a:t>
            </a:r>
            <a:r>
              <a:rPr lang="en-US" sz="1800" kern="100" dirty="0" err="1">
                <a:effectLst/>
                <a:latin typeface="Avenir Next" panose="020B0503020202020204"/>
                <a:ea typeface="Calibri" panose="020F0502020204030204" pitchFamily="34" charset="0"/>
                <a:cs typeface="Times New Roman" panose="02020603050405020304" pitchFamily="18" charset="0"/>
              </a:rPr>
              <a:t>nicht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schon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genug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gelitten</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verloren</a:t>
            </a:r>
            <a:r>
              <a:rPr lang="en-US" sz="1800" kern="100" dirty="0">
                <a:effectLst/>
                <a:latin typeface="Avenir Next" panose="020B0503020202020204"/>
                <a:ea typeface="Calibri" panose="020F0502020204030204" pitchFamily="34" charset="0"/>
                <a:cs typeface="Times New Roman" panose="02020603050405020304" pitchFamily="18" charset="0"/>
              </a:rPr>
              <a:t>? Lass </a:t>
            </a:r>
            <a:r>
              <a:rPr lang="en-US" sz="1800" kern="100" dirty="0" err="1">
                <a:effectLst/>
                <a:latin typeface="Avenir Next" panose="020B0503020202020204"/>
                <a:ea typeface="Calibri" panose="020F0502020204030204" pitchFamily="34" charset="0"/>
                <a:cs typeface="Times New Roman" panose="02020603050405020304" pitchFamily="18" charset="0"/>
              </a:rPr>
              <a:t>nicht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auch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noch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deinen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Glauben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raubt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Steige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wieder</a:t>
            </a:r>
            <a:r>
              <a:rPr lang="en-US" sz="1800" kern="100" dirty="0">
                <a:effectLst/>
                <a:latin typeface="Avenir Next" panose="020B0503020202020204"/>
                <a:ea typeface="Calibri" panose="020F0502020204030204" pitchFamily="34" charset="0"/>
                <a:cs typeface="Times New Roman" panose="02020603050405020304" pitchFamily="18" charset="0"/>
              </a:rPr>
              <a:t> in DIESES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halte</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Bibel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hoch</a:t>
            </a:r>
            <a:r>
              <a:rPr lang="en-US" sz="1800" kern="100" dirty="0">
                <a:effectLst/>
                <a:latin typeface="Avenir Next" panose="020B0503020202020204"/>
                <a:ea typeface="Calibri" panose="020F0502020204030204" pitchFamily="34" charset="0"/>
                <a:cs typeface="Times New Roman" panose="02020603050405020304" pitchFamily="18" charset="0"/>
              </a:rPr>
              <a:t>). Lass dich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tief</a:t>
            </a:r>
            <a:r>
              <a:rPr lang="en-US" sz="1800" kern="100" dirty="0">
                <a:effectLst/>
                <a:latin typeface="Avenir Next" panose="020B0503020202020204"/>
                <a:ea typeface="Calibri" panose="020F0502020204030204" pitchFamily="34" charset="0"/>
                <a:cs typeface="Times New Roman" panose="02020603050405020304" pitchFamily="18" charset="0"/>
              </a:rPr>
              <a:t> auf Gott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dort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findest</a:t>
            </a:r>
            <a:r>
              <a:rPr lang="en-US" sz="1800" kern="100" dirty="0">
                <a:effectLst/>
                <a:latin typeface="Avenir Next" panose="020B0503020202020204"/>
                <a:ea typeface="Calibri" panose="020F0502020204030204" pitchFamily="34" charset="0"/>
                <a:cs typeface="Times New Roman" panose="02020603050405020304" pitchFamily="18" charset="0"/>
              </a:rPr>
              <a:t> du die </a:t>
            </a:r>
            <a:r>
              <a:rPr lang="en-US" sz="1800" kern="100" dirty="0" err="1">
                <a:effectLst/>
                <a:latin typeface="Avenir Next" panose="020B0503020202020204"/>
                <a:ea typeface="Calibri" panose="020F0502020204030204" pitchFamily="34" charset="0"/>
                <a:cs typeface="Times New Roman" panose="02020603050405020304" pitchFamily="18" charset="0"/>
              </a:rPr>
              <a:t>wahrhaftigste</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umfassendste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Heilung</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Unrecht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getan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wurde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es </a:t>
            </a:r>
            <a:r>
              <a:rPr lang="en-US" sz="1800" kern="100" dirty="0" err="1">
                <a:effectLst/>
                <a:latin typeface="Avenir Next" panose="020B0503020202020204"/>
                <a:ea typeface="Calibri" panose="020F0502020204030204" pitchFamily="34" charset="0"/>
                <a:cs typeface="Times New Roman" panose="02020603050405020304" pitchFamily="18" charset="0"/>
              </a:rPr>
              <a:t>für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Heilung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hilfreich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Entschuldigung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erhalten</a:t>
            </a:r>
            <a:r>
              <a:rPr lang="en-US" sz="1800" kern="100" dirty="0">
                <a:effectLst/>
                <a:latin typeface="Avenir Next" panose="020B0503020202020204"/>
                <a:ea typeface="Calibri" panose="020F0502020204030204" pitchFamily="34" charset="0"/>
                <a:cs typeface="Times New Roman" panose="02020603050405020304" pitchFamily="18" charset="0"/>
              </a:rPr>
              <a:t>. Es </a:t>
            </a:r>
            <a:r>
              <a:rPr lang="en-US" sz="1800" kern="100" dirty="0" err="1">
                <a:effectLst/>
                <a:latin typeface="Avenir Next" panose="020B0503020202020204"/>
                <a:ea typeface="Calibri" panose="020F0502020204030204" pitchFamily="34" charset="0"/>
                <a:cs typeface="Times New Roman" panose="02020603050405020304" pitchFamily="18" charset="0"/>
              </a:rPr>
              <a:t>kann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jedoch</a:t>
            </a:r>
            <a:r>
              <a:rPr lang="en-US" sz="1800" kern="100" dirty="0">
                <a:effectLst/>
                <a:latin typeface="Avenir Next" panose="020B0503020202020204"/>
                <a:ea typeface="Calibri" panose="020F0502020204030204" pitchFamily="34" charset="0"/>
                <a:cs typeface="Times New Roman" panose="02020603050405020304" pitchFamily="18" charset="0"/>
              </a:rPr>
              <a:t> sein,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aufrichtig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bei</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entschuldigt</a:t>
            </a:r>
            <a:r>
              <a:rPr lang="en-US" sz="1800" kern="100" dirty="0">
                <a:effectLst/>
                <a:latin typeface="Avenir Next" panose="020B0503020202020204"/>
                <a:ea typeface="Calibri" panose="020F0502020204030204" pitchFamily="34" charset="0"/>
                <a:cs typeface="Times New Roman" panose="02020603050405020304" pitchFamily="18" charset="0"/>
              </a:rPr>
              <a:t>, und du </a:t>
            </a:r>
            <a:r>
              <a:rPr lang="en-US" sz="1800" kern="100" dirty="0" err="1">
                <a:effectLst/>
                <a:latin typeface="Avenir Next" panose="020B0503020202020204"/>
                <a:ea typeface="Calibri" panose="020F0502020204030204" pitchFamily="34" charset="0"/>
                <a:cs typeface="Times New Roman" panose="02020603050405020304" pitchFamily="18" charset="0"/>
              </a:rPr>
              <a:t>wirst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wahrscheinlich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Anruf</a:t>
            </a:r>
            <a:r>
              <a:rPr lang="en-US" sz="1800" kern="100" dirty="0">
                <a:effectLst/>
                <a:latin typeface="Avenir Next" panose="020B0503020202020204"/>
                <a:ea typeface="Calibri" panose="020F0502020204030204" pitchFamily="34" charset="0"/>
                <a:cs typeface="Times New Roman" panose="02020603050405020304" pitchFamily="18" charset="0"/>
              </a:rPr>
              <a:t> von </a:t>
            </a:r>
            <a:r>
              <a:rPr lang="en-US" sz="1800" kern="100" dirty="0" err="1">
                <a:effectLst/>
                <a:latin typeface="Avenir Next" panose="020B0503020202020204"/>
                <a:ea typeface="Calibri" panose="020F0502020204030204" pitchFamily="34" charset="0"/>
                <a:cs typeface="Times New Roman" panose="02020603050405020304" pitchFamily="18" charset="0"/>
              </a:rPr>
              <a:t>einem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Konferenzpräsidenten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erhalten</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so </a:t>
            </a:r>
            <a:r>
              <a:rPr lang="en-US" sz="1800" kern="100" dirty="0" err="1">
                <a:effectLst/>
                <a:latin typeface="Avenir Next" panose="020B0503020202020204"/>
                <a:ea typeface="Calibri" panose="020F0502020204030204" pitchFamily="34" charset="0"/>
                <a:cs typeface="Times New Roman" panose="02020603050405020304" pitchFamily="18" charset="0"/>
              </a:rPr>
              <a:t>entschuldigt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bei</a:t>
            </a:r>
            <a:r>
              <a:rPr lang="en-US" sz="1800" kern="100" dirty="0">
                <a:effectLst/>
                <a:latin typeface="Avenir Next" panose="020B0503020202020204"/>
                <a:ea typeface="Calibri" panose="020F0502020204030204" pitchFamily="34" charset="0"/>
                <a:cs typeface="Times New Roman" panose="02020603050405020304" pitchFamily="18" charset="0"/>
              </a:rPr>
              <a:t> Sarah. </a:t>
            </a:r>
            <a:r>
              <a:rPr lang="en-US" sz="1800" kern="100" dirty="0" err="1">
                <a:effectLst/>
                <a:latin typeface="Avenir Next" panose="020B0503020202020204"/>
                <a:ea typeface="Calibri" panose="020F0502020204030204" pitchFamily="34" charset="0"/>
                <a:cs typeface="Times New Roman" panose="02020603050405020304" pitchFamily="18" charset="0"/>
              </a:rPr>
              <a:t>Darf</a:t>
            </a:r>
            <a:r>
              <a:rPr lang="en-US" sz="1800" kern="100" dirty="0">
                <a:effectLst/>
                <a:latin typeface="Avenir Next" panose="020B0503020202020204"/>
                <a:ea typeface="Calibri" panose="020F0502020204030204" pitchFamily="34" charset="0"/>
                <a:cs typeface="Times New Roman" panose="02020603050405020304" pitchFamily="18" charset="0"/>
              </a:rPr>
              <a:t> ich </a:t>
            </a:r>
            <a:r>
              <a:rPr lang="en-US" sz="1800" kern="100" dirty="0" err="1">
                <a:effectLst/>
                <a:latin typeface="Avenir Next" panose="020B0503020202020204"/>
                <a:ea typeface="Calibri" panose="020F0502020204030204" pitchFamily="34" charset="0"/>
                <a:cs typeface="Times New Roman" panose="02020603050405020304" pitchFamily="18" charset="0"/>
              </a:rPr>
              <a:t>mich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bei</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entschuldigen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Namen</a:t>
            </a:r>
            <a:r>
              <a:rPr lang="en-US" sz="1800" kern="100" dirty="0">
                <a:effectLst/>
                <a:latin typeface="Avenir Next" panose="020B0503020202020204"/>
                <a:ea typeface="Calibri" panose="020F0502020204030204" pitchFamily="34" charset="0"/>
                <a:cs typeface="Times New Roman" panose="02020603050405020304" pitchFamily="18" charset="0"/>
              </a:rPr>
              <a:t> des </a:t>
            </a:r>
            <a:r>
              <a:rPr lang="en-US" sz="1800" kern="100" dirty="0" err="1">
                <a:effectLst/>
                <a:latin typeface="Avenir Next" panose="020B0503020202020204"/>
                <a:ea typeface="Calibri" panose="020F0502020204030204" pitchFamily="34" charset="0"/>
                <a:cs typeface="Times New Roman" panose="02020603050405020304" pitchFamily="18" charset="0"/>
              </a:rPr>
              <a:t>Leibes</a:t>
            </a:r>
            <a:r>
              <a:rPr lang="en-US" sz="1800" kern="100" dirty="0">
                <a:effectLst/>
                <a:latin typeface="Avenir Next" panose="020B0503020202020204"/>
                <a:ea typeface="Calibri" panose="020F0502020204030204" pitchFamily="34" charset="0"/>
                <a:cs typeface="Times New Roman" panose="02020603050405020304" pitchFamily="18" charset="0"/>
              </a:rPr>
              <a:t> der </a:t>
            </a:r>
            <a:r>
              <a:rPr lang="en-US" sz="1800" kern="100" dirty="0" err="1">
                <a:effectLst/>
                <a:latin typeface="Avenir Next" panose="020B0503020202020204"/>
                <a:ea typeface="Calibri" panose="020F0502020204030204" pitchFamily="34" charset="0"/>
                <a:cs typeface="Times New Roman" panose="02020603050405020304" pitchFamily="18" charset="0"/>
              </a:rPr>
              <a:t>Gläubigen</a:t>
            </a:r>
            <a:r>
              <a:rPr lang="en-US" sz="1800" kern="100" dirty="0">
                <a:effectLst/>
                <a:latin typeface="Avenir Next" panose="020B0503020202020204"/>
                <a:ea typeface="Calibri" panose="020F0502020204030204" pitchFamily="34" charset="0"/>
                <a:cs typeface="Times New Roman" panose="02020603050405020304" pitchFamily="18" charset="0"/>
              </a:rPr>
              <a:t> in der </a:t>
            </a:r>
            <a:r>
              <a:rPr lang="en-US" sz="1800" kern="100" dirty="0" err="1">
                <a:effectLst/>
                <a:latin typeface="Avenir Next" panose="020B0503020202020204"/>
                <a:ea typeface="Calibri" panose="020F0502020204030204" pitchFamily="34" charset="0"/>
                <a:cs typeface="Times New Roman" panose="02020603050405020304" pitchFamily="18" charset="0"/>
              </a:rPr>
              <a:t>Weltkirche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meiner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Gemeinde</a:t>
            </a:r>
            <a:r>
              <a:rPr lang="en-US" sz="1800" kern="100" dirty="0">
                <a:effectLst/>
                <a:latin typeface="Avenir Next" panose="020B0503020202020204"/>
                <a:ea typeface="Calibri" panose="020F0502020204030204" pitchFamily="34" charset="0"/>
                <a:cs typeface="Times New Roman" panose="02020603050405020304" pitchFamily="18" charset="0"/>
              </a:rPr>
              <a:t>, UNSERER </a:t>
            </a:r>
            <a:r>
              <a:rPr lang="en-US" sz="1800" kern="100" dirty="0" err="1">
                <a:effectLst/>
                <a:latin typeface="Avenir Next" panose="020B0503020202020204"/>
                <a:ea typeface="Calibri" panose="020F0502020204030204" pitchFamily="34" charset="0"/>
                <a:cs typeface="Times New Roman" panose="02020603050405020304" pitchFamily="18" charset="0"/>
              </a:rPr>
              <a:t>Gemeinde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entschuldige</a:t>
            </a:r>
            <a:r>
              <a:rPr lang="en-US" sz="1800" kern="100" dirty="0">
                <a:effectLst/>
                <a:latin typeface="Avenir Next" panose="020B0503020202020204"/>
                <a:ea typeface="Calibri" panose="020F0502020204030204" pitchFamily="34" charset="0"/>
                <a:cs typeface="Times New Roman" panose="02020603050405020304" pitchFamily="18" charset="0"/>
              </a:rPr>
              <a:t> ich </a:t>
            </a:r>
            <a:r>
              <a:rPr lang="en-US" sz="1800" kern="100" dirty="0" err="1">
                <a:effectLst/>
                <a:latin typeface="Avenir Next" panose="020B0503020202020204"/>
                <a:ea typeface="Calibri" panose="020F0502020204030204" pitchFamily="34" charset="0"/>
                <a:cs typeface="Times New Roman" panose="02020603050405020304" pitchFamily="18" charset="0"/>
              </a:rPr>
              <a:t>mich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für</a:t>
            </a:r>
            <a:r>
              <a:rPr lang="en-US" sz="1800" kern="100" dirty="0">
                <a:effectLst/>
                <a:latin typeface="Avenir Next" panose="020B0503020202020204"/>
                <a:ea typeface="Calibri" panose="020F0502020204030204" pitchFamily="34" charset="0"/>
                <a:cs typeface="Times New Roman" panose="02020603050405020304" pitchFamily="18" charset="0"/>
              </a:rPr>
              <a:t> den </a:t>
            </a:r>
            <a:r>
              <a:rPr lang="en-US" sz="1800" kern="100" dirty="0" err="1">
                <a:effectLst/>
                <a:latin typeface="Avenir Next" panose="020B0503020202020204"/>
                <a:ea typeface="Calibri" panose="020F0502020204030204" pitchFamily="34" charset="0"/>
                <a:cs typeface="Times New Roman" panose="02020603050405020304" pitchFamily="18" charset="0"/>
              </a:rPr>
              <a:t>Schmerz</a:t>
            </a:r>
            <a:r>
              <a:rPr lang="en-US" sz="1800" kern="100" dirty="0">
                <a:effectLst/>
                <a:latin typeface="Avenir Next" panose="020B0503020202020204"/>
                <a:ea typeface="Calibri" panose="020F0502020204030204" pitchFamily="34" charset="0"/>
                <a:cs typeface="Times New Roman" panose="02020603050405020304" pitchFamily="18" charset="0"/>
              </a:rPr>
              <a:t>, den </a:t>
            </a:r>
            <a:r>
              <a:rPr lang="en-US" sz="1800" kern="100" dirty="0" err="1">
                <a:effectLst/>
                <a:latin typeface="Avenir Next" panose="020B0503020202020204"/>
                <a:ea typeface="Calibri" panose="020F0502020204030204" pitchFamily="34" charset="0"/>
                <a:cs typeface="Times New Roman" panose="02020603050405020304" pitchFamily="18" charset="0"/>
              </a:rPr>
              <a:t>eines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unserer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Mitglieder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vielleicht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unserer</a:t>
            </a:r>
            <a:r>
              <a:rPr lang="en-US" sz="1800" kern="100" dirty="0">
                <a:effectLst/>
                <a:latin typeface="Avenir Next" panose="020B0503020202020204"/>
                <a:ea typeface="Calibri" panose="020F0502020204030204" pitchFamily="34" charset="0"/>
                <a:cs typeface="Times New Roman" panose="02020603050405020304" pitchFamily="18" charset="0"/>
              </a:rPr>
              <a:t> Leiter,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zugefügt</a:t>
            </a:r>
            <a:r>
              <a:rPr lang="en-US" sz="1800" kern="100" dirty="0">
                <a:effectLst/>
                <a:latin typeface="Avenir Next" panose="020B0503020202020204"/>
                <a:ea typeface="Calibri" panose="020F0502020204030204" pitchFamily="34" charset="0"/>
                <a:cs typeface="Times New Roman" panose="02020603050405020304" pitchFamily="18" charset="0"/>
              </a:rPr>
              <a:t> hat. Das </a:t>
            </a:r>
            <a:r>
              <a:rPr lang="en-US" sz="1800" kern="100" dirty="0" err="1">
                <a:effectLst/>
                <a:latin typeface="Avenir Next" panose="020B0503020202020204"/>
                <a:ea typeface="Calibri" panose="020F0502020204030204" pitchFamily="34" charset="0"/>
                <a:cs typeface="Times New Roman" panose="02020603050405020304" pitchFamily="18" charset="0"/>
              </a:rPr>
              <a:t>hätte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niemals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passieren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dürfen</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a:effectLst/>
                <a:latin typeface="Avenir Next" panose="020B0503020202020204"/>
                <a:ea typeface="Calibri" panose="020F0502020204030204" pitchFamily="34" charset="0"/>
                <a:cs typeface="Calibri" panose="020F0502020204030204" pitchFamily="34" charset="0"/>
              </a:rPr>
              <a:t>Der </a:t>
            </a:r>
            <a:r>
              <a:rPr lang="en-US" sz="1800" dirty="0" err="1">
                <a:effectLst/>
                <a:latin typeface="Avenir Next" panose="020B0503020202020204"/>
                <a:ea typeface="Calibri" panose="020F0502020204030204" pitchFamily="34" charset="0"/>
                <a:cs typeface="Calibri" panose="020F0502020204030204" pitchFamily="34" charset="0"/>
              </a:rPr>
              <a:t>Missbraucher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hatte</a:t>
            </a:r>
            <a:r>
              <a:rPr lang="en-US" sz="1800" dirty="0">
                <a:effectLst/>
                <a:latin typeface="Avenir Next" panose="020B0503020202020204"/>
                <a:ea typeface="Calibri" panose="020F0502020204030204" pitchFamily="34" charset="0"/>
                <a:cs typeface="Calibri" panose="020F0502020204030204" pitchFamily="34" charset="0"/>
              </a:rPr>
              <a:t> die </a:t>
            </a:r>
            <a:r>
              <a:rPr lang="en-US" sz="1800" dirty="0" err="1">
                <a:effectLst/>
                <a:latin typeface="Avenir Next" panose="020B0503020202020204"/>
                <a:ea typeface="Calibri" panose="020F0502020204030204" pitchFamily="34" charset="0"/>
                <a:cs typeface="Calibri" panose="020F0502020204030204" pitchFamily="34" charset="0"/>
              </a:rPr>
              <a:t>Dreistigkeit</a:t>
            </a:r>
            <a:r>
              <a:rPr lang="en-US" sz="1800" dirty="0">
                <a:effectLst/>
                <a:latin typeface="Avenir Next" panose="020B0503020202020204"/>
                <a:ea typeface="Calibri" panose="020F0502020204030204" pitchFamily="34" charset="0"/>
                <a:cs typeface="Calibri" panose="020F0502020204030204" pitchFamily="34" charset="0"/>
              </a:rPr>
              <a:t>, dich </a:t>
            </a:r>
            <a:r>
              <a:rPr lang="en-US" sz="1800" dirty="0" err="1">
                <a:effectLst/>
                <a:latin typeface="Avenir Next" panose="020B0503020202020204"/>
                <a:ea typeface="Calibri" panose="020F0502020204030204" pitchFamily="34" charset="0"/>
                <a:cs typeface="Calibri" panose="020F0502020204030204" pitchFamily="34" charset="0"/>
              </a:rPr>
              <a:t>zu</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missbrauchen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jetzt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möchte</a:t>
            </a:r>
            <a:r>
              <a:rPr lang="en-US" sz="1800" dirty="0">
                <a:effectLst/>
                <a:latin typeface="Avenir Next" panose="020B0503020202020204"/>
                <a:ea typeface="Calibri" panose="020F0502020204030204" pitchFamily="34" charset="0"/>
                <a:cs typeface="Calibri" panose="020F0502020204030204" pitchFamily="34" charset="0"/>
              </a:rPr>
              <a:t> ich,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du die </a:t>
            </a:r>
            <a:r>
              <a:rPr lang="en-US" sz="1800" dirty="0" err="1">
                <a:effectLst/>
                <a:latin typeface="Avenir Next" panose="020B0503020202020204"/>
                <a:ea typeface="Calibri" panose="020F0502020204030204" pitchFamily="34" charset="0"/>
                <a:cs typeface="Calibri" panose="020F0502020204030204" pitchFamily="34" charset="0"/>
              </a:rPr>
              <a:t>Beharrlichkeit</a:t>
            </a:r>
            <a:r>
              <a:rPr lang="en-US" sz="1800" dirty="0">
                <a:effectLst/>
                <a:latin typeface="Avenir Next" panose="020B0503020202020204"/>
                <a:ea typeface="Calibri" panose="020F0502020204030204" pitchFamily="34" charset="0"/>
                <a:cs typeface="Calibri" panose="020F0502020204030204" pitchFamily="34" charset="0"/>
              </a:rPr>
              <a:t> hast, </a:t>
            </a:r>
            <a:r>
              <a:rPr lang="en-US" sz="1800" dirty="0" err="1">
                <a:effectLst/>
                <a:latin typeface="Avenir Next" panose="020B0503020202020204"/>
                <a:ea typeface="Calibri" panose="020F0502020204030204" pitchFamily="34" charset="0"/>
                <a:cs typeface="Calibri" panose="020F0502020204030204" pitchFamily="34" charset="0"/>
              </a:rPr>
              <a:t>zu</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heilen</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Avenir Next" panose="020B0503020202020204"/>
              <a:buChar char="-"/>
              <a:tabLst>
                <a:tab pos="457200" algn="l"/>
                <a:tab pos="914400" algn="l"/>
                <a:tab pos="1371600" algn="l"/>
                <a:tab pos="1828800" algn="l"/>
                <a:tab pos="2286000" algn="l"/>
              </a:tabLst>
            </a:pPr>
            <a:r>
              <a:rPr lang="en-US" sz="1800" dirty="0">
                <a:effectLst/>
                <a:latin typeface="Avenir Next" panose="020B0503020202020204"/>
                <a:ea typeface="Calibri" panose="020F0502020204030204" pitchFamily="34" charset="0"/>
                <a:cs typeface="Calibri" panose="020F0502020204030204" pitchFamily="34" charset="0"/>
              </a:rPr>
              <a:t>Der </a:t>
            </a:r>
            <a:r>
              <a:rPr lang="en-US" sz="1800" dirty="0" err="1">
                <a:effectLst/>
                <a:latin typeface="Avenir Next" panose="020B0503020202020204"/>
                <a:ea typeface="Calibri" panose="020F0502020204030204" pitchFamily="34" charset="0"/>
                <a:cs typeface="Calibri" panose="020F0502020204030204" pitchFamily="34" charset="0"/>
              </a:rPr>
              <a:t>Missbraucher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hatte</a:t>
            </a:r>
            <a:r>
              <a:rPr lang="en-US" sz="1800" dirty="0">
                <a:effectLst/>
                <a:latin typeface="Avenir Next" panose="020B0503020202020204"/>
                <a:ea typeface="Calibri" panose="020F0502020204030204" pitchFamily="34" charset="0"/>
                <a:cs typeface="Calibri" panose="020F0502020204030204" pitchFamily="34" charset="0"/>
              </a:rPr>
              <a:t> die </a:t>
            </a:r>
            <a:r>
              <a:rPr lang="en-US" sz="1800" dirty="0" err="1">
                <a:effectLst/>
                <a:latin typeface="Avenir Next" panose="020B0503020202020204"/>
                <a:ea typeface="Calibri" panose="020F0502020204030204" pitchFamily="34" charset="0"/>
                <a:cs typeface="Calibri" panose="020F0502020204030204" pitchFamily="34" charset="0"/>
              </a:rPr>
              <a:t>Dreistigkeit</a:t>
            </a:r>
            <a:r>
              <a:rPr lang="en-US" sz="1800" dirty="0">
                <a:effectLst/>
                <a:latin typeface="Avenir Next" panose="020B0503020202020204"/>
                <a:ea typeface="Calibri" panose="020F0502020204030204" pitchFamily="34" charset="0"/>
                <a:cs typeface="Calibri" panose="020F0502020204030204" pitchFamily="34" charset="0"/>
              </a:rPr>
              <a:t>, so </a:t>
            </a:r>
            <a:r>
              <a:rPr lang="en-US" sz="1800" dirty="0" err="1">
                <a:effectLst/>
                <a:latin typeface="Avenir Next" panose="020B0503020202020204"/>
                <a:ea typeface="Calibri" panose="020F0502020204030204" pitchFamily="34" charset="0"/>
                <a:cs typeface="Calibri" panose="020F0502020204030204" pitchFamily="34" charset="0"/>
              </a:rPr>
              <a:t>zu</a:t>
            </a:r>
            <a:r>
              <a:rPr lang="en-US" sz="1800" dirty="0">
                <a:effectLst/>
                <a:latin typeface="Avenir Next" panose="020B0503020202020204"/>
                <a:ea typeface="Calibri" panose="020F0502020204030204" pitchFamily="34" charset="0"/>
                <a:cs typeface="Calibri" panose="020F0502020204030204" pitchFamily="34" charset="0"/>
              </a:rPr>
              <a:t> tun, </a:t>
            </a:r>
            <a:r>
              <a:rPr lang="en-US" sz="1800" dirty="0" err="1">
                <a:effectLst/>
                <a:latin typeface="Avenir Next" panose="020B0503020202020204"/>
                <a:ea typeface="Calibri" panose="020F0502020204030204" pitchFamily="34" charset="0"/>
                <a:cs typeface="Calibri" panose="020F0502020204030204" pitchFamily="34" charset="0"/>
              </a:rPr>
              <a:t>als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wäre</a:t>
            </a:r>
            <a:r>
              <a:rPr lang="en-US" sz="1800" dirty="0">
                <a:effectLst/>
                <a:latin typeface="Avenir Next" panose="020B0503020202020204"/>
                <a:ea typeface="Calibri" panose="020F0502020204030204" pitchFamily="34" charset="0"/>
                <a:cs typeface="Calibri" panose="020F0502020204030204" pitchFamily="34" charset="0"/>
              </a:rPr>
              <a:t> es </a:t>
            </a:r>
            <a:r>
              <a:rPr lang="en-US" sz="1800" dirty="0" err="1">
                <a:effectLst/>
                <a:latin typeface="Avenir Next" panose="020B0503020202020204"/>
                <a:ea typeface="Calibri" panose="020F0502020204030204" pitchFamily="34" charset="0"/>
                <a:cs typeface="Calibri" panose="020F0502020204030204" pitchFamily="34" charset="0"/>
              </a:rPr>
              <a:t>nicht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passiert</a:t>
            </a:r>
            <a:r>
              <a:rPr lang="en-US" sz="1800" dirty="0">
                <a:effectLst/>
                <a:latin typeface="Avenir Next" panose="020B0503020202020204"/>
                <a:ea typeface="Calibri" panose="020F0502020204030204" pitchFamily="34" charset="0"/>
                <a:cs typeface="Calibri" panose="020F0502020204030204" pitchFamily="34" charset="0"/>
              </a:rPr>
              <a:t> und/</a:t>
            </a:r>
            <a:r>
              <a:rPr lang="en-US" sz="1800" dirty="0" err="1">
                <a:effectLst/>
                <a:latin typeface="Avenir Next" panose="020B0503020202020204"/>
                <a:ea typeface="Calibri" panose="020F0502020204030204" pitchFamily="34" charset="0"/>
                <a:cs typeface="Calibri" panose="020F0502020204030204" pitchFamily="34" charset="0"/>
              </a:rPr>
              <a:t>oder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als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wäre</a:t>
            </a:r>
            <a:r>
              <a:rPr lang="en-US" sz="1800" dirty="0">
                <a:effectLst/>
                <a:latin typeface="Avenir Next" panose="020B0503020202020204"/>
                <a:ea typeface="Calibri" panose="020F0502020204030204" pitchFamily="34" charset="0"/>
                <a:cs typeface="Calibri" panose="020F0502020204030204" pitchFamily="34" charset="0"/>
              </a:rPr>
              <a:t> es </a:t>
            </a:r>
            <a:r>
              <a:rPr lang="en-US" sz="1800" dirty="0" err="1">
                <a:effectLst/>
                <a:latin typeface="Avenir Next" panose="020B0503020202020204"/>
                <a:ea typeface="Calibri" panose="020F0502020204030204" pitchFamily="34" charset="0"/>
                <a:cs typeface="Calibri" panose="020F0502020204030204" pitchFamily="34" charset="0"/>
              </a:rPr>
              <a:t>nicht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wichtig</a:t>
            </a:r>
            <a:r>
              <a:rPr lang="en-US" sz="1800" dirty="0">
                <a:effectLst/>
                <a:latin typeface="Avenir Next" panose="020B0503020202020204"/>
                <a:ea typeface="Calibri" panose="020F0502020204030204" pitchFamily="34" charset="0"/>
                <a:cs typeface="Calibri" panose="020F0502020204030204" pitchFamily="34" charset="0"/>
              </a:rPr>
              <a:t>; ich </a:t>
            </a:r>
            <a:r>
              <a:rPr lang="en-US" sz="1800" dirty="0" err="1">
                <a:effectLst/>
                <a:latin typeface="Avenir Next" panose="020B0503020202020204"/>
                <a:ea typeface="Calibri" panose="020F0502020204030204" pitchFamily="34" charset="0"/>
                <a:cs typeface="Calibri" panose="020F0502020204030204" pitchFamily="34" charset="0"/>
              </a:rPr>
              <a:t>möchte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du die </a:t>
            </a:r>
            <a:r>
              <a:rPr lang="en-US" sz="1800" dirty="0" err="1">
                <a:effectLst/>
                <a:latin typeface="Avenir Next" panose="020B0503020202020204"/>
                <a:ea typeface="Calibri" panose="020F0502020204030204" pitchFamily="34" charset="0"/>
                <a:cs typeface="Calibri" panose="020F0502020204030204" pitchFamily="34" charset="0"/>
              </a:rPr>
              <a:t>Beharrlichkeit</a:t>
            </a:r>
            <a:r>
              <a:rPr lang="en-US" sz="1800" dirty="0">
                <a:effectLst/>
                <a:latin typeface="Avenir Next" panose="020B0503020202020204"/>
                <a:ea typeface="Calibri" panose="020F0502020204030204" pitchFamily="34" charset="0"/>
                <a:cs typeface="Calibri" panose="020F0502020204030204" pitchFamily="34" charset="0"/>
              </a:rPr>
              <a:t> hast, </a:t>
            </a:r>
            <a:r>
              <a:rPr lang="en-US" sz="1800" dirty="0" err="1">
                <a:effectLst/>
                <a:latin typeface="Avenir Next" panose="020B0503020202020204"/>
                <a:ea typeface="Calibri" panose="020F0502020204030204" pitchFamily="34" charset="0"/>
                <a:cs typeface="Calibri" panose="020F0502020204030204" pitchFamily="34" charset="0"/>
              </a:rPr>
              <a:t>zu</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sagen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es </a:t>
            </a:r>
            <a:r>
              <a:rPr lang="en-US" sz="1800" dirty="0" err="1">
                <a:effectLst/>
                <a:latin typeface="Avenir Next" panose="020B0503020202020204"/>
                <a:ea typeface="Calibri" panose="020F0502020204030204" pitchFamily="34" charset="0"/>
                <a:cs typeface="Calibri" panose="020F0502020204030204" pitchFamily="34" charset="0"/>
              </a:rPr>
              <a:t>passiert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ist</a:t>
            </a:r>
            <a:r>
              <a:rPr lang="en-US" sz="1800" dirty="0">
                <a:effectLst/>
                <a:latin typeface="Avenir Next" panose="020B0503020202020204"/>
                <a:ea typeface="Calibri" panose="020F0502020204030204" pitchFamily="34" charset="0"/>
                <a:cs typeface="Calibri" panose="020F0502020204030204" pitchFamily="34" charset="0"/>
              </a:rPr>
              <a:t> und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es </a:t>
            </a:r>
            <a:r>
              <a:rPr lang="en-US" sz="1800" dirty="0" err="1">
                <a:effectLst/>
                <a:latin typeface="Avenir Next" panose="020B0503020202020204"/>
                <a:ea typeface="Calibri" panose="020F0502020204030204" pitchFamily="34" charset="0"/>
                <a:cs typeface="Calibri" panose="020F0502020204030204" pitchFamily="34" charset="0"/>
              </a:rPr>
              <a:t>wichtig</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ist</a:t>
            </a:r>
            <a:r>
              <a:rPr lang="en-US" sz="1800" dirty="0">
                <a:effectLst/>
                <a:latin typeface="Avenir Next" panose="020B0503020202020204"/>
                <a:ea typeface="Calibri" panose="020F0502020204030204" pitchFamily="34" charset="0"/>
                <a:cs typeface="Calibri" panose="020F0502020204030204" pitchFamily="34" charset="0"/>
              </a:rPr>
              <a:t>. </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Avenir Next" panose="020B0503020202020204"/>
              <a:buChar char="-"/>
              <a:tabLst>
                <a:tab pos="457200" algn="l"/>
                <a:tab pos="914400" algn="l"/>
                <a:tab pos="1371600" algn="l"/>
                <a:tab pos="1828800" algn="l"/>
                <a:tab pos="2286000" algn="l"/>
              </a:tabLst>
            </a:pPr>
            <a:r>
              <a:rPr lang="en-US" sz="1800" dirty="0">
                <a:effectLst/>
                <a:latin typeface="Avenir Next" panose="020B0503020202020204"/>
                <a:ea typeface="Calibri" panose="020F0502020204030204" pitchFamily="34" charset="0"/>
                <a:cs typeface="Calibri" panose="020F0502020204030204" pitchFamily="34" charset="0"/>
              </a:rPr>
              <a:t>Der </a:t>
            </a:r>
            <a:r>
              <a:rPr lang="en-US" sz="1800" dirty="0" err="1">
                <a:effectLst/>
                <a:latin typeface="Avenir Next" panose="020B0503020202020204"/>
                <a:ea typeface="Calibri" panose="020F0502020204030204" pitchFamily="34" charset="0"/>
                <a:cs typeface="Calibri" panose="020F0502020204030204" pitchFamily="34" charset="0"/>
              </a:rPr>
              <a:t>Missbraucher</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hatte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vielleicht</a:t>
            </a:r>
            <a:r>
              <a:rPr lang="en-US" sz="1800" dirty="0">
                <a:effectLst/>
                <a:latin typeface="Avenir Next" panose="020B0503020202020204"/>
                <a:ea typeface="Calibri" panose="020F0502020204030204" pitchFamily="34" charset="0"/>
                <a:cs typeface="Calibri" panose="020F0502020204030204" pitchFamily="34" charset="0"/>
              </a:rPr>
              <a:t> die </a:t>
            </a:r>
            <a:r>
              <a:rPr lang="en-US" sz="1800" dirty="0" err="1">
                <a:effectLst/>
                <a:latin typeface="Avenir Next" panose="020B0503020202020204"/>
                <a:ea typeface="Calibri" panose="020F0502020204030204" pitchFamily="34" charset="0"/>
                <a:cs typeface="Calibri" panose="020F0502020204030204" pitchFamily="34" charset="0"/>
              </a:rPr>
              <a:t>Dreistigkeit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als</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eine</a:t>
            </a:r>
            <a:r>
              <a:rPr lang="en-US" sz="1800" dirty="0">
                <a:effectLst/>
                <a:latin typeface="Avenir Next" panose="020B0503020202020204"/>
                <a:ea typeface="Calibri" panose="020F0502020204030204" pitchFamily="34" charset="0"/>
                <a:cs typeface="Calibri" panose="020F0502020204030204" pitchFamily="34" charset="0"/>
              </a:rPr>
              <a:t> Art </a:t>
            </a:r>
            <a:r>
              <a:rPr lang="en-US" sz="1800" dirty="0" err="1">
                <a:effectLst/>
                <a:latin typeface="Avenir Next" panose="020B0503020202020204"/>
                <a:ea typeface="Calibri" panose="020F0502020204030204" pitchFamily="34" charset="0"/>
                <a:cs typeface="Calibri" panose="020F0502020204030204" pitchFamily="34" charset="0"/>
              </a:rPr>
              <a:t>Superchrist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herumzulaufen</a:t>
            </a:r>
            <a:r>
              <a:rPr lang="en-US" sz="1800" dirty="0">
                <a:effectLst/>
                <a:latin typeface="Avenir Next" panose="020B0503020202020204"/>
                <a:ea typeface="Calibri" panose="020F0502020204030204" pitchFamily="34" charset="0"/>
                <a:cs typeface="Calibri" panose="020F0502020204030204" pitchFamily="34" charset="0"/>
              </a:rPr>
              <a:t>; ich </a:t>
            </a:r>
            <a:r>
              <a:rPr lang="en-US" sz="1800" dirty="0" err="1">
                <a:effectLst/>
                <a:latin typeface="Avenir Next" panose="020B0503020202020204"/>
                <a:ea typeface="Calibri" panose="020F0502020204030204" pitchFamily="34" charset="0"/>
                <a:cs typeface="Calibri" panose="020F0502020204030204" pitchFamily="34" charset="0"/>
              </a:rPr>
              <a:t>möchte</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dass</a:t>
            </a:r>
            <a:r>
              <a:rPr lang="en-US" sz="1800" dirty="0">
                <a:effectLst/>
                <a:latin typeface="Avenir Next" panose="020B0503020202020204"/>
                <a:ea typeface="Calibri" panose="020F0502020204030204" pitchFamily="34" charset="0"/>
                <a:cs typeface="Calibri" panose="020F0502020204030204" pitchFamily="34" charset="0"/>
              </a:rPr>
              <a:t> du die </a:t>
            </a:r>
            <a:r>
              <a:rPr lang="en-US" sz="1800" dirty="0" err="1">
                <a:effectLst/>
                <a:latin typeface="Avenir Next" panose="020B0503020202020204"/>
                <a:ea typeface="Calibri" panose="020F0502020204030204" pitchFamily="34" charset="0"/>
                <a:cs typeface="Calibri" panose="020F0502020204030204" pitchFamily="34" charset="0"/>
              </a:rPr>
              <a:t>Beharrlichkeit</a:t>
            </a:r>
            <a:r>
              <a:rPr lang="en-US" sz="1800" dirty="0">
                <a:effectLst/>
                <a:latin typeface="Avenir Next" panose="020B0503020202020204"/>
                <a:ea typeface="Calibri" panose="020F0502020204030204" pitchFamily="34" charset="0"/>
                <a:cs typeface="Calibri" panose="020F0502020204030204" pitchFamily="34" charset="0"/>
              </a:rPr>
              <a:t> hast, </a:t>
            </a:r>
            <a:r>
              <a:rPr lang="en-US" sz="1800" dirty="0" err="1">
                <a:effectLst/>
                <a:latin typeface="Avenir Next" panose="020B0503020202020204"/>
                <a:ea typeface="Calibri" panose="020F0502020204030204" pitchFamily="34" charset="0"/>
                <a:cs typeface="Calibri" panose="020F0502020204030204" pitchFamily="34" charset="0"/>
              </a:rPr>
              <a:t>als</a:t>
            </a:r>
            <a:r>
              <a:rPr lang="en-US" sz="1800" dirty="0">
                <a:effectLst/>
                <a:latin typeface="Avenir Next" panose="020B0503020202020204"/>
                <a:ea typeface="Calibri" panose="020F0502020204030204" pitchFamily="34" charset="0"/>
                <a:cs typeface="Calibri" panose="020F0502020204030204" pitchFamily="34" charset="0"/>
              </a:rPr>
              <a:t> ECHTER Christ </a:t>
            </a:r>
            <a:r>
              <a:rPr lang="en-US" sz="1800" dirty="0" err="1">
                <a:effectLst/>
                <a:latin typeface="Avenir Next" panose="020B0503020202020204"/>
                <a:ea typeface="Calibri" panose="020F0502020204030204" pitchFamily="34" charset="0"/>
                <a:cs typeface="Calibri" panose="020F0502020204030204" pitchFamily="34" charset="0"/>
              </a:rPr>
              <a:t>herumzulaufen</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mit</a:t>
            </a:r>
            <a:r>
              <a:rPr lang="en-US" sz="1800" dirty="0">
                <a:effectLst/>
                <a:latin typeface="Avenir Next" panose="020B0503020202020204"/>
                <a:ea typeface="Calibri" panose="020F0502020204030204" pitchFamily="34" charset="0"/>
                <a:cs typeface="Calibri" panose="020F0502020204030204" pitchFamily="34" charset="0"/>
              </a:rPr>
              <a:t> all der </a:t>
            </a:r>
            <a:r>
              <a:rPr lang="en-US" sz="1800" dirty="0" err="1">
                <a:effectLst/>
                <a:latin typeface="Avenir Next" panose="020B0503020202020204"/>
                <a:ea typeface="Calibri" panose="020F0502020204030204" pitchFamily="34" charset="0"/>
                <a:cs typeface="Calibri" panose="020F0502020204030204" pitchFamily="34" charset="0"/>
              </a:rPr>
              <a:t>Würde</a:t>
            </a:r>
            <a:r>
              <a:rPr lang="en-US" sz="1800" dirty="0">
                <a:effectLst/>
                <a:latin typeface="Avenir Next" panose="020B0503020202020204"/>
                <a:ea typeface="Calibri" panose="020F0502020204030204" pitchFamily="34" charset="0"/>
                <a:cs typeface="Calibri" panose="020F0502020204030204" pitchFamily="34" charset="0"/>
              </a:rPr>
              <a:t> und </a:t>
            </a:r>
            <a:r>
              <a:rPr lang="en-US" sz="1800" dirty="0" err="1">
                <a:effectLst/>
                <a:latin typeface="Avenir Next" panose="020B0503020202020204"/>
                <a:ea typeface="Calibri" panose="020F0502020204030204" pitchFamily="34" charset="0"/>
                <a:cs typeface="Calibri" panose="020F0502020204030204" pitchFamily="34" charset="0"/>
              </a:rPr>
              <a:t>Freude</a:t>
            </a:r>
            <a:r>
              <a:rPr lang="en-US" sz="1800" dirty="0">
                <a:effectLst/>
                <a:latin typeface="Avenir Next" panose="020B0503020202020204"/>
                <a:ea typeface="Calibri" panose="020F0502020204030204" pitchFamily="34" charset="0"/>
                <a:cs typeface="Calibri" panose="020F0502020204030204" pitchFamily="34" charset="0"/>
              </a:rPr>
              <a:t>, die das </a:t>
            </a:r>
            <a:r>
              <a:rPr lang="en-US" sz="1800" dirty="0" err="1">
                <a:effectLst/>
                <a:latin typeface="Avenir Next" panose="020B0503020202020204"/>
                <a:ea typeface="Calibri" panose="020F0502020204030204" pitchFamily="34" charset="0"/>
                <a:cs typeface="Calibri" panose="020F0502020204030204" pitchFamily="34" charset="0"/>
              </a:rPr>
              <a:t>mit</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sich</a:t>
            </a:r>
            <a:r>
              <a:rPr lang="en-US" sz="1800" dirty="0">
                <a:effectLst/>
                <a:latin typeface="Avenir Next" panose="020B0503020202020204"/>
                <a:ea typeface="Calibri" panose="020F0502020204030204" pitchFamily="34" charset="0"/>
                <a:cs typeface="Calibri" panose="020F0502020204030204" pitchFamily="34" charset="0"/>
              </a:rPr>
              <a:t> </a:t>
            </a:r>
            <a:r>
              <a:rPr lang="en-US" sz="1800" dirty="0" err="1">
                <a:effectLst/>
                <a:latin typeface="Avenir Next" panose="020B0503020202020204"/>
                <a:ea typeface="Calibri" panose="020F0502020204030204" pitchFamily="34" charset="0"/>
                <a:cs typeface="Calibri" panose="020F0502020204030204" pitchFamily="34" charset="0"/>
              </a:rPr>
              <a:t>bringt</a:t>
            </a:r>
            <a:r>
              <a:rPr lang="en-US" sz="1800" dirty="0">
                <a:effectLst/>
                <a:latin typeface="Avenir Next" panose="020B0503020202020204"/>
                <a:ea typeface="Calibri" panose="020F0502020204030204" pitchFamily="34" charset="0"/>
                <a:cs typeface="Calibri" panose="020F0502020204030204" pitchFamily="34" charset="0"/>
              </a:rPr>
              <a:t>!</a:t>
            </a:r>
            <a:endParaRPr lang="de-CH"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Lass </a:t>
            </a:r>
            <a:r>
              <a:rPr lang="en-US" sz="1800" kern="100" dirty="0" err="1">
                <a:effectLst/>
                <a:latin typeface="Avenir Next" panose="020B0503020202020204"/>
                <a:ea typeface="Calibri" panose="020F0502020204030204" pitchFamily="34" charset="0"/>
                <a:cs typeface="Times New Roman" panose="02020603050405020304" pitchFamily="18" charset="0"/>
              </a:rPr>
              <a:t>nicht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diese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Erfahrung</a:t>
            </a:r>
            <a:r>
              <a:rPr lang="en-US" sz="1800" kern="100" dirty="0">
                <a:effectLst/>
                <a:latin typeface="Avenir Next" panose="020B0503020202020204"/>
                <a:ea typeface="Calibri" panose="020F0502020204030204" pitchFamily="34" charset="0"/>
                <a:cs typeface="Times New Roman" panose="02020603050405020304" pitchFamily="18" charset="0"/>
              </a:rPr>
              <a:t> dich </a:t>
            </a:r>
            <a:r>
              <a:rPr lang="en-US" sz="1800" kern="100" dirty="0" err="1">
                <a:effectLst/>
                <a:latin typeface="Avenir Next" panose="020B0503020202020204"/>
                <a:ea typeface="Calibri" panose="020F0502020204030204" pitchFamily="34" charset="0"/>
                <a:cs typeface="Times New Roman" panose="02020603050405020304" pitchFamily="18" charset="0"/>
              </a:rPr>
              <a:t>definiert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oder</a:t>
            </a:r>
            <a:r>
              <a:rPr lang="en-US" sz="1800" kern="100" dirty="0">
                <a:effectLst/>
                <a:latin typeface="Avenir Next" panose="020B0503020202020204"/>
                <a:ea typeface="Calibri" panose="020F0502020204030204" pitchFamily="34" charset="0"/>
                <a:cs typeface="Times New Roman" panose="02020603050405020304" pitchFamily="18" charset="0"/>
              </a:rPr>
              <a:t> den Rest </a:t>
            </a:r>
            <a:r>
              <a:rPr lang="en-US" sz="1800" kern="100" dirty="0" err="1">
                <a:effectLst/>
                <a:latin typeface="Avenir Next" panose="020B0503020202020204"/>
                <a:ea typeface="Calibri" panose="020F0502020204030204" pitchFamily="34" charset="0"/>
                <a:cs typeface="Times New Roman" panose="02020603050405020304" pitchFamily="18" charset="0"/>
              </a:rPr>
              <a:t>deines</a:t>
            </a:r>
            <a:r>
              <a:rPr lang="en-US" sz="1800" kern="100" dirty="0">
                <a:effectLst/>
                <a:latin typeface="Avenir Next" panose="020B0503020202020204"/>
                <a:ea typeface="Calibri" panose="020F0502020204030204" pitchFamily="34" charset="0"/>
                <a:cs typeface="Times New Roman" panose="02020603050405020304" pitchFamily="18" charset="0"/>
              </a:rPr>
              <a:t> Lebens </a:t>
            </a:r>
            <a:r>
              <a:rPr lang="en-US" sz="1800" kern="100" dirty="0" err="1">
                <a:effectLst/>
                <a:latin typeface="Avenir Next" panose="020B0503020202020204"/>
                <a:ea typeface="Calibri" panose="020F0502020204030204" pitchFamily="34" charset="0"/>
                <a:cs typeface="Times New Roman" panose="02020603050405020304" pitchFamily="18" charset="0"/>
              </a:rPr>
              <a:t>bestimmt</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Gemeinde</a:t>
            </a:r>
            <a:r>
              <a:rPr lang="en-US" sz="1800" kern="100" dirty="0">
                <a:effectLst/>
                <a:latin typeface="Avenir Next" panose="020B0503020202020204"/>
                <a:ea typeface="Calibri" panose="020F0502020204030204" pitchFamily="34" charset="0"/>
                <a:cs typeface="Times New Roman" panose="02020603050405020304" pitchFamily="18" charset="0"/>
              </a:rPr>
              <a:t> und die Welt </a:t>
            </a:r>
            <a:r>
              <a:rPr lang="en-US" sz="1800" kern="100" dirty="0" err="1">
                <a:effectLst/>
                <a:latin typeface="Avenir Next" panose="020B0503020202020204"/>
                <a:ea typeface="Calibri" panose="020F0502020204030204" pitchFamily="34" charset="0"/>
                <a:cs typeface="Times New Roman" panose="02020603050405020304" pitchFamily="18" charset="0"/>
              </a:rPr>
              <a:t>brauchen</a:t>
            </a:r>
            <a:r>
              <a:rPr lang="en-US" sz="1800" kern="100" dirty="0">
                <a:effectLst/>
                <a:latin typeface="Avenir Next" panose="020B0503020202020204"/>
                <a:ea typeface="Calibri" panose="020F0502020204030204" pitchFamily="34" charset="0"/>
                <a:cs typeface="Times New Roman" panose="02020603050405020304" pitchFamily="18" charset="0"/>
              </a:rPr>
              <a:t> dich. Gott </a:t>
            </a:r>
            <a:r>
              <a:rPr lang="en-US" sz="1800" kern="100" dirty="0" err="1">
                <a:effectLst/>
                <a:latin typeface="Avenir Next" panose="020B0503020202020204"/>
                <a:ea typeface="Calibri" panose="020F0502020204030204" pitchFamily="34" charset="0"/>
                <a:cs typeface="Times New Roman" panose="02020603050405020304" pitchFamily="18" charset="0"/>
              </a:rPr>
              <a:t>braucht</a:t>
            </a:r>
            <a:r>
              <a:rPr lang="en-US" sz="1800" kern="100" dirty="0">
                <a:effectLst/>
                <a:latin typeface="Avenir Next" panose="020B0503020202020204"/>
                <a:ea typeface="Calibri" panose="020F0502020204030204" pitchFamily="34" charset="0"/>
                <a:cs typeface="Times New Roman" panose="02020603050405020304" pitchFamily="18" charset="0"/>
              </a:rPr>
              <a:t> dich.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braucht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Energie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Perspektive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deine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gottgegebenen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Gaben</a:t>
            </a:r>
            <a:r>
              <a:rPr lang="en-US" sz="1800" kern="100" dirty="0">
                <a:effectLst/>
                <a:latin typeface="Avenir Next" panose="020B0503020202020204"/>
                <a:ea typeface="Calibri" panose="020F0502020204030204" pitchFamily="34" charset="0"/>
                <a:cs typeface="Times New Roman" panose="02020603050405020304" pitchFamily="18" charset="0"/>
              </a:rPr>
              <a:t>. Gott hat </a:t>
            </a:r>
            <a:r>
              <a:rPr lang="en-US" sz="1800" kern="100" dirty="0" err="1">
                <a:effectLst/>
                <a:latin typeface="Avenir Next" panose="020B0503020202020204"/>
                <a:ea typeface="Calibri" panose="020F0502020204030204" pitchFamily="34" charset="0"/>
                <a:cs typeface="Times New Roman" panose="02020603050405020304" pitchFamily="18" charset="0"/>
              </a:rPr>
              <a:t>einen</a:t>
            </a:r>
            <a:r>
              <a:rPr lang="en-US" sz="1800" kern="100" dirty="0">
                <a:effectLst/>
                <a:latin typeface="Avenir Next" panose="020B0503020202020204"/>
                <a:ea typeface="Calibri" panose="020F0502020204030204" pitchFamily="34" charset="0"/>
                <a:cs typeface="Times New Roman" panose="02020603050405020304" pitchFamily="18" charset="0"/>
              </a:rPr>
              <a:t> Platz </a:t>
            </a:r>
            <a:r>
              <a:rPr lang="en-US" sz="1800" kern="100" dirty="0" err="1">
                <a:effectLst/>
                <a:latin typeface="Avenir Next" panose="020B0503020202020204"/>
                <a:ea typeface="Calibri" panose="020F0502020204030204" pitchFamily="34" charset="0"/>
                <a:cs typeface="Times New Roman" panose="02020603050405020304" pitchFamily="18" charset="0"/>
              </a:rPr>
              <a:t>für</a:t>
            </a:r>
            <a:r>
              <a:rPr lang="en-US" sz="1800" kern="100" dirty="0">
                <a:effectLst/>
                <a:latin typeface="Avenir Next" panose="020B0503020202020204"/>
                <a:ea typeface="Calibri" panose="020F0502020204030204" pitchFamily="34" charset="0"/>
                <a:cs typeface="Times New Roman" panose="02020603050405020304" pitchFamily="18" charset="0"/>
              </a:rPr>
              <a:t> dich in </a:t>
            </a:r>
            <a:r>
              <a:rPr lang="en-US" sz="1800" kern="100" dirty="0" err="1">
                <a:effectLst/>
                <a:latin typeface="Avenir Next" panose="020B0503020202020204"/>
                <a:ea typeface="Calibri" panose="020F0502020204030204" pitchFamily="34" charset="0"/>
                <a:cs typeface="Times New Roman" panose="02020603050405020304" pitchFamily="18" charset="0"/>
              </a:rPr>
              <a:t>seinem</a:t>
            </a:r>
            <a:r>
              <a:rPr lang="en-US" sz="1800" kern="100" dirty="0">
                <a:effectLst/>
                <a:latin typeface="Avenir Next" panose="020B0503020202020204"/>
                <a:ea typeface="Calibri" panose="020F0502020204030204" pitchFamily="34" charset="0"/>
                <a:cs typeface="Times New Roman" panose="02020603050405020304" pitchFamily="18" charset="0"/>
              </a:rPr>
              <a:t> Reich UND </a:t>
            </a:r>
            <a:r>
              <a:rPr lang="en-US" sz="1800" kern="100" dirty="0" err="1">
                <a:effectLst/>
                <a:latin typeface="Avenir Next" panose="020B0503020202020204"/>
                <a:ea typeface="Calibri" panose="020F0502020204030204" pitchFamily="34" charset="0"/>
                <a:cs typeface="Times New Roman" panose="02020603050405020304" pitchFamily="18" charset="0"/>
              </a:rPr>
              <a:t>einen</a:t>
            </a:r>
            <a:r>
              <a:rPr lang="en-US" sz="1800" kern="100" dirty="0">
                <a:effectLst/>
                <a:latin typeface="Avenir Next" panose="020B0503020202020204"/>
                <a:ea typeface="Calibri" panose="020F0502020204030204" pitchFamily="34" charset="0"/>
                <a:cs typeface="Times New Roman" panose="02020603050405020304" pitchFamily="18" charset="0"/>
              </a:rPr>
              <a:t> Platz </a:t>
            </a:r>
            <a:r>
              <a:rPr lang="en-US" sz="1800" kern="100" dirty="0" err="1">
                <a:effectLst/>
                <a:latin typeface="Avenir Next" panose="020B0503020202020204"/>
                <a:ea typeface="Calibri" panose="020F0502020204030204" pitchFamily="34" charset="0"/>
                <a:cs typeface="Times New Roman" panose="02020603050405020304" pitchFamily="18" charset="0"/>
              </a:rPr>
              <a:t>hier</a:t>
            </a:r>
            <a:r>
              <a:rPr lang="en-US" sz="1800" kern="100" dirty="0">
                <a:effectLst/>
                <a:latin typeface="Avenir Next" panose="020B0503020202020204"/>
                <a:ea typeface="Calibri" panose="020F0502020204030204" pitchFamily="34" charset="0"/>
                <a:cs typeface="Times New Roman" panose="02020603050405020304" pitchFamily="18" charset="0"/>
              </a:rPr>
              <a:t> auf der </a:t>
            </a:r>
            <a:r>
              <a:rPr lang="en-US" sz="1800" kern="100" dirty="0" err="1">
                <a:effectLst/>
                <a:latin typeface="Avenir Next" panose="020B0503020202020204"/>
                <a:ea typeface="Calibri" panose="020F0502020204030204" pitchFamily="34" charset="0"/>
                <a:cs typeface="Times New Roman" panose="02020603050405020304" pitchFamily="18" charset="0"/>
              </a:rPr>
              <a:t>Erde</a:t>
            </a:r>
            <a:r>
              <a:rPr lang="en-US" sz="1800" kern="100" dirty="0">
                <a:effectLst/>
                <a:latin typeface="Avenir Next" panose="020B0503020202020204"/>
                <a:ea typeface="Calibri" panose="020F0502020204030204" pitchFamily="34" charset="0"/>
                <a:cs typeface="Times New Roman" panose="02020603050405020304" pitchFamily="18" charset="0"/>
              </a:rPr>
              <a:t>, wo </a:t>
            </a:r>
            <a:r>
              <a:rPr lang="en-US" sz="1800" kern="100" dirty="0" err="1">
                <a:effectLst/>
                <a:latin typeface="Avenir Next" panose="020B0503020202020204"/>
                <a:ea typeface="Calibri" panose="020F0502020204030204" pitchFamily="34" charset="0"/>
                <a:cs typeface="Times New Roman" panose="02020603050405020304" pitchFamily="18" charset="0"/>
              </a:rPr>
              <a:t>nur</a:t>
            </a:r>
            <a:r>
              <a:rPr lang="en-US" sz="1800" kern="100" dirty="0">
                <a:effectLst/>
                <a:latin typeface="Avenir Next" panose="020B0503020202020204"/>
                <a:ea typeface="Calibri" panose="020F0502020204030204" pitchFamily="34" charset="0"/>
                <a:cs typeface="Times New Roman" panose="02020603050405020304" pitchFamily="18" charset="0"/>
              </a:rPr>
              <a:t> du den </a:t>
            </a:r>
            <a:r>
              <a:rPr lang="en-US" sz="1800" kern="100" dirty="0" err="1">
                <a:effectLst/>
                <a:latin typeface="Avenir Next" panose="020B0503020202020204"/>
                <a:ea typeface="Calibri" panose="020F0502020204030204" pitchFamily="34" charset="0"/>
                <a:cs typeface="Times New Roman" panose="02020603050405020304" pitchFamily="18" charset="0"/>
              </a:rPr>
              <a:t>Unterschied</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machen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kannst</a:t>
            </a:r>
            <a:r>
              <a:rPr lang="en-US" sz="1800" kern="100" dirty="0">
                <a:effectLst/>
                <a:latin typeface="Avenir Next" panose="020B0503020202020204"/>
                <a:ea typeface="Calibri" panose="020F0502020204030204" pitchFamily="34" charset="0"/>
                <a:cs typeface="Times New Roman" panose="02020603050405020304" pitchFamily="18" charset="0"/>
              </a:rPr>
              <a:t>, den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im</a:t>
            </a:r>
            <a:r>
              <a:rPr lang="en-US" sz="1800" kern="100" dirty="0">
                <a:effectLst/>
                <a:latin typeface="Avenir Next" panose="020B0503020202020204"/>
                <a:ea typeface="Calibri" panose="020F0502020204030204" pitchFamily="34" charset="0"/>
                <a:cs typeface="Times New Roman" panose="02020603050405020304" pitchFamily="18" charset="0"/>
              </a:rPr>
              <a:t> Sinn hat, also... </a:t>
            </a:r>
            <a:r>
              <a:rPr lang="en-US" sz="1800" kern="100" dirty="0" err="1">
                <a:effectLst/>
                <a:latin typeface="Avenir Next" panose="020B0503020202020204"/>
                <a:ea typeface="Calibri" panose="020F0502020204030204" pitchFamily="34" charset="0"/>
                <a:cs typeface="Times New Roman" panose="02020603050405020304" pitchFamily="18" charset="0"/>
              </a:rPr>
              <a:t>strebe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nach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Heilung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suche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Hilfe</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gehe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voran</a:t>
            </a:r>
            <a:r>
              <a:rPr lang="en-US" sz="1800" kern="100" dirty="0">
                <a:effectLst/>
                <a:latin typeface="Avenir Next" panose="020B0503020202020204"/>
                <a:ea typeface="Calibri" panose="020F0502020204030204" pitchFamily="34" charset="0"/>
                <a:cs typeface="Times New Roman" panose="02020603050405020304" pitchFamily="18" charset="0"/>
              </a:rPr>
              <a:t>! Es </a:t>
            </a:r>
            <a:r>
              <a:rPr lang="en-US" sz="1800" kern="100" dirty="0" err="1">
                <a:effectLst/>
                <a:latin typeface="Avenir Next" panose="020B0503020202020204"/>
                <a:ea typeface="Calibri" panose="020F0502020204030204" pitchFamily="34" charset="0"/>
                <a:cs typeface="Times New Roman" panose="02020603050405020304" pitchFamily="18" charset="0"/>
              </a:rPr>
              <a:t>ist</a:t>
            </a:r>
            <a:r>
              <a:rPr lang="en-US" sz="1800" kern="100" dirty="0">
                <a:effectLst/>
                <a:latin typeface="Avenir Next" panose="020B0503020202020204"/>
                <a:ea typeface="Calibri" panose="020F0502020204030204" pitchFamily="34" charset="0"/>
                <a:cs typeface="Times New Roman" panose="02020603050405020304" pitchFamily="18" charset="0"/>
              </a:rPr>
              <a:t> an der Zeit!</a:t>
            </a:r>
          </a:p>
          <a:p>
            <a:pPr>
              <a:spcAft>
                <a:spcPts val="0"/>
              </a:spcAft>
              <a:tabLst>
                <a:tab pos="457200" algn="l"/>
                <a:tab pos="914400" algn="l"/>
                <a:tab pos="1371600" algn="l"/>
                <a:tab pos="1828800" algn="l"/>
                <a:tab pos="2286000" algn="l"/>
              </a:tabLst>
            </a:pPr>
            <a:endParaRPr lang="en-US" sz="1800" kern="100" dirty="0">
              <a:effectLst/>
              <a:latin typeface="Avenir Next" panose="020B0503020202020204"/>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000" b="1" kern="100" cap="small" dirty="0">
                <a:effectLst/>
                <a:latin typeface="Avenir Next" panose="020B0503020202020204"/>
                <a:ea typeface="Calibri" panose="020F0502020204030204" pitchFamily="34" charset="0"/>
                <a:cs typeface="Times New Roman (Body CS)"/>
              </a:rPr>
              <a:t>EIN APPELL AN MISSBRAUCHER</a:t>
            </a:r>
            <a:endParaRPr lang="de-CH" sz="2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2000" kern="100" dirty="0">
                <a:effectLst/>
                <a:latin typeface="Avenir Next" panose="020B0503020202020204"/>
                <a:ea typeface="Calibri" panose="020F0502020204030204" pitchFamily="34" charset="0"/>
                <a:cs typeface="Times New Roman" panose="02020603050405020304" pitchFamily="18" charset="0"/>
              </a:rPr>
              <a:t>Und </a:t>
            </a:r>
            <a:r>
              <a:rPr lang="en-US" sz="2000" kern="100" dirty="0" err="1">
                <a:effectLst/>
                <a:latin typeface="Avenir Next" panose="020B0503020202020204"/>
                <a:ea typeface="Calibri" panose="020F0502020204030204" pitchFamily="34" charset="0"/>
                <a:cs typeface="Times New Roman" panose="02020603050405020304" pitchFamily="18" charset="0"/>
              </a:rPr>
              <a:t>wenn</a:t>
            </a:r>
            <a:r>
              <a:rPr lang="en-US" sz="2000" kern="100" dirty="0">
                <a:effectLst/>
                <a:latin typeface="Avenir Next" panose="020B0503020202020204"/>
                <a:ea typeface="Calibri" panose="020F0502020204030204" pitchFamily="34" charset="0"/>
                <a:cs typeface="Times New Roman" panose="02020603050405020304" pitchFamily="18" charset="0"/>
              </a:rPr>
              <a:t> du dich des </a:t>
            </a:r>
            <a:r>
              <a:rPr lang="en-US" sz="2000" kern="100" dirty="0" err="1">
                <a:effectLst/>
                <a:latin typeface="Avenir Next" panose="020B0503020202020204"/>
                <a:ea typeface="Calibri" panose="020F0502020204030204" pitchFamily="34" charset="0"/>
                <a:cs typeface="Times New Roman" panose="02020603050405020304" pitchFamily="18" charset="0"/>
              </a:rPr>
              <a:t>Missbrauchs</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schuldig</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gemacht</a:t>
            </a:r>
            <a:r>
              <a:rPr lang="en-US" sz="2000" kern="100" dirty="0">
                <a:effectLst/>
                <a:latin typeface="Avenir Next" panose="020B0503020202020204"/>
                <a:ea typeface="Calibri" panose="020F0502020204030204" pitchFamily="34" charset="0"/>
                <a:cs typeface="Times New Roman" panose="02020603050405020304" pitchFamily="18" charset="0"/>
              </a:rPr>
              <a:t> hast, </a:t>
            </a:r>
            <a:r>
              <a:rPr lang="en-US" sz="2000" kern="100" dirty="0" err="1">
                <a:effectLst/>
                <a:latin typeface="Avenir Next" panose="020B0503020202020204"/>
                <a:ea typeface="Calibri" panose="020F0502020204030204" pitchFamily="34" charset="0"/>
                <a:cs typeface="Times New Roman" panose="02020603050405020304" pitchFamily="18" charset="0"/>
              </a:rPr>
              <a:t>wie</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wirst</a:t>
            </a:r>
            <a:r>
              <a:rPr lang="en-US" sz="2000" kern="100" dirty="0">
                <a:effectLst/>
                <a:latin typeface="Avenir Next" panose="020B0503020202020204"/>
                <a:ea typeface="Calibri" panose="020F0502020204030204" pitchFamily="34" charset="0"/>
                <a:cs typeface="Times New Roman" panose="02020603050405020304" pitchFamily="18" charset="0"/>
              </a:rPr>
              <a:t> du </a:t>
            </a:r>
            <a:r>
              <a:rPr lang="en-US" sz="2000" kern="100" dirty="0" err="1">
                <a:effectLst/>
                <a:latin typeface="Avenir Next" panose="020B0503020202020204"/>
                <a:ea typeface="Calibri" panose="020F0502020204030204" pitchFamily="34" charset="0"/>
                <a:cs typeface="Times New Roman" panose="02020603050405020304" pitchFamily="18" charset="0"/>
              </a:rPr>
              <a:t>heute</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reagieren</a:t>
            </a:r>
            <a:r>
              <a:rPr lang="en-US" sz="2000" kern="100" dirty="0">
                <a:effectLst/>
                <a:latin typeface="Avenir Next" panose="020B0503020202020204"/>
                <a:ea typeface="Calibri" panose="020F0502020204030204" pitchFamily="34" charset="0"/>
                <a:cs typeface="Times New Roman" panose="02020603050405020304" pitchFamily="18" charset="0"/>
              </a:rPr>
              <a:t>? Du </a:t>
            </a:r>
            <a:r>
              <a:rPr lang="en-US" sz="2000" kern="100" dirty="0" err="1">
                <a:effectLst/>
                <a:latin typeface="Avenir Next" panose="020B0503020202020204"/>
                <a:ea typeface="Calibri" panose="020F0502020204030204" pitchFamily="34" charset="0"/>
                <a:cs typeface="Times New Roman" panose="02020603050405020304" pitchFamily="18" charset="0"/>
              </a:rPr>
              <a:t>kannst</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zu</a:t>
            </a:r>
            <a:r>
              <a:rPr lang="en-US" sz="2000" kern="100" dirty="0">
                <a:effectLst/>
                <a:latin typeface="Avenir Next" panose="020B0503020202020204"/>
                <a:ea typeface="Calibri" panose="020F0502020204030204" pitchFamily="34" charset="0"/>
                <a:cs typeface="Times New Roman" panose="02020603050405020304" pitchFamily="18" charset="0"/>
              </a:rPr>
              <a:t> Gott </a:t>
            </a:r>
            <a:r>
              <a:rPr lang="en-US" sz="2000" kern="100" dirty="0" err="1">
                <a:effectLst/>
                <a:latin typeface="Avenir Next" panose="020B0503020202020204"/>
                <a:ea typeface="Calibri" panose="020F0502020204030204" pitchFamily="34" charset="0"/>
                <a:cs typeface="Times New Roman" panose="02020603050405020304" pitchFamily="18" charset="0"/>
              </a:rPr>
              <a:t>gehen</a:t>
            </a:r>
            <a:r>
              <a:rPr lang="en-US" sz="2000" kern="100" dirty="0">
                <a:effectLst/>
                <a:latin typeface="Avenir Next" panose="020B0503020202020204"/>
                <a:ea typeface="Calibri" panose="020F0502020204030204" pitchFamily="34" charset="0"/>
                <a:cs typeface="Times New Roman" panose="02020603050405020304" pitchFamily="18" charset="0"/>
              </a:rPr>
              <a:t>, so </a:t>
            </a:r>
            <a:r>
              <a:rPr lang="en-US" sz="2000" kern="100" dirty="0" err="1">
                <a:effectLst/>
                <a:latin typeface="Avenir Next" panose="020B0503020202020204"/>
                <a:ea typeface="Calibri" panose="020F0502020204030204" pitchFamily="34" charset="0"/>
                <a:cs typeface="Times New Roman" panose="02020603050405020304" pitchFamily="18" charset="0"/>
              </a:rPr>
              <a:t>wie</a:t>
            </a:r>
            <a:r>
              <a:rPr lang="en-US" sz="2000" kern="100" dirty="0">
                <a:effectLst/>
                <a:latin typeface="Avenir Next" panose="020B0503020202020204"/>
                <a:ea typeface="Calibri" panose="020F0502020204030204" pitchFamily="34" charset="0"/>
                <a:cs typeface="Times New Roman" panose="02020603050405020304" pitchFamily="18" charset="0"/>
              </a:rPr>
              <a:t> du </a:t>
            </a:r>
            <a:r>
              <a:rPr lang="en-US" sz="2000" kern="100" dirty="0" err="1">
                <a:effectLst/>
                <a:latin typeface="Avenir Next" panose="020B0503020202020204"/>
                <a:ea typeface="Calibri" panose="020F0502020204030204" pitchFamily="34" charset="0"/>
                <a:cs typeface="Times New Roman" panose="02020603050405020304" pitchFamily="18" charset="0"/>
              </a:rPr>
              <a:t>bist</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ihm</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alles</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bekennen</a:t>
            </a:r>
            <a:r>
              <a:rPr lang="en-US" sz="2000" kern="100" dirty="0">
                <a:effectLst/>
                <a:latin typeface="Avenir Next" panose="020B0503020202020204"/>
                <a:ea typeface="Calibri" panose="020F0502020204030204" pitchFamily="34" charset="0"/>
                <a:cs typeface="Times New Roman" panose="02020603050405020304" pitchFamily="18" charset="0"/>
              </a:rPr>
              <a:t>, sein </a:t>
            </a:r>
            <a:r>
              <a:rPr lang="en-US" sz="2000" kern="100" dirty="0" err="1">
                <a:effectLst/>
                <a:latin typeface="Avenir Next" panose="020B0503020202020204"/>
                <a:ea typeface="Calibri" panose="020F0502020204030204" pitchFamily="34" charset="0"/>
                <a:cs typeface="Times New Roman" panose="02020603050405020304" pitchFamily="18" charset="0"/>
              </a:rPr>
              <a:t>Geschenk</a:t>
            </a:r>
            <a:r>
              <a:rPr lang="en-US" sz="2000" kern="100" dirty="0">
                <a:effectLst/>
                <a:latin typeface="Avenir Next" panose="020B0503020202020204"/>
                <a:ea typeface="Calibri" panose="020F0502020204030204" pitchFamily="34" charset="0"/>
                <a:cs typeface="Times New Roman" panose="02020603050405020304" pitchFamily="18" charset="0"/>
              </a:rPr>
              <a:t> der </a:t>
            </a:r>
            <a:r>
              <a:rPr lang="en-US" sz="2000" kern="100" dirty="0" err="1">
                <a:effectLst/>
                <a:latin typeface="Avenir Next" panose="020B0503020202020204"/>
                <a:ea typeface="Calibri" panose="020F0502020204030204" pitchFamily="34" charset="0"/>
                <a:cs typeface="Times New Roman" panose="02020603050405020304" pitchFamily="18" charset="0"/>
              </a:rPr>
              <a:t>Vergebung</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annehmen</a:t>
            </a:r>
            <a:r>
              <a:rPr lang="en-US" sz="2000" kern="100" dirty="0">
                <a:effectLst/>
                <a:latin typeface="Avenir Next" panose="020B0503020202020204"/>
                <a:ea typeface="Calibri" panose="020F0502020204030204" pitchFamily="34" charset="0"/>
                <a:cs typeface="Times New Roman" panose="02020603050405020304" pitchFamily="18" charset="0"/>
              </a:rPr>
              <a:t> und </a:t>
            </a:r>
            <a:r>
              <a:rPr lang="en-US" sz="2000" kern="100" dirty="0" err="1">
                <a:effectLst/>
                <a:latin typeface="Avenir Next" panose="020B0503020202020204"/>
                <a:ea typeface="Calibri" panose="020F0502020204030204" pitchFamily="34" charset="0"/>
                <a:cs typeface="Times New Roman" panose="02020603050405020304" pitchFamily="18" charset="0"/>
              </a:rPr>
              <a:t>sich</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dann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entscheiden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ihm</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zu</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folgen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Suche</a:t>
            </a:r>
            <a:r>
              <a:rPr lang="en-US" sz="2000" kern="100" dirty="0">
                <a:effectLst/>
                <a:latin typeface="Avenir Next" panose="020B0503020202020204"/>
                <a:ea typeface="Calibri" panose="020F0502020204030204" pitchFamily="34" charset="0"/>
                <a:cs typeface="Times New Roman" panose="02020603050405020304" pitchFamily="18" charset="0"/>
              </a:rPr>
              <a:t> und </a:t>
            </a:r>
            <a:r>
              <a:rPr lang="en-US" sz="2000" kern="100" dirty="0" err="1">
                <a:effectLst/>
                <a:latin typeface="Avenir Next" panose="020B0503020202020204"/>
                <a:ea typeface="Calibri" panose="020F0502020204030204" pitchFamily="34" charset="0"/>
                <a:cs typeface="Times New Roman" panose="02020603050405020304" pitchFamily="18" charset="0"/>
              </a:rPr>
              <a:t>akzeptiere</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Gottes</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Hilfe</a:t>
            </a:r>
            <a:r>
              <a:rPr lang="en-US" sz="2000" kern="100" dirty="0">
                <a:effectLst/>
                <a:latin typeface="Avenir Next" panose="020B0503020202020204"/>
                <a:ea typeface="Calibri" panose="020F0502020204030204" pitchFamily="34" charset="0"/>
                <a:cs typeface="Times New Roman" panose="02020603050405020304" pitchFamily="18" charset="0"/>
              </a:rPr>
              <a:t> und </a:t>
            </a:r>
            <a:r>
              <a:rPr lang="en-US" sz="2000" kern="100" dirty="0" err="1">
                <a:effectLst/>
                <a:latin typeface="Avenir Next" panose="020B0503020202020204"/>
                <a:ea typeface="Calibri" panose="020F0502020204030204" pitchFamily="34" charset="0"/>
                <a:cs typeface="Times New Roman" panose="02020603050405020304" pitchFamily="18" charset="0"/>
              </a:rPr>
              <a:t>professionelle</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Hilfe</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Gottes</a:t>
            </a:r>
            <a:r>
              <a:rPr lang="en-US" sz="2000" kern="100" dirty="0">
                <a:effectLst/>
                <a:latin typeface="Avenir Next" panose="020B0503020202020204"/>
                <a:ea typeface="Calibri" panose="020F0502020204030204" pitchFamily="34" charset="0"/>
                <a:cs typeface="Times New Roman" panose="02020603050405020304" pitchFamily="18" charset="0"/>
              </a:rPr>
              <a:t> Kraft, </a:t>
            </a:r>
            <a:r>
              <a:rPr lang="en-US" sz="2000" kern="100" dirty="0" err="1">
                <a:effectLst/>
                <a:latin typeface="Avenir Next" panose="020B0503020202020204"/>
                <a:ea typeface="Calibri" panose="020F0502020204030204" pitchFamily="34" charset="0"/>
                <a:cs typeface="Times New Roman" panose="02020603050405020304" pitchFamily="18" charset="0"/>
              </a:rPr>
              <a:t>Gnade</a:t>
            </a:r>
            <a:r>
              <a:rPr lang="en-US" sz="2000" kern="100" dirty="0">
                <a:effectLst/>
                <a:latin typeface="Avenir Next" panose="020B0503020202020204"/>
                <a:ea typeface="Calibri" panose="020F0502020204030204" pitchFamily="34" charset="0"/>
                <a:cs typeface="Times New Roman" panose="02020603050405020304" pitchFamily="18" charset="0"/>
              </a:rPr>
              <a:t> und Frieden </a:t>
            </a:r>
            <a:r>
              <a:rPr lang="en-US" sz="2000" kern="100" dirty="0" err="1">
                <a:effectLst/>
                <a:latin typeface="Avenir Next" panose="020B0503020202020204"/>
                <a:ea typeface="Calibri" panose="020F0502020204030204" pitchFamily="34" charset="0"/>
                <a:cs typeface="Times New Roman" panose="02020603050405020304" pitchFamily="18" charset="0"/>
              </a:rPr>
              <a:t>werden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dir</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helfen</a:t>
            </a:r>
            <a:r>
              <a:rPr lang="en-US" sz="2000" kern="100" dirty="0">
                <a:effectLst/>
                <a:latin typeface="Avenir Next" panose="020B0503020202020204"/>
                <a:ea typeface="Calibri" panose="020F0502020204030204" pitchFamily="34" charset="0"/>
                <a:cs typeface="Times New Roman" panose="02020603050405020304" pitchFamily="18" charset="0"/>
              </a:rPr>
              <a:t>, die </a:t>
            </a:r>
            <a:r>
              <a:rPr lang="en-US" sz="2000" kern="100" dirty="0" err="1">
                <a:effectLst/>
                <a:latin typeface="Avenir Next" panose="020B0503020202020204"/>
                <a:ea typeface="Calibri" panose="020F0502020204030204" pitchFamily="34" charset="0"/>
                <a:cs typeface="Times New Roman" panose="02020603050405020304" pitchFamily="18" charset="0"/>
              </a:rPr>
              <a:t>Konsequenzen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zu</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tragen</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Jetzt</a:t>
            </a:r>
            <a:r>
              <a:rPr lang="en-US" sz="2000" kern="100" dirty="0">
                <a:effectLst/>
                <a:latin typeface="Avenir Next" panose="020B0503020202020204"/>
                <a:ea typeface="Calibri" panose="020F0502020204030204" pitchFamily="34" charset="0"/>
                <a:cs typeface="Times New Roman" panose="02020603050405020304" pitchFamily="18" charset="0"/>
              </a:rPr>
              <a:t> </a:t>
            </a:r>
            <a:r>
              <a:rPr lang="en-US" sz="2000" kern="100" dirty="0" err="1">
                <a:effectLst/>
                <a:latin typeface="Avenir Next" panose="020B0503020202020204"/>
                <a:ea typeface="Calibri" panose="020F0502020204030204" pitchFamily="34" charset="0"/>
                <a:cs typeface="Times New Roman" panose="02020603050405020304" pitchFamily="18" charset="0"/>
              </a:rPr>
              <a:t>ist</a:t>
            </a:r>
            <a:r>
              <a:rPr lang="en-US" sz="2000" kern="100" dirty="0">
                <a:effectLst/>
                <a:latin typeface="Avenir Next" panose="020B0503020202020204"/>
                <a:ea typeface="Calibri" panose="020F0502020204030204" pitchFamily="34" charset="0"/>
                <a:cs typeface="Times New Roman" panose="02020603050405020304" pitchFamily="18" charset="0"/>
              </a:rPr>
              <a:t> es an der Zeit!</a:t>
            </a:r>
            <a:endParaRPr lang="de-CH" sz="2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23</a:t>
            </a:fld>
            <a:endParaRPr lang="en-US"/>
          </a:p>
        </p:txBody>
      </p:sp>
    </p:spTree>
    <p:extLst>
      <p:ext uri="{BB962C8B-B14F-4D97-AF65-F5344CB8AC3E}">
        <p14:creationId xmlns:p14="http://schemas.microsoft.com/office/powerpoint/2010/main" val="185009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effectLst/>
                <a:latin typeface="Avenir Next" panose="020B0503020202020204"/>
                <a:ea typeface="Calibri" panose="020F0502020204030204" pitchFamily="34" charset="0"/>
                <a:cs typeface="Times New Roman (Body CS)"/>
              </a:rPr>
              <a:t>EIN APPELL AN ALLE</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Ob </a:t>
            </a:r>
            <a:r>
              <a:rPr lang="en-US" sz="1800" kern="100" dirty="0" err="1">
                <a:effectLst/>
                <a:latin typeface="Avenir Next" panose="020B0503020202020204"/>
                <a:ea typeface="Calibri" panose="020F0502020204030204" pitchFamily="34" charset="0"/>
                <a:cs typeface="Times New Roman" panose="02020603050405020304" pitchFamily="18" charset="0"/>
              </a:rPr>
              <a:t>ihr</a:t>
            </a:r>
            <a:r>
              <a:rPr lang="en-US" sz="1800" kern="100" dirty="0">
                <a:effectLst/>
                <a:latin typeface="Avenir Next" panose="020B0503020202020204"/>
                <a:ea typeface="Calibri" panose="020F0502020204030204" pitchFamily="34" charset="0"/>
                <a:cs typeface="Times New Roman" panose="02020603050405020304" pitchFamily="18" charset="0"/>
              </a:rPr>
              <a:t> nun </a:t>
            </a:r>
            <a:r>
              <a:rPr lang="en-US" sz="1800" kern="100" dirty="0" err="1">
                <a:effectLst/>
                <a:latin typeface="Avenir Next" panose="020B0503020202020204"/>
                <a:ea typeface="Calibri" panose="020F0502020204030204" pitchFamily="34" charset="0"/>
                <a:cs typeface="Times New Roman" panose="02020603050405020304" pitchFamily="18" charset="0"/>
              </a:rPr>
              <a:t>Opfer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Täter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oder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Zuschauer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seid</a:t>
            </a:r>
            <a:r>
              <a:rPr lang="en-US" sz="1800" kern="100" dirty="0">
                <a:effectLst/>
                <a:latin typeface="Avenir Next" panose="020B0503020202020204"/>
                <a:ea typeface="Calibri" panose="020F0502020204030204" pitchFamily="34" charset="0"/>
                <a:cs typeface="Times New Roman" panose="02020603050405020304" pitchFamily="18" charset="0"/>
              </a:rPr>
              <a:t>, Jesus, </a:t>
            </a:r>
            <a:r>
              <a:rPr lang="en-US" sz="1800" kern="100" dirty="0" err="1">
                <a:effectLst/>
                <a:latin typeface="Avenir Next" panose="020B0503020202020204"/>
                <a:ea typeface="Calibri" panose="020F0502020204030204" pitchFamily="34" charset="0"/>
                <a:cs typeface="Times New Roman" panose="02020603050405020304" pitchFamily="18" charset="0"/>
              </a:rPr>
              <a:t>unser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guter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Hirte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kann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eure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körperlichen</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seelischen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Verletzungen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euch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geistlich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nähren</a:t>
            </a:r>
            <a:r>
              <a:rPr lang="en-US" sz="1800" kern="100" dirty="0">
                <a:effectLst/>
                <a:latin typeface="Avenir Next" panose="020B0503020202020204"/>
                <a:ea typeface="Calibri" panose="020F0502020204030204" pitchFamily="34" charset="0"/>
                <a:cs typeface="Times New Roman" panose="02020603050405020304" pitchFamily="18" charset="0"/>
              </a:rPr>
              <a:t> und Frieden </a:t>
            </a:r>
            <a:r>
              <a:rPr lang="en-US" sz="1800" kern="100" dirty="0" err="1">
                <a:effectLst/>
                <a:latin typeface="Avenir Next" panose="020B0503020202020204"/>
                <a:ea typeface="Calibri" panose="020F0502020204030204" pitchFamily="34" charset="0"/>
                <a:cs typeface="Times New Roman" panose="02020603050405020304" pitchFamily="18" charset="0"/>
              </a:rPr>
              <a:t>schenken</a:t>
            </a:r>
            <a:r>
              <a:rPr lang="en-US" sz="1800" kern="100" dirty="0">
                <a:effectLst/>
                <a:latin typeface="Avenir Next" panose="020B0503020202020204"/>
                <a:ea typeface="Calibri" panose="020F0502020204030204" pitchFamily="34" charset="0"/>
                <a:cs typeface="Times New Roman" panose="02020603050405020304" pitchFamily="18" charset="0"/>
              </a:rPr>
              <a:t>. Ein </a:t>
            </a:r>
            <a:r>
              <a:rPr lang="en-US" sz="1800" kern="100" dirty="0" err="1">
                <a:effectLst/>
                <a:latin typeface="Avenir Next" panose="020B0503020202020204"/>
                <a:ea typeface="Calibri" panose="020F0502020204030204" pitchFamily="34" charset="0"/>
                <a:cs typeface="Times New Roman" panose="02020603050405020304" pitchFamily="18" charset="0"/>
              </a:rPr>
              <a:t>Hirte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kümmert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sich</a:t>
            </a:r>
            <a:r>
              <a:rPr lang="en-US" sz="1800" kern="100" dirty="0">
                <a:effectLst/>
                <a:latin typeface="Avenir Next" panose="020B0503020202020204"/>
                <a:ea typeface="Calibri" panose="020F0502020204030204" pitchFamily="34" charset="0"/>
                <a:cs typeface="Times New Roman" panose="02020603050405020304" pitchFamily="18" charset="0"/>
              </a:rPr>
              <a:t> um seine </a:t>
            </a:r>
            <a:r>
              <a:rPr lang="en-US" sz="1800" kern="100" dirty="0" err="1">
                <a:effectLst/>
                <a:latin typeface="Avenir Next" panose="020B0503020202020204"/>
                <a:ea typeface="Calibri" panose="020F0502020204030204" pitchFamily="34" charset="0"/>
                <a:cs typeface="Times New Roman" panose="02020603050405020304" pitchFamily="18" charset="0"/>
              </a:rPr>
              <a:t>Schafe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indem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ihnen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essen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gibt</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sie</a:t>
            </a:r>
            <a:r>
              <a:rPr lang="en-US" sz="1800" kern="100" dirty="0">
                <a:effectLst/>
                <a:latin typeface="Avenir Next" panose="020B0503020202020204"/>
                <a:ea typeface="Calibri" panose="020F0502020204030204" pitchFamily="34" charset="0"/>
                <a:cs typeface="Times New Roman" panose="02020603050405020304" pitchFamily="18" charset="0"/>
              </a:rPr>
              <a:t> an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stilles</a:t>
            </a:r>
            <a:r>
              <a:rPr lang="en-US" sz="1800" kern="100" dirty="0">
                <a:effectLst/>
                <a:latin typeface="Avenir Next" panose="020B0503020202020204"/>
                <a:ea typeface="Calibri" panose="020F0502020204030204" pitchFamily="34" charset="0"/>
                <a:cs typeface="Times New Roman" panose="02020603050405020304" pitchFamily="18" charset="0"/>
              </a:rPr>
              <a:t> Wasser </a:t>
            </a:r>
            <a:r>
              <a:rPr lang="en-US" sz="1800" kern="100" dirty="0" err="1">
                <a:effectLst/>
                <a:latin typeface="Avenir Next" panose="020B0503020202020204"/>
                <a:ea typeface="Calibri" panose="020F0502020204030204" pitchFamily="34" charset="0"/>
                <a:cs typeface="Times New Roman" panose="02020603050405020304" pitchFamily="18" charset="0"/>
              </a:rPr>
              <a:t>führt</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a:t>
            </a:r>
            <a:r>
              <a:rPr lang="en-US" sz="1800" kern="100" dirty="0" err="1">
                <a:effectLst/>
                <a:latin typeface="Avenir Next" panose="020B0503020202020204"/>
                <a:ea typeface="Calibri" panose="020F0502020204030204" pitchFamily="34" charset="0"/>
                <a:cs typeface="Times New Roman" panose="02020603050405020304" pitchFamily="18" charset="0"/>
              </a:rPr>
              <a:t>Als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[Jesus] </a:t>
            </a:r>
            <a:r>
              <a:rPr lang="en-US" sz="1800" kern="100" dirty="0" err="1">
                <a:effectLst/>
                <a:latin typeface="Avenir Next" panose="020B0503020202020204"/>
                <a:ea typeface="Calibri" panose="020F0502020204030204" pitchFamily="34" charset="0"/>
                <a:cs typeface="Times New Roman" panose="02020603050405020304" pitchFamily="18" charset="0"/>
              </a:rPr>
              <a:t>aber</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Volksmengen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sah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wurde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innerlich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bewegt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über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weil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erschöpft</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verschmachtet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waren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Schafe</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keinen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Hirten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haben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Matthäus</a:t>
            </a:r>
            <a:r>
              <a:rPr lang="en-US" sz="1800" kern="100" dirty="0">
                <a:effectLst/>
                <a:latin typeface="Avenir Next" panose="020B0503020202020204"/>
                <a:ea typeface="Calibri" panose="020F0502020204030204" pitchFamily="34" charset="0"/>
                <a:cs typeface="Times New Roman" panose="02020603050405020304" pitchFamily="18" charset="0"/>
              </a:rPr>
              <a:t> 9:36, ELB). Jesus </a:t>
            </a:r>
            <a:r>
              <a:rPr lang="en-US" sz="1800" kern="100" dirty="0" err="1">
                <a:effectLst/>
                <a:latin typeface="Avenir Next" panose="020B0503020202020204"/>
                <a:ea typeface="Calibri" panose="020F0502020204030204" pitchFamily="34" charset="0"/>
                <a:cs typeface="Times New Roman" panose="02020603050405020304" pitchFamily="18" charset="0"/>
              </a:rPr>
              <a:t>reagierte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Mitleid</a:t>
            </a:r>
            <a:r>
              <a:rPr lang="en-US" sz="1800" kern="100" dirty="0">
                <a:effectLst/>
                <a:latin typeface="Avenir Next" panose="020B0503020202020204"/>
                <a:ea typeface="Calibri" panose="020F0502020204030204" pitchFamily="34" charset="0"/>
                <a:cs typeface="Times New Roman" panose="02020603050405020304" pitchFamily="18" charset="0"/>
              </a:rPr>
              <a:t>. Ich lade </a:t>
            </a:r>
            <a:r>
              <a:rPr lang="en-US" sz="1800" kern="100" dirty="0" err="1">
                <a:effectLst/>
                <a:latin typeface="Avenir Next" panose="020B0503020202020204"/>
                <a:ea typeface="Calibri" panose="020F0502020204030204" pitchFamily="34" charset="0"/>
                <a:cs typeface="Times New Roman" panose="02020603050405020304" pitchFamily="18" charset="0"/>
              </a:rPr>
              <a:t>euch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ein</a:t>
            </a:r>
            <a:r>
              <a:rPr lang="en-US" sz="1800" kern="100" dirty="0">
                <a:effectLst/>
                <a:latin typeface="Avenir Next" panose="020B0503020202020204"/>
                <a:ea typeface="Calibri" panose="020F0502020204030204" pitchFamily="34" charset="0"/>
                <a:cs typeface="Times New Roman" panose="02020603050405020304" pitchFamily="18" charset="0"/>
              </a:rPr>
              <a:t>, auf den </a:t>
            </a:r>
            <a:r>
              <a:rPr lang="en-US" sz="1800" kern="100" dirty="0" err="1">
                <a:effectLst/>
                <a:latin typeface="Avenir Next" panose="020B0503020202020204"/>
                <a:ea typeface="Calibri" panose="020F0502020204030204" pitchFamily="34" charset="0"/>
                <a:cs typeface="Times New Roman" panose="02020603050405020304" pitchFamily="18" charset="0"/>
              </a:rPr>
              <a:t>Guten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Hirten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schauen</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mit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Mitgefühl</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zu</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reagieren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es tat.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Times New Roman" panose="02020603050405020304" pitchFamily="18" charset="0"/>
              </a:rPr>
              <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sorgt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für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alles</a:t>
            </a:r>
            <a:r>
              <a:rPr lang="en-US" sz="1800" kern="100" dirty="0">
                <a:effectLst/>
                <a:latin typeface="Avenir Next" panose="020B0503020202020204"/>
                <a:ea typeface="Calibri" panose="020F0502020204030204" pitchFamily="34" charset="0"/>
                <a:cs typeface="Times New Roman" panose="02020603050405020304" pitchFamily="18" charset="0"/>
              </a:rPr>
              <a:t>, was </a:t>
            </a:r>
            <a:r>
              <a:rPr lang="en-US" sz="1800" kern="100" dirty="0" err="1">
                <a:effectLst/>
                <a:latin typeface="Avenir Next" panose="020B0503020202020204"/>
                <a:ea typeface="Calibri" panose="020F0502020204030204" pitchFamily="34" charset="0"/>
                <a:cs typeface="Times New Roman" panose="02020603050405020304" pitchFamily="18" charset="0"/>
              </a:rPr>
              <a:t>ihr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braucht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Wenn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ihr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ihn</a:t>
            </a:r>
            <a:r>
              <a:rPr lang="en-US" sz="1800" kern="100" dirty="0">
                <a:effectLst/>
                <a:latin typeface="Avenir Next" panose="020B0503020202020204"/>
                <a:ea typeface="Calibri" panose="020F0502020204030204" pitchFamily="34" charset="0"/>
                <a:cs typeface="Times New Roman" panose="02020603050405020304" pitchFamily="18" charset="0"/>
              </a:rPr>
              <a:t> um </a:t>
            </a:r>
            <a:r>
              <a:rPr lang="en-US" sz="1800" kern="100" dirty="0" err="1">
                <a:effectLst/>
                <a:latin typeface="Avenir Next" panose="020B0503020202020204"/>
                <a:ea typeface="Calibri" panose="020F0502020204030204" pitchFamily="34" charset="0"/>
                <a:cs typeface="Times New Roman" panose="02020603050405020304" pitchFamily="18" charset="0"/>
              </a:rPr>
              <a:t>Hilfe</a:t>
            </a:r>
            <a:r>
              <a:rPr lang="en-US" sz="1800" kern="100" dirty="0">
                <a:effectLst/>
                <a:latin typeface="Avenir Next" panose="020B0503020202020204"/>
                <a:ea typeface="Calibri" panose="020F0502020204030204" pitchFamily="34" charset="0"/>
                <a:cs typeface="Times New Roman" panose="02020603050405020304" pitchFamily="18" charset="0"/>
              </a:rPr>
              <a:t> und </a:t>
            </a:r>
            <a:r>
              <a:rPr lang="en-US" sz="1800" kern="100" dirty="0" err="1">
                <a:effectLst/>
                <a:latin typeface="Avenir Next" panose="020B0503020202020204"/>
                <a:ea typeface="Calibri" panose="020F0502020204030204" pitchFamily="34" charset="0"/>
                <a:cs typeface="Times New Roman" panose="02020603050405020304" pitchFamily="18" charset="0"/>
              </a:rPr>
              <a:t>Heilung</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bittet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nimmt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diese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Verheißungen</a:t>
            </a:r>
            <a:r>
              <a:rPr lang="en-US" sz="1800" kern="100" dirty="0">
                <a:effectLst/>
                <a:latin typeface="Avenir Next" panose="020B0503020202020204"/>
                <a:ea typeface="Calibri" panose="020F0502020204030204" pitchFamily="34" charset="0"/>
                <a:cs typeface="Times New Roman" panose="02020603050405020304" pitchFamily="18" charset="0"/>
              </a:rPr>
              <a:t> in </a:t>
            </a:r>
            <a:r>
              <a:rPr lang="en-US" sz="1800" kern="100" dirty="0" err="1">
                <a:effectLst/>
                <a:latin typeface="Avenir Next" panose="020B0503020202020204"/>
                <a:ea typeface="Calibri" panose="020F0502020204030204" pitchFamily="34" charset="0"/>
                <a:cs typeface="Times New Roman" panose="02020603050405020304" pitchFamily="18" charset="0"/>
              </a:rPr>
              <a:t>Anspruch</a:t>
            </a:r>
            <a:r>
              <a:rPr lang="en-US" sz="1800" kern="100" dirty="0">
                <a:effectLst/>
                <a:latin typeface="Avenir Next" panose="020B0503020202020204"/>
                <a:ea typeface="Calibri" panose="020F0502020204030204" pitchFamily="34" charset="0"/>
                <a:cs typeface="Times New Roman" panose="02020603050405020304" pitchFamily="18"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24</a:t>
            </a:fld>
            <a:endParaRPr lang="en-US"/>
          </a:p>
        </p:txBody>
      </p:sp>
    </p:spTree>
    <p:extLst>
      <p:ext uri="{BB962C8B-B14F-4D97-AF65-F5344CB8AC3E}">
        <p14:creationId xmlns:p14="http://schemas.microsoft.com/office/powerpoint/2010/main" val="90424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Times New Roman" panose="02020603050405020304" pitchFamily="18" charset="0"/>
              </a:rPr>
              <a:t>"</a:t>
            </a:r>
            <a:r>
              <a:rPr lang="en-US" sz="1200" kern="100" dirty="0" err="1">
                <a:effectLst/>
                <a:latin typeface="Avenir Next" panose="020B0503020202020204"/>
                <a:ea typeface="Calibri" panose="020F0502020204030204" pitchFamily="34" charset="0"/>
                <a:cs typeface="Times New Roman" panose="02020603050405020304" pitchFamily="18" charset="0"/>
              </a:rPr>
              <a:t>Er</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wird</a:t>
            </a:r>
            <a:r>
              <a:rPr lang="en-US" sz="1200" kern="100" dirty="0">
                <a:effectLst/>
                <a:latin typeface="Avenir Next" panose="020B0503020202020204"/>
                <a:ea typeface="Calibri" panose="020F0502020204030204" pitchFamily="34" charset="0"/>
                <a:cs typeface="Times New Roman" panose="02020603050405020304" pitchFamily="18" charset="0"/>
              </a:rPr>
              <a:t> seine </a:t>
            </a:r>
            <a:r>
              <a:rPr lang="en-US" sz="1200" kern="100" dirty="0" err="1">
                <a:effectLst/>
                <a:latin typeface="Avenir Next" panose="020B0503020202020204"/>
                <a:ea typeface="Calibri" panose="020F0502020204030204" pitchFamily="34" charset="0"/>
                <a:cs typeface="Times New Roman" panose="02020603050405020304" pitchFamily="18" charset="0"/>
              </a:rPr>
              <a:t>Herde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weiden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wie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ein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Hirte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Er</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wird</a:t>
            </a:r>
            <a:r>
              <a:rPr lang="en-US" sz="1200" kern="100" dirty="0">
                <a:effectLst/>
                <a:latin typeface="Avenir Next" panose="020B0503020202020204"/>
                <a:ea typeface="Calibri" panose="020F0502020204030204" pitchFamily="34" charset="0"/>
                <a:cs typeface="Times New Roman" panose="02020603050405020304" pitchFamily="18" charset="0"/>
              </a:rPr>
              <a:t> die </a:t>
            </a:r>
            <a:r>
              <a:rPr lang="en-US" sz="1200" kern="100" dirty="0" err="1">
                <a:effectLst/>
                <a:latin typeface="Avenir Next" panose="020B0503020202020204"/>
                <a:ea typeface="Calibri" panose="020F0502020204030204" pitchFamily="34" charset="0"/>
                <a:cs typeface="Times New Roman" panose="02020603050405020304" pitchFamily="18" charset="0"/>
              </a:rPr>
              <a:t>Lämmer</a:t>
            </a:r>
            <a:r>
              <a:rPr lang="en-US" sz="1200" kern="100" dirty="0">
                <a:effectLst/>
                <a:latin typeface="Avenir Next" panose="020B0503020202020204"/>
                <a:ea typeface="Calibri" panose="020F0502020204030204" pitchFamily="34" charset="0"/>
                <a:cs typeface="Times New Roman" panose="02020603050405020304" pitchFamily="18" charset="0"/>
              </a:rPr>
              <a:t> in </a:t>
            </a:r>
            <a:r>
              <a:rPr lang="en-US" sz="1200" kern="100" dirty="0" err="1">
                <a:effectLst/>
                <a:latin typeface="Avenir Next" panose="020B0503020202020204"/>
                <a:ea typeface="Calibri" panose="020F0502020204030204" pitchFamily="34" charset="0"/>
                <a:cs typeface="Times New Roman" panose="02020603050405020304" pitchFamily="18" charset="0"/>
              </a:rPr>
              <a:t>seinen</a:t>
            </a:r>
            <a:r>
              <a:rPr lang="en-US" sz="1200" kern="100" dirty="0">
                <a:effectLst/>
                <a:latin typeface="Avenir Next" panose="020B0503020202020204"/>
                <a:ea typeface="Calibri" panose="020F0502020204030204" pitchFamily="34" charset="0"/>
                <a:cs typeface="Times New Roman" panose="02020603050405020304" pitchFamily="18" charset="0"/>
              </a:rPr>
              <a:t> Arm </a:t>
            </a:r>
            <a:r>
              <a:rPr lang="en-US" sz="1200" kern="100" dirty="0" err="1">
                <a:effectLst/>
                <a:latin typeface="Avenir Next" panose="020B0503020202020204"/>
                <a:ea typeface="Calibri" panose="020F0502020204030204" pitchFamily="34" charset="0"/>
                <a:cs typeface="Times New Roman" panose="02020603050405020304" pitchFamily="18" charset="0"/>
              </a:rPr>
              <a:t>sammeln</a:t>
            </a:r>
            <a:r>
              <a:rPr lang="en-US" sz="1200" kern="100" dirty="0">
                <a:effectLst/>
                <a:latin typeface="Avenir Next" panose="020B0503020202020204"/>
                <a:ea typeface="Calibri" panose="020F0502020204030204" pitchFamily="34" charset="0"/>
                <a:cs typeface="Times New Roman" panose="02020603050405020304" pitchFamily="18" charset="0"/>
              </a:rPr>
              <a:t> und </a:t>
            </a:r>
            <a:r>
              <a:rPr lang="en-US" sz="1200" kern="100" dirty="0" err="1">
                <a:effectLst/>
                <a:latin typeface="Avenir Next" panose="020B0503020202020204"/>
                <a:ea typeface="Calibri" panose="020F0502020204030204" pitchFamily="34" charset="0"/>
                <a:cs typeface="Times New Roman" panose="02020603050405020304" pitchFamily="18" charset="0"/>
              </a:rPr>
              <a:t>im</a:t>
            </a:r>
            <a:r>
              <a:rPr lang="en-US" sz="1200" kern="100" dirty="0">
                <a:effectLst/>
                <a:latin typeface="Avenir Next" panose="020B0503020202020204"/>
                <a:ea typeface="Calibri" panose="020F0502020204030204" pitchFamily="34" charset="0"/>
                <a:cs typeface="Times New Roman" panose="02020603050405020304" pitchFamily="18" charset="0"/>
              </a:rPr>
              <a:t> Bausch seines </a:t>
            </a:r>
            <a:r>
              <a:rPr lang="en-US" sz="1200" kern="100" dirty="0" err="1">
                <a:effectLst/>
                <a:latin typeface="Avenir Next" panose="020B0503020202020204"/>
                <a:ea typeface="Calibri" panose="020F0502020204030204" pitchFamily="34" charset="0"/>
                <a:cs typeface="Times New Roman" panose="02020603050405020304" pitchFamily="18" charset="0"/>
              </a:rPr>
              <a:t>Gewandes</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tragen</a:t>
            </a:r>
            <a:r>
              <a:rPr lang="en-US" sz="1200" kern="100" dirty="0">
                <a:effectLst/>
                <a:latin typeface="Avenir Next" panose="020B0503020202020204"/>
                <a:ea typeface="Calibri" panose="020F0502020204030204" pitchFamily="34" charset="0"/>
                <a:cs typeface="Times New Roman" panose="02020603050405020304" pitchFamily="18" charset="0"/>
              </a:rPr>
              <a:t> und die </a:t>
            </a:r>
            <a:r>
              <a:rPr lang="en-US" sz="1200" kern="100" dirty="0" err="1">
                <a:effectLst/>
                <a:latin typeface="Avenir Next" panose="020B0503020202020204"/>
                <a:ea typeface="Calibri" panose="020F0502020204030204" pitchFamily="34" charset="0"/>
                <a:cs typeface="Times New Roman" panose="02020603050405020304" pitchFamily="18" charset="0"/>
              </a:rPr>
              <a:t>Mutterschafe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führen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Jesaja</a:t>
            </a:r>
            <a:r>
              <a:rPr lang="en-US" sz="1200" kern="100" dirty="0">
                <a:effectLst/>
                <a:latin typeface="Avenir Next" panose="020B0503020202020204"/>
                <a:ea typeface="Calibri" panose="020F0502020204030204" pitchFamily="34" charset="0"/>
                <a:cs typeface="Times New Roman" panose="02020603050405020304" pitchFamily="18" charset="0"/>
              </a:rPr>
              <a:t> 40:11, LUT).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Times New Roman" panose="02020603050405020304" pitchFamily="18"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Times New Roman" panose="02020603050405020304" pitchFamily="18" charset="0"/>
              </a:rPr>
              <a:t>"</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a:t>
            </a:r>
            <a:r>
              <a:rPr lang="en-US" sz="1200" kern="100" dirty="0">
                <a:effectLst/>
                <a:latin typeface="Avenir Next" panose="020B0503020202020204"/>
                <a:ea typeface="Calibri" panose="020F0502020204030204" pitchFamily="34" charset="0"/>
                <a:cs typeface="Times New Roman" panose="02020603050405020304" pitchFamily="18" charset="0"/>
              </a:rPr>
              <a:t>ch bin der </a:t>
            </a:r>
            <a:r>
              <a:rPr lang="en-US" sz="1200" kern="100" dirty="0" err="1">
                <a:effectLst/>
                <a:latin typeface="Avenir Next" panose="020B0503020202020204"/>
                <a:ea typeface="Calibri" panose="020F0502020204030204" pitchFamily="34" charset="0"/>
                <a:cs typeface="Times New Roman" panose="02020603050405020304" pitchFamily="18" charset="0"/>
              </a:rPr>
              <a:t>gute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Hirte</a:t>
            </a:r>
            <a:r>
              <a:rPr lang="en-US" sz="1200" kern="100" dirty="0">
                <a:effectLst/>
                <a:latin typeface="Avenir Next" panose="020B0503020202020204"/>
                <a:ea typeface="Calibri" panose="020F0502020204030204" pitchFamily="34" charset="0"/>
                <a:cs typeface="Times New Roman" panose="02020603050405020304" pitchFamily="18" charset="0"/>
              </a:rPr>
              <a:t>. Der </a:t>
            </a:r>
            <a:r>
              <a:rPr lang="en-US" sz="1200" kern="100" dirty="0" err="1">
                <a:effectLst/>
                <a:latin typeface="Avenir Next" panose="020B0503020202020204"/>
                <a:ea typeface="Calibri" panose="020F0502020204030204" pitchFamily="34" charset="0"/>
                <a:cs typeface="Times New Roman" panose="02020603050405020304" pitchFamily="18" charset="0"/>
              </a:rPr>
              <a:t>gute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Hirte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lässt</a:t>
            </a:r>
            <a:r>
              <a:rPr lang="en-US" sz="1200" kern="100" dirty="0">
                <a:effectLst/>
                <a:latin typeface="Avenir Next" panose="020B0503020202020204"/>
                <a:ea typeface="Calibri" panose="020F0502020204030204" pitchFamily="34" charset="0"/>
                <a:cs typeface="Times New Roman" panose="02020603050405020304" pitchFamily="18" charset="0"/>
              </a:rPr>
              <a:t> sein Leben </a:t>
            </a:r>
            <a:r>
              <a:rPr lang="en-US" sz="1200" kern="100" dirty="0" err="1">
                <a:effectLst/>
                <a:latin typeface="Avenir Next" panose="020B0503020202020204"/>
                <a:ea typeface="Calibri" panose="020F0502020204030204" pitchFamily="34" charset="0"/>
                <a:cs typeface="Times New Roman" panose="02020603050405020304" pitchFamily="18" charset="0"/>
              </a:rPr>
              <a:t>für</a:t>
            </a:r>
            <a:r>
              <a:rPr lang="en-US" sz="1200" kern="100" dirty="0">
                <a:effectLst/>
                <a:latin typeface="Avenir Next" panose="020B0503020202020204"/>
                <a:ea typeface="Calibri" panose="020F0502020204030204" pitchFamily="34" charset="0"/>
                <a:cs typeface="Times New Roman" panose="02020603050405020304" pitchFamily="18" charset="0"/>
              </a:rPr>
              <a:t> die </a:t>
            </a:r>
            <a:r>
              <a:rPr lang="en-US" sz="1200" kern="100" dirty="0" err="1">
                <a:effectLst/>
                <a:latin typeface="Avenir Next" panose="020B0503020202020204"/>
                <a:ea typeface="Calibri" panose="020F0502020204030204" pitchFamily="34" charset="0"/>
                <a:cs typeface="Times New Roman" panose="02020603050405020304" pitchFamily="18" charset="0"/>
              </a:rPr>
              <a:t>Schafe</a:t>
            </a:r>
            <a:r>
              <a:rPr lang="en-US" sz="1200" kern="100" dirty="0">
                <a:effectLst/>
                <a:latin typeface="Avenir Next" panose="020B0503020202020204"/>
                <a:ea typeface="Calibri" panose="020F0502020204030204" pitchFamily="34" charset="0"/>
                <a:cs typeface="Times New Roman" panose="02020603050405020304" pitchFamily="18" charset="0"/>
              </a:rPr>
              <a:t>." (Johannes 10:11, LUT).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Times New Roman" panose="02020603050405020304" pitchFamily="18"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Times New Roman" panose="02020603050405020304" pitchFamily="18" charset="0"/>
              </a:rPr>
              <a:t>"</a:t>
            </a:r>
            <a:r>
              <a:rPr lang="en-US" sz="1200" kern="100" dirty="0" err="1">
                <a:effectLst/>
                <a:latin typeface="Avenir Next" panose="020B0503020202020204"/>
                <a:ea typeface="Calibri" panose="020F0502020204030204" pitchFamily="34" charset="0"/>
                <a:cs typeface="Times New Roman" panose="02020603050405020304" pitchFamily="18" charset="0"/>
              </a:rPr>
              <a:t>Denn</a:t>
            </a:r>
            <a:r>
              <a:rPr lang="en-US" sz="1200" kern="100" dirty="0">
                <a:effectLst/>
                <a:latin typeface="Avenir Next" panose="020B0503020202020204"/>
                <a:ea typeface="Calibri" panose="020F0502020204030204" pitchFamily="34" charset="0"/>
                <a:cs typeface="Times New Roman" panose="02020603050405020304" pitchFamily="18" charset="0"/>
              </a:rPr>
              <a:t> das </a:t>
            </a:r>
            <a:r>
              <a:rPr lang="en-US" sz="1200" kern="100" dirty="0" err="1">
                <a:effectLst/>
                <a:latin typeface="Avenir Next" panose="020B0503020202020204"/>
                <a:ea typeface="Calibri" panose="020F0502020204030204" pitchFamily="34" charset="0"/>
                <a:cs typeface="Times New Roman" panose="02020603050405020304" pitchFamily="18" charset="0"/>
              </a:rPr>
              <a:t>Lamm</a:t>
            </a:r>
            <a:r>
              <a:rPr lang="en-US" sz="1200" kern="100" dirty="0">
                <a:effectLst/>
                <a:latin typeface="Avenir Next" panose="020B0503020202020204"/>
                <a:ea typeface="Calibri" panose="020F0502020204030204" pitchFamily="34" charset="0"/>
                <a:cs typeface="Times New Roman" panose="02020603050405020304" pitchFamily="18" charset="0"/>
              </a:rPr>
              <a:t>, das in der Mitte des Thrones </a:t>
            </a:r>
            <a:r>
              <a:rPr lang="en-US" sz="1200" kern="100" dirty="0" err="1">
                <a:effectLst/>
                <a:latin typeface="Avenir Next" panose="020B0503020202020204"/>
                <a:ea typeface="Calibri" panose="020F0502020204030204" pitchFamily="34" charset="0"/>
                <a:cs typeface="Times New Roman" panose="02020603050405020304" pitchFamily="18" charset="0"/>
              </a:rPr>
              <a:t>ist</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wird</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sie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hüten</a:t>
            </a:r>
            <a:r>
              <a:rPr lang="en-US" sz="1200" kern="100" dirty="0">
                <a:effectLst/>
                <a:latin typeface="Avenir Next" panose="020B0503020202020204"/>
                <a:ea typeface="Calibri" panose="020F0502020204030204" pitchFamily="34" charset="0"/>
                <a:cs typeface="Times New Roman" panose="02020603050405020304" pitchFamily="18" charset="0"/>
              </a:rPr>
              <a:t> und </a:t>
            </a:r>
            <a:r>
              <a:rPr lang="en-US" sz="1200" kern="100" dirty="0" err="1">
                <a:effectLst/>
                <a:latin typeface="Avenir Next" panose="020B0503020202020204"/>
                <a:ea typeface="Calibri" panose="020F0502020204030204" pitchFamily="34" charset="0"/>
                <a:cs typeface="Times New Roman" panose="02020603050405020304" pitchFamily="18" charset="0"/>
              </a:rPr>
              <a:t>sie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leiten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zu</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Wasserquellen</a:t>
            </a:r>
            <a:r>
              <a:rPr lang="en-US" sz="1200" kern="100" dirty="0">
                <a:effectLst/>
                <a:latin typeface="Avenir Next" panose="020B0503020202020204"/>
                <a:ea typeface="Calibri" panose="020F0502020204030204" pitchFamily="34" charset="0"/>
                <a:cs typeface="Times New Roman" panose="02020603050405020304" pitchFamily="18" charset="0"/>
              </a:rPr>
              <a:t> des Lebens, und Gott </a:t>
            </a:r>
            <a:r>
              <a:rPr lang="en-US" sz="1200" kern="100" dirty="0" err="1">
                <a:effectLst/>
                <a:latin typeface="Avenir Next" panose="020B0503020202020204"/>
                <a:ea typeface="Calibri" panose="020F0502020204030204" pitchFamily="34" charset="0"/>
                <a:cs typeface="Times New Roman" panose="02020603050405020304" pitchFamily="18" charset="0"/>
              </a:rPr>
              <a:t>wird</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jede</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Träne</a:t>
            </a:r>
            <a:r>
              <a:rPr lang="en-US" sz="1200" kern="100" dirty="0">
                <a:effectLst/>
                <a:latin typeface="Avenir Next" panose="020B0503020202020204"/>
                <a:ea typeface="Calibri" panose="020F0502020204030204" pitchFamily="34" charset="0"/>
                <a:cs typeface="Times New Roman" panose="02020603050405020304" pitchFamily="18" charset="0"/>
              </a:rPr>
              <a:t> von </a:t>
            </a:r>
            <a:r>
              <a:rPr lang="en-US" sz="1200" kern="100" dirty="0" err="1">
                <a:effectLst/>
                <a:latin typeface="Avenir Next" panose="020B0503020202020204"/>
                <a:ea typeface="Calibri" panose="020F0502020204030204" pitchFamily="34" charset="0"/>
                <a:cs typeface="Times New Roman" panose="02020603050405020304" pitchFamily="18" charset="0"/>
              </a:rPr>
              <a:t>ihren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Augen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abwischen</a:t>
            </a:r>
            <a:r>
              <a:rPr lang="en-US" sz="1200" kern="100" dirty="0">
                <a:effectLst/>
                <a:latin typeface="Avenir Next" panose="020B0503020202020204"/>
                <a:ea typeface="Calibri" panose="020F0502020204030204" pitchFamily="34" charset="0"/>
                <a:cs typeface="Times New Roman" panose="02020603050405020304" pitchFamily="18" charset="0"/>
              </a:rPr>
              <a:t>." (</a:t>
            </a:r>
            <a:r>
              <a:rPr lang="en-US" sz="1200" kern="100" dirty="0" err="1">
                <a:effectLst/>
                <a:latin typeface="Avenir Next" panose="020B0503020202020204"/>
                <a:ea typeface="Calibri" panose="020F0502020204030204" pitchFamily="34" charset="0"/>
                <a:cs typeface="Times New Roman" panose="02020603050405020304" pitchFamily="18" charset="0"/>
              </a:rPr>
              <a:t>Offenbarung</a:t>
            </a:r>
            <a:r>
              <a:rPr lang="en-US" sz="1200" kern="100" dirty="0">
                <a:effectLst/>
                <a:latin typeface="Avenir Next" panose="020B0503020202020204"/>
                <a:ea typeface="Calibri" panose="020F0502020204030204" pitchFamily="34" charset="0"/>
                <a:cs typeface="Times New Roman" panose="02020603050405020304" pitchFamily="18" charset="0"/>
              </a:rPr>
              <a:t> 7,17, ELB).</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D1843F4F-7ED1-EE44-B34B-A7F24D5A0C74}" type="slidenum">
              <a:rPr lang="en-US" smtClean="0"/>
              <a:t>25</a:t>
            </a:fld>
            <a:endParaRPr lang="en-US"/>
          </a:p>
        </p:txBody>
      </p:sp>
    </p:spTree>
    <p:extLst>
      <p:ext uri="{BB962C8B-B14F-4D97-AF65-F5344CB8AC3E}">
        <p14:creationId xmlns:p14="http://schemas.microsoft.com/office/powerpoint/2010/main" val="2060828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Vielleicht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habt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noch</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nie</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Missbrauch</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erlebt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aber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habt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heute</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davon</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gehört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Wie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werdet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mit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dem, was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gehört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habt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umgehen</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Wie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werdet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auf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jemanden</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reagieren</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der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unter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Missbrauch</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leidet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Wie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werdet</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ihr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auf den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Missbrauchstäter</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reagieren</a:t>
            </a:r>
            <a:r>
              <a:rPr kumimoji="0" lang="en-US" sz="1800" b="0" i="0" u="none" strike="noStrike" kern="100" cap="none" spc="0" normalizeH="0" baseline="0" noProof="0" dirty="0">
                <a:ln>
                  <a:noFill/>
                </a:ln>
                <a:solidFill>
                  <a:prstClr val="black"/>
                </a:solidFill>
                <a:effectLst/>
                <a:uLnTx/>
                <a:uFillTx/>
                <a:latin typeface="Avenir Next" panose="020B0503020202020204"/>
                <a:ea typeface="Calibri" panose="020F0502020204030204" pitchFamily="34" charset="0"/>
                <a:cs typeface="Times New Roman" panose="02020603050405020304" pitchFamily="18" charset="0"/>
              </a:rPr>
              <a:t>? </a:t>
            </a:r>
            <a:endParaRPr kumimoji="0" lang="de-CH"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endParaRPr lang="en-US" sz="1800" b="1" kern="100" cap="small" dirty="0">
              <a:effectLst/>
              <a:latin typeface="Avenir Next" panose="020B0503020202020204"/>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b="1" kern="100" cap="small" dirty="0">
                <a:effectLst/>
                <a:latin typeface="Avenir Next" panose="020B0503020202020204"/>
                <a:ea typeface="Calibri" panose="020F0502020204030204" pitchFamily="34" charset="0"/>
                <a:cs typeface="Times New Roman (Body CS)"/>
              </a:rPr>
              <a:t>LASS UNS BETEN</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Times New Roman" panose="02020603050405020304" pitchFamily="18" charset="0"/>
              </a:rPr>
              <a:t>Lieber </a:t>
            </a:r>
            <a:r>
              <a:rPr lang="en-US" sz="1800" kern="100" dirty="0" err="1">
                <a:effectLst/>
                <a:latin typeface="Avenir Next" panose="020B0503020202020204"/>
                <a:ea typeface="Calibri" panose="020F0502020204030204" pitchFamily="34" charset="0"/>
                <a:cs typeface="Times New Roman" panose="02020603050405020304" pitchFamily="18" charset="0"/>
              </a:rPr>
              <a:t>Vater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im</a:t>
            </a:r>
            <a:r>
              <a:rPr lang="en-US" sz="1800" kern="100" dirty="0">
                <a:effectLst/>
                <a:latin typeface="Avenir Next" panose="020B0503020202020204"/>
                <a:ea typeface="Calibri" panose="020F0502020204030204" pitchFamily="34" charset="0"/>
                <a:cs typeface="Times New Roman" panose="02020603050405020304" pitchFamily="18" charset="0"/>
              </a:rPr>
              <a:t> Himmel, </a:t>
            </a:r>
            <a:r>
              <a:rPr lang="en-US" sz="1800" kern="100" dirty="0" err="1">
                <a:effectLst/>
                <a:latin typeface="Avenir Next" panose="020B0503020202020204"/>
                <a:ea typeface="Calibri" panose="020F0502020204030204" pitchFamily="34" charset="0"/>
                <a:cs typeface="Times New Roman" panose="02020603050405020304" pitchFamily="18" charset="0"/>
              </a:rPr>
              <a:t>wie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sehr</a:t>
            </a:r>
            <a:r>
              <a:rPr lang="en-US" sz="1800" kern="100" dirty="0">
                <a:effectLst/>
                <a:latin typeface="Avenir Next" panose="020B0503020202020204"/>
                <a:ea typeface="Calibri" panose="020F0502020204030204" pitchFamily="34" charset="0"/>
                <a:cs typeface="Times New Roman" panose="02020603050405020304" pitchFamily="18" charset="0"/>
              </a:rPr>
              <a:t> muss </a:t>
            </a:r>
            <a:r>
              <a:rPr lang="en-US" sz="1800" kern="100" dirty="0" err="1">
                <a:effectLst/>
                <a:latin typeface="Avenir Next" panose="020B0503020202020204"/>
                <a:ea typeface="Calibri" panose="020F0502020204030204" pitchFamily="34" charset="0"/>
                <a:cs typeface="Times New Roman" panose="02020603050405020304" pitchFamily="18" charset="0"/>
              </a:rPr>
              <a:t>dein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Herz</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über</a:t>
            </a:r>
            <a:r>
              <a:rPr lang="en-US" sz="1800" kern="100" dirty="0">
                <a:effectLst/>
                <a:latin typeface="Avenir Next" panose="020B0503020202020204"/>
                <a:ea typeface="Calibri" panose="020F0502020204030204" pitchFamily="34" charset="0"/>
                <a:cs typeface="Times New Roman" panose="02020603050405020304" pitchFamily="18" charset="0"/>
              </a:rPr>
              <a:t> den </a:t>
            </a:r>
            <a:r>
              <a:rPr lang="en-US" sz="1800" kern="100" dirty="0" err="1">
                <a:effectLst/>
                <a:latin typeface="Avenir Next" panose="020B0503020202020204"/>
                <a:ea typeface="Calibri" panose="020F0502020204030204" pitchFamily="34" charset="0"/>
                <a:cs typeface="Times New Roman" panose="02020603050405020304" pitchFamily="18" charset="0"/>
              </a:rPr>
              <a:t>Missbrauch</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trauern</a:t>
            </a:r>
            <a:r>
              <a:rPr lang="en-US" sz="1800" kern="100" dirty="0">
                <a:effectLst/>
                <a:latin typeface="Avenir Next" panose="020B0503020202020204"/>
                <a:ea typeface="Calibri" panose="020F0502020204030204" pitchFamily="34" charset="0"/>
                <a:cs typeface="Times New Roman" panose="02020603050405020304" pitchFamily="18" charset="0"/>
              </a:rPr>
              <a:t>, der in </a:t>
            </a:r>
            <a:r>
              <a:rPr lang="en-US" sz="1800" kern="100" dirty="0" err="1">
                <a:effectLst/>
                <a:latin typeface="Avenir Next" panose="020B0503020202020204"/>
                <a:ea typeface="Calibri" panose="020F0502020204030204" pitchFamily="34" charset="0"/>
                <a:cs typeface="Times New Roman" panose="02020603050405020304" pitchFamily="18" charset="0"/>
              </a:rPr>
              <a:t>unserer</a:t>
            </a:r>
            <a:r>
              <a:rPr lang="en-US" sz="1800" kern="100" dirty="0">
                <a:effectLst/>
                <a:latin typeface="Avenir Next" panose="020B0503020202020204"/>
                <a:ea typeface="Calibri" panose="020F0502020204030204" pitchFamily="34" charset="0"/>
                <a:cs typeface="Times New Roman" panose="02020603050405020304" pitchFamily="18" charset="0"/>
              </a:rPr>
              <a:t> Welt und </a:t>
            </a:r>
            <a:r>
              <a:rPr lang="en-US" sz="1800" kern="100" dirty="0" err="1">
                <a:effectLst/>
                <a:latin typeface="Avenir Next" panose="020B0503020202020204"/>
                <a:ea typeface="Calibri" panose="020F0502020204030204" pitchFamily="34" charset="0"/>
                <a:cs typeface="Times New Roman" panose="02020603050405020304" pitchFamily="18" charset="0"/>
              </a:rPr>
              <a:t>sogar</a:t>
            </a:r>
            <a:r>
              <a:rPr lang="en-US" sz="1800" kern="100" dirty="0">
                <a:effectLst/>
                <a:latin typeface="Avenir Next" panose="020B0503020202020204"/>
                <a:ea typeface="Calibri" panose="020F0502020204030204" pitchFamily="34" charset="0"/>
                <a:cs typeface="Times New Roman" panose="02020603050405020304" pitchFamily="18" charset="0"/>
              </a:rPr>
              <a:t> in </a:t>
            </a:r>
            <a:r>
              <a:rPr lang="en-US" sz="1800" kern="100" dirty="0" err="1">
                <a:effectLst/>
                <a:latin typeface="Avenir Next" panose="020B0503020202020204"/>
                <a:ea typeface="Calibri" panose="020F0502020204030204" pitchFamily="34" charset="0"/>
                <a:cs typeface="Times New Roman" panose="02020603050405020304" pitchFamily="18" charset="0"/>
              </a:rPr>
              <a:t>unserer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Gemeinde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stattfindet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Vergib</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uns</a:t>
            </a:r>
            <a:r>
              <a:rPr lang="en-US" sz="1800" kern="100" dirty="0">
                <a:effectLst/>
                <a:latin typeface="Avenir Next" panose="020B0503020202020204"/>
                <a:ea typeface="Calibri" panose="020F0502020204030204" pitchFamily="34" charset="0"/>
                <a:cs typeface="Times New Roman" panose="02020603050405020304" pitchFamily="18" charset="0"/>
              </a:rPr>
              <a:t>, Herr, </a:t>
            </a:r>
            <a:r>
              <a:rPr lang="en-US" sz="1800" kern="100" dirty="0" err="1">
                <a:effectLst/>
                <a:latin typeface="Avenir Next" panose="020B0503020202020204"/>
                <a:ea typeface="Calibri" panose="020F0502020204030204" pitchFamily="34" charset="0"/>
                <a:cs typeface="Times New Roman" panose="02020603050405020304" pitchFamily="18" charset="0"/>
              </a:rPr>
              <a:t>dass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nicht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aufmerksamer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geworden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sind</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Öffne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uns</a:t>
            </a:r>
            <a:r>
              <a:rPr lang="en-US" sz="1800" kern="100" dirty="0">
                <a:effectLst/>
                <a:latin typeface="Avenir Next" panose="020B0503020202020204"/>
                <a:ea typeface="Calibri" panose="020F0502020204030204" pitchFamily="34" charset="0"/>
                <a:cs typeface="Times New Roman" panose="02020603050405020304" pitchFamily="18" charset="0"/>
              </a:rPr>
              <a:t> die </a:t>
            </a:r>
            <a:r>
              <a:rPr lang="en-US" sz="1800" kern="100" dirty="0" err="1">
                <a:effectLst/>
                <a:latin typeface="Avenir Next" panose="020B0503020202020204"/>
                <a:ea typeface="Calibri" panose="020F0502020204030204" pitchFamily="34" charset="0"/>
                <a:cs typeface="Times New Roman" panose="02020603050405020304" pitchFamily="18" charset="0"/>
              </a:rPr>
              <a:t>Augen</a:t>
            </a:r>
            <a:r>
              <a:rPr lang="en-US" sz="1800" kern="100" dirty="0">
                <a:effectLst/>
                <a:latin typeface="Avenir Next" panose="020B0503020202020204"/>
                <a:ea typeface="Calibri" panose="020F0502020204030204" pitchFamily="34" charset="0"/>
                <a:cs typeface="Times New Roman" panose="02020603050405020304" pitchFamily="18" charset="0"/>
              </a:rPr>
              <a:t> und gib </a:t>
            </a:r>
            <a:r>
              <a:rPr lang="en-US" sz="1800" kern="100" dirty="0" err="1">
                <a:effectLst/>
                <a:latin typeface="Avenir Next" panose="020B0503020202020204"/>
                <a:ea typeface="Calibri" panose="020F0502020204030204" pitchFamily="34" charset="0"/>
                <a:cs typeface="Times New Roman" panose="02020603050405020304" pitchFamily="18" charset="0"/>
              </a:rPr>
              <a:t>uns</a:t>
            </a:r>
            <a:r>
              <a:rPr lang="en-US" sz="1800" kern="100" dirty="0">
                <a:effectLst/>
                <a:latin typeface="Avenir Next" panose="020B0503020202020204"/>
                <a:ea typeface="Calibri" panose="020F0502020204030204" pitchFamily="34" charset="0"/>
                <a:cs typeface="Times New Roman" panose="02020603050405020304" pitchFamily="18" charset="0"/>
              </a:rPr>
              <a:t> Weisheit und Mut, </a:t>
            </a:r>
            <a:r>
              <a:rPr lang="en-US" sz="1800" kern="100" dirty="0" err="1">
                <a:effectLst/>
                <a:latin typeface="Avenir Next" panose="020B0503020202020204"/>
                <a:ea typeface="Calibri" panose="020F0502020204030204" pitchFamily="34" charset="0"/>
                <a:cs typeface="Times New Roman" panose="02020603050405020304" pitchFamily="18" charset="0"/>
              </a:rPr>
              <a:t>damit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wir</a:t>
            </a:r>
            <a:r>
              <a:rPr lang="en-US" sz="1800" kern="100" dirty="0">
                <a:effectLst/>
                <a:latin typeface="Avenir Next" panose="020B0503020202020204"/>
                <a:ea typeface="Calibri" panose="020F0502020204030204" pitchFamily="34" charset="0"/>
                <a:cs typeface="Times New Roman" panose="02020603050405020304" pitchFamily="18" charset="0"/>
              </a:rPr>
              <a:t> in </a:t>
            </a:r>
            <a:r>
              <a:rPr lang="en-US" sz="1800" kern="100" dirty="0" err="1">
                <a:effectLst/>
                <a:latin typeface="Avenir Next" panose="020B0503020202020204"/>
                <a:ea typeface="Calibri" panose="020F0502020204030204" pitchFamily="34" charset="0"/>
                <a:cs typeface="Times New Roman" panose="02020603050405020304" pitchFamily="18" charset="0"/>
              </a:rPr>
              <a:t>Zukunft</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etwas</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ändern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können</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Vor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allem</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aber</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heile</a:t>
            </a:r>
            <a:r>
              <a:rPr lang="en-US" sz="1800" kern="100" dirty="0">
                <a:effectLst/>
                <a:latin typeface="Avenir Next" panose="020B0503020202020204"/>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Times New Roman" panose="02020603050405020304" pitchFamily="18" charset="0"/>
              </a:rPr>
              <a:t>uns</a:t>
            </a:r>
            <a:r>
              <a:rPr lang="en-US" sz="1800" kern="100" dirty="0">
                <a:effectLst/>
                <a:latin typeface="Avenir Next" panose="020B0503020202020204"/>
                <a:ea typeface="Calibri" panose="020F0502020204030204" pitchFamily="34" charset="0"/>
                <a:cs typeface="Times New Roman" panose="02020603050405020304" pitchFamily="18" charset="0"/>
              </a:rPr>
              <a:t>, Herr. </a:t>
            </a:r>
            <a:r>
              <a:rPr lang="en-US" sz="1800" kern="100" dirty="0" err="1">
                <a:effectLst/>
                <a:latin typeface="Avenir Next" panose="020B0503020202020204"/>
                <a:ea typeface="Calibri" panose="020F0502020204030204" pitchFamily="34" charset="0"/>
                <a:cs typeface="Times New Roman" panose="02020603050405020304" pitchFamily="18" charset="0"/>
              </a:rPr>
              <a:t>Jeden</a:t>
            </a:r>
            <a:r>
              <a:rPr lang="en-US" sz="1800" kern="100" dirty="0">
                <a:effectLst/>
                <a:latin typeface="Avenir Next" panose="020B0503020202020204"/>
                <a:ea typeface="Calibri" panose="020F0502020204030204" pitchFamily="34" charset="0"/>
                <a:cs typeface="Times New Roman" panose="02020603050405020304" pitchFamily="18" charset="0"/>
              </a:rPr>
              <a:t> von uns. In Jesu </a:t>
            </a:r>
            <a:r>
              <a:rPr lang="en-US" sz="1800" kern="100" dirty="0" err="1">
                <a:effectLst/>
                <a:latin typeface="Avenir Next" panose="020B0503020202020204"/>
                <a:ea typeface="Calibri" panose="020F0502020204030204" pitchFamily="34" charset="0"/>
                <a:cs typeface="Times New Roman" panose="02020603050405020304" pitchFamily="18" charset="0"/>
              </a:rPr>
              <a:t>Namen</a:t>
            </a:r>
            <a:r>
              <a:rPr lang="en-US" sz="1800" kern="100" dirty="0">
                <a:effectLst/>
                <a:latin typeface="Avenir Next" panose="020B0503020202020204"/>
                <a:ea typeface="Calibri" panose="020F0502020204030204" pitchFamily="34" charset="0"/>
                <a:cs typeface="Times New Roman" panose="02020603050405020304" pitchFamily="18" charset="0"/>
              </a:rPr>
              <a:t>, Amen.</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26</a:t>
            </a:fld>
            <a:endParaRPr lang="en-US"/>
          </a:p>
        </p:txBody>
      </p:sp>
    </p:spTree>
    <p:extLst>
      <p:ext uri="{BB962C8B-B14F-4D97-AF65-F5344CB8AC3E}">
        <p14:creationId xmlns:p14="http://schemas.microsoft.com/office/powerpoint/2010/main" val="131700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 </a:t>
            </a:r>
            <a:r>
              <a:rPr lang="en-US" sz="1200" kern="1200" dirty="0" err="1">
                <a:solidFill>
                  <a:schemeClr val="tx1"/>
                </a:solidFill>
                <a:effectLst/>
                <a:latin typeface="+mn-lt"/>
                <a:ea typeface="+mn-ea"/>
                <a:cs typeface="+mn-cs"/>
              </a:rPr>
              <a:t>kann</a:t>
            </a:r>
            <a:r>
              <a:rPr lang="en-US" sz="1200" kern="1200" dirty="0">
                <a:solidFill>
                  <a:schemeClr val="tx1"/>
                </a:solidFill>
                <a:effectLst/>
                <a:latin typeface="+mn-lt"/>
                <a:ea typeface="+mn-ea"/>
                <a:cs typeface="+mn-cs"/>
              </a:rPr>
              <a:t> so </a:t>
            </a:r>
            <a:r>
              <a:rPr lang="en-US" sz="1200" kern="1200" dirty="0" err="1">
                <a:solidFill>
                  <a:schemeClr val="tx1"/>
                </a:solidFill>
                <a:effectLst/>
                <a:latin typeface="+mn-lt"/>
                <a:ea typeface="+mn-ea"/>
                <a:cs typeface="+mn-cs"/>
              </a:rPr>
              <a:t>etwas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Abscheuliches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Missbrauch</a:t>
            </a:r>
            <a:r>
              <a:rPr lang="en-US" sz="1200" kern="1200" dirty="0">
                <a:solidFill>
                  <a:schemeClr val="tx1"/>
                </a:solidFill>
                <a:effectLst/>
                <a:latin typeface="+mn-lt"/>
                <a:ea typeface="+mn-ea"/>
                <a:cs typeface="+mn-cs"/>
              </a:rPr>
              <a:t> in der </a:t>
            </a:r>
            <a:r>
              <a:rPr lang="en-US" sz="1200" kern="1200" dirty="0" err="1">
                <a:solidFill>
                  <a:schemeClr val="tx1"/>
                </a:solidFill>
                <a:effectLst/>
                <a:latin typeface="+mn-lt"/>
                <a:ea typeface="+mn-ea"/>
                <a:cs typeface="+mn-cs"/>
              </a:rPr>
              <a:t>Kirche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passieren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fragen</a:t>
            </a:r>
            <a:r>
              <a:rPr lang="en-US" sz="1200" kern="1200" dirty="0">
                <a:solidFill>
                  <a:schemeClr val="tx1"/>
                </a:solidFill>
                <a:effectLst/>
                <a:latin typeface="+mn-lt"/>
                <a:ea typeface="+mn-ea"/>
                <a:cs typeface="+mn-cs"/>
              </a:rPr>
              <a:t> manche von </a:t>
            </a:r>
            <a:r>
              <a:rPr lang="en-US" sz="1200" kern="1200" dirty="0" err="1">
                <a:solidFill>
                  <a:schemeClr val="tx1"/>
                </a:solidFill>
                <a:effectLst/>
                <a:latin typeface="+mn-lt"/>
                <a:ea typeface="+mn-ea"/>
                <a:cs typeface="+mn-cs"/>
              </a:rPr>
              <a:t>euch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Wenn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einer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typischen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umsehen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a:t>
            </a:r>
            <a:r>
              <a:rPr lang="en-US" sz="1200" kern="1200" dirty="0">
                <a:solidFill>
                  <a:schemeClr val="tx1"/>
                </a:solidFill>
                <a:effectLst/>
                <a:latin typeface="+mn-lt"/>
                <a:ea typeface="+mn-ea"/>
                <a:cs typeface="+mn-cs"/>
              </a:rPr>
              <a:t> sein; fast </a:t>
            </a:r>
            <a:r>
              <a:rPr lang="en-US" sz="1200" kern="1200" dirty="0" err="1">
                <a:solidFill>
                  <a:schemeClr val="tx1"/>
                </a:solidFill>
                <a:effectLst/>
                <a:latin typeface="+mn-lt"/>
                <a:ea typeface="+mn-ea"/>
                <a:cs typeface="+mn-cs"/>
              </a:rPr>
              <a:t>alle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getauft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predigen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drei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Engelsbotschaften</a:t>
            </a:r>
            <a:r>
              <a:rPr lang="en-US" sz="1200" kern="1200" dirty="0">
                <a:solidFill>
                  <a:schemeClr val="tx1"/>
                </a:solidFill>
                <a:effectLst/>
                <a:latin typeface="+mn-lt"/>
                <a:ea typeface="+mn-ea"/>
                <a:cs typeface="+mn-cs"/>
              </a:rPr>
              <a:t> in der </a:t>
            </a:r>
            <a:r>
              <a:rPr lang="en-US" sz="1200" kern="1200" dirty="0" err="1">
                <a:solidFill>
                  <a:schemeClr val="tx1"/>
                </a:solidFill>
                <a:effectLst/>
                <a:latin typeface="+mn-lt"/>
                <a:ea typeface="+mn-ea"/>
                <a:cs typeface="+mn-cs"/>
              </a:rPr>
              <a:t>ganzen</a:t>
            </a:r>
            <a:r>
              <a:rPr lang="en-US" sz="1200" kern="1200" dirty="0">
                <a:solidFill>
                  <a:schemeClr val="tx1"/>
                </a:solidFill>
                <a:effectLst/>
                <a:latin typeface="+mn-lt"/>
                <a:ea typeface="+mn-ea"/>
                <a:cs typeface="+mn-cs"/>
              </a:rPr>
              <a:t> Welt; das Volk des </a:t>
            </a:r>
            <a:r>
              <a:rPr lang="en-US" sz="1200" kern="1200" dirty="0" err="1">
                <a:solidFill>
                  <a:schemeClr val="tx1"/>
                </a:solidFill>
                <a:effectLst/>
                <a:latin typeface="+mn-lt"/>
                <a:ea typeface="+mn-ea"/>
                <a:cs typeface="+mn-cs"/>
              </a:rPr>
              <a:t>Herrn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"sein </a:t>
            </a:r>
            <a:r>
              <a:rPr lang="en-US" sz="1200" kern="1200" dirty="0" err="1">
                <a:solidFill>
                  <a:schemeClr val="tx1"/>
                </a:solidFill>
                <a:effectLst/>
                <a:latin typeface="+mn-lt"/>
                <a:ea typeface="+mn-ea"/>
                <a:cs typeface="+mn-cs"/>
              </a:rPr>
              <a:t>Augapfel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Sacharja</a:t>
            </a:r>
            <a:r>
              <a:rPr lang="en-US" sz="1200" kern="1200" dirty="0">
                <a:solidFill>
                  <a:schemeClr val="tx1"/>
                </a:solidFill>
                <a:effectLst/>
                <a:latin typeface="+mn-lt"/>
                <a:ea typeface="+mn-ea"/>
                <a:cs typeface="+mn-cs"/>
              </a:rPr>
              <a:t> 2:12, ELB). Wie </a:t>
            </a:r>
            <a:r>
              <a:rPr lang="en-US" sz="1200" kern="1200" dirty="0" err="1">
                <a:solidFill>
                  <a:schemeClr val="tx1"/>
                </a:solidFill>
                <a:effectLst/>
                <a:latin typeface="+mn-lt"/>
                <a:ea typeface="+mn-ea"/>
                <a:cs typeface="+mn-cs"/>
              </a:rPr>
              <a:t>können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Probleme</a:t>
            </a:r>
            <a:r>
              <a:rPr lang="en-US" sz="1200" kern="1200" dirty="0">
                <a:solidFill>
                  <a:schemeClr val="tx1"/>
                </a:solidFill>
                <a:effectLst/>
                <a:latin typeface="+mn-lt"/>
                <a:ea typeface="+mn-ea"/>
                <a:cs typeface="+mn-cs"/>
              </a:rPr>
              <a:t> und der </a:t>
            </a:r>
            <a:r>
              <a:rPr lang="en-US" sz="1200" kern="1200" dirty="0" err="1">
                <a:solidFill>
                  <a:schemeClr val="tx1"/>
                </a:solidFill>
                <a:effectLst/>
                <a:latin typeface="+mn-lt"/>
                <a:ea typeface="+mn-ea"/>
                <a:cs typeface="+mn-cs"/>
              </a:rPr>
              <a:t>Schmerz</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Missbrauchs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unseren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existieren</a:t>
            </a:r>
            <a:r>
              <a:rPr lang="en-US" sz="1200" kern="1200" dirty="0">
                <a:solidFill>
                  <a:schemeClr val="tx1"/>
                </a:solidFill>
                <a:effectLst/>
                <a:latin typeface="+mn-lt"/>
                <a:ea typeface="+mn-ea"/>
                <a:cs typeface="+mn-cs"/>
              </a:rPr>
              <a:t>?</a:t>
            </a:r>
            <a:endParaRPr lang="de-CH"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möchten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Gründe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anführen</a:t>
            </a:r>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Wo </a:t>
            </a:r>
            <a:r>
              <a:rPr lang="en-US" sz="1200" kern="1200" dirty="0" err="1">
                <a:solidFill>
                  <a:schemeClr val="tx1"/>
                </a:solidFill>
                <a:effectLst/>
                <a:latin typeface="+mn-lt"/>
                <a:ea typeface="+mn-ea"/>
                <a:cs typeface="+mn-cs"/>
              </a:rPr>
              <a:t>immer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gefallene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Menschheit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versammelt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gibt</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Probleme</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gefallenen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Menschheit</a:t>
            </a:r>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Gemeinde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liebste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Arbeitsplatz</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Teufels</a:t>
            </a:r>
            <a:r>
              <a:rPr lang="en-US" sz="1200" kern="1200" dirty="0">
                <a:solidFill>
                  <a:schemeClr val="tx1"/>
                </a:solidFill>
                <a:effectLst/>
                <a:latin typeface="+mn-lt"/>
                <a:ea typeface="+mn-ea"/>
                <a:cs typeface="+mn-cs"/>
              </a:rPr>
              <a:t>!</a:t>
            </a: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a:spcAft>
                <a:spcPts val="0"/>
              </a:spcAft>
              <a:tabLst>
                <a:tab pos="457200" algn="l"/>
                <a:tab pos="914400" algn="l"/>
                <a:tab pos="1371600" algn="l"/>
                <a:tab pos="1828800" algn="l"/>
                <a:tab pos="2286000" algn="l"/>
              </a:tabLst>
            </a:pP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Der Teufel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liebt</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es, in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Regierungen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Organisationen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und in der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Unterhaltungsbranche</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arbeiten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aber</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zweifelt</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daran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er</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sein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bestes</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intensivstes</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Bestreben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darauf</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richtet</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in der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Gemeinde</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Unruhe</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stiften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sowohl</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bei</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Mitgliedern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als</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bei</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1200" kern="100" dirty="0" err="1">
                <a:solidFill>
                  <a:srgbClr val="000000"/>
                </a:solidFill>
                <a:effectLst/>
                <a:latin typeface="Avenir Next" panose="020B0503020202020204"/>
                <a:ea typeface="Calibri" panose="020F0502020204030204" pitchFamily="34" charset="0"/>
                <a:cs typeface="Calibri" panose="020F0502020204030204" pitchFamily="34" charset="0"/>
              </a:rPr>
              <a:t>Leitern</a:t>
            </a:r>
            <a:r>
              <a:rPr lang="en-US" sz="12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3</a:t>
            </a:fld>
            <a:endParaRPr lang="en-US"/>
          </a:p>
        </p:txBody>
      </p:sp>
    </p:spTree>
    <p:extLst>
      <p:ext uri="{BB962C8B-B14F-4D97-AF65-F5344CB8AC3E}">
        <p14:creationId xmlns:p14="http://schemas.microsoft.com/office/powerpoint/2010/main" val="249629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Glücklicherweise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hat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unsere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Kirche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Siebenten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-Tags-</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Adventisten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vor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allem</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in den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letzten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Jahrzehnten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entscheidende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Schritte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unternommen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nur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über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Themen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sprechen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sondern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auch</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Sicherheit</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unserer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Kinder und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Mitglieder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auf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globaler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Ebene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gewährleisten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Schwerpunkttag</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zur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Missbrauchsprävention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2001 in den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weltweiten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Kalender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Kirche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aufgenommen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Jahr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2009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wurde</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die Initiative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unter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dem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Namen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b="1"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en-US" sz="1800" b="1"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en-US" sz="1800" b="1"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®erweitert</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jährlichen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b="1"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en-US" sz="1800" b="1"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en-US" sz="1800" b="1"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-Schwerpunkttag</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den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vierten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Sabbat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August,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wird</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unseren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Kirchen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in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aller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Welt Material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zur</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Verfügung</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gestellt</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welches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auf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einen</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Aspekt</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des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Missbrauchs</a:t>
            </a:r>
            <a:r>
              <a:rPr lang="en-US"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dirty="0" err="1">
                <a:solidFill>
                  <a:srgbClr val="000000"/>
                </a:solidFill>
                <a:effectLst/>
                <a:latin typeface="Avenir Next" panose="020B0503020202020204"/>
                <a:ea typeface="Calibri" panose="020F0502020204030204" pitchFamily="34" charset="0"/>
                <a:cs typeface="Calibri" panose="020F0502020204030204" pitchFamily="34" charset="0"/>
              </a:rPr>
              <a:t>konzentriert</a:t>
            </a: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4</a:t>
            </a:fld>
            <a:endParaRPr lang="en-US"/>
          </a:p>
        </p:txBody>
      </p:sp>
    </p:spTree>
    <p:extLst>
      <p:ext uri="{BB962C8B-B14F-4D97-AF65-F5344CB8AC3E}">
        <p14:creationId xmlns:p14="http://schemas.microsoft.com/office/powerpoint/2010/main" val="205464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Sind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nicht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froh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führende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Persönlichkeiten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solchen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Fragen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befassen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Deshalb</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werden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heute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Rahmen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b="1" kern="100"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en-US" sz="1800" b="1" kern="100"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en-US" sz="1800" b="1" kern="100"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-Initiative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über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dieses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Thema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sprechen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dabei</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folgende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Ziele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verfolgen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Anerkennen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Probleme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gibt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besser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verstehen, und</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wirksamer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reagieren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mit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Tatsache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abfinden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so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etwas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passiert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erste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Schritt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Glaubensgemeinschaften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noch</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sicherer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machen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a:ea typeface="Calibri" panose="020F0502020204030204" pitchFamily="34" charset="0"/>
                <a:cs typeface="Calibri (Body)"/>
              </a:rPr>
              <a:t>LASST UNS ZU BEGINN BETEN</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Lieber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Vater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Himmel,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danken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weltweite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Familie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Kirche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Siebenten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-Tags-</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Adventisten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Danke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mutigen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einsichtigen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Leiter,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Initiativen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entwickelt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haben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schwierige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Fragen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der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Kirchenfamilie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anzugehen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Herr,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bitte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heute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in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besonderer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Weise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bei</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Wenn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es Menschen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gibt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dieses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Thema</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besonders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schwierig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ist</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sei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ihnen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besonders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nahe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während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Material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durchgehen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Öffne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unsere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Herzen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unseren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Verstand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für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das, was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denjenigen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Heilung</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bringen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wird</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die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bereits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unter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Themen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leiden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und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dass</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diese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gemeinsame</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Zeit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nutzen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um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künftigen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Schmerz</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zu</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vermeiden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Wir</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bitten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darum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im</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en-US" sz="1800" kern="100" dirty="0" err="1">
                <a:solidFill>
                  <a:srgbClr val="000000"/>
                </a:solidFill>
                <a:effectLst/>
                <a:latin typeface="Avenir Next" panose="020B0503020202020204"/>
                <a:ea typeface="Calibri" panose="020F0502020204030204" pitchFamily="34" charset="0"/>
                <a:cs typeface="Calibri" panose="020F0502020204030204" pitchFamily="34" charset="0"/>
              </a:rPr>
              <a:t>Namen</a:t>
            </a:r>
            <a:r>
              <a:rPr lang="en-US" sz="1800" kern="100" dirty="0">
                <a:solidFill>
                  <a:srgbClr val="000000"/>
                </a:solidFill>
                <a:effectLst/>
                <a:latin typeface="Avenir Next" panose="020B0503020202020204"/>
                <a:ea typeface="Calibri" panose="020F0502020204030204" pitchFamily="34" charset="0"/>
                <a:cs typeface="Calibri" panose="020F0502020204030204" pitchFamily="34" charset="0"/>
              </a:rPr>
              <a:t> Jesu, Amen.</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5</a:t>
            </a:fld>
            <a:endParaRPr lang="en-US"/>
          </a:p>
        </p:txBody>
      </p:sp>
    </p:spTree>
    <p:extLst>
      <p:ext uri="{BB962C8B-B14F-4D97-AF65-F5344CB8AC3E}">
        <p14:creationId xmlns:p14="http://schemas.microsoft.com/office/powerpoint/2010/main" val="20911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a:ea typeface="Calibri" panose="020F0502020204030204" pitchFamily="34" charset="0"/>
                <a:cs typeface="Times New Roman (Body CS)"/>
              </a:rPr>
              <a:t>BEGINNEN WIR MIT DER DEFINITION VON MISSBRAUCH</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Manchmal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stellen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Fremden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vor</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durch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Fenster </a:t>
            </a:r>
            <a:r>
              <a:rPr lang="en-US" sz="1800" kern="100" dirty="0" err="1">
                <a:effectLst/>
                <a:latin typeface="Avenir Next" panose="020B0503020202020204"/>
                <a:ea typeface="Calibri" panose="020F0502020204030204" pitchFamily="34" charset="0"/>
                <a:cs typeface="Calibri" panose="020F0502020204030204" pitchFamily="34" charset="0"/>
              </a:rPr>
              <a:t>klettert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Person in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dunklen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Gasse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nähert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meisten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Kindesmisshandlungen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jedoch</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begangen</a:t>
            </a:r>
            <a:r>
              <a:rPr lang="en-US" sz="1800" kern="100" dirty="0">
                <a:effectLst/>
                <a:latin typeface="Avenir Next" panose="020B0503020202020204"/>
                <a:ea typeface="Calibri" panose="020F0502020204030204" pitchFamily="34" charset="0"/>
                <a:cs typeface="Calibri" panose="020F0502020204030204" pitchFamily="34" charset="0"/>
              </a:rPr>
              <a:t>, den das Kind </a:t>
            </a:r>
            <a:r>
              <a:rPr lang="en-US" sz="1800" kern="100" dirty="0" err="1">
                <a:effectLst/>
                <a:latin typeface="Avenir Next" panose="020B0503020202020204"/>
                <a:ea typeface="Calibri" panose="020F0502020204030204" pitchFamily="34" charset="0"/>
                <a:cs typeface="Calibri" panose="020F0502020204030204" pitchFamily="34" charset="0"/>
              </a:rPr>
              <a:t>kennt</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liebt</a:t>
            </a:r>
            <a:r>
              <a:rPr lang="en-US" sz="1800" kern="100" dirty="0">
                <a:effectLst/>
                <a:latin typeface="Avenir Next" panose="020B0503020202020204"/>
                <a:ea typeface="Calibri" panose="020F0502020204030204" pitchFamily="34" charset="0"/>
                <a:cs typeface="Calibri" panose="020F0502020204030204" pitchFamily="34" charset="0"/>
              </a:rPr>
              <a:t>, in der Regel von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dem es </a:t>
            </a:r>
            <a:r>
              <a:rPr lang="en-US" sz="1800" kern="100" dirty="0" err="1">
                <a:effectLst/>
                <a:latin typeface="Avenir Next" panose="020B0503020202020204"/>
                <a:ea typeface="Calibri" panose="020F0502020204030204" pitchFamily="34" charset="0"/>
                <a:cs typeface="Calibri" panose="020F0502020204030204" pitchFamily="34" charset="0"/>
              </a:rPr>
              <a:t>vertraut</a:t>
            </a:r>
            <a:r>
              <a:rPr lang="en-US" sz="1800" kern="100" dirty="0">
                <a:effectLst/>
                <a:latin typeface="Avenir Next" panose="020B0503020202020204"/>
                <a:ea typeface="Calibri" panose="020F0502020204030204" pitchFamily="34" charset="0"/>
                <a:cs typeface="Calibri" panose="020F0502020204030204" pitchFamily="34" charset="0"/>
              </a:rPr>
              <a:t> und von dem es </a:t>
            </a:r>
            <a:r>
              <a:rPr lang="en-US" sz="1800" kern="100" dirty="0" err="1">
                <a:effectLst/>
                <a:latin typeface="Avenir Next" panose="020B0503020202020204"/>
                <a:ea typeface="Calibri" panose="020F0502020204030204" pitchFamily="34" charset="0"/>
                <a:cs typeface="Calibri" panose="020F0502020204030204" pitchFamily="34" charset="0"/>
              </a:rPr>
              <a:t>abhängig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Oft </a:t>
            </a:r>
            <a:r>
              <a:rPr lang="en-US" sz="1800" kern="100" dirty="0" err="1">
                <a:effectLst/>
                <a:latin typeface="Avenir Next" panose="020B0503020202020204"/>
                <a:ea typeface="Calibri" panose="020F0502020204030204" pitchFamily="34" charset="0"/>
                <a:cs typeface="Calibri" panose="020F0502020204030204" pitchFamily="34" charset="0"/>
              </a:rPr>
              <a:t>handelt</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um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Familienmitglied</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kann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enger</a:t>
            </a:r>
            <a:r>
              <a:rPr lang="en-US" sz="1800" kern="100" dirty="0">
                <a:effectLst/>
                <a:latin typeface="Avenir Next" panose="020B0503020202020204"/>
                <a:ea typeface="Calibri" panose="020F0502020204030204" pitchFamily="34" charset="0"/>
                <a:cs typeface="Calibri" panose="020F0502020204030204" pitchFamily="34" charset="0"/>
              </a:rPr>
              <a:t> Freund der </a:t>
            </a:r>
            <a:r>
              <a:rPr lang="en-US" sz="1800" kern="100" dirty="0" err="1">
                <a:effectLst/>
                <a:latin typeface="Avenir Next" panose="020B0503020202020204"/>
                <a:ea typeface="Calibri" panose="020F0502020204030204" pitchFamily="34" charset="0"/>
                <a:cs typeface="Calibri" panose="020F0502020204030204" pitchFamily="34" charset="0"/>
              </a:rPr>
              <a:t>Familie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Nachbar</a:t>
            </a:r>
            <a:r>
              <a:rPr lang="en-US" sz="1800" kern="100" dirty="0">
                <a:effectLst/>
                <a:latin typeface="Avenir Next" panose="020B0503020202020204"/>
                <a:ea typeface="Calibri" panose="020F0502020204030204" pitchFamily="34" charset="0"/>
                <a:cs typeface="Calibri" panose="020F0502020204030204" pitchFamily="34" charset="0"/>
              </a:rPr>
              <a:t> sein, </a:t>
            </a:r>
            <a:r>
              <a:rPr lang="en-US" sz="1800" kern="100" dirty="0" err="1">
                <a:effectLst/>
                <a:latin typeface="Avenir Next" panose="020B0503020202020204"/>
                <a:ea typeface="Calibri" panose="020F0502020204030204" pitchFamily="34" charset="0"/>
                <a:cs typeface="Calibri" panose="020F0502020204030204" pitchFamily="34" charset="0"/>
              </a:rPr>
              <a:t>denn</a:t>
            </a:r>
            <a:r>
              <a:rPr lang="en-US" sz="1800" kern="100" dirty="0">
                <a:effectLst/>
                <a:latin typeface="Avenir Next" panose="020B0503020202020204"/>
                <a:ea typeface="Calibri" panose="020F0502020204030204" pitchFamily="34" charset="0"/>
                <a:cs typeface="Calibri" panose="020F0502020204030204" pitchFamily="34" charset="0"/>
              </a:rPr>
              <a:t> 91 % der </a:t>
            </a:r>
            <a:r>
              <a:rPr lang="en-US" sz="1800" kern="100" dirty="0" err="1">
                <a:effectLst/>
                <a:latin typeface="Avenir Next" panose="020B0503020202020204"/>
                <a:ea typeface="Calibri" panose="020F0502020204030204" pitchFamily="34" charset="0"/>
                <a:cs typeface="Calibri" panose="020F0502020204030204" pitchFamily="34" charset="0"/>
              </a:rPr>
              <a:t>Fälle</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sexuellem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in der </a:t>
            </a:r>
            <a:r>
              <a:rPr lang="en-US" sz="1800" kern="100" dirty="0" err="1">
                <a:effectLst/>
                <a:latin typeface="Avenir Next" panose="020B0503020202020204"/>
                <a:ea typeface="Calibri" panose="020F0502020204030204" pitchFamily="34" charset="0"/>
                <a:cs typeface="Calibri" panose="020F0502020204030204" pitchFamily="34" charset="0"/>
              </a:rPr>
              <a:t>Kindheit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werden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jemandem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begangen</a:t>
            </a:r>
            <a:r>
              <a:rPr lang="en-US" sz="1800" kern="100" dirty="0">
                <a:effectLst/>
                <a:latin typeface="Avenir Next" panose="020B0503020202020204"/>
                <a:ea typeface="Calibri" panose="020F0502020204030204" pitchFamily="34" charset="0"/>
                <a:cs typeface="Calibri" panose="020F0502020204030204" pitchFamily="34" charset="0"/>
              </a:rPr>
              <a:t>, den das Kind und die </a:t>
            </a:r>
            <a:r>
              <a:rPr lang="en-US" sz="1800" kern="100" dirty="0" err="1">
                <a:effectLst/>
                <a:latin typeface="Avenir Next" panose="020B0503020202020204"/>
                <a:ea typeface="Calibri" panose="020F0502020204030204" pitchFamily="34" charset="0"/>
                <a:cs typeface="Calibri" panose="020F0502020204030204" pitchFamily="34" charset="0"/>
              </a:rPr>
              <a:t>Familie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kennen</a:t>
            </a:r>
            <a:r>
              <a:rPr lang="en-US" sz="1800" kern="100" dirty="0">
                <a:effectLst/>
                <a:latin typeface="Avenir Next" panose="020B0503020202020204"/>
                <a:ea typeface="Calibri" panose="020F0502020204030204" pitchFamily="34" charset="0"/>
                <a:cs typeface="Calibri" panose="020F0502020204030204" pitchFamily="34" charset="0"/>
              </a:rPr>
              <a:t> und dem es </a:t>
            </a:r>
            <a:r>
              <a:rPr lang="en-US" sz="1800" kern="100" dirty="0" err="1">
                <a:effectLst/>
                <a:latin typeface="Avenir Next" panose="020B0503020202020204"/>
                <a:ea typeface="Calibri" panose="020F0502020204030204" pitchFamily="34" charset="0"/>
                <a:cs typeface="Calibri" panose="020F0502020204030204" pitchFamily="34" charset="0"/>
              </a:rPr>
              <a:t>vertraut</a:t>
            </a:r>
            <a:r>
              <a:rPr lang="en-US" sz="1800" kern="100" dirty="0">
                <a:effectLst/>
                <a:latin typeface="Avenir Next" panose="020B0503020202020204"/>
                <a:ea typeface="Calibri" panose="020F0502020204030204" pitchFamily="34" charset="0"/>
                <a:cs typeface="Calibri" panose="020F0502020204030204" pitchFamily="34" charset="0"/>
              </a:rPr>
              <a: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Die </a:t>
            </a:r>
            <a:r>
              <a:rPr lang="en-US" sz="1800" kern="100" dirty="0" err="1">
                <a:effectLst/>
                <a:latin typeface="Avenir Next" panose="020B0503020202020204"/>
                <a:ea typeface="Calibri" panose="020F0502020204030204" pitchFamily="34" charset="0"/>
                <a:cs typeface="Calibri" panose="020F0502020204030204" pitchFamily="34" charset="0"/>
              </a:rPr>
              <a:t>Gemeinde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bekannt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Leib</a:t>
            </a:r>
            <a:r>
              <a:rPr lang="en-US" sz="1800" kern="100" dirty="0">
                <a:effectLst/>
                <a:latin typeface="Avenir Next" panose="020B0503020202020204"/>
                <a:ea typeface="Calibri" panose="020F0502020204030204" pitchFamily="34" charset="0"/>
                <a:cs typeface="Calibri" panose="020F0502020204030204" pitchFamily="34" charset="0"/>
              </a:rPr>
              <a:t> Christi und die </a:t>
            </a:r>
            <a:r>
              <a:rPr lang="en-US" sz="1800" kern="100" dirty="0" err="1">
                <a:effectLst/>
                <a:latin typeface="Avenir Next" panose="020B0503020202020204"/>
                <a:ea typeface="Calibri" panose="020F0502020204030204" pitchFamily="34" charset="0"/>
                <a:cs typeface="Calibri" panose="020F0502020204030204" pitchFamily="34" charset="0"/>
              </a:rPr>
              <a:t>Familie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Gottes</a:t>
            </a:r>
            <a:r>
              <a:rPr lang="en-US" sz="1800" kern="100" dirty="0">
                <a:effectLst/>
                <a:latin typeface="Avenir Next" panose="020B0503020202020204"/>
                <a:ea typeface="Calibri" panose="020F0502020204030204" pitchFamily="34" charset="0"/>
                <a:cs typeface="Calibri" panose="020F0502020204030204" pitchFamily="34" charset="0"/>
              </a:rPr>
              <a:t>. So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Familien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vorkommt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kommt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Glaubensgemeinschaften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vor</a:t>
            </a:r>
            <a:r>
              <a:rPr lang="en-US" sz="1800" kern="100" dirty="0">
                <a:effectLst/>
                <a:latin typeface="Avenir Next" panose="020B0503020202020204"/>
                <a:ea typeface="Calibri" panose="020F0502020204030204" pitchFamily="34" charset="0"/>
                <a:cs typeface="Calibri" panose="020F0502020204030204" pitchFamily="34" charset="0"/>
              </a:rPr>
              <a:t>. Wo </a:t>
            </a:r>
            <a:r>
              <a:rPr lang="en-US" sz="1800" kern="100" dirty="0" err="1">
                <a:effectLst/>
                <a:latin typeface="Avenir Next" panose="020B0503020202020204"/>
                <a:ea typeface="Calibri" panose="020F0502020204030204" pitchFamily="34" charset="0"/>
                <a:cs typeface="Calibri" panose="020F0502020204030204" pitchFamily="34" charset="0"/>
              </a:rPr>
              <a:t>werden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Menschen </a:t>
            </a:r>
            <a:r>
              <a:rPr lang="en-US" sz="1800" kern="100" dirty="0" err="1">
                <a:effectLst/>
                <a:latin typeface="Avenir Next" panose="020B0503020202020204"/>
                <a:ea typeface="Calibri" panose="020F0502020204030204" pitchFamily="34" charset="0"/>
                <a:cs typeface="Calibri" panose="020F0502020204030204" pitchFamily="34" charset="0"/>
              </a:rPr>
              <a:t>finden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kennen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denen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vertrauen</a:t>
            </a:r>
            <a:r>
              <a:rPr lang="en-US" sz="1800" kern="100" dirty="0">
                <a:effectLst/>
                <a:latin typeface="Avenir Next" panose="020B0503020202020204"/>
                <a:ea typeface="Calibri" panose="020F0502020204030204" pitchFamily="34" charset="0"/>
                <a:cs typeface="Calibri" panose="020F0502020204030204" pitchFamily="34" charset="0"/>
              </a:rPr>
              <a:t>? Wo </a:t>
            </a:r>
            <a:r>
              <a:rPr lang="en-US" sz="1800" kern="100" dirty="0" err="1">
                <a:effectLst/>
                <a:latin typeface="Avenir Next" panose="020B0503020202020204"/>
                <a:ea typeface="Calibri" panose="020F0502020204030204" pitchFamily="34" charset="0"/>
                <a:cs typeface="Calibri" panose="020F0502020204030204" pitchFamily="34" charset="0"/>
              </a:rPr>
              <a:t>finden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einen</a:t>
            </a:r>
            <a:r>
              <a:rPr lang="en-US" sz="1800" kern="100" dirty="0">
                <a:effectLst/>
                <a:latin typeface="Avenir Next" panose="020B0503020202020204"/>
                <a:ea typeface="Calibri" panose="020F0502020204030204" pitchFamily="34" charset="0"/>
                <a:cs typeface="Calibri" panose="020F0502020204030204" pitchFamily="34" charset="0"/>
              </a:rPr>
              <a:t> Ort, an dem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unsere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Sicherheitsvorkehrungen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ablegen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 In </a:t>
            </a:r>
            <a:r>
              <a:rPr lang="en-US" sz="1800" kern="100" dirty="0" err="1">
                <a:effectLst/>
                <a:latin typeface="Avenir Next" panose="020B0503020202020204"/>
                <a:ea typeface="Calibri" panose="020F0502020204030204" pitchFamily="34" charset="0"/>
                <a:cs typeface="Calibri" panose="020F0502020204030204" pitchFamily="34" charset="0"/>
              </a:rPr>
              <a:t>unseren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Familien</a:t>
            </a:r>
            <a:r>
              <a:rPr lang="en-US" sz="1800" kern="100" dirty="0">
                <a:effectLst/>
                <a:latin typeface="Avenir Next" panose="020B0503020202020204"/>
                <a:ea typeface="Calibri" panose="020F0502020204030204" pitchFamily="34" charset="0"/>
                <a:cs typeface="Calibri" panose="020F0502020204030204" pitchFamily="34" charset="0"/>
              </a:rPr>
              <a:t> ... und in der </a:t>
            </a:r>
            <a:r>
              <a:rPr lang="en-US" sz="1800" kern="100" dirty="0" err="1">
                <a:effectLst/>
                <a:latin typeface="Avenir Next" panose="020B0503020202020204"/>
                <a:ea typeface="Calibri" panose="020F0502020204030204" pitchFamily="34" charset="0"/>
                <a:cs typeface="Calibri" panose="020F0502020204030204" pitchFamily="34" charset="0"/>
              </a:rPr>
              <a:t>Kirche</a:t>
            </a: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wenig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berichtet</a:t>
            </a:r>
            <a:r>
              <a:rPr lang="en-US" sz="1800" kern="100" dirty="0">
                <a:effectLst/>
                <a:latin typeface="Avenir Next" panose="020B0503020202020204"/>
                <a:ea typeface="Calibri" panose="020F0502020204030204" pitchFamily="34" charset="0"/>
                <a:cs typeface="Calibri" panose="020F0502020204030204" pitchFamily="34" charset="0"/>
              </a:rPr>
              <a:t>, und die </a:t>
            </a:r>
            <a:r>
              <a:rPr lang="en-US" sz="1800" kern="100" dirty="0" err="1">
                <a:effectLst/>
                <a:latin typeface="Avenir Next" panose="020B0503020202020204"/>
                <a:ea typeface="Calibri" panose="020F0502020204030204" pitchFamily="34" charset="0"/>
                <a:cs typeface="Calibri" panose="020F0502020204030204" pitchFamily="34" charset="0"/>
              </a:rPr>
              <a:t>Definitionen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variieren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Staat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Staat</a:t>
            </a:r>
            <a:r>
              <a:rPr lang="en-US" sz="1800" kern="100" dirty="0">
                <a:effectLst/>
                <a:latin typeface="Avenir Next" panose="020B0503020202020204"/>
                <a:ea typeface="Calibri" panose="020F0502020204030204" pitchFamily="34" charset="0"/>
                <a:cs typeface="Calibri" panose="020F0502020204030204" pitchFamily="34" charset="0"/>
              </a:rPr>
              <a:t> und von Land </a:t>
            </a:r>
            <a:r>
              <a:rPr lang="en-US" sz="1800" kern="100" dirty="0" err="1">
                <a:effectLst/>
                <a:latin typeface="Avenir Next" panose="020B0503020202020204"/>
                <a:ea typeface="Calibri" panose="020F0502020204030204" pitchFamily="34" charset="0"/>
                <a:cs typeface="Calibri" panose="020F0502020204030204" pitchFamily="34" charset="0"/>
              </a:rPr>
              <a:t>zu</a:t>
            </a:r>
            <a:r>
              <a:rPr lang="en-US" sz="1800" kern="100" dirty="0">
                <a:effectLst/>
                <a:latin typeface="Avenir Next" panose="020B0503020202020204"/>
                <a:ea typeface="Calibri" panose="020F0502020204030204" pitchFamily="34" charset="0"/>
                <a:cs typeface="Calibri" panose="020F0502020204030204" pitchFamily="34" charset="0"/>
              </a:rPr>
              <a:t> Land, so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genauen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Zahlen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über</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Missbrauchsraten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Schätzungen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davon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dass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etwa</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einer</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zehn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Jungen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eines</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fünf</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Mädchen</a:t>
            </a:r>
            <a:r>
              <a:rPr lang="en-US" sz="1800" kern="100" dirty="0">
                <a:effectLst/>
                <a:latin typeface="Avenir Next" panose="020B0503020202020204"/>
                <a:ea typeface="Calibri" panose="020F0502020204030204" pitchFamily="34" charset="0"/>
                <a:cs typeface="Calibri" panose="020F0502020204030204" pitchFamily="34" charset="0"/>
              </a:rPr>
              <a:t> in der </a:t>
            </a:r>
            <a:r>
              <a:rPr lang="en-US" sz="1800" kern="100" dirty="0" err="1">
                <a:effectLst/>
                <a:latin typeface="Avenir Next" panose="020B0503020202020204"/>
                <a:ea typeface="Calibri" panose="020F0502020204030204" pitchFamily="34" charset="0"/>
                <a:cs typeface="Calibri" panose="020F0502020204030204" pitchFamily="34" charset="0"/>
              </a:rPr>
              <a:t>Kindheit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sexuell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Auch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wahrhaben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wollen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zeigen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Studien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innerhalb</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unserer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Kirche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durchgeführt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ähnliche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Statistiken</a:t>
            </a: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Adventist Risk Management training seminar, April 3, 2023. For more information, visit https://</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adventistrisk.org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6</a:t>
            </a:fld>
            <a:endParaRPr lang="en-US"/>
          </a:p>
        </p:txBody>
      </p:sp>
    </p:spTree>
    <p:extLst>
      <p:ext uri="{BB962C8B-B14F-4D97-AF65-F5344CB8AC3E}">
        <p14:creationId xmlns:p14="http://schemas.microsoft.com/office/powerpoint/2010/main" val="67187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Um </a:t>
            </a:r>
            <a:r>
              <a:rPr lang="en-US" sz="1200" kern="100" dirty="0" err="1">
                <a:effectLst/>
                <a:latin typeface="Avenir Next" panose="020B0503020202020204"/>
                <a:ea typeface="Calibri" panose="020F0502020204030204" pitchFamily="34" charset="0"/>
                <a:cs typeface="Calibri" panose="020F0502020204030204" pitchFamily="34" charset="0"/>
              </a:rPr>
              <a:t>uns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helfen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diesem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Thema</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auseinanderzusetzen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findet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hier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wahre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Beispiele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für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unserer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Glaubensgemeinschaft</a:t>
            </a:r>
            <a:r>
              <a:rPr lang="en-US" sz="1200" kern="100" dirty="0">
                <a:effectLst/>
                <a:latin typeface="Avenir Next" panose="020B0503020202020204"/>
                <a:ea typeface="Calibri" panose="020F0502020204030204" pitchFamily="34" charset="0"/>
                <a:cs typeface="Calibri" panose="020F0502020204030204" pitchFamily="34" charset="0"/>
              </a:rPr>
              <a:t>, der </a:t>
            </a:r>
            <a:r>
              <a:rPr lang="en-US" sz="1200" kern="100" dirty="0" err="1">
                <a:effectLst/>
                <a:latin typeface="Avenir Next" panose="020B0503020202020204"/>
                <a:ea typeface="Calibri" panose="020F0502020204030204" pitchFamily="34" charset="0"/>
                <a:cs typeface="Calibri" panose="020F0502020204030204" pitchFamily="34" charset="0"/>
              </a:rPr>
              <a:t>Kirche</a:t>
            </a:r>
            <a:r>
              <a:rPr lang="en-US" sz="1200" kern="100" dirty="0">
                <a:effectLst/>
                <a:latin typeface="Avenir Next" panose="020B0503020202020204"/>
                <a:ea typeface="Calibri" panose="020F0502020204030204" pitchFamily="34" charset="0"/>
                <a:cs typeface="Calibri" panose="020F0502020204030204" pitchFamily="34" charset="0"/>
              </a:rPr>
              <a:t> der </a:t>
            </a:r>
            <a:r>
              <a:rPr lang="en-US" sz="1200" kern="100" dirty="0" err="1">
                <a:effectLst/>
                <a:latin typeface="Avenir Next" panose="020B0503020202020204"/>
                <a:ea typeface="Calibri" panose="020F0502020204030204" pitchFamily="34" charset="0"/>
                <a:cs typeface="Calibri" panose="020F0502020204030204" pitchFamily="34" charset="0"/>
              </a:rPr>
              <a:t>Siebenten</a:t>
            </a:r>
            <a:r>
              <a:rPr lang="en-US" sz="1200" kern="100" dirty="0">
                <a:effectLst/>
                <a:latin typeface="Avenir Next" panose="020B0503020202020204"/>
                <a:ea typeface="Calibri" panose="020F0502020204030204" pitchFamily="34" charset="0"/>
                <a:cs typeface="Calibri" panose="020F0502020204030204" pitchFamily="34" charset="0"/>
              </a:rPr>
              <a:t>-Tags-</a:t>
            </a:r>
            <a:r>
              <a:rPr lang="en-US" sz="1200" kern="100" dirty="0" err="1">
                <a:effectLst/>
                <a:latin typeface="Avenir Next" panose="020B0503020202020204"/>
                <a:ea typeface="Calibri" panose="020F0502020204030204" pitchFamily="34" charset="0"/>
                <a:cs typeface="Calibri" panose="020F0502020204030204" pitchFamily="34" charset="0"/>
              </a:rPr>
              <a:t>Adventisten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Wir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werden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jedes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Beispiel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weiteren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Verlauf</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noch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einmal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kommentieren</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spcAft>
                <a:spcPts val="0"/>
              </a:spcAft>
              <a:tabLst>
                <a:tab pos="457200" algn="l"/>
                <a:tab pos="914400" algn="l"/>
                <a:tab pos="1371600" algn="l"/>
                <a:tab pos="1828800" algn="l"/>
                <a:tab pos="2286000" algn="l"/>
              </a:tabLst>
            </a:pPr>
            <a:r>
              <a:rPr lang="en-US" sz="1200" b="1" kern="100" cap="small" dirty="0">
                <a:effectLst/>
                <a:latin typeface="Avenir Next" panose="020B0503020202020204"/>
                <a:ea typeface="Calibri" panose="020F0502020204030204" pitchFamily="34" charset="0"/>
                <a:cs typeface="Calibri (Body)"/>
              </a:rPr>
              <a:t>FALLBEISPIELE</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Sarah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wurde</a:t>
            </a:r>
            <a:r>
              <a:rPr lang="en-US" sz="1200" kern="100" dirty="0">
                <a:effectLst/>
                <a:latin typeface="Avenir Next" panose="020B0503020202020204"/>
                <a:ea typeface="Calibri" panose="020F0502020204030204" pitchFamily="34" charset="0"/>
                <a:cs typeface="Calibri" panose="020F0502020204030204" pitchFamily="34" charset="0"/>
              </a:rPr>
              <a:t> von </a:t>
            </a:r>
            <a:r>
              <a:rPr lang="en-US" sz="1200" kern="100" dirty="0" err="1">
                <a:effectLst/>
                <a:latin typeface="Avenir Next" panose="020B0503020202020204"/>
                <a:ea typeface="Calibri" panose="020F0502020204030204" pitchFamily="34" charset="0"/>
                <a:cs typeface="Calibri" panose="020F0502020204030204" pitchFamily="34" charset="0"/>
              </a:rPr>
              <a:t>ihrem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kirchlichen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Schuldirektor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verführt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Indem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seiner "</a:t>
            </a:r>
            <a:r>
              <a:rPr lang="en-US" sz="1200" kern="100" dirty="0" err="1">
                <a:effectLst/>
                <a:latin typeface="Avenir Next" panose="020B0503020202020204"/>
                <a:ea typeface="Calibri" panose="020F0502020204030204" pitchFamily="34" charset="0"/>
                <a:cs typeface="Calibri" panose="020F0502020204030204" pitchFamily="34" charset="0"/>
              </a:rPr>
              <a:t>Sekretärin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machte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konnte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nach</a:t>
            </a:r>
            <a:r>
              <a:rPr lang="en-US" sz="1200" kern="100" dirty="0">
                <a:effectLst/>
                <a:latin typeface="Avenir Next" panose="020B0503020202020204"/>
                <a:ea typeface="Calibri" panose="020F0502020204030204" pitchFamily="34" charset="0"/>
                <a:cs typeface="Calibri" panose="020F0502020204030204" pitchFamily="34" charset="0"/>
              </a:rPr>
              <a:t> der Schule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allein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Gebäude</a:t>
            </a:r>
            <a:r>
              <a:rPr lang="en-US" sz="1200" kern="100" dirty="0">
                <a:effectLst/>
                <a:latin typeface="Avenir Next" panose="020B0503020202020204"/>
                <a:ea typeface="Calibri" panose="020F0502020204030204" pitchFamily="34" charset="0"/>
                <a:cs typeface="Calibri" panose="020F0502020204030204" pitchFamily="34" charset="0"/>
              </a:rPr>
              <a:t> sein und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von Zeit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Zeit </a:t>
            </a:r>
            <a:r>
              <a:rPr lang="en-US" sz="1200" kern="100" dirty="0" err="1">
                <a:effectLst/>
                <a:latin typeface="Avenir Next" panose="020B0503020202020204"/>
                <a:ea typeface="Calibri" panose="020F0502020204030204" pitchFamily="34" charset="0"/>
                <a:cs typeface="Calibri" panose="020F0502020204030204" pitchFamily="34" charset="0"/>
              </a:rPr>
              <a:t>aus</a:t>
            </a:r>
            <a:r>
              <a:rPr lang="en-US" sz="1200" kern="100" dirty="0">
                <a:effectLst/>
                <a:latin typeface="Avenir Next" panose="020B0503020202020204"/>
                <a:ea typeface="Calibri" panose="020F0502020204030204" pitchFamily="34" charset="0"/>
                <a:cs typeface="Calibri" panose="020F0502020204030204" pitchFamily="34" charset="0"/>
              </a:rPr>
              <a:t> dem </a:t>
            </a:r>
            <a:r>
              <a:rPr lang="en-US" sz="1200" kern="100" dirty="0" err="1">
                <a:effectLst/>
                <a:latin typeface="Avenir Next" panose="020B0503020202020204"/>
                <a:ea typeface="Calibri" panose="020F0502020204030204" pitchFamily="34" charset="0"/>
                <a:cs typeface="Calibri" panose="020F0502020204030204" pitchFamily="34" charset="0"/>
              </a:rPr>
              <a:t>Unterricht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holen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einem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anderen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Teil</a:t>
            </a:r>
            <a:r>
              <a:rPr lang="en-US" sz="1200" kern="100" dirty="0">
                <a:effectLst/>
                <a:latin typeface="Avenir Next" panose="020B0503020202020204"/>
                <a:ea typeface="Calibri" panose="020F0502020204030204" pitchFamily="34" charset="0"/>
                <a:cs typeface="Calibri" panose="020F0502020204030204" pitchFamily="34" charset="0"/>
              </a:rPr>
              <a:t> des </a:t>
            </a:r>
            <a:r>
              <a:rPr lang="en-US" sz="1200" kern="100" dirty="0" err="1">
                <a:effectLst/>
                <a:latin typeface="Avenir Next" panose="020B0503020202020204"/>
                <a:ea typeface="Calibri" panose="020F0502020204030204" pitchFamily="34" charset="0"/>
                <a:cs typeface="Calibri" panose="020F0502020204030204" pitchFamily="34" charset="0"/>
              </a:rPr>
              <a:t>Gebäudes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helfen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konnte</a:t>
            </a:r>
            <a:r>
              <a:rPr lang="en-US" sz="1200" kern="100" dirty="0">
                <a:effectLst/>
                <a:latin typeface="Avenir Next" panose="020B0503020202020204"/>
                <a:ea typeface="Calibri" panose="020F0502020204030204" pitchFamily="34" charset="0"/>
                <a:cs typeface="Calibri" panose="020F0502020204030204" pitchFamily="34" charset="0"/>
              </a:rPr>
              <a:t>. Sie </a:t>
            </a:r>
            <a:r>
              <a:rPr lang="en-US" sz="1200" kern="100" dirty="0" err="1">
                <a:effectLst/>
                <a:latin typeface="Avenir Next" panose="020B0503020202020204"/>
                <a:ea typeface="Calibri" panose="020F0502020204030204" pitchFamily="34" charset="0"/>
                <a:cs typeface="Calibri" panose="020F0502020204030204" pitchFamily="34" charset="0"/>
              </a:rPr>
              <a:t>dachte</a:t>
            </a:r>
            <a:r>
              <a:rPr lang="en-US" sz="1200" kern="100" dirty="0">
                <a:effectLst/>
                <a:latin typeface="Avenir Next" panose="020B0503020202020204"/>
                <a:ea typeface="Calibri" panose="020F0502020204030204" pitchFamily="34" charset="0"/>
                <a:cs typeface="Calibri" panose="020F0502020204030204" pitchFamily="34" charset="0"/>
              </a:rPr>
              <a:t>, es sei Liebe, </a:t>
            </a:r>
            <a:r>
              <a:rPr lang="en-US" sz="1200" kern="100" dirty="0" err="1">
                <a:effectLst/>
                <a:latin typeface="Avenir Next" panose="020B0503020202020204"/>
                <a:ea typeface="Calibri" panose="020F0502020204030204" pitchFamily="34" charset="0"/>
                <a:cs typeface="Calibri" panose="020F0502020204030204" pitchFamily="34" charset="0"/>
              </a:rPr>
              <a:t>aber</a:t>
            </a:r>
            <a:r>
              <a:rPr lang="en-US" sz="1200" kern="100" dirty="0">
                <a:effectLst/>
                <a:latin typeface="Avenir Next" panose="020B0503020202020204"/>
                <a:ea typeface="Calibri" panose="020F0502020204030204" pitchFamily="34" charset="0"/>
                <a:cs typeface="Calibri" panose="020F0502020204030204" pitchFamily="34" charset="0"/>
              </a:rPr>
              <a:t> es war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Danielle </a:t>
            </a:r>
            <a:r>
              <a:rPr lang="en-US" sz="1200" kern="100" dirty="0">
                <a:effectLst/>
                <a:latin typeface="Avenir Next" panose="020B0503020202020204"/>
                <a:ea typeface="Calibri" panose="020F0502020204030204" pitchFamily="34" charset="0"/>
                <a:cs typeface="Calibri" panose="020F0502020204030204" pitchFamily="34" charset="0"/>
              </a:rPr>
              <a:t>war in </a:t>
            </a:r>
            <a:r>
              <a:rPr lang="en-US" sz="1200" kern="100" dirty="0" err="1">
                <a:effectLst/>
                <a:latin typeface="Avenir Next" panose="020B0503020202020204"/>
                <a:ea typeface="Calibri" panose="020F0502020204030204" pitchFamily="34" charset="0"/>
                <a:cs typeface="Calibri" panose="020F0502020204030204" pitchFamily="34" charset="0"/>
              </a:rPr>
              <a:t>ihren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Musiklehrer</a:t>
            </a:r>
            <a:r>
              <a:rPr lang="en-US" sz="1200" kern="100" dirty="0">
                <a:effectLst/>
                <a:latin typeface="Avenir Next" panose="020B0503020202020204"/>
                <a:ea typeface="Calibri" panose="020F0502020204030204" pitchFamily="34" charset="0"/>
                <a:cs typeface="Calibri" panose="020F0502020204030204" pitchFamily="34" charset="0"/>
              </a:rPr>
              <a:t> an der Junior Academy </a:t>
            </a:r>
            <a:r>
              <a:rPr lang="en-US" sz="1200" kern="100" dirty="0" err="1">
                <a:effectLst/>
                <a:latin typeface="Avenir Next" panose="020B0503020202020204"/>
                <a:ea typeface="Calibri" panose="020F0502020204030204" pitchFamily="34" charset="0"/>
                <a:cs typeface="Calibri" panose="020F0502020204030204" pitchFamily="34" charset="0"/>
              </a:rPr>
              <a:t>verknallt</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begann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flirten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ging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gerne</a:t>
            </a:r>
            <a:r>
              <a:rPr lang="en-US" sz="1200" kern="100" dirty="0">
                <a:effectLst/>
                <a:latin typeface="Avenir Next" panose="020B0503020202020204"/>
                <a:ea typeface="Calibri" panose="020F0502020204030204" pitchFamily="34" charset="0"/>
                <a:cs typeface="Calibri" panose="020F0502020204030204" pitchFamily="34" charset="0"/>
              </a:rPr>
              <a:t> auf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Angebot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a:t>
            </a:r>
            <a:r>
              <a:rPr lang="en-US" sz="1200" kern="100" dirty="0">
                <a:effectLst/>
                <a:latin typeface="Avenir Next" panose="020B0503020202020204"/>
                <a:ea typeface="Calibri" panose="020F0502020204030204" pitchFamily="34" charset="0"/>
                <a:cs typeface="Calibri" panose="020F0502020204030204" pitchFamily="34" charset="0"/>
              </a:rPr>
              <a:t>. Auch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dachte</a:t>
            </a:r>
            <a:r>
              <a:rPr lang="en-US" sz="1200" kern="100" dirty="0">
                <a:effectLst/>
                <a:latin typeface="Avenir Next" panose="020B0503020202020204"/>
                <a:ea typeface="Calibri" panose="020F0502020204030204" pitchFamily="34" charset="0"/>
                <a:cs typeface="Calibri" panose="020F0502020204030204" pitchFamily="34" charset="0"/>
              </a:rPr>
              <a:t>, es sei Liebe, </a:t>
            </a:r>
            <a:r>
              <a:rPr lang="en-US" sz="1200" kern="100" dirty="0" err="1">
                <a:effectLst/>
                <a:latin typeface="Avenir Next" panose="020B0503020202020204"/>
                <a:ea typeface="Calibri" panose="020F0502020204030204" pitchFamily="34" charset="0"/>
                <a:cs typeface="Calibri" panose="020F0502020204030204" pitchFamily="34" charset="0"/>
              </a:rPr>
              <a:t>aber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auch</a:t>
            </a:r>
            <a:r>
              <a:rPr lang="en-US" sz="1200" kern="100" dirty="0">
                <a:effectLst/>
                <a:latin typeface="Avenir Next" panose="020B0503020202020204"/>
                <a:ea typeface="Calibri" panose="020F0502020204030204" pitchFamily="34" charset="0"/>
                <a:cs typeface="Calibri" panose="020F0502020204030204" pitchFamily="34" charset="0"/>
              </a:rPr>
              <a:t> das war - </a:t>
            </a:r>
            <a:r>
              <a:rPr lang="en-US" sz="1200" kern="100" dirty="0" err="1">
                <a:effectLst/>
                <a:latin typeface="Avenir Next" panose="020B0503020202020204"/>
                <a:ea typeface="Calibri" panose="020F0502020204030204" pitchFamily="34" charset="0"/>
                <a:cs typeface="Calibri" panose="020F0502020204030204" pitchFamily="34" charset="0"/>
              </a:rPr>
              <a:t>obwohl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es </a:t>
            </a:r>
            <a:r>
              <a:rPr lang="en-US" sz="1200" kern="100" dirty="0" err="1">
                <a:effectLst/>
                <a:latin typeface="Avenir Next" panose="020B0503020202020204"/>
                <a:ea typeface="Calibri" panose="020F0502020204030204" pitchFamily="34" charset="0"/>
                <a:cs typeface="Calibri" panose="020F0502020204030204" pitchFamily="34" charset="0"/>
              </a:rPr>
              <a:t>initiierte</a:t>
            </a:r>
            <a:r>
              <a:rPr lang="en-US" sz="1200" kern="100" dirty="0">
                <a:effectLst/>
                <a:latin typeface="Avenir Next" panose="020B0503020202020204"/>
                <a:ea typeface="Calibri" panose="020F0502020204030204" pitchFamily="34" charset="0"/>
                <a:cs typeface="Calibri" panose="020F0502020204030204" pitchFamily="34" charset="0"/>
              </a:rPr>
              <a:t> -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Matt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hatte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Probleme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Mathematik</a:t>
            </a:r>
            <a:r>
              <a:rPr lang="en-US" sz="1200" kern="100" dirty="0">
                <a:effectLst/>
                <a:latin typeface="Avenir Next" panose="020B0503020202020204"/>
                <a:ea typeface="Calibri" panose="020F0502020204030204" pitchFamily="34" charset="0"/>
                <a:cs typeface="Calibri" panose="020F0502020204030204" pitchFamily="34" charset="0"/>
              </a:rPr>
              <a:t> in der </a:t>
            </a:r>
            <a:r>
              <a:rPr lang="en-US" sz="1200" kern="100" dirty="0" err="1">
                <a:effectLst/>
                <a:latin typeface="Avenir Next" panose="020B0503020202020204"/>
                <a:ea typeface="Calibri" panose="020F0502020204030204" pitchFamily="34" charset="0"/>
                <a:cs typeface="Calibri" panose="020F0502020204030204" pitchFamily="34" charset="0"/>
              </a:rPr>
              <a:t>siebten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Klasse</a:t>
            </a:r>
            <a:r>
              <a:rPr lang="en-US" sz="1200" kern="100" dirty="0">
                <a:effectLst/>
                <a:latin typeface="Avenir Next" panose="020B0503020202020204"/>
                <a:ea typeface="Calibri" panose="020F0502020204030204" pitchFamily="34" charset="0"/>
                <a:cs typeface="Calibri" panose="020F0502020204030204" pitchFamily="34" charset="0"/>
              </a:rPr>
              <a:t>. Seine </a:t>
            </a:r>
            <a:r>
              <a:rPr lang="en-US" sz="1200" kern="100" dirty="0" err="1">
                <a:effectLst/>
                <a:latin typeface="Avenir Next" panose="020B0503020202020204"/>
                <a:ea typeface="Calibri" panose="020F0502020204030204" pitchFamily="34" charset="0"/>
                <a:cs typeface="Calibri" panose="020F0502020204030204" pitchFamily="34" charset="0"/>
              </a:rPr>
              <a:t>Lehrerin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lud</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nach</a:t>
            </a:r>
            <a:r>
              <a:rPr lang="en-US" sz="1200" kern="100" dirty="0">
                <a:effectLst/>
                <a:latin typeface="Avenir Next" panose="020B0503020202020204"/>
                <a:ea typeface="Calibri" panose="020F0502020204030204" pitchFamily="34" charset="0"/>
                <a:cs typeface="Calibri" panose="020F0502020204030204" pitchFamily="34" charset="0"/>
              </a:rPr>
              <a:t> der Schule </a:t>
            </a:r>
            <a:r>
              <a:rPr lang="en-US" sz="1200" kern="100" dirty="0" err="1">
                <a:effectLst/>
                <a:latin typeface="Avenir Next" panose="020B0503020202020204"/>
                <a:ea typeface="Calibri" panose="020F0502020204030204" pitchFamily="34" charset="0"/>
                <a:cs typeface="Calibri" panose="020F0502020204030204" pitchFamily="34" charset="0"/>
              </a:rPr>
              <a:t>bei</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bleiben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Nachhilfe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konnte</a:t>
            </a:r>
            <a:r>
              <a:rPr lang="en-US" sz="1200" kern="100" dirty="0">
                <a:effectLst/>
                <a:latin typeface="Avenir Next" panose="020B0503020202020204"/>
                <a:ea typeface="Calibri" panose="020F0502020204030204" pitchFamily="34" charset="0"/>
                <a:cs typeface="Calibri" panose="020F0502020204030204" pitchFamily="34" charset="0"/>
              </a:rPr>
              <a:t> - und </a:t>
            </a:r>
            <a:r>
              <a:rPr lang="en-US" sz="1200" kern="100" dirty="0" err="1">
                <a:effectLst/>
                <a:latin typeface="Avenir Next" panose="020B0503020202020204"/>
                <a:ea typeface="Calibri" panose="020F0502020204030204" pitchFamily="34" charset="0"/>
                <a:cs typeface="Calibri" panose="020F0502020204030204" pitchFamily="34" charset="0"/>
              </a:rPr>
              <a:t>brachte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dabei</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einige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aufregende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neue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Methoden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bei</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Spaß</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Anfangs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machte</a:t>
            </a:r>
            <a:r>
              <a:rPr lang="en-US" sz="1200" kern="100" dirty="0">
                <a:effectLst/>
                <a:latin typeface="Avenir Next" panose="020B0503020202020204"/>
                <a:ea typeface="Calibri" panose="020F0502020204030204" pitchFamily="34" charset="0"/>
                <a:cs typeface="Calibri" panose="020F0502020204030204" pitchFamily="34" charset="0"/>
              </a:rPr>
              <a:t> es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Spaß</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aber</a:t>
            </a:r>
            <a:r>
              <a:rPr lang="en-US" sz="1200" kern="100" dirty="0">
                <a:effectLst/>
                <a:latin typeface="Avenir Next" panose="020B0503020202020204"/>
                <a:ea typeface="Calibri" panose="020F0502020204030204" pitchFamily="34" charset="0"/>
                <a:cs typeface="Calibri" panose="020F0502020204030204" pitchFamily="34" charset="0"/>
              </a:rPr>
              <a:t> es war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David</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freute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darauf</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ersten</a:t>
            </a:r>
            <a:r>
              <a:rPr lang="en-US" sz="1200" kern="100" dirty="0">
                <a:effectLst/>
                <a:latin typeface="Avenir Next" panose="020B0503020202020204"/>
                <a:ea typeface="Calibri" panose="020F0502020204030204" pitchFamily="34" charset="0"/>
                <a:cs typeface="Calibri" panose="020F0502020204030204" pitchFamily="34" charset="0"/>
              </a:rPr>
              <a:t> Mal von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Hause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weg</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im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Wohnheim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sein, </a:t>
            </a:r>
            <a:r>
              <a:rPr lang="en-US" sz="1200" kern="100" dirty="0" err="1">
                <a:effectLst/>
                <a:latin typeface="Avenir Next" panose="020B0503020202020204"/>
                <a:ea typeface="Calibri" panose="020F0502020204030204" pitchFamily="34" charset="0"/>
                <a:cs typeface="Calibri" panose="020F0502020204030204" pitchFamily="34" charset="0"/>
              </a:rPr>
              <a:t>aber</a:t>
            </a:r>
            <a:r>
              <a:rPr lang="en-US" sz="1200" kern="100" dirty="0">
                <a:effectLst/>
                <a:latin typeface="Avenir Next" panose="020B0503020202020204"/>
                <a:ea typeface="Calibri" panose="020F0502020204030204" pitchFamily="34" charset="0"/>
                <a:cs typeface="Calibri" panose="020F0502020204030204" pitchFamily="34" charset="0"/>
              </a:rPr>
              <a:t> es war </a:t>
            </a:r>
            <a:r>
              <a:rPr lang="en-US" sz="1200" kern="100" dirty="0" err="1">
                <a:effectLst/>
                <a:latin typeface="Avenir Next" panose="020B0503020202020204"/>
                <a:ea typeface="Calibri" panose="020F0502020204030204" pitchFamily="34" charset="0"/>
                <a:cs typeface="Calibri" panose="020F0502020204030204" pitchFamily="34" charset="0"/>
              </a:rPr>
              <a:t>nicht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leicht</a:t>
            </a:r>
            <a:r>
              <a:rPr lang="en-US" sz="1200" kern="100" dirty="0">
                <a:effectLst/>
                <a:latin typeface="Avenir Next" panose="020B0503020202020204"/>
                <a:ea typeface="Calibri" panose="020F0502020204030204" pitchFamily="34" charset="0"/>
                <a:cs typeface="Calibri" panose="020F0502020204030204" pitchFamily="34" charset="0"/>
              </a:rPr>
              <a:t>, die </a:t>
            </a:r>
            <a:r>
              <a:rPr lang="en-US" sz="1200" kern="100" dirty="0" err="1">
                <a:effectLst/>
                <a:latin typeface="Avenir Next" panose="020B0503020202020204"/>
                <a:ea typeface="Calibri" panose="020F0502020204030204" pitchFamily="34" charset="0"/>
                <a:cs typeface="Calibri" panose="020F0502020204030204" pitchFamily="34" charset="0"/>
              </a:rPr>
              <a:t>akademischen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Anforderungen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all </a:t>
            </a:r>
            <a:r>
              <a:rPr lang="en-US" sz="1200" kern="100" dirty="0" err="1">
                <a:effectLst/>
                <a:latin typeface="Avenir Next" panose="020B0503020202020204"/>
                <a:ea typeface="Calibri" panose="020F0502020204030204" pitchFamily="34" charset="0"/>
                <a:cs typeface="Calibri" panose="020F0502020204030204" pitchFamily="34" charset="0"/>
              </a:rPr>
              <a:t>seinen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neuen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sozialen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Freiheiten</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Einklang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bringen</a:t>
            </a:r>
            <a:r>
              <a:rPr lang="en-US" sz="1200" kern="100" dirty="0">
                <a:effectLst/>
                <a:latin typeface="Avenir Next" panose="020B0503020202020204"/>
                <a:ea typeface="Calibri" panose="020F0502020204030204" pitchFamily="34" charset="0"/>
                <a:cs typeface="Calibri" panose="020F0502020204030204" pitchFamily="34" charset="0"/>
              </a:rPr>
              <a:t>. Sein </a:t>
            </a:r>
            <a:r>
              <a:rPr lang="en-US" sz="1200" kern="100" dirty="0" err="1">
                <a:effectLst/>
                <a:latin typeface="Avenir Next" panose="020B0503020202020204"/>
                <a:ea typeface="Calibri" panose="020F0502020204030204" pitchFamily="34" charset="0"/>
                <a:cs typeface="Calibri" panose="020F0502020204030204" pitchFamily="34" charset="0"/>
              </a:rPr>
              <a:t>Berater</a:t>
            </a:r>
            <a:r>
              <a:rPr lang="en-US" sz="1200" kern="100" dirty="0">
                <a:effectLst/>
                <a:latin typeface="Avenir Next" panose="020B0503020202020204"/>
                <a:ea typeface="Calibri" panose="020F0502020204030204" pitchFamily="34" charset="0"/>
                <a:cs typeface="Calibri" panose="020F0502020204030204" pitchFamily="34" charset="0"/>
              </a:rPr>
              <a:t> bot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an, </a:t>
            </a:r>
            <a:r>
              <a:rPr lang="en-US" sz="1200" kern="100" dirty="0" err="1">
                <a:effectLst/>
                <a:latin typeface="Avenir Next" panose="020B0503020202020204"/>
                <a:ea typeface="Calibri" panose="020F0502020204030204" pitchFamily="34" charset="0"/>
                <a:cs typeface="Calibri" panose="020F0502020204030204" pitchFamily="34" charset="0"/>
              </a:rPr>
              <a:t>mit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in das </a:t>
            </a:r>
            <a:r>
              <a:rPr lang="en-US" sz="1200" kern="100" dirty="0" err="1">
                <a:effectLst/>
                <a:latin typeface="Avenir Next" panose="020B0503020202020204"/>
                <a:ea typeface="Calibri" panose="020F0502020204030204" pitchFamily="34" charset="0"/>
                <a:cs typeface="Calibri" panose="020F0502020204030204" pitchFamily="34" charset="0"/>
              </a:rPr>
              <a:t>örtliche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Fitnessstudio</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gehen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nur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beide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damit</a:t>
            </a:r>
            <a:r>
              <a:rPr lang="en-US" sz="1200" kern="100" dirty="0">
                <a:effectLst/>
                <a:latin typeface="Avenir Next" panose="020B0503020202020204"/>
                <a:ea typeface="Calibri" panose="020F0502020204030204" pitchFamily="34" charset="0"/>
                <a:cs typeface="Calibri" panose="020F0502020204030204" pitchFamily="34" charset="0"/>
              </a:rPr>
              <a:t> David </a:t>
            </a:r>
            <a:r>
              <a:rPr lang="en-US" sz="1200" kern="100" dirty="0" err="1">
                <a:effectLst/>
                <a:latin typeface="Avenir Next" panose="020B0503020202020204"/>
                <a:ea typeface="Calibri" panose="020F0502020204030204" pitchFamily="34" charset="0"/>
                <a:cs typeface="Calibri" panose="020F0502020204030204" pitchFamily="34" charset="0"/>
              </a:rPr>
              <a:t>ein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gutes</a:t>
            </a:r>
            <a:r>
              <a:rPr lang="en-US" sz="1200" kern="100" dirty="0">
                <a:effectLst/>
                <a:latin typeface="Avenir Next" panose="020B0503020202020204"/>
                <a:ea typeface="Calibri" panose="020F0502020204030204" pitchFamily="34" charset="0"/>
                <a:cs typeface="Calibri" panose="020F0502020204030204" pitchFamily="34" charset="0"/>
              </a:rPr>
              <a:t> Training </a:t>
            </a:r>
            <a:r>
              <a:rPr lang="en-US" sz="1200" kern="100" dirty="0" err="1">
                <a:effectLst/>
                <a:latin typeface="Avenir Next" panose="020B0503020202020204"/>
                <a:ea typeface="Calibri" panose="020F0502020204030204" pitchFamily="34" charset="0"/>
                <a:cs typeface="Calibri" panose="020F0502020204030204" pitchFamily="34" charset="0"/>
              </a:rPr>
              <a:t>absolvieren</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unterhalten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konnten</a:t>
            </a:r>
            <a:r>
              <a:rPr lang="en-US" sz="1200" kern="100" dirty="0">
                <a:effectLst/>
                <a:latin typeface="Avenir Next" panose="020B0503020202020204"/>
                <a:ea typeface="Calibri" panose="020F0502020204030204" pitchFamily="34" charset="0"/>
                <a:cs typeface="Calibri" panose="020F0502020204030204" pitchFamily="34" charset="0"/>
              </a:rPr>
              <a:t>. David </a:t>
            </a:r>
            <a:r>
              <a:rPr lang="en-US" sz="1200" kern="100" dirty="0" err="1">
                <a:effectLst/>
                <a:latin typeface="Avenir Next" panose="020B0503020202020204"/>
                <a:ea typeface="Calibri" panose="020F0502020204030204" pitchFamily="34" charset="0"/>
                <a:cs typeface="Calibri" panose="020F0502020204030204" pitchFamily="34" charset="0"/>
              </a:rPr>
              <a:t>fühlte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seltsam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als</a:t>
            </a:r>
            <a:r>
              <a:rPr lang="en-US" sz="1200" kern="100" dirty="0">
                <a:effectLst/>
                <a:latin typeface="Avenir Next" panose="020B0503020202020204"/>
                <a:ea typeface="Calibri" panose="020F0502020204030204" pitchFamily="34" charset="0"/>
                <a:cs typeface="Calibri" panose="020F0502020204030204" pitchFamily="34" charset="0"/>
              </a:rPr>
              <a:t> der </a:t>
            </a:r>
            <a:r>
              <a:rPr lang="en-US" sz="1200" kern="100" dirty="0" err="1">
                <a:effectLst/>
                <a:latin typeface="Avenir Next" panose="020B0503020202020204"/>
                <a:ea typeface="Calibri" panose="020F0502020204030204" pitchFamily="34" charset="0"/>
                <a:cs typeface="Calibri" panose="020F0502020204030204" pitchFamily="34" charset="0"/>
              </a:rPr>
              <a:t>Berater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unter</a:t>
            </a:r>
            <a:r>
              <a:rPr lang="en-US" sz="1200" kern="100" dirty="0">
                <a:effectLst/>
                <a:latin typeface="Avenir Next" panose="020B0503020202020204"/>
                <a:ea typeface="Calibri" panose="020F0502020204030204" pitchFamily="34" charset="0"/>
                <a:cs typeface="Calibri" panose="020F0502020204030204" pitchFamily="34" charset="0"/>
              </a:rPr>
              <a:t> die </a:t>
            </a:r>
            <a:r>
              <a:rPr lang="en-US" sz="1200" kern="100" dirty="0" err="1">
                <a:effectLst/>
                <a:latin typeface="Avenir Next" panose="020B0503020202020204"/>
                <a:ea typeface="Calibri" panose="020F0502020204030204" pitchFamily="34" charset="0"/>
                <a:cs typeface="Calibri" panose="020F0502020204030204" pitchFamily="34" charset="0"/>
              </a:rPr>
              <a:t>Dusche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gesellte</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später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wurde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klar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dass</a:t>
            </a:r>
            <a:r>
              <a:rPr lang="en-US" sz="1200" kern="100" dirty="0">
                <a:effectLst/>
                <a:latin typeface="Avenir Next" panose="020B0503020202020204"/>
                <a:ea typeface="Calibri" panose="020F0502020204030204" pitchFamily="34" charset="0"/>
                <a:cs typeface="Calibri" panose="020F0502020204030204" pitchFamily="34" charset="0"/>
              </a:rPr>
              <a:t> es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um </a:t>
            </a:r>
            <a:r>
              <a:rPr lang="en-US" sz="1200" kern="100" dirty="0" err="1">
                <a:effectLst/>
                <a:latin typeface="Avenir Next" panose="020B0503020202020204"/>
                <a:ea typeface="Calibri" panose="020F0502020204030204" pitchFamily="34" charset="0"/>
                <a:cs typeface="Calibri" panose="020F0502020204030204" pitchFamily="34" charset="0"/>
              </a:rPr>
              <a:t>Voyeurismus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handelte</a:t>
            </a:r>
            <a:r>
              <a:rPr lang="en-US" sz="1200" kern="100" dirty="0">
                <a:effectLst/>
                <a:latin typeface="Avenir Next" panose="020B0503020202020204"/>
                <a:ea typeface="Calibri" panose="020F0502020204030204" pitchFamily="34" charset="0"/>
                <a:cs typeface="Calibri" panose="020F0502020204030204" pitchFamily="34" charset="0"/>
              </a:rPr>
              <a:t>. Es war </a:t>
            </a:r>
            <a:r>
              <a:rPr lang="en-US" sz="1200" kern="100" dirty="0" err="1">
                <a:effectLst/>
                <a:latin typeface="Avenir Next" panose="020B0503020202020204"/>
                <a:ea typeface="Calibri" panose="020F0502020204030204" pitchFamily="34" charset="0"/>
                <a:cs typeface="Calibri" panose="020F0502020204030204" pitchFamily="34" charset="0"/>
              </a:rPr>
              <a:t>kein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Dienst</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obwohl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keine</a:t>
            </a:r>
            <a:r>
              <a:rPr lang="en-US" sz="1200" kern="100" dirty="0">
                <a:effectLst/>
                <a:latin typeface="Avenir Next" panose="020B0503020202020204"/>
                <a:ea typeface="Calibri" panose="020F0502020204030204" pitchFamily="34" charset="0"/>
                <a:cs typeface="Calibri" panose="020F0502020204030204" pitchFamily="34" charset="0"/>
              </a:rPr>
              <a:t> Hand an David </a:t>
            </a:r>
            <a:r>
              <a:rPr lang="en-US" sz="1200" kern="100" dirty="0" err="1">
                <a:effectLst/>
                <a:latin typeface="Avenir Next" panose="020B0503020202020204"/>
                <a:ea typeface="Calibri" panose="020F0502020204030204" pitchFamily="34" charset="0"/>
                <a:cs typeface="Calibri" panose="020F0502020204030204" pitchFamily="34" charset="0"/>
              </a:rPr>
              <a:t>legte</a:t>
            </a:r>
            <a:r>
              <a:rPr lang="en-US" sz="1200" kern="100" dirty="0">
                <a:effectLst/>
                <a:latin typeface="Avenir Next" panose="020B0503020202020204"/>
                <a:ea typeface="Calibri" panose="020F0502020204030204" pitchFamily="34" charset="0"/>
                <a:cs typeface="Calibri" panose="020F0502020204030204" pitchFamily="34" charset="0"/>
              </a:rPr>
              <a:t>, war es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Amanda</a:t>
            </a:r>
            <a:r>
              <a:rPr lang="en-US" sz="1200" kern="100" dirty="0">
                <a:effectLst/>
                <a:latin typeface="Avenir Next" panose="020B0503020202020204"/>
                <a:ea typeface="Calibri" panose="020F0502020204030204" pitchFamily="34" charset="0"/>
                <a:cs typeface="Calibri" panose="020F0502020204030204" pitchFamily="34" charset="0"/>
              </a:rPr>
              <a:t> war </a:t>
            </a:r>
            <a:r>
              <a:rPr lang="en-US" sz="1200" kern="100" dirty="0" err="1">
                <a:effectLst/>
                <a:latin typeface="Avenir Next" panose="020B0503020202020204"/>
                <a:ea typeface="Calibri" panose="020F0502020204030204" pitchFamily="34" charset="0"/>
                <a:cs typeface="Calibri" panose="020F0502020204030204" pitchFamily="34" charset="0"/>
              </a:rPr>
              <a:t>aus</a:t>
            </a:r>
            <a:r>
              <a:rPr lang="en-US" sz="1200" kern="100" dirty="0">
                <a:effectLst/>
                <a:latin typeface="Avenir Next" panose="020B0503020202020204"/>
                <a:ea typeface="Calibri" panose="020F0502020204030204" pitchFamily="34" charset="0"/>
                <a:cs typeface="Calibri" panose="020F0502020204030204" pitchFamily="34" charset="0"/>
              </a:rPr>
              <a:t> der Highschool </a:t>
            </a:r>
            <a:r>
              <a:rPr lang="en-US" sz="1200" kern="100" dirty="0" err="1">
                <a:effectLst/>
                <a:latin typeface="Avenir Next" panose="020B0503020202020204"/>
                <a:ea typeface="Calibri" panose="020F0502020204030204" pitchFamily="34" charset="0"/>
                <a:cs typeface="Calibri" panose="020F0502020204030204" pitchFamily="34" charset="0"/>
              </a:rPr>
              <a:t>heraus</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hatte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Leben </a:t>
            </a:r>
            <a:r>
              <a:rPr lang="en-US" sz="1200" kern="100" dirty="0" err="1">
                <a:effectLst/>
                <a:latin typeface="Avenir Next" panose="020B0503020202020204"/>
                <a:ea typeface="Calibri" panose="020F0502020204030204" pitchFamily="34" charset="0"/>
                <a:cs typeface="Calibri" panose="020F0502020204030204" pitchFamily="34" charset="0"/>
              </a:rPr>
              <a:t>ganz</a:t>
            </a:r>
            <a:r>
              <a:rPr lang="en-US" sz="1200" kern="100" dirty="0">
                <a:effectLst/>
                <a:latin typeface="Avenir Next" panose="020B0503020202020204"/>
                <a:ea typeface="Calibri" panose="020F0502020204030204" pitchFamily="34" charset="0"/>
                <a:cs typeface="Calibri" panose="020F0502020204030204" pitchFamily="34" charset="0"/>
              </a:rPr>
              <a:t> dem </a:t>
            </a:r>
            <a:r>
              <a:rPr lang="en-US" sz="1200" kern="100" dirty="0" err="1">
                <a:effectLst/>
                <a:latin typeface="Avenir Next" panose="020B0503020202020204"/>
                <a:ea typeface="Calibri" panose="020F0502020204030204" pitchFamily="34" charset="0"/>
                <a:cs typeface="Calibri" panose="020F0502020204030204" pitchFamily="34" charset="0"/>
              </a:rPr>
              <a:t>Herrn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gewidmet</a:t>
            </a:r>
            <a:r>
              <a:rPr lang="en-US" sz="1200" kern="100" dirty="0">
                <a:effectLst/>
                <a:latin typeface="Avenir Next" panose="020B0503020202020204"/>
                <a:ea typeface="Calibri" panose="020F0502020204030204" pitchFamily="34" charset="0"/>
                <a:cs typeface="Calibri" panose="020F0502020204030204" pitchFamily="34" charset="0"/>
              </a:rPr>
              <a:t>. Sie </a:t>
            </a:r>
            <a:r>
              <a:rPr lang="en-US" sz="1200" kern="100" dirty="0" err="1">
                <a:effectLst/>
                <a:latin typeface="Avenir Next" panose="020B0503020202020204"/>
                <a:ea typeface="Calibri" panose="020F0502020204030204" pitchFamily="34" charset="0"/>
                <a:cs typeface="Calibri" panose="020F0502020204030204" pitchFamily="34" charset="0"/>
              </a:rPr>
              <a:t>sehnte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danach</a:t>
            </a:r>
            <a:r>
              <a:rPr lang="en-US" sz="1200" kern="100" dirty="0">
                <a:effectLst/>
                <a:latin typeface="Avenir Next" panose="020B0503020202020204"/>
                <a:ea typeface="Calibri" panose="020F0502020204030204" pitchFamily="34" charset="0"/>
                <a:cs typeface="Calibri" panose="020F0502020204030204" pitchFamily="34" charset="0"/>
              </a:rPr>
              <a:t>, in der Welt </a:t>
            </a:r>
            <a:r>
              <a:rPr lang="en-US" sz="1200" kern="100" dirty="0" err="1">
                <a:effectLst/>
                <a:latin typeface="Avenir Next" panose="020B0503020202020204"/>
                <a:ea typeface="Calibri" panose="020F0502020204030204" pitchFamily="34" charset="0"/>
                <a:cs typeface="Calibri" panose="020F0502020204030204" pitchFamily="34" charset="0"/>
              </a:rPr>
              <a:t>etwas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bewirken</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gesündere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Familie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als</a:t>
            </a:r>
            <a:r>
              <a:rPr lang="en-US" sz="1200" kern="100" dirty="0">
                <a:effectLst/>
                <a:latin typeface="Avenir Next" panose="020B0503020202020204"/>
                <a:ea typeface="Calibri" panose="020F0502020204030204" pitchFamily="34" charset="0"/>
                <a:cs typeface="Calibri" panose="020F0502020204030204" pitchFamily="34" charset="0"/>
              </a:rPr>
              <a:t> die, in der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aufgewachsen</a:t>
            </a:r>
            <a:r>
              <a:rPr lang="en-US" sz="1200" kern="100" dirty="0">
                <a:effectLst/>
                <a:latin typeface="Avenir Next" panose="020B0503020202020204"/>
                <a:ea typeface="Calibri" panose="020F0502020204030204" pitchFamily="34" charset="0"/>
                <a:cs typeface="Calibri" panose="020F0502020204030204" pitchFamily="34" charset="0"/>
              </a:rPr>
              <a:t> war.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Pastor </a:t>
            </a:r>
            <a:r>
              <a:rPr lang="en-US" sz="1200" kern="100" dirty="0" err="1">
                <a:effectLst/>
                <a:latin typeface="Avenir Next" panose="020B0503020202020204"/>
                <a:ea typeface="Calibri" panose="020F0502020204030204" pitchFamily="34" charset="0"/>
                <a:cs typeface="Calibri" panose="020F0502020204030204" pitchFamily="34" charset="0"/>
              </a:rPr>
              <a:t>übernahm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väterliche</a:t>
            </a:r>
            <a:r>
              <a:rPr lang="en-US" sz="1200" kern="100" dirty="0">
                <a:effectLst/>
                <a:latin typeface="Avenir Next" panose="020B0503020202020204"/>
                <a:ea typeface="Calibri" panose="020F0502020204030204" pitchFamily="34" charset="0"/>
                <a:cs typeface="Calibri" panose="020F0502020204030204" pitchFamily="34" charset="0"/>
              </a:rPr>
              <a:t> Rolle in </a:t>
            </a:r>
            <a:r>
              <a:rPr lang="en-US" sz="1200" kern="100" dirty="0" err="1">
                <a:effectLst/>
                <a:latin typeface="Avenir Next" panose="020B0503020202020204"/>
                <a:ea typeface="Calibri" panose="020F0502020204030204" pitchFamily="34" charset="0"/>
                <a:cs typeface="Calibri" panose="020F0502020204030204" pitchFamily="34" charset="0"/>
              </a:rPr>
              <a:t>ihrem</a:t>
            </a:r>
            <a:r>
              <a:rPr lang="en-US" sz="1200" kern="100" dirty="0">
                <a:effectLst/>
                <a:latin typeface="Avenir Next" panose="020B0503020202020204"/>
                <a:ea typeface="Calibri" panose="020F0502020204030204" pitchFamily="34" charset="0"/>
                <a:cs typeface="Calibri" panose="020F0502020204030204" pitchFamily="34" charset="0"/>
              </a:rPr>
              <a:t> Leben und </a:t>
            </a:r>
            <a:r>
              <a:rPr lang="en-US" sz="1200" kern="100" dirty="0" err="1">
                <a:effectLst/>
                <a:latin typeface="Avenir Next" panose="020B0503020202020204"/>
                <a:ea typeface="Calibri" panose="020F0502020204030204" pitchFamily="34" charset="0"/>
                <a:cs typeface="Calibri" panose="020F0502020204030204" pitchFamily="34" charset="0"/>
              </a:rPr>
              <a:t>sah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Potenzial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indem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verschiedenen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Bereichen</a:t>
            </a:r>
            <a:r>
              <a:rPr lang="en-US" sz="1200" kern="100" dirty="0">
                <a:effectLst/>
                <a:latin typeface="Avenir Next" panose="020B0503020202020204"/>
                <a:ea typeface="Calibri" panose="020F0502020204030204" pitchFamily="34" charset="0"/>
                <a:cs typeface="Calibri" panose="020F0502020204030204" pitchFamily="34" charset="0"/>
              </a:rPr>
              <a:t> des </a:t>
            </a:r>
            <a:r>
              <a:rPr lang="en-US" sz="1200" kern="100" dirty="0" err="1">
                <a:effectLst/>
                <a:latin typeface="Avenir Next" panose="020B0503020202020204"/>
                <a:ea typeface="Calibri" panose="020F0502020204030204" pitchFamily="34" charset="0"/>
                <a:cs typeface="Calibri" panose="020F0502020204030204" pitchFamily="34" charset="0"/>
              </a:rPr>
              <a:t>Dienstes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anleitete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Schließlich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lehrte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wie</a:t>
            </a:r>
            <a:r>
              <a:rPr lang="en-US" sz="1200" kern="100" dirty="0">
                <a:effectLst/>
                <a:latin typeface="Avenir Next" panose="020B0503020202020204"/>
                <a:ea typeface="Calibri" panose="020F0502020204030204" pitchFamily="34" charset="0"/>
                <a:cs typeface="Calibri" panose="020F0502020204030204" pitchFamily="34" charset="0"/>
              </a:rPr>
              <a:t> man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gute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Ehefrau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ist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Anfangs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dachte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dies sei </a:t>
            </a:r>
            <a:r>
              <a:rPr lang="en-US" sz="1200" kern="100" dirty="0" err="1">
                <a:effectLst/>
                <a:latin typeface="Avenir Next" panose="020B0503020202020204"/>
                <a:ea typeface="Calibri" panose="020F0502020204030204" pitchFamily="34" charset="0"/>
                <a:cs typeface="Calibri" panose="020F0502020204030204" pitchFamily="34" charset="0"/>
              </a:rPr>
              <a:t>hilfreich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aber</a:t>
            </a:r>
            <a:r>
              <a:rPr lang="en-US" sz="1200" kern="100" dirty="0">
                <a:effectLst/>
                <a:latin typeface="Avenir Next" panose="020B0503020202020204"/>
                <a:ea typeface="Calibri" panose="020F0502020204030204" pitchFamily="34" charset="0"/>
                <a:cs typeface="Calibri" panose="020F0502020204030204" pitchFamily="34" charset="0"/>
              </a:rPr>
              <a:t> es war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err="1">
                <a:effectLst/>
                <a:latin typeface="Avenir Next" panose="020B0503020202020204"/>
                <a:ea typeface="Calibri" panose="020F0502020204030204" pitchFamily="34" charset="0"/>
                <a:cs typeface="Calibri" panose="020F0502020204030204" pitchFamily="34" charset="0"/>
              </a:rPr>
              <a:t>Diese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Geschichten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sind</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schwer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hören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wahr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Wir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haben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nur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noch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zwei</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weitere</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Brenda</a:t>
            </a:r>
            <a:r>
              <a:rPr lang="en-US" sz="1200" kern="100" dirty="0">
                <a:effectLst/>
                <a:latin typeface="Avenir Next" panose="020B0503020202020204"/>
                <a:ea typeface="Calibri" panose="020F0502020204030204" pitchFamily="34" charset="0"/>
                <a:cs typeface="Calibri" panose="020F0502020204030204" pitchFamily="34" charset="0"/>
              </a:rPr>
              <a:t> war </a:t>
            </a:r>
            <a:r>
              <a:rPr lang="en-US" sz="1200" kern="100" dirty="0" err="1">
                <a:effectLst/>
                <a:latin typeface="Avenir Next" panose="020B0503020202020204"/>
                <a:ea typeface="Calibri" panose="020F0502020204030204" pitchFamily="34" charset="0"/>
                <a:cs typeface="Calibri" panose="020F0502020204030204" pitchFamily="34" charset="0"/>
              </a:rPr>
              <a:t>unglücklich</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ihrer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Mann war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gegenüber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abweisend</a:t>
            </a:r>
            <a:r>
              <a:rPr lang="en-US" sz="1200" kern="100" dirty="0">
                <a:effectLst/>
                <a:latin typeface="Avenir Next" panose="020B0503020202020204"/>
                <a:ea typeface="Calibri" panose="020F0502020204030204" pitchFamily="34" charset="0"/>
                <a:cs typeface="Calibri" panose="020F0502020204030204" pitchFamily="34" charset="0"/>
              </a:rPr>
              <a:t> und gab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auf </a:t>
            </a:r>
            <a:r>
              <a:rPr lang="en-US" sz="1200" kern="100" dirty="0" err="1">
                <a:effectLst/>
                <a:latin typeface="Avenir Next" panose="020B0503020202020204"/>
                <a:ea typeface="Calibri" panose="020F0502020204030204" pitchFamily="34" charset="0"/>
                <a:cs typeface="Calibri" panose="020F0502020204030204" pitchFamily="34" charset="0"/>
              </a:rPr>
              <a:t>vielfältige</a:t>
            </a:r>
            <a:r>
              <a:rPr lang="en-US" sz="1200" kern="100" dirty="0">
                <a:effectLst/>
                <a:latin typeface="Avenir Next" panose="020B0503020202020204"/>
                <a:ea typeface="Calibri" panose="020F0502020204030204" pitchFamily="34" charset="0"/>
                <a:cs typeface="Calibri" panose="020F0502020204030204" pitchFamily="34" charset="0"/>
              </a:rPr>
              <a:t> Weise das </a:t>
            </a:r>
            <a:r>
              <a:rPr lang="en-US" sz="1200" kern="100" dirty="0" err="1">
                <a:effectLst/>
                <a:latin typeface="Avenir Next" panose="020B0503020202020204"/>
                <a:ea typeface="Calibri" panose="020F0502020204030204" pitchFamily="34" charset="0"/>
                <a:cs typeface="Calibri" panose="020F0502020204030204" pitchFamily="34" charset="0"/>
              </a:rPr>
              <a:t>Gefühl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unzulänglich</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nutzlos</a:t>
            </a:r>
            <a:r>
              <a:rPr lang="en-US" sz="1200" kern="100" dirty="0">
                <a:effectLst/>
                <a:latin typeface="Avenir Next" panose="020B0503020202020204"/>
                <a:ea typeface="Calibri" panose="020F0502020204030204" pitchFamily="34" charset="0"/>
                <a:cs typeface="Calibri" panose="020F0502020204030204" pitchFamily="34" charset="0"/>
              </a:rPr>
              <a:t>, ja </a:t>
            </a:r>
            <a:r>
              <a:rPr lang="en-US" sz="1200" kern="100" dirty="0" err="1">
                <a:effectLst/>
                <a:latin typeface="Avenir Next" panose="020B0503020202020204"/>
                <a:ea typeface="Calibri" panose="020F0502020204030204" pitchFamily="34" charset="0"/>
                <a:cs typeface="Calibri" panose="020F0502020204030204" pitchFamily="34" charset="0"/>
              </a:rPr>
              <a:t>sogar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unsichtbar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sein. </a:t>
            </a:r>
            <a:r>
              <a:rPr lang="en-US" sz="1200" kern="100" dirty="0" err="1">
                <a:effectLst/>
                <a:latin typeface="Avenir Next" panose="020B0503020202020204"/>
                <a:ea typeface="Calibri" panose="020F0502020204030204" pitchFamily="34" charset="0"/>
                <a:cs typeface="Calibri" panose="020F0502020204030204" pitchFamily="34" charset="0"/>
              </a:rPr>
              <a:t>Als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von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scheiden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ließ</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suchte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Hilfe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bei</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Seelsorger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gab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das </a:t>
            </a:r>
            <a:r>
              <a:rPr lang="en-US" sz="1200" kern="100" dirty="0" err="1">
                <a:effectLst/>
                <a:latin typeface="Avenir Next" panose="020B0503020202020204"/>
                <a:ea typeface="Calibri" panose="020F0502020204030204" pitchFamily="34" charset="0"/>
                <a:cs typeface="Calibri" panose="020F0502020204030204" pitchFamily="34" charset="0"/>
              </a:rPr>
              <a:t>Gefühl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wertvoll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schön</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lebendig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sein. Am Ende </a:t>
            </a:r>
            <a:r>
              <a:rPr lang="en-US" sz="1200" kern="100" dirty="0" err="1">
                <a:effectLst/>
                <a:latin typeface="Avenir Next" panose="020B0503020202020204"/>
                <a:ea typeface="Calibri" panose="020F0502020204030204" pitchFamily="34" charset="0"/>
                <a:cs typeface="Calibri" panose="020F0502020204030204" pitchFamily="34" charset="0"/>
              </a:rPr>
              <a:t>jeder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Beratungssitzung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Hände</a:t>
            </a:r>
            <a:r>
              <a:rPr lang="en-US" sz="1200" kern="100" dirty="0">
                <a:effectLst/>
                <a:latin typeface="Avenir Next" panose="020B0503020202020204"/>
                <a:ea typeface="Calibri" panose="020F0502020204030204" pitchFamily="34" charset="0"/>
                <a:cs typeface="Calibri" panose="020F0502020204030204" pitchFamily="34" charset="0"/>
              </a:rPr>
              <a:t> in seine, um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beten</a:t>
            </a:r>
            <a:r>
              <a:rPr lang="en-US" sz="1200" kern="100" dirty="0">
                <a:effectLst/>
                <a:latin typeface="Avenir Next" panose="020B0503020202020204"/>
                <a:ea typeface="Calibri" panose="020F0502020204030204" pitchFamily="34" charset="0"/>
                <a:cs typeface="Calibri" panose="020F0502020204030204" pitchFamily="34" charset="0"/>
              </a:rPr>
              <a:t> - und </a:t>
            </a:r>
            <a:r>
              <a:rPr lang="en-US" sz="1200" kern="100" dirty="0" err="1">
                <a:effectLst/>
                <a:latin typeface="Avenir Next" panose="020B0503020202020204"/>
                <a:ea typeface="Calibri" panose="020F0502020204030204" pitchFamily="34" charset="0"/>
                <a:cs typeface="Calibri" panose="020F0502020204030204" pitchFamily="34" charset="0"/>
              </a:rPr>
              <a:t>eines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Tages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noch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mehr</a:t>
            </a:r>
            <a:r>
              <a:rPr lang="en-US" sz="1200" kern="100" dirty="0">
                <a:effectLst/>
                <a:latin typeface="Avenir Next" panose="020B0503020202020204"/>
                <a:ea typeface="Calibri" panose="020F0502020204030204" pitchFamily="34" charset="0"/>
                <a:cs typeface="Calibri" panose="020F0502020204030204" pitchFamily="34" charset="0"/>
              </a:rPr>
              <a:t>. Sie </a:t>
            </a:r>
            <a:r>
              <a:rPr lang="en-US" sz="1200" kern="100" dirty="0" err="1">
                <a:effectLst/>
                <a:latin typeface="Avenir Next" panose="020B0503020202020204"/>
                <a:ea typeface="Calibri" panose="020F0502020204030204" pitchFamily="34" charset="0"/>
                <a:cs typeface="Calibri" panose="020F0502020204030204" pitchFamily="34" charset="0"/>
              </a:rPr>
              <a:t>dachte</a:t>
            </a:r>
            <a:r>
              <a:rPr lang="en-US" sz="1200" kern="100" dirty="0">
                <a:effectLst/>
                <a:latin typeface="Avenir Next" panose="020B0503020202020204"/>
                <a:ea typeface="Calibri" panose="020F0502020204030204" pitchFamily="34" charset="0"/>
                <a:cs typeface="Calibri" panose="020F0502020204030204" pitchFamily="34" charset="0"/>
              </a:rPr>
              <a:t>, es sei Liebe. Es war </a:t>
            </a:r>
            <a:r>
              <a:rPr lang="en-US" sz="1200" kern="100" dirty="0" err="1">
                <a:effectLst/>
                <a:latin typeface="Avenir Next" panose="020B0503020202020204"/>
                <a:ea typeface="Calibri" panose="020F0502020204030204" pitchFamily="34" charset="0"/>
                <a:cs typeface="Calibri" panose="020F0502020204030204" pitchFamily="34" charset="0"/>
              </a:rPr>
              <a:t>Missbrauch</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spcAft>
                <a:spcPts val="0"/>
              </a:spcAft>
              <a:tabLst>
                <a:tab pos="457200" algn="l"/>
                <a:tab pos="914400" algn="l"/>
                <a:tab pos="1371600" algn="l"/>
                <a:tab pos="1828800" algn="l"/>
                <a:tab pos="2286000" algn="l"/>
              </a:tabLst>
            </a:pPr>
            <a:r>
              <a:rPr lang="en-US" sz="1200" b="1" kern="100" dirty="0">
                <a:effectLst/>
                <a:latin typeface="Avenir Next" panose="020B0503020202020204"/>
                <a:ea typeface="Calibri" panose="020F0502020204030204" pitchFamily="34" charset="0"/>
                <a:cs typeface="Calibri" panose="020F0502020204030204" pitchFamily="34" charset="0"/>
              </a:rPr>
              <a:t>Susan</a:t>
            </a:r>
            <a:r>
              <a:rPr lang="en-US" sz="1200" kern="100" dirty="0">
                <a:effectLst/>
                <a:latin typeface="Avenir Next" panose="020B0503020202020204"/>
                <a:ea typeface="Calibri" panose="020F0502020204030204" pitchFamily="34" charset="0"/>
                <a:cs typeface="Calibri" panose="020F0502020204030204" pitchFamily="34" charset="0"/>
              </a:rPr>
              <a:t> war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kürzlich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geschiedene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alleinerziehende</a:t>
            </a:r>
            <a:r>
              <a:rPr lang="en-US" sz="1200" kern="100" dirty="0">
                <a:effectLst/>
                <a:latin typeface="Avenir Next" panose="020B0503020202020204"/>
                <a:ea typeface="Calibri" panose="020F0502020204030204" pitchFamily="34" charset="0"/>
                <a:cs typeface="Calibri" panose="020F0502020204030204" pitchFamily="34" charset="0"/>
              </a:rPr>
              <a:t> Mutter, die began in </a:t>
            </a:r>
            <a:r>
              <a:rPr lang="en-US" sz="1200" kern="100" dirty="0" err="1">
                <a:effectLst/>
                <a:latin typeface="Avenir Next" panose="020B0503020202020204"/>
                <a:ea typeface="Calibri" panose="020F0502020204030204" pitchFamily="34" charset="0"/>
                <a:cs typeface="Calibri" panose="020F0502020204030204" pitchFamily="34" charset="0"/>
              </a:rPr>
              <a:t>eine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adventistische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Gemeinde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gehen</a:t>
            </a:r>
            <a:r>
              <a:rPr lang="en-US" sz="1200" kern="100" dirty="0">
                <a:effectLst/>
                <a:latin typeface="Avenir Next" panose="020B0503020202020204"/>
                <a:ea typeface="Calibri" panose="020F0502020204030204" pitchFamily="34" charset="0"/>
                <a:cs typeface="Calibri" panose="020F0502020204030204" pitchFamily="34" charset="0"/>
              </a:rPr>
              <a:t>, um die </a:t>
            </a:r>
            <a:r>
              <a:rPr lang="en-US" sz="1200" kern="100" dirty="0" err="1">
                <a:effectLst/>
                <a:latin typeface="Avenir Next" panose="020B0503020202020204"/>
                <a:ea typeface="Calibri" panose="020F0502020204030204" pitchFamily="34" charset="0"/>
                <a:cs typeface="Calibri" panose="020F0502020204030204" pitchFamily="34" charset="0"/>
              </a:rPr>
              <a:t>Unterstützung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finden</a:t>
            </a:r>
            <a:r>
              <a:rPr lang="en-US" sz="1200" kern="100" dirty="0">
                <a:effectLst/>
                <a:latin typeface="Avenir Next" panose="020B0503020202020204"/>
                <a:ea typeface="Calibri" panose="020F0502020204030204" pitchFamily="34" charset="0"/>
                <a:cs typeface="Calibri" panose="020F0502020204030204" pitchFamily="34" charset="0"/>
              </a:rPr>
              <a:t>, die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ihrer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eigenen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nichtchristlichen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Familie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fand</a:t>
            </a:r>
            <a:r>
              <a:rPr lang="en-US" sz="1200" kern="100" dirty="0">
                <a:effectLst/>
                <a:latin typeface="Avenir Next" panose="020B0503020202020204"/>
                <a:ea typeface="Calibri" panose="020F0502020204030204" pitchFamily="34" charset="0"/>
                <a:cs typeface="Calibri" panose="020F0502020204030204" pitchFamily="34" charset="0"/>
              </a:rPr>
              <a:t>. In der </a:t>
            </a:r>
            <a:r>
              <a:rPr lang="en-US" sz="1200" kern="100" dirty="0" err="1">
                <a:effectLst/>
                <a:latin typeface="Avenir Next" panose="020B0503020202020204"/>
                <a:ea typeface="Calibri" panose="020F0502020204030204" pitchFamily="34" charset="0"/>
                <a:cs typeface="Calibri" panose="020F0502020204030204" pitchFamily="34" charset="0"/>
              </a:rPr>
              <a:t>Gemeinde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lernte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geistlich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engagierten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christlichen</a:t>
            </a:r>
            <a:r>
              <a:rPr lang="en-US" sz="1200" kern="100" dirty="0">
                <a:effectLst/>
                <a:latin typeface="Avenir Next" panose="020B0503020202020204"/>
                <a:ea typeface="Calibri" panose="020F0502020204030204" pitchFamily="34" charset="0"/>
                <a:cs typeface="Calibri" panose="020F0502020204030204" pitchFamily="34" charset="0"/>
              </a:rPr>
              <a:t> Mann der </a:t>
            </a:r>
            <a:r>
              <a:rPr lang="en-US" sz="1200" kern="100" dirty="0" err="1">
                <a:effectLst/>
                <a:latin typeface="Avenir Next" panose="020B0503020202020204"/>
                <a:ea typeface="Calibri" panose="020F0502020204030204" pitchFamily="34" charset="0"/>
                <a:cs typeface="Calibri" panose="020F0502020204030204" pitchFamily="34" charset="0"/>
              </a:rPr>
              <a:t>Siebenten</a:t>
            </a:r>
            <a:r>
              <a:rPr lang="en-US" sz="1200" kern="100" dirty="0">
                <a:effectLst/>
                <a:latin typeface="Avenir Next" panose="020B0503020202020204"/>
                <a:ea typeface="Calibri" panose="020F0502020204030204" pitchFamily="34" charset="0"/>
                <a:cs typeface="Calibri" panose="020F0502020204030204" pitchFamily="34" charset="0"/>
              </a:rPr>
              <a:t>-Tags-</a:t>
            </a:r>
            <a:r>
              <a:rPr lang="en-US" sz="1200" kern="100" dirty="0" err="1">
                <a:effectLst/>
                <a:latin typeface="Avenir Next" panose="020B0503020202020204"/>
                <a:ea typeface="Calibri" panose="020F0502020204030204" pitchFamily="34" charset="0"/>
                <a:cs typeface="Calibri" panose="020F0502020204030204" pitchFamily="34" charset="0"/>
              </a:rPr>
              <a:t>Adventisten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kennen</a:t>
            </a:r>
            <a:r>
              <a:rPr lang="en-US" sz="1200" kern="100" dirty="0">
                <a:effectLst/>
                <a:latin typeface="Avenir Next" panose="020B0503020202020204"/>
                <a:ea typeface="Calibri" panose="020F0502020204030204" pitchFamily="34" charset="0"/>
                <a:cs typeface="Calibri" panose="020F0502020204030204" pitchFamily="34" charset="0"/>
              </a:rPr>
              <a:t>, den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respektierte</a:t>
            </a:r>
            <a:r>
              <a:rPr lang="en-US" sz="1200" kern="100" dirty="0">
                <a:effectLst/>
                <a:latin typeface="Avenir Next" panose="020B0503020202020204"/>
                <a:ea typeface="Calibri" panose="020F0502020204030204" pitchFamily="34" charset="0"/>
                <a:cs typeface="Calibri" panose="020F0502020204030204" pitchFamily="34" charset="0"/>
              </a:rPr>
              <a:t>. Bald </a:t>
            </a:r>
            <a:r>
              <a:rPr lang="en-US" sz="1200" kern="100" dirty="0" err="1">
                <a:effectLst/>
                <a:latin typeface="Avenir Next" panose="020B0503020202020204"/>
                <a:ea typeface="Calibri" panose="020F0502020204030204" pitchFamily="34" charset="0"/>
                <a:cs typeface="Calibri" panose="020F0502020204030204" pitchFamily="34" charset="0"/>
              </a:rPr>
              <a:t>waren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zusammen</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glaubte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dass</a:t>
            </a:r>
            <a:r>
              <a:rPr lang="en-US" sz="1200" kern="100" dirty="0">
                <a:effectLst/>
                <a:latin typeface="Avenir Next" panose="020B0503020202020204"/>
                <a:ea typeface="Calibri" panose="020F0502020204030204" pitchFamily="34" charset="0"/>
                <a:cs typeface="Calibri" panose="020F0502020204030204" pitchFamily="34" charset="0"/>
              </a:rPr>
              <a:t> Gott </a:t>
            </a:r>
            <a:r>
              <a:rPr lang="en-US" sz="1200" kern="100" dirty="0" err="1">
                <a:effectLst/>
                <a:latin typeface="Avenir Next" panose="020B0503020202020204"/>
                <a:ea typeface="Calibri" panose="020F0502020204030204" pitchFamily="34" charset="0"/>
                <a:cs typeface="Calibri" panose="020F0502020204030204" pitchFamily="34" charset="0"/>
              </a:rPr>
              <a:t>ihn</a:t>
            </a:r>
            <a:r>
              <a:rPr lang="en-US" sz="1200" kern="100" dirty="0">
                <a:effectLst/>
                <a:latin typeface="Avenir Next" panose="020B0503020202020204"/>
                <a:ea typeface="Calibri" panose="020F0502020204030204" pitchFamily="34" charset="0"/>
                <a:cs typeface="Calibri" panose="020F0502020204030204" pitchFamily="34" charset="0"/>
              </a:rPr>
              <a:t> in </a:t>
            </a:r>
            <a:r>
              <a:rPr lang="en-US" sz="1200" kern="100" dirty="0" err="1">
                <a:effectLst/>
                <a:latin typeface="Avenir Next" panose="020B0503020202020204"/>
                <a:ea typeface="Calibri" panose="020F0502020204030204" pitchFamily="34" charset="0"/>
                <a:cs typeface="Calibri" panose="020F0502020204030204" pitchFamily="34" charset="0"/>
              </a:rPr>
              <a:t>ihr</a:t>
            </a:r>
            <a:r>
              <a:rPr lang="en-US" sz="1200" kern="100" dirty="0">
                <a:effectLst/>
                <a:latin typeface="Avenir Next" panose="020B0503020202020204"/>
                <a:ea typeface="Calibri" panose="020F0502020204030204" pitchFamily="34" charset="0"/>
                <a:cs typeface="Calibri" panose="020F0502020204030204" pitchFamily="34" charset="0"/>
              </a:rPr>
              <a:t> Leben </a:t>
            </a:r>
            <a:r>
              <a:rPr lang="en-US" sz="1200" kern="100" dirty="0" err="1">
                <a:effectLst/>
                <a:latin typeface="Avenir Next" panose="020B0503020202020204"/>
                <a:ea typeface="Calibri" panose="020F0502020204030204" pitchFamily="34" charset="0"/>
                <a:cs typeface="Calibri" panose="020F0502020204030204" pitchFamily="34" charset="0"/>
              </a:rPr>
              <a:t>gebracht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hatte</a:t>
            </a:r>
            <a:r>
              <a:rPr lang="en-US" sz="1200" kern="100" dirty="0">
                <a:effectLst/>
                <a:latin typeface="Avenir Next" panose="020B0503020202020204"/>
                <a:ea typeface="Calibri" panose="020F0502020204030204" pitchFamily="34" charset="0"/>
                <a:cs typeface="Calibri" panose="020F0502020204030204" pitchFamily="34" charset="0"/>
              </a:rPr>
              <a:t>. Sie </a:t>
            </a:r>
            <a:r>
              <a:rPr lang="en-US" sz="1200" kern="100" dirty="0" err="1">
                <a:effectLst/>
                <a:latin typeface="Avenir Next" panose="020B0503020202020204"/>
                <a:ea typeface="Calibri" panose="020F0502020204030204" pitchFamily="34" charset="0"/>
                <a:cs typeface="Calibri" panose="020F0502020204030204" pitchFamily="34" charset="0"/>
              </a:rPr>
              <a:t>vertraute</a:t>
            </a:r>
            <a:r>
              <a:rPr lang="en-US" sz="1200" kern="100" dirty="0">
                <a:effectLst/>
                <a:latin typeface="Avenir Next" panose="020B0503020202020204"/>
                <a:ea typeface="Calibri" panose="020F0502020204030204" pitchFamily="34" charset="0"/>
                <a:cs typeface="Calibri" panose="020F0502020204030204" pitchFamily="34" charset="0"/>
              </a:rPr>
              <a:t> auf seine </a:t>
            </a:r>
            <a:r>
              <a:rPr lang="en-US" sz="1200" kern="100" dirty="0" err="1">
                <a:effectLst/>
                <a:latin typeface="Avenir Next" panose="020B0503020202020204"/>
                <a:ea typeface="Calibri" panose="020F0502020204030204" pitchFamily="34" charset="0"/>
                <a:cs typeface="Calibri" panose="020F0502020204030204" pitchFamily="34" charset="0"/>
              </a:rPr>
              <a:t>ihrer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Meinung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nach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überlegene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religiöse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Erfahrung</a:t>
            </a:r>
            <a:r>
              <a:rPr lang="en-US" sz="1200" kern="100" dirty="0">
                <a:effectLst/>
                <a:latin typeface="Avenir Next" panose="020B0503020202020204"/>
                <a:ea typeface="Calibri" panose="020F0502020204030204" pitchFamily="34" charset="0"/>
                <a:cs typeface="Calibri" panose="020F0502020204030204" pitchFamily="34" charset="0"/>
              </a:rPr>
              <a:t>, so </a:t>
            </a:r>
            <a:r>
              <a:rPr lang="en-US" sz="1200" kern="100" dirty="0" err="1">
                <a:effectLst/>
                <a:latin typeface="Avenir Next" panose="020B0503020202020204"/>
                <a:ea typeface="Calibri" panose="020F0502020204030204" pitchFamily="34" charset="0"/>
                <a:cs typeface="Calibri" panose="020F0502020204030204" pitchFamily="34" charset="0"/>
              </a:rPr>
              <a:t>dass</a:t>
            </a:r>
            <a:r>
              <a:rPr lang="en-US" sz="1200" kern="100" dirty="0">
                <a:effectLst/>
                <a:latin typeface="Avenir Next" panose="020B0503020202020204"/>
                <a:ea typeface="Calibri" panose="020F0502020204030204" pitchFamily="34" charset="0"/>
                <a:cs typeface="Calibri" panose="020F0502020204030204" pitchFamily="34" charset="0"/>
              </a:rPr>
              <a:t> Susan </a:t>
            </a:r>
            <a:r>
              <a:rPr lang="en-US" sz="1200" kern="100" dirty="0" err="1">
                <a:effectLst/>
                <a:latin typeface="Avenir Next" panose="020B0503020202020204"/>
                <a:ea typeface="Calibri" panose="020F0502020204030204" pitchFamily="34" charset="0"/>
                <a:cs typeface="Calibri" panose="020F0502020204030204" pitchFamily="34" charset="0"/>
              </a:rPr>
              <a:t>glaubte</a:t>
            </a:r>
            <a:r>
              <a:rPr lang="en-US" sz="1200" kern="100" dirty="0">
                <a:effectLst/>
                <a:latin typeface="Avenir Next" panose="020B0503020202020204"/>
                <a:ea typeface="Calibri" panose="020F0502020204030204" pitchFamily="34" charset="0"/>
                <a:cs typeface="Calibri" panose="020F0502020204030204" pitchFamily="34" charset="0"/>
              </a:rPr>
              <a:t>, der </a:t>
            </a:r>
            <a:r>
              <a:rPr lang="en-US" sz="1200" kern="100" dirty="0" err="1">
                <a:effectLst/>
                <a:latin typeface="Avenir Next" panose="020B0503020202020204"/>
                <a:ea typeface="Calibri" panose="020F0502020204030204" pitchFamily="34" charset="0"/>
                <a:cs typeface="Calibri" panose="020F0502020204030204" pitchFamily="34" charset="0"/>
              </a:rPr>
              <a:t>körperliche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Aspekt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ihrer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Beziehung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spiegele</a:t>
            </a:r>
            <a:r>
              <a:rPr lang="en-US" sz="1200" kern="100" dirty="0">
                <a:effectLst/>
                <a:latin typeface="Avenir Next" panose="020B0503020202020204"/>
                <a:ea typeface="Calibri" panose="020F0502020204030204" pitchFamily="34" charset="0"/>
                <a:cs typeface="Calibri" panose="020F0502020204030204" pitchFamily="34" charset="0"/>
              </a:rPr>
              <a:t> sein Engagement </a:t>
            </a:r>
            <a:r>
              <a:rPr lang="en-US" sz="1200" kern="100" dirty="0" err="1">
                <a:effectLst/>
                <a:latin typeface="Avenir Next" panose="020B0503020202020204"/>
                <a:ea typeface="Calibri" panose="020F0502020204030204" pitchFamily="34" charset="0"/>
                <a:cs typeface="Calibri" panose="020F0502020204030204" pitchFamily="34" charset="0"/>
              </a:rPr>
              <a:t>für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und </a:t>
            </a:r>
            <a:r>
              <a:rPr lang="en-US" sz="1200" kern="100" dirty="0" err="1">
                <a:effectLst/>
                <a:latin typeface="Avenir Next" panose="020B0503020202020204"/>
                <a:ea typeface="Calibri" panose="020F0502020204030204" pitchFamily="34" charset="0"/>
                <a:cs typeface="Calibri" panose="020F0502020204030204" pitchFamily="34" charset="0"/>
              </a:rPr>
              <a:t>ihre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gemeinsame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Zukunft</a:t>
            </a:r>
            <a:r>
              <a:rPr lang="en-US" sz="1200" kern="100" dirty="0">
                <a:effectLst/>
                <a:latin typeface="Avenir Next" panose="020B0503020202020204"/>
                <a:ea typeface="Calibri" panose="020F0502020204030204" pitchFamily="34" charset="0"/>
                <a:cs typeface="Calibri" panose="020F0502020204030204" pitchFamily="34" charset="0"/>
              </a:rPr>
              <a:t> wider. Sie </a:t>
            </a:r>
            <a:r>
              <a:rPr lang="en-US" sz="1200" kern="100" dirty="0" err="1">
                <a:effectLst/>
                <a:latin typeface="Avenir Next" panose="020B0503020202020204"/>
                <a:ea typeface="Calibri" panose="020F0502020204030204" pitchFamily="34" charset="0"/>
                <a:cs typeface="Calibri" panose="020F0502020204030204" pitchFamily="34" charset="0"/>
              </a:rPr>
              <a:t>fühlte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sowohl</a:t>
            </a:r>
            <a:r>
              <a:rPr lang="en-US" sz="1200" kern="100" dirty="0">
                <a:effectLst/>
                <a:latin typeface="Avenir Next" panose="020B0503020202020204"/>
                <a:ea typeface="Calibri" panose="020F0502020204030204" pitchFamily="34" charset="0"/>
                <a:cs typeface="Calibri" panose="020F0502020204030204" pitchFamily="34" charset="0"/>
              </a:rPr>
              <a:t> von </a:t>
            </a:r>
            <a:r>
              <a:rPr lang="en-US" sz="1200" kern="100" dirty="0" err="1">
                <a:effectLst/>
                <a:latin typeface="Avenir Next" panose="020B0503020202020204"/>
                <a:ea typeface="Calibri" panose="020F0502020204030204" pitchFamily="34" charset="0"/>
                <a:cs typeface="Calibri" panose="020F0502020204030204" pitchFamily="34" charset="0"/>
              </a:rPr>
              <a:t>ihm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auch</a:t>
            </a:r>
            <a:r>
              <a:rPr lang="en-US" sz="1200" kern="100" dirty="0">
                <a:effectLst/>
                <a:latin typeface="Avenir Next" panose="020B0503020202020204"/>
                <a:ea typeface="Calibri" panose="020F0502020204030204" pitchFamily="34" charset="0"/>
                <a:cs typeface="Calibri" panose="020F0502020204030204" pitchFamily="34" charset="0"/>
              </a:rPr>
              <a:t> von Gott </a:t>
            </a:r>
            <a:r>
              <a:rPr lang="en-US" sz="1200" kern="100" dirty="0" err="1">
                <a:effectLst/>
                <a:latin typeface="Avenir Next" panose="020B0503020202020204"/>
                <a:ea typeface="Calibri" panose="020F0502020204030204" pitchFamily="34" charset="0"/>
                <a:cs typeface="Calibri" panose="020F0502020204030204" pitchFamily="34" charset="0"/>
              </a:rPr>
              <a:t>betrogen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als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beschloss</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dass</a:t>
            </a:r>
            <a:r>
              <a:rPr lang="en-US" sz="1200" kern="100" dirty="0">
                <a:effectLst/>
                <a:latin typeface="Avenir Next" panose="020B0503020202020204"/>
                <a:ea typeface="Calibri" panose="020F0502020204030204" pitchFamily="34" charset="0"/>
                <a:cs typeface="Calibri" panose="020F0502020204030204" pitchFamily="34" charset="0"/>
              </a:rPr>
              <a:t> die </a:t>
            </a:r>
            <a:r>
              <a:rPr lang="en-US" sz="1200" kern="100" dirty="0" err="1">
                <a:effectLst/>
                <a:latin typeface="Avenir Next" panose="020B0503020202020204"/>
                <a:ea typeface="Calibri" panose="020F0502020204030204" pitchFamily="34" charset="0"/>
                <a:cs typeface="Calibri" panose="020F0502020204030204" pitchFamily="34" charset="0"/>
              </a:rPr>
              <a:t>Beziehung</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für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ihn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nicht</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funktionierte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Indem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so </a:t>
            </a:r>
            <a:r>
              <a:rPr lang="en-US" sz="1200" kern="100" dirty="0" err="1">
                <a:effectLst/>
                <a:latin typeface="Avenir Next" panose="020B0503020202020204"/>
                <a:ea typeface="Calibri" panose="020F0502020204030204" pitchFamily="34" charset="0"/>
                <a:cs typeface="Calibri" panose="020F0502020204030204" pitchFamily="34" charset="0"/>
              </a:rPr>
              <a:t>ausnutzte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hatte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sie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missbraucht</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u="none" strike="noStrike" kern="100" dirty="0">
                <a:effectLst/>
                <a:latin typeface="Avenir Next" panose="020B0503020202020204"/>
                <a:ea typeface="Calibri" panose="020F0502020204030204" pitchFamily="34" charset="0"/>
                <a:cs typeface="Calibri" panose="020F0502020204030204" pitchFamily="34" charset="0"/>
              </a:rPr>
              <a:t> </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200" kern="100" dirty="0" err="1">
                <a:effectLst/>
                <a:latin typeface="Avenir Next" panose="020B0503020202020204"/>
                <a:ea typeface="Calibri" panose="020F0502020204030204" pitchFamily="34" charset="0"/>
                <a:cs typeface="Calibri" panose="020F0502020204030204" pitchFamily="34" charset="0"/>
              </a:rPr>
              <a:t>Wir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werden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jede</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dieser</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Geschichten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im</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weiteren</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Verlauf</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noch</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einmal</a:t>
            </a:r>
            <a:r>
              <a:rPr lang="en-US" sz="1200" kern="100" dirty="0">
                <a:effectLst/>
                <a:latin typeface="Avenir Next" panose="020B0503020202020204"/>
                <a:ea typeface="Calibri" panose="020F0502020204030204" pitchFamily="34" charset="0"/>
                <a:cs typeface="Calibri" panose="020F0502020204030204" pitchFamily="34" charset="0"/>
              </a:rPr>
              <a:t> </a:t>
            </a:r>
            <a:r>
              <a:rPr lang="en-US" sz="1200" kern="100" dirty="0" err="1">
                <a:effectLst/>
                <a:latin typeface="Avenir Next" panose="020B0503020202020204"/>
                <a:ea typeface="Calibri" panose="020F0502020204030204" pitchFamily="34" charset="0"/>
                <a:cs typeface="Calibri" panose="020F0502020204030204" pitchFamily="34" charset="0"/>
              </a:rPr>
              <a:t>kommentieren</a:t>
            </a:r>
            <a:r>
              <a:rPr lang="en-US" sz="1200" kern="100" dirty="0">
                <a:effectLst/>
                <a:latin typeface="Avenir Next" panose="020B0503020202020204"/>
                <a:ea typeface="Calibri" panose="020F0502020204030204" pitchFamily="34" charset="0"/>
                <a:cs typeface="Calibri" panose="020F0502020204030204" pitchFamily="34" charset="0"/>
              </a:rPr>
              <a:t>.</a:t>
            </a:r>
            <a:endParaRPr lang="de-CH"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venir Next" panose="020B0503020202020204"/>
                <a:ea typeface="Calibri" panose="020F0502020204030204" pitchFamily="34" charset="0"/>
                <a:cs typeface="Calibri" panose="020F0502020204030204" pitchFamily="34" charset="0"/>
              </a:rPr>
              <a:t>Oft </a:t>
            </a:r>
            <a:r>
              <a:rPr lang="en-US" sz="1200" dirty="0" err="1">
                <a:effectLst/>
                <a:latin typeface="Avenir Next" panose="020B0503020202020204"/>
                <a:ea typeface="Calibri" panose="020F0502020204030204" pitchFamily="34" charset="0"/>
                <a:cs typeface="Calibri" panose="020F0502020204030204" pitchFamily="34" charset="0"/>
              </a:rPr>
              <a:t>denken</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wir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dass</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Missbrauch</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mit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Gewalt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einhergeht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aber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keiner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dieser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Fälle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beinhaltet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Gewalt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Keiner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dieser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Fälle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zeigt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dass</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sich</a:t>
            </a:r>
            <a:r>
              <a:rPr lang="en-US" sz="1200" dirty="0">
                <a:effectLst/>
                <a:latin typeface="Avenir Next" panose="020B0503020202020204"/>
                <a:ea typeface="Calibri" panose="020F0502020204030204" pitchFamily="34" charset="0"/>
                <a:cs typeface="Calibri" panose="020F0502020204030204" pitchFamily="34" charset="0"/>
              </a:rPr>
              <a:t> das "</a:t>
            </a:r>
            <a:r>
              <a:rPr lang="en-US" sz="1200" dirty="0" err="1">
                <a:effectLst/>
                <a:latin typeface="Avenir Next" panose="020B0503020202020204"/>
                <a:ea typeface="Calibri" panose="020F0502020204030204" pitchFamily="34" charset="0"/>
                <a:cs typeface="Calibri" panose="020F0502020204030204" pitchFamily="34" charset="0"/>
              </a:rPr>
              <a:t>Opfer</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gegen</a:t>
            </a:r>
            <a:r>
              <a:rPr lang="en-US" sz="1200" dirty="0">
                <a:effectLst/>
                <a:latin typeface="Avenir Next" panose="020B0503020202020204"/>
                <a:ea typeface="Calibri" panose="020F0502020204030204" pitchFamily="34" charset="0"/>
                <a:cs typeface="Calibri" panose="020F0502020204030204" pitchFamily="34" charset="0"/>
              </a:rPr>
              <a:t> den </a:t>
            </a:r>
            <a:r>
              <a:rPr lang="en-US" sz="1200" dirty="0" err="1">
                <a:effectLst/>
                <a:latin typeface="Avenir Next" panose="020B0503020202020204"/>
                <a:ea typeface="Calibri" panose="020F0502020204030204" pitchFamily="34" charset="0"/>
                <a:cs typeface="Calibri" panose="020F0502020204030204" pitchFamily="34" charset="0"/>
              </a:rPr>
              <a:t>Missbrauch</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gewehrt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oder</a:t>
            </a:r>
            <a:r>
              <a:rPr lang="en-US" sz="1200" dirty="0">
                <a:effectLst/>
                <a:latin typeface="Avenir Next" panose="020B0503020202020204"/>
                <a:ea typeface="Calibri" panose="020F0502020204030204" pitchFamily="34" charset="0"/>
                <a:cs typeface="Calibri" panose="020F0502020204030204" pitchFamily="34" charset="0"/>
              </a:rPr>
              <a:t> um </a:t>
            </a:r>
            <a:r>
              <a:rPr lang="en-US" sz="1200" dirty="0" err="1">
                <a:effectLst/>
                <a:latin typeface="Avenir Next" panose="020B0503020202020204"/>
                <a:ea typeface="Calibri" panose="020F0502020204030204" pitchFamily="34" charset="0"/>
                <a:cs typeface="Calibri" panose="020F0502020204030204" pitchFamily="34" charset="0"/>
              </a:rPr>
              <a:t>Hilfe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gebeten</a:t>
            </a:r>
            <a:r>
              <a:rPr lang="en-US" sz="1200" dirty="0">
                <a:effectLst/>
                <a:latin typeface="Avenir Next" panose="020B0503020202020204"/>
                <a:ea typeface="Calibri" panose="020F0502020204030204" pitchFamily="34" charset="0"/>
                <a:cs typeface="Calibri" panose="020F0502020204030204" pitchFamily="34" charset="0"/>
              </a:rPr>
              <a:t> hat. </a:t>
            </a:r>
            <a:r>
              <a:rPr lang="en-US" sz="1200" dirty="0" err="1">
                <a:effectLst/>
                <a:latin typeface="Avenir Next" panose="020B0503020202020204"/>
                <a:ea typeface="Calibri" panose="020F0502020204030204" pitchFamily="34" charset="0"/>
                <a:cs typeface="Calibri" panose="020F0502020204030204" pitchFamily="34" charset="0"/>
              </a:rPr>
              <a:t>Zum</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Zeitpunkt</a:t>
            </a:r>
            <a:r>
              <a:rPr lang="en-US" sz="1200" dirty="0">
                <a:effectLst/>
                <a:latin typeface="Avenir Next" panose="020B0503020202020204"/>
                <a:ea typeface="Calibri" panose="020F0502020204030204" pitchFamily="34" charset="0"/>
                <a:cs typeface="Calibri" panose="020F0502020204030204" pitchFamily="34" charset="0"/>
              </a:rPr>
              <a:t> des </a:t>
            </a:r>
            <a:r>
              <a:rPr lang="en-US" sz="1200" dirty="0" err="1">
                <a:effectLst/>
                <a:latin typeface="Avenir Next" panose="020B0503020202020204"/>
                <a:ea typeface="Calibri" panose="020F0502020204030204" pitchFamily="34" charset="0"/>
                <a:cs typeface="Calibri" panose="020F0502020204030204" pitchFamily="34" charset="0"/>
              </a:rPr>
              <a:t>Geschehens</a:t>
            </a:r>
            <a:r>
              <a:rPr lang="en-US" sz="1200" dirty="0">
                <a:effectLst/>
                <a:latin typeface="Avenir Next" panose="020B0503020202020204"/>
                <a:ea typeface="Calibri" panose="020F0502020204030204" pitchFamily="34" charset="0"/>
                <a:cs typeface="Calibri" panose="020F0502020204030204" pitchFamily="34" charset="0"/>
              </a:rPr>
              <a:t> hat </a:t>
            </a:r>
            <a:r>
              <a:rPr lang="en-US" sz="1200" dirty="0" err="1">
                <a:effectLst/>
                <a:latin typeface="Avenir Next" panose="020B0503020202020204"/>
                <a:ea typeface="Calibri" panose="020F0502020204030204" pitchFamily="34" charset="0"/>
                <a:cs typeface="Calibri" panose="020F0502020204030204" pitchFamily="34" charset="0"/>
              </a:rPr>
              <a:t>keiner</a:t>
            </a:r>
            <a:r>
              <a:rPr lang="en-US" sz="1200" dirty="0">
                <a:effectLst/>
                <a:latin typeface="Avenir Next" panose="020B0503020202020204"/>
                <a:ea typeface="Calibri" panose="020F0502020204030204" pitchFamily="34" charset="0"/>
                <a:cs typeface="Calibri" panose="020F0502020204030204" pitchFamily="34" charset="0"/>
              </a:rPr>
              <a:t> von </a:t>
            </a:r>
            <a:r>
              <a:rPr lang="en-US" sz="1200" dirty="0" err="1">
                <a:effectLst/>
                <a:latin typeface="Avenir Next" panose="020B0503020202020204"/>
                <a:ea typeface="Calibri" panose="020F0502020204030204" pitchFamily="34" charset="0"/>
                <a:cs typeface="Calibri" panose="020F0502020204030204" pitchFamily="34" charset="0"/>
              </a:rPr>
              <a:t>ihnen</a:t>
            </a:r>
            <a:r>
              <a:rPr lang="en-US" sz="1200" dirty="0">
                <a:effectLst/>
                <a:latin typeface="Avenir Next" panose="020B0503020202020204"/>
                <a:ea typeface="Calibri" panose="020F0502020204030204" pitchFamily="34" charset="0"/>
                <a:cs typeface="Calibri" panose="020F0502020204030204" pitchFamily="34" charset="0"/>
              </a:rPr>
              <a:t> den </a:t>
            </a:r>
            <a:r>
              <a:rPr lang="en-US" sz="1200" dirty="0" err="1">
                <a:effectLst/>
                <a:latin typeface="Avenir Next" panose="020B0503020202020204"/>
                <a:ea typeface="Calibri" panose="020F0502020204030204" pitchFamily="34" charset="0"/>
                <a:cs typeface="Calibri" panose="020F0502020204030204" pitchFamily="34" charset="0"/>
              </a:rPr>
              <a:t>Missbrauch</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überhaupt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als</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solchen</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erkannt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Doch</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aufgrund</a:t>
            </a:r>
            <a:r>
              <a:rPr lang="en-US" sz="1200" dirty="0">
                <a:effectLst/>
                <a:latin typeface="Avenir Next" panose="020B0503020202020204"/>
                <a:ea typeface="Calibri" panose="020F0502020204030204" pitchFamily="34" charset="0"/>
                <a:cs typeface="Calibri" panose="020F0502020204030204" pitchFamily="34" charset="0"/>
              </a:rPr>
              <a:t> des </a:t>
            </a:r>
            <a:r>
              <a:rPr lang="en-US" sz="1200" dirty="0" err="1">
                <a:effectLst/>
                <a:latin typeface="Avenir Next" panose="020B0503020202020204"/>
                <a:ea typeface="Calibri" panose="020F0502020204030204" pitchFamily="34" charset="0"/>
                <a:cs typeface="Calibri" panose="020F0502020204030204" pitchFamily="34" charset="0"/>
              </a:rPr>
              <a:t>Machtgefälles</a:t>
            </a:r>
            <a:r>
              <a:rPr lang="en-US" sz="1200" dirty="0">
                <a:effectLst/>
                <a:latin typeface="Avenir Next" panose="020B0503020202020204"/>
                <a:ea typeface="Calibri" panose="020F0502020204030204" pitchFamily="34" charset="0"/>
                <a:cs typeface="Calibri" panose="020F0502020204030204" pitchFamily="34" charset="0"/>
              </a:rPr>
              <a:t>, das in </a:t>
            </a:r>
            <a:r>
              <a:rPr lang="en-US" sz="1200" dirty="0" err="1">
                <a:effectLst/>
                <a:latin typeface="Avenir Next" panose="020B0503020202020204"/>
                <a:ea typeface="Calibri" panose="020F0502020204030204" pitchFamily="34" charset="0"/>
                <a:cs typeface="Calibri" panose="020F0502020204030204" pitchFamily="34" charset="0"/>
              </a:rPr>
              <a:t>jedem</a:t>
            </a:r>
            <a:r>
              <a:rPr lang="en-US" sz="1200" dirty="0">
                <a:effectLst/>
                <a:latin typeface="Avenir Next" panose="020B0503020202020204"/>
                <a:ea typeface="Calibri" panose="020F0502020204030204" pitchFamily="34" charset="0"/>
                <a:cs typeface="Calibri" panose="020F0502020204030204" pitchFamily="34" charset="0"/>
              </a:rPr>
              <a:t> Fall </a:t>
            </a:r>
            <a:r>
              <a:rPr lang="en-US" sz="1200" dirty="0" err="1">
                <a:effectLst/>
                <a:latin typeface="Avenir Next" panose="020B0503020202020204"/>
                <a:ea typeface="Calibri" panose="020F0502020204030204" pitchFamily="34" charset="0"/>
                <a:cs typeface="Calibri" panose="020F0502020204030204" pitchFamily="34" charset="0"/>
              </a:rPr>
              <a:t>bestand</a:t>
            </a:r>
            <a:r>
              <a:rPr lang="en-US" sz="1200" dirty="0">
                <a:effectLst/>
                <a:latin typeface="Avenir Next" panose="020B0503020202020204"/>
                <a:ea typeface="Calibri" panose="020F0502020204030204" pitchFamily="34" charset="0"/>
                <a:cs typeface="Calibri" panose="020F0502020204030204" pitchFamily="34" charset="0"/>
              </a:rPr>
              <a:t>, und der </a:t>
            </a:r>
            <a:r>
              <a:rPr lang="en-US" sz="1200" dirty="0" err="1">
                <a:effectLst/>
                <a:latin typeface="Avenir Next" panose="020B0503020202020204"/>
                <a:ea typeface="Calibri" panose="020F0502020204030204" pitchFamily="34" charset="0"/>
                <a:cs typeface="Calibri" panose="020F0502020204030204" pitchFamily="34" charset="0"/>
              </a:rPr>
              <a:t>Unfähigkeit</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eine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sinnvolle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Zustimmung</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zu</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geben</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wurde</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jeder</a:t>
            </a:r>
            <a:r>
              <a:rPr lang="en-US" sz="1200" dirty="0">
                <a:effectLst/>
                <a:latin typeface="Avenir Next" panose="020B0503020202020204"/>
                <a:ea typeface="Calibri" panose="020F0502020204030204" pitchFamily="34" charset="0"/>
                <a:cs typeface="Calibri" panose="020F0502020204030204" pitchFamily="34" charset="0"/>
              </a:rPr>
              <a:t> von </a:t>
            </a:r>
            <a:r>
              <a:rPr lang="en-US" sz="1200" dirty="0" err="1">
                <a:effectLst/>
                <a:latin typeface="Avenir Next" panose="020B0503020202020204"/>
                <a:ea typeface="Calibri" panose="020F0502020204030204" pitchFamily="34" charset="0"/>
                <a:cs typeface="Calibri" panose="020F0502020204030204" pitchFamily="34" charset="0"/>
              </a:rPr>
              <a:t>ihnen</a:t>
            </a:r>
            <a:r>
              <a:rPr lang="en-US" sz="1200" dirty="0">
                <a:effectLst/>
                <a:latin typeface="Avenir Next" panose="020B0503020202020204"/>
                <a:ea typeface="Calibri" panose="020F0502020204030204" pitchFamily="34" charset="0"/>
                <a:cs typeface="Calibri" panose="020F0502020204030204" pitchFamily="34" charset="0"/>
              </a:rPr>
              <a:t> </a:t>
            </a:r>
            <a:r>
              <a:rPr lang="en-US" sz="1200" dirty="0" err="1">
                <a:effectLst/>
                <a:latin typeface="Avenir Next" panose="020B0503020202020204"/>
                <a:ea typeface="Calibri" panose="020F0502020204030204" pitchFamily="34" charset="0"/>
                <a:cs typeface="Calibri" panose="020F0502020204030204" pitchFamily="34" charset="0"/>
              </a:rPr>
              <a:t>missbraucht</a:t>
            </a:r>
            <a:endParaRPr lang="en-US" dirty="0"/>
          </a:p>
          <a:p>
            <a:endParaRPr lang="en-US" dirty="0"/>
          </a:p>
          <a:p>
            <a:endParaRPr lang="en-US" dirty="0"/>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7</a:t>
            </a:fld>
            <a:endParaRPr lang="en-US"/>
          </a:p>
        </p:txBody>
      </p:sp>
    </p:spTree>
    <p:extLst>
      <p:ext uri="{BB962C8B-B14F-4D97-AF65-F5344CB8AC3E}">
        <p14:creationId xmlns:p14="http://schemas.microsoft.com/office/powerpoint/2010/main" val="10100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liegt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vor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Person </a:t>
            </a:r>
            <a:r>
              <a:rPr lang="en-US" sz="1800" kern="100" dirty="0" err="1">
                <a:effectLst/>
                <a:latin typeface="Avenir Next" panose="020B0503020202020204"/>
                <a:ea typeface="Calibri" panose="020F0502020204030204" pitchFamily="34" charset="0"/>
                <a:cs typeface="Calibri" panose="020F0502020204030204" pitchFamily="34" charset="0"/>
              </a:rPr>
              <a:t>ihre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Macht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Einfluss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nutzt</a:t>
            </a:r>
            <a:r>
              <a:rPr lang="en-US" sz="1800" kern="100" dirty="0">
                <a:effectLst/>
                <a:latin typeface="Avenir Next" panose="020B0503020202020204"/>
                <a:ea typeface="Calibri" panose="020F0502020204030204" pitchFamily="34" charset="0"/>
                <a:cs typeface="Calibri" panose="020F0502020204030204" pitchFamily="34" charset="0"/>
              </a:rPr>
              <a:t>, um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schwache</a:t>
            </a:r>
            <a:r>
              <a:rPr lang="en-US" sz="1800" kern="100" dirty="0">
                <a:effectLst/>
                <a:latin typeface="Avenir Next" panose="020B0503020202020204"/>
                <a:ea typeface="Calibri" panose="020F0502020204030204" pitchFamily="34" charset="0"/>
                <a:cs typeface="Calibri" panose="020F0502020204030204" pitchFamily="34" charset="0"/>
              </a:rPr>
              <a:t> Person </a:t>
            </a:r>
            <a:r>
              <a:rPr lang="en-US" sz="1800" kern="100" dirty="0" err="1">
                <a:effectLst/>
                <a:latin typeface="Avenir Next" panose="020B0503020202020204"/>
                <a:ea typeface="Calibri" panose="020F0502020204030204" pitchFamily="34" charset="0"/>
                <a:cs typeface="Calibri" panose="020F0502020204030204" pitchFamily="34" charset="0"/>
              </a:rPr>
              <a:t>auszunutzen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Macht</a:t>
            </a:r>
            <a:r>
              <a:rPr lang="en-US" sz="1800" kern="100" dirty="0">
                <a:effectLst/>
                <a:latin typeface="Avenir Next" panose="020B0503020202020204"/>
                <a:ea typeface="Calibri" panose="020F0502020204030204" pitchFamily="34" charset="0"/>
                <a:cs typeface="Calibri" panose="020F0502020204030204" pitchFamily="34" charset="0"/>
              </a:rPr>
              <a:t> und der </a:t>
            </a:r>
            <a:r>
              <a:rPr lang="en-US" sz="1800" kern="100" dirty="0" err="1">
                <a:effectLst/>
                <a:latin typeface="Avenir Next" panose="020B0503020202020204"/>
                <a:ea typeface="Calibri" panose="020F0502020204030204" pitchFamily="34" charset="0"/>
                <a:cs typeface="Calibri" panose="020F0502020204030204" pitchFamily="34" charset="0"/>
              </a:rPr>
              <a:t>Einfluss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hätten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Segen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anderen</a:t>
            </a:r>
            <a:r>
              <a:rPr lang="en-US" sz="1800" kern="100" dirty="0">
                <a:effectLst/>
                <a:latin typeface="Avenir Next" panose="020B0503020202020204"/>
                <a:ea typeface="Calibri" panose="020F0502020204030204" pitchFamily="34" charset="0"/>
                <a:cs typeface="Calibri" panose="020F0502020204030204" pitchFamily="34" charset="0"/>
              </a:rPr>
              <a:t> Person </a:t>
            </a:r>
            <a:r>
              <a:rPr lang="en-US" sz="1800" kern="100" dirty="0" err="1">
                <a:effectLst/>
                <a:latin typeface="Avenir Next" panose="020B0503020202020204"/>
                <a:ea typeface="Calibri" panose="020F0502020204030204" pitchFamily="34" charset="0"/>
                <a:cs typeface="Calibri" panose="020F0502020204030204" pitchFamily="34" charset="0"/>
              </a:rPr>
              <a:t>eingesetzt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wurden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selbstsüchtigen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Vergnügen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Einige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Hirten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Herde</a:t>
            </a:r>
            <a:r>
              <a:rPr lang="en-US" sz="1800" kern="100" dirty="0">
                <a:effectLst/>
                <a:latin typeface="Avenir Next" panose="020B0503020202020204"/>
                <a:ea typeface="Calibri" panose="020F0502020204030204" pitchFamily="34" charset="0"/>
                <a:cs typeface="Calibri" panose="020F0502020204030204" pitchFamily="34" charset="0"/>
              </a:rPr>
              <a:t> des </a:t>
            </a:r>
            <a:r>
              <a:rPr lang="en-US" sz="1800" kern="100" dirty="0" err="1">
                <a:effectLst/>
                <a:latin typeface="Avenir Next" panose="020B0503020202020204"/>
                <a:ea typeface="Calibri" panose="020F0502020204030204" pitchFamily="34" charset="0"/>
                <a:cs typeface="Calibri" panose="020F0502020204030204" pitchFamily="34" charset="0"/>
              </a:rPr>
              <a:t>Herrn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hungrige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Wölfe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Avenir Next" panose="020B0503020202020204"/>
                <a:ea typeface="Calibri" panose="020F0502020204030204" pitchFamily="34" charset="0"/>
                <a:cs typeface="Calibri" panose="020F0502020204030204" pitchFamily="34" charset="0"/>
              </a:rPr>
              <a:t>Aber es </a:t>
            </a:r>
            <a:r>
              <a:rPr lang="en-US" sz="1800" kern="100" dirty="0" err="1">
                <a:effectLst/>
                <a:latin typeface="Avenir Next" panose="020B0503020202020204"/>
                <a:ea typeface="Calibri" panose="020F0502020204030204" pitchFamily="34" charset="0"/>
                <a:cs typeface="Calibri" panose="020F0502020204030204" pitchFamily="34" charset="0"/>
              </a:rPr>
              <a:t>sind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gierige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Hunde</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nie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satt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werden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können</a:t>
            </a:r>
            <a:r>
              <a:rPr lang="en-US" sz="1800" kern="100" dirty="0">
                <a:effectLst/>
                <a:latin typeface="Avenir Next" panose="020B0503020202020204"/>
                <a:ea typeface="Calibri" panose="020F0502020204030204" pitchFamily="34" charset="0"/>
                <a:cs typeface="Calibri" panose="020F0502020204030204" pitchFamily="34" charset="0"/>
              </a:rPr>
              <a:t>. Das </a:t>
            </a:r>
            <a:r>
              <a:rPr lang="en-US" sz="1800" kern="100" dirty="0" err="1">
                <a:effectLst/>
                <a:latin typeface="Avenir Next" panose="020B0503020202020204"/>
                <a:ea typeface="Calibri" panose="020F0502020204030204" pitchFamily="34" charset="0"/>
                <a:cs typeface="Calibri" panose="020F0502020204030204" pitchFamily="34" charset="0"/>
              </a:rPr>
              <a:t>sind</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Hirten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keinen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Verstand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jeder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sieht</a:t>
            </a:r>
            <a:r>
              <a:rPr lang="en-US" sz="1800" kern="100" dirty="0">
                <a:effectLst/>
                <a:latin typeface="Avenir Next" panose="020B0503020202020204"/>
                <a:ea typeface="Calibri" panose="020F0502020204030204" pitchFamily="34" charset="0"/>
                <a:cs typeface="Calibri" panose="020F0502020204030204" pitchFamily="34" charset="0"/>
              </a:rPr>
              <a:t> auf </a:t>
            </a:r>
            <a:r>
              <a:rPr lang="en-US" sz="1800" kern="100" dirty="0" err="1">
                <a:effectLst/>
                <a:latin typeface="Avenir Next" panose="020B0503020202020204"/>
                <a:ea typeface="Calibri" panose="020F0502020204030204" pitchFamily="34" charset="0"/>
                <a:cs typeface="Calibri" panose="020F0502020204030204" pitchFamily="34" charset="0"/>
              </a:rPr>
              <a:t>seinen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Weg</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sind</a:t>
            </a:r>
            <a:r>
              <a:rPr lang="en-US" sz="1800" kern="100" dirty="0">
                <a:effectLst/>
                <a:latin typeface="Avenir Next" panose="020B0503020202020204"/>
                <a:ea typeface="Calibri" panose="020F0502020204030204" pitchFamily="34" charset="0"/>
                <a:cs typeface="Calibri" panose="020F0502020204030204" pitchFamily="34" charset="0"/>
              </a:rPr>
              <a:t> auf </a:t>
            </a:r>
            <a:r>
              <a:rPr lang="en-US" sz="1800" kern="100" dirty="0" err="1">
                <a:effectLst/>
                <a:latin typeface="Avenir Next" panose="020B0503020202020204"/>
                <a:ea typeface="Calibri" panose="020F0502020204030204" pitchFamily="34" charset="0"/>
                <a:cs typeface="Calibri" panose="020F0502020204030204" pitchFamily="34" charset="0"/>
              </a:rPr>
              <a:t>ihren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Gewinn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Jesaja</a:t>
            </a:r>
            <a:r>
              <a:rPr lang="en-US" sz="1800" kern="100" dirty="0">
                <a:effectLst/>
                <a:latin typeface="Avenir Next" panose="020B0503020202020204"/>
                <a:ea typeface="Calibri" panose="020F0502020204030204" pitchFamily="34" charset="0"/>
                <a:cs typeface="Calibri" panose="020F0502020204030204" pitchFamily="34" charset="0"/>
              </a:rPr>
              <a:t> 56:11, LUT). Gott </a:t>
            </a:r>
            <a:r>
              <a:rPr lang="en-US" sz="1800" kern="100" dirty="0" err="1">
                <a:effectLst/>
                <a:latin typeface="Avenir Next" panose="020B0503020202020204"/>
                <a:ea typeface="Calibri" panose="020F0502020204030204" pitchFamily="34" charset="0"/>
                <a:cs typeface="Calibri" panose="020F0502020204030204" pitchFamily="34" charset="0"/>
              </a:rPr>
              <a:t>tadelt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Wehe</a:t>
            </a:r>
            <a:r>
              <a:rPr lang="en-US" sz="1800" kern="100" dirty="0">
                <a:effectLst/>
                <a:latin typeface="Avenir Next" panose="020B0503020202020204"/>
                <a:ea typeface="Calibri" panose="020F0502020204030204" pitchFamily="34" charset="0"/>
                <a:cs typeface="Calibri" panose="020F0502020204030204" pitchFamily="34" charset="0"/>
              </a:rPr>
              <a:t> den </a:t>
            </a:r>
            <a:r>
              <a:rPr lang="en-US" sz="1800" kern="100" dirty="0" err="1">
                <a:effectLst/>
                <a:latin typeface="Avenir Next" panose="020B0503020202020204"/>
                <a:ea typeface="Calibri" panose="020F0502020204030204" pitchFamily="34" charset="0"/>
                <a:cs typeface="Calibri" panose="020F0502020204030204" pitchFamily="34" charset="0"/>
              </a:rPr>
              <a:t>Hirten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Israels</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selbst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weiden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Sollen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Hirten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Herdeweiden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Hesekiel</a:t>
            </a:r>
            <a:r>
              <a:rPr lang="en-US" sz="1800" kern="100" dirty="0">
                <a:effectLst/>
                <a:latin typeface="Avenir Next" panose="020B0503020202020204"/>
                <a:ea typeface="Calibri" panose="020F0502020204030204" pitchFamily="34" charset="0"/>
                <a:cs typeface="Calibri" panose="020F0502020204030204" pitchFamily="34" charset="0"/>
              </a:rPr>
              <a:t> 34:2, ELB). Dieser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Macht</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Einfluss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ist</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gemeinsame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Faktor</a:t>
            </a:r>
            <a:r>
              <a:rPr lang="en-US" sz="1800" kern="100" dirty="0">
                <a:effectLst/>
                <a:latin typeface="Avenir Next" panose="020B0503020202020204"/>
                <a:ea typeface="Calibri" panose="020F0502020204030204" pitchFamily="34" charset="0"/>
                <a:cs typeface="Calibri" panose="020F0502020204030204" pitchFamily="34" charset="0"/>
              </a:rPr>
              <a:t> in all den </a:t>
            </a:r>
            <a:r>
              <a:rPr lang="en-US" sz="1800" kern="100" dirty="0" err="1">
                <a:effectLst/>
                <a:latin typeface="Avenir Next" panose="020B0503020202020204"/>
                <a:ea typeface="Calibri" panose="020F0502020204030204" pitchFamily="34" charset="0"/>
                <a:cs typeface="Calibri" panose="020F0502020204030204" pitchFamily="34" charset="0"/>
              </a:rPr>
              <a:t>Geschichten</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gerade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gehört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haben</a:t>
            </a: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In den </a:t>
            </a:r>
            <a:r>
              <a:rPr lang="en-US" sz="1800" kern="100" dirty="0" err="1">
                <a:effectLst/>
                <a:latin typeface="Avenir Next" panose="020B0503020202020204"/>
                <a:ea typeface="Calibri" panose="020F0502020204030204" pitchFamily="34" charset="0"/>
                <a:cs typeface="Calibri" panose="020F0502020204030204" pitchFamily="34" charset="0"/>
              </a:rPr>
              <a:t>meisten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Ländern</a:t>
            </a:r>
            <a:r>
              <a:rPr lang="en-US" sz="1800" kern="100" dirty="0">
                <a:effectLst/>
                <a:latin typeface="Avenir Next" panose="020B0503020202020204"/>
                <a:ea typeface="Calibri" panose="020F0502020204030204" pitchFamily="34" charset="0"/>
                <a:cs typeface="Calibri" panose="020F0502020204030204" pitchFamily="34" charset="0"/>
              </a:rPr>
              <a:t> der Welt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sexuelle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Kindes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Verbrechen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definiert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Zwar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gibt</a:t>
            </a:r>
            <a:r>
              <a:rPr lang="en-US" sz="1800" kern="100" dirty="0">
                <a:effectLst/>
                <a:latin typeface="Avenir Next" panose="020B0503020202020204"/>
                <a:ea typeface="Calibri" panose="020F0502020204030204" pitchFamily="34" charset="0"/>
                <a:cs typeface="Calibri" panose="020F0502020204030204" pitchFamily="34" charset="0"/>
              </a:rPr>
              <a:t> es in der Regel </a:t>
            </a:r>
            <a:r>
              <a:rPr lang="en-US" sz="1800" kern="100" dirty="0" err="1">
                <a:effectLst/>
                <a:latin typeface="Avenir Next" panose="020B0503020202020204"/>
                <a:ea typeface="Calibri" panose="020F0502020204030204" pitchFamily="34" charset="0"/>
                <a:cs typeface="Calibri" panose="020F0502020204030204" pitchFamily="34" charset="0"/>
              </a:rPr>
              <a:t>gesetzliche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Definitionen</a:t>
            </a:r>
            <a:r>
              <a:rPr lang="en-US" sz="1800" kern="100" dirty="0">
                <a:effectLst/>
                <a:latin typeface="Avenir Next" panose="020B0503020202020204"/>
                <a:ea typeface="Calibri" panose="020F0502020204030204" pitchFamily="34" charset="0"/>
                <a:cs typeface="Calibri" panose="020F0502020204030204" pitchFamily="34" charset="0"/>
              </a:rPr>
              <a:t>, die dies </a:t>
            </a:r>
            <a:r>
              <a:rPr lang="en-US" sz="1800" kern="100" dirty="0" err="1">
                <a:effectLst/>
                <a:latin typeface="Avenir Next" panose="020B0503020202020204"/>
                <a:ea typeface="Calibri" panose="020F0502020204030204" pitchFamily="34" charset="0"/>
                <a:cs typeface="Calibri" panose="020F0502020204030204" pitchFamily="34" charset="0"/>
              </a:rPr>
              <a:t>festlegen</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Anzeigepflicht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vorschreiben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doch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kann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zwischen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zwei</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Erwachsenen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stattfinden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wenn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eine</a:t>
            </a:r>
            <a:r>
              <a:rPr lang="en-US" sz="1800" kern="100" dirty="0">
                <a:effectLst/>
                <a:latin typeface="Avenir Next" panose="020B0503020202020204"/>
                <a:ea typeface="Calibri" panose="020F0502020204030204" pitchFamily="34" charset="0"/>
                <a:cs typeface="Calibri" panose="020F0502020204030204" pitchFamily="34" charset="0"/>
              </a:rPr>
              <a:t> Person die </a:t>
            </a:r>
            <a:r>
              <a:rPr lang="en-US" sz="1800" kern="100" dirty="0" err="1">
                <a:effectLst/>
                <a:latin typeface="Avenir Next" panose="020B0503020202020204"/>
                <a:ea typeface="Calibri" panose="020F0502020204030204" pitchFamily="34" charset="0"/>
                <a:cs typeface="Calibri" panose="020F0502020204030204" pitchFamily="34" charset="0"/>
              </a:rPr>
              <a:t>Schwäche</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anderen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ausnutzt</a:t>
            </a:r>
            <a:r>
              <a:rPr lang="en-US" sz="1800" kern="100" dirty="0">
                <a:effectLst/>
                <a:latin typeface="Avenir Next" panose="020B0503020202020204"/>
                <a:ea typeface="Calibri" panose="020F0502020204030204" pitchFamily="34" charset="0"/>
                <a:cs typeface="Calibri" panose="020F0502020204030204" pitchFamily="34" charset="0"/>
              </a:rPr>
              <a:t>. Dieser </a:t>
            </a:r>
            <a:r>
              <a:rPr lang="en-US" sz="1800" kern="100" dirty="0" err="1">
                <a:effectLst/>
                <a:latin typeface="Avenir Next" panose="020B0503020202020204"/>
                <a:ea typeface="Calibri" panose="020F0502020204030204" pitchFamily="34" charset="0"/>
                <a:cs typeface="Calibri" panose="020F0502020204030204" pitchFamily="34" charset="0"/>
              </a:rPr>
              <a:t>Gedanke</a:t>
            </a:r>
            <a:r>
              <a:rPr lang="en-US" sz="1800" kern="100" dirty="0">
                <a:effectLst/>
                <a:latin typeface="Avenir Next" panose="020B0503020202020204"/>
                <a:ea typeface="Calibri" panose="020F0502020204030204" pitchFamily="34" charset="0"/>
                <a:cs typeface="Calibri" panose="020F0502020204030204" pitchFamily="34" charset="0"/>
              </a:rPr>
              <a:t> mag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uns</a:t>
            </a:r>
            <a:r>
              <a:rPr lang="en-US" sz="1800" kern="100" dirty="0">
                <a:effectLst/>
                <a:latin typeface="Avenir Next" panose="020B0503020202020204"/>
                <a:ea typeface="Calibri" panose="020F0502020204030204" pitchFamily="34" charset="0"/>
                <a:cs typeface="Calibri" panose="020F0502020204030204" pitchFamily="34" charset="0"/>
              </a:rPr>
              <a:t> neu sein, </a:t>
            </a:r>
            <a:r>
              <a:rPr lang="en-US" sz="1800" kern="100" dirty="0" err="1">
                <a:effectLst/>
                <a:latin typeface="Avenir Next" panose="020B0503020202020204"/>
                <a:ea typeface="Calibri" panose="020F0502020204030204" pitchFamily="34" charset="0"/>
                <a:cs typeface="Calibri" panose="020F0502020204030204" pitchFamily="34" charset="0"/>
              </a:rPr>
              <a:t>aber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Christen </a:t>
            </a:r>
            <a:r>
              <a:rPr lang="en-US" sz="1800" kern="100" dirty="0" err="1">
                <a:effectLst/>
                <a:latin typeface="Avenir Next" panose="020B0503020202020204"/>
                <a:ea typeface="Calibri" panose="020F0502020204030204" pitchFamily="34" charset="0"/>
                <a:cs typeface="Calibri" panose="020F0502020204030204" pitchFamily="34" charset="0"/>
              </a:rPr>
              <a:t>sollten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Messlatte</a:t>
            </a:r>
            <a:r>
              <a:rPr lang="en-US" sz="1800" kern="100" dirty="0">
                <a:effectLst/>
                <a:latin typeface="Avenir Next" panose="020B0503020202020204"/>
                <a:ea typeface="Calibri" panose="020F0502020204030204" pitchFamily="34" charset="0"/>
                <a:cs typeface="Calibri" panose="020F0502020204030204" pitchFamily="34" charset="0"/>
              </a:rPr>
              <a:t>, die </a:t>
            </a:r>
            <a:r>
              <a:rPr lang="en-US" sz="1800" kern="100" dirty="0" err="1">
                <a:effectLst/>
                <a:latin typeface="Avenir Next" panose="020B0503020202020204"/>
                <a:ea typeface="Calibri" panose="020F0502020204030204" pitchFamily="34" charset="0"/>
                <a:cs typeface="Calibri" panose="020F0502020204030204" pitchFamily="34" charset="0"/>
              </a:rPr>
              <a:t>wir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bei</a:t>
            </a:r>
            <a:r>
              <a:rPr lang="en-US" sz="1800" kern="100" dirty="0">
                <a:effectLst/>
                <a:latin typeface="Avenir Next" panose="020B0503020202020204"/>
                <a:ea typeface="Calibri" panose="020F0502020204030204" pitchFamily="34" charset="0"/>
                <a:cs typeface="Calibri" panose="020F0502020204030204" pitchFamily="34" charset="0"/>
              </a:rPr>
              <a:t> der Definition von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anlegen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höher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legen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als</a:t>
            </a:r>
            <a:r>
              <a:rPr lang="en-US" sz="1800" kern="100" dirty="0">
                <a:effectLst/>
                <a:latin typeface="Avenir Next" panose="020B0503020202020204"/>
                <a:ea typeface="Calibri" panose="020F0502020204030204" pitchFamily="34" charset="0"/>
                <a:cs typeface="Calibri" panose="020F0502020204030204" pitchFamily="34" charset="0"/>
              </a:rPr>
              <a:t> die von der Welt </a:t>
            </a:r>
            <a:r>
              <a:rPr lang="en-US" sz="1800" kern="100" dirty="0" err="1">
                <a:effectLst/>
                <a:latin typeface="Avenir Next" panose="020B0503020202020204"/>
                <a:ea typeface="Calibri" panose="020F0502020204030204" pitchFamily="34" charset="0"/>
                <a:cs typeface="Calibri" panose="020F0502020204030204" pitchFamily="34" charset="0"/>
              </a:rPr>
              <a:t>gesetzte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Messlatte</a:t>
            </a:r>
            <a:r>
              <a:rPr lang="en-US" sz="1800" kern="100" dirty="0">
                <a:effectLst/>
                <a:latin typeface="Avenir Next" panose="020B0503020202020204"/>
                <a:ea typeface="Calibri" panose="020F0502020204030204" pitchFamily="34" charset="0"/>
                <a:cs typeface="Calibri" panose="020F0502020204030204" pitchFamily="34" charset="0"/>
              </a:rPr>
              <a:t>, so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Jesus die </a:t>
            </a:r>
            <a:r>
              <a:rPr lang="en-US" sz="1800" kern="100" dirty="0" err="1">
                <a:effectLst/>
                <a:latin typeface="Avenir Next" panose="020B0503020202020204"/>
                <a:ea typeface="Calibri" panose="020F0502020204030204" pitchFamily="34" charset="0"/>
                <a:cs typeface="Calibri" panose="020F0502020204030204" pitchFamily="34" charset="0"/>
              </a:rPr>
              <a:t>Messlatte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für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Ehebruch</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Ehescheidung</a:t>
            </a:r>
            <a:r>
              <a:rPr lang="en-US" sz="1800" kern="100" dirty="0">
                <a:effectLst/>
                <a:latin typeface="Avenir Next" panose="020B0503020202020204"/>
                <a:ea typeface="Calibri" panose="020F0502020204030204" pitchFamily="34" charset="0"/>
                <a:cs typeface="Calibri" panose="020F0502020204030204" pitchFamily="34" charset="0"/>
              </a:rPr>
              <a:t> in den </a:t>
            </a:r>
            <a:r>
              <a:rPr lang="en-US" sz="1800" kern="100" dirty="0" err="1">
                <a:effectLst/>
                <a:latin typeface="Avenir Next" panose="020B0503020202020204"/>
                <a:ea typeface="Calibri" panose="020F0502020204030204" pitchFamily="34" charset="0"/>
                <a:cs typeface="Calibri" panose="020F0502020204030204" pitchFamily="34" charset="0"/>
              </a:rPr>
              <a:t>jüdischen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Praktiken</a:t>
            </a:r>
            <a:r>
              <a:rPr lang="en-US" sz="1800" kern="100" dirty="0">
                <a:effectLst/>
                <a:latin typeface="Avenir Next" panose="020B0503020202020204"/>
                <a:ea typeface="Calibri" panose="020F0502020204030204" pitchFamily="34" charset="0"/>
                <a:cs typeface="Calibri" panose="020F0502020204030204" pitchFamily="34" charset="0"/>
              </a:rPr>
              <a:t> seiner Zeit </a:t>
            </a:r>
            <a:r>
              <a:rPr lang="en-US" sz="1800" kern="100" dirty="0" err="1">
                <a:effectLst/>
                <a:latin typeface="Avenir Next" panose="020B0503020202020204"/>
                <a:ea typeface="Calibri" panose="020F0502020204030204" pitchFamily="34" charset="0"/>
                <a:cs typeface="Calibri" panose="020F0502020204030204" pitchFamily="34" charset="0"/>
              </a:rPr>
              <a:t>hoch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gelegt</a:t>
            </a:r>
            <a:r>
              <a:rPr lang="en-US" sz="1800" kern="100" dirty="0">
                <a:effectLst/>
                <a:latin typeface="Avenir Next" panose="020B0503020202020204"/>
                <a:ea typeface="Calibri" panose="020F0502020204030204" pitchFamily="34" charset="0"/>
                <a:cs typeface="Calibri" panose="020F0502020204030204" pitchFamily="34" charset="0"/>
              </a:rPr>
              <a:t> hat (</a:t>
            </a:r>
            <a:r>
              <a:rPr lang="en-US" sz="1800" kern="100" dirty="0" err="1">
                <a:effectLst/>
                <a:latin typeface="Avenir Next" panose="020B0503020202020204"/>
                <a:ea typeface="Calibri" panose="020F0502020204030204" pitchFamily="34" charset="0"/>
                <a:cs typeface="Calibri" panose="020F0502020204030204" pitchFamily="34" charset="0"/>
              </a:rPr>
              <a:t>Matthäus</a:t>
            </a:r>
            <a:r>
              <a:rPr lang="en-US" sz="1800" kern="100" dirty="0">
                <a:effectLst/>
                <a:latin typeface="Avenir Next" panose="020B0503020202020204"/>
                <a:ea typeface="Calibri" panose="020F0502020204030204" pitchFamily="34" charset="0"/>
                <a:cs typeface="Calibri" panose="020F0502020204030204" pitchFamily="34" charset="0"/>
              </a:rPr>
              <a:t> 19,8-9).</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8</a:t>
            </a:fld>
            <a:endParaRPr lang="en-US"/>
          </a:p>
        </p:txBody>
      </p:sp>
    </p:spTree>
    <p:extLst>
      <p:ext uri="{BB962C8B-B14F-4D97-AF65-F5344CB8AC3E}">
        <p14:creationId xmlns:p14="http://schemas.microsoft.com/office/powerpoint/2010/main" val="248080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457200" algn="l"/>
                <a:tab pos="914400" algn="l"/>
                <a:tab pos="1371600" algn="l"/>
                <a:tab pos="1828800" algn="l"/>
                <a:tab pos="2286000" algn="l"/>
              </a:tabLst>
            </a:pPr>
            <a:r>
              <a:rPr lang="en-US" sz="1800" b="1" kern="100" cap="small" dirty="0">
                <a:effectLst/>
                <a:latin typeface="Avenir Next" panose="020B0503020202020204"/>
                <a:ea typeface="Calibri" panose="020F0502020204030204" pitchFamily="34" charset="0"/>
                <a:cs typeface="Calibri (Body)"/>
              </a:rPr>
              <a:t>WAS SIND DIE AUSWIRKUNGEN VON MISSBRAUCH?</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err="1">
                <a:effectLst/>
                <a:latin typeface="Avenir Next" panose="020B0503020202020204"/>
                <a:ea typeface="Calibri" panose="020F0502020204030204" pitchFamily="34" charset="0"/>
                <a:cs typeface="Calibri" panose="020F0502020204030204" pitchFamily="34" charset="0"/>
              </a:rPr>
              <a:t>Opfern</a:t>
            </a:r>
            <a:r>
              <a:rPr lang="en-US" sz="1800" kern="100" dirty="0">
                <a:effectLst/>
                <a:latin typeface="Avenir Next" panose="020B0503020202020204"/>
                <a:ea typeface="Calibri" panose="020F0502020204030204" pitchFamily="34" charset="0"/>
                <a:cs typeface="Calibri" panose="020F0502020204030204" pitchFamily="34" charset="0"/>
              </a:rPr>
              <a:t> von </a:t>
            </a:r>
            <a:r>
              <a:rPr lang="en-US" sz="1800" kern="100" dirty="0" err="1">
                <a:effectLst/>
                <a:latin typeface="Avenir Next" panose="020B0503020202020204"/>
                <a:ea typeface="Calibri" panose="020F0502020204030204" pitchFamily="34" charset="0"/>
                <a:cs typeface="Calibri" panose="020F0502020204030204" pitchFamily="34" charset="0"/>
              </a:rPr>
              <a:t>sexuellem</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Missbrauch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wird</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manchmal</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gesagt</a:t>
            </a:r>
            <a:r>
              <a:rPr lang="en-US" sz="1800" kern="100" dirty="0">
                <a:effectLst/>
                <a:latin typeface="Avenir Next" panose="020B0503020202020204"/>
                <a:ea typeface="Calibri" panose="020F0502020204030204" pitchFamily="34" charset="0"/>
                <a:cs typeface="Calibri" panose="020F0502020204030204" pitchFamily="34" charset="0"/>
              </a:rPr>
              <a:t>: "Oh, </a:t>
            </a:r>
            <a:r>
              <a:rPr lang="en-US" sz="1800" kern="100" dirty="0" err="1">
                <a:effectLst/>
                <a:latin typeface="Avenir Next" panose="020B0503020202020204"/>
                <a:ea typeface="Calibri" panose="020F0502020204030204" pitchFamily="34" charset="0"/>
                <a:cs typeface="Calibri" panose="020F0502020204030204" pitchFamily="34" charset="0"/>
              </a:rPr>
              <a:t>er</a:t>
            </a:r>
            <a:r>
              <a:rPr lang="en-US" sz="1800" kern="100" dirty="0">
                <a:effectLst/>
                <a:latin typeface="Avenir Next" panose="020B0503020202020204"/>
                <a:ea typeface="Calibri" panose="020F0502020204030204" pitchFamily="34" charset="0"/>
                <a:cs typeface="Calibri" panose="020F0502020204030204" pitchFamily="34" charset="0"/>
              </a:rPr>
              <a:t> hat </a:t>
            </a:r>
            <a:r>
              <a:rPr lang="en-US" sz="1800" kern="100" dirty="0" err="1">
                <a:effectLst/>
                <a:latin typeface="Avenir Next" panose="020B0503020202020204"/>
                <a:ea typeface="Calibri" panose="020F0502020204030204" pitchFamily="34" charset="0"/>
                <a:cs typeface="Calibri" panose="020F0502020204030204" pitchFamily="34" charset="0"/>
              </a:rPr>
              <a:t>dir</a:t>
            </a:r>
            <a:r>
              <a:rPr lang="en-US" sz="1800" kern="100" dirty="0">
                <a:effectLst/>
                <a:latin typeface="Avenir Next" panose="020B0503020202020204"/>
                <a:ea typeface="Calibri" panose="020F0502020204030204" pitchFamily="34" charset="0"/>
                <a:cs typeface="Calibri" panose="020F0502020204030204" pitchFamily="34" charset="0"/>
              </a:rPr>
              <a:t> ja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wehgetan</a:t>
            </a:r>
            <a:r>
              <a:rPr lang="en-US" sz="1800" kern="100" dirty="0">
                <a:effectLst/>
                <a:latin typeface="Avenir Next" panose="020B0503020202020204"/>
                <a:ea typeface="Calibri" panose="020F0502020204030204" pitchFamily="34" charset="0"/>
                <a:cs typeface="Calibri" panose="020F0502020204030204" pitchFamily="34" charset="0"/>
              </a:rPr>
              <a:t>. Du </a:t>
            </a:r>
            <a:r>
              <a:rPr lang="en-US" sz="1800" kern="100" dirty="0" err="1">
                <a:effectLst/>
                <a:latin typeface="Avenir Next" panose="020B0503020202020204"/>
                <a:ea typeface="Calibri" panose="020F0502020204030204" pitchFamily="34" charset="0"/>
                <a:cs typeface="Calibri" panose="020F0502020204030204" pitchFamily="34" charset="0"/>
              </a:rPr>
              <a:t>bist</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nicht</a:t>
            </a:r>
            <a:r>
              <a:rPr lang="en-US" sz="1800" kern="100" dirty="0">
                <a:effectLst/>
                <a:latin typeface="Avenir Next" panose="020B0503020202020204"/>
                <a:ea typeface="Calibri" panose="020F0502020204030204" pitchFamily="34" charset="0"/>
                <a:cs typeface="Calibri" panose="020F0502020204030204" pitchFamily="34" charset="0"/>
              </a:rPr>
              <a:t> schwarz und </a:t>
            </a:r>
            <a:r>
              <a:rPr lang="en-US" sz="1800" kern="100" dirty="0" err="1">
                <a:effectLst/>
                <a:latin typeface="Avenir Next" panose="020B0503020202020204"/>
                <a:ea typeface="Calibri" panose="020F0502020204030204" pitchFamily="34" charset="0"/>
                <a:cs typeface="Calibri" panose="020F0502020204030204" pitchFamily="34" charset="0"/>
              </a:rPr>
              <a:t>blau</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oder</a:t>
            </a:r>
            <a:r>
              <a:rPr lang="en-US" sz="1800" kern="100" dirty="0">
                <a:effectLst/>
                <a:latin typeface="Avenir Next" panose="020B0503020202020204"/>
                <a:ea typeface="Calibri" panose="020F0502020204030204" pitchFamily="34" charset="0"/>
                <a:cs typeface="Calibri" panose="020F0502020204030204" pitchFamily="34" charset="0"/>
              </a:rPr>
              <a:t> so. Du hast es </a:t>
            </a:r>
            <a:r>
              <a:rPr lang="en-US" sz="1800" kern="100" dirty="0" err="1">
                <a:effectLst/>
                <a:latin typeface="Avenir Next" panose="020B0503020202020204"/>
                <a:ea typeface="Calibri" panose="020F0502020204030204" pitchFamily="34" charset="0"/>
                <a:cs typeface="Calibri" panose="020F0502020204030204" pitchFamily="34" charset="0"/>
              </a:rPr>
              <a:t>sogar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genossen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Worüber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beschwerst</a:t>
            </a:r>
            <a:r>
              <a:rPr lang="en-US" sz="1800" kern="100" dirty="0">
                <a:effectLst/>
                <a:latin typeface="Avenir Next" panose="020B0503020202020204"/>
                <a:ea typeface="Calibri" panose="020F0502020204030204" pitchFamily="34" charset="0"/>
                <a:cs typeface="Calibri" panose="020F0502020204030204" pitchFamily="34" charset="0"/>
              </a:rPr>
              <a:t> du dich also? Dir </a:t>
            </a:r>
            <a:r>
              <a:rPr lang="en-US" sz="1800" kern="100" dirty="0" err="1">
                <a:effectLst/>
                <a:latin typeface="Avenir Next" panose="020B0503020202020204"/>
                <a:ea typeface="Calibri" panose="020F0502020204030204" pitchFamily="34" charset="0"/>
                <a:cs typeface="Calibri" panose="020F0502020204030204" pitchFamily="34" charset="0"/>
              </a:rPr>
              <a:t>geht</a:t>
            </a:r>
            <a:r>
              <a:rPr lang="en-US" sz="1800" kern="100" dirty="0">
                <a:effectLst/>
                <a:latin typeface="Avenir Next" panose="020B0503020202020204"/>
                <a:ea typeface="Calibri" panose="020F0502020204030204" pitchFamily="34" charset="0"/>
                <a:cs typeface="Calibri" panose="020F0502020204030204" pitchFamily="34" charset="0"/>
              </a:rPr>
              <a:t> es </a:t>
            </a:r>
            <a:r>
              <a:rPr lang="en-US" sz="1800" kern="100" dirty="0" err="1">
                <a:effectLst/>
                <a:latin typeface="Avenir Next" panose="020B0503020202020204"/>
                <a:ea typeface="Calibri" panose="020F0502020204030204" pitchFamily="34" charset="0"/>
                <a:cs typeface="Calibri" panose="020F0502020204030204" pitchFamily="34" charset="0"/>
              </a:rPr>
              <a:t>doch</a:t>
            </a:r>
            <a:r>
              <a:rPr lang="en-US" sz="1800" kern="100" dirty="0">
                <a:effectLst/>
                <a:latin typeface="Avenir Next" panose="020B0503020202020204"/>
                <a:ea typeface="Calibri" panose="020F0502020204030204" pitchFamily="34" charset="0"/>
                <a:cs typeface="Calibri" panose="020F0502020204030204" pitchFamily="34" charset="0"/>
              </a:rPr>
              <a:t> gut! </a:t>
            </a:r>
            <a:r>
              <a:rPr lang="en-US" sz="1800" kern="100" dirty="0" err="1">
                <a:effectLst/>
                <a:latin typeface="Avenir Next" panose="020B0503020202020204"/>
                <a:ea typeface="Calibri" panose="020F0502020204030204" pitchFamily="34" charset="0"/>
                <a:cs typeface="Calibri" panose="020F0502020204030204" pitchFamily="34" charset="0"/>
              </a:rPr>
              <a:t>Finde</a:t>
            </a:r>
            <a:r>
              <a:rPr lang="en-US" sz="1800" kern="100" dirty="0">
                <a:effectLst/>
                <a:latin typeface="Avenir Next" panose="020B0503020202020204"/>
                <a:ea typeface="Calibri" panose="020F0502020204030204" pitchFamily="34" charset="0"/>
                <a:cs typeface="Calibri" panose="020F0502020204030204" pitchFamily="34" charset="0"/>
              </a:rPr>
              <a:t> dich </a:t>
            </a:r>
            <a:r>
              <a:rPr lang="en-US" sz="1800" kern="100" dirty="0" err="1">
                <a:effectLst/>
                <a:latin typeface="Avenir Next" panose="020B0503020202020204"/>
                <a:ea typeface="Calibri" panose="020F0502020204030204" pitchFamily="34" charset="0"/>
                <a:cs typeface="Calibri" panose="020F0502020204030204" pitchFamily="34" charset="0"/>
              </a:rPr>
              <a:t>damit</a:t>
            </a:r>
            <a:r>
              <a:rPr lang="en-US" sz="1800" kern="100" dirty="0">
                <a:effectLst/>
                <a:latin typeface="Avenir Next" panose="020B0503020202020204"/>
                <a:ea typeface="Calibri" panose="020F0502020204030204" pitchFamily="34" charset="0"/>
                <a:cs typeface="Calibri" panose="020F0502020204030204" pitchFamily="34" charset="0"/>
              </a:rPr>
              <a:t> ab!"</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 </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Lst>
            </a:pPr>
            <a:r>
              <a:rPr lang="en-US" sz="1800" kern="100" dirty="0">
                <a:effectLst/>
                <a:latin typeface="Avenir Next" panose="020B0503020202020204"/>
                <a:ea typeface="Calibri" panose="020F0502020204030204" pitchFamily="34" charset="0"/>
                <a:cs typeface="Calibri" panose="020F0502020204030204" pitchFamily="34" charset="0"/>
              </a:rPr>
              <a:t>Aber die </a:t>
            </a:r>
            <a:r>
              <a:rPr lang="en-US" sz="1800" kern="100" dirty="0" err="1">
                <a:effectLst/>
                <a:latin typeface="Avenir Next" panose="020B0503020202020204"/>
                <a:ea typeface="Calibri" panose="020F0502020204030204" pitchFamily="34" charset="0"/>
                <a:cs typeface="Calibri" panose="020F0502020204030204" pitchFamily="34" charset="0"/>
              </a:rPr>
              <a:t>Opfer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bekommen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schwarze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blaue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Flecken</a:t>
            </a:r>
            <a:r>
              <a:rPr lang="en-US" sz="1800" kern="100" dirty="0">
                <a:effectLst/>
                <a:latin typeface="Avenir Next" panose="020B0503020202020204"/>
                <a:ea typeface="Calibri" panose="020F0502020204030204" pitchFamily="34" charset="0"/>
                <a:cs typeface="Calibri" panose="020F0502020204030204" pitchFamily="34" charset="0"/>
              </a:rPr>
              <a:t> - auf der </a:t>
            </a:r>
            <a:r>
              <a:rPr lang="en-US" sz="1800" kern="100" dirty="0" err="1">
                <a:effectLst/>
                <a:latin typeface="Avenir Next" panose="020B0503020202020204"/>
                <a:ea typeface="Calibri" panose="020F0502020204030204" pitchFamily="34" charset="0"/>
                <a:cs typeface="Calibri" panose="020F0502020204030204" pitchFamily="34" charset="0"/>
              </a:rPr>
              <a:t>Seele</a:t>
            </a:r>
            <a:r>
              <a:rPr lang="en-US" sz="1800" kern="100" dirty="0">
                <a:effectLst/>
                <a:latin typeface="Avenir Next" panose="020B0503020202020204"/>
                <a:ea typeface="Calibri" panose="020F0502020204030204" pitchFamily="34" charset="0"/>
                <a:cs typeface="Calibri" panose="020F0502020204030204" pitchFamily="34" charset="0"/>
              </a:rPr>
              <a:t> und, </a:t>
            </a:r>
            <a:r>
              <a:rPr lang="en-US" sz="1800" kern="100" dirty="0" err="1">
                <a:effectLst/>
                <a:latin typeface="Avenir Next" panose="020B0503020202020204"/>
                <a:ea typeface="Calibri" panose="020F0502020204030204" pitchFamily="34" charset="0"/>
                <a:cs typeface="Calibri" panose="020F0502020204030204" pitchFamily="34" charset="0"/>
              </a:rPr>
              <a:t>wie</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sich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herausstellt</a:t>
            </a:r>
            <a:r>
              <a:rPr lang="en-US" sz="1800" kern="100" dirty="0">
                <a:effectLst/>
                <a:latin typeface="Avenir Next" panose="020B0503020202020204"/>
                <a:ea typeface="Calibri" panose="020F0502020204030204" pitchFamily="34" charset="0"/>
                <a:cs typeface="Calibri" panose="020F0502020204030204" pitchFamily="34" charset="0"/>
              </a:rPr>
              <a:t>, auf fast </a:t>
            </a:r>
            <a:r>
              <a:rPr lang="en-US" sz="1800" kern="100" dirty="0" err="1">
                <a:effectLst/>
                <a:latin typeface="Avenir Next" panose="020B0503020202020204"/>
                <a:ea typeface="Calibri" panose="020F0502020204030204" pitchFamily="34" charset="0"/>
                <a:cs typeface="Calibri" panose="020F0502020204030204" pitchFamily="34" charset="0"/>
              </a:rPr>
              <a:t>allen</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Aspekten</a:t>
            </a:r>
            <a:r>
              <a:rPr lang="en-US" sz="1800" kern="100" dirty="0">
                <a:effectLst/>
                <a:latin typeface="Avenir Next" panose="020B0503020202020204"/>
                <a:ea typeface="Calibri" panose="020F0502020204030204" pitchFamily="34" charset="0"/>
                <a:cs typeface="Calibri" panose="020F0502020204030204" pitchFamily="34" charset="0"/>
              </a:rPr>
              <a:t> der </a:t>
            </a:r>
            <a:r>
              <a:rPr lang="en-US" sz="1800" kern="100" dirty="0" err="1">
                <a:effectLst/>
                <a:latin typeface="Avenir Next" panose="020B0503020202020204"/>
                <a:ea typeface="Calibri" panose="020F0502020204030204" pitchFamily="34" charset="0"/>
                <a:cs typeface="Calibri" panose="020F0502020204030204" pitchFamily="34" charset="0"/>
              </a:rPr>
              <a:t>Zukunft</a:t>
            </a:r>
            <a:r>
              <a:rPr lang="en-US" sz="1800" kern="100" dirty="0">
                <a:effectLst/>
                <a:latin typeface="Avenir Next" panose="020B0503020202020204"/>
                <a:ea typeface="Calibri" panose="020F0502020204030204" pitchFamily="34" charset="0"/>
                <a:cs typeface="Calibri" panose="020F0502020204030204" pitchFamily="34" charset="0"/>
              </a:rPr>
              <a:t> der Person, </a:t>
            </a:r>
            <a:r>
              <a:rPr lang="en-US" sz="1800" kern="100" dirty="0" err="1">
                <a:effectLst/>
                <a:latin typeface="Avenir Next" panose="020B0503020202020204"/>
                <a:ea typeface="Calibri" panose="020F0502020204030204" pitchFamily="34" charset="0"/>
                <a:cs typeface="Calibri" panose="020F0502020204030204" pitchFamily="34" charset="0"/>
              </a:rPr>
              <a:t>einschließlich</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ihrer</a:t>
            </a:r>
            <a:r>
              <a:rPr lang="en-US" sz="1800" kern="100" dirty="0">
                <a:effectLst/>
                <a:latin typeface="Avenir Next" panose="020B0503020202020204"/>
                <a:ea typeface="Calibri" panose="020F0502020204030204" pitchFamily="34" charset="0"/>
                <a:cs typeface="Calibri" panose="020F0502020204030204" pitchFamily="34" charset="0"/>
              </a:rPr>
              <a:t> </a:t>
            </a:r>
            <a:r>
              <a:rPr lang="en-US" sz="1800" kern="100" dirty="0" err="1">
                <a:effectLst/>
                <a:latin typeface="Avenir Next" panose="020B0503020202020204"/>
                <a:ea typeface="Calibri" panose="020F0502020204030204" pitchFamily="34" charset="0"/>
                <a:cs typeface="Calibri" panose="020F0502020204030204" pitchFamily="34" charset="0"/>
              </a:rPr>
              <a:t>zukünftigen</a:t>
            </a:r>
            <a:r>
              <a:rPr lang="en-US" sz="1800" kern="100" dirty="0">
                <a:effectLst/>
                <a:latin typeface="Avenir Next" panose="020B0503020202020204"/>
                <a:ea typeface="Calibri" panose="020F0502020204030204" pitchFamily="34" charset="0"/>
                <a:cs typeface="Calibri" panose="020F0502020204030204" pitchFamily="34" charset="0"/>
              </a:rPr>
              <a:t> Gesundheit.</a:t>
            </a:r>
            <a:endParaRPr lang="de-CH"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b="1" kern="100" cap="small" dirty="0">
              <a:effectLst/>
              <a:latin typeface="Avenir Next" panose="020B0503020202020204" pitchFamily="34" charset="0"/>
              <a:ea typeface="Calibri" panose="020F0502020204030204" pitchFamily="34" charset="0"/>
              <a:cs typeface="Calibri (Body)"/>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9</a:t>
            </a:fld>
            <a:endParaRPr lang="en-US"/>
          </a:p>
        </p:txBody>
      </p:sp>
    </p:spTree>
    <p:extLst>
      <p:ext uri="{BB962C8B-B14F-4D97-AF65-F5344CB8AC3E}">
        <p14:creationId xmlns:p14="http://schemas.microsoft.com/office/powerpoint/2010/main" val="181287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2EF4-C0B5-4247-C1E4-82EC00D82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46615-48AA-B774-16D1-653A94865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EDB68-81D4-65AC-F3F1-D669BE740CAF}"/>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5" name="Footer Placeholder 4">
            <a:extLst>
              <a:ext uri="{FF2B5EF4-FFF2-40B4-BE49-F238E27FC236}">
                <a16:creationId xmlns:a16="http://schemas.microsoft.com/office/drawing/2014/main" id="{F24B3CE1-7624-BDEA-152E-95BC0BF0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39EA-387D-7244-3BD9-6066E674B6D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57510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A705-F3E5-89BB-4842-AB157E62E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48FBD-5A8C-BF45-44FE-FDFDFCC41F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C7015-E922-2D49-9705-64D915BB8FF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5" name="Footer Placeholder 4">
            <a:extLst>
              <a:ext uri="{FF2B5EF4-FFF2-40B4-BE49-F238E27FC236}">
                <a16:creationId xmlns:a16="http://schemas.microsoft.com/office/drawing/2014/main" id="{5C673876-B9D0-525A-945D-332474768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C1CEE-BE9F-6FC0-518E-F303EA3B01B3}"/>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248330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6D200-D92A-14DA-9EEE-D8609D90A0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BA37D-0F1C-9B28-11B2-337165C5FC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4B149-5BCD-8E0C-0663-0787FB6AA4DE}"/>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5" name="Footer Placeholder 4">
            <a:extLst>
              <a:ext uri="{FF2B5EF4-FFF2-40B4-BE49-F238E27FC236}">
                <a16:creationId xmlns:a16="http://schemas.microsoft.com/office/drawing/2014/main" id="{D27E8395-0F4D-A4B1-7D9E-D50451D30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91999-BF77-9F2F-47EB-6DCD459307C8}"/>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337710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87E4-EBE3-EDFF-C383-3A76D48AC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1EAD4-F9B3-4399-E0A9-E4A6343910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7A40-41B7-0DFD-2D88-EAB115DD3C47}"/>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5" name="Footer Placeholder 4">
            <a:extLst>
              <a:ext uri="{FF2B5EF4-FFF2-40B4-BE49-F238E27FC236}">
                <a16:creationId xmlns:a16="http://schemas.microsoft.com/office/drawing/2014/main" id="{21B222AF-8026-87B7-65D0-8EB9D625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06B8F-263F-D9B6-DCBF-C8138D345CB2}"/>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214739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451F-5BAF-FDB0-B7B1-9A8F7F318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0D1A8-0EB5-0B17-2B64-BD79BE23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ECFE9-26C6-5E8A-2B28-A35119757460}"/>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5" name="Footer Placeholder 4">
            <a:extLst>
              <a:ext uri="{FF2B5EF4-FFF2-40B4-BE49-F238E27FC236}">
                <a16:creationId xmlns:a16="http://schemas.microsoft.com/office/drawing/2014/main" id="{C6BB8B01-C55C-B75D-0914-EE8C33BD9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5E72-9B45-22E1-8402-A8461306980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99120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FAFE-1CC9-9FF8-E8CC-3476A02A6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97691-1C01-25E4-F4F9-3C1A32407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9EA87-1FD9-A2D7-8CC3-C4EA64E99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5E21C-518F-E102-2461-0C70AEFC96A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6" name="Footer Placeholder 5">
            <a:extLst>
              <a:ext uri="{FF2B5EF4-FFF2-40B4-BE49-F238E27FC236}">
                <a16:creationId xmlns:a16="http://schemas.microsoft.com/office/drawing/2014/main" id="{A0DAC191-59B7-1DF1-24D8-750626588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2405B-136D-7528-9540-CEAF506C97D9}"/>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29986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B758-66E9-BA9F-237F-A77817AC5B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F5F0D-C97B-49AA-9519-77D9C9AD1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87A0E-98C5-F530-1496-3E41E8D7E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760A0-71E9-B0BA-BB82-0CC9B9E97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0AACC-7416-9D04-88CA-1B2E7405C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9CD6E-F616-374F-4B34-E6F4AC1D1C25}"/>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8" name="Footer Placeholder 7">
            <a:extLst>
              <a:ext uri="{FF2B5EF4-FFF2-40B4-BE49-F238E27FC236}">
                <a16:creationId xmlns:a16="http://schemas.microsoft.com/office/drawing/2014/main" id="{329D18CB-E2B4-B656-883B-0D1EEFF42A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AA282-BDA5-1164-30C5-85B62B941D7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158721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1BDA-EBCA-D1C1-B8DE-0D849FD6E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5BA60-69BF-F02C-33ED-6C6F1E351043}"/>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4" name="Footer Placeholder 3">
            <a:extLst>
              <a:ext uri="{FF2B5EF4-FFF2-40B4-BE49-F238E27FC236}">
                <a16:creationId xmlns:a16="http://schemas.microsoft.com/office/drawing/2014/main" id="{B434ECAA-77EE-D347-57A0-EEB3186DE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924DC3-EBB0-8625-C0EB-1E91AB7802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419912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B254E-B846-AE04-2E10-0F56E428AEA9}"/>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3" name="Footer Placeholder 2">
            <a:extLst>
              <a:ext uri="{FF2B5EF4-FFF2-40B4-BE49-F238E27FC236}">
                <a16:creationId xmlns:a16="http://schemas.microsoft.com/office/drawing/2014/main" id="{78364A36-EC34-8834-F4F5-F3515B677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9CC37-4333-F03E-5D8D-533AA193358B}"/>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408695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9F75-00D7-F0A4-96CB-BC9736C5E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18BA5-1698-035A-276B-7A11E996A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26C13-15B6-D8BB-9C1D-17C82EE2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9F6DD-9181-D926-F06F-87C1162F3D2B}"/>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6" name="Footer Placeholder 5">
            <a:extLst>
              <a:ext uri="{FF2B5EF4-FFF2-40B4-BE49-F238E27FC236}">
                <a16:creationId xmlns:a16="http://schemas.microsoft.com/office/drawing/2014/main" id="{6469B0FE-EEBC-82F8-3C8A-7DF836F66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4F621-59DB-70D3-C142-9DE41590CC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429224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D0B1-331F-701D-77AC-D726E193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F923F7-F69B-E0FD-9F04-66EDAC4F1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6FDC5-1A70-A87F-FAE5-655A88698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0647F-8C55-9776-A50C-88F083E781E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7/5/2023</a:t>
            </a:fld>
            <a:endParaRPr lang="en-US"/>
          </a:p>
        </p:txBody>
      </p:sp>
      <p:sp>
        <p:nvSpPr>
          <p:cNvPr id="6" name="Footer Placeholder 5">
            <a:extLst>
              <a:ext uri="{FF2B5EF4-FFF2-40B4-BE49-F238E27FC236}">
                <a16:creationId xmlns:a16="http://schemas.microsoft.com/office/drawing/2014/main" id="{B328506E-4E48-78CC-05FF-5646B9883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4F826-8D4E-1C56-8C91-A1C39C79E75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‹Nr.›</a:t>
            </a:fld>
            <a:endParaRPr lang="en-US"/>
          </a:p>
        </p:txBody>
      </p:sp>
    </p:spTree>
    <p:extLst>
      <p:ext uri="{BB962C8B-B14F-4D97-AF65-F5344CB8AC3E}">
        <p14:creationId xmlns:p14="http://schemas.microsoft.com/office/powerpoint/2010/main" val="39082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0FB1C-9A33-B4A4-7AC0-69A6898CC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5EFDD-D699-BE6B-7E29-2F0BDC3EF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CFF4AC-9334-FA06-3625-28D557643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00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427-9C8A-40BA-10DB-F276EDC466B9}"/>
              </a:ext>
            </a:extLst>
          </p:cNvPr>
          <p:cNvSpPr>
            <a:spLocks noGrp="1"/>
          </p:cNvSpPr>
          <p:nvPr>
            <p:ph type="ctrTitle"/>
          </p:nvPr>
        </p:nvSpPr>
        <p:spPr>
          <a:xfrm>
            <a:off x="78274" y="754855"/>
            <a:ext cx="3968750" cy="1574800"/>
          </a:xfrm>
          <a:noFill/>
        </p:spPr>
        <p:txBody>
          <a:bodyPr anchor="ctr">
            <a:noAutofit/>
          </a:bodyPr>
          <a:lstStyle/>
          <a:p>
            <a:r>
              <a:rPr lang="en-US" sz="7200" dirty="0" err="1">
                <a:solidFill>
                  <a:srgbClr val="222836"/>
                </a:solidFill>
                <a:latin typeface="Stencil" pitchFamily="82" charset="77"/>
                <a:cs typeface="Katari" pitchFamily="2" charset="0"/>
              </a:rPr>
              <a:t>Wölfe</a:t>
            </a:r>
            <a:endParaRPr lang="en-US" sz="8800" i="1" dirty="0">
              <a:solidFill>
                <a:srgbClr val="222836"/>
              </a:solidFill>
              <a:latin typeface="Stencil" pitchFamily="82" charset="77"/>
              <a:cs typeface="Katari" pitchFamily="2" charset="0"/>
            </a:endParaRPr>
          </a:p>
        </p:txBody>
      </p:sp>
      <p:sp>
        <p:nvSpPr>
          <p:cNvPr id="3" name="Subtitle 2">
            <a:extLst>
              <a:ext uri="{FF2B5EF4-FFF2-40B4-BE49-F238E27FC236}">
                <a16:creationId xmlns:a16="http://schemas.microsoft.com/office/drawing/2014/main" id="{FEB467E1-A34E-743F-3A53-41F901D6069C}"/>
              </a:ext>
            </a:extLst>
          </p:cNvPr>
          <p:cNvSpPr>
            <a:spLocks noGrp="1"/>
          </p:cNvSpPr>
          <p:nvPr>
            <p:ph type="subTitle" idx="1"/>
          </p:nvPr>
        </p:nvSpPr>
        <p:spPr>
          <a:xfrm>
            <a:off x="6722575" y="5847796"/>
            <a:ext cx="3759200" cy="508000"/>
          </a:xfrm>
        </p:spPr>
        <p:txBody>
          <a:bodyPr anchor="ctr">
            <a:normAutofit/>
          </a:bodyPr>
          <a:lstStyle/>
          <a:p>
            <a:pPr algn="r"/>
            <a:r>
              <a:rPr lang="en-US" sz="1200" dirty="0" err="1">
                <a:solidFill>
                  <a:schemeClr val="bg1">
                    <a:lumMod val="85000"/>
                  </a:schemeClr>
                </a:solidFill>
                <a:latin typeface="Bradley Hand ITC" panose="03070402050302030203" pitchFamily="66" charset="77"/>
              </a:rPr>
              <a:t>Geschrieben</a:t>
            </a:r>
            <a:r>
              <a:rPr lang="en-US" sz="1200" dirty="0">
                <a:solidFill>
                  <a:schemeClr val="bg1">
                    <a:lumMod val="85000"/>
                  </a:schemeClr>
                </a:solidFill>
                <a:latin typeface="Bradley Hand ITC" panose="03070402050302030203" pitchFamily="66" charset="77"/>
              </a:rPr>
              <a:t> von Ann Hamel und Cheri </a:t>
            </a:r>
            <a:r>
              <a:rPr lang="en-US" sz="1200" dirty="0" err="1">
                <a:solidFill>
                  <a:schemeClr val="bg1">
                    <a:lumMod val="85000"/>
                  </a:schemeClr>
                </a:solidFill>
                <a:latin typeface="Bradley Hand ITC" panose="03070402050302030203" pitchFamily="66" charset="77"/>
              </a:rPr>
              <a:t>Corder</a:t>
            </a:r>
            <a:r>
              <a:rPr lang="en-US" sz="1200" dirty="0">
                <a:solidFill>
                  <a:schemeClr val="bg1">
                    <a:lumMod val="85000"/>
                  </a:schemeClr>
                </a:solidFill>
                <a:latin typeface="Bradley Hand ITC" panose="03070402050302030203" pitchFamily="66" charset="77"/>
              </a:rPr>
              <a:t> </a:t>
            </a:r>
          </a:p>
        </p:txBody>
      </p:sp>
      <p:pic>
        <p:nvPicPr>
          <p:cNvPr id="7" name="Picture 6" descr="Logo, company name&#10;&#10;Description automatically generated">
            <a:extLst>
              <a:ext uri="{FF2B5EF4-FFF2-40B4-BE49-F238E27FC236}">
                <a16:creationId xmlns:a16="http://schemas.microsoft.com/office/drawing/2014/main" id="{2F63D779-6FEF-D5A9-3CE1-51C38670D9F6}"/>
              </a:ext>
            </a:extLst>
          </p:cNvPr>
          <p:cNvPicPr>
            <a:picLocks noChangeAspect="1"/>
          </p:cNvPicPr>
          <p:nvPr/>
        </p:nvPicPr>
        <p:blipFill>
          <a:blip r:embed="rId4"/>
          <a:stretch>
            <a:fillRect/>
          </a:stretch>
        </p:blipFill>
        <p:spPr>
          <a:xfrm>
            <a:off x="150198" y="138256"/>
            <a:ext cx="1849798" cy="616599"/>
          </a:xfrm>
          <a:prstGeom prst="rect">
            <a:avLst/>
          </a:prstGeom>
        </p:spPr>
      </p:pic>
      <p:sp>
        <p:nvSpPr>
          <p:cNvPr id="8" name="Title 1">
            <a:extLst>
              <a:ext uri="{FF2B5EF4-FFF2-40B4-BE49-F238E27FC236}">
                <a16:creationId xmlns:a16="http://schemas.microsoft.com/office/drawing/2014/main" id="{021EEE00-3994-8B29-B1F7-F36447AC1427}"/>
              </a:ext>
            </a:extLst>
          </p:cNvPr>
          <p:cNvSpPr txBox="1">
            <a:spLocks/>
          </p:cNvSpPr>
          <p:nvPr/>
        </p:nvSpPr>
        <p:spPr>
          <a:xfrm>
            <a:off x="7366000" y="4835795"/>
            <a:ext cx="3115775" cy="11541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800" b="1" dirty="0">
                <a:solidFill>
                  <a:schemeClr val="bg1">
                    <a:lumMod val="85000"/>
                  </a:schemeClr>
                </a:solidFill>
                <a:latin typeface="Avenir Next" panose="020B0503020202020204" pitchFamily="34" charset="0"/>
              </a:rPr>
              <a:t>end</a:t>
            </a:r>
            <a:r>
              <a:rPr lang="en-US" sz="2800" b="1" dirty="0">
                <a:solidFill>
                  <a:srgbClr val="C00000"/>
                </a:solidFill>
                <a:latin typeface="Avenir Next" panose="020B0503020202020204" pitchFamily="34" charset="0"/>
              </a:rPr>
              <a:t>it</a:t>
            </a:r>
            <a:r>
              <a:rPr lang="en-US" sz="2800" b="1" dirty="0">
                <a:solidFill>
                  <a:schemeClr val="bg1">
                    <a:lumMod val="85000"/>
                  </a:schemeClr>
                </a:solidFill>
                <a:latin typeface="Avenir Next" panose="020B0503020202020204" pitchFamily="34" charset="0"/>
              </a:rPr>
              <a:t>now</a:t>
            </a:r>
            <a:r>
              <a:rPr lang="en-US" sz="2800" dirty="0">
                <a:solidFill>
                  <a:schemeClr val="bg1">
                    <a:lumMod val="85000"/>
                  </a:schemeClr>
                </a:solidFill>
                <a:latin typeface="Avenir Next" panose="020B0503020202020204" pitchFamily="34" charset="0"/>
              </a:rPr>
              <a:t>®</a:t>
            </a:r>
            <a:br>
              <a:rPr lang="en-US" sz="3200" b="1" dirty="0">
                <a:latin typeface="Avenir Next" panose="020B0503020202020204" pitchFamily="34" charset="0"/>
              </a:rPr>
            </a:br>
            <a:r>
              <a:rPr lang="en-US" sz="2000" b="1" dirty="0">
                <a:solidFill>
                  <a:schemeClr val="bg1">
                    <a:lumMod val="85000"/>
                  </a:schemeClr>
                </a:solidFill>
                <a:latin typeface="Avenir Next" panose="020B0503020202020204" pitchFamily="34" charset="0"/>
              </a:rPr>
              <a:t>EMPHASIS DAY 2023</a:t>
            </a:r>
            <a:endParaRPr lang="en-US" sz="3200" b="1" dirty="0">
              <a:solidFill>
                <a:schemeClr val="bg1">
                  <a:lumMod val="8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CFBE5742-92D3-F2D5-D127-FA97284B4FBB}"/>
              </a:ext>
            </a:extLst>
          </p:cNvPr>
          <p:cNvSpPr txBox="1"/>
          <p:nvPr/>
        </p:nvSpPr>
        <p:spPr>
          <a:xfrm>
            <a:off x="7463387" y="6183344"/>
            <a:ext cx="2282711" cy="577081"/>
          </a:xfrm>
          <a:prstGeom prst="rect">
            <a:avLst/>
          </a:prstGeom>
          <a:noFill/>
        </p:spPr>
        <p:txBody>
          <a:bodyPr wrap="square">
            <a:spAutoFit/>
          </a:bodyPr>
          <a:lstStyle/>
          <a:p>
            <a:pPr algn="r">
              <a:lnSpc>
                <a:spcPct val="100000"/>
              </a:lnSpc>
              <a:spcBef>
                <a:spcPts val="0"/>
              </a:spcBef>
            </a:pPr>
            <a:r>
              <a:rPr lang="en-US" sz="1050" dirty="0">
                <a:solidFill>
                  <a:schemeClr val="bg1">
                    <a:lumMod val="65000"/>
                  </a:schemeClr>
                </a:solidFill>
                <a:latin typeface="Avenir Next" panose="020B0503020202020204" pitchFamily="34" charset="0"/>
              </a:rPr>
              <a:t>Women’s Ministries</a:t>
            </a:r>
          </a:p>
          <a:p>
            <a:pPr algn="r">
              <a:lnSpc>
                <a:spcPct val="100000"/>
              </a:lnSpc>
              <a:spcBef>
                <a:spcPts val="0"/>
              </a:spcBef>
            </a:pPr>
            <a:r>
              <a:rPr lang="en-US" sz="1050" dirty="0">
                <a:solidFill>
                  <a:schemeClr val="bg1">
                    <a:lumMod val="65000"/>
                  </a:schemeClr>
                </a:solidFill>
                <a:latin typeface="Avenir Next" panose="020B0503020202020204" pitchFamily="34" charset="0"/>
              </a:rPr>
              <a:t>General Conference </a:t>
            </a:r>
          </a:p>
          <a:p>
            <a:pPr algn="r">
              <a:lnSpc>
                <a:spcPct val="100000"/>
              </a:lnSpc>
              <a:spcBef>
                <a:spcPts val="0"/>
              </a:spcBef>
            </a:pPr>
            <a:r>
              <a:rPr lang="en-US" sz="1050" dirty="0">
                <a:solidFill>
                  <a:schemeClr val="bg1">
                    <a:lumMod val="65000"/>
                  </a:schemeClr>
                </a:solidFill>
                <a:latin typeface="Avenir Next" panose="020B0503020202020204" pitchFamily="34" charset="0"/>
              </a:rPr>
              <a:t>of Seventh-day Adventists</a:t>
            </a:r>
          </a:p>
        </p:txBody>
      </p:sp>
      <p:pic>
        <p:nvPicPr>
          <p:cNvPr id="16" name="Picture 15" descr="A picture containing black, darkness&#10;&#10;Description automatically generated">
            <a:extLst>
              <a:ext uri="{FF2B5EF4-FFF2-40B4-BE49-F238E27FC236}">
                <a16:creationId xmlns:a16="http://schemas.microsoft.com/office/drawing/2014/main" id="{1FBF3B19-3E08-E035-FC83-3A997A77A8B3}"/>
              </a:ext>
            </a:extLst>
          </p:cNvPr>
          <p:cNvPicPr>
            <a:picLocks noChangeAspect="1"/>
          </p:cNvPicPr>
          <p:nvPr/>
        </p:nvPicPr>
        <p:blipFill>
          <a:blip r:embed="rId5">
            <a:lum bright="70000" contrast="-70000"/>
          </a:blip>
          <a:stretch>
            <a:fillRect/>
          </a:stretch>
        </p:blipFill>
        <p:spPr>
          <a:xfrm>
            <a:off x="9746098" y="6287179"/>
            <a:ext cx="612889" cy="428301"/>
          </a:xfrm>
          <a:prstGeom prst="rect">
            <a:avLst/>
          </a:prstGeom>
        </p:spPr>
      </p:pic>
      <p:sp>
        <p:nvSpPr>
          <p:cNvPr id="18" name="TextBox 17">
            <a:extLst>
              <a:ext uri="{FF2B5EF4-FFF2-40B4-BE49-F238E27FC236}">
                <a16:creationId xmlns:a16="http://schemas.microsoft.com/office/drawing/2014/main" id="{F00B6A89-BA4B-164D-6673-F14D9B1B0CF1}"/>
              </a:ext>
            </a:extLst>
          </p:cNvPr>
          <p:cNvSpPr txBox="1"/>
          <p:nvPr/>
        </p:nvSpPr>
        <p:spPr>
          <a:xfrm>
            <a:off x="150198" y="2454120"/>
            <a:ext cx="3824902" cy="1569660"/>
          </a:xfrm>
          <a:prstGeom prst="rect">
            <a:avLst/>
          </a:prstGeom>
          <a:noFill/>
        </p:spPr>
        <p:txBody>
          <a:bodyPr wrap="square">
            <a:spAutoFit/>
          </a:bodyPr>
          <a:lstStyle/>
          <a:p>
            <a:pPr algn="ctr"/>
            <a:r>
              <a:rPr lang="en-US" sz="4800" b="1" dirty="0" err="1">
                <a:solidFill>
                  <a:schemeClr val="bg1"/>
                </a:solidFill>
                <a:latin typeface="Bradley Hand ITC" panose="03070402050302030203" pitchFamily="66" charset="77"/>
                <a:cs typeface="Arial" panose="020B0604020202020204" pitchFamily="34" charset="0"/>
              </a:rPr>
              <a:t>im</a:t>
            </a:r>
            <a:r>
              <a:rPr lang="en-US" sz="4800" b="1" dirty="0">
                <a:solidFill>
                  <a:schemeClr val="bg1"/>
                </a:solidFill>
                <a:latin typeface="Bradley Hand ITC" panose="03070402050302030203" pitchFamily="66" charset="77"/>
                <a:cs typeface="Arial" panose="020B0604020202020204" pitchFamily="34" charset="0"/>
              </a:rPr>
              <a:t> </a:t>
            </a:r>
            <a:r>
              <a:rPr lang="en-US" sz="4800" b="1" dirty="0" err="1">
                <a:solidFill>
                  <a:schemeClr val="bg1"/>
                </a:solidFill>
                <a:latin typeface="Bradley Hand ITC" panose="03070402050302030203" pitchFamily="66" charset="77"/>
                <a:cs typeface="Arial" panose="020B0604020202020204" pitchFamily="34" charset="0"/>
              </a:rPr>
              <a:t>Schafspelz</a:t>
            </a:r>
            <a:endParaRPr lang="en-US" sz="4800" b="1" dirty="0">
              <a:solidFill>
                <a:schemeClr val="bg1"/>
              </a:solidFill>
              <a:latin typeface="Bradley Hand ITC" panose="03070402050302030203" pitchFamily="66" charset="77"/>
              <a:cs typeface="Arial" panose="020B0604020202020204" pitchFamily="34" charset="0"/>
            </a:endParaRPr>
          </a:p>
        </p:txBody>
      </p:sp>
    </p:spTree>
    <p:extLst>
      <p:ext uri="{BB962C8B-B14F-4D97-AF65-F5344CB8AC3E}">
        <p14:creationId xmlns:p14="http://schemas.microsoft.com/office/powerpoint/2010/main" val="7956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AUSWIRKUNGEN </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de-AT" sz="3200" dirty="0">
                <a:solidFill>
                  <a:srgbClr val="222836"/>
                </a:solidFill>
                <a:latin typeface="Avenir Next" panose="020B0503020202020204" pitchFamily="34" charset="0"/>
                <a:ea typeface="Calibri" panose="020F0502020204030204" pitchFamily="34" charset="0"/>
                <a:cs typeface="Calibri" panose="020F0502020204030204" pitchFamily="34" charset="0"/>
              </a:rPr>
              <a:t>Alle Arten von Missbrauch in der Kindheit haben das Potenzial, das sich entwickelnde Gehirn eines Kindes zu schädigen und es für lebenslange psychische und physische Probleme zu prädisponieren und das Risiko für alle Arten von Problemen - sozialer, emotionaler, verhaltensbezogener und schulischer Art - zu erhöhen.</a:t>
            </a:r>
            <a:endParaRPr lang="en-US" sz="4400" dirty="0">
              <a:solidFill>
                <a:schemeClr val="tx1">
                  <a:lumMod val="75000"/>
                  <a:lumOff val="25000"/>
                </a:schemeClr>
              </a:solidFill>
            </a:endParaRPr>
          </a:p>
        </p:txBody>
      </p:sp>
    </p:spTree>
    <p:extLst>
      <p:ext uri="{BB962C8B-B14F-4D97-AF65-F5344CB8AC3E}">
        <p14:creationId xmlns:p14="http://schemas.microsoft.com/office/powerpoint/2010/main" val="1100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AUSWIRKUNGEN</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t">
            <a:normAutofit/>
          </a:bodyPr>
          <a:lstStyle/>
          <a:p>
            <a:pPr marL="0" indent="0">
              <a:buNone/>
            </a:pPr>
            <a:r>
              <a:rPr lang="de-AT"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Sexueller Missbrauch ist besonders schädlich für den Kern der Persönlichkeit eines Menschen</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9031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AUSWIRKUNGEN</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de-AT"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Wenn der Missbrauch von einem </a:t>
            </a:r>
            <a:r>
              <a:rPr lang="de-AT"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Christen</a:t>
            </a:r>
            <a:r>
              <a:rPr lang="de-AT"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begangen wird, ist der Schaden umso größer, weil er von einer Ebene geistlichen Missbrauchs begleitet wird.</a:t>
            </a:r>
            <a:endParaRPr lang="en-US" sz="7200" dirty="0">
              <a:solidFill>
                <a:schemeClr val="tx1">
                  <a:lumMod val="75000"/>
                  <a:lumOff val="25000"/>
                </a:schemeClr>
              </a:solidFill>
            </a:endParaRPr>
          </a:p>
        </p:txBody>
      </p:sp>
    </p:spTree>
    <p:extLst>
      <p:ext uri="{BB962C8B-B14F-4D97-AF65-F5344CB8AC3E}">
        <p14:creationId xmlns:p14="http://schemas.microsoft.com/office/powerpoint/2010/main" val="303197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normAutofit/>
          </a:bodyPr>
          <a:lstStyle/>
          <a:p>
            <a:r>
              <a:rPr lang="en-US" sz="3600" b="1" dirty="0">
                <a:solidFill>
                  <a:srgbClr val="222836"/>
                </a:solidFill>
              </a:rPr>
              <a:t>BEEINFLUSSENDE FAKTOREN</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de-AT"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Die Auswirkungen des Missbrauchs auf eine Person hängen in hohem Maße von der </a:t>
            </a:r>
            <a:r>
              <a:rPr lang="de-AT"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emotionalen und sozialen Stabilität </a:t>
            </a:r>
            <a:r>
              <a:rPr lang="de-AT"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im Leben des Opfers vor dem Missbrauch ab.</a:t>
            </a:r>
            <a:endParaRPr lang="en-US" sz="36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334133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sz="4400" b="1" dirty="0">
                <a:solidFill>
                  <a:srgbClr val="222836"/>
                </a:solidFill>
              </a:rPr>
              <a:t>BEEINFLUSSENDE FAKTOREN</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de-AT"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Die Auswirkungen des Missbrauchs werden auch durch die </a:t>
            </a:r>
            <a:r>
              <a:rPr lang="de-AT" sz="3600" b="1"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Reaktion</a:t>
            </a:r>
            <a:r>
              <a:rPr lang="de-AT"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 der Erwachsenen oder den Personen in Autoritäts- oder Einflusspositionen bestimmt, wenn der Missbrauch gemeldet wird.</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30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Boundaries and limits to leadership </a:t>
            </a:r>
          </a:p>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Apology</a:t>
            </a:r>
          </a:p>
          <a:p>
            <a:pPr marL="0" indent="0">
              <a:buNone/>
            </a:pPr>
            <a:endParaRPr lang="en-US" sz="1800">
              <a:effectLst/>
              <a:latin typeface="Avenir Next" panose="020B0503020202020204" pitchFamily="34" charset="0"/>
              <a:ea typeface="Calibri" panose="020F0502020204030204" pitchFamily="34" charset="0"/>
              <a:cs typeface="Calibri" panose="020F0502020204030204" pitchFamily="34" charset="0"/>
            </a:endParaRPr>
          </a:p>
          <a:p>
            <a:pPr marL="0" indent="0">
              <a:buNone/>
            </a:pPr>
            <a:endParaRPr lang="en-US" sz="4800" dirty="0"/>
          </a:p>
        </p:txBody>
      </p:sp>
      <p:pic>
        <p:nvPicPr>
          <p:cNvPr id="5" name="Picture 4" descr="Woman wearing purple clothes">
            <a:extLst>
              <a:ext uri="{FF2B5EF4-FFF2-40B4-BE49-F238E27FC236}">
                <a16:creationId xmlns:a16="http://schemas.microsoft.com/office/drawing/2014/main" id="{C58B79B7-66CE-30BE-10AD-3EFF469ADAE8}"/>
              </a:ext>
            </a:extLst>
          </p:cNvPr>
          <p:cNvPicPr>
            <a:picLocks noChangeAspect="1"/>
          </p:cNvPicPr>
          <p:nvPr/>
        </p:nvPicPr>
        <p:blipFill rotWithShape="1">
          <a:blip r:embed="rId4"/>
          <a:srcRect t="931" b="1242"/>
          <a:stretch/>
        </p:blipFill>
        <p:spPr>
          <a:xfrm>
            <a:off x="-25400" y="0"/>
            <a:ext cx="10515600" cy="6858000"/>
          </a:xfrm>
          <a:prstGeom prst="rect">
            <a:avLst/>
          </a:prstGeom>
        </p:spPr>
      </p:pic>
      <p:sp>
        <p:nvSpPr>
          <p:cNvPr id="7" name="Title 6">
            <a:extLst>
              <a:ext uri="{FF2B5EF4-FFF2-40B4-BE49-F238E27FC236}">
                <a16:creationId xmlns:a16="http://schemas.microsoft.com/office/drawing/2014/main" id="{F37637E5-3EC3-A106-414D-072AF21AEA4A}"/>
              </a:ext>
            </a:extLst>
          </p:cNvPr>
          <p:cNvSpPr>
            <a:spLocks noGrp="1"/>
          </p:cNvSpPr>
          <p:nvPr>
            <p:ph type="title"/>
          </p:nvPr>
        </p:nvSpPr>
        <p:spPr>
          <a:xfrm>
            <a:off x="0" y="481806"/>
            <a:ext cx="10490200" cy="1325563"/>
          </a:xfrm>
          <a:solidFill>
            <a:schemeClr val="accent6">
              <a:alpha val="70460"/>
            </a:schemeClr>
          </a:solidFill>
        </p:spPr>
        <p:txBody>
          <a:bodyPr/>
          <a:lstStyle/>
          <a:p>
            <a:r>
              <a:rPr lang="en-US" b="1" kern="100" dirty="0">
                <a:solidFill>
                  <a:srgbClr val="000000"/>
                </a:solidFill>
                <a:ea typeface="Calibri" panose="020F0502020204030204" pitchFamily="34" charset="0"/>
                <a:cs typeface="Calibri" panose="020F0502020204030204" pitchFamily="34" charset="0"/>
              </a:rPr>
              <a:t> 	</a:t>
            </a:r>
            <a:r>
              <a:rPr lang="en-US" b="1" kern="100" dirty="0">
                <a:solidFill>
                  <a:srgbClr val="222836"/>
                </a:solidFill>
                <a:ea typeface="Calibri" panose="020F0502020204030204" pitchFamily="34" charset="0"/>
                <a:cs typeface="Calibri" panose="020F0502020204030204" pitchFamily="34" charset="0"/>
              </a:rPr>
              <a:t>REAKTION AUF MISSBRAUCH</a:t>
            </a:r>
            <a:endParaRPr lang="en-US" dirty="0">
              <a:solidFill>
                <a:srgbClr val="222836"/>
              </a:solidFill>
            </a:endParaRPr>
          </a:p>
        </p:txBody>
      </p:sp>
      <p:sp>
        <p:nvSpPr>
          <p:cNvPr id="8" name="Title 1">
            <a:extLst>
              <a:ext uri="{FF2B5EF4-FFF2-40B4-BE49-F238E27FC236}">
                <a16:creationId xmlns:a16="http://schemas.microsoft.com/office/drawing/2014/main" id="{7A053F33-ED53-9741-4813-CFF2CAC0FBF5}"/>
              </a:ext>
            </a:extLst>
          </p:cNvPr>
          <p:cNvSpPr txBox="1">
            <a:spLocks/>
          </p:cNvSpPr>
          <p:nvPr/>
        </p:nvSpPr>
        <p:spPr>
          <a:xfrm>
            <a:off x="990600" y="1553482"/>
            <a:ext cx="8788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30384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63701" y="2488882"/>
            <a:ext cx="8475259" cy="940118"/>
          </a:xfrm>
        </p:spPr>
        <p:txBody>
          <a:bodyPr anchor="t">
            <a:normAutofit fontScale="90000"/>
          </a:bodyPr>
          <a:lstStyle/>
          <a:p>
            <a:r>
              <a:rPr lang="en-US" sz="4400" b="1" dirty="0">
                <a:solidFill>
                  <a:srgbClr val="222836"/>
                </a:solidFill>
              </a:rPr>
              <a:t>SICHERHEITS- UND AKTIONSPLAN</a:t>
            </a:r>
          </a:p>
        </p:txBody>
      </p:sp>
      <p:pic>
        <p:nvPicPr>
          <p:cNvPr id="26" name="Graphic 25" descr="Meeting with solid fill">
            <a:extLst>
              <a:ext uri="{FF2B5EF4-FFF2-40B4-BE49-F238E27FC236}">
                <a16:creationId xmlns:a16="http://schemas.microsoft.com/office/drawing/2014/main" id="{507F653E-2407-5433-DAEC-A77A7B2B9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2289" y="3139972"/>
            <a:ext cx="2318084" cy="2318084"/>
          </a:xfrm>
          <a:prstGeom prst="rect">
            <a:avLst/>
          </a:prstGeom>
        </p:spPr>
      </p:pic>
    </p:spTree>
    <p:extLst>
      <p:ext uri="{BB962C8B-B14F-4D97-AF65-F5344CB8AC3E}">
        <p14:creationId xmlns:p14="http://schemas.microsoft.com/office/powerpoint/2010/main" val="101598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188661"/>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en-US" b="1" kern="100" dirty="0">
                <a:solidFill>
                  <a:srgbClr val="222836"/>
                </a:solidFill>
                <a:effectLst/>
                <a:ea typeface="Calibri" panose="020F0502020204030204" pitchFamily="34" charset="0"/>
                <a:cs typeface="Calibri" panose="020F0502020204030204" pitchFamily="34" charset="0"/>
              </a:rPr>
              <a:t>SEI AUFMERKSAM</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418096" cy="4351338"/>
          </a:xfrm>
        </p:spPr>
        <p:txBody>
          <a:bodyPr anchor="ctr">
            <a:normAutofit/>
          </a:bodyPr>
          <a:lstStyle/>
          <a:p>
            <a:pPr marL="0" marR="0" indent="457200">
              <a:spcBef>
                <a:spcPts val="0"/>
              </a:spcBef>
              <a:spcAft>
                <a:spcPts val="0"/>
              </a:spcAft>
              <a:tabLst>
                <a:tab pos="457200" algn="l"/>
                <a:tab pos="914400" algn="l"/>
                <a:tab pos="1371600" algn="l"/>
                <a:tab pos="1828800" algn="l"/>
                <a:tab pos="2286000" algn="l"/>
              </a:tabLst>
            </a:pP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Wenn</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du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jemals</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ein</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Opfer</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unterstützen</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kannst</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dann</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3600" kern="100" dirty="0" err="1">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tu</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das!</a:t>
            </a:r>
          </a:p>
          <a:p>
            <a:pPr marL="0" marR="0" indent="457200">
              <a:spcBef>
                <a:spcPts val="0"/>
              </a:spcBef>
              <a:spcAft>
                <a:spcPts val="0"/>
              </a:spcAft>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de-AT"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Wenn du jemals einen Täter zur 	Rechenschaft ziehen kannst, dann tu das!</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33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 name="Content Placeholder 12" descr="Human brain nerve cells">
            <a:extLst>
              <a:ext uri="{FF2B5EF4-FFF2-40B4-BE49-F238E27FC236}">
                <a16:creationId xmlns:a16="http://schemas.microsoft.com/office/drawing/2014/main" id="{78DC97ED-8813-43E2-C3AC-4DEADB354BA6}"/>
              </a:ext>
            </a:extLst>
          </p:cNvPr>
          <p:cNvPicPr>
            <a:picLocks noGrp="1" noChangeAspect="1"/>
          </p:cNvPicPr>
          <p:nvPr>
            <p:ph idx="1"/>
          </p:nvPr>
        </p:nvPicPr>
        <p:blipFill rotWithShape="1">
          <a:blip r:embed="rId4"/>
          <a:srcRect t="12181" b="382"/>
          <a:stretch/>
        </p:blipFill>
        <p:spPr>
          <a:xfrm>
            <a:off x="0" y="1"/>
            <a:ext cx="10457712" cy="6858000"/>
          </a:xfrm>
        </p:spPr>
      </p:pic>
      <p:sp>
        <p:nvSpPr>
          <p:cNvPr id="26" name="Title 1">
            <a:extLst>
              <a:ext uri="{FF2B5EF4-FFF2-40B4-BE49-F238E27FC236}">
                <a16:creationId xmlns:a16="http://schemas.microsoft.com/office/drawing/2014/main" id="{1A6203EB-2086-0037-5CCC-38B0D0535195}"/>
              </a:ext>
            </a:extLst>
          </p:cNvPr>
          <p:cNvSpPr>
            <a:spLocks noGrp="1"/>
          </p:cNvSpPr>
          <p:nvPr>
            <p:ph type="title"/>
          </p:nvPr>
        </p:nvSpPr>
        <p:spPr>
          <a:xfrm>
            <a:off x="830296" y="542546"/>
            <a:ext cx="8797119" cy="1325563"/>
          </a:xfrm>
        </p:spPr>
        <p:txBody>
          <a:bodyPr/>
          <a:lstStyle/>
          <a:p>
            <a:r>
              <a:rPr lang="en-US" b="1" dirty="0">
                <a:solidFill>
                  <a:schemeClr val="bg1">
                    <a:lumMod val="95000"/>
                  </a:schemeClr>
                </a:solidFill>
              </a:rPr>
              <a:t>GUTE NACHRICHTEN! </a:t>
            </a:r>
          </a:p>
        </p:txBody>
      </p:sp>
    </p:spTree>
    <p:extLst>
      <p:ext uri="{BB962C8B-B14F-4D97-AF65-F5344CB8AC3E}">
        <p14:creationId xmlns:p14="http://schemas.microsoft.com/office/powerpoint/2010/main" val="420288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236788"/>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en-US" b="1" kern="100" dirty="0">
                <a:solidFill>
                  <a:srgbClr val="222836"/>
                </a:solidFill>
                <a:effectLst/>
                <a:ea typeface="Calibri" panose="020F0502020204030204" pitchFamily="34" charset="0"/>
                <a:cs typeface="Calibri" panose="020F0502020204030204" pitchFamily="34" charset="0"/>
              </a:rPr>
              <a:t>DIE REAKTION IST WICHTIG</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879006" cy="4351338"/>
          </a:xfrm>
        </p:spPr>
        <p:txBody>
          <a:bodyPr anchor="ctr">
            <a:normAutofit/>
          </a:bodyPr>
          <a:lstStyle/>
          <a:p>
            <a:pPr marL="0" indent="0">
              <a:buNone/>
            </a:pPr>
            <a:r>
              <a:rPr lang="de-AT" sz="3600" kern="1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Die langfristigen Auswirkungen von Missbrauch hängen weniger von der Art und Schwere des Missbrauchs ab als vielmehr von der </a:t>
            </a:r>
            <a:r>
              <a:rPr lang="de-AT" sz="3600" b="1" kern="100" dirty="0">
                <a:solidFill>
                  <a:schemeClr val="accent6"/>
                </a:solidFill>
                <a:latin typeface="Avenir Next" panose="020B0503020202020204" pitchFamily="34" charset="0"/>
                <a:ea typeface="Calibri" panose="020F0502020204030204" pitchFamily="34" charset="0"/>
                <a:cs typeface="Calibri" panose="020F0502020204030204" pitchFamily="34" charset="0"/>
              </a:rPr>
              <a:t>Unterstützung</a:t>
            </a:r>
            <a:r>
              <a:rPr lang="de-AT" sz="3600" kern="1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 die man nach dem Missbrauch erhält.</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929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0" name="Picture 19" descr="Person standing close to shorn sheep eating grass in pasture, with palm held to furthest sheep’s mouth">
            <a:extLst>
              <a:ext uri="{FF2B5EF4-FFF2-40B4-BE49-F238E27FC236}">
                <a16:creationId xmlns:a16="http://schemas.microsoft.com/office/drawing/2014/main" id="{0C1678CA-08B6-9999-70DE-6A51AE918DB8}"/>
              </a:ext>
            </a:extLst>
          </p:cNvPr>
          <p:cNvPicPr>
            <a:picLocks noChangeAspect="1"/>
          </p:cNvPicPr>
          <p:nvPr/>
        </p:nvPicPr>
        <p:blipFill>
          <a:blip r:embed="rId4"/>
          <a:stretch>
            <a:fillRect/>
          </a:stretch>
        </p:blipFill>
        <p:spPr>
          <a:xfrm>
            <a:off x="0" y="71765"/>
            <a:ext cx="10350500" cy="6906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itle 1">
            <a:extLst>
              <a:ext uri="{FF2B5EF4-FFF2-40B4-BE49-F238E27FC236}">
                <a16:creationId xmlns:a16="http://schemas.microsoft.com/office/drawing/2014/main" id="{F47E915C-022F-6390-392E-140F4259D4AF}"/>
              </a:ext>
            </a:extLst>
          </p:cNvPr>
          <p:cNvSpPr>
            <a:spLocks noGrp="1"/>
          </p:cNvSpPr>
          <p:nvPr>
            <p:ph type="title"/>
          </p:nvPr>
        </p:nvSpPr>
        <p:spPr>
          <a:xfrm>
            <a:off x="192505" y="-128336"/>
            <a:ext cx="8737600" cy="1325563"/>
          </a:xfrm>
        </p:spPr>
        <p:txBody>
          <a:bodyPr>
            <a:normAutofit/>
          </a:bodyPr>
          <a:lstStyle/>
          <a:p>
            <a:r>
              <a:rPr lang="de-AT" sz="4000" b="1" dirty="0">
                <a:solidFill>
                  <a:srgbClr val="222836"/>
                </a:solidFill>
              </a:rPr>
              <a:t>DIE SCHAFE SEINER HERDE</a:t>
            </a:r>
            <a:endParaRPr lang="en-US" sz="4000" b="1" dirty="0">
              <a:solidFill>
                <a:srgbClr val="222836"/>
              </a:solidFill>
            </a:endParaRPr>
          </a:p>
        </p:txBody>
      </p:sp>
    </p:spTree>
    <p:extLst>
      <p:ext uri="{BB962C8B-B14F-4D97-AF65-F5344CB8AC3E}">
        <p14:creationId xmlns:p14="http://schemas.microsoft.com/office/powerpoint/2010/main" val="262590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 name="Picture 10" descr="Hands on ears">
            <a:extLst>
              <a:ext uri="{FF2B5EF4-FFF2-40B4-BE49-F238E27FC236}">
                <a16:creationId xmlns:a16="http://schemas.microsoft.com/office/drawing/2014/main" id="{241FA288-F32D-5FA9-1C80-DE605851F806}"/>
              </a:ext>
            </a:extLst>
          </p:cNvPr>
          <p:cNvPicPr>
            <a:picLocks noChangeAspect="1"/>
          </p:cNvPicPr>
          <p:nvPr/>
        </p:nvPicPr>
        <p:blipFill rotWithShape="1">
          <a:blip r:embed="rId4"/>
          <a:srcRect b="1172"/>
          <a:stretch/>
        </p:blipFill>
        <p:spPr>
          <a:xfrm>
            <a:off x="-1" y="-1"/>
            <a:ext cx="10477290" cy="6858001"/>
          </a:xfrm>
          <a:prstGeom prst="rect">
            <a:avLst/>
          </a:pr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6305798" y="532715"/>
            <a:ext cx="3764477" cy="1325563"/>
          </a:xfrm>
          <a:solidFill>
            <a:schemeClr val="accent6">
              <a:alpha val="73043"/>
            </a:schemeClr>
          </a:solidFill>
        </p:spPr>
        <p:txBody>
          <a:bodyPr>
            <a:normAutofit/>
          </a:bodyPr>
          <a:lstStyle/>
          <a:p>
            <a:pPr algn="ctr"/>
            <a:r>
              <a:rPr lang="en-US" sz="3600" b="1" dirty="0">
                <a:solidFill>
                  <a:srgbClr val="222836"/>
                </a:solidFill>
              </a:rPr>
              <a:t>MIT DEM HERZEN HÖREN</a:t>
            </a:r>
          </a:p>
        </p:txBody>
      </p:sp>
      <p:sp>
        <p:nvSpPr>
          <p:cNvPr id="9" name="Content Placeholder 8">
            <a:extLst>
              <a:ext uri="{FF2B5EF4-FFF2-40B4-BE49-F238E27FC236}">
                <a16:creationId xmlns:a16="http://schemas.microsoft.com/office/drawing/2014/main" id="{4B4787EF-0BDD-041B-AED3-7757087C59EB}"/>
              </a:ext>
            </a:extLst>
          </p:cNvPr>
          <p:cNvSpPr>
            <a:spLocks noGrp="1"/>
          </p:cNvSpPr>
          <p:nvPr>
            <p:ph idx="1"/>
          </p:nvPr>
        </p:nvSpPr>
        <p:spPr>
          <a:xfrm>
            <a:off x="6305799" y="2139524"/>
            <a:ext cx="3764476" cy="4351338"/>
          </a:xfrm>
          <a:solidFill>
            <a:schemeClr val="bg1">
              <a:lumMod val="65000"/>
              <a:alpha val="0"/>
            </a:schemeClr>
          </a:solidFill>
        </p:spPr>
        <p:txBody>
          <a:bodyPr>
            <a:normAutofit lnSpcReduction="10000"/>
          </a:bodyPr>
          <a:lstStyle/>
          <a:p>
            <a:pPr marL="0" indent="0" algn="ctr">
              <a:buNone/>
            </a:pPr>
            <a:r>
              <a:rPr lang="de-AT"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Das Wichtigste, was wir tun können, wenn eine Person missbraucht wurde, ist, dass wir uns ihre Geschichte genau anhören.</a:t>
            </a:r>
            <a:endPar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41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1577007" y="2707698"/>
            <a:ext cx="7534909" cy="1442603"/>
          </a:xfrm>
        </p:spPr>
        <p:txBody>
          <a:bodyPr anchor="t">
            <a:normAutofit/>
          </a:bodyPr>
          <a:lstStyle/>
          <a:p>
            <a:r>
              <a:rPr lang="de-AT" sz="4400" b="1" dirty="0">
                <a:solidFill>
                  <a:srgbClr val="222836"/>
                </a:solidFill>
              </a:rPr>
              <a:t>WAS IST MIT DER VERGEBUNG EINES TÄTERS?</a:t>
            </a:r>
            <a:endParaRPr lang="en-US" sz="4400" b="1" dirty="0">
              <a:solidFill>
                <a:srgbClr val="222836"/>
              </a:solidFill>
            </a:endParaRPr>
          </a:p>
        </p:txBody>
      </p:sp>
    </p:spTree>
    <p:extLst>
      <p:ext uri="{BB962C8B-B14F-4D97-AF65-F5344CB8AC3E}">
        <p14:creationId xmlns:p14="http://schemas.microsoft.com/office/powerpoint/2010/main" val="266604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normAutofit/>
          </a:bodyPr>
          <a:lstStyle/>
          <a:p>
            <a:r>
              <a:rPr lang="en-US" sz="4000" b="1" dirty="0">
                <a:solidFill>
                  <a:srgbClr val="222836"/>
                </a:solidFill>
              </a:rPr>
              <a:t>MISSBRAUCH IN DER BIBEL</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7048360" cy="4351338"/>
          </a:xfrm>
        </p:spPr>
        <p:txBody>
          <a:bodyPr anchor="ctr">
            <a:normAutofit lnSpcReduction="10000"/>
          </a:bodyPr>
          <a:lstStyle/>
          <a:p>
            <a:pPr marL="0" indent="0">
              <a:buNone/>
            </a:pPr>
            <a:r>
              <a:rPr lang="en-US" sz="3900" b="1" dirty="0">
                <a:solidFill>
                  <a:schemeClr val="tx1">
                    <a:lumMod val="75000"/>
                    <a:lumOff val="25000"/>
                  </a:schemeClr>
                </a:solidFill>
                <a:latin typeface="Avenir Next" panose="020B0503020202020204" pitchFamily="34" charset="0"/>
              </a:rPr>
              <a:t>König David und </a:t>
            </a:r>
            <a:r>
              <a:rPr lang="en-US" sz="3900" b="1" dirty="0" err="1">
                <a:solidFill>
                  <a:schemeClr val="tx1">
                    <a:lumMod val="75000"/>
                    <a:lumOff val="25000"/>
                  </a:schemeClr>
                </a:solidFill>
                <a:latin typeface="Avenir Next" panose="020B0503020202020204" pitchFamily="34" charset="0"/>
              </a:rPr>
              <a:t>Bathseba</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(2. Samuel 11 und 12) </a:t>
            </a:r>
          </a:p>
          <a:p>
            <a:pPr marL="0" indent="0">
              <a:buNone/>
            </a:pPr>
            <a:endParaRPr lang="en-US" sz="3200" dirty="0">
              <a:solidFill>
                <a:schemeClr val="tx1">
                  <a:lumMod val="75000"/>
                  <a:lumOff val="25000"/>
                </a:schemeClr>
              </a:solidFill>
              <a:latin typeface="Avenir Next" panose="020B0503020202020204" pitchFamily="34" charset="0"/>
            </a:endParaRPr>
          </a:p>
          <a:p>
            <a:pPr marL="0" indent="0">
              <a:buNone/>
            </a:pPr>
            <a:r>
              <a:rPr lang="de-AT" sz="3900" b="1" dirty="0">
                <a:solidFill>
                  <a:schemeClr val="tx1">
                    <a:lumMod val="75000"/>
                    <a:lumOff val="25000"/>
                  </a:schemeClr>
                </a:solidFill>
                <a:latin typeface="Avenir Next" panose="020B0503020202020204" pitchFamily="34" charset="0"/>
              </a:rPr>
              <a:t>Simon der Pharisäer und Maria </a:t>
            </a:r>
            <a:r>
              <a:rPr lang="en-US" dirty="0">
                <a:solidFill>
                  <a:schemeClr val="tx1">
                    <a:lumMod val="75000"/>
                    <a:lumOff val="25000"/>
                  </a:schemeClr>
                </a:solidFill>
                <a:latin typeface="Avenir Next" panose="020B0503020202020204" pitchFamily="34" charset="0"/>
              </a:rPr>
              <a:t>(Lukas 7:36-50)</a:t>
            </a:r>
            <a:endParaRPr lang="en-US" sz="3200" dirty="0">
              <a:solidFill>
                <a:schemeClr val="tx1">
                  <a:lumMod val="75000"/>
                  <a:lumOff val="25000"/>
                </a:schemeClr>
              </a:solidFill>
              <a:latin typeface="Avenir Next" panose="020B0503020202020204" pitchFamily="34" charset="0"/>
            </a:endParaRPr>
          </a:p>
          <a:p>
            <a:pPr marL="0" indent="0">
              <a:buNone/>
            </a:pPr>
            <a:endParaRPr lang="en-US" sz="3600" dirty="0">
              <a:solidFill>
                <a:schemeClr val="tx1">
                  <a:lumMod val="75000"/>
                  <a:lumOff val="25000"/>
                </a:schemeClr>
              </a:solidFill>
              <a:latin typeface="Avenir Next" panose="020B0503020202020204" pitchFamily="34" charset="0"/>
            </a:endParaRPr>
          </a:p>
          <a:p>
            <a:pPr marL="0" indent="0">
              <a:buNone/>
            </a:pPr>
            <a:r>
              <a:rPr lang="en-US" sz="3900" b="1" dirty="0">
                <a:solidFill>
                  <a:schemeClr val="tx1">
                    <a:lumMod val="75000"/>
                    <a:lumOff val="25000"/>
                  </a:schemeClr>
                </a:solidFill>
                <a:latin typeface="Avenir Next" panose="020B0503020202020204" pitchFamily="34" charset="0"/>
              </a:rPr>
              <a:t>Elis </a:t>
            </a:r>
            <a:r>
              <a:rPr lang="en-US" sz="3900" b="1" dirty="0" err="1">
                <a:solidFill>
                  <a:schemeClr val="tx1">
                    <a:lumMod val="75000"/>
                    <a:lumOff val="25000"/>
                  </a:schemeClr>
                </a:solidFill>
                <a:latin typeface="Avenir Next" panose="020B0503020202020204" pitchFamily="34" charset="0"/>
              </a:rPr>
              <a:t>Söhne</a:t>
            </a:r>
            <a:r>
              <a:rPr lang="en-US" sz="3900" b="1" dirty="0">
                <a:solidFill>
                  <a:schemeClr val="tx1">
                    <a:lumMod val="75000"/>
                    <a:lumOff val="25000"/>
                  </a:schemeClr>
                </a:solidFill>
                <a:latin typeface="Avenir Next" panose="020B0503020202020204" pitchFamily="34" charset="0"/>
              </a:rPr>
              <a:t>, Hophni und </a:t>
            </a:r>
            <a:r>
              <a:rPr lang="en-US" sz="3900" b="1" dirty="0" err="1">
                <a:solidFill>
                  <a:schemeClr val="tx1">
                    <a:lumMod val="75000"/>
                    <a:lumOff val="25000"/>
                  </a:schemeClr>
                </a:solidFill>
                <a:latin typeface="Avenir Next" panose="020B0503020202020204" pitchFamily="34" charset="0"/>
              </a:rPr>
              <a:t>Pineas</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(1. Samuel 2:22) </a:t>
            </a:r>
          </a:p>
        </p:txBody>
      </p:sp>
    </p:spTree>
    <p:extLst>
      <p:ext uri="{BB962C8B-B14F-4D97-AF65-F5344CB8AC3E}">
        <p14:creationId xmlns:p14="http://schemas.microsoft.com/office/powerpoint/2010/main" val="232440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4" name="Picture 10" descr="Plant growing in a concrete crack">
            <a:extLst>
              <a:ext uri="{FF2B5EF4-FFF2-40B4-BE49-F238E27FC236}">
                <a16:creationId xmlns:a16="http://schemas.microsoft.com/office/drawing/2014/main" id="{CA995AFC-22E8-F0E0-F82C-9B929F397763}"/>
              </a:ext>
            </a:extLst>
          </p:cNvPr>
          <p:cNvPicPr>
            <a:picLocks noChangeAspect="1"/>
          </p:cNvPicPr>
          <p:nvPr/>
        </p:nvPicPr>
        <p:blipFill rotWithShape="1">
          <a:blip r:embed="rId4"/>
          <a:srcRect l="7207" r="25840" b="-1"/>
          <a:stretch/>
        </p:blipFill>
        <p:spPr>
          <a:xfrm>
            <a:off x="3639019"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0" y="0"/>
            <a:ext cx="10517793" cy="1716505"/>
          </a:xfrm>
          <a:solidFill>
            <a:srgbClr val="78BC4B"/>
          </a:solidFill>
        </p:spPr>
        <p:txBody>
          <a:bodyPr/>
          <a:lstStyle/>
          <a:p>
            <a:r>
              <a:rPr lang="en-US" sz="4400" b="1" dirty="0">
                <a:solidFill>
                  <a:srgbClr val="222836"/>
                </a:solidFill>
                <a:latin typeface="+mn-lt"/>
              </a:rPr>
              <a:t> GOTT KANN HEILEN</a:t>
            </a:r>
            <a:endParaRPr lang="en-US" dirty="0">
              <a:latin typeface="+mn-lt"/>
            </a:endParaRPr>
          </a:p>
        </p:txBody>
      </p:sp>
      <p:sp>
        <p:nvSpPr>
          <p:cNvPr id="28" name="Content Placeholder 8">
            <a:extLst>
              <a:ext uri="{FF2B5EF4-FFF2-40B4-BE49-F238E27FC236}">
                <a16:creationId xmlns:a16="http://schemas.microsoft.com/office/drawing/2014/main" id="{E4269F81-AB5E-DF8F-C400-2E99AD0D759B}"/>
              </a:ext>
            </a:extLst>
          </p:cNvPr>
          <p:cNvSpPr txBox="1">
            <a:spLocks/>
          </p:cNvSpPr>
          <p:nvPr/>
        </p:nvSpPr>
        <p:spPr>
          <a:xfrm>
            <a:off x="337668" y="2188062"/>
            <a:ext cx="7972142" cy="141864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lumMod val="75000"/>
                    <a:lumOff val="25000"/>
                  </a:schemeClr>
                </a:solidFill>
                <a:latin typeface="Avenir Next" panose="020B0503020202020204" pitchFamily="34" charset="0"/>
              </a:rPr>
              <a:t>Habe die </a:t>
            </a:r>
            <a:r>
              <a:rPr lang="de-AT" sz="4400" b="1" dirty="0">
                <a:solidFill>
                  <a:schemeClr val="accent6"/>
                </a:solidFill>
                <a:latin typeface="Avenir Next" panose="020B0503020202020204" pitchFamily="34" charset="0"/>
              </a:rPr>
              <a:t>Ausdauer</a:t>
            </a:r>
            <a:r>
              <a:rPr lang="de-AT" sz="4400" dirty="0">
                <a:solidFill>
                  <a:schemeClr val="tx1">
                    <a:lumMod val="75000"/>
                    <a:lumOff val="25000"/>
                  </a:schemeClr>
                </a:solidFill>
                <a:latin typeface="Avenir Next" panose="020B0503020202020204" pitchFamily="34" charset="0"/>
              </a:rPr>
              <a:t> zu heilen.</a:t>
            </a:r>
            <a:endParaRPr lang="en-US" sz="44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27274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348621" y="365125"/>
            <a:ext cx="9063007" cy="1325563"/>
          </a:xfrm>
          <a:noFill/>
        </p:spPr>
        <p:txBody>
          <a:bodyPr>
            <a:normAutofit/>
          </a:bodyPr>
          <a:lstStyle/>
          <a:p>
            <a:r>
              <a:rPr lang="en-US" sz="4000" b="1" dirty="0">
                <a:solidFill>
                  <a:srgbClr val="222836"/>
                </a:solidFill>
              </a:rPr>
              <a:t>AUF DEN GUTEN HIRTEN HÖREN</a:t>
            </a:r>
            <a:endParaRPr lang="en-US" sz="4000"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r>
              <a:rPr lang="de-AT"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Er wird seine Herde weiden wie ein Hirte: Die Lämmer wird er im Arm tragen und sie auf seinem Schoß halten, die Mutterschafe wird er freundlich leiten.</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Jesaja</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40:11, NLB).</a:t>
            </a:r>
            <a:endParaRPr lang="en-US" sz="6600" dirty="0">
              <a:solidFill>
                <a:schemeClr val="tx1">
                  <a:lumMod val="75000"/>
                  <a:lumOff val="25000"/>
                </a:schemeClr>
              </a:solidFill>
              <a:latin typeface="Avenir Next" panose="020B0503020202020204" pitchFamily="34" charset="0"/>
            </a:endParaRPr>
          </a:p>
          <a:p>
            <a:pPr marL="0" indent="0">
              <a:buFont typeface="Arial" panose="020B0604020202020204" pitchFamily="34" charset="0"/>
              <a:buNone/>
            </a:pPr>
            <a:endParaRPr lang="en-US" sz="3600" dirty="0">
              <a:latin typeface="Avenir Next" panose="020B0503020202020204" pitchFamily="34" charset="0"/>
            </a:endParaRPr>
          </a:p>
        </p:txBody>
      </p:sp>
    </p:spTree>
    <p:extLst>
      <p:ext uri="{BB962C8B-B14F-4D97-AF65-F5344CB8AC3E}">
        <p14:creationId xmlns:p14="http://schemas.microsoft.com/office/powerpoint/2010/main" val="247456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348621" y="365125"/>
            <a:ext cx="9063007" cy="1325563"/>
          </a:xfrm>
          <a:noFill/>
        </p:spPr>
        <p:txBody>
          <a:bodyPr>
            <a:normAutofit/>
          </a:bodyPr>
          <a:lstStyle/>
          <a:p>
            <a:r>
              <a:rPr lang="en-US" sz="4000" b="1" dirty="0">
                <a:solidFill>
                  <a:srgbClr val="222836"/>
                </a:solidFill>
              </a:rPr>
              <a:t>AUF DEN GUTEN HIRTEN HÖREN</a:t>
            </a:r>
            <a:endParaRPr lang="en-US" sz="4000"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r>
              <a:rPr lang="de-AT"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Ich bin der gute Hirte; der gute Hirte lässt sein Leben für die Schafe.</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(Johannes 10:11, </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Times New Roman" panose="02020603050405020304" pitchFamily="18" charset="0"/>
              </a:rPr>
              <a:t>ELB</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08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348621" y="365125"/>
            <a:ext cx="9063007" cy="1325563"/>
          </a:xfrm>
          <a:noFill/>
        </p:spPr>
        <p:txBody>
          <a:bodyPr>
            <a:normAutofit/>
          </a:bodyPr>
          <a:lstStyle/>
          <a:p>
            <a:r>
              <a:rPr lang="en-US" sz="4000" b="1" dirty="0">
                <a:solidFill>
                  <a:srgbClr val="222836"/>
                </a:solidFill>
              </a:rPr>
              <a:t>AUF DEN GUTEN HIRTEN HÖREN</a:t>
            </a:r>
            <a:endParaRPr lang="en-US" sz="4000"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99139" y="2057149"/>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r>
              <a:rPr lang="de-AT" sz="3600" dirty="0">
                <a:solidFill>
                  <a:schemeClr val="tx1">
                    <a:lumMod val="75000"/>
                    <a:lumOff val="25000"/>
                  </a:schemeClr>
                </a:solidFill>
                <a:latin typeface="Avenir Next" panose="020B0503020202020204" pitchFamily="34" charset="0"/>
                <a:ea typeface="Times New Roman" panose="02020603050405020304" pitchFamily="18" charset="0"/>
                <a:cs typeface="Times New Roman" panose="02020603050405020304" pitchFamily="18" charset="0"/>
              </a:rPr>
              <a:t>D</a:t>
            </a:r>
            <a:r>
              <a:rPr lang="de-AT"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enn das Lamm, das in der Mitte des Thrones ist, wird sie hüten und sie leiten zu Wasserquellen des Lebens, und Gott wird jede Träne von ihren Augen abwischen.</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a:t>
            </a:r>
          </a:p>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r>
              <a:rPr lang="en-US" sz="3600" dirty="0" err="1">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Offenbarung</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7:17, </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Times New Roman" panose="02020603050405020304" pitchFamily="18" charset="0"/>
              </a:rPr>
              <a:t>ELB</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17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ADAD8-215A-DE76-8D9B-9E627106ACB1}"/>
              </a:ext>
            </a:extLst>
          </p:cNvPr>
          <p:cNvSpPr txBox="1"/>
          <p:nvPr/>
        </p:nvSpPr>
        <p:spPr>
          <a:xfrm>
            <a:off x="3274976" y="4050813"/>
            <a:ext cx="3914273" cy="1015663"/>
          </a:xfrm>
          <a:prstGeom prst="rect">
            <a:avLst/>
          </a:prstGeom>
          <a:noFill/>
        </p:spPr>
        <p:txBody>
          <a:bodyPr wrap="square">
            <a:spAutoFit/>
          </a:bodyPr>
          <a:lstStyle/>
          <a:p>
            <a:pPr algn="ctr">
              <a:lnSpc>
                <a:spcPct val="100000"/>
              </a:lnSpc>
              <a:spcBef>
                <a:spcPts val="0"/>
              </a:spcBef>
            </a:pPr>
            <a:r>
              <a:rPr lang="en-US" sz="2000" dirty="0">
                <a:solidFill>
                  <a:srgbClr val="222836"/>
                </a:solidFill>
                <a:latin typeface="Avenir Next" panose="020B0503020202020204" pitchFamily="34" charset="0"/>
              </a:rPr>
              <a:t>Women’s Ministries</a:t>
            </a:r>
          </a:p>
          <a:p>
            <a:pPr algn="ctr">
              <a:lnSpc>
                <a:spcPct val="100000"/>
              </a:lnSpc>
              <a:spcBef>
                <a:spcPts val="0"/>
              </a:spcBef>
            </a:pPr>
            <a:r>
              <a:rPr lang="en-US" sz="2000" dirty="0">
                <a:solidFill>
                  <a:srgbClr val="222836"/>
                </a:solidFill>
                <a:latin typeface="Avenir Next" panose="020B0503020202020204" pitchFamily="34" charset="0"/>
              </a:rPr>
              <a:t>General Conference </a:t>
            </a:r>
          </a:p>
          <a:p>
            <a:pPr algn="ctr">
              <a:lnSpc>
                <a:spcPct val="100000"/>
              </a:lnSpc>
              <a:spcBef>
                <a:spcPts val="0"/>
              </a:spcBef>
            </a:pPr>
            <a:r>
              <a:rPr lang="en-US" sz="2000" dirty="0">
                <a:solidFill>
                  <a:srgbClr val="222836"/>
                </a:solidFill>
                <a:latin typeface="Avenir Next" panose="020B0503020202020204" pitchFamily="34" charset="0"/>
              </a:rPr>
              <a:t>of Seventh-day Adventists</a:t>
            </a:r>
          </a:p>
        </p:txBody>
      </p:sp>
      <p:pic>
        <p:nvPicPr>
          <p:cNvPr id="3" name="Picture 2" descr="A picture containing black, darkness&#10;&#10;Description automatically generated">
            <a:extLst>
              <a:ext uri="{FF2B5EF4-FFF2-40B4-BE49-F238E27FC236}">
                <a16:creationId xmlns:a16="http://schemas.microsoft.com/office/drawing/2014/main" id="{26C30EC7-CA9B-7117-1B64-44A4DE88AC9D}"/>
              </a:ext>
            </a:extLst>
          </p:cNvPr>
          <p:cNvPicPr>
            <a:picLocks noChangeAspect="1"/>
          </p:cNvPicPr>
          <p:nvPr/>
        </p:nvPicPr>
        <p:blipFill>
          <a:blip r:embed="rId3"/>
          <a:stretch>
            <a:fillRect/>
          </a:stretch>
        </p:blipFill>
        <p:spPr>
          <a:xfrm>
            <a:off x="4767426" y="3429000"/>
            <a:ext cx="929369" cy="649464"/>
          </a:xfrm>
          <a:prstGeom prst="rect">
            <a:avLst/>
          </a:prstGeom>
        </p:spPr>
      </p:pic>
      <p:pic>
        <p:nvPicPr>
          <p:cNvPr id="5" name="Picture 4" descr="Logo, company name&#10;&#10;Description automatically generated">
            <a:extLst>
              <a:ext uri="{FF2B5EF4-FFF2-40B4-BE49-F238E27FC236}">
                <a16:creationId xmlns:a16="http://schemas.microsoft.com/office/drawing/2014/main" id="{86AE8CDA-0C1F-BAD6-26AC-FB5E4D036AAE}"/>
              </a:ext>
            </a:extLst>
          </p:cNvPr>
          <p:cNvPicPr>
            <a:picLocks noChangeAspect="1"/>
          </p:cNvPicPr>
          <p:nvPr/>
        </p:nvPicPr>
        <p:blipFill>
          <a:blip r:embed="rId4"/>
          <a:stretch>
            <a:fillRect/>
          </a:stretch>
        </p:blipFill>
        <p:spPr>
          <a:xfrm>
            <a:off x="2904219" y="1566168"/>
            <a:ext cx="4655781" cy="1551926"/>
          </a:xfrm>
          <a:prstGeom prst="rect">
            <a:avLst/>
          </a:prstGeom>
        </p:spPr>
      </p:pic>
    </p:spTree>
    <p:extLst>
      <p:ext uri="{BB962C8B-B14F-4D97-AF65-F5344CB8AC3E}">
        <p14:creationId xmlns:p14="http://schemas.microsoft.com/office/powerpoint/2010/main" val="283339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316523" y="365125"/>
            <a:ext cx="9259277" cy="1325563"/>
          </a:xfrm>
        </p:spPr>
        <p:txBody>
          <a:bodyPr>
            <a:normAutofit/>
          </a:bodyPr>
          <a:lstStyle/>
          <a:p>
            <a:r>
              <a:rPr lang="en-US" sz="3600" b="1" kern="100" dirty="0">
                <a:solidFill>
                  <a:srgbClr val="222836"/>
                </a:solidFill>
                <a:effectLst/>
                <a:ea typeface="Calibri" panose="020F0502020204030204" pitchFamily="34" charset="0"/>
                <a:cs typeface="Calibri" panose="020F0502020204030204" pitchFamily="34" charset="0"/>
              </a:rPr>
              <a:t>MISSBRAUCH IN UNSERER KIRCHE?</a:t>
            </a:r>
            <a:endParaRPr lang="en-US" sz="3600" b="1"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37600" cy="4351338"/>
          </a:xfrm>
        </p:spPr>
        <p:txBody>
          <a:bodyPr anchor="ctr"/>
          <a:lstStyle/>
          <a:p>
            <a:pPr marL="0" marR="0" indent="457200">
              <a:spcBef>
                <a:spcPts val="0"/>
              </a:spcBef>
              <a:spcAft>
                <a:spcPts val="0"/>
              </a:spcAft>
              <a:tabLst>
                <a:tab pos="457200" algn="l"/>
                <a:tab pos="914400" algn="l"/>
                <a:tab pos="1371600" algn="l"/>
                <a:tab pos="1828800" algn="l"/>
                <a:tab pos="2286000" algn="l"/>
              </a:tabLst>
            </a:pPr>
            <a:r>
              <a:rPr lang="de-AT"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Überall, wo die gefallene Menschheit 	versammelt ist, gibt es die Probleme der 	gefallenen Menschheit.</a:t>
            </a:r>
          </a:p>
          <a:p>
            <a:pPr marL="0" marR="0" indent="457200">
              <a:spcBef>
                <a:spcPts val="0"/>
              </a:spcBef>
              <a:spcAft>
                <a:spcPts val="0"/>
              </a:spcAft>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de-AT"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Die Gemeinde ist der Lieblingsarbeitsplatz 	des Teufels.</a:t>
            </a:r>
            <a:endParaRPr lang="en-US" dirty="0"/>
          </a:p>
        </p:txBody>
      </p:sp>
    </p:spTree>
    <p:extLst>
      <p:ext uri="{BB962C8B-B14F-4D97-AF65-F5344CB8AC3E}">
        <p14:creationId xmlns:p14="http://schemas.microsoft.com/office/powerpoint/2010/main" val="335682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5" name="Content Placeholder 4" descr="A black and red text&#10;&#10;Description automatically generated with low confidence">
            <a:extLst>
              <a:ext uri="{FF2B5EF4-FFF2-40B4-BE49-F238E27FC236}">
                <a16:creationId xmlns:a16="http://schemas.microsoft.com/office/drawing/2014/main" id="{6FC04D16-2731-9003-66B9-7119448D641E}"/>
              </a:ext>
            </a:extLst>
          </p:cNvPr>
          <p:cNvPicPr>
            <a:picLocks noGrp="1" noChangeAspect="1"/>
          </p:cNvPicPr>
          <p:nvPr>
            <p:ph idx="1"/>
          </p:nvPr>
        </p:nvPicPr>
        <p:blipFill>
          <a:blip r:embed="rId4"/>
          <a:stretch>
            <a:fillRect/>
          </a:stretch>
        </p:blipFill>
        <p:spPr>
          <a:xfrm>
            <a:off x="838200" y="2545027"/>
            <a:ext cx="8737600" cy="2912533"/>
          </a:xfrm>
        </p:spPr>
      </p:pic>
    </p:spTree>
    <p:extLst>
      <p:ext uri="{BB962C8B-B14F-4D97-AF65-F5344CB8AC3E}">
        <p14:creationId xmlns:p14="http://schemas.microsoft.com/office/powerpoint/2010/main" val="203771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175000" y="365125"/>
            <a:ext cx="6426200" cy="1325563"/>
          </a:xfrm>
        </p:spPr>
        <p:txBody>
          <a:bodyPr/>
          <a:lstStyle/>
          <a:p>
            <a:r>
              <a:rPr lang="en-US" b="1" dirty="0">
                <a:solidFill>
                  <a:srgbClr val="222836"/>
                </a:solidFill>
              </a:rPr>
              <a:t>ZIELE</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175000" y="1825625"/>
            <a:ext cx="6426200" cy="4351338"/>
          </a:xfrm>
        </p:spPr>
        <p:txBody>
          <a:bodyPr>
            <a:normAutofit/>
          </a:bodyPr>
          <a:lstStyle/>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Anerkennen</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dass</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 es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existiert</a:t>
            </a:r>
            <a:endPar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Es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besser</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zu</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verstehnen</a:t>
            </a:r>
            <a:endPar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Wirksamer</a:t>
            </a: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 </a:t>
            </a:r>
            <a:r>
              <a:rPr lang="en-US" sz="3600" dirty="0" err="1">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reagieren</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93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88661"/>
            <a:ext cx="8788400" cy="1325563"/>
          </a:xfrm>
        </p:spPr>
        <p:txBody>
          <a:bodyPr/>
          <a:lstStyle/>
          <a:p>
            <a:r>
              <a:rPr lang="en-US" sz="4400" b="1" kern="100" dirty="0">
                <a:solidFill>
                  <a:srgbClr val="222836"/>
                </a:solidFill>
                <a:effectLst/>
                <a:ea typeface="Calibri" panose="020F0502020204030204" pitchFamily="34" charset="0"/>
                <a:cs typeface="Calibri" panose="020F0502020204030204" pitchFamily="34" charset="0"/>
              </a:rPr>
              <a:t>MISSBRAUCH</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de-AT" sz="36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Sexueller Missbrauch in der Kindheit wird meist von jemandem begangen, den das Kind und die Familie </a:t>
            </a:r>
            <a:r>
              <a:rPr lang="de-AT" sz="3600" b="1"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kennen</a:t>
            </a:r>
            <a:r>
              <a:rPr lang="de-AT" sz="36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 und dem sie </a:t>
            </a:r>
            <a:r>
              <a:rPr lang="de-AT" sz="3600" b="1"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vertrauen</a:t>
            </a:r>
            <a:r>
              <a:rPr lang="de-AT" sz="36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a:t>
            </a:r>
            <a:endParaRPr lang="en-US" sz="3600" dirty="0">
              <a:latin typeface="Avenir Next" panose="020B0503020202020204" pitchFamily="34" charset="0"/>
              <a:cs typeface="Calibri" panose="020F0502020204030204" pitchFamily="34" charset="0"/>
            </a:endParaRPr>
          </a:p>
          <a:p>
            <a:pPr marL="0" indent="0">
              <a:buNone/>
            </a:pPr>
            <a:r>
              <a:rPr lang="de-AT" sz="3600" dirty="0">
                <a:solidFill>
                  <a:schemeClr val="tx1">
                    <a:lumMod val="75000"/>
                    <a:lumOff val="25000"/>
                  </a:schemeClr>
                </a:solidFill>
                <a:latin typeface="Avenir Next" panose="020B0503020202020204" pitchFamily="34" charset="0"/>
                <a:cs typeface="Calibri" panose="020F0502020204030204" pitchFamily="34" charset="0"/>
              </a:rPr>
              <a:t>In der </a:t>
            </a:r>
            <a:r>
              <a:rPr lang="de-AT" sz="3600" b="1" dirty="0">
                <a:solidFill>
                  <a:schemeClr val="accent6"/>
                </a:solidFill>
                <a:latin typeface="Avenir Next" panose="020B0503020202020204" pitchFamily="34" charset="0"/>
                <a:cs typeface="Calibri" panose="020F0502020204030204" pitchFamily="34" charset="0"/>
              </a:rPr>
              <a:t>Familie</a:t>
            </a:r>
            <a:r>
              <a:rPr lang="de-AT" sz="3600" dirty="0">
                <a:solidFill>
                  <a:schemeClr val="tx1">
                    <a:lumMod val="75000"/>
                    <a:lumOff val="25000"/>
                  </a:schemeClr>
                </a:solidFill>
                <a:latin typeface="Avenir Next" panose="020B0503020202020204" pitchFamily="34" charset="0"/>
                <a:cs typeface="Calibri" panose="020F0502020204030204" pitchFamily="34" charset="0"/>
              </a:rPr>
              <a:t>... in der </a:t>
            </a:r>
            <a:r>
              <a:rPr lang="de-AT" sz="3600" b="1" dirty="0">
                <a:solidFill>
                  <a:schemeClr val="accent6"/>
                </a:solidFill>
                <a:latin typeface="Avenir Next" panose="020B0503020202020204" pitchFamily="34" charset="0"/>
                <a:cs typeface="Calibri" panose="020F0502020204030204" pitchFamily="34" charset="0"/>
              </a:rPr>
              <a:t>Gemeinde</a:t>
            </a:r>
            <a:endParaRPr lang="en-US" sz="4800" b="1" dirty="0">
              <a:solidFill>
                <a:schemeClr val="accent6"/>
              </a:solidFill>
            </a:endParaRPr>
          </a:p>
        </p:txBody>
      </p:sp>
    </p:spTree>
    <p:extLst>
      <p:ext uri="{BB962C8B-B14F-4D97-AF65-F5344CB8AC3E}">
        <p14:creationId xmlns:p14="http://schemas.microsoft.com/office/powerpoint/2010/main" val="18859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36236" y="-13931"/>
            <a:ext cx="7899400" cy="1786708"/>
          </a:xfrm>
          <a:gradFill flip="none" rotWithShape="1">
            <a:gsLst>
              <a:gs pos="0">
                <a:schemeClr val="accent6">
                  <a:lumMod val="40000"/>
                  <a:lumOff val="60000"/>
                </a:schemeClr>
              </a:gs>
              <a:gs pos="49000">
                <a:schemeClr val="accent6">
                  <a:lumMod val="95000"/>
                  <a:lumOff val="5000"/>
                </a:schemeClr>
              </a:gs>
              <a:gs pos="100000">
                <a:schemeClr val="accent6"/>
              </a:gs>
            </a:gsLst>
            <a:path path="circle">
              <a:fillToRect l="100000" t="100000"/>
            </a:path>
            <a:tileRect r="-100000" b="-100000"/>
          </a:gradFill>
        </p:spPr>
        <p:txBody>
          <a:bodyPr/>
          <a:lstStyle/>
          <a:p>
            <a:r>
              <a:rPr lang="en-US" b="1" dirty="0"/>
              <a:t>	</a:t>
            </a:r>
            <a:r>
              <a:rPr lang="en-US" b="1" dirty="0">
                <a:solidFill>
                  <a:srgbClr val="222836"/>
                </a:solidFill>
              </a:rPr>
              <a:t>FALLBEISPIELE</a:t>
            </a:r>
          </a:p>
        </p:txBody>
      </p:sp>
      <p:sp>
        <p:nvSpPr>
          <p:cNvPr id="20" name="TextBox 19">
            <a:extLst>
              <a:ext uri="{FF2B5EF4-FFF2-40B4-BE49-F238E27FC236}">
                <a16:creationId xmlns:a16="http://schemas.microsoft.com/office/drawing/2014/main" id="{D44D17D6-1EC4-A340-A4F4-2EBB527366CB}"/>
              </a:ext>
            </a:extLst>
          </p:cNvPr>
          <p:cNvSpPr txBox="1"/>
          <p:nvPr/>
        </p:nvSpPr>
        <p:spPr>
          <a:xfrm>
            <a:off x="1609341" y="2167495"/>
            <a:ext cx="2647024" cy="4801314"/>
          </a:xfrm>
          <a:prstGeom prst="rect">
            <a:avLst/>
          </a:prstGeom>
          <a:noFill/>
        </p:spPr>
        <p:txBody>
          <a:bodyPr wrap="square" rtlCol="0" anchor="ctr">
            <a:spAutoFit/>
          </a:bodyPr>
          <a:lstStyle/>
          <a:p>
            <a:r>
              <a:rPr lang="en-US" dirty="0"/>
              <a:t> </a:t>
            </a:r>
            <a:r>
              <a:rPr lang="en-US" sz="3600" b="1" dirty="0">
                <a:solidFill>
                  <a:schemeClr val="tx1">
                    <a:lumMod val="75000"/>
                    <a:lumOff val="25000"/>
                  </a:schemeClr>
                </a:solidFill>
                <a:latin typeface="Avenir Next" panose="020B0503020202020204" pitchFamily="34" charset="0"/>
              </a:rPr>
              <a:t>Sarah</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Danielle</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Matt</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David</a:t>
            </a:r>
          </a:p>
          <a:p>
            <a:endParaRPr lang="en-US" sz="3600" b="1" dirty="0">
              <a:latin typeface="Avenir Next" panose="020B0503020202020204" pitchFamily="34" charset="0"/>
            </a:endParaRPr>
          </a:p>
          <a:p>
            <a:endParaRPr lang="en-US" dirty="0"/>
          </a:p>
        </p:txBody>
      </p:sp>
      <p:sp>
        <p:nvSpPr>
          <p:cNvPr id="21" name="TextBox 20">
            <a:extLst>
              <a:ext uri="{FF2B5EF4-FFF2-40B4-BE49-F238E27FC236}">
                <a16:creationId xmlns:a16="http://schemas.microsoft.com/office/drawing/2014/main" id="{9169DC15-A9EA-16DA-F331-47A4F4B66315}"/>
              </a:ext>
            </a:extLst>
          </p:cNvPr>
          <p:cNvSpPr txBox="1"/>
          <p:nvPr/>
        </p:nvSpPr>
        <p:spPr>
          <a:xfrm>
            <a:off x="4772488" y="2470107"/>
            <a:ext cx="2647024" cy="3139321"/>
          </a:xfrm>
          <a:prstGeom prst="rect">
            <a:avLst/>
          </a:prstGeom>
          <a:noFill/>
        </p:spPr>
        <p:txBody>
          <a:bodyPr wrap="square" rtlCol="0">
            <a:spAutoFit/>
          </a:bodyPr>
          <a:lstStyle/>
          <a:p>
            <a:r>
              <a:rPr lang="en-US" sz="3600" b="1" dirty="0">
                <a:solidFill>
                  <a:schemeClr val="tx1">
                    <a:lumMod val="75000"/>
                    <a:lumOff val="25000"/>
                  </a:schemeClr>
                </a:solidFill>
                <a:latin typeface="Avenir Next" panose="020B0503020202020204" pitchFamily="34" charset="0"/>
              </a:rPr>
              <a:t>Amanda</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Brenda</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Susan</a:t>
            </a:r>
          </a:p>
          <a:p>
            <a:endParaRPr lang="en-US" dirty="0"/>
          </a:p>
        </p:txBody>
      </p:sp>
      <p:pic>
        <p:nvPicPr>
          <p:cNvPr id="25" name="Picture 24" descr="Teenager with curly hair">
            <a:extLst>
              <a:ext uri="{FF2B5EF4-FFF2-40B4-BE49-F238E27FC236}">
                <a16:creationId xmlns:a16="http://schemas.microsoft.com/office/drawing/2014/main" id="{133F9A93-E042-25E1-27D8-DC998FABCF8C}"/>
              </a:ext>
            </a:extLst>
          </p:cNvPr>
          <p:cNvPicPr>
            <a:picLocks noChangeAspect="1"/>
          </p:cNvPicPr>
          <p:nvPr/>
        </p:nvPicPr>
        <p:blipFill rotWithShape="1">
          <a:blip r:embed="rId4"/>
          <a:srcRect l="20594" t="7425" r="32824" b="31988"/>
          <a:stretch/>
        </p:blipFill>
        <p:spPr>
          <a:xfrm>
            <a:off x="7908461" y="1363586"/>
            <a:ext cx="2552303" cy="2213042"/>
          </a:xfrm>
          <a:prstGeom prst="rect">
            <a:avLst/>
          </a:prstGeom>
        </p:spPr>
      </p:pic>
      <p:pic>
        <p:nvPicPr>
          <p:cNvPr id="26" name="Picture 25" descr="Child covering face">
            <a:extLst>
              <a:ext uri="{FF2B5EF4-FFF2-40B4-BE49-F238E27FC236}">
                <a16:creationId xmlns:a16="http://schemas.microsoft.com/office/drawing/2014/main" id="{B94FA7AA-2201-95F5-0AB2-512D7859DD79}"/>
              </a:ext>
            </a:extLst>
          </p:cNvPr>
          <p:cNvPicPr>
            <a:picLocks noChangeAspect="1"/>
          </p:cNvPicPr>
          <p:nvPr/>
        </p:nvPicPr>
        <p:blipFill rotWithShape="1">
          <a:blip r:embed="rId5"/>
          <a:srcRect l="30719" t="14461" r="29085" b="31373"/>
          <a:stretch/>
        </p:blipFill>
        <p:spPr>
          <a:xfrm>
            <a:off x="7924732" y="3429000"/>
            <a:ext cx="2536032" cy="2278305"/>
          </a:xfrm>
          <a:prstGeom prst="rect">
            <a:avLst/>
          </a:prstGeom>
        </p:spPr>
      </p:pic>
      <p:pic>
        <p:nvPicPr>
          <p:cNvPr id="27" name="Picture 26" descr="Person in distress">
            <a:extLst>
              <a:ext uri="{FF2B5EF4-FFF2-40B4-BE49-F238E27FC236}">
                <a16:creationId xmlns:a16="http://schemas.microsoft.com/office/drawing/2014/main" id="{3795A83F-770C-643F-4EC6-17C6B7256567}"/>
              </a:ext>
            </a:extLst>
          </p:cNvPr>
          <p:cNvPicPr>
            <a:picLocks noChangeAspect="1"/>
          </p:cNvPicPr>
          <p:nvPr/>
        </p:nvPicPr>
        <p:blipFill rotWithShape="1">
          <a:blip r:embed="rId6"/>
          <a:srcRect t="13508" r="48366" b="38126"/>
          <a:stretch/>
        </p:blipFill>
        <p:spPr>
          <a:xfrm>
            <a:off x="7908461" y="0"/>
            <a:ext cx="2543242" cy="1786708"/>
          </a:xfrm>
          <a:prstGeom prst="rect">
            <a:avLst/>
          </a:prstGeom>
        </p:spPr>
      </p:pic>
      <p:pic>
        <p:nvPicPr>
          <p:cNvPr id="30" name="Content Placeholder 6" descr="Young woman crying">
            <a:extLst>
              <a:ext uri="{FF2B5EF4-FFF2-40B4-BE49-F238E27FC236}">
                <a16:creationId xmlns:a16="http://schemas.microsoft.com/office/drawing/2014/main" id="{A25569E1-0D69-B4F2-677B-81ED8103D425}"/>
              </a:ext>
            </a:extLst>
          </p:cNvPr>
          <p:cNvPicPr>
            <a:picLocks noChangeAspect="1"/>
          </p:cNvPicPr>
          <p:nvPr/>
        </p:nvPicPr>
        <p:blipFill>
          <a:blip r:embed="rId7"/>
          <a:stretch>
            <a:fillRect/>
          </a:stretch>
        </p:blipFill>
        <p:spPr>
          <a:xfrm>
            <a:off x="7935636" y="5167312"/>
            <a:ext cx="2536032" cy="1690688"/>
          </a:xfrm>
          <a:prstGeom prst="rect">
            <a:avLst/>
          </a:prstGeom>
        </p:spPr>
      </p:pic>
    </p:spTree>
    <p:extLst>
      <p:ext uri="{BB962C8B-B14F-4D97-AF65-F5344CB8AC3E}">
        <p14:creationId xmlns:p14="http://schemas.microsoft.com/office/powerpoint/2010/main" val="391450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72620"/>
            <a:ext cx="8788400" cy="1325563"/>
          </a:xfrm>
        </p:spPr>
        <p:txBody>
          <a:bodyPr/>
          <a:lstStyle/>
          <a:p>
            <a:r>
              <a:rPr lang="en-US" sz="4400" b="1" kern="100" dirty="0">
                <a:solidFill>
                  <a:srgbClr val="222836"/>
                </a:solidFill>
                <a:effectLst/>
                <a:ea typeface="Calibri" panose="020F0502020204030204" pitchFamily="34" charset="0"/>
                <a:cs typeface="Calibri" panose="020F0502020204030204" pitchFamily="34" charset="0"/>
              </a:rPr>
              <a:t>MISSBRAUCH</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de-AT" sz="3600" dirty="0">
                <a:solidFill>
                  <a:schemeClr val="tx1">
                    <a:lumMod val="75000"/>
                    <a:lumOff val="25000"/>
                  </a:schemeClr>
                </a:solidFill>
                <a:latin typeface="Avenir Next" panose="020B0503020202020204" pitchFamily="34" charset="0"/>
              </a:rPr>
              <a:t>Missbrauch liegt vor, wenn eine Person ihre Macht oder ihren Einfluss nutzt, um eine schwache Person auszunutzen.</a:t>
            </a:r>
            <a:endParaRPr lang="en-US" sz="6000" b="1" dirty="0">
              <a:solidFill>
                <a:schemeClr val="accent6"/>
              </a:solidFill>
              <a:latin typeface="Avenir Next" panose="020B0503020202020204" pitchFamily="34" charset="0"/>
            </a:endParaRPr>
          </a:p>
        </p:txBody>
      </p:sp>
    </p:spTree>
    <p:extLst>
      <p:ext uri="{BB962C8B-B14F-4D97-AF65-F5344CB8AC3E}">
        <p14:creationId xmlns:p14="http://schemas.microsoft.com/office/powerpoint/2010/main" val="26633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89283" y="2345626"/>
            <a:ext cx="8475259" cy="2166748"/>
          </a:xfrm>
        </p:spPr>
        <p:txBody>
          <a:bodyPr anchor="ctr">
            <a:normAutofit/>
          </a:bodyPr>
          <a:lstStyle/>
          <a:p>
            <a:r>
              <a:rPr lang="de-AT" sz="4400" b="1" dirty="0">
                <a:solidFill>
                  <a:srgbClr val="222836"/>
                </a:solidFill>
              </a:rPr>
              <a:t>WAS SIND DIE AUSWIRKUNGEN VON MISSBRAUCH?</a:t>
            </a:r>
            <a:endParaRPr lang="en-US" sz="4400" b="1" dirty="0">
              <a:solidFill>
                <a:srgbClr val="222836"/>
              </a:solidFill>
            </a:endParaRPr>
          </a:p>
        </p:txBody>
      </p:sp>
    </p:spTree>
    <p:extLst>
      <p:ext uri="{BB962C8B-B14F-4D97-AF65-F5344CB8AC3E}">
        <p14:creationId xmlns:p14="http://schemas.microsoft.com/office/powerpoint/2010/main" val="2572657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5E84323FD3354A9578D4332768F987" ma:contentTypeVersion="10" ma:contentTypeDescription="Ein neues Dokument erstellen." ma:contentTypeScope="" ma:versionID="bc5ff0e45fcaf4917c904ff05cf08387">
  <xsd:schema xmlns:xsd="http://www.w3.org/2001/XMLSchema" xmlns:xs="http://www.w3.org/2001/XMLSchema" xmlns:p="http://schemas.microsoft.com/office/2006/metadata/properties" xmlns:ns2="eba0639a-e33f-4143-9e60-64cf83c3e86b" xmlns:ns3="159d8900-01ff-46f4-ac34-b03df83e2df0" targetNamespace="http://schemas.microsoft.com/office/2006/metadata/properties" ma:root="true" ma:fieldsID="5c44a33452a07ad389ce6f51bedc1391" ns2:_="" ns3:_="">
    <xsd:import namespace="eba0639a-e33f-4143-9e60-64cf83c3e86b"/>
    <xsd:import namespace="159d8900-01ff-46f4-ac34-b03df83e2d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a0639a-e33f-4143-9e60-64cf83c3e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b6f90b59-00c3-4209-894c-8f716974bdd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9d8900-01ff-46f4-ac34-b03df83e2d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0d8a29a-0748-445c-9feb-d6388eb8342d}" ma:internalName="TaxCatchAll" ma:showField="CatchAllData" ma:web="159d8900-01ff-46f4-ac34-b03df83e2df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D01699-D7F3-463D-A485-1B18726F0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a0639a-e33f-4143-9e60-64cf83c3e86b"/>
    <ds:schemaRef ds:uri="159d8900-01ff-46f4-ac34-b03df83e2d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EE7321-A381-42ED-B303-0F6B2BDDE5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{813AF159-7AC1-D946-B4B1-A777DCC32F38}tf10001070</Template>
  <TotalTime>0</TotalTime>
  <Words>7237</Words>
  <Application>Microsoft Office PowerPoint</Application>
  <PresentationFormat>Breitbild</PresentationFormat>
  <Paragraphs>356</Paragraphs>
  <Slides>27</Slides>
  <Notes>26</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27</vt:i4>
      </vt:variant>
    </vt:vector>
  </HeadingPairs>
  <TitlesOfParts>
    <vt:vector size="39" baseType="lpstr">
      <vt:lpstr>Arial</vt:lpstr>
      <vt:lpstr>Avenir Next</vt:lpstr>
      <vt:lpstr>Bradley Hand ITC</vt:lpstr>
      <vt:lpstr>Calibri</vt:lpstr>
      <vt:lpstr>Calibri (Body)</vt:lpstr>
      <vt:lpstr>Cambria</vt:lpstr>
      <vt:lpstr>Katari</vt:lpstr>
      <vt:lpstr>Stencil</vt:lpstr>
      <vt:lpstr>Symbol</vt:lpstr>
      <vt:lpstr>Times New Roman</vt:lpstr>
      <vt:lpstr>Times New Roman (Body CS)</vt:lpstr>
      <vt:lpstr>Office Theme</vt:lpstr>
      <vt:lpstr>Wölfe</vt:lpstr>
      <vt:lpstr>DIE SCHAFE SEINER HERDE</vt:lpstr>
      <vt:lpstr>MISSBRAUCH IN UNSERER KIRCHE?</vt:lpstr>
      <vt:lpstr>PowerPoint-Präsentation</vt:lpstr>
      <vt:lpstr>ZIELE</vt:lpstr>
      <vt:lpstr>MISSBRAUCH</vt:lpstr>
      <vt:lpstr> FALLBEISPIELE</vt:lpstr>
      <vt:lpstr>MISSBRAUCH</vt:lpstr>
      <vt:lpstr>WAS SIND DIE AUSWIRKUNGEN VON MISSBRAUCH?</vt:lpstr>
      <vt:lpstr>AUSWIRKUNGEN </vt:lpstr>
      <vt:lpstr>AUSWIRKUNGEN</vt:lpstr>
      <vt:lpstr>AUSWIRKUNGEN</vt:lpstr>
      <vt:lpstr>BEEINFLUSSENDE FAKTOREN</vt:lpstr>
      <vt:lpstr>BEEINFLUSSENDE FAKTOREN</vt:lpstr>
      <vt:lpstr>  REAKTION AUF MISSBRAUCH</vt:lpstr>
      <vt:lpstr>SICHERHEITS- UND AKTIONSPLAN</vt:lpstr>
      <vt:lpstr>SEI AUFMERKSAM</vt:lpstr>
      <vt:lpstr>GUTE NACHRICHTEN! </vt:lpstr>
      <vt:lpstr>DIE REAKTION IST WICHTIG</vt:lpstr>
      <vt:lpstr>MIT DEM HERZEN HÖREN</vt:lpstr>
      <vt:lpstr>WAS IST MIT DER VERGEBUNG EINES TÄTERS?</vt:lpstr>
      <vt:lpstr>MISSBRAUCH IN DER BIBEL</vt:lpstr>
      <vt:lpstr> GOTT KANN HEILEN</vt:lpstr>
      <vt:lpstr>AUF DEN GUTEN HIRTEN HÖREN</vt:lpstr>
      <vt:lpstr>AUF DEN GUTEN HIRTEN HÖREN</vt:lpstr>
      <vt:lpstr>AUF DEN GUTEN HIRTEN HÖREN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WOLVES</dc:title>
  <dc:creator>Itin, Nilde</dc:creator>
  <cp:lastModifiedBy>Dagmar Dorn</cp:lastModifiedBy>
  <cp:revision>7</cp:revision>
  <cp:lastPrinted>2023-04-13T15:23:03Z</cp:lastPrinted>
  <dcterms:created xsi:type="dcterms:W3CDTF">2023-04-13T13:02:25Z</dcterms:created>
  <dcterms:modified xsi:type="dcterms:W3CDTF">2023-07-05T10:43:22Z</dcterms:modified>
</cp:coreProperties>
</file>