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260" r:id="rId3"/>
    <p:sldId id="262" r:id="rId4"/>
    <p:sldId id="289" r:id="rId5"/>
    <p:sldId id="290" r:id="rId6"/>
    <p:sldId id="293" r:id="rId7"/>
    <p:sldId id="291" r:id="rId8"/>
    <p:sldId id="263" r:id="rId9"/>
    <p:sldId id="264" r:id="rId10"/>
    <p:sldId id="294" r:id="rId11"/>
    <p:sldId id="295" r:id="rId12"/>
    <p:sldId id="265" r:id="rId13"/>
    <p:sldId id="266" r:id="rId14"/>
    <p:sldId id="267" r:id="rId15"/>
    <p:sldId id="268" r:id="rId16"/>
    <p:sldId id="269" r:id="rId17"/>
    <p:sldId id="270" r:id="rId18"/>
    <p:sldId id="271" r:id="rId19"/>
    <p:sldId id="272" r:id="rId20"/>
    <p:sldId id="273" r:id="rId21"/>
    <p:sldId id="296" r:id="rId22"/>
    <p:sldId id="274" r:id="rId23"/>
    <p:sldId id="275" r:id="rId24"/>
    <p:sldId id="276" r:id="rId25"/>
    <p:sldId id="277" r:id="rId26"/>
    <p:sldId id="292" r:id="rId27"/>
    <p:sldId id="297" r:id="rId28"/>
    <p:sldId id="278" r:id="rId29"/>
    <p:sldId id="298" r:id="rId30"/>
    <p:sldId id="279" r:id="rId31"/>
    <p:sldId id="280" r:id="rId32"/>
    <p:sldId id="281" r:id="rId33"/>
    <p:sldId id="282" r:id="rId34"/>
    <p:sldId id="283" r:id="rId35"/>
    <p:sldId id="284" r:id="rId36"/>
    <p:sldId id="285" r:id="rId37"/>
    <p:sldId id="286" r:id="rId38"/>
    <p:sldId id="287" r:id="rId39"/>
    <p:sldId id="288" r:id="rId40"/>
    <p:sldId id="30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802"/>
    <a:srgbClr val="009999"/>
    <a:srgbClr val="2A258C"/>
    <a:srgbClr val="3258CC"/>
    <a:srgbClr val="9A0000"/>
    <a:srgbClr val="8F2580"/>
    <a:srgbClr val="28B701"/>
    <a:srgbClr val="00CC00"/>
    <a:srgbClr val="EEAF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1" autoAdjust="0"/>
    <p:restoredTop sz="76885" autoAdjust="0"/>
  </p:normalViewPr>
  <p:slideViewPr>
    <p:cSldViewPr>
      <p:cViewPr varScale="1">
        <p:scale>
          <a:sx n="122" d="100"/>
          <a:sy n="122" d="100"/>
        </p:scale>
        <p:origin x="296" y="200"/>
      </p:cViewPr>
      <p:guideLst>
        <p:guide orient="horz" pos="2160"/>
        <p:guide pos="2880"/>
      </p:guideLst>
    </p:cSldViewPr>
  </p:slideViewPr>
  <p:notesTextViewPr>
    <p:cViewPr>
      <p:scale>
        <a:sx n="100" d="100"/>
        <a:sy n="100" d="100"/>
      </p:scale>
      <p:origin x="0" y="0"/>
    </p:cViewPr>
  </p:notesTextViewPr>
  <p:notesViewPr>
    <p:cSldViewPr>
      <p:cViewPr>
        <p:scale>
          <a:sx n="78" d="100"/>
          <a:sy n="78" d="100"/>
        </p:scale>
        <p:origin x="1312" y="-6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75CA71-8117-4E5C-8817-7C5F1C6EEAC4}" type="datetimeFigureOut">
              <a:rPr lang="en-US" smtClean="0"/>
              <a:pPr/>
              <a:t>2/16/17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55F6F-CACA-4919-99D1-9647165E3EF5}" type="slidenum">
              <a:rPr lang="en-US" smtClean="0"/>
              <a:pPr/>
              <a:t>‹#›</a:t>
            </a:fld>
            <a:endParaRPr lang="en-US"/>
          </a:p>
        </p:txBody>
      </p:sp>
    </p:spTree>
    <p:extLst>
      <p:ext uri="{BB962C8B-B14F-4D97-AF65-F5344CB8AC3E}">
        <p14:creationId xmlns:p14="http://schemas.microsoft.com/office/powerpoint/2010/main" val="262527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5632"/>
            <a:ext cx="5486400" cy="4114800"/>
          </a:xfrm>
        </p:spPr>
        <p:txBody>
          <a:bodyPr>
            <a:normAutofit/>
          </a:bodyPr>
          <a:lstStyle/>
          <a:p>
            <a:r>
              <a:rPr lang="en-US" b="1" dirty="0" smtClean="0"/>
              <a:t>Introduction</a:t>
            </a:r>
            <a:endParaRPr lang="en-US" dirty="0" smtClean="0"/>
          </a:p>
          <a:p>
            <a:r>
              <a:rPr lang="en-US" dirty="0" smtClean="0"/>
              <a:t> </a:t>
            </a:r>
          </a:p>
          <a:p>
            <a:r>
              <a:rPr lang="en-US" dirty="0" smtClean="0"/>
              <a:t>Think back on your life as a teenager.  For some that will be a few years, for others a few decades. However long it’s been, however different our circumstances have been, no matter what the variables were, today’s teens face similar challenges, but with an intensity that has never been felt before. Everything in their lives is public thanks to social media and cell phones. The world is smaller today with more opportunities—and challenges—than ever before. </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1</a:t>
            </a:fld>
            <a:endParaRPr lang="en-US"/>
          </a:p>
        </p:txBody>
      </p:sp>
    </p:spTree>
    <p:extLst>
      <p:ext uri="{BB962C8B-B14F-4D97-AF65-F5344CB8AC3E}">
        <p14:creationId xmlns:p14="http://schemas.microsoft.com/office/powerpoint/2010/main" val="28520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323850"/>
            <a:ext cx="2286000" cy="1714500"/>
          </a:xfrm>
        </p:spPr>
      </p:sp>
      <p:sp>
        <p:nvSpPr>
          <p:cNvPr id="3" name="Notes Placeholder 2"/>
          <p:cNvSpPr>
            <a:spLocks noGrp="1"/>
          </p:cNvSpPr>
          <p:nvPr>
            <p:ph type="body" idx="1"/>
          </p:nvPr>
        </p:nvSpPr>
        <p:spPr>
          <a:xfrm>
            <a:off x="685800" y="2195736"/>
            <a:ext cx="5486400" cy="6262464"/>
          </a:xfrm>
        </p:spPr>
        <p:txBody>
          <a:bodyPr>
            <a:noAutofit/>
          </a:bodyPr>
          <a:lstStyle/>
          <a:p>
            <a:r>
              <a:rPr lang="en-US" b="1" dirty="0" smtClean="0"/>
              <a:t>Young </a:t>
            </a:r>
            <a:r>
              <a:rPr lang="en-US" b="1" dirty="0"/>
              <a:t>women </a:t>
            </a:r>
            <a:r>
              <a:rPr lang="en-US" b="1" dirty="0" smtClean="0"/>
              <a:t>often feel they don’t measure up physically because they compare </a:t>
            </a:r>
            <a:r>
              <a:rPr lang="en-US" b="1" dirty="0"/>
              <a:t>themselves with the pictures they see on magazine covers, the </a:t>
            </a:r>
            <a:r>
              <a:rPr lang="en-US" b="1" dirty="0" smtClean="0"/>
              <a:t>internet, </a:t>
            </a:r>
            <a:r>
              <a:rPr lang="en-US" b="1" dirty="0"/>
              <a:t>and women </a:t>
            </a:r>
            <a:r>
              <a:rPr lang="en-US" b="1" dirty="0" smtClean="0"/>
              <a:t>on </a:t>
            </a:r>
            <a:r>
              <a:rPr lang="en-US" b="1" dirty="0"/>
              <a:t>TV and in the </a:t>
            </a:r>
            <a:r>
              <a:rPr lang="en-US" b="1" dirty="0" smtClean="0"/>
              <a:t>movies. </a:t>
            </a:r>
          </a:p>
          <a:p>
            <a:endParaRPr lang="en-US" dirty="0" smtClean="0"/>
          </a:p>
          <a:p>
            <a:r>
              <a:rPr lang="en-US" dirty="0" smtClean="0"/>
              <a:t>One </a:t>
            </a:r>
            <a:r>
              <a:rPr lang="en-US" dirty="0"/>
              <a:t>attempt to do battle with feelings of inferiority is to help young women be as attractive as possible. Give them instruction in skin care and the tasteful use of makeup. Girls have fun doing facials and manicures together. Some girls seem naturally gifted with fixing cute hair styles. However there are some basic guidelines for matching hair length and style with face shapes. Many girls will appreciate tips about hair care.  </a:t>
            </a:r>
          </a:p>
          <a:p>
            <a:r>
              <a:rPr lang="en-US" dirty="0"/>
              <a:t> </a:t>
            </a:r>
          </a:p>
          <a:p>
            <a:r>
              <a:rPr lang="en-US" dirty="0"/>
              <a:t>Because young folks have such a need to “belong,” this is the age when we see so many hair styles and dress fads that are similar. Even though they want their own identity (at least separate from their parents!) they don’t want to look different than their peers. However, they will still benefit from an understanding of skin tones and colors of clothes to make them look their very best.</a:t>
            </a:r>
          </a:p>
          <a:p>
            <a:r>
              <a:rPr lang="en-US" dirty="0"/>
              <a:t> </a:t>
            </a:r>
          </a:p>
          <a:p>
            <a:r>
              <a:rPr lang="en-US" dirty="0"/>
              <a:t>At the same time, helping them to understand the lack of reality in the pictures they are seeing can also help. Online videos like “Evolution” by Dove shows how pictures of models and actresses are </a:t>
            </a:r>
            <a:r>
              <a:rPr lang="en-US" dirty="0" err="1"/>
              <a:t>Photoshopped</a:t>
            </a:r>
            <a:r>
              <a:rPr lang="en-US" dirty="0"/>
              <a:t> even after a team of makeup artists, hairstylists, and wardrobe professionals have done their work. The pictures they are seeing are not realistic. Helping them to understand this can provide a less distorted view of what real beauty is. </a:t>
            </a:r>
          </a:p>
          <a:p>
            <a:r>
              <a:rPr lang="en-US" dirty="0"/>
              <a:t> </a:t>
            </a:r>
          </a:p>
        </p:txBody>
      </p:sp>
      <p:sp>
        <p:nvSpPr>
          <p:cNvPr id="4" name="Slide Number Placeholder 3"/>
          <p:cNvSpPr>
            <a:spLocks noGrp="1"/>
          </p:cNvSpPr>
          <p:nvPr>
            <p:ph type="sldNum" sz="quarter" idx="10"/>
          </p:nvPr>
        </p:nvSpPr>
        <p:spPr/>
        <p:txBody>
          <a:bodyPr/>
          <a:lstStyle/>
          <a:p>
            <a:fld id="{E5755F6F-CACA-4919-99D1-9647165E3EF5}" type="slidenum">
              <a:rPr lang="en-US" smtClean="0"/>
              <a:pPr/>
              <a:t>10</a:t>
            </a:fld>
            <a:endParaRPr lang="en-US" dirty="0"/>
          </a:p>
        </p:txBody>
      </p:sp>
    </p:spTree>
    <p:extLst>
      <p:ext uri="{BB962C8B-B14F-4D97-AF65-F5344CB8AC3E}">
        <p14:creationId xmlns:p14="http://schemas.microsoft.com/office/powerpoint/2010/main" val="15853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912813"/>
            <a:ext cx="2286000" cy="1714500"/>
          </a:xfrm>
        </p:spPr>
      </p:sp>
      <p:sp>
        <p:nvSpPr>
          <p:cNvPr id="3" name="Notes Placeholder 2"/>
          <p:cNvSpPr>
            <a:spLocks noGrp="1"/>
          </p:cNvSpPr>
          <p:nvPr>
            <p:ph type="body" idx="1"/>
          </p:nvPr>
        </p:nvSpPr>
        <p:spPr>
          <a:xfrm>
            <a:off x="685800" y="2915816"/>
            <a:ext cx="5486400" cy="3960440"/>
          </a:xfrm>
        </p:spPr>
        <p:txBody>
          <a:bodyPr>
            <a:noAutofit/>
          </a:bodyPr>
          <a:lstStyle/>
          <a:p>
            <a:r>
              <a:rPr lang="en-US" dirty="0" smtClean="0"/>
              <a:t>Another </a:t>
            </a:r>
            <a:r>
              <a:rPr lang="en-US" dirty="0"/>
              <a:t>important aspect of appearance for girls to consider is what their appearance “says” to young men. Because girls don’t think the same way guys do, young women may think they’re dressing in a way that’s attractive and getting attention, not realizing the kind of attention they’re getting—or what message they are sending. They typically don’t understand what guys are thinking when they see a little cleavage or skin, while boys think girls know exactly what they’re doing. </a:t>
            </a:r>
          </a:p>
          <a:p>
            <a:r>
              <a:rPr lang="en-US" dirty="0"/>
              <a:t> </a:t>
            </a:r>
          </a:p>
          <a:p>
            <a:r>
              <a:rPr lang="en-US" dirty="0"/>
              <a:t>Beauty and boys are two important topics for Women’s Ministries to discuss and educate young women on, giving them a biblical perspective without being harsh, critical, or “not understanding.”  </a:t>
            </a:r>
          </a:p>
          <a:p>
            <a:r>
              <a:rPr lang="en-US" dirty="0"/>
              <a:t> </a:t>
            </a:r>
          </a:p>
          <a:p>
            <a:r>
              <a:rPr lang="en-US" b="1" dirty="0"/>
              <a:t>Encourage young women to think of themselves as being members of a royal family. Stand tall and walk and act like the daughter of a King! They are, after all, daughters of the heavenly King</a:t>
            </a:r>
            <a:r>
              <a:rPr lang="en-US" b="1" dirty="0" smtClean="0"/>
              <a:t>!</a:t>
            </a:r>
          </a:p>
          <a:p>
            <a:endParaRPr lang="en-US" dirty="0"/>
          </a:p>
          <a:p>
            <a:pPr algn="ctr"/>
            <a:r>
              <a:rPr lang="en-US" b="1" dirty="0" smtClean="0"/>
              <a:t>“</a:t>
            </a:r>
            <a:r>
              <a:rPr lang="en-US" b="1" dirty="0"/>
              <a:t>The King’s daughter is all glorious within</a:t>
            </a:r>
            <a:r>
              <a:rPr lang="en-US" b="1" dirty="0" smtClean="0"/>
              <a:t>.”</a:t>
            </a:r>
          </a:p>
          <a:p>
            <a:pPr algn="ctr"/>
            <a:r>
              <a:rPr lang="en-US" b="1" dirty="0" smtClean="0"/>
              <a:t>Psalm 45:13, </a:t>
            </a:r>
            <a:r>
              <a:rPr lang="en-US" b="1" i="1" dirty="0" smtClean="0"/>
              <a:t>KJV</a:t>
            </a:r>
            <a:endParaRPr lang="en-US" b="1" dirty="0"/>
          </a:p>
          <a:p>
            <a:r>
              <a:rPr lang="en-US" dirty="0"/>
              <a:t> </a:t>
            </a:r>
          </a:p>
        </p:txBody>
      </p:sp>
      <p:sp>
        <p:nvSpPr>
          <p:cNvPr id="4" name="Slide Number Placeholder 3"/>
          <p:cNvSpPr>
            <a:spLocks noGrp="1"/>
          </p:cNvSpPr>
          <p:nvPr>
            <p:ph type="sldNum" sz="quarter" idx="10"/>
          </p:nvPr>
        </p:nvSpPr>
        <p:spPr/>
        <p:txBody>
          <a:bodyPr/>
          <a:lstStyle/>
          <a:p>
            <a:fld id="{E5755F6F-CACA-4919-99D1-9647165E3EF5}" type="slidenum">
              <a:rPr lang="en-US" smtClean="0"/>
              <a:pPr/>
              <a:t>11</a:t>
            </a:fld>
            <a:endParaRPr lang="en-US" dirty="0"/>
          </a:p>
        </p:txBody>
      </p:sp>
    </p:spTree>
    <p:extLst>
      <p:ext uri="{BB962C8B-B14F-4D97-AF65-F5344CB8AC3E}">
        <p14:creationId xmlns:p14="http://schemas.microsoft.com/office/powerpoint/2010/main" val="976668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395288"/>
            <a:ext cx="4572000" cy="3429000"/>
          </a:xfrm>
        </p:spPr>
      </p:sp>
      <p:sp>
        <p:nvSpPr>
          <p:cNvPr id="3" name="Notes Placeholder 2"/>
          <p:cNvSpPr>
            <a:spLocks noGrp="1"/>
          </p:cNvSpPr>
          <p:nvPr>
            <p:ph type="body" idx="1"/>
          </p:nvPr>
        </p:nvSpPr>
        <p:spPr>
          <a:xfrm>
            <a:off x="685800" y="3995936"/>
            <a:ext cx="5486400" cy="4462264"/>
          </a:xfrm>
        </p:spPr>
        <p:txBody>
          <a:bodyPr>
            <a:noAutofit/>
          </a:bodyPr>
          <a:lstStyle/>
          <a:p>
            <a:pPr lvl="0"/>
            <a:r>
              <a:rPr lang="en-US" b="1" dirty="0" smtClean="0"/>
              <a:t>B. Personality </a:t>
            </a:r>
            <a:r>
              <a:rPr lang="en-US" b="1" dirty="0"/>
              <a:t>and Attitude Needs</a:t>
            </a:r>
            <a:endParaRPr lang="en-US" dirty="0"/>
          </a:p>
          <a:p>
            <a:r>
              <a:rPr lang="en-US" dirty="0"/>
              <a:t/>
            </a:r>
            <a:br>
              <a:rPr lang="en-US" dirty="0"/>
            </a:br>
            <a:r>
              <a:rPr lang="en-US" b="1" dirty="0"/>
              <a:t>The tendency to compare yourself with others is especially strong during teen years. That contributes to the feeling of inferiority with which teens often wrestle.</a:t>
            </a:r>
            <a:r>
              <a:rPr lang="en-US" dirty="0"/>
              <a:t> Remind them that no one can compare favorably in every area of their lives. There is always someone who is better, more attractive, more gifted, more talented—in at least one area! No one was created to be good at everything. Help them learn to respect themselves and others as being special in God’s sight. What they need to remember is that negative things they think about themselves are not usually true, and that others their age have similar feelings. The adults in their lives need to keep them affirmed and reassured. Sometimes taking a personality assessment or something like “Strength Finders” helps a young woman to learn about herself and understand herself better. It can help her learn who she is and enable her to feel good about herself. </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12</a:t>
            </a:fld>
            <a:endParaRPr lang="en-US"/>
          </a:p>
        </p:txBody>
      </p:sp>
    </p:spTree>
    <p:extLst>
      <p:ext uri="{BB962C8B-B14F-4D97-AF65-F5344CB8AC3E}">
        <p14:creationId xmlns:p14="http://schemas.microsoft.com/office/powerpoint/2010/main" val="199124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EXERCISE:</a:t>
            </a:r>
          </a:p>
          <a:p>
            <a:endParaRPr lang="en-US" b="1" i="1" dirty="0" smtClean="0"/>
          </a:p>
          <a:p>
            <a:pPr>
              <a:tabLst>
                <a:tab pos="344488" algn="l"/>
              </a:tabLst>
            </a:pPr>
            <a:r>
              <a:rPr lang="en-US" b="1" i="1" dirty="0" smtClean="0"/>
              <a:t>Read aloud the </a:t>
            </a:r>
            <a:r>
              <a:rPr lang="en-US" b="1" i="1" dirty="0"/>
              <a:t>beautiful verses from Psalm </a:t>
            </a:r>
            <a:r>
              <a:rPr lang="en-US" b="1" i="1" dirty="0" smtClean="0"/>
              <a:t>139. </a:t>
            </a:r>
            <a:r>
              <a:rPr lang="en-US" b="1" i="1" dirty="0"/>
              <a:t>Make a list of the truths it reveals about who we each </a:t>
            </a:r>
            <a:r>
              <a:rPr lang="en-US" b="1" i="1" dirty="0" smtClean="0"/>
              <a:t>of us are</a:t>
            </a:r>
            <a:r>
              <a:rPr lang="en-US" b="1" i="1" dirty="0"/>
              <a:t>.</a:t>
            </a:r>
            <a:endParaRPr lang="en-US" dirty="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13</a:t>
            </a:fld>
            <a:endParaRPr lang="en-US"/>
          </a:p>
        </p:txBody>
      </p:sp>
    </p:spTree>
    <p:extLst>
      <p:ext uri="{BB962C8B-B14F-4D97-AF65-F5344CB8AC3E}">
        <p14:creationId xmlns:p14="http://schemas.microsoft.com/office/powerpoint/2010/main" val="1827946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C. Greater </a:t>
            </a:r>
            <a:r>
              <a:rPr lang="en-US" b="1" dirty="0"/>
              <a:t>responsibility in church</a:t>
            </a:r>
            <a:endParaRPr lang="en-US" dirty="0"/>
          </a:p>
          <a:p>
            <a:r>
              <a:rPr lang="en-US" dirty="0"/>
              <a:t> </a:t>
            </a:r>
          </a:p>
          <a:p>
            <a:r>
              <a:rPr lang="en-US" b="1" dirty="0"/>
              <a:t>Young people need to have encounters in which they feel comfortable and successful to build their self-confidence. Give them responsibilities they can do successfully. </a:t>
            </a:r>
            <a:r>
              <a:rPr lang="en-US" dirty="0"/>
              <a:t>Teens and parents will both learn that as they become more responsible they are trusted with more freedom. And that’s what teens really want. Give them real opportunities to serve in the church—opportunities to lead out and to participate in service projects. Get to know teens and discover what their gifts, talents, and interests are—then connect them with opportunities to serve. This has two benefits: </a:t>
            </a:r>
            <a:endParaRPr lang="en-US" dirty="0" smtClean="0"/>
          </a:p>
          <a:p>
            <a:endParaRPr lang="en-US" dirty="0" smtClean="0"/>
          </a:p>
          <a:p>
            <a:pPr marL="228600" indent="-228600">
              <a:buAutoNum type="arabicParenR"/>
            </a:pPr>
            <a:r>
              <a:rPr lang="en-US" dirty="0" smtClean="0"/>
              <a:t>helping </a:t>
            </a:r>
            <a:r>
              <a:rPr lang="en-US" dirty="0"/>
              <a:t>them develop their gifts; </a:t>
            </a:r>
            <a:r>
              <a:rPr lang="en-US" dirty="0" smtClean="0"/>
              <a:t>and</a:t>
            </a:r>
          </a:p>
          <a:p>
            <a:pPr marL="228600" indent="-228600">
              <a:buAutoNum type="arabicParenR"/>
            </a:pPr>
            <a:r>
              <a:rPr lang="en-US" dirty="0" smtClean="0"/>
              <a:t>connecting </a:t>
            </a:r>
            <a:r>
              <a:rPr lang="en-US" dirty="0"/>
              <a:t>them with the church. </a:t>
            </a:r>
          </a:p>
          <a:p>
            <a:r>
              <a:rPr lang="en-US" dirty="0"/>
              <a:t> </a:t>
            </a:r>
          </a:p>
          <a:p>
            <a:r>
              <a:rPr lang="en-US" dirty="0"/>
              <a:t>Thank them for their help and affirm them for the positives you see. They aren’t looking for fake flattery, but a few authentic words of affirmation and encouragement, recognizing a gift or talent, will go a long way in building confidence in a young person. </a:t>
            </a:r>
          </a:p>
        </p:txBody>
      </p:sp>
      <p:sp>
        <p:nvSpPr>
          <p:cNvPr id="4" name="Slide Number Placeholder 3"/>
          <p:cNvSpPr>
            <a:spLocks noGrp="1"/>
          </p:cNvSpPr>
          <p:nvPr>
            <p:ph type="sldNum" sz="quarter" idx="10"/>
          </p:nvPr>
        </p:nvSpPr>
        <p:spPr/>
        <p:txBody>
          <a:bodyPr/>
          <a:lstStyle/>
          <a:p>
            <a:fld id="{E5755F6F-CACA-4919-99D1-9647165E3EF5}" type="slidenum">
              <a:rPr lang="en-US" smtClean="0"/>
              <a:pPr/>
              <a:t>14</a:t>
            </a:fld>
            <a:endParaRPr lang="en-US"/>
          </a:p>
        </p:txBody>
      </p:sp>
    </p:spTree>
    <p:extLst>
      <p:ext uri="{BB962C8B-B14F-4D97-AF65-F5344CB8AC3E}">
        <p14:creationId xmlns:p14="http://schemas.microsoft.com/office/powerpoint/2010/main" val="610645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542384"/>
          </a:xfrm>
        </p:spPr>
        <p:txBody>
          <a:bodyPr>
            <a:noAutofit/>
          </a:bodyPr>
          <a:lstStyle/>
          <a:p>
            <a:pPr lvl="0"/>
            <a:r>
              <a:rPr lang="en-US" b="1" dirty="0" smtClean="0"/>
              <a:t>D. Career </a:t>
            </a:r>
            <a:r>
              <a:rPr lang="en-US" b="1" dirty="0"/>
              <a:t>choices</a:t>
            </a:r>
            <a:endParaRPr lang="en-US" dirty="0"/>
          </a:p>
          <a:p>
            <a:endParaRPr lang="en-US" b="1" dirty="0" smtClean="0"/>
          </a:p>
          <a:p>
            <a:r>
              <a:rPr lang="en-US" b="1" dirty="0" smtClean="0"/>
              <a:t>A </a:t>
            </a:r>
            <a:r>
              <a:rPr lang="en-US" b="1" dirty="0"/>
              <a:t>major decision of the teen years is the choice of a career. In pondering this decision, they should consider their personality strengths, natural talents, abilities, and interests. </a:t>
            </a:r>
            <a:r>
              <a:rPr lang="en-US" dirty="0"/>
              <a:t> Encourage them to realize that although this is an important decision, they don’t have to make the choice alone. They can take advantage of career counseling and testing to help point the direction. </a:t>
            </a:r>
            <a:endParaRPr lang="en-US" dirty="0" smtClean="0"/>
          </a:p>
          <a:p>
            <a:endParaRPr lang="en-US" dirty="0"/>
          </a:p>
          <a:p>
            <a:r>
              <a:rPr lang="en-US" dirty="0" smtClean="0"/>
              <a:t>Show </a:t>
            </a:r>
            <a:r>
              <a:rPr lang="en-US" dirty="0"/>
              <a:t>them how to use the Bible to help them in their choices—scriptures such as those in Psalm </a:t>
            </a:r>
            <a:r>
              <a:rPr lang="en-US" dirty="0" smtClean="0"/>
              <a:t>37:3-8.</a:t>
            </a:r>
            <a:endParaRPr lang="en-US" dirty="0"/>
          </a:p>
          <a:p>
            <a:pPr marL="225425"/>
            <a:r>
              <a:rPr lang="en-US" dirty="0"/>
              <a:t>“Trust in the Lord and do good</a:t>
            </a:r>
            <a:r>
              <a:rPr lang="en-US" dirty="0" smtClean="0"/>
              <a:t>; </a:t>
            </a:r>
            <a:r>
              <a:rPr lang="is-IS" dirty="0" smtClean="0"/>
              <a:t>…</a:t>
            </a:r>
            <a:r>
              <a:rPr lang="en-US" dirty="0" smtClean="0"/>
              <a:t>”</a:t>
            </a:r>
            <a:endParaRPr lang="en-US" dirty="0"/>
          </a:p>
          <a:p>
            <a:pPr marL="225425"/>
            <a:r>
              <a:rPr lang="en-US" dirty="0"/>
              <a:t>“Delight yourself in the Lord and He will give you the desires of your heart.”</a:t>
            </a:r>
          </a:p>
          <a:p>
            <a:pPr marL="225425"/>
            <a:r>
              <a:rPr lang="en-US" dirty="0"/>
              <a:t>“Commit your way to the Lord</a:t>
            </a:r>
            <a:r>
              <a:rPr lang="en-US" dirty="0" smtClean="0"/>
              <a:t>; </a:t>
            </a:r>
            <a:r>
              <a:rPr lang="is-IS" dirty="0" smtClean="0"/>
              <a:t>…</a:t>
            </a:r>
            <a:r>
              <a:rPr lang="en-US" dirty="0" smtClean="0"/>
              <a:t>”</a:t>
            </a:r>
            <a:endParaRPr lang="en-US" dirty="0"/>
          </a:p>
          <a:p>
            <a:pPr marL="225425"/>
            <a:r>
              <a:rPr lang="en-US" dirty="0"/>
              <a:t>“Be still before the Lord and wait patiently for </a:t>
            </a:r>
            <a:r>
              <a:rPr lang="en-US" dirty="0" smtClean="0"/>
              <a:t>Him</a:t>
            </a:r>
            <a:r>
              <a:rPr lang="is-IS" dirty="0" smtClean="0"/>
              <a:t>….</a:t>
            </a:r>
            <a:r>
              <a:rPr lang="en-US" dirty="0" smtClean="0"/>
              <a:t>”</a:t>
            </a:r>
            <a:endParaRPr lang="en-US" dirty="0"/>
          </a:p>
          <a:p>
            <a:r>
              <a:rPr lang="en-US" dirty="0"/>
              <a:t> </a:t>
            </a:r>
          </a:p>
          <a:p>
            <a:r>
              <a:rPr lang="en-US" dirty="0"/>
              <a:t>Remind them of the importance of prayer in making big life decisions such as career, college major, and marriage. Show them how to connect the gifts and talents God has given them with a career. </a:t>
            </a:r>
          </a:p>
          <a:p>
            <a:r>
              <a:rPr lang="en-US" dirty="0"/>
              <a:t> </a:t>
            </a:r>
          </a:p>
          <a:p>
            <a:r>
              <a:rPr lang="en-US" b="1" i="1" dirty="0" smtClean="0"/>
              <a:t>EXERCISE: Discuss </a:t>
            </a:r>
            <a:r>
              <a:rPr lang="en-US" b="1" i="1" dirty="0"/>
              <a:t>Handout #</a:t>
            </a:r>
            <a:r>
              <a:rPr lang="en-US" b="1" i="1" dirty="0" smtClean="0"/>
              <a:t>3,</a:t>
            </a:r>
            <a:r>
              <a:rPr lang="en-US" b="1" dirty="0" smtClean="0"/>
              <a:t> “Principles </a:t>
            </a:r>
            <a:r>
              <a:rPr lang="en-US" b="1" dirty="0"/>
              <a:t>for Choosing a Profession</a:t>
            </a:r>
            <a:r>
              <a:rPr lang="en-US" b="1"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15</a:t>
            </a:fld>
            <a:endParaRPr lang="en-US"/>
          </a:p>
        </p:txBody>
      </p:sp>
    </p:spTree>
    <p:extLst>
      <p:ext uri="{BB962C8B-B14F-4D97-AF65-F5344CB8AC3E}">
        <p14:creationId xmlns:p14="http://schemas.microsoft.com/office/powerpoint/2010/main" val="65618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87824"/>
            <a:ext cx="5486400" cy="5470376"/>
          </a:xfrm>
        </p:spPr>
        <p:txBody>
          <a:bodyPr>
            <a:normAutofit/>
          </a:bodyPr>
          <a:lstStyle/>
          <a:p>
            <a:pPr lvl="0"/>
            <a:r>
              <a:rPr lang="en-US" b="1" dirty="0" smtClean="0"/>
              <a:t>E. Social Needs</a:t>
            </a:r>
          </a:p>
          <a:p>
            <a:pPr lvl="0"/>
            <a:endParaRPr lang="en-US" dirty="0"/>
          </a:p>
          <a:p>
            <a:r>
              <a:rPr lang="en-US" b="1" dirty="0"/>
              <a:t>Teenagers need friendships that encourage, accept, support, and nurture. They need genuine friends with good values. </a:t>
            </a:r>
            <a:r>
              <a:rPr lang="en-US" dirty="0"/>
              <a:t>When they know other people like them, they will like themselves better, and that helps with the problem of feeling inferior. They need the fellowship of like-minded people and need to feel they are in a safe, warm environment of love and acceptance. This is one advantage young people who attend Christian schools where there are more choices of friends with similar standards and values may have. But more and more young people are not attending Christian schools. It is important to provide other opportunities to connect with Christian teens. </a:t>
            </a:r>
          </a:p>
          <a:p>
            <a:r>
              <a:rPr lang="en-US" dirty="0"/>
              <a:t> </a:t>
            </a:r>
          </a:p>
          <a:p>
            <a:r>
              <a:rPr lang="en-US" dirty="0"/>
              <a:t>Because young people are afraid to be different and choose to conform to their peers as a group, they can be intimidating to adults. Their hair and their clothes may make it look like they’re wearing a placard which has a very important message.  </a:t>
            </a:r>
          </a:p>
          <a:p>
            <a:r>
              <a:rPr lang="en-US" dirty="0"/>
              <a:t> </a:t>
            </a:r>
          </a:p>
          <a:p>
            <a:r>
              <a:rPr lang="en-US" dirty="0"/>
              <a:t/>
            </a:r>
            <a:br>
              <a:rPr lang="en-US" dirty="0"/>
            </a:br>
            <a:r>
              <a:rPr lang="en-US" dirty="0"/>
              <a:t>It’s almost amusing to see how much they want to separate their identity from that of their parents and teachers, but it’s still important for them to belong to a group their own age. The gang culture starts during the teen years as young people look for a group where they can belong and people they can identify with. So even though it is natural for a young person to establish personal identity and separate from adults in order to find out who they are by themselves, don’t use that as an excuse to abandon your adult responsibility for their nurture. This is a time when adults are needed more than ever. Getting to know their friends by name, praying for them, and connecting with them as often as possible, even when they intimidate you, is a positive.</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16</a:t>
            </a:fld>
            <a:endParaRPr lang="en-US"/>
          </a:p>
        </p:txBody>
      </p:sp>
    </p:spTree>
    <p:extLst>
      <p:ext uri="{BB962C8B-B14F-4D97-AF65-F5344CB8AC3E}">
        <p14:creationId xmlns:p14="http://schemas.microsoft.com/office/powerpoint/2010/main" val="1255251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1. Church </a:t>
            </a:r>
            <a:r>
              <a:rPr lang="en-US" b="1" dirty="0"/>
              <a:t>involvement</a:t>
            </a:r>
            <a:endParaRPr lang="en-US" dirty="0"/>
          </a:p>
          <a:p>
            <a:r>
              <a:rPr lang="en-US" dirty="0"/>
              <a:t> </a:t>
            </a:r>
          </a:p>
          <a:p>
            <a:r>
              <a:rPr lang="en-US" b="1" dirty="0"/>
              <a:t>Every young person needs a feeling of acceptance, belonging, and validation.  This comes with opportunities for leadership and involvement. They need to have ownership. They need to feel needed and important. The church provides an ideal setting for this to take place.</a:t>
            </a:r>
            <a:r>
              <a:rPr lang="en-US" dirty="0"/>
              <a:t> Every church should put its corporate arms around its young people, involve them, and train them for leadership. Imagine how that would strengthen the youth and strengthen the church!</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17</a:t>
            </a:fld>
            <a:endParaRPr lang="en-US"/>
          </a:p>
        </p:txBody>
      </p:sp>
    </p:spTree>
    <p:extLst>
      <p:ext uri="{BB962C8B-B14F-4D97-AF65-F5344CB8AC3E}">
        <p14:creationId xmlns:p14="http://schemas.microsoft.com/office/powerpoint/2010/main" val="1405097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2. Building </a:t>
            </a:r>
            <a:r>
              <a:rPr lang="en-US" b="1" dirty="0"/>
              <a:t>connections </a:t>
            </a:r>
            <a:endParaRPr lang="en-US" dirty="0"/>
          </a:p>
          <a:p>
            <a:r>
              <a:rPr lang="en-US" b="1" dirty="0"/>
              <a:t> </a:t>
            </a:r>
            <a:endParaRPr lang="en-US" dirty="0"/>
          </a:p>
          <a:p>
            <a:r>
              <a:rPr lang="en-US" b="1" dirty="0"/>
              <a:t>The first step for involving and training young people is to connect with them. Get to know them. Provide opportunities to socialize and work side-by-side with young people. Learn who they are and what they enjoy and are passionate about. Build on this knowledge</a:t>
            </a:r>
            <a:r>
              <a:rPr lang="en-US" b="1" dirty="0" smtClean="0"/>
              <a:t>.</a:t>
            </a:r>
          </a:p>
          <a:p>
            <a:endParaRPr lang="en-US" dirty="0"/>
          </a:p>
          <a:p>
            <a:r>
              <a:rPr lang="en-US" b="1" dirty="0"/>
              <a:t> </a:t>
            </a:r>
            <a:r>
              <a:rPr lang="en-US" dirty="0" smtClean="0"/>
              <a:t>It’s </a:t>
            </a:r>
            <a:r>
              <a:rPr lang="en-US" dirty="0"/>
              <a:t>also important to connect with young people through social media—it’s where they “live.” Friend them on Facebook. This gives you the opportunity to have a regular glimpse into their lives—what they’re doing, who their friends are, what they’re saying. Don’t friend them to “spy” on them or use it as an opportunity to preach or be critical. Be “friends” as an opportunity to connect with them and learn more about who they are and what they’re looking for. </a:t>
            </a:r>
          </a:p>
          <a:p>
            <a:r>
              <a:rPr lang="en-US" dirty="0"/>
              <a:t>Teens rarely talk on the phone. They also rarely use email any longer—believing this is a tool for adults. They use texting and IM. Connect with them through these mediums. Let them know that you’re praying for them with a quick text. </a:t>
            </a:r>
          </a:p>
        </p:txBody>
      </p:sp>
      <p:sp>
        <p:nvSpPr>
          <p:cNvPr id="4" name="Slide Number Placeholder 3"/>
          <p:cNvSpPr>
            <a:spLocks noGrp="1"/>
          </p:cNvSpPr>
          <p:nvPr>
            <p:ph type="sldNum" sz="quarter" idx="10"/>
          </p:nvPr>
        </p:nvSpPr>
        <p:spPr/>
        <p:txBody>
          <a:bodyPr/>
          <a:lstStyle/>
          <a:p>
            <a:fld id="{E5755F6F-CACA-4919-99D1-9647165E3EF5}" type="slidenum">
              <a:rPr lang="en-US" smtClean="0"/>
              <a:pPr/>
              <a:t>18</a:t>
            </a:fld>
            <a:endParaRPr lang="en-US"/>
          </a:p>
        </p:txBody>
      </p:sp>
    </p:spTree>
    <p:extLst>
      <p:ext uri="{BB962C8B-B14F-4D97-AF65-F5344CB8AC3E}">
        <p14:creationId xmlns:p14="http://schemas.microsoft.com/office/powerpoint/2010/main" val="1915664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563888"/>
            <a:ext cx="5486400" cy="4894312"/>
          </a:xfrm>
        </p:spPr>
        <p:txBody>
          <a:bodyPr>
            <a:noAutofit/>
          </a:bodyPr>
          <a:lstStyle/>
          <a:p>
            <a:pPr lvl="0"/>
            <a:r>
              <a:rPr lang="en-US" b="1" dirty="0" smtClean="0"/>
              <a:t>3. Loosen </a:t>
            </a:r>
            <a:r>
              <a:rPr lang="en-US" b="1" dirty="0"/>
              <a:t>the reins </a:t>
            </a:r>
            <a:endParaRPr lang="en-US" dirty="0"/>
          </a:p>
          <a:p>
            <a:r>
              <a:rPr lang="en-US" dirty="0"/>
              <a:t> </a:t>
            </a:r>
          </a:p>
          <a:p>
            <a:r>
              <a:rPr lang="en-US" b="1" dirty="0" smtClean="0"/>
              <a:t>Conflict </a:t>
            </a:r>
            <a:r>
              <a:rPr lang="en-US" b="1" dirty="0"/>
              <a:t>between parents and teens is caused by issues of control.</a:t>
            </a:r>
            <a:r>
              <a:rPr lang="en-US" dirty="0"/>
              <a:t>  At birth, parents are in full control of the baby, but mom and dad need to remember that their goal is to gradually turn over the reins of control to the child herself. This will sometimes mean letting a young person make a decision and face the consequences of that decision without a parent’s help or rescue. </a:t>
            </a:r>
            <a:r>
              <a:rPr lang="en-US" b="1" dirty="0"/>
              <a:t>Parents need wisdom to know which battles to fight and which not to fight.</a:t>
            </a:r>
            <a:r>
              <a:rPr lang="en-US" dirty="0"/>
              <a:t>    </a:t>
            </a:r>
          </a:p>
          <a:p>
            <a:r>
              <a:rPr lang="en-US" dirty="0"/>
              <a:t> </a:t>
            </a:r>
          </a:p>
          <a:p>
            <a:r>
              <a:rPr lang="en-US" dirty="0" smtClean="0"/>
              <a:t>The </a:t>
            </a:r>
            <a:r>
              <a:rPr lang="en-US" dirty="0"/>
              <a:t>teen needs to remember that as she manifests more self-control and responsibility, mom and dad are gradually able to relinquish that part of their God-given assignment. Teens must know the importance of making good choices and learn how to make good choices, learning how to use the Bible as their guide in decision-making. </a:t>
            </a:r>
          </a:p>
          <a:p>
            <a:endParaRPr lang="en-US" dirty="0" smtClean="0"/>
          </a:p>
          <a:p>
            <a:r>
              <a:rPr lang="en-US" b="1" dirty="0" smtClean="0"/>
              <a:t>EXERCISE: Discuss in small groups some choices young people may make that bring consequences they would never choose if they had known ahead of time.</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19</a:t>
            </a:fld>
            <a:endParaRPr lang="en-US"/>
          </a:p>
        </p:txBody>
      </p:sp>
    </p:spTree>
    <p:extLst>
      <p:ext uri="{BB962C8B-B14F-4D97-AF65-F5344CB8AC3E}">
        <p14:creationId xmlns:p14="http://schemas.microsoft.com/office/powerpoint/2010/main" val="119050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With </a:t>
            </a:r>
            <a:r>
              <a:rPr lang="en-US" i="1" dirty="0"/>
              <a:t>the help of your group, make a list of how the teen years have changed in the last decade or two. Then make a list of what teens face that haven’t changed—though some may be intensified today.</a:t>
            </a:r>
            <a:endParaRPr lang="en-US" dirty="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a:t>
            </a:fld>
            <a:endParaRPr lang="en-US"/>
          </a:p>
        </p:txBody>
      </p:sp>
    </p:spTree>
    <p:extLst>
      <p:ext uri="{BB962C8B-B14F-4D97-AF65-F5344CB8AC3E}">
        <p14:creationId xmlns:p14="http://schemas.microsoft.com/office/powerpoint/2010/main" val="757950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179388"/>
            <a:ext cx="3657600" cy="2743200"/>
          </a:xfrm>
        </p:spPr>
      </p:sp>
      <p:sp>
        <p:nvSpPr>
          <p:cNvPr id="3" name="Notes Placeholder 2"/>
          <p:cNvSpPr>
            <a:spLocks noGrp="1"/>
          </p:cNvSpPr>
          <p:nvPr>
            <p:ph type="body" idx="1"/>
          </p:nvPr>
        </p:nvSpPr>
        <p:spPr>
          <a:xfrm>
            <a:off x="685800" y="2987824"/>
            <a:ext cx="5486400" cy="5470376"/>
          </a:xfrm>
        </p:spPr>
        <p:txBody>
          <a:bodyPr>
            <a:normAutofit/>
          </a:bodyPr>
          <a:lstStyle/>
          <a:p>
            <a:pPr lvl="0"/>
            <a:r>
              <a:rPr lang="en-US" b="1" dirty="0" smtClean="0"/>
              <a:t>4. Talking </a:t>
            </a:r>
            <a:r>
              <a:rPr lang="en-US" b="1" dirty="0"/>
              <a:t>about sex </a:t>
            </a:r>
            <a:endParaRPr lang="en-US" dirty="0"/>
          </a:p>
          <a:p>
            <a:r>
              <a:rPr lang="en-US" dirty="0"/>
              <a:t> </a:t>
            </a:r>
          </a:p>
          <a:p>
            <a:r>
              <a:rPr lang="en-US" b="1" dirty="0"/>
              <a:t>Because relationships with boys are such an important part of a young woman’s interest, they need adults who are willing to address those issues with them. Plain talk about sex and marriage calls for a maturity that comes beyond teen years.</a:t>
            </a:r>
            <a:r>
              <a:rPr lang="en-US" dirty="0"/>
              <a:t> </a:t>
            </a:r>
            <a:r>
              <a:rPr lang="en-US" dirty="0" smtClean="0"/>
              <a:t>Love </a:t>
            </a:r>
            <a:r>
              <a:rPr lang="en-US" dirty="0"/>
              <a:t>as a feeling is a word that needs to be experienced, and lust or infatuation (although teens can easily get love and lust mixed up) needs to be explained as the strong feeling it is, but not the kind of feeling that builds a good foundation for marriage. Infatuation is self-centered. Genuine love desires what is best for the other person to be happy. </a:t>
            </a:r>
          </a:p>
          <a:p>
            <a:r>
              <a:rPr lang="en-US" dirty="0"/>
              <a:t> </a:t>
            </a:r>
          </a:p>
          <a:p>
            <a:r>
              <a:rPr lang="en-US" dirty="0"/>
              <a:t>Help young women before they are dating think and plan for dating. Walk them through making a list of what they “must have” in a guy and what they “will not tolerate” in a man. Guide them with ideas to think about, things to consider. Help them to create a plan for dating—including how far they’re willing to go with a boy and who they will call when a date goes bad and they need to be “rescued.” These are also important topics to include moms in on and to help resource moms so that they can have these conversations or continue these conversations with their daughters. </a:t>
            </a:r>
          </a:p>
          <a:p>
            <a:r>
              <a:rPr lang="en-US" dirty="0"/>
              <a:t> </a:t>
            </a:r>
          </a:p>
          <a:p>
            <a:r>
              <a:rPr lang="en-US" dirty="0"/>
              <a:t>Young people are always interested in hearing, talking, and thinking about sex.  They need a mature Christian adult to help them understand the physical and emotional dangers in experiencing sex before marriage and to help them not only make a commitment to wait until marriage for sex, but helping them to see that they’re not alone in their commitment. They need Christian women who will be a “safe place” for them to talk to about boys, sex, and the pressures they feel.</a:t>
            </a:r>
          </a:p>
          <a:p>
            <a:r>
              <a:rPr lang="en-US" dirty="0"/>
              <a:t> </a:t>
            </a:r>
          </a:p>
          <a:p>
            <a:r>
              <a:rPr lang="en-US" b="1" dirty="0" smtClean="0">
                <a:sym typeface="Wingdings"/>
              </a:rPr>
              <a:t>EXERCISE: </a:t>
            </a:r>
            <a:r>
              <a:rPr lang="en-US" b="1" i="1" dirty="0" smtClean="0"/>
              <a:t>Discuss Handout </a:t>
            </a:r>
            <a:r>
              <a:rPr lang="en-US" b="1" i="1" dirty="0"/>
              <a:t>#</a:t>
            </a:r>
            <a:r>
              <a:rPr lang="en-US" b="1" i="1" dirty="0" smtClean="0"/>
              <a:t>4, “</a:t>
            </a:r>
            <a:r>
              <a:rPr lang="en-US" b="1" i="1" dirty="0"/>
              <a:t>Differences between Love and </a:t>
            </a:r>
            <a:r>
              <a:rPr lang="en-US" b="1" i="1" dirty="0" smtClean="0"/>
              <a:t>Sex in a</a:t>
            </a:r>
            <a:r>
              <a:rPr lang="en-US" b="1" i="1" baseline="0" dirty="0" smtClean="0"/>
              <a:t> Relationship.</a:t>
            </a:r>
            <a:r>
              <a:rPr lang="en-US" b="1" i="1" dirty="0" smtClean="0"/>
              <a:t>”</a:t>
            </a:r>
            <a:endParaRPr lang="en-US" b="1" dirty="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20</a:t>
            </a:fld>
            <a:endParaRPr lang="en-US"/>
          </a:p>
        </p:txBody>
      </p:sp>
    </p:spTree>
    <p:extLst>
      <p:ext uri="{BB962C8B-B14F-4D97-AF65-F5344CB8AC3E}">
        <p14:creationId xmlns:p14="http://schemas.microsoft.com/office/powerpoint/2010/main" val="1481907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Dr. James Dobson calls the ages between 16 and 26 </a:t>
            </a:r>
            <a:r>
              <a:rPr lang="en-US" b="1" dirty="0"/>
              <a:t>the “critical decade.”  </a:t>
            </a:r>
            <a:r>
              <a:rPr lang="en-US" dirty="0"/>
              <a:t>These are years that transform a youth living at home into an adult earning her own living. Here are some decisions that are generally made during this time that have an effect on the rest of life:   </a:t>
            </a:r>
            <a:endParaRPr lang="en-US" dirty="0" smtClean="0"/>
          </a:p>
          <a:p>
            <a:endParaRPr lang="en-US" dirty="0"/>
          </a:p>
          <a:p>
            <a:pPr marL="344488" lvl="0" indent="-119063">
              <a:buFont typeface="Arial" pitchFamily="34" charset="0"/>
              <a:buChar char="•"/>
            </a:pPr>
            <a:r>
              <a:rPr lang="en-US" dirty="0"/>
              <a:t>Occupation </a:t>
            </a:r>
            <a:endParaRPr lang="en-US" dirty="0" smtClean="0"/>
          </a:p>
          <a:p>
            <a:pPr marL="344488" lvl="0" indent="-119063">
              <a:buFont typeface="Arial" pitchFamily="34" charset="0"/>
              <a:buChar char="•"/>
            </a:pPr>
            <a:r>
              <a:rPr lang="en-US" dirty="0"/>
              <a:t>Marriage</a:t>
            </a:r>
            <a:endParaRPr lang="en-US" dirty="0" smtClean="0"/>
          </a:p>
          <a:p>
            <a:pPr marL="344488" lvl="0" indent="-119063">
              <a:buFont typeface="Arial" pitchFamily="34" charset="0"/>
              <a:buChar char="•"/>
            </a:pPr>
            <a:r>
              <a:rPr lang="en-US" dirty="0"/>
              <a:t>Establishment of values and principles by which life is governed</a:t>
            </a:r>
            <a:endParaRPr lang="en-US" dirty="0" smtClean="0"/>
          </a:p>
          <a:p>
            <a:pPr marL="344488" lvl="0" indent="-119063">
              <a:buFont typeface="Arial" pitchFamily="34" charset="0"/>
              <a:buChar char="•"/>
            </a:pPr>
            <a:r>
              <a:rPr lang="en-US" dirty="0"/>
              <a:t>Faith</a:t>
            </a:r>
            <a:endParaRPr lang="en-US" dirty="0" smtClean="0"/>
          </a:p>
          <a:p>
            <a:r>
              <a:rPr lang="en-US" dirty="0"/>
              <a:t> </a:t>
            </a:r>
          </a:p>
          <a:p>
            <a:r>
              <a:rPr lang="en-US" dirty="0"/>
              <a:t>These are all major decisions!  What help and safeguards are there to assist with this important time of life?</a:t>
            </a:r>
          </a:p>
          <a:p>
            <a:r>
              <a:rPr lang="en-US" dirty="0"/>
              <a:t> </a:t>
            </a:r>
          </a:p>
          <a:p>
            <a:r>
              <a:rPr lang="en-US" b="1" dirty="0" smtClean="0"/>
              <a:t>EXERCISE: </a:t>
            </a:r>
            <a:r>
              <a:rPr lang="en-US" b="1" i="1" dirty="0"/>
              <a:t>Read </a:t>
            </a:r>
            <a:r>
              <a:rPr lang="en-US" b="1" i="1" dirty="0" smtClean="0"/>
              <a:t>Handout </a:t>
            </a:r>
            <a:r>
              <a:rPr lang="en-US" b="1" i="1" dirty="0"/>
              <a:t>#5, “How to Know God’s Will”</a:t>
            </a:r>
            <a:endParaRPr lang="en-US" b="1" dirty="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21</a:t>
            </a:fld>
            <a:endParaRPr lang="en-US"/>
          </a:p>
        </p:txBody>
      </p:sp>
    </p:spTree>
    <p:extLst>
      <p:ext uri="{BB962C8B-B14F-4D97-AF65-F5344CB8AC3E}">
        <p14:creationId xmlns:p14="http://schemas.microsoft.com/office/powerpoint/2010/main" val="1815320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F. Spiritual </a:t>
            </a:r>
            <a:r>
              <a:rPr lang="en-US" b="1" dirty="0"/>
              <a:t>Needs</a:t>
            </a:r>
            <a:endParaRPr lang="en-US" dirty="0"/>
          </a:p>
          <a:p>
            <a:r>
              <a:rPr lang="en-US" dirty="0"/>
              <a:t> </a:t>
            </a:r>
          </a:p>
          <a:p>
            <a:r>
              <a:rPr lang="en-US" b="1" dirty="0"/>
              <a:t>Teenagers have the same spiritual needs adults have: to know God and be saved by grace. They may not admit it to their parents, but many of them crave an intimate relationship with God.</a:t>
            </a:r>
            <a:r>
              <a:rPr lang="en-US" dirty="0"/>
              <a:t> They want to understand Bible doctrines and feel like they can have their questions answered honestly. Many young people express a belief in God and a desire for a relationship with Him, but are no longer interested in church. </a:t>
            </a:r>
          </a:p>
          <a:p>
            <a:r>
              <a:rPr lang="en-US" dirty="0"/>
              <a:t> </a:t>
            </a:r>
          </a:p>
          <a:p>
            <a:r>
              <a:rPr lang="en-US" dirty="0"/>
              <a:t>Young people are drawn to adults who are consistent, committed, and compassionate. They want to feel they have spiritual support and want to mature in a non-judgmental environment. They wilt under criticism, but will grow spiritually when they are mentored by a loving, mature Christian.</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22</a:t>
            </a:fld>
            <a:endParaRPr lang="en-US"/>
          </a:p>
        </p:txBody>
      </p:sp>
    </p:spTree>
    <p:extLst>
      <p:ext uri="{BB962C8B-B14F-4D97-AF65-F5344CB8AC3E}">
        <p14:creationId xmlns:p14="http://schemas.microsoft.com/office/powerpoint/2010/main" val="1598171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323850"/>
            <a:ext cx="2743200" cy="2057400"/>
          </a:xfrm>
        </p:spPr>
      </p:sp>
      <p:sp>
        <p:nvSpPr>
          <p:cNvPr id="3" name="Notes Placeholder 2"/>
          <p:cNvSpPr>
            <a:spLocks noGrp="1"/>
          </p:cNvSpPr>
          <p:nvPr>
            <p:ph type="body" idx="1"/>
          </p:nvPr>
        </p:nvSpPr>
        <p:spPr>
          <a:xfrm>
            <a:off x="685800" y="2555776"/>
            <a:ext cx="5486400" cy="5902424"/>
          </a:xfrm>
        </p:spPr>
        <p:txBody>
          <a:bodyPr>
            <a:noAutofit/>
          </a:bodyPr>
          <a:lstStyle/>
          <a:p>
            <a:r>
              <a:rPr lang="en-US" b="1" dirty="0"/>
              <a:t>Ellen White, years ago, wrote, “The church is languishing for the help of young men [and women] who will bear a courageous testimony, who will with their ardent zeal stir up the sluggish energies of God’s people and so increase the power of the church in the </a:t>
            </a:r>
            <a:r>
              <a:rPr lang="en-US" b="1" dirty="0" smtClean="0"/>
              <a:t>world” (</a:t>
            </a:r>
            <a:r>
              <a:rPr lang="en-US" b="1" i="1" dirty="0" smtClean="0"/>
              <a:t>Messages </a:t>
            </a:r>
            <a:r>
              <a:rPr lang="en-US" b="1" i="1" dirty="0"/>
              <a:t>to Young People</a:t>
            </a:r>
            <a:r>
              <a:rPr lang="en-US" b="1" dirty="0"/>
              <a:t>, p</a:t>
            </a:r>
            <a:r>
              <a:rPr lang="en-US" b="1" i="1" dirty="0"/>
              <a:t>. </a:t>
            </a:r>
            <a:r>
              <a:rPr lang="en-US" b="1" dirty="0" smtClean="0"/>
              <a:t>25)</a:t>
            </a:r>
            <a:r>
              <a:rPr lang="en-US" b="1" i="1" dirty="0" smtClean="0"/>
              <a:t>.</a:t>
            </a:r>
            <a:r>
              <a:rPr lang="en-US" dirty="0" smtClean="0"/>
              <a:t> </a:t>
            </a:r>
          </a:p>
          <a:p>
            <a:endParaRPr lang="en-US" dirty="0" smtClean="0"/>
          </a:p>
          <a:p>
            <a:r>
              <a:rPr lang="en-US" dirty="0" smtClean="0"/>
              <a:t>She </a:t>
            </a:r>
            <a:r>
              <a:rPr lang="en-US" dirty="0"/>
              <a:t>realized how much the church needs its youth. The tragedy is that young people want to be involved but are often entirely left out. Many would love to have leadership opportunities and feel they have ownership in church programs but they are not invited (or permitted) to participate. Women’s Ministries can help change that. We need to give them the opportunity to be involved, to develop their gifts and talents, and to become passionate about God.</a:t>
            </a:r>
          </a:p>
          <a:p>
            <a:r>
              <a:rPr lang="en-US" dirty="0"/>
              <a:t> </a:t>
            </a:r>
          </a:p>
          <a:p>
            <a:r>
              <a:rPr lang="en-US" dirty="0"/>
              <a:t>Unfortunately some young people have already made choices that have stained their lives, and need a real change of direction before they are willing to be participating members of a church program. If you find some who feel burdened with guilt, direct them to the sin-forgiving Savior with these beautiful verses:</a:t>
            </a:r>
          </a:p>
          <a:p>
            <a:r>
              <a:rPr lang="en-US" dirty="0"/>
              <a:t> </a:t>
            </a:r>
            <a:endParaRPr lang="en-US" dirty="0" smtClean="0"/>
          </a:p>
          <a:p>
            <a:r>
              <a:rPr lang="en-US" dirty="0" smtClean="0"/>
              <a:t>“</a:t>
            </a:r>
            <a:r>
              <a:rPr lang="en-US" dirty="0"/>
              <a:t>The Lord is compassionate and gracious, slow to anger, abounding in </a:t>
            </a:r>
            <a:r>
              <a:rPr lang="en-US" dirty="0" smtClean="0"/>
              <a:t>love.</a:t>
            </a:r>
            <a:r>
              <a:rPr lang="en-US" baseline="0" dirty="0" smtClean="0"/>
              <a:t> </a:t>
            </a:r>
            <a:r>
              <a:rPr lang="en-US" dirty="0" smtClean="0"/>
              <a:t>He </a:t>
            </a:r>
            <a:r>
              <a:rPr lang="en-US" dirty="0"/>
              <a:t>will not always accuse, nor will he harbor his anger forever; he does not treat us as our sins deserve or repay us according to our iniquities. For as high as the heavens are above the earth, so great is his love for those who fear </a:t>
            </a:r>
            <a:r>
              <a:rPr lang="en-US" dirty="0" smtClean="0"/>
              <a:t>him;</a:t>
            </a:r>
            <a:r>
              <a:rPr lang="en-US" baseline="0" dirty="0" smtClean="0"/>
              <a:t> </a:t>
            </a:r>
            <a:r>
              <a:rPr lang="en-US" dirty="0" smtClean="0"/>
              <a:t>as </a:t>
            </a:r>
            <a:r>
              <a:rPr lang="en-US" dirty="0"/>
              <a:t>far as the east is from the west, so far has he removed our transgressions from us. As a father has compassion on his children, so the Lord has compassion on those who fear him; for he knows how we are formed, he remembers that we are dust. But from everlasting to everlasting the Lord’s love is with those who fear </a:t>
            </a:r>
            <a:r>
              <a:rPr lang="en-US" dirty="0" smtClean="0"/>
              <a:t>him” (</a:t>
            </a:r>
            <a:r>
              <a:rPr lang="en-US" i="0" dirty="0" smtClean="0"/>
              <a:t>Psalm </a:t>
            </a:r>
            <a:r>
              <a:rPr lang="en-US" i="0" dirty="0"/>
              <a:t>103:8-14, 17 first </a:t>
            </a:r>
            <a:r>
              <a:rPr lang="en-US" i="0" dirty="0" smtClean="0"/>
              <a:t>part,</a:t>
            </a:r>
            <a:r>
              <a:rPr lang="en-US" i="0" baseline="0" dirty="0" smtClean="0"/>
              <a:t> </a:t>
            </a:r>
            <a:r>
              <a:rPr lang="en-US" i="1" dirty="0" smtClean="0"/>
              <a:t>NIV).</a:t>
            </a:r>
            <a:endParaRPr lang="en-US" dirty="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23</a:t>
            </a:fld>
            <a:endParaRPr lang="en-US"/>
          </a:p>
        </p:txBody>
      </p:sp>
    </p:spTree>
    <p:extLst>
      <p:ext uri="{BB962C8B-B14F-4D97-AF65-F5344CB8AC3E}">
        <p14:creationId xmlns:p14="http://schemas.microsoft.com/office/powerpoint/2010/main" val="1628846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III. WHAT WOMEN’S MINISTRIES CAN DO</a:t>
            </a:r>
            <a:endParaRPr lang="en-US" dirty="0" smtClean="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24</a:t>
            </a:fld>
            <a:endParaRPr lang="en-US"/>
          </a:p>
        </p:txBody>
      </p:sp>
    </p:spTree>
    <p:extLst>
      <p:ext uri="{BB962C8B-B14F-4D97-AF65-F5344CB8AC3E}">
        <p14:creationId xmlns:p14="http://schemas.microsoft.com/office/powerpoint/2010/main" val="1138259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542384"/>
          </a:xfrm>
        </p:spPr>
        <p:txBody>
          <a:bodyPr>
            <a:noAutofit/>
          </a:bodyPr>
          <a:lstStyle/>
          <a:p>
            <a:pPr lvl="0"/>
            <a:r>
              <a:rPr lang="en-US" b="1" dirty="0" smtClean="0"/>
              <a:t>A. One-on-One </a:t>
            </a:r>
            <a:r>
              <a:rPr lang="en-US" b="1" dirty="0"/>
              <a:t>Ministry </a:t>
            </a:r>
            <a:endParaRPr lang="en-US" dirty="0"/>
          </a:p>
          <a:p>
            <a:r>
              <a:rPr lang="en-US" dirty="0"/>
              <a:t> </a:t>
            </a:r>
          </a:p>
          <a:p>
            <a:r>
              <a:rPr lang="en-US" dirty="0"/>
              <a:t>Many adults feel intimidated or helpless when it comes to interacting with teens. They don’t know what to say or do or how to act. Getting to know teens one-on-one is a great way to ease into it. Remember</a:t>
            </a:r>
            <a:r>
              <a:rPr lang="en-US" dirty="0" smtClean="0"/>
              <a:t>:</a:t>
            </a:r>
          </a:p>
          <a:p>
            <a:endParaRPr lang="en-US" dirty="0"/>
          </a:p>
          <a:p>
            <a:pPr marL="511175" lvl="0" indent="-285750">
              <a:buFont typeface="Wingdings" charset="2"/>
              <a:buChar char="§"/>
            </a:pPr>
            <a:r>
              <a:rPr lang="en-US" b="1" dirty="0"/>
              <a:t>Be a good listener</a:t>
            </a:r>
            <a:r>
              <a:rPr lang="en-US" dirty="0"/>
              <a:t>—really hear what they’re saying rather than looking for opportunities to “teach” or “preach”</a:t>
            </a:r>
            <a:endParaRPr lang="en-US" dirty="0" smtClean="0"/>
          </a:p>
          <a:p>
            <a:pPr marL="511175" lvl="0" indent="-285750">
              <a:buFont typeface="Wingdings" charset="2"/>
              <a:buChar char="§"/>
            </a:pPr>
            <a:r>
              <a:rPr lang="en-US" b="1" dirty="0"/>
              <a:t>Be accepting</a:t>
            </a:r>
            <a:r>
              <a:rPr lang="en-US" dirty="0"/>
              <a:t>—don’t be judgmental of their feelings—they are their feelings regardless of what you think; let them express their doubts</a:t>
            </a:r>
            <a:endParaRPr lang="en-US" dirty="0" smtClean="0"/>
          </a:p>
          <a:p>
            <a:pPr marL="511175" lvl="0" indent="-285750">
              <a:buFont typeface="Wingdings" charset="2"/>
              <a:buChar char="§"/>
            </a:pPr>
            <a:r>
              <a:rPr lang="en-US" b="1" dirty="0"/>
              <a:t>Be yourself</a:t>
            </a:r>
            <a:r>
              <a:rPr lang="en-US" dirty="0"/>
              <a:t> —don’t try to act like a teen or to be “cool”</a:t>
            </a:r>
            <a:endParaRPr lang="en-US" dirty="0" smtClean="0"/>
          </a:p>
          <a:p>
            <a:pPr marL="511175" lvl="0" indent="-285750">
              <a:buFont typeface="Wingdings" charset="2"/>
              <a:buChar char="§"/>
            </a:pPr>
            <a:r>
              <a:rPr lang="en-US" b="1" dirty="0"/>
              <a:t>Be interested</a:t>
            </a:r>
            <a:r>
              <a:rPr lang="en-US" dirty="0"/>
              <a:t>—ask open-ended questions, learn what they’re interested in, and ask questions about those things, too.</a:t>
            </a:r>
            <a:endParaRPr lang="en-US" dirty="0" smtClean="0"/>
          </a:p>
          <a:p>
            <a:pPr marL="511175" indent="-285750">
              <a:buFont typeface="Wingdings" charset="2"/>
              <a:buChar char="§"/>
            </a:pPr>
            <a:r>
              <a:rPr lang="en-US" b="1" dirty="0" smtClean="0"/>
              <a:t>Be </a:t>
            </a:r>
            <a:r>
              <a:rPr lang="en-US" b="1" dirty="0"/>
              <a:t>genuine</a:t>
            </a:r>
            <a:r>
              <a:rPr lang="en-US" dirty="0"/>
              <a:t>—young people can spot someone who is fake a mile away and won’t respond or feel respected</a:t>
            </a:r>
            <a:r>
              <a:rPr lang="en-US" dirty="0" smtClean="0"/>
              <a:t> </a:t>
            </a:r>
            <a:r>
              <a:rPr lang="en-US" b="1" dirty="0"/>
              <a:t> </a:t>
            </a:r>
            <a:endParaRPr lang="en-US" b="1" dirty="0" smtClean="0"/>
          </a:p>
          <a:p>
            <a:pPr marL="225425" marR="0" indent="0" algn="l" defTabSz="914400" rtl="0" eaLnBrk="1" fontAlgn="auto" latinLnBrk="0" hangingPunct="1">
              <a:lnSpc>
                <a:spcPct val="100000"/>
              </a:lnSpc>
              <a:spcBef>
                <a:spcPts val="0"/>
              </a:spcBef>
              <a:spcAft>
                <a:spcPts val="0"/>
              </a:spcAft>
              <a:buClrTx/>
              <a:buSzTx/>
              <a:buFont typeface="Wingdings" charset="2"/>
              <a:buNone/>
              <a:tabLst/>
              <a:defRPr/>
            </a:pPr>
            <a:endParaRPr lang="en-US" sz="1200" kern="1200" dirty="0" smtClean="0">
              <a:solidFill>
                <a:schemeClr val="tx1"/>
              </a:solidFill>
              <a:effectLst/>
              <a:latin typeface="+mn-lt"/>
              <a:ea typeface="+mn-ea"/>
              <a:cs typeface="+mn-cs"/>
            </a:endParaRPr>
          </a:p>
          <a:p>
            <a:pPr marL="511175" lvl="0" indent="-285750">
              <a:buFont typeface="Wingdings" charset="2"/>
              <a:buChar char="§"/>
            </a:pPr>
            <a:r>
              <a:rPr lang="en-US" b="1" dirty="0" smtClean="0"/>
              <a:t>Be </a:t>
            </a:r>
            <a:r>
              <a:rPr lang="en-US" b="1" dirty="0"/>
              <a:t>prayerful</a:t>
            </a:r>
            <a:r>
              <a:rPr lang="en-US" dirty="0"/>
              <a:t>—young people today need adults who care enough to take them to God with love</a:t>
            </a:r>
            <a:endParaRPr lang="en-US" dirty="0" smtClean="0"/>
          </a:p>
          <a:p>
            <a:endParaRPr lang="en-US" dirty="0" smtClean="0"/>
          </a:p>
          <a:p>
            <a:r>
              <a:rPr lang="en-US" dirty="0" smtClean="0"/>
              <a:t>Don’t </a:t>
            </a:r>
            <a:r>
              <a:rPr lang="en-US" dirty="0"/>
              <a:t>be afraid to discuss anything they want to talk about, but help them look for God’s principles and not be sidetracked by today’s culture. Young people today desperately need and want to learn how to apply the Bible to their daily lives and choices. </a:t>
            </a:r>
          </a:p>
          <a:p>
            <a:r>
              <a:rPr lang="en-US" dirty="0"/>
              <a:t> </a:t>
            </a:r>
          </a:p>
          <a:p>
            <a:r>
              <a:rPr lang="en-US" dirty="0"/>
              <a:t>Hold up the hands of parents. If you’ve ever mothered a teenager, you know some of the challenges. Pray with them and for them. Offer resources and opportunities for moms to learn and grow. Grandparents, too. They are often very involved in their grandchildren’s lives. </a:t>
            </a:r>
          </a:p>
        </p:txBody>
      </p:sp>
      <p:sp>
        <p:nvSpPr>
          <p:cNvPr id="4" name="Slide Number Placeholder 3"/>
          <p:cNvSpPr>
            <a:spLocks noGrp="1"/>
          </p:cNvSpPr>
          <p:nvPr>
            <p:ph type="sldNum" sz="quarter" idx="10"/>
          </p:nvPr>
        </p:nvSpPr>
        <p:spPr/>
        <p:txBody>
          <a:bodyPr/>
          <a:lstStyle/>
          <a:p>
            <a:fld id="{E5755F6F-CACA-4919-99D1-9647165E3EF5}" type="slidenum">
              <a:rPr lang="en-US" smtClean="0"/>
              <a:pPr/>
              <a:t>25</a:t>
            </a:fld>
            <a:endParaRPr lang="en-US"/>
          </a:p>
        </p:txBody>
      </p:sp>
    </p:spTree>
    <p:extLst>
      <p:ext uri="{BB962C8B-B14F-4D97-AF65-F5344CB8AC3E}">
        <p14:creationId xmlns:p14="http://schemas.microsoft.com/office/powerpoint/2010/main" val="139722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rPr>
              <a:t>“To be effective, the youth worker must comprehend the cultural context of the young person.  That requires exploring what life is like for young people (for</a:t>
            </a:r>
            <a:r>
              <a:rPr lang="en-US" b="1" kern="1200" baseline="0" dirty="0" smtClean="0">
                <a:solidFill>
                  <a:schemeClr val="tx1"/>
                </a:solidFill>
              </a:rPr>
              <a:t> example</a:t>
            </a:r>
            <a:r>
              <a:rPr lang="en-US" b="1" kern="1200" dirty="0" smtClean="0">
                <a:solidFill>
                  <a:schemeClr val="tx1"/>
                </a:solidFill>
              </a:rPr>
              <a:t>, reading their magazines, watching some of their favorite TV shows and movies, talking to them about their experiences and challenges).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kern="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rPr>
              <a:t> It demands constant reinterpretation of events and experiences to perceive the meaning of life through the eyes of a teenager.  To provide contextual wisdom and practical advice, a youth leader must retain a balance of biblical values and cultural sensitivity—with the dominant culture of concern being that of the young person, not the adult” (George </a:t>
            </a:r>
            <a:r>
              <a:rPr lang="en-US" kern="1200" dirty="0" err="1" smtClean="0">
                <a:solidFill>
                  <a:schemeClr val="tx1"/>
                </a:solidFill>
              </a:rPr>
              <a:t>Barna</a:t>
            </a:r>
            <a:r>
              <a:rPr lang="en-US" kern="1200" dirty="0" smtClean="0">
                <a:solidFill>
                  <a:schemeClr val="tx1"/>
                </a:solidFill>
              </a:rPr>
              <a:t>, R</a:t>
            </a:r>
            <a:r>
              <a:rPr lang="en-US" i="1" kern="1200" dirty="0" smtClean="0">
                <a:solidFill>
                  <a:schemeClr val="tx1"/>
                </a:solidFill>
              </a:rPr>
              <a:t>eal Teens</a:t>
            </a:r>
            <a:r>
              <a:rPr lang="en-US" kern="1200" dirty="0" smtClean="0">
                <a:solidFill>
                  <a:schemeClr val="tx1"/>
                </a:solidFill>
              </a:rPr>
              <a:t>, p. 150).</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26</a:t>
            </a:fld>
            <a:endParaRPr lang="en-US"/>
          </a:p>
        </p:txBody>
      </p:sp>
    </p:spTree>
    <p:extLst>
      <p:ext uri="{BB962C8B-B14F-4D97-AF65-F5344CB8AC3E}">
        <p14:creationId xmlns:p14="http://schemas.microsoft.com/office/powerpoint/2010/main" val="1469543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23850"/>
            <a:ext cx="2743200" cy="2057400"/>
          </a:xfrm>
        </p:spPr>
      </p:sp>
      <p:sp>
        <p:nvSpPr>
          <p:cNvPr id="3" name="Notes Placeholder 2"/>
          <p:cNvSpPr>
            <a:spLocks noGrp="1"/>
          </p:cNvSpPr>
          <p:nvPr>
            <p:ph type="body" idx="1"/>
          </p:nvPr>
        </p:nvSpPr>
        <p:spPr>
          <a:xfrm>
            <a:off x="685800" y="2555776"/>
            <a:ext cx="5486400" cy="5902424"/>
          </a:xfrm>
        </p:spPr>
        <p:txBody>
          <a:bodyPr>
            <a:noAutofit/>
          </a:bodyPr>
          <a:lstStyle/>
          <a:p>
            <a:r>
              <a:rPr lang="en-US" b="1" dirty="0"/>
              <a:t>Families Vary</a:t>
            </a:r>
            <a:endParaRPr lang="en-US" dirty="0"/>
          </a:p>
          <a:p>
            <a:r>
              <a:rPr lang="en-US" dirty="0"/>
              <a:t> </a:t>
            </a:r>
          </a:p>
          <a:p>
            <a:r>
              <a:rPr lang="en-US" b="1" dirty="0"/>
              <a:t>Today few young people live in a conservative, traditional family. Many teens may have a distinct feeling of being isolated </a:t>
            </a:r>
            <a:r>
              <a:rPr lang="en-US" b="1" dirty="0" smtClean="0"/>
              <a:t>for a number of reasons.</a:t>
            </a:r>
          </a:p>
          <a:p>
            <a:endParaRPr lang="en-US" dirty="0"/>
          </a:p>
          <a:p>
            <a:pPr marL="396875" lvl="0" indent="-171450">
              <a:buFont typeface="Wingdings" charset="2"/>
              <a:buChar char="§"/>
            </a:pPr>
            <a:r>
              <a:rPr lang="en-US" dirty="0"/>
              <a:t>Dad and mom are gone a lot because of work</a:t>
            </a:r>
          </a:p>
          <a:p>
            <a:pPr marL="396875" lvl="0" indent="-171450">
              <a:buFont typeface="Wingdings" charset="2"/>
              <a:buChar char="§"/>
            </a:pPr>
            <a:r>
              <a:rPr lang="en-US" dirty="0"/>
              <a:t>Parents are divorced</a:t>
            </a:r>
          </a:p>
          <a:p>
            <a:pPr marL="396875" lvl="0" indent="-171450">
              <a:buFont typeface="Wingdings" charset="2"/>
              <a:buChar char="§"/>
            </a:pPr>
            <a:r>
              <a:rPr lang="en-US" dirty="0"/>
              <a:t>Fewer extended family members live near by</a:t>
            </a:r>
          </a:p>
          <a:p>
            <a:r>
              <a:rPr lang="en-US" dirty="0"/>
              <a:t> </a:t>
            </a:r>
          </a:p>
          <a:p>
            <a:r>
              <a:rPr lang="en-US" dirty="0"/>
              <a:t>Young people from non-traditional families require more attention than kids from a two-parent home. </a:t>
            </a:r>
            <a:r>
              <a:rPr lang="en-US" b="1" dirty="0"/>
              <a:t>Things we as caring adults should do for them:</a:t>
            </a:r>
          </a:p>
          <a:p>
            <a:pPr marL="396875" indent="-171450">
              <a:buFont typeface="Wingdings" charset="2"/>
              <a:buChar char="§"/>
            </a:pPr>
            <a:r>
              <a:rPr lang="en-US" dirty="0"/>
              <a:t>Ask the Lord to impress you with a young person you can involve in one of these ways soon.</a:t>
            </a:r>
          </a:p>
          <a:p>
            <a:pPr marL="396875" lvl="0" indent="-171450">
              <a:buFont typeface="Wingdings" charset="2"/>
              <a:buChar char="§"/>
            </a:pPr>
            <a:r>
              <a:rPr lang="en-US" dirty="0"/>
              <a:t>Visit them personally</a:t>
            </a:r>
            <a:r>
              <a:rPr lang="en-US" dirty="0" smtClean="0"/>
              <a:t> </a:t>
            </a:r>
            <a:r>
              <a:rPr lang="en-US" dirty="0"/>
              <a:t>Talk to them at </a:t>
            </a:r>
            <a:r>
              <a:rPr lang="en-US" dirty="0" smtClean="0"/>
              <a:t>church.</a:t>
            </a:r>
            <a:endParaRPr lang="en-US" dirty="0"/>
          </a:p>
          <a:p>
            <a:pPr marL="396875" lvl="0" indent="-171450">
              <a:buFont typeface="Wingdings" charset="2"/>
              <a:buChar char="§"/>
            </a:pPr>
            <a:r>
              <a:rPr lang="en-US" dirty="0"/>
              <a:t>Invite them to church </a:t>
            </a:r>
            <a:r>
              <a:rPr lang="en-US" dirty="0" smtClean="0"/>
              <a:t>activities.</a:t>
            </a:r>
            <a:endParaRPr lang="en-US" dirty="0"/>
          </a:p>
          <a:p>
            <a:pPr marL="396875" lvl="0" indent="-171450">
              <a:buFont typeface="Wingdings" charset="2"/>
              <a:buChar char="§"/>
            </a:pPr>
            <a:r>
              <a:rPr lang="en-US" dirty="0"/>
              <a:t>Invite them to serve with you on a specific </a:t>
            </a:r>
            <a:r>
              <a:rPr lang="en-US" dirty="0" smtClean="0"/>
              <a:t>project.</a:t>
            </a:r>
            <a:endParaRPr lang="en-US" dirty="0"/>
          </a:p>
          <a:p>
            <a:pPr marL="396875" lvl="0" indent="-171450">
              <a:buFont typeface="Wingdings" charset="2"/>
              <a:buChar char="§"/>
            </a:pPr>
            <a:r>
              <a:rPr lang="en-US" dirty="0"/>
              <a:t>Invite a group of teens for lunch or a pizza evening at your </a:t>
            </a:r>
            <a:r>
              <a:rPr lang="en-US" dirty="0" smtClean="0"/>
              <a:t>house.</a:t>
            </a:r>
            <a:endParaRPr lang="en-US" dirty="0"/>
          </a:p>
          <a:p>
            <a:pPr marL="396875" lvl="0" indent="-171450">
              <a:buFont typeface="Wingdings" charset="2"/>
              <a:buChar char="§"/>
            </a:pPr>
            <a:r>
              <a:rPr lang="en-US" dirty="0"/>
              <a:t>Show an interest—learn their names and interests and talk to </a:t>
            </a:r>
            <a:r>
              <a:rPr lang="en-US" dirty="0" smtClean="0"/>
              <a:t>them.</a:t>
            </a:r>
            <a:endParaRPr lang="en-US" dirty="0"/>
          </a:p>
          <a:p>
            <a:pPr marL="396875" lvl="0" indent="-171450">
              <a:buFont typeface="Wingdings" charset="2"/>
              <a:buChar char="§"/>
            </a:pPr>
            <a:r>
              <a:rPr lang="en-US" dirty="0"/>
              <a:t>Connect with them through Facebook—don’t post a lot of things on their timeline, but do “like” their posts; you don’t want to come across as a stalker, just a friend who </a:t>
            </a:r>
            <a:r>
              <a:rPr lang="en-US" dirty="0" smtClean="0"/>
              <a:t>cares.</a:t>
            </a:r>
            <a:endParaRPr lang="en-US" dirty="0"/>
          </a:p>
          <a:p>
            <a:pPr marL="396875" lvl="0" indent="-171450">
              <a:buFont typeface="Wingdings" charset="2"/>
              <a:buChar char="§"/>
            </a:pPr>
            <a:r>
              <a:rPr lang="en-US" dirty="0"/>
              <a:t>Let them know you are praying for them. Ask them if there’s anything in particular you can pray about for </a:t>
            </a:r>
            <a:r>
              <a:rPr lang="en-US" dirty="0" smtClean="0"/>
              <a:t>them.</a:t>
            </a:r>
            <a:endParaRPr lang="en-US" dirty="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27</a:t>
            </a:fld>
            <a:endParaRPr lang="en-US"/>
          </a:p>
        </p:txBody>
      </p:sp>
    </p:spTree>
    <p:extLst>
      <p:ext uri="{BB962C8B-B14F-4D97-AF65-F5344CB8AC3E}">
        <p14:creationId xmlns:p14="http://schemas.microsoft.com/office/powerpoint/2010/main" val="545343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395288"/>
            <a:ext cx="2286000" cy="1714500"/>
          </a:xfrm>
        </p:spPr>
      </p:sp>
      <p:sp>
        <p:nvSpPr>
          <p:cNvPr id="3" name="Notes Placeholder 2"/>
          <p:cNvSpPr>
            <a:spLocks noGrp="1"/>
          </p:cNvSpPr>
          <p:nvPr>
            <p:ph type="body" idx="1"/>
          </p:nvPr>
        </p:nvSpPr>
        <p:spPr>
          <a:xfrm>
            <a:off x="685800" y="2267744"/>
            <a:ext cx="5486400" cy="6552728"/>
          </a:xfrm>
        </p:spPr>
        <p:txBody>
          <a:bodyPr>
            <a:noAutofit/>
          </a:bodyPr>
          <a:lstStyle/>
          <a:p>
            <a:pPr lvl="0"/>
            <a:r>
              <a:rPr lang="en-US" b="1" dirty="0" smtClean="0"/>
              <a:t>B. Participation </a:t>
            </a:r>
            <a:r>
              <a:rPr lang="en-US" b="1" dirty="0"/>
              <a:t>In the Church </a:t>
            </a:r>
            <a:r>
              <a:rPr lang="en-US" dirty="0"/>
              <a:t> </a:t>
            </a:r>
          </a:p>
          <a:p>
            <a:pPr lvl="0"/>
            <a:endParaRPr lang="en-US" dirty="0" smtClean="0"/>
          </a:p>
          <a:p>
            <a:pPr lvl="0"/>
            <a:r>
              <a:rPr lang="en-US" b="1" dirty="0" smtClean="0"/>
              <a:t>Ellen </a:t>
            </a:r>
            <a:r>
              <a:rPr lang="en-US" b="1" dirty="0"/>
              <a:t>White </a:t>
            </a:r>
            <a:r>
              <a:rPr lang="en-US" b="1" dirty="0" smtClean="0"/>
              <a:t>writes: “</a:t>
            </a:r>
            <a:r>
              <a:rPr lang="en-US" b="1" dirty="0"/>
              <a:t>In order that the work may go forward in all its branches, God calls for youthful vigor, zeal, and courage.  He has chosen the youth to aid in the advancement of His cause.  To plan with clear mind and execute with courageous hand demands fresh, un-crippled energies.  Young men and women are invited to give God the strength of their youth, that through the exercise of their powers, through keen thought and vigorous action, they may bring glory to Him and salvation to their fellow </a:t>
            </a:r>
            <a:r>
              <a:rPr lang="en-US" b="1" dirty="0" smtClean="0"/>
              <a:t>men” (Ellen G. White, </a:t>
            </a:r>
            <a:r>
              <a:rPr lang="en-US" b="1" i="1" dirty="0" smtClean="0"/>
              <a:t>Gospel </a:t>
            </a:r>
            <a:r>
              <a:rPr lang="en-US" b="1" i="1" dirty="0"/>
              <a:t>Workers, p. </a:t>
            </a:r>
            <a:r>
              <a:rPr lang="en-US" b="1" i="1" dirty="0" smtClean="0"/>
              <a:t>67).</a:t>
            </a:r>
            <a:endParaRPr lang="en-US" b="1" dirty="0"/>
          </a:p>
          <a:p>
            <a:pPr lvl="0"/>
            <a:endParaRPr lang="en-US" dirty="0"/>
          </a:p>
          <a:p>
            <a:pPr lvl="0"/>
            <a:r>
              <a:rPr lang="en-US" dirty="0" smtClean="0"/>
              <a:t>Young </a:t>
            </a:r>
            <a:r>
              <a:rPr lang="en-US" dirty="0"/>
              <a:t>people have the energy to make a real contribution to the church program. Provide resources to meet their felt spiritual and social needs. Make sure they feel they are an important part and are not just tolerated. Let them help plan activities and projects for their teen group—if they help plan it and lead out, they are more likely to attend and invite their friends to attend. Religious programming that is relevant to their everyday life and interesting will help foster commitment. The church can intentionally encourage spiritual friendship groups of accountability and leadership.  </a:t>
            </a:r>
            <a:endParaRPr lang="en-US" dirty="0" smtClean="0"/>
          </a:p>
          <a:p>
            <a:pPr lvl="0"/>
            <a:endParaRPr lang="en-US" dirty="0"/>
          </a:p>
          <a:p>
            <a:pPr lvl="0"/>
            <a:r>
              <a:rPr lang="en-US" dirty="0" smtClean="0"/>
              <a:t>Parents </a:t>
            </a:r>
            <a:r>
              <a:rPr lang="en-US" dirty="0"/>
              <a:t>and teachers </a:t>
            </a:r>
            <a:r>
              <a:rPr lang="en-US" dirty="0" smtClean="0"/>
              <a:t>who </a:t>
            </a:r>
            <a:r>
              <a:rPr lang="en-US" dirty="0"/>
              <a:t>provide a climate of warmth and acceptance at home and school, and caring adults in positions of religious training need to live out the gospel of grace and love in their interaction with the youth. When the teens see a consistent adult Christian pointing them to the cross, they are much more likely to accept salvation by faith and be committed to the church. Commitment is also associated with sermons that speak to their interests and congregations that are meeting their spiritual and social needs. </a:t>
            </a:r>
            <a:endParaRPr lang="en-US" dirty="0" smtClean="0"/>
          </a:p>
          <a:p>
            <a:pPr lvl="0"/>
            <a:endParaRPr lang="en-US" dirty="0" smtClean="0"/>
          </a:p>
          <a:p>
            <a:pPr lvl="0"/>
            <a:r>
              <a:rPr lang="en-US" dirty="0" smtClean="0"/>
              <a:t>Engage </a:t>
            </a:r>
            <a:r>
              <a:rPr lang="en-US" dirty="0"/>
              <a:t>them. Use visuals that get their attention (like short video clips, there are all kinds of resources for churches online.) Get them involved by having them participate in a skit that goes with the sermon. Ask questions and let them text the answer or text questions while the sermon is happening—they already have a phone in their hand and are using it during worship, so learn how to get them to use it to engage with the worship service. </a:t>
            </a:r>
          </a:p>
        </p:txBody>
      </p:sp>
      <p:sp>
        <p:nvSpPr>
          <p:cNvPr id="4" name="Slide Number Placeholder 3"/>
          <p:cNvSpPr>
            <a:spLocks noGrp="1"/>
          </p:cNvSpPr>
          <p:nvPr>
            <p:ph type="sldNum" sz="quarter" idx="10"/>
          </p:nvPr>
        </p:nvSpPr>
        <p:spPr/>
        <p:txBody>
          <a:bodyPr/>
          <a:lstStyle/>
          <a:p>
            <a:fld id="{E5755F6F-CACA-4919-99D1-9647165E3EF5}" type="slidenum">
              <a:rPr lang="en-US" smtClean="0"/>
              <a:pPr/>
              <a:t>28</a:t>
            </a:fld>
            <a:endParaRPr lang="en-US"/>
          </a:p>
        </p:txBody>
      </p:sp>
    </p:spTree>
    <p:extLst>
      <p:ext uri="{BB962C8B-B14F-4D97-AF65-F5344CB8AC3E}">
        <p14:creationId xmlns:p14="http://schemas.microsoft.com/office/powerpoint/2010/main" val="1511658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05338" cy="3454400"/>
          </a:xfrm>
        </p:spPr>
      </p:sp>
      <p:sp>
        <p:nvSpPr>
          <p:cNvPr id="3" name="Notes Placeholder 2"/>
          <p:cNvSpPr>
            <a:spLocks noGrp="1"/>
          </p:cNvSpPr>
          <p:nvPr>
            <p:ph type="body" idx="1"/>
          </p:nvPr>
        </p:nvSpPr>
        <p:spPr>
          <a:xfrm>
            <a:off x="685800" y="4211960"/>
            <a:ext cx="5486400" cy="4104456"/>
          </a:xfrm>
        </p:spPr>
        <p:txBody>
          <a:bodyPr>
            <a:normAutofit/>
          </a:bodyPr>
          <a:lstStyle/>
          <a:p>
            <a:pPr indent="225425"/>
            <a:r>
              <a:rPr lang="en-US" b="1" dirty="0" smtClean="0"/>
              <a:t>Together</a:t>
            </a:r>
            <a:r>
              <a:rPr lang="en-US" b="1" dirty="0"/>
              <a:t>, not </a:t>
            </a:r>
            <a:r>
              <a:rPr lang="en-US" b="1" dirty="0" smtClean="0"/>
              <a:t>separate</a:t>
            </a:r>
          </a:p>
          <a:p>
            <a:pPr indent="225425"/>
            <a:endParaRPr lang="en-US" b="1" dirty="0" smtClean="0"/>
          </a:p>
          <a:p>
            <a:pPr indent="225425"/>
            <a:r>
              <a:rPr lang="en-US" b="1" dirty="0" smtClean="0"/>
              <a:t>Be </a:t>
            </a:r>
            <a:r>
              <a:rPr lang="en-US" b="1" dirty="0"/>
              <a:t>cautious about providing separate youth services that shut the kids away from adult influence. </a:t>
            </a:r>
            <a:endParaRPr lang="en-US" b="1" dirty="0" smtClean="0"/>
          </a:p>
          <a:p>
            <a:pPr indent="225425"/>
            <a:endParaRPr lang="en-US" dirty="0" smtClean="0"/>
          </a:p>
          <a:p>
            <a:pPr indent="225425"/>
            <a:r>
              <a:rPr lang="en-US" dirty="0" smtClean="0"/>
              <a:t>“</a:t>
            </a:r>
            <a:r>
              <a:rPr lang="en-US" dirty="0"/>
              <a:t>Because teenagers are an integral part of </a:t>
            </a:r>
            <a:r>
              <a:rPr lang="en-US" dirty="0" smtClean="0"/>
              <a:t>the </a:t>
            </a:r>
            <a:r>
              <a:rPr lang="en-US" i="1" dirty="0"/>
              <a:t>body</a:t>
            </a:r>
            <a:r>
              <a:rPr lang="en-US" dirty="0"/>
              <a:t> of Christ, we need to understand this problem as a physician would. When an organ is removed from a living body, that organ dies, and sometimes the body dies along with it. The same principle is true in the body of Christ. Whatever new models for youth ministry we develop must take seriously the fact that teenagers grow toward mature Christian adulthood as they are connected to the total body of Christ, not isolated from </a:t>
            </a:r>
            <a:r>
              <a:rPr lang="en-US" dirty="0" smtClean="0"/>
              <a:t>it” (Mark </a:t>
            </a:r>
            <a:r>
              <a:rPr lang="en-US" dirty="0" err="1" smtClean="0"/>
              <a:t>DeVries</a:t>
            </a:r>
            <a:r>
              <a:rPr lang="en-US" dirty="0" smtClean="0"/>
              <a:t>,</a:t>
            </a:r>
            <a:r>
              <a:rPr lang="en-US" baseline="0" dirty="0" smtClean="0"/>
              <a:t> </a:t>
            </a:r>
            <a:r>
              <a:rPr lang="en-US" i="1" dirty="0" smtClean="0"/>
              <a:t>Family-Based </a:t>
            </a:r>
            <a:r>
              <a:rPr lang="en-US" i="1" dirty="0"/>
              <a:t>Youth Ministry,</a:t>
            </a:r>
            <a:r>
              <a:rPr lang="en-US" dirty="0"/>
              <a:t> p. </a:t>
            </a:r>
            <a:r>
              <a:rPr lang="en-US" dirty="0" smtClean="0"/>
              <a:t>43). </a:t>
            </a:r>
          </a:p>
          <a:p>
            <a:pPr indent="225425"/>
            <a:endParaRPr lang="en-US" b="0" dirty="0" smtClean="0"/>
          </a:p>
          <a:p>
            <a:pPr indent="225425"/>
            <a:r>
              <a:rPr lang="en-US" b="1" dirty="0" smtClean="0"/>
              <a:t>Provide </a:t>
            </a:r>
            <a:r>
              <a:rPr lang="en-US" b="1" dirty="0"/>
              <a:t>intergenerational classes, prayer meetings, and Bible studies, inviting adults who truly are interested in and care about young people. </a:t>
            </a:r>
          </a:p>
          <a:p>
            <a:endParaRPr lang="en-US" b="1"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29</a:t>
            </a:fld>
            <a:endParaRPr lang="en-US"/>
          </a:p>
        </p:txBody>
      </p:sp>
    </p:spTree>
    <p:extLst>
      <p:ext uri="{BB962C8B-B14F-4D97-AF65-F5344CB8AC3E}">
        <p14:creationId xmlns:p14="http://schemas.microsoft.com/office/powerpoint/2010/main" val="194937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468313"/>
            <a:ext cx="4572000" cy="3429000"/>
          </a:xfrm>
        </p:spPr>
      </p:sp>
      <p:sp>
        <p:nvSpPr>
          <p:cNvPr id="3" name="Notes Placeholder 2"/>
          <p:cNvSpPr>
            <a:spLocks noGrp="1"/>
          </p:cNvSpPr>
          <p:nvPr>
            <p:ph type="body" idx="1"/>
          </p:nvPr>
        </p:nvSpPr>
        <p:spPr>
          <a:xfrm>
            <a:off x="685800" y="3995936"/>
            <a:ext cx="5486400" cy="4462264"/>
          </a:xfrm>
        </p:spPr>
        <p:txBody>
          <a:bodyPr>
            <a:noAutofit/>
          </a:bodyPr>
          <a:lstStyle/>
          <a:p>
            <a:pPr lvl="0"/>
            <a:r>
              <a:rPr lang="en-US" b="1" dirty="0" smtClean="0"/>
              <a:t>I. THE TEEN YEARS</a:t>
            </a:r>
            <a:endParaRPr lang="en-US" dirty="0" smtClean="0"/>
          </a:p>
          <a:p>
            <a:r>
              <a:rPr lang="en-US" dirty="0"/>
              <a:t> </a:t>
            </a:r>
          </a:p>
          <a:p>
            <a:pPr marL="228600" lvl="0" indent="-228600">
              <a:buAutoNum type="alphaUcPeriod"/>
            </a:pPr>
            <a:r>
              <a:rPr lang="en-US" b="1" dirty="0" smtClean="0"/>
              <a:t>Physically</a:t>
            </a:r>
          </a:p>
          <a:p>
            <a:pPr marL="0" lvl="0" indent="0">
              <a:buNone/>
            </a:pPr>
            <a:endParaRPr lang="en-US" dirty="0"/>
          </a:p>
          <a:p>
            <a:r>
              <a:rPr lang="en-US" dirty="0"/>
              <a:t>Many physical changes take place in a young teen’s body. Hormones, monthly—or sporadic—periods impact their daily lives. For some girls this may happen as young as nine or ten; others may be well into their teens. At whatever age this occurs, the rush of hormones, feelings, and emotions thrust them into new thoughts and feelings. Life is never the same. Emotional swings they don’t understand are taking place.  </a:t>
            </a:r>
          </a:p>
          <a:p>
            <a:r>
              <a:rPr lang="en-US" dirty="0"/>
              <a:t> </a:t>
            </a:r>
          </a:p>
          <a:p>
            <a:r>
              <a:rPr lang="en-US" dirty="0"/>
              <a:t>All these changes naturally make them curious about sex. Add this curiosity to the pressure from peers and the media to act, dress, and “be” sexy. As a result of this and other pressures, their appearance, clothes, and body become a huge focus in their lives—often the most important focus, at times, all consuming.  </a:t>
            </a:r>
          </a:p>
          <a:p>
            <a:r>
              <a:rPr lang="en-US" dirty="0"/>
              <a:t> </a:t>
            </a:r>
          </a:p>
          <a:p>
            <a:r>
              <a:rPr lang="en-US" dirty="0"/>
              <a:t>Eighty per cent of young women don’t like the way they look. They are dissatisfied with their body, and feel they are ugly. The National Statistics for Anorexia reports that 40-60% of girls in high school are on a diet. This dissatisfaction with their bodies begins early, with the same study reporting that 50% of girls between13 and 15 years old believe they are overweight. </a:t>
            </a:r>
          </a:p>
        </p:txBody>
      </p:sp>
      <p:sp>
        <p:nvSpPr>
          <p:cNvPr id="4" name="Slide Number Placeholder 3"/>
          <p:cNvSpPr>
            <a:spLocks noGrp="1"/>
          </p:cNvSpPr>
          <p:nvPr>
            <p:ph type="sldNum" sz="quarter" idx="10"/>
          </p:nvPr>
        </p:nvSpPr>
        <p:spPr/>
        <p:txBody>
          <a:bodyPr/>
          <a:lstStyle/>
          <a:p>
            <a:fld id="{E5755F6F-CACA-4919-99D1-9647165E3EF5}" type="slidenum">
              <a:rPr lang="en-US" smtClean="0"/>
              <a:pPr/>
              <a:t>3</a:t>
            </a:fld>
            <a:endParaRPr lang="en-US"/>
          </a:p>
        </p:txBody>
      </p:sp>
    </p:spTree>
    <p:extLst>
      <p:ext uri="{BB962C8B-B14F-4D97-AF65-F5344CB8AC3E}">
        <p14:creationId xmlns:p14="http://schemas.microsoft.com/office/powerpoint/2010/main" val="358104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 Ideas </a:t>
            </a:r>
            <a:r>
              <a:rPr lang="en-US" b="1" dirty="0"/>
              <a:t>for Ministries that Impact </a:t>
            </a:r>
            <a:r>
              <a:rPr lang="en-US" b="1" dirty="0" smtClean="0"/>
              <a:t>Teens</a:t>
            </a:r>
          </a:p>
          <a:p>
            <a:endParaRPr lang="en-US" b="1" dirty="0"/>
          </a:p>
          <a:p>
            <a:r>
              <a:rPr lang="en-US" b="1" dirty="0" smtClean="0"/>
              <a:t>Now </a:t>
            </a:r>
            <a:r>
              <a:rPr lang="en-US" b="1" dirty="0"/>
              <a:t>let’s give some thought to specific things Women’s Ministries can do for teenage young women. They’re a part of our responsibility—both for ministry and for fun. Here are some suggestions to get you started.</a:t>
            </a:r>
          </a:p>
          <a:p>
            <a:pPr lvl="0"/>
            <a:r>
              <a:rPr lang="en-US" b="1" dirty="0"/>
              <a:t> </a:t>
            </a:r>
            <a:endParaRPr lang="en-US" b="1" dirty="0" smtClean="0"/>
          </a:p>
          <a:p>
            <a:r>
              <a:rPr lang="en-US" b="1" i="1" dirty="0" smtClean="0"/>
              <a:t>Pray that the Holy Spirit will impress you with some specific ideas for the young women whose lives you can influence.</a:t>
            </a:r>
          </a:p>
          <a:p>
            <a:endParaRPr lang="en-US" dirty="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30</a:t>
            </a:fld>
            <a:endParaRPr lang="en-US"/>
          </a:p>
        </p:txBody>
      </p:sp>
    </p:spTree>
    <p:extLst>
      <p:ext uri="{BB962C8B-B14F-4D97-AF65-F5344CB8AC3E}">
        <p14:creationId xmlns:p14="http://schemas.microsoft.com/office/powerpoint/2010/main" val="1367858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1. Group </a:t>
            </a:r>
            <a:r>
              <a:rPr lang="en-US" b="1" dirty="0"/>
              <a:t>activities</a:t>
            </a:r>
            <a:r>
              <a:rPr lang="en-US" dirty="0" smtClean="0"/>
              <a:t>:</a:t>
            </a:r>
          </a:p>
          <a:p>
            <a:pPr lvl="0"/>
            <a:endParaRPr lang="en-US" dirty="0"/>
          </a:p>
          <a:p>
            <a:pPr marL="344488" lvl="0" indent="-119063">
              <a:buFont typeface="Arial" pitchFamily="34" charset="0"/>
              <a:buChar char="•"/>
            </a:pPr>
            <a:r>
              <a:rPr lang="en-US" dirty="0"/>
              <a:t>Mom and daughter banquet</a:t>
            </a:r>
          </a:p>
          <a:p>
            <a:pPr marL="344488" lvl="0" indent="-119063">
              <a:buFont typeface="Arial" pitchFamily="34" charset="0"/>
              <a:buChar char="•"/>
            </a:pPr>
            <a:r>
              <a:rPr lang="en-US" dirty="0"/>
              <a:t>Mom and daughter slumber party</a:t>
            </a:r>
          </a:p>
          <a:p>
            <a:pPr marL="344488" lvl="0" indent="-119063">
              <a:buFont typeface="Arial" pitchFamily="34" charset="0"/>
              <a:buChar char="•"/>
            </a:pPr>
            <a:r>
              <a:rPr lang="en-US" i="1" dirty="0"/>
              <a:t>Going-away-to-school</a:t>
            </a:r>
            <a:r>
              <a:rPr lang="en-US" dirty="0"/>
              <a:t> shower for young girl moving into a dorm for the first time</a:t>
            </a:r>
          </a:p>
          <a:p>
            <a:pPr marL="344488" lvl="0" indent="-119063">
              <a:buFont typeface="Arial" pitchFamily="34" charset="0"/>
              <a:buChar char="•"/>
            </a:pPr>
            <a:r>
              <a:rPr lang="en-US" dirty="0"/>
              <a:t>Teen retreats (see </a:t>
            </a:r>
            <a:r>
              <a:rPr lang="en-US" i="1" dirty="0" err="1" smtClean="0"/>
              <a:t>Advent</a:t>
            </a:r>
            <a:r>
              <a:rPr lang="en-US" dirty="0" err="1" smtClean="0"/>
              <a:t>Source.org</a:t>
            </a:r>
            <a:r>
              <a:rPr lang="en-US" dirty="0" smtClean="0"/>
              <a:t> </a:t>
            </a:r>
            <a:r>
              <a:rPr lang="en-US" dirty="0"/>
              <a:t>for resources)</a:t>
            </a:r>
          </a:p>
          <a:p>
            <a:pPr marL="344488" lvl="0" indent="-119063">
              <a:buFont typeface="Arial" pitchFamily="34" charset="0"/>
              <a:buChar char="•"/>
            </a:pPr>
            <a:r>
              <a:rPr lang="en-US" dirty="0"/>
              <a:t>Father and daughter dinner—consider discussing dating and purity and offering an opportunity  for a commitment</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31</a:t>
            </a:fld>
            <a:endParaRPr lang="en-US"/>
          </a:p>
        </p:txBody>
      </p:sp>
    </p:spTree>
    <p:extLst>
      <p:ext uri="{BB962C8B-B14F-4D97-AF65-F5344CB8AC3E}">
        <p14:creationId xmlns:p14="http://schemas.microsoft.com/office/powerpoint/2010/main" val="122125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2. Support </a:t>
            </a:r>
            <a:r>
              <a:rPr lang="en-US" b="1" dirty="0"/>
              <a:t>groups for parents of teenagers</a:t>
            </a:r>
            <a:r>
              <a:rPr lang="en-US" b="1" dirty="0" smtClean="0"/>
              <a:t>:</a:t>
            </a:r>
          </a:p>
          <a:p>
            <a:pPr lvl="0">
              <a:buFont typeface="Arial" pitchFamily="34" charset="0"/>
              <a:buChar char="•"/>
            </a:pPr>
            <a:endParaRPr lang="en-US" dirty="0"/>
          </a:p>
          <a:p>
            <a:pPr marL="344488" lvl="0" indent="-119063">
              <a:buFont typeface="Arial" pitchFamily="34" charset="0"/>
              <a:buChar char="•"/>
            </a:pPr>
            <a:r>
              <a:rPr lang="en-US" dirty="0"/>
              <a:t>Parenting teens and pre-teens</a:t>
            </a:r>
          </a:p>
          <a:p>
            <a:pPr marL="344488" lvl="0" indent="-119063">
              <a:buFont typeface="Arial" pitchFamily="34" charset="0"/>
              <a:buChar char="•"/>
            </a:pPr>
            <a:r>
              <a:rPr lang="en-US" dirty="0"/>
              <a:t>Blended families</a:t>
            </a:r>
          </a:p>
          <a:p>
            <a:pPr marL="344488" lvl="0" indent="-119063">
              <a:buFont typeface="Arial" pitchFamily="34" charset="0"/>
              <a:buChar char="•"/>
            </a:pPr>
            <a:r>
              <a:rPr lang="en-US" dirty="0"/>
              <a:t>Single moms</a:t>
            </a:r>
          </a:p>
          <a:p>
            <a:pPr marL="344488" lvl="0" indent="-119063">
              <a:buFont typeface="Arial" pitchFamily="34" charset="0"/>
              <a:buChar char="•"/>
            </a:pPr>
            <a:r>
              <a:rPr lang="en-US" i="1" dirty="0"/>
              <a:t>Prayer and Love Saves</a:t>
            </a:r>
            <a:r>
              <a:rPr lang="en-US" dirty="0"/>
              <a:t> by Dorothy Eaton </a:t>
            </a:r>
            <a:r>
              <a:rPr lang="en-US" dirty="0" smtClean="0"/>
              <a:t>Watts—a</a:t>
            </a:r>
            <a:r>
              <a:rPr lang="en-US" baseline="0" dirty="0" smtClean="0"/>
              <a:t> resource</a:t>
            </a:r>
            <a:r>
              <a:rPr lang="en-US" dirty="0" smtClean="0"/>
              <a:t> </a:t>
            </a:r>
            <a:r>
              <a:rPr lang="en-US" dirty="0"/>
              <a:t>for parents to pray for their </a:t>
            </a:r>
            <a:r>
              <a:rPr lang="en-US" dirty="0" smtClean="0"/>
              <a:t>children (available</a:t>
            </a:r>
            <a:r>
              <a:rPr lang="en-US" baseline="0" dirty="0" smtClean="0"/>
              <a:t> online at </a:t>
            </a:r>
            <a:r>
              <a:rPr lang="en-US" baseline="0" dirty="0" err="1" smtClean="0"/>
              <a:t>adventistwomensministries.org</a:t>
            </a:r>
            <a:r>
              <a:rPr lang="en-US" baseline="0" dirty="0" smtClean="0"/>
              <a:t>)</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32</a:t>
            </a:fld>
            <a:endParaRPr lang="en-US"/>
          </a:p>
        </p:txBody>
      </p:sp>
    </p:spTree>
    <p:extLst>
      <p:ext uri="{BB962C8B-B14F-4D97-AF65-F5344CB8AC3E}">
        <p14:creationId xmlns:p14="http://schemas.microsoft.com/office/powerpoint/2010/main" val="159999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323850"/>
            <a:ext cx="2286000" cy="1714500"/>
          </a:xfrm>
        </p:spPr>
      </p:sp>
      <p:sp>
        <p:nvSpPr>
          <p:cNvPr id="3" name="Notes Placeholder 2"/>
          <p:cNvSpPr>
            <a:spLocks noGrp="1"/>
          </p:cNvSpPr>
          <p:nvPr>
            <p:ph type="body" idx="1"/>
          </p:nvPr>
        </p:nvSpPr>
        <p:spPr>
          <a:xfrm>
            <a:off x="332656" y="2123728"/>
            <a:ext cx="6192688" cy="6334472"/>
          </a:xfrm>
        </p:spPr>
        <p:txBody>
          <a:bodyPr numCol="2">
            <a:normAutofit/>
          </a:bodyPr>
          <a:lstStyle/>
          <a:p>
            <a:pPr lvl="0"/>
            <a:r>
              <a:rPr lang="en-US" b="1" dirty="0" smtClean="0"/>
              <a:t>3. Teen </a:t>
            </a:r>
            <a:r>
              <a:rPr lang="en-US" b="1" dirty="0"/>
              <a:t>seminar topics</a:t>
            </a:r>
            <a:r>
              <a:rPr lang="en-US" b="1" dirty="0" smtClean="0"/>
              <a:t>:</a:t>
            </a:r>
          </a:p>
          <a:p>
            <a:pPr lvl="0"/>
            <a:endParaRPr lang="en-US" dirty="0"/>
          </a:p>
          <a:p>
            <a:pPr marL="463550" lvl="0" indent="-238125">
              <a:buFont typeface="Arial" pitchFamily="34" charset="0"/>
              <a:buChar char="•"/>
            </a:pPr>
            <a:r>
              <a:rPr lang="en-US" dirty="0"/>
              <a:t>How to get along with parents</a:t>
            </a:r>
          </a:p>
          <a:p>
            <a:pPr marL="463550" lvl="0" indent="-238125">
              <a:buFont typeface="Arial" pitchFamily="34" charset="0"/>
              <a:buChar char="•"/>
            </a:pPr>
            <a:r>
              <a:rPr lang="en-US" dirty="0"/>
              <a:t>Living in a broken home	</a:t>
            </a:r>
          </a:p>
          <a:p>
            <a:pPr marL="463550" lvl="0" indent="-238125">
              <a:buFont typeface="Arial" pitchFamily="34" charset="0"/>
              <a:buChar char="•"/>
            </a:pPr>
            <a:r>
              <a:rPr lang="en-US" dirty="0"/>
              <a:t>Personal devotions</a:t>
            </a:r>
          </a:p>
          <a:p>
            <a:pPr marL="463550" lvl="0" indent="-238125">
              <a:buFont typeface="Arial" pitchFamily="34" charset="0"/>
              <a:buChar char="•"/>
            </a:pPr>
            <a:r>
              <a:rPr lang="en-US" dirty="0"/>
              <a:t>How to study the Bible for yourself</a:t>
            </a:r>
          </a:p>
          <a:p>
            <a:pPr marL="463550" lvl="0" indent="-238125">
              <a:buFont typeface="Arial" pitchFamily="34" charset="0"/>
              <a:buChar char="•"/>
            </a:pPr>
            <a:r>
              <a:rPr lang="en-US" dirty="0"/>
              <a:t>Prayer</a:t>
            </a:r>
          </a:p>
          <a:p>
            <a:pPr marL="463550" lvl="0" indent="-238125">
              <a:buFont typeface="Arial" pitchFamily="34" charset="0"/>
              <a:buChar char="•"/>
            </a:pPr>
            <a:r>
              <a:rPr lang="en-US" dirty="0"/>
              <a:t>Differences between men and women</a:t>
            </a:r>
          </a:p>
          <a:p>
            <a:pPr marL="463550" lvl="0" indent="-238125">
              <a:buFont typeface="Arial" pitchFamily="34" charset="0"/>
              <a:buChar char="•"/>
            </a:pPr>
            <a:r>
              <a:rPr lang="en-US" dirty="0"/>
              <a:t>Health tips</a:t>
            </a:r>
          </a:p>
          <a:p>
            <a:pPr marL="463550" lvl="0" indent="-238125">
              <a:buFont typeface="Arial" pitchFamily="34" charset="0"/>
              <a:buChar char="•"/>
            </a:pPr>
            <a:r>
              <a:rPr lang="en-US" dirty="0"/>
              <a:t>Communication Skills</a:t>
            </a:r>
          </a:p>
          <a:p>
            <a:pPr marL="463550" lvl="0" indent="-238125">
              <a:buFont typeface="Arial" pitchFamily="34" charset="0"/>
              <a:buChar char="•"/>
            </a:pPr>
            <a:r>
              <a:rPr lang="en-US" dirty="0"/>
              <a:t>Conflict resolution</a:t>
            </a:r>
          </a:p>
          <a:p>
            <a:pPr marL="463550" lvl="0" indent="-238125">
              <a:buFont typeface="Arial" pitchFamily="34" charset="0"/>
              <a:buChar char="•"/>
            </a:pPr>
            <a:r>
              <a:rPr lang="en-US" dirty="0"/>
              <a:t>Boys, dating, love, sex</a:t>
            </a:r>
          </a:p>
          <a:p>
            <a:pPr marL="463550" lvl="0" indent="-238125">
              <a:buFont typeface="Arial" pitchFamily="34" charset="0"/>
              <a:buChar char="•"/>
            </a:pPr>
            <a:r>
              <a:rPr lang="en-US" dirty="0"/>
              <a:t>Beauty—not just tips but also a look at the impact of the media/society</a:t>
            </a:r>
          </a:p>
          <a:p>
            <a:pPr marL="463550" lvl="0" indent="-238125">
              <a:buFont typeface="Arial" pitchFamily="34" charset="0"/>
              <a:buChar char="•"/>
            </a:pPr>
            <a:r>
              <a:rPr lang="en-US" dirty="0"/>
              <a:t>Friendships</a:t>
            </a:r>
          </a:p>
          <a:p>
            <a:pPr marL="463550" lvl="0" indent="-238125">
              <a:buFont typeface="Arial" pitchFamily="34" charset="0"/>
              <a:buChar char="•"/>
            </a:pPr>
            <a:r>
              <a:rPr lang="en-US" dirty="0"/>
              <a:t>Natural remedies for headaches, cramps, sore throat, etc.</a:t>
            </a:r>
          </a:p>
          <a:p>
            <a:pPr marL="463550" lvl="0" indent="-238125">
              <a:buFont typeface="Arial" pitchFamily="34" charset="0"/>
              <a:buChar char="•"/>
            </a:pPr>
            <a:r>
              <a:rPr lang="en-US" dirty="0" smtClean="0"/>
              <a:t>Bullying/Cyber-</a:t>
            </a:r>
            <a:r>
              <a:rPr lang="en-US" dirty="0" err="1" smtClean="0"/>
              <a:t>bullyin</a:t>
            </a:r>
            <a:endParaRPr lang="en-US" dirty="0"/>
          </a:p>
          <a:p>
            <a:pPr marL="463550" indent="-238125">
              <a:buFont typeface="Arial" pitchFamily="34" charset="0"/>
              <a:buChar char="•"/>
            </a:pPr>
            <a:r>
              <a:rPr lang="en-US" dirty="0" smtClean="0"/>
              <a:t>Depression</a:t>
            </a:r>
          </a:p>
          <a:p>
            <a:pPr marL="463550" lvl="0" indent="-238125">
              <a:buFont typeface="Arial" pitchFamily="34" charset="0"/>
              <a:buChar char="•"/>
            </a:pPr>
            <a:r>
              <a:rPr lang="en-US" dirty="0" smtClean="0"/>
              <a:t>Social </a:t>
            </a:r>
            <a:r>
              <a:rPr lang="en-US" dirty="0"/>
              <a:t>media safety </a:t>
            </a:r>
          </a:p>
          <a:p>
            <a:pPr marL="463550" lvl="0" indent="-238125">
              <a:buFont typeface="Arial" pitchFamily="34" charset="0"/>
              <a:buChar char="•"/>
            </a:pPr>
            <a:r>
              <a:rPr lang="en-US" dirty="0"/>
              <a:t>Money management</a:t>
            </a:r>
          </a:p>
          <a:p>
            <a:pPr marL="463550" lvl="0" indent="-238125">
              <a:buFont typeface="Arial" pitchFamily="34" charset="0"/>
              <a:buChar char="•"/>
            </a:pPr>
            <a:r>
              <a:rPr lang="en-US" dirty="0"/>
              <a:t>Personality profile</a:t>
            </a:r>
          </a:p>
          <a:p>
            <a:pPr marL="463550" lvl="0" indent="-238125">
              <a:buFont typeface="Arial" pitchFamily="34" charset="0"/>
              <a:buChar char="•"/>
            </a:pPr>
            <a:r>
              <a:rPr lang="en-US" dirty="0"/>
              <a:t>Peer pressure</a:t>
            </a:r>
          </a:p>
          <a:p>
            <a:pPr marL="463550" lvl="0" indent="-238125">
              <a:buFont typeface="Arial" pitchFamily="34" charset="0"/>
              <a:buChar char="•"/>
            </a:pPr>
            <a:r>
              <a:rPr lang="en-US" dirty="0"/>
              <a:t>Languages of love</a:t>
            </a:r>
          </a:p>
          <a:p>
            <a:pPr marL="463550" lvl="0" indent="-238125">
              <a:buFont typeface="Arial" pitchFamily="34" charset="0"/>
              <a:buChar char="•"/>
            </a:pPr>
            <a:r>
              <a:rPr lang="en-US" dirty="0"/>
              <a:t>Healthy boundaries</a:t>
            </a:r>
          </a:p>
          <a:p>
            <a:pPr marL="463550" lvl="0" indent="-238125">
              <a:buFont typeface="Arial" pitchFamily="34" charset="0"/>
              <a:buChar char="•"/>
            </a:pPr>
            <a:r>
              <a:rPr lang="en-US" dirty="0"/>
              <a:t>What to look for in a man</a:t>
            </a:r>
          </a:p>
          <a:p>
            <a:pPr marL="463550" lvl="0" indent="-238125">
              <a:buFont typeface="Arial" pitchFamily="34" charset="0"/>
              <a:buChar char="•"/>
            </a:pPr>
            <a:r>
              <a:rPr lang="en-US" dirty="0"/>
              <a:t>Time management</a:t>
            </a:r>
          </a:p>
          <a:p>
            <a:pPr marL="463550" lvl="0" indent="-238125">
              <a:buFont typeface="Arial" pitchFamily="34" charset="0"/>
              <a:buChar char="•"/>
            </a:pPr>
            <a:r>
              <a:rPr lang="en-US" dirty="0"/>
              <a:t>Staying physically fit</a:t>
            </a:r>
          </a:p>
          <a:p>
            <a:pPr marL="463550" lvl="0" indent="-238125">
              <a:buFont typeface="Arial" pitchFamily="34" charset="0"/>
              <a:buChar char="•"/>
            </a:pPr>
            <a:r>
              <a:rPr lang="en-US" dirty="0"/>
              <a:t>Healthy eating</a:t>
            </a:r>
          </a:p>
          <a:p>
            <a:pPr marL="463550" lvl="0" indent="-238125">
              <a:buFont typeface="Arial" pitchFamily="34" charset="0"/>
              <a:buChar char="•"/>
            </a:pPr>
            <a:r>
              <a:rPr lang="en-US" dirty="0"/>
              <a:t>Deciding your own values</a:t>
            </a:r>
          </a:p>
          <a:p>
            <a:pPr marL="463550" lvl="0" indent="-238125">
              <a:buFont typeface="Arial" pitchFamily="34" charset="0"/>
              <a:buChar char="•"/>
            </a:pPr>
            <a:r>
              <a:rPr lang="en-US" dirty="0"/>
              <a:t>Making, keeping, and breaking friendships</a:t>
            </a:r>
          </a:p>
          <a:p>
            <a:pPr marL="463550" lvl="0" indent="-238125">
              <a:buFont typeface="Arial" pitchFamily="34" charset="0"/>
              <a:buChar char="•"/>
            </a:pPr>
            <a:r>
              <a:rPr lang="en-US" dirty="0"/>
              <a:t>Career choices</a:t>
            </a:r>
          </a:p>
          <a:p>
            <a:pPr marL="463550" lvl="0" indent="-238125">
              <a:buFont typeface="Arial" pitchFamily="34" charset="0"/>
              <a:buChar char="•"/>
            </a:pPr>
            <a:r>
              <a:rPr lang="en-US" dirty="0"/>
              <a:t>How to be a good marriage partner</a:t>
            </a:r>
          </a:p>
          <a:p>
            <a:pPr marL="463550" lvl="0" indent="-238125">
              <a:buFont typeface="Arial" pitchFamily="34" charset="0"/>
              <a:buChar char="•"/>
            </a:pPr>
            <a:r>
              <a:rPr lang="en-US" dirty="0"/>
              <a:t>How to feel more confident</a:t>
            </a:r>
          </a:p>
          <a:p>
            <a:pPr marL="463550" lvl="0" indent="-238125">
              <a:buFont typeface="Arial" pitchFamily="34" charset="0"/>
              <a:buChar char="•"/>
            </a:pPr>
            <a:r>
              <a:rPr lang="en-US" dirty="0" err="1"/>
              <a:t>StrengthFinders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33</a:t>
            </a:fld>
            <a:endParaRPr lang="en-US"/>
          </a:p>
        </p:txBody>
      </p:sp>
    </p:spTree>
    <p:extLst>
      <p:ext uri="{BB962C8B-B14F-4D97-AF65-F5344CB8AC3E}">
        <p14:creationId xmlns:p14="http://schemas.microsoft.com/office/powerpoint/2010/main" val="121248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4. Professional </a:t>
            </a:r>
            <a:r>
              <a:rPr lang="en-US" b="1" dirty="0"/>
              <a:t>Speakers for Seminars for </a:t>
            </a:r>
            <a:r>
              <a:rPr lang="en-US" b="1" dirty="0" smtClean="0"/>
              <a:t>teens</a:t>
            </a:r>
          </a:p>
          <a:p>
            <a:pPr lvl="0"/>
            <a:endParaRPr lang="en-US" dirty="0" smtClean="0"/>
          </a:p>
          <a:p>
            <a:pPr marL="344488" lvl="0" indent="-119063">
              <a:buFont typeface="Arial" pitchFamily="34" charset="0"/>
              <a:buChar char="•"/>
            </a:pPr>
            <a:r>
              <a:rPr lang="en-US" dirty="0"/>
              <a:t>Substance abuse counselor to talk about drug and alcohol </a:t>
            </a:r>
            <a:r>
              <a:rPr lang="en-US" dirty="0" smtClean="0"/>
              <a:t>problems</a:t>
            </a:r>
          </a:p>
          <a:p>
            <a:pPr marL="344488" lvl="0" indent="-119063">
              <a:buFont typeface="Arial" pitchFamily="34" charset="0"/>
              <a:buChar char="•"/>
            </a:pPr>
            <a:r>
              <a:rPr lang="en-US" dirty="0"/>
              <a:t>Police officer to talk about self-defense </a:t>
            </a:r>
            <a:r>
              <a:rPr lang="en-US" dirty="0" smtClean="0"/>
              <a:t>tips</a:t>
            </a:r>
          </a:p>
          <a:p>
            <a:pPr marL="344488" lvl="0" indent="-119063">
              <a:buFont typeface="Arial" pitchFamily="34" charset="0"/>
              <a:buChar char="•"/>
            </a:pPr>
            <a:r>
              <a:rPr lang="en-US" dirty="0" smtClean="0"/>
              <a:t>Crisis </a:t>
            </a:r>
            <a:r>
              <a:rPr lang="en-US" dirty="0"/>
              <a:t>pregnancy worker to talk about </a:t>
            </a:r>
            <a:r>
              <a:rPr lang="en-US" dirty="0" smtClean="0"/>
              <a:t>abortion</a:t>
            </a:r>
          </a:p>
          <a:p>
            <a:pPr marL="344488" lvl="0" indent="-119063">
              <a:buFont typeface="Arial" pitchFamily="34" charset="0"/>
              <a:buChar char="•"/>
            </a:pPr>
            <a:r>
              <a:rPr lang="en-US" dirty="0" smtClean="0"/>
              <a:t>Medical </a:t>
            </a:r>
            <a:r>
              <a:rPr lang="en-US" dirty="0"/>
              <a:t>person to talk about sexually transmitted </a:t>
            </a:r>
            <a:r>
              <a:rPr lang="en-US" dirty="0" smtClean="0"/>
              <a:t>diseases</a:t>
            </a:r>
          </a:p>
          <a:p>
            <a:pPr marL="344488" lvl="0" indent="-119063">
              <a:buFont typeface="Arial" pitchFamily="34" charset="0"/>
              <a:buChar char="•"/>
            </a:pPr>
            <a:r>
              <a:rPr lang="en-US" dirty="0" smtClean="0"/>
              <a:t>Social </a:t>
            </a:r>
            <a:r>
              <a:rPr lang="en-US" dirty="0"/>
              <a:t>worker to talk about dating </a:t>
            </a:r>
            <a:r>
              <a:rPr lang="en-US" dirty="0" smtClean="0"/>
              <a:t>violence</a:t>
            </a:r>
          </a:p>
          <a:p>
            <a:pPr marL="344488" lvl="0" indent="-119063">
              <a:buFont typeface="Arial" pitchFamily="34" charset="0"/>
              <a:buChar char="•"/>
            </a:pPr>
            <a:r>
              <a:rPr lang="en-US" dirty="0" smtClean="0"/>
              <a:t>Counselor </a:t>
            </a:r>
            <a:r>
              <a:rPr lang="en-US" dirty="0"/>
              <a:t>to talk about overcoming pain from childhood</a:t>
            </a:r>
            <a:endParaRPr lang="en-US" dirty="0" smtClean="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34</a:t>
            </a:fld>
            <a:endParaRPr lang="en-US"/>
          </a:p>
        </p:txBody>
      </p:sp>
    </p:spTree>
    <p:extLst>
      <p:ext uri="{BB962C8B-B14F-4D97-AF65-F5344CB8AC3E}">
        <p14:creationId xmlns:p14="http://schemas.microsoft.com/office/powerpoint/2010/main" val="1872285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5. Seminar </a:t>
            </a:r>
            <a:r>
              <a:rPr lang="en-US" b="1" dirty="0"/>
              <a:t>Topics for Parents: </a:t>
            </a:r>
            <a:endParaRPr lang="en-US" b="1" dirty="0" smtClean="0"/>
          </a:p>
          <a:p>
            <a:pPr lvl="0"/>
            <a:endParaRPr lang="en-US" dirty="0" smtClean="0"/>
          </a:p>
          <a:p>
            <a:pPr marL="344488" lvl="0" indent="-119063">
              <a:buFont typeface="Arial" pitchFamily="34" charset="0"/>
              <a:buChar char="•"/>
            </a:pPr>
            <a:r>
              <a:rPr lang="en-US" dirty="0"/>
              <a:t>Understanding Social Media: Facebook, Twitter, Foursquare, </a:t>
            </a:r>
            <a:r>
              <a:rPr lang="en-US" dirty="0" smtClean="0"/>
              <a:t>etc.</a:t>
            </a:r>
          </a:p>
          <a:p>
            <a:pPr marL="344488" lvl="0" indent="-119063">
              <a:buFont typeface="Arial" pitchFamily="34" charset="0"/>
              <a:buChar char="•"/>
            </a:pPr>
            <a:r>
              <a:rPr lang="en-US" dirty="0"/>
              <a:t>Raising PG Kids in an X-rated </a:t>
            </a:r>
            <a:r>
              <a:rPr lang="en-US" dirty="0" smtClean="0"/>
              <a:t>World</a:t>
            </a:r>
          </a:p>
          <a:p>
            <a:pPr marL="344488" lvl="0" indent="-119063">
              <a:buFont typeface="Arial" pitchFamily="34" charset="0"/>
              <a:buChar char="•"/>
            </a:pPr>
            <a:r>
              <a:rPr lang="en-US" dirty="0" smtClean="0"/>
              <a:t>Talking </a:t>
            </a:r>
            <a:r>
              <a:rPr lang="en-US" dirty="0"/>
              <a:t>to Your Daughters about Boys, Beauty, and </a:t>
            </a:r>
            <a:r>
              <a:rPr lang="en-US" dirty="0" smtClean="0"/>
              <a:t>Boldness</a:t>
            </a:r>
          </a:p>
          <a:p>
            <a:pPr marL="344488" lvl="0" indent="-119063">
              <a:buFont typeface="Arial" pitchFamily="34" charset="0"/>
              <a:buChar char="•"/>
            </a:pPr>
            <a:r>
              <a:rPr lang="en-US" dirty="0" smtClean="0"/>
              <a:t>How </a:t>
            </a:r>
            <a:r>
              <a:rPr lang="en-US" dirty="0"/>
              <a:t>to help your daughters look for Mr. </a:t>
            </a:r>
            <a:r>
              <a:rPr lang="en-US" dirty="0" smtClean="0"/>
              <a:t>Right</a:t>
            </a:r>
          </a:p>
          <a:p>
            <a:pPr marL="344488" lvl="0" indent="-119063">
              <a:buFont typeface="Arial" pitchFamily="34" charset="0"/>
              <a:buChar char="•"/>
            </a:pPr>
            <a:r>
              <a:rPr lang="en-US" dirty="0" smtClean="0"/>
              <a:t>Helping </a:t>
            </a:r>
            <a:r>
              <a:rPr lang="en-US" dirty="0"/>
              <a:t>your daughter navigate </a:t>
            </a:r>
            <a:r>
              <a:rPr lang="en-US" dirty="0" smtClean="0"/>
              <a:t>dating</a:t>
            </a:r>
          </a:p>
          <a:p>
            <a:pPr marL="344488" lvl="0" indent="-119063">
              <a:buFont typeface="Arial" pitchFamily="34" charset="0"/>
              <a:buChar char="•"/>
            </a:pPr>
            <a:r>
              <a:rPr lang="en-US" dirty="0" smtClean="0"/>
              <a:t>Understanding </a:t>
            </a:r>
            <a:r>
              <a:rPr lang="en-US" dirty="0"/>
              <a:t>teen </a:t>
            </a:r>
            <a:r>
              <a:rPr lang="en-US" dirty="0" smtClean="0"/>
              <a:t>depression</a:t>
            </a:r>
          </a:p>
          <a:p>
            <a:pPr marL="344488" lvl="0" indent="-119063">
              <a:buFont typeface="Arial" pitchFamily="34" charset="0"/>
              <a:buChar char="•"/>
            </a:pPr>
            <a:r>
              <a:rPr lang="en-US" dirty="0" smtClean="0"/>
              <a:t>Watching </a:t>
            </a:r>
            <a:r>
              <a:rPr lang="en-US" dirty="0"/>
              <a:t>for bullying, and what to do whether your teen is a victim or a </a:t>
            </a:r>
            <a:r>
              <a:rPr lang="en-US" dirty="0" smtClean="0"/>
              <a:t>bully</a:t>
            </a:r>
          </a:p>
          <a:p>
            <a:pPr marL="344488" lvl="0" indent="-119063">
              <a:buFont typeface="Arial" pitchFamily="34" charset="0"/>
              <a:buChar char="•"/>
            </a:pPr>
            <a:r>
              <a:rPr lang="en-US" dirty="0" smtClean="0"/>
              <a:t>How </a:t>
            </a:r>
            <a:r>
              <a:rPr lang="en-US" dirty="0"/>
              <a:t>to help your children connect with God</a:t>
            </a:r>
            <a:endParaRPr lang="en-US" dirty="0" smtClean="0"/>
          </a:p>
          <a:p>
            <a:pPr marL="344488" indent="-11906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35</a:t>
            </a:fld>
            <a:endParaRPr lang="en-US"/>
          </a:p>
        </p:txBody>
      </p:sp>
    </p:spTree>
    <p:extLst>
      <p:ext uri="{BB962C8B-B14F-4D97-AF65-F5344CB8AC3E}">
        <p14:creationId xmlns:p14="http://schemas.microsoft.com/office/powerpoint/2010/main" val="1051527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04" y="4355976"/>
            <a:ext cx="5486400" cy="4114800"/>
          </a:xfrm>
        </p:spPr>
        <p:txBody>
          <a:bodyPr>
            <a:normAutofit/>
          </a:bodyPr>
          <a:lstStyle/>
          <a:p>
            <a:pPr lvl="0"/>
            <a:r>
              <a:rPr lang="en-US" b="1" dirty="0" smtClean="0"/>
              <a:t>6. Activities </a:t>
            </a:r>
            <a:r>
              <a:rPr lang="en-US" b="1" dirty="0"/>
              <a:t>for teens to do: </a:t>
            </a:r>
            <a:endParaRPr lang="en-US" b="1" dirty="0" smtClean="0"/>
          </a:p>
          <a:p>
            <a:pPr lvl="0"/>
            <a:endParaRPr lang="en-US" dirty="0" smtClean="0"/>
          </a:p>
          <a:p>
            <a:r>
              <a:rPr lang="en-US" dirty="0" smtClean="0"/>
              <a:t>Choose one or two ideas that you could use with the young women in your area.</a:t>
            </a:r>
          </a:p>
          <a:p>
            <a:pPr lvl="0"/>
            <a:endParaRPr lang="en-US" b="1" dirty="0" smtClean="0"/>
          </a:p>
          <a:p>
            <a:pPr marL="396875" lvl="0" indent="-171450">
              <a:buFont typeface="Wingdings" charset="2"/>
              <a:buChar char="§"/>
            </a:pPr>
            <a:r>
              <a:rPr lang="en-US" b="0" dirty="0" smtClean="0"/>
              <a:t>Put </a:t>
            </a:r>
            <a:r>
              <a:rPr lang="en-US" b="0" dirty="0"/>
              <a:t>on a banquet for parents or older church members</a:t>
            </a:r>
          </a:p>
          <a:p>
            <a:pPr marL="396875" lvl="0" indent="-171450">
              <a:buFont typeface="Wingdings" charset="2"/>
              <a:buChar char="§"/>
            </a:pPr>
            <a:r>
              <a:rPr lang="en-US" b="0" dirty="0"/>
              <a:t>Adopt a grandparent</a:t>
            </a:r>
          </a:p>
          <a:p>
            <a:pPr marL="396875" lvl="0" indent="-171450">
              <a:buFont typeface="Wingdings" charset="2"/>
              <a:buChar char="§"/>
            </a:pPr>
            <a:r>
              <a:rPr lang="en-US" b="0" dirty="0"/>
              <a:t>Plan a church service</a:t>
            </a:r>
          </a:p>
          <a:p>
            <a:pPr marL="396875" lvl="0" indent="-171450">
              <a:buFont typeface="Wingdings" charset="2"/>
              <a:buChar char="§"/>
            </a:pPr>
            <a:r>
              <a:rPr lang="en-US" b="0" dirty="0"/>
              <a:t>Help plan Women’s Day of Prayer and Women’s Ministries Emphasis Days for your local church</a:t>
            </a:r>
          </a:p>
          <a:p>
            <a:pPr marL="396875" lvl="0" indent="-171450">
              <a:buFont typeface="Wingdings" charset="2"/>
              <a:buChar char="§"/>
            </a:pPr>
            <a:r>
              <a:rPr lang="en-US" b="0" dirty="0"/>
              <a:t>Plan a Princess Tea for little girls and invite teens to help</a:t>
            </a:r>
          </a:p>
          <a:p>
            <a:pPr marL="396875" lvl="0" indent="-171450">
              <a:buFont typeface="Wingdings" charset="2"/>
              <a:buChar char="§"/>
            </a:pPr>
            <a:r>
              <a:rPr lang="en-US" b="0" dirty="0"/>
              <a:t>Plan a mission trip—it </a:t>
            </a:r>
            <a:r>
              <a:rPr lang="en-US" dirty="0"/>
              <a:t>doesn’t have to be to another country; it could be a trip to the local soup kitchen or any other community serving organization where young people can </a:t>
            </a:r>
            <a:r>
              <a:rPr lang="en-US" dirty="0" smtClean="0"/>
              <a:t>volunteer</a:t>
            </a:r>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36</a:t>
            </a:fld>
            <a:endParaRPr lang="en-US"/>
          </a:p>
        </p:txBody>
      </p:sp>
    </p:spTree>
    <p:extLst>
      <p:ext uri="{BB962C8B-B14F-4D97-AF65-F5344CB8AC3E}">
        <p14:creationId xmlns:p14="http://schemas.microsoft.com/office/powerpoint/2010/main" val="61535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1175" lvl="0" indent="-285750">
              <a:buFont typeface="Wingdings" charset="2"/>
              <a:buChar char="§"/>
            </a:pPr>
            <a:r>
              <a:rPr lang="en-US" b="0" dirty="0" smtClean="0"/>
              <a:t>Offer free childcare once a month </a:t>
            </a:r>
            <a:r>
              <a:rPr lang="en-US" dirty="0" smtClean="0"/>
              <a:t>so parents of small children can have a “date night”—people can bring their children to the church and teens can plan activities for the kids.</a:t>
            </a:r>
          </a:p>
          <a:p>
            <a:pPr marL="511175" lvl="0" indent="-285750">
              <a:buFont typeface="Wingdings" charset="2"/>
              <a:buChar char="§"/>
            </a:pPr>
            <a:r>
              <a:rPr lang="en-US" b="0" dirty="0" smtClean="0"/>
              <a:t>Get teens involved in helping with Vacation Bible School.</a:t>
            </a:r>
          </a:p>
          <a:p>
            <a:pPr marL="511175" lvl="0" indent="-285750">
              <a:buFont typeface="Wingdings" charset="2"/>
              <a:buChar char="§"/>
            </a:pPr>
            <a:r>
              <a:rPr lang="en-US" b="0" dirty="0" smtClean="0"/>
              <a:t>Organize a “Soup-</a:t>
            </a:r>
            <a:r>
              <a:rPr lang="en-US" b="0" dirty="0" err="1" smtClean="0"/>
              <a:t>er</a:t>
            </a:r>
            <a:r>
              <a:rPr lang="en-US" b="0" dirty="0" smtClean="0"/>
              <a:t> Bowl Party” with teens collecting cans of soup for the local food pantry.</a:t>
            </a:r>
          </a:p>
          <a:p>
            <a:pPr marL="511175" lvl="0" indent="-285750">
              <a:buFont typeface="Wingdings" charset="2"/>
              <a:buChar char="§"/>
            </a:pPr>
            <a:r>
              <a:rPr lang="en-US" b="0" dirty="0" smtClean="0"/>
              <a:t>Connect young people with older people</a:t>
            </a:r>
            <a:r>
              <a:rPr lang="en-US" dirty="0" smtClean="0"/>
              <a:t> who need help learning their computers, social media, or any of the technology teens use on a daily basis.</a:t>
            </a:r>
          </a:p>
          <a:p>
            <a:pPr marL="511175" lvl="0" indent="-285750">
              <a:buFont typeface="Wingdings" charset="2"/>
              <a:buChar char="§"/>
            </a:pPr>
            <a:r>
              <a:rPr lang="en-US" b="0" dirty="0" smtClean="0"/>
              <a:t>Create a blog for your youth group or young women and have the girls take turns posting</a:t>
            </a:r>
            <a:r>
              <a:rPr lang="en-US" dirty="0" smtClean="0"/>
              <a:t>—challenge them to use the blog for ministry by posting devotional-style posts that will help other young people connect with God and see how He can be a part of their daily lives.</a:t>
            </a:r>
          </a:p>
          <a:p>
            <a:pPr marL="511175" indent="-285750">
              <a:buFont typeface="Wingdings" charset="2"/>
              <a:buChar char="§"/>
            </a:pPr>
            <a:endParaRPr lang="en-US" dirty="0" smtClean="0"/>
          </a:p>
          <a:p>
            <a:pPr marL="511175" indent="-285750">
              <a:buFont typeface="Wingdings" charset="2"/>
              <a:buChar char="§"/>
            </a:pPr>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37</a:t>
            </a:fld>
            <a:endParaRPr lang="en-US"/>
          </a:p>
        </p:txBody>
      </p:sp>
    </p:spTree>
    <p:extLst>
      <p:ext uri="{BB962C8B-B14F-4D97-AF65-F5344CB8AC3E}">
        <p14:creationId xmlns:p14="http://schemas.microsoft.com/office/powerpoint/2010/main" val="751002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D. Communicating </a:t>
            </a:r>
            <a:r>
              <a:rPr lang="en-US" b="1" i="1" dirty="0"/>
              <a:t>T</a:t>
            </a:r>
            <a:r>
              <a:rPr lang="en-US" b="1" i="1" dirty="0" smtClean="0"/>
              <a:t>heir</a:t>
            </a:r>
            <a:r>
              <a:rPr lang="en-US" b="1" dirty="0" smtClean="0"/>
              <a:t> </a:t>
            </a:r>
            <a:r>
              <a:rPr lang="en-US" b="1" dirty="0"/>
              <a:t>Way</a:t>
            </a:r>
            <a:endParaRPr lang="en-US" dirty="0" smtClean="0"/>
          </a:p>
          <a:p>
            <a:r>
              <a:rPr lang="en-US" b="1" dirty="0"/>
              <a:t> </a:t>
            </a:r>
            <a:endParaRPr lang="en-US" dirty="0"/>
          </a:p>
          <a:p>
            <a:r>
              <a:rPr lang="en-US" b="1" dirty="0"/>
              <a:t>Tap into their forms of communicating so that they “hear” you better.</a:t>
            </a:r>
            <a:r>
              <a:rPr lang="en-US" dirty="0"/>
              <a:t> Most of today’s young women don’t have an area of their life not connected to technology—mostly all through their phones. They can surf the internet, post on </a:t>
            </a:r>
            <a:r>
              <a:rPr lang="en-US" dirty="0" err="1"/>
              <a:t>Facebook</a:t>
            </a:r>
            <a:r>
              <a:rPr lang="en-US" dirty="0"/>
              <a:t>, record videos and upload them to YouTube, take pictures and upload them, write their blogs, message, text, find restaurants and shopping malls, download music and store it all on their phone, watch television, and find their way across town—all through their cell phone. Tap into this technology as another way of communicating with them. </a:t>
            </a:r>
          </a:p>
          <a:p>
            <a:r>
              <a:rPr lang="en-US" dirty="0"/>
              <a:t> </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38</a:t>
            </a:fld>
            <a:endParaRPr lang="en-US"/>
          </a:p>
        </p:txBody>
      </p:sp>
    </p:spTree>
    <p:extLst>
      <p:ext uri="{BB962C8B-B14F-4D97-AF65-F5344CB8AC3E}">
        <p14:creationId xmlns:p14="http://schemas.microsoft.com/office/powerpoint/2010/main" val="1727671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Conclusion</a:t>
            </a:r>
          </a:p>
          <a:p>
            <a:endParaRPr lang="en-US" dirty="0" smtClean="0"/>
          </a:p>
          <a:p>
            <a:r>
              <a:rPr lang="en-US" b="1" dirty="0" smtClean="0"/>
              <a:t>In planning activities for young people, it is our responsibility to know their main needs and then create programs that will meet those needs and help our young women grow toward mature Christian adulthood.</a:t>
            </a:r>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39</a:t>
            </a:fld>
            <a:endParaRPr lang="en-US"/>
          </a:p>
        </p:txBody>
      </p:sp>
    </p:spTree>
    <p:extLst>
      <p:ext uri="{BB962C8B-B14F-4D97-AF65-F5344CB8AC3E}">
        <p14:creationId xmlns:p14="http://schemas.microsoft.com/office/powerpoint/2010/main" val="94311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b="1" dirty="0" smtClean="0"/>
              <a:t>B. Personalities And Attitudes</a:t>
            </a:r>
          </a:p>
          <a:p>
            <a:pPr lvl="0"/>
            <a:endParaRPr lang="en-US" dirty="0"/>
          </a:p>
          <a:p>
            <a:r>
              <a:rPr lang="en-US" dirty="0"/>
              <a:t>By their teen years, many young women have begun to choose the situations and experiences they enjoy—a good book in a quiet corner, the loud activity of a party, getting outdoors, athletic activity, etc. They are discovering who they are and are looking for new experiences. They are more intentionally deciding what they like, don’t like, and who they want to be. </a:t>
            </a:r>
          </a:p>
          <a:p>
            <a:r>
              <a:rPr lang="en-US" dirty="0"/>
              <a:t> </a:t>
            </a:r>
          </a:p>
          <a:p>
            <a:r>
              <a:rPr lang="en-US" dirty="0"/>
              <a:t>At the same time, they face the daily battle between feeling confident and feeling dumb and worthless. Studies have found that as girls go through puberty, their IQ scores drop, along with their math and science scores. Their self esteem plummets. They are looking more to their peers than to their parents to determine their values, what to like, dislike, and participate in. This is a time when teens may act like they don’t like their parents or are unhappy with their family’s rules. They may feel like their parents “just don’t understand.” </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4</a:t>
            </a:fld>
            <a:endParaRPr lang="en-US"/>
          </a:p>
        </p:txBody>
      </p:sp>
    </p:spTree>
    <p:extLst>
      <p:ext uri="{BB962C8B-B14F-4D97-AF65-F5344CB8AC3E}">
        <p14:creationId xmlns:p14="http://schemas.microsoft.com/office/powerpoint/2010/main" val="900874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Conclusion</a:t>
            </a:r>
          </a:p>
          <a:p>
            <a:endParaRPr lang="en-US" dirty="0" smtClean="0"/>
          </a:p>
          <a:p>
            <a:r>
              <a:rPr lang="en-US" b="1" dirty="0" smtClean="0"/>
              <a:t>Use them. Mentor them. Provide for their needs. Help them discover and use their gifts, talents, and passions in ministry. But most importantly, help them discover how the Bible, God, and living a Christian life are relevant to their daily life and daily choices</a:t>
            </a:r>
            <a:r>
              <a:rPr lang="en-US" b="1"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40</a:t>
            </a:fld>
            <a:endParaRPr lang="en-US"/>
          </a:p>
        </p:txBody>
      </p:sp>
    </p:spTree>
    <p:extLst>
      <p:ext uri="{BB962C8B-B14F-4D97-AF65-F5344CB8AC3E}">
        <p14:creationId xmlns:p14="http://schemas.microsoft.com/office/powerpoint/2010/main" val="125632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323850"/>
            <a:ext cx="2286000" cy="1714500"/>
          </a:xfrm>
        </p:spPr>
      </p:sp>
      <p:sp>
        <p:nvSpPr>
          <p:cNvPr id="3" name="Notes Placeholder 2"/>
          <p:cNvSpPr>
            <a:spLocks noGrp="1"/>
          </p:cNvSpPr>
          <p:nvPr>
            <p:ph type="body" idx="1"/>
          </p:nvPr>
        </p:nvSpPr>
        <p:spPr>
          <a:xfrm>
            <a:off x="685800" y="2123728"/>
            <a:ext cx="5486400" cy="6624736"/>
          </a:xfrm>
        </p:spPr>
        <p:txBody>
          <a:bodyPr>
            <a:normAutofit/>
          </a:bodyPr>
          <a:lstStyle/>
          <a:p>
            <a:pPr lvl="0"/>
            <a:r>
              <a:rPr lang="en-US" b="1" dirty="0" smtClean="0"/>
              <a:t>C. Socially</a:t>
            </a:r>
          </a:p>
          <a:p>
            <a:pPr lvl="0"/>
            <a:endParaRPr lang="en-US" dirty="0"/>
          </a:p>
          <a:p>
            <a:r>
              <a:rPr lang="en-US" dirty="0"/>
              <a:t>Peer pressure doesn’t start in the teenage years, but it intensifies during the teen years—impacting every facet of a young woman’s life. Teens are extremely socially aware, often being insecure, with intermittent feelings of inferiority.  Some feel it occasionally, some all the time. </a:t>
            </a:r>
          </a:p>
          <a:p>
            <a:r>
              <a:rPr lang="en-US" dirty="0"/>
              <a:t> </a:t>
            </a:r>
          </a:p>
          <a:p>
            <a:r>
              <a:rPr lang="en-US" dirty="0"/>
              <a:t>A teen girl who has abuse (sexual, physical, or emotional) in her background will have feelings of shame, hopelessness, guilt, and agonizing feelings of inferiority. A young woman living in a home with physical abuse is less likely to invite people over—not wanting anyone to discover what happens in her home. Girls who have been sexually abused may withdraw socially and gain weight (to make themselves unattractive to men) or may become boy crazy, often sleeping with anyone who pays attention. An emotionally abused young woman may try to blend in and not be noticed in an effort to avoid any attention, fearing everyone will be critical or mean. </a:t>
            </a:r>
          </a:p>
          <a:p>
            <a:r>
              <a:rPr lang="en-US" dirty="0"/>
              <a:t> </a:t>
            </a:r>
          </a:p>
          <a:p>
            <a:r>
              <a:rPr lang="en-US" dirty="0"/>
              <a:t>Young people long to belong, and if they don’t find that sense of belonging in a healthy relationships, then they may be willing to be part of any group that will accept them—regardless of consequences. A young woman seeking to fit in doesn’t want to be without friends, so she will do what it takes to fit into a group of young people—including behavior she knows is wrong or that parents or the church wouldn’t approve of. </a:t>
            </a:r>
          </a:p>
          <a:p>
            <a:r>
              <a:rPr lang="en-US" b="1" dirty="0"/>
              <a:t> </a:t>
            </a:r>
            <a:endParaRPr lang="en-US" dirty="0"/>
          </a:p>
          <a:p>
            <a:r>
              <a:rPr lang="en-US" dirty="0"/>
              <a:t>Insecure teens (and they all are at times) are vulnerable to failure, to ridicule, to parental attitudes, or any rejection by the opposite sex. This is an age of emotional swings when they can be easily embarrassed, easily angered, or easily hurt, then the next day can easily lash out and hurt someone else.  They have a deep feeling of needing to fit in; they fear rejection and the thought of not having friends.</a:t>
            </a:r>
            <a:r>
              <a:rPr lang="en-US" dirty="0" smtClean="0"/>
              <a:t> </a:t>
            </a:r>
            <a:r>
              <a:rPr lang="en-US" dirty="0"/>
              <a:t> </a:t>
            </a:r>
            <a:endParaRPr lang="en-US" dirty="0" smtClean="0"/>
          </a:p>
          <a:p>
            <a:endParaRPr lang="en-US" dirty="0"/>
          </a:p>
          <a:p>
            <a:r>
              <a:rPr lang="en-US" b="1" dirty="0" smtClean="0"/>
              <a:t>Note to Presenter: The text for this slide / section continues on the next page. This slide has been duplicated to make the notes easier to read</a:t>
            </a:r>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5</a:t>
            </a:fld>
            <a:endParaRPr lang="en-US"/>
          </a:p>
        </p:txBody>
      </p:sp>
    </p:spTree>
    <p:extLst>
      <p:ext uri="{BB962C8B-B14F-4D97-AF65-F5344CB8AC3E}">
        <p14:creationId xmlns:p14="http://schemas.microsoft.com/office/powerpoint/2010/main" val="175015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323850"/>
            <a:ext cx="2286000" cy="1714500"/>
          </a:xfrm>
        </p:spPr>
      </p:sp>
      <p:sp>
        <p:nvSpPr>
          <p:cNvPr id="3" name="Notes Placeholder 2"/>
          <p:cNvSpPr>
            <a:spLocks noGrp="1"/>
          </p:cNvSpPr>
          <p:nvPr>
            <p:ph type="body" idx="1"/>
          </p:nvPr>
        </p:nvSpPr>
        <p:spPr>
          <a:xfrm>
            <a:off x="685800" y="2123728"/>
            <a:ext cx="5486400" cy="6624736"/>
          </a:xfrm>
        </p:spPr>
        <p:txBody>
          <a:bodyPr>
            <a:noAutofit/>
          </a:bodyPr>
          <a:lstStyle/>
          <a:p>
            <a:r>
              <a:rPr lang="en-US" b="1" dirty="0" smtClean="0"/>
              <a:t>Note to Presenter: The text for this slide / section continues from the previous page. This slide has been duplicated to make the notes easier to read</a:t>
            </a:r>
            <a:endParaRPr lang="en-US" dirty="0" smtClean="0"/>
          </a:p>
          <a:p>
            <a:endParaRPr lang="en-US" dirty="0"/>
          </a:p>
          <a:p>
            <a:r>
              <a:rPr lang="en-US" dirty="0" smtClean="0"/>
              <a:t>Beauty, bodies, and boys become the main topics of a girl’s life, conversation, focus, and social life. Much of her world and resources are spent in making herself beautiful and especially, attractive to a guy. A large percentage of girls become sexually active in their teen years—and the statistics are the same for girls who attend church as for those who don’t. </a:t>
            </a:r>
          </a:p>
          <a:p>
            <a:r>
              <a:rPr lang="en-US" dirty="0" smtClean="0"/>
              <a:t> </a:t>
            </a:r>
          </a:p>
          <a:p>
            <a:r>
              <a:rPr lang="en-US" dirty="0" smtClean="0"/>
              <a:t>Girls’ social lives are also deeply impacted by social media—</a:t>
            </a:r>
            <a:r>
              <a:rPr lang="en-US" dirty="0" err="1" smtClean="0"/>
              <a:t>Facebook</a:t>
            </a:r>
            <a:r>
              <a:rPr lang="en-US" dirty="0" smtClean="0"/>
              <a:t>, Twitter, etc. The Pew Research Center finds that 95% of teen girls are online, with almost 90% involved in social networks. Cell phones have become a teen staple. They hold in their hands a tool that allows them to text, instant message, check </a:t>
            </a:r>
            <a:r>
              <a:rPr lang="en-US" dirty="0" err="1" smtClean="0"/>
              <a:t>Facebook</a:t>
            </a:r>
            <a:r>
              <a:rPr lang="en-US" dirty="0" smtClean="0"/>
              <a:t>, “tweet”, take pictures and videos—and then instantly upload them to the internet or share them through texting. This creates new challenges for a growing young woman. </a:t>
            </a:r>
          </a:p>
          <a:p>
            <a:r>
              <a:rPr lang="en-US" dirty="0" smtClean="0"/>
              <a:t> </a:t>
            </a:r>
          </a:p>
          <a:p>
            <a:r>
              <a:rPr lang="en-US" dirty="0" smtClean="0"/>
              <a:t>As a result, girls are feeling a need to constantly look their best because they never know when someone will take a picture or video and post it. The number of “friends” or “likes” they have on </a:t>
            </a:r>
            <a:r>
              <a:rPr lang="en-US" dirty="0" err="1" smtClean="0"/>
              <a:t>Facebook</a:t>
            </a:r>
            <a:r>
              <a:rPr lang="en-US" dirty="0" smtClean="0"/>
              <a:t> or “followers” they have on Twitter or on their blogs becomes important—creating a sense of value and importance. </a:t>
            </a:r>
          </a:p>
          <a:p>
            <a:r>
              <a:rPr lang="en-US" dirty="0" smtClean="0"/>
              <a:t> </a:t>
            </a:r>
          </a:p>
          <a:p>
            <a:r>
              <a:rPr lang="en-US" dirty="0" smtClean="0"/>
              <a:t>Their social lives are no longer relegated to hanging out with friends or attending parties—it’s a 24/7 facet of their lives as they “socialize” through social media and texts. </a:t>
            </a:r>
          </a:p>
          <a:p>
            <a:endParaRPr lang="en-US" dirty="0" smtClean="0"/>
          </a:p>
          <a:p>
            <a:r>
              <a:rPr lang="en-US" b="1" dirty="0" smtClean="0"/>
              <a:t>EXERCISE: In your groups, discuss ways young people attempt to fit in with their peers and how important it is at this age to belong.</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6</a:t>
            </a:fld>
            <a:endParaRPr lang="en-US"/>
          </a:p>
        </p:txBody>
      </p:sp>
    </p:spTree>
    <p:extLst>
      <p:ext uri="{BB962C8B-B14F-4D97-AF65-F5344CB8AC3E}">
        <p14:creationId xmlns:p14="http://schemas.microsoft.com/office/powerpoint/2010/main" val="89152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468313"/>
            <a:ext cx="2743200" cy="2057400"/>
          </a:xfrm>
        </p:spPr>
      </p:sp>
      <p:sp>
        <p:nvSpPr>
          <p:cNvPr id="3" name="Notes Placeholder 2"/>
          <p:cNvSpPr>
            <a:spLocks noGrp="1"/>
          </p:cNvSpPr>
          <p:nvPr>
            <p:ph type="body" idx="1"/>
          </p:nvPr>
        </p:nvSpPr>
        <p:spPr>
          <a:xfrm>
            <a:off x="685800" y="2699792"/>
            <a:ext cx="5486400" cy="5758408"/>
          </a:xfrm>
        </p:spPr>
        <p:txBody>
          <a:bodyPr>
            <a:normAutofit lnSpcReduction="10000"/>
          </a:bodyPr>
          <a:lstStyle/>
          <a:p>
            <a:pPr lvl="0"/>
            <a:r>
              <a:rPr lang="en-US" b="1" dirty="0" smtClean="0"/>
              <a:t>D. Spiritually</a:t>
            </a:r>
          </a:p>
          <a:p>
            <a:pPr lvl="0"/>
            <a:endParaRPr lang="en-US" dirty="0"/>
          </a:p>
          <a:p>
            <a:r>
              <a:rPr lang="en-US" dirty="0"/>
              <a:t>If they have grown up in a spiritual home, one of the main decisions young people grapple with is their relationship with God and how important a place faith will have in their lives. This is a time of questioning everything, examining their parents’ beliefs, and deciding for themselves what will be important.</a:t>
            </a:r>
          </a:p>
          <a:p>
            <a:r>
              <a:rPr lang="en-US" dirty="0"/>
              <a:t> </a:t>
            </a:r>
          </a:p>
          <a:p>
            <a:r>
              <a:rPr lang="en-US" b="1" dirty="0"/>
              <a:t>Discuss in groups how churches are relating to teens and impacting their lives. Discuss what teens are looking for from church and how the church is responding</a:t>
            </a:r>
            <a:r>
              <a:rPr lang="en-US" b="1" dirty="0" smtClean="0"/>
              <a:t>.</a:t>
            </a:r>
          </a:p>
          <a:p>
            <a:endParaRPr lang="en-US" b="1" dirty="0" smtClean="0"/>
          </a:p>
          <a:p>
            <a:r>
              <a:rPr lang="en-US" dirty="0" smtClean="0"/>
              <a:t>Look at the handout contrasting a childhood faith and mature adult faith. Teenage years are the transition time from one to the other. During their teen years, young women are making decisions about their faith, how it will impact their lives, if it does impact their lives, and what parts of their parents’ faith they will retain and what they won’t keep.</a:t>
            </a:r>
          </a:p>
          <a:p>
            <a:r>
              <a:rPr lang="en-US" dirty="0"/>
              <a:t> </a:t>
            </a:r>
          </a:p>
          <a:p>
            <a:r>
              <a:rPr lang="en-US" dirty="0"/>
              <a:t>Young people are looking for more than just an entertaining youth program. They want authenticity, community, and the opportunity to make a difference. They need to see how faith and life connect. They want a faith that’s relevant to their lives. They are tapped into today’s world issues like never before and need to know where the church stands on these issues. They want to hear more than the familiar Bible stories they have heard all their lives. They are seeking something real and life-changing, not a habit or way of life.</a:t>
            </a:r>
          </a:p>
          <a:p>
            <a:r>
              <a:rPr lang="en-US" dirty="0"/>
              <a:t> </a:t>
            </a:r>
          </a:p>
          <a:p>
            <a:r>
              <a:rPr lang="en-US" dirty="0"/>
              <a:t>Studies find that 60-80% of young people leave the church (across all denominations) once they graduate high school. </a:t>
            </a:r>
            <a:r>
              <a:rPr lang="en-US" dirty="0" err="1"/>
              <a:t>Barna</a:t>
            </a:r>
            <a:r>
              <a:rPr lang="en-US" dirty="0"/>
              <a:t> research finds that most do not leave because they no longer believe, but because they either wander away, become involved in other things that are more important and engaging to them, or because they can’t find a place to belong and really make a difference. They want to do more than help take the offering. They are looking for ways to connect the church culture with the world they feel called to influence.  </a:t>
            </a:r>
            <a:endParaRPr lang="en-US" dirty="0" smtClean="0"/>
          </a:p>
          <a:p>
            <a:endParaRPr lang="en-US" dirty="0"/>
          </a:p>
          <a:p>
            <a:r>
              <a:rPr lang="en-US" b="1" dirty="0" smtClean="0"/>
              <a:t>EXERCISE: Review the chart in </a:t>
            </a:r>
            <a:r>
              <a:rPr lang="en-US" b="1" i="1" dirty="0" smtClean="0"/>
              <a:t>Handout #1, “Comparison of Childhood Faith and Mature Adult Faith.”</a:t>
            </a:r>
            <a:endParaRPr lang="en-US" b="1" i="0" dirty="0" smtClean="0"/>
          </a:p>
          <a:p>
            <a:endParaRPr lang="en-US" b="1" i="0" dirty="0" smtClean="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7</a:t>
            </a:fld>
            <a:endParaRPr lang="en-US"/>
          </a:p>
        </p:txBody>
      </p:sp>
    </p:spTree>
    <p:extLst>
      <p:ext uri="{BB962C8B-B14F-4D97-AF65-F5344CB8AC3E}">
        <p14:creationId xmlns:p14="http://schemas.microsoft.com/office/powerpoint/2010/main" val="208777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II. NEEDS OF TEENAGE GIRLS</a:t>
            </a:r>
            <a:endParaRPr lang="en-US" dirty="0" smtClean="0"/>
          </a:p>
          <a:p>
            <a:r>
              <a:rPr lang="en-US" b="1" dirty="0" smtClean="0"/>
              <a:t> </a:t>
            </a:r>
            <a:endParaRPr lang="en-US" dirty="0" smtClean="0"/>
          </a:p>
          <a:p>
            <a:r>
              <a:rPr lang="en-US" b="1" i="1" dirty="0" smtClean="0"/>
              <a:t>As </a:t>
            </a:r>
            <a:r>
              <a:rPr lang="en-US" b="1" i="1" dirty="0"/>
              <a:t>we transition from the typical thoughts/changes of teenagers to what they need, take a moment to make a list of needs you see so far. Use Handout </a:t>
            </a:r>
            <a:r>
              <a:rPr lang="en-US" b="1" i="1" dirty="0" smtClean="0"/>
              <a:t>#2,</a:t>
            </a:r>
            <a:r>
              <a:rPr lang="en-US" b="1" i="1" baseline="0" dirty="0" smtClean="0"/>
              <a:t> “What Are the Needs of Today’s Teens?”</a:t>
            </a:r>
            <a:r>
              <a:rPr lang="en-US" b="1" i="1" dirty="0" smtClean="0"/>
              <a:t> </a:t>
            </a:r>
            <a:r>
              <a:rPr lang="en-US" b="1" i="1" dirty="0"/>
              <a:t>to list these needs individually, then list as a group. </a:t>
            </a:r>
            <a:endParaRPr lang="en-US" b="1" dirty="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8</a:t>
            </a:fld>
            <a:endParaRPr lang="en-US"/>
          </a:p>
        </p:txBody>
      </p:sp>
    </p:spTree>
    <p:extLst>
      <p:ext uri="{BB962C8B-B14F-4D97-AF65-F5344CB8AC3E}">
        <p14:creationId xmlns:p14="http://schemas.microsoft.com/office/powerpoint/2010/main" val="102620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323850"/>
            <a:ext cx="2286000" cy="1714500"/>
          </a:xfrm>
        </p:spPr>
      </p:sp>
      <p:sp>
        <p:nvSpPr>
          <p:cNvPr id="3" name="Notes Placeholder 2"/>
          <p:cNvSpPr>
            <a:spLocks noGrp="1"/>
          </p:cNvSpPr>
          <p:nvPr>
            <p:ph type="body" idx="1"/>
          </p:nvPr>
        </p:nvSpPr>
        <p:spPr>
          <a:xfrm>
            <a:off x="685800" y="2123728"/>
            <a:ext cx="5486400" cy="6190456"/>
          </a:xfrm>
        </p:spPr>
        <p:txBody>
          <a:bodyPr>
            <a:noAutofit/>
          </a:bodyPr>
          <a:lstStyle/>
          <a:p>
            <a:pPr lvl="0"/>
            <a:r>
              <a:rPr lang="en-US" b="1" dirty="0" smtClean="0"/>
              <a:t>A. Physical Needs</a:t>
            </a:r>
          </a:p>
          <a:p>
            <a:pPr lvl="0"/>
            <a:endParaRPr lang="en-US" dirty="0" smtClean="0"/>
          </a:p>
          <a:p>
            <a:r>
              <a:rPr lang="en-US" b="1" dirty="0" smtClean="0"/>
              <a:t>Because teens have no control over the physical changes taking place in their bodies, they do need education to understand what is happening.</a:t>
            </a:r>
            <a:r>
              <a:rPr lang="en-US" dirty="0" smtClean="0"/>
              <a:t>  It’s easier to show pictures and charts describing the physical changes than it is to show pictures and diagrams that accurately describe teenage emotions on paper!  Young women need to understand that emotional swings are normal; for every high there is an equivalent low. In working with teens, adults need to remember that the physical and emotional ages may not be the same. Emotions are such an important changing part of the teen years, however, that education should take place so young women realize emotional variables are a normal part of God’s design; emotions that are out of control are not.</a:t>
            </a:r>
          </a:p>
          <a:p>
            <a:r>
              <a:rPr lang="en-US" dirty="0" smtClean="0"/>
              <a:t> </a:t>
            </a:r>
          </a:p>
          <a:p>
            <a:r>
              <a:rPr lang="en-US" dirty="0" smtClean="0"/>
              <a:t>Since sexual things are of such interest to teens (both boys and girls), they need adult instruction in establishing healthy relationships so that their information is not received behind closed doors with other kids. They need to be told plainly about sexually transmitted diseases, their dangers, and how they can affect a lifetime. They should also be informed that sex is not “dirty” and that the God who made us sexual creatures has a wonderful plan for a healthy, happy sexual relationship in marriage. They need to know the emotional consequences on a young woman’s heart when she is involved in sex outside of marriage. This is a time when young women are looking for information on boys, dating, sex, relationships. Unfortunately, many parents aren’t talking and often the church isn’t talking either. Women’s Ministries has the opportunity to create ways to connect with young women on these topics. Resources are available for seminars and retreats. In addition, adult women who befriend and mentor young women have opportunities to begin conversations and impact girls. </a:t>
            </a:r>
          </a:p>
          <a:p>
            <a:endParaRPr lang="en-US" dirty="0" smtClean="0"/>
          </a:p>
          <a:p>
            <a:pPr marL="0" indent="0">
              <a:buFont typeface="Arial"/>
              <a:buNone/>
            </a:pPr>
            <a:r>
              <a:rPr lang="en-US" b="1" dirty="0" smtClean="0"/>
              <a:t>EXERCISE: Discuss in small groups the struggles with appearance you had as a teen.</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9</a:t>
            </a:fld>
            <a:endParaRPr lang="en-US"/>
          </a:p>
        </p:txBody>
      </p:sp>
    </p:spTree>
    <p:extLst>
      <p:ext uri="{BB962C8B-B14F-4D97-AF65-F5344CB8AC3E}">
        <p14:creationId xmlns:p14="http://schemas.microsoft.com/office/powerpoint/2010/main" val="4783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597B7-FB5F-480A-A83C-C7A4B9C2AD3D}" type="datetimeFigureOut">
              <a:rPr lang="en-US" smtClean="0"/>
              <a:pPr/>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597B7-FB5F-480A-A83C-C7A4B9C2AD3D}" type="datetimeFigureOut">
              <a:rPr lang="en-US" smtClean="0"/>
              <a:pPr/>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597B7-FB5F-480A-A83C-C7A4B9C2AD3D}" type="datetimeFigureOut">
              <a:rPr lang="en-US" smtClean="0"/>
              <a:pPr/>
              <a:t>2/16/17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597B7-FB5F-480A-A83C-C7A4B9C2AD3D}" type="datetimeFigureOut">
              <a:rPr lang="en-US" smtClean="0"/>
              <a:pPr/>
              <a:t>2/16/17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597B7-FB5F-480A-A83C-C7A4B9C2AD3D}" type="datetimeFigureOut">
              <a:rPr lang="en-US" smtClean="0"/>
              <a:pPr/>
              <a:t>2/16/17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97B7-FB5F-480A-A83C-C7A4B9C2AD3D}" type="datetimeFigureOut">
              <a:rPr lang="en-US" smtClean="0"/>
              <a:pPr/>
              <a:t>2/16/17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0859B-F2CB-4E95-8423-2400291867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2828" y="2348880"/>
            <a:ext cx="3327684" cy="1446697"/>
          </a:xfrm>
        </p:spPr>
        <p:txBody>
          <a:bodyPr>
            <a:noAutofit/>
          </a:bodyPr>
          <a:lstStyle/>
          <a:p>
            <a:pPr>
              <a:lnSpc>
                <a:spcPts val="4500"/>
              </a:lnSpc>
            </a:pPr>
            <a:r>
              <a:rPr lang="pt-BR" dirty="0">
                <a:latin typeface="Avenir Next" charset="0"/>
                <a:ea typeface="Avenir Next" charset="0"/>
                <a:cs typeface="Avenir Next" charset="0"/>
              </a:rPr>
              <a:t>IMPACTING</a:t>
            </a:r>
            <a:br>
              <a:rPr lang="pt-BR" dirty="0">
                <a:latin typeface="Avenir Next" charset="0"/>
                <a:ea typeface="Avenir Next" charset="0"/>
                <a:cs typeface="Avenir Next" charset="0"/>
              </a:rPr>
            </a:br>
            <a:r>
              <a:rPr lang="pt-BR" sz="3600" dirty="0" smtClean="0">
                <a:latin typeface="Avenir Next" charset="0"/>
                <a:ea typeface="Avenir Next" charset="0"/>
                <a:cs typeface="Avenir Next" charset="0"/>
              </a:rPr>
              <a:t>TEENAGERS</a:t>
            </a:r>
            <a:endParaRPr lang="en-US" sz="3600" dirty="0">
              <a:latin typeface="Avenir Next" charset="0"/>
              <a:ea typeface="Avenir Next" charset="0"/>
              <a:cs typeface="Avenir Next" charset="0"/>
            </a:endParaRPr>
          </a:p>
        </p:txBody>
      </p:sp>
      <p:sp>
        <p:nvSpPr>
          <p:cNvPr id="5" name="Title 1"/>
          <p:cNvSpPr txBox="1">
            <a:spLocks/>
          </p:cNvSpPr>
          <p:nvPr/>
        </p:nvSpPr>
        <p:spPr>
          <a:xfrm>
            <a:off x="6094258" y="3645024"/>
            <a:ext cx="2771800" cy="10070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1200" dirty="0" smtClean="0">
                <a:latin typeface="Avenir Next" charset="0"/>
                <a:ea typeface="Avenir Next" charset="0"/>
                <a:cs typeface="Avenir Next" charset="0"/>
              </a:rPr>
              <a:t>BY TAMYRA HORST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100" i="0" u="none" strike="noStrike" kern="1200" cap="none" spc="50" normalizeH="0" baseline="0" noProof="0" dirty="0">
              <a:ln w="13500">
                <a:solidFill>
                  <a:schemeClr val="accent1">
                    <a:shade val="2500"/>
                    <a:alpha val="6500"/>
                  </a:schemeClr>
                </a:solidFill>
                <a:prstDash val="solid"/>
              </a:ln>
              <a:uLnTx/>
              <a:uFillTx/>
              <a:latin typeface="Avenir Next" charset="0"/>
              <a:ea typeface="Avenir Next" charset="0"/>
              <a:cs typeface="Avenir Next" charset="0"/>
            </a:endParaRPr>
          </a:p>
        </p:txBody>
      </p:sp>
      <p:sp>
        <p:nvSpPr>
          <p:cNvPr id="6" name="Title 1"/>
          <p:cNvSpPr txBox="1">
            <a:spLocks/>
          </p:cNvSpPr>
          <p:nvPr/>
        </p:nvSpPr>
        <p:spPr>
          <a:xfrm>
            <a:off x="6074369" y="1124744"/>
            <a:ext cx="2771800" cy="10070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2300" spc="300" dirty="0" smtClean="0">
                <a:solidFill>
                  <a:schemeClr val="accent2">
                    <a:lumMod val="75000"/>
                  </a:schemeClr>
                </a:solidFill>
                <a:latin typeface="Palatino Linotype" charset="0"/>
                <a:ea typeface="Palatino Linotype" charset="0"/>
                <a:cs typeface="Palatino Linotype" charset="0"/>
              </a:rPr>
              <a:t>WOMEN’S MINISTRIES</a:t>
            </a:r>
            <a:endParaRPr lang="en-US" sz="2300" spc="300" dirty="0">
              <a:solidFill>
                <a:schemeClr val="accent2">
                  <a:lumMod val="75000"/>
                </a:schemeClr>
              </a:solidFill>
              <a:latin typeface="Palatino Linotype" charset="0"/>
              <a:ea typeface="Palatino Linotype" charset="0"/>
              <a:cs typeface="Palatino Linotype" charset="0"/>
            </a:endParaRPr>
          </a:p>
        </p:txBody>
      </p:sp>
    </p:spTree>
    <p:extLst>
      <p:ext uri="{BB962C8B-B14F-4D97-AF65-F5344CB8AC3E}">
        <p14:creationId xmlns:p14="http://schemas.microsoft.com/office/powerpoint/2010/main" val="88918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4427984" y="632877"/>
            <a:ext cx="4392487" cy="4031873"/>
          </a:xfrm>
          <a:prstGeom prst="rect">
            <a:avLst/>
          </a:prstGeom>
        </p:spPr>
        <p:txBody>
          <a:bodyPr wrap="square">
            <a:spAutoFit/>
          </a:bodyPr>
          <a:lstStyle/>
          <a:p>
            <a:pPr lvl="0" algn="ctr"/>
            <a:r>
              <a:rPr lang="en-US" sz="3200" dirty="0" smtClean="0"/>
              <a:t>Young women often feel they don’t measure up physically because they compare themselves with the pictures they see on magazine covers, the internet, and women on TV and in the movies.</a:t>
            </a:r>
            <a:endParaRPr lang="pt-BR" sz="3200" dirty="0">
              <a:ln>
                <a:solidFill>
                  <a:schemeClr val="bg1"/>
                </a:solidFill>
              </a:ln>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269801">
            <a:off x="487311" y="1104597"/>
            <a:ext cx="3439352" cy="3580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068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827584" y="1412776"/>
            <a:ext cx="7691001" cy="4228850"/>
          </a:xfrm>
          <a:prstGeom prst="rect">
            <a:avLst/>
          </a:prstGeom>
        </p:spPr>
        <p:txBody>
          <a:bodyPr wrap="square">
            <a:spAutoFit/>
          </a:bodyPr>
          <a:lstStyle/>
          <a:p>
            <a:pPr algn="ctr">
              <a:lnSpc>
                <a:spcPct val="120000"/>
              </a:lnSpc>
            </a:pPr>
            <a:r>
              <a:rPr lang="en-US" sz="3200" dirty="0" smtClean="0"/>
              <a:t>Encourage young women to think of themselves as being members of a royal family. Stand tall, and walk and act like the daughter of a King! They are, after all, daughters of the heavenly King! </a:t>
            </a:r>
          </a:p>
          <a:p>
            <a:pPr algn="ctr">
              <a:lnSpc>
                <a:spcPct val="120000"/>
              </a:lnSpc>
            </a:pPr>
            <a:r>
              <a:rPr lang="en-US" sz="3200" b="1" dirty="0" smtClean="0">
                <a:solidFill>
                  <a:srgbClr val="C00000"/>
                </a:solidFill>
              </a:rPr>
              <a:t>“The King’s daughter is all glorious within.”</a:t>
            </a:r>
          </a:p>
          <a:p>
            <a:pPr algn="ctr">
              <a:lnSpc>
                <a:spcPct val="120000"/>
              </a:lnSpc>
            </a:pPr>
            <a:r>
              <a:rPr lang="en-US" sz="3200" b="1" dirty="0" smtClean="0">
                <a:solidFill>
                  <a:srgbClr val="C00000"/>
                </a:solidFill>
              </a:rPr>
              <a:t>Psalm 45:13, </a:t>
            </a:r>
            <a:r>
              <a:rPr lang="en-US" sz="3200" b="1" i="1" dirty="0" smtClean="0">
                <a:solidFill>
                  <a:srgbClr val="C00000"/>
                </a:solidFill>
              </a:rPr>
              <a:t>KJV</a:t>
            </a:r>
            <a:endParaRPr lang="pt-BR" sz="3200" b="1" i="1" dirty="0">
              <a:ln>
                <a:solidFill>
                  <a:schemeClr val="bg1"/>
                </a:solidFill>
              </a:ln>
              <a:solidFill>
                <a:srgbClr val="00009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068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20072" y="2477055"/>
            <a:ext cx="4104457" cy="4552345"/>
          </a:xfrm>
          <a:prstGeom prst="snip2SameRect">
            <a:avLst/>
          </a:prstGeom>
        </p:spPr>
      </p:pic>
      <p:sp>
        <p:nvSpPr>
          <p:cNvPr id="13" name="Rectangle 12"/>
          <p:cNvSpPr/>
          <p:nvPr/>
        </p:nvSpPr>
        <p:spPr>
          <a:xfrm>
            <a:off x="0" y="970890"/>
            <a:ext cx="9144000"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B. PERSONALITY AND</a:t>
            </a:r>
          </a:p>
          <a:p>
            <a:pPr lvl="0" algn="ctr"/>
            <a:r>
              <a:rPr lang="en-US" sz="3600" b="1" dirty="0" smtClean="0">
                <a:solidFill>
                  <a:schemeClr val="bg1"/>
                </a:solidFill>
                <a:latin typeface="Avenir Next" charset="0"/>
                <a:ea typeface="Avenir Next" charset="0"/>
                <a:cs typeface="Avenir Next" charset="0"/>
              </a:rPr>
              <a:t> ATTITUDE NEEDS</a:t>
            </a:r>
            <a:endParaRPr lang="pt-BR" sz="3600" dirty="0">
              <a:solidFill>
                <a:schemeClr val="bg1"/>
              </a:solidFill>
              <a:latin typeface="Avenir Next" charset="0"/>
              <a:ea typeface="Avenir Next" charset="0"/>
              <a:cs typeface="Avenir Next" charset="0"/>
            </a:endParaRPr>
          </a:p>
        </p:txBody>
      </p:sp>
      <p:sp>
        <p:nvSpPr>
          <p:cNvPr id="3" name="Retângulo 2"/>
          <p:cNvSpPr/>
          <p:nvPr/>
        </p:nvSpPr>
        <p:spPr>
          <a:xfrm>
            <a:off x="467544" y="2852936"/>
            <a:ext cx="4824536" cy="3539430"/>
          </a:xfrm>
          <a:prstGeom prst="rect">
            <a:avLst/>
          </a:prstGeom>
        </p:spPr>
        <p:txBody>
          <a:bodyPr wrap="square">
            <a:spAutoFit/>
          </a:bodyPr>
          <a:lstStyle/>
          <a:p>
            <a:pPr lvl="0" algn="ctr"/>
            <a:r>
              <a:rPr lang="en-US" sz="3200" dirty="0"/>
              <a:t>The tendency to compare yourself with others is especially strong during teen years. That contributes to the feeling of inferiority with which teens often wrestle. </a:t>
            </a:r>
            <a:endParaRPr lang="pt-BR" sz="3200"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4577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4932041" y="1047000"/>
            <a:ext cx="3672408" cy="3539430"/>
          </a:xfrm>
          <a:prstGeom prst="rect">
            <a:avLst/>
          </a:prstGeom>
        </p:spPr>
        <p:txBody>
          <a:bodyPr wrap="square">
            <a:spAutoFit/>
          </a:bodyPr>
          <a:lstStyle/>
          <a:p>
            <a:pPr lvl="0" algn="ctr"/>
            <a:r>
              <a:rPr lang="en-US" sz="3200" dirty="0">
                <a:ln w="12700">
                  <a:noFill/>
                  <a:prstDash val="solid"/>
                </a:ln>
              </a:rPr>
              <a:t>Read </a:t>
            </a:r>
            <a:r>
              <a:rPr lang="en-US" sz="3200" dirty="0" smtClean="0">
                <a:ln w="12700">
                  <a:noFill/>
                  <a:prstDash val="solid"/>
                </a:ln>
              </a:rPr>
              <a:t>aloud the </a:t>
            </a:r>
            <a:r>
              <a:rPr lang="en-US" sz="3200" dirty="0">
                <a:ln w="12700">
                  <a:noFill/>
                  <a:prstDash val="solid"/>
                </a:ln>
              </a:rPr>
              <a:t>beautiful verses from Psalm </a:t>
            </a:r>
            <a:r>
              <a:rPr lang="en-US" sz="3200" dirty="0" smtClean="0">
                <a:ln w="12700">
                  <a:noFill/>
                  <a:prstDash val="solid"/>
                </a:ln>
              </a:rPr>
              <a:t>139. Make </a:t>
            </a:r>
            <a:r>
              <a:rPr lang="en-US" sz="3200" dirty="0">
                <a:ln w="12700">
                  <a:noFill/>
                  <a:prstDash val="solid"/>
                </a:ln>
              </a:rPr>
              <a:t>a list of the truths it reveals about who </a:t>
            </a:r>
            <a:r>
              <a:rPr lang="en-US" sz="3200" dirty="0" smtClean="0">
                <a:ln w="12700">
                  <a:noFill/>
                  <a:prstDash val="solid"/>
                </a:ln>
              </a:rPr>
              <a:t>each of us are</a:t>
            </a:r>
            <a:r>
              <a:rPr lang="en-US" sz="3200" dirty="0">
                <a:ln w="12700">
                  <a:noFill/>
                  <a:prstDash val="solid"/>
                </a:ln>
              </a:rPr>
              <a:t>. </a:t>
            </a:r>
            <a:endParaRPr lang="pt-BR" sz="3200" dirty="0">
              <a:ln w="12700">
                <a:noFill/>
                <a:prstDash val="solid"/>
              </a:ln>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119154">
            <a:off x="647663" y="1087943"/>
            <a:ext cx="3876414" cy="3888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145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324544" y="1055638"/>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C. GREATER </a:t>
            </a:r>
          </a:p>
          <a:p>
            <a:pPr lvl="0" algn="ctr"/>
            <a:r>
              <a:rPr lang="en-US" sz="3200" b="1" dirty="0" smtClean="0">
                <a:solidFill>
                  <a:schemeClr val="bg1"/>
                </a:solidFill>
                <a:latin typeface="Avenir Next" charset="0"/>
                <a:ea typeface="Avenir Next" charset="0"/>
                <a:cs typeface="Avenir Next" charset="0"/>
              </a:rPr>
              <a:t>RESPONSIBILITY IN CHURCH </a:t>
            </a:r>
            <a:endParaRPr lang="pt-BR" sz="3200" dirty="0">
              <a:solidFill>
                <a:schemeClr val="bg1"/>
              </a:solidFill>
              <a:latin typeface="Avenir Next" charset="0"/>
              <a:ea typeface="Avenir Next" charset="0"/>
              <a:cs typeface="Avenir Next" charset="0"/>
            </a:endParaRPr>
          </a:p>
        </p:txBody>
      </p:sp>
      <p:pic>
        <p:nvPicPr>
          <p:cNvPr id="2" name="Imagem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3140" y="2708946"/>
            <a:ext cx="5395444" cy="4149028"/>
          </a:xfrm>
          <a:prstGeom prst="rect">
            <a:avLst/>
          </a:prstGeom>
        </p:spPr>
      </p:pic>
      <p:sp>
        <p:nvSpPr>
          <p:cNvPr id="3" name="Retângulo 2"/>
          <p:cNvSpPr/>
          <p:nvPr/>
        </p:nvSpPr>
        <p:spPr>
          <a:xfrm>
            <a:off x="251520" y="2983592"/>
            <a:ext cx="4608512" cy="3108543"/>
          </a:xfrm>
          <a:prstGeom prst="rect">
            <a:avLst/>
          </a:prstGeom>
        </p:spPr>
        <p:txBody>
          <a:bodyPr wrap="square">
            <a:spAutoFit/>
          </a:bodyPr>
          <a:lstStyle/>
          <a:p>
            <a:pPr lvl="0" algn="ctr"/>
            <a:r>
              <a:rPr lang="en-US" sz="2800" dirty="0"/>
              <a:t>Young people need to have encounters in which they feel comfortable and successful to build their self-confidence. </a:t>
            </a:r>
            <a:endParaRPr lang="en-US" sz="2800" dirty="0" smtClean="0"/>
          </a:p>
          <a:p>
            <a:pPr lvl="0" algn="ctr"/>
            <a:endParaRPr lang="en-US" sz="2800" dirty="0"/>
          </a:p>
          <a:p>
            <a:pPr lvl="0" algn="ctr"/>
            <a:r>
              <a:rPr lang="en-US" sz="2800" dirty="0" smtClean="0"/>
              <a:t>Give them responsibilities </a:t>
            </a:r>
            <a:r>
              <a:rPr lang="en-US" sz="2800" dirty="0"/>
              <a:t>they can do successfully. </a:t>
            </a:r>
            <a:endParaRPr lang="pt-BR" sz="2800"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847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486525"/>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D. CAREER CHOICES</a:t>
            </a:r>
            <a:endParaRPr lang="pt-BR" sz="3600" dirty="0">
              <a:solidFill>
                <a:schemeClr val="bg1"/>
              </a:solidFill>
              <a:latin typeface="Avenir Next" charset="0"/>
              <a:ea typeface="Avenir Next" charset="0"/>
              <a:cs typeface="Avenir Next" charset="0"/>
            </a:endParaRPr>
          </a:p>
        </p:txBody>
      </p:sp>
      <p:sp>
        <p:nvSpPr>
          <p:cNvPr id="3" name="Retângulo 2"/>
          <p:cNvSpPr/>
          <p:nvPr/>
        </p:nvSpPr>
        <p:spPr>
          <a:xfrm>
            <a:off x="3475538" y="2946081"/>
            <a:ext cx="5416942" cy="2643159"/>
          </a:xfrm>
          <a:prstGeom prst="rect">
            <a:avLst/>
          </a:prstGeom>
        </p:spPr>
        <p:txBody>
          <a:bodyPr wrap="square">
            <a:spAutoFit/>
          </a:bodyPr>
          <a:lstStyle/>
          <a:p>
            <a:pPr lvl="0" algn="ctr">
              <a:lnSpc>
                <a:spcPct val="120000"/>
              </a:lnSpc>
            </a:pPr>
            <a:r>
              <a:rPr lang="en-US" sz="2800" dirty="0"/>
              <a:t>A major decision of the teen years is the choice of a career. </a:t>
            </a:r>
            <a:r>
              <a:rPr lang="en-US" sz="2800" dirty="0" smtClean="0"/>
              <a:t>In </a:t>
            </a:r>
            <a:r>
              <a:rPr lang="en-US" sz="2800" dirty="0"/>
              <a:t>pondering this decision, they should consider their personality strengths, natural talents, abilities, and interests. </a:t>
            </a:r>
            <a:endParaRPr lang="pt-BR" sz="2800" dirty="0">
              <a:ln>
                <a:solidFill>
                  <a:schemeClr val="bg1"/>
                </a:solidFill>
              </a:ln>
              <a:effectLst>
                <a:outerShdw blurRad="38100" dist="38100" dir="2700000" algn="tl">
                  <a:srgbClr val="000000">
                    <a:alpha val="43137"/>
                  </a:srgbClr>
                </a:outerShdw>
              </a:effectLst>
            </a:endParaRPr>
          </a:p>
        </p:txBody>
      </p:sp>
      <p:pic>
        <p:nvPicPr>
          <p:cNvPr id="2" name="Imagem 1"/>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0" y="2299926"/>
            <a:ext cx="3389676" cy="5089514"/>
          </a:xfrm>
          <a:prstGeom prst="snip2SameRect">
            <a:avLst/>
          </a:prstGeom>
        </p:spPr>
      </p:pic>
    </p:spTree>
    <p:extLst>
      <p:ext uri="{BB962C8B-B14F-4D97-AF65-F5344CB8AC3E}">
        <p14:creationId xmlns:p14="http://schemas.microsoft.com/office/powerpoint/2010/main" val="3631418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268760"/>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E. SOCIAL NEEDS </a:t>
            </a:r>
            <a:endParaRPr lang="pt-BR" sz="3600" dirty="0">
              <a:solidFill>
                <a:schemeClr val="bg1"/>
              </a:solidFill>
              <a:latin typeface="Avenir Next" charset="0"/>
              <a:ea typeface="Avenir Next" charset="0"/>
              <a:cs typeface="Avenir Next" charset="0"/>
            </a:endParaRPr>
          </a:p>
        </p:txBody>
      </p:sp>
      <p:pic>
        <p:nvPicPr>
          <p:cNvPr id="2" name="Imagem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645024"/>
            <a:ext cx="9144000" cy="4259296"/>
          </a:xfrm>
          <a:prstGeom prst="rect">
            <a:avLst/>
          </a:prstGeom>
        </p:spPr>
      </p:pic>
      <p:sp>
        <p:nvSpPr>
          <p:cNvPr id="3" name="Retângulo 2"/>
          <p:cNvSpPr/>
          <p:nvPr/>
        </p:nvSpPr>
        <p:spPr>
          <a:xfrm>
            <a:off x="683568" y="2420888"/>
            <a:ext cx="8064896" cy="1728192"/>
          </a:xfrm>
          <a:prstGeom prst="rect">
            <a:avLst/>
          </a:prstGeom>
        </p:spPr>
        <p:txBody>
          <a:bodyPr wrap="square">
            <a:spAutoFit/>
          </a:bodyPr>
          <a:lstStyle/>
          <a:p>
            <a:pPr lvl="0" algn="ctr">
              <a:lnSpc>
                <a:spcPct val="110000"/>
              </a:lnSpc>
            </a:pPr>
            <a:r>
              <a:rPr lang="en-US" sz="3200" dirty="0"/>
              <a:t>Teenagers need friendships that encourage, accept, support, </a:t>
            </a:r>
            <a:r>
              <a:rPr lang="en-US" sz="3200" dirty="0" smtClean="0"/>
              <a:t>and </a:t>
            </a:r>
            <a:r>
              <a:rPr lang="en-US" sz="3200" dirty="0"/>
              <a:t>nurture. They need genuine friends with good values. </a:t>
            </a:r>
            <a:endParaRPr lang="pt-BR" sz="3200"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7654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0768"/>
            <a:ext cx="9144000" cy="584775"/>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1. CHURCH INVOLVEMENT </a:t>
            </a:r>
            <a:endParaRPr lang="pt-BR" sz="3200" dirty="0">
              <a:solidFill>
                <a:schemeClr val="bg1"/>
              </a:solidFill>
              <a:latin typeface="Avenir Next" charset="0"/>
              <a:ea typeface="Avenir Next" charset="0"/>
              <a:cs typeface="Avenir Next" charset="0"/>
            </a:endParaRPr>
          </a:p>
        </p:txBody>
      </p:sp>
      <p:sp>
        <p:nvSpPr>
          <p:cNvPr id="3" name="Retângulo 2"/>
          <p:cNvSpPr/>
          <p:nvPr/>
        </p:nvSpPr>
        <p:spPr>
          <a:xfrm>
            <a:off x="962922" y="2892800"/>
            <a:ext cx="7569518" cy="3386440"/>
          </a:xfrm>
          <a:prstGeom prst="rect">
            <a:avLst/>
          </a:prstGeom>
        </p:spPr>
        <p:txBody>
          <a:bodyPr wrap="square">
            <a:spAutoFit/>
          </a:bodyPr>
          <a:lstStyle/>
          <a:p>
            <a:pPr lvl="0">
              <a:lnSpc>
                <a:spcPct val="110000"/>
              </a:lnSpc>
            </a:pPr>
            <a:r>
              <a:rPr lang="en-US" sz="2800" dirty="0"/>
              <a:t>Every young person needs a feeling of acceptance, belonging, and validation. </a:t>
            </a:r>
            <a:r>
              <a:rPr lang="en-US" sz="2800" dirty="0" smtClean="0"/>
              <a:t>This </a:t>
            </a:r>
            <a:r>
              <a:rPr lang="en-US" sz="2800" dirty="0"/>
              <a:t>comes with opportunities for leadership and involvement</a:t>
            </a:r>
            <a:r>
              <a:rPr lang="en-US" sz="2800" dirty="0" smtClean="0"/>
              <a:t>.</a:t>
            </a:r>
          </a:p>
          <a:p>
            <a:pPr marL="457200" lvl="0" indent="-457200">
              <a:lnSpc>
                <a:spcPct val="110000"/>
              </a:lnSpc>
              <a:buFont typeface="Arial" charset="0"/>
              <a:buChar char="•"/>
            </a:pPr>
            <a:r>
              <a:rPr lang="en-US" sz="2800" dirty="0" smtClean="0"/>
              <a:t>They </a:t>
            </a:r>
            <a:r>
              <a:rPr lang="en-US" sz="2800" dirty="0"/>
              <a:t>need to have </a:t>
            </a:r>
            <a:r>
              <a:rPr lang="en-US" sz="2800" dirty="0" smtClean="0"/>
              <a:t>ownership.</a:t>
            </a:r>
          </a:p>
          <a:p>
            <a:pPr marL="457200" lvl="0" indent="-457200">
              <a:lnSpc>
                <a:spcPct val="110000"/>
              </a:lnSpc>
              <a:buFont typeface="Arial" charset="0"/>
              <a:buChar char="•"/>
            </a:pPr>
            <a:r>
              <a:rPr lang="en-US" sz="2800" dirty="0" smtClean="0"/>
              <a:t>They </a:t>
            </a:r>
            <a:r>
              <a:rPr lang="en-US" sz="2800" dirty="0"/>
              <a:t>need to feel needed and </a:t>
            </a:r>
            <a:r>
              <a:rPr lang="en-US" sz="2800" dirty="0" smtClean="0"/>
              <a:t>important.</a:t>
            </a:r>
          </a:p>
          <a:p>
            <a:pPr marL="457200" lvl="0" indent="-457200">
              <a:lnSpc>
                <a:spcPct val="110000"/>
              </a:lnSpc>
              <a:buFont typeface="Arial" charset="0"/>
              <a:buChar char="•"/>
            </a:pPr>
            <a:r>
              <a:rPr lang="en-US" sz="2800" dirty="0" smtClean="0"/>
              <a:t>The </a:t>
            </a:r>
            <a:r>
              <a:rPr lang="en-US" sz="2800" dirty="0"/>
              <a:t>church provides an ideal setting for this to take place.</a:t>
            </a:r>
            <a:endParaRPr lang="pt-BR" sz="2800"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252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268760"/>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2. BUILDING CONNECTIONS </a:t>
            </a:r>
            <a:endParaRPr lang="pt-BR" sz="3600" dirty="0">
              <a:solidFill>
                <a:schemeClr val="bg1"/>
              </a:solidFill>
              <a:latin typeface="Avenir Next" charset="0"/>
              <a:ea typeface="Avenir Next" charset="0"/>
              <a:cs typeface="Avenir Next" charset="0"/>
            </a:endParaRPr>
          </a:p>
        </p:txBody>
      </p:sp>
      <p:sp>
        <p:nvSpPr>
          <p:cNvPr id="3" name="Retângulo 2"/>
          <p:cNvSpPr/>
          <p:nvPr/>
        </p:nvSpPr>
        <p:spPr>
          <a:xfrm>
            <a:off x="179512" y="2768729"/>
            <a:ext cx="6192688" cy="3539430"/>
          </a:xfrm>
          <a:prstGeom prst="rect">
            <a:avLst/>
          </a:prstGeom>
        </p:spPr>
        <p:txBody>
          <a:bodyPr wrap="square">
            <a:spAutoFit/>
          </a:bodyPr>
          <a:lstStyle/>
          <a:p>
            <a:r>
              <a:rPr lang="en-US" sz="2800" dirty="0"/>
              <a:t>The first step for involving and training young people is to connect with </a:t>
            </a:r>
            <a:r>
              <a:rPr lang="en-US" sz="2800" dirty="0" smtClean="0"/>
              <a:t>them.</a:t>
            </a:r>
          </a:p>
          <a:p>
            <a:pPr marL="457200" indent="-457200">
              <a:buFont typeface="Arial" charset="0"/>
              <a:buChar char="•"/>
            </a:pPr>
            <a:r>
              <a:rPr lang="en-US" sz="2800" dirty="0" smtClean="0"/>
              <a:t>Get </a:t>
            </a:r>
            <a:r>
              <a:rPr lang="en-US" sz="2800" dirty="0"/>
              <a:t>to know </a:t>
            </a:r>
            <a:r>
              <a:rPr lang="en-US" sz="2800" dirty="0" smtClean="0"/>
              <a:t>them.</a:t>
            </a:r>
          </a:p>
          <a:p>
            <a:pPr marL="457200" indent="-457200">
              <a:buFont typeface="Arial" charset="0"/>
              <a:buChar char="•"/>
            </a:pPr>
            <a:r>
              <a:rPr lang="en-US" sz="2800" dirty="0" smtClean="0"/>
              <a:t>Provide </a:t>
            </a:r>
            <a:r>
              <a:rPr lang="en-US" sz="2800" dirty="0"/>
              <a:t>opportunities to socialize and work side-by-side with young </a:t>
            </a:r>
            <a:r>
              <a:rPr lang="en-US" sz="2800" dirty="0" smtClean="0"/>
              <a:t>people.</a:t>
            </a:r>
          </a:p>
          <a:p>
            <a:pPr marL="457200" indent="-457200">
              <a:buFont typeface="Arial" charset="0"/>
              <a:buChar char="•"/>
            </a:pPr>
            <a:r>
              <a:rPr lang="en-US" sz="2800" dirty="0" smtClean="0"/>
              <a:t>Learn </a:t>
            </a:r>
            <a:r>
              <a:rPr lang="en-US" sz="2800" dirty="0"/>
              <a:t>who they are and what they enjoy and are passionate </a:t>
            </a:r>
            <a:r>
              <a:rPr lang="en-US" sz="2800" dirty="0" smtClean="0"/>
              <a:t>about.</a:t>
            </a:r>
          </a:p>
          <a:p>
            <a:pPr marL="457200" indent="-457200">
              <a:buFont typeface="Arial" charset="0"/>
              <a:buChar char="•"/>
            </a:pPr>
            <a:r>
              <a:rPr lang="en-US" sz="2800" dirty="0" smtClean="0"/>
              <a:t>Build </a:t>
            </a:r>
            <a:r>
              <a:rPr lang="en-US" sz="2800" dirty="0"/>
              <a:t>on this knowledge.</a:t>
            </a:r>
            <a:endParaRPr lang="pt-BR" sz="2800" dirty="0"/>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60232" y="2571328"/>
            <a:ext cx="2088232"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0733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268760"/>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3. LOOSEN THE REINS </a:t>
            </a:r>
            <a:endParaRPr lang="pt-BR" sz="3600" dirty="0">
              <a:solidFill>
                <a:schemeClr val="bg1"/>
              </a:solidFill>
              <a:latin typeface="Avenir Next" charset="0"/>
              <a:ea typeface="Avenir Next" charset="0"/>
              <a:cs typeface="Avenir Next" charset="0"/>
            </a:endParaRPr>
          </a:p>
        </p:txBody>
      </p:sp>
      <p:sp>
        <p:nvSpPr>
          <p:cNvPr id="3" name="Retângulo 2"/>
          <p:cNvSpPr/>
          <p:nvPr/>
        </p:nvSpPr>
        <p:spPr>
          <a:xfrm>
            <a:off x="467544" y="2852936"/>
            <a:ext cx="4392488" cy="3416320"/>
          </a:xfrm>
          <a:prstGeom prst="rect">
            <a:avLst/>
          </a:prstGeom>
        </p:spPr>
        <p:txBody>
          <a:bodyPr wrap="square">
            <a:spAutoFit/>
          </a:bodyPr>
          <a:lstStyle/>
          <a:p>
            <a:pPr algn="ctr">
              <a:lnSpc>
                <a:spcPct val="120000"/>
              </a:lnSpc>
            </a:pPr>
            <a:r>
              <a:rPr lang="en-US" sz="2800" dirty="0"/>
              <a:t>Conflict between parents and teens is caused by </a:t>
            </a:r>
            <a:endParaRPr lang="en-US" sz="2800" dirty="0" smtClean="0"/>
          </a:p>
          <a:p>
            <a:pPr algn="ctr">
              <a:lnSpc>
                <a:spcPct val="120000"/>
              </a:lnSpc>
            </a:pPr>
            <a:r>
              <a:rPr lang="en-US" sz="2800" dirty="0" smtClean="0"/>
              <a:t>issues </a:t>
            </a:r>
            <a:r>
              <a:rPr lang="en-US" sz="2800" dirty="0"/>
              <a:t>of </a:t>
            </a:r>
            <a:r>
              <a:rPr lang="en-US" sz="2800" dirty="0" smtClean="0"/>
              <a:t>control.</a:t>
            </a:r>
          </a:p>
          <a:p>
            <a:pPr algn="ctr">
              <a:lnSpc>
                <a:spcPct val="120000"/>
              </a:lnSpc>
            </a:pPr>
            <a:endParaRPr lang="en-US" sz="1200" dirty="0" smtClean="0"/>
          </a:p>
          <a:p>
            <a:pPr algn="ctr">
              <a:lnSpc>
                <a:spcPct val="120000"/>
              </a:lnSpc>
            </a:pPr>
            <a:r>
              <a:rPr lang="en-US" sz="2800" dirty="0" smtClean="0"/>
              <a:t>Parents </a:t>
            </a:r>
            <a:r>
              <a:rPr lang="en-US" sz="2800" dirty="0"/>
              <a:t>need wisdom to know which battles to fight and which not to fight.   </a:t>
            </a:r>
            <a:endParaRPr lang="pt-BR" sz="2800" dirty="0"/>
          </a:p>
        </p:txBody>
      </p:sp>
      <p:pic>
        <p:nvPicPr>
          <p:cNvPr id="2" name="Imagem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60032" y="2558713"/>
            <a:ext cx="3888432" cy="4314889"/>
          </a:xfrm>
          <a:prstGeom prst="rect">
            <a:avLst/>
          </a:prstGeom>
        </p:spPr>
      </p:pic>
    </p:spTree>
    <p:extLst>
      <p:ext uri="{BB962C8B-B14F-4D97-AF65-F5344CB8AC3E}">
        <p14:creationId xmlns:p14="http://schemas.microsoft.com/office/powerpoint/2010/main" val="1156248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95536" y="764704"/>
            <a:ext cx="8352928" cy="3323987"/>
          </a:xfrm>
          <a:prstGeom prst="rect">
            <a:avLst/>
          </a:prstGeom>
        </p:spPr>
        <p:txBody>
          <a:bodyPr wrap="square">
            <a:spAutoFit/>
          </a:bodyPr>
          <a:lstStyle/>
          <a:p>
            <a:pPr>
              <a:lnSpc>
                <a:spcPct val="150000"/>
              </a:lnSpc>
            </a:pPr>
            <a:r>
              <a:rPr lang="en-US" sz="2800" dirty="0" smtClean="0"/>
              <a:t>With </a:t>
            </a:r>
            <a:r>
              <a:rPr lang="en-US" sz="2800" dirty="0"/>
              <a:t>the help of your </a:t>
            </a:r>
            <a:r>
              <a:rPr lang="en-US" sz="2800" dirty="0" smtClean="0"/>
              <a:t>group—</a:t>
            </a:r>
          </a:p>
          <a:p>
            <a:pPr marL="457200" indent="-457200">
              <a:lnSpc>
                <a:spcPct val="150000"/>
              </a:lnSpc>
              <a:buFont typeface="Arial" charset="0"/>
              <a:buChar char="•"/>
            </a:pPr>
            <a:r>
              <a:rPr lang="en-US" sz="2800" dirty="0" smtClean="0"/>
              <a:t>make </a:t>
            </a:r>
            <a:r>
              <a:rPr lang="en-US" sz="2800" dirty="0"/>
              <a:t>a list of how the teen years have changed in the last decade or two. </a:t>
            </a:r>
            <a:endParaRPr lang="en-US" sz="2800" dirty="0" smtClean="0"/>
          </a:p>
          <a:p>
            <a:pPr marL="457200" indent="-457200">
              <a:lnSpc>
                <a:spcPct val="150000"/>
              </a:lnSpc>
              <a:buFont typeface="Arial" charset="0"/>
              <a:buChar char="•"/>
            </a:pPr>
            <a:r>
              <a:rPr lang="en-US" sz="2800" dirty="0" smtClean="0"/>
              <a:t>make </a:t>
            </a:r>
            <a:r>
              <a:rPr lang="en-US" sz="2800" dirty="0"/>
              <a:t>a list of what teens face that haven’t </a:t>
            </a:r>
            <a:r>
              <a:rPr lang="en-US" sz="2800" dirty="0" smtClean="0"/>
              <a:t>changed (although </a:t>
            </a:r>
            <a:r>
              <a:rPr lang="en-US" sz="2800" dirty="0"/>
              <a:t>some may be intensified </a:t>
            </a:r>
            <a:r>
              <a:rPr lang="en-US" sz="2800" dirty="0" smtClean="0"/>
              <a:t>today).</a:t>
            </a:r>
            <a:endParaRPr lang="pt-BR" sz="2800"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24128" y="3933056"/>
            <a:ext cx="2327560" cy="2232248"/>
          </a:xfrm>
          <a:prstGeom prst="ellipse">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270501"/>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4. TALKING ABOUT SEX </a:t>
            </a:r>
            <a:endParaRPr lang="pt-BR" sz="3600" dirty="0">
              <a:solidFill>
                <a:schemeClr val="bg1"/>
              </a:solidFill>
              <a:latin typeface="Avenir Next" charset="0"/>
              <a:ea typeface="Avenir Next" charset="0"/>
              <a:cs typeface="Avenir Next" charset="0"/>
            </a:endParaRPr>
          </a:p>
        </p:txBody>
      </p:sp>
      <p:sp>
        <p:nvSpPr>
          <p:cNvPr id="3" name="Retângulo 2"/>
          <p:cNvSpPr/>
          <p:nvPr/>
        </p:nvSpPr>
        <p:spPr>
          <a:xfrm>
            <a:off x="755576" y="2924944"/>
            <a:ext cx="7992888" cy="2677656"/>
          </a:xfrm>
          <a:prstGeom prst="rect">
            <a:avLst/>
          </a:prstGeom>
        </p:spPr>
        <p:txBody>
          <a:bodyPr wrap="square">
            <a:spAutoFit/>
          </a:bodyPr>
          <a:lstStyle/>
          <a:p>
            <a:pPr algn="ctr">
              <a:lnSpc>
                <a:spcPct val="120000"/>
              </a:lnSpc>
            </a:pPr>
            <a:r>
              <a:rPr lang="en-US" sz="2800" dirty="0"/>
              <a:t>Because relationships with boys are such an important part of a young woman’s interest, they need adults who are willing to address those issues with </a:t>
            </a:r>
            <a:r>
              <a:rPr lang="en-US" sz="2800" dirty="0" smtClean="0"/>
              <a:t>them. Plain </a:t>
            </a:r>
            <a:r>
              <a:rPr lang="en-US" sz="2800" dirty="0"/>
              <a:t>talk about sex and marriage calls for a maturity that comes beyond teen years. </a:t>
            </a:r>
            <a:endParaRPr lang="pt-BR" sz="2800" dirty="0"/>
          </a:p>
        </p:txBody>
      </p:sp>
    </p:spTree>
    <p:extLst>
      <p:ext uri="{BB962C8B-B14F-4D97-AF65-F5344CB8AC3E}">
        <p14:creationId xmlns:p14="http://schemas.microsoft.com/office/powerpoint/2010/main" val="1168637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324544" y="1484784"/>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THE “CRITICAL DECADE”</a:t>
            </a:r>
            <a:endParaRPr lang="pt-BR" sz="3600" dirty="0">
              <a:solidFill>
                <a:schemeClr val="bg1"/>
              </a:solidFill>
              <a:latin typeface="Avenir Next" charset="0"/>
              <a:ea typeface="Avenir Next" charset="0"/>
              <a:cs typeface="Avenir Next" charset="0"/>
            </a:endParaRPr>
          </a:p>
        </p:txBody>
      </p:sp>
      <p:sp>
        <p:nvSpPr>
          <p:cNvPr id="3" name="Retângulo 2"/>
          <p:cNvSpPr/>
          <p:nvPr/>
        </p:nvSpPr>
        <p:spPr>
          <a:xfrm>
            <a:off x="539552" y="2924944"/>
            <a:ext cx="8064896" cy="3046988"/>
          </a:xfrm>
          <a:prstGeom prst="rect">
            <a:avLst/>
          </a:prstGeom>
        </p:spPr>
        <p:txBody>
          <a:bodyPr wrap="square">
            <a:spAutoFit/>
          </a:bodyPr>
          <a:lstStyle/>
          <a:p>
            <a:pPr algn="ctr"/>
            <a:r>
              <a:rPr lang="en-US" sz="3200" dirty="0" smtClean="0">
                <a:latin typeface="+mj-lt"/>
              </a:rPr>
              <a:t>The ages between 16 and 26 have been called </a:t>
            </a:r>
          </a:p>
          <a:p>
            <a:pPr algn="ctr"/>
            <a:endParaRPr lang="en-US" sz="3200" dirty="0" smtClean="0">
              <a:latin typeface="+mj-lt"/>
            </a:endParaRPr>
          </a:p>
          <a:p>
            <a:pPr algn="ctr"/>
            <a:r>
              <a:rPr lang="en-US" sz="3200" b="1" dirty="0" smtClean="0">
                <a:solidFill>
                  <a:srgbClr val="0070C0"/>
                </a:solidFill>
                <a:effectLst>
                  <a:outerShdw blurRad="38100" dist="38100" dir="2700000" algn="tl">
                    <a:srgbClr val="000000">
                      <a:alpha val="43137"/>
                    </a:srgbClr>
                  </a:outerShdw>
                </a:effectLst>
                <a:latin typeface="+mj-lt"/>
              </a:rPr>
              <a:t>THE “CRITICAL DECADE.” </a:t>
            </a:r>
          </a:p>
          <a:p>
            <a:pPr algn="ctr"/>
            <a:endParaRPr lang="en-US" sz="3200" dirty="0" smtClean="0">
              <a:solidFill>
                <a:srgbClr val="0070C0"/>
              </a:solidFill>
              <a:latin typeface="+mj-lt"/>
            </a:endParaRPr>
          </a:p>
          <a:p>
            <a:pPr algn="ctr"/>
            <a:r>
              <a:rPr lang="en-US" sz="3200" dirty="0" smtClean="0">
                <a:latin typeface="+mj-lt"/>
              </a:rPr>
              <a:t>These are years that transform a youth living at home into an adult earning her own living. </a:t>
            </a:r>
          </a:p>
        </p:txBody>
      </p:sp>
    </p:spTree>
    <p:extLst>
      <p:ext uri="{BB962C8B-B14F-4D97-AF65-F5344CB8AC3E}">
        <p14:creationId xmlns:p14="http://schemas.microsoft.com/office/powerpoint/2010/main" val="116863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12" y="2375741"/>
            <a:ext cx="4361904" cy="4581651"/>
          </a:xfrm>
          <a:prstGeom prst="snip2SameRect">
            <a:avLst/>
          </a:prstGeom>
        </p:spPr>
      </p:pic>
      <p:sp>
        <p:nvSpPr>
          <p:cNvPr id="13" name="Rectangle 12"/>
          <p:cNvSpPr/>
          <p:nvPr/>
        </p:nvSpPr>
        <p:spPr>
          <a:xfrm>
            <a:off x="0" y="1268760"/>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F. SPIRITUAL NEEDS </a:t>
            </a:r>
            <a:endParaRPr lang="pt-BR" sz="3600" dirty="0">
              <a:solidFill>
                <a:schemeClr val="bg1"/>
              </a:solidFill>
              <a:latin typeface="Avenir Next" charset="0"/>
              <a:ea typeface="Avenir Next" charset="0"/>
              <a:cs typeface="Avenir Next" charset="0"/>
            </a:endParaRPr>
          </a:p>
        </p:txBody>
      </p:sp>
      <p:sp>
        <p:nvSpPr>
          <p:cNvPr id="3" name="Retângulo 2"/>
          <p:cNvSpPr/>
          <p:nvPr/>
        </p:nvSpPr>
        <p:spPr>
          <a:xfrm>
            <a:off x="4283968" y="2840737"/>
            <a:ext cx="4536504" cy="3108543"/>
          </a:xfrm>
          <a:prstGeom prst="rect">
            <a:avLst/>
          </a:prstGeom>
        </p:spPr>
        <p:txBody>
          <a:bodyPr wrap="square">
            <a:spAutoFit/>
          </a:bodyPr>
          <a:lstStyle/>
          <a:p>
            <a:pPr algn="ctr"/>
            <a:r>
              <a:rPr lang="en-US" sz="2800" dirty="0"/>
              <a:t>Teenagers have the same spiritual needs adults have: </a:t>
            </a:r>
            <a:r>
              <a:rPr lang="en-US" sz="2800" dirty="0">
                <a:solidFill>
                  <a:srgbClr val="0070C0"/>
                </a:solidFill>
              </a:rPr>
              <a:t>to know God and be saved by grace. </a:t>
            </a:r>
            <a:r>
              <a:rPr lang="en-US" sz="2800" dirty="0"/>
              <a:t>They may not admit it to their parents, but many of them crave an intimate relationship with God</a:t>
            </a:r>
            <a:r>
              <a:rPr lang="en-US" sz="2400" dirty="0"/>
              <a:t>. </a:t>
            </a:r>
            <a:endParaRPr lang="pt-BR" sz="2400" dirty="0"/>
          </a:p>
        </p:txBody>
      </p:sp>
    </p:spTree>
    <p:extLst>
      <p:ext uri="{BB962C8B-B14F-4D97-AF65-F5344CB8AC3E}">
        <p14:creationId xmlns:p14="http://schemas.microsoft.com/office/powerpoint/2010/main" val="2067281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23528" y="1700808"/>
            <a:ext cx="8316416" cy="3748719"/>
          </a:xfrm>
          <a:prstGeom prst="rect">
            <a:avLst/>
          </a:prstGeom>
        </p:spPr>
        <p:txBody>
          <a:bodyPr wrap="square">
            <a:spAutoFit/>
          </a:bodyPr>
          <a:lstStyle/>
          <a:p>
            <a:pPr algn="ctr">
              <a:lnSpc>
                <a:spcPct val="120000"/>
              </a:lnSpc>
            </a:pPr>
            <a:r>
              <a:rPr lang="en-US" sz="3200" dirty="0" smtClean="0"/>
              <a:t>“</a:t>
            </a:r>
            <a:r>
              <a:rPr lang="en-US" sz="3200" dirty="0"/>
              <a:t>The church is languishing for the help of young men [and women] who will bear a courageous testimony, who will with their ardent zeal stir up the sluggish energies of God’s people and so increase the power of the church in the world.” </a:t>
            </a:r>
            <a:r>
              <a:rPr lang="en-US" sz="3200" i="1" dirty="0"/>
              <a:t> </a:t>
            </a:r>
            <a:endParaRPr lang="en-US" sz="3200" i="1" dirty="0" smtClean="0"/>
          </a:p>
          <a:p>
            <a:pPr algn="ctr">
              <a:lnSpc>
                <a:spcPct val="120000"/>
              </a:lnSpc>
            </a:pPr>
            <a:endParaRPr lang="en-US" sz="1400" dirty="0" smtClean="0"/>
          </a:p>
          <a:p>
            <a:pPr algn="ctr">
              <a:lnSpc>
                <a:spcPct val="120000"/>
              </a:lnSpc>
            </a:pPr>
            <a:r>
              <a:rPr lang="en-US" sz="2400" dirty="0" smtClean="0"/>
              <a:t>Ellen G. White, </a:t>
            </a:r>
            <a:r>
              <a:rPr lang="en-US" sz="2400" i="1" dirty="0" smtClean="0"/>
              <a:t>Messages </a:t>
            </a:r>
            <a:r>
              <a:rPr lang="en-US" sz="2400" i="1" dirty="0"/>
              <a:t>to Young People</a:t>
            </a:r>
            <a:r>
              <a:rPr lang="en-US" sz="2400" dirty="0"/>
              <a:t>, p</a:t>
            </a:r>
            <a:r>
              <a:rPr lang="en-US" sz="2400" i="1" dirty="0"/>
              <a:t>. </a:t>
            </a:r>
            <a:r>
              <a:rPr lang="en-US" sz="2400" dirty="0"/>
              <a:t>25</a:t>
            </a:r>
            <a:endParaRPr lang="pt-BR" sz="2400" dirty="0"/>
          </a:p>
        </p:txBody>
      </p:sp>
    </p:spTree>
    <p:extLst>
      <p:ext uri="{BB962C8B-B14F-4D97-AF65-F5344CB8AC3E}">
        <p14:creationId xmlns:p14="http://schemas.microsoft.com/office/powerpoint/2010/main" val="2676150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9832" y="2564904"/>
            <a:ext cx="3864848" cy="4967850"/>
          </a:xfrm>
          <a:prstGeom prst="rect">
            <a:avLst/>
          </a:prstGeom>
        </p:spPr>
      </p:pic>
      <p:sp>
        <p:nvSpPr>
          <p:cNvPr id="5" name="TextBox 4"/>
          <p:cNvSpPr txBox="1"/>
          <p:nvPr/>
        </p:nvSpPr>
        <p:spPr>
          <a:xfrm>
            <a:off x="4788024" y="3857628"/>
            <a:ext cx="1584175" cy="1200329"/>
          </a:xfrm>
          <a:prstGeom prst="rect">
            <a:avLst/>
          </a:prstGeom>
          <a:noFill/>
        </p:spPr>
        <p:txBody>
          <a:bodyPr wrap="square" rtlCol="0">
            <a:spAutoFit/>
          </a:bodyPr>
          <a:lstStyle/>
          <a:p>
            <a:pPr algn="ctr"/>
            <a:r>
              <a:rPr lang="en-US" sz="2400" dirty="0" smtClean="0">
                <a:latin typeface="Avenir Next" charset="0"/>
                <a:ea typeface="Avenir Next" charset="0"/>
                <a:cs typeface="Avenir Next" charset="0"/>
              </a:rPr>
              <a:t>FOLLOW THE IDEAS</a:t>
            </a:r>
            <a:endParaRPr lang="en-US" sz="2400" dirty="0">
              <a:latin typeface="Avenir Next" charset="0"/>
              <a:ea typeface="Avenir Next" charset="0"/>
              <a:cs typeface="Avenir Next" charset="0"/>
            </a:endParaRPr>
          </a:p>
        </p:txBody>
      </p:sp>
      <p:sp>
        <p:nvSpPr>
          <p:cNvPr id="6" name="Title 5"/>
          <p:cNvSpPr>
            <a:spLocks noGrp="1"/>
          </p:cNvSpPr>
          <p:nvPr>
            <p:ph type="title"/>
          </p:nvPr>
        </p:nvSpPr>
        <p:spPr>
          <a:xfrm>
            <a:off x="324544" y="1107190"/>
            <a:ext cx="9144000" cy="1025666"/>
          </a:xfrm>
        </p:spPr>
        <p:txBody>
          <a:bodyPr>
            <a:noAutofit/>
          </a:bodyPr>
          <a:lstStyle/>
          <a:p>
            <a:r>
              <a:rPr lang="en-US" sz="3600" b="1" dirty="0" smtClean="0">
                <a:solidFill>
                  <a:schemeClr val="bg1"/>
                </a:solidFill>
                <a:effectLst>
                  <a:outerShdw blurRad="38100" dist="38100" dir="2700000" algn="tl">
                    <a:srgbClr val="000000">
                      <a:alpha val="43137"/>
                    </a:srgbClr>
                  </a:outerShdw>
                </a:effectLst>
                <a:latin typeface="Avenir Next" charset="0"/>
                <a:ea typeface="Avenir Next" charset="0"/>
                <a:cs typeface="Avenir Next" charset="0"/>
              </a:rPr>
              <a:t>III. WHAT WOMEN’S </a:t>
            </a:r>
            <a:br>
              <a:rPr lang="en-US" sz="3600" b="1" dirty="0" smtClean="0">
                <a:solidFill>
                  <a:schemeClr val="bg1"/>
                </a:solidFill>
                <a:effectLst>
                  <a:outerShdw blurRad="38100" dist="38100" dir="2700000" algn="tl">
                    <a:srgbClr val="000000">
                      <a:alpha val="43137"/>
                    </a:srgbClr>
                  </a:outerShdw>
                </a:effectLst>
                <a:latin typeface="Avenir Next" charset="0"/>
                <a:ea typeface="Avenir Next" charset="0"/>
                <a:cs typeface="Avenir Next" charset="0"/>
              </a:rPr>
            </a:br>
            <a:r>
              <a:rPr lang="en-US" sz="3600" b="1" dirty="0" smtClean="0">
                <a:solidFill>
                  <a:schemeClr val="bg1"/>
                </a:solidFill>
                <a:effectLst>
                  <a:outerShdw blurRad="38100" dist="38100" dir="2700000" algn="tl">
                    <a:srgbClr val="000000">
                      <a:alpha val="43137"/>
                    </a:srgbClr>
                  </a:outerShdw>
                </a:effectLst>
                <a:latin typeface="Avenir Next" charset="0"/>
                <a:ea typeface="Avenir Next" charset="0"/>
                <a:cs typeface="Avenir Next" charset="0"/>
              </a:rPr>
              <a:t>MINISTRIES CAN DO</a:t>
            </a:r>
            <a:endParaRPr lang="en-US" sz="3600" b="1" dirty="0">
              <a:solidFill>
                <a:schemeClr val="bg1"/>
              </a:solidFill>
              <a:effectLst>
                <a:outerShdw blurRad="38100" dist="38100" dir="2700000" algn="tl">
                  <a:srgbClr val="000000">
                    <a:alpha val="43137"/>
                  </a:srgbClr>
                </a:outerShdw>
              </a:effectLst>
              <a:latin typeface="Avenir Next" charset="0"/>
              <a:ea typeface="Avenir Next" charset="0"/>
              <a:cs typeface="Avenir Next" charset="0"/>
            </a:endParaRPr>
          </a:p>
        </p:txBody>
      </p:sp>
    </p:spTree>
    <p:extLst>
      <p:ext uri="{BB962C8B-B14F-4D97-AF65-F5344CB8AC3E}">
        <p14:creationId xmlns:p14="http://schemas.microsoft.com/office/powerpoint/2010/main" val="3551411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268760"/>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A. ONE-ON-ONE MINISTRY </a:t>
            </a:r>
            <a:endParaRPr lang="pt-BR" sz="3600" dirty="0">
              <a:solidFill>
                <a:schemeClr val="bg1"/>
              </a:solidFill>
              <a:latin typeface="Avenir Next" charset="0"/>
              <a:ea typeface="Avenir Next" charset="0"/>
              <a:cs typeface="Avenir Next" charset="0"/>
            </a:endParaRPr>
          </a:p>
        </p:txBody>
      </p:sp>
      <p:pic>
        <p:nvPicPr>
          <p:cNvPr id="2" name="Imagem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568" y="2926029"/>
            <a:ext cx="5904656" cy="3930885"/>
          </a:xfrm>
          <a:prstGeom prst="snipRoundRect">
            <a:avLst/>
          </a:prstGeom>
        </p:spPr>
      </p:pic>
      <p:sp>
        <p:nvSpPr>
          <p:cNvPr id="3" name="Retângulo 2"/>
          <p:cNvSpPr/>
          <p:nvPr/>
        </p:nvSpPr>
        <p:spPr>
          <a:xfrm>
            <a:off x="5148064" y="3068960"/>
            <a:ext cx="3707904" cy="3046988"/>
          </a:xfrm>
          <a:prstGeom prst="rect">
            <a:avLst/>
          </a:prstGeom>
        </p:spPr>
        <p:txBody>
          <a:bodyPr wrap="square">
            <a:spAutoFit/>
          </a:bodyPr>
          <a:lstStyle/>
          <a:p>
            <a:pPr marL="342900" indent="-342900">
              <a:buFont typeface="Arial" panose="020B0604020202020204" pitchFamily="34" charset="0"/>
              <a:buChar char="•"/>
            </a:pPr>
            <a:r>
              <a:rPr lang="en-US" sz="3200" dirty="0"/>
              <a:t>Be a good listener</a:t>
            </a:r>
          </a:p>
          <a:p>
            <a:pPr marL="342900" indent="-342900">
              <a:buFont typeface="Arial" panose="020B0604020202020204" pitchFamily="34" charset="0"/>
              <a:buChar char="•"/>
            </a:pPr>
            <a:r>
              <a:rPr lang="en-US" sz="3200" dirty="0"/>
              <a:t>Be accepting</a:t>
            </a:r>
          </a:p>
          <a:p>
            <a:pPr marL="342900" indent="-342900">
              <a:buFont typeface="Arial" panose="020B0604020202020204" pitchFamily="34" charset="0"/>
              <a:buChar char="•"/>
            </a:pPr>
            <a:r>
              <a:rPr lang="en-US" sz="3200" dirty="0"/>
              <a:t>Be yourself</a:t>
            </a:r>
          </a:p>
          <a:p>
            <a:pPr marL="342900" indent="-342900">
              <a:buFont typeface="Arial" panose="020B0604020202020204" pitchFamily="34" charset="0"/>
              <a:buChar char="•"/>
            </a:pPr>
            <a:r>
              <a:rPr lang="en-US" sz="3200" dirty="0"/>
              <a:t>Be interested</a:t>
            </a:r>
          </a:p>
          <a:p>
            <a:pPr marL="342900" indent="-342900">
              <a:buFont typeface="Arial" panose="020B0604020202020204" pitchFamily="34" charset="0"/>
              <a:buChar char="•"/>
            </a:pPr>
            <a:r>
              <a:rPr lang="en-US" sz="3200" dirty="0"/>
              <a:t>Be genuine</a:t>
            </a:r>
          </a:p>
          <a:p>
            <a:pPr marL="342900" indent="-342900">
              <a:buFont typeface="Arial" panose="020B0604020202020204" pitchFamily="34" charset="0"/>
              <a:buChar char="•"/>
            </a:pPr>
            <a:r>
              <a:rPr lang="en-US" sz="3200" dirty="0"/>
              <a:t>Be prayerful</a:t>
            </a:r>
            <a:endParaRPr lang="pt-BR" sz="3200" dirty="0"/>
          </a:p>
        </p:txBody>
      </p:sp>
    </p:spTree>
    <p:extLst>
      <p:ext uri="{BB962C8B-B14F-4D97-AF65-F5344CB8AC3E}">
        <p14:creationId xmlns:p14="http://schemas.microsoft.com/office/powerpoint/2010/main" val="3791111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tângulo 2"/>
          <p:cNvSpPr/>
          <p:nvPr/>
        </p:nvSpPr>
        <p:spPr>
          <a:xfrm>
            <a:off x="3923928" y="1772816"/>
            <a:ext cx="4685864" cy="3046988"/>
          </a:xfrm>
          <a:prstGeom prst="rect">
            <a:avLst/>
          </a:prstGeom>
        </p:spPr>
        <p:txBody>
          <a:bodyPr wrap="square">
            <a:spAutoFit/>
          </a:bodyPr>
          <a:lstStyle/>
          <a:p>
            <a:pPr algn="ctr">
              <a:lnSpc>
                <a:spcPct val="150000"/>
              </a:lnSpc>
            </a:pPr>
            <a:r>
              <a:rPr lang="en-US" sz="3200" dirty="0" smtClean="0">
                <a:solidFill>
                  <a:srgbClr val="0070C0"/>
                </a:solidFill>
              </a:rPr>
              <a:t>“To be effective, the youth worker must comprehend the cultural context of the young person.”</a:t>
            </a:r>
            <a:endParaRPr lang="en-US" sz="3200" dirty="0">
              <a:solidFill>
                <a:srgbClr val="0070C0"/>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20" y="3165220"/>
            <a:ext cx="5089376" cy="3692780"/>
          </a:xfrm>
          <a:prstGeom prst="rect">
            <a:avLst/>
          </a:prstGeom>
        </p:spPr>
      </p:pic>
    </p:spTree>
    <p:extLst>
      <p:ext uri="{BB962C8B-B14F-4D97-AF65-F5344CB8AC3E}">
        <p14:creationId xmlns:p14="http://schemas.microsoft.com/office/powerpoint/2010/main" val="2781189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0" y="1558533"/>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FAMILIES VARY</a:t>
            </a:r>
            <a:endParaRPr lang="pt-BR" sz="3600" dirty="0">
              <a:solidFill>
                <a:schemeClr val="bg1"/>
              </a:solidFill>
              <a:latin typeface="Avenir Next" charset="0"/>
              <a:ea typeface="Avenir Next" charset="0"/>
              <a:cs typeface="Avenir Next" charset="0"/>
            </a:endParaRPr>
          </a:p>
        </p:txBody>
      </p:sp>
      <p:sp>
        <p:nvSpPr>
          <p:cNvPr id="6" name="Retângulo 2"/>
          <p:cNvSpPr/>
          <p:nvPr/>
        </p:nvSpPr>
        <p:spPr>
          <a:xfrm>
            <a:off x="395536" y="2924944"/>
            <a:ext cx="4320480" cy="3539430"/>
          </a:xfrm>
          <a:prstGeom prst="rect">
            <a:avLst/>
          </a:prstGeom>
        </p:spPr>
        <p:txBody>
          <a:bodyPr wrap="square">
            <a:spAutoFit/>
          </a:bodyPr>
          <a:lstStyle/>
          <a:p>
            <a:pPr algn="ctr"/>
            <a:r>
              <a:rPr lang="en-US" sz="3200" dirty="0" smtClean="0"/>
              <a:t>Today few young people live in a conservative, traditional family. </a:t>
            </a:r>
            <a:br>
              <a:rPr lang="en-US" sz="3200" dirty="0" smtClean="0"/>
            </a:br>
            <a:r>
              <a:rPr lang="en-US" sz="3200" dirty="0" smtClean="0"/>
              <a:t>Many teens may have a distinct feeling of being isolated for a number of reasons.</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86677">
            <a:off x="5196297" y="2755592"/>
            <a:ext cx="3312368" cy="2204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tângulo 1"/>
          <p:cNvSpPr/>
          <p:nvPr/>
        </p:nvSpPr>
        <p:spPr>
          <a:xfrm>
            <a:off x="5454374" y="5387156"/>
            <a:ext cx="3318545" cy="1077218"/>
          </a:xfrm>
          <a:prstGeom prst="rect">
            <a:avLst/>
          </a:prstGeom>
        </p:spPr>
        <p:txBody>
          <a:bodyPr wrap="square">
            <a:spAutoFit/>
          </a:bodyPr>
          <a:lstStyle/>
          <a:p>
            <a:pPr algn="ctr"/>
            <a:r>
              <a:rPr lang="en-US" sz="3200" b="1" dirty="0">
                <a:solidFill>
                  <a:srgbClr val="C00000"/>
                </a:solidFill>
              </a:rPr>
              <a:t>What should caring adults do?</a:t>
            </a:r>
            <a:endParaRPr lang="pt-BR" sz="3200" dirty="0"/>
          </a:p>
        </p:txBody>
      </p:sp>
    </p:spTree>
    <p:extLst>
      <p:ext uri="{BB962C8B-B14F-4D97-AF65-F5344CB8AC3E}">
        <p14:creationId xmlns:p14="http://schemas.microsoft.com/office/powerpoint/2010/main" val="2781189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05780" y="2484179"/>
            <a:ext cx="8586700" cy="4401205"/>
          </a:xfrm>
          <a:prstGeom prst="rect">
            <a:avLst/>
          </a:prstGeom>
        </p:spPr>
        <p:txBody>
          <a:bodyPr wrap="square">
            <a:spAutoFit/>
          </a:bodyPr>
          <a:lstStyle/>
          <a:p>
            <a:pPr algn="ctr"/>
            <a:r>
              <a:rPr lang="en-US" sz="2700" dirty="0"/>
              <a:t>“In order that the work may go forward in all its branches, God calls for youthful vigor, zeal, and courage.  He has chosen the youth to aid in the advancement of His cause.  To plan with clear mind and execute with courageous hand demands fresh, un-crippled energies.  Young men and women are invited to give God the strength of their youth, that through the exercise of their powers, through keen thought and vigorous action, they may bring glory to Him and salvation to their fellow men.” </a:t>
            </a:r>
            <a:r>
              <a:rPr lang="en-US" sz="2800" i="1" dirty="0"/>
              <a:t> </a:t>
            </a:r>
            <a:br>
              <a:rPr lang="en-US" sz="2800" i="1" dirty="0"/>
            </a:br>
            <a:endParaRPr lang="en-US" sz="1400" i="1" dirty="0" smtClean="0"/>
          </a:p>
          <a:p>
            <a:pPr algn="ctr"/>
            <a:r>
              <a:rPr lang="en-US" sz="2000" dirty="0" smtClean="0"/>
              <a:t>Ellen G. White, </a:t>
            </a:r>
            <a:r>
              <a:rPr lang="en-US" sz="2000" i="1" dirty="0" smtClean="0"/>
              <a:t>Gospel Workers</a:t>
            </a:r>
            <a:r>
              <a:rPr lang="en-US" sz="2000" dirty="0" smtClean="0"/>
              <a:t>, p</a:t>
            </a:r>
            <a:r>
              <a:rPr lang="en-US" sz="2000" i="1" dirty="0" smtClean="0"/>
              <a:t>. </a:t>
            </a:r>
            <a:r>
              <a:rPr lang="en-US" sz="2000" dirty="0" smtClean="0"/>
              <a:t>67</a:t>
            </a:r>
            <a:endParaRPr lang="pt-BR" sz="2000" dirty="0"/>
          </a:p>
        </p:txBody>
      </p:sp>
      <p:sp>
        <p:nvSpPr>
          <p:cNvPr id="4" name="Rectangle 12"/>
          <p:cNvSpPr/>
          <p:nvPr/>
        </p:nvSpPr>
        <p:spPr>
          <a:xfrm>
            <a:off x="252536" y="1220559"/>
            <a:ext cx="9144000"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B. PARTICIPATION IN </a:t>
            </a:r>
          </a:p>
          <a:p>
            <a:pPr lvl="0" algn="ctr"/>
            <a:r>
              <a:rPr lang="en-US" sz="3600" b="1" dirty="0" smtClean="0">
                <a:solidFill>
                  <a:schemeClr val="bg1"/>
                </a:solidFill>
                <a:latin typeface="Avenir Next" charset="0"/>
                <a:ea typeface="Avenir Next" charset="0"/>
                <a:cs typeface="Avenir Next" charset="0"/>
              </a:rPr>
              <a:t>THE CHURCH </a:t>
            </a:r>
            <a:endParaRPr lang="pt-BR" sz="36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1127214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347864" y="2676771"/>
            <a:ext cx="5616624" cy="3970318"/>
          </a:xfrm>
          <a:prstGeom prst="rect">
            <a:avLst/>
          </a:prstGeom>
        </p:spPr>
        <p:txBody>
          <a:bodyPr wrap="square">
            <a:spAutoFit/>
          </a:bodyPr>
          <a:lstStyle/>
          <a:p>
            <a:pPr algn="ctr"/>
            <a:r>
              <a:rPr lang="en-US" sz="2800" dirty="0" smtClean="0"/>
              <a:t>Be cautious about providing separate youth services that shut the kids away from adult influence.</a:t>
            </a:r>
          </a:p>
          <a:p>
            <a:pPr algn="ctr"/>
            <a:endParaRPr lang="en-US" sz="2800" dirty="0" smtClean="0"/>
          </a:p>
          <a:p>
            <a:pPr algn="ctr"/>
            <a:r>
              <a:rPr lang="en-US" sz="2800" dirty="0" smtClean="0"/>
              <a:t>Provide intergenerational classes, prayer meetings, and Bible studies, inviting adults who are truly  interested in and care about </a:t>
            </a:r>
          </a:p>
          <a:p>
            <a:pPr algn="ctr"/>
            <a:r>
              <a:rPr lang="en-US" sz="2800" dirty="0" smtClean="0"/>
              <a:t>young people. </a:t>
            </a:r>
            <a:endParaRPr lang="en-US" sz="2800" dirty="0"/>
          </a:p>
        </p:txBody>
      </p:sp>
      <p:sp>
        <p:nvSpPr>
          <p:cNvPr id="4" name="Rectangle 12"/>
          <p:cNvSpPr/>
          <p:nvPr/>
        </p:nvSpPr>
        <p:spPr>
          <a:xfrm>
            <a:off x="0" y="1268760"/>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TOGETHER, NOT SEPARATE </a:t>
            </a:r>
            <a:endParaRPr lang="pt-BR" sz="3600" dirty="0">
              <a:solidFill>
                <a:schemeClr val="bg1"/>
              </a:solidFill>
              <a:latin typeface="Avenir Next" charset="0"/>
              <a:ea typeface="Avenir Next" charset="0"/>
              <a:cs typeface="Avenir Next" charset="0"/>
            </a:endParaRPr>
          </a:p>
        </p:txBody>
      </p:sp>
      <p:pic>
        <p:nvPicPr>
          <p:cNvPr id="7" name="Picture 6" descr="discerningstewardship.jpg"/>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235350">
            <a:off x="448367" y="2546101"/>
            <a:ext cx="2569972" cy="3854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721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484784"/>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I. THE TEEN YEARS </a:t>
            </a:r>
            <a:endParaRPr lang="pt-BR" sz="3600" dirty="0">
              <a:solidFill>
                <a:schemeClr val="bg1"/>
              </a:solidFill>
              <a:latin typeface="Avenir Next" charset="0"/>
              <a:ea typeface="Avenir Next" charset="0"/>
              <a:cs typeface="Avenir Next" charset="0"/>
            </a:endParaRPr>
          </a:p>
        </p:txBody>
      </p:sp>
      <p:sp>
        <p:nvSpPr>
          <p:cNvPr id="3" name="Retângulo 2"/>
          <p:cNvSpPr/>
          <p:nvPr/>
        </p:nvSpPr>
        <p:spPr>
          <a:xfrm>
            <a:off x="4788024" y="2924944"/>
            <a:ext cx="3918636" cy="3477875"/>
          </a:xfrm>
          <a:prstGeom prst="rect">
            <a:avLst/>
          </a:prstGeom>
        </p:spPr>
        <p:txBody>
          <a:bodyPr wrap="square">
            <a:spAutoFit/>
          </a:bodyPr>
          <a:lstStyle/>
          <a:p>
            <a:pPr marL="514350" indent="-514350">
              <a:buFont typeface="+mj-lt"/>
              <a:buAutoNum type="alphaUcPeriod"/>
            </a:pPr>
            <a:r>
              <a:rPr lang="en-US" sz="3200" b="1" dirty="0" smtClean="0">
                <a:ln w="12700">
                  <a:noFill/>
                  <a:prstDash val="solid"/>
                </a:ln>
                <a:effectLst>
                  <a:outerShdw blurRad="38100" dist="38100" dir="2700000" algn="tl">
                    <a:srgbClr val="000000">
                      <a:alpha val="43137"/>
                    </a:srgbClr>
                  </a:outerShdw>
                </a:effectLst>
              </a:rPr>
              <a:t>Physically</a:t>
            </a:r>
          </a:p>
          <a:p>
            <a:pPr marL="457200" lvl="0" indent="-457200">
              <a:buFont typeface="+mj-lt"/>
              <a:buAutoNum type="alphaUcPeriod"/>
            </a:pPr>
            <a:endParaRPr lang="pt-BR" sz="2000" dirty="0">
              <a:ln w="12700">
                <a:noFill/>
                <a:prstDash val="solid"/>
              </a:ln>
            </a:endParaRPr>
          </a:p>
          <a:p>
            <a:pPr marL="514350" lvl="0" indent="-514350">
              <a:buFont typeface="+mj-lt"/>
              <a:buAutoNum type="alphaUcPeriod"/>
            </a:pPr>
            <a:r>
              <a:rPr lang="en-US" sz="3200" dirty="0">
                <a:ln w="12700">
                  <a:noFill/>
                  <a:prstDash val="solid"/>
                </a:ln>
              </a:rPr>
              <a:t>Personalities and </a:t>
            </a:r>
            <a:r>
              <a:rPr lang="en-US" sz="3200" dirty="0" smtClean="0">
                <a:ln w="12700">
                  <a:noFill/>
                  <a:prstDash val="solid"/>
                </a:ln>
              </a:rPr>
              <a:t>Attitudes</a:t>
            </a:r>
          </a:p>
          <a:p>
            <a:pPr marL="457200" lvl="0" indent="-457200">
              <a:buFont typeface="+mj-lt"/>
              <a:buAutoNum type="alphaUcPeriod"/>
            </a:pPr>
            <a:endParaRPr lang="en-US" sz="2000" dirty="0" smtClean="0">
              <a:ln w="12700">
                <a:noFill/>
                <a:prstDash val="solid"/>
              </a:ln>
            </a:endParaRPr>
          </a:p>
          <a:p>
            <a:pPr marL="514350" lvl="0" indent="-514350">
              <a:buFont typeface="+mj-lt"/>
              <a:buAutoNum type="alphaUcPeriod"/>
            </a:pPr>
            <a:r>
              <a:rPr lang="en-US" sz="3200" dirty="0" smtClean="0">
                <a:ln w="12700">
                  <a:noFill/>
                  <a:prstDash val="solid"/>
                </a:ln>
              </a:rPr>
              <a:t>Socially</a:t>
            </a:r>
          </a:p>
          <a:p>
            <a:pPr marL="457200" lvl="0" indent="-457200">
              <a:buFont typeface="+mj-lt"/>
              <a:buAutoNum type="alphaUcPeriod"/>
            </a:pPr>
            <a:endParaRPr lang="pt-BR" sz="2000" dirty="0">
              <a:ln w="12700">
                <a:noFill/>
                <a:prstDash val="solid"/>
              </a:ln>
            </a:endParaRPr>
          </a:p>
          <a:p>
            <a:pPr marL="514350" lvl="0" indent="-514350">
              <a:buFont typeface="+mj-lt"/>
              <a:buAutoNum type="alphaUcPeriod"/>
            </a:pPr>
            <a:r>
              <a:rPr lang="en-US" sz="3200" dirty="0">
                <a:ln w="12700">
                  <a:noFill/>
                  <a:prstDash val="solid"/>
                </a:ln>
              </a:rPr>
              <a:t>Spiritually</a:t>
            </a:r>
            <a:endParaRPr lang="pt-BR" sz="3200" dirty="0">
              <a:ln w="12700">
                <a:noFill/>
                <a:prstDash val="solid"/>
              </a:ln>
            </a:endParaRPr>
          </a:p>
        </p:txBody>
      </p:sp>
      <p:pic>
        <p:nvPicPr>
          <p:cNvPr id="2" name="Imagem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183072">
            <a:off x="-377754" y="2879998"/>
            <a:ext cx="4767605" cy="488864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324544" y="1199654"/>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C. IDEAS FOR MINISTRIES </a:t>
            </a:r>
          </a:p>
          <a:p>
            <a:pPr lvl="0" algn="ctr"/>
            <a:r>
              <a:rPr lang="en-US" sz="3200" b="1" dirty="0" smtClean="0">
                <a:solidFill>
                  <a:schemeClr val="bg1"/>
                </a:solidFill>
                <a:latin typeface="Avenir Next" charset="0"/>
                <a:ea typeface="Avenir Next" charset="0"/>
                <a:cs typeface="Avenir Next" charset="0"/>
              </a:rPr>
              <a:t>THAT IMPACT TEENS </a:t>
            </a:r>
            <a:endParaRPr lang="pt-BR" sz="3200" dirty="0">
              <a:solidFill>
                <a:schemeClr val="bg1"/>
              </a:solidFill>
              <a:latin typeface="Avenir Next" charset="0"/>
              <a:ea typeface="Avenir Next" charset="0"/>
              <a:cs typeface="Avenir Next" charset="0"/>
            </a:endParaRPr>
          </a:p>
        </p:txBody>
      </p:sp>
      <p:sp>
        <p:nvSpPr>
          <p:cNvPr id="6" name="Retângulo 2"/>
          <p:cNvSpPr/>
          <p:nvPr/>
        </p:nvSpPr>
        <p:spPr>
          <a:xfrm>
            <a:off x="323528" y="3162105"/>
            <a:ext cx="5733510" cy="2643159"/>
          </a:xfrm>
          <a:prstGeom prst="rect">
            <a:avLst/>
          </a:prstGeom>
        </p:spPr>
        <p:txBody>
          <a:bodyPr wrap="square">
            <a:spAutoFit/>
          </a:bodyPr>
          <a:lstStyle/>
          <a:p>
            <a:pPr algn="ctr">
              <a:lnSpc>
                <a:spcPct val="120000"/>
              </a:lnSpc>
            </a:pPr>
            <a:r>
              <a:rPr lang="en-US" sz="2800" dirty="0" smtClean="0"/>
              <a:t>Now let’s give some thought to specific </a:t>
            </a:r>
            <a:r>
              <a:rPr lang="en-US" sz="2800" dirty="0"/>
              <a:t>things Women’s Ministries can do for teenage young women. They’re a part of our responsibility—both for ministry and for fun. </a:t>
            </a:r>
            <a:endParaRPr lang="pt-BR" sz="2800"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0192" y="3429000"/>
            <a:ext cx="2335887" cy="2329064"/>
          </a:xfrm>
          <a:prstGeom prst="rect">
            <a:avLst/>
          </a:prstGeom>
        </p:spPr>
      </p:pic>
    </p:spTree>
    <p:extLst>
      <p:ext uri="{BB962C8B-B14F-4D97-AF65-F5344CB8AC3E}">
        <p14:creationId xmlns:p14="http://schemas.microsoft.com/office/powerpoint/2010/main" val="2781189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475656" y="2636912"/>
            <a:ext cx="6912768" cy="3539430"/>
          </a:xfrm>
          <a:prstGeom prst="rect">
            <a:avLst/>
          </a:prstGeom>
        </p:spPr>
        <p:txBody>
          <a:bodyPr wrap="square">
            <a:spAutoFit/>
          </a:bodyPr>
          <a:lstStyle/>
          <a:p>
            <a:pPr lvl="0"/>
            <a:r>
              <a:rPr lang="en-US" sz="2800" b="1" dirty="0" smtClean="0">
                <a:solidFill>
                  <a:srgbClr val="C00000"/>
                </a:solidFill>
              </a:rPr>
              <a:t>1. Group activities:</a:t>
            </a:r>
          </a:p>
          <a:p>
            <a:pPr marL="342900" lvl="0" indent="-342900">
              <a:buFont typeface="Arial" panose="020B0604020202020204" pitchFamily="34" charset="0"/>
              <a:buChar char="•"/>
            </a:pPr>
            <a:r>
              <a:rPr lang="en-US" sz="2400" dirty="0" smtClean="0"/>
              <a:t>Mom </a:t>
            </a:r>
            <a:r>
              <a:rPr lang="en-US" sz="2400" dirty="0"/>
              <a:t>and daughter </a:t>
            </a:r>
            <a:r>
              <a:rPr lang="en-US" sz="2400" dirty="0" smtClean="0"/>
              <a:t>banquet</a:t>
            </a:r>
            <a:endParaRPr lang="pt-BR" sz="1400" dirty="0"/>
          </a:p>
          <a:p>
            <a:pPr marL="342900" lvl="0" indent="-342900">
              <a:buFont typeface="Arial" panose="020B0604020202020204" pitchFamily="34" charset="0"/>
              <a:buChar char="•"/>
            </a:pPr>
            <a:r>
              <a:rPr lang="en-US" sz="2400" dirty="0"/>
              <a:t>Mom and daughter slumber </a:t>
            </a:r>
            <a:r>
              <a:rPr lang="en-US" sz="2400" dirty="0" smtClean="0"/>
              <a:t>party</a:t>
            </a:r>
            <a:endParaRPr lang="pt-BR" sz="1400" dirty="0"/>
          </a:p>
          <a:p>
            <a:pPr marL="342900" lvl="0" indent="-342900">
              <a:buFont typeface="Arial" panose="020B0604020202020204" pitchFamily="34" charset="0"/>
              <a:buChar char="•"/>
            </a:pPr>
            <a:r>
              <a:rPr lang="en-US" sz="2400" i="1" dirty="0"/>
              <a:t>Going-away-to-school</a:t>
            </a:r>
            <a:r>
              <a:rPr lang="en-US" sz="2400" dirty="0"/>
              <a:t> shower for young girl moving into a dorm for the first </a:t>
            </a:r>
            <a:r>
              <a:rPr lang="en-US" sz="2400" dirty="0" smtClean="0"/>
              <a:t>time</a:t>
            </a:r>
            <a:endParaRPr lang="pt-BR" sz="1400" dirty="0"/>
          </a:p>
          <a:p>
            <a:pPr marL="342900" lvl="0" indent="-342900">
              <a:buFont typeface="Arial" panose="020B0604020202020204" pitchFamily="34" charset="0"/>
              <a:buChar char="•"/>
            </a:pPr>
            <a:r>
              <a:rPr lang="en-US" sz="2400" dirty="0"/>
              <a:t>Teen retreats (see </a:t>
            </a:r>
            <a:r>
              <a:rPr lang="en-US" sz="2400" i="1" dirty="0" err="1" smtClean="0"/>
              <a:t>Advent</a:t>
            </a:r>
            <a:r>
              <a:rPr lang="en-US" sz="2400" dirty="0" err="1" smtClean="0"/>
              <a:t>Source.org</a:t>
            </a:r>
            <a:r>
              <a:rPr lang="en-US" sz="2400" dirty="0" smtClean="0"/>
              <a:t> </a:t>
            </a:r>
            <a:r>
              <a:rPr lang="en-US" sz="2400" dirty="0"/>
              <a:t>for resources</a:t>
            </a:r>
            <a:r>
              <a:rPr lang="en-US" sz="2400" dirty="0" smtClean="0"/>
              <a:t>)</a:t>
            </a:r>
            <a:endParaRPr lang="pt-BR" sz="1400" dirty="0"/>
          </a:p>
          <a:p>
            <a:pPr marL="342900" lvl="0" indent="-342900">
              <a:buFont typeface="Arial" panose="020B0604020202020204" pitchFamily="34" charset="0"/>
              <a:buChar char="•"/>
            </a:pPr>
            <a:r>
              <a:rPr lang="en-US" sz="2400" dirty="0"/>
              <a:t>Father and daughter dinner—consider discussing dating and purity and offering an opportunity for a commitment</a:t>
            </a:r>
            <a:endParaRPr lang="pt-BR" sz="2400" dirty="0"/>
          </a:p>
        </p:txBody>
      </p:sp>
      <p:sp>
        <p:nvSpPr>
          <p:cNvPr id="4" name="Rectangle 12"/>
          <p:cNvSpPr/>
          <p:nvPr/>
        </p:nvSpPr>
        <p:spPr>
          <a:xfrm>
            <a:off x="396552" y="1199654"/>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IDEAS FOR MINISTRIES </a:t>
            </a:r>
          </a:p>
          <a:p>
            <a:pPr lvl="0" algn="ctr"/>
            <a:r>
              <a:rPr lang="en-US" sz="3200" b="1" dirty="0" smtClean="0">
                <a:solidFill>
                  <a:schemeClr val="bg1"/>
                </a:solidFill>
                <a:latin typeface="Avenir Next" charset="0"/>
                <a:ea typeface="Avenir Next" charset="0"/>
                <a:cs typeface="Avenir Next" charset="0"/>
              </a:rPr>
              <a:t>THAT IMPACT TEENS </a:t>
            </a:r>
            <a:endParaRPr lang="pt-BR"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4212202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475656" y="3068960"/>
            <a:ext cx="6912768" cy="2369880"/>
          </a:xfrm>
          <a:prstGeom prst="rect">
            <a:avLst/>
          </a:prstGeom>
        </p:spPr>
        <p:txBody>
          <a:bodyPr wrap="square">
            <a:spAutoFit/>
          </a:bodyPr>
          <a:lstStyle/>
          <a:p>
            <a:pPr lvl="0"/>
            <a:r>
              <a:rPr lang="en-US" sz="2800" b="1" dirty="0" smtClean="0">
                <a:solidFill>
                  <a:srgbClr val="C00000"/>
                </a:solidFill>
              </a:rPr>
              <a:t>2. Support </a:t>
            </a:r>
            <a:r>
              <a:rPr lang="en-US" sz="2800" b="1" dirty="0">
                <a:solidFill>
                  <a:srgbClr val="C00000"/>
                </a:solidFill>
              </a:rPr>
              <a:t>groups for parents </a:t>
            </a:r>
            <a:r>
              <a:rPr lang="en-US" sz="2800" b="1" dirty="0" smtClean="0">
                <a:solidFill>
                  <a:srgbClr val="C00000"/>
                </a:solidFill>
              </a:rPr>
              <a:t>of teenagers</a:t>
            </a:r>
            <a:r>
              <a:rPr lang="en-US" sz="2800" b="1" dirty="0">
                <a:solidFill>
                  <a:srgbClr val="C00000"/>
                </a:solidFill>
              </a:rPr>
              <a:t>: </a:t>
            </a:r>
            <a:endParaRPr lang="en-US" sz="2800" b="1" dirty="0" smtClean="0">
              <a:solidFill>
                <a:srgbClr val="C00000"/>
              </a:solidFill>
            </a:endParaRPr>
          </a:p>
          <a:p>
            <a:pPr marL="457200" lvl="0" indent="-457200">
              <a:buFont typeface="Arial" charset="0"/>
              <a:buChar char="•"/>
            </a:pPr>
            <a:r>
              <a:rPr lang="en-US" sz="2400" dirty="0" smtClean="0"/>
              <a:t>Parenting </a:t>
            </a:r>
            <a:r>
              <a:rPr lang="en-US" sz="2400" dirty="0"/>
              <a:t>teens and </a:t>
            </a:r>
            <a:r>
              <a:rPr lang="en-US" sz="2400" dirty="0" smtClean="0"/>
              <a:t>pre-teens</a:t>
            </a:r>
            <a:endParaRPr lang="pt-BR" sz="1400" dirty="0"/>
          </a:p>
          <a:p>
            <a:pPr marL="457200" lvl="0" indent="-457200">
              <a:buFont typeface="Arial" charset="0"/>
              <a:buChar char="•"/>
            </a:pPr>
            <a:r>
              <a:rPr lang="en-US" sz="2400" dirty="0"/>
              <a:t>Blended </a:t>
            </a:r>
            <a:r>
              <a:rPr lang="en-US" sz="2400" dirty="0" smtClean="0"/>
              <a:t>families</a:t>
            </a:r>
            <a:endParaRPr lang="pt-BR" sz="1400" dirty="0"/>
          </a:p>
          <a:p>
            <a:pPr marL="457200" lvl="0" indent="-457200">
              <a:buFont typeface="Arial" charset="0"/>
              <a:buChar char="•"/>
            </a:pPr>
            <a:r>
              <a:rPr lang="en-US" sz="2400" dirty="0"/>
              <a:t>Single </a:t>
            </a:r>
            <a:r>
              <a:rPr lang="en-US" sz="2400" dirty="0" smtClean="0"/>
              <a:t>moms</a:t>
            </a:r>
          </a:p>
          <a:p>
            <a:pPr marL="457200" lvl="0" indent="-457200">
              <a:buFont typeface="Arial" charset="0"/>
              <a:buChar char="•"/>
            </a:pPr>
            <a:r>
              <a:rPr lang="en-US" sz="2400" i="1" dirty="0" smtClean="0"/>
              <a:t>Prayer </a:t>
            </a:r>
            <a:r>
              <a:rPr lang="en-US" sz="2400" i="1" dirty="0"/>
              <a:t>and Love Saves</a:t>
            </a:r>
            <a:r>
              <a:rPr lang="en-US" sz="2400" dirty="0"/>
              <a:t> by Dorothy Eaton </a:t>
            </a:r>
            <a:r>
              <a:rPr lang="en-US" sz="2400" dirty="0" smtClean="0"/>
              <a:t>Watts—a resource </a:t>
            </a:r>
            <a:r>
              <a:rPr lang="en-US" sz="2400" dirty="0"/>
              <a:t>for parents to pray for their children</a:t>
            </a:r>
            <a:endParaRPr lang="pt-BR" sz="2400" dirty="0"/>
          </a:p>
        </p:txBody>
      </p:sp>
      <p:sp>
        <p:nvSpPr>
          <p:cNvPr id="6" name="Rectangle 12"/>
          <p:cNvSpPr/>
          <p:nvPr/>
        </p:nvSpPr>
        <p:spPr>
          <a:xfrm>
            <a:off x="324544" y="1271662"/>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IDEAS FOR MINISTRIES </a:t>
            </a:r>
          </a:p>
          <a:p>
            <a:pPr lvl="0" algn="ctr"/>
            <a:r>
              <a:rPr lang="en-US" sz="3200" b="1" dirty="0" smtClean="0">
                <a:solidFill>
                  <a:schemeClr val="bg1"/>
                </a:solidFill>
                <a:latin typeface="Avenir Next" charset="0"/>
                <a:ea typeface="Avenir Next" charset="0"/>
                <a:cs typeface="Avenir Next" charset="0"/>
              </a:rPr>
              <a:t>THAT IMPACT TEENS </a:t>
            </a:r>
            <a:endParaRPr lang="pt-BR"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4130735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483768" y="2424200"/>
            <a:ext cx="6552728" cy="4324261"/>
          </a:xfrm>
          <a:prstGeom prst="rect">
            <a:avLst/>
          </a:prstGeom>
        </p:spPr>
        <p:txBody>
          <a:bodyPr wrap="square">
            <a:spAutoFit/>
          </a:bodyPr>
          <a:lstStyle/>
          <a:p>
            <a:pPr lvl="0">
              <a:lnSpc>
                <a:spcPts val="3300"/>
              </a:lnSpc>
            </a:pPr>
            <a:r>
              <a:rPr lang="en-US" sz="2800" b="1" dirty="0" smtClean="0">
                <a:solidFill>
                  <a:srgbClr val="C00000"/>
                </a:solidFill>
              </a:rPr>
              <a:t>3. Teen seminar topics</a:t>
            </a:r>
          </a:p>
          <a:p>
            <a:pPr marL="457200" lvl="0" indent="-457200">
              <a:lnSpc>
                <a:spcPts val="3300"/>
              </a:lnSpc>
              <a:buFont typeface="Arial" panose="020B0604020202020204" pitchFamily="34" charset="0"/>
              <a:buChar char="•"/>
            </a:pPr>
            <a:r>
              <a:rPr lang="en-US" sz="2400" dirty="0" smtClean="0"/>
              <a:t>How </a:t>
            </a:r>
            <a:r>
              <a:rPr lang="en-US" sz="2400" dirty="0"/>
              <a:t>to get along with parents</a:t>
            </a:r>
            <a:endParaRPr lang="pt-BR" sz="2400" dirty="0"/>
          </a:p>
          <a:p>
            <a:pPr marL="457200" lvl="0" indent="-457200">
              <a:lnSpc>
                <a:spcPts val="3300"/>
              </a:lnSpc>
              <a:buFont typeface="Arial" panose="020B0604020202020204" pitchFamily="34" charset="0"/>
              <a:buChar char="•"/>
            </a:pPr>
            <a:r>
              <a:rPr lang="en-US" sz="2400" dirty="0"/>
              <a:t>Living in a broken home	</a:t>
            </a:r>
            <a:endParaRPr lang="pt-BR" sz="2400" dirty="0"/>
          </a:p>
          <a:p>
            <a:pPr marL="457200" lvl="0" indent="-457200">
              <a:lnSpc>
                <a:spcPts val="3300"/>
              </a:lnSpc>
              <a:buFont typeface="Arial" panose="020B0604020202020204" pitchFamily="34" charset="0"/>
              <a:buChar char="•"/>
            </a:pPr>
            <a:r>
              <a:rPr lang="en-US" sz="2400" dirty="0"/>
              <a:t>Personal devotions</a:t>
            </a:r>
            <a:endParaRPr lang="pt-BR" sz="2400" dirty="0"/>
          </a:p>
          <a:p>
            <a:pPr marL="457200" lvl="0" indent="-457200">
              <a:lnSpc>
                <a:spcPts val="3300"/>
              </a:lnSpc>
              <a:buFont typeface="Arial" panose="020B0604020202020204" pitchFamily="34" charset="0"/>
              <a:buChar char="•"/>
            </a:pPr>
            <a:r>
              <a:rPr lang="en-US" sz="2400" dirty="0"/>
              <a:t>How to study the Bible for yourself</a:t>
            </a:r>
            <a:endParaRPr lang="pt-BR" sz="2400" dirty="0"/>
          </a:p>
          <a:p>
            <a:pPr marL="457200" lvl="0" indent="-457200">
              <a:lnSpc>
                <a:spcPts val="3300"/>
              </a:lnSpc>
              <a:buFont typeface="Arial" panose="020B0604020202020204" pitchFamily="34" charset="0"/>
              <a:buChar char="•"/>
            </a:pPr>
            <a:r>
              <a:rPr lang="en-US" sz="2400" dirty="0"/>
              <a:t>Prayer</a:t>
            </a:r>
            <a:endParaRPr lang="pt-BR" sz="2400" dirty="0"/>
          </a:p>
          <a:p>
            <a:pPr marL="457200" lvl="0" indent="-457200">
              <a:lnSpc>
                <a:spcPts val="3300"/>
              </a:lnSpc>
              <a:buFont typeface="Arial" panose="020B0604020202020204" pitchFamily="34" charset="0"/>
              <a:buChar char="•"/>
            </a:pPr>
            <a:r>
              <a:rPr lang="en-US" sz="2400" dirty="0"/>
              <a:t>Differences between men and women</a:t>
            </a:r>
            <a:endParaRPr lang="pt-BR" sz="2400" dirty="0"/>
          </a:p>
          <a:p>
            <a:pPr marL="457200" lvl="0" indent="-457200">
              <a:lnSpc>
                <a:spcPts val="3300"/>
              </a:lnSpc>
              <a:buFont typeface="Arial" panose="020B0604020202020204" pitchFamily="34" charset="0"/>
              <a:buChar char="•"/>
            </a:pPr>
            <a:r>
              <a:rPr lang="en-US" sz="2400" dirty="0"/>
              <a:t>Health tips</a:t>
            </a:r>
            <a:endParaRPr lang="pt-BR" sz="2400" dirty="0"/>
          </a:p>
          <a:p>
            <a:pPr marL="457200" lvl="0" indent="-457200">
              <a:lnSpc>
                <a:spcPts val="3300"/>
              </a:lnSpc>
              <a:buFont typeface="Arial" panose="020B0604020202020204" pitchFamily="34" charset="0"/>
              <a:buChar char="•"/>
            </a:pPr>
            <a:r>
              <a:rPr lang="en-US" sz="2400" dirty="0"/>
              <a:t>Communication </a:t>
            </a:r>
            <a:r>
              <a:rPr lang="en-US" sz="2400" dirty="0" smtClean="0"/>
              <a:t>skills</a:t>
            </a:r>
            <a:endParaRPr lang="pt-BR" sz="2400" dirty="0"/>
          </a:p>
          <a:p>
            <a:pPr marL="457200" lvl="0" indent="-457200">
              <a:lnSpc>
                <a:spcPts val="3300"/>
              </a:lnSpc>
              <a:buFont typeface="Arial" panose="020B0604020202020204" pitchFamily="34" charset="0"/>
              <a:buChar char="•"/>
            </a:pPr>
            <a:r>
              <a:rPr lang="en-US" sz="2400" dirty="0"/>
              <a:t>Conflict resolution</a:t>
            </a:r>
            <a:endParaRPr lang="pt-BR" sz="2400" dirty="0"/>
          </a:p>
        </p:txBody>
      </p:sp>
      <p:sp>
        <p:nvSpPr>
          <p:cNvPr id="7" name="Rectangle 12"/>
          <p:cNvSpPr/>
          <p:nvPr/>
        </p:nvSpPr>
        <p:spPr>
          <a:xfrm>
            <a:off x="252536" y="1199654"/>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IDEAS FOR MINISTRIES </a:t>
            </a:r>
          </a:p>
          <a:p>
            <a:pPr lvl="0" algn="ctr"/>
            <a:r>
              <a:rPr lang="en-US" sz="3200" b="1" dirty="0" smtClean="0">
                <a:solidFill>
                  <a:schemeClr val="bg1"/>
                </a:solidFill>
                <a:latin typeface="Avenir Next" charset="0"/>
                <a:ea typeface="Avenir Next" charset="0"/>
                <a:cs typeface="Avenir Next" charset="0"/>
              </a:rPr>
              <a:t>THAT IMPACT TEENS </a:t>
            </a:r>
            <a:endParaRPr lang="pt-BR"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1900975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755576" y="2543993"/>
            <a:ext cx="7920880" cy="3323987"/>
          </a:xfrm>
          <a:prstGeom prst="rect">
            <a:avLst/>
          </a:prstGeom>
        </p:spPr>
        <p:txBody>
          <a:bodyPr wrap="square">
            <a:spAutoFit/>
          </a:bodyPr>
          <a:lstStyle/>
          <a:p>
            <a:pPr lvl="0">
              <a:lnSpc>
                <a:spcPct val="150000"/>
              </a:lnSpc>
            </a:pPr>
            <a:r>
              <a:rPr lang="en-US" sz="2800" b="1" dirty="0" smtClean="0">
                <a:solidFill>
                  <a:srgbClr val="C00000"/>
                </a:solidFill>
              </a:rPr>
              <a:t>4. Professional </a:t>
            </a:r>
            <a:r>
              <a:rPr lang="en-US" sz="2800" b="1" dirty="0">
                <a:solidFill>
                  <a:srgbClr val="C00000"/>
                </a:solidFill>
              </a:rPr>
              <a:t>Speakers for Seminars for </a:t>
            </a:r>
            <a:r>
              <a:rPr lang="en-US" sz="2800" b="1" dirty="0" smtClean="0">
                <a:solidFill>
                  <a:srgbClr val="C00000"/>
                </a:solidFill>
              </a:rPr>
              <a:t>Teens:</a:t>
            </a:r>
          </a:p>
          <a:p>
            <a:pPr marL="342900" lvl="0" indent="-342900">
              <a:buFont typeface="Arial" panose="020B0604020202020204" pitchFamily="34" charset="0"/>
              <a:buChar char="•"/>
            </a:pPr>
            <a:r>
              <a:rPr lang="en-US" sz="2400" dirty="0" smtClean="0"/>
              <a:t>Substance </a:t>
            </a:r>
            <a:r>
              <a:rPr lang="en-US" sz="2400" dirty="0"/>
              <a:t>abuse counselor to talk about drug and alcohol problems</a:t>
            </a:r>
            <a:endParaRPr lang="pt-BR" sz="2400" dirty="0"/>
          </a:p>
          <a:p>
            <a:pPr marL="342900" lvl="0" indent="-342900">
              <a:buFont typeface="Arial" panose="020B0604020202020204" pitchFamily="34" charset="0"/>
              <a:buChar char="•"/>
            </a:pPr>
            <a:r>
              <a:rPr lang="en-US" sz="2400" dirty="0"/>
              <a:t>Police officer to talk about self-defense tips</a:t>
            </a:r>
            <a:endParaRPr lang="pt-BR" sz="2400" dirty="0"/>
          </a:p>
          <a:p>
            <a:pPr marL="342900" lvl="0" indent="-342900">
              <a:buFont typeface="Arial" panose="020B0604020202020204" pitchFamily="34" charset="0"/>
              <a:buChar char="•"/>
            </a:pPr>
            <a:r>
              <a:rPr lang="en-US" sz="2400" dirty="0"/>
              <a:t>Crisis pregnancy worker to talk about abortion</a:t>
            </a:r>
            <a:endParaRPr lang="pt-BR" sz="2400" dirty="0"/>
          </a:p>
          <a:p>
            <a:pPr marL="342900" lvl="0" indent="-342900">
              <a:buFont typeface="Arial" panose="020B0604020202020204" pitchFamily="34" charset="0"/>
              <a:buChar char="•"/>
            </a:pPr>
            <a:r>
              <a:rPr lang="en-US" sz="2400" dirty="0"/>
              <a:t>Medical person to talk about sexually transmitted diseases</a:t>
            </a:r>
            <a:endParaRPr lang="pt-BR" sz="2400" dirty="0"/>
          </a:p>
          <a:p>
            <a:pPr marL="342900" lvl="0" indent="-342900">
              <a:buFont typeface="Arial" panose="020B0604020202020204" pitchFamily="34" charset="0"/>
              <a:buChar char="•"/>
            </a:pPr>
            <a:r>
              <a:rPr lang="en-US" sz="2400" dirty="0"/>
              <a:t>Social worker to talk about dating violence</a:t>
            </a:r>
            <a:endParaRPr lang="pt-BR" sz="2400" dirty="0"/>
          </a:p>
          <a:p>
            <a:pPr marL="342900" lvl="0" indent="-342900">
              <a:buFont typeface="Arial" panose="020B0604020202020204" pitchFamily="34" charset="0"/>
              <a:buChar char="•"/>
            </a:pPr>
            <a:r>
              <a:rPr lang="en-US" sz="2400" dirty="0"/>
              <a:t>Counselor to talk about overcoming pain from childhood</a:t>
            </a:r>
            <a:endParaRPr lang="pt-BR" sz="2400" dirty="0"/>
          </a:p>
        </p:txBody>
      </p:sp>
      <p:sp>
        <p:nvSpPr>
          <p:cNvPr id="6" name="Rectangle 12"/>
          <p:cNvSpPr/>
          <p:nvPr/>
        </p:nvSpPr>
        <p:spPr>
          <a:xfrm>
            <a:off x="468560" y="1271662"/>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IDEAS FOR MINISTRIES </a:t>
            </a:r>
          </a:p>
          <a:p>
            <a:pPr lvl="0" algn="ctr"/>
            <a:r>
              <a:rPr lang="en-US" sz="3200" b="1" dirty="0" smtClean="0">
                <a:solidFill>
                  <a:schemeClr val="bg1"/>
                </a:solidFill>
                <a:latin typeface="Avenir Next" charset="0"/>
                <a:ea typeface="Avenir Next" charset="0"/>
                <a:cs typeface="Avenir Next" charset="0"/>
              </a:rPr>
              <a:t>THAT IMPACT TEENS </a:t>
            </a:r>
            <a:endParaRPr lang="pt-BR"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762640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953852" y="2687429"/>
            <a:ext cx="8154652" cy="3477875"/>
          </a:xfrm>
          <a:prstGeom prst="rect">
            <a:avLst/>
          </a:prstGeom>
        </p:spPr>
        <p:txBody>
          <a:bodyPr wrap="square">
            <a:spAutoFit/>
          </a:bodyPr>
          <a:lstStyle/>
          <a:p>
            <a:pPr lvl="0"/>
            <a:r>
              <a:rPr lang="en-US" sz="2800" b="1" dirty="0">
                <a:solidFill>
                  <a:srgbClr val="C00000"/>
                </a:solidFill>
              </a:rPr>
              <a:t>5. Seminar Topics for Parents:</a:t>
            </a:r>
          </a:p>
          <a:p>
            <a:pPr marL="342900" lvl="0" indent="-342900">
              <a:buFont typeface="Arial" panose="020B0604020202020204" pitchFamily="34" charset="0"/>
              <a:buChar char="•"/>
            </a:pPr>
            <a:r>
              <a:rPr lang="en-US" sz="2400" dirty="0" smtClean="0"/>
              <a:t>Understanding </a:t>
            </a:r>
            <a:r>
              <a:rPr lang="en-US" sz="2400" dirty="0"/>
              <a:t>Social Media: Facebook, Twitter, etc. </a:t>
            </a:r>
          </a:p>
          <a:p>
            <a:pPr marL="342900" lvl="0" indent="-342900">
              <a:buFont typeface="Arial" panose="020B0604020202020204" pitchFamily="34" charset="0"/>
              <a:buChar char="•"/>
            </a:pPr>
            <a:r>
              <a:rPr lang="en-US" sz="2400" dirty="0"/>
              <a:t>Raising PG </a:t>
            </a:r>
            <a:r>
              <a:rPr lang="en-US" sz="2400" dirty="0" smtClean="0"/>
              <a:t>kids </a:t>
            </a:r>
            <a:r>
              <a:rPr lang="en-US" sz="2400" dirty="0"/>
              <a:t>in an X-rated world</a:t>
            </a:r>
            <a:endParaRPr lang="pt-BR" sz="2400" dirty="0"/>
          </a:p>
          <a:p>
            <a:pPr marL="342900" lvl="0" indent="-342900">
              <a:buFont typeface="Arial" panose="020B0604020202020204" pitchFamily="34" charset="0"/>
              <a:buChar char="•"/>
            </a:pPr>
            <a:r>
              <a:rPr lang="en-US" sz="2400" dirty="0"/>
              <a:t>Talking to your </a:t>
            </a:r>
            <a:r>
              <a:rPr lang="en-US" sz="2400" dirty="0" smtClean="0"/>
              <a:t>daughter </a:t>
            </a:r>
            <a:r>
              <a:rPr lang="en-US" sz="2400" dirty="0"/>
              <a:t>about Boys, Beauty, and Boldness</a:t>
            </a:r>
            <a:endParaRPr lang="pt-BR" sz="2400" dirty="0"/>
          </a:p>
          <a:p>
            <a:pPr marL="342900" lvl="0" indent="-342900">
              <a:buFont typeface="Arial" panose="020B0604020202020204" pitchFamily="34" charset="0"/>
              <a:buChar char="•"/>
            </a:pPr>
            <a:r>
              <a:rPr lang="en-US" sz="2400" dirty="0" smtClean="0"/>
              <a:t>Guiding </a:t>
            </a:r>
            <a:r>
              <a:rPr lang="en-US" sz="2400" dirty="0"/>
              <a:t>your </a:t>
            </a:r>
            <a:r>
              <a:rPr lang="en-US" sz="2400" dirty="0" smtClean="0"/>
              <a:t>daughter </a:t>
            </a:r>
            <a:r>
              <a:rPr lang="en-US" sz="2400" dirty="0"/>
              <a:t>look for Mr. Right</a:t>
            </a:r>
            <a:endParaRPr lang="pt-BR" sz="2400" dirty="0"/>
          </a:p>
          <a:p>
            <a:pPr marL="342900" lvl="0" indent="-342900">
              <a:buFont typeface="Arial" panose="020B0604020202020204" pitchFamily="34" charset="0"/>
              <a:buChar char="•"/>
            </a:pPr>
            <a:r>
              <a:rPr lang="en-US" sz="2400" dirty="0"/>
              <a:t>Helping your daughter navigate dating</a:t>
            </a:r>
            <a:endParaRPr lang="pt-BR" sz="2400" dirty="0"/>
          </a:p>
          <a:p>
            <a:pPr marL="342900" lvl="0" indent="-342900">
              <a:buFont typeface="Arial" panose="020B0604020202020204" pitchFamily="34" charset="0"/>
              <a:buChar char="•"/>
            </a:pPr>
            <a:r>
              <a:rPr lang="en-US" sz="2400" dirty="0"/>
              <a:t>Understanding teen depression</a:t>
            </a:r>
            <a:endParaRPr lang="pt-BR" sz="2400" dirty="0"/>
          </a:p>
          <a:p>
            <a:pPr marL="342900" lvl="0" indent="-342900">
              <a:buFont typeface="Arial" panose="020B0604020202020204" pitchFamily="34" charset="0"/>
              <a:buChar char="•"/>
            </a:pPr>
            <a:r>
              <a:rPr lang="en-US" sz="2400" dirty="0"/>
              <a:t>Watching for bullying,</a:t>
            </a:r>
          </a:p>
          <a:p>
            <a:pPr marL="342900" lvl="0" indent="-342900">
              <a:buFont typeface="Arial" panose="020B0604020202020204" pitchFamily="34" charset="0"/>
              <a:buChar char="•"/>
            </a:pPr>
            <a:r>
              <a:rPr lang="en-US" sz="2400" dirty="0" smtClean="0"/>
              <a:t>Helping </a:t>
            </a:r>
            <a:r>
              <a:rPr lang="en-US" sz="2400" dirty="0"/>
              <a:t>your children connect with God</a:t>
            </a:r>
            <a:endParaRPr lang="pt-BR" sz="2400" dirty="0"/>
          </a:p>
        </p:txBody>
      </p:sp>
      <p:sp>
        <p:nvSpPr>
          <p:cNvPr id="6" name="Rectangle 12"/>
          <p:cNvSpPr/>
          <p:nvPr/>
        </p:nvSpPr>
        <p:spPr>
          <a:xfrm>
            <a:off x="324544" y="1271662"/>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IDEAS FOR MINISTRIES </a:t>
            </a:r>
          </a:p>
          <a:p>
            <a:pPr lvl="0" algn="ctr"/>
            <a:r>
              <a:rPr lang="en-US" sz="3200" b="1" dirty="0" smtClean="0">
                <a:solidFill>
                  <a:schemeClr val="bg1"/>
                </a:solidFill>
                <a:latin typeface="Avenir Next" charset="0"/>
                <a:ea typeface="Avenir Next" charset="0"/>
                <a:cs typeface="Avenir Next" charset="0"/>
              </a:rPr>
              <a:t>THAT IMPACT TEENS </a:t>
            </a:r>
            <a:endParaRPr lang="pt-BR"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655813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426458" y="2494016"/>
            <a:ext cx="3540516" cy="2956914"/>
          </a:xfrm>
          <a:prstGeom prst="snip2SameRect">
            <a:avLst/>
          </a:prstGeom>
        </p:spPr>
      </p:pic>
      <p:sp>
        <p:nvSpPr>
          <p:cNvPr id="3" name="Retângulo 2"/>
          <p:cNvSpPr/>
          <p:nvPr/>
        </p:nvSpPr>
        <p:spPr>
          <a:xfrm>
            <a:off x="755576" y="2861642"/>
            <a:ext cx="5688632" cy="3231654"/>
          </a:xfrm>
          <a:prstGeom prst="rect">
            <a:avLst/>
          </a:prstGeom>
        </p:spPr>
        <p:txBody>
          <a:bodyPr wrap="square">
            <a:spAutoFit/>
          </a:bodyPr>
          <a:lstStyle/>
          <a:p>
            <a:pPr lvl="0"/>
            <a:r>
              <a:rPr lang="en-US" sz="2800" b="1" dirty="0">
                <a:solidFill>
                  <a:srgbClr val="C00000"/>
                </a:solidFill>
              </a:rPr>
              <a:t>Activities for teens to do</a:t>
            </a:r>
            <a:r>
              <a:rPr lang="en-US" sz="2800" b="1" dirty="0" smtClean="0">
                <a:solidFill>
                  <a:srgbClr val="C00000"/>
                </a:solidFill>
              </a:rPr>
              <a:t>:</a:t>
            </a:r>
          </a:p>
          <a:p>
            <a:pPr lvl="0"/>
            <a:endParaRPr lang="pt-BR" sz="800" dirty="0"/>
          </a:p>
          <a:p>
            <a:pPr marL="342900" lvl="0" indent="-342900">
              <a:buFont typeface="Arial" panose="020B0604020202020204" pitchFamily="34" charset="0"/>
              <a:buChar char="•"/>
            </a:pPr>
            <a:r>
              <a:rPr lang="en-US" sz="2400" dirty="0"/>
              <a:t>Put on a banquet for parents or older church members</a:t>
            </a:r>
            <a:endParaRPr lang="pt-BR" sz="2400" dirty="0"/>
          </a:p>
          <a:p>
            <a:pPr marL="342900" lvl="0" indent="-342900">
              <a:buFont typeface="Arial" panose="020B0604020202020204" pitchFamily="34" charset="0"/>
              <a:buChar char="•"/>
            </a:pPr>
            <a:r>
              <a:rPr lang="en-US" sz="2400" dirty="0"/>
              <a:t>Adopt a grandparent</a:t>
            </a:r>
            <a:endParaRPr lang="pt-BR" sz="2400" dirty="0"/>
          </a:p>
          <a:p>
            <a:pPr marL="342900" lvl="0" indent="-342900">
              <a:buFont typeface="Arial" panose="020B0604020202020204" pitchFamily="34" charset="0"/>
              <a:buChar char="•"/>
            </a:pPr>
            <a:r>
              <a:rPr lang="en-US" sz="2400" dirty="0"/>
              <a:t>Plan a church service</a:t>
            </a:r>
            <a:endParaRPr lang="pt-BR" sz="2400" dirty="0"/>
          </a:p>
          <a:p>
            <a:pPr marL="342900" lvl="0" indent="-342900">
              <a:buFont typeface="Arial" panose="020B0604020202020204" pitchFamily="34" charset="0"/>
              <a:buChar char="•"/>
            </a:pPr>
            <a:r>
              <a:rPr lang="en-US" sz="2400" dirty="0"/>
              <a:t>Help plan Women’s Day of Prayer and Women’s Ministries Emphasis Days for your local </a:t>
            </a:r>
            <a:r>
              <a:rPr lang="en-US" sz="2400" dirty="0" smtClean="0"/>
              <a:t>church</a:t>
            </a:r>
            <a:endParaRPr lang="pt-BR" sz="2400" dirty="0"/>
          </a:p>
        </p:txBody>
      </p:sp>
      <p:sp>
        <p:nvSpPr>
          <p:cNvPr id="7" name="Rectangle 12"/>
          <p:cNvSpPr/>
          <p:nvPr/>
        </p:nvSpPr>
        <p:spPr>
          <a:xfrm>
            <a:off x="540568" y="1271662"/>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IDEAS FOR MINISTRIES </a:t>
            </a:r>
          </a:p>
          <a:p>
            <a:pPr lvl="0" algn="ctr"/>
            <a:r>
              <a:rPr lang="en-US" sz="3200" b="1" dirty="0" smtClean="0">
                <a:solidFill>
                  <a:schemeClr val="bg1"/>
                </a:solidFill>
                <a:latin typeface="Avenir Next" charset="0"/>
                <a:ea typeface="Avenir Next" charset="0"/>
                <a:cs typeface="Avenir Next" charset="0"/>
              </a:rPr>
              <a:t>THAT IMPACT TEENS </a:t>
            </a:r>
            <a:endParaRPr lang="pt-BR"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3397346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m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426458" y="2494016"/>
            <a:ext cx="3540516" cy="2956914"/>
          </a:xfrm>
          <a:prstGeom prst="snip2SameRect">
            <a:avLst/>
          </a:prstGeom>
        </p:spPr>
      </p:pic>
      <p:sp>
        <p:nvSpPr>
          <p:cNvPr id="3" name="Retângulo 2"/>
          <p:cNvSpPr/>
          <p:nvPr/>
        </p:nvSpPr>
        <p:spPr>
          <a:xfrm>
            <a:off x="323528" y="2780928"/>
            <a:ext cx="5760640" cy="3108543"/>
          </a:xfrm>
          <a:prstGeom prst="rect">
            <a:avLst/>
          </a:prstGeom>
        </p:spPr>
        <p:txBody>
          <a:bodyPr wrap="square">
            <a:spAutoFit/>
          </a:bodyPr>
          <a:lstStyle/>
          <a:p>
            <a:pPr marL="457200" indent="-457200">
              <a:buFont typeface="Arial" panose="020B0604020202020204" pitchFamily="34" charset="0"/>
              <a:buChar char="•"/>
            </a:pPr>
            <a:r>
              <a:rPr lang="en-US" sz="2800" dirty="0"/>
              <a:t>Plan a mission trip</a:t>
            </a:r>
            <a:endParaRPr lang="pt-BR" sz="2800" dirty="0"/>
          </a:p>
          <a:p>
            <a:pPr marL="457200" lvl="0" indent="-457200">
              <a:buFont typeface="Arial" panose="020B0604020202020204" pitchFamily="34" charset="0"/>
              <a:buChar char="•"/>
            </a:pPr>
            <a:r>
              <a:rPr lang="en-US" sz="2800" dirty="0" smtClean="0"/>
              <a:t>Offer </a:t>
            </a:r>
            <a:r>
              <a:rPr lang="en-US" sz="2800" dirty="0"/>
              <a:t>free childcare once a </a:t>
            </a:r>
            <a:r>
              <a:rPr lang="en-US" sz="2800" dirty="0" smtClean="0"/>
              <a:t>month</a:t>
            </a:r>
          </a:p>
          <a:p>
            <a:pPr marL="457200" lvl="0" indent="-457200">
              <a:buFont typeface="Arial" panose="020B0604020202020204" pitchFamily="34" charset="0"/>
              <a:buChar char="•"/>
            </a:pPr>
            <a:r>
              <a:rPr lang="en-US" sz="2800" dirty="0" smtClean="0"/>
              <a:t>Connect </a:t>
            </a:r>
            <a:r>
              <a:rPr lang="en-US" sz="2800" dirty="0"/>
              <a:t>young people with </a:t>
            </a:r>
            <a:r>
              <a:rPr lang="en-US" sz="2800" dirty="0" smtClean="0"/>
              <a:t>older ones</a:t>
            </a:r>
          </a:p>
          <a:p>
            <a:pPr marL="457200" lvl="0" indent="-457200">
              <a:buFont typeface="Arial" panose="020B0604020202020204" pitchFamily="34" charset="0"/>
              <a:buChar char="•"/>
            </a:pPr>
            <a:r>
              <a:rPr lang="en-US" sz="2800" dirty="0" smtClean="0"/>
              <a:t>Create </a:t>
            </a:r>
            <a:r>
              <a:rPr lang="en-US" sz="2800" dirty="0"/>
              <a:t>a blog for your youth </a:t>
            </a:r>
            <a:r>
              <a:rPr lang="en-US" sz="2800" dirty="0" smtClean="0"/>
              <a:t/>
            </a:r>
            <a:br>
              <a:rPr lang="en-US" sz="2800" dirty="0" smtClean="0"/>
            </a:br>
            <a:r>
              <a:rPr lang="en-US" sz="2800" dirty="0" smtClean="0"/>
              <a:t>group </a:t>
            </a:r>
            <a:r>
              <a:rPr lang="en-US" sz="2800" dirty="0"/>
              <a:t>or young </a:t>
            </a:r>
            <a:r>
              <a:rPr lang="en-US" sz="2800" dirty="0" smtClean="0"/>
              <a:t>women; have </a:t>
            </a:r>
            <a:r>
              <a:rPr lang="en-US" sz="2800" dirty="0"/>
              <a:t>the girls take turns posting</a:t>
            </a:r>
            <a:endParaRPr lang="pt-BR" sz="2800" dirty="0"/>
          </a:p>
        </p:txBody>
      </p:sp>
      <p:sp>
        <p:nvSpPr>
          <p:cNvPr id="7" name="Rectangle 12"/>
          <p:cNvSpPr/>
          <p:nvPr/>
        </p:nvSpPr>
        <p:spPr>
          <a:xfrm>
            <a:off x="468560" y="1199654"/>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IDEAS FOR MINISTRIES </a:t>
            </a:r>
          </a:p>
          <a:p>
            <a:pPr lvl="0" algn="ctr"/>
            <a:r>
              <a:rPr lang="en-US" sz="3200" b="1" dirty="0" smtClean="0">
                <a:solidFill>
                  <a:schemeClr val="bg1"/>
                </a:solidFill>
                <a:latin typeface="Avenir Next" charset="0"/>
                <a:ea typeface="Avenir Next" charset="0"/>
                <a:cs typeface="Avenir Next" charset="0"/>
              </a:rPr>
              <a:t>THAT IMPACT TEENS </a:t>
            </a:r>
            <a:endParaRPr lang="pt-BR"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918439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4" cstate="email">
            <a:extLst>
              <a:ext uri="{28A0092B-C50C-407E-A947-70E740481C1C}">
                <a14:useLocalDpi xmlns:a14="http://schemas.microsoft.com/office/drawing/2010/main"/>
              </a:ext>
            </a:extLst>
          </a:blip>
          <a:srcRect l="-12508" r="-3562"/>
          <a:stretch/>
        </p:blipFill>
        <p:spPr>
          <a:xfrm>
            <a:off x="-540568" y="2204864"/>
            <a:ext cx="4680903" cy="5476291"/>
          </a:xfrm>
          <a:prstGeom prst="trapezoid">
            <a:avLst/>
          </a:prstGeom>
        </p:spPr>
      </p:pic>
      <p:sp>
        <p:nvSpPr>
          <p:cNvPr id="3" name="Retângulo 2"/>
          <p:cNvSpPr/>
          <p:nvPr/>
        </p:nvSpPr>
        <p:spPr>
          <a:xfrm>
            <a:off x="3563888" y="3140968"/>
            <a:ext cx="4896544" cy="1569660"/>
          </a:xfrm>
          <a:prstGeom prst="rect">
            <a:avLst/>
          </a:prstGeom>
        </p:spPr>
        <p:txBody>
          <a:bodyPr wrap="square">
            <a:spAutoFit/>
          </a:bodyPr>
          <a:lstStyle/>
          <a:p>
            <a:pPr lvl="0" algn="ctr"/>
            <a:r>
              <a:rPr lang="en-US" sz="3200" dirty="0">
                <a:ln w="12700">
                  <a:noFill/>
                  <a:prstDash val="solid"/>
                </a:ln>
              </a:rPr>
              <a:t>Tap into their forms of communicating so that they “hear” you better. </a:t>
            </a:r>
            <a:endParaRPr lang="pt-BR" sz="3200" dirty="0">
              <a:ln w="12700">
                <a:noFill/>
                <a:prstDash val="solid"/>
              </a:ln>
            </a:endParaRPr>
          </a:p>
        </p:txBody>
      </p:sp>
      <p:sp>
        <p:nvSpPr>
          <p:cNvPr id="4" name="Rectangle 12"/>
          <p:cNvSpPr/>
          <p:nvPr/>
        </p:nvSpPr>
        <p:spPr>
          <a:xfrm>
            <a:off x="684584" y="1404065"/>
            <a:ext cx="9144000" cy="584775"/>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D. COMMUNICATING </a:t>
            </a:r>
            <a:r>
              <a:rPr lang="en-US" sz="3200" b="1" i="1" dirty="0" smtClean="0">
                <a:solidFill>
                  <a:schemeClr val="bg1"/>
                </a:solidFill>
                <a:latin typeface="Avenir Next" charset="0"/>
                <a:ea typeface="Avenir Next" charset="0"/>
                <a:cs typeface="Avenir Next" charset="0"/>
              </a:rPr>
              <a:t>THEIR</a:t>
            </a:r>
            <a:r>
              <a:rPr lang="en-US" sz="3200" b="1" dirty="0" smtClean="0">
                <a:solidFill>
                  <a:schemeClr val="bg1"/>
                </a:solidFill>
                <a:latin typeface="Avenir Next" charset="0"/>
                <a:ea typeface="Avenir Next" charset="0"/>
                <a:cs typeface="Avenir Next" charset="0"/>
              </a:rPr>
              <a:t> WAY </a:t>
            </a:r>
            <a:endParaRPr lang="pt-BR"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2731095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115616" y="2708920"/>
            <a:ext cx="6984776" cy="2308324"/>
          </a:xfrm>
          <a:prstGeom prst="rect">
            <a:avLst/>
          </a:prstGeom>
        </p:spPr>
        <p:txBody>
          <a:bodyPr wrap="square">
            <a:spAutoFit/>
          </a:bodyPr>
          <a:lstStyle/>
          <a:p>
            <a:pPr algn="ctr">
              <a:lnSpc>
                <a:spcPct val="120000"/>
              </a:lnSpc>
            </a:pPr>
            <a:r>
              <a:rPr lang="en-US" sz="2400" dirty="0" smtClean="0"/>
              <a:t>In </a:t>
            </a:r>
            <a:r>
              <a:rPr lang="en-US" sz="2400" dirty="0"/>
              <a:t>planning activities for young people, it is our responsibility to know their main needs and then create programs that will meet those needs and help our young women grow toward mature Christian adulthood</a:t>
            </a:r>
            <a:r>
              <a:rPr lang="en-US" sz="2400"/>
              <a:t>. </a:t>
            </a:r>
            <a:r>
              <a:rPr lang="en-US" sz="2400" smtClean="0"/>
              <a:t> </a:t>
            </a:r>
            <a:endParaRPr lang="pt-BR" sz="2400" dirty="0"/>
          </a:p>
        </p:txBody>
      </p:sp>
      <p:sp>
        <p:nvSpPr>
          <p:cNvPr id="4" name="Rectangle 12"/>
          <p:cNvSpPr/>
          <p:nvPr/>
        </p:nvSpPr>
        <p:spPr>
          <a:xfrm>
            <a:off x="-36512" y="1630541"/>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CONCLUSION</a:t>
            </a:r>
            <a:endParaRPr lang="pt-BR" sz="36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21059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12"/>
          <p:cNvSpPr/>
          <p:nvPr/>
        </p:nvSpPr>
        <p:spPr>
          <a:xfrm>
            <a:off x="0" y="1558533"/>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I. THE TEEN YEARS </a:t>
            </a:r>
            <a:endParaRPr lang="pt-BR" sz="3600" dirty="0">
              <a:solidFill>
                <a:schemeClr val="bg1"/>
              </a:solidFill>
              <a:latin typeface="Avenir Next" charset="0"/>
              <a:ea typeface="Avenir Next" charset="0"/>
              <a:cs typeface="Avenir Next" charset="0"/>
            </a:endParaRPr>
          </a:p>
        </p:txBody>
      </p:sp>
      <p:sp>
        <p:nvSpPr>
          <p:cNvPr id="6" name="Retângulo 5"/>
          <p:cNvSpPr/>
          <p:nvPr/>
        </p:nvSpPr>
        <p:spPr>
          <a:xfrm>
            <a:off x="4788024" y="2924944"/>
            <a:ext cx="3918636" cy="3477875"/>
          </a:xfrm>
          <a:prstGeom prst="rect">
            <a:avLst/>
          </a:prstGeom>
        </p:spPr>
        <p:txBody>
          <a:bodyPr wrap="square">
            <a:spAutoFit/>
          </a:bodyPr>
          <a:lstStyle/>
          <a:p>
            <a:pPr marL="514350" indent="-514350">
              <a:buFont typeface="+mj-lt"/>
              <a:buAutoNum type="alphaUcPeriod"/>
            </a:pPr>
            <a:r>
              <a:rPr lang="en-US" sz="3200" dirty="0" smtClean="0">
                <a:ln w="12700">
                  <a:noFill/>
                  <a:prstDash val="solid"/>
                </a:ln>
              </a:rPr>
              <a:t>Physically</a:t>
            </a:r>
          </a:p>
          <a:p>
            <a:pPr marL="457200" lvl="0" indent="-457200">
              <a:buFont typeface="+mj-lt"/>
              <a:buAutoNum type="alphaUcPeriod"/>
            </a:pPr>
            <a:endParaRPr lang="pt-BR" sz="2000" dirty="0">
              <a:ln w="12700">
                <a:noFill/>
                <a:prstDash val="solid"/>
              </a:ln>
            </a:endParaRPr>
          </a:p>
          <a:p>
            <a:pPr marL="514350" lvl="0" indent="-514350">
              <a:buFont typeface="+mj-lt"/>
              <a:buAutoNum type="alphaUcPeriod"/>
            </a:pPr>
            <a:r>
              <a:rPr lang="en-US" sz="3200" b="1" dirty="0">
                <a:ln w="12700">
                  <a:noFill/>
                  <a:prstDash val="solid"/>
                </a:ln>
                <a:effectLst>
                  <a:outerShdw blurRad="38100" dist="38100" dir="2700000" algn="tl">
                    <a:srgbClr val="000000">
                      <a:alpha val="43137"/>
                    </a:srgbClr>
                  </a:outerShdw>
                </a:effectLst>
              </a:rPr>
              <a:t>Personalities and </a:t>
            </a:r>
            <a:r>
              <a:rPr lang="en-US" sz="3200" b="1" dirty="0" smtClean="0">
                <a:ln w="12700">
                  <a:noFill/>
                  <a:prstDash val="solid"/>
                </a:ln>
                <a:effectLst>
                  <a:outerShdw blurRad="38100" dist="38100" dir="2700000" algn="tl">
                    <a:srgbClr val="000000">
                      <a:alpha val="43137"/>
                    </a:srgbClr>
                  </a:outerShdw>
                </a:effectLst>
              </a:rPr>
              <a:t>Attitudes</a:t>
            </a:r>
          </a:p>
          <a:p>
            <a:pPr marL="457200" lvl="0" indent="-457200">
              <a:buFont typeface="+mj-lt"/>
              <a:buAutoNum type="alphaUcPeriod"/>
            </a:pPr>
            <a:endParaRPr lang="en-US" sz="2000" dirty="0" smtClean="0">
              <a:ln w="12700">
                <a:noFill/>
                <a:prstDash val="solid"/>
              </a:ln>
            </a:endParaRPr>
          </a:p>
          <a:p>
            <a:pPr marL="514350" lvl="0" indent="-514350">
              <a:buFont typeface="+mj-lt"/>
              <a:buAutoNum type="alphaUcPeriod"/>
            </a:pPr>
            <a:r>
              <a:rPr lang="en-US" sz="3200" dirty="0" smtClean="0">
                <a:ln w="12700">
                  <a:noFill/>
                  <a:prstDash val="solid"/>
                </a:ln>
              </a:rPr>
              <a:t>Socially</a:t>
            </a:r>
          </a:p>
          <a:p>
            <a:pPr marL="457200" lvl="0" indent="-457200">
              <a:buFont typeface="+mj-lt"/>
              <a:buAutoNum type="alphaUcPeriod"/>
            </a:pPr>
            <a:endParaRPr lang="pt-BR" sz="2000" dirty="0">
              <a:ln w="12700">
                <a:noFill/>
                <a:prstDash val="solid"/>
              </a:ln>
            </a:endParaRPr>
          </a:p>
          <a:p>
            <a:pPr marL="514350" lvl="0" indent="-514350">
              <a:buFont typeface="+mj-lt"/>
              <a:buAutoNum type="alphaUcPeriod"/>
            </a:pPr>
            <a:r>
              <a:rPr lang="en-US" sz="3200" dirty="0">
                <a:ln w="12700">
                  <a:noFill/>
                  <a:prstDash val="solid"/>
                </a:ln>
              </a:rPr>
              <a:t>Spiritually</a:t>
            </a:r>
            <a:endParaRPr lang="pt-BR" sz="3200" dirty="0">
              <a:ln w="12700">
                <a:noFill/>
                <a:prstDash val="solid"/>
              </a:ln>
            </a:endParaRPr>
          </a:p>
        </p:txBody>
      </p:sp>
      <p:pic>
        <p:nvPicPr>
          <p:cNvPr id="7" name="Imagem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183072">
            <a:off x="-377754" y="2879998"/>
            <a:ext cx="4767605" cy="488864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115616" y="2708920"/>
            <a:ext cx="6984776" cy="3637919"/>
          </a:xfrm>
          <a:prstGeom prst="rect">
            <a:avLst/>
          </a:prstGeom>
        </p:spPr>
        <p:txBody>
          <a:bodyPr wrap="square">
            <a:spAutoFit/>
          </a:bodyPr>
          <a:lstStyle/>
          <a:p>
            <a:pPr marL="342900" indent="-342900">
              <a:lnSpc>
                <a:spcPct val="120000"/>
              </a:lnSpc>
              <a:buFont typeface="Arial" charset="0"/>
              <a:buChar char="•"/>
            </a:pPr>
            <a:r>
              <a:rPr lang="en-US" sz="2400" dirty="0"/>
              <a:t>Use them. </a:t>
            </a:r>
            <a:endParaRPr lang="en-US" sz="2400" dirty="0" smtClean="0"/>
          </a:p>
          <a:p>
            <a:pPr marL="342900" indent="-342900">
              <a:lnSpc>
                <a:spcPct val="120000"/>
              </a:lnSpc>
              <a:buFont typeface="Arial" charset="0"/>
              <a:buChar char="•"/>
            </a:pPr>
            <a:r>
              <a:rPr lang="en-US" sz="2400" dirty="0" smtClean="0"/>
              <a:t>Mentor </a:t>
            </a:r>
            <a:r>
              <a:rPr lang="en-US" sz="2400" dirty="0"/>
              <a:t>them. </a:t>
            </a:r>
            <a:endParaRPr lang="en-US" sz="2400" dirty="0" smtClean="0"/>
          </a:p>
          <a:p>
            <a:pPr marL="342900" indent="-342900">
              <a:lnSpc>
                <a:spcPct val="120000"/>
              </a:lnSpc>
              <a:buFont typeface="Arial" charset="0"/>
              <a:buChar char="•"/>
            </a:pPr>
            <a:r>
              <a:rPr lang="en-US" sz="2400" dirty="0" smtClean="0"/>
              <a:t>Provide </a:t>
            </a:r>
            <a:r>
              <a:rPr lang="en-US" sz="2400" dirty="0"/>
              <a:t>for their needs. </a:t>
            </a:r>
            <a:endParaRPr lang="en-US" sz="2400" dirty="0" smtClean="0"/>
          </a:p>
          <a:p>
            <a:pPr marL="342900" indent="-342900">
              <a:lnSpc>
                <a:spcPct val="120000"/>
              </a:lnSpc>
              <a:buFont typeface="Arial" charset="0"/>
              <a:buChar char="•"/>
            </a:pPr>
            <a:r>
              <a:rPr lang="en-US" sz="2400" dirty="0" smtClean="0"/>
              <a:t>Help them discover and use their gifts, talents, and passions in ministry.</a:t>
            </a:r>
          </a:p>
          <a:p>
            <a:pPr marL="342900" indent="-342900">
              <a:lnSpc>
                <a:spcPct val="120000"/>
              </a:lnSpc>
              <a:buFont typeface="Arial" charset="0"/>
              <a:buChar char="•"/>
            </a:pPr>
            <a:r>
              <a:rPr lang="en-US" sz="2400" dirty="0" smtClean="0"/>
              <a:t>But </a:t>
            </a:r>
            <a:r>
              <a:rPr lang="en-US" sz="2400" dirty="0"/>
              <a:t>most importantly, help them </a:t>
            </a:r>
            <a:r>
              <a:rPr lang="en-US" sz="2400" dirty="0" smtClean="0"/>
              <a:t>discover how </a:t>
            </a:r>
            <a:r>
              <a:rPr lang="en-US" sz="2400" dirty="0"/>
              <a:t>the Bible, God, and living a Christian life are relevant to their daily life and daily choices</a:t>
            </a:r>
            <a:r>
              <a:rPr lang="en-US" sz="2400" dirty="0" smtClean="0"/>
              <a:t>. </a:t>
            </a:r>
            <a:endParaRPr lang="pt-BR" sz="2400" dirty="0"/>
          </a:p>
        </p:txBody>
      </p:sp>
      <p:sp>
        <p:nvSpPr>
          <p:cNvPr id="4" name="Rectangle 12"/>
          <p:cNvSpPr/>
          <p:nvPr/>
        </p:nvSpPr>
        <p:spPr>
          <a:xfrm>
            <a:off x="-36512" y="1630541"/>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CONCLUSION</a:t>
            </a:r>
            <a:endParaRPr lang="pt-BR" sz="36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130144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12"/>
          <p:cNvSpPr/>
          <p:nvPr/>
        </p:nvSpPr>
        <p:spPr>
          <a:xfrm>
            <a:off x="0" y="1630541"/>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I. THE TEEN YEARS </a:t>
            </a:r>
            <a:endParaRPr lang="pt-BR" sz="3600" dirty="0">
              <a:solidFill>
                <a:schemeClr val="bg1"/>
              </a:solidFill>
              <a:latin typeface="Avenir Next" charset="0"/>
              <a:ea typeface="Avenir Next" charset="0"/>
              <a:cs typeface="Avenir Next" charset="0"/>
            </a:endParaRPr>
          </a:p>
        </p:txBody>
      </p:sp>
      <p:sp>
        <p:nvSpPr>
          <p:cNvPr id="6" name="Retângulo 5"/>
          <p:cNvSpPr/>
          <p:nvPr/>
        </p:nvSpPr>
        <p:spPr>
          <a:xfrm>
            <a:off x="4788024" y="2924944"/>
            <a:ext cx="3918636" cy="3477875"/>
          </a:xfrm>
          <a:prstGeom prst="rect">
            <a:avLst/>
          </a:prstGeom>
        </p:spPr>
        <p:txBody>
          <a:bodyPr wrap="square">
            <a:spAutoFit/>
          </a:bodyPr>
          <a:lstStyle/>
          <a:p>
            <a:pPr marL="514350" indent="-514350">
              <a:buFont typeface="+mj-lt"/>
              <a:buAutoNum type="alphaUcPeriod"/>
            </a:pPr>
            <a:r>
              <a:rPr lang="en-US" sz="3200" dirty="0" smtClean="0">
                <a:ln w="12700">
                  <a:noFill/>
                  <a:prstDash val="solid"/>
                </a:ln>
              </a:rPr>
              <a:t>Physically</a:t>
            </a:r>
          </a:p>
          <a:p>
            <a:pPr marL="457200" lvl="0" indent="-457200">
              <a:buFont typeface="+mj-lt"/>
              <a:buAutoNum type="alphaUcPeriod"/>
            </a:pPr>
            <a:endParaRPr lang="pt-BR" sz="2000" dirty="0">
              <a:ln w="12700">
                <a:noFill/>
                <a:prstDash val="solid"/>
              </a:ln>
            </a:endParaRPr>
          </a:p>
          <a:p>
            <a:pPr marL="514350" lvl="0" indent="-514350">
              <a:buFont typeface="+mj-lt"/>
              <a:buAutoNum type="alphaUcPeriod"/>
            </a:pPr>
            <a:r>
              <a:rPr lang="en-US" sz="3200" dirty="0">
                <a:ln w="12700">
                  <a:noFill/>
                  <a:prstDash val="solid"/>
                </a:ln>
              </a:rPr>
              <a:t>Personalities and </a:t>
            </a:r>
            <a:r>
              <a:rPr lang="en-US" sz="3200" dirty="0" smtClean="0">
                <a:ln w="12700">
                  <a:noFill/>
                  <a:prstDash val="solid"/>
                </a:ln>
              </a:rPr>
              <a:t>Attitudes</a:t>
            </a:r>
          </a:p>
          <a:p>
            <a:pPr marL="457200" lvl="0" indent="-457200">
              <a:buFont typeface="+mj-lt"/>
              <a:buAutoNum type="alphaUcPeriod"/>
            </a:pPr>
            <a:endParaRPr lang="en-US" sz="2000" dirty="0" smtClean="0">
              <a:ln w="12700">
                <a:noFill/>
                <a:prstDash val="solid"/>
              </a:ln>
            </a:endParaRPr>
          </a:p>
          <a:p>
            <a:pPr marL="514350" lvl="0" indent="-514350">
              <a:buFont typeface="+mj-lt"/>
              <a:buAutoNum type="alphaUcPeriod"/>
            </a:pPr>
            <a:r>
              <a:rPr lang="en-US" sz="3200" b="1" dirty="0" smtClean="0">
                <a:ln w="12700">
                  <a:noFill/>
                  <a:prstDash val="solid"/>
                </a:ln>
                <a:effectLst>
                  <a:outerShdw blurRad="38100" dist="38100" dir="2700000" algn="tl">
                    <a:srgbClr val="000000">
                      <a:alpha val="43137"/>
                    </a:srgbClr>
                  </a:outerShdw>
                </a:effectLst>
              </a:rPr>
              <a:t>Socially</a:t>
            </a:r>
          </a:p>
          <a:p>
            <a:pPr marL="457200" lvl="0" indent="-457200">
              <a:buFont typeface="+mj-lt"/>
              <a:buAutoNum type="alphaUcPeriod"/>
            </a:pPr>
            <a:endParaRPr lang="pt-BR" sz="2000" dirty="0">
              <a:ln w="12700">
                <a:noFill/>
                <a:prstDash val="solid"/>
              </a:ln>
            </a:endParaRPr>
          </a:p>
          <a:p>
            <a:pPr marL="514350" lvl="0" indent="-514350">
              <a:buFont typeface="+mj-lt"/>
              <a:buAutoNum type="alphaUcPeriod"/>
            </a:pPr>
            <a:r>
              <a:rPr lang="en-US" sz="3200" dirty="0">
                <a:ln w="12700">
                  <a:noFill/>
                  <a:prstDash val="solid"/>
                </a:ln>
              </a:rPr>
              <a:t>Spiritually</a:t>
            </a:r>
            <a:endParaRPr lang="pt-BR" sz="3200" dirty="0">
              <a:ln w="12700">
                <a:noFill/>
                <a:prstDash val="solid"/>
              </a:ln>
            </a:endParaRPr>
          </a:p>
        </p:txBody>
      </p:sp>
      <p:pic>
        <p:nvPicPr>
          <p:cNvPr id="7" name="Imagem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183072">
            <a:off x="-377754" y="2879998"/>
            <a:ext cx="4767605" cy="48886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12"/>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Bebas Neue Bold" panose="020B0606020202050201" pitchFamily="34" charset="0"/>
              </a:rPr>
              <a:t>I. THE TEEN YEARS </a:t>
            </a:r>
            <a:endParaRPr lang="pt-BR" sz="3600" dirty="0">
              <a:solidFill>
                <a:schemeClr val="bg1"/>
              </a:solidFill>
              <a:latin typeface="Bebas Neue Bold" panose="020B0606020202050201" pitchFamily="34" charset="0"/>
            </a:endParaRPr>
          </a:p>
        </p:txBody>
      </p:sp>
      <p:sp>
        <p:nvSpPr>
          <p:cNvPr id="6" name="Retângulo 5"/>
          <p:cNvSpPr/>
          <p:nvPr/>
        </p:nvSpPr>
        <p:spPr>
          <a:xfrm>
            <a:off x="4788024" y="2924944"/>
            <a:ext cx="3918636" cy="3477875"/>
          </a:xfrm>
          <a:prstGeom prst="rect">
            <a:avLst/>
          </a:prstGeom>
        </p:spPr>
        <p:txBody>
          <a:bodyPr wrap="square">
            <a:spAutoFit/>
          </a:bodyPr>
          <a:lstStyle/>
          <a:p>
            <a:pPr marL="514350" indent="-514350">
              <a:buFont typeface="+mj-lt"/>
              <a:buAutoNum type="alphaUcPeriod"/>
            </a:pPr>
            <a:r>
              <a:rPr lang="en-US" sz="3200" dirty="0" smtClean="0">
                <a:ln w="12700">
                  <a:noFill/>
                  <a:prstDash val="solid"/>
                </a:ln>
                <a:solidFill>
                  <a:srgbClr val="C00000"/>
                </a:solidFill>
              </a:rPr>
              <a:t>Physically</a:t>
            </a:r>
          </a:p>
          <a:p>
            <a:pPr marL="457200" lvl="0" indent="-457200">
              <a:buFont typeface="+mj-lt"/>
              <a:buAutoNum type="alphaUcPeriod"/>
            </a:pPr>
            <a:endParaRPr lang="pt-BR" sz="2000" dirty="0">
              <a:ln w="12700">
                <a:noFill/>
                <a:prstDash val="solid"/>
              </a:ln>
              <a:solidFill>
                <a:srgbClr val="C00000"/>
              </a:solidFill>
            </a:endParaRPr>
          </a:p>
          <a:p>
            <a:pPr marL="514350" lvl="0" indent="-514350">
              <a:buFont typeface="+mj-lt"/>
              <a:buAutoNum type="alphaUcPeriod"/>
            </a:pPr>
            <a:r>
              <a:rPr lang="en-US" sz="3200" dirty="0">
                <a:ln w="12700">
                  <a:noFill/>
                  <a:prstDash val="solid"/>
                </a:ln>
                <a:solidFill>
                  <a:srgbClr val="C00000"/>
                </a:solidFill>
              </a:rPr>
              <a:t>Personalities and </a:t>
            </a:r>
            <a:r>
              <a:rPr lang="en-US" sz="3200" dirty="0" smtClean="0">
                <a:ln w="12700">
                  <a:noFill/>
                  <a:prstDash val="solid"/>
                </a:ln>
                <a:solidFill>
                  <a:srgbClr val="C00000"/>
                </a:solidFill>
              </a:rPr>
              <a:t>Attitudes</a:t>
            </a:r>
          </a:p>
          <a:p>
            <a:pPr marL="457200" lvl="0" indent="-457200">
              <a:buFont typeface="+mj-lt"/>
              <a:buAutoNum type="alphaUcPeriod"/>
            </a:pPr>
            <a:endParaRPr lang="en-US" sz="2000" dirty="0" smtClean="0">
              <a:ln w="12700">
                <a:noFill/>
                <a:prstDash val="solid"/>
              </a:ln>
              <a:solidFill>
                <a:srgbClr val="C00000"/>
              </a:solidFill>
            </a:endParaRPr>
          </a:p>
          <a:p>
            <a:pPr marL="514350" lvl="0" indent="-514350">
              <a:buFont typeface="+mj-lt"/>
              <a:buAutoNum type="alphaUcPeriod"/>
            </a:pPr>
            <a:r>
              <a:rPr lang="en-US" sz="3200" dirty="0" smtClean="0">
                <a:ln w="12700">
                  <a:noFill/>
                  <a:prstDash val="solid"/>
                </a:ln>
                <a:solidFill>
                  <a:srgbClr val="C00000"/>
                </a:solidFill>
              </a:rPr>
              <a:t>Socially</a:t>
            </a:r>
          </a:p>
          <a:p>
            <a:pPr marL="457200" lvl="0" indent="-457200">
              <a:buFont typeface="+mj-lt"/>
              <a:buAutoNum type="alphaUcPeriod"/>
            </a:pPr>
            <a:endParaRPr lang="pt-BR" sz="2000" dirty="0">
              <a:ln w="12700">
                <a:noFill/>
                <a:prstDash val="solid"/>
              </a:ln>
              <a:solidFill>
                <a:srgbClr val="C00000"/>
              </a:solidFill>
            </a:endParaRPr>
          </a:p>
          <a:p>
            <a:pPr marL="514350" lvl="0" indent="-514350">
              <a:buFont typeface="+mj-lt"/>
              <a:buAutoNum type="alphaUcPeriod"/>
            </a:pPr>
            <a:r>
              <a:rPr lang="en-US" sz="3200" b="1" dirty="0">
                <a:ln w="12700">
                  <a:noFill/>
                  <a:prstDash val="solid"/>
                </a:ln>
                <a:solidFill>
                  <a:schemeClr val="accent6">
                    <a:lumMod val="75000"/>
                  </a:schemeClr>
                </a:solidFill>
                <a:effectLst>
                  <a:outerShdw blurRad="38100" dist="38100" dir="2700000" algn="tl">
                    <a:srgbClr val="000000">
                      <a:alpha val="43137"/>
                    </a:srgbClr>
                  </a:outerShdw>
                </a:effectLst>
              </a:rPr>
              <a:t>Spiritually</a:t>
            </a:r>
            <a:endParaRPr lang="pt-BR" sz="3200" b="1" dirty="0">
              <a:ln w="12700">
                <a:noFill/>
                <a:prstDash val="solid"/>
              </a:ln>
              <a:solidFill>
                <a:schemeClr val="accent6">
                  <a:lumMod val="75000"/>
                </a:schemeClr>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183072">
            <a:off x="-377754" y="2879998"/>
            <a:ext cx="4767605" cy="48886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12"/>
          <p:cNvSpPr/>
          <p:nvPr/>
        </p:nvSpPr>
        <p:spPr>
          <a:xfrm>
            <a:off x="0" y="1558533"/>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I. THE TEEN YEARS </a:t>
            </a:r>
            <a:endParaRPr lang="pt-BR" sz="3600" dirty="0">
              <a:solidFill>
                <a:schemeClr val="bg1"/>
              </a:solidFill>
              <a:latin typeface="Avenir Next" charset="0"/>
              <a:ea typeface="Avenir Next" charset="0"/>
              <a:cs typeface="Avenir Next" charset="0"/>
            </a:endParaRPr>
          </a:p>
        </p:txBody>
      </p:sp>
      <p:sp>
        <p:nvSpPr>
          <p:cNvPr id="6" name="Retângulo 5"/>
          <p:cNvSpPr/>
          <p:nvPr/>
        </p:nvSpPr>
        <p:spPr>
          <a:xfrm>
            <a:off x="4788024" y="2924944"/>
            <a:ext cx="3918636" cy="3477875"/>
          </a:xfrm>
          <a:prstGeom prst="rect">
            <a:avLst/>
          </a:prstGeom>
        </p:spPr>
        <p:txBody>
          <a:bodyPr wrap="square">
            <a:spAutoFit/>
          </a:bodyPr>
          <a:lstStyle/>
          <a:p>
            <a:pPr marL="514350" indent="-514350">
              <a:buFont typeface="+mj-lt"/>
              <a:buAutoNum type="alphaUcPeriod"/>
            </a:pPr>
            <a:r>
              <a:rPr lang="en-US" sz="3200" dirty="0" smtClean="0">
                <a:ln w="12700">
                  <a:noFill/>
                  <a:prstDash val="solid"/>
                </a:ln>
              </a:rPr>
              <a:t>Physically</a:t>
            </a:r>
          </a:p>
          <a:p>
            <a:pPr marL="457200" lvl="0" indent="-457200">
              <a:buFont typeface="+mj-lt"/>
              <a:buAutoNum type="alphaUcPeriod"/>
            </a:pPr>
            <a:endParaRPr lang="pt-BR" sz="2000" dirty="0">
              <a:ln w="12700">
                <a:noFill/>
                <a:prstDash val="solid"/>
              </a:ln>
            </a:endParaRPr>
          </a:p>
          <a:p>
            <a:pPr marL="514350" lvl="0" indent="-514350">
              <a:buFont typeface="+mj-lt"/>
              <a:buAutoNum type="alphaUcPeriod"/>
            </a:pPr>
            <a:r>
              <a:rPr lang="en-US" sz="3200" dirty="0">
                <a:ln w="12700">
                  <a:noFill/>
                  <a:prstDash val="solid"/>
                </a:ln>
              </a:rPr>
              <a:t>Personalities and </a:t>
            </a:r>
            <a:r>
              <a:rPr lang="en-US" sz="3200" dirty="0" smtClean="0">
                <a:ln w="12700">
                  <a:noFill/>
                  <a:prstDash val="solid"/>
                </a:ln>
              </a:rPr>
              <a:t>Attitudes</a:t>
            </a:r>
          </a:p>
          <a:p>
            <a:pPr marL="457200" lvl="0" indent="-457200">
              <a:buFont typeface="+mj-lt"/>
              <a:buAutoNum type="alphaUcPeriod"/>
            </a:pPr>
            <a:endParaRPr lang="en-US" sz="2000" dirty="0" smtClean="0">
              <a:ln w="12700">
                <a:noFill/>
                <a:prstDash val="solid"/>
              </a:ln>
            </a:endParaRPr>
          </a:p>
          <a:p>
            <a:pPr marL="514350" lvl="0" indent="-514350">
              <a:buFont typeface="+mj-lt"/>
              <a:buAutoNum type="alphaUcPeriod"/>
            </a:pPr>
            <a:r>
              <a:rPr lang="en-US" sz="3200" dirty="0" smtClean="0">
                <a:ln w="12700">
                  <a:noFill/>
                  <a:prstDash val="solid"/>
                </a:ln>
              </a:rPr>
              <a:t>Socially</a:t>
            </a:r>
          </a:p>
          <a:p>
            <a:pPr marL="457200" lvl="0" indent="-457200">
              <a:buFont typeface="+mj-lt"/>
              <a:buAutoNum type="alphaUcPeriod"/>
            </a:pPr>
            <a:endParaRPr lang="pt-BR" sz="2000" dirty="0">
              <a:ln w="12700">
                <a:noFill/>
                <a:prstDash val="solid"/>
              </a:ln>
            </a:endParaRPr>
          </a:p>
          <a:p>
            <a:pPr marL="514350" lvl="0" indent="-514350">
              <a:buFont typeface="+mj-lt"/>
              <a:buAutoNum type="alphaUcPeriod"/>
            </a:pPr>
            <a:r>
              <a:rPr lang="en-US" sz="3200" b="1" dirty="0">
                <a:ln w="12700">
                  <a:noFill/>
                  <a:prstDash val="solid"/>
                </a:ln>
                <a:effectLst>
                  <a:outerShdw blurRad="38100" dist="38100" dir="2700000" algn="tl">
                    <a:srgbClr val="000000">
                      <a:alpha val="43137"/>
                    </a:srgbClr>
                  </a:outerShdw>
                </a:effectLst>
              </a:rPr>
              <a:t>Spiritually</a:t>
            </a:r>
            <a:endParaRPr lang="pt-BR" sz="3200" b="1" dirty="0">
              <a:ln w="12700">
                <a:noFill/>
                <a:prstDash val="solid"/>
              </a:ln>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183072">
            <a:off x="-377754" y="2879998"/>
            <a:ext cx="4767605" cy="48886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324544" y="980728"/>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II. NEEDS OF TEENAGE GIRLS </a:t>
            </a:r>
            <a:endParaRPr lang="pt-BR" sz="3600" dirty="0">
              <a:solidFill>
                <a:schemeClr val="bg1"/>
              </a:solidFill>
              <a:latin typeface="Avenir Next" charset="0"/>
              <a:ea typeface="Avenir Next" charset="0"/>
              <a:cs typeface="Avenir Next"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823" y="2286766"/>
            <a:ext cx="3695081" cy="4571234"/>
          </a:xfrm>
          <a:prstGeom prst="snip2SameRect">
            <a:avLst/>
          </a:prstGeom>
        </p:spPr>
      </p:pic>
      <p:sp>
        <p:nvSpPr>
          <p:cNvPr id="3" name="Retângulo 2"/>
          <p:cNvSpPr/>
          <p:nvPr/>
        </p:nvSpPr>
        <p:spPr>
          <a:xfrm>
            <a:off x="3275856" y="2492896"/>
            <a:ext cx="5256584" cy="3785652"/>
          </a:xfrm>
          <a:prstGeom prst="rect">
            <a:avLst/>
          </a:prstGeom>
        </p:spPr>
        <p:txBody>
          <a:bodyPr wrap="square">
            <a:spAutoFit/>
          </a:bodyPr>
          <a:lstStyle/>
          <a:p>
            <a:pPr lvl="0" algn="ctr">
              <a:lnSpc>
                <a:spcPct val="150000"/>
              </a:lnSpc>
            </a:pPr>
            <a:r>
              <a:rPr lang="en-US" sz="3200" dirty="0"/>
              <a:t>As we transition from the typical thoughts/changes of teenagers to what they need, take a moment to make a list of needs you see so </a:t>
            </a:r>
            <a:r>
              <a:rPr lang="en-US" sz="3200" dirty="0" smtClean="0"/>
              <a:t>far.</a:t>
            </a:r>
            <a:endParaRPr lang="pt-BR" sz="3200"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637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27521" y="1052736"/>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A. PHYSICAL NEEDS </a:t>
            </a:r>
            <a:endParaRPr lang="pt-BR" sz="3600" dirty="0">
              <a:solidFill>
                <a:schemeClr val="bg1"/>
              </a:solidFill>
              <a:latin typeface="Avenir Next" charset="0"/>
              <a:ea typeface="Avenir Next" charset="0"/>
              <a:cs typeface="Avenir Next" charset="0"/>
            </a:endParaRPr>
          </a:p>
        </p:txBody>
      </p:sp>
      <p:sp>
        <p:nvSpPr>
          <p:cNvPr id="3" name="Retângulo 2"/>
          <p:cNvSpPr/>
          <p:nvPr/>
        </p:nvSpPr>
        <p:spPr>
          <a:xfrm>
            <a:off x="323528" y="2820190"/>
            <a:ext cx="4248472" cy="3539430"/>
          </a:xfrm>
          <a:prstGeom prst="rect">
            <a:avLst/>
          </a:prstGeom>
        </p:spPr>
        <p:txBody>
          <a:bodyPr wrap="square">
            <a:spAutoFit/>
          </a:bodyPr>
          <a:lstStyle/>
          <a:p>
            <a:pPr lvl="0" algn="ctr"/>
            <a:r>
              <a:rPr lang="en-US" sz="3200" dirty="0"/>
              <a:t>Because teens have no control over the physical changes taking place in their bodies, they do need education to understand what is happening. </a:t>
            </a:r>
            <a:endParaRPr lang="pt-BR" sz="3200" dirty="0">
              <a:ln>
                <a:solidFill>
                  <a:schemeClr val="bg1"/>
                </a:solidFill>
              </a:ln>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350688">
            <a:off x="5119231" y="2360851"/>
            <a:ext cx="3259723" cy="3842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0682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5055</TotalTime>
  <Words>3592</Words>
  <Application>Microsoft Macintosh PowerPoint</Application>
  <PresentationFormat>On-screen Show (4:3)</PresentationFormat>
  <Paragraphs>538</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Avenir Next</vt:lpstr>
      <vt:lpstr>Bebas Neue Bold</vt:lpstr>
      <vt:lpstr>Calibri</vt:lpstr>
      <vt:lpstr>Palatino Linotype</vt:lpstr>
      <vt:lpstr>Wingdings</vt:lpstr>
      <vt:lpstr>Arial</vt:lpstr>
      <vt:lpstr>Office Theme</vt:lpstr>
      <vt:lpstr>IMPACTING TEENAGERS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WHAT WOMEN’S  MINISTRIES CAN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Certification Program level 1</dc:title>
  <dc:creator>Erika</dc:creator>
  <cp:lastModifiedBy>Timon, Rebecca</cp:lastModifiedBy>
  <cp:revision>329</cp:revision>
  <dcterms:created xsi:type="dcterms:W3CDTF">2013-01-31T11:34:30Z</dcterms:created>
  <dcterms:modified xsi:type="dcterms:W3CDTF">2017-02-16T14:44:11Z</dcterms:modified>
</cp:coreProperties>
</file>