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6" r:id="rId5"/>
    <p:sldId id="262" r:id="rId6"/>
    <p:sldId id="261" r:id="rId7"/>
    <p:sldId id="264" r:id="rId8"/>
    <p:sldId id="257" r:id="rId9"/>
    <p:sldId id="265" r:id="rId10"/>
    <p:sldId id="266" r:id="rId11"/>
    <p:sldId id="267" r:id="rId12"/>
    <p:sldId id="268" r:id="rId13"/>
    <p:sldId id="259" r:id="rId14"/>
    <p:sldId id="269" r:id="rId15"/>
    <p:sldId id="270" r:id="rId16"/>
    <p:sldId id="271" r:id="rId17"/>
    <p:sldId id="260" r:id="rId18"/>
    <p:sldId id="258" r:id="rId19"/>
    <p:sldId id="263"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FF7C80"/>
    <a:srgbClr val="009193"/>
    <a:srgbClr val="FFFF66"/>
    <a:srgbClr val="FFCCFF"/>
    <a:srgbClr val="FFF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6"/>
    <p:restoredTop sz="87814"/>
  </p:normalViewPr>
  <p:slideViewPr>
    <p:cSldViewPr>
      <p:cViewPr varScale="1">
        <p:scale>
          <a:sx n="100" d="100"/>
          <a:sy n="100" d="100"/>
        </p:scale>
        <p:origin x="192" y="1048"/>
      </p:cViewPr>
      <p:guideLst>
        <p:guide orient="horz" pos="2160"/>
        <p:guide pos="3840"/>
      </p:guideLst>
    </p:cSldViewPr>
  </p:slideViewPr>
  <p:notesTextViewPr>
    <p:cViewPr>
      <p:scale>
        <a:sx n="100" d="100"/>
        <a:sy n="100" d="100"/>
      </p:scale>
      <p:origin x="0" y="0"/>
    </p:cViewPr>
  </p:notesTextViewPr>
  <p:notesViewPr>
    <p:cSldViewPr>
      <p:cViewPr varScale="1">
        <p:scale>
          <a:sx n="109" d="100"/>
          <a:sy n="109" d="100"/>
        </p:scale>
        <p:origin x="525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43B66-26EE-C048-9AA8-DF5235710DB0}" type="datetimeFigureOut">
              <a:rPr lang="en-US" smtClean="0"/>
              <a:t>1/30/18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F903D-729E-4144-9E18-652C25845BD8}" type="slidenum">
              <a:rPr lang="en-US" smtClean="0"/>
              <a:t>‹#›</a:t>
            </a:fld>
            <a:endParaRPr lang="en-US"/>
          </a:p>
        </p:txBody>
      </p:sp>
    </p:spTree>
    <p:extLst>
      <p:ext uri="{BB962C8B-B14F-4D97-AF65-F5344CB8AC3E}">
        <p14:creationId xmlns:p14="http://schemas.microsoft.com/office/powerpoint/2010/main" val="58734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SING TO THE LORD A NEW SONG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Praise as a Way of Living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a:t>
            </a:fld>
            <a:endParaRPr lang="en-US"/>
          </a:p>
        </p:txBody>
      </p:sp>
    </p:spTree>
    <p:extLst>
      <p:ext uri="{BB962C8B-B14F-4D97-AF65-F5344CB8AC3E}">
        <p14:creationId xmlns:p14="http://schemas.microsoft.com/office/powerpoint/2010/main" val="119995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Lonnie </a:t>
            </a:r>
            <a:r>
              <a:rPr lang="en-US" sz="1200" i="0" kern="1200" dirty="0" err="1">
                <a:solidFill>
                  <a:schemeClr val="tx1"/>
                </a:solidFill>
                <a:effectLst/>
                <a:latin typeface="+mn-lt"/>
                <a:ea typeface="+mn-ea"/>
                <a:cs typeface="+mn-cs"/>
              </a:rPr>
              <a:t>Melashenko</a:t>
            </a:r>
            <a:r>
              <a:rPr lang="en-US" sz="1200" i="0" kern="1200" dirty="0">
                <a:solidFill>
                  <a:schemeClr val="tx1"/>
                </a:solidFill>
                <a:effectLst/>
                <a:latin typeface="+mn-lt"/>
                <a:ea typeface="+mn-ea"/>
                <a:cs typeface="+mn-cs"/>
              </a:rPr>
              <a:t> comments in his book, </a:t>
            </a:r>
            <a:r>
              <a:rPr lang="en-US" sz="1200" i="1" kern="1200" dirty="0">
                <a:solidFill>
                  <a:schemeClr val="tx1"/>
                </a:solidFill>
                <a:effectLst/>
                <a:latin typeface="+mn-lt"/>
                <a:ea typeface="+mn-ea"/>
                <a:cs typeface="+mn-cs"/>
              </a:rPr>
              <a:t>Passion for Prayer: “</a:t>
            </a:r>
            <a:r>
              <a:rPr lang="en-US" sz="1200" kern="1200" dirty="0">
                <a:solidFill>
                  <a:schemeClr val="tx1"/>
                </a:solidFill>
                <a:effectLst/>
                <a:latin typeface="+mn-lt"/>
                <a:ea typeface="+mn-ea"/>
                <a:cs typeface="+mn-cs"/>
              </a:rPr>
              <a:t>So we need to praise God most when we feel like it least.  We need to thank Him even when it hurts.</a:t>
            </a:r>
            <a:r>
              <a:rPr lang="en-US" sz="1200" i="1" kern="1200" dirty="0">
                <a:solidFill>
                  <a:schemeClr val="tx1"/>
                </a:solidFill>
                <a:effectLst/>
                <a:latin typeface="+mn-lt"/>
                <a:ea typeface="+mn-ea"/>
                <a:cs typeface="+mn-cs"/>
              </a:rPr>
              <a:t>  Especially when it hurts because praise is usually the shortest path through adversity to victory and through pain to healing.”</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Invite the audience to sing a song of praise.</a:t>
            </a:r>
            <a:endParaRPr lang="en-US" sz="1200" kern="1200" dirty="0">
              <a:solidFill>
                <a:schemeClr val="tx1"/>
              </a:solidFill>
              <a:effectLst/>
              <a:latin typeface="+mn-lt"/>
              <a:ea typeface="+mn-ea"/>
              <a:cs typeface="+mn-cs"/>
            </a:endParaRPr>
          </a:p>
          <a:p>
            <a:pPr marL="171450" lvl="0" indent="-171450">
              <a:buFont typeface="Arial" charset="0"/>
              <a:buChar char="•"/>
            </a:pPr>
            <a:r>
              <a:rPr lang="en-US" sz="1200" b="1" kern="1200" dirty="0">
                <a:solidFill>
                  <a:schemeClr val="tx1"/>
                </a:solidFill>
                <a:effectLst/>
                <a:latin typeface="+mn-lt"/>
                <a:ea typeface="+mn-ea"/>
                <a:cs typeface="+mn-cs"/>
              </a:rPr>
              <a:t>Ask them to say one word of praise to God.</a:t>
            </a:r>
            <a:endParaRPr lang="en-US" sz="1200" kern="1200" dirty="0">
              <a:solidFill>
                <a:schemeClr val="tx1"/>
              </a:solidFill>
              <a:effectLst/>
              <a:latin typeface="+mn-lt"/>
              <a:ea typeface="+mn-ea"/>
              <a:cs typeface="+mn-cs"/>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t>10</a:t>
            </a:fld>
            <a:endParaRPr lang="en-US"/>
          </a:p>
        </p:txBody>
      </p:sp>
    </p:spTree>
    <p:extLst>
      <p:ext uri="{BB962C8B-B14F-4D97-AF65-F5344CB8AC3E}">
        <p14:creationId xmlns:p14="http://schemas.microsoft.com/office/powerpoint/2010/main" val="180627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3. DELIVERANCE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“Who redeems your life from the pit”: AS A SLAVE GOD REDEEMS 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redeem means to rescue from danger in the time of trouble. The “pit” refers to death itself. God has preserved you to this very moment and has protected you every step of your journey. If God willed it to be so, you would die today—and you might die today—but it cannot happen without God’s permission. Satan himself cannot touch you with God’s permission. </a:t>
            </a:r>
          </a:p>
          <a:p>
            <a:r>
              <a:rPr lang="en-US" sz="1200" kern="1200" dirty="0">
                <a:solidFill>
                  <a:schemeClr val="tx1"/>
                </a:solidFill>
                <a:effectLst/>
                <a:latin typeface="+mn-lt"/>
                <a:ea typeface="+mn-ea"/>
                <a:cs typeface="+mn-cs"/>
              </a:rPr>
              <a:t>God is constantly at work behind the scenes, working to protect us from trouble, to clear the way ahead, and to give us strength for each new day. The story is told that over a bed in a hospital in England there is bronze plaque with these words: “This bed has been endowed by the savings of a poor man who is grateful for an unexpected recovery.”</a:t>
            </a:r>
          </a:p>
          <a:p>
            <a:r>
              <a:rPr lang="en-US" sz="1200" kern="1200" dirty="0">
                <a:solidFill>
                  <a:schemeClr val="tx1"/>
                </a:solidFill>
                <a:effectLst/>
                <a:latin typeface="+mn-lt"/>
                <a:ea typeface="+mn-ea"/>
                <a:cs typeface="+mn-cs"/>
              </a:rPr>
              <a:t>If we could only see life as God does, we would make a new plaque like that every day.</a:t>
            </a:r>
          </a:p>
        </p:txBody>
      </p:sp>
      <p:sp>
        <p:nvSpPr>
          <p:cNvPr id="4" name="Slide Number Placeholder 3"/>
          <p:cNvSpPr>
            <a:spLocks noGrp="1"/>
          </p:cNvSpPr>
          <p:nvPr>
            <p:ph type="sldNum" sz="quarter" idx="10"/>
          </p:nvPr>
        </p:nvSpPr>
        <p:spPr/>
        <p:txBody>
          <a:bodyPr/>
          <a:lstStyle/>
          <a:p>
            <a:fld id="{10BF903D-729E-4144-9E18-652C25845BD8}" type="slidenum">
              <a:rPr lang="en-US" smtClean="0"/>
              <a:t>11</a:t>
            </a:fld>
            <a:endParaRPr lang="en-US"/>
          </a:p>
        </p:txBody>
      </p:sp>
    </p:spTree>
    <p:extLst>
      <p:ext uri="{BB962C8B-B14F-4D97-AF65-F5344CB8AC3E}">
        <p14:creationId xmlns:p14="http://schemas.microsoft.com/office/powerpoint/2010/main" val="1211191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CORONATION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“Who crowns you with steadfast love and mercy”: AS HIS CHILD GOD CROWNS ME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t>12</a:t>
            </a:fld>
            <a:endParaRPr lang="en-US"/>
          </a:p>
        </p:txBody>
      </p:sp>
    </p:spTree>
    <p:extLst>
      <p:ext uri="{BB962C8B-B14F-4D97-AF65-F5344CB8AC3E}">
        <p14:creationId xmlns:p14="http://schemas.microsoft.com/office/powerpoint/2010/main" val="198601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older translations say that he crowns us with “lovingkindness.” It’s the loyal, unending, unchanging love of God toward us. He heaps up his blessings—and then he pours them out on 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he crowns us with “tender mercies.” Why doesn’t he say “tender justice”? There’s nothing “tender” about justice. Mercy implies failure and defeat. </a:t>
            </a:r>
            <a:r>
              <a:rPr lang="en-US" sz="1200" i="1" kern="1200" dirty="0">
                <a:solidFill>
                  <a:schemeClr val="tx1"/>
                </a:solidFill>
                <a:effectLst/>
                <a:latin typeface="+mn-lt"/>
                <a:ea typeface="+mn-ea"/>
                <a:cs typeface="+mn-cs"/>
              </a:rPr>
              <a:t>Tender mercy means he knows what we are going through and he meets us where we are</a:t>
            </a:r>
            <a:r>
              <a:rPr lang="en-US" sz="1200" kern="1200" dirty="0">
                <a:solidFill>
                  <a:schemeClr val="tx1"/>
                </a:solidFill>
                <a:effectLst/>
                <a:latin typeface="+mn-lt"/>
                <a:ea typeface="+mn-ea"/>
                <a:cs typeface="+mn-cs"/>
              </a:rPr>
              <a:t>. If we were to receive what we truly deserve from God, we would stand no chance. But instead of justice, God give us “tender mercy.” </a:t>
            </a:r>
          </a:p>
          <a:p>
            <a:r>
              <a:rPr lang="en-US" sz="1200" kern="1200" dirty="0">
                <a:solidFill>
                  <a:schemeClr val="tx1"/>
                </a:solidFill>
                <a:effectLst/>
                <a:latin typeface="+mn-lt"/>
                <a:ea typeface="+mn-ea"/>
                <a:cs typeface="+mn-cs"/>
              </a:rPr>
              <a:t>The crown reminds us of our position as the children of God. In our day only kings and queens wear crowns, but it is the privilege of every Christian to be crowned with lovingkindness and the tender mercy of God. </a:t>
            </a:r>
          </a:p>
        </p:txBody>
      </p:sp>
      <p:sp>
        <p:nvSpPr>
          <p:cNvPr id="4" name="Slide Number Placeholder 3"/>
          <p:cNvSpPr>
            <a:spLocks noGrp="1"/>
          </p:cNvSpPr>
          <p:nvPr>
            <p:ph type="sldNum" sz="quarter" idx="10"/>
          </p:nvPr>
        </p:nvSpPr>
        <p:spPr/>
        <p:txBody>
          <a:bodyPr/>
          <a:lstStyle/>
          <a:p>
            <a:fld id="{10BF903D-729E-4144-9E18-652C25845BD8}" type="slidenum">
              <a:rPr lang="en-US" smtClean="0"/>
              <a:t>13</a:t>
            </a:fld>
            <a:endParaRPr lang="en-US"/>
          </a:p>
        </p:txBody>
      </p:sp>
    </p:spTree>
    <p:extLst>
      <p:ext uri="{BB962C8B-B14F-4D97-AF65-F5344CB8AC3E}">
        <p14:creationId xmlns:p14="http://schemas.microsoft.com/office/powerpoint/2010/main" val="196793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5.</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SATISFACTION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”Who satisfies you with good so that your youth is renewed like the eagles”: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AS A SAINT GOD SATIFIES 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14</a:t>
            </a:fld>
            <a:endParaRPr lang="en-US"/>
          </a:p>
        </p:txBody>
      </p:sp>
    </p:spTree>
    <p:extLst>
      <p:ext uri="{BB962C8B-B14F-4D97-AF65-F5344CB8AC3E}">
        <p14:creationId xmlns:p14="http://schemas.microsoft.com/office/powerpoint/2010/main" val="1307669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text says he satisfies you with good. That means there is nothing on earth that can satisfy us deeply except God himself. The “good” of verse 5 comes from God—not from anything we see around 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One translation says, “He fills my life with good things” (NLT), which is true enough but that might leave the impression that God promises certain material benefits—money or status or promotion or some sort of earthly prosperity if we will only serve him. </a:t>
            </a:r>
            <a:r>
              <a:rPr lang="en-US" sz="1200" i="1" kern="1200" dirty="0">
                <a:solidFill>
                  <a:schemeClr val="tx1"/>
                </a:solidFill>
                <a:effectLst/>
                <a:latin typeface="+mn-lt"/>
                <a:ea typeface="+mn-ea"/>
                <a:cs typeface="+mn-cs"/>
              </a:rPr>
              <a:t>But the emphasis is not on what we possess but on what possesses us</a:t>
            </a:r>
            <a:r>
              <a:rPr lang="en-US" sz="1200" kern="1200" dirty="0">
                <a:solidFill>
                  <a:schemeClr val="tx1"/>
                </a:solidFill>
                <a:effectLst/>
                <a:latin typeface="+mn-lt"/>
                <a:ea typeface="+mn-ea"/>
                <a:cs typeface="+mn-cs"/>
              </a:rPr>
              <a:t>. Eugene Peterson captures this nicely in The Message: “He wraps you in goodness—beauty eternal.”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15</a:t>
            </a:fld>
            <a:endParaRPr lang="en-US"/>
          </a:p>
        </p:txBody>
      </p:sp>
    </p:spTree>
    <p:extLst>
      <p:ext uri="{BB962C8B-B14F-4D97-AF65-F5344CB8AC3E}">
        <p14:creationId xmlns:p14="http://schemas.microsoft.com/office/powerpoint/2010/main" val="167814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LIVING A LIFE OF PRAISE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vitally important to live in an attitude of praise toward God. But what can you do if you are having difficulty maintaining a life filled with praise? </a:t>
            </a:r>
          </a:p>
        </p:txBody>
      </p:sp>
      <p:sp>
        <p:nvSpPr>
          <p:cNvPr id="4" name="Slide Number Placeholder 3"/>
          <p:cNvSpPr>
            <a:spLocks noGrp="1"/>
          </p:cNvSpPr>
          <p:nvPr>
            <p:ph type="sldNum" sz="quarter" idx="10"/>
          </p:nvPr>
        </p:nvSpPr>
        <p:spPr/>
        <p:txBody>
          <a:bodyPr/>
          <a:lstStyle/>
          <a:p>
            <a:fld id="{10BF903D-729E-4144-9E18-652C25845BD8}" type="slidenum">
              <a:rPr lang="en-US" smtClean="0"/>
              <a:t>16</a:t>
            </a:fld>
            <a:endParaRPr lang="en-US"/>
          </a:p>
        </p:txBody>
      </p:sp>
    </p:spTree>
    <p:extLst>
      <p:ext uri="{BB962C8B-B14F-4D97-AF65-F5344CB8AC3E}">
        <p14:creationId xmlns:p14="http://schemas.microsoft.com/office/powerpoint/2010/main" val="1689958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Commit your life to Christ</a:t>
            </a:r>
            <a:r>
              <a:rPr lang="en-US" sz="1200" kern="1200" dirty="0">
                <a:solidFill>
                  <a:schemeClr val="tx1"/>
                </a:solidFill>
                <a:effectLst/>
                <a:latin typeface="+mn-lt"/>
                <a:ea typeface="+mn-ea"/>
                <a:cs typeface="+mn-cs"/>
              </a:rPr>
              <a:t>. First, be absolutely sure that you have placed your complete faith in Jesus Christ as Lord and Savior of your life. The Bible says that "if you confess with your mouth Jesus as Lord, and believe in your heart that God raised Him from the dead, you shall be saved" ( Romans. 10:9). The life of praise begins here, with the confession of your mouth that "Jesus is Lord." </a:t>
            </a:r>
          </a:p>
        </p:txBody>
      </p:sp>
      <p:sp>
        <p:nvSpPr>
          <p:cNvPr id="4" name="Slide Number Placeholder 3"/>
          <p:cNvSpPr>
            <a:spLocks noGrp="1"/>
          </p:cNvSpPr>
          <p:nvPr>
            <p:ph type="sldNum" sz="quarter" idx="10"/>
          </p:nvPr>
        </p:nvSpPr>
        <p:spPr/>
        <p:txBody>
          <a:bodyPr/>
          <a:lstStyle/>
          <a:p>
            <a:fld id="{10BF903D-729E-4144-9E18-652C25845BD8}" type="slidenum">
              <a:rPr lang="en-US" smtClean="0"/>
              <a:t>17</a:t>
            </a:fld>
            <a:endParaRPr lang="en-US"/>
          </a:p>
        </p:txBody>
      </p:sp>
    </p:spTree>
    <p:extLst>
      <p:ext uri="{BB962C8B-B14F-4D97-AF65-F5344CB8AC3E}">
        <p14:creationId xmlns:p14="http://schemas.microsoft.com/office/powerpoint/2010/main" val="38213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Confess sin and repent</a:t>
            </a:r>
            <a:r>
              <a:rPr lang="en-US" sz="1200" kern="1200" dirty="0">
                <a:solidFill>
                  <a:schemeClr val="tx1"/>
                </a:solidFill>
                <a:effectLst/>
                <a:latin typeface="+mn-lt"/>
                <a:ea typeface="+mn-ea"/>
                <a:cs typeface="+mn-cs"/>
              </a:rPr>
              <a:t>. Sin, including prideful self-reliance, separates us from God and from His love and protection. But we have the assurance of forgiveness if we come to Him in repentance (1 John 1:9). Confess any known sin and ask God to search your heart. Then, receive His forgiveness. </a:t>
            </a:r>
          </a:p>
        </p:txBody>
      </p:sp>
      <p:sp>
        <p:nvSpPr>
          <p:cNvPr id="4" name="Slide Number Placeholder 3"/>
          <p:cNvSpPr>
            <a:spLocks noGrp="1"/>
          </p:cNvSpPr>
          <p:nvPr>
            <p:ph type="sldNum" sz="quarter" idx="10"/>
          </p:nvPr>
        </p:nvSpPr>
        <p:spPr/>
        <p:txBody>
          <a:bodyPr/>
          <a:lstStyle/>
          <a:p>
            <a:fld id="{10BF903D-729E-4144-9E18-652C25845BD8}" type="slidenum">
              <a:rPr lang="en-US" smtClean="0"/>
              <a:t>18</a:t>
            </a:fld>
            <a:endParaRPr lang="en-US"/>
          </a:p>
        </p:txBody>
      </p:sp>
    </p:spTree>
    <p:extLst>
      <p:ext uri="{BB962C8B-B14F-4D97-AF65-F5344CB8AC3E}">
        <p14:creationId xmlns:p14="http://schemas.microsoft.com/office/powerpoint/2010/main" val="158626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Praise God anyway</a:t>
            </a:r>
            <a:r>
              <a:rPr lang="en-US" sz="1200" kern="1200" dirty="0">
                <a:solidFill>
                  <a:schemeClr val="tx1"/>
                </a:solidFill>
                <a:effectLst/>
                <a:latin typeface="+mn-lt"/>
                <a:ea typeface="+mn-ea"/>
                <a:cs typeface="+mn-cs"/>
              </a:rPr>
              <a:t>! Despite your present feelings, it is important to offer praise to God, what Hebrews 13:15 calls a sacrifice" of praise. Despite our feelings or circumstances, God often asks us to take the first step, especially when He is trying to help us grow in our faith (James 1:2-4). </a:t>
            </a:r>
          </a:p>
          <a:p>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t>19</a:t>
            </a:fld>
            <a:endParaRPr lang="en-US"/>
          </a:p>
        </p:txBody>
      </p:sp>
    </p:spTree>
    <p:extLst>
      <p:ext uri="{BB962C8B-B14F-4D97-AF65-F5344CB8AC3E}">
        <p14:creationId xmlns:p14="http://schemas.microsoft.com/office/powerpoint/2010/main" val="156717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SING TO THE LORD A NEW SONG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Praise as a Way of Living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Sing to the Lord, all the earth; Proclaim good tidings of His salvation from day to day. Tell of His glory among the nations, His wonderful deeds among all the peoples. For great is the Lord, and greatly to be praised; He also is to be feared above all gods"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 Chronicles 16:23-25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t>2</a:t>
            </a:fld>
            <a:endParaRPr lang="en-US"/>
          </a:p>
        </p:txBody>
      </p:sp>
    </p:spTree>
    <p:extLst>
      <p:ext uri="{BB962C8B-B14F-4D97-AF65-F5344CB8AC3E}">
        <p14:creationId xmlns:p14="http://schemas.microsoft.com/office/powerpoint/2010/main" val="171649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Join together with other believers</a:t>
            </a:r>
            <a:r>
              <a:rPr lang="en-US" sz="1200" kern="1200" dirty="0">
                <a:solidFill>
                  <a:schemeClr val="tx1"/>
                </a:solidFill>
                <a:effectLst/>
                <a:latin typeface="+mn-lt"/>
                <a:ea typeface="+mn-ea"/>
                <a:cs typeface="+mn-cs"/>
              </a:rPr>
              <a:t>. Sharing your struggles with another brother or sister in Christ is not only good idea (Ecclesiastes. 4:9-10), it is commanded (James 5:16). Uniting with other believers in regular worship is also a key to being able to praise God (Hebrews. 10:24-25). </a:t>
            </a:r>
          </a:p>
        </p:txBody>
      </p:sp>
      <p:sp>
        <p:nvSpPr>
          <p:cNvPr id="4" name="Slide Number Placeholder 3"/>
          <p:cNvSpPr>
            <a:spLocks noGrp="1"/>
          </p:cNvSpPr>
          <p:nvPr>
            <p:ph type="sldNum" sz="quarter" idx="10"/>
          </p:nvPr>
        </p:nvSpPr>
        <p:spPr/>
        <p:txBody>
          <a:bodyPr/>
          <a:lstStyle/>
          <a:p>
            <a:fld id="{10BF903D-729E-4144-9E18-652C25845BD8}" type="slidenum">
              <a:rPr lang="en-US" smtClean="0"/>
              <a:t>20</a:t>
            </a:fld>
            <a:endParaRPr lang="en-US"/>
          </a:p>
        </p:txBody>
      </p:sp>
    </p:spTree>
    <p:extLst>
      <p:ext uri="{BB962C8B-B14F-4D97-AF65-F5344CB8AC3E}">
        <p14:creationId xmlns:p14="http://schemas.microsoft.com/office/powerpoint/2010/main" val="594319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457200"/>
            <a:ext cx="4131733" cy="2324100"/>
          </a:xfrm>
        </p:spPr>
      </p:sp>
      <p:sp>
        <p:nvSpPr>
          <p:cNvPr id="3" name="Notes Placeholder 2"/>
          <p:cNvSpPr>
            <a:spLocks noGrp="1"/>
          </p:cNvSpPr>
          <p:nvPr>
            <p:ph type="body" idx="1"/>
          </p:nvPr>
        </p:nvSpPr>
        <p:spPr>
          <a:xfrm>
            <a:off x="685800" y="2971800"/>
            <a:ext cx="5486400" cy="3600450"/>
          </a:xfrm>
        </p:spPr>
        <p:txBody>
          <a:bodyPr/>
          <a:lstStyle/>
          <a:p>
            <a:r>
              <a:rPr lang="en-US" sz="1200" b="1" kern="1200" dirty="0">
                <a:solidFill>
                  <a:schemeClr val="tx1"/>
                </a:solidFill>
                <a:effectLst/>
                <a:latin typeface="+mn-lt"/>
                <a:ea typeface="+mn-ea"/>
                <a:cs typeface="+mn-cs"/>
              </a:rPr>
              <a:t>CONCLUSION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one here has a God. You serve a God. What benefits does your god offer?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but one God. His benefits are:</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Forgiveness</a:t>
            </a:r>
          </a:p>
          <a:p>
            <a:pPr marL="228600" lvl="0" indent="-228600">
              <a:buFont typeface="+mj-lt"/>
              <a:buAutoNum type="arabicPeriod"/>
            </a:pPr>
            <a:r>
              <a:rPr lang="en-US" sz="1200" kern="1200" dirty="0">
                <a:solidFill>
                  <a:schemeClr val="tx1"/>
                </a:solidFill>
                <a:effectLst/>
                <a:latin typeface="+mn-lt"/>
                <a:ea typeface="+mn-ea"/>
                <a:cs typeface="+mn-cs"/>
              </a:rPr>
              <a:t>Healing</a:t>
            </a:r>
          </a:p>
          <a:p>
            <a:pPr marL="228600" lvl="0" indent="-228600">
              <a:buFont typeface="+mj-lt"/>
              <a:buAutoNum type="arabicPeriod"/>
            </a:pPr>
            <a:r>
              <a:rPr lang="en-US" sz="1200" kern="1200" dirty="0">
                <a:solidFill>
                  <a:schemeClr val="tx1"/>
                </a:solidFill>
                <a:effectLst/>
                <a:latin typeface="+mn-lt"/>
                <a:ea typeface="+mn-ea"/>
                <a:cs typeface="+mn-cs"/>
              </a:rPr>
              <a:t>Deliverance</a:t>
            </a:r>
          </a:p>
          <a:p>
            <a:pPr marL="228600" lvl="0" indent="-228600">
              <a:buFont typeface="+mj-lt"/>
              <a:buAutoNum type="arabicPeriod"/>
            </a:pPr>
            <a:r>
              <a:rPr lang="en-US" sz="1200" kern="1200" dirty="0">
                <a:solidFill>
                  <a:schemeClr val="tx1"/>
                </a:solidFill>
                <a:effectLst/>
                <a:latin typeface="+mn-lt"/>
                <a:ea typeface="+mn-ea"/>
                <a:cs typeface="+mn-cs"/>
              </a:rPr>
              <a:t>Coronation</a:t>
            </a:r>
          </a:p>
          <a:p>
            <a:pPr marL="228600" lvl="0" indent="-228600">
              <a:buFont typeface="+mj-lt"/>
              <a:buAutoNum type="arabicPeriod"/>
            </a:pPr>
            <a:r>
              <a:rPr lang="en-US" sz="1200" kern="1200" dirty="0">
                <a:solidFill>
                  <a:schemeClr val="tx1"/>
                </a:solidFill>
                <a:effectLst/>
                <a:latin typeface="+mn-lt"/>
                <a:ea typeface="+mn-ea"/>
                <a:cs typeface="+mn-cs"/>
              </a:rPr>
              <a:t>Satisfaction</a:t>
            </a:r>
          </a:p>
          <a:p>
            <a:pPr lvl="0"/>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Psalm 42:3-8 (Message)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Why are you down in the dumps, dear soul? Why are you crying the blues? Fix my eyes on God— soon I’ll be praising again. He puts a smile on my face. He’s my God. When my soul is in the dumps, I rehearse everything I know of you, from Jordan depths to Hermon heights, including Mount Mizar. Chaos calls to chaos, to the tune of whitewater rapids. Your breaking surf, your thundering breakers crash and crush me. Then God promises to love me all day, sing songs all through the night! My life is God’s 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is pressing you to release your praise today! He longs to hear your love song to Him today! Celebrate God! Make your life a “God prayer” no matter how bad the circumstances appear and you will release God’s Magnificent Cover of His Glory over your everyday existence. </a:t>
            </a:r>
          </a:p>
          <a:p>
            <a:r>
              <a:rPr lang="en-US" sz="1200" kern="1200" dirty="0">
                <a:solidFill>
                  <a:schemeClr val="tx1"/>
                </a:solidFill>
                <a:effectLst/>
                <a:latin typeface="+mn-lt"/>
                <a:ea typeface="+mn-ea"/>
                <a:cs typeface="+mn-cs"/>
              </a:rPr>
              <a:t>Release your praise today and experience all that is available in the Presence of God! He will “love you all day every day and sing over you.” </a:t>
            </a:r>
          </a:p>
          <a:p>
            <a:r>
              <a:rPr lang="en-US" sz="1200" kern="1200" dirty="0">
                <a:solidFill>
                  <a:schemeClr val="tx1"/>
                </a:solidFill>
                <a:effectLst/>
                <a:latin typeface="+mn-lt"/>
                <a:ea typeface="+mn-ea"/>
                <a:cs typeface="+mn-cs"/>
              </a:rPr>
              <a:t>Allow your faith to flourish and push aside doubt and unbelief and release your praise! In return, your life will never be the same. You will be forever changed at the sight of His Glory! </a:t>
            </a:r>
          </a:p>
        </p:txBody>
      </p:sp>
      <p:sp>
        <p:nvSpPr>
          <p:cNvPr id="4" name="Slide Number Placeholder 3"/>
          <p:cNvSpPr>
            <a:spLocks noGrp="1"/>
          </p:cNvSpPr>
          <p:nvPr>
            <p:ph type="sldNum" sz="quarter" idx="10"/>
          </p:nvPr>
        </p:nvSpPr>
        <p:spPr/>
        <p:txBody>
          <a:bodyPr/>
          <a:lstStyle/>
          <a:p>
            <a:fld id="{10BF903D-729E-4144-9E18-652C25845BD8}" type="slidenum">
              <a:rPr lang="en-US" smtClean="0"/>
              <a:t>21</a:t>
            </a:fld>
            <a:endParaRPr lang="en-US"/>
          </a:p>
        </p:txBody>
      </p:sp>
    </p:spTree>
    <p:extLst>
      <p:ext uri="{BB962C8B-B14F-4D97-AF65-F5344CB8AC3E}">
        <p14:creationId xmlns:p14="http://schemas.microsoft.com/office/powerpoint/2010/main" val="77764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657600"/>
            <a:ext cx="5486400" cy="3600450"/>
          </a:xfrm>
        </p:spPr>
        <p:txBody>
          <a:bodyPr/>
          <a:lstStyle/>
          <a:p>
            <a:r>
              <a:rPr lang="en-US" sz="1200" b="1" kern="1200" dirty="0">
                <a:solidFill>
                  <a:schemeClr val="tx1"/>
                </a:solidFill>
                <a:effectLst/>
                <a:latin typeface="+mn-lt"/>
                <a:ea typeface="+mn-ea"/>
                <a:cs typeface="+mn-cs"/>
              </a:rPr>
              <a:t>INTRODUCTION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Praise, according to the Scriptures, is an act of our will that flows out of an awe and reverence for our Creator. Praise gives glory to God and opens us up to a deeper union with Him. It turns our attention off of our problems and on the nature and character of God Himself. </a:t>
            </a:r>
          </a:p>
          <a:p>
            <a:r>
              <a:rPr lang="en-US" sz="1200" kern="1200" dirty="0">
                <a:solidFill>
                  <a:schemeClr val="tx1"/>
                </a:solidFill>
                <a:effectLst/>
                <a:latin typeface="+mn-lt"/>
                <a:ea typeface="+mn-ea"/>
                <a:cs typeface="+mn-cs"/>
              </a:rPr>
              <a:t>As we focus our minds on God and proclaim His goodness, we reflect His glory back to Him. The results can fill you with peace and contentment (Isaiah 26:3) and transform your outlook on life. </a:t>
            </a:r>
          </a:p>
          <a:p>
            <a:r>
              <a:rPr lang="en-US" sz="1200" kern="1200" dirty="0">
                <a:solidFill>
                  <a:schemeClr val="tx1"/>
                </a:solidFill>
                <a:effectLst/>
                <a:latin typeface="+mn-lt"/>
                <a:ea typeface="+mn-ea"/>
                <a:cs typeface="+mn-cs"/>
              </a:rPr>
              <a:t>Praise to God also is what we offer to acknowledge God's excellent being. You might think that praise is the same as saying "thank you," but there is a difference.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Thanksgiving describes our attitude toward what God has done, while </a:t>
            </a:r>
            <a:r>
              <a:rPr lang="en-US" sz="1200" i="1" kern="1200" dirty="0">
                <a:solidFill>
                  <a:schemeClr val="tx1"/>
                </a:solidFill>
                <a:effectLst/>
                <a:latin typeface="+mn-lt"/>
                <a:ea typeface="+mn-ea"/>
                <a:cs typeface="+mn-cs"/>
              </a:rPr>
              <a:t>praise is offered for </a:t>
            </a:r>
            <a:r>
              <a:rPr lang="en-US" sz="1200" b="1" i="1" kern="1200" dirty="0">
                <a:solidFill>
                  <a:schemeClr val="tx1"/>
                </a:solidFill>
                <a:effectLst/>
                <a:latin typeface="+mn-lt"/>
                <a:ea typeface="+mn-ea"/>
                <a:cs typeface="+mn-cs"/>
              </a:rPr>
              <a:t>who God is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Psalm 18:3 says "I call to the LORD, who is worthy of praise…" </a:t>
            </a:r>
          </a:p>
          <a:p>
            <a:pPr lvl="0"/>
            <a:r>
              <a:rPr lang="en-US" sz="1200" kern="1200" dirty="0">
                <a:solidFill>
                  <a:schemeClr val="tx1"/>
                </a:solidFill>
                <a:effectLst/>
                <a:latin typeface="+mn-lt"/>
                <a:ea typeface="+mn-ea"/>
                <a:cs typeface="+mn-cs"/>
              </a:rPr>
              <a:t>Lamentations 3: 22 tell us it is because of the Lord’s mercies that we are not consumed, His compassions never fail, they are new every morning, great is His faithfulness.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when the Psalmist recounted God’s grace in his life, he could not help but utter the words, “</a:t>
            </a:r>
            <a:r>
              <a:rPr lang="en-US" sz="1200" i="1" kern="1200" dirty="0">
                <a:solidFill>
                  <a:schemeClr val="tx1"/>
                </a:solidFill>
                <a:effectLst/>
                <a:latin typeface="+mn-lt"/>
                <a:ea typeface="+mn-ea"/>
                <a:cs typeface="+mn-cs"/>
              </a:rPr>
              <a:t>Let all that I am praise the Lord; with my whole heart, I will praise His holy name.” </a:t>
            </a:r>
            <a:r>
              <a:rPr lang="en-US" sz="1200" kern="1200" dirty="0">
                <a:solidFill>
                  <a:schemeClr val="tx1"/>
                </a:solidFill>
                <a:effectLst/>
                <a:latin typeface="+mn-lt"/>
                <a:ea typeface="+mn-ea"/>
                <a:cs typeface="+mn-cs"/>
              </a:rPr>
              <a:t>(NLT)</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All believers are commanded to praise God! In fact, </a:t>
            </a:r>
            <a:r>
              <a:rPr lang="en-US" sz="1200" u="sng" kern="1200" dirty="0">
                <a:solidFill>
                  <a:schemeClr val="tx1"/>
                </a:solidFill>
                <a:effectLst/>
                <a:latin typeface="+mn-lt"/>
                <a:ea typeface="+mn-ea"/>
                <a:cs typeface="+mn-cs"/>
              </a:rPr>
              <a:t>Isaiah 43:21</a:t>
            </a:r>
            <a:r>
              <a:rPr lang="en-US" sz="1200" kern="1200" dirty="0">
                <a:solidFill>
                  <a:schemeClr val="tx1"/>
                </a:solidFill>
                <a:effectLst/>
                <a:latin typeface="+mn-lt"/>
                <a:ea typeface="+mn-ea"/>
                <a:cs typeface="+mn-cs"/>
              </a:rPr>
              <a:t> explains that praise is one reason we were created, "This people I have formed for Myself; they shall declare My praise." </a:t>
            </a:r>
            <a:r>
              <a:rPr lang="en-US" sz="1200" u="sng" kern="1200" dirty="0">
                <a:solidFill>
                  <a:schemeClr val="tx1"/>
                </a:solidFill>
                <a:effectLst/>
                <a:latin typeface="+mn-lt"/>
                <a:ea typeface="+mn-ea"/>
                <a:cs typeface="+mn-cs"/>
              </a:rPr>
              <a:t>Hebrews 13:15</a:t>
            </a:r>
            <a:r>
              <a:rPr lang="en-US" sz="1200" kern="1200" dirty="0">
                <a:solidFill>
                  <a:schemeClr val="tx1"/>
                </a:solidFill>
                <a:effectLst/>
                <a:latin typeface="+mn-lt"/>
                <a:ea typeface="+mn-ea"/>
                <a:cs typeface="+mn-cs"/>
              </a:rPr>
              <a:t> confirms this: "Through Jesus, therefore, let us continually offer the sacrifice of praise to God, that is, the fruit of our lips, giving thanks to his name."    </a:t>
            </a:r>
          </a:p>
        </p:txBody>
      </p:sp>
      <p:sp>
        <p:nvSpPr>
          <p:cNvPr id="4" name="Slide Number Placeholder 3"/>
          <p:cNvSpPr>
            <a:spLocks noGrp="1"/>
          </p:cNvSpPr>
          <p:nvPr>
            <p:ph type="sldNum" sz="quarter" idx="10"/>
          </p:nvPr>
        </p:nvSpPr>
        <p:spPr/>
        <p:txBody>
          <a:bodyPr/>
          <a:lstStyle/>
          <a:p>
            <a:fld id="{10BF903D-729E-4144-9E18-652C25845BD8}" type="slidenum">
              <a:rPr lang="en-US" smtClean="0"/>
              <a:t>3</a:t>
            </a:fld>
            <a:endParaRPr lang="en-US"/>
          </a:p>
        </p:txBody>
      </p:sp>
    </p:spTree>
    <p:extLst>
      <p:ext uri="{BB962C8B-B14F-4D97-AF65-F5344CB8AC3E}">
        <p14:creationId xmlns:p14="http://schemas.microsoft.com/office/powerpoint/2010/main" val="129694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Praise is our highest privilege.</a:t>
            </a:r>
          </a:p>
          <a:p>
            <a:endParaRPr lang="en-US"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Praise originates in a heart full of love toward God</a:t>
            </a:r>
            <a:r>
              <a:rPr lang="en-US" sz="1200" kern="1200" dirty="0">
                <a:solidFill>
                  <a:schemeClr val="tx1"/>
                </a:solidFill>
                <a:effectLst/>
                <a:latin typeface="+mn-lt"/>
                <a:ea typeface="+mn-ea"/>
                <a:cs typeface="+mn-cs"/>
              </a:rPr>
              <a:t>. Deuteronomy 6:5 says, "Love the LORD your God with all your heart and with all your soul and with all your strength." </a:t>
            </a:r>
          </a:p>
        </p:txBody>
      </p:sp>
      <p:sp>
        <p:nvSpPr>
          <p:cNvPr id="4" name="Slide Number Placeholder 3"/>
          <p:cNvSpPr>
            <a:spLocks noGrp="1"/>
          </p:cNvSpPr>
          <p:nvPr>
            <p:ph type="sldNum" sz="quarter" idx="10"/>
          </p:nvPr>
        </p:nvSpPr>
        <p:spPr/>
        <p:txBody>
          <a:bodyPr/>
          <a:lstStyle/>
          <a:p>
            <a:fld id="{10BF903D-729E-4144-9E18-652C25845BD8}" type="slidenum">
              <a:rPr lang="en-US" smtClean="0"/>
              <a:t>4</a:t>
            </a:fld>
            <a:endParaRPr lang="en-US"/>
          </a:p>
        </p:txBody>
      </p:sp>
    </p:spTree>
    <p:extLst>
      <p:ext uri="{BB962C8B-B14F-4D97-AF65-F5344CB8AC3E}">
        <p14:creationId xmlns:p14="http://schemas.microsoft.com/office/powerpoint/2010/main" val="80561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5486400" cy="3086100"/>
          </a:xfrm>
        </p:spPr>
      </p:sp>
      <p:sp>
        <p:nvSpPr>
          <p:cNvPr id="3" name="Notes Placeholder 2"/>
          <p:cNvSpPr>
            <a:spLocks noGrp="1"/>
          </p:cNvSpPr>
          <p:nvPr>
            <p:ph type="body" idx="1"/>
          </p:nvPr>
        </p:nvSpPr>
        <p:spPr>
          <a:xfrm>
            <a:off x="685800" y="3429000"/>
            <a:ext cx="5486400" cy="3600450"/>
          </a:xfrm>
        </p:spPr>
        <p:txBody>
          <a:bodyPr/>
          <a:lstStyle/>
          <a:p>
            <a:r>
              <a:rPr lang="en-US" sz="1200" b="1" kern="1200" dirty="0">
                <a:solidFill>
                  <a:schemeClr val="tx1"/>
                </a:solidFill>
                <a:effectLst/>
                <a:latin typeface="+mn-lt"/>
                <a:ea typeface="+mn-ea"/>
                <a:cs typeface="+mn-cs"/>
              </a:rPr>
              <a:t>HOW TO PRAISE GOD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can you bring praise to God? What can you do to make it an integral part of your life? Praise can be expressed in song, in verse, or in prayer and it is to be done continuously! Psalm 34:1 instructs, "I will extol the LORD at all times; his praise will always be on my lips." Psalm 71:6 says, "From birth I have relied on you; you brought me forth from my mother's womb. I will ever praise you."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Praise to God is expressed outwardly through our everyday actions, as well as inwardly in our thoughts. Praise is an act of Christian worship.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"Where do I begin?" you may ask. "How do I start praising God?" If praising God is new to you, try praising God for who He is to you, personally. Proclaim that God's goodness is without measure; it is abundant and overflowing! Here are some ways to get started: </a:t>
            </a:r>
          </a:p>
          <a:p>
            <a:pPr lvl="0"/>
            <a:r>
              <a:rPr lang="en-US" sz="1200" kern="1200" dirty="0">
                <a:solidFill>
                  <a:schemeClr val="tx1"/>
                </a:solidFill>
                <a:effectLst/>
                <a:latin typeface="+mn-lt"/>
                <a:ea typeface="+mn-ea"/>
                <a:cs typeface="+mn-cs"/>
              </a:rPr>
              <a:t>Praise God for His holiness, mercy, and justice (2 Chronicles 20:21, Psalm 99:3, 4). </a:t>
            </a:r>
          </a:p>
          <a:p>
            <a:pPr lvl="0"/>
            <a:r>
              <a:rPr lang="en-US" sz="1200" kern="1200" dirty="0">
                <a:solidFill>
                  <a:schemeClr val="tx1"/>
                </a:solidFill>
                <a:effectLst/>
                <a:latin typeface="+mn-lt"/>
                <a:ea typeface="+mn-ea"/>
                <a:cs typeface="+mn-cs"/>
              </a:rPr>
              <a:t>Praise God for His grace (Ephesians 1:6). </a:t>
            </a:r>
          </a:p>
          <a:p>
            <a:pPr lvl="0"/>
            <a:r>
              <a:rPr lang="en-US" sz="1200" kern="1200" dirty="0">
                <a:solidFill>
                  <a:schemeClr val="tx1"/>
                </a:solidFill>
                <a:effectLst/>
                <a:latin typeface="+mn-lt"/>
                <a:ea typeface="+mn-ea"/>
                <a:cs typeface="+mn-cs"/>
              </a:rPr>
              <a:t>Praise Him for His goodness (Psalm 135:3). </a:t>
            </a:r>
          </a:p>
          <a:p>
            <a:pPr lvl="0"/>
            <a:r>
              <a:rPr lang="en-US" sz="1200" kern="1200" dirty="0">
                <a:solidFill>
                  <a:schemeClr val="tx1"/>
                </a:solidFill>
                <a:effectLst/>
                <a:latin typeface="+mn-lt"/>
                <a:ea typeface="+mn-ea"/>
                <a:cs typeface="+mn-cs"/>
              </a:rPr>
              <a:t>Praise God for His kindness (Psalm 117). </a:t>
            </a:r>
          </a:p>
          <a:p>
            <a:pPr lvl="0"/>
            <a:r>
              <a:rPr lang="en-US" sz="1200" kern="1200" dirty="0">
                <a:solidFill>
                  <a:schemeClr val="tx1"/>
                </a:solidFill>
                <a:effectLst/>
                <a:latin typeface="+mn-lt"/>
                <a:ea typeface="+mn-ea"/>
                <a:cs typeface="+mn-cs"/>
              </a:rPr>
              <a:t>Praise God for His salvation (Ephesians 2:8, 9)</a:t>
            </a:r>
          </a:p>
          <a:p>
            <a:r>
              <a:rPr lang="en-US" sz="1200" kern="1200" dirty="0">
                <a:solidFill>
                  <a:schemeClr val="tx1"/>
                </a:solidFill>
                <a:effectLst/>
                <a:latin typeface="+mn-lt"/>
                <a:ea typeface="+mn-ea"/>
                <a:cs typeface="+mn-cs"/>
              </a:rPr>
              <a:t>How about you and me – How can we praise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others look at you, do they see a reflection of God's praise?</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 you know Him as your Lord and Savior?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praising God is new to you, try praising God for who He is to you, personally.  </a:t>
            </a:r>
          </a:p>
          <a:p>
            <a:r>
              <a:rPr lang="en-US" sz="1200" kern="1200" dirty="0">
                <a:solidFill>
                  <a:schemeClr val="tx1"/>
                </a:solidFill>
                <a:effectLst/>
                <a:latin typeface="+mn-lt"/>
                <a:ea typeface="+mn-ea"/>
                <a:cs typeface="+mn-cs"/>
              </a:rPr>
              <a:t>Proclaim that God's goodness is without measure; it is abundant and overflowing!  </a:t>
            </a:r>
          </a:p>
          <a:p>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t>5</a:t>
            </a:fld>
            <a:endParaRPr lang="en-US"/>
          </a:p>
        </p:txBody>
      </p:sp>
    </p:spTree>
    <p:extLst>
      <p:ext uri="{BB962C8B-B14F-4D97-AF65-F5344CB8AC3E}">
        <p14:creationId xmlns:p14="http://schemas.microsoft.com/office/powerpoint/2010/main" val="42626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581400"/>
            <a:ext cx="5486400" cy="3600450"/>
          </a:xfrm>
        </p:spPr>
        <p:txBody>
          <a:bodyPr/>
          <a:lstStyle/>
          <a:p>
            <a:r>
              <a:rPr lang="en-US" sz="1200" kern="1200" dirty="0">
                <a:solidFill>
                  <a:schemeClr val="tx1"/>
                </a:solidFill>
                <a:effectLst/>
                <a:latin typeface="+mn-lt"/>
                <a:ea typeface="+mn-ea"/>
                <a:cs typeface="+mn-cs"/>
              </a:rPr>
              <a:t>When Kind David reflected on God’s goodness, and how wide, how deep and how high His grace was towards him personally, all he could say in response was: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Bless the Lord, O my soul; and all that is within me, bless His holy name!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Bless the Lord, O my soul and forget not all His benefits:  Who forgives all your iniquities.  Who heals all your diseases, Who redeems your life from destruction.  Who crowns you with loving kindness and tender mercies, Who satisfies your mouth with good things, So that your youth is renewed like the eagle’s.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Psalm 103:1-5</a:t>
            </a:r>
          </a:p>
          <a:p>
            <a:r>
              <a:rPr lang="en-US" sz="1200" kern="1200" dirty="0">
                <a:solidFill>
                  <a:schemeClr val="tx1"/>
                </a:solidFill>
                <a:effectLst/>
                <a:latin typeface="+mn-lt"/>
                <a:ea typeface="+mn-ea"/>
                <a:cs typeface="+mn-cs"/>
              </a:rPr>
              <a:t>It is interesting to note that David praises the Lord, and reminds himself not to forget God’s benefits (v2).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problem about many of us is that we usually remember more our hurts, our sorrows and our burdens, but we tend to have short memories when it comes to recalling how the Lord has been good to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Forgetting is far more than just failing to remember something. This word carries the idea of turning from God to follow other gods. A lapse of spiritual memory on our part will cause us to wander!</a:t>
            </a:r>
          </a:p>
          <a:p>
            <a:r>
              <a:rPr lang="en-US" sz="1200" kern="1200" dirty="0">
                <a:solidFill>
                  <a:schemeClr val="tx1"/>
                </a:solidFill>
                <a:effectLst/>
                <a:latin typeface="+mn-lt"/>
                <a:ea typeface="+mn-ea"/>
                <a:cs typeface="+mn-cs"/>
              </a:rPr>
              <a:t>David wants his soul to contemplate all the "</a:t>
            </a:r>
            <a:r>
              <a:rPr lang="en-US" sz="1200" i="1" kern="1200" dirty="0">
                <a:solidFill>
                  <a:schemeClr val="tx1"/>
                </a:solidFill>
                <a:effectLst/>
                <a:latin typeface="+mn-lt"/>
                <a:ea typeface="+mn-ea"/>
                <a:cs typeface="+mn-cs"/>
              </a:rPr>
              <a:t>benefits</a:t>
            </a:r>
            <a:r>
              <a:rPr lang="en-US" sz="1200" kern="1200" dirty="0">
                <a:solidFill>
                  <a:schemeClr val="tx1"/>
                </a:solidFill>
                <a:effectLst/>
                <a:latin typeface="+mn-lt"/>
                <a:ea typeface="+mn-ea"/>
                <a:cs typeface="+mn-cs"/>
              </a:rPr>
              <a:t>" which the Lord has given. </a:t>
            </a:r>
          </a:p>
          <a:p>
            <a:r>
              <a:rPr lang="en-US" sz="1200" kern="1200" dirty="0">
                <a:solidFill>
                  <a:schemeClr val="tx1"/>
                </a:solidFill>
                <a:effectLst/>
                <a:latin typeface="+mn-lt"/>
                <a:ea typeface="+mn-ea"/>
                <a:cs typeface="+mn-cs"/>
              </a:rPr>
              <a:t>The world around us is in a constant state of change! There are wars going on. The economies of most of our countries around the globe are in bad shape. People are having problems with their health, their homes and their finances. Even the Church is not immune from problems as people come and go. </a:t>
            </a:r>
          </a:p>
          <a:p>
            <a:r>
              <a:rPr lang="en-US" sz="1200" kern="1200" dirty="0">
                <a:solidFill>
                  <a:schemeClr val="tx1"/>
                </a:solidFill>
                <a:effectLst/>
                <a:latin typeface="+mn-lt"/>
                <a:ea typeface="+mn-ea"/>
                <a:cs typeface="+mn-cs"/>
              </a:rPr>
              <a:t>But, it would be well to remind ourselves that while the world is changing, while the church is changing, while your life is changing, the benefits of the Lord never change! Why? Because He never changes (</a:t>
            </a:r>
            <a:r>
              <a:rPr lang="en-US" sz="1200" u="sng" kern="1200" dirty="0">
                <a:solidFill>
                  <a:schemeClr val="tx1"/>
                </a:solidFill>
                <a:effectLst/>
                <a:latin typeface="+mn-lt"/>
                <a:ea typeface="+mn-ea"/>
                <a:cs typeface="+mn-cs"/>
              </a:rPr>
              <a:t>Heb. 13:8)</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10BF903D-729E-4144-9E18-652C25845BD8}" type="slidenum">
              <a:rPr lang="en-US" smtClean="0"/>
              <a:t>6</a:t>
            </a:fld>
            <a:endParaRPr lang="en-US"/>
          </a:p>
        </p:txBody>
      </p:sp>
    </p:spTree>
    <p:extLst>
      <p:ext uri="{BB962C8B-B14F-4D97-AF65-F5344CB8AC3E}">
        <p14:creationId xmlns:p14="http://schemas.microsoft.com/office/powerpoint/2010/main" val="134188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David lists several reasons why he (and we) should praise God:</a:t>
            </a:r>
          </a:p>
        </p:txBody>
      </p:sp>
      <p:sp>
        <p:nvSpPr>
          <p:cNvPr id="4" name="Slide Number Placeholder 3"/>
          <p:cNvSpPr>
            <a:spLocks noGrp="1"/>
          </p:cNvSpPr>
          <p:nvPr>
            <p:ph type="sldNum" sz="quarter" idx="10"/>
          </p:nvPr>
        </p:nvSpPr>
        <p:spPr/>
        <p:txBody>
          <a:bodyPr/>
          <a:lstStyle/>
          <a:p>
            <a:fld id="{10BF903D-729E-4144-9E18-652C25845BD8}" type="slidenum">
              <a:rPr lang="en-US" smtClean="0"/>
              <a:t>7</a:t>
            </a:fld>
            <a:endParaRPr lang="en-US"/>
          </a:p>
        </p:txBody>
      </p:sp>
    </p:spTree>
    <p:extLst>
      <p:ext uri="{BB962C8B-B14F-4D97-AF65-F5344CB8AC3E}">
        <p14:creationId xmlns:p14="http://schemas.microsoft.com/office/powerpoint/2010/main" val="24758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PARDON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“Who forgives all my iniquities”:  AS A SINNER GOD FORGIVES 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one of the benefits we are reminded, not to forget. Our loving God pardons us and cleanses us when we come to Him in humility and ask for forgiveness for our sins (1 John 1:9).  Forgiveness is part of God’s nature; it is as natural to Him as breathing is to us. He will forgive and He has forgiven.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 cause for rejoicing and praising God, for on our own we have no hope.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because we have been graciously forgiven, we will naturally forgive others who have wronged us, or caused us trouble and pain.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as a sinner God forgives me!</a:t>
            </a:r>
          </a:p>
        </p:txBody>
      </p:sp>
      <p:sp>
        <p:nvSpPr>
          <p:cNvPr id="4" name="Slide Number Placeholder 3"/>
          <p:cNvSpPr>
            <a:spLocks noGrp="1"/>
          </p:cNvSpPr>
          <p:nvPr>
            <p:ph type="sldNum" sz="quarter" idx="10"/>
          </p:nvPr>
        </p:nvSpPr>
        <p:spPr/>
        <p:txBody>
          <a:bodyPr/>
          <a:lstStyle/>
          <a:p>
            <a:fld id="{10BF903D-729E-4144-9E18-652C25845BD8}" type="slidenum">
              <a:rPr lang="en-US" smtClean="0"/>
              <a:t>8</a:t>
            </a:fld>
            <a:endParaRPr lang="en-US"/>
          </a:p>
        </p:txBody>
      </p:sp>
    </p:spTree>
    <p:extLst>
      <p:ext uri="{BB962C8B-B14F-4D97-AF65-F5344CB8AC3E}">
        <p14:creationId xmlns:p14="http://schemas.microsoft.com/office/powerpoint/2010/main" val="143903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 HEALING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“Who heals all my diseases”: AS A SICK PERSON GOD HEALS ME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these diseases God heals us from? Primarily, these are sicknesses of the soul, among them: </a:t>
            </a:r>
            <a:r>
              <a:rPr lang="en-US" sz="1200" i="1" kern="1200" dirty="0">
                <a:solidFill>
                  <a:schemeClr val="tx1"/>
                </a:solidFill>
                <a:effectLst/>
                <a:latin typeface="+mn-lt"/>
                <a:ea typeface="+mn-ea"/>
                <a:cs typeface="+mn-cs"/>
              </a:rPr>
              <a:t>lust, hate, greed, jealousy, pride, discouragement, anger, fear, guilt, and doubt</a:t>
            </a:r>
            <a:r>
              <a:rPr lang="en-US" sz="1200" kern="1200" dirty="0">
                <a:solidFill>
                  <a:schemeClr val="tx1"/>
                </a:solidFill>
                <a:effectLst/>
                <a:latin typeface="+mn-lt"/>
                <a:ea typeface="+mn-ea"/>
                <a:cs typeface="+mn-cs"/>
              </a:rPr>
              <a:t>, just to name a few. Just as surely as diseases of the body can take away physical life, the diseases of the soul can deaden us toward the things of God and leave us lifeless and weak.</a:t>
            </a:r>
          </a:p>
          <a:p>
            <a:r>
              <a:rPr lang="en-US" sz="1200" kern="1200" dirty="0">
                <a:solidFill>
                  <a:schemeClr val="tx1"/>
                </a:solidFill>
                <a:effectLst/>
                <a:latin typeface="+mn-lt"/>
                <a:ea typeface="+mn-ea"/>
                <a:cs typeface="+mn-cs"/>
              </a:rPr>
              <a:t>But thank God, He has a remedy for these diseases of the soul! Each day, the divine Physician visits His patients and through His grace He tenderly and effectively heals all the diseases of our souls. </a:t>
            </a:r>
          </a:p>
          <a:p>
            <a:r>
              <a:rPr lang="en-US" sz="1200" i="0" kern="1200" dirty="0">
                <a:solidFill>
                  <a:schemeClr val="tx1"/>
                </a:solidFill>
                <a:effectLst/>
                <a:latin typeface="+mn-lt"/>
                <a:ea typeface="+mn-ea"/>
                <a:cs typeface="+mn-cs"/>
              </a:rPr>
              <a:t>Ellen G. White writes in </a:t>
            </a:r>
            <a:r>
              <a:rPr lang="en-US" sz="1200" i="1" kern="1200" dirty="0">
                <a:solidFill>
                  <a:schemeClr val="tx1"/>
                </a:solidFill>
                <a:effectLst/>
                <a:latin typeface="+mn-lt"/>
                <a:ea typeface="+mn-ea"/>
                <a:cs typeface="+mn-cs"/>
              </a:rPr>
              <a:t>Ministry of Healing</a:t>
            </a:r>
            <a:r>
              <a:rPr lang="en-US" sz="1200" kern="1200" dirty="0">
                <a:solidFill>
                  <a:schemeClr val="tx1"/>
                </a:solidFill>
                <a:effectLst/>
                <a:latin typeface="+mn-lt"/>
                <a:ea typeface="+mn-ea"/>
                <a:cs typeface="+mn-cs"/>
              </a:rPr>
              <a:t>, p. 251, “</a:t>
            </a:r>
            <a:r>
              <a:rPr lang="en-US" sz="1200" i="1" kern="1200" dirty="0">
                <a:solidFill>
                  <a:schemeClr val="tx1"/>
                </a:solidFill>
                <a:effectLst/>
                <a:latin typeface="+mn-lt"/>
                <a:ea typeface="+mn-ea"/>
                <a:cs typeface="+mn-cs"/>
              </a:rPr>
              <a:t>Nothing tends more to promote health of body and of soul than does a spirit of gratitude and praise.”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t>9</a:t>
            </a:fld>
            <a:endParaRPr lang="en-US"/>
          </a:p>
        </p:txBody>
      </p:sp>
    </p:spTree>
    <p:extLst>
      <p:ext uri="{BB962C8B-B14F-4D97-AF65-F5344CB8AC3E}">
        <p14:creationId xmlns:p14="http://schemas.microsoft.com/office/powerpoint/2010/main" val="169719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E2827-A231-4496-807F-D7B4608FA640}" type="datetimeFigureOut">
              <a:rPr lang="en-US" smtClean="0"/>
              <a:t>1/30/18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6E2827-A231-4496-807F-D7B4608FA640}" type="datetimeFigureOut">
              <a:rPr lang="en-US" smtClean="0"/>
              <a:t>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6E2827-A231-4496-807F-D7B4608FA640}" type="datetimeFigureOut">
              <a:rPr lang="en-US" smtClean="0"/>
              <a:t>1/30/18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6E2827-A231-4496-807F-D7B4608FA640}" type="datetimeFigureOut">
              <a:rPr lang="en-US" smtClean="0"/>
              <a:t>1/30/18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E2827-A231-4496-807F-D7B4608FA640}" type="datetimeFigureOut">
              <a:rPr lang="en-US" smtClean="0"/>
              <a:t>1/30/18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E2827-A231-4496-807F-D7B4608FA640}" type="datetimeFigureOut">
              <a:rPr lang="en-US" smtClean="0"/>
              <a:t>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E2827-A231-4496-807F-D7B4608FA640}" type="datetimeFigureOut">
              <a:rPr lang="en-US" smtClean="0"/>
              <a:t>1/30/18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BC81-B72F-4D83-A7D5-4924519378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E2827-A231-4496-807F-D7B4608FA640}" type="datetimeFigureOut">
              <a:rPr lang="en-US" smtClean="0"/>
              <a:t>1/30/18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4BC81-B72F-4D83-A7D5-4924519378F9}" type="slidenum">
              <a:rPr lang="en-US" smtClean="0"/>
              <a:t>‹#›</a:t>
            </a:fld>
            <a:endParaRPr lang="en-US"/>
          </a:p>
        </p:txBody>
      </p:sp>
    </p:spTree>
    <p:extLst>
      <p:ext uri="{BB962C8B-B14F-4D97-AF65-F5344CB8AC3E}">
        <p14:creationId xmlns:p14="http://schemas.microsoft.com/office/powerpoint/2010/main" val="1277058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91" t="8869" r="691" b="4191"/>
          <a:stretch/>
        </p:blipFill>
        <p:spPr>
          <a:xfrm>
            <a:off x="-76200" y="-76200"/>
            <a:ext cx="12268200" cy="7030720"/>
          </a:xfrm>
          <a:prstGeom prst="rect">
            <a:avLst/>
          </a:prstGeom>
        </p:spPr>
      </p:pic>
      <p:sp>
        <p:nvSpPr>
          <p:cNvPr id="6" name="Title 5"/>
          <p:cNvSpPr>
            <a:spLocks noGrp="1"/>
          </p:cNvSpPr>
          <p:nvPr>
            <p:ph type="ctrTitle"/>
          </p:nvPr>
        </p:nvSpPr>
        <p:spPr>
          <a:xfrm>
            <a:off x="5791200" y="2133600"/>
            <a:ext cx="4584292" cy="1527175"/>
          </a:xfrm>
        </p:spPr>
        <p:txBody>
          <a:bodyPr>
            <a:noAutofit/>
          </a:bodyPr>
          <a:lstStyle/>
          <a:p>
            <a:r>
              <a:rPr lang="en-US" sz="3600" b="1" dirty="0">
                <a:solidFill>
                  <a:srgbClr val="FF7C80"/>
                </a:solidFill>
                <a:latin typeface="Avenir Next" charset="0"/>
                <a:ea typeface="Avenir Next" charset="0"/>
                <a:cs typeface="Avenir Next" charset="0"/>
              </a:rPr>
              <a:t>SING</a:t>
            </a:r>
            <a:r>
              <a:rPr lang="en-US" sz="3600" dirty="0">
                <a:latin typeface="Avenir Next" charset="0"/>
                <a:ea typeface="Avenir Next" charset="0"/>
                <a:cs typeface="Avenir Next" charset="0"/>
              </a:rPr>
              <a:t> TO THE </a:t>
            </a:r>
            <a:r>
              <a:rPr lang="en-US" sz="3600" b="1" dirty="0">
                <a:solidFill>
                  <a:srgbClr val="FF7C80"/>
                </a:solidFill>
                <a:latin typeface="Avenir Next" charset="0"/>
                <a:ea typeface="Avenir Next" charset="0"/>
                <a:cs typeface="Avenir Next" charset="0"/>
              </a:rPr>
              <a:t>LORD</a:t>
            </a:r>
            <a:r>
              <a:rPr lang="en-US" sz="3600" dirty="0">
                <a:latin typeface="Avenir Next" charset="0"/>
                <a:ea typeface="Avenir Next" charset="0"/>
                <a:cs typeface="Avenir Next" charset="0"/>
              </a:rPr>
              <a:t> </a:t>
            </a:r>
            <a:br>
              <a:rPr lang="en-US" sz="3600" dirty="0">
                <a:latin typeface="Avenir Next" charset="0"/>
                <a:ea typeface="Avenir Next" charset="0"/>
                <a:cs typeface="Avenir Next" charset="0"/>
              </a:rPr>
            </a:br>
            <a:r>
              <a:rPr lang="en-US" sz="3600" b="1" dirty="0">
                <a:latin typeface="Avenir Next" charset="0"/>
                <a:ea typeface="Avenir Next" charset="0"/>
                <a:cs typeface="Avenir Next" charset="0"/>
              </a:rPr>
              <a:t>A NEW SONG</a:t>
            </a:r>
          </a:p>
        </p:txBody>
      </p:sp>
      <p:sp>
        <p:nvSpPr>
          <p:cNvPr id="3" name="Subtitle 2"/>
          <p:cNvSpPr>
            <a:spLocks noGrp="1"/>
          </p:cNvSpPr>
          <p:nvPr>
            <p:ph type="subTitle" idx="1"/>
          </p:nvPr>
        </p:nvSpPr>
        <p:spPr>
          <a:xfrm>
            <a:off x="5117692" y="5794374"/>
            <a:ext cx="5334000" cy="454025"/>
          </a:xfrm>
        </p:spPr>
        <p:txBody>
          <a:bodyPr>
            <a:noAutofit/>
          </a:bodyPr>
          <a:lstStyle/>
          <a:p>
            <a:r>
              <a:rPr lang="en-US" sz="800" dirty="0">
                <a:latin typeface="Avenir Next" charset="0"/>
                <a:ea typeface="Avenir Next" charset="0"/>
                <a:cs typeface="Avenir Next" charset="0"/>
              </a:rPr>
              <a:t>GENERAL CONFERENCE</a:t>
            </a:r>
          </a:p>
          <a:p>
            <a:r>
              <a:rPr lang="en-US" sz="800" dirty="0">
                <a:latin typeface="Avenir Next" charset="0"/>
                <a:ea typeface="Avenir Next" charset="0"/>
                <a:cs typeface="Avenir Next" charset="0"/>
              </a:rPr>
              <a:t>WOMEN'S MINISTRIES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5337322"/>
            <a:ext cx="539902" cy="377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Think About…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773" b="14604"/>
          <a:stretch/>
        </p:blipFill>
        <p:spPr>
          <a:xfrm>
            <a:off x="0" y="0"/>
            <a:ext cx="12192000" cy="6909322"/>
          </a:xfrm>
          <a:prstGeom prst="rect">
            <a:avLst/>
          </a:prstGeom>
        </p:spPr>
      </p:pic>
      <p:sp>
        <p:nvSpPr>
          <p:cNvPr id="3" name="Content Placeholder 2"/>
          <p:cNvSpPr>
            <a:spLocks noGrp="1"/>
          </p:cNvSpPr>
          <p:nvPr>
            <p:ph idx="1"/>
          </p:nvPr>
        </p:nvSpPr>
        <p:spPr>
          <a:xfrm>
            <a:off x="3657600" y="1825625"/>
            <a:ext cx="7924800" cy="3965575"/>
          </a:xfrm>
        </p:spPr>
        <p:txBody>
          <a:bodyPr/>
          <a:lstStyle/>
          <a:p>
            <a:pPr marL="0" indent="0" algn="ctr">
              <a:lnSpc>
                <a:spcPct val="100000"/>
              </a:lnSpc>
              <a:buNone/>
            </a:pPr>
            <a:r>
              <a:rPr lang="en-US" dirty="0"/>
              <a:t>Lonnie </a:t>
            </a:r>
            <a:r>
              <a:rPr lang="en-US" dirty="0" err="1"/>
              <a:t>Melashenko</a:t>
            </a:r>
            <a:r>
              <a:rPr lang="en-US" dirty="0"/>
              <a:t> comments in his book, </a:t>
            </a:r>
            <a:r>
              <a:rPr lang="en-US" i="1" dirty="0"/>
              <a:t>Passion for Prayer: “</a:t>
            </a:r>
            <a:r>
              <a:rPr lang="en-US" dirty="0"/>
              <a:t>So we need to praise God most when we feel like it least.  We need to thank Him even when it hurts.</a:t>
            </a:r>
            <a:r>
              <a:rPr lang="en-US" i="1" dirty="0"/>
              <a:t>  </a:t>
            </a:r>
            <a:r>
              <a:rPr lang="en-US" b="1" i="1" dirty="0">
                <a:solidFill>
                  <a:srgbClr val="945200"/>
                </a:solidFill>
              </a:rPr>
              <a:t>Especially when it hurts because praise is usually the shortest path through adversity to victory and through pain to healing.”</a:t>
            </a:r>
            <a:endParaRPr lang="en-US" b="1" dirty="0">
              <a:solidFill>
                <a:srgbClr val="945200"/>
              </a:solidFill>
            </a:endParaRPr>
          </a:p>
          <a:p>
            <a:pPr marL="0" indent="0" algn="ctr">
              <a:lnSpc>
                <a:spcPct val="100000"/>
              </a:lnSpc>
              <a:buNone/>
            </a:pPr>
            <a:endParaRPr lang="en-US" dirty="0"/>
          </a:p>
        </p:txBody>
      </p:sp>
    </p:spTree>
    <p:extLst>
      <p:ext uri="{BB962C8B-B14F-4D97-AF65-F5344CB8AC3E}">
        <p14:creationId xmlns:p14="http://schemas.microsoft.com/office/powerpoint/2010/main" val="339193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3429000" y="2590800"/>
            <a:ext cx="7772400" cy="1362075"/>
          </a:xfrm>
        </p:spPr>
        <p:txBody>
          <a:bodyPr>
            <a:noAutofit/>
          </a:bodyPr>
          <a:lstStyle/>
          <a:p>
            <a:pPr algn="ctr"/>
            <a:r>
              <a:rPr lang="en-US" sz="4400" b="1" dirty="0">
                <a:latin typeface="Avenir Next" charset="0"/>
                <a:ea typeface="Avenir Next" charset="0"/>
                <a:cs typeface="Avenir Next" charset="0"/>
              </a:rPr>
              <a:t>3. DELIVERANCE</a:t>
            </a:r>
            <a:br>
              <a:rPr lang="en-US" sz="4400" b="1" dirty="0">
                <a:latin typeface="Avenir Next" charset="0"/>
                <a:ea typeface="Avenir Next" charset="0"/>
                <a:cs typeface="Avenir Next" charset="0"/>
              </a:rPr>
            </a:br>
            <a:r>
              <a:rPr lang="en-US" sz="4400" b="1" dirty="0">
                <a:latin typeface="Avenir Next" charset="0"/>
                <a:ea typeface="Avenir Next" charset="0"/>
                <a:cs typeface="Avenir Next" charset="0"/>
              </a:rPr>
              <a:t> </a:t>
            </a:r>
            <a:br>
              <a:rPr lang="en-US" sz="4400" b="1" dirty="0">
                <a:latin typeface="Avenir Next" charset="0"/>
                <a:ea typeface="Avenir Next" charset="0"/>
                <a:cs typeface="Avenir Next" charset="0"/>
              </a:rPr>
            </a:br>
            <a:r>
              <a:rPr lang="en-US" sz="4400" b="1" dirty="0">
                <a:latin typeface="Avenir Next" charset="0"/>
                <a:ea typeface="Avenir Next" charset="0"/>
                <a:cs typeface="Avenir Next" charset="0"/>
              </a:rPr>
              <a:t> </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2590800" y="3071813"/>
            <a:ext cx="7772400" cy="1500187"/>
          </a:xfrm>
        </p:spPr>
        <p:txBody>
          <a:bodyPr>
            <a:noAutofit/>
          </a:bodyPr>
          <a:lstStyle/>
          <a:p>
            <a:pPr algn="ctr"/>
            <a:r>
              <a:rPr lang="en-US" sz="3200" dirty="0">
                <a:solidFill>
                  <a:schemeClr val="tx1"/>
                </a:solidFill>
              </a:rPr>
              <a:t>“Who redeems your life from the pit”</a:t>
            </a:r>
          </a:p>
          <a:p>
            <a:pPr algn="ctr"/>
            <a:r>
              <a:rPr lang="en-US" sz="3200" b="1" dirty="0">
                <a:solidFill>
                  <a:schemeClr val="tx1"/>
                </a:solidFill>
              </a:rPr>
              <a:t> </a:t>
            </a:r>
            <a:r>
              <a:rPr lang="en-US" sz="3200" b="1" dirty="0">
                <a:solidFill>
                  <a:srgbClr val="945200"/>
                </a:solidFill>
              </a:rPr>
              <a:t>GOD REDEEMS ME</a:t>
            </a:r>
            <a:br>
              <a:rPr lang="en-US" sz="3200" b="1" dirty="0">
                <a:solidFill>
                  <a:srgbClr val="945200"/>
                </a:solidFill>
              </a:rPr>
            </a:br>
            <a:endParaRPr lang="en-US" sz="3200" b="1" dirty="0">
              <a:solidFill>
                <a:srgbClr val="945200"/>
              </a:solidFill>
            </a:endParaRPr>
          </a:p>
        </p:txBody>
      </p:sp>
    </p:spTree>
    <p:extLst>
      <p:ext uri="{BB962C8B-B14F-4D97-AF65-F5344CB8AC3E}">
        <p14:creationId xmlns:p14="http://schemas.microsoft.com/office/powerpoint/2010/main" val="153299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3505200" y="1676400"/>
            <a:ext cx="7772400" cy="1066800"/>
          </a:xfrm>
        </p:spPr>
        <p:txBody>
          <a:bodyPr>
            <a:noAutofit/>
          </a:bodyPr>
          <a:lstStyle/>
          <a:p>
            <a:pPr algn="ctr"/>
            <a:r>
              <a:rPr lang="en-US" sz="4400" b="1" dirty="0">
                <a:latin typeface="Avenir Next" charset="0"/>
                <a:ea typeface="Avenir Next" charset="0"/>
                <a:cs typeface="Avenir Next" charset="0"/>
              </a:rPr>
              <a:t>4. CORONATION</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3733800" y="3148013"/>
            <a:ext cx="6019800" cy="1500187"/>
          </a:xfrm>
        </p:spPr>
        <p:txBody>
          <a:bodyPr>
            <a:noAutofit/>
          </a:bodyPr>
          <a:lstStyle/>
          <a:p>
            <a:pPr algn="ctr"/>
            <a:r>
              <a:rPr lang="en-US" sz="3200" dirty="0">
                <a:solidFill>
                  <a:schemeClr val="tx1"/>
                </a:solidFill>
              </a:rPr>
              <a:t>“Who crowns you with steadfast love and mercy”</a:t>
            </a:r>
          </a:p>
          <a:p>
            <a:pPr algn="ctr"/>
            <a:r>
              <a:rPr lang="en-US" sz="3200" b="1" dirty="0">
                <a:solidFill>
                  <a:srgbClr val="945200"/>
                </a:solidFill>
              </a:rPr>
              <a:t>GOD CROWNS ME</a:t>
            </a:r>
            <a:br>
              <a:rPr lang="en-US" sz="3200" b="1" dirty="0">
                <a:solidFill>
                  <a:srgbClr val="945200"/>
                </a:solidFill>
              </a:rPr>
            </a:br>
            <a:endParaRPr lang="en-US" sz="3200" b="1" dirty="0">
              <a:solidFill>
                <a:srgbClr val="945200"/>
              </a:solidFill>
            </a:endParaRPr>
          </a:p>
        </p:txBody>
      </p:sp>
    </p:spTree>
    <p:extLst>
      <p:ext uri="{BB962C8B-B14F-4D97-AF65-F5344CB8AC3E}">
        <p14:creationId xmlns:p14="http://schemas.microsoft.com/office/powerpoint/2010/main" val="39502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29"/>
          <a:stretch/>
        </p:blipFill>
        <p:spPr>
          <a:xfrm>
            <a:off x="0" y="0"/>
            <a:ext cx="12181841" cy="6858000"/>
          </a:xfrm>
          <a:prstGeom prst="rect">
            <a:avLst/>
          </a:prstGeom>
        </p:spPr>
      </p:pic>
      <p:sp>
        <p:nvSpPr>
          <p:cNvPr id="3" name="Text Placeholder 2"/>
          <p:cNvSpPr>
            <a:spLocks noGrp="1"/>
          </p:cNvSpPr>
          <p:nvPr>
            <p:ph type="body" idx="1"/>
          </p:nvPr>
        </p:nvSpPr>
        <p:spPr>
          <a:xfrm>
            <a:off x="1905000" y="3429000"/>
            <a:ext cx="8610600" cy="2566987"/>
          </a:xfrm>
        </p:spPr>
        <p:txBody>
          <a:bodyPr>
            <a:noAutofit/>
          </a:bodyPr>
          <a:lstStyle/>
          <a:p>
            <a:pPr algn="ctr"/>
            <a:r>
              <a:rPr lang="en-US" sz="3600" dirty="0">
                <a:solidFill>
                  <a:schemeClr val="tx1"/>
                </a:solidFill>
              </a:rPr>
              <a:t>The older translations say that he crowns us with </a:t>
            </a:r>
            <a:r>
              <a:rPr lang="en-US" sz="3600" b="1" dirty="0">
                <a:solidFill>
                  <a:srgbClr val="945200"/>
                </a:solidFill>
              </a:rPr>
              <a:t>“loving-kindness.”</a:t>
            </a:r>
            <a:r>
              <a:rPr lang="en-US" sz="3600" dirty="0">
                <a:solidFill>
                  <a:schemeClr val="tx1"/>
                </a:solidFill>
              </a:rPr>
              <a:t> It’s the loyal, unending, unchanging love of God toward us. He heaps up his blessings—and then he pours them out on us. </a:t>
            </a:r>
          </a:p>
          <a:p>
            <a:pPr algn="ctr"/>
            <a:r>
              <a:rPr lang="en-US" sz="3600" dirty="0">
                <a:solidFill>
                  <a:schemeClr val="tx1"/>
                </a:solidFill>
              </a:rPr>
              <a:t> </a:t>
            </a:r>
          </a:p>
          <a:p>
            <a:pPr algn="ctr"/>
            <a:endParaRPr lang="en-US" sz="3600" dirty="0">
              <a:solidFill>
                <a:schemeClr val="tx1"/>
              </a:solidFill>
            </a:endParaRPr>
          </a:p>
        </p:txBody>
      </p:sp>
    </p:spTree>
    <p:extLst>
      <p:ext uri="{BB962C8B-B14F-4D97-AF65-F5344CB8AC3E}">
        <p14:creationId xmlns:p14="http://schemas.microsoft.com/office/powerpoint/2010/main" val="82392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3429000" y="1371600"/>
            <a:ext cx="7772400" cy="1362075"/>
          </a:xfrm>
        </p:spPr>
        <p:txBody>
          <a:bodyPr>
            <a:noAutofit/>
          </a:bodyPr>
          <a:lstStyle/>
          <a:p>
            <a:pPr algn="ctr"/>
            <a:r>
              <a:rPr lang="en-US" sz="4400" b="1" dirty="0">
                <a:latin typeface="Avenir Next" charset="0"/>
                <a:ea typeface="Avenir Next" charset="0"/>
                <a:cs typeface="Avenir Next" charset="0"/>
              </a:rPr>
              <a:t>5. SATISFACTION</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2590800" y="3071813"/>
            <a:ext cx="8077200" cy="1500187"/>
          </a:xfrm>
        </p:spPr>
        <p:txBody>
          <a:bodyPr>
            <a:noAutofit/>
          </a:bodyPr>
          <a:lstStyle/>
          <a:p>
            <a:pPr algn="ctr"/>
            <a:r>
              <a:rPr lang="en-US" sz="3200" dirty="0">
                <a:solidFill>
                  <a:schemeClr val="tx1"/>
                </a:solidFill>
              </a:rPr>
              <a:t>”Who satisfies you with good so that your youth is renewed like the eagles”</a:t>
            </a:r>
          </a:p>
          <a:p>
            <a:pPr algn="ctr"/>
            <a:r>
              <a:rPr lang="en-US" sz="3200" b="1" dirty="0">
                <a:solidFill>
                  <a:schemeClr val="tx1"/>
                </a:solidFill>
              </a:rPr>
              <a:t> </a:t>
            </a:r>
            <a:r>
              <a:rPr lang="en-US" sz="3200" b="1" dirty="0">
                <a:solidFill>
                  <a:srgbClr val="945200"/>
                </a:solidFill>
              </a:rPr>
              <a:t>GOD SATIFIES ME </a:t>
            </a:r>
            <a:br>
              <a:rPr lang="en-US" sz="3200" b="1" dirty="0">
                <a:solidFill>
                  <a:srgbClr val="945200"/>
                </a:solidFill>
              </a:rPr>
            </a:br>
            <a:endParaRPr lang="en-US" sz="3200" b="1" dirty="0">
              <a:solidFill>
                <a:srgbClr val="945200"/>
              </a:solidFill>
            </a:endParaRPr>
          </a:p>
        </p:txBody>
      </p:sp>
    </p:spTree>
    <p:extLst>
      <p:ext uri="{BB962C8B-B14F-4D97-AF65-F5344CB8AC3E}">
        <p14:creationId xmlns:p14="http://schemas.microsoft.com/office/powerpoint/2010/main" val="60466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29"/>
          <a:stretch/>
        </p:blipFill>
        <p:spPr>
          <a:xfrm>
            <a:off x="0" y="0"/>
            <a:ext cx="12181841" cy="6858000"/>
          </a:xfrm>
          <a:prstGeom prst="rect">
            <a:avLst/>
          </a:prstGeom>
        </p:spPr>
      </p:pic>
      <p:sp>
        <p:nvSpPr>
          <p:cNvPr id="3" name="Content Placeholder 2"/>
          <p:cNvSpPr>
            <a:spLocks noGrp="1"/>
          </p:cNvSpPr>
          <p:nvPr>
            <p:ph idx="1"/>
          </p:nvPr>
        </p:nvSpPr>
        <p:spPr>
          <a:xfrm>
            <a:off x="2514600" y="3352800"/>
            <a:ext cx="8229600" cy="1981200"/>
          </a:xfrm>
        </p:spPr>
        <p:txBody>
          <a:bodyPr/>
          <a:lstStyle/>
          <a:p>
            <a:pPr marL="0" indent="0" algn="ctr">
              <a:lnSpc>
                <a:spcPct val="100000"/>
              </a:lnSpc>
              <a:buNone/>
            </a:pPr>
            <a:r>
              <a:rPr lang="en-US" dirty="0"/>
              <a:t>The text says he satisfies you with good. </a:t>
            </a:r>
            <a:r>
              <a:rPr lang="en-US" b="1" dirty="0">
                <a:solidFill>
                  <a:srgbClr val="945200"/>
                </a:solidFill>
              </a:rPr>
              <a:t>That means there is nothing on earth that can satisfy us deeply except God himself. </a:t>
            </a:r>
            <a:r>
              <a:rPr lang="en-US" dirty="0"/>
              <a:t>The “good” of verse 5 comes from God—not from anything we see around us. </a:t>
            </a:r>
          </a:p>
          <a:p>
            <a:pPr algn="ctr">
              <a:lnSpc>
                <a:spcPct val="100000"/>
              </a:lnSpc>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773" b="14604"/>
          <a:stretch/>
        </p:blipFill>
        <p:spPr>
          <a:xfrm>
            <a:off x="0" y="0"/>
            <a:ext cx="12192000" cy="6909322"/>
          </a:xfrm>
          <a:prstGeom prst="rect">
            <a:avLst/>
          </a:prstGeom>
        </p:spPr>
      </p:pic>
      <p:sp>
        <p:nvSpPr>
          <p:cNvPr id="2" name="Title 1"/>
          <p:cNvSpPr>
            <a:spLocks noGrp="1"/>
          </p:cNvSpPr>
          <p:nvPr>
            <p:ph type="title"/>
          </p:nvPr>
        </p:nvSpPr>
        <p:spPr>
          <a:xfrm>
            <a:off x="3505200" y="3048000"/>
            <a:ext cx="8229600" cy="1362075"/>
          </a:xfrm>
        </p:spPr>
        <p:txBody>
          <a:bodyPr>
            <a:noAutofit/>
          </a:bodyPr>
          <a:lstStyle/>
          <a:p>
            <a:pPr algn="ctr"/>
            <a:r>
              <a:rPr lang="en-US" sz="4800" b="1" dirty="0">
                <a:latin typeface="Avenir Next" charset="0"/>
                <a:ea typeface="Avenir Next" charset="0"/>
                <a:cs typeface="Avenir Next" charset="0"/>
              </a:rPr>
              <a:t>LIVING </a:t>
            </a:r>
            <a:r>
              <a:rPr lang="en-US" sz="4800" dirty="0">
                <a:latin typeface="Avenir Next" charset="0"/>
                <a:ea typeface="Avenir Next" charset="0"/>
                <a:cs typeface="Avenir Next" charset="0"/>
              </a:rPr>
              <a:t>A LIFE OF </a:t>
            </a:r>
            <a:r>
              <a:rPr lang="en-US" sz="4800" b="1" dirty="0">
                <a:latin typeface="Avenir Next" charset="0"/>
                <a:ea typeface="Avenir Next" charset="0"/>
                <a:cs typeface="Avenir Next" charset="0"/>
              </a:rPr>
              <a:t>PRAISE </a:t>
            </a:r>
            <a:br>
              <a:rPr lang="en-US" sz="4800" b="1" dirty="0">
                <a:latin typeface="Avenir Next" charset="0"/>
                <a:ea typeface="Avenir Next" charset="0"/>
                <a:cs typeface="Avenir Next" charset="0"/>
              </a:rPr>
            </a:br>
            <a:endParaRPr lang="en-US" sz="4800" b="1" dirty="0">
              <a:latin typeface="Avenir Next" charset="0"/>
              <a:ea typeface="Avenir Next" charset="0"/>
              <a:cs typeface="Avenir Next" charset="0"/>
            </a:endParaRPr>
          </a:p>
        </p:txBody>
      </p:sp>
    </p:spTree>
    <p:extLst>
      <p:ext uri="{BB962C8B-B14F-4D97-AF65-F5344CB8AC3E}">
        <p14:creationId xmlns:p14="http://schemas.microsoft.com/office/powerpoint/2010/main" val="163940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191000" y="771525"/>
            <a:ext cx="7772400" cy="1362075"/>
          </a:xfrm>
        </p:spPr>
        <p:txBody>
          <a:bodyPr>
            <a:noAutofit/>
          </a:bodyPr>
          <a:lstStyle/>
          <a:p>
            <a:pPr algn="ctr"/>
            <a:r>
              <a:rPr lang="en-US" sz="3600" b="1" dirty="0">
                <a:latin typeface="Avenir Next" charset="0"/>
                <a:ea typeface="Avenir Next" charset="0"/>
                <a:cs typeface="Avenir Next" charset="0"/>
              </a:rPr>
              <a:t>1. COMMIT YOUR LIFE TO CHRIST</a:t>
            </a:r>
          </a:p>
        </p:txBody>
      </p:sp>
      <p:sp>
        <p:nvSpPr>
          <p:cNvPr id="3" name="Text Placeholder 2"/>
          <p:cNvSpPr>
            <a:spLocks noGrp="1"/>
          </p:cNvSpPr>
          <p:nvPr>
            <p:ph type="body" idx="1"/>
          </p:nvPr>
        </p:nvSpPr>
        <p:spPr>
          <a:xfrm>
            <a:off x="1447800" y="2843213"/>
            <a:ext cx="9829800" cy="1500187"/>
          </a:xfrm>
        </p:spPr>
        <p:txBody>
          <a:bodyPr>
            <a:noAutofit/>
          </a:bodyPr>
          <a:lstStyle/>
          <a:p>
            <a:pPr algn="ctr">
              <a:lnSpc>
                <a:spcPct val="150000"/>
              </a:lnSpc>
            </a:pPr>
            <a:r>
              <a:rPr lang="en-US" sz="2400" dirty="0">
                <a:solidFill>
                  <a:schemeClr val="tx1"/>
                </a:solidFill>
              </a:rPr>
              <a:t> </a:t>
            </a:r>
            <a:r>
              <a:rPr lang="en-US" sz="2400" b="1" dirty="0">
                <a:solidFill>
                  <a:srgbClr val="945200"/>
                </a:solidFill>
              </a:rPr>
              <a:t>First, be absolutely sure that you have placed your complete faith in Jesus Christ as Lord and Savior of your life.</a:t>
            </a:r>
            <a:r>
              <a:rPr lang="en-US" sz="2400" dirty="0">
                <a:solidFill>
                  <a:srgbClr val="945200"/>
                </a:solidFill>
              </a:rPr>
              <a:t> </a:t>
            </a:r>
            <a:r>
              <a:rPr lang="en-US" sz="2400" dirty="0">
                <a:solidFill>
                  <a:schemeClr val="tx1"/>
                </a:solidFill>
              </a:rPr>
              <a:t>The Bible says that "if you confess with your mouth Jesus as Lord, and believe in your heart that God raised Him from the dead, you shall be saved" ( Romans. 10:9). The life of praise begins here, with the confession of your mouth that "Jesus is Lord." </a:t>
            </a:r>
          </a:p>
          <a:p>
            <a:pPr algn="ctr">
              <a:lnSpc>
                <a:spcPct val="150000"/>
              </a:lnSpc>
            </a:pPr>
            <a:endParaRPr lang="en-US" sz="2400" dirty="0">
              <a:solidFill>
                <a:schemeClr val="tx1"/>
              </a:solidFill>
            </a:endParaRPr>
          </a:p>
        </p:txBody>
      </p:sp>
    </p:spTree>
    <p:extLst>
      <p:ext uri="{BB962C8B-B14F-4D97-AF65-F5344CB8AC3E}">
        <p14:creationId xmlns:p14="http://schemas.microsoft.com/office/powerpoint/2010/main" val="241369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191000" y="762000"/>
            <a:ext cx="8229600" cy="1362075"/>
          </a:xfrm>
        </p:spPr>
        <p:txBody>
          <a:bodyPr>
            <a:normAutofit/>
          </a:bodyPr>
          <a:lstStyle/>
          <a:p>
            <a:pPr algn="ctr"/>
            <a:r>
              <a:rPr lang="en-US" sz="3600" b="1" dirty="0">
                <a:latin typeface="Avenir Next" charset="0"/>
                <a:ea typeface="Avenir Next" charset="0"/>
                <a:cs typeface="Avenir Next" charset="0"/>
              </a:rPr>
              <a:t>2. CONFESS SIN AND REPENT</a:t>
            </a:r>
          </a:p>
        </p:txBody>
      </p:sp>
      <p:sp>
        <p:nvSpPr>
          <p:cNvPr id="3" name="Text Placeholder 2"/>
          <p:cNvSpPr>
            <a:spLocks noGrp="1"/>
          </p:cNvSpPr>
          <p:nvPr>
            <p:ph type="body" idx="1"/>
          </p:nvPr>
        </p:nvSpPr>
        <p:spPr>
          <a:xfrm>
            <a:off x="2209800" y="3224213"/>
            <a:ext cx="8763000" cy="1500187"/>
          </a:xfrm>
        </p:spPr>
        <p:txBody>
          <a:bodyPr>
            <a:noAutofit/>
          </a:bodyPr>
          <a:lstStyle/>
          <a:p>
            <a:pPr algn="ctr"/>
            <a:r>
              <a:rPr lang="en-US" sz="2800" dirty="0">
                <a:solidFill>
                  <a:schemeClr val="tx1"/>
                </a:solidFill>
              </a:rPr>
              <a:t>Sin, including prideful self-reliance, separates us from God and from His love and protection. </a:t>
            </a:r>
            <a:r>
              <a:rPr lang="en-US" sz="2800" b="1" dirty="0">
                <a:solidFill>
                  <a:srgbClr val="945200"/>
                </a:solidFill>
              </a:rPr>
              <a:t>But we have the assurance of forgiveness if we come to Him in repentance </a:t>
            </a:r>
            <a:r>
              <a:rPr lang="en-US" sz="2800" dirty="0">
                <a:solidFill>
                  <a:schemeClr val="tx1"/>
                </a:solidFill>
              </a:rPr>
              <a:t>(1 John 1:9). Confess any known sin and ask God to search your heart. Then, receive His forgiveness. </a:t>
            </a:r>
          </a:p>
          <a:p>
            <a:pPr algn="ctr"/>
            <a:endParaRPr lang="en-US" sz="2800" dirty="0">
              <a:solidFill>
                <a:schemeClr val="tx1"/>
              </a:solidFill>
            </a:endParaRPr>
          </a:p>
        </p:txBody>
      </p:sp>
    </p:spTree>
    <p:extLst>
      <p:ext uri="{BB962C8B-B14F-4D97-AF65-F5344CB8AC3E}">
        <p14:creationId xmlns:p14="http://schemas.microsoft.com/office/powerpoint/2010/main" val="21779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038600" y="990600"/>
            <a:ext cx="7772400" cy="1143000"/>
          </a:xfrm>
        </p:spPr>
        <p:txBody>
          <a:bodyPr>
            <a:normAutofit/>
          </a:bodyPr>
          <a:lstStyle/>
          <a:p>
            <a:pPr algn="ctr"/>
            <a:r>
              <a:rPr lang="en-US" sz="4000" b="1" dirty="0">
                <a:latin typeface="Avenir Next" charset="0"/>
                <a:ea typeface="Avenir Next" charset="0"/>
                <a:cs typeface="Avenir Next" charset="0"/>
              </a:rPr>
              <a:t>3. PRAISE GOD ANYWAY</a:t>
            </a:r>
          </a:p>
        </p:txBody>
      </p:sp>
      <p:sp>
        <p:nvSpPr>
          <p:cNvPr id="3" name="Text Placeholder 2"/>
          <p:cNvSpPr>
            <a:spLocks noGrp="1"/>
          </p:cNvSpPr>
          <p:nvPr>
            <p:ph type="body" idx="1"/>
          </p:nvPr>
        </p:nvSpPr>
        <p:spPr>
          <a:xfrm>
            <a:off x="1447800" y="3124200"/>
            <a:ext cx="10134600" cy="1752600"/>
          </a:xfrm>
        </p:spPr>
        <p:txBody>
          <a:bodyPr>
            <a:noAutofit/>
          </a:bodyPr>
          <a:lstStyle/>
          <a:p>
            <a:pPr algn="ctr"/>
            <a:r>
              <a:rPr lang="en-US" sz="2800" dirty="0">
                <a:solidFill>
                  <a:schemeClr val="tx1"/>
                </a:solidFill>
              </a:rPr>
              <a:t> Despite your present feelings, it is important to offer praise to God, what Hebrews 13:15 calls a “sacrifice" of praise. Despite our feelings or circumstances, God often asks us to take the first step, especially when He is trying to help us grow in our faith (James 1:2-4). </a:t>
            </a:r>
          </a:p>
          <a:p>
            <a:pPr algn="ctr"/>
            <a:endParaRPr lang="en-US" sz="2800" dirty="0">
              <a:solidFill>
                <a:schemeClr val="tx1"/>
              </a:solidFill>
            </a:endParaRPr>
          </a:p>
        </p:txBody>
      </p:sp>
    </p:spTree>
    <p:extLst>
      <p:ext uri="{BB962C8B-B14F-4D97-AF65-F5344CB8AC3E}">
        <p14:creationId xmlns:p14="http://schemas.microsoft.com/office/powerpoint/2010/main" val="174675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29"/>
          <a:stretch/>
        </p:blipFill>
        <p:spPr>
          <a:xfrm>
            <a:off x="-76200" y="0"/>
            <a:ext cx="12268200" cy="6858000"/>
          </a:xfrm>
          <a:prstGeom prst="rect">
            <a:avLst/>
          </a:prstGeom>
        </p:spPr>
      </p:pic>
      <p:sp>
        <p:nvSpPr>
          <p:cNvPr id="3" name="Content Placeholder 2"/>
          <p:cNvSpPr>
            <a:spLocks noGrp="1"/>
          </p:cNvSpPr>
          <p:nvPr>
            <p:ph idx="1"/>
          </p:nvPr>
        </p:nvSpPr>
        <p:spPr>
          <a:xfrm>
            <a:off x="1981200" y="3276600"/>
            <a:ext cx="8229600" cy="3124200"/>
          </a:xfrm>
        </p:spPr>
        <p:txBody>
          <a:bodyPr/>
          <a:lstStyle/>
          <a:p>
            <a:pPr marL="0" indent="0" algn="ctr">
              <a:lnSpc>
                <a:spcPct val="100000"/>
              </a:lnSpc>
              <a:buNone/>
            </a:pPr>
            <a:r>
              <a:rPr lang="en-US" b="1" dirty="0">
                <a:solidFill>
                  <a:srgbClr val="945200"/>
                </a:solidFill>
              </a:rPr>
              <a:t>Sing to the Lord, all the earth; </a:t>
            </a:r>
            <a:r>
              <a:rPr lang="en-US" dirty="0"/>
              <a:t>Proclaim good tidings of His salvation from day to day. Tell of His glory among the nations, His wonderful deeds among all the peoples. For great is the Lord, and greatly to be praised; He also is to be feared above all gods."  </a:t>
            </a:r>
          </a:p>
          <a:p>
            <a:pPr marL="0" indent="0" algn="ctr">
              <a:lnSpc>
                <a:spcPct val="100000"/>
              </a:lnSpc>
              <a:buNone/>
            </a:pPr>
            <a:r>
              <a:rPr lang="en-US" sz="2000" dirty="0"/>
              <a:t>(1 Chronicles 16:23-25)</a:t>
            </a:r>
          </a:p>
          <a:p>
            <a:pPr algn="ctr">
              <a:lnSpc>
                <a:spcPct val="100000"/>
              </a:lnSpc>
            </a:pP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73946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953000" y="762000"/>
            <a:ext cx="8763000" cy="1362075"/>
          </a:xfrm>
        </p:spPr>
        <p:txBody>
          <a:bodyPr>
            <a:noAutofit/>
          </a:bodyPr>
          <a:lstStyle/>
          <a:p>
            <a:r>
              <a:rPr lang="en-US" sz="3600" b="1" dirty="0">
                <a:latin typeface="Avenir Next" charset="0"/>
                <a:ea typeface="Avenir Next" charset="0"/>
                <a:cs typeface="Avenir Next" charset="0"/>
              </a:rPr>
              <a:t>4. JOIN TOGETHER </a:t>
            </a:r>
            <a:br>
              <a:rPr lang="en-US" sz="3600" b="1" dirty="0">
                <a:latin typeface="Avenir Next" charset="0"/>
                <a:ea typeface="Avenir Next" charset="0"/>
                <a:cs typeface="Avenir Next" charset="0"/>
              </a:rPr>
            </a:br>
            <a:r>
              <a:rPr lang="en-US" sz="3600" b="1" dirty="0">
                <a:latin typeface="Avenir Next" charset="0"/>
                <a:ea typeface="Avenir Next" charset="0"/>
                <a:cs typeface="Avenir Next" charset="0"/>
              </a:rPr>
              <a:t>WITH OTHER BELIEVERS</a:t>
            </a:r>
          </a:p>
        </p:txBody>
      </p:sp>
      <p:sp>
        <p:nvSpPr>
          <p:cNvPr id="3" name="Text Placeholder 2"/>
          <p:cNvSpPr>
            <a:spLocks noGrp="1"/>
          </p:cNvSpPr>
          <p:nvPr>
            <p:ph type="body" idx="1"/>
          </p:nvPr>
        </p:nvSpPr>
        <p:spPr>
          <a:xfrm>
            <a:off x="1447800" y="3124200"/>
            <a:ext cx="10210800" cy="1500187"/>
          </a:xfrm>
        </p:spPr>
        <p:txBody>
          <a:bodyPr>
            <a:noAutofit/>
          </a:bodyPr>
          <a:lstStyle/>
          <a:p>
            <a:pPr algn="ctr"/>
            <a:r>
              <a:rPr lang="en-US" sz="2800" dirty="0">
                <a:solidFill>
                  <a:schemeClr val="tx1"/>
                </a:solidFill>
              </a:rPr>
              <a:t> Sharing your struggles with another brother or sister in Christ is not only good idea (Ecclesiastes. 4:9-10), it is commanded (James 5:16). Uniting with other believers in regular worship is also a key to being able to praise God (Hebrews. 10:24-25). </a:t>
            </a:r>
          </a:p>
          <a:p>
            <a:pPr algn="ctr"/>
            <a:endParaRPr lang="en-US" sz="2800" dirty="0">
              <a:solidFill>
                <a:schemeClr val="tx1"/>
              </a:solidFill>
            </a:endParaRPr>
          </a:p>
        </p:txBody>
      </p:sp>
    </p:spTree>
    <p:extLst>
      <p:ext uri="{BB962C8B-B14F-4D97-AF65-F5344CB8AC3E}">
        <p14:creationId xmlns:p14="http://schemas.microsoft.com/office/powerpoint/2010/main" val="514874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29"/>
          <a:stretch/>
        </p:blipFill>
        <p:spPr>
          <a:xfrm>
            <a:off x="10159" y="0"/>
            <a:ext cx="12181841" cy="6858000"/>
          </a:xfrm>
          <a:prstGeom prst="rect">
            <a:avLst/>
          </a:prstGeom>
        </p:spPr>
      </p:pic>
      <p:sp>
        <p:nvSpPr>
          <p:cNvPr id="3" name="Text Placeholder 2"/>
          <p:cNvSpPr>
            <a:spLocks noGrp="1"/>
          </p:cNvSpPr>
          <p:nvPr>
            <p:ph type="body" idx="1"/>
          </p:nvPr>
        </p:nvSpPr>
        <p:spPr>
          <a:xfrm>
            <a:off x="2438400" y="3148013"/>
            <a:ext cx="8305800" cy="1500187"/>
          </a:xfrm>
        </p:spPr>
        <p:txBody>
          <a:bodyPr>
            <a:noAutofit/>
          </a:bodyPr>
          <a:lstStyle/>
          <a:p>
            <a:pPr algn="ctr"/>
            <a:r>
              <a:rPr lang="en-US" sz="2800" b="1" dirty="0">
                <a:solidFill>
                  <a:srgbClr val="945200"/>
                </a:solidFill>
              </a:rPr>
              <a:t>Release your praise today </a:t>
            </a:r>
            <a:r>
              <a:rPr lang="en-US" sz="2800" dirty="0">
                <a:solidFill>
                  <a:schemeClr val="tx1"/>
                </a:solidFill>
              </a:rPr>
              <a:t>and experience all that is available in the Presence of God! He will “love you all day every day and sing over you.” </a:t>
            </a:r>
          </a:p>
          <a:p>
            <a:pPr algn="ctr"/>
            <a:r>
              <a:rPr lang="en-US" sz="2800" b="1" dirty="0">
                <a:solidFill>
                  <a:srgbClr val="945200"/>
                </a:solidFill>
              </a:rPr>
              <a:t>Allow your faith to flourish and push aside doubt </a:t>
            </a:r>
            <a:r>
              <a:rPr lang="en-US" sz="2800" dirty="0">
                <a:solidFill>
                  <a:schemeClr val="tx1"/>
                </a:solidFill>
              </a:rPr>
              <a:t>and unbelief and release your praise! In return, your life will never be the same. You will be forever changed at the sight of His Glory! </a:t>
            </a:r>
          </a:p>
          <a:p>
            <a:pPr algn="ctr"/>
            <a:endParaRPr lang="en-US" sz="2800" dirty="0">
              <a:solidFill>
                <a:schemeClr val="tx1"/>
              </a:solidFill>
            </a:endParaRPr>
          </a:p>
        </p:txBody>
      </p:sp>
    </p:spTree>
    <p:extLst>
      <p:ext uri="{BB962C8B-B14F-4D97-AF65-F5344CB8AC3E}">
        <p14:creationId xmlns:p14="http://schemas.microsoft.com/office/powerpoint/2010/main" val="203245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495800" y="1295400"/>
            <a:ext cx="7772400" cy="838200"/>
          </a:xfrm>
        </p:spPr>
        <p:txBody>
          <a:bodyPr>
            <a:normAutofit/>
          </a:bodyPr>
          <a:lstStyle/>
          <a:p>
            <a:pPr algn="ctr"/>
            <a:r>
              <a:rPr lang="en-US" sz="4000" b="1" dirty="0">
                <a:latin typeface="Avenir Next" charset="0"/>
                <a:ea typeface="Avenir Next" charset="0"/>
                <a:cs typeface="Avenir Next" charset="0"/>
              </a:rPr>
              <a:t>INTRODUCTION</a:t>
            </a:r>
          </a:p>
        </p:txBody>
      </p:sp>
      <p:sp>
        <p:nvSpPr>
          <p:cNvPr id="3" name="Text Placeholder 2"/>
          <p:cNvSpPr>
            <a:spLocks noGrp="1"/>
          </p:cNvSpPr>
          <p:nvPr>
            <p:ph type="body" idx="1"/>
          </p:nvPr>
        </p:nvSpPr>
        <p:spPr>
          <a:xfrm>
            <a:off x="2514600" y="3148013"/>
            <a:ext cx="8839200" cy="2262187"/>
          </a:xfrm>
        </p:spPr>
        <p:txBody>
          <a:bodyPr>
            <a:noAutofit/>
          </a:bodyPr>
          <a:lstStyle/>
          <a:p>
            <a:pPr algn="ctr">
              <a:lnSpc>
                <a:spcPct val="100000"/>
              </a:lnSpc>
            </a:pPr>
            <a:r>
              <a:rPr lang="en-US" sz="2800" dirty="0">
                <a:solidFill>
                  <a:schemeClr val="tx1"/>
                </a:solidFill>
              </a:rPr>
              <a:t>Praise, according to the Scriptures, is an act of our will that flows out of an awe and reverence for our Creator. Praise gives glory to God and opens us up to a deeper union with Him. </a:t>
            </a:r>
            <a:r>
              <a:rPr lang="en-US" sz="2800" b="1" dirty="0">
                <a:solidFill>
                  <a:srgbClr val="945200"/>
                </a:solidFill>
              </a:rPr>
              <a:t>It turns our attention off of our problems and on the nature and character of God Himself. </a:t>
            </a:r>
          </a:p>
          <a:p>
            <a:pPr algn="ctr">
              <a:lnSpc>
                <a:spcPct val="100000"/>
              </a:lnSpc>
            </a:pPr>
            <a:endParaRPr lang="en-US" sz="2800" dirty="0">
              <a:solidFill>
                <a:srgbClr val="002060"/>
              </a:solidFill>
            </a:endParaRPr>
          </a:p>
        </p:txBody>
      </p:sp>
    </p:spTree>
    <p:extLst>
      <p:ext uri="{BB962C8B-B14F-4D97-AF65-F5344CB8AC3E}">
        <p14:creationId xmlns:p14="http://schemas.microsoft.com/office/powerpoint/2010/main" val="238430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773" b="14604"/>
          <a:stretch/>
        </p:blipFill>
        <p:spPr>
          <a:xfrm>
            <a:off x="0" y="0"/>
            <a:ext cx="12192000" cy="6939802"/>
          </a:xfrm>
          <a:prstGeom prst="rect">
            <a:avLst/>
          </a:prstGeom>
        </p:spPr>
      </p:pic>
      <p:sp>
        <p:nvSpPr>
          <p:cNvPr id="2" name="Title 1"/>
          <p:cNvSpPr>
            <a:spLocks noGrp="1"/>
          </p:cNvSpPr>
          <p:nvPr>
            <p:ph type="title"/>
          </p:nvPr>
        </p:nvSpPr>
        <p:spPr>
          <a:xfrm>
            <a:off x="3124200" y="990600"/>
            <a:ext cx="8153400" cy="1524000"/>
          </a:xfrm>
        </p:spPr>
        <p:txBody>
          <a:bodyPr>
            <a:noAutofit/>
          </a:bodyPr>
          <a:lstStyle/>
          <a:p>
            <a:r>
              <a:rPr lang="en-US" sz="3600" dirty="0">
                <a:latin typeface="Avenir Next" charset="0"/>
                <a:ea typeface="Avenir Next" charset="0"/>
                <a:cs typeface="Avenir Next" charset="0"/>
              </a:rPr>
              <a:t>PRAISE IS OUR </a:t>
            </a:r>
            <a:r>
              <a:rPr lang="en-US" sz="3600" b="1" dirty="0">
                <a:latin typeface="Avenir Next" charset="0"/>
                <a:ea typeface="Avenir Next" charset="0"/>
                <a:cs typeface="Avenir Next" charset="0"/>
              </a:rPr>
              <a:t>HIGHEST PRIVILEGE</a:t>
            </a:r>
            <a:br>
              <a:rPr lang="en-US" sz="3600" b="1" dirty="0">
                <a:latin typeface="Avenir Next" charset="0"/>
                <a:ea typeface="Avenir Next" charset="0"/>
                <a:cs typeface="Avenir Next" charset="0"/>
              </a:rPr>
            </a:br>
            <a:endParaRPr lang="en-US" sz="3600" b="1" dirty="0">
              <a:latin typeface="Avenir Next" charset="0"/>
              <a:ea typeface="Avenir Next" charset="0"/>
              <a:cs typeface="Avenir Next" charset="0"/>
            </a:endParaRPr>
          </a:p>
        </p:txBody>
      </p:sp>
      <p:sp>
        <p:nvSpPr>
          <p:cNvPr id="4" name="Content Placeholder 3"/>
          <p:cNvSpPr>
            <a:spLocks noGrp="1"/>
          </p:cNvSpPr>
          <p:nvPr>
            <p:ph idx="1"/>
          </p:nvPr>
        </p:nvSpPr>
        <p:spPr>
          <a:xfrm>
            <a:off x="3352800" y="2667000"/>
            <a:ext cx="8077200" cy="2209800"/>
          </a:xfrm>
        </p:spPr>
        <p:txBody>
          <a:bodyPr>
            <a:normAutofit/>
          </a:bodyPr>
          <a:lstStyle/>
          <a:p>
            <a:pPr marL="0" indent="0" algn="ctr">
              <a:lnSpc>
                <a:spcPct val="100000"/>
              </a:lnSpc>
              <a:buNone/>
            </a:pPr>
            <a:r>
              <a:rPr lang="en-US" sz="3200" b="1" i="1" dirty="0">
                <a:solidFill>
                  <a:srgbClr val="945200"/>
                </a:solidFill>
              </a:rPr>
              <a:t>Praise originates in a heart full of love toward God</a:t>
            </a:r>
            <a:r>
              <a:rPr lang="en-US" sz="3200" b="1" dirty="0">
                <a:solidFill>
                  <a:srgbClr val="945200"/>
                </a:solidFill>
              </a:rPr>
              <a:t>. </a:t>
            </a:r>
            <a:r>
              <a:rPr lang="en-US" sz="3200" dirty="0"/>
              <a:t>Deuteronomy 6:5 says, "Love the LORD your God with all your heart and with all your soul and with all your strength." </a:t>
            </a:r>
          </a:p>
          <a:p>
            <a:pPr algn="ctr">
              <a:lnSpc>
                <a:spcPct val="100000"/>
              </a:lnSpc>
            </a:pPr>
            <a:endParaRPr lang="en-US" sz="3200" dirty="0"/>
          </a:p>
        </p:txBody>
      </p:sp>
    </p:spTree>
    <p:extLst>
      <p:ext uri="{BB962C8B-B14F-4D97-AF65-F5344CB8AC3E}">
        <p14:creationId xmlns:p14="http://schemas.microsoft.com/office/powerpoint/2010/main" val="333974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30480" y="0"/>
            <a:ext cx="12222480" cy="6878320"/>
          </a:xfrm>
          <a:prstGeom prst="rect">
            <a:avLst/>
          </a:prstGeom>
        </p:spPr>
      </p:pic>
      <p:sp>
        <p:nvSpPr>
          <p:cNvPr id="2" name="Title 1"/>
          <p:cNvSpPr>
            <a:spLocks noGrp="1"/>
          </p:cNvSpPr>
          <p:nvPr>
            <p:ph type="title"/>
          </p:nvPr>
        </p:nvSpPr>
        <p:spPr>
          <a:xfrm>
            <a:off x="4648200" y="2133600"/>
            <a:ext cx="7543800" cy="533400"/>
          </a:xfrm>
        </p:spPr>
        <p:txBody>
          <a:bodyPr>
            <a:noAutofit/>
          </a:bodyPr>
          <a:lstStyle/>
          <a:p>
            <a:pPr algn="ctr"/>
            <a:r>
              <a:rPr lang="en-US" sz="4000" dirty="0">
                <a:latin typeface="Avenir Next" charset="0"/>
                <a:ea typeface="Avenir Next" charset="0"/>
                <a:cs typeface="Avenir Next" charset="0"/>
              </a:rPr>
              <a:t>HOW TO </a:t>
            </a:r>
            <a:r>
              <a:rPr lang="en-US" sz="4000" b="1" dirty="0">
                <a:latin typeface="Avenir Next" charset="0"/>
                <a:ea typeface="Avenir Next" charset="0"/>
                <a:cs typeface="Avenir Next" charset="0"/>
              </a:rPr>
              <a:t>PRAISE GOD 	</a:t>
            </a:r>
            <a:br>
              <a:rPr lang="en-US" sz="4000" b="1" dirty="0">
                <a:latin typeface="Avenir Next" charset="0"/>
                <a:ea typeface="Avenir Next" charset="0"/>
                <a:cs typeface="Avenir Next" charset="0"/>
              </a:rPr>
            </a:br>
            <a:endParaRPr lang="en-US" sz="4000" b="1" dirty="0">
              <a:latin typeface="Avenir Next" charset="0"/>
              <a:ea typeface="Avenir Next" charset="0"/>
              <a:cs typeface="Avenir Next" charset="0"/>
            </a:endParaRPr>
          </a:p>
        </p:txBody>
      </p:sp>
      <p:sp>
        <p:nvSpPr>
          <p:cNvPr id="3" name="Text Placeholder 2"/>
          <p:cNvSpPr>
            <a:spLocks noGrp="1"/>
          </p:cNvSpPr>
          <p:nvPr>
            <p:ph type="body" idx="1"/>
          </p:nvPr>
        </p:nvSpPr>
        <p:spPr>
          <a:xfrm>
            <a:off x="1905000" y="3224213"/>
            <a:ext cx="9296400" cy="2414587"/>
          </a:xfrm>
        </p:spPr>
        <p:txBody>
          <a:bodyPr>
            <a:noAutofit/>
          </a:bodyPr>
          <a:lstStyle/>
          <a:p>
            <a:pPr algn="ctr"/>
            <a:r>
              <a:rPr lang="en-US" sz="2800" dirty="0">
                <a:solidFill>
                  <a:schemeClr val="tx1"/>
                </a:solidFill>
              </a:rPr>
              <a:t>Praise God for His </a:t>
            </a:r>
            <a:r>
              <a:rPr lang="en-US" sz="2800" b="1" dirty="0">
                <a:solidFill>
                  <a:srgbClr val="945200"/>
                </a:solidFill>
              </a:rPr>
              <a:t>Holiness </a:t>
            </a:r>
            <a:r>
              <a:rPr lang="en-US" sz="2800" dirty="0">
                <a:solidFill>
                  <a:schemeClr val="tx1"/>
                </a:solidFill>
              </a:rPr>
              <a:t>Psalm 99:3, 4). </a:t>
            </a:r>
          </a:p>
          <a:p>
            <a:pPr algn="ctr"/>
            <a:r>
              <a:rPr lang="en-US" sz="2800" dirty="0">
                <a:solidFill>
                  <a:schemeClr val="tx1"/>
                </a:solidFill>
              </a:rPr>
              <a:t>Praise God for </a:t>
            </a:r>
            <a:r>
              <a:rPr lang="en-US" sz="2800" b="1" dirty="0">
                <a:solidFill>
                  <a:srgbClr val="945200"/>
                </a:solidFill>
              </a:rPr>
              <a:t>His grace </a:t>
            </a:r>
            <a:r>
              <a:rPr lang="en-US" sz="2800" dirty="0">
                <a:solidFill>
                  <a:schemeClr val="tx1"/>
                </a:solidFill>
              </a:rPr>
              <a:t>(Ephesians 1:6). </a:t>
            </a:r>
          </a:p>
          <a:p>
            <a:pPr algn="ctr"/>
            <a:r>
              <a:rPr lang="en-US" sz="2800" dirty="0">
                <a:solidFill>
                  <a:schemeClr val="tx1"/>
                </a:solidFill>
              </a:rPr>
              <a:t>Praise Him for </a:t>
            </a:r>
            <a:r>
              <a:rPr lang="en-US" sz="2800" b="1" dirty="0">
                <a:solidFill>
                  <a:srgbClr val="945200"/>
                </a:solidFill>
              </a:rPr>
              <a:t>His goodness </a:t>
            </a:r>
            <a:r>
              <a:rPr lang="en-US" sz="2800" dirty="0">
                <a:solidFill>
                  <a:schemeClr val="tx1"/>
                </a:solidFill>
              </a:rPr>
              <a:t>(Psalm 135:3). </a:t>
            </a:r>
          </a:p>
          <a:p>
            <a:pPr algn="ctr"/>
            <a:r>
              <a:rPr lang="en-US" sz="2800" dirty="0">
                <a:solidFill>
                  <a:schemeClr val="tx1"/>
                </a:solidFill>
              </a:rPr>
              <a:t>Praise God for </a:t>
            </a:r>
            <a:r>
              <a:rPr lang="en-US" sz="2800" b="1" dirty="0">
                <a:solidFill>
                  <a:srgbClr val="945200"/>
                </a:solidFill>
              </a:rPr>
              <a:t>His kindness </a:t>
            </a:r>
            <a:r>
              <a:rPr lang="en-US" sz="2800" dirty="0">
                <a:solidFill>
                  <a:schemeClr val="tx1"/>
                </a:solidFill>
              </a:rPr>
              <a:t>(Psalm 117). </a:t>
            </a:r>
          </a:p>
          <a:p>
            <a:pPr algn="ctr"/>
            <a:r>
              <a:rPr lang="en-US" sz="2800" dirty="0">
                <a:solidFill>
                  <a:schemeClr val="tx1"/>
                </a:solidFill>
              </a:rPr>
              <a:t>Praise God for </a:t>
            </a:r>
            <a:r>
              <a:rPr lang="en-US" sz="2800" b="1" dirty="0">
                <a:solidFill>
                  <a:srgbClr val="945200"/>
                </a:solidFill>
              </a:rPr>
              <a:t>His salvation </a:t>
            </a:r>
            <a:r>
              <a:rPr lang="en-US" sz="2800" dirty="0">
                <a:solidFill>
                  <a:schemeClr val="tx1"/>
                </a:solidFill>
              </a:rPr>
              <a:t>(Ephesians 2:8, 9).</a:t>
            </a:r>
          </a:p>
          <a:p>
            <a:pPr algn="ctr"/>
            <a:endParaRPr lang="en-US" sz="28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29"/>
          <a:stretch/>
        </p:blipFill>
        <p:spPr>
          <a:xfrm>
            <a:off x="0" y="0"/>
            <a:ext cx="12181841" cy="6858000"/>
          </a:xfrm>
          <a:prstGeom prst="rect">
            <a:avLst/>
          </a:prstGeom>
        </p:spPr>
      </p:pic>
      <p:sp>
        <p:nvSpPr>
          <p:cNvPr id="3" name="Text Placeholder 2"/>
          <p:cNvSpPr>
            <a:spLocks noGrp="1"/>
          </p:cNvSpPr>
          <p:nvPr>
            <p:ph type="body" idx="1"/>
          </p:nvPr>
        </p:nvSpPr>
        <p:spPr>
          <a:xfrm>
            <a:off x="1099820" y="3429000"/>
            <a:ext cx="9982200" cy="3200400"/>
          </a:xfrm>
        </p:spPr>
        <p:txBody>
          <a:bodyPr>
            <a:noAutofit/>
          </a:bodyPr>
          <a:lstStyle/>
          <a:p>
            <a:pPr algn="ctr"/>
            <a:r>
              <a:rPr lang="en-US" sz="2800" b="1" dirty="0">
                <a:solidFill>
                  <a:srgbClr val="945200"/>
                </a:solidFill>
              </a:rPr>
              <a:t>“Bless the Lord, O my soul; and all that is within me, bless His holy name! Bless the Lord, O my soul and forget not all His benefits:  </a:t>
            </a:r>
            <a:r>
              <a:rPr lang="en-US" sz="2800" dirty="0">
                <a:solidFill>
                  <a:schemeClr val="tx1"/>
                </a:solidFill>
              </a:rPr>
              <a:t>Who forgives all your iniquities.  Who heals all your diseases, Who redeems your life from destruction.  Who crowns you with loving kindness and tender mercies, Who satisfies your mouth with good things, So that your youth is renewed like the eagle’s.</a:t>
            </a:r>
            <a:r>
              <a:rPr lang="en-US" sz="2800" b="1" dirty="0">
                <a:solidFill>
                  <a:schemeClr val="tx1"/>
                </a:solidFill>
              </a:rPr>
              <a:t>”</a:t>
            </a:r>
          </a:p>
          <a:p>
            <a:pPr algn="ctr"/>
            <a:r>
              <a:rPr lang="en-US" sz="2000" dirty="0">
                <a:solidFill>
                  <a:schemeClr val="tx1"/>
                </a:solidFill>
              </a:rPr>
              <a:t>(Psalm 103:1-5)</a:t>
            </a:r>
          </a:p>
        </p:txBody>
      </p:sp>
    </p:spTree>
    <p:extLst>
      <p:ext uri="{BB962C8B-B14F-4D97-AF65-F5344CB8AC3E}">
        <p14:creationId xmlns:p14="http://schemas.microsoft.com/office/powerpoint/2010/main" val="140739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773" b="14604"/>
          <a:stretch/>
        </p:blipFill>
        <p:spPr>
          <a:xfrm>
            <a:off x="0" y="0"/>
            <a:ext cx="12192000" cy="6909322"/>
          </a:xfrm>
          <a:prstGeom prst="rect">
            <a:avLst/>
          </a:prstGeom>
        </p:spPr>
      </p:pic>
      <p:sp>
        <p:nvSpPr>
          <p:cNvPr id="2" name="Title 1"/>
          <p:cNvSpPr>
            <a:spLocks noGrp="1"/>
          </p:cNvSpPr>
          <p:nvPr>
            <p:ph type="title"/>
          </p:nvPr>
        </p:nvSpPr>
        <p:spPr>
          <a:xfrm>
            <a:off x="3810000" y="3581400"/>
            <a:ext cx="7848600" cy="1362075"/>
          </a:xfrm>
        </p:spPr>
        <p:txBody>
          <a:bodyPr>
            <a:noAutofit/>
          </a:bodyPr>
          <a:lstStyle/>
          <a:p>
            <a:pPr algn="ctr"/>
            <a:r>
              <a:rPr lang="en-US" sz="4400" dirty="0">
                <a:latin typeface="Avenir Next" charset="0"/>
                <a:ea typeface="Avenir Next" charset="0"/>
                <a:cs typeface="Avenir Next" charset="0"/>
              </a:rPr>
              <a:t>DAVID LISTS SEVERAL REASONS WHY HE (AND WE) SHOULD PRAISE GOD:</a:t>
            </a:r>
            <a:br>
              <a:rPr lang="en-US" sz="4400" dirty="0">
                <a:latin typeface="Avenir Next" charset="0"/>
                <a:ea typeface="Avenir Next" charset="0"/>
                <a:cs typeface="Avenir Next" charset="0"/>
              </a:rPr>
            </a:br>
            <a:endParaRPr lang="en-US" sz="4400" dirty="0">
              <a:latin typeface="Avenir Next" charset="0"/>
              <a:ea typeface="Avenir Next" charset="0"/>
              <a:cs typeface="Avenir Next" charset="0"/>
            </a:endParaRPr>
          </a:p>
        </p:txBody>
      </p:sp>
    </p:spTree>
    <p:extLst>
      <p:ext uri="{BB962C8B-B14F-4D97-AF65-F5344CB8AC3E}">
        <p14:creationId xmlns:p14="http://schemas.microsoft.com/office/powerpoint/2010/main" val="401859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2895600" y="2447925"/>
            <a:ext cx="7772400" cy="904875"/>
          </a:xfrm>
        </p:spPr>
        <p:txBody>
          <a:bodyPr>
            <a:noAutofit/>
          </a:bodyPr>
          <a:lstStyle/>
          <a:p>
            <a:pPr algn="ctr"/>
            <a:r>
              <a:rPr lang="en-US" sz="4400" b="1" dirty="0">
                <a:latin typeface="Avenir Next" charset="0"/>
                <a:ea typeface="Avenir Next" charset="0"/>
                <a:cs typeface="Avenir Next" charset="0"/>
              </a:rPr>
              <a:t>1. PARDON </a:t>
            </a:r>
            <a:br>
              <a:rPr lang="en-US" sz="4400" b="1" dirty="0">
                <a:latin typeface="Avenir Next" charset="0"/>
                <a:ea typeface="Avenir Next" charset="0"/>
                <a:cs typeface="Avenir Next" charset="0"/>
              </a:rPr>
            </a:br>
            <a:r>
              <a:rPr lang="en-US" sz="4400" b="1" dirty="0">
                <a:latin typeface="Avenir Next" charset="0"/>
                <a:ea typeface="Avenir Next" charset="0"/>
                <a:cs typeface="Avenir Next" charset="0"/>
              </a:rPr>
              <a:t> </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3505200" y="3300413"/>
            <a:ext cx="6400800" cy="1500187"/>
          </a:xfrm>
        </p:spPr>
        <p:txBody>
          <a:bodyPr>
            <a:noAutofit/>
          </a:bodyPr>
          <a:lstStyle/>
          <a:p>
            <a:pPr algn="ctr"/>
            <a:r>
              <a:rPr lang="en-US" sz="3200" dirty="0">
                <a:solidFill>
                  <a:schemeClr val="tx1"/>
                </a:solidFill>
              </a:rPr>
              <a:t>“Who forgives all my iniquities”</a:t>
            </a:r>
          </a:p>
          <a:p>
            <a:pPr algn="ctr"/>
            <a:r>
              <a:rPr lang="en-US" sz="3200" dirty="0">
                <a:solidFill>
                  <a:schemeClr val="tx1"/>
                </a:solidFill>
              </a:rPr>
              <a:t> </a:t>
            </a:r>
            <a:r>
              <a:rPr lang="en-US" sz="3200" b="1" dirty="0">
                <a:solidFill>
                  <a:srgbClr val="945200"/>
                </a:solidFill>
              </a:rPr>
              <a:t>GOD FORGIVES ME</a:t>
            </a:r>
            <a:br>
              <a:rPr lang="en-US" sz="3200" b="1" dirty="0">
                <a:solidFill>
                  <a:srgbClr val="945200"/>
                </a:solidFill>
              </a:rPr>
            </a:br>
            <a:endParaRPr lang="en-US" sz="3200" b="1" dirty="0">
              <a:solidFill>
                <a:srgbClr val="945200"/>
              </a:solidFill>
            </a:endParaRPr>
          </a:p>
        </p:txBody>
      </p:sp>
    </p:spTree>
    <p:extLst>
      <p:ext uri="{BB962C8B-B14F-4D97-AF65-F5344CB8AC3E}">
        <p14:creationId xmlns:p14="http://schemas.microsoft.com/office/powerpoint/2010/main" val="392443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2743200" y="2286000"/>
            <a:ext cx="7772400" cy="1066800"/>
          </a:xfrm>
        </p:spPr>
        <p:txBody>
          <a:bodyPr>
            <a:noAutofit/>
          </a:bodyPr>
          <a:lstStyle/>
          <a:p>
            <a:pPr algn="ctr"/>
            <a:r>
              <a:rPr lang="en-US" sz="4400" b="1" dirty="0">
                <a:latin typeface="Avenir Next" charset="0"/>
                <a:ea typeface="Avenir Next" charset="0"/>
                <a:cs typeface="Avenir Next" charset="0"/>
              </a:rPr>
              <a:t>2. HEALING</a:t>
            </a:r>
            <a:br>
              <a:rPr lang="en-US" sz="4400" b="1" dirty="0">
                <a:latin typeface="Avenir Next" charset="0"/>
                <a:ea typeface="Avenir Next" charset="0"/>
                <a:cs typeface="Avenir Next" charset="0"/>
              </a:rPr>
            </a:br>
            <a:r>
              <a:rPr lang="en-US" sz="4400" b="1" dirty="0">
                <a:latin typeface="Avenir Next" charset="0"/>
                <a:ea typeface="Avenir Next" charset="0"/>
                <a:cs typeface="Avenir Next" charset="0"/>
              </a:rPr>
              <a:t> </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2667000" y="3224213"/>
            <a:ext cx="7772400" cy="1500187"/>
          </a:xfrm>
        </p:spPr>
        <p:txBody>
          <a:bodyPr>
            <a:noAutofit/>
          </a:bodyPr>
          <a:lstStyle/>
          <a:p>
            <a:pPr algn="ctr"/>
            <a:r>
              <a:rPr lang="en-US" sz="3200" dirty="0">
                <a:solidFill>
                  <a:schemeClr val="tx1"/>
                </a:solidFill>
              </a:rPr>
              <a:t>“Who heals all my diseases”</a:t>
            </a:r>
          </a:p>
          <a:p>
            <a:pPr algn="ctr"/>
            <a:r>
              <a:rPr lang="en-US" sz="3200" dirty="0">
                <a:solidFill>
                  <a:schemeClr val="tx1"/>
                </a:solidFill>
              </a:rPr>
              <a:t> </a:t>
            </a:r>
            <a:r>
              <a:rPr lang="en-US" sz="3200" b="1" dirty="0">
                <a:solidFill>
                  <a:srgbClr val="945200"/>
                </a:solidFill>
              </a:rPr>
              <a:t>GOD HEALS ME </a:t>
            </a:r>
            <a:br>
              <a:rPr lang="en-US" sz="3200" b="1" dirty="0">
                <a:solidFill>
                  <a:srgbClr val="945200"/>
                </a:solidFill>
              </a:rPr>
            </a:br>
            <a:endParaRPr lang="en-US" sz="3200" b="1" dirty="0">
              <a:solidFill>
                <a:srgbClr val="945200"/>
              </a:solidFill>
            </a:endParaRPr>
          </a:p>
        </p:txBody>
      </p:sp>
    </p:spTree>
    <p:extLst>
      <p:ext uri="{BB962C8B-B14F-4D97-AF65-F5344CB8AC3E}">
        <p14:creationId xmlns:p14="http://schemas.microsoft.com/office/powerpoint/2010/main" val="3970876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C6C2FF0A-A1DF-46B9-BBFA-F6FA2205314B}">
  <ds:schemaRefs>
    <ds:schemaRef ds:uri="http://schemas.microsoft.com/sharepoint/v3/contenttype/forms"/>
  </ds:schemaRefs>
</ds:datastoreItem>
</file>

<file path=customXml/itemProps2.xml><?xml version="1.0" encoding="utf-8"?>
<ds:datastoreItem xmlns:ds="http://schemas.openxmlformats.org/officeDocument/2006/customXml" ds:itemID="{922BBB23-E259-4013-B79F-3BF474358D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F2209B0-2BAB-4B81-8713-59B0B67C3253}">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Office Theme</Template>
  <TotalTime>269</TotalTime>
  <Words>1645</Words>
  <Application>Microsoft Macintosh PowerPoint</Application>
  <PresentationFormat>Widescreen</PresentationFormat>
  <Paragraphs>186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vt:lpstr>
      <vt:lpstr>Calibri</vt:lpstr>
      <vt:lpstr>Calibri Light</vt:lpstr>
      <vt:lpstr>Office Theme</vt:lpstr>
      <vt:lpstr>SING TO THE LORD  A NEW SONG</vt:lpstr>
      <vt:lpstr>PowerPoint Presentation</vt:lpstr>
      <vt:lpstr>INTRODUCTION</vt:lpstr>
      <vt:lpstr>PRAISE IS OUR HIGHEST PRIVILEGE </vt:lpstr>
      <vt:lpstr>HOW TO PRAISE GOD   </vt:lpstr>
      <vt:lpstr>PowerPoint Presentation</vt:lpstr>
      <vt:lpstr>DAVID LISTS SEVERAL REASONS WHY HE (AND WE) SHOULD PRAISE GOD: </vt:lpstr>
      <vt:lpstr>1. PARDON    </vt:lpstr>
      <vt:lpstr>2. HEALING   </vt:lpstr>
      <vt:lpstr>To Think About…</vt:lpstr>
      <vt:lpstr>3. DELIVERANCE     </vt:lpstr>
      <vt:lpstr>4. CORONATION </vt:lpstr>
      <vt:lpstr>PowerPoint Presentation</vt:lpstr>
      <vt:lpstr>5. SATISFACTION </vt:lpstr>
      <vt:lpstr>PowerPoint Presentation</vt:lpstr>
      <vt:lpstr>LIVING A LIFE OF PRAISE  </vt:lpstr>
      <vt:lpstr>1. COMMIT YOUR LIFE TO CHRIST</vt:lpstr>
      <vt:lpstr>2. CONFESS SIN AND REPENT</vt:lpstr>
      <vt:lpstr>3. PRAISE GOD ANYWAY</vt:lpstr>
      <vt:lpstr>4. JOIN TOGETHER  WITH OTHER BELIEVERS</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Arrais</dc:creator>
  <cp:lastModifiedBy>Timon, Rebecca</cp:lastModifiedBy>
  <cp:revision>32</cp:revision>
  <dcterms:created xsi:type="dcterms:W3CDTF">2010-11-02T20:39:41Z</dcterms:created>
  <dcterms:modified xsi:type="dcterms:W3CDTF">2018-01-30T23:43:04Z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TC300029169990</vt:lpwstr>
  </property>
</Properties>
</file>