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9"/>
    <p:restoredTop sz="75754"/>
  </p:normalViewPr>
  <p:slideViewPr>
    <p:cSldViewPr snapToGrid="0" snapToObjects="1">
      <p:cViewPr varScale="1">
        <p:scale>
          <a:sx n="134" d="100"/>
          <a:sy n="134" d="100"/>
        </p:scale>
        <p:origin x="192" y="536"/>
      </p:cViewPr>
      <p:guideLst/>
    </p:cSldViewPr>
  </p:slideViewPr>
  <p:notesTextViewPr>
    <p:cViewPr>
      <p:scale>
        <a:sx n="1" d="1"/>
        <a:sy n="1" d="1"/>
      </p:scale>
      <p:origin x="0" y="-98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682B9-3A6B-934A-8609-EB5A62F81500}" type="datetimeFigureOut">
              <a:rPr lang="en-US" smtClean="0"/>
              <a:t>2/13/20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FAC5C-D681-F140-A58E-A613B4876ADF}" type="slidenum">
              <a:rPr lang="en-US" smtClean="0"/>
              <a:t>‹#›</a:t>
            </a:fld>
            <a:endParaRPr lang="en-US"/>
          </a:p>
        </p:txBody>
      </p:sp>
    </p:spTree>
    <p:extLst>
      <p:ext uri="{BB962C8B-B14F-4D97-AF65-F5344CB8AC3E}">
        <p14:creationId xmlns:p14="http://schemas.microsoft.com/office/powerpoint/2010/main" val="294906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a:t>
            </a:fld>
            <a:endParaRPr lang="en-US"/>
          </a:p>
        </p:txBody>
      </p:sp>
    </p:spTree>
    <p:extLst>
      <p:ext uri="{BB962C8B-B14F-4D97-AF65-F5344CB8AC3E}">
        <p14:creationId xmlns:p14="http://schemas.microsoft.com/office/powerpoint/2010/main" val="186302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second principle in our model for building friendship 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ASSIGN A TOP PRIORITY TO YOUR FRIENDSHIP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Counselors and psychologists suggest that people who are deeply loved believe other people are a basic source of happiness.  Their friends are very important to them.  No matter how busy their schedule, they have developed a lifestyle and way of managing their time that allows them to have profound relationships with people.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other hand, lonely people lament their lack of close companions, however, they actually place little emphasis on the cultivation of friends...and there may be many reasons for this.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past hurt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personal pain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and...time...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Lack of may keep us from having a profound connection with more than a few people.  Deep friendship requires cultivation over the years—time together, time for lots of talk.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next verse in God's model of friendship, John 15:13, says, ”The greatest love you can have for your friends is to give your life for them.”  (“Greater love has no man than this, that a man lay down His life for his friends” (KJV)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is that for assigning a top priority to your friendship!  Do we understand all it meant for Jesus to lay down His life for His friends?   What does it mean to you to "lay down your life for your friends"?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John 15:14 says, ”And you are my friends if you do what I command you.” This prescription to love must be important because it is repeated here again. When you are ill and your doctor prescribes a medication or treatment for you, what is his purpose in giving the prescription?</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To bring healing to our bodies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10</a:t>
            </a:fld>
            <a:endParaRPr lang="en-US"/>
          </a:p>
        </p:txBody>
      </p:sp>
    </p:spTree>
    <p:extLst>
      <p:ext uri="{BB962C8B-B14F-4D97-AF65-F5344CB8AC3E}">
        <p14:creationId xmlns:p14="http://schemas.microsoft.com/office/powerpoint/2010/main" val="348448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do you think God's prescription "to love" is for?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longs to heal our broken hearts: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heal our broken relationships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heal our friendships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so, the Great Physician prescribes treatment He knows will work. Jesus could have spent all His time with large crowds of people, yet the gospels are full of instances which show us how He assigned a top priority to building relationships with a few people.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built a relationship with his disciples: “When Jesus spoke with the crowds, He used parables, "but when He was alone with His disciples, He would explain everything to them" (Mark 4:34, TEV).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developed a relationship with three special friends, Mary, Martha, and Lazarus.  In three of the gospels we read how He spent the night at their house, how they prepared meals for Him, and how they confided in Him (Matthew 21:17, Mark 11:11,12, and John 12:1-8).</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also made time for His relationship with His heavenly Father. "After sending the people away, He went up a hill by Himself to pray” (Matthew 14:23, TEV).  He asks us to spend time with Him too. "Come to Me, all of you who are tired from carrying heavy loads, and I will give you rest" (Matthew 11:28-30, TEV).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spent time with His close friends.  Jesus needed friends to give Him comfort, and to be around people with whom he felt safe.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Close friendship does not just happen. When friendship develop, it is because we recognize the importance and devote ourselves to it.  Close friendship can grow for those who assign them enough importance to cultivate them.  It takes TIME to develop a relationship with our friends.  And, it takes time to develop a relationship with God.  We need to spend time with those who matter most.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Nothing encourages friendship more than known someone has chosen you and wants to spend time with you. Assign a top priority to your friendship.</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11</a:t>
            </a:fld>
            <a:endParaRPr lang="en-US"/>
          </a:p>
        </p:txBody>
      </p:sp>
    </p:spTree>
    <p:extLst>
      <p:ext uri="{BB962C8B-B14F-4D97-AF65-F5344CB8AC3E}">
        <p14:creationId xmlns:p14="http://schemas.microsoft.com/office/powerpoint/2010/main" val="396357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third principle in our model for building friendship is: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CREATE OPENNESS IN YOUR FRIENDSHIP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McGinnis and Griffin both suggest that people with deep and lasting friendships have the characteristic of "openness.”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have a certain transparency, allowing people to see what is in their hearts.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do not pretend to be more than they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know how to share the hurts and joys of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you ever felt you could not be open, reveal your sadness, your concerns, or your joys with another person, for fear they would find out something bad about you, that you were not perfect?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medical field we are aware that people who repress their thoughts and fears often develop stress-related illnesses. On the other hand, honesty and openness can prevent both mental illness and certain kinds of physical illnesses.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God's model for friendship, John 15:15 tells us how He has created an open relationship with us:  "No longer do I call you servants, for the servant does not know what his master is doing; but I have called you friends, for all things that I have heard from My Father I have made known to you” (NKJV).</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12</a:t>
            </a:fld>
            <a:endParaRPr lang="en-US"/>
          </a:p>
        </p:txBody>
      </p:sp>
    </p:spTree>
    <p:extLst>
      <p:ext uri="{BB962C8B-B14F-4D97-AF65-F5344CB8AC3E}">
        <p14:creationId xmlns:p14="http://schemas.microsoft.com/office/powerpoint/2010/main" val="26882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God created an open relationship with us.  He has made known all of heaven to us.  He wants us to know Him.  John 17:3 says that it is eternal life to know God.  John 1:17, 18 says that Jesus came to make God known.  The whole plan of salvation is a plan to restore friendship between God and man by winning man's love and trust.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want to deepen your friendship with another person—a friend, your spouse, or with God—create openness in your relationship.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love the way the </a:t>
            </a:r>
            <a:r>
              <a:rPr lang="en-US" sz="1200" i="1" kern="1200" dirty="0">
                <a:solidFill>
                  <a:schemeClr val="tx1"/>
                </a:solidFill>
                <a:effectLst/>
                <a:latin typeface="+mn-lt"/>
                <a:ea typeface="+mn-ea"/>
                <a:cs typeface="+mn-cs"/>
              </a:rPr>
              <a:t>Good News </a:t>
            </a:r>
            <a:r>
              <a:rPr lang="en-US" sz="1200" i="0" kern="1200" dirty="0">
                <a:solidFill>
                  <a:schemeClr val="tx1"/>
                </a:solidFill>
                <a:effectLst/>
                <a:latin typeface="+mn-lt"/>
                <a:ea typeface="+mn-ea"/>
                <a:cs typeface="+mn-cs"/>
              </a:rPr>
              <a:t>Bible</a:t>
            </a:r>
            <a:r>
              <a:rPr lang="en-US" sz="1200" kern="1200" dirty="0">
                <a:solidFill>
                  <a:schemeClr val="tx1"/>
                </a:solidFill>
                <a:effectLst/>
                <a:latin typeface="+mn-lt"/>
                <a:ea typeface="+mn-ea"/>
                <a:cs typeface="+mn-cs"/>
              </a:rPr>
              <a:t> translates the next text:  John 15:16, "You did not choose me, but I chose you, and appointed you that you should go and bear fruit and that your fruit should abide” (GNT).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Isn't that exciting? Think of it!  "You did not choose me, but I chose you!” If you think no one has ever chosen you to be a friend, you must know that you have been chosen by the King of the universe, the Savior of mankind, to be friends!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does it mean, you should go and bear "fruit," that it should abide? Fruit is the result of friendship with God and after spending time with Him, His attributes make a home in your heart. Galatians 5:22. 23 tells us: "The fruit of the Spirit is love, joy, peace, patience, kindness, goodness, faithfulness, gentleness, self-control” (NKJV). Don't those sound like the characteristics you would choose in a friend if you could choose a perfect friend? This is a description of God, our perfect Friend. What better way to be a friend to others than to share the fruit of the Holy Spirit?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Nothing encourages friendship more than a relationship filled with the lovely fruit of the Holy Spirit. Create openness in your friendship!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then, is what I </a:t>
            </a:r>
            <a:r>
              <a:rPr lang="en-US" sz="1200" b="1" i="1" kern="1200" dirty="0">
                <a:solidFill>
                  <a:schemeClr val="tx1"/>
                </a:solidFill>
                <a:effectLst/>
                <a:latin typeface="+mn-lt"/>
                <a:ea typeface="+mn-ea"/>
                <a:cs typeface="+mn-cs"/>
              </a:rPr>
              <a:t>prescribe</a:t>
            </a:r>
            <a:r>
              <a:rPr lang="en-US" sz="1200" kern="1200" dirty="0">
                <a:solidFill>
                  <a:schemeClr val="tx1"/>
                </a:solidFill>
                <a:effectLst/>
                <a:latin typeface="+mn-lt"/>
                <a:ea typeface="+mn-ea"/>
                <a:cs typeface="+mn-cs"/>
              </a:rPr>
              <a:t> for you: love one another” (John 15:17).</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a:t>
            </a:r>
            <a:r>
              <a:rPr lang="en-US" sz="1200" b="1" i="1" kern="1200" dirty="0">
                <a:solidFill>
                  <a:schemeClr val="tx1"/>
                </a:solidFill>
                <a:effectLst/>
                <a:latin typeface="+mn-lt"/>
                <a:ea typeface="+mn-ea"/>
                <a:cs typeface="+mn-cs"/>
              </a:rPr>
              <a:t>command </a:t>
            </a:r>
            <a:r>
              <a:rPr lang="en-US" sz="1200" kern="1200" dirty="0">
                <a:solidFill>
                  <a:schemeClr val="tx1"/>
                </a:solidFill>
                <a:effectLst/>
                <a:latin typeface="+mn-lt"/>
                <a:ea typeface="+mn-ea"/>
                <a:cs typeface="+mn-cs"/>
              </a:rPr>
              <a:t>in TEV</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substituted here with the word </a:t>
            </a:r>
            <a:r>
              <a:rPr lang="en-US" sz="1200" b="1" i="1" kern="1200" dirty="0">
                <a:solidFill>
                  <a:schemeClr val="tx1"/>
                </a:solidFill>
                <a:effectLst/>
                <a:latin typeface="+mn-lt"/>
                <a:ea typeface="+mn-ea"/>
                <a:cs typeface="+mn-cs"/>
              </a:rPr>
              <a:t>prescribe</a:t>
            </a:r>
            <a:r>
              <a:rPr lang="en-US" sz="1200" kern="1200" dirty="0">
                <a:solidFill>
                  <a:schemeClr val="tx1"/>
                </a:solidFill>
                <a:effectLst/>
                <a:latin typeface="+mn-lt"/>
                <a:ea typeface="+mn-ea"/>
                <a:cs typeface="+mn-cs"/>
              </a:rPr>
              <a:t> from </a:t>
            </a:r>
            <a:r>
              <a:rPr lang="en-US" sz="1200" i="1" kern="1200" dirty="0">
                <a:solidFill>
                  <a:schemeClr val="tx1"/>
                </a:solidFill>
                <a:effectLst/>
                <a:latin typeface="+mn-lt"/>
                <a:ea typeface="+mn-ea"/>
                <a:cs typeface="+mn-cs"/>
              </a:rPr>
              <a:t>Strong's Greek Dictionary of the New Testament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13</a:t>
            </a:fld>
            <a:endParaRPr lang="en-US"/>
          </a:p>
        </p:txBody>
      </p:sp>
    </p:spTree>
    <p:extLst>
      <p:ext uri="{BB962C8B-B14F-4D97-AF65-F5344CB8AC3E}">
        <p14:creationId xmlns:p14="http://schemas.microsoft.com/office/powerpoint/2010/main" val="384645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kinds of blessings do people miss because they don't have close friends?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blessings come when you and I do have close friends?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2</a:t>
            </a:fld>
            <a:endParaRPr lang="en-US"/>
          </a:p>
        </p:txBody>
      </p:sp>
    </p:spTree>
    <p:extLst>
      <p:ext uri="{BB962C8B-B14F-4D97-AF65-F5344CB8AC3E}">
        <p14:creationId xmlns:p14="http://schemas.microsoft.com/office/powerpoint/2010/main" val="117929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 quotation I found: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LIFE IS TO BE FORTIFIED BY MANY FRIENDSHIPS. TO LOVE, AND TO BE LOVED, IS THE GREATEST HAPPINESS OF EXISTENCE.  —Sydney Smith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3</a:t>
            </a:fld>
            <a:endParaRPr lang="en-US"/>
          </a:p>
        </p:txBody>
      </p:sp>
    </p:spTree>
    <p:extLst>
      <p:ext uri="{BB962C8B-B14F-4D97-AF65-F5344CB8AC3E}">
        <p14:creationId xmlns:p14="http://schemas.microsoft.com/office/powerpoint/2010/main" val="247598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you ever been lonely and longed for a friend and did not know how to make friends?  </a:t>
            </a:r>
          </a:p>
          <a:p>
            <a:r>
              <a:rPr lang="en-US" sz="120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Ellen White penned these words in </a:t>
            </a:r>
            <a:r>
              <a:rPr lang="en-US" sz="1200" i="1" kern="1200" dirty="0">
                <a:solidFill>
                  <a:schemeClr val="tx1"/>
                </a:solidFill>
                <a:effectLst/>
                <a:latin typeface="+mn-lt"/>
                <a:ea typeface="+mn-ea"/>
                <a:cs typeface="+mn-cs"/>
              </a:rPr>
              <a:t>The Desire of the Ages</a:t>
            </a:r>
            <a:r>
              <a:rPr lang="en-US" sz="1200" kern="1200" dirty="0">
                <a:solidFill>
                  <a:schemeClr val="tx1"/>
                </a:solidFill>
                <a:effectLst/>
                <a:latin typeface="+mn-lt"/>
                <a:ea typeface="+mn-ea"/>
                <a:cs typeface="+mn-cs"/>
              </a:rPr>
              <a:t>, p. 148: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the gifts of Jesus are ever fresh and new.  The feast that He provides for the soul never fails to give satisfaction and joy.  Each new gift increases the capacity of the receiver to appreciate and enjoy the blessings of the Lord.  He gives grace for grace.  There can be no failure of supply.  If you abide in Him, the fact that you receive a rich gift today insures the reception of a richer gift tomorrow.  The words of Jesus to Nathanael express the law of God's dealing with the children of faith.  With every fresh revelation of His love, He declares to the receptive heart, '</a:t>
            </a:r>
            <a:r>
              <a:rPr lang="en-US" sz="1200" kern="1200" dirty="0" err="1">
                <a:solidFill>
                  <a:schemeClr val="tx1"/>
                </a:solidFill>
                <a:effectLst/>
                <a:latin typeface="+mn-lt"/>
                <a:ea typeface="+mn-ea"/>
                <a:cs typeface="+mn-cs"/>
              </a:rPr>
              <a:t>Believest</a:t>
            </a:r>
            <a:r>
              <a:rPr lang="en-US" sz="1200" kern="1200" dirty="0">
                <a:solidFill>
                  <a:schemeClr val="tx1"/>
                </a:solidFill>
                <a:effectLst/>
                <a:latin typeface="+mn-lt"/>
                <a:ea typeface="+mn-ea"/>
                <a:cs typeface="+mn-cs"/>
              </a:rPr>
              <a:t> thou? thou shalt see greater things than these.' John 1:50."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Today, we will consider many ideas for building friendships that will be encouraging, inspiring, practical and fun.  You will have an opportunity to select ideas you can use to enrich your life at home, at church and in your neighborhoods.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NATURAL FRIENDSHIP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Friendships between women begin when we are little girls. Girls play with their mothers and pretend they are "best friends." Childhood and youth are spent striving to find and keep a "best friend." There are many factors present during childhood and youth that assist us in developing and maintaining friendships. The school classroom environment places us in contact with people in our own age group.</a:t>
            </a:r>
            <a:r>
              <a:rPr lang="en-US" dirty="0">
                <a:effectLst/>
              </a:rPr>
              <a:t> </a:t>
            </a:r>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4</a:t>
            </a:fld>
            <a:endParaRPr lang="en-US"/>
          </a:p>
        </p:txBody>
      </p:sp>
    </p:spTree>
    <p:extLst>
      <p:ext uri="{BB962C8B-B14F-4D97-AF65-F5344CB8AC3E}">
        <p14:creationId xmlns:p14="http://schemas.microsoft.com/office/powerpoint/2010/main" val="142490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academy and college, in boarding schools, we are placed in intimate contact with people our own age and generally with people who share like interests.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in our mobile society, and in the normal process of growth and development, many of us move away from our friends, our parents’ home, and our family support system.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Jobs take us away from our friendship circles.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lives become busy with making a living, building our own families, and we find less and less time to cultivate friendships.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also find fewer people who share like beliefs, and like interests.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we are married, our best friend then must have a spouse who is compatible with our spouse.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Researchers indicate that becoming a friend is a skill which can be learned, and that it has to do with a person's ability to love, to be loved, and to communicate love! </a:t>
            </a:r>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5</a:t>
            </a:fld>
            <a:endParaRPr lang="en-US"/>
          </a:p>
        </p:txBody>
      </p:sp>
    </p:spTree>
    <p:extLst>
      <p:ext uri="{BB962C8B-B14F-4D97-AF65-F5344CB8AC3E}">
        <p14:creationId xmlns:p14="http://schemas.microsoft.com/office/powerpoint/2010/main" val="165419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Bible tells us that God is love.  It tells us that God's greatest desire is to teach us how much He loves us.  The Bible is God's record of how He has tried to make that love known to us, hoping that in turn we would respond by loving and trusting Him.  It goes further to say that when we know God, we will be like Him.  He is love!  When we are love, others will be attracted to us; we will have friends. More than that, we will be able to make friends for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Corinthians 5:17-19  says:</a:t>
            </a:r>
          </a:p>
          <a:p>
            <a:r>
              <a:rPr lang="en-US" sz="1200" kern="1200" dirty="0">
                <a:solidFill>
                  <a:schemeClr val="tx1"/>
                </a:solidFill>
                <a:effectLst/>
                <a:latin typeface="+mn-lt"/>
                <a:ea typeface="+mn-ea"/>
                <a:cs typeface="+mn-cs"/>
              </a:rPr>
              <a:t>”Anyone who is joined to Christ is a new being; the old is gone, the new has come.  All this is done by God, who through Christ changed us from enemies into His friends and gave us the task of making others His friends also. Our message is that God was making all human beings His friends through Christ. God did not keep an account of their sins, and He has given us the message which tells how He makes them His friends" (TEV – </a:t>
            </a:r>
            <a:r>
              <a:rPr lang="en-US" sz="1200" i="1" kern="1200" dirty="0">
                <a:solidFill>
                  <a:schemeClr val="tx1"/>
                </a:solidFill>
                <a:effectLst/>
                <a:latin typeface="+mn-lt"/>
                <a:ea typeface="+mn-ea"/>
                <a:cs typeface="+mn-cs"/>
              </a:rPr>
              <a:t>Today's English Version)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discuss three principles for building friendships: communicate warmth in your friendship, assign a top priority to your friendship, and create openness in your friendship.  These principles  are discussed in several books on friendship such as </a:t>
            </a:r>
            <a:r>
              <a:rPr lang="en-US" sz="1200" i="1" kern="1200" dirty="0">
                <a:solidFill>
                  <a:schemeClr val="tx1"/>
                </a:solidFill>
                <a:effectLst/>
                <a:latin typeface="+mn-lt"/>
                <a:ea typeface="+mn-ea"/>
                <a:cs typeface="+mn-cs"/>
              </a:rPr>
              <a:t>Making Friends</a:t>
            </a:r>
            <a:r>
              <a:rPr lang="en-US" sz="1200" kern="1200" dirty="0">
                <a:solidFill>
                  <a:schemeClr val="tx1"/>
                </a:solidFill>
                <a:effectLst/>
                <a:latin typeface="+mn-lt"/>
                <a:ea typeface="+mn-ea"/>
                <a:cs typeface="+mn-cs"/>
              </a:rPr>
              <a:t>, by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Griffin and </a:t>
            </a:r>
            <a:r>
              <a:rPr lang="en-US" sz="1200" i="1" kern="1200" dirty="0">
                <a:solidFill>
                  <a:schemeClr val="tx1"/>
                </a:solidFill>
                <a:effectLst/>
                <a:latin typeface="+mn-lt"/>
                <a:ea typeface="+mn-ea"/>
                <a:cs typeface="+mn-cs"/>
              </a:rPr>
              <a:t>The Friendship Factor</a:t>
            </a:r>
            <a:r>
              <a:rPr lang="en-US" sz="1200" kern="1200" dirty="0">
                <a:solidFill>
                  <a:schemeClr val="tx1"/>
                </a:solidFill>
                <a:effectLst/>
                <a:latin typeface="+mn-lt"/>
                <a:ea typeface="+mn-ea"/>
                <a:cs typeface="+mn-cs"/>
              </a:rPr>
              <a:t>, by Alan L. McGinnis.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Both authors developed a model for building friendships based on the principle of John 15:15: </a:t>
            </a:r>
          </a:p>
          <a:p>
            <a:r>
              <a:rPr lang="en-US" sz="1200" kern="1200" dirty="0">
                <a:solidFill>
                  <a:schemeClr val="tx1"/>
                </a:solidFill>
                <a:effectLst/>
                <a:latin typeface="+mn-lt"/>
                <a:ea typeface="+mn-ea"/>
                <a:cs typeface="+mn-cs"/>
              </a:rPr>
              <a:t>"I no longer call you servants, because a servant does not know his master's business.  Instead, I have called you friends, for everything that I have learned from my Father I have made known to you."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this verse, it appears that even though friendship seems illusive at times, for the Christian, it is not an option; it is the highest calling! Jesus upgraded our relationship with Him. We are no longer servants—but friends!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6</a:t>
            </a:fld>
            <a:endParaRPr lang="en-US"/>
          </a:p>
        </p:txBody>
      </p:sp>
    </p:spTree>
    <p:extLst>
      <p:ext uri="{BB962C8B-B14F-4D97-AF65-F5344CB8AC3E}">
        <p14:creationId xmlns:p14="http://schemas.microsoft.com/office/powerpoint/2010/main" val="397220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God’s model for building friendship is found in John 15:12-17. We will be using Today’s English Version. Let’s look at the first principle.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7</a:t>
            </a:fld>
            <a:endParaRPr lang="en-US"/>
          </a:p>
        </p:txBody>
      </p:sp>
    </p:spTree>
    <p:extLst>
      <p:ext uri="{BB962C8B-B14F-4D97-AF65-F5344CB8AC3E}">
        <p14:creationId xmlns:p14="http://schemas.microsoft.com/office/powerpoint/2010/main" val="39364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r>
              <a:rPr lang="en-US" b="1" dirty="0"/>
              <a:t>Principles for Building Friendship</a:t>
            </a:r>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8</a:t>
            </a:fld>
            <a:endParaRPr lang="en-US"/>
          </a:p>
        </p:txBody>
      </p:sp>
    </p:spTree>
    <p:extLst>
      <p:ext uri="{BB962C8B-B14F-4D97-AF65-F5344CB8AC3E}">
        <p14:creationId xmlns:p14="http://schemas.microsoft.com/office/powerpoint/2010/main" val="191203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principle in our model for building friendship is: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COMMUNICATE WARMTH IN YOUR FRIENDSHIP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McGinnis suggested that many people hold back expressions of warmth for fear of being rejected, or of seeming sentimental.  Saying what is on your heart can help build friendships. Here is an example of not saying what is on your heart: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say "thanks", when we mean "God bless you"</a:t>
            </a:r>
          </a:p>
          <a:p>
            <a:r>
              <a:rPr lang="en-US" sz="1200" kern="1200" dirty="0">
                <a:solidFill>
                  <a:schemeClr val="tx1"/>
                </a:solidFill>
                <a:effectLst/>
                <a:latin typeface="+mn-lt"/>
                <a:ea typeface="+mn-ea"/>
                <a:cs typeface="+mn-cs"/>
              </a:rPr>
              <a:t>and "so long", when we mean "I'm going to miss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communicate warmth.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look at John 15:12. We will see that God's model for building friendship begins with the concept of communicating warmth: "My commandment is this: love one another, just as I have loved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is that for communicating warmth?  But you may wonder, "How can someone command another’s love?  I wondered this and looked up this verse in Strong's Greek Dictionary of the New Testament (p. 29).  In this verse, the word "commandment" is defined as "an authoritative prescription"!  Think of it! A prescription to love, from the Great Physician himself—who first loved us and asks us to share His love with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if we follow the prescription, what can love do?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Love—can heal broken hearts!</a:t>
            </a:r>
          </a:p>
          <a:p>
            <a:r>
              <a:rPr lang="en-US" sz="1200" kern="1200" dirty="0">
                <a:solidFill>
                  <a:schemeClr val="tx1"/>
                </a:solidFill>
                <a:effectLst/>
                <a:latin typeface="+mn-lt"/>
                <a:ea typeface="+mn-ea"/>
                <a:cs typeface="+mn-cs"/>
              </a:rPr>
              <a:t>Love—can restore broken relationships!</a:t>
            </a:r>
          </a:p>
          <a:p>
            <a:r>
              <a:rPr lang="en-US" sz="1200" kern="1200" dirty="0">
                <a:solidFill>
                  <a:schemeClr val="tx1"/>
                </a:solidFill>
                <a:effectLst/>
                <a:latin typeface="+mn-lt"/>
                <a:ea typeface="+mn-ea"/>
                <a:cs typeface="+mn-cs"/>
              </a:rPr>
              <a:t>Love—can build friendships!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Does God know we need love to encourage friendship? Listen to how God communicates warmth to us:  "I have loved thee with an everlasting love, therefore with loving kindness have I drawn thee” (Jeremiah 31:3, KJV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Nothing encourages friendship more than knowing someone loves you.  Communicate warmth in your friendship</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9</a:t>
            </a:fld>
            <a:endParaRPr lang="en-US"/>
          </a:p>
        </p:txBody>
      </p:sp>
    </p:spTree>
    <p:extLst>
      <p:ext uri="{BB962C8B-B14F-4D97-AF65-F5344CB8AC3E}">
        <p14:creationId xmlns:p14="http://schemas.microsoft.com/office/powerpoint/2010/main" val="106623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2/13/20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222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2046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2756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6313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2/13/20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4762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5982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6281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4515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9162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2/13/20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5851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2/13/20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42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2/13/20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4336522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2"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lang="en-US" sz="6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914AA8-FF19-4A25-9682-2ED8EAF5B0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721"/>
            <a:ext cx="12192000" cy="4532874"/>
          </a:xfrm>
          <a:prstGeom prst="rect">
            <a:avLst/>
          </a:prstGeom>
        </p:spPr>
      </p:pic>
      <p:sp>
        <p:nvSpPr>
          <p:cNvPr id="16" name="Rectangle 1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18" name="Rectangle 1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5DAC588-76EC-D24E-B1EA-8E95AB2F6452}"/>
              </a:ext>
            </a:extLst>
          </p:cNvPr>
          <p:cNvSpPr>
            <a:spLocks noGrp="1"/>
          </p:cNvSpPr>
          <p:nvPr>
            <p:ph type="ctrTitle"/>
          </p:nvPr>
        </p:nvSpPr>
        <p:spPr>
          <a:xfrm>
            <a:off x="372723" y="4956811"/>
            <a:ext cx="11439414" cy="897439"/>
          </a:xfrm>
        </p:spPr>
        <p:txBody>
          <a:bodyPr>
            <a:normAutofit fontScale="90000"/>
          </a:bodyPr>
          <a:lstStyle/>
          <a:p>
            <a:r>
              <a:rPr lang="en-US" sz="7300" dirty="0">
                <a:solidFill>
                  <a:schemeClr val="accent3">
                    <a:lumMod val="60000"/>
                    <a:lumOff val="40000"/>
                  </a:schemeClr>
                </a:solidFill>
              </a:rPr>
              <a:t>The Art of Friendship</a:t>
            </a: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a16="http://schemas.microsoft.com/office/drawing/2014/main" id="{1BDA8AF6-6D46-0544-958D-2C0B3B827113}"/>
              </a:ext>
            </a:extLst>
          </p:cNvPr>
          <p:cNvSpPr>
            <a:spLocks noGrp="1"/>
          </p:cNvSpPr>
          <p:nvPr>
            <p:ph type="subTitle" idx="1"/>
          </p:nvPr>
        </p:nvSpPr>
        <p:spPr>
          <a:xfrm>
            <a:off x="764275" y="5578462"/>
            <a:ext cx="10656310" cy="425961"/>
          </a:xfrm>
        </p:spPr>
        <p:txBody>
          <a:bodyPr>
            <a:normAutofit fontScale="92500" lnSpcReduction="20000"/>
          </a:bodyPr>
          <a:lstStyle/>
          <a:p>
            <a:pPr>
              <a:spcAft>
                <a:spcPts val="600"/>
              </a:spcAft>
            </a:pPr>
            <a:r>
              <a:rPr lang="en-US" sz="2400" dirty="0">
                <a:solidFill>
                  <a:schemeClr val="tx1"/>
                </a:solidFill>
              </a:rPr>
              <a:t>What Friendship Means in Our Relationships with Others and with God</a:t>
            </a:r>
          </a:p>
        </p:txBody>
      </p:sp>
      <p:pic>
        <p:nvPicPr>
          <p:cNvPr id="8" name="Picture 7">
            <a:extLst>
              <a:ext uri="{FF2B5EF4-FFF2-40B4-BE49-F238E27FC236}">
                <a16:creationId xmlns:a16="http://schemas.microsoft.com/office/drawing/2014/main" id="{DB6D8F13-0F62-4C41-B746-820CECCE09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3804" y="3297595"/>
            <a:ext cx="559554" cy="391425"/>
          </a:xfrm>
          <a:prstGeom prst="rect">
            <a:avLst/>
          </a:prstGeom>
        </p:spPr>
      </p:pic>
      <p:sp>
        <p:nvSpPr>
          <p:cNvPr id="12" name="Subtitle 2">
            <a:extLst>
              <a:ext uri="{FF2B5EF4-FFF2-40B4-BE49-F238E27FC236}">
                <a16:creationId xmlns:a16="http://schemas.microsoft.com/office/drawing/2014/main" id="{8F5A0261-A635-2A4B-A921-7FFB166A9EBA}"/>
              </a:ext>
            </a:extLst>
          </p:cNvPr>
          <p:cNvSpPr txBox="1">
            <a:spLocks/>
          </p:cNvSpPr>
          <p:nvPr/>
        </p:nvSpPr>
        <p:spPr>
          <a:xfrm>
            <a:off x="764275" y="6084742"/>
            <a:ext cx="10656310" cy="42596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spcAft>
                <a:spcPts val="600"/>
              </a:spcAft>
            </a:pPr>
            <a:r>
              <a:rPr lang="en-US" sz="1200" dirty="0">
                <a:solidFill>
                  <a:schemeClr val="tx1"/>
                </a:solidFill>
              </a:rPr>
              <a:t>By Lou Kinzer </a:t>
            </a:r>
            <a:r>
              <a:rPr lang="en-US" sz="1200" dirty="0" err="1">
                <a:solidFill>
                  <a:schemeClr val="tx1"/>
                </a:solidFill>
              </a:rPr>
              <a:t>Blanchfield</a:t>
            </a:r>
            <a:endParaRPr lang="en-US" sz="1200" dirty="0">
              <a:solidFill>
                <a:schemeClr val="tx1"/>
              </a:solidFill>
            </a:endParaRPr>
          </a:p>
          <a:p>
            <a:pPr>
              <a:spcAft>
                <a:spcPts val="600"/>
              </a:spcAft>
            </a:pPr>
            <a:r>
              <a:rPr lang="en-US" sz="1200" dirty="0">
                <a:solidFill>
                  <a:schemeClr val="tx1"/>
                </a:solidFill>
              </a:rPr>
              <a:t>For General Conference Women’s Ministries</a:t>
            </a:r>
          </a:p>
        </p:txBody>
      </p:sp>
    </p:spTree>
    <p:extLst>
      <p:ext uri="{BB962C8B-B14F-4D97-AF65-F5344CB8AC3E}">
        <p14:creationId xmlns:p14="http://schemas.microsoft.com/office/powerpoint/2010/main" val="16620357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F148B5-52FB-DB4C-AB0E-A151416956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5648C-8CBE-634C-B9A5-2B4C96FB3049}"/>
              </a:ext>
            </a:extLst>
          </p:cNvPr>
          <p:cNvSpPr>
            <a:spLocks noGrp="1"/>
          </p:cNvSpPr>
          <p:nvPr>
            <p:ph type="title"/>
          </p:nvPr>
        </p:nvSpPr>
        <p:spPr>
          <a:xfrm>
            <a:off x="6521116" y="1215189"/>
            <a:ext cx="5561177" cy="1496837"/>
          </a:xfrm>
        </p:spPr>
        <p:txBody>
          <a:bodyPr>
            <a:noAutofit/>
          </a:bodyPr>
          <a:lstStyle/>
          <a:p>
            <a:pPr algn="ctr"/>
            <a:r>
              <a:rPr lang="en-US" sz="4400" b="1" dirty="0">
                <a:solidFill>
                  <a:schemeClr val="accent4">
                    <a:lumMod val="75000"/>
                  </a:schemeClr>
                </a:solidFill>
              </a:rPr>
              <a:t>2.  Assign a Top Priority </a:t>
            </a:r>
            <a:br>
              <a:rPr lang="en-US" sz="4400" b="1" dirty="0">
                <a:solidFill>
                  <a:schemeClr val="accent4">
                    <a:lumMod val="75000"/>
                  </a:schemeClr>
                </a:solidFill>
              </a:rPr>
            </a:br>
            <a:r>
              <a:rPr lang="en-US" sz="4400" b="1" dirty="0">
                <a:solidFill>
                  <a:schemeClr val="accent4">
                    <a:lumMod val="75000"/>
                  </a:schemeClr>
                </a:solidFill>
              </a:rPr>
              <a:t>to Your Friendship</a:t>
            </a:r>
            <a:br>
              <a:rPr lang="en-US" sz="4400" dirty="0">
                <a:solidFill>
                  <a:schemeClr val="accent4">
                    <a:lumMod val="75000"/>
                  </a:schemeClr>
                </a:solidFill>
              </a:rPr>
            </a:br>
            <a:endParaRPr lang="en-US" sz="4400" dirty="0">
              <a:solidFill>
                <a:schemeClr val="accent4">
                  <a:lumMod val="75000"/>
                </a:schemeClr>
              </a:solidFill>
            </a:endParaRPr>
          </a:p>
        </p:txBody>
      </p:sp>
      <p:sp>
        <p:nvSpPr>
          <p:cNvPr id="3" name="Content Placeholder 2">
            <a:extLst>
              <a:ext uri="{FF2B5EF4-FFF2-40B4-BE49-F238E27FC236}">
                <a16:creationId xmlns:a16="http://schemas.microsoft.com/office/drawing/2014/main" id="{650ABD32-495A-5C4A-909C-2EC4235E457D}"/>
              </a:ext>
            </a:extLst>
          </p:cNvPr>
          <p:cNvSpPr>
            <a:spLocks noGrp="1"/>
          </p:cNvSpPr>
          <p:nvPr>
            <p:ph idx="1"/>
          </p:nvPr>
        </p:nvSpPr>
        <p:spPr>
          <a:xfrm>
            <a:off x="7064082" y="2863513"/>
            <a:ext cx="4472922" cy="2436073"/>
          </a:xfrm>
        </p:spPr>
        <p:txBody>
          <a:bodyPr>
            <a:normAutofit/>
          </a:bodyPr>
          <a:lstStyle/>
          <a:p>
            <a:pPr marL="0" indent="0" algn="ctr">
              <a:buNone/>
            </a:pPr>
            <a:r>
              <a:rPr lang="en-US" sz="2800" dirty="0"/>
              <a:t>“And you are my friends if you do what I command you.”</a:t>
            </a:r>
          </a:p>
          <a:p>
            <a:pPr marL="0" indent="0" algn="ctr">
              <a:buNone/>
            </a:pPr>
            <a:r>
              <a:rPr lang="en-US" sz="2800" dirty="0"/>
              <a:t>—John 15:14, TEV</a:t>
            </a:r>
          </a:p>
        </p:txBody>
      </p:sp>
    </p:spTree>
    <p:extLst>
      <p:ext uri="{BB962C8B-B14F-4D97-AF65-F5344CB8AC3E}">
        <p14:creationId xmlns:p14="http://schemas.microsoft.com/office/powerpoint/2010/main" val="348578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3" descr="A group of people walking down a dirt road&#10;&#10;Description automatically generated">
            <a:extLst>
              <a:ext uri="{FF2B5EF4-FFF2-40B4-BE49-F238E27FC236}">
                <a16:creationId xmlns:a16="http://schemas.microsoft.com/office/drawing/2014/main" id="{45813278-6438-784B-A70A-EC12E0CE5C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928" y="419292"/>
            <a:ext cx="5522976" cy="6053328"/>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0C761A-1AA7-0F47-8EAE-563C741AB87C}"/>
              </a:ext>
            </a:extLst>
          </p:cNvPr>
          <p:cNvSpPr>
            <a:spLocks noGrp="1"/>
          </p:cNvSpPr>
          <p:nvPr>
            <p:ph idx="1"/>
          </p:nvPr>
        </p:nvSpPr>
        <p:spPr>
          <a:xfrm>
            <a:off x="6846137" y="2538919"/>
            <a:ext cx="4602152" cy="3557805"/>
          </a:xfrm>
        </p:spPr>
        <p:txBody>
          <a:bodyPr>
            <a:normAutofit/>
          </a:bodyPr>
          <a:lstStyle/>
          <a:p>
            <a:pPr marL="0" indent="0" algn="ctr">
              <a:buNone/>
            </a:pPr>
            <a:r>
              <a:rPr lang="en-US" sz="2800" dirty="0"/>
              <a:t>“Come to Me, all of you who are tired from carrying heavy loads, and I will give you rest.” —Matthew 11:28-30, TEV.</a:t>
            </a:r>
          </a:p>
          <a:p>
            <a:pPr marL="0" indent="0" algn="ctr">
              <a:buNone/>
            </a:pPr>
            <a:r>
              <a:rPr lang="en-US" sz="2800" dirty="0"/>
              <a:t> </a:t>
            </a:r>
          </a:p>
          <a:p>
            <a:pPr marL="0" indent="0" algn="ctr">
              <a:buNone/>
            </a:pPr>
            <a:endParaRPr lang="en-US" sz="2800" dirty="0"/>
          </a:p>
        </p:txBody>
      </p:sp>
    </p:spTree>
    <p:extLst>
      <p:ext uri="{BB962C8B-B14F-4D97-AF65-F5344CB8AC3E}">
        <p14:creationId xmlns:p14="http://schemas.microsoft.com/office/powerpoint/2010/main" val="199789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209618-4519-AB46-8E2D-15B07DF940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21065-A8E4-2747-B62F-AE481AA71EC7}"/>
              </a:ext>
            </a:extLst>
          </p:cNvPr>
          <p:cNvSpPr>
            <a:spLocks noGrp="1"/>
          </p:cNvSpPr>
          <p:nvPr>
            <p:ph type="title"/>
          </p:nvPr>
        </p:nvSpPr>
        <p:spPr>
          <a:xfrm>
            <a:off x="7064082" y="642594"/>
            <a:ext cx="4472921" cy="1371600"/>
          </a:xfrm>
        </p:spPr>
        <p:txBody>
          <a:bodyPr>
            <a:noAutofit/>
          </a:bodyPr>
          <a:lstStyle/>
          <a:p>
            <a:pPr algn="ctr"/>
            <a:br>
              <a:rPr lang="en-US" sz="4000" b="1" dirty="0"/>
            </a:br>
            <a:r>
              <a:rPr lang="en-US" sz="4000" b="1" dirty="0">
                <a:solidFill>
                  <a:schemeClr val="accent4">
                    <a:lumMod val="75000"/>
                  </a:schemeClr>
                </a:solidFill>
              </a:rPr>
              <a:t>3.  Create Openness in Your Friendship</a:t>
            </a:r>
            <a:br>
              <a:rPr lang="en-US" sz="4000" dirty="0"/>
            </a:br>
            <a:endParaRPr lang="en-US" sz="4000" dirty="0"/>
          </a:p>
        </p:txBody>
      </p:sp>
      <p:sp>
        <p:nvSpPr>
          <p:cNvPr id="3" name="Content Placeholder 2">
            <a:extLst>
              <a:ext uri="{FF2B5EF4-FFF2-40B4-BE49-F238E27FC236}">
                <a16:creationId xmlns:a16="http://schemas.microsoft.com/office/drawing/2014/main" id="{C39DFF00-4B08-954D-B0B2-8D8ABEB03013}"/>
              </a:ext>
            </a:extLst>
          </p:cNvPr>
          <p:cNvSpPr>
            <a:spLocks noGrp="1"/>
          </p:cNvSpPr>
          <p:nvPr>
            <p:ph idx="1"/>
          </p:nvPr>
        </p:nvSpPr>
        <p:spPr>
          <a:xfrm>
            <a:off x="7064082" y="2103120"/>
            <a:ext cx="4472922" cy="3931920"/>
          </a:xfrm>
        </p:spPr>
        <p:txBody>
          <a:bodyPr>
            <a:normAutofit fontScale="92500" lnSpcReduction="10000"/>
          </a:bodyPr>
          <a:lstStyle/>
          <a:p>
            <a:pPr marL="0" indent="0" algn="ctr">
              <a:buNone/>
            </a:pPr>
            <a:r>
              <a:rPr lang="en-US" sz="2400" dirty="0"/>
              <a:t>In God's model for friendship, John tells us how He has created an open relationship with us: </a:t>
            </a:r>
          </a:p>
          <a:p>
            <a:pPr marL="0" indent="0" algn="ctr">
              <a:buNone/>
            </a:pPr>
            <a:r>
              <a:rPr lang="en-US" sz="2400" dirty="0"/>
              <a:t>“No longer do I call you servants, for the servant does not know what his master is doing; but I have called you friends, for all things that I have heard from My Father I have made known to you” (John 15:15, NKJV).</a:t>
            </a:r>
          </a:p>
          <a:p>
            <a:pPr marL="0" indent="0" algn="ctr">
              <a:buNone/>
            </a:pPr>
            <a:r>
              <a:rPr lang="en-US" sz="2400" dirty="0"/>
              <a:t> </a:t>
            </a:r>
          </a:p>
          <a:p>
            <a:pPr marL="0" indent="0" algn="ctr">
              <a:buNone/>
            </a:pPr>
            <a:endParaRPr lang="en-US" sz="2400" dirty="0"/>
          </a:p>
        </p:txBody>
      </p:sp>
    </p:spTree>
    <p:extLst>
      <p:ext uri="{BB962C8B-B14F-4D97-AF65-F5344CB8AC3E}">
        <p14:creationId xmlns:p14="http://schemas.microsoft.com/office/powerpoint/2010/main" val="255586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3">
            <a:extLst>
              <a:ext uri="{FF2B5EF4-FFF2-40B4-BE49-F238E27FC236}">
                <a16:creationId xmlns:a16="http://schemas.microsoft.com/office/drawing/2014/main" id="{BDC53478-11C9-9F4B-9E4E-B3136553ED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24928" y="419292"/>
            <a:ext cx="5522976" cy="6053328"/>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014FF5-7BA7-204F-A97C-13AA1FF76467}"/>
              </a:ext>
            </a:extLst>
          </p:cNvPr>
          <p:cNvSpPr>
            <a:spLocks noGrp="1"/>
          </p:cNvSpPr>
          <p:nvPr>
            <p:ph idx="1"/>
          </p:nvPr>
        </p:nvSpPr>
        <p:spPr>
          <a:xfrm>
            <a:off x="6846137" y="2538919"/>
            <a:ext cx="4602152" cy="3557805"/>
          </a:xfrm>
        </p:spPr>
        <p:txBody>
          <a:bodyPr>
            <a:normAutofit/>
          </a:bodyPr>
          <a:lstStyle/>
          <a:p>
            <a:pPr marL="0" indent="0" algn="ctr">
              <a:buNone/>
            </a:pPr>
            <a:r>
              <a:rPr lang="en-US" sz="3600" dirty="0"/>
              <a:t>“This then is what I </a:t>
            </a:r>
            <a:r>
              <a:rPr lang="en-US" sz="3600" dirty="0">
                <a:solidFill>
                  <a:srgbClr val="FF0000"/>
                </a:solidFill>
              </a:rPr>
              <a:t>prescribe</a:t>
            </a:r>
            <a:r>
              <a:rPr lang="en-US" sz="3600" dirty="0"/>
              <a:t> for you: </a:t>
            </a:r>
            <a:r>
              <a:rPr lang="en-US" sz="3600" b="1" dirty="0"/>
              <a:t>love one another.”</a:t>
            </a:r>
          </a:p>
          <a:p>
            <a:pPr marL="0" indent="0" algn="ctr">
              <a:buNone/>
            </a:pPr>
            <a:r>
              <a:rPr lang="en-US" sz="2800" dirty="0"/>
              <a:t>—John 15:17, TEV</a:t>
            </a:r>
          </a:p>
        </p:txBody>
      </p:sp>
    </p:spTree>
    <p:extLst>
      <p:ext uri="{BB962C8B-B14F-4D97-AF65-F5344CB8AC3E}">
        <p14:creationId xmlns:p14="http://schemas.microsoft.com/office/powerpoint/2010/main" val="297245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tanding in a field&#10;&#10;Description automatically generated">
            <a:extLst>
              <a:ext uri="{FF2B5EF4-FFF2-40B4-BE49-F238E27FC236}">
                <a16:creationId xmlns:a16="http://schemas.microsoft.com/office/drawing/2014/main" id="{4312CA4D-C81E-5840-AEDA-CE7EE63290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0" y="10"/>
            <a:ext cx="12188932" cy="6857990"/>
          </a:xfrm>
          <a:prstGeom prst="rect">
            <a:avLst/>
          </a:prstGeom>
        </p:spPr>
      </p:pic>
      <p:sp>
        <p:nvSpPr>
          <p:cNvPr id="9" name="Rectangle 8">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id="{718F98C4-0D7E-5047-9B4A-0E74DEB8DF5F}"/>
              </a:ext>
            </a:extLst>
          </p:cNvPr>
          <p:cNvSpPr>
            <a:spLocks noGrp="1"/>
          </p:cNvSpPr>
          <p:nvPr>
            <p:ph idx="1"/>
          </p:nvPr>
        </p:nvSpPr>
        <p:spPr>
          <a:xfrm>
            <a:off x="1357950" y="1900990"/>
            <a:ext cx="4633415" cy="3523996"/>
          </a:xfrm>
        </p:spPr>
        <p:txBody>
          <a:bodyPr>
            <a:normAutofit/>
          </a:bodyPr>
          <a:lstStyle/>
          <a:p>
            <a:pPr lvl="0"/>
            <a:r>
              <a:rPr lang="en-US" sz="2800" dirty="0"/>
              <a:t>What kinds of blessings do people miss because they don't have close friends?</a:t>
            </a:r>
          </a:p>
          <a:p>
            <a:pPr lvl="0"/>
            <a:r>
              <a:rPr lang="en-US" sz="2800" dirty="0">
                <a:solidFill>
                  <a:schemeClr val="accent5">
                    <a:lumMod val="20000"/>
                    <a:lumOff val="80000"/>
                  </a:schemeClr>
                </a:solidFill>
              </a:rPr>
              <a:t>What blessings come when you and I do have close friends? </a:t>
            </a:r>
          </a:p>
          <a:p>
            <a:endParaRPr lang="en-US" sz="2800" dirty="0"/>
          </a:p>
        </p:txBody>
      </p:sp>
    </p:spTree>
    <p:extLst>
      <p:ext uri="{BB962C8B-B14F-4D97-AF65-F5344CB8AC3E}">
        <p14:creationId xmlns:p14="http://schemas.microsoft.com/office/powerpoint/2010/main" val="209011004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C31BD2F-4406-6747-AA4A-6C6BD83EDC19}"/>
              </a:ext>
            </a:extLst>
          </p:cNvPr>
          <p:cNvSpPr>
            <a:spLocks noGrp="1"/>
          </p:cNvSpPr>
          <p:nvPr>
            <p:ph idx="1"/>
          </p:nvPr>
        </p:nvSpPr>
        <p:spPr>
          <a:xfrm>
            <a:off x="868680" y="1179095"/>
            <a:ext cx="6281928" cy="4855945"/>
          </a:xfrm>
        </p:spPr>
        <p:txBody>
          <a:bodyPr>
            <a:normAutofit/>
          </a:bodyPr>
          <a:lstStyle/>
          <a:p>
            <a:pPr marL="0" indent="0" algn="ctr">
              <a:lnSpc>
                <a:spcPct val="150000"/>
              </a:lnSpc>
              <a:buNone/>
            </a:pPr>
            <a:r>
              <a:rPr lang="en-US" sz="2800" b="1" dirty="0">
                <a:solidFill>
                  <a:schemeClr val="accent5">
                    <a:lumMod val="75000"/>
                  </a:schemeClr>
                </a:solidFill>
              </a:rPr>
              <a:t>LIFE IS TO BE FORTIFIED BY MANY FRIENDSHIPS. TO LOVE, AND TO BE LOVED, IS THE GREATEST HAPPINESS OF EXISTENCE.  </a:t>
            </a:r>
          </a:p>
          <a:p>
            <a:pPr marL="0" indent="0" algn="ctr">
              <a:lnSpc>
                <a:spcPct val="150000"/>
              </a:lnSpc>
              <a:buNone/>
            </a:pPr>
            <a:r>
              <a:rPr lang="en-US" sz="2800" b="1" dirty="0">
                <a:solidFill>
                  <a:schemeClr val="accent5">
                    <a:lumMod val="75000"/>
                  </a:schemeClr>
                </a:solidFill>
              </a:rPr>
              <a:t>—Sydney Smith</a:t>
            </a:r>
            <a:endParaRPr lang="en-US" sz="2800" dirty="0">
              <a:solidFill>
                <a:schemeClr val="accent5">
                  <a:lumMod val="75000"/>
                </a:schemeClr>
              </a:solidFill>
            </a:endParaRPr>
          </a:p>
          <a:p>
            <a:pPr marL="0" indent="0" algn="ctr">
              <a:lnSpc>
                <a:spcPct val="150000"/>
              </a:lnSpc>
              <a:buNone/>
            </a:pPr>
            <a:endParaRPr lang="en-US" sz="2800" dirty="0"/>
          </a:p>
        </p:txBody>
      </p:sp>
      <p:pic>
        <p:nvPicPr>
          <p:cNvPr id="4" name="Picture 3">
            <a:extLst>
              <a:ext uri="{FF2B5EF4-FFF2-40B4-BE49-F238E27FC236}">
                <a16:creationId xmlns:a16="http://schemas.microsoft.com/office/drawing/2014/main" id="{B1CB6767-2783-C94E-8E3F-5A000191E6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7837371" y="237744"/>
            <a:ext cx="4124416" cy="6382512"/>
          </a:xfrm>
          <a:prstGeom prst="rect">
            <a:avLst/>
          </a:prstGeom>
        </p:spPr>
      </p:pic>
    </p:spTree>
    <p:extLst>
      <p:ext uri="{BB962C8B-B14F-4D97-AF65-F5344CB8AC3E}">
        <p14:creationId xmlns:p14="http://schemas.microsoft.com/office/powerpoint/2010/main" val="188881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5AAF726-DC38-B040-8395-4ECB146514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696" y="237744"/>
            <a:ext cx="3996183" cy="6382512"/>
          </a:xfrm>
          <a:prstGeom prst="rect">
            <a:avLst/>
          </a:prstGeom>
        </p:spPr>
      </p:pic>
      <p:sp>
        <p:nvSpPr>
          <p:cNvPr id="13" name="Rectangle 12">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E31B9DB4-779D-CC42-8F1B-3EBD5B2D0D95}"/>
              </a:ext>
            </a:extLst>
          </p:cNvPr>
          <p:cNvSpPr>
            <a:spLocks noGrp="1"/>
          </p:cNvSpPr>
          <p:nvPr>
            <p:ph idx="1"/>
          </p:nvPr>
        </p:nvSpPr>
        <p:spPr>
          <a:xfrm>
            <a:off x="4820811" y="697832"/>
            <a:ext cx="6669345" cy="5666873"/>
          </a:xfrm>
        </p:spPr>
        <p:txBody>
          <a:bodyPr>
            <a:normAutofit lnSpcReduction="10000"/>
          </a:bodyPr>
          <a:lstStyle/>
          <a:p>
            <a:pPr marL="0" indent="0" algn="ctr">
              <a:lnSpc>
                <a:spcPct val="150000"/>
              </a:lnSpc>
              <a:buNone/>
            </a:pPr>
            <a:r>
              <a:rPr lang="en-US" sz="2000" i="1" dirty="0"/>
              <a:t>The Desire of the Ages</a:t>
            </a:r>
            <a:r>
              <a:rPr lang="en-US" sz="2000" dirty="0"/>
              <a:t>, p. 148 says: </a:t>
            </a:r>
          </a:p>
          <a:p>
            <a:pPr marL="0" indent="0" algn="ctr">
              <a:lnSpc>
                <a:spcPct val="150000"/>
              </a:lnSpc>
              <a:buNone/>
            </a:pPr>
            <a:r>
              <a:rPr lang="en-US" sz="2000" dirty="0"/>
              <a:t>“But the gifts of Jesus are ever fresh and new.  The feast that He provides for the soul never fails to give satisfaction and joy.  </a:t>
            </a:r>
            <a:r>
              <a:rPr lang="en-US" sz="2000" dirty="0" err="1"/>
              <a:t>Eachnew</a:t>
            </a:r>
            <a:r>
              <a:rPr lang="en-US" sz="2000" dirty="0"/>
              <a:t> gift increases the capacity of the receiver to appreciate and enjoy the blessings of the Lord.  He gives grace for grace.  There can be no failure of supply.  If you abide in Him, the fact that you receive a rich gift today insures the reception of a richer gift tomorrow. </a:t>
            </a:r>
          </a:p>
          <a:p>
            <a:pPr marL="0" indent="0" algn="ctr">
              <a:lnSpc>
                <a:spcPct val="150000"/>
              </a:lnSpc>
              <a:buNone/>
            </a:pPr>
            <a:r>
              <a:rPr lang="en-US" sz="2000" dirty="0"/>
              <a:t> The words of Jesus to Nathanael express the law of God's dealing with the children of faith.  With every fresh revelation of His love, He declares to the receptive heart, '</a:t>
            </a:r>
            <a:r>
              <a:rPr lang="en-US" sz="2000" dirty="0" err="1"/>
              <a:t>Believest</a:t>
            </a:r>
            <a:r>
              <a:rPr lang="en-US" sz="2000" dirty="0"/>
              <a:t> thou? thou shalt see greater things than these.' John 1:50.”</a:t>
            </a:r>
          </a:p>
          <a:p>
            <a:pPr marL="0" indent="0" algn="ctr">
              <a:lnSpc>
                <a:spcPct val="150000"/>
              </a:lnSpc>
              <a:buNone/>
            </a:pPr>
            <a:endParaRPr lang="en-US" sz="2000" dirty="0"/>
          </a:p>
        </p:txBody>
      </p:sp>
    </p:spTree>
    <p:extLst>
      <p:ext uri="{BB962C8B-B14F-4D97-AF65-F5344CB8AC3E}">
        <p14:creationId xmlns:p14="http://schemas.microsoft.com/office/powerpoint/2010/main" val="166890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C83A21-AE9B-E647-97EA-778F85C18B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B1E2E0-958D-2246-AA3C-ED9275B1C6D7}"/>
              </a:ext>
            </a:extLst>
          </p:cNvPr>
          <p:cNvSpPr>
            <a:spLocks noGrp="1"/>
          </p:cNvSpPr>
          <p:nvPr>
            <p:ph idx="1"/>
          </p:nvPr>
        </p:nvSpPr>
        <p:spPr>
          <a:xfrm>
            <a:off x="774043" y="1032767"/>
            <a:ext cx="4602152" cy="5031152"/>
          </a:xfrm>
        </p:spPr>
        <p:txBody>
          <a:bodyPr>
            <a:normAutofit/>
          </a:bodyPr>
          <a:lstStyle/>
          <a:p>
            <a:pPr>
              <a:lnSpc>
                <a:spcPct val="100000"/>
              </a:lnSpc>
            </a:pPr>
            <a:r>
              <a:rPr lang="en-US" sz="2400" dirty="0"/>
              <a:t>Jobs take us away from our friendship circles.</a:t>
            </a:r>
          </a:p>
          <a:p>
            <a:pPr>
              <a:lnSpc>
                <a:spcPct val="100000"/>
              </a:lnSpc>
            </a:pPr>
            <a:r>
              <a:rPr lang="en-US" sz="2400" dirty="0"/>
              <a:t>Our lives become busy with making a living, building our own families, and we find less and less time to cultivate friendships.</a:t>
            </a:r>
          </a:p>
          <a:p>
            <a:pPr>
              <a:lnSpc>
                <a:spcPct val="100000"/>
              </a:lnSpc>
            </a:pPr>
            <a:r>
              <a:rPr lang="en-US" sz="2400" dirty="0"/>
              <a:t>We also find fewer people who share like beliefs, and like interests. </a:t>
            </a:r>
          </a:p>
          <a:p>
            <a:pPr>
              <a:lnSpc>
                <a:spcPct val="100000"/>
              </a:lnSpc>
            </a:pPr>
            <a:r>
              <a:rPr lang="en-US" sz="2400" dirty="0"/>
              <a:t>If we are married, our best friend then must have a spouse who is compatible with our spouse. </a:t>
            </a:r>
          </a:p>
          <a:p>
            <a:pPr marL="0" indent="0">
              <a:lnSpc>
                <a:spcPct val="100000"/>
              </a:lnSpc>
              <a:buNone/>
            </a:pPr>
            <a:r>
              <a:rPr lang="en-US" sz="2400" dirty="0"/>
              <a:t> </a:t>
            </a:r>
          </a:p>
          <a:p>
            <a:pPr>
              <a:lnSpc>
                <a:spcPct val="100000"/>
              </a:lnSpc>
            </a:pPr>
            <a:endParaRPr lang="en-US" sz="2400" dirty="0"/>
          </a:p>
        </p:txBody>
      </p:sp>
    </p:spTree>
    <p:extLst>
      <p:ext uri="{BB962C8B-B14F-4D97-AF65-F5344CB8AC3E}">
        <p14:creationId xmlns:p14="http://schemas.microsoft.com/office/powerpoint/2010/main" val="345633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BDFFBF-727F-FB47-888A-B5677869DF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B382CA-F268-D242-8871-688BF6DEEF61}"/>
              </a:ext>
            </a:extLst>
          </p:cNvPr>
          <p:cNvSpPr>
            <a:spLocks noGrp="1"/>
          </p:cNvSpPr>
          <p:nvPr>
            <p:ph idx="1"/>
          </p:nvPr>
        </p:nvSpPr>
        <p:spPr>
          <a:xfrm>
            <a:off x="6783228" y="633482"/>
            <a:ext cx="5018210" cy="5933693"/>
          </a:xfrm>
        </p:spPr>
        <p:txBody>
          <a:bodyPr>
            <a:normAutofit/>
          </a:bodyPr>
          <a:lstStyle/>
          <a:p>
            <a:pPr marL="0" indent="0" algn="ctr">
              <a:lnSpc>
                <a:spcPct val="100000"/>
              </a:lnSpc>
              <a:buNone/>
            </a:pPr>
            <a:r>
              <a:rPr lang="en-US" sz="2400" dirty="0"/>
              <a:t>2 Corinthians 5:17-19, TEV</a:t>
            </a:r>
          </a:p>
          <a:p>
            <a:pPr marL="0" indent="0" algn="ctr">
              <a:lnSpc>
                <a:spcPct val="100000"/>
              </a:lnSpc>
              <a:buNone/>
            </a:pPr>
            <a:r>
              <a:rPr lang="en-US" sz="2400" baseline="30000" dirty="0"/>
              <a:t>17</a:t>
            </a:r>
            <a:r>
              <a:rPr lang="en-US" sz="2400" dirty="0"/>
              <a:t>Anyone who is joined to Christ is a new being; the old is gone, the new has come.  </a:t>
            </a:r>
          </a:p>
          <a:p>
            <a:pPr marL="0" indent="0" algn="ctr">
              <a:lnSpc>
                <a:spcPct val="100000"/>
              </a:lnSpc>
              <a:buNone/>
            </a:pPr>
            <a:r>
              <a:rPr lang="en-US" sz="2400" baseline="30000" dirty="0"/>
              <a:t>18</a:t>
            </a:r>
            <a:r>
              <a:rPr lang="en-US" sz="2400" dirty="0"/>
              <a:t>All this is done by God, who through Christ changed us from enemies into His friends and gave us the task of making others His friends also. </a:t>
            </a:r>
          </a:p>
          <a:p>
            <a:pPr marL="0" indent="0" algn="ctr">
              <a:lnSpc>
                <a:spcPct val="100000"/>
              </a:lnSpc>
              <a:buNone/>
            </a:pPr>
            <a:r>
              <a:rPr lang="en-US" sz="2400" baseline="30000" dirty="0"/>
              <a:t>19</a:t>
            </a:r>
            <a:r>
              <a:rPr lang="en-US" sz="2400" dirty="0"/>
              <a:t>Our message is that God was making all human beings His friends through Christ. God did not keep an account of their sins, and He has given us the message which tells how He makes them His friends. </a:t>
            </a:r>
          </a:p>
          <a:p>
            <a:pPr marL="0" indent="0" algn="ctr">
              <a:lnSpc>
                <a:spcPct val="100000"/>
              </a:lnSpc>
              <a:buNone/>
            </a:pPr>
            <a:endParaRPr lang="en-US" sz="2400" dirty="0"/>
          </a:p>
        </p:txBody>
      </p:sp>
    </p:spTree>
    <p:extLst>
      <p:ext uri="{BB962C8B-B14F-4D97-AF65-F5344CB8AC3E}">
        <p14:creationId xmlns:p14="http://schemas.microsoft.com/office/powerpoint/2010/main" val="3500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4C03D3-748A-C24F-A98B-BDFF398212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392647" cy="6857990"/>
          </a:xfrm>
          <a:prstGeom prst="rect">
            <a:avLst/>
          </a:prstGeom>
        </p:spPr>
      </p:pic>
      <p:sp>
        <p:nvSpPr>
          <p:cNvPr id="16"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0B2035-079F-624A-87F6-5AF0FE2B5CBE}"/>
              </a:ext>
            </a:extLst>
          </p:cNvPr>
          <p:cNvSpPr>
            <a:spLocks noGrp="1"/>
          </p:cNvSpPr>
          <p:nvPr>
            <p:ph idx="1"/>
          </p:nvPr>
        </p:nvSpPr>
        <p:spPr>
          <a:xfrm>
            <a:off x="7064082" y="1828800"/>
            <a:ext cx="4472922" cy="3344779"/>
          </a:xfrm>
        </p:spPr>
        <p:txBody>
          <a:bodyPr>
            <a:normAutofit/>
          </a:bodyPr>
          <a:lstStyle/>
          <a:p>
            <a:pPr marL="0" lvl="0" indent="0" algn="ctr">
              <a:buNone/>
            </a:pPr>
            <a:r>
              <a:rPr lang="en-US" sz="3200" dirty="0"/>
              <a:t>God's model for building friendship is found in John 15:12-17. </a:t>
            </a:r>
          </a:p>
          <a:p>
            <a:pPr algn="ctr"/>
            <a:endParaRPr lang="en-US" sz="3200" dirty="0"/>
          </a:p>
          <a:p>
            <a:pPr algn="ctr"/>
            <a:endParaRPr lang="en-US" sz="3200" dirty="0"/>
          </a:p>
        </p:txBody>
      </p:sp>
    </p:spTree>
    <p:extLst>
      <p:ext uri="{BB962C8B-B14F-4D97-AF65-F5344CB8AC3E}">
        <p14:creationId xmlns:p14="http://schemas.microsoft.com/office/powerpoint/2010/main" val="136160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on a beach&#10;&#10;Description automatically generated">
            <a:extLst>
              <a:ext uri="{FF2B5EF4-FFF2-40B4-BE49-F238E27FC236}">
                <a16:creationId xmlns:a16="http://schemas.microsoft.com/office/drawing/2014/main" id="{DA199B41-F1EF-EB42-8F73-F4CF129CDD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4551026"/>
          </a:xfrm>
          <a:prstGeom prst="rect">
            <a:avLst/>
          </a:prstGeom>
        </p:spPr>
      </p:pic>
      <p:sp>
        <p:nvSpPr>
          <p:cNvPr id="24" name="Rectangle 2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6" name="Rectangle 2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22F15B9-1F44-2C4A-A04B-15F64B067D9A}"/>
              </a:ext>
            </a:extLst>
          </p:cNvPr>
          <p:cNvSpPr>
            <a:spLocks noGrp="1"/>
          </p:cNvSpPr>
          <p:nvPr>
            <p:ph type="title"/>
          </p:nvPr>
        </p:nvSpPr>
        <p:spPr>
          <a:xfrm>
            <a:off x="372723" y="4956811"/>
            <a:ext cx="11439414" cy="897439"/>
          </a:xfrm>
        </p:spPr>
        <p:txBody>
          <a:bodyPr vert="horz" lIns="91440" tIns="45720" rIns="91440" bIns="45720" rtlCol="0" anchor="ctr">
            <a:noAutofit/>
          </a:bodyPr>
          <a:lstStyle/>
          <a:p>
            <a:pPr algn="ctr">
              <a:lnSpc>
                <a:spcPct val="83000"/>
              </a:lnSpc>
            </a:pPr>
            <a:br>
              <a:rPr lang="en-US" sz="6000" spc="-100" dirty="0">
                <a:solidFill>
                  <a:schemeClr val="tx1"/>
                </a:solidFill>
              </a:rPr>
            </a:br>
            <a:r>
              <a:rPr lang="en-US" sz="6000" spc="-100" dirty="0">
                <a:solidFill>
                  <a:schemeClr val="tx1"/>
                </a:solidFill>
              </a:rPr>
              <a:t>principles for building friendship </a:t>
            </a:r>
            <a:br>
              <a:rPr lang="en-US" sz="6000" spc="-100" dirty="0">
                <a:solidFill>
                  <a:schemeClr val="tx1"/>
                </a:solidFill>
              </a:rPr>
            </a:br>
            <a:endParaRPr lang="en-US" sz="6000" spc="-100" dirty="0">
              <a:solidFill>
                <a:schemeClr val="tx1"/>
              </a:solidFill>
            </a:endParaRPr>
          </a:p>
        </p:txBody>
      </p:sp>
    </p:spTree>
    <p:extLst>
      <p:ext uri="{BB962C8B-B14F-4D97-AF65-F5344CB8AC3E}">
        <p14:creationId xmlns:p14="http://schemas.microsoft.com/office/powerpoint/2010/main" val="34029918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front of a mirror posing for the camera&#10;&#10;Description automatically generated">
            <a:extLst>
              <a:ext uri="{FF2B5EF4-FFF2-40B4-BE49-F238E27FC236}">
                <a16:creationId xmlns:a16="http://schemas.microsoft.com/office/drawing/2014/main" id="{07924590-9E46-194A-BE62-BA150CBFD3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392647" cy="6857990"/>
          </a:xfrm>
          <a:prstGeom prst="rect">
            <a:avLst/>
          </a:prstGeom>
        </p:spPr>
      </p:pic>
      <p:sp>
        <p:nvSpPr>
          <p:cNvPr id="18"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AED2D-28DC-7245-9671-507426D65988}"/>
              </a:ext>
            </a:extLst>
          </p:cNvPr>
          <p:cNvSpPr>
            <a:spLocks noGrp="1"/>
          </p:cNvSpPr>
          <p:nvPr>
            <p:ph type="title"/>
          </p:nvPr>
        </p:nvSpPr>
        <p:spPr>
          <a:xfrm>
            <a:off x="6739228" y="1268237"/>
            <a:ext cx="5018211" cy="1371600"/>
          </a:xfrm>
        </p:spPr>
        <p:txBody>
          <a:bodyPr>
            <a:noAutofit/>
          </a:bodyPr>
          <a:lstStyle/>
          <a:p>
            <a:pPr algn="ctr"/>
            <a:r>
              <a:rPr lang="en-US" sz="4400" b="1" dirty="0">
                <a:solidFill>
                  <a:schemeClr val="accent4">
                    <a:lumMod val="75000"/>
                  </a:schemeClr>
                </a:solidFill>
              </a:rPr>
              <a:t>1.  Communicate Warmth in Your Friendship</a:t>
            </a:r>
            <a:br>
              <a:rPr lang="en-US" sz="4400" dirty="0">
                <a:solidFill>
                  <a:schemeClr val="accent4">
                    <a:lumMod val="75000"/>
                  </a:schemeClr>
                </a:solidFill>
              </a:rPr>
            </a:br>
            <a:endParaRPr lang="en-US" sz="4400" dirty="0">
              <a:solidFill>
                <a:schemeClr val="accent4">
                  <a:lumMod val="75000"/>
                </a:schemeClr>
              </a:solidFill>
            </a:endParaRPr>
          </a:p>
        </p:txBody>
      </p:sp>
      <p:sp>
        <p:nvSpPr>
          <p:cNvPr id="3" name="Content Placeholder 2">
            <a:extLst>
              <a:ext uri="{FF2B5EF4-FFF2-40B4-BE49-F238E27FC236}">
                <a16:creationId xmlns:a16="http://schemas.microsoft.com/office/drawing/2014/main" id="{F900FF6D-AC2C-064A-B611-AF991A9AC2DB}"/>
              </a:ext>
            </a:extLst>
          </p:cNvPr>
          <p:cNvSpPr>
            <a:spLocks noGrp="1"/>
          </p:cNvSpPr>
          <p:nvPr>
            <p:ph idx="1"/>
          </p:nvPr>
        </p:nvSpPr>
        <p:spPr>
          <a:xfrm>
            <a:off x="7064082" y="2680639"/>
            <a:ext cx="4472922" cy="2740687"/>
          </a:xfrm>
        </p:spPr>
        <p:txBody>
          <a:bodyPr>
            <a:normAutofit/>
          </a:bodyPr>
          <a:lstStyle/>
          <a:p>
            <a:pPr marL="0" indent="0" algn="ctr">
              <a:buNone/>
            </a:pPr>
            <a:r>
              <a:rPr lang="en-US" sz="2800" dirty="0"/>
              <a:t>“I have loved thee with an everlasting love, therefore with loving kindness have I drawn thee.”</a:t>
            </a:r>
          </a:p>
          <a:p>
            <a:pPr marL="0" indent="0" algn="ctr">
              <a:buNone/>
            </a:pPr>
            <a:r>
              <a:rPr lang="en-US" sz="2800" dirty="0"/>
              <a:t>—Jeremiah 31:3, KJV </a:t>
            </a:r>
          </a:p>
          <a:p>
            <a:pPr marL="0" indent="0" algn="ctr">
              <a:buNone/>
            </a:pPr>
            <a:endParaRPr lang="en-US" sz="2800" dirty="0"/>
          </a:p>
        </p:txBody>
      </p:sp>
    </p:spTree>
    <p:extLst>
      <p:ext uri="{BB962C8B-B14F-4D97-AF65-F5344CB8AC3E}">
        <p14:creationId xmlns:p14="http://schemas.microsoft.com/office/powerpoint/2010/main" val="3961894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024"/>
      </a:dk2>
      <a:lt2>
        <a:srgbClr val="E6E2E8"/>
      </a:lt2>
      <a:accent1>
        <a:srgbClr val="54B620"/>
      </a:accent1>
      <a:accent2>
        <a:srgbClr val="89AE13"/>
      </a:accent2>
      <a:accent3>
        <a:srgbClr val="BA9E21"/>
      </a:accent3>
      <a:accent4>
        <a:srgbClr val="D56417"/>
      </a:accent4>
      <a:accent5>
        <a:srgbClr val="E7292B"/>
      </a:accent5>
      <a:accent6>
        <a:srgbClr val="D51769"/>
      </a:accent6>
      <a:hlink>
        <a:srgbClr val="C4614F"/>
      </a:hlink>
      <a:folHlink>
        <a:srgbClr val="7F7F7F"/>
      </a:folHlink>
    </a:clrScheme>
    <a:fontScheme name="Savon">
      <a:majorFont>
        <a:latin typeface="Edwardian Script IT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emb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885</Words>
  <Application>Microsoft Macintosh PowerPoint</Application>
  <PresentationFormat>Widescreen</PresentationFormat>
  <Paragraphs>195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Bembo</vt:lpstr>
      <vt:lpstr>Calibri</vt:lpstr>
      <vt:lpstr>Edwardian Script ITC</vt:lpstr>
      <vt:lpstr>Garamond</vt:lpstr>
      <vt:lpstr>SavonVTI</vt:lpstr>
      <vt:lpstr>The Art of Friendship </vt:lpstr>
      <vt:lpstr>PowerPoint Presentation</vt:lpstr>
      <vt:lpstr>PowerPoint Presentation</vt:lpstr>
      <vt:lpstr>PowerPoint Presentation</vt:lpstr>
      <vt:lpstr>PowerPoint Presentation</vt:lpstr>
      <vt:lpstr>PowerPoint Presentation</vt:lpstr>
      <vt:lpstr>PowerPoint Presentation</vt:lpstr>
      <vt:lpstr> principles for building friendship  </vt:lpstr>
      <vt:lpstr>1.  Communicate Warmth in Your Friendship </vt:lpstr>
      <vt:lpstr>2.  Assign a Top Priority  to Your Friendship </vt:lpstr>
      <vt:lpstr>PowerPoint Presentation</vt:lpstr>
      <vt:lpstr> 3.  Create Openness in Your Friendship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Friendship </dc:title>
  <dc:creator>Arrais, Raquel</dc:creator>
  <cp:lastModifiedBy>Turner, Rebecca</cp:lastModifiedBy>
  <cp:revision>18</cp:revision>
  <dcterms:created xsi:type="dcterms:W3CDTF">2020-02-06T19:32:28Z</dcterms:created>
  <dcterms:modified xsi:type="dcterms:W3CDTF">2020-02-13T22:54:35Z</dcterms:modified>
</cp:coreProperties>
</file>