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78" r:id="rId2"/>
    <p:sldId id="257" r:id="rId3"/>
    <p:sldId id="258" r:id="rId4"/>
    <p:sldId id="271" r:id="rId5"/>
    <p:sldId id="259" r:id="rId6"/>
    <p:sldId id="260" r:id="rId7"/>
    <p:sldId id="261" r:id="rId8"/>
    <p:sldId id="262" r:id="rId9"/>
    <p:sldId id="273" r:id="rId10"/>
    <p:sldId id="263" r:id="rId11"/>
    <p:sldId id="274" r:id="rId12"/>
    <p:sldId id="264" r:id="rId13"/>
    <p:sldId id="265" r:id="rId14"/>
    <p:sldId id="266" r:id="rId15"/>
    <p:sldId id="275" r:id="rId16"/>
    <p:sldId id="267" r:id="rId17"/>
    <p:sldId id="276" r:id="rId18"/>
    <p:sldId id="268" r:id="rId19"/>
    <p:sldId id="277" r:id="rId20"/>
    <p:sldId id="269" r:id="rId21"/>
    <p:sldId id="270" r:id="rId22"/>
    <p:sldId id="27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60272"/>
  </p:normalViewPr>
  <p:slideViewPr>
    <p:cSldViewPr snapToGrid="0" snapToObjects="1">
      <p:cViewPr varScale="1">
        <p:scale>
          <a:sx n="74" d="100"/>
          <a:sy n="74" d="100"/>
        </p:scale>
        <p:origin x="2560" y="17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69" d="100"/>
          <a:sy n="69" d="100"/>
        </p:scale>
        <p:origin x="3648"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F9D122-7CA8-5E4F-B9FD-6BB3EE8F84B2}" type="datetimeFigureOut">
              <a:rPr lang="en-US" smtClean="0"/>
              <a:t>2/16/22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8E12B-8007-2343-ACF4-E822B68B87BC}" type="slidenum">
              <a:rPr lang="en-US" smtClean="0"/>
              <a:t>‹#›</a:t>
            </a:fld>
            <a:endParaRPr lang="en-US"/>
          </a:p>
        </p:txBody>
      </p:sp>
    </p:spTree>
    <p:extLst>
      <p:ext uri="{BB962C8B-B14F-4D97-AF65-F5344CB8AC3E}">
        <p14:creationId xmlns:p14="http://schemas.microsoft.com/office/powerpoint/2010/main" val="594085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8" Type="http://schemas.openxmlformats.org/officeDocument/2006/relationships/hyperlink" Target="https://www.biblestudytools.com/interlinear-bible/strongs/?t=nas&amp;ll=h&amp;sn=06105" TargetMode="External"/><Relationship Id="rId3" Type="http://schemas.openxmlformats.org/officeDocument/2006/relationships/hyperlink" Target="https://www.biblestudytools.com/interlinear-bible/strongs/?t=nas&amp;ll=h&amp;sn=0430" TargetMode="External"/><Relationship Id="rId7" Type="http://schemas.openxmlformats.org/officeDocument/2006/relationships/hyperlink" Target="https://www.biblestudytools.com/interlinear-bible/strongs/?t=nas&amp;ll=h&amp;sn=07235" TargetMode="External"/><Relationship Id="rId2" Type="http://schemas.openxmlformats.org/officeDocument/2006/relationships/slide" Target="../slides/slide19.xml"/><Relationship Id="rId1" Type="http://schemas.openxmlformats.org/officeDocument/2006/relationships/notesMaster" Target="../notesMasters/notesMaster1.xml"/><Relationship Id="rId6" Type="http://schemas.openxmlformats.org/officeDocument/2006/relationships/hyperlink" Target="https://www.biblestudytools.com/interlinear-bible/strongs/?t=nas&amp;ll=h&amp;sn=05971" TargetMode="External"/><Relationship Id="rId5" Type="http://schemas.openxmlformats.org/officeDocument/2006/relationships/hyperlink" Target="https://www.biblestudytools.com/interlinear-bible/strongs/?t=nas&amp;ll=h&amp;sn=03205" TargetMode="External"/><Relationship Id="rId4" Type="http://schemas.openxmlformats.org/officeDocument/2006/relationships/hyperlink" Target="https://www.biblestudytools.com/interlinear-bible/strongs/?t=nas&amp;ll=h&amp;sn=03190" TargetMode="External"/><Relationship Id="rId9" Type="http://schemas.openxmlformats.org/officeDocument/2006/relationships/hyperlink" Target="https://www.biblestudytools.com/interlinear-bible/strongs/?t=nas&amp;ll=h&amp;sn=03966"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dictionary.cambridge.org/dictionary/english/heroine"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Heroines of Faithfulness</a:t>
            </a:r>
            <a:endParaRPr lang="en-US" dirty="0"/>
          </a:p>
          <a:p>
            <a:r>
              <a:rPr lang="en-US" dirty="0"/>
              <a:t>By </a:t>
            </a:r>
            <a:r>
              <a:rPr lang="en-US" dirty="0" err="1"/>
              <a:t>Omobonike</a:t>
            </a:r>
            <a:r>
              <a:rPr lang="en-US" dirty="0"/>
              <a:t> </a:t>
            </a:r>
            <a:r>
              <a:rPr lang="en-US" dirty="0" err="1"/>
              <a:t>Adeola</a:t>
            </a:r>
            <a:r>
              <a:rPr lang="en-US" dirty="0"/>
              <a:t> </a:t>
            </a:r>
            <a:r>
              <a:rPr lang="en-US" dirty="0" err="1"/>
              <a:t>Sessou</a:t>
            </a:r>
            <a:endParaRPr lang="en-US" dirty="0"/>
          </a:p>
          <a:p>
            <a:r>
              <a:rPr lang="en-US" dirty="0"/>
              <a:t>Women’s Ministries director of West-Central Africa Division</a:t>
            </a: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1</a:t>
            </a:fld>
            <a:endParaRPr lang="en-US"/>
          </a:p>
        </p:txBody>
      </p:sp>
    </p:spTree>
    <p:extLst>
      <p:ext uri="{BB962C8B-B14F-4D97-AF65-F5344CB8AC3E}">
        <p14:creationId xmlns:p14="http://schemas.microsoft.com/office/powerpoint/2010/main" val="1146716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2. THEY HANDLED THE SITUATION WITH WISDOM</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midwives resolved to keep alive both the male and female Hebrew children, but they needed to find the best means of accomplishing this resolution. They expected the monarch would ask for an explanation if they didn’t carry out the order. And that is exactly what he did! “And the king of Egypt called for the midwives, and said unto them, ‘Why have ye done this thing, and have saved the male children alive?’” (Exodus 1:18, AKJV).</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next verse reveals </a:t>
            </a:r>
            <a:r>
              <a:rPr lang="en-US" sz="1200" kern="1200" dirty="0" err="1">
                <a:solidFill>
                  <a:schemeClr val="tx1"/>
                </a:solidFill>
                <a:effectLst/>
                <a:latin typeface="+mn-lt"/>
                <a:ea typeface="+mn-ea"/>
                <a:cs typeface="+mn-cs"/>
              </a:rPr>
              <a:t>Shiphrah</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Puah’s</a:t>
            </a:r>
            <a:r>
              <a:rPr lang="en-US" sz="1200" kern="1200" dirty="0">
                <a:solidFill>
                  <a:schemeClr val="tx1"/>
                </a:solidFill>
                <a:effectLst/>
                <a:latin typeface="+mn-lt"/>
                <a:ea typeface="+mn-ea"/>
                <a:cs typeface="+mn-cs"/>
              </a:rPr>
              <a:t> secret plan. “The midwives said to Pharaoh, ‘Because the Hebrew women are not like the Egyptian women, for they are vigorous and give birth before the midwife comes to them’” (Exodus 1:19, ESV).</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So, it may have been possible that through the wisdom of God these midwives decided to delay their intervention for delivering Israelite women, allowing them to give birth before their arrival, thereby avoiding the killing of babies. The killing instructions specified the time was to be done during the delivery, while still sitting on the birthing stools.</a:t>
            </a:r>
          </a:p>
          <a:p>
            <a:endParaRPr lang="en-US" dirty="0"/>
          </a:p>
          <a:p>
            <a:r>
              <a:rPr lang="en-US" sz="1200" kern="1200" dirty="0">
                <a:solidFill>
                  <a:schemeClr val="tx1"/>
                </a:solidFill>
                <a:effectLst/>
                <a:latin typeface="+mn-lt"/>
                <a:ea typeface="+mn-ea"/>
                <a:cs typeface="+mn-cs"/>
              </a:rPr>
              <a:t>Proverbs 9:10 says, “The fear of the </a:t>
            </a:r>
            <a:r>
              <a:rPr lang="en-US" sz="1200" kern="1200" cap="small" dirty="0">
                <a:solidFill>
                  <a:schemeClr val="tx1"/>
                </a:solidFill>
                <a:effectLst/>
                <a:latin typeface="+mn-lt"/>
                <a:ea typeface="+mn-ea"/>
                <a:cs typeface="+mn-cs"/>
              </a:rPr>
              <a:t>Lord</a:t>
            </a:r>
            <a:r>
              <a:rPr lang="en-US" sz="1200" kern="1200" dirty="0">
                <a:solidFill>
                  <a:schemeClr val="tx1"/>
                </a:solidFill>
                <a:effectLst/>
                <a:latin typeface="+mn-lt"/>
                <a:ea typeface="+mn-ea"/>
                <a:cs typeface="+mn-cs"/>
              </a:rPr>
              <a:t> is the beginning of wisdom: and the knowledge of the Holy One is understanding” (NKJV). God blessed </a:t>
            </a:r>
            <a:r>
              <a:rPr lang="en-US" sz="1200" kern="1200" dirty="0" err="1">
                <a:solidFill>
                  <a:schemeClr val="tx1"/>
                </a:solidFill>
                <a:effectLst/>
                <a:latin typeface="+mn-lt"/>
                <a:ea typeface="+mn-ea"/>
                <a:cs typeface="+mn-cs"/>
              </a:rPr>
              <a:t>Shiphrah</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Puah</a:t>
            </a:r>
            <a:r>
              <a:rPr lang="en-US" sz="1200" kern="1200" dirty="0">
                <a:solidFill>
                  <a:schemeClr val="tx1"/>
                </a:solidFill>
                <a:effectLst/>
                <a:latin typeface="+mn-lt"/>
                <a:ea typeface="+mn-ea"/>
                <a:cs typeface="+mn-cs"/>
              </a:rPr>
              <a:t> with the best solution for obeying the Lord. The king could not contradict their response, and they could not be accused of disobedience. How did the midwives gain this wisdom? Perhaps as they sought to honor God, He communicated this plan to them.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Is wisdom available for us?</a:t>
            </a: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10</a:t>
            </a:fld>
            <a:endParaRPr lang="en-US"/>
          </a:p>
        </p:txBody>
      </p:sp>
    </p:spTree>
    <p:extLst>
      <p:ext uri="{BB962C8B-B14F-4D97-AF65-F5344CB8AC3E}">
        <p14:creationId xmlns:p14="http://schemas.microsoft.com/office/powerpoint/2010/main" val="11768784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Proverbs 9:10 says, “The fear of the </a:t>
            </a:r>
            <a:r>
              <a:rPr lang="en-US" sz="1200" kern="1200" cap="small" dirty="0">
                <a:solidFill>
                  <a:schemeClr val="tx1"/>
                </a:solidFill>
                <a:effectLst/>
                <a:latin typeface="+mn-lt"/>
                <a:ea typeface="+mn-ea"/>
                <a:cs typeface="+mn-cs"/>
              </a:rPr>
              <a:t>Lord</a:t>
            </a:r>
            <a:r>
              <a:rPr lang="en-US" sz="1200" kern="1200" dirty="0">
                <a:solidFill>
                  <a:schemeClr val="tx1"/>
                </a:solidFill>
                <a:effectLst/>
                <a:latin typeface="+mn-lt"/>
                <a:ea typeface="+mn-ea"/>
                <a:cs typeface="+mn-cs"/>
              </a:rPr>
              <a:t> is the beginning of wisdom: and the knowledge of the Holy One is understanding” (NKJV). God blessed </a:t>
            </a:r>
            <a:r>
              <a:rPr lang="en-US" sz="1200" kern="1200" dirty="0" err="1">
                <a:solidFill>
                  <a:schemeClr val="tx1"/>
                </a:solidFill>
                <a:effectLst/>
                <a:latin typeface="+mn-lt"/>
                <a:ea typeface="+mn-ea"/>
                <a:cs typeface="+mn-cs"/>
              </a:rPr>
              <a:t>Shiphrah</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Puah</a:t>
            </a:r>
            <a:r>
              <a:rPr lang="en-US" sz="1200" kern="1200" dirty="0">
                <a:solidFill>
                  <a:schemeClr val="tx1"/>
                </a:solidFill>
                <a:effectLst/>
                <a:latin typeface="+mn-lt"/>
                <a:ea typeface="+mn-ea"/>
                <a:cs typeface="+mn-cs"/>
              </a:rPr>
              <a:t> with the best solution for obeying the Lord. The king could not contradict their response, and they could not be accused of disobedience. How did the midwives gain this wisdom? Perhaps as they sought to honor God, He communicated this plan to them.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Is wisdom ava</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the Lord gives wisdom” (Proverbs 2:6, NIV).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“Wisdom is enshrined in the hearts of men [and women] of common sense” (Proverbs 14:33, TLB).</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fear of the Lord—that is wisdom, and to shun evil is understanding” (Job 28:28, NIV).</a:t>
            </a:r>
          </a:p>
          <a:p>
            <a:r>
              <a:rPr lang="en-US" sz="1200" kern="1200" dirty="0" err="1">
                <a:solidFill>
                  <a:schemeClr val="tx1"/>
                </a:solidFill>
                <a:effectLst/>
                <a:latin typeface="+mn-lt"/>
                <a:ea typeface="+mn-ea"/>
                <a:cs typeface="+mn-cs"/>
              </a:rPr>
              <a:t>ilable</a:t>
            </a:r>
            <a:r>
              <a:rPr lang="en-US" sz="1200" kern="1200" dirty="0">
                <a:solidFill>
                  <a:schemeClr val="tx1"/>
                </a:solidFill>
                <a:effectLst/>
                <a:latin typeface="+mn-lt"/>
                <a:ea typeface="+mn-ea"/>
                <a:cs typeface="+mn-cs"/>
              </a:rPr>
              <a:t> for us?</a:t>
            </a:r>
          </a:p>
        </p:txBody>
      </p:sp>
      <p:sp>
        <p:nvSpPr>
          <p:cNvPr id="4" name="Slide Number Placeholder 3"/>
          <p:cNvSpPr>
            <a:spLocks noGrp="1"/>
          </p:cNvSpPr>
          <p:nvPr>
            <p:ph type="sldNum" sz="quarter" idx="10"/>
          </p:nvPr>
        </p:nvSpPr>
        <p:spPr/>
        <p:txBody>
          <a:bodyPr/>
          <a:lstStyle/>
          <a:p>
            <a:fld id="{65F8E12B-8007-2343-ACF4-E822B68B87BC}" type="slidenum">
              <a:rPr lang="en-US" smtClean="0"/>
              <a:t>11</a:t>
            </a:fld>
            <a:endParaRPr lang="en-US"/>
          </a:p>
        </p:txBody>
      </p:sp>
    </p:spTree>
    <p:extLst>
      <p:ext uri="{BB962C8B-B14F-4D97-AF65-F5344CB8AC3E}">
        <p14:creationId xmlns:p14="http://schemas.microsoft.com/office/powerpoint/2010/main" val="322961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When daughters of God choose to honor Him with their obedience, God blesses them with wisdom in handling complex situations. God promises to help us in all circumstances especially in the time of trouble like this one. Psalms 50:15 declares, “And call upon me in the day of trouble: I will deliver you, and you shall glorify me” (KJV). Psalms 32:8 promises, “I will instruct you and teach you in the way which you should go; I will guide you with My eye” (NKJV). Wisdom for finding our way through the labyrinth of life’s difficulties comes through the help and wisdom of God who is willing to communicate to all who seek him.</a:t>
            </a: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12</a:t>
            </a:fld>
            <a:endParaRPr lang="en-US"/>
          </a:p>
        </p:txBody>
      </p:sp>
    </p:spTree>
    <p:extLst>
      <p:ext uri="{BB962C8B-B14F-4D97-AF65-F5344CB8AC3E}">
        <p14:creationId xmlns:p14="http://schemas.microsoft.com/office/powerpoint/2010/main" val="9529796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3. THEY CHOSE TO OBEY GOD RATHER THAN MAN (HUMANS)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Although simply choosing to obey the king was expected, although the command to kill came from the greatest king in history to that time, although the disobedience to the king’s orders meant death, </a:t>
            </a:r>
            <a:r>
              <a:rPr lang="en-US" sz="1200" kern="1200" dirty="0" err="1">
                <a:solidFill>
                  <a:schemeClr val="tx1"/>
                </a:solidFill>
                <a:effectLst/>
                <a:latin typeface="+mn-lt"/>
                <a:ea typeface="+mn-ea"/>
                <a:cs typeface="+mn-cs"/>
              </a:rPr>
              <a:t>Shiphrah</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Puah</a:t>
            </a:r>
            <a:r>
              <a:rPr lang="en-US" sz="1200" kern="1200" dirty="0">
                <a:solidFill>
                  <a:schemeClr val="tx1"/>
                </a:solidFill>
                <a:effectLst/>
                <a:latin typeface="+mn-lt"/>
                <a:ea typeface="+mn-ea"/>
                <a:cs typeface="+mn-cs"/>
              </a:rPr>
              <a:t> chose to obey God rather than to obey Pharaoh. Their actions demonstrate that in life a choice can be made in every circumstance. It is incorrect to think we have no choice of our own, to assume that whatever is imposed on us, be it good or bad, leaves us with no choice. Life is all about making choices, and we are responsible for our own choices. </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Ellen G. White states that “He who has God’s law written in the heart will obey God rather than men, and will sooner disobey all men than deviate in the least from the commandment of God. God’s people, taught by the inspiration of truth, and led by a good conscience to live by every word of God, will take His law, written in their hearts, as the only authority which they can acknowledge or consent to obey. The wisdom and authority of the divine law are supreme” (</a:t>
            </a:r>
            <a:r>
              <a:rPr lang="en-US" sz="1200" i="1" kern="1200" dirty="0">
                <a:solidFill>
                  <a:schemeClr val="tx1"/>
                </a:solidFill>
                <a:effectLst/>
                <a:latin typeface="+mn-lt"/>
                <a:ea typeface="+mn-ea"/>
                <a:cs typeface="+mn-cs"/>
              </a:rPr>
              <a:t>Counsels for the Church,</a:t>
            </a:r>
            <a:r>
              <a:rPr lang="en-US" sz="1200" kern="1200" dirty="0">
                <a:solidFill>
                  <a:schemeClr val="tx1"/>
                </a:solidFill>
                <a:effectLst/>
                <a:latin typeface="+mn-lt"/>
                <a:ea typeface="+mn-ea"/>
                <a:cs typeface="+mn-cs"/>
              </a:rPr>
              <a:t> 314.3).</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midwives refused to take the life of a human being, choosing instead to obey the Life Giver Himself. God’s law of life on earth was first seen when He breathed on Adam the breath of life. To take the life of another person, even a fetus, is to take away the gift of God’s breath of life. It is the privilege of every child of God to give the Life Giver glory through obedience to His law of life. </a:t>
            </a: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13</a:t>
            </a:fld>
            <a:endParaRPr lang="en-US"/>
          </a:p>
        </p:txBody>
      </p:sp>
    </p:spTree>
    <p:extLst>
      <p:ext uri="{BB962C8B-B14F-4D97-AF65-F5344CB8AC3E}">
        <p14:creationId xmlns:p14="http://schemas.microsoft.com/office/powerpoint/2010/main" val="6580516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4. THEY STOOD AGAINST INJUSTICE AND DEFENDED THE HELPLESS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It is an act of injustice for anyone to seek to eliminate the life of another. It is our responsibility to defend those who are helpless and cannot do so for themselves. “Speak up for those who cannot speak for themselves; Defend the rights of all those who have nothing” (Proverbs 31:8, NCV). </a:t>
            </a:r>
          </a:p>
          <a:p>
            <a:r>
              <a:rPr lang="en-US" sz="1200" kern="1200" dirty="0">
                <a:solidFill>
                  <a:schemeClr val="tx1"/>
                </a:solidFill>
                <a:effectLst/>
                <a:latin typeface="+mn-lt"/>
                <a:ea typeface="+mn-ea"/>
                <a:cs typeface="+mn-cs"/>
              </a:rPr>
              <a:t> </a:t>
            </a:r>
          </a:p>
          <a:p>
            <a:r>
              <a:rPr lang="en-US" sz="1200" kern="1200" dirty="0" err="1">
                <a:solidFill>
                  <a:schemeClr val="tx1"/>
                </a:solidFill>
                <a:effectLst/>
                <a:latin typeface="+mn-lt"/>
                <a:ea typeface="+mn-ea"/>
                <a:cs typeface="+mn-cs"/>
              </a:rPr>
              <a:t>Shiphrah</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Puah</a:t>
            </a:r>
            <a:r>
              <a:rPr lang="en-US" sz="1200" kern="1200" dirty="0">
                <a:solidFill>
                  <a:schemeClr val="tx1"/>
                </a:solidFill>
                <a:effectLst/>
                <a:latin typeface="+mn-lt"/>
                <a:ea typeface="+mn-ea"/>
                <a:cs typeface="+mn-cs"/>
              </a:rPr>
              <a:t> decided to stand against injustice done to the Hebrews by refusing to carry out the king’s order. They refused to kill the defenseless and saw it as their moral right to defend the helpless, preserving the lives of the innocents.</a:t>
            </a: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65F8E12B-8007-2343-ACF4-E822B68B87BC}" type="slidenum">
              <a:rPr lang="en-US" smtClean="0"/>
              <a:t>14</a:t>
            </a:fld>
            <a:endParaRPr lang="en-US"/>
          </a:p>
        </p:txBody>
      </p:sp>
    </p:spTree>
    <p:extLst>
      <p:ext uri="{BB962C8B-B14F-4D97-AF65-F5344CB8AC3E}">
        <p14:creationId xmlns:p14="http://schemas.microsoft.com/office/powerpoint/2010/main" val="21447308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People who love God, especially women of God, must stand up like </a:t>
            </a:r>
            <a:r>
              <a:rPr lang="en-US" sz="1200" kern="1200" dirty="0" err="1">
                <a:solidFill>
                  <a:schemeClr val="tx1"/>
                </a:solidFill>
                <a:effectLst/>
                <a:latin typeface="+mn-lt"/>
                <a:ea typeface="+mn-ea"/>
                <a:cs typeface="+mn-cs"/>
              </a:rPr>
              <a:t>Shiphrah</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Puah</a:t>
            </a:r>
            <a:r>
              <a:rPr lang="en-US" sz="1200" kern="1200" dirty="0">
                <a:solidFill>
                  <a:schemeClr val="tx1"/>
                </a:solidFill>
                <a:effectLst/>
                <a:latin typeface="+mn-lt"/>
                <a:ea typeface="+mn-ea"/>
                <a:cs typeface="+mn-cs"/>
              </a:rPr>
              <a:t> and with God’s wisdom protect the lives of the helpless and defend those who cannot defend themselves. This is true whether it concerns abortion, infanticide, child abuse, domestic violence, the way the disabled or the elderly are treated, etc. God longs for His people to be the voice for those who cannot speak, for them to defend the helpless in both private and public sectors.</a:t>
            </a:r>
          </a:p>
          <a:p>
            <a:endParaRPr lang="en-US" dirty="0"/>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15</a:t>
            </a:fld>
            <a:endParaRPr lang="en-US"/>
          </a:p>
        </p:txBody>
      </p:sp>
    </p:spTree>
    <p:extLst>
      <p:ext uri="{BB962C8B-B14F-4D97-AF65-F5344CB8AC3E}">
        <p14:creationId xmlns:p14="http://schemas.microsoft.com/office/powerpoint/2010/main" val="20344857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5. THEIR FAITHFULNESS SAVED THE ENTIRE RACE OF HEBREWS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Little did the two midwives realize the extent to which their faithfulness would work out the fulfilment of God’s purpose and defeat Satan’s plan. Moses, who was used by God to deliver His people from their bondage, surely was saved by the midwives from death at his birth. Thus, Satan’s plan was defeated. God’s plan to raise up a deliverer from the slavery of Egypt flourished. The children of Israel multiplied and became numerous enough to form their own nation. Praise God that </a:t>
            </a:r>
            <a:r>
              <a:rPr lang="en-US" sz="1200" kern="1200" dirty="0" err="1">
                <a:solidFill>
                  <a:schemeClr val="tx1"/>
                </a:solidFill>
                <a:effectLst/>
                <a:latin typeface="+mn-lt"/>
                <a:ea typeface="+mn-ea"/>
                <a:cs typeface="+mn-cs"/>
              </a:rPr>
              <a:t>Shiphrah</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Puah</a:t>
            </a:r>
            <a:r>
              <a:rPr lang="en-US" sz="1200" kern="1200" dirty="0">
                <a:solidFill>
                  <a:schemeClr val="tx1"/>
                </a:solidFill>
                <a:effectLst/>
                <a:latin typeface="+mn-lt"/>
                <a:ea typeface="+mn-ea"/>
                <a:cs typeface="+mn-cs"/>
              </a:rPr>
              <a:t> were at the right place at the right time. God could count on them to save His people. What a blessing to have such women in a time of crisis!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Can God count on you and me when He needs us to serve Him through our faithfulness in our professions and in the daily routines of life? Yes, we can be faithful in exercising our daily activities whether at home, in the church, in the community, or anywhere we are called to serve. </a:t>
            </a: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16</a:t>
            </a:fld>
            <a:endParaRPr lang="en-US"/>
          </a:p>
        </p:txBody>
      </p:sp>
    </p:spTree>
    <p:extLst>
      <p:ext uri="{BB962C8B-B14F-4D97-AF65-F5344CB8AC3E}">
        <p14:creationId xmlns:p14="http://schemas.microsoft.com/office/powerpoint/2010/main" val="13677088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Ellen G. White writes, “Woman in her home, doing the simple duties of life that must be done, can and should exhibit faithfulness, obedience, and love, as sincere as angels in their sphere. Conformity to the will of God makes any work honorable that must be done” (</a:t>
            </a:r>
            <a:r>
              <a:rPr lang="en-US" sz="1200" i="1" kern="1200" dirty="0">
                <a:solidFill>
                  <a:schemeClr val="tx1"/>
                </a:solidFill>
                <a:effectLst/>
                <a:latin typeface="+mn-lt"/>
                <a:ea typeface="+mn-ea"/>
                <a:cs typeface="+mn-cs"/>
              </a:rPr>
              <a:t>Adventist Home</a:t>
            </a:r>
            <a:r>
              <a:rPr lang="en-US" sz="1200" kern="1200" dirty="0">
                <a:solidFill>
                  <a:schemeClr val="tx1"/>
                </a:solidFill>
                <a:effectLst/>
                <a:latin typeface="+mn-lt"/>
                <a:ea typeface="+mn-ea"/>
                <a:cs typeface="+mn-cs"/>
              </a:rPr>
              <a:t>, 24.2).</a:t>
            </a: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17</a:t>
            </a:fld>
            <a:endParaRPr lang="en-US"/>
          </a:p>
        </p:txBody>
      </p:sp>
    </p:spTree>
    <p:extLst>
      <p:ext uri="{BB962C8B-B14F-4D97-AF65-F5344CB8AC3E}">
        <p14:creationId xmlns:p14="http://schemas.microsoft.com/office/powerpoint/2010/main" val="417785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GOD REWARDED THEIR FAITHFULNESS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God approved the action of the faithful midwives and blessed them for honoring Him. Exodus 1:20 records, “Therefore God dealt well with the midwives, and the people multiplied and grew very mighty.” That was read from the </a:t>
            </a:r>
            <a:r>
              <a:rPr lang="en-US" sz="1200" b="1" kern="1200" dirty="0">
                <a:solidFill>
                  <a:schemeClr val="tx1"/>
                </a:solidFill>
                <a:effectLst/>
                <a:latin typeface="+mn-lt"/>
                <a:ea typeface="+mn-ea"/>
                <a:cs typeface="+mn-cs"/>
              </a:rPr>
              <a:t>New King James Version.</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Other versions throw more light on the phrase “God dealt well with [them].” </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Good News Translation: </a:t>
            </a:r>
            <a:r>
              <a:rPr lang="en-US" sz="1200" kern="1200" dirty="0">
                <a:solidFill>
                  <a:schemeClr val="tx1"/>
                </a:solidFill>
                <a:effectLst/>
                <a:latin typeface="+mn-lt"/>
                <a:ea typeface="+mn-ea"/>
                <a:cs typeface="+mn-cs"/>
              </a:rPr>
              <a:t>“Because the midwives were God-fearing, God was good to them and gave them families of their own. And the Israelites continued to increase and become strong.”</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18</a:t>
            </a:fld>
            <a:endParaRPr lang="en-US"/>
          </a:p>
        </p:txBody>
      </p:sp>
    </p:spTree>
    <p:extLst>
      <p:ext uri="{BB962C8B-B14F-4D97-AF65-F5344CB8AC3E}">
        <p14:creationId xmlns:p14="http://schemas.microsoft.com/office/powerpoint/2010/main" val="17327622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New American Standard Bible: </a:t>
            </a:r>
            <a:r>
              <a:rPr lang="en-US" sz="1200" kern="1200" dirty="0">
                <a:solidFill>
                  <a:schemeClr val="tx1"/>
                </a:solidFill>
                <a:effectLst/>
                <a:latin typeface="+mn-lt"/>
                <a:ea typeface="+mn-ea"/>
                <a:cs typeface="+mn-cs"/>
              </a:rPr>
              <a:t>“So </a:t>
            </a:r>
            <a:r>
              <a:rPr lang="en-US" sz="1200" u="sng" kern="1200" dirty="0">
                <a:solidFill>
                  <a:schemeClr val="tx1"/>
                </a:solidFill>
                <a:effectLst/>
                <a:latin typeface="+mn-lt"/>
                <a:ea typeface="+mn-ea"/>
                <a:cs typeface="+mn-cs"/>
                <a:hlinkClick r:id="rId3" tooltip="Strong's Number: 0430"/>
              </a:rPr>
              <a:t>God</a:t>
            </a:r>
            <a:r>
              <a:rPr lang="en-US" sz="1200" kern="1200" dirty="0">
                <a:solidFill>
                  <a:schemeClr val="tx1"/>
                </a:solidFill>
                <a:effectLst/>
                <a:latin typeface="+mn-lt"/>
                <a:ea typeface="+mn-ea"/>
                <a:cs typeface="+mn-cs"/>
              </a:rPr>
              <a:t> was </a:t>
            </a:r>
            <a:r>
              <a:rPr lang="en-US" sz="1200" u="sng" kern="1200" dirty="0">
                <a:solidFill>
                  <a:schemeClr val="tx1"/>
                </a:solidFill>
                <a:effectLst/>
                <a:latin typeface="+mn-lt"/>
                <a:ea typeface="+mn-ea"/>
                <a:cs typeface="+mn-cs"/>
                <a:hlinkClick r:id="rId4" tooltip="Strong's Number: 03190"/>
              </a:rPr>
              <a:t>good</a:t>
            </a:r>
            <a:r>
              <a:rPr lang="en-US" sz="1200" kern="1200" dirty="0">
                <a:solidFill>
                  <a:schemeClr val="tx1"/>
                </a:solidFill>
                <a:effectLst/>
                <a:latin typeface="+mn-lt"/>
                <a:ea typeface="+mn-ea"/>
                <a:cs typeface="+mn-cs"/>
              </a:rPr>
              <a:t> to the </a:t>
            </a:r>
            <a:r>
              <a:rPr lang="en-US" sz="1200" u="sng" kern="1200" dirty="0">
                <a:solidFill>
                  <a:schemeClr val="tx1"/>
                </a:solidFill>
                <a:effectLst/>
                <a:latin typeface="+mn-lt"/>
                <a:ea typeface="+mn-ea"/>
                <a:cs typeface="+mn-cs"/>
                <a:hlinkClick r:id="rId5" tooltip="Strong's Number: 03205"/>
              </a:rPr>
              <a:t>midwives</a:t>
            </a:r>
            <a:r>
              <a:rPr lang="en-US" sz="1200" kern="1200" dirty="0">
                <a:solidFill>
                  <a:schemeClr val="tx1"/>
                </a:solidFill>
                <a:effectLst/>
                <a:latin typeface="+mn-lt"/>
                <a:ea typeface="+mn-ea"/>
                <a:cs typeface="+mn-cs"/>
              </a:rPr>
              <a:t>, and the </a:t>
            </a:r>
            <a:r>
              <a:rPr lang="en-US" sz="1200" u="sng" kern="1200" dirty="0">
                <a:solidFill>
                  <a:schemeClr val="tx1"/>
                </a:solidFill>
                <a:effectLst/>
                <a:latin typeface="+mn-lt"/>
                <a:ea typeface="+mn-ea"/>
                <a:cs typeface="+mn-cs"/>
                <a:hlinkClick r:id="rId6" tooltip="Strong's Number: 05971"/>
              </a:rPr>
              <a:t>people</a:t>
            </a:r>
            <a:r>
              <a:rPr lang="en-US" sz="1200" kern="1200" dirty="0">
                <a:solidFill>
                  <a:schemeClr val="tx1"/>
                </a:solidFill>
                <a:effectLst/>
                <a:latin typeface="+mn-lt"/>
                <a:ea typeface="+mn-ea"/>
                <a:cs typeface="+mn-cs"/>
              </a:rPr>
              <a:t> </a:t>
            </a:r>
            <a:r>
              <a:rPr lang="en-US" sz="1200" u="sng" kern="1200" dirty="0">
                <a:solidFill>
                  <a:schemeClr val="tx1"/>
                </a:solidFill>
                <a:effectLst/>
                <a:latin typeface="+mn-lt"/>
                <a:ea typeface="+mn-ea"/>
                <a:cs typeface="+mn-cs"/>
                <a:hlinkClick r:id="rId7" tooltip="Strong's Number: 07235"/>
              </a:rPr>
              <a:t>multiplied</a:t>
            </a:r>
            <a:r>
              <a:rPr lang="en-US" sz="1200" kern="1200" dirty="0">
                <a:solidFill>
                  <a:schemeClr val="tx1"/>
                </a:solidFill>
                <a:effectLst/>
                <a:latin typeface="+mn-lt"/>
                <a:ea typeface="+mn-ea"/>
                <a:cs typeface="+mn-cs"/>
              </a:rPr>
              <a:t>, and </a:t>
            </a:r>
            <a:r>
              <a:rPr lang="en-US" sz="1200" u="sng" kern="1200" dirty="0">
                <a:solidFill>
                  <a:schemeClr val="tx1"/>
                </a:solidFill>
                <a:effectLst/>
                <a:latin typeface="+mn-lt"/>
                <a:ea typeface="+mn-ea"/>
                <a:cs typeface="+mn-cs"/>
                <a:hlinkClick r:id="rId8" tooltip="Strong's Number: 06105"/>
              </a:rPr>
              <a:t>became</a:t>
            </a:r>
            <a:r>
              <a:rPr lang="en-US" sz="1200" kern="1200" dirty="0">
                <a:solidFill>
                  <a:schemeClr val="tx1"/>
                </a:solidFill>
                <a:effectLst/>
                <a:latin typeface="+mn-lt"/>
                <a:ea typeface="+mn-ea"/>
                <a:cs typeface="+mn-cs"/>
              </a:rPr>
              <a:t> </a:t>
            </a:r>
            <a:r>
              <a:rPr lang="en-US" sz="1200" u="sng" kern="1200" dirty="0">
                <a:solidFill>
                  <a:schemeClr val="tx1"/>
                </a:solidFill>
                <a:effectLst/>
                <a:latin typeface="+mn-lt"/>
                <a:ea typeface="+mn-ea"/>
                <a:cs typeface="+mn-cs"/>
                <a:hlinkClick r:id="rId9" tooltip="Strong's Number: 03966"/>
              </a:rPr>
              <a:t>very</a:t>
            </a:r>
            <a:r>
              <a:rPr lang="en-US" sz="1200" kern="1200" dirty="0">
                <a:solidFill>
                  <a:schemeClr val="tx1"/>
                </a:solidFill>
                <a:effectLst/>
                <a:latin typeface="+mn-lt"/>
                <a:ea typeface="+mn-ea"/>
                <a:cs typeface="+mn-cs"/>
              </a:rPr>
              <a:t> </a:t>
            </a:r>
            <a:r>
              <a:rPr lang="en-US" sz="1200" u="sng" kern="1200" dirty="0">
                <a:solidFill>
                  <a:schemeClr val="tx1"/>
                </a:solidFill>
                <a:effectLst/>
                <a:latin typeface="+mn-lt"/>
                <a:ea typeface="+mn-ea"/>
                <a:cs typeface="+mn-cs"/>
                <a:hlinkClick r:id="rId8" tooltip="Strong's Number: 06105"/>
              </a:rPr>
              <a:t>mighty</a:t>
            </a:r>
            <a:r>
              <a:rPr lang="en-US" sz="1200" u="sng"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New International Version:</a:t>
            </a:r>
            <a:r>
              <a:rPr lang="en-US" sz="1200" kern="1200" dirty="0">
                <a:solidFill>
                  <a:schemeClr val="tx1"/>
                </a:solidFill>
                <a:effectLst/>
                <a:latin typeface="+mn-lt"/>
                <a:ea typeface="+mn-ea"/>
                <a:cs typeface="+mn-cs"/>
              </a:rPr>
              <a:t> “So God was kind to the midwives and the people increased and became even more numerous.”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different translations give us a picture of the depth of the blessings that God showered upon the faithful midwives who dared to honor Him at this time of crisis for God’s people. God’s kindness was extended to their families and, surely, they became living testimonies of God’s goodness.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As daughters of God, we may not see the instant results of being faithful to Him in the world full of injustice. We may wonder if we are doing any good by staying faithful in the world full of praise for wickedness. Paul encourages us in Galatians 6:9-10, “And let us not be weary in well doing: for in due season we shall reap, if we faint not. As we have therefore opportunity, let us do good unto all men, especially unto them who are of the household of faith” (AKJV) He also gives counsel in 2 Thessalonians 3:13, “But ye, brethren, be not weary in well doing” (AKJV)</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F8E12B-8007-2343-ACF4-E822B68B87BC}" type="slidenum">
              <a:rPr lang="en-US" smtClean="0"/>
              <a:t>19</a:t>
            </a:fld>
            <a:endParaRPr lang="en-US"/>
          </a:p>
        </p:txBody>
      </p:sp>
    </p:spTree>
    <p:extLst>
      <p:ext uri="{BB962C8B-B14F-4D97-AF65-F5344CB8AC3E}">
        <p14:creationId xmlns:p14="http://schemas.microsoft.com/office/powerpoint/2010/main" val="615753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ought to obey God rather than men” (Acts 5:29, NKJV).</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INTRODUCTION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According to Cambridge Dictionary, a heroine is “a woman who is admired for having done something very brave or having achieved something great.”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Bible presents many women who are well known for their courage and faith. They are heroines of the ages, who have inspired thousands in their pilgrimage to heaven; women like Deborah, Esther, Sara, Hannah, and Mary, just to mention a few. But we also find some less commonly mentioned women who nevertheless demonstrated their strong faith in God and left us with lessons of faithfulness to God. Today we will study the story of two less well-known women. </a:t>
            </a:r>
          </a:p>
          <a:p>
            <a:r>
              <a:rPr lang="en-US" sz="1200" u="sng" kern="1200" dirty="0">
                <a:solidFill>
                  <a:schemeClr val="tx1"/>
                </a:solidFill>
                <a:effectLst/>
                <a:latin typeface="+mn-lt"/>
                <a:ea typeface="+mn-ea"/>
                <a:cs typeface="+mn-cs"/>
                <a:hlinkClick r:id="rId3"/>
              </a:rPr>
              <a:t>https://dictionary.cambridge.org/dictionary/english/heroine</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2</a:t>
            </a:fld>
            <a:endParaRPr lang="en-US"/>
          </a:p>
        </p:txBody>
      </p:sp>
    </p:spTree>
    <p:extLst>
      <p:ext uri="{BB962C8B-B14F-4D97-AF65-F5344CB8AC3E}">
        <p14:creationId xmlns:p14="http://schemas.microsoft.com/office/powerpoint/2010/main" val="8157574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CONCLUSION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Women can exert a positive influence for God in our little corners that will thwart Satan’s purpose and bless the world. Although </a:t>
            </a:r>
            <a:r>
              <a:rPr lang="en-US" sz="1200" kern="1200" dirty="0" err="1">
                <a:solidFill>
                  <a:schemeClr val="tx1"/>
                </a:solidFill>
                <a:effectLst/>
                <a:latin typeface="+mn-lt"/>
                <a:ea typeface="+mn-ea"/>
                <a:cs typeface="+mn-cs"/>
              </a:rPr>
              <a:t>Shiphrah</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Puah</a:t>
            </a:r>
            <a:r>
              <a:rPr lang="en-US" sz="1200" kern="1200" dirty="0">
                <a:solidFill>
                  <a:schemeClr val="tx1"/>
                </a:solidFill>
                <a:effectLst/>
                <a:latin typeface="+mn-lt"/>
                <a:ea typeface="+mn-ea"/>
                <a:cs typeface="+mn-cs"/>
              </a:rPr>
              <a:t> have a short appearance in the Bible, just few verses of Exodus 1:15-21, they left a legacy of faithfulness and blessing to us all in the sacred pages. Let’s review what we’ve learned from them. </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We learned from these humble women that the fear of God is the most important virtue, one which also beautifies the daughters of God. </a:t>
            </a:r>
          </a:p>
          <a:p>
            <a:pPr lvl="0"/>
            <a:r>
              <a:rPr lang="en-US" sz="1200" kern="1200" dirty="0">
                <a:solidFill>
                  <a:schemeClr val="tx1"/>
                </a:solidFill>
                <a:effectLst/>
                <a:latin typeface="+mn-lt"/>
                <a:ea typeface="+mn-ea"/>
                <a:cs typeface="+mn-cs"/>
              </a:rPr>
              <a:t>We learned that God grants us wisdom needed to tackle every situation when we choose to do His will. </a:t>
            </a:r>
          </a:p>
          <a:p>
            <a:pPr lvl="0"/>
            <a:r>
              <a:rPr lang="en-US" sz="1200" kern="1200" dirty="0">
                <a:solidFill>
                  <a:schemeClr val="tx1"/>
                </a:solidFill>
                <a:effectLst/>
                <a:latin typeface="+mn-lt"/>
                <a:ea typeface="+mn-ea"/>
                <a:cs typeface="+mn-cs"/>
              </a:rPr>
              <a:t>We learned that in every circumstance we always have a choice to obey God rather than Satan and his agents. </a:t>
            </a:r>
          </a:p>
          <a:p>
            <a:pPr lvl="0"/>
            <a:r>
              <a:rPr lang="en-US" sz="1200" kern="1200" dirty="0">
                <a:solidFill>
                  <a:schemeClr val="tx1"/>
                </a:solidFill>
                <a:effectLst/>
                <a:latin typeface="+mn-lt"/>
                <a:ea typeface="+mn-ea"/>
                <a:cs typeface="+mn-cs"/>
              </a:rPr>
              <a:t>We learned to stand up against injustice wherever we are, to defend the helpless, and to offer whatever help is necessary to save lives. </a:t>
            </a:r>
          </a:p>
          <a:p>
            <a:pPr lvl="0"/>
            <a:r>
              <a:rPr lang="en-US" sz="1200" kern="1200" dirty="0">
                <a:solidFill>
                  <a:schemeClr val="tx1"/>
                </a:solidFill>
                <a:effectLst/>
                <a:latin typeface="+mn-lt"/>
                <a:ea typeface="+mn-ea"/>
                <a:cs typeface="+mn-cs"/>
              </a:rPr>
              <a:t>We learned that when we remain faithful in obedience to God, He is faithful in blessing us.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After examining the great lessons from this life-changing story, we can safely call </a:t>
            </a:r>
            <a:r>
              <a:rPr lang="en-US" sz="1200" kern="1200" dirty="0" err="1">
                <a:solidFill>
                  <a:schemeClr val="tx1"/>
                </a:solidFill>
                <a:effectLst/>
                <a:latin typeface="+mn-lt"/>
                <a:ea typeface="+mn-ea"/>
                <a:cs typeface="+mn-cs"/>
              </a:rPr>
              <a:t>Shiphrah</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Puah</a:t>
            </a:r>
            <a:r>
              <a:rPr lang="en-US" sz="1200" kern="1200" dirty="0">
                <a:solidFill>
                  <a:schemeClr val="tx1"/>
                </a:solidFill>
                <a:effectLst/>
                <a:latin typeface="+mn-lt"/>
                <a:ea typeface="+mn-ea"/>
                <a:cs typeface="+mn-cs"/>
              </a:rPr>
              <a:t> “Heroines of Faithfulness.”</a:t>
            </a: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20</a:t>
            </a:fld>
            <a:endParaRPr lang="en-US"/>
          </a:p>
        </p:txBody>
      </p:sp>
    </p:spTree>
    <p:extLst>
      <p:ext uri="{BB962C8B-B14F-4D97-AF65-F5344CB8AC3E}">
        <p14:creationId xmlns:p14="http://schemas.microsoft.com/office/powerpoint/2010/main" val="19477408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We learned to stand up against injustice wherever we are, to defend the helpless, and to offer whatever help is necessary to save lives. </a:t>
            </a:r>
          </a:p>
          <a:p>
            <a:pPr lvl="0"/>
            <a:r>
              <a:rPr lang="en-US" sz="1200" kern="1200" dirty="0">
                <a:solidFill>
                  <a:schemeClr val="tx1"/>
                </a:solidFill>
                <a:effectLst/>
                <a:latin typeface="+mn-lt"/>
                <a:ea typeface="+mn-ea"/>
                <a:cs typeface="+mn-cs"/>
              </a:rPr>
              <a:t>We learned that when we remain faithful in obedience to God, He is faithful in blessing us.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After examining the great lessons from this life-changing story, we can safely call </a:t>
            </a:r>
            <a:r>
              <a:rPr lang="en-US" sz="1200" kern="1200" dirty="0" err="1">
                <a:solidFill>
                  <a:schemeClr val="tx1"/>
                </a:solidFill>
                <a:effectLst/>
                <a:latin typeface="+mn-lt"/>
                <a:ea typeface="+mn-ea"/>
                <a:cs typeface="+mn-cs"/>
              </a:rPr>
              <a:t>Shiphrah</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Puah</a:t>
            </a:r>
            <a:r>
              <a:rPr lang="en-US" sz="1200" kern="1200" dirty="0">
                <a:solidFill>
                  <a:schemeClr val="tx1"/>
                </a:solidFill>
                <a:effectLst/>
                <a:latin typeface="+mn-lt"/>
                <a:ea typeface="+mn-ea"/>
                <a:cs typeface="+mn-cs"/>
              </a:rPr>
              <a:t> “Heroines of Faithfulness.”</a:t>
            </a:r>
          </a:p>
          <a:p>
            <a:endParaRPr lang="en-US" dirty="0"/>
          </a:p>
          <a:p>
            <a:r>
              <a:rPr lang="en-US" sz="1200" kern="1200" dirty="0">
                <a:solidFill>
                  <a:schemeClr val="tx1"/>
                </a:solidFill>
                <a:effectLst/>
                <a:latin typeface="+mn-lt"/>
                <a:ea typeface="+mn-ea"/>
                <a:cs typeface="+mn-cs"/>
              </a:rPr>
              <a:t>God is calling each one of us to be </a:t>
            </a:r>
            <a:r>
              <a:rPr lang="en-US" sz="1200" kern="1200" dirty="0" err="1">
                <a:solidFill>
                  <a:schemeClr val="tx1"/>
                </a:solidFill>
                <a:effectLst/>
                <a:latin typeface="+mn-lt"/>
                <a:ea typeface="+mn-ea"/>
                <a:cs typeface="+mn-cs"/>
              </a:rPr>
              <a:t>Shiphrahs</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Puahs</a:t>
            </a:r>
            <a:r>
              <a:rPr lang="en-US" sz="1200" kern="1200" dirty="0">
                <a:solidFill>
                  <a:schemeClr val="tx1"/>
                </a:solidFill>
                <a:effectLst/>
                <a:latin typeface="+mn-lt"/>
                <a:ea typeface="+mn-ea"/>
                <a:cs typeface="+mn-cs"/>
              </a:rPr>
              <a:t> standing against evil. In the world in which we live, we will be tempted to make compromises to our faith to please others. It could even be a situation in which we are asked to do something that is ethically wrong, but we fear losing our job or relationship if we do not conform. We have learned from this story today that God protects those who stand for what is right. God also blesses those who stand for what is right.</a:t>
            </a: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65F8E12B-8007-2343-ACF4-E822B68B87BC}" type="slidenum">
              <a:rPr lang="en-US" smtClean="0"/>
              <a:t>21</a:t>
            </a:fld>
            <a:endParaRPr lang="en-US"/>
          </a:p>
        </p:txBody>
      </p:sp>
    </p:spTree>
    <p:extLst>
      <p:ext uri="{BB962C8B-B14F-4D97-AF65-F5344CB8AC3E}">
        <p14:creationId xmlns:p14="http://schemas.microsoft.com/office/powerpoint/2010/main" val="1512287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Today, we each have a choice. Shall we conform or compromise our beliefs? Or shall we stand firm? I pray that with God’s help you will decide to stand firm on the Rock, never turning to the left or the right, but always keeping our eyes on Jesus.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Is that your decision today? If so, will you stand with me to show our Father—stand to affirm visibly—that we choose to stand with Him always.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Let’s pray.</a:t>
            </a: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22</a:t>
            </a:fld>
            <a:endParaRPr lang="en-US"/>
          </a:p>
        </p:txBody>
      </p:sp>
    </p:spTree>
    <p:extLst>
      <p:ext uri="{BB962C8B-B14F-4D97-AF65-F5344CB8AC3E}">
        <p14:creationId xmlns:p14="http://schemas.microsoft.com/office/powerpoint/2010/main" val="1672907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What happens when your profession gives you the unique opportunity to do an extraordinary assignment, whether for good or for bad?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What happens when obedience to God conflicts with obedience to man, and you are faced with life-threatening consequences?</a:t>
            </a: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3</a:t>
            </a:fld>
            <a:endParaRPr lang="en-US"/>
          </a:p>
        </p:txBody>
      </p:sp>
    </p:spTree>
    <p:extLst>
      <p:ext uri="{BB962C8B-B14F-4D97-AF65-F5344CB8AC3E}">
        <p14:creationId xmlns:p14="http://schemas.microsoft.com/office/powerpoint/2010/main" val="1922296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What happens when you can simply rationalize being on the side of the multitude who prefer receiving the favor of men, but conscience calls for better choice?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What happens when standing for the right is the only test of faith?</a:t>
            </a:r>
            <a:r>
              <a:rPr lang="en-US" dirty="0">
                <a:effectLst/>
              </a:rPr>
              <a:t> </a:t>
            </a:r>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4</a:t>
            </a:fld>
            <a:endParaRPr lang="en-US"/>
          </a:p>
        </p:txBody>
      </p:sp>
    </p:spTree>
    <p:extLst>
      <p:ext uri="{BB962C8B-B14F-4D97-AF65-F5344CB8AC3E}">
        <p14:creationId xmlns:p14="http://schemas.microsoft.com/office/powerpoint/2010/main" val="557684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our study we will learn practical lessons of courage, faithfulness, and love for God through the action of </a:t>
            </a:r>
            <a:r>
              <a:rPr lang="en-US" sz="1200" kern="1200" dirty="0" err="1">
                <a:solidFill>
                  <a:schemeClr val="tx1"/>
                </a:solidFill>
                <a:effectLst/>
                <a:latin typeface="+mn-lt"/>
                <a:ea typeface="+mn-ea"/>
                <a:cs typeface="+mn-cs"/>
              </a:rPr>
              <a:t>Shiphrah</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Puah</a:t>
            </a:r>
            <a:r>
              <a:rPr lang="en-US" sz="1200" kern="1200" dirty="0">
                <a:solidFill>
                  <a:schemeClr val="tx1"/>
                </a:solidFill>
                <a:effectLst/>
                <a:latin typeface="+mn-lt"/>
                <a:ea typeface="+mn-ea"/>
                <a:cs typeface="+mn-cs"/>
              </a:rPr>
              <a:t> that will help us as women to fulfill our God-given purpose in life.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Say this prayer with me as we learn from </a:t>
            </a:r>
            <a:r>
              <a:rPr lang="en-US" sz="1200" kern="1200" dirty="0" err="1">
                <a:solidFill>
                  <a:schemeClr val="tx1"/>
                </a:solidFill>
                <a:effectLst/>
                <a:latin typeface="+mn-lt"/>
                <a:ea typeface="+mn-ea"/>
                <a:cs typeface="+mn-cs"/>
              </a:rPr>
              <a:t>Shiphrah</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Puah</a:t>
            </a:r>
            <a:r>
              <a:rPr lang="en-US" sz="1200" kern="1200" dirty="0">
                <a:solidFill>
                  <a:schemeClr val="tx1"/>
                </a:solidFill>
                <a:effectLst/>
                <a:latin typeface="+mn-lt"/>
                <a:ea typeface="+mn-ea"/>
                <a:cs typeface="+mn-cs"/>
              </a:rPr>
              <a:t>: </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“Father, teach me your ways of righteousness and cause your spirit to open my eyes that I may understand your will for my life in Jesus’ name. Amen.”</a:t>
            </a:r>
          </a:p>
          <a:p>
            <a:endParaRPr lang="en-US" dirty="0"/>
          </a:p>
          <a:p>
            <a:r>
              <a:rPr lang="en-US" sz="1200" b="1" kern="1200" dirty="0">
                <a:solidFill>
                  <a:schemeClr val="tx1"/>
                </a:solidFill>
                <a:effectLst/>
                <a:latin typeface="+mn-lt"/>
                <a:ea typeface="+mn-ea"/>
                <a:cs typeface="+mn-cs"/>
              </a:rPr>
              <a:t>SLAVES IN EGYPT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Joseph had died and the children of Israel who were still living in Egypt continued to multiply. The new Pharaoh chose to forget all the good deeds of Joseph who preserved the land of Egypt during a destructive famine. Instead, he planned to curb the exponential growth of the Israelites. They weren’t even Egyptians! He forced them into harsh slavery thinking that hard labor and suffering would diminish their fruitfulness. To his amazement, the more the Israelites suffered, the more fertile they became—because God was blessing them.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Here is good lesson for us all: the enemy cannot stop the blessing of God upon His people, so long as they remain faithful to Him. When the first plan failed, Pharaoh decided to try another strategy to achieve his baleful, death-bringing plan. </a:t>
            </a: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5</a:t>
            </a:fld>
            <a:endParaRPr lang="en-US"/>
          </a:p>
        </p:txBody>
      </p:sp>
    </p:spTree>
    <p:extLst>
      <p:ext uri="{BB962C8B-B14F-4D97-AF65-F5344CB8AC3E}">
        <p14:creationId xmlns:p14="http://schemas.microsoft.com/office/powerpoint/2010/main" val="1858193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PHARAOH’S POPULATION CONTROL STRATEGY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king’s strategy involved the service of midwives whom he expected to apply the birth control technique of exterminating male children as they were born. The plan would kill all the Hebrew boys and destroy any possibility of their growing up to become rebellious warriors and overthrowing Pharaoh and overrunning Egypt. We read Pharaoh’s strategy in Exodus 1:15, 16: “Then the king of Egypt spoke to the Hebrew midwives, of whom one was named </a:t>
            </a:r>
            <a:r>
              <a:rPr lang="en-US" sz="1200" kern="1200" dirty="0" err="1">
                <a:solidFill>
                  <a:schemeClr val="tx1"/>
                </a:solidFill>
                <a:effectLst/>
                <a:latin typeface="+mn-lt"/>
                <a:ea typeface="+mn-ea"/>
                <a:cs typeface="+mn-cs"/>
              </a:rPr>
              <a:t>Shiphrah</a:t>
            </a:r>
            <a:r>
              <a:rPr lang="en-US" sz="1200" kern="1200" dirty="0">
                <a:solidFill>
                  <a:schemeClr val="tx1"/>
                </a:solidFill>
                <a:effectLst/>
                <a:latin typeface="+mn-lt"/>
                <a:ea typeface="+mn-ea"/>
                <a:cs typeface="+mn-cs"/>
              </a:rPr>
              <a:t> and the name of the other </a:t>
            </a:r>
            <a:r>
              <a:rPr lang="en-US" sz="1200" kern="1200" dirty="0" err="1">
                <a:solidFill>
                  <a:schemeClr val="tx1"/>
                </a:solidFill>
                <a:effectLst/>
                <a:latin typeface="+mn-lt"/>
                <a:ea typeface="+mn-ea"/>
                <a:cs typeface="+mn-cs"/>
              </a:rPr>
              <a:t>Puah</a:t>
            </a:r>
            <a:r>
              <a:rPr lang="en-US" sz="1200" kern="1200" dirty="0">
                <a:solidFill>
                  <a:schemeClr val="tx1"/>
                </a:solidFill>
                <a:effectLst/>
                <a:latin typeface="+mn-lt"/>
                <a:ea typeface="+mn-ea"/>
                <a:cs typeface="+mn-cs"/>
              </a:rPr>
              <a:t>; and he said, ‘When you do the duties of a midwife for the Hebrew women, and see them on the birth stools, if it is a son, then you shall kill him; but if it is a daughter, then she shall live’" (NKJV).</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This was a serious and urgent task given to midwives whose profession gave them the unique opportunity to carry out the mandate of the king. What was their reaction to Pharaoh’s order?</a:t>
            </a: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6</a:t>
            </a:fld>
            <a:endParaRPr lang="en-US"/>
          </a:p>
        </p:txBody>
      </p:sp>
    </p:spTree>
    <p:extLst>
      <p:ext uri="{BB962C8B-B14F-4D97-AF65-F5344CB8AC3E}">
        <p14:creationId xmlns:p14="http://schemas.microsoft.com/office/powerpoint/2010/main" val="1024567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It is important to note here that the plan to exterminate the male babies was not merely a cruel plan of a tyrannical king but rather it came from the greatest mastermind, Satan himself, who is engaged in the great controversy with God. Ellen G. White writes, “Satan was the mover in this matter. He knew that a deliverer was to be raised up among the Israelites; and by leading the king to destroy their children he hoped to defeat the divine purpose” (</a:t>
            </a:r>
            <a:r>
              <a:rPr lang="en-US" sz="1200" i="1" kern="1200" dirty="0">
                <a:solidFill>
                  <a:schemeClr val="tx1"/>
                </a:solidFill>
                <a:effectLst/>
                <a:latin typeface="+mn-lt"/>
                <a:ea typeface="+mn-ea"/>
                <a:cs typeface="+mn-cs"/>
              </a:rPr>
              <a:t>Patriarchs and Prophets</a:t>
            </a:r>
            <a:r>
              <a:rPr lang="en-US" sz="1200" kern="1200" dirty="0">
                <a:solidFill>
                  <a:schemeClr val="tx1"/>
                </a:solidFill>
                <a:effectLst/>
                <a:latin typeface="+mn-lt"/>
                <a:ea typeface="+mn-ea"/>
                <a:cs typeface="+mn-cs"/>
              </a:rPr>
              <a:t>, 242.1). A spiritual battle was raging, and God needed faithful warriors to stand against the enemy, to defeat his purpose, and to honor Him through their faithfulness. </a:t>
            </a:r>
            <a:r>
              <a:rPr lang="en-US" sz="1200" kern="1200" dirty="0" err="1">
                <a:solidFill>
                  <a:schemeClr val="tx1"/>
                </a:solidFill>
                <a:effectLst/>
                <a:latin typeface="+mn-lt"/>
                <a:ea typeface="+mn-ea"/>
                <a:cs typeface="+mn-cs"/>
              </a:rPr>
              <a:t>Shiphrah</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Puah</a:t>
            </a:r>
            <a:r>
              <a:rPr lang="en-US" sz="1200" kern="1200" dirty="0">
                <a:solidFill>
                  <a:schemeClr val="tx1"/>
                </a:solidFill>
                <a:effectLst/>
                <a:latin typeface="+mn-lt"/>
                <a:ea typeface="+mn-ea"/>
                <a:cs typeface="+mn-cs"/>
              </a:rPr>
              <a:t>, two midwives, took up the challenge.</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THE MIDWIVES’ DILEMMA</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Shiphrah and Puah obviously were not the only midwives working in Egypt but why were they specially addressed by the king? Maybe they served directly under the king as leaders of all the midwives to the Hebrew women. Perhaps by giving them this mandate, Pharaoh was sure his order would be carried out as they instructed and supervised other midwives. Whatever the case, these women of value were entrusted with a personal assignment from the Egyptian king.</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Apparently, the king never considered the possibility the midwives might not obey him. An Egyptian Pharaoh reigned as a son of the gods. Through his divine right as king, his command must be obeyed without hesitation. By obeying Pharaoh, the midwives might even gain the favor of their monarch, even receive promotions, gifts, and popularity in his court.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Disobedience to a royal decree meant death. Shiphrah and Puah faced the real consequence of losing their heads if they did not obey Pharaoh. The midwives might have reasoned that they had no other choice but to carry out the merciless dictates of the king. Many reasons could be given to obey this royal decree of killing baby boys, but they chose to do otherwise. Why? We can learn the following lessons from their story. </a:t>
            </a: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7</a:t>
            </a:fld>
            <a:endParaRPr lang="en-US"/>
          </a:p>
        </p:txBody>
      </p:sp>
    </p:spTree>
    <p:extLst>
      <p:ext uri="{BB962C8B-B14F-4D97-AF65-F5344CB8AC3E}">
        <p14:creationId xmlns:p14="http://schemas.microsoft.com/office/powerpoint/2010/main" val="1061068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LESSONS FROM THEIR STORY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pPr lvl="0"/>
            <a:r>
              <a:rPr lang="en-US" sz="1200" b="1" kern="1200" dirty="0">
                <a:solidFill>
                  <a:schemeClr val="tx1"/>
                </a:solidFill>
                <a:effectLst/>
                <a:latin typeface="+mn-lt"/>
                <a:ea typeface="+mn-ea"/>
                <a:cs typeface="+mn-cs"/>
              </a:rPr>
              <a:t>1. THEY FEARED THE LORD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Bible clearly reveals the underlying factor influencing </a:t>
            </a:r>
            <a:r>
              <a:rPr lang="en-US" sz="1200" kern="1200" dirty="0" err="1">
                <a:solidFill>
                  <a:schemeClr val="tx1"/>
                </a:solidFill>
                <a:effectLst/>
                <a:latin typeface="+mn-lt"/>
                <a:ea typeface="+mn-ea"/>
                <a:cs typeface="+mn-cs"/>
              </a:rPr>
              <a:t>Shiphrah</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Puah’s</a:t>
            </a:r>
            <a:r>
              <a:rPr lang="en-US" sz="1200" kern="1200" dirty="0">
                <a:solidFill>
                  <a:schemeClr val="tx1"/>
                </a:solidFill>
                <a:effectLst/>
                <a:latin typeface="+mn-lt"/>
                <a:ea typeface="+mn-ea"/>
                <a:cs typeface="+mn-cs"/>
              </a:rPr>
              <a:t> decision was the fear of God. “But the midwives feared God, and did not do as the king of Egypt commanded them, but saved the male children alive” Exodus 1:17, AKJV).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fear of God is the only motivating factor that can make someone reject evil despite the consequences. The fear of God leads one to choose to glorify God, even with the cost and sacrifice of suffering. The fear of God is the only reason why one can say ‘no’ to what is wrong and ‘yes’ to what is right. The fear of God is a virtue shining forth amidst the darkness of this world. </a:t>
            </a:r>
            <a:endParaRPr lang="en-US" dirty="0"/>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8</a:t>
            </a:fld>
            <a:endParaRPr lang="en-US"/>
          </a:p>
        </p:txBody>
      </p:sp>
    </p:spTree>
    <p:extLst>
      <p:ext uri="{BB962C8B-B14F-4D97-AF65-F5344CB8AC3E}">
        <p14:creationId xmlns:p14="http://schemas.microsoft.com/office/powerpoint/2010/main" val="55719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Proverbs 8:13 tells us, “The fear of the </a:t>
            </a:r>
            <a:r>
              <a:rPr lang="en-US" sz="1200" kern="1200" cap="small" dirty="0">
                <a:solidFill>
                  <a:schemeClr val="tx1"/>
                </a:solidFill>
                <a:effectLst/>
                <a:latin typeface="+mn-lt"/>
                <a:ea typeface="+mn-ea"/>
                <a:cs typeface="+mn-cs"/>
              </a:rPr>
              <a:t>Lord</a:t>
            </a:r>
            <a:r>
              <a:rPr lang="en-US" sz="1200" kern="1200" dirty="0">
                <a:solidFill>
                  <a:schemeClr val="tx1"/>
                </a:solidFill>
                <a:effectLst/>
                <a:latin typeface="+mn-lt"/>
                <a:ea typeface="+mn-ea"/>
                <a:cs typeface="+mn-cs"/>
              </a:rPr>
              <a:t> is to hate evil;/ Pride and </a:t>
            </a:r>
            <a:r>
              <a:rPr lang="en-US" sz="1200" kern="1200" dirty="0" err="1">
                <a:solidFill>
                  <a:schemeClr val="tx1"/>
                </a:solidFill>
                <a:effectLst/>
                <a:latin typeface="+mn-lt"/>
                <a:ea typeface="+mn-ea"/>
                <a:cs typeface="+mn-cs"/>
              </a:rPr>
              <a:t>arrogancy</a:t>
            </a:r>
            <a:r>
              <a:rPr lang="en-US" sz="1200" kern="1200" dirty="0">
                <a:solidFill>
                  <a:schemeClr val="tx1"/>
                </a:solidFill>
                <a:effectLst/>
                <a:latin typeface="+mn-lt"/>
                <a:ea typeface="+mn-ea"/>
                <a:cs typeface="+mn-cs"/>
              </a:rPr>
              <a:t> and the evil way/ And the perverse mouth I hate” (NKJV).</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 woman who fears God is a power for good. Proverbs 31:30 reveals the true beauty of a woman: “Charm is deceitful, and beauty is vain, but a woman who fears the </a:t>
            </a:r>
            <a:r>
              <a:rPr lang="en-US" sz="1200" kern="1200" cap="small" dirty="0">
                <a:solidFill>
                  <a:schemeClr val="tx1"/>
                </a:solidFill>
                <a:effectLst/>
                <a:latin typeface="+mn-lt"/>
                <a:ea typeface="+mn-ea"/>
                <a:cs typeface="+mn-cs"/>
              </a:rPr>
              <a:t>Lord</a:t>
            </a:r>
            <a:r>
              <a:rPr lang="en-US" sz="1200" kern="1200" dirty="0">
                <a:solidFill>
                  <a:schemeClr val="tx1"/>
                </a:solidFill>
                <a:effectLst/>
                <a:latin typeface="+mn-lt"/>
                <a:ea typeface="+mn-ea"/>
                <a:cs typeface="+mn-cs"/>
              </a:rPr>
              <a:t> shall be praised” (ESV). Beauty without the fear of God is a disaster. To fear God means to acknowledge God as Supreme Being and Lord of our lives who alone is worthy of our allegiance, obedience, and worship.</a:t>
            </a:r>
            <a:r>
              <a:rPr lang="en-US" dirty="0">
                <a:effectLst/>
              </a:rPr>
              <a:t> </a:t>
            </a:r>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9</a:t>
            </a:fld>
            <a:endParaRPr lang="en-US"/>
          </a:p>
        </p:txBody>
      </p:sp>
    </p:spTree>
    <p:extLst>
      <p:ext uri="{BB962C8B-B14F-4D97-AF65-F5344CB8AC3E}">
        <p14:creationId xmlns:p14="http://schemas.microsoft.com/office/powerpoint/2010/main" val="497775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F392B-8B28-D84F-916D-1F46EBEF42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B202F9-9982-0E44-B71F-E311EB2F8D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A4816F7-5136-014F-BF04-C1FBA5296C6E}"/>
              </a:ext>
            </a:extLst>
          </p:cNvPr>
          <p:cNvSpPr>
            <a:spLocks noGrp="1"/>
          </p:cNvSpPr>
          <p:nvPr>
            <p:ph type="dt" sz="half" idx="10"/>
          </p:nvPr>
        </p:nvSpPr>
        <p:spPr/>
        <p:txBody>
          <a:bodyPr/>
          <a:lstStyle/>
          <a:p>
            <a:fld id="{E2B9402A-B967-F745-BB25-D8F2C8A09100}" type="datetimeFigureOut">
              <a:rPr lang="en-US" smtClean="0"/>
              <a:t>2/16/22</a:t>
            </a:fld>
            <a:endParaRPr lang="en-US"/>
          </a:p>
        </p:txBody>
      </p:sp>
      <p:sp>
        <p:nvSpPr>
          <p:cNvPr id="5" name="Footer Placeholder 4">
            <a:extLst>
              <a:ext uri="{FF2B5EF4-FFF2-40B4-BE49-F238E27FC236}">
                <a16:creationId xmlns:a16="http://schemas.microsoft.com/office/drawing/2014/main" id="{83826E19-6335-574F-ADA1-236E9890FA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1DBCF-33ED-4443-8F83-4697075C7169}"/>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1284829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51008-3E5A-B841-BC04-3762F81167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B8C3E1-4EEA-7649-829F-BE9B0B9E20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3D19D4-30B9-B04D-902D-0917F70188AA}"/>
              </a:ext>
            </a:extLst>
          </p:cNvPr>
          <p:cNvSpPr>
            <a:spLocks noGrp="1"/>
          </p:cNvSpPr>
          <p:nvPr>
            <p:ph type="dt" sz="half" idx="10"/>
          </p:nvPr>
        </p:nvSpPr>
        <p:spPr/>
        <p:txBody>
          <a:bodyPr/>
          <a:lstStyle/>
          <a:p>
            <a:fld id="{E2B9402A-B967-F745-BB25-D8F2C8A09100}" type="datetimeFigureOut">
              <a:rPr lang="en-US" smtClean="0"/>
              <a:t>2/16/22</a:t>
            </a:fld>
            <a:endParaRPr lang="en-US"/>
          </a:p>
        </p:txBody>
      </p:sp>
      <p:sp>
        <p:nvSpPr>
          <p:cNvPr id="5" name="Footer Placeholder 4">
            <a:extLst>
              <a:ext uri="{FF2B5EF4-FFF2-40B4-BE49-F238E27FC236}">
                <a16:creationId xmlns:a16="http://schemas.microsoft.com/office/drawing/2014/main" id="{311E75BE-2ABE-C54E-9631-175F1FEABB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984592-750B-2D4F-83B4-B22753D215A6}"/>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4167986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3B49B6-F0B7-5943-8183-54665BD319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E6A477-036E-E943-A0AC-DBCC135502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67BA44-A70D-234B-A1A7-A969DB59D397}"/>
              </a:ext>
            </a:extLst>
          </p:cNvPr>
          <p:cNvSpPr>
            <a:spLocks noGrp="1"/>
          </p:cNvSpPr>
          <p:nvPr>
            <p:ph type="dt" sz="half" idx="10"/>
          </p:nvPr>
        </p:nvSpPr>
        <p:spPr/>
        <p:txBody>
          <a:bodyPr/>
          <a:lstStyle/>
          <a:p>
            <a:fld id="{E2B9402A-B967-F745-BB25-D8F2C8A09100}" type="datetimeFigureOut">
              <a:rPr lang="en-US" smtClean="0"/>
              <a:t>2/16/22</a:t>
            </a:fld>
            <a:endParaRPr lang="en-US"/>
          </a:p>
        </p:txBody>
      </p:sp>
      <p:sp>
        <p:nvSpPr>
          <p:cNvPr id="5" name="Footer Placeholder 4">
            <a:extLst>
              <a:ext uri="{FF2B5EF4-FFF2-40B4-BE49-F238E27FC236}">
                <a16:creationId xmlns:a16="http://schemas.microsoft.com/office/drawing/2014/main" id="{D95F579A-1042-7142-A417-CE2E2DAC85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4E91E7-B4E3-AE43-8AD1-49597BF0AA62}"/>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197837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221B9-87D4-3A45-B388-89AFF2DA2E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75675D-24EE-3D4F-9232-C7CBA7F6A1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1D1ED3-B7C4-2245-B49E-5203BBDDAB75}"/>
              </a:ext>
            </a:extLst>
          </p:cNvPr>
          <p:cNvSpPr>
            <a:spLocks noGrp="1"/>
          </p:cNvSpPr>
          <p:nvPr>
            <p:ph type="dt" sz="half" idx="10"/>
          </p:nvPr>
        </p:nvSpPr>
        <p:spPr/>
        <p:txBody>
          <a:bodyPr/>
          <a:lstStyle/>
          <a:p>
            <a:fld id="{E2B9402A-B967-F745-BB25-D8F2C8A09100}" type="datetimeFigureOut">
              <a:rPr lang="en-US" smtClean="0"/>
              <a:t>2/16/22</a:t>
            </a:fld>
            <a:endParaRPr lang="en-US"/>
          </a:p>
        </p:txBody>
      </p:sp>
      <p:sp>
        <p:nvSpPr>
          <p:cNvPr id="5" name="Footer Placeholder 4">
            <a:extLst>
              <a:ext uri="{FF2B5EF4-FFF2-40B4-BE49-F238E27FC236}">
                <a16:creationId xmlns:a16="http://schemas.microsoft.com/office/drawing/2014/main" id="{4B8AEA8B-37D0-2342-B45D-DD0D6B7ED2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D5E112-CB10-D642-A732-0D31BE578A79}"/>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1761073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A9BDC-55B6-0540-9823-0570BDA844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7EA15D-E6D3-264F-B548-78DBFE3D19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2E7C30-326C-CC49-8971-0E2D2845E9EE}"/>
              </a:ext>
            </a:extLst>
          </p:cNvPr>
          <p:cNvSpPr>
            <a:spLocks noGrp="1"/>
          </p:cNvSpPr>
          <p:nvPr>
            <p:ph type="dt" sz="half" idx="10"/>
          </p:nvPr>
        </p:nvSpPr>
        <p:spPr/>
        <p:txBody>
          <a:bodyPr/>
          <a:lstStyle/>
          <a:p>
            <a:fld id="{E2B9402A-B967-F745-BB25-D8F2C8A09100}" type="datetimeFigureOut">
              <a:rPr lang="en-US" smtClean="0"/>
              <a:t>2/16/22</a:t>
            </a:fld>
            <a:endParaRPr lang="en-US"/>
          </a:p>
        </p:txBody>
      </p:sp>
      <p:sp>
        <p:nvSpPr>
          <p:cNvPr id="5" name="Footer Placeholder 4">
            <a:extLst>
              <a:ext uri="{FF2B5EF4-FFF2-40B4-BE49-F238E27FC236}">
                <a16:creationId xmlns:a16="http://schemas.microsoft.com/office/drawing/2014/main" id="{E9EBB6D1-C85F-1641-8FCD-A76D444AE1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2E7B91-767D-074C-B1F4-510290707D20}"/>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2125749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D3861-2291-C84B-8FA1-6AD5F4E51B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EC9151-1CF0-394A-AEB3-238CFA23CF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D5C451-60B1-3D42-B786-2335CEFB49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DBD02E-0B52-0948-8BE7-B3CAD060720E}"/>
              </a:ext>
            </a:extLst>
          </p:cNvPr>
          <p:cNvSpPr>
            <a:spLocks noGrp="1"/>
          </p:cNvSpPr>
          <p:nvPr>
            <p:ph type="dt" sz="half" idx="10"/>
          </p:nvPr>
        </p:nvSpPr>
        <p:spPr/>
        <p:txBody>
          <a:bodyPr/>
          <a:lstStyle/>
          <a:p>
            <a:fld id="{E2B9402A-B967-F745-BB25-D8F2C8A09100}" type="datetimeFigureOut">
              <a:rPr lang="en-US" smtClean="0"/>
              <a:t>2/16/22</a:t>
            </a:fld>
            <a:endParaRPr lang="en-US"/>
          </a:p>
        </p:txBody>
      </p:sp>
      <p:sp>
        <p:nvSpPr>
          <p:cNvPr id="6" name="Footer Placeholder 5">
            <a:extLst>
              <a:ext uri="{FF2B5EF4-FFF2-40B4-BE49-F238E27FC236}">
                <a16:creationId xmlns:a16="http://schemas.microsoft.com/office/drawing/2014/main" id="{ACE9E128-F7D9-4A41-A1FA-203AA1A9E5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9BCD1E-6C54-8F4B-9C63-CEF510120A95}"/>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2734166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1C197-BB7F-FF41-AB3C-82D2741BD5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34CB5F-9717-FB4F-A3E5-FB70470332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A7AF7C-B5BE-9747-8FE7-22A6BD4882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11A870-FDF6-304F-BCBA-9C76D7361C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5C00FB-DD37-6A40-93D1-8E1CBB2219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4A14B6-2BCE-6241-95F3-6FBB4F5945ED}"/>
              </a:ext>
            </a:extLst>
          </p:cNvPr>
          <p:cNvSpPr>
            <a:spLocks noGrp="1"/>
          </p:cNvSpPr>
          <p:nvPr>
            <p:ph type="dt" sz="half" idx="10"/>
          </p:nvPr>
        </p:nvSpPr>
        <p:spPr/>
        <p:txBody>
          <a:bodyPr/>
          <a:lstStyle/>
          <a:p>
            <a:fld id="{E2B9402A-B967-F745-BB25-D8F2C8A09100}" type="datetimeFigureOut">
              <a:rPr lang="en-US" smtClean="0"/>
              <a:t>2/16/22</a:t>
            </a:fld>
            <a:endParaRPr lang="en-US"/>
          </a:p>
        </p:txBody>
      </p:sp>
      <p:sp>
        <p:nvSpPr>
          <p:cNvPr id="8" name="Footer Placeholder 7">
            <a:extLst>
              <a:ext uri="{FF2B5EF4-FFF2-40B4-BE49-F238E27FC236}">
                <a16:creationId xmlns:a16="http://schemas.microsoft.com/office/drawing/2014/main" id="{50D56520-928B-4443-8CFC-FAA576EC8C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11F7E8-9B22-D540-A51A-0ED1CF4B95D0}"/>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425566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1375D-5BC7-3046-A85E-1F991A9A31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A24144-1A0F-B147-828B-E570065716CD}"/>
              </a:ext>
            </a:extLst>
          </p:cNvPr>
          <p:cNvSpPr>
            <a:spLocks noGrp="1"/>
          </p:cNvSpPr>
          <p:nvPr>
            <p:ph type="dt" sz="half" idx="10"/>
          </p:nvPr>
        </p:nvSpPr>
        <p:spPr/>
        <p:txBody>
          <a:bodyPr/>
          <a:lstStyle/>
          <a:p>
            <a:fld id="{E2B9402A-B967-F745-BB25-D8F2C8A09100}" type="datetimeFigureOut">
              <a:rPr lang="en-US" smtClean="0"/>
              <a:t>2/16/22</a:t>
            </a:fld>
            <a:endParaRPr lang="en-US"/>
          </a:p>
        </p:txBody>
      </p:sp>
      <p:sp>
        <p:nvSpPr>
          <p:cNvPr id="4" name="Footer Placeholder 3">
            <a:extLst>
              <a:ext uri="{FF2B5EF4-FFF2-40B4-BE49-F238E27FC236}">
                <a16:creationId xmlns:a16="http://schemas.microsoft.com/office/drawing/2014/main" id="{75034D87-AA00-654D-94DB-905D6E1EB5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DED8E04-4D92-9241-B974-68DF883532D2}"/>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3911291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BB4E06-F63A-334D-A5FD-950DA82E946E}"/>
              </a:ext>
            </a:extLst>
          </p:cNvPr>
          <p:cNvSpPr>
            <a:spLocks noGrp="1"/>
          </p:cNvSpPr>
          <p:nvPr>
            <p:ph type="dt" sz="half" idx="10"/>
          </p:nvPr>
        </p:nvSpPr>
        <p:spPr/>
        <p:txBody>
          <a:bodyPr/>
          <a:lstStyle/>
          <a:p>
            <a:fld id="{E2B9402A-B967-F745-BB25-D8F2C8A09100}" type="datetimeFigureOut">
              <a:rPr lang="en-US" smtClean="0"/>
              <a:t>2/16/22</a:t>
            </a:fld>
            <a:endParaRPr lang="en-US"/>
          </a:p>
        </p:txBody>
      </p:sp>
      <p:sp>
        <p:nvSpPr>
          <p:cNvPr id="3" name="Footer Placeholder 2">
            <a:extLst>
              <a:ext uri="{FF2B5EF4-FFF2-40B4-BE49-F238E27FC236}">
                <a16:creationId xmlns:a16="http://schemas.microsoft.com/office/drawing/2014/main" id="{C2EEDB12-8327-CC47-A615-95300C3FC9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26018F5-DBCB-F446-879E-5ADADE91CF1D}"/>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3627801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058F8-4BC6-F843-B070-CDCF359235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39C01FC-89E8-004F-9F15-52757B17F7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DBDBC7-AC1D-0345-9BC0-ACEF786E1F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6F4A9E-725D-034C-B5DC-D53A9CC1108C}"/>
              </a:ext>
            </a:extLst>
          </p:cNvPr>
          <p:cNvSpPr>
            <a:spLocks noGrp="1"/>
          </p:cNvSpPr>
          <p:nvPr>
            <p:ph type="dt" sz="half" idx="10"/>
          </p:nvPr>
        </p:nvSpPr>
        <p:spPr/>
        <p:txBody>
          <a:bodyPr/>
          <a:lstStyle/>
          <a:p>
            <a:fld id="{E2B9402A-B967-F745-BB25-D8F2C8A09100}" type="datetimeFigureOut">
              <a:rPr lang="en-US" smtClean="0"/>
              <a:t>2/16/22</a:t>
            </a:fld>
            <a:endParaRPr lang="en-US"/>
          </a:p>
        </p:txBody>
      </p:sp>
      <p:sp>
        <p:nvSpPr>
          <p:cNvPr id="6" name="Footer Placeholder 5">
            <a:extLst>
              <a:ext uri="{FF2B5EF4-FFF2-40B4-BE49-F238E27FC236}">
                <a16:creationId xmlns:a16="http://schemas.microsoft.com/office/drawing/2014/main" id="{83F14239-B8A0-DA4D-856B-2C52CBFD47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E3D145-8641-524B-AA1E-DF3CB98D82E0}"/>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328475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4AAE4-C9D3-8A42-9C16-0B8F5EC534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C140EE-F4B4-C944-99AE-E037D16770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551EE3-D215-6147-A53C-DCFD211980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948E59-C5E3-1B46-AFE5-C082605D8484}"/>
              </a:ext>
            </a:extLst>
          </p:cNvPr>
          <p:cNvSpPr>
            <a:spLocks noGrp="1"/>
          </p:cNvSpPr>
          <p:nvPr>
            <p:ph type="dt" sz="half" idx="10"/>
          </p:nvPr>
        </p:nvSpPr>
        <p:spPr/>
        <p:txBody>
          <a:bodyPr/>
          <a:lstStyle/>
          <a:p>
            <a:fld id="{E2B9402A-B967-F745-BB25-D8F2C8A09100}" type="datetimeFigureOut">
              <a:rPr lang="en-US" smtClean="0"/>
              <a:t>2/16/22</a:t>
            </a:fld>
            <a:endParaRPr lang="en-US"/>
          </a:p>
        </p:txBody>
      </p:sp>
      <p:sp>
        <p:nvSpPr>
          <p:cNvPr id="6" name="Footer Placeholder 5">
            <a:extLst>
              <a:ext uri="{FF2B5EF4-FFF2-40B4-BE49-F238E27FC236}">
                <a16:creationId xmlns:a16="http://schemas.microsoft.com/office/drawing/2014/main" id="{5DF2789F-6BB5-FB4A-8790-AF43DE6E64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0B857F-22E5-2949-A5A7-862E9FCAF805}"/>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4254462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B21483-3819-C949-A124-279A108F1C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8A78D1-8057-0A4B-9BCD-C6A6412D14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77DB6B-3B59-B747-A22C-83B47226AD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B9402A-B967-F745-BB25-D8F2C8A09100}" type="datetimeFigureOut">
              <a:rPr lang="en-US" smtClean="0"/>
              <a:t>2/16/22</a:t>
            </a:fld>
            <a:endParaRPr lang="en-US"/>
          </a:p>
        </p:txBody>
      </p:sp>
      <p:sp>
        <p:nvSpPr>
          <p:cNvPr id="5" name="Footer Placeholder 4">
            <a:extLst>
              <a:ext uri="{FF2B5EF4-FFF2-40B4-BE49-F238E27FC236}">
                <a16:creationId xmlns:a16="http://schemas.microsoft.com/office/drawing/2014/main" id="{1CA9DC02-F0AC-294F-B378-69EC481021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FB0AFD-9F72-9E42-995A-576C576B72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4A34CC-A246-044B-8CC7-101C685DE070}" type="slidenum">
              <a:rPr lang="en-US" smtClean="0"/>
              <a:t>‹#›</a:t>
            </a:fld>
            <a:endParaRPr lang="en-US"/>
          </a:p>
        </p:txBody>
      </p:sp>
    </p:spTree>
    <p:extLst>
      <p:ext uri="{BB962C8B-B14F-4D97-AF65-F5344CB8AC3E}">
        <p14:creationId xmlns:p14="http://schemas.microsoft.com/office/powerpoint/2010/main" val="3661384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green plant on white book page">
            <a:extLst>
              <a:ext uri="{FF2B5EF4-FFF2-40B4-BE49-F238E27FC236}">
                <a16:creationId xmlns:a16="http://schemas.microsoft.com/office/drawing/2014/main" id="{94643F92-456E-46EB-9867-A58AC34BDAF3}"/>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20" y="10"/>
            <a:ext cx="10500340" cy="6857990"/>
          </a:xfrm>
          <a:prstGeom prst="rect">
            <a:avLst/>
          </a:prstGeom>
          <a:noFill/>
          <a:extLst>
            <a:ext uri="{909E8E84-426E-40DD-AFC4-6F175D3DCCD1}">
              <a14:hiddenFill xmlns:a14="http://schemas.microsoft.com/office/drawing/2010/main">
                <a:solidFill>
                  <a:srgbClr val="FFFFFF"/>
                </a:solidFill>
              </a14:hiddenFill>
            </a:ext>
          </a:extLst>
        </p:spPr>
      </p:pic>
      <p:sp>
        <p:nvSpPr>
          <p:cNvPr id="10" name="Elipse 9">
            <a:extLst>
              <a:ext uri="{FF2B5EF4-FFF2-40B4-BE49-F238E27FC236}">
                <a16:creationId xmlns:a16="http://schemas.microsoft.com/office/drawing/2014/main" id="{3E4B6834-165C-40CB-98F6-6001CCEDBDE4}"/>
              </a:ext>
            </a:extLst>
          </p:cNvPr>
          <p:cNvSpPr/>
          <p:nvPr/>
        </p:nvSpPr>
        <p:spPr>
          <a:xfrm>
            <a:off x="6153249" y="2922662"/>
            <a:ext cx="4947977" cy="4947977"/>
          </a:xfrm>
          <a:prstGeom prst="ellipse">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pt-BR" dirty="0"/>
          </a:p>
        </p:txBody>
      </p:sp>
      <p:sp>
        <p:nvSpPr>
          <p:cNvPr id="5" name="Title 1">
            <a:extLst>
              <a:ext uri="{FF2B5EF4-FFF2-40B4-BE49-F238E27FC236}">
                <a16:creationId xmlns:a16="http://schemas.microsoft.com/office/drawing/2014/main" id="{7EAB4B01-5BBB-49EF-B731-D1FF002FB6F1}"/>
              </a:ext>
            </a:extLst>
          </p:cNvPr>
          <p:cNvSpPr txBox="1">
            <a:spLocks/>
          </p:cNvSpPr>
          <p:nvPr/>
        </p:nvSpPr>
        <p:spPr>
          <a:xfrm>
            <a:off x="6475233" y="3353663"/>
            <a:ext cx="3852041" cy="183405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solidFill>
                  <a:schemeClr val="accent6">
                    <a:lumMod val="50000"/>
                  </a:schemeClr>
                </a:solidFill>
                <a:latin typeface="Avenir Next" panose="020B0503020202020204" pitchFamily="34" charset="0"/>
              </a:rPr>
              <a:t>HEROINES OF </a:t>
            </a:r>
            <a:r>
              <a:rPr lang="en-US" sz="3200" b="1" dirty="0">
                <a:solidFill>
                  <a:schemeClr val="accent6">
                    <a:lumMod val="50000"/>
                  </a:schemeClr>
                </a:solidFill>
                <a:latin typeface="Castellar" panose="020A0402060406010301" pitchFamily="18" charset="77"/>
              </a:rPr>
              <a:t>FAITHFULNESS</a:t>
            </a:r>
            <a:endParaRPr lang="en-US" sz="3200" dirty="0">
              <a:solidFill>
                <a:schemeClr val="accent6">
                  <a:lumMod val="50000"/>
                </a:schemeClr>
              </a:solidFill>
              <a:latin typeface="Castellar" panose="020A0402060406010301" pitchFamily="18" charset="77"/>
            </a:endParaRPr>
          </a:p>
        </p:txBody>
      </p:sp>
      <p:sp>
        <p:nvSpPr>
          <p:cNvPr id="6" name="Subtitle 2">
            <a:extLst>
              <a:ext uri="{FF2B5EF4-FFF2-40B4-BE49-F238E27FC236}">
                <a16:creationId xmlns:a16="http://schemas.microsoft.com/office/drawing/2014/main" id="{29DF9F5D-EC6C-49AB-BD95-47BD94A53C6B}"/>
              </a:ext>
            </a:extLst>
          </p:cNvPr>
          <p:cNvSpPr txBox="1">
            <a:spLocks/>
          </p:cNvSpPr>
          <p:nvPr/>
        </p:nvSpPr>
        <p:spPr>
          <a:xfrm>
            <a:off x="6236122" y="5274643"/>
            <a:ext cx="4330262" cy="683284"/>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dirty="0"/>
              <a:t>SERMON PREPARED BY </a:t>
            </a:r>
          </a:p>
          <a:p>
            <a:pPr marL="0" indent="0" algn="ctr">
              <a:buNone/>
            </a:pPr>
            <a:r>
              <a:rPr lang="en-US" sz="2000" dirty="0">
                <a:solidFill>
                  <a:schemeClr val="accent6">
                    <a:lumMod val="50000"/>
                  </a:schemeClr>
                </a:solidFill>
              </a:rPr>
              <a:t>OMOBONIKE ADEOLA SESSOU</a:t>
            </a:r>
          </a:p>
          <a:p>
            <a:pPr marL="0" indent="0" algn="ctr">
              <a:buNone/>
            </a:pPr>
            <a:r>
              <a:rPr lang="en-US" sz="2000" dirty="0"/>
              <a:t>WEST  CENTRAL AFRICA DIVISION WM DIRECTOR </a:t>
            </a:r>
          </a:p>
        </p:txBody>
      </p:sp>
      <p:pic>
        <p:nvPicPr>
          <p:cNvPr id="7" name="Picture 11">
            <a:extLst>
              <a:ext uri="{FF2B5EF4-FFF2-40B4-BE49-F238E27FC236}">
                <a16:creationId xmlns:a16="http://schemas.microsoft.com/office/drawing/2014/main" id="{F1736A32-B51C-4C30-8CED-5D43AF14718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129442" y="6083966"/>
            <a:ext cx="543621" cy="380280"/>
          </a:xfrm>
          <a:prstGeom prst="rect">
            <a:avLst/>
          </a:prstGeom>
        </p:spPr>
      </p:pic>
      <p:pic>
        <p:nvPicPr>
          <p:cNvPr id="9" name="Imagem 8" descr="Forma&#10;&#10;Descrição gerada automaticamente">
            <a:extLst>
              <a:ext uri="{FF2B5EF4-FFF2-40B4-BE49-F238E27FC236}">
                <a16:creationId xmlns:a16="http://schemas.microsoft.com/office/drawing/2014/main" id="{6F6A1CB0-D952-4A6E-BFD7-10A6A193D593}"/>
              </a:ext>
            </a:extLst>
          </p:cNvPr>
          <p:cNvPicPr>
            <a:picLocks noChangeAspect="1"/>
          </p:cNvPicPr>
          <p:nvPr/>
        </p:nvPicPr>
        <p:blipFill>
          <a:blip r:embed="rId5"/>
          <a:stretch>
            <a:fillRect/>
          </a:stretch>
        </p:blipFill>
        <p:spPr>
          <a:xfrm>
            <a:off x="10500360" y="10"/>
            <a:ext cx="1691640" cy="6858000"/>
          </a:xfrm>
          <a:prstGeom prst="rect">
            <a:avLst/>
          </a:prstGeom>
        </p:spPr>
      </p:pic>
    </p:spTree>
    <p:extLst>
      <p:ext uri="{BB962C8B-B14F-4D97-AF65-F5344CB8AC3E}">
        <p14:creationId xmlns:p14="http://schemas.microsoft.com/office/powerpoint/2010/main" val="1889828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7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A5BFF-7D64-5E45-B4A0-BE2345CDFEBB}"/>
              </a:ext>
            </a:extLst>
          </p:cNvPr>
          <p:cNvSpPr>
            <a:spLocks noGrp="1"/>
          </p:cNvSpPr>
          <p:nvPr>
            <p:ph type="title"/>
          </p:nvPr>
        </p:nvSpPr>
        <p:spPr>
          <a:xfrm>
            <a:off x="4980929" y="825492"/>
            <a:ext cx="5402212" cy="1286160"/>
          </a:xfrm>
        </p:spPr>
        <p:txBody>
          <a:bodyPr anchor="b">
            <a:normAutofit/>
          </a:bodyPr>
          <a:lstStyle/>
          <a:p>
            <a:pPr algn="ctr">
              <a:lnSpc>
                <a:spcPct val="100000"/>
              </a:lnSpc>
            </a:pPr>
            <a:r>
              <a:rPr lang="en-US" sz="2800" b="1" dirty="0">
                <a:latin typeface="Avenir Next" panose="020B0503020202020204" pitchFamily="34" charset="0"/>
              </a:rPr>
              <a:t>2. THEY HANDLED THE </a:t>
            </a:r>
            <a:br>
              <a:rPr lang="en-US" sz="2800" b="1" dirty="0">
                <a:latin typeface="Avenir Next" panose="020B0503020202020204" pitchFamily="34" charset="0"/>
              </a:rPr>
            </a:br>
            <a:r>
              <a:rPr lang="en-US" sz="2800" b="1" dirty="0">
                <a:solidFill>
                  <a:schemeClr val="accent6">
                    <a:lumMod val="50000"/>
                  </a:schemeClr>
                </a:solidFill>
                <a:latin typeface="Avenir Next" panose="020B0503020202020204" pitchFamily="34" charset="0"/>
              </a:rPr>
              <a:t>SITUATION WITH WISDOM</a:t>
            </a:r>
            <a:endParaRPr lang="en-US" sz="2800" dirty="0">
              <a:solidFill>
                <a:schemeClr val="accent6">
                  <a:lumMod val="50000"/>
                </a:schemeClr>
              </a:solidFill>
              <a:latin typeface="Avenir Next" panose="020B0503020202020204" pitchFamily="34" charset="0"/>
            </a:endParaRPr>
          </a:p>
        </p:txBody>
      </p:sp>
      <p:sp>
        <p:nvSpPr>
          <p:cNvPr id="3" name="Content Placeholder 2">
            <a:extLst>
              <a:ext uri="{FF2B5EF4-FFF2-40B4-BE49-F238E27FC236}">
                <a16:creationId xmlns:a16="http://schemas.microsoft.com/office/drawing/2014/main" id="{39C815E4-34B9-5F48-9E20-0C6C8CB5E387}"/>
              </a:ext>
            </a:extLst>
          </p:cNvPr>
          <p:cNvSpPr>
            <a:spLocks noGrp="1"/>
          </p:cNvSpPr>
          <p:nvPr>
            <p:ph idx="1"/>
          </p:nvPr>
        </p:nvSpPr>
        <p:spPr>
          <a:xfrm>
            <a:off x="5076530" y="2453898"/>
            <a:ext cx="5417710" cy="4468195"/>
          </a:xfrm>
        </p:spPr>
        <p:txBody>
          <a:bodyPr>
            <a:normAutofit/>
          </a:bodyPr>
          <a:lstStyle/>
          <a:p>
            <a:pPr marL="0" indent="0" algn="ctr">
              <a:buNone/>
            </a:pPr>
            <a:r>
              <a:rPr lang="en-US" sz="2700" dirty="0"/>
              <a:t>And the king of Egypt called for the midwives, and said unto them, Why have ye done this thing, and have saved the men children alive? And the midwives said unto Pharaoh, </a:t>
            </a:r>
            <a:r>
              <a:rPr lang="en-US" sz="2700" b="1" dirty="0"/>
              <a:t>Because the Hebrew women are not as the Egyptian women; for they are lively, and are delivered ere the midwives come in unto them.” </a:t>
            </a:r>
          </a:p>
          <a:p>
            <a:pPr marL="0" indent="0" algn="ctr">
              <a:buNone/>
            </a:pPr>
            <a:r>
              <a:rPr lang="en-US" sz="2000" dirty="0"/>
              <a:t>Exodus 1:18.19 (KJV)</a:t>
            </a:r>
          </a:p>
        </p:txBody>
      </p:sp>
      <p:pic>
        <p:nvPicPr>
          <p:cNvPr id="4" name="Picture 2" descr="green plant on white book page">
            <a:extLst>
              <a:ext uri="{FF2B5EF4-FFF2-40B4-BE49-F238E27FC236}">
                <a16:creationId xmlns:a16="http://schemas.microsoft.com/office/drawing/2014/main" id="{504E2B26-EE98-CB46-BCD9-B98EB6B15916}"/>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AC806B"/>
            </a:solidFill>
          </a:ln>
        </p:spPr>
        <p:style>
          <a:lnRef idx="1">
            <a:schemeClr val="accent1"/>
          </a:lnRef>
          <a:fillRef idx="0">
            <a:schemeClr val="accent1"/>
          </a:fillRef>
          <a:effectRef idx="0">
            <a:schemeClr val="accent1"/>
          </a:effectRef>
          <a:fontRef idx="minor">
            <a:schemeClr val="tx1"/>
          </a:fontRef>
        </p:style>
      </p:cxnSp>
      <p:pic>
        <p:nvPicPr>
          <p:cNvPr id="6" name="Imagem 5" descr="Forma&#10;&#10;Descrição gerada automaticamente">
            <a:extLst>
              <a:ext uri="{FF2B5EF4-FFF2-40B4-BE49-F238E27FC236}">
                <a16:creationId xmlns:a16="http://schemas.microsoft.com/office/drawing/2014/main" id="{045626B0-6B9A-48DB-BB13-5A30AC326DE8}"/>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3067502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509D03-DD6A-6047-93E7-983E47A857CE}"/>
              </a:ext>
            </a:extLst>
          </p:cNvPr>
          <p:cNvSpPr>
            <a:spLocks noGrp="1"/>
          </p:cNvSpPr>
          <p:nvPr>
            <p:ph idx="1"/>
          </p:nvPr>
        </p:nvSpPr>
        <p:spPr>
          <a:xfrm>
            <a:off x="4965431" y="1782306"/>
            <a:ext cx="5075877" cy="3518114"/>
          </a:xfrm>
        </p:spPr>
        <p:txBody>
          <a:bodyPr>
            <a:normAutofit fontScale="92500" lnSpcReduction="10000"/>
          </a:bodyPr>
          <a:lstStyle/>
          <a:p>
            <a:pPr marL="0" indent="0" algn="ctr">
              <a:lnSpc>
                <a:spcPct val="150000"/>
              </a:lnSpc>
              <a:buNone/>
            </a:pPr>
            <a:r>
              <a:rPr lang="en-US" b="1" dirty="0">
                <a:solidFill>
                  <a:schemeClr val="accent6">
                    <a:lumMod val="50000"/>
                  </a:schemeClr>
                </a:solidFill>
                <a:latin typeface="Avenir Next" panose="020B0503020202020204" pitchFamily="34" charset="0"/>
              </a:rPr>
              <a:t>“THE FEAR OF THE </a:t>
            </a:r>
            <a:r>
              <a:rPr lang="en-US" b="1" cap="small" dirty="0">
                <a:solidFill>
                  <a:schemeClr val="accent6">
                    <a:lumMod val="50000"/>
                  </a:schemeClr>
                </a:solidFill>
                <a:latin typeface="Avenir Next" panose="020B0503020202020204" pitchFamily="34" charset="0"/>
              </a:rPr>
              <a:t>LORD</a:t>
            </a:r>
            <a:r>
              <a:rPr lang="en-US" b="1" dirty="0">
                <a:solidFill>
                  <a:schemeClr val="accent6">
                    <a:lumMod val="50000"/>
                  </a:schemeClr>
                </a:solidFill>
                <a:latin typeface="Avenir Next" panose="020B0503020202020204" pitchFamily="34" charset="0"/>
              </a:rPr>
              <a:t> IS THE BEGINNING OF WISDOM</a:t>
            </a:r>
            <a:r>
              <a:rPr lang="en-US" dirty="0">
                <a:latin typeface="Avenir Next" panose="020B0503020202020204" pitchFamily="34" charset="0"/>
              </a:rPr>
              <a:t>: AND THE KNOWLEDGE OF THE HOLY ONE IS UNDERSTANDING” </a:t>
            </a:r>
          </a:p>
          <a:p>
            <a:pPr marL="0" indent="0" algn="ctr">
              <a:lnSpc>
                <a:spcPct val="150000"/>
              </a:lnSpc>
              <a:buNone/>
            </a:pPr>
            <a:r>
              <a:rPr lang="en-US" sz="2000" dirty="0">
                <a:latin typeface="Avenir Next" panose="020B0503020202020204" pitchFamily="34" charset="0"/>
              </a:rPr>
              <a:t>PROVERBS 9:10 (NKJV). </a:t>
            </a:r>
          </a:p>
        </p:txBody>
      </p:sp>
      <p:pic>
        <p:nvPicPr>
          <p:cNvPr id="4" name="Picture 2" descr="open book on white surface">
            <a:extLst>
              <a:ext uri="{FF2B5EF4-FFF2-40B4-BE49-F238E27FC236}">
                <a16:creationId xmlns:a16="http://schemas.microsoft.com/office/drawing/2014/main" id="{7BCFCCA5-8B54-DF4B-B7A8-6115503D280B}"/>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5" name="Imagem 4" descr="Forma&#10;&#10;Descrição gerada automaticamente">
            <a:extLst>
              <a:ext uri="{FF2B5EF4-FFF2-40B4-BE49-F238E27FC236}">
                <a16:creationId xmlns:a16="http://schemas.microsoft.com/office/drawing/2014/main" id="{FE1F2657-BBE2-4904-8101-15FAF5E59DCF}"/>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4211449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364" name="Rectangle 70">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362" name="Picture 2" descr="person carrying Holy Bible and bunch of green leaves">
            <a:extLst>
              <a:ext uri="{FF2B5EF4-FFF2-40B4-BE49-F238E27FC236}">
                <a16:creationId xmlns:a16="http://schemas.microsoft.com/office/drawing/2014/main" id="{993166B7-C9D3-444B-89AB-44B5AE472281}"/>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1"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15365" name="Rectangle 72">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C65CD02-ED3B-4C41-841F-1512FD0065D4}"/>
              </a:ext>
            </a:extLst>
          </p:cNvPr>
          <p:cNvSpPr>
            <a:spLocks noGrp="1"/>
          </p:cNvSpPr>
          <p:nvPr>
            <p:ph idx="1"/>
          </p:nvPr>
        </p:nvSpPr>
        <p:spPr>
          <a:xfrm>
            <a:off x="7187327" y="469790"/>
            <a:ext cx="2942361" cy="5918419"/>
          </a:xfrm>
        </p:spPr>
        <p:txBody>
          <a:bodyPr>
            <a:noAutofit/>
          </a:bodyPr>
          <a:lstStyle/>
          <a:p>
            <a:pPr marL="0" indent="0" algn="r">
              <a:lnSpc>
                <a:spcPct val="100000"/>
              </a:lnSpc>
              <a:buNone/>
            </a:pPr>
            <a:r>
              <a:rPr lang="en-US" dirty="0"/>
              <a:t>When daughters of God choose to honor Him with their obedience, God blesses them with wisdom in handling complex situations. </a:t>
            </a:r>
            <a:br>
              <a:rPr lang="en-US" dirty="0"/>
            </a:br>
            <a:r>
              <a:rPr lang="en-US" b="1" dirty="0"/>
              <a:t>God promises to help us in all circumstances especially in the time of trouble like this one. </a:t>
            </a:r>
          </a:p>
          <a:p>
            <a:pPr marL="0" indent="0" algn="r">
              <a:lnSpc>
                <a:spcPct val="100000"/>
              </a:lnSpc>
              <a:buNone/>
            </a:pPr>
            <a:endParaRPr lang="en-US" dirty="0"/>
          </a:p>
        </p:txBody>
      </p:sp>
      <p:pic>
        <p:nvPicPr>
          <p:cNvPr id="6" name="Imagem 5" descr="Forma&#10;&#10;Descrição gerada automaticamente">
            <a:extLst>
              <a:ext uri="{FF2B5EF4-FFF2-40B4-BE49-F238E27FC236}">
                <a16:creationId xmlns:a16="http://schemas.microsoft.com/office/drawing/2014/main" id="{C88AC4B8-2FFE-4F7D-8796-2BBF5AA4FF33}"/>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4149346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3964F-F381-E648-A167-AD1F02B75B0A}"/>
              </a:ext>
            </a:extLst>
          </p:cNvPr>
          <p:cNvSpPr>
            <a:spLocks noGrp="1"/>
          </p:cNvSpPr>
          <p:nvPr>
            <p:ph type="title"/>
          </p:nvPr>
        </p:nvSpPr>
        <p:spPr>
          <a:xfrm>
            <a:off x="5080933" y="831323"/>
            <a:ext cx="5419427" cy="1286160"/>
          </a:xfrm>
        </p:spPr>
        <p:txBody>
          <a:bodyPr anchor="b">
            <a:noAutofit/>
          </a:bodyPr>
          <a:lstStyle/>
          <a:p>
            <a:pPr algn="ctr">
              <a:lnSpc>
                <a:spcPct val="100000"/>
              </a:lnSpc>
            </a:pPr>
            <a:r>
              <a:rPr lang="en-US" sz="2800" b="1" dirty="0">
                <a:solidFill>
                  <a:schemeClr val="accent6">
                    <a:lumMod val="50000"/>
                  </a:schemeClr>
                </a:solidFill>
                <a:latin typeface="Avenir Next" panose="020B0503020202020204" pitchFamily="34" charset="0"/>
              </a:rPr>
              <a:t>3. THEY CHOSE TO OBEY GOD </a:t>
            </a:r>
            <a:r>
              <a:rPr lang="en-US" sz="2800" b="1" dirty="0">
                <a:latin typeface="Avenir Next" panose="020B0503020202020204" pitchFamily="34" charset="0"/>
              </a:rPr>
              <a:t>RATHER THAN MAN</a:t>
            </a:r>
            <a:endParaRPr lang="en-US" sz="2800" dirty="0">
              <a:latin typeface="Avenir Next" panose="020B0503020202020204" pitchFamily="34" charset="0"/>
            </a:endParaRPr>
          </a:p>
        </p:txBody>
      </p:sp>
      <p:sp>
        <p:nvSpPr>
          <p:cNvPr id="3" name="Content Placeholder 2">
            <a:extLst>
              <a:ext uri="{FF2B5EF4-FFF2-40B4-BE49-F238E27FC236}">
                <a16:creationId xmlns:a16="http://schemas.microsoft.com/office/drawing/2014/main" id="{F331E0D2-5745-094D-8237-3B66A86915BE}"/>
              </a:ext>
            </a:extLst>
          </p:cNvPr>
          <p:cNvSpPr>
            <a:spLocks noGrp="1"/>
          </p:cNvSpPr>
          <p:nvPr>
            <p:ph idx="1"/>
          </p:nvPr>
        </p:nvSpPr>
        <p:spPr>
          <a:xfrm>
            <a:off x="5080934" y="2438400"/>
            <a:ext cx="5182566" cy="4132877"/>
          </a:xfrm>
        </p:spPr>
        <p:txBody>
          <a:bodyPr>
            <a:normAutofit fontScale="92500" lnSpcReduction="10000"/>
          </a:bodyPr>
          <a:lstStyle/>
          <a:p>
            <a:pPr marL="0" indent="0" algn="ctr">
              <a:lnSpc>
                <a:spcPct val="100000"/>
              </a:lnSpc>
              <a:buNone/>
            </a:pPr>
            <a:r>
              <a:rPr lang="en-US" sz="2400" dirty="0"/>
              <a:t>“He who has God’s law written in the heart will obey God rather than men, and will sooner disobey all men than deviate in the least from the commandment of God. </a:t>
            </a:r>
          </a:p>
          <a:p>
            <a:pPr marL="0" indent="0" algn="ctr">
              <a:lnSpc>
                <a:spcPct val="100000"/>
              </a:lnSpc>
              <a:buNone/>
            </a:pPr>
            <a:r>
              <a:rPr lang="en-US" sz="2400" dirty="0"/>
              <a:t>God’s people, taught by the inspiration of truth, and led by a good conscience to live by every word of God, will take His law, written in their hearts, as the only authority which they can acknowledge or consent to obey. The wisdom and authority of the divine law are supreme” </a:t>
            </a:r>
          </a:p>
          <a:p>
            <a:pPr marL="0" indent="0" algn="ctr">
              <a:lnSpc>
                <a:spcPct val="100000"/>
              </a:lnSpc>
              <a:buNone/>
            </a:pPr>
            <a:r>
              <a:rPr lang="en-US" sz="2200" dirty="0"/>
              <a:t>(</a:t>
            </a:r>
            <a:r>
              <a:rPr lang="en-US" sz="2200" i="1" dirty="0"/>
              <a:t>Counsels for the Church,</a:t>
            </a:r>
            <a:r>
              <a:rPr lang="en-US" sz="2200" dirty="0"/>
              <a:t> 314.3).</a:t>
            </a:r>
          </a:p>
        </p:txBody>
      </p:sp>
      <p:pic>
        <p:nvPicPr>
          <p:cNvPr id="5" name="Picture 2" descr="green plant on white book page">
            <a:extLst>
              <a:ext uri="{FF2B5EF4-FFF2-40B4-BE49-F238E27FC236}">
                <a16:creationId xmlns:a16="http://schemas.microsoft.com/office/drawing/2014/main" id="{0325F1E3-6516-D146-926B-6A94966D0C16}"/>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10" name="Straight Connector 9">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AC806B"/>
            </a:solidFill>
          </a:ln>
        </p:spPr>
        <p:style>
          <a:lnRef idx="1">
            <a:schemeClr val="accent1"/>
          </a:lnRef>
          <a:fillRef idx="0">
            <a:schemeClr val="accent1"/>
          </a:fillRef>
          <a:effectRef idx="0">
            <a:schemeClr val="accent1"/>
          </a:effectRef>
          <a:fontRef idx="minor">
            <a:schemeClr val="tx1"/>
          </a:fontRef>
        </p:style>
      </p:cxnSp>
      <p:pic>
        <p:nvPicPr>
          <p:cNvPr id="6" name="Imagem 5" descr="Forma&#10;&#10;Descrição gerada automaticamente">
            <a:extLst>
              <a:ext uri="{FF2B5EF4-FFF2-40B4-BE49-F238E27FC236}">
                <a16:creationId xmlns:a16="http://schemas.microsoft.com/office/drawing/2014/main" id="{B96AEBC2-1713-419B-992C-EF0D59BF7E5B}"/>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878734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F92EB-9954-E74E-B92D-3722A2F8444C}"/>
              </a:ext>
            </a:extLst>
          </p:cNvPr>
          <p:cNvSpPr>
            <a:spLocks noGrp="1"/>
          </p:cNvSpPr>
          <p:nvPr>
            <p:ph type="title"/>
          </p:nvPr>
        </p:nvSpPr>
        <p:spPr>
          <a:xfrm>
            <a:off x="5080934" y="153822"/>
            <a:ext cx="5419426" cy="1963661"/>
          </a:xfrm>
        </p:spPr>
        <p:txBody>
          <a:bodyPr anchor="b">
            <a:normAutofit/>
          </a:bodyPr>
          <a:lstStyle/>
          <a:p>
            <a:pPr algn="ctr">
              <a:lnSpc>
                <a:spcPct val="100000"/>
              </a:lnSpc>
            </a:pPr>
            <a:r>
              <a:rPr lang="en-US" sz="2800" b="1" dirty="0">
                <a:latin typeface="Avenir Next" panose="020B0503020202020204" pitchFamily="34" charset="0"/>
              </a:rPr>
              <a:t>4. THEY STOOD AGAINST INJUSTICE </a:t>
            </a:r>
            <a:r>
              <a:rPr lang="en-US" sz="2800" b="1" dirty="0">
                <a:solidFill>
                  <a:schemeClr val="accent6">
                    <a:lumMod val="50000"/>
                  </a:schemeClr>
                </a:solidFill>
                <a:latin typeface="Avenir Next" panose="020B0503020202020204" pitchFamily="34" charset="0"/>
              </a:rPr>
              <a:t>AND DEFENDED THE HELPLESS</a:t>
            </a:r>
            <a:endParaRPr lang="en-US" sz="2800" dirty="0">
              <a:solidFill>
                <a:schemeClr val="accent6">
                  <a:lumMod val="50000"/>
                </a:schemeClr>
              </a:solidFill>
              <a:latin typeface="Avenir Next" panose="020B0503020202020204" pitchFamily="34" charset="0"/>
            </a:endParaRPr>
          </a:p>
        </p:txBody>
      </p:sp>
      <p:sp>
        <p:nvSpPr>
          <p:cNvPr id="3" name="Content Placeholder 2">
            <a:extLst>
              <a:ext uri="{FF2B5EF4-FFF2-40B4-BE49-F238E27FC236}">
                <a16:creationId xmlns:a16="http://schemas.microsoft.com/office/drawing/2014/main" id="{671E61B1-1782-9F48-9C8A-3DB8CFEA5F83}"/>
              </a:ext>
            </a:extLst>
          </p:cNvPr>
          <p:cNvSpPr>
            <a:spLocks noGrp="1"/>
          </p:cNvSpPr>
          <p:nvPr>
            <p:ph idx="1"/>
          </p:nvPr>
        </p:nvSpPr>
        <p:spPr>
          <a:xfrm>
            <a:off x="5367913" y="2686373"/>
            <a:ext cx="4845467" cy="3785419"/>
          </a:xfrm>
        </p:spPr>
        <p:txBody>
          <a:bodyPr>
            <a:normAutofit/>
          </a:bodyPr>
          <a:lstStyle/>
          <a:p>
            <a:pPr marL="0" indent="0" algn="ctr">
              <a:lnSpc>
                <a:spcPct val="110000"/>
              </a:lnSpc>
              <a:buNone/>
            </a:pPr>
            <a:r>
              <a:rPr lang="en-US" b="1" dirty="0"/>
              <a:t>“Speak up for those who cannot speak for themselves; </a:t>
            </a:r>
            <a:r>
              <a:rPr lang="en-US" dirty="0"/>
              <a:t>Defend the rights of all those who have nothing” </a:t>
            </a:r>
          </a:p>
          <a:p>
            <a:pPr marL="0" indent="0" algn="ctr">
              <a:lnSpc>
                <a:spcPct val="110000"/>
              </a:lnSpc>
              <a:buNone/>
            </a:pPr>
            <a:r>
              <a:rPr lang="en-US" sz="2000" dirty="0"/>
              <a:t>Proverbs 31:8 (NCV). </a:t>
            </a:r>
          </a:p>
        </p:txBody>
      </p:sp>
      <p:pic>
        <p:nvPicPr>
          <p:cNvPr id="4" name="Picture 2" descr="green plant on white book page">
            <a:extLst>
              <a:ext uri="{FF2B5EF4-FFF2-40B4-BE49-F238E27FC236}">
                <a16:creationId xmlns:a16="http://schemas.microsoft.com/office/drawing/2014/main" id="{1F317AD3-9747-524C-8205-F27615AB0DAF}"/>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AC806B"/>
            </a:solidFill>
          </a:ln>
        </p:spPr>
        <p:style>
          <a:lnRef idx="1">
            <a:schemeClr val="accent1"/>
          </a:lnRef>
          <a:fillRef idx="0">
            <a:schemeClr val="accent1"/>
          </a:fillRef>
          <a:effectRef idx="0">
            <a:schemeClr val="accent1"/>
          </a:effectRef>
          <a:fontRef idx="minor">
            <a:schemeClr val="tx1"/>
          </a:fontRef>
        </p:style>
      </p:cxnSp>
      <p:pic>
        <p:nvPicPr>
          <p:cNvPr id="6" name="Imagem 5" descr="Forma&#10;&#10;Descrição gerada automaticamente">
            <a:extLst>
              <a:ext uri="{FF2B5EF4-FFF2-40B4-BE49-F238E27FC236}">
                <a16:creationId xmlns:a16="http://schemas.microsoft.com/office/drawing/2014/main" id="{F52D91E6-B2AB-45B9-BFDB-1F3B31EF6553}"/>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1842085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person carrying Holy Bible and bunch of green leaves">
            <a:extLst>
              <a:ext uri="{FF2B5EF4-FFF2-40B4-BE49-F238E27FC236}">
                <a16:creationId xmlns:a16="http://schemas.microsoft.com/office/drawing/2014/main" id="{20294295-2F01-6743-A513-1E11482386AC}"/>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1"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CBFD0A4-EA10-9444-8348-D0EE7D9AD5E1}"/>
              </a:ext>
            </a:extLst>
          </p:cNvPr>
          <p:cNvSpPr>
            <a:spLocks noGrp="1"/>
          </p:cNvSpPr>
          <p:nvPr>
            <p:ph idx="1"/>
          </p:nvPr>
        </p:nvSpPr>
        <p:spPr>
          <a:xfrm>
            <a:off x="6990457" y="967506"/>
            <a:ext cx="3229881" cy="5988771"/>
          </a:xfrm>
        </p:spPr>
        <p:txBody>
          <a:bodyPr>
            <a:normAutofit/>
          </a:bodyPr>
          <a:lstStyle/>
          <a:p>
            <a:pPr marL="0" indent="0" algn="r">
              <a:lnSpc>
                <a:spcPct val="100000"/>
              </a:lnSpc>
              <a:buNone/>
            </a:pPr>
            <a:r>
              <a:rPr lang="en-US" dirty="0"/>
              <a:t>People who love God, especially women of God, </a:t>
            </a:r>
            <a:r>
              <a:rPr lang="en-US" b="1" dirty="0">
                <a:solidFill>
                  <a:schemeClr val="accent6">
                    <a:lumMod val="50000"/>
                  </a:schemeClr>
                </a:solidFill>
              </a:rPr>
              <a:t>must stand up </a:t>
            </a:r>
            <a:r>
              <a:rPr lang="en-US" dirty="0"/>
              <a:t>like Shiphrah and Puah and with God’s wisdom protect the lives of the helpless and defend those who cannot defend themselves.</a:t>
            </a:r>
          </a:p>
        </p:txBody>
      </p:sp>
      <p:pic>
        <p:nvPicPr>
          <p:cNvPr id="6" name="Imagem 5" descr="Forma&#10;&#10;Descrição gerada automaticamente">
            <a:extLst>
              <a:ext uri="{FF2B5EF4-FFF2-40B4-BE49-F238E27FC236}">
                <a16:creationId xmlns:a16="http://schemas.microsoft.com/office/drawing/2014/main" id="{381F6217-91FA-434D-B0E0-3EDB78727DD7}"/>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1738078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38D11-F2BA-D94F-BFB0-ADF3F31BD8A4}"/>
              </a:ext>
            </a:extLst>
          </p:cNvPr>
          <p:cNvSpPr>
            <a:spLocks noGrp="1"/>
          </p:cNvSpPr>
          <p:nvPr>
            <p:ph type="title"/>
          </p:nvPr>
        </p:nvSpPr>
        <p:spPr>
          <a:xfrm>
            <a:off x="5080934" y="218998"/>
            <a:ext cx="5419426" cy="1908152"/>
          </a:xfrm>
        </p:spPr>
        <p:txBody>
          <a:bodyPr anchor="b">
            <a:normAutofit/>
          </a:bodyPr>
          <a:lstStyle/>
          <a:p>
            <a:pPr algn="ctr">
              <a:lnSpc>
                <a:spcPct val="100000"/>
              </a:lnSpc>
            </a:pPr>
            <a:r>
              <a:rPr lang="en-US" sz="2800" b="1" dirty="0">
                <a:solidFill>
                  <a:schemeClr val="accent6">
                    <a:lumMod val="50000"/>
                  </a:schemeClr>
                </a:solidFill>
                <a:latin typeface="Avenir Next" panose="020B0503020202020204" pitchFamily="34" charset="0"/>
              </a:rPr>
              <a:t>5. THEIR FAITHFULNESS SAVED </a:t>
            </a:r>
            <a:br>
              <a:rPr lang="en-US" sz="2800" b="1" dirty="0">
                <a:solidFill>
                  <a:schemeClr val="accent6">
                    <a:lumMod val="50000"/>
                  </a:schemeClr>
                </a:solidFill>
                <a:latin typeface="Avenir Next" panose="020B0503020202020204" pitchFamily="34" charset="0"/>
              </a:rPr>
            </a:br>
            <a:r>
              <a:rPr lang="en-US" sz="2800" b="1" dirty="0">
                <a:latin typeface="Avenir Next" panose="020B0503020202020204" pitchFamily="34" charset="0"/>
              </a:rPr>
              <a:t>THE ENTIRE RACE OF HEBREWS </a:t>
            </a:r>
            <a:endParaRPr lang="en-US" sz="2800" dirty="0">
              <a:latin typeface="Avenir Next" panose="020B0503020202020204" pitchFamily="34" charset="0"/>
            </a:endParaRPr>
          </a:p>
        </p:txBody>
      </p:sp>
      <p:sp>
        <p:nvSpPr>
          <p:cNvPr id="3" name="Content Placeholder 2">
            <a:extLst>
              <a:ext uri="{FF2B5EF4-FFF2-40B4-BE49-F238E27FC236}">
                <a16:creationId xmlns:a16="http://schemas.microsoft.com/office/drawing/2014/main" id="{C6420609-56DF-9741-BA55-D93169C34735}"/>
              </a:ext>
            </a:extLst>
          </p:cNvPr>
          <p:cNvSpPr>
            <a:spLocks noGrp="1"/>
          </p:cNvSpPr>
          <p:nvPr>
            <p:ph idx="1"/>
          </p:nvPr>
        </p:nvSpPr>
        <p:spPr>
          <a:xfrm>
            <a:off x="5080934" y="2779365"/>
            <a:ext cx="5303924" cy="2753532"/>
          </a:xfrm>
        </p:spPr>
        <p:txBody>
          <a:bodyPr>
            <a:normAutofit/>
          </a:bodyPr>
          <a:lstStyle/>
          <a:p>
            <a:pPr marL="0" indent="0" algn="ctr">
              <a:lnSpc>
                <a:spcPct val="100000"/>
              </a:lnSpc>
              <a:buNone/>
            </a:pPr>
            <a:r>
              <a:rPr lang="en-US" dirty="0"/>
              <a:t>Can God count on you and me when He needs us to serve Him through our faithfulness in our professions and in the daily routines of life?</a:t>
            </a:r>
          </a:p>
        </p:txBody>
      </p:sp>
      <p:pic>
        <p:nvPicPr>
          <p:cNvPr id="4" name="Picture 2" descr="green plant on white book page">
            <a:extLst>
              <a:ext uri="{FF2B5EF4-FFF2-40B4-BE49-F238E27FC236}">
                <a16:creationId xmlns:a16="http://schemas.microsoft.com/office/drawing/2014/main" id="{C993988C-70A1-284A-BAE1-6F50D25CEA48}"/>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AC806B"/>
            </a:solidFill>
          </a:ln>
        </p:spPr>
        <p:style>
          <a:lnRef idx="1">
            <a:schemeClr val="accent1"/>
          </a:lnRef>
          <a:fillRef idx="0">
            <a:schemeClr val="accent1"/>
          </a:fillRef>
          <a:effectRef idx="0">
            <a:schemeClr val="accent1"/>
          </a:effectRef>
          <a:fontRef idx="minor">
            <a:schemeClr val="tx1"/>
          </a:fontRef>
        </p:style>
      </p:cxnSp>
      <p:pic>
        <p:nvPicPr>
          <p:cNvPr id="6" name="Imagem 5" descr="Forma&#10;&#10;Descrição gerada automaticamente">
            <a:extLst>
              <a:ext uri="{FF2B5EF4-FFF2-40B4-BE49-F238E27FC236}">
                <a16:creationId xmlns:a16="http://schemas.microsoft.com/office/drawing/2014/main" id="{B709089D-4602-47DE-A5BA-269C6BB5AE47}"/>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3078127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A person sitting at a desk&#10;&#10;Description automatically generated with low confidence">
            <a:extLst>
              <a:ext uri="{FF2B5EF4-FFF2-40B4-BE49-F238E27FC236}">
                <a16:creationId xmlns:a16="http://schemas.microsoft.com/office/drawing/2014/main" id="{D8B18731-06BC-8D43-A94C-60780A26BD3D}"/>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r="-2"/>
          <a:stretch/>
        </p:blipFill>
        <p:spPr bwMode="auto">
          <a:xfrm>
            <a:off x="-749664" y="1587"/>
            <a:ext cx="6095999" cy="6856413"/>
          </a:xfrm>
          <a:custGeom>
            <a:avLst/>
            <a:gdLst/>
            <a:ahLst/>
            <a:cxnLst/>
            <a:rect l="l" t="t" r="r" b="b"/>
            <a:pathLst>
              <a:path w="6649908" h="6856413">
                <a:moveTo>
                  <a:pt x="0" y="0"/>
                </a:moveTo>
                <a:lnTo>
                  <a:pt x="6559859" y="0"/>
                </a:lnTo>
                <a:lnTo>
                  <a:pt x="6572145" y="79394"/>
                </a:lnTo>
                <a:cubicBezTo>
                  <a:pt x="6857782" y="2230562"/>
                  <a:pt x="6243159" y="4473353"/>
                  <a:pt x="6528796" y="6624522"/>
                </a:cubicBezTo>
                <a:lnTo>
                  <a:pt x="6564680" y="6856413"/>
                </a:lnTo>
                <a:lnTo>
                  <a:pt x="0" y="6856413"/>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45E8BE68-2626-394E-8556-96E0A2BF4A74}"/>
              </a:ext>
            </a:extLst>
          </p:cNvPr>
          <p:cNvSpPr>
            <a:spLocks noGrp="1"/>
          </p:cNvSpPr>
          <p:nvPr>
            <p:ph idx="1"/>
          </p:nvPr>
        </p:nvSpPr>
        <p:spPr>
          <a:xfrm>
            <a:off x="5546221" y="712922"/>
            <a:ext cx="4754253" cy="5654539"/>
          </a:xfrm>
        </p:spPr>
        <p:txBody>
          <a:bodyPr>
            <a:normAutofit/>
          </a:bodyPr>
          <a:lstStyle/>
          <a:p>
            <a:pPr marL="0" indent="0" algn="ctr">
              <a:lnSpc>
                <a:spcPct val="100000"/>
              </a:lnSpc>
              <a:buNone/>
            </a:pPr>
            <a:r>
              <a:rPr lang="en-US" dirty="0"/>
              <a:t>“Woman in her home, doing the simple duties of life that must be done, can and should exhibit faithfulness, obedience, and love, as sincere as angels in their sphere. </a:t>
            </a:r>
            <a:r>
              <a:rPr lang="en-US" b="1" dirty="0"/>
              <a:t>Conformity to the will of God makes any work honorable that must be done” </a:t>
            </a:r>
          </a:p>
          <a:p>
            <a:pPr marL="0" indent="0" algn="ctr">
              <a:lnSpc>
                <a:spcPct val="100000"/>
              </a:lnSpc>
              <a:buNone/>
            </a:pPr>
            <a:r>
              <a:rPr lang="en-US" sz="2000" dirty="0"/>
              <a:t>(</a:t>
            </a:r>
            <a:r>
              <a:rPr lang="en-US" sz="2000" i="1" dirty="0"/>
              <a:t>Adventist Home</a:t>
            </a:r>
            <a:r>
              <a:rPr lang="en-US" sz="2000" dirty="0"/>
              <a:t>, 24.2).</a:t>
            </a:r>
          </a:p>
        </p:txBody>
      </p:sp>
      <p:pic>
        <p:nvPicPr>
          <p:cNvPr id="5" name="Imagem 4" descr="Forma&#10;&#10;Descrição gerada automaticamente">
            <a:extLst>
              <a:ext uri="{FF2B5EF4-FFF2-40B4-BE49-F238E27FC236}">
                <a16:creationId xmlns:a16="http://schemas.microsoft.com/office/drawing/2014/main" id="{BAFF619A-A61C-4BDA-BCC7-C9D68305929F}"/>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2647378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AF99E-283F-BB4A-8384-4C64252CFDEC}"/>
              </a:ext>
            </a:extLst>
          </p:cNvPr>
          <p:cNvSpPr>
            <a:spLocks noGrp="1"/>
          </p:cNvSpPr>
          <p:nvPr>
            <p:ph type="title"/>
          </p:nvPr>
        </p:nvSpPr>
        <p:spPr>
          <a:xfrm>
            <a:off x="4965431" y="834511"/>
            <a:ext cx="5534930" cy="1286160"/>
          </a:xfrm>
        </p:spPr>
        <p:txBody>
          <a:bodyPr anchor="b">
            <a:normAutofit/>
          </a:bodyPr>
          <a:lstStyle/>
          <a:p>
            <a:pPr algn="ctr">
              <a:lnSpc>
                <a:spcPct val="100000"/>
              </a:lnSpc>
            </a:pPr>
            <a:r>
              <a:rPr lang="en-US" sz="2800" b="1" dirty="0">
                <a:latin typeface="Avenir Next" panose="020B0503020202020204" pitchFamily="34" charset="0"/>
              </a:rPr>
              <a:t>6. GOD REWARDED </a:t>
            </a:r>
            <a:br>
              <a:rPr lang="en-US" sz="2800" b="1" dirty="0">
                <a:latin typeface="Avenir Next" panose="020B0503020202020204" pitchFamily="34" charset="0"/>
              </a:rPr>
            </a:br>
            <a:r>
              <a:rPr lang="en-US" sz="2800" b="1" dirty="0">
                <a:solidFill>
                  <a:schemeClr val="accent6">
                    <a:lumMod val="50000"/>
                  </a:schemeClr>
                </a:solidFill>
                <a:latin typeface="Avenir Next" panose="020B0503020202020204" pitchFamily="34" charset="0"/>
              </a:rPr>
              <a:t>THEIR FAITHFULNESS</a:t>
            </a:r>
            <a:endParaRPr lang="en-US" sz="2800" dirty="0">
              <a:solidFill>
                <a:schemeClr val="accent6">
                  <a:lumMod val="50000"/>
                </a:schemeClr>
              </a:solidFill>
              <a:latin typeface="Avenir Next" panose="020B0503020202020204" pitchFamily="34" charset="0"/>
            </a:endParaRPr>
          </a:p>
        </p:txBody>
      </p:sp>
      <p:sp>
        <p:nvSpPr>
          <p:cNvPr id="3" name="Content Placeholder 2">
            <a:extLst>
              <a:ext uri="{FF2B5EF4-FFF2-40B4-BE49-F238E27FC236}">
                <a16:creationId xmlns:a16="http://schemas.microsoft.com/office/drawing/2014/main" id="{5F8F23AF-2404-2248-9BD5-EA43518872C5}"/>
              </a:ext>
            </a:extLst>
          </p:cNvPr>
          <p:cNvSpPr>
            <a:spLocks noGrp="1"/>
          </p:cNvSpPr>
          <p:nvPr>
            <p:ph idx="1"/>
          </p:nvPr>
        </p:nvSpPr>
        <p:spPr>
          <a:xfrm>
            <a:off x="4965432" y="2686373"/>
            <a:ext cx="5260920" cy="3785419"/>
          </a:xfrm>
        </p:spPr>
        <p:txBody>
          <a:bodyPr>
            <a:noAutofit/>
          </a:bodyPr>
          <a:lstStyle/>
          <a:p>
            <a:pPr marL="0" indent="0" algn="ctr">
              <a:lnSpc>
                <a:spcPct val="110000"/>
              </a:lnSpc>
              <a:buNone/>
            </a:pPr>
            <a:r>
              <a:rPr lang="en-US" b="1" dirty="0"/>
              <a:t>Good News Translation:</a:t>
            </a:r>
            <a:r>
              <a:rPr lang="en-US" dirty="0"/>
              <a:t> “Because the midwives were God-fearing, God was good to them and gave them families of their own. And the Israelites continued to increase and become strong.” </a:t>
            </a:r>
          </a:p>
          <a:p>
            <a:pPr marL="0" indent="0" algn="ctr">
              <a:lnSpc>
                <a:spcPct val="110000"/>
              </a:lnSpc>
              <a:buNone/>
            </a:pPr>
            <a:r>
              <a:rPr lang="en-US" sz="2000" dirty="0"/>
              <a:t>Exodus 1:20</a:t>
            </a:r>
          </a:p>
        </p:txBody>
      </p:sp>
      <p:pic>
        <p:nvPicPr>
          <p:cNvPr id="4" name="Picture 2" descr="green plant on white book page">
            <a:extLst>
              <a:ext uri="{FF2B5EF4-FFF2-40B4-BE49-F238E27FC236}">
                <a16:creationId xmlns:a16="http://schemas.microsoft.com/office/drawing/2014/main" id="{EE9649A1-44E2-A34B-A71B-3CB1EEF4A419}"/>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AC806B"/>
            </a:solidFill>
          </a:ln>
        </p:spPr>
        <p:style>
          <a:lnRef idx="1">
            <a:schemeClr val="accent1"/>
          </a:lnRef>
          <a:fillRef idx="0">
            <a:schemeClr val="accent1"/>
          </a:fillRef>
          <a:effectRef idx="0">
            <a:schemeClr val="accent1"/>
          </a:effectRef>
          <a:fontRef idx="minor">
            <a:schemeClr val="tx1"/>
          </a:fontRef>
        </p:style>
      </p:cxnSp>
      <p:pic>
        <p:nvPicPr>
          <p:cNvPr id="6" name="Imagem 5" descr="Forma&#10;&#10;Descrição gerada automaticamente">
            <a:extLst>
              <a:ext uri="{FF2B5EF4-FFF2-40B4-BE49-F238E27FC236}">
                <a16:creationId xmlns:a16="http://schemas.microsoft.com/office/drawing/2014/main" id="{FF0277E8-DDEC-4D7B-B8B4-830E47272DDE}"/>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4212174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90DA22-7D30-0142-9784-09281E4E9479}"/>
              </a:ext>
            </a:extLst>
          </p:cNvPr>
          <p:cNvSpPr>
            <a:spLocks noGrp="1"/>
          </p:cNvSpPr>
          <p:nvPr>
            <p:ph idx="1"/>
          </p:nvPr>
        </p:nvSpPr>
        <p:spPr>
          <a:xfrm>
            <a:off x="4965432" y="837051"/>
            <a:ext cx="5212610" cy="5822603"/>
          </a:xfrm>
        </p:spPr>
        <p:txBody>
          <a:bodyPr>
            <a:noAutofit/>
          </a:bodyPr>
          <a:lstStyle/>
          <a:p>
            <a:pPr>
              <a:lnSpc>
                <a:spcPct val="100000"/>
              </a:lnSpc>
            </a:pPr>
            <a:r>
              <a:rPr lang="en-US" b="1" dirty="0"/>
              <a:t>New American Standard Bible: </a:t>
            </a:r>
            <a:r>
              <a:rPr lang="en-US" dirty="0"/>
              <a:t>“So God was good to the midwives, and the people multiplied, and became very mighty.” Exodus 1:20</a:t>
            </a:r>
          </a:p>
          <a:p>
            <a:pPr marL="0" indent="0">
              <a:lnSpc>
                <a:spcPct val="100000"/>
              </a:lnSpc>
              <a:buNone/>
            </a:pPr>
            <a:endParaRPr lang="en-US" dirty="0"/>
          </a:p>
          <a:p>
            <a:pPr>
              <a:lnSpc>
                <a:spcPct val="100000"/>
              </a:lnSpc>
            </a:pPr>
            <a:r>
              <a:rPr lang="en-US" b="1" dirty="0"/>
              <a:t>New International Version: </a:t>
            </a:r>
            <a:r>
              <a:rPr lang="en-US" dirty="0"/>
              <a:t>“So God was kind to the midwives and the people increased and became even more numerous.” Exodus 1:20</a:t>
            </a:r>
          </a:p>
        </p:txBody>
      </p:sp>
      <p:pic>
        <p:nvPicPr>
          <p:cNvPr id="6" name="Picture 2" descr="open book on white surface">
            <a:extLst>
              <a:ext uri="{FF2B5EF4-FFF2-40B4-BE49-F238E27FC236}">
                <a16:creationId xmlns:a16="http://schemas.microsoft.com/office/drawing/2014/main" id="{82B7870C-772C-5643-877E-A471EAB9D26B}"/>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4" name="Imagem 3" descr="Forma&#10;&#10;Descrição gerada automaticamente">
            <a:extLst>
              <a:ext uri="{FF2B5EF4-FFF2-40B4-BE49-F238E27FC236}">
                <a16:creationId xmlns:a16="http://schemas.microsoft.com/office/drawing/2014/main" id="{432C3001-5832-4BB1-99E3-8FE3FF4070CC}"/>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440774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5A39B-89F1-844C-8667-E2C237CDF40B}"/>
              </a:ext>
            </a:extLst>
          </p:cNvPr>
          <p:cNvSpPr>
            <a:spLocks noGrp="1"/>
          </p:cNvSpPr>
          <p:nvPr>
            <p:ph type="title"/>
          </p:nvPr>
        </p:nvSpPr>
        <p:spPr>
          <a:xfrm>
            <a:off x="804673" y="996044"/>
            <a:ext cx="3616856" cy="4376572"/>
          </a:xfrm>
        </p:spPr>
        <p:txBody>
          <a:bodyPr anchor="ctr">
            <a:normAutofit/>
          </a:bodyPr>
          <a:lstStyle/>
          <a:p>
            <a:pPr algn="ctr">
              <a:lnSpc>
                <a:spcPct val="100000"/>
              </a:lnSpc>
            </a:pPr>
            <a:r>
              <a:rPr lang="en-US" sz="4000" dirty="0">
                <a:latin typeface="Avenir Next" panose="020B0503020202020204" pitchFamily="34" charset="0"/>
              </a:rPr>
              <a:t>CAMBRIDGE </a:t>
            </a:r>
            <a:r>
              <a:rPr lang="en-US" sz="4000" b="1" dirty="0">
                <a:latin typeface="Avenir Next" panose="020B0503020202020204" pitchFamily="34" charset="0"/>
              </a:rPr>
              <a:t>DICTIONARY</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2FC30AF-94AA-BA44-B207-E8BD37250E9E}"/>
              </a:ext>
            </a:extLst>
          </p:cNvPr>
          <p:cNvSpPr>
            <a:spLocks noGrp="1"/>
          </p:cNvSpPr>
          <p:nvPr>
            <p:ph idx="1"/>
          </p:nvPr>
        </p:nvSpPr>
        <p:spPr>
          <a:xfrm>
            <a:off x="5916538" y="1399032"/>
            <a:ext cx="4022221" cy="4471416"/>
          </a:xfrm>
        </p:spPr>
        <p:txBody>
          <a:bodyPr anchor="ctr">
            <a:normAutofit fontScale="92500"/>
          </a:bodyPr>
          <a:lstStyle/>
          <a:p>
            <a:pPr marL="0" indent="0" algn="ctr">
              <a:lnSpc>
                <a:spcPct val="150000"/>
              </a:lnSpc>
              <a:buNone/>
            </a:pPr>
            <a:r>
              <a:rPr lang="en-US" dirty="0">
                <a:solidFill>
                  <a:schemeClr val="bg1"/>
                </a:solidFill>
                <a:latin typeface="Avenir Next" panose="020B0503020202020204" pitchFamily="34" charset="0"/>
              </a:rPr>
              <a:t>A  HEROINE IS “A WOMAN WHO IS </a:t>
            </a:r>
            <a:r>
              <a:rPr lang="en-US" b="1" dirty="0">
                <a:solidFill>
                  <a:schemeClr val="bg1"/>
                </a:solidFill>
                <a:latin typeface="Avenir Next" panose="020B0503020202020204" pitchFamily="34" charset="0"/>
              </a:rPr>
              <a:t>ADMIRED </a:t>
            </a:r>
            <a:r>
              <a:rPr lang="en-US" dirty="0">
                <a:solidFill>
                  <a:schemeClr val="bg1"/>
                </a:solidFill>
                <a:latin typeface="Avenir Next" panose="020B0503020202020204" pitchFamily="34" charset="0"/>
              </a:rPr>
              <a:t>FOR HAVING DONE </a:t>
            </a:r>
            <a:r>
              <a:rPr lang="en-US" b="1" dirty="0">
                <a:solidFill>
                  <a:schemeClr val="bg1"/>
                </a:solidFill>
                <a:latin typeface="Avenir Next" panose="020B0503020202020204" pitchFamily="34" charset="0"/>
              </a:rPr>
              <a:t>SOMETHING VERY BRAVE </a:t>
            </a:r>
            <a:r>
              <a:rPr lang="en-US" dirty="0">
                <a:solidFill>
                  <a:schemeClr val="bg1"/>
                </a:solidFill>
                <a:latin typeface="Avenir Next" panose="020B0503020202020204" pitchFamily="34" charset="0"/>
              </a:rPr>
              <a:t>OR HAVING </a:t>
            </a:r>
            <a:r>
              <a:rPr lang="en-US" b="1" dirty="0">
                <a:solidFill>
                  <a:schemeClr val="bg1"/>
                </a:solidFill>
                <a:latin typeface="Avenir Next" panose="020B0503020202020204" pitchFamily="34" charset="0"/>
              </a:rPr>
              <a:t>ACHIEVED SOMETHING GREAT.” </a:t>
            </a:r>
          </a:p>
          <a:p>
            <a:pPr marL="0" indent="0" algn="ctr">
              <a:lnSpc>
                <a:spcPct val="150000"/>
              </a:lnSpc>
              <a:buNone/>
            </a:pPr>
            <a:endParaRPr lang="en-US" dirty="0">
              <a:solidFill>
                <a:schemeClr val="bg1"/>
              </a:solidFill>
              <a:latin typeface="Avenir Next" panose="020B0503020202020204" pitchFamily="34" charset="0"/>
            </a:endParaRPr>
          </a:p>
        </p:txBody>
      </p:sp>
      <p:pic>
        <p:nvPicPr>
          <p:cNvPr id="6" name="Imagem 5" descr="Forma&#10;&#10;Descrição gerada automaticamente">
            <a:extLst>
              <a:ext uri="{FF2B5EF4-FFF2-40B4-BE49-F238E27FC236}">
                <a16:creationId xmlns:a16="http://schemas.microsoft.com/office/drawing/2014/main" id="{18492CE7-4452-435B-979B-37328982A43B}"/>
              </a:ext>
            </a:extLst>
          </p:cNvPr>
          <p:cNvPicPr>
            <a:picLocks noChangeAspect="1"/>
          </p:cNvPicPr>
          <p:nvPr/>
        </p:nvPicPr>
        <p:blipFill>
          <a:blip r:embed="rId3"/>
          <a:stretch>
            <a:fillRect/>
          </a:stretch>
        </p:blipFill>
        <p:spPr>
          <a:xfrm>
            <a:off x="10500360" y="10"/>
            <a:ext cx="1691640" cy="6858000"/>
          </a:xfrm>
          <a:prstGeom prst="rect">
            <a:avLst/>
          </a:prstGeom>
        </p:spPr>
      </p:pic>
    </p:spTree>
    <p:extLst>
      <p:ext uri="{BB962C8B-B14F-4D97-AF65-F5344CB8AC3E}">
        <p14:creationId xmlns:p14="http://schemas.microsoft.com/office/powerpoint/2010/main" val="3022799570"/>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person carrying Holy Bible and bunch of green leaves">
            <a:extLst>
              <a:ext uri="{FF2B5EF4-FFF2-40B4-BE49-F238E27FC236}">
                <a16:creationId xmlns:a16="http://schemas.microsoft.com/office/drawing/2014/main" id="{5C3D85D9-E03F-2B45-B72F-E6CDBE8F82B4}"/>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522356"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4FC8A3B-9C6F-694F-AFC1-A79BCA76986F}"/>
              </a:ext>
            </a:extLst>
          </p:cNvPr>
          <p:cNvSpPr>
            <a:spLocks noGrp="1"/>
          </p:cNvSpPr>
          <p:nvPr>
            <p:ph idx="1"/>
          </p:nvPr>
        </p:nvSpPr>
        <p:spPr>
          <a:xfrm>
            <a:off x="278973" y="708140"/>
            <a:ext cx="4850970" cy="5780868"/>
          </a:xfrm>
        </p:spPr>
        <p:txBody>
          <a:bodyPr>
            <a:normAutofit fontScale="92500" lnSpcReduction="10000"/>
          </a:bodyPr>
          <a:lstStyle/>
          <a:p>
            <a:pPr lvl="0">
              <a:lnSpc>
                <a:spcPct val="110000"/>
              </a:lnSpc>
            </a:pPr>
            <a:r>
              <a:rPr lang="en-US" dirty="0"/>
              <a:t>We learned from these humble women that </a:t>
            </a:r>
            <a:r>
              <a:rPr lang="en-US" b="1" dirty="0">
                <a:solidFill>
                  <a:schemeClr val="accent6">
                    <a:lumMod val="50000"/>
                  </a:schemeClr>
                </a:solidFill>
              </a:rPr>
              <a:t>the fear of God is the most important virtue,</a:t>
            </a:r>
            <a:r>
              <a:rPr lang="en-US" dirty="0"/>
              <a:t> one which also beautifies the daughters of God. </a:t>
            </a:r>
          </a:p>
          <a:p>
            <a:pPr lvl="0">
              <a:lnSpc>
                <a:spcPct val="110000"/>
              </a:lnSpc>
            </a:pPr>
            <a:r>
              <a:rPr lang="en-US" dirty="0"/>
              <a:t>We learned that </a:t>
            </a:r>
            <a:r>
              <a:rPr lang="en-US" b="1" dirty="0">
                <a:solidFill>
                  <a:schemeClr val="accent6">
                    <a:lumMod val="50000"/>
                  </a:schemeClr>
                </a:solidFill>
              </a:rPr>
              <a:t>God grants us wisdom needed to tackle every situation </a:t>
            </a:r>
            <a:r>
              <a:rPr lang="en-US" dirty="0"/>
              <a:t>when we choose to do His will. </a:t>
            </a:r>
          </a:p>
          <a:p>
            <a:pPr lvl="0">
              <a:lnSpc>
                <a:spcPct val="110000"/>
              </a:lnSpc>
            </a:pPr>
            <a:r>
              <a:rPr lang="en-US" dirty="0"/>
              <a:t>We learned that in every circumstance </a:t>
            </a:r>
            <a:r>
              <a:rPr lang="en-US" b="1" dirty="0">
                <a:solidFill>
                  <a:schemeClr val="accent6">
                    <a:lumMod val="50000"/>
                  </a:schemeClr>
                </a:solidFill>
              </a:rPr>
              <a:t>we always have a choice to obey God </a:t>
            </a:r>
            <a:r>
              <a:rPr lang="en-US" dirty="0"/>
              <a:t>rather than Satan and his agents. </a:t>
            </a:r>
          </a:p>
        </p:txBody>
      </p:sp>
      <p:pic>
        <p:nvPicPr>
          <p:cNvPr id="6" name="Imagem 5" descr="Forma&#10;&#10;Descrição gerada automaticamente">
            <a:extLst>
              <a:ext uri="{FF2B5EF4-FFF2-40B4-BE49-F238E27FC236}">
                <a16:creationId xmlns:a16="http://schemas.microsoft.com/office/drawing/2014/main" id="{22DCF1BE-EBC9-4E36-9A63-D684B58A3B1B}"/>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1997225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DB861B-A4DA-BE4D-933B-356544BBFF9C}"/>
              </a:ext>
            </a:extLst>
          </p:cNvPr>
          <p:cNvSpPr>
            <a:spLocks noGrp="1"/>
          </p:cNvSpPr>
          <p:nvPr>
            <p:ph idx="1"/>
          </p:nvPr>
        </p:nvSpPr>
        <p:spPr>
          <a:xfrm>
            <a:off x="5105544" y="1126713"/>
            <a:ext cx="4953010" cy="4980591"/>
          </a:xfrm>
        </p:spPr>
        <p:txBody>
          <a:bodyPr>
            <a:normAutofit/>
          </a:bodyPr>
          <a:lstStyle/>
          <a:p>
            <a:pPr lvl="0">
              <a:lnSpc>
                <a:spcPct val="100000"/>
              </a:lnSpc>
            </a:pPr>
            <a:r>
              <a:rPr lang="en-US" b="1" dirty="0">
                <a:solidFill>
                  <a:schemeClr val="accent6">
                    <a:lumMod val="50000"/>
                  </a:schemeClr>
                </a:solidFill>
              </a:rPr>
              <a:t>We learned to stand up against injustice wherever we are, </a:t>
            </a:r>
            <a:r>
              <a:rPr lang="en-US" dirty="0"/>
              <a:t>to defend the helpless, and to offer whatever help is necessary to save lives. </a:t>
            </a:r>
          </a:p>
          <a:p>
            <a:pPr marL="0" lvl="0" indent="0">
              <a:lnSpc>
                <a:spcPct val="100000"/>
              </a:lnSpc>
              <a:buNone/>
            </a:pPr>
            <a:endParaRPr lang="en-US" dirty="0"/>
          </a:p>
          <a:p>
            <a:pPr lvl="0">
              <a:lnSpc>
                <a:spcPct val="100000"/>
              </a:lnSpc>
            </a:pPr>
            <a:r>
              <a:rPr lang="en-US" dirty="0"/>
              <a:t>We learned that </a:t>
            </a:r>
            <a:r>
              <a:rPr lang="en-US" b="1" dirty="0">
                <a:solidFill>
                  <a:schemeClr val="accent6">
                    <a:lumMod val="50000"/>
                  </a:schemeClr>
                </a:solidFill>
              </a:rPr>
              <a:t>when we remain faithful in obedience to God, He is faithful in blessing us.</a:t>
            </a:r>
            <a:endParaRPr lang="en-US" dirty="0"/>
          </a:p>
        </p:txBody>
      </p:sp>
      <p:pic>
        <p:nvPicPr>
          <p:cNvPr id="4" name="Picture 2" descr="green plant on white book page">
            <a:extLst>
              <a:ext uri="{FF2B5EF4-FFF2-40B4-BE49-F238E27FC236}">
                <a16:creationId xmlns:a16="http://schemas.microsoft.com/office/drawing/2014/main" id="{EB8B101C-50C3-A746-BFBF-31349AB1D9EE}"/>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5" name="Imagem 4" descr="Forma&#10;&#10;Descrição gerada automaticamente">
            <a:extLst>
              <a:ext uri="{FF2B5EF4-FFF2-40B4-BE49-F238E27FC236}">
                <a16:creationId xmlns:a16="http://schemas.microsoft.com/office/drawing/2014/main" id="{E0E6B89B-D311-4CC2-A2F2-660EA6DBB8F2}"/>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4253603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2" descr="white ceramic teacup on white ceramic saucer on table">
            <a:extLst>
              <a:ext uri="{FF2B5EF4-FFF2-40B4-BE49-F238E27FC236}">
                <a16:creationId xmlns:a16="http://schemas.microsoft.com/office/drawing/2014/main" id="{8F79A001-5B70-D54C-B565-A8C138BD03F2}"/>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20" y="10"/>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A29BC02F-FA33-6148-B220-2025B9674677}"/>
              </a:ext>
            </a:extLst>
          </p:cNvPr>
          <p:cNvSpPr>
            <a:spLocks noGrp="1"/>
          </p:cNvSpPr>
          <p:nvPr>
            <p:ph idx="1"/>
          </p:nvPr>
        </p:nvSpPr>
        <p:spPr>
          <a:xfrm>
            <a:off x="924524" y="3806356"/>
            <a:ext cx="8480733" cy="2634713"/>
          </a:xfrm>
        </p:spPr>
        <p:txBody>
          <a:bodyPr anchor="ctr">
            <a:normAutofit fontScale="92500" lnSpcReduction="10000"/>
          </a:bodyPr>
          <a:lstStyle/>
          <a:p>
            <a:pPr marL="0" indent="0" algn="ctr">
              <a:lnSpc>
                <a:spcPct val="150000"/>
              </a:lnSpc>
              <a:buNone/>
            </a:pPr>
            <a:r>
              <a:rPr lang="en-US" sz="2400" dirty="0">
                <a:solidFill>
                  <a:schemeClr val="accent6">
                    <a:lumMod val="50000"/>
                  </a:schemeClr>
                </a:solidFill>
                <a:latin typeface="Avenir Next" panose="020B0503020202020204" pitchFamily="34" charset="0"/>
                <a:ea typeface="Ayuthaya" pitchFamily="2" charset="-34"/>
                <a:cs typeface="Ayuthaya" pitchFamily="2" charset="-34"/>
              </a:rPr>
              <a:t>“FATHER TEACH ME </a:t>
            </a:r>
            <a:r>
              <a:rPr lang="en-US" sz="2400" b="1" dirty="0">
                <a:solidFill>
                  <a:schemeClr val="accent6">
                    <a:lumMod val="50000"/>
                  </a:schemeClr>
                </a:solidFill>
                <a:latin typeface="Avenir Next" panose="020B0503020202020204" pitchFamily="34" charset="0"/>
                <a:ea typeface="Ayuthaya" pitchFamily="2" charset="-34"/>
                <a:cs typeface="Ayuthaya" pitchFamily="2" charset="-34"/>
              </a:rPr>
              <a:t>YOUR WAYS OF RIGHTEOUSNESS </a:t>
            </a:r>
            <a:r>
              <a:rPr lang="en-US" sz="2400" dirty="0">
                <a:solidFill>
                  <a:schemeClr val="accent6">
                    <a:lumMod val="50000"/>
                  </a:schemeClr>
                </a:solidFill>
                <a:latin typeface="Avenir Next" panose="020B0503020202020204" pitchFamily="34" charset="0"/>
                <a:ea typeface="Ayuthaya" pitchFamily="2" charset="-34"/>
                <a:cs typeface="Ayuthaya" pitchFamily="2" charset="-34"/>
              </a:rPr>
              <a:t>AND CAUSE YOUR SPIRIT TO OPEN MY EYES THAT </a:t>
            </a:r>
            <a:r>
              <a:rPr lang="en-US" sz="2400" b="1" dirty="0">
                <a:solidFill>
                  <a:schemeClr val="accent6">
                    <a:lumMod val="50000"/>
                  </a:schemeClr>
                </a:solidFill>
                <a:latin typeface="Avenir Next" panose="020B0503020202020204" pitchFamily="34" charset="0"/>
                <a:ea typeface="Ayuthaya" pitchFamily="2" charset="-34"/>
                <a:cs typeface="Ayuthaya" pitchFamily="2" charset="-34"/>
              </a:rPr>
              <a:t>I MAY UNDERSTAND YOUR WILL </a:t>
            </a:r>
            <a:r>
              <a:rPr lang="en-US" sz="2400" dirty="0">
                <a:solidFill>
                  <a:schemeClr val="accent6">
                    <a:lumMod val="50000"/>
                  </a:schemeClr>
                </a:solidFill>
                <a:latin typeface="Avenir Next" panose="020B0503020202020204" pitchFamily="34" charset="0"/>
                <a:ea typeface="Ayuthaya" pitchFamily="2" charset="-34"/>
                <a:cs typeface="Ayuthaya" pitchFamily="2" charset="-34"/>
              </a:rPr>
              <a:t>FOR MY LIFE </a:t>
            </a:r>
            <a:r>
              <a:rPr lang="en-US" sz="2400" b="1" dirty="0">
                <a:solidFill>
                  <a:schemeClr val="accent6">
                    <a:lumMod val="50000"/>
                  </a:schemeClr>
                </a:solidFill>
                <a:latin typeface="Avenir Next" panose="020B0503020202020204" pitchFamily="34" charset="0"/>
                <a:ea typeface="Ayuthaya" pitchFamily="2" charset="-34"/>
                <a:cs typeface="Ayuthaya" pitchFamily="2" charset="-34"/>
              </a:rPr>
              <a:t>AND GO IN JESUS’ NAME</a:t>
            </a:r>
            <a:r>
              <a:rPr lang="en-US" sz="2400" dirty="0">
                <a:solidFill>
                  <a:schemeClr val="accent6">
                    <a:lumMod val="50000"/>
                  </a:schemeClr>
                </a:solidFill>
                <a:latin typeface="Avenir Next" panose="020B0503020202020204" pitchFamily="34" charset="0"/>
                <a:ea typeface="Ayuthaya" pitchFamily="2" charset="-34"/>
                <a:cs typeface="Ayuthaya" pitchFamily="2" charset="-34"/>
              </a:rPr>
              <a:t>. </a:t>
            </a:r>
          </a:p>
          <a:p>
            <a:pPr marL="0" indent="0" algn="ctr">
              <a:lnSpc>
                <a:spcPct val="150000"/>
              </a:lnSpc>
              <a:buNone/>
            </a:pPr>
            <a:r>
              <a:rPr lang="en-US" sz="2400" dirty="0">
                <a:solidFill>
                  <a:schemeClr val="accent6">
                    <a:lumMod val="50000"/>
                  </a:schemeClr>
                </a:solidFill>
                <a:latin typeface="Avenir Next" panose="020B0503020202020204" pitchFamily="34" charset="0"/>
                <a:ea typeface="Ayuthaya" pitchFamily="2" charset="-34"/>
                <a:cs typeface="Ayuthaya" pitchFamily="2" charset="-34"/>
              </a:rPr>
              <a:t>AMEN.”</a:t>
            </a:r>
          </a:p>
        </p:txBody>
      </p:sp>
      <p:pic>
        <p:nvPicPr>
          <p:cNvPr id="4" name="Imagem 3" descr="Forma&#10;&#10;Descrição gerada automaticamente">
            <a:extLst>
              <a:ext uri="{FF2B5EF4-FFF2-40B4-BE49-F238E27FC236}">
                <a16:creationId xmlns:a16="http://schemas.microsoft.com/office/drawing/2014/main" id="{4967C4CA-7D8B-4CE9-A070-7EF69B06AEC7}"/>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2725563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green plant on white book page">
            <a:extLst>
              <a:ext uri="{FF2B5EF4-FFF2-40B4-BE49-F238E27FC236}">
                <a16:creationId xmlns:a16="http://schemas.microsoft.com/office/drawing/2014/main" id="{455C54DC-EABB-604B-9B37-76E26EA60CDA}"/>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0" y="10"/>
            <a:ext cx="10500360"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2DB960A-9E08-DC47-B9FE-22CE8E83F408}"/>
              </a:ext>
            </a:extLst>
          </p:cNvPr>
          <p:cNvSpPr>
            <a:spLocks noGrp="1"/>
          </p:cNvSpPr>
          <p:nvPr>
            <p:ph idx="1"/>
          </p:nvPr>
        </p:nvSpPr>
        <p:spPr>
          <a:xfrm>
            <a:off x="5925001" y="782157"/>
            <a:ext cx="4495075" cy="5575914"/>
          </a:xfrm>
        </p:spPr>
        <p:txBody>
          <a:bodyPr>
            <a:noAutofit/>
          </a:bodyPr>
          <a:lstStyle/>
          <a:p>
            <a:pPr>
              <a:lnSpc>
                <a:spcPct val="100000"/>
              </a:lnSpc>
              <a:spcBef>
                <a:spcPts val="0"/>
              </a:spcBef>
              <a:spcAft>
                <a:spcPts val="600"/>
              </a:spcAft>
            </a:pPr>
            <a:r>
              <a:rPr lang="en-US" dirty="0"/>
              <a:t>What happens when your profession gives you the unique opportunity to do an extraordinary assignment, whether for good or for bad?</a:t>
            </a:r>
          </a:p>
          <a:p>
            <a:pPr>
              <a:lnSpc>
                <a:spcPct val="100000"/>
              </a:lnSpc>
              <a:spcBef>
                <a:spcPts val="0"/>
              </a:spcBef>
              <a:spcAft>
                <a:spcPts val="600"/>
              </a:spcAft>
            </a:pPr>
            <a:endParaRPr lang="en-US" dirty="0"/>
          </a:p>
          <a:p>
            <a:pPr>
              <a:lnSpc>
                <a:spcPct val="100000"/>
              </a:lnSpc>
              <a:spcBef>
                <a:spcPts val="0"/>
              </a:spcBef>
              <a:spcAft>
                <a:spcPts val="600"/>
              </a:spcAft>
            </a:pPr>
            <a:r>
              <a:rPr lang="en-US" dirty="0"/>
              <a:t>What happens when obedience to God conflicts with obedience to man, and you are faced with life-threatening consequences?</a:t>
            </a:r>
          </a:p>
          <a:p>
            <a:pPr>
              <a:lnSpc>
                <a:spcPct val="100000"/>
              </a:lnSpc>
            </a:pPr>
            <a:endParaRPr lang="en-US" dirty="0"/>
          </a:p>
        </p:txBody>
      </p:sp>
      <p:pic>
        <p:nvPicPr>
          <p:cNvPr id="7" name="Imagem 6" descr="Forma&#10;&#10;Descrição gerada automaticamente">
            <a:extLst>
              <a:ext uri="{FF2B5EF4-FFF2-40B4-BE49-F238E27FC236}">
                <a16:creationId xmlns:a16="http://schemas.microsoft.com/office/drawing/2014/main" id="{7D7124EC-0CF8-4DB8-9AE8-C78D5C7D65A0}"/>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2517558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green plant on white book page">
            <a:extLst>
              <a:ext uri="{FF2B5EF4-FFF2-40B4-BE49-F238E27FC236}">
                <a16:creationId xmlns:a16="http://schemas.microsoft.com/office/drawing/2014/main" id="{145A3C31-DBBC-1743-B092-050C5D55611B}"/>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0" y="10"/>
            <a:ext cx="10497313"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C27085B-BF3F-7440-A361-63E3E7469E2E}"/>
              </a:ext>
            </a:extLst>
          </p:cNvPr>
          <p:cNvSpPr>
            <a:spLocks noGrp="1"/>
          </p:cNvSpPr>
          <p:nvPr>
            <p:ph idx="1"/>
          </p:nvPr>
        </p:nvSpPr>
        <p:spPr>
          <a:xfrm>
            <a:off x="6333307" y="802436"/>
            <a:ext cx="4076621" cy="5625885"/>
          </a:xfrm>
        </p:spPr>
        <p:txBody>
          <a:bodyPr>
            <a:normAutofit/>
          </a:bodyPr>
          <a:lstStyle/>
          <a:p>
            <a:pPr>
              <a:lnSpc>
                <a:spcPct val="100000"/>
              </a:lnSpc>
              <a:spcBef>
                <a:spcPts val="0"/>
              </a:spcBef>
              <a:spcAft>
                <a:spcPts val="600"/>
              </a:spcAft>
            </a:pPr>
            <a:r>
              <a:rPr lang="en-US" dirty="0"/>
              <a:t>What happens when you can simply rationalize being on the side of the multitude who prefer receiving the favor of men, but conscience calls for better choice?</a:t>
            </a:r>
          </a:p>
          <a:p>
            <a:pPr>
              <a:lnSpc>
                <a:spcPct val="100000"/>
              </a:lnSpc>
              <a:spcBef>
                <a:spcPts val="0"/>
              </a:spcBef>
              <a:spcAft>
                <a:spcPts val="600"/>
              </a:spcAft>
            </a:pPr>
            <a:endParaRPr lang="en-US" dirty="0"/>
          </a:p>
          <a:p>
            <a:pPr>
              <a:lnSpc>
                <a:spcPct val="100000"/>
              </a:lnSpc>
              <a:spcBef>
                <a:spcPts val="0"/>
              </a:spcBef>
              <a:spcAft>
                <a:spcPts val="600"/>
              </a:spcAft>
            </a:pPr>
            <a:r>
              <a:rPr lang="en-US" dirty="0"/>
              <a:t>What happens when standing for the right is the </a:t>
            </a:r>
            <a:r>
              <a:rPr lang="en-US" i="1" dirty="0"/>
              <a:t>only</a:t>
            </a:r>
            <a:r>
              <a:rPr lang="en-US" dirty="0"/>
              <a:t> test of faith?</a:t>
            </a:r>
          </a:p>
        </p:txBody>
      </p:sp>
      <p:pic>
        <p:nvPicPr>
          <p:cNvPr id="6" name="Imagem 5" descr="Forma&#10;&#10;Descrição gerada automaticamente">
            <a:extLst>
              <a:ext uri="{FF2B5EF4-FFF2-40B4-BE49-F238E27FC236}">
                <a16:creationId xmlns:a16="http://schemas.microsoft.com/office/drawing/2014/main" id="{CDEF66A2-2C64-4805-AA79-DA0D87E44E91}"/>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587360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15FF23-4A2C-574F-9B21-27029FCB44DD}"/>
              </a:ext>
            </a:extLst>
          </p:cNvPr>
          <p:cNvSpPr>
            <a:spLocks noGrp="1"/>
          </p:cNvSpPr>
          <p:nvPr>
            <p:ph type="title"/>
          </p:nvPr>
        </p:nvSpPr>
        <p:spPr>
          <a:xfrm>
            <a:off x="221625" y="666328"/>
            <a:ext cx="4368602" cy="1956841"/>
          </a:xfrm>
        </p:spPr>
        <p:txBody>
          <a:bodyPr anchor="b">
            <a:normAutofit/>
          </a:bodyPr>
          <a:lstStyle/>
          <a:p>
            <a:pPr algn="ctr"/>
            <a:r>
              <a:rPr lang="en-US" sz="4000" b="1" dirty="0">
                <a:latin typeface="Avenir Next" panose="020B0503020202020204" pitchFamily="34" charset="0"/>
              </a:rPr>
              <a:t>OUR </a:t>
            </a:r>
            <a:r>
              <a:rPr lang="en-US" sz="4000" b="1" dirty="0">
                <a:solidFill>
                  <a:schemeClr val="accent6">
                    <a:lumMod val="50000"/>
                  </a:schemeClr>
                </a:solidFill>
                <a:latin typeface="Avenir Next" panose="020B0503020202020204" pitchFamily="34" charset="0"/>
              </a:rPr>
              <a:t>PRAYER</a:t>
            </a:r>
          </a:p>
        </p:txBody>
      </p:sp>
      <p:sp>
        <p:nvSpPr>
          <p:cNvPr id="17"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96AA79E-7E44-F44D-A21C-33BBEF08AD55}"/>
              </a:ext>
            </a:extLst>
          </p:cNvPr>
          <p:cNvSpPr>
            <a:spLocks noGrp="1"/>
          </p:cNvSpPr>
          <p:nvPr>
            <p:ph idx="1"/>
          </p:nvPr>
        </p:nvSpPr>
        <p:spPr>
          <a:xfrm>
            <a:off x="454104" y="2841902"/>
            <a:ext cx="4243589" cy="3837867"/>
          </a:xfrm>
        </p:spPr>
        <p:txBody>
          <a:bodyPr>
            <a:normAutofit/>
          </a:bodyPr>
          <a:lstStyle/>
          <a:p>
            <a:pPr marL="0" indent="0" algn="ctr">
              <a:lnSpc>
                <a:spcPct val="100000"/>
              </a:lnSpc>
              <a:buNone/>
            </a:pPr>
            <a:r>
              <a:rPr lang="en-US" sz="3200" dirty="0"/>
              <a:t>“Father teach me your ways of righteousness and cause your spirit to open my eyes that I may understand your will for my life in Jesus’ name. Amen.”</a:t>
            </a:r>
          </a:p>
          <a:p>
            <a:pPr marL="0" indent="0" algn="ctr">
              <a:lnSpc>
                <a:spcPct val="100000"/>
              </a:lnSpc>
              <a:buNone/>
            </a:pPr>
            <a:endParaRPr lang="en-US" sz="3200" dirty="0"/>
          </a:p>
        </p:txBody>
      </p:sp>
      <p:pic>
        <p:nvPicPr>
          <p:cNvPr id="10" name="Picture 2" descr="green plant on white book page">
            <a:extLst>
              <a:ext uri="{FF2B5EF4-FFF2-40B4-BE49-F238E27FC236}">
                <a16:creationId xmlns:a16="http://schemas.microsoft.com/office/drawing/2014/main" id="{6F24BC6C-8FA6-6B4B-8A1E-127AB9954086}"/>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pic>
        <p:nvPicPr>
          <p:cNvPr id="7" name="Imagem 6" descr="Forma&#10;&#10;Descrição gerada automaticamente">
            <a:extLst>
              <a:ext uri="{FF2B5EF4-FFF2-40B4-BE49-F238E27FC236}">
                <a16:creationId xmlns:a16="http://schemas.microsoft.com/office/drawing/2014/main" id="{4964E031-437E-42CB-B9C3-E3F13B1C5A64}"/>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1005106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6" name="Rectangle 75">
            <a:extLst>
              <a:ext uri="{FF2B5EF4-FFF2-40B4-BE49-F238E27FC236}">
                <a16:creationId xmlns:a16="http://schemas.microsoft.com/office/drawing/2014/main" id="{23E547B5-89CF-4EC0-96DE-25771AED0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3F0B8CEB-8279-4E5E-A0CE-1FC9F71736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782" y="0"/>
            <a:ext cx="7421217"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open book on white surface">
            <a:extLst>
              <a:ext uri="{FF2B5EF4-FFF2-40B4-BE49-F238E27FC236}">
                <a16:creationId xmlns:a16="http://schemas.microsoft.com/office/drawing/2014/main" id="{205381B0-ACC3-FC44-9CC0-1F3D92A9DF33}"/>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20" y="10"/>
            <a:ext cx="6901711" cy="6857990"/>
          </a:xfrm>
          <a:custGeom>
            <a:avLst/>
            <a:gdLst/>
            <a:ahLst/>
            <a:cxnLst/>
            <a:rect l="l" t="t" r="r" b="b"/>
            <a:pathLst>
              <a:path w="6901731" h="6858000">
                <a:moveTo>
                  <a:pt x="0" y="0"/>
                </a:moveTo>
                <a:lnTo>
                  <a:pt x="6897896" y="5958"/>
                </a:lnTo>
                <a:lnTo>
                  <a:pt x="6866823" y="62592"/>
                </a:lnTo>
                <a:lnTo>
                  <a:pt x="6901731" y="89476"/>
                </a:lnTo>
                <a:lnTo>
                  <a:pt x="6901731" y="103833"/>
                </a:lnTo>
                <a:lnTo>
                  <a:pt x="6900034" y="110092"/>
                </a:lnTo>
                <a:lnTo>
                  <a:pt x="6901731" y="113679"/>
                </a:lnTo>
                <a:lnTo>
                  <a:pt x="6901731" y="405560"/>
                </a:lnTo>
                <a:lnTo>
                  <a:pt x="6900456" y="429509"/>
                </a:lnTo>
                <a:cubicBezTo>
                  <a:pt x="6892773" y="535647"/>
                  <a:pt x="6878314" y="537918"/>
                  <a:pt x="6886342" y="636808"/>
                </a:cubicBezTo>
                <a:cubicBezTo>
                  <a:pt x="6892506" y="756883"/>
                  <a:pt x="6864504" y="771443"/>
                  <a:pt x="6851784" y="839073"/>
                </a:cubicBezTo>
                <a:cubicBezTo>
                  <a:pt x="6838675" y="892655"/>
                  <a:pt x="6864124" y="961738"/>
                  <a:pt x="6845760" y="994930"/>
                </a:cubicBezTo>
                <a:cubicBezTo>
                  <a:pt x="6833572" y="1024166"/>
                  <a:pt x="6859282" y="1058905"/>
                  <a:pt x="6845601" y="1112932"/>
                </a:cubicBezTo>
                <a:cubicBezTo>
                  <a:pt x="6838700" y="1149910"/>
                  <a:pt x="6829138" y="1151035"/>
                  <a:pt x="6820235" y="1187433"/>
                </a:cubicBezTo>
                <a:cubicBezTo>
                  <a:pt x="6815504" y="1196464"/>
                  <a:pt x="6777707" y="1338549"/>
                  <a:pt x="6759643" y="1337010"/>
                </a:cubicBezTo>
                <a:cubicBezTo>
                  <a:pt x="6737660" y="1337296"/>
                  <a:pt x="6760650" y="1396341"/>
                  <a:pt x="6736375" y="1382272"/>
                </a:cubicBezTo>
                <a:cubicBezTo>
                  <a:pt x="6755741" y="1415836"/>
                  <a:pt x="6714675" y="1414567"/>
                  <a:pt x="6701292" y="1432111"/>
                </a:cubicBezTo>
                <a:cubicBezTo>
                  <a:pt x="6721110" y="1460185"/>
                  <a:pt x="6692106" y="1490815"/>
                  <a:pt x="6686578" y="1518624"/>
                </a:cubicBezTo>
                <a:cubicBezTo>
                  <a:pt x="6682512" y="1567002"/>
                  <a:pt x="6679579" y="1571443"/>
                  <a:pt x="6670824" y="1607743"/>
                </a:cubicBezTo>
                <a:cubicBezTo>
                  <a:pt x="6671133" y="1629590"/>
                  <a:pt x="6663161" y="1656870"/>
                  <a:pt x="6664392" y="1696405"/>
                </a:cubicBezTo>
                <a:cubicBezTo>
                  <a:pt x="6655686" y="1770486"/>
                  <a:pt x="6641938" y="1757082"/>
                  <a:pt x="6642880" y="1812372"/>
                </a:cubicBezTo>
                <a:cubicBezTo>
                  <a:pt x="6638579" y="1872475"/>
                  <a:pt x="6619231" y="1825476"/>
                  <a:pt x="6612547" y="1876437"/>
                </a:cubicBezTo>
                <a:cubicBezTo>
                  <a:pt x="6600695" y="1913834"/>
                  <a:pt x="6591061" y="1923231"/>
                  <a:pt x="6571760" y="1953331"/>
                </a:cubicBezTo>
                <a:cubicBezTo>
                  <a:pt x="6561039" y="1989021"/>
                  <a:pt x="6544090" y="2087896"/>
                  <a:pt x="6520213" y="2096455"/>
                </a:cubicBezTo>
                <a:lnTo>
                  <a:pt x="6492461" y="2188148"/>
                </a:lnTo>
                <a:cubicBezTo>
                  <a:pt x="6504372" y="2211333"/>
                  <a:pt x="6489131" y="2253220"/>
                  <a:pt x="6471854" y="2259117"/>
                </a:cubicBezTo>
                <a:cubicBezTo>
                  <a:pt x="6466151" y="2287829"/>
                  <a:pt x="6440452" y="2301346"/>
                  <a:pt x="6439832" y="2328334"/>
                </a:cubicBezTo>
                <a:cubicBezTo>
                  <a:pt x="6431013" y="2351201"/>
                  <a:pt x="6444250" y="2396409"/>
                  <a:pt x="6425162" y="2408211"/>
                </a:cubicBezTo>
                <a:lnTo>
                  <a:pt x="6417221" y="2427382"/>
                </a:lnTo>
                <a:lnTo>
                  <a:pt x="6425030" y="2464387"/>
                </a:lnTo>
                <a:lnTo>
                  <a:pt x="6406293" y="2472223"/>
                </a:lnTo>
                <a:cubicBezTo>
                  <a:pt x="6406862" y="2477277"/>
                  <a:pt x="6406486" y="2491723"/>
                  <a:pt x="6405400" y="2493547"/>
                </a:cubicBezTo>
                <a:lnTo>
                  <a:pt x="6374829" y="2532070"/>
                </a:lnTo>
                <a:cubicBezTo>
                  <a:pt x="6374597" y="2545374"/>
                  <a:pt x="6360976" y="2563797"/>
                  <a:pt x="6350864" y="2577422"/>
                </a:cubicBezTo>
                <a:cubicBezTo>
                  <a:pt x="6327056" y="2632768"/>
                  <a:pt x="6341262" y="2616275"/>
                  <a:pt x="6329174" y="2663854"/>
                </a:cubicBezTo>
                <a:cubicBezTo>
                  <a:pt x="6326303" y="2703642"/>
                  <a:pt x="6332854" y="2709643"/>
                  <a:pt x="6315095" y="2741507"/>
                </a:cubicBezTo>
                <a:cubicBezTo>
                  <a:pt x="6319921" y="2740191"/>
                  <a:pt x="6321925" y="2742004"/>
                  <a:pt x="6322463" y="2745641"/>
                </a:cubicBezTo>
                <a:cubicBezTo>
                  <a:pt x="6322245" y="2747982"/>
                  <a:pt x="6322027" y="2750323"/>
                  <a:pt x="6321808" y="2752663"/>
                </a:cubicBezTo>
                <a:lnTo>
                  <a:pt x="6314569" y="2756718"/>
                </a:lnTo>
                <a:cubicBezTo>
                  <a:pt x="6289324" y="2773686"/>
                  <a:pt x="6317551" y="2780051"/>
                  <a:pt x="6315211" y="2811618"/>
                </a:cubicBezTo>
                <a:cubicBezTo>
                  <a:pt x="6315620" y="2826627"/>
                  <a:pt x="6296047" y="2885298"/>
                  <a:pt x="6302211" y="2882314"/>
                </a:cubicBezTo>
                <a:lnTo>
                  <a:pt x="6286167" y="2949597"/>
                </a:lnTo>
                <a:cubicBezTo>
                  <a:pt x="6286401" y="2994618"/>
                  <a:pt x="6286615" y="2971464"/>
                  <a:pt x="6287037" y="3008578"/>
                </a:cubicBezTo>
                <a:cubicBezTo>
                  <a:pt x="6293795" y="3029535"/>
                  <a:pt x="6274405" y="3114154"/>
                  <a:pt x="6259150" y="3123139"/>
                </a:cubicBezTo>
                <a:cubicBezTo>
                  <a:pt x="6250085" y="3189063"/>
                  <a:pt x="6269067" y="3151280"/>
                  <a:pt x="6272249" y="3227854"/>
                </a:cubicBezTo>
                <a:cubicBezTo>
                  <a:pt x="6278775" y="3295842"/>
                  <a:pt x="6289216" y="3303765"/>
                  <a:pt x="6292288" y="3378383"/>
                </a:cubicBezTo>
                <a:cubicBezTo>
                  <a:pt x="6303894" y="3395995"/>
                  <a:pt x="6287498" y="3432581"/>
                  <a:pt x="6288328" y="3459618"/>
                </a:cubicBezTo>
                <a:cubicBezTo>
                  <a:pt x="6289158" y="3486653"/>
                  <a:pt x="6299937" y="3538735"/>
                  <a:pt x="6297272" y="3540603"/>
                </a:cubicBezTo>
                <a:cubicBezTo>
                  <a:pt x="6296849" y="3577379"/>
                  <a:pt x="6294184" y="3587943"/>
                  <a:pt x="6291001" y="3638374"/>
                </a:cubicBezTo>
                <a:cubicBezTo>
                  <a:pt x="6283026" y="3666794"/>
                  <a:pt x="6265833" y="3731744"/>
                  <a:pt x="6283592" y="3763609"/>
                </a:cubicBezTo>
                <a:cubicBezTo>
                  <a:pt x="6264286" y="3758340"/>
                  <a:pt x="6290177" y="3803150"/>
                  <a:pt x="6274068" y="3814506"/>
                </a:cubicBezTo>
                <a:cubicBezTo>
                  <a:pt x="6260645" y="3821643"/>
                  <a:pt x="6265372" y="3836902"/>
                  <a:pt x="6262850" y="3850454"/>
                </a:cubicBezTo>
                <a:cubicBezTo>
                  <a:pt x="6250418" y="3863479"/>
                  <a:pt x="6250660" y="3955243"/>
                  <a:pt x="6257357" y="3975474"/>
                </a:cubicBezTo>
                <a:cubicBezTo>
                  <a:pt x="6245091" y="4036737"/>
                  <a:pt x="6237535" y="4029237"/>
                  <a:pt x="6257889" y="4073155"/>
                </a:cubicBezTo>
                <a:cubicBezTo>
                  <a:pt x="6259272" y="4085906"/>
                  <a:pt x="6239882" y="4116397"/>
                  <a:pt x="6237441" y="4126638"/>
                </a:cubicBezTo>
                <a:lnTo>
                  <a:pt x="6245587" y="4172738"/>
                </a:lnTo>
                <a:lnTo>
                  <a:pt x="6235772" y="4176721"/>
                </a:lnTo>
                <a:lnTo>
                  <a:pt x="6233287" y="4195136"/>
                </a:lnTo>
                <a:lnTo>
                  <a:pt x="6234619" y="4280850"/>
                </a:lnTo>
                <a:cubicBezTo>
                  <a:pt x="6239453" y="4320763"/>
                  <a:pt x="6223309" y="4337596"/>
                  <a:pt x="6219318" y="4402526"/>
                </a:cubicBezTo>
                <a:cubicBezTo>
                  <a:pt x="6205466" y="4516209"/>
                  <a:pt x="6216183" y="4588729"/>
                  <a:pt x="6216810" y="4651172"/>
                </a:cubicBezTo>
                <a:cubicBezTo>
                  <a:pt x="6217673" y="4756959"/>
                  <a:pt x="6228654" y="4824005"/>
                  <a:pt x="6225945" y="4916779"/>
                </a:cubicBezTo>
                <a:cubicBezTo>
                  <a:pt x="6217032" y="4993010"/>
                  <a:pt x="6264271" y="4984591"/>
                  <a:pt x="6230174" y="5051379"/>
                </a:cubicBezTo>
                <a:cubicBezTo>
                  <a:pt x="6235713" y="5056951"/>
                  <a:pt x="6239420" y="5163714"/>
                  <a:pt x="6242600" y="5170879"/>
                </a:cubicBezTo>
                <a:lnTo>
                  <a:pt x="6235996" y="5216428"/>
                </a:lnTo>
                <a:lnTo>
                  <a:pt x="6214638" y="5285298"/>
                </a:lnTo>
                <a:cubicBezTo>
                  <a:pt x="6211392" y="5297492"/>
                  <a:pt x="6225576" y="5312063"/>
                  <a:pt x="6228432" y="5317696"/>
                </a:cubicBezTo>
                <a:lnTo>
                  <a:pt x="6246496" y="5398787"/>
                </a:lnTo>
                <a:lnTo>
                  <a:pt x="6244793" y="5399530"/>
                </a:lnTo>
                <a:lnTo>
                  <a:pt x="6241695" y="5406948"/>
                </a:lnTo>
                <a:lnTo>
                  <a:pt x="6267461" y="5499413"/>
                </a:lnTo>
                <a:cubicBezTo>
                  <a:pt x="6285387" y="5533848"/>
                  <a:pt x="6284888" y="5550029"/>
                  <a:pt x="6295987" y="5582659"/>
                </a:cubicBezTo>
                <a:cubicBezTo>
                  <a:pt x="6311253" y="5681724"/>
                  <a:pt x="6295439" y="5695558"/>
                  <a:pt x="6364803" y="5784263"/>
                </a:cubicBezTo>
                <a:cubicBezTo>
                  <a:pt x="6379348" y="5818651"/>
                  <a:pt x="6412475" y="5906802"/>
                  <a:pt x="6423050" y="5922637"/>
                </a:cubicBezTo>
                <a:cubicBezTo>
                  <a:pt x="6445210" y="5973612"/>
                  <a:pt x="6468179" y="6023873"/>
                  <a:pt x="6497767" y="6090108"/>
                </a:cubicBezTo>
                <a:cubicBezTo>
                  <a:pt x="6571895" y="6150548"/>
                  <a:pt x="6572491" y="6236583"/>
                  <a:pt x="6606710" y="6281543"/>
                </a:cubicBezTo>
                <a:cubicBezTo>
                  <a:pt x="6633675" y="6335892"/>
                  <a:pt x="6654357" y="6388782"/>
                  <a:pt x="6667540" y="6443715"/>
                </a:cubicBezTo>
                <a:cubicBezTo>
                  <a:pt x="6685192" y="6466826"/>
                  <a:pt x="6650500" y="6508701"/>
                  <a:pt x="6659722" y="6550105"/>
                </a:cubicBezTo>
                <a:cubicBezTo>
                  <a:pt x="6665926" y="6645044"/>
                  <a:pt x="6669126" y="6627536"/>
                  <a:pt x="6671805" y="6687397"/>
                </a:cubicBezTo>
                <a:cubicBezTo>
                  <a:pt x="6682671" y="6733683"/>
                  <a:pt x="6665210" y="6772117"/>
                  <a:pt x="6669658" y="6806602"/>
                </a:cubicBezTo>
                <a:cubicBezTo>
                  <a:pt x="6661174" y="6812658"/>
                  <a:pt x="6667097" y="6831470"/>
                  <a:pt x="6675783" y="6850325"/>
                </a:cubicBezTo>
                <a:lnTo>
                  <a:pt x="6679704" y="6858000"/>
                </a:lnTo>
                <a:lnTo>
                  <a:pt x="4532241" y="6858000"/>
                </a:lnTo>
                <a:lnTo>
                  <a:pt x="1208596"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D105750A-7D6D-934F-BA53-ED9CD26607A7}"/>
              </a:ext>
            </a:extLst>
          </p:cNvPr>
          <p:cNvSpPr>
            <a:spLocks noGrp="1"/>
          </p:cNvSpPr>
          <p:nvPr>
            <p:ph idx="1"/>
          </p:nvPr>
        </p:nvSpPr>
        <p:spPr>
          <a:xfrm>
            <a:off x="6571716" y="576961"/>
            <a:ext cx="3777242" cy="5823719"/>
          </a:xfrm>
        </p:spPr>
        <p:txBody>
          <a:bodyPr>
            <a:normAutofit fontScale="92500"/>
          </a:bodyPr>
          <a:lstStyle/>
          <a:p>
            <a:pPr marL="0" indent="0" algn="r">
              <a:lnSpc>
                <a:spcPct val="100000"/>
              </a:lnSpc>
              <a:buNone/>
            </a:pPr>
            <a:r>
              <a:rPr lang="en-US" dirty="0"/>
              <a:t>“Then the king of Egypt spoke to the Hebrew midwives, of whom one was named </a:t>
            </a:r>
            <a:r>
              <a:rPr lang="en-US" b="1" dirty="0"/>
              <a:t>Shiphrah</a:t>
            </a:r>
            <a:r>
              <a:rPr lang="en-US" dirty="0"/>
              <a:t> and the name of the other </a:t>
            </a:r>
            <a:r>
              <a:rPr lang="en-US" b="1" dirty="0"/>
              <a:t>Puah;</a:t>
            </a:r>
            <a:r>
              <a:rPr lang="en-US" dirty="0"/>
              <a:t> and he said, ‘When you do the duties of a midwife for the Hebrew women, and see them on the birth stools, if it is a son, then you shall kill him; but if it is a daughter, then she shall live’“</a:t>
            </a:r>
          </a:p>
          <a:p>
            <a:pPr marL="0" indent="0" algn="r">
              <a:lnSpc>
                <a:spcPct val="100000"/>
              </a:lnSpc>
              <a:buNone/>
            </a:pPr>
            <a:r>
              <a:rPr lang="en-US" sz="2200" dirty="0"/>
              <a:t>Exodus 1:15, 16: (NKJV).</a:t>
            </a:r>
          </a:p>
          <a:p>
            <a:pPr marL="0" indent="0" algn="r">
              <a:lnSpc>
                <a:spcPct val="100000"/>
              </a:lnSpc>
              <a:buNone/>
            </a:pPr>
            <a:endParaRPr lang="en-US" dirty="0"/>
          </a:p>
        </p:txBody>
      </p:sp>
      <p:pic>
        <p:nvPicPr>
          <p:cNvPr id="6" name="Imagem 5" descr="Forma&#10;&#10;Descrição gerada automaticamente">
            <a:extLst>
              <a:ext uri="{FF2B5EF4-FFF2-40B4-BE49-F238E27FC236}">
                <a16:creationId xmlns:a16="http://schemas.microsoft.com/office/drawing/2014/main" id="{3F9DA6A0-3499-4B57-9563-1A86F781EFAF}"/>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2285216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146" name="Picture 2" descr="A person sitting at a desk&#10;&#10;Description automatically generated with low confidence">
            <a:extLst>
              <a:ext uri="{FF2B5EF4-FFF2-40B4-BE49-F238E27FC236}">
                <a16:creationId xmlns:a16="http://schemas.microsoft.com/office/drawing/2014/main" id="{00007A15-3C3A-9B4C-A7EF-BA33B02C1D17}"/>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r="-2"/>
          <a:stretch/>
        </p:blipFill>
        <p:spPr bwMode="auto">
          <a:xfrm>
            <a:off x="2" y="1587"/>
            <a:ext cx="6095999" cy="6856413"/>
          </a:xfrm>
          <a:custGeom>
            <a:avLst/>
            <a:gdLst/>
            <a:ahLst/>
            <a:cxnLst/>
            <a:rect l="l" t="t" r="r" b="b"/>
            <a:pathLst>
              <a:path w="6649908" h="6856413">
                <a:moveTo>
                  <a:pt x="0" y="0"/>
                </a:moveTo>
                <a:lnTo>
                  <a:pt x="6559859" y="0"/>
                </a:lnTo>
                <a:lnTo>
                  <a:pt x="6572145" y="79394"/>
                </a:lnTo>
                <a:cubicBezTo>
                  <a:pt x="6857782" y="2230562"/>
                  <a:pt x="6243159" y="4473353"/>
                  <a:pt x="6528796" y="6624522"/>
                </a:cubicBezTo>
                <a:lnTo>
                  <a:pt x="6564680" y="6856413"/>
                </a:lnTo>
                <a:lnTo>
                  <a:pt x="0" y="6856413"/>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16C6D4F5-A8CC-354B-9EF4-0338BBF493AC}"/>
              </a:ext>
            </a:extLst>
          </p:cNvPr>
          <p:cNvSpPr>
            <a:spLocks noGrp="1"/>
          </p:cNvSpPr>
          <p:nvPr>
            <p:ph idx="1"/>
          </p:nvPr>
        </p:nvSpPr>
        <p:spPr>
          <a:xfrm>
            <a:off x="6417734" y="1379350"/>
            <a:ext cx="3862857" cy="4988112"/>
          </a:xfrm>
        </p:spPr>
        <p:txBody>
          <a:bodyPr>
            <a:normAutofit/>
          </a:bodyPr>
          <a:lstStyle/>
          <a:p>
            <a:pPr marL="0" indent="0" algn="ctr">
              <a:lnSpc>
                <a:spcPct val="100000"/>
              </a:lnSpc>
              <a:buNone/>
            </a:pPr>
            <a:r>
              <a:rPr lang="en-US" b="1" dirty="0"/>
              <a:t>“Satan was the mover in this matter. </a:t>
            </a:r>
            <a:r>
              <a:rPr lang="en-US" dirty="0"/>
              <a:t>He knew that a deliverer was to be raised up among the Israelites; and by leading the king to destroy their children </a:t>
            </a:r>
            <a:r>
              <a:rPr lang="en-US" b="1" dirty="0"/>
              <a:t>he hoped to defeat the divine purpose” </a:t>
            </a:r>
          </a:p>
          <a:p>
            <a:pPr marL="0" indent="0" algn="ctr">
              <a:lnSpc>
                <a:spcPct val="100000"/>
              </a:lnSpc>
              <a:buNone/>
            </a:pPr>
            <a:r>
              <a:rPr lang="en-US" sz="2000" dirty="0"/>
              <a:t>(</a:t>
            </a:r>
            <a:r>
              <a:rPr lang="en-US" sz="2000" i="1" dirty="0"/>
              <a:t>Patriarchs and Prophets,</a:t>
            </a:r>
            <a:r>
              <a:rPr lang="en-US" sz="2000" dirty="0"/>
              <a:t> 242.1). </a:t>
            </a:r>
          </a:p>
          <a:p>
            <a:pPr marL="0" indent="0" algn="ctr">
              <a:lnSpc>
                <a:spcPct val="100000"/>
              </a:lnSpc>
              <a:buNone/>
            </a:pPr>
            <a:endParaRPr lang="en-US" dirty="0"/>
          </a:p>
        </p:txBody>
      </p:sp>
      <p:pic>
        <p:nvPicPr>
          <p:cNvPr id="4" name="Imagem 3" descr="Forma&#10;&#10;Descrição gerada automaticamente">
            <a:extLst>
              <a:ext uri="{FF2B5EF4-FFF2-40B4-BE49-F238E27FC236}">
                <a16:creationId xmlns:a16="http://schemas.microsoft.com/office/drawing/2014/main" id="{E82F944C-245D-4428-907B-52EC17A5CC0F}"/>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3342494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94FC5-3885-C744-B30E-74FCF2667781}"/>
              </a:ext>
            </a:extLst>
          </p:cNvPr>
          <p:cNvSpPr>
            <a:spLocks noGrp="1"/>
          </p:cNvSpPr>
          <p:nvPr>
            <p:ph type="title"/>
          </p:nvPr>
        </p:nvSpPr>
        <p:spPr>
          <a:xfrm>
            <a:off x="5011925" y="830746"/>
            <a:ext cx="5488436" cy="1286160"/>
          </a:xfrm>
        </p:spPr>
        <p:txBody>
          <a:bodyPr anchor="b">
            <a:normAutofit/>
          </a:bodyPr>
          <a:lstStyle/>
          <a:p>
            <a:pPr algn="ctr"/>
            <a:r>
              <a:rPr lang="en-US" sz="2800" b="1" dirty="0">
                <a:latin typeface="Avenir Next" panose="020B0503020202020204" pitchFamily="34" charset="0"/>
              </a:rPr>
              <a:t>1. THEY </a:t>
            </a:r>
            <a:r>
              <a:rPr lang="en-US" sz="2800" b="1" dirty="0">
                <a:solidFill>
                  <a:schemeClr val="accent6">
                    <a:lumMod val="50000"/>
                  </a:schemeClr>
                </a:solidFill>
                <a:latin typeface="Avenir Next" panose="020B0503020202020204" pitchFamily="34" charset="0"/>
              </a:rPr>
              <a:t>FEARED THE LORD</a:t>
            </a:r>
          </a:p>
        </p:txBody>
      </p:sp>
      <p:sp>
        <p:nvSpPr>
          <p:cNvPr id="3" name="Content Placeholder 2">
            <a:extLst>
              <a:ext uri="{FF2B5EF4-FFF2-40B4-BE49-F238E27FC236}">
                <a16:creationId xmlns:a16="http://schemas.microsoft.com/office/drawing/2014/main" id="{55FD0389-A30C-C543-B5BB-3BAEDC951D2F}"/>
              </a:ext>
            </a:extLst>
          </p:cNvPr>
          <p:cNvSpPr>
            <a:spLocks noGrp="1"/>
          </p:cNvSpPr>
          <p:nvPr>
            <p:ph idx="1"/>
          </p:nvPr>
        </p:nvSpPr>
        <p:spPr>
          <a:xfrm>
            <a:off x="5362414" y="2670874"/>
            <a:ext cx="5037818" cy="3032502"/>
          </a:xfrm>
        </p:spPr>
        <p:txBody>
          <a:bodyPr>
            <a:normAutofit/>
          </a:bodyPr>
          <a:lstStyle/>
          <a:p>
            <a:pPr marL="0" indent="0" algn="ctr">
              <a:lnSpc>
                <a:spcPct val="100000"/>
              </a:lnSpc>
              <a:buNone/>
            </a:pPr>
            <a:r>
              <a:rPr lang="en-US" b="1" dirty="0"/>
              <a:t>“But the midwives feared God</a:t>
            </a:r>
            <a:r>
              <a:rPr lang="en-US" dirty="0"/>
              <a:t>, and did not do as the king of Egypt commanded them, </a:t>
            </a:r>
            <a:r>
              <a:rPr lang="en-US" b="1" dirty="0"/>
              <a:t>but saved the male children alive” </a:t>
            </a:r>
          </a:p>
          <a:p>
            <a:pPr marL="0" indent="0" algn="ctr">
              <a:lnSpc>
                <a:spcPct val="100000"/>
              </a:lnSpc>
              <a:buNone/>
            </a:pPr>
            <a:r>
              <a:rPr lang="en-US" sz="2000" dirty="0"/>
              <a:t>Exodus 1:17, AKJV.</a:t>
            </a:r>
          </a:p>
        </p:txBody>
      </p:sp>
      <p:pic>
        <p:nvPicPr>
          <p:cNvPr id="4" name="Picture 2" descr="green plant on white book page">
            <a:extLst>
              <a:ext uri="{FF2B5EF4-FFF2-40B4-BE49-F238E27FC236}">
                <a16:creationId xmlns:a16="http://schemas.microsoft.com/office/drawing/2014/main" id="{9F222C73-50A4-EE41-8602-BD7AE77B621C}"/>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AC806B"/>
            </a:solidFill>
          </a:ln>
        </p:spPr>
        <p:style>
          <a:lnRef idx="1">
            <a:schemeClr val="accent1"/>
          </a:lnRef>
          <a:fillRef idx="0">
            <a:schemeClr val="accent1"/>
          </a:fillRef>
          <a:effectRef idx="0">
            <a:schemeClr val="accent1"/>
          </a:effectRef>
          <a:fontRef idx="minor">
            <a:schemeClr val="tx1"/>
          </a:fontRef>
        </p:style>
      </p:cxnSp>
      <p:pic>
        <p:nvPicPr>
          <p:cNvPr id="6" name="Imagem 5" descr="Forma&#10;&#10;Descrição gerada automaticamente">
            <a:extLst>
              <a:ext uri="{FF2B5EF4-FFF2-40B4-BE49-F238E27FC236}">
                <a16:creationId xmlns:a16="http://schemas.microsoft.com/office/drawing/2014/main" id="{7211715D-4B85-4C70-A862-9536F411064D}"/>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1810194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8E3D3B-5EB9-C545-9418-1B0B52A33EDE}"/>
              </a:ext>
            </a:extLst>
          </p:cNvPr>
          <p:cNvSpPr>
            <a:spLocks noGrp="1"/>
          </p:cNvSpPr>
          <p:nvPr>
            <p:ph idx="1"/>
          </p:nvPr>
        </p:nvSpPr>
        <p:spPr>
          <a:xfrm>
            <a:off x="4967826" y="1169466"/>
            <a:ext cx="5200299" cy="4957868"/>
          </a:xfrm>
        </p:spPr>
        <p:txBody>
          <a:bodyPr>
            <a:noAutofit/>
          </a:bodyPr>
          <a:lstStyle/>
          <a:p>
            <a:pPr>
              <a:lnSpc>
                <a:spcPct val="100000"/>
              </a:lnSpc>
            </a:pPr>
            <a:r>
              <a:rPr lang="en-US" dirty="0"/>
              <a:t>Proverbs 8:13 tells us, “The fear of the </a:t>
            </a:r>
            <a:r>
              <a:rPr lang="en-US" cap="small" dirty="0"/>
              <a:t>Lord</a:t>
            </a:r>
            <a:r>
              <a:rPr lang="en-US" dirty="0"/>
              <a:t> is to hate evil; Pride and arrogancy and the evil way. And the perverse mouth I hate” (NKJV).</a:t>
            </a:r>
          </a:p>
          <a:p>
            <a:pPr marL="0" indent="0">
              <a:lnSpc>
                <a:spcPct val="100000"/>
              </a:lnSpc>
              <a:buNone/>
            </a:pPr>
            <a:endParaRPr lang="en-US" dirty="0"/>
          </a:p>
          <a:p>
            <a:pPr>
              <a:lnSpc>
                <a:spcPct val="100000"/>
              </a:lnSpc>
            </a:pPr>
            <a:r>
              <a:rPr lang="en-US" dirty="0"/>
              <a:t>“Charm is deceitful, and beauty is vain, but a woman who fears the </a:t>
            </a:r>
            <a:r>
              <a:rPr lang="en-US" cap="small" dirty="0"/>
              <a:t>Lord</a:t>
            </a:r>
            <a:r>
              <a:rPr lang="en-US" dirty="0"/>
              <a:t> shall be praised.” Proverbs 31:30 (ESV)</a:t>
            </a:r>
          </a:p>
          <a:p>
            <a:pPr>
              <a:lnSpc>
                <a:spcPct val="100000"/>
              </a:lnSpc>
            </a:pPr>
            <a:endParaRPr lang="en-US" dirty="0"/>
          </a:p>
        </p:txBody>
      </p:sp>
      <p:pic>
        <p:nvPicPr>
          <p:cNvPr id="6" name="Picture 2" descr="open book on white surface">
            <a:extLst>
              <a:ext uri="{FF2B5EF4-FFF2-40B4-BE49-F238E27FC236}">
                <a16:creationId xmlns:a16="http://schemas.microsoft.com/office/drawing/2014/main" id="{B4EB0079-489F-6241-9E08-E7F3A77A4710}"/>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4" name="Imagem 3" descr="Forma&#10;&#10;Descrição gerada automaticamente">
            <a:extLst>
              <a:ext uri="{FF2B5EF4-FFF2-40B4-BE49-F238E27FC236}">
                <a16:creationId xmlns:a16="http://schemas.microsoft.com/office/drawing/2014/main" id="{779D0743-C747-4CBE-ABEB-5B4C9D7E9E69}"/>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356233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4569</Words>
  <Application>Microsoft Macintosh PowerPoint</Application>
  <PresentationFormat>Widescreen</PresentationFormat>
  <Paragraphs>211</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Avenir Next</vt:lpstr>
      <vt:lpstr>Calibri</vt:lpstr>
      <vt:lpstr>Calibri Light</vt:lpstr>
      <vt:lpstr>Castellar</vt:lpstr>
      <vt:lpstr>Office Theme</vt:lpstr>
      <vt:lpstr>PowerPoint Presentation</vt:lpstr>
      <vt:lpstr>CAMBRIDGE DICTIONARY</vt:lpstr>
      <vt:lpstr>PowerPoint Presentation</vt:lpstr>
      <vt:lpstr>PowerPoint Presentation</vt:lpstr>
      <vt:lpstr>OUR PRAYER</vt:lpstr>
      <vt:lpstr>PowerPoint Presentation</vt:lpstr>
      <vt:lpstr>PowerPoint Presentation</vt:lpstr>
      <vt:lpstr>1. THEY FEARED THE LORD</vt:lpstr>
      <vt:lpstr>PowerPoint Presentation</vt:lpstr>
      <vt:lpstr>2. THEY HANDLED THE  SITUATION WITH WISDOM</vt:lpstr>
      <vt:lpstr>PowerPoint Presentation</vt:lpstr>
      <vt:lpstr>PowerPoint Presentation</vt:lpstr>
      <vt:lpstr>3. THEY CHOSE TO OBEY GOD RATHER THAN MAN</vt:lpstr>
      <vt:lpstr>4. THEY STOOD AGAINST INJUSTICE AND DEFENDED THE HELPLESS</vt:lpstr>
      <vt:lpstr>PowerPoint Presentation</vt:lpstr>
      <vt:lpstr>5. THEIR FAITHFULNESS SAVED  THE ENTIRE RACE OF HEBREWS </vt:lpstr>
      <vt:lpstr>PowerPoint Presentation</vt:lpstr>
      <vt:lpstr>6. GOD REWARDED  THEIR FAITHFULNESS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HEROINES OF FAITHFULNESS</dc:title>
  <dc:creator>Raquel Arrais</dc:creator>
  <cp:lastModifiedBy>Turner, Rebecca</cp:lastModifiedBy>
  <cp:revision>16</cp:revision>
  <dcterms:created xsi:type="dcterms:W3CDTF">2022-02-10T04:59:19Z</dcterms:created>
  <dcterms:modified xsi:type="dcterms:W3CDTF">2022-02-16T18:37:18Z</dcterms:modified>
</cp:coreProperties>
</file>