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2755"/>
  </p:normalViewPr>
  <p:slideViewPr>
    <p:cSldViewPr snapToGrid="0" snapToObjects="1">
      <p:cViewPr varScale="1">
        <p:scale>
          <a:sx n="81" d="100"/>
          <a:sy n="81" d="100"/>
        </p:scale>
        <p:origin x="16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C4774F-68ED-774D-BC17-E179AB7AE391}" type="datetimeFigureOut">
              <a:rPr lang="en-US" smtClean="0"/>
              <a:t>2/15/22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9CE1DB-DAF3-F248-8751-D4CFDE4486E3}" type="slidenum">
              <a:rPr lang="en-US" smtClean="0"/>
              <a:t>‹#›</a:t>
            </a:fld>
            <a:endParaRPr lang="en-US"/>
          </a:p>
        </p:txBody>
      </p:sp>
    </p:spTree>
    <p:extLst>
      <p:ext uri="{BB962C8B-B14F-4D97-AF65-F5344CB8AC3E}">
        <p14:creationId xmlns:p14="http://schemas.microsoft.com/office/powerpoint/2010/main" val="2432713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year we are sending you a seminar and group discussion activity in one. First is the group discussion and second is the seminary. Our writer for the package has developed the theme of “What Is the Fear of God” in two sections – A and B. </a:t>
            </a:r>
          </a:p>
          <a:p>
            <a:endParaRPr lang="en-US" sz="1200"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Section A</a:t>
            </a:r>
            <a:r>
              <a:rPr lang="en-US" sz="1200" kern="1200" dirty="0">
                <a:solidFill>
                  <a:schemeClr val="tx1"/>
                </a:solidFill>
                <a:effectLst/>
                <a:latin typeface="+mn-lt"/>
                <a:ea typeface="+mn-ea"/>
                <a:cs typeface="+mn-cs"/>
              </a:rPr>
              <a:t> is the group discussion activity. Divide the women into small groups to discuss items I – VII. If you have time let the women share what they learned from the Bible verses about the fear of God.  </a:t>
            </a:r>
          </a:p>
          <a:p>
            <a:r>
              <a:rPr lang="en-US" sz="1200" b="1" u="sng" kern="1200" dirty="0">
                <a:solidFill>
                  <a:schemeClr val="tx1"/>
                </a:solidFill>
                <a:effectLst/>
                <a:latin typeface="+mn-lt"/>
                <a:ea typeface="+mn-ea"/>
                <a:cs typeface="+mn-cs"/>
              </a:rPr>
              <a:t>Section B</a:t>
            </a:r>
            <a:r>
              <a:rPr lang="en-US" sz="1200" kern="1200" dirty="0">
                <a:solidFill>
                  <a:schemeClr val="tx1"/>
                </a:solidFill>
                <a:effectLst/>
                <a:latin typeface="+mn-lt"/>
                <a:ea typeface="+mn-ea"/>
                <a:cs typeface="+mn-cs"/>
              </a:rPr>
              <a:t> - Choose some to present the second part which is the seminar. </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1</a:t>
            </a:fld>
            <a:endParaRPr lang="en-US"/>
          </a:p>
        </p:txBody>
      </p:sp>
    </p:spTree>
    <p:extLst>
      <p:ext uri="{BB962C8B-B14F-4D97-AF65-F5344CB8AC3E}">
        <p14:creationId xmlns:p14="http://schemas.microsoft.com/office/powerpoint/2010/main" val="35328487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God teaches the person who fears him the right way to go. That is, God directs those who fear him by teaching them the right principles that will help them make right decisions without making mistakes. So as we seek to know God and to obey His instructions, we discover principles of life that guide our paths and safeguard us against evil and wrong decision making.  </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10</a:t>
            </a:fld>
            <a:endParaRPr lang="en-US"/>
          </a:p>
        </p:txBody>
      </p:sp>
    </p:spTree>
    <p:extLst>
      <p:ext uri="{BB962C8B-B14F-4D97-AF65-F5344CB8AC3E}">
        <p14:creationId xmlns:p14="http://schemas.microsoft.com/office/powerpoint/2010/main" val="1063926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They receive God’s goodness and blessing</a:t>
            </a:r>
          </a:p>
          <a:p>
            <a:endParaRPr lang="en-US" b="1" dirty="0"/>
          </a:p>
          <a:p>
            <a:r>
              <a:rPr lang="en-US" dirty="0"/>
              <a:t>Psalm 31:19</a:t>
            </a:r>
          </a:p>
          <a:p>
            <a:r>
              <a:rPr lang="en-US" dirty="0"/>
              <a:t>“Oh how great is your goodness, which you have laid up for them that fear you; which you have wrought for them that trust in you before the sons of men!”</a:t>
            </a:r>
          </a:p>
          <a:p>
            <a:r>
              <a:rPr lang="en-US" dirty="0"/>
              <a:t>Psalm 33:18</a:t>
            </a:r>
          </a:p>
          <a:p>
            <a:r>
              <a:rPr lang="en-US" dirty="0"/>
              <a:t>“Behold the eye of the LORD is upon them that fear him, upon them that hope in his mercy”</a:t>
            </a:r>
          </a:p>
          <a:p>
            <a:r>
              <a:rPr lang="en-US" dirty="0"/>
              <a:t>Psalms 115:13  </a:t>
            </a:r>
          </a:p>
          <a:p>
            <a:r>
              <a:rPr lang="en-US" dirty="0"/>
              <a:t>“He will bless them that fear the LORD, both small and great.”</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11</a:t>
            </a:fld>
            <a:endParaRPr lang="en-US"/>
          </a:p>
        </p:txBody>
      </p:sp>
    </p:spTree>
    <p:extLst>
      <p:ext uri="{BB962C8B-B14F-4D97-AF65-F5344CB8AC3E}">
        <p14:creationId xmlns:p14="http://schemas.microsoft.com/office/powerpoint/2010/main" val="672379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Our heavenly Father is mindful of all his children who fear him. He shows them goodness and sets his eyes on them to do them good. Every promise of blessing in the Bible is the special gift that the Father has provided for the benefits of all those who fear him, we can safely hand our faith on them all and claim them for God is faithful who has promised. The blessings of the Lord rest upon those who fear him. </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12</a:t>
            </a:fld>
            <a:endParaRPr lang="en-US"/>
          </a:p>
        </p:txBody>
      </p:sp>
    </p:spTree>
    <p:extLst>
      <p:ext uri="{BB962C8B-B14F-4D97-AF65-F5344CB8AC3E}">
        <p14:creationId xmlns:p14="http://schemas.microsoft.com/office/powerpoint/2010/main" val="2436665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III. God supplies all their needs</a:t>
            </a:r>
          </a:p>
          <a:p>
            <a:endParaRPr lang="en-US" b="1" dirty="0"/>
          </a:p>
          <a:p>
            <a:r>
              <a:rPr lang="en-US" sz="1200" kern="1200" dirty="0">
                <a:solidFill>
                  <a:schemeClr val="tx1"/>
                </a:solidFill>
                <a:effectLst/>
                <a:latin typeface="+mn-lt"/>
                <a:ea typeface="+mn-ea"/>
                <a:cs typeface="+mn-cs"/>
              </a:rPr>
              <a:t>Psalm 34:9</a:t>
            </a:r>
          </a:p>
          <a:p>
            <a:r>
              <a:rPr lang="en-US" sz="1200" kern="1200" dirty="0">
                <a:solidFill>
                  <a:schemeClr val="tx1"/>
                </a:solidFill>
                <a:effectLst/>
                <a:latin typeface="+mn-lt"/>
                <a:ea typeface="+mn-ea"/>
                <a:cs typeface="+mn-cs"/>
              </a:rPr>
              <a:t>“O fear the LORD, you his saints: for there is no lack to them that fear him.”</a:t>
            </a:r>
          </a:p>
          <a:p>
            <a:r>
              <a:rPr lang="en-US" sz="1200" kern="1200" dirty="0">
                <a:solidFill>
                  <a:schemeClr val="tx1"/>
                </a:solidFill>
                <a:effectLst/>
                <a:latin typeface="+mn-lt"/>
                <a:ea typeface="+mn-ea"/>
                <a:cs typeface="+mn-cs"/>
              </a:rPr>
              <a:t>Psalm 111:5</a:t>
            </a:r>
          </a:p>
          <a:p>
            <a:r>
              <a:rPr lang="en-US" sz="1200" kern="1200" dirty="0">
                <a:solidFill>
                  <a:schemeClr val="tx1"/>
                </a:solidFill>
                <a:effectLst/>
                <a:latin typeface="+mn-lt"/>
                <a:ea typeface="+mn-ea"/>
                <a:cs typeface="+mn-cs"/>
              </a:rPr>
              <a:t>“He has given food unto them that fear him: he will ever be mindful of his covenant.”</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13</a:t>
            </a:fld>
            <a:endParaRPr lang="en-US"/>
          </a:p>
        </p:txBody>
      </p:sp>
    </p:spTree>
    <p:extLst>
      <p:ext uri="{BB962C8B-B14F-4D97-AF65-F5344CB8AC3E}">
        <p14:creationId xmlns:p14="http://schemas.microsoft.com/office/powerpoint/2010/main" val="2445747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Our Father in heaven knows all our needs and he takes it upon himself to supply our need. Those who fear the Lord receives God’s supply to cater for their need for God is their Provider. </a:t>
            </a:r>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14</a:t>
            </a:fld>
            <a:endParaRPr lang="en-US"/>
          </a:p>
        </p:txBody>
      </p:sp>
    </p:spTree>
    <p:extLst>
      <p:ext uri="{BB962C8B-B14F-4D97-AF65-F5344CB8AC3E}">
        <p14:creationId xmlns:p14="http://schemas.microsoft.com/office/powerpoint/2010/main" val="13616681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With confidence we can call upon him and ask for both temporal and spiritual blessings, our loving Father is a responsible Father who truly takes care of his children, he will give us food and clothing and supply all the necessities of life according to his will for us. We do not need to weary ourselves out about how our need will be supplied, if we fear him, he is mindful of his covenant to provide for all our needs. </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15</a:t>
            </a:fld>
            <a:endParaRPr lang="en-US"/>
          </a:p>
        </p:txBody>
      </p:sp>
    </p:spTree>
    <p:extLst>
      <p:ext uri="{BB962C8B-B14F-4D97-AF65-F5344CB8AC3E}">
        <p14:creationId xmlns:p14="http://schemas.microsoft.com/office/powerpoint/2010/main" val="1725150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IV. They enjoy protection and deliverance</a:t>
            </a:r>
            <a:endParaRPr lang="en-US" dirty="0"/>
          </a:p>
          <a:p>
            <a:r>
              <a:rPr lang="en-US" sz="1200" kern="1200" dirty="0">
                <a:solidFill>
                  <a:schemeClr val="tx1"/>
                </a:solidFill>
                <a:effectLst/>
                <a:latin typeface="+mn-lt"/>
                <a:ea typeface="+mn-ea"/>
                <a:cs typeface="+mn-cs"/>
              </a:rPr>
              <a:t>Psalm 34:7</a:t>
            </a:r>
          </a:p>
          <a:p>
            <a:r>
              <a:rPr lang="en-US" sz="1200" kern="1200" dirty="0">
                <a:solidFill>
                  <a:schemeClr val="tx1"/>
                </a:solidFill>
                <a:effectLst/>
                <a:latin typeface="+mn-lt"/>
                <a:ea typeface="+mn-ea"/>
                <a:cs typeface="+mn-cs"/>
              </a:rPr>
              <a:t>“The angel of the LORD encamps round about them that fear him, and delivers them.”</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16</a:t>
            </a:fld>
            <a:endParaRPr lang="en-US"/>
          </a:p>
        </p:txBody>
      </p:sp>
    </p:spTree>
    <p:extLst>
      <p:ext uri="{BB962C8B-B14F-4D97-AF65-F5344CB8AC3E}">
        <p14:creationId xmlns:p14="http://schemas.microsoft.com/office/powerpoint/2010/main" val="9368751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Lord assigns his holy angels to take care of his children who fear him. The angels protect and deliver them from all harms and danger. If we fear the Lord we do not need to be afraid of Satan’s power and attacks, we have a sure refuge in the Almighty God who sends his angels to camp round his own children and deliver them. What a privilege to be under a constant care of protecting angels.</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17</a:t>
            </a:fld>
            <a:endParaRPr lang="en-US"/>
          </a:p>
        </p:txBody>
      </p:sp>
    </p:spTree>
    <p:extLst>
      <p:ext uri="{BB962C8B-B14F-4D97-AF65-F5344CB8AC3E}">
        <p14:creationId xmlns:p14="http://schemas.microsoft.com/office/powerpoint/2010/main" val="26404885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 They obtain God’s Mercy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Psalm 103: 11, 13, 17</a:t>
            </a:r>
          </a:p>
          <a:p>
            <a:r>
              <a:rPr lang="en-US" sz="1200" kern="1200" dirty="0">
                <a:solidFill>
                  <a:schemeClr val="tx1"/>
                </a:solidFill>
                <a:effectLst/>
                <a:latin typeface="+mn-lt"/>
                <a:ea typeface="+mn-ea"/>
                <a:cs typeface="+mn-cs"/>
              </a:rPr>
              <a:t>“For as the heaven is high above the earth, so great is his mercy toward them that fear him.”</a:t>
            </a:r>
          </a:p>
          <a:p>
            <a:r>
              <a:rPr lang="en-US" sz="1200" kern="1200" dirty="0">
                <a:solidFill>
                  <a:schemeClr val="tx1"/>
                </a:solidFill>
                <a:effectLst/>
                <a:latin typeface="+mn-lt"/>
                <a:ea typeface="+mn-ea"/>
                <a:cs typeface="+mn-cs"/>
              </a:rPr>
              <a:t>“Like as a father pities his children, so the LORD pities them that fear him.”</a:t>
            </a:r>
          </a:p>
          <a:p>
            <a:r>
              <a:rPr lang="en-US" sz="1200" kern="1200" dirty="0">
                <a:solidFill>
                  <a:schemeClr val="tx1"/>
                </a:solidFill>
                <a:effectLst/>
                <a:latin typeface="+mn-lt"/>
                <a:ea typeface="+mn-ea"/>
                <a:cs typeface="+mn-cs"/>
              </a:rPr>
              <a:t>“But the mercy of the LORD is from everlasting to everlasting upon them that fear him, and his righteousness unto children's children;”</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18</a:t>
            </a:fld>
            <a:endParaRPr lang="en-US"/>
          </a:p>
        </p:txBody>
      </p:sp>
    </p:spTree>
    <p:extLst>
      <p:ext uri="{BB962C8B-B14F-4D97-AF65-F5344CB8AC3E}">
        <p14:creationId xmlns:p14="http://schemas.microsoft.com/office/powerpoint/2010/main" val="25690836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God extends his mercy towards those who fear him. He has a tender pity towards them, understands their struggles and temptations that come their ways as they seek to obey him. Jesus knows by experience how weak we are and how much we need his divine help to overcome our weaknesses and to remain faithful to his commandments. He years with tender pity over all his children who live in this world where Satan reigns, and he chooses to extend his mercy to us. </a:t>
            </a:r>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19</a:t>
            </a:fld>
            <a:endParaRPr lang="en-US"/>
          </a:p>
        </p:txBody>
      </p:sp>
    </p:spTree>
    <p:extLst>
      <p:ext uri="{BB962C8B-B14F-4D97-AF65-F5344CB8AC3E}">
        <p14:creationId xmlns:p14="http://schemas.microsoft.com/office/powerpoint/2010/main" val="296924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we hear the word ‘fear’ it connotes the idea of being afraid but in this sense of the fear of God it has a positive meaning. . The Bible teaches us what it means to have the fear of God. The meaning of the fear of God is well explained in the book of Proverbs, let us explore different meaning of the fear of God.</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2</a:t>
            </a:fld>
            <a:endParaRPr lang="en-US"/>
          </a:p>
        </p:txBody>
      </p:sp>
    </p:spTree>
    <p:extLst>
      <p:ext uri="{BB962C8B-B14F-4D97-AF65-F5344CB8AC3E}">
        <p14:creationId xmlns:p14="http://schemas.microsoft.com/office/powerpoint/2010/main" val="23680764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Even, we will fall or fail, he does not throw us away, he forgives our sins and gives us strength to stand up and continue our journey with him. In addition He takes care of our children and hear our prayers over them as we seek to guide them in the fear of the Lord.</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20</a:t>
            </a:fld>
            <a:endParaRPr lang="en-US"/>
          </a:p>
        </p:txBody>
      </p:sp>
    </p:spTree>
    <p:extLst>
      <p:ext uri="{BB962C8B-B14F-4D97-AF65-F5344CB8AC3E}">
        <p14:creationId xmlns:p14="http://schemas.microsoft.com/office/powerpoint/2010/main" val="14190944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 God fulfills their desires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Psalms 145:19 </a:t>
            </a:r>
          </a:p>
          <a:p>
            <a:r>
              <a:rPr lang="en-US" sz="1200" kern="1200" dirty="0">
                <a:solidFill>
                  <a:schemeClr val="tx1"/>
                </a:solidFill>
                <a:effectLst/>
                <a:latin typeface="+mn-lt"/>
                <a:ea typeface="+mn-ea"/>
                <a:cs typeface="+mn-cs"/>
              </a:rPr>
              <a:t>“He will fulfil the desire of them that fear him: he also will hear their cry, and will save them.”</a:t>
            </a:r>
          </a:p>
          <a:p>
            <a:r>
              <a:rPr lang="en-US" sz="1200" kern="1200" dirty="0">
                <a:solidFill>
                  <a:schemeClr val="tx1"/>
                </a:solidFill>
                <a:effectLst/>
                <a:latin typeface="+mn-lt"/>
                <a:ea typeface="+mn-ea"/>
                <a:cs typeface="+mn-cs"/>
              </a:rPr>
              <a:t>Psalms 147:11  </a:t>
            </a:r>
          </a:p>
          <a:p>
            <a:r>
              <a:rPr lang="en-US" sz="1200" kern="1200" dirty="0">
                <a:solidFill>
                  <a:schemeClr val="tx1"/>
                </a:solidFill>
                <a:effectLst/>
                <a:latin typeface="+mn-lt"/>
                <a:ea typeface="+mn-ea"/>
                <a:cs typeface="+mn-cs"/>
              </a:rPr>
              <a:t>“The LORD takes pleasure in them that fear him, in those that hope in his mercy.”</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21</a:t>
            </a:fld>
            <a:endParaRPr lang="en-US"/>
          </a:p>
        </p:txBody>
      </p:sp>
    </p:spTree>
    <p:extLst>
      <p:ext uri="{BB962C8B-B14F-4D97-AF65-F5344CB8AC3E}">
        <p14:creationId xmlns:p14="http://schemas.microsoft.com/office/powerpoint/2010/main" val="40483832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Those who fear the Lord seeks to conform their lives to his principles, therefore their desires are in accordance with God’s will. In that case, their requests are granted because they concur with God’s desire for them. It is the pleasure of God to answer the requests of his children as they ask according to his will. He takes pleasure in them and he fulfils their desires.</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22</a:t>
            </a:fld>
            <a:endParaRPr lang="en-US"/>
          </a:p>
        </p:txBody>
      </p:sp>
    </p:spTree>
    <p:extLst>
      <p:ext uri="{BB962C8B-B14F-4D97-AF65-F5344CB8AC3E}">
        <p14:creationId xmlns:p14="http://schemas.microsoft.com/office/powerpoint/2010/main" val="21901394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VII. Eternal Life awaits those who fear God</a:t>
            </a:r>
            <a:br>
              <a:rPr lang="en-US" dirty="0"/>
            </a:br>
            <a:r>
              <a:rPr lang="en-US" sz="1200" kern="1200" dirty="0">
                <a:solidFill>
                  <a:schemeClr val="tx1"/>
                </a:solidFill>
                <a:effectLst/>
                <a:latin typeface="+mn-lt"/>
                <a:ea typeface="+mn-ea"/>
                <a:cs typeface="+mn-cs"/>
              </a:rPr>
              <a:t>The final and the most glorious of all the blessings is the gift of eternal life promised by our Lord to those who love him and fear his name. The benefits of the fear of God are not limited to this world alone but it extends to eternity. Apostle Paul says in</a:t>
            </a:r>
          </a:p>
          <a:p>
            <a:r>
              <a:rPr lang="en-US" sz="1200" kern="1200" dirty="0">
                <a:solidFill>
                  <a:schemeClr val="tx1"/>
                </a:solidFill>
                <a:effectLst/>
                <a:latin typeface="+mn-lt"/>
                <a:ea typeface="+mn-ea"/>
                <a:cs typeface="+mn-cs"/>
              </a:rPr>
              <a:t>1 Corinthians 15:19 </a:t>
            </a:r>
          </a:p>
          <a:p>
            <a:r>
              <a:rPr lang="en-US" sz="1200" kern="1200" dirty="0">
                <a:solidFill>
                  <a:schemeClr val="tx1"/>
                </a:solidFill>
                <a:effectLst/>
                <a:latin typeface="+mn-lt"/>
                <a:ea typeface="+mn-ea"/>
                <a:cs typeface="+mn-cs"/>
              </a:rPr>
              <a:t> “If in this life only we have hope in Christ, we are of all men most to be pitied.” </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23</a:t>
            </a:fld>
            <a:endParaRPr lang="en-US"/>
          </a:p>
        </p:txBody>
      </p:sp>
    </p:spTree>
    <p:extLst>
      <p:ext uri="{BB962C8B-B14F-4D97-AF65-F5344CB8AC3E}">
        <p14:creationId xmlns:p14="http://schemas.microsoft.com/office/powerpoint/2010/main" val="34964272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Friends the good news is that we will reign eternally with our Lord when he comes to take us home, therefore Paul admonishes us in verse 58 “Therefore, my beloved brethren, be steadfast, unmovable, always abounding in the work of the Lord, since you know that your labor is not in vain in the Lord.”</a:t>
            </a:r>
          </a:p>
          <a:p>
            <a:r>
              <a:rPr lang="en-US" sz="1200" kern="1200" dirty="0">
                <a:solidFill>
                  <a:schemeClr val="tx1"/>
                </a:solidFill>
                <a:effectLst/>
                <a:latin typeface="+mn-lt"/>
                <a:ea typeface="+mn-ea"/>
                <a:cs typeface="+mn-cs"/>
              </a:rPr>
              <a:t>Likewise the following passages admonishes us to continue in the fear of God because our reward will be eternal life</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24</a:t>
            </a:fld>
            <a:endParaRPr lang="en-US"/>
          </a:p>
        </p:txBody>
      </p:sp>
    </p:spTree>
    <p:extLst>
      <p:ext uri="{BB962C8B-B14F-4D97-AF65-F5344CB8AC3E}">
        <p14:creationId xmlns:p14="http://schemas.microsoft.com/office/powerpoint/2010/main" val="14643511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Romans 2:7  </a:t>
            </a:r>
          </a:p>
          <a:p>
            <a:r>
              <a:rPr lang="en-US" sz="1200" kern="1200" dirty="0">
                <a:solidFill>
                  <a:schemeClr val="tx1"/>
                </a:solidFill>
                <a:effectLst/>
                <a:latin typeface="+mn-lt"/>
                <a:ea typeface="+mn-ea"/>
                <a:cs typeface="+mn-cs"/>
              </a:rPr>
              <a:t>“To them who by patient continuance in well doing seek for glory and honor and immortality, eternal life”</a:t>
            </a:r>
          </a:p>
          <a:p>
            <a:r>
              <a:rPr lang="en-US" sz="1200" kern="1200" dirty="0">
                <a:solidFill>
                  <a:schemeClr val="tx1"/>
                </a:solidFill>
                <a:effectLst/>
                <a:latin typeface="+mn-lt"/>
                <a:ea typeface="+mn-ea"/>
                <a:cs typeface="+mn-cs"/>
              </a:rPr>
              <a:t>Jude 1:21 </a:t>
            </a:r>
          </a:p>
          <a:p>
            <a:r>
              <a:rPr lang="en-US" sz="1200" kern="1200" dirty="0">
                <a:solidFill>
                  <a:schemeClr val="tx1"/>
                </a:solidFill>
                <a:effectLst/>
                <a:latin typeface="+mn-lt"/>
                <a:ea typeface="+mn-ea"/>
                <a:cs typeface="+mn-cs"/>
              </a:rPr>
              <a:t>“Keep yourselves in the love of God, looking for the mercy of our Lord Jesus Christ unto eternal life.”</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25</a:t>
            </a:fld>
            <a:endParaRPr lang="en-US"/>
          </a:p>
        </p:txBody>
      </p:sp>
    </p:spTree>
    <p:extLst>
      <p:ext uri="{BB962C8B-B14F-4D97-AF65-F5344CB8AC3E}">
        <p14:creationId xmlns:p14="http://schemas.microsoft.com/office/powerpoint/2010/main" val="2092734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Let us not grow weary in working in the fear of God because our labor is not in vain, we have the promise of eternal life forever with the Lord we have loved and served here on earth.</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26</a:t>
            </a:fld>
            <a:endParaRPr lang="en-US"/>
          </a:p>
        </p:txBody>
      </p:sp>
    </p:spTree>
    <p:extLst>
      <p:ext uri="{BB962C8B-B14F-4D97-AF65-F5344CB8AC3E}">
        <p14:creationId xmlns:p14="http://schemas.microsoft.com/office/powerpoint/2010/main" val="40185858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Exercise 2: Discuss the benefits of the fear of the Lord in the lives of the Bible Characters you identified in Exercise 1 (Revisit exercise 1).</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27</a:t>
            </a:fld>
            <a:endParaRPr lang="en-US"/>
          </a:p>
        </p:txBody>
      </p:sp>
    </p:spTree>
    <p:extLst>
      <p:ext uri="{BB962C8B-B14F-4D97-AF65-F5344CB8AC3E}">
        <p14:creationId xmlns:p14="http://schemas.microsoft.com/office/powerpoint/2010/main" val="805775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Proverbs 1:7</a:t>
            </a:r>
          </a:p>
          <a:p>
            <a:r>
              <a:rPr lang="en-US" dirty="0"/>
              <a:t>“The fear of the Lord is the beginning of knowledge: but fools despise wisdom and instruction”</a:t>
            </a:r>
          </a:p>
          <a:p>
            <a:r>
              <a:rPr lang="en-US" dirty="0"/>
              <a:t>Proverbs 8:13</a:t>
            </a:r>
          </a:p>
          <a:p>
            <a:r>
              <a:rPr lang="en-US" dirty="0"/>
              <a:t>“The fear of the LORD is to hate evil: pride, and arrogance, and the evil way, and the perverse mouth, do I hate.”</a:t>
            </a:r>
          </a:p>
          <a:p>
            <a:r>
              <a:rPr lang="en-US" dirty="0"/>
              <a:t>Proverbs 9:10</a:t>
            </a:r>
          </a:p>
          <a:p>
            <a:r>
              <a:rPr lang="en-US" dirty="0"/>
              <a:t>“The fear of the LORD is the beginning of wisdom: and the knowledge of the Holy One is understanding.”</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3</a:t>
            </a:fld>
            <a:endParaRPr lang="en-US"/>
          </a:p>
        </p:txBody>
      </p:sp>
    </p:spTree>
    <p:extLst>
      <p:ext uri="{BB962C8B-B14F-4D97-AF65-F5344CB8AC3E}">
        <p14:creationId xmlns:p14="http://schemas.microsoft.com/office/powerpoint/2010/main" val="3323308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Proverbs 15:33</a:t>
            </a:r>
          </a:p>
          <a:p>
            <a:r>
              <a:rPr lang="en-US" dirty="0"/>
              <a:t>“The fear of the LORD is the instruction of wisdom; and before honor is humility.”</a:t>
            </a:r>
          </a:p>
          <a:p>
            <a:r>
              <a:rPr lang="en-US" dirty="0"/>
              <a:t>Proverbs 16:6</a:t>
            </a:r>
          </a:p>
          <a:p>
            <a:r>
              <a:rPr lang="en-US" dirty="0"/>
              <a:t>“By mercy and truth iniquity is purged: and by the fear of the Lord men depart from evil”</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4</a:t>
            </a:fld>
            <a:endParaRPr lang="en-US"/>
          </a:p>
        </p:txBody>
      </p:sp>
    </p:spTree>
    <p:extLst>
      <p:ext uri="{BB962C8B-B14F-4D97-AF65-F5344CB8AC3E}">
        <p14:creationId xmlns:p14="http://schemas.microsoft.com/office/powerpoint/2010/main" val="391691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summary, the fear of the Lord is about knowing God and choosing to do his biddings. It is refraining from evil and receiving God’s instruction and commandment. This is the true knowledge of God and it is the way of wisdom. . It means reverence and awe of God’s majesty and power that comes from the true knowledge of God. </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5</a:t>
            </a:fld>
            <a:endParaRPr lang="en-US"/>
          </a:p>
        </p:txBody>
      </p:sp>
    </p:spTree>
    <p:extLst>
      <p:ext uri="{BB962C8B-B14F-4D97-AF65-F5344CB8AC3E}">
        <p14:creationId xmlns:p14="http://schemas.microsoft.com/office/powerpoint/2010/main" val="3527615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It includes respect for God and willingly surrender to His leadership in our lives. It means giving God the priority in one’s life and seeking to please him in everything. The fear of God also includes lovingly serving God.  Those who have the fear of God demonstrate love for God.</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6</a:t>
            </a:fld>
            <a:endParaRPr lang="en-US"/>
          </a:p>
        </p:txBody>
      </p:sp>
    </p:spTree>
    <p:extLst>
      <p:ext uri="{BB962C8B-B14F-4D97-AF65-F5344CB8AC3E}">
        <p14:creationId xmlns:p14="http://schemas.microsoft.com/office/powerpoint/2010/main" val="1502983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Exercise 1: Give 2 examples of men and 3 examples of women who you know had the fear God in the Bible.</a:t>
            </a:r>
            <a:endParaRPr lang="en-US" dirty="0"/>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7</a:t>
            </a:fld>
            <a:endParaRPr lang="en-US"/>
          </a:p>
        </p:txBody>
      </p:sp>
    </p:spTree>
    <p:extLst>
      <p:ext uri="{BB962C8B-B14F-4D97-AF65-F5344CB8AC3E}">
        <p14:creationId xmlns:p14="http://schemas.microsoft.com/office/powerpoint/2010/main" val="1573850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B. What are the Benefits of having the fear of God</a:t>
            </a:r>
            <a:br>
              <a:rPr lang="en-US" dirty="0"/>
            </a:br>
            <a:r>
              <a:rPr lang="en-US" dirty="0"/>
              <a:t>The fear of God brings a lot of blessings to us as we live here on earth contrary to the notion that the fear of God is only for us to have eternal life. The book of Psalm gives us a lot of benefits one can receive if we fear God. Let us read few of them:</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8</a:t>
            </a:fld>
            <a:endParaRPr lang="en-US"/>
          </a:p>
        </p:txBody>
      </p:sp>
    </p:spTree>
    <p:extLst>
      <p:ext uri="{BB962C8B-B14F-4D97-AF65-F5344CB8AC3E}">
        <p14:creationId xmlns:p14="http://schemas.microsoft.com/office/powerpoint/2010/main" val="899691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UcPeriod"/>
            </a:pPr>
            <a:r>
              <a:rPr lang="en-US" b="1" dirty="0"/>
              <a:t>They are guided in their decisions</a:t>
            </a:r>
          </a:p>
          <a:p>
            <a:r>
              <a:rPr lang="en-US" dirty="0"/>
              <a:t>Psalm 25:12, 14</a:t>
            </a:r>
          </a:p>
          <a:p>
            <a:r>
              <a:rPr lang="en-US" dirty="0"/>
              <a:t>“What man is he that fears the LORD? him shall he teach in the way that he shall choose.”</a:t>
            </a:r>
          </a:p>
          <a:p>
            <a:r>
              <a:rPr lang="en-US" dirty="0"/>
              <a:t>“The secret of the LORD is with them that fear him; and he will show them his covenant”</a:t>
            </a:r>
          </a:p>
          <a:p>
            <a:pPr marL="285750" indent="-285750">
              <a:buAutoNum type="romanUcPeriod"/>
            </a:pPr>
            <a:endParaRPr lang="en-US" b="1" dirty="0"/>
          </a:p>
        </p:txBody>
      </p:sp>
      <p:sp>
        <p:nvSpPr>
          <p:cNvPr id="4" name="Slide Number Placeholder 3"/>
          <p:cNvSpPr>
            <a:spLocks noGrp="1"/>
          </p:cNvSpPr>
          <p:nvPr>
            <p:ph type="sldNum" sz="quarter" idx="5"/>
          </p:nvPr>
        </p:nvSpPr>
        <p:spPr/>
        <p:txBody>
          <a:bodyPr/>
          <a:lstStyle/>
          <a:p>
            <a:fld id="{979CE1DB-DAF3-F248-8751-D4CFDE4486E3}" type="slidenum">
              <a:rPr lang="en-US" smtClean="0"/>
              <a:t>9</a:t>
            </a:fld>
            <a:endParaRPr lang="en-US"/>
          </a:p>
        </p:txBody>
      </p:sp>
    </p:spTree>
    <p:extLst>
      <p:ext uri="{BB962C8B-B14F-4D97-AF65-F5344CB8AC3E}">
        <p14:creationId xmlns:p14="http://schemas.microsoft.com/office/powerpoint/2010/main" val="1558739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2/15/22</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29268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2/15/22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71620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2/15/22</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17594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2/15/22</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17743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2/15/22</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32837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2/15/22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5850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2/15/22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16231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2/15/22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12562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2/15/22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23618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2/15/22</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368917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2/15/22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10812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2/15/22</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98822673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hf sldNum="0" hdr="0" ftr="0" dt="0"/>
  <p:txStyles>
    <p:titleStyle>
      <a:lvl1pPr algn="l" defTabSz="457200" rtl="0" eaLnBrk="1" latinLnBrk="0" hangingPunct="1">
        <a:lnSpc>
          <a:spcPct val="90000"/>
        </a:lnSpc>
        <a:spcBef>
          <a:spcPct val="0"/>
        </a:spcBef>
        <a:buNone/>
        <a:defRPr sz="44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70">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029" name="Rectangle 72">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8CDE9BA7-16D1-6144-988E-5DDAD3DD7FC2}"/>
              </a:ext>
            </a:extLst>
          </p:cNvPr>
          <p:cNvSpPr>
            <a:spLocks noGrp="1"/>
          </p:cNvSpPr>
          <p:nvPr>
            <p:ph type="ctrTitle"/>
          </p:nvPr>
        </p:nvSpPr>
        <p:spPr>
          <a:xfrm>
            <a:off x="638620" y="863695"/>
            <a:ext cx="3511233" cy="3284559"/>
          </a:xfrm>
        </p:spPr>
        <p:txBody>
          <a:bodyPr vert="horz" lIns="91440" tIns="45720" rIns="91440" bIns="45720" rtlCol="0" anchor="ctr">
            <a:normAutofit fontScale="90000"/>
          </a:bodyPr>
          <a:lstStyle/>
          <a:p>
            <a:pPr lvl="0" algn="ctr">
              <a:lnSpc>
                <a:spcPct val="100000"/>
              </a:lnSpc>
            </a:pPr>
            <a:r>
              <a:rPr lang="en-US" sz="4400" dirty="0">
                <a:solidFill>
                  <a:schemeClr val="tx1"/>
                </a:solidFill>
              </a:rPr>
              <a:t>A. Group </a:t>
            </a:r>
            <a:r>
              <a:rPr lang="en-US" sz="4400" b="1" dirty="0">
                <a:solidFill>
                  <a:schemeClr val="accent1">
                    <a:lumMod val="75000"/>
                  </a:schemeClr>
                </a:solidFill>
              </a:rPr>
              <a:t>Discussion </a:t>
            </a:r>
            <a:r>
              <a:rPr lang="en-US" sz="4400" dirty="0">
                <a:solidFill>
                  <a:schemeClr val="tx1"/>
                </a:solidFill>
              </a:rPr>
              <a:t>Activity</a:t>
            </a:r>
            <a:br>
              <a:rPr lang="en-US" sz="4400" dirty="0">
                <a:solidFill>
                  <a:schemeClr val="tx1"/>
                </a:solidFill>
              </a:rPr>
            </a:br>
            <a:br>
              <a:rPr lang="en-US" sz="4400" dirty="0">
                <a:solidFill>
                  <a:schemeClr val="tx1"/>
                </a:solidFill>
              </a:rPr>
            </a:br>
            <a:endParaRPr lang="en-US" sz="4400" dirty="0">
              <a:solidFill>
                <a:schemeClr val="tx1"/>
              </a:solidFill>
            </a:endParaRPr>
          </a:p>
        </p:txBody>
      </p:sp>
      <p:sp>
        <p:nvSpPr>
          <p:cNvPr id="3" name="Subtitle 2">
            <a:extLst>
              <a:ext uri="{FF2B5EF4-FFF2-40B4-BE49-F238E27FC236}">
                <a16:creationId xmlns:a16="http://schemas.microsoft.com/office/drawing/2014/main" id="{B6EAEBEF-B2F1-A64A-9A6E-47CA9C698A14}"/>
              </a:ext>
            </a:extLst>
          </p:cNvPr>
          <p:cNvSpPr>
            <a:spLocks noGrp="1"/>
          </p:cNvSpPr>
          <p:nvPr>
            <p:ph type="subTitle" idx="1"/>
          </p:nvPr>
        </p:nvSpPr>
        <p:spPr>
          <a:xfrm>
            <a:off x="0" y="3200911"/>
            <a:ext cx="4847055" cy="1147054"/>
          </a:xfrm>
        </p:spPr>
        <p:txBody>
          <a:bodyPr vert="horz" lIns="91440" tIns="45720" rIns="91440" bIns="45720" rtlCol="0" anchor="t">
            <a:noAutofit/>
          </a:bodyPr>
          <a:lstStyle/>
          <a:p>
            <a:pPr algn="ctr"/>
            <a:r>
              <a:rPr lang="en-US" sz="2800" b="1" spc="300" dirty="0">
                <a:solidFill>
                  <a:schemeClr val="accent2">
                    <a:lumMod val="75000"/>
                  </a:schemeClr>
                </a:solidFill>
                <a:latin typeface="Century" panose="02040604050505020304" pitchFamily="18" charset="0"/>
              </a:rPr>
              <a:t>Developing </a:t>
            </a:r>
          </a:p>
          <a:p>
            <a:pPr algn="ctr"/>
            <a:r>
              <a:rPr lang="en-US" sz="2800" b="1" spc="300" dirty="0">
                <a:solidFill>
                  <a:schemeClr val="tx1"/>
                </a:solidFill>
                <a:latin typeface="Century" panose="02040604050505020304" pitchFamily="18" charset="0"/>
              </a:rPr>
              <a:t>the Fear of God</a:t>
            </a:r>
          </a:p>
          <a:p>
            <a:pPr algn="ctr"/>
            <a:endParaRPr lang="en-US" sz="2400" b="1" dirty="0">
              <a:solidFill>
                <a:schemeClr val="tx1"/>
              </a:solidFill>
              <a:latin typeface="Avenir Next" panose="020B0503020202020204" pitchFamily="34" charset="0"/>
            </a:endParaRPr>
          </a:p>
          <a:p>
            <a:pPr algn="ctr"/>
            <a:endParaRPr lang="en-US" sz="2400" dirty="0">
              <a:solidFill>
                <a:schemeClr val="tx1"/>
              </a:solidFill>
              <a:latin typeface="Avenir Next" panose="020B0503020202020204" pitchFamily="34" charset="0"/>
            </a:endParaRPr>
          </a:p>
        </p:txBody>
      </p:sp>
      <p:sp>
        <p:nvSpPr>
          <p:cNvPr id="1030" name="Rectangle 74">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1026" name="Picture 2" descr="white book page beside green potted plant">
            <a:extLst>
              <a:ext uri="{FF2B5EF4-FFF2-40B4-BE49-F238E27FC236}">
                <a16:creationId xmlns:a16="http://schemas.microsoft.com/office/drawing/2014/main" id="{BE48352A-663A-214A-B66E-0B751DC63FF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2995" r="1" b="18769"/>
          <a:stretch/>
        </p:blipFill>
        <p:spPr bwMode="auto">
          <a:xfrm>
            <a:off x="4654295" y="10"/>
            <a:ext cx="7537705" cy="685799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DDE269C-72A1-C64C-BCEB-D6B25A4CDEA6}"/>
              </a:ext>
            </a:extLst>
          </p:cNvPr>
          <p:cNvSpPr txBox="1"/>
          <p:nvPr/>
        </p:nvSpPr>
        <p:spPr>
          <a:xfrm>
            <a:off x="948734" y="5776333"/>
            <a:ext cx="2472152" cy="707886"/>
          </a:xfrm>
          <a:prstGeom prst="rect">
            <a:avLst/>
          </a:prstGeom>
          <a:noFill/>
        </p:spPr>
        <p:txBody>
          <a:bodyPr wrap="none" rtlCol="0">
            <a:spAutoFit/>
          </a:bodyPr>
          <a:lstStyle/>
          <a:p>
            <a:pPr algn="ctr">
              <a:spcAft>
                <a:spcPts val="600"/>
              </a:spcAft>
            </a:pPr>
            <a:r>
              <a:rPr lang="en-US" sz="1000" dirty="0">
                <a:latin typeface="Avenir Next" panose="020B0503020202020204" pitchFamily="34" charset="0"/>
              </a:rPr>
              <a:t>WOMEN’S MINISTRIES EMPHASIS DAY</a:t>
            </a:r>
          </a:p>
          <a:p>
            <a:pPr algn="ctr">
              <a:spcAft>
                <a:spcPts val="600"/>
              </a:spcAft>
            </a:pPr>
            <a:r>
              <a:rPr lang="en-US" sz="1000" dirty="0">
                <a:latin typeface="Avenir Next" panose="020B0503020202020204" pitchFamily="34" charset="0"/>
              </a:rPr>
              <a:t>GENERAL CONFERENCE </a:t>
            </a:r>
          </a:p>
          <a:p>
            <a:pPr algn="ctr">
              <a:spcAft>
                <a:spcPts val="600"/>
              </a:spcAft>
            </a:pPr>
            <a:r>
              <a:rPr lang="en-US" sz="1000" dirty="0">
                <a:latin typeface="Avenir Next" panose="020B0503020202020204" pitchFamily="34" charset="0"/>
              </a:rPr>
              <a:t>WOMEN’S MINISTRIES DEPARTMENT</a:t>
            </a:r>
          </a:p>
        </p:txBody>
      </p:sp>
      <p:pic>
        <p:nvPicPr>
          <p:cNvPr id="12" name="Picture 11">
            <a:extLst>
              <a:ext uri="{FF2B5EF4-FFF2-40B4-BE49-F238E27FC236}">
                <a16:creationId xmlns:a16="http://schemas.microsoft.com/office/drawing/2014/main" id="{29557506-17B7-D545-A2CE-8E56B449E563}"/>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847055" y="6438053"/>
            <a:ext cx="543621" cy="380280"/>
          </a:xfrm>
          <a:prstGeom prst="rect">
            <a:avLst/>
          </a:prstGeom>
        </p:spPr>
      </p:pic>
    </p:spTree>
    <p:extLst>
      <p:ext uri="{BB962C8B-B14F-4D97-AF65-F5344CB8AC3E}">
        <p14:creationId xmlns:p14="http://schemas.microsoft.com/office/powerpoint/2010/main" val="109022514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400"/>
                                        <p:tgtEl>
                                          <p:spTgt spid="3">
                                            <p:txEl>
                                              <p:pRg st="1" end="1"/>
                                            </p:txEl>
                                          </p:spTgt>
                                        </p:tgtEl>
                                      </p:cBhvr>
                                    </p:animEffect>
                                  </p:childTnLst>
                                </p:cTn>
                              </p:par>
                              <p:par>
                                <p:cTn id="11" presetID="10" presetClass="entr" presetSubtype="0" fill="hold" grpId="0" nodeType="withEffect">
                                  <p:stCondLst>
                                    <p:cond delay="1000"/>
                                  </p:stCondLst>
                                  <p:iterate type="lt">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21CCBA-DFD8-0947-A4F7-7287D10B8A6A}"/>
              </a:ext>
            </a:extLst>
          </p:cNvPr>
          <p:cNvSpPr>
            <a:spLocks noGrp="1"/>
          </p:cNvSpPr>
          <p:nvPr>
            <p:ph idx="1"/>
          </p:nvPr>
        </p:nvSpPr>
        <p:spPr>
          <a:xfrm>
            <a:off x="224589" y="1090863"/>
            <a:ext cx="6882064" cy="5390148"/>
          </a:xfrm>
        </p:spPr>
        <p:txBody>
          <a:bodyPr>
            <a:normAutofit/>
          </a:bodyPr>
          <a:lstStyle/>
          <a:p>
            <a:pPr marL="0" indent="0" algn="ctr">
              <a:buNone/>
            </a:pPr>
            <a:r>
              <a:rPr lang="en-US" sz="2400" dirty="0"/>
              <a:t>God teaches the person who fears him the right way to go. That is, God directs those who fear him by teaching them the right principles that will help them make right decisions without making mistakes. </a:t>
            </a:r>
          </a:p>
          <a:p>
            <a:pPr marL="0" indent="0" algn="ctr">
              <a:buNone/>
            </a:pPr>
            <a:r>
              <a:rPr lang="en-US" sz="2400" dirty="0"/>
              <a:t>So as we seek to know God and to obey His instructions, we discover principles of life that guide our paths and safeguard us against evil and wrong decision making.  </a:t>
            </a:r>
          </a:p>
          <a:p>
            <a:pPr marL="0" indent="0" algn="ctr">
              <a:buNone/>
            </a:pPr>
            <a:endParaRPr lang="en-US" sz="2400" dirty="0"/>
          </a:p>
        </p:txBody>
      </p:sp>
      <p:pic>
        <p:nvPicPr>
          <p:cNvPr id="4" name="Picture 2" descr="shallow focus photo of book">
            <a:extLst>
              <a:ext uri="{FF2B5EF4-FFF2-40B4-BE49-F238E27FC236}">
                <a16:creationId xmlns:a16="http://schemas.microsoft.com/office/drawing/2014/main" id="{B11BC941-C841-B349-AEBF-424820142B7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0949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B8DB28-FA7D-4C33-BBA2-6D73D0156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white book page beside green potted plant">
            <a:extLst>
              <a:ext uri="{FF2B5EF4-FFF2-40B4-BE49-F238E27FC236}">
                <a16:creationId xmlns:a16="http://schemas.microsoft.com/office/drawing/2014/main" id="{0825A9AA-F2BD-024B-BB9B-CAFCEFA29CA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937" r="9091" b="3371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264FF5A0-304A-44DA-A4D4-A1E66D92F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8" y="457200"/>
            <a:ext cx="7507224"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AD43769B-7D6E-4E76-B810-BEC3B774B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7" y="597643"/>
            <a:ext cx="7503665" cy="5794689"/>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9D797ED-456E-134C-B487-C5C5AD7EAC30}"/>
              </a:ext>
            </a:extLst>
          </p:cNvPr>
          <p:cNvSpPr>
            <a:spLocks noGrp="1"/>
          </p:cNvSpPr>
          <p:nvPr>
            <p:ph type="title"/>
          </p:nvPr>
        </p:nvSpPr>
        <p:spPr>
          <a:xfrm>
            <a:off x="673856" y="1131195"/>
            <a:ext cx="7034288" cy="1247938"/>
          </a:xfrm>
        </p:spPr>
        <p:txBody>
          <a:bodyPr anchor="ctr">
            <a:noAutofit/>
          </a:bodyPr>
          <a:lstStyle/>
          <a:p>
            <a:r>
              <a:rPr lang="en-US" sz="3200" b="1" dirty="0">
                <a:solidFill>
                  <a:schemeClr val="accent5">
                    <a:lumMod val="60000"/>
                    <a:lumOff val="40000"/>
                  </a:schemeClr>
                </a:solidFill>
              </a:rPr>
              <a:t>II. They receive God’s goodness </a:t>
            </a:r>
            <a:br>
              <a:rPr lang="en-US" sz="3200" b="1" dirty="0">
                <a:solidFill>
                  <a:schemeClr val="accent5">
                    <a:lumMod val="60000"/>
                    <a:lumOff val="40000"/>
                  </a:schemeClr>
                </a:solidFill>
              </a:rPr>
            </a:br>
            <a:r>
              <a:rPr lang="en-US" sz="3200" b="1" dirty="0">
                <a:solidFill>
                  <a:schemeClr val="accent5">
                    <a:lumMod val="60000"/>
                    <a:lumOff val="40000"/>
                  </a:schemeClr>
                </a:solidFill>
              </a:rPr>
              <a:t>and blessing</a:t>
            </a:r>
            <a:br>
              <a:rPr lang="en-US" sz="3200" dirty="0">
                <a:solidFill>
                  <a:schemeClr val="accent5">
                    <a:lumMod val="60000"/>
                    <a:lumOff val="40000"/>
                  </a:schemeClr>
                </a:solidFill>
              </a:rPr>
            </a:br>
            <a:endParaRPr lang="en-US" sz="3200" dirty="0">
              <a:solidFill>
                <a:schemeClr val="accent5">
                  <a:lumMod val="60000"/>
                  <a:lumOff val="40000"/>
                </a:schemeClr>
              </a:solidFill>
            </a:endParaRPr>
          </a:p>
        </p:txBody>
      </p:sp>
      <p:sp>
        <p:nvSpPr>
          <p:cNvPr id="3" name="Content Placeholder 2">
            <a:extLst>
              <a:ext uri="{FF2B5EF4-FFF2-40B4-BE49-F238E27FC236}">
                <a16:creationId xmlns:a16="http://schemas.microsoft.com/office/drawing/2014/main" id="{8194BC46-8CD6-6147-BE4D-8A55D5E5E991}"/>
              </a:ext>
            </a:extLst>
          </p:cNvPr>
          <p:cNvSpPr>
            <a:spLocks noGrp="1"/>
          </p:cNvSpPr>
          <p:nvPr>
            <p:ph idx="1"/>
          </p:nvPr>
        </p:nvSpPr>
        <p:spPr>
          <a:xfrm>
            <a:off x="670885" y="2277978"/>
            <a:ext cx="7037222" cy="4042610"/>
          </a:xfrm>
        </p:spPr>
        <p:txBody>
          <a:bodyPr>
            <a:normAutofit lnSpcReduction="10000"/>
          </a:bodyPr>
          <a:lstStyle/>
          <a:p>
            <a:pPr marL="0" indent="0">
              <a:buNone/>
            </a:pPr>
            <a:r>
              <a:rPr lang="en-US" sz="2400" b="1" dirty="0">
                <a:solidFill>
                  <a:srgbClr val="FFFFFF"/>
                </a:solidFill>
              </a:rPr>
              <a:t>Psalm 31:19</a:t>
            </a:r>
          </a:p>
          <a:p>
            <a:pPr marL="0" indent="0">
              <a:buNone/>
            </a:pPr>
            <a:r>
              <a:rPr lang="en-US" sz="2400" dirty="0">
                <a:solidFill>
                  <a:srgbClr val="FFFFFF"/>
                </a:solidFill>
              </a:rPr>
              <a:t>“Oh how great is your goodness, which you have laid up for them that fear you; which you have wrought for them that trust in you before the sons of men!”</a:t>
            </a:r>
          </a:p>
          <a:p>
            <a:pPr marL="0" indent="0">
              <a:buNone/>
            </a:pPr>
            <a:r>
              <a:rPr lang="en-US" sz="2400" b="1" dirty="0">
                <a:solidFill>
                  <a:srgbClr val="FFFFFF"/>
                </a:solidFill>
              </a:rPr>
              <a:t>Psalm 33:18</a:t>
            </a:r>
          </a:p>
          <a:p>
            <a:pPr marL="0" indent="0">
              <a:buNone/>
            </a:pPr>
            <a:r>
              <a:rPr lang="en-US" sz="2400" dirty="0">
                <a:solidFill>
                  <a:srgbClr val="FFFFFF"/>
                </a:solidFill>
              </a:rPr>
              <a:t>“Behold the eye of the LORD is upon them that fear him, upon them that hope in his mercy”</a:t>
            </a:r>
          </a:p>
          <a:p>
            <a:pPr marL="0" indent="0">
              <a:buNone/>
            </a:pPr>
            <a:endParaRPr lang="en-US" sz="2400" dirty="0">
              <a:solidFill>
                <a:srgbClr val="FFFFFF"/>
              </a:solidFill>
            </a:endParaRPr>
          </a:p>
        </p:txBody>
      </p:sp>
    </p:spTree>
    <p:extLst>
      <p:ext uri="{BB962C8B-B14F-4D97-AF65-F5344CB8AC3E}">
        <p14:creationId xmlns:p14="http://schemas.microsoft.com/office/powerpoint/2010/main" val="1801672788"/>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15B96C-DF01-3F4D-B91D-E1AF64C78BAE}"/>
              </a:ext>
            </a:extLst>
          </p:cNvPr>
          <p:cNvSpPr>
            <a:spLocks noGrp="1"/>
          </p:cNvSpPr>
          <p:nvPr>
            <p:ph idx="1"/>
          </p:nvPr>
        </p:nvSpPr>
        <p:spPr>
          <a:xfrm>
            <a:off x="581193" y="1267325"/>
            <a:ext cx="6156492" cy="4868445"/>
          </a:xfrm>
        </p:spPr>
        <p:txBody>
          <a:bodyPr>
            <a:normAutofit lnSpcReduction="10000"/>
          </a:bodyPr>
          <a:lstStyle/>
          <a:p>
            <a:pPr marL="0" indent="0" algn="ctr">
              <a:buNone/>
            </a:pPr>
            <a:r>
              <a:rPr lang="en-US" sz="2400" dirty="0"/>
              <a:t>Our heavenly Father is mindful of all his children who fear him. He shows them goodness and sets his eyes on them to do them good. Every promise of blessing in the Bible is the special gift that the Father has provided for the benefits of all those who fear him, we can safely hand our faith on them all and claim them for God is faithful who has promised. The blessings of the Lord rest upon those who fear him. </a:t>
            </a:r>
          </a:p>
          <a:p>
            <a:pPr marL="0" indent="0" algn="ctr">
              <a:buNone/>
            </a:pPr>
            <a:endParaRPr lang="en-US" sz="2400" dirty="0"/>
          </a:p>
        </p:txBody>
      </p:sp>
      <p:pic>
        <p:nvPicPr>
          <p:cNvPr id="4" name="Picture 2" descr="shallow focus photo of book">
            <a:extLst>
              <a:ext uri="{FF2B5EF4-FFF2-40B4-BE49-F238E27FC236}">
                <a16:creationId xmlns:a16="http://schemas.microsoft.com/office/drawing/2014/main" id="{9B2A5419-D4E4-9740-B9DB-961C04EBDAE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5363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B8DB28-FA7D-4C33-BBA2-6D73D0156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white book page beside green potted plant">
            <a:extLst>
              <a:ext uri="{FF2B5EF4-FFF2-40B4-BE49-F238E27FC236}">
                <a16:creationId xmlns:a16="http://schemas.microsoft.com/office/drawing/2014/main" id="{2B90DEDB-B31E-6F43-A583-95397DE77F2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937" r="9091" b="3371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264FF5A0-304A-44DA-A4D4-A1E66D92F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8" y="457200"/>
            <a:ext cx="7507224"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AD43769B-7D6E-4E76-B810-BEC3B774B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7" y="597643"/>
            <a:ext cx="7503665" cy="5794689"/>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C5655EE0-233D-4D4C-82A6-B9831B274C94}"/>
              </a:ext>
            </a:extLst>
          </p:cNvPr>
          <p:cNvSpPr>
            <a:spLocks noGrp="1"/>
          </p:cNvSpPr>
          <p:nvPr>
            <p:ph type="title"/>
          </p:nvPr>
        </p:nvSpPr>
        <p:spPr>
          <a:xfrm>
            <a:off x="673856" y="1131195"/>
            <a:ext cx="7034288" cy="1247938"/>
          </a:xfrm>
        </p:spPr>
        <p:txBody>
          <a:bodyPr anchor="ctr">
            <a:normAutofit/>
          </a:bodyPr>
          <a:lstStyle/>
          <a:p>
            <a:r>
              <a:rPr lang="en-US" sz="3400" b="1" dirty="0">
                <a:solidFill>
                  <a:schemeClr val="accent5">
                    <a:lumMod val="60000"/>
                    <a:lumOff val="40000"/>
                  </a:schemeClr>
                </a:solidFill>
              </a:rPr>
              <a:t>III. God supplies all their needs</a:t>
            </a:r>
            <a:br>
              <a:rPr lang="en-US" sz="3400" dirty="0">
                <a:solidFill>
                  <a:schemeClr val="accent5">
                    <a:lumMod val="60000"/>
                    <a:lumOff val="40000"/>
                  </a:schemeClr>
                </a:solidFill>
              </a:rPr>
            </a:br>
            <a:endParaRPr lang="en-US" sz="3400" dirty="0">
              <a:solidFill>
                <a:schemeClr val="accent5">
                  <a:lumMod val="60000"/>
                  <a:lumOff val="40000"/>
                </a:schemeClr>
              </a:solidFill>
            </a:endParaRPr>
          </a:p>
        </p:txBody>
      </p:sp>
      <p:sp>
        <p:nvSpPr>
          <p:cNvPr id="3" name="Content Placeholder 2">
            <a:extLst>
              <a:ext uri="{FF2B5EF4-FFF2-40B4-BE49-F238E27FC236}">
                <a16:creationId xmlns:a16="http://schemas.microsoft.com/office/drawing/2014/main" id="{718F8EF6-B18D-1345-B96A-A6D4DA84F5EA}"/>
              </a:ext>
            </a:extLst>
          </p:cNvPr>
          <p:cNvSpPr>
            <a:spLocks noGrp="1"/>
          </p:cNvSpPr>
          <p:nvPr>
            <p:ph idx="1"/>
          </p:nvPr>
        </p:nvSpPr>
        <p:spPr>
          <a:xfrm>
            <a:off x="1058779" y="2149642"/>
            <a:ext cx="6673512" cy="3713136"/>
          </a:xfrm>
        </p:spPr>
        <p:txBody>
          <a:bodyPr>
            <a:normAutofit/>
          </a:bodyPr>
          <a:lstStyle/>
          <a:p>
            <a:pPr marL="0" indent="0">
              <a:buNone/>
            </a:pPr>
            <a:r>
              <a:rPr lang="en-US" sz="2400" b="1" dirty="0">
                <a:solidFill>
                  <a:srgbClr val="FFFFFF"/>
                </a:solidFill>
              </a:rPr>
              <a:t>Psalm 34:9</a:t>
            </a:r>
          </a:p>
          <a:p>
            <a:pPr marL="0" indent="0">
              <a:buNone/>
            </a:pPr>
            <a:r>
              <a:rPr lang="en-US" sz="2400" dirty="0">
                <a:solidFill>
                  <a:srgbClr val="FFFFFF"/>
                </a:solidFill>
              </a:rPr>
              <a:t>“O fear the LORD, you his saints: for there is no lack to them that fear him.”</a:t>
            </a:r>
          </a:p>
          <a:p>
            <a:pPr marL="0" indent="0">
              <a:buNone/>
            </a:pPr>
            <a:r>
              <a:rPr lang="en-US" sz="2400" b="1" dirty="0">
                <a:solidFill>
                  <a:srgbClr val="FFFFFF"/>
                </a:solidFill>
              </a:rPr>
              <a:t>Psalm 111:5</a:t>
            </a:r>
          </a:p>
          <a:p>
            <a:pPr marL="0" indent="0">
              <a:buNone/>
            </a:pPr>
            <a:r>
              <a:rPr lang="en-US" sz="2400" dirty="0">
                <a:solidFill>
                  <a:srgbClr val="FFFFFF"/>
                </a:solidFill>
              </a:rPr>
              <a:t>“He has given food unto them that fear him: he will ever be mindful of his covenant.”</a:t>
            </a:r>
          </a:p>
          <a:p>
            <a:pPr marL="0" indent="0">
              <a:buNone/>
            </a:pPr>
            <a:endParaRPr lang="en-US" sz="2400" dirty="0">
              <a:solidFill>
                <a:srgbClr val="FFFFFF"/>
              </a:solidFill>
            </a:endParaRPr>
          </a:p>
        </p:txBody>
      </p:sp>
    </p:spTree>
    <p:extLst>
      <p:ext uri="{BB962C8B-B14F-4D97-AF65-F5344CB8AC3E}">
        <p14:creationId xmlns:p14="http://schemas.microsoft.com/office/powerpoint/2010/main" val="3470328490"/>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E767DD-DF64-4C46-A685-6EDA3BB75FD5}"/>
              </a:ext>
            </a:extLst>
          </p:cNvPr>
          <p:cNvSpPr>
            <a:spLocks noGrp="1"/>
          </p:cNvSpPr>
          <p:nvPr>
            <p:ph idx="1"/>
          </p:nvPr>
        </p:nvSpPr>
        <p:spPr>
          <a:xfrm>
            <a:off x="561472" y="1747310"/>
            <a:ext cx="6031832" cy="3634486"/>
          </a:xfrm>
        </p:spPr>
        <p:txBody>
          <a:bodyPr>
            <a:normAutofit/>
          </a:bodyPr>
          <a:lstStyle/>
          <a:p>
            <a:pPr marL="0" indent="0" algn="ctr">
              <a:buNone/>
            </a:pPr>
            <a:r>
              <a:rPr lang="en-US" sz="2800" dirty="0"/>
              <a:t>Our Father in heaven knows all our needs and he takes it upon himself to supply our need. </a:t>
            </a:r>
            <a:r>
              <a:rPr lang="en-US" sz="2800" b="1" dirty="0">
                <a:solidFill>
                  <a:schemeClr val="accent6">
                    <a:lumMod val="75000"/>
                  </a:schemeClr>
                </a:solidFill>
              </a:rPr>
              <a:t>Those who fear the Lord receives God’s supply </a:t>
            </a:r>
            <a:r>
              <a:rPr lang="en-US" sz="2800" dirty="0"/>
              <a:t>to cater for their need for God is their Provider.</a:t>
            </a:r>
          </a:p>
        </p:txBody>
      </p:sp>
      <p:pic>
        <p:nvPicPr>
          <p:cNvPr id="4" name="Picture 2" descr="shallow focus photo of book">
            <a:extLst>
              <a:ext uri="{FF2B5EF4-FFF2-40B4-BE49-F238E27FC236}">
                <a16:creationId xmlns:a16="http://schemas.microsoft.com/office/drawing/2014/main" id="{B47CD990-FEBC-B341-B363-86124536331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883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BB7789-8159-A040-8D0C-D7CC25022CA4}"/>
              </a:ext>
            </a:extLst>
          </p:cNvPr>
          <p:cNvSpPr>
            <a:spLocks noGrp="1"/>
          </p:cNvSpPr>
          <p:nvPr>
            <p:ph idx="1"/>
          </p:nvPr>
        </p:nvSpPr>
        <p:spPr>
          <a:xfrm>
            <a:off x="517025" y="962527"/>
            <a:ext cx="6284828" cy="5438274"/>
          </a:xfrm>
        </p:spPr>
        <p:txBody>
          <a:bodyPr>
            <a:normAutofit/>
          </a:bodyPr>
          <a:lstStyle/>
          <a:p>
            <a:pPr marL="0" indent="0" algn="ctr">
              <a:buNone/>
            </a:pPr>
            <a:r>
              <a:rPr lang="en-US" sz="2400" dirty="0"/>
              <a:t>With confidence we can call upon him and ask for both temporal and spiritual blessings, our loving Father is a responsible Father who truly takes care of his children, he will give us food and clothing and supply all the necessities of life according to his will for us. </a:t>
            </a:r>
          </a:p>
          <a:p>
            <a:pPr marL="0" indent="0" algn="ctr">
              <a:buNone/>
            </a:pPr>
            <a:r>
              <a:rPr lang="en-US" sz="2400" dirty="0"/>
              <a:t>We do not need to weary ourselves out about how our need will be supplied, if we fear him, he is mindful of his covenant to provide for all our needs. </a:t>
            </a:r>
          </a:p>
          <a:p>
            <a:pPr marL="0" indent="0" algn="ctr">
              <a:buNone/>
            </a:pPr>
            <a:endParaRPr lang="en-US" sz="2400" dirty="0"/>
          </a:p>
        </p:txBody>
      </p:sp>
      <p:pic>
        <p:nvPicPr>
          <p:cNvPr id="4" name="Picture 2" descr="shallow focus photo of book">
            <a:extLst>
              <a:ext uri="{FF2B5EF4-FFF2-40B4-BE49-F238E27FC236}">
                <a16:creationId xmlns:a16="http://schemas.microsoft.com/office/drawing/2014/main" id="{CFCC8F28-C34B-8143-A7EC-6E5446C6041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5694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B8DB28-FA7D-4C33-BBA2-6D73D0156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white book page beside green potted plant">
            <a:extLst>
              <a:ext uri="{FF2B5EF4-FFF2-40B4-BE49-F238E27FC236}">
                <a16:creationId xmlns:a16="http://schemas.microsoft.com/office/drawing/2014/main" id="{653290D6-A5C2-BE4F-8016-293C0DF4928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937" r="9091" b="3371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264FF5A0-304A-44DA-A4D4-A1E66D92F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8" y="457200"/>
            <a:ext cx="7507224"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AD43769B-7D6E-4E76-B810-BEC3B774B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7" y="597643"/>
            <a:ext cx="7503665" cy="5794689"/>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0C83DFF9-4D32-2D4E-91F0-CD8C669A77D9}"/>
              </a:ext>
            </a:extLst>
          </p:cNvPr>
          <p:cNvSpPr>
            <a:spLocks noGrp="1"/>
          </p:cNvSpPr>
          <p:nvPr>
            <p:ph type="title"/>
          </p:nvPr>
        </p:nvSpPr>
        <p:spPr>
          <a:xfrm>
            <a:off x="673856" y="1131195"/>
            <a:ext cx="7034288" cy="1247938"/>
          </a:xfrm>
        </p:spPr>
        <p:txBody>
          <a:bodyPr anchor="ctr">
            <a:noAutofit/>
          </a:bodyPr>
          <a:lstStyle/>
          <a:p>
            <a:r>
              <a:rPr lang="en-US" sz="3200" b="1" dirty="0">
                <a:solidFill>
                  <a:schemeClr val="accent5">
                    <a:lumMod val="60000"/>
                    <a:lumOff val="40000"/>
                  </a:schemeClr>
                </a:solidFill>
              </a:rPr>
              <a:t>IV. They enjoy protection and deliverance</a:t>
            </a:r>
            <a:br>
              <a:rPr lang="en-US" sz="3200" dirty="0">
                <a:solidFill>
                  <a:schemeClr val="accent5">
                    <a:lumMod val="60000"/>
                    <a:lumOff val="40000"/>
                  </a:schemeClr>
                </a:solidFill>
              </a:rPr>
            </a:br>
            <a:endParaRPr lang="en-US" sz="3200" dirty="0">
              <a:solidFill>
                <a:schemeClr val="accent5">
                  <a:lumMod val="60000"/>
                  <a:lumOff val="40000"/>
                </a:schemeClr>
              </a:solidFill>
            </a:endParaRPr>
          </a:p>
        </p:txBody>
      </p:sp>
      <p:sp>
        <p:nvSpPr>
          <p:cNvPr id="3" name="Content Placeholder 2">
            <a:extLst>
              <a:ext uri="{FF2B5EF4-FFF2-40B4-BE49-F238E27FC236}">
                <a16:creationId xmlns:a16="http://schemas.microsoft.com/office/drawing/2014/main" id="{D39EA369-B514-724C-9A7E-0488C452FDB2}"/>
              </a:ext>
            </a:extLst>
          </p:cNvPr>
          <p:cNvSpPr>
            <a:spLocks noGrp="1"/>
          </p:cNvSpPr>
          <p:nvPr>
            <p:ph idx="1"/>
          </p:nvPr>
        </p:nvSpPr>
        <p:spPr>
          <a:xfrm>
            <a:off x="783179" y="2133602"/>
            <a:ext cx="6259304" cy="3376252"/>
          </a:xfrm>
        </p:spPr>
        <p:txBody>
          <a:bodyPr>
            <a:normAutofit/>
          </a:bodyPr>
          <a:lstStyle/>
          <a:p>
            <a:pPr marL="0" indent="0">
              <a:buNone/>
            </a:pPr>
            <a:r>
              <a:rPr lang="en-US" sz="2400" b="1" dirty="0">
                <a:solidFill>
                  <a:srgbClr val="FFFFFF"/>
                </a:solidFill>
              </a:rPr>
              <a:t>Psalm 34:7</a:t>
            </a:r>
          </a:p>
          <a:p>
            <a:pPr marL="0" indent="0">
              <a:buNone/>
            </a:pPr>
            <a:r>
              <a:rPr lang="en-US" sz="2400" dirty="0">
                <a:solidFill>
                  <a:srgbClr val="FFFFFF"/>
                </a:solidFill>
              </a:rPr>
              <a:t>“The angel of the LORD encamps round about them that fear him and delivers them.”</a:t>
            </a:r>
          </a:p>
          <a:p>
            <a:pPr marL="0" indent="0">
              <a:buNone/>
            </a:pPr>
            <a:endParaRPr lang="en-US" sz="2400" dirty="0">
              <a:solidFill>
                <a:srgbClr val="FFFFFF"/>
              </a:solidFill>
            </a:endParaRPr>
          </a:p>
        </p:txBody>
      </p:sp>
    </p:spTree>
    <p:extLst>
      <p:ext uri="{BB962C8B-B14F-4D97-AF65-F5344CB8AC3E}">
        <p14:creationId xmlns:p14="http://schemas.microsoft.com/office/powerpoint/2010/main" val="1564058604"/>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FAD738-70EE-4148-9125-A985F6A376AB}"/>
              </a:ext>
            </a:extLst>
          </p:cNvPr>
          <p:cNvSpPr>
            <a:spLocks noGrp="1"/>
          </p:cNvSpPr>
          <p:nvPr>
            <p:ph idx="1"/>
          </p:nvPr>
        </p:nvSpPr>
        <p:spPr>
          <a:xfrm>
            <a:off x="581192" y="1010652"/>
            <a:ext cx="5931903" cy="5093034"/>
          </a:xfrm>
        </p:spPr>
        <p:txBody>
          <a:bodyPr>
            <a:normAutofit/>
          </a:bodyPr>
          <a:lstStyle/>
          <a:p>
            <a:pPr marL="0" indent="0" algn="ctr">
              <a:buNone/>
            </a:pPr>
            <a:r>
              <a:rPr lang="en-US" sz="2400" b="1" dirty="0">
                <a:solidFill>
                  <a:schemeClr val="accent6">
                    <a:lumMod val="75000"/>
                  </a:schemeClr>
                </a:solidFill>
              </a:rPr>
              <a:t>The Lord assigns his holy angels to take care of his children who fear him. The angels protect and deliver them from all harms and danger. </a:t>
            </a:r>
            <a:r>
              <a:rPr lang="en-US" sz="2400" dirty="0">
                <a:solidFill>
                  <a:schemeClr val="tx2"/>
                </a:solidFill>
              </a:rPr>
              <a:t>If</a:t>
            </a:r>
            <a:r>
              <a:rPr lang="en-US" sz="2400" b="1" dirty="0">
                <a:solidFill>
                  <a:schemeClr val="tx2"/>
                </a:solidFill>
              </a:rPr>
              <a:t> </a:t>
            </a:r>
            <a:r>
              <a:rPr lang="en-US" sz="2400" dirty="0">
                <a:solidFill>
                  <a:schemeClr val="tx2"/>
                </a:solidFill>
              </a:rPr>
              <a:t>we fear the Lord, we do not need to be afraid of Satan’s power and attacks, we have a sure refuge in the Almighty God who sends his angels to camp round his own children and deliver them. What a privilege to be under a constant care of protecting angels.</a:t>
            </a:r>
          </a:p>
          <a:p>
            <a:pPr marL="0" indent="0" algn="ctr">
              <a:buNone/>
            </a:pPr>
            <a:endParaRPr lang="en-US" sz="2400" dirty="0"/>
          </a:p>
        </p:txBody>
      </p:sp>
      <p:pic>
        <p:nvPicPr>
          <p:cNvPr id="4" name="Picture 2" descr="shallow focus photo of book">
            <a:extLst>
              <a:ext uri="{FF2B5EF4-FFF2-40B4-BE49-F238E27FC236}">
                <a16:creationId xmlns:a16="http://schemas.microsoft.com/office/drawing/2014/main" id="{8685095E-C6FA-2945-B4C2-A7DDA4166A8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2068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B8DB28-FA7D-4C33-BBA2-6D73D0156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white book page beside green potted plant">
            <a:extLst>
              <a:ext uri="{FF2B5EF4-FFF2-40B4-BE49-F238E27FC236}">
                <a16:creationId xmlns:a16="http://schemas.microsoft.com/office/drawing/2014/main" id="{A59771DF-888C-5B44-9704-38A848CCE4F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937" r="9091" b="3371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264FF5A0-304A-44DA-A4D4-A1E66D92F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8" y="457200"/>
            <a:ext cx="7507224"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AD43769B-7D6E-4E76-B810-BEC3B774B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7" y="597643"/>
            <a:ext cx="7503665" cy="5794689"/>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43EFDF5-F04C-6340-B998-7C4C2FD57CC0}"/>
              </a:ext>
            </a:extLst>
          </p:cNvPr>
          <p:cNvSpPr>
            <a:spLocks noGrp="1"/>
          </p:cNvSpPr>
          <p:nvPr>
            <p:ph type="title"/>
          </p:nvPr>
        </p:nvSpPr>
        <p:spPr>
          <a:xfrm>
            <a:off x="673856" y="1131195"/>
            <a:ext cx="7034288" cy="1247938"/>
          </a:xfrm>
        </p:spPr>
        <p:txBody>
          <a:bodyPr anchor="ctr">
            <a:normAutofit/>
          </a:bodyPr>
          <a:lstStyle/>
          <a:p>
            <a:r>
              <a:rPr lang="en-US" sz="4100" b="1">
                <a:solidFill>
                  <a:srgbClr val="FFFFFF"/>
                </a:solidFill>
              </a:rPr>
              <a:t>V. They obtain God’s Mercy </a:t>
            </a:r>
            <a:br>
              <a:rPr lang="en-US" sz="4100">
                <a:solidFill>
                  <a:srgbClr val="FFFFFF"/>
                </a:solidFill>
              </a:rPr>
            </a:br>
            <a:endParaRPr lang="en-US" sz="4100">
              <a:solidFill>
                <a:srgbClr val="FFFFFF"/>
              </a:solidFill>
            </a:endParaRPr>
          </a:p>
        </p:txBody>
      </p:sp>
      <p:sp>
        <p:nvSpPr>
          <p:cNvPr id="3" name="Content Placeholder 2">
            <a:extLst>
              <a:ext uri="{FF2B5EF4-FFF2-40B4-BE49-F238E27FC236}">
                <a16:creationId xmlns:a16="http://schemas.microsoft.com/office/drawing/2014/main" id="{051EA7B9-AC51-8041-9701-E7BA4B96BAB0}"/>
              </a:ext>
            </a:extLst>
          </p:cNvPr>
          <p:cNvSpPr>
            <a:spLocks noGrp="1"/>
          </p:cNvSpPr>
          <p:nvPr>
            <p:ph idx="1"/>
          </p:nvPr>
        </p:nvSpPr>
        <p:spPr>
          <a:xfrm>
            <a:off x="670885" y="2438400"/>
            <a:ext cx="7037222" cy="3376252"/>
          </a:xfrm>
        </p:spPr>
        <p:txBody>
          <a:bodyPr>
            <a:normAutofit/>
          </a:bodyPr>
          <a:lstStyle/>
          <a:p>
            <a:r>
              <a:rPr lang="en-US">
                <a:solidFill>
                  <a:srgbClr val="FFFFFF"/>
                </a:solidFill>
              </a:rPr>
              <a:t>Psalm 103: 11, 13, 17</a:t>
            </a:r>
          </a:p>
          <a:p>
            <a:r>
              <a:rPr lang="en-US">
                <a:solidFill>
                  <a:srgbClr val="FFFFFF"/>
                </a:solidFill>
              </a:rPr>
              <a:t>“For as the heaven is high above the earth, so great is his mercy toward them that fear him.”</a:t>
            </a:r>
          </a:p>
          <a:p>
            <a:r>
              <a:rPr lang="en-US">
                <a:solidFill>
                  <a:srgbClr val="FFFFFF"/>
                </a:solidFill>
              </a:rPr>
              <a:t>“Like as a father pities his children, so the LORD pities them that fear him.”</a:t>
            </a:r>
          </a:p>
          <a:p>
            <a:r>
              <a:rPr lang="en-US">
                <a:solidFill>
                  <a:srgbClr val="FFFFFF"/>
                </a:solidFill>
              </a:rPr>
              <a:t>“But the mercy of the LORD is from everlasting to everlasting upon them that fear him, and his righteousness unto children's children;”</a:t>
            </a:r>
          </a:p>
          <a:p>
            <a:endParaRPr lang="en-US">
              <a:solidFill>
                <a:srgbClr val="FFFFFF"/>
              </a:solidFill>
            </a:endParaRPr>
          </a:p>
        </p:txBody>
      </p:sp>
    </p:spTree>
    <p:extLst>
      <p:ext uri="{BB962C8B-B14F-4D97-AF65-F5344CB8AC3E}">
        <p14:creationId xmlns:p14="http://schemas.microsoft.com/office/powerpoint/2010/main" val="1224037703"/>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7D7D84-8F57-7940-816D-B636C4533C2F}"/>
              </a:ext>
            </a:extLst>
          </p:cNvPr>
          <p:cNvSpPr>
            <a:spLocks noGrp="1"/>
          </p:cNvSpPr>
          <p:nvPr>
            <p:ph idx="1"/>
          </p:nvPr>
        </p:nvSpPr>
        <p:spPr>
          <a:xfrm>
            <a:off x="324519" y="128336"/>
            <a:ext cx="7020301" cy="6689558"/>
          </a:xfrm>
        </p:spPr>
        <p:txBody>
          <a:bodyPr>
            <a:normAutofit/>
          </a:bodyPr>
          <a:lstStyle/>
          <a:p>
            <a:pPr marL="0" indent="0" algn="ctr">
              <a:buNone/>
            </a:pPr>
            <a:r>
              <a:rPr lang="en-US" sz="2400" dirty="0"/>
              <a:t>God extends his mercy towards those who fear him. He has a tender pity towards them, understands their struggles and temptations that come their ways as they seek to obey him. </a:t>
            </a:r>
            <a:r>
              <a:rPr lang="en-US" sz="2400" b="1" dirty="0">
                <a:solidFill>
                  <a:schemeClr val="accent6">
                    <a:lumMod val="75000"/>
                  </a:schemeClr>
                </a:solidFill>
              </a:rPr>
              <a:t>Jesus knows by experience how weak we are and how much we need his divine help to overcome our weaknesses and to remain faithful to his commandments. </a:t>
            </a:r>
          </a:p>
          <a:p>
            <a:pPr marL="0" indent="0" algn="ctr">
              <a:buNone/>
            </a:pPr>
            <a:r>
              <a:rPr lang="en-US" sz="2400" dirty="0"/>
              <a:t>He years with tender pity over all his children who live in this world where Satan reigns, and he chooses to extend his mercy to us. </a:t>
            </a:r>
          </a:p>
        </p:txBody>
      </p:sp>
      <p:pic>
        <p:nvPicPr>
          <p:cNvPr id="4" name="Picture 2" descr="shallow focus photo of book">
            <a:extLst>
              <a:ext uri="{FF2B5EF4-FFF2-40B4-BE49-F238E27FC236}">
                <a16:creationId xmlns:a16="http://schemas.microsoft.com/office/drawing/2014/main" id="{1219BF05-4D19-5A4D-AEB8-52505AD7C05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4569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52" name="Rectangle 70">
            <a:extLst>
              <a:ext uri="{FF2B5EF4-FFF2-40B4-BE49-F238E27FC236}">
                <a16:creationId xmlns:a16="http://schemas.microsoft.com/office/drawing/2014/main" id="{B3B8DB28-FA7D-4C33-BBA2-6D73D0156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white book page beside green potted plant">
            <a:extLst>
              <a:ext uri="{FF2B5EF4-FFF2-40B4-BE49-F238E27FC236}">
                <a16:creationId xmlns:a16="http://schemas.microsoft.com/office/drawing/2014/main" id="{D3FD6BA7-C8E6-F44F-9DBD-2AD1F36751E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938" r="9091" b="33710"/>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053" name="Rectangle 72">
            <a:extLst>
              <a:ext uri="{FF2B5EF4-FFF2-40B4-BE49-F238E27FC236}">
                <a16:creationId xmlns:a16="http://schemas.microsoft.com/office/drawing/2014/main" id="{264FF5A0-304A-44DA-A4D4-A1E66D92F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8" y="457200"/>
            <a:ext cx="7507224"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74">
            <a:extLst>
              <a:ext uri="{FF2B5EF4-FFF2-40B4-BE49-F238E27FC236}">
                <a16:creationId xmlns:a16="http://schemas.microsoft.com/office/drawing/2014/main" id="{AD43769B-7D6E-4E76-B810-BEC3B774B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7" y="597643"/>
            <a:ext cx="7503665" cy="5794689"/>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426BD85-F9AF-D64C-99B5-16433CF75E7C}"/>
              </a:ext>
            </a:extLst>
          </p:cNvPr>
          <p:cNvSpPr>
            <a:spLocks noGrp="1"/>
          </p:cNvSpPr>
          <p:nvPr>
            <p:ph type="title"/>
          </p:nvPr>
        </p:nvSpPr>
        <p:spPr>
          <a:xfrm>
            <a:off x="673856" y="1131195"/>
            <a:ext cx="7034288" cy="1247938"/>
          </a:xfrm>
        </p:spPr>
        <p:txBody>
          <a:bodyPr anchor="ctr">
            <a:noAutofit/>
          </a:bodyPr>
          <a:lstStyle/>
          <a:p>
            <a:pPr lvl="0" algn="ctr"/>
            <a:br>
              <a:rPr lang="en-US" sz="3600" b="1" dirty="0">
                <a:solidFill>
                  <a:srgbClr val="FFC000"/>
                </a:solidFill>
              </a:rPr>
            </a:br>
            <a:br>
              <a:rPr lang="en-US" sz="3600" b="1" dirty="0">
                <a:solidFill>
                  <a:srgbClr val="FFC000"/>
                </a:solidFill>
              </a:rPr>
            </a:br>
            <a:r>
              <a:rPr lang="en-US" sz="3600" b="1" dirty="0">
                <a:solidFill>
                  <a:srgbClr val="FFC000"/>
                </a:solidFill>
              </a:rPr>
              <a:t>A. What is the fear of God?</a:t>
            </a:r>
            <a:br>
              <a:rPr lang="en-US" sz="3600" dirty="0">
                <a:solidFill>
                  <a:srgbClr val="FFC000"/>
                </a:solidFill>
              </a:rPr>
            </a:br>
            <a:endParaRPr lang="en-US" sz="3600" dirty="0">
              <a:solidFill>
                <a:srgbClr val="FFC000"/>
              </a:solidFill>
            </a:endParaRPr>
          </a:p>
        </p:txBody>
      </p:sp>
      <p:sp>
        <p:nvSpPr>
          <p:cNvPr id="3" name="Content Placeholder 2">
            <a:extLst>
              <a:ext uri="{FF2B5EF4-FFF2-40B4-BE49-F238E27FC236}">
                <a16:creationId xmlns:a16="http://schemas.microsoft.com/office/drawing/2014/main" id="{544B968A-BBCD-C245-AC95-6A0B590ABC90}"/>
              </a:ext>
            </a:extLst>
          </p:cNvPr>
          <p:cNvSpPr>
            <a:spLocks noGrp="1"/>
          </p:cNvSpPr>
          <p:nvPr>
            <p:ph idx="1"/>
          </p:nvPr>
        </p:nvSpPr>
        <p:spPr>
          <a:xfrm>
            <a:off x="510464" y="2630904"/>
            <a:ext cx="7270847" cy="3376252"/>
          </a:xfrm>
        </p:spPr>
        <p:txBody>
          <a:bodyPr>
            <a:normAutofit lnSpcReduction="10000"/>
          </a:bodyPr>
          <a:lstStyle/>
          <a:p>
            <a:r>
              <a:rPr lang="en-US" sz="2400" dirty="0">
                <a:solidFill>
                  <a:srgbClr val="FFFFFF"/>
                </a:solidFill>
              </a:rPr>
              <a:t>When we hear the word ‘fear’ it connotes the idea of being afraid but in this sense of the fear of God it has a positive meaning. </a:t>
            </a:r>
          </a:p>
          <a:p>
            <a:r>
              <a:rPr lang="en-US" sz="2400" dirty="0">
                <a:solidFill>
                  <a:srgbClr val="FFFFFF"/>
                </a:solidFill>
              </a:rPr>
              <a:t>The Bible teaches us what it means to have the fear of God. </a:t>
            </a:r>
            <a:r>
              <a:rPr lang="en-US" sz="2400" dirty="0">
                <a:solidFill>
                  <a:schemeClr val="tx1"/>
                </a:solidFill>
              </a:rPr>
              <a:t>The meaning of the fear of God is well explained in the book of Proverbs, let us explore different meaning of the fear of God.</a:t>
            </a:r>
          </a:p>
          <a:p>
            <a:endParaRPr lang="en-US" sz="2400" dirty="0">
              <a:solidFill>
                <a:srgbClr val="FFFFFF"/>
              </a:solidFill>
            </a:endParaRPr>
          </a:p>
        </p:txBody>
      </p:sp>
    </p:spTree>
    <p:extLst>
      <p:ext uri="{BB962C8B-B14F-4D97-AF65-F5344CB8AC3E}">
        <p14:creationId xmlns:p14="http://schemas.microsoft.com/office/powerpoint/2010/main" val="3138660518"/>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3C901F-5CCA-1E40-82EB-994D4E5AD563}"/>
              </a:ext>
            </a:extLst>
          </p:cNvPr>
          <p:cNvSpPr>
            <a:spLocks noGrp="1"/>
          </p:cNvSpPr>
          <p:nvPr>
            <p:ph idx="1"/>
          </p:nvPr>
        </p:nvSpPr>
        <p:spPr>
          <a:xfrm>
            <a:off x="661402" y="1251283"/>
            <a:ext cx="5354387" cy="4852403"/>
          </a:xfrm>
        </p:spPr>
        <p:txBody>
          <a:bodyPr>
            <a:normAutofit fontScale="92500"/>
          </a:bodyPr>
          <a:lstStyle/>
          <a:p>
            <a:pPr marL="0" indent="0" algn="ctr">
              <a:buNone/>
            </a:pPr>
            <a:r>
              <a:rPr lang="en-US" sz="2800" b="1" dirty="0">
                <a:solidFill>
                  <a:schemeClr val="accent6">
                    <a:lumMod val="75000"/>
                  </a:schemeClr>
                </a:solidFill>
              </a:rPr>
              <a:t>Even, we will fall or fail, he does not throw us away, he forgives our sins and gives us strength to stand up </a:t>
            </a:r>
            <a:r>
              <a:rPr lang="en-US" sz="2800" dirty="0"/>
              <a:t>and continue our journey with him. In addition, He takes care of our children and hear our prayers over them as we seek to guide them in the fear of the Lord.</a:t>
            </a:r>
          </a:p>
          <a:p>
            <a:pPr marL="0" indent="0" algn="ctr">
              <a:buNone/>
            </a:pPr>
            <a:endParaRPr lang="en-US" sz="2800" dirty="0"/>
          </a:p>
        </p:txBody>
      </p:sp>
      <p:pic>
        <p:nvPicPr>
          <p:cNvPr id="4" name="Picture 2" descr="shallow focus photo of book">
            <a:extLst>
              <a:ext uri="{FF2B5EF4-FFF2-40B4-BE49-F238E27FC236}">
                <a16:creationId xmlns:a16="http://schemas.microsoft.com/office/drawing/2014/main" id="{51C067F9-0D1D-9A47-9095-B8A8CEB4A6C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3775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B8DB28-FA7D-4C33-BBA2-6D73D0156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white book page beside green potted plant">
            <a:extLst>
              <a:ext uri="{FF2B5EF4-FFF2-40B4-BE49-F238E27FC236}">
                <a16:creationId xmlns:a16="http://schemas.microsoft.com/office/drawing/2014/main" id="{5DD8EFCE-A588-134A-93DF-2A94C1E324B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937" r="9091" b="3371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264FF5A0-304A-44DA-A4D4-A1E66D92F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8" y="457200"/>
            <a:ext cx="7507224"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AD43769B-7D6E-4E76-B810-BEC3B774B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7" y="597643"/>
            <a:ext cx="7503665" cy="5794689"/>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D6D66DAA-DF2A-A847-A0CB-5C6499DE7D5B}"/>
              </a:ext>
            </a:extLst>
          </p:cNvPr>
          <p:cNvSpPr>
            <a:spLocks noGrp="1"/>
          </p:cNvSpPr>
          <p:nvPr>
            <p:ph type="title"/>
          </p:nvPr>
        </p:nvSpPr>
        <p:spPr>
          <a:xfrm>
            <a:off x="673856" y="1131195"/>
            <a:ext cx="7034288" cy="1247938"/>
          </a:xfrm>
        </p:spPr>
        <p:txBody>
          <a:bodyPr anchor="ctr">
            <a:normAutofit/>
          </a:bodyPr>
          <a:lstStyle/>
          <a:p>
            <a:r>
              <a:rPr lang="en-US" sz="4000" b="1" dirty="0">
                <a:solidFill>
                  <a:schemeClr val="accent5">
                    <a:lumMod val="60000"/>
                    <a:lumOff val="40000"/>
                  </a:schemeClr>
                </a:solidFill>
              </a:rPr>
              <a:t>VI. God fulfills their desires</a:t>
            </a:r>
            <a:br>
              <a:rPr lang="en-US" sz="4000" dirty="0">
                <a:solidFill>
                  <a:schemeClr val="accent5">
                    <a:lumMod val="60000"/>
                    <a:lumOff val="40000"/>
                  </a:schemeClr>
                </a:solidFill>
              </a:rPr>
            </a:br>
            <a:endParaRPr lang="en-US" sz="4000" dirty="0">
              <a:solidFill>
                <a:schemeClr val="accent5">
                  <a:lumMod val="60000"/>
                  <a:lumOff val="40000"/>
                </a:schemeClr>
              </a:solidFill>
            </a:endParaRPr>
          </a:p>
        </p:txBody>
      </p:sp>
      <p:sp>
        <p:nvSpPr>
          <p:cNvPr id="3" name="Content Placeholder 2">
            <a:extLst>
              <a:ext uri="{FF2B5EF4-FFF2-40B4-BE49-F238E27FC236}">
                <a16:creationId xmlns:a16="http://schemas.microsoft.com/office/drawing/2014/main" id="{B6B09893-89E0-7947-A610-D2F8DDD44258}"/>
              </a:ext>
            </a:extLst>
          </p:cNvPr>
          <p:cNvSpPr>
            <a:spLocks noGrp="1"/>
          </p:cNvSpPr>
          <p:nvPr>
            <p:ph idx="1"/>
          </p:nvPr>
        </p:nvSpPr>
        <p:spPr>
          <a:xfrm>
            <a:off x="670885" y="2261938"/>
            <a:ext cx="7037222" cy="3376252"/>
          </a:xfrm>
        </p:spPr>
        <p:txBody>
          <a:bodyPr>
            <a:normAutofit/>
          </a:bodyPr>
          <a:lstStyle/>
          <a:p>
            <a:pPr marL="0" indent="0">
              <a:buNone/>
            </a:pPr>
            <a:r>
              <a:rPr lang="en-US" sz="2400" b="1" dirty="0">
                <a:solidFill>
                  <a:srgbClr val="FFFFFF"/>
                </a:solidFill>
              </a:rPr>
              <a:t>Psalms 145:19 </a:t>
            </a:r>
          </a:p>
          <a:p>
            <a:pPr marL="0" indent="0">
              <a:buNone/>
            </a:pPr>
            <a:r>
              <a:rPr lang="en-US" sz="2400" dirty="0">
                <a:solidFill>
                  <a:srgbClr val="FFFFFF"/>
                </a:solidFill>
              </a:rPr>
              <a:t>“He will fulfil the desire of them that fear him: he also will hear their cry, and will save them.”</a:t>
            </a:r>
          </a:p>
          <a:p>
            <a:pPr marL="0" indent="0">
              <a:buNone/>
            </a:pPr>
            <a:r>
              <a:rPr lang="en-US" sz="2400" b="1" dirty="0">
                <a:solidFill>
                  <a:srgbClr val="FFFFFF"/>
                </a:solidFill>
              </a:rPr>
              <a:t>Psalms 147:11  </a:t>
            </a:r>
          </a:p>
          <a:p>
            <a:pPr marL="0" indent="0">
              <a:buNone/>
            </a:pPr>
            <a:r>
              <a:rPr lang="en-US" sz="2400" dirty="0">
                <a:solidFill>
                  <a:srgbClr val="FFFFFF"/>
                </a:solidFill>
              </a:rPr>
              <a:t>“The LORD takes pleasure in them that fear him, in those that hope in his mercy.”</a:t>
            </a:r>
          </a:p>
          <a:p>
            <a:pPr marL="0" indent="0">
              <a:buNone/>
            </a:pPr>
            <a:endParaRPr lang="en-US" sz="2400" dirty="0">
              <a:solidFill>
                <a:srgbClr val="FFFFFF"/>
              </a:solidFill>
            </a:endParaRPr>
          </a:p>
        </p:txBody>
      </p:sp>
    </p:spTree>
    <p:extLst>
      <p:ext uri="{BB962C8B-B14F-4D97-AF65-F5344CB8AC3E}">
        <p14:creationId xmlns:p14="http://schemas.microsoft.com/office/powerpoint/2010/main" val="2131881598"/>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C59C5A-3500-2F4F-935A-2CD998BBCD55}"/>
              </a:ext>
            </a:extLst>
          </p:cNvPr>
          <p:cNvSpPr>
            <a:spLocks noGrp="1"/>
          </p:cNvSpPr>
          <p:nvPr>
            <p:ph idx="1"/>
          </p:nvPr>
        </p:nvSpPr>
        <p:spPr>
          <a:xfrm>
            <a:off x="368969" y="1379622"/>
            <a:ext cx="6657473" cy="4652211"/>
          </a:xfrm>
        </p:spPr>
        <p:txBody>
          <a:bodyPr>
            <a:normAutofit/>
          </a:bodyPr>
          <a:lstStyle/>
          <a:p>
            <a:pPr marL="0" indent="0" algn="ctr">
              <a:buNone/>
            </a:pPr>
            <a:r>
              <a:rPr lang="en-US" sz="2400" dirty="0"/>
              <a:t>Those who fear the Lord seeks to conform their lives to his principles, therefore their desires are in accordance with God’s will. In that case, their requests are granted because they concur with God’s desire for them. </a:t>
            </a:r>
          </a:p>
          <a:p>
            <a:pPr marL="0" indent="0" algn="ctr">
              <a:buNone/>
            </a:pPr>
            <a:r>
              <a:rPr lang="en-US" sz="2400" b="1" dirty="0">
                <a:solidFill>
                  <a:schemeClr val="accent6">
                    <a:lumMod val="75000"/>
                  </a:schemeClr>
                </a:solidFill>
              </a:rPr>
              <a:t>It is the pleasure of God to answer the requests of his children as they ask according to his will. He takes pleasure in them, and he fulfils their desires.</a:t>
            </a:r>
          </a:p>
          <a:p>
            <a:pPr marL="0" indent="0" algn="ctr">
              <a:buNone/>
            </a:pPr>
            <a:endParaRPr lang="en-US" sz="2400" dirty="0"/>
          </a:p>
        </p:txBody>
      </p:sp>
      <p:pic>
        <p:nvPicPr>
          <p:cNvPr id="4" name="Picture 2" descr="shallow focus photo of book">
            <a:extLst>
              <a:ext uri="{FF2B5EF4-FFF2-40B4-BE49-F238E27FC236}">
                <a16:creationId xmlns:a16="http://schemas.microsoft.com/office/drawing/2014/main" id="{CAB82833-C320-EA4C-8712-EBB36F40E92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3914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B8DB28-FA7D-4C33-BBA2-6D73D0156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white book page beside green potted plant">
            <a:extLst>
              <a:ext uri="{FF2B5EF4-FFF2-40B4-BE49-F238E27FC236}">
                <a16:creationId xmlns:a16="http://schemas.microsoft.com/office/drawing/2014/main" id="{7517EA37-AE5E-4946-8CE4-80AA2CAB30B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937" r="9091" b="3371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264FF5A0-304A-44DA-A4D4-A1E66D92F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8" y="457200"/>
            <a:ext cx="7507224"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AD43769B-7D6E-4E76-B810-BEC3B774B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7" y="597643"/>
            <a:ext cx="7503665" cy="5794689"/>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C63A630E-15C0-7D40-9E38-09F2E571F8E3}"/>
              </a:ext>
            </a:extLst>
          </p:cNvPr>
          <p:cNvSpPr>
            <a:spLocks noGrp="1"/>
          </p:cNvSpPr>
          <p:nvPr>
            <p:ph type="title"/>
          </p:nvPr>
        </p:nvSpPr>
        <p:spPr>
          <a:xfrm>
            <a:off x="673856" y="1275573"/>
            <a:ext cx="7034288" cy="1247938"/>
          </a:xfrm>
        </p:spPr>
        <p:txBody>
          <a:bodyPr anchor="ctr">
            <a:noAutofit/>
          </a:bodyPr>
          <a:lstStyle/>
          <a:p>
            <a:pPr>
              <a:lnSpc>
                <a:spcPct val="100000"/>
              </a:lnSpc>
            </a:pPr>
            <a:r>
              <a:rPr lang="en-US" sz="3200" b="1" dirty="0">
                <a:solidFill>
                  <a:schemeClr val="accent5">
                    <a:lumMod val="60000"/>
                    <a:lumOff val="40000"/>
                  </a:schemeClr>
                </a:solidFill>
              </a:rPr>
              <a:t>VII. Eternal Life awaits those who fear God</a:t>
            </a:r>
            <a:br>
              <a:rPr lang="en-US" sz="3200" dirty="0">
                <a:solidFill>
                  <a:schemeClr val="accent5">
                    <a:lumMod val="60000"/>
                    <a:lumOff val="40000"/>
                  </a:schemeClr>
                </a:solidFill>
              </a:rPr>
            </a:br>
            <a:endParaRPr lang="en-US" sz="3200" dirty="0">
              <a:solidFill>
                <a:schemeClr val="accent5">
                  <a:lumMod val="60000"/>
                  <a:lumOff val="40000"/>
                </a:schemeClr>
              </a:solidFill>
            </a:endParaRPr>
          </a:p>
        </p:txBody>
      </p:sp>
      <p:sp>
        <p:nvSpPr>
          <p:cNvPr id="3" name="Content Placeholder 2">
            <a:extLst>
              <a:ext uri="{FF2B5EF4-FFF2-40B4-BE49-F238E27FC236}">
                <a16:creationId xmlns:a16="http://schemas.microsoft.com/office/drawing/2014/main" id="{21592916-AAE5-6449-82A0-181059CC65BF}"/>
              </a:ext>
            </a:extLst>
          </p:cNvPr>
          <p:cNvSpPr>
            <a:spLocks noGrp="1"/>
          </p:cNvSpPr>
          <p:nvPr>
            <p:ph idx="1"/>
          </p:nvPr>
        </p:nvSpPr>
        <p:spPr>
          <a:xfrm>
            <a:off x="670885" y="2310063"/>
            <a:ext cx="7037222" cy="3950293"/>
          </a:xfrm>
        </p:spPr>
        <p:txBody>
          <a:bodyPr>
            <a:normAutofit/>
          </a:bodyPr>
          <a:lstStyle/>
          <a:p>
            <a:pPr marL="0" indent="0">
              <a:lnSpc>
                <a:spcPct val="110000"/>
              </a:lnSpc>
              <a:buNone/>
            </a:pPr>
            <a:r>
              <a:rPr lang="en-US" sz="2400" dirty="0">
                <a:solidFill>
                  <a:srgbClr val="FFFFFF"/>
                </a:solidFill>
              </a:rPr>
              <a:t>The benefits of the fear of God are not limited to this world alone but it extends to eternity. Apostle Paul says in</a:t>
            </a:r>
          </a:p>
          <a:p>
            <a:pPr marL="0" indent="0">
              <a:lnSpc>
                <a:spcPct val="110000"/>
              </a:lnSpc>
              <a:buNone/>
            </a:pPr>
            <a:r>
              <a:rPr lang="en-US" sz="2400" b="1" dirty="0">
                <a:solidFill>
                  <a:srgbClr val="FFFFFF"/>
                </a:solidFill>
              </a:rPr>
              <a:t>1 Corinthians 15:19 </a:t>
            </a:r>
          </a:p>
          <a:p>
            <a:pPr marL="0" indent="0">
              <a:lnSpc>
                <a:spcPct val="110000"/>
              </a:lnSpc>
              <a:buNone/>
            </a:pPr>
            <a:r>
              <a:rPr lang="en-US" sz="2400" dirty="0">
                <a:solidFill>
                  <a:srgbClr val="FFFFFF"/>
                </a:solidFill>
              </a:rPr>
              <a:t> </a:t>
            </a:r>
            <a:r>
              <a:rPr lang="en-US" sz="2400" dirty="0">
                <a:solidFill>
                  <a:schemeClr val="accent5">
                    <a:lumMod val="60000"/>
                    <a:lumOff val="40000"/>
                  </a:schemeClr>
                </a:solidFill>
              </a:rPr>
              <a:t>“If in this life only we have hope in Christ, we are of all men most to be pitied.” </a:t>
            </a:r>
          </a:p>
          <a:p>
            <a:pPr marL="0" indent="0">
              <a:lnSpc>
                <a:spcPct val="110000"/>
              </a:lnSpc>
              <a:buNone/>
            </a:pPr>
            <a:endParaRPr lang="en-US" sz="2400" dirty="0">
              <a:solidFill>
                <a:srgbClr val="FFFFFF"/>
              </a:solidFill>
            </a:endParaRPr>
          </a:p>
        </p:txBody>
      </p:sp>
    </p:spTree>
    <p:extLst>
      <p:ext uri="{BB962C8B-B14F-4D97-AF65-F5344CB8AC3E}">
        <p14:creationId xmlns:p14="http://schemas.microsoft.com/office/powerpoint/2010/main" val="3591722062"/>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754419-0C18-1D40-A36B-7E9C39BA7E8D}"/>
              </a:ext>
            </a:extLst>
          </p:cNvPr>
          <p:cNvSpPr>
            <a:spLocks noGrp="1"/>
          </p:cNvSpPr>
          <p:nvPr>
            <p:ph idx="1"/>
          </p:nvPr>
        </p:nvSpPr>
        <p:spPr>
          <a:xfrm>
            <a:off x="468898" y="850230"/>
            <a:ext cx="6445250" cy="5317624"/>
          </a:xfrm>
        </p:spPr>
        <p:txBody>
          <a:bodyPr>
            <a:normAutofit/>
          </a:bodyPr>
          <a:lstStyle/>
          <a:p>
            <a:pPr marL="0" indent="0" algn="ctr">
              <a:buNone/>
            </a:pPr>
            <a:r>
              <a:rPr lang="en-US" sz="2400" dirty="0"/>
              <a:t>Friends the good news is that we will reign eternally with our Lord when he comes to take us home, therefore Paul admonishes us in verse 58 </a:t>
            </a:r>
            <a:r>
              <a:rPr lang="en-US" sz="2400" b="1" dirty="0">
                <a:solidFill>
                  <a:schemeClr val="accent6">
                    <a:lumMod val="75000"/>
                  </a:schemeClr>
                </a:solidFill>
              </a:rPr>
              <a:t>“Therefore, my beloved brethren, be steadfast, unmovable, always abounding in the work of the Lord, since you know that your labor is not in vain in the Lord.”</a:t>
            </a:r>
          </a:p>
          <a:p>
            <a:pPr marL="0" indent="0" algn="ctr">
              <a:buNone/>
            </a:pPr>
            <a:r>
              <a:rPr lang="en-US" sz="2400" dirty="0"/>
              <a:t>Likewise, the following passages admonishes us to continue in the fear of God because our reward will be eternal life</a:t>
            </a:r>
          </a:p>
          <a:p>
            <a:pPr marL="0" indent="0" algn="ctr">
              <a:buNone/>
            </a:pPr>
            <a:endParaRPr lang="en-US" sz="2400" dirty="0"/>
          </a:p>
        </p:txBody>
      </p:sp>
      <p:pic>
        <p:nvPicPr>
          <p:cNvPr id="4" name="Picture 2" descr="shallow focus photo of book">
            <a:extLst>
              <a:ext uri="{FF2B5EF4-FFF2-40B4-BE49-F238E27FC236}">
                <a16:creationId xmlns:a16="http://schemas.microsoft.com/office/drawing/2014/main" id="{97B96503-3577-4346-BE31-18C309511C6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417105"/>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45842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265169-9CBC-264E-8A44-FB65004729F3}"/>
              </a:ext>
            </a:extLst>
          </p:cNvPr>
          <p:cNvSpPr>
            <a:spLocks noGrp="1"/>
          </p:cNvSpPr>
          <p:nvPr>
            <p:ph idx="1"/>
          </p:nvPr>
        </p:nvSpPr>
        <p:spPr>
          <a:xfrm>
            <a:off x="725571" y="1042737"/>
            <a:ext cx="6300870" cy="5205329"/>
          </a:xfrm>
        </p:spPr>
        <p:txBody>
          <a:bodyPr>
            <a:normAutofit/>
          </a:bodyPr>
          <a:lstStyle/>
          <a:p>
            <a:pPr marL="0" indent="0">
              <a:buNone/>
            </a:pPr>
            <a:r>
              <a:rPr lang="en-US" sz="2400" b="1" dirty="0"/>
              <a:t>Romans 2:7  </a:t>
            </a:r>
          </a:p>
          <a:p>
            <a:pPr marL="0" indent="0">
              <a:buNone/>
            </a:pPr>
            <a:r>
              <a:rPr lang="en-US" sz="2400" dirty="0"/>
              <a:t>“To them who by patient continuance in well doing seek for glory and honor and immortality, eternal life”</a:t>
            </a:r>
          </a:p>
          <a:p>
            <a:pPr marL="0" indent="0">
              <a:buNone/>
            </a:pPr>
            <a:r>
              <a:rPr lang="en-US" sz="2400" b="1" dirty="0"/>
              <a:t>Jude 1:21 </a:t>
            </a:r>
          </a:p>
          <a:p>
            <a:pPr marL="0" indent="0">
              <a:buNone/>
            </a:pPr>
            <a:r>
              <a:rPr lang="en-US" sz="2400" dirty="0"/>
              <a:t>“Keep yourselves in the love of God, looking for the mercy of our Lord Jesus Christ unto eternal life.”</a:t>
            </a:r>
          </a:p>
          <a:p>
            <a:pPr marL="0" indent="0">
              <a:buNone/>
            </a:pPr>
            <a:endParaRPr lang="en-US" sz="2400" dirty="0"/>
          </a:p>
        </p:txBody>
      </p:sp>
      <p:pic>
        <p:nvPicPr>
          <p:cNvPr id="4" name="Picture 2" descr="shallow focus photo of book">
            <a:extLst>
              <a:ext uri="{FF2B5EF4-FFF2-40B4-BE49-F238E27FC236}">
                <a16:creationId xmlns:a16="http://schemas.microsoft.com/office/drawing/2014/main" id="{0C87B56C-B808-0F42-82CA-0F533C3E3C8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9608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9">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2" descr="white book page beside green potted plant">
            <a:extLst>
              <a:ext uri="{FF2B5EF4-FFF2-40B4-BE49-F238E27FC236}">
                <a16:creationId xmlns:a16="http://schemas.microsoft.com/office/drawing/2014/main" id="{2C2D41C3-9B03-F349-B722-78593D25371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2995" r="2" b="18769"/>
          <a:stretch/>
        </p:blipFill>
        <p:spPr bwMode="auto">
          <a:xfrm>
            <a:off x="20" y="10"/>
            <a:ext cx="7537685" cy="685799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1">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C243480C-BA7E-BA41-AA0A-53439D6242A3}"/>
              </a:ext>
            </a:extLst>
          </p:cNvPr>
          <p:cNvSpPr>
            <a:spLocks noGrp="1"/>
          </p:cNvSpPr>
          <p:nvPr>
            <p:ph idx="1"/>
          </p:nvPr>
        </p:nvSpPr>
        <p:spPr>
          <a:xfrm>
            <a:off x="7668126" y="457200"/>
            <a:ext cx="4090737" cy="6521116"/>
          </a:xfrm>
        </p:spPr>
        <p:txBody>
          <a:bodyPr>
            <a:normAutofit/>
          </a:bodyPr>
          <a:lstStyle/>
          <a:p>
            <a:pPr marL="0" indent="0" algn="ctr">
              <a:lnSpc>
                <a:spcPct val="150000"/>
              </a:lnSpc>
              <a:buNone/>
            </a:pPr>
            <a:r>
              <a:rPr lang="en-US" sz="2400" dirty="0"/>
              <a:t>Let us not grow weary in working in the fear of God because our labor is not in vain, we have the promise of eternal life forever with the Lord we have loved and served here on earth.</a:t>
            </a:r>
          </a:p>
          <a:p>
            <a:pPr marL="0" indent="0" algn="ctr">
              <a:lnSpc>
                <a:spcPct val="100000"/>
              </a:lnSpc>
              <a:buNone/>
            </a:pPr>
            <a:endParaRPr lang="en-US" sz="2400" dirty="0"/>
          </a:p>
        </p:txBody>
      </p:sp>
    </p:spTree>
    <p:extLst>
      <p:ext uri="{BB962C8B-B14F-4D97-AF65-F5344CB8AC3E}">
        <p14:creationId xmlns:p14="http://schemas.microsoft.com/office/powerpoint/2010/main" val="1221313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brown wooden pencil on white surface">
            <a:extLst>
              <a:ext uri="{FF2B5EF4-FFF2-40B4-BE49-F238E27FC236}">
                <a16:creationId xmlns:a16="http://schemas.microsoft.com/office/drawing/2014/main" id="{A46AAE6B-4C92-B142-AF93-251BD0642FC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0851" r="1" b="31743"/>
          <a:stretch/>
        </p:blipFill>
        <p:spPr bwMode="auto">
          <a:xfrm>
            <a:off x="20" y="10"/>
            <a:ext cx="12191980" cy="6857988"/>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9831CBB7-4817-4B54-A7F9-0AE2D0C47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7029" y="457200"/>
            <a:ext cx="5010912" cy="9144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96BC321D-B05F-4857-8880-97F61B9B7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7791" y="601200"/>
            <a:ext cx="5009388" cy="578936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C245D8D2-BCC9-E647-8ED2-A51FE8088805}"/>
              </a:ext>
            </a:extLst>
          </p:cNvPr>
          <p:cNvSpPr>
            <a:spLocks noGrp="1"/>
          </p:cNvSpPr>
          <p:nvPr>
            <p:ph idx="1"/>
          </p:nvPr>
        </p:nvSpPr>
        <p:spPr>
          <a:xfrm>
            <a:off x="6966184" y="834189"/>
            <a:ext cx="4389262" cy="5556376"/>
          </a:xfrm>
        </p:spPr>
        <p:txBody>
          <a:bodyPr>
            <a:normAutofit/>
          </a:bodyPr>
          <a:lstStyle/>
          <a:p>
            <a:pPr marL="0" indent="0" algn="ctr">
              <a:buNone/>
            </a:pPr>
            <a:r>
              <a:rPr lang="en-US" sz="2800" b="1" dirty="0"/>
              <a:t>EXERCISE 2</a:t>
            </a:r>
          </a:p>
          <a:p>
            <a:pPr marL="0" indent="0" algn="ctr">
              <a:buNone/>
            </a:pPr>
            <a:r>
              <a:rPr lang="en-US" sz="2800" dirty="0"/>
              <a:t>Discuss the benefits of the fear of the Lord in the lives of the Bible Characters you identified in Exercise 1 (Revisit exercise 1).</a:t>
            </a:r>
          </a:p>
          <a:p>
            <a:pPr marL="0" indent="0" algn="ctr">
              <a:buNone/>
            </a:pPr>
            <a:endParaRPr lang="en-US" sz="2800" dirty="0"/>
          </a:p>
        </p:txBody>
      </p:sp>
    </p:spTree>
    <p:extLst>
      <p:ext uri="{BB962C8B-B14F-4D97-AF65-F5344CB8AC3E}">
        <p14:creationId xmlns:p14="http://schemas.microsoft.com/office/powerpoint/2010/main" val="3151826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FD56092A-60EF-4047-A165-FAE284780C2D}"/>
              </a:ext>
            </a:extLst>
          </p:cNvPr>
          <p:cNvSpPr>
            <a:spLocks noGrp="1"/>
          </p:cNvSpPr>
          <p:nvPr>
            <p:ph idx="1"/>
          </p:nvPr>
        </p:nvSpPr>
        <p:spPr>
          <a:xfrm>
            <a:off x="581194" y="1009397"/>
            <a:ext cx="6675120" cy="5537038"/>
          </a:xfrm>
        </p:spPr>
        <p:txBody>
          <a:bodyPr>
            <a:normAutofit fontScale="92500" lnSpcReduction="10000"/>
          </a:bodyPr>
          <a:lstStyle/>
          <a:p>
            <a:pPr marL="0" indent="0">
              <a:buNone/>
            </a:pPr>
            <a:r>
              <a:rPr lang="en-US" sz="2400" b="1" dirty="0">
                <a:solidFill>
                  <a:schemeClr val="tx2"/>
                </a:solidFill>
              </a:rPr>
              <a:t>Proverbs 1:7</a:t>
            </a:r>
          </a:p>
          <a:p>
            <a:pPr marL="0" indent="0">
              <a:buNone/>
            </a:pPr>
            <a:r>
              <a:rPr lang="en-US" sz="2400" b="1" dirty="0">
                <a:solidFill>
                  <a:schemeClr val="accent5">
                    <a:lumMod val="50000"/>
                  </a:schemeClr>
                </a:solidFill>
              </a:rPr>
              <a:t>“The fear of the Lord </a:t>
            </a:r>
            <a:r>
              <a:rPr lang="en-US" sz="2400" dirty="0">
                <a:solidFill>
                  <a:schemeClr val="tx2"/>
                </a:solidFill>
              </a:rPr>
              <a:t>is the beginning of knowledge: but fools despise wisdom and instruction”</a:t>
            </a:r>
          </a:p>
          <a:p>
            <a:pPr marL="0" indent="0">
              <a:buNone/>
            </a:pPr>
            <a:r>
              <a:rPr lang="en-US" sz="2400" b="1" dirty="0">
                <a:solidFill>
                  <a:schemeClr val="tx2"/>
                </a:solidFill>
              </a:rPr>
              <a:t>Proverbs 8:13</a:t>
            </a:r>
          </a:p>
          <a:p>
            <a:pPr marL="0" indent="0">
              <a:buNone/>
            </a:pPr>
            <a:r>
              <a:rPr lang="en-US" sz="2400" b="1" dirty="0">
                <a:solidFill>
                  <a:schemeClr val="accent5">
                    <a:lumMod val="50000"/>
                  </a:schemeClr>
                </a:solidFill>
              </a:rPr>
              <a:t>“The fear of the LORD </a:t>
            </a:r>
            <a:r>
              <a:rPr lang="en-US" sz="2400" dirty="0">
                <a:solidFill>
                  <a:schemeClr val="tx2"/>
                </a:solidFill>
              </a:rPr>
              <a:t>is to hate evil: pride, and arrogance, and the evil way, and the perverse mouth, do I hate.”</a:t>
            </a:r>
          </a:p>
          <a:p>
            <a:pPr marL="0" indent="0">
              <a:buNone/>
            </a:pPr>
            <a:r>
              <a:rPr lang="en-US" sz="2400" b="1" dirty="0">
                <a:solidFill>
                  <a:schemeClr val="tx2"/>
                </a:solidFill>
              </a:rPr>
              <a:t>Proverbs 9:10</a:t>
            </a:r>
          </a:p>
          <a:p>
            <a:pPr marL="0" indent="0">
              <a:buNone/>
            </a:pPr>
            <a:r>
              <a:rPr lang="en-US" sz="2400" b="1" dirty="0">
                <a:solidFill>
                  <a:schemeClr val="accent5">
                    <a:lumMod val="50000"/>
                  </a:schemeClr>
                </a:solidFill>
              </a:rPr>
              <a:t>“The fear of the LORD </a:t>
            </a:r>
            <a:r>
              <a:rPr lang="en-US" sz="2400" dirty="0">
                <a:solidFill>
                  <a:schemeClr val="tx2"/>
                </a:solidFill>
              </a:rPr>
              <a:t>is the beginning of wisdom: and the knowledge of the Holy One is understanding.”</a:t>
            </a:r>
          </a:p>
          <a:p>
            <a:pPr marL="0" indent="0">
              <a:buNone/>
            </a:pPr>
            <a:endParaRPr lang="en-US" sz="2400" dirty="0">
              <a:solidFill>
                <a:schemeClr val="tx2"/>
              </a:solidFill>
            </a:endParaRPr>
          </a:p>
        </p:txBody>
      </p:sp>
      <p:pic>
        <p:nvPicPr>
          <p:cNvPr id="3074" name="Picture 2" descr="shallow focus photo of book">
            <a:extLst>
              <a:ext uri="{FF2B5EF4-FFF2-40B4-BE49-F238E27FC236}">
                <a16:creationId xmlns:a16="http://schemas.microsoft.com/office/drawing/2014/main" id="{79816642-ADD5-654E-9BF1-E89C6662249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1393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2F42D59D-701C-DD43-A3A8-028CE2F9FB14}"/>
              </a:ext>
            </a:extLst>
          </p:cNvPr>
          <p:cNvSpPr>
            <a:spLocks noGrp="1"/>
          </p:cNvSpPr>
          <p:nvPr>
            <p:ph idx="1"/>
          </p:nvPr>
        </p:nvSpPr>
        <p:spPr>
          <a:xfrm>
            <a:off x="581194" y="1169816"/>
            <a:ext cx="6309003" cy="4929613"/>
          </a:xfrm>
        </p:spPr>
        <p:txBody>
          <a:bodyPr>
            <a:normAutofit/>
          </a:bodyPr>
          <a:lstStyle/>
          <a:p>
            <a:pPr marL="0" indent="0">
              <a:buNone/>
            </a:pPr>
            <a:r>
              <a:rPr lang="en-US" sz="2400" b="1" dirty="0">
                <a:solidFill>
                  <a:schemeClr val="tx1"/>
                </a:solidFill>
              </a:rPr>
              <a:t>Proverbs 15:33</a:t>
            </a:r>
          </a:p>
          <a:p>
            <a:pPr marL="0" indent="0">
              <a:buNone/>
            </a:pPr>
            <a:r>
              <a:rPr lang="en-US" sz="2400" b="1" dirty="0">
                <a:solidFill>
                  <a:schemeClr val="accent5">
                    <a:lumMod val="50000"/>
                  </a:schemeClr>
                </a:solidFill>
              </a:rPr>
              <a:t>“The fear of the LORD </a:t>
            </a:r>
            <a:r>
              <a:rPr lang="en-US" sz="2400" dirty="0">
                <a:solidFill>
                  <a:schemeClr val="tx2"/>
                </a:solidFill>
              </a:rPr>
              <a:t>is the instruction of wisdom; and before honor is humility.”</a:t>
            </a:r>
          </a:p>
          <a:p>
            <a:pPr marL="0" indent="0">
              <a:buNone/>
            </a:pPr>
            <a:endParaRPr lang="en-US" sz="1200" dirty="0">
              <a:solidFill>
                <a:schemeClr val="tx2"/>
              </a:solidFill>
            </a:endParaRPr>
          </a:p>
          <a:p>
            <a:pPr marL="0" indent="0">
              <a:buNone/>
            </a:pPr>
            <a:r>
              <a:rPr lang="en-US" sz="2400" b="1" dirty="0">
                <a:solidFill>
                  <a:schemeClr val="tx1"/>
                </a:solidFill>
              </a:rPr>
              <a:t>Proverbs 16:6</a:t>
            </a:r>
          </a:p>
          <a:p>
            <a:pPr marL="0" indent="0">
              <a:buNone/>
            </a:pPr>
            <a:r>
              <a:rPr lang="en-US" sz="2400" dirty="0">
                <a:solidFill>
                  <a:schemeClr val="tx2"/>
                </a:solidFill>
              </a:rPr>
              <a:t>“By mercy and truth iniquity is purged: and by </a:t>
            </a:r>
            <a:r>
              <a:rPr lang="en-US" sz="2400" b="1" dirty="0">
                <a:solidFill>
                  <a:schemeClr val="accent5">
                    <a:lumMod val="50000"/>
                  </a:schemeClr>
                </a:solidFill>
              </a:rPr>
              <a:t>the fear of the Lord </a:t>
            </a:r>
            <a:r>
              <a:rPr lang="en-US" sz="2400" dirty="0">
                <a:solidFill>
                  <a:schemeClr val="tx2"/>
                </a:solidFill>
              </a:rPr>
              <a:t>men depart from evil”</a:t>
            </a:r>
          </a:p>
          <a:p>
            <a:pPr marL="0" indent="0">
              <a:buNone/>
            </a:pPr>
            <a:endParaRPr lang="en-US" sz="2400" dirty="0">
              <a:solidFill>
                <a:schemeClr val="tx2"/>
              </a:solidFill>
            </a:endParaRPr>
          </a:p>
        </p:txBody>
      </p:sp>
      <p:pic>
        <p:nvPicPr>
          <p:cNvPr id="4098" name="Picture 2" descr="shallow focus photo of book">
            <a:extLst>
              <a:ext uri="{FF2B5EF4-FFF2-40B4-BE49-F238E27FC236}">
                <a16:creationId xmlns:a16="http://schemas.microsoft.com/office/drawing/2014/main" id="{F1455519-9514-ED48-A1AE-FF4A34808AA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746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2" descr="white book page beside green potted plant">
            <a:extLst>
              <a:ext uri="{FF2B5EF4-FFF2-40B4-BE49-F238E27FC236}">
                <a16:creationId xmlns:a16="http://schemas.microsoft.com/office/drawing/2014/main" id="{CD68AE4A-E273-7E44-BBE7-C2B31888F4A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2995" r="2" b="18769"/>
          <a:stretch/>
        </p:blipFill>
        <p:spPr bwMode="auto">
          <a:xfrm>
            <a:off x="20" y="10"/>
            <a:ext cx="7537685" cy="685799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0">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67EC7C8-C570-1541-98E8-D455246B62B5}"/>
              </a:ext>
            </a:extLst>
          </p:cNvPr>
          <p:cNvSpPr>
            <a:spLocks noGrp="1"/>
          </p:cNvSpPr>
          <p:nvPr>
            <p:ph idx="1"/>
          </p:nvPr>
        </p:nvSpPr>
        <p:spPr>
          <a:xfrm>
            <a:off x="7700210" y="-465222"/>
            <a:ext cx="4395537" cy="7956884"/>
          </a:xfrm>
        </p:spPr>
        <p:txBody>
          <a:bodyPr>
            <a:normAutofit/>
          </a:bodyPr>
          <a:lstStyle/>
          <a:p>
            <a:pPr marL="0" indent="0" algn="ctr">
              <a:lnSpc>
                <a:spcPct val="100000"/>
              </a:lnSpc>
              <a:buNone/>
            </a:pPr>
            <a:r>
              <a:rPr lang="en-US" sz="2400" dirty="0"/>
              <a:t>In summary, the fear of the Lord is about knowing God and choosing to do his biddings. It is refraining from evil and receiving God’s instruction and commandment. This is the true knowledge of God, and it is the way of wisdom. . It means reverence and awe of God’s majesty and power that comes from the true knowledge of God. </a:t>
            </a:r>
          </a:p>
        </p:txBody>
      </p:sp>
    </p:spTree>
    <p:extLst>
      <p:ext uri="{BB962C8B-B14F-4D97-AF65-F5344CB8AC3E}">
        <p14:creationId xmlns:p14="http://schemas.microsoft.com/office/powerpoint/2010/main" val="3924468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64BF92E4-EE0A-2948-9EBB-C9D0E9850856}"/>
              </a:ext>
            </a:extLst>
          </p:cNvPr>
          <p:cNvSpPr>
            <a:spLocks noGrp="1"/>
          </p:cNvSpPr>
          <p:nvPr>
            <p:ph idx="1"/>
          </p:nvPr>
        </p:nvSpPr>
        <p:spPr>
          <a:xfrm>
            <a:off x="336884" y="457200"/>
            <a:ext cx="3841683" cy="6400800"/>
          </a:xfrm>
        </p:spPr>
        <p:txBody>
          <a:bodyPr>
            <a:normAutofit/>
          </a:bodyPr>
          <a:lstStyle/>
          <a:p>
            <a:pPr marL="0" indent="0" algn="ctr">
              <a:lnSpc>
                <a:spcPct val="110000"/>
              </a:lnSpc>
              <a:buNone/>
            </a:pPr>
            <a:r>
              <a:rPr lang="en-US" sz="2400" dirty="0"/>
              <a:t>It includes respect for God and willingly surrender to His leadership in our lives. It means giving God the priority in one’s life and seeking to please him in everything. The fear of God also includes lovingly serving God.  Those who have the fear of God demonstrate love for God.</a:t>
            </a:r>
          </a:p>
          <a:p>
            <a:pPr marL="0" indent="0" algn="ctr">
              <a:lnSpc>
                <a:spcPct val="110000"/>
              </a:lnSpc>
              <a:buNone/>
            </a:pPr>
            <a:endParaRPr lang="en-US" sz="2400" dirty="0"/>
          </a:p>
        </p:txBody>
      </p:sp>
      <p:pic>
        <p:nvPicPr>
          <p:cNvPr id="4" name="Picture 2" descr="white book page beside green potted plant">
            <a:extLst>
              <a:ext uri="{FF2B5EF4-FFF2-40B4-BE49-F238E27FC236}">
                <a16:creationId xmlns:a16="http://schemas.microsoft.com/office/drawing/2014/main" id="{AE73A2A5-B51B-2940-8825-5E92AD36815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2995" r="1" b="18769"/>
          <a:stretch/>
        </p:blipFill>
        <p:spPr bwMode="auto">
          <a:xfrm>
            <a:off x="4654295" y="10"/>
            <a:ext cx="7537705"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2472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170" name="Picture 2" descr="brown wooden pencil on white surface">
            <a:extLst>
              <a:ext uri="{FF2B5EF4-FFF2-40B4-BE49-F238E27FC236}">
                <a16:creationId xmlns:a16="http://schemas.microsoft.com/office/drawing/2014/main" id="{01A30E93-3154-5747-B1E7-0AD7BD39BAD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0851" r="1" b="31743"/>
          <a:stretch/>
        </p:blipFill>
        <p:spPr bwMode="auto">
          <a:xfrm>
            <a:off x="20" y="10"/>
            <a:ext cx="12191980" cy="6857988"/>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9831CBB7-4817-4B54-A7F9-0AE2D0C47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7029" y="457200"/>
            <a:ext cx="5010912" cy="9144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73" name="Rectangle 72">
            <a:extLst>
              <a:ext uri="{FF2B5EF4-FFF2-40B4-BE49-F238E27FC236}">
                <a16:creationId xmlns:a16="http://schemas.microsoft.com/office/drawing/2014/main" id="{96BC321D-B05F-4857-8880-97F61B9B7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7791" y="601200"/>
            <a:ext cx="5009388" cy="578936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F430F6D-77D5-F741-8B6B-7B5A3A840CD0}"/>
              </a:ext>
            </a:extLst>
          </p:cNvPr>
          <p:cNvSpPr>
            <a:spLocks noGrp="1"/>
          </p:cNvSpPr>
          <p:nvPr>
            <p:ph idx="1"/>
          </p:nvPr>
        </p:nvSpPr>
        <p:spPr>
          <a:xfrm>
            <a:off x="6966183" y="1379621"/>
            <a:ext cx="4710995" cy="4749718"/>
          </a:xfrm>
        </p:spPr>
        <p:txBody>
          <a:bodyPr>
            <a:normAutofit/>
          </a:bodyPr>
          <a:lstStyle/>
          <a:p>
            <a:pPr marL="0" indent="0" algn="ctr">
              <a:buNone/>
            </a:pPr>
            <a:r>
              <a:rPr lang="en-US" sz="3200" b="1" dirty="0">
                <a:solidFill>
                  <a:schemeClr val="accent5">
                    <a:lumMod val="50000"/>
                  </a:schemeClr>
                </a:solidFill>
              </a:rPr>
              <a:t>EXERCISE 1</a:t>
            </a:r>
          </a:p>
          <a:p>
            <a:pPr marL="0" indent="0" algn="ctr">
              <a:buNone/>
            </a:pPr>
            <a:r>
              <a:rPr lang="en-US" sz="2800" dirty="0"/>
              <a:t>Give 2 examples of men and 3 examples of women who you know had the fear God in the Bible.</a:t>
            </a:r>
          </a:p>
          <a:p>
            <a:pPr marL="0" indent="0" algn="ctr">
              <a:buNone/>
            </a:pPr>
            <a:endParaRPr lang="en-US" sz="2800" dirty="0"/>
          </a:p>
        </p:txBody>
      </p:sp>
    </p:spTree>
    <p:extLst>
      <p:ext uri="{BB962C8B-B14F-4D97-AF65-F5344CB8AC3E}">
        <p14:creationId xmlns:p14="http://schemas.microsoft.com/office/powerpoint/2010/main" val="1485445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2" descr="white book page beside green potted plant">
            <a:extLst>
              <a:ext uri="{FF2B5EF4-FFF2-40B4-BE49-F238E27FC236}">
                <a16:creationId xmlns:a16="http://schemas.microsoft.com/office/drawing/2014/main" id="{A4FBD45A-8DBB-6143-A6E4-AF143335B33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6019" b="31793"/>
          <a:stretch/>
        </p:blipFill>
        <p:spPr bwMode="auto">
          <a:xfrm>
            <a:off x="20" y="10"/>
            <a:ext cx="12191980" cy="6857988"/>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9831CBB7-4817-4B54-A7F9-0AE2D0C47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4059" y="457200"/>
            <a:ext cx="5010912"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96BC321D-B05F-4857-8880-97F61B9B7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4821" y="601200"/>
            <a:ext cx="5009388" cy="578936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0228C9A-0615-AE4F-B697-5FB57BCCD408}"/>
              </a:ext>
            </a:extLst>
          </p:cNvPr>
          <p:cNvSpPr>
            <a:spLocks noGrp="1"/>
          </p:cNvSpPr>
          <p:nvPr>
            <p:ph type="title"/>
          </p:nvPr>
        </p:nvSpPr>
        <p:spPr>
          <a:xfrm>
            <a:off x="755609" y="938022"/>
            <a:ext cx="4688390" cy="1564546"/>
          </a:xfrm>
        </p:spPr>
        <p:txBody>
          <a:bodyPr>
            <a:noAutofit/>
          </a:bodyPr>
          <a:lstStyle/>
          <a:p>
            <a:pPr algn="ctr">
              <a:lnSpc>
                <a:spcPct val="100000"/>
              </a:lnSpc>
            </a:pPr>
            <a:r>
              <a:rPr lang="en-US" sz="2800" b="1" dirty="0">
                <a:solidFill>
                  <a:srgbClr val="FFC000"/>
                </a:solidFill>
              </a:rPr>
              <a:t>B. What are the Benefits of having the fear of God</a:t>
            </a:r>
            <a:br>
              <a:rPr lang="en-US" sz="2800" dirty="0">
                <a:solidFill>
                  <a:srgbClr val="FFC000"/>
                </a:solidFill>
              </a:rPr>
            </a:br>
            <a:endParaRPr lang="en-US" sz="2800" dirty="0">
              <a:solidFill>
                <a:srgbClr val="FFC000"/>
              </a:solidFill>
            </a:endParaRPr>
          </a:p>
        </p:txBody>
      </p:sp>
      <p:sp>
        <p:nvSpPr>
          <p:cNvPr id="3" name="Content Placeholder 2">
            <a:extLst>
              <a:ext uri="{FF2B5EF4-FFF2-40B4-BE49-F238E27FC236}">
                <a16:creationId xmlns:a16="http://schemas.microsoft.com/office/drawing/2014/main" id="{3FE35214-5D11-404D-81A9-43A17F6AD962}"/>
              </a:ext>
            </a:extLst>
          </p:cNvPr>
          <p:cNvSpPr>
            <a:spLocks noGrp="1"/>
          </p:cNvSpPr>
          <p:nvPr>
            <p:ph idx="1"/>
          </p:nvPr>
        </p:nvSpPr>
        <p:spPr>
          <a:xfrm>
            <a:off x="658437" y="2501284"/>
            <a:ext cx="4673268" cy="3480387"/>
          </a:xfrm>
        </p:spPr>
        <p:txBody>
          <a:bodyPr>
            <a:normAutofit fontScale="92500"/>
          </a:bodyPr>
          <a:lstStyle/>
          <a:p>
            <a:pPr marL="0" indent="0" algn="ctr">
              <a:buNone/>
            </a:pPr>
            <a:r>
              <a:rPr lang="en-US" sz="2400" dirty="0">
                <a:solidFill>
                  <a:srgbClr val="FFFFFF"/>
                </a:solidFill>
              </a:rPr>
              <a:t>The fear of God brings a lot of blessings to us as we live here on earth contrary to the notion that the fear of God is only for us to have eternal life. The book of Psalm gives us a lot of benefits one can receive if we fear God. Let us read few of them:</a:t>
            </a: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2704013111"/>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B8DB28-FA7D-4C33-BBA2-6D73D0156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white book page beside green potted plant">
            <a:extLst>
              <a:ext uri="{FF2B5EF4-FFF2-40B4-BE49-F238E27FC236}">
                <a16:creationId xmlns:a16="http://schemas.microsoft.com/office/drawing/2014/main" id="{36A2CA33-8064-EE40-8E8F-446CEA0F3CF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937" r="9091" b="3371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264FF5A0-304A-44DA-A4D4-A1E66D92F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8" y="457200"/>
            <a:ext cx="7507224"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AD43769B-7D6E-4E76-B810-BEC3B774B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7" y="597643"/>
            <a:ext cx="7503665" cy="5794689"/>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7838DD3-2A96-BB42-9694-1C2307DCBBA6}"/>
              </a:ext>
            </a:extLst>
          </p:cNvPr>
          <p:cNvSpPr>
            <a:spLocks noGrp="1"/>
          </p:cNvSpPr>
          <p:nvPr>
            <p:ph type="title"/>
          </p:nvPr>
        </p:nvSpPr>
        <p:spPr>
          <a:xfrm>
            <a:off x="673856" y="1131195"/>
            <a:ext cx="7034288" cy="1247938"/>
          </a:xfrm>
        </p:spPr>
        <p:txBody>
          <a:bodyPr anchor="ctr">
            <a:normAutofit/>
          </a:bodyPr>
          <a:lstStyle/>
          <a:p>
            <a:r>
              <a:rPr lang="en-US" sz="3100" b="1" dirty="0">
                <a:solidFill>
                  <a:schemeClr val="accent5">
                    <a:lumMod val="60000"/>
                    <a:lumOff val="40000"/>
                  </a:schemeClr>
                </a:solidFill>
              </a:rPr>
              <a:t>I. They are guided in their decisions</a:t>
            </a:r>
            <a:br>
              <a:rPr lang="en-US" sz="3100" b="1" dirty="0">
                <a:solidFill>
                  <a:schemeClr val="accent5">
                    <a:lumMod val="60000"/>
                    <a:lumOff val="40000"/>
                  </a:schemeClr>
                </a:solidFill>
              </a:rPr>
            </a:br>
            <a:endParaRPr lang="en-US" sz="3100" b="1" dirty="0">
              <a:solidFill>
                <a:schemeClr val="accent5">
                  <a:lumMod val="60000"/>
                  <a:lumOff val="40000"/>
                </a:schemeClr>
              </a:solidFill>
            </a:endParaRPr>
          </a:p>
        </p:txBody>
      </p:sp>
      <p:sp>
        <p:nvSpPr>
          <p:cNvPr id="3" name="Content Placeholder 2">
            <a:extLst>
              <a:ext uri="{FF2B5EF4-FFF2-40B4-BE49-F238E27FC236}">
                <a16:creationId xmlns:a16="http://schemas.microsoft.com/office/drawing/2014/main" id="{A2D479A5-027B-194A-8799-0942C31A86AB}"/>
              </a:ext>
            </a:extLst>
          </p:cNvPr>
          <p:cNvSpPr>
            <a:spLocks noGrp="1"/>
          </p:cNvSpPr>
          <p:nvPr>
            <p:ph idx="1"/>
          </p:nvPr>
        </p:nvSpPr>
        <p:spPr>
          <a:xfrm>
            <a:off x="670885" y="1892971"/>
            <a:ext cx="7037222" cy="3865918"/>
          </a:xfrm>
        </p:spPr>
        <p:txBody>
          <a:bodyPr>
            <a:normAutofit/>
          </a:bodyPr>
          <a:lstStyle/>
          <a:p>
            <a:pPr marL="0" indent="0">
              <a:buNone/>
            </a:pPr>
            <a:r>
              <a:rPr lang="en-US" sz="2400" b="1" dirty="0">
                <a:solidFill>
                  <a:srgbClr val="FFFFFF"/>
                </a:solidFill>
              </a:rPr>
              <a:t>Psalm 25:12, 14</a:t>
            </a:r>
          </a:p>
          <a:p>
            <a:pPr marL="0" indent="0">
              <a:buNone/>
            </a:pPr>
            <a:r>
              <a:rPr lang="en-US" sz="2400" dirty="0">
                <a:solidFill>
                  <a:srgbClr val="FFFFFF"/>
                </a:solidFill>
              </a:rPr>
              <a:t>“What man is he that fears the LORD? him shall he teach in the way that he shall choose.”</a:t>
            </a:r>
          </a:p>
          <a:p>
            <a:pPr marL="0" indent="0">
              <a:buNone/>
            </a:pPr>
            <a:r>
              <a:rPr lang="en-US" sz="2400" dirty="0">
                <a:solidFill>
                  <a:srgbClr val="FFFFFF"/>
                </a:solidFill>
              </a:rPr>
              <a:t>“The secret of the LORD is with them that fear him; and he will show them his covenant”</a:t>
            </a:r>
          </a:p>
          <a:p>
            <a:pPr marL="0" indent="0">
              <a:buNone/>
            </a:pPr>
            <a:endParaRPr lang="en-US" sz="2400" dirty="0">
              <a:solidFill>
                <a:srgbClr val="FFFFFF"/>
              </a:solidFill>
            </a:endParaRPr>
          </a:p>
        </p:txBody>
      </p:sp>
    </p:spTree>
    <p:extLst>
      <p:ext uri="{BB962C8B-B14F-4D97-AF65-F5344CB8AC3E}">
        <p14:creationId xmlns:p14="http://schemas.microsoft.com/office/powerpoint/2010/main" val="3891729166"/>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Univers Condensed"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Univers"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3400</Words>
  <Application>Microsoft Macintosh PowerPoint</Application>
  <PresentationFormat>Widescreen</PresentationFormat>
  <Paragraphs>174</Paragraphs>
  <Slides>27</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Avenir Next</vt:lpstr>
      <vt:lpstr>Calibri</vt:lpstr>
      <vt:lpstr>Century</vt:lpstr>
      <vt:lpstr>Gill Sans MT</vt:lpstr>
      <vt:lpstr>Univers</vt:lpstr>
      <vt:lpstr>Univers Condensed</vt:lpstr>
      <vt:lpstr>Wingdings 2</vt:lpstr>
      <vt:lpstr>DividendVTI</vt:lpstr>
      <vt:lpstr>A. Group Discussion Activity  </vt:lpstr>
      <vt:lpstr>  A. What is the fear of God? </vt:lpstr>
      <vt:lpstr>PowerPoint Presentation</vt:lpstr>
      <vt:lpstr>PowerPoint Presentation</vt:lpstr>
      <vt:lpstr>PowerPoint Presentation</vt:lpstr>
      <vt:lpstr>PowerPoint Presentation</vt:lpstr>
      <vt:lpstr>PowerPoint Presentation</vt:lpstr>
      <vt:lpstr>B. What are the Benefits of having the fear of God </vt:lpstr>
      <vt:lpstr>I. They are guided in their decisions </vt:lpstr>
      <vt:lpstr>PowerPoint Presentation</vt:lpstr>
      <vt:lpstr>II. They receive God’s goodness  and blessing </vt:lpstr>
      <vt:lpstr>PowerPoint Presentation</vt:lpstr>
      <vt:lpstr>III. God supplies all their needs </vt:lpstr>
      <vt:lpstr>PowerPoint Presentation</vt:lpstr>
      <vt:lpstr>PowerPoint Presentation</vt:lpstr>
      <vt:lpstr>IV. They enjoy protection and deliverance </vt:lpstr>
      <vt:lpstr>PowerPoint Presentation</vt:lpstr>
      <vt:lpstr>V. They obtain God’s Mercy  </vt:lpstr>
      <vt:lpstr>PowerPoint Presentation</vt:lpstr>
      <vt:lpstr>PowerPoint Presentation</vt:lpstr>
      <vt:lpstr>VI. God fulfills their desires </vt:lpstr>
      <vt:lpstr>PowerPoint Presentation</vt:lpstr>
      <vt:lpstr>VII. Eternal Life awaits those who fear God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Group Discussion Activity  </dc:title>
  <dc:creator>Raquel Arrais</dc:creator>
  <cp:lastModifiedBy>Raquel Arrais</cp:lastModifiedBy>
  <cp:revision>7</cp:revision>
  <dcterms:created xsi:type="dcterms:W3CDTF">2022-02-15T04:02:06Z</dcterms:created>
  <dcterms:modified xsi:type="dcterms:W3CDTF">2022-02-15T06:46:35Z</dcterms:modified>
</cp:coreProperties>
</file>