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78" r:id="rId2"/>
    <p:sldId id="257" r:id="rId3"/>
    <p:sldId id="258" r:id="rId4"/>
    <p:sldId id="271" r:id="rId5"/>
    <p:sldId id="259" r:id="rId6"/>
    <p:sldId id="260" r:id="rId7"/>
    <p:sldId id="261" r:id="rId8"/>
    <p:sldId id="262" r:id="rId9"/>
    <p:sldId id="273" r:id="rId10"/>
    <p:sldId id="263" r:id="rId11"/>
    <p:sldId id="274" r:id="rId12"/>
    <p:sldId id="264" r:id="rId13"/>
    <p:sldId id="265" r:id="rId14"/>
    <p:sldId id="266" r:id="rId15"/>
    <p:sldId id="275" r:id="rId16"/>
    <p:sldId id="267" r:id="rId17"/>
    <p:sldId id="276" r:id="rId18"/>
    <p:sldId id="268" r:id="rId19"/>
    <p:sldId id="277" r:id="rId20"/>
    <p:sldId id="269" r:id="rId21"/>
    <p:sldId id="270"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60272"/>
  </p:normalViewPr>
  <p:slideViewPr>
    <p:cSldViewPr snapToGrid="0" snapToObjects="1">
      <p:cViewPr varScale="1">
        <p:scale>
          <a:sx n="74" d="100"/>
          <a:sy n="74" d="100"/>
        </p:scale>
        <p:origin x="2560" y="17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69" d="100"/>
          <a:sy n="69" d="100"/>
        </p:scale>
        <p:origin x="3648"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F9D122-7CA8-5E4F-B9FD-6BB3EE8F84B2}" type="datetimeFigureOut">
              <a:rPr lang="en-US" smtClean="0"/>
              <a:t>2/24/22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8E12B-8007-2343-ACF4-E822B68B87BC}" type="slidenum">
              <a:rPr lang="en-US" smtClean="0"/>
              <a:t>‹#›</a:t>
            </a:fld>
            <a:endParaRPr lang="en-US"/>
          </a:p>
        </p:txBody>
      </p:sp>
    </p:spTree>
    <p:extLst>
      <p:ext uri="{BB962C8B-B14F-4D97-AF65-F5344CB8AC3E}">
        <p14:creationId xmlns:p14="http://schemas.microsoft.com/office/powerpoint/2010/main" val="59408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ictionary.cambridge.org/dictionary/english/heroin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Heroínas</a:t>
            </a:r>
            <a:r>
              <a:rPr lang="en-US" b="1" dirty="0"/>
              <a:t> de la </a:t>
            </a:r>
            <a:r>
              <a:rPr lang="en-US" b="1" dirty="0" err="1"/>
              <a:t>Fidelidad</a:t>
            </a:r>
            <a:endParaRPr lang="en-US" b="1" dirty="0"/>
          </a:p>
          <a:p>
            <a:r>
              <a:rPr lang="en-US" dirty="0"/>
              <a:t>Por </a:t>
            </a:r>
            <a:r>
              <a:rPr lang="en-US" dirty="0" err="1"/>
              <a:t>Omobonike</a:t>
            </a:r>
            <a:r>
              <a:rPr lang="en-US" dirty="0"/>
              <a:t> Adeola </a:t>
            </a:r>
            <a:r>
              <a:rPr lang="en-US" dirty="0" err="1"/>
              <a:t>Sessou</a:t>
            </a:r>
            <a:endParaRPr lang="en-US" dirty="0"/>
          </a:p>
          <a:p>
            <a:r>
              <a:rPr lang="en-US" dirty="0" err="1"/>
              <a:t>Directora</a:t>
            </a:r>
            <a:r>
              <a:rPr lang="en-US" dirty="0"/>
              <a:t> de </a:t>
            </a:r>
            <a:r>
              <a:rPr lang="en-US" dirty="0" err="1"/>
              <a:t>Ministerio</a:t>
            </a:r>
            <a:r>
              <a:rPr lang="en-US" dirty="0"/>
              <a:t> de la </a:t>
            </a:r>
            <a:r>
              <a:rPr lang="en-US" dirty="0" err="1"/>
              <a:t>Mujer</a:t>
            </a:r>
            <a:r>
              <a:rPr lang="en-US" dirty="0"/>
              <a:t> de la División Africana Occidental </a:t>
            </a:r>
          </a:p>
        </p:txBody>
      </p:sp>
      <p:sp>
        <p:nvSpPr>
          <p:cNvPr id="4" name="Slide Number Placeholder 3"/>
          <p:cNvSpPr>
            <a:spLocks noGrp="1"/>
          </p:cNvSpPr>
          <p:nvPr>
            <p:ph type="sldNum" sz="quarter" idx="10"/>
          </p:nvPr>
        </p:nvSpPr>
        <p:spPr/>
        <p:txBody>
          <a:bodyPr/>
          <a:lstStyle/>
          <a:p>
            <a:fld id="{65F8E12B-8007-2343-ACF4-E822B68B87BC}" type="slidenum">
              <a:rPr lang="en-US" smtClean="0"/>
              <a:t>1</a:t>
            </a:fld>
            <a:endParaRPr lang="en-US"/>
          </a:p>
        </p:txBody>
      </p:sp>
    </p:spTree>
    <p:extLst>
      <p:ext uri="{BB962C8B-B14F-4D97-AF65-F5344CB8AC3E}">
        <p14:creationId xmlns:p14="http://schemas.microsoft.com/office/powerpoint/2010/main" val="1146716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mj-lt"/>
              <a:buNone/>
            </a:pPr>
            <a:r>
              <a:rPr lang="en-US" sz="1200" b="1" kern="1200" dirty="0">
                <a:solidFill>
                  <a:schemeClr val="tx1"/>
                </a:solidFill>
                <a:effectLst/>
                <a:latin typeface="+mn-lt"/>
                <a:ea typeface="+mn-ea"/>
                <a:cs typeface="+mn-cs"/>
              </a:rPr>
              <a:t>2. </a:t>
            </a:r>
            <a:r>
              <a:rPr lang="es-MX" sz="1800" b="1"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ELLAS MANEJARON LA SITUACIÓN CON SABIDURÍA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r>
              <a:rPr lang="es-MX" sz="1800" dirty="0">
                <a:solidFill>
                  <a:srgbClr val="333333"/>
                </a:solidFill>
                <a:effectLst/>
                <a:latin typeface="Avenir Next LT Pro" panose="020B05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r>
              <a:rPr lang="es-MX" sz="1800" dirty="0">
                <a:solidFill>
                  <a:srgbClr val="333333"/>
                </a:solidFill>
                <a:effectLst/>
                <a:latin typeface="Avenir Next LT Pro" panose="020B0504020202020204" pitchFamily="34" charset="0"/>
                <a:ea typeface="Times New Roman" panose="02020603050405020304" pitchFamily="18" charset="0"/>
              </a:rPr>
              <a:t>Las parteras resolvieron mantener vivos tanto a los bebés hebreos de sexo masculino, como de sexo femenino, pero tuvieron que encontrar los mejores medios para llevar a cabo dicha resolución. Esperaban que el monarca les pidiera una explicación si no cumplían con la orden. ¡Y eso es exactamente lo que hicieron!  “</a:t>
            </a:r>
            <a:r>
              <a:rPr lang="es-MX" sz="1800" dirty="0">
                <a:effectLst/>
                <a:latin typeface="Avenir Next LT Pro" panose="020B0504020202020204" pitchFamily="34" charset="0"/>
                <a:ea typeface="Times New Roman" panose="02020603050405020304" pitchFamily="18" charset="0"/>
              </a:rPr>
              <a:t>Entonces el rey de Egipto mandó llamar a las parteras, y les preguntó:</a:t>
            </a:r>
            <a:r>
              <a:rPr lang="en-US" sz="1800" dirty="0">
                <a:effectLst/>
                <a:latin typeface="Times New Roman" panose="02020603050405020304" pitchFamily="18" charset="0"/>
                <a:ea typeface="Times New Roman" panose="02020603050405020304" pitchFamily="18" charset="0"/>
              </a:rPr>
              <a:t> —¿Por </a:t>
            </a:r>
            <a:r>
              <a:rPr lang="en-US" sz="1800" dirty="0" err="1">
                <a:effectLst/>
                <a:latin typeface="Times New Roman" panose="02020603050405020304" pitchFamily="18" charset="0"/>
                <a:ea typeface="Times New Roman" panose="02020603050405020304" pitchFamily="18" charset="0"/>
              </a:rPr>
              <a:t>qué</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hecho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esto</a:t>
            </a:r>
            <a:r>
              <a:rPr lang="en-US" sz="1800" dirty="0">
                <a:effectLst/>
                <a:latin typeface="Times New Roman" panose="02020603050405020304" pitchFamily="18" charset="0"/>
                <a:ea typeface="Times New Roman" panose="02020603050405020304" pitchFamily="18" charset="0"/>
              </a:rPr>
              <a:t>? ¿Por </a:t>
            </a:r>
            <a:r>
              <a:rPr lang="en-US" sz="1800" dirty="0" err="1">
                <a:effectLst/>
                <a:latin typeface="Times New Roman" panose="02020603050405020304" pitchFamily="18" charset="0"/>
                <a:ea typeface="Times New Roman" panose="02020603050405020304" pitchFamily="18" charset="0"/>
              </a:rPr>
              <a:t>qué</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dejado</a:t>
            </a:r>
            <a:r>
              <a:rPr lang="en-US" sz="1800" dirty="0">
                <a:effectLst/>
                <a:latin typeface="Times New Roman" panose="02020603050405020304" pitchFamily="18" charset="0"/>
                <a:ea typeface="Times New Roman" panose="02020603050405020304" pitchFamily="18" charset="0"/>
              </a:rPr>
              <a:t> con </a:t>
            </a:r>
            <a:r>
              <a:rPr lang="en-US" sz="1800" dirty="0" err="1">
                <a:effectLst/>
                <a:latin typeface="Times New Roman" panose="02020603050405020304" pitchFamily="18" charset="0"/>
                <a:ea typeface="Times New Roman" panose="02020603050405020304" pitchFamily="18" charset="0"/>
              </a:rPr>
              <a:t>vida</a:t>
            </a:r>
            <a:r>
              <a:rPr lang="en-US" sz="1800" dirty="0">
                <a:effectLst/>
                <a:latin typeface="Times New Roman" panose="02020603050405020304" pitchFamily="18" charset="0"/>
                <a:ea typeface="Times New Roman" panose="02020603050405020304" pitchFamily="18" charset="0"/>
              </a:rPr>
              <a:t> a los </a:t>
            </a:r>
            <a:r>
              <a:rPr lang="en-US" sz="1800" dirty="0" err="1">
                <a:effectLst/>
                <a:latin typeface="Times New Roman" panose="02020603050405020304" pitchFamily="18" charset="0"/>
                <a:ea typeface="Times New Roman" panose="02020603050405020304" pitchFamily="18" charset="0"/>
              </a:rPr>
              <a:t>varones</a:t>
            </a:r>
            <a:r>
              <a:rPr lang="en-US" sz="1800" dirty="0">
                <a:effectLst/>
                <a:latin typeface="Times New Roman" panose="02020603050405020304" pitchFamily="18" charset="0"/>
                <a:ea typeface="Times New Roman" panose="02020603050405020304" pitchFamily="18" charset="0"/>
              </a:rPr>
              <a:t>? </a:t>
            </a:r>
            <a:r>
              <a:rPr lang="es-MX" sz="1800" dirty="0">
                <a:solidFill>
                  <a:srgbClr val="333333"/>
                </a:solidFill>
                <a:effectLst/>
                <a:latin typeface="Avenir Next LT Pro" panose="020B0504020202020204" pitchFamily="34" charset="0"/>
                <a:ea typeface="Times New Roman" panose="02020603050405020304" pitchFamily="18" charset="0"/>
              </a:rPr>
              <a:t>(Éxodo 1:18, NVI).</a:t>
            </a:r>
          </a:p>
          <a:p>
            <a:pPr marL="0" marR="0"/>
            <a:endParaRPr lang="en-US" sz="1800" dirty="0">
              <a:effectLst/>
              <a:latin typeface="Times New Roman" panose="02020603050405020304" pitchFamily="18" charset="0"/>
              <a:ea typeface="Times New Roman" panose="02020603050405020304" pitchFamily="18" charset="0"/>
            </a:endParaRPr>
          </a:p>
          <a:p>
            <a:pPr marL="0" marR="0"/>
            <a:r>
              <a:rPr lang="es-MX" sz="1800" dirty="0">
                <a:solidFill>
                  <a:srgbClr val="333333"/>
                </a:solidFill>
                <a:effectLst/>
                <a:latin typeface="Avenir Next LT Pro" panose="020B0504020202020204" pitchFamily="34" charset="0"/>
                <a:ea typeface="Times New Roman" panose="02020603050405020304" pitchFamily="18" charset="0"/>
              </a:rPr>
              <a:t>El siguiente versículo revela el plan secreto de </a:t>
            </a:r>
            <a:r>
              <a:rPr lang="es-MX" sz="1800" dirty="0" err="1">
                <a:effectLst/>
                <a:latin typeface="Avenir Next LT Pro" panose="020B0504020202020204" pitchFamily="34" charset="0"/>
                <a:ea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rPr>
              <a:t>Fuvá</a:t>
            </a:r>
            <a:r>
              <a:rPr lang="es-MX" sz="1800" dirty="0">
                <a:effectLst/>
                <a:latin typeface="Avenir Next LT Pro" panose="020B0504020202020204" pitchFamily="34" charset="0"/>
                <a:ea typeface="Times New Roman" panose="02020603050405020304" pitchFamily="18" charset="0"/>
              </a:rPr>
              <a:t>: </a:t>
            </a:r>
            <a:r>
              <a:rPr lang="es-MX" sz="1800" dirty="0">
                <a:solidFill>
                  <a:srgbClr val="333333"/>
                </a:solidFill>
                <a:effectLst/>
                <a:latin typeface="Avenir Next LT Pro" panose="020B0504020202020204" pitchFamily="34" charset="0"/>
                <a:ea typeface="Times New Roman" panose="02020603050405020304" pitchFamily="18" charset="0"/>
              </a:rPr>
              <a:t>“</a:t>
            </a:r>
            <a:r>
              <a:rPr lang="es-MX" sz="1800" dirty="0">
                <a:effectLst/>
                <a:latin typeface="Avenir Next LT Pro" panose="020B0504020202020204" pitchFamily="34" charset="0"/>
                <a:ea typeface="Times New Roman" panose="02020603050405020304" pitchFamily="18" charset="0"/>
              </a:rPr>
              <a:t>Las parteras respondieron: —Resulta que las hebreas no son como las egipcias, sino que están llenas de vida y dan a luz antes de que lleguemos”</a:t>
            </a:r>
            <a:r>
              <a:rPr lang="en-US" sz="1800" dirty="0">
                <a:solidFill>
                  <a:srgbClr val="333333"/>
                </a:solidFill>
                <a:effectLst/>
                <a:latin typeface="Times New Roman" panose="02020603050405020304" pitchFamily="18" charset="0"/>
                <a:ea typeface="Times New Roman" panose="02020603050405020304" pitchFamily="18" charset="0"/>
              </a:rPr>
              <a:t> (</a:t>
            </a:r>
            <a:r>
              <a:rPr lang="en-US" sz="1800" dirty="0" err="1">
                <a:solidFill>
                  <a:srgbClr val="333333"/>
                </a:solidFill>
                <a:effectLst/>
                <a:latin typeface="Times New Roman" panose="02020603050405020304" pitchFamily="18" charset="0"/>
                <a:ea typeface="Times New Roman" panose="02020603050405020304" pitchFamily="18" charset="0"/>
              </a:rPr>
              <a:t>Éxodo</a:t>
            </a:r>
            <a:r>
              <a:rPr lang="en-US" sz="1800" dirty="0">
                <a:solidFill>
                  <a:srgbClr val="333333"/>
                </a:solidFill>
                <a:effectLst/>
                <a:latin typeface="Times New Roman" panose="02020603050405020304" pitchFamily="18" charset="0"/>
                <a:ea typeface="Times New Roman" panose="02020603050405020304" pitchFamily="18" charset="0"/>
              </a:rPr>
              <a:t> 1:19, NVI).</a:t>
            </a:r>
          </a:p>
          <a:p>
            <a:pPr marL="0" marR="0">
              <a:spcBef>
                <a:spcPts val="0"/>
              </a:spcBef>
              <a:spcAft>
                <a:spcPts val="0"/>
              </a:spcAft>
            </a:pPr>
            <a:endPar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Por lo tanto, es muy posible que a través de la sabiduría dada por Dios, estas parteras hayan decidido retrasar su intervención en los alumbramientos de las mujeres israelitas, permitiéndoles dar a luz antes de su llegada, y evitando con ello la matanza de los bebés. Las instrucciones de tal matanza especificaban que debía llevarse a cabo durante el alumbramiento, mientras estaban sentadas todavía en los banquillos de parto.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10</a:t>
            </a:fld>
            <a:endParaRPr lang="en-US"/>
          </a:p>
        </p:txBody>
      </p:sp>
    </p:spTree>
    <p:extLst>
      <p:ext uri="{BB962C8B-B14F-4D97-AF65-F5344CB8AC3E}">
        <p14:creationId xmlns:p14="http://schemas.microsoft.com/office/powerpoint/2010/main" val="1176878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Dice Proverbios 9:10: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comienzo de la sabiduría es el temor del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conocer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al Santo es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tener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discernimiento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(NVI). Dios bendijo a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con la mejor solución por obedecer al Señor. El rey no podía contradecir su respuesta y ellas no podían ser acusadas de desobediencia. ¿Cómo obtuvieron las parteras esta sabiduría? Tal vez al procurar honrar a Dios, él les comunicó este plan.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¿Hay también sabiduría disponible para nosotros?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Porque el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da la sabiduría…” </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(Proverbios 2:6, NVI).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En el corazón de los sabios mora la sabiduría</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(Proverbios 14:33, NVI).</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Temer al Señor: ¡eso es sabiduría! Apartarse del mal: ¡eso es discernimiento!” </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(Job 28:28, NVI).</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11</a:t>
            </a:fld>
            <a:endParaRPr lang="en-US"/>
          </a:p>
        </p:txBody>
      </p:sp>
    </p:spTree>
    <p:extLst>
      <p:ext uri="{BB962C8B-B14F-4D97-AF65-F5344CB8AC3E}">
        <p14:creationId xmlns:p14="http://schemas.microsoft.com/office/powerpoint/2010/main" val="322961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Cuando las hijas de Dios eligen honrar a Dios con su obediencia, Dios las bendice con sabiduría al manejar situaciones complejas. Dios promete ayudarnos en todas las circunstancias, especialmente en tiempos difíciles como este. El Salmo 50:15 declara: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Invócame en el día de la angustia; yo te libraré y tú me honrarás” </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(NVI). Salmo 32:8 promete: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Yo te instruiré, yo te mostraré el camino que debes seguir; yo te daré consejos y velaré por ti”. </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(NVI). La sabiduría para encontrar el camino a través del laberinto de las dificultades de la vida, viene a través de la ayuda y la sabiduría de Dios, quien está dispuesto a comunicarse con todo aquel que lo busca.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12</a:t>
            </a:fld>
            <a:endParaRPr lang="en-US"/>
          </a:p>
        </p:txBody>
      </p:sp>
    </p:spTree>
    <p:extLst>
      <p:ext uri="{BB962C8B-B14F-4D97-AF65-F5344CB8AC3E}">
        <p14:creationId xmlns:p14="http://schemas.microsoft.com/office/powerpoint/2010/main" val="952979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mj-lt"/>
              <a:buNone/>
            </a:pPr>
            <a:r>
              <a:rPr lang="en-US" sz="1200" b="1" kern="1200" dirty="0">
                <a:solidFill>
                  <a:schemeClr val="tx1"/>
                </a:solidFill>
                <a:effectLst/>
                <a:latin typeface="+mn-lt"/>
                <a:ea typeface="+mn-ea"/>
                <a:cs typeface="+mn-cs"/>
              </a:rPr>
              <a:t>3. </a:t>
            </a:r>
            <a:r>
              <a:rPr lang="es-MX" sz="1800" b="1" dirty="0">
                <a:solidFill>
                  <a:srgbClr val="333333"/>
                </a:solidFill>
                <a:effectLst/>
                <a:latin typeface="Avenir Next LT Pro" panose="020B0504020202020204" pitchFamily="34" charset="0"/>
                <a:ea typeface="Calibri" panose="020F0502020204030204" pitchFamily="34" charset="0"/>
                <a:cs typeface="Times New Roman" panose="02020603050405020304" pitchFamily="18" charset="0"/>
              </a:rPr>
              <a:t>ELLAS ELIGIERON OBEDECER A DIOS ANTES QUE A LOS SERES HUMANOS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r>
              <a:rPr lang="es-MX" sz="1800" dirty="0">
                <a:solidFill>
                  <a:srgbClr val="333333"/>
                </a:solidFill>
                <a:effectLst/>
                <a:latin typeface="Avenir Next LT Pro" panose="020B05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Aunque se esperaba que simplemente obedecieran el mandato del rey; aunque la orden de matar provenía del rey más grande de la historia en esa época; aunque la desobediencia a las órdenes del rey significaba la muerte,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eligieron obedecer a Dios antes que a faraón. Sus acciones demostraron que, en la vida, se puede hacer una elección en cada circunstancia. Es incorrecto pensar que no tenemos poder de elección propio y asumir que cualquier cosa que se nos impone, sea buena o sea mala, nos deja sin otra opción. La vida tiene que ver con la toma de decisiones y somos responsables por nuestras propias elecciones.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Elena G. White declara que: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que tiene la ley de Dios escrita en el corazón obedecerá a Dios antes que a los hombres, y desobedecerá a todos los hombres antes que desviarse en lo mínimo del mandamiento de Dios. Los hijos de Dios, enseñados por la inspiración de verdad e inducidos por una buena conciencia a vivir según toda Palabra de Dios, tendrán su ley escrita en el corazón como la única autoridad que puedan reconocer u obedecer. La sabiduría y la autoridad divina son supremas. (</a:t>
            </a:r>
            <a:r>
              <a:rPr lang="es-MX" sz="1800" i="1" dirty="0">
                <a:effectLst/>
                <a:latin typeface="Avenir Next LT Pro" panose="020B0504020202020204" pitchFamily="34" charset="0"/>
                <a:ea typeface="Times New Roman" panose="02020603050405020304" pitchFamily="18" charset="0"/>
                <a:cs typeface="Times New Roman" panose="02020603050405020304" pitchFamily="18" charset="0"/>
              </a:rPr>
              <a:t>Consejos para la Iglesia</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572.1).</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L</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as parteras se rehusaron a quitar la vida de un ser humano y en vez de ello, eligieron obedecer al mismo Dador de la vida. La ley de la vida dada por Dios en este mundo se manifestó por vez primera cuando sopló en Adán aliento de vida. Quitar la vida de otra persona, incluso en estado fetal, es quitar el don del aliento de vida dado por Dios. Es privilegio de cada hijo de Dios dar gloria al Dador de la vida a través de la obediencia a su ley de la vida.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US" sz="1200" b="1" kern="1200" dirty="0">
                <a:solidFill>
                  <a:schemeClr val="tx1"/>
                </a:solidFill>
                <a:effectLst/>
                <a:latin typeface="+mn-lt"/>
                <a:ea typeface="+mn-ea"/>
                <a:cs typeface="+mn-cs"/>
              </a:rPr>
              <a:t>HEY CHOSE TO OBEY GOD RATHER THAN MAN (HUMANS)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Although simply choosing to obey the king was expected, although the command to kill came from the greatest king in history to that time, although the disobedience to the king’s orders meant death,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chose to obey God rather than to obey Pharaoh. Their actions demonstrate that in life a choice can be made in every circumstance. It is incorrect to think we have no choice of our own, to assume that whatever is imposed on us, be it good or bad, leaves us with no choice. Life is all about making choices, and we are responsible for our own choices.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Ellen G. White states that “He who has God’s law written in the heart will obey God rather than men, and will sooner disobey all men than deviate in the least from the commandment of God. God’s people, taught by the inspiration of truth, and led by a good conscience to live by every word of God, will take His law, written in their hearts, as the only authority which they can acknowledge or consent to obey. The wisdom and authority of the divine law are supreme” (</a:t>
            </a:r>
            <a:r>
              <a:rPr lang="en-US" sz="1200" i="1" kern="1200" dirty="0">
                <a:solidFill>
                  <a:schemeClr val="tx1"/>
                </a:solidFill>
                <a:effectLst/>
                <a:latin typeface="+mn-lt"/>
                <a:ea typeface="+mn-ea"/>
                <a:cs typeface="+mn-cs"/>
              </a:rPr>
              <a:t>Counsels for the Church,</a:t>
            </a:r>
            <a:r>
              <a:rPr lang="en-US" sz="1200" kern="1200" dirty="0">
                <a:solidFill>
                  <a:schemeClr val="tx1"/>
                </a:solidFill>
                <a:effectLst/>
                <a:latin typeface="+mn-lt"/>
                <a:ea typeface="+mn-ea"/>
                <a:cs typeface="+mn-cs"/>
              </a:rPr>
              <a:t> 314.3).</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midwives refused to take the life of a human being, choosing instead to obey the Life Giver Himself. God’s law of life on earth was first seen when He breathed on Adam the breath of life. To take the life of another person, even a fetus, is to take away the gift of God’s breath of life. It is the privilege of every child of God to give the Life Giver glory through obedience to His law of life. </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13</a:t>
            </a:fld>
            <a:endParaRPr lang="en-US"/>
          </a:p>
        </p:txBody>
      </p:sp>
    </p:spTree>
    <p:extLst>
      <p:ext uri="{BB962C8B-B14F-4D97-AF65-F5344CB8AC3E}">
        <p14:creationId xmlns:p14="http://schemas.microsoft.com/office/powerpoint/2010/main" val="658051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mj-lt"/>
              <a:buNone/>
            </a:pPr>
            <a:r>
              <a:rPr lang="en-US" sz="1200" b="1" kern="1200" dirty="0">
                <a:solidFill>
                  <a:schemeClr val="tx1"/>
                </a:solidFill>
                <a:effectLst/>
                <a:latin typeface="+mn-lt"/>
                <a:ea typeface="+mn-ea"/>
                <a:cs typeface="+mn-cs"/>
              </a:rPr>
              <a:t>4. </a:t>
            </a:r>
            <a:r>
              <a:rPr lang="es-MX" sz="1800" b="1" dirty="0">
                <a:solidFill>
                  <a:srgbClr val="333333"/>
                </a:solidFill>
                <a:effectLst/>
                <a:latin typeface="Avenir Next LT Pro" panose="020B0504020202020204" pitchFamily="34" charset="0"/>
                <a:ea typeface="Calibri" panose="020F0502020204030204" pitchFamily="34" charset="0"/>
                <a:cs typeface="Times New Roman" panose="02020603050405020304" pitchFamily="18" charset="0"/>
              </a:rPr>
              <a:t>SE OPUSIERON A LA INJUSTICIA Y DEFENDIERON A LOS INDEFENSOS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r>
              <a:rPr lang="es-MX" sz="1800" dirty="0">
                <a:solidFill>
                  <a:srgbClr val="333333"/>
                </a:solidFill>
                <a:effectLst/>
                <a:latin typeface="Avenir Next LT Pro" panose="020B05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Es un acto de injusticia en cualquier persona el tratar de eliminar la vida de otra. Es nuestra responsabilidad defender a aquellos que están desamparados y no pueden defenderse por sí mismos.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¡Levanta la voz por los que no tienen voz!</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Defiende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los derechos de los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desposeídos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(Proverbios 31:8, NVI).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decidieron ponerse en contra de la injusticia hecha a los hebreos al negarse a cumplir las órdenes del rey. Se rehusaron a dar muerte a los indefensos bebés y consideraron como su deber moral defender a los desvalidos y preservar la vida de los inocentes. </a:t>
            </a: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14</a:t>
            </a:fld>
            <a:endParaRPr lang="en-US"/>
          </a:p>
        </p:txBody>
      </p:sp>
    </p:spTree>
    <p:extLst>
      <p:ext uri="{BB962C8B-B14F-4D97-AF65-F5344CB8AC3E}">
        <p14:creationId xmlns:p14="http://schemas.microsoft.com/office/powerpoint/2010/main" val="2144730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Las personas que aman a Dios, especialmente las mujeres de Dios, deben ponerse de parte de la justicia, como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y, con la sabiduría divina, proteger la vida de los débiles y desamparados que no pueden defenderse a sí mismos. Y esto se aplica a asuntos de aborto, infanticidio, abuso infantil, violencia doméstica, la forma en que son tratadas las personas con discapacitadas y los ancianos, etc. Dios anhela que sus hijos sean la voz de aquellos que no pueden hablar por sí mismos y que defiendan a los indefensos tanto en los sectores públicos como en los privados.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15</a:t>
            </a:fld>
            <a:endParaRPr lang="en-US"/>
          </a:p>
        </p:txBody>
      </p:sp>
    </p:spTree>
    <p:extLst>
      <p:ext uri="{BB962C8B-B14F-4D97-AF65-F5344CB8AC3E}">
        <p14:creationId xmlns:p14="http://schemas.microsoft.com/office/powerpoint/2010/main" val="2034485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mj-lt"/>
              <a:buNone/>
            </a:pPr>
            <a:r>
              <a:rPr lang="en-US" sz="1200" b="1" kern="1200" dirty="0">
                <a:solidFill>
                  <a:schemeClr val="tx1"/>
                </a:solidFill>
                <a:effectLst/>
                <a:latin typeface="+mn-lt"/>
                <a:ea typeface="+mn-ea"/>
                <a:cs typeface="+mn-cs"/>
              </a:rPr>
              <a:t>5.  </a:t>
            </a:r>
            <a:r>
              <a:rPr lang="es-MX" sz="1800" b="1" dirty="0">
                <a:solidFill>
                  <a:srgbClr val="333333"/>
                </a:solidFill>
                <a:effectLst/>
                <a:latin typeface="Avenir Next LT Pro" panose="020B0504020202020204" pitchFamily="34" charset="0"/>
                <a:ea typeface="Calibri" panose="020F0502020204030204" pitchFamily="34" charset="0"/>
                <a:cs typeface="Times New Roman" panose="02020603050405020304" pitchFamily="18" charset="0"/>
              </a:rPr>
              <a:t>SU FIDELIDAD SALVÓ A TODOS LOS HEBREOS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r>
              <a:rPr lang="es-MX" sz="1800" dirty="0">
                <a:solidFill>
                  <a:srgbClr val="333333"/>
                </a:solidFill>
                <a:effectLst/>
                <a:latin typeface="Avenir Next LT Pro" panose="020B05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Las parteras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tal vez no se daban cuenta de la amplitud de las consecuencias que traería su fidelidad y la forma como obraría para el cumplimiento de los propósitos de Dios y la derrota del plan de Satanás. Moisés, quien fue usado por Dios para liberar a su pueblo del yugo de esclavitud, seguramente fue salvado de la muerte por una partera al momento de nacer. De esta manera se derrumbó el plan de Satanás y prosperó el plan de Dios de levantar un libertador de la esclavitud de Egipto. El pueblo de Israel se multiplicó y llegó a ser lo suficientemente numeroso como para formar su propia nación. Alabado sea Dios porque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estaban en el lugar correcto en el tiempo correcto. Dios podía contar con ellas para salvar a su pueblo. ¡Qué bendición contar con mujeres como esas en un tiempo de crisis!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¿Puede Dios contar contigo y conmigo cuando necesita que le sirvamos a través de nuestra fidelidad en nuestras profesiones y en todas las diarias rutinas de la vida? Sí, podemos ser fieles al ejercitar nuestras actividades diarias ya sea en el hogar, en la iglesia, en la comunidad y dondequiera que hayamos sido llamadas a servir. </a:t>
            </a:r>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16</a:t>
            </a:fld>
            <a:endParaRPr lang="en-US"/>
          </a:p>
        </p:txBody>
      </p:sp>
    </p:spTree>
    <p:extLst>
      <p:ext uri="{BB962C8B-B14F-4D97-AF65-F5344CB8AC3E}">
        <p14:creationId xmlns:p14="http://schemas.microsoft.com/office/powerpoint/2010/main" val="1367708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Elena G. White escribió: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La mujer en su hogar, al desempeñar los sencillos deberes de la vida que deben ser realizados, puede y debe manifestar fidelidad, obediencia y amor tan sinceros, como los que manifiestan los ángeles en su esfera. La conformidad con la voluntad de Dios hace que sea honorable cualquier trabajo que debe ser hecho” (</a:t>
            </a:r>
            <a:r>
              <a:rPr lang="es-MX" sz="1800" i="1" dirty="0">
                <a:effectLst/>
                <a:latin typeface="Avenir Next LT Pro" panose="020B0504020202020204" pitchFamily="34" charset="0"/>
                <a:ea typeface="Times New Roman" panose="02020603050405020304" pitchFamily="18" charset="0"/>
                <a:cs typeface="Times New Roman" panose="02020603050405020304" pitchFamily="18" charset="0"/>
              </a:rPr>
              <a:t>El Hogar Adventista,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20.1).</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17</a:t>
            </a:fld>
            <a:endParaRPr lang="en-US"/>
          </a:p>
        </p:txBody>
      </p:sp>
    </p:spTree>
    <p:extLst>
      <p:ext uri="{BB962C8B-B14F-4D97-AF65-F5344CB8AC3E}">
        <p14:creationId xmlns:p14="http://schemas.microsoft.com/office/powerpoint/2010/main" val="417785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mj-lt"/>
              <a:buNone/>
            </a:pPr>
            <a:r>
              <a:rPr lang="es-MX" sz="1800" b="1" dirty="0">
                <a:effectLst/>
                <a:latin typeface="Avenir Next LT Pro" panose="020B0504020202020204" pitchFamily="34" charset="0"/>
                <a:ea typeface="Calibri" panose="020F0502020204030204" pitchFamily="34" charset="0"/>
                <a:cs typeface="Times New Roman" panose="02020603050405020304" pitchFamily="18" charset="0"/>
              </a:rPr>
              <a:t>DIOS RECOMPENSÓ SU FIDELIDAD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Dios aprobó la acción de las fieles parteras y las bendijo por haberlo honrado. Éxodo 1:20 registra lo siguiente: “De este modo los israelitas se hicieron más fuertes y más numerosos. Además, Dios trató muy bien a las parteras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Esto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es lo que dice la Nueva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Versión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Internacional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Otras versiones ofrecen más detalles en cuanto a la frase “Dios trató muy bien a las parteras”: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200" b="1" kern="1200" dirty="0">
              <a:solidFill>
                <a:schemeClr val="tx1"/>
              </a:solidFill>
              <a:effectLst/>
              <a:latin typeface="+mn-lt"/>
              <a:ea typeface="+mn-ea"/>
              <a:cs typeface="+mn-cs"/>
            </a:endParaRPr>
          </a:p>
          <a:p>
            <a:pPr marL="0" marR="0">
              <a:spcBef>
                <a:spcPts val="0"/>
              </a:spcBef>
              <a:spcAft>
                <a:spcPts val="0"/>
              </a:spcAft>
            </a:pPr>
            <a:r>
              <a:rPr lang="es-MX" sz="1800" b="1" dirty="0">
                <a:effectLst/>
                <a:latin typeface="Avenir Next LT Pro" panose="020B0504020202020204" pitchFamily="34" charset="0"/>
                <a:ea typeface="Times New Roman" panose="02020603050405020304" pitchFamily="18" charset="0"/>
                <a:cs typeface="Times New Roman" panose="02020603050405020304" pitchFamily="18" charset="0"/>
              </a:rPr>
              <a:t>Versión Dios habla Hoy (DHH):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“De esta manera el pueblo israelita seguía creciendo en número, y cada vez se hacía más poderoso. Además, como las parteras tuvieron temor de Dios, él las favoreció y les concedió una familia numerosa.</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18</a:t>
            </a:fld>
            <a:endParaRPr lang="en-US"/>
          </a:p>
        </p:txBody>
      </p:sp>
    </p:spTree>
    <p:extLst>
      <p:ext uri="{BB962C8B-B14F-4D97-AF65-F5344CB8AC3E}">
        <p14:creationId xmlns:p14="http://schemas.microsoft.com/office/powerpoint/2010/main" val="1732762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rgbClr val="000000"/>
                </a:solidFill>
                <a:effectLst/>
                <a:latin typeface="Avenir Next LT Pro" panose="020B0504020202020204" pitchFamily="34" charset="0"/>
                <a:ea typeface="Times New Roman" panose="02020603050405020304" pitchFamily="18" charset="0"/>
                <a:cs typeface="Times New Roman" panose="02020603050405020304" pitchFamily="18" charset="0"/>
              </a:rPr>
              <a:t>Nueva Traducción Viviente (NTV):  </a:t>
            </a:r>
            <a:r>
              <a:rPr lang="es-MX" sz="1800" dirty="0">
                <a:solidFill>
                  <a:srgbClr val="000000"/>
                </a:solidFill>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Por eso </a:t>
            </a:r>
            <a:r>
              <a:rPr lang="es-MX" sz="1800" dirty="0">
                <a:solidFill>
                  <a:srgbClr val="0070C0"/>
                </a:solidFill>
                <a:effectLst/>
                <a:latin typeface="Avenir Next LT Pro" panose="020B0504020202020204" pitchFamily="34" charset="0"/>
                <a:ea typeface="Times New Roman" panose="02020603050405020304" pitchFamily="18" charset="0"/>
                <a:cs typeface="Times New Roman" panose="02020603050405020304" pitchFamily="18" charset="0"/>
              </a:rPr>
              <a:t>Dios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fue bueno con las parteras, y los israelitas siguieron multiplicándose, y se hicieron cada vez más poderosos”.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Las diferentes traducciones nos dan una idea de la profundidad de las bendiciones que Dios derramó sobre las fieles parteras que se atrevieron a honrar a Dios en este tiempo de crisis para el pueblo de Dios. La bondad de Dios se hizo extensiva a sus familias y se convirtieron seguramente en testimonios vivientes de la bondad de Dios.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Como hijas de Dios, tal vez no podamos ver los resultados instantáneos de ser fieles a Dios en un mundo lleno de injusticias. Podríamos preguntarnos a nosotros mismos si estamos haciendo algún bien mientras permanecemos fieles en medio de un mundo que alaba la maldad. El apóstol Pablo nos anima, en Gálatas 6:9-10, de la siguiente manera: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Así que no nos cansemos de hacer el bien. A su debido tiempo, cosecharemos numerosas bendiciones si no nos damos por vencidos.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Por lo tanto,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siempre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que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tengamos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la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oportunidad</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hagamos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bien 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todos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especial a los de la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familia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de la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fe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(NVI) Nos da también este consejo en 2 Tesalonicenses 3:13: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En cuanto al resto de ustedes, amados hermanos, nunca se cansen de hacer el bien”.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(NVI)</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19</a:t>
            </a:fld>
            <a:endParaRPr lang="en-US"/>
          </a:p>
        </p:txBody>
      </p:sp>
    </p:spTree>
    <p:extLst>
      <p:ext uri="{BB962C8B-B14F-4D97-AF65-F5344CB8AC3E}">
        <p14:creationId xmlns:p14="http://schemas.microsoft.com/office/powerpoint/2010/main" val="615753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Es necesario obedecer a Dios antes que a los hombres” </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(Hechos 5:29,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NVI).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INTRODUCCIÓN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De acuerdo con el Diccionario de la Real Academia Española, una heroína es una mujer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que actúa de una manera valerosa y arriesgada”… o “ilustre por sus hazañas”.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La Biblia presenta a muchas mujeres que son bien conocidas por su valor y su fe. Ellas son heroínas de diferentes edades que han inspirado a miles en su peregrinaje hacia el cielo; mujeres tales como Débora, Ester, Sara, Ana y María, solo por mencionar a algunas de ellas. Pero encontramos también algunas mujeres comúnmente menos mencionadas, que de la misma manera demostraron su sólida fe en Dios y nos dejaron un ejemplo de fidelidad a él. El día de hoy estudiaremos la historia de dos mujeres no tan bien conocidas.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u="sng" kern="1200" dirty="0">
                <a:solidFill>
                  <a:schemeClr val="tx1"/>
                </a:solidFill>
                <a:effectLst/>
                <a:latin typeface="+mn-lt"/>
                <a:ea typeface="+mn-ea"/>
                <a:cs typeface="+mn-cs"/>
                <a:hlinkClick r:id="rId3"/>
              </a:rPr>
              <a:t>https://dictionary.cambridge.org/dictionary/english/heroine</a:t>
            </a:r>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2</a:t>
            </a:fld>
            <a:endParaRPr lang="en-US"/>
          </a:p>
        </p:txBody>
      </p:sp>
    </p:spTree>
    <p:extLst>
      <p:ext uri="{BB962C8B-B14F-4D97-AF65-F5344CB8AC3E}">
        <p14:creationId xmlns:p14="http://schemas.microsoft.com/office/powerpoint/2010/main" val="815757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b="1" kern="1200" dirty="0">
                <a:solidFill>
                  <a:schemeClr val="tx1"/>
                </a:solidFill>
                <a:effectLst/>
                <a:latin typeface="+mn-lt"/>
                <a:ea typeface="+mn-ea"/>
                <a:cs typeface="+mn-cs"/>
              </a:rPr>
              <a:t>C</a:t>
            </a:r>
            <a:r>
              <a:rPr lang="es-MX" sz="1800" b="1" dirty="0">
                <a:solidFill>
                  <a:srgbClr val="44546A"/>
                </a:solidFill>
                <a:effectLst/>
                <a:latin typeface="Avenir Next LT Pro" panose="020B0504020202020204" pitchFamily="34" charset="0"/>
                <a:ea typeface="Times New Roman" panose="02020603050405020304" pitchFamily="18" charset="0"/>
                <a:cs typeface="Times New Roman" panose="02020603050405020304" pitchFamily="18" charset="0"/>
              </a:rPr>
              <a:t>ONCLUSIÓN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Las mujeres podemos ejercer una influencia positiva en nuestro ámbito, que puede desbaratar los propósitos de Satanás y ser una bendición para el mundo. Aunque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aparecen muy brevemente en el relato bíblico, en solamente unos cuantos versículos de la Biblia, 1:15-21, ambas dejaron un legado de fidelidad y bendición para todos nosotros en las páginas sagradas. Repasemos ahora lo que hemos aprendido de ellas. </a:t>
            </a: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s-MX" sz="1800" dirty="0">
                <a:effectLst/>
                <a:latin typeface="Avenir Next LT Pro" panose="020B0504020202020204" pitchFamily="34" charset="0"/>
                <a:ea typeface="Calibri" panose="020F0502020204030204" pitchFamily="34" charset="0"/>
                <a:cs typeface="Times New Roman" panose="02020603050405020304" pitchFamily="18" charset="0"/>
              </a:rPr>
              <a:t>De estas humildes mujeres aprendimos que el temor de Dios es la más importante de las virtudes; una que también embellece a las hijas de Dios.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s-MX" sz="1800" dirty="0">
                <a:effectLst/>
                <a:latin typeface="Avenir Next LT Pro" panose="020B0504020202020204" pitchFamily="34" charset="0"/>
                <a:ea typeface="Calibri" panose="020F0502020204030204" pitchFamily="34" charset="0"/>
                <a:cs typeface="Times New Roman" panose="02020603050405020304" pitchFamily="18" charset="0"/>
              </a:rPr>
              <a:t>Aprendimos que Dios nos da la sabiduría que necesitamos para enfrentar cada situación cuando elegimos hacer su voluntad.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s-MX" sz="1800" dirty="0">
                <a:effectLst/>
                <a:latin typeface="Avenir Next LT Pro" panose="020B0504020202020204" pitchFamily="34" charset="0"/>
                <a:ea typeface="Calibri" panose="020F0502020204030204" pitchFamily="34" charset="0"/>
                <a:cs typeface="Times New Roman" panose="02020603050405020304" pitchFamily="18" charset="0"/>
              </a:rPr>
              <a:t>Aprendimos que, en cualquier circunstancia, podemos tomar la decisión de obedecer a Dios en vez de obedecer a Satanás y a sus agentes.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s-MX" sz="1800" dirty="0">
                <a:effectLst/>
                <a:latin typeface="Avenir Next LT Pro" panose="020B0504020202020204" pitchFamily="34" charset="0"/>
                <a:ea typeface="Calibri" panose="020F0502020204030204" pitchFamily="34" charset="0"/>
                <a:cs typeface="Times New Roman" panose="02020603050405020304" pitchFamily="18" charset="0"/>
              </a:rPr>
              <a:t>Aprendimos que debemos oponernos a la injusticia en dondequiera que estemos, para defender al desamparado y ofrecer cualquier ayuda que sea necesaria para salvar vidas. Aprendimos que cuando permanecemos fieles en la obediencia a Dios, él es fiel en derramar sobre nosotros sus bendiciones.</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Después de examinar las grandes lecciones de esta historia de tanta influencia transformadora, podemos llamar con toda propiedad a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“Heroínas de la Fidelidad”.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20</a:t>
            </a:fld>
            <a:endParaRPr lang="en-US"/>
          </a:p>
        </p:txBody>
      </p:sp>
    </p:spTree>
    <p:extLst>
      <p:ext uri="{BB962C8B-B14F-4D97-AF65-F5344CB8AC3E}">
        <p14:creationId xmlns:p14="http://schemas.microsoft.com/office/powerpoint/2010/main" val="1947740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mj-lt"/>
              <a:buNone/>
            </a:pPr>
            <a:r>
              <a:rPr lang="es-MX" sz="1800" dirty="0">
                <a:effectLst/>
                <a:latin typeface="Avenir Next LT Pro" panose="020B0504020202020204" pitchFamily="34" charset="0"/>
                <a:ea typeface="Calibri" panose="020F0502020204030204" pitchFamily="34" charset="0"/>
                <a:cs typeface="Times New Roman" panose="02020603050405020304" pitchFamily="18" charset="0"/>
              </a:rPr>
              <a:t>Aprendimos que debemos oponernos a la injusticia en dondequiera que estemos, para defender al desamparado y ofrecer cualquier ayuda que sea necesaria para salvar vidas.</a:t>
            </a:r>
          </a:p>
          <a:p>
            <a:pPr marL="0" marR="0" lvl="0" indent="0">
              <a:lnSpc>
                <a:spcPct val="107000"/>
              </a:lnSpc>
              <a:spcBef>
                <a:spcPts val="0"/>
              </a:spcBef>
              <a:spcAft>
                <a:spcPts val="0"/>
              </a:spcAft>
              <a:buFont typeface="+mj-lt"/>
              <a:buNone/>
            </a:pPr>
            <a:r>
              <a:rPr lang="es-MX" sz="1800" dirty="0">
                <a:effectLst/>
                <a:latin typeface="Avenir Next LT Pro" panose="020B05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s-MX" sz="1800" dirty="0">
                <a:effectLst/>
                <a:latin typeface="Avenir Next LT Pro" panose="020B0504020202020204" pitchFamily="34" charset="0"/>
                <a:ea typeface="Calibri" panose="020F0502020204030204" pitchFamily="34" charset="0"/>
                <a:cs typeface="Times New Roman" panose="02020603050405020304" pitchFamily="18" charset="0"/>
              </a:rPr>
              <a:t>Aprendimos que cuando permanecemos fieles en la obediencia a Dios, él es fiel en derramar sobre nosotros sus bendiciones.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Después de examinar las grandes lecciones de esta historia de tanta influencia transformadora, podemos llamar con toda propiedad a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“Heroínas de la Fidelidad”.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Dios nos está llamando a cada uno de nosotros a ser las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que se ponen en contra del mal. En el mundo en el cual vivimos, nos veremos tentados muchas veces a comprometer nuestra fe a fin de agradar a otros. Podría ser incluso una situación en las que se nos pida que hagamos algo que es éticamente incorrecto y tememos perder nuestro trabajo o alguna relación si no lo hacemos. Hemos aprendido en la historia que hemos considerado hoy, que Dios protege a aquellos que se ponen de parte de lo que es correcto. Y Dios también bendice a los que se ponen de lado de lo que es correcto.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21</a:t>
            </a:fld>
            <a:endParaRPr lang="en-US"/>
          </a:p>
        </p:txBody>
      </p:sp>
    </p:spTree>
    <p:extLst>
      <p:ext uri="{BB962C8B-B14F-4D97-AF65-F5344CB8AC3E}">
        <p14:creationId xmlns:p14="http://schemas.microsoft.com/office/powerpoint/2010/main" val="1512287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día de hoy, cada uno tenemos que hacer una elección. ¿Nos pondremos de parte de lo que es incorrecto y comprometeremos nuestras creencias, o permaneceremos firmes en nuestra posición de parte del bien? Oro porque con la ayuda de Dios, cada uno pueda decidir permanecer firme sobre la Roca, sin desviarse hacia la derecha o hacia la izquierda, sino manteniendo siempre nuestra vista puesta en Jesús.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200" kern="1200" dirty="0">
              <a:solidFill>
                <a:schemeClr val="tx1"/>
              </a:solidFill>
              <a:effectLst/>
              <a:latin typeface="+mn-lt"/>
              <a:ea typeface="+mn-ea"/>
              <a:cs typeface="+mn-cs"/>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¿Es esa tu decisión el día de hoy? Si es así, ¿te colocarías de pie junto conmigo para mostrar delante de nuestro Padre celestial que elegimos ponernos siempre de su parte?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Vamos a orar.</a:t>
            </a:r>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22</a:t>
            </a:fld>
            <a:endParaRPr lang="en-US"/>
          </a:p>
        </p:txBody>
      </p:sp>
    </p:spTree>
    <p:extLst>
      <p:ext uri="{BB962C8B-B14F-4D97-AF65-F5344CB8AC3E}">
        <p14:creationId xmlns:p14="http://schemas.microsoft.com/office/powerpoint/2010/main" val="1672907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¿Qué sucede cuando tu profesión te da la oportunidad única de llevar a cabo una extraordinaria asignación, ya sea para bien o para mal?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¿Qué ocurre cuando la obediencia a Dios entra en conflicto con la obediencia a los hombres y te enfrentas a consecuencias que ponen en peligro tu vida? </a:t>
            </a:r>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3</a:t>
            </a:fld>
            <a:endParaRPr lang="en-US"/>
          </a:p>
        </p:txBody>
      </p:sp>
    </p:spTree>
    <p:extLst>
      <p:ext uri="{BB962C8B-B14F-4D97-AF65-F5344CB8AC3E}">
        <p14:creationId xmlns:p14="http://schemas.microsoft.com/office/powerpoint/2010/main" val="1922296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¿Qué pasa cuando justificas el ponerte de lado de la multitud que prefiere recibir el favor de los hombres, pero la conciencia te llama a tomar una mejor decisión?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¿Qué sucede cuando el ponerte del lado de la justicia es una grande y única prueba de fe?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4</a:t>
            </a:fld>
            <a:endParaRPr lang="en-US"/>
          </a:p>
        </p:txBody>
      </p:sp>
    </p:spTree>
    <p:extLst>
      <p:ext uri="{BB962C8B-B14F-4D97-AF65-F5344CB8AC3E}">
        <p14:creationId xmlns:p14="http://schemas.microsoft.com/office/powerpoint/2010/main" val="557684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En nuestro estudio de hoy aprenderemos lecciones prácticas de valor, fidelidad y amor hacia Dios, a través de las acciones de </a:t>
            </a:r>
            <a:r>
              <a:rPr lang="es-MX" sz="1800" dirty="0" err="1">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que nos ayudarán a cumplir el propósito que Dios tiene para nosotros en la vida.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Repite conmigo esta oración al aprender acerca de </a:t>
            </a:r>
            <a:r>
              <a:rPr lang="es-MX" sz="1800" dirty="0" err="1">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“Padre celestial, enséñame tus caminos de justicia y haz que tu Espíritu abra mis ojos a fin de que pueda entender tu voluntad para mi vida. En el nombre de Jesús. Amén”.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s-MX" sz="1800" b="1" dirty="0">
              <a:solidFill>
                <a:srgbClr val="44546A"/>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r>
              <a:rPr lang="es-MX" sz="1800" b="1" dirty="0">
                <a:solidFill>
                  <a:srgbClr val="44546A"/>
                </a:solidFill>
                <a:effectLst/>
                <a:latin typeface="Avenir Next LT Pro" panose="020B0504020202020204" pitchFamily="34" charset="0"/>
                <a:ea typeface="Times New Roman" panose="02020603050405020304" pitchFamily="18" charset="0"/>
                <a:cs typeface="Times New Roman" panose="02020603050405020304" pitchFamily="18" charset="0"/>
              </a:rPr>
              <a:t>ESCLAVOS EN EGIPTO</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José había muerto y el pueblo de Israel que todavía vivía en Egipto continuaba multiplicándose. El nuevo faraón eligió olvidar todas las buenas acciones de José, quien preservó a la tierra de Egipto de una destructiva hambruna. En vez de ello, hizo planes para cortar el crecimiento exponencial de la población israelita. ¡Ni siquiera eran egipcios! Los forzó a una dura esclavitud, pensando que la ardua labor y el sufrimiento harían disminuir su fertilidad. Pero, para su asombro, entre más sufrían los israelitas, más se multiplicaban, porque Dios los estaba bendiciendo.  Aquí hay una buena lección para nosotros: El enemigo no puede detener la bendición de Dios sobre su pueblo, en tanto su pueblo se mantenga fiel a él. Cuando falló su primer plan, el faraón decidió intentar otra estrategia para llevar a cabo un siniestro y malévolo plan mortal.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5</a:t>
            </a:fld>
            <a:endParaRPr lang="en-US"/>
          </a:p>
        </p:txBody>
      </p:sp>
    </p:spTree>
    <p:extLst>
      <p:ext uri="{BB962C8B-B14F-4D97-AF65-F5344CB8AC3E}">
        <p14:creationId xmlns:p14="http://schemas.microsoft.com/office/powerpoint/2010/main" val="1858193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b="1" dirty="0">
                <a:solidFill>
                  <a:srgbClr val="44546A"/>
                </a:solidFill>
                <a:effectLst/>
                <a:latin typeface="Avenir Next LT Pro" panose="020B0504020202020204" pitchFamily="34" charset="0"/>
                <a:ea typeface="Times New Roman" panose="02020603050405020304" pitchFamily="18" charset="0"/>
                <a:cs typeface="Times New Roman" panose="02020603050405020304" pitchFamily="18" charset="0"/>
              </a:rPr>
              <a:t>LA ESTRATEGIA DE FARAÓN SOBRE CONTROL DE POBLACIÓN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r>
              <a:rPr lang="es-MX" sz="1800" dirty="0">
                <a:solidFill>
                  <a:srgbClr val="333333"/>
                </a:solidFill>
                <a:effectLst/>
                <a:latin typeface="Avenir Next LT Pro" panose="020B0504020202020204" pitchFamily="34" charset="0"/>
                <a:ea typeface="Times New Roman" panose="02020603050405020304" pitchFamily="18" charset="0"/>
              </a:rPr>
              <a:t>La estrategia del rey incluía el servicio de las parteras de quienes esperaba que aplicaran una técnica de control de natalidad de exterminación de los bebés varones al tiempo de nacer. A través de este plan se mataría a todos los niños varones hebreos, destruyendo así la posibilidad de que crecieran para convertirse en rebeldes guerreros que derrocaran al faraón y rebasaran en número la población egipcia. Podemos leer acerca de la estrategia de faraón en Éxodo 1:15, 16: “</a:t>
            </a:r>
            <a:r>
              <a:rPr lang="es-MX" sz="1800" dirty="0">
                <a:effectLst/>
                <a:latin typeface="Avenir Next LT Pro" panose="020B0504020202020204" pitchFamily="34" charset="0"/>
                <a:ea typeface="Times New Roman" panose="02020603050405020304" pitchFamily="18" charset="0"/>
              </a:rPr>
              <a:t>Había dos parteras de las hebreas, llamadas </a:t>
            </a:r>
            <a:r>
              <a:rPr lang="es-MX" sz="1800" dirty="0" err="1">
                <a:effectLst/>
                <a:latin typeface="Avenir Next LT Pro" panose="020B0504020202020204" pitchFamily="34" charset="0"/>
                <a:ea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rPr>
              <a:t>Fuvá</a:t>
            </a:r>
            <a:r>
              <a:rPr lang="es-MX" sz="1800" dirty="0">
                <a:effectLst/>
                <a:latin typeface="Avenir Next LT Pro" panose="020B0504020202020204" pitchFamily="34" charset="0"/>
                <a:ea typeface="Times New Roman" panose="02020603050405020304" pitchFamily="18" charset="0"/>
              </a:rPr>
              <a:t>, a las que el rey de Egipto ordenó:</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Cuando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ayuden</a:t>
            </a:r>
            <a:r>
              <a:rPr lang="en-US" sz="1800" dirty="0">
                <a:effectLst/>
                <a:latin typeface="Times New Roman" panose="02020603050405020304" pitchFamily="18" charset="0"/>
                <a:ea typeface="Times New Roman" panose="02020603050405020304" pitchFamily="18" charset="0"/>
              </a:rPr>
              <a:t> a las </a:t>
            </a:r>
            <a:r>
              <a:rPr lang="en-US" sz="1800" dirty="0" err="1">
                <a:effectLst/>
                <a:latin typeface="Times New Roman" panose="02020603050405020304" pitchFamily="18" charset="0"/>
                <a:ea typeface="Times New Roman" panose="02020603050405020304" pitchFamily="18" charset="0"/>
              </a:rPr>
              <a:t>hebreas</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en</a:t>
            </a:r>
            <a:r>
              <a:rPr lang="en-US" sz="1800" dirty="0">
                <a:effectLst/>
                <a:latin typeface="Times New Roman" panose="02020603050405020304" pitchFamily="18" charset="0"/>
                <a:ea typeface="Times New Roman" panose="02020603050405020304" pitchFamily="18" charset="0"/>
              </a:rPr>
              <a:t> sus </a:t>
            </a:r>
            <a:r>
              <a:rPr lang="en-US" sz="1800" dirty="0" err="1">
                <a:effectLst/>
                <a:latin typeface="Times New Roman" panose="02020603050405020304" pitchFamily="18" charset="0"/>
                <a:ea typeface="Times New Roman" panose="02020603050405020304" pitchFamily="18" charset="0"/>
              </a:rPr>
              <a:t>partos</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fíjense</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el</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sexo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si</a:t>
            </a:r>
            <a:r>
              <a:rPr lang="en-US" sz="1800" dirty="0">
                <a:effectLst/>
                <a:latin typeface="Times New Roman" panose="02020603050405020304" pitchFamily="18" charset="0"/>
                <a:ea typeface="Times New Roman" panose="02020603050405020304" pitchFamily="18" charset="0"/>
              </a:rPr>
              <a:t> es </a:t>
            </a:r>
            <a:r>
              <a:rPr lang="en-US" sz="1800" dirty="0" err="1">
                <a:effectLst/>
                <a:latin typeface="Times New Roman" panose="02020603050405020304" pitchFamily="18" charset="0"/>
                <a:ea typeface="Times New Roman" panose="02020603050405020304" pitchFamily="18" charset="0"/>
              </a:rPr>
              <a:t>niño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mátenlo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pero</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si</a:t>
            </a:r>
            <a:r>
              <a:rPr lang="en-US" sz="1800" dirty="0">
                <a:effectLst/>
                <a:latin typeface="Times New Roman" panose="02020603050405020304" pitchFamily="18" charset="0"/>
                <a:ea typeface="Times New Roman" panose="02020603050405020304" pitchFamily="18" charset="0"/>
              </a:rPr>
              <a:t> es </a:t>
            </a:r>
            <a:r>
              <a:rPr lang="en-US" sz="1800" dirty="0" err="1">
                <a:effectLst/>
                <a:latin typeface="Times New Roman" panose="02020603050405020304" pitchFamily="18" charset="0"/>
                <a:ea typeface="Times New Roman" panose="02020603050405020304" pitchFamily="18" charset="0"/>
              </a:rPr>
              <a:t>niña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déjenla</a:t>
            </a:r>
            <a:r>
              <a:rPr lang="en-US" sz="1800" dirty="0">
                <a:effectLst/>
                <a:latin typeface="Times New Roman" panose="02020603050405020304" pitchFamily="18" charset="0"/>
                <a:ea typeface="Times New Roman" panose="02020603050405020304" pitchFamily="18" charset="0"/>
              </a:rPr>
              <a:t> con </a:t>
            </a:r>
            <a:r>
              <a:rPr lang="en-US" sz="1800" dirty="0" err="1">
                <a:effectLst/>
                <a:latin typeface="Times New Roman" panose="02020603050405020304" pitchFamily="18" charset="0"/>
                <a:ea typeface="Times New Roman" panose="02020603050405020304" pitchFamily="18" charset="0"/>
              </a:rPr>
              <a:t>vida</a:t>
            </a:r>
            <a:r>
              <a:rPr lang="en-US" sz="1800" dirty="0">
                <a:effectLst/>
                <a:latin typeface="Times New Roman" panose="02020603050405020304" pitchFamily="18" charset="0"/>
                <a:ea typeface="Times New Roman" panose="02020603050405020304" pitchFamily="18" charset="0"/>
              </a:rPr>
              <a:t>”. (NVI)</a:t>
            </a:r>
          </a:p>
          <a:p>
            <a:pPr marL="0" marR="0"/>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Esta era una seria y urgente tarea dada a las parteras, cuya profesión les daba la oportunidad única de llevar o no adelante el mandato del rey. ¿Cuál fue la reacción de las parteras a la orden del faraón? </a:t>
            </a:r>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6</a:t>
            </a:fld>
            <a:endParaRPr lang="en-US"/>
          </a:p>
        </p:txBody>
      </p:sp>
    </p:spTree>
    <p:extLst>
      <p:ext uri="{BB962C8B-B14F-4D97-AF65-F5344CB8AC3E}">
        <p14:creationId xmlns:p14="http://schemas.microsoft.com/office/powerpoint/2010/main" val="1024567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aquí es importante resaltar que el plan de exterminar a los bebés de sexo masculino no era simplemente un cruel plan de un gobernante tirano, sino más bien, un plan originado en la mente maestra de Satanás mismo, quien está comprometido en la gran controversia con Dios. Elena G. White escribe al respecto: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Satanás fue el instigador de este plan. Sabía que entre los israelitas había de levantarse un libertador; y al inducir al rey a destruir a los niños varones, esperaba derrotar el propósito divino” (</a:t>
            </a:r>
            <a:r>
              <a:rPr lang="es-MX" sz="1800" i="1" dirty="0">
                <a:effectLst/>
                <a:latin typeface="Avenir Next LT Pro" panose="020B0504020202020204" pitchFamily="34" charset="0"/>
                <a:ea typeface="Times New Roman" panose="02020603050405020304" pitchFamily="18" charset="0"/>
                <a:cs typeface="Times New Roman" panose="02020603050405020304" pitchFamily="18" charset="0"/>
              </a:rPr>
              <a:t>Patriarcas y Profetas</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247.2). Una furiosa batalla espiritual se estaba llevando a cabo y Dios necesitaba fieles guerreros que se opusieran al enemigo para derrotar sus propósitos y darle honra a él mediante su fidelidad.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dos parteras, se enfrentaron al desafío</a:t>
            </a:r>
          </a:p>
          <a:p>
            <a:endParaRPr lang="es-MX" sz="1800" b="1" dirty="0">
              <a:solidFill>
                <a:srgbClr val="44546A"/>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r>
              <a:rPr lang="es-MX" sz="1800" b="1" dirty="0">
                <a:solidFill>
                  <a:srgbClr val="44546A"/>
                </a:solidFill>
                <a:effectLst/>
                <a:latin typeface="Avenir Next LT Pro" panose="020B0504020202020204" pitchFamily="34" charset="0"/>
                <a:ea typeface="Times New Roman" panose="02020603050405020304" pitchFamily="18" charset="0"/>
                <a:cs typeface="Times New Roman" panose="02020603050405020304" pitchFamily="18" charset="0"/>
              </a:rPr>
              <a:t>EL DILEMA DE LAS PARTERAS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Obviamente,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no eran las únicas parteras que laboraban en Egipto; pero, ¿por qué el rey se dirigió directamente a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ellasy</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Tal vez prestaban sus servicios directamente bajo las órdenes del rey como líderes de todas las parteras de las mujeres hebreas. Tal vez al darles este mandato, el faraón estaba seguro de que su orden se obedecería al instruir y supervisar ellas a las otras parteras. Sea cual fuere el caso, a estas mujeres valerosas se les confió una asignación personal de parte del rey egipcio.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Aparentemente, el rey nunca contempló la posibilidad de que las parteras no lo obedecieran. Un faraón egipcio reinaba como un hijo de los dioses. A través de su derecho divino como rey, sus órdenes debían obedecerse sin ninguna vacilación. Al obedecer al faraón, las parteras posiblemente se habrían ganado el favor del monarca y hasta habrían recibido promociones, regalos y popularidad en su corte.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La desobediencia a un decreto real significaba la muerte.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enfrentaban la consecuencia real de perder la cabeza si no obedecían al faraón. Las parteras podrían haber razonado que no tenían otra salida sino llevar a cabo los inmisericordes dictados del rey. Podrían haber pensado en muchas razonas por las cuales obedecer este decreto real de matar a los bebés varones, pero ellas eligieron hacer lo contrario. ¿Por qué? Podemos aprender las siguientes lecciones a partir de su historia.  </a:t>
            </a: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7</a:t>
            </a:fld>
            <a:endParaRPr lang="en-US"/>
          </a:p>
        </p:txBody>
      </p:sp>
    </p:spTree>
    <p:extLst>
      <p:ext uri="{BB962C8B-B14F-4D97-AF65-F5344CB8AC3E}">
        <p14:creationId xmlns:p14="http://schemas.microsoft.com/office/powerpoint/2010/main" val="106106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b="1" kern="1200" dirty="0">
                <a:solidFill>
                  <a:schemeClr val="tx1"/>
                </a:solidFill>
                <a:effectLst/>
                <a:latin typeface="+mn-lt"/>
                <a:ea typeface="+mn-ea"/>
                <a:cs typeface="+mn-cs"/>
              </a:rPr>
              <a:t> </a:t>
            </a:r>
            <a:r>
              <a:rPr lang="es-MX" sz="1800" b="1" dirty="0">
                <a:solidFill>
                  <a:srgbClr val="44546A"/>
                </a:solidFill>
                <a:effectLst/>
                <a:latin typeface="Avenir Next LT Pro" panose="020B0504020202020204" pitchFamily="34" charset="0"/>
                <a:ea typeface="Times New Roman" panose="02020603050405020304" pitchFamily="18" charset="0"/>
                <a:cs typeface="Times New Roman" panose="02020603050405020304" pitchFamily="18" charset="0"/>
              </a:rPr>
              <a:t>LECCIONES QUE ENSEÑA SU HISTORIA</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s-MX" sz="1800" b="1"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ELLAS TEMÍAN AL SEÑOR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La Biblia revela claramente que el factor subyacente que influenció la decisión de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18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fue el temor a Dios. “Sin embargo, las parteras temían a Dios, así que no siguieron las órdenes del rey de Egipto, sino que dejaron con vida a los varones” </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Éxodo 1:17, NVI).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El temor a Dios es el único factor motivador que puede hacer que alguien rechace el mal a pesar de las consecuencias. El temor a Dios lleva a la persona a elegir glorificar a Dios, aun a costa del sacrificio y el sufrimiento. El temor a Dios es la única razón por la cual uno puede decir  ‘no’ a lo que es incorrecto y ‘sí’ a lo que es correcto. El temor a Dios es una virtud que resplandece en medio de la oscuridad de este mundo. </a:t>
            </a:r>
            <a:endParaRPr lang="en-US" sz="1200" b="1"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8</a:t>
            </a:fld>
            <a:endParaRPr lang="en-US"/>
          </a:p>
        </p:txBody>
      </p:sp>
    </p:spTree>
    <p:extLst>
      <p:ext uri="{BB962C8B-B14F-4D97-AF65-F5344CB8AC3E}">
        <p14:creationId xmlns:p14="http://schemas.microsoft.com/office/powerpoint/2010/main" val="55719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Dice Proverbios 8:13: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Quien teme al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aborrece lo malo;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yo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aborrezco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orgullo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y la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arrogancia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la mala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conducta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y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lenguaje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perverso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(NVI).</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Una mujer que teme a Dios es un poder para el bien. Proverbios 31:30 revela la verdadera belleza de una mujer: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Engañoso es el encanto y pasajera la belleza; la mujer que teme al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es digna de alabanza” </a:t>
            </a:r>
            <a:r>
              <a:rPr lang="es-MX" sz="1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(NVI). La belleza sin el temor de Dios es un desastre. Temer a Dios significa reconocerlo como Ser Supremo y Señor de nuestra vida, único digno y merecedor de nuestra lealtad, obediencia y adoración.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9</a:t>
            </a:fld>
            <a:endParaRPr lang="en-US"/>
          </a:p>
        </p:txBody>
      </p:sp>
    </p:spTree>
    <p:extLst>
      <p:ext uri="{BB962C8B-B14F-4D97-AF65-F5344CB8AC3E}">
        <p14:creationId xmlns:p14="http://schemas.microsoft.com/office/powerpoint/2010/main" val="497775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392B-8B28-D84F-916D-1F46EBEF42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B202F9-9982-0E44-B71F-E311EB2F8D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4816F7-5136-014F-BF04-C1FBA5296C6E}"/>
              </a:ext>
            </a:extLst>
          </p:cNvPr>
          <p:cNvSpPr>
            <a:spLocks noGrp="1"/>
          </p:cNvSpPr>
          <p:nvPr>
            <p:ph type="dt" sz="half" idx="10"/>
          </p:nvPr>
        </p:nvSpPr>
        <p:spPr/>
        <p:txBody>
          <a:bodyPr/>
          <a:lstStyle/>
          <a:p>
            <a:fld id="{E2B9402A-B967-F745-BB25-D8F2C8A09100}" type="datetimeFigureOut">
              <a:rPr lang="en-US" smtClean="0"/>
              <a:t>2/24/22</a:t>
            </a:fld>
            <a:endParaRPr lang="en-US"/>
          </a:p>
        </p:txBody>
      </p:sp>
      <p:sp>
        <p:nvSpPr>
          <p:cNvPr id="5" name="Footer Placeholder 4">
            <a:extLst>
              <a:ext uri="{FF2B5EF4-FFF2-40B4-BE49-F238E27FC236}">
                <a16:creationId xmlns:a16="http://schemas.microsoft.com/office/drawing/2014/main" id="{83826E19-6335-574F-ADA1-236E9890F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1DBCF-33ED-4443-8F83-4697075C7169}"/>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128482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51008-3E5A-B841-BC04-3762F81167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B8C3E1-4EEA-7649-829F-BE9B0B9E20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3D19D4-30B9-B04D-902D-0917F70188AA}"/>
              </a:ext>
            </a:extLst>
          </p:cNvPr>
          <p:cNvSpPr>
            <a:spLocks noGrp="1"/>
          </p:cNvSpPr>
          <p:nvPr>
            <p:ph type="dt" sz="half" idx="10"/>
          </p:nvPr>
        </p:nvSpPr>
        <p:spPr/>
        <p:txBody>
          <a:bodyPr/>
          <a:lstStyle/>
          <a:p>
            <a:fld id="{E2B9402A-B967-F745-BB25-D8F2C8A09100}" type="datetimeFigureOut">
              <a:rPr lang="en-US" smtClean="0"/>
              <a:t>2/24/22</a:t>
            </a:fld>
            <a:endParaRPr lang="en-US"/>
          </a:p>
        </p:txBody>
      </p:sp>
      <p:sp>
        <p:nvSpPr>
          <p:cNvPr id="5" name="Footer Placeholder 4">
            <a:extLst>
              <a:ext uri="{FF2B5EF4-FFF2-40B4-BE49-F238E27FC236}">
                <a16:creationId xmlns:a16="http://schemas.microsoft.com/office/drawing/2014/main" id="{311E75BE-2ABE-C54E-9631-175F1FEABB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984592-750B-2D4F-83B4-B22753D215A6}"/>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416798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B49B6-F0B7-5943-8183-54665BD319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E6A477-036E-E943-A0AC-DBCC135502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67BA44-A70D-234B-A1A7-A969DB59D397}"/>
              </a:ext>
            </a:extLst>
          </p:cNvPr>
          <p:cNvSpPr>
            <a:spLocks noGrp="1"/>
          </p:cNvSpPr>
          <p:nvPr>
            <p:ph type="dt" sz="half" idx="10"/>
          </p:nvPr>
        </p:nvSpPr>
        <p:spPr/>
        <p:txBody>
          <a:bodyPr/>
          <a:lstStyle/>
          <a:p>
            <a:fld id="{E2B9402A-B967-F745-BB25-D8F2C8A09100}" type="datetimeFigureOut">
              <a:rPr lang="en-US" smtClean="0"/>
              <a:t>2/24/22</a:t>
            </a:fld>
            <a:endParaRPr lang="en-US"/>
          </a:p>
        </p:txBody>
      </p:sp>
      <p:sp>
        <p:nvSpPr>
          <p:cNvPr id="5" name="Footer Placeholder 4">
            <a:extLst>
              <a:ext uri="{FF2B5EF4-FFF2-40B4-BE49-F238E27FC236}">
                <a16:creationId xmlns:a16="http://schemas.microsoft.com/office/drawing/2014/main" id="{D95F579A-1042-7142-A417-CE2E2DAC85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4E91E7-B4E3-AE43-8AD1-49597BF0AA62}"/>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19783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221B9-87D4-3A45-B388-89AFF2DA2E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75675D-24EE-3D4F-9232-C7CBA7F6A1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1D1ED3-B7C4-2245-B49E-5203BBDDAB75}"/>
              </a:ext>
            </a:extLst>
          </p:cNvPr>
          <p:cNvSpPr>
            <a:spLocks noGrp="1"/>
          </p:cNvSpPr>
          <p:nvPr>
            <p:ph type="dt" sz="half" idx="10"/>
          </p:nvPr>
        </p:nvSpPr>
        <p:spPr/>
        <p:txBody>
          <a:bodyPr/>
          <a:lstStyle/>
          <a:p>
            <a:fld id="{E2B9402A-B967-F745-BB25-D8F2C8A09100}" type="datetimeFigureOut">
              <a:rPr lang="en-US" smtClean="0"/>
              <a:t>2/24/22</a:t>
            </a:fld>
            <a:endParaRPr lang="en-US"/>
          </a:p>
        </p:txBody>
      </p:sp>
      <p:sp>
        <p:nvSpPr>
          <p:cNvPr id="5" name="Footer Placeholder 4">
            <a:extLst>
              <a:ext uri="{FF2B5EF4-FFF2-40B4-BE49-F238E27FC236}">
                <a16:creationId xmlns:a16="http://schemas.microsoft.com/office/drawing/2014/main" id="{4B8AEA8B-37D0-2342-B45D-DD0D6B7ED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5E112-CB10-D642-A732-0D31BE578A79}"/>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1761073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A9BDC-55B6-0540-9823-0570BDA844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7EA15D-E6D3-264F-B548-78DBFE3D19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2E7C30-326C-CC49-8971-0E2D2845E9EE}"/>
              </a:ext>
            </a:extLst>
          </p:cNvPr>
          <p:cNvSpPr>
            <a:spLocks noGrp="1"/>
          </p:cNvSpPr>
          <p:nvPr>
            <p:ph type="dt" sz="half" idx="10"/>
          </p:nvPr>
        </p:nvSpPr>
        <p:spPr/>
        <p:txBody>
          <a:bodyPr/>
          <a:lstStyle/>
          <a:p>
            <a:fld id="{E2B9402A-B967-F745-BB25-D8F2C8A09100}" type="datetimeFigureOut">
              <a:rPr lang="en-US" smtClean="0"/>
              <a:t>2/24/22</a:t>
            </a:fld>
            <a:endParaRPr lang="en-US"/>
          </a:p>
        </p:txBody>
      </p:sp>
      <p:sp>
        <p:nvSpPr>
          <p:cNvPr id="5" name="Footer Placeholder 4">
            <a:extLst>
              <a:ext uri="{FF2B5EF4-FFF2-40B4-BE49-F238E27FC236}">
                <a16:creationId xmlns:a16="http://schemas.microsoft.com/office/drawing/2014/main" id="{E9EBB6D1-C85F-1641-8FCD-A76D444AE1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E7B91-767D-074C-B1F4-510290707D20}"/>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212574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D3861-2291-C84B-8FA1-6AD5F4E51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C9151-1CF0-394A-AEB3-238CFA23CF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D5C451-60B1-3D42-B786-2335CEFB49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DBD02E-0B52-0948-8BE7-B3CAD060720E}"/>
              </a:ext>
            </a:extLst>
          </p:cNvPr>
          <p:cNvSpPr>
            <a:spLocks noGrp="1"/>
          </p:cNvSpPr>
          <p:nvPr>
            <p:ph type="dt" sz="half" idx="10"/>
          </p:nvPr>
        </p:nvSpPr>
        <p:spPr/>
        <p:txBody>
          <a:bodyPr/>
          <a:lstStyle/>
          <a:p>
            <a:fld id="{E2B9402A-B967-F745-BB25-D8F2C8A09100}" type="datetimeFigureOut">
              <a:rPr lang="en-US" smtClean="0"/>
              <a:t>2/24/22</a:t>
            </a:fld>
            <a:endParaRPr lang="en-US"/>
          </a:p>
        </p:txBody>
      </p:sp>
      <p:sp>
        <p:nvSpPr>
          <p:cNvPr id="6" name="Footer Placeholder 5">
            <a:extLst>
              <a:ext uri="{FF2B5EF4-FFF2-40B4-BE49-F238E27FC236}">
                <a16:creationId xmlns:a16="http://schemas.microsoft.com/office/drawing/2014/main" id="{ACE9E128-F7D9-4A41-A1FA-203AA1A9E5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9BCD1E-6C54-8F4B-9C63-CEF510120A95}"/>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2734166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1C197-BB7F-FF41-AB3C-82D2741BD5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34CB5F-9717-FB4F-A3E5-FB70470332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A7AF7C-B5BE-9747-8FE7-22A6BD4882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11A870-FDF6-304F-BCBA-9C76D7361C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5C00FB-DD37-6A40-93D1-8E1CBB2219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4A14B6-2BCE-6241-95F3-6FBB4F5945ED}"/>
              </a:ext>
            </a:extLst>
          </p:cNvPr>
          <p:cNvSpPr>
            <a:spLocks noGrp="1"/>
          </p:cNvSpPr>
          <p:nvPr>
            <p:ph type="dt" sz="half" idx="10"/>
          </p:nvPr>
        </p:nvSpPr>
        <p:spPr/>
        <p:txBody>
          <a:bodyPr/>
          <a:lstStyle/>
          <a:p>
            <a:fld id="{E2B9402A-B967-F745-BB25-D8F2C8A09100}" type="datetimeFigureOut">
              <a:rPr lang="en-US" smtClean="0"/>
              <a:t>2/24/22</a:t>
            </a:fld>
            <a:endParaRPr lang="en-US"/>
          </a:p>
        </p:txBody>
      </p:sp>
      <p:sp>
        <p:nvSpPr>
          <p:cNvPr id="8" name="Footer Placeholder 7">
            <a:extLst>
              <a:ext uri="{FF2B5EF4-FFF2-40B4-BE49-F238E27FC236}">
                <a16:creationId xmlns:a16="http://schemas.microsoft.com/office/drawing/2014/main" id="{50D56520-928B-4443-8CFC-FAA576EC8C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11F7E8-9B22-D540-A51A-0ED1CF4B95D0}"/>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425566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1375D-5BC7-3046-A85E-1F991A9A31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A24144-1A0F-B147-828B-E570065716CD}"/>
              </a:ext>
            </a:extLst>
          </p:cNvPr>
          <p:cNvSpPr>
            <a:spLocks noGrp="1"/>
          </p:cNvSpPr>
          <p:nvPr>
            <p:ph type="dt" sz="half" idx="10"/>
          </p:nvPr>
        </p:nvSpPr>
        <p:spPr/>
        <p:txBody>
          <a:bodyPr/>
          <a:lstStyle/>
          <a:p>
            <a:fld id="{E2B9402A-B967-F745-BB25-D8F2C8A09100}" type="datetimeFigureOut">
              <a:rPr lang="en-US" smtClean="0"/>
              <a:t>2/24/22</a:t>
            </a:fld>
            <a:endParaRPr lang="en-US"/>
          </a:p>
        </p:txBody>
      </p:sp>
      <p:sp>
        <p:nvSpPr>
          <p:cNvPr id="4" name="Footer Placeholder 3">
            <a:extLst>
              <a:ext uri="{FF2B5EF4-FFF2-40B4-BE49-F238E27FC236}">
                <a16:creationId xmlns:a16="http://schemas.microsoft.com/office/drawing/2014/main" id="{75034D87-AA00-654D-94DB-905D6E1EB5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ED8E04-4D92-9241-B974-68DF883532D2}"/>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391129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BB4E06-F63A-334D-A5FD-950DA82E946E}"/>
              </a:ext>
            </a:extLst>
          </p:cNvPr>
          <p:cNvSpPr>
            <a:spLocks noGrp="1"/>
          </p:cNvSpPr>
          <p:nvPr>
            <p:ph type="dt" sz="half" idx="10"/>
          </p:nvPr>
        </p:nvSpPr>
        <p:spPr/>
        <p:txBody>
          <a:bodyPr/>
          <a:lstStyle/>
          <a:p>
            <a:fld id="{E2B9402A-B967-F745-BB25-D8F2C8A09100}" type="datetimeFigureOut">
              <a:rPr lang="en-US" smtClean="0"/>
              <a:t>2/24/22</a:t>
            </a:fld>
            <a:endParaRPr lang="en-US"/>
          </a:p>
        </p:txBody>
      </p:sp>
      <p:sp>
        <p:nvSpPr>
          <p:cNvPr id="3" name="Footer Placeholder 2">
            <a:extLst>
              <a:ext uri="{FF2B5EF4-FFF2-40B4-BE49-F238E27FC236}">
                <a16:creationId xmlns:a16="http://schemas.microsoft.com/office/drawing/2014/main" id="{C2EEDB12-8327-CC47-A615-95300C3FC9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6018F5-DBCB-F446-879E-5ADADE91CF1D}"/>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362780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058F8-4BC6-F843-B070-CDCF359235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9C01FC-89E8-004F-9F15-52757B17F7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DBDBC7-AC1D-0345-9BC0-ACEF786E1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F4A9E-725D-034C-B5DC-D53A9CC1108C}"/>
              </a:ext>
            </a:extLst>
          </p:cNvPr>
          <p:cNvSpPr>
            <a:spLocks noGrp="1"/>
          </p:cNvSpPr>
          <p:nvPr>
            <p:ph type="dt" sz="half" idx="10"/>
          </p:nvPr>
        </p:nvSpPr>
        <p:spPr/>
        <p:txBody>
          <a:bodyPr/>
          <a:lstStyle/>
          <a:p>
            <a:fld id="{E2B9402A-B967-F745-BB25-D8F2C8A09100}" type="datetimeFigureOut">
              <a:rPr lang="en-US" smtClean="0"/>
              <a:t>2/24/22</a:t>
            </a:fld>
            <a:endParaRPr lang="en-US"/>
          </a:p>
        </p:txBody>
      </p:sp>
      <p:sp>
        <p:nvSpPr>
          <p:cNvPr id="6" name="Footer Placeholder 5">
            <a:extLst>
              <a:ext uri="{FF2B5EF4-FFF2-40B4-BE49-F238E27FC236}">
                <a16:creationId xmlns:a16="http://schemas.microsoft.com/office/drawing/2014/main" id="{83F14239-B8A0-DA4D-856B-2C52CBFD47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E3D145-8641-524B-AA1E-DF3CB98D82E0}"/>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32847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4AAE4-C9D3-8A42-9C16-0B8F5EC53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C140EE-F4B4-C944-99AE-E037D16770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551EE3-D215-6147-A53C-DCFD21198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948E59-C5E3-1B46-AFE5-C082605D8484}"/>
              </a:ext>
            </a:extLst>
          </p:cNvPr>
          <p:cNvSpPr>
            <a:spLocks noGrp="1"/>
          </p:cNvSpPr>
          <p:nvPr>
            <p:ph type="dt" sz="half" idx="10"/>
          </p:nvPr>
        </p:nvSpPr>
        <p:spPr/>
        <p:txBody>
          <a:bodyPr/>
          <a:lstStyle/>
          <a:p>
            <a:fld id="{E2B9402A-B967-F745-BB25-D8F2C8A09100}" type="datetimeFigureOut">
              <a:rPr lang="en-US" smtClean="0"/>
              <a:t>2/24/22</a:t>
            </a:fld>
            <a:endParaRPr lang="en-US"/>
          </a:p>
        </p:txBody>
      </p:sp>
      <p:sp>
        <p:nvSpPr>
          <p:cNvPr id="6" name="Footer Placeholder 5">
            <a:extLst>
              <a:ext uri="{FF2B5EF4-FFF2-40B4-BE49-F238E27FC236}">
                <a16:creationId xmlns:a16="http://schemas.microsoft.com/office/drawing/2014/main" id="{5DF2789F-6BB5-FB4A-8790-AF43DE6E64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B857F-22E5-2949-A5A7-862E9FCAF805}"/>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425446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B21483-3819-C949-A124-279A108F1C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8A78D1-8057-0A4B-9BCD-C6A6412D14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7DB6B-3B59-B747-A22C-83B47226AD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9402A-B967-F745-BB25-D8F2C8A09100}" type="datetimeFigureOut">
              <a:rPr lang="en-US" smtClean="0"/>
              <a:t>2/24/22</a:t>
            </a:fld>
            <a:endParaRPr lang="en-US"/>
          </a:p>
        </p:txBody>
      </p:sp>
      <p:sp>
        <p:nvSpPr>
          <p:cNvPr id="5" name="Footer Placeholder 4">
            <a:extLst>
              <a:ext uri="{FF2B5EF4-FFF2-40B4-BE49-F238E27FC236}">
                <a16:creationId xmlns:a16="http://schemas.microsoft.com/office/drawing/2014/main" id="{1CA9DC02-F0AC-294F-B378-69EC481021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FB0AFD-9F72-9E42-995A-576C576B72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A34CC-A246-044B-8CC7-101C685DE070}" type="slidenum">
              <a:rPr lang="en-US" smtClean="0"/>
              <a:t>‹#›</a:t>
            </a:fld>
            <a:endParaRPr lang="en-US"/>
          </a:p>
        </p:txBody>
      </p:sp>
    </p:spTree>
    <p:extLst>
      <p:ext uri="{BB962C8B-B14F-4D97-AF65-F5344CB8AC3E}">
        <p14:creationId xmlns:p14="http://schemas.microsoft.com/office/powerpoint/2010/main" val="3661384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reen plant on white book page">
            <a:extLst>
              <a:ext uri="{FF2B5EF4-FFF2-40B4-BE49-F238E27FC236}">
                <a16:creationId xmlns:a16="http://schemas.microsoft.com/office/drawing/2014/main" id="{94643F92-456E-46EB-9867-A58AC34BDAF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1050034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 name="Elipse 9">
            <a:extLst>
              <a:ext uri="{FF2B5EF4-FFF2-40B4-BE49-F238E27FC236}">
                <a16:creationId xmlns:a16="http://schemas.microsoft.com/office/drawing/2014/main" id="{3E4B6834-165C-40CB-98F6-6001CCEDBDE4}"/>
              </a:ext>
            </a:extLst>
          </p:cNvPr>
          <p:cNvSpPr/>
          <p:nvPr/>
        </p:nvSpPr>
        <p:spPr>
          <a:xfrm>
            <a:off x="6153249" y="2922662"/>
            <a:ext cx="4947977" cy="4947977"/>
          </a:xfrm>
          <a:prstGeom prst="ellipse">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pt-BR" dirty="0"/>
          </a:p>
        </p:txBody>
      </p:sp>
      <p:sp>
        <p:nvSpPr>
          <p:cNvPr id="5" name="Title 1">
            <a:extLst>
              <a:ext uri="{FF2B5EF4-FFF2-40B4-BE49-F238E27FC236}">
                <a16:creationId xmlns:a16="http://schemas.microsoft.com/office/drawing/2014/main" id="{7EAB4B01-5BBB-49EF-B731-D1FF002FB6F1}"/>
              </a:ext>
            </a:extLst>
          </p:cNvPr>
          <p:cNvSpPr txBox="1">
            <a:spLocks/>
          </p:cNvSpPr>
          <p:nvPr/>
        </p:nvSpPr>
        <p:spPr>
          <a:xfrm>
            <a:off x="6475233" y="3353663"/>
            <a:ext cx="3852041" cy="18340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solidFill>
                  <a:schemeClr val="accent6">
                    <a:lumMod val="50000"/>
                  </a:schemeClr>
                </a:solidFill>
                <a:latin typeface="Avenir Next" panose="020B0503020202020204" pitchFamily="34" charset="0"/>
              </a:rPr>
              <a:t>HEROÍNAS DE LA FIDELIDAD</a:t>
            </a:r>
            <a:endParaRPr lang="en-US" sz="3200" dirty="0">
              <a:solidFill>
                <a:schemeClr val="accent6">
                  <a:lumMod val="50000"/>
                </a:schemeClr>
              </a:solidFill>
              <a:latin typeface="Castellar" panose="020A0402060406010301" pitchFamily="18" charset="77"/>
            </a:endParaRPr>
          </a:p>
        </p:txBody>
      </p:sp>
      <p:sp>
        <p:nvSpPr>
          <p:cNvPr id="6" name="Subtitle 2">
            <a:extLst>
              <a:ext uri="{FF2B5EF4-FFF2-40B4-BE49-F238E27FC236}">
                <a16:creationId xmlns:a16="http://schemas.microsoft.com/office/drawing/2014/main" id="{29DF9F5D-EC6C-49AB-BD95-47BD94A53C6B}"/>
              </a:ext>
            </a:extLst>
          </p:cNvPr>
          <p:cNvSpPr txBox="1">
            <a:spLocks/>
          </p:cNvSpPr>
          <p:nvPr/>
        </p:nvSpPr>
        <p:spPr>
          <a:xfrm>
            <a:off x="6462106" y="4997933"/>
            <a:ext cx="4330262" cy="692279"/>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t>SERMÓN PREPARADO POR </a:t>
            </a:r>
          </a:p>
          <a:p>
            <a:pPr marL="0" indent="0" algn="ctr">
              <a:buNone/>
            </a:pPr>
            <a:r>
              <a:rPr lang="en-US" sz="2000" dirty="0">
                <a:solidFill>
                  <a:schemeClr val="accent6">
                    <a:lumMod val="50000"/>
                  </a:schemeClr>
                </a:solidFill>
              </a:rPr>
              <a:t>OMOBONIKE ADEOLA SESSOU</a:t>
            </a:r>
          </a:p>
          <a:p>
            <a:pPr marL="0" indent="0" algn="ctr">
              <a:buNone/>
            </a:pPr>
            <a:r>
              <a:rPr lang="en-US" sz="2000" dirty="0"/>
              <a:t>DIRECTORA DE MM DE LA DIVISIÓN AFRICANA CENTRAL OCCIDENTAL</a:t>
            </a:r>
          </a:p>
        </p:txBody>
      </p:sp>
      <p:pic>
        <p:nvPicPr>
          <p:cNvPr id="7" name="Picture 11">
            <a:extLst>
              <a:ext uri="{FF2B5EF4-FFF2-40B4-BE49-F238E27FC236}">
                <a16:creationId xmlns:a16="http://schemas.microsoft.com/office/drawing/2014/main" id="{F1736A32-B51C-4C30-8CED-5D43AF14718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29442" y="6083966"/>
            <a:ext cx="543621" cy="380280"/>
          </a:xfrm>
          <a:prstGeom prst="rect">
            <a:avLst/>
          </a:prstGeom>
        </p:spPr>
      </p:pic>
      <p:pic>
        <p:nvPicPr>
          <p:cNvPr id="9" name="Imagem 8" descr="Forma&#10;&#10;Descrição gerada automaticamente">
            <a:extLst>
              <a:ext uri="{FF2B5EF4-FFF2-40B4-BE49-F238E27FC236}">
                <a16:creationId xmlns:a16="http://schemas.microsoft.com/office/drawing/2014/main" id="{6F6A1CB0-D952-4A6E-BFD7-10A6A193D593}"/>
              </a:ext>
            </a:extLst>
          </p:cNvPr>
          <p:cNvPicPr>
            <a:picLocks noChangeAspect="1"/>
          </p:cNvPicPr>
          <p:nvPr/>
        </p:nvPicPr>
        <p:blipFill>
          <a:blip r:embed="rId5"/>
          <a:stretch>
            <a:fillRect/>
          </a:stretch>
        </p:blipFill>
        <p:spPr>
          <a:xfrm>
            <a:off x="10500360" y="10"/>
            <a:ext cx="1691640" cy="6858000"/>
          </a:xfrm>
          <a:prstGeom prst="rect">
            <a:avLst/>
          </a:prstGeom>
        </p:spPr>
      </p:pic>
    </p:spTree>
    <p:extLst>
      <p:ext uri="{BB962C8B-B14F-4D97-AF65-F5344CB8AC3E}">
        <p14:creationId xmlns:p14="http://schemas.microsoft.com/office/powerpoint/2010/main" val="188982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5BFF-7D64-5E45-B4A0-BE2345CDFEBB}"/>
              </a:ext>
            </a:extLst>
          </p:cNvPr>
          <p:cNvSpPr>
            <a:spLocks noGrp="1"/>
          </p:cNvSpPr>
          <p:nvPr>
            <p:ph type="title"/>
          </p:nvPr>
        </p:nvSpPr>
        <p:spPr>
          <a:xfrm>
            <a:off x="4980929" y="825492"/>
            <a:ext cx="5402212" cy="1286160"/>
          </a:xfrm>
        </p:spPr>
        <p:txBody>
          <a:bodyPr anchor="b">
            <a:normAutofit/>
          </a:bodyPr>
          <a:lstStyle/>
          <a:p>
            <a:pPr algn="ctr">
              <a:lnSpc>
                <a:spcPct val="100000"/>
              </a:lnSpc>
            </a:pPr>
            <a:r>
              <a:rPr lang="en-US" sz="2800" b="1" dirty="0">
                <a:latin typeface="Avenir Next" panose="020B0503020202020204" pitchFamily="34" charset="0"/>
              </a:rPr>
              <a:t>2. </a:t>
            </a:r>
            <a:r>
              <a:rPr lang="es-MX" sz="2800" b="1"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ELLAS MANEJARON LA SITUACIÓN CON </a:t>
            </a:r>
            <a:r>
              <a:rPr lang="es-MX" sz="2800" b="1"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SABIDURÍA</a:t>
            </a:r>
            <a:r>
              <a:rPr lang="es-MX" sz="2800" b="1"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2800" dirty="0">
              <a:solidFill>
                <a:schemeClr val="accent6">
                  <a:lumMod val="50000"/>
                </a:schemeClr>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39C815E4-34B9-5F48-9E20-0C6C8CB5E387}"/>
              </a:ext>
            </a:extLst>
          </p:cNvPr>
          <p:cNvSpPr>
            <a:spLocks noGrp="1"/>
          </p:cNvSpPr>
          <p:nvPr>
            <p:ph idx="1"/>
          </p:nvPr>
        </p:nvSpPr>
        <p:spPr>
          <a:xfrm>
            <a:off x="5076530" y="2453898"/>
            <a:ext cx="5417710" cy="4468195"/>
          </a:xfrm>
        </p:spPr>
        <p:txBody>
          <a:bodyPr>
            <a:normAutofit/>
          </a:bodyPr>
          <a:lstStyle/>
          <a:p>
            <a:pPr marL="0" indent="0" algn="ctr">
              <a:buNone/>
            </a:pPr>
            <a:endParaRPr lang="es-MX" sz="2400" dirty="0">
              <a:solidFill>
                <a:srgbClr val="333333"/>
              </a:solidFill>
              <a:effectLst/>
              <a:latin typeface="Avenir Next LT Pro" panose="020B0504020202020204" pitchFamily="34" charset="0"/>
              <a:ea typeface="Times New Roman" panose="02020603050405020304" pitchFamily="18" charset="0"/>
            </a:endParaRPr>
          </a:p>
          <a:p>
            <a:pPr marL="0" indent="0" algn="ctr">
              <a:buNone/>
            </a:pPr>
            <a:r>
              <a:rPr lang="es-MX" sz="2400" dirty="0">
                <a:solidFill>
                  <a:srgbClr val="333333"/>
                </a:solidFill>
                <a:effectLst/>
                <a:latin typeface="Abadi Extra Light" panose="020B0604020202020204" pitchFamily="34" charset="0"/>
                <a:ea typeface="Times New Roman" panose="02020603050405020304" pitchFamily="18" charset="0"/>
              </a:rPr>
              <a:t> </a:t>
            </a:r>
            <a:r>
              <a:rPr lang="es-MX" sz="2400" dirty="0">
                <a:solidFill>
                  <a:srgbClr val="333333"/>
                </a:solidFill>
                <a:effectLst/>
                <a:latin typeface="Avenir Next LT Pro" panose="020B0504020202020204" pitchFamily="34" charset="0"/>
                <a:ea typeface="Times New Roman" panose="02020603050405020304" pitchFamily="18" charset="0"/>
              </a:rPr>
              <a:t>“</a:t>
            </a:r>
            <a:r>
              <a:rPr lang="es-MX" sz="2400" dirty="0">
                <a:effectLst/>
                <a:latin typeface="Avenir Next LT Pro" panose="020B0504020202020204" pitchFamily="34" charset="0"/>
                <a:ea typeface="Times New Roman" panose="02020603050405020304" pitchFamily="18" charset="0"/>
              </a:rPr>
              <a:t>Entonces el rey de Egipto mandó llamar a las parteras, y les preguntó:</a:t>
            </a:r>
            <a:r>
              <a:rPr lang="en-US" sz="2400" dirty="0">
                <a:effectLst/>
                <a:latin typeface="Avenir Next LT Pro" panose="020B0504020202020204" pitchFamily="34" charset="0"/>
                <a:ea typeface="Times New Roman" panose="02020603050405020304" pitchFamily="18" charset="0"/>
              </a:rPr>
              <a:t> —¿Por </a:t>
            </a:r>
            <a:r>
              <a:rPr lang="en-US" sz="2400" dirty="0" err="1">
                <a:effectLst/>
                <a:latin typeface="Avenir Next LT Pro" panose="020B0504020202020204" pitchFamily="34" charset="0"/>
                <a:ea typeface="Times New Roman" panose="02020603050405020304" pitchFamily="18" charset="0"/>
              </a:rPr>
              <a:t>qué</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han</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hecho</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esto</a:t>
            </a:r>
            <a:r>
              <a:rPr lang="en-US" sz="2400" dirty="0">
                <a:effectLst/>
                <a:latin typeface="Avenir Next LT Pro" panose="020B0504020202020204" pitchFamily="34" charset="0"/>
                <a:ea typeface="Times New Roman" panose="02020603050405020304" pitchFamily="18" charset="0"/>
              </a:rPr>
              <a:t>? ¿Por </a:t>
            </a:r>
            <a:r>
              <a:rPr lang="en-US" sz="2400" dirty="0" err="1">
                <a:effectLst/>
                <a:latin typeface="Avenir Next LT Pro" panose="020B0504020202020204" pitchFamily="34" charset="0"/>
                <a:ea typeface="Times New Roman" panose="02020603050405020304" pitchFamily="18" charset="0"/>
              </a:rPr>
              <a:t>qué</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han</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dejado</a:t>
            </a:r>
            <a:r>
              <a:rPr lang="en-US" sz="2400" dirty="0">
                <a:effectLst/>
                <a:latin typeface="Avenir Next LT Pro" panose="020B0504020202020204" pitchFamily="34" charset="0"/>
                <a:ea typeface="Times New Roman" panose="02020603050405020304" pitchFamily="18" charset="0"/>
              </a:rPr>
              <a:t> con </a:t>
            </a:r>
            <a:r>
              <a:rPr lang="en-US" sz="2400" dirty="0" err="1">
                <a:effectLst/>
                <a:latin typeface="Avenir Next LT Pro" panose="020B0504020202020204" pitchFamily="34" charset="0"/>
                <a:ea typeface="Times New Roman" panose="02020603050405020304" pitchFamily="18" charset="0"/>
              </a:rPr>
              <a:t>vida</a:t>
            </a:r>
            <a:r>
              <a:rPr lang="en-US" sz="2400" dirty="0">
                <a:effectLst/>
                <a:latin typeface="Avenir Next LT Pro" panose="020B0504020202020204" pitchFamily="34" charset="0"/>
                <a:ea typeface="Times New Roman" panose="02020603050405020304" pitchFamily="18" charset="0"/>
              </a:rPr>
              <a:t> a los </a:t>
            </a:r>
            <a:r>
              <a:rPr lang="en-US" sz="2400" dirty="0" err="1">
                <a:effectLst/>
                <a:latin typeface="Avenir Next LT Pro" panose="020B0504020202020204" pitchFamily="34" charset="0"/>
                <a:ea typeface="Times New Roman" panose="02020603050405020304" pitchFamily="18" charset="0"/>
              </a:rPr>
              <a:t>varones</a:t>
            </a:r>
            <a:r>
              <a:rPr lang="en-US" sz="2400" dirty="0">
                <a:effectLst/>
                <a:latin typeface="Avenir Next LT Pro" panose="020B0504020202020204" pitchFamily="34" charset="0"/>
                <a:ea typeface="Times New Roman" panose="02020603050405020304" pitchFamily="18" charset="0"/>
              </a:rPr>
              <a:t>? </a:t>
            </a:r>
            <a:r>
              <a:rPr lang="es-MX" sz="2400" dirty="0">
                <a:effectLst/>
                <a:latin typeface="Avenir Next LT Pro" panose="020B0504020202020204" pitchFamily="34" charset="0"/>
                <a:ea typeface="Times New Roman" panose="02020603050405020304" pitchFamily="18" charset="0"/>
              </a:rPr>
              <a:t>Las parteras respondieron: —</a:t>
            </a:r>
            <a:r>
              <a:rPr lang="es-MX" sz="2400" b="1" dirty="0">
                <a:effectLst/>
                <a:latin typeface="Avenir Next LT Pro" panose="020B0504020202020204" pitchFamily="34" charset="0"/>
                <a:ea typeface="Times New Roman" panose="02020603050405020304" pitchFamily="18" charset="0"/>
              </a:rPr>
              <a:t>Resulta que las hebreas no son como las egipcias, sino que están llenas de vida y dan a luz</a:t>
            </a:r>
            <a:r>
              <a:rPr lang="es-MX" b="1" dirty="0">
                <a:effectLst/>
                <a:latin typeface="Avenir Next LT Pro" panose="020B0504020202020204" pitchFamily="34" charset="0"/>
                <a:ea typeface="Times New Roman" panose="02020603050405020304" pitchFamily="18" charset="0"/>
              </a:rPr>
              <a:t>.</a:t>
            </a:r>
            <a:endParaRPr lang="en-US" b="1" dirty="0">
              <a:latin typeface="Avenir Next LT Pro" panose="020B0504020202020204" pitchFamily="34" charset="0"/>
            </a:endParaRPr>
          </a:p>
          <a:p>
            <a:pPr marL="0" indent="0" algn="ctr">
              <a:buNone/>
            </a:pPr>
            <a:r>
              <a:rPr lang="en-US" sz="2000" dirty="0" err="1"/>
              <a:t>Éxodo</a:t>
            </a:r>
            <a:r>
              <a:rPr lang="en-US" sz="2000" dirty="0"/>
              <a:t> 1:18, 19 (NVI)</a:t>
            </a:r>
          </a:p>
        </p:txBody>
      </p:sp>
      <p:pic>
        <p:nvPicPr>
          <p:cNvPr id="4" name="Picture 2" descr="green plant on white book page">
            <a:extLst>
              <a:ext uri="{FF2B5EF4-FFF2-40B4-BE49-F238E27FC236}">
                <a16:creationId xmlns:a16="http://schemas.microsoft.com/office/drawing/2014/main" id="{504E2B26-EE98-CB46-BCD9-B98EB6B1591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045626B0-6B9A-48DB-BB13-5A30AC326DE8}"/>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06750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09D03-DD6A-6047-93E7-983E47A857CE}"/>
              </a:ext>
            </a:extLst>
          </p:cNvPr>
          <p:cNvSpPr>
            <a:spLocks noGrp="1"/>
          </p:cNvSpPr>
          <p:nvPr>
            <p:ph idx="1"/>
          </p:nvPr>
        </p:nvSpPr>
        <p:spPr>
          <a:xfrm>
            <a:off x="4965431" y="1782306"/>
            <a:ext cx="5075877" cy="3518114"/>
          </a:xfrm>
        </p:spPr>
        <p:txBody>
          <a:bodyPr>
            <a:normAutofit/>
          </a:bodyPr>
          <a:lstStyle/>
          <a:p>
            <a:pPr marL="0" indent="0" algn="ctr">
              <a:lnSpc>
                <a:spcPct val="150000"/>
              </a:lnSpc>
              <a:buNone/>
            </a:pPr>
            <a:r>
              <a:rPr lang="en-US" b="1" dirty="0">
                <a:solidFill>
                  <a:schemeClr val="accent6">
                    <a:lumMod val="50000"/>
                  </a:schemeClr>
                </a:solidFill>
                <a:latin typeface="Avenir Next" panose="020B0503020202020204" pitchFamily="34" charset="0"/>
              </a:rPr>
              <a:t>“EL COMIENZO DE LA SABIDURÍA ES EL TEMOR DEL SEÑOR</a:t>
            </a:r>
            <a:r>
              <a:rPr lang="en-US" dirty="0">
                <a:latin typeface="Avenir Next" panose="020B0503020202020204" pitchFamily="34" charset="0"/>
              </a:rPr>
              <a:t>; CONOCER AL SANTO ES TENER DISCERNIMIENTO”.  </a:t>
            </a:r>
          </a:p>
          <a:p>
            <a:pPr marL="0" indent="0" algn="ctr">
              <a:lnSpc>
                <a:spcPct val="150000"/>
              </a:lnSpc>
              <a:buNone/>
            </a:pPr>
            <a:r>
              <a:rPr lang="en-US" sz="2000" dirty="0">
                <a:latin typeface="Avenir Next" panose="020B0503020202020204" pitchFamily="34" charset="0"/>
              </a:rPr>
              <a:t>PROVERBIOS 9:10 (NVI). </a:t>
            </a:r>
          </a:p>
        </p:txBody>
      </p:sp>
      <p:pic>
        <p:nvPicPr>
          <p:cNvPr id="4" name="Picture 2" descr="open book on white surface">
            <a:extLst>
              <a:ext uri="{FF2B5EF4-FFF2-40B4-BE49-F238E27FC236}">
                <a16:creationId xmlns:a16="http://schemas.microsoft.com/office/drawing/2014/main" id="{7BCFCCA5-8B54-DF4B-B7A8-6115503D280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5" name="Imagem 4" descr="Forma&#10;&#10;Descrição gerada automaticamente">
            <a:extLst>
              <a:ext uri="{FF2B5EF4-FFF2-40B4-BE49-F238E27FC236}">
                <a16:creationId xmlns:a16="http://schemas.microsoft.com/office/drawing/2014/main" id="{FE1F2657-BBE2-4904-8101-15FAF5E59DC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211449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64" name="Rectangle 7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362" name="Picture 2" descr="person carrying Holy Bible and bunch of green leaves">
            <a:extLst>
              <a:ext uri="{FF2B5EF4-FFF2-40B4-BE49-F238E27FC236}">
                <a16:creationId xmlns:a16="http://schemas.microsoft.com/office/drawing/2014/main" id="{993166B7-C9D3-444B-89AB-44B5AE47228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0" y="-586988"/>
            <a:ext cx="10497313" cy="7444998"/>
          </a:xfrm>
          <a:prstGeom prst="rect">
            <a:avLst/>
          </a:prstGeom>
          <a:noFill/>
          <a:extLst>
            <a:ext uri="{909E8E84-426E-40DD-AFC4-6F175D3DCCD1}">
              <a14:hiddenFill xmlns:a14="http://schemas.microsoft.com/office/drawing/2010/main">
                <a:solidFill>
                  <a:srgbClr val="FFFFFF"/>
                </a:solidFill>
              </a14:hiddenFill>
            </a:ext>
          </a:extLst>
        </p:spPr>
      </p:pic>
      <p:sp>
        <p:nvSpPr>
          <p:cNvPr id="15365" name="Rectangle 7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C65CD02-ED3B-4C41-841F-1512FD0065D4}"/>
              </a:ext>
            </a:extLst>
          </p:cNvPr>
          <p:cNvSpPr>
            <a:spLocks noGrp="1"/>
          </p:cNvSpPr>
          <p:nvPr>
            <p:ph idx="1"/>
          </p:nvPr>
        </p:nvSpPr>
        <p:spPr>
          <a:xfrm>
            <a:off x="7187327" y="284480"/>
            <a:ext cx="2942361" cy="6103729"/>
          </a:xfrm>
        </p:spPr>
        <p:txBody>
          <a:bodyPr>
            <a:noAutofit/>
          </a:bodyPr>
          <a:lstStyle/>
          <a:p>
            <a:pPr marL="0" indent="0" algn="r">
              <a:lnSpc>
                <a:spcPct val="100000"/>
              </a:lnSpc>
              <a:buNone/>
            </a:pP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Cuando las hijas de Dios eligen honrar a Dios con su obediencia, Dios las bendice con sabiduría al manejar situaciones complejas. </a:t>
            </a:r>
            <a:r>
              <a:rPr lang="es-MX" sz="2400" b="1"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Dios promete ayudarnos en todas las circunstancias, especialmente en tiempos difíciles como este. </a:t>
            </a:r>
            <a:endParaRPr lang="en-US" sz="2400" b="1" dirty="0"/>
          </a:p>
        </p:txBody>
      </p:sp>
      <p:pic>
        <p:nvPicPr>
          <p:cNvPr id="6" name="Imagem 5" descr="Forma&#10;&#10;Descrição gerada automaticamente">
            <a:extLst>
              <a:ext uri="{FF2B5EF4-FFF2-40B4-BE49-F238E27FC236}">
                <a16:creationId xmlns:a16="http://schemas.microsoft.com/office/drawing/2014/main" id="{C88AC4B8-2FFE-4F7D-8796-2BBF5AA4FF33}"/>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149346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3964F-F381-E648-A167-AD1F02B75B0A}"/>
              </a:ext>
            </a:extLst>
          </p:cNvPr>
          <p:cNvSpPr>
            <a:spLocks noGrp="1"/>
          </p:cNvSpPr>
          <p:nvPr>
            <p:ph type="title"/>
          </p:nvPr>
        </p:nvSpPr>
        <p:spPr>
          <a:xfrm>
            <a:off x="5080933" y="831323"/>
            <a:ext cx="5419427" cy="1286160"/>
          </a:xfrm>
        </p:spPr>
        <p:txBody>
          <a:bodyPr anchor="b">
            <a:noAutofit/>
          </a:bodyPr>
          <a:lstStyle/>
          <a:p>
            <a:pPr algn="ctr">
              <a:lnSpc>
                <a:spcPct val="100000"/>
              </a:lnSpc>
            </a:pPr>
            <a:r>
              <a:rPr lang="en-US" sz="2800" b="1" dirty="0">
                <a:solidFill>
                  <a:schemeClr val="accent6">
                    <a:lumMod val="50000"/>
                  </a:schemeClr>
                </a:solidFill>
                <a:latin typeface="Avenir Next" panose="020B0503020202020204" pitchFamily="34" charset="0"/>
              </a:rPr>
              <a:t>3. ELLAS ELIGIERON OBEDECER A DIOS </a:t>
            </a:r>
            <a:r>
              <a:rPr lang="en-US" sz="2800" b="1" dirty="0">
                <a:latin typeface="Avenir Next" panose="020B0503020202020204" pitchFamily="34" charset="0"/>
              </a:rPr>
              <a:t>ANTES QUE A LOS SERES HUMANOS </a:t>
            </a:r>
            <a:endParaRPr lang="en-US" sz="28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F331E0D2-5745-094D-8237-3B66A86915BE}"/>
              </a:ext>
            </a:extLst>
          </p:cNvPr>
          <p:cNvSpPr>
            <a:spLocks noGrp="1"/>
          </p:cNvSpPr>
          <p:nvPr>
            <p:ph idx="1"/>
          </p:nvPr>
        </p:nvSpPr>
        <p:spPr>
          <a:xfrm>
            <a:off x="5080934" y="2438400"/>
            <a:ext cx="5182566" cy="4132877"/>
          </a:xfrm>
        </p:spPr>
        <p:txBody>
          <a:bodyPr>
            <a:normAutofit fontScale="92500" lnSpcReduction="20000"/>
          </a:bodyPr>
          <a:lstStyle/>
          <a:p>
            <a:pPr marL="0" indent="0" algn="ctr">
              <a:lnSpc>
                <a:spcPct val="100000"/>
              </a:lnSpc>
              <a:buNone/>
            </a:pP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El que tiene la ley de Dios escrita en el corazón obedecerá a Dios antes que a los hombres, y desobedecerá a todos los hombres antes que desviarse en lo mínimo del mandamiento de Dios. Los hijos de Dios, enseñados por la inspiración de verdad e inducidos por una buena conciencia a vivir según toda Palabra de Dios, tendrán su ley escrita en el corazón como la única autoridad que puedan reconocer u obedecer. La sabiduría y la autoridad divina son supremas. </a:t>
            </a:r>
          </a:p>
          <a:p>
            <a:pPr marL="0" indent="0" algn="ctr">
              <a:lnSpc>
                <a:spcPct val="100000"/>
              </a:lnSpc>
              <a:buNone/>
            </a:pPr>
            <a:r>
              <a:rPr lang="en-US" sz="2200" dirty="0"/>
              <a:t>(</a:t>
            </a:r>
            <a:r>
              <a:rPr lang="en-US" sz="2200" i="1" dirty="0" err="1"/>
              <a:t>Consejos</a:t>
            </a:r>
            <a:r>
              <a:rPr lang="en-US" sz="2200" i="1" dirty="0"/>
              <a:t> para la </a:t>
            </a:r>
            <a:r>
              <a:rPr lang="en-US" sz="2200" i="1" dirty="0" err="1"/>
              <a:t>Iglesia</a:t>
            </a:r>
            <a:r>
              <a:rPr lang="en-US" sz="2200" i="1" dirty="0"/>
              <a:t>, 572.1</a:t>
            </a:r>
            <a:r>
              <a:rPr lang="en-US" sz="2200" dirty="0"/>
              <a:t>).</a:t>
            </a:r>
          </a:p>
        </p:txBody>
      </p:sp>
      <p:pic>
        <p:nvPicPr>
          <p:cNvPr id="5" name="Picture 2" descr="green plant on white book page">
            <a:extLst>
              <a:ext uri="{FF2B5EF4-FFF2-40B4-BE49-F238E27FC236}">
                <a16:creationId xmlns:a16="http://schemas.microsoft.com/office/drawing/2014/main" id="{0325F1E3-6516-D146-926B-6A94966D0C1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B96AEBC2-1713-419B-992C-EF0D59BF7E5B}"/>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87873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92EB-9954-E74E-B92D-3722A2F8444C}"/>
              </a:ext>
            </a:extLst>
          </p:cNvPr>
          <p:cNvSpPr>
            <a:spLocks noGrp="1"/>
          </p:cNvSpPr>
          <p:nvPr>
            <p:ph type="title"/>
          </p:nvPr>
        </p:nvSpPr>
        <p:spPr>
          <a:xfrm>
            <a:off x="5080934" y="153822"/>
            <a:ext cx="5419426" cy="1963661"/>
          </a:xfrm>
        </p:spPr>
        <p:txBody>
          <a:bodyPr anchor="b">
            <a:normAutofit/>
          </a:bodyPr>
          <a:lstStyle/>
          <a:p>
            <a:pPr algn="ctr">
              <a:lnSpc>
                <a:spcPct val="100000"/>
              </a:lnSpc>
            </a:pPr>
            <a:r>
              <a:rPr lang="en-US" sz="2800" b="1" dirty="0">
                <a:latin typeface="Avenir Next" panose="020B0503020202020204" pitchFamily="34" charset="0"/>
              </a:rPr>
              <a:t>4.  SE OPUSIERON A LA INJUSTICIA  </a:t>
            </a:r>
            <a:r>
              <a:rPr lang="en-US" sz="2800" b="1" dirty="0">
                <a:solidFill>
                  <a:schemeClr val="accent6">
                    <a:lumMod val="50000"/>
                  </a:schemeClr>
                </a:solidFill>
                <a:latin typeface="Avenir Next" panose="020B0503020202020204" pitchFamily="34" charset="0"/>
              </a:rPr>
              <a:t>Y DEFENDIERON A LOS INDEFENSOS</a:t>
            </a:r>
            <a:endParaRPr lang="en-US" sz="2800" dirty="0">
              <a:solidFill>
                <a:schemeClr val="accent6">
                  <a:lumMod val="50000"/>
                </a:schemeClr>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671E61B1-1782-9F48-9C8A-3DB8CFEA5F83}"/>
              </a:ext>
            </a:extLst>
          </p:cNvPr>
          <p:cNvSpPr>
            <a:spLocks noGrp="1"/>
          </p:cNvSpPr>
          <p:nvPr>
            <p:ph idx="1"/>
          </p:nvPr>
        </p:nvSpPr>
        <p:spPr>
          <a:xfrm>
            <a:off x="5367913" y="2847808"/>
            <a:ext cx="4845467" cy="3785419"/>
          </a:xfrm>
        </p:spPr>
        <p:txBody>
          <a:bodyPr>
            <a:normAutofit/>
          </a:bodyPr>
          <a:lstStyle/>
          <a:p>
            <a:pPr marL="0" indent="0" algn="ctr">
              <a:lnSpc>
                <a:spcPct val="110000"/>
              </a:lnSpc>
              <a:buNone/>
            </a:pPr>
            <a:r>
              <a:rPr lang="es-MX" sz="2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r>
              <a:rPr lang="es-MX" sz="2800" b="1"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2800" b="1" dirty="0">
                <a:effectLst/>
                <a:latin typeface="Avenir Next LT Pro" panose="020B0504020202020204" pitchFamily="34" charset="0"/>
                <a:ea typeface="Times New Roman" panose="02020603050405020304" pitchFamily="18" charset="0"/>
                <a:cs typeface="Times New Roman" panose="02020603050405020304" pitchFamily="18" charset="0"/>
              </a:rPr>
              <a:t>¡Levanta la voz por los que no tienen voz!</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Defiende</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los derechos de los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desposeídos</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dirty="0"/>
          </a:p>
          <a:p>
            <a:pPr marL="0" indent="0" algn="ctr">
              <a:lnSpc>
                <a:spcPct val="110000"/>
              </a:lnSpc>
              <a:buNone/>
            </a:pPr>
            <a:r>
              <a:rPr lang="en-US" sz="2000" dirty="0" err="1"/>
              <a:t>Proverbios</a:t>
            </a:r>
            <a:r>
              <a:rPr lang="en-US" sz="2000" dirty="0"/>
              <a:t> 31:8 (NVI). </a:t>
            </a:r>
          </a:p>
        </p:txBody>
      </p:sp>
      <p:pic>
        <p:nvPicPr>
          <p:cNvPr id="4" name="Picture 2" descr="green plant on white book page">
            <a:extLst>
              <a:ext uri="{FF2B5EF4-FFF2-40B4-BE49-F238E27FC236}">
                <a16:creationId xmlns:a16="http://schemas.microsoft.com/office/drawing/2014/main" id="{1F317AD3-9747-524C-8205-F27615AB0DA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F52D91E6-B2AB-45B9-BFDB-1F3B31EF6553}"/>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842085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person carrying Holy Bible and bunch of green leaves">
            <a:extLst>
              <a:ext uri="{FF2B5EF4-FFF2-40B4-BE49-F238E27FC236}">
                <a16:creationId xmlns:a16="http://schemas.microsoft.com/office/drawing/2014/main" id="{20294295-2F01-6743-A513-1E11482386A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0" y="0"/>
            <a:ext cx="10500359"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CBFD0A4-EA10-9444-8348-D0EE7D9AD5E1}"/>
              </a:ext>
            </a:extLst>
          </p:cNvPr>
          <p:cNvSpPr>
            <a:spLocks noGrp="1"/>
          </p:cNvSpPr>
          <p:nvPr>
            <p:ph idx="1"/>
          </p:nvPr>
        </p:nvSpPr>
        <p:spPr>
          <a:xfrm>
            <a:off x="6990457" y="967506"/>
            <a:ext cx="3229881" cy="5988771"/>
          </a:xfrm>
        </p:spPr>
        <p:txBody>
          <a:bodyPr>
            <a:normAutofit/>
          </a:bodyPr>
          <a:lstStyle/>
          <a:p>
            <a:pPr marL="0" indent="0" algn="r">
              <a:lnSpc>
                <a:spcPct val="100000"/>
              </a:lnSpc>
              <a:buNone/>
            </a:pP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Las personas </a:t>
            </a:r>
          </a:p>
          <a:p>
            <a:pPr marL="0" indent="0" algn="r">
              <a:lnSpc>
                <a:spcPct val="100000"/>
              </a:lnSpc>
              <a:buNone/>
            </a:pP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que aman a Dios, especialmente las mujeres de Dios, deben </a:t>
            </a:r>
            <a:r>
              <a:rPr lang="es-MX" sz="2400" b="1"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ponerse de parte de la justicia</a:t>
            </a: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como </a:t>
            </a:r>
            <a:r>
              <a:rPr lang="es-MX" sz="2400" dirty="0" err="1">
                <a:effectLst/>
                <a:latin typeface="Avenir Next LT Pro" panose="020B0504020202020204" pitchFamily="34" charset="0"/>
                <a:ea typeface="Times New Roman" panose="02020603050405020304" pitchFamily="18" charset="0"/>
                <a:cs typeface="Times New Roman" panose="02020603050405020304" pitchFamily="18" charset="0"/>
              </a:rPr>
              <a:t>Sifrá</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 y </a:t>
            </a:r>
            <a:r>
              <a:rPr lang="es-MX" sz="2400" dirty="0" err="1">
                <a:effectLst/>
                <a:latin typeface="Avenir Next LT Pro" panose="020B0504020202020204" pitchFamily="34" charset="0"/>
                <a:ea typeface="Times New Roman" panose="02020603050405020304" pitchFamily="18" charset="0"/>
                <a:cs typeface="Times New Roman" panose="02020603050405020304" pitchFamily="18" charset="0"/>
              </a:rPr>
              <a:t>Fuvá</a:t>
            </a: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y, con la sabiduría divina, proteger la vida de los débiles y desamparados que no pueden defenderse a sí mismos</a:t>
            </a:r>
            <a:r>
              <a:rPr lang="en-US" dirty="0"/>
              <a:t>.</a:t>
            </a:r>
          </a:p>
        </p:txBody>
      </p:sp>
      <p:pic>
        <p:nvPicPr>
          <p:cNvPr id="6" name="Imagem 5" descr="Forma&#10;&#10;Descrição gerada automaticamente">
            <a:extLst>
              <a:ext uri="{FF2B5EF4-FFF2-40B4-BE49-F238E27FC236}">
                <a16:creationId xmlns:a16="http://schemas.microsoft.com/office/drawing/2014/main" id="{381F6217-91FA-434D-B0E0-3EDB78727DD7}"/>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738078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38D11-F2BA-D94F-BFB0-ADF3F31BD8A4}"/>
              </a:ext>
            </a:extLst>
          </p:cNvPr>
          <p:cNvSpPr>
            <a:spLocks noGrp="1"/>
          </p:cNvSpPr>
          <p:nvPr>
            <p:ph type="title"/>
          </p:nvPr>
        </p:nvSpPr>
        <p:spPr>
          <a:xfrm>
            <a:off x="5080934" y="218998"/>
            <a:ext cx="5419426" cy="1908152"/>
          </a:xfrm>
        </p:spPr>
        <p:txBody>
          <a:bodyPr anchor="b">
            <a:normAutofit/>
          </a:bodyPr>
          <a:lstStyle/>
          <a:p>
            <a:pPr algn="ctr">
              <a:lnSpc>
                <a:spcPct val="100000"/>
              </a:lnSpc>
            </a:pPr>
            <a:r>
              <a:rPr lang="en-US" sz="2800" b="1" dirty="0">
                <a:solidFill>
                  <a:schemeClr val="accent6">
                    <a:lumMod val="50000"/>
                  </a:schemeClr>
                </a:solidFill>
                <a:latin typeface="Avenir Next" panose="020B0503020202020204" pitchFamily="34" charset="0"/>
              </a:rPr>
              <a:t>5. SU FIDELIDAD SALVÓ</a:t>
            </a:r>
            <a:br>
              <a:rPr lang="en-US" sz="2800" b="1" dirty="0">
                <a:solidFill>
                  <a:schemeClr val="accent6">
                    <a:lumMod val="50000"/>
                  </a:schemeClr>
                </a:solidFill>
                <a:latin typeface="Avenir Next" panose="020B0503020202020204" pitchFamily="34" charset="0"/>
              </a:rPr>
            </a:br>
            <a:r>
              <a:rPr lang="en-US" sz="2800" b="1" dirty="0">
                <a:latin typeface="Avenir Next" panose="020B0503020202020204" pitchFamily="34" charset="0"/>
              </a:rPr>
              <a:t>A TODOS LOS HEBREOS</a:t>
            </a:r>
            <a:endParaRPr lang="en-US" sz="28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C6420609-56DF-9741-BA55-D93169C34735}"/>
              </a:ext>
            </a:extLst>
          </p:cNvPr>
          <p:cNvSpPr>
            <a:spLocks noGrp="1"/>
          </p:cNvSpPr>
          <p:nvPr>
            <p:ph idx="1"/>
          </p:nvPr>
        </p:nvSpPr>
        <p:spPr>
          <a:xfrm>
            <a:off x="5080934" y="2779365"/>
            <a:ext cx="5303924" cy="2753532"/>
          </a:xfrm>
        </p:spPr>
        <p:txBody>
          <a:bodyPr>
            <a:normAutofit/>
          </a:bodyPr>
          <a:lstStyle/>
          <a:p>
            <a:pPr marL="0" indent="0" algn="ctr">
              <a:lnSpc>
                <a:spcPct val="100000"/>
              </a:lnSpc>
              <a:buNone/>
            </a:pPr>
            <a:r>
              <a:rPr lang="es-MX" sz="2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¿Puede Dios contar contigo y conmigo cuando necesita que le sirvamos a través de nuestra fidelidad en nuestras profesiones y en todas las diarias rutinas de la vida? </a:t>
            </a:r>
            <a:endParaRPr lang="en-US" sz="2400" dirty="0"/>
          </a:p>
        </p:txBody>
      </p:sp>
      <p:pic>
        <p:nvPicPr>
          <p:cNvPr id="4" name="Picture 2" descr="green plant on white book page">
            <a:extLst>
              <a:ext uri="{FF2B5EF4-FFF2-40B4-BE49-F238E27FC236}">
                <a16:creationId xmlns:a16="http://schemas.microsoft.com/office/drawing/2014/main" id="{C993988C-70A1-284A-BAE1-6F50D25CEA48}"/>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B709089D-4602-47DE-A5BA-269C6BB5AE47}"/>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078127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A person sitting at a desk&#10;&#10;Description automatically generated with low confidence">
            <a:extLst>
              <a:ext uri="{FF2B5EF4-FFF2-40B4-BE49-F238E27FC236}">
                <a16:creationId xmlns:a16="http://schemas.microsoft.com/office/drawing/2014/main" id="{D8B18731-06BC-8D43-A94C-60780A26BD3D}"/>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2"/>
          <a:stretch/>
        </p:blipFill>
        <p:spPr bwMode="auto">
          <a:xfrm>
            <a:off x="-749664"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5E8BE68-2626-394E-8556-96E0A2BF4A74}"/>
              </a:ext>
            </a:extLst>
          </p:cNvPr>
          <p:cNvSpPr>
            <a:spLocks noGrp="1"/>
          </p:cNvSpPr>
          <p:nvPr>
            <p:ph idx="1"/>
          </p:nvPr>
        </p:nvSpPr>
        <p:spPr>
          <a:xfrm>
            <a:off x="5546221" y="712922"/>
            <a:ext cx="4754253" cy="5654539"/>
          </a:xfrm>
        </p:spPr>
        <p:txBody>
          <a:bodyPr>
            <a:normAutofit/>
          </a:bodyPr>
          <a:lstStyle/>
          <a:p>
            <a:pPr marL="0" indent="0" algn="ctr">
              <a:lnSpc>
                <a:spcPct val="100000"/>
              </a:lnSpc>
              <a:buNone/>
            </a:pPr>
            <a:endPar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indent="0" algn="ctr">
              <a:lnSpc>
                <a:spcPct val="100000"/>
              </a:lnSpc>
              <a:buNone/>
            </a:pP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La mujer en su hogar, al desempeñar los sencillos deberes de la vida que deben ser realizados, puede y debe manifestar fidelidad, obediencia y amor tan sinceros, como los que manifiestan los ángeles en su esfera. </a:t>
            </a:r>
            <a:r>
              <a:rPr lang="es-MX" sz="2400" b="1" dirty="0">
                <a:effectLst/>
                <a:latin typeface="Avenir Next LT Pro" panose="020B0504020202020204" pitchFamily="34" charset="0"/>
                <a:ea typeface="Times New Roman" panose="02020603050405020304" pitchFamily="18" charset="0"/>
                <a:cs typeface="Times New Roman" panose="02020603050405020304" pitchFamily="18" charset="0"/>
              </a:rPr>
              <a:t>La conformidad con la voluntad de Dios hace que sea honorable cualquier trabajo que debe ser hecho</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 </a:t>
            </a:r>
          </a:p>
          <a:p>
            <a:pPr marL="0" indent="0" algn="ctr">
              <a:lnSpc>
                <a:spcPct val="100000"/>
              </a:lnSpc>
              <a:buNone/>
            </a:pPr>
            <a:r>
              <a:rPr lang="en-US" sz="2000" dirty="0"/>
              <a:t>(</a:t>
            </a:r>
            <a:r>
              <a:rPr lang="en-US" sz="2000" i="1" dirty="0"/>
              <a:t> El Hogar </a:t>
            </a:r>
            <a:r>
              <a:rPr lang="en-US" sz="2000" i="1" dirty="0" err="1"/>
              <a:t>Adventista</a:t>
            </a:r>
            <a:r>
              <a:rPr lang="en-US" sz="2000" dirty="0"/>
              <a:t>, 24.2).</a:t>
            </a:r>
          </a:p>
        </p:txBody>
      </p:sp>
      <p:pic>
        <p:nvPicPr>
          <p:cNvPr id="5" name="Imagem 4" descr="Forma&#10;&#10;Descrição gerada automaticamente">
            <a:extLst>
              <a:ext uri="{FF2B5EF4-FFF2-40B4-BE49-F238E27FC236}">
                <a16:creationId xmlns:a16="http://schemas.microsoft.com/office/drawing/2014/main" id="{BAFF619A-A61C-4BDA-BCC7-C9D68305929F}"/>
              </a:ext>
            </a:extLst>
          </p:cNvPr>
          <p:cNvPicPr>
            <a:picLocks noChangeAspect="1"/>
          </p:cNvPicPr>
          <p:nvPr/>
        </p:nvPicPr>
        <p:blipFill>
          <a:blip r:embed="rId4"/>
          <a:stretch>
            <a:fillRect/>
          </a:stretch>
        </p:blipFill>
        <p:spPr>
          <a:xfrm>
            <a:off x="10500360" y="1587"/>
            <a:ext cx="1691640" cy="6858000"/>
          </a:xfrm>
          <a:prstGeom prst="rect">
            <a:avLst/>
          </a:prstGeom>
        </p:spPr>
      </p:pic>
    </p:spTree>
    <p:extLst>
      <p:ext uri="{BB962C8B-B14F-4D97-AF65-F5344CB8AC3E}">
        <p14:creationId xmlns:p14="http://schemas.microsoft.com/office/powerpoint/2010/main" val="2647378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AF99E-283F-BB4A-8384-4C64252CFDEC}"/>
              </a:ext>
            </a:extLst>
          </p:cNvPr>
          <p:cNvSpPr>
            <a:spLocks noGrp="1"/>
          </p:cNvSpPr>
          <p:nvPr>
            <p:ph type="title"/>
          </p:nvPr>
        </p:nvSpPr>
        <p:spPr>
          <a:xfrm>
            <a:off x="4965431" y="834511"/>
            <a:ext cx="5534930" cy="1286160"/>
          </a:xfrm>
        </p:spPr>
        <p:txBody>
          <a:bodyPr anchor="b">
            <a:normAutofit fontScale="90000"/>
          </a:bodyPr>
          <a:lstStyle/>
          <a:p>
            <a:pPr algn="ctr">
              <a:lnSpc>
                <a:spcPct val="100000"/>
              </a:lnSpc>
            </a:pPr>
            <a:r>
              <a:rPr lang="en-US" sz="2800" b="1" dirty="0">
                <a:latin typeface="Avenir Next" panose="020B0503020202020204" pitchFamily="34" charset="0"/>
              </a:rPr>
              <a:t>6. </a:t>
            </a:r>
            <a:r>
              <a:rPr lang="es-MX" sz="2800" b="1" dirty="0">
                <a:effectLst/>
                <a:latin typeface="Avenir Next LT Pro" panose="020B0504020202020204" pitchFamily="34" charset="0"/>
                <a:ea typeface="Calibri" panose="020F0502020204030204" pitchFamily="34" charset="0"/>
                <a:cs typeface="Times New Roman" panose="02020603050405020304" pitchFamily="18" charset="0"/>
              </a:rPr>
              <a:t> DIOS RECOMPENSÓ </a:t>
            </a:r>
            <a:r>
              <a:rPr lang="es-MX" sz="2800" b="1" dirty="0">
                <a:solidFill>
                  <a:schemeClr val="accent6">
                    <a:lumMod val="75000"/>
                  </a:schemeClr>
                </a:solidFill>
                <a:effectLst/>
                <a:latin typeface="Avenir Next LT Pro" panose="020B0504020202020204" pitchFamily="34" charset="0"/>
                <a:ea typeface="Calibri" panose="020F0502020204030204" pitchFamily="34" charset="0"/>
                <a:cs typeface="Times New Roman" panose="02020603050405020304" pitchFamily="18" charset="0"/>
              </a:rPr>
              <a:t>SU FIDELIDAD </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solidFill>
                <a:schemeClr val="accent6">
                  <a:lumMod val="50000"/>
                </a:schemeClr>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5F8F23AF-2404-2248-9BD5-EA43518872C5}"/>
              </a:ext>
            </a:extLst>
          </p:cNvPr>
          <p:cNvSpPr>
            <a:spLocks noGrp="1"/>
          </p:cNvSpPr>
          <p:nvPr>
            <p:ph idx="1"/>
          </p:nvPr>
        </p:nvSpPr>
        <p:spPr>
          <a:xfrm>
            <a:off x="4965432" y="2120671"/>
            <a:ext cx="5260920" cy="4351121"/>
          </a:xfrm>
        </p:spPr>
        <p:txBody>
          <a:bodyPr>
            <a:noAutofit/>
          </a:bodyPr>
          <a:lstStyle/>
          <a:p>
            <a:pPr marL="0" indent="0" algn="ctr">
              <a:lnSpc>
                <a:spcPct val="110000"/>
              </a:lnSpc>
              <a:buNone/>
            </a:pPr>
            <a:endParaRPr lang="es-MX" sz="2400" b="1"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indent="0" algn="ctr">
              <a:lnSpc>
                <a:spcPct val="110000"/>
              </a:lnSpc>
              <a:buNone/>
            </a:pPr>
            <a:r>
              <a:rPr lang="es-MX" sz="2400" b="1" dirty="0">
                <a:effectLst/>
                <a:latin typeface="Avenir Next LT Pro" panose="020B0504020202020204" pitchFamily="34" charset="0"/>
                <a:ea typeface="Times New Roman" panose="02020603050405020304" pitchFamily="18" charset="0"/>
                <a:cs typeface="Times New Roman" panose="02020603050405020304" pitchFamily="18" charset="0"/>
              </a:rPr>
              <a:t>Versión Dios habla Hoy: </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“De esta manera el pueblo israelita seguía creciendo en número, y cada vez se hacía más poderoso. Además, como las parteras tuvieron temor de Dios, él las favoreció y les concedió una familia numerosa.</a:t>
            </a: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lnSpc>
                <a:spcPct val="110000"/>
              </a:lnSpc>
              <a:buNone/>
            </a:pPr>
            <a:r>
              <a:rPr lang="en-US" sz="2000" dirty="0" err="1"/>
              <a:t>Éxodo</a:t>
            </a:r>
            <a:r>
              <a:rPr lang="en-US" sz="2000" dirty="0"/>
              <a:t> 1:20</a:t>
            </a:r>
          </a:p>
        </p:txBody>
      </p:sp>
      <p:pic>
        <p:nvPicPr>
          <p:cNvPr id="4" name="Picture 2" descr="green plant on white book page">
            <a:extLst>
              <a:ext uri="{FF2B5EF4-FFF2-40B4-BE49-F238E27FC236}">
                <a16:creationId xmlns:a16="http://schemas.microsoft.com/office/drawing/2014/main" id="{EE9649A1-44E2-A34B-A71B-3CB1EEF4A419}"/>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FF0277E8-DDEC-4D7B-B8B4-830E47272DDE}"/>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212174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90DA22-7D30-0142-9784-09281E4E9479}"/>
              </a:ext>
            </a:extLst>
          </p:cNvPr>
          <p:cNvSpPr>
            <a:spLocks noGrp="1"/>
          </p:cNvSpPr>
          <p:nvPr>
            <p:ph idx="1"/>
          </p:nvPr>
        </p:nvSpPr>
        <p:spPr>
          <a:xfrm>
            <a:off x="4965432" y="837051"/>
            <a:ext cx="5212610" cy="5822603"/>
          </a:xfrm>
        </p:spPr>
        <p:txBody>
          <a:bodyPr>
            <a:noAutofit/>
          </a:bodyPr>
          <a:lstStyle/>
          <a:p>
            <a:pPr>
              <a:lnSpc>
                <a:spcPct val="100000"/>
              </a:lnSpc>
            </a:pPr>
            <a:endParaRPr lang="es-MX" sz="2800" b="1" dirty="0">
              <a:solidFill>
                <a:srgbClr val="000000"/>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a:lnSpc>
                <a:spcPct val="100000"/>
              </a:lnSpc>
            </a:pPr>
            <a:endParaRPr lang="es-MX" b="1" dirty="0">
              <a:solidFill>
                <a:srgbClr val="000000"/>
              </a:solidFill>
              <a:latin typeface="Avenir Next LT Pro" panose="020B0504020202020204" pitchFamily="34" charset="0"/>
              <a:ea typeface="Times New Roman" panose="02020603050405020304" pitchFamily="18" charset="0"/>
              <a:cs typeface="Times New Roman" panose="02020603050405020304" pitchFamily="18" charset="0"/>
            </a:endParaRPr>
          </a:p>
          <a:p>
            <a:pPr>
              <a:lnSpc>
                <a:spcPct val="100000"/>
              </a:lnSpc>
            </a:pPr>
            <a:r>
              <a:rPr lang="es-MX" sz="2800" b="1" dirty="0">
                <a:solidFill>
                  <a:srgbClr val="000000"/>
                </a:solidFill>
                <a:effectLst/>
                <a:latin typeface="Avenir Next LT Pro" panose="020B0504020202020204" pitchFamily="34" charset="0"/>
                <a:ea typeface="Times New Roman" panose="02020603050405020304" pitchFamily="18" charset="0"/>
                <a:cs typeface="Times New Roman" panose="02020603050405020304" pitchFamily="18" charset="0"/>
              </a:rPr>
              <a:t>Nueva Traducción Viviente (NTV):  </a:t>
            </a:r>
            <a:r>
              <a:rPr lang="es-MX" sz="2800" dirty="0">
                <a:solidFill>
                  <a:srgbClr val="000000"/>
                </a:solidFill>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Por eso </a:t>
            </a:r>
            <a:r>
              <a:rPr lang="es-MX" sz="2800" b="1"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Dios</a:t>
            </a:r>
            <a:r>
              <a:rPr lang="es-MX" sz="2800" dirty="0">
                <a:solidFill>
                  <a:srgbClr val="0070C0"/>
                </a:solidFill>
                <a:effectLst/>
                <a:latin typeface="Avenir Next LT Pro" panose="020B0504020202020204" pitchFamily="34" charset="0"/>
                <a:ea typeface="Times New Roman" panose="02020603050405020304" pitchFamily="18" charset="0"/>
                <a:cs typeface="Times New Roman" panose="02020603050405020304" pitchFamily="18" charset="0"/>
              </a:rPr>
              <a:t> </a:t>
            </a: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fue bueno con las parteras, y los israelitas siguieron multiplicándose, y se hicieron cada vez más poderosos”. 			É</a:t>
            </a:r>
            <a:r>
              <a:rPr lang="en-US" dirty="0" err="1"/>
              <a:t>xodo</a:t>
            </a:r>
            <a:r>
              <a:rPr lang="en-US" dirty="0"/>
              <a:t> 1:20</a:t>
            </a:r>
          </a:p>
          <a:p>
            <a:pPr marL="0" indent="0">
              <a:lnSpc>
                <a:spcPct val="100000"/>
              </a:lnSpc>
              <a:buNone/>
            </a:pPr>
            <a:endParaRPr lang="en-US" dirty="0"/>
          </a:p>
          <a:p>
            <a:pPr marL="0" indent="0">
              <a:lnSpc>
                <a:spcPct val="100000"/>
              </a:lnSpc>
              <a:buNone/>
            </a:pPr>
            <a:endParaRPr lang="en-US" dirty="0"/>
          </a:p>
        </p:txBody>
      </p:sp>
      <p:pic>
        <p:nvPicPr>
          <p:cNvPr id="6" name="Picture 2" descr="open book on white surface">
            <a:extLst>
              <a:ext uri="{FF2B5EF4-FFF2-40B4-BE49-F238E27FC236}">
                <a16:creationId xmlns:a16="http://schemas.microsoft.com/office/drawing/2014/main" id="{82B7870C-772C-5643-877E-A471EAB9D26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4" name="Imagem 3" descr="Forma&#10;&#10;Descrição gerada automaticamente">
            <a:extLst>
              <a:ext uri="{FF2B5EF4-FFF2-40B4-BE49-F238E27FC236}">
                <a16:creationId xmlns:a16="http://schemas.microsoft.com/office/drawing/2014/main" id="{432C3001-5832-4BB1-99E3-8FE3FF4070CC}"/>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40774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5A39B-89F1-844C-8667-E2C237CDF40B}"/>
              </a:ext>
            </a:extLst>
          </p:cNvPr>
          <p:cNvSpPr>
            <a:spLocks noGrp="1"/>
          </p:cNvSpPr>
          <p:nvPr>
            <p:ph type="title"/>
          </p:nvPr>
        </p:nvSpPr>
        <p:spPr>
          <a:xfrm>
            <a:off x="804673" y="996044"/>
            <a:ext cx="3616856" cy="4376572"/>
          </a:xfrm>
        </p:spPr>
        <p:txBody>
          <a:bodyPr anchor="ctr">
            <a:normAutofit/>
          </a:bodyPr>
          <a:lstStyle/>
          <a:p>
            <a:pPr algn="ctr">
              <a:lnSpc>
                <a:spcPct val="100000"/>
              </a:lnSpc>
            </a:pPr>
            <a:r>
              <a:rPr lang="en-US" sz="4000" dirty="0">
                <a:latin typeface="Avenir Next" panose="020B0503020202020204" pitchFamily="34" charset="0"/>
              </a:rPr>
              <a:t>DICCIONARIO DE LA REAL ACADEMIA ESPAÑOLA</a:t>
            </a:r>
            <a:endParaRPr lang="en-US" sz="4000" b="1" dirty="0">
              <a:latin typeface="Avenir Next" panose="020B0503020202020204" pitchFamily="34" charset="0"/>
            </a:endParaRP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FC30AF-94AA-BA44-B207-E8BD37250E9E}"/>
              </a:ext>
            </a:extLst>
          </p:cNvPr>
          <p:cNvSpPr>
            <a:spLocks noGrp="1"/>
          </p:cNvSpPr>
          <p:nvPr>
            <p:ph idx="1"/>
          </p:nvPr>
        </p:nvSpPr>
        <p:spPr>
          <a:xfrm>
            <a:off x="5916538" y="1416304"/>
            <a:ext cx="4022221" cy="4471416"/>
          </a:xfrm>
        </p:spPr>
        <p:txBody>
          <a:bodyPr anchor="ctr">
            <a:normAutofit/>
          </a:bodyPr>
          <a:lstStyle/>
          <a:p>
            <a:pPr marL="0" indent="0" algn="ctr">
              <a:lnSpc>
                <a:spcPct val="150000"/>
              </a:lnSpc>
              <a:buNone/>
            </a:pPr>
            <a:r>
              <a:rPr lang="en-US" dirty="0">
                <a:solidFill>
                  <a:schemeClr val="bg1"/>
                </a:solidFill>
                <a:latin typeface="Avenir Next" panose="020B0503020202020204" pitchFamily="34" charset="0"/>
              </a:rPr>
              <a:t>UNA  HEROÍNA ES UNA MUJER “QUE ACTÚA DE UNA MANERA </a:t>
            </a:r>
            <a:r>
              <a:rPr lang="en-US" b="1" dirty="0">
                <a:solidFill>
                  <a:schemeClr val="bg1"/>
                </a:solidFill>
                <a:latin typeface="Avenir Next" panose="020B0503020202020204" pitchFamily="34" charset="0"/>
              </a:rPr>
              <a:t>VALEROSA</a:t>
            </a:r>
            <a:r>
              <a:rPr lang="en-US" dirty="0">
                <a:solidFill>
                  <a:schemeClr val="bg1"/>
                </a:solidFill>
                <a:latin typeface="Avenir Next" panose="020B0503020202020204" pitchFamily="34" charset="0"/>
              </a:rPr>
              <a:t> Y </a:t>
            </a:r>
            <a:r>
              <a:rPr lang="en-US" b="1" dirty="0">
                <a:solidFill>
                  <a:schemeClr val="bg1"/>
                </a:solidFill>
                <a:latin typeface="Avenir Next" panose="020B0503020202020204" pitchFamily="34" charset="0"/>
              </a:rPr>
              <a:t>ARRIESGADA</a:t>
            </a:r>
            <a:r>
              <a:rPr lang="en-US" dirty="0">
                <a:solidFill>
                  <a:schemeClr val="bg1"/>
                </a:solidFill>
                <a:latin typeface="Avenir Next" panose="020B0503020202020204" pitchFamily="34" charset="0"/>
              </a:rPr>
              <a:t>”…O </a:t>
            </a:r>
            <a:r>
              <a:rPr lang="en-US" b="1" dirty="0">
                <a:solidFill>
                  <a:schemeClr val="bg1"/>
                </a:solidFill>
                <a:latin typeface="Avenir Next" panose="020B0503020202020204" pitchFamily="34" charset="0"/>
              </a:rPr>
              <a:t>ILUSTRE</a:t>
            </a:r>
            <a:r>
              <a:rPr lang="en-US" dirty="0">
                <a:solidFill>
                  <a:schemeClr val="bg1"/>
                </a:solidFill>
                <a:latin typeface="Avenir Next" panose="020B0503020202020204" pitchFamily="34" charset="0"/>
              </a:rPr>
              <a:t> POR SUS </a:t>
            </a:r>
            <a:r>
              <a:rPr lang="en-US" b="1" dirty="0">
                <a:solidFill>
                  <a:schemeClr val="bg1"/>
                </a:solidFill>
                <a:latin typeface="Avenir Next" panose="020B0503020202020204" pitchFamily="34" charset="0"/>
              </a:rPr>
              <a:t>HAZAÑAS</a:t>
            </a:r>
            <a:r>
              <a:rPr lang="en-US" dirty="0">
                <a:solidFill>
                  <a:schemeClr val="bg1"/>
                </a:solidFill>
                <a:latin typeface="Avenir Next" panose="020B0503020202020204" pitchFamily="34" charset="0"/>
              </a:rPr>
              <a:t>”. </a:t>
            </a:r>
            <a:endParaRPr lang="en-US" b="1" dirty="0">
              <a:solidFill>
                <a:schemeClr val="bg1"/>
              </a:solidFill>
              <a:latin typeface="Avenir Next" panose="020B0503020202020204" pitchFamily="34" charset="0"/>
            </a:endParaRPr>
          </a:p>
          <a:p>
            <a:pPr marL="0" indent="0" algn="ctr">
              <a:lnSpc>
                <a:spcPct val="150000"/>
              </a:lnSpc>
              <a:buNone/>
            </a:pPr>
            <a:endParaRPr lang="en-US" dirty="0">
              <a:solidFill>
                <a:schemeClr val="bg1"/>
              </a:solidFill>
              <a:latin typeface="Avenir Next" panose="020B0503020202020204" pitchFamily="34" charset="0"/>
            </a:endParaRPr>
          </a:p>
        </p:txBody>
      </p:sp>
      <p:pic>
        <p:nvPicPr>
          <p:cNvPr id="6" name="Imagem 5" descr="Forma&#10;&#10;Descrição gerada automaticamente">
            <a:extLst>
              <a:ext uri="{FF2B5EF4-FFF2-40B4-BE49-F238E27FC236}">
                <a16:creationId xmlns:a16="http://schemas.microsoft.com/office/drawing/2014/main" id="{18492CE7-4452-435B-979B-37328982A43B}"/>
              </a:ext>
            </a:extLst>
          </p:cNvPr>
          <p:cNvPicPr>
            <a:picLocks noChangeAspect="1"/>
          </p:cNvPicPr>
          <p:nvPr/>
        </p:nvPicPr>
        <p:blipFill>
          <a:blip r:embed="rId3"/>
          <a:stretch>
            <a:fillRect/>
          </a:stretch>
        </p:blipFill>
        <p:spPr>
          <a:xfrm>
            <a:off x="10500360" y="10"/>
            <a:ext cx="1691640" cy="6858000"/>
          </a:xfrm>
          <a:prstGeom prst="rect">
            <a:avLst/>
          </a:prstGeom>
        </p:spPr>
      </p:pic>
    </p:spTree>
    <p:extLst>
      <p:ext uri="{BB962C8B-B14F-4D97-AF65-F5344CB8AC3E}">
        <p14:creationId xmlns:p14="http://schemas.microsoft.com/office/powerpoint/2010/main" val="302279957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person carrying Holy Bible and bunch of green leaves">
            <a:extLst>
              <a:ext uri="{FF2B5EF4-FFF2-40B4-BE49-F238E27FC236}">
                <a16:creationId xmlns:a16="http://schemas.microsoft.com/office/drawing/2014/main" id="{5C3D85D9-E03F-2B45-B72F-E6CDBE8F82B4}"/>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522356" y="169579"/>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4FC8A3B-9C6F-694F-AFC1-A79BCA76986F}"/>
              </a:ext>
            </a:extLst>
          </p:cNvPr>
          <p:cNvSpPr>
            <a:spLocks noGrp="1"/>
          </p:cNvSpPr>
          <p:nvPr>
            <p:ph idx="1"/>
          </p:nvPr>
        </p:nvSpPr>
        <p:spPr>
          <a:xfrm>
            <a:off x="278973" y="708140"/>
            <a:ext cx="4850970" cy="5780868"/>
          </a:xfrm>
        </p:spPr>
        <p:txBody>
          <a:bodyPr>
            <a:normAutofit fontScale="85000" lnSpcReduction="20000"/>
          </a:bodyPr>
          <a:lstStyle/>
          <a:p>
            <a:pPr lvl="0">
              <a:lnSpc>
                <a:spcPct val="110000"/>
              </a:lnSpc>
            </a:pPr>
            <a:r>
              <a:rPr lang="es-MX" sz="2800" dirty="0">
                <a:effectLst/>
                <a:latin typeface="Avenir Next LT Pro" panose="020B0504020202020204" pitchFamily="34" charset="0"/>
                <a:ea typeface="Calibri" panose="020F0502020204030204" pitchFamily="34" charset="0"/>
                <a:cs typeface="Times New Roman" panose="02020603050405020304" pitchFamily="18" charset="0"/>
              </a:rPr>
              <a:t>De estas humildes mujeres aprendimos que </a:t>
            </a:r>
            <a:r>
              <a:rPr lang="es-MX" sz="2800" b="1" dirty="0">
                <a:solidFill>
                  <a:schemeClr val="accent6">
                    <a:lumMod val="75000"/>
                  </a:schemeClr>
                </a:solidFill>
                <a:effectLst/>
                <a:latin typeface="Avenir Next LT Pro" panose="020B0504020202020204" pitchFamily="34" charset="0"/>
                <a:ea typeface="Calibri" panose="020F0502020204030204" pitchFamily="34" charset="0"/>
                <a:cs typeface="Times New Roman" panose="02020603050405020304" pitchFamily="18" charset="0"/>
              </a:rPr>
              <a:t>el temor de Dios es la más importante de las virtudes</a:t>
            </a:r>
            <a:r>
              <a:rPr lang="es-MX" sz="2800" dirty="0">
                <a:effectLst/>
                <a:latin typeface="Avenir Next LT Pro" panose="020B0504020202020204" pitchFamily="34" charset="0"/>
                <a:ea typeface="Calibri" panose="020F0502020204030204" pitchFamily="34" charset="0"/>
                <a:cs typeface="Times New Roman" panose="02020603050405020304" pitchFamily="18" charset="0"/>
              </a:rPr>
              <a:t>; una que también embellece a las hijas de Dios. </a:t>
            </a:r>
          </a:p>
          <a:p>
            <a:pPr>
              <a:lnSpc>
                <a:spcPct val="110000"/>
              </a:lnSpc>
            </a:pPr>
            <a:r>
              <a:rPr lang="es-MX" sz="2800" dirty="0">
                <a:effectLst/>
                <a:latin typeface="Avenir Next LT Pro" panose="020B0504020202020204" pitchFamily="34" charset="0"/>
                <a:ea typeface="Calibri" panose="020F0502020204030204" pitchFamily="34" charset="0"/>
                <a:cs typeface="Times New Roman" panose="02020603050405020304" pitchFamily="18" charset="0"/>
              </a:rPr>
              <a:t> Aprendimos que </a:t>
            </a:r>
            <a:r>
              <a:rPr lang="es-MX" sz="2800" b="1" dirty="0">
                <a:solidFill>
                  <a:schemeClr val="accent6">
                    <a:lumMod val="75000"/>
                  </a:schemeClr>
                </a:solidFill>
                <a:effectLst/>
                <a:latin typeface="Avenir Next LT Pro" panose="020B0504020202020204" pitchFamily="34" charset="0"/>
                <a:ea typeface="Calibri" panose="020F0502020204030204" pitchFamily="34" charset="0"/>
                <a:cs typeface="Times New Roman" panose="02020603050405020304" pitchFamily="18" charset="0"/>
              </a:rPr>
              <a:t>Dios nos da la sabiduría que necesitamos para enfrentar cada situación </a:t>
            </a:r>
            <a:r>
              <a:rPr lang="es-MX" sz="2800" dirty="0">
                <a:effectLst/>
                <a:latin typeface="Avenir Next LT Pro" panose="020B0504020202020204" pitchFamily="34" charset="0"/>
                <a:ea typeface="Calibri" panose="020F0502020204030204" pitchFamily="34" charset="0"/>
                <a:cs typeface="Times New Roman" panose="02020603050405020304" pitchFamily="18" charset="0"/>
              </a:rPr>
              <a:t>cuando elegimos hacer su voluntad.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r>
              <a:rPr lang="es-MX" sz="2800" dirty="0">
                <a:effectLst/>
                <a:latin typeface="Avenir Next LT Pro" panose="020B0504020202020204" pitchFamily="34" charset="0"/>
                <a:ea typeface="Calibri" panose="020F0502020204030204" pitchFamily="34" charset="0"/>
                <a:cs typeface="Times New Roman" panose="02020603050405020304" pitchFamily="18" charset="0"/>
              </a:rPr>
              <a:t> Aprendimos que, en cualquier circunstancia</a:t>
            </a:r>
            <a:r>
              <a:rPr lang="es-MX" sz="2800" b="1" dirty="0">
                <a:solidFill>
                  <a:schemeClr val="accent6">
                    <a:lumMod val="75000"/>
                  </a:schemeClr>
                </a:solidFill>
                <a:effectLst/>
                <a:latin typeface="Avenir Next LT Pro" panose="020B0504020202020204" pitchFamily="34" charset="0"/>
                <a:ea typeface="Calibri" panose="020F0502020204030204" pitchFamily="34" charset="0"/>
                <a:cs typeface="Times New Roman" panose="02020603050405020304" pitchFamily="18" charset="0"/>
              </a:rPr>
              <a:t>, podemos tomar la decisión de obedecer a Dios </a:t>
            </a:r>
            <a:r>
              <a:rPr lang="es-MX" sz="2800" dirty="0">
                <a:effectLst/>
                <a:latin typeface="Avenir Next LT Pro" panose="020B0504020202020204" pitchFamily="34" charset="0"/>
                <a:ea typeface="Calibri" panose="020F0502020204030204" pitchFamily="34" charset="0"/>
                <a:cs typeface="Times New Roman" panose="02020603050405020304" pitchFamily="18" charset="0"/>
              </a:rPr>
              <a:t>en vez de obedecer a Satanás y a sus agentes.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m 5" descr="Forma&#10;&#10;Descrição gerada automaticamente">
            <a:extLst>
              <a:ext uri="{FF2B5EF4-FFF2-40B4-BE49-F238E27FC236}">
                <a16:creationId xmlns:a16="http://schemas.microsoft.com/office/drawing/2014/main" id="{22DCF1BE-EBC9-4E36-9A63-D684B58A3B1B}"/>
              </a:ext>
            </a:extLst>
          </p:cNvPr>
          <p:cNvPicPr>
            <a:picLocks noChangeAspect="1"/>
          </p:cNvPicPr>
          <p:nvPr/>
        </p:nvPicPr>
        <p:blipFill>
          <a:blip r:embed="rId4"/>
          <a:stretch>
            <a:fillRect/>
          </a:stretch>
        </p:blipFill>
        <p:spPr>
          <a:xfrm>
            <a:off x="10500361" y="84785"/>
            <a:ext cx="1691640" cy="6858000"/>
          </a:xfrm>
          <a:prstGeom prst="rect">
            <a:avLst/>
          </a:prstGeom>
        </p:spPr>
      </p:pic>
    </p:spTree>
    <p:extLst>
      <p:ext uri="{BB962C8B-B14F-4D97-AF65-F5344CB8AC3E}">
        <p14:creationId xmlns:p14="http://schemas.microsoft.com/office/powerpoint/2010/main" val="1997225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DB861B-A4DA-BE4D-933B-356544BBFF9C}"/>
              </a:ext>
            </a:extLst>
          </p:cNvPr>
          <p:cNvSpPr>
            <a:spLocks noGrp="1"/>
          </p:cNvSpPr>
          <p:nvPr>
            <p:ph idx="1"/>
          </p:nvPr>
        </p:nvSpPr>
        <p:spPr>
          <a:xfrm>
            <a:off x="5105544" y="1126713"/>
            <a:ext cx="4953010" cy="4980591"/>
          </a:xfrm>
        </p:spPr>
        <p:txBody>
          <a:bodyPr>
            <a:normAutofit/>
          </a:bodyPr>
          <a:lstStyle/>
          <a:p>
            <a:pPr>
              <a:lnSpc>
                <a:spcPct val="100000"/>
              </a:lnSpc>
            </a:pPr>
            <a:r>
              <a:rPr lang="es-MX" sz="2400" b="1" dirty="0">
                <a:solidFill>
                  <a:schemeClr val="accent6">
                    <a:lumMod val="75000"/>
                  </a:schemeClr>
                </a:solidFill>
                <a:effectLst/>
                <a:latin typeface="Avenir Next LT Pro" panose="020B0504020202020204" pitchFamily="34" charset="0"/>
                <a:ea typeface="Calibri" panose="020F0502020204030204" pitchFamily="34" charset="0"/>
                <a:cs typeface="Times New Roman" panose="02020603050405020304" pitchFamily="18" charset="0"/>
              </a:rPr>
              <a:t>Aprendimos que debemos oponernos a la injusticia en dondequiera que estemos</a:t>
            </a:r>
            <a:r>
              <a:rPr lang="es-MX" sz="2400" dirty="0">
                <a:effectLst/>
                <a:latin typeface="Avenir Next LT Pro" panose="020B0504020202020204" pitchFamily="34" charset="0"/>
                <a:ea typeface="Calibri" panose="020F0502020204030204" pitchFamily="34" charset="0"/>
                <a:cs typeface="Times New Roman" panose="02020603050405020304" pitchFamily="18" charset="0"/>
              </a:rPr>
              <a:t>, para defender al desamparado y ofrecer cualquier ayuda que sea necesaria para salvar vidas.</a:t>
            </a:r>
          </a:p>
          <a:p>
            <a:pPr marL="0" lvl="0" indent="0">
              <a:lnSpc>
                <a:spcPct val="100000"/>
              </a:lnSpc>
              <a:buNone/>
            </a:pPr>
            <a:endParaRPr lang="en-US" sz="2400" dirty="0">
              <a:latin typeface="Avenir Next LT Pro" panose="020B0504020202020204" pitchFamily="34" charset="0"/>
            </a:endParaRPr>
          </a:p>
          <a:p>
            <a:pPr>
              <a:lnSpc>
                <a:spcPct val="100000"/>
              </a:lnSpc>
            </a:pPr>
            <a:r>
              <a:rPr lang="es-MX" sz="2400" dirty="0">
                <a:effectLst/>
                <a:latin typeface="Avenir Next LT Pro" panose="020B0504020202020204" pitchFamily="34" charset="0"/>
                <a:ea typeface="Calibri" panose="020F0502020204030204" pitchFamily="34" charset="0"/>
                <a:cs typeface="Times New Roman" panose="02020603050405020304" pitchFamily="18" charset="0"/>
              </a:rPr>
              <a:t> Aprendimos que </a:t>
            </a:r>
            <a:r>
              <a:rPr lang="es-MX" sz="2400" b="1" dirty="0">
                <a:solidFill>
                  <a:schemeClr val="accent6">
                    <a:lumMod val="75000"/>
                  </a:schemeClr>
                </a:solidFill>
                <a:effectLst/>
                <a:latin typeface="Avenir Next LT Pro" panose="020B0504020202020204" pitchFamily="34" charset="0"/>
                <a:ea typeface="Calibri" panose="020F0502020204030204" pitchFamily="34" charset="0"/>
                <a:cs typeface="Times New Roman" panose="02020603050405020304" pitchFamily="18" charset="0"/>
              </a:rPr>
              <a:t>cuando permanecemos fieles en la obediencia a Dios, él es fiel en derramar sobre nosotros sus bendiciones.</a:t>
            </a:r>
            <a:endParaRPr lang="en-US" sz="2400" b="1" dirty="0">
              <a:solidFill>
                <a:schemeClr val="accent6">
                  <a:lumMod val="75000"/>
                </a:schemeClr>
              </a:solidFill>
              <a:effectLst/>
              <a:latin typeface="Avenir Next LT Pro" panose="020B0504020202020204" pitchFamily="34" charset="0"/>
              <a:ea typeface="Calibri" panose="020F0502020204030204" pitchFamily="34" charset="0"/>
              <a:cs typeface="Times New Roman" panose="02020603050405020304" pitchFamily="18" charset="0"/>
            </a:endParaRPr>
          </a:p>
        </p:txBody>
      </p:sp>
      <p:pic>
        <p:nvPicPr>
          <p:cNvPr id="4" name="Picture 2" descr="green plant on white book page">
            <a:extLst>
              <a:ext uri="{FF2B5EF4-FFF2-40B4-BE49-F238E27FC236}">
                <a16:creationId xmlns:a16="http://schemas.microsoft.com/office/drawing/2014/main" id="{EB8B101C-50C3-A746-BFBF-31349AB1D9EE}"/>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5" name="Imagem 4" descr="Forma&#10;&#10;Descrição gerada automaticamente">
            <a:extLst>
              <a:ext uri="{FF2B5EF4-FFF2-40B4-BE49-F238E27FC236}">
                <a16:creationId xmlns:a16="http://schemas.microsoft.com/office/drawing/2014/main" id="{E0E6B89B-D311-4CC2-A2F2-660EA6DBB8F2}"/>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253603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white ceramic teacup on white ceramic saucer on table">
            <a:extLst>
              <a:ext uri="{FF2B5EF4-FFF2-40B4-BE49-F238E27FC236}">
                <a16:creationId xmlns:a16="http://schemas.microsoft.com/office/drawing/2014/main" id="{8F79A001-5B70-D54C-B565-A8C138BD03F2}"/>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29BC02F-FA33-6148-B220-2025B9674677}"/>
              </a:ext>
            </a:extLst>
          </p:cNvPr>
          <p:cNvSpPr>
            <a:spLocks noGrp="1"/>
          </p:cNvSpPr>
          <p:nvPr>
            <p:ph idx="1"/>
          </p:nvPr>
        </p:nvSpPr>
        <p:spPr>
          <a:xfrm>
            <a:off x="924524" y="3806356"/>
            <a:ext cx="8480733" cy="2634713"/>
          </a:xfrm>
        </p:spPr>
        <p:txBody>
          <a:bodyPr anchor="ctr">
            <a:normAutofit/>
          </a:bodyPr>
          <a:lstStyle/>
          <a:p>
            <a:pPr marL="0" indent="0" algn="ctr">
              <a:lnSpc>
                <a:spcPct val="150000"/>
              </a:lnSpc>
              <a:buNone/>
            </a:pPr>
            <a:r>
              <a:rPr lang="en-US" sz="2000" dirty="0">
                <a:solidFill>
                  <a:schemeClr val="accent6">
                    <a:lumMod val="50000"/>
                  </a:schemeClr>
                </a:solidFill>
                <a:latin typeface="Avenir Next" panose="020B0503020202020204" pitchFamily="34" charset="0"/>
                <a:ea typeface="Ayuthaya" pitchFamily="2" charset="-34"/>
                <a:cs typeface="Ayuthaya" pitchFamily="2" charset="-34"/>
              </a:rPr>
              <a:t>“PADRE CELESTIAL, ENSÉÑAME </a:t>
            </a:r>
            <a:r>
              <a:rPr lang="en-US" sz="2000" b="1" dirty="0">
                <a:solidFill>
                  <a:schemeClr val="accent6">
                    <a:lumMod val="50000"/>
                  </a:schemeClr>
                </a:solidFill>
                <a:latin typeface="Avenir Next" panose="020B0503020202020204" pitchFamily="34" charset="0"/>
                <a:ea typeface="Ayuthaya" pitchFamily="2" charset="-34"/>
                <a:cs typeface="Ayuthaya" pitchFamily="2" charset="-34"/>
              </a:rPr>
              <a:t>TUS CAMINOS DE JUSTICIA </a:t>
            </a:r>
            <a:r>
              <a:rPr lang="en-US" sz="2000" dirty="0">
                <a:solidFill>
                  <a:schemeClr val="accent6">
                    <a:lumMod val="50000"/>
                  </a:schemeClr>
                </a:solidFill>
                <a:latin typeface="Avenir Next" panose="020B0503020202020204" pitchFamily="34" charset="0"/>
                <a:ea typeface="Ayuthaya" pitchFamily="2" charset="-34"/>
                <a:cs typeface="Ayuthaya" pitchFamily="2" charset="-34"/>
              </a:rPr>
              <a:t>Y HAZ QUE TU ESPÍRITU ABRA MIS OJOS </a:t>
            </a:r>
            <a:r>
              <a:rPr lang="en-US" sz="2000" b="1" dirty="0">
                <a:solidFill>
                  <a:schemeClr val="accent6">
                    <a:lumMod val="50000"/>
                  </a:schemeClr>
                </a:solidFill>
                <a:latin typeface="Avenir Next" panose="020B0503020202020204" pitchFamily="34" charset="0"/>
                <a:ea typeface="Ayuthaya" pitchFamily="2" charset="-34"/>
                <a:cs typeface="Ayuthaya" pitchFamily="2" charset="-34"/>
              </a:rPr>
              <a:t>PARA ENTENDER TU VOLUNTAD </a:t>
            </a:r>
            <a:r>
              <a:rPr lang="en-US" sz="2000" dirty="0">
                <a:solidFill>
                  <a:schemeClr val="accent6">
                    <a:lumMod val="50000"/>
                  </a:schemeClr>
                </a:solidFill>
                <a:latin typeface="Avenir Next" panose="020B0503020202020204" pitchFamily="34" charset="0"/>
                <a:ea typeface="Ayuthaya" pitchFamily="2" charset="-34"/>
                <a:cs typeface="Ayuthaya" pitchFamily="2" charset="-34"/>
              </a:rPr>
              <a:t>EN MI VIDA Y PROSEGUIR ADELANTE EN EL </a:t>
            </a:r>
            <a:r>
              <a:rPr lang="en-US" sz="2000" b="1" dirty="0">
                <a:solidFill>
                  <a:schemeClr val="accent6">
                    <a:lumMod val="50000"/>
                  </a:schemeClr>
                </a:solidFill>
                <a:latin typeface="Avenir Next" panose="020B0503020202020204" pitchFamily="34" charset="0"/>
                <a:ea typeface="Ayuthaya" pitchFamily="2" charset="-34"/>
                <a:cs typeface="Ayuthaya" pitchFamily="2" charset="-34"/>
              </a:rPr>
              <a:t>NOMBRE</a:t>
            </a:r>
            <a:r>
              <a:rPr lang="en-US" sz="2000" dirty="0">
                <a:solidFill>
                  <a:schemeClr val="accent6">
                    <a:lumMod val="50000"/>
                  </a:schemeClr>
                </a:solidFill>
                <a:latin typeface="Avenir Next" panose="020B0503020202020204" pitchFamily="34" charset="0"/>
                <a:ea typeface="Ayuthaya" pitchFamily="2" charset="-34"/>
                <a:cs typeface="Ayuthaya" pitchFamily="2" charset="-34"/>
              </a:rPr>
              <a:t> DE JESÚS. </a:t>
            </a:r>
          </a:p>
          <a:p>
            <a:pPr marL="0" indent="0" algn="ctr">
              <a:lnSpc>
                <a:spcPct val="150000"/>
              </a:lnSpc>
              <a:buNone/>
            </a:pPr>
            <a:r>
              <a:rPr lang="en-US" sz="2000" dirty="0">
                <a:solidFill>
                  <a:schemeClr val="accent6">
                    <a:lumMod val="50000"/>
                  </a:schemeClr>
                </a:solidFill>
                <a:latin typeface="Avenir Next" panose="020B0503020202020204" pitchFamily="34" charset="0"/>
                <a:ea typeface="Ayuthaya" pitchFamily="2" charset="-34"/>
                <a:cs typeface="Ayuthaya" pitchFamily="2" charset="-34"/>
              </a:rPr>
              <a:t>AMÉN</a:t>
            </a:r>
          </a:p>
        </p:txBody>
      </p:sp>
      <p:pic>
        <p:nvPicPr>
          <p:cNvPr id="4" name="Imagem 3" descr="Forma&#10;&#10;Descrição gerada automaticamente">
            <a:extLst>
              <a:ext uri="{FF2B5EF4-FFF2-40B4-BE49-F238E27FC236}">
                <a16:creationId xmlns:a16="http://schemas.microsoft.com/office/drawing/2014/main" id="{4967C4CA-7D8B-4CE9-A070-7EF69B06AEC7}"/>
              </a:ext>
            </a:extLst>
          </p:cNvPr>
          <p:cNvPicPr>
            <a:picLocks noChangeAspect="1"/>
          </p:cNvPicPr>
          <p:nvPr/>
        </p:nvPicPr>
        <p:blipFill>
          <a:blip r:embed="rId4"/>
          <a:stretch>
            <a:fillRect/>
          </a:stretch>
        </p:blipFill>
        <p:spPr>
          <a:xfrm>
            <a:off x="10421656" y="10"/>
            <a:ext cx="1691640" cy="6858000"/>
          </a:xfrm>
          <a:prstGeom prst="rect">
            <a:avLst/>
          </a:prstGeom>
        </p:spPr>
      </p:pic>
    </p:spTree>
    <p:extLst>
      <p:ext uri="{BB962C8B-B14F-4D97-AF65-F5344CB8AC3E}">
        <p14:creationId xmlns:p14="http://schemas.microsoft.com/office/powerpoint/2010/main" val="2725563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green plant on white book page">
            <a:extLst>
              <a:ext uri="{FF2B5EF4-FFF2-40B4-BE49-F238E27FC236}">
                <a16:creationId xmlns:a16="http://schemas.microsoft.com/office/drawing/2014/main" id="{455C54DC-EABB-604B-9B37-76E26EA60CDA}"/>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0" y="141119"/>
            <a:ext cx="1050036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2DB960A-9E08-DC47-B9FE-22CE8E83F408}"/>
              </a:ext>
            </a:extLst>
          </p:cNvPr>
          <p:cNvSpPr>
            <a:spLocks noGrp="1"/>
          </p:cNvSpPr>
          <p:nvPr>
            <p:ph idx="1"/>
          </p:nvPr>
        </p:nvSpPr>
        <p:spPr>
          <a:xfrm>
            <a:off x="5925001" y="782157"/>
            <a:ext cx="4495075" cy="5575914"/>
          </a:xfrm>
        </p:spPr>
        <p:txBody>
          <a:bodyPr>
            <a:noAutofit/>
          </a:bodyPr>
          <a:lstStyle/>
          <a:p>
            <a:pPr>
              <a:lnSpc>
                <a:spcPct val="100000"/>
              </a:lnSpc>
              <a:spcBef>
                <a:spcPts val="0"/>
              </a:spcBef>
              <a:spcAft>
                <a:spcPts val="600"/>
              </a:spcAft>
            </a:pP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¿Qué sucede cuando tu profesión te da la oportunidad única de llevar a cabo una extraordinaria asignación, ya sea para bien o para mal? </a:t>
            </a:r>
          </a:p>
          <a:p>
            <a:pPr marL="0" indent="0">
              <a:lnSpc>
                <a:spcPct val="100000"/>
              </a:lnSpc>
              <a:spcBef>
                <a:spcPts val="0"/>
              </a:spcBef>
              <a:spcAft>
                <a:spcPts val="600"/>
              </a:spcAft>
              <a:buNone/>
            </a:pPr>
            <a:endParaRPr lang="en-US" sz="2400" dirty="0"/>
          </a:p>
          <a:p>
            <a:pPr>
              <a:lnSpc>
                <a:spcPct val="100000"/>
              </a:lnSpc>
              <a:spcBef>
                <a:spcPts val="0"/>
              </a:spcBef>
              <a:spcAft>
                <a:spcPts val="600"/>
              </a:spcAft>
            </a:pP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¿Qué ocurre cuando la obediencia a Dios entra en conflicto con la obediencia a los hombres y te enfrentas a consecuencias que ponen en peligro tu vida?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pPr>
            <a:endParaRPr lang="en-US" dirty="0"/>
          </a:p>
        </p:txBody>
      </p:sp>
      <p:pic>
        <p:nvPicPr>
          <p:cNvPr id="7" name="Imagem 6" descr="Forma&#10;&#10;Descrição gerada automaticamente">
            <a:extLst>
              <a:ext uri="{FF2B5EF4-FFF2-40B4-BE49-F238E27FC236}">
                <a16:creationId xmlns:a16="http://schemas.microsoft.com/office/drawing/2014/main" id="{7D7124EC-0CF8-4DB8-9AE8-C78D5C7D65A0}"/>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51755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green plant on white book page">
            <a:extLst>
              <a:ext uri="{FF2B5EF4-FFF2-40B4-BE49-F238E27FC236}">
                <a16:creationId xmlns:a16="http://schemas.microsoft.com/office/drawing/2014/main" id="{145A3C31-DBBC-1743-B092-050C5D55611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0" y="10"/>
            <a:ext cx="10497313"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C27085B-BF3F-7440-A361-63E3E7469E2E}"/>
              </a:ext>
            </a:extLst>
          </p:cNvPr>
          <p:cNvSpPr>
            <a:spLocks noGrp="1"/>
          </p:cNvSpPr>
          <p:nvPr>
            <p:ph idx="1"/>
          </p:nvPr>
        </p:nvSpPr>
        <p:spPr>
          <a:xfrm>
            <a:off x="6333307" y="802436"/>
            <a:ext cx="4076621" cy="5625885"/>
          </a:xfrm>
        </p:spPr>
        <p:txBody>
          <a:bodyPr>
            <a:normAutofit lnSpcReduction="10000"/>
          </a:bodyPr>
          <a:lstStyle/>
          <a:p>
            <a:pPr marL="0" marR="0">
              <a:spcBef>
                <a:spcPts val="0"/>
              </a:spcBef>
              <a:spcAft>
                <a:spcPts val="0"/>
              </a:spcAft>
            </a:pPr>
            <a:r>
              <a:rPr lang="es-MX" sz="2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¿Qué pasa cuando justificas el ponerte de lado de la multitud que prefiere recibir el favor de los hombres, pero la conciencia te llama a tomar una mejor decisión?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Bef>
                <a:spcPts val="0"/>
              </a:spcBef>
              <a:spcAft>
                <a:spcPts val="600"/>
              </a:spcAft>
            </a:pPr>
            <a:endParaRPr lang="es-MX" dirty="0">
              <a:solidFill>
                <a:srgbClr val="333333"/>
              </a:solidFill>
              <a:latin typeface="Avenir Next LT Pro" panose="020B0504020202020204" pitchFamily="34" charset="0"/>
              <a:cs typeface="Times New Roman" panose="02020603050405020304" pitchFamily="18" charset="0"/>
            </a:endParaRPr>
          </a:p>
          <a:p>
            <a:pPr>
              <a:lnSpc>
                <a:spcPct val="100000"/>
              </a:lnSpc>
              <a:spcBef>
                <a:spcPts val="0"/>
              </a:spcBef>
              <a:spcAft>
                <a:spcPts val="600"/>
              </a:spcAft>
            </a:pPr>
            <a:r>
              <a:rPr lang="es-MX" sz="2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¿Qué sucede cuando el ponerte del lado de la justicia es una grande y única prueba de fe?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0000"/>
              </a:lnSpc>
              <a:spcBef>
                <a:spcPts val="0"/>
              </a:spcBef>
              <a:spcAft>
                <a:spcPts val="600"/>
              </a:spcAft>
              <a:buNone/>
            </a:pPr>
            <a:endParaRPr lang="en-US" dirty="0"/>
          </a:p>
        </p:txBody>
      </p:sp>
      <p:pic>
        <p:nvPicPr>
          <p:cNvPr id="6" name="Imagem 5" descr="Forma&#10;&#10;Descrição gerada automaticamente">
            <a:extLst>
              <a:ext uri="{FF2B5EF4-FFF2-40B4-BE49-F238E27FC236}">
                <a16:creationId xmlns:a16="http://schemas.microsoft.com/office/drawing/2014/main" id="{CDEF66A2-2C64-4805-AA79-DA0D87E44E91}"/>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587360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15FF23-4A2C-574F-9B21-27029FCB44DD}"/>
              </a:ext>
            </a:extLst>
          </p:cNvPr>
          <p:cNvSpPr>
            <a:spLocks noGrp="1"/>
          </p:cNvSpPr>
          <p:nvPr>
            <p:ph type="title"/>
          </p:nvPr>
        </p:nvSpPr>
        <p:spPr>
          <a:xfrm>
            <a:off x="221625" y="666328"/>
            <a:ext cx="4368602" cy="1956841"/>
          </a:xfrm>
        </p:spPr>
        <p:txBody>
          <a:bodyPr anchor="b">
            <a:normAutofit/>
          </a:bodyPr>
          <a:lstStyle/>
          <a:p>
            <a:pPr algn="ctr"/>
            <a:r>
              <a:rPr lang="en-US" sz="4000" b="1" dirty="0">
                <a:latin typeface="Avenir Next" panose="020B0503020202020204" pitchFamily="34" charset="0"/>
              </a:rPr>
              <a:t>NUESTRA</a:t>
            </a:r>
            <a:br>
              <a:rPr lang="en-US" sz="4000" b="1" dirty="0">
                <a:latin typeface="Avenir Next" panose="020B0503020202020204" pitchFamily="34" charset="0"/>
              </a:rPr>
            </a:br>
            <a:r>
              <a:rPr lang="en-US" sz="4000" b="1" dirty="0">
                <a:latin typeface="Avenir Next" panose="020B0503020202020204" pitchFamily="34" charset="0"/>
              </a:rPr>
              <a:t> ORACIÓN</a:t>
            </a:r>
            <a:endParaRPr lang="en-US" sz="4000" b="1" dirty="0">
              <a:solidFill>
                <a:schemeClr val="accent6">
                  <a:lumMod val="50000"/>
                </a:schemeClr>
              </a:solidFill>
              <a:latin typeface="Avenir Next" panose="020B0503020202020204" pitchFamily="34" charset="0"/>
            </a:endParaRPr>
          </a:p>
        </p:txBody>
      </p:sp>
      <p:sp>
        <p:nvSpPr>
          <p:cNvPr id="17"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96AA79E-7E44-F44D-A21C-33BBEF08AD55}"/>
              </a:ext>
            </a:extLst>
          </p:cNvPr>
          <p:cNvSpPr>
            <a:spLocks noGrp="1"/>
          </p:cNvSpPr>
          <p:nvPr>
            <p:ph idx="1"/>
          </p:nvPr>
        </p:nvSpPr>
        <p:spPr>
          <a:xfrm>
            <a:off x="454104" y="2841902"/>
            <a:ext cx="4243589" cy="3837867"/>
          </a:xfrm>
        </p:spPr>
        <p:txBody>
          <a:bodyPr>
            <a:normAutofit lnSpcReduction="10000"/>
          </a:bodyPr>
          <a:lstStyle/>
          <a:p>
            <a:pPr marL="0" marR="0" indent="0">
              <a:spcBef>
                <a:spcPts val="0"/>
              </a:spcBef>
              <a:spcAft>
                <a:spcPts val="0"/>
              </a:spcAft>
              <a:buNone/>
            </a:pPr>
            <a:r>
              <a:rPr lang="es-MX" sz="32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“Padre celestial, enséñame tus caminos de justicia y haz que tu Espíritu abra mis ojos a fin de que pueda entender tu voluntad para mi vida. En el nombre de Jesús. Amén”.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400" dirty="0"/>
          </a:p>
          <a:p>
            <a:pPr marL="0" indent="0" algn="ctr">
              <a:lnSpc>
                <a:spcPct val="100000"/>
              </a:lnSpc>
              <a:buNone/>
            </a:pPr>
            <a:endParaRPr lang="en-US" sz="3200" dirty="0"/>
          </a:p>
        </p:txBody>
      </p:sp>
      <p:pic>
        <p:nvPicPr>
          <p:cNvPr id="10" name="Picture 2" descr="green plant on white book page">
            <a:extLst>
              <a:ext uri="{FF2B5EF4-FFF2-40B4-BE49-F238E27FC236}">
                <a16:creationId xmlns:a16="http://schemas.microsoft.com/office/drawing/2014/main" id="{6F24BC6C-8FA6-6B4B-8A1E-127AB995408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pic>
        <p:nvPicPr>
          <p:cNvPr id="7" name="Imagem 6" descr="Forma&#10;&#10;Descrição gerada automaticamente">
            <a:extLst>
              <a:ext uri="{FF2B5EF4-FFF2-40B4-BE49-F238E27FC236}">
                <a16:creationId xmlns:a16="http://schemas.microsoft.com/office/drawing/2014/main" id="{4964E031-437E-42CB-B9C3-E3F13B1C5A64}"/>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00510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open book on white surface">
            <a:extLst>
              <a:ext uri="{FF2B5EF4-FFF2-40B4-BE49-F238E27FC236}">
                <a16:creationId xmlns:a16="http://schemas.microsoft.com/office/drawing/2014/main" id="{205381B0-ACC3-FC44-9CC0-1F3D92A9DF3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105750A-7D6D-934F-BA53-ED9CD26607A7}"/>
              </a:ext>
            </a:extLst>
          </p:cNvPr>
          <p:cNvSpPr>
            <a:spLocks noGrp="1"/>
          </p:cNvSpPr>
          <p:nvPr>
            <p:ph idx="1"/>
          </p:nvPr>
        </p:nvSpPr>
        <p:spPr>
          <a:xfrm>
            <a:off x="6571716" y="576961"/>
            <a:ext cx="3777242" cy="5823719"/>
          </a:xfrm>
        </p:spPr>
        <p:txBody>
          <a:bodyPr>
            <a:normAutofit/>
          </a:bodyPr>
          <a:lstStyle/>
          <a:p>
            <a:pPr marL="0" indent="0" algn="r">
              <a:lnSpc>
                <a:spcPct val="100000"/>
              </a:lnSpc>
              <a:buNone/>
            </a:pPr>
            <a:endParaRPr lang="es-MX" sz="2400" dirty="0">
              <a:solidFill>
                <a:srgbClr val="333333"/>
              </a:solidFill>
              <a:effectLst/>
              <a:latin typeface="Avenir Next LT Pro" panose="020B0504020202020204" pitchFamily="34" charset="0"/>
              <a:ea typeface="Times New Roman" panose="02020603050405020304" pitchFamily="18" charset="0"/>
            </a:endParaRPr>
          </a:p>
          <a:p>
            <a:pPr marL="0" indent="0" algn="r">
              <a:lnSpc>
                <a:spcPct val="100000"/>
              </a:lnSpc>
              <a:buNone/>
            </a:pPr>
            <a:r>
              <a:rPr lang="es-MX" sz="2400" dirty="0">
                <a:solidFill>
                  <a:srgbClr val="333333"/>
                </a:solidFill>
                <a:effectLst/>
                <a:latin typeface="Avenir Next LT Pro" panose="020B0504020202020204" pitchFamily="34" charset="0"/>
                <a:ea typeface="Times New Roman" panose="02020603050405020304" pitchFamily="18" charset="0"/>
              </a:rPr>
              <a:t>“</a:t>
            </a:r>
            <a:r>
              <a:rPr lang="es-MX" sz="2400" dirty="0">
                <a:effectLst/>
                <a:latin typeface="Avenir Next LT Pro" panose="020B0504020202020204" pitchFamily="34" charset="0"/>
                <a:ea typeface="Times New Roman" panose="02020603050405020304" pitchFamily="18" charset="0"/>
              </a:rPr>
              <a:t>Había dos parteras de las hebreas, llamadas </a:t>
            </a:r>
            <a:r>
              <a:rPr lang="es-MX" sz="2400" b="1" dirty="0" err="1">
                <a:effectLst/>
                <a:latin typeface="Avenir Next LT Pro" panose="020B0504020202020204" pitchFamily="34" charset="0"/>
                <a:ea typeface="Times New Roman" panose="02020603050405020304" pitchFamily="18" charset="0"/>
              </a:rPr>
              <a:t>Sifrá</a:t>
            </a:r>
            <a:r>
              <a:rPr lang="es-MX" sz="2400" dirty="0">
                <a:effectLst/>
                <a:latin typeface="Avenir Next LT Pro" panose="020B0504020202020204" pitchFamily="34" charset="0"/>
                <a:ea typeface="Times New Roman" panose="02020603050405020304" pitchFamily="18" charset="0"/>
              </a:rPr>
              <a:t> y </a:t>
            </a:r>
            <a:r>
              <a:rPr lang="es-MX" sz="2400" b="1" dirty="0" err="1">
                <a:effectLst/>
                <a:latin typeface="Avenir Next LT Pro" panose="020B0504020202020204" pitchFamily="34" charset="0"/>
                <a:ea typeface="Times New Roman" panose="02020603050405020304" pitchFamily="18" charset="0"/>
              </a:rPr>
              <a:t>Fuvá</a:t>
            </a:r>
            <a:r>
              <a:rPr lang="es-MX" sz="2400" b="1" dirty="0">
                <a:effectLst/>
                <a:latin typeface="Avenir Next LT Pro" panose="020B0504020202020204" pitchFamily="34" charset="0"/>
                <a:ea typeface="Times New Roman" panose="02020603050405020304" pitchFamily="18" charset="0"/>
              </a:rPr>
              <a:t>, </a:t>
            </a:r>
            <a:r>
              <a:rPr lang="es-MX" sz="2400" dirty="0">
                <a:effectLst/>
                <a:latin typeface="Avenir Next LT Pro" panose="020B0504020202020204" pitchFamily="34" charset="0"/>
                <a:ea typeface="Times New Roman" panose="02020603050405020304" pitchFamily="18" charset="0"/>
              </a:rPr>
              <a:t>a las que el rey de Egipto ordenó:</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Cuando</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ayuden</a:t>
            </a:r>
            <a:r>
              <a:rPr lang="en-US" sz="2400" dirty="0">
                <a:effectLst/>
                <a:latin typeface="Avenir Next LT Pro" panose="020B0504020202020204" pitchFamily="34" charset="0"/>
                <a:ea typeface="Times New Roman" panose="02020603050405020304" pitchFamily="18" charset="0"/>
              </a:rPr>
              <a:t> a las </a:t>
            </a:r>
            <a:r>
              <a:rPr lang="en-US" sz="2400" dirty="0" err="1">
                <a:effectLst/>
                <a:latin typeface="Avenir Next LT Pro" panose="020B0504020202020204" pitchFamily="34" charset="0"/>
                <a:ea typeface="Times New Roman" panose="02020603050405020304" pitchFamily="18" charset="0"/>
              </a:rPr>
              <a:t>hebreas</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en</a:t>
            </a:r>
            <a:r>
              <a:rPr lang="en-US" sz="2400" dirty="0">
                <a:effectLst/>
                <a:latin typeface="Avenir Next LT Pro" panose="020B0504020202020204" pitchFamily="34" charset="0"/>
                <a:ea typeface="Times New Roman" panose="02020603050405020304" pitchFamily="18" charset="0"/>
              </a:rPr>
              <a:t> sus </a:t>
            </a:r>
            <a:r>
              <a:rPr lang="en-US" sz="2400" dirty="0" err="1">
                <a:effectLst/>
                <a:latin typeface="Avenir Next LT Pro" panose="020B0504020202020204" pitchFamily="34" charset="0"/>
                <a:ea typeface="Times New Roman" panose="02020603050405020304" pitchFamily="18" charset="0"/>
              </a:rPr>
              <a:t>partos</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fíjense</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en</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el</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sexo</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si</a:t>
            </a:r>
            <a:r>
              <a:rPr lang="en-US" sz="2400" dirty="0">
                <a:effectLst/>
                <a:latin typeface="Avenir Next LT Pro" panose="020B0504020202020204" pitchFamily="34" charset="0"/>
                <a:ea typeface="Times New Roman" panose="02020603050405020304" pitchFamily="18" charset="0"/>
              </a:rPr>
              <a:t> es </a:t>
            </a:r>
            <a:r>
              <a:rPr lang="en-US" sz="2400" dirty="0" err="1">
                <a:effectLst/>
                <a:latin typeface="Avenir Next LT Pro" panose="020B0504020202020204" pitchFamily="34" charset="0"/>
                <a:ea typeface="Times New Roman" panose="02020603050405020304" pitchFamily="18" charset="0"/>
              </a:rPr>
              <a:t>niño</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mátenlo</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pero</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si</a:t>
            </a:r>
            <a:r>
              <a:rPr lang="en-US" sz="2400" dirty="0">
                <a:effectLst/>
                <a:latin typeface="Avenir Next LT Pro" panose="020B0504020202020204" pitchFamily="34" charset="0"/>
                <a:ea typeface="Times New Roman" panose="02020603050405020304" pitchFamily="18" charset="0"/>
              </a:rPr>
              <a:t> es </a:t>
            </a:r>
            <a:r>
              <a:rPr lang="en-US" sz="2400" dirty="0" err="1">
                <a:effectLst/>
                <a:latin typeface="Avenir Next LT Pro" panose="020B0504020202020204" pitchFamily="34" charset="0"/>
                <a:ea typeface="Times New Roman" panose="02020603050405020304" pitchFamily="18" charset="0"/>
              </a:rPr>
              <a:t>niña</a:t>
            </a:r>
            <a:r>
              <a:rPr lang="en-US" sz="2400" dirty="0">
                <a:effectLst/>
                <a:latin typeface="Avenir Next LT Pro" panose="020B0504020202020204" pitchFamily="34" charset="0"/>
                <a:ea typeface="Times New Roman" panose="02020603050405020304" pitchFamily="18" charset="0"/>
              </a:rPr>
              <a:t>, </a:t>
            </a:r>
            <a:r>
              <a:rPr lang="en-US" sz="2400" dirty="0" err="1">
                <a:effectLst/>
                <a:latin typeface="Avenir Next LT Pro" panose="020B0504020202020204" pitchFamily="34" charset="0"/>
                <a:ea typeface="Times New Roman" panose="02020603050405020304" pitchFamily="18" charset="0"/>
              </a:rPr>
              <a:t>déjenla</a:t>
            </a:r>
            <a:r>
              <a:rPr lang="en-US" sz="2400" dirty="0">
                <a:effectLst/>
                <a:latin typeface="Avenir Next LT Pro" panose="020B0504020202020204" pitchFamily="34" charset="0"/>
                <a:ea typeface="Times New Roman" panose="02020603050405020304" pitchFamily="18" charset="0"/>
              </a:rPr>
              <a:t> con </a:t>
            </a:r>
            <a:r>
              <a:rPr lang="en-US" sz="2400" dirty="0" err="1">
                <a:effectLst/>
                <a:latin typeface="Avenir Next LT Pro" panose="020B0504020202020204" pitchFamily="34" charset="0"/>
                <a:ea typeface="Times New Roman" panose="02020603050405020304" pitchFamily="18" charset="0"/>
              </a:rPr>
              <a:t>vida</a:t>
            </a:r>
            <a:r>
              <a:rPr lang="en-US" sz="2400" dirty="0">
                <a:effectLst/>
                <a:latin typeface="Avenir Next LT Pro" panose="020B0504020202020204" pitchFamily="34" charset="0"/>
                <a:ea typeface="Times New Roman" panose="02020603050405020304" pitchFamily="18" charset="0"/>
              </a:rPr>
              <a:t>”.</a:t>
            </a:r>
          </a:p>
          <a:p>
            <a:pPr marL="0" indent="0" algn="r">
              <a:lnSpc>
                <a:spcPct val="100000"/>
              </a:lnSpc>
              <a:buNone/>
            </a:pPr>
            <a:r>
              <a:rPr lang="en-US" sz="2400" dirty="0" err="1">
                <a:effectLst/>
                <a:latin typeface="Avenir Next LT Pro" panose="020B0504020202020204" pitchFamily="34" charset="0"/>
                <a:ea typeface="Times New Roman" panose="02020603050405020304" pitchFamily="18" charset="0"/>
              </a:rPr>
              <a:t>Éxodo</a:t>
            </a:r>
            <a:r>
              <a:rPr lang="en-US" sz="2400" dirty="0">
                <a:effectLst/>
                <a:latin typeface="Avenir Next LT Pro" panose="020B0504020202020204" pitchFamily="34" charset="0"/>
                <a:ea typeface="Times New Roman" panose="02020603050405020304" pitchFamily="18" charset="0"/>
              </a:rPr>
              <a:t> 1:15, 16 (NVI)</a:t>
            </a:r>
          </a:p>
          <a:p>
            <a:pPr marL="0" indent="0" algn="r">
              <a:lnSpc>
                <a:spcPct val="100000"/>
              </a:lnSpc>
              <a:buNone/>
            </a:pPr>
            <a:endParaRPr lang="en-US" dirty="0"/>
          </a:p>
        </p:txBody>
      </p:sp>
      <p:pic>
        <p:nvPicPr>
          <p:cNvPr id="6" name="Imagem 5" descr="Forma&#10;&#10;Descrição gerada automaticamente">
            <a:extLst>
              <a:ext uri="{FF2B5EF4-FFF2-40B4-BE49-F238E27FC236}">
                <a16:creationId xmlns:a16="http://schemas.microsoft.com/office/drawing/2014/main" id="{3F9DA6A0-3499-4B57-9563-1A86F781EFA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28521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A person sitting at a desk&#10;&#10;Description automatically generated with low confidence">
            <a:extLst>
              <a:ext uri="{FF2B5EF4-FFF2-40B4-BE49-F238E27FC236}">
                <a16:creationId xmlns:a16="http://schemas.microsoft.com/office/drawing/2014/main" id="{00007A15-3C3A-9B4C-A7EF-BA33B02C1D17}"/>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2"/>
          <a:stretch/>
        </p:blipFill>
        <p:spPr bwMode="auto">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6C6D4F5-A8CC-354B-9EF4-0338BBF493AC}"/>
              </a:ext>
            </a:extLst>
          </p:cNvPr>
          <p:cNvSpPr>
            <a:spLocks noGrp="1"/>
          </p:cNvSpPr>
          <p:nvPr>
            <p:ph idx="1"/>
          </p:nvPr>
        </p:nvSpPr>
        <p:spPr>
          <a:xfrm>
            <a:off x="6417734" y="1379350"/>
            <a:ext cx="3862857" cy="4988112"/>
          </a:xfrm>
        </p:spPr>
        <p:txBody>
          <a:bodyPr>
            <a:normAutofit/>
          </a:bodyPr>
          <a:lstStyle/>
          <a:p>
            <a:pPr marL="0" indent="0" algn="ctr">
              <a:lnSpc>
                <a:spcPct val="100000"/>
              </a:lnSpc>
              <a:buNone/>
            </a:pPr>
            <a:endParaRPr lang="en-US" sz="1800" b="1"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indent="0" algn="ctr">
              <a:lnSpc>
                <a:spcPct val="100000"/>
              </a:lnSpc>
              <a:buNone/>
            </a:pP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2400" b="1" dirty="0">
                <a:effectLst/>
                <a:latin typeface="Avenir Next LT Pro" panose="020B0504020202020204" pitchFamily="34" charset="0"/>
                <a:ea typeface="Times New Roman" panose="02020603050405020304" pitchFamily="18" charset="0"/>
                <a:cs typeface="Times New Roman" panose="02020603050405020304" pitchFamily="18" charset="0"/>
              </a:rPr>
              <a:t>Satanás fue el instigador de este plan</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 Sabía que entre los israelitas había de levantarse un libertador; y al inducir al rey a destruir a los niños varones, </a:t>
            </a:r>
            <a:r>
              <a:rPr lang="es-MX" sz="2400" b="1" dirty="0">
                <a:effectLst/>
                <a:latin typeface="Avenir Next LT Pro" panose="020B0504020202020204" pitchFamily="34" charset="0"/>
                <a:ea typeface="Times New Roman" panose="02020603050405020304" pitchFamily="18" charset="0"/>
                <a:cs typeface="Times New Roman" panose="02020603050405020304" pitchFamily="18" charset="0"/>
              </a:rPr>
              <a:t>esperaba derrotar el propósito divino” </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2400" i="1" dirty="0">
                <a:effectLst/>
                <a:latin typeface="Avenir Next LT Pro" panose="020B0504020202020204" pitchFamily="34" charset="0"/>
                <a:ea typeface="Times New Roman" panose="02020603050405020304" pitchFamily="18" charset="0"/>
                <a:cs typeface="Times New Roman" panose="02020603050405020304" pitchFamily="18" charset="0"/>
              </a:rPr>
              <a:t>Patriarcas y Profetas</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 247.2).  </a:t>
            </a:r>
            <a:endParaRPr lang="en-US" sz="2400" dirty="0"/>
          </a:p>
        </p:txBody>
      </p:sp>
      <p:pic>
        <p:nvPicPr>
          <p:cNvPr id="4" name="Imagem 3" descr="Forma&#10;&#10;Descrição gerada automaticamente">
            <a:extLst>
              <a:ext uri="{FF2B5EF4-FFF2-40B4-BE49-F238E27FC236}">
                <a16:creationId xmlns:a16="http://schemas.microsoft.com/office/drawing/2014/main" id="{E82F944C-245D-4428-907B-52EC17A5CC0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342494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4FC5-3885-C744-B30E-74FCF2667781}"/>
              </a:ext>
            </a:extLst>
          </p:cNvPr>
          <p:cNvSpPr>
            <a:spLocks noGrp="1"/>
          </p:cNvSpPr>
          <p:nvPr>
            <p:ph type="title"/>
          </p:nvPr>
        </p:nvSpPr>
        <p:spPr>
          <a:xfrm>
            <a:off x="5011925" y="830746"/>
            <a:ext cx="5488436" cy="1286160"/>
          </a:xfrm>
        </p:spPr>
        <p:txBody>
          <a:bodyPr anchor="b">
            <a:normAutofit/>
          </a:bodyPr>
          <a:lstStyle/>
          <a:p>
            <a:pPr algn="ctr"/>
            <a:r>
              <a:rPr lang="en-US" sz="2800" b="1" dirty="0">
                <a:latin typeface="Avenir Next" panose="020B0503020202020204" pitchFamily="34" charset="0"/>
              </a:rPr>
              <a:t>1. ELLAS TEMÍAN AL SEÑOR</a:t>
            </a:r>
            <a:endParaRPr lang="en-US" sz="2800" b="1" dirty="0">
              <a:solidFill>
                <a:schemeClr val="accent6">
                  <a:lumMod val="50000"/>
                </a:schemeClr>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55FD0389-A30C-C543-B5BB-3BAEDC951D2F}"/>
              </a:ext>
            </a:extLst>
          </p:cNvPr>
          <p:cNvSpPr>
            <a:spLocks noGrp="1"/>
          </p:cNvSpPr>
          <p:nvPr>
            <p:ph idx="1"/>
          </p:nvPr>
        </p:nvSpPr>
        <p:spPr>
          <a:xfrm>
            <a:off x="5362414" y="2670874"/>
            <a:ext cx="5037818" cy="3032502"/>
          </a:xfrm>
        </p:spPr>
        <p:txBody>
          <a:bodyPr>
            <a:normAutofit/>
          </a:bodyPr>
          <a:lstStyle/>
          <a:p>
            <a:pPr marL="0" indent="0" algn="ctr">
              <a:lnSpc>
                <a:spcPct val="100000"/>
              </a:lnSpc>
              <a:buNone/>
            </a:pP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“Sin embargo, </a:t>
            </a:r>
            <a:r>
              <a:rPr lang="es-MX" sz="2800" b="1" dirty="0">
                <a:effectLst/>
                <a:latin typeface="Avenir Next LT Pro" panose="020B0504020202020204" pitchFamily="34" charset="0"/>
                <a:ea typeface="Times New Roman" panose="02020603050405020304" pitchFamily="18" charset="0"/>
                <a:cs typeface="Times New Roman" panose="02020603050405020304" pitchFamily="18" charset="0"/>
              </a:rPr>
              <a:t>las parteras temían a Dios</a:t>
            </a: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 así que no siguieron las órdenes del rey de Egipto</a:t>
            </a:r>
            <a:r>
              <a:rPr lang="es-MX" sz="2800" b="1" dirty="0">
                <a:effectLst/>
                <a:latin typeface="Avenir Next LT Pro" panose="020B0504020202020204" pitchFamily="34" charset="0"/>
                <a:ea typeface="Times New Roman" panose="02020603050405020304" pitchFamily="18" charset="0"/>
                <a:cs typeface="Times New Roman" panose="02020603050405020304" pitchFamily="18" charset="0"/>
              </a:rPr>
              <a:t>, sino que dejaron con vida a los varones”.</a:t>
            </a:r>
          </a:p>
          <a:p>
            <a:pPr marL="0" indent="0" algn="ctr">
              <a:lnSpc>
                <a:spcPct val="100000"/>
              </a:lnSpc>
              <a:buNone/>
            </a:pPr>
            <a:r>
              <a:rPr lang="es-MX" sz="2800" b="1" dirty="0">
                <a:effectLst/>
                <a:latin typeface="Avenir Next LT Pro" panose="020B0504020202020204" pitchFamily="34" charset="0"/>
                <a:ea typeface="Times New Roman" panose="02020603050405020304" pitchFamily="18" charset="0"/>
                <a:cs typeface="Times New Roman" panose="02020603050405020304" pitchFamily="18" charset="0"/>
              </a:rPr>
              <a:t> </a:t>
            </a: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Éxodo 1:17, NVI). </a:t>
            </a:r>
            <a:endParaRPr lang="en-US" sz="2400" dirty="0"/>
          </a:p>
        </p:txBody>
      </p:sp>
      <p:pic>
        <p:nvPicPr>
          <p:cNvPr id="4" name="Picture 2" descr="green plant on white book page">
            <a:extLst>
              <a:ext uri="{FF2B5EF4-FFF2-40B4-BE49-F238E27FC236}">
                <a16:creationId xmlns:a16="http://schemas.microsoft.com/office/drawing/2014/main" id="{9F222C73-50A4-EE41-8602-BD7AE77B621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7211715D-4B85-4C70-A862-9536F411064D}"/>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81019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8E3D3B-5EB9-C545-9418-1B0B52A33EDE}"/>
              </a:ext>
            </a:extLst>
          </p:cNvPr>
          <p:cNvSpPr>
            <a:spLocks noGrp="1"/>
          </p:cNvSpPr>
          <p:nvPr>
            <p:ph idx="1"/>
          </p:nvPr>
        </p:nvSpPr>
        <p:spPr>
          <a:xfrm>
            <a:off x="4967826" y="1169466"/>
            <a:ext cx="5200299" cy="4957868"/>
          </a:xfrm>
        </p:spPr>
        <p:txBody>
          <a:bodyPr>
            <a:noAutofit/>
          </a:bodyPr>
          <a:lstStyle/>
          <a:p>
            <a:pPr>
              <a:lnSpc>
                <a:spcPct val="100000"/>
              </a:lnSpc>
            </a:pPr>
            <a:r>
              <a:rPr lang="es-MX" sz="2800" dirty="0">
                <a:solidFill>
                  <a:srgbClr val="333333"/>
                </a:solidFill>
                <a:effectLst/>
                <a:ea typeface="Times New Roman" panose="02020603050405020304" pitchFamily="18" charset="0"/>
                <a:cs typeface="Times New Roman" panose="02020603050405020304" pitchFamily="18" charset="0"/>
              </a:rPr>
              <a:t>Dice Proverbios 8:13: “</a:t>
            </a:r>
            <a:r>
              <a:rPr lang="es-MX" sz="2800" dirty="0">
                <a:effectLst/>
                <a:ea typeface="Times New Roman" panose="02020603050405020304" pitchFamily="18" charset="0"/>
                <a:cs typeface="Times New Roman" panose="02020603050405020304" pitchFamily="18" charset="0"/>
              </a:rPr>
              <a:t>Quien teme al </a:t>
            </a:r>
            <a:r>
              <a:rPr lang="es-MX" sz="2800" cap="small" dirty="0">
                <a:effectLst/>
                <a:ea typeface="Times New Roman" panose="02020603050405020304" pitchFamily="18" charset="0"/>
                <a:cs typeface="Times New Roman" panose="02020603050405020304" pitchFamily="18" charset="0"/>
              </a:rPr>
              <a:t>Señor</a:t>
            </a:r>
            <a:r>
              <a:rPr lang="es-MX" sz="2800" dirty="0">
                <a:effectLst/>
                <a:ea typeface="Times New Roman" panose="02020603050405020304" pitchFamily="18" charset="0"/>
                <a:cs typeface="Times New Roman" panose="02020603050405020304" pitchFamily="18" charset="0"/>
              </a:rPr>
              <a:t> aborrece lo malo;</a:t>
            </a:r>
            <a:r>
              <a:rPr lang="en-US" sz="2800" dirty="0">
                <a:effectLst/>
                <a:ea typeface="Times New Roman" panose="02020603050405020304" pitchFamily="18" charset="0"/>
                <a:cs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yo</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aborrezco</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el</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orgullo</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y la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arrogancia</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la mala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conducta</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y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el</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lenguaje</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perverso</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a:t>
            </a:r>
            <a:r>
              <a:rPr lang="es-MX" sz="2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 </a:t>
            </a: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(NVI).</a:t>
            </a:r>
          </a:p>
          <a:p>
            <a:pPr>
              <a:lnSpc>
                <a:spcPct val="100000"/>
              </a:lnSpc>
            </a:pPr>
            <a:r>
              <a:rPr lang="es-MX" sz="28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Engañoso es el encanto y pasajera la belleza; la mujer que teme al </a:t>
            </a:r>
            <a:r>
              <a:rPr lang="es-MX" sz="2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 es digna de alabanza” </a:t>
            </a:r>
          </a:p>
          <a:p>
            <a:pPr marL="0" indent="0">
              <a:lnSpc>
                <a:spcPct val="100000"/>
              </a:lnSpc>
              <a:buNone/>
            </a:pPr>
            <a:r>
              <a:rPr lang="es-MX" dirty="0">
                <a:latin typeface="Avenir Next LT Pro" panose="020B0504020202020204" pitchFamily="34" charset="0"/>
                <a:cs typeface="Times New Roman" panose="02020603050405020304" pitchFamily="18" charset="0"/>
              </a:rPr>
              <a:t>	</a:t>
            </a:r>
            <a:r>
              <a:rPr lang="en-US" dirty="0" err="1"/>
              <a:t>Proverbios</a:t>
            </a:r>
            <a:r>
              <a:rPr lang="en-US" dirty="0"/>
              <a:t> 31:30 </a:t>
            </a:r>
            <a:r>
              <a:rPr lang="es-MX" sz="2400" dirty="0">
                <a:solidFill>
                  <a:srgbClr val="333333"/>
                </a:solidFill>
                <a:effectLst/>
                <a:latin typeface="Avenir Next LT Pro" panose="020B0504020202020204" pitchFamily="34" charset="0"/>
                <a:ea typeface="Times New Roman" panose="02020603050405020304" pitchFamily="18" charset="0"/>
                <a:cs typeface="Times New Roman" panose="02020603050405020304" pitchFamily="18" charset="0"/>
              </a:rPr>
              <a:t>(NVI). </a:t>
            </a:r>
            <a:endParaRPr lang="en-US" sz="2400" dirty="0"/>
          </a:p>
          <a:p>
            <a:pPr>
              <a:lnSpc>
                <a:spcPct val="100000"/>
              </a:lnSpc>
            </a:pPr>
            <a:endParaRPr lang="en-US" dirty="0"/>
          </a:p>
        </p:txBody>
      </p:sp>
      <p:pic>
        <p:nvPicPr>
          <p:cNvPr id="6" name="Picture 2" descr="open book on white surface">
            <a:extLst>
              <a:ext uri="{FF2B5EF4-FFF2-40B4-BE49-F238E27FC236}">
                <a16:creationId xmlns:a16="http://schemas.microsoft.com/office/drawing/2014/main" id="{B4EB0079-489F-6241-9E08-E7F3A77A4710}"/>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4" name="Imagem 3" descr="Forma&#10;&#10;Descrição gerada automaticamente">
            <a:extLst>
              <a:ext uri="{FF2B5EF4-FFF2-40B4-BE49-F238E27FC236}">
                <a16:creationId xmlns:a16="http://schemas.microsoft.com/office/drawing/2014/main" id="{779D0743-C747-4CBE-ABEB-5B4C9D7E9E69}"/>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56233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TotalTime>
  <Words>5182</Words>
  <Application>Microsoft Macintosh PowerPoint</Application>
  <PresentationFormat>Widescreen</PresentationFormat>
  <Paragraphs>209</Paragraphs>
  <Slides>22</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Abadi Extra Light</vt:lpstr>
      <vt:lpstr>Arial</vt:lpstr>
      <vt:lpstr>Avenir Next</vt:lpstr>
      <vt:lpstr>Avenir Next LT Pro</vt:lpstr>
      <vt:lpstr>Calibri</vt:lpstr>
      <vt:lpstr>Calibri Light</vt:lpstr>
      <vt:lpstr>Castellar</vt:lpstr>
      <vt:lpstr>Times New Roman</vt:lpstr>
      <vt:lpstr>Office Theme</vt:lpstr>
      <vt:lpstr>PowerPoint Presentation</vt:lpstr>
      <vt:lpstr>DICCIONARIO DE LA REAL ACADEMIA ESPAÑOLA</vt:lpstr>
      <vt:lpstr>PowerPoint Presentation</vt:lpstr>
      <vt:lpstr>PowerPoint Presentation</vt:lpstr>
      <vt:lpstr>NUESTRA  ORACIÓN</vt:lpstr>
      <vt:lpstr>PowerPoint Presentation</vt:lpstr>
      <vt:lpstr>PowerPoint Presentation</vt:lpstr>
      <vt:lpstr>1. ELLAS TEMÍAN AL SEÑOR</vt:lpstr>
      <vt:lpstr>PowerPoint Presentation</vt:lpstr>
      <vt:lpstr>2. ELLAS MANEJARON LA SITUACIÓN CON SABIDURÍA </vt:lpstr>
      <vt:lpstr>PowerPoint Presentation</vt:lpstr>
      <vt:lpstr>PowerPoint Presentation</vt:lpstr>
      <vt:lpstr>3. ELLAS ELIGIERON OBEDECER A DIOS ANTES QUE A LOS SERES HUMANOS </vt:lpstr>
      <vt:lpstr>4.  SE OPUSIERON A LA INJUSTICIA  Y DEFENDIERON A LOS INDEFENSOS</vt:lpstr>
      <vt:lpstr>PowerPoint Presentation</vt:lpstr>
      <vt:lpstr>5. SU FIDELIDAD SALVÓ A TODOS LOS HEBREOS</vt:lpstr>
      <vt:lpstr>PowerPoint Presentation</vt:lpstr>
      <vt:lpstr>6.  DIOS RECOMPENSÓ SU FIDELIDAD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HEROINES OF FAITHFULNESS</dc:title>
  <dc:creator>Raquel Arrais</dc:creator>
  <cp:lastModifiedBy>Turner, Rebecca</cp:lastModifiedBy>
  <cp:revision>56</cp:revision>
  <dcterms:created xsi:type="dcterms:W3CDTF">2022-02-10T04:59:19Z</dcterms:created>
  <dcterms:modified xsi:type="dcterms:W3CDTF">2022-02-24T20:52:44Z</dcterms:modified>
</cp:coreProperties>
</file>