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72755"/>
  </p:normalViewPr>
  <p:slideViewPr>
    <p:cSldViewPr snapToGrid="0" snapToObjects="1">
      <p:cViewPr varScale="1">
        <p:scale>
          <a:sx n="64" d="100"/>
          <a:sy n="64" d="100"/>
        </p:scale>
        <p:origin x="9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4774F-68ED-774D-BC17-E179AB7AE391}" type="datetimeFigureOut">
              <a:rPr lang="en-US" smtClean="0"/>
              <a:t>2/22/2022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9CE1DB-DAF3-F248-8751-D4CFDE4486E3}" type="slidenum">
              <a:rPr lang="en-US" smtClean="0"/>
              <a:t>‹#›</a:t>
            </a:fld>
            <a:endParaRPr lang="en-US"/>
          </a:p>
        </p:txBody>
      </p:sp>
    </p:spTree>
    <p:extLst>
      <p:ext uri="{BB962C8B-B14F-4D97-AF65-F5344CB8AC3E}">
        <p14:creationId xmlns:p14="http://schemas.microsoft.com/office/powerpoint/2010/main" val="2432713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Este año estamos enviando un seminario y material para una discusión grupal en una sola unidad. La primera parte es para la actividad de discusión grupal y lo segundo es el seminario. La autora de este paquete de materiales ha desarrollado el tema “Qué es el Temor a Dios” en dos secciones –A y B.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u="sng" dirty="0">
                <a:effectLst/>
                <a:latin typeface="Avenir Next LT Pro" panose="020B0504020202020204" pitchFamily="34" charset="0"/>
                <a:ea typeface="Times New Roman" panose="02020603050405020304" pitchFamily="18" charset="0"/>
                <a:cs typeface="Times New Roman" panose="02020603050405020304" pitchFamily="18" charset="0"/>
              </a:rPr>
              <a:t>Sección A</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es la actividad de discusión grupal. Deben formarse pequeños grupos de participantes para discutir los temas  I – VII. Si hay tiempo suficiente, debe permitirse a las mujeres compartir lo que han aprendido de los versículos de la Biblia acerca del temor de Dios.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800" b="1" u="sng" dirty="0">
                <a:effectLst/>
                <a:latin typeface="Avenir Next LT Pro" panose="020B0504020202020204" pitchFamily="34" charset="0"/>
                <a:ea typeface="Times New Roman" panose="02020603050405020304" pitchFamily="18" charset="0"/>
                <a:cs typeface="Times New Roman" panose="02020603050405020304" pitchFamily="18" charset="0"/>
              </a:rPr>
              <a:t>Sección B</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es el seminario. Debe elegirse a alguien que presente el seminario.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a:t>
            </a:fld>
            <a:endParaRPr lang="en-US"/>
          </a:p>
        </p:txBody>
      </p:sp>
    </p:spTree>
    <p:extLst>
      <p:ext uri="{BB962C8B-B14F-4D97-AF65-F5344CB8AC3E}">
        <p14:creationId xmlns:p14="http://schemas.microsoft.com/office/powerpoint/2010/main" val="3532848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Dios le enseña el camino correcto por donde debe ir a la persona que le teme. Eso es, Dios dirige a aquellos que le temen al enseñarles principios rectos que les ayudan a tomar buenas decisiones sin cometer errores. De esta manera, al procurar conocer a Dios y obedecer sus instrucciones, descubrimos principios de la vida que guían nuestros senderos y son una salvaguardia contra el mal y la mala toma de decisiones. </a:t>
            </a:r>
            <a:r>
              <a:rPr lang="en-US" dirty="0"/>
              <a:t> </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10</a:t>
            </a:fld>
            <a:endParaRPr lang="en-US"/>
          </a:p>
        </p:txBody>
      </p:sp>
    </p:spTree>
    <p:extLst>
      <p:ext uri="{BB962C8B-B14F-4D97-AF65-F5344CB8AC3E}">
        <p14:creationId xmlns:p14="http://schemas.microsoft.com/office/powerpoint/2010/main" val="1063926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II. </a:t>
            </a:r>
            <a:r>
              <a:rPr lang="es-MX" sz="1800" b="1" dirty="0">
                <a:effectLst/>
                <a:latin typeface="Avenir Next LT Pro" panose="020B0504020202020204" pitchFamily="34" charset="0"/>
                <a:ea typeface="Calibri" panose="020F0502020204030204" pitchFamily="34" charset="0"/>
                <a:cs typeface="Times New Roman" panose="02020603050405020304" pitchFamily="18" charset="0"/>
              </a:rPr>
              <a:t>Reciben la bondad de Dios y sus bendiciones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Salmo 31:19</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“Cuán grande es tu bondad,</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que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atesoras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para los que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temen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y que a la vista de la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gente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derramas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sobre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los que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ti</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se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refugian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Salmo 33:18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a:t>
            </a:r>
            <a:r>
              <a:rPr lang="es-MX" sz="1800" dirty="0">
                <a:effectLst/>
                <a:latin typeface="Calibri" panose="020F0502020204030204" pitchFamily="34" charset="0"/>
                <a:ea typeface="Times New Roman" panose="02020603050405020304" pitchFamily="18" charset="0"/>
                <a:cs typeface="Times New Roman" panose="02020603050405020304" pitchFamily="18" charset="0"/>
              </a:rPr>
              <a:t>Pero el </a:t>
            </a:r>
            <a:r>
              <a:rPr lang="es-MX" sz="1800" cap="small" dirty="0">
                <a:effectLst/>
                <a:latin typeface="Calibri" panose="020F0502020204030204" pitchFamily="34" charset="0"/>
                <a:ea typeface="Times New Roman" panose="02020603050405020304" pitchFamily="18" charset="0"/>
                <a:cs typeface="Times New Roman" panose="02020603050405020304" pitchFamily="18" charset="0"/>
              </a:rPr>
              <a:t>Señor</a:t>
            </a:r>
            <a:r>
              <a:rPr lang="es-MX" sz="1800" dirty="0">
                <a:effectLst/>
                <a:latin typeface="Calibri" panose="020F0502020204030204" pitchFamily="34" charset="0"/>
                <a:ea typeface="Times New Roman" panose="02020603050405020304" pitchFamily="18" charset="0"/>
                <a:cs typeface="Times New Roman" panose="02020603050405020304" pitchFamily="18" charset="0"/>
              </a:rPr>
              <a:t> cuida de los que le temen, de los que esperan en su gran amor”.</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11</a:t>
            </a:fld>
            <a:endParaRPr lang="en-US"/>
          </a:p>
        </p:txBody>
      </p:sp>
    </p:spTree>
    <p:extLst>
      <p:ext uri="{BB962C8B-B14F-4D97-AF65-F5344CB8AC3E}">
        <p14:creationId xmlns:p14="http://schemas.microsoft.com/office/powerpoint/2010/main" val="672379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Nuestro Padre celestial está al tanto de todos sus hijos que le temen. El Señor les muestra su bondad y pone sobre ellos sus ojos para hacerles bien. Cada promesa de bendición en la Biblia es un regalo especial que el Padre ha provisto para beneficio de todos aquellos que le temen. Podemos con toda seguridad depositar nuestra fe en esas promesas y hacerlas nuestras, porque Dios es fiel a lo que ha prometido. La bendición del Señor descansa sobre aquellos que le temen.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12</a:t>
            </a:fld>
            <a:endParaRPr lang="en-US"/>
          </a:p>
        </p:txBody>
      </p:sp>
    </p:spTree>
    <p:extLst>
      <p:ext uri="{BB962C8B-B14F-4D97-AF65-F5344CB8AC3E}">
        <p14:creationId xmlns:p14="http://schemas.microsoft.com/office/powerpoint/2010/main" val="2436665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III. </a:t>
            </a:r>
            <a:r>
              <a:rPr lang="es-MX" sz="1800" b="1" dirty="0">
                <a:effectLst/>
                <a:latin typeface="Avenir Next LT Pro" panose="020B0504020202020204" pitchFamily="34" charset="0"/>
                <a:ea typeface="Calibri" panose="020F0502020204030204" pitchFamily="34" charset="0"/>
                <a:cs typeface="Times New Roman" panose="02020603050405020304" pitchFamily="18" charset="0"/>
              </a:rPr>
              <a:t>Dios suple todas sus necesidades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b="1" dirty="0"/>
              <a:t>od supplies all their needs</a:t>
            </a:r>
          </a:p>
          <a:p>
            <a:endParaRPr lang="en-US" b="1" dirty="0"/>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Salmo 34:9</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“Teman al </a:t>
            </a:r>
            <a:r>
              <a:rPr lang="es-MX" sz="18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ustedes sus santos, pues nada les falta a los que le temen”.  </a:t>
            </a: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Salmo 111:5 “Da de comer a quienes le temen; siempre recuerda su pacto”.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13</a:t>
            </a:fld>
            <a:endParaRPr lang="en-US"/>
          </a:p>
        </p:txBody>
      </p:sp>
    </p:spTree>
    <p:extLst>
      <p:ext uri="{BB962C8B-B14F-4D97-AF65-F5344CB8AC3E}">
        <p14:creationId xmlns:p14="http://schemas.microsoft.com/office/powerpoint/2010/main" val="2445747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Nuestro Padre en el cielo sabe todas nuestras necesidades y toma sobre sí la tarea de suplir cada una de ellas. Aquellos que temen al Señor reciben las provisiones de Dios que van a suplir todas sus necesidades; pues Dios mismo es su Proveedor.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14</a:t>
            </a:fld>
            <a:endParaRPr lang="en-US"/>
          </a:p>
        </p:txBody>
      </p:sp>
    </p:spTree>
    <p:extLst>
      <p:ext uri="{BB962C8B-B14F-4D97-AF65-F5344CB8AC3E}">
        <p14:creationId xmlns:p14="http://schemas.microsoft.com/office/powerpoint/2010/main" val="1361668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effectLst/>
                <a:latin typeface="Avenir Next LT Pro" panose="020B0504020202020204" pitchFamily="34" charset="0"/>
                <a:ea typeface="Times New Roman" panose="02020603050405020304" pitchFamily="18" charset="0"/>
                <a:cs typeface="Times New Roman" panose="02020603050405020304" pitchFamily="18" charset="0"/>
              </a:rPr>
              <a:t>Podemos acudir a él y pedirle confiadamente sus bendiciones tanto temporales como espirituales. Nuestro amante Padre celestial es un Padre responsable que realmente cuida y atiende a sus hijos. Él nos dará alimento y ropa y suplirá todas nuestras necesidades en la vida, de acuerdo a su voluntad hacia nosotros. No tenemos que preocuparnos acerca de cómo van a ser suplidas todas nuestras necesidades. Si tememos a Dios, él estará siempre consciente de su pacto de proveer para todas nuestras necesidades.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15</a:t>
            </a:fld>
            <a:endParaRPr lang="en-US"/>
          </a:p>
        </p:txBody>
      </p:sp>
    </p:spTree>
    <p:extLst>
      <p:ext uri="{BB962C8B-B14F-4D97-AF65-F5344CB8AC3E}">
        <p14:creationId xmlns:p14="http://schemas.microsoft.com/office/powerpoint/2010/main" val="1725150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IV. </a:t>
            </a:r>
            <a:r>
              <a:rPr lang="es-MX" sz="1800" b="1" dirty="0">
                <a:effectLst/>
                <a:latin typeface="Avenir Next LT Pro" panose="020B0504020202020204" pitchFamily="34" charset="0"/>
                <a:ea typeface="Calibri" panose="020F0502020204030204" pitchFamily="34" charset="0"/>
                <a:cs typeface="Times New Roman" panose="02020603050405020304" pitchFamily="18" charset="0"/>
              </a:rPr>
              <a:t>Gozan de su protección y de su liberación</a:t>
            </a:r>
            <a:endParaRPr lang="en-US" sz="18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kern="1200" dirty="0">
              <a:solidFill>
                <a:schemeClr val="tx1"/>
              </a:solidFill>
              <a:effectLst/>
              <a:latin typeface="+mn-lt"/>
              <a:ea typeface="+mn-ea"/>
              <a:cs typeface="+mn-cs"/>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Salmo 34:7</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“El ángel del </a:t>
            </a:r>
            <a:r>
              <a:rPr lang="es-MX" sz="18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acampa en torno a los que le temen; a su lado está para librarlos”.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16</a:t>
            </a:fld>
            <a:endParaRPr lang="en-US"/>
          </a:p>
        </p:txBody>
      </p:sp>
    </p:spTree>
    <p:extLst>
      <p:ext uri="{BB962C8B-B14F-4D97-AF65-F5344CB8AC3E}">
        <p14:creationId xmlns:p14="http://schemas.microsoft.com/office/powerpoint/2010/main" val="936875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El Señor asigna a sus santos ángeles que cuiden en todo de sus hijos que le temen. Los ángeles protegen y liberan a los hijos de Dios de todo mal y peligro. Si tenemos temor de Dios, no necesitamos tener miedo del poder de Satanás. Tenemos un refugio seguro en el Dios Todopoderoso que envía a sus ángeles a acampar alrededor de sus hijos que le temen y los defienden y liberan. Cuán grande privilegio el estar bajo el cuidado constante de los ángeles protectores.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17</a:t>
            </a:fld>
            <a:endParaRPr lang="en-US"/>
          </a:p>
        </p:txBody>
      </p:sp>
    </p:spTree>
    <p:extLst>
      <p:ext uri="{BB962C8B-B14F-4D97-AF65-F5344CB8AC3E}">
        <p14:creationId xmlns:p14="http://schemas.microsoft.com/office/powerpoint/2010/main" val="26404885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 </a:t>
            </a:r>
            <a:r>
              <a:rPr lang="es-MX" sz="1800" b="1" dirty="0">
                <a:effectLst/>
                <a:latin typeface="Avenir Next LT Pro" panose="020B0504020202020204" pitchFamily="34" charset="0"/>
                <a:ea typeface="Calibri" panose="020F0502020204030204" pitchFamily="34" charset="0"/>
                <a:cs typeface="Times New Roman" panose="02020603050405020304" pitchFamily="18" charset="0"/>
              </a:rPr>
              <a:t>Obtienen la misericordia de Dios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Salmo 103: 11, 13, 17</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“Tan grande es su amor por los que le temen como alto es el cielo sobre la tierra”.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“Tan compasivo es el </a:t>
            </a:r>
            <a:r>
              <a:rPr lang="es-MX" sz="18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con los que le temen como lo es un padre con sus hijos”. </a:t>
            </a: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“Pero el amor del </a:t>
            </a:r>
            <a:r>
              <a:rPr lang="es-MX" sz="18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es eterno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y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siempre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está</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con los que le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temen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su</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justicia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está</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con los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hijos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de sus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hijos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18</a:t>
            </a:fld>
            <a:endParaRPr lang="en-US"/>
          </a:p>
        </p:txBody>
      </p:sp>
    </p:spTree>
    <p:extLst>
      <p:ext uri="{BB962C8B-B14F-4D97-AF65-F5344CB8AC3E}">
        <p14:creationId xmlns:p14="http://schemas.microsoft.com/office/powerpoint/2010/main" val="25690836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Dios extiende su misericordia hacia aquellos que le temen. Manifiesta una tierna piedad hacia ellos; entiende todas las luchas y tentaciones que se atraviesan en su camino al tratar de obedecerle. Jesús sabe por experiencia cuán débiles somos cada uno y cuánto necesitamos de su ayuda divina para poder vencer nuestra debilidad y poder permanecer fieles a sus mandamientos. Dios vela con tierno cuidado sobre cada uno de sus hijos que viven en este mundo donde reina Satanás y elige extender su misericordia hacia nosotros. </a:t>
            </a:r>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19</a:t>
            </a:fld>
            <a:endParaRPr lang="en-US"/>
          </a:p>
        </p:txBody>
      </p:sp>
    </p:spTree>
    <p:extLst>
      <p:ext uri="{BB962C8B-B14F-4D97-AF65-F5344CB8AC3E}">
        <p14:creationId xmlns:p14="http://schemas.microsoft.com/office/powerpoint/2010/main" val="296924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Cuando escuchamos la palabra ‘temor’, nos da la idea de tener miedo de algo; pero en sentido bíblico, la palabra temor tiene un significado positivo. La Biblia nos enseña lo que significa tener temor a Dios. Este significado bíblico del temor de Dios se explica muy bien en el libro de Proverbios. Vamos a explorar los diferentes significados de la expresión temor de Dios.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a:t>
            </a:fld>
            <a:endParaRPr lang="en-US"/>
          </a:p>
        </p:txBody>
      </p:sp>
    </p:spTree>
    <p:extLst>
      <p:ext uri="{BB962C8B-B14F-4D97-AF65-F5344CB8AC3E}">
        <p14:creationId xmlns:p14="http://schemas.microsoft.com/office/powerpoint/2010/main" val="23680764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Aun cuando podamos caer o fallar, no nos arroja lejos de su cuidado; perdona nuestro pecado y nos da la fortaleza para levantarnos de nuestra caída y continuar nuestra jornada con él. Además de ello, cuida también de nuestros hijos y escucha nuestras oraciones en favor de ellos, al procurar guiarlos en el temor del Señor.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20</a:t>
            </a:fld>
            <a:endParaRPr lang="en-US"/>
          </a:p>
        </p:txBody>
      </p:sp>
    </p:spTree>
    <p:extLst>
      <p:ext uri="{BB962C8B-B14F-4D97-AF65-F5344CB8AC3E}">
        <p14:creationId xmlns:p14="http://schemas.microsoft.com/office/powerpoint/2010/main" val="14190944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VI. </a:t>
            </a:r>
            <a:r>
              <a:rPr lang="es-MX" sz="1800" b="1" dirty="0">
                <a:effectLst/>
                <a:latin typeface="Avenir Next LT Pro" panose="020B0504020202020204" pitchFamily="34" charset="0"/>
                <a:ea typeface="Times New Roman" panose="02020603050405020304" pitchFamily="18" charset="0"/>
                <a:cs typeface="Times New Roman" panose="02020603050405020304" pitchFamily="18" charset="0"/>
              </a:rPr>
              <a:t>Dios les cumple sus deseos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800" b="1"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Salmo 145:19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“Cumple los deseos de quienes le temen; atiende a su clamor y los salva”. </a:t>
            </a: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Salmo 147:11  </a:t>
            </a: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“Sino que se complace en los que le temen, en los que confían en su gran amor”.</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79CE1DB-DAF3-F248-8751-D4CFDE4486E3}" type="slidenum">
              <a:rPr lang="en-US" smtClean="0"/>
              <a:t>21</a:t>
            </a:fld>
            <a:endParaRPr lang="en-US"/>
          </a:p>
        </p:txBody>
      </p:sp>
    </p:spTree>
    <p:extLst>
      <p:ext uri="{BB962C8B-B14F-4D97-AF65-F5344CB8AC3E}">
        <p14:creationId xmlns:p14="http://schemas.microsoft.com/office/powerpoint/2010/main" val="40483832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Aquellos que temen al Señor tratan de conformar su vida a los principios divinos; por lo tanto, sus deseos están de acuerdo con la voluntad de Dios. En tal caso, se les conceden sus deseos porque son afines a los deseos que Dios tiene para ellos. Dios se complace en responder a las peticiones de sus hijos cuando las peticiones de ellos son de acuerdo a su voluntad. Dios se complace en ellos y les cumple sus deseos.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22</a:t>
            </a:fld>
            <a:endParaRPr lang="en-US"/>
          </a:p>
        </p:txBody>
      </p:sp>
    </p:spTree>
    <p:extLst>
      <p:ext uri="{BB962C8B-B14F-4D97-AF65-F5344CB8AC3E}">
        <p14:creationId xmlns:p14="http://schemas.microsoft.com/office/powerpoint/2010/main" val="2190139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VII. </a:t>
            </a:r>
            <a:r>
              <a:rPr lang="es-MX" sz="1800" b="1" dirty="0">
                <a:effectLst/>
                <a:latin typeface="Avenir Next LT Pro" panose="020B0504020202020204" pitchFamily="34" charset="0"/>
                <a:ea typeface="Calibri" panose="020F0502020204030204" pitchFamily="34" charset="0"/>
                <a:cs typeface="Times New Roman" panose="02020603050405020304" pitchFamily="18" charset="0"/>
              </a:rPr>
              <a:t>Vida eterna aguarda a los que temen al Señor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br>
              <a:rPr lang="en-US" dirty="0"/>
            </a:b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La final y la más grande de todas las bendiciones es el regalo de la vida eterna que el Señor ha prometido a todos aquellos lo aman y que temen su nombre. Los beneficios que trae consigo el temor de Dios no se limitan solamente a este mundo, sino que se extienden por toda eternidad. Dice el apóstol Pablo: </a:t>
            </a: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1 Corintios 15:19  “Si la esperanza que tenemos en Cristo fuera solo para esta vida, seríamos los más desdichados de todos los mortales”.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23</a:t>
            </a:fld>
            <a:endParaRPr lang="en-US"/>
          </a:p>
        </p:txBody>
      </p:sp>
    </p:spTree>
    <p:extLst>
      <p:ext uri="{BB962C8B-B14F-4D97-AF65-F5344CB8AC3E}">
        <p14:creationId xmlns:p14="http://schemas.microsoft.com/office/powerpoint/2010/main" val="34964272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Amigos, la buena noticia es que vamos a reinar eternamente con nuestro Señor cuando él venga a llevarnos consigo al hogar; por lo tanto, el apóstol Pablo nos amonesta: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1 Corintios 15:58,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“Por lo tanto, mis queridos hermanos, manténganse firmes e inconmovibles, progresando siempre en la obra del Señor, conscientes de que su trabajo en el Señor no es en vano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D</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 la misma manera, los siguientes pasajes nos amonestan a continuar en el temor de Dios, porque nuestra recompensa será la vida eterna.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kern="1200" dirty="0" err="1">
                <a:solidFill>
                  <a:schemeClr val="tx1"/>
                </a:solidFill>
                <a:effectLst/>
                <a:latin typeface="+mn-lt"/>
                <a:ea typeface="+mn-ea"/>
                <a:cs typeface="+mn-cs"/>
              </a:rPr>
              <a:t>riends</a:t>
            </a:r>
            <a:r>
              <a:rPr lang="en-US" sz="1200" kern="1200" dirty="0">
                <a:solidFill>
                  <a:schemeClr val="tx1"/>
                </a:solidFill>
                <a:effectLst/>
                <a:latin typeface="+mn-lt"/>
                <a:ea typeface="+mn-ea"/>
                <a:cs typeface="+mn-cs"/>
              </a:rPr>
              <a:t> the good news is that we will reign eternally with our Lord when he comes to take us home, therefore Paul admonishes us in verse 58 “Therefore, my beloved brethren, be steadfast, unmovable, always abounding in the work of the Lord, since you know that your labor is not in vain in the Lord.”</a:t>
            </a:r>
          </a:p>
          <a:p>
            <a:r>
              <a:rPr lang="en-US" sz="1200" kern="1200" dirty="0">
                <a:solidFill>
                  <a:schemeClr val="tx1"/>
                </a:solidFill>
                <a:effectLst/>
                <a:latin typeface="+mn-lt"/>
                <a:ea typeface="+mn-ea"/>
                <a:cs typeface="+mn-cs"/>
              </a:rPr>
              <a:t>Likewise the following passages admonishes us to continue in the fear of God because our reward will be eternal life</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24</a:t>
            </a:fld>
            <a:endParaRPr lang="en-US"/>
          </a:p>
        </p:txBody>
      </p:sp>
    </p:spTree>
    <p:extLst>
      <p:ext uri="{BB962C8B-B14F-4D97-AF65-F5344CB8AC3E}">
        <p14:creationId xmlns:p14="http://schemas.microsoft.com/office/powerpoint/2010/main" val="14643511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Romans 2:7  </a:t>
            </a: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“Él dará vida eterna a los que, perseverando en las buenas obras, buscan gloria, honor e inmortalidad”.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Judas 1:21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manténganse en el amor de Dios, edificándose sobre la base de su santísima fe y orando en el Espíritu Santo, mientras esperan que nuestro Señor Jesucristo, en su misericordia, les conceda vida eterna”.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en-US" sz="1200" kern="1200" dirty="0">
                <a:solidFill>
                  <a:schemeClr val="tx1"/>
                </a:solidFill>
                <a:effectLst/>
                <a:latin typeface="+mn-lt"/>
                <a:ea typeface="+mn-ea"/>
                <a:cs typeface="+mn-cs"/>
              </a:rPr>
              <a:t>To them who by patient continuance in well doing seek for glory and honor and immortality, eternal life”</a:t>
            </a:r>
          </a:p>
          <a:p>
            <a:r>
              <a:rPr lang="en-US" sz="1200" kern="1200" dirty="0">
                <a:solidFill>
                  <a:schemeClr val="tx1"/>
                </a:solidFill>
                <a:effectLst/>
                <a:latin typeface="+mn-lt"/>
                <a:ea typeface="+mn-ea"/>
                <a:cs typeface="+mn-cs"/>
              </a:rPr>
              <a:t>Jude 1:21 </a:t>
            </a:r>
          </a:p>
          <a:p>
            <a:r>
              <a:rPr lang="en-US" sz="1200" kern="1200" dirty="0">
                <a:solidFill>
                  <a:schemeClr val="tx1"/>
                </a:solidFill>
                <a:effectLst/>
                <a:latin typeface="+mn-lt"/>
                <a:ea typeface="+mn-ea"/>
                <a:cs typeface="+mn-cs"/>
              </a:rPr>
              <a:t>“Keep yourselves in the love of God, looking for the mercy of our Lord Jesus Christ unto eternal life.”</a:t>
            </a: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25</a:t>
            </a:fld>
            <a:endParaRPr lang="en-US"/>
          </a:p>
        </p:txBody>
      </p:sp>
    </p:spTree>
    <p:extLst>
      <p:ext uri="{BB962C8B-B14F-4D97-AF65-F5344CB8AC3E}">
        <p14:creationId xmlns:p14="http://schemas.microsoft.com/office/powerpoint/2010/main" val="2092734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No nos cansemos de trabajar en el temor del Señor, porque nuestra labor no es en vano. Tenemos la segura promesa de la vida eterna; estar para siempre con el Señor al que hemos amado y servido aquí en la tierra.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26</a:t>
            </a:fld>
            <a:endParaRPr lang="en-US"/>
          </a:p>
        </p:txBody>
      </p:sp>
    </p:spTree>
    <p:extLst>
      <p:ext uri="{BB962C8B-B14F-4D97-AF65-F5344CB8AC3E}">
        <p14:creationId xmlns:p14="http://schemas.microsoft.com/office/powerpoint/2010/main" val="40185858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EJERCICIO 2: </a:t>
            </a:r>
            <a:r>
              <a:rPr lang="es-MX" sz="1800" i="1" dirty="0">
                <a:effectLst/>
                <a:latin typeface="Avenir Next LT Pro" panose="020B0504020202020204" pitchFamily="34" charset="0"/>
                <a:ea typeface="Times New Roman" panose="02020603050405020304" pitchFamily="18" charset="0"/>
                <a:cs typeface="Times New Roman" panose="02020603050405020304" pitchFamily="18" charset="0"/>
              </a:rPr>
              <a:t>Comenten sobre los beneficios del temor del Señor en la vida de los personajes bíblicos identificados en el Ejercicio 1 (Repasar el ejercicio 1).</a:t>
            </a:r>
            <a:endParaRPr lang="en-US" sz="1800" i="1"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27</a:t>
            </a:fld>
            <a:endParaRPr lang="en-US"/>
          </a:p>
        </p:txBody>
      </p:sp>
    </p:spTree>
    <p:extLst>
      <p:ext uri="{BB962C8B-B14F-4D97-AF65-F5344CB8AC3E}">
        <p14:creationId xmlns:p14="http://schemas.microsoft.com/office/powerpoint/2010/main" val="805775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Proverbios 1:7</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“El temor del </a:t>
            </a:r>
            <a:r>
              <a:rPr lang="es-MX" sz="18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es el principio del conocimiento;</a:t>
            </a: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los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necios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desprecian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la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sabiduría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y la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disciplina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Proverbios 8:13</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“Quien teme al </a:t>
            </a:r>
            <a:r>
              <a:rPr lang="es-MX" sz="18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aborrece lo malo;</a:t>
            </a: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yo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aborrezco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orgullo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y la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arrogancia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la mala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conducta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y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lenguaje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perverso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Proverbios 9:10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“El comienzo de la sabiduría es el temor del </a:t>
            </a:r>
            <a:r>
              <a:rPr lang="es-MX" sz="18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a:t>
            </a: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conocer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al Santo es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tener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discernimiento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p>
          <a:p>
            <a:pPr marL="0" marR="0">
              <a:spcBef>
                <a:spcPts val="0"/>
              </a:spcBef>
              <a:spcAft>
                <a:spcPts val="0"/>
              </a:spcAft>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Proverbios 9:10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“El comienzo de la sabiduría es el temor del </a:t>
            </a:r>
            <a:r>
              <a:rPr lang="es-MX" sz="18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a:t>
            </a: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conocer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al Santo es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tener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discernimiento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p>
          <a:p>
            <a:endParaRPr lang="en-US" dirty="0"/>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3</a:t>
            </a:fld>
            <a:endParaRPr lang="en-US"/>
          </a:p>
        </p:txBody>
      </p:sp>
    </p:spTree>
    <p:extLst>
      <p:ext uri="{BB962C8B-B14F-4D97-AF65-F5344CB8AC3E}">
        <p14:creationId xmlns:p14="http://schemas.microsoft.com/office/powerpoint/2010/main" val="3323308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Proverbios 15:33</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“El temor del </a:t>
            </a:r>
            <a:r>
              <a:rPr lang="es-MX" sz="18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imparte sabiduría;</a:t>
            </a: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la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humildad</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precede a la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honra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Proverbios 16:6</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“Con amor y verdad se perdona el pecado,</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y con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temor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del </a:t>
            </a:r>
            <a:r>
              <a:rPr lang="en-US" sz="1800" cap="small" dirty="0" err="1">
                <a:effectLst/>
                <a:latin typeface="Calibri" panose="020F0502020204030204" pitchFamily="34" charset="0"/>
                <a:ea typeface="Times New Roman" panose="02020603050405020304" pitchFamily="18" charset="0"/>
                <a:cs typeface="Times New Roman" panose="02020603050405020304" pitchFamily="18" charset="0"/>
              </a:rPr>
              <a:t>Señor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se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evita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mal”. </a:t>
            </a:r>
            <a:endParaRPr lang="en-US" dirty="0"/>
          </a:p>
          <a:p>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4</a:t>
            </a:fld>
            <a:endParaRPr lang="en-US"/>
          </a:p>
        </p:txBody>
      </p:sp>
    </p:spTree>
    <p:extLst>
      <p:ext uri="{BB962C8B-B14F-4D97-AF65-F5344CB8AC3E}">
        <p14:creationId xmlns:p14="http://schemas.microsoft.com/office/powerpoint/2010/main" val="391691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En resumen, el temor del Señor significa conocer a Dios y elegir hacer su voluntad. Es apartarse del mal y aceptar las instrucciones y los mandatos de Dios. Este es el verdadero conocimiento de Dios y es el camino a la sabiduría. Significa reverencia y asombro ante la majestad y poder de Dios, que proviene de un verdadero conocimiento de él.</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5</a:t>
            </a:fld>
            <a:endParaRPr lang="en-US"/>
          </a:p>
        </p:txBody>
      </p:sp>
    </p:spTree>
    <p:extLst>
      <p:ext uri="{BB962C8B-B14F-4D97-AF65-F5344CB8AC3E}">
        <p14:creationId xmlns:p14="http://schemas.microsoft.com/office/powerpoint/2010/main" val="3527615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Incluye el respeto hacia Dios y el rendirse voluntariamente a su liderazgo en nuestra vida. Quiere decir darle a Dios un lugar prioritario en nuestra vida y procurar agradarlo en todas las cosas. El temor de Dios incluye también servirle con amor. Las personas que tienen temor de Dios manifiestan su amor por él.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6</a:t>
            </a:fld>
            <a:endParaRPr lang="en-US"/>
          </a:p>
        </p:txBody>
      </p:sp>
    </p:spTree>
    <p:extLst>
      <p:ext uri="{BB962C8B-B14F-4D97-AF65-F5344CB8AC3E}">
        <p14:creationId xmlns:p14="http://schemas.microsoft.com/office/powerpoint/2010/main" val="1502983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EJERCICIO 1: </a:t>
            </a:r>
            <a:r>
              <a:rPr lang="es-MX" sz="1800" i="1" dirty="0">
                <a:effectLst/>
                <a:latin typeface="Avenir Next LT Pro" panose="020B0504020202020204" pitchFamily="34" charset="0"/>
                <a:ea typeface="Times New Roman" panose="02020603050405020304" pitchFamily="18" charset="0"/>
                <a:cs typeface="Times New Roman" panose="02020603050405020304" pitchFamily="18" charset="0"/>
              </a:rPr>
              <a:t>Menciona dos ejemplos de hombres y tres ejemplos de mujeres en la Biblia que sabes que tenían temor de Dios.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7</a:t>
            </a:fld>
            <a:endParaRPr lang="en-US"/>
          </a:p>
        </p:txBody>
      </p:sp>
    </p:spTree>
    <p:extLst>
      <p:ext uri="{BB962C8B-B14F-4D97-AF65-F5344CB8AC3E}">
        <p14:creationId xmlns:p14="http://schemas.microsoft.com/office/powerpoint/2010/main" val="1573850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 ¿</a:t>
            </a:r>
            <a:r>
              <a:rPr lang="es-MX" sz="1800" b="1" dirty="0">
                <a:effectLst/>
                <a:latin typeface="Avenir Next LT Pro" panose="020B0504020202020204" pitchFamily="34" charset="0"/>
                <a:ea typeface="Times New Roman" panose="02020603050405020304" pitchFamily="18" charset="0"/>
                <a:cs typeface="Times New Roman" panose="02020603050405020304" pitchFamily="18" charset="0"/>
              </a:rPr>
              <a:t>Cuáles son los beneficios de tener temor a Dios?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lang="en-US" dirty="0"/>
            </a:b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El temor de Dios trae consigo muchas bendiciones para cada uno de nosotros al vivir aquí en esta tierra, contrariamente a la idea de que el temor de Dios es solamente para que podamos tener vida eterna. Las personas que tienen temor de Dios: </a:t>
            </a:r>
            <a:endParaRPr lang="en-US" dirty="0"/>
          </a:p>
        </p:txBody>
      </p:sp>
      <p:sp>
        <p:nvSpPr>
          <p:cNvPr id="4" name="Slide Number Placeholder 3"/>
          <p:cNvSpPr>
            <a:spLocks noGrp="1"/>
          </p:cNvSpPr>
          <p:nvPr>
            <p:ph type="sldNum" sz="quarter" idx="5"/>
          </p:nvPr>
        </p:nvSpPr>
        <p:spPr/>
        <p:txBody>
          <a:bodyPr/>
          <a:lstStyle/>
          <a:p>
            <a:fld id="{979CE1DB-DAF3-F248-8751-D4CFDE4486E3}" type="slidenum">
              <a:rPr lang="en-US" smtClean="0"/>
              <a:t>8</a:t>
            </a:fld>
            <a:endParaRPr lang="en-US"/>
          </a:p>
        </p:txBody>
      </p:sp>
    </p:spTree>
    <p:extLst>
      <p:ext uri="{BB962C8B-B14F-4D97-AF65-F5344CB8AC3E}">
        <p14:creationId xmlns:p14="http://schemas.microsoft.com/office/powerpoint/2010/main" val="899691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Tx/>
              <a:buAutoNum type="romanUcPeriod"/>
              <a:tabLst/>
              <a:defRPr/>
            </a:pPr>
            <a:r>
              <a:rPr lang="es-MX" sz="1800" b="1" dirty="0">
                <a:effectLst/>
                <a:latin typeface="Avenir Next LT Pro" panose="020B0504020202020204" pitchFamily="34" charset="0"/>
                <a:ea typeface="Calibri" panose="020F0502020204030204" pitchFamily="34" charset="0"/>
                <a:cs typeface="Times New Roman" panose="02020603050405020304" pitchFamily="18" charset="0"/>
              </a:rPr>
              <a:t>Son guiadas por él en todas sus decisiones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Salmo 25:12, 14</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“¿Quién es el hombre que teme al </a:t>
            </a:r>
            <a:r>
              <a:rPr lang="es-MX" sz="18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a:t>
            </a:r>
            <a:b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b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Será instruido en el mejor de los caminos”.  </a:t>
            </a:r>
          </a:p>
          <a:p>
            <a:pPr marL="0" marR="0">
              <a:spcBef>
                <a:spcPts val="0"/>
              </a:spcBef>
              <a:spcAft>
                <a:spcPts val="0"/>
              </a:spcAft>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“El </a:t>
            </a:r>
            <a:r>
              <a:rPr lang="es-MX" sz="18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 brinda su amistad a quienes le honran, y les da a conocer su pacto”.  </a:t>
            </a:r>
            <a:endParaRPr lang="en-US" b="1" dirty="0"/>
          </a:p>
        </p:txBody>
      </p:sp>
      <p:sp>
        <p:nvSpPr>
          <p:cNvPr id="4" name="Slide Number Placeholder 3"/>
          <p:cNvSpPr>
            <a:spLocks noGrp="1"/>
          </p:cNvSpPr>
          <p:nvPr>
            <p:ph type="sldNum" sz="quarter" idx="5"/>
          </p:nvPr>
        </p:nvSpPr>
        <p:spPr/>
        <p:txBody>
          <a:bodyPr/>
          <a:lstStyle/>
          <a:p>
            <a:fld id="{979CE1DB-DAF3-F248-8751-D4CFDE4486E3}" type="slidenum">
              <a:rPr lang="en-US" smtClean="0"/>
              <a:t>9</a:t>
            </a:fld>
            <a:endParaRPr lang="en-US"/>
          </a:p>
        </p:txBody>
      </p:sp>
    </p:spTree>
    <p:extLst>
      <p:ext uri="{BB962C8B-B14F-4D97-AF65-F5344CB8AC3E}">
        <p14:creationId xmlns:p14="http://schemas.microsoft.com/office/powerpoint/2010/main" val="1558739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2/22/2022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2926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71620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2/22/2022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17594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2/22/2022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17743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2/22/2022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3283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5850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16231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12562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2361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2/22/2022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368917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2/22/2022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10812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2/22/2022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8822673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sldNum="0" hdr="0" ftr="0" dt="0"/>
  <p:txStyles>
    <p:titleStyle>
      <a:lvl1pPr algn="l" defTabSz="457200" rtl="0" eaLnBrk="1" latinLnBrk="0" hangingPunct="1">
        <a:lnSpc>
          <a:spcPct val="90000"/>
        </a:lnSpc>
        <a:spcBef>
          <a:spcPct val="0"/>
        </a:spcBef>
        <a:buNone/>
        <a:defRPr sz="4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70">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029" name="Rectangle 72">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CDE9BA7-16D1-6144-988E-5DDAD3DD7FC2}"/>
              </a:ext>
            </a:extLst>
          </p:cNvPr>
          <p:cNvSpPr>
            <a:spLocks noGrp="1"/>
          </p:cNvSpPr>
          <p:nvPr>
            <p:ph type="ctrTitle"/>
          </p:nvPr>
        </p:nvSpPr>
        <p:spPr>
          <a:xfrm>
            <a:off x="638620" y="863695"/>
            <a:ext cx="3511233" cy="3284559"/>
          </a:xfrm>
        </p:spPr>
        <p:txBody>
          <a:bodyPr vert="horz" lIns="91440" tIns="45720" rIns="91440" bIns="45720" rtlCol="0" anchor="ctr">
            <a:normAutofit fontScale="90000"/>
          </a:bodyPr>
          <a:lstStyle/>
          <a:p>
            <a:pPr lvl="0" algn="ctr">
              <a:lnSpc>
                <a:spcPct val="100000"/>
              </a:lnSpc>
            </a:pPr>
            <a:r>
              <a:rPr lang="en-US" sz="4400" dirty="0">
                <a:solidFill>
                  <a:schemeClr val="tx1"/>
                </a:solidFill>
              </a:rPr>
              <a:t>ACTIVIDAD- </a:t>
            </a:r>
            <a:r>
              <a:rPr lang="en-US" sz="4400" b="1" dirty="0" err="1">
                <a:solidFill>
                  <a:schemeClr val="accent1">
                    <a:lumMod val="75000"/>
                  </a:schemeClr>
                </a:solidFill>
              </a:rPr>
              <a:t>DiscusiÓn</a:t>
            </a:r>
            <a:r>
              <a:rPr lang="en-US" sz="4400" b="1" dirty="0">
                <a:solidFill>
                  <a:schemeClr val="accent1">
                    <a:lumMod val="75000"/>
                  </a:schemeClr>
                </a:solidFill>
              </a:rPr>
              <a:t> GRUPAL</a:t>
            </a:r>
            <a:br>
              <a:rPr lang="en-US" sz="4400" dirty="0">
                <a:solidFill>
                  <a:schemeClr val="tx1"/>
                </a:solidFill>
              </a:rPr>
            </a:br>
            <a:br>
              <a:rPr lang="en-US" sz="4400" dirty="0">
                <a:solidFill>
                  <a:schemeClr val="tx1"/>
                </a:solidFill>
              </a:rPr>
            </a:br>
            <a:endParaRPr lang="en-US" sz="4400" dirty="0">
              <a:solidFill>
                <a:schemeClr val="tx1"/>
              </a:solidFill>
            </a:endParaRPr>
          </a:p>
        </p:txBody>
      </p:sp>
      <p:sp>
        <p:nvSpPr>
          <p:cNvPr id="3" name="Subtitle 2">
            <a:extLst>
              <a:ext uri="{FF2B5EF4-FFF2-40B4-BE49-F238E27FC236}">
                <a16:creationId xmlns:a16="http://schemas.microsoft.com/office/drawing/2014/main" id="{B6EAEBEF-B2F1-A64A-9A6E-47CA9C698A14}"/>
              </a:ext>
            </a:extLst>
          </p:cNvPr>
          <p:cNvSpPr>
            <a:spLocks noGrp="1"/>
          </p:cNvSpPr>
          <p:nvPr>
            <p:ph type="subTitle" idx="1"/>
          </p:nvPr>
        </p:nvSpPr>
        <p:spPr>
          <a:xfrm>
            <a:off x="0" y="3200911"/>
            <a:ext cx="4847055" cy="1147054"/>
          </a:xfrm>
        </p:spPr>
        <p:txBody>
          <a:bodyPr vert="horz" lIns="91440" tIns="45720" rIns="91440" bIns="45720" rtlCol="0" anchor="t">
            <a:noAutofit/>
          </a:bodyPr>
          <a:lstStyle/>
          <a:p>
            <a:pPr algn="ctr"/>
            <a:r>
              <a:rPr lang="en-US" sz="2800" b="1" spc="300" dirty="0" err="1">
                <a:solidFill>
                  <a:schemeClr val="accent2">
                    <a:lumMod val="75000"/>
                  </a:schemeClr>
                </a:solidFill>
                <a:latin typeface="Century" panose="02040604050505020304" pitchFamily="18" charset="0"/>
              </a:rPr>
              <a:t>DeSARROLLO</a:t>
            </a:r>
            <a:r>
              <a:rPr lang="en-US" sz="2800" b="1" spc="300" dirty="0">
                <a:solidFill>
                  <a:schemeClr val="accent2">
                    <a:lumMod val="75000"/>
                  </a:schemeClr>
                </a:solidFill>
                <a:latin typeface="Century" panose="02040604050505020304" pitchFamily="18" charset="0"/>
              </a:rPr>
              <a:t> DEL</a:t>
            </a:r>
          </a:p>
          <a:p>
            <a:pPr algn="ctr"/>
            <a:r>
              <a:rPr lang="en-US" sz="2800" b="1" spc="300" dirty="0" err="1">
                <a:solidFill>
                  <a:schemeClr val="tx1"/>
                </a:solidFill>
                <a:latin typeface="Century" panose="02040604050505020304" pitchFamily="18" charset="0"/>
              </a:rPr>
              <a:t>Temor</a:t>
            </a:r>
            <a:r>
              <a:rPr lang="en-US" sz="2800" b="1" spc="300" dirty="0">
                <a:solidFill>
                  <a:schemeClr val="tx1"/>
                </a:solidFill>
                <a:latin typeface="Century" panose="02040604050505020304" pitchFamily="18" charset="0"/>
              </a:rPr>
              <a:t> a </a:t>
            </a:r>
            <a:r>
              <a:rPr lang="en-US" sz="2800" b="1" spc="300" dirty="0" err="1">
                <a:solidFill>
                  <a:schemeClr val="tx1"/>
                </a:solidFill>
                <a:latin typeface="Century" panose="02040604050505020304" pitchFamily="18" charset="0"/>
              </a:rPr>
              <a:t>dios</a:t>
            </a:r>
            <a:endParaRPr lang="en-US" sz="2800" b="1" spc="300" dirty="0">
              <a:solidFill>
                <a:schemeClr val="tx1"/>
              </a:solidFill>
              <a:latin typeface="Century" panose="02040604050505020304" pitchFamily="18" charset="0"/>
            </a:endParaRPr>
          </a:p>
          <a:p>
            <a:pPr algn="ctr"/>
            <a:endParaRPr lang="en-US" sz="2400" b="1" dirty="0">
              <a:solidFill>
                <a:schemeClr val="tx1"/>
              </a:solidFill>
              <a:latin typeface="Avenir Next" panose="020B0503020202020204" pitchFamily="34" charset="0"/>
            </a:endParaRPr>
          </a:p>
          <a:p>
            <a:pPr algn="ctr"/>
            <a:endParaRPr lang="en-US" sz="2400" dirty="0">
              <a:solidFill>
                <a:schemeClr val="tx1"/>
              </a:solidFill>
              <a:latin typeface="Avenir Next" panose="020B0503020202020204" pitchFamily="34" charset="0"/>
            </a:endParaRPr>
          </a:p>
        </p:txBody>
      </p:sp>
      <p:sp>
        <p:nvSpPr>
          <p:cNvPr id="1030" name="Rectangle 74">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1026" name="Picture 2" descr="white book page beside green potted plant">
            <a:extLst>
              <a:ext uri="{FF2B5EF4-FFF2-40B4-BE49-F238E27FC236}">
                <a16:creationId xmlns:a16="http://schemas.microsoft.com/office/drawing/2014/main" id="{BE48352A-663A-214A-B66E-0B751DC63FF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995" r="1" b="18769"/>
          <a:stretch/>
        </p:blipFill>
        <p:spPr bwMode="auto">
          <a:xfrm>
            <a:off x="4654295" y="10"/>
            <a:ext cx="7537705"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DDE269C-72A1-C64C-BCEB-D6B25A4CDEA6}"/>
              </a:ext>
            </a:extLst>
          </p:cNvPr>
          <p:cNvSpPr txBox="1"/>
          <p:nvPr/>
        </p:nvSpPr>
        <p:spPr>
          <a:xfrm>
            <a:off x="861380" y="5776333"/>
            <a:ext cx="2646878" cy="707886"/>
          </a:xfrm>
          <a:prstGeom prst="rect">
            <a:avLst/>
          </a:prstGeom>
          <a:noFill/>
        </p:spPr>
        <p:txBody>
          <a:bodyPr wrap="none" rtlCol="0">
            <a:spAutoFit/>
          </a:bodyPr>
          <a:lstStyle/>
          <a:p>
            <a:pPr algn="ctr">
              <a:spcAft>
                <a:spcPts val="600"/>
              </a:spcAft>
            </a:pPr>
            <a:r>
              <a:rPr lang="en-US" sz="1000" dirty="0">
                <a:latin typeface="Avenir Next" panose="020B0503020202020204" pitchFamily="34" charset="0"/>
              </a:rPr>
              <a:t>DÍA DE ÉNFASIS DE MINISTERIO DE LA MUJER </a:t>
            </a:r>
          </a:p>
          <a:p>
            <a:pPr algn="ctr">
              <a:spcAft>
                <a:spcPts val="600"/>
              </a:spcAft>
            </a:pPr>
            <a:r>
              <a:rPr lang="en-US" sz="1000" dirty="0">
                <a:latin typeface="Avenir Next" panose="020B0503020202020204" pitchFamily="34" charset="0"/>
              </a:rPr>
              <a:t>ASOCIACIÓN GENERAL  </a:t>
            </a:r>
          </a:p>
          <a:p>
            <a:pPr algn="ctr">
              <a:spcAft>
                <a:spcPts val="600"/>
              </a:spcAft>
            </a:pPr>
            <a:r>
              <a:rPr lang="en-US" sz="1000" dirty="0">
                <a:latin typeface="Avenir Next" panose="020B0503020202020204" pitchFamily="34" charset="0"/>
              </a:rPr>
              <a:t>DEPARTAMENTO DE MINISTERIO DE LA MUJER </a:t>
            </a:r>
          </a:p>
        </p:txBody>
      </p:sp>
      <p:pic>
        <p:nvPicPr>
          <p:cNvPr id="12" name="Picture 11">
            <a:extLst>
              <a:ext uri="{FF2B5EF4-FFF2-40B4-BE49-F238E27FC236}">
                <a16:creationId xmlns:a16="http://schemas.microsoft.com/office/drawing/2014/main" id="{29557506-17B7-D545-A2CE-8E56B449E56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47055" y="6438053"/>
            <a:ext cx="543621" cy="380280"/>
          </a:xfrm>
          <a:prstGeom prst="rect">
            <a:avLst/>
          </a:prstGeom>
        </p:spPr>
      </p:pic>
    </p:spTree>
    <p:extLst>
      <p:ext uri="{BB962C8B-B14F-4D97-AF65-F5344CB8AC3E}">
        <p14:creationId xmlns:p14="http://schemas.microsoft.com/office/powerpoint/2010/main" val="109022514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
                                        <p:tgtEl>
                                          <p:spTgt spid="3">
                                            <p:txEl>
                                              <p:pRg st="1" end="1"/>
                                            </p:txEl>
                                          </p:spTgt>
                                        </p:tgtEl>
                                      </p:cBhvr>
                                    </p:animEffect>
                                  </p:childTnLst>
                                </p:cTn>
                              </p:par>
                              <p:par>
                                <p:cTn id="11" presetID="10" presetClass="entr" presetSubtype="0" fill="hold" grpId="0" nodeType="withEffect">
                                  <p:stCondLst>
                                    <p:cond delay="1000"/>
                                  </p:stCondLst>
                                  <p:iterate type="lt">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21CCBA-DFD8-0947-A4F7-7287D10B8A6A}"/>
              </a:ext>
            </a:extLst>
          </p:cNvPr>
          <p:cNvSpPr>
            <a:spLocks noGrp="1"/>
          </p:cNvSpPr>
          <p:nvPr>
            <p:ph idx="1"/>
          </p:nvPr>
        </p:nvSpPr>
        <p:spPr>
          <a:xfrm>
            <a:off x="224589" y="1090863"/>
            <a:ext cx="6882064" cy="5390148"/>
          </a:xfrm>
        </p:spPr>
        <p:txBody>
          <a:bodyPr>
            <a:normAutofit/>
          </a:bodyPr>
          <a:lstStyle/>
          <a:p>
            <a:pPr marL="0" indent="0" algn="ctr">
              <a:buNone/>
            </a:pPr>
            <a:r>
              <a:rPr lang="en-US" sz="2400" dirty="0">
                <a:effectLst/>
                <a:latin typeface="Avenir Next LT Pro" panose="020B0504020202020204" pitchFamily="34" charset="0"/>
                <a:ea typeface="Times New Roman" panose="02020603050405020304" pitchFamily="18" charset="0"/>
                <a:cs typeface="Times New Roman" panose="02020603050405020304" pitchFamily="18" charset="0"/>
              </a:rPr>
              <a:t>	</a:t>
            </a:r>
            <a:r>
              <a:rPr lang="es-MX" sz="2000" dirty="0">
                <a:effectLst/>
                <a:latin typeface="Avenir Next LT Pro" panose="020B0504020202020204" pitchFamily="34" charset="0"/>
                <a:ea typeface="Times New Roman" panose="02020603050405020304" pitchFamily="18" charset="0"/>
                <a:cs typeface="Times New Roman" panose="02020603050405020304" pitchFamily="18" charset="0"/>
              </a:rPr>
              <a:t>Dios le enseña el camino correcto por donde debe ir a la persona que le teme. Eso es, Dios dirige a aquellos que le temen al enseñarles principios rectos que les ayudan a tomar buenas decisiones sin cometer errores. </a:t>
            </a:r>
          </a:p>
          <a:p>
            <a:pPr marL="0" indent="0" algn="ctr">
              <a:buNone/>
            </a:pPr>
            <a:endParaRPr lang="es-MX" sz="20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indent="0" algn="ctr">
              <a:buNone/>
            </a:pPr>
            <a:r>
              <a:rPr lang="es-MX" sz="2000" dirty="0">
                <a:effectLst/>
                <a:latin typeface="Avenir Next LT Pro" panose="020B0504020202020204" pitchFamily="34" charset="0"/>
                <a:ea typeface="Times New Roman" panose="02020603050405020304" pitchFamily="18" charset="0"/>
                <a:cs typeface="Times New Roman" panose="02020603050405020304" pitchFamily="18" charset="0"/>
              </a:rPr>
              <a:t>De esta manera, al procurar conocer a Dios y obedecer sus instrucciones, descubrimos principios de la vida que guían nuestros senderos y son una salvaguardia contra el mal y la mala toma de decisiones. </a:t>
            </a:r>
            <a:endParaRPr lang="en-US" sz="2000" dirty="0"/>
          </a:p>
          <a:p>
            <a:pPr marL="0" indent="0" algn="ctr">
              <a:buNone/>
            </a:pPr>
            <a:endParaRPr lang="en-US" sz="2400" dirty="0"/>
          </a:p>
        </p:txBody>
      </p:sp>
      <p:pic>
        <p:nvPicPr>
          <p:cNvPr id="4" name="Picture 2" descr="shallow focus photo of book">
            <a:extLst>
              <a:ext uri="{FF2B5EF4-FFF2-40B4-BE49-F238E27FC236}">
                <a16:creationId xmlns:a16="http://schemas.microsoft.com/office/drawing/2014/main" id="{B11BC941-C841-B349-AEBF-424820142B7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949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B8DB28-FA7D-4C33-BBA2-6D73D0156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id="{0825A9AA-F2BD-024B-BB9B-CAFCEFA29CA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264FF5A0-304A-44DA-A4D4-A1E66D92F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D43769B-7D6E-4E76-B810-BEC3B774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9D797ED-456E-134C-B487-C5C5AD7EAC30}"/>
              </a:ext>
            </a:extLst>
          </p:cNvPr>
          <p:cNvSpPr>
            <a:spLocks noGrp="1"/>
          </p:cNvSpPr>
          <p:nvPr>
            <p:ph type="title"/>
          </p:nvPr>
        </p:nvSpPr>
        <p:spPr>
          <a:xfrm>
            <a:off x="673856" y="1131195"/>
            <a:ext cx="7034288" cy="1247938"/>
          </a:xfrm>
        </p:spPr>
        <p:txBody>
          <a:bodyPr anchor="ctr">
            <a:noAutofit/>
          </a:bodyPr>
          <a:lstStyle/>
          <a:p>
            <a:r>
              <a:rPr lang="en-US" sz="3200" b="1" dirty="0">
                <a:solidFill>
                  <a:schemeClr val="accent5">
                    <a:lumMod val="60000"/>
                    <a:lumOff val="40000"/>
                  </a:schemeClr>
                </a:solidFill>
              </a:rPr>
              <a:t>II. RECIBEN LA BONDAD DE DIOS Y SUS 					BENDICIONES </a:t>
            </a:r>
            <a:endParaRPr lang="en-US" sz="3200"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id="{8194BC46-8CD6-6147-BE4D-8A55D5E5E991}"/>
              </a:ext>
            </a:extLst>
          </p:cNvPr>
          <p:cNvSpPr>
            <a:spLocks noGrp="1"/>
          </p:cNvSpPr>
          <p:nvPr>
            <p:ph idx="1"/>
          </p:nvPr>
        </p:nvSpPr>
        <p:spPr>
          <a:xfrm>
            <a:off x="670885" y="2277978"/>
            <a:ext cx="7037222" cy="4042610"/>
          </a:xfrm>
        </p:spPr>
        <p:txBody>
          <a:bodyPr>
            <a:normAutofit/>
          </a:bodyPr>
          <a:lstStyle/>
          <a:p>
            <a:pPr marL="0" indent="0">
              <a:buNone/>
            </a:pPr>
            <a:r>
              <a:rPr lang="en-US" sz="2400" b="1" dirty="0">
                <a:solidFill>
                  <a:srgbClr val="FFFFFF"/>
                </a:solidFill>
              </a:rPr>
              <a:t>Salmo 31:19</a:t>
            </a:r>
          </a:p>
          <a:p>
            <a:pPr marL="0" indent="0">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“Cuán grande es tu bondad,</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que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atesoras</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para los que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te</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temen</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y que a la vista de la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gente</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derramas</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sobre</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los que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en</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ti</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se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refugian</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buNone/>
            </a:pPr>
            <a:r>
              <a:rPr lang="en-US" sz="2400" b="1" dirty="0">
                <a:solidFill>
                  <a:srgbClr val="FFFFFF"/>
                </a:solidFill>
              </a:rPr>
              <a:t>Salmo 33:18</a:t>
            </a:r>
          </a:p>
          <a:p>
            <a:pPr marL="0" indent="0">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a:t>
            </a:r>
            <a:r>
              <a:rPr lang="es-MX" sz="2400" dirty="0">
                <a:effectLst/>
                <a:latin typeface="Calibri" panose="020F0502020204030204" pitchFamily="34" charset="0"/>
                <a:ea typeface="Times New Roman" panose="02020603050405020304" pitchFamily="18" charset="0"/>
                <a:cs typeface="Times New Roman" panose="02020603050405020304" pitchFamily="18" charset="0"/>
              </a:rPr>
              <a:t>Pero el </a:t>
            </a:r>
            <a:r>
              <a:rPr lang="es-MX" sz="2400" cap="small" dirty="0">
                <a:effectLst/>
                <a:latin typeface="Calibri" panose="020F0502020204030204" pitchFamily="34" charset="0"/>
                <a:ea typeface="Times New Roman" panose="02020603050405020304" pitchFamily="18" charset="0"/>
                <a:cs typeface="Times New Roman" panose="02020603050405020304" pitchFamily="18" charset="0"/>
              </a:rPr>
              <a:t>Señor</a:t>
            </a:r>
            <a:r>
              <a:rPr lang="es-MX" sz="2400" dirty="0">
                <a:effectLst/>
                <a:latin typeface="Calibri" panose="020F0502020204030204" pitchFamily="34" charset="0"/>
                <a:ea typeface="Times New Roman" panose="02020603050405020304" pitchFamily="18" charset="0"/>
                <a:cs typeface="Times New Roman" panose="02020603050405020304" pitchFamily="18" charset="0"/>
              </a:rPr>
              <a:t> cuida de los que le temen, de los que esperan en su gran amor”.</a:t>
            </a:r>
            <a:endParaRPr lang="en-US" sz="2400" dirty="0">
              <a:solidFill>
                <a:srgbClr val="FFFFFF"/>
              </a:solidFill>
            </a:endParaRPr>
          </a:p>
          <a:p>
            <a:pPr marL="0" indent="0">
              <a:buNone/>
            </a:pPr>
            <a:endParaRPr lang="en-US" sz="2400" dirty="0">
              <a:solidFill>
                <a:srgbClr val="FFFFFF"/>
              </a:solidFill>
            </a:endParaRPr>
          </a:p>
        </p:txBody>
      </p:sp>
    </p:spTree>
    <p:extLst>
      <p:ext uri="{BB962C8B-B14F-4D97-AF65-F5344CB8AC3E}">
        <p14:creationId xmlns:p14="http://schemas.microsoft.com/office/powerpoint/2010/main" val="180167278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15B96C-DF01-3F4D-B91D-E1AF64C78BAE}"/>
              </a:ext>
            </a:extLst>
          </p:cNvPr>
          <p:cNvSpPr>
            <a:spLocks noGrp="1"/>
          </p:cNvSpPr>
          <p:nvPr>
            <p:ph idx="1"/>
          </p:nvPr>
        </p:nvSpPr>
        <p:spPr>
          <a:xfrm>
            <a:off x="581193" y="1267325"/>
            <a:ext cx="6156492" cy="4868445"/>
          </a:xfrm>
        </p:spPr>
        <p:txBody>
          <a:bodyPr>
            <a:normAutofit/>
          </a:bodyPr>
          <a:lstStyle/>
          <a:p>
            <a:pPr marL="0" indent="0" algn="ctr">
              <a:buNone/>
            </a:pPr>
            <a:r>
              <a:rPr lang="es-MX" sz="1900" dirty="0">
                <a:effectLst/>
                <a:latin typeface="Avenir Next LT Pro" panose="020B0504020202020204" pitchFamily="34" charset="0"/>
                <a:ea typeface="Times New Roman" panose="02020603050405020304" pitchFamily="18" charset="0"/>
                <a:cs typeface="Times New Roman" panose="02020603050405020304" pitchFamily="18" charset="0"/>
              </a:rPr>
              <a:t>Nuestro Padre celestial está al tanto de todos sus hijos que le temen. El Señor les muestra su bondad y pone sobre ellos sus ojos para hacerles bien. Cada promesa de bendición en la Biblia es un regalo especial que el Padre ha provisto para beneficio de todos aquellos que le temen. Podemos con toda seguridad depositar nuestra fe en esas promesas y hacerlas nuestras, porque Dios es fiel a lo que ha prometido. La bendición del Señor descansa sobre aquellos que le temen. </a:t>
            </a:r>
            <a:endParaRPr lang="en-US" sz="1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US" sz="2400" dirty="0"/>
          </a:p>
        </p:txBody>
      </p:sp>
      <p:pic>
        <p:nvPicPr>
          <p:cNvPr id="4" name="Picture 2" descr="shallow focus photo of book">
            <a:extLst>
              <a:ext uri="{FF2B5EF4-FFF2-40B4-BE49-F238E27FC236}">
                <a16:creationId xmlns:a16="http://schemas.microsoft.com/office/drawing/2014/main" id="{9B2A5419-D4E4-9740-B9DB-961C04EBDAE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5363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B8DB28-FA7D-4C33-BBA2-6D73D0156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id="{2B90DEDB-B31E-6F43-A583-95397DE77F2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264FF5A0-304A-44DA-A4D4-A1E66D92F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D43769B-7D6E-4E76-B810-BEC3B774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5655EE0-233D-4D4C-82A6-B9831B274C94}"/>
              </a:ext>
            </a:extLst>
          </p:cNvPr>
          <p:cNvSpPr>
            <a:spLocks noGrp="1"/>
          </p:cNvSpPr>
          <p:nvPr>
            <p:ph type="title"/>
          </p:nvPr>
        </p:nvSpPr>
        <p:spPr>
          <a:xfrm>
            <a:off x="673856" y="1131195"/>
            <a:ext cx="7034288" cy="1247938"/>
          </a:xfrm>
        </p:spPr>
        <p:txBody>
          <a:bodyPr anchor="ctr">
            <a:normAutofit fontScale="90000"/>
          </a:bodyPr>
          <a:lstStyle/>
          <a:p>
            <a:r>
              <a:rPr lang="en-US" sz="3400" b="1" dirty="0">
                <a:solidFill>
                  <a:schemeClr val="accent5">
                    <a:lumMod val="60000"/>
                    <a:lumOff val="40000"/>
                  </a:schemeClr>
                </a:solidFill>
              </a:rPr>
              <a:t>III. DIOS SUPLE TODAS SUS 					NECESIDADES </a:t>
            </a:r>
            <a:br>
              <a:rPr lang="en-US" sz="3400" dirty="0">
                <a:solidFill>
                  <a:schemeClr val="accent5">
                    <a:lumMod val="60000"/>
                    <a:lumOff val="40000"/>
                  </a:schemeClr>
                </a:solidFill>
              </a:rPr>
            </a:br>
            <a:endParaRPr lang="en-US" sz="3400"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id="{718F8EF6-B18D-1345-B96A-A6D4DA84F5EA}"/>
              </a:ext>
            </a:extLst>
          </p:cNvPr>
          <p:cNvSpPr>
            <a:spLocks noGrp="1"/>
          </p:cNvSpPr>
          <p:nvPr>
            <p:ph idx="1"/>
          </p:nvPr>
        </p:nvSpPr>
        <p:spPr>
          <a:xfrm>
            <a:off x="1058779" y="2149642"/>
            <a:ext cx="6673512" cy="3713136"/>
          </a:xfrm>
        </p:spPr>
        <p:txBody>
          <a:bodyPr>
            <a:normAutofit fontScale="92500"/>
          </a:bodyPr>
          <a:lstStyle/>
          <a:p>
            <a:pPr marL="0" indent="0">
              <a:buNone/>
            </a:pPr>
            <a:endParaRPr lang="en-US" sz="2400" b="1" dirty="0">
              <a:solidFill>
                <a:srgbClr val="FFFFFF"/>
              </a:solidFill>
            </a:endParaRPr>
          </a:p>
          <a:p>
            <a:pPr marL="0" indent="0">
              <a:buNone/>
            </a:pPr>
            <a:r>
              <a:rPr lang="en-US" sz="2400" b="1" dirty="0">
                <a:solidFill>
                  <a:srgbClr val="FFFFFF"/>
                </a:solidFill>
              </a:rPr>
              <a:t>Salmo 34:9</a:t>
            </a:r>
          </a:p>
          <a:p>
            <a:pPr marL="0" marR="0" indent="0">
              <a:spcBef>
                <a:spcPts val="0"/>
              </a:spcBef>
              <a:spcAft>
                <a:spcPts val="0"/>
              </a:spcAft>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“Teman al </a:t>
            </a:r>
            <a:r>
              <a:rPr lang="es-MX" sz="24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 ustedes sus santos, pues nada les falta a los que le temen”.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b="1" dirty="0">
                <a:solidFill>
                  <a:srgbClr val="FFFFFF"/>
                </a:solidFill>
              </a:rPr>
              <a:t>Salmo 111:5</a:t>
            </a:r>
          </a:p>
          <a:p>
            <a:pPr marL="0" indent="0">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“Da de comer a quienes le temen; siempre recuerda su pacto”. </a:t>
            </a:r>
            <a:endParaRPr lang="en-US" sz="2400" dirty="0">
              <a:solidFill>
                <a:srgbClr val="FFFFFF"/>
              </a:solidFill>
            </a:endParaRPr>
          </a:p>
        </p:txBody>
      </p:sp>
    </p:spTree>
    <p:extLst>
      <p:ext uri="{BB962C8B-B14F-4D97-AF65-F5344CB8AC3E}">
        <p14:creationId xmlns:p14="http://schemas.microsoft.com/office/powerpoint/2010/main" val="3470328490"/>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E767DD-DF64-4C46-A685-6EDA3BB75FD5}"/>
              </a:ext>
            </a:extLst>
          </p:cNvPr>
          <p:cNvSpPr>
            <a:spLocks noGrp="1"/>
          </p:cNvSpPr>
          <p:nvPr>
            <p:ph idx="1"/>
          </p:nvPr>
        </p:nvSpPr>
        <p:spPr>
          <a:xfrm>
            <a:off x="561472" y="1747310"/>
            <a:ext cx="6031832" cy="3634486"/>
          </a:xfrm>
        </p:spPr>
        <p:txBody>
          <a:bodyPr>
            <a:normAutofit fontScale="92500"/>
          </a:bodyPr>
          <a:lstStyle/>
          <a:p>
            <a:pPr marL="0" indent="0" algn="ctr">
              <a:buNone/>
            </a:pPr>
            <a:r>
              <a:rPr lang="es-MX" sz="2800" dirty="0">
                <a:effectLst/>
                <a:latin typeface="Avenir Next LT Pro" panose="020B0504020202020204" pitchFamily="34" charset="0"/>
                <a:ea typeface="Times New Roman" panose="02020603050405020304" pitchFamily="18" charset="0"/>
                <a:cs typeface="Times New Roman" panose="02020603050405020304" pitchFamily="18" charset="0"/>
              </a:rPr>
              <a:t>Nuestro Padre en el cielo sabe todas nuestras necesidades y toma sobre sí la tarea de suplir cada una de ellas. Aquellos que temen al Señor reciben las provisiones de Dios que van a suplir todas sus necesidades; pues Dios mismo es su Proveedor. </a:t>
            </a:r>
            <a:endParaRPr lang="en-US" sz="2800" dirty="0"/>
          </a:p>
        </p:txBody>
      </p:sp>
      <p:pic>
        <p:nvPicPr>
          <p:cNvPr id="4" name="Picture 2" descr="shallow focus photo of book">
            <a:extLst>
              <a:ext uri="{FF2B5EF4-FFF2-40B4-BE49-F238E27FC236}">
                <a16:creationId xmlns:a16="http://schemas.microsoft.com/office/drawing/2014/main" id="{B47CD990-FEBC-B341-B363-86124536331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83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BB7789-8159-A040-8D0C-D7CC25022CA4}"/>
              </a:ext>
            </a:extLst>
          </p:cNvPr>
          <p:cNvSpPr>
            <a:spLocks noGrp="1"/>
          </p:cNvSpPr>
          <p:nvPr>
            <p:ph idx="1"/>
          </p:nvPr>
        </p:nvSpPr>
        <p:spPr>
          <a:xfrm>
            <a:off x="517025" y="962527"/>
            <a:ext cx="6284828" cy="5438274"/>
          </a:xfrm>
        </p:spPr>
        <p:txBody>
          <a:bodyPr>
            <a:normAutofit fontScale="92500"/>
          </a:bodyPr>
          <a:lstStyle/>
          <a:p>
            <a:pPr marL="0" indent="0" algn="ctr">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Podemos acudir a él y pedirle confiadamente sus bendiciones tanto temporales como espirituales. Nuestro amante Padre celestial es un Padre responsable que realmente cuida y atiende a sus hijos. Él nos dará alimento y ropa y suplirá todas nuestras necesidades en la vida, de acuerdo a su voluntad hacia nosotros. </a:t>
            </a:r>
          </a:p>
          <a:p>
            <a:pPr marL="0" indent="0" algn="ctr">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No tenemos que preocuparnos acerca de cómo van a ser suplidas todas nuestras necesidades. Si tememos a Dios, él estará siempre consciente de su pacto de proveer para todas nuestras necesidades. </a:t>
            </a:r>
            <a:endParaRPr lang="en-US" sz="2400" dirty="0"/>
          </a:p>
        </p:txBody>
      </p:sp>
      <p:pic>
        <p:nvPicPr>
          <p:cNvPr id="4" name="Picture 2" descr="shallow focus photo of book">
            <a:extLst>
              <a:ext uri="{FF2B5EF4-FFF2-40B4-BE49-F238E27FC236}">
                <a16:creationId xmlns:a16="http://schemas.microsoft.com/office/drawing/2014/main" id="{CFCC8F28-C34B-8143-A7EC-6E5446C6041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5694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B8DB28-FA7D-4C33-BBA2-6D73D0156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id="{653290D6-A5C2-BE4F-8016-293C0DF4928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264FF5A0-304A-44DA-A4D4-A1E66D92F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D43769B-7D6E-4E76-B810-BEC3B774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C83DFF9-4D32-2D4E-91F0-CD8C669A77D9}"/>
              </a:ext>
            </a:extLst>
          </p:cNvPr>
          <p:cNvSpPr>
            <a:spLocks noGrp="1"/>
          </p:cNvSpPr>
          <p:nvPr>
            <p:ph type="title"/>
          </p:nvPr>
        </p:nvSpPr>
        <p:spPr>
          <a:xfrm>
            <a:off x="673856" y="1131195"/>
            <a:ext cx="7034288" cy="1247938"/>
          </a:xfrm>
        </p:spPr>
        <p:txBody>
          <a:bodyPr anchor="ctr">
            <a:noAutofit/>
          </a:bodyPr>
          <a:lstStyle/>
          <a:p>
            <a:r>
              <a:rPr lang="en-US" sz="3200" b="1" dirty="0">
                <a:solidFill>
                  <a:schemeClr val="accent5">
                    <a:lumMod val="60000"/>
                    <a:lumOff val="40000"/>
                  </a:schemeClr>
                </a:solidFill>
              </a:rPr>
              <a:t>IV. GOZAN DE SU </a:t>
            </a:r>
            <a:r>
              <a:rPr lang="en-US" sz="3200" b="1" dirty="0" err="1">
                <a:solidFill>
                  <a:schemeClr val="accent5">
                    <a:lumMod val="60000"/>
                    <a:lumOff val="40000"/>
                  </a:schemeClr>
                </a:solidFill>
              </a:rPr>
              <a:t>protecCIÓN</a:t>
            </a:r>
            <a:r>
              <a:rPr lang="en-US" sz="3200" b="1" dirty="0">
                <a:solidFill>
                  <a:schemeClr val="accent5">
                    <a:lumMod val="60000"/>
                    <a:lumOff val="40000"/>
                  </a:schemeClr>
                </a:solidFill>
              </a:rPr>
              <a:t> Y DE SU 	LIBERACIÓN </a:t>
            </a:r>
            <a:br>
              <a:rPr lang="en-US" sz="3200" dirty="0">
                <a:solidFill>
                  <a:schemeClr val="accent5">
                    <a:lumMod val="60000"/>
                    <a:lumOff val="40000"/>
                  </a:schemeClr>
                </a:solidFill>
              </a:rPr>
            </a:br>
            <a:endParaRPr lang="en-US" sz="3200"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id="{D39EA369-B514-724C-9A7E-0488C452FDB2}"/>
              </a:ext>
            </a:extLst>
          </p:cNvPr>
          <p:cNvSpPr>
            <a:spLocks noGrp="1"/>
          </p:cNvSpPr>
          <p:nvPr>
            <p:ph idx="1"/>
          </p:nvPr>
        </p:nvSpPr>
        <p:spPr>
          <a:xfrm>
            <a:off x="783179" y="2133602"/>
            <a:ext cx="6259304" cy="3376252"/>
          </a:xfrm>
        </p:spPr>
        <p:txBody>
          <a:bodyPr>
            <a:normAutofit/>
          </a:bodyPr>
          <a:lstStyle/>
          <a:p>
            <a:pPr marL="0" indent="0">
              <a:buNone/>
            </a:pPr>
            <a:r>
              <a:rPr lang="en-US" sz="2400" b="1" dirty="0">
                <a:solidFill>
                  <a:srgbClr val="FFFFFF"/>
                </a:solidFill>
              </a:rPr>
              <a:t>Salmo 34:7</a:t>
            </a:r>
          </a:p>
          <a:p>
            <a:pPr marL="0" indent="0">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“El ángel del </a:t>
            </a:r>
            <a:r>
              <a:rPr lang="es-MX" sz="24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 acampa en torno a los que le temen; a su lado está para librarlos”.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400" dirty="0">
              <a:solidFill>
                <a:srgbClr val="FFFFFF"/>
              </a:solidFill>
            </a:endParaRPr>
          </a:p>
        </p:txBody>
      </p:sp>
    </p:spTree>
    <p:extLst>
      <p:ext uri="{BB962C8B-B14F-4D97-AF65-F5344CB8AC3E}">
        <p14:creationId xmlns:p14="http://schemas.microsoft.com/office/powerpoint/2010/main" val="1564058604"/>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FAD738-70EE-4148-9125-A985F6A376AB}"/>
              </a:ext>
            </a:extLst>
          </p:cNvPr>
          <p:cNvSpPr>
            <a:spLocks noGrp="1"/>
          </p:cNvSpPr>
          <p:nvPr>
            <p:ph idx="1"/>
          </p:nvPr>
        </p:nvSpPr>
        <p:spPr>
          <a:xfrm>
            <a:off x="581192" y="1010652"/>
            <a:ext cx="5931903" cy="5093034"/>
          </a:xfrm>
        </p:spPr>
        <p:txBody>
          <a:bodyPr>
            <a:normAutofit fontScale="92500"/>
          </a:bodyPr>
          <a:lstStyle/>
          <a:p>
            <a:pPr marL="0" indent="0" algn="ctr">
              <a:buNone/>
            </a:pPr>
            <a:r>
              <a:rPr lang="es-MX" sz="2400" b="1" dirty="0">
                <a:solidFill>
                  <a:schemeClr val="accent6">
                    <a:lumMod val="75000"/>
                  </a:schemeClr>
                </a:solidFill>
                <a:effectLst/>
                <a:latin typeface="Avenir Next LT Pro" panose="020B0504020202020204" pitchFamily="34" charset="0"/>
                <a:ea typeface="Times New Roman" panose="02020603050405020304" pitchFamily="18" charset="0"/>
                <a:cs typeface="Times New Roman" panose="02020603050405020304" pitchFamily="18" charset="0"/>
              </a:rPr>
              <a:t> El Señor asigna a sus santos ángeles que cuiden en todo de sus hijos que le temen. Los ángeles protegen y liberan a los hijos de Dios de todo mal y peligro</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 Si tenemos temor de Dios, no necesitamos tener miedo del poder de Satanás. Tenemos un refugio seguro en el Dios Todopoderoso que envía a sus ángeles a acampar alrededor de sus hijos que le temen y los defienden y liberan. Cuán grande privilegio el estar bajo el cuidado constante de los ángeles protectores.  </a:t>
            </a:r>
            <a:endParaRPr lang="en-US" sz="1800" dirty="0"/>
          </a:p>
          <a:p>
            <a:pPr marL="0" indent="0" algn="ctr">
              <a:buNone/>
            </a:pPr>
            <a:endParaRPr lang="en-US" sz="2400" dirty="0"/>
          </a:p>
        </p:txBody>
      </p:sp>
      <p:pic>
        <p:nvPicPr>
          <p:cNvPr id="4" name="Picture 2" descr="shallow focus photo of book">
            <a:extLst>
              <a:ext uri="{FF2B5EF4-FFF2-40B4-BE49-F238E27FC236}">
                <a16:creationId xmlns:a16="http://schemas.microsoft.com/office/drawing/2014/main" id="{8685095E-C6FA-2945-B4C2-A7DDA4166A8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068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B8DB28-FA7D-4C33-BBA2-6D73D0156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id="{A59771DF-888C-5B44-9704-38A848CCE4F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264FF5A0-304A-44DA-A4D4-A1E66D92F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D43769B-7D6E-4E76-B810-BEC3B774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43EFDF5-F04C-6340-B998-7C4C2FD57CC0}"/>
              </a:ext>
            </a:extLst>
          </p:cNvPr>
          <p:cNvSpPr>
            <a:spLocks noGrp="1"/>
          </p:cNvSpPr>
          <p:nvPr>
            <p:ph type="title"/>
          </p:nvPr>
        </p:nvSpPr>
        <p:spPr>
          <a:xfrm>
            <a:off x="673856" y="1131195"/>
            <a:ext cx="7034288" cy="1247938"/>
          </a:xfrm>
        </p:spPr>
        <p:txBody>
          <a:bodyPr anchor="ctr">
            <a:normAutofit fontScale="90000"/>
          </a:bodyPr>
          <a:lstStyle/>
          <a:p>
            <a:r>
              <a:rPr lang="en-US" sz="4100" b="1" dirty="0">
                <a:solidFill>
                  <a:srgbClr val="FFFFFF"/>
                </a:solidFill>
              </a:rPr>
              <a:t>V. OBTIENEN LA MISERICORDIA DE 							DIOS  </a:t>
            </a:r>
            <a:br>
              <a:rPr lang="en-US" sz="4100" dirty="0">
                <a:solidFill>
                  <a:srgbClr val="FFFFFF"/>
                </a:solidFill>
              </a:rPr>
            </a:br>
            <a:endParaRPr lang="en-US" sz="4100" dirty="0">
              <a:solidFill>
                <a:srgbClr val="FFFFFF"/>
              </a:solidFill>
            </a:endParaRPr>
          </a:p>
        </p:txBody>
      </p:sp>
      <p:sp>
        <p:nvSpPr>
          <p:cNvPr id="3" name="Content Placeholder 2">
            <a:extLst>
              <a:ext uri="{FF2B5EF4-FFF2-40B4-BE49-F238E27FC236}">
                <a16:creationId xmlns:a16="http://schemas.microsoft.com/office/drawing/2014/main" id="{051EA7B9-AC51-8041-9701-E7BA4B96BAB0}"/>
              </a:ext>
            </a:extLst>
          </p:cNvPr>
          <p:cNvSpPr>
            <a:spLocks noGrp="1"/>
          </p:cNvSpPr>
          <p:nvPr>
            <p:ph idx="1"/>
          </p:nvPr>
        </p:nvSpPr>
        <p:spPr>
          <a:xfrm>
            <a:off x="670885" y="2438400"/>
            <a:ext cx="7037222" cy="3376252"/>
          </a:xfrm>
        </p:spPr>
        <p:txBody>
          <a:bodyPr>
            <a:normAutofit/>
          </a:bodyPr>
          <a:lstStyle/>
          <a:p>
            <a:pPr marL="0" indent="0">
              <a:buNone/>
            </a:pPr>
            <a:r>
              <a:rPr lang="en-US" dirty="0">
                <a:solidFill>
                  <a:srgbClr val="FFFFFF"/>
                </a:solidFill>
              </a:rPr>
              <a:t>	Salmo 103: 11, 13, 17</a:t>
            </a:r>
          </a:p>
          <a:p>
            <a:r>
              <a:rPr lang="es-MX" sz="1600" dirty="0">
                <a:effectLst/>
                <a:latin typeface="Avenir Next LT Pro" panose="020B0504020202020204" pitchFamily="34" charset="0"/>
                <a:ea typeface="Times New Roman" panose="02020603050405020304" pitchFamily="18" charset="0"/>
                <a:cs typeface="Times New Roman" panose="02020603050405020304" pitchFamily="18" charset="0"/>
              </a:rPr>
              <a:t>“Tan grande es su amor por los que le temen como alto es el cielo sobre la tierra”. </a:t>
            </a:r>
          </a:p>
          <a:p>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solidFill>
                  <a:srgbClr val="FFFFFF"/>
                </a:solidFill>
              </a:rPr>
              <a:t>“</a:t>
            </a:r>
            <a:r>
              <a:rPr lang="es-MX" sz="1600" dirty="0">
                <a:effectLst/>
                <a:latin typeface="Avenir Next LT Pro" panose="020B0504020202020204" pitchFamily="34" charset="0"/>
                <a:ea typeface="Times New Roman" panose="02020603050405020304" pitchFamily="18" charset="0"/>
                <a:cs typeface="Times New Roman" panose="02020603050405020304" pitchFamily="18" charset="0"/>
              </a:rPr>
              <a:t>Tan compasivo es el </a:t>
            </a:r>
            <a:r>
              <a:rPr lang="es-MX" sz="16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600" dirty="0">
                <a:effectLst/>
                <a:latin typeface="Avenir Next LT Pro" panose="020B0504020202020204" pitchFamily="34" charset="0"/>
                <a:ea typeface="Times New Roman" panose="02020603050405020304" pitchFamily="18" charset="0"/>
                <a:cs typeface="Times New Roman" panose="02020603050405020304" pitchFamily="18" charset="0"/>
              </a:rPr>
              <a:t> con los que le temen como lo es un padre con sus hijos”. </a:t>
            </a:r>
          </a:p>
          <a:p>
            <a:pPr marL="0" marR="0" indent="0">
              <a:spcBef>
                <a:spcPts val="0"/>
              </a:spcBef>
              <a:spcAft>
                <a:spcPts val="0"/>
              </a:spcAft>
              <a:buNone/>
            </a:pPr>
            <a:endParaRPr lang="es-MX" sz="16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a:spcBef>
                <a:spcPts val="0"/>
              </a:spcBef>
              <a:spcAft>
                <a:spcPts val="0"/>
              </a:spcAft>
            </a:pPr>
            <a:r>
              <a:rPr lang="es-MX" sz="1600" dirty="0">
                <a:effectLst/>
                <a:latin typeface="Avenir Next LT Pro" panose="020B0504020202020204" pitchFamily="34" charset="0"/>
                <a:ea typeface="Times New Roman" panose="02020603050405020304" pitchFamily="18" charset="0"/>
                <a:cs typeface="Times New Roman" panose="02020603050405020304" pitchFamily="18" charset="0"/>
              </a:rPr>
              <a:t>“Pero el amor del </a:t>
            </a:r>
            <a:r>
              <a:rPr lang="es-MX" sz="16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1600" dirty="0">
                <a:effectLst/>
                <a:latin typeface="Avenir Next LT Pro" panose="020B0504020202020204" pitchFamily="34" charset="0"/>
                <a:ea typeface="Times New Roman" panose="02020603050405020304" pitchFamily="18" charset="0"/>
                <a:cs typeface="Times New Roman" panose="02020603050405020304" pitchFamily="18" charset="0"/>
              </a:rPr>
              <a:t> es eterno</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y </a:t>
            </a:r>
            <a:r>
              <a:rPr lang="en-US" sz="1600" dirty="0" err="1">
                <a:effectLst/>
                <a:latin typeface="Calibri" panose="020F0502020204030204" pitchFamily="34" charset="0"/>
                <a:ea typeface="Times New Roman" panose="02020603050405020304" pitchFamily="18" charset="0"/>
                <a:cs typeface="Times New Roman" panose="02020603050405020304" pitchFamily="18" charset="0"/>
              </a:rPr>
              <a:t>siempre</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600" dirty="0" err="1">
                <a:effectLst/>
                <a:latin typeface="Calibri" panose="020F0502020204030204" pitchFamily="34" charset="0"/>
                <a:ea typeface="Times New Roman" panose="02020603050405020304" pitchFamily="18" charset="0"/>
                <a:cs typeface="Times New Roman" panose="02020603050405020304" pitchFamily="18" charset="0"/>
              </a:rPr>
              <a:t>está</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con los que le </a:t>
            </a:r>
            <a:r>
              <a:rPr lang="en-US" sz="1600" dirty="0" err="1">
                <a:effectLst/>
                <a:latin typeface="Calibri" panose="020F0502020204030204" pitchFamily="34" charset="0"/>
                <a:ea typeface="Times New Roman" panose="02020603050405020304" pitchFamily="18" charset="0"/>
                <a:cs typeface="Times New Roman" panose="02020603050405020304" pitchFamily="18" charset="0"/>
              </a:rPr>
              <a:t>temen</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600" dirty="0" err="1">
                <a:effectLst/>
                <a:latin typeface="Calibri" panose="020F0502020204030204" pitchFamily="34" charset="0"/>
                <a:ea typeface="Times New Roman" panose="02020603050405020304" pitchFamily="18" charset="0"/>
                <a:cs typeface="Times New Roman" panose="02020603050405020304" pitchFamily="18" charset="0"/>
              </a:rPr>
              <a:t>su</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600" dirty="0" err="1">
                <a:effectLst/>
                <a:latin typeface="Calibri" panose="020F0502020204030204" pitchFamily="34" charset="0"/>
                <a:ea typeface="Times New Roman" panose="02020603050405020304" pitchFamily="18" charset="0"/>
                <a:cs typeface="Times New Roman" panose="02020603050405020304" pitchFamily="18" charset="0"/>
              </a:rPr>
              <a:t>justicia</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600" dirty="0" err="1">
                <a:effectLst/>
                <a:latin typeface="Calibri" panose="020F0502020204030204" pitchFamily="34" charset="0"/>
                <a:ea typeface="Times New Roman" panose="02020603050405020304" pitchFamily="18" charset="0"/>
                <a:cs typeface="Times New Roman" panose="02020603050405020304" pitchFamily="18" charset="0"/>
              </a:rPr>
              <a:t>está</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con los </a:t>
            </a:r>
            <a:r>
              <a:rPr lang="en-US" sz="1600" dirty="0" err="1">
                <a:effectLst/>
                <a:latin typeface="Calibri" panose="020F0502020204030204" pitchFamily="34" charset="0"/>
                <a:ea typeface="Times New Roman" panose="02020603050405020304" pitchFamily="18" charset="0"/>
                <a:cs typeface="Times New Roman" panose="02020603050405020304" pitchFamily="18" charset="0"/>
              </a:rPr>
              <a:t>hijos</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de sus </a:t>
            </a:r>
            <a:r>
              <a:rPr lang="en-US" sz="1600" dirty="0" err="1">
                <a:effectLst/>
                <a:latin typeface="Calibri" panose="020F0502020204030204" pitchFamily="34" charset="0"/>
                <a:ea typeface="Times New Roman" panose="02020603050405020304" pitchFamily="18" charset="0"/>
                <a:cs typeface="Times New Roman" panose="02020603050405020304" pitchFamily="18" charset="0"/>
              </a:rPr>
              <a:t>hijos</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s-MX" sz="16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endParaRPr lang="en-US" dirty="0">
              <a:solidFill>
                <a:srgbClr val="FFFFFF"/>
              </a:solidFill>
            </a:endParaRPr>
          </a:p>
        </p:txBody>
      </p:sp>
    </p:spTree>
    <p:extLst>
      <p:ext uri="{BB962C8B-B14F-4D97-AF65-F5344CB8AC3E}">
        <p14:creationId xmlns:p14="http://schemas.microsoft.com/office/powerpoint/2010/main" val="1224037703"/>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7D7D84-8F57-7940-816D-B636C4533C2F}"/>
              </a:ext>
            </a:extLst>
          </p:cNvPr>
          <p:cNvSpPr>
            <a:spLocks noGrp="1"/>
          </p:cNvSpPr>
          <p:nvPr>
            <p:ph idx="1"/>
          </p:nvPr>
        </p:nvSpPr>
        <p:spPr>
          <a:xfrm>
            <a:off x="324519" y="128336"/>
            <a:ext cx="7020301" cy="6689558"/>
          </a:xfrm>
        </p:spPr>
        <p:txBody>
          <a:bodyPr>
            <a:normAutofit/>
          </a:bodyPr>
          <a:lstStyle/>
          <a:p>
            <a:pPr marL="0" indent="0" algn="ctr">
              <a:buNone/>
            </a:pPr>
            <a:endParaRPr lang="en-US" sz="2400" dirty="0"/>
          </a:p>
          <a:p>
            <a:pPr marL="0" indent="0" algn="ctr">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 Dios extiende su misericordia hacia aquellos que le temen. Manifiesta una tierna piedad hacia ellos; entiende todas las luchas y tentaciones que se atraviesan en su camino al tratar de obedecerle. </a:t>
            </a:r>
            <a:r>
              <a:rPr lang="es-MX" sz="2400" b="1" dirty="0">
                <a:solidFill>
                  <a:schemeClr val="accent6">
                    <a:lumMod val="75000"/>
                  </a:schemeClr>
                </a:solidFill>
                <a:effectLst/>
                <a:latin typeface="Avenir Next LT Pro" panose="020B0504020202020204" pitchFamily="34" charset="0"/>
                <a:ea typeface="Times New Roman" panose="02020603050405020304" pitchFamily="18" charset="0"/>
                <a:cs typeface="Times New Roman" panose="02020603050405020304" pitchFamily="18" charset="0"/>
              </a:rPr>
              <a:t>Jesús sabe por experiencia cuán débiles somos cada uno y cuánto necesitamos de su ayuda divina para poder vencer nuestra debilidad y poder permanecer fieles a sus mandamientos. </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Dios vela con tierno cuidado sobre cada uno de sus hijos que viven en este mundo donde reina Satanás y elige extender su misericordia hacia nosotros. </a:t>
            </a:r>
            <a:r>
              <a:rPr lang="en-US" sz="1600" kern="1200" dirty="0">
                <a:solidFill>
                  <a:schemeClr val="tx1"/>
                </a:solidFill>
                <a:effectLst/>
                <a:latin typeface="+mn-lt"/>
                <a:ea typeface="+mn-ea"/>
                <a:cs typeface="+mn-cs"/>
              </a:rPr>
              <a:t> </a:t>
            </a:r>
            <a:endParaRPr lang="en-US" sz="1800" dirty="0"/>
          </a:p>
        </p:txBody>
      </p:sp>
      <p:pic>
        <p:nvPicPr>
          <p:cNvPr id="4" name="Picture 2" descr="shallow focus photo of book">
            <a:extLst>
              <a:ext uri="{FF2B5EF4-FFF2-40B4-BE49-F238E27FC236}">
                <a16:creationId xmlns:a16="http://schemas.microsoft.com/office/drawing/2014/main" id="{1219BF05-4D19-5A4D-AEB8-52505AD7C05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4569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52" name="Rectangle 70">
            <a:extLst>
              <a:ext uri="{FF2B5EF4-FFF2-40B4-BE49-F238E27FC236}">
                <a16:creationId xmlns:a16="http://schemas.microsoft.com/office/drawing/2014/main" id="{B3B8DB28-FA7D-4C33-BBA2-6D73D0156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white book page beside green potted plant">
            <a:extLst>
              <a:ext uri="{FF2B5EF4-FFF2-40B4-BE49-F238E27FC236}">
                <a16:creationId xmlns:a16="http://schemas.microsoft.com/office/drawing/2014/main" id="{D3FD6BA7-C8E6-F44F-9DBD-2AD1F36751E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8" r="9091" b="33710"/>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3" name="Rectangle 72">
            <a:extLst>
              <a:ext uri="{FF2B5EF4-FFF2-40B4-BE49-F238E27FC236}">
                <a16:creationId xmlns:a16="http://schemas.microsoft.com/office/drawing/2014/main" id="{264FF5A0-304A-44DA-A4D4-A1E66D92F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74">
            <a:extLst>
              <a:ext uri="{FF2B5EF4-FFF2-40B4-BE49-F238E27FC236}">
                <a16:creationId xmlns:a16="http://schemas.microsoft.com/office/drawing/2014/main" id="{AD43769B-7D6E-4E76-B810-BEC3B774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426BD85-F9AF-D64C-99B5-16433CF75E7C}"/>
              </a:ext>
            </a:extLst>
          </p:cNvPr>
          <p:cNvSpPr>
            <a:spLocks noGrp="1"/>
          </p:cNvSpPr>
          <p:nvPr>
            <p:ph type="title"/>
          </p:nvPr>
        </p:nvSpPr>
        <p:spPr>
          <a:xfrm>
            <a:off x="673856" y="1131195"/>
            <a:ext cx="7034288" cy="1247938"/>
          </a:xfrm>
        </p:spPr>
        <p:txBody>
          <a:bodyPr anchor="ctr">
            <a:noAutofit/>
          </a:bodyPr>
          <a:lstStyle/>
          <a:p>
            <a:pPr lvl="0" algn="ctr"/>
            <a:br>
              <a:rPr lang="en-US" sz="3600" b="1" dirty="0">
                <a:solidFill>
                  <a:srgbClr val="FFC000"/>
                </a:solidFill>
              </a:rPr>
            </a:br>
            <a:br>
              <a:rPr lang="en-US" sz="3600" b="1" dirty="0">
                <a:solidFill>
                  <a:srgbClr val="FFC000"/>
                </a:solidFill>
              </a:rPr>
            </a:br>
            <a:r>
              <a:rPr lang="en-US" sz="3600" b="1" dirty="0">
                <a:solidFill>
                  <a:srgbClr val="FFC000"/>
                </a:solidFill>
              </a:rPr>
              <a:t>A. ¿</a:t>
            </a:r>
            <a:r>
              <a:rPr lang="en-US" sz="3600" b="1" dirty="0" err="1">
                <a:solidFill>
                  <a:srgbClr val="FFC000"/>
                </a:solidFill>
              </a:rPr>
              <a:t>qué</a:t>
            </a:r>
            <a:r>
              <a:rPr lang="en-US" sz="3600" b="1" dirty="0">
                <a:solidFill>
                  <a:srgbClr val="FFC000"/>
                </a:solidFill>
              </a:rPr>
              <a:t> es </a:t>
            </a:r>
            <a:r>
              <a:rPr lang="en-US" sz="3600" b="1" dirty="0" err="1">
                <a:solidFill>
                  <a:srgbClr val="FFC000"/>
                </a:solidFill>
              </a:rPr>
              <a:t>el</a:t>
            </a:r>
            <a:r>
              <a:rPr lang="en-US" sz="3600" b="1" dirty="0">
                <a:solidFill>
                  <a:srgbClr val="FFC000"/>
                </a:solidFill>
              </a:rPr>
              <a:t> </a:t>
            </a:r>
            <a:r>
              <a:rPr lang="en-US" sz="3600" b="1" dirty="0" err="1">
                <a:solidFill>
                  <a:srgbClr val="FFC000"/>
                </a:solidFill>
              </a:rPr>
              <a:t>temor</a:t>
            </a:r>
            <a:r>
              <a:rPr lang="en-US" sz="3600" b="1" dirty="0">
                <a:solidFill>
                  <a:srgbClr val="FFC000"/>
                </a:solidFill>
              </a:rPr>
              <a:t> a Dios? </a:t>
            </a:r>
            <a:br>
              <a:rPr lang="en-US" sz="3600" dirty="0">
                <a:solidFill>
                  <a:srgbClr val="FFC000"/>
                </a:solidFill>
              </a:rPr>
            </a:br>
            <a:endParaRPr lang="en-US" sz="3600" dirty="0">
              <a:solidFill>
                <a:srgbClr val="FFC000"/>
              </a:solidFill>
            </a:endParaRPr>
          </a:p>
        </p:txBody>
      </p:sp>
      <p:sp>
        <p:nvSpPr>
          <p:cNvPr id="3" name="Content Placeholder 2">
            <a:extLst>
              <a:ext uri="{FF2B5EF4-FFF2-40B4-BE49-F238E27FC236}">
                <a16:creationId xmlns:a16="http://schemas.microsoft.com/office/drawing/2014/main" id="{544B968A-BBCD-C245-AC95-6A0B590ABC90}"/>
              </a:ext>
            </a:extLst>
          </p:cNvPr>
          <p:cNvSpPr>
            <a:spLocks noGrp="1"/>
          </p:cNvSpPr>
          <p:nvPr>
            <p:ph idx="1"/>
          </p:nvPr>
        </p:nvSpPr>
        <p:spPr>
          <a:xfrm>
            <a:off x="510464" y="2630904"/>
            <a:ext cx="7270847" cy="3376252"/>
          </a:xfrm>
        </p:spPr>
        <p:txBody>
          <a:bodyPr>
            <a:normAutofit fontScale="92500" lnSpcReduction="20000"/>
          </a:bodyPr>
          <a:lstStyle/>
          <a:p>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Cuando escuchamos la palabra ‘temor’, nos da la idea de tener miedo de algo; pero en sentido bíblico, la palabra temor tiene un significado positivo. </a:t>
            </a:r>
          </a:p>
          <a:p>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La Biblia nos enseña lo que significa tener temor a Dios. Este significado bíblico del temor de Dios se explica muy bien en el libro de Proverbios. Vamos a explorar los diferentes significados de la expresión temor de Dios.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400" dirty="0">
              <a:solidFill>
                <a:srgbClr val="FFFFFF"/>
              </a:solidFill>
            </a:endParaRPr>
          </a:p>
        </p:txBody>
      </p:sp>
    </p:spTree>
    <p:extLst>
      <p:ext uri="{BB962C8B-B14F-4D97-AF65-F5344CB8AC3E}">
        <p14:creationId xmlns:p14="http://schemas.microsoft.com/office/powerpoint/2010/main" val="3138660518"/>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3C901F-5CCA-1E40-82EB-994D4E5AD563}"/>
              </a:ext>
            </a:extLst>
          </p:cNvPr>
          <p:cNvSpPr>
            <a:spLocks noGrp="1"/>
          </p:cNvSpPr>
          <p:nvPr>
            <p:ph idx="1"/>
          </p:nvPr>
        </p:nvSpPr>
        <p:spPr>
          <a:xfrm>
            <a:off x="661402" y="1251283"/>
            <a:ext cx="5354387" cy="4852403"/>
          </a:xfrm>
        </p:spPr>
        <p:txBody>
          <a:bodyPr>
            <a:normAutofit fontScale="92500" lnSpcReduction="20000"/>
          </a:bodyPr>
          <a:lstStyle/>
          <a:p>
            <a:pPr marL="0" indent="0" algn="ctr">
              <a:buNone/>
            </a:pPr>
            <a:r>
              <a:rPr lang="es-MX" sz="2800" b="1" dirty="0">
                <a:solidFill>
                  <a:schemeClr val="accent6">
                    <a:lumMod val="75000"/>
                  </a:schemeClr>
                </a:solidFill>
                <a:effectLst/>
                <a:latin typeface="Avenir Next LT Pro" panose="020B0504020202020204" pitchFamily="34" charset="0"/>
                <a:ea typeface="Times New Roman" panose="02020603050405020304" pitchFamily="18" charset="0"/>
                <a:cs typeface="Times New Roman" panose="02020603050405020304" pitchFamily="18" charset="0"/>
              </a:rPr>
              <a:t>Aun cuando podamos caer o fallar, no nos arroja lejos de su cuidado; perdona nuestro pecado y nos da la fortaleza para levantarnos de nuestra caída </a:t>
            </a:r>
            <a:r>
              <a:rPr lang="es-MX" sz="2800" dirty="0">
                <a:effectLst/>
                <a:latin typeface="Avenir Next LT Pro" panose="020B0504020202020204" pitchFamily="34" charset="0"/>
                <a:ea typeface="Times New Roman" panose="02020603050405020304" pitchFamily="18" charset="0"/>
                <a:cs typeface="Times New Roman" panose="02020603050405020304" pitchFamily="18" charset="0"/>
              </a:rPr>
              <a:t>y continuar nuestra jornada con él. Además de ello, cuida también de nuestros hijos y escucha nuestras oraciones en favor de ellos, al procurar guiarlos en el temor del Señor.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US" sz="2800" dirty="0"/>
          </a:p>
        </p:txBody>
      </p:sp>
      <p:pic>
        <p:nvPicPr>
          <p:cNvPr id="4" name="Picture 2" descr="shallow focus photo of book">
            <a:extLst>
              <a:ext uri="{FF2B5EF4-FFF2-40B4-BE49-F238E27FC236}">
                <a16:creationId xmlns:a16="http://schemas.microsoft.com/office/drawing/2014/main" id="{51C067F9-0D1D-9A47-9095-B8A8CEB4A6C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3775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B8DB28-FA7D-4C33-BBA2-6D73D0156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id="{5DD8EFCE-A588-134A-93DF-2A94C1E324B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264FF5A0-304A-44DA-A4D4-A1E66D92F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D43769B-7D6E-4E76-B810-BEC3B774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6D66DAA-DF2A-A847-A0CB-5C6499DE7D5B}"/>
              </a:ext>
            </a:extLst>
          </p:cNvPr>
          <p:cNvSpPr>
            <a:spLocks noGrp="1"/>
          </p:cNvSpPr>
          <p:nvPr>
            <p:ph type="title"/>
          </p:nvPr>
        </p:nvSpPr>
        <p:spPr>
          <a:xfrm>
            <a:off x="673856" y="1131195"/>
            <a:ext cx="7034288" cy="1247938"/>
          </a:xfrm>
        </p:spPr>
        <p:txBody>
          <a:bodyPr anchor="ctr">
            <a:normAutofit/>
          </a:bodyPr>
          <a:lstStyle/>
          <a:p>
            <a:r>
              <a:rPr lang="en-US" sz="4000" b="1" dirty="0">
                <a:solidFill>
                  <a:schemeClr val="accent5">
                    <a:lumMod val="60000"/>
                    <a:lumOff val="40000"/>
                  </a:schemeClr>
                </a:solidFill>
              </a:rPr>
              <a:t>VI. DIOS LES CUMPLE SUS 							DESEOS</a:t>
            </a:r>
            <a:endParaRPr lang="en-US" sz="4000"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id="{B6B09893-89E0-7947-A610-D2F8DDD44258}"/>
              </a:ext>
            </a:extLst>
          </p:cNvPr>
          <p:cNvSpPr>
            <a:spLocks noGrp="1"/>
          </p:cNvSpPr>
          <p:nvPr>
            <p:ph idx="1"/>
          </p:nvPr>
        </p:nvSpPr>
        <p:spPr>
          <a:xfrm>
            <a:off x="670885" y="2261938"/>
            <a:ext cx="7037222" cy="3376252"/>
          </a:xfrm>
        </p:spPr>
        <p:txBody>
          <a:bodyPr>
            <a:normAutofit/>
          </a:bodyPr>
          <a:lstStyle/>
          <a:p>
            <a:pPr marL="0" indent="0">
              <a:buNone/>
            </a:pPr>
            <a:r>
              <a:rPr lang="en-US" sz="2400" b="1" dirty="0">
                <a:solidFill>
                  <a:srgbClr val="FFFFFF"/>
                </a:solidFill>
              </a:rPr>
              <a:t>Salmo 145:19 </a:t>
            </a:r>
          </a:p>
          <a:p>
            <a:pPr marL="0" indent="0">
              <a:buNone/>
            </a:pPr>
            <a:r>
              <a:rPr lang="en-US" sz="2400" dirty="0">
                <a:solidFill>
                  <a:srgbClr val="FFFFFF"/>
                </a:solidFill>
              </a:rPr>
              <a:t>“</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Cumple los deseos de quienes le temen; atiende a su clamor y los salva”.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b="1" dirty="0">
                <a:solidFill>
                  <a:srgbClr val="FFFFFF"/>
                </a:solidFill>
              </a:rPr>
              <a:t>Salmo 147:11  </a:t>
            </a:r>
          </a:p>
          <a:p>
            <a:pPr marL="0" indent="0">
              <a:buNone/>
            </a:pPr>
            <a:r>
              <a:rPr lang="en-US" sz="2400" dirty="0">
                <a:solidFill>
                  <a:srgbClr val="FFFFFF"/>
                </a:solidFill>
              </a:rPr>
              <a:t>“</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Sino que se complace en los que le temen, en los que confían en su gran amor”.</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sz="2400" dirty="0">
              <a:solidFill>
                <a:srgbClr val="FFFFFF"/>
              </a:solidFill>
            </a:endParaRPr>
          </a:p>
        </p:txBody>
      </p:sp>
    </p:spTree>
    <p:extLst>
      <p:ext uri="{BB962C8B-B14F-4D97-AF65-F5344CB8AC3E}">
        <p14:creationId xmlns:p14="http://schemas.microsoft.com/office/powerpoint/2010/main" val="2131881598"/>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C59C5A-3500-2F4F-935A-2CD998BBCD55}"/>
              </a:ext>
            </a:extLst>
          </p:cNvPr>
          <p:cNvSpPr>
            <a:spLocks noGrp="1"/>
          </p:cNvSpPr>
          <p:nvPr>
            <p:ph idx="1"/>
          </p:nvPr>
        </p:nvSpPr>
        <p:spPr>
          <a:xfrm>
            <a:off x="368969" y="1379622"/>
            <a:ext cx="6657473" cy="4652211"/>
          </a:xfrm>
        </p:spPr>
        <p:txBody>
          <a:bodyPr>
            <a:normAutofit/>
          </a:bodyPr>
          <a:lstStyle/>
          <a:p>
            <a:pPr marL="0" indent="0" algn="ctr">
              <a:buNone/>
            </a:pPr>
            <a:endPar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indent="0" algn="ctr">
              <a:buNone/>
            </a:pPr>
            <a:r>
              <a:rPr lang="es-MX" sz="1800" dirty="0">
                <a:effectLst/>
                <a:latin typeface="Avenir Next LT Pro" panose="020B0504020202020204" pitchFamily="34" charset="0"/>
                <a:ea typeface="Times New Roman" panose="02020603050405020304" pitchFamily="18" charset="0"/>
                <a:cs typeface="Times New Roman" panose="02020603050405020304" pitchFamily="18" charset="0"/>
              </a:rPr>
              <a:t>Aquellos que temen al Señor tratan de conformar su vida a los principios divinos; por lo tanto, sus deseos están de acuerdo con la voluntad de Dios. En tal caso, se les conceden sus deseos porque son afines a los deseos que Dios tiene para ellos. </a:t>
            </a:r>
          </a:p>
          <a:p>
            <a:pPr marL="0" indent="0" algn="ctr">
              <a:buNone/>
            </a:pPr>
            <a:r>
              <a:rPr lang="es-MX" sz="1800" b="1" dirty="0">
                <a:solidFill>
                  <a:schemeClr val="accent6">
                    <a:lumMod val="75000"/>
                  </a:schemeClr>
                </a:solidFill>
                <a:effectLst/>
                <a:latin typeface="Avenir Next LT Pro" panose="020B0504020202020204" pitchFamily="34" charset="0"/>
                <a:ea typeface="Times New Roman" panose="02020603050405020304" pitchFamily="18" charset="0"/>
                <a:cs typeface="Times New Roman" panose="02020603050405020304" pitchFamily="18" charset="0"/>
              </a:rPr>
              <a:t>Dios se complace en responder a las peticiones de sus hijos cuando las peticiones de ellos son de acuerdo a su voluntad. Dios se complace en ellos y les cumple sus deseos. </a:t>
            </a:r>
            <a:endParaRPr lang="en-US" sz="1800" b="1" dirty="0">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US" sz="2400" b="1" dirty="0">
              <a:solidFill>
                <a:schemeClr val="accent6">
                  <a:lumMod val="75000"/>
                </a:schemeClr>
              </a:solidFill>
            </a:endParaRPr>
          </a:p>
          <a:p>
            <a:pPr marL="0" indent="0" algn="ctr">
              <a:buNone/>
            </a:pPr>
            <a:endParaRPr lang="en-US" sz="2400" dirty="0"/>
          </a:p>
        </p:txBody>
      </p:sp>
      <p:pic>
        <p:nvPicPr>
          <p:cNvPr id="4" name="Picture 2" descr="shallow focus photo of book">
            <a:extLst>
              <a:ext uri="{FF2B5EF4-FFF2-40B4-BE49-F238E27FC236}">
                <a16:creationId xmlns:a16="http://schemas.microsoft.com/office/drawing/2014/main" id="{CAB82833-C320-EA4C-8712-EBB36F40E92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914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B8DB28-FA7D-4C33-BBA2-6D73D0156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id="{7517EA37-AE5E-4946-8CE4-80AA2CAB30B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264FF5A0-304A-44DA-A4D4-A1E66D92F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D43769B-7D6E-4E76-B810-BEC3B774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63A630E-15C0-7D40-9E38-09F2E571F8E3}"/>
              </a:ext>
            </a:extLst>
          </p:cNvPr>
          <p:cNvSpPr>
            <a:spLocks noGrp="1"/>
          </p:cNvSpPr>
          <p:nvPr>
            <p:ph type="title"/>
          </p:nvPr>
        </p:nvSpPr>
        <p:spPr>
          <a:xfrm>
            <a:off x="673856" y="1275573"/>
            <a:ext cx="7034288" cy="1247938"/>
          </a:xfrm>
        </p:spPr>
        <p:txBody>
          <a:bodyPr anchor="ctr">
            <a:noAutofit/>
          </a:bodyPr>
          <a:lstStyle/>
          <a:p>
            <a:pPr>
              <a:lnSpc>
                <a:spcPct val="100000"/>
              </a:lnSpc>
            </a:pPr>
            <a:r>
              <a:rPr lang="en-US" sz="3200" b="1" dirty="0">
                <a:solidFill>
                  <a:schemeClr val="accent5">
                    <a:lumMod val="60000"/>
                    <a:lumOff val="40000"/>
                  </a:schemeClr>
                </a:solidFill>
              </a:rPr>
              <a:t>VII. VIDA Eterna AGUARDA A LOS QUE 				TEMEN AL SEÑOR</a:t>
            </a:r>
            <a:br>
              <a:rPr lang="en-US" sz="3200" dirty="0">
                <a:solidFill>
                  <a:schemeClr val="accent5">
                    <a:lumMod val="60000"/>
                    <a:lumOff val="40000"/>
                  </a:schemeClr>
                </a:solidFill>
              </a:rPr>
            </a:br>
            <a:endParaRPr lang="en-US" sz="3200"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id="{21592916-AAE5-6449-82A0-181059CC65BF}"/>
              </a:ext>
            </a:extLst>
          </p:cNvPr>
          <p:cNvSpPr>
            <a:spLocks noGrp="1"/>
          </p:cNvSpPr>
          <p:nvPr>
            <p:ph idx="1"/>
          </p:nvPr>
        </p:nvSpPr>
        <p:spPr>
          <a:xfrm>
            <a:off x="670885" y="2310063"/>
            <a:ext cx="7037222" cy="3950293"/>
          </a:xfrm>
        </p:spPr>
        <p:txBody>
          <a:bodyPr>
            <a:normAutofit/>
          </a:bodyPr>
          <a:lstStyle/>
          <a:p>
            <a:pPr marL="0" indent="0">
              <a:lnSpc>
                <a:spcPct val="110000"/>
              </a:lnSpc>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Los beneficios que trae consigo el temor de Dios no se limitan solamente a este mundo, sino que se extienden por toda eternidad. Dice el apóstol Pablo: </a:t>
            </a:r>
          </a:p>
          <a:p>
            <a:pPr marL="0" indent="0">
              <a:lnSpc>
                <a:spcPct val="110000"/>
              </a:lnSpc>
              <a:buNone/>
            </a:pPr>
            <a:r>
              <a:rPr lang="es-MX" sz="2400" dirty="0">
                <a:latin typeface="Avenir Next LT Pro" panose="020B0504020202020204" pitchFamily="34" charset="0"/>
                <a:ea typeface="Times New Roman" panose="02020603050405020304" pitchFamily="18" charset="0"/>
                <a:cs typeface="Times New Roman" panose="02020603050405020304" pitchFamily="18" charset="0"/>
              </a:rPr>
              <a:t>1 Corintios 15:19</a:t>
            </a:r>
            <a:endPar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endParaRPr>
          </a:p>
          <a:p>
            <a:pPr marL="0" indent="0">
              <a:lnSpc>
                <a:spcPct val="110000"/>
              </a:lnSpc>
              <a:buNone/>
            </a:pPr>
            <a:r>
              <a:rPr lang="es-MX" sz="2400" b="1" dirty="0">
                <a:solidFill>
                  <a:schemeClr val="accent5">
                    <a:lumMod val="75000"/>
                  </a:schemeClr>
                </a:solidFill>
                <a:effectLst/>
                <a:latin typeface="Avenir Next LT Pro" panose="020B0504020202020204" pitchFamily="34" charset="0"/>
                <a:ea typeface="Times New Roman" panose="02020603050405020304" pitchFamily="18" charset="0"/>
                <a:cs typeface="Times New Roman" panose="02020603050405020304" pitchFamily="18" charset="0"/>
              </a:rPr>
              <a:t>	“Si la esperanza que tenemos en Cristo 	fuera solo para esta vida, seríamos los más 	desdichados de todos los mortales”. </a:t>
            </a:r>
            <a:endParaRPr lang="en-US" sz="2400" b="1" dirty="0">
              <a:solidFill>
                <a:schemeClr val="accent5">
                  <a:lumMod val="75000"/>
                </a:schemeClr>
              </a:solidFill>
            </a:endParaRPr>
          </a:p>
          <a:p>
            <a:pPr marL="0" indent="0">
              <a:lnSpc>
                <a:spcPct val="110000"/>
              </a:lnSpc>
              <a:buNone/>
            </a:pPr>
            <a:endParaRPr lang="en-US" sz="2400" dirty="0">
              <a:solidFill>
                <a:srgbClr val="FFFFFF"/>
              </a:solidFill>
            </a:endParaRPr>
          </a:p>
        </p:txBody>
      </p:sp>
    </p:spTree>
    <p:extLst>
      <p:ext uri="{BB962C8B-B14F-4D97-AF65-F5344CB8AC3E}">
        <p14:creationId xmlns:p14="http://schemas.microsoft.com/office/powerpoint/2010/main" val="3591722062"/>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754419-0C18-1D40-A36B-7E9C39BA7E8D}"/>
              </a:ext>
            </a:extLst>
          </p:cNvPr>
          <p:cNvSpPr>
            <a:spLocks noGrp="1"/>
          </p:cNvSpPr>
          <p:nvPr>
            <p:ph idx="1"/>
          </p:nvPr>
        </p:nvSpPr>
        <p:spPr>
          <a:xfrm>
            <a:off x="468898" y="850230"/>
            <a:ext cx="6445250" cy="5317624"/>
          </a:xfrm>
        </p:spPr>
        <p:txBody>
          <a:bodyPr>
            <a:normAutofit fontScale="92500" lnSpcReduction="10000"/>
          </a:bodyPr>
          <a:lstStyle/>
          <a:p>
            <a:pPr marL="0" indent="0" algn="ctr">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Amigos, la buena noticia es que vamos a reinar eternamente con nuestro Señor cuando él venga a llevarnos consigo al hogar; por lo tanto, el apóstol Pablo nos amonesta en el versículo 58: </a:t>
            </a:r>
            <a:r>
              <a:rPr lang="en-US" sz="2400" b="1" dirty="0">
                <a:solidFill>
                  <a:schemeClr val="accent6">
                    <a:lumMod val="75000"/>
                  </a:schemeClr>
                </a:solidFill>
              </a:rPr>
              <a:t>“</a:t>
            </a:r>
            <a:r>
              <a:rPr lang="es-MX" sz="2400" b="1" dirty="0">
                <a:solidFill>
                  <a:schemeClr val="accent6">
                    <a:lumMod val="75000"/>
                  </a:schemeClr>
                </a:solidFill>
                <a:effectLst/>
                <a:latin typeface="Avenir Next LT Pro" panose="020B0504020202020204" pitchFamily="34" charset="0"/>
                <a:ea typeface="Times New Roman" panose="02020603050405020304" pitchFamily="18" charset="0"/>
                <a:cs typeface="Times New Roman" panose="02020603050405020304" pitchFamily="18" charset="0"/>
              </a:rPr>
              <a:t>Por lo tanto, mis queridos hermanos, manténganse firmes e inconmovibles, progresando siempre en la obra del Señor, conscientes de que su trabajo en el Señor no es en vano</a:t>
            </a:r>
            <a:r>
              <a:rPr lang="en-US" sz="2400" b="1" dirty="0">
                <a:solidFill>
                  <a:schemeClr val="accent6">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lgn="ctr">
              <a:buNone/>
            </a:pPr>
            <a:endParaRPr lang="en-US" sz="2400" b="1" dirty="0">
              <a:solidFill>
                <a:schemeClr val="accent6">
                  <a:lumMod val="75000"/>
                </a:schemeClr>
              </a:solidFill>
            </a:endParaRPr>
          </a:p>
          <a:p>
            <a:pPr marL="0" marR="0" indent="0">
              <a:spcBef>
                <a:spcPts val="0"/>
              </a:spcBef>
              <a:spcAft>
                <a:spcPts val="0"/>
              </a:spcAft>
              <a:buNone/>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D</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e la misma manera, los siguientes pasajes nos amonestan a continuar en el temor de Dios, porque nuestra recompensa será la vida eterna.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US" sz="2400" dirty="0"/>
          </a:p>
        </p:txBody>
      </p:sp>
      <p:pic>
        <p:nvPicPr>
          <p:cNvPr id="4" name="Picture 2" descr="shallow focus photo of book">
            <a:extLst>
              <a:ext uri="{FF2B5EF4-FFF2-40B4-BE49-F238E27FC236}">
                <a16:creationId xmlns:a16="http://schemas.microsoft.com/office/drawing/2014/main" id="{97B96503-3577-4346-BE31-18C309511C6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417105"/>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584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265169-9CBC-264E-8A44-FB65004729F3}"/>
              </a:ext>
            </a:extLst>
          </p:cNvPr>
          <p:cNvSpPr>
            <a:spLocks noGrp="1"/>
          </p:cNvSpPr>
          <p:nvPr>
            <p:ph idx="1"/>
          </p:nvPr>
        </p:nvSpPr>
        <p:spPr>
          <a:xfrm>
            <a:off x="725571" y="1042737"/>
            <a:ext cx="6300870" cy="5205329"/>
          </a:xfrm>
        </p:spPr>
        <p:txBody>
          <a:bodyPr>
            <a:normAutofit/>
          </a:bodyPr>
          <a:lstStyle/>
          <a:p>
            <a:pPr marL="0" indent="0">
              <a:buNone/>
            </a:pPr>
            <a:r>
              <a:rPr lang="en-US" sz="2400" b="1" dirty="0" err="1"/>
              <a:t>Romanos</a:t>
            </a:r>
            <a:r>
              <a:rPr lang="en-US" sz="2400" b="1" dirty="0"/>
              <a:t> 2:7  </a:t>
            </a:r>
          </a:p>
          <a:p>
            <a:pPr marL="0" indent="0">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“Él dará vida eterna a los que, perseverando en las buenas obras, buscan gloria, honor e inmortalidad”. </a:t>
            </a:r>
          </a:p>
          <a:p>
            <a:pPr marL="0" indent="0">
              <a:buNone/>
            </a:pPr>
            <a:r>
              <a:rPr lang="en-US" sz="2400" b="1" dirty="0"/>
              <a:t>Judas1:21 </a:t>
            </a:r>
          </a:p>
          <a:p>
            <a:pPr marL="0" marR="0" indent="0">
              <a:spcBef>
                <a:spcPts val="0"/>
              </a:spcBef>
              <a:spcAft>
                <a:spcPts val="0"/>
              </a:spcAft>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“…manténganse en el amor de Dios, edificándose sobre la base de su santísima fe y orando en el Espíritu Santo, mientras esperan que nuestro Señor Jesucristo, en su misericordia, les conceda vida eterna”.</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indent="0">
              <a:buNone/>
            </a:pPr>
            <a:endParaRPr lang="en-US" sz="2400" dirty="0"/>
          </a:p>
        </p:txBody>
      </p:sp>
      <p:pic>
        <p:nvPicPr>
          <p:cNvPr id="4" name="Picture 2" descr="shallow focus photo of book">
            <a:extLst>
              <a:ext uri="{FF2B5EF4-FFF2-40B4-BE49-F238E27FC236}">
                <a16:creationId xmlns:a16="http://schemas.microsoft.com/office/drawing/2014/main" id="{0C87B56C-B808-0F42-82CA-0F533C3E3C8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9608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2" descr="white book page beside green potted plant">
            <a:extLst>
              <a:ext uri="{FF2B5EF4-FFF2-40B4-BE49-F238E27FC236}">
                <a16:creationId xmlns:a16="http://schemas.microsoft.com/office/drawing/2014/main" id="{2C2D41C3-9B03-F349-B722-78593D25371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995" r="2" b="18769"/>
          <a:stretch/>
        </p:blipFill>
        <p:spPr bwMode="auto">
          <a:xfrm>
            <a:off x="20" y="10"/>
            <a:ext cx="7537685" cy="685799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1">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C243480C-BA7E-BA41-AA0A-53439D6242A3}"/>
              </a:ext>
            </a:extLst>
          </p:cNvPr>
          <p:cNvSpPr>
            <a:spLocks noGrp="1"/>
          </p:cNvSpPr>
          <p:nvPr>
            <p:ph idx="1"/>
          </p:nvPr>
        </p:nvSpPr>
        <p:spPr>
          <a:xfrm>
            <a:off x="7668126" y="457200"/>
            <a:ext cx="4090737" cy="6521116"/>
          </a:xfrm>
        </p:spPr>
        <p:txBody>
          <a:bodyPr>
            <a:normAutofit/>
          </a:bodyPr>
          <a:lstStyle/>
          <a:p>
            <a:pPr marL="0" indent="0" algn="ctr">
              <a:lnSpc>
                <a:spcPct val="150000"/>
              </a:lnSpc>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No nos cansemos de trabajar en el temor del Señor, porque nuestra labor no es en vano. Tenemos la segura promesa de la vida eterna; estar para siempre con el Señor al que hemos amado y servido aquí en la tierra.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lnSpc>
                <a:spcPct val="100000"/>
              </a:lnSpc>
              <a:buNone/>
            </a:pPr>
            <a:endParaRPr lang="en-US" sz="2400" dirty="0"/>
          </a:p>
        </p:txBody>
      </p:sp>
    </p:spTree>
    <p:extLst>
      <p:ext uri="{BB962C8B-B14F-4D97-AF65-F5344CB8AC3E}">
        <p14:creationId xmlns:p14="http://schemas.microsoft.com/office/powerpoint/2010/main" val="1221313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descr="brown wooden pencil on white surface">
            <a:extLst>
              <a:ext uri="{FF2B5EF4-FFF2-40B4-BE49-F238E27FC236}">
                <a16:creationId xmlns:a16="http://schemas.microsoft.com/office/drawing/2014/main" id="{A46AAE6B-4C92-B142-AF93-251BD0642FC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0851" r="1" b="31743"/>
          <a:stretch/>
        </p:blipFill>
        <p:spPr bwMode="auto">
          <a:xfrm>
            <a:off x="20" y="10"/>
            <a:ext cx="12191980" cy="685798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9831CBB7-4817-4B54-A7F9-0AE2D0C47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029" y="457200"/>
            <a:ext cx="5010912" cy="9144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96BC321D-B05F-4857-8880-97F61B9B7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791" y="601200"/>
            <a:ext cx="5009388" cy="578936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C245D8D2-BCC9-E647-8ED2-A51FE8088805}"/>
              </a:ext>
            </a:extLst>
          </p:cNvPr>
          <p:cNvSpPr>
            <a:spLocks noGrp="1"/>
          </p:cNvSpPr>
          <p:nvPr>
            <p:ph idx="1"/>
          </p:nvPr>
        </p:nvSpPr>
        <p:spPr>
          <a:xfrm>
            <a:off x="6966184" y="834189"/>
            <a:ext cx="4389262" cy="5556376"/>
          </a:xfrm>
        </p:spPr>
        <p:txBody>
          <a:bodyPr>
            <a:normAutofit/>
          </a:bodyPr>
          <a:lstStyle/>
          <a:p>
            <a:pPr marL="0" indent="0" algn="ctr">
              <a:buNone/>
            </a:pPr>
            <a:r>
              <a:rPr lang="en-US" sz="2800" b="1" dirty="0"/>
              <a:t>EJERCICIO 2</a:t>
            </a:r>
          </a:p>
          <a:p>
            <a:pPr marL="0" indent="0" algn="ctr">
              <a:buNone/>
            </a:pPr>
            <a:r>
              <a:rPr lang="es-MX" sz="2800" dirty="0">
                <a:effectLst/>
                <a:latin typeface="Avenir Next LT Pro" panose="020B0504020202020204" pitchFamily="34" charset="0"/>
                <a:ea typeface="Times New Roman" panose="02020603050405020304" pitchFamily="18" charset="0"/>
                <a:cs typeface="Times New Roman" panose="02020603050405020304" pitchFamily="18" charset="0"/>
              </a:rPr>
              <a:t> Comenten sobre los beneficios del temor del Señor en la vida de los personajes bíblicos identificados en el Ejercicio 1 (Repasar el ejercicio 1).</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US" sz="2800" dirty="0"/>
          </a:p>
        </p:txBody>
      </p:sp>
    </p:spTree>
    <p:extLst>
      <p:ext uri="{BB962C8B-B14F-4D97-AF65-F5344CB8AC3E}">
        <p14:creationId xmlns:p14="http://schemas.microsoft.com/office/powerpoint/2010/main" val="3151826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FD56092A-60EF-4047-A165-FAE284780C2D}"/>
              </a:ext>
            </a:extLst>
          </p:cNvPr>
          <p:cNvSpPr>
            <a:spLocks noGrp="1"/>
          </p:cNvSpPr>
          <p:nvPr>
            <p:ph idx="1"/>
          </p:nvPr>
        </p:nvSpPr>
        <p:spPr>
          <a:xfrm>
            <a:off x="581194" y="1009397"/>
            <a:ext cx="6675120" cy="5537038"/>
          </a:xfrm>
        </p:spPr>
        <p:txBody>
          <a:bodyPr>
            <a:normAutofit fontScale="92500" lnSpcReduction="10000"/>
          </a:bodyPr>
          <a:lstStyle/>
          <a:p>
            <a:pPr marL="0" indent="0">
              <a:buNone/>
            </a:pPr>
            <a:r>
              <a:rPr lang="en-US" sz="2400" b="1" dirty="0" err="1">
                <a:solidFill>
                  <a:schemeClr val="tx2"/>
                </a:solidFill>
              </a:rPr>
              <a:t>Proverbios</a:t>
            </a:r>
            <a:r>
              <a:rPr lang="en-US" sz="2400" b="1" dirty="0">
                <a:solidFill>
                  <a:schemeClr val="tx2"/>
                </a:solidFill>
              </a:rPr>
              <a:t> 1:7</a:t>
            </a:r>
          </a:p>
          <a:p>
            <a:pPr marL="0" indent="0">
              <a:buNone/>
            </a:pPr>
            <a:r>
              <a:rPr lang="en-US" sz="2400" b="1" dirty="0">
                <a:solidFill>
                  <a:schemeClr val="accent5">
                    <a:lumMod val="50000"/>
                  </a:schemeClr>
                </a:solidFill>
              </a:rPr>
              <a:t>“El </a:t>
            </a:r>
            <a:r>
              <a:rPr lang="en-US" sz="2400" b="1" dirty="0" err="1">
                <a:solidFill>
                  <a:schemeClr val="accent5">
                    <a:lumMod val="50000"/>
                  </a:schemeClr>
                </a:solidFill>
              </a:rPr>
              <a:t>temor</a:t>
            </a:r>
            <a:r>
              <a:rPr lang="en-US" sz="2400" b="1" dirty="0">
                <a:solidFill>
                  <a:schemeClr val="accent5">
                    <a:lumMod val="50000"/>
                  </a:schemeClr>
                </a:solidFill>
              </a:rPr>
              <a:t> del </a:t>
            </a:r>
            <a:r>
              <a:rPr lang="en-US" sz="2400" b="1" dirty="0" err="1">
                <a:solidFill>
                  <a:schemeClr val="accent5">
                    <a:lumMod val="50000"/>
                  </a:schemeClr>
                </a:solidFill>
              </a:rPr>
              <a:t>Señor</a:t>
            </a:r>
            <a:r>
              <a:rPr lang="en-US" sz="2400" b="1" dirty="0">
                <a:solidFill>
                  <a:schemeClr val="accent5">
                    <a:lumMod val="50000"/>
                  </a:schemeClr>
                </a:solidFill>
              </a:rPr>
              <a:t> </a:t>
            </a:r>
            <a:r>
              <a:rPr lang="en-US" sz="2400" dirty="0">
                <a:solidFill>
                  <a:schemeClr val="tx2"/>
                </a:solidFill>
              </a:rPr>
              <a:t>es </a:t>
            </a:r>
            <a:r>
              <a:rPr lang="en-US" sz="2400" dirty="0" err="1">
                <a:solidFill>
                  <a:schemeClr val="tx2"/>
                </a:solidFill>
              </a:rPr>
              <a:t>el</a:t>
            </a:r>
            <a:r>
              <a:rPr lang="en-US" sz="2400" dirty="0">
                <a:solidFill>
                  <a:schemeClr val="tx2"/>
                </a:solidFill>
              </a:rPr>
              <a:t> principio del </a:t>
            </a:r>
            <a:r>
              <a:rPr lang="en-US" sz="2400" dirty="0" err="1">
                <a:solidFill>
                  <a:schemeClr val="tx2"/>
                </a:solidFill>
              </a:rPr>
              <a:t>conocimiento</a:t>
            </a:r>
            <a:r>
              <a:rPr lang="en-US" sz="2400" dirty="0">
                <a:solidFill>
                  <a:schemeClr val="tx2"/>
                </a:solidFill>
              </a:rPr>
              <a:t>; los </a:t>
            </a:r>
            <a:r>
              <a:rPr lang="en-US" sz="2400" dirty="0" err="1">
                <a:solidFill>
                  <a:schemeClr val="tx2"/>
                </a:solidFill>
              </a:rPr>
              <a:t>necios</a:t>
            </a:r>
            <a:r>
              <a:rPr lang="en-US" sz="2400" dirty="0">
                <a:solidFill>
                  <a:schemeClr val="tx2"/>
                </a:solidFill>
              </a:rPr>
              <a:t> </a:t>
            </a:r>
            <a:r>
              <a:rPr lang="en-US" sz="2400" dirty="0" err="1">
                <a:solidFill>
                  <a:schemeClr val="tx2"/>
                </a:solidFill>
              </a:rPr>
              <a:t>despreciamn</a:t>
            </a:r>
            <a:r>
              <a:rPr lang="en-US" sz="2400" dirty="0">
                <a:solidFill>
                  <a:schemeClr val="tx2"/>
                </a:solidFill>
              </a:rPr>
              <a:t> la </a:t>
            </a:r>
            <a:r>
              <a:rPr lang="en-US" sz="2400" dirty="0" err="1">
                <a:solidFill>
                  <a:schemeClr val="tx2"/>
                </a:solidFill>
              </a:rPr>
              <a:t>sabiduría</a:t>
            </a:r>
            <a:r>
              <a:rPr lang="en-US" sz="2400" dirty="0">
                <a:solidFill>
                  <a:schemeClr val="tx2"/>
                </a:solidFill>
              </a:rPr>
              <a:t> y la </a:t>
            </a:r>
            <a:r>
              <a:rPr lang="en-US" sz="2400" dirty="0" err="1">
                <a:solidFill>
                  <a:schemeClr val="tx2"/>
                </a:solidFill>
              </a:rPr>
              <a:t>disciplina</a:t>
            </a:r>
            <a:r>
              <a:rPr lang="en-US" sz="2400" dirty="0">
                <a:solidFill>
                  <a:schemeClr val="tx2"/>
                </a:solidFill>
              </a:rPr>
              <a:t>”. </a:t>
            </a:r>
          </a:p>
          <a:p>
            <a:pPr marL="0" indent="0">
              <a:buNone/>
            </a:pPr>
            <a:r>
              <a:rPr lang="en-US" sz="2400" b="1" dirty="0" err="1">
                <a:solidFill>
                  <a:schemeClr val="tx2"/>
                </a:solidFill>
              </a:rPr>
              <a:t>Proverbios</a:t>
            </a:r>
            <a:r>
              <a:rPr lang="en-US" sz="2400" b="1" dirty="0">
                <a:solidFill>
                  <a:schemeClr val="tx2"/>
                </a:solidFill>
              </a:rPr>
              <a:t> 8:13</a:t>
            </a:r>
          </a:p>
          <a:p>
            <a:pPr marL="0" indent="0">
              <a:buNone/>
            </a:pPr>
            <a:r>
              <a:rPr lang="en-US" sz="2400" b="1" dirty="0">
                <a:solidFill>
                  <a:schemeClr val="accent5">
                    <a:lumMod val="50000"/>
                  </a:schemeClr>
                </a:solidFill>
              </a:rPr>
              <a:t>“</a:t>
            </a:r>
            <a:r>
              <a:rPr lang="en-US" sz="2400" b="1" dirty="0" err="1">
                <a:solidFill>
                  <a:schemeClr val="accent5">
                    <a:lumMod val="50000"/>
                  </a:schemeClr>
                </a:solidFill>
              </a:rPr>
              <a:t>Quien</a:t>
            </a:r>
            <a:r>
              <a:rPr lang="en-US" sz="2400" b="1" dirty="0">
                <a:solidFill>
                  <a:schemeClr val="accent5">
                    <a:lumMod val="50000"/>
                  </a:schemeClr>
                </a:solidFill>
              </a:rPr>
              <a:t> </a:t>
            </a:r>
            <a:r>
              <a:rPr lang="en-US" sz="2400" b="1" dirty="0" err="1">
                <a:solidFill>
                  <a:schemeClr val="accent5">
                    <a:lumMod val="50000"/>
                  </a:schemeClr>
                </a:solidFill>
              </a:rPr>
              <a:t>teme</a:t>
            </a:r>
            <a:r>
              <a:rPr lang="en-US" sz="2400" b="1" dirty="0">
                <a:solidFill>
                  <a:schemeClr val="accent5">
                    <a:lumMod val="50000"/>
                  </a:schemeClr>
                </a:solidFill>
              </a:rPr>
              <a:t> al </a:t>
            </a:r>
            <a:r>
              <a:rPr lang="en-US" sz="2400" b="1" dirty="0" err="1">
                <a:solidFill>
                  <a:schemeClr val="accent5">
                    <a:lumMod val="50000"/>
                  </a:schemeClr>
                </a:solidFill>
              </a:rPr>
              <a:t>Señor</a:t>
            </a:r>
            <a:r>
              <a:rPr lang="en-US" sz="2400" b="1" dirty="0">
                <a:solidFill>
                  <a:schemeClr val="accent5">
                    <a:lumMod val="50000"/>
                  </a:schemeClr>
                </a:solidFill>
              </a:rPr>
              <a:t> </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aborrece lo malo; yo aborrezco el orgullo y la arrogancia, la mala conducta y el lenguaje perverso”.</a:t>
            </a:r>
          </a:p>
          <a:p>
            <a:pPr marL="0" indent="0">
              <a:buNone/>
            </a:pPr>
            <a:r>
              <a:rPr lang="en-US" sz="2400" b="1" dirty="0" err="1">
                <a:solidFill>
                  <a:schemeClr val="tx2"/>
                </a:solidFill>
              </a:rPr>
              <a:t>Proverbios</a:t>
            </a:r>
            <a:r>
              <a:rPr lang="en-US" sz="2400" b="1" dirty="0">
                <a:solidFill>
                  <a:schemeClr val="tx2"/>
                </a:solidFill>
              </a:rPr>
              <a:t> 9:10</a:t>
            </a:r>
          </a:p>
          <a:p>
            <a:pPr marL="0" indent="0">
              <a:buNone/>
            </a:pPr>
            <a:r>
              <a:rPr lang="en-US" sz="2400" dirty="0">
                <a:solidFill>
                  <a:schemeClr val="tx2"/>
                </a:solidFill>
              </a:rPr>
              <a:t>“El </a:t>
            </a:r>
            <a:r>
              <a:rPr lang="en-US" sz="2400" dirty="0" err="1">
                <a:solidFill>
                  <a:schemeClr val="tx2"/>
                </a:solidFill>
              </a:rPr>
              <a:t>comienzo</a:t>
            </a:r>
            <a:r>
              <a:rPr lang="en-US" sz="2400" dirty="0">
                <a:solidFill>
                  <a:schemeClr val="tx2"/>
                </a:solidFill>
              </a:rPr>
              <a:t> de la </a:t>
            </a:r>
            <a:r>
              <a:rPr lang="en-US" sz="2400" dirty="0" err="1">
                <a:solidFill>
                  <a:schemeClr val="tx2"/>
                </a:solidFill>
              </a:rPr>
              <a:t>sabiduría</a:t>
            </a:r>
            <a:r>
              <a:rPr lang="en-US" sz="2400" dirty="0">
                <a:solidFill>
                  <a:schemeClr val="tx2"/>
                </a:solidFill>
              </a:rPr>
              <a:t> es </a:t>
            </a:r>
            <a:r>
              <a:rPr lang="en-US" sz="2400" b="1" dirty="0" err="1">
                <a:solidFill>
                  <a:schemeClr val="accent6">
                    <a:lumMod val="75000"/>
                  </a:schemeClr>
                </a:solidFill>
              </a:rPr>
              <a:t>el</a:t>
            </a:r>
            <a:r>
              <a:rPr lang="en-US" sz="2400" b="1" dirty="0">
                <a:solidFill>
                  <a:schemeClr val="accent6">
                    <a:lumMod val="75000"/>
                  </a:schemeClr>
                </a:solidFill>
              </a:rPr>
              <a:t> </a:t>
            </a:r>
            <a:r>
              <a:rPr lang="en-US" sz="2400" b="1" dirty="0" err="1">
                <a:solidFill>
                  <a:schemeClr val="accent6">
                    <a:lumMod val="75000"/>
                  </a:schemeClr>
                </a:solidFill>
              </a:rPr>
              <a:t>temor</a:t>
            </a:r>
            <a:r>
              <a:rPr lang="en-US" sz="2400" b="1" dirty="0">
                <a:solidFill>
                  <a:schemeClr val="accent6">
                    <a:lumMod val="75000"/>
                  </a:schemeClr>
                </a:solidFill>
              </a:rPr>
              <a:t> del </a:t>
            </a:r>
            <a:r>
              <a:rPr lang="en-US" sz="2400" b="1" dirty="0" err="1">
                <a:solidFill>
                  <a:schemeClr val="accent6">
                    <a:lumMod val="75000"/>
                  </a:schemeClr>
                </a:solidFill>
              </a:rPr>
              <a:t>Señor</a:t>
            </a:r>
            <a:r>
              <a:rPr lang="en-US" sz="2400" dirty="0">
                <a:solidFill>
                  <a:schemeClr val="accent6">
                    <a:lumMod val="75000"/>
                  </a:schemeClr>
                </a:solidFill>
              </a:rPr>
              <a:t>; </a:t>
            </a:r>
            <a:r>
              <a:rPr lang="en-US" sz="2400" dirty="0" err="1">
                <a:solidFill>
                  <a:schemeClr val="tx2"/>
                </a:solidFill>
              </a:rPr>
              <a:t>conocer</a:t>
            </a:r>
            <a:r>
              <a:rPr lang="en-US" sz="2400" dirty="0">
                <a:solidFill>
                  <a:schemeClr val="tx2"/>
                </a:solidFill>
              </a:rPr>
              <a:t> al Santo es </a:t>
            </a:r>
            <a:r>
              <a:rPr lang="en-US" sz="2400" dirty="0" err="1">
                <a:solidFill>
                  <a:schemeClr val="tx2"/>
                </a:solidFill>
              </a:rPr>
              <a:t>tener</a:t>
            </a:r>
            <a:r>
              <a:rPr lang="en-US" sz="2400" dirty="0">
                <a:solidFill>
                  <a:schemeClr val="tx2"/>
                </a:solidFill>
              </a:rPr>
              <a:t> </a:t>
            </a:r>
            <a:r>
              <a:rPr lang="en-US" sz="2400" dirty="0" err="1">
                <a:solidFill>
                  <a:schemeClr val="tx2"/>
                </a:solidFill>
              </a:rPr>
              <a:t>discernimiento</a:t>
            </a:r>
            <a:r>
              <a:rPr lang="en-US" sz="2400" dirty="0">
                <a:solidFill>
                  <a:schemeClr val="tx2"/>
                </a:solidFill>
              </a:rPr>
              <a:t>”.  </a:t>
            </a:r>
          </a:p>
        </p:txBody>
      </p:sp>
      <p:pic>
        <p:nvPicPr>
          <p:cNvPr id="3074" name="Picture 2" descr="shallow focus photo of book">
            <a:extLst>
              <a:ext uri="{FF2B5EF4-FFF2-40B4-BE49-F238E27FC236}">
                <a16:creationId xmlns:a16="http://schemas.microsoft.com/office/drawing/2014/main" id="{79816642-ADD5-654E-9BF1-E89C6662249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393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F42D59D-701C-DD43-A3A8-028CE2F9FB14}"/>
              </a:ext>
            </a:extLst>
          </p:cNvPr>
          <p:cNvSpPr>
            <a:spLocks noGrp="1"/>
          </p:cNvSpPr>
          <p:nvPr>
            <p:ph idx="1"/>
          </p:nvPr>
        </p:nvSpPr>
        <p:spPr>
          <a:xfrm>
            <a:off x="581194" y="1169816"/>
            <a:ext cx="6309003" cy="4929613"/>
          </a:xfrm>
        </p:spPr>
        <p:txBody>
          <a:bodyPr>
            <a:normAutofit/>
          </a:bodyPr>
          <a:lstStyle/>
          <a:p>
            <a:pPr marL="0" indent="0">
              <a:buNone/>
            </a:pPr>
            <a:r>
              <a:rPr lang="en-US" sz="2400" b="1" dirty="0" err="1">
                <a:solidFill>
                  <a:schemeClr val="tx1"/>
                </a:solidFill>
              </a:rPr>
              <a:t>Proverbios</a:t>
            </a:r>
            <a:r>
              <a:rPr lang="en-US" sz="2400" b="1" dirty="0">
                <a:solidFill>
                  <a:schemeClr val="tx1"/>
                </a:solidFill>
              </a:rPr>
              <a:t> 15:33</a:t>
            </a:r>
          </a:p>
          <a:p>
            <a:pPr marL="0" marR="0" indent="0">
              <a:spcBef>
                <a:spcPts val="0"/>
              </a:spcBef>
              <a:spcAft>
                <a:spcPts val="0"/>
              </a:spcAft>
              <a:buNone/>
            </a:pPr>
            <a:r>
              <a:rPr lang="es-MX" sz="2400" b="1" dirty="0">
                <a:solidFill>
                  <a:schemeClr val="accent6">
                    <a:lumMod val="75000"/>
                  </a:schemeClr>
                </a:solidFill>
                <a:effectLst/>
                <a:latin typeface="Avenir Next LT Pro" panose="020B0504020202020204" pitchFamily="34" charset="0"/>
                <a:ea typeface="Times New Roman" panose="02020603050405020304" pitchFamily="18" charset="0"/>
                <a:cs typeface="Times New Roman" panose="02020603050405020304" pitchFamily="18" charset="0"/>
              </a:rPr>
              <a:t>“El temor del </a:t>
            </a:r>
            <a:r>
              <a:rPr lang="es-MX" sz="2400" b="1" cap="small" dirty="0">
                <a:solidFill>
                  <a:schemeClr val="accent6">
                    <a:lumMod val="75000"/>
                  </a:schemeClr>
                </a:solidFill>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2400" b="1" dirty="0">
                <a:solidFill>
                  <a:schemeClr val="accent6">
                    <a:lumMod val="75000"/>
                  </a:schemeClr>
                </a:solidFill>
                <a:effectLst/>
                <a:latin typeface="Avenir Next LT Pro" panose="020B0504020202020204" pitchFamily="34" charset="0"/>
                <a:ea typeface="Times New Roman" panose="02020603050405020304" pitchFamily="18" charset="0"/>
                <a:cs typeface="Times New Roman" panose="02020603050405020304" pitchFamily="18" charset="0"/>
              </a:rPr>
              <a:t> </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imparte sabiduría; la humildad precede a la honra”. </a:t>
            </a:r>
          </a:p>
          <a:p>
            <a:pPr marL="0" marR="0" indent="0">
              <a:spcBef>
                <a:spcPts val="0"/>
              </a:spcBef>
              <a:spcAft>
                <a:spcPts val="0"/>
              </a:spcAft>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US" sz="2400" b="1" dirty="0" err="1">
                <a:solidFill>
                  <a:schemeClr val="tx1"/>
                </a:solidFill>
              </a:rPr>
              <a:t>Proverbios</a:t>
            </a:r>
            <a:r>
              <a:rPr lang="en-US" sz="2400" b="1" dirty="0">
                <a:solidFill>
                  <a:schemeClr val="tx1"/>
                </a:solidFill>
              </a:rPr>
              <a:t> 16:6</a:t>
            </a:r>
          </a:p>
          <a:p>
            <a:pPr marL="0" indent="0">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“Con amor y verdad se perdona el pecado, y con </a:t>
            </a:r>
            <a:r>
              <a:rPr lang="es-MX" sz="2400" b="1" dirty="0">
                <a:solidFill>
                  <a:schemeClr val="accent6">
                    <a:lumMod val="75000"/>
                  </a:schemeClr>
                </a:solidFill>
                <a:effectLst/>
                <a:latin typeface="Avenir Next LT Pro" panose="020B0504020202020204" pitchFamily="34" charset="0"/>
                <a:ea typeface="Times New Roman" panose="02020603050405020304" pitchFamily="18" charset="0"/>
                <a:cs typeface="Times New Roman" panose="02020603050405020304" pitchFamily="18" charset="0"/>
              </a:rPr>
              <a:t>temor del Seño</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r se evita el mal”. </a:t>
            </a:r>
            <a:br>
              <a:rPr lang="en-US" sz="2400" dirty="0">
                <a:effectLst/>
                <a:latin typeface="Calibri" panose="020F0502020204030204" pitchFamily="34" charset="0"/>
                <a:ea typeface="Times New Roman" panose="02020603050405020304" pitchFamily="18" charset="0"/>
                <a:cs typeface="Times New Roman" panose="02020603050405020304" pitchFamily="18" charset="0"/>
              </a:rPr>
            </a:b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400" dirty="0">
              <a:solidFill>
                <a:schemeClr val="tx2"/>
              </a:solidFill>
            </a:endParaRPr>
          </a:p>
        </p:txBody>
      </p:sp>
      <p:pic>
        <p:nvPicPr>
          <p:cNvPr id="4098" name="Picture 2" descr="shallow focus photo of book">
            <a:extLst>
              <a:ext uri="{FF2B5EF4-FFF2-40B4-BE49-F238E27FC236}">
                <a16:creationId xmlns:a16="http://schemas.microsoft.com/office/drawing/2014/main" id="{F1455519-9514-ED48-A1AE-FF4A34808AA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114" r="2078"/>
          <a:stretch/>
        </p:blipFill>
        <p:spPr bwMode="auto">
          <a:xfrm>
            <a:off x="7521283" y="10"/>
            <a:ext cx="4670717"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746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2" descr="white book page beside green potted plant">
            <a:extLst>
              <a:ext uri="{FF2B5EF4-FFF2-40B4-BE49-F238E27FC236}">
                <a16:creationId xmlns:a16="http://schemas.microsoft.com/office/drawing/2014/main" id="{CD68AE4A-E273-7E44-BBE7-C2B31888F4A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995" r="2" b="18769"/>
          <a:stretch/>
        </p:blipFill>
        <p:spPr bwMode="auto">
          <a:xfrm>
            <a:off x="20" y="10"/>
            <a:ext cx="7537685" cy="685799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0">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67EC7C8-C570-1541-98E8-D455246B62B5}"/>
              </a:ext>
            </a:extLst>
          </p:cNvPr>
          <p:cNvSpPr>
            <a:spLocks noGrp="1"/>
          </p:cNvSpPr>
          <p:nvPr>
            <p:ph idx="1"/>
          </p:nvPr>
        </p:nvSpPr>
        <p:spPr>
          <a:xfrm>
            <a:off x="7700210" y="-465222"/>
            <a:ext cx="4395537" cy="7956884"/>
          </a:xfrm>
        </p:spPr>
        <p:txBody>
          <a:bodyPr>
            <a:normAutofit/>
          </a:bodyPr>
          <a:lstStyle/>
          <a:p>
            <a:pPr marL="0" indent="0" algn="ctr">
              <a:lnSpc>
                <a:spcPct val="100000"/>
              </a:lnSpc>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 En resumen, el temor del Señor significa conocer a Dios y elegir hacer su voluntad. Es apartarse del mal y aceptar las instrucciones y los mandatos de Dios. Este es el verdadero conocimiento de Dios y es el camino a la sabiduría. Significa reverencia y asombro ante la majestad y poder de Dios, que proviene de un verdadero conocimiento de él.</a:t>
            </a:r>
            <a:endParaRPr lang="en-US" sz="1800" dirty="0"/>
          </a:p>
        </p:txBody>
      </p:sp>
    </p:spTree>
    <p:extLst>
      <p:ext uri="{BB962C8B-B14F-4D97-AF65-F5344CB8AC3E}">
        <p14:creationId xmlns:p14="http://schemas.microsoft.com/office/powerpoint/2010/main" val="3924468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4BF92E4-EE0A-2948-9EBB-C9D0E9850856}"/>
              </a:ext>
            </a:extLst>
          </p:cNvPr>
          <p:cNvSpPr>
            <a:spLocks noGrp="1"/>
          </p:cNvSpPr>
          <p:nvPr>
            <p:ph idx="1"/>
          </p:nvPr>
        </p:nvSpPr>
        <p:spPr>
          <a:xfrm>
            <a:off x="336884" y="457200"/>
            <a:ext cx="3841683" cy="6400800"/>
          </a:xfrm>
        </p:spPr>
        <p:txBody>
          <a:bodyPr>
            <a:normAutofit/>
          </a:bodyPr>
          <a:lstStyle/>
          <a:p>
            <a:pPr marL="0" indent="0" algn="ctr">
              <a:lnSpc>
                <a:spcPct val="110000"/>
              </a:lnSpc>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Incluye el respeto hacia Dios y el rendirse voluntariamente a su liderazgo en nuestra vida. Quiere decir darle a Dios un lugar prioritario en nuestra vida y procurar agradarlo en todas las cosas. El temor de Dios incluye también servirle con amor. Las personas que tienen temor de Dios manifiestan su amor por él. </a:t>
            </a:r>
            <a:endParaRPr lang="en-US" sz="2400" dirty="0"/>
          </a:p>
        </p:txBody>
      </p:sp>
      <p:pic>
        <p:nvPicPr>
          <p:cNvPr id="4" name="Picture 2" descr="white book page beside green potted plant">
            <a:extLst>
              <a:ext uri="{FF2B5EF4-FFF2-40B4-BE49-F238E27FC236}">
                <a16:creationId xmlns:a16="http://schemas.microsoft.com/office/drawing/2014/main" id="{AE73A2A5-B51B-2940-8825-5E92AD36815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995" r="1" b="18769"/>
          <a:stretch/>
        </p:blipFill>
        <p:spPr bwMode="auto">
          <a:xfrm>
            <a:off x="4654295" y="10"/>
            <a:ext cx="7537705"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472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70" name="Picture 2" descr="brown wooden pencil on white surface">
            <a:extLst>
              <a:ext uri="{FF2B5EF4-FFF2-40B4-BE49-F238E27FC236}">
                <a16:creationId xmlns:a16="http://schemas.microsoft.com/office/drawing/2014/main" id="{01A30E93-3154-5747-B1E7-0AD7BD39BAD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30851" r="1" b="31743"/>
          <a:stretch/>
        </p:blipFill>
        <p:spPr bwMode="auto">
          <a:xfrm>
            <a:off x="20" y="10"/>
            <a:ext cx="12191980" cy="6857988"/>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9831CBB7-4817-4B54-A7F9-0AE2D0C47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029" y="457200"/>
            <a:ext cx="5010912" cy="9144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72">
            <a:extLst>
              <a:ext uri="{FF2B5EF4-FFF2-40B4-BE49-F238E27FC236}">
                <a16:creationId xmlns:a16="http://schemas.microsoft.com/office/drawing/2014/main" id="{96BC321D-B05F-4857-8880-97F61B9B7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7791" y="601200"/>
            <a:ext cx="5009388" cy="578936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F430F6D-77D5-F741-8B6B-7B5A3A840CD0}"/>
              </a:ext>
            </a:extLst>
          </p:cNvPr>
          <p:cNvSpPr>
            <a:spLocks noGrp="1"/>
          </p:cNvSpPr>
          <p:nvPr>
            <p:ph idx="1"/>
          </p:nvPr>
        </p:nvSpPr>
        <p:spPr>
          <a:xfrm>
            <a:off x="6966183" y="1379621"/>
            <a:ext cx="4710995" cy="4749718"/>
          </a:xfrm>
        </p:spPr>
        <p:txBody>
          <a:bodyPr>
            <a:normAutofit/>
          </a:bodyPr>
          <a:lstStyle/>
          <a:p>
            <a:pPr marL="0" indent="0" algn="ctr">
              <a:buNone/>
            </a:pPr>
            <a:r>
              <a:rPr lang="en-US" sz="3200" b="1" dirty="0">
                <a:solidFill>
                  <a:schemeClr val="accent5">
                    <a:lumMod val="50000"/>
                  </a:schemeClr>
                </a:solidFill>
              </a:rPr>
              <a:t>EJERCICIO 1</a:t>
            </a:r>
          </a:p>
          <a:p>
            <a:pPr marL="0" indent="0" algn="ctr">
              <a:buNone/>
            </a:pPr>
            <a:r>
              <a:rPr lang="es-MX" sz="2800" dirty="0">
                <a:effectLst/>
                <a:latin typeface="Avenir Next LT Pro" panose="020B0504020202020204" pitchFamily="34" charset="0"/>
                <a:ea typeface="Times New Roman" panose="02020603050405020304" pitchFamily="18" charset="0"/>
                <a:cs typeface="Times New Roman" panose="02020603050405020304" pitchFamily="18" charset="0"/>
              </a:rPr>
              <a:t> Menciona dos ejemplos de hombres y tres ejemplos de mujeres en la Biblia que sabes que tenían temor de Dios. </a:t>
            </a:r>
            <a:endParaRPr lang="en-US" sz="2800" dirty="0"/>
          </a:p>
        </p:txBody>
      </p:sp>
    </p:spTree>
    <p:extLst>
      <p:ext uri="{BB962C8B-B14F-4D97-AF65-F5344CB8AC3E}">
        <p14:creationId xmlns:p14="http://schemas.microsoft.com/office/powerpoint/2010/main" val="1485445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2" descr="white book page beside green potted plant">
            <a:extLst>
              <a:ext uri="{FF2B5EF4-FFF2-40B4-BE49-F238E27FC236}">
                <a16:creationId xmlns:a16="http://schemas.microsoft.com/office/drawing/2014/main" id="{A4FBD45A-8DBB-6143-A6E4-AF143335B33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6019" b="31793"/>
          <a:stretch/>
        </p:blipFill>
        <p:spPr bwMode="auto">
          <a:xfrm>
            <a:off x="20" y="12929"/>
            <a:ext cx="12191980" cy="685798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9831CBB7-4817-4B54-A7F9-0AE2D0C47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059" y="457200"/>
            <a:ext cx="5010912"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96BC321D-B05F-4857-8880-97F61B9B7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821" y="601200"/>
            <a:ext cx="5009388"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0228C9A-0615-AE4F-B697-5FB57BCCD408}"/>
              </a:ext>
            </a:extLst>
          </p:cNvPr>
          <p:cNvSpPr>
            <a:spLocks noGrp="1"/>
          </p:cNvSpPr>
          <p:nvPr>
            <p:ph type="title"/>
          </p:nvPr>
        </p:nvSpPr>
        <p:spPr>
          <a:xfrm>
            <a:off x="755609" y="467435"/>
            <a:ext cx="4688390" cy="1391345"/>
          </a:xfrm>
        </p:spPr>
        <p:txBody>
          <a:bodyPr>
            <a:noAutofit/>
          </a:bodyPr>
          <a:lstStyle/>
          <a:p>
            <a:pPr algn="ctr">
              <a:lnSpc>
                <a:spcPct val="100000"/>
              </a:lnSpc>
            </a:pPr>
            <a:br>
              <a:rPr lang="en-US" sz="2800" dirty="0">
                <a:solidFill>
                  <a:srgbClr val="FFC000"/>
                </a:solidFill>
              </a:rPr>
            </a:br>
            <a:br>
              <a:rPr lang="en-US" sz="2800" dirty="0">
                <a:solidFill>
                  <a:srgbClr val="FFC000"/>
                </a:solidFill>
              </a:rPr>
            </a:br>
            <a:br>
              <a:rPr lang="en-US" sz="2800" dirty="0">
                <a:solidFill>
                  <a:srgbClr val="FFC000"/>
                </a:solidFill>
              </a:rPr>
            </a:br>
            <a:br>
              <a:rPr lang="en-US" sz="2800" dirty="0">
                <a:solidFill>
                  <a:srgbClr val="FFC000"/>
                </a:solidFill>
              </a:rPr>
            </a:br>
            <a:r>
              <a:rPr lang="en-US" sz="2800" b="1" dirty="0">
                <a:solidFill>
                  <a:srgbClr val="FFC000"/>
                </a:solidFill>
              </a:rPr>
              <a:t>B. </a:t>
            </a:r>
            <a:r>
              <a:rPr lang="es-MX" sz="2800" b="1" dirty="0">
                <a:solidFill>
                  <a:srgbClr val="FFC000"/>
                </a:solidFill>
              </a:rPr>
              <a:t>¿Cuáles SON LOS BENEFICIOS DE TEMER A Dios?</a:t>
            </a:r>
            <a:endParaRPr lang="en-US" sz="2800" dirty="0">
              <a:solidFill>
                <a:srgbClr val="FFC000"/>
              </a:solidFill>
            </a:endParaRPr>
          </a:p>
        </p:txBody>
      </p:sp>
      <p:sp>
        <p:nvSpPr>
          <p:cNvPr id="3" name="Content Placeholder 2">
            <a:extLst>
              <a:ext uri="{FF2B5EF4-FFF2-40B4-BE49-F238E27FC236}">
                <a16:creationId xmlns:a16="http://schemas.microsoft.com/office/drawing/2014/main" id="{3FE35214-5D11-404D-81A9-43A17F6AD962}"/>
              </a:ext>
            </a:extLst>
          </p:cNvPr>
          <p:cNvSpPr>
            <a:spLocks noGrp="1"/>
          </p:cNvSpPr>
          <p:nvPr>
            <p:ph idx="1"/>
          </p:nvPr>
        </p:nvSpPr>
        <p:spPr>
          <a:xfrm>
            <a:off x="658437" y="2501284"/>
            <a:ext cx="4673268" cy="3480387"/>
          </a:xfrm>
        </p:spPr>
        <p:txBody>
          <a:bodyPr>
            <a:normAutofit lnSpcReduction="10000"/>
          </a:bodyPr>
          <a:lstStyle/>
          <a:p>
            <a:pPr marL="0" indent="0" algn="ctr">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El temor de Dios trae consigo muchas bendiciones para cada uno de nosotros al vivir aquí en esta tierra, contrariamente a la idea de que el temor de Dios es solamente para que podamos tener vida eterna. Las personas que tienen temor de Dios:</a:t>
            </a:r>
            <a:endParaRPr lang="en-US" sz="2400" dirty="0">
              <a:solidFill>
                <a:srgbClr val="FFFFFF"/>
              </a:solidFill>
            </a:endParaRPr>
          </a:p>
        </p:txBody>
      </p:sp>
    </p:spTree>
    <p:extLst>
      <p:ext uri="{BB962C8B-B14F-4D97-AF65-F5344CB8AC3E}">
        <p14:creationId xmlns:p14="http://schemas.microsoft.com/office/powerpoint/2010/main" val="270401311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B8DB28-FA7D-4C33-BBA2-6D73D0156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white book page beside green potted plant">
            <a:extLst>
              <a:ext uri="{FF2B5EF4-FFF2-40B4-BE49-F238E27FC236}">
                <a16:creationId xmlns:a16="http://schemas.microsoft.com/office/drawing/2014/main" id="{36A2CA33-8064-EE40-8E8F-446CEA0F3CF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7937" r="9091" b="3371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264FF5A0-304A-44DA-A4D4-A1E66D92F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8" y="457200"/>
            <a:ext cx="7507224"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AD43769B-7D6E-4E76-B810-BEC3B774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067" y="597643"/>
            <a:ext cx="7503665" cy="5794689"/>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7838DD3-2A96-BB42-9694-1C2307DCBBA6}"/>
              </a:ext>
            </a:extLst>
          </p:cNvPr>
          <p:cNvSpPr>
            <a:spLocks noGrp="1"/>
          </p:cNvSpPr>
          <p:nvPr>
            <p:ph type="title"/>
          </p:nvPr>
        </p:nvSpPr>
        <p:spPr>
          <a:xfrm>
            <a:off x="673856" y="764498"/>
            <a:ext cx="7034288" cy="1614635"/>
          </a:xfrm>
        </p:spPr>
        <p:txBody>
          <a:bodyPr anchor="ctr">
            <a:normAutofit/>
          </a:bodyPr>
          <a:lstStyle/>
          <a:p>
            <a:r>
              <a:rPr lang="en-US" sz="3100" b="1" dirty="0">
                <a:solidFill>
                  <a:schemeClr val="accent5">
                    <a:lumMod val="60000"/>
                    <a:lumOff val="40000"/>
                  </a:schemeClr>
                </a:solidFill>
              </a:rPr>
              <a:t>I. SON GUIADAS POR ÉL EN TODAS SUS 					DECISIONES</a:t>
            </a:r>
          </a:p>
        </p:txBody>
      </p:sp>
      <p:sp>
        <p:nvSpPr>
          <p:cNvPr id="3" name="Content Placeholder 2">
            <a:extLst>
              <a:ext uri="{FF2B5EF4-FFF2-40B4-BE49-F238E27FC236}">
                <a16:creationId xmlns:a16="http://schemas.microsoft.com/office/drawing/2014/main" id="{A2D479A5-027B-194A-8799-0942C31A86AB}"/>
              </a:ext>
            </a:extLst>
          </p:cNvPr>
          <p:cNvSpPr>
            <a:spLocks noGrp="1"/>
          </p:cNvSpPr>
          <p:nvPr>
            <p:ph idx="1"/>
          </p:nvPr>
        </p:nvSpPr>
        <p:spPr>
          <a:xfrm>
            <a:off x="670885" y="1892971"/>
            <a:ext cx="7037222" cy="3865918"/>
          </a:xfrm>
        </p:spPr>
        <p:txBody>
          <a:bodyPr>
            <a:normAutofit/>
          </a:bodyPr>
          <a:lstStyle/>
          <a:p>
            <a:pPr marL="0" indent="0">
              <a:buNone/>
            </a:pPr>
            <a:r>
              <a:rPr lang="en-US" sz="2400" b="1" dirty="0">
                <a:solidFill>
                  <a:srgbClr val="FFFFFF"/>
                </a:solidFill>
              </a:rPr>
              <a:t>	Salmo 25:12, 14</a:t>
            </a:r>
          </a:p>
          <a:p>
            <a:pPr marL="0" indent="0">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“¿Quién es el hombre que teme al </a:t>
            </a:r>
            <a:r>
              <a:rPr lang="es-MX" sz="24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a:t>
            </a:r>
            <a:b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b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  Será instruido en el mejor de los caminos”.  </a:t>
            </a:r>
          </a:p>
          <a:p>
            <a:pPr marL="0" indent="0">
              <a:buNone/>
            </a:pP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“El </a:t>
            </a:r>
            <a:r>
              <a:rPr lang="es-MX" sz="2400" cap="small" dirty="0">
                <a:effectLst/>
                <a:latin typeface="Avenir Next LT Pro" panose="020B0504020202020204" pitchFamily="34" charset="0"/>
                <a:ea typeface="Times New Roman" panose="02020603050405020304" pitchFamily="18" charset="0"/>
                <a:cs typeface="Times New Roman" panose="02020603050405020304" pitchFamily="18" charset="0"/>
              </a:rPr>
              <a:t>Señor</a:t>
            </a:r>
            <a:r>
              <a:rPr lang="es-MX" sz="2400" dirty="0">
                <a:effectLst/>
                <a:latin typeface="Avenir Next LT Pro" panose="020B0504020202020204" pitchFamily="34" charset="0"/>
                <a:ea typeface="Times New Roman" panose="02020603050405020304" pitchFamily="18" charset="0"/>
                <a:cs typeface="Times New Roman" panose="02020603050405020304" pitchFamily="18" charset="0"/>
              </a:rPr>
              <a:t> brinda su amistad a quienes le honran, y les da a conocer su pacto”.  </a:t>
            </a:r>
            <a:endParaRPr lang="en-US" sz="1800" dirty="0"/>
          </a:p>
          <a:p>
            <a:pPr marL="0" indent="0">
              <a:buNone/>
            </a:pPr>
            <a:endParaRPr lang="en-US" sz="2400" dirty="0">
              <a:solidFill>
                <a:srgbClr val="FFFFFF"/>
              </a:solidFill>
            </a:endParaRPr>
          </a:p>
        </p:txBody>
      </p:sp>
    </p:spTree>
    <p:extLst>
      <p:ext uri="{BB962C8B-B14F-4D97-AF65-F5344CB8AC3E}">
        <p14:creationId xmlns:p14="http://schemas.microsoft.com/office/powerpoint/2010/main" val="389172916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Univers Condensed"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Univers"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TotalTime>
  <Words>3758</Words>
  <Application>Microsoft Office PowerPoint</Application>
  <PresentationFormat>Widescreen</PresentationFormat>
  <Paragraphs>207</Paragraphs>
  <Slides>27</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Avenir Next</vt:lpstr>
      <vt:lpstr>Avenir Next LT Pro</vt:lpstr>
      <vt:lpstr>Calibri</vt:lpstr>
      <vt:lpstr>Century</vt:lpstr>
      <vt:lpstr>Gill Sans MT</vt:lpstr>
      <vt:lpstr>Univers</vt:lpstr>
      <vt:lpstr>Univers Condensed</vt:lpstr>
      <vt:lpstr>Wingdings 2</vt:lpstr>
      <vt:lpstr>DividendVTI</vt:lpstr>
      <vt:lpstr>ACTIVIDAD- DiscusiÓn GRUPAL  </vt:lpstr>
      <vt:lpstr>  A. ¿qué es el temor a Dios?  </vt:lpstr>
      <vt:lpstr>PowerPoint Presentation</vt:lpstr>
      <vt:lpstr>PowerPoint Presentation</vt:lpstr>
      <vt:lpstr>PowerPoint Presentation</vt:lpstr>
      <vt:lpstr>PowerPoint Presentation</vt:lpstr>
      <vt:lpstr>PowerPoint Presentation</vt:lpstr>
      <vt:lpstr>    B. ¿Cuáles SON LOS BENEFICIOS DE TEMER A Dios?</vt:lpstr>
      <vt:lpstr>I. SON GUIADAS POR ÉL EN TODAS SUS      DECISIONES</vt:lpstr>
      <vt:lpstr>PowerPoint Presentation</vt:lpstr>
      <vt:lpstr>II. RECIBEN LA BONDAD DE DIOS Y SUS      BENDICIONES </vt:lpstr>
      <vt:lpstr>PowerPoint Presentation</vt:lpstr>
      <vt:lpstr>III. DIOS SUPLE TODAS SUS      NECESIDADES  </vt:lpstr>
      <vt:lpstr>PowerPoint Presentation</vt:lpstr>
      <vt:lpstr>PowerPoint Presentation</vt:lpstr>
      <vt:lpstr>IV. GOZAN DE SU protecCIÓN Y DE SU  LIBERACIÓN  </vt:lpstr>
      <vt:lpstr>PowerPoint Presentation</vt:lpstr>
      <vt:lpstr>V. OBTIENEN LA MISERICORDIA DE        DIOS   </vt:lpstr>
      <vt:lpstr>PowerPoint Presentation</vt:lpstr>
      <vt:lpstr>PowerPoint Presentation</vt:lpstr>
      <vt:lpstr>VI. DIOS LES CUMPLE SUS        DESEOS</vt:lpstr>
      <vt:lpstr>PowerPoint Presentation</vt:lpstr>
      <vt:lpstr>VII. VIDA Eterna AGUARDA A LOS QUE     TEMEN AL SEÑOR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Group Discussion Activity</dc:title>
  <dc:creator>Raquel Arrais</dc:creator>
  <cp:lastModifiedBy>Gloria Castrejon</cp:lastModifiedBy>
  <cp:revision>50</cp:revision>
  <dcterms:created xsi:type="dcterms:W3CDTF">2022-02-15T04:02:06Z</dcterms:created>
  <dcterms:modified xsi:type="dcterms:W3CDTF">2022-02-23T06:28:46Z</dcterms:modified>
</cp:coreProperties>
</file>