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9" r:id="rId3"/>
    <p:sldId id="279" r:id="rId4"/>
    <p:sldId id="274" r:id="rId5"/>
    <p:sldId id="257" r:id="rId6"/>
    <p:sldId id="260" r:id="rId7"/>
    <p:sldId id="265" r:id="rId8"/>
    <p:sldId id="263" r:id="rId9"/>
    <p:sldId id="261" r:id="rId10"/>
    <p:sldId id="262" r:id="rId11"/>
    <p:sldId id="269" r:id="rId12"/>
    <p:sldId id="271" r:id="rId13"/>
    <p:sldId id="268" r:id="rId14"/>
    <p:sldId id="280" r:id="rId15"/>
    <p:sldId id="270" r:id="rId16"/>
    <p:sldId id="272" r:id="rId17"/>
    <p:sldId id="275" r:id="rId18"/>
    <p:sldId id="277" r:id="rId19"/>
    <p:sldId id="276" r:id="rId20"/>
    <p:sldId id="281" r:id="rId21"/>
    <p:sldId id="278" r:id="rId22"/>
    <p:sldId id="285" r:id="rId23"/>
    <p:sldId id="283" r:id="rId24"/>
    <p:sldId id="258"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3F79"/>
    <a:srgbClr val="97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B4B4AA-695F-3C4F-82E2-0D98661655AC}" v="254" dt="2023-03-01T19:26:18.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905"/>
  </p:normalViewPr>
  <p:slideViewPr>
    <p:cSldViewPr snapToGrid="0">
      <p:cViewPr varScale="1">
        <p:scale>
          <a:sx n="104" d="100"/>
          <a:sy n="104" d="100"/>
        </p:scale>
        <p:origin x="1440" y="192"/>
      </p:cViewPr>
      <p:guideLst/>
    </p:cSldViewPr>
  </p:slideViewPr>
  <p:notesTextViewPr>
    <p:cViewPr>
      <p:scale>
        <a:sx n="1" d="1"/>
        <a:sy n="1" d="1"/>
      </p:scale>
      <p:origin x="0" y="-148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tin, Nilde" userId="4a5681fe-fcae-4d84-8342-8bf611bd7e79" providerId="ADAL" clId="{44032DE4-8FF9-1046-B516-21905405F69D}"/>
    <pc:docChg chg="undo custSel modSld">
      <pc:chgData name="Itin, Nilde" userId="4a5681fe-fcae-4d84-8342-8bf611bd7e79" providerId="ADAL" clId="{44032DE4-8FF9-1046-B516-21905405F69D}" dt="2023-03-01T21:20:22.939" v="18" actId="1076"/>
      <pc:docMkLst>
        <pc:docMk/>
      </pc:docMkLst>
      <pc:sldChg chg="modSp mod">
        <pc:chgData name="Itin, Nilde" userId="4a5681fe-fcae-4d84-8342-8bf611bd7e79" providerId="ADAL" clId="{44032DE4-8FF9-1046-B516-21905405F69D}" dt="2023-03-01T21:20:22.939" v="18" actId="1076"/>
        <pc:sldMkLst>
          <pc:docMk/>
          <pc:sldMk cId="196049871" sldId="256"/>
        </pc:sldMkLst>
        <pc:spChg chg="mod">
          <ac:chgData name="Itin, Nilde" userId="4a5681fe-fcae-4d84-8342-8bf611bd7e79" providerId="ADAL" clId="{44032DE4-8FF9-1046-B516-21905405F69D}" dt="2023-03-01T21:20:22.939" v="18" actId="1076"/>
          <ac:spMkLst>
            <pc:docMk/>
            <pc:sldMk cId="196049871" sldId="256"/>
            <ac:spMk id="2" creationId="{5A95B3CE-17C4-5A50-30FC-68CFB1C963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26590-4DFC-C74A-BAD5-EAF89819C5A2}" type="datetimeFigureOut">
              <a:rPr lang="en-US" smtClean="0"/>
              <a:t>3/2/23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4F94D6-2918-5746-B085-8FA6D9F8628E}" type="slidenum">
              <a:rPr lang="en-US" smtClean="0"/>
              <a:t>‹#›</a:t>
            </a:fld>
            <a:endParaRPr lang="en-US"/>
          </a:p>
        </p:txBody>
      </p:sp>
    </p:spTree>
    <p:extLst>
      <p:ext uri="{BB962C8B-B14F-4D97-AF65-F5344CB8AC3E}">
        <p14:creationId xmlns:p14="http://schemas.microsoft.com/office/powerpoint/2010/main" val="194427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Scripture</a:t>
            </a:r>
            <a:r>
              <a:rPr lang="en-ZA" sz="1800" dirty="0">
                <a:effectLst/>
                <a:latin typeface="Avenir Next" panose="020B0503020202020204" pitchFamily="34" charset="0"/>
                <a:ea typeface="Calibri" panose="020F0502020204030204" pitchFamily="34" charset="0"/>
                <a:cs typeface="Calibri" panose="020F0502020204030204" pitchFamily="34" charset="0"/>
              </a:rPr>
              <a:t>	1 John 4:10, 11, NIV</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10</a:t>
            </a:r>
            <a:r>
              <a:rPr lang="en-ZA" sz="1800" dirty="0">
                <a:effectLst/>
                <a:latin typeface="Avenir Next" panose="020B0503020202020204" pitchFamily="34" charset="0"/>
                <a:ea typeface="Calibri" panose="020F0502020204030204" pitchFamily="34" charset="0"/>
                <a:cs typeface="Calibri" panose="020F0502020204030204" pitchFamily="34" charset="0"/>
              </a:rPr>
              <a:t> “This is love: not that we loved God, but that he loved us and sent his Son as an atoning</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sacrifice for our sins. </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11</a:t>
            </a:r>
            <a:r>
              <a:rPr lang="en-ZA" sz="1800" dirty="0">
                <a:effectLst/>
                <a:latin typeface="Avenir Next" panose="020B0503020202020204" pitchFamily="34" charset="0"/>
                <a:ea typeface="Calibri" panose="020F0502020204030204" pitchFamily="34" charset="0"/>
                <a:cs typeface="Calibri" panose="020F0502020204030204" pitchFamily="34" charset="0"/>
              </a:rPr>
              <a:t> Dear friends, since God so loved us, we also ought to love one another.”</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a:t>
            </a:fld>
            <a:endParaRPr lang="en-US"/>
          </a:p>
        </p:txBody>
      </p:sp>
    </p:spTree>
    <p:extLst>
      <p:ext uri="{BB962C8B-B14F-4D97-AF65-F5344CB8AC3E}">
        <p14:creationId xmlns:p14="http://schemas.microsoft.com/office/powerpoint/2010/main" val="1509973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Christ as our model of love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Jesus went to the poor, the needy, the widows, the sick, and healed them and served them regardless of their life choices. Jesus defended the woman who committed adultery to her accusers despite her sinful nature and lifestyle. He sees us for what we can be and not who we currently are. In turn, He is calling us to extend a love that precedes other’s actions and reactions. A love that knows no boundaries. A love that dares to go even to places where it is not wanted.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In Christ’s model of love, we also see repentance. Paul asks us, “Do you show contempt for the riches of his kindness, forbearance and patience, not realizing that God’s kindness is intended to lead you to repentance?” (Romans 2:4). God’s lovingkindness leads us to repentance, and when empowered by God’s Spirit, we receive His traits of kindness, patience, and forbearance, and we can also lead others to Jesus for repentance.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11</a:t>
            </a:fld>
            <a:endParaRPr lang="en-US"/>
          </a:p>
        </p:txBody>
      </p:sp>
    </p:spTree>
    <p:extLst>
      <p:ext uri="{BB962C8B-B14F-4D97-AF65-F5344CB8AC3E}">
        <p14:creationId xmlns:p14="http://schemas.microsoft.com/office/powerpoint/2010/main" val="793712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effectLst/>
                <a:latin typeface="Avenir Next" panose="020B0503020202020204" pitchFamily="34" charset="0"/>
                <a:ea typeface="Calibri" panose="020F0502020204030204" pitchFamily="34" charset="0"/>
                <a:cs typeface="Calibri" panose="020F0502020204030204" pitchFamily="34" charset="0"/>
              </a:rPr>
              <a:t>The question arises, Why is it so much easier to judge people rather than to love them despite their </a:t>
            </a:r>
            <a:r>
              <a:rPr lang="en-US" sz="1800" noProof="0" dirty="0">
                <a:effectLst/>
                <a:latin typeface="Avenir Next" panose="020B0503020202020204" pitchFamily="34" charset="0"/>
                <a:ea typeface="Calibri" panose="020F0502020204030204" pitchFamily="34" charset="0"/>
                <a:cs typeface="Calibri" panose="020F0502020204030204" pitchFamily="34" charset="0"/>
              </a:rPr>
              <a:t>behavior</a:t>
            </a:r>
            <a:r>
              <a:rPr lang="en-ZA" sz="1800" dirty="0">
                <a:effectLst/>
                <a:latin typeface="Avenir Next" panose="020B0503020202020204" pitchFamily="34" charset="0"/>
                <a:ea typeface="Calibri" panose="020F0502020204030204" pitchFamily="34" charset="0"/>
                <a:cs typeface="Calibri" panose="020F0502020204030204" pitchFamily="34" charset="0"/>
              </a:rPr>
              <a:t>? As Christians who believe to have the truth, we can sometimes be blinded by our sinful nature. At times we may even feel more spiritual than others who do not share our beliefs, but we must remember that “whoever claims to live in him must live as Jesus did” (1 John 2:6).</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12</a:t>
            </a:fld>
            <a:endParaRPr lang="en-US"/>
          </a:p>
        </p:txBody>
      </p:sp>
    </p:spTree>
    <p:extLst>
      <p:ext uri="{BB962C8B-B14F-4D97-AF65-F5344CB8AC3E}">
        <p14:creationId xmlns:p14="http://schemas.microsoft.com/office/powerpoint/2010/main" val="528198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Redefining the term “sinner”</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Social scientists believe that humans are judgmental because it creates a sense of safety and comfort in their lives. If one person views himself or herself as better than another in a situation, that individual gains a sense of validation while reducing the feelings of inferiority and unworthiness. Being judgmental is our desire to be better than others, to feel we are more valuable and accomplished.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The biblical view of judging others can be defined as our sinful nature working.</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13</a:t>
            </a:fld>
            <a:endParaRPr lang="en-US"/>
          </a:p>
        </p:txBody>
      </p:sp>
    </p:spTree>
    <p:extLst>
      <p:ext uri="{BB962C8B-B14F-4D97-AF65-F5344CB8AC3E}">
        <p14:creationId xmlns:p14="http://schemas.microsoft.com/office/powerpoint/2010/main" val="1195664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noProof="0" dirty="0">
                <a:effectLst/>
                <a:latin typeface="Avenir Next" panose="020B0503020202020204" pitchFamily="34" charset="0"/>
                <a:ea typeface="Calibri" panose="020F0502020204030204" pitchFamily="34" charset="0"/>
                <a:cs typeface="Calibri" panose="020F0502020204030204" pitchFamily="34" charset="0"/>
              </a:rPr>
              <a:t>Our societies are structured in ways where competition is celebrated, and we judge individuals either as successful or as failures. If one individual is better than another at something, society sets him or her above others and rewards these behaviors. James writes about this problem, “Have you not discriminated among yourselves and become judges with evil thoughts?” (James 2:4). He continues his rebuke by revealing the active participation in prejudice, favoritism, and bias. They may not have realized it, but they had judged others based on appearance and other factors. </a:t>
            </a:r>
            <a:endParaRPr lang="en-US" sz="1800" noProof="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noProof="0" dirty="0">
                <a:effectLst/>
                <a:latin typeface="Avenir Next" panose="020B0503020202020204" pitchFamily="34" charset="0"/>
                <a:ea typeface="Calibri" panose="020F0502020204030204" pitchFamily="34" charset="0"/>
                <a:cs typeface="Calibri" panose="020F0502020204030204" pitchFamily="34" charset="0"/>
              </a:rPr>
              <a:t> </a:t>
            </a:r>
            <a:endParaRPr lang="en-US" sz="1800" noProof="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noProof="0" dirty="0">
                <a:effectLst/>
                <a:latin typeface="Avenir Next" panose="020B0503020202020204" pitchFamily="34" charset="0"/>
                <a:ea typeface="Calibri" panose="020F0502020204030204" pitchFamily="34" charset="0"/>
                <a:cs typeface="Calibri" panose="020F0502020204030204" pitchFamily="34" charset="0"/>
              </a:rPr>
              <a:t>We may not like to admit it, but partiality or prejudice continues to exist today, even within church walls. Have we not assumed and judged someone based solely on our perception of them, by the color of their skin, their ethnicity, their class, or simply their outward appearance? If they look like us and behave the way we expect them to behave, they are welcomed with open arms. If they are considered inferior or different from us, they are let in (because we are Christians, after all), but they are kept at a distance. </a:t>
            </a:r>
            <a:endParaRPr lang="en-US" sz="1800" noProof="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14</a:t>
            </a:fld>
            <a:endParaRPr lang="en-US"/>
          </a:p>
        </p:txBody>
      </p:sp>
    </p:spTree>
    <p:extLst>
      <p:ext uri="{BB962C8B-B14F-4D97-AF65-F5344CB8AC3E}">
        <p14:creationId xmlns:p14="http://schemas.microsoft.com/office/powerpoint/2010/main" val="90935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How then are we to define a sinner?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We can see how this question will have different answers depending on how one understands the doctrine of salvation. If we believe that humans are fallen beings, then we believe all of us are sinners, even ourselves. “All have sinned and fall short of the glory of God” (Romans 3:23). “There is none righteous, no, not one” (Romans 3:10, KJV).</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2</a:t>
            </a:r>
            <a:r>
              <a:rPr lang="en-ZA" sz="1800" dirty="0">
                <a:effectLst/>
                <a:latin typeface="Avenir Next" panose="020B0503020202020204" pitchFamily="34" charset="0"/>
                <a:ea typeface="Calibri" panose="020F0502020204030204" pitchFamily="34" charset="0"/>
                <a:cs typeface="Calibri" panose="020F0502020204030204" pitchFamily="34" charset="0"/>
              </a:rPr>
              <a:t> Yes, we are all sinners and in need of God’s saving grace.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Z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baseline="30000" dirty="0">
                <a:effectLst/>
                <a:latin typeface="Calibri" panose="020F0502020204030204" pitchFamily="34" charset="0"/>
                <a:ea typeface="Calibri" panose="020F0502020204030204" pitchFamily="34" charset="0"/>
              </a:rPr>
              <a:t>2</a:t>
            </a:r>
            <a:r>
              <a:rPr lang="en-ZA" sz="1800" dirty="0">
                <a:effectLst/>
                <a:latin typeface="Calibri" panose="020F0502020204030204" pitchFamily="34" charset="0"/>
                <a:ea typeface="Calibri" panose="020F0502020204030204" pitchFamily="34" charset="0"/>
              </a:rPr>
              <a:t> See also </a:t>
            </a:r>
            <a:r>
              <a:rPr lang="en-US" sz="1800" dirty="0">
                <a:effectLst/>
                <a:latin typeface="Calibri" panose="020F0502020204030204" pitchFamily="34" charset="0"/>
                <a:ea typeface="Calibri" panose="020F0502020204030204" pitchFamily="34" charset="0"/>
              </a:rPr>
              <a:t>Psalm 14:3; 53:1-3; Ecclesiastes 7:20</a:t>
            </a: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15</a:t>
            </a:fld>
            <a:endParaRPr lang="en-US"/>
          </a:p>
        </p:txBody>
      </p:sp>
    </p:spTree>
    <p:extLst>
      <p:ext uri="{BB962C8B-B14F-4D97-AF65-F5344CB8AC3E}">
        <p14:creationId xmlns:p14="http://schemas.microsoft.com/office/powerpoint/2010/main" val="79736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Ellen White reminds us, “The closer you come to Jesus, the more faulty you will appear in your own eyes; for your vision will be clearer, and your imperfections will be seen in broad and distinct contrast to His perfect nature.”</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3</a:t>
            </a:r>
            <a:r>
              <a:rPr lang="en-ZA" sz="1800" dirty="0">
                <a:effectLst/>
                <a:latin typeface="Avenir Next" panose="020B0503020202020204" pitchFamily="34" charset="0"/>
                <a:ea typeface="Calibri" panose="020F0502020204030204" pitchFamily="34" charset="0"/>
                <a:cs typeface="Calibri" panose="020F0502020204030204" pitchFamily="34" charset="0"/>
              </a:rPr>
              <a:t>  We are all in desperate need of God’s grace and mercy. It is not by our good works, good eating habits, or good church attendance that we will be saved, but it is only because and only through the grace and blood of Christ.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effectLst/>
                <a:latin typeface="Avenir Next" panose="020B0503020202020204" pitchFamily="34" charset="0"/>
                <a:ea typeface="Calibri" panose="020F0502020204030204" pitchFamily="34" charset="0"/>
                <a:cs typeface="Calibri" panose="020F0502020204030204" pitchFamily="34" charset="0"/>
              </a:rPr>
              <a:t>This should humble us when we endeavour to share the love of Christ with those living different lives than ours. We must not judge anyone for their choices or for their lack of understanding. We must see everyone through the redemptive lens that Christ sees all His children, and we must reach out to them with Christ’s love.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30000" dirty="0">
                <a:effectLst/>
                <a:latin typeface="Calibri" panose="020F0502020204030204" pitchFamily="34" charset="0"/>
                <a:ea typeface="Calibri" panose="020F0502020204030204" pitchFamily="34" charset="0"/>
              </a:rPr>
              <a:t>3</a:t>
            </a:r>
            <a:r>
              <a:rPr lang="en-US" sz="1200" dirty="0">
                <a:effectLst/>
                <a:latin typeface="Calibri" panose="020F0502020204030204" pitchFamily="34" charset="0"/>
                <a:ea typeface="Calibri" panose="020F0502020204030204" pitchFamily="34" charset="0"/>
              </a:rPr>
              <a:t> Ellen G. White, </a:t>
            </a:r>
            <a:r>
              <a:rPr lang="en-US" sz="1200" i="1" dirty="0">
                <a:effectLst/>
                <a:latin typeface="Calibri" panose="020F0502020204030204" pitchFamily="34" charset="0"/>
                <a:ea typeface="Calibri" panose="020F0502020204030204" pitchFamily="34" charset="0"/>
              </a:rPr>
              <a:t>Steps to Christ,</a:t>
            </a:r>
            <a:r>
              <a:rPr lang="en-US" sz="1200" dirty="0">
                <a:effectLst/>
                <a:latin typeface="Calibri" panose="020F0502020204030204" pitchFamily="34" charset="0"/>
                <a:ea typeface="Calibri" panose="020F0502020204030204" pitchFamily="34" charset="0"/>
              </a:rPr>
              <a:t> 64.2</a:t>
            </a: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16</a:t>
            </a:fld>
            <a:endParaRPr lang="en-US"/>
          </a:p>
        </p:txBody>
      </p:sp>
    </p:spTree>
    <p:extLst>
      <p:ext uri="{BB962C8B-B14F-4D97-AF65-F5344CB8AC3E}">
        <p14:creationId xmlns:p14="http://schemas.microsoft.com/office/powerpoint/2010/main" val="4012130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Ellen White writes in her book </a:t>
            </a:r>
            <a:r>
              <a:rPr lang="en-ZA" sz="1800" i="1" dirty="0">
                <a:effectLst/>
                <a:latin typeface="Avenir Next" panose="020B0503020202020204" pitchFamily="34" charset="0"/>
                <a:ea typeface="Calibri" panose="020F0502020204030204" pitchFamily="34" charset="0"/>
                <a:cs typeface="Calibri" panose="020F0502020204030204" pitchFamily="34" charset="0"/>
              </a:rPr>
              <a:t>Evangelism</a:t>
            </a:r>
            <a:r>
              <a:rPr lang="en-ZA" sz="1800" dirty="0">
                <a:effectLst/>
                <a:latin typeface="Avenir Next" panose="020B0503020202020204" pitchFamily="34" charset="0"/>
                <a:ea typeface="Calibri" panose="020F0502020204030204" pitchFamily="34" charset="0"/>
                <a:cs typeface="Calibri" panose="020F0502020204030204" pitchFamily="34" charset="0"/>
              </a:rPr>
              <a:t>, “Love must be the prevailing element in all our work. In the representation of others who do not believe as we do, every speaker must guard against making statements that will appear severe and like judging. Present the truth, and let the truth, the Holy Spirit of God, act as a reprover, as a judge; but let not your words bruise and wound the soul...”</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4</a:t>
            </a: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Z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baseline="30000" dirty="0">
                <a:effectLst/>
                <a:latin typeface="Calibri" panose="020F0502020204030204" pitchFamily="34" charset="0"/>
                <a:ea typeface="Calibri" panose="020F0502020204030204" pitchFamily="34" charset="0"/>
              </a:rPr>
              <a:t>4</a:t>
            </a:r>
            <a:r>
              <a:rPr lang="en-ZA" sz="1800" dirty="0">
                <a:effectLst/>
                <a:latin typeface="Calibri" panose="020F0502020204030204" pitchFamily="34" charset="0"/>
                <a:ea typeface="Calibri" panose="020F0502020204030204" pitchFamily="34" charset="0"/>
              </a:rPr>
              <a:t> White, </a:t>
            </a:r>
            <a:r>
              <a:rPr lang="en-ZA" sz="1800" i="1" dirty="0">
                <a:effectLst/>
                <a:latin typeface="Calibri" panose="020F0502020204030204" pitchFamily="34" charset="0"/>
                <a:ea typeface="Calibri" panose="020F0502020204030204" pitchFamily="34" charset="0"/>
              </a:rPr>
              <a:t>Evangelism,</a:t>
            </a:r>
            <a:r>
              <a:rPr lang="en-ZA" sz="1800" dirty="0">
                <a:effectLst/>
                <a:latin typeface="Calibri" panose="020F0502020204030204" pitchFamily="34" charset="0"/>
                <a:ea typeface="Calibri" panose="020F0502020204030204" pitchFamily="34" charset="0"/>
              </a:rPr>
              <a:t> 303.2</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17</a:t>
            </a:fld>
            <a:endParaRPr lang="en-US"/>
          </a:p>
        </p:txBody>
      </p:sp>
    </p:spTree>
    <p:extLst>
      <p:ext uri="{BB962C8B-B14F-4D97-AF65-F5344CB8AC3E}">
        <p14:creationId xmlns:p14="http://schemas.microsoft.com/office/powerpoint/2010/main" val="1727424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You are loved to love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Turn in your Bible to 1 John 4:10, 11 and follow along as I read verse 10. </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10 </a:t>
            </a:r>
            <a:r>
              <a:rPr lang="en-ZA" sz="1800" dirty="0">
                <a:effectLst/>
                <a:latin typeface="Avenir Next" panose="020B0503020202020204" pitchFamily="34" charset="0"/>
                <a:ea typeface="Calibri" panose="020F0502020204030204" pitchFamily="34" charset="0"/>
                <a:cs typeface="Calibri" panose="020F0502020204030204" pitchFamily="34" charset="0"/>
              </a:rPr>
              <a:t>“This is love: Not that we love God, but that he loved us and sent his Son as an atoning sacrifice for our sins.” We see in verse 10 that God loved us first. He loves us even when we are unlovable, and He continues to love us.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Now, let’s move to verse 11. </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d</a:t>
            </a:r>
            <a:r>
              <a:rPr lang="en-ZA" sz="1800" dirty="0">
                <a:effectLst/>
                <a:latin typeface="Avenir Next" panose="020B0503020202020204" pitchFamily="34" charset="0"/>
                <a:ea typeface="Calibri" panose="020F0502020204030204" pitchFamily="34" charset="0"/>
                <a:cs typeface="Calibri" panose="020F0502020204030204" pitchFamily="34" charset="0"/>
              </a:rPr>
              <a:t> “Dear friends, since God so loved us….” It is important to mention here that the word </a:t>
            </a:r>
            <a:r>
              <a:rPr lang="en-ZA" sz="1800" i="1" dirty="0">
                <a:effectLst/>
                <a:latin typeface="Avenir Next" panose="020B0503020202020204" pitchFamily="34" charset="0"/>
                <a:ea typeface="Calibri" panose="020F0502020204030204" pitchFamily="34" charset="0"/>
                <a:cs typeface="Calibri" panose="020F0502020204030204" pitchFamily="34" charset="0"/>
              </a:rPr>
              <a:t>so</a:t>
            </a:r>
            <a:r>
              <a:rPr lang="en-ZA" sz="1800" dirty="0">
                <a:effectLst/>
                <a:latin typeface="Avenir Next" panose="020B0503020202020204" pitchFamily="34" charset="0"/>
                <a:ea typeface="Calibri" panose="020F0502020204030204" pitchFamily="34" charset="0"/>
                <a:cs typeface="Calibri" panose="020F0502020204030204" pitchFamily="34" charset="0"/>
              </a:rPr>
              <a:t> can be translated “in that way.” Since God so</a:t>
            </a:r>
            <a:r>
              <a:rPr lang="en-ZA" sz="1800" i="1" dirty="0">
                <a:effectLst/>
                <a:latin typeface="Avenir Next" panose="020B0503020202020204" pitchFamily="34" charset="0"/>
                <a:ea typeface="Calibri" panose="020F0502020204030204" pitchFamily="34" charset="0"/>
                <a:cs typeface="Calibri" panose="020F0502020204030204" pitchFamily="34" charset="0"/>
              </a:rPr>
              <a:t> </a:t>
            </a:r>
            <a:r>
              <a:rPr lang="en-ZA" sz="1800" dirty="0">
                <a:effectLst/>
                <a:latin typeface="Avenir Next" panose="020B0503020202020204" pitchFamily="34" charset="0"/>
                <a:ea typeface="Calibri" panose="020F0502020204030204" pitchFamily="34" charset="0"/>
                <a:cs typeface="Calibri" panose="020F0502020204030204" pitchFamily="34" charset="0"/>
              </a:rPr>
              <a:t>loved us, “we also ought to love [in that way] one another.” We have been commanded here in verse 11 to love others in the same way that God loves us.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18</a:t>
            </a:fld>
            <a:endParaRPr lang="en-US"/>
          </a:p>
        </p:txBody>
      </p:sp>
    </p:spTree>
    <p:extLst>
      <p:ext uri="{BB962C8B-B14F-4D97-AF65-F5344CB8AC3E}">
        <p14:creationId xmlns:p14="http://schemas.microsoft.com/office/powerpoint/2010/main" val="2004308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But how, and what does it mean in practice? Let’s admit for a minute that it is easy to love those we want to love. It’s effortless to love people who are easy to love. Jesus knew this and mentioned that even gentiles love those who love them (Matthew 5:47). But to love the way Jesus loves is something much more challenging: </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44</a:t>
            </a:r>
            <a:r>
              <a:rPr lang="en-ZA" sz="1800" dirty="0">
                <a:effectLst/>
                <a:latin typeface="Avenir Next" panose="020B0503020202020204" pitchFamily="34" charset="0"/>
                <a:ea typeface="Calibri" panose="020F0502020204030204" pitchFamily="34" charset="0"/>
                <a:cs typeface="Calibri" panose="020F0502020204030204" pitchFamily="34" charset="0"/>
              </a:rPr>
              <a:t>“But I tell you, love your enemies and pray for those who persecute you, </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45</a:t>
            </a:r>
            <a:r>
              <a:rPr lang="en-ZA" sz="1800" dirty="0">
                <a:effectLst/>
                <a:latin typeface="Avenir Next" panose="020B0503020202020204" pitchFamily="34" charset="0"/>
                <a:ea typeface="Calibri" panose="020F0502020204030204" pitchFamily="34" charset="0"/>
                <a:cs typeface="Calibri" panose="020F0502020204030204" pitchFamily="34" charset="0"/>
              </a:rPr>
              <a:t> that you may be sons of your Father in heaven. He causes his sun to rise on the evil and the good, and sends rain on the righteous and the unrighteous” (Matthew 5:44, 45).</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To love like God is to love those who don’t make it easy for us to love them. He asks us to love people who are different from us, people who think and behave differently from us. We are not saying that one cannot have boundaries when dealing with difficult or toxic people, because having boundaries creates healthy relationships. But we are referring to Christians who give up too easily because of differences. If God gave up so easily on us, we wouldn’t be who we are today. Loving those different from us is not easy. And we cannot love well through our own efforts. Only through God’s grace can we love the way God loves. It is the lifetime work of sanctification.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19</a:t>
            </a:fld>
            <a:endParaRPr lang="en-US"/>
          </a:p>
        </p:txBody>
      </p:sp>
    </p:spTree>
    <p:extLst>
      <p:ext uri="{BB962C8B-B14F-4D97-AF65-F5344CB8AC3E}">
        <p14:creationId xmlns:p14="http://schemas.microsoft.com/office/powerpoint/2010/main" val="3967640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800" dirty="0">
                <a:effectLst/>
                <a:latin typeface="Avenir Next" panose="020B0503020202020204" pitchFamily="34" charset="0"/>
                <a:ea typeface="Calibri" panose="020F0502020204030204" pitchFamily="34" charset="0"/>
                <a:cs typeface="Calibri" panose="020F0502020204030204" pitchFamily="34" charset="0"/>
              </a:rPr>
              <a:t>The Holy Spirit helps remove our pride and replace it with a forgiving, kind, and patient heart. The Holy Spirit helps heal our past hurts so that we can love others in the way that we have been loved by God. Rahab who experienced salvation from God did not allow the opportunity to be missed to save her family. Her trust and love in God meant that she loved and cared for the salvation of others. How can we Christians enjoy our salvation without being deeply concerned about the condition of others? As Rahab pleaded for the protection of her loved ones, so Christ’s followers should concern themselves with the salvation of others. </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20</a:t>
            </a:fld>
            <a:endParaRPr lang="en-US"/>
          </a:p>
        </p:txBody>
      </p:sp>
    </p:spTree>
    <p:extLst>
      <p:ext uri="{BB962C8B-B14F-4D97-AF65-F5344CB8AC3E}">
        <p14:creationId xmlns:p14="http://schemas.microsoft.com/office/powerpoint/2010/main" val="133082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Introduction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Two church members were talking. One shared her distress caused by a family member who is frequently hospitalized, the result of an unhealthy lifestyle. Despite being warned by physicians, the family member ignores the severity of the condition and has made no effort to change diet or daily routine. The woman decided she could no longer pray for the health of that family member who </a:t>
            </a:r>
            <a:r>
              <a:rPr lang="en-ZA" sz="1800" dirty="0" err="1">
                <a:effectLst/>
                <a:latin typeface="Avenir Next" panose="020B0503020202020204" pitchFamily="34" charset="0"/>
                <a:ea typeface="Calibri" panose="020F0502020204030204" pitchFamily="34" charset="0"/>
                <a:cs typeface="Calibri" panose="020F0502020204030204" pitchFamily="34" charset="0"/>
              </a:rPr>
              <a:t>willfully</a:t>
            </a:r>
            <a:r>
              <a:rPr lang="en-ZA" sz="1800" dirty="0">
                <a:effectLst/>
                <a:latin typeface="Avenir Next" panose="020B0503020202020204" pitchFamily="34" charset="0"/>
                <a:ea typeface="Calibri" panose="020F0502020204030204" pitchFamily="34" charset="0"/>
                <a:cs typeface="Calibri" panose="020F0502020204030204" pitchFamily="34" charset="0"/>
              </a:rPr>
              <a:t> does things that destroys good health.</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The second church member suggested that if one claims God’s promises in prayer for another, it must be for the right reason.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Why is it so much easier to judge people rather than to love them and pray for them despite their </a:t>
            </a:r>
            <a:r>
              <a:rPr lang="en-US" sz="1800" noProof="0" dirty="0">
                <a:effectLst/>
                <a:latin typeface="Avenir Next" panose="020B0503020202020204" pitchFamily="34" charset="0"/>
                <a:ea typeface="Calibri" panose="020F0502020204030204" pitchFamily="34" charset="0"/>
                <a:cs typeface="Calibri" panose="020F0502020204030204" pitchFamily="34" charset="0"/>
              </a:rPr>
              <a:t>behavior</a:t>
            </a:r>
            <a:r>
              <a:rPr lang="en-ZA" sz="1800" dirty="0">
                <a:effectLst/>
                <a:latin typeface="Avenir Next" panose="020B0503020202020204" pitchFamily="34" charset="0"/>
                <a:ea typeface="Calibri" panose="020F0502020204030204" pitchFamily="34" charset="0"/>
                <a:cs typeface="Calibri" panose="020F0502020204030204" pitchFamily="34" charset="0"/>
              </a:rPr>
              <a:t>? What advice would you give to these two members?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Early Christian dispute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Some early church theologians believed that salvation could be earned by works. They believed that humanity was not born sinful but instead exercised their choice to sin. On the other hand, others believed something of the opposite. They held the view that humanity is born in sin, therefore, born with a sinful nature and in need of God’s salvation. Moreover, some asserted that God is the One Who chooses whom He wants to save—a perspective usually referred to as predestination.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You can imagine the confusion and frustration that these contrasting ideas spread amongst Christians. Many worked hard to earn their salvation while others did not because they believed God predestined those He wanted to save.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3</a:t>
            </a:fld>
            <a:endParaRPr lang="en-US"/>
          </a:p>
        </p:txBody>
      </p:sp>
    </p:spTree>
    <p:extLst>
      <p:ext uri="{BB962C8B-B14F-4D97-AF65-F5344CB8AC3E}">
        <p14:creationId xmlns:p14="http://schemas.microsoft.com/office/powerpoint/2010/main" val="8730377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How can we Christians enjoy our salvation without being deeply concerned about the condition of others? As Rahab pleaded for the protection of her loved ones, so Christ’s followers should concern themselves with the salvation of others.</a:t>
            </a:r>
            <a:r>
              <a:rPr lang="en-US" sz="2800" dirty="0">
                <a:effectLst/>
              </a:rPr>
              <a:t> </a:t>
            </a:r>
            <a:r>
              <a:rPr lang="en-ZA" sz="1800" dirty="0">
                <a:effectLst/>
                <a:latin typeface="Avenir Next" panose="020B0503020202020204" pitchFamily="34" charset="0"/>
                <a:ea typeface="Calibri" panose="020F0502020204030204" pitchFamily="34" charset="0"/>
                <a:cs typeface="Calibri" panose="020F0502020204030204" pitchFamily="34" charset="0"/>
              </a:rPr>
              <a:t>A Biblical theologian writes, “It had been an ill nature in Rahab if she had been content to be saved alone: that her love might be a match to her faith, she covenants for all her family, and so returns life to those of whom she received it.”</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5</a:t>
            </a:r>
            <a:endParaRPr lang="en-US" sz="1800" baseline="300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ZA" sz="18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ZA" sz="1800" baseline="30000" dirty="0">
                <a:effectLst/>
                <a:latin typeface="Calibri" panose="020F0502020204030204" pitchFamily="34" charset="0"/>
                <a:ea typeface="Calibri" panose="020F0502020204030204" pitchFamily="34" charset="0"/>
                <a:cs typeface="Calibri" panose="020F0502020204030204" pitchFamily="34" charset="0"/>
              </a:rPr>
              <a:t>5</a:t>
            </a:r>
            <a:r>
              <a:rPr lang="en-ZA" sz="1800" dirty="0">
                <a:effectLst/>
                <a:latin typeface="Calibri" panose="020F0502020204030204" pitchFamily="34" charset="0"/>
                <a:ea typeface="Calibri" panose="020F0502020204030204" pitchFamily="34" charset="0"/>
                <a:cs typeface="Calibri" panose="020F0502020204030204" pitchFamily="34" charset="0"/>
              </a:rPr>
              <a:t> H.D.M. Spence-Jones, editor, </a:t>
            </a:r>
            <a:r>
              <a:rPr lang="en-ZA" sz="1800" i="1" dirty="0">
                <a:effectLst/>
                <a:latin typeface="Calibri" panose="020F0502020204030204" pitchFamily="34" charset="0"/>
                <a:ea typeface="Calibri" panose="020F0502020204030204" pitchFamily="34" charset="0"/>
                <a:cs typeface="Calibri" panose="020F0502020204030204" pitchFamily="34" charset="0"/>
              </a:rPr>
              <a:t>The Pulpit Commentary </a:t>
            </a:r>
            <a:r>
              <a:rPr lang="en-ZA" sz="1800" dirty="0">
                <a:effectLst/>
                <a:latin typeface="Calibri" panose="020F0502020204030204" pitchFamily="34" charset="0"/>
                <a:ea typeface="Calibri" panose="020F0502020204030204" pitchFamily="34" charset="0"/>
                <a:cs typeface="Calibri" panose="020F0502020204030204" pitchFamily="34" charset="0"/>
              </a:rPr>
              <a:t>(Joshua 2:12).</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6C4F94D6-2918-5746-B085-8FA6D9F8628E}" type="slidenum">
              <a:rPr lang="en-US" smtClean="0"/>
              <a:t>21</a:t>
            </a:fld>
            <a:endParaRPr lang="en-US"/>
          </a:p>
        </p:txBody>
      </p:sp>
    </p:spTree>
    <p:extLst>
      <p:ext uri="{BB962C8B-B14F-4D97-AF65-F5344CB8AC3E}">
        <p14:creationId xmlns:p14="http://schemas.microsoft.com/office/powerpoint/2010/main" val="563030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Loving difficult people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venir Next" panose="020B0503020202020204" pitchFamily="34" charset="0"/>
                <a:ea typeface="Times New Roman" panose="02020603050405020304" pitchFamily="18" charset="0"/>
              </a:rPr>
              <a:t>We all have found it difficult to love certain people or to love them during certain circumstances</a:t>
            </a:r>
            <a:r>
              <a:rPr lang="en-US" sz="1800">
                <a:solidFill>
                  <a:srgbClr val="000000"/>
                </a:solidFill>
                <a:effectLst/>
                <a:latin typeface="Avenir Next" panose="020B0503020202020204" pitchFamily="34" charset="0"/>
                <a:ea typeface="Times New Roman" panose="02020603050405020304" pitchFamily="18" charset="0"/>
              </a:rPr>
              <a:t>. </a:t>
            </a:r>
          </a:p>
          <a:p>
            <a:pPr marL="0" marR="0">
              <a:spcBef>
                <a:spcPts val="0"/>
              </a:spcBef>
              <a:spcAft>
                <a:spcPts val="0"/>
              </a:spcAft>
            </a:pPr>
            <a:endParaRPr lang="en-US" sz="1800" dirty="0">
              <a:solidFill>
                <a:srgbClr val="000000"/>
              </a:solidFill>
              <a:effectLst/>
              <a:latin typeface="Avenir Next" panose="020B0503020202020204" pitchFamily="34"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Avenir Next" panose="020B0503020202020204" pitchFamily="34" charset="0"/>
                <a:ea typeface="Times New Roman" panose="02020603050405020304" pitchFamily="18" charset="0"/>
              </a:rPr>
              <a:t>One young woman, Cheryl, had a classmate, Vicky, who was very difficult to interact with and hard to love. Vicky always had something negative to say about Cheryl. She would make up lies and often manipulated situations so that other students would dislike Cheryl too. Cheryl, the class captain and a position she held for many years, arrived in class a little late one day. Her teacher told her to report to the police station next door to the school. The teacher a formal complaint had been made against her at school. Cheryl was in shock but went right away. The tough person that she had taught herself to be shed no tears and showed no fear, but, as you can imagine, deep inside she was petrified!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venir Next" panose="020B0503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venir Next" panose="020B0503020202020204" pitchFamily="34" charset="0"/>
                <a:ea typeface="Times New Roman" panose="02020603050405020304" pitchFamily="18" charset="0"/>
              </a:rPr>
              <a:t>When Cheryl arrived at the police station asking why they had summoned her, everyone seemed confused and told her they had not sent any message to the school. When she returned to class, she explain to the teacher everything was fine. She went about her day as usual. Before the day was over, however, she found out that Vicky had made up the lie that the teacher believed.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venir Next" panose="020B0503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venir Next" panose="020B0503020202020204" pitchFamily="34" charset="0"/>
                <a:ea typeface="Times New Roman" panose="02020603050405020304" pitchFamily="18" charset="0"/>
              </a:rPr>
              <a:t>How does one love such a person, one who deliberately sabotages another person’s life? We must plead for God’s love to flow through us, preceding the choices others make.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venir Next" panose="020B0503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venir Next" panose="020B0503020202020204" pitchFamily="34" charset="0"/>
                <a:ea typeface="Times New Roman" panose="02020603050405020304" pitchFamily="18" charset="0"/>
              </a:rPr>
              <a:t>Cheryl went home feeling both sad and angry. But she prayed about it. Taking it to the Lord in prayer, she clearly heard Him whispering to her, “In the same way you feel she is a difficult person to love, imagine how she feels about you.”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venir Next" panose="020B0503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r>
              <a:rPr lang="en-US" sz="1800" dirty="0">
                <a:solidFill>
                  <a:srgbClr val="000000"/>
                </a:solidFill>
                <a:effectLst/>
                <a:latin typeface="Avenir Next" panose="020B0503020202020204" pitchFamily="34" charset="0"/>
                <a:ea typeface="Times New Roman" panose="02020603050405020304" pitchFamily="18" charset="0"/>
                <a:cs typeface="Calibri" panose="020F0502020204030204" pitchFamily="34" charset="0"/>
              </a:rPr>
              <a:t>Cheryl reflected on her own character and had to admit that she too had a difficult side. She could be wonderful, smart, and well-organized, but she could also be bossy, strong-minded, and perhaps even overbearing. She had probably hurt or offended Vicky and others without even realizing it. God opened Cheryl’s heart to see her true self, even though she was young. From then on, Cheryl decided to love Vicky and show kindness to her. It was extremely difficult at first but, eventually, her kindness and forgiveness won Vicky over, and they became good friends. This story demonstrates that sometimes love is not just a feeling, it is a decision we choose to make.</a:t>
            </a:r>
            <a:r>
              <a:rPr lang="en-US" sz="1800" dirty="0">
                <a:effectLst/>
              </a:rPr>
              <a:t> </a:t>
            </a: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22</a:t>
            </a:fld>
            <a:endParaRPr lang="en-US"/>
          </a:p>
        </p:txBody>
      </p:sp>
    </p:spTree>
    <p:extLst>
      <p:ext uri="{BB962C8B-B14F-4D97-AF65-F5344CB8AC3E}">
        <p14:creationId xmlns:p14="http://schemas.microsoft.com/office/powerpoint/2010/main" val="3533147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Conclusion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Remember the conversation between two church members? One could no longer pray for the salvation of a loved one who deliberately chose an unhealthy lifestyle with many hospitalizations. The second responded that if one claims God’s promises in prayer for another, then it must be for the right reason. If we were part of the conversation, how should we respond?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Because Jesus asks us to forgive 7 times 70 (Matthew 18:22), and because He continually pursues us, it is our privilege and duty to forgive others and to pursue them in the same manner. Sometimes prayer is not enough. Sometimes we need to go meet people where they are and journey with them. To be like Jesus, we must proceed with love, grace, kindness, and patience even before others have made the right choices.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23</a:t>
            </a:fld>
            <a:endParaRPr lang="en-US"/>
          </a:p>
        </p:txBody>
      </p:sp>
    </p:spTree>
    <p:extLst>
      <p:ext uri="{BB962C8B-B14F-4D97-AF65-F5344CB8AC3E}">
        <p14:creationId xmlns:p14="http://schemas.microsoft.com/office/powerpoint/2010/main" val="1908608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effectLst/>
                <a:latin typeface="Avenir Next" panose="020B0503020202020204" pitchFamily="34" charset="0"/>
                <a:ea typeface="Calibri" panose="020F0502020204030204" pitchFamily="34" charset="0"/>
                <a:cs typeface="Calibri" panose="020F0502020204030204" pitchFamily="34" charset="0"/>
              </a:rPr>
              <a:t>God calls us to a life of love that is deeper than human feelings or emotions. Love is a commitment, a thoughtful decision, to serve God and our </a:t>
            </a:r>
            <a:r>
              <a:rPr lang="en-US" sz="1800" noProof="0" dirty="0">
                <a:effectLst/>
                <a:latin typeface="Avenir Next" panose="020B0503020202020204" pitchFamily="34" charset="0"/>
                <a:ea typeface="Calibri" panose="020F0502020204030204" pitchFamily="34" charset="0"/>
                <a:cs typeface="Calibri" panose="020F0502020204030204" pitchFamily="34" charset="0"/>
              </a:rPr>
              <a:t>neighbors. </a:t>
            </a:r>
            <a:r>
              <a:rPr lang="en-ZA" sz="1800" dirty="0">
                <a:effectLst/>
                <a:latin typeface="Avenir Next" panose="020B0503020202020204" pitchFamily="34" charset="0"/>
                <a:ea typeface="Calibri" panose="020F0502020204030204" pitchFamily="34" charset="0"/>
                <a:cs typeface="Calibri" panose="020F0502020204030204" pitchFamily="34" charset="0"/>
              </a:rPr>
              <a:t>This kind of love compels us to work for the well-being of all people—those whom we find it easy to love and those whom we find it difficult to love.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24</a:t>
            </a:fld>
            <a:endParaRPr lang="en-US"/>
          </a:p>
        </p:txBody>
      </p:sp>
    </p:spTree>
    <p:extLst>
      <p:ext uri="{BB962C8B-B14F-4D97-AF65-F5344CB8AC3E}">
        <p14:creationId xmlns:p14="http://schemas.microsoft.com/office/powerpoint/2010/main" val="2691622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Appeal</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What is the work of love you need to do in your life today? If unhealed wounds plague your relationships, Jesus calls you this morning to seek each other out and find healing. If unresolved conflicts threaten your interactions, Jesus calls you to work on them and restore your relationships. If you are struggling to interact or work with a colleague, Jesus calls you to take the initiative to do whatever is necessary to improve the relationship. If you hold grudges or resentments toward others, Jesus calls you to confess, accept each other as you are, and put the past behind. If you easily judge people and think you are better than they are, Jesus calls you to see them differently, to see them as He sees you with His grace and mercy, and to humble yourself.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If you are ready to make these changes today with God’s help, please stand with me. May God bless us all as we call on His grace and strength to love others. He who calls us to love one another is also the One who will enable us to do it. Amen!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gn="ctr">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-end-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br>
              <a:rPr lang="en-ZA" sz="1800" dirty="0">
                <a:effectLst/>
                <a:latin typeface="Avenir Next" panose="020B0503020202020204" pitchFamily="34" charset="0"/>
                <a:ea typeface="Calibri" panose="020F0502020204030204" pitchFamily="34" charset="0"/>
                <a:cs typeface="Calibri" panose="020F0502020204030204" pitchFamily="34" charset="0"/>
              </a:rPr>
            </a:b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25</a:t>
            </a:fld>
            <a:endParaRPr lang="en-US"/>
          </a:p>
        </p:txBody>
      </p:sp>
    </p:spTree>
    <p:extLst>
      <p:ext uri="{BB962C8B-B14F-4D97-AF65-F5344CB8AC3E}">
        <p14:creationId xmlns:p14="http://schemas.microsoft.com/office/powerpoint/2010/main" val="123718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Prevenient grace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Have you heard of the term “prevenient grace”? Prevenient means preceding or coming before. Prevenient grace anticipates it will be needed. The term was coined by John Wesley, founder of the Methodist movement in the 18th century, because of this ongoing dispute among Christian theologians surrounding the doctrine of salvation. This is the idea that divine grace precedes human decisions. In other words, God begins the process of giving grace, showing love to each person in their individual lifetime, regardless of their choices of right or wrong.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What a beautiful and profound thought this is about prevenient grace. It is anticipatory grace that goes before us beginning the process of love and restoration. It is the work of the Holy Spirit in our hearts, convicting us, transforming us, and enabling us to repent.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Many of our Seventh-day Adventist pioneers such as James White, Joseph Bates, and Ellen White strongly held this theological view. They believed that as fallen beings, we are born in sin and have sinful tendencies. Only because of God’s prevenient grace can we even begin to see the difference between good and evil. God’s grace drives us, propels us to allow Him to work on our hearts and in our lives. It is God’s grace that empowers an individual to take each step toward Him.</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God’s grace and love precedes our choices, decisions, and lifestyle.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4</a:t>
            </a:fld>
            <a:endParaRPr lang="en-US"/>
          </a:p>
        </p:txBody>
      </p:sp>
    </p:spTree>
    <p:extLst>
      <p:ext uri="{BB962C8B-B14F-4D97-AF65-F5344CB8AC3E}">
        <p14:creationId xmlns:p14="http://schemas.microsoft.com/office/powerpoint/2010/main" val="301073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Love that went before Rahab’s life choices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The story of Rahab is a beautiful example of God’s grace and love initiating a relationship</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with humanity. Although scholars debate whether Rahab was a prostitute or an inn keeper, one fact they all agree upon is that she was a pagan woman who lived among people worshipping idols. But God did not look at her background or beliefs. He did not look at her choice of profession. He loved her because she was His creation and He wanted to save her.</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r>
              <a:rPr lang="en-ZA" sz="1800" dirty="0">
                <a:effectLst/>
                <a:latin typeface="Avenir Next" panose="020B0503020202020204" pitchFamily="34" charset="0"/>
                <a:ea typeface="Calibri" panose="020F0502020204030204" pitchFamily="34" charset="0"/>
                <a:cs typeface="Calibri" panose="020F0502020204030204" pitchFamily="34" charset="0"/>
              </a:rPr>
              <a:t>Ephesians 2:8-10 reads, </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8</a:t>
            </a:r>
            <a:r>
              <a:rPr lang="en-ZA" sz="1800" dirty="0">
                <a:effectLst/>
                <a:latin typeface="Avenir Next" panose="020B0503020202020204" pitchFamily="34" charset="0"/>
                <a:ea typeface="Calibri" panose="020F0502020204030204" pitchFamily="34" charset="0"/>
                <a:cs typeface="Calibri" panose="020F0502020204030204" pitchFamily="34" charset="0"/>
              </a:rPr>
              <a:t> “For it is by grace you have been saved, through faith—and this is not from yourselves, it is the gift of God— </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9</a:t>
            </a:r>
            <a:r>
              <a:rPr lang="en-ZA" sz="1800" dirty="0">
                <a:effectLst/>
                <a:latin typeface="Avenir Next" panose="020B0503020202020204" pitchFamily="34" charset="0"/>
                <a:ea typeface="Calibri" panose="020F0502020204030204" pitchFamily="34" charset="0"/>
                <a:cs typeface="Calibri" panose="020F0502020204030204" pitchFamily="34" charset="0"/>
              </a:rPr>
              <a:t> not by works, so that no one can boast. </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10</a:t>
            </a:r>
            <a:r>
              <a:rPr lang="en-ZA" sz="1800" dirty="0">
                <a:effectLst/>
                <a:latin typeface="Avenir Next" panose="020B0503020202020204" pitchFamily="34" charset="0"/>
                <a:ea typeface="Calibri" panose="020F0502020204030204" pitchFamily="34" charset="0"/>
                <a:cs typeface="Calibri" panose="020F0502020204030204" pitchFamily="34" charset="0"/>
              </a:rPr>
              <a:t> For we are God’s handiwork, created in Christ Jesus to do good works, which God prepared in advance for us to do.” </a:t>
            </a:r>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5</a:t>
            </a:fld>
            <a:endParaRPr lang="en-US"/>
          </a:p>
        </p:txBody>
      </p:sp>
    </p:spTree>
    <p:extLst>
      <p:ext uri="{BB962C8B-B14F-4D97-AF65-F5344CB8AC3E}">
        <p14:creationId xmlns:p14="http://schemas.microsoft.com/office/powerpoint/2010/main" val="416751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effectLst/>
                <a:latin typeface="Avenir Next" panose="020B0503020202020204" pitchFamily="34" charset="0"/>
                <a:ea typeface="Calibri" panose="020F0502020204030204" pitchFamily="34" charset="0"/>
                <a:cs typeface="Calibri" panose="020F0502020204030204" pitchFamily="34" charset="0"/>
              </a:rPr>
              <a:t>Friends, here is the truth of God’s character: before we chose Him, He chose us (John 15:16).  He initiates contact. He opens the dialogue with us. God is relational, and He will do all He can to restore the broken relationship with fallen humanity. His love precedes our choices, decisions, and lifestyle.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6</a:t>
            </a:fld>
            <a:endParaRPr lang="en-US"/>
          </a:p>
        </p:txBody>
      </p:sp>
    </p:spTree>
    <p:extLst>
      <p:ext uri="{BB962C8B-B14F-4D97-AF65-F5344CB8AC3E}">
        <p14:creationId xmlns:p14="http://schemas.microsoft.com/office/powerpoint/2010/main" val="245556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The story of Rahab demonstrates prevenient grace. Let us read Joshua 2:10-11. “We have heard how the </a:t>
            </a:r>
            <a:r>
              <a:rPr lang="en-ZA" sz="1800" cap="small" dirty="0">
                <a:effectLst/>
                <a:latin typeface="Avenir Next" panose="020B0503020202020204" pitchFamily="34" charset="0"/>
                <a:ea typeface="Calibri" panose="020F0502020204030204" pitchFamily="34" charset="0"/>
                <a:cs typeface="Calibri (Body)"/>
              </a:rPr>
              <a:t>Lord</a:t>
            </a:r>
            <a:r>
              <a:rPr lang="en-ZA" sz="1800" dirty="0">
                <a:effectLst/>
                <a:latin typeface="Avenir Next" panose="020B0503020202020204" pitchFamily="34" charset="0"/>
                <a:ea typeface="Calibri" panose="020F0502020204030204" pitchFamily="34" charset="0"/>
                <a:cs typeface="Calibri" panose="020F0502020204030204" pitchFamily="34" charset="0"/>
              </a:rPr>
              <a:t> dried up the water of the Red Sea for you when you came out of Egypt, and what you did to </a:t>
            </a:r>
            <a:r>
              <a:rPr lang="en-ZA" sz="1800" dirty="0" err="1">
                <a:effectLst/>
                <a:latin typeface="Avenir Next" panose="020B0503020202020204" pitchFamily="34" charset="0"/>
                <a:ea typeface="Calibri" panose="020F0502020204030204" pitchFamily="34" charset="0"/>
                <a:cs typeface="Calibri" panose="020F0502020204030204" pitchFamily="34" charset="0"/>
              </a:rPr>
              <a:t>Sihon</a:t>
            </a:r>
            <a:r>
              <a:rPr lang="en-ZA" sz="1800" dirty="0">
                <a:effectLst/>
                <a:latin typeface="Avenir Next" panose="020B0503020202020204" pitchFamily="34" charset="0"/>
                <a:ea typeface="Calibri" panose="020F0502020204030204" pitchFamily="34" charset="0"/>
                <a:cs typeface="Calibri" panose="020F0502020204030204" pitchFamily="34" charset="0"/>
              </a:rPr>
              <a:t> and </a:t>
            </a:r>
            <a:r>
              <a:rPr lang="en-ZA" sz="1800" dirty="0" err="1">
                <a:effectLst/>
                <a:latin typeface="Avenir Next" panose="020B0503020202020204" pitchFamily="34" charset="0"/>
                <a:ea typeface="Calibri" panose="020F0502020204030204" pitchFamily="34" charset="0"/>
                <a:cs typeface="Calibri" panose="020F0502020204030204" pitchFamily="34" charset="0"/>
              </a:rPr>
              <a:t>Og</a:t>
            </a:r>
            <a:r>
              <a:rPr lang="en-ZA" sz="1800" dirty="0">
                <a:effectLst/>
                <a:latin typeface="Avenir Next" panose="020B0503020202020204" pitchFamily="34" charset="0"/>
                <a:ea typeface="Calibri" panose="020F0502020204030204" pitchFamily="34" charset="0"/>
                <a:cs typeface="Calibri" panose="020F0502020204030204" pitchFamily="34" charset="0"/>
              </a:rPr>
              <a:t>, the two kings of the Amorites east of the Jordan, whom you completely destroyed. When we heard of it, our hearts melted in fear and everyone’s courage failed because of you, for the </a:t>
            </a:r>
            <a:r>
              <a:rPr lang="en-ZA" sz="1800" cap="small" dirty="0">
                <a:effectLst/>
                <a:latin typeface="Avenir Next" panose="020B0503020202020204" pitchFamily="34" charset="0"/>
                <a:ea typeface="Calibri" panose="020F0502020204030204" pitchFamily="34" charset="0"/>
                <a:cs typeface="Calibri (Body)"/>
              </a:rPr>
              <a:t>Lord</a:t>
            </a:r>
            <a:r>
              <a:rPr lang="en-ZA" sz="1800" dirty="0">
                <a:effectLst/>
                <a:latin typeface="Avenir Next" panose="020B0503020202020204" pitchFamily="34" charset="0"/>
                <a:ea typeface="Calibri" panose="020F0502020204030204" pitchFamily="34" charset="0"/>
                <a:cs typeface="Calibri" panose="020F0502020204030204" pitchFamily="34" charset="0"/>
              </a:rPr>
              <a:t> your God is God in heaven above and on the earth below.”</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Rahab shared what she heard on two separate occasions about their God’s miracles and power. Because of the nature of her work, Rahab would have encountered people coming in and out of the city, bringing with them countless stories from far and near. So, what caused her </a:t>
            </a:r>
            <a:r>
              <a:rPr lang="en-ZA" sz="1800" dirty="0" err="1">
                <a:effectLst/>
                <a:latin typeface="Avenir Next" panose="020B0503020202020204" pitchFamily="34" charset="0"/>
                <a:ea typeface="Calibri" panose="020F0502020204030204" pitchFamily="34" charset="0"/>
                <a:cs typeface="Calibri" panose="020F0502020204030204" pitchFamily="34" charset="0"/>
              </a:rPr>
              <a:t>tof</a:t>
            </a:r>
            <a:r>
              <a:rPr lang="en-ZA" sz="1800" dirty="0">
                <a:effectLst/>
                <a:latin typeface="Avenir Next" panose="020B0503020202020204" pitchFamily="34" charset="0"/>
                <a:ea typeface="Calibri" panose="020F0502020204030204" pitchFamily="34" charset="0"/>
                <a:cs typeface="Calibri" panose="020F0502020204030204" pitchFamily="34" charset="0"/>
              </a:rPr>
              <a:t> believe some accounts and not others? The Holy Spirit was already working on Rahab’s heart even before she heard the reports.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7</a:t>
            </a:fld>
            <a:endParaRPr lang="en-US"/>
          </a:p>
        </p:txBody>
      </p:sp>
    </p:spTree>
    <p:extLst>
      <p:ext uri="{BB962C8B-B14F-4D97-AF65-F5344CB8AC3E}">
        <p14:creationId xmlns:p14="http://schemas.microsoft.com/office/powerpoint/2010/main" val="476990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Titus 3:5 reads, “He saved us, not because of righteous things we had done, but because of His mercy. He saved us through the washing of rebirth and renewal by the Holy Spirit.” The Spirit had been reaching out to Rahab so that when she heard these miraculous stories, she could believe. She could make the conscious choice of accepting Yahweh as the true God.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This text passage also demonstrates testimonies of the miraculous deliverance of the Israelites reached even pagan ears. But the amazing aspect of this narrative is that it demonstrates how God’s love precedes the choices made by pagans—Rahab and her family members who then crowd into her home and stay for seven days waiting for the Israelite God to show the same power of deliverance for them.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Many critics who argue that the Red Sea miracle did not take place cannot refute this genuine testimony from Rahab. A Bible scholar writes, “There is no textual evidence against this testimony! It is the truth of God. Nothing but the literal truth of the Red Sea miracle could have inspired such words as Rahab spoke here. This pagan prostitute is the first one to recite saving history in this book!”</a:t>
            </a:r>
            <a:r>
              <a:rPr lang="en-ZA" sz="1800" baseline="30000" dirty="0">
                <a:effectLst/>
                <a:latin typeface="Avenir Next" panose="020B0503020202020204" pitchFamily="34" charset="0"/>
                <a:ea typeface="Calibri" panose="020F0502020204030204" pitchFamily="34" charset="0"/>
                <a:cs typeface="Calibri" panose="020F0502020204030204" pitchFamily="34" charset="0"/>
              </a:rPr>
              <a:t>1</a:t>
            </a: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aseline="30000" dirty="0">
                <a:effectLst/>
                <a:latin typeface="Calibri" panose="020F0502020204030204" pitchFamily="34" charset="0"/>
                <a:ea typeface="Calibri" panose="020F0502020204030204" pitchFamily="34" charset="0"/>
              </a:rPr>
              <a:t>1</a:t>
            </a:r>
            <a:r>
              <a:rPr lang="en-US" sz="1800" dirty="0">
                <a:effectLst/>
                <a:latin typeface="Calibri" panose="020F0502020204030204" pitchFamily="34" charset="0"/>
                <a:ea typeface="Calibri" panose="020F0502020204030204" pitchFamily="34" charset="0"/>
              </a:rPr>
              <a:t> James Burton Coffman, </a:t>
            </a:r>
            <a:r>
              <a:rPr lang="en-US" sz="1800" i="1" dirty="0">
                <a:effectLst/>
                <a:latin typeface="Calibri" panose="020F0502020204030204" pitchFamily="34" charset="0"/>
                <a:ea typeface="Calibri" panose="020F0502020204030204" pitchFamily="34" charset="0"/>
              </a:rPr>
              <a:t>Coffman Commentaries on the Bible</a:t>
            </a:r>
            <a:r>
              <a:rPr lang="en-US" sz="1800" dirty="0">
                <a:effectLst/>
                <a:latin typeface="Calibri" panose="020F0502020204030204" pitchFamily="34" charset="0"/>
                <a:ea typeface="Calibri" panose="020F0502020204030204" pitchFamily="34" charset="0"/>
              </a:rPr>
              <a:t> (Joshua 2:10).</a:t>
            </a: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8</a:t>
            </a:fld>
            <a:endParaRPr lang="en-US"/>
          </a:p>
        </p:txBody>
      </p:sp>
    </p:spTree>
    <p:extLst>
      <p:ext uri="{BB962C8B-B14F-4D97-AF65-F5344CB8AC3E}">
        <p14:creationId xmlns:p14="http://schemas.microsoft.com/office/powerpoint/2010/main" val="3988461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b="1" dirty="0">
                <a:effectLst/>
                <a:latin typeface="Avenir Next" panose="020B0503020202020204" pitchFamily="34" charset="0"/>
                <a:ea typeface="Calibri" panose="020F0502020204030204" pitchFamily="34" charset="0"/>
                <a:cs typeface="Calibri" panose="020F0502020204030204" pitchFamily="34" charset="0"/>
              </a:rPr>
              <a:t>God’s grace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The grace of God in the form of the Holy Spirit precedes human decisions. It goes ahead to work on hearts, to soften the sinful nature, and to help us fully know Him. It aims to loosen sin’s natural hold so that we can be more inclined to choose God. This is a love that wants to reconcile us to Him.</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9</a:t>
            </a:fld>
            <a:endParaRPr lang="en-US"/>
          </a:p>
        </p:txBody>
      </p:sp>
    </p:spTree>
    <p:extLst>
      <p:ext uri="{BB962C8B-B14F-4D97-AF65-F5344CB8AC3E}">
        <p14:creationId xmlns:p14="http://schemas.microsoft.com/office/powerpoint/2010/main" val="1113650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And so, after being moved by the Holy Spirit, Rahab chose to exclaim, “The Lord your God is God in heaven and above and on the earth below” (Joshua 2:12).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ZA" sz="1800" dirty="0">
                <a:effectLst/>
                <a:latin typeface="Avenir Next" panose="020B0503020202020204" pitchFamily="34" charset="0"/>
                <a:ea typeface="Calibri" panose="020F0502020204030204" pitchFamily="34" charset="0"/>
                <a:cs typeface="Calibri" panose="020F0502020204030204" pitchFamily="34" charset="0"/>
              </a:rPr>
              <a:t>We can be thankful for God’s love towards Rahab—because His love is the same for us. Without excusing her sins, His love found a way for a sinful woman to be delivered from the penalty of death. Rahab was transferred from a house of shame to a hall of fame because of the prevenient grace of God.</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C4F94D6-2918-5746-B085-8FA6D9F8628E}" type="slidenum">
              <a:rPr lang="en-US" smtClean="0"/>
              <a:t>10</a:t>
            </a:fld>
            <a:endParaRPr lang="en-US"/>
          </a:p>
        </p:txBody>
      </p:sp>
    </p:spTree>
    <p:extLst>
      <p:ext uri="{BB962C8B-B14F-4D97-AF65-F5344CB8AC3E}">
        <p14:creationId xmlns:p14="http://schemas.microsoft.com/office/powerpoint/2010/main" val="584688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8557-9D87-F530-14E4-314CA8D1FF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F71E4C-B566-F7FA-1CAE-24376917D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54A5C7-0CDE-C124-305E-622502C88FBD}"/>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5" name="Footer Placeholder 4">
            <a:extLst>
              <a:ext uri="{FF2B5EF4-FFF2-40B4-BE49-F238E27FC236}">
                <a16:creationId xmlns:a16="http://schemas.microsoft.com/office/drawing/2014/main" id="{E95F1F7D-1545-8A64-AB5F-363CF3217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98D7D-911A-6B3B-797A-3B1FBCAE5C6D}"/>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48034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5D1EC-286C-2612-72B5-6E77A4CC28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01B33A-870E-AA4E-BC33-80E7F614CB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98B283-83B3-CD26-5E19-15D5083AEC8F}"/>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5" name="Footer Placeholder 4">
            <a:extLst>
              <a:ext uri="{FF2B5EF4-FFF2-40B4-BE49-F238E27FC236}">
                <a16:creationId xmlns:a16="http://schemas.microsoft.com/office/drawing/2014/main" id="{161929EB-5E63-19C4-59DF-F9F7D1D72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14194-04DC-349D-8DCF-CE612BE4EAA2}"/>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22720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B33694-DCFB-856F-3BEE-717C9EC4AC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874B4-C9CE-23A3-57EE-C0D82DE869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C3C02-A544-F5A1-755A-11364D589808}"/>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5" name="Footer Placeholder 4">
            <a:extLst>
              <a:ext uri="{FF2B5EF4-FFF2-40B4-BE49-F238E27FC236}">
                <a16:creationId xmlns:a16="http://schemas.microsoft.com/office/drawing/2014/main" id="{F907CFB8-6201-A3A8-C993-5ADF1EB9C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543B0-29A8-A0B6-B2AB-E42DA9A3025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27873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5322-7DC9-020C-6157-85B7884C2D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2D965E-67E9-F721-87E3-B9DF00EFA2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958D2-9279-5291-884F-010E5ED1C7E0}"/>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5" name="Footer Placeholder 4">
            <a:extLst>
              <a:ext uri="{FF2B5EF4-FFF2-40B4-BE49-F238E27FC236}">
                <a16:creationId xmlns:a16="http://schemas.microsoft.com/office/drawing/2014/main" id="{66C5B2E6-C26C-BDA2-6922-4186A7D4B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8FFB6-0B65-8F8F-7CC5-9CD43DAC168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82203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08CB-F196-1794-0A06-9E79B094A9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CA3CAF-DC23-74C5-4752-B2FEA10B8F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285AFD-A965-EE8D-1585-3CE768952F02}"/>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5" name="Footer Placeholder 4">
            <a:extLst>
              <a:ext uri="{FF2B5EF4-FFF2-40B4-BE49-F238E27FC236}">
                <a16:creationId xmlns:a16="http://schemas.microsoft.com/office/drawing/2014/main" id="{1D2205A2-52D7-FABB-AA71-3AB801DA6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D0E86-5609-8AA0-4250-4CFFCE07A909}"/>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88715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399BA-237B-0B0F-C629-9ECE141FF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562A1-5EEF-7DE5-335E-9BF1768EEA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804414-73BD-E3A6-61E2-8A90F8BD76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CC2B8-ECBA-6825-5EA1-3F8A8D065734}"/>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6" name="Footer Placeholder 5">
            <a:extLst>
              <a:ext uri="{FF2B5EF4-FFF2-40B4-BE49-F238E27FC236}">
                <a16:creationId xmlns:a16="http://schemas.microsoft.com/office/drawing/2014/main" id="{83B5B84F-3C27-20F2-E70A-CCD95B4387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B61536-8FB3-2C28-3976-59FC2CA90D85}"/>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93575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6718E-C1AA-D99F-159C-637B778541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CC0667-97B5-CE7E-7108-9613287D58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1798BE-E021-7AAB-6E88-65C98657CB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88DB59-7E75-E63A-9F14-05309B91BF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FEF098-B922-A683-CAED-FF68FC5431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1EB9C7-7309-1674-2660-82024CC2A944}"/>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8" name="Footer Placeholder 7">
            <a:extLst>
              <a:ext uri="{FF2B5EF4-FFF2-40B4-BE49-F238E27FC236}">
                <a16:creationId xmlns:a16="http://schemas.microsoft.com/office/drawing/2014/main" id="{F40894F0-6A04-D1A7-A8CE-7508BFED95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F538A6-82C5-2F0D-4D50-00A1916B4BB8}"/>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101538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2E643-CD05-B137-F5B0-D737C8E755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5E8474-4DD5-A68F-6174-E7C3BC72AEB4}"/>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4" name="Footer Placeholder 3">
            <a:extLst>
              <a:ext uri="{FF2B5EF4-FFF2-40B4-BE49-F238E27FC236}">
                <a16:creationId xmlns:a16="http://schemas.microsoft.com/office/drawing/2014/main" id="{AE0F176A-FECB-5397-6ED0-E9FFC9CBB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177EE5-BBE5-C616-6764-AD7CF494B4CC}"/>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5705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A2336B-5A17-4A81-F768-CD1D2E7DD733}"/>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3" name="Footer Placeholder 2">
            <a:extLst>
              <a:ext uri="{FF2B5EF4-FFF2-40B4-BE49-F238E27FC236}">
                <a16:creationId xmlns:a16="http://schemas.microsoft.com/office/drawing/2014/main" id="{9D87F973-8072-EE95-34E5-EE0E4F67DF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B090B-4D4E-C4F9-3E95-5BF6342AECE1}"/>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43094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FEB26-036E-B15B-1DEE-05CAC06B8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8CCF2F-756E-28D7-ACDD-258B33EF01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DB2FC6-6E88-BC0E-4BB8-E87191979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5577D-5CD6-76F6-D8C6-B49C4E6889CC}"/>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6" name="Footer Placeholder 5">
            <a:extLst>
              <a:ext uri="{FF2B5EF4-FFF2-40B4-BE49-F238E27FC236}">
                <a16:creationId xmlns:a16="http://schemas.microsoft.com/office/drawing/2014/main" id="{9A6C1DFF-552A-209E-2929-52BC864A6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0DDDD-B243-479C-6E5B-F57A749E5CBF}"/>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265502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19622-9093-B6E9-6A33-5116E3FC51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0E9333-A5F3-46E7-A726-970F16B278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A25A9F-FF61-F386-692F-F92B2D2396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875FE7-F2B7-D47C-40E1-342DC3611AB6}"/>
              </a:ext>
            </a:extLst>
          </p:cNvPr>
          <p:cNvSpPr>
            <a:spLocks noGrp="1"/>
          </p:cNvSpPr>
          <p:nvPr>
            <p:ph type="dt" sz="half" idx="10"/>
          </p:nvPr>
        </p:nvSpPr>
        <p:spPr/>
        <p:txBody>
          <a:bodyPr/>
          <a:lstStyle/>
          <a:p>
            <a:fld id="{29F1ABF5-3ED5-2649-830C-32373C37F4B5}" type="datetimeFigureOut">
              <a:rPr lang="en-US" smtClean="0"/>
              <a:t>3/2/23</a:t>
            </a:fld>
            <a:endParaRPr lang="en-US"/>
          </a:p>
        </p:txBody>
      </p:sp>
      <p:sp>
        <p:nvSpPr>
          <p:cNvPr id="6" name="Footer Placeholder 5">
            <a:extLst>
              <a:ext uri="{FF2B5EF4-FFF2-40B4-BE49-F238E27FC236}">
                <a16:creationId xmlns:a16="http://schemas.microsoft.com/office/drawing/2014/main" id="{995C8B3E-42A5-3FD1-0073-3F47E9397C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33BA36-39F9-4479-06BE-C92EBDBD4B06}"/>
              </a:ext>
            </a:extLst>
          </p:cNvPr>
          <p:cNvSpPr>
            <a:spLocks noGrp="1"/>
          </p:cNvSpPr>
          <p:nvPr>
            <p:ph type="sldNum" sz="quarter" idx="12"/>
          </p:nvPr>
        </p:nvSpPr>
        <p:spPr/>
        <p:txBody>
          <a:bodyPr/>
          <a:lstStyle/>
          <a:p>
            <a:fld id="{9E64BB83-A623-7842-A8CC-3821825B507E}" type="slidenum">
              <a:rPr lang="en-US" smtClean="0"/>
              <a:t>‹#›</a:t>
            </a:fld>
            <a:endParaRPr lang="en-US"/>
          </a:p>
        </p:txBody>
      </p:sp>
    </p:spTree>
    <p:extLst>
      <p:ext uri="{BB962C8B-B14F-4D97-AF65-F5344CB8AC3E}">
        <p14:creationId xmlns:p14="http://schemas.microsoft.com/office/powerpoint/2010/main" val="390298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48FAA1-32FD-0948-AF3D-088B07C355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8112A3-D785-D1C7-F365-6DC5DBC234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258DA5-9B16-D2B7-91F2-2E3A45AD75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1ABF5-3ED5-2649-830C-32373C37F4B5}" type="datetimeFigureOut">
              <a:rPr lang="en-US" smtClean="0"/>
              <a:t>3/2/23</a:t>
            </a:fld>
            <a:endParaRPr lang="en-US"/>
          </a:p>
        </p:txBody>
      </p:sp>
      <p:sp>
        <p:nvSpPr>
          <p:cNvPr id="5" name="Footer Placeholder 4">
            <a:extLst>
              <a:ext uri="{FF2B5EF4-FFF2-40B4-BE49-F238E27FC236}">
                <a16:creationId xmlns:a16="http://schemas.microsoft.com/office/drawing/2014/main" id="{264718E0-2D2A-543A-17EA-3A49604E80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86CF5F-BEE3-F4C3-6459-163ED9C14E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4BB83-A623-7842-A8CC-3821825B507E}" type="slidenum">
              <a:rPr lang="en-US" smtClean="0"/>
              <a:t>‹#›</a:t>
            </a:fld>
            <a:endParaRPr lang="en-US"/>
          </a:p>
        </p:txBody>
      </p:sp>
    </p:spTree>
    <p:extLst>
      <p:ext uri="{BB962C8B-B14F-4D97-AF65-F5344CB8AC3E}">
        <p14:creationId xmlns:p14="http://schemas.microsoft.com/office/powerpoint/2010/main" val="112720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B3CE-17C4-5A50-30FC-68CFB1C9632F}"/>
              </a:ext>
            </a:extLst>
          </p:cNvPr>
          <p:cNvSpPr>
            <a:spLocks noGrp="1"/>
          </p:cNvSpPr>
          <p:nvPr>
            <p:ph type="ctrTitle"/>
          </p:nvPr>
        </p:nvSpPr>
        <p:spPr>
          <a:xfrm>
            <a:off x="1237695" y="796873"/>
            <a:ext cx="7924800" cy="2387600"/>
          </a:xfrm>
        </p:spPr>
        <p:txBody>
          <a:bodyPr>
            <a:normAutofit/>
          </a:bodyPr>
          <a:lstStyle/>
          <a:p>
            <a:pPr algn="l"/>
            <a:r>
              <a:rPr lang="en-US" sz="11500" b="1" dirty="0">
                <a:solidFill>
                  <a:srgbClr val="7A3F79"/>
                </a:solidFill>
                <a:latin typeface="Sinthya" panose="02000500000000000000" pitchFamily="2" charset="0"/>
              </a:rPr>
              <a:t>A Love </a:t>
            </a:r>
          </a:p>
        </p:txBody>
      </p:sp>
      <p:sp>
        <p:nvSpPr>
          <p:cNvPr id="3" name="Subtitle 2">
            <a:extLst>
              <a:ext uri="{FF2B5EF4-FFF2-40B4-BE49-F238E27FC236}">
                <a16:creationId xmlns:a16="http://schemas.microsoft.com/office/drawing/2014/main" id="{E0D01FEB-E68B-B277-316B-3BADB7F54328}"/>
              </a:ext>
            </a:extLst>
          </p:cNvPr>
          <p:cNvSpPr>
            <a:spLocks noGrp="1"/>
          </p:cNvSpPr>
          <p:nvPr>
            <p:ph type="subTitle" idx="1"/>
          </p:nvPr>
        </p:nvSpPr>
        <p:spPr>
          <a:xfrm>
            <a:off x="1040339" y="3184473"/>
            <a:ext cx="7924800" cy="753307"/>
          </a:xfrm>
        </p:spPr>
        <p:txBody>
          <a:bodyPr>
            <a:normAutofit/>
          </a:bodyPr>
          <a:lstStyle/>
          <a:p>
            <a:pPr algn="l"/>
            <a:r>
              <a:rPr lang="en-US" sz="3600" dirty="0">
                <a:solidFill>
                  <a:srgbClr val="7A3F79"/>
                </a:solidFill>
                <a:latin typeface="Avenir Next" panose="020B0503020202020204" pitchFamily="34" charset="0"/>
              </a:rPr>
              <a:t>THAT PRECEDES ONE’S CHOICES</a:t>
            </a:r>
          </a:p>
        </p:txBody>
      </p:sp>
      <p:grpSp>
        <p:nvGrpSpPr>
          <p:cNvPr id="11" name="Group 10">
            <a:extLst>
              <a:ext uri="{FF2B5EF4-FFF2-40B4-BE49-F238E27FC236}">
                <a16:creationId xmlns:a16="http://schemas.microsoft.com/office/drawing/2014/main" id="{5B7DE95C-BC41-5B68-33B2-E14DA79E3485}"/>
              </a:ext>
            </a:extLst>
          </p:cNvPr>
          <p:cNvGrpSpPr/>
          <p:nvPr/>
        </p:nvGrpSpPr>
        <p:grpSpPr>
          <a:xfrm>
            <a:off x="5694452" y="145223"/>
            <a:ext cx="4638232" cy="584775"/>
            <a:chOff x="5694452" y="145223"/>
            <a:chExt cx="4638232" cy="584775"/>
          </a:xfrm>
        </p:grpSpPr>
        <p:sp>
          <p:nvSpPr>
            <p:cNvPr id="5" name="TextBox 4">
              <a:extLst>
                <a:ext uri="{FF2B5EF4-FFF2-40B4-BE49-F238E27FC236}">
                  <a16:creationId xmlns:a16="http://schemas.microsoft.com/office/drawing/2014/main" id="{D4CAE06C-7F0E-A829-465B-F29FB6E98FAE}"/>
                </a:ext>
              </a:extLst>
            </p:cNvPr>
            <p:cNvSpPr txBox="1"/>
            <p:nvPr/>
          </p:nvSpPr>
          <p:spPr>
            <a:xfrm>
              <a:off x="5694452" y="145223"/>
              <a:ext cx="3821688" cy="584775"/>
            </a:xfrm>
            <a:prstGeom prst="rect">
              <a:avLst/>
            </a:prstGeom>
            <a:noFill/>
          </p:spPr>
          <p:txBody>
            <a:bodyPr wrap="square" rtlCol="0">
              <a:spAutoFit/>
            </a:bodyPr>
            <a:lstStyle/>
            <a:p>
              <a:pPr algn="r"/>
              <a:r>
                <a:rPr lang="en-US" sz="1600" dirty="0">
                  <a:solidFill>
                    <a:srgbClr val="7A3F79"/>
                  </a:solidFill>
                  <a:latin typeface="Avenir Next" panose="020B0503020202020204" pitchFamily="34" charset="0"/>
                </a:rPr>
                <a:t>Women’s Ministries Emphasis Day </a:t>
              </a:r>
            </a:p>
            <a:p>
              <a:pPr algn="r"/>
              <a:r>
                <a:rPr lang="en-US" sz="1600" dirty="0">
                  <a:solidFill>
                    <a:srgbClr val="7A3F79"/>
                  </a:solidFill>
                  <a:latin typeface="Avenir Next" panose="020B0503020202020204" pitchFamily="34" charset="0"/>
                </a:rPr>
                <a:t> JUNE 10, 2023</a:t>
              </a:r>
            </a:p>
          </p:txBody>
        </p:sp>
        <p:pic>
          <p:nvPicPr>
            <p:cNvPr id="9" name="Picture 8">
              <a:extLst>
                <a:ext uri="{FF2B5EF4-FFF2-40B4-BE49-F238E27FC236}">
                  <a16:creationId xmlns:a16="http://schemas.microsoft.com/office/drawing/2014/main" id="{BA435412-8F81-2EBC-64F6-1565A3656251}"/>
                </a:ext>
              </a:extLst>
            </p:cNvPr>
            <p:cNvPicPr>
              <a:picLocks noChangeAspect="1"/>
            </p:cNvPicPr>
            <p:nvPr/>
          </p:nvPicPr>
          <p:blipFill>
            <a:blip r:embed="rId3"/>
            <a:stretch>
              <a:fillRect/>
            </a:stretch>
          </p:blipFill>
          <p:spPr>
            <a:xfrm>
              <a:off x="9450044" y="145223"/>
              <a:ext cx="882640" cy="525170"/>
            </a:xfrm>
            <a:prstGeom prst="rect">
              <a:avLst/>
            </a:prstGeom>
          </p:spPr>
        </p:pic>
      </p:grpSp>
      <p:sp>
        <p:nvSpPr>
          <p:cNvPr id="10" name="TextBox 9">
            <a:extLst>
              <a:ext uri="{FF2B5EF4-FFF2-40B4-BE49-F238E27FC236}">
                <a16:creationId xmlns:a16="http://schemas.microsoft.com/office/drawing/2014/main" id="{ED865626-6B92-CC2E-7B0B-FEF2FFED1116}"/>
              </a:ext>
            </a:extLst>
          </p:cNvPr>
          <p:cNvSpPr txBox="1"/>
          <p:nvPr/>
        </p:nvSpPr>
        <p:spPr>
          <a:xfrm>
            <a:off x="98854" y="6374223"/>
            <a:ext cx="10233830" cy="338554"/>
          </a:xfrm>
          <a:prstGeom prst="rect">
            <a:avLst/>
          </a:prstGeom>
          <a:noFill/>
        </p:spPr>
        <p:txBody>
          <a:bodyPr wrap="square" rtlCol="0">
            <a:spAutoFit/>
          </a:bodyPr>
          <a:lstStyle/>
          <a:p>
            <a:r>
              <a:rPr lang="en-US" sz="1600" dirty="0">
                <a:solidFill>
                  <a:srgbClr val="7A3F79"/>
                </a:solidFill>
                <a:latin typeface="Avenir Next" panose="020B0503020202020204" pitchFamily="34" charset="0"/>
              </a:rPr>
              <a:t>Sermon prepared by Margery </a:t>
            </a:r>
            <a:r>
              <a:rPr lang="en-US" sz="1600" dirty="0" err="1">
                <a:solidFill>
                  <a:srgbClr val="7A3F79"/>
                </a:solidFill>
                <a:latin typeface="Avenir Next" panose="020B0503020202020204" pitchFamily="34" charset="0"/>
              </a:rPr>
              <a:t>Herinirina</a:t>
            </a:r>
            <a:r>
              <a:rPr lang="en-US" sz="1600" dirty="0">
                <a:solidFill>
                  <a:srgbClr val="7A3F79"/>
                </a:solidFill>
                <a:latin typeface="Avenir Next" panose="020B0503020202020204" pitchFamily="34" charset="0"/>
              </a:rPr>
              <a:t>, Southern Africa-Indian Ocean Division Women’s Ministries director</a:t>
            </a:r>
          </a:p>
        </p:txBody>
      </p:sp>
    </p:spTree>
    <p:extLst>
      <p:ext uri="{BB962C8B-B14F-4D97-AF65-F5344CB8AC3E}">
        <p14:creationId xmlns:p14="http://schemas.microsoft.com/office/powerpoint/2010/main" val="196049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11856" cy="1325563"/>
          </a:xfrm>
        </p:spPr>
        <p:txBody>
          <a:bodyPr/>
          <a:lstStyle/>
          <a:p>
            <a:r>
              <a:rPr lang="en-ZA"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Joshua 2:12</a:t>
            </a:r>
            <a:endParaRPr lang="en-US" dirty="0"/>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11856" cy="4351338"/>
          </a:xfrm>
        </p:spPr>
        <p:txBody>
          <a:bodyPr anchor="ctr">
            <a:norm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“The Lord your God is God in heaven and above and on the earth below.”</a:t>
            </a:r>
            <a:endParaRPr lang="en-US" sz="4400" dirty="0">
              <a:solidFill>
                <a:srgbClr val="7A3F79"/>
              </a:solidFill>
            </a:endParaRPr>
          </a:p>
        </p:txBody>
      </p:sp>
    </p:spTree>
    <p:extLst>
      <p:ext uri="{BB962C8B-B14F-4D97-AF65-F5344CB8AC3E}">
        <p14:creationId xmlns:p14="http://schemas.microsoft.com/office/powerpoint/2010/main" val="305586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33121"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Romans 2:4</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33121" cy="4351338"/>
          </a:xfrm>
        </p:spPr>
        <p:txBody>
          <a:bodyPr anchor="ct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“Do you show contempt for the riches of his kindness, forbearance and patience, not realizing that God’s kindness is intended to lead you to repentance?” </a:t>
            </a:r>
            <a:endParaRPr lang="en-US" dirty="0"/>
          </a:p>
        </p:txBody>
      </p:sp>
    </p:spTree>
    <p:extLst>
      <p:ext uri="{BB962C8B-B14F-4D97-AF65-F5344CB8AC3E}">
        <p14:creationId xmlns:p14="http://schemas.microsoft.com/office/powerpoint/2010/main" val="2021027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01223"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1 John 2:6</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01223" cy="4351338"/>
          </a:xfrm>
        </p:spPr>
        <p:txBody>
          <a:bodyPr anchor="ctr">
            <a:norm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“Whoever claims to live in him must live as Jesus did.”</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77332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E12C-2AD2-6973-F5A9-943B0C7BC09C}"/>
              </a:ext>
            </a:extLst>
          </p:cNvPr>
          <p:cNvSpPr>
            <a:spLocks noGrp="1"/>
          </p:cNvSpPr>
          <p:nvPr>
            <p:ph type="title"/>
          </p:nvPr>
        </p:nvSpPr>
        <p:spPr>
          <a:xfrm>
            <a:off x="778687" y="901663"/>
            <a:ext cx="8810914" cy="2852737"/>
          </a:xfrm>
        </p:spPr>
        <p:txBody>
          <a:bodyPr anchor="b"/>
          <a:lstStyle/>
          <a:p>
            <a:pPr algn="ctr"/>
            <a:r>
              <a:rPr lang="en-US" dirty="0">
                <a:solidFill>
                  <a:srgbClr val="7A3F79"/>
                </a:solidFill>
                <a:latin typeface="Avenir Next" panose="020B0503020202020204" pitchFamily="34" charset="0"/>
              </a:rPr>
              <a:t>Redefining the term </a:t>
            </a:r>
            <a:br>
              <a:rPr lang="en-US" dirty="0">
                <a:solidFill>
                  <a:srgbClr val="7A3F79"/>
                </a:solidFill>
                <a:latin typeface="Avenir Next" panose="020B0503020202020204" pitchFamily="34" charset="0"/>
              </a:rPr>
            </a:br>
            <a:r>
              <a:rPr lang="en-US" dirty="0">
                <a:solidFill>
                  <a:srgbClr val="7A3F79"/>
                </a:solidFill>
                <a:latin typeface="Avenir Next" panose="020B0503020202020204" pitchFamily="34" charset="0"/>
              </a:rPr>
              <a:t>“</a:t>
            </a:r>
            <a:r>
              <a:rPr lang="en-US" b="1" dirty="0">
                <a:solidFill>
                  <a:srgbClr val="7A3F79"/>
                </a:solidFill>
                <a:latin typeface="Avenir Next" panose="020B0503020202020204" pitchFamily="34" charset="0"/>
              </a:rPr>
              <a:t>SINNER</a:t>
            </a:r>
            <a:r>
              <a:rPr lang="en-US" dirty="0">
                <a:solidFill>
                  <a:srgbClr val="7A3F79"/>
                </a:solidFill>
                <a:latin typeface="Avenir Next" panose="020B0503020202020204" pitchFamily="34" charset="0"/>
              </a:rPr>
              <a:t>”</a:t>
            </a:r>
          </a:p>
        </p:txBody>
      </p:sp>
    </p:spTree>
    <p:extLst>
      <p:ext uri="{BB962C8B-B14F-4D97-AF65-F5344CB8AC3E}">
        <p14:creationId xmlns:p14="http://schemas.microsoft.com/office/powerpoint/2010/main" val="129720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54386" cy="1325563"/>
          </a:xfrm>
        </p:spPr>
        <p:txBody>
          <a:bodyPr/>
          <a:lstStyle/>
          <a:p>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James 2:4</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54386" cy="4667250"/>
          </a:xfrm>
        </p:spPr>
        <p:txBody>
          <a:bodyPr anchor="ctr">
            <a:norm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“Have you not discriminated among yourselves and become judges with evil thoughts?”</a:t>
            </a:r>
          </a:p>
        </p:txBody>
      </p:sp>
    </p:spTree>
    <p:extLst>
      <p:ext uri="{BB962C8B-B14F-4D97-AF65-F5344CB8AC3E}">
        <p14:creationId xmlns:p14="http://schemas.microsoft.com/office/powerpoint/2010/main" val="346017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954386" cy="1325563"/>
          </a:xfrm>
        </p:spPr>
        <p:txBody>
          <a:bodyPr>
            <a:normAutofit/>
          </a:bodyPr>
          <a:lstStyle/>
          <a:p>
            <a:r>
              <a:rPr lang="en-ZA"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How then are we to define a sinner? </a:t>
            </a:r>
            <a:endParaRPr lang="en-US" sz="7200"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954386" cy="4667250"/>
          </a:xfrm>
        </p:spPr>
        <p:txBody>
          <a:bodyPr anchor="ctr">
            <a:normAutofit/>
          </a:bodyPr>
          <a:lstStyle/>
          <a:p>
            <a:pPr marL="0" indent="0">
              <a:buNone/>
            </a:pPr>
            <a:r>
              <a:rPr lang="en-ZA" sz="3600" b="1" dirty="0">
                <a:solidFill>
                  <a:srgbClr val="7A3F79"/>
                </a:solidFill>
                <a:latin typeface="Avenir Next" panose="020B0503020202020204" pitchFamily="34" charset="0"/>
                <a:ea typeface="Calibri" panose="020F0502020204030204" pitchFamily="34" charset="0"/>
                <a:cs typeface="Calibri" panose="020F0502020204030204" pitchFamily="34" charset="0"/>
              </a:rPr>
              <a:t>Romans 3:23 </a:t>
            </a:r>
          </a:p>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“All have sinned and fall short of the glory of God.”</a:t>
            </a:r>
          </a:p>
          <a:p>
            <a:pPr marL="0" indent="0">
              <a:buNone/>
            </a:pPr>
            <a:r>
              <a:rPr lang="en-ZA"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Romans 3:10 </a:t>
            </a:r>
          </a:p>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“There is none righteous, no, not one.” </a:t>
            </a:r>
          </a:p>
        </p:txBody>
      </p:sp>
    </p:spTree>
    <p:extLst>
      <p:ext uri="{BB962C8B-B14F-4D97-AF65-F5344CB8AC3E}">
        <p14:creationId xmlns:p14="http://schemas.microsoft.com/office/powerpoint/2010/main" val="3939679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360218" y="1857523"/>
            <a:ext cx="9795165" cy="4834222"/>
          </a:xfrm>
        </p:spPr>
        <p:txBody>
          <a:bodyPr anchor="ctr">
            <a:normAutofit/>
          </a:bodyPr>
          <a:lstStyle/>
          <a:p>
            <a:pPr marL="0" indent="0" algn="ctr">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The closer you come to Jesus</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the more faulty you will appear in your own eyes; for your vision will be clearer, and your imperfections will be seen in broad and distinct contrast to His perfect nature.” </a:t>
            </a:r>
          </a:p>
          <a:p>
            <a:pPr marL="0" indent="0" algn="ctr">
              <a:buNone/>
            </a:pPr>
            <a:r>
              <a:rPr lang="en-US" sz="2400" dirty="0">
                <a:solidFill>
                  <a:srgbClr val="7A3F79"/>
                </a:solidFill>
                <a:effectLst/>
                <a:latin typeface="Avenir Next" panose="020B0503020202020204" pitchFamily="34" charset="0"/>
                <a:ea typeface="Calibri" panose="020F0502020204030204" pitchFamily="34" charset="0"/>
              </a:rPr>
              <a:t>Ellen G. White, </a:t>
            </a:r>
            <a:r>
              <a:rPr lang="en-US" sz="2400" i="1" dirty="0">
                <a:solidFill>
                  <a:srgbClr val="7A3F79"/>
                </a:solidFill>
                <a:effectLst/>
                <a:latin typeface="Avenir Next" panose="020B0503020202020204" pitchFamily="34" charset="0"/>
                <a:ea typeface="Calibri" panose="020F0502020204030204" pitchFamily="34" charset="0"/>
              </a:rPr>
              <a:t>Steps to Christ,</a:t>
            </a:r>
            <a:r>
              <a:rPr lang="en-US" sz="2400" dirty="0">
                <a:solidFill>
                  <a:srgbClr val="7A3F79"/>
                </a:solidFill>
                <a:effectLst/>
                <a:latin typeface="Avenir Next" panose="020B0503020202020204" pitchFamily="34" charset="0"/>
                <a:ea typeface="Calibri" panose="020F0502020204030204" pitchFamily="34" charset="0"/>
              </a:rPr>
              <a:t> p. 64.2</a:t>
            </a:r>
          </a:p>
        </p:txBody>
      </p:sp>
    </p:spTree>
    <p:extLst>
      <p:ext uri="{BB962C8B-B14F-4D97-AF65-F5344CB8AC3E}">
        <p14:creationId xmlns:p14="http://schemas.microsoft.com/office/powerpoint/2010/main" val="4195735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a:bodyPr>
          <a:lstStyle/>
          <a:p>
            <a:pPr marL="0" marR="0" indent="0" algn="ctr">
              <a:spcBef>
                <a:spcPts val="0"/>
              </a:spcBef>
              <a:spcAft>
                <a:spcPts val="0"/>
              </a:spcAft>
              <a:buNone/>
            </a:pPr>
            <a:r>
              <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rPr>
              <a:t>”</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Love</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must be the prevailing element in all our work</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In the representation of others who do not believe as we do, every speaker must guard against making statements that will appear severe and like judging. Present the truth, and let the truth, the Holy Spirit of God, act as a reprover, as a judge; but let not your words bruise and wound the soul...” </a:t>
            </a:r>
            <a:endParaRPr lang="en-US" sz="3200" dirty="0">
              <a:solidFill>
                <a:srgbClr val="7A3F79"/>
              </a:solidFill>
              <a:effectLst/>
              <a:latin typeface="Calibri" panose="020F0502020204030204" pitchFamily="34" charset="0"/>
              <a:ea typeface="Calibri" panose="020F0502020204030204" pitchFamily="34" charset="0"/>
            </a:endParaRPr>
          </a:p>
          <a:p>
            <a:pPr marL="0" marR="0" indent="0" algn="ctr">
              <a:spcBef>
                <a:spcPts val="0"/>
              </a:spcBef>
              <a:spcAft>
                <a:spcPts val="0"/>
              </a:spcAft>
              <a:buNone/>
            </a:pPr>
            <a:r>
              <a:rPr lang="en-ZA" sz="2400" dirty="0">
                <a:solidFill>
                  <a:srgbClr val="7A3F79"/>
                </a:solidFill>
                <a:effectLst/>
                <a:latin typeface="Avenir Next" panose="020B0503020202020204" pitchFamily="34" charset="0"/>
                <a:ea typeface="Calibri" panose="020F0502020204030204" pitchFamily="34" charset="0"/>
              </a:rPr>
              <a:t>Ellen G. White, </a:t>
            </a:r>
            <a:r>
              <a:rPr lang="en-ZA" sz="2400" i="1" dirty="0">
                <a:solidFill>
                  <a:srgbClr val="7A3F79"/>
                </a:solidFill>
                <a:effectLst/>
                <a:latin typeface="Avenir Next" panose="020B0503020202020204" pitchFamily="34" charset="0"/>
                <a:ea typeface="Calibri" panose="020F0502020204030204" pitchFamily="34" charset="0"/>
              </a:rPr>
              <a:t>Evangelism,</a:t>
            </a:r>
            <a:r>
              <a:rPr lang="en-ZA" sz="2400" dirty="0">
                <a:solidFill>
                  <a:srgbClr val="7A3F79"/>
                </a:solidFill>
                <a:effectLst/>
                <a:latin typeface="Avenir Next" panose="020B0503020202020204" pitchFamily="34" charset="0"/>
                <a:ea typeface="Calibri" panose="020F0502020204030204" pitchFamily="34" charset="0"/>
              </a:rPr>
              <a:t> p. 303.2</a:t>
            </a:r>
            <a:endParaRPr lang="en-US" sz="2400" dirty="0">
              <a:solidFill>
                <a:srgbClr val="7A3F79"/>
              </a:solidFill>
              <a:effectLst/>
              <a:latin typeface="Avenir Next" panose="020B0503020202020204" pitchFamily="34" charset="0"/>
              <a:ea typeface="Calibri" panose="020F0502020204030204" pitchFamily="34" charset="0"/>
            </a:endParaRPr>
          </a:p>
        </p:txBody>
      </p:sp>
    </p:spTree>
    <p:extLst>
      <p:ext uri="{BB962C8B-B14F-4D97-AF65-F5344CB8AC3E}">
        <p14:creationId xmlns:p14="http://schemas.microsoft.com/office/powerpoint/2010/main" val="998976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3AA0D-9CB1-2B31-584C-171A4F2FA200}"/>
              </a:ext>
            </a:extLst>
          </p:cNvPr>
          <p:cNvSpPr>
            <a:spLocks noGrp="1"/>
          </p:cNvSpPr>
          <p:nvPr>
            <p:ph idx="1"/>
          </p:nvPr>
        </p:nvSpPr>
        <p:spPr>
          <a:xfrm>
            <a:off x="689344" y="687941"/>
            <a:ext cx="9103242" cy="4351338"/>
          </a:xfrm>
        </p:spPr>
        <p:txBody>
          <a:bodyPr/>
          <a:lstStyle/>
          <a:p>
            <a:pPr marL="0" marR="0" indent="0">
              <a:spcBef>
                <a:spcPts val="0"/>
              </a:spcBef>
              <a:spcAft>
                <a:spcPts val="0"/>
              </a:spcAft>
              <a:buNone/>
            </a:pPr>
            <a:endParaRPr lang="en-US" sz="4000" dirty="0">
              <a:effectLst/>
              <a:latin typeface="Abadi MT Condensed Light" panose="020B0306030101010103" pitchFamily="34" charset="77"/>
              <a:ea typeface="Calibri" panose="020F0502020204030204" pitchFamily="34" charset="0"/>
            </a:endParaRPr>
          </a:p>
          <a:p>
            <a:pPr marL="0" marR="0" indent="0">
              <a:spcBef>
                <a:spcPts val="0"/>
              </a:spcBef>
              <a:spcAft>
                <a:spcPts val="0"/>
              </a:spcAft>
              <a:buNone/>
            </a:pPr>
            <a:r>
              <a:rPr lang="en-ZA" sz="4000" dirty="0">
                <a:solidFill>
                  <a:srgbClr val="97546A"/>
                </a:solidFill>
                <a:effectLst/>
                <a:latin typeface="Avenir Next" panose="020B0503020202020204" pitchFamily="34" charset="0"/>
                <a:ea typeface="Calibri" panose="020F0502020204030204" pitchFamily="34" charset="0"/>
                <a:cs typeface="Calibri" panose="020F0502020204030204" pitchFamily="34" charset="0"/>
              </a:rPr>
              <a:t>“This is </a:t>
            </a:r>
            <a:r>
              <a:rPr lang="en-ZA" sz="4000" b="1" dirty="0">
                <a:solidFill>
                  <a:srgbClr val="97546A"/>
                </a:solidFill>
                <a:effectLst/>
                <a:latin typeface="Avenir Next" panose="020B0503020202020204" pitchFamily="34" charset="0"/>
                <a:ea typeface="Calibri" panose="020F0502020204030204" pitchFamily="34" charset="0"/>
                <a:cs typeface="Calibri" panose="020F0502020204030204" pitchFamily="34" charset="0"/>
              </a:rPr>
              <a:t>love</a:t>
            </a:r>
            <a:r>
              <a:rPr lang="en-ZA" sz="4000" dirty="0">
                <a:solidFill>
                  <a:srgbClr val="97546A"/>
                </a:solidFill>
                <a:effectLst/>
                <a:latin typeface="Avenir Next" panose="020B0503020202020204" pitchFamily="34" charset="0"/>
                <a:ea typeface="Calibri" panose="020F0502020204030204" pitchFamily="34" charset="0"/>
                <a:cs typeface="Calibri" panose="020F0502020204030204" pitchFamily="34" charset="0"/>
              </a:rPr>
              <a:t>: not that we loved God, but that he loved us and sent his Son as an atoning</a:t>
            </a:r>
            <a:r>
              <a:rPr lang="en-US" sz="4000" dirty="0">
                <a:solidFill>
                  <a:srgbClr val="97546A"/>
                </a:solidFill>
                <a:latin typeface="Avenir Next" panose="020B0503020202020204" pitchFamily="34" charset="0"/>
                <a:ea typeface="Calibri" panose="020F0502020204030204" pitchFamily="34" charset="0"/>
              </a:rPr>
              <a:t> </a:t>
            </a:r>
            <a:r>
              <a:rPr lang="en-ZA" sz="4000" dirty="0">
                <a:solidFill>
                  <a:srgbClr val="97546A"/>
                </a:solidFill>
                <a:effectLst/>
                <a:latin typeface="Avenir Next" panose="020B0503020202020204" pitchFamily="34" charset="0"/>
                <a:ea typeface="Calibri" panose="020F0502020204030204" pitchFamily="34" charset="0"/>
                <a:cs typeface="Calibri" panose="020F0502020204030204" pitchFamily="34" charset="0"/>
              </a:rPr>
              <a:t>sacrifice for our sins. Dear friends, since God so loved us, we also ought to love one another.”</a:t>
            </a:r>
            <a:r>
              <a:rPr lang="en-US" sz="4000" dirty="0">
                <a:solidFill>
                  <a:srgbClr val="97546A"/>
                </a:solidFill>
                <a:latin typeface="Avenir Next" panose="020B0503020202020204" pitchFamily="34" charset="0"/>
                <a:ea typeface="Calibri" panose="020F0502020204030204" pitchFamily="34" charset="0"/>
              </a:rPr>
              <a:t> </a:t>
            </a:r>
          </a:p>
          <a:p>
            <a:pPr marL="0" marR="0" indent="0" algn="ctr">
              <a:spcBef>
                <a:spcPts val="0"/>
              </a:spcBef>
              <a:spcAft>
                <a:spcPts val="0"/>
              </a:spcAft>
              <a:buNone/>
            </a:pP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b="1" dirty="0">
                <a:solidFill>
                  <a:srgbClr val="97546A"/>
                </a:solidFill>
                <a:latin typeface="Avenir Next" panose="020B0503020202020204" pitchFamily="34" charset="0"/>
                <a:ea typeface="Calibri" panose="020F0502020204030204" pitchFamily="34" charset="0"/>
                <a:cs typeface="Calibri" panose="020F0502020204030204" pitchFamily="34" charset="0"/>
              </a:rPr>
              <a:t>1 John 4:10, 11</a:t>
            </a:r>
            <a:r>
              <a:rPr lang="en-ZA" dirty="0">
                <a:solidFill>
                  <a:srgbClr val="97546A"/>
                </a:solidFill>
                <a:latin typeface="Avenir Next" panose="020B0503020202020204" pitchFamily="34" charset="0"/>
                <a:ea typeface="Calibri" panose="020F0502020204030204" pitchFamily="34" charset="0"/>
                <a:cs typeface="Calibri" panose="020F0502020204030204" pitchFamily="34" charset="0"/>
              </a:rPr>
              <a:t>, NIV</a:t>
            </a:r>
          </a:p>
          <a:p>
            <a:pPr marL="0" indent="0">
              <a:buNone/>
            </a:pPr>
            <a:endParaRPr lang="en-US" dirty="0"/>
          </a:p>
        </p:txBody>
      </p:sp>
    </p:spTree>
    <p:extLst>
      <p:ext uri="{BB962C8B-B14F-4D97-AF65-F5344CB8AC3E}">
        <p14:creationId xmlns:p14="http://schemas.microsoft.com/office/powerpoint/2010/main" val="1032208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a:bodyPr>
          <a:lstStyle/>
          <a:p>
            <a:pPr marL="0" marR="0" indent="0">
              <a:spcBef>
                <a:spcPts val="0"/>
              </a:spcBef>
              <a:spcAft>
                <a:spcPts val="0"/>
              </a:spcAft>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“But I tell you, </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love</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your enemies and pray for those who persecute you, that you may be sons of your Father in heaven. He causes his sun to rise on the evil and the good, and sends rain on the righteous and the unrighteous.” </a:t>
            </a:r>
            <a:endParaRPr lang="en-US" sz="3200" dirty="0">
              <a:solidFill>
                <a:srgbClr val="7A3F79"/>
              </a:solidFill>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Matthew 5:44, 45</a:t>
            </a:r>
            <a:endParaRPr lang="en-US" b="1" dirty="0">
              <a:solidFill>
                <a:srgbClr val="7A3F79"/>
              </a:solidFill>
            </a:endParaRPr>
          </a:p>
        </p:txBody>
      </p:sp>
    </p:spTree>
    <p:extLst>
      <p:ext uri="{BB962C8B-B14F-4D97-AF65-F5344CB8AC3E}">
        <p14:creationId xmlns:p14="http://schemas.microsoft.com/office/powerpoint/2010/main" val="227045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3AA0D-9CB1-2B31-584C-171A4F2FA200}"/>
              </a:ext>
            </a:extLst>
          </p:cNvPr>
          <p:cNvSpPr>
            <a:spLocks noGrp="1"/>
          </p:cNvSpPr>
          <p:nvPr>
            <p:ph idx="1"/>
          </p:nvPr>
        </p:nvSpPr>
        <p:spPr>
          <a:xfrm>
            <a:off x="689344" y="687941"/>
            <a:ext cx="9103242" cy="4351338"/>
          </a:xfrm>
        </p:spPr>
        <p:txBody>
          <a:bodyPr/>
          <a:lstStyle/>
          <a:p>
            <a:pPr marL="0" marR="0" indent="0">
              <a:spcBef>
                <a:spcPts val="0"/>
              </a:spcBef>
              <a:spcAft>
                <a:spcPts val="0"/>
              </a:spcAft>
              <a:buNone/>
            </a:pPr>
            <a:endParaRPr lang="en-US" sz="4000" dirty="0">
              <a:effectLst/>
              <a:latin typeface="Abadi MT Condensed Light" panose="020B0306030101010103" pitchFamily="34" charset="77"/>
              <a:ea typeface="Calibri" panose="020F0502020204030204" pitchFamily="34" charset="0"/>
            </a:endParaRPr>
          </a:p>
          <a:p>
            <a:pPr marL="0" marR="0" indent="0">
              <a:spcBef>
                <a:spcPts val="0"/>
              </a:spcBef>
              <a:spcAft>
                <a:spcPts val="0"/>
              </a:spcAft>
              <a:buNone/>
            </a:pPr>
            <a:r>
              <a:rPr lang="en-ZA" sz="40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“This is </a:t>
            </a:r>
            <a:r>
              <a:rPr lang="en-ZA" sz="40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love</a:t>
            </a:r>
            <a:r>
              <a:rPr lang="en-ZA" sz="40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not that we loved God, but that He loved us and sent His Son as an atoning</a:t>
            </a:r>
            <a:r>
              <a:rPr lang="en-US" sz="4000" dirty="0">
                <a:solidFill>
                  <a:srgbClr val="7A3F79"/>
                </a:solidFill>
                <a:latin typeface="Avenir Next" panose="020B0503020202020204" pitchFamily="34" charset="0"/>
                <a:ea typeface="Calibri" panose="020F0502020204030204" pitchFamily="34" charset="0"/>
              </a:rPr>
              <a:t> </a:t>
            </a:r>
            <a:r>
              <a:rPr lang="en-ZA" sz="40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sacrifice for our sins.  Dear friends, since God so loved us, we also ought to love one another.”</a:t>
            </a:r>
            <a:r>
              <a:rPr lang="en-US" sz="4000" dirty="0">
                <a:solidFill>
                  <a:srgbClr val="7A3F79"/>
                </a:solidFill>
                <a:latin typeface="Avenir Next" panose="020B0503020202020204" pitchFamily="34" charset="0"/>
                <a:ea typeface="Calibri" panose="020F0502020204030204" pitchFamily="34" charset="0"/>
              </a:rPr>
              <a:t> </a:t>
            </a:r>
          </a:p>
          <a:p>
            <a:pPr marL="0" marR="0" indent="0" algn="ctr">
              <a:spcBef>
                <a:spcPts val="0"/>
              </a:spcBef>
              <a:spcAft>
                <a:spcPts val="0"/>
              </a:spcAft>
              <a:buNone/>
            </a:pP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a:t>
            </a:r>
            <a:r>
              <a:rPr lang="en-ZA" b="1" dirty="0">
                <a:solidFill>
                  <a:srgbClr val="7A3F79"/>
                </a:solidFill>
                <a:latin typeface="Avenir Next" panose="020B0503020202020204" pitchFamily="34" charset="0"/>
                <a:ea typeface="Calibri" panose="020F0502020204030204" pitchFamily="34" charset="0"/>
                <a:cs typeface="Calibri" panose="020F0502020204030204" pitchFamily="34" charset="0"/>
              </a:rPr>
              <a:t>1 John 4:10, 11</a:t>
            </a:r>
            <a:r>
              <a:rPr lang="en-ZA" dirty="0">
                <a:solidFill>
                  <a:srgbClr val="7A3F79"/>
                </a:solidFill>
                <a:latin typeface="Avenir Next" panose="020B0503020202020204" pitchFamily="34" charset="0"/>
                <a:ea typeface="Calibri" panose="020F0502020204030204" pitchFamily="34" charset="0"/>
                <a:cs typeface="Calibri" panose="020F0502020204030204" pitchFamily="34" charset="0"/>
              </a:rPr>
              <a:t>, NIV</a:t>
            </a:r>
          </a:p>
          <a:p>
            <a:pPr marL="0" indent="0">
              <a:buNone/>
            </a:pPr>
            <a:endParaRPr lang="en-US" dirty="0"/>
          </a:p>
        </p:txBody>
      </p:sp>
    </p:spTree>
    <p:extLst>
      <p:ext uri="{BB962C8B-B14F-4D97-AF65-F5344CB8AC3E}">
        <p14:creationId xmlns:p14="http://schemas.microsoft.com/office/powerpoint/2010/main" val="876736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The Holy Spirit</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986284" cy="4351338"/>
          </a:xfrm>
        </p:spPr>
        <p:txBody>
          <a:bodyPr anchor="ctr">
            <a:normAutofit/>
          </a:bodyPr>
          <a:lstStyle/>
          <a:p>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helps remove </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our pride </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and replace </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it with a forgiving, kind, and patient heart. </a:t>
            </a:r>
          </a:p>
          <a:p>
            <a:pPr marL="0" indent="0">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helps heal </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our past hurts so that we can love others in the way that we have been loved by God. </a:t>
            </a:r>
            <a:endParaRPr lang="en-US" sz="48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7183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699977" y="1857523"/>
            <a:ext cx="8752367" cy="4351338"/>
          </a:xfrm>
        </p:spPr>
        <p:txBody>
          <a:bodyPr anchor="ctr">
            <a:normAutofit/>
          </a:bodyPr>
          <a:lstStyle/>
          <a:p>
            <a:pPr marL="0" indent="0">
              <a:spcBef>
                <a:spcPts val="0"/>
              </a:spcBef>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“It had been an ill nature in Rahab if she had been content to be saved alone: that her love might be a match to her faith, she covenants for all her family, and so returns life to those of whom she received it.” </a:t>
            </a:r>
          </a:p>
          <a:p>
            <a:pPr marL="0" indent="0" algn="ctr">
              <a:spcBef>
                <a:spcPts val="0"/>
              </a:spcBef>
              <a:buNone/>
            </a:pPr>
            <a:endParaRPr lang="en-ZA" sz="2400" dirty="0">
              <a:solidFill>
                <a:srgbClr val="7A3F79"/>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ZA"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H.D.M. Spence-Jones, editor, </a:t>
            </a:r>
            <a:r>
              <a:rPr lang="en-ZA" sz="2400" i="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The Pulpit Commentary,</a:t>
            </a:r>
          </a:p>
          <a:p>
            <a:pPr marL="0" indent="0">
              <a:spcBef>
                <a:spcPts val="0"/>
              </a:spcBef>
              <a:buNone/>
            </a:pPr>
            <a:r>
              <a:rPr lang="en-ZA"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Joshua 2:12</a:t>
            </a:r>
            <a:endParaRPr lang="en-US" sz="2400" dirty="0">
              <a:solidFill>
                <a:srgbClr val="7A3F79"/>
              </a:solidFill>
              <a:effectLst/>
              <a:latin typeface="Avenir Next" panose="020B0503020202020204" pitchFamily="34" charset="0"/>
              <a:ea typeface="Calibri" panose="020F0502020204030204" pitchFamily="34" charset="0"/>
            </a:endParaRPr>
          </a:p>
          <a:p>
            <a:pPr marL="0" marR="0" indent="0">
              <a:spcBef>
                <a:spcPts val="0"/>
              </a:spcBef>
              <a:spcAft>
                <a:spcPts val="0"/>
              </a:spcAft>
              <a:buNone/>
            </a:pPr>
            <a:endParaRPr lang="en-US" sz="3200" dirty="0">
              <a:solidFill>
                <a:srgbClr val="7A3F79"/>
              </a:solidFill>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endParaRPr lang="en-US" b="1" dirty="0">
              <a:solidFill>
                <a:srgbClr val="7A3F79"/>
              </a:solidFill>
            </a:endParaRPr>
          </a:p>
        </p:txBody>
      </p:sp>
    </p:spTree>
    <p:extLst>
      <p:ext uri="{BB962C8B-B14F-4D97-AF65-F5344CB8AC3E}">
        <p14:creationId xmlns:p14="http://schemas.microsoft.com/office/powerpoint/2010/main" val="4197748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2141537"/>
            <a:ext cx="9039446" cy="4351338"/>
          </a:xfrm>
        </p:spPr>
        <p:txBody>
          <a:bodyPr anchor="ctr">
            <a:normAutofit/>
          </a:bodyPr>
          <a:lstStyle/>
          <a:p>
            <a:pPr marL="0" indent="0">
              <a:spcBef>
                <a:spcPts val="0"/>
              </a:spcBef>
              <a:buNone/>
            </a:pPr>
            <a:r>
              <a:rPr lang="en-US" sz="4400" dirty="0">
                <a:solidFill>
                  <a:srgbClr val="7A3F79"/>
                </a:solidFill>
                <a:latin typeface="Avenir Next" panose="020B0503020202020204" pitchFamily="34" charset="0"/>
                <a:ea typeface="Times New Roman" panose="02020603050405020304" pitchFamily="18" charset="0"/>
                <a:cs typeface="Calibri" panose="020F0502020204030204" pitchFamily="34" charset="0"/>
              </a:rPr>
              <a:t>S</a:t>
            </a:r>
            <a:r>
              <a:rPr lang="en-US" sz="4400" dirty="0">
                <a:solidFill>
                  <a:srgbClr val="7A3F79"/>
                </a:solidFill>
                <a:effectLst/>
                <a:latin typeface="Avenir Next" panose="020B0503020202020204" pitchFamily="34" charset="0"/>
                <a:ea typeface="Times New Roman" panose="02020603050405020304" pitchFamily="18" charset="0"/>
                <a:cs typeface="Calibri" panose="020F0502020204030204" pitchFamily="34" charset="0"/>
              </a:rPr>
              <a:t>ometimes love is not just a feeling, it is </a:t>
            </a:r>
            <a:r>
              <a:rPr lang="en-US" sz="4400" b="1" dirty="0">
                <a:solidFill>
                  <a:srgbClr val="7A3F79"/>
                </a:solidFill>
                <a:effectLst/>
                <a:latin typeface="Avenir Next" panose="020B0503020202020204" pitchFamily="34" charset="0"/>
                <a:ea typeface="Times New Roman" panose="02020603050405020304" pitchFamily="18" charset="0"/>
                <a:cs typeface="Calibri" panose="020F0502020204030204" pitchFamily="34" charset="0"/>
              </a:rPr>
              <a:t>a decision </a:t>
            </a:r>
            <a:r>
              <a:rPr lang="en-US" sz="4400" dirty="0">
                <a:solidFill>
                  <a:srgbClr val="7A3F79"/>
                </a:solidFill>
                <a:effectLst/>
                <a:latin typeface="Avenir Next" panose="020B0503020202020204" pitchFamily="34" charset="0"/>
                <a:ea typeface="Times New Roman" panose="02020603050405020304" pitchFamily="18" charset="0"/>
                <a:cs typeface="Calibri" panose="020F0502020204030204" pitchFamily="34" charset="0"/>
              </a:rPr>
              <a:t>we choose to make.</a:t>
            </a:r>
            <a:r>
              <a:rPr lang="en-US" sz="4400" dirty="0">
                <a:solidFill>
                  <a:srgbClr val="7A3F79"/>
                </a:solidFill>
                <a:effectLst/>
                <a:latin typeface="Avenir Next" panose="020B0503020202020204" pitchFamily="34" charset="0"/>
              </a:rPr>
              <a:t> </a:t>
            </a:r>
            <a:endParaRPr lang="en-US" sz="3200" dirty="0">
              <a:solidFill>
                <a:srgbClr val="7A3F79"/>
              </a:solidFill>
              <a:latin typeface="Avenir Next" panose="020B0503020202020204" pitchFamily="34" charset="0"/>
            </a:endParaRPr>
          </a:p>
          <a:p>
            <a:pPr marL="0" indent="0">
              <a:spcBef>
                <a:spcPts val="0"/>
              </a:spcBef>
              <a:buNone/>
            </a:pPr>
            <a:endParaRPr lang="en-US" sz="3200" dirty="0">
              <a:solidFill>
                <a:srgbClr val="7A3F79"/>
              </a:solidFill>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F08C911B-AB5B-A303-2C1E-0159392467F7}"/>
              </a:ext>
            </a:extLst>
          </p:cNvPr>
          <p:cNvSpPr>
            <a:spLocks noGrp="1"/>
          </p:cNvSpPr>
          <p:nvPr>
            <p:ph type="title"/>
          </p:nvPr>
        </p:nvSpPr>
        <p:spPr>
          <a:xfrm>
            <a:off x="838200" y="365125"/>
            <a:ext cx="8901223"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Loving difficult people</a:t>
            </a:r>
            <a:endParaRPr lang="en-US" b="1" dirty="0">
              <a:solidFill>
                <a:srgbClr val="7A3F79"/>
              </a:solidFill>
            </a:endParaRPr>
          </a:p>
        </p:txBody>
      </p:sp>
    </p:spTree>
    <p:extLst>
      <p:ext uri="{BB962C8B-B14F-4D97-AF65-F5344CB8AC3E}">
        <p14:creationId xmlns:p14="http://schemas.microsoft.com/office/powerpoint/2010/main" val="560405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1104896" y="2029750"/>
            <a:ext cx="8763000" cy="4523449"/>
          </a:xfrm>
          <a:solidFill>
            <a:schemeClr val="bg1">
              <a:alpha val="82000"/>
            </a:schemeClr>
          </a:solidFill>
        </p:spPr>
        <p:txBody>
          <a:bodyPr anchor="ctr">
            <a:normAutofit/>
          </a:bodyPr>
          <a:lstStyle/>
          <a:p>
            <a:pPr marL="0" indent="0" algn="ctr">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To </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be like Jesus</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we must proceed with</a:t>
            </a:r>
          </a:p>
          <a:p>
            <a:pPr marL="0" indent="0" algn="ctr">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p>
          <a:p>
            <a:pPr marL="0" indent="0" algn="ctr">
              <a:buNone/>
            </a:pP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a:p>
            <a:pPr marL="0" indent="0" algn="ctr">
              <a:buNone/>
            </a:pPr>
            <a:endPar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endParaRPr>
          </a:p>
          <a:p>
            <a:pPr marL="0" indent="0" algn="ctr">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even before others have made the right choices.</a:t>
            </a:r>
            <a:r>
              <a:rPr lang="en-US" sz="3600" dirty="0">
                <a:solidFill>
                  <a:srgbClr val="7A3F79"/>
                </a:solidFill>
                <a:effectLst/>
                <a:latin typeface="Avenir Next" panose="020B0503020202020204" pitchFamily="34" charset="0"/>
              </a:rPr>
              <a:t> </a:t>
            </a:r>
            <a:endParaRPr lang="en-US" sz="4800" dirty="0">
              <a:solidFill>
                <a:srgbClr val="7A3F79"/>
              </a:solidFill>
              <a:effectLst/>
              <a:latin typeface="Avenir Next" panose="020B0503020202020204" pitchFamily="34" charset="0"/>
              <a:ea typeface="Calibri" panose="020F0502020204030204" pitchFamily="34" charset="0"/>
            </a:endParaRPr>
          </a:p>
        </p:txBody>
      </p:sp>
      <p:grpSp>
        <p:nvGrpSpPr>
          <p:cNvPr id="16" name="Group 15">
            <a:extLst>
              <a:ext uri="{FF2B5EF4-FFF2-40B4-BE49-F238E27FC236}">
                <a16:creationId xmlns:a16="http://schemas.microsoft.com/office/drawing/2014/main" id="{2C685EDD-6F28-89CA-AA62-AF7DCFFA1F15}"/>
              </a:ext>
            </a:extLst>
          </p:cNvPr>
          <p:cNvGrpSpPr/>
          <p:nvPr/>
        </p:nvGrpSpPr>
        <p:grpSpPr>
          <a:xfrm>
            <a:off x="3163613" y="3063258"/>
            <a:ext cx="2001982" cy="1738745"/>
            <a:chOff x="2913786" y="2913570"/>
            <a:chExt cx="2001982" cy="1738745"/>
          </a:xfrm>
          <a:solidFill>
            <a:srgbClr val="7A3F79">
              <a:alpha val="71000"/>
            </a:srgbClr>
          </a:solidFill>
        </p:grpSpPr>
        <p:sp>
          <p:nvSpPr>
            <p:cNvPr id="4" name="Oval 3">
              <a:extLst>
                <a:ext uri="{FF2B5EF4-FFF2-40B4-BE49-F238E27FC236}">
                  <a16:creationId xmlns:a16="http://schemas.microsoft.com/office/drawing/2014/main" id="{0EF71B7A-B0A5-A7F2-8FF9-9B5B31E3BC69}"/>
                </a:ext>
              </a:extLst>
            </p:cNvPr>
            <p:cNvSpPr/>
            <p:nvPr/>
          </p:nvSpPr>
          <p:spPr>
            <a:xfrm>
              <a:off x="2913786" y="2913570"/>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F0C693D-2942-4B41-DD07-65C8D2212511}"/>
                </a:ext>
              </a:extLst>
            </p:cNvPr>
            <p:cNvSpPr txBox="1"/>
            <p:nvPr/>
          </p:nvSpPr>
          <p:spPr>
            <a:xfrm>
              <a:off x="3089565" y="3429000"/>
              <a:ext cx="1634835" cy="707886"/>
            </a:xfrm>
            <a:prstGeom prst="rect">
              <a:avLst/>
            </a:prstGeom>
            <a:noFill/>
            <a:ln>
              <a:noFill/>
            </a:ln>
          </p:spPr>
          <p:txBody>
            <a:bodyPr wrap="square">
              <a:spAutoFit/>
            </a:bodyPr>
            <a:lstStyle/>
            <a:p>
              <a:r>
                <a:rPr lang="en-ZA" sz="4000" b="1" dirty="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grace</a:t>
              </a:r>
              <a:endParaRPr lang="en-US" sz="4000" dirty="0">
                <a:solidFill>
                  <a:schemeClr val="bg1">
                    <a:lumMod val="95000"/>
                  </a:schemeClr>
                </a:solidFill>
              </a:endParaRPr>
            </a:p>
          </p:txBody>
        </p:sp>
      </p:grpSp>
      <p:grpSp>
        <p:nvGrpSpPr>
          <p:cNvPr id="17" name="Group 16">
            <a:extLst>
              <a:ext uri="{FF2B5EF4-FFF2-40B4-BE49-F238E27FC236}">
                <a16:creationId xmlns:a16="http://schemas.microsoft.com/office/drawing/2014/main" id="{DDB25D63-8F41-A468-5B7A-1FE4B28776BA}"/>
              </a:ext>
            </a:extLst>
          </p:cNvPr>
          <p:cNvGrpSpPr/>
          <p:nvPr/>
        </p:nvGrpSpPr>
        <p:grpSpPr>
          <a:xfrm>
            <a:off x="5486396" y="3063258"/>
            <a:ext cx="2057399" cy="1738745"/>
            <a:chOff x="4953002" y="2961402"/>
            <a:chExt cx="2057399" cy="1738745"/>
          </a:xfrm>
          <a:solidFill>
            <a:srgbClr val="7A3F79">
              <a:alpha val="73852"/>
            </a:srgbClr>
          </a:solidFill>
        </p:grpSpPr>
        <p:sp>
          <p:nvSpPr>
            <p:cNvPr id="6" name="Oval 5">
              <a:extLst>
                <a:ext uri="{FF2B5EF4-FFF2-40B4-BE49-F238E27FC236}">
                  <a16:creationId xmlns:a16="http://schemas.microsoft.com/office/drawing/2014/main" id="{CBD0043B-6FB2-4267-EE6A-86EE3F61455B}"/>
                </a:ext>
              </a:extLst>
            </p:cNvPr>
            <p:cNvSpPr/>
            <p:nvPr/>
          </p:nvSpPr>
          <p:spPr>
            <a:xfrm>
              <a:off x="4953002" y="2961402"/>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71AA337-D199-B86E-4165-6673EBCDACED}"/>
                </a:ext>
              </a:extLst>
            </p:cNvPr>
            <p:cNvSpPr txBox="1"/>
            <p:nvPr/>
          </p:nvSpPr>
          <p:spPr>
            <a:xfrm>
              <a:off x="5027471" y="3538386"/>
              <a:ext cx="1982930" cy="584775"/>
            </a:xfrm>
            <a:prstGeom prst="rect">
              <a:avLst/>
            </a:prstGeom>
            <a:noFill/>
            <a:ln>
              <a:noFill/>
            </a:ln>
          </p:spPr>
          <p:txBody>
            <a:bodyPr wrap="square">
              <a:spAutoFit/>
            </a:bodyPr>
            <a:lstStyle/>
            <a:p>
              <a:r>
                <a:rPr lang="en-ZA" sz="3200" b="1" dirty="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kindness</a:t>
              </a:r>
              <a:endParaRPr lang="en-US" sz="3200" dirty="0">
                <a:solidFill>
                  <a:schemeClr val="bg1">
                    <a:lumMod val="95000"/>
                  </a:schemeClr>
                </a:solidFill>
              </a:endParaRPr>
            </a:p>
          </p:txBody>
        </p:sp>
      </p:grpSp>
      <p:grpSp>
        <p:nvGrpSpPr>
          <p:cNvPr id="18" name="Group 17">
            <a:extLst>
              <a:ext uri="{FF2B5EF4-FFF2-40B4-BE49-F238E27FC236}">
                <a16:creationId xmlns:a16="http://schemas.microsoft.com/office/drawing/2014/main" id="{EC650A7D-F93C-51D7-4E20-39B32A4C9DE4}"/>
              </a:ext>
            </a:extLst>
          </p:cNvPr>
          <p:cNvGrpSpPr/>
          <p:nvPr/>
        </p:nvGrpSpPr>
        <p:grpSpPr>
          <a:xfrm>
            <a:off x="7764172" y="3063258"/>
            <a:ext cx="2199408" cy="1738745"/>
            <a:chOff x="7074480" y="2971797"/>
            <a:chExt cx="2199408" cy="1738745"/>
          </a:xfrm>
          <a:solidFill>
            <a:srgbClr val="7A3F79">
              <a:alpha val="77148"/>
            </a:srgbClr>
          </a:solidFill>
        </p:grpSpPr>
        <p:sp>
          <p:nvSpPr>
            <p:cNvPr id="7" name="Oval 6">
              <a:extLst>
                <a:ext uri="{FF2B5EF4-FFF2-40B4-BE49-F238E27FC236}">
                  <a16:creationId xmlns:a16="http://schemas.microsoft.com/office/drawing/2014/main" id="{4778FF0A-0E8A-AC8B-AE9B-2E45D83DC289}"/>
                </a:ext>
              </a:extLst>
            </p:cNvPr>
            <p:cNvSpPr/>
            <p:nvPr/>
          </p:nvSpPr>
          <p:spPr>
            <a:xfrm>
              <a:off x="7074480" y="2971797"/>
              <a:ext cx="2001982" cy="17387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8C83194-4F43-76E9-11F6-984EBDB8705E}"/>
                </a:ext>
              </a:extLst>
            </p:cNvPr>
            <p:cNvSpPr txBox="1"/>
            <p:nvPr/>
          </p:nvSpPr>
          <p:spPr>
            <a:xfrm>
              <a:off x="7084870" y="3536722"/>
              <a:ext cx="2189018" cy="584775"/>
            </a:xfrm>
            <a:prstGeom prst="rect">
              <a:avLst/>
            </a:prstGeom>
            <a:noFill/>
            <a:ln>
              <a:noFill/>
            </a:ln>
          </p:spPr>
          <p:txBody>
            <a:bodyPr wrap="square">
              <a:spAutoFit/>
            </a:bodyPr>
            <a:lstStyle/>
            <a:p>
              <a:r>
                <a:rPr lang="en-ZA" sz="3200" b="1" dirty="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patience</a:t>
              </a:r>
              <a:endParaRPr lang="en-US" sz="3200" dirty="0">
                <a:solidFill>
                  <a:schemeClr val="bg1">
                    <a:lumMod val="95000"/>
                  </a:schemeClr>
                </a:solidFill>
              </a:endParaRPr>
            </a:p>
          </p:txBody>
        </p:sp>
      </p:grpSp>
      <p:sp>
        <p:nvSpPr>
          <p:cNvPr id="19" name="Oval 18">
            <a:extLst>
              <a:ext uri="{FF2B5EF4-FFF2-40B4-BE49-F238E27FC236}">
                <a16:creationId xmlns:a16="http://schemas.microsoft.com/office/drawing/2014/main" id="{E52C74D0-1FEA-02A4-E4BF-5023134B63F3}"/>
              </a:ext>
            </a:extLst>
          </p:cNvPr>
          <p:cNvSpPr/>
          <p:nvPr/>
        </p:nvSpPr>
        <p:spPr>
          <a:xfrm>
            <a:off x="886283" y="3051197"/>
            <a:ext cx="2001982" cy="1738745"/>
          </a:xfrm>
          <a:prstGeom prst="ellipse">
            <a:avLst/>
          </a:prstGeom>
          <a:solidFill>
            <a:srgbClr val="7A3F79">
              <a:alpha val="706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4000" dirty="0">
                <a:solidFill>
                  <a:schemeClr val="bg1">
                    <a:lumMod val="85000"/>
                  </a:schemeClr>
                </a:solidFill>
                <a:effectLst/>
                <a:latin typeface="Avenir Next" panose="020B0503020202020204" pitchFamily="34" charset="0"/>
                <a:ea typeface="Calibri" panose="020F0502020204030204" pitchFamily="34" charset="0"/>
                <a:cs typeface="Calibri" panose="020F0502020204030204" pitchFamily="34" charset="0"/>
              </a:rPr>
              <a:t> </a:t>
            </a:r>
            <a:r>
              <a:rPr lang="en-ZA" sz="4000" b="1" dirty="0">
                <a:solidFill>
                  <a:schemeClr val="bg1">
                    <a:lumMod val="95000"/>
                  </a:schemeClr>
                </a:solidFill>
                <a:effectLst/>
                <a:latin typeface="Avenir Next" panose="020B0503020202020204" pitchFamily="34" charset="0"/>
                <a:ea typeface="Calibri" panose="020F0502020204030204" pitchFamily="34" charset="0"/>
                <a:cs typeface="Calibri" panose="020F0502020204030204" pitchFamily="34" charset="0"/>
              </a:rPr>
              <a:t>love</a:t>
            </a:r>
            <a:endParaRPr lang="en-US" sz="4000" dirty="0">
              <a:solidFill>
                <a:schemeClr val="bg1">
                  <a:lumMod val="95000"/>
                </a:schemeClr>
              </a:solidFill>
            </a:endParaRPr>
          </a:p>
        </p:txBody>
      </p:sp>
    </p:spTree>
    <p:extLst>
      <p:ext uri="{BB962C8B-B14F-4D97-AF65-F5344CB8AC3E}">
        <p14:creationId xmlns:p14="http://schemas.microsoft.com/office/powerpoint/2010/main" val="759577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763000" cy="4351338"/>
          </a:xfrm>
        </p:spPr>
        <p:txBody>
          <a:bodyPr anchor="ct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God calls us to a </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life of love </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that is deeper than human feelings or emotions. </a:t>
            </a:r>
          </a:p>
          <a:p>
            <a:pPr marL="0" indent="0">
              <a:buNone/>
            </a:pP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Love is a commitment</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 thoughtful decision, to serve God and our </a:t>
            </a:r>
            <a:r>
              <a:rPr lang="en-US"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neighbors</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t>
            </a:r>
          </a:p>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This kind of </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love compels us to work </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for the well-being of all people—those whom we find it easy to love and those whom we find it difficult to love. </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13368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2E6FFF4-0AB9-77A0-7814-57AE465A673E}"/>
              </a:ext>
            </a:extLst>
          </p:cNvPr>
          <p:cNvSpPr txBox="1"/>
          <p:nvPr/>
        </p:nvSpPr>
        <p:spPr>
          <a:xfrm>
            <a:off x="662609" y="1704417"/>
            <a:ext cx="9276521" cy="1200329"/>
          </a:xfrm>
          <a:prstGeom prst="rect">
            <a:avLst/>
          </a:prstGeom>
          <a:noFill/>
        </p:spPr>
        <p:txBody>
          <a:bodyPr wrap="square">
            <a:spAutoFit/>
          </a:bodyPr>
          <a:lstStyle/>
          <a:p>
            <a:pPr algn="ctr"/>
            <a:r>
              <a:rPr lang="en-ZA"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He who calls us to love one another is also the One who will enable us to do it.</a:t>
            </a:r>
            <a:endParaRPr lang="en-US" sz="3600" b="1" dirty="0">
              <a:solidFill>
                <a:srgbClr val="7A3F79"/>
              </a:solidFill>
            </a:endParaRPr>
          </a:p>
        </p:txBody>
      </p:sp>
    </p:spTree>
    <p:extLst>
      <p:ext uri="{BB962C8B-B14F-4D97-AF65-F5344CB8AC3E}">
        <p14:creationId xmlns:p14="http://schemas.microsoft.com/office/powerpoint/2010/main" val="59313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82FD68-FED2-1FC9-AAE8-9AAE7D9FB322}"/>
              </a:ext>
            </a:extLst>
          </p:cNvPr>
          <p:cNvSpPr>
            <a:spLocks noGrp="1"/>
          </p:cNvSpPr>
          <p:nvPr>
            <p:ph type="title"/>
          </p:nvPr>
        </p:nvSpPr>
        <p:spPr>
          <a:xfrm>
            <a:off x="639692" y="427879"/>
            <a:ext cx="9529543" cy="3395975"/>
          </a:xfrm>
          <a:solidFill>
            <a:srgbClr val="7A3F79">
              <a:alpha val="14000"/>
            </a:srgbClr>
          </a:solidFill>
        </p:spPr>
        <p:txBody>
          <a:bodyPr anchor="ctr">
            <a:normAutofit/>
          </a:bodyPr>
          <a:lstStyle/>
          <a:p>
            <a:pPr>
              <a:lnSpc>
                <a:spcPct val="100000"/>
              </a:lnSpc>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Why is it so much easier to </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judge</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people rather than to </a:t>
            </a: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love </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them and pray for them despite their </a:t>
            </a:r>
            <a:r>
              <a:rPr lang="en-US"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behavior</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a:t>
            </a:r>
            <a:endParaRPr lang="en-US" sz="19900" b="1" dirty="0">
              <a:solidFill>
                <a:srgbClr val="7A3F79"/>
              </a:solidFill>
            </a:endParaRPr>
          </a:p>
        </p:txBody>
      </p:sp>
    </p:spTree>
    <p:extLst>
      <p:ext uri="{BB962C8B-B14F-4D97-AF65-F5344CB8AC3E}">
        <p14:creationId xmlns:p14="http://schemas.microsoft.com/office/powerpoint/2010/main" val="210916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CB77A6-9703-FBF8-783D-1598C5CC095B}"/>
              </a:ext>
            </a:extLst>
          </p:cNvPr>
          <p:cNvSpPr>
            <a:spLocks noGrp="1"/>
          </p:cNvSpPr>
          <p:nvPr>
            <p:ph type="title"/>
          </p:nvPr>
        </p:nvSpPr>
        <p:spPr>
          <a:xfrm>
            <a:off x="838200" y="829893"/>
            <a:ext cx="8826795" cy="1325563"/>
          </a:xfrm>
          <a:solidFill>
            <a:srgbClr val="97546A">
              <a:alpha val="42000"/>
            </a:srgbClr>
          </a:solidFill>
        </p:spPr>
        <p:txBody>
          <a:bodyPr>
            <a:normAutofit/>
          </a:bodyPr>
          <a:lstStyle/>
          <a:p>
            <a:pPr algn="ctr"/>
            <a:r>
              <a:rPr lang="en-ZA"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Prevenient grace</a:t>
            </a:r>
            <a:endParaRPr lang="en-US" sz="23900" dirty="0">
              <a:solidFill>
                <a:srgbClr val="7A3F79"/>
              </a:solidFill>
            </a:endParaRPr>
          </a:p>
        </p:txBody>
      </p:sp>
      <p:sp>
        <p:nvSpPr>
          <p:cNvPr id="5" name="Text Placeholder 4">
            <a:extLst>
              <a:ext uri="{FF2B5EF4-FFF2-40B4-BE49-F238E27FC236}">
                <a16:creationId xmlns:a16="http://schemas.microsoft.com/office/drawing/2014/main" id="{673A6A23-23D5-8DCC-1925-6C099ECDE755}"/>
              </a:ext>
            </a:extLst>
          </p:cNvPr>
          <p:cNvSpPr>
            <a:spLocks noGrp="1"/>
          </p:cNvSpPr>
          <p:nvPr>
            <p:ph idx="1"/>
          </p:nvPr>
        </p:nvSpPr>
        <p:spPr>
          <a:xfrm>
            <a:off x="838200" y="1701209"/>
            <a:ext cx="3248891" cy="3316569"/>
          </a:xfrm>
        </p:spPr>
        <p:txBody>
          <a:bodyPr anchor="ctr">
            <a:normAutofit/>
          </a:bodyPr>
          <a:lstStyle/>
          <a:p>
            <a:pPr marL="0" marR="0" indent="0">
              <a:spcBef>
                <a:spcPts val="0"/>
              </a:spcBef>
              <a:spcAft>
                <a:spcPts val="0"/>
              </a:spcAft>
              <a:buNone/>
            </a:pPr>
            <a:r>
              <a:rPr lang="en-ZA" sz="32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God begins the process</a:t>
            </a:r>
            <a:endParaRPr lang="en-ZA" sz="3200" dirty="0">
              <a:solidFill>
                <a:srgbClr val="7A3F79"/>
              </a:solidFill>
              <a:latin typeface="Avenir Next" panose="020B050302020202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2E91465-22F8-ACB4-D9C8-6FDE4BFACE91}"/>
              </a:ext>
            </a:extLst>
          </p:cNvPr>
          <p:cNvSpPr txBox="1"/>
          <p:nvPr/>
        </p:nvSpPr>
        <p:spPr>
          <a:xfrm>
            <a:off x="4225637" y="2155456"/>
            <a:ext cx="5708073" cy="2862322"/>
          </a:xfrm>
          <a:prstGeom prst="rect">
            <a:avLst/>
          </a:prstGeom>
          <a:noFill/>
        </p:spPr>
        <p:txBody>
          <a:bodyPr wrap="square">
            <a:spAutoFit/>
          </a:bodyPr>
          <a:lstStyle/>
          <a:p>
            <a:pPr marL="0" marR="0" indent="0">
              <a:spcBef>
                <a:spcPts val="0"/>
              </a:spcBef>
              <a:spcAft>
                <a:spcPts val="0"/>
              </a:spcAft>
              <a:buNone/>
            </a:pPr>
            <a:r>
              <a:rPr lang="en-ZA" sz="36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of giving grace, showing love to each person in their individual lifetime regardless of their choices of right or wrong. </a:t>
            </a:r>
          </a:p>
        </p:txBody>
      </p:sp>
    </p:spTree>
    <p:extLst>
      <p:ext uri="{BB962C8B-B14F-4D97-AF65-F5344CB8AC3E}">
        <p14:creationId xmlns:p14="http://schemas.microsoft.com/office/powerpoint/2010/main" val="119974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253E-0981-6192-7FEA-3AC89E252E2B}"/>
              </a:ext>
            </a:extLst>
          </p:cNvPr>
          <p:cNvSpPr>
            <a:spLocks noGrp="1"/>
          </p:cNvSpPr>
          <p:nvPr>
            <p:ph type="title"/>
          </p:nvPr>
        </p:nvSpPr>
        <p:spPr>
          <a:xfrm>
            <a:off x="838200" y="365125"/>
            <a:ext cx="8741735"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Ephesians 2:8-10</a:t>
            </a:r>
            <a:endParaRPr lang="en-US" b="1" dirty="0">
              <a:solidFill>
                <a:srgbClr val="7A3F79"/>
              </a:solidFill>
            </a:endParaRPr>
          </a:p>
        </p:txBody>
      </p:sp>
      <p:sp>
        <p:nvSpPr>
          <p:cNvPr id="3" name="Content Placeholder 2">
            <a:extLst>
              <a:ext uri="{FF2B5EF4-FFF2-40B4-BE49-F238E27FC236}">
                <a16:creationId xmlns:a16="http://schemas.microsoft.com/office/drawing/2014/main" id="{1A921A70-C9BA-3E86-49D5-3E3799149D55}"/>
              </a:ext>
            </a:extLst>
          </p:cNvPr>
          <p:cNvSpPr>
            <a:spLocks noGrp="1"/>
          </p:cNvSpPr>
          <p:nvPr>
            <p:ph idx="1"/>
          </p:nvPr>
        </p:nvSpPr>
        <p:spPr>
          <a:xfrm>
            <a:off x="838200" y="1825625"/>
            <a:ext cx="8741735" cy="4351338"/>
          </a:xfrm>
        </p:spPr>
        <p:txBody>
          <a:bodyPr anchor="ct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“For it is by grace you have been saved, through faith—and this is not from yourselves, it is the gift of God— not by works, so that no one can boast. For we are God’s handiwork, created in Christ Jesus to do good works, which God prepared in advance for us to do.” </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6246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82FD68-FED2-1FC9-AAE8-9AAE7D9FB322}"/>
              </a:ext>
            </a:extLst>
          </p:cNvPr>
          <p:cNvSpPr>
            <a:spLocks noGrp="1"/>
          </p:cNvSpPr>
          <p:nvPr>
            <p:ph type="title"/>
          </p:nvPr>
        </p:nvSpPr>
        <p:spPr>
          <a:xfrm>
            <a:off x="831850" y="691116"/>
            <a:ext cx="8705554" cy="1982973"/>
          </a:xfrm>
        </p:spPr>
        <p:txBody>
          <a:bodyPr anchor="b">
            <a:normAutofit/>
          </a:bodyPr>
          <a:lstStyle/>
          <a:p>
            <a:pPr algn="ctr"/>
            <a:r>
              <a:rPr lang="en-ZA" sz="3600" b="1" dirty="0">
                <a:solidFill>
                  <a:srgbClr val="7A3F79"/>
                </a:solidFill>
                <a:latin typeface="Avenir Next" panose="020B0503020202020204" pitchFamily="34" charset="0"/>
                <a:ea typeface="Calibri" panose="020F0502020204030204" pitchFamily="34" charset="0"/>
                <a:cs typeface="Calibri" panose="020F0502020204030204" pitchFamily="34" charset="0"/>
              </a:rPr>
              <a:t>B</a:t>
            </a:r>
            <a:r>
              <a:rPr lang="en-ZA" sz="36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efore we chose Him, He chose us. </a:t>
            </a:r>
            <a:endParaRPr lang="en-US" sz="9600" b="1" dirty="0">
              <a:solidFill>
                <a:srgbClr val="7A3F79"/>
              </a:solidFill>
            </a:endParaRPr>
          </a:p>
        </p:txBody>
      </p:sp>
      <p:sp>
        <p:nvSpPr>
          <p:cNvPr id="5" name="Text Placeholder 4">
            <a:extLst>
              <a:ext uri="{FF2B5EF4-FFF2-40B4-BE49-F238E27FC236}">
                <a16:creationId xmlns:a16="http://schemas.microsoft.com/office/drawing/2014/main" id="{3BDB4109-598F-F3E9-AECF-340D952F4FED}"/>
              </a:ext>
            </a:extLst>
          </p:cNvPr>
          <p:cNvSpPr>
            <a:spLocks noGrp="1"/>
          </p:cNvSpPr>
          <p:nvPr>
            <p:ph type="body" idx="1"/>
          </p:nvPr>
        </p:nvSpPr>
        <p:spPr>
          <a:xfrm>
            <a:off x="831850" y="2856357"/>
            <a:ext cx="8535434" cy="1500187"/>
          </a:xfrm>
        </p:spPr>
        <p:txBody>
          <a:bodyPr/>
          <a:lstStyle/>
          <a:p>
            <a:pPr algn="ctr"/>
            <a:r>
              <a:rPr lang="en-ZA" sz="24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(John 15:16)</a:t>
            </a:r>
            <a:endParaRPr lang="en-US" dirty="0">
              <a:solidFill>
                <a:srgbClr val="7A3F79"/>
              </a:solidFill>
            </a:endParaRPr>
          </a:p>
        </p:txBody>
      </p:sp>
    </p:spTree>
    <p:extLst>
      <p:ext uri="{BB962C8B-B14F-4D97-AF65-F5344CB8AC3E}">
        <p14:creationId xmlns:p14="http://schemas.microsoft.com/office/powerpoint/2010/main" val="2672855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Joshua 2:10-11</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466061" y="2006378"/>
            <a:ext cx="9454116" cy="4351338"/>
          </a:xfrm>
        </p:spPr>
        <p:txBody>
          <a:bodyPr anchor="ctr">
            <a:no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“We have heard how the </a:t>
            </a:r>
            <a:r>
              <a:rPr lang="en-ZA" sz="3200" cap="small" dirty="0">
                <a:solidFill>
                  <a:srgbClr val="7A3F79"/>
                </a:solidFill>
                <a:effectLst/>
                <a:latin typeface="Avenir Next" panose="020B0503020202020204" pitchFamily="34" charset="0"/>
                <a:ea typeface="Calibri" panose="020F0502020204030204" pitchFamily="34" charset="0"/>
                <a:cs typeface="Calibri (Body)"/>
              </a:rPr>
              <a:t>Lord</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dried up the water of the Red Sea for you when you came out of Egypt, and what you did to </a:t>
            </a:r>
            <a:r>
              <a:rPr lang="en-ZA"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Sihon</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and </a:t>
            </a:r>
            <a:r>
              <a:rPr lang="en-ZA" sz="3200" dirty="0" err="1">
                <a:solidFill>
                  <a:srgbClr val="7A3F79"/>
                </a:solidFill>
                <a:effectLst/>
                <a:latin typeface="Avenir Next" panose="020B0503020202020204" pitchFamily="34" charset="0"/>
                <a:ea typeface="Calibri" panose="020F0502020204030204" pitchFamily="34" charset="0"/>
                <a:cs typeface="Calibri" panose="020F0502020204030204" pitchFamily="34" charset="0"/>
              </a:rPr>
              <a:t>Og</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the two kings of the Amorites east of the Jordan, whom you completely destroyed. When we heard of it, our hearts melted in fear and everyone’s courage failed because of you, for the </a:t>
            </a:r>
            <a:r>
              <a:rPr lang="en-ZA" sz="3200" cap="small" dirty="0">
                <a:solidFill>
                  <a:srgbClr val="7A3F79"/>
                </a:solidFill>
                <a:effectLst/>
                <a:latin typeface="Avenir Next" panose="020B0503020202020204" pitchFamily="34" charset="0"/>
                <a:ea typeface="Calibri" panose="020F0502020204030204" pitchFamily="34" charset="0"/>
                <a:cs typeface="Calibri (Body)"/>
              </a:rPr>
              <a:t>Lord</a:t>
            </a: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 your God is God in heaven above and on the earth below.”</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439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2363-D6FB-3161-9E62-C4FA3E30583B}"/>
              </a:ext>
            </a:extLst>
          </p:cNvPr>
          <p:cNvSpPr>
            <a:spLocks noGrp="1"/>
          </p:cNvSpPr>
          <p:nvPr>
            <p:ph type="title"/>
          </p:nvPr>
        </p:nvSpPr>
        <p:spPr>
          <a:xfrm>
            <a:off x="838200" y="365125"/>
            <a:ext cx="8986284" cy="1325563"/>
          </a:xfrm>
        </p:spPr>
        <p:txBody>
          <a:bodyPr/>
          <a:lstStyle/>
          <a:p>
            <a:r>
              <a:rPr lang="en-ZA" sz="44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Titus 3:5</a:t>
            </a:r>
            <a:endParaRPr lang="en-US" b="1" dirty="0">
              <a:solidFill>
                <a:srgbClr val="7A3F79"/>
              </a:solidFill>
            </a:endParaRPr>
          </a:p>
        </p:txBody>
      </p:sp>
      <p:sp>
        <p:nvSpPr>
          <p:cNvPr id="3" name="Content Placeholder 2">
            <a:extLst>
              <a:ext uri="{FF2B5EF4-FFF2-40B4-BE49-F238E27FC236}">
                <a16:creationId xmlns:a16="http://schemas.microsoft.com/office/drawing/2014/main" id="{E82DD10B-3F88-2392-AB97-A1561B7D9EFE}"/>
              </a:ext>
            </a:extLst>
          </p:cNvPr>
          <p:cNvSpPr>
            <a:spLocks noGrp="1"/>
          </p:cNvSpPr>
          <p:nvPr>
            <p:ph idx="1"/>
          </p:nvPr>
        </p:nvSpPr>
        <p:spPr>
          <a:xfrm>
            <a:off x="838200" y="1825625"/>
            <a:ext cx="8986284" cy="4351338"/>
          </a:xfrm>
        </p:spPr>
        <p:txBody>
          <a:bodyPr anchor="ctr">
            <a:normAutofit/>
          </a:bodyPr>
          <a:lstStyle/>
          <a:p>
            <a:pPr marL="0" indent="0">
              <a:buNone/>
            </a:pPr>
            <a:r>
              <a:rPr lang="en-ZA" sz="3200"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“He saved us, not because of righteous things we had done, but because of His mercy. He saved us through the washing of rebirth and renewal by the Holy Spirit.”</a:t>
            </a:r>
            <a:endParaRPr lang="en-US" sz="3200" dirty="0">
              <a:solidFill>
                <a:srgbClr val="7A3F79"/>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9318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73A6A23-23D5-8DCC-1925-6C099ECDE755}"/>
              </a:ext>
            </a:extLst>
          </p:cNvPr>
          <p:cNvSpPr>
            <a:spLocks noGrp="1"/>
          </p:cNvSpPr>
          <p:nvPr>
            <p:ph type="body" idx="1"/>
          </p:nvPr>
        </p:nvSpPr>
        <p:spPr>
          <a:xfrm>
            <a:off x="831851" y="1956392"/>
            <a:ext cx="8769350" cy="2999784"/>
          </a:xfrm>
        </p:spPr>
        <p:txBody>
          <a:bodyPr>
            <a:normAutofit/>
          </a:bodyPr>
          <a:lstStyle/>
          <a:p>
            <a:r>
              <a:rPr lang="en-ZA" sz="8000" b="1" dirty="0">
                <a:solidFill>
                  <a:srgbClr val="7A3F79"/>
                </a:solidFill>
                <a:effectLst/>
                <a:latin typeface="Avenir Next" panose="020B0503020202020204" pitchFamily="34" charset="0"/>
                <a:ea typeface="Calibri" panose="020F0502020204030204" pitchFamily="34" charset="0"/>
                <a:cs typeface="Calibri" panose="020F0502020204030204" pitchFamily="34" charset="0"/>
              </a:rPr>
              <a:t>God’s grace</a:t>
            </a:r>
            <a:r>
              <a:rPr lang="en-US" sz="3600" dirty="0">
                <a:solidFill>
                  <a:srgbClr val="7A3F79"/>
                </a:solidFill>
              </a:rPr>
              <a:t> in the form of the Holy Spirit precedes human decisions. </a:t>
            </a:r>
          </a:p>
        </p:txBody>
      </p:sp>
    </p:spTree>
    <p:extLst>
      <p:ext uri="{BB962C8B-B14F-4D97-AF65-F5344CB8AC3E}">
        <p14:creationId xmlns:p14="http://schemas.microsoft.com/office/powerpoint/2010/main" val="1706716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4898</Words>
  <Application>Microsoft Macintosh PowerPoint</Application>
  <PresentationFormat>Widescreen</PresentationFormat>
  <Paragraphs>197</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Abadi MT Condensed Light</vt:lpstr>
      <vt:lpstr>Arial</vt:lpstr>
      <vt:lpstr>Avenir Next</vt:lpstr>
      <vt:lpstr>Calibri</vt:lpstr>
      <vt:lpstr>Calibri Light</vt:lpstr>
      <vt:lpstr>Sinthya</vt:lpstr>
      <vt:lpstr>Office Theme</vt:lpstr>
      <vt:lpstr>A Love </vt:lpstr>
      <vt:lpstr>PowerPoint Presentation</vt:lpstr>
      <vt:lpstr>Why is it so much easier to judge people rather than to love them and pray for them despite their behavior?</vt:lpstr>
      <vt:lpstr>Prevenient grace</vt:lpstr>
      <vt:lpstr>Ephesians 2:8-10</vt:lpstr>
      <vt:lpstr>Before we chose Him, He chose us. </vt:lpstr>
      <vt:lpstr>Joshua 2:10-11</vt:lpstr>
      <vt:lpstr>Titus 3:5</vt:lpstr>
      <vt:lpstr>PowerPoint Presentation</vt:lpstr>
      <vt:lpstr>Joshua 2:12</vt:lpstr>
      <vt:lpstr>Romans 2:4</vt:lpstr>
      <vt:lpstr>1 John 2:6</vt:lpstr>
      <vt:lpstr>Redefining the term  “SINNER”</vt:lpstr>
      <vt:lpstr>James 2:4</vt:lpstr>
      <vt:lpstr>How then are we to define a sinner? </vt:lpstr>
      <vt:lpstr>PowerPoint Presentation</vt:lpstr>
      <vt:lpstr>PowerPoint Presentation</vt:lpstr>
      <vt:lpstr>PowerPoint Presentation</vt:lpstr>
      <vt:lpstr>Matthew 5:44, 45</vt:lpstr>
      <vt:lpstr>The Holy Spirit</vt:lpstr>
      <vt:lpstr>PowerPoint Presentation</vt:lpstr>
      <vt:lpstr>Loving difficult people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Love </dc:title>
  <dc:creator>Itin, Nilde</dc:creator>
  <cp:lastModifiedBy>Turner, Rebecca</cp:lastModifiedBy>
  <cp:revision>4</cp:revision>
  <dcterms:created xsi:type="dcterms:W3CDTF">2023-03-01T14:11:38Z</dcterms:created>
  <dcterms:modified xsi:type="dcterms:W3CDTF">2023-03-02T20:26:20Z</dcterms:modified>
</cp:coreProperties>
</file>