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2" r:id="rId5"/>
    <p:sldId id="286" r:id="rId6"/>
    <p:sldId id="261" r:id="rId7"/>
    <p:sldId id="289" r:id="rId8"/>
    <p:sldId id="267" r:id="rId9"/>
    <p:sldId id="264" r:id="rId10"/>
    <p:sldId id="263" r:id="rId11"/>
    <p:sldId id="265" r:id="rId12"/>
    <p:sldId id="258" r:id="rId13"/>
    <p:sldId id="271" r:id="rId14"/>
    <p:sldId id="270" r:id="rId15"/>
    <p:sldId id="266" r:id="rId16"/>
    <p:sldId id="274" r:id="rId17"/>
    <p:sldId id="287" r:id="rId18"/>
    <p:sldId id="272" r:id="rId19"/>
    <p:sldId id="269" r:id="rId20"/>
    <p:sldId id="277" r:id="rId21"/>
    <p:sldId id="280" r:id="rId22"/>
    <p:sldId id="281" r:id="rId23"/>
    <p:sldId id="273" r:id="rId24"/>
    <p:sldId id="278" r:id="rId25"/>
    <p:sldId id="275" r:id="rId26"/>
    <p:sldId id="279" r:id="rId27"/>
    <p:sldId id="283" r:id="rId28"/>
    <p:sldId id="282" r:id="rId29"/>
    <p:sldId id="285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646A"/>
    <a:srgbClr val="5E6373"/>
    <a:srgbClr val="A8B1AA"/>
    <a:srgbClr val="DE8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7BC76-B972-F2A6-576C-B4EA2A789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68E9E5-3E59-2CE5-3152-A1F16A0E1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55046-9A0B-D774-C6B9-E637A39F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30/11/2023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88F71-DD25-EE01-6850-CEECB11B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19CE2-749A-5BF4-2CAB-F9D9BD68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2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4063B-EB39-76DA-A051-D8FAC906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B1E51-8895-7952-069C-D7867E9B2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F3769-856D-F0B3-BF0A-15A23EF1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30/11/2023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6EBE0-15FD-C626-31D6-058E070C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EACBD-467D-FBF8-B2C5-D1CE5434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61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84DB61-4D2B-68CF-742E-5A2105D9B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4C7BC-EC4F-357D-939C-4A83A618D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032C4-7D52-32CD-51D7-5C3BD443D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30/11/2023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1571C-4BA8-67BD-6E9C-DA74F3E1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83481-9B41-1C55-288F-43E0117E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08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3A22-CFF4-4FD7-0D01-6EE68517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B49A3-DFA0-9882-CD99-538989B73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EB6CB-FDB0-56FF-A250-1015EC61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30/11/2023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FBB6D-B890-5AE4-3B14-2A4C6A6D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E9148-B801-AC1D-E9B3-870EFF6B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89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52DC4-092C-0B67-3BBC-AFDDA87D5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1B5A0-6594-0923-4A2D-2DDD6C713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695A1-481B-1E79-2E31-36E387D4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30/11/2023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B2A26-D894-5162-8BAD-06D00A3D4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9580A-6AF6-2F2D-E30F-FC3EE8F0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86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F7AA-B3FD-79B1-6AE2-3B064842C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705DF-4D6A-0CF5-F9B8-23F3D0FB4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C15D0-5599-0240-1BD5-801CC578E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AD005-3CCE-AF19-FF1B-7F29C499C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30/11/2023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D1DED-B187-C2EE-DDEF-28CDB740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BD4A4-D064-B5E9-DDBC-5E25E045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63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4A74-C41A-1F71-1477-CA09AEF6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FCE21-9169-0F94-410E-B938AEADF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B15C6-473E-7784-23D3-B6ED2DE9B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864F0-E273-1F16-F0EB-B9F1B8315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4FF94E-0507-5E82-2BCF-7377114B1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FA44A3-0114-DDA4-9EF0-87E91D2A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30/11/2023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377783-660C-D39E-D2D0-6BF98D151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EF9AA5-8E4F-F7CD-33E9-B7794BBA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1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9312F-4DAF-FAE5-4AAB-39B9691CE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131BF-B9FF-7C84-D45F-474D7612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30/11/2023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417E3-436F-2E84-921B-74484C52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EE9F0-1DBC-F573-E2B8-CE20062E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44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B5B57E-F04B-3079-73B8-0639DE60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30/11/2023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03B380-ACEB-CD8B-67A4-2F1E1BBF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EE92F-E2C0-BA3B-6029-37153020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51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C2615-22F2-8C54-6D75-63EF3395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6110E-3510-7B75-9DE8-11604C4E1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ACEA4-DEB3-385B-3A00-9AF343D2D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A2596-EC95-1BA2-DF68-782AA9EF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30/11/2023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09BAC-1C7A-8528-AEBC-5C30A6574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BCBF8-26D8-B80D-6ED8-E1990085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76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4614-450D-FCEA-96D2-8AF8DD82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987AED-23F5-E5F4-2AB6-6F439C375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97F53-5FC6-9663-C31B-3382DB0B4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7D5A1-4694-A2B5-7474-6DB6B758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30/11/2023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19BA5-7361-BD5F-8D49-7ED81FE3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F5C22-5CFF-C0C7-67A9-9A035C1F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97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441DD-D9B4-033A-06AE-39F00A09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5B379-CA6C-C0BC-5953-4E354ED13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C338-5207-ABFC-FD22-01E247CC7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9ADE-8CFD-4149-873B-3F8662D8AEAA}" type="datetimeFigureOut">
              <a:rPr lang="pt-BR" smtClean="0"/>
              <a:t>30/11/2023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E2FBA-F896-00F0-594A-7D3813B6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B4833-CF0B-3672-8589-BF102C0ED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83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0F33-BAE4-F09D-A8AA-846F81319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1455" y="1173019"/>
            <a:ext cx="5070763" cy="809462"/>
          </a:xfrm>
        </p:spPr>
        <p:txBody>
          <a:bodyPr>
            <a:noAutofit/>
          </a:bodyPr>
          <a:lstStyle/>
          <a:p>
            <a:pPr algn="r"/>
            <a:r>
              <a:rPr lang="pt-BR" sz="5500" dirty="0">
                <a:solidFill>
                  <a:srgbClr val="5E6373"/>
                </a:solidFill>
                <a:latin typeface="Futura LT Book" panose="02000504030000020003" pitchFamily="2" charset="0"/>
              </a:rPr>
              <a:t>OF HIS EYE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6726" y="464498"/>
            <a:ext cx="5255492" cy="708521"/>
          </a:xfrm>
        </p:spPr>
        <p:txBody>
          <a:bodyPr>
            <a:noAutofit/>
          </a:bodyPr>
          <a:lstStyle/>
          <a:p>
            <a:pPr algn="r"/>
            <a:r>
              <a:rPr lang="pt-BR" sz="5500" b="1" dirty="0">
                <a:solidFill>
                  <a:srgbClr val="A1646A"/>
                </a:solidFill>
                <a:latin typeface="Futura Md BT" panose="020B0602020204020303" pitchFamily="34" charset="0"/>
              </a:rPr>
              <a:t>THE APPLE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C4E3FF-6D03-72E9-2E46-3F042BA61574}"/>
              </a:ext>
            </a:extLst>
          </p:cNvPr>
          <p:cNvSpPr txBox="1"/>
          <p:nvPr/>
        </p:nvSpPr>
        <p:spPr>
          <a:xfrm>
            <a:off x="3031435" y="6350062"/>
            <a:ext cx="69807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pc="300" dirty="0">
                <a:latin typeface="Futura LT Book" panose="02000504030000020003" pitchFamily="2" charset="0"/>
              </a:rPr>
              <a:t>2024 WOMEN’S MINISTRIES  EMPHASIS DAY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2B6C4F-9055-A532-92C8-ECC741B8A4B9}"/>
              </a:ext>
            </a:extLst>
          </p:cNvPr>
          <p:cNvSpPr txBox="1"/>
          <p:nvPr/>
        </p:nvSpPr>
        <p:spPr>
          <a:xfrm>
            <a:off x="6521826" y="1982481"/>
            <a:ext cx="3218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Written by Edith-Ruiz-Espinoza</a:t>
            </a:r>
          </a:p>
          <a:p>
            <a:pPr algn="ctr"/>
            <a:r>
              <a:rPr lang="en-US" dirty="0"/>
              <a:t>Inter-American Division </a:t>
            </a:r>
          </a:p>
          <a:p>
            <a:pPr algn="ctr"/>
            <a:r>
              <a:rPr lang="en-US" dirty="0"/>
              <a:t>Women’s Ministries Director</a:t>
            </a:r>
          </a:p>
        </p:txBody>
      </p:sp>
    </p:spTree>
    <p:extLst>
      <p:ext uri="{BB962C8B-B14F-4D97-AF65-F5344CB8AC3E}">
        <p14:creationId xmlns:p14="http://schemas.microsoft.com/office/powerpoint/2010/main" val="3602899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8421255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3. GOD GIVES YOU HIS DNA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en-US" dirty="0"/>
              <a:t>Our value lies in the fact that we are created by the Creator using genetics of His own DNA—because we are made in His image.</a:t>
            </a:r>
          </a:p>
          <a:p>
            <a:r>
              <a:rPr lang="en-US" dirty="0"/>
              <a:t>God’s DNA makes us valuable because He is King of kings and Lord of Lords, which means we are His daughters and royal princesses.</a:t>
            </a:r>
          </a:p>
          <a:p>
            <a:endParaRPr lang="en-US" dirty="0"/>
          </a:p>
          <a:p>
            <a:pPr lvl="1" indent="0">
              <a:spcBef>
                <a:spcPts val="0"/>
              </a:spcBef>
              <a:buNone/>
            </a:pP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“You have been </a:t>
            </a:r>
            <a:r>
              <a:rPr lang="en-US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honored, </a:t>
            </a:r>
            <a:endParaRPr lang="en-US" b="1" kern="100" dirty="0">
              <a:solidFill>
                <a:srgbClr val="A16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And I have </a:t>
            </a:r>
            <a:r>
              <a:rPr lang="en-US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loved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you…” (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Isaiah 43:4).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8195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3" y="217344"/>
            <a:ext cx="8321866" cy="1283465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3. GOD GIVES YOU HIS DNA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lvl="1" indent="0">
              <a:spcBef>
                <a:spcPts val="0"/>
              </a:spcBef>
              <a:buNone/>
            </a:pPr>
            <a:endParaRPr lang="en-US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“Now therefore, if you will indeed obey My voice and keep My covenant, then you shall be a </a:t>
            </a:r>
            <a:r>
              <a:rPr lang="en-US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special treasure 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to Me above all people; for all the earth </a:t>
            </a:r>
            <a:r>
              <a:rPr lang="en-US" i="1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is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Mine” (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Exodus 19:5).</a:t>
            </a:r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/>
              <a:t>When you grasp this concept that you are God’s child—the apple of His eye, His special treasure—you will find your real self-worth.</a:t>
            </a:r>
          </a:p>
          <a:p>
            <a:endParaRPr lang="pt-BR" dirty="0"/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solidFill>
                <a:srgbClr val="000000"/>
              </a:solidFill>
              <a:latin typeface="Avenir Book" panose="02000503020000020003" pitchFamily="2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0048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3. GOD GIVES YOU HIS DNA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5E6373"/>
                </a:solidFill>
              </a:rPr>
              <a:t>FOR DISCUSSION</a:t>
            </a:r>
          </a:p>
          <a:p>
            <a:r>
              <a:rPr lang="en-US" dirty="0"/>
              <a:t>How do you evaluate yourself?</a:t>
            </a:r>
          </a:p>
          <a:p>
            <a:r>
              <a:rPr lang="en-US" dirty="0"/>
              <a:t>How is your value related to your evaluation of yourself?</a:t>
            </a:r>
          </a:p>
          <a:p>
            <a:r>
              <a:rPr lang="en-US" dirty="0"/>
              <a:t>When you understand that your real self-worth is how God sees you—as His daughter, His royal princess—how does it affect your ability to see yourself?</a:t>
            </a:r>
          </a:p>
        </p:txBody>
      </p:sp>
    </p:spTree>
    <p:extLst>
      <p:ext uri="{BB962C8B-B14F-4D97-AF65-F5344CB8AC3E}">
        <p14:creationId xmlns:p14="http://schemas.microsoft.com/office/powerpoint/2010/main" val="3980296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7596307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4. GOD IS YOUR PROTECTOR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r>
              <a:rPr lang="en-US" dirty="0"/>
              <a:t>No fear exists under the shadow of the Almighty, only safety and security.</a:t>
            </a:r>
          </a:p>
          <a:p>
            <a:pPr lvl="2" indent="0">
              <a:spcBef>
                <a:spcPts val="0"/>
              </a:spcBef>
              <a:buNone/>
            </a:pPr>
            <a:endParaRPr lang="en-US" sz="2400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2" indent="0">
              <a:spcBef>
                <a:spcPts val="0"/>
              </a:spcBef>
              <a:buNone/>
            </a:pPr>
            <a:r>
              <a:rPr lang="en-US" sz="2400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“He who dwells in the secret place of the Most High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0">
              <a:spcBef>
                <a:spcPts val="0"/>
              </a:spcBef>
              <a:buNone/>
            </a:pPr>
            <a:r>
              <a:rPr lang="en-US" sz="2400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Shall abide </a:t>
            </a:r>
            <a:r>
              <a:rPr lang="en-US" sz="2400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under the shadow 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of the Almighty”</a:t>
            </a:r>
            <a:r>
              <a:rPr lang="en-US" sz="2400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Psalm 91:1).</a:t>
            </a:r>
          </a:p>
          <a:p>
            <a:pPr lvl="2" indent="0">
              <a:spcBef>
                <a:spcPts val="0"/>
              </a:spcBef>
              <a:buNone/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/>
              <a:t>Practice putting your trust in the strength of the Lord—even when you are being stubborn . . . or in the worst of situations.</a:t>
            </a:r>
          </a:p>
          <a:p>
            <a:pPr marL="914400" lvl="2" indent="0">
              <a:buNone/>
            </a:pPr>
            <a:endParaRPr lang="en-US" sz="2400" kern="100" dirty="0"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en-US" sz="24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“The </a:t>
            </a:r>
            <a:r>
              <a:rPr lang="en-US" sz="2400" kern="100" cap="small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 (Body CS)"/>
              </a:rPr>
              <a:t>Lord</a:t>
            </a:r>
            <a:r>
              <a:rPr lang="en-US" sz="24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n-US" sz="24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my strength and my </a:t>
            </a:r>
            <a:r>
              <a:rPr lang="en-US" sz="2400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shield </a:t>
            </a:r>
            <a:r>
              <a:rPr lang="en-US" sz="24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. .” (</a:t>
            </a:r>
            <a:r>
              <a:rPr lang="en-US" sz="24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Psalm 28:7</a:t>
            </a:r>
            <a:r>
              <a:rPr lang="en-US" sz="24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79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7526732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4. GOD IS YOUR PROTECTOR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en-US" dirty="0"/>
              <a:t>God’s protection does not mean that we will not have troubles, but it does mean that He will be there with us even in difficult times.</a:t>
            </a:r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“When you </a:t>
            </a:r>
            <a:r>
              <a:rPr lang="en-US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pass through 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the waters, I will be with you; </a:t>
            </a:r>
            <a:endParaRPr lang="en-US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And through the rivers, they shall not overflow you.</a:t>
            </a:r>
            <a:endParaRPr lang="en-US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When you walk through the fire, you shall not be burned,</a:t>
            </a:r>
            <a:endParaRPr lang="en-US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Nor shall the flame scorch you” (Isaiah 43:2).</a:t>
            </a:r>
            <a:endParaRPr lang="en-US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8488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4. GOD IS YOUR PROTECTOR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5E6373"/>
                </a:solidFill>
              </a:rPr>
              <a:t>FOR DISCUSSION</a:t>
            </a:r>
          </a:p>
          <a:p>
            <a:r>
              <a:rPr lang="en-US" dirty="0"/>
              <a:t>How do you understand this promise?</a:t>
            </a:r>
            <a:endParaRPr lang="en-US" kern="0" dirty="0">
              <a:solidFill>
                <a:srgbClr val="0E101A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kern="0" dirty="0">
              <a:solidFill>
                <a:srgbClr val="0E101A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kern="0" dirty="0">
                <a:solidFill>
                  <a:srgbClr val="0E101A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“The name of the </a:t>
            </a:r>
            <a:r>
              <a:rPr lang="en-US" kern="0" cap="small" dirty="0">
                <a:solidFill>
                  <a:srgbClr val="0E101A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kern="0" dirty="0">
                <a:solidFill>
                  <a:srgbClr val="0E101A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kern="0" dirty="0">
                <a:solidFill>
                  <a:srgbClr val="0E101A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kern="0" dirty="0">
                <a:solidFill>
                  <a:srgbClr val="0E101A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1" kern="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strong tower</a:t>
            </a:r>
            <a:r>
              <a:rPr lang="en-US" kern="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1" indent="0">
              <a:buNone/>
            </a:pPr>
            <a:r>
              <a:rPr lang="en-US" kern="0" dirty="0">
                <a:solidFill>
                  <a:srgbClr val="0E101A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righteous run to it and are </a:t>
            </a:r>
            <a:r>
              <a:rPr lang="en-US" b="1" kern="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safe”</a:t>
            </a:r>
            <a:r>
              <a:rPr lang="en-US" kern="0" dirty="0">
                <a:solidFill>
                  <a:srgbClr val="0E101A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(Proverbs 18:10).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How can God’s name be a tower of refuge for you?</a:t>
            </a:r>
          </a:p>
          <a:p>
            <a:r>
              <a:rPr lang="en-US" dirty="0"/>
              <a:t>Make a list of symbols and metaphors that Bible writers used to describe God’s strength and protection. </a:t>
            </a:r>
          </a:p>
        </p:txBody>
      </p:sp>
    </p:spTree>
    <p:extLst>
      <p:ext uri="{BB962C8B-B14F-4D97-AF65-F5344CB8AC3E}">
        <p14:creationId xmlns:p14="http://schemas.microsoft.com/office/powerpoint/2010/main" val="1142272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7695697" cy="1432552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5. GOD IS YOUR DELIVERER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From a Prayer of David:</a:t>
            </a:r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“Keep me as </a:t>
            </a:r>
            <a:r>
              <a:rPr lang="en-US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the apple of Your eye</a:t>
            </a:r>
            <a:r>
              <a:rPr lang="en-US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;</a:t>
            </a:r>
          </a:p>
          <a:p>
            <a:pPr lvl="1" indent="0">
              <a:spcBef>
                <a:spcPts val="0"/>
              </a:spcBef>
              <a:buNone/>
            </a:pPr>
            <a:r>
              <a:rPr lang="en-US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Hide me under the shadow of Your wings,</a:t>
            </a:r>
          </a:p>
          <a:p>
            <a:pPr lvl="1" indent="0">
              <a:spcBef>
                <a:spcPts val="0"/>
              </a:spcBef>
              <a:buNone/>
            </a:pPr>
            <a:r>
              <a:rPr lang="en-US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	  From the wicked who oppress me,</a:t>
            </a:r>
          </a:p>
          <a:p>
            <a:pPr lvl="1" indent="0">
              <a:spcBef>
                <a:spcPts val="0"/>
              </a:spcBef>
              <a:buNone/>
            </a:pPr>
            <a:r>
              <a:rPr lang="en-US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	  From my deadly enemies who surround me” (Psalm 17:8-9).</a:t>
            </a:r>
            <a:endParaRPr lang="en-US" kern="100" dirty="0">
              <a:solidFill>
                <a:srgbClr val="00000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Bef>
                <a:spcPts val="0"/>
              </a:spcBef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9777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7725515" cy="1432552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5. GOD IS YOUR DELIVERER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r>
              <a:rPr lang="en-US" dirty="0"/>
              <a:t>The enemy who interferes with you, interferes with the apple of God’s eye. And God always reacts to the interference.</a:t>
            </a:r>
          </a:p>
          <a:p>
            <a:pPr marL="0" indent="0">
              <a:buNone/>
            </a:pPr>
            <a:endParaRPr lang="en-US" dirty="0"/>
          </a:p>
          <a:p>
            <a:pPr lvl="1" indent="0">
              <a:spcBef>
                <a:spcPts val="0"/>
              </a:spcBef>
              <a:buNone/>
            </a:pP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Many </a:t>
            </a:r>
            <a:r>
              <a:rPr lang="en-US" i="1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are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the</a:t>
            </a:r>
            <a:r>
              <a:rPr lang="en-US" b="1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afflictions</a:t>
            </a:r>
            <a:r>
              <a:rPr lang="en-US" b="1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of the righteous, </a:t>
            </a:r>
            <a:endParaRPr lang="en-US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But the </a:t>
            </a:r>
            <a:r>
              <a:rPr lang="en-US" kern="100" cap="small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Lord </a:t>
            </a:r>
            <a:r>
              <a:rPr lang="en-US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delivers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him out of them all (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Psalm 34:19).</a:t>
            </a:r>
          </a:p>
          <a:p>
            <a:pPr marL="0" indent="0">
              <a:buNone/>
            </a:pPr>
            <a:endParaRPr lang="en-US" dirty="0"/>
          </a:p>
          <a:p>
            <a:pPr lvl="1" indent="0">
              <a:spcBef>
                <a:spcPts val="0"/>
              </a:spcBef>
              <a:buNone/>
            </a:pP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But the </a:t>
            </a:r>
            <a:r>
              <a:rPr lang="en-US" kern="100" cap="small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Lord 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is with me as a mighty, awesome one. </a:t>
            </a:r>
            <a:endParaRPr lang="en-US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Therefore my persecutors will stumble, and </a:t>
            </a:r>
            <a:r>
              <a:rPr lang="en-US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will not prevail.</a:t>
            </a:r>
            <a:r>
              <a:rPr lang="en-US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endParaRPr lang="en-US" kern="100" dirty="0">
              <a:solidFill>
                <a:srgbClr val="A1646A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They will be greatly ashamed, for they will </a:t>
            </a:r>
            <a:r>
              <a:rPr lang="en-US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not prosper.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endParaRPr lang="en-US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n-US" i="1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Their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everlasting confusion will never be forgotten” (Jeremiah 20:11).</a:t>
            </a:r>
            <a:endParaRPr lang="en-US" kern="100" dirty="0">
              <a:solidFill>
                <a:srgbClr val="00000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Bef>
                <a:spcPts val="0"/>
              </a:spcBef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3958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5. GOD IS YOUR DELIVERER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5E6373"/>
                </a:solidFill>
              </a:rPr>
              <a:t>FOR DISCUSSION</a:t>
            </a:r>
          </a:p>
          <a:p>
            <a:r>
              <a:rPr lang="en-US" dirty="0"/>
              <a:t>Describe the difference between </a:t>
            </a:r>
          </a:p>
          <a:p>
            <a:pPr lvl="1"/>
            <a:r>
              <a:rPr lang="en-US" dirty="0"/>
              <a:t>protection and </a:t>
            </a:r>
          </a:p>
          <a:p>
            <a:pPr lvl="1"/>
            <a:r>
              <a:rPr lang="en-US" dirty="0"/>
              <a:t>deliverance</a:t>
            </a:r>
          </a:p>
          <a:p>
            <a:r>
              <a:rPr lang="en-US" dirty="0"/>
              <a:t>Describe the difference between </a:t>
            </a:r>
          </a:p>
          <a:p>
            <a:pPr lvl="1"/>
            <a:r>
              <a:rPr lang="en-US" dirty="0"/>
              <a:t>our redemption </a:t>
            </a:r>
          </a:p>
          <a:p>
            <a:pPr lvl="1"/>
            <a:r>
              <a:rPr lang="en-US" dirty="0"/>
              <a:t>and restoration</a:t>
            </a:r>
          </a:p>
        </p:txBody>
      </p:sp>
    </p:spTree>
    <p:extLst>
      <p:ext uri="{BB962C8B-B14F-4D97-AF65-F5344CB8AC3E}">
        <p14:creationId xmlns:p14="http://schemas.microsoft.com/office/powerpoint/2010/main" val="2708260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6353915" cy="1392795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6. GOD RESTORES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r>
              <a:rPr lang="en-US" dirty="0"/>
              <a:t>God restores you with His forgiveness and through your forgiveness to others He</a:t>
            </a:r>
          </a:p>
          <a:p>
            <a:pPr lvl="1"/>
            <a:r>
              <a:rPr lang="en-US" dirty="0"/>
              <a:t>restores earthly relationship, </a:t>
            </a:r>
          </a:p>
          <a:p>
            <a:pPr lvl="1"/>
            <a:r>
              <a:rPr lang="en-US" dirty="0"/>
              <a:t>heals your wounds, and</a:t>
            </a:r>
          </a:p>
          <a:p>
            <a:pPr lvl="1"/>
            <a:r>
              <a:rPr lang="en-US" dirty="0"/>
              <a:t>transforms your sadness into joy.</a:t>
            </a:r>
          </a:p>
          <a:p>
            <a:pPr lvl="1" indent="0">
              <a:spcBef>
                <a:spcPts val="0"/>
              </a:spcBef>
              <a:buNone/>
            </a:pPr>
            <a:endParaRPr lang="en-US" sz="2600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“But may the God of all grace, who called us to His eternal glory by Christ Jesus, after you have suffered a while, perfect, establish, </a:t>
            </a:r>
            <a:r>
              <a:rPr lang="en-US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strengthen,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and </a:t>
            </a:r>
            <a:r>
              <a:rPr lang="en-US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settle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you”</a:t>
            </a:r>
            <a:r>
              <a:rPr lang="en-US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 Peter 5:10).</a:t>
            </a:r>
          </a:p>
          <a:p>
            <a:endParaRPr lang="en-US" sz="3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843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73" y="1560538"/>
            <a:ext cx="8955156" cy="373692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God cares for you. </a:t>
            </a:r>
          </a:p>
          <a:p>
            <a:pPr marL="514350" indent="-514350">
              <a:buAutoNum type="arabicPeriod"/>
            </a:pP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God is your refuge.</a:t>
            </a:r>
          </a:p>
          <a:p>
            <a:pPr marL="514350" indent="-514350">
              <a:buAutoNum type="arabicPeriod"/>
            </a:pP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God gives you His DNA.</a:t>
            </a:r>
          </a:p>
          <a:p>
            <a:pPr marL="514350" indent="-514350">
              <a:buAutoNum type="arabicPeriod"/>
            </a:pP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God is your Protector.</a:t>
            </a:r>
          </a:p>
          <a:p>
            <a:pPr marL="514350" indent="-514350">
              <a:buAutoNum type="arabicPeriod"/>
            </a:pP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God is your Deliverer.</a:t>
            </a:r>
          </a:p>
          <a:p>
            <a:pPr marL="514350" indent="-514350">
              <a:buAutoNum type="arabicPeriod"/>
            </a:pP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God restores you.</a:t>
            </a:r>
          </a:p>
          <a:p>
            <a:pPr marL="514350" indent="-514350">
              <a:buAutoNum type="arabicPeriod"/>
            </a:pP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God goes ahead of you.</a:t>
            </a:r>
          </a:p>
          <a:p>
            <a:pPr marL="514350" indent="-514350">
              <a:buAutoNum type="arabicPeriod"/>
            </a:pPr>
            <a:endParaRPr lang="pt-BR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27253622-8816-204C-8F26-C04E23E4795C}"/>
              </a:ext>
            </a:extLst>
          </p:cNvPr>
          <p:cNvSpPr txBox="1">
            <a:spLocks/>
          </p:cNvSpPr>
          <p:nvPr/>
        </p:nvSpPr>
        <p:spPr>
          <a:xfrm>
            <a:off x="755373" y="678754"/>
            <a:ext cx="9422297" cy="708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5500" dirty="0">
                <a:solidFill>
                  <a:srgbClr val="A1646A"/>
                </a:solidFill>
                <a:latin typeface="Futura Md BT" panose="020B0602020204020303" pitchFamily="34" charset="0"/>
              </a:rPr>
              <a:t>THE APPLE OF HIS EYE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B9B6C85-903C-BAB6-3D3E-EC35A3F99AA7}"/>
              </a:ext>
            </a:extLst>
          </p:cNvPr>
          <p:cNvSpPr txBox="1">
            <a:spLocks/>
          </p:cNvSpPr>
          <p:nvPr/>
        </p:nvSpPr>
        <p:spPr>
          <a:xfrm>
            <a:off x="857678" y="1387275"/>
            <a:ext cx="9081452" cy="809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5500" dirty="0">
              <a:solidFill>
                <a:srgbClr val="5E6373"/>
              </a:solidFill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531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688068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6. GOD RESTORES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>
                <a:latin typeface="Avenir Book" panose="02000503020000020003" pitchFamily="2" charset="0"/>
              </a:rPr>
              <a:t>“And the Lord</a:t>
            </a:r>
            <a:r>
              <a:rPr lang="en-US" b="1" dirty="0">
                <a:latin typeface="Avenir Book" panose="02000503020000020003" pitchFamily="2" charset="0"/>
              </a:rPr>
              <a:t> </a:t>
            </a:r>
            <a:r>
              <a:rPr lang="en-US" b="1" dirty="0">
                <a:solidFill>
                  <a:srgbClr val="A1646A"/>
                </a:solidFill>
                <a:latin typeface="Avenir Book" panose="02000503020000020003" pitchFamily="2" charset="0"/>
              </a:rPr>
              <a:t>restored</a:t>
            </a:r>
            <a:r>
              <a:rPr lang="en-US" b="1" dirty="0">
                <a:latin typeface="Avenir Book" panose="02000503020000020003" pitchFamily="2" charset="0"/>
              </a:rPr>
              <a:t> </a:t>
            </a:r>
            <a:r>
              <a:rPr lang="en-US" dirty="0">
                <a:latin typeface="Avenir Book" panose="02000503020000020003" pitchFamily="2" charset="0"/>
              </a:rPr>
              <a:t>Job’s losses when he prayed for his friends. Indeed the Lord gave Job twice as much as he had before” (Job 42:10).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We don’t know if God will replace everything as He did for Job, but we can surely trust His wisdom. </a:t>
            </a:r>
          </a:p>
          <a:p>
            <a:r>
              <a:rPr lang="en-US" dirty="0"/>
              <a:t>His primary concern is to restore our souls.</a:t>
            </a:r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“He </a:t>
            </a:r>
            <a:r>
              <a:rPr lang="en-US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restores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my soul; </a:t>
            </a:r>
            <a:endParaRPr lang="en-US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 leads me in the paths of righteousness </a:t>
            </a:r>
            <a:endParaRPr lang="en-US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 His name’s sake” (Psalm 23:3).</a:t>
            </a:r>
            <a:endParaRPr lang="en-US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293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485CA-A241-E2F9-674E-662FD9719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6348"/>
            <a:ext cx="8703365" cy="5580615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Ellen White writes: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4000" kern="1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 restores the willing, desirous soul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from the power of Satan unto God.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i="1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Review and Herald,</a:t>
            </a:r>
            <a:r>
              <a:rPr lang="en-CA" sz="18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October 12, 1897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paragraph 7</a:t>
            </a:r>
            <a:endParaRPr lang="en-US" sz="1800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400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Our condition through sin is unnatural, 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 the power that restores us must be supernatural,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else it has no value.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i="1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Ministry of Healing</a:t>
            </a:r>
            <a:r>
              <a:rPr lang="en-CA" sz="18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428.3</a:t>
            </a:r>
            <a:endParaRPr lang="en-US" sz="1800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kern="100" dirty="0">
              <a:solidFill>
                <a:srgbClr val="00000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solidFill>
                <a:srgbClr val="00000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016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485CA-A241-E2F9-674E-662FD9719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6348"/>
            <a:ext cx="7699513" cy="5580615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Ellen White writes: 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400" kern="1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Christ is the Great Physician, not only of the body,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but of the soul. He restores man to his God.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i="1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Medical Ministry, 120.3</a:t>
            </a:r>
            <a:endParaRPr lang="en-US" sz="1800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solidFill>
                <a:srgbClr val="00000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They are spiritually blind, and the Lord Jesus performs a greater miracle when He restores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spiritual vision to those who have been blinded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by the glitter and tinsel of this world,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than if He healed the most malignant disease.</a:t>
            </a:r>
            <a:r>
              <a:rPr lang="en-US" sz="2400" dirty="0">
                <a:effectLst/>
                <a:latin typeface="Avenir Book" panose="02000503020000020003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i="1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Signs of the Times,</a:t>
            </a:r>
            <a:r>
              <a:rPr lang="en-US" sz="18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March 28, 1895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paragraph 8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solidFill>
                <a:srgbClr val="00000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304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6. GOD RESTORES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5E6373"/>
                </a:solidFill>
              </a:rPr>
              <a:t>FOR DISCUSSION</a:t>
            </a:r>
          </a:p>
          <a:p>
            <a:r>
              <a:rPr lang="en-US" dirty="0"/>
              <a:t>What burdens have you carried or are carrying? Ellen G. White writes:</a:t>
            </a:r>
          </a:p>
          <a:p>
            <a:pPr marL="457200" lvl="1" indent="0">
              <a:buNone/>
            </a:pPr>
            <a:endParaRPr lang="en-US" sz="1800" dirty="0">
              <a:latin typeface="Avenir Book" panose="02000503020000020003" pitchFamily="2" charset="0"/>
            </a:endParaRPr>
          </a:p>
          <a:p>
            <a:pPr marL="457200" lvl="1" indent="0">
              <a:buNone/>
            </a:pPr>
            <a:r>
              <a:rPr lang="en-US" dirty="0">
                <a:latin typeface="Avenir Book" panose="02000503020000020003" pitchFamily="2" charset="0"/>
              </a:rPr>
              <a:t>“The burden of disease and wretchedness and sin He came to remove. It was His mission to bring men </a:t>
            </a:r>
            <a:r>
              <a:rPr lang="en-US" b="1" dirty="0">
                <a:solidFill>
                  <a:srgbClr val="A1646A"/>
                </a:solidFill>
                <a:latin typeface="Avenir Book" panose="02000503020000020003" pitchFamily="2" charset="0"/>
              </a:rPr>
              <a:t>complete</a:t>
            </a:r>
            <a:r>
              <a:rPr lang="en-US" dirty="0">
                <a:latin typeface="Avenir Book" panose="02000503020000020003" pitchFamily="2" charset="0"/>
              </a:rPr>
              <a:t> restoration.”</a:t>
            </a:r>
          </a:p>
          <a:p>
            <a:pPr marL="457200" lvl="1" indent="0" algn="ctr">
              <a:buNone/>
            </a:pPr>
            <a:r>
              <a:rPr lang="en-US" sz="1800" i="1" dirty="0">
                <a:latin typeface="Avenir Book" panose="02000503020000020003" pitchFamily="2" charset="0"/>
              </a:rPr>
              <a:t>A Call to Stand Apart, </a:t>
            </a:r>
            <a:r>
              <a:rPr lang="en-US" sz="1800" dirty="0">
                <a:latin typeface="Avenir Book" panose="02000503020000020003" pitchFamily="2" charset="0"/>
              </a:rPr>
              <a:t>59.1</a:t>
            </a:r>
          </a:p>
          <a:p>
            <a:pPr marL="457200" lvl="1" indent="0" algn="ctr">
              <a:buNone/>
            </a:pPr>
            <a:endParaRPr lang="en-US" sz="1800" dirty="0">
              <a:latin typeface="Avenir Book" panose="02000503020000020003" pitchFamily="2" charset="0"/>
            </a:endParaRPr>
          </a:p>
          <a:p>
            <a:r>
              <a:rPr lang="en-US" dirty="0"/>
              <a:t>In what ways has God lifted your burdens already?</a:t>
            </a:r>
          </a:p>
          <a:p>
            <a:r>
              <a:rPr lang="en-US" dirty="0"/>
              <a:t>Do you have burdens you need to give to Jesus?</a:t>
            </a:r>
          </a:p>
        </p:txBody>
      </p:sp>
    </p:spTree>
    <p:extLst>
      <p:ext uri="{BB962C8B-B14F-4D97-AF65-F5344CB8AC3E}">
        <p14:creationId xmlns:p14="http://schemas.microsoft.com/office/powerpoint/2010/main" val="3902524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6. GOD RESTORES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5E6373"/>
                </a:solidFill>
              </a:rPr>
              <a:t>FOR DISCUSSION</a:t>
            </a:r>
          </a:p>
          <a:p>
            <a:r>
              <a:rPr lang="en-US" dirty="0"/>
              <a:t>Sometimes a great loss can be the motivation to depend wholly on God, which in turn, develops faith and character. Explain why this can happen.</a:t>
            </a:r>
          </a:p>
          <a:p>
            <a:pPr lvl="1"/>
            <a:r>
              <a:rPr lang="en-US" dirty="0"/>
              <a:t>What losses have you grieved that helped you depend on God? </a:t>
            </a:r>
          </a:p>
          <a:p>
            <a:pPr lvl="1"/>
            <a:r>
              <a:rPr lang="en-US" dirty="0"/>
              <a:t>What suffering have you experienced that helped to develop your faith?</a:t>
            </a:r>
          </a:p>
          <a:p>
            <a:r>
              <a:rPr lang="en-US" dirty="0"/>
              <a:t>In what ways has God restored you?</a:t>
            </a:r>
          </a:p>
        </p:txBody>
      </p:sp>
    </p:spTree>
    <p:extLst>
      <p:ext uri="{BB962C8B-B14F-4D97-AF65-F5344CB8AC3E}">
        <p14:creationId xmlns:p14="http://schemas.microsoft.com/office/powerpoint/2010/main" val="922671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803362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7. GOD GOES AHEAD OF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en-US" dirty="0"/>
              <a:t>What are your challenges today?</a:t>
            </a:r>
          </a:p>
          <a:p>
            <a:pPr lvl="1"/>
            <a:r>
              <a:rPr lang="en-US" dirty="0"/>
              <a:t>Do you feel scared of a situation out of control?</a:t>
            </a:r>
          </a:p>
          <a:p>
            <a:pPr lvl="1"/>
            <a:r>
              <a:rPr lang="en-US" dirty="0"/>
              <a:t>Are you going through a difficult season in your life?</a:t>
            </a:r>
          </a:p>
          <a:p>
            <a:pPr lvl="1"/>
            <a:r>
              <a:rPr lang="en-US" dirty="0"/>
              <a:t>Do you feel that you are not worthy enough?</a:t>
            </a:r>
          </a:p>
          <a:p>
            <a:pPr lvl="1"/>
            <a:r>
              <a:rPr lang="en-US" dirty="0"/>
              <a:t>Do you feel alone and unprotected?</a:t>
            </a:r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“And the </a:t>
            </a:r>
            <a:r>
              <a:rPr lang="en-US" kern="100" cap="small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Lord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, He is the one who goes </a:t>
            </a:r>
            <a:r>
              <a:rPr lang="en-US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before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you. He will be with you, He will not leave you nor forsake you; do not fear nor be dismayed”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(Deuteronomy 31:8).</a:t>
            </a:r>
          </a:p>
          <a:p>
            <a:pPr marL="457200" lvl="1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1738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8202594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7. GOD GOES AHEAD OF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en-US" dirty="0"/>
              <a:t>Leave your affairs and challenges to God. He goes before you and fights your battles.</a:t>
            </a:r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“You will not </a:t>
            </a:r>
            <a:r>
              <a:rPr lang="en-US" i="1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need 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 fight in this battle. Position yourselves, </a:t>
            </a:r>
            <a:r>
              <a:rPr lang="en-US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stand still and see 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salvation of the </a:t>
            </a:r>
            <a:r>
              <a:rPr lang="en-US" kern="100" cap="small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 (Body CS)"/>
              </a:rPr>
              <a:t>Lord,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who is with you. O Judah and Jerusalem! Do not fear or be dismayed…for the </a:t>
            </a:r>
            <a:r>
              <a:rPr lang="en-US" kern="100" cap="small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 (Body CS)"/>
              </a:rPr>
              <a:t>Lord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with you” (2 Chronicles 20:17).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3800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7. GOD GOES AHEAD OF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>
                <a:solidFill>
                  <a:srgbClr val="5E6373"/>
                </a:solidFill>
              </a:rPr>
              <a:t>FOR DISCUSSION</a:t>
            </a:r>
          </a:p>
          <a:p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How does it feel to know that God goes ahead of you fighting your battles?</a:t>
            </a:r>
          </a:p>
          <a:p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Describe how vulnerable you are from behind. Do you have someone you trust who covers your back? Did you know that God covers your back also?</a:t>
            </a:r>
          </a:p>
          <a:p>
            <a:pPr marL="457200" lvl="1" indent="0">
              <a:buNone/>
            </a:pPr>
            <a:endParaRPr lang="en-US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“For you shall not go out with haste, nor go by flight; for the </a:t>
            </a:r>
            <a:r>
              <a:rPr lang="en-US" cap="small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 (Body CS)"/>
              </a:rPr>
              <a:t>Lord</a:t>
            </a:r>
            <a:r>
              <a:rPr lang="en-US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will go </a:t>
            </a:r>
            <a:r>
              <a:rPr lang="en-US" b="1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before </a:t>
            </a:r>
            <a:r>
              <a:rPr lang="en-US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you, and the God of Israel will be your </a:t>
            </a:r>
            <a:r>
              <a:rPr lang="en-US" b="1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rear guard”</a:t>
            </a:r>
            <a:r>
              <a:rPr lang="en-US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(Isaiah 52:12). </a:t>
            </a:r>
          </a:p>
        </p:txBody>
      </p:sp>
    </p:spTree>
    <p:extLst>
      <p:ext uri="{BB962C8B-B14F-4D97-AF65-F5344CB8AC3E}">
        <p14:creationId xmlns:p14="http://schemas.microsoft.com/office/powerpoint/2010/main" val="1620997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5830454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en-US" dirty="0"/>
              <a:t>Being the apple of God’s eye means being at the center of His attention and protection.</a:t>
            </a:r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For thus says the </a:t>
            </a:r>
            <a:r>
              <a:rPr lang="en-US" kern="100" cap="small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Lord 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of hosts: “He sent Me after glory, to the nations which plunder you; for he who touches you touches </a:t>
            </a:r>
            <a:r>
              <a:rPr lang="en-US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the apple of His eye”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(Zechariah 2:8).</a:t>
            </a:r>
          </a:p>
          <a:p>
            <a:pPr marL="457200" lvl="1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7898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5E6373"/>
                </a:solidFill>
              </a:rPr>
              <a:t>FOR DISCUSSION</a:t>
            </a:r>
          </a:p>
          <a:p>
            <a:r>
              <a:rPr lang="en-US" dirty="0"/>
              <a:t>What did you learn today that changed your perspective</a:t>
            </a:r>
          </a:p>
          <a:p>
            <a:pPr lvl="1"/>
            <a:r>
              <a:rPr lang="en-US" dirty="0"/>
              <a:t>about </a:t>
            </a:r>
            <a:r>
              <a:rPr lang="en-US" b="1" dirty="0">
                <a:solidFill>
                  <a:srgbClr val="A1646A"/>
                </a:solidFill>
              </a:rPr>
              <a:t>yourself</a:t>
            </a:r>
            <a:r>
              <a:rPr lang="en-US" dirty="0">
                <a:solidFill>
                  <a:srgbClr val="A1646A"/>
                </a:solidFill>
              </a:rPr>
              <a:t>?</a:t>
            </a:r>
          </a:p>
          <a:p>
            <a:pPr lvl="1"/>
            <a:r>
              <a:rPr lang="en-US" dirty="0"/>
              <a:t>about </a:t>
            </a:r>
            <a:r>
              <a:rPr lang="en-US" b="1" dirty="0">
                <a:solidFill>
                  <a:srgbClr val="A1646A"/>
                </a:solidFill>
              </a:rPr>
              <a:t>God</a:t>
            </a:r>
            <a:r>
              <a:rPr lang="en-US" dirty="0">
                <a:solidFill>
                  <a:srgbClr val="A1646A"/>
                </a:solidFill>
              </a:rPr>
              <a:t>?</a:t>
            </a:r>
          </a:p>
          <a:p>
            <a:r>
              <a:rPr lang="en-US" dirty="0"/>
              <a:t>What is your takeaway from “The Apple of His Eye” workshop?</a:t>
            </a:r>
          </a:p>
        </p:txBody>
      </p:sp>
    </p:spTree>
    <p:extLst>
      <p:ext uri="{BB962C8B-B14F-4D97-AF65-F5344CB8AC3E}">
        <p14:creationId xmlns:p14="http://schemas.microsoft.com/office/powerpoint/2010/main" val="2055130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6353916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1. GOD CARES FOR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en-US" dirty="0"/>
              <a:t>We need to protect our eyes, and the pupil is commonly known as “the apple of the eye.”</a:t>
            </a:r>
          </a:p>
          <a:p>
            <a:r>
              <a:rPr lang="en-US" dirty="0"/>
              <a:t>Just as human beings take special care of the eye, in the same way God uses this figurative language to show He cares for us.</a:t>
            </a:r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“…He encircled him, He instructed him,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He kept him as </a:t>
            </a:r>
            <a:r>
              <a:rPr lang="en-US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the apple of His eye</a:t>
            </a:r>
            <a:r>
              <a:rPr lang="en-US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”</a:t>
            </a:r>
            <a:r>
              <a:rPr lang="en-US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(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Deuteronomy 32:10).</a:t>
            </a:r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n-US" kern="1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“…for he who touches you touches </a:t>
            </a:r>
            <a:r>
              <a:rPr lang="en-US" b="1" kern="100" dirty="0">
                <a:solidFill>
                  <a:srgbClr val="A1646A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apple of His eye” </a:t>
            </a:r>
            <a:r>
              <a:rPr lang="en-US" kern="1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Zechariah 2</a:t>
            </a:r>
            <a:r>
              <a:rPr lang="en-US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8).</a:t>
            </a:r>
            <a:endParaRPr lang="en-US" kern="100" dirty="0"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58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1. GOD CARES FOR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>
                <a:solidFill>
                  <a:srgbClr val="5E6373"/>
                </a:solidFill>
              </a:rPr>
              <a:t>FOR DISCUSSION</a:t>
            </a:r>
          </a:p>
          <a:p>
            <a:r>
              <a:rPr lang="en-US" dirty="0"/>
              <a:t>Look at each other and describe the color of the eyes of the person to your right. Be as precise as possible.</a:t>
            </a:r>
          </a:p>
          <a:p>
            <a:r>
              <a:rPr lang="en-US" dirty="0"/>
              <a:t>What is the color of her pupil? </a:t>
            </a:r>
          </a:p>
          <a:p>
            <a:r>
              <a:rPr lang="en-US" dirty="0"/>
              <a:t>What application does it have?</a:t>
            </a:r>
          </a:p>
        </p:txBody>
      </p:sp>
    </p:spTree>
    <p:extLst>
      <p:ext uri="{BB962C8B-B14F-4D97-AF65-F5344CB8AC3E}">
        <p14:creationId xmlns:p14="http://schemas.microsoft.com/office/powerpoint/2010/main" val="1429306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1. GOD CARES FOR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5E6373"/>
                </a:solidFill>
              </a:rPr>
              <a:t>FOR DISCUSSION</a:t>
            </a:r>
          </a:p>
          <a:p>
            <a:r>
              <a:rPr lang="en-US" dirty="0"/>
              <a:t>Who took care of you in childhood: </a:t>
            </a:r>
          </a:p>
          <a:p>
            <a:pPr lvl="1"/>
            <a:r>
              <a:rPr lang="en-US" dirty="0"/>
              <a:t>parent, grandparent, sibling, or another caretaker?</a:t>
            </a:r>
          </a:p>
          <a:p>
            <a:r>
              <a:rPr lang="en-US" dirty="0"/>
              <a:t>Did that help you develop trust or mistrust in that person?</a:t>
            </a:r>
          </a:p>
          <a:p>
            <a:r>
              <a:rPr lang="en-US" dirty="0"/>
              <a:t>Were you able to keep a close relationship with that person through the years?</a:t>
            </a:r>
          </a:p>
          <a:p>
            <a:r>
              <a:rPr lang="en-US" dirty="0"/>
              <a:t>Do these relationships resemble God’s care for you and your relationship with Him?</a:t>
            </a:r>
          </a:p>
        </p:txBody>
      </p:sp>
    </p:spTree>
    <p:extLst>
      <p:ext uri="{BB962C8B-B14F-4D97-AF65-F5344CB8AC3E}">
        <p14:creationId xmlns:p14="http://schemas.microsoft.com/office/powerpoint/2010/main" val="293545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6363854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2. GOD IS YOUR REFUGE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5"/>
            <a:ext cx="9959109" cy="4429501"/>
          </a:xfrm>
        </p:spPr>
        <p:txBody>
          <a:bodyPr>
            <a:normAutofit/>
          </a:bodyPr>
          <a:lstStyle/>
          <a:p>
            <a:r>
              <a:rPr lang="en-US" dirty="0"/>
              <a:t>God provides a shelter, a refuge in our time of trouble. A refuge is a place serving as protection from danger.</a:t>
            </a:r>
          </a:p>
          <a:p>
            <a:pPr marL="0" indent="0">
              <a:buNone/>
            </a:pPr>
            <a:endParaRPr lang="en-US" dirty="0"/>
          </a:p>
          <a:p>
            <a:pPr lvl="1" indent="0">
              <a:spcBef>
                <a:spcPts val="0"/>
              </a:spcBef>
              <a:buNone/>
            </a:pP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“Trust in Him at all times, you people;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Pour out your heart before Him;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God </a:t>
            </a:r>
            <a:r>
              <a:rPr lang="en-US" i="1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refuge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for us” (Psalm 62:8).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After the basic human needs of food/water and clothing are met, Abraham Maslow’s hierarchy of needs shows that safety and security must be met for humans to survive. </a:t>
            </a:r>
          </a:p>
        </p:txBody>
      </p:sp>
    </p:spTree>
    <p:extLst>
      <p:ext uri="{BB962C8B-B14F-4D97-AF65-F5344CB8AC3E}">
        <p14:creationId xmlns:p14="http://schemas.microsoft.com/office/powerpoint/2010/main" val="4207597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D785C91-BA1D-AF8C-5E9A-9AAF7C5B62AD}"/>
              </a:ext>
            </a:extLst>
          </p:cNvPr>
          <p:cNvSpPr txBox="1"/>
          <p:nvPr/>
        </p:nvSpPr>
        <p:spPr>
          <a:xfrm>
            <a:off x="322193" y="868862"/>
            <a:ext cx="937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A1646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Maslow’s Hierarchy of Needs</a:t>
            </a: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E0517877-1844-444E-9F6F-68859F5A04B0}"/>
              </a:ext>
            </a:extLst>
          </p:cNvPr>
          <p:cNvSpPr/>
          <p:nvPr/>
        </p:nvSpPr>
        <p:spPr>
          <a:xfrm>
            <a:off x="1967948" y="1752236"/>
            <a:ext cx="6480311" cy="4499477"/>
          </a:xfrm>
          <a:prstGeom prst="triangle">
            <a:avLst>
              <a:gd name="adj" fmla="val 49690"/>
            </a:avLst>
          </a:prstGeom>
          <a:solidFill>
            <a:srgbClr val="A1646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8D63B8-BFC2-2CB8-7087-93060EDE28FE}"/>
              </a:ext>
            </a:extLst>
          </p:cNvPr>
          <p:cNvCxnSpPr>
            <a:cxnSpLocks/>
          </p:cNvCxnSpPr>
          <p:nvPr/>
        </p:nvCxnSpPr>
        <p:spPr>
          <a:xfrm>
            <a:off x="2494722" y="5526156"/>
            <a:ext cx="54267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24F6FC-8B8E-FD8E-DE3D-9FB00321766C}"/>
              </a:ext>
            </a:extLst>
          </p:cNvPr>
          <p:cNvCxnSpPr>
            <a:cxnSpLocks/>
          </p:cNvCxnSpPr>
          <p:nvPr/>
        </p:nvCxnSpPr>
        <p:spPr>
          <a:xfrm>
            <a:off x="2991678" y="4810539"/>
            <a:ext cx="43980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EECF40-0681-54C6-3BFA-434E72BCC4A2}"/>
              </a:ext>
            </a:extLst>
          </p:cNvPr>
          <p:cNvCxnSpPr>
            <a:cxnSpLocks/>
          </p:cNvCxnSpPr>
          <p:nvPr/>
        </p:nvCxnSpPr>
        <p:spPr>
          <a:xfrm>
            <a:off x="3960742" y="3429000"/>
            <a:ext cx="2449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4F75B40-3EEB-2B28-D2FB-4D4B5468657B}"/>
              </a:ext>
            </a:extLst>
          </p:cNvPr>
          <p:cNvCxnSpPr>
            <a:cxnSpLocks/>
          </p:cNvCxnSpPr>
          <p:nvPr/>
        </p:nvCxnSpPr>
        <p:spPr>
          <a:xfrm>
            <a:off x="3478694" y="4143755"/>
            <a:ext cx="345881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E37CF91-57C3-A75B-554F-951F6D2B23EE}"/>
              </a:ext>
            </a:extLst>
          </p:cNvPr>
          <p:cNvSpPr txBox="1"/>
          <p:nvPr/>
        </p:nvSpPr>
        <p:spPr>
          <a:xfrm>
            <a:off x="4062617" y="2607114"/>
            <a:ext cx="2276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Self-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Actualization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B9F85A-AED3-A456-56B3-69113E05FCCD}"/>
              </a:ext>
            </a:extLst>
          </p:cNvPr>
          <p:cNvSpPr txBox="1"/>
          <p:nvPr/>
        </p:nvSpPr>
        <p:spPr>
          <a:xfrm>
            <a:off x="3838986" y="3608671"/>
            <a:ext cx="272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Self-Esteem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ADD6D5-238B-347E-D0CA-BD7A813CB81E}"/>
              </a:ext>
            </a:extLst>
          </p:cNvPr>
          <p:cNvSpPr txBox="1"/>
          <p:nvPr/>
        </p:nvSpPr>
        <p:spPr>
          <a:xfrm>
            <a:off x="3180522" y="4267275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Love and Belonging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2D092B-83A4-307B-1B62-9851FEE17EFC}"/>
              </a:ext>
            </a:extLst>
          </p:cNvPr>
          <p:cNvSpPr txBox="1"/>
          <p:nvPr/>
        </p:nvSpPr>
        <p:spPr>
          <a:xfrm>
            <a:off x="2599082" y="5001046"/>
            <a:ext cx="5203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Safety and Security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849686-3FB5-3B36-B4B5-1BAF2A7DA9BD}"/>
              </a:ext>
            </a:extLst>
          </p:cNvPr>
          <p:cNvSpPr txBox="1"/>
          <p:nvPr/>
        </p:nvSpPr>
        <p:spPr>
          <a:xfrm>
            <a:off x="2117034" y="5716664"/>
            <a:ext cx="6182139" cy="369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Physiological Needs</a:t>
            </a:r>
          </a:p>
        </p:txBody>
      </p:sp>
    </p:spTree>
    <p:extLst>
      <p:ext uri="{BB962C8B-B14F-4D97-AF65-F5344CB8AC3E}">
        <p14:creationId xmlns:p14="http://schemas.microsoft.com/office/powerpoint/2010/main" val="4262217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6353915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2. GOD IS YOUR REFUGE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en-US" dirty="0"/>
              <a:t>God is our refuge in time of trouble. We can turn to Him for safety and protection.</a:t>
            </a:r>
          </a:p>
          <a:p>
            <a:pPr marL="0" indent="0">
              <a:buNone/>
            </a:pPr>
            <a:endParaRPr lang="en-US" dirty="0"/>
          </a:p>
          <a:p>
            <a:pPr lvl="1" indent="0">
              <a:spcBef>
                <a:spcPts val="0"/>
              </a:spcBef>
              <a:buNone/>
            </a:pP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“You </a:t>
            </a:r>
            <a:r>
              <a:rPr lang="en-US" i="1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are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my </a:t>
            </a:r>
            <a:r>
              <a:rPr lang="en-US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hiding place</a:t>
            </a:r>
            <a:r>
              <a:rPr lang="en-US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;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You shall preserve me from trouble;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You shall surround me with songs of deliverance” (Psalm 32:7).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2927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2. GOD IS YOUR REFUGE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solidFill>
                  <a:srgbClr val="5E6373"/>
                </a:solidFill>
              </a:rPr>
              <a:t>FOR DISCUSSION</a:t>
            </a:r>
          </a:p>
          <a:p>
            <a:r>
              <a:rPr lang="en-US" dirty="0"/>
              <a:t>Share some experiences when you were frightened or were in a dangerous situation, but God helped or rescued you.</a:t>
            </a:r>
          </a:p>
          <a:p>
            <a:pPr lvl="1"/>
            <a:r>
              <a:rPr lang="en-US" dirty="0"/>
              <a:t>Share about the emotions you felt in this situation.</a:t>
            </a:r>
          </a:p>
          <a:p>
            <a:pPr lvl="1"/>
            <a:r>
              <a:rPr lang="en-US" dirty="0"/>
              <a:t>Has this experience strengthened your faith in God?</a:t>
            </a:r>
          </a:p>
          <a:p>
            <a:r>
              <a:rPr lang="en-US" dirty="0"/>
              <a:t>Someone said: </a:t>
            </a:r>
            <a:r>
              <a:rPr lang="en-US" dirty="0">
                <a:solidFill>
                  <a:srgbClr val="A1646A"/>
                </a:solidFill>
              </a:rPr>
              <a:t>“Do not fear for the future; God is already there.”</a:t>
            </a:r>
          </a:p>
          <a:p>
            <a:pPr lvl="1"/>
            <a:r>
              <a:rPr lang="en-US" dirty="0"/>
              <a:t>Do you agree?</a:t>
            </a:r>
          </a:p>
          <a:p>
            <a:pPr lvl="1"/>
            <a:r>
              <a:rPr lang="en-US" dirty="0"/>
              <a:t>What are your current worries?</a:t>
            </a:r>
          </a:p>
          <a:p>
            <a:pPr lvl="1"/>
            <a:r>
              <a:rPr lang="en-US" dirty="0"/>
              <a:t>Can you apply this thought to your situation?</a:t>
            </a:r>
          </a:p>
        </p:txBody>
      </p:sp>
    </p:spTree>
    <p:extLst>
      <p:ext uri="{BB962C8B-B14F-4D97-AF65-F5344CB8AC3E}">
        <p14:creationId xmlns:p14="http://schemas.microsoft.com/office/powerpoint/2010/main" val="454605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1934</Words>
  <Application>Microsoft Macintosh PowerPoint</Application>
  <PresentationFormat>Widescreen</PresentationFormat>
  <Paragraphs>216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Avenir Book</vt:lpstr>
      <vt:lpstr>Calibri</vt:lpstr>
      <vt:lpstr>Calibri Light</vt:lpstr>
      <vt:lpstr>Futura LT Book</vt:lpstr>
      <vt:lpstr>Futura Md BT</vt:lpstr>
      <vt:lpstr>Futura Medium</vt:lpstr>
      <vt:lpstr>Office Theme</vt:lpstr>
      <vt:lpstr>OF HIS EYE</vt:lpstr>
      <vt:lpstr>PowerPoint Presentation</vt:lpstr>
      <vt:lpstr>1. GOD CARES FOR YOU</vt:lpstr>
      <vt:lpstr>1. GOD CARES FOR YOU</vt:lpstr>
      <vt:lpstr>1. GOD CARES FOR YOU</vt:lpstr>
      <vt:lpstr>2. GOD IS YOUR REFUGE</vt:lpstr>
      <vt:lpstr>PowerPoint Presentation</vt:lpstr>
      <vt:lpstr>2. GOD IS YOUR REFUGE</vt:lpstr>
      <vt:lpstr>2. GOD IS YOUR REFUGE</vt:lpstr>
      <vt:lpstr>3. GOD GIVES YOU HIS DNA</vt:lpstr>
      <vt:lpstr>3. GOD GIVES YOU HIS DNA</vt:lpstr>
      <vt:lpstr>3. GOD GIVES YOU HIS DNA</vt:lpstr>
      <vt:lpstr>4. GOD IS YOUR PROTECTOR</vt:lpstr>
      <vt:lpstr>4. GOD IS YOUR PROTECTOR</vt:lpstr>
      <vt:lpstr>4. GOD IS YOUR PROTECTOR</vt:lpstr>
      <vt:lpstr>5. GOD IS YOUR DELIVERER</vt:lpstr>
      <vt:lpstr>5. GOD IS YOUR DELIVERER</vt:lpstr>
      <vt:lpstr>5. GOD IS YOUR DELIVERER</vt:lpstr>
      <vt:lpstr>6. GOD RESTORES YOU</vt:lpstr>
      <vt:lpstr>6. GOD RESTORES YOU</vt:lpstr>
      <vt:lpstr>PowerPoint Presentation</vt:lpstr>
      <vt:lpstr>PowerPoint Presentation</vt:lpstr>
      <vt:lpstr>6. GOD RESTORES YOU</vt:lpstr>
      <vt:lpstr>6. GOD RESTORES YOU</vt:lpstr>
      <vt:lpstr>7. GOD GOES AHEAD OF YOU</vt:lpstr>
      <vt:lpstr>7. GOD GOES AHEAD OF YOU</vt:lpstr>
      <vt:lpstr>7. GOD GOES AHEAD OF YOU</vt:lpstr>
      <vt:lpstr>CONCLUSION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love</dc:title>
  <dc:creator>Erika Miike</dc:creator>
  <cp:lastModifiedBy>Turner, Rebecca</cp:lastModifiedBy>
  <cp:revision>12</cp:revision>
  <cp:lastPrinted>2023-11-29T22:27:09Z</cp:lastPrinted>
  <dcterms:created xsi:type="dcterms:W3CDTF">2023-02-14T12:16:54Z</dcterms:created>
  <dcterms:modified xsi:type="dcterms:W3CDTF">2023-11-30T23:31:53Z</dcterms:modified>
</cp:coreProperties>
</file>