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58" r:id="rId3"/>
    <p:sldId id="273" r:id="rId4"/>
    <p:sldId id="274" r:id="rId5"/>
    <p:sldId id="276" r:id="rId6"/>
    <p:sldId id="275" r:id="rId7"/>
    <p:sldId id="277" r:id="rId8"/>
    <p:sldId id="278" r:id="rId9"/>
    <p:sldId id="300" r:id="rId10"/>
    <p:sldId id="288" r:id="rId11"/>
    <p:sldId id="289" r:id="rId12"/>
    <p:sldId id="290" r:id="rId13"/>
    <p:sldId id="291" r:id="rId14"/>
    <p:sldId id="292" r:id="rId15"/>
    <p:sldId id="293" r:id="rId16"/>
    <p:sldId id="294" r:id="rId17"/>
    <p:sldId id="298" r:id="rId18"/>
    <p:sldId id="295" r:id="rId19"/>
    <p:sldId id="296" r:id="rId20"/>
    <p:sldId id="297" r:id="rId21"/>
    <p:sldId id="279" r:id="rId22"/>
    <p:sldId id="280" r:id="rId23"/>
    <p:sldId id="281" r:id="rId24"/>
    <p:sldId id="282" r:id="rId25"/>
    <p:sldId id="283" r:id="rId26"/>
    <p:sldId id="284" r:id="rId27"/>
    <p:sldId id="301" r:id="rId28"/>
    <p:sldId id="285" r:id="rId29"/>
    <p:sldId id="286" r:id="rId30"/>
    <p:sldId id="287"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D9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92" autoAdjust="0"/>
  </p:normalViewPr>
  <p:slideViewPr>
    <p:cSldViewPr>
      <p:cViewPr varScale="1">
        <p:scale>
          <a:sx n="77" d="100"/>
          <a:sy n="77" d="100"/>
        </p:scale>
        <p:origin x="-102" y="-4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DC976A9-96A8-4AD6-8F6B-A174BB328997}" type="datetimeFigureOut">
              <a:rPr lang="en-US" smtClean="0"/>
              <a:t>4/30/2012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8D57D75D-6ABB-4495-94BB-155D3DAD446E}" type="slidenum">
              <a:rPr lang="en-US" smtClean="0"/>
              <a:t>‹#›</a:t>
            </a:fld>
            <a:endParaRPr lang="en-US"/>
          </a:p>
        </p:txBody>
      </p:sp>
    </p:spTree>
    <p:extLst>
      <p:ext uri="{BB962C8B-B14F-4D97-AF65-F5344CB8AC3E}">
        <p14:creationId xmlns:p14="http://schemas.microsoft.com/office/powerpoint/2010/main" val="1288673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245325A-0378-4013-A9CB-C73B4E28A2F6}" type="datetimeFigureOut">
              <a:rPr lang="en-US" smtClean="0"/>
              <a:t>4/30/2012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F128497-6C3A-4BAB-8080-162A34B3A23E}" type="slidenum">
              <a:rPr lang="en-US" smtClean="0"/>
              <a:t>‹#›</a:t>
            </a:fld>
            <a:endParaRPr lang="en-US"/>
          </a:p>
        </p:txBody>
      </p:sp>
    </p:spTree>
    <p:extLst>
      <p:ext uri="{BB962C8B-B14F-4D97-AF65-F5344CB8AC3E}">
        <p14:creationId xmlns:p14="http://schemas.microsoft.com/office/powerpoint/2010/main" val="411511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Recognizing the need to address the issue of Mental Health; the Seventh-day Adventist church in the UK has taken decisive action in order to raise awareness among the membership. The British Union Conference Health Ministries department (under the leadership of Sharon Platt-McDonald) launched a Mental Wellness Strategy in March 2009.  This was followed by a series of training events to brief ministerial staff, departmental leaders, and health professionals on how to minister to members experiencing mental health challenges.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t>1</a:t>
            </a:fld>
            <a:endParaRPr lang="en-US"/>
          </a:p>
        </p:txBody>
      </p:sp>
    </p:spTree>
    <p:extLst>
      <p:ext uri="{BB962C8B-B14F-4D97-AF65-F5344CB8AC3E}">
        <p14:creationId xmlns:p14="http://schemas.microsoft.com/office/powerpoint/2010/main" val="2603598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10:</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following slides deal with data on Mental Health issues from the Mental Health Foundation.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10</a:t>
            </a:fld>
            <a:endParaRPr lang="en-US"/>
          </a:p>
        </p:txBody>
      </p:sp>
    </p:spTree>
    <p:extLst>
      <p:ext uri="{BB962C8B-B14F-4D97-AF65-F5344CB8AC3E}">
        <p14:creationId xmlns:p14="http://schemas.microsoft.com/office/powerpoint/2010/main" val="222018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11:</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Take a moment to reflect on the scope of Mental Health challenges and how prevalent it is.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11</a:t>
            </a:fld>
            <a:endParaRPr lang="en-US"/>
          </a:p>
        </p:txBody>
      </p:sp>
    </p:spTree>
    <p:extLst>
      <p:ext uri="{BB962C8B-B14F-4D97-AF65-F5344CB8AC3E}">
        <p14:creationId xmlns:p14="http://schemas.microsoft.com/office/powerpoint/2010/main" val="3907611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12:</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What do you think is the reason for the gender differences expressed in this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12</a:t>
            </a:fld>
            <a:endParaRPr lang="en-US"/>
          </a:p>
        </p:txBody>
      </p:sp>
    </p:spTree>
    <p:extLst>
      <p:ext uri="{BB962C8B-B14F-4D97-AF65-F5344CB8AC3E}">
        <p14:creationId xmlns:p14="http://schemas.microsoft.com/office/powerpoint/2010/main" val="170440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13:</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are gender differences in the emotional expression of men and women. This slide gives a biological perspective from the deep limbic system of why the brain is different in size and function, depending on whether you are male or female.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13</a:t>
            </a:fld>
            <a:endParaRPr lang="en-US"/>
          </a:p>
        </p:txBody>
      </p:sp>
    </p:spTree>
    <p:extLst>
      <p:ext uri="{BB962C8B-B14F-4D97-AF65-F5344CB8AC3E}">
        <p14:creationId xmlns:p14="http://schemas.microsoft.com/office/powerpoint/2010/main" val="406760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14:</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biological gender difference exists in the incidence and expression of depression. Women are at greater risk.</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14</a:t>
            </a:fld>
            <a:endParaRPr lang="en-US"/>
          </a:p>
        </p:txBody>
      </p:sp>
    </p:spTree>
    <p:extLst>
      <p:ext uri="{BB962C8B-B14F-4D97-AF65-F5344CB8AC3E}">
        <p14:creationId xmlns:p14="http://schemas.microsoft.com/office/powerpoint/2010/main" val="2666285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15:</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 are some key lifestyle practices that enable the brain to function at its optimum and to prevent it from degenerating.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15</a:t>
            </a:fld>
            <a:endParaRPr lang="en-US"/>
          </a:p>
        </p:txBody>
      </p:sp>
    </p:spTree>
    <p:extLst>
      <p:ext uri="{BB962C8B-B14F-4D97-AF65-F5344CB8AC3E}">
        <p14:creationId xmlns:p14="http://schemas.microsoft.com/office/powerpoint/2010/main" val="236316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16:</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 are some additional lifestyle factors that enhance brain function.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16</a:t>
            </a:fld>
            <a:endParaRPr lang="en-US"/>
          </a:p>
        </p:txBody>
      </p:sp>
    </p:spTree>
    <p:extLst>
      <p:ext uri="{BB962C8B-B14F-4D97-AF65-F5344CB8AC3E}">
        <p14:creationId xmlns:p14="http://schemas.microsoft.com/office/powerpoint/2010/main" val="367296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17:</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Books at the top of the slide give guidance related to mental wellbeing of children and youth, men, women, and seniors. </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Books at the bottom of the slide are used to coach individuals facing emotional wellbeing challenges.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books are available from the British Union Conference Health Ministries Department. In some countries, they are available at local Adventist Book </a:t>
            </a:r>
            <a:r>
              <a:rPr lang="en-GB" sz="1200" kern="1200" dirty="0" err="1" smtClean="0">
                <a:solidFill>
                  <a:schemeClr val="tx1"/>
                </a:solidFill>
                <a:effectLst/>
                <a:latin typeface="+mn-lt"/>
                <a:ea typeface="+mn-ea"/>
                <a:cs typeface="+mn-cs"/>
              </a:rPr>
              <a:t>Centers</a:t>
            </a:r>
            <a:r>
              <a:rPr lang="en-GB" sz="1200"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17</a:t>
            </a:fld>
            <a:endParaRPr lang="en-US"/>
          </a:p>
        </p:txBody>
      </p:sp>
    </p:spTree>
    <p:extLst>
      <p:ext uri="{BB962C8B-B14F-4D97-AF65-F5344CB8AC3E}">
        <p14:creationId xmlns:p14="http://schemas.microsoft.com/office/powerpoint/2010/main" val="2959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18:</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Comment on the following quote by Ellen G White, “A person whose mind is quiet and satisfied in God is in the pathway to health.”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t>18</a:t>
            </a:fld>
            <a:endParaRPr lang="en-US"/>
          </a:p>
        </p:txBody>
      </p:sp>
    </p:spTree>
    <p:extLst>
      <p:ext uri="{BB962C8B-B14F-4D97-AF65-F5344CB8AC3E}">
        <p14:creationId xmlns:p14="http://schemas.microsoft.com/office/powerpoint/2010/main" val="315139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19:</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are all susceptible to mental health challenges. However, science has found that Christians suffering from mental illness have a more positive outcome that those without a faith. This is encouraging!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t>19</a:t>
            </a:fld>
            <a:endParaRPr lang="en-US"/>
          </a:p>
        </p:txBody>
      </p:sp>
    </p:spTree>
    <p:extLst>
      <p:ext uri="{BB962C8B-B14F-4D97-AF65-F5344CB8AC3E}">
        <p14:creationId xmlns:p14="http://schemas.microsoft.com/office/powerpoint/2010/main" val="294910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Ellen G. White made some insightful statements on the power of the mind and its impact on our wellbeing. Here is one of her key quotes.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t>2</a:t>
            </a:fld>
            <a:endParaRPr lang="en-US"/>
          </a:p>
        </p:txBody>
      </p:sp>
    </p:spTree>
    <p:extLst>
      <p:ext uri="{BB962C8B-B14F-4D97-AF65-F5344CB8AC3E}">
        <p14:creationId xmlns:p14="http://schemas.microsoft.com/office/powerpoint/2010/main" val="682798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20:</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picture is similar for faith individuals suffering from depression. We should never underestimate the power of our faith to heal.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20</a:t>
            </a:fld>
            <a:endParaRPr lang="en-US"/>
          </a:p>
        </p:txBody>
      </p:sp>
    </p:spTree>
    <p:extLst>
      <p:ext uri="{BB962C8B-B14F-4D97-AF65-F5344CB8AC3E}">
        <p14:creationId xmlns:p14="http://schemas.microsoft.com/office/powerpoint/2010/main" val="9633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21:</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Take a few moments to quickly answer the following two questions.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21</a:t>
            </a:fld>
            <a:endParaRPr lang="en-US"/>
          </a:p>
        </p:txBody>
      </p:sp>
    </p:spTree>
    <p:extLst>
      <p:ext uri="{BB962C8B-B14F-4D97-AF65-F5344CB8AC3E}">
        <p14:creationId xmlns:p14="http://schemas.microsoft.com/office/powerpoint/2010/main" val="337786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22:</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word PEACE is used as an acronym to highlight various lifestyle factors that enhance emotional wellbeing.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22</a:t>
            </a:fld>
            <a:endParaRPr lang="en-US"/>
          </a:p>
        </p:txBody>
      </p:sp>
    </p:spTree>
    <p:extLst>
      <p:ext uri="{BB962C8B-B14F-4D97-AF65-F5344CB8AC3E}">
        <p14:creationId xmlns:p14="http://schemas.microsoft.com/office/powerpoint/2010/main" val="2617630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23:</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 are some tips to help you pause for renewal of body, mind, and spirit.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23</a:t>
            </a:fld>
            <a:endParaRPr lang="en-US"/>
          </a:p>
        </p:txBody>
      </p:sp>
    </p:spTree>
    <p:extLst>
      <p:ext uri="{BB962C8B-B14F-4D97-AF65-F5344CB8AC3E}">
        <p14:creationId xmlns:p14="http://schemas.microsoft.com/office/powerpoint/2010/main" val="1570937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24:</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Try these environmental tips to enhance your environment to make it more conduce for relaxation.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24</a:t>
            </a:fld>
            <a:endParaRPr lang="en-US"/>
          </a:p>
        </p:txBody>
      </p:sp>
    </p:spTree>
    <p:extLst>
      <p:ext uri="{BB962C8B-B14F-4D97-AF65-F5344CB8AC3E}">
        <p14:creationId xmlns:p14="http://schemas.microsoft.com/office/powerpoint/2010/main" val="3759020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25:</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Attitude is key to emotional wellness. Here is some advice that you may find useful.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25</a:t>
            </a:fld>
            <a:endParaRPr lang="en-US"/>
          </a:p>
        </p:txBody>
      </p:sp>
    </p:spTree>
    <p:extLst>
      <p:ext uri="{BB962C8B-B14F-4D97-AF65-F5344CB8AC3E}">
        <p14:creationId xmlns:p14="http://schemas.microsoft.com/office/powerpoint/2010/main" val="598462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26:</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Ensuring that we enjoy calm moments in our day is vital for emotional wellbeing and is integral to healing hearts bruised by life trauma and restoring minds that have been broken.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26</a:t>
            </a:fld>
            <a:endParaRPr lang="en-US"/>
          </a:p>
        </p:txBody>
      </p:sp>
    </p:spTree>
    <p:extLst>
      <p:ext uri="{BB962C8B-B14F-4D97-AF65-F5344CB8AC3E}">
        <p14:creationId xmlns:p14="http://schemas.microsoft.com/office/powerpoint/2010/main" val="4272202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27:</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Much evidence exists to demonstrate the healing benefits for exercise for both brain and body. When we exercise we release endorphins (also known as happy hormones) which are healing.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27</a:t>
            </a:fld>
            <a:endParaRPr lang="en-US"/>
          </a:p>
        </p:txBody>
      </p:sp>
    </p:spTree>
    <p:extLst>
      <p:ext uri="{BB962C8B-B14F-4D97-AF65-F5344CB8AC3E}">
        <p14:creationId xmlns:p14="http://schemas.microsoft.com/office/powerpoint/2010/main" val="2777501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28:</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Forgiveness is not just a biblical spiritual directive. Science has demonstrated the healing benefits of forgiveness for our emotional, physical, and social wellbeing.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28</a:t>
            </a:fld>
            <a:endParaRPr lang="en-US"/>
          </a:p>
        </p:txBody>
      </p:sp>
    </p:spTree>
    <p:extLst>
      <p:ext uri="{BB962C8B-B14F-4D97-AF65-F5344CB8AC3E}">
        <p14:creationId xmlns:p14="http://schemas.microsoft.com/office/powerpoint/2010/main" val="2104542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29:</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God’s word is always the best prescription. Recognising that we will encounter challenges in life and may experience trauma, Jesus offers us the true peace that comes only from Him. John 14:27, </a:t>
            </a:r>
            <a:r>
              <a:rPr lang="en-GB" sz="1200" i="1" kern="1200" dirty="0" smtClean="0">
                <a:solidFill>
                  <a:schemeClr val="tx1"/>
                </a:solidFill>
                <a:effectLst/>
                <a:latin typeface="+mn-lt"/>
                <a:ea typeface="+mn-ea"/>
                <a:cs typeface="+mn-cs"/>
              </a:rPr>
              <a:t>“Peace I leave with you; my peace I give you. I do not give as the world gives. Do not let your hearts be troubled and do not let it be afraid.”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29</a:t>
            </a:fld>
            <a:endParaRPr lang="en-US"/>
          </a:p>
        </p:txBody>
      </p:sp>
    </p:spTree>
    <p:extLst>
      <p:ext uri="{BB962C8B-B14F-4D97-AF65-F5344CB8AC3E}">
        <p14:creationId xmlns:p14="http://schemas.microsoft.com/office/powerpoint/2010/main" val="343229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3:</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key part of the British Union Conference Mental Wellness Strategy is the production of a handbook which is currently being printed for each church in the British Isles titled: ‘</a:t>
            </a:r>
            <a:r>
              <a:rPr lang="en-GB" sz="1200" b="1" kern="1200" dirty="0" smtClean="0">
                <a:solidFill>
                  <a:schemeClr val="tx1"/>
                </a:solidFill>
                <a:effectLst/>
                <a:latin typeface="+mn-lt"/>
                <a:ea typeface="+mn-ea"/>
                <a:cs typeface="+mn-cs"/>
              </a:rPr>
              <a:t>Mental Wellness Handbook – </a:t>
            </a:r>
            <a:r>
              <a:rPr lang="en-GB" sz="1200" b="1" i="1" kern="1200" dirty="0" smtClean="0">
                <a:solidFill>
                  <a:schemeClr val="tx1"/>
                </a:solidFill>
                <a:effectLst/>
                <a:latin typeface="+mn-lt"/>
                <a:ea typeface="+mn-ea"/>
                <a:cs typeface="+mn-cs"/>
              </a:rPr>
              <a:t>Supporting Churches In Raising Mental Health Awareness and Encouraging Emotional Healing and Wellbeing’</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comprehensive manual aims to deliver the following:</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Provide insight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into how improved mental health awareness can enhance greater understanding and support for individuals with mental health challenges.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Assist churches to better embrace individuals with mental health challenges and assimilate them into the church family.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Highlight some key aspects of mental wellbeing and the factors that impact it.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Provide a foundation on which to undertake future workshops to enable learning about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mind/body/spirit connection and how it relates to general wellbeing.</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Encourage the church to be more sensitive in its outreach and provision of services that are accessible to all.</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Author Platt-McDonald states: </a:t>
            </a:r>
            <a:r>
              <a:rPr lang="en-GB" sz="1200" i="1" kern="1200" dirty="0" smtClean="0">
                <a:solidFill>
                  <a:schemeClr val="tx1"/>
                </a:solidFill>
                <a:effectLst/>
                <a:latin typeface="+mn-lt"/>
                <a:ea typeface="+mn-ea"/>
                <a:cs typeface="+mn-cs"/>
              </a:rPr>
              <a:t>“Because the area of mental health is not readily discussed and adequately addressed in our churches, I felt that we needed to open the dialogue with a range of products to assist in raising the awareness of mental health issues and attempt to break down barriers which exist in this area. The manual will seek to do this. Additionally, it aims to equip members with some basic skills in reaching out to individuals in a caring and sensitive way in order to meet their needs.”</a:t>
            </a:r>
            <a:endParaRPr lang="en-US" sz="120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9F128497-6C3A-4BAB-8080-162A34B3A23E}" type="slidenum">
              <a:rPr lang="en-US" smtClean="0"/>
              <a:t>3</a:t>
            </a:fld>
            <a:endParaRPr lang="en-US"/>
          </a:p>
        </p:txBody>
      </p:sp>
    </p:spTree>
    <p:extLst>
      <p:ext uri="{BB962C8B-B14F-4D97-AF65-F5344CB8AC3E}">
        <p14:creationId xmlns:p14="http://schemas.microsoft.com/office/powerpoint/2010/main" val="111144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30:</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Jesus, the Divine healer who mends both heart and mind, asks us to come to Him for rest and renewal. Only He can fully restore us.</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End the </a:t>
            </a:r>
            <a:r>
              <a:rPr lang="en-GB" sz="1200" i="1" kern="1200" smtClean="0">
                <a:solidFill>
                  <a:schemeClr val="tx1"/>
                </a:solidFill>
                <a:effectLst/>
                <a:latin typeface="+mn-lt"/>
                <a:ea typeface="+mn-ea"/>
                <a:cs typeface="+mn-cs"/>
              </a:rPr>
              <a:t>PowerPoint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smtClean="0">
                <a:solidFill>
                  <a:schemeClr val="tx1"/>
                </a:solidFill>
                <a:effectLst/>
                <a:latin typeface="+mn-lt"/>
                <a:ea typeface="+mn-ea"/>
                <a:cs typeface="+mn-cs"/>
              </a:rPr>
              <a:t>with </a:t>
            </a:r>
            <a:r>
              <a:rPr lang="en-GB" sz="1200" i="1" kern="1200" dirty="0" smtClean="0">
                <a:solidFill>
                  <a:schemeClr val="tx1"/>
                </a:solidFill>
                <a:effectLst/>
                <a:latin typeface="+mn-lt"/>
                <a:ea typeface="+mn-ea"/>
                <a:cs typeface="+mn-cs"/>
              </a:rPr>
              <a:t>a prayer for healing for those who are experiencing emotional or mental health challenges and for sensitivity of our members to minister to them effectively.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30</a:t>
            </a:fld>
            <a:endParaRPr lang="en-US"/>
          </a:p>
        </p:txBody>
      </p:sp>
    </p:spTree>
    <p:extLst>
      <p:ext uri="{BB962C8B-B14F-4D97-AF65-F5344CB8AC3E}">
        <p14:creationId xmlns:p14="http://schemas.microsoft.com/office/powerpoint/2010/main" val="255251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4:</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Mental Wellness Handbook is compiled in three sections: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PART ONE – Addressing Mental Health and Mental Illness: </a:t>
            </a:r>
            <a:r>
              <a:rPr lang="en-US" sz="1200" kern="1200" dirty="0" smtClean="0">
                <a:solidFill>
                  <a:schemeClr val="tx1"/>
                </a:solidFill>
                <a:effectLst/>
                <a:latin typeface="+mn-lt"/>
                <a:ea typeface="+mn-ea"/>
                <a:cs typeface="+mn-cs"/>
              </a:rPr>
              <a:t>highlights some statistics, major mental health issues, and prevalent mental illnesses that exist.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PART TWO – Encouraging Emotional Healing: </a:t>
            </a:r>
            <a:r>
              <a:rPr lang="en-US" sz="1200" kern="1200" dirty="0" smtClean="0">
                <a:solidFill>
                  <a:schemeClr val="tx1"/>
                </a:solidFill>
                <a:effectLst/>
                <a:latin typeface="+mn-lt"/>
                <a:ea typeface="+mn-ea"/>
                <a:cs typeface="+mn-cs"/>
              </a:rPr>
              <a:t>identifies some major emotional issues individuals face and coping strategies to help them. Key professionals share from their work, cases of intervention, in these areas and offer expertise on counseling individuals facing such challenges. Useful quotes are cited from the complied books, “Mind, Character and Personality,” by Ellen G White.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PART THREE - Fostering Emotional Wellbeing: </a:t>
            </a:r>
            <a:r>
              <a:rPr lang="en-US" sz="1200" kern="1200" dirty="0" smtClean="0">
                <a:solidFill>
                  <a:schemeClr val="tx1"/>
                </a:solidFill>
                <a:effectLst/>
                <a:latin typeface="+mn-lt"/>
                <a:ea typeface="+mn-ea"/>
                <a:cs typeface="+mn-cs"/>
              </a:rPr>
              <a:t>offers practical advice for maintaining emotional health and identifying interventions which enable emotional growth and wellbeing. Also included is information on C.A.R.E., the British Union Conference emotional wellbeing website. A ‘Word from the Lord’ in relevant bible texts finishes this section.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APPENDIX – </a:t>
            </a:r>
            <a:r>
              <a:rPr lang="en-US" sz="1200" kern="1200" dirty="0" smtClean="0">
                <a:solidFill>
                  <a:schemeClr val="tx1"/>
                </a:solidFill>
                <a:effectLst/>
                <a:latin typeface="+mn-lt"/>
                <a:ea typeface="+mn-ea"/>
                <a:cs typeface="+mn-cs"/>
              </a:rPr>
              <a:t>The Glossary gives a brief explanation of technical terms. Useful Resources identifies publications addressing the issues discussed in the handbook. Used with the handbook, the appendix will bring greater clarity to a specific subject or encourage further reading and training in this area.</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t>4</a:t>
            </a:fld>
            <a:endParaRPr lang="en-US"/>
          </a:p>
        </p:txBody>
      </p:sp>
    </p:spTree>
    <p:extLst>
      <p:ext uri="{BB962C8B-B14F-4D97-AF65-F5344CB8AC3E}">
        <p14:creationId xmlns:p14="http://schemas.microsoft.com/office/powerpoint/2010/main" val="244956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5:</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Realizing the emotional, mental, spiritual, and social repercussions that can arise from trauma or challenging-life situations, we must educate our members to respond appropriately to the people who are hurting. </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we are to help heal hearts and restore minds, we need to deal with the stigma of mental illness. When a church member has a physical illness, we fill the hospital wards to visit and give them support on Sabbath. However, in comparison, the number of church members taking time on Sabbath to visit a mental health institution to offer support to a member who has succumbed to mental illness are very low. </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Aims and Objectives for developing a Mental Wellness Strategy are as follows: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5</a:t>
            </a:fld>
            <a:endParaRPr lang="en-US"/>
          </a:p>
        </p:txBody>
      </p:sp>
    </p:spTree>
    <p:extLst>
      <p:ext uri="{BB962C8B-B14F-4D97-AF65-F5344CB8AC3E}">
        <p14:creationId xmlns:p14="http://schemas.microsoft.com/office/powerpoint/2010/main" val="332261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6:</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British Union Conference Health Ministries Department compiled a leaflet titled, “Brain in Crisis,” to assist and train members in offering support to someone in a mental health crisis or whom they suspect is close to having a mental breakdown. It also promotes the Mental Health First Aid course which teaches participants to care for someone in an emergency situation (mental health crisis). Copies of this leaflet can be acquired through the Health Ministries Department of the British Union Conference.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t>6</a:t>
            </a:fld>
            <a:endParaRPr lang="en-US"/>
          </a:p>
        </p:txBody>
      </p:sp>
    </p:spTree>
    <p:extLst>
      <p:ext uri="{BB962C8B-B14F-4D97-AF65-F5344CB8AC3E}">
        <p14:creationId xmlns:p14="http://schemas.microsoft.com/office/powerpoint/2010/main" val="93766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7:</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Take a few moments to discuss and answer the following 4 questions in relation to your congregation and community. Grade yourself and your church on a scale of 1-10 (1 being the lowest and 10 being the highest) in terms of how you respond.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7</a:t>
            </a:fld>
            <a:endParaRPr lang="en-US"/>
          </a:p>
        </p:txBody>
      </p:sp>
    </p:spTree>
    <p:extLst>
      <p:ext uri="{BB962C8B-B14F-4D97-AF65-F5344CB8AC3E}">
        <p14:creationId xmlns:p14="http://schemas.microsoft.com/office/powerpoint/2010/main" val="297723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8:</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C.A.R.E</a:t>
            </a:r>
            <a:r>
              <a:rPr lang="en-GB" sz="1200" kern="1200" dirty="0" smtClean="0">
                <a:solidFill>
                  <a:schemeClr val="tx1"/>
                </a:solidFill>
                <a:effectLst/>
                <a:latin typeface="+mn-lt"/>
                <a:ea typeface="+mn-ea"/>
                <a:cs typeface="+mn-cs"/>
              </a:rPr>
              <a:t> is an acronym for: </a:t>
            </a:r>
            <a:r>
              <a:rPr lang="en-GB" sz="1200" b="1" kern="1200" dirty="0" smtClean="0">
                <a:solidFill>
                  <a:schemeClr val="tx1"/>
                </a:solidFill>
                <a:effectLst/>
                <a:latin typeface="+mn-lt"/>
                <a:ea typeface="+mn-ea"/>
                <a:cs typeface="+mn-cs"/>
              </a:rPr>
              <a:t>C</a:t>
            </a:r>
            <a:r>
              <a:rPr lang="en-GB" sz="1200" kern="1200" dirty="0" smtClean="0">
                <a:solidFill>
                  <a:schemeClr val="tx1"/>
                </a:solidFill>
                <a:effectLst/>
                <a:latin typeface="+mn-lt"/>
                <a:ea typeface="+mn-ea"/>
                <a:cs typeface="+mn-cs"/>
              </a:rPr>
              <a:t>ompassionate </a:t>
            </a:r>
            <a:r>
              <a:rPr lang="en-GB" sz="1200" b="1" kern="1200" dirty="0"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ction for the </a:t>
            </a:r>
            <a:r>
              <a:rPr lang="en-GB" sz="1200" b="1" kern="1200" dirty="0" smtClean="0">
                <a:solidFill>
                  <a:schemeClr val="tx1"/>
                </a:solidFill>
                <a:effectLst/>
                <a:latin typeface="+mn-lt"/>
                <a:ea typeface="+mn-ea"/>
                <a:cs typeface="+mn-cs"/>
              </a:rPr>
              <a:t>R</a:t>
            </a:r>
            <a:r>
              <a:rPr lang="en-GB" sz="1200" kern="1200" dirty="0" smtClean="0">
                <a:solidFill>
                  <a:schemeClr val="tx1"/>
                </a:solidFill>
                <a:effectLst/>
                <a:latin typeface="+mn-lt"/>
                <a:ea typeface="+mn-ea"/>
                <a:cs typeface="+mn-cs"/>
              </a:rPr>
              <a:t>estoration and </a:t>
            </a:r>
            <a:r>
              <a:rPr lang="en-GB" sz="1200" b="1" kern="120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ncouragement of individuals. Recognising the need to address emotional wellbeing as a key aspect of our journey through life, </a:t>
            </a:r>
            <a:r>
              <a:rPr lang="en-GB" sz="1200" b="1" kern="1200" dirty="0" smtClean="0">
                <a:solidFill>
                  <a:schemeClr val="tx1"/>
                </a:solidFill>
                <a:effectLst/>
                <a:latin typeface="+mn-lt"/>
                <a:ea typeface="+mn-ea"/>
                <a:cs typeface="+mn-cs"/>
              </a:rPr>
              <a:t>CARE</a:t>
            </a:r>
            <a:r>
              <a:rPr lang="en-GB" sz="1200" kern="1200" dirty="0" smtClean="0">
                <a:solidFill>
                  <a:schemeClr val="tx1"/>
                </a:solidFill>
                <a:effectLst/>
                <a:latin typeface="+mn-lt"/>
                <a:ea typeface="+mn-ea"/>
                <a:cs typeface="+mn-cs"/>
              </a:rPr>
              <a:t> exists both as a supportive outlet for challenging times and a tool for encouragement. It is a network ministry which seeks to harness the support, understanding, and skills of individuals and other agencies to assist those who are facing crisis and life challenges.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part of the Mental Wellness Strategy recently launched by the British Union Conference Health Ministries department, Sharon Platt-McDonald, union director, developed the </a:t>
            </a:r>
            <a:r>
              <a:rPr lang="en-GB" sz="1200" b="1" kern="1200" dirty="0" smtClean="0">
                <a:solidFill>
                  <a:schemeClr val="tx1"/>
                </a:solidFill>
                <a:effectLst/>
                <a:latin typeface="+mn-lt"/>
                <a:ea typeface="+mn-ea"/>
                <a:cs typeface="+mn-cs"/>
              </a:rPr>
              <a:t>C.A.R.E</a:t>
            </a:r>
            <a:r>
              <a:rPr lang="en-GB" sz="1200" kern="1200" dirty="0" smtClean="0">
                <a:solidFill>
                  <a:schemeClr val="tx1"/>
                </a:solidFill>
                <a:effectLst/>
                <a:latin typeface="+mn-lt"/>
                <a:ea typeface="+mn-ea"/>
                <a:cs typeface="+mn-cs"/>
              </a:rPr>
              <a:t> network as a practical tool to aid individuals in offering a range of options and resources to enhance emotional and spiritual wellbeing.</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C.A.R.E</a:t>
            </a:r>
            <a:r>
              <a:rPr lang="en-GB" sz="1200" kern="1200" dirty="0" smtClean="0">
                <a:solidFill>
                  <a:schemeClr val="tx1"/>
                </a:solidFill>
                <a:effectLst/>
                <a:latin typeface="+mn-lt"/>
                <a:ea typeface="+mn-ea"/>
                <a:cs typeface="+mn-cs"/>
              </a:rPr>
              <a:t> can be accessed via the BUC Health Ministries page of the BUC website or via C-A-R-E-adventist.org.uk.</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Three key aspects to </a:t>
            </a:r>
            <a:r>
              <a:rPr lang="en-GB" sz="1200" b="1" kern="1200" dirty="0" smtClean="0">
                <a:solidFill>
                  <a:schemeClr val="tx1"/>
                </a:solidFill>
                <a:effectLst/>
                <a:latin typeface="+mn-lt"/>
                <a:ea typeface="+mn-ea"/>
                <a:cs typeface="+mn-cs"/>
              </a:rPr>
              <a:t>C.A.R.E</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prayer ministry (including prayer requests and testimonies to answered prayer)</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support ministry (including resources, and details of relevant referral agencies)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 affirmation cards (a range of inspirational cards to encourage and affirm individuals)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8</a:t>
            </a:fld>
            <a:endParaRPr lang="en-US"/>
          </a:p>
        </p:txBody>
      </p:sp>
    </p:spTree>
    <p:extLst>
      <p:ext uri="{BB962C8B-B14F-4D97-AF65-F5344CB8AC3E}">
        <p14:creationId xmlns:p14="http://schemas.microsoft.com/office/powerpoint/2010/main" val="189149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9:</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1</a:t>
            </a:r>
            <a:r>
              <a:rPr lang="en-GB" sz="1200" b="1" kern="1200" baseline="30000" dirty="0" smtClean="0">
                <a:solidFill>
                  <a:schemeClr val="tx1"/>
                </a:solidFill>
                <a:effectLst/>
                <a:latin typeface="+mn-lt"/>
                <a:ea typeface="+mn-ea"/>
                <a:cs typeface="+mn-cs"/>
              </a:rPr>
              <a:t>st</a:t>
            </a:r>
            <a:r>
              <a:rPr lang="en-GB" sz="1200" b="1" kern="1200" dirty="0" smtClean="0">
                <a:solidFill>
                  <a:schemeClr val="tx1"/>
                </a:solidFill>
                <a:effectLst/>
                <a:latin typeface="+mn-lt"/>
                <a:ea typeface="+mn-ea"/>
                <a:cs typeface="+mn-cs"/>
              </a:rPr>
              <a:t> Thessalonians 5:11 (NIV) </a:t>
            </a:r>
            <a:r>
              <a:rPr lang="en-GB" sz="1200" kern="1200" dirty="0" smtClean="0">
                <a:solidFill>
                  <a:schemeClr val="tx1"/>
                </a:solidFill>
                <a:effectLst/>
                <a:latin typeface="+mn-lt"/>
                <a:ea typeface="+mn-ea"/>
                <a:cs typeface="+mn-cs"/>
              </a:rPr>
              <a:t>states:</a:t>
            </a:r>
            <a:r>
              <a:rPr lang="en-GB" sz="1200" b="1" kern="120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“Therefore encourage one another and build each other up.”</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attempting to assist church members and community individuals in addressing life challenges which impact emotional wellbeing, we need to be both sensitive and supportive in our approach demonstrating genuine care and concern</a:t>
            </a:r>
            <a:r>
              <a:rPr lang="en-GB" sz="1200" b="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Affirmation Cards were created to do just that. Sometimes hurting individuals don’t want to be ‘talked at’ and would rather receive an encouraging word through a card, book, or thoughtful present. By choosing one of the relevant affirmation cards, you have opportunity to minister to an individual’s emotional and spiritual needs.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128497-6C3A-4BAB-8080-162A34B3A23E}" type="slidenum">
              <a:rPr lang="en-US" smtClean="0"/>
              <a:t>9</a:t>
            </a:fld>
            <a:endParaRPr lang="en-US"/>
          </a:p>
        </p:txBody>
      </p:sp>
    </p:spTree>
    <p:extLst>
      <p:ext uri="{BB962C8B-B14F-4D97-AF65-F5344CB8AC3E}">
        <p14:creationId xmlns:p14="http://schemas.microsoft.com/office/powerpoint/2010/main" val="102029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5AEF8F-0890-4F0A-9163-60830B2C3E3A}"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AEF8F-0890-4F0A-9163-60830B2C3E3A}"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AEF8F-0890-4F0A-9163-60830B2C3E3A}"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AEF8F-0890-4F0A-9163-60830B2C3E3A}"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AEF8F-0890-4F0A-9163-60830B2C3E3A}"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5AEF8F-0890-4F0A-9163-60830B2C3E3A}"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5AEF8F-0890-4F0A-9163-60830B2C3E3A}" type="datetimeFigureOut">
              <a:rPr lang="en-US" smtClean="0"/>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5AEF8F-0890-4F0A-9163-60830B2C3E3A}" type="datetimeFigureOut">
              <a:rPr lang="en-US" smtClean="0"/>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AEF8F-0890-4F0A-9163-60830B2C3E3A}" type="datetimeFigureOut">
              <a:rPr lang="en-US" smtClean="0"/>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AEF8F-0890-4F0A-9163-60830B2C3E3A}"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AEF8F-0890-4F0A-9163-60830B2C3E3A}"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C7A62-FD28-489D-8951-A25FC82F4C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AEF8F-0890-4F0A-9163-60830B2C3E3A}" type="datetimeFigureOut">
              <a:rPr lang="en-US" smtClean="0"/>
              <a:t>4/30/2012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C7A62-FD28-489D-8951-A25FC82F4C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hyperlink" Target="http://www.mentalhealth.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5992"/>
            <a:ext cx="7772400" cy="1143008"/>
          </a:xfrm>
          <a:solidFill>
            <a:schemeClr val="accent1"/>
          </a:solidFill>
        </p:spPr>
        <p:txBody>
          <a:bodyPr>
            <a:normAutofit/>
          </a:bodyPr>
          <a:lstStyle/>
          <a:p>
            <a:r>
              <a:rPr lang="en-GB" dirty="0" smtClean="0"/>
              <a:t> </a:t>
            </a:r>
            <a:r>
              <a:rPr lang="en-GB" b="1" dirty="0" smtClean="0"/>
              <a:t>MENTAL</a:t>
            </a:r>
            <a:r>
              <a:rPr lang="en-GB" dirty="0" smtClean="0"/>
              <a:t> </a:t>
            </a:r>
            <a:r>
              <a:rPr lang="en-GB" b="1" dirty="0" smtClean="0"/>
              <a:t>WELLNESS STRATEGY</a:t>
            </a:r>
            <a:endParaRPr lang="en-US" b="1" dirty="0"/>
          </a:p>
        </p:txBody>
      </p:sp>
      <p:sp>
        <p:nvSpPr>
          <p:cNvPr id="3" name="Subtitle 2"/>
          <p:cNvSpPr>
            <a:spLocks noGrp="1"/>
          </p:cNvSpPr>
          <p:nvPr>
            <p:ph type="subTitle" idx="1"/>
          </p:nvPr>
        </p:nvSpPr>
        <p:spPr>
          <a:xfrm>
            <a:off x="1357290" y="3571876"/>
            <a:ext cx="6400800" cy="1214446"/>
          </a:xfrm>
        </p:spPr>
        <p:txBody>
          <a:bodyPr>
            <a:normAutofit fontScale="62500" lnSpcReduction="20000"/>
          </a:bodyPr>
          <a:lstStyle/>
          <a:p>
            <a:r>
              <a:rPr lang="en-GB" sz="2800" dirty="0" smtClean="0">
                <a:solidFill>
                  <a:schemeClr val="accent1"/>
                </a:solidFill>
              </a:rPr>
              <a:t>SUPPORTING CHURCHES IN RAISING MENTAL HEALTH AWARENESS AND ENCOURAGING EMOTIONAL HEALING</a:t>
            </a:r>
          </a:p>
          <a:p>
            <a:endParaRPr lang="en-GB" sz="2800" dirty="0" smtClean="0">
              <a:solidFill>
                <a:schemeClr val="accent1"/>
              </a:solidFill>
            </a:endParaRPr>
          </a:p>
          <a:p>
            <a:r>
              <a:rPr lang="en-GB" sz="1700" b="1" i="1" dirty="0" smtClean="0">
                <a:solidFill>
                  <a:schemeClr val="accent1"/>
                </a:solidFill>
              </a:rPr>
              <a:t>© SHARON PLATT-MCDONALD, BRITISH UNION CONFERENCE DIRECTOR, </a:t>
            </a:r>
          </a:p>
          <a:p>
            <a:r>
              <a:rPr lang="en-GB" sz="1700" b="1" i="1" dirty="0" smtClean="0">
                <a:solidFill>
                  <a:schemeClr val="accent1"/>
                </a:solidFill>
              </a:rPr>
              <a:t>HEALTH MINISTRIES/WOMEN MINISTRIES AND DISABILITY AWARENESS</a:t>
            </a:r>
          </a:p>
          <a:p>
            <a:endParaRPr lang="en-GB" sz="1700" b="1" i="1" dirty="0" smtClean="0">
              <a:solidFill>
                <a:schemeClr val="accent1"/>
              </a:solidFill>
            </a:endParaRPr>
          </a:p>
          <a:p>
            <a:endParaRPr lang="en-GB" sz="2800" dirty="0">
              <a:solidFill>
                <a:schemeClr val="accent1"/>
              </a:solidFill>
            </a:endParaRPr>
          </a:p>
          <a:p>
            <a:endParaRPr lang="en-GB" sz="2800" dirty="0" smtClean="0">
              <a:solidFill>
                <a:schemeClr val="accent1"/>
              </a:solidFill>
            </a:endParaRPr>
          </a:p>
          <a:p>
            <a:endParaRPr lang="en-GB" sz="2800" dirty="0" smtClean="0">
              <a:solidFill>
                <a:schemeClr val="accent1"/>
              </a:solidFill>
            </a:endParaRPr>
          </a:p>
          <a:p>
            <a:endParaRPr lang="en-GB" sz="2800" dirty="0"/>
          </a:p>
          <a:p>
            <a:endParaRPr lang="en-US" sz="2800" dirty="0"/>
          </a:p>
        </p:txBody>
      </p:sp>
      <p:pic>
        <p:nvPicPr>
          <p:cNvPr id="13314" name="Picture 2" descr="C:\Documents and Settings\Sharon Plattmcdonald\Local Settings\Temporary Internet Files\Content.IE5\FTMIOMYS\MPj04387460000[1].jpg"/>
          <p:cNvPicPr>
            <a:picLocks noChangeAspect="1" noChangeArrowheads="1"/>
          </p:cNvPicPr>
          <p:nvPr/>
        </p:nvPicPr>
        <p:blipFill>
          <a:blip r:embed="rId3" cstate="print"/>
          <a:srcRect/>
          <a:stretch>
            <a:fillRect/>
          </a:stretch>
        </p:blipFill>
        <p:spPr bwMode="auto">
          <a:xfrm>
            <a:off x="285720" y="5143512"/>
            <a:ext cx="1714512" cy="1571636"/>
          </a:xfrm>
          <a:prstGeom prst="rect">
            <a:avLst/>
          </a:prstGeom>
          <a:noFill/>
        </p:spPr>
      </p:pic>
      <p:pic>
        <p:nvPicPr>
          <p:cNvPr id="13315" name="Picture 3" descr="C:\Documents and Settings\Sharon Plattmcdonald\Local Settings\Temporary Internet Files\Content.IE5\K3HUVQVP\MCj03342360000[1].wmf"/>
          <p:cNvPicPr>
            <a:picLocks noChangeAspect="1" noChangeArrowheads="1"/>
          </p:cNvPicPr>
          <p:nvPr/>
        </p:nvPicPr>
        <p:blipFill>
          <a:blip r:embed="rId4" cstate="print"/>
          <a:srcRect/>
          <a:stretch>
            <a:fillRect/>
          </a:stretch>
        </p:blipFill>
        <p:spPr bwMode="auto">
          <a:xfrm>
            <a:off x="6500826" y="0"/>
            <a:ext cx="2428892" cy="2143092"/>
          </a:xfrm>
          <a:prstGeom prst="rect">
            <a:avLst/>
          </a:prstGeom>
          <a:noFill/>
        </p:spPr>
      </p:pic>
      <p:sp>
        <p:nvSpPr>
          <p:cNvPr id="6" name="TextBox 5"/>
          <p:cNvSpPr txBox="1"/>
          <p:nvPr/>
        </p:nvSpPr>
        <p:spPr>
          <a:xfrm>
            <a:off x="2987824" y="6488668"/>
            <a:ext cx="2736304" cy="276999"/>
          </a:xfrm>
          <a:prstGeom prst="rect">
            <a:avLst/>
          </a:prstGeom>
          <a:noFill/>
        </p:spPr>
        <p:txBody>
          <a:bodyPr wrap="square" rtlCol="0">
            <a:spAutoFit/>
          </a:bodyPr>
          <a:lstStyle/>
          <a:p>
            <a:r>
              <a:rPr lang="en-GB" sz="1200" dirty="0" smtClean="0"/>
              <a:t>               </a:t>
            </a:r>
            <a:r>
              <a:rPr lang="en-GB" sz="1200" b="1" dirty="0" smtClean="0"/>
              <a:t>© Sharon Platt-McDonald</a:t>
            </a:r>
            <a:endParaRPr lang="en-US" sz="1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b="1" dirty="0" smtClean="0"/>
              <a:t>MENTAL HEALTH FACTS</a:t>
            </a:r>
            <a:endParaRPr lang="en-US" b="1" dirty="0"/>
          </a:p>
        </p:txBody>
      </p:sp>
      <p:sp>
        <p:nvSpPr>
          <p:cNvPr id="3" name="Content Placeholder 2"/>
          <p:cNvSpPr>
            <a:spLocks noGrp="1"/>
          </p:cNvSpPr>
          <p:nvPr>
            <p:ph idx="1"/>
          </p:nvPr>
        </p:nvSpPr>
        <p:spPr>
          <a:xfrm>
            <a:off x="457200" y="1600200"/>
            <a:ext cx="8229600" cy="5069160"/>
          </a:xfrm>
        </p:spPr>
        <p:txBody>
          <a:bodyPr>
            <a:norm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pPr>
              <a:buNone/>
            </a:pPr>
            <a:r>
              <a:rPr lang="en-GB" i="1" dirty="0" smtClean="0"/>
              <a:t>          </a:t>
            </a:r>
            <a:r>
              <a:rPr lang="en-GB" sz="2800" b="1" i="1" dirty="0" smtClean="0"/>
              <a:t>The Mental Health Foundation 2007 edition</a:t>
            </a:r>
          </a:p>
          <a:p>
            <a:pPr>
              <a:buNone/>
            </a:pPr>
            <a:r>
              <a:rPr lang="en-GB" sz="2400" b="1" i="1" dirty="0" smtClean="0"/>
              <a:t>                               </a:t>
            </a:r>
            <a:r>
              <a:rPr lang="en-GB" sz="2400" b="1" i="1" dirty="0" smtClean="0">
                <a:hlinkClick r:id="rId3"/>
              </a:rPr>
              <a:t>www.mentalhealth.org.uk</a:t>
            </a:r>
            <a:endParaRPr lang="en-GB" sz="2400" b="1" i="1" dirty="0" smtClean="0"/>
          </a:p>
          <a:p>
            <a:pPr>
              <a:buNone/>
            </a:pPr>
            <a:endParaRPr lang="en-GB" sz="2400" b="1" i="1" dirty="0" smtClean="0"/>
          </a:p>
          <a:p>
            <a:pPr>
              <a:buNone/>
            </a:pPr>
            <a:endParaRPr lang="en-GB" b="1" i="1" dirty="0" smtClean="0"/>
          </a:p>
          <a:p>
            <a:pPr>
              <a:buNone/>
            </a:pPr>
            <a:endParaRPr lang="en-US" dirty="0"/>
          </a:p>
        </p:txBody>
      </p:sp>
      <p:pic>
        <p:nvPicPr>
          <p:cNvPr id="17410" name="Picture 2" descr="C:\Documents and Settings\Sharon Plattmcdonald\Local Settings\Temporary Internet Files\Content.IE5\4VQKCFDT\MPj03858070000[1].jpg"/>
          <p:cNvPicPr>
            <a:picLocks noChangeAspect="1" noChangeArrowheads="1"/>
          </p:cNvPicPr>
          <p:nvPr/>
        </p:nvPicPr>
        <p:blipFill>
          <a:blip r:embed="rId4" cstate="print"/>
          <a:srcRect/>
          <a:stretch>
            <a:fillRect/>
          </a:stretch>
        </p:blipFill>
        <p:spPr bwMode="auto">
          <a:xfrm>
            <a:off x="1619672" y="1700808"/>
            <a:ext cx="6152728" cy="3456384"/>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en-GB" dirty="0" smtClean="0">
                <a:solidFill>
                  <a:schemeClr val="accent6">
                    <a:lumMod val="75000"/>
                  </a:schemeClr>
                </a:solidFill>
              </a:rPr>
              <a:t>DID YOU KNOW?</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a:buNone/>
            </a:pPr>
            <a:r>
              <a:rPr lang="en-GB" b="1" i="1" dirty="0"/>
              <a:t> </a:t>
            </a:r>
            <a:endParaRPr lang="en-US" b="1" i="1" dirty="0" smtClean="0"/>
          </a:p>
          <a:p>
            <a:endParaRPr lang="en-US" b="1" i="1" dirty="0"/>
          </a:p>
          <a:p>
            <a:endParaRPr lang="en-US" b="1" i="1" dirty="0" smtClean="0"/>
          </a:p>
          <a:p>
            <a:r>
              <a:rPr lang="en-US" dirty="0" smtClean="0"/>
              <a:t>1 </a:t>
            </a:r>
            <a:r>
              <a:rPr lang="en-US" dirty="0"/>
              <a:t>in 4 people will experience some kind of mental health problem in the course of a </a:t>
            </a:r>
            <a:r>
              <a:rPr lang="en-US" dirty="0" smtClean="0"/>
              <a:t>year.</a:t>
            </a:r>
            <a:endParaRPr lang="en-US" dirty="0"/>
          </a:p>
          <a:p>
            <a:pPr lvl="0"/>
            <a:r>
              <a:rPr lang="en-US" dirty="0"/>
              <a:t> </a:t>
            </a:r>
            <a:r>
              <a:rPr lang="en-US" dirty="0" smtClean="0"/>
              <a:t>About </a:t>
            </a:r>
            <a:r>
              <a:rPr lang="en-US" dirty="0"/>
              <a:t>10% of children have a mental health problem at any one </a:t>
            </a:r>
            <a:r>
              <a:rPr lang="en-US" dirty="0" smtClean="0"/>
              <a:t>time.</a:t>
            </a:r>
            <a:endParaRPr lang="en-US" dirty="0"/>
          </a:p>
          <a:p>
            <a:pPr>
              <a:buNone/>
            </a:pPr>
            <a:r>
              <a:rPr lang="en-GB" sz="2400" b="1" i="1" dirty="0" smtClean="0"/>
              <a:t>      (Mental Health Foundation)</a:t>
            </a:r>
            <a:endParaRPr lang="en-US" sz="2400" b="1" i="1" dirty="0"/>
          </a:p>
        </p:txBody>
      </p:sp>
      <p:pic>
        <p:nvPicPr>
          <p:cNvPr id="4" name="Picture 2" descr="C:\Documents and Settings\Sharon Plattmcdonald\Local Settings\Temporary Internet Files\Content.IE5\0HINGDEZ\MMj03157690000[1].gif"/>
          <p:cNvPicPr>
            <a:picLocks noChangeAspect="1" noChangeArrowheads="1" noCrop="1"/>
          </p:cNvPicPr>
          <p:nvPr/>
        </p:nvPicPr>
        <p:blipFill>
          <a:blip r:embed="rId3" cstate="print"/>
          <a:srcRect/>
          <a:stretch>
            <a:fillRect/>
          </a:stretch>
        </p:blipFill>
        <p:spPr bwMode="auto">
          <a:xfrm>
            <a:off x="7000892" y="1643050"/>
            <a:ext cx="1428750" cy="1362075"/>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en-GB" dirty="0" smtClean="0">
                <a:solidFill>
                  <a:schemeClr val="accent6">
                    <a:lumMod val="75000"/>
                  </a:schemeClr>
                </a:solidFill>
              </a:rPr>
              <a:t>DID YOU KNOW?</a:t>
            </a:r>
            <a:endParaRPr lang="en-US" dirty="0">
              <a:solidFill>
                <a:schemeClr val="accent6">
                  <a:lumMod val="75000"/>
                </a:schemeClr>
              </a:solidFill>
            </a:endParaRPr>
          </a:p>
        </p:txBody>
      </p:sp>
      <p:sp>
        <p:nvSpPr>
          <p:cNvPr id="4" name="Content Placeholder 3"/>
          <p:cNvSpPr>
            <a:spLocks noGrp="1"/>
          </p:cNvSpPr>
          <p:nvPr>
            <p:ph idx="1"/>
          </p:nvPr>
        </p:nvSpPr>
        <p:spPr/>
        <p:txBody>
          <a:bodyPr/>
          <a:lstStyle/>
          <a:p>
            <a:pPr lvl="0"/>
            <a:endParaRPr lang="en-US" dirty="0" smtClean="0"/>
          </a:p>
          <a:p>
            <a:pPr lvl="0"/>
            <a:endParaRPr lang="en-US" dirty="0"/>
          </a:p>
          <a:p>
            <a:pPr lvl="0"/>
            <a:endParaRPr lang="en-US" dirty="0" smtClean="0"/>
          </a:p>
          <a:p>
            <a:pPr lvl="0"/>
            <a:r>
              <a:rPr lang="en-US" dirty="0" smtClean="0"/>
              <a:t>Women </a:t>
            </a:r>
            <a:r>
              <a:rPr lang="en-US" dirty="0"/>
              <a:t>are more likely to have been treated for a mental health problem than </a:t>
            </a:r>
            <a:r>
              <a:rPr lang="en-US" dirty="0" smtClean="0"/>
              <a:t>men.</a:t>
            </a:r>
            <a:endParaRPr lang="en-US" dirty="0"/>
          </a:p>
          <a:p>
            <a:pPr lvl="0"/>
            <a:r>
              <a:rPr lang="en-US" dirty="0"/>
              <a:t> </a:t>
            </a:r>
            <a:r>
              <a:rPr lang="en-US" dirty="0" smtClean="0"/>
              <a:t>British </a:t>
            </a:r>
            <a:r>
              <a:rPr lang="en-US" dirty="0"/>
              <a:t>men are three times as likely as British women to die by </a:t>
            </a:r>
            <a:r>
              <a:rPr lang="en-US" dirty="0" smtClean="0"/>
              <a:t>suicide.</a:t>
            </a:r>
            <a:endParaRPr lang="en-US" dirty="0"/>
          </a:p>
          <a:p>
            <a:pPr>
              <a:buNone/>
            </a:pPr>
            <a:r>
              <a:rPr lang="en-GB" sz="2400" b="1" i="1" dirty="0" smtClean="0"/>
              <a:t>      (Mental Health Foundation)</a:t>
            </a:r>
            <a:endParaRPr lang="en-US" sz="2400" dirty="0"/>
          </a:p>
        </p:txBody>
      </p:sp>
      <p:pic>
        <p:nvPicPr>
          <p:cNvPr id="5" name="Picture 2" descr="C:\Documents and Settings\Sharon Plattmcdonald\Local Settings\Temporary Internet Files\Content.IE5\0HINGDEZ\MMj03157690000[1].gif"/>
          <p:cNvPicPr>
            <a:picLocks noChangeAspect="1" noChangeArrowheads="1" noCrop="1"/>
          </p:cNvPicPr>
          <p:nvPr/>
        </p:nvPicPr>
        <p:blipFill>
          <a:blip r:embed="rId3" cstate="print"/>
          <a:srcRect/>
          <a:stretch>
            <a:fillRect/>
          </a:stretch>
        </p:blipFill>
        <p:spPr bwMode="auto">
          <a:xfrm>
            <a:off x="7143768" y="1500174"/>
            <a:ext cx="1428750" cy="1362075"/>
          </a:xfrm>
          <a:prstGeom prst="rect">
            <a:avLst/>
          </a:prstGeom>
          <a:noFill/>
        </p:spPr>
      </p:pic>
      <p:sp>
        <p:nvSpPr>
          <p:cNvPr id="6" name="Rectangle 5"/>
          <p:cNvSpPr/>
          <p:nvPr/>
        </p:nvSpPr>
        <p:spPr>
          <a:xfrm>
            <a:off x="2286000" y="3105835"/>
            <a:ext cx="4572000" cy="3693319"/>
          </a:xfrm>
          <a:prstGeom prst="rect">
            <a:avLst/>
          </a:prstGeom>
        </p:spPr>
        <p:txBody>
          <a:bodyPr>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 Sharon Platt-McDonald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BD9BD"/>
          </a:solidFill>
        </p:spPr>
        <p:txBody>
          <a:bodyPr/>
          <a:lstStyle/>
          <a:p>
            <a:r>
              <a:rPr lang="en-GB" dirty="0" smtClean="0"/>
              <a:t>GENDER DIFFERENCES</a:t>
            </a:r>
            <a:endParaRPr lang="en-US" dirty="0"/>
          </a:p>
        </p:txBody>
      </p:sp>
      <p:sp>
        <p:nvSpPr>
          <p:cNvPr id="3" name="Content Placeholder 2"/>
          <p:cNvSpPr>
            <a:spLocks noGrp="1"/>
          </p:cNvSpPr>
          <p:nvPr>
            <p:ph idx="1"/>
          </p:nvPr>
        </p:nvSpPr>
        <p:spPr/>
        <p:txBody>
          <a:bodyPr/>
          <a:lstStyle/>
          <a:p>
            <a:pPr lvl="0">
              <a:buNone/>
            </a:pPr>
            <a:r>
              <a:rPr lang="en-GB" b="1" i="1" dirty="0" smtClean="0"/>
              <a:t>Emotional expression –</a:t>
            </a:r>
            <a:r>
              <a:rPr lang="en-GB" dirty="0" smtClean="0"/>
              <a:t> The deep limbic system is responsible for emotions and bonding and is larger in females than males. As a result, women create bonds easily and are more expressive and in touch with their feelings than men.</a:t>
            </a:r>
            <a:endParaRPr lang="en-US" dirty="0" smtClean="0"/>
          </a:p>
          <a:p>
            <a:pPr>
              <a:buNone/>
            </a:pPr>
            <a:endParaRPr lang="en-US" dirty="0"/>
          </a:p>
        </p:txBody>
      </p:sp>
      <p:pic>
        <p:nvPicPr>
          <p:cNvPr id="4" name="Picture 3" descr="C:\Documents and Settings\Sharon Plattmcdonald\Local Settings\Temporary Internet Files\Content.IE5\720686OZ\MC900334236[1].wmf"/>
          <p:cNvPicPr>
            <a:picLocks noChangeAspect="1" noChangeArrowheads="1"/>
          </p:cNvPicPr>
          <p:nvPr/>
        </p:nvPicPr>
        <p:blipFill>
          <a:blip r:embed="rId3" cstate="print"/>
          <a:srcRect/>
          <a:stretch>
            <a:fillRect/>
          </a:stretch>
        </p:blipFill>
        <p:spPr bwMode="auto">
          <a:xfrm>
            <a:off x="2915816" y="4365104"/>
            <a:ext cx="3240360" cy="1413662"/>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pic>
        <p:nvPicPr>
          <p:cNvPr id="6" name="Picture 2" descr="C:\Documents and Settings\Sharon Plattmcdonald\Local Settings\Temporary Internet Files\Content.IE5\VUOUN18G\MM900315769[1].gif"/>
          <p:cNvPicPr>
            <a:picLocks noChangeAspect="1" noChangeArrowheads="1" noCrop="1"/>
          </p:cNvPicPr>
          <p:nvPr/>
        </p:nvPicPr>
        <p:blipFill>
          <a:blip r:embed="rId4" cstate="print"/>
          <a:srcRect/>
          <a:stretch>
            <a:fillRect/>
          </a:stretch>
        </p:blipFill>
        <p:spPr bwMode="auto">
          <a:xfrm>
            <a:off x="7524328" y="260648"/>
            <a:ext cx="1152128" cy="11521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GB" dirty="0" smtClean="0"/>
              <a:t>GENDER DIFFERENCES</a:t>
            </a:r>
            <a:endParaRPr lang="en-US" dirty="0"/>
          </a:p>
        </p:txBody>
      </p:sp>
      <p:sp>
        <p:nvSpPr>
          <p:cNvPr id="3" name="Content Placeholder 2"/>
          <p:cNvSpPr>
            <a:spLocks noGrp="1"/>
          </p:cNvSpPr>
          <p:nvPr>
            <p:ph idx="1"/>
          </p:nvPr>
        </p:nvSpPr>
        <p:spPr/>
        <p:txBody>
          <a:bodyPr>
            <a:normAutofit/>
          </a:bodyPr>
          <a:lstStyle/>
          <a:p>
            <a:pPr lvl="0">
              <a:buNone/>
            </a:pPr>
            <a:r>
              <a:rPr lang="en-GB" b="1" i="1" dirty="0" smtClean="0"/>
              <a:t>Depression risk </a:t>
            </a:r>
            <a:r>
              <a:rPr lang="en-GB" sz="2400" b="1" i="1" dirty="0" smtClean="0"/>
              <a:t>–</a:t>
            </a:r>
            <a:r>
              <a:rPr lang="en-GB" sz="2400" dirty="0" smtClean="0"/>
              <a:t> </a:t>
            </a:r>
          </a:p>
          <a:p>
            <a:pPr lvl="0"/>
            <a:r>
              <a:rPr lang="en-GB" sz="2400" dirty="0" smtClean="0"/>
              <a:t>A larger deep limbic </a:t>
            </a:r>
            <a:r>
              <a:rPr lang="en-GB" sz="2400" dirty="0" smtClean="0"/>
              <a:t>system, however, </a:t>
            </a:r>
            <a:r>
              <a:rPr lang="en-GB" sz="2400" dirty="0" smtClean="0"/>
              <a:t>makes females more susceptible to depression, </a:t>
            </a:r>
            <a:r>
              <a:rPr lang="en-GB" sz="2400" dirty="0" smtClean="0"/>
              <a:t>particularly, </a:t>
            </a:r>
            <a:r>
              <a:rPr lang="en-GB" sz="2400" dirty="0" smtClean="0"/>
              <a:t>at times of significant hormonal changes such as puberty, menstruation, postnatal period, and </a:t>
            </a:r>
            <a:r>
              <a:rPr lang="en-GB" sz="2400" dirty="0" smtClean="0"/>
              <a:t>menopause</a:t>
            </a:r>
            <a:r>
              <a:rPr lang="en-GB" sz="2400" dirty="0" smtClean="0"/>
              <a:t>. </a:t>
            </a:r>
          </a:p>
          <a:p>
            <a:pPr lvl="0"/>
            <a:r>
              <a:rPr lang="en-GB" sz="2400" dirty="0" smtClean="0"/>
              <a:t>Women attempt suicide three times more than men. However, men kill themselves three times more than women, partly because they become disconnected more easily and use more violent means of dying.</a:t>
            </a:r>
          </a:p>
          <a:p>
            <a:pPr lvl="0"/>
            <a:endParaRPr lang="en-US" sz="2400" dirty="0" smtClean="0"/>
          </a:p>
          <a:p>
            <a:endParaRPr lang="en-US" dirty="0"/>
          </a:p>
        </p:txBody>
      </p:sp>
      <p:pic>
        <p:nvPicPr>
          <p:cNvPr id="9218" name="Picture 2" descr="C:\Documents and Settings\Sharon Plattmcdonald\Local Settings\Temporary Internet Files\Content.IE5\YZQ0OGBO\MC900339222[1].wmf"/>
          <p:cNvPicPr>
            <a:picLocks noChangeAspect="1" noChangeArrowheads="1"/>
          </p:cNvPicPr>
          <p:nvPr/>
        </p:nvPicPr>
        <p:blipFill>
          <a:blip r:embed="rId3" cstate="print"/>
          <a:srcRect/>
          <a:stretch>
            <a:fillRect/>
          </a:stretch>
        </p:blipFill>
        <p:spPr bwMode="auto">
          <a:xfrm>
            <a:off x="5724128" y="4941168"/>
            <a:ext cx="904342" cy="1368152"/>
          </a:xfrm>
          <a:prstGeom prst="rect">
            <a:avLst/>
          </a:prstGeom>
          <a:noFill/>
        </p:spPr>
      </p:pic>
      <p:pic>
        <p:nvPicPr>
          <p:cNvPr id="9219" name="Picture 3" descr="C:\Documents and Settings\Sharon Plattmcdonald\Local Settings\Temporary Internet Files\Content.IE5\VWUGV339\MC900221937[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164288" y="4941168"/>
            <a:ext cx="904342" cy="1368152"/>
          </a:xfrm>
          <a:prstGeom prst="rect">
            <a:avLst/>
          </a:prstGeom>
          <a:solidFill>
            <a:schemeClr val="tx2">
              <a:lumMod val="20000"/>
              <a:lumOff val="80000"/>
            </a:schemeClr>
          </a:solidFill>
          <a:ln>
            <a:solidFill>
              <a:schemeClr val="accent1"/>
            </a:solidFill>
          </a:ln>
        </p:spPr>
      </p:pic>
      <p:sp>
        <p:nvSpPr>
          <p:cNvPr id="6" name="Rectangle 5"/>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pic>
        <p:nvPicPr>
          <p:cNvPr id="7" name="Picture 2" descr="C:\Documents and Settings\Sharon Plattmcdonald\Local Settings\Temporary Internet Files\Content.IE5\VUOUN18G\MM900315769[1].gif"/>
          <p:cNvPicPr>
            <a:picLocks noChangeAspect="1" noChangeArrowheads="1" noCrop="1"/>
          </p:cNvPicPr>
          <p:nvPr/>
        </p:nvPicPr>
        <p:blipFill>
          <a:blip r:embed="rId5" cstate="print"/>
          <a:srcRect/>
          <a:stretch>
            <a:fillRect/>
          </a:stretch>
        </p:blipFill>
        <p:spPr bwMode="auto">
          <a:xfrm>
            <a:off x="7524328" y="260648"/>
            <a:ext cx="1152128" cy="11521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en-GB" b="1" dirty="0" smtClean="0">
                <a:solidFill>
                  <a:schemeClr val="accent4">
                    <a:lumMod val="75000"/>
                  </a:schemeClr>
                </a:solidFill>
              </a:rPr>
              <a:t>Brain Facts</a:t>
            </a:r>
            <a:r>
              <a:rPr lang="en-GB" b="1" i="1" dirty="0" smtClean="0">
                <a:solidFill>
                  <a:schemeClr val="accent4">
                    <a:lumMod val="75000"/>
                  </a:schemeClr>
                </a:solidFill>
              </a:rPr>
              <a:t/>
            </a:r>
            <a:br>
              <a:rPr lang="en-GB" b="1" i="1" dirty="0" smtClean="0">
                <a:solidFill>
                  <a:schemeClr val="accent4">
                    <a:lumMod val="75000"/>
                  </a:schemeClr>
                </a:solidFill>
              </a:rPr>
            </a:br>
            <a:r>
              <a:rPr lang="en-GB" sz="1600" b="1" i="1" dirty="0" smtClean="0">
                <a:solidFill>
                  <a:schemeClr val="accent4">
                    <a:lumMod val="75000"/>
                  </a:schemeClr>
                </a:solidFill>
              </a:rPr>
              <a:t>(From book Brain Health – How to Handle Your Head)</a:t>
            </a:r>
            <a:endParaRPr lang="en-US" sz="1600" b="1" i="1" dirty="0">
              <a:solidFill>
                <a:schemeClr val="accent4">
                  <a:lumMod val="75000"/>
                </a:schemeClr>
              </a:solidFill>
            </a:endParaRPr>
          </a:p>
        </p:txBody>
      </p:sp>
      <p:sp>
        <p:nvSpPr>
          <p:cNvPr id="3" name="Content Placeholder 2"/>
          <p:cNvSpPr>
            <a:spLocks noGrp="1"/>
          </p:cNvSpPr>
          <p:nvPr>
            <p:ph idx="1"/>
          </p:nvPr>
        </p:nvSpPr>
        <p:spPr>
          <a:xfrm>
            <a:off x="457200" y="1556793"/>
            <a:ext cx="8229600" cy="4392488"/>
          </a:xfrm>
        </p:spPr>
        <p:txBody>
          <a:bodyPr>
            <a:noAutofit/>
          </a:bodyPr>
          <a:lstStyle/>
          <a:p>
            <a:pPr lvl="0"/>
            <a:r>
              <a:rPr lang="en-GB" sz="2400" b="1" dirty="0" smtClean="0">
                <a:solidFill>
                  <a:schemeClr val="accent4">
                    <a:lumMod val="75000"/>
                  </a:schemeClr>
                </a:solidFill>
              </a:rPr>
              <a:t>Oxygen</a:t>
            </a:r>
            <a:r>
              <a:rPr lang="en-GB" sz="2400" dirty="0" smtClean="0"/>
              <a:t> plays a key role in brain health. Developing the efficiency and depth of your breathing improves oxygenation to the brain thus enhancing its function.</a:t>
            </a:r>
            <a:endParaRPr lang="en-US" sz="2400" dirty="0" smtClean="0"/>
          </a:p>
          <a:p>
            <a:pPr lvl="0"/>
            <a:r>
              <a:rPr lang="en-GB" sz="2400" dirty="0" smtClean="0"/>
              <a:t>Adequate </a:t>
            </a:r>
            <a:r>
              <a:rPr lang="en-GB" sz="2400" b="1" dirty="0" smtClean="0">
                <a:solidFill>
                  <a:schemeClr val="accent4">
                    <a:lumMod val="75000"/>
                  </a:schemeClr>
                </a:solidFill>
              </a:rPr>
              <a:t>water</a:t>
            </a:r>
            <a:r>
              <a:rPr lang="en-GB" sz="2400" dirty="0" smtClean="0"/>
              <a:t> is essential to balancing physiological and biochemical processes in the body, as well as nerve and brain function.</a:t>
            </a:r>
            <a:endParaRPr lang="en-US" sz="2400" dirty="0" smtClean="0"/>
          </a:p>
          <a:p>
            <a:pPr lvl="0"/>
            <a:r>
              <a:rPr lang="en-GB" sz="2400" dirty="0" smtClean="0"/>
              <a:t>A</a:t>
            </a:r>
            <a:r>
              <a:rPr lang="en-GB" sz="2400" b="1" dirty="0" smtClean="0">
                <a:solidFill>
                  <a:schemeClr val="accent4">
                    <a:lumMod val="75000"/>
                  </a:schemeClr>
                </a:solidFill>
              </a:rPr>
              <a:t> diet </a:t>
            </a:r>
            <a:r>
              <a:rPr lang="en-GB" sz="2400" dirty="0" smtClean="0"/>
              <a:t>rich in </a:t>
            </a:r>
            <a:r>
              <a:rPr lang="en-GB" sz="2400" b="1" dirty="0" smtClean="0">
                <a:solidFill>
                  <a:schemeClr val="accent4">
                    <a:lumMod val="75000"/>
                  </a:schemeClr>
                </a:solidFill>
              </a:rPr>
              <a:t>antioxidants</a:t>
            </a:r>
            <a:r>
              <a:rPr lang="en-GB" sz="2400" dirty="0" smtClean="0"/>
              <a:t> may slow the aging process and diseases associated with brain degeneration</a:t>
            </a:r>
            <a:endParaRPr lang="en-US" sz="2400" dirty="0" smtClean="0"/>
          </a:p>
          <a:p>
            <a:pPr lvl="0"/>
            <a:r>
              <a:rPr lang="en-GB" sz="2400" dirty="0" smtClean="0"/>
              <a:t>Exposure to </a:t>
            </a:r>
            <a:r>
              <a:rPr lang="en-GB" sz="2400" b="1" dirty="0" smtClean="0">
                <a:solidFill>
                  <a:schemeClr val="accent4">
                    <a:lumMod val="75000"/>
                  </a:schemeClr>
                </a:solidFill>
              </a:rPr>
              <a:t>toxic substances </a:t>
            </a:r>
            <a:r>
              <a:rPr lang="en-GB" sz="2400" dirty="0" smtClean="0"/>
              <a:t>damages the brain, accelerates aging and increases the incidence of memory loss.</a:t>
            </a:r>
            <a:endParaRPr lang="en-US" sz="2400" dirty="0" smtClean="0"/>
          </a:p>
          <a:p>
            <a:pPr>
              <a:buNone/>
            </a:pPr>
            <a:r>
              <a:rPr lang="en-GB" sz="2400" b="1" dirty="0" smtClean="0"/>
              <a:t> </a:t>
            </a:r>
            <a:r>
              <a:rPr lang="en-GB" sz="2000" b="1" dirty="0" smtClean="0"/>
              <a:t>                           </a:t>
            </a:r>
          </a:p>
          <a:p>
            <a:pPr>
              <a:buNone/>
            </a:pPr>
            <a:r>
              <a:rPr lang="en-GB" sz="2000" b="1" dirty="0" smtClean="0"/>
              <a:t>                                                     </a:t>
            </a:r>
          </a:p>
          <a:p>
            <a:pPr>
              <a:buNone/>
            </a:pPr>
            <a:r>
              <a:rPr lang="en-GB" sz="2000" b="1" dirty="0" smtClean="0"/>
              <a:t>                                                   </a:t>
            </a:r>
            <a:r>
              <a:rPr lang="en-GB" sz="1800" b="1" dirty="0" smtClean="0"/>
              <a:t>© Sharon Platt-McDonald</a:t>
            </a:r>
            <a:endParaRPr lang="en-US" sz="1800" dirty="0" smtClean="0"/>
          </a:p>
          <a:p>
            <a:pPr>
              <a:buNone/>
            </a:pPr>
            <a:endParaRPr lang="en-US" sz="2400" dirty="0" smtClean="0"/>
          </a:p>
          <a:p>
            <a:endParaRPr lang="en-US" sz="2000" dirty="0" smtClean="0"/>
          </a:p>
          <a:p>
            <a:endParaRPr lang="en-US" sz="2000" dirty="0"/>
          </a:p>
        </p:txBody>
      </p:sp>
      <p:pic>
        <p:nvPicPr>
          <p:cNvPr id="14338" name="Picture 2" descr="C:\Documents and Settings\Sharon Plattmcdonald\Local Settings\Temporary Internet Files\Content.IE5\VUOUN18G\MM900315769[1].gif"/>
          <p:cNvPicPr>
            <a:picLocks noChangeAspect="1" noChangeArrowheads="1" noCrop="1"/>
          </p:cNvPicPr>
          <p:nvPr/>
        </p:nvPicPr>
        <p:blipFill>
          <a:blip r:embed="rId3" cstate="print"/>
          <a:srcRect/>
          <a:stretch>
            <a:fillRect/>
          </a:stretch>
        </p:blipFill>
        <p:spPr bwMode="auto">
          <a:xfrm>
            <a:off x="7524328" y="260648"/>
            <a:ext cx="1152128" cy="11521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fontScale="90000"/>
          </a:bodyPr>
          <a:lstStyle/>
          <a:p>
            <a:r>
              <a:rPr lang="en-GB" b="1" dirty="0" smtClean="0">
                <a:solidFill>
                  <a:schemeClr val="accent4">
                    <a:lumMod val="75000"/>
                  </a:schemeClr>
                </a:solidFill>
              </a:rPr>
              <a:t>Brain Facts</a:t>
            </a:r>
            <a:br>
              <a:rPr lang="en-GB" b="1" dirty="0" smtClean="0">
                <a:solidFill>
                  <a:schemeClr val="accent4">
                    <a:lumMod val="75000"/>
                  </a:schemeClr>
                </a:solidFill>
              </a:rPr>
            </a:br>
            <a:r>
              <a:rPr lang="en-GB" b="1" i="1" dirty="0" smtClean="0">
                <a:solidFill>
                  <a:schemeClr val="accent4">
                    <a:lumMod val="75000"/>
                  </a:schemeClr>
                </a:solidFill>
              </a:rPr>
              <a:t> </a:t>
            </a:r>
            <a:r>
              <a:rPr lang="en-GB" sz="1800" b="1" i="1" dirty="0" smtClean="0">
                <a:solidFill>
                  <a:schemeClr val="accent4">
                    <a:lumMod val="75000"/>
                  </a:schemeClr>
                </a:solidFill>
              </a:rPr>
              <a:t>(From book Brain Health – How to Handle Your Head)</a:t>
            </a:r>
            <a:endParaRPr lang="en-US" sz="1800" dirty="0"/>
          </a:p>
        </p:txBody>
      </p:sp>
      <p:sp>
        <p:nvSpPr>
          <p:cNvPr id="3" name="Content Placeholder 2"/>
          <p:cNvSpPr>
            <a:spLocks noGrp="1"/>
          </p:cNvSpPr>
          <p:nvPr>
            <p:ph idx="1"/>
          </p:nvPr>
        </p:nvSpPr>
        <p:spPr/>
        <p:txBody>
          <a:bodyPr/>
          <a:lstStyle/>
          <a:p>
            <a:pPr lvl="0"/>
            <a:r>
              <a:rPr lang="en-GB" dirty="0" smtClean="0"/>
              <a:t>Unstable </a:t>
            </a:r>
            <a:r>
              <a:rPr lang="en-GB" b="1" dirty="0" smtClean="0">
                <a:solidFill>
                  <a:schemeClr val="accent4">
                    <a:lumMod val="75000"/>
                  </a:schemeClr>
                </a:solidFill>
              </a:rPr>
              <a:t>blood sugar </a:t>
            </a:r>
            <a:r>
              <a:rPr lang="en-GB" dirty="0" smtClean="0"/>
              <a:t>levels damage brain cells and impair brain function</a:t>
            </a:r>
            <a:endParaRPr lang="en-US" dirty="0" smtClean="0"/>
          </a:p>
          <a:p>
            <a:pPr lvl="0"/>
            <a:r>
              <a:rPr lang="en-GB" b="1" dirty="0" smtClean="0">
                <a:solidFill>
                  <a:schemeClr val="accent4">
                    <a:lumMod val="75000"/>
                  </a:schemeClr>
                </a:solidFill>
              </a:rPr>
              <a:t>Thyroid</a:t>
            </a:r>
            <a:r>
              <a:rPr lang="en-GB" dirty="0" smtClean="0"/>
              <a:t> dysfunction can impact mood and mental wellbeing.</a:t>
            </a:r>
            <a:endParaRPr lang="en-US" dirty="0" smtClean="0"/>
          </a:p>
          <a:p>
            <a:pPr lvl="0"/>
            <a:r>
              <a:rPr lang="en-GB" b="1" dirty="0" smtClean="0">
                <a:solidFill>
                  <a:schemeClr val="accent4">
                    <a:lumMod val="75000"/>
                  </a:schemeClr>
                </a:solidFill>
              </a:rPr>
              <a:t>Exercise</a:t>
            </a:r>
            <a:r>
              <a:rPr lang="en-GB" dirty="0" smtClean="0"/>
              <a:t> increases mental agility and alertness</a:t>
            </a:r>
            <a:endParaRPr lang="en-US" dirty="0" smtClean="0"/>
          </a:p>
          <a:p>
            <a:r>
              <a:rPr lang="en-GB" dirty="0" smtClean="0"/>
              <a:t> </a:t>
            </a:r>
            <a:r>
              <a:rPr lang="en-GB" b="1" dirty="0" smtClean="0">
                <a:solidFill>
                  <a:schemeClr val="accent4">
                    <a:lumMod val="75000"/>
                  </a:schemeClr>
                </a:solidFill>
              </a:rPr>
              <a:t>Nurture your body</a:t>
            </a:r>
            <a:r>
              <a:rPr lang="en-GB" dirty="0" smtClean="0"/>
              <a:t>; nurture your brain and enhance its functional capacity</a:t>
            </a:r>
            <a:endParaRPr lang="en-US" dirty="0" smtClean="0"/>
          </a:p>
          <a:p>
            <a:endParaRPr lang="en-US" dirty="0"/>
          </a:p>
        </p:txBody>
      </p:sp>
      <p:pic>
        <p:nvPicPr>
          <p:cNvPr id="4" name="Picture 2" descr="C:\Documents and Settings\Sharon Plattmcdonald\Local Settings\Temporary Internet Files\Content.IE5\VUOUN18G\MM900315769[1].gif"/>
          <p:cNvPicPr>
            <a:picLocks noChangeAspect="1" noChangeArrowheads="1" noCrop="1"/>
          </p:cNvPicPr>
          <p:nvPr/>
        </p:nvPicPr>
        <p:blipFill>
          <a:blip r:embed="rId3" cstate="print"/>
          <a:srcRect/>
          <a:stretch>
            <a:fillRect/>
          </a:stretch>
        </p:blipFill>
        <p:spPr bwMode="auto">
          <a:xfrm>
            <a:off x="7524328" y="260648"/>
            <a:ext cx="1152128" cy="1152128"/>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en-GB" dirty="0" smtClean="0"/>
              <a:t>HEALTH BOOKS</a:t>
            </a:r>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323528" y="1772816"/>
            <a:ext cx="8568952" cy="4563888"/>
          </a:xfrm>
          <a:prstGeom prst="rect">
            <a:avLst/>
          </a:prstGeom>
          <a:noFill/>
          <a:ln w="9525">
            <a:noFill/>
            <a:miter lim="800000"/>
            <a:headEnd/>
            <a:tailEnd/>
          </a:ln>
        </p:spPr>
      </p:pic>
      <p:sp>
        <p:nvSpPr>
          <p:cNvPr id="6" name="Rectangle 5"/>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chemeClr val="accent1">
              <a:lumMod val="75000"/>
            </a:schemeClr>
          </a:solidFill>
        </p:spPr>
        <p:txBody>
          <a:bodyPr/>
          <a:lstStyle/>
          <a:p>
            <a:r>
              <a:rPr lang="en-GB" b="1" dirty="0" smtClean="0">
                <a:solidFill>
                  <a:schemeClr val="accent5">
                    <a:lumMod val="75000"/>
                  </a:schemeClr>
                </a:solidFill>
              </a:rPr>
              <a:t>E. G. WHITE ON MENTAL HEALTH</a:t>
            </a:r>
            <a:endParaRPr lang="en-US" b="1" dirty="0">
              <a:solidFill>
                <a:schemeClr val="accent5">
                  <a:lumMod val="75000"/>
                </a:schemeClr>
              </a:solidFill>
            </a:endParaRPr>
          </a:p>
        </p:txBody>
      </p:sp>
      <p:sp>
        <p:nvSpPr>
          <p:cNvPr id="8195" name="Rectangle 3"/>
          <p:cNvSpPr>
            <a:spLocks noGrp="1" noChangeArrowheads="1"/>
          </p:cNvSpPr>
          <p:nvPr>
            <p:ph type="body" idx="1"/>
          </p:nvPr>
        </p:nvSpPr>
        <p:spPr/>
        <p:txBody>
          <a:bodyPr/>
          <a:lstStyle/>
          <a:p>
            <a:pPr>
              <a:buFontTx/>
              <a:buNone/>
            </a:pPr>
            <a:endParaRPr lang="en-GB" sz="2400" b="1" dirty="0">
              <a:solidFill>
                <a:srgbClr val="6666FF"/>
              </a:solidFill>
            </a:endParaRPr>
          </a:p>
          <a:p>
            <a:pPr>
              <a:buFontTx/>
              <a:buNone/>
            </a:pPr>
            <a:r>
              <a:rPr lang="en-GB" sz="2800" b="1" dirty="0">
                <a:solidFill>
                  <a:schemeClr val="accent2"/>
                </a:solidFill>
              </a:rPr>
              <a:t>“A person whose mind</a:t>
            </a:r>
          </a:p>
          <a:p>
            <a:pPr>
              <a:buFontTx/>
              <a:buNone/>
            </a:pPr>
            <a:r>
              <a:rPr lang="en-GB" sz="2800" b="1" dirty="0">
                <a:solidFill>
                  <a:schemeClr val="accent2"/>
                </a:solidFill>
              </a:rPr>
              <a:t>is quiet and satisfied in </a:t>
            </a:r>
          </a:p>
          <a:p>
            <a:pPr>
              <a:buFontTx/>
              <a:buNone/>
            </a:pPr>
            <a:r>
              <a:rPr lang="en-GB" sz="2800" b="1" dirty="0">
                <a:solidFill>
                  <a:schemeClr val="accent2"/>
                </a:solidFill>
              </a:rPr>
              <a:t>God is in the </a:t>
            </a:r>
            <a:r>
              <a:rPr lang="en-GB" sz="2800" b="1" dirty="0" smtClean="0">
                <a:solidFill>
                  <a:schemeClr val="accent2"/>
                </a:solidFill>
              </a:rPr>
              <a:t>pathway</a:t>
            </a:r>
          </a:p>
          <a:p>
            <a:pPr>
              <a:buFontTx/>
              <a:buNone/>
            </a:pPr>
            <a:r>
              <a:rPr lang="en-GB" sz="2800" b="1" dirty="0" smtClean="0">
                <a:solidFill>
                  <a:schemeClr val="accent2"/>
                </a:solidFill>
              </a:rPr>
              <a:t>to health.”</a:t>
            </a:r>
            <a:r>
              <a:rPr lang="en-GB" sz="2800" dirty="0" smtClean="0"/>
              <a:t> </a:t>
            </a:r>
            <a:endParaRPr lang="en-GB" sz="2400" b="1" i="1" dirty="0">
              <a:solidFill>
                <a:srgbClr val="006666"/>
              </a:solidFill>
            </a:endParaRPr>
          </a:p>
          <a:p>
            <a:pPr>
              <a:buFontTx/>
              <a:buNone/>
            </a:pPr>
            <a:r>
              <a:rPr lang="en-GB" sz="2400" b="1" i="1" dirty="0" smtClean="0">
                <a:solidFill>
                  <a:srgbClr val="006666"/>
                </a:solidFill>
              </a:rPr>
              <a:t>Mind</a:t>
            </a:r>
            <a:r>
              <a:rPr lang="en-GB" sz="2400" b="1" i="1" dirty="0">
                <a:solidFill>
                  <a:srgbClr val="006666"/>
                </a:solidFill>
              </a:rPr>
              <a:t>, </a:t>
            </a:r>
            <a:r>
              <a:rPr lang="en-GB" sz="2400" b="1" i="1" dirty="0" smtClean="0">
                <a:solidFill>
                  <a:srgbClr val="006666"/>
                </a:solidFill>
              </a:rPr>
              <a:t>Character, </a:t>
            </a:r>
            <a:r>
              <a:rPr lang="en-GB" sz="2400" b="1" i="1" dirty="0">
                <a:solidFill>
                  <a:srgbClr val="006666"/>
                </a:solidFill>
              </a:rPr>
              <a:t>and </a:t>
            </a:r>
            <a:endParaRPr lang="en-GB" sz="2400" b="1" i="1" dirty="0" smtClean="0">
              <a:solidFill>
                <a:srgbClr val="006666"/>
              </a:solidFill>
            </a:endParaRPr>
          </a:p>
          <a:p>
            <a:pPr>
              <a:buFontTx/>
              <a:buNone/>
            </a:pPr>
            <a:r>
              <a:rPr lang="en-GB" sz="2400" b="1" i="1" dirty="0" smtClean="0">
                <a:solidFill>
                  <a:srgbClr val="006666"/>
                </a:solidFill>
              </a:rPr>
              <a:t>Personality, vol. 2, p. 403 </a:t>
            </a:r>
            <a:endParaRPr lang="en-US" sz="2400" b="1" i="1" dirty="0">
              <a:solidFill>
                <a:srgbClr val="006666"/>
              </a:solidFill>
            </a:endParaRPr>
          </a:p>
          <a:p>
            <a:endParaRPr lang="en-US" sz="2400" dirty="0">
              <a:solidFill>
                <a:srgbClr val="006666"/>
              </a:solidFill>
            </a:endParaRPr>
          </a:p>
        </p:txBody>
      </p:sp>
      <p:pic>
        <p:nvPicPr>
          <p:cNvPr id="8196" name="Picture 4" descr="MPj01490180000[1]"/>
          <p:cNvPicPr>
            <a:picLocks noChangeAspect="1" noChangeArrowheads="1"/>
          </p:cNvPicPr>
          <p:nvPr/>
        </p:nvPicPr>
        <p:blipFill>
          <a:blip r:embed="rId3" cstate="print"/>
          <a:srcRect/>
          <a:stretch>
            <a:fillRect/>
          </a:stretch>
        </p:blipFill>
        <p:spPr bwMode="auto">
          <a:xfrm>
            <a:off x="4139952" y="1682712"/>
            <a:ext cx="4536306" cy="4311054"/>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r>
              <a:rPr lang="en-GB" b="1" dirty="0" smtClean="0"/>
              <a:t> </a:t>
            </a:r>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GB" dirty="0" smtClean="0"/>
              <a:t>FAITH IMPACT</a:t>
            </a:r>
            <a:endParaRPr lang="en-US" dirty="0"/>
          </a:p>
        </p:txBody>
      </p:sp>
      <p:sp>
        <p:nvSpPr>
          <p:cNvPr id="3" name="Content Placeholder 2"/>
          <p:cNvSpPr>
            <a:spLocks noGrp="1"/>
          </p:cNvSpPr>
          <p:nvPr>
            <p:ph idx="1"/>
          </p:nvPr>
        </p:nvSpPr>
        <p:spPr/>
        <p:txBody>
          <a:bodyPr>
            <a:normAutofit/>
          </a:bodyPr>
          <a:lstStyle/>
          <a:p>
            <a:pPr>
              <a:buNone/>
            </a:pPr>
            <a:r>
              <a:rPr lang="en-GB" dirty="0" smtClean="0"/>
              <a:t>    </a:t>
            </a:r>
          </a:p>
          <a:p>
            <a:pPr>
              <a:buNone/>
            </a:pPr>
            <a:r>
              <a:rPr lang="en-GB" dirty="0" smtClean="0"/>
              <a:t>   The Royal College of Psychiatrists discovered that mental health service users identified positive outcomes associated with good quality spiritual care. As a result these service users reported that they experienced improved self-control, higher self-esteem, increased confidence and better relationships. </a:t>
            </a:r>
            <a:r>
              <a:rPr lang="en-GB" sz="2800" i="1" dirty="0" smtClean="0">
                <a:solidFill>
                  <a:schemeClr val="tx2"/>
                </a:solidFill>
              </a:rPr>
              <a:t>Spirituality and Mental Health</a:t>
            </a:r>
            <a:r>
              <a:rPr lang="en-GB" sz="2800" dirty="0" smtClean="0">
                <a:solidFill>
                  <a:schemeClr val="tx2"/>
                </a:solidFill>
              </a:rPr>
              <a:t> (2005)</a:t>
            </a:r>
            <a:endParaRPr lang="en-US" sz="2800" dirty="0" smtClean="0">
              <a:solidFill>
                <a:schemeClr val="tx2"/>
              </a:solidFill>
            </a:endParaRPr>
          </a:p>
          <a:p>
            <a:endParaRPr lang="en-US" sz="2800" dirty="0"/>
          </a:p>
        </p:txBody>
      </p:sp>
      <p:pic>
        <p:nvPicPr>
          <p:cNvPr id="4" name="Picture 6" descr="MCSY00027_0000[1]"/>
          <p:cNvPicPr>
            <a:picLocks noChangeAspect="1" noChangeArrowheads="1"/>
          </p:cNvPicPr>
          <p:nvPr/>
        </p:nvPicPr>
        <p:blipFill>
          <a:blip r:embed="rId3" cstate="print"/>
          <a:srcRect/>
          <a:stretch>
            <a:fillRect/>
          </a:stretch>
        </p:blipFill>
        <p:spPr bwMode="auto">
          <a:xfrm>
            <a:off x="7072330" y="142852"/>
            <a:ext cx="1866898" cy="1928826"/>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smtClean="0"/>
              <a:t>MIND – BODY CONNECTION</a:t>
            </a:r>
            <a:endParaRPr lang="en-US" dirty="0"/>
          </a:p>
        </p:txBody>
      </p:sp>
      <p:sp>
        <p:nvSpPr>
          <p:cNvPr id="3" name="Content Placeholder 2"/>
          <p:cNvSpPr>
            <a:spLocks noGrp="1"/>
          </p:cNvSpPr>
          <p:nvPr>
            <p:ph idx="1"/>
          </p:nvPr>
        </p:nvSpPr>
        <p:spPr/>
        <p:txBody>
          <a:bodyPr>
            <a:normAutofit/>
          </a:bodyPr>
          <a:lstStyle/>
          <a:p>
            <a:pPr>
              <a:buNone/>
            </a:pPr>
            <a:r>
              <a:rPr lang="en-GB" dirty="0" smtClean="0"/>
              <a:t>  “The mind controls the whole man. All our actions, good or bad, have their source in the mind. It is the mind that worships God and allies us to heavenly beings....All the physical organs are the servants of the mind, and the nerves are the messengers that transmit its orders to every part of the body, guiding the motions of the living machinery.</a:t>
            </a:r>
          </a:p>
          <a:p>
            <a:pPr>
              <a:buNone/>
            </a:pPr>
            <a:r>
              <a:rPr lang="en-GB" sz="2800" i="1" dirty="0" smtClean="0">
                <a:solidFill>
                  <a:schemeClr val="tx2"/>
                </a:solidFill>
              </a:rPr>
              <a:t>       Mind, Character, and Personality, vol. 2, p. 396</a:t>
            </a:r>
            <a:endParaRPr lang="en-US" sz="2800" i="1" dirty="0">
              <a:solidFill>
                <a:schemeClr val="tx2"/>
              </a:solidFill>
            </a:endParaRPr>
          </a:p>
        </p:txBody>
      </p:sp>
      <p:sp>
        <p:nvSpPr>
          <p:cNvPr id="4" name="Rectangle 3"/>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en-GB" dirty="0" smtClean="0"/>
              <a:t>FAITH IMPACT</a:t>
            </a:r>
            <a:endParaRPr lang="en-US" dirty="0"/>
          </a:p>
        </p:txBody>
      </p:sp>
      <p:sp>
        <p:nvSpPr>
          <p:cNvPr id="3" name="Content Placeholder 2"/>
          <p:cNvSpPr>
            <a:spLocks noGrp="1"/>
          </p:cNvSpPr>
          <p:nvPr>
            <p:ph idx="1"/>
          </p:nvPr>
        </p:nvSpPr>
        <p:spPr/>
        <p:txBody>
          <a:bodyPr>
            <a:normAutofit lnSpcReduction="10000"/>
          </a:bodyPr>
          <a:lstStyle/>
          <a:p>
            <a:pPr>
              <a:buNone/>
            </a:pPr>
            <a:r>
              <a:rPr lang="en-GB" dirty="0" smtClean="0"/>
              <a:t>   </a:t>
            </a:r>
          </a:p>
          <a:p>
            <a:pPr>
              <a:buNone/>
            </a:pPr>
            <a:r>
              <a:rPr lang="en-GB" dirty="0" smtClean="0"/>
              <a:t>   The Mental Health Foundation reports (2006) that religious people—in particular, those who believe in a transcendent being or higher power—are more likely to recover from depression. </a:t>
            </a:r>
          </a:p>
          <a:p>
            <a:pPr>
              <a:buNone/>
            </a:pPr>
            <a:r>
              <a:rPr lang="en-GB" dirty="0"/>
              <a:t> </a:t>
            </a:r>
            <a:r>
              <a:rPr lang="en-GB" dirty="0" smtClean="0"/>
              <a:t>   This is also true of people who belong to a community with others who share their values and offer support.</a:t>
            </a:r>
            <a:endParaRPr lang="en-US" dirty="0"/>
          </a:p>
        </p:txBody>
      </p:sp>
      <p:pic>
        <p:nvPicPr>
          <p:cNvPr id="4" name="Picture 6" descr="MCSY00027_0000[1]"/>
          <p:cNvPicPr>
            <a:picLocks noChangeAspect="1" noChangeArrowheads="1"/>
          </p:cNvPicPr>
          <p:nvPr/>
        </p:nvPicPr>
        <p:blipFill>
          <a:blip r:embed="rId3" cstate="print"/>
          <a:srcRect/>
          <a:stretch>
            <a:fillRect/>
          </a:stretch>
        </p:blipFill>
        <p:spPr bwMode="auto">
          <a:xfrm>
            <a:off x="7072330" y="142852"/>
            <a:ext cx="1866898" cy="1928826"/>
          </a:xfrm>
          <a:prstGeom prst="rect">
            <a:avLst/>
          </a:prstGeom>
          <a:noFill/>
        </p:spPr>
      </p:pic>
      <p:sp>
        <p:nvSpPr>
          <p:cNvPr id="5" name="Rectangle 4"/>
          <p:cNvSpPr/>
          <p:nvPr/>
        </p:nvSpPr>
        <p:spPr>
          <a:xfrm>
            <a:off x="3242757" y="3244334"/>
            <a:ext cx="2764283"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 Sharon Platt-McDonald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en-GB" b="1" dirty="0" smtClean="0"/>
              <a:t>MAINTAINING</a:t>
            </a:r>
            <a:r>
              <a:rPr lang="en-GB" dirty="0" smtClean="0"/>
              <a:t> </a:t>
            </a:r>
            <a:r>
              <a:rPr lang="en-GB" b="1" dirty="0" smtClean="0"/>
              <a:t>MENTAL WELLBEING</a:t>
            </a:r>
            <a:endParaRPr lang="en-US" b="1" dirty="0"/>
          </a:p>
        </p:txBody>
      </p:sp>
      <p:sp>
        <p:nvSpPr>
          <p:cNvPr id="3" name="Content Placeholder 2"/>
          <p:cNvSpPr>
            <a:spLocks noGrp="1"/>
          </p:cNvSpPr>
          <p:nvPr>
            <p:ph idx="1"/>
          </p:nvPr>
        </p:nvSpPr>
        <p:spPr/>
        <p:txBody>
          <a:bodyPr/>
          <a:lstStyle/>
          <a:p>
            <a:endParaRPr lang="en-GB" dirty="0" smtClean="0"/>
          </a:p>
          <a:p>
            <a:r>
              <a:rPr lang="en-GB" dirty="0" smtClean="0"/>
              <a:t>WHICH LIFESTYLE FACTORS DO YOU CONSIDER WHEN PROMOTING MENTAL WELLBEING?</a:t>
            </a:r>
          </a:p>
          <a:p>
            <a:pPr>
              <a:buNone/>
            </a:pPr>
            <a:endParaRPr lang="en-GB" dirty="0" smtClean="0"/>
          </a:p>
          <a:p>
            <a:r>
              <a:rPr lang="en-GB" dirty="0" smtClean="0"/>
              <a:t>WHAT ACTIVITIES DO YOU UNDERTAKE TO ENHANCE YOUR MENTAL WELLBEING?</a:t>
            </a:r>
            <a:endParaRPr lang="en-US" dirty="0"/>
          </a:p>
        </p:txBody>
      </p:sp>
      <p:sp>
        <p:nvSpPr>
          <p:cNvPr id="4" name="Rectangle 3"/>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b="1" dirty="0" smtClean="0"/>
              <a:t>P.E.A.C.E</a:t>
            </a:r>
            <a:endParaRPr lang="en-US" b="1" dirty="0"/>
          </a:p>
        </p:txBody>
      </p:sp>
      <p:sp>
        <p:nvSpPr>
          <p:cNvPr id="3" name="Content Placeholder 2"/>
          <p:cNvSpPr>
            <a:spLocks noGrp="1"/>
          </p:cNvSpPr>
          <p:nvPr>
            <p:ph idx="1"/>
          </p:nvPr>
        </p:nvSpPr>
        <p:spPr/>
        <p:txBody>
          <a:bodyPr>
            <a:normAutofit/>
          </a:bodyPr>
          <a:lstStyle/>
          <a:p>
            <a:r>
              <a:rPr lang="en-GB" dirty="0"/>
              <a:t>P.E.A.C.E. – </a:t>
            </a:r>
            <a:r>
              <a:rPr lang="en-GB" dirty="0" smtClean="0"/>
              <a:t>a </a:t>
            </a:r>
            <a:r>
              <a:rPr lang="en-GB" dirty="0"/>
              <a:t>recipe for tranquil moments of reflection</a:t>
            </a:r>
            <a:r>
              <a:rPr lang="en-GB" dirty="0" smtClean="0"/>
              <a:t>.  </a:t>
            </a:r>
            <a:r>
              <a:rPr lang="en-GB" sz="2000" i="1" dirty="0" smtClean="0"/>
              <a:t>(Pause – Platt-McDonald  &amp; Boldeau 2006)</a:t>
            </a:r>
          </a:p>
          <a:p>
            <a:r>
              <a:rPr lang="en-GB" b="1" dirty="0" smtClean="0"/>
              <a:t>P</a:t>
            </a:r>
            <a:r>
              <a:rPr lang="en-GB" dirty="0" smtClean="0"/>
              <a:t> – Pause</a:t>
            </a:r>
          </a:p>
          <a:p>
            <a:r>
              <a:rPr lang="en-GB" b="1" dirty="0" smtClean="0"/>
              <a:t>E</a:t>
            </a:r>
            <a:r>
              <a:rPr lang="en-GB" dirty="0" smtClean="0"/>
              <a:t> – Environment</a:t>
            </a:r>
          </a:p>
          <a:p>
            <a:r>
              <a:rPr lang="en-GB" b="1" dirty="0" smtClean="0"/>
              <a:t>A</a:t>
            </a:r>
            <a:r>
              <a:rPr lang="en-GB" dirty="0" smtClean="0"/>
              <a:t> </a:t>
            </a:r>
            <a:r>
              <a:rPr lang="en-GB" dirty="0"/>
              <a:t>– </a:t>
            </a:r>
            <a:r>
              <a:rPr lang="en-GB" dirty="0" smtClean="0"/>
              <a:t>Attitude</a:t>
            </a:r>
          </a:p>
          <a:p>
            <a:r>
              <a:rPr lang="en-GB" b="1" dirty="0" smtClean="0"/>
              <a:t>C</a:t>
            </a:r>
            <a:r>
              <a:rPr lang="en-GB" dirty="0" smtClean="0"/>
              <a:t> </a:t>
            </a:r>
            <a:r>
              <a:rPr lang="en-GB" dirty="0"/>
              <a:t>– </a:t>
            </a:r>
            <a:r>
              <a:rPr lang="en-GB" dirty="0" smtClean="0"/>
              <a:t>Calm</a:t>
            </a:r>
          </a:p>
          <a:p>
            <a:r>
              <a:rPr lang="en-GB" b="1" dirty="0" smtClean="0"/>
              <a:t>E</a:t>
            </a:r>
            <a:r>
              <a:rPr lang="en-GB" dirty="0" smtClean="0"/>
              <a:t> </a:t>
            </a:r>
            <a:r>
              <a:rPr lang="en-GB" dirty="0"/>
              <a:t>– </a:t>
            </a:r>
            <a:r>
              <a:rPr lang="en-GB" dirty="0" smtClean="0"/>
              <a:t>Exercise</a:t>
            </a:r>
            <a:endParaRPr lang="en-US" dirty="0"/>
          </a:p>
          <a:p>
            <a:pPr>
              <a:buNone/>
            </a:pPr>
            <a:endParaRPr lang="en-US" dirty="0"/>
          </a:p>
        </p:txBody>
      </p:sp>
      <p:sp>
        <p:nvSpPr>
          <p:cNvPr id="4" name="Rectangle 3"/>
          <p:cNvSpPr/>
          <p:nvPr/>
        </p:nvSpPr>
        <p:spPr>
          <a:xfrm>
            <a:off x="3242757" y="3244334"/>
            <a:ext cx="2711383"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 Sharon Platt-McDonald</a:t>
            </a:r>
            <a:endParaRPr lang="en-US" dirty="0"/>
          </a:p>
        </p:txBody>
      </p:sp>
      <p:pic>
        <p:nvPicPr>
          <p:cNvPr id="3080" name="Picture 8" descr="C:\Documents and Settings\Sharon Plattmcdonald\Local Settings\Temporary Internet Files\Content.IE5\K61YM20F\MP900438977[1].jpg"/>
          <p:cNvPicPr>
            <a:picLocks noChangeAspect="1" noChangeArrowheads="1"/>
          </p:cNvPicPr>
          <p:nvPr/>
        </p:nvPicPr>
        <p:blipFill>
          <a:blip r:embed="rId3" cstate="print"/>
          <a:srcRect/>
          <a:stretch>
            <a:fillRect/>
          </a:stretch>
        </p:blipFill>
        <p:spPr bwMode="auto">
          <a:xfrm>
            <a:off x="4139952" y="2780928"/>
            <a:ext cx="4536504" cy="34563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r>
              <a:rPr lang="en-GB" b="1" dirty="0" smtClean="0">
                <a:solidFill>
                  <a:srgbClr val="FFC000"/>
                </a:solidFill>
              </a:rPr>
              <a:t>PAUSE</a:t>
            </a:r>
            <a:endParaRPr lang="en-US" b="1" dirty="0">
              <a:solidFill>
                <a:srgbClr val="FFC000"/>
              </a:solidFill>
            </a:endParaRPr>
          </a:p>
        </p:txBody>
      </p:sp>
      <p:sp>
        <p:nvSpPr>
          <p:cNvPr id="3" name="Content Placeholder 2"/>
          <p:cNvSpPr>
            <a:spLocks noGrp="1"/>
          </p:cNvSpPr>
          <p:nvPr>
            <p:ph idx="1"/>
          </p:nvPr>
        </p:nvSpPr>
        <p:spPr/>
        <p:txBody>
          <a:bodyPr>
            <a:normAutofit fontScale="85000" lnSpcReduction="10000"/>
          </a:bodyPr>
          <a:lstStyle/>
          <a:p>
            <a:endParaRPr lang="en-GB" b="1" i="1" dirty="0" smtClean="0"/>
          </a:p>
          <a:p>
            <a:pPr>
              <a:buNone/>
            </a:pPr>
            <a:r>
              <a:rPr lang="en-GB" b="1" i="1" dirty="0">
                <a:solidFill>
                  <a:srgbClr val="FFC000"/>
                </a:solidFill>
              </a:rPr>
              <a:t> </a:t>
            </a:r>
            <a:r>
              <a:rPr lang="en-GB" b="1" dirty="0" smtClean="0">
                <a:solidFill>
                  <a:srgbClr val="FFC000"/>
                </a:solidFill>
              </a:rPr>
              <a:t>P </a:t>
            </a:r>
            <a:r>
              <a:rPr lang="en-GB" b="1" dirty="0">
                <a:solidFill>
                  <a:srgbClr val="FFC000"/>
                </a:solidFill>
              </a:rPr>
              <a:t>– </a:t>
            </a:r>
            <a:r>
              <a:rPr lang="en-GB" b="1" i="1" dirty="0">
                <a:solidFill>
                  <a:srgbClr val="FFC000"/>
                </a:solidFill>
              </a:rPr>
              <a:t>Pause</a:t>
            </a:r>
            <a:r>
              <a:rPr lang="en-GB" b="1" dirty="0">
                <a:solidFill>
                  <a:srgbClr val="FFC000"/>
                </a:solidFill>
              </a:rPr>
              <a:t>. </a:t>
            </a:r>
            <a:endParaRPr lang="en-GB" b="1" dirty="0" smtClean="0">
              <a:solidFill>
                <a:srgbClr val="FFC000"/>
              </a:solidFill>
            </a:endParaRPr>
          </a:p>
          <a:p>
            <a:r>
              <a:rPr lang="en-GB" dirty="0" smtClean="0"/>
              <a:t>Stop </a:t>
            </a:r>
            <a:r>
              <a:rPr lang="en-GB" dirty="0"/>
              <a:t>and be still. Delight in the fact at this moment that you choose to ‘be’ rather </a:t>
            </a:r>
            <a:r>
              <a:rPr lang="en-GB" dirty="0" smtClean="0"/>
              <a:t>than to </a:t>
            </a:r>
            <a:r>
              <a:rPr lang="en-GB" dirty="0"/>
              <a:t>‘</a:t>
            </a:r>
            <a:r>
              <a:rPr lang="en-GB" dirty="0" smtClean="0"/>
              <a:t>do.’ </a:t>
            </a:r>
          </a:p>
          <a:p>
            <a:r>
              <a:rPr lang="en-GB" dirty="0" smtClean="0"/>
              <a:t>Don’t </a:t>
            </a:r>
            <a:r>
              <a:rPr lang="en-GB" dirty="0"/>
              <a:t>feel guilty about this time of seeming inactivity. </a:t>
            </a:r>
            <a:r>
              <a:rPr lang="en-GB" dirty="0" smtClean="0"/>
              <a:t>Just</a:t>
            </a:r>
            <a:r>
              <a:rPr lang="en-US" dirty="0" smtClean="0"/>
              <a:t> </a:t>
            </a:r>
            <a:r>
              <a:rPr lang="en-GB" dirty="0" smtClean="0"/>
              <a:t>enjoy </a:t>
            </a:r>
            <a:r>
              <a:rPr lang="en-GB" dirty="0"/>
              <a:t>it. </a:t>
            </a:r>
            <a:r>
              <a:rPr lang="en-GB" dirty="0" smtClean="0"/>
              <a:t>Learn to relax – it eases tension.</a:t>
            </a:r>
          </a:p>
          <a:p>
            <a:r>
              <a:rPr lang="en-GB" dirty="0" smtClean="0"/>
              <a:t>Think </a:t>
            </a:r>
            <a:r>
              <a:rPr lang="en-GB" dirty="0"/>
              <a:t>of this time as </a:t>
            </a:r>
            <a:r>
              <a:rPr lang="en-GB" dirty="0" smtClean="0"/>
              <a:t>renewal, when </a:t>
            </a:r>
            <a:r>
              <a:rPr lang="en-GB" dirty="0"/>
              <a:t>your energies are being </a:t>
            </a:r>
            <a:r>
              <a:rPr lang="en-GB" dirty="0" smtClean="0"/>
              <a:t>replenished</a:t>
            </a:r>
            <a:r>
              <a:rPr lang="en-US" dirty="0" smtClean="0"/>
              <a:t> </a:t>
            </a:r>
            <a:r>
              <a:rPr lang="en-GB" dirty="0" smtClean="0"/>
              <a:t>and </a:t>
            </a:r>
            <a:r>
              <a:rPr lang="en-GB" dirty="0"/>
              <a:t>you gain new strength to go again</a:t>
            </a:r>
            <a:r>
              <a:rPr lang="en-GB" dirty="0" smtClean="0"/>
              <a:t>.</a:t>
            </a:r>
          </a:p>
          <a:p>
            <a:r>
              <a:rPr lang="en-GB" dirty="0" smtClean="0"/>
              <a:t>Schedule ‘me time’ in your calendar on a weekly basis.</a:t>
            </a:r>
            <a:endParaRPr lang="en-US" dirty="0"/>
          </a:p>
        </p:txBody>
      </p:sp>
      <p:pic>
        <p:nvPicPr>
          <p:cNvPr id="18434" name="Picture 2" descr="C:\Documents and Settings\Sharon Plattmcdonald\Local Settings\Temporary Internet Files\Content.IE5\K3HUVQVP\MCj04352350000[1].png"/>
          <p:cNvPicPr>
            <a:picLocks noChangeAspect="1" noChangeArrowheads="1"/>
          </p:cNvPicPr>
          <p:nvPr/>
        </p:nvPicPr>
        <p:blipFill>
          <a:blip r:embed="rId3" cstate="print"/>
          <a:srcRect/>
          <a:stretch>
            <a:fillRect/>
          </a:stretch>
        </p:blipFill>
        <p:spPr bwMode="auto">
          <a:xfrm>
            <a:off x="6357950" y="539091"/>
            <a:ext cx="1785950" cy="1961215"/>
          </a:xfrm>
          <a:prstGeom prst="rect">
            <a:avLst/>
          </a:prstGeom>
          <a:noFill/>
        </p:spPr>
      </p:pic>
      <p:sp>
        <p:nvSpPr>
          <p:cNvPr id="5" name="Rectangle 4"/>
          <p:cNvSpPr/>
          <p:nvPr/>
        </p:nvSpPr>
        <p:spPr>
          <a:xfrm>
            <a:off x="3216308" y="3244334"/>
            <a:ext cx="2658485" cy="3693319"/>
          </a:xfrm>
          <a:prstGeom prst="rect">
            <a:avLst/>
          </a:prstGeom>
        </p:spPr>
        <p:txBody>
          <a:bodyPr wrap="none">
            <a:spAutoFit/>
          </a:bodyPr>
          <a:lstStyle/>
          <a:p>
            <a:r>
              <a:rPr lang="en-GB" b="1" dirty="0" smtClean="0"/>
              <a:t> </a:t>
            </a:r>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GB" b="1" dirty="0" smtClean="0">
                <a:solidFill>
                  <a:srgbClr val="00B050"/>
                </a:solidFill>
              </a:rPr>
              <a:t>ENVIRONMENT</a:t>
            </a:r>
            <a:endParaRPr lang="en-US" b="1" dirty="0">
              <a:solidFill>
                <a:srgbClr val="00B050"/>
              </a:solidFill>
            </a:endParaRPr>
          </a:p>
        </p:txBody>
      </p:sp>
      <p:sp>
        <p:nvSpPr>
          <p:cNvPr id="3" name="Content Placeholder 2"/>
          <p:cNvSpPr>
            <a:spLocks noGrp="1"/>
          </p:cNvSpPr>
          <p:nvPr>
            <p:ph idx="1"/>
          </p:nvPr>
        </p:nvSpPr>
        <p:spPr>
          <a:xfrm>
            <a:off x="457200" y="1928802"/>
            <a:ext cx="8229600" cy="4197361"/>
          </a:xfrm>
        </p:spPr>
        <p:txBody>
          <a:bodyPr>
            <a:normAutofit fontScale="77500" lnSpcReduction="20000"/>
          </a:bodyPr>
          <a:lstStyle/>
          <a:p>
            <a:endParaRPr lang="en-GB" b="1" i="1" dirty="0" smtClean="0"/>
          </a:p>
          <a:p>
            <a:pPr>
              <a:buNone/>
            </a:pPr>
            <a:endParaRPr lang="en-GB" b="1" i="1" dirty="0" smtClean="0"/>
          </a:p>
          <a:p>
            <a:pPr>
              <a:buNone/>
            </a:pPr>
            <a:r>
              <a:rPr lang="en-GB" b="1" dirty="0" smtClean="0">
                <a:solidFill>
                  <a:srgbClr val="00B050"/>
                </a:solidFill>
              </a:rPr>
              <a:t>E –</a:t>
            </a:r>
            <a:r>
              <a:rPr lang="en-GB" b="1" i="1" dirty="0" smtClean="0">
                <a:solidFill>
                  <a:srgbClr val="00B050"/>
                </a:solidFill>
              </a:rPr>
              <a:t> Environment</a:t>
            </a:r>
          </a:p>
          <a:p>
            <a:r>
              <a:rPr lang="en-GB" dirty="0" smtClean="0"/>
              <a:t>Retire </a:t>
            </a:r>
            <a:r>
              <a:rPr lang="en-GB" dirty="0"/>
              <a:t>to a treasured spot where you can easily unwind. </a:t>
            </a:r>
            <a:endParaRPr lang="en-GB" dirty="0" smtClean="0"/>
          </a:p>
          <a:p>
            <a:r>
              <a:rPr lang="en-GB" dirty="0" smtClean="0"/>
              <a:t>Ensure that</a:t>
            </a:r>
            <a:r>
              <a:rPr lang="en-US" dirty="0" smtClean="0"/>
              <a:t> </a:t>
            </a:r>
            <a:r>
              <a:rPr lang="en-GB" dirty="0" smtClean="0"/>
              <a:t>the </a:t>
            </a:r>
            <a:r>
              <a:rPr lang="en-GB" dirty="0"/>
              <a:t>lighting, the temperature and the furniture is comfortable and enhances a </a:t>
            </a:r>
            <a:r>
              <a:rPr lang="en-GB" dirty="0" smtClean="0"/>
              <a:t>relaxing </a:t>
            </a:r>
            <a:r>
              <a:rPr lang="en-GB" dirty="0"/>
              <a:t>and reflective mood. </a:t>
            </a:r>
            <a:endParaRPr lang="en-GB" dirty="0" smtClean="0"/>
          </a:p>
          <a:p>
            <a:r>
              <a:rPr lang="en-GB" dirty="0" smtClean="0"/>
              <a:t>Make </a:t>
            </a:r>
            <a:r>
              <a:rPr lang="en-GB" dirty="0"/>
              <a:t>this your personal area, a safe haven </a:t>
            </a:r>
            <a:r>
              <a:rPr lang="en-GB" dirty="0" smtClean="0"/>
              <a:t>of</a:t>
            </a:r>
          </a:p>
          <a:p>
            <a:pPr>
              <a:buNone/>
            </a:pPr>
            <a:r>
              <a:rPr lang="en-GB" dirty="0"/>
              <a:t> </a:t>
            </a:r>
            <a:r>
              <a:rPr lang="en-GB" dirty="0" smtClean="0"/>
              <a:t>    retreat</a:t>
            </a:r>
            <a:r>
              <a:rPr lang="en-GB" dirty="0"/>
              <a:t>. </a:t>
            </a:r>
            <a:endParaRPr lang="en-GB" dirty="0" smtClean="0"/>
          </a:p>
          <a:p>
            <a:r>
              <a:rPr lang="en-GB" dirty="0" smtClean="0"/>
              <a:t>You </a:t>
            </a:r>
            <a:r>
              <a:rPr lang="en-GB" dirty="0"/>
              <a:t>may wish to choose some </a:t>
            </a:r>
            <a:r>
              <a:rPr lang="en-GB" dirty="0" smtClean="0"/>
              <a:t>appropriate music which </a:t>
            </a:r>
            <a:r>
              <a:rPr lang="en-GB" dirty="0"/>
              <a:t>adds to </a:t>
            </a:r>
            <a:r>
              <a:rPr lang="en-GB" dirty="0" smtClean="0"/>
              <a:t>the </a:t>
            </a:r>
            <a:r>
              <a:rPr lang="en-GB" dirty="0"/>
              <a:t>ambience and aids your restful </a:t>
            </a:r>
            <a:r>
              <a:rPr lang="en-GB" dirty="0" smtClean="0"/>
              <a:t>mood.</a:t>
            </a:r>
            <a:endParaRPr lang="en-US" dirty="0"/>
          </a:p>
          <a:p>
            <a:endParaRPr lang="en-US" dirty="0"/>
          </a:p>
        </p:txBody>
      </p:sp>
      <p:pic>
        <p:nvPicPr>
          <p:cNvPr id="19458" name="Picture 2" descr="C:\Documents and Settings\Sharon Plattmcdonald\Local Settings\Temporary Internet Files\Content.IE5\HTL0PZHF\MCj03196220000[1].wmf"/>
          <p:cNvPicPr>
            <a:picLocks noChangeAspect="1" noChangeArrowheads="1"/>
          </p:cNvPicPr>
          <p:nvPr/>
        </p:nvPicPr>
        <p:blipFill>
          <a:blip r:embed="rId3" cstate="print"/>
          <a:srcRect/>
          <a:stretch>
            <a:fillRect/>
          </a:stretch>
        </p:blipFill>
        <p:spPr bwMode="auto">
          <a:xfrm>
            <a:off x="6286512" y="714356"/>
            <a:ext cx="2500330" cy="2214578"/>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GB" b="1" dirty="0" smtClean="0">
                <a:solidFill>
                  <a:schemeClr val="accent4"/>
                </a:solidFill>
              </a:rPr>
              <a:t>ATTITUDE</a:t>
            </a:r>
            <a:endParaRPr lang="en-US" b="1" dirty="0">
              <a:solidFill>
                <a:schemeClr val="accent4"/>
              </a:solidFill>
            </a:endParaRPr>
          </a:p>
        </p:txBody>
      </p:sp>
      <p:sp>
        <p:nvSpPr>
          <p:cNvPr id="3" name="Content Placeholder 2"/>
          <p:cNvSpPr>
            <a:spLocks noGrp="1"/>
          </p:cNvSpPr>
          <p:nvPr>
            <p:ph idx="1"/>
          </p:nvPr>
        </p:nvSpPr>
        <p:spPr>
          <a:xfrm>
            <a:off x="457200" y="2643182"/>
            <a:ext cx="8229600" cy="3643338"/>
          </a:xfrm>
        </p:spPr>
        <p:txBody>
          <a:bodyPr>
            <a:normAutofit fontScale="85000" lnSpcReduction="20000"/>
          </a:bodyPr>
          <a:lstStyle/>
          <a:p>
            <a:pPr>
              <a:buNone/>
            </a:pPr>
            <a:r>
              <a:rPr lang="en-GB" b="1" dirty="0">
                <a:solidFill>
                  <a:schemeClr val="accent4"/>
                </a:solidFill>
              </a:rPr>
              <a:t>A – </a:t>
            </a:r>
            <a:r>
              <a:rPr lang="en-GB" b="1" i="1" dirty="0" smtClean="0">
                <a:solidFill>
                  <a:schemeClr val="accent4"/>
                </a:solidFill>
              </a:rPr>
              <a:t>Attitude</a:t>
            </a:r>
            <a:r>
              <a:rPr lang="en-GB" dirty="0" smtClean="0">
                <a:solidFill>
                  <a:schemeClr val="accent4"/>
                </a:solidFill>
              </a:rPr>
              <a:t> </a:t>
            </a:r>
          </a:p>
          <a:p>
            <a:r>
              <a:rPr lang="en-GB" dirty="0" err="1" smtClean="0"/>
              <a:t>Detox</a:t>
            </a:r>
            <a:r>
              <a:rPr lang="en-GB" dirty="0" smtClean="0"/>
              <a:t> </a:t>
            </a:r>
            <a:r>
              <a:rPr lang="en-GB" dirty="0"/>
              <a:t>your mind. Getting rid of negative thoughts helps you to </a:t>
            </a:r>
            <a:r>
              <a:rPr lang="en-GB" dirty="0" smtClean="0"/>
              <a:t>think</a:t>
            </a:r>
            <a:r>
              <a:rPr lang="en-US" dirty="0" smtClean="0"/>
              <a:t> </a:t>
            </a:r>
            <a:r>
              <a:rPr lang="en-GB" dirty="0" smtClean="0"/>
              <a:t>more </a:t>
            </a:r>
            <a:r>
              <a:rPr lang="en-GB" dirty="0"/>
              <a:t>clearly and enhances general wellbeing. </a:t>
            </a:r>
            <a:endParaRPr lang="en-GB" dirty="0" smtClean="0"/>
          </a:p>
          <a:p>
            <a:r>
              <a:rPr lang="en-GB" dirty="0" smtClean="0"/>
              <a:t>With </a:t>
            </a:r>
            <a:r>
              <a:rPr lang="en-GB" dirty="0"/>
              <a:t>a positive mindset you </a:t>
            </a:r>
            <a:r>
              <a:rPr lang="en-GB" dirty="0" smtClean="0"/>
              <a:t>can</a:t>
            </a:r>
            <a:r>
              <a:rPr lang="en-US" dirty="0" smtClean="0"/>
              <a:t> </a:t>
            </a:r>
            <a:r>
              <a:rPr lang="en-GB" dirty="0" smtClean="0"/>
              <a:t>face </a:t>
            </a:r>
            <a:r>
              <a:rPr lang="en-GB" dirty="0"/>
              <a:t>life with all its challenges, conquer the past with its disappointments </a:t>
            </a:r>
            <a:r>
              <a:rPr lang="en-GB" dirty="0" smtClean="0"/>
              <a:t>and</a:t>
            </a:r>
            <a:r>
              <a:rPr lang="en-US" dirty="0" smtClean="0"/>
              <a:t> </a:t>
            </a:r>
            <a:r>
              <a:rPr lang="en-GB" dirty="0" smtClean="0"/>
              <a:t>embrace </a:t>
            </a:r>
            <a:r>
              <a:rPr lang="en-GB" dirty="0"/>
              <a:t>the future with hope</a:t>
            </a:r>
            <a:r>
              <a:rPr lang="en-GB" dirty="0" smtClean="0"/>
              <a:t>.</a:t>
            </a:r>
            <a:r>
              <a:rPr lang="en-GB" dirty="0"/>
              <a:t> </a:t>
            </a:r>
            <a:endParaRPr lang="en-GB" dirty="0" smtClean="0"/>
          </a:p>
          <a:p>
            <a:r>
              <a:rPr lang="en-GB" dirty="0" smtClean="0"/>
              <a:t>Encourage </a:t>
            </a:r>
            <a:r>
              <a:rPr lang="en-GB" dirty="0"/>
              <a:t>yourself and others. It lifts your mood and reminds you of what </a:t>
            </a:r>
            <a:r>
              <a:rPr lang="en-GB" dirty="0" smtClean="0"/>
              <a:t>is</a:t>
            </a:r>
            <a:r>
              <a:rPr lang="en-US" dirty="0" smtClean="0"/>
              <a:t> </a:t>
            </a:r>
            <a:r>
              <a:rPr lang="en-GB" dirty="0" smtClean="0"/>
              <a:t>possible.</a:t>
            </a:r>
            <a:endParaRPr lang="en-US" dirty="0"/>
          </a:p>
          <a:p>
            <a:endParaRPr lang="en-US" dirty="0"/>
          </a:p>
          <a:p>
            <a:endParaRPr lang="en-US" dirty="0"/>
          </a:p>
        </p:txBody>
      </p:sp>
      <p:pic>
        <p:nvPicPr>
          <p:cNvPr id="20484" name="Picture 4" descr="C:\Documents and Settings\Sharon Plattmcdonald\Local Settings\Temporary Internet Files\Content.IE5\57I8F21E\MPj04393790000[1].jpg"/>
          <p:cNvPicPr>
            <a:picLocks noChangeAspect="1" noChangeArrowheads="1"/>
          </p:cNvPicPr>
          <p:nvPr/>
        </p:nvPicPr>
        <p:blipFill>
          <a:blip r:embed="rId3" cstate="print"/>
          <a:srcRect/>
          <a:stretch>
            <a:fillRect/>
          </a:stretch>
        </p:blipFill>
        <p:spPr bwMode="auto">
          <a:xfrm>
            <a:off x="7164288" y="260648"/>
            <a:ext cx="1764638" cy="2592288"/>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b="1" dirty="0" smtClean="0">
                <a:solidFill>
                  <a:schemeClr val="tx2">
                    <a:lumMod val="40000"/>
                    <a:lumOff val="60000"/>
                  </a:schemeClr>
                </a:solidFill>
              </a:rPr>
              <a:t>CALM</a:t>
            </a:r>
            <a:endParaRPr lang="en-US" b="1" dirty="0">
              <a:solidFill>
                <a:schemeClr val="tx2">
                  <a:lumMod val="40000"/>
                  <a:lumOff val="60000"/>
                </a:schemeClr>
              </a:solidFill>
            </a:endParaRPr>
          </a:p>
        </p:txBody>
      </p:sp>
      <p:sp>
        <p:nvSpPr>
          <p:cNvPr id="3" name="Content Placeholder 2"/>
          <p:cNvSpPr>
            <a:spLocks noGrp="1"/>
          </p:cNvSpPr>
          <p:nvPr>
            <p:ph idx="1"/>
          </p:nvPr>
        </p:nvSpPr>
        <p:spPr>
          <a:xfrm>
            <a:off x="571472" y="2071678"/>
            <a:ext cx="8229600" cy="4286280"/>
          </a:xfrm>
        </p:spPr>
        <p:txBody>
          <a:bodyPr>
            <a:normAutofit fontScale="77500" lnSpcReduction="20000"/>
          </a:bodyPr>
          <a:lstStyle/>
          <a:p>
            <a:pPr>
              <a:buNone/>
            </a:pPr>
            <a:r>
              <a:rPr lang="en-GB" b="1" dirty="0">
                <a:solidFill>
                  <a:schemeClr val="tx2">
                    <a:lumMod val="40000"/>
                    <a:lumOff val="60000"/>
                  </a:schemeClr>
                </a:solidFill>
              </a:rPr>
              <a:t>C – </a:t>
            </a:r>
            <a:r>
              <a:rPr lang="en-GB" b="1" i="1" dirty="0" smtClean="0">
                <a:solidFill>
                  <a:schemeClr val="tx2">
                    <a:lumMod val="40000"/>
                    <a:lumOff val="60000"/>
                  </a:schemeClr>
                </a:solidFill>
              </a:rPr>
              <a:t>Calm</a:t>
            </a:r>
            <a:r>
              <a:rPr lang="en-GB" dirty="0" smtClean="0">
                <a:solidFill>
                  <a:schemeClr val="tx2">
                    <a:lumMod val="40000"/>
                    <a:lumOff val="60000"/>
                  </a:schemeClr>
                </a:solidFill>
              </a:rPr>
              <a:t> </a:t>
            </a:r>
          </a:p>
          <a:p>
            <a:r>
              <a:rPr lang="en-GB" dirty="0" smtClean="0"/>
              <a:t>The </a:t>
            </a:r>
            <a:r>
              <a:rPr lang="en-GB" dirty="0"/>
              <a:t>ability to bring body, mind and spirit into a state of rest.</a:t>
            </a:r>
            <a:endParaRPr lang="en-US" dirty="0"/>
          </a:p>
          <a:p>
            <a:r>
              <a:rPr lang="en-GB" dirty="0" smtClean="0"/>
              <a:t>Prayer </a:t>
            </a:r>
            <a:r>
              <a:rPr lang="en-GB" dirty="0"/>
              <a:t>is a powerful exercise which releases the pressure and allows you </a:t>
            </a:r>
            <a:r>
              <a:rPr lang="en-GB" dirty="0" smtClean="0"/>
              <a:t>to</a:t>
            </a:r>
            <a:r>
              <a:rPr lang="en-US" dirty="0" smtClean="0"/>
              <a:t> </a:t>
            </a:r>
            <a:r>
              <a:rPr lang="en-GB" dirty="0" smtClean="0"/>
              <a:t>express </a:t>
            </a:r>
            <a:r>
              <a:rPr lang="en-GB" dirty="0"/>
              <a:t>hopes, hurts and joys. It enables you to connect with God, </a:t>
            </a:r>
            <a:r>
              <a:rPr lang="en-GB" dirty="0" smtClean="0"/>
              <a:t>reflect, </a:t>
            </a:r>
            <a:r>
              <a:rPr lang="en-GB" dirty="0"/>
              <a:t>and </a:t>
            </a:r>
            <a:r>
              <a:rPr lang="en-GB" dirty="0" smtClean="0"/>
              <a:t>pace </a:t>
            </a:r>
            <a:r>
              <a:rPr lang="en-GB" dirty="0"/>
              <a:t>your thinking as you gain strength and wisdom to continue the journey </a:t>
            </a:r>
            <a:r>
              <a:rPr lang="en-GB" dirty="0" smtClean="0"/>
              <a:t>of</a:t>
            </a:r>
            <a:r>
              <a:rPr lang="en-US" dirty="0" smtClean="0"/>
              <a:t> </a:t>
            </a:r>
            <a:r>
              <a:rPr lang="en-GB" dirty="0" smtClean="0"/>
              <a:t>life.</a:t>
            </a:r>
          </a:p>
          <a:p>
            <a:r>
              <a:rPr lang="en-GB" dirty="0" smtClean="0"/>
              <a:t>Contemplate on beauty in nature, listen to relaxing music, read something interesting. </a:t>
            </a:r>
          </a:p>
          <a:p>
            <a:r>
              <a:rPr lang="en-GB" dirty="0" smtClean="0"/>
              <a:t>Try a soothing herbal tea like </a:t>
            </a:r>
            <a:r>
              <a:rPr lang="en-GB" dirty="0" smtClean="0"/>
              <a:t>camomile which is  </a:t>
            </a:r>
            <a:r>
              <a:rPr lang="en-GB" dirty="0" smtClean="0"/>
              <a:t>known for its calming properties to relax</a:t>
            </a:r>
            <a:r>
              <a:rPr lang="en-US" dirty="0" smtClean="0"/>
              <a:t> </a:t>
            </a:r>
            <a:r>
              <a:rPr lang="en-GB" dirty="0" smtClean="0"/>
              <a:t>the nerves and induce sleep.</a:t>
            </a:r>
            <a:endParaRPr lang="en-US" dirty="0" smtClean="0"/>
          </a:p>
          <a:p>
            <a:endParaRPr lang="en-US" dirty="0"/>
          </a:p>
        </p:txBody>
      </p:sp>
      <p:pic>
        <p:nvPicPr>
          <p:cNvPr id="21506" name="Picture 2" descr="C:\Documents and Settings\Sharon Plattmcdonald\Local Settings\Temporary Internet Files\Content.IE5\F17IXVCO\MPj04387660000[1].jpg"/>
          <p:cNvPicPr>
            <a:picLocks noChangeAspect="1" noChangeArrowheads="1"/>
          </p:cNvPicPr>
          <p:nvPr/>
        </p:nvPicPr>
        <p:blipFill>
          <a:blip r:embed="rId3" cstate="print"/>
          <a:srcRect/>
          <a:stretch>
            <a:fillRect/>
          </a:stretch>
        </p:blipFill>
        <p:spPr bwMode="auto">
          <a:xfrm>
            <a:off x="6215074" y="260648"/>
            <a:ext cx="2605398" cy="2088232"/>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b="1" dirty="0" smtClean="0">
                <a:solidFill>
                  <a:schemeClr val="accent6">
                    <a:lumMod val="75000"/>
                  </a:schemeClr>
                </a:solidFill>
              </a:rPr>
              <a:t>EXERCISE</a:t>
            </a:r>
            <a:endParaRPr lang="en-US" b="1" dirty="0">
              <a:solidFill>
                <a:schemeClr val="accent6">
                  <a:lumMod val="75000"/>
                </a:schemeClr>
              </a:solidFill>
            </a:endParaRPr>
          </a:p>
        </p:txBody>
      </p:sp>
      <p:sp>
        <p:nvSpPr>
          <p:cNvPr id="3" name="Content Placeholder 2"/>
          <p:cNvSpPr>
            <a:spLocks noGrp="1"/>
          </p:cNvSpPr>
          <p:nvPr>
            <p:ph idx="1"/>
          </p:nvPr>
        </p:nvSpPr>
        <p:spPr>
          <a:xfrm>
            <a:off x="457200" y="3000372"/>
            <a:ext cx="8229600" cy="3125791"/>
          </a:xfrm>
        </p:spPr>
        <p:txBody>
          <a:bodyPr>
            <a:normAutofit fontScale="85000" lnSpcReduction="20000"/>
          </a:bodyPr>
          <a:lstStyle/>
          <a:p>
            <a:pPr>
              <a:buNone/>
            </a:pPr>
            <a:r>
              <a:rPr lang="en-GB" dirty="0">
                <a:solidFill>
                  <a:schemeClr val="accent6">
                    <a:lumMod val="75000"/>
                  </a:schemeClr>
                </a:solidFill>
              </a:rPr>
              <a:t> </a:t>
            </a:r>
            <a:endParaRPr lang="en-GB" dirty="0" smtClean="0">
              <a:solidFill>
                <a:schemeClr val="accent6">
                  <a:lumMod val="75000"/>
                </a:schemeClr>
              </a:solidFill>
            </a:endParaRPr>
          </a:p>
          <a:p>
            <a:pPr>
              <a:buNone/>
            </a:pPr>
            <a:r>
              <a:rPr lang="en-GB" b="1" dirty="0" smtClean="0">
                <a:solidFill>
                  <a:schemeClr val="accent6">
                    <a:lumMod val="75000"/>
                  </a:schemeClr>
                </a:solidFill>
              </a:rPr>
              <a:t>E </a:t>
            </a:r>
            <a:r>
              <a:rPr lang="en-GB" b="1" dirty="0">
                <a:solidFill>
                  <a:schemeClr val="accent6">
                    <a:lumMod val="75000"/>
                  </a:schemeClr>
                </a:solidFill>
              </a:rPr>
              <a:t>–</a:t>
            </a:r>
            <a:r>
              <a:rPr lang="en-GB" b="1" i="1" dirty="0">
                <a:solidFill>
                  <a:schemeClr val="accent6">
                    <a:lumMod val="75000"/>
                  </a:schemeClr>
                </a:solidFill>
              </a:rPr>
              <a:t> </a:t>
            </a:r>
            <a:r>
              <a:rPr lang="en-GB" b="1" i="1" dirty="0" smtClean="0">
                <a:solidFill>
                  <a:schemeClr val="accent6">
                    <a:lumMod val="75000"/>
                  </a:schemeClr>
                </a:solidFill>
              </a:rPr>
              <a:t>Exercise</a:t>
            </a:r>
            <a:endParaRPr lang="en-GB" b="1" dirty="0" smtClean="0">
              <a:solidFill>
                <a:schemeClr val="accent6">
                  <a:lumMod val="75000"/>
                </a:schemeClr>
              </a:solidFill>
            </a:endParaRPr>
          </a:p>
          <a:p>
            <a:r>
              <a:rPr lang="en-GB" dirty="0" smtClean="0"/>
              <a:t>Engage </a:t>
            </a:r>
            <a:r>
              <a:rPr lang="en-GB" dirty="0"/>
              <a:t>in regular exercise; it’s a great stress buster. </a:t>
            </a:r>
            <a:endParaRPr lang="en-GB" dirty="0" smtClean="0"/>
          </a:p>
          <a:p>
            <a:r>
              <a:rPr lang="en-GB" dirty="0" smtClean="0"/>
              <a:t>Exercise improves</a:t>
            </a:r>
            <a:r>
              <a:rPr lang="en-US" dirty="0" smtClean="0"/>
              <a:t> </a:t>
            </a:r>
            <a:r>
              <a:rPr lang="en-GB" dirty="0" smtClean="0"/>
              <a:t>the </a:t>
            </a:r>
            <a:r>
              <a:rPr lang="en-GB" dirty="0"/>
              <a:t>circulation, boosts </a:t>
            </a:r>
            <a:r>
              <a:rPr lang="en-GB" dirty="0" smtClean="0"/>
              <a:t>immunity, </a:t>
            </a:r>
            <a:r>
              <a:rPr lang="en-GB" dirty="0"/>
              <a:t>and maintains good health both mentally </a:t>
            </a:r>
            <a:r>
              <a:rPr lang="en-GB" dirty="0" smtClean="0"/>
              <a:t>and</a:t>
            </a:r>
            <a:r>
              <a:rPr lang="en-US" dirty="0" smtClean="0"/>
              <a:t> </a:t>
            </a:r>
            <a:r>
              <a:rPr lang="en-GB" dirty="0" smtClean="0"/>
              <a:t>physically</a:t>
            </a:r>
            <a:r>
              <a:rPr lang="en-GB" dirty="0"/>
              <a:t>. </a:t>
            </a:r>
            <a:endParaRPr lang="en-GB" dirty="0" smtClean="0"/>
          </a:p>
          <a:p>
            <a:r>
              <a:rPr lang="en-GB" dirty="0" smtClean="0"/>
              <a:t>It </a:t>
            </a:r>
            <a:r>
              <a:rPr lang="en-GB" dirty="0"/>
              <a:t>also enhances </a:t>
            </a:r>
            <a:r>
              <a:rPr lang="en-GB" dirty="0" smtClean="0"/>
              <a:t>rest</a:t>
            </a:r>
            <a:r>
              <a:rPr lang="en-GB" dirty="0"/>
              <a:t> </a:t>
            </a:r>
            <a:r>
              <a:rPr lang="en-GB" dirty="0" smtClean="0"/>
              <a:t>which is crucial for good mental health.</a:t>
            </a:r>
            <a:endParaRPr lang="en-US" dirty="0"/>
          </a:p>
          <a:p>
            <a:endParaRPr lang="en-US" dirty="0"/>
          </a:p>
        </p:txBody>
      </p:sp>
      <p:pic>
        <p:nvPicPr>
          <p:cNvPr id="22531" name="Picture 3" descr="C:\Documents and Settings\Sharon Plattmcdonald\Local Settings\Temporary Internet Files\Content.IE5\57I8F21E\MPj04331060000[1].jpg"/>
          <p:cNvPicPr>
            <a:picLocks noChangeAspect="1" noChangeArrowheads="1"/>
          </p:cNvPicPr>
          <p:nvPr/>
        </p:nvPicPr>
        <p:blipFill>
          <a:blip r:embed="rId3" cstate="print"/>
          <a:srcRect/>
          <a:stretch>
            <a:fillRect/>
          </a:stretch>
        </p:blipFill>
        <p:spPr bwMode="auto">
          <a:xfrm>
            <a:off x="6300192" y="1700808"/>
            <a:ext cx="2343204" cy="1800200"/>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chemeClr val="accent3">
              <a:lumMod val="40000"/>
              <a:lumOff val="60000"/>
            </a:schemeClr>
          </a:solidFill>
        </p:spPr>
        <p:txBody>
          <a:bodyPr/>
          <a:lstStyle/>
          <a:p>
            <a:r>
              <a:rPr lang="en-GB" b="1" dirty="0">
                <a:solidFill>
                  <a:srgbClr val="008000"/>
                </a:solidFill>
              </a:rPr>
              <a:t>FORGIVENESS</a:t>
            </a:r>
            <a:endParaRPr lang="en-US" b="1" dirty="0">
              <a:solidFill>
                <a:srgbClr val="008000"/>
              </a:solidFill>
            </a:endParaRPr>
          </a:p>
        </p:txBody>
      </p:sp>
      <p:sp>
        <p:nvSpPr>
          <p:cNvPr id="28675" name="Rectangle 3"/>
          <p:cNvSpPr>
            <a:spLocks noGrp="1" noChangeArrowheads="1"/>
          </p:cNvSpPr>
          <p:nvPr>
            <p:ph type="body" idx="1"/>
          </p:nvPr>
        </p:nvSpPr>
        <p:spPr/>
        <p:txBody>
          <a:bodyPr/>
          <a:lstStyle/>
          <a:p>
            <a:endParaRPr lang="en-GB" dirty="0"/>
          </a:p>
          <a:p>
            <a:r>
              <a:rPr lang="en-GB" dirty="0">
                <a:solidFill>
                  <a:srgbClr val="669900"/>
                </a:solidFill>
              </a:rPr>
              <a:t>Biblical </a:t>
            </a:r>
            <a:r>
              <a:rPr lang="en-GB" dirty="0" smtClean="0">
                <a:solidFill>
                  <a:srgbClr val="669900"/>
                </a:solidFill>
              </a:rPr>
              <a:t>directive</a:t>
            </a:r>
            <a:endParaRPr lang="en-GB" dirty="0">
              <a:solidFill>
                <a:srgbClr val="669900"/>
              </a:solidFill>
            </a:endParaRPr>
          </a:p>
          <a:p>
            <a:r>
              <a:rPr lang="en-GB" dirty="0">
                <a:solidFill>
                  <a:srgbClr val="669900"/>
                </a:solidFill>
              </a:rPr>
              <a:t>Emotional impact</a:t>
            </a:r>
          </a:p>
          <a:p>
            <a:r>
              <a:rPr lang="en-GB" dirty="0">
                <a:solidFill>
                  <a:srgbClr val="669900"/>
                </a:solidFill>
              </a:rPr>
              <a:t>Health impact</a:t>
            </a:r>
          </a:p>
          <a:p>
            <a:r>
              <a:rPr lang="en-GB" dirty="0">
                <a:solidFill>
                  <a:srgbClr val="669900"/>
                </a:solidFill>
              </a:rPr>
              <a:t>Social impact</a:t>
            </a:r>
            <a:endParaRPr lang="en-US" dirty="0">
              <a:solidFill>
                <a:srgbClr val="669900"/>
              </a:solidFill>
            </a:endParaRPr>
          </a:p>
        </p:txBody>
      </p:sp>
      <p:pic>
        <p:nvPicPr>
          <p:cNvPr id="28676" name="Picture 4" descr="MPj01786040000[1]"/>
          <p:cNvPicPr>
            <a:picLocks noChangeAspect="1" noChangeArrowheads="1"/>
          </p:cNvPicPr>
          <p:nvPr/>
        </p:nvPicPr>
        <p:blipFill>
          <a:blip r:embed="rId3" cstate="print"/>
          <a:srcRect/>
          <a:stretch>
            <a:fillRect/>
          </a:stretch>
        </p:blipFill>
        <p:spPr bwMode="auto">
          <a:xfrm>
            <a:off x="4932363" y="2276475"/>
            <a:ext cx="3657600" cy="2414588"/>
          </a:xfrm>
          <a:prstGeom prst="rect">
            <a:avLst/>
          </a:prstGeom>
          <a:noFill/>
        </p:spPr>
      </p:pic>
      <p:sp>
        <p:nvSpPr>
          <p:cNvPr id="5" name="Rectangle 4"/>
          <p:cNvSpPr/>
          <p:nvPr/>
        </p:nvSpPr>
        <p:spPr>
          <a:xfrm>
            <a:off x="2286000" y="3105835"/>
            <a:ext cx="4572000" cy="3693319"/>
          </a:xfrm>
          <a:prstGeom prst="rect">
            <a:avLst/>
          </a:prstGeom>
        </p:spPr>
        <p:txBody>
          <a:bodyPr>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 Sharon Platt-McDonald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tx2">
              <a:lumMod val="20000"/>
              <a:lumOff val="80000"/>
            </a:schemeClr>
          </a:solidFill>
        </p:spPr>
        <p:txBody>
          <a:bodyPr/>
          <a:lstStyle/>
          <a:p>
            <a:r>
              <a:rPr lang="en-GB" b="1" dirty="0">
                <a:solidFill>
                  <a:srgbClr val="3333FF"/>
                </a:solidFill>
              </a:rPr>
              <a:t>UNDERSTANDING PEACE</a:t>
            </a:r>
            <a:endParaRPr lang="en-US" b="1" dirty="0">
              <a:solidFill>
                <a:srgbClr val="3333FF"/>
              </a:solidFill>
            </a:endParaRPr>
          </a:p>
        </p:txBody>
      </p:sp>
      <p:sp>
        <p:nvSpPr>
          <p:cNvPr id="26627" name="Rectangle 3"/>
          <p:cNvSpPr>
            <a:spLocks noGrp="1" noChangeArrowheads="1"/>
          </p:cNvSpPr>
          <p:nvPr>
            <p:ph type="body" idx="1"/>
          </p:nvPr>
        </p:nvSpPr>
        <p:spPr/>
        <p:txBody>
          <a:bodyPr/>
          <a:lstStyle/>
          <a:p>
            <a:pPr>
              <a:buFontTx/>
              <a:buNone/>
            </a:pPr>
            <a:r>
              <a:rPr lang="en-GB" dirty="0">
                <a:solidFill>
                  <a:schemeClr val="accent2"/>
                </a:solidFill>
              </a:rPr>
              <a:t>“Peace I leave with you; my</a:t>
            </a:r>
          </a:p>
          <a:p>
            <a:pPr>
              <a:buFontTx/>
              <a:buNone/>
            </a:pPr>
            <a:r>
              <a:rPr lang="en-GB" dirty="0">
                <a:solidFill>
                  <a:schemeClr val="accent2"/>
                </a:solidFill>
              </a:rPr>
              <a:t>peace I give you. I do not give</a:t>
            </a:r>
          </a:p>
          <a:p>
            <a:pPr>
              <a:buFontTx/>
              <a:buNone/>
            </a:pPr>
            <a:r>
              <a:rPr lang="en-GB" dirty="0" smtClean="0">
                <a:solidFill>
                  <a:schemeClr val="accent2"/>
                </a:solidFill>
              </a:rPr>
              <a:t>to</a:t>
            </a:r>
            <a:r>
              <a:rPr lang="en-GB" dirty="0" smtClean="0">
                <a:solidFill>
                  <a:schemeClr val="accent2"/>
                </a:solidFill>
              </a:rPr>
              <a:t> you as </a:t>
            </a:r>
            <a:r>
              <a:rPr lang="en-GB" dirty="0">
                <a:solidFill>
                  <a:schemeClr val="accent2"/>
                </a:solidFill>
              </a:rPr>
              <a:t>the world gives. Do not</a:t>
            </a:r>
          </a:p>
          <a:p>
            <a:pPr>
              <a:buFontTx/>
              <a:buNone/>
            </a:pPr>
            <a:r>
              <a:rPr lang="en-GB" dirty="0">
                <a:solidFill>
                  <a:schemeClr val="accent2"/>
                </a:solidFill>
              </a:rPr>
              <a:t>let your hearts be troubled</a:t>
            </a:r>
          </a:p>
          <a:p>
            <a:pPr>
              <a:buFontTx/>
              <a:buNone/>
            </a:pPr>
            <a:r>
              <a:rPr lang="en-GB" dirty="0">
                <a:solidFill>
                  <a:schemeClr val="accent2"/>
                </a:solidFill>
              </a:rPr>
              <a:t>and do not be </a:t>
            </a:r>
            <a:r>
              <a:rPr lang="en-GB" dirty="0" smtClean="0">
                <a:solidFill>
                  <a:schemeClr val="accent2"/>
                </a:solidFill>
              </a:rPr>
              <a:t>afraid.”</a:t>
            </a:r>
            <a:endParaRPr lang="en-GB" dirty="0">
              <a:solidFill>
                <a:schemeClr val="accent2"/>
              </a:solidFill>
            </a:endParaRPr>
          </a:p>
          <a:p>
            <a:pPr>
              <a:buFontTx/>
              <a:buNone/>
            </a:pPr>
            <a:r>
              <a:rPr lang="en-GB" sz="2000" dirty="0">
                <a:solidFill>
                  <a:schemeClr val="accent2"/>
                </a:solidFill>
              </a:rPr>
              <a:t>                                              </a:t>
            </a:r>
            <a:r>
              <a:rPr lang="en-GB" sz="2000" b="1" i="1" dirty="0">
                <a:solidFill>
                  <a:srgbClr val="3366FF"/>
                </a:solidFill>
              </a:rPr>
              <a:t>John 14:27 (NIV)</a:t>
            </a:r>
            <a:endParaRPr lang="en-US" sz="2000" b="1" i="1" dirty="0">
              <a:solidFill>
                <a:srgbClr val="3366FF"/>
              </a:solidFill>
            </a:endParaRPr>
          </a:p>
        </p:txBody>
      </p:sp>
      <p:pic>
        <p:nvPicPr>
          <p:cNvPr id="26628" name="Picture 4" descr="MPj02622070000[1]"/>
          <p:cNvPicPr>
            <a:picLocks noChangeAspect="1" noChangeArrowheads="1"/>
          </p:cNvPicPr>
          <p:nvPr/>
        </p:nvPicPr>
        <p:blipFill>
          <a:blip r:embed="rId3" cstate="print"/>
          <a:srcRect/>
          <a:stretch>
            <a:fillRect/>
          </a:stretch>
        </p:blipFill>
        <p:spPr bwMode="auto">
          <a:xfrm>
            <a:off x="6300192" y="1844675"/>
            <a:ext cx="2448271" cy="3657600"/>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1026" name="Object 2"/>
          <p:cNvGraphicFramePr>
            <a:graphicFrameLocks noChangeAspect="1"/>
          </p:cNvGraphicFramePr>
          <p:nvPr/>
        </p:nvGraphicFramePr>
        <p:xfrm>
          <a:off x="82568" y="328120"/>
          <a:ext cx="8776828" cy="6172714"/>
        </p:xfrm>
        <a:graphic>
          <a:graphicData uri="http://schemas.openxmlformats.org/presentationml/2006/ole">
            <mc:AlternateContent xmlns:mc="http://schemas.openxmlformats.org/markup-compatibility/2006">
              <mc:Choice xmlns:v="urn:schemas-microsoft-com:vml" Requires="v">
                <p:oleObj spid="_x0000_s1031" name="Acrobat Document" r:id="rId4" imgW="12201525" imgH="8582025" progId="AcroExch.Document.7">
                  <p:embed/>
                </p:oleObj>
              </mc:Choice>
              <mc:Fallback>
                <p:oleObj name="Acrobat Document" r:id="rId4" imgW="12201525" imgH="8582025"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8" y="328120"/>
                        <a:ext cx="8776828" cy="617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GB" b="1" dirty="0" smtClean="0"/>
              <a:t>DIVINE HEALER</a:t>
            </a:r>
            <a:endParaRPr lang="en-US" b="1" dirty="0"/>
          </a:p>
        </p:txBody>
      </p:sp>
      <p:pic>
        <p:nvPicPr>
          <p:cNvPr id="1026" name="Picture 2" descr="C:\Documents and Settings\Sharon Plattmcdonald\Local Settings\Temporary Internet Files\Content.IE5\0HINGDEZ\MCj03663100000[1].wmf"/>
          <p:cNvPicPr>
            <a:picLocks noGrp="1" noChangeAspect="1" noChangeArrowheads="1"/>
          </p:cNvPicPr>
          <p:nvPr>
            <p:ph idx="1"/>
          </p:nvPr>
        </p:nvPicPr>
        <p:blipFill>
          <a:blip r:embed="rId3" cstate="print"/>
          <a:srcRect/>
          <a:stretch>
            <a:fillRect/>
          </a:stretch>
        </p:blipFill>
        <p:spPr bwMode="auto">
          <a:xfrm>
            <a:off x="3275856" y="1500174"/>
            <a:ext cx="2274782" cy="2914086"/>
          </a:xfrm>
          <a:prstGeom prst="rect">
            <a:avLst/>
          </a:prstGeom>
          <a:noFill/>
        </p:spPr>
      </p:pic>
      <p:sp>
        <p:nvSpPr>
          <p:cNvPr id="4" name="Rectangle 3"/>
          <p:cNvSpPr/>
          <p:nvPr/>
        </p:nvSpPr>
        <p:spPr>
          <a:xfrm>
            <a:off x="357158" y="4643446"/>
            <a:ext cx="8501122" cy="1631216"/>
          </a:xfrm>
          <a:prstGeom prst="rect">
            <a:avLst/>
          </a:prstGeom>
        </p:spPr>
        <p:txBody>
          <a:bodyPr wrap="square">
            <a:spAutoFit/>
          </a:bodyPr>
          <a:lstStyle/>
          <a:p>
            <a:r>
              <a:rPr lang="en-US" sz="2000" b="1" i="1" dirty="0" smtClean="0"/>
              <a:t>“Are you tired? Worn out? Burned out on religion? Come to me. Get away with me and you’ll recover your life. I’ll show you how to take a real rest. Walk with me and work with me—watch how I do it. Learn the unforced rhythms of grace. I won’t lay anything heavy or ill-fitting on you. Keep company with me and you’ll learn to live freely and lightly.”</a:t>
            </a:r>
            <a:r>
              <a:rPr lang="en-US" b="1" i="1" dirty="0" smtClean="0">
                <a:solidFill>
                  <a:schemeClr val="accent4"/>
                </a:solidFill>
              </a:rPr>
              <a:t> (Mathew 11:28-30,</a:t>
            </a:r>
            <a:r>
              <a:rPr lang="en-US" sz="2000" b="1" i="1" dirty="0">
                <a:solidFill>
                  <a:schemeClr val="accent4"/>
                </a:solidFill>
              </a:rPr>
              <a:t> The </a:t>
            </a:r>
            <a:r>
              <a:rPr lang="en-US" b="1" i="1" dirty="0" smtClean="0">
                <a:solidFill>
                  <a:schemeClr val="accent4"/>
                </a:solidFill>
              </a:rPr>
              <a:t>Message)</a:t>
            </a:r>
            <a:endParaRPr lang="en-US" dirty="0">
              <a:solidFill>
                <a:schemeClr val="accent4"/>
              </a:solidFill>
            </a:endParaRPr>
          </a:p>
        </p:txBody>
      </p:sp>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chemeClr val="accent1">
              <a:lumMod val="20000"/>
              <a:lumOff val="80000"/>
            </a:schemeClr>
          </a:solidFill>
        </p:spPr>
        <p:txBody>
          <a:bodyPr/>
          <a:lstStyle/>
          <a:p>
            <a:pPr eaLnBrk="1" hangingPunct="1"/>
            <a:r>
              <a:rPr lang="en-GB" b="1" dirty="0" smtClean="0">
                <a:solidFill>
                  <a:schemeClr val="tx2">
                    <a:lumMod val="60000"/>
                    <a:lumOff val="40000"/>
                  </a:schemeClr>
                </a:solidFill>
              </a:rPr>
              <a:t>MENTAL WELLNESS STRATEGY</a:t>
            </a:r>
            <a:endParaRPr lang="en-US" b="1" dirty="0" smtClean="0">
              <a:solidFill>
                <a:schemeClr val="tx2">
                  <a:lumMod val="60000"/>
                  <a:lumOff val="40000"/>
                </a:schemeClr>
              </a:solidFill>
            </a:endParaRPr>
          </a:p>
        </p:txBody>
      </p:sp>
      <p:sp>
        <p:nvSpPr>
          <p:cNvPr id="4099" name="Content Placeholder 2"/>
          <p:cNvSpPr>
            <a:spLocks noGrp="1"/>
          </p:cNvSpPr>
          <p:nvPr>
            <p:ph idx="1"/>
          </p:nvPr>
        </p:nvSpPr>
        <p:spPr>
          <a:xfrm>
            <a:off x="457200" y="2071688"/>
            <a:ext cx="8229600" cy="4054475"/>
          </a:xfrm>
        </p:spPr>
        <p:txBody>
          <a:bodyPr>
            <a:normAutofit/>
          </a:bodyPr>
          <a:lstStyle/>
          <a:p>
            <a:pPr eaLnBrk="1" hangingPunct="1">
              <a:buFont typeface="Arial" charset="0"/>
              <a:buNone/>
            </a:pPr>
            <a:r>
              <a:rPr lang="en-GB" sz="2400" b="1" dirty="0" smtClean="0"/>
              <a:t>      </a:t>
            </a:r>
            <a:r>
              <a:rPr lang="en-GB" sz="2400" b="1" dirty="0" smtClean="0"/>
              <a:t>THREE SECTIONS MENTAL </a:t>
            </a:r>
            <a:r>
              <a:rPr lang="en-GB" sz="2400" b="1" dirty="0" smtClean="0"/>
              <a:t>WELLNESS </a:t>
            </a:r>
            <a:r>
              <a:rPr lang="en-GB" sz="2400" b="1" dirty="0" smtClean="0"/>
              <a:t>HANDBOOK:</a:t>
            </a:r>
            <a:endParaRPr lang="en-GB" sz="2400" b="1" dirty="0" smtClean="0"/>
          </a:p>
          <a:p>
            <a:pPr eaLnBrk="1" hangingPunct="1">
              <a:buFont typeface="Arial" charset="0"/>
              <a:buNone/>
            </a:pPr>
            <a:endParaRPr lang="en-GB" sz="2000" dirty="0" smtClean="0"/>
          </a:p>
          <a:p>
            <a:pPr eaLnBrk="1" hangingPunct="1"/>
            <a:r>
              <a:rPr lang="en-GB" sz="2000" b="1" dirty="0" smtClean="0"/>
              <a:t>PART 1 – </a:t>
            </a:r>
            <a:r>
              <a:rPr lang="en-GB" sz="2000" b="1" dirty="0" smtClean="0">
                <a:solidFill>
                  <a:schemeClr val="tx2">
                    <a:lumMod val="60000"/>
                    <a:lumOff val="40000"/>
                  </a:schemeClr>
                </a:solidFill>
              </a:rPr>
              <a:t>ADDRESSING MENTAL </a:t>
            </a:r>
            <a:r>
              <a:rPr lang="en-GB" sz="2000" b="1" dirty="0" smtClean="0">
                <a:solidFill>
                  <a:schemeClr val="tx2">
                    <a:lumMod val="60000"/>
                    <a:lumOff val="40000"/>
                  </a:schemeClr>
                </a:solidFill>
              </a:rPr>
              <a:t>HEALTH AND MENTAL ILLNESS</a:t>
            </a:r>
            <a:endParaRPr lang="en-GB" sz="2000" b="1" dirty="0" smtClean="0"/>
          </a:p>
          <a:p>
            <a:pPr eaLnBrk="1" hangingPunct="1">
              <a:buFont typeface="Arial" charset="0"/>
              <a:buNone/>
            </a:pPr>
            <a:endParaRPr lang="en-GB" sz="2000" dirty="0" smtClean="0"/>
          </a:p>
          <a:p>
            <a:pPr eaLnBrk="1" hangingPunct="1"/>
            <a:r>
              <a:rPr lang="en-GB" sz="2000" b="1" dirty="0" smtClean="0"/>
              <a:t>PART 2 </a:t>
            </a:r>
            <a:r>
              <a:rPr lang="en-GB" sz="2000" b="1" dirty="0" smtClean="0">
                <a:solidFill>
                  <a:schemeClr val="tx2">
                    <a:lumMod val="60000"/>
                    <a:lumOff val="40000"/>
                  </a:schemeClr>
                </a:solidFill>
              </a:rPr>
              <a:t>– ENCOURAGING EMOTIONAL HEALING</a:t>
            </a:r>
          </a:p>
          <a:p>
            <a:pPr eaLnBrk="1" hangingPunct="1">
              <a:buFont typeface="Arial" charset="0"/>
              <a:buNone/>
            </a:pPr>
            <a:endParaRPr lang="en-GB" sz="2000" dirty="0" smtClean="0"/>
          </a:p>
          <a:p>
            <a:pPr eaLnBrk="1" hangingPunct="1"/>
            <a:r>
              <a:rPr lang="en-GB" sz="2000" b="1" dirty="0" smtClean="0"/>
              <a:t>PART 3 </a:t>
            </a:r>
            <a:r>
              <a:rPr lang="en-GB" sz="2000" b="1" dirty="0" smtClean="0">
                <a:solidFill>
                  <a:schemeClr val="tx2">
                    <a:lumMod val="60000"/>
                    <a:lumOff val="40000"/>
                  </a:schemeClr>
                </a:solidFill>
              </a:rPr>
              <a:t>- MAINTAINING MENTAL WELLNESS</a:t>
            </a:r>
          </a:p>
          <a:p>
            <a:pPr marL="0" indent="0" eaLnBrk="1" hangingPunct="1">
              <a:buNone/>
            </a:pPr>
            <a:endParaRPr lang="en-GB" sz="2000" dirty="0" smtClean="0"/>
          </a:p>
          <a:p>
            <a:pPr eaLnBrk="1" hangingPunct="1"/>
            <a:r>
              <a:rPr lang="en-GB" sz="2000" b="1" dirty="0" smtClean="0"/>
              <a:t>Appendix ( comprehensive resource list and specialist agencies)</a:t>
            </a:r>
            <a:endParaRPr lang="en-US" sz="2000" b="1" dirty="0" smtClean="0"/>
          </a:p>
        </p:txBody>
      </p:sp>
      <p:sp>
        <p:nvSpPr>
          <p:cNvPr id="4" name="Rectangle 3"/>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GB" dirty="0" smtClean="0"/>
              <a:t>AIMS &amp; OBJECTIVES</a:t>
            </a:r>
            <a:endParaRPr lang="en-US" dirty="0"/>
          </a:p>
        </p:txBody>
      </p:sp>
      <p:pic>
        <p:nvPicPr>
          <p:cNvPr id="15362" name="Picture 2" descr="C:\Documents and Settings\Sharon Plattmcdonald\Local Settings\Temporary Internet Files\Content.IE5\SLE7K1QN\MPj03211630000[1].jpg"/>
          <p:cNvPicPr>
            <a:picLocks noChangeAspect="1" noChangeArrowheads="1"/>
          </p:cNvPicPr>
          <p:nvPr/>
        </p:nvPicPr>
        <p:blipFill>
          <a:blip r:embed="rId3" cstate="print"/>
          <a:srcRect/>
          <a:stretch>
            <a:fillRect/>
          </a:stretch>
        </p:blipFill>
        <p:spPr bwMode="auto">
          <a:xfrm>
            <a:off x="2743200" y="2124456"/>
            <a:ext cx="3657600" cy="2609088"/>
          </a:xfrm>
          <a:prstGeom prst="rect">
            <a:avLst/>
          </a:prstGeom>
          <a:noFill/>
        </p:spPr>
      </p:pic>
      <p:sp>
        <p:nvSpPr>
          <p:cNvPr id="6" name="Content Placeholder 5"/>
          <p:cNvSpPr>
            <a:spLocks noGrp="1"/>
          </p:cNvSpPr>
          <p:nvPr>
            <p:ph idx="1"/>
          </p:nvPr>
        </p:nvSpPr>
        <p:spPr/>
        <p:txBody>
          <a:bodyPr>
            <a:normAutofit/>
          </a:bodyPr>
          <a:lstStyle/>
          <a:p>
            <a:endParaRPr lang="en-GB" sz="1400" b="1" dirty="0" smtClean="0"/>
          </a:p>
          <a:p>
            <a:endParaRPr lang="en-GB" sz="1400" b="1" dirty="0" smtClean="0"/>
          </a:p>
          <a:p>
            <a:r>
              <a:rPr lang="en-GB" sz="1400" b="1" dirty="0" smtClean="0"/>
              <a:t>RAISE AWARENESS</a:t>
            </a:r>
          </a:p>
          <a:p>
            <a:r>
              <a:rPr lang="en-GB" sz="1400" b="1" dirty="0" smtClean="0"/>
              <a:t>REDRESS IMBALANCE</a:t>
            </a:r>
          </a:p>
          <a:p>
            <a:r>
              <a:rPr lang="en-GB" sz="1400" b="1" dirty="0" smtClean="0"/>
              <a:t>DESTIGMATIZE</a:t>
            </a:r>
          </a:p>
          <a:p>
            <a:r>
              <a:rPr lang="en-GB" sz="1400" b="1" dirty="0" smtClean="0"/>
              <a:t>ADDRESS MENTAL</a:t>
            </a:r>
          </a:p>
          <a:p>
            <a:pPr>
              <a:buNone/>
            </a:pPr>
            <a:r>
              <a:rPr lang="en-GB" sz="1400" b="1" dirty="0" smtClean="0"/>
              <a:t>          WELLBEING AND</a:t>
            </a:r>
          </a:p>
          <a:p>
            <a:pPr>
              <a:buNone/>
            </a:pPr>
            <a:r>
              <a:rPr lang="en-GB" sz="1400" b="1" dirty="0" smtClean="0"/>
              <a:t>          FACTORS THAT</a:t>
            </a:r>
          </a:p>
          <a:p>
            <a:pPr>
              <a:buNone/>
            </a:pPr>
            <a:r>
              <a:rPr lang="en-GB" sz="1400" b="1" dirty="0" smtClean="0"/>
              <a:t>          IMPACT IT</a:t>
            </a:r>
          </a:p>
          <a:p>
            <a:r>
              <a:rPr lang="en-GB" sz="1400" b="1" dirty="0" smtClean="0"/>
              <a:t>FOSTER EMOTIONAL</a:t>
            </a:r>
          </a:p>
          <a:p>
            <a:pPr>
              <a:buNone/>
            </a:pPr>
            <a:r>
              <a:rPr lang="en-GB" sz="1400" b="1" dirty="0" smtClean="0"/>
              <a:t>         HEALING</a:t>
            </a:r>
          </a:p>
          <a:p>
            <a:r>
              <a:rPr lang="en-GB" sz="1400" b="1" dirty="0" smtClean="0"/>
              <a:t>PROMOTE MENTAL </a:t>
            </a:r>
          </a:p>
          <a:p>
            <a:pPr>
              <a:buNone/>
            </a:pPr>
            <a:r>
              <a:rPr lang="en-GB" sz="1400" b="1" dirty="0" smtClean="0"/>
              <a:t>           WELLBEING THROUGH</a:t>
            </a:r>
          </a:p>
          <a:p>
            <a:pPr>
              <a:buNone/>
            </a:pPr>
            <a:r>
              <a:rPr lang="en-GB" sz="1400" b="1" dirty="0" smtClean="0"/>
              <a:t>           HEALTH ENHANCING</a:t>
            </a:r>
          </a:p>
          <a:p>
            <a:pPr>
              <a:buNone/>
            </a:pPr>
            <a:r>
              <a:rPr lang="en-GB" sz="1400" b="1" dirty="0" smtClean="0"/>
              <a:t>           ACTIVITIES</a:t>
            </a:r>
          </a:p>
          <a:p>
            <a:r>
              <a:rPr lang="en-GB" sz="1400" b="1" dirty="0" smtClean="0"/>
              <a:t>ASSIST CHURCHES TO BETTER SUPPORT INDIVIDUALS WITH MENTAL HEALTH CHALLENGES</a:t>
            </a:r>
          </a:p>
          <a:p>
            <a:r>
              <a:rPr lang="en-GB" sz="1400" b="1" dirty="0" smtClean="0"/>
              <a:t>ENCOURAGE CHURCHES TO BE MORE SENSITIVE IN IT’S OUTREACH PROGRAMS</a:t>
            </a:r>
          </a:p>
          <a:p>
            <a:pPr>
              <a:buNone/>
            </a:pPr>
            <a:endParaRPr lang="en-GB" sz="1400" b="1" dirty="0" smtClean="0"/>
          </a:p>
          <a:p>
            <a:endParaRPr lang="en-US" sz="1400" b="1" dirty="0"/>
          </a:p>
        </p:txBody>
      </p:sp>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26626" name="Object 2"/>
          <p:cNvGraphicFramePr>
            <a:graphicFrameLocks noChangeAspect="1"/>
          </p:cNvGraphicFramePr>
          <p:nvPr/>
        </p:nvGraphicFramePr>
        <p:xfrm>
          <a:off x="547688" y="595313"/>
          <a:ext cx="8048625" cy="5667375"/>
        </p:xfrm>
        <a:graphic>
          <a:graphicData uri="http://schemas.openxmlformats.org/presentationml/2006/ole">
            <mc:AlternateContent xmlns:mc="http://schemas.openxmlformats.org/markup-compatibility/2006">
              <mc:Choice xmlns:v="urn:schemas-microsoft-com:vml" Requires="v">
                <p:oleObj spid="_x0000_s2056" name="Acrobat Document" r:id="rId4" imgW="8048625" imgH="5667375" progId="AcroExch.Document.7">
                  <p:embed/>
                </p:oleObj>
              </mc:Choice>
              <mc:Fallback>
                <p:oleObj name="Acrobat Document" r:id="rId4" imgW="8048625" imgH="5667375"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595313"/>
                        <a:ext cx="8048625"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en-GB" b="1" dirty="0" smtClean="0"/>
              <a:t>ENCOURAGING EMOTIONAL HEALING</a:t>
            </a:r>
            <a:endParaRPr lang="en-US" b="1" dirty="0"/>
          </a:p>
        </p:txBody>
      </p:sp>
      <p:sp>
        <p:nvSpPr>
          <p:cNvPr id="3" name="Content Placeholder 2"/>
          <p:cNvSpPr>
            <a:spLocks noGrp="1"/>
          </p:cNvSpPr>
          <p:nvPr>
            <p:ph idx="1"/>
          </p:nvPr>
        </p:nvSpPr>
        <p:spPr/>
        <p:txBody>
          <a:bodyPr>
            <a:normAutofit lnSpcReduction="10000"/>
          </a:bodyPr>
          <a:lstStyle/>
          <a:p>
            <a:r>
              <a:rPr lang="en-GB" dirty="0" smtClean="0"/>
              <a:t>HOW SENSITIVE ARE YOU TO PEOPLE WHO ARE EXPERIENCING EMOTIONAL PAIN?</a:t>
            </a:r>
          </a:p>
          <a:p>
            <a:r>
              <a:rPr lang="en-GB" dirty="0" smtClean="0"/>
              <a:t>HOW EFFECTIVE IS YOUR CHURCH AT DEALING WITH THE EMOTIONALLY WOUNDED?</a:t>
            </a:r>
          </a:p>
          <a:p>
            <a:r>
              <a:rPr lang="en-GB" dirty="0" smtClean="0"/>
              <a:t>DO YOU KNOW WHICH REFERAL AGENCIES TO REFER PEOPLE TO WHEN THEY COME TO YOU FOR HELP?</a:t>
            </a:r>
          </a:p>
          <a:p>
            <a:r>
              <a:rPr lang="en-GB" dirty="0" smtClean="0"/>
              <a:t>WHAT HEALING STEPS WOULD YOU ADVISE  FOR SOMEONE COMING THROUGH TRAUMA?</a:t>
            </a:r>
            <a:endParaRPr lang="en-US" dirty="0"/>
          </a:p>
        </p:txBody>
      </p:sp>
      <p:sp>
        <p:nvSpPr>
          <p:cNvPr id="4" name="Rectangle 3"/>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chemeClr val="accent5">
              <a:lumMod val="60000"/>
              <a:lumOff val="40000"/>
            </a:schemeClr>
          </a:solidFill>
        </p:spPr>
        <p:txBody>
          <a:bodyPr/>
          <a:lstStyle/>
          <a:p>
            <a:pPr eaLnBrk="1" hangingPunct="1"/>
            <a:r>
              <a:rPr lang="en-GB" sz="4800" b="1" dirty="0" smtClean="0"/>
              <a:t>C.A.R.E</a:t>
            </a:r>
            <a:endParaRPr lang="en-US" sz="4800" b="1" dirty="0" smtClean="0"/>
          </a:p>
        </p:txBody>
      </p:sp>
      <p:sp>
        <p:nvSpPr>
          <p:cNvPr id="14339" name="Content Placeholder 2"/>
          <p:cNvSpPr>
            <a:spLocks noGrp="1"/>
          </p:cNvSpPr>
          <p:nvPr>
            <p:ph idx="1"/>
          </p:nvPr>
        </p:nvSpPr>
        <p:spPr/>
        <p:txBody>
          <a:bodyPr/>
          <a:lstStyle/>
          <a:p>
            <a:pPr eaLnBrk="1" hangingPunct="1">
              <a:buFont typeface="Arial" charset="0"/>
              <a:buNone/>
            </a:pPr>
            <a:r>
              <a:rPr lang="en-GB" b="1" u="sng" dirty="0" smtClean="0"/>
              <a:t>C</a:t>
            </a:r>
            <a:r>
              <a:rPr lang="en-GB" dirty="0" smtClean="0"/>
              <a:t>ompassionate </a:t>
            </a:r>
            <a:r>
              <a:rPr lang="en-GB" b="1" u="sng" dirty="0" smtClean="0"/>
              <a:t>A</a:t>
            </a:r>
            <a:r>
              <a:rPr lang="en-GB" dirty="0" smtClean="0"/>
              <a:t>ction for the </a:t>
            </a:r>
            <a:r>
              <a:rPr lang="en-GB" b="1" u="sng" dirty="0" smtClean="0"/>
              <a:t>R</a:t>
            </a:r>
            <a:r>
              <a:rPr lang="en-GB" dirty="0" smtClean="0"/>
              <a:t>estoration </a:t>
            </a:r>
          </a:p>
          <a:p>
            <a:pPr eaLnBrk="1" hangingPunct="1">
              <a:buFont typeface="Arial" charset="0"/>
              <a:buNone/>
            </a:pPr>
            <a:r>
              <a:rPr lang="en-GB" dirty="0" smtClean="0"/>
              <a:t>      and </a:t>
            </a:r>
            <a:r>
              <a:rPr lang="en-GB" b="1" u="sng" dirty="0" smtClean="0"/>
              <a:t>E</a:t>
            </a:r>
            <a:r>
              <a:rPr lang="en-GB" dirty="0" smtClean="0"/>
              <a:t>ncouragement of </a:t>
            </a:r>
            <a:r>
              <a:rPr lang="en-GB" dirty="0" smtClean="0"/>
              <a:t>Individuals</a:t>
            </a:r>
            <a:endParaRPr lang="en-GB" dirty="0" smtClean="0"/>
          </a:p>
          <a:p>
            <a:pPr eaLnBrk="1" hangingPunct="1">
              <a:buFont typeface="Arial" charset="0"/>
              <a:buNone/>
            </a:pPr>
            <a:r>
              <a:rPr lang="en-GB" sz="1400" dirty="0" smtClean="0"/>
              <a:t>(</a:t>
            </a:r>
            <a:r>
              <a:rPr lang="en-GB" sz="1400" b="1" dirty="0" smtClean="0"/>
              <a:t>C.A.R.E. </a:t>
            </a:r>
            <a:r>
              <a:rPr lang="en-GB" sz="1400" b="1" dirty="0" smtClean="0"/>
              <a:t>i</a:t>
            </a:r>
            <a:r>
              <a:rPr lang="en-GB" sz="1400" dirty="0" smtClean="0"/>
              <a:t>s </a:t>
            </a:r>
            <a:r>
              <a:rPr lang="en-GB" sz="1400" dirty="0" smtClean="0"/>
              <a:t>a network </a:t>
            </a:r>
            <a:r>
              <a:rPr lang="en-GB" sz="1400" dirty="0" smtClean="0"/>
              <a:t>organization </a:t>
            </a:r>
            <a:r>
              <a:rPr lang="en-GB" sz="1400" dirty="0" smtClean="0"/>
              <a:t>established by the British Union Conference Health Ministries department of the Seventh-day Adventist </a:t>
            </a:r>
            <a:r>
              <a:rPr lang="en-GB" sz="1400" dirty="0" smtClean="0"/>
              <a:t>Church.</a:t>
            </a:r>
            <a:r>
              <a:rPr lang="en-GB" sz="1200" dirty="0" smtClean="0"/>
              <a:t>)</a:t>
            </a:r>
            <a:endParaRPr lang="en-US" sz="1200" dirty="0" smtClean="0"/>
          </a:p>
        </p:txBody>
      </p:sp>
      <p:pic>
        <p:nvPicPr>
          <p:cNvPr id="14340" name="Picture 2" descr="C:\Documents and Settings\Sharon Plattmcdonald\Local Settings\Temporary Internet Files\Content.IE5\SLE7K1QN\MCj01052100000[1].wmf"/>
          <p:cNvPicPr>
            <a:picLocks noChangeAspect="1" noChangeArrowheads="1"/>
          </p:cNvPicPr>
          <p:nvPr/>
        </p:nvPicPr>
        <p:blipFill>
          <a:blip r:embed="rId3" cstate="print"/>
          <a:srcRect/>
          <a:stretch>
            <a:fillRect/>
          </a:stretch>
        </p:blipFill>
        <p:spPr bwMode="auto">
          <a:xfrm>
            <a:off x="642938" y="3643313"/>
            <a:ext cx="1854200" cy="1668462"/>
          </a:xfrm>
          <a:prstGeom prst="rect">
            <a:avLst/>
          </a:prstGeom>
          <a:noFill/>
          <a:ln w="9525">
            <a:noFill/>
            <a:miter lim="800000"/>
            <a:headEnd/>
            <a:tailEnd/>
          </a:ln>
        </p:spPr>
      </p:pic>
      <p:pic>
        <p:nvPicPr>
          <p:cNvPr id="14341" name="Picture 3" descr="C:\Documents and Settings\Sharon Plattmcdonald\Local Settings\Temporary Internet Files\Content.IE5\NLLLNX5F\MCj04298750000[1].wmf"/>
          <p:cNvPicPr>
            <a:picLocks noChangeAspect="1" noChangeArrowheads="1"/>
          </p:cNvPicPr>
          <p:nvPr/>
        </p:nvPicPr>
        <p:blipFill>
          <a:blip r:embed="rId4" cstate="print"/>
          <a:srcRect/>
          <a:stretch>
            <a:fillRect/>
          </a:stretch>
        </p:blipFill>
        <p:spPr bwMode="auto">
          <a:xfrm>
            <a:off x="3643313" y="4000500"/>
            <a:ext cx="1841500" cy="1247775"/>
          </a:xfrm>
          <a:prstGeom prst="rect">
            <a:avLst/>
          </a:prstGeom>
          <a:noFill/>
          <a:ln w="9525">
            <a:noFill/>
            <a:miter lim="800000"/>
            <a:headEnd/>
            <a:tailEnd/>
          </a:ln>
        </p:spPr>
      </p:pic>
      <p:pic>
        <p:nvPicPr>
          <p:cNvPr id="14342" name="Picture 1" descr="C:\Documents and Settings\Sharon Plattmcdonald\Local Settings\Temporary Internet Files\Content.IE5\FTMIOMYS\MCBD19644_0000[1].wmf"/>
          <p:cNvPicPr>
            <a:picLocks noChangeAspect="1" noChangeArrowheads="1"/>
          </p:cNvPicPr>
          <p:nvPr/>
        </p:nvPicPr>
        <p:blipFill>
          <a:blip r:embed="rId5" cstate="print"/>
          <a:srcRect/>
          <a:stretch>
            <a:fillRect/>
          </a:stretch>
        </p:blipFill>
        <p:spPr bwMode="auto">
          <a:xfrm>
            <a:off x="6715125" y="3571875"/>
            <a:ext cx="1633538" cy="1974850"/>
          </a:xfrm>
          <a:prstGeom prst="rect">
            <a:avLst/>
          </a:prstGeom>
          <a:noFill/>
          <a:ln w="9525">
            <a:noFill/>
            <a:miter lim="800000"/>
            <a:headEnd/>
            <a:tailEnd/>
          </a:ln>
        </p:spPr>
      </p:pic>
      <p:sp>
        <p:nvSpPr>
          <p:cNvPr id="7" name="Rectangle 6"/>
          <p:cNvSpPr/>
          <p:nvPr/>
        </p:nvSpPr>
        <p:spPr>
          <a:xfrm>
            <a:off x="3242757" y="3244334"/>
            <a:ext cx="2711383"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 Sharon Platt-McDonald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a:solidFill>
            <a:srgbClr val="E6D976"/>
          </a:solidFill>
        </p:spPr>
        <p:txBody>
          <a:bodyPr/>
          <a:lstStyle/>
          <a:p>
            <a:r>
              <a:rPr lang="en-GB" dirty="0" smtClean="0"/>
              <a:t>AFFIRMATION CARDS</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4139952" y="1412776"/>
            <a:ext cx="4608512" cy="4968552"/>
          </a:xfrm>
          <a:prstGeom prst="rect">
            <a:avLst/>
          </a:prstGeom>
          <a:noFill/>
          <a:ln w="9525">
            <a:noFill/>
            <a:miter lim="800000"/>
            <a:headEnd/>
            <a:tailEnd/>
          </a:ln>
        </p:spPr>
      </p:pic>
      <p:sp>
        <p:nvSpPr>
          <p:cNvPr id="8" name="TextBox 7"/>
          <p:cNvSpPr txBox="1"/>
          <p:nvPr/>
        </p:nvSpPr>
        <p:spPr>
          <a:xfrm>
            <a:off x="467544" y="1412776"/>
            <a:ext cx="3600400" cy="369332"/>
          </a:xfrm>
          <a:prstGeom prst="rect">
            <a:avLst/>
          </a:prstGeom>
          <a:noFill/>
        </p:spPr>
        <p:txBody>
          <a:bodyPr wrap="square" rtlCol="0">
            <a:spAutoFit/>
          </a:bodyPr>
          <a:lstStyle/>
          <a:p>
            <a:endParaRPr lang="en-US" dirty="0"/>
          </a:p>
        </p:txBody>
      </p:sp>
      <p:sp>
        <p:nvSpPr>
          <p:cNvPr id="9" name="TextBox 8"/>
          <p:cNvSpPr txBox="1"/>
          <p:nvPr/>
        </p:nvSpPr>
        <p:spPr>
          <a:xfrm>
            <a:off x="395536" y="1565176"/>
            <a:ext cx="3824808" cy="369332"/>
          </a:xfrm>
          <a:prstGeom prst="rect">
            <a:avLst/>
          </a:prstGeom>
          <a:noFill/>
        </p:spPr>
        <p:txBody>
          <a:bodyPr wrap="square" rtlCol="0">
            <a:spAutoFit/>
          </a:bodyPr>
          <a:lstStyle/>
          <a:p>
            <a:endParaRPr lang="en-US" dirty="0"/>
          </a:p>
        </p:txBody>
      </p:sp>
      <p:sp>
        <p:nvSpPr>
          <p:cNvPr id="7174" name="Rectangle 6"/>
          <p:cNvSpPr>
            <a:spLocks noChangeArrowheads="1"/>
          </p:cNvSpPr>
          <p:nvPr/>
        </p:nvSpPr>
        <p:spPr bwMode="auto">
          <a:xfrm>
            <a:off x="467544" y="1421883"/>
            <a:ext cx="867645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entails an exclusive range of </a:t>
            </a:r>
            <a:r>
              <a:rPr kumimoji="0" lang="en-GB" sz="1400" b="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affirmation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postcards, </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with 12 assorted scenes and text,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designed to encourage and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affirm members, family and friends.  </a:t>
            </a:r>
          </a:p>
          <a:p>
            <a:pPr marL="0" marR="0" lvl="0" indent="0" algn="l" defTabSz="914400" rtl="0" eaLnBrk="1" fontAlgn="base" latinLnBrk="0" hangingPunct="1">
              <a:lnSpc>
                <a:spcPct val="100000"/>
              </a:lnSpc>
              <a:spcBef>
                <a:spcPct val="0"/>
              </a:spcBef>
              <a:spcAft>
                <a:spcPct val="0"/>
              </a:spcAft>
              <a:buClrTx/>
              <a:buSzTx/>
              <a:buFontTx/>
              <a:buNone/>
              <a:tabLst/>
            </a:pPr>
            <a:endParaRPr lang="en-GB" sz="1400"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 you know someone who is in need of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encouragement or who would value being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appreciated? Here is an opportunity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send them an uplifting message set against 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vibrant background.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Under the categories of </a:t>
            </a: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encouragement</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support</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the</a:t>
            </a:r>
            <a:r>
              <a:rPr kumimoji="0" lang="en-GB" sz="1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following 7 cards: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‘Missed you at Church'</a:t>
            </a:r>
            <a:r>
              <a:rPr lang="en-GB" sz="1400" dirty="0" smtClean="0">
                <a:latin typeface="Calibri" pitchFamily="34" charset="0"/>
                <a:ea typeface="Calibri" pitchFamily="34" charset="0"/>
                <a:cs typeface="Times New Roman" pitchFamily="18" charset="0"/>
              </a:rPr>
              <a:t>;</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‘Thinking of You’;</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‘Praying for your healing’; ‘Trust God’; </a:t>
            </a:r>
          </a:p>
          <a:p>
            <a:pPr marL="0" marR="0" lvl="0" indent="0" algn="l" defTabSz="914400" rtl="0" eaLnBrk="0" fontAlgn="base" latinLnBrk="0" hangingPunct="0">
              <a:lnSpc>
                <a:spcPct val="100000"/>
              </a:lnSpc>
              <a:spcBef>
                <a:spcPct val="0"/>
              </a:spcBef>
              <a:spcAft>
                <a:spcPct val="0"/>
              </a:spcAft>
              <a:buClrTx/>
              <a:buSzTx/>
              <a:buFontTx/>
              <a:buNone/>
              <a:tabLst/>
            </a:pPr>
            <a:r>
              <a:rPr lang="en-GB" sz="1400" dirty="0" smtClean="0">
                <a:latin typeface="Calibri" pitchFamily="34" charset="0"/>
                <a:ea typeface="Calibri" pitchFamily="34" charset="0"/>
                <a:cs typeface="Times New Roman" pitchFamily="18" charset="0"/>
              </a:rPr>
              <a:t>‘</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Such a Time as This’; ‘Are You Discouraged?’;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‘Remembering’.  </a:t>
            </a:r>
          </a:p>
          <a:p>
            <a:pPr marL="0" marR="0" lvl="0" indent="0" algn="l" defTabSz="914400" rtl="0" eaLnBrk="0" fontAlgn="base" latinLnBrk="0" hangingPunct="0">
              <a:lnSpc>
                <a:spcPct val="100000"/>
              </a:lnSpc>
              <a:spcBef>
                <a:spcPct val="0"/>
              </a:spcBef>
              <a:spcAft>
                <a:spcPct val="0"/>
              </a:spcAft>
              <a:buClrTx/>
              <a:buSzTx/>
              <a:buFontTx/>
              <a:buNone/>
              <a:tabLst/>
            </a:pPr>
            <a:endParaRPr lang="en-GB" sz="14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Under the category of </a:t>
            </a: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acknowledgement</a:t>
            </a: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following 5 cards: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‘Thanksgiving’; ‘Appreciation’; ‘A friend like you’;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‘Friends’; ‘Happy Anniversary’</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12" name="Rectangle 11"/>
          <p:cNvSpPr/>
          <p:nvPr/>
        </p:nvSpPr>
        <p:spPr>
          <a:xfrm>
            <a:off x="3242757" y="3244334"/>
            <a:ext cx="2658485" cy="3693319"/>
          </a:xfrm>
          <a:prstGeom prst="rect">
            <a:avLst/>
          </a:prstGeom>
        </p:spPr>
        <p:txBody>
          <a:bodyPr wrap="none">
            <a:spAutoFit/>
          </a:bodyPr>
          <a:lstStyle/>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2830</Words>
  <Application>Microsoft Office PowerPoint</Application>
  <PresentationFormat>On-screen Show (4:3)</PresentationFormat>
  <Paragraphs>691</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Acrobat Document</vt:lpstr>
      <vt:lpstr> MENTAL WELLNESS STRATEGY</vt:lpstr>
      <vt:lpstr>MIND – BODY CONNECTION</vt:lpstr>
      <vt:lpstr>PowerPoint Presentation</vt:lpstr>
      <vt:lpstr>MENTAL WELLNESS STRATEGY</vt:lpstr>
      <vt:lpstr>AIMS &amp; OBJECTIVES</vt:lpstr>
      <vt:lpstr>PowerPoint Presentation</vt:lpstr>
      <vt:lpstr>ENCOURAGING EMOTIONAL HEALING</vt:lpstr>
      <vt:lpstr>C.A.R.E</vt:lpstr>
      <vt:lpstr>AFFIRMATION CARDS</vt:lpstr>
      <vt:lpstr>MENTAL HEALTH FACTS</vt:lpstr>
      <vt:lpstr>DID YOU KNOW?</vt:lpstr>
      <vt:lpstr>DID YOU KNOW?</vt:lpstr>
      <vt:lpstr>GENDER DIFFERENCES</vt:lpstr>
      <vt:lpstr>GENDER DIFFERENCES</vt:lpstr>
      <vt:lpstr>Brain Facts (From book Brain Health – How to Handle Your Head)</vt:lpstr>
      <vt:lpstr>Brain Facts  (From book Brain Health – How to Handle Your Head)</vt:lpstr>
      <vt:lpstr>HEALTH BOOKS</vt:lpstr>
      <vt:lpstr>E. G. WHITE ON MENTAL HEALTH</vt:lpstr>
      <vt:lpstr>FAITH IMPACT</vt:lpstr>
      <vt:lpstr>FAITH IMPACT</vt:lpstr>
      <vt:lpstr>MAINTAINING MENTAL WELLBEING</vt:lpstr>
      <vt:lpstr>P.E.A.C.E</vt:lpstr>
      <vt:lpstr>PAUSE</vt:lpstr>
      <vt:lpstr>ENVIRONMENT</vt:lpstr>
      <vt:lpstr>ATTITUDE</vt:lpstr>
      <vt:lpstr>CALM</vt:lpstr>
      <vt:lpstr>EXERCISE</vt:lpstr>
      <vt:lpstr>FORGIVENESS</vt:lpstr>
      <vt:lpstr>UNDERSTANDING PEACE</vt:lpstr>
      <vt:lpstr>DIVINE HEALER</vt:lpstr>
    </vt:vector>
  </TitlesOfParts>
  <Company>BUC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WELLNESS STRATEGY</dc:title>
  <dc:creator>Sharon Plattmcdonald</dc:creator>
  <cp:lastModifiedBy>Timon, Rebecca J.</cp:lastModifiedBy>
  <cp:revision>18</cp:revision>
  <cp:lastPrinted>2012-04-30T18:57:05Z</cp:lastPrinted>
  <dcterms:created xsi:type="dcterms:W3CDTF">2012-01-20T13:27:22Z</dcterms:created>
  <dcterms:modified xsi:type="dcterms:W3CDTF">2012-04-30T23:43:01Z</dcterms:modified>
</cp:coreProperties>
</file>