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8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91" r:id="rId20"/>
    <p:sldId id="273" r:id="rId21"/>
    <p:sldId id="274" r:id="rId22"/>
    <p:sldId id="275" r:id="rId23"/>
    <p:sldId id="276" r:id="rId24"/>
    <p:sldId id="277" r:id="rId25"/>
    <p:sldId id="278" r:id="rId26"/>
    <p:sldId id="279" r:id="rId27"/>
    <p:sldId id="280" r:id="rId28"/>
    <p:sldId id="281" r:id="rId29"/>
    <p:sldId id="282" r:id="rId30"/>
    <p:sldId id="283"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43"/>
    <p:restoredTop sz="74481"/>
  </p:normalViewPr>
  <p:slideViewPr>
    <p:cSldViewPr snapToGrid="0" snapToObjects="1">
      <p:cViewPr varScale="1">
        <p:scale>
          <a:sx n="71" d="100"/>
          <a:sy n="71" d="100"/>
        </p:scale>
        <p:origin x="184" y="1192"/>
      </p:cViewPr>
      <p:guideLst/>
    </p:cSldViewPr>
  </p:slideViewPr>
  <p:notesTextViewPr>
    <p:cViewPr>
      <p:scale>
        <a:sx n="1" d="1"/>
        <a:sy n="1" d="1"/>
      </p:scale>
      <p:origin x="0" y="0"/>
    </p:cViewPr>
  </p:notesText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F6128-B3FB-284A-9088-4C47E32CF26E}" type="datetimeFigureOut">
              <a:rPr lang="en-US" smtClean="0"/>
              <a:t>3/29/18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1F23C-F166-F546-84ED-7FFF8AF5A6A5}" type="slidenum">
              <a:rPr lang="en-US" smtClean="0"/>
              <a:t>‹#›</a:t>
            </a:fld>
            <a:endParaRPr lang="en-US"/>
          </a:p>
        </p:txBody>
      </p:sp>
    </p:spTree>
    <p:extLst>
      <p:ext uri="{BB962C8B-B14F-4D97-AF65-F5344CB8AC3E}">
        <p14:creationId xmlns:p14="http://schemas.microsoft.com/office/powerpoint/2010/main" val="11427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ocusonthefamily.ca/content/words-that-bruise-are-you-emotionally-abusiv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dangerassessment.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ocusonthefamily.ca/content/words-that-bruise-are-you-emotionally-abusiv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Emotional Abuse: What We Can Do</a:t>
            </a:r>
          </a:p>
          <a:p>
            <a:endParaRPr lang="en-US" dirty="0"/>
          </a:p>
          <a:p>
            <a:r>
              <a:rPr lang="en-US" dirty="0"/>
              <a:t>By Dr. Katia </a:t>
            </a:r>
            <a:r>
              <a:rPr lang="en-US" dirty="0" err="1"/>
              <a:t>Reinert</a:t>
            </a:r>
            <a:r>
              <a:rPr lang="en-US" dirty="0"/>
              <a:t>, GC Health Ministries Associate Director</a:t>
            </a:r>
          </a:p>
          <a:p>
            <a:endParaRPr lang="en-US" dirty="0"/>
          </a:p>
          <a:p>
            <a:r>
              <a:rPr lang="en-US" dirty="0"/>
              <a:t>This seminar is part of the enditnow Emphasis Day 2018 resource packet, Words That Wound: The Trauma of Emotional Abuse, written by Dr. Katia </a:t>
            </a:r>
            <a:r>
              <a:rPr lang="en-US" dirty="0" err="1"/>
              <a:t>Reinert</a:t>
            </a:r>
            <a:r>
              <a:rPr lang="en-US" dirty="0"/>
              <a:t>.</a:t>
            </a:r>
          </a:p>
        </p:txBody>
      </p:sp>
      <p:sp>
        <p:nvSpPr>
          <p:cNvPr id="4" name="Slide Number Placeholder 3"/>
          <p:cNvSpPr>
            <a:spLocks noGrp="1"/>
          </p:cNvSpPr>
          <p:nvPr>
            <p:ph type="sldNum" sz="quarter" idx="10"/>
          </p:nvPr>
        </p:nvSpPr>
        <p:spPr/>
        <p:txBody>
          <a:bodyPr/>
          <a:lstStyle/>
          <a:p>
            <a:fld id="{D971F23C-F166-F546-84ED-7FFF8AF5A6A5}" type="slidenum">
              <a:rPr lang="en-US" smtClean="0"/>
              <a:t>1</a:t>
            </a:fld>
            <a:endParaRPr lang="en-US"/>
          </a:p>
        </p:txBody>
      </p:sp>
    </p:spTree>
    <p:extLst>
      <p:ext uri="{BB962C8B-B14F-4D97-AF65-F5344CB8AC3E}">
        <p14:creationId xmlns:p14="http://schemas.microsoft.com/office/powerpoint/2010/main" val="243927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Abusers are extremely possessive and jealous. They experience an intense desire to control their mates.</a:t>
            </a:r>
          </a:p>
          <a:p>
            <a:pPr marL="0" indent="0" fontAlgn="base">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Abusers often have superficial relationships with other people. Her primary, if not exclusive, relationship is with her husband/boyfriend.</a:t>
            </a:r>
          </a:p>
          <a:p>
            <a:pPr marL="0" indent="0" fontAlgn="base">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She may be described as having a dual personality—She is either sweet or exceptionally cruel and sharp. She is selfish or generous depending on her mood.</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10</a:t>
            </a:fld>
            <a:endParaRPr lang="en-US"/>
          </a:p>
        </p:txBody>
      </p:sp>
    </p:spTree>
    <p:extLst>
      <p:ext uri="{BB962C8B-B14F-4D97-AF65-F5344CB8AC3E}">
        <p14:creationId xmlns:p14="http://schemas.microsoft.com/office/powerpoint/2010/main" val="227049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A major characteristic of abusers is their capacity to deceive others. She can be sweet, calm, charming, and convincing.</a:t>
            </a:r>
          </a:p>
          <a:p>
            <a:pPr marL="0" indent="0" fontAlgn="base">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 mate is usually a symbol. The abuser doesn’t relate to her partner as a person in his own right, but as a symbol of a significant other. This is especially true when she’s angry. She assumes that he is thinking, feeling, or acting like that significant other—often her father (or other family member or authority figure).</a:t>
            </a:r>
          </a:p>
          <a:p>
            <a:endParaRPr lang="en-US" dirty="0"/>
          </a:p>
          <a:p>
            <a:pPr fontAlgn="base"/>
            <a:r>
              <a:rPr lang="en-US" sz="1200" kern="1200" dirty="0">
                <a:solidFill>
                  <a:schemeClr val="tx1"/>
                </a:solidFill>
                <a:effectLst/>
                <a:latin typeface="+mn-lt"/>
                <a:ea typeface="+mn-ea"/>
                <a:cs typeface="+mn-cs"/>
              </a:rPr>
              <a:t>Our culture excessively, irrationally accepts the “I’ll Change Him” philosophy, where a woman selects and then “molds” a partner to her liking. “Marry the man today – and change his ways tomorrow!”—Lyric from Broadway musical </a:t>
            </a:r>
            <a:r>
              <a:rPr lang="en-US" sz="1200" i="1" kern="1200" dirty="0">
                <a:solidFill>
                  <a:schemeClr val="tx1"/>
                </a:solidFill>
                <a:effectLst/>
                <a:latin typeface="+mn-lt"/>
                <a:ea typeface="+mn-ea"/>
                <a:cs typeface="+mn-cs"/>
              </a:rPr>
              <a:t>Guys &amp; Dolls. </a:t>
            </a:r>
            <a:r>
              <a:rPr lang="en-US" sz="1200" kern="1200" dirty="0">
                <a:solidFill>
                  <a:schemeClr val="tx1"/>
                </a:solidFill>
                <a:effectLst/>
                <a:latin typeface="+mn-lt"/>
                <a:ea typeface="+mn-ea"/>
                <a:cs typeface="+mn-cs"/>
              </a:rPr>
              <a:t>Certainly, equal loving partners may decide to change their physical HABITS to please each other, but a partner should never demand that the spouse change LIFESTYLE, PERSONALITY, HOBBIES, or CAREER CHOICES against her/his will for the sake of the partner.</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11</a:t>
            </a:fld>
            <a:endParaRPr lang="en-US"/>
          </a:p>
        </p:txBody>
      </p:sp>
    </p:spTree>
    <p:extLst>
      <p:ext uri="{BB962C8B-B14F-4D97-AF65-F5344CB8AC3E}">
        <p14:creationId xmlns:p14="http://schemas.microsoft.com/office/powerpoint/2010/main" val="412530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understand that abusers are not hopeless people and they may have a painful experience of their own. Research points out that abused people tend to abuse others. So abusive behavior can sometimes come from feelings of fear and shame that may have resulted from abuse they suffered prior to marrying their spouse. This often results in the need to control their shame through subsequent abuse. The abuser may tell themselves, ‘I will never be that frightened little boy or girl again…I will never be in that place of vulnerability again, so I will stay in control.’</a:t>
            </a:r>
          </a:p>
          <a:p>
            <a:r>
              <a:rPr lang="en-US" sz="1200" u="sng" kern="1200" dirty="0">
                <a:solidFill>
                  <a:schemeClr val="tx1"/>
                </a:solidFill>
                <a:effectLst/>
                <a:latin typeface="+mn-lt"/>
                <a:ea typeface="+mn-ea"/>
                <a:cs typeface="+mn-cs"/>
                <a:hlinkClick r:id="rId3"/>
              </a:rPr>
              <a:t>https://www.focusonthefamily.ca/content/words-that-bruise-are-you-emotionally-abusive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12</a:t>
            </a:fld>
            <a:endParaRPr lang="en-US"/>
          </a:p>
        </p:txBody>
      </p:sp>
    </p:spTree>
    <p:extLst>
      <p:ext uri="{BB962C8B-B14F-4D97-AF65-F5344CB8AC3E}">
        <p14:creationId xmlns:p14="http://schemas.microsoft.com/office/powerpoint/2010/main" val="2621309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THE TECHNIQUES USED IN EMOTIONAL ABUSE?</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13</a:t>
            </a:fld>
            <a:endParaRPr lang="en-US"/>
          </a:p>
        </p:txBody>
      </p:sp>
    </p:spTree>
    <p:extLst>
      <p:ext uri="{BB962C8B-B14F-4D97-AF65-F5344CB8AC3E}">
        <p14:creationId xmlns:p14="http://schemas.microsoft.com/office/powerpoint/2010/main" val="5009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fontAlgn="base">
              <a:buAutoNum type="arabicPeriod"/>
            </a:pPr>
            <a:r>
              <a:rPr lang="en-US" sz="1200" b="1" kern="1200" dirty="0">
                <a:solidFill>
                  <a:schemeClr val="tx1"/>
                </a:solidFill>
                <a:effectLst/>
                <a:latin typeface="+mn-lt"/>
                <a:ea typeface="+mn-ea"/>
                <a:cs typeface="+mn-cs"/>
              </a:rPr>
              <a:t>Emotional Abuse through Words</a:t>
            </a:r>
          </a:p>
          <a:p>
            <a:pPr marL="0" indent="0" fontAlgn="base">
              <a:buNone/>
            </a:pP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Overbearing Opinion</a:t>
            </a:r>
            <a:r>
              <a:rPr lang="en-US" sz="1200" kern="1200" dirty="0">
                <a:solidFill>
                  <a:schemeClr val="tx1"/>
                </a:solidFill>
                <a:effectLst/>
                <a:latin typeface="+mn-lt"/>
                <a:ea typeface="+mn-ea"/>
                <a:cs typeface="+mn-cs"/>
              </a:rPr>
              <a:t>. The person who refuses to consider your opinion and forces you to always accept his or hers.</a:t>
            </a: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Person Who is Always Right.</a:t>
            </a:r>
            <a:r>
              <a:rPr lang="en-US" sz="1200" kern="1200" dirty="0">
                <a:solidFill>
                  <a:schemeClr val="tx1"/>
                </a:solidFill>
                <a:effectLst/>
                <a:latin typeface="+mn-lt"/>
                <a:ea typeface="+mn-ea"/>
                <a:cs typeface="+mn-cs"/>
              </a:rPr>
              <a:t> The person who must always be right and have the last word whenever a disagreement occurs. </a:t>
            </a: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Judge and Jury</a:t>
            </a:r>
            <a:r>
              <a:rPr lang="en-US" sz="1200" kern="1200" dirty="0">
                <a:solidFill>
                  <a:schemeClr val="tx1"/>
                </a:solidFill>
                <a:effectLst/>
                <a:latin typeface="+mn-lt"/>
                <a:ea typeface="+mn-ea"/>
                <a:cs typeface="+mn-cs"/>
              </a:rPr>
              <a:t>.  The person who incorporates harsh judgments of you, as a person or your behavior, to produce your personal shame and guilt.</a:t>
            </a:r>
          </a:p>
          <a:p>
            <a:pPr fontAlgn="base"/>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14</a:t>
            </a:fld>
            <a:endParaRPr lang="en-US"/>
          </a:p>
        </p:txBody>
      </p:sp>
    </p:spTree>
    <p:extLst>
      <p:ext uri="{BB962C8B-B14F-4D97-AF65-F5344CB8AC3E}">
        <p14:creationId xmlns:p14="http://schemas.microsoft.com/office/powerpoint/2010/main" val="415130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Put-Down Artist.</a:t>
            </a:r>
            <a:r>
              <a:rPr lang="en-US" sz="1200" kern="1200" dirty="0">
                <a:solidFill>
                  <a:schemeClr val="tx1"/>
                </a:solidFill>
                <a:effectLst/>
                <a:latin typeface="+mn-lt"/>
                <a:ea typeface="+mn-ea"/>
                <a:cs typeface="+mn-cs"/>
              </a:rPr>
              <a:t> The person who uses comments like “You’re crazy! How could anyone think such a stupid thing?” to devalue your decisions and feelings.</a:t>
            </a:r>
          </a:p>
          <a:p>
            <a:pPr marL="0" indent="0" fontAlgn="base">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Stand-Up Comic.</a:t>
            </a:r>
            <a:r>
              <a:rPr lang="en-US" sz="1200" kern="1200" dirty="0">
                <a:solidFill>
                  <a:schemeClr val="tx1"/>
                </a:solidFill>
                <a:effectLst/>
                <a:latin typeface="+mn-lt"/>
                <a:ea typeface="+mn-ea"/>
                <a:cs typeface="+mn-cs"/>
              </a:rPr>
              <a:t> The person whose use of sarcasm is meant to dig up past issues, drive home a point of view, or belittle you as an individual.</a:t>
            </a:r>
          </a:p>
          <a:p>
            <a:pPr marL="0" indent="0" fontAlgn="base">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Great Guilt-Giver.</a:t>
            </a:r>
            <a:r>
              <a:rPr lang="en-US" sz="1200" kern="1200" dirty="0">
                <a:solidFill>
                  <a:schemeClr val="tx1"/>
                </a:solidFill>
                <a:effectLst/>
                <a:latin typeface="+mn-lt"/>
                <a:ea typeface="+mn-ea"/>
                <a:cs typeface="+mn-cs"/>
              </a:rPr>
              <a:t> The person who uses unrealistic and undeserved false guilt to control your behavior.</a:t>
            </a:r>
          </a:p>
          <a:p>
            <a:pPr marL="0" indent="0" fontAlgn="base">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Historian.</a:t>
            </a:r>
            <a:r>
              <a:rPr lang="en-US" sz="1200" kern="1200" dirty="0">
                <a:solidFill>
                  <a:schemeClr val="tx1"/>
                </a:solidFill>
                <a:effectLst/>
                <a:latin typeface="+mn-lt"/>
                <a:ea typeface="+mn-ea"/>
                <a:cs typeface="+mn-cs"/>
              </a:rPr>
              <a:t> The person who says you’re forgiven but then proceeds to bring up every past issue again and again to shame you into accepting his or her decisions and feelings.</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15</a:t>
            </a:fld>
            <a:endParaRPr lang="en-US"/>
          </a:p>
        </p:txBody>
      </p:sp>
    </p:spTree>
    <p:extLst>
      <p:ext uri="{BB962C8B-B14F-4D97-AF65-F5344CB8AC3E}">
        <p14:creationId xmlns:p14="http://schemas.microsoft.com/office/powerpoint/2010/main" val="278191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2. Emotional Abuse Through Actions</a:t>
            </a:r>
          </a:p>
          <a:p>
            <a:pPr fontAlgn="base"/>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Commander-in-Chief.</a:t>
            </a:r>
            <a:r>
              <a:rPr lang="en-US" sz="1200" kern="1200" dirty="0">
                <a:solidFill>
                  <a:schemeClr val="tx1"/>
                </a:solidFill>
                <a:effectLst/>
                <a:latin typeface="+mn-lt"/>
                <a:ea typeface="+mn-ea"/>
                <a:cs typeface="+mn-cs"/>
              </a:rPr>
              <a:t> The person who desires to control every aspect of your life—from your thoughts to your actions—by rigid, militaristic behavior and expectations.</a:t>
            </a:r>
          </a:p>
          <a:p>
            <a:pPr marL="0" indent="0" fontAlgn="base">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Screamer.</a:t>
            </a:r>
            <a:r>
              <a:rPr lang="en-US" sz="1200" kern="1200" dirty="0">
                <a:solidFill>
                  <a:schemeClr val="tx1"/>
                </a:solidFill>
                <a:effectLst/>
                <a:latin typeface="+mn-lt"/>
                <a:ea typeface="+mn-ea"/>
                <a:cs typeface="+mn-cs"/>
              </a:rPr>
              <a:t> The person who uses screaming, yelling, and name-calling as weapons to control you.</a:t>
            </a:r>
          </a:p>
          <a:p>
            <a:pPr marL="0" indent="0" fontAlgn="base">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Intimidator.</a:t>
            </a:r>
            <a:r>
              <a:rPr lang="en-US" sz="1200" kern="1200" dirty="0">
                <a:solidFill>
                  <a:schemeClr val="tx1"/>
                </a:solidFill>
                <a:effectLst/>
                <a:latin typeface="+mn-lt"/>
                <a:ea typeface="+mn-ea"/>
                <a:cs typeface="+mn-cs"/>
              </a:rPr>
              <a:t> The person who uses intimidation, fear, anger, and inappropriate threats to get his or her way.</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16</a:t>
            </a:fld>
            <a:endParaRPr lang="en-US"/>
          </a:p>
        </p:txBody>
      </p:sp>
    </p:spTree>
    <p:extLst>
      <p:ext uri="{BB962C8B-B14F-4D97-AF65-F5344CB8AC3E}">
        <p14:creationId xmlns:p14="http://schemas.microsoft.com/office/powerpoint/2010/main" val="261432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Roller-Coaster.</a:t>
            </a:r>
            <a:r>
              <a:rPr lang="en-US" sz="1200" kern="1200" dirty="0">
                <a:solidFill>
                  <a:schemeClr val="tx1"/>
                </a:solidFill>
                <a:effectLst/>
                <a:latin typeface="+mn-lt"/>
                <a:ea typeface="+mn-ea"/>
                <a:cs typeface="+mn-cs"/>
              </a:rPr>
              <a:t> The person whose moods and behavior swing from one extreme to another, removing any sense of safety and consistency from your relationship.</a:t>
            </a:r>
          </a:p>
          <a:p>
            <a:pPr marL="0" indent="0" fontAlgn="base">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Person Who Plays Favorites.</a:t>
            </a:r>
            <a:r>
              <a:rPr lang="en-US" sz="1200" kern="1200" dirty="0">
                <a:solidFill>
                  <a:schemeClr val="tx1"/>
                </a:solidFill>
                <a:effectLst/>
                <a:latin typeface="+mn-lt"/>
                <a:ea typeface="+mn-ea"/>
                <a:cs typeface="+mn-cs"/>
              </a:rPr>
              <a:t> The person who displays favoritism by saying, “Why can’t you be more like…” making it clear that you do not measure up to someone else.</a:t>
            </a:r>
          </a:p>
          <a:p>
            <a:pPr marL="0" indent="0" fontAlgn="base">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Role Reverser.</a:t>
            </a:r>
            <a:r>
              <a:rPr lang="en-US" sz="1200" kern="1200" dirty="0">
                <a:solidFill>
                  <a:schemeClr val="tx1"/>
                </a:solidFill>
                <a:effectLst/>
                <a:latin typeface="+mn-lt"/>
                <a:ea typeface="+mn-ea"/>
                <a:cs typeface="+mn-cs"/>
              </a:rPr>
              <a:t> Relational roles become confused and reversed, with the parent taking the role of child, the child assuming the responsibilities of the parent, or the child being put in the role of the emotional spouse.</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17</a:t>
            </a:fld>
            <a:endParaRPr lang="en-US"/>
          </a:p>
        </p:txBody>
      </p:sp>
    </p:spTree>
    <p:extLst>
      <p:ext uri="{BB962C8B-B14F-4D97-AF65-F5344CB8AC3E}">
        <p14:creationId xmlns:p14="http://schemas.microsoft.com/office/powerpoint/2010/main" val="248329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b="1" dirty="0"/>
              <a:t>The Wrath of God.</a:t>
            </a:r>
            <a:r>
              <a:rPr lang="en-US" dirty="0"/>
              <a:t> The person who misuses Scripture to get his or her own way and who equates his or her own opinion with that of God.</a:t>
            </a:r>
          </a:p>
          <a:p>
            <a:pPr marL="171450" lvl="0" indent="-171450" fontAlgn="base">
              <a:buFont typeface="Arial" panose="020B0604020202020204" pitchFamily="34" charset="0"/>
              <a:buChar char="•"/>
            </a:pPr>
            <a:r>
              <a:rPr lang="en-US" b="1" dirty="0" err="1"/>
              <a:t>Gaslighting</a:t>
            </a:r>
            <a:r>
              <a:rPr lang="en-US" b="1" dirty="0"/>
              <a:t>.</a:t>
            </a:r>
            <a:r>
              <a:rPr lang="en-US" dirty="0"/>
              <a:t> The person who causes you feel like you are losing your mind or memory is </a:t>
            </a:r>
            <a:r>
              <a:rPr lang="en-US" dirty="0" err="1"/>
              <a:t>gaslighting</a:t>
            </a:r>
            <a:r>
              <a:rPr lang="en-US" dirty="0"/>
              <a:t>. It occurs when she/he denies an event happened, calls you crazy or overly sensitive, describes an event as completely different from how you remember it. When you question your mind or memory, you may be more likely to feel dependent on the abuser and stay in the relationship. </a:t>
            </a:r>
            <a:r>
              <a:rPr lang="en-US" dirty="0" err="1"/>
              <a:t>Gaslighting</a:t>
            </a:r>
            <a:r>
              <a:rPr lang="en-US" dirty="0"/>
              <a:t> happens over time, and you may not notice it at first.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18</a:t>
            </a:fld>
            <a:endParaRPr lang="en-US"/>
          </a:p>
        </p:txBody>
      </p:sp>
    </p:spTree>
    <p:extLst>
      <p:ext uri="{BB962C8B-B14F-4D97-AF65-F5344CB8AC3E}">
        <p14:creationId xmlns:p14="http://schemas.microsoft.com/office/powerpoint/2010/main" val="2024739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3. Emotional Abuse Through Indifference</a:t>
            </a:r>
          </a:p>
          <a:p>
            <a:pPr fontAlgn="base"/>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M.I.A. Parent.</a:t>
            </a:r>
            <a:r>
              <a:rPr lang="en-US" sz="1200" kern="1200" dirty="0">
                <a:solidFill>
                  <a:schemeClr val="tx1"/>
                </a:solidFill>
                <a:effectLst/>
                <a:latin typeface="+mn-lt"/>
                <a:ea typeface="+mn-ea"/>
                <a:cs typeface="+mn-cs"/>
              </a:rPr>
              <a:t> A parent physically removes himself or herself from any interaction in your life.</a:t>
            </a:r>
          </a:p>
          <a:p>
            <a:pPr marL="171450" lvl="0" indent="-171450" fontAlgn="base">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Absent Caregiver.</a:t>
            </a:r>
            <a:r>
              <a:rPr lang="en-US" sz="1200" kern="1200" dirty="0">
                <a:solidFill>
                  <a:schemeClr val="tx1"/>
                </a:solidFill>
                <a:effectLst/>
                <a:latin typeface="+mn-lt"/>
                <a:ea typeface="+mn-ea"/>
                <a:cs typeface="+mn-cs"/>
              </a:rPr>
              <a:t> A parent removes himself or herself emotionally from interaction in your life.</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19</a:t>
            </a:fld>
            <a:endParaRPr lang="en-US"/>
          </a:p>
        </p:txBody>
      </p:sp>
    </p:spTree>
    <p:extLst>
      <p:ext uri="{BB962C8B-B14F-4D97-AF65-F5344CB8AC3E}">
        <p14:creationId xmlns:p14="http://schemas.microsoft.com/office/powerpoint/2010/main" val="9837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Mary’s Story</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This morning we talked about Mary. Her husband, John, was a leader in their church, but verbally abused her and discouraged her from going back to school. Even so, Mary still has a difficult time saying she was abused.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Her husband knew the Bible well and proclaimed his Christian faith boldly. They studied Scripture together, prayed together, and hosted Bible studies in their home. But a domineering nature lurked behind his confident, God-fearing front. He spent years tearing down Mary's sense of security and self-worth.</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 had things broken around me, threats made to me, emotional games played on me—a knife held to my throat, a gun held to my head," Mary says. "The Bible itself was even used as a weapon against me—always out of context, mind you, but used nonetheless.”</a:t>
            </a:r>
          </a:p>
          <a:p>
            <a:pPr fontAlgn="base"/>
            <a:r>
              <a:rPr lang="en-US" sz="1200" kern="1200" dirty="0">
                <a:solidFill>
                  <a:schemeClr val="tx1"/>
                </a:solidFill>
                <a:effectLst/>
                <a:latin typeface="+mn-lt"/>
                <a:ea typeface="+mn-ea"/>
                <a:cs typeface="+mn-cs"/>
              </a:rPr>
              <a:t>He blamed his outbursts on Mary, and for years she bought the lie that she was partially responsible. “I had to have been doing something wrong if things weren't going well in a relationship that included God, right? I tried so hard to be godly … and the Bible told me to submit to my husband. Maybe God just wanted me to suffer a bit, to make me more holy. Besides, it wasn't that bad—he could also be loving and kind sometimes.”</a:t>
            </a:r>
          </a:p>
          <a:p>
            <a:r>
              <a:rPr lang="en-US" sz="1200" kern="1200" dirty="0">
                <a:solidFill>
                  <a:schemeClr val="tx1"/>
                </a:solidFill>
                <a:effectLst/>
                <a:latin typeface="+mn-lt"/>
                <a:ea typeface="+mn-ea"/>
                <a:cs typeface="+mn-cs"/>
              </a:rPr>
              <a:t>John abused Mary, but it could have been the other way around. Women also inflict as much emotional abuse towards men. So, let’s reverse the story. Can you picture this? Mary says disparagingly to her husband, “You can’t back to school! You never liked school. You don’t have the brains for that.”</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a:t>
            </a:fld>
            <a:endParaRPr lang="en-US"/>
          </a:p>
        </p:txBody>
      </p:sp>
    </p:spTree>
    <p:extLst>
      <p:ext uri="{BB962C8B-B14F-4D97-AF65-F5344CB8AC3E}">
        <p14:creationId xmlns:p14="http://schemas.microsoft.com/office/powerpoint/2010/main" val="2793402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Emotional Abuse Through Indifference</a:t>
            </a:r>
            <a:endParaRPr lang="en-US" sz="1200" kern="1200" dirty="0">
              <a:solidFill>
                <a:schemeClr val="tx1"/>
              </a:solidFill>
              <a:effectLst/>
              <a:latin typeface="+mn-lt"/>
              <a:ea typeface="+mn-ea"/>
              <a:cs typeface="+mn-cs"/>
            </a:endParaRPr>
          </a:p>
          <a:p>
            <a:endParaRPr lang="en-US" dirty="0"/>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M.I.A. Parent.</a:t>
            </a:r>
            <a:r>
              <a:rPr lang="en-US" sz="1200" kern="1200" dirty="0">
                <a:solidFill>
                  <a:schemeClr val="tx1"/>
                </a:solidFill>
                <a:effectLst/>
                <a:latin typeface="+mn-lt"/>
                <a:ea typeface="+mn-ea"/>
                <a:cs typeface="+mn-cs"/>
              </a:rPr>
              <a:t> A parent physically removes himself or herself from any interaction in your life.</a:t>
            </a: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The Absent Caregiver.</a:t>
            </a:r>
            <a:r>
              <a:rPr lang="en-US" sz="1200" kern="1200" dirty="0">
                <a:solidFill>
                  <a:schemeClr val="tx1"/>
                </a:solidFill>
                <a:effectLst/>
                <a:latin typeface="+mn-lt"/>
                <a:ea typeface="+mn-ea"/>
                <a:cs typeface="+mn-cs"/>
              </a:rPr>
              <a:t> A parent removes himself or herself emotionally from interaction in your life.</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20</a:t>
            </a:fld>
            <a:endParaRPr lang="en-US"/>
          </a:p>
        </p:txBody>
      </p:sp>
    </p:spTree>
    <p:extLst>
      <p:ext uri="{BB962C8B-B14F-4D97-AF65-F5344CB8AC3E}">
        <p14:creationId xmlns:p14="http://schemas.microsoft.com/office/powerpoint/2010/main" val="456898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THE EFFECTS OF EMOTIONAL ABUSE?</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Staying in an emotionally or verbally abusive relationship can have long-lasting effects on your physical and mental health, leading to chronic pain, depression, or anxiety.</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21</a:t>
            </a:fld>
            <a:endParaRPr lang="en-US"/>
          </a:p>
        </p:txBody>
      </p:sp>
    </p:spTree>
    <p:extLst>
      <p:ext uri="{BB962C8B-B14F-4D97-AF65-F5344CB8AC3E}">
        <p14:creationId xmlns:p14="http://schemas.microsoft.com/office/powerpoint/2010/main" val="3159320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 You may also:</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Question your memory of events: “Did that really happen?” (</a:t>
            </a:r>
            <a:r>
              <a:rPr lang="en-US" sz="1200" b="0" kern="1200" dirty="0" err="1">
                <a:solidFill>
                  <a:schemeClr val="tx1"/>
                </a:solidFill>
                <a:effectLst/>
                <a:latin typeface="+mn-lt"/>
                <a:ea typeface="+mn-ea"/>
                <a:cs typeface="+mn-cs"/>
              </a:rPr>
              <a:t>Gaslighting</a:t>
            </a:r>
            <a:r>
              <a:rPr lang="en-US" sz="1200" b="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Change your behavior for fear of upsetting your partner or act more aggressive or more passive than you would be otherwise.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Feel ashamed or guilty.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Feel constantly afraid of upsetting your partner.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Feel powerless and hopeless.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Feel manipulated, used, and controlled.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Feel unwanted.</a:t>
            </a: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Your partner’s behavior may leave you feeling as though you need to do anything possible to restore peace and end the abuse. This can feel stressful and overwhelming.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22</a:t>
            </a:fld>
            <a:endParaRPr lang="en-US"/>
          </a:p>
        </p:txBody>
      </p:sp>
    </p:spTree>
    <p:extLst>
      <p:ext uri="{BB962C8B-B14F-4D97-AF65-F5344CB8AC3E}">
        <p14:creationId xmlns:p14="http://schemas.microsoft.com/office/powerpoint/2010/main" val="2755319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IS A SELF-ASSESSMENT FOR EMOTIONAL ABUSE?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Take a moment to consider these questions. Your partner might have behaved as though these things were okay, even though it's obvious that they aren't okay.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23</a:t>
            </a:fld>
            <a:endParaRPr lang="en-US"/>
          </a:p>
        </p:txBody>
      </p:sp>
    </p:spTree>
    <p:extLst>
      <p:ext uri="{BB962C8B-B14F-4D97-AF65-F5344CB8AC3E}">
        <p14:creationId xmlns:p14="http://schemas.microsoft.com/office/powerpoint/2010/main" val="1037665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a:solidFill>
                  <a:schemeClr val="tx1"/>
                </a:solidFill>
                <a:effectLst/>
                <a:latin typeface="+mn-lt"/>
                <a:ea typeface="+mn-ea"/>
                <a:cs typeface="+mn-cs"/>
              </a:rPr>
              <a:t>Do you feel that you can't discuss with your partner what is bothering you?</a:t>
            </a:r>
          </a:p>
          <a:p>
            <a:pPr marL="228600" lvl="0" indent="-228600">
              <a:buFont typeface="+mj-lt"/>
              <a:buAutoNum type="arabicPeriod"/>
            </a:pPr>
            <a:r>
              <a:rPr lang="en-US" sz="1200" kern="1200" dirty="0">
                <a:solidFill>
                  <a:schemeClr val="tx1"/>
                </a:solidFill>
                <a:effectLst/>
                <a:latin typeface="+mn-lt"/>
                <a:ea typeface="+mn-ea"/>
                <a:cs typeface="+mn-cs"/>
              </a:rPr>
              <a:t>Does your partner frequently criticize you, humiliate you, or undermine your self-esteem?</a:t>
            </a:r>
          </a:p>
          <a:p>
            <a:pPr marL="228600" lvl="0" indent="-228600">
              <a:buFont typeface="+mj-lt"/>
              <a:buAutoNum type="arabicPeriod"/>
            </a:pPr>
            <a:r>
              <a:rPr lang="en-US" sz="1200" kern="1200" dirty="0">
                <a:solidFill>
                  <a:schemeClr val="tx1"/>
                </a:solidFill>
                <a:effectLst/>
                <a:latin typeface="+mn-lt"/>
                <a:ea typeface="+mn-ea"/>
                <a:cs typeface="+mn-cs"/>
              </a:rPr>
              <a:t>Does your partner ridicule you for expressing yourself?</a:t>
            </a:r>
          </a:p>
          <a:p>
            <a:pPr marL="228600" lvl="0" indent="-228600">
              <a:buFont typeface="+mj-lt"/>
              <a:buAutoNum type="arabicPeriod"/>
            </a:pPr>
            <a:r>
              <a:rPr lang="en-US" sz="1200" kern="1200" dirty="0">
                <a:solidFill>
                  <a:schemeClr val="tx1"/>
                </a:solidFill>
                <a:effectLst/>
                <a:latin typeface="+mn-lt"/>
                <a:ea typeface="+mn-ea"/>
                <a:cs typeface="+mn-cs"/>
              </a:rPr>
              <a:t>Does your partner try to isolate you from friends, family, or groups?</a:t>
            </a:r>
          </a:p>
          <a:p>
            <a:pPr marL="228600" lvl="0" indent="-228600">
              <a:buFont typeface="+mj-lt"/>
              <a:buAutoNum type="arabicPeriod"/>
            </a:pPr>
            <a:r>
              <a:rPr lang="en-US" sz="1200" kern="1200" dirty="0">
                <a:solidFill>
                  <a:schemeClr val="tx1"/>
                </a:solidFill>
                <a:effectLst/>
                <a:latin typeface="+mn-lt"/>
                <a:ea typeface="+mn-ea"/>
                <a:cs typeface="+mn-cs"/>
              </a:rPr>
              <a:t>Does your partner limit your access to work or material resources?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24</a:t>
            </a:fld>
            <a:endParaRPr lang="en-US"/>
          </a:p>
        </p:txBody>
      </p:sp>
    </p:spTree>
    <p:extLst>
      <p:ext uri="{BB962C8B-B14F-4D97-AF65-F5344CB8AC3E}">
        <p14:creationId xmlns:p14="http://schemas.microsoft.com/office/powerpoint/2010/main" val="3619544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Has your partner ever stolen from you? Or run up debts for you to handle?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your relationship swing back and forth between a lot of emotional distance (clammed up) and being very close?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you sometimes feel trapped in the relationship?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Has your partner ever thrown away or destroyed things that belonged to you?</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you afraid of your partner?</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25</a:t>
            </a:fld>
            <a:endParaRPr lang="en-US"/>
          </a:p>
        </p:txBody>
      </p:sp>
    </p:spTree>
    <p:extLst>
      <p:ext uri="{BB962C8B-B14F-4D97-AF65-F5344CB8AC3E}">
        <p14:creationId xmlns:p14="http://schemas.microsoft.com/office/powerpoint/2010/main" val="401170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SHOULD THE CHRISTIAN RESPOND TO A FRIEND WHO IS BEING ABUSED?</a:t>
            </a:r>
            <a:endParaRPr lang="en-US" dirty="0"/>
          </a:p>
          <a:p>
            <a:endParaRPr lang="en-US" dirty="0"/>
          </a:p>
          <a:p>
            <a:r>
              <a:rPr lang="en-US" sz="1200" kern="1200" dirty="0">
                <a:solidFill>
                  <a:schemeClr val="tx1"/>
                </a:solidFill>
                <a:effectLst/>
                <a:latin typeface="+mn-lt"/>
                <a:ea typeface="+mn-ea"/>
                <a:cs typeface="+mn-cs"/>
              </a:rPr>
              <a:t>If a friend comes to you and shares snippets of her/his life and they sound anything like what has been described here, please know that she/he is trusting you with her/his heart and that she/he may be scared. Your friend may be desperate for help, and she/he has chosen to reach out to you, possibly under a threat that if she/he were to ever tell someone, things could get even worse for her/him at home. Keep in mind if the abuse is severe, a danger assessment is advised.</a:t>
            </a:r>
          </a:p>
          <a:p>
            <a:r>
              <a:rPr lang="en-US" sz="1200" u="sng" kern="1200" dirty="0">
                <a:solidFill>
                  <a:schemeClr val="tx1"/>
                </a:solidFill>
                <a:effectLst/>
                <a:latin typeface="+mn-lt"/>
                <a:ea typeface="+mn-ea"/>
                <a:cs typeface="+mn-cs"/>
                <a:hlinkClick r:id="rId3"/>
              </a:rPr>
              <a:t>https://www.dangerassessment.org/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26</a:t>
            </a:fld>
            <a:endParaRPr lang="en-US"/>
          </a:p>
        </p:txBody>
      </p:sp>
    </p:spTree>
    <p:extLst>
      <p:ext uri="{BB962C8B-B14F-4D97-AF65-F5344CB8AC3E}">
        <p14:creationId xmlns:p14="http://schemas.microsoft.com/office/powerpoint/2010/main" val="2834363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General guidelines for dealing with this kind of situation: </a:t>
            </a:r>
            <a:br>
              <a:rPr lang="en-US" dirty="0"/>
            </a:br>
            <a:endParaRPr lang="en-US"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Acknowledge her pain and that it is indeed real.</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She/he may not believe that what is going on is truly that bad. She/he’ll need to hear from someone else if it really is.</a:t>
            </a:r>
          </a:p>
          <a:p>
            <a:pPr marL="0" indent="0">
              <a:buFont typeface="Arial" panose="020B0604020202020204" pitchFamily="34" charset="0"/>
              <a:buNone/>
            </a:pPr>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Ask gentle questions.</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Try to gain more information such as how long it’s been going on, and what kinds of abusive acts are being done. But know when to pull back a bit if it becomes too painful for her/him to talk about.</a:t>
            </a:r>
          </a:p>
          <a:p>
            <a:pPr marL="0" indent="0">
              <a:buFont typeface="Arial" panose="020B0604020202020204" pitchFamily="34" charset="0"/>
              <a:buNone/>
            </a:pPr>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Be careful not to lay blame</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Odds are, she/he’s been blamed for too long for how things have ended up, so try not to say that if maybe she were to change something specific, he might not fill-in-the-blank anymore.  Though every relationship takes two, there will be plenty of time later for her/him to figure out her/his part in the dysfunction.</a:t>
            </a:r>
          </a:p>
          <a:p>
            <a:pPr marL="0" indent="0">
              <a:buFont typeface="Arial" panose="020B0604020202020204" pitchFamily="34" charset="0"/>
              <a:buNone/>
            </a:pPr>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Do not give your friend marching orders to simply do more of something. </a:t>
            </a:r>
            <a:r>
              <a:rPr lang="en-US" sz="1200" kern="1200" dirty="0">
                <a:solidFill>
                  <a:schemeClr val="tx1"/>
                </a:solidFill>
                <a:effectLst/>
                <a:latin typeface="+mn-lt"/>
                <a:ea typeface="+mn-ea"/>
                <a:cs typeface="+mn-cs"/>
              </a:rPr>
              <a:t>She/he’s probably thought of all this anyway—pray more, serve more, praise more, cook more, initiate sex more—and it probably hasn’t changed much of anything for more than a few days or weeks. (That’s what is called the honeymoon phase…where things seem to be getting better, but it never lasts.)</a:t>
            </a:r>
          </a:p>
          <a:p>
            <a:pPr marL="0" indent="0">
              <a:buFont typeface="Arial" panose="020B0604020202020204" pitchFamily="34" charset="0"/>
              <a:buNone/>
            </a:pP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Do not try to help her/him all on your own</a:t>
            </a:r>
            <a:r>
              <a:rPr lang="en-US" sz="1200" b="1" i="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Determine what kind of help she/he might need, whether it be a visit with a pastor (choose wisely) or a Christian counselor.</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27</a:t>
            </a:fld>
            <a:endParaRPr lang="en-US"/>
          </a:p>
        </p:txBody>
      </p:sp>
    </p:spTree>
    <p:extLst>
      <p:ext uri="{BB962C8B-B14F-4D97-AF65-F5344CB8AC3E}">
        <p14:creationId xmlns:p14="http://schemas.microsoft.com/office/powerpoint/2010/main" val="2348759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Offer to go to any meetings.</a:t>
            </a:r>
            <a:r>
              <a:rPr lang="en-US" sz="1200" kern="1200" dirty="0">
                <a:solidFill>
                  <a:schemeClr val="tx1"/>
                </a:solidFill>
                <a:effectLst/>
                <a:latin typeface="+mn-lt"/>
                <a:ea typeface="+mn-ea"/>
                <a:cs typeface="+mn-cs"/>
              </a:rPr>
              <a:t> Your friend might be ashamed or scared. Taking the first few steps out of abuse can be terrifying and she/he’ll need support.</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Do not advise any rash decisions.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will not help to say, “I don’t know how you’ve lived this way so long,” or “If I were you, I’d meet with a lawyer right away.” It just might serve to further paralyze her/him. Your friend needs to take small, steady steps into health and healing. And you might just be overlaying your past or emotional scars onto the situation when it doesn’t really apply.</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Check in with your friend.</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Victims often feel isolated. Asking for help took courage; asking for more help may take more courage than she/he has if you do not follow up, and your friend might not reach out again.</a:t>
            </a:r>
          </a:p>
          <a:p>
            <a:pPr marL="0" indent="0">
              <a:buFont typeface="Arial" panose="020B0604020202020204" pitchFamily="34" charset="0"/>
              <a:buNone/>
            </a:pPr>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Point your friend to Scripture. </a:t>
            </a:r>
            <a:r>
              <a:rPr lang="en-US" sz="1200" i="0" kern="1200" dirty="0">
                <a:solidFill>
                  <a:schemeClr val="tx1"/>
                </a:solidFill>
                <a:effectLst/>
                <a:latin typeface="+mn-lt"/>
                <a:ea typeface="+mn-ea"/>
                <a:cs typeface="+mn-cs"/>
              </a:rPr>
              <a:t>Share Bible texts that</a:t>
            </a:r>
            <a:r>
              <a:rPr lang="en-US" sz="1200" b="1" i="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affirm your friend’s worth in God’s eyes and that assure us of God’s power to heal and be our strength. She/he needs to be reminded repeatedly that she/he is loved, that she/he is precious, that she/he is being taken care of.</a:t>
            </a:r>
          </a:p>
          <a:p>
            <a:pPr marL="0" indent="0">
              <a:buFont typeface="Arial" panose="020B0604020202020204" pitchFamily="34" charset="0"/>
              <a:buNone/>
            </a:pP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Pray. </a:t>
            </a:r>
            <a:r>
              <a:rPr lang="en-US" sz="1200" kern="1200" dirty="0">
                <a:solidFill>
                  <a:schemeClr val="tx1"/>
                </a:solidFill>
                <a:effectLst/>
                <a:latin typeface="+mn-lt"/>
                <a:ea typeface="+mn-ea"/>
                <a:cs typeface="+mn-cs"/>
              </a:rPr>
              <a:t>Pray with her/him. Commit your friend to God and keep bringing her/him before Christ, asking for divine healing to wash over her/him.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thoughts just scratch the surface of a hugely controversial topic. If you or someone you love is in this kind of situation, please get help. There may not be a black eye, but a heart is being broken a little more each day.</a:t>
            </a:r>
          </a:p>
          <a:p>
            <a:pPr fontAlgn="base"/>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28</a:t>
            </a:fld>
            <a:endParaRPr lang="en-US"/>
          </a:p>
        </p:txBody>
      </p:sp>
    </p:spTree>
    <p:extLst>
      <p:ext uri="{BB962C8B-B14F-4D97-AF65-F5344CB8AC3E}">
        <p14:creationId xmlns:p14="http://schemas.microsoft.com/office/powerpoint/2010/main" val="1541859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FINAL QUESTIONS</a:t>
            </a:r>
            <a:endParaRPr lang="en-US" sz="120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What if you are the emotional (verbal) abuser? </a:t>
            </a:r>
            <a:r>
              <a:rPr lang="en-US" sz="1200" kern="1200" dirty="0">
                <a:solidFill>
                  <a:schemeClr val="tx1"/>
                </a:solidFill>
                <a:effectLst/>
                <a:latin typeface="+mn-lt"/>
                <a:ea typeface="+mn-ea"/>
                <a:cs typeface="+mn-cs"/>
              </a:rPr>
              <a:t>Are you someone who has used these techniques to abuse another? If so, are you willing to recognize it and seek professional help to change your behavior? Are willing to seek help from above? </a:t>
            </a:r>
          </a:p>
          <a:p>
            <a:pPr fontAlgn="base"/>
            <a:r>
              <a:rPr lang="en-US" sz="1200" kern="1200" dirty="0">
                <a:solidFill>
                  <a:schemeClr val="tx1"/>
                </a:solidFill>
                <a:effectLst/>
                <a:latin typeface="+mn-lt"/>
                <a:ea typeface="+mn-ea"/>
                <a:cs typeface="+mn-cs"/>
              </a:rPr>
              <a:t> </a:t>
            </a:r>
          </a:p>
          <a:p>
            <a:pPr lvl="0" fontAlgn="base"/>
            <a:r>
              <a:rPr lang="en-US" sz="1200" b="1" kern="1200" dirty="0">
                <a:solidFill>
                  <a:schemeClr val="tx1"/>
                </a:solidFill>
                <a:effectLst/>
                <a:latin typeface="+mn-lt"/>
                <a:ea typeface="+mn-ea"/>
                <a:cs typeface="+mn-cs"/>
              </a:rPr>
              <a:t>What if you are the survivor of emotional abuse? </a:t>
            </a:r>
            <a:r>
              <a:rPr lang="en-US" sz="1200" kern="1200" dirty="0">
                <a:solidFill>
                  <a:schemeClr val="tx1"/>
                </a:solidFill>
                <a:effectLst/>
                <a:latin typeface="+mn-lt"/>
                <a:ea typeface="+mn-ea"/>
                <a:cs typeface="+mn-cs"/>
              </a:rPr>
              <a:t>Are you willing to confront the abuser with kindness, but with firmness, and to set healthy boundaries? Are you willing to seek professional help? Are you willing to seek healing and wisdom from God in dealing with this situation?</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 pray you will! </a:t>
            </a:r>
          </a:p>
          <a:p>
            <a:pPr fontAlgn="base"/>
            <a:r>
              <a:rPr lang="en-US" sz="1200" kern="1200" dirty="0">
                <a:solidFill>
                  <a:schemeClr val="tx1"/>
                </a:solidFill>
                <a:effectLst/>
                <a:latin typeface="+mn-lt"/>
                <a:ea typeface="+mn-ea"/>
                <a:cs typeface="+mn-cs"/>
              </a:rPr>
              <a:t> </a:t>
            </a:r>
          </a:p>
          <a:p>
            <a:br>
              <a:rPr lang="en-US" sz="1200" b="1" kern="1200" cap="all" dirty="0">
                <a:solidFill>
                  <a:schemeClr val="tx1"/>
                </a:solidFill>
                <a:effectLst/>
                <a:latin typeface="+mn-lt"/>
                <a:ea typeface="+mn-ea"/>
                <a:cs typeface="+mn-cs"/>
              </a:rPr>
            </a:br>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29</a:t>
            </a:fld>
            <a:endParaRPr lang="en-US"/>
          </a:p>
        </p:txBody>
      </p:sp>
    </p:spTree>
    <p:extLst>
      <p:ext uri="{BB962C8B-B14F-4D97-AF65-F5344CB8AC3E}">
        <p14:creationId xmlns:p14="http://schemas.microsoft.com/office/powerpoint/2010/main" val="427222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Here are a few questions we would like to pose this afternoon:</a:t>
            </a:r>
          </a:p>
          <a:p>
            <a:pPr fontAlgn="base"/>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techniques do emotional abusers use through their words, indifference, actions?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is a self-assessment for emotional abuse?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are the effects of emotional abuse?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How should the Christian respond to someone being abused?</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a:t>
            </a:fld>
            <a:endParaRPr lang="en-US"/>
          </a:p>
        </p:txBody>
      </p:sp>
    </p:spTree>
    <p:extLst>
      <p:ext uri="{BB962C8B-B14F-4D97-AF65-F5344CB8AC3E}">
        <p14:creationId xmlns:p14="http://schemas.microsoft.com/office/powerpoint/2010/main" val="4117040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cap="all" dirty="0"/>
              <a:t>Ellen G. White’s Counsel for Couples in Dysfunctional Relationship</a:t>
            </a:r>
            <a:endParaRPr lang="en-US" sz="1200" b="1" i="1" kern="1200" dirty="0">
              <a:solidFill>
                <a:schemeClr val="tx1"/>
              </a:solidFill>
              <a:effectLst/>
              <a:latin typeface="+mn-lt"/>
              <a:ea typeface="+mn-ea"/>
              <a:cs typeface="+mn-cs"/>
            </a:endParaRPr>
          </a:p>
          <a:p>
            <a:pPr fontAlgn="base"/>
            <a:endParaRPr lang="en-US" sz="1200" i="1"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Adventist Home,</a:t>
            </a:r>
            <a:r>
              <a:rPr lang="en-US" sz="1200" kern="1200" dirty="0">
                <a:solidFill>
                  <a:schemeClr val="tx1"/>
                </a:solidFill>
                <a:effectLst/>
                <a:latin typeface="+mn-lt"/>
                <a:ea typeface="+mn-ea"/>
                <a:cs typeface="+mn-cs"/>
              </a:rPr>
              <a:t> p. 107:</a:t>
            </a:r>
          </a:p>
          <a:p>
            <a:pPr fontAlgn="base"/>
            <a:r>
              <a:rPr lang="en-US" sz="1200" kern="1200" dirty="0">
                <a:solidFill>
                  <a:schemeClr val="tx1"/>
                </a:solidFill>
                <a:effectLst/>
                <a:latin typeface="+mn-lt"/>
                <a:ea typeface="+mn-ea"/>
                <a:cs typeface="+mn-cs"/>
              </a:rPr>
              <a:t>Let each give love rather than exact it. Cultivate that which is noblest in yourselves, and be quick to recognize the good qualities in each other. The consciousness of being appreciated is a wonderful stimulus and satisfaction. Sympathy and respect encourage the striving after excellence, and love itself increases as it stimulates to nobler aims.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30</a:t>
            </a:fld>
            <a:endParaRPr lang="en-US"/>
          </a:p>
        </p:txBody>
      </p:sp>
    </p:spTree>
    <p:extLst>
      <p:ext uri="{BB962C8B-B14F-4D97-AF65-F5344CB8AC3E}">
        <p14:creationId xmlns:p14="http://schemas.microsoft.com/office/powerpoint/2010/main" val="711162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620713"/>
            <a:ext cx="3895725" cy="2192337"/>
          </a:xfrm>
        </p:spPr>
      </p:sp>
      <p:sp>
        <p:nvSpPr>
          <p:cNvPr id="3" name="Notes Placeholder 2"/>
          <p:cNvSpPr>
            <a:spLocks noGrp="1"/>
          </p:cNvSpPr>
          <p:nvPr>
            <p:ph type="body" idx="1"/>
          </p:nvPr>
        </p:nvSpPr>
        <p:spPr>
          <a:xfrm>
            <a:off x="732768" y="2960634"/>
            <a:ext cx="5486400" cy="3600450"/>
          </a:xfrm>
        </p:spPr>
        <p:txBody>
          <a:bodyPr/>
          <a:lstStyle/>
          <a:p>
            <a:r>
              <a:rPr lang="en-US" b="1" cap="all" dirty="0"/>
              <a:t>Ellen G. White’s Counsel for Couples in Dysfunctional Relationship</a:t>
            </a:r>
            <a:r>
              <a:rPr lang="en-US" dirty="0"/>
              <a:t> </a:t>
            </a:r>
          </a:p>
          <a:p>
            <a:endParaRPr lang="en-US" dirty="0"/>
          </a:p>
          <a:p>
            <a:r>
              <a:rPr lang="en-US" i="1" dirty="0"/>
              <a:t>Adventist Home, </a:t>
            </a:r>
            <a:r>
              <a:rPr lang="en-US" dirty="0"/>
              <a:t>pp. 111, 112</a:t>
            </a:r>
          </a:p>
          <a:p>
            <a:pPr fontAlgn="base"/>
            <a:r>
              <a:rPr lang="en-US" sz="1200" kern="1200" dirty="0">
                <a:solidFill>
                  <a:schemeClr val="tx1"/>
                </a:solidFill>
                <a:effectLst/>
                <a:latin typeface="+mn-lt"/>
                <a:ea typeface="+mn-ea"/>
                <a:cs typeface="+mn-cs"/>
              </a:rPr>
              <a:t>Love can no more exist without revealing itself in outward acts than fire can be kept alive without fuel. You have felt that it was beneath your dignity to manifest tenderness by kindly acts and to watch for an opportunity to evince affection for your [spouse] by words of tenderness and kind regard. You are changeable in your feelings and are very much affected by surrounding circumstances.... Leave your business cares and perplexities and annoyances when you leave your business. Come to your family with a cheerful countenance, with sympathy, tenderness, and love. This will be better than expending money for medicines or physicians for your wife. It will be health to the body and strength to the soul. Your lives have been very wretched…. You think it beneath your dignity to manifest love, to speak kindly and affectionately. All these tender words, you think, savor of softness and weakness, and are unnecessary. But in their place come fretful words, words of discord, strife, and censure....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You have not the elements of a contented spirit. You dwell upon your troubles; imaginary want and poverty far ahead stare you in the face; you feel afflicted, distressed, agonized; your brain seems on fire, your spirits depressed. You do not cherish love to God and gratitude of heart for all the blessings which your kind heavenly Father has bestowed upon you. You see only the discomforts of life. A worldly insanity shuts you in like heavy clouds of thick darkness. Satan exults over you because you will have misery when peace and happiness are at your command.</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Without mutual forbearance and love no earthly power can hold you and your spouse in the bonds of Christian unity. Your companionship in the marriage relation should be close and tender, holy and elevated, breathing a spiritual power into your lives, that you may be everything to each other that God's word requires. When you reach the condition that the Lord desires you to reach, you will find heaven below and God in your life.</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31</a:t>
            </a:fld>
            <a:endParaRPr lang="en-US"/>
          </a:p>
        </p:txBody>
      </p:sp>
    </p:spTree>
    <p:extLst>
      <p:ext uri="{BB962C8B-B14F-4D97-AF65-F5344CB8AC3E}">
        <p14:creationId xmlns:p14="http://schemas.microsoft.com/office/powerpoint/2010/main" val="11366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if you are the one being emotionally abusive toward someone you love? Are you willing to recognize and change your behavior?</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if you are the survivor? Are you willing to seek help? Do you know where to turn to?</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are helpful resources for emotionally abused survivors?</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4</a:t>
            </a:fld>
            <a:endParaRPr lang="en-US"/>
          </a:p>
        </p:txBody>
      </p:sp>
    </p:spTree>
    <p:extLst>
      <p:ext uri="{BB962C8B-B14F-4D97-AF65-F5344CB8AC3E}">
        <p14:creationId xmlns:p14="http://schemas.microsoft.com/office/powerpoint/2010/main" val="82831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Why Is Emotional Abuse Difficult to Recognize?</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Emotional abuse may be hard to recognize because it can be subtle, and because abusers often blame their victims. They may act like they have no idea why you are upset. Additionally, you may have been treated this way in past relationships, so it’s familiar to you and harder to recognize. Over time, the abuser will chip away at your self-esteem, causing you to feel guilty, doubt yourself, and distrust your perceptions.</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Other aspects of the relationship may work well. The abuser may be loving between abusive episodes, so that you deny or forget them. You may not have had a healthy relationship for comparison, and when the abuse takes place in private, there are no witnesses to validate your experience.</a:t>
            </a:r>
          </a:p>
          <a:p>
            <a:pPr fontAlgn="base"/>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5</a:t>
            </a:fld>
            <a:endParaRPr lang="en-US"/>
          </a:p>
        </p:txBody>
      </p:sp>
    </p:spTree>
    <p:extLst>
      <p:ext uri="{BB962C8B-B14F-4D97-AF65-F5344CB8AC3E}">
        <p14:creationId xmlns:p14="http://schemas.microsoft.com/office/powerpoint/2010/main" val="285836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Many men and women assume that if they're not being physically abused by their partner, then they're not being abused. That's not necessarily true. You may be in a relationship which is draining something from you—your partner is eroding your self-esteem and happiness—and you might not have recognized it.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Abusers typically want to control and dominate. They use verbal abuse to accomplish this. They are self-centered, impatient, unreasonable, insensitive, unforgiving, lack empathy, and often are jealous, suspicious, and withholding. To maintain control, some abusers “take hostages,” meaning that they may try to isolate you from your friends and family. Their moods can shift from fun-loving and romantic to sullen and angry. Some punish with anger, others with silence – or both. It’s usually “their way or the highway.”</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6</a:t>
            </a:fld>
            <a:endParaRPr lang="en-US"/>
          </a:p>
        </p:txBody>
      </p:sp>
    </p:spTree>
    <p:extLst>
      <p:ext uri="{BB962C8B-B14F-4D97-AF65-F5344CB8AC3E}">
        <p14:creationId xmlns:p14="http://schemas.microsoft.com/office/powerpoint/2010/main" val="429124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fontAlgn="base">
              <a:buAutoNum type="arabicPeriod"/>
            </a:pPr>
            <a:r>
              <a:rPr lang="en-US" sz="1200" b="1" kern="1200" dirty="0">
                <a:solidFill>
                  <a:schemeClr val="tx1"/>
                </a:solidFill>
                <a:effectLst/>
                <a:latin typeface="+mn-lt"/>
                <a:ea typeface="+mn-ea"/>
                <a:cs typeface="+mn-cs"/>
              </a:rPr>
              <a:t>Characteristics of Male Abusers</a:t>
            </a:r>
          </a:p>
          <a:p>
            <a:pPr marL="228600" indent="-228600" fontAlgn="base">
              <a:buAutoNum type="arabicPeriod"/>
            </a:pPr>
            <a:endParaRPr lang="en-US"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The Demand Man.</a:t>
            </a:r>
            <a:r>
              <a:rPr lang="en-US" sz="1200" kern="1200" dirty="0">
                <a:solidFill>
                  <a:schemeClr val="tx1"/>
                </a:solidFill>
                <a:effectLst/>
                <a:latin typeface="+mn-lt"/>
                <a:ea typeface="+mn-ea"/>
                <a:cs typeface="+mn-cs"/>
              </a:rPr>
              <a:t> Very entitled, easily enraged and extremely critical, often overvaluing his household contributions.</a:t>
            </a:r>
          </a:p>
          <a:p>
            <a:pPr fontAlgn="base"/>
            <a:r>
              <a:rPr lang="en-US" sz="1200" kern="1200" dirty="0">
                <a:solidFill>
                  <a:schemeClr val="tx1"/>
                </a:solidFill>
                <a:effectLst/>
                <a:latin typeface="+mn-lt"/>
                <a:ea typeface="+mn-ea"/>
                <a:cs typeface="+mn-cs"/>
              </a:rPr>
              <a:t> </a:t>
            </a:r>
          </a:p>
          <a:p>
            <a:pPr lvl="0" fontAlgn="base"/>
            <a:r>
              <a:rPr lang="en-US" sz="1200" b="1" kern="1200" dirty="0">
                <a:solidFill>
                  <a:schemeClr val="tx1"/>
                </a:solidFill>
                <a:effectLst/>
                <a:latin typeface="+mn-lt"/>
                <a:ea typeface="+mn-ea"/>
                <a:cs typeface="+mn-cs"/>
              </a:rPr>
              <a:t>Mr. Right.</a:t>
            </a:r>
            <a:r>
              <a:rPr lang="en-US" sz="1200" kern="1200" dirty="0">
                <a:solidFill>
                  <a:schemeClr val="tx1"/>
                </a:solidFill>
                <a:effectLst/>
                <a:latin typeface="+mn-lt"/>
                <a:ea typeface="+mn-ea"/>
                <a:cs typeface="+mn-cs"/>
              </a:rPr>
              <a:t> Sees his own perspective as the ultimate authority and doesn’t value his spouse’s feelings. He also distorts his spouse’s rational logic into something absurd, causing the spouse to regret even having her own opinion.</a:t>
            </a:r>
          </a:p>
          <a:p>
            <a:pPr fontAlgn="base"/>
            <a:r>
              <a:rPr lang="en-US" sz="1200" kern="1200" dirty="0">
                <a:solidFill>
                  <a:schemeClr val="tx1"/>
                </a:solidFill>
                <a:effectLst/>
                <a:latin typeface="+mn-lt"/>
                <a:ea typeface="+mn-ea"/>
                <a:cs typeface="+mn-cs"/>
              </a:rPr>
              <a:t> </a:t>
            </a:r>
          </a:p>
          <a:p>
            <a:pPr lvl="0" fontAlgn="base"/>
            <a:r>
              <a:rPr lang="en-US" sz="1200" b="1" kern="1200" dirty="0">
                <a:solidFill>
                  <a:schemeClr val="tx1"/>
                </a:solidFill>
                <a:effectLst/>
                <a:latin typeface="+mn-lt"/>
                <a:ea typeface="+mn-ea"/>
                <a:cs typeface="+mn-cs"/>
              </a:rPr>
              <a:t>The Water Torturer.</a:t>
            </a:r>
            <a:r>
              <a:rPr lang="en-US" sz="1200" kern="1200" dirty="0">
                <a:solidFill>
                  <a:schemeClr val="tx1"/>
                </a:solidFill>
                <a:effectLst/>
                <a:latin typeface="+mn-lt"/>
                <a:ea typeface="+mn-ea"/>
                <a:cs typeface="+mn-cs"/>
              </a:rPr>
              <a:t> Manages to verbally assault his spouse without shouting or raising his voice. These quiet attacks can cause his spouse to get angry, making it appear to as though the abusive one is the spouse.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According to research, these profiles are manifestations of a distorted belief system. In their book, </a:t>
            </a:r>
            <a:r>
              <a:rPr lang="en-US" sz="1200" i="1" kern="1200" dirty="0">
                <a:solidFill>
                  <a:schemeClr val="tx1"/>
                </a:solidFill>
                <a:effectLst/>
                <a:latin typeface="+mn-lt"/>
                <a:ea typeface="+mn-ea"/>
                <a:cs typeface="+mn-cs"/>
              </a:rPr>
              <a:t>When Love Hurts: A Woman’s Guide to Understanding Abuse in Relationships</a:t>
            </a:r>
            <a:r>
              <a:rPr lang="en-US" sz="1200" kern="1200" dirty="0">
                <a:solidFill>
                  <a:schemeClr val="tx1"/>
                </a:solidFill>
                <a:effectLst/>
                <a:latin typeface="+mn-lt"/>
                <a:ea typeface="+mn-ea"/>
                <a:cs typeface="+mn-cs"/>
              </a:rPr>
              <a:t>, Jill Cory and Karen </a:t>
            </a:r>
            <a:r>
              <a:rPr lang="en-US" sz="1200" kern="1200" dirty="0" err="1">
                <a:solidFill>
                  <a:schemeClr val="tx1"/>
                </a:solidFill>
                <a:effectLst/>
                <a:latin typeface="+mn-lt"/>
                <a:ea typeface="+mn-ea"/>
                <a:cs typeface="+mn-cs"/>
              </a:rPr>
              <a:t>McAndless</a:t>
            </a:r>
            <a:r>
              <a:rPr lang="en-US" sz="1200" kern="1200" dirty="0">
                <a:solidFill>
                  <a:schemeClr val="tx1"/>
                </a:solidFill>
                <a:effectLst/>
                <a:latin typeface="+mn-lt"/>
                <a:ea typeface="+mn-ea"/>
                <a:cs typeface="+mn-cs"/>
              </a:rPr>
              <a:t>-Davis write that abusive men believe they are central, superior, and deserving. </a:t>
            </a:r>
          </a:p>
          <a:p>
            <a:pPr fontAlgn="base"/>
            <a:r>
              <a:rPr lang="en-US" sz="1200" kern="1200" dirty="0">
                <a:solidFill>
                  <a:schemeClr val="tx1"/>
                </a:solidFill>
                <a:effectLst/>
                <a:latin typeface="+mn-lt"/>
                <a:ea typeface="+mn-ea"/>
                <a:cs typeface="+mn-cs"/>
              </a:rPr>
              <a:t>“The man uses abusive tactics in order to impose his belief system,” they write. “The abusive tactics allow him to stay in control and to have more power than his partner. An abusive man will use whatever form of abuse he needs to ‘win’ and get what he wants.”</a:t>
            </a:r>
          </a:p>
          <a:p>
            <a:pPr fontAlgn="base"/>
            <a:r>
              <a:rPr lang="en-US" sz="1200" kern="1200" dirty="0">
                <a:solidFill>
                  <a:schemeClr val="tx1"/>
                </a:solidFill>
                <a:effectLst/>
                <a:latin typeface="+mn-lt"/>
                <a:ea typeface="+mn-ea"/>
                <a:cs typeface="+mn-cs"/>
              </a:rPr>
              <a:t>However, as noted earlier, men experience emotional abuse by women just as much as women experience emotional abuse by men.</a:t>
            </a:r>
          </a:p>
          <a:p>
            <a:r>
              <a:rPr lang="en-US" sz="1200" u="sng" kern="1200" dirty="0">
                <a:solidFill>
                  <a:schemeClr val="tx1"/>
                </a:solidFill>
                <a:effectLst/>
                <a:latin typeface="+mn-lt"/>
                <a:ea typeface="+mn-ea"/>
                <a:cs typeface="+mn-cs"/>
                <a:hlinkClick r:id="rId3"/>
              </a:rPr>
              <a:t>https://www.focusonthefamily.ca/content/words-that-bruise-are-you-emotionally-abusive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7</a:t>
            </a:fld>
            <a:endParaRPr lang="en-US"/>
          </a:p>
        </p:txBody>
      </p:sp>
    </p:spTree>
    <p:extLst>
      <p:ext uri="{BB962C8B-B14F-4D97-AF65-F5344CB8AC3E}">
        <p14:creationId xmlns:p14="http://schemas.microsoft.com/office/powerpoint/2010/main" val="168324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She was verbally abused as a child, witnessed it in her own family, or was verbally abused by a previous partner.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She has low self-esteem.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She has an intense temper, triggered by minor frustrations and arguments.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8</a:t>
            </a:fld>
            <a:endParaRPr lang="en-US"/>
          </a:p>
        </p:txBody>
      </p:sp>
    </p:spTree>
    <p:extLst>
      <p:ext uri="{BB962C8B-B14F-4D97-AF65-F5344CB8AC3E}">
        <p14:creationId xmlns:p14="http://schemas.microsoft.com/office/powerpoint/2010/main" val="354759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Her sense of power or control depends on her partner's acquiescence and his performance per her demands.  She feels “in control” only if her partner is totally passive and giving in to all of her preferences and decisions.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She has rigid expectations or fantasies of marriage, partnership, or men, and will not compromise. She expects him to behave according to her expectations of what her partner should be like; perhaps the way her parents’ marriage was, or its opposite. She demands that he change to accommodate her expectations.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She projects the blame for all relationship difficulties onto her partner. She wouldn't get angry if only he would be who she wants him to be. She wouldn't drink if he didn't make her unhappy. She denies the need for counseling because there's “nothing wrong with her, only with him.” She might not want him to get counseling because she’s threatened by the risk of an outsider “taking sides” with him.</a:t>
            </a:r>
          </a:p>
          <a:p>
            <a:pPr fontAlgn="base"/>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9</a:t>
            </a:fld>
            <a:endParaRPr lang="en-US"/>
          </a:p>
        </p:txBody>
      </p:sp>
    </p:spTree>
    <p:extLst>
      <p:ext uri="{BB962C8B-B14F-4D97-AF65-F5344CB8AC3E}">
        <p14:creationId xmlns:p14="http://schemas.microsoft.com/office/powerpoint/2010/main" val="316298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61CA-B707-3E46-BE84-14CCB731C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24CE09-B2E3-3F44-91AB-36A9E444D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194E5-653A-FB46-9CCA-E0027075B0EF}"/>
              </a:ext>
            </a:extLst>
          </p:cNvPr>
          <p:cNvSpPr>
            <a:spLocks noGrp="1"/>
          </p:cNvSpPr>
          <p:nvPr>
            <p:ph type="dt" sz="half" idx="10"/>
          </p:nvPr>
        </p:nvSpPr>
        <p:spPr/>
        <p:txBody>
          <a:bodyPr/>
          <a:lstStyle/>
          <a:p>
            <a:fld id="{B6238387-5040-C14A-90B7-F48454758FCE}" type="datetimeFigureOut">
              <a:rPr lang="en-US" smtClean="0"/>
              <a:t>3/29/18</a:t>
            </a:fld>
            <a:endParaRPr lang="en-US"/>
          </a:p>
        </p:txBody>
      </p:sp>
      <p:sp>
        <p:nvSpPr>
          <p:cNvPr id="5" name="Footer Placeholder 4">
            <a:extLst>
              <a:ext uri="{FF2B5EF4-FFF2-40B4-BE49-F238E27FC236}">
                <a16:creationId xmlns:a16="http://schemas.microsoft.com/office/drawing/2014/main" id="{1906C9CB-A8CD-8A41-B810-E24ACD860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C39C7-19AF-5745-A15F-B3A3A1FD40BF}"/>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36260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01D9-3787-DC40-8BE3-A9B25CE418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CD088D-0FE0-5641-8454-1D9407D31A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5B547-F2A8-854D-A406-F931FAC01B81}"/>
              </a:ext>
            </a:extLst>
          </p:cNvPr>
          <p:cNvSpPr>
            <a:spLocks noGrp="1"/>
          </p:cNvSpPr>
          <p:nvPr>
            <p:ph type="dt" sz="half" idx="10"/>
          </p:nvPr>
        </p:nvSpPr>
        <p:spPr/>
        <p:txBody>
          <a:bodyPr/>
          <a:lstStyle/>
          <a:p>
            <a:fld id="{B6238387-5040-C14A-90B7-F48454758FCE}" type="datetimeFigureOut">
              <a:rPr lang="en-US" smtClean="0"/>
              <a:t>3/29/18</a:t>
            </a:fld>
            <a:endParaRPr lang="en-US"/>
          </a:p>
        </p:txBody>
      </p:sp>
      <p:sp>
        <p:nvSpPr>
          <p:cNvPr id="5" name="Footer Placeholder 4">
            <a:extLst>
              <a:ext uri="{FF2B5EF4-FFF2-40B4-BE49-F238E27FC236}">
                <a16:creationId xmlns:a16="http://schemas.microsoft.com/office/drawing/2014/main" id="{C17235AE-8FDE-C649-848C-2E5290B65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676B0-749D-5748-AAF9-CEF62F5CB2E5}"/>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01526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7BFB9-D066-AB44-8688-9E9DBE566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F65F95-9CE4-6442-B73E-E15EA35F5B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3233C-7CA4-0A47-B743-1F27879A7FB9}"/>
              </a:ext>
            </a:extLst>
          </p:cNvPr>
          <p:cNvSpPr>
            <a:spLocks noGrp="1"/>
          </p:cNvSpPr>
          <p:nvPr>
            <p:ph type="dt" sz="half" idx="10"/>
          </p:nvPr>
        </p:nvSpPr>
        <p:spPr/>
        <p:txBody>
          <a:bodyPr/>
          <a:lstStyle/>
          <a:p>
            <a:fld id="{B6238387-5040-C14A-90B7-F48454758FCE}" type="datetimeFigureOut">
              <a:rPr lang="en-US" smtClean="0"/>
              <a:t>3/29/18</a:t>
            </a:fld>
            <a:endParaRPr lang="en-US"/>
          </a:p>
        </p:txBody>
      </p:sp>
      <p:sp>
        <p:nvSpPr>
          <p:cNvPr id="5" name="Footer Placeholder 4">
            <a:extLst>
              <a:ext uri="{FF2B5EF4-FFF2-40B4-BE49-F238E27FC236}">
                <a16:creationId xmlns:a16="http://schemas.microsoft.com/office/drawing/2014/main" id="{C3896A7E-F71D-7C49-A592-E28B2EABC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A23E4-E141-E04C-9B0B-002A5EFF97AE}"/>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93219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92AF-300B-504A-83D0-906B2EC69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44D543-644C-874A-A9B3-B3B5893D1A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FB5C5-6533-5A40-A2E9-EA20A7685EFF}"/>
              </a:ext>
            </a:extLst>
          </p:cNvPr>
          <p:cNvSpPr>
            <a:spLocks noGrp="1"/>
          </p:cNvSpPr>
          <p:nvPr>
            <p:ph type="dt" sz="half" idx="10"/>
          </p:nvPr>
        </p:nvSpPr>
        <p:spPr/>
        <p:txBody>
          <a:bodyPr/>
          <a:lstStyle/>
          <a:p>
            <a:fld id="{B6238387-5040-C14A-90B7-F48454758FCE}" type="datetimeFigureOut">
              <a:rPr lang="en-US" smtClean="0"/>
              <a:t>3/29/18</a:t>
            </a:fld>
            <a:endParaRPr lang="en-US"/>
          </a:p>
        </p:txBody>
      </p:sp>
      <p:sp>
        <p:nvSpPr>
          <p:cNvPr id="5" name="Footer Placeholder 4">
            <a:extLst>
              <a:ext uri="{FF2B5EF4-FFF2-40B4-BE49-F238E27FC236}">
                <a16:creationId xmlns:a16="http://schemas.microsoft.com/office/drawing/2014/main" id="{EBBF460B-E5AC-7248-960D-B35FFD3B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DA517-E4F7-1542-B10D-308B3C4043C0}"/>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54736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906D-F18F-3246-9103-782C97AB0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79CF54-0E28-974D-9A97-E32796BB0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5108F8-0677-2542-81C6-27D88D5BDC60}"/>
              </a:ext>
            </a:extLst>
          </p:cNvPr>
          <p:cNvSpPr>
            <a:spLocks noGrp="1"/>
          </p:cNvSpPr>
          <p:nvPr>
            <p:ph type="dt" sz="half" idx="10"/>
          </p:nvPr>
        </p:nvSpPr>
        <p:spPr/>
        <p:txBody>
          <a:bodyPr/>
          <a:lstStyle/>
          <a:p>
            <a:fld id="{B6238387-5040-C14A-90B7-F48454758FCE}" type="datetimeFigureOut">
              <a:rPr lang="en-US" smtClean="0"/>
              <a:t>3/29/18</a:t>
            </a:fld>
            <a:endParaRPr lang="en-US"/>
          </a:p>
        </p:txBody>
      </p:sp>
      <p:sp>
        <p:nvSpPr>
          <p:cNvPr id="5" name="Footer Placeholder 4">
            <a:extLst>
              <a:ext uri="{FF2B5EF4-FFF2-40B4-BE49-F238E27FC236}">
                <a16:creationId xmlns:a16="http://schemas.microsoft.com/office/drawing/2014/main" id="{645A7B02-C23E-5746-AD2D-2419B20D3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59BA2-BD78-2E4E-B57D-3A05C4B4DF96}"/>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4579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FFA0-07CE-A148-AF12-71DE16C4A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E8799-11B2-D642-930A-86A65AC5B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65BE0D-A4C0-FD47-9721-0A47123E3F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E7370-F4B5-3B43-8733-B2BC93E18E6E}"/>
              </a:ext>
            </a:extLst>
          </p:cNvPr>
          <p:cNvSpPr>
            <a:spLocks noGrp="1"/>
          </p:cNvSpPr>
          <p:nvPr>
            <p:ph type="dt" sz="half" idx="10"/>
          </p:nvPr>
        </p:nvSpPr>
        <p:spPr/>
        <p:txBody>
          <a:bodyPr/>
          <a:lstStyle/>
          <a:p>
            <a:fld id="{B6238387-5040-C14A-90B7-F48454758FCE}" type="datetimeFigureOut">
              <a:rPr lang="en-US" smtClean="0"/>
              <a:t>3/29/18</a:t>
            </a:fld>
            <a:endParaRPr lang="en-US"/>
          </a:p>
        </p:txBody>
      </p:sp>
      <p:sp>
        <p:nvSpPr>
          <p:cNvPr id="6" name="Footer Placeholder 5">
            <a:extLst>
              <a:ext uri="{FF2B5EF4-FFF2-40B4-BE49-F238E27FC236}">
                <a16:creationId xmlns:a16="http://schemas.microsoft.com/office/drawing/2014/main" id="{ECF461CE-B09D-F048-A17F-586388880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9C2D5-CE0F-1D40-A73F-B853C5378A91}"/>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62996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F06C-4C9E-E749-BC73-8C98B171D3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53996A-6937-8648-8CF7-BD73F76B9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EE470-E189-DF40-8B58-BB57B607B9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692F0C-6A1A-9446-B3B2-90E5EA6F9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491919-4155-9041-8718-A77CE97A0C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5233E8-D10C-4A4C-ABA6-0D4217E73431}"/>
              </a:ext>
            </a:extLst>
          </p:cNvPr>
          <p:cNvSpPr>
            <a:spLocks noGrp="1"/>
          </p:cNvSpPr>
          <p:nvPr>
            <p:ph type="dt" sz="half" idx="10"/>
          </p:nvPr>
        </p:nvSpPr>
        <p:spPr/>
        <p:txBody>
          <a:bodyPr/>
          <a:lstStyle/>
          <a:p>
            <a:fld id="{B6238387-5040-C14A-90B7-F48454758FCE}" type="datetimeFigureOut">
              <a:rPr lang="en-US" smtClean="0"/>
              <a:t>3/29/18</a:t>
            </a:fld>
            <a:endParaRPr lang="en-US"/>
          </a:p>
        </p:txBody>
      </p:sp>
      <p:sp>
        <p:nvSpPr>
          <p:cNvPr id="8" name="Footer Placeholder 7">
            <a:extLst>
              <a:ext uri="{FF2B5EF4-FFF2-40B4-BE49-F238E27FC236}">
                <a16:creationId xmlns:a16="http://schemas.microsoft.com/office/drawing/2014/main" id="{1C8CEDEA-D8B7-244A-8ED8-D9C7388D4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9C9965-5337-1840-9793-5F3A5A93768B}"/>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42176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9A7F-F23D-9A47-8623-BC4E86699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22D6C-EE8A-FB45-A79F-149903EA2F65}"/>
              </a:ext>
            </a:extLst>
          </p:cNvPr>
          <p:cNvSpPr>
            <a:spLocks noGrp="1"/>
          </p:cNvSpPr>
          <p:nvPr>
            <p:ph type="dt" sz="half" idx="10"/>
          </p:nvPr>
        </p:nvSpPr>
        <p:spPr/>
        <p:txBody>
          <a:bodyPr/>
          <a:lstStyle/>
          <a:p>
            <a:fld id="{B6238387-5040-C14A-90B7-F48454758FCE}" type="datetimeFigureOut">
              <a:rPr lang="en-US" smtClean="0"/>
              <a:t>3/29/18</a:t>
            </a:fld>
            <a:endParaRPr lang="en-US"/>
          </a:p>
        </p:txBody>
      </p:sp>
      <p:sp>
        <p:nvSpPr>
          <p:cNvPr id="4" name="Footer Placeholder 3">
            <a:extLst>
              <a:ext uri="{FF2B5EF4-FFF2-40B4-BE49-F238E27FC236}">
                <a16:creationId xmlns:a16="http://schemas.microsoft.com/office/drawing/2014/main" id="{2D4FF957-11FF-3741-95CA-0DBEC7E5F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089A8B-8845-4F43-849D-9B4988E0FA2A}"/>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371768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E9CE2-906D-FF46-A411-E8648991C9AB}"/>
              </a:ext>
            </a:extLst>
          </p:cNvPr>
          <p:cNvSpPr>
            <a:spLocks noGrp="1"/>
          </p:cNvSpPr>
          <p:nvPr>
            <p:ph type="dt" sz="half" idx="10"/>
          </p:nvPr>
        </p:nvSpPr>
        <p:spPr/>
        <p:txBody>
          <a:bodyPr/>
          <a:lstStyle/>
          <a:p>
            <a:fld id="{B6238387-5040-C14A-90B7-F48454758FCE}" type="datetimeFigureOut">
              <a:rPr lang="en-US" smtClean="0"/>
              <a:t>3/29/18</a:t>
            </a:fld>
            <a:endParaRPr lang="en-US"/>
          </a:p>
        </p:txBody>
      </p:sp>
      <p:sp>
        <p:nvSpPr>
          <p:cNvPr id="3" name="Footer Placeholder 2">
            <a:extLst>
              <a:ext uri="{FF2B5EF4-FFF2-40B4-BE49-F238E27FC236}">
                <a16:creationId xmlns:a16="http://schemas.microsoft.com/office/drawing/2014/main" id="{D9674E3E-DDA9-2747-ADDF-657A70FEBF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E98EE9-1501-564E-8C69-2F1ED177D7AC}"/>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326836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F710-DDF5-3D44-B43B-A193F7319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52184-2E39-D649-8E1F-0EDAB874AA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91DAD4-54BE-B040-978D-A05FE2F26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0ACB7D-4870-C94A-8264-1F4AE7239C09}"/>
              </a:ext>
            </a:extLst>
          </p:cNvPr>
          <p:cNvSpPr>
            <a:spLocks noGrp="1"/>
          </p:cNvSpPr>
          <p:nvPr>
            <p:ph type="dt" sz="half" idx="10"/>
          </p:nvPr>
        </p:nvSpPr>
        <p:spPr/>
        <p:txBody>
          <a:bodyPr/>
          <a:lstStyle/>
          <a:p>
            <a:fld id="{B6238387-5040-C14A-90B7-F48454758FCE}" type="datetimeFigureOut">
              <a:rPr lang="en-US" smtClean="0"/>
              <a:t>3/29/18</a:t>
            </a:fld>
            <a:endParaRPr lang="en-US"/>
          </a:p>
        </p:txBody>
      </p:sp>
      <p:sp>
        <p:nvSpPr>
          <p:cNvPr id="6" name="Footer Placeholder 5">
            <a:extLst>
              <a:ext uri="{FF2B5EF4-FFF2-40B4-BE49-F238E27FC236}">
                <a16:creationId xmlns:a16="http://schemas.microsoft.com/office/drawing/2014/main" id="{759F4235-61BF-C34C-9A9D-1F803DC73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7B5CB-E571-4A43-89F8-81640DEA3071}"/>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08893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575E-70C9-A44A-BB1A-FECC5CEE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62930E-CFD5-F149-AEB7-129669E3C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F95042-DA45-4F4E-BF81-B9B5C419C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7FC74-92A3-B547-ACD4-7A6815DE4AB9}"/>
              </a:ext>
            </a:extLst>
          </p:cNvPr>
          <p:cNvSpPr>
            <a:spLocks noGrp="1"/>
          </p:cNvSpPr>
          <p:nvPr>
            <p:ph type="dt" sz="half" idx="10"/>
          </p:nvPr>
        </p:nvSpPr>
        <p:spPr/>
        <p:txBody>
          <a:bodyPr/>
          <a:lstStyle/>
          <a:p>
            <a:fld id="{B6238387-5040-C14A-90B7-F48454758FCE}" type="datetimeFigureOut">
              <a:rPr lang="en-US" smtClean="0"/>
              <a:t>3/29/18</a:t>
            </a:fld>
            <a:endParaRPr lang="en-US"/>
          </a:p>
        </p:txBody>
      </p:sp>
      <p:sp>
        <p:nvSpPr>
          <p:cNvPr id="6" name="Footer Placeholder 5">
            <a:extLst>
              <a:ext uri="{FF2B5EF4-FFF2-40B4-BE49-F238E27FC236}">
                <a16:creationId xmlns:a16="http://schemas.microsoft.com/office/drawing/2014/main" id="{0A6BF0CE-DC7A-884D-979E-EC595D471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DF1156-AAD0-444B-8BB7-CEB088B17F4F}"/>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40024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E0668-295F-114E-8A09-A254C9C75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5A2486-F560-DA49-A2C7-9AFB4648E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D9EA8-9D7E-7A4A-90FB-89378EF2A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38387-5040-C14A-90B7-F48454758FCE}" type="datetimeFigureOut">
              <a:rPr lang="en-US" smtClean="0"/>
              <a:t>3/29/18</a:t>
            </a:fld>
            <a:endParaRPr lang="en-US"/>
          </a:p>
        </p:txBody>
      </p:sp>
      <p:sp>
        <p:nvSpPr>
          <p:cNvPr id="5" name="Footer Placeholder 4">
            <a:extLst>
              <a:ext uri="{FF2B5EF4-FFF2-40B4-BE49-F238E27FC236}">
                <a16:creationId xmlns:a16="http://schemas.microsoft.com/office/drawing/2014/main" id="{F854BDE7-6FC9-E74B-9B41-BBC7AA6BF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55D5A1-2D0F-C340-94A8-E38E2817A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11DA3-B449-084A-9A43-F508A802E75C}" type="slidenum">
              <a:rPr lang="en-US" smtClean="0"/>
              <a:t>‹#›</a:t>
            </a:fld>
            <a:endParaRPr lang="en-US"/>
          </a:p>
        </p:txBody>
      </p:sp>
    </p:spTree>
    <p:extLst>
      <p:ext uri="{BB962C8B-B14F-4D97-AF65-F5344CB8AC3E}">
        <p14:creationId xmlns:p14="http://schemas.microsoft.com/office/powerpoint/2010/main" val="252239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6DCFFB-3903-014F-B9C0-E0D2E814A073}"/>
              </a:ext>
            </a:extLst>
          </p:cNvPr>
          <p:cNvPicPr>
            <a:picLocks noChangeAspect="1"/>
          </p:cNvPicPr>
          <p:nvPr/>
        </p:nvPicPr>
        <p:blipFill rotWithShape="1">
          <a:blip r:embed="rId3"/>
          <a:srcRect t="16811" b="2696"/>
          <a:stretch/>
        </p:blipFill>
        <p:spPr>
          <a:xfrm>
            <a:off x="-1" y="0"/>
            <a:ext cx="12192001" cy="6943481"/>
          </a:xfrm>
          <a:prstGeom prst="rect">
            <a:avLst/>
          </a:prstGeom>
        </p:spPr>
      </p:pic>
      <p:sp>
        <p:nvSpPr>
          <p:cNvPr id="2" name="Title 1">
            <a:extLst>
              <a:ext uri="{FF2B5EF4-FFF2-40B4-BE49-F238E27FC236}">
                <a16:creationId xmlns:a16="http://schemas.microsoft.com/office/drawing/2014/main" id="{128FFBDE-4297-0346-BE04-8F1F62D1D97A}"/>
              </a:ext>
            </a:extLst>
          </p:cNvPr>
          <p:cNvSpPr>
            <a:spLocks noGrp="1"/>
          </p:cNvSpPr>
          <p:nvPr>
            <p:ph type="ctrTitle"/>
          </p:nvPr>
        </p:nvSpPr>
        <p:spPr>
          <a:xfrm>
            <a:off x="964440" y="2487148"/>
            <a:ext cx="9144000" cy="2480643"/>
          </a:xfrm>
        </p:spPr>
        <p:txBody>
          <a:bodyPr>
            <a:normAutofit fontScale="90000"/>
          </a:bodyPr>
          <a:lstStyle/>
          <a:p>
            <a:r>
              <a:rPr lang="en-US" sz="8000" b="1" dirty="0">
                <a:latin typeface="SignPainter HouseScript" panose="02000006070000020004" pitchFamily="2" charset="0"/>
              </a:rPr>
              <a:t>Emotional Abuse: </a:t>
            </a:r>
            <a:br>
              <a:rPr lang="en-US" b="1" dirty="0"/>
            </a:br>
            <a:r>
              <a:rPr lang="en-US" sz="4400" dirty="0">
                <a:latin typeface="Avenir Next" panose="020B0503020202020204" pitchFamily="34" charset="0"/>
              </a:rPr>
              <a:t>WHAT WE CAN DO</a:t>
            </a:r>
            <a:br>
              <a:rPr lang="en-US" sz="4400" dirty="0">
                <a:latin typeface="Avenir Next" panose="020B0503020202020204" pitchFamily="34" charset="0"/>
              </a:rPr>
            </a:br>
            <a:endParaRPr lang="en-US" dirty="0"/>
          </a:p>
        </p:txBody>
      </p:sp>
      <p:sp>
        <p:nvSpPr>
          <p:cNvPr id="3" name="Subtitle 2">
            <a:extLst>
              <a:ext uri="{FF2B5EF4-FFF2-40B4-BE49-F238E27FC236}">
                <a16:creationId xmlns:a16="http://schemas.microsoft.com/office/drawing/2014/main" id="{F07C73E4-876B-6144-B0E4-1BC265B11E7A}"/>
              </a:ext>
            </a:extLst>
          </p:cNvPr>
          <p:cNvSpPr>
            <a:spLocks noGrp="1"/>
          </p:cNvSpPr>
          <p:nvPr>
            <p:ph type="subTitle" idx="1"/>
          </p:nvPr>
        </p:nvSpPr>
        <p:spPr>
          <a:xfrm>
            <a:off x="1019032" y="4531063"/>
            <a:ext cx="9144000" cy="1491018"/>
          </a:xfrm>
        </p:spPr>
        <p:txBody>
          <a:bodyPr/>
          <a:lstStyle/>
          <a:p>
            <a:r>
              <a:rPr lang="en-US" sz="1400" dirty="0">
                <a:latin typeface="Avenir Next" panose="020B0503020202020204" pitchFamily="34" charset="0"/>
              </a:rPr>
              <a:t>BY DR KATIA REINERT | GCHM ASSOCIATE DIRECTOR</a:t>
            </a:r>
          </a:p>
          <a:p>
            <a:endParaRPr lang="en-US" dirty="0"/>
          </a:p>
        </p:txBody>
      </p:sp>
      <p:pic>
        <p:nvPicPr>
          <p:cNvPr id="5" name="Picture 4">
            <a:extLst>
              <a:ext uri="{FF2B5EF4-FFF2-40B4-BE49-F238E27FC236}">
                <a16:creationId xmlns:a16="http://schemas.microsoft.com/office/drawing/2014/main" id="{266BF374-48E7-5E4E-92C4-B7BEFF231B32}"/>
              </a:ext>
            </a:extLst>
          </p:cNvPr>
          <p:cNvPicPr>
            <a:picLocks noChangeAspect="1"/>
          </p:cNvPicPr>
          <p:nvPr/>
        </p:nvPicPr>
        <p:blipFill>
          <a:blip r:embed="rId4"/>
          <a:stretch>
            <a:fillRect/>
          </a:stretch>
        </p:blipFill>
        <p:spPr>
          <a:xfrm>
            <a:off x="3114532" y="4997172"/>
            <a:ext cx="4953000" cy="558800"/>
          </a:xfrm>
          <a:prstGeom prst="rect">
            <a:avLst/>
          </a:prstGeom>
        </p:spPr>
      </p:pic>
    </p:spTree>
    <p:extLst>
      <p:ext uri="{BB962C8B-B14F-4D97-AF65-F5344CB8AC3E}">
        <p14:creationId xmlns:p14="http://schemas.microsoft.com/office/powerpoint/2010/main" val="79953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9122FB71-7A9F-7B46-B303-513DC6F1EAF7}"/>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a16="http://schemas.microsoft.com/office/drawing/2014/main" id="{7E30045D-BD22-C04E-B81D-15C8B14C32DC}"/>
              </a:ext>
            </a:extLst>
          </p:cNvPr>
          <p:cNvSpPr>
            <a:spLocks noGrp="1"/>
          </p:cNvSpPr>
          <p:nvPr>
            <p:ph idx="1"/>
          </p:nvPr>
        </p:nvSpPr>
        <p:spPr>
          <a:xfrm>
            <a:off x="674424" y="1511724"/>
            <a:ext cx="8455925" cy="4351338"/>
          </a:xfrm>
        </p:spPr>
        <p:txBody>
          <a:bodyPr/>
          <a:lstStyle/>
          <a:p>
            <a:pPr lvl="0" fontAlgn="base">
              <a:lnSpc>
                <a:spcPct val="100000"/>
              </a:lnSpc>
            </a:pPr>
            <a:r>
              <a:rPr lang="en-US" b="1" dirty="0">
                <a:solidFill>
                  <a:srgbClr val="002060"/>
                </a:solidFill>
              </a:rPr>
              <a:t>Abusers are extremely possessive and jealous</a:t>
            </a:r>
            <a:r>
              <a:rPr lang="en-US" dirty="0"/>
              <a:t>. They experience an intense desire to control their mates.</a:t>
            </a:r>
          </a:p>
          <a:p>
            <a:pPr lvl="0" fontAlgn="base">
              <a:lnSpc>
                <a:spcPct val="100000"/>
              </a:lnSpc>
            </a:pPr>
            <a:r>
              <a:rPr lang="en-US" b="1" dirty="0">
                <a:solidFill>
                  <a:srgbClr val="002060"/>
                </a:solidFill>
              </a:rPr>
              <a:t>Abusers often have superficial relationships with other people</a:t>
            </a:r>
            <a:r>
              <a:rPr lang="en-US" dirty="0"/>
              <a:t>. Her primary, if not exclusive, relationship is with her husband/boyfriend.</a:t>
            </a:r>
          </a:p>
          <a:p>
            <a:pPr lvl="0" fontAlgn="base">
              <a:lnSpc>
                <a:spcPct val="100000"/>
              </a:lnSpc>
            </a:pPr>
            <a:r>
              <a:rPr lang="en-US" b="1" dirty="0">
                <a:solidFill>
                  <a:srgbClr val="002060"/>
                </a:solidFill>
              </a:rPr>
              <a:t>She may be described as having a dual personality</a:t>
            </a:r>
            <a:r>
              <a:rPr lang="en-US" dirty="0"/>
              <a:t>—She is either sweet or exceptionally cruel and sharp. She is selfish or generous depending on her mood.</a:t>
            </a:r>
          </a:p>
          <a:p>
            <a:pPr>
              <a:lnSpc>
                <a:spcPct val="100000"/>
              </a:lnSpc>
            </a:pPr>
            <a:endParaRPr lang="en-US" dirty="0"/>
          </a:p>
        </p:txBody>
      </p:sp>
    </p:spTree>
    <p:extLst>
      <p:ext uri="{BB962C8B-B14F-4D97-AF65-F5344CB8AC3E}">
        <p14:creationId xmlns:p14="http://schemas.microsoft.com/office/powerpoint/2010/main" val="317799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854A-49D2-854B-A26E-F1C7167C6BDE}"/>
              </a:ext>
            </a:extLst>
          </p:cNvPr>
          <p:cNvSpPr>
            <a:spLocks noGrp="1"/>
          </p:cNvSpPr>
          <p:nvPr>
            <p:ph type="title"/>
          </p:nvPr>
        </p:nvSpPr>
        <p:spPr/>
        <p:txBody>
          <a:bodyPr/>
          <a:lstStyle/>
          <a:p>
            <a:endParaRPr lang="en-US"/>
          </a:p>
        </p:txBody>
      </p:sp>
      <p:pic>
        <p:nvPicPr>
          <p:cNvPr id="4" name="Content Placeholder 8">
            <a:extLst>
              <a:ext uri="{FF2B5EF4-FFF2-40B4-BE49-F238E27FC236}">
                <a16:creationId xmlns:a16="http://schemas.microsoft.com/office/drawing/2014/main" id="{378FE055-173D-1848-A430-EF1E287D5ADE}"/>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a16="http://schemas.microsoft.com/office/drawing/2014/main" id="{DA2347CE-F9BA-BA49-9F9B-3D17EF23A4AA}"/>
              </a:ext>
            </a:extLst>
          </p:cNvPr>
          <p:cNvSpPr>
            <a:spLocks noGrp="1"/>
          </p:cNvSpPr>
          <p:nvPr>
            <p:ph idx="1"/>
          </p:nvPr>
        </p:nvSpPr>
        <p:spPr>
          <a:xfrm>
            <a:off x="701720" y="1893865"/>
            <a:ext cx="9247496" cy="4351338"/>
          </a:xfrm>
        </p:spPr>
        <p:txBody>
          <a:bodyPr/>
          <a:lstStyle/>
          <a:p>
            <a:pPr lvl="0" fontAlgn="base">
              <a:lnSpc>
                <a:spcPct val="100000"/>
              </a:lnSpc>
            </a:pPr>
            <a:r>
              <a:rPr lang="en-US" b="1" dirty="0">
                <a:solidFill>
                  <a:srgbClr val="002060"/>
                </a:solidFill>
              </a:rPr>
              <a:t>A major characteristic of abusers is their capacity to deceive others. </a:t>
            </a:r>
            <a:r>
              <a:rPr lang="en-US" dirty="0"/>
              <a:t>She can be sweet, calm, charming, and convincing.</a:t>
            </a:r>
          </a:p>
          <a:p>
            <a:pPr lvl="0" fontAlgn="base">
              <a:lnSpc>
                <a:spcPct val="100000"/>
              </a:lnSpc>
            </a:pPr>
            <a:r>
              <a:rPr lang="en-US" b="1" dirty="0">
                <a:solidFill>
                  <a:srgbClr val="002060"/>
                </a:solidFill>
              </a:rPr>
              <a:t>The mate is usually a symbol. </a:t>
            </a:r>
            <a:r>
              <a:rPr lang="en-US" dirty="0"/>
              <a:t>The abuser doesn’t relate to her partner as a person in his own right, but as a symbol of a significant other. This is especially true when she’s angry. She assumes that he is thinking, feeling, or acting like that significant other—often her father (or other family member or authority figure).</a:t>
            </a:r>
          </a:p>
          <a:p>
            <a:pPr>
              <a:lnSpc>
                <a:spcPct val="100000"/>
              </a:lnSpc>
            </a:pPr>
            <a:endParaRPr lang="en-US" dirty="0"/>
          </a:p>
        </p:txBody>
      </p:sp>
    </p:spTree>
    <p:extLst>
      <p:ext uri="{BB962C8B-B14F-4D97-AF65-F5344CB8AC3E}">
        <p14:creationId xmlns:p14="http://schemas.microsoft.com/office/powerpoint/2010/main" val="411007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17A2-4923-C142-82AB-DDA93A7F13A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36FB68C-8CD8-8548-86C5-957757D10952}"/>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a16="http://schemas.microsoft.com/office/drawing/2014/main" id="{C4BF51DF-05FD-9C44-98E6-46BBB66B9799}"/>
              </a:ext>
            </a:extLst>
          </p:cNvPr>
          <p:cNvSpPr>
            <a:spLocks noGrp="1"/>
          </p:cNvSpPr>
          <p:nvPr>
            <p:ph idx="1"/>
          </p:nvPr>
        </p:nvSpPr>
        <p:spPr>
          <a:xfrm>
            <a:off x="3234522" y="1566318"/>
            <a:ext cx="6277977" cy="4351338"/>
          </a:xfrm>
        </p:spPr>
        <p:txBody>
          <a:bodyPr/>
          <a:lstStyle/>
          <a:p>
            <a:pPr marL="0" indent="0" algn="ctr">
              <a:lnSpc>
                <a:spcPct val="100000"/>
              </a:lnSpc>
              <a:buNone/>
            </a:pPr>
            <a:r>
              <a:rPr lang="en-US" b="1" dirty="0">
                <a:solidFill>
                  <a:srgbClr val="002060"/>
                </a:solidFill>
              </a:rPr>
              <a:t>Research points out that abused people tend to abuse others. </a:t>
            </a:r>
            <a:r>
              <a:rPr lang="en-US" dirty="0"/>
              <a:t>So abusive behavior can sometimes come from feelings of fear and shame that may have resulted from abuse they suffered prior to marrying their spouse. This often results in the need to control their shame through subsequent abuse.</a:t>
            </a:r>
            <a:r>
              <a:rPr lang="en-US" dirty="0">
                <a:effectLst/>
              </a:rPr>
              <a:t> </a:t>
            </a:r>
            <a:endParaRPr lang="en-US" dirty="0"/>
          </a:p>
        </p:txBody>
      </p:sp>
    </p:spTree>
    <p:extLst>
      <p:ext uri="{BB962C8B-B14F-4D97-AF65-F5344CB8AC3E}">
        <p14:creationId xmlns:p14="http://schemas.microsoft.com/office/powerpoint/2010/main" val="319553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435509-2B3C-CA4B-B23A-617D82693879}"/>
              </a:ext>
            </a:extLst>
          </p:cNvPr>
          <p:cNvPicPr>
            <a:picLocks noChangeAspect="1"/>
          </p:cNvPicPr>
          <p:nvPr/>
        </p:nvPicPr>
        <p:blipFill rotWithShape="1">
          <a:blip r:embed="rId3"/>
          <a:srcRect t="16317"/>
          <a:stretch/>
        </p:blipFill>
        <p:spPr>
          <a:xfrm>
            <a:off x="0" y="0"/>
            <a:ext cx="12192000" cy="6926240"/>
          </a:xfrm>
          <a:prstGeom prst="rect">
            <a:avLst/>
          </a:prstGeom>
        </p:spPr>
      </p:pic>
      <p:sp>
        <p:nvSpPr>
          <p:cNvPr id="2" name="Title 1">
            <a:extLst>
              <a:ext uri="{FF2B5EF4-FFF2-40B4-BE49-F238E27FC236}">
                <a16:creationId xmlns:a16="http://schemas.microsoft.com/office/drawing/2014/main" id="{84B4164B-4C93-AB46-98F0-716F0D152FE6}"/>
              </a:ext>
            </a:extLst>
          </p:cNvPr>
          <p:cNvSpPr>
            <a:spLocks noGrp="1"/>
          </p:cNvSpPr>
          <p:nvPr>
            <p:ph type="title"/>
          </p:nvPr>
        </p:nvSpPr>
        <p:spPr>
          <a:xfrm>
            <a:off x="2421340" y="706323"/>
            <a:ext cx="7814481" cy="4466182"/>
          </a:xfrm>
        </p:spPr>
        <p:txBody>
          <a:bodyPr>
            <a:noAutofit/>
          </a:bodyPr>
          <a:lstStyle/>
          <a:p>
            <a:pPr algn="ctr" fontAlgn="base">
              <a:lnSpc>
                <a:spcPct val="100000"/>
              </a:lnSpc>
            </a:pPr>
            <a:br>
              <a:rPr lang="en-US" dirty="0">
                <a:latin typeface="Avenir Next" panose="020B0503020202020204" pitchFamily="34" charset="0"/>
              </a:rPr>
            </a:br>
            <a:br>
              <a:rPr lang="en-US" dirty="0">
                <a:latin typeface="Avenir Next" panose="020B0503020202020204" pitchFamily="34" charset="0"/>
              </a:rPr>
            </a:br>
            <a:br>
              <a:rPr lang="en-US" dirty="0">
                <a:latin typeface="Avenir Next" panose="020B0503020202020204" pitchFamily="34" charset="0"/>
              </a:rPr>
            </a:br>
            <a:br>
              <a:rPr lang="en-US" dirty="0">
                <a:latin typeface="Avenir Next" panose="020B0503020202020204" pitchFamily="34" charset="0"/>
              </a:rPr>
            </a:br>
            <a:r>
              <a:rPr lang="en-US" dirty="0">
                <a:latin typeface="Avenir Next" panose="020B0503020202020204" pitchFamily="34" charset="0"/>
              </a:rPr>
              <a:t>WHAT ARE THE TECHNIQUES USED IN </a:t>
            </a:r>
            <a:r>
              <a:rPr lang="en-US" b="1" dirty="0">
                <a:solidFill>
                  <a:srgbClr val="002060"/>
                </a:solidFill>
                <a:latin typeface="Avenir Next" panose="020B0503020202020204" pitchFamily="34" charset="0"/>
              </a:rPr>
              <a:t>EMOTIONAL ABUSE?</a:t>
            </a:r>
            <a:br>
              <a:rPr lang="en-US" b="1" dirty="0">
                <a:solidFill>
                  <a:srgbClr val="002060"/>
                </a:solidFill>
                <a:latin typeface="Avenir Next" panose="020B0503020202020204" pitchFamily="34" charset="0"/>
              </a:rPr>
            </a:br>
            <a:r>
              <a:rPr lang="en-US" dirty="0">
                <a:latin typeface="Avenir Next" panose="020B0503020202020204" pitchFamily="34" charset="0"/>
              </a:rPr>
              <a:t> </a:t>
            </a:r>
            <a:br>
              <a:rPr lang="en-US" dirty="0">
                <a:latin typeface="Avenir Next" panose="020B0503020202020204" pitchFamily="34" charset="0"/>
              </a:rPr>
            </a:br>
            <a:br>
              <a:rPr lang="en-US" dirty="0">
                <a:latin typeface="Avenir Next" panose="020B0503020202020204" pitchFamily="34" charset="0"/>
              </a:rPr>
            </a:br>
            <a:r>
              <a:rPr lang="en-US" dirty="0">
                <a:latin typeface="Avenir Next" panose="020B0503020202020204" pitchFamily="34" charset="0"/>
              </a:rPr>
              <a:t> </a:t>
            </a:r>
            <a:br>
              <a:rPr lang="en-US" dirty="0">
                <a:latin typeface="Avenir Next" panose="020B0503020202020204" pitchFamily="34" charset="0"/>
              </a:rPr>
            </a:br>
            <a:endParaRPr lang="en-US" dirty="0">
              <a:latin typeface="Avenir Next" panose="020B0503020202020204" pitchFamily="34" charset="0"/>
            </a:endParaRPr>
          </a:p>
        </p:txBody>
      </p:sp>
    </p:spTree>
    <p:extLst>
      <p:ext uri="{BB962C8B-B14F-4D97-AF65-F5344CB8AC3E}">
        <p14:creationId xmlns:p14="http://schemas.microsoft.com/office/powerpoint/2010/main" val="223617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FA3616-A3EE-AB49-8ED9-ED9D6C5202FA}"/>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6CAE8281-9BEA-9C44-B525-F7833C057F1F}"/>
              </a:ext>
            </a:extLst>
          </p:cNvPr>
          <p:cNvSpPr>
            <a:spLocks noGrp="1"/>
          </p:cNvSpPr>
          <p:nvPr>
            <p:ph type="title"/>
          </p:nvPr>
        </p:nvSpPr>
        <p:spPr>
          <a:xfrm>
            <a:off x="128514" y="638079"/>
            <a:ext cx="10515600" cy="1325563"/>
          </a:xfrm>
        </p:spPr>
        <p:txBody>
          <a:bodyPr>
            <a:normAutofit fontScale="90000"/>
          </a:bodyPr>
          <a:lstStyle/>
          <a:p>
            <a:pPr algn="ctr"/>
            <a:r>
              <a:rPr lang="en-US" dirty="0">
                <a:latin typeface="Avenir Next" panose="020B0503020202020204" pitchFamily="34" charset="0"/>
              </a:rPr>
              <a:t>1. EMOTIONAL ABUSE </a:t>
            </a:r>
            <a:br>
              <a:rPr lang="en-US" dirty="0">
                <a:latin typeface="Avenir Next" panose="020B0503020202020204" pitchFamily="34" charset="0"/>
              </a:rPr>
            </a:br>
            <a:r>
              <a:rPr lang="en-US" b="1" dirty="0">
                <a:solidFill>
                  <a:srgbClr val="002060"/>
                </a:solidFill>
                <a:latin typeface="Avenir Next" panose="020B0503020202020204" pitchFamily="34" charset="0"/>
              </a:rPr>
              <a:t>THROUGH WORDS</a:t>
            </a:r>
            <a:br>
              <a:rPr lang="en-US" dirty="0">
                <a:latin typeface="Avenir Next" panose="020B0503020202020204" pitchFamily="34" charset="0"/>
              </a:rPr>
            </a:b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6E92385A-C482-E640-9656-B0DA1D75E049}"/>
              </a:ext>
            </a:extLst>
          </p:cNvPr>
          <p:cNvSpPr>
            <a:spLocks noGrp="1"/>
          </p:cNvSpPr>
          <p:nvPr>
            <p:ph idx="1"/>
          </p:nvPr>
        </p:nvSpPr>
        <p:spPr>
          <a:xfrm>
            <a:off x="1070216" y="2248707"/>
            <a:ext cx="8838063" cy="4015617"/>
          </a:xfrm>
        </p:spPr>
        <p:txBody>
          <a:bodyPr>
            <a:normAutofit lnSpcReduction="10000"/>
          </a:bodyPr>
          <a:lstStyle/>
          <a:p>
            <a:pPr lvl="0" fontAlgn="base"/>
            <a:r>
              <a:rPr lang="en-US" b="1" dirty="0">
                <a:solidFill>
                  <a:srgbClr val="002060"/>
                </a:solidFill>
              </a:rPr>
              <a:t>The Overbearing Opinion</a:t>
            </a:r>
            <a:r>
              <a:rPr lang="en-US" dirty="0">
                <a:solidFill>
                  <a:srgbClr val="002060"/>
                </a:solidFill>
              </a:rPr>
              <a:t>. </a:t>
            </a:r>
            <a:r>
              <a:rPr lang="en-US" dirty="0"/>
              <a:t>The person who refuses to consider your opinion and forces you to always accept his or hers.</a:t>
            </a:r>
          </a:p>
          <a:p>
            <a:pPr lvl="0" fontAlgn="base"/>
            <a:r>
              <a:rPr lang="en-US" b="1" dirty="0">
                <a:solidFill>
                  <a:srgbClr val="002060"/>
                </a:solidFill>
              </a:rPr>
              <a:t>The Person Who is Always Right</a:t>
            </a:r>
            <a:r>
              <a:rPr lang="en-US" b="1" dirty="0"/>
              <a:t>.</a:t>
            </a:r>
            <a:r>
              <a:rPr lang="en-US" dirty="0"/>
              <a:t> The person who must always be right and have the last word whenever a disagreement occurs. </a:t>
            </a:r>
          </a:p>
          <a:p>
            <a:pPr lvl="0" fontAlgn="base"/>
            <a:r>
              <a:rPr lang="en-US" b="1" dirty="0">
                <a:solidFill>
                  <a:srgbClr val="002060"/>
                </a:solidFill>
              </a:rPr>
              <a:t>The Judge and Jury</a:t>
            </a:r>
            <a:r>
              <a:rPr lang="en-US" dirty="0">
                <a:solidFill>
                  <a:srgbClr val="002060"/>
                </a:solidFill>
              </a:rPr>
              <a:t>. </a:t>
            </a:r>
            <a:r>
              <a:rPr lang="en-US" dirty="0"/>
              <a:t>The person who incorporates harsh judgments of you, as a person or your behavior, to produce your personal shame and guilt.</a:t>
            </a:r>
          </a:p>
          <a:p>
            <a:pPr marL="0" indent="0" fontAlgn="base">
              <a:buNone/>
            </a:pPr>
            <a:r>
              <a:rPr lang="en-US" dirty="0"/>
              <a:t> </a:t>
            </a:r>
          </a:p>
          <a:p>
            <a:endParaRPr lang="en-US" dirty="0"/>
          </a:p>
        </p:txBody>
      </p:sp>
    </p:spTree>
    <p:extLst>
      <p:ext uri="{BB962C8B-B14F-4D97-AF65-F5344CB8AC3E}">
        <p14:creationId xmlns:p14="http://schemas.microsoft.com/office/powerpoint/2010/main" val="319432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551F-30F2-574A-A199-A5E7B275207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9632FAB-C7F9-DB4B-AE84-EBB1E007DC6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1FD21E67-378D-FC47-8C6D-00DF43450329}"/>
              </a:ext>
            </a:extLst>
          </p:cNvPr>
          <p:cNvSpPr>
            <a:spLocks noGrp="1"/>
          </p:cNvSpPr>
          <p:nvPr>
            <p:ph idx="1"/>
          </p:nvPr>
        </p:nvSpPr>
        <p:spPr>
          <a:xfrm>
            <a:off x="374172" y="1634553"/>
            <a:ext cx="9752464" cy="4351338"/>
          </a:xfrm>
        </p:spPr>
        <p:txBody>
          <a:bodyPr>
            <a:noAutofit/>
          </a:bodyPr>
          <a:lstStyle/>
          <a:p>
            <a:pPr lvl="0" fontAlgn="base">
              <a:lnSpc>
                <a:spcPct val="120000"/>
              </a:lnSpc>
            </a:pPr>
            <a:r>
              <a:rPr lang="en-US" sz="2400" b="1" dirty="0">
                <a:solidFill>
                  <a:srgbClr val="002060"/>
                </a:solidFill>
              </a:rPr>
              <a:t>The Put-Down Artist.</a:t>
            </a:r>
            <a:r>
              <a:rPr lang="en-US" sz="2400" dirty="0">
                <a:solidFill>
                  <a:srgbClr val="002060"/>
                </a:solidFill>
              </a:rPr>
              <a:t> </a:t>
            </a:r>
            <a:r>
              <a:rPr lang="en-US" sz="2400" dirty="0"/>
              <a:t>The person who uses comments like “You’re crazy! How could anyone think such a stupid thing?” to devalue your decisions and feelings.</a:t>
            </a:r>
          </a:p>
          <a:p>
            <a:pPr lvl="0" fontAlgn="base">
              <a:lnSpc>
                <a:spcPct val="120000"/>
              </a:lnSpc>
            </a:pPr>
            <a:r>
              <a:rPr lang="en-US" sz="2400" b="1" dirty="0">
                <a:solidFill>
                  <a:srgbClr val="002060"/>
                </a:solidFill>
              </a:rPr>
              <a:t>The Stand-Up Comic</a:t>
            </a:r>
            <a:r>
              <a:rPr lang="en-US" sz="2400" b="1" dirty="0"/>
              <a:t>.</a:t>
            </a:r>
            <a:r>
              <a:rPr lang="en-US" sz="2400" dirty="0"/>
              <a:t> The person whose use of sarcasm is meant to dig up past issues, drive home a point of view, or belittle you as an individual.</a:t>
            </a:r>
          </a:p>
          <a:p>
            <a:pPr lvl="0" fontAlgn="base">
              <a:lnSpc>
                <a:spcPct val="120000"/>
              </a:lnSpc>
            </a:pPr>
            <a:r>
              <a:rPr lang="en-US" sz="2400" b="1" dirty="0">
                <a:solidFill>
                  <a:srgbClr val="002060"/>
                </a:solidFill>
              </a:rPr>
              <a:t>The Great Guilt-Giver</a:t>
            </a:r>
            <a:r>
              <a:rPr lang="en-US" sz="2400" b="1" dirty="0"/>
              <a:t>.</a:t>
            </a:r>
            <a:r>
              <a:rPr lang="en-US" sz="2400" dirty="0"/>
              <a:t> The person who uses unrealistic and undeserved false guilt to control your behavior.</a:t>
            </a:r>
          </a:p>
          <a:p>
            <a:pPr lvl="0" fontAlgn="base">
              <a:lnSpc>
                <a:spcPct val="120000"/>
              </a:lnSpc>
            </a:pPr>
            <a:r>
              <a:rPr lang="en-US" sz="2400" b="1" dirty="0">
                <a:solidFill>
                  <a:srgbClr val="002060"/>
                </a:solidFill>
              </a:rPr>
              <a:t>The Historian.</a:t>
            </a:r>
            <a:r>
              <a:rPr lang="en-US" sz="2400" dirty="0">
                <a:solidFill>
                  <a:srgbClr val="002060"/>
                </a:solidFill>
              </a:rPr>
              <a:t> </a:t>
            </a:r>
            <a:r>
              <a:rPr lang="en-US" sz="2400" dirty="0"/>
              <a:t>The person who says you’re forgiven but then proceeds to bring up every past issue again and again to shame you into accepting his or her decisions and feelings.</a:t>
            </a:r>
          </a:p>
          <a:p>
            <a:pPr marL="0" indent="0">
              <a:lnSpc>
                <a:spcPct val="120000"/>
              </a:lnSpc>
              <a:buNone/>
            </a:pPr>
            <a:endParaRPr lang="en-US" sz="2400" dirty="0"/>
          </a:p>
        </p:txBody>
      </p:sp>
    </p:spTree>
    <p:extLst>
      <p:ext uri="{BB962C8B-B14F-4D97-AF65-F5344CB8AC3E}">
        <p14:creationId xmlns:p14="http://schemas.microsoft.com/office/powerpoint/2010/main" val="207127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C7A6D-3CBA-784A-9124-1E374A3D4A37}"/>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3053543D-97A8-984D-8CFF-53CFD7B03417}"/>
              </a:ext>
            </a:extLst>
          </p:cNvPr>
          <p:cNvSpPr>
            <a:spLocks noGrp="1"/>
          </p:cNvSpPr>
          <p:nvPr>
            <p:ph type="title"/>
          </p:nvPr>
        </p:nvSpPr>
        <p:spPr>
          <a:xfrm>
            <a:off x="278641" y="464026"/>
            <a:ext cx="10515600" cy="1322198"/>
          </a:xfrm>
        </p:spPr>
        <p:txBody>
          <a:bodyPr>
            <a:noAutofit/>
          </a:bodyPr>
          <a:lstStyle/>
          <a:p>
            <a:pPr algn="ctr"/>
            <a:br>
              <a:rPr lang="en-US" sz="4000" dirty="0">
                <a:latin typeface="Avenir Next" panose="020B0503020202020204" pitchFamily="34" charset="0"/>
              </a:rPr>
            </a:br>
            <a:r>
              <a:rPr lang="en-US" sz="4000" dirty="0">
                <a:latin typeface="Avenir Next" panose="020B0503020202020204" pitchFamily="34" charset="0"/>
              </a:rPr>
              <a:t>2. EMOTIONAL ABUSE </a:t>
            </a:r>
            <a:br>
              <a:rPr lang="en-US" sz="4000" dirty="0">
                <a:latin typeface="Avenir Next" panose="020B0503020202020204" pitchFamily="34" charset="0"/>
              </a:rPr>
            </a:br>
            <a:r>
              <a:rPr lang="en-US" sz="4000" b="1" dirty="0">
                <a:solidFill>
                  <a:srgbClr val="002060"/>
                </a:solidFill>
                <a:latin typeface="Avenir Next" panose="020B0503020202020204" pitchFamily="34" charset="0"/>
              </a:rPr>
              <a:t>THROUGH ACTIONS</a:t>
            </a:r>
            <a:br>
              <a:rPr lang="en-US" sz="4000" b="1" dirty="0">
                <a:solidFill>
                  <a:srgbClr val="002060"/>
                </a:solidFill>
                <a:latin typeface="Avenir Next" panose="020B0503020202020204" pitchFamily="34" charset="0"/>
              </a:rPr>
            </a:br>
            <a:endParaRPr lang="en-US" sz="4000"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72813ED1-CF1A-BD49-83F6-E2AA6F2FFF1C}"/>
              </a:ext>
            </a:extLst>
          </p:cNvPr>
          <p:cNvSpPr>
            <a:spLocks noGrp="1"/>
          </p:cNvSpPr>
          <p:nvPr>
            <p:ph idx="1"/>
          </p:nvPr>
        </p:nvSpPr>
        <p:spPr>
          <a:xfrm>
            <a:off x="838200" y="2494370"/>
            <a:ext cx="9329382" cy="3769957"/>
          </a:xfrm>
        </p:spPr>
        <p:txBody>
          <a:bodyPr>
            <a:normAutofit/>
          </a:bodyPr>
          <a:lstStyle/>
          <a:p>
            <a:pPr lvl="0" fontAlgn="base"/>
            <a:r>
              <a:rPr lang="en-US" b="1" dirty="0">
                <a:solidFill>
                  <a:srgbClr val="002060"/>
                </a:solidFill>
              </a:rPr>
              <a:t>The Commander-in-Chief</a:t>
            </a:r>
            <a:r>
              <a:rPr lang="en-US" b="1" dirty="0"/>
              <a:t>.</a:t>
            </a:r>
            <a:r>
              <a:rPr lang="en-US" dirty="0"/>
              <a:t> The person who desires to control every aspect of your life—from your thoughts to your actions—by rigid, militaristic behavior and expectations.</a:t>
            </a:r>
          </a:p>
          <a:p>
            <a:pPr marL="0" lvl="0" indent="0" fontAlgn="base">
              <a:buNone/>
            </a:pPr>
            <a:endParaRPr lang="en-US" sz="1200" dirty="0"/>
          </a:p>
          <a:p>
            <a:pPr lvl="0" fontAlgn="base"/>
            <a:r>
              <a:rPr lang="en-US" b="1" dirty="0">
                <a:solidFill>
                  <a:srgbClr val="002060"/>
                </a:solidFill>
              </a:rPr>
              <a:t>The Screamer.</a:t>
            </a:r>
            <a:r>
              <a:rPr lang="en-US" dirty="0">
                <a:solidFill>
                  <a:srgbClr val="002060"/>
                </a:solidFill>
              </a:rPr>
              <a:t> </a:t>
            </a:r>
            <a:r>
              <a:rPr lang="en-US" dirty="0"/>
              <a:t>The person who uses screaming, yelling, and name-calling as weapons to control you.</a:t>
            </a:r>
          </a:p>
          <a:p>
            <a:pPr marL="0" lvl="0" indent="0" fontAlgn="base">
              <a:buNone/>
            </a:pPr>
            <a:endParaRPr lang="en-US" sz="1200" dirty="0"/>
          </a:p>
          <a:p>
            <a:pPr lvl="0" fontAlgn="base"/>
            <a:r>
              <a:rPr lang="en-US" b="1" dirty="0">
                <a:solidFill>
                  <a:srgbClr val="002060"/>
                </a:solidFill>
              </a:rPr>
              <a:t>The Intimidator.</a:t>
            </a:r>
            <a:r>
              <a:rPr lang="en-US" dirty="0">
                <a:solidFill>
                  <a:srgbClr val="002060"/>
                </a:solidFill>
              </a:rPr>
              <a:t> </a:t>
            </a:r>
            <a:r>
              <a:rPr lang="en-US" dirty="0"/>
              <a:t>The person who uses intimidation, fear, anger, and inappropriate threats to get his or her way.</a:t>
            </a:r>
          </a:p>
          <a:p>
            <a:endParaRPr lang="en-US" dirty="0"/>
          </a:p>
        </p:txBody>
      </p:sp>
    </p:spTree>
    <p:extLst>
      <p:ext uri="{BB962C8B-B14F-4D97-AF65-F5344CB8AC3E}">
        <p14:creationId xmlns:p14="http://schemas.microsoft.com/office/powerpoint/2010/main" val="2226328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F095-A6BF-8E46-91C5-8CE319F8B5B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23BBD06-F8D0-B445-BF07-CC55F7092BA7}"/>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988A07B2-3EFB-7F4B-91AB-17A1C9B2B894}"/>
              </a:ext>
            </a:extLst>
          </p:cNvPr>
          <p:cNvSpPr>
            <a:spLocks noGrp="1"/>
          </p:cNvSpPr>
          <p:nvPr>
            <p:ph idx="1"/>
          </p:nvPr>
        </p:nvSpPr>
        <p:spPr>
          <a:xfrm>
            <a:off x="319583" y="1825625"/>
            <a:ext cx="9506805" cy="4351338"/>
          </a:xfrm>
        </p:spPr>
        <p:txBody>
          <a:bodyPr>
            <a:normAutofit fontScale="92500" lnSpcReduction="20000"/>
          </a:bodyPr>
          <a:lstStyle/>
          <a:p>
            <a:pPr lvl="0" fontAlgn="base">
              <a:lnSpc>
                <a:spcPct val="120000"/>
              </a:lnSpc>
            </a:pPr>
            <a:r>
              <a:rPr lang="en-US" b="1" dirty="0">
                <a:solidFill>
                  <a:srgbClr val="002060"/>
                </a:solidFill>
              </a:rPr>
              <a:t>The Roller-Coaster.</a:t>
            </a:r>
            <a:r>
              <a:rPr lang="en-US" dirty="0">
                <a:solidFill>
                  <a:srgbClr val="002060"/>
                </a:solidFill>
              </a:rPr>
              <a:t> </a:t>
            </a:r>
            <a:r>
              <a:rPr lang="en-US" dirty="0"/>
              <a:t>The person whose moods and behavior swing from one extreme to another, removing any sense of safety and consistency from your relationship.</a:t>
            </a:r>
          </a:p>
          <a:p>
            <a:pPr lvl="0" fontAlgn="base">
              <a:lnSpc>
                <a:spcPct val="120000"/>
              </a:lnSpc>
            </a:pPr>
            <a:r>
              <a:rPr lang="en-US" b="1" dirty="0">
                <a:solidFill>
                  <a:srgbClr val="002060"/>
                </a:solidFill>
              </a:rPr>
              <a:t>The Person Who Plays Favorites.</a:t>
            </a:r>
            <a:r>
              <a:rPr lang="en-US" dirty="0">
                <a:solidFill>
                  <a:srgbClr val="002060"/>
                </a:solidFill>
              </a:rPr>
              <a:t> </a:t>
            </a:r>
            <a:r>
              <a:rPr lang="en-US" dirty="0"/>
              <a:t>The person who displays favoritism by saying, “Why can’t you be more like…” making it clear that you do not measure up to someone else.</a:t>
            </a:r>
          </a:p>
          <a:p>
            <a:pPr lvl="0" fontAlgn="base">
              <a:lnSpc>
                <a:spcPct val="120000"/>
              </a:lnSpc>
            </a:pPr>
            <a:r>
              <a:rPr lang="en-US" b="1" dirty="0">
                <a:solidFill>
                  <a:srgbClr val="002060"/>
                </a:solidFill>
              </a:rPr>
              <a:t>The Role Reverser</a:t>
            </a:r>
            <a:r>
              <a:rPr lang="en-US" b="1" dirty="0"/>
              <a:t>.</a:t>
            </a:r>
            <a:r>
              <a:rPr lang="en-US" dirty="0"/>
              <a:t> Relational roles become confused and reversed, with the parent taking the role of child, the child assuming the responsibilities of the parent, or the child being put in the role of the emotional spouse.</a:t>
            </a:r>
          </a:p>
          <a:p>
            <a:pPr>
              <a:lnSpc>
                <a:spcPct val="120000"/>
              </a:lnSpc>
            </a:pPr>
            <a:endParaRPr lang="en-US" dirty="0"/>
          </a:p>
        </p:txBody>
      </p:sp>
    </p:spTree>
    <p:extLst>
      <p:ext uri="{BB962C8B-B14F-4D97-AF65-F5344CB8AC3E}">
        <p14:creationId xmlns:p14="http://schemas.microsoft.com/office/powerpoint/2010/main" val="54664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702FB3-E23D-6C44-B85A-DD4F14FF33C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6C382A56-5465-9C4F-AE58-B554A6F9DA50}"/>
              </a:ext>
            </a:extLst>
          </p:cNvPr>
          <p:cNvSpPr>
            <a:spLocks noGrp="1"/>
          </p:cNvSpPr>
          <p:nvPr>
            <p:ph idx="1"/>
          </p:nvPr>
        </p:nvSpPr>
        <p:spPr>
          <a:xfrm>
            <a:off x="1111158" y="2303302"/>
            <a:ext cx="8483222" cy="2814612"/>
          </a:xfrm>
        </p:spPr>
        <p:txBody>
          <a:bodyPr>
            <a:normAutofit/>
          </a:bodyPr>
          <a:lstStyle/>
          <a:p>
            <a:pPr lvl="0" fontAlgn="base">
              <a:lnSpc>
                <a:spcPct val="100000"/>
              </a:lnSpc>
            </a:pPr>
            <a:r>
              <a:rPr lang="en-US" b="1" dirty="0">
                <a:solidFill>
                  <a:srgbClr val="002060"/>
                </a:solidFill>
              </a:rPr>
              <a:t>The Wrath of God.</a:t>
            </a:r>
            <a:r>
              <a:rPr lang="en-US" dirty="0">
                <a:solidFill>
                  <a:srgbClr val="002060"/>
                </a:solidFill>
              </a:rPr>
              <a:t> </a:t>
            </a:r>
            <a:r>
              <a:rPr lang="en-US" dirty="0"/>
              <a:t>The person who misuses Scripture to get his or her own way and who equates his or her own opinion with that of God.</a:t>
            </a:r>
          </a:p>
          <a:p>
            <a:pPr marL="0" lvl="0" indent="0" fontAlgn="base">
              <a:lnSpc>
                <a:spcPct val="100000"/>
              </a:lnSpc>
              <a:buNone/>
            </a:pPr>
            <a:endParaRPr lang="en-US" sz="1200" dirty="0"/>
          </a:p>
          <a:p>
            <a:pPr lvl="0" fontAlgn="base">
              <a:lnSpc>
                <a:spcPct val="100000"/>
              </a:lnSpc>
            </a:pPr>
            <a:r>
              <a:rPr lang="en-US" b="1" dirty="0" err="1">
                <a:solidFill>
                  <a:srgbClr val="002060"/>
                </a:solidFill>
              </a:rPr>
              <a:t>Gaslighting</a:t>
            </a:r>
            <a:r>
              <a:rPr lang="en-US" b="1" dirty="0">
                <a:solidFill>
                  <a:srgbClr val="002060"/>
                </a:solidFill>
              </a:rPr>
              <a:t>.</a:t>
            </a:r>
            <a:r>
              <a:rPr lang="en-US" dirty="0"/>
              <a:t> The person who causes you feel like you are losing your mind or memory is </a:t>
            </a:r>
            <a:r>
              <a:rPr lang="en-US" i="1" dirty="0" err="1"/>
              <a:t>gaslighting</a:t>
            </a:r>
            <a:r>
              <a:rPr lang="en-US" i="1" dirty="0"/>
              <a:t>. </a:t>
            </a:r>
          </a:p>
          <a:p>
            <a:pPr>
              <a:lnSpc>
                <a:spcPct val="100000"/>
              </a:lnSpc>
            </a:pPr>
            <a:endParaRPr lang="en-US" dirty="0"/>
          </a:p>
        </p:txBody>
      </p:sp>
    </p:spTree>
    <p:extLst>
      <p:ext uri="{BB962C8B-B14F-4D97-AF65-F5344CB8AC3E}">
        <p14:creationId xmlns:p14="http://schemas.microsoft.com/office/powerpoint/2010/main" val="104484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C7A6D-3CBA-784A-9124-1E374A3D4A37}"/>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3053543D-97A8-984D-8CFF-53CFD7B03417}"/>
              </a:ext>
            </a:extLst>
          </p:cNvPr>
          <p:cNvSpPr>
            <a:spLocks noGrp="1"/>
          </p:cNvSpPr>
          <p:nvPr>
            <p:ph type="title"/>
          </p:nvPr>
        </p:nvSpPr>
        <p:spPr>
          <a:xfrm>
            <a:off x="278641" y="464026"/>
            <a:ext cx="10515600" cy="1322198"/>
          </a:xfrm>
        </p:spPr>
        <p:txBody>
          <a:bodyPr>
            <a:noAutofit/>
          </a:bodyPr>
          <a:lstStyle/>
          <a:p>
            <a:pPr algn="ctr"/>
            <a:br>
              <a:rPr lang="en-US" sz="4000" dirty="0">
                <a:latin typeface="Avenir Next" panose="020B0503020202020204" pitchFamily="34" charset="0"/>
              </a:rPr>
            </a:br>
            <a:r>
              <a:rPr lang="en-US" sz="4000" dirty="0">
                <a:latin typeface="Avenir Next" panose="020B0503020202020204" pitchFamily="34" charset="0"/>
              </a:rPr>
              <a:t>3. EMOTIONAL ABUSE </a:t>
            </a:r>
            <a:br>
              <a:rPr lang="en-US" sz="4000" dirty="0">
                <a:latin typeface="Avenir Next" panose="020B0503020202020204" pitchFamily="34" charset="0"/>
              </a:rPr>
            </a:br>
            <a:r>
              <a:rPr lang="en-US" sz="4000" b="1" dirty="0">
                <a:solidFill>
                  <a:srgbClr val="002060"/>
                </a:solidFill>
                <a:latin typeface="Avenir Next" panose="020B0503020202020204" pitchFamily="34" charset="0"/>
              </a:rPr>
              <a:t>THROUGH INDIFFERENCE</a:t>
            </a:r>
            <a:br>
              <a:rPr lang="en-US" sz="4000" b="1" dirty="0">
                <a:solidFill>
                  <a:srgbClr val="002060"/>
                </a:solidFill>
                <a:latin typeface="Avenir Next" panose="020B0503020202020204" pitchFamily="34" charset="0"/>
              </a:rPr>
            </a:br>
            <a:endParaRPr lang="en-US" sz="4000"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72813ED1-CF1A-BD49-83F6-E2AA6F2FFF1C}"/>
              </a:ext>
            </a:extLst>
          </p:cNvPr>
          <p:cNvSpPr>
            <a:spLocks noGrp="1"/>
          </p:cNvSpPr>
          <p:nvPr>
            <p:ph idx="1"/>
          </p:nvPr>
        </p:nvSpPr>
        <p:spPr>
          <a:xfrm>
            <a:off x="838200" y="2494370"/>
            <a:ext cx="9329382" cy="3769957"/>
          </a:xfrm>
        </p:spPr>
        <p:txBody>
          <a:bodyPr>
            <a:normAutofit/>
          </a:bodyPr>
          <a:lstStyle/>
          <a:p>
            <a:pPr lvl="0" fontAlgn="base"/>
            <a:r>
              <a:rPr lang="en-US" b="1" dirty="0"/>
              <a:t>The M.I.A. Parent.</a:t>
            </a:r>
            <a:r>
              <a:rPr lang="en-US" dirty="0"/>
              <a:t> A parent physically removes himself or herself from any interaction in your life.</a:t>
            </a:r>
          </a:p>
          <a:p>
            <a:pPr lvl="0" fontAlgn="base"/>
            <a:r>
              <a:rPr lang="en-US" b="1" dirty="0"/>
              <a:t>The Absent Caregiver.</a:t>
            </a:r>
            <a:r>
              <a:rPr lang="en-US" dirty="0"/>
              <a:t> A parent removes himself or herself emotionally from interaction in your life.</a:t>
            </a:r>
          </a:p>
        </p:txBody>
      </p:sp>
    </p:spTree>
    <p:extLst>
      <p:ext uri="{BB962C8B-B14F-4D97-AF65-F5344CB8AC3E}">
        <p14:creationId xmlns:p14="http://schemas.microsoft.com/office/powerpoint/2010/main" val="313852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39541D-C0AE-9A4F-AFCB-1604D88C388D}"/>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a16="http://schemas.microsoft.com/office/drawing/2014/main" id="{92E3956C-FD19-CC4E-90EE-36D03E762446}"/>
              </a:ext>
            </a:extLst>
          </p:cNvPr>
          <p:cNvSpPr>
            <a:spLocks noGrp="1"/>
          </p:cNvSpPr>
          <p:nvPr>
            <p:ph type="title"/>
          </p:nvPr>
        </p:nvSpPr>
        <p:spPr>
          <a:xfrm>
            <a:off x="3138983" y="2548774"/>
            <a:ext cx="5854890" cy="1325563"/>
          </a:xfrm>
        </p:spPr>
        <p:txBody>
          <a:bodyPr>
            <a:noAutofit/>
          </a:bodyPr>
          <a:lstStyle/>
          <a:p>
            <a:pPr algn="ctr"/>
            <a:br>
              <a:rPr lang="en-US" sz="4800" spc="300" dirty="0">
                <a:latin typeface="Avenir Next" panose="020B0503020202020204" pitchFamily="34" charset="0"/>
              </a:rPr>
            </a:br>
            <a:r>
              <a:rPr lang="en-US" sz="4800" spc="300" dirty="0">
                <a:latin typeface="Avenir Next" panose="020B0503020202020204" pitchFamily="34" charset="0"/>
              </a:rPr>
              <a:t>MARY’S </a:t>
            </a:r>
            <a:r>
              <a:rPr lang="en-US" sz="4800" b="1" spc="300" dirty="0">
                <a:solidFill>
                  <a:srgbClr val="002060"/>
                </a:solidFill>
                <a:latin typeface="Avenir Next" panose="020B0503020202020204" pitchFamily="34" charset="0"/>
              </a:rPr>
              <a:t>STORY</a:t>
            </a:r>
            <a:br>
              <a:rPr lang="en-US" sz="4800" spc="300" dirty="0">
                <a:latin typeface="Avenir Next" panose="020B0503020202020204" pitchFamily="34" charset="0"/>
              </a:rPr>
            </a:br>
            <a:endParaRPr lang="en-US" sz="4800" spc="300" dirty="0">
              <a:latin typeface="Avenir Next" panose="020B0503020202020204" pitchFamily="34" charset="0"/>
            </a:endParaRPr>
          </a:p>
        </p:txBody>
      </p:sp>
    </p:spTree>
    <p:extLst>
      <p:ext uri="{BB962C8B-B14F-4D97-AF65-F5344CB8AC3E}">
        <p14:creationId xmlns:p14="http://schemas.microsoft.com/office/powerpoint/2010/main" val="4292553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3A3D3A-D55B-DC46-98D7-71C41E85D899}"/>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345B860C-4D84-004C-A215-FCE5AF799C1E}"/>
              </a:ext>
            </a:extLst>
          </p:cNvPr>
          <p:cNvSpPr>
            <a:spLocks noGrp="1"/>
          </p:cNvSpPr>
          <p:nvPr>
            <p:ph type="title"/>
          </p:nvPr>
        </p:nvSpPr>
        <p:spPr>
          <a:xfrm>
            <a:off x="360526" y="733616"/>
            <a:ext cx="9861645" cy="1258959"/>
          </a:xfrm>
        </p:spPr>
        <p:txBody>
          <a:bodyPr>
            <a:normAutofit fontScale="90000"/>
          </a:bodyPr>
          <a:lstStyle/>
          <a:p>
            <a:pPr algn="ctr"/>
            <a:r>
              <a:rPr lang="en-US" dirty="0">
                <a:latin typeface="Avenir Next" panose="020B0503020202020204" pitchFamily="34" charset="0"/>
              </a:rPr>
              <a:t>3. EMOTIONAL ABUSE </a:t>
            </a:r>
            <a:br>
              <a:rPr lang="en-US" dirty="0">
                <a:latin typeface="Avenir Next" panose="020B0503020202020204" pitchFamily="34" charset="0"/>
              </a:rPr>
            </a:br>
            <a:r>
              <a:rPr lang="en-US" b="1" dirty="0">
                <a:solidFill>
                  <a:srgbClr val="002060"/>
                </a:solidFill>
                <a:latin typeface="Avenir Next" panose="020B0503020202020204" pitchFamily="34" charset="0"/>
              </a:rPr>
              <a:t>THROUGH INDIFFERENCE</a:t>
            </a:r>
            <a:br>
              <a:rPr lang="en-US" dirty="0">
                <a:latin typeface="Avenir Next" panose="020B0503020202020204" pitchFamily="34" charset="0"/>
              </a:rPr>
            </a:b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1A79FDEA-62DD-A34D-8AFD-216B38CE821C}"/>
              </a:ext>
            </a:extLst>
          </p:cNvPr>
          <p:cNvSpPr>
            <a:spLocks noGrp="1"/>
          </p:cNvSpPr>
          <p:nvPr>
            <p:ph idx="1"/>
          </p:nvPr>
        </p:nvSpPr>
        <p:spPr>
          <a:xfrm>
            <a:off x="1397765" y="2644496"/>
            <a:ext cx="8660639" cy="2691784"/>
          </a:xfrm>
        </p:spPr>
        <p:txBody>
          <a:bodyPr/>
          <a:lstStyle/>
          <a:p>
            <a:pPr lvl="0" fontAlgn="base">
              <a:lnSpc>
                <a:spcPct val="100000"/>
              </a:lnSpc>
            </a:pPr>
            <a:r>
              <a:rPr lang="en-US" b="1" dirty="0">
                <a:solidFill>
                  <a:srgbClr val="002060"/>
                </a:solidFill>
              </a:rPr>
              <a:t>The M.I.A. Parent</a:t>
            </a:r>
            <a:r>
              <a:rPr lang="en-US" b="1" dirty="0"/>
              <a:t>.</a:t>
            </a:r>
            <a:r>
              <a:rPr lang="en-US" dirty="0"/>
              <a:t> A parent physically removes himself or herself from any interaction in your life.</a:t>
            </a:r>
          </a:p>
          <a:p>
            <a:pPr marL="0" lvl="0" indent="0" fontAlgn="base">
              <a:lnSpc>
                <a:spcPct val="100000"/>
              </a:lnSpc>
              <a:buNone/>
            </a:pPr>
            <a:endParaRPr lang="en-US" sz="1200" dirty="0"/>
          </a:p>
          <a:p>
            <a:pPr lvl="0" fontAlgn="base">
              <a:lnSpc>
                <a:spcPct val="100000"/>
              </a:lnSpc>
            </a:pPr>
            <a:r>
              <a:rPr lang="en-US" b="1" dirty="0">
                <a:solidFill>
                  <a:srgbClr val="002060"/>
                </a:solidFill>
              </a:rPr>
              <a:t>The Absent Caregiver.</a:t>
            </a:r>
            <a:r>
              <a:rPr lang="en-US" dirty="0">
                <a:solidFill>
                  <a:srgbClr val="002060"/>
                </a:solidFill>
              </a:rPr>
              <a:t> </a:t>
            </a:r>
            <a:r>
              <a:rPr lang="en-US" dirty="0"/>
              <a:t>A parent removes himself or herself emotionally from interaction in your life.</a:t>
            </a:r>
          </a:p>
          <a:p>
            <a:pPr>
              <a:lnSpc>
                <a:spcPct val="100000"/>
              </a:lnSpc>
            </a:pPr>
            <a:endParaRPr lang="en-US" dirty="0"/>
          </a:p>
        </p:txBody>
      </p:sp>
    </p:spTree>
    <p:extLst>
      <p:ext uri="{BB962C8B-B14F-4D97-AF65-F5344CB8AC3E}">
        <p14:creationId xmlns:p14="http://schemas.microsoft.com/office/powerpoint/2010/main" val="3957886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66D22-8CB4-EF4C-9ABB-9FD96E60A52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0ADFF640-304B-A64D-B094-A89AB40804C1}"/>
              </a:ext>
            </a:extLst>
          </p:cNvPr>
          <p:cNvSpPr>
            <a:spLocks noGrp="1"/>
          </p:cNvSpPr>
          <p:nvPr>
            <p:ph type="title"/>
          </p:nvPr>
        </p:nvSpPr>
        <p:spPr>
          <a:xfrm>
            <a:off x="128514" y="1798147"/>
            <a:ext cx="10515600" cy="1325563"/>
          </a:xfrm>
        </p:spPr>
        <p:txBody>
          <a:bodyPr>
            <a:normAutofit fontScale="90000"/>
          </a:bodyPr>
          <a:lstStyle/>
          <a:p>
            <a:pPr algn="ctr"/>
            <a:r>
              <a:rPr lang="en-US" dirty="0">
                <a:latin typeface="Avenir Next" panose="020B0503020202020204" pitchFamily="34" charset="0"/>
              </a:rPr>
              <a:t>WHAT ARE THE EFFECTS OF </a:t>
            </a:r>
            <a:br>
              <a:rPr lang="en-US" dirty="0">
                <a:latin typeface="Avenir Next" panose="020B0503020202020204" pitchFamily="34" charset="0"/>
              </a:rPr>
            </a:br>
            <a:r>
              <a:rPr lang="en-US" b="1" dirty="0">
                <a:solidFill>
                  <a:srgbClr val="002060"/>
                </a:solidFill>
                <a:latin typeface="Avenir Next" panose="020B0503020202020204" pitchFamily="34" charset="0"/>
              </a:rPr>
              <a:t>EMOTIONAL ABUSE?</a:t>
            </a:r>
            <a:br>
              <a:rPr lang="en-US" b="1" dirty="0">
                <a:solidFill>
                  <a:srgbClr val="002060"/>
                </a:solidFill>
                <a:latin typeface="Avenir Next" panose="020B0503020202020204" pitchFamily="34" charset="0"/>
              </a:rPr>
            </a:b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28ED8EC3-B5A2-774D-9509-F9607362F17E}"/>
              </a:ext>
            </a:extLst>
          </p:cNvPr>
          <p:cNvSpPr>
            <a:spLocks noGrp="1"/>
          </p:cNvSpPr>
          <p:nvPr>
            <p:ph idx="1"/>
          </p:nvPr>
        </p:nvSpPr>
        <p:spPr>
          <a:xfrm>
            <a:off x="1624080" y="3289106"/>
            <a:ext cx="7629099" cy="2402006"/>
          </a:xfrm>
        </p:spPr>
        <p:txBody>
          <a:bodyPr/>
          <a:lstStyle/>
          <a:p>
            <a:pPr marL="0" indent="0" algn="ctr">
              <a:lnSpc>
                <a:spcPct val="100000"/>
              </a:lnSpc>
              <a:buNone/>
            </a:pPr>
            <a:r>
              <a:rPr lang="en-US" dirty="0"/>
              <a:t>Staying in an emotionally or verbally abusive relationship can have </a:t>
            </a:r>
            <a:r>
              <a:rPr lang="en-US" b="1" dirty="0">
                <a:solidFill>
                  <a:srgbClr val="002060"/>
                </a:solidFill>
              </a:rPr>
              <a:t>long-lasting effects </a:t>
            </a:r>
            <a:r>
              <a:rPr lang="en-US" dirty="0"/>
              <a:t>on your physical and mental health, leading to chronic pain, depression, or anxiety. </a:t>
            </a:r>
          </a:p>
          <a:p>
            <a:pPr marL="0" indent="0" algn="ctr">
              <a:lnSpc>
                <a:spcPct val="100000"/>
              </a:lnSpc>
              <a:buNone/>
            </a:pPr>
            <a:endParaRPr lang="en-US" dirty="0"/>
          </a:p>
        </p:txBody>
      </p:sp>
    </p:spTree>
    <p:extLst>
      <p:ext uri="{BB962C8B-B14F-4D97-AF65-F5344CB8AC3E}">
        <p14:creationId xmlns:p14="http://schemas.microsoft.com/office/powerpoint/2010/main" val="14599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2AFC-385F-D14F-AF0D-769740DB26B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53405D8-3876-6C4C-92D8-45DABD78ABC2}"/>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2F979ED8-7024-494C-9A91-8598E082ACA4}"/>
              </a:ext>
            </a:extLst>
          </p:cNvPr>
          <p:cNvSpPr>
            <a:spLocks noGrp="1"/>
          </p:cNvSpPr>
          <p:nvPr>
            <p:ph idx="1"/>
          </p:nvPr>
        </p:nvSpPr>
        <p:spPr>
          <a:xfrm>
            <a:off x="701720" y="1757384"/>
            <a:ext cx="9725170" cy="4848131"/>
          </a:xfrm>
        </p:spPr>
        <p:txBody>
          <a:bodyPr>
            <a:normAutofit/>
          </a:bodyPr>
          <a:lstStyle/>
          <a:p>
            <a:pPr lvl="0">
              <a:lnSpc>
                <a:spcPct val="100000"/>
              </a:lnSpc>
            </a:pPr>
            <a:r>
              <a:rPr lang="en-US" b="1" dirty="0">
                <a:solidFill>
                  <a:srgbClr val="002060"/>
                </a:solidFill>
              </a:rPr>
              <a:t>Question your memory of events</a:t>
            </a:r>
            <a:r>
              <a:rPr lang="en-US" dirty="0"/>
              <a:t>: “Did that really happen?” (</a:t>
            </a:r>
            <a:r>
              <a:rPr lang="en-US" dirty="0" err="1"/>
              <a:t>Gaslighting</a:t>
            </a:r>
            <a:r>
              <a:rPr lang="en-US" dirty="0"/>
              <a:t>)</a:t>
            </a:r>
          </a:p>
          <a:p>
            <a:pPr lvl="0">
              <a:lnSpc>
                <a:spcPct val="100000"/>
              </a:lnSpc>
            </a:pPr>
            <a:r>
              <a:rPr lang="en-US" b="1" dirty="0">
                <a:solidFill>
                  <a:srgbClr val="002060"/>
                </a:solidFill>
              </a:rPr>
              <a:t>Change your behavior for fear </a:t>
            </a:r>
            <a:r>
              <a:rPr lang="en-US" dirty="0"/>
              <a:t>of upsetting your partner or act more aggressive or more passive than you would be otherwise.</a:t>
            </a:r>
          </a:p>
          <a:p>
            <a:pPr lvl="0">
              <a:lnSpc>
                <a:spcPct val="100000"/>
              </a:lnSpc>
            </a:pPr>
            <a:r>
              <a:rPr lang="en-US" b="1" dirty="0">
                <a:solidFill>
                  <a:srgbClr val="002060"/>
                </a:solidFill>
              </a:rPr>
              <a:t>Feel ashamed </a:t>
            </a:r>
            <a:r>
              <a:rPr lang="en-US" dirty="0"/>
              <a:t>or guilty.</a:t>
            </a:r>
          </a:p>
          <a:p>
            <a:pPr lvl="0">
              <a:lnSpc>
                <a:spcPct val="100000"/>
              </a:lnSpc>
            </a:pPr>
            <a:r>
              <a:rPr lang="en-US" b="1" dirty="0">
                <a:solidFill>
                  <a:srgbClr val="002060"/>
                </a:solidFill>
              </a:rPr>
              <a:t>Feel constantly afraid </a:t>
            </a:r>
            <a:r>
              <a:rPr lang="en-US" dirty="0"/>
              <a:t>of upsetting your partner.</a:t>
            </a:r>
          </a:p>
          <a:p>
            <a:pPr lvl="0">
              <a:lnSpc>
                <a:spcPct val="100000"/>
              </a:lnSpc>
            </a:pPr>
            <a:r>
              <a:rPr lang="en-US" b="1" dirty="0">
                <a:solidFill>
                  <a:srgbClr val="002060"/>
                </a:solidFill>
              </a:rPr>
              <a:t>Feel powerless </a:t>
            </a:r>
            <a:r>
              <a:rPr lang="en-US" dirty="0"/>
              <a:t>and hopeless.</a:t>
            </a:r>
          </a:p>
          <a:p>
            <a:pPr lvl="0">
              <a:lnSpc>
                <a:spcPct val="100000"/>
              </a:lnSpc>
            </a:pPr>
            <a:r>
              <a:rPr lang="en-US" b="1" dirty="0">
                <a:solidFill>
                  <a:srgbClr val="002060"/>
                </a:solidFill>
              </a:rPr>
              <a:t>Feel manipulated</a:t>
            </a:r>
            <a:r>
              <a:rPr lang="en-US" dirty="0"/>
              <a:t>, used, and controlled.</a:t>
            </a:r>
          </a:p>
          <a:p>
            <a:pPr lvl="0">
              <a:lnSpc>
                <a:spcPct val="100000"/>
              </a:lnSpc>
            </a:pPr>
            <a:r>
              <a:rPr lang="en-US" b="1" dirty="0">
                <a:solidFill>
                  <a:srgbClr val="002060"/>
                </a:solidFill>
              </a:rPr>
              <a:t>Feel unwanted.</a:t>
            </a:r>
          </a:p>
          <a:p>
            <a:pPr>
              <a:lnSpc>
                <a:spcPct val="100000"/>
              </a:lnSpc>
            </a:pPr>
            <a:endParaRPr lang="en-US" dirty="0"/>
          </a:p>
        </p:txBody>
      </p:sp>
      <p:sp>
        <p:nvSpPr>
          <p:cNvPr id="6" name="TextBox 5">
            <a:extLst>
              <a:ext uri="{FF2B5EF4-FFF2-40B4-BE49-F238E27FC236}">
                <a16:creationId xmlns:a16="http://schemas.microsoft.com/office/drawing/2014/main" id="{0920EDA8-3D84-F844-9E0A-D6F863B850DC}"/>
              </a:ext>
            </a:extLst>
          </p:cNvPr>
          <p:cNvSpPr txBox="1"/>
          <p:nvPr/>
        </p:nvSpPr>
        <p:spPr>
          <a:xfrm>
            <a:off x="412315" y="1388052"/>
            <a:ext cx="8355904" cy="461665"/>
          </a:xfrm>
          <a:prstGeom prst="rect">
            <a:avLst/>
          </a:prstGeom>
          <a:noFill/>
        </p:spPr>
        <p:txBody>
          <a:bodyPr wrap="square" rtlCol="0">
            <a:spAutoFit/>
          </a:bodyPr>
          <a:lstStyle/>
          <a:p>
            <a:r>
              <a:rPr lang="en-US" sz="2400" dirty="0"/>
              <a:t>You may also:</a:t>
            </a:r>
          </a:p>
        </p:txBody>
      </p:sp>
    </p:spTree>
    <p:extLst>
      <p:ext uri="{BB962C8B-B14F-4D97-AF65-F5344CB8AC3E}">
        <p14:creationId xmlns:p14="http://schemas.microsoft.com/office/powerpoint/2010/main" val="1633931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F31525-FBEA-6C4B-A925-A40C5A366B55}"/>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EB34678D-DE6C-8B48-A562-65C0F653DD9E}"/>
              </a:ext>
            </a:extLst>
          </p:cNvPr>
          <p:cNvSpPr>
            <a:spLocks noGrp="1"/>
          </p:cNvSpPr>
          <p:nvPr>
            <p:ph type="title"/>
          </p:nvPr>
        </p:nvSpPr>
        <p:spPr>
          <a:xfrm>
            <a:off x="1329521" y="1429655"/>
            <a:ext cx="8469573" cy="1325563"/>
          </a:xfrm>
        </p:spPr>
        <p:txBody>
          <a:bodyPr>
            <a:normAutofit fontScale="90000"/>
          </a:bodyPr>
          <a:lstStyle/>
          <a:p>
            <a:pPr algn="ctr">
              <a:lnSpc>
                <a:spcPct val="100000"/>
              </a:lnSpc>
            </a:pPr>
            <a:br>
              <a:rPr lang="en-US" dirty="0">
                <a:latin typeface="Avenir Next" panose="020B0503020202020204" pitchFamily="34" charset="0"/>
              </a:rPr>
            </a:br>
            <a:r>
              <a:rPr lang="en-US" dirty="0">
                <a:latin typeface="Avenir Next" panose="020B0503020202020204" pitchFamily="34" charset="0"/>
              </a:rPr>
              <a:t>WHAT IS A SELF-ASSESSMENT FOR </a:t>
            </a:r>
            <a:r>
              <a:rPr lang="en-US" b="1" dirty="0">
                <a:solidFill>
                  <a:srgbClr val="002060"/>
                </a:solidFill>
                <a:latin typeface="Avenir Next" panose="020B0503020202020204" pitchFamily="34" charset="0"/>
              </a:rPr>
              <a:t>EMOTIONAL ABUSE?</a:t>
            </a:r>
            <a:br>
              <a:rPr lang="en-US" b="1" dirty="0">
                <a:solidFill>
                  <a:srgbClr val="002060"/>
                </a:solidFill>
                <a:latin typeface="Avenir Next" panose="020B0503020202020204" pitchFamily="34" charset="0"/>
              </a:rPr>
            </a:b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BE708B46-8AB1-1C43-883C-B6A26408AD28}"/>
              </a:ext>
            </a:extLst>
          </p:cNvPr>
          <p:cNvSpPr>
            <a:spLocks noGrp="1"/>
          </p:cNvSpPr>
          <p:nvPr>
            <p:ph idx="1"/>
          </p:nvPr>
        </p:nvSpPr>
        <p:spPr>
          <a:xfrm>
            <a:off x="1861789" y="3244999"/>
            <a:ext cx="7091149" cy="2623545"/>
          </a:xfrm>
        </p:spPr>
        <p:txBody>
          <a:bodyPr/>
          <a:lstStyle/>
          <a:p>
            <a:pPr marL="0" indent="0" algn="ctr">
              <a:lnSpc>
                <a:spcPct val="100000"/>
              </a:lnSpc>
              <a:buNone/>
            </a:pPr>
            <a:r>
              <a:rPr lang="en-US" b="1" dirty="0">
                <a:solidFill>
                  <a:srgbClr val="002060"/>
                </a:solidFill>
              </a:rPr>
              <a:t>Take a moment to consider these questions. </a:t>
            </a:r>
            <a:r>
              <a:rPr lang="en-US" dirty="0"/>
              <a:t>Your partner might have behaved as though these things were okay, even though it's obvious that they aren't okay.</a:t>
            </a:r>
          </a:p>
          <a:p>
            <a:pPr marL="0" indent="0" algn="ctr">
              <a:lnSpc>
                <a:spcPct val="100000"/>
              </a:lnSpc>
              <a:buNone/>
            </a:pPr>
            <a:endParaRPr lang="en-US" dirty="0"/>
          </a:p>
        </p:txBody>
      </p:sp>
    </p:spTree>
    <p:extLst>
      <p:ext uri="{BB962C8B-B14F-4D97-AF65-F5344CB8AC3E}">
        <p14:creationId xmlns:p14="http://schemas.microsoft.com/office/powerpoint/2010/main" val="312672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54B9-EEB4-274D-8056-3F8BEFD8561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35F2982-16F8-9542-B956-0A08F84D1C3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AC56BE43-9653-6B40-B69D-7A482ED9C0FF}"/>
              </a:ext>
            </a:extLst>
          </p:cNvPr>
          <p:cNvSpPr>
            <a:spLocks noGrp="1"/>
          </p:cNvSpPr>
          <p:nvPr>
            <p:ph idx="1"/>
          </p:nvPr>
        </p:nvSpPr>
        <p:spPr>
          <a:xfrm>
            <a:off x="633483" y="1880217"/>
            <a:ext cx="9288439" cy="4351338"/>
          </a:xfrm>
        </p:spPr>
        <p:txBody>
          <a:bodyPr/>
          <a:lstStyle/>
          <a:p>
            <a:pPr marL="514350" lvl="0" indent="-514350">
              <a:buFont typeface="+mj-lt"/>
              <a:buAutoNum type="arabicPeriod"/>
            </a:pPr>
            <a:r>
              <a:rPr lang="en-US" dirty="0"/>
              <a:t>Do you feel that you can't discuss with your partner what is bothering you?</a:t>
            </a:r>
          </a:p>
          <a:p>
            <a:pPr marL="514350" lvl="0" indent="-514350">
              <a:buFont typeface="+mj-lt"/>
              <a:buAutoNum type="arabicPeriod"/>
            </a:pPr>
            <a:r>
              <a:rPr lang="en-US" dirty="0"/>
              <a:t>Does your partner frequently criticize you, humiliate you, or undermine your self-esteem?</a:t>
            </a:r>
          </a:p>
          <a:p>
            <a:pPr marL="514350" lvl="0" indent="-514350">
              <a:buFont typeface="+mj-lt"/>
              <a:buAutoNum type="arabicPeriod"/>
            </a:pPr>
            <a:r>
              <a:rPr lang="en-US" dirty="0"/>
              <a:t>Does your partner ridicule you for expressing yourself?</a:t>
            </a:r>
          </a:p>
          <a:p>
            <a:pPr marL="514350" lvl="0" indent="-514350">
              <a:buFont typeface="+mj-lt"/>
              <a:buAutoNum type="arabicPeriod"/>
            </a:pPr>
            <a:r>
              <a:rPr lang="en-US" dirty="0"/>
              <a:t>Does your partner try to isolate you from friends, family, or groups?</a:t>
            </a:r>
          </a:p>
          <a:p>
            <a:pPr marL="514350" lvl="0" indent="-514350">
              <a:buFont typeface="+mj-lt"/>
              <a:buAutoNum type="arabicPeriod"/>
            </a:pPr>
            <a:r>
              <a:rPr lang="en-US" dirty="0"/>
              <a:t>Does your partner limit your access to work or material resources? </a:t>
            </a:r>
          </a:p>
          <a:p>
            <a:endParaRPr lang="en-US" dirty="0"/>
          </a:p>
        </p:txBody>
      </p:sp>
    </p:spTree>
    <p:extLst>
      <p:ext uri="{BB962C8B-B14F-4D97-AF65-F5344CB8AC3E}">
        <p14:creationId xmlns:p14="http://schemas.microsoft.com/office/powerpoint/2010/main" val="1950252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A231-4DF0-D042-A583-C01093CE2CF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E34C7E9-0135-6F4B-8AE1-701E5AB9F92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D6D24F89-7EAF-E843-90E6-E882A91E7C31}"/>
              </a:ext>
            </a:extLst>
          </p:cNvPr>
          <p:cNvSpPr>
            <a:spLocks noGrp="1"/>
          </p:cNvSpPr>
          <p:nvPr>
            <p:ph idx="1"/>
          </p:nvPr>
        </p:nvSpPr>
        <p:spPr>
          <a:xfrm>
            <a:off x="688072" y="1825625"/>
            <a:ext cx="8646994" cy="4351338"/>
          </a:xfrm>
        </p:spPr>
        <p:txBody>
          <a:bodyPr/>
          <a:lstStyle/>
          <a:p>
            <a:pPr marL="514350" lvl="0" indent="-514350">
              <a:buFont typeface="+mj-lt"/>
              <a:buAutoNum type="arabicPeriod" startAt="6"/>
            </a:pPr>
            <a:r>
              <a:rPr lang="en-US" dirty="0"/>
              <a:t>Has your partner ever stolen from you? Or run up debts for you to handle? </a:t>
            </a:r>
          </a:p>
          <a:p>
            <a:pPr marL="514350" lvl="0" indent="-514350">
              <a:buFont typeface="+mj-lt"/>
              <a:buAutoNum type="arabicPeriod" startAt="6"/>
            </a:pPr>
            <a:r>
              <a:rPr lang="en-US" dirty="0"/>
              <a:t>Does your relationship swing back and forth between a lot of emotional distance (clammed up) and being very close? </a:t>
            </a:r>
          </a:p>
          <a:p>
            <a:pPr marL="514350" lvl="0" indent="-514350">
              <a:buFont typeface="+mj-lt"/>
              <a:buAutoNum type="arabicPeriod" startAt="6"/>
            </a:pPr>
            <a:r>
              <a:rPr lang="en-US" dirty="0"/>
              <a:t>Do you sometimes feel trapped in the relationship?</a:t>
            </a:r>
          </a:p>
          <a:p>
            <a:pPr marL="514350" lvl="0" indent="-514350">
              <a:buFont typeface="+mj-lt"/>
              <a:buAutoNum type="arabicPeriod" startAt="6"/>
            </a:pPr>
            <a:r>
              <a:rPr lang="en-US" dirty="0"/>
              <a:t>Has your partner ever thrown away or destroyed things that belonged to you?</a:t>
            </a:r>
          </a:p>
          <a:p>
            <a:pPr marL="514350" lvl="0" indent="-514350">
              <a:buFont typeface="+mj-lt"/>
              <a:buAutoNum type="arabicPeriod" startAt="6"/>
            </a:pPr>
            <a:r>
              <a:rPr lang="en-US" dirty="0"/>
              <a:t>Are you afraid of your partner?</a:t>
            </a:r>
          </a:p>
          <a:p>
            <a:pPr marL="514350" indent="-514350">
              <a:buFont typeface="+mj-lt"/>
              <a:buAutoNum type="arabicPeriod" startAt="6"/>
            </a:pPr>
            <a:endParaRPr lang="en-US" dirty="0"/>
          </a:p>
        </p:txBody>
      </p:sp>
    </p:spTree>
    <p:extLst>
      <p:ext uri="{BB962C8B-B14F-4D97-AF65-F5344CB8AC3E}">
        <p14:creationId xmlns:p14="http://schemas.microsoft.com/office/powerpoint/2010/main" val="3130370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73A7DD-8655-4140-8C3D-8D9F85F89306}"/>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a16="http://schemas.microsoft.com/office/drawing/2014/main" id="{A1ACF4DE-162C-8740-9D38-45B218B6BCA8}"/>
              </a:ext>
            </a:extLst>
          </p:cNvPr>
          <p:cNvSpPr>
            <a:spLocks noGrp="1"/>
          </p:cNvSpPr>
          <p:nvPr>
            <p:ph type="title"/>
          </p:nvPr>
        </p:nvSpPr>
        <p:spPr>
          <a:xfrm>
            <a:off x="1912368" y="2959331"/>
            <a:ext cx="7765577" cy="1737929"/>
          </a:xfrm>
        </p:spPr>
        <p:txBody>
          <a:bodyPr>
            <a:normAutofit fontScale="90000"/>
          </a:bodyPr>
          <a:lstStyle/>
          <a:p>
            <a:pPr algn="ctr">
              <a:lnSpc>
                <a:spcPct val="100000"/>
              </a:lnSpc>
            </a:pPr>
            <a:r>
              <a:rPr lang="en-US" dirty="0">
                <a:latin typeface="Avenir Next" panose="020B0503020202020204" pitchFamily="34" charset="0"/>
              </a:rPr>
              <a:t>HOW SHOULD </a:t>
            </a:r>
            <a:r>
              <a:rPr lang="en-US" b="1" dirty="0">
                <a:solidFill>
                  <a:srgbClr val="002060"/>
                </a:solidFill>
                <a:latin typeface="Avenir Next" panose="020B0503020202020204" pitchFamily="34" charset="0"/>
              </a:rPr>
              <a:t>THE CHRISTIAN </a:t>
            </a:r>
            <a:r>
              <a:rPr lang="en-US" dirty="0">
                <a:latin typeface="Avenir Next" panose="020B0503020202020204" pitchFamily="34" charset="0"/>
              </a:rPr>
              <a:t>RESPOND TO A FRIEND WHO IS BEING ABUSED?</a:t>
            </a:r>
            <a:br>
              <a:rPr lang="en-US" dirty="0">
                <a:latin typeface="Avenir Next" panose="020B0503020202020204" pitchFamily="34" charset="0"/>
              </a:rPr>
            </a:br>
            <a:endParaRPr lang="en-US" dirty="0">
              <a:latin typeface="Avenir Next" panose="020B0503020202020204" pitchFamily="34" charset="0"/>
            </a:endParaRPr>
          </a:p>
        </p:txBody>
      </p:sp>
    </p:spTree>
    <p:extLst>
      <p:ext uri="{BB962C8B-B14F-4D97-AF65-F5344CB8AC3E}">
        <p14:creationId xmlns:p14="http://schemas.microsoft.com/office/powerpoint/2010/main" val="3574570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472B5F-B743-144B-91CF-C3703A7F702D}"/>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4364C5BC-1FD4-B147-AD8A-E1AFA726992D}"/>
              </a:ext>
            </a:extLst>
          </p:cNvPr>
          <p:cNvSpPr>
            <a:spLocks noGrp="1"/>
          </p:cNvSpPr>
          <p:nvPr>
            <p:ph type="title"/>
          </p:nvPr>
        </p:nvSpPr>
        <p:spPr>
          <a:xfrm>
            <a:off x="729018" y="1743551"/>
            <a:ext cx="9192902" cy="1325563"/>
          </a:xfrm>
        </p:spPr>
        <p:txBody>
          <a:bodyPr>
            <a:noAutofit/>
          </a:bodyPr>
          <a:lstStyle/>
          <a:p>
            <a:pPr algn="ctr">
              <a:lnSpc>
                <a:spcPct val="100000"/>
              </a:lnSpc>
            </a:pPr>
            <a:r>
              <a:rPr lang="en-US" sz="3600" b="1" dirty="0">
                <a:solidFill>
                  <a:srgbClr val="002060"/>
                </a:solidFill>
                <a:latin typeface="Avenir Next" panose="020B0503020202020204" pitchFamily="34" charset="0"/>
              </a:rPr>
              <a:t>GENERAL GUIDELINES </a:t>
            </a:r>
            <a:r>
              <a:rPr lang="en-US" sz="3600" dirty="0">
                <a:latin typeface="Avenir Next" panose="020B0503020202020204" pitchFamily="34" charset="0"/>
              </a:rPr>
              <a:t>FOR DEALING WITH THIS KIND OF SITUATION: </a:t>
            </a:r>
            <a:br>
              <a:rPr lang="en-US" sz="3600" dirty="0">
                <a:latin typeface="Avenir Next" panose="020B0503020202020204" pitchFamily="34" charset="0"/>
              </a:rPr>
            </a:b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F3360465-D96D-9C48-BE99-264AF6B48F4B}"/>
              </a:ext>
            </a:extLst>
          </p:cNvPr>
          <p:cNvSpPr>
            <a:spLocks noGrp="1"/>
          </p:cNvSpPr>
          <p:nvPr>
            <p:ph idx="1"/>
          </p:nvPr>
        </p:nvSpPr>
        <p:spPr>
          <a:xfrm>
            <a:off x="1206691" y="2985690"/>
            <a:ext cx="7950958" cy="3387820"/>
          </a:xfrm>
        </p:spPr>
        <p:txBody>
          <a:bodyPr/>
          <a:lstStyle/>
          <a:p>
            <a:pPr>
              <a:lnSpc>
                <a:spcPct val="100000"/>
              </a:lnSpc>
            </a:pPr>
            <a:r>
              <a:rPr lang="en-US" dirty="0"/>
              <a:t>Acknowledge her pain and that it is indeed real. </a:t>
            </a:r>
          </a:p>
          <a:p>
            <a:pPr>
              <a:lnSpc>
                <a:spcPct val="100000"/>
              </a:lnSpc>
            </a:pPr>
            <a:r>
              <a:rPr lang="en-US" dirty="0"/>
              <a:t>Ask gentle questions. </a:t>
            </a:r>
          </a:p>
          <a:p>
            <a:pPr>
              <a:lnSpc>
                <a:spcPct val="100000"/>
              </a:lnSpc>
            </a:pPr>
            <a:r>
              <a:rPr lang="en-US" dirty="0"/>
              <a:t>Be careful not to lay blame. </a:t>
            </a:r>
          </a:p>
          <a:p>
            <a:pPr>
              <a:lnSpc>
                <a:spcPct val="100000"/>
              </a:lnSpc>
            </a:pPr>
            <a:r>
              <a:rPr lang="en-US" dirty="0"/>
              <a:t>Do not give your friend marching orders to simply do more of something. </a:t>
            </a:r>
          </a:p>
          <a:p>
            <a:pPr>
              <a:lnSpc>
                <a:spcPct val="100000"/>
              </a:lnSpc>
            </a:pPr>
            <a:r>
              <a:rPr lang="en-US" dirty="0"/>
              <a:t>Do not try to help her/him all on your own.</a:t>
            </a:r>
          </a:p>
        </p:txBody>
      </p:sp>
    </p:spTree>
    <p:extLst>
      <p:ext uri="{BB962C8B-B14F-4D97-AF65-F5344CB8AC3E}">
        <p14:creationId xmlns:p14="http://schemas.microsoft.com/office/powerpoint/2010/main" val="3758676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97C9DE-54B7-D449-B720-87034099E24F}"/>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D12BB1A6-95BF-9D4A-B349-97A93AC26EE8}"/>
              </a:ext>
            </a:extLst>
          </p:cNvPr>
          <p:cNvSpPr>
            <a:spLocks noGrp="1"/>
          </p:cNvSpPr>
          <p:nvPr>
            <p:ph idx="1"/>
          </p:nvPr>
        </p:nvSpPr>
        <p:spPr>
          <a:xfrm>
            <a:off x="947384" y="2385186"/>
            <a:ext cx="10515600" cy="3701718"/>
          </a:xfrm>
        </p:spPr>
        <p:txBody>
          <a:bodyPr>
            <a:normAutofit/>
          </a:bodyPr>
          <a:lstStyle/>
          <a:p>
            <a:pPr lvl="0">
              <a:lnSpc>
                <a:spcPct val="100000"/>
              </a:lnSpc>
            </a:pPr>
            <a:r>
              <a:rPr lang="en-US" dirty="0"/>
              <a:t>Offer to go to any meetings.</a:t>
            </a:r>
          </a:p>
          <a:p>
            <a:pPr lvl="0">
              <a:lnSpc>
                <a:spcPct val="100000"/>
              </a:lnSpc>
            </a:pPr>
            <a:r>
              <a:rPr lang="en-US" dirty="0"/>
              <a:t>Do not advise any rash decisions.</a:t>
            </a:r>
          </a:p>
          <a:p>
            <a:pPr lvl="0">
              <a:lnSpc>
                <a:spcPct val="100000"/>
              </a:lnSpc>
            </a:pPr>
            <a:r>
              <a:rPr lang="en-US" dirty="0"/>
              <a:t>Check in with your friend.</a:t>
            </a:r>
            <a:endParaRPr lang="en-US" i="1" dirty="0"/>
          </a:p>
          <a:p>
            <a:pPr lvl="0">
              <a:lnSpc>
                <a:spcPct val="100000"/>
              </a:lnSpc>
            </a:pPr>
            <a:r>
              <a:rPr lang="en-US" dirty="0"/>
              <a:t>Point your friend to Scripture. </a:t>
            </a:r>
          </a:p>
          <a:p>
            <a:pPr lvl="0">
              <a:lnSpc>
                <a:spcPct val="100000"/>
              </a:lnSpc>
            </a:pPr>
            <a:r>
              <a:rPr lang="en-US" dirty="0"/>
              <a:t>Pray.</a:t>
            </a:r>
          </a:p>
          <a:p>
            <a:pPr marL="0" indent="0">
              <a:lnSpc>
                <a:spcPct val="100000"/>
              </a:lnSpc>
              <a:buNone/>
            </a:pPr>
            <a:endParaRPr lang="en-US" dirty="0"/>
          </a:p>
        </p:txBody>
      </p:sp>
    </p:spTree>
    <p:extLst>
      <p:ext uri="{BB962C8B-B14F-4D97-AF65-F5344CB8AC3E}">
        <p14:creationId xmlns:p14="http://schemas.microsoft.com/office/powerpoint/2010/main" val="1399963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EFCECE-4B46-0E4A-9A97-6ECC271AD30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E16C12C7-2E57-DF4A-AE6C-7A0CA2E7E07F}"/>
              </a:ext>
            </a:extLst>
          </p:cNvPr>
          <p:cNvSpPr>
            <a:spLocks noGrp="1"/>
          </p:cNvSpPr>
          <p:nvPr>
            <p:ph type="title"/>
          </p:nvPr>
        </p:nvSpPr>
        <p:spPr>
          <a:xfrm>
            <a:off x="319581" y="692673"/>
            <a:ext cx="10515600" cy="1325563"/>
          </a:xfrm>
        </p:spPr>
        <p:txBody>
          <a:bodyPr>
            <a:normAutofit/>
          </a:bodyPr>
          <a:lstStyle/>
          <a:p>
            <a:pPr algn="ctr"/>
            <a:r>
              <a:rPr lang="en-US" sz="4000" dirty="0">
                <a:latin typeface="Avenir Next" panose="020B0503020202020204" pitchFamily="34" charset="0"/>
              </a:rPr>
              <a:t>FINAL </a:t>
            </a:r>
            <a:r>
              <a:rPr lang="en-US" sz="4000" b="1" dirty="0">
                <a:solidFill>
                  <a:srgbClr val="002060"/>
                </a:solidFill>
                <a:latin typeface="Avenir Next" panose="020B0503020202020204" pitchFamily="34" charset="0"/>
              </a:rPr>
              <a:t>QUESTIONS</a:t>
            </a:r>
            <a:br>
              <a:rPr lang="en-US" sz="4000" dirty="0">
                <a:latin typeface="Avenir Next" panose="020B0503020202020204" pitchFamily="34" charset="0"/>
              </a:rPr>
            </a:b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845FE5E8-6495-664F-8906-DB56E27D0276}"/>
              </a:ext>
            </a:extLst>
          </p:cNvPr>
          <p:cNvSpPr>
            <a:spLocks noGrp="1"/>
          </p:cNvSpPr>
          <p:nvPr>
            <p:ph idx="1"/>
          </p:nvPr>
        </p:nvSpPr>
        <p:spPr>
          <a:xfrm>
            <a:off x="510655" y="1989401"/>
            <a:ext cx="9643283" cy="4351338"/>
          </a:xfrm>
        </p:spPr>
        <p:txBody>
          <a:bodyPr/>
          <a:lstStyle/>
          <a:p>
            <a:pPr lvl="0" fontAlgn="base"/>
            <a:r>
              <a:rPr lang="en-US" b="1" dirty="0">
                <a:solidFill>
                  <a:srgbClr val="002060"/>
                </a:solidFill>
              </a:rPr>
              <a:t>What if you are the emotional (verbal) abuser</a:t>
            </a:r>
            <a:r>
              <a:rPr lang="en-US" b="1" dirty="0"/>
              <a:t>? </a:t>
            </a:r>
            <a:r>
              <a:rPr lang="en-US" dirty="0"/>
              <a:t>Are you someone who has used these techniques to abuse another? If so, are you willing to recognize it and seek professional help to change your behavior? Are willing to seek help from above? </a:t>
            </a:r>
          </a:p>
          <a:p>
            <a:pPr marL="0" indent="0" fontAlgn="base">
              <a:buNone/>
            </a:pPr>
            <a:r>
              <a:rPr lang="en-US" dirty="0"/>
              <a:t> </a:t>
            </a:r>
          </a:p>
          <a:p>
            <a:pPr lvl="0" fontAlgn="base"/>
            <a:r>
              <a:rPr lang="en-US" b="1" dirty="0">
                <a:solidFill>
                  <a:srgbClr val="002060"/>
                </a:solidFill>
              </a:rPr>
              <a:t>What if you are the survivor of emotional abuse? </a:t>
            </a:r>
            <a:r>
              <a:rPr lang="en-US" dirty="0"/>
              <a:t>Are you willing to confront the abuser with kindness, but with firmness, and to set healthy boundaries? Are you willing to seek professional help? Are you willing to seek healing and wisdom from God in dealing with this situation?</a:t>
            </a:r>
          </a:p>
        </p:txBody>
      </p:sp>
    </p:spTree>
    <p:extLst>
      <p:ext uri="{BB962C8B-B14F-4D97-AF65-F5344CB8AC3E}">
        <p14:creationId xmlns:p14="http://schemas.microsoft.com/office/powerpoint/2010/main" val="115622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30DB9C-2776-B844-84F2-D0EE2E5D6283}"/>
              </a:ext>
            </a:extLst>
          </p:cNvPr>
          <p:cNvPicPr>
            <a:picLocks noChangeAspect="1"/>
          </p:cNvPicPr>
          <p:nvPr/>
        </p:nvPicPr>
        <p:blipFill rotWithShape="1">
          <a:blip r:embed="rId3"/>
          <a:srcRect t="10362" b="2755"/>
          <a:stretch/>
        </p:blipFill>
        <p:spPr>
          <a:xfrm>
            <a:off x="-1" y="0"/>
            <a:ext cx="12192001" cy="6960358"/>
          </a:xfrm>
          <a:prstGeom prst="rect">
            <a:avLst/>
          </a:prstGeom>
        </p:spPr>
      </p:pic>
      <p:sp>
        <p:nvSpPr>
          <p:cNvPr id="2" name="Title 1">
            <a:extLst>
              <a:ext uri="{FF2B5EF4-FFF2-40B4-BE49-F238E27FC236}">
                <a16:creationId xmlns:a16="http://schemas.microsoft.com/office/drawing/2014/main" id="{05E5D9BB-D9F0-6143-98EF-332682592E78}"/>
              </a:ext>
            </a:extLst>
          </p:cNvPr>
          <p:cNvSpPr>
            <a:spLocks noGrp="1"/>
          </p:cNvSpPr>
          <p:nvPr>
            <p:ph type="title"/>
          </p:nvPr>
        </p:nvSpPr>
        <p:spPr>
          <a:xfrm>
            <a:off x="791571" y="218366"/>
            <a:ext cx="10616821" cy="1349492"/>
          </a:xfrm>
        </p:spPr>
        <p:txBody>
          <a:bodyPr>
            <a:noAutofit/>
          </a:bodyPr>
          <a:lstStyle/>
          <a:p>
            <a:pPr fontAlgn="base"/>
            <a:br>
              <a:rPr lang="en-US" sz="2800" dirty="0">
                <a:latin typeface="Avenir Next" panose="020B0503020202020204" pitchFamily="34" charset="0"/>
              </a:rPr>
            </a:br>
            <a:br>
              <a:rPr lang="en-US" sz="2800" dirty="0">
                <a:latin typeface="Avenir Next" panose="020B0503020202020204" pitchFamily="34" charset="0"/>
              </a:rPr>
            </a:br>
            <a:r>
              <a:rPr lang="en-US" sz="4000" b="1" dirty="0">
                <a:latin typeface="Avenir Next" panose="020B0503020202020204" pitchFamily="34" charset="0"/>
              </a:rPr>
              <a:t>QUESTIONS</a:t>
            </a:r>
            <a:r>
              <a:rPr lang="en-US" sz="4000" dirty="0">
                <a:latin typeface="Avenir Next" panose="020B0503020202020204" pitchFamily="34" charset="0"/>
              </a:rPr>
              <a:t>  TO DISCUSS</a:t>
            </a:r>
            <a:br>
              <a:rPr lang="en-US" sz="2800" dirty="0">
                <a:latin typeface="Avenir Next" panose="020B0503020202020204" pitchFamily="34" charset="0"/>
              </a:rPr>
            </a:br>
            <a:endParaRPr lang="en-US" sz="28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5E44FFB0-5A5D-1D4B-AF01-942C536E9823}"/>
              </a:ext>
            </a:extLst>
          </p:cNvPr>
          <p:cNvSpPr>
            <a:spLocks noGrp="1"/>
          </p:cNvSpPr>
          <p:nvPr>
            <p:ph idx="1"/>
          </p:nvPr>
        </p:nvSpPr>
        <p:spPr>
          <a:xfrm>
            <a:off x="729017" y="2439779"/>
            <a:ext cx="8319450" cy="3305933"/>
          </a:xfrm>
        </p:spPr>
        <p:txBody>
          <a:bodyPr>
            <a:normAutofit/>
          </a:bodyPr>
          <a:lstStyle/>
          <a:p>
            <a:pPr fontAlgn="base">
              <a:lnSpc>
                <a:spcPct val="100000"/>
              </a:lnSpc>
            </a:pPr>
            <a:r>
              <a:rPr lang="en-US" dirty="0">
                <a:solidFill>
                  <a:srgbClr val="002060"/>
                </a:solidFill>
              </a:rPr>
              <a:t>What </a:t>
            </a:r>
            <a:r>
              <a:rPr lang="en-US" b="1" dirty="0">
                <a:solidFill>
                  <a:srgbClr val="002060"/>
                </a:solidFill>
              </a:rPr>
              <a:t>techniques do emotional abusers use </a:t>
            </a:r>
            <a:r>
              <a:rPr lang="en-US" dirty="0">
                <a:solidFill>
                  <a:srgbClr val="002060"/>
                </a:solidFill>
              </a:rPr>
              <a:t>through their words, indifference, actions?</a:t>
            </a:r>
          </a:p>
          <a:p>
            <a:pPr fontAlgn="base">
              <a:lnSpc>
                <a:spcPct val="100000"/>
              </a:lnSpc>
            </a:pPr>
            <a:r>
              <a:rPr lang="en-US" dirty="0">
                <a:solidFill>
                  <a:srgbClr val="002060"/>
                </a:solidFill>
              </a:rPr>
              <a:t>What is </a:t>
            </a:r>
            <a:r>
              <a:rPr lang="en-US" b="1" dirty="0">
                <a:solidFill>
                  <a:srgbClr val="002060"/>
                </a:solidFill>
              </a:rPr>
              <a:t>a self-assessment </a:t>
            </a:r>
            <a:r>
              <a:rPr lang="en-US" dirty="0">
                <a:solidFill>
                  <a:srgbClr val="002060"/>
                </a:solidFill>
              </a:rPr>
              <a:t>for emotional abuse?</a:t>
            </a:r>
          </a:p>
          <a:p>
            <a:pPr fontAlgn="base">
              <a:lnSpc>
                <a:spcPct val="100000"/>
              </a:lnSpc>
            </a:pPr>
            <a:r>
              <a:rPr lang="en-US" dirty="0">
                <a:solidFill>
                  <a:srgbClr val="002060"/>
                </a:solidFill>
              </a:rPr>
              <a:t>What are </a:t>
            </a:r>
            <a:r>
              <a:rPr lang="en-US" b="1" dirty="0">
                <a:solidFill>
                  <a:srgbClr val="002060"/>
                </a:solidFill>
              </a:rPr>
              <a:t>the effects </a:t>
            </a:r>
            <a:r>
              <a:rPr lang="en-US" dirty="0">
                <a:solidFill>
                  <a:srgbClr val="002060"/>
                </a:solidFill>
              </a:rPr>
              <a:t>of emotional abuse?</a:t>
            </a:r>
          </a:p>
          <a:p>
            <a:pPr fontAlgn="base">
              <a:lnSpc>
                <a:spcPct val="100000"/>
              </a:lnSpc>
            </a:pPr>
            <a:r>
              <a:rPr lang="en-US" dirty="0">
                <a:solidFill>
                  <a:srgbClr val="002060"/>
                </a:solidFill>
              </a:rPr>
              <a:t>How should the </a:t>
            </a:r>
            <a:r>
              <a:rPr lang="en-US" b="1" dirty="0">
                <a:solidFill>
                  <a:srgbClr val="002060"/>
                </a:solidFill>
              </a:rPr>
              <a:t>Christian respond </a:t>
            </a:r>
            <a:r>
              <a:rPr lang="en-US" dirty="0">
                <a:solidFill>
                  <a:srgbClr val="002060"/>
                </a:solidFill>
              </a:rPr>
              <a:t>to someone being abused?</a:t>
            </a:r>
          </a:p>
          <a:p>
            <a:pPr>
              <a:lnSpc>
                <a:spcPct val="100000"/>
              </a:lnSpc>
            </a:pPr>
            <a:endParaRPr lang="en-US" dirty="0">
              <a:solidFill>
                <a:srgbClr val="002060"/>
              </a:solidFill>
            </a:endParaRPr>
          </a:p>
        </p:txBody>
      </p:sp>
    </p:spTree>
    <p:extLst>
      <p:ext uri="{BB962C8B-B14F-4D97-AF65-F5344CB8AC3E}">
        <p14:creationId xmlns:p14="http://schemas.microsoft.com/office/powerpoint/2010/main" val="1768430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A30030-7076-EF4F-95CA-261F0CD6ECF0}"/>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8770537E-5455-624A-90C9-C25BAD363969}"/>
              </a:ext>
            </a:extLst>
          </p:cNvPr>
          <p:cNvSpPr>
            <a:spLocks noGrp="1"/>
          </p:cNvSpPr>
          <p:nvPr>
            <p:ph type="title"/>
          </p:nvPr>
        </p:nvSpPr>
        <p:spPr>
          <a:xfrm>
            <a:off x="0" y="704266"/>
            <a:ext cx="10515600" cy="1325563"/>
          </a:xfrm>
        </p:spPr>
        <p:txBody>
          <a:bodyPr>
            <a:normAutofit/>
          </a:bodyPr>
          <a:lstStyle/>
          <a:p>
            <a:pPr algn="ctr"/>
            <a:r>
              <a:rPr lang="en-US" sz="3200" b="1" cap="all" dirty="0">
                <a:solidFill>
                  <a:srgbClr val="002060"/>
                </a:solidFill>
                <a:latin typeface="Avenir Next" panose="020B0503020202020204" pitchFamily="34" charset="0"/>
              </a:rPr>
              <a:t>Ellen G. White’s Counsel </a:t>
            </a:r>
            <a:br>
              <a:rPr lang="en-US" sz="3200" cap="all" dirty="0">
                <a:solidFill>
                  <a:srgbClr val="002060"/>
                </a:solidFill>
                <a:latin typeface="Avenir Next" panose="020B0503020202020204" pitchFamily="34" charset="0"/>
              </a:rPr>
            </a:br>
            <a:r>
              <a:rPr lang="en-US" sz="3200" cap="all" dirty="0">
                <a:solidFill>
                  <a:srgbClr val="002060"/>
                </a:solidFill>
                <a:latin typeface="Avenir Next" panose="020B0503020202020204" pitchFamily="34" charset="0"/>
              </a:rPr>
              <a:t>for Couples in Dysfunctional Relationship</a:t>
            </a:r>
            <a:r>
              <a:rPr lang="en-US" sz="3200" dirty="0">
                <a:solidFill>
                  <a:srgbClr val="002060"/>
                </a:solidFill>
                <a:latin typeface="Avenir Next" panose="020B0503020202020204" pitchFamily="34" charset="0"/>
              </a:rPr>
              <a:t> </a:t>
            </a:r>
          </a:p>
        </p:txBody>
      </p:sp>
      <p:sp>
        <p:nvSpPr>
          <p:cNvPr id="3" name="Content Placeholder 2">
            <a:extLst>
              <a:ext uri="{FF2B5EF4-FFF2-40B4-BE49-F238E27FC236}">
                <a16:creationId xmlns:a16="http://schemas.microsoft.com/office/drawing/2014/main" id="{51D69163-BC31-6645-B812-EDA515A4D66C}"/>
              </a:ext>
            </a:extLst>
          </p:cNvPr>
          <p:cNvSpPr>
            <a:spLocks noGrp="1"/>
          </p:cNvSpPr>
          <p:nvPr>
            <p:ph idx="1"/>
          </p:nvPr>
        </p:nvSpPr>
        <p:spPr>
          <a:xfrm>
            <a:off x="863252" y="2568966"/>
            <a:ext cx="8292152" cy="3781730"/>
          </a:xfrm>
        </p:spPr>
        <p:txBody>
          <a:bodyPr>
            <a:normAutofit/>
          </a:bodyPr>
          <a:lstStyle/>
          <a:p>
            <a:pPr marL="0" indent="0" algn="ctr" fontAlgn="base">
              <a:lnSpc>
                <a:spcPct val="100000"/>
              </a:lnSpc>
              <a:buNone/>
            </a:pPr>
            <a:r>
              <a:rPr lang="en-US" b="1" i="1" dirty="0">
                <a:solidFill>
                  <a:srgbClr val="002060"/>
                </a:solidFill>
              </a:rPr>
              <a:t>Adventist Home,</a:t>
            </a:r>
            <a:r>
              <a:rPr lang="en-US" b="1" dirty="0">
                <a:solidFill>
                  <a:srgbClr val="002060"/>
                </a:solidFill>
              </a:rPr>
              <a:t> p. 107:</a:t>
            </a:r>
          </a:p>
          <a:p>
            <a:pPr marL="0" indent="0" algn="ctr" fontAlgn="base">
              <a:lnSpc>
                <a:spcPct val="100000"/>
              </a:lnSpc>
              <a:buNone/>
            </a:pPr>
            <a:r>
              <a:rPr lang="en-US" dirty="0"/>
              <a:t>“Let each give love rather than exact it. Cultivate that which is noblest in yourselves, and be quick to recognize the good qualities in each other. </a:t>
            </a:r>
            <a:r>
              <a:rPr lang="en-US" b="1" dirty="0">
                <a:solidFill>
                  <a:srgbClr val="002060"/>
                </a:solidFill>
              </a:rPr>
              <a:t>The consciousness of being appreciated is a wonderful stimulus and satisfaction. </a:t>
            </a:r>
            <a:r>
              <a:rPr lang="en-US" dirty="0"/>
              <a:t>Sympathy and respect encourage the striving after excellence, and love itself increases as it stimulates to nobler aims. </a:t>
            </a:r>
          </a:p>
          <a:p>
            <a:pPr algn="ctr"/>
            <a:endParaRPr lang="en-US" dirty="0"/>
          </a:p>
        </p:txBody>
      </p:sp>
    </p:spTree>
    <p:extLst>
      <p:ext uri="{BB962C8B-B14F-4D97-AF65-F5344CB8AC3E}">
        <p14:creationId xmlns:p14="http://schemas.microsoft.com/office/powerpoint/2010/main" val="2721067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71B0-7AE5-F544-8DEA-E49F3E11B62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07F4EB5-E5BC-8F4A-8EC2-5FEB89B597F5}"/>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a16="http://schemas.microsoft.com/office/drawing/2014/main" id="{6AC140C2-C677-6749-B5FF-6C25BFC75073}"/>
              </a:ext>
            </a:extLst>
          </p:cNvPr>
          <p:cNvSpPr>
            <a:spLocks noGrp="1"/>
          </p:cNvSpPr>
          <p:nvPr>
            <p:ph idx="1"/>
          </p:nvPr>
        </p:nvSpPr>
        <p:spPr>
          <a:xfrm>
            <a:off x="2772771" y="1487747"/>
            <a:ext cx="6646458" cy="5556273"/>
          </a:xfrm>
        </p:spPr>
        <p:txBody>
          <a:bodyPr>
            <a:normAutofit/>
          </a:bodyPr>
          <a:lstStyle/>
          <a:p>
            <a:pPr marL="0" indent="0" algn="ctr">
              <a:lnSpc>
                <a:spcPct val="100000"/>
              </a:lnSpc>
              <a:buNone/>
            </a:pPr>
            <a:r>
              <a:rPr lang="en-US" dirty="0"/>
              <a:t>Without mutual forbearance and love no earthly power can hold you and your spouse in the bonds of Christian unity. </a:t>
            </a:r>
            <a:r>
              <a:rPr lang="en-US" b="1" dirty="0">
                <a:solidFill>
                  <a:srgbClr val="002060"/>
                </a:solidFill>
              </a:rPr>
              <a:t>Your companionship in the marriage relation should be close and tender, holy and elevated, breathing a spiritual power into your lives, that you may be everything to each other that God's word requires. </a:t>
            </a:r>
            <a:r>
              <a:rPr lang="en-US" dirty="0"/>
              <a:t>When you reach the condition that the Lord desires you to reach, you will find heaven below and God in your life.</a:t>
            </a:r>
          </a:p>
          <a:p>
            <a:pPr marL="0" indent="0" algn="ctr">
              <a:lnSpc>
                <a:spcPct val="100000"/>
              </a:lnSpc>
              <a:buNone/>
            </a:pPr>
            <a:endParaRPr lang="en-US" dirty="0"/>
          </a:p>
        </p:txBody>
      </p:sp>
      <p:sp>
        <p:nvSpPr>
          <p:cNvPr id="5" name="TextBox 4">
            <a:extLst>
              <a:ext uri="{FF2B5EF4-FFF2-40B4-BE49-F238E27FC236}">
                <a16:creationId xmlns:a16="http://schemas.microsoft.com/office/drawing/2014/main" id="{ABD8E36B-1E06-7241-978E-59DF1B56E924}"/>
              </a:ext>
            </a:extLst>
          </p:cNvPr>
          <p:cNvSpPr txBox="1"/>
          <p:nvPr/>
        </p:nvSpPr>
        <p:spPr>
          <a:xfrm>
            <a:off x="2821967" y="964527"/>
            <a:ext cx="6332746" cy="523220"/>
          </a:xfrm>
          <a:prstGeom prst="rect">
            <a:avLst/>
          </a:prstGeom>
          <a:noFill/>
        </p:spPr>
        <p:txBody>
          <a:bodyPr wrap="square" rtlCol="0">
            <a:spAutoFit/>
          </a:bodyPr>
          <a:lstStyle/>
          <a:p>
            <a:r>
              <a:rPr lang="en-US" sz="2800" b="1" i="1" dirty="0">
                <a:solidFill>
                  <a:srgbClr val="002060"/>
                </a:solidFill>
              </a:rPr>
              <a:t>Adventist Home</a:t>
            </a:r>
            <a:r>
              <a:rPr lang="en-US" sz="2800" b="1" dirty="0">
                <a:solidFill>
                  <a:srgbClr val="002060"/>
                </a:solidFill>
              </a:rPr>
              <a:t>, pp. 111, 112:</a:t>
            </a:r>
          </a:p>
        </p:txBody>
      </p:sp>
    </p:spTree>
    <p:extLst>
      <p:ext uri="{BB962C8B-B14F-4D97-AF65-F5344CB8AC3E}">
        <p14:creationId xmlns:p14="http://schemas.microsoft.com/office/powerpoint/2010/main" val="245388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9BD3-9BDF-2F4B-9281-95FA61BFCEA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F45263F-B4DF-EB4D-BB0D-0621A5B662AF}"/>
              </a:ext>
            </a:extLst>
          </p:cNvPr>
          <p:cNvPicPr>
            <a:picLocks noChangeAspect="1"/>
          </p:cNvPicPr>
          <p:nvPr/>
        </p:nvPicPr>
        <p:blipFill rotWithShape="1">
          <a:blip r:embed="rId3"/>
          <a:srcRect t="10362" b="2755"/>
          <a:stretch/>
        </p:blipFill>
        <p:spPr>
          <a:xfrm>
            <a:off x="-1" y="0"/>
            <a:ext cx="12192001" cy="6868785"/>
          </a:xfrm>
          <a:prstGeom prst="rect">
            <a:avLst/>
          </a:prstGeom>
        </p:spPr>
      </p:pic>
      <p:sp>
        <p:nvSpPr>
          <p:cNvPr id="3" name="Content Placeholder 2">
            <a:extLst>
              <a:ext uri="{FF2B5EF4-FFF2-40B4-BE49-F238E27FC236}">
                <a16:creationId xmlns:a16="http://schemas.microsoft.com/office/drawing/2014/main" id="{6485AE87-E2D7-D547-81B0-C13D076B2B14}"/>
              </a:ext>
            </a:extLst>
          </p:cNvPr>
          <p:cNvSpPr>
            <a:spLocks noGrp="1"/>
          </p:cNvSpPr>
          <p:nvPr>
            <p:ph idx="1"/>
          </p:nvPr>
        </p:nvSpPr>
        <p:spPr>
          <a:xfrm>
            <a:off x="838200" y="2057639"/>
            <a:ext cx="8401334" cy="4351338"/>
          </a:xfrm>
        </p:spPr>
        <p:txBody>
          <a:bodyPr/>
          <a:lstStyle/>
          <a:p>
            <a:pPr fontAlgn="base">
              <a:lnSpc>
                <a:spcPct val="100000"/>
              </a:lnSpc>
            </a:pPr>
            <a:r>
              <a:rPr lang="en-US" dirty="0"/>
              <a:t>What if you are the one being emotionally abusive toward someone you love? </a:t>
            </a:r>
            <a:r>
              <a:rPr lang="en-US" b="1" dirty="0">
                <a:solidFill>
                  <a:srgbClr val="002060"/>
                </a:solidFill>
              </a:rPr>
              <a:t>Are you willing to recognize and change your behavior?</a:t>
            </a:r>
          </a:p>
          <a:p>
            <a:pPr fontAlgn="base">
              <a:lnSpc>
                <a:spcPct val="100000"/>
              </a:lnSpc>
            </a:pPr>
            <a:r>
              <a:rPr lang="en-US" dirty="0"/>
              <a:t>What if you are the survivor? </a:t>
            </a:r>
            <a:r>
              <a:rPr lang="en-US" b="1" dirty="0">
                <a:solidFill>
                  <a:srgbClr val="002060"/>
                </a:solidFill>
              </a:rPr>
              <a:t>Are you willing to seek help? </a:t>
            </a:r>
            <a:r>
              <a:rPr lang="en-US" dirty="0"/>
              <a:t>Do you know where to turn to?</a:t>
            </a:r>
          </a:p>
          <a:p>
            <a:pPr fontAlgn="base">
              <a:lnSpc>
                <a:spcPct val="100000"/>
              </a:lnSpc>
            </a:pPr>
            <a:r>
              <a:rPr lang="en-US" dirty="0"/>
              <a:t>What are </a:t>
            </a:r>
            <a:r>
              <a:rPr lang="en-US" b="1" dirty="0">
                <a:solidFill>
                  <a:srgbClr val="002060"/>
                </a:solidFill>
              </a:rPr>
              <a:t>helpful resources</a:t>
            </a:r>
            <a:r>
              <a:rPr lang="en-US" dirty="0"/>
              <a:t> for emotionally abused survivors?</a:t>
            </a:r>
          </a:p>
          <a:p>
            <a:pPr>
              <a:lnSpc>
                <a:spcPct val="100000"/>
              </a:lnSpc>
            </a:pPr>
            <a:endParaRPr lang="en-US" dirty="0"/>
          </a:p>
        </p:txBody>
      </p:sp>
    </p:spTree>
    <p:extLst>
      <p:ext uri="{BB962C8B-B14F-4D97-AF65-F5344CB8AC3E}">
        <p14:creationId xmlns:p14="http://schemas.microsoft.com/office/powerpoint/2010/main" val="119166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E194DE-2F2C-5B4D-B907-AED041B3001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39F5F8E4-F3AA-1D4A-9F89-CD4106F261F0}"/>
              </a:ext>
            </a:extLst>
          </p:cNvPr>
          <p:cNvSpPr>
            <a:spLocks noGrp="1"/>
          </p:cNvSpPr>
          <p:nvPr>
            <p:ph type="title"/>
          </p:nvPr>
        </p:nvSpPr>
        <p:spPr>
          <a:xfrm>
            <a:off x="-199029" y="1924339"/>
            <a:ext cx="10557680" cy="1404085"/>
          </a:xfrm>
        </p:spPr>
        <p:txBody>
          <a:bodyPr>
            <a:normAutofit/>
          </a:bodyPr>
          <a:lstStyle/>
          <a:p>
            <a:pPr algn="ctr"/>
            <a:r>
              <a:rPr lang="en-US" sz="3600" dirty="0">
                <a:latin typeface="Avenir Next" panose="020B0503020202020204" pitchFamily="34" charset="0"/>
              </a:rPr>
              <a:t>WHY IS </a:t>
            </a:r>
            <a:r>
              <a:rPr lang="en-US" sz="3600" b="1" dirty="0">
                <a:solidFill>
                  <a:srgbClr val="002060"/>
                </a:solidFill>
                <a:latin typeface="Avenir Next" panose="020B0503020202020204" pitchFamily="34" charset="0"/>
              </a:rPr>
              <a:t>EMOTIONAL ABUSE </a:t>
            </a:r>
            <a:br>
              <a:rPr lang="en-US" sz="3600" dirty="0">
                <a:latin typeface="Avenir Next" panose="020B0503020202020204" pitchFamily="34" charset="0"/>
              </a:rPr>
            </a:br>
            <a:r>
              <a:rPr lang="en-US" sz="3600" dirty="0">
                <a:latin typeface="Avenir Next" panose="020B0503020202020204" pitchFamily="34" charset="0"/>
              </a:rPr>
              <a:t>DIFFICULT TO RECOGNIZE?</a:t>
            </a:r>
          </a:p>
        </p:txBody>
      </p:sp>
      <p:sp>
        <p:nvSpPr>
          <p:cNvPr id="3" name="Content Placeholder 2">
            <a:extLst>
              <a:ext uri="{FF2B5EF4-FFF2-40B4-BE49-F238E27FC236}">
                <a16:creationId xmlns:a16="http://schemas.microsoft.com/office/drawing/2014/main" id="{C229EE51-D383-494E-8660-C2879E828604}"/>
              </a:ext>
            </a:extLst>
          </p:cNvPr>
          <p:cNvSpPr>
            <a:spLocks noGrp="1"/>
          </p:cNvSpPr>
          <p:nvPr>
            <p:ph idx="1"/>
          </p:nvPr>
        </p:nvSpPr>
        <p:spPr>
          <a:xfrm>
            <a:off x="1602479" y="3640781"/>
            <a:ext cx="6872785" cy="1763735"/>
          </a:xfrm>
        </p:spPr>
        <p:txBody>
          <a:bodyPr/>
          <a:lstStyle/>
          <a:p>
            <a:pPr marL="0" indent="0" algn="ctr">
              <a:lnSpc>
                <a:spcPct val="100000"/>
              </a:lnSpc>
              <a:buNone/>
            </a:pPr>
            <a:r>
              <a:rPr lang="en-US" dirty="0">
                <a:solidFill>
                  <a:srgbClr val="002060"/>
                </a:solidFill>
              </a:rPr>
              <a:t>Emotional abuse may be hard to recognize because it can be subtle, and because abusers often blame their victims. </a:t>
            </a:r>
          </a:p>
        </p:txBody>
      </p:sp>
    </p:spTree>
    <p:extLst>
      <p:ext uri="{BB962C8B-B14F-4D97-AF65-F5344CB8AC3E}">
        <p14:creationId xmlns:p14="http://schemas.microsoft.com/office/powerpoint/2010/main" val="5464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303351-16A4-A143-A923-BC9BB44E90F9}"/>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904525F4-2E0A-924F-BD0E-6F34D7C8CD91}"/>
              </a:ext>
            </a:extLst>
          </p:cNvPr>
          <p:cNvSpPr>
            <a:spLocks noGrp="1"/>
          </p:cNvSpPr>
          <p:nvPr>
            <p:ph type="title"/>
          </p:nvPr>
        </p:nvSpPr>
        <p:spPr>
          <a:xfrm>
            <a:off x="729018" y="433365"/>
            <a:ext cx="10515600" cy="1325563"/>
          </a:xfrm>
        </p:spPr>
        <p:txBody>
          <a:bodyPr>
            <a:normAutofit/>
          </a:bodyPr>
          <a:lstStyle/>
          <a:p>
            <a:r>
              <a:rPr lang="en-US" sz="4000" b="1" dirty="0">
                <a:solidFill>
                  <a:srgbClr val="002060"/>
                </a:solidFill>
                <a:latin typeface="Avenir Next" panose="020B0503020202020204" pitchFamily="34" charset="0"/>
              </a:rPr>
              <a:t>THE PERSONALITY </a:t>
            </a:r>
            <a:r>
              <a:rPr lang="en-US" sz="4000" dirty="0">
                <a:latin typeface="Avenir Next" panose="020B0503020202020204" pitchFamily="34" charset="0"/>
              </a:rPr>
              <a:t>OF AN ABUSER</a:t>
            </a:r>
            <a:r>
              <a:rPr lang="en-US" sz="4000" dirty="0">
                <a:effectLst/>
                <a:latin typeface="Avenir Next" panose="020B0503020202020204" pitchFamily="34" charset="0"/>
              </a:rPr>
              <a:t> </a:t>
            </a: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19F01BF5-DEBD-1141-AAEB-C56F722018D3}"/>
              </a:ext>
            </a:extLst>
          </p:cNvPr>
          <p:cNvSpPr>
            <a:spLocks noGrp="1"/>
          </p:cNvSpPr>
          <p:nvPr>
            <p:ph idx="1"/>
          </p:nvPr>
        </p:nvSpPr>
        <p:spPr>
          <a:xfrm>
            <a:off x="1097511" y="2357890"/>
            <a:ext cx="8401333" cy="2951088"/>
          </a:xfrm>
        </p:spPr>
        <p:txBody>
          <a:bodyPr>
            <a:noAutofit/>
          </a:bodyPr>
          <a:lstStyle/>
          <a:p>
            <a:pPr marL="0" indent="0" algn="ctr">
              <a:lnSpc>
                <a:spcPct val="150000"/>
              </a:lnSpc>
              <a:buNone/>
            </a:pPr>
            <a:r>
              <a:rPr lang="en-US" b="1" dirty="0">
                <a:solidFill>
                  <a:srgbClr val="002060"/>
                </a:solidFill>
              </a:rPr>
              <a:t>Abusers typically want to control and dominate</a:t>
            </a:r>
            <a:r>
              <a:rPr lang="en-US" dirty="0">
                <a:solidFill>
                  <a:srgbClr val="002060"/>
                </a:solidFill>
              </a:rPr>
              <a:t>. They use verbal abuse to accomplish this. They are self-centered, impatient, unreasonable, insensitive, unforgiving, and they lack empathy and are often jealous, suspicious, and withholding. </a:t>
            </a:r>
          </a:p>
        </p:txBody>
      </p:sp>
    </p:spTree>
    <p:extLst>
      <p:ext uri="{BB962C8B-B14F-4D97-AF65-F5344CB8AC3E}">
        <p14:creationId xmlns:p14="http://schemas.microsoft.com/office/powerpoint/2010/main" val="66393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EDDB66-55B5-B04B-8067-6668AE8D7A85}"/>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F37141FF-1AEE-6643-B720-D0C2E84D8EF3}"/>
              </a:ext>
            </a:extLst>
          </p:cNvPr>
          <p:cNvSpPr>
            <a:spLocks noGrp="1"/>
          </p:cNvSpPr>
          <p:nvPr>
            <p:ph type="title"/>
          </p:nvPr>
        </p:nvSpPr>
        <p:spPr>
          <a:xfrm>
            <a:off x="128514" y="624436"/>
            <a:ext cx="10167881" cy="1313550"/>
          </a:xfrm>
        </p:spPr>
        <p:txBody>
          <a:bodyPr>
            <a:normAutofit/>
          </a:bodyPr>
          <a:lstStyle/>
          <a:p>
            <a:pPr algn="ctr"/>
            <a:r>
              <a:rPr lang="en-US" sz="4000" dirty="0">
                <a:latin typeface="Avenir Next" panose="020B0503020202020204" pitchFamily="34" charset="0"/>
              </a:rPr>
              <a:t>CHARACTERISTICS OF </a:t>
            </a:r>
            <a:br>
              <a:rPr lang="en-US" sz="4000" dirty="0">
                <a:latin typeface="Avenir Next" panose="020B0503020202020204" pitchFamily="34" charset="0"/>
              </a:rPr>
            </a:br>
            <a:r>
              <a:rPr lang="en-US" sz="4000" b="1" dirty="0">
                <a:solidFill>
                  <a:srgbClr val="002060"/>
                </a:solidFill>
                <a:latin typeface="Avenir Next" panose="020B0503020202020204" pitchFamily="34" charset="0"/>
              </a:rPr>
              <a:t>MALE ABUSERS</a:t>
            </a:r>
          </a:p>
        </p:txBody>
      </p:sp>
      <p:sp>
        <p:nvSpPr>
          <p:cNvPr id="3" name="Content Placeholder 2">
            <a:extLst>
              <a:ext uri="{FF2B5EF4-FFF2-40B4-BE49-F238E27FC236}">
                <a16:creationId xmlns:a16="http://schemas.microsoft.com/office/drawing/2014/main" id="{932B4D20-8A94-7043-8CD2-32AD064D43AD}"/>
              </a:ext>
            </a:extLst>
          </p:cNvPr>
          <p:cNvSpPr>
            <a:spLocks noGrp="1"/>
          </p:cNvSpPr>
          <p:nvPr>
            <p:ph idx="1"/>
          </p:nvPr>
        </p:nvSpPr>
        <p:spPr>
          <a:xfrm>
            <a:off x="688072" y="2371536"/>
            <a:ext cx="9097370" cy="3674424"/>
          </a:xfrm>
        </p:spPr>
        <p:txBody>
          <a:bodyPr>
            <a:normAutofit/>
          </a:bodyPr>
          <a:lstStyle/>
          <a:p>
            <a:pPr lvl="0" fontAlgn="base">
              <a:lnSpc>
                <a:spcPct val="100000"/>
              </a:lnSpc>
            </a:pPr>
            <a:r>
              <a:rPr lang="en-US" b="1" dirty="0">
                <a:solidFill>
                  <a:srgbClr val="002060"/>
                </a:solidFill>
              </a:rPr>
              <a:t>The Demand Man.</a:t>
            </a:r>
            <a:r>
              <a:rPr lang="en-US" dirty="0"/>
              <a:t> Very entitled, easily enraged and extremely critical, often overvaluing his household contributions.</a:t>
            </a:r>
          </a:p>
          <a:p>
            <a:pPr lvl="0" fontAlgn="base">
              <a:lnSpc>
                <a:spcPct val="100000"/>
              </a:lnSpc>
            </a:pPr>
            <a:r>
              <a:rPr lang="en-US" b="1" dirty="0">
                <a:solidFill>
                  <a:srgbClr val="002060"/>
                </a:solidFill>
              </a:rPr>
              <a:t>Mr. Right</a:t>
            </a:r>
            <a:r>
              <a:rPr lang="en-US" b="1" dirty="0"/>
              <a:t>.</a:t>
            </a:r>
            <a:r>
              <a:rPr lang="en-US" dirty="0"/>
              <a:t> Sees his own perspective as the ultimate authority and doesn’t value his spouse’s feelings.  </a:t>
            </a:r>
          </a:p>
          <a:p>
            <a:pPr lvl="0" fontAlgn="base">
              <a:lnSpc>
                <a:spcPct val="100000"/>
              </a:lnSpc>
            </a:pPr>
            <a:r>
              <a:rPr lang="en-US" b="1" dirty="0">
                <a:solidFill>
                  <a:srgbClr val="002060"/>
                </a:solidFill>
              </a:rPr>
              <a:t>The Water Torturer</a:t>
            </a:r>
            <a:r>
              <a:rPr lang="en-US" b="1" dirty="0"/>
              <a:t>.</a:t>
            </a:r>
            <a:r>
              <a:rPr lang="en-US" dirty="0"/>
              <a:t> Manages to verbally assault his spouse without shouting or raising his voice. </a:t>
            </a:r>
          </a:p>
        </p:txBody>
      </p:sp>
    </p:spTree>
    <p:extLst>
      <p:ext uri="{BB962C8B-B14F-4D97-AF65-F5344CB8AC3E}">
        <p14:creationId xmlns:p14="http://schemas.microsoft.com/office/powerpoint/2010/main" val="65201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32481-C2E3-3749-AA28-4CE9E21820BE}"/>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F77916F1-3D7D-8847-A582-F62942E49040}"/>
              </a:ext>
            </a:extLst>
          </p:cNvPr>
          <p:cNvSpPr>
            <a:spLocks noGrp="1"/>
          </p:cNvSpPr>
          <p:nvPr>
            <p:ph type="title"/>
          </p:nvPr>
        </p:nvSpPr>
        <p:spPr>
          <a:xfrm>
            <a:off x="288099" y="774560"/>
            <a:ext cx="9857984" cy="1325563"/>
          </a:xfrm>
        </p:spPr>
        <p:txBody>
          <a:bodyPr>
            <a:noAutofit/>
          </a:bodyPr>
          <a:lstStyle/>
          <a:p>
            <a:pPr algn="ctr"/>
            <a:r>
              <a:rPr lang="en-US" sz="4000" dirty="0">
                <a:latin typeface="Avenir Next" panose="020B0503020202020204" pitchFamily="34" charset="0"/>
              </a:rPr>
              <a:t>CHARACTERISTICS OF </a:t>
            </a:r>
            <a:br>
              <a:rPr lang="en-US" sz="4000" dirty="0">
                <a:latin typeface="Avenir Next" panose="020B0503020202020204" pitchFamily="34" charset="0"/>
              </a:rPr>
            </a:br>
            <a:r>
              <a:rPr lang="en-US" sz="4000" b="1" dirty="0">
                <a:solidFill>
                  <a:srgbClr val="002060"/>
                </a:solidFill>
                <a:latin typeface="Avenir Next" panose="020B0503020202020204" pitchFamily="34" charset="0"/>
              </a:rPr>
              <a:t>FEMALE ABUSERS </a:t>
            </a:r>
            <a:br>
              <a:rPr lang="en-US" sz="4000" dirty="0">
                <a:latin typeface="Avenir Next" panose="020B0503020202020204" pitchFamily="34" charset="0"/>
              </a:rPr>
            </a:b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41069CC7-283F-514A-BB65-1B9FAFE80E79}"/>
              </a:ext>
            </a:extLst>
          </p:cNvPr>
          <p:cNvSpPr>
            <a:spLocks noGrp="1"/>
          </p:cNvSpPr>
          <p:nvPr>
            <p:ph idx="1"/>
          </p:nvPr>
        </p:nvSpPr>
        <p:spPr>
          <a:xfrm>
            <a:off x="1452352" y="2439778"/>
            <a:ext cx="8387687" cy="3723027"/>
          </a:xfrm>
        </p:spPr>
        <p:txBody>
          <a:bodyPr>
            <a:normAutofit/>
          </a:bodyPr>
          <a:lstStyle/>
          <a:p>
            <a:pPr lvl="0" fontAlgn="base">
              <a:lnSpc>
                <a:spcPct val="100000"/>
              </a:lnSpc>
            </a:pPr>
            <a:r>
              <a:rPr lang="en-US" b="1" dirty="0">
                <a:solidFill>
                  <a:srgbClr val="002060"/>
                </a:solidFill>
              </a:rPr>
              <a:t>She was verbally abused as a child</a:t>
            </a:r>
            <a:r>
              <a:rPr lang="en-US" dirty="0"/>
              <a:t>, witnessed it in her own family, or was verbally abused by a previous partner.</a:t>
            </a:r>
          </a:p>
          <a:p>
            <a:pPr lvl="0" fontAlgn="base">
              <a:lnSpc>
                <a:spcPct val="100000"/>
              </a:lnSpc>
            </a:pPr>
            <a:r>
              <a:rPr lang="en-US" b="1" dirty="0">
                <a:solidFill>
                  <a:srgbClr val="002060"/>
                </a:solidFill>
              </a:rPr>
              <a:t>She has low self-esteem.</a:t>
            </a:r>
          </a:p>
          <a:p>
            <a:pPr lvl="0" fontAlgn="base">
              <a:lnSpc>
                <a:spcPct val="100000"/>
              </a:lnSpc>
            </a:pPr>
            <a:r>
              <a:rPr lang="en-US" b="1" dirty="0">
                <a:solidFill>
                  <a:srgbClr val="002060"/>
                </a:solidFill>
              </a:rPr>
              <a:t>She has an intense temper</a:t>
            </a:r>
            <a:r>
              <a:rPr lang="en-US" dirty="0"/>
              <a:t>, triggered by minor frustrations and arguments.</a:t>
            </a:r>
          </a:p>
          <a:p>
            <a:pPr marL="0" indent="0" fontAlgn="base">
              <a:lnSpc>
                <a:spcPct val="100000"/>
              </a:lnSpc>
              <a:buNone/>
            </a:pPr>
            <a:r>
              <a:rPr lang="en-US" dirty="0"/>
              <a:t> </a:t>
            </a:r>
          </a:p>
          <a:p>
            <a:pPr>
              <a:lnSpc>
                <a:spcPct val="100000"/>
              </a:lnSpc>
            </a:pPr>
            <a:endParaRPr lang="en-US" dirty="0"/>
          </a:p>
        </p:txBody>
      </p:sp>
    </p:spTree>
    <p:extLst>
      <p:ext uri="{BB962C8B-B14F-4D97-AF65-F5344CB8AC3E}">
        <p14:creationId xmlns:p14="http://schemas.microsoft.com/office/powerpoint/2010/main" val="47858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F026776B-854A-4949-B6A7-492118E3F0C0}"/>
              </a:ext>
            </a:extLst>
          </p:cNvPr>
          <p:cNvPicPr>
            <a:picLocks noChangeAspect="1"/>
          </p:cNvPicPr>
          <p:nvPr/>
        </p:nvPicPr>
        <p:blipFill rotWithShape="1">
          <a:blip r:embed="rId3"/>
          <a:srcRect t="13722" b="2556"/>
          <a:stretch/>
        </p:blipFill>
        <p:spPr>
          <a:xfrm>
            <a:off x="-55968" y="0"/>
            <a:ext cx="12247968" cy="6960358"/>
          </a:xfrm>
          <a:prstGeom prst="rect">
            <a:avLst/>
          </a:prstGeom>
        </p:spPr>
      </p:pic>
      <p:sp>
        <p:nvSpPr>
          <p:cNvPr id="3" name="Content Placeholder 2">
            <a:extLst>
              <a:ext uri="{FF2B5EF4-FFF2-40B4-BE49-F238E27FC236}">
                <a16:creationId xmlns:a16="http://schemas.microsoft.com/office/drawing/2014/main" id="{B09A59A2-28D4-6D44-984A-DF55B7AEB3B7}"/>
              </a:ext>
            </a:extLst>
          </p:cNvPr>
          <p:cNvSpPr>
            <a:spLocks noGrp="1"/>
          </p:cNvSpPr>
          <p:nvPr>
            <p:ph idx="1"/>
          </p:nvPr>
        </p:nvSpPr>
        <p:spPr>
          <a:xfrm>
            <a:off x="415118" y="2084937"/>
            <a:ext cx="9738816" cy="3606184"/>
          </a:xfrm>
        </p:spPr>
        <p:txBody>
          <a:bodyPr>
            <a:normAutofit/>
          </a:bodyPr>
          <a:lstStyle/>
          <a:p>
            <a:pPr lvl="0" fontAlgn="base"/>
            <a:r>
              <a:rPr lang="en-US" b="1" dirty="0">
                <a:solidFill>
                  <a:srgbClr val="002060"/>
                </a:solidFill>
              </a:rPr>
              <a:t>Her sense of power or control depends on her partner's acquiescence </a:t>
            </a:r>
            <a:r>
              <a:rPr lang="en-US" dirty="0"/>
              <a:t>and his performance per her demands.  </a:t>
            </a:r>
          </a:p>
          <a:p>
            <a:pPr lvl="0" fontAlgn="base"/>
            <a:r>
              <a:rPr lang="en-US" b="1" dirty="0">
                <a:solidFill>
                  <a:srgbClr val="002060"/>
                </a:solidFill>
              </a:rPr>
              <a:t>She has rigid expectations or fantasies of marriage</a:t>
            </a:r>
            <a:r>
              <a:rPr lang="en-US" dirty="0"/>
              <a:t>, partnership, or men, and will not compromise. </a:t>
            </a:r>
          </a:p>
          <a:p>
            <a:pPr lvl="0" fontAlgn="base"/>
            <a:r>
              <a:rPr lang="en-US" b="1" dirty="0">
                <a:solidFill>
                  <a:srgbClr val="002060"/>
                </a:solidFill>
              </a:rPr>
              <a:t>She projects the blame for all relationship difficulties onto her partner</a:t>
            </a:r>
            <a:r>
              <a:rPr lang="en-US" dirty="0"/>
              <a:t>. She wouldn't get angry if only he would be who she wants him to be. </a:t>
            </a:r>
          </a:p>
          <a:p>
            <a:pPr marL="0" indent="0" fontAlgn="base">
              <a:buNone/>
            </a:pPr>
            <a:r>
              <a:rPr lang="en-US" dirty="0"/>
              <a:t> </a:t>
            </a:r>
          </a:p>
          <a:p>
            <a:endParaRPr lang="en-US" dirty="0"/>
          </a:p>
        </p:txBody>
      </p:sp>
    </p:spTree>
    <p:extLst>
      <p:ext uri="{BB962C8B-B14F-4D97-AF65-F5344CB8AC3E}">
        <p14:creationId xmlns:p14="http://schemas.microsoft.com/office/powerpoint/2010/main" val="850004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3391</TotalTime>
  <Words>4002</Words>
  <Application>Microsoft Macintosh PowerPoint</Application>
  <PresentationFormat>Widescreen</PresentationFormat>
  <Paragraphs>309</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Avenir Next</vt:lpstr>
      <vt:lpstr>Calibri</vt:lpstr>
      <vt:lpstr>Calibri Light</vt:lpstr>
      <vt:lpstr>SignPainter HouseScript</vt:lpstr>
      <vt:lpstr>Office Theme</vt:lpstr>
      <vt:lpstr>Emotional Abuse:  WHAT WE CAN DO </vt:lpstr>
      <vt:lpstr> MARY’S STORY </vt:lpstr>
      <vt:lpstr>  QUESTIONS  TO DISCUSS </vt:lpstr>
      <vt:lpstr>PowerPoint Presentation</vt:lpstr>
      <vt:lpstr>WHY IS EMOTIONAL ABUSE  DIFFICULT TO RECOGNIZE?</vt:lpstr>
      <vt:lpstr>THE PERSONALITY OF AN ABUSER </vt:lpstr>
      <vt:lpstr>CHARACTERISTICS OF  MALE ABUSERS</vt:lpstr>
      <vt:lpstr>CHARACTERISTICS OF  FEMALE ABUSERS  </vt:lpstr>
      <vt:lpstr>PowerPoint Presentation</vt:lpstr>
      <vt:lpstr>PowerPoint Presentation</vt:lpstr>
      <vt:lpstr>PowerPoint Presentation</vt:lpstr>
      <vt:lpstr>PowerPoint Presentation</vt:lpstr>
      <vt:lpstr>    WHAT ARE THE TECHNIQUES USED IN EMOTIONAL ABUSE?      </vt:lpstr>
      <vt:lpstr>1. EMOTIONAL ABUSE  THROUGH WORDS </vt:lpstr>
      <vt:lpstr>PowerPoint Presentation</vt:lpstr>
      <vt:lpstr> 2. EMOTIONAL ABUSE  THROUGH ACTIONS </vt:lpstr>
      <vt:lpstr>PowerPoint Presentation</vt:lpstr>
      <vt:lpstr>PowerPoint Presentation</vt:lpstr>
      <vt:lpstr> 3. EMOTIONAL ABUSE  THROUGH INDIFFERENCE </vt:lpstr>
      <vt:lpstr>3. EMOTIONAL ABUSE  THROUGH INDIFFERENCE </vt:lpstr>
      <vt:lpstr>WHAT ARE THE EFFECTS OF  EMOTIONAL ABUSE? </vt:lpstr>
      <vt:lpstr>PowerPoint Presentation</vt:lpstr>
      <vt:lpstr> WHAT IS A SELF-ASSESSMENT FOR EMOTIONAL ABUSE? </vt:lpstr>
      <vt:lpstr>PowerPoint Presentation</vt:lpstr>
      <vt:lpstr>PowerPoint Presentation</vt:lpstr>
      <vt:lpstr>HOW SHOULD THE CHRISTIAN RESPOND TO A FRIEND WHO IS BEING ABUSED? </vt:lpstr>
      <vt:lpstr>GENERAL GUIDELINES FOR DEALING WITH THIS KIND OF SITUATION:  </vt:lpstr>
      <vt:lpstr>PowerPoint Presentation</vt:lpstr>
      <vt:lpstr>FINAL QUESTIONS </vt:lpstr>
      <vt:lpstr>Ellen G. White’s Counsel  for Couples in Dysfunctional Relationship </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Abuse:  What we Can do.  </dc:title>
  <dc:creator>Arrais, Raquel</dc:creator>
  <cp:lastModifiedBy>Timon, Rebecca</cp:lastModifiedBy>
  <cp:revision>39</cp:revision>
  <dcterms:created xsi:type="dcterms:W3CDTF">2018-03-20T17:45:42Z</dcterms:created>
  <dcterms:modified xsi:type="dcterms:W3CDTF">2018-03-29T20:21:21Z</dcterms:modified>
</cp:coreProperties>
</file>