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p:restoredTop sz="88432"/>
  </p:normalViewPr>
  <p:slideViewPr>
    <p:cSldViewPr snapToGrid="0" snapToObjects="1">
      <p:cViewPr varScale="1">
        <p:scale>
          <a:sx n="92" d="100"/>
          <a:sy n="92" d="100"/>
        </p:scale>
        <p:origin x="47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7235D-1F38-6645-BB1B-5DF6323035CA}" type="datetimeFigureOut">
              <a:rPr lang="en-US" smtClean="0"/>
              <a:t>5/7/2019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977F3-0CC4-D447-8826-269A929F4237}" type="slidenum">
              <a:rPr lang="en-US" smtClean="0"/>
              <a:t>‹Nr.›</a:t>
            </a:fld>
            <a:endParaRPr lang="en-US"/>
          </a:p>
        </p:txBody>
      </p:sp>
    </p:spTree>
    <p:extLst>
      <p:ext uri="{BB962C8B-B14F-4D97-AF65-F5344CB8AC3E}">
        <p14:creationId xmlns:p14="http://schemas.microsoft.com/office/powerpoint/2010/main" val="391245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DER WORKSHOP</a:t>
            </a:r>
            <a:endParaRPr lang="de-AT" sz="1200" b="1"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VOM TRAUMA ZUR RESILIENZ</a:t>
            </a:r>
            <a:endParaRPr lang="de-AT"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von Dr. Julian M. Melgosa</a:t>
            </a:r>
          </a:p>
          <a:p>
            <a:pPr algn="l"/>
            <a:r>
              <a:rPr lang="en-US" sz="1400" b="1" dirty="0">
                <a:latin typeface="Avenir Next" panose="020B0503020202020204" pitchFamily="34" charset="0"/>
              </a:rPr>
              <a:t>GENERALKONFERENZ DER STA</a:t>
            </a:r>
          </a:p>
          <a:p>
            <a:pPr algn="l"/>
            <a:r>
              <a:rPr lang="en-US" sz="1200" b="1" dirty="0">
                <a:latin typeface="Avenir Next" panose="020B0503020202020204" pitchFamily="34" charset="0"/>
              </a:rPr>
              <a:t>ABTEILUNG BILDUNG UND ERZIEHUNG</a:t>
            </a:r>
          </a:p>
          <a:p>
            <a:endParaRPr lang="de-AT"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HINWEIS FÜR DIE VORTRAGENDEN: In diesem Seminar braucht ihr Zeit für Gespräche und Diskussionen. Entscheidet nach der Größe und Art der Zuhörerschaft sowie dem Zeitrahmen, der euch zur Verfügung steht, wie viel ihr einplanen könnt.</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a:t>
            </a:fld>
            <a:endParaRPr lang="en-US"/>
          </a:p>
        </p:txBody>
      </p:sp>
    </p:spTree>
    <p:extLst>
      <p:ext uri="{BB962C8B-B14F-4D97-AF65-F5344CB8AC3E}">
        <p14:creationId xmlns:p14="http://schemas.microsoft.com/office/powerpoint/2010/main" val="4177937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i="0" kern="1200" dirty="0">
                <a:solidFill>
                  <a:schemeClr val="tx1"/>
                </a:solidFill>
                <a:effectLst/>
                <a:latin typeface="+mn-lt"/>
                <a:ea typeface="+mn-ea"/>
                <a:cs typeface="+mn-cs"/>
              </a:rPr>
              <a:t>Hilf den Opfern, das </a:t>
            </a:r>
            <a:r>
              <a:rPr lang="de-DE" sz="1200" b="1" i="0" kern="1200" dirty="0">
                <a:solidFill>
                  <a:schemeClr val="tx1"/>
                </a:solidFill>
                <a:effectLst/>
                <a:latin typeface="+mn-lt"/>
                <a:ea typeface="+mn-ea"/>
                <a:cs typeface="+mn-cs"/>
              </a:rPr>
              <a:t>Grundvertrauen</a:t>
            </a:r>
            <a:r>
              <a:rPr lang="de-DE" sz="1200" i="0" kern="1200" dirty="0">
                <a:solidFill>
                  <a:schemeClr val="tx1"/>
                </a:solidFill>
                <a:effectLst/>
                <a:latin typeface="+mn-lt"/>
                <a:ea typeface="+mn-ea"/>
                <a:cs typeface="+mn-cs"/>
              </a:rPr>
              <a:t> zurückzugewinnen. Nach ihren schrecklichen Erlebnissen werden die meisten niemandem mehr vertrauen können. Ein fürsorglicher Christ kann nach und nach Mitgefühl zeigen und praktische Hilfe anbieten. Dies fördert Ver­trauen.</a:t>
            </a:r>
          </a:p>
          <a:p>
            <a:pPr marL="171450" lvl="0" indent="-171450">
              <a:buFont typeface="Arial" panose="020B0604020202020204" pitchFamily="34" charset="0"/>
              <a:buChar char="•"/>
            </a:pPr>
            <a:endParaRPr lang="de-AT" sz="1200" i="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0" kern="1200" dirty="0">
                <a:solidFill>
                  <a:schemeClr val="tx1"/>
                </a:solidFill>
                <a:effectLst/>
                <a:latin typeface="+mn-lt"/>
                <a:ea typeface="+mn-ea"/>
                <a:cs typeface="+mn-cs"/>
              </a:rPr>
              <a:t>Stelle so viele </a:t>
            </a:r>
            <a:r>
              <a:rPr lang="de-DE" sz="1200" b="1" i="0" kern="1200" dirty="0">
                <a:solidFill>
                  <a:schemeClr val="tx1"/>
                </a:solidFill>
                <a:effectLst/>
                <a:latin typeface="+mn-lt"/>
                <a:ea typeface="+mn-ea"/>
                <a:cs typeface="+mn-cs"/>
              </a:rPr>
              <a:t>Hilfsmittel</a:t>
            </a:r>
            <a:r>
              <a:rPr lang="de-DE" sz="1200" i="0" kern="1200" dirty="0">
                <a:solidFill>
                  <a:schemeClr val="tx1"/>
                </a:solidFill>
                <a:effectLst/>
                <a:latin typeface="+mn-lt"/>
                <a:ea typeface="+mn-ea"/>
                <a:cs typeface="+mn-cs"/>
              </a:rPr>
              <a:t> wie möglich bereit: </a:t>
            </a:r>
            <a:endParaRPr lang="de-AT"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i="0" kern="1200" dirty="0">
                <a:solidFill>
                  <a:schemeClr val="tx1"/>
                </a:solidFill>
                <a:effectLst/>
                <a:latin typeface="+mn-lt"/>
                <a:ea typeface="+mn-ea"/>
                <a:cs typeface="+mn-cs"/>
              </a:rPr>
              <a:t>Möglichkeiten zur Weiterbildung; </a:t>
            </a:r>
            <a:endParaRPr lang="de-AT"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i="0" kern="1200" dirty="0">
                <a:solidFill>
                  <a:schemeClr val="tx1"/>
                </a:solidFill>
                <a:effectLst/>
                <a:latin typeface="+mn-lt"/>
                <a:ea typeface="+mn-ea"/>
                <a:cs typeface="+mn-cs"/>
              </a:rPr>
              <a:t>Gegenwart von Familienmitgliedern; </a:t>
            </a:r>
            <a:endParaRPr lang="de-AT"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i="0" kern="1200" dirty="0">
                <a:solidFill>
                  <a:schemeClr val="tx1"/>
                </a:solidFill>
                <a:effectLst/>
                <a:latin typeface="+mn-lt"/>
                <a:ea typeface="+mn-ea"/>
                <a:cs typeface="+mn-cs"/>
              </a:rPr>
              <a:t>ein Arbeitsplatz in einem sicheren und unterstützenden Umfeld; </a:t>
            </a:r>
            <a:endParaRPr lang="de-AT"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i="0" kern="1200" dirty="0">
                <a:solidFill>
                  <a:schemeClr val="tx1"/>
                </a:solidFill>
                <a:effectLst/>
                <a:latin typeface="+mn-lt"/>
                <a:ea typeface="+mn-ea"/>
                <a:cs typeface="+mn-cs"/>
              </a:rPr>
              <a:t>Sportgelegenheiten und Möglichkeiten, sich körperlich zu betätigen; </a:t>
            </a:r>
            <a:endParaRPr lang="de-AT"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i="0" kern="1200" dirty="0">
                <a:solidFill>
                  <a:schemeClr val="tx1"/>
                </a:solidFill>
                <a:effectLst/>
                <a:latin typeface="+mn-lt"/>
                <a:ea typeface="+mn-ea"/>
                <a:cs typeface="+mn-cs"/>
              </a:rPr>
              <a:t>Zugang zu medizinischer und seelsorgerlicher Versorgung. </a:t>
            </a:r>
            <a:endParaRPr lang="de-AT" sz="1200" i="0" kern="1200" dirty="0">
              <a:solidFill>
                <a:schemeClr val="tx1"/>
              </a:solidFill>
              <a:effectLst/>
              <a:latin typeface="+mn-lt"/>
              <a:ea typeface="+mn-ea"/>
              <a:cs typeface="+mn-cs"/>
            </a:endParaRPr>
          </a:p>
          <a:p>
            <a:pPr marL="171450" indent="-171450">
              <a:buFont typeface="Arial" panose="020B0604020202020204" pitchFamily="34" charset="0"/>
              <a:buChar char="•"/>
            </a:pPr>
            <a:r>
              <a:rPr lang="de-DE" sz="1200" i="0" kern="1200" dirty="0">
                <a:solidFill>
                  <a:schemeClr val="tx1"/>
                </a:solidFill>
                <a:effectLst/>
                <a:latin typeface="+mn-lt"/>
                <a:ea typeface="+mn-ea"/>
                <a:cs typeface="+mn-cs"/>
              </a:rPr>
              <a:t>Forschungsergebnisse zeigen, dass diese Faktoren zur Heilung beitragen.</a:t>
            </a:r>
            <a:endParaRPr lang="de-AT" sz="120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10</a:t>
            </a:fld>
            <a:endParaRPr lang="en-US"/>
          </a:p>
        </p:txBody>
      </p:sp>
    </p:spTree>
    <p:extLst>
      <p:ext uri="{BB962C8B-B14F-4D97-AF65-F5344CB8AC3E}">
        <p14:creationId xmlns:p14="http://schemas.microsoft.com/office/powerpoint/2010/main" val="278052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i="0" kern="1200" dirty="0">
                <a:solidFill>
                  <a:schemeClr val="tx1"/>
                </a:solidFill>
                <a:effectLst/>
                <a:latin typeface="+mn-lt"/>
                <a:ea typeface="+mn-ea"/>
                <a:cs typeface="+mn-cs"/>
              </a:rPr>
              <a:t>Ermögliche </a:t>
            </a:r>
            <a:r>
              <a:rPr lang="de-DE" sz="1200" b="1" i="0" kern="1200" dirty="0">
                <a:solidFill>
                  <a:schemeClr val="tx1"/>
                </a:solidFill>
                <a:effectLst/>
                <a:latin typeface="+mn-lt"/>
                <a:ea typeface="+mn-ea"/>
                <a:cs typeface="+mn-cs"/>
              </a:rPr>
              <a:t>religiöse Erfahrungen</a:t>
            </a:r>
            <a:r>
              <a:rPr lang="de-DE" sz="1200" i="0" kern="1200" dirty="0">
                <a:solidFill>
                  <a:schemeClr val="tx1"/>
                </a:solidFill>
                <a:effectLst/>
                <a:latin typeface="+mn-lt"/>
                <a:ea typeface="+mn-ea"/>
                <a:cs typeface="+mn-cs"/>
              </a:rPr>
              <a:t>. </a:t>
            </a:r>
            <a:r>
              <a:rPr lang="de-DE" sz="1200" i="1" kern="1200" dirty="0">
                <a:solidFill>
                  <a:schemeClr val="tx1"/>
                </a:solidFill>
                <a:effectLst/>
                <a:latin typeface="+mn-lt"/>
                <a:ea typeface="+mn-ea"/>
                <a:cs typeface="+mn-cs"/>
              </a:rPr>
              <a:t>Mollica’s Studie</a:t>
            </a:r>
            <a:r>
              <a:rPr lang="de-DE" sz="1200" kern="1200" dirty="0">
                <a:solidFill>
                  <a:schemeClr val="tx1"/>
                </a:solidFill>
                <a:effectLst/>
                <a:latin typeface="+mn-lt"/>
                <a:ea typeface="+mn-ea"/>
                <a:cs typeface="+mn-cs"/>
              </a:rPr>
              <a:t> über Flüchtlinge zeigte, dass Leute, die an religiösen Handlungen teilnahmen, um ein Drittel weniger dafür anfällig waren, die Symptome einer posttraumatischen Belastungsstörung zu entwickeln, als ihre ungläubigen Mitbewohner. Dies ist eine Gelegenheit für aktive Gemeindeglieder, sich mit Menschen anzufreunden, mit ihnen zu beten und ihnen die Verheißungen Gottes aus der Bibel zu zeigen.</a:t>
            </a:r>
          </a:p>
          <a:p>
            <a:pPr marL="171450" lvl="0" indent="-171450">
              <a:buFont typeface="Arial" panose="020B0604020202020204" pitchFamily="34" charset="0"/>
              <a:buChar char="•"/>
            </a:pP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R.F. </a:t>
            </a:r>
            <a:r>
              <a:rPr lang="en-US" sz="1200" kern="1200" dirty="0" err="1">
                <a:solidFill>
                  <a:schemeClr val="tx1"/>
                </a:solidFill>
                <a:effectLst/>
                <a:latin typeface="+mn-lt"/>
                <a:ea typeface="+mn-ea"/>
                <a:cs typeface="+mn-cs"/>
              </a:rPr>
              <a:t>Mollica</a:t>
            </a:r>
            <a:r>
              <a:rPr lang="en-US" sz="1200" kern="1200" dirty="0">
                <a:solidFill>
                  <a:schemeClr val="tx1"/>
                </a:solidFill>
                <a:effectLst/>
                <a:latin typeface="+mn-lt"/>
                <a:ea typeface="+mn-ea"/>
                <a:cs typeface="+mn-cs"/>
              </a:rPr>
              <a:t>, X. Cui, K. McInnes, and M.P. </a:t>
            </a:r>
            <a:r>
              <a:rPr lang="en-US" sz="1200" kern="1200" dirty="0" err="1">
                <a:solidFill>
                  <a:schemeClr val="tx1"/>
                </a:solidFill>
                <a:effectLst/>
                <a:latin typeface="+mn-lt"/>
                <a:ea typeface="+mn-ea"/>
                <a:cs typeface="+mn-cs"/>
              </a:rPr>
              <a:t>Massagli</a:t>
            </a:r>
            <a:r>
              <a:rPr lang="en-US" sz="1200" kern="1200" dirty="0">
                <a:solidFill>
                  <a:schemeClr val="tx1"/>
                </a:solidFill>
                <a:effectLst/>
                <a:latin typeface="+mn-lt"/>
                <a:ea typeface="+mn-ea"/>
                <a:cs typeface="+mn-cs"/>
              </a:rPr>
              <a:t>, “Science-based Policy for Psychosocial Interventions in Refugee Camps: A Cambodian Example,” </a:t>
            </a:r>
            <a:r>
              <a:rPr lang="en-US" sz="1200" i="1" kern="1200" dirty="0">
                <a:solidFill>
                  <a:schemeClr val="tx1"/>
                </a:solidFill>
                <a:effectLst/>
                <a:latin typeface="+mn-lt"/>
                <a:ea typeface="+mn-ea"/>
                <a:cs typeface="+mn-cs"/>
              </a:rPr>
              <a:t>Journal of Nervous and Mental Disease, </a:t>
            </a:r>
            <a:r>
              <a:rPr lang="en-US" sz="1200" kern="1200" dirty="0">
                <a:solidFill>
                  <a:schemeClr val="tx1"/>
                </a:solidFill>
                <a:effectLst/>
                <a:latin typeface="+mn-lt"/>
                <a:ea typeface="+mn-ea"/>
                <a:cs typeface="+mn-cs"/>
              </a:rPr>
              <a:t>190, no. 3 (2002), 158-166.</a:t>
            </a:r>
            <a:endParaRPr lang="de-AT"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R.F. </a:t>
            </a:r>
            <a:r>
              <a:rPr lang="en-US" sz="1200" kern="1200" dirty="0" err="1">
                <a:solidFill>
                  <a:schemeClr val="tx1"/>
                </a:solidFill>
                <a:effectLst/>
                <a:latin typeface="+mn-lt"/>
                <a:ea typeface="+mn-ea"/>
                <a:cs typeface="+mn-cs"/>
              </a:rPr>
              <a:t>Mollica</a:t>
            </a:r>
            <a:r>
              <a:rPr lang="en-US" sz="1200" kern="1200" dirty="0">
                <a:solidFill>
                  <a:schemeClr val="tx1"/>
                </a:solidFill>
                <a:effectLst/>
                <a:latin typeface="+mn-lt"/>
                <a:ea typeface="+mn-ea"/>
                <a:cs typeface="+mn-cs"/>
              </a:rPr>
              <a:t>, X. Cui, K. </a:t>
            </a:r>
            <a:r>
              <a:rPr lang="en-US" sz="1200" kern="1200" dirty="0" err="1">
                <a:solidFill>
                  <a:schemeClr val="tx1"/>
                </a:solidFill>
                <a:effectLst/>
                <a:latin typeface="+mn-lt"/>
                <a:ea typeface="+mn-ea"/>
                <a:cs typeface="+mn-cs"/>
              </a:rPr>
              <a:t>McInnes</a:t>
            </a:r>
            <a:r>
              <a:rPr lang="en-US" sz="1200" kern="1200" dirty="0">
                <a:solidFill>
                  <a:schemeClr val="tx1"/>
                </a:solidFill>
                <a:effectLst/>
                <a:latin typeface="+mn-lt"/>
                <a:ea typeface="+mn-ea"/>
                <a:cs typeface="+mn-cs"/>
              </a:rPr>
              <a:t>, and M.P. </a:t>
            </a:r>
            <a:r>
              <a:rPr lang="en-US" sz="1200" kern="1200" dirty="0" err="1">
                <a:solidFill>
                  <a:schemeClr val="tx1"/>
                </a:solidFill>
                <a:effectLst/>
                <a:latin typeface="+mn-lt"/>
                <a:ea typeface="+mn-ea"/>
                <a:cs typeface="+mn-cs"/>
              </a:rPr>
              <a:t>Massagli</a:t>
            </a:r>
            <a:r>
              <a:rPr lang="en-US" sz="1200" kern="1200" dirty="0">
                <a:solidFill>
                  <a:schemeClr val="tx1"/>
                </a:solidFill>
                <a:effectLst/>
                <a:latin typeface="+mn-lt"/>
                <a:ea typeface="+mn-ea"/>
                <a:cs typeface="+mn-cs"/>
              </a:rPr>
              <a:t>, “Science-based Policy for Psychosocial Interventions in Refugee Camps: A Cambodian Example,” </a:t>
            </a:r>
            <a:r>
              <a:rPr lang="en-US" sz="1200" i="1" kern="1200" dirty="0">
                <a:solidFill>
                  <a:schemeClr val="tx1"/>
                </a:solidFill>
                <a:effectLst/>
                <a:latin typeface="+mn-lt"/>
                <a:ea typeface="+mn-ea"/>
                <a:cs typeface="+mn-cs"/>
              </a:rPr>
              <a:t>Journal of Nervous and Mental Disease, </a:t>
            </a:r>
            <a:r>
              <a:rPr lang="en-US" sz="1200" kern="1200" dirty="0">
                <a:solidFill>
                  <a:schemeClr val="tx1"/>
                </a:solidFill>
                <a:effectLst/>
                <a:latin typeface="+mn-lt"/>
                <a:ea typeface="+mn-ea"/>
                <a:cs typeface="+mn-cs"/>
              </a:rPr>
              <a:t>190, no. 3 (2002), 158-166.</a:t>
            </a: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11</a:t>
            </a:fld>
            <a:endParaRPr lang="en-US"/>
          </a:p>
        </p:txBody>
      </p:sp>
    </p:spTree>
    <p:extLst>
      <p:ext uri="{BB962C8B-B14F-4D97-AF65-F5344CB8AC3E}">
        <p14:creationId xmlns:p14="http://schemas.microsoft.com/office/powerpoint/2010/main" val="353935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Schaffe die Voraussetzungen, um </a:t>
            </a:r>
            <a:r>
              <a:rPr lang="de-DE" sz="1200" b="1" kern="1200" dirty="0">
                <a:solidFill>
                  <a:schemeClr val="tx1"/>
                </a:solidFill>
                <a:effectLst/>
                <a:latin typeface="+mn-lt"/>
                <a:ea typeface="+mn-ea"/>
                <a:cs typeface="+mn-cs"/>
              </a:rPr>
              <a:t>kreativ</a:t>
            </a:r>
            <a:r>
              <a:rPr lang="de-DE" sz="1200" kern="1200" dirty="0">
                <a:solidFill>
                  <a:schemeClr val="tx1"/>
                </a:solidFill>
                <a:effectLst/>
                <a:latin typeface="+mn-lt"/>
                <a:ea typeface="+mn-ea"/>
                <a:cs typeface="+mn-cs"/>
              </a:rPr>
              <a:t> tätig zu werden. Gespräche (eine der wichtigsten Hilfen zur seelischen Heilung) sind nicht immer möglich, weil sprachliche oder kulturelle Barrieren oder Hemmungen im Weg sind. Musik, Malerei oder Töpferei können den Opfern eine Möglichkeit schenken, ihre traumatischen Erfahrungen mitzuteilen und zu verarbeiten.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12</a:t>
            </a:fld>
            <a:endParaRPr lang="en-US"/>
          </a:p>
        </p:txBody>
      </p:sp>
    </p:spTree>
    <p:extLst>
      <p:ext uri="{BB962C8B-B14F-4D97-AF65-F5344CB8AC3E}">
        <p14:creationId xmlns:p14="http://schemas.microsoft.com/office/powerpoint/2010/main" val="272949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Rüste sie mit </a:t>
            </a:r>
            <a:r>
              <a:rPr lang="de-DE" sz="1200" b="1" kern="1200" dirty="0">
                <a:solidFill>
                  <a:schemeClr val="tx1"/>
                </a:solidFill>
                <a:effectLst/>
                <a:latin typeface="+mn-lt"/>
                <a:ea typeface="+mn-ea"/>
                <a:cs typeface="+mn-cs"/>
              </a:rPr>
              <a:t>Selbsthilfestrategien</a:t>
            </a:r>
            <a:r>
              <a:rPr lang="de-DE" sz="1200" kern="1200" dirty="0">
                <a:solidFill>
                  <a:schemeClr val="tx1"/>
                </a:solidFill>
                <a:effectLst/>
                <a:latin typeface="+mn-lt"/>
                <a:ea typeface="+mn-ea"/>
                <a:cs typeface="+mn-cs"/>
              </a:rPr>
              <a:t> aus. Professionelle Therapeuten (Psychologen, Bera­ter, Sozialarbeiter …) können hier wirkungsvoll helfen, aber wenn diese nicht zur Verfügung stehen, können weise und gutherzige Menschen praktische Ratschläge weitergeben und Verhaltensregeln sowie Bewältigungsmechanismen lehren, die dabei helfen, den Herausforderungen zu begegnen. Einen Menschen in seiner Situation anzunehmen und ihm Liebe zu erweisen, wird dessen Lage wesentlich verbessern.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13</a:t>
            </a:fld>
            <a:endParaRPr lang="en-US"/>
          </a:p>
        </p:txBody>
      </p:sp>
    </p:spTree>
    <p:extLst>
      <p:ext uri="{BB962C8B-B14F-4D97-AF65-F5344CB8AC3E}">
        <p14:creationId xmlns:p14="http://schemas.microsoft.com/office/powerpoint/2010/main" val="34646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Ernsthafte </a:t>
            </a:r>
            <a:r>
              <a:rPr lang="de-DE" sz="1200" b="1" kern="1200" dirty="0">
                <a:solidFill>
                  <a:schemeClr val="tx1"/>
                </a:solidFill>
                <a:effectLst/>
                <a:latin typeface="+mn-lt"/>
                <a:ea typeface="+mn-ea"/>
                <a:cs typeface="+mn-cs"/>
              </a:rPr>
              <a:t>Gebete</a:t>
            </a:r>
            <a:r>
              <a:rPr lang="de-DE" sz="1200" kern="1200" dirty="0">
                <a:solidFill>
                  <a:schemeClr val="tx1"/>
                </a:solidFill>
                <a:effectLst/>
                <a:latin typeface="+mn-lt"/>
                <a:ea typeface="+mn-ea"/>
                <a:cs typeface="+mn-cs"/>
              </a:rPr>
              <a:t> sowie die Wiederholung biblischer </a:t>
            </a:r>
            <a:r>
              <a:rPr lang="de-DE" sz="1200" b="1" kern="1200" dirty="0">
                <a:solidFill>
                  <a:schemeClr val="tx1"/>
                </a:solidFill>
                <a:effectLst/>
                <a:latin typeface="+mn-lt"/>
                <a:ea typeface="+mn-ea"/>
                <a:cs typeface="+mn-cs"/>
              </a:rPr>
              <a:t>Verheißungen</a:t>
            </a:r>
            <a:r>
              <a:rPr lang="de-DE" sz="1200" kern="1200" dirty="0">
                <a:solidFill>
                  <a:schemeClr val="tx1"/>
                </a:solidFill>
                <a:effectLst/>
                <a:latin typeface="+mn-lt"/>
                <a:ea typeface="+mn-ea"/>
                <a:cs typeface="+mn-cs"/>
              </a:rPr>
              <a:t> sind wirkungsvolle Hilfsmittel, um das Leid derer zu lindern, die unter posttraumatischen Belastungsstörungen leiden.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Hier sind einige </a:t>
            </a:r>
            <a:r>
              <a:rPr lang="de-DE" sz="1200" b="1" kern="1200" dirty="0">
                <a:solidFill>
                  <a:schemeClr val="tx1"/>
                </a:solidFill>
                <a:effectLst/>
                <a:latin typeface="+mn-lt"/>
                <a:ea typeface="+mn-ea"/>
                <a:cs typeface="+mn-cs"/>
              </a:rPr>
              <a:t>Bibelstellen</a:t>
            </a:r>
            <a:r>
              <a:rPr lang="de-DE" sz="1200" kern="1200" dirty="0">
                <a:solidFill>
                  <a:schemeClr val="tx1"/>
                </a:solidFill>
                <a:effectLst/>
                <a:latin typeface="+mn-lt"/>
                <a:ea typeface="+mn-ea"/>
                <a:cs typeface="+mn-cs"/>
              </a:rPr>
              <a:t>, die vorgelesen, wiederholt und auswendig gelernt werden können, um Glauben und Vertrauen in Gott zu stärken und auf diese Weise ängstliche Gedanken und Gefühle zu bewältigen:</a:t>
            </a:r>
            <a:endParaRPr lang="de-AT" sz="1200" kern="1200" dirty="0">
              <a:solidFill>
                <a:schemeClr val="tx1"/>
              </a:solidFill>
              <a:effectLst/>
              <a:latin typeface="+mn-lt"/>
              <a:ea typeface="+mn-ea"/>
              <a:cs typeface="+mn-cs"/>
            </a:endParaRPr>
          </a:p>
          <a:p>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14</a:t>
            </a:fld>
            <a:endParaRPr lang="en-US"/>
          </a:p>
        </p:txBody>
      </p:sp>
    </p:spTree>
    <p:extLst>
      <p:ext uri="{BB962C8B-B14F-4D97-AF65-F5344CB8AC3E}">
        <p14:creationId xmlns:p14="http://schemas.microsoft.com/office/powerpoint/2010/main" val="381058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„Da schrien sie zum Herrn in ihrer Not, und er rettete sie aus ihrer Verzweiflung. Er führte sie aus Finsternis und tiefster Dunkelheit; er zerriss ihre Ketten.“ (Psalm 107,13-14)</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15</a:t>
            </a:fld>
            <a:endParaRPr lang="en-US"/>
          </a:p>
        </p:txBody>
      </p:sp>
    </p:spTree>
    <p:extLst>
      <p:ext uri="{BB962C8B-B14F-4D97-AF65-F5344CB8AC3E}">
        <p14:creationId xmlns:p14="http://schemas.microsoft.com/office/powerpoint/2010/main" val="2158339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„Wer im Schutz des Höchsten lebt, der findet Ruhe im Schatten des Allmächtigen. Der spricht zu dem Herrn: ‚Du bist meine Zuflucht und meine Burg, mein Gott, dem ich vertraue.‘“ (Psalm 91,1-2)</a:t>
            </a:r>
            <a:endParaRPr lang="de-AT"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16</a:t>
            </a:fld>
            <a:endParaRPr lang="en-US"/>
          </a:p>
        </p:txBody>
      </p:sp>
    </p:spTree>
    <p:extLst>
      <p:ext uri="{BB962C8B-B14F-4D97-AF65-F5344CB8AC3E}">
        <p14:creationId xmlns:p14="http://schemas.microsoft.com/office/powerpoint/2010/main" val="3744128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„Er wird dich mit seinen Flügeln bedecken, und du findest bei ihm Zuflucht. Seine Treue schützt dich wie ein großer Schild. Fürchte dich nicht vor den Angriffen in der Nacht und habe keine Angst vor den Gefahren des Tages, vor der Pest, die im Dunkeln lauert, vor der Seuche, die dich am hellen Tag trifft.“ (Psalm 91,4-6)</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17</a:t>
            </a:fld>
            <a:endParaRPr lang="en-US"/>
          </a:p>
        </p:txBody>
      </p:sp>
    </p:spTree>
    <p:extLst>
      <p:ext uri="{BB962C8B-B14F-4D97-AF65-F5344CB8AC3E}">
        <p14:creationId xmlns:p14="http://schemas.microsoft.com/office/powerpoint/2010/main" val="3716896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„Fürchte dich nicht, denn ich bin bei dir. Sieh dich nicht ängstlich nach Hilfe um, denn ich bin dein Gott: Meine Entscheidung für dich steht fest, ich helfe dir. Ich unterstütze dich, indem ich mit meiner siegreichen Hand Gerechtigkeit übe.“ (Jesaja 41,10)</a:t>
            </a:r>
            <a:endParaRPr lang="de-AT"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18</a:t>
            </a:fld>
            <a:endParaRPr lang="en-US"/>
          </a:p>
        </p:txBody>
      </p:sp>
    </p:spTree>
    <p:extLst>
      <p:ext uri="{BB962C8B-B14F-4D97-AF65-F5344CB8AC3E}">
        <p14:creationId xmlns:p14="http://schemas.microsoft.com/office/powerpoint/2010/main" val="17959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1" kern="1200" dirty="0">
                <a:solidFill>
                  <a:schemeClr val="tx1"/>
                </a:solidFill>
                <a:effectLst/>
                <a:latin typeface="+mn-lt"/>
                <a:ea typeface="+mn-ea"/>
                <a:cs typeface="+mn-cs"/>
              </a:rPr>
              <a:t>„Ich betete zum Herrn, und er antwortete mir und befreite mich von allen meinen Ängsten.“ (Psalm 34,5)</a:t>
            </a:r>
            <a:endParaRPr lang="de-AT"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19</a:t>
            </a:fld>
            <a:endParaRPr lang="en-US"/>
          </a:p>
        </p:txBody>
      </p:sp>
    </p:spTree>
    <p:extLst>
      <p:ext uri="{BB962C8B-B14F-4D97-AF65-F5344CB8AC3E}">
        <p14:creationId xmlns:p14="http://schemas.microsoft.com/office/powerpoint/2010/main" val="2757879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EINLEITUNG</a:t>
            </a:r>
            <a:endParaRPr lang="de-AT" sz="1200" kern="1200" dirty="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Wenn Menschen eine traumatische Erfahrung durchleben (ob als Opfer oder als Zeuge), können sie unter schweren </a:t>
            </a:r>
            <a:r>
              <a:rPr lang="de-DE" sz="1200" b="1" kern="1200" dirty="0">
                <a:solidFill>
                  <a:schemeClr val="tx1"/>
                </a:solidFill>
                <a:effectLst/>
                <a:latin typeface="+mn-lt"/>
                <a:ea typeface="+mn-ea"/>
                <a:cs typeface="+mn-cs"/>
              </a:rPr>
              <a:t>Folgeerscheinungen</a:t>
            </a:r>
            <a:r>
              <a:rPr lang="de-DE" sz="1200" kern="1200" dirty="0">
                <a:solidFill>
                  <a:schemeClr val="tx1"/>
                </a:solidFill>
                <a:effectLst/>
                <a:latin typeface="+mn-lt"/>
                <a:ea typeface="+mn-ea"/>
                <a:cs typeface="+mn-cs"/>
              </a:rPr>
              <a:t> leiden:</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a:t>
            </a:fld>
            <a:endParaRPr lang="en-US"/>
          </a:p>
        </p:txBody>
      </p:sp>
    </p:spTree>
    <p:extLst>
      <p:ext uri="{BB962C8B-B14F-4D97-AF65-F5344CB8AC3E}">
        <p14:creationId xmlns:p14="http://schemas.microsoft.com/office/powerpoint/2010/main" val="40970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de-DE" sz="1200" i="1" kern="1200" noProof="0" dirty="0">
                <a:solidFill>
                  <a:schemeClr val="tx1"/>
                </a:solidFill>
                <a:effectLst/>
                <a:latin typeface="+mn-lt"/>
                <a:ea typeface="+mn-ea"/>
                <a:cs typeface="+mn-cs"/>
              </a:rPr>
              <a:t>„Der Geist Gottes, des Herrn, ruht auf mir, denn der Herr hat mich gesalbt, um den Armen eine gute Botschaft zu verkünden. Er hat mich gesandt, um die zu heilen, die ein gebrochenes Herz haben, und zu verkündigen, dass die Gefangenen freigelassen und die Gefesselten befreit werden. Er hat mich gesandt, um ein Gnadenjahr des Herrn und einen Tag der Rache unseres Gottes auszurufen und alle Trauernden zu trösten.“ (Jesaja 61,1-3)</a:t>
            </a:r>
          </a:p>
        </p:txBody>
      </p:sp>
      <p:sp>
        <p:nvSpPr>
          <p:cNvPr id="4" name="Slide Number Placeholder 3"/>
          <p:cNvSpPr>
            <a:spLocks noGrp="1"/>
          </p:cNvSpPr>
          <p:nvPr>
            <p:ph type="sldNum" sz="quarter" idx="5"/>
          </p:nvPr>
        </p:nvSpPr>
        <p:spPr/>
        <p:txBody>
          <a:bodyPr/>
          <a:lstStyle/>
          <a:p>
            <a:fld id="{65E977F3-0CC4-D447-8826-269A929F4237}" type="slidenum">
              <a:rPr lang="en-US" smtClean="0"/>
              <a:t>20</a:t>
            </a:fld>
            <a:endParaRPr lang="en-US"/>
          </a:p>
        </p:txBody>
      </p:sp>
    </p:spTree>
    <p:extLst>
      <p:ext uri="{BB962C8B-B14F-4D97-AF65-F5344CB8AC3E}">
        <p14:creationId xmlns:p14="http://schemas.microsoft.com/office/powerpoint/2010/main" val="1933145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a:solidFill>
                  <a:schemeClr val="tx1"/>
                </a:solidFill>
                <a:effectLst/>
                <a:latin typeface="+mn-lt"/>
                <a:ea typeface="+mn-ea"/>
                <a:cs typeface="+mn-cs"/>
              </a:rPr>
              <a:t>SCHLUSSFOLGERUNG</a:t>
            </a:r>
            <a:endParaRPr lang="de-AT"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endParaRPr lang="de-AT"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Feind hat versucht, der Menschheit viel Leid und Verzweiflung zuzufügen. Vieles davon geschah durch traumatische Erlebnisse, die in der Erinnerung der Opfer verwurzelt bleiben und Störungen hervorrufen. Die gute Nachricht ist aber, dass Gottes Macht unendlich überlegen ist und es Hoffnung für Männer und Frauen gibt, Resilienz zu entwickeln. </a:t>
            </a:r>
            <a:r>
              <a:rPr lang="de-DE" sz="1200" b="1" kern="1200" dirty="0">
                <a:solidFill>
                  <a:schemeClr val="tx1"/>
                </a:solidFill>
                <a:effectLst/>
                <a:latin typeface="+mn-lt"/>
                <a:ea typeface="+mn-ea"/>
                <a:cs typeface="+mn-cs"/>
              </a:rPr>
              <a:t>Gott kann jeden einzelnen von uns dazu befähigen, in seinem Dienst Leidenden zu helfen.</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21</a:t>
            </a:fld>
            <a:endParaRPr lang="en-US"/>
          </a:p>
        </p:txBody>
      </p:sp>
    </p:spTree>
    <p:extLst>
      <p:ext uri="{BB962C8B-B14F-4D97-AF65-F5344CB8AC3E}">
        <p14:creationId xmlns:p14="http://schemas.microsoft.com/office/powerpoint/2010/main" val="3975908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Mit wahrer Liebe und Fürsorge ausgeübte einfache Tätigkeiten (aktives Zuhören, Vertrauen gewinnen, Lehren, Gemeinschaft haben, den Menschen die Liebe Jesu zeigen) können Opfern helfen, resilient zu werden und jedes Trauma durch die Gnade und Macht des Herrn zu überwinden.</a:t>
            </a:r>
            <a:endParaRPr lang="de-AT" sz="120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22</a:t>
            </a:fld>
            <a:endParaRPr lang="en-US"/>
          </a:p>
        </p:txBody>
      </p:sp>
    </p:spTree>
    <p:extLst>
      <p:ext uri="{BB962C8B-B14F-4D97-AF65-F5344CB8AC3E}">
        <p14:creationId xmlns:p14="http://schemas.microsoft.com/office/powerpoint/2010/main" val="757940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b="1" kern="1200" noProof="0" dirty="0">
                <a:solidFill>
                  <a:schemeClr val="tx1"/>
                </a:solidFill>
                <a:effectLst/>
                <a:latin typeface="+mn-lt"/>
                <a:ea typeface="+mn-ea"/>
                <a:cs typeface="+mn-cs"/>
              </a:rPr>
              <a:t>Erinnerungen</a:t>
            </a:r>
            <a:r>
              <a:rPr lang="de-DE" sz="1200" kern="1200" noProof="0" dirty="0">
                <a:solidFill>
                  <a:schemeClr val="tx1"/>
                </a:solidFill>
                <a:effectLst/>
                <a:latin typeface="+mn-lt"/>
                <a:ea typeface="+mn-ea"/>
                <a:cs typeface="+mn-cs"/>
              </a:rPr>
              <a:t> an das Ereignis drängen sich wiederholt und ungewollt ins Bewusstsein.</a:t>
            </a:r>
          </a:p>
          <a:p>
            <a:pPr marL="171450" lvl="0" indent="-171450">
              <a:buFont typeface="Arial" panose="020B0604020202020204" pitchFamily="34" charset="0"/>
              <a:buChar char="•"/>
            </a:pPr>
            <a:r>
              <a:rPr lang="de-DE" sz="1200" kern="1200" noProof="0" dirty="0">
                <a:solidFill>
                  <a:schemeClr val="tx1"/>
                </a:solidFill>
                <a:effectLst/>
                <a:latin typeface="+mn-lt"/>
                <a:ea typeface="+mn-ea"/>
                <a:cs typeface="+mn-cs"/>
              </a:rPr>
              <a:t>In Träumen und </a:t>
            </a:r>
            <a:r>
              <a:rPr lang="de-DE" sz="1200" b="1" kern="1200" noProof="0" dirty="0">
                <a:solidFill>
                  <a:schemeClr val="tx1"/>
                </a:solidFill>
                <a:effectLst/>
                <a:latin typeface="+mn-lt"/>
                <a:ea typeface="+mn-ea"/>
                <a:cs typeface="+mn-cs"/>
              </a:rPr>
              <a:t>Alpträumen</a:t>
            </a:r>
            <a:r>
              <a:rPr lang="de-DE" sz="1200" kern="1200" noProof="0" dirty="0">
                <a:solidFill>
                  <a:schemeClr val="tx1"/>
                </a:solidFill>
                <a:effectLst/>
                <a:latin typeface="+mn-lt"/>
                <a:ea typeface="+mn-ea"/>
                <a:cs typeface="+mn-cs"/>
              </a:rPr>
              <a:t> durchlebt man das Trauma immer wieder.</a:t>
            </a:r>
          </a:p>
          <a:p>
            <a:pPr marL="171450" lvl="0" indent="-171450">
              <a:lnSpc>
                <a:spcPct val="100000"/>
              </a:lnSpc>
              <a:buFont typeface="Arial" panose="020B0604020202020204" pitchFamily="34" charset="0"/>
              <a:buChar char="•"/>
            </a:pPr>
            <a:r>
              <a:rPr lang="de-DE" sz="1200" b="1" noProof="0" dirty="0">
                <a:solidFill>
                  <a:srgbClr val="E50096"/>
                </a:solidFill>
              </a:rPr>
              <a:t>Das Gefühl, </a:t>
            </a:r>
            <a:r>
              <a:rPr lang="de-DE" sz="1200" noProof="0" dirty="0"/>
              <a:t>dass sich das Geschehen wiederholen würde, macht Angst.</a:t>
            </a:r>
          </a:p>
          <a:p>
            <a:pPr marL="171450" lvl="0" indent="-171450">
              <a:buFont typeface="Arial" panose="020B0604020202020204" pitchFamily="34" charset="0"/>
              <a:buChar char="•"/>
            </a:pPr>
            <a:r>
              <a:rPr lang="de-DE" sz="1200" b="1" kern="1200" noProof="0" dirty="0">
                <a:solidFill>
                  <a:schemeClr val="tx1"/>
                </a:solidFill>
                <a:effectLst/>
                <a:latin typeface="+mn-lt"/>
                <a:ea typeface="+mn-ea"/>
                <a:cs typeface="+mn-cs"/>
              </a:rPr>
              <a:t>Wahrnehmungen</a:t>
            </a:r>
            <a:r>
              <a:rPr lang="de-DE" sz="1200" kern="1200" noProof="0" dirty="0">
                <a:solidFill>
                  <a:schemeClr val="tx1"/>
                </a:solidFill>
                <a:effectLst/>
                <a:latin typeface="+mn-lt"/>
                <a:ea typeface="+mn-ea"/>
                <a:cs typeface="+mn-cs"/>
              </a:rPr>
              <a:t>, die an das Ereignis erinnern (Klänge, Gerüche, Orte, Menschen) lösen </a:t>
            </a:r>
            <a:r>
              <a:rPr lang="de-DE" sz="1200" b="1" kern="1200" noProof="0" dirty="0">
                <a:solidFill>
                  <a:schemeClr val="tx1"/>
                </a:solidFill>
                <a:effectLst/>
                <a:latin typeface="+mn-lt"/>
                <a:ea typeface="+mn-ea"/>
                <a:cs typeface="+mn-cs"/>
              </a:rPr>
              <a:t>Panikanfälle</a:t>
            </a:r>
            <a:r>
              <a:rPr lang="de-DE" sz="1200" kern="1200" noProof="0" dirty="0">
                <a:solidFill>
                  <a:schemeClr val="tx1"/>
                </a:solidFill>
                <a:effectLst/>
                <a:latin typeface="+mn-lt"/>
                <a:ea typeface="+mn-ea"/>
                <a:cs typeface="+mn-cs"/>
              </a:rPr>
              <a:t> aus.</a:t>
            </a:r>
          </a:p>
          <a:p>
            <a:pPr marL="171450" lvl="0" indent="-171450">
              <a:buFont typeface="Arial" panose="020B0604020202020204" pitchFamily="34" charset="0"/>
              <a:buChar char="•"/>
            </a:pPr>
            <a:r>
              <a:rPr lang="de-DE" sz="1200" b="1" kern="1200" noProof="0" dirty="0">
                <a:solidFill>
                  <a:schemeClr val="tx1"/>
                </a:solidFill>
                <a:effectLst/>
                <a:latin typeface="+mn-lt"/>
                <a:ea typeface="+mn-ea"/>
                <a:cs typeface="+mn-cs"/>
              </a:rPr>
              <a:t>Wahrnehmungsstörungen</a:t>
            </a:r>
            <a:r>
              <a:rPr lang="de-DE" sz="1200" kern="1200" noProof="0" dirty="0">
                <a:solidFill>
                  <a:schemeClr val="tx1"/>
                </a:solidFill>
                <a:effectLst/>
                <a:latin typeface="+mn-lt"/>
                <a:ea typeface="+mn-ea"/>
                <a:cs typeface="+mn-cs"/>
              </a:rPr>
              <a:t>: Das Opfer gibt sich selbst die Schuld für das Geschehene oder kann sich an einige Aspekte nicht mehr erinnern. Konzentrationsstörungen treten auf. Als Folge glaubt man, dass alle Menschen schlecht sind und man niemandem vertrauen darf.</a:t>
            </a:r>
          </a:p>
          <a:p>
            <a:endParaRPr lang="de-DE" noProof="0" dirty="0"/>
          </a:p>
        </p:txBody>
      </p:sp>
      <p:sp>
        <p:nvSpPr>
          <p:cNvPr id="4" name="Slide Number Placeholder 3"/>
          <p:cNvSpPr>
            <a:spLocks noGrp="1"/>
          </p:cNvSpPr>
          <p:nvPr>
            <p:ph type="sldNum" sz="quarter" idx="5"/>
          </p:nvPr>
        </p:nvSpPr>
        <p:spPr/>
        <p:txBody>
          <a:bodyPr/>
          <a:lstStyle/>
          <a:p>
            <a:fld id="{65E977F3-0CC4-D447-8826-269A929F4237}" type="slidenum">
              <a:rPr lang="en-US" smtClean="0"/>
              <a:t>3</a:t>
            </a:fld>
            <a:endParaRPr lang="en-US"/>
          </a:p>
        </p:txBody>
      </p:sp>
    </p:spTree>
    <p:extLst>
      <p:ext uri="{BB962C8B-B14F-4D97-AF65-F5344CB8AC3E}">
        <p14:creationId xmlns:p14="http://schemas.microsoft.com/office/powerpoint/2010/main" val="347045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b="1" kern="1200" dirty="0">
                <a:solidFill>
                  <a:schemeClr val="tx1"/>
                </a:solidFill>
                <a:effectLst/>
                <a:latin typeface="+mn-lt"/>
                <a:ea typeface="+mn-ea"/>
                <a:cs typeface="+mn-cs"/>
              </a:rPr>
              <a:t>Gefühlsstörungen</a:t>
            </a:r>
            <a:r>
              <a:rPr lang="de-DE" sz="1200" kern="1200" dirty="0">
                <a:solidFill>
                  <a:schemeClr val="tx1"/>
                </a:solidFill>
                <a:effectLst/>
                <a:latin typeface="+mn-lt"/>
                <a:ea typeface="+mn-ea"/>
                <a:cs typeface="+mn-cs"/>
              </a:rPr>
              <a:t>: Es ist unmöglich, positive Gefühle zu erleben, wie z. B. Freude, Glück, Liebe … Negative Gefühle lassen sich nicht verdrängen.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b="1" kern="1200" dirty="0">
                <a:solidFill>
                  <a:schemeClr val="tx1"/>
                </a:solidFill>
                <a:effectLst/>
                <a:latin typeface="+mn-lt"/>
                <a:ea typeface="+mn-ea"/>
                <a:cs typeface="+mn-cs"/>
              </a:rPr>
              <a:t>Emotionale Störungen</a:t>
            </a:r>
            <a:r>
              <a:rPr lang="de-DE" sz="1200" kern="1200" dirty="0">
                <a:solidFill>
                  <a:schemeClr val="tx1"/>
                </a:solidFill>
                <a:effectLst/>
                <a:latin typeface="+mn-lt"/>
                <a:ea typeface="+mn-ea"/>
                <a:cs typeface="+mn-cs"/>
              </a:rPr>
              <a:t>: Angst, Panik, Zorn, Reizbarkeit, Scham, Misstrauen … das Gefühl, von der Welt oder dem Körper getrennt zu sein.</a:t>
            </a:r>
            <a:endParaRPr lang="de-AT"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b="1" kern="1200" dirty="0">
                <a:solidFill>
                  <a:schemeClr val="tx1"/>
                </a:solidFill>
                <a:effectLst/>
                <a:latin typeface="+mn-lt"/>
                <a:ea typeface="+mn-ea"/>
                <a:cs typeface="+mn-cs"/>
              </a:rPr>
              <a:t>Schlafstörungen</a:t>
            </a:r>
            <a:r>
              <a:rPr lang="de-DE" sz="1200" kern="1200" dirty="0">
                <a:solidFill>
                  <a:schemeClr val="tx1"/>
                </a:solidFill>
                <a:effectLst/>
                <a:latin typeface="+mn-lt"/>
                <a:ea typeface="+mn-ea"/>
                <a:cs typeface="+mn-cs"/>
              </a:rPr>
              <a:t>: Schlaflosigkeit, Alpträume.</a:t>
            </a:r>
            <a:endParaRPr lang="de-A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4</a:t>
            </a:fld>
            <a:endParaRPr lang="en-US"/>
          </a:p>
        </p:txBody>
      </p:sp>
    </p:spTree>
    <p:extLst>
      <p:ext uri="{BB962C8B-B14F-4D97-AF65-F5344CB8AC3E}">
        <p14:creationId xmlns:p14="http://schemas.microsoft.com/office/powerpoint/2010/main" val="3443756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Einige dieser Folgeerscheinungen beeinträchtigen die Menschen für einige Tage oder Wochen, dann vergehen sie wieder (das nennt man </a:t>
            </a:r>
            <a:r>
              <a:rPr lang="de-DE" sz="1200" b="1" kern="1200" dirty="0">
                <a:solidFill>
                  <a:schemeClr val="tx1"/>
                </a:solidFill>
                <a:effectLst/>
                <a:latin typeface="+mn-lt"/>
                <a:ea typeface="+mn-ea"/>
                <a:cs typeface="+mn-cs"/>
              </a:rPr>
              <a:t>akute Belastungsreaktion</a:t>
            </a:r>
            <a:r>
              <a:rPr lang="de-DE" sz="1200" kern="1200" dirty="0">
                <a:solidFill>
                  <a:schemeClr val="tx1"/>
                </a:solidFill>
                <a:effectLst/>
                <a:latin typeface="+mn-lt"/>
                <a:ea typeface="+mn-ea"/>
                <a:cs typeface="+mn-cs"/>
              </a:rPr>
              <a:t>). Oftmals jedoch bleiben diese Symptome längere Zeit bestehen, dann spricht man von einer </a:t>
            </a:r>
            <a:r>
              <a:rPr lang="de-DE" sz="1200" b="1" kern="1200" dirty="0">
                <a:solidFill>
                  <a:schemeClr val="tx1"/>
                </a:solidFill>
                <a:effectLst/>
                <a:latin typeface="+mn-lt"/>
                <a:ea typeface="+mn-ea"/>
                <a:cs typeface="+mn-cs"/>
              </a:rPr>
              <a:t>posttraumatischen Belastungsstörung</a:t>
            </a:r>
            <a:r>
              <a:rPr lang="de-DE" sz="1200" kern="1200" dirty="0">
                <a:solidFill>
                  <a:schemeClr val="tx1"/>
                </a:solidFill>
                <a:effectLst/>
                <a:latin typeface="+mn-lt"/>
                <a:ea typeface="+mn-ea"/>
                <a:cs typeface="+mn-cs"/>
              </a:rPr>
              <a:t>.</a:t>
            </a:r>
            <a:br>
              <a:rPr lang="de-DE" sz="1200" kern="1200" dirty="0">
                <a:solidFill>
                  <a:schemeClr val="tx1"/>
                </a:solidFill>
                <a:effectLst/>
                <a:latin typeface="+mn-lt"/>
                <a:ea typeface="+mn-ea"/>
                <a:cs typeface="+mn-cs"/>
              </a:rPr>
            </a:b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5</a:t>
            </a:fld>
            <a:endParaRPr lang="en-US"/>
          </a:p>
        </p:txBody>
      </p:sp>
    </p:spTree>
    <p:extLst>
      <p:ext uri="{BB962C8B-B14F-4D97-AF65-F5344CB8AC3E}">
        <p14:creationId xmlns:p14="http://schemas.microsoft.com/office/powerpoint/2010/main" val="235068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a:solidFill>
                  <a:schemeClr val="tx1"/>
                </a:solidFill>
                <a:effectLst/>
                <a:latin typeface="+mn-lt"/>
                <a:ea typeface="+mn-ea"/>
                <a:cs typeface="+mn-cs"/>
              </a:rPr>
              <a:t> </a:t>
            </a:r>
            <a:r>
              <a:rPr lang="de-DE" sz="1200" b="1" kern="1200" dirty="0">
                <a:solidFill>
                  <a:schemeClr val="tx1"/>
                </a:solidFill>
                <a:effectLst/>
                <a:latin typeface="+mn-lt"/>
                <a:ea typeface="+mn-ea"/>
                <a:cs typeface="+mn-cs"/>
              </a:rPr>
              <a:t>WIE MAN HELFEN KANN</a:t>
            </a:r>
            <a:endParaRPr lang="de-AT"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6</a:t>
            </a:fld>
            <a:endParaRPr lang="en-US"/>
          </a:p>
        </p:txBody>
      </p:sp>
    </p:spTree>
    <p:extLst>
      <p:ext uri="{BB962C8B-B14F-4D97-AF65-F5344CB8AC3E}">
        <p14:creationId xmlns:p14="http://schemas.microsoft.com/office/powerpoint/2010/main" val="294428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0" kern="1200" dirty="0">
                <a:solidFill>
                  <a:schemeClr val="tx1"/>
                </a:solidFill>
                <a:effectLst/>
                <a:latin typeface="+mn-lt"/>
                <a:ea typeface="+mn-ea"/>
                <a:cs typeface="+mn-cs"/>
              </a:rPr>
              <a:t>Die Folgen eines traumatischen Ereignisses können sich über Jahre hinziehen. Es gibt jedoch Hoffnung auf Besserung, wenn das Opfer geistliche und professionelle Hilfe annimmt. Obwohl in manchen Fällen besonders ausgebildete </a:t>
            </a:r>
            <a:r>
              <a:rPr lang="de-DE" sz="1200" b="1" i="0" kern="1200" dirty="0">
                <a:solidFill>
                  <a:schemeClr val="tx1"/>
                </a:solidFill>
                <a:effectLst/>
                <a:latin typeface="+mn-lt"/>
                <a:ea typeface="+mn-ea"/>
                <a:cs typeface="+mn-cs"/>
              </a:rPr>
              <a:t>Therapeuten</a:t>
            </a:r>
            <a:r>
              <a:rPr lang="de-DE" sz="1200" i="0" kern="1200" dirty="0">
                <a:solidFill>
                  <a:schemeClr val="tx1"/>
                </a:solidFill>
                <a:effectLst/>
                <a:latin typeface="+mn-lt"/>
                <a:ea typeface="+mn-ea"/>
                <a:cs typeface="+mn-cs"/>
              </a:rPr>
              <a:t> notwendig sind, kann vieles durch die liebevolle Unterstützung einfühlsamer </a:t>
            </a:r>
            <a:r>
              <a:rPr lang="de-DE" sz="1200" b="1" i="0" kern="1200" dirty="0">
                <a:solidFill>
                  <a:schemeClr val="tx1"/>
                </a:solidFill>
                <a:effectLst/>
                <a:latin typeface="+mn-lt"/>
                <a:ea typeface="+mn-ea"/>
                <a:cs typeface="+mn-cs"/>
              </a:rPr>
              <a:t>Helfer</a:t>
            </a:r>
            <a:r>
              <a:rPr lang="de-DE" sz="1200" i="0" kern="1200" dirty="0">
                <a:solidFill>
                  <a:schemeClr val="tx1"/>
                </a:solidFill>
                <a:effectLst/>
                <a:latin typeface="+mn-lt"/>
                <a:ea typeface="+mn-ea"/>
                <a:cs typeface="+mn-cs"/>
              </a:rPr>
              <a:t> gewonnen werden. </a:t>
            </a:r>
            <a:endParaRPr lang="de-AT" sz="120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7</a:t>
            </a:fld>
            <a:endParaRPr lang="en-US"/>
          </a:p>
        </p:txBody>
      </p:sp>
    </p:spTree>
    <p:extLst>
      <p:ext uri="{BB962C8B-B14F-4D97-AF65-F5344CB8AC3E}">
        <p14:creationId xmlns:p14="http://schemas.microsoft.com/office/powerpoint/2010/main" val="383767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i="0" kern="1200" dirty="0">
                <a:solidFill>
                  <a:schemeClr val="tx1"/>
                </a:solidFill>
                <a:effectLst/>
                <a:latin typeface="+mn-lt"/>
                <a:ea typeface="+mn-ea"/>
                <a:cs typeface="+mn-cs"/>
              </a:rPr>
              <a:t>Einige Möglichkeiten, wie man Menschen dabei helfen kann, ihr </a:t>
            </a:r>
            <a:r>
              <a:rPr lang="de-DE" sz="1200" b="1" i="0" kern="1200" dirty="0">
                <a:solidFill>
                  <a:schemeClr val="tx1"/>
                </a:solidFill>
                <a:effectLst/>
                <a:latin typeface="+mn-lt"/>
                <a:ea typeface="+mn-ea"/>
                <a:cs typeface="+mn-cs"/>
              </a:rPr>
              <a:t>Trauma zu überwinden und Resilienz zu gewinnen</a:t>
            </a:r>
            <a:r>
              <a:rPr lang="de-DE" sz="1200" i="0" kern="1200" dirty="0">
                <a:solidFill>
                  <a:schemeClr val="tx1"/>
                </a:solidFill>
                <a:effectLst/>
                <a:latin typeface="+mn-lt"/>
                <a:ea typeface="+mn-ea"/>
                <a:cs typeface="+mn-cs"/>
              </a:rPr>
              <a:t>, sind:</a:t>
            </a:r>
            <a:endParaRPr lang="de-AT" sz="120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8</a:t>
            </a:fld>
            <a:endParaRPr lang="en-US"/>
          </a:p>
        </p:txBody>
      </p:sp>
    </p:spTree>
    <p:extLst>
      <p:ext uri="{BB962C8B-B14F-4D97-AF65-F5344CB8AC3E}">
        <p14:creationId xmlns:p14="http://schemas.microsoft.com/office/powerpoint/2010/main" val="3500642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de-DE" sz="1200" b="1" i="0" kern="1200" dirty="0">
                <a:solidFill>
                  <a:schemeClr val="tx1"/>
                </a:solidFill>
                <a:effectLst/>
                <a:latin typeface="+mn-lt"/>
                <a:ea typeface="+mn-ea"/>
                <a:cs typeface="+mn-cs"/>
              </a:rPr>
              <a:t>Erkläre dem Opfer die Anzeichen und Symptome</a:t>
            </a:r>
            <a:r>
              <a:rPr lang="de-DE" sz="1200" i="0" kern="1200" dirty="0">
                <a:solidFill>
                  <a:schemeClr val="tx1"/>
                </a:solidFill>
                <a:effectLst/>
                <a:latin typeface="+mn-lt"/>
                <a:ea typeface="+mn-ea"/>
                <a:cs typeface="+mn-cs"/>
              </a:rPr>
              <a:t> einer Belastungsreaktion bzw. Belastungs­störung und biete einen </a:t>
            </a:r>
            <a:r>
              <a:rPr lang="de-DE" sz="1200" b="1" i="0" kern="1200" dirty="0">
                <a:solidFill>
                  <a:schemeClr val="tx1"/>
                </a:solidFill>
                <a:effectLst/>
                <a:latin typeface="+mn-lt"/>
                <a:ea typeface="+mn-ea"/>
                <a:cs typeface="+mn-cs"/>
              </a:rPr>
              <a:t>hoffnungsvollen Ausblick auf die Zukunft</a:t>
            </a:r>
            <a:r>
              <a:rPr lang="de-DE" sz="1200" i="0" kern="1200" dirty="0">
                <a:solidFill>
                  <a:schemeClr val="tx1"/>
                </a:solidFill>
                <a:effectLst/>
                <a:latin typeface="+mn-lt"/>
                <a:ea typeface="+mn-ea"/>
                <a:cs typeface="+mn-cs"/>
              </a:rPr>
              <a:t> an. Das zeigt ihm, dass sein Problem bekannt ist, dass andere dasselbe durchgemacht haben und dass es einen Ausweg gibt. So gewinnt auch das Opfer Zuversicht, was ein bedeutender Faktor der Genesung ist.</a:t>
            </a:r>
          </a:p>
          <a:p>
            <a:pPr marL="171450" lvl="0" indent="-171450">
              <a:buFont typeface="Arial" panose="020B0604020202020204" pitchFamily="34" charset="0"/>
              <a:buChar char="•"/>
            </a:pPr>
            <a:endParaRPr lang="de-AT" sz="1200" i="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i="0" kern="1200" dirty="0">
                <a:solidFill>
                  <a:schemeClr val="tx1"/>
                </a:solidFill>
                <a:effectLst/>
                <a:latin typeface="+mn-lt"/>
                <a:ea typeface="+mn-ea"/>
                <a:cs typeface="+mn-cs"/>
              </a:rPr>
              <a:t>Arbeite in kleinen </a:t>
            </a:r>
            <a:r>
              <a:rPr lang="de-DE" sz="1200" b="1" i="0" kern="1200" dirty="0">
                <a:solidFill>
                  <a:schemeClr val="tx1"/>
                </a:solidFill>
                <a:effectLst/>
                <a:latin typeface="+mn-lt"/>
                <a:ea typeface="+mn-ea"/>
                <a:cs typeface="+mn-cs"/>
              </a:rPr>
              <a:t>Gruppen</a:t>
            </a:r>
            <a:r>
              <a:rPr lang="de-DE" sz="1200" i="0" kern="1200" dirty="0">
                <a:solidFill>
                  <a:schemeClr val="tx1"/>
                </a:solidFill>
                <a:effectLst/>
                <a:latin typeface="+mn-lt"/>
                <a:ea typeface="+mn-ea"/>
                <a:cs typeface="+mn-cs"/>
              </a:rPr>
              <a:t>, besonders mit Kindern. Versammle fünf oder sechs Kinder und lasse sie ihre Erfahrungen miteinander teilen. Lehre sie heilsame Gedanken und Verhaltensweisen. Dies hat sich in Schulen und Gemeinschaftssituationen bewährt.</a:t>
            </a:r>
            <a:endParaRPr lang="de-AT" sz="1200" i="0" kern="1200" dirty="0">
              <a:solidFill>
                <a:schemeClr val="tx1"/>
              </a:solidFill>
              <a:effectLst/>
              <a:latin typeface="+mn-lt"/>
              <a:ea typeface="+mn-ea"/>
              <a:cs typeface="+mn-cs"/>
            </a:endParaRPr>
          </a:p>
          <a:p>
            <a:endParaRPr lang="en-US" i="0" dirty="0"/>
          </a:p>
        </p:txBody>
      </p:sp>
      <p:sp>
        <p:nvSpPr>
          <p:cNvPr id="4" name="Slide Number Placeholder 3"/>
          <p:cNvSpPr>
            <a:spLocks noGrp="1"/>
          </p:cNvSpPr>
          <p:nvPr>
            <p:ph type="sldNum" sz="quarter" idx="5"/>
          </p:nvPr>
        </p:nvSpPr>
        <p:spPr/>
        <p:txBody>
          <a:bodyPr/>
          <a:lstStyle/>
          <a:p>
            <a:fld id="{65E977F3-0CC4-D447-8826-269A929F4237}" type="slidenum">
              <a:rPr lang="en-US" smtClean="0"/>
              <a:t>9</a:t>
            </a:fld>
            <a:endParaRPr lang="en-US"/>
          </a:p>
        </p:txBody>
      </p:sp>
    </p:spTree>
    <p:extLst>
      <p:ext uri="{BB962C8B-B14F-4D97-AF65-F5344CB8AC3E}">
        <p14:creationId xmlns:p14="http://schemas.microsoft.com/office/powerpoint/2010/main" val="25946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1AB8-23C2-6D46-8C5A-5DE7D6966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63A1E3-6544-0D46-AA84-72BE2D90C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B5B4F4-557D-8D47-BBB5-98145719C23E}"/>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98374D21-1573-2942-B1B4-9DA4F2853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9198F-6A19-B94E-A785-6B23A829663D}"/>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177781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3BC1-2827-134F-9B5D-586C71FE99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99EFD6-91BD-4A4D-AFD8-4D6D52EB7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F7D08-60F7-DA4E-82E3-BC570F5486AA}"/>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851FA6BB-5BBA-144E-8ED6-F495C553A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359EE-C977-1E4A-A281-FD868E7879BE}"/>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78824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563D0-1B9F-A942-B880-A5B2961C46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7B4976-4AE0-1749-B4D4-E0C015C4F2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DEE0BE-B4E7-6E40-AE3E-E0ACEB1F165B}"/>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418DAAE4-84A3-9548-A9A8-16D9A8BBD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9AFEA-645E-3449-ACBD-F77F31F55690}"/>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1746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9826-4199-214C-A497-296C51AA3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231FD-F837-F843-A6FC-D435B4B044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CE43C-71AD-284C-8477-F8D791EEC483}"/>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076E2AED-D57D-A945-BF90-DF620603C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D09FB-1D37-204A-B40E-DDC2CDB49887}"/>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6841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EE1A-457D-E448-9D8E-1971ADB08D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F16652-BE72-C340-98AA-878E8DD72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B39079-89B1-4E41-A090-82B65EAC6DA5}"/>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9F5251A1-A3A9-D84E-BB80-0FBCEE443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56016-F264-3B4E-BE72-F085E5E6FBB2}"/>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411113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18C7-C069-4E4B-9864-BF73F2128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FF2249-590C-214A-9891-20B2974568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EB4743-29AB-7E48-940E-5BACE9B29E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8A182-36E9-C34B-9BBB-471120391350}"/>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6" name="Footer Placeholder 5">
            <a:extLst>
              <a:ext uri="{FF2B5EF4-FFF2-40B4-BE49-F238E27FC236}">
                <a16:creationId xmlns:a16="http://schemas.microsoft.com/office/drawing/2014/main" id="{BD2EC202-A2DB-6040-91C6-C848B745A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2A19F5-CEA3-9C48-8DB6-7F87F237DBEB}"/>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2438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3B01-192F-024C-94B0-14350CF83B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0949DC-30BA-A141-B4EA-D196474E3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9E9328-5935-4C44-866A-89D2C93AB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EF11BD-2D74-A14E-A493-589DF1554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6A8596-7D7F-C74B-94AA-1BA4DF939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0002A-A311-A549-991E-0A7C7B70A272}"/>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8" name="Footer Placeholder 7">
            <a:extLst>
              <a:ext uri="{FF2B5EF4-FFF2-40B4-BE49-F238E27FC236}">
                <a16:creationId xmlns:a16="http://schemas.microsoft.com/office/drawing/2014/main" id="{E23E80EA-2C68-8543-B740-85C8D034C3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7D7CBA-A62C-9147-87F1-DAA30CF4F651}"/>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32512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7BC73-65F5-1A49-AC25-791BD2FA1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015961-6EC6-0848-B6E8-CA891EC33CCA}"/>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4" name="Footer Placeholder 3">
            <a:extLst>
              <a:ext uri="{FF2B5EF4-FFF2-40B4-BE49-F238E27FC236}">
                <a16:creationId xmlns:a16="http://schemas.microsoft.com/office/drawing/2014/main" id="{A18809D6-CE16-A849-AB36-DED6B20BC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4D31FE-0208-DB43-8C02-5C36D4A27F83}"/>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35793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E047B-07F3-3F44-B828-36B5F6A354E2}"/>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3" name="Footer Placeholder 2">
            <a:extLst>
              <a:ext uri="{FF2B5EF4-FFF2-40B4-BE49-F238E27FC236}">
                <a16:creationId xmlns:a16="http://schemas.microsoft.com/office/drawing/2014/main" id="{49A09921-CE9E-7740-9683-D693E2D59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FEBC4B-59E4-FC48-A886-4BB9A7DE5BB8}"/>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264736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3AA8-8FD4-9B4E-82D8-135C73E84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798D74-8C74-F347-865A-F95DD67A3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06CC2F-89CD-B646-9A17-065443F57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A97389-7F99-FE48-82A5-2D3D3A2B1F5A}"/>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6" name="Footer Placeholder 5">
            <a:extLst>
              <a:ext uri="{FF2B5EF4-FFF2-40B4-BE49-F238E27FC236}">
                <a16:creationId xmlns:a16="http://schemas.microsoft.com/office/drawing/2014/main" id="{7A1AF666-C7A2-9945-9ECE-52D4A9312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0FCE6-FCA6-1046-AD17-BCEE8F3FED40}"/>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20589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A05A8-FC5B-AF47-A998-99A933523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966F2-A435-724B-AA59-6F5B450D8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65630-C92C-074E-A952-0E1FB664C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3D731F-6212-F247-8E9E-E3E0D1FA4332}"/>
              </a:ext>
            </a:extLst>
          </p:cNvPr>
          <p:cNvSpPr>
            <a:spLocks noGrp="1"/>
          </p:cNvSpPr>
          <p:nvPr>
            <p:ph type="dt" sz="half" idx="10"/>
          </p:nvPr>
        </p:nvSpPr>
        <p:spPr/>
        <p:txBody>
          <a:bodyPr/>
          <a:lstStyle/>
          <a:p>
            <a:fld id="{BD72B65D-7C45-7641-9BF3-D23647609290}" type="datetimeFigureOut">
              <a:rPr lang="en-US" smtClean="0"/>
              <a:t>5/7/2019</a:t>
            </a:fld>
            <a:endParaRPr lang="en-US"/>
          </a:p>
        </p:txBody>
      </p:sp>
      <p:sp>
        <p:nvSpPr>
          <p:cNvPr id="6" name="Footer Placeholder 5">
            <a:extLst>
              <a:ext uri="{FF2B5EF4-FFF2-40B4-BE49-F238E27FC236}">
                <a16:creationId xmlns:a16="http://schemas.microsoft.com/office/drawing/2014/main" id="{DEF2CF31-C3F5-F342-AABC-829D83AD8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B06DD2-553B-0643-A2A4-0D1CF08FAA89}"/>
              </a:ext>
            </a:extLst>
          </p:cNvPr>
          <p:cNvSpPr>
            <a:spLocks noGrp="1"/>
          </p:cNvSpPr>
          <p:nvPr>
            <p:ph type="sldNum" sz="quarter" idx="12"/>
          </p:nvPr>
        </p:nvSpPr>
        <p:spPr/>
        <p:txBody>
          <a:bodyPr/>
          <a:lstStyle/>
          <a:p>
            <a:fld id="{887A0557-D955-0444-BF9D-653C4A02F1ED}" type="slidenum">
              <a:rPr lang="en-US" smtClean="0"/>
              <a:t>‹Nr.›</a:t>
            </a:fld>
            <a:endParaRPr lang="en-US"/>
          </a:p>
        </p:txBody>
      </p:sp>
    </p:spTree>
    <p:extLst>
      <p:ext uri="{BB962C8B-B14F-4D97-AF65-F5344CB8AC3E}">
        <p14:creationId xmlns:p14="http://schemas.microsoft.com/office/powerpoint/2010/main" val="4185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AD990-30EC-6A44-BECF-2C07BBE13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A1E9DB-14BD-144A-976D-11D05076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9565C-4D2A-8C47-B4D6-9FBFDA509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B65D-7C45-7641-9BF3-D23647609290}" type="datetimeFigureOut">
              <a:rPr lang="en-US" smtClean="0"/>
              <a:t>5/7/2019</a:t>
            </a:fld>
            <a:endParaRPr lang="en-US"/>
          </a:p>
        </p:txBody>
      </p:sp>
      <p:sp>
        <p:nvSpPr>
          <p:cNvPr id="5" name="Footer Placeholder 4">
            <a:extLst>
              <a:ext uri="{FF2B5EF4-FFF2-40B4-BE49-F238E27FC236}">
                <a16:creationId xmlns:a16="http://schemas.microsoft.com/office/drawing/2014/main" id="{8EFEA4E9-A846-0441-AD66-299A1EFB1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8696E3-485B-584B-A35F-FD85A6113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0557-D955-0444-BF9D-653C4A02F1ED}" type="slidenum">
              <a:rPr lang="en-US" smtClean="0"/>
              <a:t>‹Nr.›</a:t>
            </a:fld>
            <a:endParaRPr lang="en-US"/>
          </a:p>
        </p:txBody>
      </p:sp>
    </p:spTree>
    <p:extLst>
      <p:ext uri="{BB962C8B-B14F-4D97-AF65-F5344CB8AC3E}">
        <p14:creationId xmlns:p14="http://schemas.microsoft.com/office/powerpoint/2010/main" val="351772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blogoscoped.com/archive/2006-07-06-n84.html"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olorful umbrella&#10;&#10;Description automatically generated">
            <a:extLst>
              <a:ext uri="{FF2B5EF4-FFF2-40B4-BE49-F238E27FC236}">
                <a16:creationId xmlns:a16="http://schemas.microsoft.com/office/drawing/2014/main" id="{BBDF29D1-818B-104E-836E-8E9E172C4352}"/>
              </a:ext>
            </a:extLst>
          </p:cNvPr>
          <p:cNvPicPr>
            <a:picLocks noChangeAspect="1"/>
          </p:cNvPicPr>
          <p:nvPr/>
        </p:nvPicPr>
        <p:blipFill rotWithShape="1">
          <a:blip r:embed="rId3"/>
          <a:srcRect t="15682" b="2297"/>
          <a:stretch/>
        </p:blipFill>
        <p:spPr>
          <a:xfrm>
            <a:off x="0" y="-330200"/>
            <a:ext cx="12192000" cy="7188200"/>
          </a:xfrm>
          <a:prstGeom prst="rect">
            <a:avLst/>
          </a:prstGeom>
        </p:spPr>
      </p:pic>
      <p:sp>
        <p:nvSpPr>
          <p:cNvPr id="2" name="Title 1">
            <a:extLst>
              <a:ext uri="{FF2B5EF4-FFF2-40B4-BE49-F238E27FC236}">
                <a16:creationId xmlns:a16="http://schemas.microsoft.com/office/drawing/2014/main" id="{8ED35844-3847-2349-BA30-479972E5F212}"/>
              </a:ext>
            </a:extLst>
          </p:cNvPr>
          <p:cNvSpPr>
            <a:spLocks noGrp="1"/>
          </p:cNvSpPr>
          <p:nvPr>
            <p:ph type="ctrTitle"/>
          </p:nvPr>
        </p:nvSpPr>
        <p:spPr>
          <a:xfrm>
            <a:off x="699541" y="2435629"/>
            <a:ext cx="9144000" cy="3009207"/>
          </a:xfrm>
        </p:spPr>
        <p:txBody>
          <a:bodyPr>
            <a:noAutofit/>
          </a:bodyPr>
          <a:lstStyle/>
          <a:p>
            <a:pPr>
              <a:lnSpc>
                <a:spcPct val="100000"/>
              </a:lnSpc>
            </a:pPr>
            <a:r>
              <a:rPr lang="de-DE" sz="5400" dirty="0">
                <a:latin typeface="Lucida Handwriting" panose="03010101010101010101" pitchFamily="66" charset="77"/>
              </a:rPr>
              <a:t>Vom  </a:t>
            </a:r>
            <a:r>
              <a:rPr lang="de-DE" sz="5400" dirty="0">
                <a:solidFill>
                  <a:srgbClr val="002060"/>
                </a:solidFill>
                <a:latin typeface="Lucida Handwriting" panose="03010101010101010101" pitchFamily="66" charset="77"/>
              </a:rPr>
              <a:t>Trauma </a:t>
            </a:r>
            <a:br>
              <a:rPr lang="de-DE" sz="5400" dirty="0">
                <a:solidFill>
                  <a:srgbClr val="002060"/>
                </a:solidFill>
                <a:latin typeface="Lucida Handwriting" panose="03010101010101010101" pitchFamily="66" charset="77"/>
              </a:rPr>
            </a:br>
            <a:r>
              <a:rPr lang="de-DE" sz="5400" dirty="0">
                <a:latin typeface="Lucida Handwriting" panose="03010101010101010101" pitchFamily="66" charset="77"/>
              </a:rPr>
              <a:t>zur </a:t>
            </a:r>
            <a:r>
              <a:rPr lang="de-DE" sz="5400" dirty="0">
                <a:solidFill>
                  <a:srgbClr val="E50096"/>
                </a:solidFill>
                <a:latin typeface="Lucida Handwriting" panose="03010101010101010101" pitchFamily="66" charset="77"/>
              </a:rPr>
              <a:t>Resilienz</a:t>
            </a:r>
            <a:br>
              <a:rPr lang="de-DE" sz="3200" dirty="0"/>
            </a:br>
            <a:br>
              <a:rPr lang="de-DE" sz="1000" dirty="0"/>
            </a:br>
            <a:r>
              <a:rPr lang="de-DE" sz="1200" dirty="0">
                <a:latin typeface="Avenir Next" panose="020B0503020202020204" pitchFamily="34" charset="0"/>
                <a:cs typeface="Calibri" panose="020F0502020204030204" pitchFamily="34" charset="0"/>
              </a:rPr>
              <a:t>DR. JULIAN MELGOSA</a:t>
            </a:r>
            <a:br>
              <a:rPr lang="de-DE" sz="1200" dirty="0">
                <a:latin typeface="Avenir Next" panose="020B0503020202020204" pitchFamily="34" charset="0"/>
                <a:cs typeface="Calibri" panose="020F0502020204030204" pitchFamily="34" charset="0"/>
              </a:rPr>
            </a:br>
            <a:r>
              <a:rPr lang="de-DE" sz="1200" dirty="0">
                <a:latin typeface="Avenir Next" panose="020B0503020202020204" pitchFamily="34" charset="0"/>
                <a:cs typeface="Calibri" panose="020F0502020204030204" pitchFamily="34" charset="0"/>
              </a:rPr>
              <a:t>GENERALKONFERENZ DER STA, ABTEILUNG BILDUNG UND ERZIEHUNG</a:t>
            </a:r>
            <a:br>
              <a:rPr lang="de-DE" sz="1200" dirty="0">
                <a:latin typeface="Avenir Next" panose="020B0503020202020204" pitchFamily="34" charset="0"/>
                <a:cs typeface="Calibri" panose="020F0502020204030204" pitchFamily="34" charset="0"/>
              </a:rPr>
            </a:br>
            <a:endParaRPr lang="de-DE" sz="3200" dirty="0"/>
          </a:p>
        </p:txBody>
      </p:sp>
    </p:spTree>
    <p:extLst>
      <p:ext uri="{BB962C8B-B14F-4D97-AF65-F5344CB8AC3E}">
        <p14:creationId xmlns:p14="http://schemas.microsoft.com/office/powerpoint/2010/main" val="9422100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3162D445-2182-7545-A0A8-0DEF52DE8EA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C53271D8-4346-9149-B2F0-BEBC326734CD}"/>
              </a:ext>
            </a:extLst>
          </p:cNvPr>
          <p:cNvSpPr>
            <a:spLocks noGrp="1"/>
          </p:cNvSpPr>
          <p:nvPr>
            <p:ph idx="1"/>
          </p:nvPr>
        </p:nvSpPr>
        <p:spPr>
          <a:xfrm>
            <a:off x="525516" y="2743200"/>
            <a:ext cx="9245501" cy="3816732"/>
          </a:xfrm>
        </p:spPr>
        <p:txBody>
          <a:bodyPr anchor="ctr">
            <a:normAutofit/>
          </a:bodyPr>
          <a:lstStyle/>
          <a:p>
            <a:pPr lvl="0" algn="just"/>
            <a:r>
              <a:rPr lang="de-AT" sz="2400" b="1" dirty="0">
                <a:solidFill>
                  <a:srgbClr val="E50096"/>
                </a:solidFill>
              </a:rPr>
              <a:t>Hilf den Opfern, das Grundvertrauen zurückzugewinnen. </a:t>
            </a:r>
            <a:r>
              <a:rPr lang="de-AT" sz="2400" dirty="0"/>
              <a:t>Nach ihren schrecklichen Erlebnissen werden die meisten niemandem mehr </a:t>
            </a:r>
            <a:r>
              <a:rPr lang="de-AT" sz="2400" dirty="0" err="1"/>
              <a:t>ver</a:t>
            </a:r>
            <a:r>
              <a:rPr lang="de-AT" sz="2400" dirty="0"/>
              <a:t>-trauen können. Ein fürsorglicher Christ kann nach und nach Mitgefühl zeigen und praktische Hilfe anbieten. Dies fördert Ver­trauen.</a:t>
            </a:r>
          </a:p>
          <a:p>
            <a:pPr lvl="0" algn="just"/>
            <a:r>
              <a:rPr lang="de-AT" sz="2400" b="1" dirty="0">
                <a:solidFill>
                  <a:srgbClr val="E50096"/>
                </a:solidFill>
              </a:rPr>
              <a:t>Stelle so viele Hilfsmittel wie möglich bereit</a:t>
            </a:r>
            <a:r>
              <a:rPr lang="en-US" sz="2400" dirty="0"/>
              <a:t>: </a:t>
            </a:r>
            <a:r>
              <a:rPr lang="de-AT" sz="2400" dirty="0"/>
              <a:t>Möglichkeiten zur Wei-</a:t>
            </a:r>
            <a:r>
              <a:rPr lang="de-AT" sz="2400" dirty="0" err="1"/>
              <a:t>terbildung</a:t>
            </a:r>
            <a:r>
              <a:rPr lang="de-AT" sz="2400" dirty="0"/>
              <a:t>; Gegenwart von Familienmitgliedern; ein Arbeitsplatz in einem sicheren und unterstützenden Umfeld; Sportgelegenheiten und Möglichkeiten, sich körperlich zu betätigen; Zugang zu medizinischer und seelsorgerlicher Versorgung … Forschungsergebnisse zeigen, dass diese Faktoren zur Heilung beitragen.</a:t>
            </a:r>
            <a:r>
              <a:rPr lang="en-US" sz="2400" dirty="0"/>
              <a:t>  </a:t>
            </a:r>
          </a:p>
        </p:txBody>
      </p:sp>
    </p:spTree>
    <p:extLst>
      <p:ext uri="{BB962C8B-B14F-4D97-AF65-F5344CB8AC3E}">
        <p14:creationId xmlns:p14="http://schemas.microsoft.com/office/powerpoint/2010/main" val="1446422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0BBBFBD-D19E-7E45-A793-EB55CCC5186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A0F2AE4E-B563-244F-BA14-0B1909A32D97}"/>
              </a:ext>
            </a:extLst>
          </p:cNvPr>
          <p:cNvSpPr>
            <a:spLocks noGrp="1"/>
          </p:cNvSpPr>
          <p:nvPr>
            <p:ph idx="1"/>
          </p:nvPr>
        </p:nvSpPr>
        <p:spPr>
          <a:xfrm>
            <a:off x="525516" y="2826328"/>
            <a:ext cx="9363067" cy="3823854"/>
          </a:xfrm>
        </p:spPr>
        <p:txBody>
          <a:bodyPr anchor="ctr">
            <a:normAutofit lnSpcReduction="10000"/>
          </a:bodyPr>
          <a:lstStyle/>
          <a:p>
            <a:pPr lvl="0" algn="just">
              <a:lnSpc>
                <a:spcPct val="110000"/>
              </a:lnSpc>
            </a:pPr>
            <a:r>
              <a:rPr lang="de-DE" sz="2400" b="1" dirty="0">
                <a:solidFill>
                  <a:srgbClr val="E50096"/>
                </a:solidFill>
              </a:rPr>
              <a:t>Ermögliche religiöse Erfahrungen. </a:t>
            </a:r>
            <a:r>
              <a:rPr lang="de-DE" sz="2400" dirty="0"/>
              <a:t>Mollica’s Studie über Flüchtlinge zeigte, dass Leute, die an religiösen Handlungen teilnahmen, um ein Drittel weniger dafür anfällig waren, die Symptome einer </a:t>
            </a:r>
            <a:r>
              <a:rPr lang="de-DE" sz="2400" dirty="0" err="1"/>
              <a:t>posttraumati-schen</a:t>
            </a:r>
            <a:r>
              <a:rPr lang="de-DE" sz="2400" dirty="0"/>
              <a:t> Belastungsstörung zu entwickeln, als ihre ungläubigen </a:t>
            </a:r>
            <a:r>
              <a:rPr lang="de-DE" sz="2400" dirty="0" err="1"/>
              <a:t>Mitbewoh-ner</a:t>
            </a:r>
            <a:r>
              <a:rPr lang="de-DE" sz="2400" dirty="0"/>
              <a:t>. Dies ist eine Gelegenheit für aktive Gemeindeglieder, sich mit Menschen anzufreunden, mit ihnen zu beten und ihnen die Ver-</a:t>
            </a:r>
            <a:r>
              <a:rPr lang="de-DE" sz="2400" dirty="0" err="1"/>
              <a:t>heißungen</a:t>
            </a:r>
            <a:r>
              <a:rPr lang="de-DE" sz="2400" dirty="0"/>
              <a:t> Gottes aus der Bibel zu zeigen.</a:t>
            </a:r>
          </a:p>
          <a:p>
            <a:pPr marL="0" lvl="0" indent="0" algn="just">
              <a:lnSpc>
                <a:spcPct val="110000"/>
              </a:lnSpc>
              <a:buNone/>
            </a:pPr>
            <a:endParaRPr lang="de-DE" sz="1400" dirty="0"/>
          </a:p>
          <a:p>
            <a:pPr marL="0" lvl="0" indent="0" algn="just">
              <a:lnSpc>
                <a:spcPct val="110000"/>
              </a:lnSpc>
              <a:buNone/>
            </a:pPr>
            <a:r>
              <a:rPr lang="de-DE" sz="1400" dirty="0"/>
              <a:t>R.F. </a:t>
            </a:r>
            <a:r>
              <a:rPr lang="de-DE" sz="1400" dirty="0" err="1"/>
              <a:t>Mollica</a:t>
            </a:r>
            <a:r>
              <a:rPr lang="de-DE" sz="1400" dirty="0"/>
              <a:t>, X. Cui, K. </a:t>
            </a:r>
            <a:r>
              <a:rPr lang="de-DE" sz="1400" dirty="0" err="1"/>
              <a:t>McInnes</a:t>
            </a:r>
            <a:r>
              <a:rPr lang="de-DE" sz="1400" dirty="0"/>
              <a:t>, and M.P. </a:t>
            </a:r>
            <a:r>
              <a:rPr lang="de-DE" sz="1400" dirty="0" err="1"/>
              <a:t>Massagli</a:t>
            </a:r>
            <a:r>
              <a:rPr lang="de-DE" sz="1400" dirty="0"/>
              <a:t>, “Science-</a:t>
            </a:r>
            <a:r>
              <a:rPr lang="de-DE" sz="1400" dirty="0" err="1"/>
              <a:t>based</a:t>
            </a:r>
            <a:r>
              <a:rPr lang="de-DE" sz="1400" dirty="0"/>
              <a:t> Policy for </a:t>
            </a:r>
            <a:r>
              <a:rPr lang="de-DE" sz="1400" dirty="0" err="1"/>
              <a:t>Psychosocial</a:t>
            </a:r>
            <a:r>
              <a:rPr lang="de-DE" sz="1400" dirty="0"/>
              <a:t> </a:t>
            </a:r>
            <a:r>
              <a:rPr lang="de-DE" sz="1400" dirty="0" err="1"/>
              <a:t>Interventions</a:t>
            </a:r>
            <a:r>
              <a:rPr lang="de-DE" sz="1400" dirty="0"/>
              <a:t> in </a:t>
            </a:r>
            <a:r>
              <a:rPr lang="de-DE" sz="1400" dirty="0" err="1"/>
              <a:t>Refugee</a:t>
            </a:r>
            <a:r>
              <a:rPr lang="de-DE" sz="1400" dirty="0"/>
              <a:t> Camps: A </a:t>
            </a:r>
            <a:r>
              <a:rPr lang="de-DE" sz="1400" dirty="0" err="1"/>
              <a:t>Cambodian</a:t>
            </a:r>
            <a:r>
              <a:rPr lang="de-DE" sz="1400" dirty="0"/>
              <a:t> </a:t>
            </a:r>
            <a:r>
              <a:rPr lang="de-DE" sz="1400" dirty="0" err="1"/>
              <a:t>Example</a:t>
            </a:r>
            <a:r>
              <a:rPr lang="de-DE" sz="1400" dirty="0"/>
              <a:t>,” </a:t>
            </a:r>
            <a:r>
              <a:rPr lang="de-DE" sz="1400" i="1" dirty="0"/>
              <a:t>Journal of </a:t>
            </a:r>
            <a:r>
              <a:rPr lang="de-DE" sz="1400" i="1" dirty="0" err="1"/>
              <a:t>Nervous</a:t>
            </a:r>
            <a:r>
              <a:rPr lang="de-DE" sz="1400" i="1" dirty="0"/>
              <a:t> and Mental Disease, </a:t>
            </a:r>
            <a:r>
              <a:rPr lang="de-DE" sz="1400" dirty="0"/>
              <a:t>190, </a:t>
            </a:r>
            <a:r>
              <a:rPr lang="de-DE" sz="1400" dirty="0" err="1"/>
              <a:t>no</a:t>
            </a:r>
            <a:r>
              <a:rPr lang="de-DE" sz="1400" dirty="0"/>
              <a:t>. 3 (2002), 158-166.</a:t>
            </a:r>
            <a:endParaRPr lang="de-DE" sz="2400" dirty="0"/>
          </a:p>
        </p:txBody>
      </p:sp>
    </p:spTree>
    <p:extLst>
      <p:ext uri="{BB962C8B-B14F-4D97-AF65-F5344CB8AC3E}">
        <p14:creationId xmlns:p14="http://schemas.microsoft.com/office/powerpoint/2010/main" val="13511166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B6B9B443-BDD2-8B4A-86D9-E93C4FE9179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40BF6DDA-BB64-8845-87DD-92937F43E0D3}"/>
              </a:ext>
            </a:extLst>
          </p:cNvPr>
          <p:cNvSpPr>
            <a:spLocks noGrp="1"/>
          </p:cNvSpPr>
          <p:nvPr>
            <p:ph idx="1"/>
          </p:nvPr>
        </p:nvSpPr>
        <p:spPr>
          <a:xfrm>
            <a:off x="525516" y="3417573"/>
            <a:ext cx="9458069" cy="2619839"/>
          </a:xfrm>
        </p:spPr>
        <p:txBody>
          <a:bodyPr anchor="ctr">
            <a:normAutofit/>
          </a:bodyPr>
          <a:lstStyle/>
          <a:p>
            <a:pPr algn="just"/>
            <a:r>
              <a:rPr lang="de-AT" sz="2400" b="1" dirty="0">
                <a:solidFill>
                  <a:srgbClr val="E50096"/>
                </a:solidFill>
              </a:rPr>
              <a:t>Schaffe die Voraussetzungen, um kreativ tätig zu werden</a:t>
            </a:r>
            <a:r>
              <a:rPr lang="en-US" sz="2400" b="1" dirty="0">
                <a:solidFill>
                  <a:srgbClr val="E50096"/>
                </a:solidFill>
              </a:rPr>
              <a:t>. </a:t>
            </a:r>
            <a:r>
              <a:rPr lang="de-AT" sz="2400" dirty="0"/>
              <a:t>Gespräche (eine der wichtigsten Hilfen zur seelischen Heilung) sind nicht immer möglich, weil sprachliche oder kulturelle Barrieren oder Hemmungen im Weg sind. Musik, Malerei oder Töpferei können den Opfern eine Möglichkeit schenken, ihre traumatischen Erfahrungen mitzuteilen und zu verarbeiten.</a:t>
            </a:r>
          </a:p>
        </p:txBody>
      </p:sp>
    </p:spTree>
    <p:extLst>
      <p:ext uri="{BB962C8B-B14F-4D97-AF65-F5344CB8AC3E}">
        <p14:creationId xmlns:p14="http://schemas.microsoft.com/office/powerpoint/2010/main" val="964100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DCA7C019-7514-DD46-908B-773C3983AF4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E6AC201A-12EB-8B45-9191-BCE09733A6D1}"/>
              </a:ext>
            </a:extLst>
          </p:cNvPr>
          <p:cNvSpPr>
            <a:spLocks noGrp="1"/>
          </p:cNvSpPr>
          <p:nvPr>
            <p:ph idx="1"/>
          </p:nvPr>
        </p:nvSpPr>
        <p:spPr>
          <a:xfrm>
            <a:off x="525517" y="3417573"/>
            <a:ext cx="9183748" cy="2619839"/>
          </a:xfrm>
        </p:spPr>
        <p:txBody>
          <a:bodyPr anchor="ctr">
            <a:normAutofit fontScale="92500"/>
          </a:bodyPr>
          <a:lstStyle/>
          <a:p>
            <a:pPr algn="just">
              <a:lnSpc>
                <a:spcPct val="100000"/>
              </a:lnSpc>
            </a:pPr>
            <a:r>
              <a:rPr lang="de-AT" sz="2400" b="1" dirty="0">
                <a:solidFill>
                  <a:srgbClr val="E50096"/>
                </a:solidFill>
              </a:rPr>
              <a:t>Rüste sie mit Selbsthilfestrategien aus</a:t>
            </a:r>
            <a:r>
              <a:rPr lang="en-US" sz="2400" b="1" dirty="0">
                <a:solidFill>
                  <a:srgbClr val="E50096"/>
                </a:solidFill>
              </a:rPr>
              <a:t>. </a:t>
            </a:r>
            <a:r>
              <a:rPr lang="de-AT" sz="2400" dirty="0"/>
              <a:t>Professionelle Therapeuten (Psychologen, Bera­ter, Sozialarbeiter …) können hier wirkungsvoll helfen, aber wenn diese nicht zur Verfügung stehen, können weise und gutherzige Menschen praktische Ratschläge weitergeben und Verhaltensregeln sowie Bewältigungsmechanismen lehren, die dabei helfen, den Herausforderungen zu begegnen. Einen Menschen in seiner Situation anzunehmen und ihm Liebe zu erweisen, wird dessen Lage wesentlich verbessern.</a:t>
            </a:r>
          </a:p>
        </p:txBody>
      </p:sp>
    </p:spTree>
    <p:extLst>
      <p:ext uri="{BB962C8B-B14F-4D97-AF65-F5344CB8AC3E}">
        <p14:creationId xmlns:p14="http://schemas.microsoft.com/office/powerpoint/2010/main" val="33837560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a16="http://schemas.microsoft.com/office/drawing/2014/main" id="{42247E85-06CF-EE41-A943-19CB8075ECA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12"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EDDFCA9-FF45-CE47-8A70-97AAF6D0E0BB}"/>
              </a:ext>
            </a:extLst>
          </p:cNvPr>
          <p:cNvSpPr>
            <a:spLocks noGrp="1"/>
          </p:cNvSpPr>
          <p:nvPr>
            <p:ph type="title"/>
          </p:nvPr>
        </p:nvSpPr>
        <p:spPr>
          <a:xfrm>
            <a:off x="657196" y="2488717"/>
            <a:ext cx="8919066" cy="1342754"/>
          </a:xfrm>
        </p:spPr>
        <p:txBody>
          <a:bodyPr>
            <a:normAutofit/>
          </a:bodyPr>
          <a:lstStyle/>
          <a:p>
            <a:pPr algn="ctr"/>
            <a:r>
              <a:rPr lang="en-US" sz="3200" b="1" dirty="0">
                <a:solidFill>
                  <a:srgbClr val="E50096"/>
                </a:solidFill>
                <a:latin typeface="Avenir Next" panose="020B0503020202020204" pitchFamily="34" charset="0"/>
              </a:rPr>
              <a:t>RELIGION</a:t>
            </a:r>
          </a:p>
        </p:txBody>
      </p:sp>
      <p:sp>
        <p:nvSpPr>
          <p:cNvPr id="3" name="Content Placeholder 2">
            <a:extLst>
              <a:ext uri="{FF2B5EF4-FFF2-40B4-BE49-F238E27FC236}">
                <a16:creationId xmlns:a16="http://schemas.microsoft.com/office/drawing/2014/main" id="{C6453906-E5E2-0D43-A598-8B24FC7D124D}"/>
              </a:ext>
            </a:extLst>
          </p:cNvPr>
          <p:cNvSpPr>
            <a:spLocks noGrp="1"/>
          </p:cNvSpPr>
          <p:nvPr>
            <p:ph idx="1"/>
          </p:nvPr>
        </p:nvSpPr>
        <p:spPr>
          <a:xfrm>
            <a:off x="525516" y="3535140"/>
            <a:ext cx="9200375" cy="2619839"/>
          </a:xfrm>
        </p:spPr>
        <p:txBody>
          <a:bodyPr anchor="ctr">
            <a:normAutofit/>
          </a:bodyPr>
          <a:lstStyle/>
          <a:p>
            <a:pPr marL="0" indent="0" algn="ctr">
              <a:buNone/>
            </a:pPr>
            <a:r>
              <a:rPr lang="de-AT" sz="2400" dirty="0"/>
              <a:t>Ernsthafte </a:t>
            </a:r>
            <a:r>
              <a:rPr lang="de-AT" sz="2400" b="1" dirty="0">
                <a:solidFill>
                  <a:srgbClr val="E50096"/>
                </a:solidFill>
              </a:rPr>
              <a:t>Gebete</a:t>
            </a:r>
            <a:r>
              <a:rPr lang="de-AT" sz="2400" dirty="0"/>
              <a:t> sowie die Wiederholung biblischer </a:t>
            </a:r>
            <a:r>
              <a:rPr lang="de-AT" sz="2400" b="1" dirty="0">
                <a:solidFill>
                  <a:srgbClr val="E50096"/>
                </a:solidFill>
              </a:rPr>
              <a:t>Verheißungen</a:t>
            </a:r>
            <a:r>
              <a:rPr lang="de-AT" sz="2400" dirty="0"/>
              <a:t> sind wirkungsvolle Hilfsmittel, um das Leid derer zu lindern, die unter posttraumatischen Belastungsstörungen leiden. </a:t>
            </a:r>
          </a:p>
          <a:p>
            <a:pPr marL="0" indent="0" algn="ctr">
              <a:buNone/>
            </a:pPr>
            <a:r>
              <a:rPr lang="de-AT" sz="2400" dirty="0"/>
              <a:t>Hier sind einige </a:t>
            </a:r>
            <a:r>
              <a:rPr lang="de-AT" sz="2400" b="1" dirty="0">
                <a:solidFill>
                  <a:srgbClr val="E50096"/>
                </a:solidFill>
              </a:rPr>
              <a:t>Bibelstellen</a:t>
            </a:r>
            <a:r>
              <a:rPr lang="de-AT" sz="2400" dirty="0"/>
              <a:t>, die vorgelesen, wiederholt und auswendig gelernt werden können, um Glauben und Vertrauen in Gott zu stärken und auf diese Weise ängstliche Gedanken und Gefühle zu bewältigen:</a:t>
            </a:r>
            <a:endParaRPr lang="en-US" sz="2400" dirty="0"/>
          </a:p>
        </p:txBody>
      </p:sp>
    </p:spTree>
    <p:extLst>
      <p:ext uri="{BB962C8B-B14F-4D97-AF65-F5344CB8AC3E}">
        <p14:creationId xmlns:p14="http://schemas.microsoft.com/office/powerpoint/2010/main" val="12029091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848BDF8-0CBA-2E4E-B6F3-ACD9C00B87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BA2F4F1F-70B4-1540-A8F7-D748912C775E}"/>
              </a:ext>
            </a:extLst>
          </p:cNvPr>
          <p:cNvSpPr>
            <a:spLocks noGrp="1"/>
          </p:cNvSpPr>
          <p:nvPr>
            <p:ph type="title"/>
          </p:nvPr>
        </p:nvSpPr>
        <p:spPr>
          <a:xfrm>
            <a:off x="679270" y="2488719"/>
            <a:ext cx="3019894" cy="1342753"/>
          </a:xfrm>
        </p:spPr>
        <p:txBody>
          <a:bodyPr>
            <a:normAutofit/>
          </a:bodyPr>
          <a:lstStyle/>
          <a:p>
            <a:pPr algn="ctr"/>
            <a:r>
              <a:rPr lang="en-US" sz="3200" b="1" dirty="0">
                <a:latin typeface="Avenir Next" panose="020B0503020202020204" pitchFamily="34" charset="0"/>
              </a:rPr>
              <a:t>DIE BIBEL SAGT:</a:t>
            </a:r>
          </a:p>
        </p:txBody>
      </p:sp>
      <p:sp>
        <p:nvSpPr>
          <p:cNvPr id="3" name="Content Placeholder 2">
            <a:extLst>
              <a:ext uri="{FF2B5EF4-FFF2-40B4-BE49-F238E27FC236}">
                <a16:creationId xmlns:a16="http://schemas.microsoft.com/office/drawing/2014/main" id="{E0BAC344-609B-7D47-822F-A3EBFFA3F7EB}"/>
              </a:ext>
            </a:extLst>
          </p:cNvPr>
          <p:cNvSpPr>
            <a:spLocks noGrp="1"/>
          </p:cNvSpPr>
          <p:nvPr>
            <p:ph idx="1"/>
          </p:nvPr>
        </p:nvSpPr>
        <p:spPr>
          <a:xfrm>
            <a:off x="587828" y="3429000"/>
            <a:ext cx="8856617" cy="2961111"/>
          </a:xfrm>
        </p:spPr>
        <p:txBody>
          <a:bodyPr anchor="ctr">
            <a:normAutofit/>
          </a:bodyPr>
          <a:lstStyle/>
          <a:p>
            <a:pPr marL="0" indent="0" algn="ctr">
              <a:lnSpc>
                <a:spcPct val="100000"/>
              </a:lnSpc>
              <a:buNone/>
            </a:pPr>
            <a:r>
              <a:rPr lang="de-AT" sz="2400" i="1" dirty="0"/>
              <a:t>„Da schrien sie zum Herrn in ihrer Not, </a:t>
            </a:r>
            <a:br>
              <a:rPr lang="de-AT" sz="2400" i="1" dirty="0"/>
            </a:br>
            <a:r>
              <a:rPr lang="de-AT" sz="2400" i="1" dirty="0"/>
              <a:t>und er rettete sie aus ihrer Verzweiflung. </a:t>
            </a:r>
          </a:p>
          <a:p>
            <a:pPr marL="0" indent="0" algn="ctr">
              <a:lnSpc>
                <a:spcPct val="100000"/>
              </a:lnSpc>
              <a:buNone/>
            </a:pPr>
            <a:r>
              <a:rPr lang="de-AT" sz="2400" i="1" dirty="0"/>
              <a:t>Er führte sie aus Finsternis und tiefster Dunkelheit; </a:t>
            </a:r>
            <a:br>
              <a:rPr lang="de-AT" sz="2400" i="1" dirty="0"/>
            </a:br>
            <a:r>
              <a:rPr lang="de-AT" sz="2400" i="1" dirty="0"/>
              <a:t>er zerriss ihre Ketten.“ </a:t>
            </a:r>
          </a:p>
          <a:p>
            <a:pPr marL="0" indent="0" algn="ctr">
              <a:buNone/>
            </a:pPr>
            <a:r>
              <a:rPr lang="de-AT" sz="2000" i="1" dirty="0"/>
              <a:t>(Psalm 107,13-14)</a:t>
            </a:r>
            <a:endParaRPr lang="en-US" sz="2000" i="1" dirty="0"/>
          </a:p>
        </p:txBody>
      </p:sp>
    </p:spTree>
    <p:extLst>
      <p:ext uri="{BB962C8B-B14F-4D97-AF65-F5344CB8AC3E}">
        <p14:creationId xmlns:p14="http://schemas.microsoft.com/office/powerpoint/2010/main" val="23491196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190A122-C5E2-BF46-9709-58D7EC414B7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45F38D58-CE27-8C47-A245-D04CE4B45CF2}"/>
              </a:ext>
            </a:extLst>
          </p:cNvPr>
          <p:cNvSpPr>
            <a:spLocks noGrp="1"/>
          </p:cNvSpPr>
          <p:nvPr>
            <p:ph idx="1"/>
          </p:nvPr>
        </p:nvSpPr>
        <p:spPr>
          <a:xfrm>
            <a:off x="525516" y="3417573"/>
            <a:ext cx="9133873" cy="3033103"/>
          </a:xfrm>
        </p:spPr>
        <p:txBody>
          <a:bodyPr anchor="ctr">
            <a:normAutofit/>
          </a:bodyPr>
          <a:lstStyle/>
          <a:p>
            <a:pPr marL="0" indent="0" algn="ctr">
              <a:lnSpc>
                <a:spcPct val="100000"/>
              </a:lnSpc>
              <a:buNone/>
            </a:pPr>
            <a:r>
              <a:rPr lang="de-AT" sz="2400" i="1" dirty="0"/>
              <a:t>„Wer im Schutz des Höchsten lebt, </a:t>
            </a:r>
            <a:br>
              <a:rPr lang="de-AT" sz="2400" i="1" dirty="0"/>
            </a:br>
            <a:r>
              <a:rPr lang="de-AT" sz="2400" i="1" dirty="0"/>
              <a:t>der findet Ruhe im Schatten des Allmächtigen. </a:t>
            </a:r>
          </a:p>
          <a:p>
            <a:pPr marL="0" indent="0" algn="ctr">
              <a:lnSpc>
                <a:spcPct val="100000"/>
              </a:lnSpc>
              <a:buNone/>
            </a:pPr>
            <a:r>
              <a:rPr lang="de-AT" sz="2400" i="1" dirty="0"/>
              <a:t>Der spricht zu dem Herrn:</a:t>
            </a:r>
            <a:br>
              <a:rPr lang="de-AT" sz="2400" i="1" dirty="0"/>
            </a:br>
            <a:r>
              <a:rPr lang="de-AT" sz="2400" i="1" dirty="0"/>
              <a:t> ‚Du bist meine Zuflucht und meine Burg, </a:t>
            </a:r>
            <a:br>
              <a:rPr lang="de-AT" sz="2400" i="1" dirty="0"/>
            </a:br>
            <a:r>
              <a:rPr lang="de-AT" sz="2400" i="1" dirty="0"/>
              <a:t>mein Gott, dem ich vertraue.‘“</a:t>
            </a:r>
          </a:p>
          <a:p>
            <a:pPr marL="0" indent="0" algn="ctr">
              <a:buNone/>
            </a:pPr>
            <a:r>
              <a:rPr lang="de-AT" sz="2000" i="1" dirty="0"/>
              <a:t> (Psalm 91,1-2)</a:t>
            </a:r>
          </a:p>
        </p:txBody>
      </p:sp>
      <p:sp>
        <p:nvSpPr>
          <p:cNvPr id="8" name="Title 1">
            <a:extLst>
              <a:ext uri="{FF2B5EF4-FFF2-40B4-BE49-F238E27FC236}">
                <a16:creationId xmlns:a16="http://schemas.microsoft.com/office/drawing/2014/main" id="{7304B9D7-13EB-472B-A13F-FA7BA65C6FA0}"/>
              </a:ext>
            </a:extLst>
          </p:cNvPr>
          <p:cNvSpPr txBox="1">
            <a:spLocks/>
          </p:cNvSpPr>
          <p:nvPr/>
        </p:nvSpPr>
        <p:spPr>
          <a:xfrm>
            <a:off x="679270" y="2488719"/>
            <a:ext cx="3019894" cy="1342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Avenir Next" panose="020B0503020202020204" pitchFamily="34" charset="0"/>
              </a:rPr>
              <a:t>DIE BIBEL SAGT:</a:t>
            </a:r>
          </a:p>
        </p:txBody>
      </p:sp>
    </p:spTree>
    <p:extLst>
      <p:ext uri="{BB962C8B-B14F-4D97-AF65-F5344CB8AC3E}">
        <p14:creationId xmlns:p14="http://schemas.microsoft.com/office/powerpoint/2010/main" val="28181115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FBF76D9-A14F-E541-86AC-2D6F5245DB8A}"/>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AEF98F8B-D9AA-7D4C-BCA5-3B57E70DB77F}"/>
              </a:ext>
            </a:extLst>
          </p:cNvPr>
          <p:cNvSpPr>
            <a:spLocks noGrp="1"/>
          </p:cNvSpPr>
          <p:nvPr>
            <p:ph idx="1"/>
          </p:nvPr>
        </p:nvSpPr>
        <p:spPr>
          <a:xfrm>
            <a:off x="525515" y="3429001"/>
            <a:ext cx="9389193" cy="3013362"/>
          </a:xfrm>
        </p:spPr>
        <p:txBody>
          <a:bodyPr anchor="ctr">
            <a:normAutofit/>
          </a:bodyPr>
          <a:lstStyle/>
          <a:p>
            <a:pPr marL="0" indent="0" algn="ctr">
              <a:lnSpc>
                <a:spcPct val="100000"/>
              </a:lnSpc>
              <a:buNone/>
            </a:pPr>
            <a:r>
              <a:rPr lang="de-AT" sz="2400" i="1" dirty="0"/>
              <a:t>„Er wird dich mit seinen Flügeln bedecken, und du findest bei ihm Zuflucht. </a:t>
            </a:r>
            <a:br>
              <a:rPr lang="de-AT" sz="2400" i="1" dirty="0"/>
            </a:br>
            <a:r>
              <a:rPr lang="de-AT" sz="2400" i="1" dirty="0"/>
              <a:t>Seine Treue schützt dich wie ein großer Schild. </a:t>
            </a:r>
          </a:p>
          <a:p>
            <a:pPr marL="0" indent="0" algn="ctr">
              <a:lnSpc>
                <a:spcPct val="100000"/>
              </a:lnSpc>
              <a:buNone/>
            </a:pPr>
            <a:r>
              <a:rPr lang="de-AT" sz="2400" i="1" dirty="0"/>
              <a:t>Fürchte dich nicht vor den Angriffen in der Nacht und habe keine Angst </a:t>
            </a:r>
            <a:br>
              <a:rPr lang="de-AT" sz="2400" i="1" dirty="0"/>
            </a:br>
            <a:r>
              <a:rPr lang="de-AT" sz="2400" i="1" dirty="0"/>
              <a:t>vor den Gefahren des Tages, vor der Pest, die im Dunkeln lauert, </a:t>
            </a:r>
            <a:br>
              <a:rPr lang="de-AT" sz="2400" i="1" dirty="0"/>
            </a:br>
            <a:r>
              <a:rPr lang="de-AT" sz="2400" i="1" dirty="0"/>
              <a:t>vor der Seuche, die dich am hellen Tag trifft.“ </a:t>
            </a:r>
          </a:p>
          <a:p>
            <a:pPr marL="0" indent="0" algn="ctr">
              <a:buNone/>
            </a:pPr>
            <a:r>
              <a:rPr lang="de-AT" sz="2000" i="1" dirty="0"/>
              <a:t>(Psalm 91,4-6)</a:t>
            </a:r>
            <a:endParaRPr lang="en-US" sz="2000" i="1" dirty="0"/>
          </a:p>
        </p:txBody>
      </p:sp>
      <p:sp>
        <p:nvSpPr>
          <p:cNvPr id="8" name="Title 1">
            <a:extLst>
              <a:ext uri="{FF2B5EF4-FFF2-40B4-BE49-F238E27FC236}">
                <a16:creationId xmlns:a16="http://schemas.microsoft.com/office/drawing/2014/main" id="{CADFAAAB-663D-498E-83A1-FB2C1EC8064B}"/>
              </a:ext>
            </a:extLst>
          </p:cNvPr>
          <p:cNvSpPr txBox="1">
            <a:spLocks/>
          </p:cNvSpPr>
          <p:nvPr/>
        </p:nvSpPr>
        <p:spPr>
          <a:xfrm>
            <a:off x="679270" y="2488719"/>
            <a:ext cx="3019894" cy="1342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Avenir Next" panose="020B0503020202020204" pitchFamily="34" charset="0"/>
              </a:rPr>
              <a:t>DIE BIBEL SAGT:</a:t>
            </a:r>
          </a:p>
        </p:txBody>
      </p:sp>
    </p:spTree>
    <p:extLst>
      <p:ext uri="{BB962C8B-B14F-4D97-AF65-F5344CB8AC3E}">
        <p14:creationId xmlns:p14="http://schemas.microsoft.com/office/powerpoint/2010/main" val="37473981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2565B2EB-58CF-4D40-B244-77FCB5BDAD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FA7A3A2B-74CE-CC46-8E3F-1A90C658E7BB}"/>
              </a:ext>
            </a:extLst>
          </p:cNvPr>
          <p:cNvSpPr>
            <a:spLocks noGrp="1"/>
          </p:cNvSpPr>
          <p:nvPr>
            <p:ph idx="1"/>
          </p:nvPr>
        </p:nvSpPr>
        <p:spPr>
          <a:xfrm>
            <a:off x="695335" y="3383280"/>
            <a:ext cx="8801364" cy="3167149"/>
          </a:xfrm>
        </p:spPr>
        <p:txBody>
          <a:bodyPr anchor="ctr">
            <a:normAutofit/>
          </a:bodyPr>
          <a:lstStyle/>
          <a:p>
            <a:pPr marL="0" indent="0" algn="ctr">
              <a:buNone/>
            </a:pPr>
            <a:r>
              <a:rPr lang="de-AT" sz="2400" i="1" dirty="0"/>
              <a:t>„Fürchte dich nicht, denn ich bin bei dir. </a:t>
            </a:r>
            <a:br>
              <a:rPr lang="de-AT" sz="2400" i="1" dirty="0"/>
            </a:br>
            <a:r>
              <a:rPr lang="de-AT" sz="2400" i="1" dirty="0"/>
              <a:t>Sieh dich nicht ängstlich nach Hilfe um, denn ich bin dein Gott: </a:t>
            </a:r>
          </a:p>
          <a:p>
            <a:pPr marL="0" indent="0" algn="ctr">
              <a:buNone/>
            </a:pPr>
            <a:r>
              <a:rPr lang="de-AT" sz="2400" i="1" dirty="0"/>
              <a:t>Meine Entscheidung für dich steht fest, ich helfe dir. </a:t>
            </a:r>
            <a:br>
              <a:rPr lang="de-AT" sz="2400" i="1" dirty="0"/>
            </a:br>
            <a:r>
              <a:rPr lang="de-AT" sz="2400" i="1" dirty="0"/>
              <a:t>Ich unterstütze dich, indem ich mit meiner siegreichen Hand Gerechtigkeit übe.“ </a:t>
            </a:r>
          </a:p>
          <a:p>
            <a:pPr marL="0" indent="0" algn="ctr">
              <a:buNone/>
            </a:pPr>
            <a:r>
              <a:rPr lang="de-AT" sz="2000" i="1" dirty="0"/>
              <a:t>(Jesaja 41,10)</a:t>
            </a:r>
            <a:endParaRPr lang="en-US" sz="2000" i="1" dirty="0"/>
          </a:p>
        </p:txBody>
      </p:sp>
      <p:sp>
        <p:nvSpPr>
          <p:cNvPr id="8" name="Title 1">
            <a:extLst>
              <a:ext uri="{FF2B5EF4-FFF2-40B4-BE49-F238E27FC236}">
                <a16:creationId xmlns:a16="http://schemas.microsoft.com/office/drawing/2014/main" id="{DD296B96-0226-4CF7-B93D-68A13AC7C397}"/>
              </a:ext>
            </a:extLst>
          </p:cNvPr>
          <p:cNvSpPr txBox="1">
            <a:spLocks/>
          </p:cNvSpPr>
          <p:nvPr/>
        </p:nvSpPr>
        <p:spPr>
          <a:xfrm>
            <a:off x="679270" y="2488719"/>
            <a:ext cx="3019894" cy="1342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Avenir Next" panose="020B0503020202020204" pitchFamily="34" charset="0"/>
              </a:rPr>
              <a:t>DIE BIBEL SAGT:</a:t>
            </a:r>
          </a:p>
        </p:txBody>
      </p:sp>
    </p:spTree>
    <p:extLst>
      <p:ext uri="{BB962C8B-B14F-4D97-AF65-F5344CB8AC3E}">
        <p14:creationId xmlns:p14="http://schemas.microsoft.com/office/powerpoint/2010/main" val="18687030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C777C3CF-4E51-F044-A037-0011388260C7}"/>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59E5DEB6-8060-7C4C-94DC-58A7943B5D2D}"/>
              </a:ext>
            </a:extLst>
          </p:cNvPr>
          <p:cNvSpPr>
            <a:spLocks noGrp="1"/>
          </p:cNvSpPr>
          <p:nvPr>
            <p:ph idx="1"/>
          </p:nvPr>
        </p:nvSpPr>
        <p:spPr>
          <a:xfrm>
            <a:off x="316509" y="2975956"/>
            <a:ext cx="9689638" cy="3541223"/>
          </a:xfrm>
        </p:spPr>
        <p:txBody>
          <a:bodyPr anchor="ctr">
            <a:normAutofit/>
          </a:bodyPr>
          <a:lstStyle/>
          <a:p>
            <a:pPr marL="0" lvl="0" indent="0" algn="ctr">
              <a:buNone/>
            </a:pPr>
            <a:r>
              <a:rPr lang="de-AT" sz="2400" i="1" dirty="0"/>
              <a:t>„Ich betete zum Herrn, </a:t>
            </a:r>
            <a:br>
              <a:rPr lang="de-AT" sz="2400" i="1" dirty="0"/>
            </a:br>
            <a:r>
              <a:rPr lang="de-AT" sz="2400" i="1" dirty="0"/>
              <a:t>und er antwortete mir</a:t>
            </a:r>
            <a:br>
              <a:rPr lang="de-AT" sz="2400" i="1" dirty="0"/>
            </a:br>
            <a:r>
              <a:rPr lang="de-AT" sz="2400" i="1" dirty="0"/>
              <a:t>und befreite mich </a:t>
            </a:r>
            <a:br>
              <a:rPr lang="de-AT" sz="2400" i="1" dirty="0"/>
            </a:br>
            <a:r>
              <a:rPr lang="de-AT" sz="2400" i="1" dirty="0"/>
              <a:t>von allen meinen Ängsten.“ </a:t>
            </a:r>
          </a:p>
          <a:p>
            <a:pPr marL="0" indent="0" algn="ctr">
              <a:buNone/>
            </a:pPr>
            <a:r>
              <a:rPr lang="de-AT" sz="2000" i="1" dirty="0"/>
              <a:t>(Psalm 34,5)</a:t>
            </a:r>
          </a:p>
        </p:txBody>
      </p:sp>
      <p:sp>
        <p:nvSpPr>
          <p:cNvPr id="8" name="Title 1">
            <a:extLst>
              <a:ext uri="{FF2B5EF4-FFF2-40B4-BE49-F238E27FC236}">
                <a16:creationId xmlns:a16="http://schemas.microsoft.com/office/drawing/2014/main" id="{5149179E-429B-4640-B40F-2098F8A94517}"/>
              </a:ext>
            </a:extLst>
          </p:cNvPr>
          <p:cNvSpPr txBox="1">
            <a:spLocks/>
          </p:cNvSpPr>
          <p:nvPr/>
        </p:nvSpPr>
        <p:spPr>
          <a:xfrm>
            <a:off x="679270" y="2488719"/>
            <a:ext cx="3019894" cy="1342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Avenir Next" panose="020B0503020202020204" pitchFamily="34" charset="0"/>
              </a:rPr>
              <a:t>DIE BIBEL SAGT:</a:t>
            </a:r>
          </a:p>
        </p:txBody>
      </p:sp>
    </p:spTree>
    <p:extLst>
      <p:ext uri="{BB962C8B-B14F-4D97-AF65-F5344CB8AC3E}">
        <p14:creationId xmlns:p14="http://schemas.microsoft.com/office/powerpoint/2010/main" val="8905431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2C431F8-4715-5A48-83A0-A8973F834354}"/>
              </a:ext>
            </a:extLst>
          </p:cNvPr>
          <p:cNvPicPr>
            <a:picLocks noChangeAspect="1"/>
          </p:cNvPicPr>
          <p:nvPr/>
        </p:nvPicPr>
        <p:blipFill rotWithShape="1">
          <a:blip r:embed="rId3"/>
          <a:srcRect b="25000"/>
          <a:stretch/>
        </p:blipFill>
        <p:spPr>
          <a:xfrm>
            <a:off x="0"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CDB7F897-86CF-3549-A34C-59E6E530FF26}"/>
              </a:ext>
            </a:extLst>
          </p:cNvPr>
          <p:cNvSpPr>
            <a:spLocks noGrp="1"/>
          </p:cNvSpPr>
          <p:nvPr>
            <p:ph idx="1"/>
          </p:nvPr>
        </p:nvSpPr>
        <p:spPr>
          <a:xfrm>
            <a:off x="1099094" y="3944713"/>
            <a:ext cx="7936839" cy="2670760"/>
          </a:xfrm>
        </p:spPr>
        <p:txBody>
          <a:bodyPr anchor="ctr">
            <a:normAutofit/>
          </a:bodyPr>
          <a:lstStyle/>
          <a:p>
            <a:pPr marL="0" indent="0" algn="ctr">
              <a:lnSpc>
                <a:spcPct val="150000"/>
              </a:lnSpc>
              <a:buNone/>
            </a:pPr>
            <a:r>
              <a:rPr lang="de-AT" dirty="0">
                <a:latin typeface="Avenir Next" panose="020B0503020202020204" pitchFamily="34" charset="0"/>
              </a:rPr>
              <a:t>WENN MENSCHEN EINE TRAUMATISCHE ERFAHRUNG DURCHLEBEN (OB ALS OPFER ODER ALS ZEUGE), KÖNNEN SIE UNTER SCHWEREN </a:t>
            </a:r>
            <a:r>
              <a:rPr lang="de-AT" b="1" dirty="0">
                <a:solidFill>
                  <a:srgbClr val="E50096"/>
                </a:solidFill>
                <a:latin typeface="Avenir Next" panose="020B0503020202020204" pitchFamily="34" charset="0"/>
              </a:rPr>
              <a:t>FOLGEERSCHEINUNGEN </a:t>
            </a:r>
            <a:r>
              <a:rPr lang="de-AT" dirty="0">
                <a:latin typeface="Avenir Next" panose="020B0503020202020204" pitchFamily="34" charset="0"/>
              </a:rPr>
              <a:t>LEIDEN:</a:t>
            </a:r>
          </a:p>
          <a:p>
            <a:pPr marL="0" indent="0" algn="ctr">
              <a:lnSpc>
                <a:spcPct val="150000"/>
              </a:lnSpc>
              <a:buNone/>
            </a:pPr>
            <a:endParaRPr lang="en-US" dirty="0"/>
          </a:p>
        </p:txBody>
      </p:sp>
      <p:sp>
        <p:nvSpPr>
          <p:cNvPr id="5" name="TextBox 4">
            <a:extLst>
              <a:ext uri="{FF2B5EF4-FFF2-40B4-BE49-F238E27FC236}">
                <a16:creationId xmlns:a16="http://schemas.microsoft.com/office/drawing/2014/main" id="{63F6C83B-83A4-024D-B822-6081CC8150BB}"/>
              </a:ext>
            </a:extLst>
          </p:cNvPr>
          <p:cNvSpPr txBox="1"/>
          <p:nvPr/>
        </p:nvSpPr>
        <p:spPr>
          <a:xfrm>
            <a:off x="1099094" y="2799299"/>
            <a:ext cx="7936839" cy="646331"/>
          </a:xfrm>
          <a:prstGeom prst="rect">
            <a:avLst/>
          </a:prstGeom>
          <a:noFill/>
        </p:spPr>
        <p:txBody>
          <a:bodyPr wrap="square" rtlCol="0">
            <a:spAutoFit/>
          </a:bodyPr>
          <a:lstStyle/>
          <a:p>
            <a:pPr algn="ctr"/>
            <a:r>
              <a:rPr lang="en-US" sz="3600" b="1" dirty="0">
                <a:solidFill>
                  <a:srgbClr val="E50096"/>
                </a:solidFill>
                <a:latin typeface="Avenir Next" panose="020B0503020202020204" pitchFamily="34" charset="0"/>
              </a:rPr>
              <a:t>TRAUMA</a:t>
            </a:r>
          </a:p>
        </p:txBody>
      </p:sp>
    </p:spTree>
    <p:extLst>
      <p:ext uri="{BB962C8B-B14F-4D97-AF65-F5344CB8AC3E}">
        <p14:creationId xmlns:p14="http://schemas.microsoft.com/office/powerpoint/2010/main" val="39750776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C777C3CF-4E51-F044-A037-0011388260C7}"/>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59E5DEB6-8060-7C4C-94DC-58A7943B5D2D}"/>
              </a:ext>
            </a:extLst>
          </p:cNvPr>
          <p:cNvSpPr>
            <a:spLocks noGrp="1"/>
          </p:cNvSpPr>
          <p:nvPr>
            <p:ph idx="1"/>
          </p:nvPr>
        </p:nvSpPr>
        <p:spPr>
          <a:xfrm>
            <a:off x="316509" y="2909456"/>
            <a:ext cx="9689638" cy="4418812"/>
          </a:xfrm>
        </p:spPr>
        <p:txBody>
          <a:bodyPr anchor="ctr">
            <a:normAutofit/>
          </a:bodyPr>
          <a:lstStyle/>
          <a:p>
            <a:pPr marL="0" lvl="0" indent="0" algn="ctr">
              <a:buNone/>
            </a:pPr>
            <a:r>
              <a:rPr lang="de-AT" sz="2400" i="1" dirty="0"/>
              <a:t>„Der Geist Gottes, des Herrn, ruht auf mir, denn der Herr </a:t>
            </a:r>
            <a:br>
              <a:rPr lang="de-AT" sz="2400" i="1" dirty="0"/>
            </a:br>
            <a:r>
              <a:rPr lang="de-AT" sz="2400" i="1" dirty="0"/>
              <a:t>hat mich gesalbt, um den Armen eine gute Botschaft zu verkünden. </a:t>
            </a:r>
          </a:p>
          <a:p>
            <a:pPr marL="0" lvl="0" indent="0" algn="ctr">
              <a:buNone/>
            </a:pPr>
            <a:r>
              <a:rPr lang="de-AT" sz="2400" i="1" dirty="0"/>
              <a:t>Er hat mich gesandt, um die zu heilen, die ein gebrochenes Herz haben, </a:t>
            </a:r>
            <a:br>
              <a:rPr lang="de-AT" sz="2400" i="1" dirty="0"/>
            </a:br>
            <a:r>
              <a:rPr lang="de-AT" sz="2400" i="1" dirty="0"/>
              <a:t>und zu verkündigen, dass die Gefangenen freigelassen </a:t>
            </a:r>
            <a:br>
              <a:rPr lang="de-AT" sz="2400" i="1" dirty="0"/>
            </a:br>
            <a:r>
              <a:rPr lang="de-AT" sz="2400" i="1" dirty="0"/>
              <a:t>und die Gefesselten befreit werden. </a:t>
            </a:r>
          </a:p>
          <a:p>
            <a:pPr marL="0" lvl="0" indent="0" algn="ctr">
              <a:buNone/>
            </a:pPr>
            <a:r>
              <a:rPr lang="de-AT" sz="2400" i="1" dirty="0"/>
              <a:t>Er hat mich gesandt, um ein Gnadenjahr des Herrn und einen Tag der Rache unseres Gottes auszurufen und alle Trauernden zu trösten.“ </a:t>
            </a:r>
          </a:p>
          <a:p>
            <a:pPr marL="0" lvl="0" indent="0" algn="ctr">
              <a:buNone/>
            </a:pPr>
            <a:r>
              <a:rPr lang="de-AT" sz="2000" i="1" dirty="0"/>
              <a:t>(Jesaja 61,1-3)</a:t>
            </a:r>
            <a:endParaRPr lang="en-US" sz="2000" dirty="0"/>
          </a:p>
        </p:txBody>
      </p:sp>
      <p:sp>
        <p:nvSpPr>
          <p:cNvPr id="8" name="Title 1">
            <a:extLst>
              <a:ext uri="{FF2B5EF4-FFF2-40B4-BE49-F238E27FC236}">
                <a16:creationId xmlns:a16="http://schemas.microsoft.com/office/drawing/2014/main" id="{5149179E-429B-4640-B40F-2098F8A94517}"/>
              </a:ext>
            </a:extLst>
          </p:cNvPr>
          <p:cNvSpPr txBox="1">
            <a:spLocks/>
          </p:cNvSpPr>
          <p:nvPr/>
        </p:nvSpPr>
        <p:spPr>
          <a:xfrm>
            <a:off x="679270" y="2488719"/>
            <a:ext cx="3019894" cy="1342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Avenir Next" panose="020B0503020202020204" pitchFamily="34" charset="0"/>
              </a:rPr>
              <a:t>DIE BIBEL SAGT:</a:t>
            </a:r>
          </a:p>
        </p:txBody>
      </p:sp>
    </p:spTree>
    <p:extLst>
      <p:ext uri="{BB962C8B-B14F-4D97-AF65-F5344CB8AC3E}">
        <p14:creationId xmlns:p14="http://schemas.microsoft.com/office/powerpoint/2010/main" val="15562118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lorful umbrella&#10;&#10;Description automatically generated">
            <a:extLst>
              <a:ext uri="{FF2B5EF4-FFF2-40B4-BE49-F238E27FC236}">
                <a16:creationId xmlns:a16="http://schemas.microsoft.com/office/drawing/2014/main" id="{A3EE7B70-0495-E647-8CE9-BA6DC612D3AE}"/>
              </a:ext>
            </a:extLst>
          </p:cNvPr>
          <p:cNvPicPr>
            <a:picLocks noChangeAspect="1"/>
          </p:cNvPicPr>
          <p:nvPr/>
        </p:nvPicPr>
        <p:blipFill rotWithShape="1">
          <a:blip r:embed="rId3">
            <a:alphaModFix/>
            <a:extLst/>
          </a:blip>
          <a:srcRect l="7706" r="22366"/>
          <a:stretch/>
        </p:blipFill>
        <p:spPr>
          <a:xfrm>
            <a:off x="5797543" y="10"/>
            <a:ext cx="6394152" cy="6857990"/>
          </a:xfrm>
          <a:prstGeom prst="rect">
            <a:avLst/>
          </a:prstGeom>
        </p:spPr>
      </p:pic>
      <p:pic>
        <p:nvPicPr>
          <p:cNvPr id="14" name="Picture 13">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2F07B0AF-8897-204D-A67C-1AD44454231C}"/>
              </a:ext>
            </a:extLst>
          </p:cNvPr>
          <p:cNvSpPr>
            <a:spLocks noGrp="1"/>
          </p:cNvSpPr>
          <p:nvPr>
            <p:ph idx="1"/>
          </p:nvPr>
        </p:nvSpPr>
        <p:spPr>
          <a:xfrm>
            <a:off x="415635" y="212035"/>
            <a:ext cx="5317527" cy="5848938"/>
          </a:xfrm>
        </p:spPr>
        <p:txBody>
          <a:bodyPr anchor="ctr">
            <a:normAutofit/>
          </a:bodyPr>
          <a:lstStyle/>
          <a:p>
            <a:pPr marL="0" indent="0">
              <a:lnSpc>
                <a:spcPct val="150000"/>
              </a:lnSpc>
              <a:buNone/>
            </a:pPr>
            <a:r>
              <a:rPr lang="de-AT" sz="2400" b="1" dirty="0">
                <a:solidFill>
                  <a:srgbClr val="000000"/>
                </a:solidFill>
              </a:rPr>
              <a:t>Der Feind hat versucht, der Menschheit viel Leid und Verzweiflung zuzufügen. Vieles davon geschah durch </a:t>
            </a:r>
            <a:r>
              <a:rPr lang="de-AT" sz="2400" b="1" dirty="0" err="1">
                <a:solidFill>
                  <a:srgbClr val="000000"/>
                </a:solidFill>
              </a:rPr>
              <a:t>traumati-sche</a:t>
            </a:r>
            <a:r>
              <a:rPr lang="de-AT" sz="2400" b="1" dirty="0">
                <a:solidFill>
                  <a:srgbClr val="000000"/>
                </a:solidFill>
              </a:rPr>
              <a:t> Erlebnisse, die in der Erinnerung der Opfer verwurzelt bleiben und Störungen hervorrufen</a:t>
            </a:r>
            <a:r>
              <a:rPr lang="en-US" sz="2400" b="1" dirty="0">
                <a:solidFill>
                  <a:srgbClr val="000000"/>
                </a:solidFill>
              </a:rPr>
              <a:t>.  </a:t>
            </a:r>
          </a:p>
          <a:p>
            <a:pPr marL="0" indent="0">
              <a:lnSpc>
                <a:spcPct val="150000"/>
              </a:lnSpc>
              <a:buNone/>
            </a:pPr>
            <a:r>
              <a:rPr lang="de-AT" sz="2400" b="1" dirty="0">
                <a:solidFill>
                  <a:srgbClr val="E50096"/>
                </a:solidFill>
              </a:rPr>
              <a:t>Die gute Nachricht ist aber, dass GOTTES MACHT UNENDLICH ÜBERLEGEN ist und es Hoffnung für Männer und Frauen gibt, Resilienz zu entwickeln.</a:t>
            </a:r>
            <a:r>
              <a:rPr lang="en-US" sz="2400" b="1" dirty="0">
                <a:solidFill>
                  <a:srgbClr val="E50096"/>
                </a:solidFill>
              </a:rPr>
              <a:t> </a:t>
            </a:r>
            <a:endParaRPr lang="en-US" sz="2400" dirty="0">
              <a:solidFill>
                <a:srgbClr val="E50096"/>
              </a:solidFill>
            </a:endParaRPr>
          </a:p>
        </p:txBody>
      </p:sp>
      <p:sp>
        <p:nvSpPr>
          <p:cNvPr id="5" name="TextBox 4">
            <a:extLst>
              <a:ext uri="{FF2B5EF4-FFF2-40B4-BE49-F238E27FC236}">
                <a16:creationId xmlns:a16="http://schemas.microsoft.com/office/drawing/2014/main" id="{85886AE4-15B1-9245-A178-B715211C11F7}"/>
              </a:ext>
            </a:extLst>
          </p:cNvPr>
          <p:cNvSpPr txBox="1"/>
          <p:nvPr/>
        </p:nvSpPr>
        <p:spPr>
          <a:xfrm>
            <a:off x="8735444" y="3316778"/>
            <a:ext cx="453970" cy="1938992"/>
          </a:xfrm>
          <a:prstGeom prst="rect">
            <a:avLst/>
          </a:prstGeom>
          <a:noFill/>
        </p:spPr>
        <p:txBody>
          <a:bodyPr wrap="none" rtlCol="0">
            <a:spAutoFit/>
          </a:bodyPr>
          <a:lstStyle/>
          <a:p>
            <a:pPr algn="ctr"/>
            <a:r>
              <a:rPr lang="en-US" sz="2400" b="1" dirty="0">
                <a:latin typeface="Avenir Next" panose="020B0503020202020204" pitchFamily="34" charset="0"/>
              </a:rPr>
              <a:t>M</a:t>
            </a:r>
            <a:br>
              <a:rPr lang="en-US" sz="2400" b="1" dirty="0">
                <a:latin typeface="Avenir Next" panose="020B0503020202020204" pitchFamily="34" charset="0"/>
              </a:rPr>
            </a:br>
            <a:r>
              <a:rPr lang="en-US" sz="2400" b="1" dirty="0">
                <a:latin typeface="Avenir Next" panose="020B0503020202020204" pitchFamily="34" charset="0"/>
              </a:rPr>
              <a:t>A</a:t>
            </a:r>
            <a:br>
              <a:rPr lang="en-US" sz="2400" b="1" dirty="0">
                <a:latin typeface="Avenir Next" panose="020B0503020202020204" pitchFamily="34" charset="0"/>
              </a:rPr>
            </a:br>
            <a:r>
              <a:rPr lang="en-US" sz="2400" b="1" dirty="0">
                <a:latin typeface="Avenir Next" panose="020B0503020202020204" pitchFamily="34" charset="0"/>
              </a:rPr>
              <a:t>C</a:t>
            </a:r>
            <a:br>
              <a:rPr lang="en-US" sz="2400" b="1" dirty="0">
                <a:latin typeface="Avenir Next" panose="020B0503020202020204" pitchFamily="34" charset="0"/>
              </a:rPr>
            </a:br>
            <a:r>
              <a:rPr lang="en-US" sz="2400" b="1" dirty="0">
                <a:latin typeface="Avenir Next" panose="020B0503020202020204" pitchFamily="34" charset="0"/>
              </a:rPr>
              <a:t>H</a:t>
            </a:r>
            <a:br>
              <a:rPr lang="en-US" sz="2400" b="1" dirty="0">
                <a:latin typeface="Avenir Next" panose="020B0503020202020204" pitchFamily="34" charset="0"/>
              </a:rPr>
            </a:br>
            <a:r>
              <a:rPr lang="en-US" sz="2400" b="1" dirty="0">
                <a:latin typeface="Avenir Next" panose="020B0503020202020204" pitchFamily="34" charset="0"/>
              </a:rPr>
              <a:t>T</a:t>
            </a:r>
          </a:p>
        </p:txBody>
      </p:sp>
    </p:spTree>
    <p:extLst>
      <p:ext uri="{BB962C8B-B14F-4D97-AF65-F5344CB8AC3E}">
        <p14:creationId xmlns:p14="http://schemas.microsoft.com/office/powerpoint/2010/main" val="13654498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lorful umbrella&#10;&#10;Description automatically generated">
            <a:extLst>
              <a:ext uri="{FF2B5EF4-FFF2-40B4-BE49-F238E27FC236}">
                <a16:creationId xmlns:a16="http://schemas.microsoft.com/office/drawing/2014/main" id="{A3EE7B70-0495-E647-8CE9-BA6DC612D3AE}"/>
              </a:ext>
            </a:extLst>
          </p:cNvPr>
          <p:cNvPicPr>
            <a:picLocks noChangeAspect="1"/>
          </p:cNvPicPr>
          <p:nvPr/>
        </p:nvPicPr>
        <p:blipFill rotWithShape="1">
          <a:blip r:embed="rId3">
            <a:alphaModFix/>
            <a:extLst/>
          </a:blip>
          <a:srcRect l="7706" r="22366"/>
          <a:stretch/>
        </p:blipFill>
        <p:spPr>
          <a:xfrm>
            <a:off x="5797543" y="10"/>
            <a:ext cx="6394152" cy="6857990"/>
          </a:xfrm>
          <a:prstGeom prst="rect">
            <a:avLst/>
          </a:prstGeom>
        </p:spPr>
      </p:pic>
      <p:pic>
        <p:nvPicPr>
          <p:cNvPr id="14" name="Picture 13">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2F07B0AF-8897-204D-A67C-1AD44454231C}"/>
              </a:ext>
            </a:extLst>
          </p:cNvPr>
          <p:cNvSpPr>
            <a:spLocks noGrp="1"/>
          </p:cNvSpPr>
          <p:nvPr>
            <p:ph idx="1"/>
          </p:nvPr>
        </p:nvSpPr>
        <p:spPr>
          <a:xfrm>
            <a:off x="615142" y="212035"/>
            <a:ext cx="4904510" cy="5848938"/>
          </a:xfrm>
        </p:spPr>
        <p:txBody>
          <a:bodyPr anchor="ctr">
            <a:normAutofit/>
          </a:bodyPr>
          <a:lstStyle/>
          <a:p>
            <a:pPr marL="0" indent="0">
              <a:lnSpc>
                <a:spcPct val="150000"/>
              </a:lnSpc>
              <a:buNone/>
            </a:pPr>
            <a:r>
              <a:rPr lang="de-AT" sz="2400" b="1" dirty="0">
                <a:solidFill>
                  <a:srgbClr val="000000"/>
                </a:solidFill>
              </a:rPr>
              <a:t>Mit wahrer Liebe und Fürsorge ausgeübte einfache Tätigkeiten (aktives Zuhören, Vertrauen gewinnen, Lehren, Gemeinschaft haben, den Menschen die Liebe Jesu zeigen) können Opfern helfen, resilient zu werden und </a:t>
            </a:r>
            <a:r>
              <a:rPr lang="de-AT" sz="2400" b="1" dirty="0">
                <a:solidFill>
                  <a:srgbClr val="E50096"/>
                </a:solidFill>
              </a:rPr>
              <a:t>jedes Trauma durch die Gnade und Macht des Herrn zu überwinden.</a:t>
            </a:r>
            <a:endParaRPr lang="en-US" sz="2400" dirty="0">
              <a:solidFill>
                <a:srgbClr val="E50096"/>
              </a:solidFill>
            </a:endParaRPr>
          </a:p>
        </p:txBody>
      </p:sp>
      <p:sp>
        <p:nvSpPr>
          <p:cNvPr id="5" name="TextBox 4">
            <a:extLst>
              <a:ext uri="{FF2B5EF4-FFF2-40B4-BE49-F238E27FC236}">
                <a16:creationId xmlns:a16="http://schemas.microsoft.com/office/drawing/2014/main" id="{85886AE4-15B1-9245-A178-B715211C11F7}"/>
              </a:ext>
            </a:extLst>
          </p:cNvPr>
          <p:cNvSpPr txBox="1"/>
          <p:nvPr/>
        </p:nvSpPr>
        <p:spPr>
          <a:xfrm>
            <a:off x="8735444" y="3316778"/>
            <a:ext cx="453970" cy="1938992"/>
          </a:xfrm>
          <a:prstGeom prst="rect">
            <a:avLst/>
          </a:prstGeom>
          <a:noFill/>
        </p:spPr>
        <p:txBody>
          <a:bodyPr wrap="none" rtlCol="0">
            <a:spAutoFit/>
          </a:bodyPr>
          <a:lstStyle/>
          <a:p>
            <a:pPr algn="ctr"/>
            <a:r>
              <a:rPr lang="en-US" sz="2400" b="1" dirty="0">
                <a:latin typeface="Avenir Next" panose="020B0503020202020204" pitchFamily="34" charset="0"/>
              </a:rPr>
              <a:t>M</a:t>
            </a:r>
            <a:br>
              <a:rPr lang="en-US" sz="2400" b="1" dirty="0">
                <a:latin typeface="Avenir Next" panose="020B0503020202020204" pitchFamily="34" charset="0"/>
              </a:rPr>
            </a:br>
            <a:r>
              <a:rPr lang="en-US" sz="2400" b="1" dirty="0">
                <a:latin typeface="Avenir Next" panose="020B0503020202020204" pitchFamily="34" charset="0"/>
              </a:rPr>
              <a:t>A</a:t>
            </a:r>
            <a:br>
              <a:rPr lang="en-US" sz="2400" b="1" dirty="0">
                <a:latin typeface="Avenir Next" panose="020B0503020202020204" pitchFamily="34" charset="0"/>
              </a:rPr>
            </a:br>
            <a:r>
              <a:rPr lang="en-US" sz="2400" b="1" dirty="0">
                <a:latin typeface="Avenir Next" panose="020B0503020202020204" pitchFamily="34" charset="0"/>
              </a:rPr>
              <a:t>C</a:t>
            </a:r>
            <a:br>
              <a:rPr lang="en-US" sz="2400" b="1" dirty="0">
                <a:latin typeface="Avenir Next" panose="020B0503020202020204" pitchFamily="34" charset="0"/>
              </a:rPr>
            </a:br>
            <a:r>
              <a:rPr lang="en-US" sz="2400" b="1" dirty="0">
                <a:latin typeface="Avenir Next" panose="020B0503020202020204" pitchFamily="34" charset="0"/>
              </a:rPr>
              <a:t>H</a:t>
            </a:r>
            <a:br>
              <a:rPr lang="en-US" sz="2400" b="1" dirty="0">
                <a:latin typeface="Avenir Next" panose="020B0503020202020204" pitchFamily="34" charset="0"/>
              </a:rPr>
            </a:br>
            <a:r>
              <a:rPr lang="en-US" sz="2400" b="1" dirty="0">
                <a:latin typeface="Avenir Next" panose="020B0503020202020204" pitchFamily="34" charset="0"/>
              </a:rPr>
              <a:t>T</a:t>
            </a:r>
          </a:p>
        </p:txBody>
      </p:sp>
    </p:spTree>
    <p:extLst>
      <p:ext uri="{BB962C8B-B14F-4D97-AF65-F5344CB8AC3E}">
        <p14:creationId xmlns:p14="http://schemas.microsoft.com/office/powerpoint/2010/main" val="406832230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4F6AE16B-000B-B24A-9FA5-AB0FBE1FD521}"/>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436EDACE-C3FA-8B44-9666-0513BDA39974}"/>
              </a:ext>
            </a:extLst>
          </p:cNvPr>
          <p:cNvSpPr>
            <a:spLocks noGrp="1"/>
          </p:cNvSpPr>
          <p:nvPr>
            <p:ph idx="1"/>
          </p:nvPr>
        </p:nvSpPr>
        <p:spPr>
          <a:xfrm>
            <a:off x="251193" y="2801390"/>
            <a:ext cx="9258564" cy="3925980"/>
          </a:xfrm>
        </p:spPr>
        <p:txBody>
          <a:bodyPr anchor="ctr">
            <a:normAutofit lnSpcReduction="10000"/>
          </a:bodyPr>
          <a:lstStyle/>
          <a:p>
            <a:pPr algn="just">
              <a:lnSpc>
                <a:spcPct val="100000"/>
              </a:lnSpc>
            </a:pPr>
            <a:r>
              <a:rPr lang="de-DE" sz="2400" b="1" dirty="0">
                <a:solidFill>
                  <a:srgbClr val="E50096"/>
                </a:solidFill>
              </a:rPr>
              <a:t>Erinnerungen</a:t>
            </a:r>
            <a:r>
              <a:rPr lang="de-DE" sz="2400" dirty="0"/>
              <a:t> an das Ereignis drängen sich wiederholt und ungewollt ins Bewusstsein.</a:t>
            </a:r>
          </a:p>
          <a:p>
            <a:pPr algn="just">
              <a:lnSpc>
                <a:spcPct val="100000"/>
              </a:lnSpc>
            </a:pPr>
            <a:r>
              <a:rPr lang="de-DE" sz="2400" b="1" dirty="0">
                <a:solidFill>
                  <a:srgbClr val="E50096"/>
                </a:solidFill>
              </a:rPr>
              <a:t>In Träumen und Alpträumen </a:t>
            </a:r>
            <a:r>
              <a:rPr lang="de-DE" sz="2400" dirty="0"/>
              <a:t>durchlebt man das Trauma immer wieder.</a:t>
            </a:r>
          </a:p>
          <a:p>
            <a:pPr lvl="0" algn="just">
              <a:lnSpc>
                <a:spcPct val="100000"/>
              </a:lnSpc>
            </a:pPr>
            <a:r>
              <a:rPr lang="de-DE" sz="2400" b="1" dirty="0">
                <a:solidFill>
                  <a:srgbClr val="E50096"/>
                </a:solidFill>
              </a:rPr>
              <a:t>Das Gefühl</a:t>
            </a:r>
            <a:r>
              <a:rPr lang="de-DE" sz="2400" dirty="0"/>
              <a:t>, dass sich das Geschehen wiederholen würde, macht Angst.</a:t>
            </a:r>
          </a:p>
          <a:p>
            <a:pPr lvl="0" algn="just">
              <a:lnSpc>
                <a:spcPct val="100000"/>
              </a:lnSpc>
            </a:pPr>
            <a:r>
              <a:rPr lang="de-DE" sz="2400" b="1" dirty="0">
                <a:solidFill>
                  <a:srgbClr val="E50096"/>
                </a:solidFill>
              </a:rPr>
              <a:t>Wahrnehmungen</a:t>
            </a:r>
            <a:r>
              <a:rPr lang="de-DE" sz="2400" dirty="0"/>
              <a:t>,</a:t>
            </a:r>
            <a:r>
              <a:rPr lang="de-DE" sz="2400" b="1" dirty="0">
                <a:solidFill>
                  <a:srgbClr val="E50096"/>
                </a:solidFill>
              </a:rPr>
              <a:t> </a:t>
            </a:r>
            <a:r>
              <a:rPr lang="de-DE" sz="2400" dirty="0"/>
              <a:t>die an das Ereignis erinnern (Klänge, Gerüche, Orte, Menschen) lösen </a:t>
            </a:r>
            <a:r>
              <a:rPr lang="de-DE" sz="2400" b="1" dirty="0">
                <a:solidFill>
                  <a:srgbClr val="E50096"/>
                </a:solidFill>
              </a:rPr>
              <a:t>Panikanfälle</a:t>
            </a:r>
            <a:r>
              <a:rPr lang="de-DE" sz="2400" dirty="0"/>
              <a:t> aus.</a:t>
            </a:r>
          </a:p>
          <a:p>
            <a:pPr marL="171450" lvl="0" indent="-171450" algn="just"/>
            <a:r>
              <a:rPr lang="de-DE" sz="2400" b="1" dirty="0">
                <a:solidFill>
                  <a:srgbClr val="E50096"/>
                </a:solidFill>
              </a:rPr>
              <a:t>Wahrnehmungsstörungen</a:t>
            </a:r>
            <a:r>
              <a:rPr lang="de-DE" sz="2400" dirty="0"/>
              <a:t>: Das Opfer gibt sich selbst die Schuld für das Geschehene oder kann sich an einige Aspekte nicht mehr erinnern. Konzentrationsstörungen treten auf. Als Folge glaubt man, dass alle Menschen schlecht sind und man niemandem vertrauen darf.</a:t>
            </a:r>
          </a:p>
        </p:txBody>
      </p:sp>
    </p:spTree>
    <p:extLst>
      <p:ext uri="{BB962C8B-B14F-4D97-AF65-F5344CB8AC3E}">
        <p14:creationId xmlns:p14="http://schemas.microsoft.com/office/powerpoint/2010/main" val="30795022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2EF7806B-F7B0-4D44-BF72-3A8EFCF9D31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A57E7AA3-9519-214D-B118-A00A2033DF47}"/>
              </a:ext>
            </a:extLst>
          </p:cNvPr>
          <p:cNvSpPr>
            <a:spLocks noGrp="1"/>
          </p:cNvSpPr>
          <p:nvPr>
            <p:ph idx="1"/>
          </p:nvPr>
        </p:nvSpPr>
        <p:spPr>
          <a:xfrm>
            <a:off x="525516" y="3300154"/>
            <a:ext cx="8513981" cy="3089958"/>
          </a:xfrm>
        </p:spPr>
        <p:txBody>
          <a:bodyPr anchor="ctr">
            <a:normAutofit/>
          </a:bodyPr>
          <a:lstStyle/>
          <a:p>
            <a:pPr marL="171450" lvl="0" indent="-171450" algn="just"/>
            <a:r>
              <a:rPr lang="de-DE" sz="2400" b="1" dirty="0">
                <a:solidFill>
                  <a:srgbClr val="E50096"/>
                </a:solidFill>
              </a:rPr>
              <a:t>Gefühlsstörungen</a:t>
            </a:r>
            <a:r>
              <a:rPr lang="de-DE" sz="2400" dirty="0"/>
              <a:t>: Es ist unmöglich, positive Gefühle zu erleben, wie z. B. Freude, Glück, Liebe … Negative Gefühle lassen sich nicht verdrängen.</a:t>
            </a:r>
          </a:p>
          <a:p>
            <a:pPr marL="171450" lvl="0" indent="-171450" algn="just"/>
            <a:r>
              <a:rPr lang="de-DE" sz="2400" b="1" dirty="0">
                <a:solidFill>
                  <a:srgbClr val="E50096"/>
                </a:solidFill>
              </a:rPr>
              <a:t>Emotionale Störungen</a:t>
            </a:r>
            <a:r>
              <a:rPr lang="de-DE" sz="2400" dirty="0"/>
              <a:t>: Angst, Panik, Zorn, Reizbarkeit, Scham, Misstrauen … das Gefühl, von der Welt oder dem Körper getrennt zu sein.</a:t>
            </a:r>
          </a:p>
          <a:p>
            <a:pPr lvl="0" algn="just"/>
            <a:r>
              <a:rPr lang="de-DE" sz="2400" b="1" dirty="0">
                <a:solidFill>
                  <a:srgbClr val="E50096"/>
                </a:solidFill>
              </a:rPr>
              <a:t>Schlafstörungen</a:t>
            </a:r>
            <a:r>
              <a:rPr lang="de-DE" sz="2400" dirty="0"/>
              <a:t>:</a:t>
            </a:r>
            <a:r>
              <a:rPr lang="de-DE" sz="2400" b="1" dirty="0">
                <a:solidFill>
                  <a:srgbClr val="E50096"/>
                </a:solidFill>
              </a:rPr>
              <a:t> </a:t>
            </a:r>
            <a:r>
              <a:rPr lang="de-DE" sz="2400" dirty="0"/>
              <a:t>Schlaflosigkeit, Alpträume. </a:t>
            </a:r>
          </a:p>
          <a:p>
            <a:pPr algn="just"/>
            <a:endParaRPr lang="de-DE" sz="2400" dirty="0"/>
          </a:p>
        </p:txBody>
      </p:sp>
    </p:spTree>
    <p:extLst>
      <p:ext uri="{BB962C8B-B14F-4D97-AF65-F5344CB8AC3E}">
        <p14:creationId xmlns:p14="http://schemas.microsoft.com/office/powerpoint/2010/main" val="199084812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E841E386-3F77-F041-9A4B-47E93A24437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9E71C5F-FD64-A945-8164-AB5CB28A5BD0}"/>
              </a:ext>
            </a:extLst>
          </p:cNvPr>
          <p:cNvSpPr>
            <a:spLocks noGrp="1"/>
          </p:cNvSpPr>
          <p:nvPr>
            <p:ph type="title"/>
          </p:nvPr>
        </p:nvSpPr>
        <p:spPr>
          <a:xfrm>
            <a:off x="722511" y="2660073"/>
            <a:ext cx="8155482" cy="1238596"/>
          </a:xfrm>
        </p:spPr>
        <p:txBody>
          <a:bodyPr>
            <a:normAutofit/>
          </a:bodyPr>
          <a:lstStyle/>
          <a:p>
            <a:pPr algn="ctr"/>
            <a:r>
              <a:rPr lang="en-US" sz="3200" b="1" dirty="0">
                <a:solidFill>
                  <a:srgbClr val="E50096"/>
                </a:solidFill>
                <a:latin typeface="Avenir Next" panose="020B0503020202020204" pitchFamily="34" charset="0"/>
              </a:rPr>
              <a:t>POSTTRAUMATISCHE BELASTUNGSSTÖRUNG</a:t>
            </a:r>
            <a:endParaRPr lang="en-US" sz="3200" dirty="0">
              <a:solidFill>
                <a:srgbClr val="E50096"/>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C3493918-C163-754B-9C22-0AC5AF6732AB}"/>
              </a:ext>
            </a:extLst>
          </p:cNvPr>
          <p:cNvSpPr>
            <a:spLocks noGrp="1"/>
          </p:cNvSpPr>
          <p:nvPr>
            <p:ph idx="1"/>
          </p:nvPr>
        </p:nvSpPr>
        <p:spPr>
          <a:xfrm>
            <a:off x="878215" y="3586914"/>
            <a:ext cx="8548418" cy="2619839"/>
          </a:xfrm>
        </p:spPr>
        <p:txBody>
          <a:bodyPr anchor="ctr">
            <a:normAutofit/>
          </a:bodyPr>
          <a:lstStyle/>
          <a:p>
            <a:pPr marL="0" indent="0" algn="ctr">
              <a:lnSpc>
                <a:spcPct val="100000"/>
              </a:lnSpc>
              <a:buNone/>
            </a:pPr>
            <a:r>
              <a:rPr lang="de-AT" sz="2400" dirty="0"/>
              <a:t>Einige dieser Folgeerscheinungen beeinträchtigen die Menschen für einige Tage oder Wochen, dann vergehen sie wieder (das nennt man </a:t>
            </a:r>
            <a:r>
              <a:rPr lang="de-AT" sz="2400" dirty="0">
                <a:solidFill>
                  <a:srgbClr val="E50096"/>
                </a:solidFill>
              </a:rPr>
              <a:t>akute Belastungsreaktion</a:t>
            </a:r>
            <a:r>
              <a:rPr lang="de-AT" sz="2400" dirty="0"/>
              <a:t>). </a:t>
            </a:r>
          </a:p>
          <a:p>
            <a:pPr marL="0" indent="0" algn="ctr">
              <a:lnSpc>
                <a:spcPct val="100000"/>
              </a:lnSpc>
              <a:buNone/>
            </a:pPr>
            <a:r>
              <a:rPr lang="de-AT" sz="2400" dirty="0"/>
              <a:t>Oftmals jedoch bleiben diese Symptome längere Zeit bestehen, dann spricht man von einer </a:t>
            </a:r>
            <a:r>
              <a:rPr lang="de-AT" sz="2400" dirty="0">
                <a:solidFill>
                  <a:srgbClr val="E50096"/>
                </a:solidFill>
              </a:rPr>
              <a:t>posttraumatischen Belastungsstörung</a:t>
            </a:r>
            <a:r>
              <a:rPr lang="de-AT" sz="2400" dirty="0"/>
              <a:t>.</a:t>
            </a:r>
            <a:endParaRPr lang="en-US" sz="2400" dirty="0"/>
          </a:p>
        </p:txBody>
      </p:sp>
    </p:spTree>
    <p:extLst>
      <p:ext uri="{BB962C8B-B14F-4D97-AF65-F5344CB8AC3E}">
        <p14:creationId xmlns:p14="http://schemas.microsoft.com/office/powerpoint/2010/main" val="7683349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609A190F-B55A-E347-9DD7-338F7996C87E}"/>
              </a:ext>
            </a:extLst>
          </p:cNvPr>
          <p:cNvPicPr>
            <a:picLocks noChangeAspect="1"/>
          </p:cNvPicPr>
          <p:nvPr/>
        </p:nvPicPr>
        <p:blipFill rotWithShape="1">
          <a:blip r:embed="rId3"/>
          <a:srcRect b="25000"/>
          <a:stretch/>
        </p:blipFill>
        <p:spPr>
          <a:xfrm>
            <a:off x="-1" y="-52242"/>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D3C61B50-EA01-B243-BD7F-AE917BD4978D}"/>
              </a:ext>
            </a:extLst>
          </p:cNvPr>
          <p:cNvSpPr>
            <a:spLocks noGrp="1"/>
          </p:cNvSpPr>
          <p:nvPr>
            <p:ph type="title"/>
          </p:nvPr>
        </p:nvSpPr>
        <p:spPr>
          <a:xfrm>
            <a:off x="5355769" y="2809300"/>
            <a:ext cx="5133702" cy="3050525"/>
          </a:xfrm>
        </p:spPr>
        <p:txBody>
          <a:bodyPr>
            <a:normAutofit/>
          </a:bodyPr>
          <a:lstStyle/>
          <a:p>
            <a:pPr algn="ctr">
              <a:lnSpc>
                <a:spcPct val="100000"/>
              </a:lnSpc>
            </a:pPr>
            <a:r>
              <a:rPr lang="en-US" sz="4800" b="1" dirty="0">
                <a:latin typeface="Avenir Next" panose="020B0503020202020204" pitchFamily="34" charset="0"/>
              </a:rPr>
              <a:t>WIE MAN</a:t>
            </a:r>
            <a:br>
              <a:rPr lang="en-US" sz="4800" b="1" dirty="0">
                <a:latin typeface="Avenir Next" panose="020B0503020202020204" pitchFamily="34" charset="0"/>
              </a:rPr>
            </a:br>
            <a:r>
              <a:rPr lang="en-US" sz="4800" b="1" dirty="0">
                <a:solidFill>
                  <a:srgbClr val="E50096"/>
                </a:solidFill>
                <a:latin typeface="Avenir Next" panose="020B0503020202020204" pitchFamily="34" charset="0"/>
              </a:rPr>
              <a:t>HELFEN</a:t>
            </a:r>
            <a:br>
              <a:rPr lang="en-US" sz="4800" b="1" dirty="0">
                <a:solidFill>
                  <a:srgbClr val="E50096"/>
                </a:solidFill>
                <a:latin typeface="Avenir Next" panose="020B0503020202020204" pitchFamily="34" charset="0"/>
              </a:rPr>
            </a:br>
            <a:r>
              <a:rPr lang="en-US" sz="4800" b="1" dirty="0">
                <a:latin typeface="Avenir Next" panose="020B0503020202020204" pitchFamily="34" charset="0"/>
              </a:rPr>
              <a:t>KANN</a:t>
            </a:r>
            <a:endParaRPr lang="en-US" sz="3600" dirty="0">
              <a:latin typeface="Avenir Next" panose="020B0503020202020204" pitchFamily="34" charset="0"/>
            </a:endParaRP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F64C6BAD-D54B-2840-BF53-4DC981650FAE}"/>
              </a:ext>
            </a:extLst>
          </p:cNvPr>
          <p:cNvPicPr>
            <a:picLocks noChangeAspect="1"/>
          </p:cNvPicPr>
          <p:nvPr/>
        </p:nvPicPr>
        <p:blipFill>
          <a:blip r:embed="rId4">
            <a:duotone>
              <a:prstClr val="black"/>
              <a:schemeClr val="accent5">
                <a:tint val="45000"/>
                <a:satMod val="400000"/>
              </a:schemeClr>
            </a:duotone>
            <a:extLst>
              <a:ext uri="{837473B0-CC2E-450A-ABE3-18F120FF3D39}">
                <a1611:picAttrSrcUrl xmlns:a1611="http://schemas.microsoft.com/office/drawing/2016/11/main" r:id="rId5"/>
              </a:ext>
            </a:extLst>
          </a:blip>
          <a:stretch>
            <a:fillRect/>
          </a:stretch>
        </p:blipFill>
        <p:spPr>
          <a:xfrm>
            <a:off x="219664" y="2864636"/>
            <a:ext cx="5133702" cy="2977547"/>
          </a:xfrm>
          <a:prstGeom prst="rect">
            <a:avLst/>
          </a:prstGeom>
        </p:spPr>
      </p:pic>
    </p:spTree>
    <p:extLst>
      <p:ext uri="{BB962C8B-B14F-4D97-AF65-F5344CB8AC3E}">
        <p14:creationId xmlns:p14="http://schemas.microsoft.com/office/powerpoint/2010/main" val="42038243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9CE849E5-8555-694C-BE1D-5156850410C0}"/>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16209CF5-995E-6242-841D-0C4E0453595D}"/>
              </a:ext>
            </a:extLst>
          </p:cNvPr>
          <p:cNvSpPr>
            <a:spLocks noGrp="1"/>
          </p:cNvSpPr>
          <p:nvPr>
            <p:ph idx="1"/>
          </p:nvPr>
        </p:nvSpPr>
        <p:spPr>
          <a:xfrm>
            <a:off x="747587" y="3017521"/>
            <a:ext cx="8853615" cy="3098270"/>
          </a:xfrm>
        </p:spPr>
        <p:txBody>
          <a:bodyPr anchor="ctr">
            <a:normAutofit/>
          </a:bodyPr>
          <a:lstStyle/>
          <a:p>
            <a:pPr marL="0" indent="0" algn="just">
              <a:lnSpc>
                <a:spcPct val="100000"/>
              </a:lnSpc>
              <a:buNone/>
            </a:pPr>
            <a:r>
              <a:rPr lang="de-AT" sz="2400" dirty="0"/>
              <a:t>Die Folgen eines traumatischen Ereignisses können sich über Jahre hinziehen. Es gibt jedoch Hoffnung auf Besserung, wenn das Opfer geistliche und professionelle Hilfe annimmt. </a:t>
            </a:r>
          </a:p>
          <a:p>
            <a:pPr marL="0" indent="0" algn="just">
              <a:lnSpc>
                <a:spcPct val="100000"/>
              </a:lnSpc>
              <a:buNone/>
            </a:pPr>
            <a:r>
              <a:rPr lang="de-AT" sz="2400" dirty="0"/>
              <a:t>Obwohl in manchen Fällen besonders ausgebildete </a:t>
            </a:r>
            <a:r>
              <a:rPr lang="de-AT" sz="2400" b="1" dirty="0">
                <a:solidFill>
                  <a:srgbClr val="E50096"/>
                </a:solidFill>
              </a:rPr>
              <a:t>Therapeuten</a:t>
            </a:r>
            <a:r>
              <a:rPr lang="de-AT" sz="2400" dirty="0"/>
              <a:t> notwendig sind, kann vieles durch die liebevolle Unterstützung einfühlsamer </a:t>
            </a:r>
            <a:r>
              <a:rPr lang="de-AT" sz="2400" b="1" dirty="0">
                <a:solidFill>
                  <a:srgbClr val="E50096"/>
                </a:solidFill>
              </a:rPr>
              <a:t>Helfer</a:t>
            </a:r>
            <a:r>
              <a:rPr lang="de-AT" sz="2400" dirty="0"/>
              <a:t> gewonnen werden. </a:t>
            </a:r>
            <a:endParaRPr lang="en-US" sz="2400" dirty="0"/>
          </a:p>
        </p:txBody>
      </p:sp>
    </p:spTree>
    <p:extLst>
      <p:ext uri="{BB962C8B-B14F-4D97-AF65-F5344CB8AC3E}">
        <p14:creationId xmlns:p14="http://schemas.microsoft.com/office/powerpoint/2010/main" val="28529028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0358BF71-C7D0-DB4F-A23E-764278FEDA1F}"/>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8D5E9924-3CF3-BF43-B1D1-25AAD95D2B79}"/>
              </a:ext>
            </a:extLst>
          </p:cNvPr>
          <p:cNvSpPr>
            <a:spLocks noGrp="1"/>
          </p:cNvSpPr>
          <p:nvPr>
            <p:ph idx="1"/>
          </p:nvPr>
        </p:nvSpPr>
        <p:spPr>
          <a:xfrm>
            <a:off x="422061" y="2801390"/>
            <a:ext cx="9701649" cy="3301338"/>
          </a:xfrm>
        </p:spPr>
        <p:txBody>
          <a:bodyPr anchor="ctr">
            <a:normAutofit/>
          </a:bodyPr>
          <a:lstStyle/>
          <a:p>
            <a:pPr marL="0" indent="0" algn="ctr">
              <a:lnSpc>
                <a:spcPct val="100000"/>
              </a:lnSpc>
              <a:buNone/>
            </a:pPr>
            <a:r>
              <a:rPr lang="de-AT" sz="3200" dirty="0">
                <a:latin typeface="Avenir Next" panose="020B0503020202020204" pitchFamily="34" charset="0"/>
              </a:rPr>
              <a:t>EINIGE MÖGLICHKEITEN, WIE MAN </a:t>
            </a:r>
            <a:br>
              <a:rPr lang="de-AT" sz="3200" dirty="0">
                <a:latin typeface="Avenir Next" panose="020B0503020202020204" pitchFamily="34" charset="0"/>
              </a:rPr>
            </a:br>
            <a:r>
              <a:rPr lang="de-AT" sz="3200" dirty="0">
                <a:latin typeface="Avenir Next" panose="020B0503020202020204" pitchFamily="34" charset="0"/>
              </a:rPr>
              <a:t>MENSCHEN DABEI HELFEN KANN, </a:t>
            </a:r>
            <a:br>
              <a:rPr lang="de-AT" sz="3200" dirty="0">
                <a:latin typeface="Avenir Next" panose="020B0503020202020204" pitchFamily="34" charset="0"/>
              </a:rPr>
            </a:br>
            <a:r>
              <a:rPr lang="de-AT" sz="3200" b="1" dirty="0">
                <a:solidFill>
                  <a:srgbClr val="E50096"/>
                </a:solidFill>
                <a:latin typeface="Avenir Next" panose="020B0503020202020204" pitchFamily="34" charset="0"/>
              </a:rPr>
              <a:t>IHR TRAUMA ZU ÜBERWINDEN </a:t>
            </a:r>
            <a:br>
              <a:rPr lang="de-AT" sz="3200" b="1" dirty="0">
                <a:solidFill>
                  <a:srgbClr val="E50096"/>
                </a:solidFill>
                <a:latin typeface="Avenir Next" panose="020B0503020202020204" pitchFamily="34" charset="0"/>
              </a:rPr>
            </a:br>
            <a:r>
              <a:rPr lang="de-AT" sz="3200" b="1" dirty="0">
                <a:solidFill>
                  <a:srgbClr val="E50096"/>
                </a:solidFill>
                <a:latin typeface="Avenir Next" panose="020B0503020202020204" pitchFamily="34" charset="0"/>
              </a:rPr>
              <a:t>UND RESILIENZ ZU GEWINNEN, </a:t>
            </a:r>
            <a:r>
              <a:rPr lang="de-AT" sz="3200" dirty="0">
                <a:latin typeface="Avenir Next" panose="020B0503020202020204" pitchFamily="34" charset="0"/>
              </a:rPr>
              <a:t>SIND:</a:t>
            </a:r>
          </a:p>
        </p:txBody>
      </p:sp>
    </p:spTree>
    <p:extLst>
      <p:ext uri="{BB962C8B-B14F-4D97-AF65-F5344CB8AC3E}">
        <p14:creationId xmlns:p14="http://schemas.microsoft.com/office/powerpoint/2010/main" val="356715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a16="http://schemas.microsoft.com/office/drawing/2014/main" id="{A8759DB7-4CE8-A34F-AE2F-0F7BBF15E499}"/>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3" name="Content Placeholder 2">
            <a:extLst>
              <a:ext uri="{FF2B5EF4-FFF2-40B4-BE49-F238E27FC236}">
                <a16:creationId xmlns:a16="http://schemas.microsoft.com/office/drawing/2014/main" id="{BEF74F52-052F-7849-BD20-96464FD4924D}"/>
              </a:ext>
            </a:extLst>
          </p:cNvPr>
          <p:cNvSpPr>
            <a:spLocks noGrp="1"/>
          </p:cNvSpPr>
          <p:nvPr>
            <p:ph idx="1"/>
          </p:nvPr>
        </p:nvSpPr>
        <p:spPr>
          <a:xfrm>
            <a:off x="342634" y="2768138"/>
            <a:ext cx="9637387" cy="3972297"/>
          </a:xfrm>
        </p:spPr>
        <p:txBody>
          <a:bodyPr anchor="ctr">
            <a:normAutofit/>
          </a:bodyPr>
          <a:lstStyle/>
          <a:p>
            <a:pPr lvl="0" algn="just">
              <a:lnSpc>
                <a:spcPct val="100000"/>
              </a:lnSpc>
            </a:pPr>
            <a:r>
              <a:rPr lang="de-DE" sz="2400" b="1" dirty="0">
                <a:solidFill>
                  <a:srgbClr val="E50096"/>
                </a:solidFill>
              </a:rPr>
              <a:t>Erkläre dem Opfer die Anzeichen und Symptome </a:t>
            </a:r>
            <a:r>
              <a:rPr lang="de-DE" sz="2400" dirty="0"/>
              <a:t>einer Belastungs­störung und biete einen </a:t>
            </a:r>
            <a:r>
              <a:rPr lang="de-DE" sz="2400" b="1" dirty="0">
                <a:solidFill>
                  <a:srgbClr val="E50096"/>
                </a:solidFill>
              </a:rPr>
              <a:t>hoffnungsvollen Ausblick auf die Zukunft </a:t>
            </a:r>
            <a:r>
              <a:rPr lang="de-DE" sz="2400" dirty="0"/>
              <a:t>an. Das zeigt ihm, dass sein Problem bekannt ist, dass andere dasselbe durchgemacht haben und dass es einen Ausweg gibt. So gewinnt auch das Opfer Zuversicht, was ein bedeutender Faktor der Genesung ist.</a:t>
            </a:r>
          </a:p>
          <a:p>
            <a:pPr lvl="0" algn="just">
              <a:lnSpc>
                <a:spcPct val="100000"/>
              </a:lnSpc>
            </a:pPr>
            <a:r>
              <a:rPr lang="de-DE" sz="2400" b="1" dirty="0">
                <a:solidFill>
                  <a:srgbClr val="E50096"/>
                </a:solidFill>
              </a:rPr>
              <a:t>Arbeite in kleinen Gruppen</a:t>
            </a:r>
            <a:r>
              <a:rPr lang="de-DE" sz="2400" dirty="0"/>
              <a:t>, besonders mit Kindern. Versammle fünf oder sechs Kinder und lasse sie ihre Erfahrungen miteinander teilen. Lehre sie heilsame Gedanken und Verhaltensweisen. Dies hat sich in Schulen und Gemeinschaftssituationen bewährt.</a:t>
            </a:r>
          </a:p>
        </p:txBody>
      </p:sp>
    </p:spTree>
    <p:extLst>
      <p:ext uri="{BB962C8B-B14F-4D97-AF65-F5344CB8AC3E}">
        <p14:creationId xmlns:p14="http://schemas.microsoft.com/office/powerpoint/2010/main" val="29428089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2182</Words>
  <Application>Microsoft Office PowerPoint</Application>
  <PresentationFormat>Breitbild</PresentationFormat>
  <Paragraphs>136</Paragraphs>
  <Slides>22</Slides>
  <Notes>22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Avenir Next</vt:lpstr>
      <vt:lpstr>Calibri</vt:lpstr>
      <vt:lpstr>Calibri Light</vt:lpstr>
      <vt:lpstr>Lucida Handwriting</vt:lpstr>
      <vt:lpstr>Office Theme</vt:lpstr>
      <vt:lpstr>Vom  Trauma  zur Resilienz  DR. JULIAN MELGOSA GENERALKONFERENZ DER STA, ABTEILUNG BILDUNG UND ERZIEHUNG </vt:lpstr>
      <vt:lpstr>PowerPoint-Präsentation</vt:lpstr>
      <vt:lpstr>PowerPoint-Präsentation</vt:lpstr>
      <vt:lpstr>PowerPoint-Präsentation</vt:lpstr>
      <vt:lpstr>POSTTRAUMATISCHE BELASTUNGSSTÖRUNG</vt:lpstr>
      <vt:lpstr>WIE MAN HELFEN KANN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RELIGION</vt:lpstr>
      <vt:lpstr>DIE BIBEL SAGT: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Trauma  to Resilience BY DR. JULIAN MELGOSA GENERAL CONFERENCE EDUCATION ASSOCIATE DIRECTOR </dc:title>
  <dc:creator>Arrais, Raquel</dc:creator>
  <cp:lastModifiedBy>Georg Egervari</cp:lastModifiedBy>
  <cp:revision>37</cp:revision>
  <dcterms:created xsi:type="dcterms:W3CDTF">2019-03-25T20:56:13Z</dcterms:created>
  <dcterms:modified xsi:type="dcterms:W3CDTF">2019-05-07T13:04:28Z</dcterms:modified>
</cp:coreProperties>
</file>