
<file path=[Content_Types].xml><?xml version="1.0" encoding="utf-8"?>
<Types xmlns="http://schemas.openxmlformats.org/package/2006/content-types">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84" r:id="rId2"/>
    <p:sldId id="257" r:id="rId3"/>
    <p:sldId id="258" r:id="rId4"/>
    <p:sldId id="259" r:id="rId5"/>
    <p:sldId id="260" r:id="rId6"/>
    <p:sldId id="261" r:id="rId7"/>
    <p:sldId id="262" r:id="rId8"/>
    <p:sldId id="263" r:id="rId9"/>
    <p:sldId id="264" r:id="rId10"/>
    <p:sldId id="265" r:id="rId11"/>
    <p:sldId id="266" r:id="rId12"/>
    <p:sldId id="285" r:id="rId13"/>
    <p:sldId id="286" r:id="rId14"/>
    <p:sldId id="287" r:id="rId15"/>
    <p:sldId id="288" r:id="rId16"/>
    <p:sldId id="271" r:id="rId17"/>
    <p:sldId id="272" r:id="rId18"/>
    <p:sldId id="289" r:id="rId19"/>
    <p:sldId id="274" r:id="rId20"/>
    <p:sldId id="290" r:id="rId21"/>
    <p:sldId id="291" r:id="rId22"/>
    <p:sldId id="292"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84249" autoAdjust="0"/>
  </p:normalViewPr>
  <p:slideViewPr>
    <p:cSldViewPr snapToGrid="0" snapToObjects="1">
      <p:cViewPr varScale="1">
        <p:scale>
          <a:sx n="87" d="100"/>
          <a:sy n="87" d="100"/>
        </p:scale>
        <p:origin x="475"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EF3A0E-01FE-E148-91BF-5B197DE82F98}" type="datetimeFigureOut">
              <a:rPr lang="en-US" smtClean="0"/>
              <a:t>5/9/2019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2445C-ADB3-474B-B82F-758EA0E1E605}" type="slidenum">
              <a:rPr lang="en-US" smtClean="0"/>
              <a:t>‹Nr.›</a:t>
            </a:fld>
            <a:endParaRPr lang="en-US"/>
          </a:p>
        </p:txBody>
      </p:sp>
    </p:spTree>
    <p:extLst>
      <p:ext uri="{BB962C8B-B14F-4D97-AF65-F5344CB8AC3E}">
        <p14:creationId xmlns:p14="http://schemas.microsoft.com/office/powerpoint/2010/main" val="2983224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i="1" kern="1200" dirty="0">
                <a:solidFill>
                  <a:schemeClr val="tx1"/>
                </a:solidFill>
                <a:effectLst/>
                <a:latin typeface="+mn-lt"/>
                <a:ea typeface="+mn-ea"/>
                <a:cs typeface="+mn-cs"/>
              </a:rPr>
              <a:t>VERGEBUNG: </a:t>
            </a:r>
            <a:r>
              <a:rPr lang="de-DE" sz="1200" i="1" kern="1200" dirty="0">
                <a:solidFill>
                  <a:schemeClr val="tx1"/>
                </a:solidFill>
                <a:effectLst/>
                <a:latin typeface="+mn-lt"/>
                <a:ea typeface="+mn-ea"/>
                <a:cs typeface="+mn-cs"/>
              </a:rPr>
              <a:t>Ein Weg zur Resilienz</a:t>
            </a:r>
            <a:endParaRPr lang="de-AT" sz="1200"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von Debbie </a:t>
            </a:r>
            <a:r>
              <a:rPr lang="de-DE" sz="1200" b="1" kern="1200" dirty="0" err="1">
                <a:solidFill>
                  <a:schemeClr val="tx1"/>
                </a:solidFill>
                <a:effectLst/>
                <a:latin typeface="+mn-lt"/>
                <a:ea typeface="+mn-ea"/>
                <a:cs typeface="+mn-cs"/>
              </a:rPr>
              <a:t>Maloba</a:t>
            </a:r>
            <a:br>
              <a:rPr lang="de-DE" sz="1200" b="1" kern="1200" dirty="0">
                <a:solidFill>
                  <a:schemeClr val="tx1"/>
                </a:solidFill>
                <a:effectLst/>
                <a:latin typeface="+mn-lt"/>
                <a:ea typeface="+mn-ea"/>
                <a:cs typeface="+mn-cs"/>
              </a:rPr>
            </a:br>
            <a:r>
              <a:rPr lang="de-DE" sz="1200" b="1" kern="1200" dirty="0">
                <a:solidFill>
                  <a:schemeClr val="tx1"/>
                </a:solidFill>
                <a:effectLst/>
                <a:latin typeface="+mn-lt"/>
                <a:ea typeface="+mn-ea"/>
                <a:cs typeface="+mn-cs"/>
              </a:rPr>
              <a:t>Abteilungsleiterin für Kinder- und Frauendienste</a:t>
            </a:r>
            <a:br>
              <a:rPr lang="de-DE" sz="1200" b="1" kern="1200" dirty="0">
                <a:solidFill>
                  <a:schemeClr val="tx1"/>
                </a:solidFill>
                <a:effectLst/>
                <a:latin typeface="+mn-lt"/>
                <a:ea typeface="+mn-ea"/>
                <a:cs typeface="+mn-cs"/>
              </a:rPr>
            </a:br>
            <a:r>
              <a:rPr lang="de-DE" sz="1200" b="1" kern="1200" dirty="0">
                <a:solidFill>
                  <a:schemeClr val="tx1"/>
                </a:solidFill>
                <a:effectLst/>
                <a:latin typeface="+mn-lt"/>
                <a:ea typeface="+mn-ea"/>
                <a:cs typeface="+mn-cs"/>
              </a:rPr>
              <a:t>der Ost-Zentralafrikanischen Division</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a:t>
            </a:fld>
            <a:endParaRPr lang="en-US"/>
          </a:p>
        </p:txBody>
      </p:sp>
    </p:spTree>
    <p:extLst>
      <p:ext uri="{BB962C8B-B14F-4D97-AF65-F5344CB8AC3E}">
        <p14:creationId xmlns:p14="http://schemas.microsoft.com/office/powerpoint/2010/main" val="2905527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FÜNF SCHRITTE ZUR VERGEBUNG</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Manchmal sitzt der Schmerz so tief, dass wir das Bedürfnis nach Vergebung benötigen. Diese fünf Schritte helfen dabei, ein liebendes und vergebungsbereites Herz zu entwickeln.</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10</a:t>
            </a:fld>
            <a:endParaRPr lang="en-US"/>
          </a:p>
        </p:txBody>
      </p:sp>
    </p:spTree>
    <p:extLst>
      <p:ext uri="{BB962C8B-B14F-4D97-AF65-F5344CB8AC3E}">
        <p14:creationId xmlns:p14="http://schemas.microsoft.com/office/powerpoint/2010/main" val="2552307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1. Nimm die vollständige Vergebung Gottes für dich selbst an und mache sie dir bewusst. </a:t>
            </a:r>
            <a:r>
              <a:rPr lang="de-DE" sz="1200" kern="1200" dirty="0">
                <a:solidFill>
                  <a:schemeClr val="tx1"/>
                </a:solidFill>
                <a:effectLst/>
                <a:latin typeface="+mn-lt"/>
                <a:ea typeface="+mn-ea"/>
                <a:cs typeface="+mn-cs"/>
              </a:rPr>
              <a:t>Sobald wir die Tiefe unserer Sündhaftigkeit und die Trennung, die sie zwischen Gott und uns bewirkt hat, verstehen, und wenn wir die Größe des Opfers zu erkennen beginnen, das er gebracht hat, um wieder mit uns Gemeinschaft haben zu können, werden wir die Freude, die aus dieser Vergebung kommt, nicht für uns behalten können. Wenn wir die uns geschenkte Vergebung Gottes begreifen, aber es nicht über uns bringen, denen zu vergeben, die uns ein Leid angetan haben, sind wir wie der böse Knecht, den Jesus in Matthäus 18,23-34 beschreibt. Obwohl seine unermessliche Schuld vergeben worden war, verlangte dieser die sofortige Bezahlung einer lächerlichen Summe, die jemand anderer ihm schuldete. Das Bewusstsein, dass Gott uns eine Schuld, die wir niemals bezahlen könnten, völlig vergeben hat, soll uns dabei helfen, die Wichtigkeit unserer Vergebungsbereitschaft anderen gegenüber zu verstehen.</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11</a:t>
            </a:fld>
            <a:endParaRPr lang="en-US"/>
          </a:p>
        </p:txBody>
      </p:sp>
    </p:spTree>
    <p:extLst>
      <p:ext uri="{BB962C8B-B14F-4D97-AF65-F5344CB8AC3E}">
        <p14:creationId xmlns:p14="http://schemas.microsoft.com/office/powerpoint/2010/main" val="2723939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2. Erlasse dem Täter die Schuld, die du ihm angerechnet hast.</a:t>
            </a:r>
            <a:r>
              <a:rPr lang="de-DE" sz="1200" kern="1200" dirty="0">
                <a:solidFill>
                  <a:schemeClr val="tx1"/>
                </a:solidFill>
                <a:effectLst/>
                <a:latin typeface="+mn-lt"/>
                <a:ea typeface="+mn-ea"/>
                <a:cs typeface="+mn-cs"/>
              </a:rPr>
              <a:t> Das bedeutet, dass wir alle unsere feindlichen Gefühle bildlich gesprochen zusammenpacken und sie Christus übergeben. Wir können das anlässlich eines Gesprächs unter vier Augen mit demjenigen, der uns Böses angetan hat, erledigen oder einen anderen Weg wählen, wenn es notwendig ist. In Fällen, wo diese Person weit weg lebt, gestorben ist oder sich einer Begegnung absolut verweigert, kann die „leerer Stuhl-Methode“ verwendet werden: Setze dich vor einen leeren Sessel und stelle dir vor, der Täter säße dir gegenüber. Dann bekenne deine Verbitterung. – Du kannst diese Technik auch einsetzen, wenn du das Bekennen einer falschen Einstellung üben willst, bevor du der betreffenden Person begegnest.</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12</a:t>
            </a:fld>
            <a:endParaRPr lang="en-US"/>
          </a:p>
        </p:txBody>
      </p:sp>
    </p:spTree>
    <p:extLst>
      <p:ext uri="{BB962C8B-B14F-4D97-AF65-F5344CB8AC3E}">
        <p14:creationId xmlns:p14="http://schemas.microsoft.com/office/powerpoint/2010/main" val="927654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3. Nimm die Menschen an, wie sie sind und befreie sie von der Verantwortung, deine Bedürfnisse zu befriedigen.</a:t>
            </a:r>
            <a:r>
              <a:rPr lang="de-DE" sz="1200" kern="1200" dirty="0">
                <a:solidFill>
                  <a:schemeClr val="tx1"/>
                </a:solidFill>
                <a:effectLst/>
                <a:latin typeface="+mn-lt"/>
                <a:ea typeface="+mn-ea"/>
                <a:cs typeface="+mn-cs"/>
              </a:rPr>
              <a:t> Wir alle kennen Leute, die andere für ihre Gefühle von Annahme und Ablehnung verantwortlich machen. Vielleicht gehörst du selbst dazu? Einige Personen können deinen Tag entweder verzaubern oder zerstören, je nachdem, wieviel Aufmerksamkeit sie dir widmen. Das ist ein weitverbreiteter Wesenszug derjenigen, die unfähig oder unwillig zur Vergebung sind. Wenn wir jedoch beschließen, Vergebung bewusst zu gewähren, entlassen wir die anderen aus der Verpflichtung, unseren Bedürfnissen gerecht zu werden.</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13</a:t>
            </a:fld>
            <a:endParaRPr lang="en-US"/>
          </a:p>
        </p:txBody>
      </p:sp>
    </p:spTree>
    <p:extLst>
      <p:ext uri="{BB962C8B-B14F-4D97-AF65-F5344CB8AC3E}">
        <p14:creationId xmlns:p14="http://schemas.microsoft.com/office/powerpoint/2010/main" val="467522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4. Betrachte die Menschen, denen du vergeben hast, als Lernhilfen</a:t>
            </a:r>
            <a:r>
              <a:rPr lang="de-DE" sz="1200" kern="1200" dirty="0">
                <a:solidFill>
                  <a:schemeClr val="tx1"/>
                </a:solidFill>
                <a:effectLst/>
                <a:latin typeface="+mn-lt"/>
                <a:ea typeface="+mn-ea"/>
                <a:cs typeface="+mn-cs"/>
              </a:rPr>
              <a:t>. Der Herr verwendet Situationen und Menschen, um uns zu helfen, seine Gnade besser zu verstehen. Josef verstand dieses Prinzip gut. Er sah seine Brüder als Werkzeuge an, die Gott verwendet hatte, um ihn in eine Lage zu versetzen, in der er seine Familie während der Hungersnot retten konnte. Als sich diese vor seiner Rache fürchteten, antwortete er: </a:t>
            </a:r>
            <a:r>
              <a:rPr lang="de-DE" sz="1200" i="1" kern="1200" dirty="0">
                <a:solidFill>
                  <a:schemeClr val="tx1"/>
                </a:solidFill>
                <a:effectLst/>
                <a:latin typeface="+mn-lt"/>
                <a:ea typeface="+mn-ea"/>
                <a:cs typeface="+mn-cs"/>
              </a:rPr>
              <a:t>„Was mich betrifft, hat Gott alles Böse, das ihr geplant habt, zum Guten gewendet. Auf diese Weise wollte er das Leben vieler Menschen retten.“ (1.Mose 50,20 NLB) </a:t>
            </a:r>
            <a:r>
              <a:rPr lang="de-DE" sz="1200" kern="1200" dirty="0">
                <a:solidFill>
                  <a:schemeClr val="tx1"/>
                </a:solidFill>
                <a:effectLst/>
                <a:latin typeface="+mn-lt"/>
                <a:ea typeface="+mn-ea"/>
                <a:cs typeface="+mn-cs"/>
              </a:rPr>
              <a:t>Unabhängig von unseren Schmerzen oder unserer Situation können wir es uns nicht leisten, einen unversöhnlichen Geist zu pflegen. Wir müssen uns aktiv daran beteiligen, die Menschen von ihrer Schuld zu befreien, die sie – unserem Gefühl nach – uns gegenüber tragen.</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14</a:t>
            </a:fld>
            <a:endParaRPr lang="en-US"/>
          </a:p>
        </p:txBody>
      </p:sp>
    </p:spTree>
    <p:extLst>
      <p:ext uri="{BB962C8B-B14F-4D97-AF65-F5344CB8AC3E}">
        <p14:creationId xmlns:p14="http://schemas.microsoft.com/office/powerpoint/2010/main" val="3900396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noProof="0" dirty="0">
                <a:solidFill>
                  <a:schemeClr val="tx1"/>
                </a:solidFill>
                <a:effectLst/>
                <a:latin typeface="+mn-lt"/>
                <a:ea typeface="+mn-ea"/>
                <a:cs typeface="+mn-cs"/>
              </a:rPr>
              <a:t>5. Versöhne dich.</a:t>
            </a:r>
            <a:r>
              <a:rPr lang="de-DE" sz="1200" kern="1200" noProof="0" dirty="0">
                <a:solidFill>
                  <a:schemeClr val="tx1"/>
                </a:solidFill>
                <a:effectLst/>
                <a:latin typeface="+mn-lt"/>
                <a:ea typeface="+mn-ea"/>
                <a:cs typeface="+mn-cs"/>
              </a:rPr>
              <a:t> </a:t>
            </a:r>
            <a:r>
              <a:rPr lang="de-DE" sz="1200" i="1" kern="1200" noProof="0" dirty="0">
                <a:solidFill>
                  <a:schemeClr val="tx1"/>
                </a:solidFill>
                <a:effectLst/>
                <a:latin typeface="+mn-lt"/>
                <a:ea typeface="+mn-ea"/>
                <a:cs typeface="+mn-cs"/>
              </a:rPr>
              <a:t>„Dieses neue Leben kommt allein von Gott, der uns durch das, was Christus getan hat, zu sich zurückgeholt hat. Und Gott hat uns zur Aufgabe gemacht, Menschen mit ihm zu versöhnen.“ (2.Korinther 5,18 NLB)</a:t>
            </a:r>
            <a:r>
              <a:rPr lang="de-DE" sz="1200" kern="1200" noProof="0" dirty="0">
                <a:solidFill>
                  <a:schemeClr val="tx1"/>
                </a:solidFill>
                <a:effectLst/>
                <a:latin typeface="+mn-lt"/>
                <a:ea typeface="+mn-ea"/>
                <a:cs typeface="+mn-cs"/>
              </a:rPr>
              <a:t> Aus diesem Grund sind wir dazu aufgerufen, uns dafür einzusetzen, die Gemeinschaft mit denen, die uns verletzt haben, wiederherzustellen. Wir können versuchen, den Kontakt zu ehemaligen Freunden, früheren Arbeitskollegen oder Familienmitgliedern wiederherzustellen. Ein guter Beginn ist, um eine Gelegenheit zu bitten, sich zu entschuldigen oder dem Täter mitzuteilen, dass man ihn von der Verpflichtung befreit, den eigenen Bedürfnissen und Erwartungen zu entsprechen. Wenn die Vergebung erst einmal vollständig ist, wird die Versöhnung viel einfacher.</a:t>
            </a:r>
            <a:endParaRPr lang="de-DE" noProof="0" dirty="0"/>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15</a:t>
            </a:fld>
            <a:endParaRPr lang="en-US"/>
          </a:p>
        </p:txBody>
      </p:sp>
    </p:spTree>
    <p:extLst>
      <p:ext uri="{BB962C8B-B14F-4D97-AF65-F5344CB8AC3E}">
        <p14:creationId xmlns:p14="http://schemas.microsoft.com/office/powerpoint/2010/main" val="2261043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VIER FRAGEN ZUM THEMA VERGEBUNG</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Manchmal rührt unsere Schwierigkeit, anderen zu vergeben, daher, dass wir Fragen zur Vergebung haben.</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16</a:t>
            </a:fld>
            <a:endParaRPr lang="en-US"/>
          </a:p>
        </p:txBody>
      </p:sp>
    </p:spTree>
    <p:extLst>
      <p:ext uri="{BB962C8B-B14F-4D97-AF65-F5344CB8AC3E}">
        <p14:creationId xmlns:p14="http://schemas.microsoft.com/office/powerpoint/2010/main" val="1914594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de-DE" sz="1200" b="1" kern="1200" dirty="0">
                <a:solidFill>
                  <a:schemeClr val="tx1"/>
                </a:solidFill>
                <a:effectLst/>
                <a:latin typeface="+mn-lt"/>
                <a:ea typeface="+mn-ea"/>
                <a:cs typeface="+mn-cs"/>
              </a:rPr>
              <a:t>Bedeutet Vergebung, dass man die Sünde oder das Vergehen als unwichtig abtut, dass es nicht wirklich so schlimm ist und ignoriert werden darf?</a:t>
            </a:r>
          </a:p>
          <a:p>
            <a:pPr marL="0" indent="0">
              <a:buNone/>
            </a:pPr>
            <a:endParaRPr lang="de-DE" sz="1200" b="1" kern="1200" dirty="0">
              <a:solidFill>
                <a:schemeClr val="tx1"/>
              </a:solidFill>
              <a:effectLst/>
              <a:latin typeface="+mn-lt"/>
              <a:ea typeface="+mn-ea"/>
              <a:cs typeface="+mn-cs"/>
            </a:endParaRPr>
          </a:p>
          <a:p>
            <a:pPr marL="0" indent="0">
              <a:buNone/>
            </a:pPr>
            <a:r>
              <a:rPr lang="de-DE" sz="1200" b="1" kern="1200" dirty="0">
                <a:solidFill>
                  <a:schemeClr val="tx1"/>
                </a:solidFill>
                <a:effectLst/>
                <a:latin typeface="+mn-lt"/>
                <a:ea typeface="+mn-ea"/>
                <a:cs typeface="+mn-cs"/>
              </a:rPr>
              <a:t>Auf keinen Fall!</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Vergebung bedeutet nicht, dass man die Worte oder Handlungen des Täters gutheißt, sondern dass man seinen Wunsch nach Rache und Vergeltung aufgibt. Wir treten Gott unser eingebildetes Recht darauf ab, der Richter des Täters zu sein. Wir erinnern uns daran, wie viel Gott uns vergeben hat. Wir machen uns bewusst, dass Gottes Vergebung uns gegenüber nicht bedeutet, dass er das, was wir getan haben, gut findet (weil unsere Sünden ihn wirklich verletzen und ihm Schmerzen zufügen), sondern dass Gott sich dafür entscheidet, sein Recht auf Vergeltung nicht auszuüben, weil er sich danach sehnt, mit uns versöhnt zu werden.</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17</a:t>
            </a:fld>
            <a:endParaRPr lang="en-US"/>
          </a:p>
        </p:txBody>
      </p:sp>
    </p:spTree>
    <p:extLst>
      <p:ext uri="{BB962C8B-B14F-4D97-AF65-F5344CB8AC3E}">
        <p14:creationId xmlns:p14="http://schemas.microsoft.com/office/powerpoint/2010/main" val="2483083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2. Bedeutet Vergebung, dass es keine Folgen oder Bestrafung für falsches Verhalten gibt? </a:t>
            </a:r>
          </a:p>
          <a:p>
            <a:endParaRPr lang="de-DE" sz="1200" b="1"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Auf keinen Fall!</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Wenn das Gesetz Gottes übertreten wird, ergeben sich daraus Konsequenzen. Als Adam und Eva vom verbotenen Baum aßen und auf diese Weise sündigten, sehen wir nicht einen zornigen Schöpfer durch den Garten Eden stampfen, der aus Rache darauf aus ist, sie zu vernichten. Er kam ganz leise und fragte: „Wo bist du?“</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Gott hatte davor gewarnt und gesagt: </a:t>
            </a:r>
            <a:r>
              <a:rPr lang="de-DE" sz="1200" i="1" kern="1200" dirty="0">
                <a:solidFill>
                  <a:schemeClr val="tx1"/>
                </a:solidFill>
                <a:effectLst/>
                <a:latin typeface="+mn-lt"/>
                <a:ea typeface="+mn-ea"/>
                <a:cs typeface="+mn-cs"/>
              </a:rPr>
              <a:t>„Wenn du die Früchte von diesem Baum isst, musst du auf jeden Fall sterben.“ (1.Mose 2,17 NLB)</a:t>
            </a:r>
            <a:r>
              <a:rPr lang="de-DE" sz="1200" kern="1200" dirty="0">
                <a:solidFill>
                  <a:schemeClr val="tx1"/>
                </a:solidFill>
                <a:effectLst/>
                <a:latin typeface="+mn-lt"/>
                <a:ea typeface="+mn-ea"/>
                <a:cs typeface="+mn-cs"/>
              </a:rPr>
              <a:t>. Trotzdem nahm er ihnen nicht am selben Tag das Leben (obwohl es der Tag war, an dem ihr Sterben begann), weil sein Herz voll Liebe und Vergebung war. Gott rettete sie aus Gnade vor dem sofortigen Tod, indem er ihnen das Versprechen eines Erlösers gab und ihnen half, unter den neuen Bedingungen zu überleben.</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Auch wenn das liebevolle Herz des Herrn Vergebung schenkte, entschuldigte er den Ungehorsam nicht. Die Auflehnung der Menschen führte zu Konsequenzen. Weil sie Gottes Gesetz bezüglich des „Baumes der Erkenntnis des Guten und Bösen“ übertreten hatten, war die natürliche Folge, dass sie ihre Unschuld gegen das Wissen vom Bösen, von Leid und Mühseligkeit eintauschten. Weil sie die schmerzhafte Trennung zwischen Schöpfer und Schöpfung verursachten, mussten sie einen ähnlichen Schmerz erleben, als sie an einem Tag zwei Söhne verloren – den einen durch den Tod, den anderen durch die Verbannung. Weil sie nicht gehorsam waren, erlebten sie den Verlust des ewigen Lebens in einer perfekten Umgebung und mussten fortan mit einem sterblichen Dasein voller Sünde und Tod zurechtkommen. Die schlimmste Folgeerscheinung von allen war, dass die Sünde nicht nur sie selbst betraf, sondern alle ihre Nachkommen und sogar die Erde selbst.</a:t>
            </a:r>
            <a:endParaRPr lang="de-AT" sz="1200" kern="1200" dirty="0">
              <a:solidFill>
                <a:schemeClr val="tx1"/>
              </a:solidFill>
              <a:effectLst/>
              <a:latin typeface="+mn-lt"/>
              <a:ea typeface="+mn-ea"/>
              <a:cs typeface="+mn-cs"/>
            </a:endParaRPr>
          </a:p>
          <a:p>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18</a:t>
            </a:fld>
            <a:endParaRPr lang="en-US"/>
          </a:p>
        </p:txBody>
      </p:sp>
    </p:spTree>
    <p:extLst>
      <p:ext uri="{BB962C8B-B14F-4D97-AF65-F5344CB8AC3E}">
        <p14:creationId xmlns:p14="http://schemas.microsoft.com/office/powerpoint/2010/main" val="2943805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a:solidFill>
                  <a:schemeClr val="tx1"/>
                </a:solidFill>
                <a:effectLst/>
                <a:latin typeface="+mn-lt"/>
                <a:ea typeface="+mn-ea"/>
                <a:cs typeface="+mn-cs"/>
              </a:rPr>
              <a:t>Vergebung bedeutet nicht, dass wir die Taten und das Verhalten der Menschen entschuldigen. Wir lassen sie nicht weiterziehen, ohne die Folgen zu tragen, aber wir lassen den Zorn und die Verbitterung aus unserem Herzen entweichen. Das fällt uns in einer Welt, die von Rache und Zerstörung geprägt ist, nicht leicht. Dennoch können unser Herz und unser Sinn durch die Vergebung unseres Erlösers verwandelt werden.</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19</a:t>
            </a:fld>
            <a:endParaRPr lang="en-US"/>
          </a:p>
        </p:txBody>
      </p:sp>
    </p:spTree>
    <p:extLst>
      <p:ext uri="{BB962C8B-B14F-4D97-AF65-F5344CB8AC3E}">
        <p14:creationId xmlns:p14="http://schemas.microsoft.com/office/powerpoint/2010/main" val="309597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EINLEITUNGSTEXT:</a:t>
            </a:r>
            <a:endParaRPr lang="de-AT" sz="1200"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„Seid stattdessen freundlich und mitfühlend zueinander und vergebt euch gegenseitig, wie auch Gott euch durch Christus vergeben hat.“ (Epheser 4,32 NLB)</a:t>
            </a:r>
            <a:endParaRPr lang="de-AT"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2</a:t>
            </a:fld>
            <a:endParaRPr lang="en-US"/>
          </a:p>
        </p:txBody>
      </p:sp>
    </p:spTree>
    <p:extLst>
      <p:ext uri="{BB962C8B-B14F-4D97-AF65-F5344CB8AC3E}">
        <p14:creationId xmlns:p14="http://schemas.microsoft.com/office/powerpoint/2010/main" val="3992343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3. Wird von uns erwartet, dass wir auch dann vergeben, wenn wir nicht darum gebeten werden? </a:t>
            </a:r>
          </a:p>
          <a:p>
            <a:endParaRPr lang="de-DE" sz="1200" b="1"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Auf jeden Fall!</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Am Kreuz hängend sah Jesus zu seinen Folterknechten hinunter, die ihn beschimpften, und sprach: </a:t>
            </a:r>
            <a:r>
              <a:rPr lang="de-DE" sz="1200" i="1" kern="1200" dirty="0">
                <a:solidFill>
                  <a:schemeClr val="tx1"/>
                </a:solidFill>
                <a:effectLst/>
                <a:latin typeface="+mn-lt"/>
                <a:ea typeface="+mn-ea"/>
                <a:cs typeface="+mn-cs"/>
              </a:rPr>
              <a:t>„Vater, vergib diesen Menschen, denn sie wissen nicht, was sie tun.“ (Lukas 23,34 NLB)</a:t>
            </a:r>
            <a:r>
              <a:rPr lang="de-DE" sz="1200" kern="1200" dirty="0">
                <a:solidFill>
                  <a:schemeClr val="tx1"/>
                </a:solidFill>
                <a:effectLst/>
                <a:latin typeface="+mn-lt"/>
                <a:ea typeface="+mn-ea"/>
                <a:cs typeface="+mn-cs"/>
              </a:rPr>
              <a:t> Er vergab den römischen Soldaten, die ihn an das Kreuz genagelt hatten. Er vergab den Jüngern, die ihn verlassen hatten. Er vergab den religiösen Führern, die ihn zu einem unverdienten Tod verurteilt hatten. Jesus vergab allen, bevor irgendjemand ihn darum gebeten hatte. Ja, wir müssen es lernen, Menschen zu vergeben, bevor sie darum bitten.</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Die Wahrheit über die Vergebung – ob die Täter darum bitten oder nicht – ist, dass wir unsere Herzen und Leben mit stetig wachsender Feindseligkeit und Verbitterung vergiften, wenn wir nicht vergeben. Ein weiterer überzeugender Grund dafür, nicht auf die Bitte um Vergebung zu warten, ist, dass manchmal unsere Vergebungsbereitschaft den Täter zur Reue führen kann. Das hat sich auch in dem Bericht über den jungen Mann, der beinahe die vorbeifahrende Frau getötet hätte und dem vergeben worden war, gezeigt.</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20</a:t>
            </a:fld>
            <a:endParaRPr lang="en-US"/>
          </a:p>
        </p:txBody>
      </p:sp>
    </p:spTree>
    <p:extLst>
      <p:ext uri="{BB962C8B-B14F-4D97-AF65-F5344CB8AC3E}">
        <p14:creationId xmlns:p14="http://schemas.microsoft.com/office/powerpoint/2010/main" val="45061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a:solidFill>
                  <a:schemeClr val="tx1"/>
                </a:solidFill>
                <a:effectLst/>
                <a:latin typeface="+mn-lt"/>
                <a:ea typeface="+mn-ea"/>
                <a:cs typeface="+mn-cs"/>
              </a:rPr>
              <a:t>Vom Kreuz herab trat Jesus für alle Ankläger, Täter und Spötter ein, für diejenigen, die ihn verrieten und verließen. Ein römischer Hauptmann hörte sein selbstloses Gebet. Gleichermaßen von den außergewöhnlichen Naturerscheinungen, welche die Kreuzigung begleiteten, wie von dem übernatürlichen Geist der Liebe und Vergebung, den Jesus von Nazareth zeigte, rief er aus: </a:t>
            </a:r>
            <a:r>
              <a:rPr lang="de-DE" sz="1200" i="1" kern="1200" dirty="0">
                <a:solidFill>
                  <a:schemeClr val="tx1"/>
                </a:solidFill>
                <a:effectLst/>
                <a:latin typeface="+mn-lt"/>
                <a:ea typeface="+mn-ea"/>
                <a:cs typeface="+mn-cs"/>
              </a:rPr>
              <a:t>„Ja, dieser Mann war wirklich Gottes Sohn!“ (Markus 15,39 NLB)</a:t>
            </a:r>
            <a:r>
              <a:rPr lang="de-DE" sz="1200" kern="1200" dirty="0">
                <a:solidFill>
                  <a:schemeClr val="tx1"/>
                </a:solidFill>
                <a:effectLst/>
                <a:latin typeface="+mn-lt"/>
                <a:ea typeface="+mn-ea"/>
                <a:cs typeface="+mn-cs"/>
              </a:rPr>
              <a:t> Als der römische Soldat Zeuge der Vergebung wurde, die aus Jesu Herzen strömte, wurde sein eigenes Herz verwandelt und führte ihn zum Glauben und zum Vertrauen.</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21</a:t>
            </a:fld>
            <a:endParaRPr lang="en-US"/>
          </a:p>
        </p:txBody>
      </p:sp>
    </p:spTree>
    <p:extLst>
      <p:ext uri="{BB962C8B-B14F-4D97-AF65-F5344CB8AC3E}">
        <p14:creationId xmlns:p14="http://schemas.microsoft.com/office/powerpoint/2010/main" val="3513675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4. Wie können wir unseren Feinden vergeben? </a:t>
            </a:r>
          </a:p>
          <a:p>
            <a:endParaRPr lang="de-DE" sz="1200" b="1"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Wie Jesus Christus!</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Wir sollten der Person, die uns beleidigt oder verletzt hat, mit Güte und Liebe begegnen. Jesus lehrt uns diesen Grundsatz in der Bergpredigt: „</a:t>
            </a:r>
            <a:r>
              <a:rPr lang="de-DE" sz="1200" i="1" kern="1200" dirty="0">
                <a:solidFill>
                  <a:schemeClr val="tx1"/>
                </a:solidFill>
                <a:effectLst/>
                <a:latin typeface="+mn-lt"/>
                <a:ea typeface="+mn-ea"/>
                <a:cs typeface="+mn-cs"/>
              </a:rPr>
              <a:t>Liebt eure Feinde! Betet für die, die euch verfolgen!“ (Matthäus 5,44 NLB)</a:t>
            </a:r>
            <a:r>
              <a:rPr lang="de-DE" sz="1200" kern="1200" dirty="0">
                <a:solidFill>
                  <a:schemeClr val="tx1"/>
                </a:solidFill>
                <a:effectLst/>
                <a:latin typeface="+mn-lt"/>
                <a:ea typeface="+mn-ea"/>
                <a:cs typeface="+mn-cs"/>
              </a:rPr>
              <a:t> Der Apostel Paulus rät uns: </a:t>
            </a:r>
            <a:r>
              <a:rPr lang="de-DE" sz="1200" i="1" kern="1200" dirty="0">
                <a:solidFill>
                  <a:schemeClr val="tx1"/>
                </a:solidFill>
                <a:effectLst/>
                <a:latin typeface="+mn-lt"/>
                <a:ea typeface="+mn-ea"/>
                <a:cs typeface="+mn-cs"/>
              </a:rPr>
              <a:t>„Lass dich nicht vom Bösen über­winden, sondern überwinde das Böse durch das Gute!“ (Römer 12,21 NLB)</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Wenn wir mit scheinbar unerträglichen Situationen konfrontiert werden, sagt Jesus: </a:t>
            </a:r>
            <a:r>
              <a:rPr lang="de-DE" sz="1200" i="1" kern="1200" dirty="0">
                <a:solidFill>
                  <a:schemeClr val="tx1"/>
                </a:solidFill>
                <a:effectLst/>
                <a:latin typeface="+mn-lt"/>
                <a:ea typeface="+mn-ea"/>
                <a:cs typeface="+mn-cs"/>
              </a:rPr>
              <a:t>„Menschlich gesehen ist es unmöglich. Aber bei Gott ist alles möglich.“ (Matthäus 19,26 NLB) </a:t>
            </a:r>
            <a:r>
              <a:rPr lang="de-DE" sz="1200" kern="1200" dirty="0">
                <a:solidFill>
                  <a:schemeClr val="tx1"/>
                </a:solidFill>
                <a:effectLst/>
                <a:latin typeface="+mn-lt"/>
                <a:ea typeface="+mn-ea"/>
                <a:cs typeface="+mn-cs"/>
              </a:rPr>
              <a:t>Der Apostel Paulus stellt fest:</a:t>
            </a:r>
            <a:r>
              <a:rPr lang="de-DE" sz="1200" i="1" kern="1200" dirty="0">
                <a:solidFill>
                  <a:schemeClr val="tx1"/>
                </a:solidFill>
                <a:effectLst/>
                <a:latin typeface="+mn-lt"/>
                <a:ea typeface="+mn-ea"/>
                <a:cs typeface="+mn-cs"/>
              </a:rPr>
              <a:t> „Alles ist mir möglich durch Christus, der mir die Kraft gibt, die ich brauche.“ (Philipper 4,13 NLB)</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22</a:t>
            </a:fld>
            <a:endParaRPr lang="en-US"/>
          </a:p>
        </p:txBody>
      </p:sp>
    </p:spTree>
    <p:extLst>
      <p:ext uri="{BB962C8B-B14F-4D97-AF65-F5344CB8AC3E}">
        <p14:creationId xmlns:p14="http://schemas.microsoft.com/office/powerpoint/2010/main" val="1241724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a:solidFill>
                  <a:schemeClr val="tx1"/>
                </a:solidFill>
                <a:effectLst/>
                <a:latin typeface="+mn-lt"/>
                <a:ea typeface="+mn-ea"/>
                <a:cs typeface="+mn-cs"/>
              </a:rPr>
              <a:t>Vergebung ist möglich, aber nur durch die Kraft Gottes. Vergebung ist möglich, aber nur, weil Gott uns die Fähigkeit und die Kraft dazu gibt, unseren Zorn und unsere Verbitterung aufzugeben und die lebensspendende Freiheit von Rachsucht und Bitterkeit anzunehmen.</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Gott möchte, dass wir vergebungsbereit sind, damit wir an Körper, Seele und Geist genesen und stark werden. Ohne die Bereitschaft zur Vergebung können wir nicht gesund werden.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Es ist nicht leicht, anderen zu vergeben, und geht nicht immer schnell vor sich, aber es ist wichtig, die lebensnotwendige Verbindung einer gesunden Beziehung zu Gott und denen, die unseren Weg kreuzen, aufrecht zu erhalten. </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23</a:t>
            </a:fld>
            <a:endParaRPr lang="en-US"/>
          </a:p>
        </p:txBody>
      </p:sp>
    </p:spTree>
    <p:extLst>
      <p:ext uri="{BB962C8B-B14F-4D97-AF65-F5344CB8AC3E}">
        <p14:creationId xmlns:p14="http://schemas.microsoft.com/office/powerpoint/2010/main" val="3529483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VIER RATSCHLÄGE FÜR EIN LIEBEVOLLES UND VERGEBUNGSBEREITES HERZ</a:t>
            </a:r>
            <a:endParaRPr lang="de-AT" sz="1200" kern="1200" dirty="0">
              <a:solidFill>
                <a:schemeClr val="tx1"/>
              </a:solidFill>
              <a:effectLst/>
              <a:latin typeface="+mn-lt"/>
              <a:ea typeface="+mn-ea"/>
              <a:cs typeface="+mn-cs"/>
            </a:endParaRPr>
          </a:p>
          <a:p>
            <a:endParaRPr lang="en-US" dirty="0">
              <a:effectLst/>
            </a:endParaRPr>
          </a:p>
          <a:p>
            <a:pPr marL="0" indent="0" algn="l">
              <a:lnSpc>
                <a:spcPct val="100000"/>
              </a:lnSpc>
              <a:buNone/>
            </a:pPr>
            <a:r>
              <a:rPr lang="de-DE" sz="1200" i="0" dirty="0">
                <a:latin typeface="+mn-lt"/>
              </a:rPr>
              <a:t>Diese vier Ratschläge können dabei helfen, ein liebevolles und vergebungsbereites Herz zu erlangen.</a:t>
            </a:r>
          </a:p>
        </p:txBody>
      </p:sp>
      <p:sp>
        <p:nvSpPr>
          <p:cNvPr id="4" name="Slide Number Placeholder 3"/>
          <p:cNvSpPr>
            <a:spLocks noGrp="1"/>
          </p:cNvSpPr>
          <p:nvPr>
            <p:ph type="sldNum" sz="quarter" idx="5"/>
          </p:nvPr>
        </p:nvSpPr>
        <p:spPr/>
        <p:txBody>
          <a:bodyPr/>
          <a:lstStyle/>
          <a:p>
            <a:fld id="{C6D2445C-ADB3-474B-B82F-758EA0E1E605}" type="slidenum">
              <a:rPr lang="en-US" smtClean="0"/>
              <a:t>24</a:t>
            </a:fld>
            <a:endParaRPr lang="en-US"/>
          </a:p>
        </p:txBody>
      </p:sp>
    </p:spTree>
    <p:extLst>
      <p:ext uri="{BB962C8B-B14F-4D97-AF65-F5344CB8AC3E}">
        <p14:creationId xmlns:p14="http://schemas.microsoft.com/office/powerpoint/2010/main" val="1797521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de-DE" sz="1200" b="1" kern="1200" dirty="0">
                <a:solidFill>
                  <a:schemeClr val="tx1"/>
                </a:solidFill>
                <a:effectLst/>
                <a:latin typeface="+mn-lt"/>
                <a:ea typeface="+mn-ea"/>
                <a:cs typeface="+mn-cs"/>
              </a:rPr>
              <a:t>1. Benenne den Täter. </a:t>
            </a:r>
          </a:p>
          <a:p>
            <a:pPr marL="0" indent="0">
              <a:buFontTx/>
              <a:buNone/>
            </a:pPr>
            <a:endParaRPr lang="de-DE" sz="1200" b="1" kern="1200" dirty="0">
              <a:solidFill>
                <a:schemeClr val="tx1"/>
              </a:solidFill>
              <a:effectLst/>
              <a:latin typeface="+mn-lt"/>
              <a:ea typeface="+mn-ea"/>
              <a:cs typeface="+mn-cs"/>
            </a:endParaRPr>
          </a:p>
          <a:p>
            <a:pPr marL="0" indent="0">
              <a:buFontTx/>
              <a:buNone/>
            </a:pPr>
            <a:r>
              <a:rPr lang="de-DE" sz="1200" kern="1200" dirty="0">
                <a:solidFill>
                  <a:schemeClr val="tx1"/>
                </a:solidFill>
                <a:effectLst/>
                <a:latin typeface="+mn-lt"/>
                <a:ea typeface="+mn-ea"/>
                <a:cs typeface="+mn-cs"/>
              </a:rPr>
              <a:t>Bekenne, dass die Handlungen des Täters dich verletzt haben und dass es dir schwerfällt, ihm zu vergeben.</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25</a:t>
            </a:fld>
            <a:endParaRPr lang="en-US"/>
          </a:p>
        </p:txBody>
      </p:sp>
    </p:spTree>
    <p:extLst>
      <p:ext uri="{BB962C8B-B14F-4D97-AF65-F5344CB8AC3E}">
        <p14:creationId xmlns:p14="http://schemas.microsoft.com/office/powerpoint/2010/main" val="2031236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2. Bete für den Täter.</a:t>
            </a:r>
            <a:r>
              <a:rPr lang="de-DE" sz="1200" kern="1200" dirty="0">
                <a:solidFill>
                  <a:schemeClr val="tx1"/>
                </a:solidFill>
                <a:effectLst/>
                <a:latin typeface="+mn-lt"/>
                <a:ea typeface="+mn-ea"/>
                <a:cs typeface="+mn-cs"/>
              </a:rPr>
              <a:t>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Während du dich darum bemühst, ihm zu vergeben, nimm das Beste von ihm an und denke an deine eigenen Sünden. Bete für den Täter. Bete für dich selbst. Bitte </a:t>
            </a:r>
            <a:r>
              <a:rPr lang="de-DE" sz="1200" kern="1200">
                <a:solidFill>
                  <a:schemeClr val="tx1"/>
                </a:solidFill>
                <a:effectLst/>
                <a:latin typeface="+mn-lt"/>
                <a:ea typeface="+mn-ea"/>
                <a:cs typeface="+mn-cs"/>
              </a:rPr>
              <a:t>einen Freund, </a:t>
            </a:r>
            <a:r>
              <a:rPr lang="de-DE" sz="1200" kern="1200" dirty="0">
                <a:solidFill>
                  <a:schemeClr val="tx1"/>
                </a:solidFill>
                <a:effectLst/>
                <a:latin typeface="+mn-lt"/>
                <a:ea typeface="+mn-ea"/>
                <a:cs typeface="+mn-cs"/>
              </a:rPr>
              <a:t>für dich zu beten. Bitte deine Gebetsgruppe um gemeinsame Gebete. </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26</a:t>
            </a:fld>
            <a:endParaRPr lang="en-US"/>
          </a:p>
        </p:txBody>
      </p:sp>
    </p:spTree>
    <p:extLst>
      <p:ext uri="{BB962C8B-B14F-4D97-AF65-F5344CB8AC3E}">
        <p14:creationId xmlns:p14="http://schemas.microsoft.com/office/powerpoint/2010/main" val="2463534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3. Nimm die Verheißungen der Bibel für dich in Anspruch.</a:t>
            </a:r>
            <a:r>
              <a:rPr lang="de-DE" sz="1200" kern="1200" dirty="0">
                <a:solidFill>
                  <a:schemeClr val="tx1"/>
                </a:solidFill>
                <a:effectLst/>
                <a:latin typeface="+mn-lt"/>
                <a:ea typeface="+mn-ea"/>
                <a:cs typeface="+mn-cs"/>
              </a:rPr>
              <a:t>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Es erscheint unmöglich, seinen Feinden zu vergeben, doch bei Gott sind alle Dinge möglich. Präge dir die Bibeltexte ein, die wir vorhin studiert haben.</a:t>
            </a:r>
            <a:endParaRPr lang="de-AT" sz="1200"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„Menschlich gesehen ist es unmöglich. Aber bei Gott ist alles möglich.“ (Matthäus 19,26 NLB)</a:t>
            </a:r>
            <a:endParaRPr lang="de-AT" sz="1200" i="1"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„Alles ist mir möglich durch Christus, der mir die Kraft gibt, die ich brauche.“ (Philipper 4,13 NLB)</a:t>
            </a:r>
            <a:endParaRPr lang="de-AT" sz="1200" i="1"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„Liebt eure Feinde! Betet für die, die euch verfolgen!“ (Matthäus 5,44 NLB)</a:t>
            </a:r>
            <a:endParaRPr lang="de-AT" sz="1200" i="1"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„Lass dich nicht vom Bösen über­winden, sondern überwinde das Böse durch das Gute!“ (Römer 12,21 NLB)</a:t>
            </a:r>
            <a:endParaRPr lang="de-AT"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27</a:t>
            </a:fld>
            <a:endParaRPr lang="en-US"/>
          </a:p>
        </p:txBody>
      </p:sp>
    </p:spTree>
    <p:extLst>
      <p:ext uri="{BB962C8B-B14F-4D97-AF65-F5344CB8AC3E}">
        <p14:creationId xmlns:p14="http://schemas.microsoft.com/office/powerpoint/2010/main" val="2370393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4. Übe dich in Vergebung. </a:t>
            </a:r>
          </a:p>
          <a:p>
            <a:endParaRPr lang="de-DE" sz="1200" b="1"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Lies Lebensberichte von Menschen (biblische und biographische), die „unmögliche“ Vergebung gewährt haben. Auch wenn du dich nicht danach fühlst, lass bewusst Zorn und Schmerzen, Ablehnung und Verbitterung aus deinem Herzen weichen. Dieser Vorgang führt zur Heilung und du kannst wieder gesunde Beziehungen zu Gott und anderen Menschen pflegen.</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Wir müssen denen vergeben, die uns verletzen, weil Gott so vieles in uns vergeben hat.</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28</a:t>
            </a:fld>
            <a:endParaRPr lang="en-US"/>
          </a:p>
        </p:txBody>
      </p:sp>
    </p:spTree>
    <p:extLst>
      <p:ext uri="{BB962C8B-B14F-4D97-AF65-F5344CB8AC3E}">
        <p14:creationId xmlns:p14="http://schemas.microsoft.com/office/powerpoint/2010/main" val="91912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ZIELSETZUNG</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Wir wollen heute über einige Techniken sprechen, die benötigt werden, um eine große Herausforderung zu bewältigen: Einen Straftäter zu lieben und sich ein vergebungsbereites Herz zu bewahren. Viele von uns kämpfen mit der Aufgabe, zu „vergeben und vergessen“. Wir können von Natur aus nicht so gnädig, freiwillig, tiefgehend und wiederholt vergeben wie Christus, unser Heiland, uns vergibt. Doch bei dieser Frage geht es um Leben oder Tod.</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Wir müssen die ewigen Auswirkungen dessen begreifen, was ein liebendes und vergebendes Herz für das Opfer und für den Täter bedeuten kann. Das Erzählen von Geschichten ist eine wirkungsvolle Methode, geistliche Wahrheiten zu verstehen. Die Schilderung der Erfahrungen von jemandem anderen wird zur Vorlage für deine eigene Lebensgeschichte.</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3</a:t>
            </a:fld>
            <a:endParaRPr lang="en-US"/>
          </a:p>
        </p:txBody>
      </p:sp>
    </p:spTree>
    <p:extLst>
      <p:ext uri="{BB962C8B-B14F-4D97-AF65-F5344CB8AC3E}">
        <p14:creationId xmlns:p14="http://schemas.microsoft.com/office/powerpoint/2010/main" val="814770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a:solidFill>
                  <a:schemeClr val="tx1"/>
                </a:solidFill>
                <a:effectLst/>
                <a:latin typeface="+mn-lt"/>
                <a:ea typeface="+mn-ea"/>
                <a:cs typeface="+mn-cs"/>
              </a:rPr>
              <a:t>Esau bereitete sich auf einen Kampf mit seinem Bruder Jakob vor. Voller Wut und Zorn sehnte er sich nach Rache. Doch durch einen Traum in eben jener Nacht wurde Esau ein liebendes und vergebungsbereites Herz geschenkt, um Jakob zu begegnen. Zu dieser Zeit verbrachte Jakob die ganze Nacht buchstäblich mit Gott ringend zu, bevor er in der Lage war, Gottes Vergebung und Segen zu empfangen, die es ihm erlaubten, die (unerwartete) Vergebung seines Bruders anzunehmen.</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4</a:t>
            </a:fld>
            <a:endParaRPr lang="en-US"/>
          </a:p>
        </p:txBody>
      </p:sp>
    </p:spTree>
    <p:extLst>
      <p:ext uri="{BB962C8B-B14F-4D97-AF65-F5344CB8AC3E}">
        <p14:creationId xmlns:p14="http://schemas.microsoft.com/office/powerpoint/2010/main" val="2599661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EIN LIEBENDES UND VERGEBUNGSBEREITES HERZ</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Wenn es dir schwerfällt, diese uralte Geschichte mit einer lebensverändernden Vision und dem nächtlichen Kampf mit einem überirdischen Wesen auf dein eigenes Leben zu übertragen, hilft dir vielleicht dieser moderne Bericht dabei, die Bedeutung eines liebenden und vergebungsbereiten Herzens für dein eigenes Leben anzuwenden.</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Eine Gruppe Jugendlicher war nachts in bester Laune unterwegs, als sie ein Auto auf sich zukommen sahen. Aus einer plötzlichen Laune heraus warf einer von ihnen, ein achtzehnjähriger Student, einen Stein auf die gegenüberliegende Straßenseite, als der Wagen vorüberfuhr. Der Stein traf den Kopf der Lenkerin und zerstörte ihr Gesicht. Die Verletzungen waren so schwer, dass sie beinahe am Unfallsort verstarb.</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Nachdem sie viele Operationen und Monate der langwierigen Genesung hinter sich gebracht hatte, während sie unbeschreibliche Schmerzen durchlitten und die Tatsache, dass ihr Gesicht für immer gezeichnet worden war, angenommen hatte, beschloss sie, die abschließende Gerichtssitzung des Täters zu besuchen. Nun sollte der Jugendliche das Urteil des Richters für sein Verbrechen erfahren.</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Der Richter erlaubte dieser Frau, dem Opfer des Verbrechens, im überfüllten Gerichtsraum zu sprechen. Mit fester Stimme sagte sie: „Junger Mann, in meinem Leben gibt es keinen Raum für Rache. Ich habe den Richter gebeten, nachsichtig mit dir umzugehen. Wenn meine Großzügigkeit dabei hilft, dass du zu einem verantwortungsbewussten, mitfühlenden, ehrlichen Mann heranreifst, dessen Großmut seine Familie mit Stolz erfüllt, dann werde ich wirklich zufrieden sein, und mein Leiden wird nicht umsonst gewesen sein.“ In Wirklichkeit sagte sie: „Vater, vergib ihm, denn er hatte keine Ahnung, was er in jener Nacht angerichtet hat.“</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Als er ihre vergebenden Worte hörte, brach der hartgesottene junge Mann im Gerichtsraum zusammen, und schluchzte voller Reue. Er ging zum Unfallsopfer hinüber, umarmte sie und schrie heraus, wie sehr ihm sein blödsinniges Handeln leidtat. Der Richter wurde so von dieser Entwicklung bewegt, dass er den Täter nur zu sechs Monaten Gefängnis verurteilte, statt den maximalen Strafrahmen von fünfundzwanzig Jahren auszunützen.</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5</a:t>
            </a:fld>
            <a:endParaRPr lang="en-US"/>
          </a:p>
        </p:txBody>
      </p:sp>
    </p:spTree>
    <p:extLst>
      <p:ext uri="{BB962C8B-B14F-4D97-AF65-F5344CB8AC3E}">
        <p14:creationId xmlns:p14="http://schemas.microsoft.com/office/powerpoint/2010/main" val="495443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a:solidFill>
                  <a:schemeClr val="tx1"/>
                </a:solidFill>
                <a:effectLst/>
                <a:latin typeface="+mn-lt"/>
                <a:ea typeface="+mn-ea"/>
                <a:cs typeface="+mn-cs"/>
              </a:rPr>
              <a:t>Dieser Bericht verdeutlicht, was tiefgreifende Vergebung ist:</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Sie ist eine machtvolle Tat.</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Sie berührt unsere Herzen und nimmt uns den Atem.</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Sie lässt uns fragen: „Wie kannst du es über dich bringen, so eine fürchterliche Tat zu vergeben? Das natürliche Herz verlangt nach Rache!“</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6</a:t>
            </a:fld>
            <a:endParaRPr lang="en-US"/>
          </a:p>
        </p:txBody>
      </p:sp>
    </p:spTree>
    <p:extLst>
      <p:ext uri="{BB962C8B-B14F-4D97-AF65-F5344CB8AC3E}">
        <p14:creationId xmlns:p14="http://schemas.microsoft.com/office/powerpoint/2010/main" val="91240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WIE KANNST DU ES ÜBER DICH BRINGEN, ZU VERGEBEN?</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Wenn wir das Wesen der Vergebung verstehen, wie es diese Frau ganz gewiss tat, haben wir die Antwort auf die Frage: „Wie kann ich es über mich bringen, zu vergeben?“ bereits beantwortet. Es ist nur durch die Kraft der Gottheit möglich. Wir haben soeben gesehen, wie der Heilige Geist die Herzen bewegt und verändert. Die Vergebung ist ein Vorgang, den wir nicht vernachlässigen dürfen, wenn wir zu den Leuten werden wollen, zu denen uns Gott erschaffen hat. Viele von uns haben Jahre in Gefangenschaft verbracht, weil wir unfähig oder unwillig waren, jemandem zu vergeben. Wenn wir es endlich begreifen und vergeben, werden wir ehrfurchtgebietende Freiheit erleben.</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Lasst uns die Lehren von Jesus selbst studieren, um den Rahmen für wahre Vergebung zu finden. Lasst uns seine Worte lesen, die in Matthäus 18,15-17 berichtet werden. Hier beschreibt er eine Situation, wo ein Opfer mit vergebungsbereitem Herzen einem Täter gegenübersteht. Wir werden sehen, welche Anweisungen Christus zum Thema Vergebung gibt.</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7</a:t>
            </a:fld>
            <a:endParaRPr lang="en-US"/>
          </a:p>
        </p:txBody>
      </p:sp>
    </p:spTree>
    <p:extLst>
      <p:ext uri="{BB962C8B-B14F-4D97-AF65-F5344CB8AC3E}">
        <p14:creationId xmlns:p14="http://schemas.microsoft.com/office/powerpoint/2010/main" val="44110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i="1" kern="1200" dirty="0">
                <a:solidFill>
                  <a:schemeClr val="tx1"/>
                </a:solidFill>
                <a:effectLst/>
                <a:latin typeface="+mn-lt"/>
                <a:ea typeface="+mn-ea"/>
                <a:cs typeface="+mn-cs"/>
              </a:rPr>
              <a:t>„Wenn dir ein Bruder unrecht getan hat, geh zu ihm und weise ihn auf seinen Fehler hin. Wenn er auf dich hört und seine Schuld zugibt, hast du ihn zurückgewonnen.  Wenn es dir nicht gelingt, nimm einen oder zwei andere und geht noch einmal gemeinsam zu ihm, sodass alles, was du sagst, von zwei oder drei Zeugen bestätigt werden kann. Wenn er auch dann nicht zuhören will, trage den Fall deiner Gemeinde vor. Wenn die Gemeinde dir Recht gibt, aber der andere auch dieses Urteil nicht anerkennt, dann behandelt ihn wie einen, der Gott nicht kennt, oder wie einen bestechlichen Steuereinnehmer.“ (Matthäus 18,15-17 NLB)</a:t>
            </a:r>
            <a:endParaRPr lang="de-AT"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8</a:t>
            </a:fld>
            <a:endParaRPr lang="en-US"/>
          </a:p>
        </p:txBody>
      </p:sp>
    </p:spTree>
    <p:extLst>
      <p:ext uri="{BB962C8B-B14F-4D97-AF65-F5344CB8AC3E}">
        <p14:creationId xmlns:p14="http://schemas.microsoft.com/office/powerpoint/2010/main" val="1109953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a:solidFill>
                  <a:schemeClr val="tx1"/>
                </a:solidFill>
                <a:effectLst/>
                <a:latin typeface="+mn-lt"/>
                <a:ea typeface="+mn-ea"/>
                <a:cs typeface="+mn-cs"/>
              </a:rPr>
              <a:t>Die Anweisungen für eine Versöhnung und Vergebung sind klar:</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Das Opfer sollte ein Treffen mit dem Täter in die Wege leiten.</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Das Ziel dieser Begegnung ist, Heilung und Versöhnung zu ermöglichen.</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Das Opfer soll diese Angelegenheit diskret behandeln, und weder das Vergehen noch das Treffen bekannt machen.</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Wenn nötig, kann dieser Schritt mit einem oder zwei zusätzlichen Zeugen wiederholt werden.</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Wenn wir Jesu einfache Richtlinien beachten und im Geist der Versöhnung rasch und allein eine Begegnung suchen, ist das Problem damit oft gelöst. Meistens sind die Folgen, dass die Beziehung zueinander gestärkt wird und unter Umständen ein Feind sich in einen besseren Christen, ja sogar in einen engen Freund verwandelt.</a:t>
            </a:r>
            <a:endParaRPr lang="de-A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9</a:t>
            </a:fld>
            <a:endParaRPr lang="en-US"/>
          </a:p>
        </p:txBody>
      </p:sp>
    </p:spTree>
    <p:extLst>
      <p:ext uri="{BB962C8B-B14F-4D97-AF65-F5344CB8AC3E}">
        <p14:creationId xmlns:p14="http://schemas.microsoft.com/office/powerpoint/2010/main" val="3432565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A9743-D8DC-7E4C-9BF2-B5E26BF7D3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A9F122-6A27-3346-92D3-EF9F31EAC8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AAF7CC-B3DA-A643-A8BB-18F3E055F54D}"/>
              </a:ext>
            </a:extLst>
          </p:cNvPr>
          <p:cNvSpPr>
            <a:spLocks noGrp="1"/>
          </p:cNvSpPr>
          <p:nvPr>
            <p:ph type="dt" sz="half" idx="10"/>
          </p:nvPr>
        </p:nvSpPr>
        <p:spPr/>
        <p:txBody>
          <a:bodyPr/>
          <a:lstStyle/>
          <a:p>
            <a:fld id="{9EFFA53F-F42F-3343-91B3-0670EB63EA83}" type="datetimeFigureOut">
              <a:rPr lang="en-US" smtClean="0"/>
              <a:t>5/9/2019</a:t>
            </a:fld>
            <a:endParaRPr lang="en-US"/>
          </a:p>
        </p:txBody>
      </p:sp>
      <p:sp>
        <p:nvSpPr>
          <p:cNvPr id="5" name="Footer Placeholder 4">
            <a:extLst>
              <a:ext uri="{FF2B5EF4-FFF2-40B4-BE49-F238E27FC236}">
                <a16:creationId xmlns:a16="http://schemas.microsoft.com/office/drawing/2014/main" id="{23A4E1B4-9F57-9A4E-9765-D74D1A2DA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946714-D9CC-A14E-AA8D-5AD03E8FA5C7}"/>
              </a:ext>
            </a:extLst>
          </p:cNvPr>
          <p:cNvSpPr>
            <a:spLocks noGrp="1"/>
          </p:cNvSpPr>
          <p:nvPr>
            <p:ph type="sldNum" sz="quarter" idx="12"/>
          </p:nvPr>
        </p:nvSpPr>
        <p:spPr/>
        <p:txBody>
          <a:bodyPr/>
          <a:lstStyle/>
          <a:p>
            <a:fld id="{20248C45-AEE8-AC4F-8F6F-A8E5BE76E63B}" type="slidenum">
              <a:rPr lang="en-US" smtClean="0"/>
              <a:t>‹Nr.›</a:t>
            </a:fld>
            <a:endParaRPr lang="en-US"/>
          </a:p>
        </p:txBody>
      </p:sp>
    </p:spTree>
    <p:extLst>
      <p:ext uri="{BB962C8B-B14F-4D97-AF65-F5344CB8AC3E}">
        <p14:creationId xmlns:p14="http://schemas.microsoft.com/office/powerpoint/2010/main" val="2905314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DCC2-4513-844E-9FCC-CA8818B81C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1834B2-B408-2F4A-9C85-36B9423241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C3947-DB8C-644A-A97E-19BB38DDA3F5}"/>
              </a:ext>
            </a:extLst>
          </p:cNvPr>
          <p:cNvSpPr>
            <a:spLocks noGrp="1"/>
          </p:cNvSpPr>
          <p:nvPr>
            <p:ph type="dt" sz="half" idx="10"/>
          </p:nvPr>
        </p:nvSpPr>
        <p:spPr/>
        <p:txBody>
          <a:bodyPr/>
          <a:lstStyle/>
          <a:p>
            <a:fld id="{9EFFA53F-F42F-3343-91B3-0670EB63EA83}" type="datetimeFigureOut">
              <a:rPr lang="en-US" smtClean="0"/>
              <a:t>5/9/2019</a:t>
            </a:fld>
            <a:endParaRPr lang="en-US"/>
          </a:p>
        </p:txBody>
      </p:sp>
      <p:sp>
        <p:nvSpPr>
          <p:cNvPr id="5" name="Footer Placeholder 4">
            <a:extLst>
              <a:ext uri="{FF2B5EF4-FFF2-40B4-BE49-F238E27FC236}">
                <a16:creationId xmlns:a16="http://schemas.microsoft.com/office/drawing/2014/main" id="{B8250896-8658-0448-A637-B70FEAF12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95459-51C9-0C46-A8B2-2CF4F6A4B76A}"/>
              </a:ext>
            </a:extLst>
          </p:cNvPr>
          <p:cNvSpPr>
            <a:spLocks noGrp="1"/>
          </p:cNvSpPr>
          <p:nvPr>
            <p:ph type="sldNum" sz="quarter" idx="12"/>
          </p:nvPr>
        </p:nvSpPr>
        <p:spPr/>
        <p:txBody>
          <a:bodyPr/>
          <a:lstStyle/>
          <a:p>
            <a:fld id="{20248C45-AEE8-AC4F-8F6F-A8E5BE76E63B}" type="slidenum">
              <a:rPr lang="en-US" smtClean="0"/>
              <a:t>‹Nr.›</a:t>
            </a:fld>
            <a:endParaRPr lang="en-US"/>
          </a:p>
        </p:txBody>
      </p:sp>
    </p:spTree>
    <p:extLst>
      <p:ext uri="{BB962C8B-B14F-4D97-AF65-F5344CB8AC3E}">
        <p14:creationId xmlns:p14="http://schemas.microsoft.com/office/powerpoint/2010/main" val="1185060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D9C471-6301-4148-8FC5-70C8601895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76CDA6-FBCE-7540-8698-C0CCD60402A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9D346A-AF6C-0A49-8912-AC8446103079}"/>
              </a:ext>
            </a:extLst>
          </p:cNvPr>
          <p:cNvSpPr>
            <a:spLocks noGrp="1"/>
          </p:cNvSpPr>
          <p:nvPr>
            <p:ph type="dt" sz="half" idx="10"/>
          </p:nvPr>
        </p:nvSpPr>
        <p:spPr/>
        <p:txBody>
          <a:bodyPr/>
          <a:lstStyle/>
          <a:p>
            <a:fld id="{9EFFA53F-F42F-3343-91B3-0670EB63EA83}" type="datetimeFigureOut">
              <a:rPr lang="en-US" smtClean="0"/>
              <a:t>5/9/2019</a:t>
            </a:fld>
            <a:endParaRPr lang="en-US"/>
          </a:p>
        </p:txBody>
      </p:sp>
      <p:sp>
        <p:nvSpPr>
          <p:cNvPr id="5" name="Footer Placeholder 4">
            <a:extLst>
              <a:ext uri="{FF2B5EF4-FFF2-40B4-BE49-F238E27FC236}">
                <a16:creationId xmlns:a16="http://schemas.microsoft.com/office/drawing/2014/main" id="{10DA4153-042F-8B4B-A779-4FBABF2B23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A1333-A5DD-1647-A533-50205C4B9448}"/>
              </a:ext>
            </a:extLst>
          </p:cNvPr>
          <p:cNvSpPr>
            <a:spLocks noGrp="1"/>
          </p:cNvSpPr>
          <p:nvPr>
            <p:ph type="sldNum" sz="quarter" idx="12"/>
          </p:nvPr>
        </p:nvSpPr>
        <p:spPr/>
        <p:txBody>
          <a:bodyPr/>
          <a:lstStyle/>
          <a:p>
            <a:fld id="{20248C45-AEE8-AC4F-8F6F-A8E5BE76E63B}" type="slidenum">
              <a:rPr lang="en-US" smtClean="0"/>
              <a:t>‹Nr.›</a:t>
            </a:fld>
            <a:endParaRPr lang="en-US"/>
          </a:p>
        </p:txBody>
      </p:sp>
    </p:spTree>
    <p:extLst>
      <p:ext uri="{BB962C8B-B14F-4D97-AF65-F5344CB8AC3E}">
        <p14:creationId xmlns:p14="http://schemas.microsoft.com/office/powerpoint/2010/main" val="2903582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751AA-C91C-454D-96A1-B585ED399A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44B3D4-54ED-2A42-80A1-9DB2445F77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E2295-93A8-F042-A0C8-DA9F88BB20CA}"/>
              </a:ext>
            </a:extLst>
          </p:cNvPr>
          <p:cNvSpPr>
            <a:spLocks noGrp="1"/>
          </p:cNvSpPr>
          <p:nvPr>
            <p:ph type="dt" sz="half" idx="10"/>
          </p:nvPr>
        </p:nvSpPr>
        <p:spPr/>
        <p:txBody>
          <a:bodyPr/>
          <a:lstStyle/>
          <a:p>
            <a:fld id="{9EFFA53F-F42F-3343-91B3-0670EB63EA83}" type="datetimeFigureOut">
              <a:rPr lang="en-US" smtClean="0"/>
              <a:t>5/9/2019</a:t>
            </a:fld>
            <a:endParaRPr lang="en-US"/>
          </a:p>
        </p:txBody>
      </p:sp>
      <p:sp>
        <p:nvSpPr>
          <p:cNvPr id="5" name="Footer Placeholder 4">
            <a:extLst>
              <a:ext uri="{FF2B5EF4-FFF2-40B4-BE49-F238E27FC236}">
                <a16:creationId xmlns:a16="http://schemas.microsoft.com/office/drawing/2014/main" id="{7E43C4D9-79D1-274E-BD26-451B6FF5F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4D81E0-1752-0845-9FD3-4A99EDF30257}"/>
              </a:ext>
            </a:extLst>
          </p:cNvPr>
          <p:cNvSpPr>
            <a:spLocks noGrp="1"/>
          </p:cNvSpPr>
          <p:nvPr>
            <p:ph type="sldNum" sz="quarter" idx="12"/>
          </p:nvPr>
        </p:nvSpPr>
        <p:spPr/>
        <p:txBody>
          <a:bodyPr/>
          <a:lstStyle/>
          <a:p>
            <a:fld id="{20248C45-AEE8-AC4F-8F6F-A8E5BE76E63B}" type="slidenum">
              <a:rPr lang="en-US" smtClean="0"/>
              <a:t>‹Nr.›</a:t>
            </a:fld>
            <a:endParaRPr lang="en-US"/>
          </a:p>
        </p:txBody>
      </p:sp>
    </p:spTree>
    <p:extLst>
      <p:ext uri="{BB962C8B-B14F-4D97-AF65-F5344CB8AC3E}">
        <p14:creationId xmlns:p14="http://schemas.microsoft.com/office/powerpoint/2010/main" val="398985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D3F2D-F245-004A-ADF7-521811D6C3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D214E5-7E76-1946-ABA1-BE347955AB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DEB82D-0E65-904B-A977-143DB918D5FC}"/>
              </a:ext>
            </a:extLst>
          </p:cNvPr>
          <p:cNvSpPr>
            <a:spLocks noGrp="1"/>
          </p:cNvSpPr>
          <p:nvPr>
            <p:ph type="dt" sz="half" idx="10"/>
          </p:nvPr>
        </p:nvSpPr>
        <p:spPr/>
        <p:txBody>
          <a:bodyPr/>
          <a:lstStyle/>
          <a:p>
            <a:fld id="{9EFFA53F-F42F-3343-91B3-0670EB63EA83}" type="datetimeFigureOut">
              <a:rPr lang="en-US" smtClean="0"/>
              <a:t>5/9/2019</a:t>
            </a:fld>
            <a:endParaRPr lang="en-US"/>
          </a:p>
        </p:txBody>
      </p:sp>
      <p:sp>
        <p:nvSpPr>
          <p:cNvPr id="5" name="Footer Placeholder 4">
            <a:extLst>
              <a:ext uri="{FF2B5EF4-FFF2-40B4-BE49-F238E27FC236}">
                <a16:creationId xmlns:a16="http://schemas.microsoft.com/office/drawing/2014/main" id="{DBE5F5E4-99B7-BC49-AAAF-CEC07579F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87121-26E6-2247-BEB6-4AF4F28F2303}"/>
              </a:ext>
            </a:extLst>
          </p:cNvPr>
          <p:cNvSpPr>
            <a:spLocks noGrp="1"/>
          </p:cNvSpPr>
          <p:nvPr>
            <p:ph type="sldNum" sz="quarter" idx="12"/>
          </p:nvPr>
        </p:nvSpPr>
        <p:spPr/>
        <p:txBody>
          <a:bodyPr/>
          <a:lstStyle/>
          <a:p>
            <a:fld id="{20248C45-AEE8-AC4F-8F6F-A8E5BE76E63B}" type="slidenum">
              <a:rPr lang="en-US" smtClean="0"/>
              <a:t>‹Nr.›</a:t>
            </a:fld>
            <a:endParaRPr lang="en-US"/>
          </a:p>
        </p:txBody>
      </p:sp>
    </p:spTree>
    <p:extLst>
      <p:ext uri="{BB962C8B-B14F-4D97-AF65-F5344CB8AC3E}">
        <p14:creationId xmlns:p14="http://schemas.microsoft.com/office/powerpoint/2010/main" val="2908892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26B2A-349E-D241-B638-E47E7A976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379D9F-919D-924C-8FBF-6971A3822B0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BE7CD5-FD74-CB46-8781-F201CC62B8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F726AF-911E-0145-B47B-EAB1C22E1411}"/>
              </a:ext>
            </a:extLst>
          </p:cNvPr>
          <p:cNvSpPr>
            <a:spLocks noGrp="1"/>
          </p:cNvSpPr>
          <p:nvPr>
            <p:ph type="dt" sz="half" idx="10"/>
          </p:nvPr>
        </p:nvSpPr>
        <p:spPr/>
        <p:txBody>
          <a:bodyPr/>
          <a:lstStyle/>
          <a:p>
            <a:fld id="{9EFFA53F-F42F-3343-91B3-0670EB63EA83}" type="datetimeFigureOut">
              <a:rPr lang="en-US" smtClean="0"/>
              <a:t>5/9/2019</a:t>
            </a:fld>
            <a:endParaRPr lang="en-US"/>
          </a:p>
        </p:txBody>
      </p:sp>
      <p:sp>
        <p:nvSpPr>
          <p:cNvPr id="6" name="Footer Placeholder 5">
            <a:extLst>
              <a:ext uri="{FF2B5EF4-FFF2-40B4-BE49-F238E27FC236}">
                <a16:creationId xmlns:a16="http://schemas.microsoft.com/office/drawing/2014/main" id="{B5283D74-48CA-EB46-8DC4-B8963DDF59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62235-FDB5-E847-A223-F8840DF19D79}"/>
              </a:ext>
            </a:extLst>
          </p:cNvPr>
          <p:cNvSpPr>
            <a:spLocks noGrp="1"/>
          </p:cNvSpPr>
          <p:nvPr>
            <p:ph type="sldNum" sz="quarter" idx="12"/>
          </p:nvPr>
        </p:nvSpPr>
        <p:spPr/>
        <p:txBody>
          <a:bodyPr/>
          <a:lstStyle/>
          <a:p>
            <a:fld id="{20248C45-AEE8-AC4F-8F6F-A8E5BE76E63B}" type="slidenum">
              <a:rPr lang="en-US" smtClean="0"/>
              <a:t>‹Nr.›</a:t>
            </a:fld>
            <a:endParaRPr lang="en-US"/>
          </a:p>
        </p:txBody>
      </p:sp>
    </p:spTree>
    <p:extLst>
      <p:ext uri="{BB962C8B-B14F-4D97-AF65-F5344CB8AC3E}">
        <p14:creationId xmlns:p14="http://schemas.microsoft.com/office/powerpoint/2010/main" val="3576060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92D1-8DAC-974A-9890-2ACBEEC36C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389AF8-BFB6-C642-BC90-FFFC2F3FC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A0F265D-C036-174F-91CF-56C5E580905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A6B8E2-A7EE-1947-810A-BC655D12B5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4B44363-B2A7-F441-A88F-426A3C7AD7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135E50-137C-3848-8B1A-D8A39BF793A6}"/>
              </a:ext>
            </a:extLst>
          </p:cNvPr>
          <p:cNvSpPr>
            <a:spLocks noGrp="1"/>
          </p:cNvSpPr>
          <p:nvPr>
            <p:ph type="dt" sz="half" idx="10"/>
          </p:nvPr>
        </p:nvSpPr>
        <p:spPr/>
        <p:txBody>
          <a:bodyPr/>
          <a:lstStyle/>
          <a:p>
            <a:fld id="{9EFFA53F-F42F-3343-91B3-0670EB63EA83}" type="datetimeFigureOut">
              <a:rPr lang="en-US" smtClean="0"/>
              <a:t>5/9/2019</a:t>
            </a:fld>
            <a:endParaRPr lang="en-US"/>
          </a:p>
        </p:txBody>
      </p:sp>
      <p:sp>
        <p:nvSpPr>
          <p:cNvPr id="8" name="Footer Placeholder 7">
            <a:extLst>
              <a:ext uri="{FF2B5EF4-FFF2-40B4-BE49-F238E27FC236}">
                <a16:creationId xmlns:a16="http://schemas.microsoft.com/office/drawing/2014/main" id="{2B00A8C2-AC02-D748-8FE3-4B20EBA3C4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4E5B8C-5003-6648-9200-4948B628A354}"/>
              </a:ext>
            </a:extLst>
          </p:cNvPr>
          <p:cNvSpPr>
            <a:spLocks noGrp="1"/>
          </p:cNvSpPr>
          <p:nvPr>
            <p:ph type="sldNum" sz="quarter" idx="12"/>
          </p:nvPr>
        </p:nvSpPr>
        <p:spPr/>
        <p:txBody>
          <a:bodyPr/>
          <a:lstStyle/>
          <a:p>
            <a:fld id="{20248C45-AEE8-AC4F-8F6F-A8E5BE76E63B}" type="slidenum">
              <a:rPr lang="en-US" smtClean="0"/>
              <a:t>‹Nr.›</a:t>
            </a:fld>
            <a:endParaRPr lang="en-US"/>
          </a:p>
        </p:txBody>
      </p:sp>
    </p:spTree>
    <p:extLst>
      <p:ext uri="{BB962C8B-B14F-4D97-AF65-F5344CB8AC3E}">
        <p14:creationId xmlns:p14="http://schemas.microsoft.com/office/powerpoint/2010/main" val="3988461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24907-D1C4-A94B-B993-A3D690C45E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725F84-AD01-DC48-B2A3-9F8EDDA9B5B1}"/>
              </a:ext>
            </a:extLst>
          </p:cNvPr>
          <p:cNvSpPr>
            <a:spLocks noGrp="1"/>
          </p:cNvSpPr>
          <p:nvPr>
            <p:ph type="dt" sz="half" idx="10"/>
          </p:nvPr>
        </p:nvSpPr>
        <p:spPr/>
        <p:txBody>
          <a:bodyPr/>
          <a:lstStyle/>
          <a:p>
            <a:fld id="{9EFFA53F-F42F-3343-91B3-0670EB63EA83}" type="datetimeFigureOut">
              <a:rPr lang="en-US" smtClean="0"/>
              <a:t>5/9/2019</a:t>
            </a:fld>
            <a:endParaRPr lang="en-US"/>
          </a:p>
        </p:txBody>
      </p:sp>
      <p:sp>
        <p:nvSpPr>
          <p:cNvPr id="4" name="Footer Placeholder 3">
            <a:extLst>
              <a:ext uri="{FF2B5EF4-FFF2-40B4-BE49-F238E27FC236}">
                <a16:creationId xmlns:a16="http://schemas.microsoft.com/office/drawing/2014/main" id="{852300F3-F044-CD40-80DA-5F17E8672A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C108B2-DC00-DE4A-9B7D-79B53F146DBF}"/>
              </a:ext>
            </a:extLst>
          </p:cNvPr>
          <p:cNvSpPr>
            <a:spLocks noGrp="1"/>
          </p:cNvSpPr>
          <p:nvPr>
            <p:ph type="sldNum" sz="quarter" idx="12"/>
          </p:nvPr>
        </p:nvSpPr>
        <p:spPr/>
        <p:txBody>
          <a:bodyPr/>
          <a:lstStyle/>
          <a:p>
            <a:fld id="{20248C45-AEE8-AC4F-8F6F-A8E5BE76E63B}" type="slidenum">
              <a:rPr lang="en-US" smtClean="0"/>
              <a:t>‹Nr.›</a:t>
            </a:fld>
            <a:endParaRPr lang="en-US"/>
          </a:p>
        </p:txBody>
      </p:sp>
    </p:spTree>
    <p:extLst>
      <p:ext uri="{BB962C8B-B14F-4D97-AF65-F5344CB8AC3E}">
        <p14:creationId xmlns:p14="http://schemas.microsoft.com/office/powerpoint/2010/main" val="335709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5E7EE4-BD36-DB44-A984-498F8CC67FB5}"/>
              </a:ext>
            </a:extLst>
          </p:cNvPr>
          <p:cNvSpPr>
            <a:spLocks noGrp="1"/>
          </p:cNvSpPr>
          <p:nvPr>
            <p:ph type="dt" sz="half" idx="10"/>
          </p:nvPr>
        </p:nvSpPr>
        <p:spPr/>
        <p:txBody>
          <a:bodyPr/>
          <a:lstStyle/>
          <a:p>
            <a:fld id="{9EFFA53F-F42F-3343-91B3-0670EB63EA83}" type="datetimeFigureOut">
              <a:rPr lang="en-US" smtClean="0"/>
              <a:t>5/9/2019</a:t>
            </a:fld>
            <a:endParaRPr lang="en-US"/>
          </a:p>
        </p:txBody>
      </p:sp>
      <p:sp>
        <p:nvSpPr>
          <p:cNvPr id="3" name="Footer Placeholder 2">
            <a:extLst>
              <a:ext uri="{FF2B5EF4-FFF2-40B4-BE49-F238E27FC236}">
                <a16:creationId xmlns:a16="http://schemas.microsoft.com/office/drawing/2014/main" id="{ED567D90-D5CE-B54E-B571-ED11D360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6BED0D-E839-0A4C-ACAC-8FA75612D162}"/>
              </a:ext>
            </a:extLst>
          </p:cNvPr>
          <p:cNvSpPr>
            <a:spLocks noGrp="1"/>
          </p:cNvSpPr>
          <p:nvPr>
            <p:ph type="sldNum" sz="quarter" idx="12"/>
          </p:nvPr>
        </p:nvSpPr>
        <p:spPr/>
        <p:txBody>
          <a:bodyPr/>
          <a:lstStyle/>
          <a:p>
            <a:fld id="{20248C45-AEE8-AC4F-8F6F-A8E5BE76E63B}" type="slidenum">
              <a:rPr lang="en-US" smtClean="0"/>
              <a:t>‹Nr.›</a:t>
            </a:fld>
            <a:endParaRPr lang="en-US"/>
          </a:p>
        </p:txBody>
      </p:sp>
    </p:spTree>
    <p:extLst>
      <p:ext uri="{BB962C8B-B14F-4D97-AF65-F5344CB8AC3E}">
        <p14:creationId xmlns:p14="http://schemas.microsoft.com/office/powerpoint/2010/main" val="357548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5C04-E68E-D74C-A1BE-4F6C992B68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B6D1C7-80A6-4840-A62B-4CF338F6CC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51122E-B3AA-274A-A860-F4DD1B5FC6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DF2973-6CBD-8A41-ACB8-0443EFA65291}"/>
              </a:ext>
            </a:extLst>
          </p:cNvPr>
          <p:cNvSpPr>
            <a:spLocks noGrp="1"/>
          </p:cNvSpPr>
          <p:nvPr>
            <p:ph type="dt" sz="half" idx="10"/>
          </p:nvPr>
        </p:nvSpPr>
        <p:spPr/>
        <p:txBody>
          <a:bodyPr/>
          <a:lstStyle/>
          <a:p>
            <a:fld id="{9EFFA53F-F42F-3343-91B3-0670EB63EA83}" type="datetimeFigureOut">
              <a:rPr lang="en-US" smtClean="0"/>
              <a:t>5/9/2019</a:t>
            </a:fld>
            <a:endParaRPr lang="en-US"/>
          </a:p>
        </p:txBody>
      </p:sp>
      <p:sp>
        <p:nvSpPr>
          <p:cNvPr id="6" name="Footer Placeholder 5">
            <a:extLst>
              <a:ext uri="{FF2B5EF4-FFF2-40B4-BE49-F238E27FC236}">
                <a16:creationId xmlns:a16="http://schemas.microsoft.com/office/drawing/2014/main" id="{D34DE951-45FA-064C-AD1E-D1EBA6739C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E03B7E-DC4E-5846-A621-95434A01496E}"/>
              </a:ext>
            </a:extLst>
          </p:cNvPr>
          <p:cNvSpPr>
            <a:spLocks noGrp="1"/>
          </p:cNvSpPr>
          <p:nvPr>
            <p:ph type="sldNum" sz="quarter" idx="12"/>
          </p:nvPr>
        </p:nvSpPr>
        <p:spPr/>
        <p:txBody>
          <a:bodyPr/>
          <a:lstStyle/>
          <a:p>
            <a:fld id="{20248C45-AEE8-AC4F-8F6F-A8E5BE76E63B}" type="slidenum">
              <a:rPr lang="en-US" smtClean="0"/>
              <a:t>‹Nr.›</a:t>
            </a:fld>
            <a:endParaRPr lang="en-US"/>
          </a:p>
        </p:txBody>
      </p:sp>
    </p:spTree>
    <p:extLst>
      <p:ext uri="{BB962C8B-B14F-4D97-AF65-F5344CB8AC3E}">
        <p14:creationId xmlns:p14="http://schemas.microsoft.com/office/powerpoint/2010/main" val="2518250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6F4B-542B-C74D-86E6-AD1FC82B9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4FBE43-7333-DE44-A02D-14A8E6841B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E7D64F-EC63-1E49-92DC-A34B9A710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687FEE-FB9E-3944-9FB0-F5633AD62C67}"/>
              </a:ext>
            </a:extLst>
          </p:cNvPr>
          <p:cNvSpPr>
            <a:spLocks noGrp="1"/>
          </p:cNvSpPr>
          <p:nvPr>
            <p:ph type="dt" sz="half" idx="10"/>
          </p:nvPr>
        </p:nvSpPr>
        <p:spPr/>
        <p:txBody>
          <a:bodyPr/>
          <a:lstStyle/>
          <a:p>
            <a:fld id="{9EFFA53F-F42F-3343-91B3-0670EB63EA83}" type="datetimeFigureOut">
              <a:rPr lang="en-US" smtClean="0"/>
              <a:t>5/9/2019</a:t>
            </a:fld>
            <a:endParaRPr lang="en-US"/>
          </a:p>
        </p:txBody>
      </p:sp>
      <p:sp>
        <p:nvSpPr>
          <p:cNvPr id="6" name="Footer Placeholder 5">
            <a:extLst>
              <a:ext uri="{FF2B5EF4-FFF2-40B4-BE49-F238E27FC236}">
                <a16:creationId xmlns:a16="http://schemas.microsoft.com/office/drawing/2014/main" id="{A24AB5CF-8A1C-4E4A-A2EE-7B2C43BA7E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B5254-F58D-EF4D-95CD-DA9B931C752B}"/>
              </a:ext>
            </a:extLst>
          </p:cNvPr>
          <p:cNvSpPr>
            <a:spLocks noGrp="1"/>
          </p:cNvSpPr>
          <p:nvPr>
            <p:ph type="sldNum" sz="quarter" idx="12"/>
          </p:nvPr>
        </p:nvSpPr>
        <p:spPr/>
        <p:txBody>
          <a:bodyPr/>
          <a:lstStyle/>
          <a:p>
            <a:fld id="{20248C45-AEE8-AC4F-8F6F-A8E5BE76E63B}" type="slidenum">
              <a:rPr lang="en-US" smtClean="0"/>
              <a:t>‹Nr.›</a:t>
            </a:fld>
            <a:endParaRPr lang="en-US"/>
          </a:p>
        </p:txBody>
      </p:sp>
    </p:spTree>
    <p:extLst>
      <p:ext uri="{BB962C8B-B14F-4D97-AF65-F5344CB8AC3E}">
        <p14:creationId xmlns:p14="http://schemas.microsoft.com/office/powerpoint/2010/main" val="1376064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3D6E99-AE8D-4647-B8A3-410CD07997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8FE45B-A450-F14F-B199-29FF92DD4C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1B26B-51D0-9D43-B883-250812E9CA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FA53F-F42F-3343-91B3-0670EB63EA83}" type="datetimeFigureOut">
              <a:rPr lang="en-US" smtClean="0"/>
              <a:t>5/9/2019</a:t>
            </a:fld>
            <a:endParaRPr lang="en-US"/>
          </a:p>
        </p:txBody>
      </p:sp>
      <p:sp>
        <p:nvSpPr>
          <p:cNvPr id="5" name="Footer Placeholder 4">
            <a:extLst>
              <a:ext uri="{FF2B5EF4-FFF2-40B4-BE49-F238E27FC236}">
                <a16:creationId xmlns:a16="http://schemas.microsoft.com/office/drawing/2014/main" id="{4AB3EA40-6657-714D-B1C1-D658EC6114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428A34-CC42-4F43-A45B-02CF9FCC85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48C45-AEE8-AC4F-8F6F-A8E5BE76E63B}" type="slidenum">
              <a:rPr lang="en-US" smtClean="0"/>
              <a:t>‹Nr.›</a:t>
            </a:fld>
            <a:endParaRPr lang="en-US"/>
          </a:p>
        </p:txBody>
      </p:sp>
    </p:spTree>
    <p:extLst>
      <p:ext uri="{BB962C8B-B14F-4D97-AF65-F5344CB8AC3E}">
        <p14:creationId xmlns:p14="http://schemas.microsoft.com/office/powerpoint/2010/main" val="3392158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yellow flower&#10;&#10;Description automatically generated">
            <a:extLst>
              <a:ext uri="{FF2B5EF4-FFF2-40B4-BE49-F238E27FC236}">
                <a16:creationId xmlns:a16="http://schemas.microsoft.com/office/drawing/2014/main" id="{CF9183D9-996F-A84E-A72B-24A53376A79B}"/>
              </a:ext>
            </a:extLst>
          </p:cNvPr>
          <p:cNvPicPr>
            <a:picLocks noChangeAspect="1"/>
          </p:cNvPicPr>
          <p:nvPr/>
        </p:nvPicPr>
        <p:blipFill rotWithShape="1">
          <a:blip r:embed="rId3"/>
          <a:srcRect t="12509" b="12491"/>
          <a:stretch/>
        </p:blipFill>
        <p:spPr>
          <a:xfrm>
            <a:off x="0" y="0"/>
            <a:ext cx="12192000" cy="6857990"/>
          </a:xfrm>
          <a:prstGeom prst="rect">
            <a:avLst/>
          </a:prstGeom>
        </p:spPr>
      </p:pic>
      <p:sp>
        <p:nvSpPr>
          <p:cNvPr id="14" name="Inhaltsplatzhalter 3">
            <a:extLst>
              <a:ext uri="{FF2B5EF4-FFF2-40B4-BE49-F238E27FC236}">
                <a16:creationId xmlns:a16="http://schemas.microsoft.com/office/drawing/2014/main" id="{0FA869D2-C79C-43F6-9197-999854BBF598}"/>
              </a:ext>
            </a:extLst>
          </p:cNvPr>
          <p:cNvSpPr txBox="1">
            <a:spLocks/>
          </p:cNvSpPr>
          <p:nvPr/>
        </p:nvSpPr>
        <p:spPr>
          <a:xfrm>
            <a:off x="3968262" y="864577"/>
            <a:ext cx="5738445" cy="20046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sz="9600" dirty="0">
                <a:latin typeface="Script MT Bold" panose="03040602040607080904" pitchFamily="66" charset="0"/>
              </a:rPr>
              <a:t>Vergebung:</a:t>
            </a:r>
          </a:p>
          <a:p>
            <a:pPr marL="0" indent="0" algn="ctr">
              <a:buFont typeface="Arial" panose="020B0604020202020204" pitchFamily="34" charset="0"/>
              <a:buNone/>
            </a:pPr>
            <a:r>
              <a:rPr lang="de-DE" sz="4000" b="1" dirty="0">
                <a:latin typeface="Avenir Next"/>
              </a:rPr>
              <a:t>EIN WEG ZUR RESILIENZ</a:t>
            </a:r>
            <a:endParaRPr lang="de-AT" sz="4000" b="1" dirty="0">
              <a:latin typeface="Avenir Next"/>
            </a:endParaRPr>
          </a:p>
        </p:txBody>
      </p:sp>
      <p:sp>
        <p:nvSpPr>
          <p:cNvPr id="4" name="Inhaltsplatzhalter 3">
            <a:extLst>
              <a:ext uri="{FF2B5EF4-FFF2-40B4-BE49-F238E27FC236}">
                <a16:creationId xmlns:a16="http://schemas.microsoft.com/office/drawing/2014/main" id="{AE6D8A57-9FC5-4CA4-B7FE-11ACF6A2052C}"/>
              </a:ext>
            </a:extLst>
          </p:cNvPr>
          <p:cNvSpPr>
            <a:spLocks noGrp="1"/>
          </p:cNvSpPr>
          <p:nvPr>
            <p:ph idx="1"/>
          </p:nvPr>
        </p:nvSpPr>
        <p:spPr>
          <a:xfrm>
            <a:off x="3842251" y="834448"/>
            <a:ext cx="5984630" cy="2004646"/>
          </a:xfrm>
        </p:spPr>
        <p:txBody>
          <a:bodyPr>
            <a:noAutofit/>
          </a:bodyPr>
          <a:lstStyle/>
          <a:p>
            <a:pPr marL="0" indent="0" algn="ctr">
              <a:buNone/>
            </a:pPr>
            <a:r>
              <a:rPr lang="de-DE" sz="9600" dirty="0">
                <a:solidFill>
                  <a:srgbClr val="FFEB01"/>
                </a:solidFill>
                <a:latin typeface="Script MT Bold" panose="03040602040607080904" pitchFamily="66" charset="0"/>
              </a:rPr>
              <a:t>Vergebung:</a:t>
            </a:r>
          </a:p>
          <a:p>
            <a:pPr marL="0" indent="0" algn="ctr">
              <a:buNone/>
            </a:pPr>
            <a:r>
              <a:rPr lang="de-DE" sz="4000" b="1" dirty="0">
                <a:solidFill>
                  <a:srgbClr val="FFEB01"/>
                </a:solidFill>
                <a:latin typeface="Avenir Next"/>
              </a:rPr>
              <a:t>EIN WEG ZUR RESILIENZ</a:t>
            </a:r>
            <a:endParaRPr lang="de-AT" sz="4000" b="1" dirty="0">
              <a:solidFill>
                <a:srgbClr val="FFEB01"/>
              </a:solidFill>
              <a:latin typeface="Avenir Next"/>
            </a:endParaRPr>
          </a:p>
        </p:txBody>
      </p:sp>
      <p:pic>
        <p:nvPicPr>
          <p:cNvPr id="8" name="Picture 4" descr="A yellow flower&#10;&#10;Description automatically generated">
            <a:extLst>
              <a:ext uri="{FF2B5EF4-FFF2-40B4-BE49-F238E27FC236}">
                <a16:creationId xmlns:a16="http://schemas.microsoft.com/office/drawing/2014/main" id="{FB3B193C-F9E9-4E07-B4D3-175135F8A04D}"/>
              </a:ext>
            </a:extLst>
          </p:cNvPr>
          <p:cNvPicPr>
            <a:picLocks noChangeAspect="1"/>
          </p:cNvPicPr>
          <p:nvPr/>
        </p:nvPicPr>
        <p:blipFill rotWithShape="1">
          <a:blip r:embed="rId4"/>
          <a:srcRect l="85745" t="81048"/>
          <a:stretch/>
        </p:blipFill>
        <p:spPr>
          <a:xfrm>
            <a:off x="10454054" y="5205046"/>
            <a:ext cx="1737946" cy="1654839"/>
          </a:xfrm>
          <a:prstGeom prst="rect">
            <a:avLst/>
          </a:prstGeom>
        </p:spPr>
      </p:pic>
      <p:sp>
        <p:nvSpPr>
          <p:cNvPr id="11" name="TextBox 7">
            <a:extLst>
              <a:ext uri="{FF2B5EF4-FFF2-40B4-BE49-F238E27FC236}">
                <a16:creationId xmlns:a16="http://schemas.microsoft.com/office/drawing/2014/main" id="{EF7154DB-0360-4CE2-B0C2-C0A4E18B7034}"/>
              </a:ext>
            </a:extLst>
          </p:cNvPr>
          <p:cNvSpPr txBox="1"/>
          <p:nvPr/>
        </p:nvSpPr>
        <p:spPr>
          <a:xfrm>
            <a:off x="3968262" y="4747018"/>
            <a:ext cx="5712069" cy="1077218"/>
          </a:xfrm>
          <a:prstGeom prst="rect">
            <a:avLst/>
          </a:prstGeom>
          <a:noFill/>
        </p:spPr>
        <p:txBody>
          <a:bodyPr wrap="square" rtlCol="0">
            <a:spAutoFit/>
          </a:bodyPr>
          <a:lstStyle/>
          <a:p>
            <a:pPr algn="ctr"/>
            <a:r>
              <a:rPr lang="de-AT" sz="2400" b="1" dirty="0">
                <a:latin typeface="Avenir Next" panose="020B0503020202020204" pitchFamily="34" charset="0"/>
              </a:rPr>
              <a:t>von Debbie </a:t>
            </a:r>
            <a:r>
              <a:rPr lang="de-AT" sz="2400" b="1" dirty="0" err="1">
                <a:latin typeface="Avenir Next" panose="020B0503020202020204" pitchFamily="34" charset="0"/>
              </a:rPr>
              <a:t>Maloba</a:t>
            </a:r>
            <a:br>
              <a:rPr lang="de-AT" sz="2400" b="1" dirty="0">
                <a:latin typeface="Avenir Next" panose="020B0503020202020204" pitchFamily="34" charset="0"/>
              </a:rPr>
            </a:br>
            <a:r>
              <a:rPr lang="de-AT" sz="2000" b="1" dirty="0">
                <a:latin typeface="Avenir Next" panose="020B0503020202020204" pitchFamily="34" charset="0"/>
              </a:rPr>
              <a:t>Abteilungsleiterin für Kinder- und Frauendienste</a:t>
            </a:r>
            <a:br>
              <a:rPr lang="de-AT" sz="2000" b="1" dirty="0">
                <a:latin typeface="Avenir Next" panose="020B0503020202020204" pitchFamily="34" charset="0"/>
              </a:rPr>
            </a:br>
            <a:r>
              <a:rPr lang="de-AT" sz="2000" b="1" dirty="0">
                <a:latin typeface="Avenir Next" panose="020B0503020202020204" pitchFamily="34" charset="0"/>
              </a:rPr>
              <a:t>der Ost-Zentralafrikanischen Division</a:t>
            </a:r>
          </a:p>
        </p:txBody>
      </p:sp>
    </p:spTree>
    <p:extLst>
      <p:ext uri="{BB962C8B-B14F-4D97-AF65-F5344CB8AC3E}">
        <p14:creationId xmlns:p14="http://schemas.microsoft.com/office/powerpoint/2010/main" val="1843158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flower&#10;&#10;Description automatically generated">
            <a:extLst>
              <a:ext uri="{FF2B5EF4-FFF2-40B4-BE49-F238E27FC236}">
                <a16:creationId xmlns:a16="http://schemas.microsoft.com/office/drawing/2014/main" id="{510A8138-514E-CA49-88E8-BA419E6269A5}"/>
              </a:ext>
            </a:extLst>
          </p:cNvPr>
          <p:cNvPicPr>
            <a:picLocks noChangeAspect="1"/>
          </p:cNvPicPr>
          <p:nvPr/>
        </p:nvPicPr>
        <p:blipFill rotWithShape="1">
          <a:blip r:embed="rId3"/>
          <a:srcRect b="25000"/>
          <a:stretch/>
        </p:blipFill>
        <p:spPr>
          <a:xfrm>
            <a:off x="-1" y="0"/>
            <a:ext cx="12192000" cy="6857990"/>
          </a:xfrm>
          <a:prstGeom prst="rect">
            <a:avLst/>
          </a:prstGeom>
        </p:spPr>
      </p:pic>
      <p:sp>
        <p:nvSpPr>
          <p:cNvPr id="2" name="Title 1">
            <a:extLst>
              <a:ext uri="{FF2B5EF4-FFF2-40B4-BE49-F238E27FC236}">
                <a16:creationId xmlns:a16="http://schemas.microsoft.com/office/drawing/2014/main" id="{004FA5F5-28AA-9B4B-8F9C-BA9DE7DC1434}"/>
              </a:ext>
            </a:extLst>
          </p:cNvPr>
          <p:cNvSpPr>
            <a:spLocks noGrp="1"/>
          </p:cNvSpPr>
          <p:nvPr>
            <p:ph type="title"/>
          </p:nvPr>
        </p:nvSpPr>
        <p:spPr>
          <a:xfrm>
            <a:off x="679939" y="3279531"/>
            <a:ext cx="9061938" cy="1846384"/>
          </a:xfrm>
        </p:spPr>
        <p:txBody>
          <a:bodyPr>
            <a:normAutofit/>
          </a:bodyPr>
          <a:lstStyle/>
          <a:p>
            <a:pPr algn="ctr">
              <a:lnSpc>
                <a:spcPct val="100000"/>
              </a:lnSpc>
            </a:pPr>
            <a:r>
              <a:rPr lang="en-US" b="1" cap="small" dirty="0">
                <a:solidFill>
                  <a:schemeClr val="bg1"/>
                </a:solidFill>
                <a:latin typeface="Avenir Next" panose="020B0503020202020204" pitchFamily="34" charset="0"/>
              </a:rPr>
              <a:t>FÜNF SCHRITTE ZUR </a:t>
            </a:r>
            <a:br>
              <a:rPr lang="en-US" b="1" cap="small" dirty="0">
                <a:solidFill>
                  <a:schemeClr val="bg1"/>
                </a:solidFill>
                <a:latin typeface="Avenir Next" panose="020B0503020202020204" pitchFamily="34" charset="0"/>
              </a:rPr>
            </a:br>
            <a:r>
              <a:rPr lang="en-US" sz="6000" b="1" cap="small" dirty="0">
                <a:solidFill>
                  <a:srgbClr val="FFEB01"/>
                </a:solidFill>
                <a:latin typeface="Avenir Next" panose="020B0503020202020204" pitchFamily="34" charset="0"/>
              </a:rPr>
              <a:t>VERGEBUNG</a:t>
            </a:r>
            <a:endParaRPr lang="en-US" sz="3300" dirty="0">
              <a:solidFill>
                <a:srgbClr val="C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9B2EE7FD-9BCA-BF44-99B8-81086C2E5052}"/>
              </a:ext>
            </a:extLst>
          </p:cNvPr>
          <p:cNvSpPr>
            <a:spLocks noGrp="1"/>
          </p:cNvSpPr>
          <p:nvPr>
            <p:ph idx="1"/>
          </p:nvPr>
        </p:nvSpPr>
        <p:spPr>
          <a:xfrm>
            <a:off x="525516" y="5416062"/>
            <a:ext cx="9559261" cy="1143000"/>
          </a:xfrm>
        </p:spPr>
        <p:txBody>
          <a:bodyPr anchor="ctr">
            <a:normAutofit fontScale="92500" lnSpcReduction="10000"/>
          </a:bodyPr>
          <a:lstStyle/>
          <a:p>
            <a:pPr marL="0" indent="0" algn="ctr">
              <a:lnSpc>
                <a:spcPct val="110000"/>
              </a:lnSpc>
              <a:buNone/>
            </a:pPr>
            <a:r>
              <a:rPr lang="de-DE" sz="2400" i="1" dirty="0">
                <a:solidFill>
                  <a:srgbClr val="FFFFFF"/>
                </a:solidFill>
                <a:latin typeface="Book Antiqua" panose="02040602050305030304" pitchFamily="18" charset="0"/>
              </a:rPr>
              <a:t>Manchmal sitzt der Schmerz so tief, dass wir das Bedürfnis nach </a:t>
            </a:r>
            <a:br>
              <a:rPr lang="de-DE" sz="2400" i="1" dirty="0">
                <a:solidFill>
                  <a:srgbClr val="FFFFFF"/>
                </a:solidFill>
                <a:latin typeface="Book Antiqua" panose="02040602050305030304" pitchFamily="18" charset="0"/>
              </a:rPr>
            </a:br>
            <a:r>
              <a:rPr lang="de-DE" sz="2400" i="1" dirty="0">
                <a:solidFill>
                  <a:srgbClr val="FFFFFF"/>
                </a:solidFill>
                <a:latin typeface="Book Antiqua" panose="02040602050305030304" pitchFamily="18" charset="0"/>
              </a:rPr>
              <a:t>Vergebung benötigen. Diese fünf Schritte helfen dabei, ein liebendes </a:t>
            </a:r>
            <a:br>
              <a:rPr lang="de-DE" sz="2400" i="1" dirty="0">
                <a:solidFill>
                  <a:srgbClr val="FFFFFF"/>
                </a:solidFill>
                <a:latin typeface="Book Antiqua" panose="02040602050305030304" pitchFamily="18" charset="0"/>
              </a:rPr>
            </a:br>
            <a:r>
              <a:rPr lang="de-DE" sz="2400" i="1" dirty="0">
                <a:solidFill>
                  <a:srgbClr val="FFFFFF"/>
                </a:solidFill>
                <a:latin typeface="Book Antiqua" panose="02040602050305030304" pitchFamily="18" charset="0"/>
              </a:rPr>
              <a:t>und vergebungsbereites Herz zu entwickeln.</a:t>
            </a:r>
            <a:endParaRPr lang="de-AT" sz="2400" i="1" dirty="0">
              <a:solidFill>
                <a:srgbClr val="FFFFFF"/>
              </a:solidFill>
              <a:latin typeface="Book Antiqua" panose="02040602050305030304" pitchFamily="18" charset="0"/>
            </a:endParaRPr>
          </a:p>
          <a:p>
            <a:pPr algn="ctr">
              <a:lnSpc>
                <a:spcPct val="100000"/>
              </a:lnSpc>
            </a:pPr>
            <a:endParaRPr lang="en-US" sz="2000" dirty="0"/>
          </a:p>
        </p:txBody>
      </p:sp>
    </p:spTree>
    <p:extLst>
      <p:ext uri="{BB962C8B-B14F-4D97-AF65-F5344CB8AC3E}">
        <p14:creationId xmlns:p14="http://schemas.microsoft.com/office/powerpoint/2010/main" val="293904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flower&#10;&#10;Description automatically generated">
            <a:extLst>
              <a:ext uri="{FF2B5EF4-FFF2-40B4-BE49-F238E27FC236}">
                <a16:creationId xmlns:a16="http://schemas.microsoft.com/office/drawing/2014/main" id="{256E187D-429B-7044-9901-59688E2A70B0}"/>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2" name="Title 1">
            <a:extLst>
              <a:ext uri="{FF2B5EF4-FFF2-40B4-BE49-F238E27FC236}">
                <a16:creationId xmlns:a16="http://schemas.microsoft.com/office/drawing/2014/main" id="{100D3C97-02A5-1848-A27A-4BA9A05493E1}"/>
              </a:ext>
            </a:extLst>
          </p:cNvPr>
          <p:cNvSpPr>
            <a:spLocks noGrp="1"/>
          </p:cNvSpPr>
          <p:nvPr>
            <p:ph type="title"/>
          </p:nvPr>
        </p:nvSpPr>
        <p:spPr>
          <a:xfrm>
            <a:off x="764931" y="2910406"/>
            <a:ext cx="9052950" cy="1342754"/>
          </a:xfrm>
        </p:spPr>
        <p:txBody>
          <a:bodyPr>
            <a:normAutofit fontScale="90000"/>
          </a:bodyPr>
          <a:lstStyle/>
          <a:p>
            <a:pPr algn="ctr">
              <a:lnSpc>
                <a:spcPct val="100000"/>
              </a:lnSpc>
            </a:pPr>
            <a:r>
              <a:rPr lang="en-US" sz="2400" b="1" dirty="0">
                <a:solidFill>
                  <a:srgbClr val="C00000"/>
                </a:solidFill>
                <a:latin typeface="Avenir Next" panose="020B0503020202020204" pitchFamily="34" charset="0"/>
              </a:rPr>
              <a:t>1. SCHRITT:</a:t>
            </a:r>
            <a:r>
              <a:rPr lang="en-US" sz="2400" b="1" dirty="0">
                <a:latin typeface="Avenir Next" panose="020B0503020202020204" pitchFamily="34" charset="0"/>
              </a:rPr>
              <a:t> </a:t>
            </a:r>
            <a:br>
              <a:rPr lang="en-US" sz="2400" b="1" dirty="0">
                <a:latin typeface="Avenir Next" panose="020B0503020202020204" pitchFamily="34" charset="0"/>
              </a:rPr>
            </a:br>
            <a:r>
              <a:rPr lang="en-US" sz="900" b="1" dirty="0">
                <a:latin typeface="Avenir Next" panose="020B0503020202020204" pitchFamily="34" charset="0"/>
              </a:rPr>
              <a:t> </a:t>
            </a:r>
            <a:br>
              <a:rPr lang="en-US" sz="2400" b="1" dirty="0">
                <a:latin typeface="Avenir Next" panose="020B0503020202020204" pitchFamily="34" charset="0"/>
              </a:rPr>
            </a:br>
            <a:r>
              <a:rPr lang="de-AT" sz="3100" b="1" dirty="0">
                <a:latin typeface="Avenir Next" panose="020B0503020202020204" pitchFamily="34" charset="0"/>
              </a:rPr>
              <a:t>NIMM DIE VOLLSTÄNDIGE VERGEBUNG GOTTES </a:t>
            </a:r>
            <a:br>
              <a:rPr lang="de-AT" sz="3100" b="1" dirty="0">
                <a:latin typeface="Avenir Next" panose="020B0503020202020204" pitchFamily="34" charset="0"/>
              </a:rPr>
            </a:br>
            <a:r>
              <a:rPr lang="de-AT" sz="3100" b="1" dirty="0">
                <a:latin typeface="Avenir Next" panose="020B0503020202020204" pitchFamily="34" charset="0"/>
              </a:rPr>
              <a:t>FÜR DICH SELBST AN UND MACHE SIE DIR BEWUSST. </a:t>
            </a:r>
            <a:endParaRPr lang="en-US" sz="31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F96353AA-5EBA-C247-A5C6-0009C1DCF924}"/>
              </a:ext>
            </a:extLst>
          </p:cNvPr>
          <p:cNvSpPr>
            <a:spLocks noGrp="1"/>
          </p:cNvSpPr>
          <p:nvPr>
            <p:ph idx="1"/>
          </p:nvPr>
        </p:nvSpPr>
        <p:spPr>
          <a:xfrm>
            <a:off x="764931" y="4253161"/>
            <a:ext cx="9052950" cy="1983542"/>
          </a:xfrm>
        </p:spPr>
        <p:txBody>
          <a:bodyPr anchor="ctr">
            <a:normAutofit/>
          </a:bodyPr>
          <a:lstStyle/>
          <a:p>
            <a:pPr marL="0" indent="0" algn="ctr">
              <a:lnSpc>
                <a:spcPct val="100000"/>
              </a:lnSpc>
              <a:buNone/>
            </a:pPr>
            <a:r>
              <a:rPr lang="de-AT" sz="2400" dirty="0"/>
              <a:t>Das Bewusstsein, dass Gott uns eine Schuld, die wir niemals bezahlen könnten, völlig vergeben hat, soll uns dabei helfen, die Wichtigkeit unserer Vergebungsbereitschaft anderen gegenüber zu verstehen.</a:t>
            </a:r>
            <a:endParaRPr lang="en-US" sz="2400" dirty="0"/>
          </a:p>
        </p:txBody>
      </p:sp>
    </p:spTree>
    <p:extLst>
      <p:ext uri="{BB962C8B-B14F-4D97-AF65-F5344CB8AC3E}">
        <p14:creationId xmlns:p14="http://schemas.microsoft.com/office/powerpoint/2010/main" val="2846620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flower&#10;&#10;Description automatically generated">
            <a:extLst>
              <a:ext uri="{FF2B5EF4-FFF2-40B4-BE49-F238E27FC236}">
                <a16:creationId xmlns:a16="http://schemas.microsoft.com/office/drawing/2014/main" id="{256E187D-429B-7044-9901-59688E2A70B0}"/>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2" name="Title 1">
            <a:extLst>
              <a:ext uri="{FF2B5EF4-FFF2-40B4-BE49-F238E27FC236}">
                <a16:creationId xmlns:a16="http://schemas.microsoft.com/office/drawing/2014/main" id="{100D3C97-02A5-1848-A27A-4BA9A05493E1}"/>
              </a:ext>
            </a:extLst>
          </p:cNvPr>
          <p:cNvSpPr>
            <a:spLocks noGrp="1"/>
          </p:cNvSpPr>
          <p:nvPr>
            <p:ph type="title"/>
          </p:nvPr>
        </p:nvSpPr>
        <p:spPr>
          <a:xfrm>
            <a:off x="764931" y="2910406"/>
            <a:ext cx="9052950" cy="1342754"/>
          </a:xfrm>
        </p:spPr>
        <p:txBody>
          <a:bodyPr>
            <a:normAutofit fontScale="90000"/>
          </a:bodyPr>
          <a:lstStyle/>
          <a:p>
            <a:pPr algn="ctr">
              <a:lnSpc>
                <a:spcPct val="100000"/>
              </a:lnSpc>
            </a:pPr>
            <a:r>
              <a:rPr lang="en-US" sz="2400" b="1" dirty="0">
                <a:solidFill>
                  <a:srgbClr val="C00000"/>
                </a:solidFill>
                <a:latin typeface="Avenir Next" panose="020B0503020202020204" pitchFamily="34" charset="0"/>
              </a:rPr>
              <a:t>2. SCHRITT:</a:t>
            </a:r>
            <a:r>
              <a:rPr lang="en-US" sz="2400" b="1" dirty="0">
                <a:latin typeface="Avenir Next" panose="020B0503020202020204" pitchFamily="34" charset="0"/>
              </a:rPr>
              <a:t> </a:t>
            </a:r>
            <a:br>
              <a:rPr lang="en-US" sz="2400" b="1" dirty="0">
                <a:latin typeface="Avenir Next" panose="020B0503020202020204" pitchFamily="34" charset="0"/>
              </a:rPr>
            </a:br>
            <a:r>
              <a:rPr lang="en-US" sz="900" b="1" dirty="0">
                <a:latin typeface="Avenir Next" panose="020B0503020202020204" pitchFamily="34" charset="0"/>
              </a:rPr>
              <a:t> </a:t>
            </a:r>
            <a:br>
              <a:rPr lang="en-US" sz="2400" b="1" dirty="0">
                <a:latin typeface="Avenir Next" panose="020B0503020202020204" pitchFamily="34" charset="0"/>
              </a:rPr>
            </a:br>
            <a:r>
              <a:rPr lang="de-AT" sz="3100" b="1" dirty="0">
                <a:latin typeface="Avenir Next" panose="020B0503020202020204" pitchFamily="34" charset="0"/>
              </a:rPr>
              <a:t>ERLASSE DEM TÄTER DIE SCHULD, </a:t>
            </a:r>
            <a:br>
              <a:rPr lang="de-AT" sz="3100" b="1" dirty="0">
                <a:latin typeface="Avenir Next" panose="020B0503020202020204" pitchFamily="34" charset="0"/>
              </a:rPr>
            </a:br>
            <a:r>
              <a:rPr lang="de-AT" sz="3100" b="1" dirty="0">
                <a:latin typeface="Avenir Next" panose="020B0503020202020204" pitchFamily="34" charset="0"/>
              </a:rPr>
              <a:t>DIE DU IHM ANGERECHNET HAST. </a:t>
            </a:r>
            <a:endParaRPr lang="en-US" sz="31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F96353AA-5EBA-C247-A5C6-0009C1DCF924}"/>
              </a:ext>
            </a:extLst>
          </p:cNvPr>
          <p:cNvSpPr>
            <a:spLocks noGrp="1"/>
          </p:cNvSpPr>
          <p:nvPr>
            <p:ph idx="1"/>
          </p:nvPr>
        </p:nvSpPr>
        <p:spPr>
          <a:xfrm>
            <a:off x="764931" y="4472968"/>
            <a:ext cx="9052950" cy="1983542"/>
          </a:xfrm>
        </p:spPr>
        <p:txBody>
          <a:bodyPr anchor="ctr">
            <a:normAutofit lnSpcReduction="10000"/>
          </a:bodyPr>
          <a:lstStyle/>
          <a:p>
            <a:pPr marL="0" indent="0" algn="ctr">
              <a:lnSpc>
                <a:spcPct val="100000"/>
              </a:lnSpc>
              <a:buNone/>
            </a:pPr>
            <a:r>
              <a:rPr lang="de-DE" sz="2400" dirty="0"/>
              <a:t>Das bedeutet, dass wir alle unsere feindlichen Gefühle bildlich gesprochen zusammenpacken und sie Christus übergeben. </a:t>
            </a:r>
          </a:p>
          <a:p>
            <a:pPr marL="0" indent="0" algn="ctr">
              <a:lnSpc>
                <a:spcPct val="100000"/>
              </a:lnSpc>
              <a:buNone/>
            </a:pPr>
            <a:r>
              <a:rPr lang="de-DE" sz="2400" dirty="0"/>
              <a:t>Wir können das anlässlich eines Gesprächs unter vier Augen mit demjenigen, der uns Böses angetan hat, erledigen oder einen anderen Weg wählen, wenn es notwendig ist</a:t>
            </a:r>
            <a:r>
              <a:rPr lang="de-AT" sz="2400" dirty="0"/>
              <a:t>.</a:t>
            </a:r>
            <a:endParaRPr lang="en-US" sz="2400" dirty="0"/>
          </a:p>
        </p:txBody>
      </p:sp>
    </p:spTree>
    <p:extLst>
      <p:ext uri="{BB962C8B-B14F-4D97-AF65-F5344CB8AC3E}">
        <p14:creationId xmlns:p14="http://schemas.microsoft.com/office/powerpoint/2010/main" val="3414320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flower&#10;&#10;Description automatically generated">
            <a:extLst>
              <a:ext uri="{FF2B5EF4-FFF2-40B4-BE49-F238E27FC236}">
                <a16:creationId xmlns:a16="http://schemas.microsoft.com/office/drawing/2014/main" id="{256E187D-429B-7044-9901-59688E2A70B0}"/>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2" name="Title 1">
            <a:extLst>
              <a:ext uri="{FF2B5EF4-FFF2-40B4-BE49-F238E27FC236}">
                <a16:creationId xmlns:a16="http://schemas.microsoft.com/office/drawing/2014/main" id="{100D3C97-02A5-1848-A27A-4BA9A05493E1}"/>
              </a:ext>
            </a:extLst>
          </p:cNvPr>
          <p:cNvSpPr>
            <a:spLocks noGrp="1"/>
          </p:cNvSpPr>
          <p:nvPr>
            <p:ph type="title"/>
          </p:nvPr>
        </p:nvSpPr>
        <p:spPr>
          <a:xfrm>
            <a:off x="307732" y="2910406"/>
            <a:ext cx="9917722" cy="1342754"/>
          </a:xfrm>
        </p:spPr>
        <p:txBody>
          <a:bodyPr>
            <a:normAutofit fontScale="90000"/>
          </a:bodyPr>
          <a:lstStyle/>
          <a:p>
            <a:pPr algn="ctr">
              <a:lnSpc>
                <a:spcPct val="100000"/>
              </a:lnSpc>
            </a:pPr>
            <a:r>
              <a:rPr lang="en-US" sz="2400" b="1" dirty="0">
                <a:solidFill>
                  <a:srgbClr val="C00000"/>
                </a:solidFill>
                <a:latin typeface="Avenir Next" panose="020B0503020202020204" pitchFamily="34" charset="0"/>
              </a:rPr>
              <a:t>3. SCHRITT:</a:t>
            </a:r>
            <a:r>
              <a:rPr lang="en-US" sz="2400" b="1" dirty="0">
                <a:latin typeface="Avenir Next" panose="020B0503020202020204" pitchFamily="34" charset="0"/>
              </a:rPr>
              <a:t> </a:t>
            </a:r>
            <a:br>
              <a:rPr lang="en-US" sz="2400" b="1" dirty="0">
                <a:latin typeface="Avenir Next" panose="020B0503020202020204" pitchFamily="34" charset="0"/>
              </a:rPr>
            </a:br>
            <a:r>
              <a:rPr lang="en-US" sz="900" b="1" dirty="0">
                <a:latin typeface="Avenir Next" panose="020B0503020202020204" pitchFamily="34" charset="0"/>
              </a:rPr>
              <a:t> </a:t>
            </a:r>
            <a:br>
              <a:rPr lang="en-US" sz="2400" b="1" dirty="0">
                <a:latin typeface="Avenir Next" panose="020B0503020202020204" pitchFamily="34" charset="0"/>
              </a:rPr>
            </a:br>
            <a:r>
              <a:rPr lang="de-AT" sz="3100" b="1" dirty="0">
                <a:latin typeface="Avenir Next" panose="020B0503020202020204" pitchFamily="34" charset="0"/>
              </a:rPr>
              <a:t>NIMM DIE MENSCHEN AN, WIE SIE SIND UND BEFREIE SIE VON DER VERANTWORTUNG, DEINE BEDÜRFNISSE ZU BEFRIEDIGEN. </a:t>
            </a:r>
            <a:endParaRPr lang="en-US" sz="31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F96353AA-5EBA-C247-A5C6-0009C1DCF924}"/>
              </a:ext>
            </a:extLst>
          </p:cNvPr>
          <p:cNvSpPr>
            <a:spLocks noGrp="1"/>
          </p:cNvSpPr>
          <p:nvPr>
            <p:ph idx="1"/>
          </p:nvPr>
        </p:nvSpPr>
        <p:spPr>
          <a:xfrm>
            <a:off x="764931" y="4472968"/>
            <a:ext cx="9052950" cy="1983542"/>
          </a:xfrm>
        </p:spPr>
        <p:txBody>
          <a:bodyPr anchor="ctr">
            <a:normAutofit fontScale="92500"/>
          </a:bodyPr>
          <a:lstStyle/>
          <a:p>
            <a:pPr marL="0" indent="0" algn="ctr">
              <a:lnSpc>
                <a:spcPct val="100000"/>
              </a:lnSpc>
              <a:buNone/>
            </a:pPr>
            <a:r>
              <a:rPr lang="de-AT" sz="2400" dirty="0"/>
              <a:t>Wir alle kennen Leute, die andere für ihre Gefühle von Annahme und Ablehnung verantwortlich machen. Vielleicht gehörst du selbst dazu? </a:t>
            </a:r>
          </a:p>
          <a:p>
            <a:pPr marL="0" indent="0" algn="ctr">
              <a:lnSpc>
                <a:spcPct val="100000"/>
              </a:lnSpc>
              <a:buNone/>
            </a:pPr>
            <a:r>
              <a:rPr lang="de-AT" sz="2400" dirty="0"/>
              <a:t>Einige Personen können deinen Tag entweder verzaubern oder zerstören, je nachdem, wieviel Aufmerksamkeit sie dir widmen. Das ist ein weitverbreiteter Wesenszug derjenigen, die unfähig oder unwillig zur Vergebung sind.</a:t>
            </a:r>
            <a:endParaRPr lang="en-US" sz="2400" dirty="0"/>
          </a:p>
        </p:txBody>
      </p:sp>
    </p:spTree>
    <p:extLst>
      <p:ext uri="{BB962C8B-B14F-4D97-AF65-F5344CB8AC3E}">
        <p14:creationId xmlns:p14="http://schemas.microsoft.com/office/powerpoint/2010/main" val="24002867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flower&#10;&#10;Description automatically generated">
            <a:extLst>
              <a:ext uri="{FF2B5EF4-FFF2-40B4-BE49-F238E27FC236}">
                <a16:creationId xmlns:a16="http://schemas.microsoft.com/office/drawing/2014/main" id="{256E187D-429B-7044-9901-59688E2A70B0}"/>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2" name="Title 1">
            <a:extLst>
              <a:ext uri="{FF2B5EF4-FFF2-40B4-BE49-F238E27FC236}">
                <a16:creationId xmlns:a16="http://schemas.microsoft.com/office/drawing/2014/main" id="{100D3C97-02A5-1848-A27A-4BA9A05493E1}"/>
              </a:ext>
            </a:extLst>
          </p:cNvPr>
          <p:cNvSpPr>
            <a:spLocks noGrp="1"/>
          </p:cNvSpPr>
          <p:nvPr>
            <p:ph type="title"/>
          </p:nvPr>
        </p:nvSpPr>
        <p:spPr>
          <a:xfrm>
            <a:off x="307732" y="2910405"/>
            <a:ext cx="9917722" cy="1983541"/>
          </a:xfrm>
        </p:spPr>
        <p:txBody>
          <a:bodyPr>
            <a:normAutofit fontScale="90000"/>
          </a:bodyPr>
          <a:lstStyle/>
          <a:p>
            <a:pPr algn="ctr">
              <a:lnSpc>
                <a:spcPct val="100000"/>
              </a:lnSpc>
            </a:pPr>
            <a:r>
              <a:rPr lang="en-US" sz="2400" b="1" dirty="0">
                <a:solidFill>
                  <a:srgbClr val="C00000"/>
                </a:solidFill>
                <a:latin typeface="Avenir Next" panose="020B0503020202020204" pitchFamily="34" charset="0"/>
              </a:rPr>
              <a:t>4. SCHRITT:</a:t>
            </a:r>
            <a:r>
              <a:rPr lang="en-US" sz="2400" b="1" dirty="0">
                <a:latin typeface="Avenir Next" panose="020B0503020202020204" pitchFamily="34" charset="0"/>
              </a:rPr>
              <a:t> </a:t>
            </a:r>
            <a:br>
              <a:rPr lang="en-US" sz="2400" b="1" dirty="0">
                <a:latin typeface="Avenir Next" panose="020B0503020202020204" pitchFamily="34" charset="0"/>
              </a:rPr>
            </a:br>
            <a:r>
              <a:rPr lang="en-US" sz="900" b="1" dirty="0">
                <a:latin typeface="Avenir Next" panose="020B0503020202020204" pitchFamily="34" charset="0"/>
              </a:rPr>
              <a:t> </a:t>
            </a:r>
            <a:br>
              <a:rPr lang="en-US" sz="2400" b="1" dirty="0">
                <a:latin typeface="Avenir Next" panose="020B0503020202020204" pitchFamily="34" charset="0"/>
              </a:rPr>
            </a:br>
            <a:r>
              <a:rPr lang="de-AT" sz="3100" b="1" dirty="0">
                <a:latin typeface="Avenir Next" panose="020B0503020202020204" pitchFamily="34" charset="0"/>
              </a:rPr>
              <a:t>BETRACHTE DIE MENSCHEN, </a:t>
            </a:r>
            <a:br>
              <a:rPr lang="de-AT" sz="3100" b="1" dirty="0">
                <a:latin typeface="Avenir Next" panose="020B0503020202020204" pitchFamily="34" charset="0"/>
              </a:rPr>
            </a:br>
            <a:r>
              <a:rPr lang="de-AT" sz="3100" b="1" dirty="0">
                <a:latin typeface="Avenir Next" panose="020B0503020202020204" pitchFamily="34" charset="0"/>
              </a:rPr>
              <a:t>DENEN DU VERGEBEN HAST, </a:t>
            </a:r>
            <a:br>
              <a:rPr lang="de-AT" sz="3100" b="1" dirty="0">
                <a:latin typeface="Avenir Next" panose="020B0503020202020204" pitchFamily="34" charset="0"/>
              </a:rPr>
            </a:br>
            <a:r>
              <a:rPr lang="de-AT" sz="3100" b="1" dirty="0">
                <a:latin typeface="Avenir Next" panose="020B0503020202020204" pitchFamily="34" charset="0"/>
              </a:rPr>
              <a:t>ALS LERNHILFEN.</a:t>
            </a:r>
            <a:endParaRPr lang="en-US" sz="31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F96353AA-5EBA-C247-A5C6-0009C1DCF924}"/>
              </a:ext>
            </a:extLst>
          </p:cNvPr>
          <p:cNvSpPr>
            <a:spLocks noGrp="1"/>
          </p:cNvSpPr>
          <p:nvPr>
            <p:ph idx="1"/>
          </p:nvPr>
        </p:nvSpPr>
        <p:spPr>
          <a:xfrm>
            <a:off x="764931" y="4472968"/>
            <a:ext cx="9052950" cy="1983542"/>
          </a:xfrm>
        </p:spPr>
        <p:txBody>
          <a:bodyPr anchor="ctr">
            <a:normAutofit/>
          </a:bodyPr>
          <a:lstStyle/>
          <a:p>
            <a:pPr marL="0" indent="0" algn="ctr">
              <a:lnSpc>
                <a:spcPct val="100000"/>
              </a:lnSpc>
              <a:buNone/>
            </a:pPr>
            <a:r>
              <a:rPr lang="de-DE" sz="2400" dirty="0"/>
              <a:t>Der Herr verwendet Situationen und Menschen, </a:t>
            </a:r>
            <a:br>
              <a:rPr lang="de-DE" sz="2400" dirty="0"/>
            </a:br>
            <a:r>
              <a:rPr lang="de-DE" sz="2400" dirty="0"/>
              <a:t>um uns zu helfen, seine Gnade besser zu verstehen.</a:t>
            </a:r>
            <a:endParaRPr lang="en-US" sz="2400" dirty="0"/>
          </a:p>
        </p:txBody>
      </p:sp>
    </p:spTree>
    <p:extLst>
      <p:ext uri="{BB962C8B-B14F-4D97-AF65-F5344CB8AC3E}">
        <p14:creationId xmlns:p14="http://schemas.microsoft.com/office/powerpoint/2010/main" val="35903143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flower&#10;&#10;Description automatically generated">
            <a:extLst>
              <a:ext uri="{FF2B5EF4-FFF2-40B4-BE49-F238E27FC236}">
                <a16:creationId xmlns:a16="http://schemas.microsoft.com/office/drawing/2014/main" id="{256E187D-429B-7044-9901-59688E2A70B0}"/>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2" name="Title 1">
            <a:extLst>
              <a:ext uri="{FF2B5EF4-FFF2-40B4-BE49-F238E27FC236}">
                <a16:creationId xmlns:a16="http://schemas.microsoft.com/office/drawing/2014/main" id="{100D3C97-02A5-1848-A27A-4BA9A05493E1}"/>
              </a:ext>
            </a:extLst>
          </p:cNvPr>
          <p:cNvSpPr>
            <a:spLocks noGrp="1"/>
          </p:cNvSpPr>
          <p:nvPr>
            <p:ph type="title"/>
          </p:nvPr>
        </p:nvSpPr>
        <p:spPr>
          <a:xfrm>
            <a:off x="307732" y="2910405"/>
            <a:ext cx="9917722" cy="1371449"/>
          </a:xfrm>
        </p:spPr>
        <p:txBody>
          <a:bodyPr>
            <a:normAutofit/>
          </a:bodyPr>
          <a:lstStyle/>
          <a:p>
            <a:pPr algn="ctr">
              <a:lnSpc>
                <a:spcPct val="100000"/>
              </a:lnSpc>
            </a:pPr>
            <a:r>
              <a:rPr lang="en-US" sz="2400" b="1" dirty="0">
                <a:solidFill>
                  <a:srgbClr val="C00000"/>
                </a:solidFill>
                <a:latin typeface="Avenir Next" panose="020B0503020202020204" pitchFamily="34" charset="0"/>
              </a:rPr>
              <a:t>5. SCHRITT:</a:t>
            </a:r>
            <a:r>
              <a:rPr lang="en-US" sz="2400" b="1" dirty="0">
                <a:latin typeface="Avenir Next" panose="020B0503020202020204" pitchFamily="34" charset="0"/>
              </a:rPr>
              <a:t> </a:t>
            </a:r>
            <a:br>
              <a:rPr lang="en-US" sz="2400" b="1" dirty="0">
                <a:latin typeface="Avenir Next" panose="020B0503020202020204" pitchFamily="34" charset="0"/>
              </a:rPr>
            </a:br>
            <a:r>
              <a:rPr lang="en-US" sz="900" b="1" dirty="0">
                <a:latin typeface="Avenir Next" panose="020B0503020202020204" pitchFamily="34" charset="0"/>
              </a:rPr>
              <a:t> </a:t>
            </a:r>
            <a:br>
              <a:rPr lang="en-US" sz="2400" b="1" dirty="0">
                <a:latin typeface="Avenir Next" panose="020B0503020202020204" pitchFamily="34" charset="0"/>
              </a:rPr>
            </a:br>
            <a:r>
              <a:rPr lang="de-AT" sz="3100" b="1" dirty="0">
                <a:latin typeface="Avenir Next" panose="020B0503020202020204" pitchFamily="34" charset="0"/>
              </a:rPr>
              <a:t>VERSÖHNE DICH.</a:t>
            </a:r>
            <a:endParaRPr lang="en-US" sz="31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F96353AA-5EBA-C247-A5C6-0009C1DCF924}"/>
              </a:ext>
            </a:extLst>
          </p:cNvPr>
          <p:cNvSpPr>
            <a:spLocks noGrp="1"/>
          </p:cNvSpPr>
          <p:nvPr>
            <p:ph idx="1"/>
          </p:nvPr>
        </p:nvSpPr>
        <p:spPr>
          <a:xfrm>
            <a:off x="764931" y="4281854"/>
            <a:ext cx="9052950" cy="2174656"/>
          </a:xfrm>
        </p:spPr>
        <p:txBody>
          <a:bodyPr anchor="ctr">
            <a:normAutofit fontScale="92500"/>
          </a:bodyPr>
          <a:lstStyle/>
          <a:p>
            <a:pPr marL="0" indent="0" algn="ctr">
              <a:lnSpc>
                <a:spcPct val="100000"/>
              </a:lnSpc>
              <a:buNone/>
            </a:pPr>
            <a:r>
              <a:rPr lang="de-AT" sz="2400" i="1" dirty="0"/>
              <a:t>„Dieses neue Leben kommt allein von Gott, der uns durch das, </a:t>
            </a:r>
            <a:br>
              <a:rPr lang="de-AT" sz="2400" i="1" dirty="0"/>
            </a:br>
            <a:r>
              <a:rPr lang="de-AT" sz="2400" i="1" dirty="0"/>
              <a:t>was Christus getan hat, zu sich zurückgeholt hat. Und Gott hat uns zur Aufgabe gemacht, Menschen mit ihm zu versöhnen.“ (2.Korinther 5,18 NLB)</a:t>
            </a:r>
            <a:r>
              <a:rPr lang="de-AT" sz="2400" dirty="0"/>
              <a:t> </a:t>
            </a:r>
          </a:p>
          <a:p>
            <a:pPr marL="0" indent="0" algn="ctr">
              <a:lnSpc>
                <a:spcPct val="100000"/>
              </a:lnSpc>
              <a:buNone/>
            </a:pPr>
            <a:r>
              <a:rPr lang="de-AT" sz="2400" dirty="0"/>
              <a:t>Aus diesem Grund sind wir dazu aufgerufen, uns dafür einzusetzen, die Gemeinschaft mit denen, die uns verletzt haben, wiederherzustellen.</a:t>
            </a:r>
            <a:endParaRPr lang="en-US" sz="2400" dirty="0"/>
          </a:p>
        </p:txBody>
      </p:sp>
    </p:spTree>
    <p:extLst>
      <p:ext uri="{BB962C8B-B14F-4D97-AF65-F5344CB8AC3E}">
        <p14:creationId xmlns:p14="http://schemas.microsoft.com/office/powerpoint/2010/main" val="473019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D6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032A50-1DBB-5749-91F7-9E47A016B272}"/>
              </a:ext>
            </a:extLst>
          </p:cNvPr>
          <p:cNvSpPr>
            <a:spLocks noGrp="1"/>
          </p:cNvSpPr>
          <p:nvPr>
            <p:ph type="title"/>
          </p:nvPr>
        </p:nvSpPr>
        <p:spPr>
          <a:xfrm>
            <a:off x="524257" y="4767072"/>
            <a:ext cx="5885336" cy="1290828"/>
          </a:xfrm>
        </p:spPr>
        <p:txBody>
          <a:bodyPr>
            <a:normAutofit fontScale="90000"/>
          </a:bodyPr>
          <a:lstStyle/>
          <a:p>
            <a:pPr algn="r"/>
            <a:r>
              <a:rPr lang="de-AT" sz="3700" b="1" cap="small" dirty="0">
                <a:solidFill>
                  <a:srgbClr val="FFFFFF"/>
                </a:solidFill>
                <a:latin typeface="Avenir Next" panose="020B0503020202020204" pitchFamily="34" charset="0"/>
              </a:rPr>
              <a:t>VIER FRAGEN ZUM THEMA </a:t>
            </a:r>
            <a:r>
              <a:rPr lang="de-AT" sz="5300" b="1" cap="small" dirty="0">
                <a:solidFill>
                  <a:srgbClr val="FFEB01"/>
                </a:solidFill>
                <a:latin typeface="Avenir Next" panose="020B0503020202020204" pitchFamily="34" charset="0"/>
              </a:rPr>
              <a:t>VERGEBUNG</a:t>
            </a:r>
            <a:endParaRPr lang="en-US" sz="3700" dirty="0">
              <a:solidFill>
                <a:srgbClr val="FFFFFF"/>
              </a:solidFill>
              <a:latin typeface="Avenir Next" panose="020B0503020202020204" pitchFamily="34" charset="0"/>
            </a:endParaRPr>
          </a:p>
        </p:txBody>
      </p:sp>
      <p:pic>
        <p:nvPicPr>
          <p:cNvPr id="5" name="Picture 4" descr="A close up of a flower&#10;&#10;Description automatically generated">
            <a:extLst>
              <a:ext uri="{FF2B5EF4-FFF2-40B4-BE49-F238E27FC236}">
                <a16:creationId xmlns:a16="http://schemas.microsoft.com/office/drawing/2014/main" id="{CF5D9496-1223-F04F-96AC-70C6227F524D}"/>
              </a:ext>
            </a:extLst>
          </p:cNvPr>
          <p:cNvPicPr>
            <a:picLocks noChangeAspect="1"/>
          </p:cNvPicPr>
          <p:nvPr/>
        </p:nvPicPr>
        <p:blipFill rotWithShape="1">
          <a:blip r:embed="rId3"/>
          <a:srcRect r="1" b="2241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478B985-9C01-3D4B-A47E-C1D8937713AB}"/>
              </a:ext>
            </a:extLst>
          </p:cNvPr>
          <p:cNvSpPr>
            <a:spLocks noGrp="1"/>
          </p:cNvSpPr>
          <p:nvPr>
            <p:ph idx="1"/>
          </p:nvPr>
        </p:nvSpPr>
        <p:spPr>
          <a:xfrm>
            <a:off x="8029319" y="917725"/>
            <a:ext cx="3424739" cy="4852362"/>
          </a:xfrm>
        </p:spPr>
        <p:txBody>
          <a:bodyPr anchor="ctr">
            <a:normAutofit/>
          </a:bodyPr>
          <a:lstStyle/>
          <a:p>
            <a:pPr marL="0" indent="0" algn="ctr">
              <a:lnSpc>
                <a:spcPct val="100000"/>
              </a:lnSpc>
              <a:buNone/>
            </a:pPr>
            <a:r>
              <a:rPr lang="de-AT" sz="2400" i="1" dirty="0">
                <a:solidFill>
                  <a:srgbClr val="FFFFFF"/>
                </a:solidFill>
                <a:latin typeface="Book Antiqua" panose="02040602050305030304" pitchFamily="18" charset="0"/>
              </a:rPr>
              <a:t>Manchmal rührt unsere Schwierigkeit, anderen zu vergeben, daher, dass wir Fragen zur </a:t>
            </a:r>
            <a:r>
              <a:rPr lang="de-AT" sz="2400" b="1" i="1" dirty="0">
                <a:solidFill>
                  <a:srgbClr val="FFEB01"/>
                </a:solidFill>
                <a:latin typeface="Book Antiqua" panose="02040602050305030304" pitchFamily="18" charset="0"/>
              </a:rPr>
              <a:t>Vergebung </a:t>
            </a:r>
            <a:r>
              <a:rPr lang="de-AT" sz="2400" i="1" dirty="0">
                <a:solidFill>
                  <a:srgbClr val="FFFFFF"/>
                </a:solidFill>
                <a:latin typeface="Book Antiqua" panose="02040602050305030304" pitchFamily="18" charset="0"/>
              </a:rPr>
              <a:t>haben.</a:t>
            </a:r>
          </a:p>
          <a:p>
            <a:pPr marL="0" indent="0" algn="ctr">
              <a:lnSpc>
                <a:spcPct val="100000"/>
              </a:lnSpc>
              <a:buNone/>
            </a:pPr>
            <a:endParaRPr lang="en-US" sz="2400" i="1" dirty="0">
              <a:solidFill>
                <a:srgbClr val="FFFFFF"/>
              </a:solidFill>
              <a:latin typeface="Book Antiqua" panose="02040602050305030304" pitchFamily="18" charset="0"/>
            </a:endParaRPr>
          </a:p>
        </p:txBody>
      </p:sp>
    </p:spTree>
    <p:extLst>
      <p:ext uri="{BB962C8B-B14F-4D97-AF65-F5344CB8AC3E}">
        <p14:creationId xmlns:p14="http://schemas.microsoft.com/office/powerpoint/2010/main" val="37013527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E7F1-6A1A-8B4D-8940-0ABC3DBEB372}"/>
              </a:ext>
            </a:extLst>
          </p:cNvPr>
          <p:cNvSpPr>
            <a:spLocks noGrp="1"/>
          </p:cNvSpPr>
          <p:nvPr>
            <p:ph type="title"/>
          </p:nvPr>
        </p:nvSpPr>
        <p:spPr>
          <a:xfrm>
            <a:off x="655320" y="740261"/>
            <a:ext cx="4989342" cy="2592024"/>
          </a:xfrm>
        </p:spPr>
        <p:txBody>
          <a:bodyPr>
            <a:normAutofit fontScale="90000"/>
          </a:bodyPr>
          <a:lstStyle/>
          <a:p>
            <a:br>
              <a:rPr lang="en-US" sz="3100" b="1" dirty="0"/>
            </a:br>
            <a:r>
              <a:rPr lang="en-US" sz="3100" b="1" i="1" dirty="0">
                <a:solidFill>
                  <a:schemeClr val="accent2">
                    <a:lumMod val="50000"/>
                  </a:schemeClr>
                </a:solidFill>
                <a:latin typeface="Book Antiqua" panose="02040602050305030304" pitchFamily="18" charset="0"/>
              </a:rPr>
              <a:t>1. </a:t>
            </a:r>
            <a:r>
              <a:rPr lang="de-AT" sz="3100" b="1" i="1" dirty="0">
                <a:solidFill>
                  <a:schemeClr val="accent2">
                    <a:lumMod val="50000"/>
                  </a:schemeClr>
                </a:solidFill>
                <a:latin typeface="Book Antiqua" panose="02040602050305030304" pitchFamily="18" charset="0"/>
              </a:rPr>
              <a:t>Bedeutet Vergebung, </a:t>
            </a:r>
            <a:br>
              <a:rPr lang="de-AT" sz="3100" b="1" i="1" dirty="0">
                <a:solidFill>
                  <a:schemeClr val="accent2">
                    <a:lumMod val="50000"/>
                  </a:schemeClr>
                </a:solidFill>
                <a:latin typeface="Book Antiqua" panose="02040602050305030304" pitchFamily="18" charset="0"/>
              </a:rPr>
            </a:br>
            <a:r>
              <a:rPr lang="de-AT" sz="3100" b="1" i="1" dirty="0">
                <a:solidFill>
                  <a:schemeClr val="accent2">
                    <a:lumMod val="50000"/>
                  </a:schemeClr>
                </a:solidFill>
                <a:latin typeface="Book Antiqua" panose="02040602050305030304" pitchFamily="18" charset="0"/>
              </a:rPr>
              <a:t>dass man die Sünde oder das Vergehen als unwichtig abtut, dass es nicht so schlimm ist und ignoriert werden darf?</a:t>
            </a:r>
            <a:br>
              <a:rPr lang="de-AT" sz="2400" b="1" i="1" dirty="0">
                <a:solidFill>
                  <a:schemeClr val="accent2">
                    <a:lumMod val="50000"/>
                  </a:schemeClr>
                </a:solidFill>
                <a:latin typeface="Book Antiqua" panose="02040602050305030304" pitchFamily="18" charset="0"/>
              </a:rPr>
            </a:br>
            <a:r>
              <a:rPr lang="de-AT" sz="2400" b="1" i="1" dirty="0">
                <a:solidFill>
                  <a:schemeClr val="accent2">
                    <a:lumMod val="50000"/>
                  </a:schemeClr>
                </a:solidFill>
                <a:latin typeface="Book Antiqua" panose="02040602050305030304" pitchFamily="18" charset="0"/>
              </a:rPr>
              <a:t>	</a:t>
            </a:r>
            <a:endParaRPr lang="en-US" sz="2400" i="1" dirty="0">
              <a:solidFill>
                <a:schemeClr val="accent2">
                  <a:lumMod val="50000"/>
                </a:schemeClr>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22DDC936-5605-774E-A52F-6CCD6CB0DCBC}"/>
              </a:ext>
            </a:extLst>
          </p:cNvPr>
          <p:cNvSpPr>
            <a:spLocks noGrp="1"/>
          </p:cNvSpPr>
          <p:nvPr>
            <p:ph idx="1"/>
          </p:nvPr>
        </p:nvSpPr>
        <p:spPr>
          <a:xfrm>
            <a:off x="655321" y="3525717"/>
            <a:ext cx="5288279" cy="2919046"/>
          </a:xfrm>
        </p:spPr>
        <p:txBody>
          <a:bodyPr>
            <a:normAutofit/>
          </a:bodyPr>
          <a:lstStyle/>
          <a:p>
            <a:pPr>
              <a:lnSpc>
                <a:spcPct val="100000"/>
              </a:lnSpc>
            </a:pPr>
            <a:r>
              <a:rPr lang="en-US" sz="2400" dirty="0"/>
              <a:t>Auf </a:t>
            </a:r>
            <a:r>
              <a:rPr lang="en-US" sz="2400" dirty="0" err="1"/>
              <a:t>keinen</a:t>
            </a:r>
            <a:r>
              <a:rPr lang="en-US" sz="2400" dirty="0"/>
              <a:t> Fall!</a:t>
            </a:r>
          </a:p>
          <a:p>
            <a:pPr>
              <a:lnSpc>
                <a:spcPct val="100000"/>
              </a:lnSpc>
            </a:pPr>
            <a:r>
              <a:rPr lang="de-AT" sz="2400" dirty="0"/>
              <a:t>Vergebung bedeutet nicht, dass man die Worte oder Handlungen des Täters gutheißt, sondern dass man seinen Wunsch nach Rache und Vergeltung aufgibt. </a:t>
            </a:r>
            <a:endParaRPr lang="en-US" sz="2400" dirty="0"/>
          </a:p>
        </p:txBody>
      </p:sp>
      <p:pic>
        <p:nvPicPr>
          <p:cNvPr id="5" name="Picture 4" descr="A close up of a yellow flower&#10;&#10;Description automatically generated">
            <a:extLst>
              <a:ext uri="{FF2B5EF4-FFF2-40B4-BE49-F238E27FC236}">
                <a16:creationId xmlns:a16="http://schemas.microsoft.com/office/drawing/2014/main" id="{68CB5AE4-6F98-EB41-9207-BD32D2A7D98F}"/>
              </a:ext>
            </a:extLst>
          </p:cNvPr>
          <p:cNvPicPr>
            <a:picLocks noChangeAspect="1"/>
          </p:cNvPicPr>
          <p:nvPr/>
        </p:nvPicPr>
        <p:blipFill rotWithShape="1">
          <a:blip r:embed="rId3"/>
          <a:srcRect r="3095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377013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E7F1-6A1A-8B4D-8940-0ABC3DBEB372}"/>
              </a:ext>
            </a:extLst>
          </p:cNvPr>
          <p:cNvSpPr>
            <a:spLocks noGrp="1"/>
          </p:cNvSpPr>
          <p:nvPr>
            <p:ph type="title"/>
          </p:nvPr>
        </p:nvSpPr>
        <p:spPr>
          <a:xfrm>
            <a:off x="655320" y="740261"/>
            <a:ext cx="4989342" cy="2108447"/>
          </a:xfrm>
        </p:spPr>
        <p:txBody>
          <a:bodyPr>
            <a:normAutofit/>
          </a:bodyPr>
          <a:lstStyle/>
          <a:p>
            <a:r>
              <a:rPr lang="en-US" sz="2800" b="1" i="1" dirty="0">
                <a:solidFill>
                  <a:schemeClr val="accent2">
                    <a:lumMod val="50000"/>
                  </a:schemeClr>
                </a:solidFill>
                <a:latin typeface="Book Antiqua" panose="02040602050305030304" pitchFamily="18" charset="0"/>
              </a:rPr>
              <a:t>2. </a:t>
            </a:r>
            <a:r>
              <a:rPr lang="de-AT" sz="2800" b="1" i="1" dirty="0">
                <a:solidFill>
                  <a:schemeClr val="accent2">
                    <a:lumMod val="50000"/>
                  </a:schemeClr>
                </a:solidFill>
                <a:latin typeface="Book Antiqua" panose="02040602050305030304" pitchFamily="18" charset="0"/>
              </a:rPr>
              <a:t>Bedeutet Vergebung, dass es keine Folgen oder Bestrafung für falsches Verhalten gibt? </a:t>
            </a:r>
            <a:r>
              <a:rPr lang="de-AT" sz="2400" b="1" i="1" dirty="0">
                <a:solidFill>
                  <a:schemeClr val="accent2">
                    <a:lumMod val="50000"/>
                  </a:schemeClr>
                </a:solidFill>
                <a:latin typeface="Book Antiqua" panose="02040602050305030304" pitchFamily="18" charset="0"/>
              </a:rPr>
              <a:t>	</a:t>
            </a:r>
            <a:endParaRPr lang="en-US" sz="2400" i="1" dirty="0">
              <a:solidFill>
                <a:schemeClr val="accent2">
                  <a:lumMod val="50000"/>
                </a:schemeClr>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22DDC936-5605-774E-A52F-6CCD6CB0DCBC}"/>
              </a:ext>
            </a:extLst>
          </p:cNvPr>
          <p:cNvSpPr>
            <a:spLocks noGrp="1"/>
          </p:cNvSpPr>
          <p:nvPr>
            <p:ph idx="1"/>
          </p:nvPr>
        </p:nvSpPr>
        <p:spPr>
          <a:xfrm>
            <a:off x="655321" y="2963008"/>
            <a:ext cx="5440679" cy="3481755"/>
          </a:xfrm>
        </p:spPr>
        <p:txBody>
          <a:bodyPr>
            <a:normAutofit fontScale="92500"/>
          </a:bodyPr>
          <a:lstStyle/>
          <a:p>
            <a:pPr>
              <a:lnSpc>
                <a:spcPct val="100000"/>
              </a:lnSpc>
            </a:pPr>
            <a:r>
              <a:rPr lang="de-AT" sz="2400" dirty="0"/>
              <a:t>Auf keinen Fall!</a:t>
            </a:r>
          </a:p>
          <a:p>
            <a:pPr>
              <a:lnSpc>
                <a:spcPct val="100000"/>
              </a:lnSpc>
            </a:pPr>
            <a:r>
              <a:rPr lang="de-AT" sz="2400" dirty="0"/>
              <a:t>Wenn das Gesetz Gottes übertreten wird, ergeben sich daraus Konsequenzen. </a:t>
            </a:r>
            <a:br>
              <a:rPr lang="de-AT" sz="2400" dirty="0"/>
            </a:br>
            <a:r>
              <a:rPr lang="de-AT" sz="2400" dirty="0"/>
              <a:t>Als Adam und Eva vom verbotenen Baum aßen und auf diese Weise sündigten, sehen wir nicht einen zornigen Schöpfer durch </a:t>
            </a:r>
            <a:br>
              <a:rPr lang="de-AT" sz="2400" dirty="0"/>
            </a:br>
            <a:r>
              <a:rPr lang="de-AT" sz="2400" dirty="0"/>
              <a:t>den Garten Eden stampfen, der aus Rache darauf aus ist, sie zu vernichten. Er kam ganz leise und fragte: „Wo bist du?“</a:t>
            </a:r>
          </a:p>
        </p:txBody>
      </p:sp>
      <p:pic>
        <p:nvPicPr>
          <p:cNvPr id="5" name="Picture 4" descr="A close up of a yellow flower&#10;&#10;Description automatically generated">
            <a:extLst>
              <a:ext uri="{FF2B5EF4-FFF2-40B4-BE49-F238E27FC236}">
                <a16:creationId xmlns:a16="http://schemas.microsoft.com/office/drawing/2014/main" id="{68CB5AE4-6F98-EB41-9207-BD32D2A7D98F}"/>
              </a:ext>
            </a:extLst>
          </p:cNvPr>
          <p:cNvPicPr>
            <a:picLocks noChangeAspect="1"/>
          </p:cNvPicPr>
          <p:nvPr/>
        </p:nvPicPr>
        <p:blipFill rotWithShape="1">
          <a:blip r:embed="rId3"/>
          <a:srcRect r="3095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193420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CB13C5-0C45-B643-B755-44212D84949D}"/>
              </a:ext>
            </a:extLst>
          </p:cNvPr>
          <p:cNvSpPr>
            <a:spLocks noGrp="1"/>
          </p:cNvSpPr>
          <p:nvPr>
            <p:ph idx="1"/>
          </p:nvPr>
        </p:nvSpPr>
        <p:spPr>
          <a:xfrm>
            <a:off x="293082" y="967154"/>
            <a:ext cx="5237280" cy="5175615"/>
          </a:xfrm>
        </p:spPr>
        <p:txBody>
          <a:bodyPr>
            <a:normAutofit/>
          </a:bodyPr>
          <a:lstStyle/>
          <a:p>
            <a:pPr marL="0" indent="0" algn="ctr">
              <a:lnSpc>
                <a:spcPct val="100000"/>
              </a:lnSpc>
              <a:buNone/>
            </a:pPr>
            <a:r>
              <a:rPr lang="de-AT" b="1" dirty="0">
                <a:latin typeface="Avenir Next" panose="020B0503020202020204" pitchFamily="34" charset="0"/>
              </a:rPr>
              <a:t>VERGEBUNG BEDEUTET NICHT, DASS WIR DIE TATEN UND DAS VERHALTEN DER MENSCHEN ENTSCHULDIGEN</a:t>
            </a:r>
            <a:r>
              <a:rPr lang="en-US" b="1" dirty="0">
                <a:latin typeface="Avenir Next" panose="020B0503020202020204" pitchFamily="34" charset="0"/>
              </a:rPr>
              <a:t>. </a:t>
            </a:r>
          </a:p>
          <a:p>
            <a:pPr marL="0" indent="0" algn="ctr">
              <a:lnSpc>
                <a:spcPct val="100000"/>
              </a:lnSpc>
              <a:buNone/>
            </a:pPr>
            <a:endParaRPr lang="en-US" b="1" dirty="0">
              <a:latin typeface="Avenir Next" panose="020B0503020202020204" pitchFamily="34" charset="0"/>
            </a:endParaRPr>
          </a:p>
          <a:p>
            <a:pPr marL="0" indent="0" algn="ctr">
              <a:lnSpc>
                <a:spcPct val="100000"/>
              </a:lnSpc>
              <a:buNone/>
            </a:pPr>
            <a:r>
              <a:rPr lang="de-AT" sz="2400" dirty="0">
                <a:latin typeface="Avenir Next" panose="020B0503020202020204" pitchFamily="34" charset="0"/>
              </a:rPr>
              <a:t>WIR LASSEN SIE NICHT WEITERZIEHEN, </a:t>
            </a:r>
            <a:br>
              <a:rPr lang="de-AT" sz="2400" dirty="0">
                <a:latin typeface="Avenir Next" panose="020B0503020202020204" pitchFamily="34" charset="0"/>
              </a:rPr>
            </a:br>
            <a:r>
              <a:rPr lang="de-AT" sz="2400" dirty="0">
                <a:latin typeface="Avenir Next" panose="020B0503020202020204" pitchFamily="34" charset="0"/>
              </a:rPr>
              <a:t>OHNE DIE FOLGEN ZU TRAGEN, </a:t>
            </a:r>
            <a:br>
              <a:rPr lang="de-AT" sz="2400" dirty="0">
                <a:latin typeface="Avenir Next" panose="020B0503020202020204" pitchFamily="34" charset="0"/>
              </a:rPr>
            </a:br>
            <a:r>
              <a:rPr lang="de-AT" sz="2400" dirty="0">
                <a:latin typeface="Avenir Next" panose="020B0503020202020204" pitchFamily="34" charset="0"/>
              </a:rPr>
              <a:t>ABER WIR LASSEN DEN ZORN </a:t>
            </a:r>
            <a:br>
              <a:rPr lang="de-AT" sz="2400" dirty="0">
                <a:latin typeface="Avenir Next" panose="020B0503020202020204" pitchFamily="34" charset="0"/>
              </a:rPr>
            </a:br>
            <a:r>
              <a:rPr lang="de-AT" sz="2400" dirty="0">
                <a:latin typeface="Avenir Next" panose="020B0503020202020204" pitchFamily="34" charset="0"/>
              </a:rPr>
              <a:t>UND DIE VERBITTERUNG AUS </a:t>
            </a:r>
            <a:br>
              <a:rPr lang="de-AT" sz="2400" dirty="0">
                <a:latin typeface="Avenir Next" panose="020B0503020202020204" pitchFamily="34" charset="0"/>
              </a:rPr>
            </a:br>
            <a:r>
              <a:rPr lang="de-AT" sz="2400" dirty="0">
                <a:latin typeface="Avenir Next" panose="020B0503020202020204" pitchFamily="34" charset="0"/>
              </a:rPr>
              <a:t>UNSEREM HERZEN ENTWEICHEN.</a:t>
            </a:r>
            <a:endParaRPr lang="en-US" sz="2400" dirty="0">
              <a:latin typeface="Avenir Next" panose="020B0503020202020204" pitchFamily="34" charset="0"/>
            </a:endParaRPr>
          </a:p>
        </p:txBody>
      </p:sp>
      <p:pic>
        <p:nvPicPr>
          <p:cNvPr id="5" name="Picture 4" descr="A close up of a yellow flower&#10;&#10;Description automatically generated">
            <a:extLst>
              <a:ext uri="{FF2B5EF4-FFF2-40B4-BE49-F238E27FC236}">
                <a16:creationId xmlns:a16="http://schemas.microsoft.com/office/drawing/2014/main" id="{76D4615F-D349-D347-894A-BF5301F04F21}"/>
              </a:ext>
            </a:extLst>
          </p:cNvPr>
          <p:cNvPicPr>
            <a:picLocks noChangeAspect="1"/>
          </p:cNvPicPr>
          <p:nvPr/>
        </p:nvPicPr>
        <p:blipFill rotWithShape="1">
          <a:blip r:embed="rId3"/>
          <a:srcRect r="3095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793470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flower&#10;&#10;Description automatically generated">
            <a:extLst>
              <a:ext uri="{FF2B5EF4-FFF2-40B4-BE49-F238E27FC236}">
                <a16:creationId xmlns:a16="http://schemas.microsoft.com/office/drawing/2014/main" id="{7CCB0645-E104-3440-88C8-368D0FF8A7E0}"/>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3" name="Content Placeholder 2">
            <a:extLst>
              <a:ext uri="{FF2B5EF4-FFF2-40B4-BE49-F238E27FC236}">
                <a16:creationId xmlns:a16="http://schemas.microsoft.com/office/drawing/2014/main" id="{EF7C0EF0-8023-4247-BA98-76A0D8DA2A04}"/>
              </a:ext>
            </a:extLst>
          </p:cNvPr>
          <p:cNvSpPr>
            <a:spLocks noGrp="1"/>
          </p:cNvSpPr>
          <p:nvPr>
            <p:ph idx="1"/>
          </p:nvPr>
        </p:nvSpPr>
        <p:spPr>
          <a:xfrm>
            <a:off x="574433" y="2751992"/>
            <a:ext cx="9390184" cy="3719171"/>
          </a:xfrm>
        </p:spPr>
        <p:txBody>
          <a:bodyPr anchor="ctr">
            <a:normAutofit/>
          </a:bodyPr>
          <a:lstStyle/>
          <a:p>
            <a:pPr marL="0" indent="0" algn="ctr">
              <a:buNone/>
            </a:pPr>
            <a:r>
              <a:rPr lang="de-AT" sz="3600" i="1" dirty="0"/>
              <a:t>„Seid stattdessen freundlich und mitfühlend zueinander und vergebt euch gegenseitig, </a:t>
            </a:r>
            <a:br>
              <a:rPr lang="de-AT" sz="3600" i="1" dirty="0"/>
            </a:br>
            <a:r>
              <a:rPr lang="de-AT" sz="3600" i="1" dirty="0"/>
              <a:t>wie auch Gott euch durch Christus vergeben hat.“ </a:t>
            </a:r>
          </a:p>
          <a:p>
            <a:pPr marL="0" indent="0" algn="ctr">
              <a:buNone/>
            </a:pPr>
            <a:r>
              <a:rPr lang="de-AT" sz="3600" i="1" dirty="0"/>
              <a:t>(Epheser 4,32 NLB)</a:t>
            </a:r>
            <a:endParaRPr lang="en-US" sz="3600" dirty="0"/>
          </a:p>
        </p:txBody>
      </p:sp>
    </p:spTree>
    <p:extLst>
      <p:ext uri="{BB962C8B-B14F-4D97-AF65-F5344CB8AC3E}">
        <p14:creationId xmlns:p14="http://schemas.microsoft.com/office/powerpoint/2010/main" val="2451164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E7F1-6A1A-8B4D-8940-0ABC3DBEB372}"/>
              </a:ext>
            </a:extLst>
          </p:cNvPr>
          <p:cNvSpPr>
            <a:spLocks noGrp="1"/>
          </p:cNvSpPr>
          <p:nvPr>
            <p:ph type="title"/>
          </p:nvPr>
        </p:nvSpPr>
        <p:spPr>
          <a:xfrm>
            <a:off x="655320" y="740261"/>
            <a:ext cx="4989342" cy="2108447"/>
          </a:xfrm>
        </p:spPr>
        <p:txBody>
          <a:bodyPr>
            <a:normAutofit/>
          </a:bodyPr>
          <a:lstStyle/>
          <a:p>
            <a:r>
              <a:rPr lang="en-US" sz="2800" b="1" i="1" dirty="0">
                <a:solidFill>
                  <a:schemeClr val="accent2">
                    <a:lumMod val="50000"/>
                  </a:schemeClr>
                </a:solidFill>
                <a:latin typeface="Book Antiqua" panose="02040602050305030304" pitchFamily="18" charset="0"/>
              </a:rPr>
              <a:t>3. </a:t>
            </a:r>
            <a:r>
              <a:rPr lang="de-AT" sz="2800" b="1" i="1" dirty="0">
                <a:solidFill>
                  <a:schemeClr val="accent2">
                    <a:lumMod val="50000"/>
                  </a:schemeClr>
                </a:solidFill>
                <a:latin typeface="Book Antiqua" panose="02040602050305030304" pitchFamily="18" charset="0"/>
              </a:rPr>
              <a:t>Wird von uns erwartet, dass wir auch dann vergeben, wenn wir nicht darum gebeten werden? </a:t>
            </a:r>
            <a:r>
              <a:rPr lang="de-AT" sz="2400" b="1" i="1" dirty="0">
                <a:solidFill>
                  <a:schemeClr val="accent2">
                    <a:lumMod val="50000"/>
                  </a:schemeClr>
                </a:solidFill>
                <a:latin typeface="Book Antiqua" panose="02040602050305030304" pitchFamily="18" charset="0"/>
              </a:rPr>
              <a:t>	</a:t>
            </a:r>
            <a:endParaRPr lang="en-US" sz="2400" i="1" dirty="0">
              <a:solidFill>
                <a:schemeClr val="accent2">
                  <a:lumMod val="50000"/>
                </a:schemeClr>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22DDC936-5605-774E-A52F-6CCD6CB0DCBC}"/>
              </a:ext>
            </a:extLst>
          </p:cNvPr>
          <p:cNvSpPr>
            <a:spLocks noGrp="1"/>
          </p:cNvSpPr>
          <p:nvPr>
            <p:ph idx="1"/>
          </p:nvPr>
        </p:nvSpPr>
        <p:spPr>
          <a:xfrm>
            <a:off x="655321" y="2963008"/>
            <a:ext cx="5440679" cy="3481755"/>
          </a:xfrm>
        </p:spPr>
        <p:txBody>
          <a:bodyPr>
            <a:normAutofit/>
          </a:bodyPr>
          <a:lstStyle/>
          <a:p>
            <a:pPr>
              <a:lnSpc>
                <a:spcPct val="100000"/>
              </a:lnSpc>
            </a:pPr>
            <a:r>
              <a:rPr lang="de-AT" sz="2400" dirty="0"/>
              <a:t>Auf jeden Fall!</a:t>
            </a:r>
          </a:p>
          <a:p>
            <a:pPr>
              <a:lnSpc>
                <a:spcPct val="100000"/>
              </a:lnSpc>
            </a:pPr>
            <a:r>
              <a:rPr lang="de-AT" sz="2400" dirty="0"/>
              <a:t>Am Kreuz hängend sah Jesus zu </a:t>
            </a:r>
            <a:br>
              <a:rPr lang="de-AT" sz="2400" dirty="0"/>
            </a:br>
            <a:r>
              <a:rPr lang="de-AT" sz="2400" dirty="0"/>
              <a:t>seinen Folterknechten hinunter, </a:t>
            </a:r>
            <a:br>
              <a:rPr lang="de-AT" sz="2400" dirty="0"/>
            </a:br>
            <a:r>
              <a:rPr lang="de-AT" sz="2400" dirty="0"/>
              <a:t>die ihn beschimpften, und sprach: </a:t>
            </a:r>
            <a:r>
              <a:rPr lang="de-AT" sz="2400" i="1" dirty="0"/>
              <a:t>„Vater, vergib diesen Menschen, </a:t>
            </a:r>
            <a:br>
              <a:rPr lang="de-AT" sz="2400" i="1" dirty="0"/>
            </a:br>
            <a:r>
              <a:rPr lang="de-AT" sz="2400" i="1" dirty="0"/>
              <a:t>denn sie wissen nicht, was sie tun.“ (Lukas 23,34 NLB) </a:t>
            </a:r>
          </a:p>
        </p:txBody>
      </p:sp>
      <p:pic>
        <p:nvPicPr>
          <p:cNvPr id="5" name="Picture 4" descr="A close up of a yellow flower&#10;&#10;Description automatically generated">
            <a:extLst>
              <a:ext uri="{FF2B5EF4-FFF2-40B4-BE49-F238E27FC236}">
                <a16:creationId xmlns:a16="http://schemas.microsoft.com/office/drawing/2014/main" id="{68CB5AE4-6F98-EB41-9207-BD32D2A7D98F}"/>
              </a:ext>
            </a:extLst>
          </p:cNvPr>
          <p:cNvPicPr>
            <a:picLocks noChangeAspect="1"/>
          </p:cNvPicPr>
          <p:nvPr/>
        </p:nvPicPr>
        <p:blipFill rotWithShape="1">
          <a:blip r:embed="rId3"/>
          <a:srcRect r="3095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663137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DDC936-5605-774E-A52F-6CCD6CB0DCBC}"/>
              </a:ext>
            </a:extLst>
          </p:cNvPr>
          <p:cNvSpPr>
            <a:spLocks noGrp="1"/>
          </p:cNvSpPr>
          <p:nvPr>
            <p:ph idx="1"/>
          </p:nvPr>
        </p:nvSpPr>
        <p:spPr>
          <a:xfrm>
            <a:off x="655321" y="888024"/>
            <a:ext cx="5033301" cy="5134707"/>
          </a:xfrm>
        </p:spPr>
        <p:txBody>
          <a:bodyPr>
            <a:normAutofit fontScale="92500"/>
          </a:bodyPr>
          <a:lstStyle/>
          <a:p>
            <a:pPr marL="0" indent="0">
              <a:lnSpc>
                <a:spcPct val="100000"/>
              </a:lnSpc>
              <a:buNone/>
            </a:pPr>
            <a:r>
              <a:rPr lang="de-AT" sz="2400" dirty="0"/>
              <a:t>Vom Kreuz herab trat Jesus für alle Ankläger, Täter und Spötter ein, </a:t>
            </a:r>
            <a:br>
              <a:rPr lang="de-AT" sz="2400" dirty="0"/>
            </a:br>
            <a:r>
              <a:rPr lang="de-AT" sz="2400" dirty="0"/>
              <a:t>für diejenigen, die ihn verrieten und verließen. </a:t>
            </a:r>
            <a:br>
              <a:rPr lang="de-AT" sz="2400" dirty="0"/>
            </a:br>
            <a:endParaRPr lang="de-AT" sz="2400" dirty="0"/>
          </a:p>
          <a:p>
            <a:pPr marL="0" indent="0">
              <a:lnSpc>
                <a:spcPct val="100000"/>
              </a:lnSpc>
              <a:buNone/>
            </a:pPr>
            <a:r>
              <a:rPr lang="de-AT" sz="2400" dirty="0"/>
              <a:t>Ein römischer Hauptmann hörte sein selbstloses Gebet. Gleichermaßen von den außergewöhnlichen Naturerscheinungen, welche die Kreuzigung begleiteten,</a:t>
            </a:r>
            <a:br>
              <a:rPr lang="de-AT" sz="2400" dirty="0"/>
            </a:br>
            <a:r>
              <a:rPr lang="de-AT" sz="2400" dirty="0"/>
              <a:t>wie von dem übernatürlichen Geist der Liebe und Vergebung, den Jesus von Nazareth zeigte, rief er aus: </a:t>
            </a:r>
            <a:r>
              <a:rPr lang="de-AT" sz="2400" i="1" dirty="0"/>
              <a:t>„Ja, dieser Mann war wirklich Gottes Sohn!“ (Markus 15,39 NLB)</a:t>
            </a:r>
          </a:p>
        </p:txBody>
      </p:sp>
      <p:pic>
        <p:nvPicPr>
          <p:cNvPr id="5" name="Picture 4" descr="A close up of a yellow flower&#10;&#10;Description automatically generated">
            <a:extLst>
              <a:ext uri="{FF2B5EF4-FFF2-40B4-BE49-F238E27FC236}">
                <a16:creationId xmlns:a16="http://schemas.microsoft.com/office/drawing/2014/main" id="{68CB5AE4-6F98-EB41-9207-BD32D2A7D98F}"/>
              </a:ext>
            </a:extLst>
          </p:cNvPr>
          <p:cNvPicPr>
            <a:picLocks noChangeAspect="1"/>
          </p:cNvPicPr>
          <p:nvPr/>
        </p:nvPicPr>
        <p:blipFill rotWithShape="1">
          <a:blip r:embed="rId3"/>
          <a:srcRect r="3095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582370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E7F1-6A1A-8B4D-8940-0ABC3DBEB372}"/>
              </a:ext>
            </a:extLst>
          </p:cNvPr>
          <p:cNvSpPr>
            <a:spLocks noGrp="1"/>
          </p:cNvSpPr>
          <p:nvPr>
            <p:ph type="title"/>
          </p:nvPr>
        </p:nvSpPr>
        <p:spPr>
          <a:xfrm>
            <a:off x="655320" y="740261"/>
            <a:ext cx="4989342" cy="2108447"/>
          </a:xfrm>
        </p:spPr>
        <p:txBody>
          <a:bodyPr>
            <a:normAutofit/>
          </a:bodyPr>
          <a:lstStyle/>
          <a:p>
            <a:r>
              <a:rPr lang="en-US" sz="2800" b="1" i="1" dirty="0">
                <a:solidFill>
                  <a:schemeClr val="accent2">
                    <a:lumMod val="50000"/>
                  </a:schemeClr>
                </a:solidFill>
                <a:latin typeface="Book Antiqua" panose="02040602050305030304" pitchFamily="18" charset="0"/>
              </a:rPr>
              <a:t>4. </a:t>
            </a:r>
            <a:r>
              <a:rPr lang="de-AT" sz="2800" b="1" i="1" dirty="0">
                <a:solidFill>
                  <a:schemeClr val="accent2">
                    <a:lumMod val="50000"/>
                  </a:schemeClr>
                </a:solidFill>
                <a:latin typeface="Book Antiqua" panose="02040602050305030304" pitchFamily="18" charset="0"/>
              </a:rPr>
              <a:t>Wie können wir unseren Feinden vergeben? </a:t>
            </a:r>
            <a:br>
              <a:rPr lang="de-AT" sz="2800" b="1" i="1" dirty="0">
                <a:solidFill>
                  <a:schemeClr val="accent2">
                    <a:lumMod val="50000"/>
                  </a:schemeClr>
                </a:solidFill>
                <a:latin typeface="Book Antiqua" panose="02040602050305030304" pitchFamily="18" charset="0"/>
              </a:rPr>
            </a:br>
            <a:endParaRPr lang="en-US" sz="2400" i="1" dirty="0">
              <a:solidFill>
                <a:schemeClr val="accent2">
                  <a:lumMod val="50000"/>
                </a:schemeClr>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22DDC936-5605-774E-A52F-6CCD6CB0DCBC}"/>
              </a:ext>
            </a:extLst>
          </p:cNvPr>
          <p:cNvSpPr>
            <a:spLocks noGrp="1"/>
          </p:cNvSpPr>
          <p:nvPr>
            <p:ph idx="1"/>
          </p:nvPr>
        </p:nvSpPr>
        <p:spPr>
          <a:xfrm>
            <a:off x="655322" y="2645924"/>
            <a:ext cx="4850534" cy="3798840"/>
          </a:xfrm>
        </p:spPr>
        <p:txBody>
          <a:bodyPr>
            <a:normAutofit/>
          </a:bodyPr>
          <a:lstStyle/>
          <a:p>
            <a:pPr>
              <a:lnSpc>
                <a:spcPct val="100000"/>
              </a:lnSpc>
            </a:pPr>
            <a:r>
              <a:rPr lang="de-AT" sz="2400" dirty="0"/>
              <a:t>Jesus sagt: </a:t>
            </a:r>
            <a:r>
              <a:rPr lang="de-AT" sz="2400" i="1" dirty="0"/>
              <a:t>„Liebt eure Feinde! </a:t>
            </a:r>
            <a:br>
              <a:rPr lang="de-AT" sz="2400" i="1" dirty="0"/>
            </a:br>
            <a:r>
              <a:rPr lang="de-AT" sz="2400" i="1" dirty="0"/>
              <a:t>Betet für die, die euch verfolgen!“ (Matthäus 5,44 NLB)</a:t>
            </a:r>
          </a:p>
          <a:p>
            <a:pPr>
              <a:lnSpc>
                <a:spcPct val="100000"/>
              </a:lnSpc>
            </a:pPr>
            <a:r>
              <a:rPr lang="de-AT" sz="2400" dirty="0"/>
              <a:t>Der Apostel Paulus rät uns: </a:t>
            </a:r>
            <a:br>
              <a:rPr lang="de-AT" sz="2400" dirty="0"/>
            </a:br>
            <a:r>
              <a:rPr lang="de-AT" sz="2400" i="1" dirty="0"/>
              <a:t>„Lass dich nicht vom Bösen </a:t>
            </a:r>
            <a:br>
              <a:rPr lang="de-AT" sz="2400" i="1" dirty="0"/>
            </a:br>
            <a:r>
              <a:rPr lang="de-AT" sz="2400" i="1" dirty="0"/>
              <a:t>über­winden, sondern überwinde </a:t>
            </a:r>
            <a:br>
              <a:rPr lang="de-AT" sz="2400" i="1" dirty="0"/>
            </a:br>
            <a:r>
              <a:rPr lang="de-AT" sz="2400" i="1" dirty="0"/>
              <a:t>das Böse durch das Gute!“ </a:t>
            </a:r>
            <a:br>
              <a:rPr lang="de-AT" sz="2400" i="1" dirty="0"/>
            </a:br>
            <a:r>
              <a:rPr lang="de-AT" sz="2400" i="1" dirty="0"/>
              <a:t>(Römer 12,21 NLB)</a:t>
            </a:r>
          </a:p>
        </p:txBody>
      </p:sp>
      <p:pic>
        <p:nvPicPr>
          <p:cNvPr id="5" name="Picture 4" descr="A close up of a yellow flower&#10;&#10;Description automatically generated">
            <a:extLst>
              <a:ext uri="{FF2B5EF4-FFF2-40B4-BE49-F238E27FC236}">
                <a16:creationId xmlns:a16="http://schemas.microsoft.com/office/drawing/2014/main" id="{68CB5AE4-6F98-EB41-9207-BD32D2A7D98F}"/>
              </a:ext>
            </a:extLst>
          </p:cNvPr>
          <p:cNvPicPr>
            <a:picLocks noChangeAspect="1"/>
          </p:cNvPicPr>
          <p:nvPr/>
        </p:nvPicPr>
        <p:blipFill rotWithShape="1">
          <a:blip r:embed="rId3"/>
          <a:srcRect r="3095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158020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yellow flower&#10;&#10;Description automatically generated">
            <a:extLst>
              <a:ext uri="{FF2B5EF4-FFF2-40B4-BE49-F238E27FC236}">
                <a16:creationId xmlns:a16="http://schemas.microsoft.com/office/drawing/2014/main" id="{CF9183D9-996F-A84E-A72B-24A53376A79B}"/>
              </a:ext>
            </a:extLst>
          </p:cNvPr>
          <p:cNvPicPr>
            <a:picLocks noChangeAspect="1"/>
          </p:cNvPicPr>
          <p:nvPr/>
        </p:nvPicPr>
        <p:blipFill rotWithShape="1">
          <a:blip r:embed="rId3"/>
          <a:srcRect t="12509" b="12491"/>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Content Placeholder 2">
            <a:extLst>
              <a:ext uri="{FF2B5EF4-FFF2-40B4-BE49-F238E27FC236}">
                <a16:creationId xmlns:a16="http://schemas.microsoft.com/office/drawing/2014/main" id="{13A364E5-4F75-3846-8CFB-9EF6878B8B98}"/>
              </a:ext>
            </a:extLst>
          </p:cNvPr>
          <p:cNvSpPr>
            <a:spLocks noGrp="1"/>
          </p:cNvSpPr>
          <p:nvPr>
            <p:ph idx="1"/>
          </p:nvPr>
        </p:nvSpPr>
        <p:spPr>
          <a:xfrm>
            <a:off x="378070" y="1960685"/>
            <a:ext cx="4740468" cy="4572000"/>
          </a:xfrm>
        </p:spPr>
        <p:txBody>
          <a:bodyPr anchor="ctr">
            <a:normAutofit/>
          </a:bodyPr>
          <a:lstStyle/>
          <a:p>
            <a:pPr marL="0" indent="0" algn="ctr">
              <a:lnSpc>
                <a:spcPct val="100000"/>
              </a:lnSpc>
              <a:buNone/>
            </a:pPr>
            <a:r>
              <a:rPr lang="de-AT" sz="2400" b="1" dirty="0">
                <a:solidFill>
                  <a:srgbClr val="002060"/>
                </a:solidFill>
              </a:rPr>
              <a:t>ES IST NICHT LEICHT,</a:t>
            </a:r>
            <a:br>
              <a:rPr lang="de-AT" sz="2400" b="1" dirty="0">
                <a:solidFill>
                  <a:srgbClr val="002060"/>
                </a:solidFill>
              </a:rPr>
            </a:br>
            <a:r>
              <a:rPr lang="de-AT" sz="2400" b="1" dirty="0">
                <a:solidFill>
                  <a:srgbClr val="002060"/>
                </a:solidFill>
              </a:rPr>
              <a:t>ANDEREN ZU VERGEBEN, </a:t>
            </a:r>
            <a:br>
              <a:rPr lang="de-AT" sz="2400" b="1" dirty="0">
                <a:solidFill>
                  <a:srgbClr val="002060"/>
                </a:solidFill>
              </a:rPr>
            </a:br>
            <a:r>
              <a:rPr lang="de-AT" sz="2400" b="1" dirty="0">
                <a:solidFill>
                  <a:srgbClr val="002060"/>
                </a:solidFill>
              </a:rPr>
              <a:t>UND GEHT NICHT IMMER SCHNELL VOR SICH, ABER ES IST WICHTIG, DIE LEBENSNOTWENDIGE VERBINDUNG EINER GESUNDEN BEZIEHUNG ZU GOTT UND DENEN, DIE UNSEREN WEG KREUZEN, AUFRECHT ZU ERHALTEN. </a:t>
            </a:r>
          </a:p>
          <a:p>
            <a:pPr marL="0" indent="0" algn="ctr">
              <a:lnSpc>
                <a:spcPct val="150000"/>
              </a:lnSpc>
              <a:buNone/>
            </a:pPr>
            <a:endParaRPr lang="en-US" sz="1800" b="1" dirty="0">
              <a:solidFill>
                <a:srgbClr val="002060"/>
              </a:solidFill>
            </a:endParaRPr>
          </a:p>
        </p:txBody>
      </p:sp>
    </p:spTree>
    <p:extLst>
      <p:ext uri="{BB962C8B-B14F-4D97-AF65-F5344CB8AC3E}">
        <p14:creationId xmlns:p14="http://schemas.microsoft.com/office/powerpoint/2010/main" val="37185767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DE20-AC7A-064B-9CB4-855D3E2A30E4}"/>
              </a:ext>
            </a:extLst>
          </p:cNvPr>
          <p:cNvSpPr>
            <a:spLocks noGrp="1"/>
          </p:cNvSpPr>
          <p:nvPr>
            <p:ph type="title"/>
          </p:nvPr>
        </p:nvSpPr>
        <p:spPr>
          <a:xfrm>
            <a:off x="6746627" y="1125415"/>
            <a:ext cx="4885595" cy="3068516"/>
          </a:xfrm>
        </p:spPr>
        <p:txBody>
          <a:bodyPr vert="horz" lIns="91440" tIns="45720" rIns="91440" bIns="45720" rtlCol="0" anchor="b">
            <a:normAutofit fontScale="90000"/>
          </a:bodyPr>
          <a:lstStyle/>
          <a:p>
            <a:pPr algn="ctr">
              <a:lnSpc>
                <a:spcPct val="100000"/>
              </a:lnSpc>
            </a:pPr>
            <a:r>
              <a:rPr lang="en-US" sz="4200" b="1" cap="small" dirty="0">
                <a:latin typeface="Avenir Next" panose="020B0503020202020204" pitchFamily="34" charset="0"/>
              </a:rPr>
              <a:t>VIER RATSCHLÄGE</a:t>
            </a:r>
            <a:br>
              <a:rPr lang="en-US" sz="4200" b="1" cap="small" dirty="0">
                <a:latin typeface="Avenir Next" panose="020B0503020202020204" pitchFamily="34" charset="0"/>
              </a:rPr>
            </a:br>
            <a:r>
              <a:rPr lang="en-US" sz="4200" b="1" cap="small" dirty="0">
                <a:latin typeface="Avenir Next" panose="020B0503020202020204" pitchFamily="34" charset="0"/>
              </a:rPr>
              <a:t>FÜR </a:t>
            </a:r>
            <a:br>
              <a:rPr lang="en-US" sz="4200" b="1" cap="small" dirty="0">
                <a:latin typeface="Avenir Next" panose="020B0503020202020204" pitchFamily="34" charset="0"/>
              </a:rPr>
            </a:br>
            <a:r>
              <a:rPr lang="en-US" sz="4200" b="1" cap="small" dirty="0">
                <a:solidFill>
                  <a:srgbClr val="FFEB01"/>
                </a:solidFill>
                <a:latin typeface="Avenir Next" panose="020B0503020202020204" pitchFamily="34" charset="0"/>
              </a:rPr>
              <a:t>EIN</a:t>
            </a:r>
            <a:r>
              <a:rPr lang="en-US" sz="4200" b="1" cap="small" dirty="0">
                <a:latin typeface="Avenir Next" panose="020B0503020202020204" pitchFamily="34" charset="0"/>
              </a:rPr>
              <a:t> </a:t>
            </a:r>
            <a:r>
              <a:rPr lang="en-US" sz="4200" b="1" cap="small" dirty="0">
                <a:solidFill>
                  <a:srgbClr val="FFEB01"/>
                </a:solidFill>
                <a:latin typeface="Avenir Next" panose="020B0503020202020204" pitchFamily="34" charset="0"/>
              </a:rPr>
              <a:t>LIEBEVOLLES UND VERGEBUNGSBEREITES HERZ</a:t>
            </a:r>
            <a:endParaRPr lang="en-US" sz="4200" dirty="0">
              <a:solidFill>
                <a:srgbClr val="FFFF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0993AF87-72B0-804F-BDD3-3E9F2D9DB25C}"/>
              </a:ext>
            </a:extLst>
          </p:cNvPr>
          <p:cNvSpPr>
            <a:spLocks noGrp="1"/>
          </p:cNvSpPr>
          <p:nvPr>
            <p:ph idx="1"/>
          </p:nvPr>
        </p:nvSpPr>
        <p:spPr>
          <a:xfrm>
            <a:off x="6746626" y="4469541"/>
            <a:ext cx="4680419" cy="1263044"/>
          </a:xfrm>
        </p:spPr>
        <p:txBody>
          <a:bodyPr vert="horz" lIns="91440" tIns="45720" rIns="91440" bIns="45720" rtlCol="0" anchor="t">
            <a:normAutofit fontScale="92500"/>
          </a:bodyPr>
          <a:lstStyle/>
          <a:p>
            <a:pPr marL="0" indent="0" algn="ctr">
              <a:lnSpc>
                <a:spcPct val="100000"/>
              </a:lnSpc>
              <a:buNone/>
            </a:pPr>
            <a:r>
              <a:rPr lang="de-DE" sz="2400" i="1" dirty="0">
                <a:latin typeface="Book Antiqua" panose="02040602050305030304" pitchFamily="18" charset="0"/>
              </a:rPr>
              <a:t>Diese vier Ratschläge können dabei helfen, ein liebevolles und vergebungsbereites Herz zu erlangen.</a:t>
            </a: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yellow flower&#10;&#10;Description automatically generated">
            <a:extLst>
              <a:ext uri="{FF2B5EF4-FFF2-40B4-BE49-F238E27FC236}">
                <a16:creationId xmlns:a16="http://schemas.microsoft.com/office/drawing/2014/main" id="{A66BBE6F-DB1D-5A45-A557-3CCCEE7DAF40}"/>
              </a:ext>
            </a:extLst>
          </p:cNvPr>
          <p:cNvPicPr>
            <a:picLocks noChangeAspect="1"/>
          </p:cNvPicPr>
          <p:nvPr/>
        </p:nvPicPr>
        <p:blipFill rotWithShape="1">
          <a:blip r:embed="rId3"/>
          <a:srcRect r="34119"/>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41898760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E60EF-6067-C047-B2D6-A27B211D5B4F}"/>
              </a:ext>
            </a:extLst>
          </p:cNvPr>
          <p:cNvSpPr>
            <a:spLocks noGrp="1"/>
          </p:cNvSpPr>
          <p:nvPr>
            <p:ph type="title"/>
          </p:nvPr>
        </p:nvSpPr>
        <p:spPr>
          <a:xfrm>
            <a:off x="656492" y="1203062"/>
            <a:ext cx="4293577" cy="836753"/>
          </a:xfrm>
        </p:spPr>
        <p:txBody>
          <a:bodyPr>
            <a:normAutofit/>
          </a:bodyPr>
          <a:lstStyle/>
          <a:p>
            <a:pPr algn="ctr"/>
            <a:r>
              <a:rPr lang="en-US" sz="3200" dirty="0">
                <a:solidFill>
                  <a:srgbClr val="FFEB01"/>
                </a:solidFill>
                <a:latin typeface="Avenir Next" panose="020B0503020202020204" pitchFamily="34" charset="0"/>
              </a:rPr>
              <a:t>1. BENENNE DEN </a:t>
            </a:r>
            <a:r>
              <a:rPr lang="en-US" sz="3200" b="1" dirty="0">
                <a:solidFill>
                  <a:srgbClr val="FFEB01"/>
                </a:solidFill>
                <a:latin typeface="Avenir Next" panose="020B0503020202020204" pitchFamily="34" charset="0"/>
              </a:rPr>
              <a:t>TÄTER.</a:t>
            </a:r>
          </a:p>
        </p:txBody>
      </p:sp>
      <p:sp>
        <p:nvSpPr>
          <p:cNvPr id="3" name="Content Placeholder 2">
            <a:extLst>
              <a:ext uri="{FF2B5EF4-FFF2-40B4-BE49-F238E27FC236}">
                <a16:creationId xmlns:a16="http://schemas.microsoft.com/office/drawing/2014/main" id="{40674D6A-A725-FF4A-BF98-A8B063CEDE09}"/>
              </a:ext>
            </a:extLst>
          </p:cNvPr>
          <p:cNvSpPr>
            <a:spLocks noGrp="1"/>
          </p:cNvSpPr>
          <p:nvPr>
            <p:ph idx="1"/>
          </p:nvPr>
        </p:nvSpPr>
        <p:spPr>
          <a:xfrm>
            <a:off x="539263" y="2701046"/>
            <a:ext cx="4788875" cy="2140585"/>
          </a:xfrm>
        </p:spPr>
        <p:txBody>
          <a:bodyPr anchor="t">
            <a:normAutofit/>
          </a:bodyPr>
          <a:lstStyle/>
          <a:p>
            <a:pPr marL="0" indent="0" algn="ctr">
              <a:buFontTx/>
              <a:buNone/>
            </a:pPr>
            <a:r>
              <a:rPr lang="de-DE" sz="2400" dirty="0"/>
              <a:t>Bekenne, dass die Handlungen des Täters dich verletzt haben und dass es dir schwerfällt, ihm zu vergeben.</a:t>
            </a:r>
            <a:endParaRPr lang="de-AT" sz="2400" dirty="0"/>
          </a:p>
          <a:p>
            <a:pPr marL="0" indent="0" algn="ctr">
              <a:lnSpc>
                <a:spcPct val="150000"/>
              </a:lnSpc>
              <a:buNone/>
            </a:pPr>
            <a:endParaRPr lang="en-US" sz="24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yellow flower&#10;&#10;Description automatically generated">
            <a:extLst>
              <a:ext uri="{FF2B5EF4-FFF2-40B4-BE49-F238E27FC236}">
                <a16:creationId xmlns:a16="http://schemas.microsoft.com/office/drawing/2014/main" id="{D77EA994-0625-F845-962B-DECDC65C8CF3}"/>
              </a:ext>
            </a:extLst>
          </p:cNvPr>
          <p:cNvPicPr>
            <a:picLocks noChangeAspect="1"/>
          </p:cNvPicPr>
          <p:nvPr/>
        </p:nvPicPr>
        <p:blipFill rotWithShape="1">
          <a:blip r:embed="rId3"/>
          <a:srcRect r="27827"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2013004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9FC7-ACBF-A641-9652-CED7F36E5A6C}"/>
              </a:ext>
            </a:extLst>
          </p:cNvPr>
          <p:cNvSpPr>
            <a:spLocks noGrp="1"/>
          </p:cNvSpPr>
          <p:nvPr>
            <p:ph type="title"/>
          </p:nvPr>
        </p:nvSpPr>
        <p:spPr>
          <a:xfrm>
            <a:off x="762001" y="803325"/>
            <a:ext cx="5334000" cy="1325563"/>
          </a:xfrm>
        </p:spPr>
        <p:txBody>
          <a:bodyPr>
            <a:normAutofit/>
          </a:bodyPr>
          <a:lstStyle/>
          <a:p>
            <a:pPr algn="ctr"/>
            <a:r>
              <a:rPr lang="en-US" sz="3200" dirty="0">
                <a:solidFill>
                  <a:srgbClr val="FFEB01"/>
                </a:solidFill>
                <a:latin typeface="Avenir Next" panose="020B0503020202020204" pitchFamily="34" charset="0"/>
              </a:rPr>
              <a:t>2. </a:t>
            </a:r>
            <a:r>
              <a:rPr lang="en-US" sz="3200" b="1" dirty="0">
                <a:solidFill>
                  <a:srgbClr val="FFEB01"/>
                </a:solidFill>
                <a:latin typeface="Avenir Next" panose="020B0503020202020204" pitchFamily="34" charset="0"/>
              </a:rPr>
              <a:t>BETE </a:t>
            </a:r>
            <a:r>
              <a:rPr lang="en-US" sz="3200" dirty="0">
                <a:solidFill>
                  <a:srgbClr val="FFEB01"/>
                </a:solidFill>
                <a:latin typeface="Avenir Next" panose="020B0503020202020204" pitchFamily="34" charset="0"/>
              </a:rPr>
              <a:t>FÜR DEN TÄTER.</a:t>
            </a:r>
          </a:p>
        </p:txBody>
      </p:sp>
      <p:sp>
        <p:nvSpPr>
          <p:cNvPr id="3" name="Content Placeholder 2">
            <a:extLst>
              <a:ext uri="{FF2B5EF4-FFF2-40B4-BE49-F238E27FC236}">
                <a16:creationId xmlns:a16="http://schemas.microsoft.com/office/drawing/2014/main" id="{92BA2D8F-9D0F-D144-A7CF-86E2B2F8A746}"/>
              </a:ext>
            </a:extLst>
          </p:cNvPr>
          <p:cNvSpPr>
            <a:spLocks noGrp="1"/>
          </p:cNvSpPr>
          <p:nvPr>
            <p:ph idx="1"/>
          </p:nvPr>
        </p:nvSpPr>
        <p:spPr>
          <a:xfrm>
            <a:off x="762000" y="2279018"/>
            <a:ext cx="5137638" cy="3375920"/>
          </a:xfrm>
        </p:spPr>
        <p:txBody>
          <a:bodyPr anchor="t">
            <a:normAutofit/>
          </a:bodyPr>
          <a:lstStyle/>
          <a:p>
            <a:pPr marL="0" indent="0" algn="ctr">
              <a:buNone/>
            </a:pPr>
            <a:r>
              <a:rPr lang="de-DE" sz="2400" dirty="0"/>
              <a:t>Während du dich darum bemühst, ihm zu vergeben, nimm das Beste von ihm an und denke an deine eigenen Sünden. </a:t>
            </a:r>
          </a:p>
          <a:p>
            <a:pPr marL="0" indent="0" algn="ctr">
              <a:buNone/>
            </a:pPr>
            <a:r>
              <a:rPr lang="de-DE" sz="2400" dirty="0"/>
              <a:t>Bete für den Täter. </a:t>
            </a:r>
          </a:p>
          <a:p>
            <a:pPr marL="0" indent="0" algn="ctr">
              <a:buNone/>
            </a:pPr>
            <a:r>
              <a:rPr lang="de-DE" sz="2400" dirty="0"/>
              <a:t>Bete für dich selbst. </a:t>
            </a:r>
          </a:p>
          <a:p>
            <a:pPr marL="0" indent="0" algn="ctr">
              <a:buNone/>
            </a:pPr>
            <a:r>
              <a:rPr lang="de-DE" sz="2400" dirty="0"/>
              <a:t>Bitte einen Freund, für dich zu beten. </a:t>
            </a:r>
          </a:p>
          <a:p>
            <a:pPr marL="0" indent="0" algn="ctr">
              <a:buNone/>
            </a:pPr>
            <a:r>
              <a:rPr lang="de-DE" sz="2400" dirty="0"/>
              <a:t>Bitte deine Gebetsgruppe um gemeinsame Gebete. </a:t>
            </a:r>
            <a:endParaRPr lang="de-AT" sz="2400" dirty="0"/>
          </a:p>
          <a:p>
            <a:pPr marL="0" indent="0" algn="ctr">
              <a:lnSpc>
                <a:spcPct val="100000"/>
              </a:lnSpc>
              <a:buNone/>
            </a:pPr>
            <a:endParaRPr lang="en-US" sz="24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yellow flower&#10;&#10;Description automatically generated">
            <a:extLst>
              <a:ext uri="{FF2B5EF4-FFF2-40B4-BE49-F238E27FC236}">
                <a16:creationId xmlns:a16="http://schemas.microsoft.com/office/drawing/2014/main" id="{0E8A804A-9533-6947-9DB7-47F933532819}"/>
              </a:ext>
            </a:extLst>
          </p:cNvPr>
          <p:cNvPicPr>
            <a:picLocks noChangeAspect="1"/>
          </p:cNvPicPr>
          <p:nvPr/>
        </p:nvPicPr>
        <p:blipFill rotWithShape="1">
          <a:blip r:embed="rId3"/>
          <a:srcRect r="27827"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945341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303DF-698A-B744-AC97-5733A79597B7}"/>
              </a:ext>
            </a:extLst>
          </p:cNvPr>
          <p:cNvSpPr>
            <a:spLocks noGrp="1"/>
          </p:cNvSpPr>
          <p:nvPr>
            <p:ph type="title"/>
          </p:nvPr>
        </p:nvSpPr>
        <p:spPr>
          <a:xfrm>
            <a:off x="762001" y="615462"/>
            <a:ext cx="5333999" cy="1876840"/>
          </a:xfrm>
        </p:spPr>
        <p:txBody>
          <a:bodyPr>
            <a:normAutofit/>
          </a:bodyPr>
          <a:lstStyle/>
          <a:p>
            <a:pPr algn="ctr"/>
            <a:r>
              <a:rPr lang="en-US" sz="3200" dirty="0">
                <a:solidFill>
                  <a:srgbClr val="FFEB01"/>
                </a:solidFill>
                <a:latin typeface="Avenir Next" panose="020B0503020202020204" pitchFamily="34" charset="0"/>
              </a:rPr>
              <a:t>3. </a:t>
            </a:r>
            <a:r>
              <a:rPr lang="de-AT" sz="3200" dirty="0">
                <a:solidFill>
                  <a:srgbClr val="FFEB01"/>
                </a:solidFill>
                <a:latin typeface="Avenir Next" panose="020B0503020202020204" pitchFamily="34" charset="0"/>
              </a:rPr>
              <a:t>NIMM DIE </a:t>
            </a:r>
            <a:r>
              <a:rPr lang="de-AT" sz="3200" b="1" dirty="0">
                <a:solidFill>
                  <a:srgbClr val="FFEB01"/>
                </a:solidFill>
                <a:latin typeface="Avenir Next" panose="020B0503020202020204" pitchFamily="34" charset="0"/>
              </a:rPr>
              <a:t>VERHEISSUNGEN</a:t>
            </a:r>
            <a:r>
              <a:rPr lang="de-AT" sz="3200" dirty="0">
                <a:solidFill>
                  <a:srgbClr val="FFEB01"/>
                </a:solidFill>
                <a:latin typeface="Avenir Next" panose="020B0503020202020204" pitchFamily="34" charset="0"/>
              </a:rPr>
              <a:t> </a:t>
            </a:r>
            <a:br>
              <a:rPr lang="de-AT" sz="3200" dirty="0">
                <a:solidFill>
                  <a:srgbClr val="FFEB01"/>
                </a:solidFill>
                <a:latin typeface="Avenir Next" panose="020B0503020202020204" pitchFamily="34" charset="0"/>
              </a:rPr>
            </a:br>
            <a:r>
              <a:rPr lang="de-AT" sz="3200" dirty="0">
                <a:solidFill>
                  <a:srgbClr val="FFEB01"/>
                </a:solidFill>
                <a:latin typeface="Avenir Next" panose="020B0503020202020204" pitchFamily="34" charset="0"/>
              </a:rPr>
              <a:t>DER BIBEL FÜR DICH IN ANSPRUCH. </a:t>
            </a:r>
            <a:br>
              <a:rPr lang="en-US" sz="3200" b="1" dirty="0">
                <a:solidFill>
                  <a:srgbClr val="FFFF00"/>
                </a:solidFill>
                <a:latin typeface="Avenir Next" panose="020B0503020202020204" pitchFamily="34" charset="0"/>
              </a:rPr>
            </a:br>
            <a:endParaRPr lang="en-US" sz="3200" b="1" dirty="0">
              <a:solidFill>
                <a:srgbClr val="FFFF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A9C500B7-27C0-2E45-B5EB-AA5F965D48B3}"/>
              </a:ext>
            </a:extLst>
          </p:cNvPr>
          <p:cNvSpPr>
            <a:spLocks noGrp="1"/>
          </p:cNvSpPr>
          <p:nvPr>
            <p:ph idx="1"/>
          </p:nvPr>
        </p:nvSpPr>
        <p:spPr>
          <a:xfrm>
            <a:off x="433755" y="2279017"/>
            <a:ext cx="6149025" cy="4271251"/>
          </a:xfrm>
        </p:spPr>
        <p:txBody>
          <a:bodyPr anchor="t">
            <a:normAutofit/>
          </a:bodyPr>
          <a:lstStyle/>
          <a:p>
            <a:pPr marL="0" lvl="0" indent="0" algn="ctr">
              <a:lnSpc>
                <a:spcPct val="100000"/>
              </a:lnSpc>
              <a:buNone/>
            </a:pPr>
            <a:r>
              <a:rPr lang="de-AT" sz="2000" i="1" dirty="0"/>
              <a:t>„Menschlich gesehen ist es unmöglich. </a:t>
            </a:r>
            <a:br>
              <a:rPr lang="de-AT" sz="2000" i="1" dirty="0"/>
            </a:br>
            <a:r>
              <a:rPr lang="de-AT" sz="2000" i="1" dirty="0"/>
              <a:t>Aber bei Gott ist alles möglich.“ </a:t>
            </a:r>
            <a:br>
              <a:rPr lang="de-AT" sz="2000" i="1" dirty="0"/>
            </a:br>
            <a:r>
              <a:rPr lang="de-AT" sz="2000" i="1" dirty="0"/>
              <a:t>(Matthäus 19,26 NLB)</a:t>
            </a:r>
          </a:p>
          <a:p>
            <a:pPr marL="0" lvl="0" indent="0" algn="ctr">
              <a:lnSpc>
                <a:spcPct val="100000"/>
              </a:lnSpc>
              <a:buNone/>
            </a:pPr>
            <a:r>
              <a:rPr lang="de-AT" sz="2000" i="1" dirty="0"/>
              <a:t>„Alles ist mir möglich durch Christus, </a:t>
            </a:r>
            <a:br>
              <a:rPr lang="de-AT" sz="2000" i="1" dirty="0"/>
            </a:br>
            <a:r>
              <a:rPr lang="de-AT" sz="2000" i="1" dirty="0"/>
              <a:t>der mir die Kraft gibt, die ich brauche.“ </a:t>
            </a:r>
            <a:br>
              <a:rPr lang="de-AT" sz="2000" i="1" dirty="0"/>
            </a:br>
            <a:r>
              <a:rPr lang="de-AT" sz="2000" i="1" dirty="0"/>
              <a:t>(Philipper 4,13 NLB)</a:t>
            </a:r>
          </a:p>
          <a:p>
            <a:pPr marL="0" lvl="0" indent="0" algn="ctr">
              <a:lnSpc>
                <a:spcPct val="100000"/>
              </a:lnSpc>
              <a:buNone/>
            </a:pPr>
            <a:r>
              <a:rPr lang="de-AT" sz="2000" i="1" dirty="0"/>
              <a:t>„Liebt eure Feinde! Betet für die, die euch verfolgen!“ (Matthäus 5,44 NLB)</a:t>
            </a:r>
          </a:p>
          <a:p>
            <a:pPr marL="0" lvl="0" indent="0" algn="ctr">
              <a:lnSpc>
                <a:spcPct val="100000"/>
              </a:lnSpc>
              <a:buNone/>
            </a:pPr>
            <a:r>
              <a:rPr lang="de-AT" sz="2000" i="1" dirty="0"/>
              <a:t>„Lass dich nicht vom Bösen über­winden, </a:t>
            </a:r>
            <a:br>
              <a:rPr lang="de-AT" sz="2000" i="1" dirty="0"/>
            </a:br>
            <a:r>
              <a:rPr lang="de-AT" sz="2000" i="1" dirty="0"/>
              <a:t>sondern überwinde das Böse durch das Gute!“ </a:t>
            </a:r>
            <a:br>
              <a:rPr lang="de-AT" sz="2000" i="1" dirty="0"/>
            </a:br>
            <a:r>
              <a:rPr lang="de-AT" sz="2000" i="1" dirty="0"/>
              <a:t>(Römer 12,21 NLB)</a:t>
            </a:r>
          </a:p>
          <a:p>
            <a:pPr algn="ctr">
              <a:lnSpc>
                <a:spcPct val="100000"/>
              </a:lnSpc>
            </a:pPr>
            <a:endParaRPr lang="en-US" sz="20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yellow flower&#10;&#10;Description automatically generated">
            <a:extLst>
              <a:ext uri="{FF2B5EF4-FFF2-40B4-BE49-F238E27FC236}">
                <a16:creationId xmlns:a16="http://schemas.microsoft.com/office/drawing/2014/main" id="{B238A19C-4A58-D746-A005-BA512FF5F471}"/>
              </a:ext>
            </a:extLst>
          </p:cNvPr>
          <p:cNvPicPr>
            <a:picLocks noChangeAspect="1"/>
          </p:cNvPicPr>
          <p:nvPr/>
        </p:nvPicPr>
        <p:blipFill rotWithShape="1">
          <a:blip r:embed="rId3"/>
          <a:srcRect r="27827"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5136322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79D6-80CC-FC4D-9A67-89A72883DA94}"/>
              </a:ext>
            </a:extLst>
          </p:cNvPr>
          <p:cNvSpPr>
            <a:spLocks noGrp="1"/>
          </p:cNvSpPr>
          <p:nvPr>
            <p:ph type="title"/>
          </p:nvPr>
        </p:nvSpPr>
        <p:spPr>
          <a:xfrm>
            <a:off x="202223" y="803325"/>
            <a:ext cx="6168997" cy="1325563"/>
          </a:xfrm>
        </p:spPr>
        <p:txBody>
          <a:bodyPr>
            <a:normAutofit/>
          </a:bodyPr>
          <a:lstStyle/>
          <a:p>
            <a:pPr algn="ctr"/>
            <a:r>
              <a:rPr lang="en-US" sz="3200" dirty="0">
                <a:solidFill>
                  <a:srgbClr val="FFEB01"/>
                </a:solidFill>
                <a:latin typeface="Avenir Next" panose="020B0503020202020204" pitchFamily="34" charset="0"/>
              </a:rPr>
              <a:t>4. </a:t>
            </a:r>
            <a:r>
              <a:rPr lang="en-US" sz="3200" b="1" dirty="0">
                <a:solidFill>
                  <a:srgbClr val="FFEB01"/>
                </a:solidFill>
                <a:latin typeface="Avenir Next" panose="020B0503020202020204" pitchFamily="34" charset="0"/>
              </a:rPr>
              <a:t>ÜBE </a:t>
            </a:r>
            <a:r>
              <a:rPr lang="en-US" sz="3200" dirty="0">
                <a:solidFill>
                  <a:srgbClr val="FFEB01"/>
                </a:solidFill>
                <a:latin typeface="Avenir Next" panose="020B0503020202020204" pitchFamily="34" charset="0"/>
              </a:rPr>
              <a:t>DICH IN VERGEBUNG.</a:t>
            </a:r>
          </a:p>
        </p:txBody>
      </p:sp>
      <p:sp>
        <p:nvSpPr>
          <p:cNvPr id="3" name="Content Placeholder 2">
            <a:extLst>
              <a:ext uri="{FF2B5EF4-FFF2-40B4-BE49-F238E27FC236}">
                <a16:creationId xmlns:a16="http://schemas.microsoft.com/office/drawing/2014/main" id="{F9ED5394-5000-9540-AF36-001AB2553E90}"/>
              </a:ext>
            </a:extLst>
          </p:cNvPr>
          <p:cNvSpPr>
            <a:spLocks noGrp="1"/>
          </p:cNvSpPr>
          <p:nvPr>
            <p:ph idx="1"/>
          </p:nvPr>
        </p:nvSpPr>
        <p:spPr>
          <a:xfrm>
            <a:off x="392978" y="2248974"/>
            <a:ext cx="6106121" cy="3949603"/>
          </a:xfrm>
        </p:spPr>
        <p:txBody>
          <a:bodyPr anchor="t">
            <a:normAutofit lnSpcReduction="10000"/>
          </a:bodyPr>
          <a:lstStyle/>
          <a:p>
            <a:pPr marL="0" indent="0" algn="ctr">
              <a:lnSpc>
                <a:spcPct val="110000"/>
              </a:lnSpc>
              <a:buNone/>
            </a:pPr>
            <a:r>
              <a:rPr lang="de-AT" sz="2400" dirty="0"/>
              <a:t>Lies Lebensberichte von Menschen </a:t>
            </a:r>
            <a:br>
              <a:rPr lang="de-AT" sz="2400" dirty="0"/>
            </a:br>
            <a:r>
              <a:rPr lang="de-AT" sz="2400" dirty="0"/>
              <a:t>(biblische und biographische), </a:t>
            </a:r>
            <a:br>
              <a:rPr lang="de-AT" sz="2400" dirty="0"/>
            </a:br>
            <a:r>
              <a:rPr lang="de-AT" sz="2400" dirty="0"/>
              <a:t>die „unmögliche“ Vergebung gewährt haben.</a:t>
            </a:r>
          </a:p>
          <a:p>
            <a:pPr marL="0" indent="0" algn="ctr">
              <a:lnSpc>
                <a:spcPct val="110000"/>
              </a:lnSpc>
              <a:buNone/>
            </a:pPr>
            <a:r>
              <a:rPr lang="de-AT" sz="2400" dirty="0"/>
              <a:t> Auch wenn du dich nicht danach fühlst, </a:t>
            </a:r>
            <a:br>
              <a:rPr lang="de-AT" sz="2400" dirty="0"/>
            </a:br>
            <a:r>
              <a:rPr lang="de-AT" sz="2400" dirty="0"/>
              <a:t>lass bewusst Zorn und Schmerzen, Ablehnung und Verbitterung aus deinem Herzen weichen.</a:t>
            </a:r>
          </a:p>
          <a:p>
            <a:pPr marL="0" indent="0" algn="ctr">
              <a:lnSpc>
                <a:spcPct val="110000"/>
              </a:lnSpc>
              <a:buNone/>
            </a:pPr>
            <a:r>
              <a:rPr lang="de-AT" sz="2400" dirty="0"/>
              <a:t> Dieser Vorgang führt zur Heilung und du kannst wieder gesunde Beziehungen zu Gott und anderen Menschen pflegen.</a:t>
            </a:r>
          </a:p>
          <a:p>
            <a:pPr marL="0" indent="0" algn="ctr">
              <a:lnSpc>
                <a:spcPct val="110000"/>
              </a:lnSpc>
              <a:buNone/>
            </a:pPr>
            <a:endParaRPr lang="en-US" sz="24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yellow flower&#10;&#10;Description automatically generated">
            <a:extLst>
              <a:ext uri="{FF2B5EF4-FFF2-40B4-BE49-F238E27FC236}">
                <a16:creationId xmlns:a16="http://schemas.microsoft.com/office/drawing/2014/main" id="{1FEBE0B6-58FB-1C48-A4C9-318999851CAB}"/>
              </a:ext>
            </a:extLst>
          </p:cNvPr>
          <p:cNvPicPr>
            <a:picLocks noChangeAspect="1"/>
          </p:cNvPicPr>
          <p:nvPr/>
        </p:nvPicPr>
        <p:blipFill rotWithShape="1">
          <a:blip r:embed="rId3"/>
          <a:srcRect r="27827"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2172733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A close up of a flower&#10;&#10;Description automatically generated">
            <a:extLst>
              <a:ext uri="{FF2B5EF4-FFF2-40B4-BE49-F238E27FC236}">
                <a16:creationId xmlns:a16="http://schemas.microsoft.com/office/drawing/2014/main" id="{4EAF1977-87F0-084A-A4A6-4375FC433C33}"/>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2" name="Title 1">
            <a:extLst>
              <a:ext uri="{FF2B5EF4-FFF2-40B4-BE49-F238E27FC236}">
                <a16:creationId xmlns:a16="http://schemas.microsoft.com/office/drawing/2014/main" id="{DA19F05E-60FC-9541-922B-D43965911A21}"/>
              </a:ext>
            </a:extLst>
          </p:cNvPr>
          <p:cNvSpPr>
            <a:spLocks noGrp="1"/>
          </p:cNvSpPr>
          <p:nvPr>
            <p:ph type="title"/>
          </p:nvPr>
        </p:nvSpPr>
        <p:spPr>
          <a:xfrm>
            <a:off x="351692" y="2804745"/>
            <a:ext cx="9715499" cy="1002939"/>
          </a:xfrm>
        </p:spPr>
        <p:txBody>
          <a:bodyPr>
            <a:normAutofit/>
          </a:bodyPr>
          <a:lstStyle/>
          <a:p>
            <a:pPr algn="ctr"/>
            <a:r>
              <a:rPr lang="en-US" sz="3200" b="1" dirty="0">
                <a:latin typeface="Avenir Next" panose="020B0503020202020204" pitchFamily="34" charset="0"/>
              </a:rPr>
              <a:t>ZIELSETZUNG</a:t>
            </a:r>
          </a:p>
        </p:txBody>
      </p:sp>
      <p:sp>
        <p:nvSpPr>
          <p:cNvPr id="3" name="Content Placeholder 2">
            <a:extLst>
              <a:ext uri="{FF2B5EF4-FFF2-40B4-BE49-F238E27FC236}">
                <a16:creationId xmlns:a16="http://schemas.microsoft.com/office/drawing/2014/main" id="{F73DAAC2-FE09-C248-B2C9-15A6896DB9C9}"/>
              </a:ext>
            </a:extLst>
          </p:cNvPr>
          <p:cNvSpPr>
            <a:spLocks noGrp="1"/>
          </p:cNvSpPr>
          <p:nvPr>
            <p:ph idx="1"/>
          </p:nvPr>
        </p:nvSpPr>
        <p:spPr>
          <a:xfrm>
            <a:off x="351692" y="3745523"/>
            <a:ext cx="9715499" cy="2409119"/>
          </a:xfrm>
        </p:spPr>
        <p:txBody>
          <a:bodyPr anchor="ctr">
            <a:noAutofit/>
          </a:bodyPr>
          <a:lstStyle/>
          <a:p>
            <a:pPr marL="0" indent="0" algn="just">
              <a:lnSpc>
                <a:spcPct val="100000"/>
              </a:lnSpc>
              <a:buNone/>
            </a:pPr>
            <a:r>
              <a:rPr lang="de-AT" sz="2400" dirty="0"/>
              <a:t>Wir wollen heute über einige Techniken sprechen, die benötigt werden, um eine große Herausforderung zu bewältigen: Einen Straftäter zu lieben und sich ein vergebungsbereites Herz zu bewahren. Viele von uns kämpfen mit der Aufgabe, zu „vergeben und vergessen“. </a:t>
            </a:r>
          </a:p>
          <a:p>
            <a:pPr marL="0" indent="0" algn="just">
              <a:lnSpc>
                <a:spcPct val="100000"/>
              </a:lnSpc>
              <a:buNone/>
            </a:pPr>
            <a:r>
              <a:rPr lang="de-DE" sz="2400" dirty="0"/>
              <a:t>Wir müssen die ewigen Auswirkungen dessen begreifen, was ein liebendes und vergebendes Herz für das Opfer und für den Täter bedeuten kann.</a:t>
            </a:r>
            <a:endParaRPr lang="en-US" sz="2400" dirty="0"/>
          </a:p>
        </p:txBody>
      </p:sp>
    </p:spTree>
    <p:extLst>
      <p:ext uri="{BB962C8B-B14F-4D97-AF65-F5344CB8AC3E}">
        <p14:creationId xmlns:p14="http://schemas.microsoft.com/office/powerpoint/2010/main" val="39051503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flower&#10;&#10;Description automatically generated">
            <a:extLst>
              <a:ext uri="{FF2B5EF4-FFF2-40B4-BE49-F238E27FC236}">
                <a16:creationId xmlns:a16="http://schemas.microsoft.com/office/drawing/2014/main" id="{CB748BE4-9152-A745-9319-CEB4353F1163}"/>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2" name="Title 1">
            <a:extLst>
              <a:ext uri="{FF2B5EF4-FFF2-40B4-BE49-F238E27FC236}">
                <a16:creationId xmlns:a16="http://schemas.microsoft.com/office/drawing/2014/main" id="{5691BECC-C769-094A-8A11-C79E052AD24B}"/>
              </a:ext>
            </a:extLst>
          </p:cNvPr>
          <p:cNvSpPr>
            <a:spLocks noGrp="1"/>
          </p:cNvSpPr>
          <p:nvPr>
            <p:ph type="title"/>
          </p:nvPr>
        </p:nvSpPr>
        <p:spPr>
          <a:xfrm>
            <a:off x="800101" y="2655896"/>
            <a:ext cx="8801100" cy="1342754"/>
          </a:xfrm>
        </p:spPr>
        <p:txBody>
          <a:bodyPr>
            <a:normAutofit/>
          </a:bodyPr>
          <a:lstStyle/>
          <a:p>
            <a:pPr algn="ctr"/>
            <a:r>
              <a:rPr lang="en-US" sz="3200" b="1" dirty="0">
                <a:latin typeface="Avenir Next" panose="020B0503020202020204" pitchFamily="34" charset="0"/>
              </a:rPr>
              <a:t>DER TRAUM</a:t>
            </a:r>
          </a:p>
        </p:txBody>
      </p:sp>
      <p:sp>
        <p:nvSpPr>
          <p:cNvPr id="3" name="Content Placeholder 2">
            <a:extLst>
              <a:ext uri="{FF2B5EF4-FFF2-40B4-BE49-F238E27FC236}">
                <a16:creationId xmlns:a16="http://schemas.microsoft.com/office/drawing/2014/main" id="{15E2868F-A7EE-5942-BF6C-4544E0AFF5CB}"/>
              </a:ext>
            </a:extLst>
          </p:cNvPr>
          <p:cNvSpPr>
            <a:spLocks noGrp="1"/>
          </p:cNvSpPr>
          <p:nvPr>
            <p:ph idx="1"/>
          </p:nvPr>
        </p:nvSpPr>
        <p:spPr>
          <a:xfrm>
            <a:off x="800101" y="3280150"/>
            <a:ext cx="8801100" cy="2953596"/>
          </a:xfrm>
        </p:spPr>
        <p:txBody>
          <a:bodyPr anchor="ctr">
            <a:normAutofit/>
          </a:bodyPr>
          <a:lstStyle/>
          <a:p>
            <a:pPr marL="0" indent="0" algn="just">
              <a:lnSpc>
                <a:spcPct val="100000"/>
              </a:lnSpc>
              <a:buNone/>
            </a:pPr>
            <a:r>
              <a:rPr lang="de-DE" sz="2400" dirty="0"/>
              <a:t>Esau bereitete sich auf einen Kampf mit seinem Bruder Jakob vor. Voller Wut und Zorn sehnte er sich nach Rache. Doch durch einen Traum in eben jener Nacht wurde Esau ein liebendes und vergebungsbereites Herz geschenkt, um Jakob zu begegnen. </a:t>
            </a:r>
            <a:endParaRPr lang="en-US" sz="2400" dirty="0"/>
          </a:p>
        </p:txBody>
      </p:sp>
    </p:spTree>
    <p:extLst>
      <p:ext uri="{BB962C8B-B14F-4D97-AF65-F5344CB8AC3E}">
        <p14:creationId xmlns:p14="http://schemas.microsoft.com/office/powerpoint/2010/main" val="3088881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104B0-C843-7B47-9361-7977D4757EE8}"/>
              </a:ext>
            </a:extLst>
          </p:cNvPr>
          <p:cNvSpPr>
            <a:spLocks noGrp="1"/>
          </p:cNvSpPr>
          <p:nvPr>
            <p:ph type="title"/>
          </p:nvPr>
        </p:nvSpPr>
        <p:spPr>
          <a:xfrm>
            <a:off x="6069608" y="2268656"/>
            <a:ext cx="5319433" cy="2076333"/>
          </a:xfrm>
        </p:spPr>
        <p:txBody>
          <a:bodyPr vert="horz" lIns="91440" tIns="45720" rIns="91440" bIns="45720" rtlCol="0" anchor="t">
            <a:normAutofit/>
          </a:bodyPr>
          <a:lstStyle/>
          <a:p>
            <a:r>
              <a:rPr lang="en-US" sz="4800" b="1" kern="1200" dirty="0">
                <a:solidFill>
                  <a:schemeClr val="bg1"/>
                </a:solidFill>
                <a:latin typeface="+mj-lt"/>
                <a:ea typeface="+mj-ea"/>
                <a:cs typeface="+mj-cs"/>
              </a:rPr>
              <a:t>STORY </a:t>
            </a:r>
          </a:p>
        </p:txBody>
      </p:sp>
      <p:pic>
        <p:nvPicPr>
          <p:cNvPr id="6" name="Picture 5">
            <a:extLst>
              <a:ext uri="{FF2B5EF4-FFF2-40B4-BE49-F238E27FC236}">
                <a16:creationId xmlns:a16="http://schemas.microsoft.com/office/drawing/2014/main" id="{4B710EDB-FFCF-F645-B93B-4467B4B01C46}"/>
              </a:ext>
            </a:extLst>
          </p:cNvPr>
          <p:cNvPicPr>
            <a:picLocks noChangeAspect="1"/>
          </p:cNvPicPr>
          <p:nvPr/>
        </p:nvPicPr>
        <p:blipFill rotWithShape="1">
          <a:blip r:embed="rId3">
            <a:alphaModFix amt="35000"/>
            <a:extLst/>
          </a:blip>
          <a:srcRect b="15755"/>
          <a:stretch/>
        </p:blipFill>
        <p:spPr>
          <a:xfrm>
            <a:off x="0" y="2042"/>
            <a:ext cx="12192000" cy="6855958"/>
          </a:xfrm>
          <a:prstGeom prst="rect">
            <a:avLst/>
          </a:prstGeom>
        </p:spPr>
      </p:pic>
      <p:sp>
        <p:nvSpPr>
          <p:cNvPr id="16" name="Freeform: Shape 15">
            <a:extLst>
              <a:ext uri="{FF2B5EF4-FFF2-40B4-BE49-F238E27FC236}">
                <a16:creationId xmlns:a16="http://schemas.microsoft.com/office/drawing/2014/main" id="{F72D119F-8562-42DA-AE9A-70D44FDCFD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flower&#10;&#10;Description automatically generated">
            <a:extLst>
              <a:ext uri="{FF2B5EF4-FFF2-40B4-BE49-F238E27FC236}">
                <a16:creationId xmlns:a16="http://schemas.microsoft.com/office/drawing/2014/main" id="{2F9BA3EF-CF55-1E45-BE4A-D8FC0DEEF3AA}"/>
              </a:ext>
            </a:extLst>
          </p:cNvPr>
          <p:cNvPicPr>
            <a:picLocks noChangeAspect="1"/>
          </p:cNvPicPr>
          <p:nvPr/>
        </p:nvPicPr>
        <p:blipFill rotWithShape="1">
          <a:blip r:embed="rId4"/>
          <a:srcRect r="36787"/>
          <a:stretch/>
        </p:blipFill>
        <p:spPr>
          <a:xfrm>
            <a:off x="0" y="0"/>
            <a:ext cx="5234519" cy="621062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8" name="TextBox 7">
            <a:extLst>
              <a:ext uri="{FF2B5EF4-FFF2-40B4-BE49-F238E27FC236}">
                <a16:creationId xmlns:a16="http://schemas.microsoft.com/office/drawing/2014/main" id="{D2D3C7D9-C018-C641-9DAB-A0E309AA7699}"/>
              </a:ext>
            </a:extLst>
          </p:cNvPr>
          <p:cNvSpPr txBox="1"/>
          <p:nvPr/>
        </p:nvSpPr>
        <p:spPr>
          <a:xfrm>
            <a:off x="188258" y="2910080"/>
            <a:ext cx="4614221" cy="1754326"/>
          </a:xfrm>
          <a:prstGeom prst="rect">
            <a:avLst/>
          </a:prstGeom>
          <a:noFill/>
        </p:spPr>
        <p:txBody>
          <a:bodyPr wrap="square" rtlCol="0">
            <a:spAutoFit/>
          </a:bodyPr>
          <a:lstStyle/>
          <a:p>
            <a:pPr algn="ctr"/>
            <a:r>
              <a:rPr lang="en-US" sz="3600" b="1" dirty="0">
                <a:solidFill>
                  <a:schemeClr val="bg1"/>
                </a:solidFill>
                <a:latin typeface="Avenir Next" panose="020B0503020202020204" pitchFamily="34" charset="0"/>
              </a:rPr>
              <a:t>EIN LIEBENDES UND </a:t>
            </a:r>
          </a:p>
          <a:p>
            <a:pPr algn="ctr"/>
            <a:r>
              <a:rPr lang="en-US" sz="3600" b="1" dirty="0">
                <a:solidFill>
                  <a:schemeClr val="bg1"/>
                </a:solidFill>
                <a:latin typeface="Avenir Next" panose="020B0503020202020204" pitchFamily="34" charset="0"/>
              </a:rPr>
              <a:t>VERGEBUNGSBEREITES </a:t>
            </a:r>
          </a:p>
          <a:p>
            <a:pPr algn="ctr"/>
            <a:r>
              <a:rPr lang="en-US" sz="3600" b="1" dirty="0">
                <a:solidFill>
                  <a:schemeClr val="bg1"/>
                </a:solidFill>
                <a:latin typeface="Avenir Next" panose="020B0503020202020204" pitchFamily="34" charset="0"/>
              </a:rPr>
              <a:t>HERZ</a:t>
            </a:r>
          </a:p>
        </p:txBody>
      </p:sp>
    </p:spTree>
    <p:extLst>
      <p:ext uri="{BB962C8B-B14F-4D97-AF65-F5344CB8AC3E}">
        <p14:creationId xmlns:p14="http://schemas.microsoft.com/office/powerpoint/2010/main" val="23186135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flower&#10;&#10;Description automatically generated">
            <a:extLst>
              <a:ext uri="{FF2B5EF4-FFF2-40B4-BE49-F238E27FC236}">
                <a16:creationId xmlns:a16="http://schemas.microsoft.com/office/drawing/2014/main" id="{CF118FAB-1118-DE41-ACA2-89AB88014896}"/>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3" name="Content Placeholder 2">
            <a:extLst>
              <a:ext uri="{FF2B5EF4-FFF2-40B4-BE49-F238E27FC236}">
                <a16:creationId xmlns:a16="http://schemas.microsoft.com/office/drawing/2014/main" id="{F3C99401-5E52-E24D-A1C4-7FAC2CB2D3D5}"/>
              </a:ext>
            </a:extLst>
          </p:cNvPr>
          <p:cNvSpPr>
            <a:spLocks noGrp="1"/>
          </p:cNvSpPr>
          <p:nvPr>
            <p:ph idx="1"/>
          </p:nvPr>
        </p:nvSpPr>
        <p:spPr>
          <a:xfrm>
            <a:off x="795144" y="3254188"/>
            <a:ext cx="8913631" cy="3263153"/>
          </a:xfrm>
        </p:spPr>
        <p:txBody>
          <a:bodyPr anchor="ctr">
            <a:normAutofit/>
          </a:bodyPr>
          <a:lstStyle/>
          <a:p>
            <a:pPr marL="0" lvl="0" indent="0">
              <a:lnSpc>
                <a:spcPct val="100000"/>
              </a:lnSpc>
              <a:buNone/>
            </a:pPr>
            <a:r>
              <a:rPr lang="de-AT" dirty="0"/>
              <a:t>Dieser Bericht verdeutlicht, was tiefgreifende Vergebung ist:</a:t>
            </a:r>
          </a:p>
          <a:p>
            <a:pPr lvl="0">
              <a:lnSpc>
                <a:spcPct val="100000"/>
              </a:lnSpc>
            </a:pPr>
            <a:r>
              <a:rPr lang="de-AT" dirty="0"/>
              <a:t>Sie ist eine machtvolle Tat.</a:t>
            </a:r>
          </a:p>
          <a:p>
            <a:pPr lvl="0">
              <a:lnSpc>
                <a:spcPct val="100000"/>
              </a:lnSpc>
            </a:pPr>
            <a:r>
              <a:rPr lang="de-AT" dirty="0"/>
              <a:t>Sie berührt unsere Herzen und nimmt uns den Atem.</a:t>
            </a:r>
          </a:p>
          <a:p>
            <a:pPr lvl="0">
              <a:lnSpc>
                <a:spcPct val="100000"/>
              </a:lnSpc>
            </a:pPr>
            <a:r>
              <a:rPr lang="de-AT" dirty="0"/>
              <a:t>Sie lässt uns fragen: „Wie kannst du es über dich bringen, so eine fürchterliche Tat zu vergeben? Das natürliche Herz verlangt nach Rache!“</a:t>
            </a:r>
          </a:p>
          <a:p>
            <a:pPr marL="0" indent="0">
              <a:lnSpc>
                <a:spcPct val="100000"/>
              </a:lnSpc>
              <a:buNone/>
            </a:pPr>
            <a:endParaRPr lang="en-US" sz="2400" dirty="0"/>
          </a:p>
        </p:txBody>
      </p:sp>
    </p:spTree>
    <p:extLst>
      <p:ext uri="{BB962C8B-B14F-4D97-AF65-F5344CB8AC3E}">
        <p14:creationId xmlns:p14="http://schemas.microsoft.com/office/powerpoint/2010/main" val="29719110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flower&#10;&#10;Description automatically generated">
            <a:extLst>
              <a:ext uri="{FF2B5EF4-FFF2-40B4-BE49-F238E27FC236}">
                <a16:creationId xmlns:a16="http://schemas.microsoft.com/office/drawing/2014/main" id="{A3EC7695-F76A-724F-83C6-0EF76743BB34}"/>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2" name="Title 1">
            <a:extLst>
              <a:ext uri="{FF2B5EF4-FFF2-40B4-BE49-F238E27FC236}">
                <a16:creationId xmlns:a16="http://schemas.microsoft.com/office/drawing/2014/main" id="{DD19349F-56D8-A744-88EB-1F4F0F366986}"/>
              </a:ext>
            </a:extLst>
          </p:cNvPr>
          <p:cNvSpPr>
            <a:spLocks noGrp="1"/>
          </p:cNvSpPr>
          <p:nvPr>
            <p:ph type="title"/>
          </p:nvPr>
        </p:nvSpPr>
        <p:spPr>
          <a:xfrm>
            <a:off x="525515" y="2725603"/>
            <a:ext cx="9374623" cy="1369289"/>
          </a:xfrm>
        </p:spPr>
        <p:txBody>
          <a:bodyPr>
            <a:noAutofit/>
          </a:bodyPr>
          <a:lstStyle/>
          <a:p>
            <a:pPr algn="ctr">
              <a:lnSpc>
                <a:spcPct val="100000"/>
              </a:lnSpc>
            </a:pPr>
            <a:r>
              <a:rPr lang="de-AT" sz="3600" b="1" dirty="0">
                <a:latin typeface="Avenir Next" panose="020B0503020202020204" pitchFamily="34" charset="0"/>
              </a:rPr>
              <a:t>WIE KANNST DU ES ÜBER DICH BRINGEN, </a:t>
            </a:r>
            <a:br>
              <a:rPr lang="de-AT" sz="3600" b="1" dirty="0">
                <a:latin typeface="Avenir Next" panose="020B0503020202020204" pitchFamily="34" charset="0"/>
              </a:rPr>
            </a:br>
            <a:r>
              <a:rPr lang="de-AT" sz="3600" b="1" dirty="0">
                <a:latin typeface="Avenir Next" panose="020B0503020202020204" pitchFamily="34" charset="0"/>
              </a:rPr>
              <a:t>ZU VERGEBEN?</a:t>
            </a:r>
            <a:endParaRPr lang="en-US" sz="24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92E4F55D-2F6C-4E46-B141-F6544D09A512}"/>
              </a:ext>
            </a:extLst>
          </p:cNvPr>
          <p:cNvSpPr>
            <a:spLocks noGrp="1"/>
          </p:cNvSpPr>
          <p:nvPr>
            <p:ph idx="1"/>
          </p:nvPr>
        </p:nvSpPr>
        <p:spPr>
          <a:xfrm>
            <a:off x="525515" y="4009293"/>
            <a:ext cx="9374623" cy="2488222"/>
          </a:xfrm>
        </p:spPr>
        <p:txBody>
          <a:bodyPr anchor="ctr">
            <a:noAutofit/>
          </a:bodyPr>
          <a:lstStyle/>
          <a:p>
            <a:pPr marL="0" indent="0" algn="just">
              <a:lnSpc>
                <a:spcPct val="100000"/>
              </a:lnSpc>
              <a:buNone/>
            </a:pPr>
            <a:endParaRPr lang="en-US" sz="2400" dirty="0">
              <a:effectLst/>
            </a:endParaRPr>
          </a:p>
          <a:p>
            <a:pPr marL="0" indent="0" algn="just">
              <a:lnSpc>
                <a:spcPct val="100000"/>
              </a:lnSpc>
              <a:buNone/>
            </a:pPr>
            <a:r>
              <a:rPr lang="de-AT" sz="2400" dirty="0"/>
              <a:t>Lasst uns die Lehren von Jesus selbst studieren, um den Rahmen für wahre Vergebung zu finden. Lasst uns seine Worte lesen, die in Matthäus 18,15-17 berichtet werden. Hier beschreibt er eine Situation, wo ein Opfer mit vergebungsbereitem Herzen einem Täter gegenübersteht. Wir werden sehen, welche Anweisungen Christus zum Thema Vergebung gibt.</a:t>
            </a:r>
          </a:p>
          <a:p>
            <a:pPr marL="0" indent="0" algn="just">
              <a:lnSpc>
                <a:spcPct val="100000"/>
              </a:lnSpc>
              <a:buNone/>
            </a:pPr>
            <a:endParaRPr lang="en-US" sz="2400" dirty="0"/>
          </a:p>
        </p:txBody>
      </p:sp>
    </p:spTree>
    <p:extLst>
      <p:ext uri="{BB962C8B-B14F-4D97-AF65-F5344CB8AC3E}">
        <p14:creationId xmlns:p14="http://schemas.microsoft.com/office/powerpoint/2010/main" val="241181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flower&#10;&#10;Description automatically generated">
            <a:extLst>
              <a:ext uri="{FF2B5EF4-FFF2-40B4-BE49-F238E27FC236}">
                <a16:creationId xmlns:a16="http://schemas.microsoft.com/office/drawing/2014/main" id="{DED01C04-6A14-9047-A354-68E10FE479CC}"/>
              </a:ext>
            </a:extLst>
          </p:cNvPr>
          <p:cNvPicPr>
            <a:picLocks noChangeAspect="1"/>
          </p:cNvPicPr>
          <p:nvPr/>
        </p:nvPicPr>
        <p:blipFill rotWithShape="1">
          <a:blip r:embed="rId3"/>
          <a:srcRect b="25000"/>
          <a:stretch/>
        </p:blipFill>
        <p:spPr>
          <a:xfrm>
            <a:off x="0" y="0"/>
            <a:ext cx="12192000" cy="6857990"/>
          </a:xfrm>
          <a:prstGeom prst="rect">
            <a:avLst/>
          </a:prstGeom>
        </p:spPr>
      </p:pic>
      <p:sp>
        <p:nvSpPr>
          <p:cNvPr id="3" name="Content Placeholder 2">
            <a:extLst>
              <a:ext uri="{FF2B5EF4-FFF2-40B4-BE49-F238E27FC236}">
                <a16:creationId xmlns:a16="http://schemas.microsoft.com/office/drawing/2014/main" id="{6C7C10A9-F70B-B04B-9E3A-081BA2CA38A7}"/>
              </a:ext>
            </a:extLst>
          </p:cNvPr>
          <p:cNvSpPr>
            <a:spLocks noGrp="1"/>
          </p:cNvSpPr>
          <p:nvPr>
            <p:ph idx="1"/>
          </p:nvPr>
        </p:nvSpPr>
        <p:spPr>
          <a:xfrm>
            <a:off x="560684" y="2593731"/>
            <a:ext cx="9169471" cy="4158761"/>
          </a:xfrm>
        </p:spPr>
        <p:txBody>
          <a:bodyPr anchor="ctr">
            <a:normAutofit/>
          </a:bodyPr>
          <a:lstStyle/>
          <a:p>
            <a:pPr marL="0" indent="0" algn="ctr">
              <a:lnSpc>
                <a:spcPct val="100000"/>
              </a:lnSpc>
              <a:buNone/>
            </a:pPr>
            <a:r>
              <a:rPr lang="de-AT" sz="2400" i="1" dirty="0"/>
              <a:t>„Wenn dir ein Bruder unrecht getan hat, geh zu ihm und weise ihn auf seinen Fehler hin. Wenn er auf dich hört und seine Schuld zugibt, hast du ihn zurückgewonnen.  Wenn es dir nicht gelingt, nimm einen oder zwei andere und geht noch einmal gemeinsam zu ihm, sodass alles, was du sagst, von zwei oder drei Zeugen bestätigt werden kann. Wenn er auch dann nicht zuhören will, trage den Fall deiner Gemeinde vor. Wenn die Gemeinde dir Recht gibt, aber der andere auch dieses Urteil nicht anerkennt, dann behandelt ihn wie einen, der Gott nicht kennt, oder wie einen bestechlichen Steuereinnehmer.“ </a:t>
            </a:r>
          </a:p>
          <a:p>
            <a:pPr marL="0" indent="0" algn="ctr">
              <a:lnSpc>
                <a:spcPct val="100000"/>
              </a:lnSpc>
              <a:buNone/>
            </a:pPr>
            <a:r>
              <a:rPr lang="de-AT" sz="2400" i="1" dirty="0"/>
              <a:t>(Matthäus 18,15-17 NLB)</a:t>
            </a:r>
            <a:endParaRPr lang="en-US" sz="2400" dirty="0"/>
          </a:p>
        </p:txBody>
      </p:sp>
    </p:spTree>
    <p:extLst>
      <p:ext uri="{BB962C8B-B14F-4D97-AF65-F5344CB8AC3E}">
        <p14:creationId xmlns:p14="http://schemas.microsoft.com/office/powerpoint/2010/main" val="1260867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flower&#10;&#10;Description automatically generated">
            <a:extLst>
              <a:ext uri="{FF2B5EF4-FFF2-40B4-BE49-F238E27FC236}">
                <a16:creationId xmlns:a16="http://schemas.microsoft.com/office/drawing/2014/main" id="{0B3A3B75-4F5F-DF45-8682-86A391F9DC17}"/>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3" name="Content Placeholder 2">
            <a:extLst>
              <a:ext uri="{FF2B5EF4-FFF2-40B4-BE49-F238E27FC236}">
                <a16:creationId xmlns:a16="http://schemas.microsoft.com/office/drawing/2014/main" id="{5C890422-A65E-2942-83FE-BF649C92BFBD}"/>
              </a:ext>
            </a:extLst>
          </p:cNvPr>
          <p:cNvSpPr>
            <a:spLocks noGrp="1"/>
          </p:cNvSpPr>
          <p:nvPr>
            <p:ph idx="1"/>
          </p:nvPr>
        </p:nvSpPr>
        <p:spPr>
          <a:xfrm>
            <a:off x="525516" y="2883877"/>
            <a:ext cx="9427376" cy="3516949"/>
          </a:xfrm>
        </p:spPr>
        <p:txBody>
          <a:bodyPr anchor="ctr">
            <a:normAutofit/>
          </a:bodyPr>
          <a:lstStyle/>
          <a:p>
            <a:pPr lvl="0">
              <a:lnSpc>
                <a:spcPct val="110000"/>
              </a:lnSpc>
            </a:pPr>
            <a:r>
              <a:rPr lang="de-AT" sz="2400" dirty="0"/>
              <a:t>Das Opfer sollte ein Treffen mit dem Täter in die Wege leiten.</a:t>
            </a:r>
          </a:p>
          <a:p>
            <a:pPr lvl="0">
              <a:lnSpc>
                <a:spcPct val="110000"/>
              </a:lnSpc>
            </a:pPr>
            <a:r>
              <a:rPr lang="de-AT" sz="2400" dirty="0"/>
              <a:t>Das Ziel dieser Begegnung ist, Heilung und Versöhnung zu ermöglichen.</a:t>
            </a:r>
          </a:p>
          <a:p>
            <a:pPr lvl="0">
              <a:lnSpc>
                <a:spcPct val="110000"/>
              </a:lnSpc>
            </a:pPr>
            <a:r>
              <a:rPr lang="de-AT" sz="2400" dirty="0"/>
              <a:t>Das Opfer soll diese Angelegenheit diskret behandeln, und weder das Vergehen noch das Treffen bekannt machen.</a:t>
            </a:r>
          </a:p>
          <a:p>
            <a:pPr lvl="0">
              <a:lnSpc>
                <a:spcPct val="110000"/>
              </a:lnSpc>
            </a:pPr>
            <a:r>
              <a:rPr lang="de-AT" sz="2400" dirty="0"/>
              <a:t>Wenn nötig, kann dieser Schritt mit einem oder zwei zusätzlichen Zeugen wiederholt werden.</a:t>
            </a:r>
          </a:p>
        </p:txBody>
      </p:sp>
    </p:spTree>
    <p:extLst>
      <p:ext uri="{BB962C8B-B14F-4D97-AF65-F5344CB8AC3E}">
        <p14:creationId xmlns:p14="http://schemas.microsoft.com/office/powerpoint/2010/main" val="848606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4307</Words>
  <Application>Microsoft Office PowerPoint</Application>
  <PresentationFormat>Breitbild</PresentationFormat>
  <Paragraphs>222</Paragraphs>
  <Slides>28</Slides>
  <Notes>28</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28</vt:i4>
      </vt:variant>
    </vt:vector>
  </HeadingPairs>
  <TitlesOfParts>
    <vt:vector size="35" baseType="lpstr">
      <vt:lpstr>Arial</vt:lpstr>
      <vt:lpstr>Avenir Next</vt:lpstr>
      <vt:lpstr>Book Antiqua</vt:lpstr>
      <vt:lpstr>Calibri</vt:lpstr>
      <vt:lpstr>Calibri Light</vt:lpstr>
      <vt:lpstr>Script MT Bold</vt:lpstr>
      <vt:lpstr>Office Theme</vt:lpstr>
      <vt:lpstr>PowerPoint-Präsentation</vt:lpstr>
      <vt:lpstr>PowerPoint-Präsentation</vt:lpstr>
      <vt:lpstr>ZIELSETZUNG</vt:lpstr>
      <vt:lpstr>DER TRAUM</vt:lpstr>
      <vt:lpstr>STORY </vt:lpstr>
      <vt:lpstr>PowerPoint-Präsentation</vt:lpstr>
      <vt:lpstr>WIE KANNST DU ES ÜBER DICH BRINGEN,  ZU VERGEBEN?</vt:lpstr>
      <vt:lpstr>PowerPoint-Präsentation</vt:lpstr>
      <vt:lpstr>PowerPoint-Präsentation</vt:lpstr>
      <vt:lpstr>FÜNF SCHRITTE ZUR  VERGEBUNG</vt:lpstr>
      <vt:lpstr>1. SCHRITT:    NIMM DIE VOLLSTÄNDIGE VERGEBUNG GOTTES  FÜR DICH SELBST AN UND MACHE SIE DIR BEWUSST. </vt:lpstr>
      <vt:lpstr>2. SCHRITT:    ERLASSE DEM TÄTER DIE SCHULD,  DIE DU IHM ANGERECHNET HAST. </vt:lpstr>
      <vt:lpstr>3. SCHRITT:    NIMM DIE MENSCHEN AN, WIE SIE SIND UND BEFREIE SIE VON DER VERANTWORTUNG, DEINE BEDÜRFNISSE ZU BEFRIEDIGEN. </vt:lpstr>
      <vt:lpstr>4. SCHRITT:    BETRACHTE DIE MENSCHEN,  DENEN DU VERGEBEN HAST,  ALS LERNHILFEN.</vt:lpstr>
      <vt:lpstr>5. SCHRITT:    VERSÖHNE DICH.</vt:lpstr>
      <vt:lpstr>VIER FRAGEN ZUM THEMA VERGEBUNG</vt:lpstr>
      <vt:lpstr> 1. Bedeutet Vergebung,  dass man die Sünde oder das Vergehen als unwichtig abtut, dass es nicht so schlimm ist und ignoriert werden darf?  </vt:lpstr>
      <vt:lpstr>2. Bedeutet Vergebung, dass es keine Folgen oder Bestrafung für falsches Verhalten gibt?  </vt:lpstr>
      <vt:lpstr>PowerPoint-Präsentation</vt:lpstr>
      <vt:lpstr>3. Wird von uns erwartet, dass wir auch dann vergeben, wenn wir nicht darum gebeten werden?  </vt:lpstr>
      <vt:lpstr>PowerPoint-Präsentation</vt:lpstr>
      <vt:lpstr>4. Wie können wir unseren Feinden vergeben?  </vt:lpstr>
      <vt:lpstr>PowerPoint-Präsentation</vt:lpstr>
      <vt:lpstr>VIER RATSCHLÄGE FÜR  EIN LIEBEVOLLES UND VERGEBUNGSBEREITES HERZ</vt:lpstr>
      <vt:lpstr>1. BENENNE DEN TÄTER.</vt:lpstr>
      <vt:lpstr>2. BETE FÜR DEN TÄTER.</vt:lpstr>
      <vt:lpstr>3. NIMM DIE VERHEISSUNGEN  DER BIBEL FÜR DICH IN ANSPRUCH.  </vt:lpstr>
      <vt:lpstr>4. ÜBE DICH IN VERGEBUNG.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Arrais, Raquel</dc:creator>
  <cp:lastModifiedBy>Georg Egervari</cp:lastModifiedBy>
  <cp:revision>54</cp:revision>
  <dcterms:created xsi:type="dcterms:W3CDTF">2019-03-20T14:45:22Z</dcterms:created>
  <dcterms:modified xsi:type="dcterms:W3CDTF">2019-05-09T10:22:11Z</dcterms:modified>
</cp:coreProperties>
</file>