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82703"/>
  </p:normalViewPr>
  <p:slideViewPr>
    <p:cSldViewPr snapToGrid="0" snapToObjects="1">
      <p:cViewPr varScale="1">
        <p:scale>
          <a:sx n="99" d="100"/>
          <a:sy n="99" d="100"/>
        </p:scale>
        <p:origin x="200" y="840"/>
      </p:cViewPr>
      <p:guideLst/>
    </p:cSldViewPr>
  </p:slideViewPr>
  <p:notesTextViewPr>
    <p:cViewPr>
      <p:scale>
        <a:sx n="1" d="1"/>
        <a:sy n="1" d="1"/>
      </p:scale>
      <p:origin x="0" y="-80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4B7E7-3549-1942-8DE8-7295F268688E}" type="datetimeFigureOut">
              <a:rPr lang="en-US" smtClean="0"/>
              <a:t>3/25/19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EFD58-210A-F34C-9AAD-9E972C16A0DE}" type="slidenum">
              <a:rPr lang="en-US" smtClean="0"/>
              <a:t>‹#›</a:t>
            </a:fld>
            <a:endParaRPr lang="en-US"/>
          </a:p>
        </p:txBody>
      </p:sp>
    </p:spTree>
    <p:extLst>
      <p:ext uri="{BB962C8B-B14F-4D97-AF65-F5344CB8AC3E}">
        <p14:creationId xmlns:p14="http://schemas.microsoft.com/office/powerpoint/2010/main" val="327243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presenter: You need to have time for discussion in this seminar. You may decide how much time to take based on your audience and allotted time frame for the presentation.</a:t>
            </a:r>
          </a:p>
        </p:txBody>
      </p:sp>
      <p:sp>
        <p:nvSpPr>
          <p:cNvPr id="4" name="Slide Number Placeholder 3"/>
          <p:cNvSpPr>
            <a:spLocks noGrp="1"/>
          </p:cNvSpPr>
          <p:nvPr>
            <p:ph type="sldNum" sz="quarter" idx="5"/>
          </p:nvPr>
        </p:nvSpPr>
        <p:spPr/>
        <p:txBody>
          <a:bodyPr/>
          <a:lstStyle/>
          <a:p>
            <a:fld id="{09AEFD58-210A-F34C-9AAD-9E972C16A0DE}" type="slidenum">
              <a:rPr lang="en-US" smtClean="0"/>
              <a:t>1</a:t>
            </a:fld>
            <a:endParaRPr lang="en-US"/>
          </a:p>
        </p:txBody>
      </p:sp>
    </p:spTree>
    <p:extLst>
      <p:ext uri="{BB962C8B-B14F-4D97-AF65-F5344CB8AC3E}">
        <p14:creationId xmlns:p14="http://schemas.microsoft.com/office/powerpoint/2010/main" val="87056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do not feel lighthearted and joyous, do not talk of your feelings. Cast no shadow upon the lives of others. A cold, sunless religion never draws souls to Christ. It drives them away from Him into the nets that Satan has spread for the feet of the straying.”—Ellen G. White, </a:t>
            </a:r>
            <a:r>
              <a:rPr lang="en-US" sz="1200" i="1" kern="1200" dirty="0">
                <a:solidFill>
                  <a:schemeClr val="tx1"/>
                </a:solidFill>
                <a:effectLst/>
                <a:latin typeface="+mn-lt"/>
                <a:ea typeface="+mn-ea"/>
                <a:cs typeface="+mn-cs"/>
              </a:rPr>
              <a:t>The Ministry of Healing,</a:t>
            </a:r>
            <a:r>
              <a:rPr lang="en-US" sz="1200" kern="1200" dirty="0">
                <a:solidFill>
                  <a:schemeClr val="tx1"/>
                </a:solidFill>
                <a:effectLst/>
                <a:latin typeface="+mn-lt"/>
                <a:ea typeface="+mn-ea"/>
                <a:cs typeface="+mn-cs"/>
              </a:rPr>
              <a:t> p. 488.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Think about times when someone’s “mere” words tore you down in a big way. How can you be sure you never do that to anyone else?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10</a:t>
            </a:fld>
            <a:endParaRPr lang="en-US"/>
          </a:p>
        </p:txBody>
      </p:sp>
    </p:spTree>
    <p:extLst>
      <p:ext uri="{BB962C8B-B14F-4D97-AF65-F5344CB8AC3E}">
        <p14:creationId xmlns:p14="http://schemas.microsoft.com/office/powerpoint/2010/main" val="29209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Wholesome Thinking</a:t>
            </a:r>
            <a:endParaRPr lang="en-US" dirty="0"/>
          </a:p>
          <a:p>
            <a:endParaRPr lang="en-US" dirty="0"/>
          </a:p>
          <a:p>
            <a:r>
              <a:rPr lang="en-US" sz="1200" b="1" kern="1200" dirty="0">
                <a:solidFill>
                  <a:schemeClr val="tx1"/>
                </a:solidFill>
                <a:effectLst/>
                <a:latin typeface="+mn-lt"/>
                <a:ea typeface="+mn-ea"/>
                <a:cs typeface="+mn-cs"/>
              </a:rPr>
              <a:t>“Finally, brothers, whatever is true, whatever is noble, whatever is right, whatever is pure, whatever is lovely, whatever is admirable—if anything is excellent or praiseworthy—think about such things” </a:t>
            </a:r>
            <a:r>
              <a:rPr lang="en-US" sz="1200" i="1" kern="1200" dirty="0">
                <a:solidFill>
                  <a:schemeClr val="tx1"/>
                </a:solidFill>
                <a:effectLst/>
                <a:latin typeface="+mn-lt"/>
                <a:ea typeface="+mn-ea"/>
                <a:cs typeface="+mn-cs"/>
              </a:rPr>
              <a:t>(Philippians 4:8, NIV)</a:t>
            </a:r>
            <a:r>
              <a:rPr lang="en-US" sz="1200" b="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is the essence of Paul’s words to us here? What is the key to doing what he says?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11</a:t>
            </a:fld>
            <a:endParaRPr lang="en-US"/>
          </a:p>
        </p:txBody>
      </p:sp>
    </p:spTree>
    <p:extLst>
      <p:ext uri="{BB962C8B-B14F-4D97-AF65-F5344CB8AC3E}">
        <p14:creationId xmlns:p14="http://schemas.microsoft.com/office/powerpoint/2010/main" val="294068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Remembering, repeating, thinking about, and meditating on the words in the Bible is one of the greatest spiritual</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blessings available to us, and it is a sure way 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cultivate what Peter called “wholesome thinking” </a:t>
            </a:r>
            <a:r>
              <a:rPr lang="en-US" sz="1200" i="0" kern="1200" dirty="0">
                <a:solidFill>
                  <a:schemeClr val="tx1"/>
                </a:solidFill>
                <a:effectLst/>
                <a:latin typeface="+mn-lt"/>
                <a:ea typeface="+mn-ea"/>
                <a:cs typeface="+mn-cs"/>
              </a:rPr>
              <a:t>(2 Peter 3:1, NIV).</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people have obtained invaluable blessings by committing to memory treasured Bible texts. When confronted with moments of worry, doubt, fear, frustration, or temptation, they have repeated such thoughts in their minds and have obtained relief and peace through the power of the Holy Spirit.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so many alluring competitors (TV, computer, iPhone, etc.), this generation of believers is being tempted to put the Bible aside. It is necessary therefore to make a committed decision to read and reflect upon the Word every day. The Word of God is the only true fortification we have against the mental onslaught of unspiritual distractions that come from the world. </a:t>
            </a: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12</a:t>
            </a:fld>
            <a:endParaRPr lang="en-US"/>
          </a:p>
        </p:txBody>
      </p:sp>
    </p:spTree>
    <p:extLst>
      <p:ext uri="{BB962C8B-B14F-4D97-AF65-F5344CB8AC3E}">
        <p14:creationId xmlns:p14="http://schemas.microsoft.com/office/powerpoint/2010/main" val="3153643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Reread Philippians 4:8. Make a list of what things you encounter that are true, pure, lovely, and so forth. What does that list consist of? What do these things have in common?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Prayer is another way to keep the mind out of trouble.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we talk to God, there is little chance for lustful or other forms of selfish thoughts. Acquiring prayerful habits is a sure protection from sinful thoughts and, consequently, from sinful actions.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Bible is clear: </a:t>
            </a:r>
            <a:r>
              <a:rPr lang="en-US" sz="1200" b="1" kern="1200" dirty="0">
                <a:solidFill>
                  <a:schemeClr val="tx1"/>
                </a:solidFill>
                <a:effectLst/>
                <a:latin typeface="+mn-lt"/>
                <a:ea typeface="+mn-ea"/>
                <a:cs typeface="+mn-cs"/>
              </a:rPr>
              <a:t>God cares about our thoughts, because our thoughts impact our words, our actions, and our overall well-being.</a:t>
            </a:r>
            <a:r>
              <a:rPr lang="en-US" sz="1200" kern="1200" dirty="0">
                <a:solidFill>
                  <a:schemeClr val="tx1"/>
                </a:solidFill>
                <a:effectLst/>
                <a:latin typeface="+mn-lt"/>
                <a:ea typeface="+mn-ea"/>
                <a:cs typeface="+mn-cs"/>
              </a:rPr>
              <a:t> God wants us to have good thoughts because good thoughts, “wholesome thinking,” is good for us, both physically and mentally.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good news is that through meditating on the Bible, through prayer, and through Spirit-inspired choices on our part, we can keep our minds and hearts on things that will uplift ourselves and others as well.							</a:t>
            </a: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13</a:t>
            </a:fld>
            <a:endParaRPr lang="en-US"/>
          </a:p>
        </p:txBody>
      </p:sp>
    </p:spTree>
    <p:extLst>
      <p:ext uri="{BB962C8B-B14F-4D97-AF65-F5344CB8AC3E}">
        <p14:creationId xmlns:p14="http://schemas.microsoft.com/office/powerpoint/2010/main" val="110368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The Thoughts of Our Hearts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 1 Kings 8:39; Psalm 19:14; 1 Chronicles 28:9; and 1 Samuel 16:7.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crucial point are these texts making? More important, how should this truth impact us and how we think? Does this truth idea make you nervous and fearful, or does it give you hope? Or both? Analyze the reason for your answer.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14</a:t>
            </a:fld>
            <a:endParaRPr lang="en-US"/>
          </a:p>
        </p:txBody>
      </p:sp>
    </p:spTree>
    <p:extLst>
      <p:ext uri="{BB962C8B-B14F-4D97-AF65-F5344CB8AC3E}">
        <p14:creationId xmlns:p14="http://schemas.microsoft.com/office/powerpoint/2010/main" val="409204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you alone know the hearts of all men”</a:t>
            </a:r>
            <a:r>
              <a:rPr lang="en-US" sz="1200" i="1" kern="1200" dirty="0">
                <a:solidFill>
                  <a:schemeClr val="tx1"/>
                </a:solidFill>
                <a:effectLst/>
                <a:latin typeface="+mn-lt"/>
                <a:ea typeface="+mn-ea"/>
                <a:cs typeface="+mn-cs"/>
              </a:rPr>
              <a:t> (1 Kings 8:39, NIV). </a:t>
            </a:r>
            <a:r>
              <a:rPr lang="en-US" sz="1200" kern="1200" dirty="0">
                <a:solidFill>
                  <a:schemeClr val="tx1"/>
                </a:solidFill>
                <a:effectLst/>
                <a:latin typeface="+mn-lt"/>
                <a:ea typeface="+mn-ea"/>
                <a:cs typeface="+mn-cs"/>
              </a:rPr>
              <a:t>The word </a:t>
            </a:r>
            <a:r>
              <a:rPr lang="en-US" sz="1200" i="1" kern="1200" dirty="0">
                <a:solidFill>
                  <a:schemeClr val="tx1"/>
                </a:solidFill>
                <a:effectLst/>
                <a:latin typeface="+mn-lt"/>
                <a:ea typeface="+mn-ea"/>
                <a:cs typeface="+mn-cs"/>
              </a:rPr>
              <a:t>heart</a:t>
            </a:r>
            <a:r>
              <a:rPr lang="en-US" sz="1200" kern="1200" dirty="0">
                <a:solidFill>
                  <a:schemeClr val="tx1"/>
                </a:solidFill>
                <a:effectLst/>
                <a:latin typeface="+mn-lt"/>
                <a:ea typeface="+mn-ea"/>
                <a:cs typeface="+mn-cs"/>
              </a:rPr>
              <a:t> often is used in the Bible as the seat of thoughts and emotions </a:t>
            </a:r>
            <a:r>
              <a:rPr lang="en-US" sz="1200" i="1" kern="1200" dirty="0">
                <a:solidFill>
                  <a:schemeClr val="tx1"/>
                </a:solidFill>
                <a:effectLst/>
                <a:latin typeface="+mn-lt"/>
                <a:ea typeface="+mn-ea"/>
                <a:cs typeface="+mn-cs"/>
              </a:rPr>
              <a:t>(see Matt. 9:4). </a:t>
            </a:r>
            <a:r>
              <a:rPr lang="en-US" sz="1200" kern="1200" dirty="0">
                <a:solidFill>
                  <a:schemeClr val="tx1"/>
                </a:solidFill>
                <a:effectLst/>
                <a:latin typeface="+mn-lt"/>
                <a:ea typeface="+mn-ea"/>
                <a:cs typeface="+mn-cs"/>
              </a:rPr>
              <a:t>Only God has access to the intimacy of our mental activity, to our true intentions, and to our secret yearnings. Nothing, even in the form of a fleeting thought, can be hidden from the Creator.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God’s knowledge of our soul is to our advantage. When people are too discouraged to utter a sensible word of prayer, God knows their need. Humans can look only at the outer appearance and behaviors, and then try to imagine what someone else is thinking; God knows the thoughts in ways others never can.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Likewise, Satan and his angels only can observe, listen, and estimate what goes on inside. </a:t>
            </a:r>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15</a:t>
            </a:fld>
            <a:endParaRPr lang="en-US"/>
          </a:p>
        </p:txBody>
      </p:sp>
    </p:spTree>
    <p:extLst>
      <p:ext uri="{BB962C8B-B14F-4D97-AF65-F5344CB8AC3E}">
        <p14:creationId xmlns:p14="http://schemas.microsoft.com/office/powerpoint/2010/main" val="103127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“Satan cannot read our thoughts, but he can see our actions, hear our words; and from his long knowledge of the human family, he can shape his temptations to take advantage of our weak points of character.”—Ellen G. White,</a:t>
            </a:r>
            <a:r>
              <a:rPr lang="en-US" sz="1200" i="1" kern="1200" dirty="0">
                <a:solidFill>
                  <a:schemeClr val="tx1"/>
                </a:solidFill>
                <a:effectLst/>
                <a:latin typeface="+mn-lt"/>
                <a:ea typeface="+mn-ea"/>
                <a:cs typeface="+mn-cs"/>
              </a:rPr>
              <a:t> The Review and Herald, </a:t>
            </a:r>
            <a:r>
              <a:rPr lang="en-US" sz="1200" kern="1200" dirty="0">
                <a:solidFill>
                  <a:schemeClr val="tx1"/>
                </a:solidFill>
                <a:effectLst/>
                <a:latin typeface="+mn-lt"/>
                <a:ea typeface="+mn-ea"/>
                <a:cs typeface="+mn-cs"/>
              </a:rPr>
              <a:t>May 19, 1891.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make everyday decisions (personal or work-related) or think of other people, pause for a moment and send a quiet prayer to God. Enjoy the understanding of an intimate dialogue that is for you and God alone. Nobody else in the universe is privy to this communication. Allowing Christ into your thinking process will safeguard you from temptation and bring spiritual blessings. This process will, beyond doubt, help you build a closer walk with the Lord. </a:t>
            </a: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16</a:t>
            </a:fld>
            <a:endParaRPr lang="en-US"/>
          </a:p>
        </p:txBody>
      </p:sp>
    </p:spTree>
    <p:extLst>
      <p:ext uri="{BB962C8B-B14F-4D97-AF65-F5344CB8AC3E}">
        <p14:creationId xmlns:p14="http://schemas.microsoft.com/office/powerpoint/2010/main" val="376231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How does the discussion above helped you to better understand the biblical admonition not to judge others? How many times have your motives been misjudged by those who don’t know your heart? Why, then, is it important not to judge others in return?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17</a:t>
            </a:fld>
            <a:endParaRPr lang="en-US"/>
          </a:p>
        </p:txBody>
      </p:sp>
    </p:spTree>
    <p:extLst>
      <p:ext uri="{BB962C8B-B14F-4D97-AF65-F5344CB8AC3E}">
        <p14:creationId xmlns:p14="http://schemas.microsoft.com/office/powerpoint/2010/main" val="251741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The Peace of Christ in Our Hearts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Colossians 3:1–17. What are the specific actions that we are called upon to do in order to live the kind of life in Christ we are promised?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passage takes us to the root of moral and immoral behaviors, the heart and mind. It also points at the only One who can work goodness in us by governing our thoughts, Jesus Christ: “Let the peace of Christ rule in your hearts” </a:t>
            </a:r>
            <a:r>
              <a:rPr lang="en-US" sz="1200" i="1" kern="1200" dirty="0">
                <a:solidFill>
                  <a:schemeClr val="tx1"/>
                </a:solidFill>
                <a:effectLst/>
                <a:latin typeface="+mn-lt"/>
                <a:ea typeface="+mn-ea"/>
                <a:cs typeface="+mn-cs"/>
              </a:rPr>
              <a:t>(Colossians 3:15, NIV).</a:t>
            </a:r>
            <a:r>
              <a:rPr lang="en-US" sz="1200" kern="1200" dirty="0">
                <a:solidFill>
                  <a:schemeClr val="tx1"/>
                </a:solidFill>
                <a:effectLst/>
                <a:latin typeface="+mn-lt"/>
                <a:ea typeface="+mn-ea"/>
                <a:cs typeface="+mn-cs"/>
              </a:rPr>
              <a:t> Note expressions such as “set your hearts,” “set your minds,” “put on love,” “let the peace of Christ,” “let the word of Christ.”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indicate that avoiding sin and acquiring virtue is a matter of choice and preparation, not improvisation. Sin can be overcome only by setting hearts and minds on things from above. Christ is the source of virtue and goodness. Christ, when allowed by us, is the only one capable of bringing true peace to our minds.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18</a:t>
            </a:fld>
            <a:endParaRPr lang="en-US"/>
          </a:p>
        </p:txBody>
      </p:sp>
    </p:spTree>
    <p:extLst>
      <p:ext uri="{BB962C8B-B14F-4D97-AF65-F5344CB8AC3E}">
        <p14:creationId xmlns:p14="http://schemas.microsoft.com/office/powerpoint/2010/main" val="121646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minds, then, being the core of our existence, need to be put under the care of Jesus. It is central to the development of character, and it cannot be left to the mercy of circumstances. Sinful tendencies and corrupt environments both work against purity in thought. Yet, the Lord does not leave us abandoned; He extends His help and protection to all who want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thoughts, if stayed upon God, will be guided by divine love and power.” Thus, we must “live on the words that proceed from the lips of Christ.”—Ellen G. White, </a:t>
            </a:r>
            <a:r>
              <a:rPr lang="en-US" sz="1200" i="1" kern="1200" dirty="0">
                <a:solidFill>
                  <a:schemeClr val="tx1"/>
                </a:solidFill>
                <a:effectLst/>
                <a:latin typeface="+mn-lt"/>
                <a:ea typeface="+mn-ea"/>
                <a:cs typeface="+mn-cs"/>
              </a:rPr>
              <a:t>Mind, Character, and Personality</a:t>
            </a:r>
            <a:r>
              <a:rPr lang="en-US" sz="1200" kern="1200" dirty="0">
                <a:solidFill>
                  <a:schemeClr val="tx1"/>
                </a:solidFill>
                <a:effectLst/>
                <a:latin typeface="+mn-lt"/>
                <a:ea typeface="+mn-ea"/>
                <a:cs typeface="+mn-cs"/>
              </a:rPr>
              <a:t>, vol. 2, p. 669.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middle of spiritual warfare, a person may be tempted and find it very difficult to dispel certain adverse thoughts. In those moments, it may be easier to distract oneself by changing place or activity or seeking good company. This may permit a change that facilitates prayer and assurance. </a:t>
            </a: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19</a:t>
            </a:fld>
            <a:endParaRPr lang="en-US"/>
          </a:p>
        </p:txBody>
      </p:sp>
    </p:spTree>
    <p:extLst>
      <p:ext uri="{BB962C8B-B14F-4D97-AF65-F5344CB8AC3E}">
        <p14:creationId xmlns:p14="http://schemas.microsoft.com/office/powerpoint/2010/main" val="244075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Read for this Study: </a:t>
            </a:r>
            <a:r>
              <a:rPr lang="en-US" sz="1200" i="1" dirty="0"/>
              <a:t>Mark 7:21–23, Luke 6:45, Acts 14:2, 15:24, Gal. 3:1, Ps. 19:14, Col. 3:1–17.</a:t>
            </a:r>
            <a:br>
              <a:rPr lang="en-US" sz="1200" dirty="0"/>
            </a:br>
            <a:endParaRPr lang="en-US" sz="1200" dirty="0"/>
          </a:p>
          <a:p>
            <a:r>
              <a:rPr lang="en-US" sz="1200" b="1" kern="1200" dirty="0">
                <a:solidFill>
                  <a:schemeClr val="tx1"/>
                </a:solidFill>
                <a:effectLst/>
                <a:latin typeface="+mn-lt"/>
                <a:ea typeface="+mn-ea"/>
                <a:cs typeface="+mn-cs"/>
              </a:rPr>
              <a:t>Opening Text: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“Finally, brothers, whatever is true, whatever is noble, whatever is right, whatever is pure, whatever is lovely, whatever is admirable—if anything is excellent or praiseworthy—think about such things” </a:t>
            </a:r>
            <a:r>
              <a:rPr lang="en-US" sz="1200" i="1" kern="1200" dirty="0">
                <a:solidFill>
                  <a:schemeClr val="tx1"/>
                </a:solidFill>
                <a:effectLst/>
                <a:latin typeface="+mn-lt"/>
                <a:ea typeface="+mn-ea"/>
                <a:cs typeface="+mn-cs"/>
              </a:rPr>
              <a:t>(Philippians 4:8, NIV)</a:t>
            </a:r>
            <a:r>
              <a:rPr lang="en-US" dirty="0">
                <a:effectLst/>
              </a:rPr>
              <a:t> </a:t>
            </a:r>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a:t>
            </a:fld>
            <a:endParaRPr lang="en-US"/>
          </a:p>
        </p:txBody>
      </p:sp>
    </p:spTree>
    <p:extLst>
      <p:ext uri="{BB962C8B-B14F-4D97-AF65-F5344CB8AC3E}">
        <p14:creationId xmlns:p14="http://schemas.microsoft.com/office/powerpoint/2010/main" val="409743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Thought is a very mysterious human process. We really don’t know for sure even what it is or how exactly it works. In most cases, though, in the inner recesses of our consciousness, we alone make the choice regarding what we are going to think about. A thought can be changed in an instant. We simply have to make the choice to change it. (In some cases, though, mental illness can affect a person’s ability to change their thoughts easily, and so professional treatment [if available] can be extremely beneficial.) What about your thoughts? Next time the wrong ones come, what are you going to do?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20</a:t>
            </a:fld>
            <a:endParaRPr lang="en-US"/>
          </a:p>
        </p:txBody>
      </p:sp>
    </p:spTree>
    <p:extLst>
      <p:ext uri="{BB962C8B-B14F-4D97-AF65-F5344CB8AC3E}">
        <p14:creationId xmlns:p14="http://schemas.microsoft.com/office/powerpoint/2010/main" val="364996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Conclusion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precious than the golden wedge of Ophir is the power of right thought. We need to place a high value upon the right control of our thoughts. . . . Every impure thought defiles the soul, impairs the moral sense, and tends to obliterate the impressions of the Holy Spirit. It dims the spiritual vision, so that men cannot behold God. The Lord may and does forgive the repenting sinner; but though forgiven, the soul is marred. All impurity of speech and thought must be shunned by him who would have clear discernment of spiritual truth. . . . We are to use every means that God has placed within our reach for the government and cultivation of our thoughts. We are to bring our minds into harmony with Christ's mind. His truth will sanctify us, body, soul, and spirit, and we shall be enabled to rise above temptation.”—Ellen G. White, </a:t>
            </a:r>
            <a:r>
              <a:rPr lang="en-US" sz="1200" i="1" kern="1200" dirty="0">
                <a:solidFill>
                  <a:schemeClr val="tx1"/>
                </a:solidFill>
                <a:effectLst/>
                <a:latin typeface="+mn-lt"/>
                <a:ea typeface="+mn-ea"/>
                <a:cs typeface="+mn-cs"/>
              </a:rPr>
              <a:t>The Signs of the Times,</a:t>
            </a:r>
            <a:r>
              <a:rPr lang="en-US" sz="1200" kern="1200" dirty="0">
                <a:solidFill>
                  <a:schemeClr val="tx1"/>
                </a:solidFill>
                <a:effectLst/>
                <a:latin typeface="+mn-lt"/>
                <a:ea typeface="+mn-ea"/>
                <a:cs typeface="+mn-cs"/>
              </a:rPr>
              <a:t> August 23, 1905.</a:t>
            </a: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21</a:t>
            </a:fld>
            <a:endParaRPr lang="en-US"/>
          </a:p>
        </p:txBody>
      </p:sp>
    </p:spTree>
    <p:extLst>
      <p:ext uri="{BB962C8B-B14F-4D97-AF65-F5344CB8AC3E}">
        <p14:creationId xmlns:p14="http://schemas.microsoft.com/office/powerpoint/2010/main" val="143980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Discussion Questions: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What is the meaning of “bringing into captivity every thought to the obedience of Christ”?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 Corinthians 10:5</a:t>
            </a:r>
            <a:r>
              <a:rPr lang="en-US" sz="1200" b="1"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How can we learn to do that?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How do the Internet, TV programs, recreational reading, advertisement, etc. work in your mind? How much of your thinking and doing may be affected by these sources? Why do we fool ourselves if we believe that what we read or watch doesn’t impact our thinking?</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What are ways in which our actions, even subconsciously, reveal the thoughts in our minds? How does body language show what’s going on inside?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What advice would you give to someone who is struggling with impulsive behavior? What promises can you present to them from the Bible? Why is it also important to keep before them all the promises of forgiveness and acceptance through Jesus? How can you keep them from giving up in complete despair, believing that, because they have not achieved the victory that they want, their relationship with God is somehow deficient? How can you help them learn never to give up on the promises of forgiveness, no matter how unworthy they feel?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How careful are you with your words, which simply reflect your thoughts? How can you be sure your words always are working for good and not for evil?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22</a:t>
            </a:fld>
            <a:endParaRPr lang="en-US"/>
          </a:p>
        </p:txBody>
      </p:sp>
    </p:spTree>
    <p:extLst>
      <p:ext uri="{BB962C8B-B14F-4D97-AF65-F5344CB8AC3E}">
        <p14:creationId xmlns:p14="http://schemas.microsoft.com/office/powerpoint/2010/main" val="226967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one of the most utilized forms of mental health intervention today, cognitive behavior therapy (CBT) is based on the assumption that most psychological problems are improved by identifying and changing inaccurate and dysfunctional perceptions, thoughts, and behaviors. People with depression tend to interpret facts negatively; people with anxiety tend to look at the future with apprehension; and those with low self-esteem maximize others’ success and minimize their own. CBT, therefore, trains people to identify and change their unhealthy thinking habits into better alternatives that promote desirable behavior and eliminate unwanted ones.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Bible teaches us about the connection between thoughts and actions </a:t>
            </a:r>
            <a:r>
              <a:rPr lang="en-US" sz="1200" i="1" kern="1200" dirty="0">
                <a:solidFill>
                  <a:schemeClr val="tx1"/>
                </a:solidFill>
                <a:effectLst/>
                <a:latin typeface="+mn-lt"/>
                <a:ea typeface="+mn-ea"/>
                <a:cs typeface="+mn-cs"/>
              </a:rPr>
              <a:t>(Luke 6:45). </a:t>
            </a:r>
            <a:r>
              <a:rPr lang="en-US" sz="1200" kern="1200" dirty="0">
                <a:solidFill>
                  <a:schemeClr val="tx1"/>
                </a:solidFill>
                <a:effectLst/>
                <a:latin typeface="+mn-lt"/>
                <a:ea typeface="+mn-ea"/>
                <a:cs typeface="+mn-cs"/>
              </a:rPr>
              <a:t>Good thought patterns not only are healthy but also provide a way toward integrity: “Do not those who plot evil go astray? But those who plan what is good find love and faithfulness” </a:t>
            </a:r>
            <a:r>
              <a:rPr lang="en-US" sz="1200" i="1" kern="1200" dirty="0">
                <a:solidFill>
                  <a:schemeClr val="tx1"/>
                </a:solidFill>
                <a:effectLst/>
                <a:latin typeface="+mn-lt"/>
                <a:ea typeface="+mn-ea"/>
                <a:cs typeface="+mn-cs"/>
              </a:rPr>
              <a:t>(Prov. 14:22, NIV).</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we’ll look at some biblical truths that can help us gain control over our mental activity by allowing Christ to take charge of our mind.</a:t>
            </a: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3</a:t>
            </a:fld>
            <a:endParaRPr lang="en-US"/>
          </a:p>
        </p:txBody>
      </p:sp>
    </p:spTree>
    <p:extLst>
      <p:ext uri="{BB962C8B-B14F-4D97-AF65-F5344CB8AC3E}">
        <p14:creationId xmlns:p14="http://schemas.microsoft.com/office/powerpoint/2010/main" val="327808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Thoughts: The Root of Behavior</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Mark 7:21–23 and Luke 6:45. What do these texts tell us about the importance of controlling, not just our actions, not just our deeds, not just our words but our thoughts, as well? </a:t>
            </a:r>
            <a:endParaRPr lang="en-US" dirty="0"/>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4</a:t>
            </a:fld>
            <a:endParaRPr lang="en-US"/>
          </a:p>
        </p:txBody>
      </p:sp>
    </p:spTree>
    <p:extLst>
      <p:ext uri="{BB962C8B-B14F-4D97-AF65-F5344CB8AC3E}">
        <p14:creationId xmlns:p14="http://schemas.microsoft.com/office/powerpoint/2010/main" val="240467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 who suffer from impulse-control disorders fail to resist the impulse to steal, to attack someone, or to gamble. Mental health clinicians know that these impulses often are preceded by a certain thought (or chain of thoughts), which leads to the undesirable behavior. Consequently, patients are trained to identify those thought triggers, dispel them immediately, and occupy their minds with something else. In this way, they gain control of their thoughts and avoid the actions that these wrong thoughts so often lead to.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Indeed, sinful acts are often preceded by definite thoughts. (Isn’t this what temptation is all about?) It is the duty of every Christian to learn to identify, with God’s help, the first steps in this process, because dwelling on wrong thoughts lead almost inevitably to sin. </a:t>
            </a: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5</a:t>
            </a:fld>
            <a:endParaRPr lang="en-US"/>
          </a:p>
        </p:txBody>
      </p:sp>
    </p:spTree>
    <p:extLst>
      <p:ext uri="{BB962C8B-B14F-4D97-AF65-F5344CB8AC3E}">
        <p14:creationId xmlns:p14="http://schemas.microsoft.com/office/powerpoint/2010/main" val="8025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Read Romans 8:5-8. What alternative is proposed by Paul to deal with immoral behavior?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Mind and behavior are shown by Paul as intimately linked. The Spirit-filled mind will seek good deeds, and the sin-dominated mind will bring about sinful deeds. It is not enough to change the behavior for the sake of convenience or to present a righteous face to the world.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heart (mind) needs to be transformed, or else the eventual fruits will show the true nature of that heart. </a:t>
            </a: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6</a:t>
            </a:fld>
            <a:endParaRPr lang="en-US"/>
          </a:p>
        </p:txBody>
      </p:sp>
    </p:spTree>
    <p:extLst>
      <p:ext uri="{BB962C8B-B14F-4D97-AF65-F5344CB8AC3E}">
        <p14:creationId xmlns:p14="http://schemas.microsoft.com/office/powerpoint/2010/main" val="98816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need a constant sense of the ennobling power of pure thoughts and the damaging influence of evil thoughts. Let us place our thoughts upon holy things. Let them be pure and true; for the only security for any soul is right- thinking.”—Ellen G. White, </a:t>
            </a:r>
            <a:r>
              <a:rPr lang="en-US" sz="1200" i="1" kern="1200" dirty="0">
                <a:solidFill>
                  <a:schemeClr val="tx1"/>
                </a:solidFill>
                <a:effectLst/>
                <a:latin typeface="+mn-lt"/>
                <a:ea typeface="+mn-ea"/>
                <a:cs typeface="+mn-cs"/>
              </a:rPr>
              <a:t>The Signs of the Times, </a:t>
            </a:r>
            <a:r>
              <a:rPr lang="en-US" sz="1200" kern="1200" dirty="0">
                <a:solidFill>
                  <a:schemeClr val="tx1"/>
                </a:solidFill>
                <a:effectLst/>
                <a:latin typeface="+mn-lt"/>
                <a:ea typeface="+mn-ea"/>
                <a:cs typeface="+mn-cs"/>
              </a:rPr>
              <a:t>August 23, 1905.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Suppose you had to express, verbally, to others the thoughts you have had during the past 24 hours. What would you say? How embarrassed would you be? What does your answer say to you about the changes you need to make? </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7</a:t>
            </a:fld>
            <a:endParaRPr lang="en-US"/>
          </a:p>
        </p:txBody>
      </p:sp>
    </p:spTree>
    <p:extLst>
      <p:ext uri="{BB962C8B-B14F-4D97-AF65-F5344CB8AC3E}">
        <p14:creationId xmlns:p14="http://schemas.microsoft.com/office/powerpoint/2010/main" val="218855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Thoughts as a Source of Distress</a:t>
            </a:r>
            <a:r>
              <a:rPr lang="en-US" sz="1200" u="sng"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are the things that really frighten you? What are ways that you can learn to trust the Lord, despite that fear? After all, isn’t the Lord’s power greater than whatever threats you face?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8</a:t>
            </a:fld>
            <a:endParaRPr lang="en-US"/>
          </a:p>
        </p:txBody>
      </p:sp>
    </p:spTree>
    <p:extLst>
      <p:ext uri="{BB962C8B-B14F-4D97-AF65-F5344CB8AC3E}">
        <p14:creationId xmlns:p14="http://schemas.microsoft.com/office/powerpoint/2010/main" val="7107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Much suffering can occur through thinking. Psychologist Philip Zimbardo, in his book </a:t>
            </a:r>
            <a:r>
              <a:rPr lang="en-US" sz="1200" i="1" kern="1200" dirty="0">
                <a:solidFill>
                  <a:schemeClr val="tx1"/>
                </a:solidFill>
                <a:effectLst/>
                <a:latin typeface="+mn-lt"/>
                <a:ea typeface="+mn-ea"/>
                <a:cs typeface="+mn-cs"/>
              </a:rPr>
              <a:t>Psychology and Life, </a:t>
            </a:r>
            <a:r>
              <a:rPr lang="en-US" sz="1200" kern="1200" dirty="0">
                <a:solidFill>
                  <a:schemeClr val="tx1"/>
                </a:solidFill>
                <a:effectLst/>
                <a:latin typeface="+mn-lt"/>
                <a:ea typeface="+mn-ea"/>
                <a:cs typeface="+mn-cs"/>
              </a:rPr>
              <a:t>reports the case of a young woman taken to a hospital because she was terrified of dying. Apparently, there was nothing wrong with her, but she was admitted overnight for observation. Hours later she died. Further investigation showed that years before, a psychic had predicted her death on her twenty-third birthday. This woman died, victim of her own panic, the day before she would have become 23.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 question, people can suffer seriously from their negative thoughts; hence the need of wholesome thinking.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just as important to remember: we can also adversely affect others’ thinking by expressing our negativity to others. </a:t>
            </a:r>
            <a:r>
              <a:rPr lang="en-US" sz="1200" b="1" kern="1200" dirty="0">
                <a:solidFill>
                  <a:schemeClr val="tx1"/>
                </a:solidFill>
                <a:effectLst/>
                <a:latin typeface="+mn-lt"/>
                <a:ea typeface="+mn-ea"/>
                <a:cs typeface="+mn-cs"/>
              </a:rPr>
              <a:t>Words are very powerful tools, either for good or for evil. Our words either build up or tear down. There is life and death in the words we speak. How careful we need to be with the thoughts and sentiments that come out of our mouths.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 Acts 14:2, 15:24, and Galatians 3:1. How do we have the power to impact people negatively? </a:t>
            </a:r>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9</a:t>
            </a:fld>
            <a:endParaRPr lang="en-US"/>
          </a:p>
        </p:txBody>
      </p:sp>
    </p:spTree>
    <p:extLst>
      <p:ext uri="{BB962C8B-B14F-4D97-AF65-F5344CB8AC3E}">
        <p14:creationId xmlns:p14="http://schemas.microsoft.com/office/powerpoint/2010/main" val="84410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C407-5413-024F-96CA-972AD2F3E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AAB5DF-52D5-3643-B52C-A542FDB6A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01A0B-EE02-0040-9048-497B7FBCBCDC}"/>
              </a:ext>
            </a:extLst>
          </p:cNvPr>
          <p:cNvSpPr>
            <a:spLocks noGrp="1"/>
          </p:cNvSpPr>
          <p:nvPr>
            <p:ph type="dt" sz="half" idx="10"/>
          </p:nvPr>
        </p:nvSpPr>
        <p:spPr/>
        <p:txBody>
          <a:bodyPr/>
          <a:lstStyle/>
          <a:p>
            <a:fld id="{E9A2460C-B17A-FB45-ABE3-DA96CF8AE028}" type="datetimeFigureOut">
              <a:rPr lang="en-US" smtClean="0"/>
              <a:t>3/25/19</a:t>
            </a:fld>
            <a:endParaRPr lang="en-US"/>
          </a:p>
        </p:txBody>
      </p:sp>
      <p:sp>
        <p:nvSpPr>
          <p:cNvPr id="5" name="Footer Placeholder 4">
            <a:extLst>
              <a:ext uri="{FF2B5EF4-FFF2-40B4-BE49-F238E27FC236}">
                <a16:creationId xmlns:a16="http://schemas.microsoft.com/office/drawing/2014/main" id="{285734EF-1247-B44A-A0BF-3EA854B14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0BEDB-C084-CC44-B657-E6A208D3B184}"/>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422833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F469-7967-0E43-AF67-C4FCE60E06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68EC4-C272-5C4B-A665-FFB31AF5E8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BBCD5-551E-8A48-B922-FB54D2E1AC3F}"/>
              </a:ext>
            </a:extLst>
          </p:cNvPr>
          <p:cNvSpPr>
            <a:spLocks noGrp="1"/>
          </p:cNvSpPr>
          <p:nvPr>
            <p:ph type="dt" sz="half" idx="10"/>
          </p:nvPr>
        </p:nvSpPr>
        <p:spPr/>
        <p:txBody>
          <a:bodyPr/>
          <a:lstStyle/>
          <a:p>
            <a:fld id="{E9A2460C-B17A-FB45-ABE3-DA96CF8AE028}" type="datetimeFigureOut">
              <a:rPr lang="en-US" smtClean="0"/>
              <a:t>3/25/19</a:t>
            </a:fld>
            <a:endParaRPr lang="en-US"/>
          </a:p>
        </p:txBody>
      </p:sp>
      <p:sp>
        <p:nvSpPr>
          <p:cNvPr id="5" name="Footer Placeholder 4">
            <a:extLst>
              <a:ext uri="{FF2B5EF4-FFF2-40B4-BE49-F238E27FC236}">
                <a16:creationId xmlns:a16="http://schemas.microsoft.com/office/drawing/2014/main" id="{DE59DDA3-54A2-724E-B770-DA296D797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925EF-5A33-0548-B195-5FFC0E61FB9E}"/>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49356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9C4E-169E-DA4B-B040-7A96B3513D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88B950-5E64-2F48-9C12-1A3E8853F9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B381A-0FC1-6443-8A1B-76D7F5DAB4CB}"/>
              </a:ext>
            </a:extLst>
          </p:cNvPr>
          <p:cNvSpPr>
            <a:spLocks noGrp="1"/>
          </p:cNvSpPr>
          <p:nvPr>
            <p:ph type="dt" sz="half" idx="10"/>
          </p:nvPr>
        </p:nvSpPr>
        <p:spPr/>
        <p:txBody>
          <a:bodyPr/>
          <a:lstStyle/>
          <a:p>
            <a:fld id="{E9A2460C-B17A-FB45-ABE3-DA96CF8AE028}" type="datetimeFigureOut">
              <a:rPr lang="en-US" smtClean="0"/>
              <a:t>3/25/19</a:t>
            </a:fld>
            <a:endParaRPr lang="en-US"/>
          </a:p>
        </p:txBody>
      </p:sp>
      <p:sp>
        <p:nvSpPr>
          <p:cNvPr id="5" name="Footer Placeholder 4">
            <a:extLst>
              <a:ext uri="{FF2B5EF4-FFF2-40B4-BE49-F238E27FC236}">
                <a16:creationId xmlns:a16="http://schemas.microsoft.com/office/drawing/2014/main" id="{E7FC96AC-38EF-DC4E-80A7-383B1BF66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E5E19-916E-874A-86F3-4B0FB83EF972}"/>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11195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27F2-8DB0-434A-A843-F6B2634FE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31230-EAE5-F743-9587-9E22FCB51F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33F1-BCC1-5948-BA2A-3D3B053CB2D8}"/>
              </a:ext>
            </a:extLst>
          </p:cNvPr>
          <p:cNvSpPr>
            <a:spLocks noGrp="1"/>
          </p:cNvSpPr>
          <p:nvPr>
            <p:ph type="dt" sz="half" idx="10"/>
          </p:nvPr>
        </p:nvSpPr>
        <p:spPr/>
        <p:txBody>
          <a:bodyPr/>
          <a:lstStyle/>
          <a:p>
            <a:fld id="{E9A2460C-B17A-FB45-ABE3-DA96CF8AE028}" type="datetimeFigureOut">
              <a:rPr lang="en-US" smtClean="0"/>
              <a:t>3/25/19</a:t>
            </a:fld>
            <a:endParaRPr lang="en-US"/>
          </a:p>
        </p:txBody>
      </p:sp>
      <p:sp>
        <p:nvSpPr>
          <p:cNvPr id="5" name="Footer Placeholder 4">
            <a:extLst>
              <a:ext uri="{FF2B5EF4-FFF2-40B4-BE49-F238E27FC236}">
                <a16:creationId xmlns:a16="http://schemas.microsoft.com/office/drawing/2014/main" id="{25F92F8A-FDAC-B148-B40E-88B697D63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28A04-F8FF-0D41-B5CC-D8FEF3F409B1}"/>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277495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D1BD-B540-B249-9810-87107F242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C86DA-A510-A74B-B996-C34FF64A74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568462-3607-D94E-99A3-7C33034707E3}"/>
              </a:ext>
            </a:extLst>
          </p:cNvPr>
          <p:cNvSpPr>
            <a:spLocks noGrp="1"/>
          </p:cNvSpPr>
          <p:nvPr>
            <p:ph type="dt" sz="half" idx="10"/>
          </p:nvPr>
        </p:nvSpPr>
        <p:spPr/>
        <p:txBody>
          <a:bodyPr/>
          <a:lstStyle/>
          <a:p>
            <a:fld id="{E9A2460C-B17A-FB45-ABE3-DA96CF8AE028}" type="datetimeFigureOut">
              <a:rPr lang="en-US" smtClean="0"/>
              <a:t>3/25/19</a:t>
            </a:fld>
            <a:endParaRPr lang="en-US"/>
          </a:p>
        </p:txBody>
      </p:sp>
      <p:sp>
        <p:nvSpPr>
          <p:cNvPr id="5" name="Footer Placeholder 4">
            <a:extLst>
              <a:ext uri="{FF2B5EF4-FFF2-40B4-BE49-F238E27FC236}">
                <a16:creationId xmlns:a16="http://schemas.microsoft.com/office/drawing/2014/main" id="{770B6735-C1EF-9B44-8D5F-A6DD90AB1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F7DCB-7168-564F-961F-01B6FB794493}"/>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84168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7D0E-BFD4-7E48-8736-15A5F3EE69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24228A-E18D-264B-A615-AE2017572F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39869E-7950-1349-A4A2-C7EC5FFB45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5DA9F-2DB9-3648-B6D9-474078E7EC3D}"/>
              </a:ext>
            </a:extLst>
          </p:cNvPr>
          <p:cNvSpPr>
            <a:spLocks noGrp="1"/>
          </p:cNvSpPr>
          <p:nvPr>
            <p:ph type="dt" sz="half" idx="10"/>
          </p:nvPr>
        </p:nvSpPr>
        <p:spPr/>
        <p:txBody>
          <a:bodyPr/>
          <a:lstStyle/>
          <a:p>
            <a:fld id="{E9A2460C-B17A-FB45-ABE3-DA96CF8AE028}" type="datetimeFigureOut">
              <a:rPr lang="en-US" smtClean="0"/>
              <a:t>3/25/19</a:t>
            </a:fld>
            <a:endParaRPr lang="en-US"/>
          </a:p>
        </p:txBody>
      </p:sp>
      <p:sp>
        <p:nvSpPr>
          <p:cNvPr id="6" name="Footer Placeholder 5">
            <a:extLst>
              <a:ext uri="{FF2B5EF4-FFF2-40B4-BE49-F238E27FC236}">
                <a16:creationId xmlns:a16="http://schemas.microsoft.com/office/drawing/2014/main" id="{A4413295-F051-FF4E-A3B3-83421B76C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D5F29-1CDF-D147-8E1B-0A11B52F1678}"/>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406203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F78-5B7E-FD4A-8FF0-D16E269DF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C9748A-73AD-7445-9226-686706575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CDD83B-949A-1E42-A78F-57070C738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451BEE-A70F-6445-89D0-C8E566A2A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436E6D-CD85-CD42-90F5-22383DD8DB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FCA20-7412-6F4D-8EA2-4169EDBE5A74}"/>
              </a:ext>
            </a:extLst>
          </p:cNvPr>
          <p:cNvSpPr>
            <a:spLocks noGrp="1"/>
          </p:cNvSpPr>
          <p:nvPr>
            <p:ph type="dt" sz="half" idx="10"/>
          </p:nvPr>
        </p:nvSpPr>
        <p:spPr/>
        <p:txBody>
          <a:bodyPr/>
          <a:lstStyle/>
          <a:p>
            <a:fld id="{E9A2460C-B17A-FB45-ABE3-DA96CF8AE028}" type="datetimeFigureOut">
              <a:rPr lang="en-US" smtClean="0"/>
              <a:t>3/25/19</a:t>
            </a:fld>
            <a:endParaRPr lang="en-US"/>
          </a:p>
        </p:txBody>
      </p:sp>
      <p:sp>
        <p:nvSpPr>
          <p:cNvPr id="8" name="Footer Placeholder 7">
            <a:extLst>
              <a:ext uri="{FF2B5EF4-FFF2-40B4-BE49-F238E27FC236}">
                <a16:creationId xmlns:a16="http://schemas.microsoft.com/office/drawing/2014/main" id="{AB1E2BFF-21C1-554D-8796-4ECCFAFBBA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8D556-FCFD-A34C-B5E6-1C66C4A7DC9F}"/>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22043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71EE-DE78-5B4D-A735-5848CD9074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BBBC9D-4D17-9745-A0FB-7740E6594A16}"/>
              </a:ext>
            </a:extLst>
          </p:cNvPr>
          <p:cNvSpPr>
            <a:spLocks noGrp="1"/>
          </p:cNvSpPr>
          <p:nvPr>
            <p:ph type="dt" sz="half" idx="10"/>
          </p:nvPr>
        </p:nvSpPr>
        <p:spPr/>
        <p:txBody>
          <a:bodyPr/>
          <a:lstStyle/>
          <a:p>
            <a:fld id="{E9A2460C-B17A-FB45-ABE3-DA96CF8AE028}" type="datetimeFigureOut">
              <a:rPr lang="en-US" smtClean="0"/>
              <a:t>3/25/19</a:t>
            </a:fld>
            <a:endParaRPr lang="en-US"/>
          </a:p>
        </p:txBody>
      </p:sp>
      <p:sp>
        <p:nvSpPr>
          <p:cNvPr id="4" name="Footer Placeholder 3">
            <a:extLst>
              <a:ext uri="{FF2B5EF4-FFF2-40B4-BE49-F238E27FC236}">
                <a16:creationId xmlns:a16="http://schemas.microsoft.com/office/drawing/2014/main" id="{77526DC5-CC55-194F-9D38-0EED7A133C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486584-2FAE-5442-8B5C-825A27CC9352}"/>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85764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620D-3D35-9848-AEB6-9BF583C266C7}"/>
              </a:ext>
            </a:extLst>
          </p:cNvPr>
          <p:cNvSpPr>
            <a:spLocks noGrp="1"/>
          </p:cNvSpPr>
          <p:nvPr>
            <p:ph type="dt" sz="half" idx="10"/>
          </p:nvPr>
        </p:nvSpPr>
        <p:spPr/>
        <p:txBody>
          <a:bodyPr/>
          <a:lstStyle/>
          <a:p>
            <a:fld id="{E9A2460C-B17A-FB45-ABE3-DA96CF8AE028}" type="datetimeFigureOut">
              <a:rPr lang="en-US" smtClean="0"/>
              <a:t>3/25/19</a:t>
            </a:fld>
            <a:endParaRPr lang="en-US"/>
          </a:p>
        </p:txBody>
      </p:sp>
      <p:sp>
        <p:nvSpPr>
          <p:cNvPr id="3" name="Footer Placeholder 2">
            <a:extLst>
              <a:ext uri="{FF2B5EF4-FFF2-40B4-BE49-F238E27FC236}">
                <a16:creationId xmlns:a16="http://schemas.microsoft.com/office/drawing/2014/main" id="{ABE7C50D-2C36-FC45-AC3E-0810F790E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985510-FE87-4144-AB5B-B284F09C2B9D}"/>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4759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534C-48BC-1F44-B7A6-F7D69CC67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8D6062-EDB3-5A41-B4B4-93BEDED47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7E842-E552-6D4B-A5C9-0CBE21565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3B8165-0E99-BB47-9A8D-D992C4304243}"/>
              </a:ext>
            </a:extLst>
          </p:cNvPr>
          <p:cNvSpPr>
            <a:spLocks noGrp="1"/>
          </p:cNvSpPr>
          <p:nvPr>
            <p:ph type="dt" sz="half" idx="10"/>
          </p:nvPr>
        </p:nvSpPr>
        <p:spPr/>
        <p:txBody>
          <a:bodyPr/>
          <a:lstStyle/>
          <a:p>
            <a:fld id="{E9A2460C-B17A-FB45-ABE3-DA96CF8AE028}" type="datetimeFigureOut">
              <a:rPr lang="en-US" smtClean="0"/>
              <a:t>3/25/19</a:t>
            </a:fld>
            <a:endParaRPr lang="en-US"/>
          </a:p>
        </p:txBody>
      </p:sp>
      <p:sp>
        <p:nvSpPr>
          <p:cNvPr id="6" name="Footer Placeholder 5">
            <a:extLst>
              <a:ext uri="{FF2B5EF4-FFF2-40B4-BE49-F238E27FC236}">
                <a16:creationId xmlns:a16="http://schemas.microsoft.com/office/drawing/2014/main" id="{F42F0D8B-DF37-A947-9583-4B959B692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0BC98-9E34-C446-81BD-1BACB26077AB}"/>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34542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7E44-5D5E-E844-B878-9260119F9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165652-D003-5B45-820F-8AD4E50CF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312A0-5185-144E-9249-14FA99E7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48A675-C3F8-F743-A43A-D6D6A04AE72F}"/>
              </a:ext>
            </a:extLst>
          </p:cNvPr>
          <p:cNvSpPr>
            <a:spLocks noGrp="1"/>
          </p:cNvSpPr>
          <p:nvPr>
            <p:ph type="dt" sz="half" idx="10"/>
          </p:nvPr>
        </p:nvSpPr>
        <p:spPr/>
        <p:txBody>
          <a:bodyPr/>
          <a:lstStyle/>
          <a:p>
            <a:fld id="{E9A2460C-B17A-FB45-ABE3-DA96CF8AE028}" type="datetimeFigureOut">
              <a:rPr lang="en-US" smtClean="0"/>
              <a:t>3/25/19</a:t>
            </a:fld>
            <a:endParaRPr lang="en-US"/>
          </a:p>
        </p:txBody>
      </p:sp>
      <p:sp>
        <p:nvSpPr>
          <p:cNvPr id="6" name="Footer Placeholder 5">
            <a:extLst>
              <a:ext uri="{FF2B5EF4-FFF2-40B4-BE49-F238E27FC236}">
                <a16:creationId xmlns:a16="http://schemas.microsoft.com/office/drawing/2014/main" id="{63BFF53B-CA8C-8444-A921-EBD250725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344BB-516D-1A49-8095-AAE341E371E9}"/>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207256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63E29-4000-E74B-8B30-80DA2E1B6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62A2B9-81AE-244F-B524-DC9631091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1A8-6B7A-064A-8146-216EA585B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2460C-B17A-FB45-ABE3-DA96CF8AE028}" type="datetimeFigureOut">
              <a:rPr lang="en-US" smtClean="0"/>
              <a:t>3/25/19</a:t>
            </a:fld>
            <a:endParaRPr lang="en-US"/>
          </a:p>
        </p:txBody>
      </p:sp>
      <p:sp>
        <p:nvSpPr>
          <p:cNvPr id="5" name="Footer Placeholder 4">
            <a:extLst>
              <a:ext uri="{FF2B5EF4-FFF2-40B4-BE49-F238E27FC236}">
                <a16:creationId xmlns:a16="http://schemas.microsoft.com/office/drawing/2014/main" id="{D4F94A36-930D-8541-A531-DADAB17AE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763F60-4294-7646-B774-D274DB75A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05564-A0DC-F746-A7A1-39540888956E}" type="slidenum">
              <a:rPr lang="en-US" smtClean="0"/>
              <a:t>‹#›</a:t>
            </a:fld>
            <a:endParaRPr lang="en-US"/>
          </a:p>
        </p:txBody>
      </p:sp>
    </p:spTree>
    <p:extLst>
      <p:ext uri="{BB962C8B-B14F-4D97-AF65-F5344CB8AC3E}">
        <p14:creationId xmlns:p14="http://schemas.microsoft.com/office/powerpoint/2010/main" val="321504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D9C4-4109-F74F-B4C5-DECA32392F49}"/>
              </a:ext>
            </a:extLst>
          </p:cNvPr>
          <p:cNvSpPr>
            <a:spLocks noGrp="1"/>
          </p:cNvSpPr>
          <p:nvPr>
            <p:ph type="ctrTitle"/>
          </p:nvPr>
        </p:nvSpPr>
        <p:spPr>
          <a:xfrm>
            <a:off x="433136" y="5091762"/>
            <a:ext cx="7834193" cy="1264588"/>
          </a:xfrm>
        </p:spPr>
        <p:txBody>
          <a:bodyPr anchor="ctr">
            <a:normAutofit fontScale="90000"/>
          </a:bodyPr>
          <a:lstStyle/>
          <a:p>
            <a:pPr algn="r"/>
            <a:r>
              <a:rPr lang="en-US" b="1" dirty="0">
                <a:latin typeface="Avenir Next" panose="020B0503020202020204" pitchFamily="34" charset="0"/>
              </a:rPr>
              <a:t>GOOD</a:t>
            </a:r>
            <a:r>
              <a:rPr lang="en-US" dirty="0">
                <a:latin typeface="Avenir Next" panose="020B0503020202020204" pitchFamily="34" charset="0"/>
              </a:rPr>
              <a:t> </a:t>
            </a:r>
            <a:r>
              <a:rPr lang="en-US" dirty="0">
                <a:solidFill>
                  <a:schemeClr val="accent6">
                    <a:lumMod val="60000"/>
                    <a:lumOff val="40000"/>
                  </a:schemeClr>
                </a:solidFill>
                <a:latin typeface="Avenir Next" panose="020B0503020202020204" pitchFamily="34" charset="0"/>
              </a:rPr>
              <a:t>THINKING</a:t>
            </a:r>
            <a:br>
              <a:rPr lang="en-US" dirty="0">
                <a:solidFill>
                  <a:schemeClr val="accent6">
                    <a:lumMod val="60000"/>
                    <a:lumOff val="40000"/>
                  </a:schemeClr>
                </a:solidFill>
                <a:latin typeface="Avenir Next" panose="020B0503020202020204" pitchFamily="34" charset="0"/>
              </a:rPr>
            </a:br>
            <a:r>
              <a:rPr lang="en-US" sz="4400" dirty="0">
                <a:latin typeface="Avenir Next" panose="020B0503020202020204" pitchFamily="34" charset="0"/>
              </a:rPr>
              <a:t>A PATH TO </a:t>
            </a:r>
            <a:r>
              <a:rPr lang="en-US" sz="4400" b="1" dirty="0">
                <a:latin typeface="Avenir Next" panose="020B0503020202020204" pitchFamily="34" charset="0"/>
              </a:rPr>
              <a:t>RESILIENCE</a:t>
            </a:r>
            <a:r>
              <a:rPr lang="en-US" sz="4400" dirty="0">
                <a:latin typeface="Avenir Next" panose="020B0503020202020204" pitchFamily="34" charset="0"/>
              </a:rPr>
              <a:t> </a:t>
            </a:r>
            <a:endParaRPr lang="en-US" dirty="0">
              <a:latin typeface="Avenir Next" panose="020B0503020202020204" pitchFamily="34" charset="0"/>
            </a:endParaRPr>
          </a:p>
        </p:txBody>
      </p:sp>
      <p:sp>
        <p:nvSpPr>
          <p:cNvPr id="3" name="Subtitle 2">
            <a:extLst>
              <a:ext uri="{FF2B5EF4-FFF2-40B4-BE49-F238E27FC236}">
                <a16:creationId xmlns:a16="http://schemas.microsoft.com/office/drawing/2014/main" id="{8E0ED2A5-51AE-FE48-84CA-520B0A0D7DAE}"/>
              </a:ext>
            </a:extLst>
          </p:cNvPr>
          <p:cNvSpPr>
            <a:spLocks noGrp="1"/>
          </p:cNvSpPr>
          <p:nvPr>
            <p:ph type="subTitle" idx="1"/>
          </p:nvPr>
        </p:nvSpPr>
        <p:spPr>
          <a:xfrm>
            <a:off x="8499107" y="5091763"/>
            <a:ext cx="2974207" cy="1264587"/>
          </a:xfrm>
        </p:spPr>
        <p:txBody>
          <a:bodyPr anchor="ctr">
            <a:normAutofit/>
          </a:bodyPr>
          <a:lstStyle/>
          <a:p>
            <a:r>
              <a:rPr lang="en-US" sz="1050" dirty="0">
                <a:latin typeface="Avenir Next" panose="020B0503020202020204" pitchFamily="34" charset="0"/>
              </a:rPr>
              <a:t>BY DR. JULIAN MELGOSA</a:t>
            </a:r>
          </a:p>
          <a:p>
            <a:r>
              <a:rPr lang="en-US" sz="1050" b="1" dirty="0">
                <a:latin typeface="Avenir Next" panose="020B0503020202020204" pitchFamily="34" charset="0"/>
              </a:rPr>
              <a:t>GENERAL CONFERENCE</a:t>
            </a:r>
          </a:p>
          <a:p>
            <a:r>
              <a:rPr lang="en-US" sz="1000" b="1" dirty="0">
                <a:latin typeface="Avenir Next" panose="020B0503020202020204" pitchFamily="34" charset="0"/>
              </a:rPr>
              <a:t>EDUCATION ASSOCIATE DIRECTOR</a:t>
            </a:r>
          </a:p>
        </p:txBody>
      </p:sp>
      <p:pic>
        <p:nvPicPr>
          <p:cNvPr id="4" name="Picture 3">
            <a:extLst>
              <a:ext uri="{FF2B5EF4-FFF2-40B4-BE49-F238E27FC236}">
                <a16:creationId xmlns:a16="http://schemas.microsoft.com/office/drawing/2014/main" id="{0923700D-F222-8F4B-831A-0D2EE31E4E46}"/>
              </a:ext>
            </a:extLst>
          </p:cNvPr>
          <p:cNvPicPr>
            <a:picLocks noChangeAspect="1"/>
          </p:cNvPicPr>
          <p:nvPr/>
        </p:nvPicPr>
        <p:blipFill rotWithShape="1">
          <a:blip r:embed="rId3"/>
          <a:srcRect t="30967" b="2366"/>
          <a:stretch/>
        </p:blipFill>
        <p:spPr>
          <a:xfrm>
            <a:off x="-3983" y="10"/>
            <a:ext cx="12192000" cy="4571990"/>
          </a:xfrm>
          <a:prstGeom prst="rect">
            <a:avLst/>
          </a:prstGeom>
        </p:spPr>
      </p:pic>
      <p:cxnSp>
        <p:nvCxnSpPr>
          <p:cNvPr id="9" name="Straight Connector 8">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844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B2D448-59F2-F84E-B78F-4E44FF5D075D}"/>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33EAF0C7-EDD9-9F45-BAEF-B71602D2A5FB}"/>
              </a:ext>
            </a:extLst>
          </p:cNvPr>
          <p:cNvSpPr>
            <a:spLocks noGrp="1"/>
          </p:cNvSpPr>
          <p:nvPr>
            <p:ph idx="1"/>
          </p:nvPr>
        </p:nvSpPr>
        <p:spPr>
          <a:xfrm>
            <a:off x="425177" y="597301"/>
            <a:ext cx="5277135" cy="6015027"/>
          </a:xfrm>
        </p:spPr>
        <p:txBody>
          <a:bodyPr anchor="ctr">
            <a:normAutofit/>
          </a:bodyPr>
          <a:lstStyle/>
          <a:p>
            <a:pPr marL="0" indent="0" algn="ctr">
              <a:buNone/>
            </a:pPr>
            <a:r>
              <a:rPr lang="en-US" sz="2400" dirty="0">
                <a:solidFill>
                  <a:srgbClr val="000000"/>
                </a:solidFill>
              </a:rPr>
              <a:t>“If you do not feel lighthearted and joyous, do not talk of your feelings. Cast no shadow upon the lives of others. A cold, sunless religion never draws souls to Christ. It drives them away from Him into the nets that Satan has spread for the feet of the straying.”</a:t>
            </a:r>
          </a:p>
          <a:p>
            <a:pPr marL="0" indent="0" algn="ctr">
              <a:buNone/>
            </a:pPr>
            <a:r>
              <a:rPr lang="en-US" sz="2400" dirty="0">
                <a:solidFill>
                  <a:srgbClr val="000000"/>
                </a:solidFill>
              </a:rPr>
              <a:t>—Ellen G. White, </a:t>
            </a:r>
            <a:r>
              <a:rPr lang="en-US" sz="2400" i="1" dirty="0">
                <a:solidFill>
                  <a:srgbClr val="000000"/>
                </a:solidFill>
              </a:rPr>
              <a:t>The Ministry of Healing,</a:t>
            </a:r>
            <a:r>
              <a:rPr lang="en-US" sz="2400" dirty="0">
                <a:solidFill>
                  <a:srgbClr val="000000"/>
                </a:solidFill>
              </a:rPr>
              <a:t> p. 488.</a:t>
            </a:r>
          </a:p>
          <a:p>
            <a:pPr marL="0" indent="0" algn="ctr">
              <a:buNone/>
            </a:pPr>
            <a:endParaRPr lang="en-US" sz="2400" dirty="0">
              <a:solidFill>
                <a:srgbClr val="000000"/>
              </a:solidFill>
            </a:endParaRPr>
          </a:p>
          <a:p>
            <a:pPr marL="0" indent="0" algn="ctr">
              <a:buNone/>
            </a:pPr>
            <a:r>
              <a:rPr lang="en-US" sz="2400" b="1" i="1" dirty="0">
                <a:solidFill>
                  <a:schemeClr val="accent6">
                    <a:lumMod val="50000"/>
                  </a:schemeClr>
                </a:solidFill>
              </a:rPr>
              <a:t>Think about times when someone’s “mere” words tore you down in a big way. How can you be sure you never do that to anyone else? </a:t>
            </a:r>
            <a:endParaRPr lang="en-US" sz="2400" i="1" dirty="0">
              <a:solidFill>
                <a:schemeClr val="accent6">
                  <a:lumMod val="50000"/>
                </a:schemeClr>
              </a:solidFill>
            </a:endParaRPr>
          </a:p>
          <a:p>
            <a:pPr marL="0" indent="0" algn="ctr">
              <a:buNone/>
            </a:pPr>
            <a:endParaRPr lang="en-US" sz="2400" dirty="0">
              <a:solidFill>
                <a:srgbClr val="000000"/>
              </a:solidFill>
            </a:endParaRPr>
          </a:p>
          <a:p>
            <a:pPr marL="0" indent="0" algn="ctr">
              <a:buNone/>
            </a:pPr>
            <a:endParaRPr lang="en-US" sz="2400" dirty="0">
              <a:solidFill>
                <a:srgbClr val="000000"/>
              </a:solidFill>
            </a:endParaRPr>
          </a:p>
        </p:txBody>
      </p:sp>
    </p:spTree>
    <p:extLst>
      <p:ext uri="{BB962C8B-B14F-4D97-AF65-F5344CB8AC3E}">
        <p14:creationId xmlns:p14="http://schemas.microsoft.com/office/powerpoint/2010/main" val="65730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D612C1-D4F7-444D-9C35-7D42FC6BB2B2}"/>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06327-E7CD-DB47-9333-B6298F23CD2D}"/>
              </a:ext>
            </a:extLst>
          </p:cNvPr>
          <p:cNvSpPr>
            <a:spLocks noGrp="1"/>
          </p:cNvSpPr>
          <p:nvPr>
            <p:ph type="title"/>
          </p:nvPr>
        </p:nvSpPr>
        <p:spPr>
          <a:xfrm>
            <a:off x="381915" y="4496445"/>
            <a:ext cx="6250895" cy="1509931"/>
          </a:xfrm>
        </p:spPr>
        <p:txBody>
          <a:bodyPr>
            <a:normAutofit fontScale="90000"/>
          </a:bodyPr>
          <a:lstStyle/>
          <a:p>
            <a:r>
              <a:rPr lang="en-US" sz="4000" b="1" dirty="0">
                <a:solidFill>
                  <a:schemeClr val="accent6">
                    <a:lumMod val="50000"/>
                  </a:schemeClr>
                </a:solidFill>
                <a:latin typeface="Avenir Next" panose="020B0503020202020204" pitchFamily="34" charset="0"/>
              </a:rPr>
              <a:t>WHOLESOME</a:t>
            </a:r>
            <a:r>
              <a:rPr lang="en-US" sz="4000" b="1" dirty="0">
                <a:solidFill>
                  <a:srgbClr val="000000"/>
                </a:solidFill>
                <a:latin typeface="Avenir Next" panose="020B0503020202020204" pitchFamily="34" charset="0"/>
              </a:rPr>
              <a:t> </a:t>
            </a:r>
            <a:br>
              <a:rPr lang="en-US" sz="4000" b="1" dirty="0">
                <a:solidFill>
                  <a:srgbClr val="000000"/>
                </a:solidFill>
                <a:latin typeface="Avenir Next" panose="020B0503020202020204" pitchFamily="34" charset="0"/>
              </a:rPr>
            </a:br>
            <a:r>
              <a:rPr lang="en-US" sz="4000" b="1" dirty="0">
                <a:solidFill>
                  <a:srgbClr val="000000"/>
                </a:solidFill>
                <a:latin typeface="Avenir Next" panose="020B0503020202020204" pitchFamily="34" charset="0"/>
              </a:rPr>
              <a:t>THINKING</a:t>
            </a:r>
            <a:br>
              <a:rPr lang="en-US" sz="4000" dirty="0">
                <a:solidFill>
                  <a:srgbClr val="000000"/>
                </a:solidFill>
                <a:latin typeface="Avenir Next" panose="020B0503020202020204" pitchFamily="34" charset="0"/>
              </a:rPr>
            </a:br>
            <a:endParaRPr lang="en-US" sz="40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E10EB6C9-A9AC-1E45-930D-ECF9D8432082}"/>
              </a:ext>
            </a:extLst>
          </p:cNvPr>
          <p:cNvSpPr>
            <a:spLocks noGrp="1"/>
          </p:cNvSpPr>
          <p:nvPr>
            <p:ph idx="1"/>
          </p:nvPr>
        </p:nvSpPr>
        <p:spPr>
          <a:xfrm>
            <a:off x="3985147" y="4367286"/>
            <a:ext cx="7956644" cy="2524836"/>
          </a:xfrm>
        </p:spPr>
        <p:txBody>
          <a:bodyPr anchor="ctr">
            <a:normAutofit fontScale="92500" lnSpcReduction="10000"/>
          </a:bodyPr>
          <a:lstStyle/>
          <a:p>
            <a:pPr marL="0" indent="0" algn="ctr">
              <a:lnSpc>
                <a:spcPct val="110000"/>
              </a:lnSpc>
              <a:buNone/>
            </a:pPr>
            <a:r>
              <a:rPr lang="en-US" sz="2400" dirty="0">
                <a:solidFill>
                  <a:srgbClr val="000000"/>
                </a:solidFill>
              </a:rPr>
              <a:t>“Finally, brothers, whatever is true, whatever is noble, whatever is right, whatever is pure, whatever is lovely, whatever is admirable—if anything is excellent or praiseworthy—think about such things”</a:t>
            </a:r>
          </a:p>
          <a:p>
            <a:pPr marL="0" indent="0" algn="ctr">
              <a:lnSpc>
                <a:spcPct val="110000"/>
              </a:lnSpc>
              <a:buNone/>
            </a:pPr>
            <a:r>
              <a:rPr lang="en-US" sz="2200" dirty="0">
                <a:solidFill>
                  <a:srgbClr val="000000"/>
                </a:solidFill>
              </a:rPr>
              <a:t> </a:t>
            </a:r>
            <a:r>
              <a:rPr lang="en-US" sz="2200" i="1" dirty="0">
                <a:solidFill>
                  <a:srgbClr val="000000"/>
                </a:solidFill>
              </a:rPr>
              <a:t>(Philippians 4:8, NIV).</a:t>
            </a:r>
            <a:endParaRPr lang="en-US" sz="2200" dirty="0">
              <a:solidFill>
                <a:srgbClr val="000000"/>
              </a:solidFill>
            </a:endParaRPr>
          </a:p>
          <a:p>
            <a:pPr marL="0" indent="0" algn="ctr">
              <a:lnSpc>
                <a:spcPct val="110000"/>
              </a:lnSpc>
              <a:buNone/>
            </a:pPr>
            <a:r>
              <a:rPr lang="en-US" sz="2000" b="1" dirty="0">
                <a:solidFill>
                  <a:srgbClr val="000000"/>
                </a:solidFill>
              </a:rPr>
              <a:t>What is the essence of Paul’s words to us here? </a:t>
            </a:r>
          </a:p>
          <a:p>
            <a:pPr marL="0" indent="0" algn="ctr">
              <a:lnSpc>
                <a:spcPct val="110000"/>
              </a:lnSpc>
              <a:buNone/>
            </a:pPr>
            <a:r>
              <a:rPr lang="en-US" sz="2000" b="1" dirty="0">
                <a:solidFill>
                  <a:srgbClr val="000000"/>
                </a:solidFill>
              </a:rPr>
              <a:t>What is the key to doing what he says? </a:t>
            </a:r>
            <a:endParaRPr lang="en-US" sz="2000" dirty="0">
              <a:solidFill>
                <a:srgbClr val="000000"/>
              </a:solidFill>
            </a:endParaRPr>
          </a:p>
          <a:p>
            <a:pPr marL="0" indent="0" algn="ctr">
              <a:lnSpc>
                <a:spcPct val="110000"/>
              </a:lnSpc>
              <a:buNone/>
            </a:pPr>
            <a:endParaRPr lang="en-US" sz="2000" dirty="0">
              <a:solidFill>
                <a:srgbClr val="000000"/>
              </a:solidFill>
            </a:endParaRPr>
          </a:p>
        </p:txBody>
      </p:sp>
    </p:spTree>
    <p:extLst>
      <p:ext uri="{BB962C8B-B14F-4D97-AF65-F5344CB8AC3E}">
        <p14:creationId xmlns:p14="http://schemas.microsoft.com/office/powerpoint/2010/main" val="104807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FD560-A3EE-B741-8039-2D021A04EA3F}"/>
              </a:ext>
            </a:extLst>
          </p:cNvPr>
          <p:cNvSpPr>
            <a:spLocks noGrp="1"/>
          </p:cNvSpPr>
          <p:nvPr>
            <p:ph idx="1"/>
          </p:nvPr>
        </p:nvSpPr>
        <p:spPr>
          <a:xfrm>
            <a:off x="762000" y="996287"/>
            <a:ext cx="5314543" cy="4658651"/>
          </a:xfrm>
        </p:spPr>
        <p:txBody>
          <a:bodyPr anchor="t">
            <a:normAutofit/>
          </a:bodyPr>
          <a:lstStyle/>
          <a:p>
            <a:pPr marL="0" indent="0">
              <a:lnSpc>
                <a:spcPct val="100000"/>
              </a:lnSpc>
              <a:buNone/>
            </a:pPr>
            <a:r>
              <a:rPr lang="en-US" sz="2400" dirty="0"/>
              <a:t>Remembering, repeating, thinking about, and meditating on the words in the Bible is one of the greatest spiritual</a:t>
            </a:r>
            <a:r>
              <a:rPr lang="en-US" sz="2400" b="1" dirty="0"/>
              <a:t> </a:t>
            </a:r>
            <a:r>
              <a:rPr lang="en-US" sz="2400" dirty="0"/>
              <a:t>blessings available to us, and it is a sure way to</a:t>
            </a:r>
            <a:r>
              <a:rPr lang="en-US" sz="2400" b="1" dirty="0"/>
              <a:t> </a:t>
            </a:r>
            <a:r>
              <a:rPr lang="en-US" sz="2400" dirty="0"/>
              <a:t>cultivate what Peter called “wholesome thinking” </a:t>
            </a:r>
            <a:r>
              <a:rPr lang="en-US" sz="2400" i="1" dirty="0"/>
              <a:t>(2 Peter 3:1, NIV).</a:t>
            </a:r>
            <a:r>
              <a:rPr lang="en-US" sz="2400" dirty="0">
                <a:effectLst/>
              </a:rPr>
              <a:t> </a:t>
            </a:r>
          </a:p>
          <a:p>
            <a:pPr marL="0" indent="0">
              <a:lnSpc>
                <a:spcPct val="100000"/>
              </a:lnSpc>
              <a:buNone/>
            </a:pPr>
            <a:endParaRPr lang="en-US" sz="2400" dirty="0"/>
          </a:p>
          <a:p>
            <a:pPr marL="0" indent="0">
              <a:lnSpc>
                <a:spcPct val="100000"/>
              </a:lnSpc>
              <a:buNone/>
            </a:pPr>
            <a:r>
              <a:rPr lang="en-US" sz="2400" dirty="0"/>
              <a:t>The Word of God is the only true fortification we have against the mental onslaught of unspiritual distractions that come from the world. </a:t>
            </a:r>
          </a:p>
          <a:p>
            <a:pPr marL="0" indent="0">
              <a:lnSpc>
                <a:spcPct val="100000"/>
              </a:lnSpc>
              <a:buNone/>
            </a:pPr>
            <a:endParaRPr lang="en-US" sz="24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D498A0D-A3A8-834B-94A6-9A8E686F1AC6}"/>
              </a:ext>
            </a:extLst>
          </p:cNvPr>
          <p:cNvPicPr>
            <a:picLocks noChangeAspect="1"/>
          </p:cNvPicPr>
          <p:nvPr/>
        </p:nvPicPr>
        <p:blipFill rotWithShape="1">
          <a:blip r:embed="rId3"/>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6480578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E42FF1-4FAE-8B4B-B211-47F44669215E}"/>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C63FAFC5-B664-E44F-AFAD-5ECFAC1DE9C7}"/>
              </a:ext>
            </a:extLst>
          </p:cNvPr>
          <p:cNvSpPr>
            <a:spLocks noGrp="1"/>
          </p:cNvSpPr>
          <p:nvPr>
            <p:ph idx="1"/>
          </p:nvPr>
        </p:nvSpPr>
        <p:spPr>
          <a:xfrm>
            <a:off x="395785" y="614149"/>
            <a:ext cx="4544705" cy="6045958"/>
          </a:xfrm>
        </p:spPr>
        <p:txBody>
          <a:bodyPr anchor="ctr">
            <a:normAutofit/>
          </a:bodyPr>
          <a:lstStyle/>
          <a:p>
            <a:pPr marL="0" indent="0" algn="ctr">
              <a:lnSpc>
                <a:spcPct val="100000"/>
              </a:lnSpc>
              <a:buNone/>
            </a:pPr>
            <a:r>
              <a:rPr lang="en-US" dirty="0">
                <a:solidFill>
                  <a:srgbClr val="000000"/>
                </a:solidFill>
              </a:rPr>
              <a:t>The Bible is clear: </a:t>
            </a:r>
            <a:r>
              <a:rPr lang="en-US" b="1" dirty="0">
                <a:solidFill>
                  <a:srgbClr val="000000"/>
                </a:solidFill>
              </a:rPr>
              <a:t>God cares about our thoughts, because our thoughts impact our words, our actions, and our overall well-being.</a:t>
            </a:r>
            <a:r>
              <a:rPr lang="en-US" dirty="0">
                <a:solidFill>
                  <a:srgbClr val="000000"/>
                </a:solidFill>
              </a:rPr>
              <a:t> God wants us to have good thoughts because good thoughts, </a:t>
            </a:r>
            <a:r>
              <a:rPr lang="en-US" b="1" dirty="0">
                <a:solidFill>
                  <a:srgbClr val="000000"/>
                </a:solidFill>
              </a:rPr>
              <a:t>“wholesome thinking</a:t>
            </a:r>
            <a:r>
              <a:rPr lang="en-US" dirty="0">
                <a:solidFill>
                  <a:srgbClr val="000000"/>
                </a:solidFill>
              </a:rPr>
              <a:t>,” is good for us, both physically and mentally. </a:t>
            </a:r>
          </a:p>
          <a:p>
            <a:pPr marL="0" indent="0" algn="ctr">
              <a:lnSpc>
                <a:spcPct val="100000"/>
              </a:lnSpc>
              <a:buNone/>
            </a:pPr>
            <a:endParaRPr lang="en-US" dirty="0">
              <a:solidFill>
                <a:srgbClr val="000000"/>
              </a:solidFill>
            </a:endParaRPr>
          </a:p>
        </p:txBody>
      </p:sp>
    </p:spTree>
    <p:extLst>
      <p:ext uri="{BB962C8B-B14F-4D97-AF65-F5344CB8AC3E}">
        <p14:creationId xmlns:p14="http://schemas.microsoft.com/office/powerpoint/2010/main" val="424183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0BA79-3B8E-5944-8327-7455E44301E4}"/>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B998-0CCB-E243-B2DE-C744D4165F64}"/>
              </a:ext>
            </a:extLst>
          </p:cNvPr>
          <p:cNvSpPr>
            <a:spLocks noGrp="1"/>
          </p:cNvSpPr>
          <p:nvPr>
            <p:ph type="title"/>
          </p:nvPr>
        </p:nvSpPr>
        <p:spPr>
          <a:xfrm>
            <a:off x="804998" y="4551037"/>
            <a:ext cx="5021782" cy="1509931"/>
          </a:xfrm>
        </p:spPr>
        <p:txBody>
          <a:bodyPr>
            <a:normAutofit/>
          </a:bodyPr>
          <a:lstStyle/>
          <a:p>
            <a:r>
              <a:rPr lang="en-US" sz="3400" b="1" dirty="0">
                <a:solidFill>
                  <a:srgbClr val="000000"/>
                </a:solidFill>
                <a:latin typeface="Avenir Next" panose="020B0503020202020204" pitchFamily="34" charset="0"/>
              </a:rPr>
              <a:t>THE THOUGHTS OF </a:t>
            </a:r>
            <a:r>
              <a:rPr lang="en-US" sz="3400" b="1" dirty="0">
                <a:solidFill>
                  <a:schemeClr val="accent6">
                    <a:lumMod val="50000"/>
                  </a:schemeClr>
                </a:solidFill>
                <a:latin typeface="Avenir Next" panose="020B0503020202020204" pitchFamily="34" charset="0"/>
              </a:rPr>
              <a:t>OUR HEARTS</a:t>
            </a:r>
            <a:br>
              <a:rPr lang="en-US" sz="3400" dirty="0">
                <a:solidFill>
                  <a:srgbClr val="000000"/>
                </a:solidFill>
                <a:latin typeface="Avenir Next" panose="020B0503020202020204" pitchFamily="34" charset="0"/>
              </a:rPr>
            </a:b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62FFB4CC-9C5B-4A40-9D25-3541A322B708}"/>
              </a:ext>
            </a:extLst>
          </p:cNvPr>
          <p:cNvSpPr>
            <a:spLocks noGrp="1"/>
          </p:cNvSpPr>
          <p:nvPr>
            <p:ph idx="1"/>
          </p:nvPr>
        </p:nvSpPr>
        <p:spPr>
          <a:xfrm>
            <a:off x="6470247" y="4482797"/>
            <a:ext cx="5444249" cy="2177309"/>
          </a:xfrm>
        </p:spPr>
        <p:txBody>
          <a:bodyPr anchor="ctr">
            <a:normAutofit/>
          </a:bodyPr>
          <a:lstStyle/>
          <a:p>
            <a:pPr marL="0" indent="0" algn="ctr">
              <a:lnSpc>
                <a:spcPct val="100000"/>
              </a:lnSpc>
              <a:buNone/>
            </a:pPr>
            <a:r>
              <a:rPr lang="en-US" sz="1800" b="1" dirty="0">
                <a:solidFill>
                  <a:srgbClr val="000000"/>
                </a:solidFill>
              </a:rPr>
              <a:t>Read 1 Kings 8:39; Psalm 19:14; 1 Chronicles 28:9; and 1 Samuel 16:7. What crucial point are these texts making? More important, how should this truth impact us and how we think? Does this truth idea make you nervous and fearful, or does it give you hope? Or both? Analyze the reason for your answer. </a:t>
            </a:r>
            <a:endParaRPr lang="en-US" sz="1800" dirty="0">
              <a:solidFill>
                <a:srgbClr val="000000"/>
              </a:solidFill>
            </a:endParaRPr>
          </a:p>
          <a:p>
            <a:pPr marL="0" indent="0" algn="ctr">
              <a:lnSpc>
                <a:spcPct val="100000"/>
              </a:lnSpc>
              <a:buNone/>
            </a:pPr>
            <a:endParaRPr lang="en-US" sz="1800" dirty="0">
              <a:solidFill>
                <a:srgbClr val="000000"/>
              </a:solidFill>
            </a:endParaRPr>
          </a:p>
        </p:txBody>
      </p:sp>
    </p:spTree>
    <p:extLst>
      <p:ext uri="{BB962C8B-B14F-4D97-AF65-F5344CB8AC3E}">
        <p14:creationId xmlns:p14="http://schemas.microsoft.com/office/powerpoint/2010/main" val="241420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561AD3-5A5C-E24F-B93C-E5E7FE484BFE}"/>
              </a:ext>
            </a:extLst>
          </p:cNvPr>
          <p:cNvSpPr>
            <a:spLocks noGrp="1"/>
          </p:cNvSpPr>
          <p:nvPr>
            <p:ph idx="1"/>
          </p:nvPr>
        </p:nvSpPr>
        <p:spPr>
          <a:xfrm>
            <a:off x="232239" y="2629626"/>
            <a:ext cx="5440679" cy="3462228"/>
          </a:xfrm>
        </p:spPr>
        <p:txBody>
          <a:bodyPr>
            <a:normAutofit/>
          </a:bodyPr>
          <a:lstStyle/>
          <a:p>
            <a:pPr marL="0" indent="0" algn="ctr">
              <a:lnSpc>
                <a:spcPct val="100000"/>
              </a:lnSpc>
              <a:buNone/>
            </a:pPr>
            <a:r>
              <a:rPr lang="en-US" sz="2400" dirty="0"/>
              <a:t>“For you alone know the hearts of all men”</a:t>
            </a:r>
            <a:r>
              <a:rPr lang="en-US" sz="2400" i="1" dirty="0"/>
              <a:t> (1 Kings 8:39, NIV). </a:t>
            </a:r>
            <a:r>
              <a:rPr lang="en-US" sz="2400" b="1" dirty="0">
                <a:solidFill>
                  <a:schemeClr val="accent6">
                    <a:lumMod val="50000"/>
                  </a:schemeClr>
                </a:solidFill>
              </a:rPr>
              <a:t>The word </a:t>
            </a:r>
            <a:r>
              <a:rPr lang="en-US" sz="2400" b="1" i="1" dirty="0">
                <a:solidFill>
                  <a:schemeClr val="accent6">
                    <a:lumMod val="50000"/>
                  </a:schemeClr>
                </a:solidFill>
              </a:rPr>
              <a:t>heart</a:t>
            </a:r>
            <a:r>
              <a:rPr lang="en-US" sz="2400" b="1" dirty="0">
                <a:solidFill>
                  <a:schemeClr val="accent6">
                    <a:lumMod val="50000"/>
                  </a:schemeClr>
                </a:solidFill>
              </a:rPr>
              <a:t> often is used in the Bible as the seat of thoughts and emotions </a:t>
            </a:r>
            <a:r>
              <a:rPr lang="en-US" sz="2400" b="1" i="1" dirty="0">
                <a:solidFill>
                  <a:schemeClr val="accent6">
                    <a:lumMod val="50000"/>
                  </a:schemeClr>
                </a:solidFill>
              </a:rPr>
              <a:t>(see Matt. 9:4). </a:t>
            </a:r>
            <a:r>
              <a:rPr lang="en-US" sz="2400" dirty="0"/>
              <a:t>Only God has access to the intimacy of our mental activity, to our true intentions, and to our secret yearnings. Nothing, even in the form of a fleeting thought, can be hidden from the Creator.</a:t>
            </a:r>
          </a:p>
        </p:txBody>
      </p:sp>
      <p:pic>
        <p:nvPicPr>
          <p:cNvPr id="4" name="Picture 3">
            <a:extLst>
              <a:ext uri="{FF2B5EF4-FFF2-40B4-BE49-F238E27FC236}">
                <a16:creationId xmlns:a16="http://schemas.microsoft.com/office/drawing/2014/main" id="{85ADB7A4-F919-514A-8227-D872BF0591AD}"/>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0460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898E-6B7E-0746-9853-4EB63825CDBD}"/>
              </a:ext>
            </a:extLst>
          </p:cNvPr>
          <p:cNvSpPr>
            <a:spLocks noGrp="1"/>
          </p:cNvSpPr>
          <p:nvPr>
            <p:ph type="title"/>
          </p:nvPr>
        </p:nvSpPr>
        <p:spPr>
          <a:xfrm>
            <a:off x="655320" y="365125"/>
            <a:ext cx="5120114" cy="1692794"/>
          </a:xfrm>
        </p:spPr>
        <p:txBody>
          <a:bodyPr>
            <a:normAutofit/>
          </a:bodyPr>
          <a:lstStyle/>
          <a:p>
            <a:endParaRPr lang="en-US"/>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967FFC-6395-9F45-9E5E-2AB521877FB3}"/>
              </a:ext>
            </a:extLst>
          </p:cNvPr>
          <p:cNvSpPr>
            <a:spLocks noGrp="1"/>
          </p:cNvSpPr>
          <p:nvPr>
            <p:ph idx="1"/>
          </p:nvPr>
        </p:nvSpPr>
        <p:spPr>
          <a:xfrm>
            <a:off x="450375" y="2579426"/>
            <a:ext cx="5215876" cy="3457835"/>
          </a:xfrm>
        </p:spPr>
        <p:txBody>
          <a:bodyPr>
            <a:normAutofit/>
          </a:bodyPr>
          <a:lstStyle/>
          <a:p>
            <a:pPr marL="0" indent="0" algn="ctr">
              <a:lnSpc>
                <a:spcPct val="100000"/>
              </a:lnSpc>
              <a:buNone/>
            </a:pPr>
            <a:r>
              <a:rPr lang="en-US" sz="2400" dirty="0"/>
              <a:t>“Satan cannot read our thoughts, but he can see our actions, hear our words; and from his long knowledge of the human family, he can shape his temptations to take advantage of our weak points of character.”</a:t>
            </a:r>
          </a:p>
          <a:p>
            <a:pPr marL="0" indent="0" algn="ctr">
              <a:lnSpc>
                <a:spcPct val="100000"/>
              </a:lnSpc>
              <a:buNone/>
            </a:pPr>
            <a:r>
              <a:rPr lang="en-US" sz="2400" dirty="0"/>
              <a:t>—Ellen G. White,</a:t>
            </a:r>
            <a:r>
              <a:rPr lang="en-US" sz="2400" i="1" dirty="0"/>
              <a:t> The Review and Herald, </a:t>
            </a:r>
            <a:r>
              <a:rPr lang="en-US" sz="2400" dirty="0"/>
              <a:t>May 19, 1891.</a:t>
            </a:r>
          </a:p>
          <a:p>
            <a:pPr marL="0" indent="0" algn="ctr">
              <a:lnSpc>
                <a:spcPct val="100000"/>
              </a:lnSpc>
              <a:buNone/>
            </a:pPr>
            <a:endParaRPr lang="en-US" sz="2400" dirty="0"/>
          </a:p>
        </p:txBody>
      </p:sp>
      <p:pic>
        <p:nvPicPr>
          <p:cNvPr id="4" name="Picture 3">
            <a:extLst>
              <a:ext uri="{FF2B5EF4-FFF2-40B4-BE49-F238E27FC236}">
                <a16:creationId xmlns:a16="http://schemas.microsoft.com/office/drawing/2014/main" id="{D8BDEB80-589E-2241-AF67-0E75A3C574EC}"/>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2971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2EB18-9F24-4C45-9365-A67DC6A1A994}"/>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79F5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A304B6-6B6F-B244-9A8B-BD9C4BDFBA27}"/>
              </a:ext>
            </a:extLst>
          </p:cNvPr>
          <p:cNvSpPr>
            <a:spLocks noGrp="1"/>
          </p:cNvSpPr>
          <p:nvPr>
            <p:ph idx="1"/>
          </p:nvPr>
        </p:nvSpPr>
        <p:spPr>
          <a:xfrm>
            <a:off x="4965431" y="2438400"/>
            <a:ext cx="6586489" cy="3785419"/>
          </a:xfrm>
        </p:spPr>
        <p:txBody>
          <a:bodyPr>
            <a:normAutofit/>
          </a:bodyPr>
          <a:lstStyle/>
          <a:p>
            <a:pPr>
              <a:lnSpc>
                <a:spcPct val="100000"/>
              </a:lnSpc>
            </a:pPr>
            <a:r>
              <a:rPr lang="en-US" b="1" dirty="0"/>
              <a:t>How does the discussion above help you to better understand the biblical admonition not to judge others? How many times have your motives been misjudged by those who don’t know your heart? Why, then, is it important not to judge others in return? </a:t>
            </a:r>
            <a:r>
              <a:rPr lang="en-US" dirty="0"/>
              <a:t> </a:t>
            </a:r>
          </a:p>
          <a:p>
            <a:pPr>
              <a:lnSpc>
                <a:spcPct val="100000"/>
              </a:lnSpc>
            </a:pPr>
            <a:endParaRPr lang="en-US" dirty="0"/>
          </a:p>
        </p:txBody>
      </p:sp>
    </p:spTree>
    <p:extLst>
      <p:ext uri="{BB962C8B-B14F-4D97-AF65-F5344CB8AC3E}">
        <p14:creationId xmlns:p14="http://schemas.microsoft.com/office/powerpoint/2010/main" val="1397055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10B51-328C-3C41-A407-60BAD011899D}"/>
              </a:ext>
            </a:extLst>
          </p:cNvPr>
          <p:cNvPicPr>
            <a:picLocks noChangeAspect="1"/>
          </p:cNvPicPr>
          <p:nvPr/>
        </p:nvPicPr>
        <p:blipFill rotWithShape="1">
          <a:blip r:embed="rId3"/>
          <a:srcRect t="30275" b="1674"/>
          <a:stretch/>
        </p:blipFill>
        <p:spPr>
          <a:xfrm>
            <a:off x="-1" y="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8B9E2-A3BF-2A4B-A0C4-E182057E535A}"/>
              </a:ext>
            </a:extLst>
          </p:cNvPr>
          <p:cNvSpPr>
            <a:spLocks noGrp="1"/>
          </p:cNvSpPr>
          <p:nvPr>
            <p:ph type="title"/>
          </p:nvPr>
        </p:nvSpPr>
        <p:spPr>
          <a:xfrm>
            <a:off x="804998" y="4551037"/>
            <a:ext cx="5021782" cy="1509931"/>
          </a:xfrm>
        </p:spPr>
        <p:txBody>
          <a:bodyPr>
            <a:normAutofit fontScale="90000"/>
          </a:bodyPr>
          <a:lstStyle/>
          <a:p>
            <a:pPr>
              <a:lnSpc>
                <a:spcPct val="100000"/>
              </a:lnSpc>
            </a:pPr>
            <a:r>
              <a:rPr lang="en-US" sz="3400" b="1" dirty="0">
                <a:solidFill>
                  <a:schemeClr val="accent6">
                    <a:lumMod val="50000"/>
                  </a:schemeClr>
                </a:solidFill>
                <a:latin typeface="Avenir Next" panose="020B0503020202020204" pitchFamily="34" charset="0"/>
              </a:rPr>
              <a:t>THE PEACE OF CHRIST </a:t>
            </a:r>
            <a:r>
              <a:rPr lang="en-US" sz="3400" b="1" dirty="0">
                <a:solidFill>
                  <a:srgbClr val="000000"/>
                </a:solidFill>
                <a:latin typeface="Avenir Next" panose="020B0503020202020204" pitchFamily="34" charset="0"/>
              </a:rPr>
              <a:t>IN OUR HEARTS</a:t>
            </a:r>
            <a:br>
              <a:rPr lang="en-US" sz="3400" b="1" dirty="0">
                <a:solidFill>
                  <a:srgbClr val="000000"/>
                </a:solidFill>
                <a:latin typeface="Avenir Next" panose="020B0503020202020204" pitchFamily="34" charset="0"/>
              </a:rPr>
            </a:b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1A589F1D-7A8C-884C-B961-33CDE4D3723B}"/>
              </a:ext>
            </a:extLst>
          </p:cNvPr>
          <p:cNvSpPr>
            <a:spLocks noGrp="1"/>
          </p:cNvSpPr>
          <p:nvPr>
            <p:ph idx="1"/>
          </p:nvPr>
        </p:nvSpPr>
        <p:spPr>
          <a:xfrm>
            <a:off x="6606727" y="4087013"/>
            <a:ext cx="4926411" cy="2436617"/>
          </a:xfrm>
        </p:spPr>
        <p:txBody>
          <a:bodyPr anchor="ctr">
            <a:normAutofit/>
          </a:bodyPr>
          <a:lstStyle/>
          <a:p>
            <a:pPr marL="0" indent="0">
              <a:lnSpc>
                <a:spcPct val="100000"/>
              </a:lnSpc>
              <a:buNone/>
            </a:pPr>
            <a:endParaRPr lang="en-US" sz="2400" dirty="0">
              <a:solidFill>
                <a:srgbClr val="000000"/>
              </a:solidFill>
            </a:endParaRPr>
          </a:p>
          <a:p>
            <a:pPr marL="0" indent="0">
              <a:lnSpc>
                <a:spcPct val="100000"/>
              </a:lnSpc>
              <a:buNone/>
            </a:pPr>
            <a:r>
              <a:rPr lang="en-US" sz="2400" b="1" dirty="0">
                <a:solidFill>
                  <a:srgbClr val="000000"/>
                </a:solidFill>
              </a:rPr>
              <a:t>Read Colossians 3:1–17. What are the specific actions that we are called upon to do in order to live the kind of life in Christ we are promised? </a:t>
            </a:r>
            <a:endParaRPr lang="en-US" sz="2400" dirty="0">
              <a:solidFill>
                <a:srgbClr val="000000"/>
              </a:solidFill>
            </a:endParaRPr>
          </a:p>
          <a:p>
            <a:pPr marL="0" indent="0">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78921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B4D245-A550-864C-A121-C96872EFF88A}"/>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F56D4BDC-6FAD-8944-86B9-CB4AC3B9A60F}"/>
              </a:ext>
            </a:extLst>
          </p:cNvPr>
          <p:cNvSpPr>
            <a:spLocks noGrp="1"/>
          </p:cNvSpPr>
          <p:nvPr>
            <p:ph idx="1"/>
          </p:nvPr>
        </p:nvSpPr>
        <p:spPr>
          <a:xfrm>
            <a:off x="300039" y="642938"/>
            <a:ext cx="4626803" cy="5880692"/>
          </a:xfrm>
        </p:spPr>
        <p:txBody>
          <a:bodyPr anchor="ctr">
            <a:normAutofit/>
          </a:bodyPr>
          <a:lstStyle/>
          <a:p>
            <a:pPr marL="0" indent="0" algn="ctr">
              <a:lnSpc>
                <a:spcPct val="100000"/>
              </a:lnSpc>
              <a:buNone/>
            </a:pPr>
            <a:r>
              <a:rPr lang="en-US" sz="2000" dirty="0">
                <a:solidFill>
                  <a:srgbClr val="000000"/>
                </a:solidFill>
              </a:rPr>
              <a:t> </a:t>
            </a:r>
          </a:p>
          <a:p>
            <a:pPr marL="0" indent="0" algn="ctr">
              <a:lnSpc>
                <a:spcPct val="100000"/>
              </a:lnSpc>
              <a:buNone/>
            </a:pPr>
            <a:r>
              <a:rPr lang="en-US" sz="2000" dirty="0">
                <a:solidFill>
                  <a:srgbClr val="000000"/>
                </a:solidFill>
              </a:rPr>
              <a:t>“Our thoughts, if stayed upon God, will be guided by divine love and power.” Thus, we must “live on the words that proceed from the lips of Christ.”</a:t>
            </a:r>
          </a:p>
          <a:p>
            <a:pPr marL="0" indent="0" algn="ctr">
              <a:lnSpc>
                <a:spcPct val="100000"/>
              </a:lnSpc>
              <a:buNone/>
            </a:pPr>
            <a:r>
              <a:rPr lang="en-US" sz="2000" dirty="0">
                <a:solidFill>
                  <a:srgbClr val="000000"/>
                </a:solidFill>
              </a:rPr>
              <a:t>—Ellen G. White, </a:t>
            </a:r>
            <a:r>
              <a:rPr lang="en-US" sz="2000" i="1" dirty="0">
                <a:solidFill>
                  <a:srgbClr val="000000"/>
                </a:solidFill>
              </a:rPr>
              <a:t>Mind, Character, and Personality</a:t>
            </a:r>
            <a:r>
              <a:rPr lang="en-US" sz="2000" dirty="0">
                <a:solidFill>
                  <a:srgbClr val="000000"/>
                </a:solidFill>
              </a:rPr>
              <a:t>, vol. 2, p. 669.</a:t>
            </a:r>
          </a:p>
          <a:p>
            <a:pPr marL="0" indent="0" algn="ctr">
              <a:lnSpc>
                <a:spcPct val="100000"/>
              </a:lnSpc>
              <a:buNone/>
            </a:pPr>
            <a:endParaRPr lang="en-US" sz="2000" dirty="0">
              <a:solidFill>
                <a:srgbClr val="000000"/>
              </a:solidFill>
            </a:endParaRPr>
          </a:p>
          <a:p>
            <a:pPr marL="0" indent="0" algn="ctr">
              <a:lnSpc>
                <a:spcPct val="100000"/>
              </a:lnSpc>
              <a:buNone/>
            </a:pPr>
            <a:r>
              <a:rPr lang="en-US" sz="2000" b="1" i="1" dirty="0">
                <a:solidFill>
                  <a:schemeClr val="accent6">
                    <a:lumMod val="50000"/>
                  </a:schemeClr>
                </a:solidFill>
              </a:rPr>
              <a:t>In the middle of spiritual warfare, a person may be tempted and find it very difficult to dispel certain adverse thoughts. In those moments, it may be easier to distract oneself by changing place or activity or seeking good company. This may permit a change that facilitates prayer and assurance. </a:t>
            </a:r>
          </a:p>
          <a:p>
            <a:pPr marL="0" indent="0" algn="ctr">
              <a:lnSpc>
                <a:spcPct val="100000"/>
              </a:lnSpc>
              <a:buNone/>
            </a:pPr>
            <a:endParaRPr lang="en-US" sz="2000" dirty="0">
              <a:solidFill>
                <a:srgbClr val="000000"/>
              </a:solidFill>
            </a:endParaRPr>
          </a:p>
        </p:txBody>
      </p:sp>
    </p:spTree>
    <p:extLst>
      <p:ext uri="{BB962C8B-B14F-4D97-AF65-F5344CB8AC3E}">
        <p14:creationId xmlns:p14="http://schemas.microsoft.com/office/powerpoint/2010/main" val="105352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3D5B-21C4-AF45-B1D2-81D97561628F}"/>
              </a:ext>
            </a:extLst>
          </p:cNvPr>
          <p:cNvSpPr>
            <a:spLocks noGrp="1"/>
          </p:cNvSpPr>
          <p:nvPr>
            <p:ph type="title"/>
          </p:nvPr>
        </p:nvSpPr>
        <p:spPr>
          <a:xfrm>
            <a:off x="546136" y="1115755"/>
            <a:ext cx="5120114" cy="1692794"/>
          </a:xfrm>
        </p:spPr>
        <p:txBody>
          <a:bodyPr>
            <a:normAutofit/>
          </a:bodyPr>
          <a:lstStyle/>
          <a:p>
            <a:pPr algn="ctr"/>
            <a:r>
              <a:rPr lang="en-US" sz="2400" b="1" dirty="0">
                <a:latin typeface="Avenir Next" panose="020B0503020202020204" pitchFamily="34" charset="0"/>
              </a:rPr>
              <a:t>READ FOR THIS STUDY: </a:t>
            </a:r>
            <a:br>
              <a:rPr lang="en-US" sz="2400" b="1" dirty="0">
                <a:latin typeface="Avenir Next" panose="020B0503020202020204" pitchFamily="34" charset="0"/>
              </a:rPr>
            </a:br>
            <a:r>
              <a:rPr lang="en-US" sz="2400" i="1" dirty="0"/>
              <a:t>Mark 7:21–23, Luke 6:45, Acts 14:2, 15:24, Gal. 3:1, Ps. 19:14, Col. 3:1–17.</a:t>
            </a:r>
            <a:br>
              <a:rPr lang="en-US" sz="2400" dirty="0"/>
            </a:br>
            <a:endParaRPr lang="en-US" sz="2400" dirty="0"/>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5A635-3F34-364E-A5C4-17870AB1A41F}"/>
              </a:ext>
            </a:extLst>
          </p:cNvPr>
          <p:cNvSpPr>
            <a:spLocks noGrp="1"/>
          </p:cNvSpPr>
          <p:nvPr>
            <p:ph idx="1"/>
          </p:nvPr>
        </p:nvSpPr>
        <p:spPr>
          <a:xfrm>
            <a:off x="477898" y="2615978"/>
            <a:ext cx="5440678" cy="3462228"/>
          </a:xfrm>
        </p:spPr>
        <p:txBody>
          <a:bodyPr>
            <a:normAutofit/>
          </a:bodyPr>
          <a:lstStyle/>
          <a:p>
            <a:pPr marL="0" indent="0" algn="ctr">
              <a:lnSpc>
                <a:spcPct val="100000"/>
              </a:lnSpc>
              <a:buNone/>
            </a:pPr>
            <a:r>
              <a:rPr lang="en-US" dirty="0"/>
              <a:t>“Finally, brothers, whatever is true, whatever is noble, whatever is right, whatever is pure, whatever is lovely, whatever is admirable—if anything is excellent or praiseworthy</a:t>
            </a:r>
          </a:p>
          <a:p>
            <a:pPr marL="0" indent="0" algn="ctr">
              <a:lnSpc>
                <a:spcPct val="100000"/>
              </a:lnSpc>
              <a:buNone/>
            </a:pPr>
            <a:r>
              <a:rPr lang="en-US" b="1" dirty="0">
                <a:solidFill>
                  <a:schemeClr val="accent6">
                    <a:lumMod val="50000"/>
                  </a:schemeClr>
                </a:solidFill>
              </a:rPr>
              <a:t>—think about such things” </a:t>
            </a:r>
          </a:p>
          <a:p>
            <a:pPr marL="0" indent="0" algn="ctr">
              <a:lnSpc>
                <a:spcPct val="100000"/>
              </a:lnSpc>
              <a:buNone/>
            </a:pPr>
            <a:r>
              <a:rPr lang="en-US" i="1" dirty="0"/>
              <a:t>(Philippians 4:8, NIV)</a:t>
            </a:r>
            <a:r>
              <a:rPr lang="en-US" dirty="0">
                <a:effectLst/>
              </a:rPr>
              <a:t> </a:t>
            </a:r>
            <a:endParaRPr lang="en-US" dirty="0"/>
          </a:p>
        </p:txBody>
      </p:sp>
      <p:pic>
        <p:nvPicPr>
          <p:cNvPr id="5" name="Picture 4">
            <a:extLst>
              <a:ext uri="{FF2B5EF4-FFF2-40B4-BE49-F238E27FC236}">
                <a16:creationId xmlns:a16="http://schemas.microsoft.com/office/drawing/2014/main" id="{480DF5F7-9FD5-8A45-B0AD-59E1BCA466A3}"/>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9047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993B9-C2FF-B746-B6F7-B8701E50DB9E}"/>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39C6A511-475C-5D4C-B779-FE35A96F2BBB}"/>
              </a:ext>
            </a:extLst>
          </p:cNvPr>
          <p:cNvSpPr>
            <a:spLocks noGrp="1"/>
          </p:cNvSpPr>
          <p:nvPr>
            <p:ph idx="1"/>
          </p:nvPr>
        </p:nvSpPr>
        <p:spPr>
          <a:xfrm>
            <a:off x="4965431" y="504968"/>
            <a:ext cx="6586489" cy="5718852"/>
          </a:xfrm>
        </p:spPr>
        <p:txBody>
          <a:bodyPr>
            <a:normAutofit/>
          </a:bodyPr>
          <a:lstStyle/>
          <a:p>
            <a:pPr>
              <a:lnSpc>
                <a:spcPct val="100000"/>
              </a:lnSpc>
            </a:pPr>
            <a:r>
              <a:rPr lang="en-US" sz="2400" b="1" dirty="0"/>
              <a:t>Thought is a very mysterious human process. We really don’t know for sure even what it is or how exactly it works. </a:t>
            </a:r>
          </a:p>
          <a:p>
            <a:pPr>
              <a:lnSpc>
                <a:spcPct val="100000"/>
              </a:lnSpc>
            </a:pPr>
            <a:r>
              <a:rPr lang="en-US" sz="2400" b="1" dirty="0"/>
              <a:t>In most cases, though, in the inner recesses of our consciousness, we alone make the choice regarding what we are going to think about. </a:t>
            </a:r>
          </a:p>
          <a:p>
            <a:pPr>
              <a:lnSpc>
                <a:spcPct val="100000"/>
              </a:lnSpc>
            </a:pPr>
            <a:r>
              <a:rPr lang="en-US" sz="2400" b="1" dirty="0"/>
              <a:t>A thought can be changed in an instant. We simply have to make the choice to change it. (In some cases, though, mental illness can affect a person’s ability to change their thoughts easily, and so professional treatment [if available] can be extremely beneficial.) </a:t>
            </a:r>
          </a:p>
          <a:p>
            <a:pPr>
              <a:lnSpc>
                <a:spcPct val="100000"/>
              </a:lnSpc>
            </a:pPr>
            <a:r>
              <a:rPr lang="en-US" sz="2400" b="1" dirty="0"/>
              <a:t>What about your thoughts? Next time the wrong ones come, what are you going to do?    </a:t>
            </a:r>
            <a:endParaRPr lang="en-US" sz="2400" dirty="0"/>
          </a:p>
          <a:p>
            <a:pPr>
              <a:lnSpc>
                <a:spcPct val="100000"/>
              </a:lnSpc>
            </a:pPr>
            <a:endParaRPr lang="en-US" sz="2400" dirty="0"/>
          </a:p>
        </p:txBody>
      </p:sp>
    </p:spTree>
    <p:extLst>
      <p:ext uri="{BB962C8B-B14F-4D97-AF65-F5344CB8AC3E}">
        <p14:creationId xmlns:p14="http://schemas.microsoft.com/office/powerpoint/2010/main" val="2316541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AAE7E9-4830-7B4F-B472-6A717CC14291}"/>
              </a:ext>
            </a:extLst>
          </p:cNvPr>
          <p:cNvSpPr>
            <a:spLocks noGrp="1"/>
          </p:cNvSpPr>
          <p:nvPr>
            <p:ph idx="1"/>
          </p:nvPr>
        </p:nvSpPr>
        <p:spPr>
          <a:xfrm>
            <a:off x="200025" y="395785"/>
            <a:ext cx="6118887" cy="6462215"/>
          </a:xfrm>
        </p:spPr>
        <p:txBody>
          <a:bodyPr anchor="t">
            <a:normAutofit/>
          </a:bodyPr>
          <a:lstStyle/>
          <a:p>
            <a:pPr marL="0" indent="0" algn="ctr">
              <a:lnSpc>
                <a:spcPct val="100000"/>
              </a:lnSpc>
              <a:buNone/>
            </a:pPr>
            <a:r>
              <a:rPr lang="en-US" sz="2000" dirty="0"/>
              <a:t>“More precious than the golden wedge of Ophir is the power of right thought. We need to place a high value upon the right control of our thoughts. . . . Every impure thought defiles the soul, impairs the moral sense, and tends to obliterate the impressions of the Holy Spirit. It dims the spiritual vision, so that men cannot behold God. The Lord may and does forgive the repenting sinner; but though forgiven, the soul is marred. </a:t>
            </a:r>
          </a:p>
          <a:p>
            <a:pPr marL="0" indent="0" algn="ctr">
              <a:lnSpc>
                <a:spcPct val="100000"/>
              </a:lnSpc>
              <a:buNone/>
            </a:pPr>
            <a:r>
              <a:rPr lang="en-US" sz="2000" dirty="0"/>
              <a:t>All impurity of speech and thought must be shunned by him who would have clear discernment of spiritual truth. . . . We are to use every means that God has placed within our reach for the government and cultivation of our thoughts. </a:t>
            </a:r>
          </a:p>
          <a:p>
            <a:pPr marL="0" indent="0" algn="ctr">
              <a:lnSpc>
                <a:spcPct val="100000"/>
              </a:lnSpc>
              <a:buNone/>
            </a:pPr>
            <a:r>
              <a:rPr lang="en-US" sz="2000" dirty="0"/>
              <a:t>We are to bring our minds into harmony with Christ's mind. His truth will sanctify us, body, soul, and spirit, and we shall be enabled to rise above temptation.”</a:t>
            </a:r>
          </a:p>
          <a:p>
            <a:pPr marL="0" indent="0" algn="ctr">
              <a:lnSpc>
                <a:spcPct val="100000"/>
              </a:lnSpc>
              <a:buNone/>
            </a:pPr>
            <a:r>
              <a:rPr lang="en-US" sz="2000" dirty="0"/>
              <a:t>—Ellen G. White, </a:t>
            </a:r>
            <a:r>
              <a:rPr lang="en-US" sz="2000" i="1" dirty="0"/>
              <a:t>The Signs of the Times,</a:t>
            </a:r>
            <a:r>
              <a:rPr lang="en-US" sz="2000" dirty="0"/>
              <a:t> August 23, 1905.</a:t>
            </a:r>
          </a:p>
          <a:p>
            <a:pPr marL="0" indent="0" algn="ctr">
              <a:lnSpc>
                <a:spcPct val="100000"/>
              </a:lnSpc>
              <a:buNone/>
            </a:pPr>
            <a:endParaRPr lang="en-US" sz="2000" dirty="0"/>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D9F1B02-94CB-C04F-BB58-EB93BF2A0E04}"/>
              </a:ext>
            </a:extLst>
          </p:cNvPr>
          <p:cNvPicPr>
            <a:picLocks noChangeAspect="1"/>
          </p:cNvPicPr>
          <p:nvPr/>
        </p:nvPicPr>
        <p:blipFill rotWithShape="1">
          <a:blip r:embed="rId3">
            <a:extLst/>
          </a:blip>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3151888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5FA197-57A4-DB4B-A7EF-AD5D92E5D61A}"/>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9C66B59B-94D9-014E-842F-714B28A0928A}"/>
              </a:ext>
            </a:extLst>
          </p:cNvPr>
          <p:cNvSpPr>
            <a:spLocks noGrp="1"/>
          </p:cNvSpPr>
          <p:nvPr>
            <p:ph idx="1"/>
          </p:nvPr>
        </p:nvSpPr>
        <p:spPr>
          <a:xfrm>
            <a:off x="4965431" y="582302"/>
            <a:ext cx="6586489" cy="5736611"/>
          </a:xfrm>
        </p:spPr>
        <p:txBody>
          <a:bodyPr>
            <a:normAutofit/>
          </a:bodyPr>
          <a:lstStyle/>
          <a:p>
            <a:r>
              <a:rPr lang="en-US" sz="2400" b="1" dirty="0"/>
              <a:t>What advice would you give to someone who is struggling with impulsive behavior</a:t>
            </a:r>
            <a:r>
              <a:rPr lang="en-US" sz="2400" b="1"/>
              <a:t>? </a:t>
            </a:r>
          </a:p>
          <a:p>
            <a:r>
              <a:rPr lang="en-US" sz="2400" b="1"/>
              <a:t>What </a:t>
            </a:r>
            <a:r>
              <a:rPr lang="en-US" sz="2400" b="1" dirty="0"/>
              <a:t>promises can you present to them from the Bible? </a:t>
            </a:r>
          </a:p>
          <a:p>
            <a:r>
              <a:rPr lang="en-US" sz="2400" b="1" dirty="0"/>
              <a:t>Why is it also important to keep before them all the promises of forgiveness and acceptance through Jesus? </a:t>
            </a:r>
          </a:p>
          <a:p>
            <a:r>
              <a:rPr lang="en-US" sz="2400" b="1" dirty="0"/>
              <a:t>How can you keep them from giving up in complete despair, believing that, because they have not achieved the victory that they want, their relationship with God is somehow deficient? </a:t>
            </a:r>
          </a:p>
          <a:p>
            <a:r>
              <a:rPr lang="en-US" sz="2400" b="1" dirty="0"/>
              <a:t>How can you help them learn never to give up on the promises of forgiveness, no matter how unworthy they feel?  </a:t>
            </a:r>
          </a:p>
          <a:p>
            <a:endParaRPr lang="en-US" sz="2400" dirty="0"/>
          </a:p>
        </p:txBody>
      </p:sp>
    </p:spTree>
    <p:extLst>
      <p:ext uri="{BB962C8B-B14F-4D97-AF65-F5344CB8AC3E}">
        <p14:creationId xmlns:p14="http://schemas.microsoft.com/office/powerpoint/2010/main" val="171852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86E6A-7F4F-B742-978C-85178D9A55E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692667A7-093E-484E-8B57-7ACDEA40FA60}"/>
              </a:ext>
            </a:extLst>
          </p:cNvPr>
          <p:cNvSpPr>
            <a:spLocks noGrp="1"/>
          </p:cNvSpPr>
          <p:nvPr>
            <p:ph idx="1"/>
          </p:nvPr>
        </p:nvSpPr>
        <p:spPr>
          <a:xfrm>
            <a:off x="641445" y="968991"/>
            <a:ext cx="5336274" cy="5091982"/>
          </a:xfrm>
        </p:spPr>
        <p:txBody>
          <a:bodyPr anchor="ctr">
            <a:normAutofit/>
          </a:bodyPr>
          <a:lstStyle/>
          <a:p>
            <a:pPr>
              <a:lnSpc>
                <a:spcPct val="100000"/>
              </a:lnSpc>
            </a:pPr>
            <a:r>
              <a:rPr lang="en-US" sz="2400" dirty="0">
                <a:solidFill>
                  <a:srgbClr val="000000"/>
                </a:solidFill>
              </a:rPr>
              <a:t>As one of the most utilized forms of mental health intervention today, cognitive behavior therapy (CBT) is based on the assumption that most psychological problems are improved by identifying and changing inaccurate and dysfunctional perceptions, thoughts, and behaviors. </a:t>
            </a:r>
          </a:p>
          <a:p>
            <a:pPr>
              <a:lnSpc>
                <a:spcPct val="100000"/>
              </a:lnSpc>
            </a:pPr>
            <a:endParaRPr lang="en-US" sz="2400" dirty="0">
              <a:solidFill>
                <a:srgbClr val="000000"/>
              </a:solidFill>
            </a:endParaRPr>
          </a:p>
          <a:p>
            <a:pPr>
              <a:lnSpc>
                <a:spcPct val="100000"/>
              </a:lnSpc>
            </a:pPr>
            <a:r>
              <a:rPr lang="en-US" sz="2400" b="1" i="1" dirty="0">
                <a:solidFill>
                  <a:schemeClr val="accent6">
                    <a:lumMod val="50000"/>
                  </a:schemeClr>
                </a:solidFill>
              </a:rPr>
              <a:t>The Bible teaches us about the connection between thoughts and actions (Luke 6:45)</a:t>
            </a:r>
            <a:r>
              <a:rPr lang="en-US" sz="2400" b="1" i="1" dirty="0">
                <a:solidFill>
                  <a:schemeClr val="accent6">
                    <a:lumMod val="50000"/>
                  </a:schemeClr>
                </a:solidFill>
                <a:effectLst/>
              </a:rPr>
              <a:t> </a:t>
            </a:r>
            <a:endParaRPr lang="en-US" sz="2400" b="1" i="1" dirty="0">
              <a:solidFill>
                <a:schemeClr val="accent6">
                  <a:lumMod val="50000"/>
                </a:schemeClr>
              </a:solidFill>
            </a:endParaRPr>
          </a:p>
        </p:txBody>
      </p:sp>
    </p:spTree>
    <p:extLst>
      <p:ext uri="{BB962C8B-B14F-4D97-AF65-F5344CB8AC3E}">
        <p14:creationId xmlns:p14="http://schemas.microsoft.com/office/powerpoint/2010/main" val="255197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3BCD8-8D94-7145-A086-7449D416FB37}"/>
              </a:ext>
            </a:extLst>
          </p:cNvPr>
          <p:cNvPicPr>
            <a:picLocks noChangeAspect="1"/>
          </p:cNvPicPr>
          <p:nvPr/>
        </p:nvPicPr>
        <p:blipFill rotWithShape="1">
          <a:blip r:embed="rId3"/>
          <a:srcRect t="30275" b="1674"/>
          <a:stretch/>
        </p:blipFill>
        <p:spPr>
          <a:xfrm>
            <a:off x="0" y="-67445"/>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6178C-BAFB-BF48-BE45-0978815C44DA}"/>
              </a:ext>
            </a:extLst>
          </p:cNvPr>
          <p:cNvSpPr>
            <a:spLocks noGrp="1"/>
          </p:cNvSpPr>
          <p:nvPr>
            <p:ph type="title"/>
          </p:nvPr>
        </p:nvSpPr>
        <p:spPr>
          <a:xfrm>
            <a:off x="804998" y="4523740"/>
            <a:ext cx="5021782" cy="1509931"/>
          </a:xfrm>
        </p:spPr>
        <p:txBody>
          <a:bodyPr>
            <a:normAutofit fontScale="90000"/>
          </a:bodyPr>
          <a:lstStyle/>
          <a:p>
            <a:pPr>
              <a:lnSpc>
                <a:spcPct val="100000"/>
              </a:lnSpc>
            </a:pPr>
            <a:r>
              <a:rPr lang="en-US" sz="3600" b="1" dirty="0">
                <a:solidFill>
                  <a:schemeClr val="accent6">
                    <a:lumMod val="50000"/>
                  </a:schemeClr>
                </a:solidFill>
                <a:latin typeface="Avenir Next" panose="020B0503020202020204" pitchFamily="34" charset="0"/>
              </a:rPr>
              <a:t>THOUGHTS: </a:t>
            </a:r>
            <a:br>
              <a:rPr lang="en-US" sz="3400" b="1" dirty="0">
                <a:solidFill>
                  <a:srgbClr val="000000"/>
                </a:solidFill>
                <a:latin typeface="Avenir Next" panose="020B0503020202020204" pitchFamily="34" charset="0"/>
              </a:rPr>
            </a:br>
            <a:r>
              <a:rPr lang="en-US" sz="3400" b="1" dirty="0">
                <a:solidFill>
                  <a:srgbClr val="000000"/>
                </a:solidFill>
                <a:latin typeface="Avenir Next" panose="020B0503020202020204" pitchFamily="34" charset="0"/>
              </a:rPr>
              <a:t>THE </a:t>
            </a:r>
            <a:r>
              <a:rPr lang="en-US" sz="3400" b="1" dirty="0">
                <a:solidFill>
                  <a:schemeClr val="accent6">
                    <a:lumMod val="50000"/>
                  </a:schemeClr>
                </a:solidFill>
                <a:latin typeface="Avenir Next" panose="020B0503020202020204" pitchFamily="34" charset="0"/>
              </a:rPr>
              <a:t>ROOT</a:t>
            </a:r>
            <a:r>
              <a:rPr lang="en-US" sz="3400" b="1" dirty="0">
                <a:solidFill>
                  <a:srgbClr val="000000"/>
                </a:solidFill>
                <a:latin typeface="Avenir Next" panose="020B0503020202020204" pitchFamily="34" charset="0"/>
              </a:rPr>
              <a:t> OF BEHAVIOR</a:t>
            </a:r>
            <a:br>
              <a:rPr lang="en-US" sz="3400" dirty="0">
                <a:solidFill>
                  <a:srgbClr val="000000"/>
                </a:solidFill>
                <a:latin typeface="Avenir Next" panose="020B0503020202020204" pitchFamily="34" charset="0"/>
              </a:rPr>
            </a:b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2BB06F0E-CB98-C74F-ADE3-E1AE9ACD5BDA}"/>
              </a:ext>
            </a:extLst>
          </p:cNvPr>
          <p:cNvSpPr>
            <a:spLocks noGrp="1"/>
          </p:cNvSpPr>
          <p:nvPr>
            <p:ph idx="1"/>
          </p:nvPr>
        </p:nvSpPr>
        <p:spPr>
          <a:xfrm>
            <a:off x="6470247" y="4551037"/>
            <a:ext cx="5539783" cy="2027184"/>
          </a:xfrm>
        </p:spPr>
        <p:txBody>
          <a:bodyPr anchor="ctr">
            <a:normAutofit/>
          </a:bodyPr>
          <a:lstStyle/>
          <a:p>
            <a:pPr marL="0" indent="0">
              <a:lnSpc>
                <a:spcPct val="100000"/>
              </a:lnSpc>
              <a:buNone/>
            </a:pPr>
            <a:r>
              <a:rPr lang="en-US" sz="2400" b="1" dirty="0">
                <a:solidFill>
                  <a:srgbClr val="000000"/>
                </a:solidFill>
              </a:rPr>
              <a:t>Read Mark 7:21–23 and Luke 6:45. What do these texts tell us about the importance of controlling, not just our actions, not just our deeds, not just our words but our thoughts, as well? </a:t>
            </a:r>
            <a:endParaRPr lang="en-US" sz="2400" dirty="0">
              <a:solidFill>
                <a:srgbClr val="000000"/>
              </a:solidFill>
            </a:endParaRPr>
          </a:p>
          <a:p>
            <a:pPr marL="0" indent="0">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9448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64056-F9A9-E449-B579-7B467B098B7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204756B8-3E73-D54A-AFDA-959B22D5ED67}"/>
              </a:ext>
            </a:extLst>
          </p:cNvPr>
          <p:cNvSpPr>
            <a:spLocks noGrp="1"/>
          </p:cNvSpPr>
          <p:nvPr>
            <p:ph idx="1"/>
          </p:nvPr>
        </p:nvSpPr>
        <p:spPr>
          <a:xfrm>
            <a:off x="300039" y="885825"/>
            <a:ext cx="5211762" cy="5175148"/>
          </a:xfrm>
        </p:spPr>
        <p:txBody>
          <a:bodyPr anchor="ctr">
            <a:normAutofit/>
          </a:bodyPr>
          <a:lstStyle/>
          <a:p>
            <a:pPr marL="0" indent="0" algn="ctr">
              <a:lnSpc>
                <a:spcPct val="100000"/>
              </a:lnSpc>
              <a:buNone/>
            </a:pPr>
            <a:r>
              <a:rPr lang="en-US" dirty="0">
                <a:solidFill>
                  <a:srgbClr val="000000"/>
                </a:solidFill>
              </a:rPr>
              <a:t>People who suffer from impulse-control disorders fail to resist the impulse to steal, to attack someone, or to gamble. Mental health clinicians know that these impulses often are preceded by a certain thought (or chain of thoughts), which leads to the undesirable behavior. </a:t>
            </a:r>
          </a:p>
        </p:txBody>
      </p:sp>
    </p:spTree>
    <p:extLst>
      <p:ext uri="{BB962C8B-B14F-4D97-AF65-F5344CB8AC3E}">
        <p14:creationId xmlns:p14="http://schemas.microsoft.com/office/powerpoint/2010/main" val="410042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3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91F31D-BD7C-844B-B4A3-2E266FC76566}"/>
              </a:ext>
            </a:extLst>
          </p:cNvPr>
          <p:cNvSpPr>
            <a:spLocks noGrp="1"/>
          </p:cNvSpPr>
          <p:nvPr>
            <p:ph type="title"/>
          </p:nvPr>
        </p:nvSpPr>
        <p:spPr>
          <a:xfrm>
            <a:off x="305890" y="4767072"/>
            <a:ext cx="6812555" cy="1625210"/>
          </a:xfrm>
        </p:spPr>
        <p:txBody>
          <a:bodyPr>
            <a:noAutofit/>
          </a:bodyPr>
          <a:lstStyle/>
          <a:p>
            <a:pPr algn="ctr">
              <a:lnSpc>
                <a:spcPct val="100000"/>
              </a:lnSpc>
            </a:pPr>
            <a:r>
              <a:rPr lang="en-US" sz="2000" b="1" dirty="0">
                <a:solidFill>
                  <a:srgbClr val="FFFFFF"/>
                </a:solidFill>
                <a:latin typeface="Avenir Next" panose="020B0503020202020204" pitchFamily="34" charset="0"/>
              </a:rPr>
              <a:t>Read Romans 8:5-8.</a:t>
            </a:r>
            <a:br>
              <a:rPr lang="en-US" sz="2000" b="1" dirty="0">
                <a:solidFill>
                  <a:srgbClr val="FFFFFF"/>
                </a:solidFill>
                <a:latin typeface="Avenir Next" panose="020B0503020202020204" pitchFamily="34" charset="0"/>
              </a:rPr>
            </a:br>
            <a:r>
              <a:rPr lang="en-US" sz="2000" b="1" dirty="0">
                <a:solidFill>
                  <a:srgbClr val="FFFFFF"/>
                </a:solidFill>
                <a:latin typeface="Avenir Next" panose="020B0503020202020204" pitchFamily="34" charset="0"/>
              </a:rPr>
              <a:t>WHAT ALTERNATIVE IS PROPOSED BY PAUL TO DEAL WITH IMMORAL BEHAVIOR?</a:t>
            </a:r>
            <a:br>
              <a:rPr lang="en-US" sz="2000" b="1" dirty="0">
                <a:solidFill>
                  <a:srgbClr val="FFFFFF"/>
                </a:solidFill>
                <a:latin typeface="Avenir Next" panose="020B0503020202020204" pitchFamily="34" charset="0"/>
              </a:rPr>
            </a:br>
            <a:endParaRPr lang="en-US" sz="2000" b="1" dirty="0">
              <a:solidFill>
                <a:srgbClr val="FFFFFF"/>
              </a:solidFill>
              <a:latin typeface="Avenir Next" panose="020B0503020202020204" pitchFamily="34" charset="0"/>
            </a:endParaRPr>
          </a:p>
        </p:txBody>
      </p:sp>
      <p:pic>
        <p:nvPicPr>
          <p:cNvPr id="4" name="Picture 3">
            <a:extLst>
              <a:ext uri="{FF2B5EF4-FFF2-40B4-BE49-F238E27FC236}">
                <a16:creationId xmlns:a16="http://schemas.microsoft.com/office/drawing/2014/main" id="{D1E322D1-6ACB-694F-B502-94D644F944FA}"/>
              </a:ext>
            </a:extLst>
          </p:cNvPr>
          <p:cNvPicPr>
            <a:picLocks noChangeAspect="1"/>
          </p:cNvPicPr>
          <p:nvPr/>
        </p:nvPicPr>
        <p:blipFill rotWithShape="1">
          <a:blip r:embed="rId3"/>
          <a:srcRect l="2169" r="1168"/>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4C9512-862A-8C47-8C34-7D199E814741}"/>
              </a:ext>
            </a:extLst>
          </p:cNvPr>
          <p:cNvSpPr>
            <a:spLocks noGrp="1"/>
          </p:cNvSpPr>
          <p:nvPr>
            <p:ph idx="1"/>
          </p:nvPr>
        </p:nvSpPr>
        <p:spPr>
          <a:xfrm>
            <a:off x="7638025" y="917724"/>
            <a:ext cx="4030814" cy="5360245"/>
          </a:xfrm>
        </p:spPr>
        <p:txBody>
          <a:bodyPr anchor="ctr">
            <a:normAutofit/>
          </a:bodyPr>
          <a:lstStyle/>
          <a:p>
            <a:pPr marL="0" indent="0" algn="ctr">
              <a:lnSpc>
                <a:spcPct val="100000"/>
              </a:lnSpc>
              <a:buNone/>
            </a:pPr>
            <a:r>
              <a:rPr lang="en-US" sz="2400" dirty="0">
                <a:solidFill>
                  <a:srgbClr val="FFFFFF"/>
                </a:solidFill>
              </a:rPr>
              <a:t>Mind and behavior are shown by Paul as intimately linked. </a:t>
            </a:r>
            <a:r>
              <a:rPr lang="en-US" sz="2400" b="1" dirty="0">
                <a:solidFill>
                  <a:schemeClr val="accent4">
                    <a:lumMod val="60000"/>
                    <a:lumOff val="40000"/>
                  </a:schemeClr>
                </a:solidFill>
              </a:rPr>
              <a:t>The Spirit-filled mind will seek good deeds, </a:t>
            </a:r>
            <a:r>
              <a:rPr lang="en-US" sz="2400" dirty="0">
                <a:solidFill>
                  <a:srgbClr val="FFFFFF"/>
                </a:solidFill>
              </a:rPr>
              <a:t>and the sin-dominated mind will bring about sinful deeds. </a:t>
            </a:r>
          </a:p>
          <a:p>
            <a:pPr marL="0" indent="0" algn="ctr">
              <a:lnSpc>
                <a:spcPct val="100000"/>
              </a:lnSpc>
              <a:buNone/>
            </a:pPr>
            <a:r>
              <a:rPr lang="en-US" sz="2400" dirty="0">
                <a:solidFill>
                  <a:srgbClr val="FFFFFF"/>
                </a:solidFill>
              </a:rPr>
              <a:t>It is not enough to change the behavior for the sake of convenience or to present a righteous face to the world. </a:t>
            </a:r>
            <a:r>
              <a:rPr lang="en-US" sz="2400" b="1" dirty="0">
                <a:solidFill>
                  <a:schemeClr val="accent4">
                    <a:lumMod val="60000"/>
                    <a:lumOff val="40000"/>
                  </a:schemeClr>
                </a:solidFill>
              </a:rPr>
              <a:t>The heart (mind) needs to be transformed, or else the eventual fruits will show the true nature of that heart.</a:t>
            </a:r>
            <a:r>
              <a:rPr lang="en-US" sz="2400" dirty="0">
                <a:solidFill>
                  <a:srgbClr val="FFFFFF"/>
                </a:solidFill>
              </a:rPr>
              <a:t> </a:t>
            </a:r>
          </a:p>
          <a:p>
            <a:pPr marL="0" indent="0" algn="ctr">
              <a:lnSpc>
                <a:spcPct val="100000"/>
              </a:lnSpc>
              <a:buNone/>
            </a:pPr>
            <a:endParaRPr lang="en-US" sz="2400" dirty="0">
              <a:solidFill>
                <a:srgbClr val="FFFFFF"/>
              </a:solidFill>
            </a:endParaRPr>
          </a:p>
        </p:txBody>
      </p:sp>
    </p:spTree>
    <p:extLst>
      <p:ext uri="{BB962C8B-B14F-4D97-AF65-F5344CB8AC3E}">
        <p14:creationId xmlns:p14="http://schemas.microsoft.com/office/powerpoint/2010/main" val="37702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6A8A32-CD36-EC43-AE71-AB3769F1FE5B}"/>
              </a:ext>
            </a:extLst>
          </p:cNvPr>
          <p:cNvSpPr>
            <a:spLocks noGrp="1"/>
          </p:cNvSpPr>
          <p:nvPr>
            <p:ph idx="1"/>
          </p:nvPr>
        </p:nvSpPr>
        <p:spPr>
          <a:xfrm>
            <a:off x="355069" y="2575034"/>
            <a:ext cx="5120113" cy="3462228"/>
          </a:xfrm>
        </p:spPr>
        <p:txBody>
          <a:bodyPr>
            <a:normAutofit fontScale="92500"/>
          </a:bodyPr>
          <a:lstStyle/>
          <a:p>
            <a:pPr marL="0" indent="0" algn="ctr">
              <a:buNone/>
            </a:pPr>
            <a:r>
              <a:rPr lang="en-US" dirty="0"/>
              <a:t>“We need a constant sense of the ennobling power of pure thoughts and the damaging influence of evil thoughts. </a:t>
            </a:r>
            <a:r>
              <a:rPr lang="en-US" b="1" dirty="0">
                <a:solidFill>
                  <a:schemeClr val="accent6">
                    <a:lumMod val="50000"/>
                  </a:schemeClr>
                </a:solidFill>
              </a:rPr>
              <a:t>Let us place our thoughts upon holy things. Let them be pure and true; for the only security for any soul is right- thinking.”</a:t>
            </a:r>
          </a:p>
          <a:p>
            <a:pPr marL="0" indent="0" algn="ctr">
              <a:buNone/>
            </a:pPr>
            <a:r>
              <a:rPr lang="en-US" dirty="0"/>
              <a:t>—Ellen G. White, </a:t>
            </a:r>
            <a:r>
              <a:rPr lang="en-US" i="1" dirty="0"/>
              <a:t>The Signs of the Times, </a:t>
            </a:r>
            <a:r>
              <a:rPr lang="en-US" dirty="0"/>
              <a:t>August 23, 1905. </a:t>
            </a:r>
          </a:p>
          <a:p>
            <a:pPr marL="0" indent="0" algn="ctr">
              <a:buNone/>
            </a:pPr>
            <a:endParaRPr lang="en-US" dirty="0"/>
          </a:p>
        </p:txBody>
      </p:sp>
      <p:pic>
        <p:nvPicPr>
          <p:cNvPr id="4" name="Picture 3">
            <a:extLst>
              <a:ext uri="{FF2B5EF4-FFF2-40B4-BE49-F238E27FC236}">
                <a16:creationId xmlns:a16="http://schemas.microsoft.com/office/drawing/2014/main" id="{D0E0B874-D62F-7A40-AE2C-23A479CF8D45}"/>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0343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E75263-3835-6A4F-9E2B-0821A06BAB16}"/>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5192C-3B8B-4E4E-9456-865EE59AE7E4}"/>
              </a:ext>
            </a:extLst>
          </p:cNvPr>
          <p:cNvSpPr>
            <a:spLocks noGrp="1"/>
          </p:cNvSpPr>
          <p:nvPr>
            <p:ph type="title"/>
          </p:nvPr>
        </p:nvSpPr>
        <p:spPr>
          <a:xfrm>
            <a:off x="804998" y="4496445"/>
            <a:ext cx="5459324" cy="1999888"/>
          </a:xfrm>
        </p:spPr>
        <p:txBody>
          <a:bodyPr>
            <a:normAutofit fontScale="90000"/>
          </a:bodyPr>
          <a:lstStyle/>
          <a:p>
            <a:pPr>
              <a:lnSpc>
                <a:spcPct val="100000"/>
              </a:lnSpc>
            </a:pPr>
            <a:r>
              <a:rPr lang="en-US" sz="3600" b="1" dirty="0">
                <a:solidFill>
                  <a:schemeClr val="accent6">
                    <a:lumMod val="75000"/>
                  </a:schemeClr>
                </a:solidFill>
                <a:latin typeface="Avenir Next" panose="020B0503020202020204" pitchFamily="34" charset="0"/>
              </a:rPr>
              <a:t>THOUGHTS </a:t>
            </a:r>
            <a:br>
              <a:rPr lang="en-US" sz="3200" b="1" dirty="0">
                <a:solidFill>
                  <a:srgbClr val="000000"/>
                </a:solidFill>
                <a:latin typeface="Avenir Next" panose="020B0503020202020204" pitchFamily="34" charset="0"/>
              </a:rPr>
            </a:br>
            <a:r>
              <a:rPr lang="en-US" sz="3200" b="1" dirty="0">
                <a:solidFill>
                  <a:srgbClr val="000000"/>
                </a:solidFill>
                <a:latin typeface="Avenir Next" panose="020B0503020202020204" pitchFamily="34" charset="0"/>
              </a:rPr>
              <a:t>AS A SOURCE OF </a:t>
            </a:r>
            <a:r>
              <a:rPr lang="en-US" sz="3200" b="1" dirty="0">
                <a:solidFill>
                  <a:schemeClr val="accent6">
                    <a:lumMod val="75000"/>
                  </a:schemeClr>
                </a:solidFill>
                <a:latin typeface="Avenir Next" panose="020B0503020202020204" pitchFamily="34" charset="0"/>
              </a:rPr>
              <a:t>DISTRESS</a:t>
            </a:r>
            <a:r>
              <a:rPr lang="en-US" sz="3200" dirty="0">
                <a:solidFill>
                  <a:srgbClr val="000000"/>
                </a:solidFill>
                <a:latin typeface="Avenir Next" panose="020B0503020202020204" pitchFamily="34" charset="0"/>
              </a:rPr>
              <a:t> </a:t>
            </a:r>
            <a:br>
              <a:rPr lang="en-US" sz="3200" dirty="0">
                <a:solidFill>
                  <a:srgbClr val="000000"/>
                </a:solidFill>
                <a:latin typeface="Avenir Next" panose="020B0503020202020204" pitchFamily="34" charset="0"/>
              </a:rPr>
            </a:br>
            <a:endParaRPr lang="en-US" sz="32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5EC31136-C861-4A4F-BAC8-EA30800E56A9}"/>
              </a:ext>
            </a:extLst>
          </p:cNvPr>
          <p:cNvSpPr>
            <a:spLocks noGrp="1"/>
          </p:cNvSpPr>
          <p:nvPr>
            <p:ph idx="1"/>
          </p:nvPr>
        </p:nvSpPr>
        <p:spPr>
          <a:xfrm>
            <a:off x="6470247" y="4687517"/>
            <a:ext cx="5580726" cy="1999888"/>
          </a:xfrm>
        </p:spPr>
        <p:txBody>
          <a:bodyPr anchor="ctr">
            <a:normAutofit/>
          </a:bodyPr>
          <a:lstStyle/>
          <a:p>
            <a:pPr marL="0" indent="0">
              <a:lnSpc>
                <a:spcPct val="100000"/>
              </a:lnSpc>
              <a:buNone/>
            </a:pPr>
            <a:r>
              <a:rPr lang="en-US" sz="2400" b="1" dirty="0">
                <a:solidFill>
                  <a:srgbClr val="000000"/>
                </a:solidFill>
              </a:rPr>
              <a:t>What are the things that really frighten you? What are ways that you can learn to trust the Lord, despite that fear? After all, isn’t the Lord’s power greater than whatever threats you face?</a:t>
            </a:r>
            <a:endParaRPr lang="en-US" sz="2400" dirty="0">
              <a:solidFill>
                <a:srgbClr val="000000"/>
              </a:solidFill>
            </a:endParaRPr>
          </a:p>
          <a:p>
            <a:pPr marL="0" indent="0">
              <a:lnSpc>
                <a:spcPct val="100000"/>
              </a:lnSpc>
              <a:buNone/>
            </a:pPr>
            <a:endParaRPr lang="en-US" sz="2400" dirty="0">
              <a:solidFill>
                <a:srgbClr val="000000"/>
              </a:solidFill>
            </a:endParaRPr>
          </a:p>
        </p:txBody>
      </p:sp>
    </p:spTree>
    <p:extLst>
      <p:ext uri="{BB962C8B-B14F-4D97-AF65-F5344CB8AC3E}">
        <p14:creationId xmlns:p14="http://schemas.microsoft.com/office/powerpoint/2010/main" val="237694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44709-8EE3-0048-8C30-6E024CEFA823}"/>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0BD8924E-9C9E-B740-A53F-3308E598F0A4}"/>
              </a:ext>
            </a:extLst>
          </p:cNvPr>
          <p:cNvSpPr>
            <a:spLocks noGrp="1"/>
          </p:cNvSpPr>
          <p:nvPr>
            <p:ph idx="1"/>
          </p:nvPr>
        </p:nvSpPr>
        <p:spPr>
          <a:xfrm>
            <a:off x="873456" y="996286"/>
            <a:ext cx="4515511" cy="5078333"/>
          </a:xfrm>
        </p:spPr>
        <p:txBody>
          <a:bodyPr anchor="ctr">
            <a:normAutofit lnSpcReduction="10000"/>
          </a:bodyPr>
          <a:lstStyle/>
          <a:p>
            <a:pPr marL="0" indent="0">
              <a:lnSpc>
                <a:spcPct val="100000"/>
              </a:lnSpc>
              <a:buNone/>
            </a:pPr>
            <a:r>
              <a:rPr lang="en-US" sz="2400" dirty="0">
                <a:solidFill>
                  <a:srgbClr val="000000"/>
                </a:solidFill>
              </a:rPr>
              <a:t>Words are very powerful tools, either for good or for evil. Our words either build up or tear down. There is life and death in the words we speak. How careful we need to be with the thoughts and sentiments that come out of our mouths.</a:t>
            </a:r>
          </a:p>
          <a:p>
            <a:pPr marL="0" indent="0">
              <a:lnSpc>
                <a:spcPct val="100000"/>
              </a:lnSpc>
              <a:buNone/>
            </a:pPr>
            <a:endParaRPr lang="en-US" sz="2400" dirty="0">
              <a:solidFill>
                <a:srgbClr val="000000"/>
              </a:solidFill>
            </a:endParaRPr>
          </a:p>
          <a:p>
            <a:pPr marL="0" indent="0">
              <a:lnSpc>
                <a:spcPct val="100000"/>
              </a:lnSpc>
              <a:buNone/>
            </a:pPr>
            <a:r>
              <a:rPr lang="en-US" sz="2400" b="1" i="1" dirty="0">
                <a:solidFill>
                  <a:schemeClr val="accent6">
                    <a:lumMod val="50000"/>
                  </a:schemeClr>
                </a:solidFill>
              </a:rPr>
              <a:t>Read Acts 14:2, 15:24, and Galatians 3:1. How do we have the power to impact people negatively?</a:t>
            </a:r>
            <a:endParaRPr lang="en-US" sz="2400" i="1" dirty="0">
              <a:solidFill>
                <a:schemeClr val="accent6">
                  <a:lumMod val="50000"/>
                </a:schemeClr>
              </a:solidFill>
            </a:endParaRPr>
          </a:p>
        </p:txBody>
      </p:sp>
    </p:spTree>
    <p:extLst>
      <p:ext uri="{BB962C8B-B14F-4D97-AF65-F5344CB8AC3E}">
        <p14:creationId xmlns:p14="http://schemas.microsoft.com/office/powerpoint/2010/main" val="2596479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4302</Words>
  <Application>Microsoft Macintosh PowerPoint</Application>
  <PresentationFormat>Widescreen</PresentationFormat>
  <Paragraphs>182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Avenir Next</vt:lpstr>
      <vt:lpstr>Calibri</vt:lpstr>
      <vt:lpstr>Calibri Light</vt:lpstr>
      <vt:lpstr>Office Theme</vt:lpstr>
      <vt:lpstr>GOOD THINKING A PATH TO RESILIENCE </vt:lpstr>
      <vt:lpstr>READ FOR THIS STUDY:  Mark 7:21–23, Luke 6:45, Acts 14:2, 15:24, Gal. 3:1, Ps. 19:14, Col. 3:1–17. </vt:lpstr>
      <vt:lpstr>PowerPoint Presentation</vt:lpstr>
      <vt:lpstr>THOUGHTS:  THE ROOT OF BEHAVIOR </vt:lpstr>
      <vt:lpstr>PowerPoint Presentation</vt:lpstr>
      <vt:lpstr>Read Romans 8:5-8. WHAT ALTERNATIVE IS PROPOSED BY PAUL TO DEAL WITH IMMORAL BEHAVIOR? </vt:lpstr>
      <vt:lpstr>PowerPoint Presentation</vt:lpstr>
      <vt:lpstr>THOUGHTS  AS A SOURCE OF DISTRESS  </vt:lpstr>
      <vt:lpstr>PowerPoint Presentation</vt:lpstr>
      <vt:lpstr>PowerPoint Presentation</vt:lpstr>
      <vt:lpstr>WHOLESOME  THINKING </vt:lpstr>
      <vt:lpstr>PowerPoint Presentation</vt:lpstr>
      <vt:lpstr>PowerPoint Presentation</vt:lpstr>
      <vt:lpstr>THE THOUGHTS OF OUR HEARTS </vt:lpstr>
      <vt:lpstr>PowerPoint Presentation</vt:lpstr>
      <vt:lpstr>PowerPoint Presentation</vt:lpstr>
      <vt:lpstr>PowerPoint Presentation</vt:lpstr>
      <vt:lpstr>THE PEACE OF CHRIST IN OUR HEARTS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THINKING A PATH TO RESILIENCE </dc:title>
  <dc:creator>Arrais, Raquel</dc:creator>
  <cp:lastModifiedBy>Turner, Rebecca</cp:lastModifiedBy>
  <cp:revision>4</cp:revision>
  <dcterms:created xsi:type="dcterms:W3CDTF">2019-03-25T20:51:46Z</dcterms:created>
  <dcterms:modified xsi:type="dcterms:W3CDTF">2019-03-25T22:25:41Z</dcterms:modified>
</cp:coreProperties>
</file>