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023"/>
  </p:normalViewPr>
  <p:slideViewPr>
    <p:cSldViewPr snapToGrid="0" snapToObjects="1">
      <p:cViewPr varScale="1">
        <p:scale>
          <a:sx n="96" d="100"/>
          <a:sy n="96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91B6-6DAD-384B-B07D-0CF2D631370D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9EB8-EB48-0944-B293-6ABF7CA4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Diverse courts and cultures may debate the definitions and consequences of pornography (the literature of sexual deviance), but on the basis of eternal principles, </a:t>
            </a:r>
            <a:r>
              <a:rPr lang="en-US" sz="1200" b="1" dirty="0"/>
              <a:t>Seventh-day Adventists of whatever culture deem pornography to be </a:t>
            </a:r>
            <a:r>
              <a:rPr lang="en-US" sz="1200" b="1" u="sng" dirty="0"/>
              <a:t>destructive</a:t>
            </a:r>
            <a:r>
              <a:rPr lang="en-US" sz="1200" b="1" dirty="0"/>
              <a:t>, </a:t>
            </a:r>
            <a:r>
              <a:rPr lang="en-US" sz="1200" b="1" u="sng" dirty="0"/>
              <a:t>demeaning,</a:t>
            </a:r>
            <a:r>
              <a:rPr lang="en-US" sz="1200" b="1" dirty="0"/>
              <a:t> </a:t>
            </a:r>
            <a:r>
              <a:rPr lang="en-US" sz="1200" b="1" u="sng" dirty="0"/>
              <a:t>desensitizing</a:t>
            </a:r>
            <a:r>
              <a:rPr lang="en-US" sz="1200" b="1" dirty="0"/>
              <a:t>, and </a:t>
            </a:r>
            <a:r>
              <a:rPr lang="en-US" sz="1200" b="1" u="sng" dirty="0"/>
              <a:t>exploitative.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It is destructive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 </a:t>
            </a:r>
            <a:r>
              <a:rPr lang="en-US" i="1" dirty="0"/>
              <a:t>destructive</a:t>
            </a:r>
            <a:r>
              <a:rPr lang="en-US" dirty="0"/>
              <a:t> to marital relationships, thus subverting God’s design that husband and wife cleave so closely to each other that they become, symbolically, “one flesh” (Genesis 2:24).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It is demeaning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 </a:t>
            </a:r>
            <a:r>
              <a:rPr lang="en-US" i="1" dirty="0"/>
              <a:t>demeaning</a:t>
            </a:r>
            <a:r>
              <a:rPr lang="en-US" dirty="0"/>
              <a:t>, defining a woman (and in some instances a man) not as a spiritual-mental-physical whole, but as a one-dimensional and disposable sex-object, thus depriving her of the worth and the respect that are her due and right as a daughter of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It is desensitizing 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 </a:t>
            </a:r>
            <a:r>
              <a:rPr lang="en-US" i="1" dirty="0"/>
              <a:t>desensitizing</a:t>
            </a:r>
            <a:r>
              <a:rPr lang="en-US" dirty="0"/>
              <a:t> to the viewer/reader, callousing the conscience and “perverting the perception,” thus producing a “depraved person” (Romans 1:22. 28, </a:t>
            </a:r>
            <a:r>
              <a:rPr lang="en-US" i="1" dirty="0"/>
              <a:t>NEB)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It is exploitative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 </a:t>
            </a:r>
            <a:r>
              <a:rPr lang="en-US" i="1" dirty="0"/>
              <a:t>exploitative</a:t>
            </a:r>
            <a:r>
              <a:rPr lang="en-US" dirty="0"/>
              <a:t>, pandering to prurience, and basally abusive, thus contrary to the Golden rule, which insists that one treat others as one wishes to be treated (Matthew 7:12). Particularly offensive is child pornography. Said Jesus: “If anyone leads astray even one child who believes in me, he would be better off thrown into the depths of the sea with a millstone hung around his neck!” (See Matthew 18:6).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Though Norman Cousins may not have said it in Biblical language, he has perceptively written: “The trouble with this wide open pornography . . . is not that it corrupts but that it desensitizes; not that it unleashes the passions but that it cripples the emotions; not that it encourages a mature attitude, but that it is a reversion to infantile obsessions; not that it removes the blinders, but that it distorts the view. Prowess is proclaimed but love is denied. What we have is not liberation but dehumanization.”</a:t>
            </a:r>
            <a:r>
              <a:rPr lang="en-US" i="1" dirty="0"/>
              <a:t>–Saturday Review of Literature</a:t>
            </a:r>
            <a:r>
              <a:rPr lang="en-US" dirty="0"/>
              <a:t>, Sept. 20, 1975.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society plagued by plunging standards of decency, increasing child prostitution, teenage pregnancies, sexual assaults on women and children, drug-damaged mentalities, and organized crime can ill afford pornography’s contribution to these evils.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Wise, indeed, is the counsel of Christianity’s first great theologian: “If you believe in goodness and if you value the approval of God, fix your minds on the things which are holy and right and pure and beautiful and good” (Philippians 4:8, 9,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Phillips)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advice that all Christians would do well to heed.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7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8D6EF-A55B-3E43-ACE3-36B85DFA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8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Pornography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7B85E-8DDE-EC4E-9A4A-6359C1D6A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17" y="3388557"/>
            <a:ext cx="6493396" cy="2906221"/>
          </a:xfrm>
        </p:spPr>
        <p:txBody>
          <a:bodyPr>
            <a:normAutofit/>
          </a:bodyPr>
          <a:lstStyle/>
          <a:p>
            <a:r>
              <a:rPr lang="en-US" sz="2400" i="1" dirty="0"/>
              <a:t>This public statement was released by the General Conference president, Neal C. Wilson, after consultation with the 16 world vice presidents of the Seventh-day Adventist Church, on July 5, 1990, at the General Conference session in Indianapolis, Indiana</a:t>
            </a:r>
            <a:r>
              <a:rPr lang="en-US" sz="2000" i="1" dirty="0"/>
              <a:t>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Abstract pink and blue spotted lights">
            <a:extLst>
              <a:ext uri="{FF2B5EF4-FFF2-40B4-BE49-F238E27FC236}">
                <a16:creationId xmlns:a16="http://schemas.microsoft.com/office/drawing/2014/main" id="{D020376E-01FF-4892-AEA8-FC6D6A603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r="6372" b="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287A4A1-7DEC-AE45-813F-565662DC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0452" y="60102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AFFD3E-B6AE-B844-A662-CB49D8DD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83" y="2113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close up of a colorful umbrella&#13;&#10;&#13;&#10;Description automatically generated">
            <a:extLst>
              <a:ext uri="{FF2B5EF4-FFF2-40B4-BE49-F238E27FC236}">
                <a16:creationId xmlns:a16="http://schemas.microsoft.com/office/drawing/2014/main" id="{94325B07-A562-7843-91A8-8F25017FEA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67" t="3081" b="2297"/>
          <a:stretch/>
        </p:blipFill>
        <p:spPr>
          <a:xfrm>
            <a:off x="10749181" y="-23193"/>
            <a:ext cx="1442819" cy="68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B7757-397B-4849-982F-8E1C9291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10081"/>
            <a:ext cx="10728325" cy="32273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tx1"/>
                </a:solidFill>
              </a:rPr>
              <a:t>This public statement was released by the General Conference president, Neal C. Wilson, after consultation with the 16 world vice presidents of the Seventh-day Adventist Church, on July 5, 1990, at the General Conference session in Indianapolis, Indiana.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E01B-5C0C-C046-BA58-7B891C0E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543050"/>
            <a:ext cx="6907237" cy="421482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Diverse courts and cultures may debate the definitions and consequences of pornography (the literature of sexual deviance), but on the basis of eternal principles, </a:t>
            </a:r>
            <a:r>
              <a:rPr lang="en-US" sz="2800" b="1" dirty="0"/>
              <a:t>Seventh-day Adventists of whatever culture deem pornography to be </a:t>
            </a:r>
            <a:r>
              <a:rPr lang="en-US" sz="2800" b="1" u="sng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destructive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, </a:t>
            </a:r>
            <a:r>
              <a:rPr lang="en-US" sz="2800" b="1" u="sng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demeaning,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 </a:t>
            </a:r>
            <a:r>
              <a:rPr lang="en-US" sz="2800" b="1" u="sng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desensitizing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, and </a:t>
            </a:r>
            <a:r>
              <a:rPr lang="en-US" sz="2800" b="1" u="sng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exploitative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.</a:t>
            </a:r>
          </a:p>
          <a:p>
            <a:pPr algn="ctr"/>
            <a:endParaRPr lang="en-US" sz="2800" dirty="0"/>
          </a:p>
        </p:txBody>
      </p:sp>
      <p:pic>
        <p:nvPicPr>
          <p:cNvPr id="4" name="Picture 3" descr="A person using a computer&#10;&#10;Description automatically generated">
            <a:extLst>
              <a:ext uri="{FF2B5EF4-FFF2-40B4-BE49-F238E27FC236}">
                <a16:creationId xmlns:a16="http://schemas.microsoft.com/office/drawing/2014/main" id="{CD535412-8B90-AC41-ADAF-7A920FDD6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4" r="2" b="16213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851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F099A-D62E-1D4E-8D2F-8D370699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/>
              <a:t>1. It is destructive </a:t>
            </a:r>
          </a:p>
        </p:txBody>
      </p:sp>
      <p:pic>
        <p:nvPicPr>
          <p:cNvPr id="2050" name="Picture 2" descr="turned-on black smartphone beside laptop computer">
            <a:extLst>
              <a:ext uri="{FF2B5EF4-FFF2-40B4-BE49-F238E27FC236}">
                <a16:creationId xmlns:a16="http://schemas.microsoft.com/office/drawing/2014/main" id="{24675445-BEBC-D946-A52E-BDC106EAE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r="21191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E521-C6F1-CB46-808F-4F6D4B93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5294658" cy="3216273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It is </a:t>
            </a:r>
            <a:r>
              <a:rPr lang="en-US" sz="2400" b="1" i="1" u="sng" dirty="0"/>
              <a:t>destructive</a:t>
            </a:r>
            <a:r>
              <a:rPr lang="en-US" sz="2400" b="1" u="sng" dirty="0"/>
              <a:t> </a:t>
            </a:r>
            <a:r>
              <a:rPr lang="en-US" sz="2400" dirty="0"/>
              <a:t>to marital relationships, thus subverting God’s design that husband and wife cleave so closely to each other that they become, symbolically, “one flesh” (Genesis 2:24).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15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52E8F-63D7-6947-8715-3925B487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/>
              <a:t>2. It is demeaning</a:t>
            </a:r>
          </a:p>
        </p:txBody>
      </p:sp>
      <p:pic>
        <p:nvPicPr>
          <p:cNvPr id="3074" name="Picture 2" descr="white and silver electronic device">
            <a:extLst>
              <a:ext uri="{FF2B5EF4-FFF2-40B4-BE49-F238E27FC236}">
                <a16:creationId xmlns:a16="http://schemas.microsoft.com/office/drawing/2014/main" id="{159D068B-F021-DF47-BC2A-CDB83F3E4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36633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881-1FDF-5942-8362-AC7AE5A8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321170"/>
            <a:ext cx="4991962" cy="3436704"/>
          </a:xfrm>
        </p:spPr>
        <p:txBody>
          <a:bodyPr>
            <a:normAutofit fontScale="92500"/>
          </a:bodyPr>
          <a:lstStyle/>
          <a:p>
            <a:r>
              <a:rPr lang="en-US" sz="2400" b="1" u="sng" dirty="0"/>
              <a:t>It is </a:t>
            </a:r>
            <a:r>
              <a:rPr lang="en-US" sz="2400" b="1" i="1" u="sng" dirty="0"/>
              <a:t>demeaning</a:t>
            </a:r>
            <a:r>
              <a:rPr lang="en-US" sz="2400" b="1" u="sng" dirty="0"/>
              <a:t>, </a:t>
            </a:r>
            <a:r>
              <a:rPr lang="en-US" sz="2400" dirty="0"/>
              <a:t>defining a woman (and in some instances a man) not as a spiritual-mental-physical whole, but as a one-dimensional and disposable sex-object, thus depriving her of the worth and the respect that are her due and right as a daughter of God.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94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5DB05-B7D5-B741-AE6B-E3A4CF1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/>
              <a:t>3. It is desensitizing </a:t>
            </a:r>
          </a:p>
        </p:txBody>
      </p:sp>
      <p:pic>
        <p:nvPicPr>
          <p:cNvPr id="4098" name="Picture 2" descr="MacBook Pro beside phone">
            <a:extLst>
              <a:ext uri="{FF2B5EF4-FFF2-40B4-BE49-F238E27FC236}">
                <a16:creationId xmlns:a16="http://schemas.microsoft.com/office/drawing/2014/main" id="{54FDC6E4-933D-F84D-97AE-77135F0CF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 r="-1" b="12424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3C84-187B-CD43-9F78-B7A142DA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5294658" cy="3216273"/>
          </a:xfrm>
        </p:spPr>
        <p:txBody>
          <a:bodyPr>
            <a:normAutofit fontScale="92500"/>
          </a:bodyPr>
          <a:lstStyle/>
          <a:p>
            <a:r>
              <a:rPr lang="en-US" sz="2800" b="1" u="sng" dirty="0"/>
              <a:t>It is </a:t>
            </a:r>
            <a:r>
              <a:rPr lang="en-US" sz="2800" b="1" i="1" u="sng" dirty="0"/>
              <a:t>desensitizing</a:t>
            </a:r>
            <a:r>
              <a:rPr lang="en-US" sz="2800" b="1" u="sng" dirty="0"/>
              <a:t> </a:t>
            </a:r>
            <a:r>
              <a:rPr lang="en-US" sz="2800" dirty="0"/>
              <a:t>to the viewer/reader, callousing the conscience and “perverting the perception,” thus producing a “depraved person” (Romans 1:22. 28, </a:t>
            </a:r>
            <a:r>
              <a:rPr lang="en-US" sz="2800" i="1" dirty="0"/>
              <a:t>NEB)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720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49237-0C95-2E40-A7ED-4E89CA23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/>
              <a:t>4. It is exploitative</a:t>
            </a:r>
          </a:p>
        </p:txBody>
      </p:sp>
      <p:pic>
        <p:nvPicPr>
          <p:cNvPr id="5122" name="Picture 2" descr="Youtube application screengrab">
            <a:extLst>
              <a:ext uri="{FF2B5EF4-FFF2-40B4-BE49-F238E27FC236}">
                <a16:creationId xmlns:a16="http://schemas.microsoft.com/office/drawing/2014/main" id="{9F4387D4-E9BA-CB4E-8A9D-21BB5EEF5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38716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EE60-ABA9-044B-A27B-6190CDFA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36764"/>
            <a:ext cx="5748997" cy="431878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b="1" u="sng" dirty="0"/>
              <a:t>It is </a:t>
            </a:r>
            <a:r>
              <a:rPr lang="en-US" sz="2400" b="1" i="1" u="sng" dirty="0"/>
              <a:t>exploitative</a:t>
            </a:r>
            <a:r>
              <a:rPr lang="en-US" sz="2400" dirty="0"/>
              <a:t>, pandering to prurience, and basally abusive, thus contrary to the Golden rule, which insists that one treat others as one wishes to be treated (Matthew 7:12). Particularly offensive is child pornography. Said Jesus: “If anyone leads astray even one child who believes in me, he would be better off thrown into the depths of the sea with a millstone hung around his neck!” (See Matthew 18:6).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21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264E-9565-8845-B066-A7492169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984076"/>
            <a:ext cx="6911439" cy="4889847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/>
              <a:t>Though Norman Cousins may not have said it in Biblical language, he has perceptively written:</a:t>
            </a:r>
          </a:p>
          <a:p>
            <a:pPr algn="ctr">
              <a:lnSpc>
                <a:spcPct val="110000"/>
              </a:lnSpc>
            </a:pPr>
            <a:r>
              <a:rPr lang="en-US" sz="2400" dirty="0"/>
              <a:t> “The trouble with this wide open pornography . . . is not that it corrupts but that it desensitizes; not that it unleashes the passions but that it cripples the emotions; not that it encourages a mature attitude, but that it is a reversion to infantile obsessions; not that it removes the blinders, but that it distorts the view. Prowess is proclaimed but love is denied. What we have is not liberation but dehumanization.”</a:t>
            </a:r>
          </a:p>
          <a:p>
            <a:pPr algn="ctr">
              <a:lnSpc>
                <a:spcPct val="110000"/>
              </a:lnSpc>
            </a:pPr>
            <a:r>
              <a:rPr lang="en-US" sz="1800" i="1" dirty="0"/>
              <a:t>Saturday Review of Literature</a:t>
            </a:r>
            <a:r>
              <a:rPr lang="en-US" sz="1800" dirty="0"/>
              <a:t>, Sept. 20, 1975.</a:t>
            </a:r>
          </a:p>
          <a:p>
            <a:pPr algn="ctr"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6146" name="Picture 2" descr="woman sitting on bed with MacBook on lap">
            <a:extLst>
              <a:ext uri="{FF2B5EF4-FFF2-40B4-BE49-F238E27FC236}">
                <a16:creationId xmlns:a16="http://schemas.microsoft.com/office/drawing/2014/main" id="{D570D969-6EE8-7847-A722-65B00F66D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 r="14193" b="2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FB8E-62AF-5742-A272-96B56E8D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522828"/>
            <a:ext cx="6233642" cy="358374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 society plagued by plunging standards of decency, increasing child prostitution, teenage pregnancies, sexual assaults on women and children, drug-damaged mentalities, and organized crime can ill afford pornography’s contribution to these evils.</a:t>
            </a:r>
          </a:p>
          <a:p>
            <a:pPr algn="ctr"/>
            <a:endParaRPr lang="en-US" sz="2400" dirty="0"/>
          </a:p>
        </p:txBody>
      </p:sp>
      <p:pic>
        <p:nvPicPr>
          <p:cNvPr id="1026" name="Picture 2" descr="woman with head resting on hand">
            <a:extLst>
              <a:ext uri="{FF2B5EF4-FFF2-40B4-BE49-F238E27FC236}">
                <a16:creationId xmlns:a16="http://schemas.microsoft.com/office/drawing/2014/main" id="{0AC5AD3B-9699-BF47-9956-C94F8EC1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1315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3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BE24F-CF00-BE48-8BA5-8EAB4206C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21" y="1246530"/>
            <a:ext cx="6356049" cy="47041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800" dirty="0"/>
              <a:t>Wise, indeed, is the counsel of Christianity’s first great theologian: “If you believe in goodness and if you value the approval of God, fix your minds on the things which are holy and right and pure and beautiful and good” (Philippians 4:8, 9,</a:t>
            </a:r>
            <a:r>
              <a:rPr lang="en-US" sz="2800" i="1" dirty="0"/>
              <a:t> Phillips)</a:t>
            </a:r>
            <a:r>
              <a:rPr lang="en-US" sz="2800" dirty="0"/>
              <a:t>. This is advice that all Christians would do well to heed.</a:t>
            </a:r>
          </a:p>
          <a:p>
            <a:pPr algn="ctr">
              <a:lnSpc>
                <a:spcPct val="160000"/>
              </a:lnSpc>
            </a:pPr>
            <a:endParaRPr lang="en-US" sz="2800" dirty="0"/>
          </a:p>
        </p:txBody>
      </p:sp>
      <p:pic>
        <p:nvPicPr>
          <p:cNvPr id="7170" name="Picture 2" descr="girl reading book">
            <a:extLst>
              <a:ext uri="{FF2B5EF4-FFF2-40B4-BE49-F238E27FC236}">
                <a16:creationId xmlns:a16="http://schemas.microsoft.com/office/drawing/2014/main" id="{7BB028A3-9941-9F48-BD25-10139313E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22288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27548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0F3F2"/>
      </a:lt2>
      <a:accent1>
        <a:srgbClr val="DB358E"/>
      </a:accent1>
      <a:accent2>
        <a:srgbClr val="C923C1"/>
      </a:accent2>
      <a:accent3>
        <a:srgbClr val="9E35DB"/>
      </a:accent3>
      <a:accent4>
        <a:srgbClr val="5635CD"/>
      </a:accent4>
      <a:accent5>
        <a:srgbClr val="3557DB"/>
      </a:accent5>
      <a:accent6>
        <a:srgbClr val="238AC9"/>
      </a:accent6>
      <a:hlink>
        <a:srgbClr val="3F44BF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1064</Words>
  <Application>Microsoft Macintosh PowerPoint</Application>
  <PresentationFormat>Widescreen</PresentationFormat>
  <Paragraphs>42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Rockwell Nova Light</vt:lpstr>
      <vt:lpstr>The Hand Extrablack</vt:lpstr>
      <vt:lpstr>BlobVTI</vt:lpstr>
      <vt:lpstr>Pornography </vt:lpstr>
      <vt:lpstr>PowerPoint Presentation</vt:lpstr>
      <vt:lpstr>1. It is destructive </vt:lpstr>
      <vt:lpstr>2. It is demeaning</vt:lpstr>
      <vt:lpstr>3. It is desensitizing </vt:lpstr>
      <vt:lpstr>4. It is exploitative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Pornography </dc:title>
  <dc:creator>Arrais, Raquel</dc:creator>
  <cp:lastModifiedBy>Arrais, Raquel</cp:lastModifiedBy>
  <cp:revision>6</cp:revision>
  <dcterms:created xsi:type="dcterms:W3CDTF">2021-03-29T13:40:36Z</dcterms:created>
  <dcterms:modified xsi:type="dcterms:W3CDTF">2021-04-06T15:52:31Z</dcterms:modified>
</cp:coreProperties>
</file>