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311"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312"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304" r:id="rId45"/>
    <p:sldId id="305" r:id="rId46"/>
    <p:sldId id="306" r:id="rId47"/>
    <p:sldId id="308" r:id="rId48"/>
    <p:sldId id="309" r:id="rId49"/>
    <p:sldId id="298" r:id="rId50"/>
    <p:sldId id="297" r:id="rId51"/>
    <p:sldId id="299" r:id="rId52"/>
    <p:sldId id="300" r:id="rId53"/>
    <p:sldId id="301" r:id="rId54"/>
    <p:sldId id="302" r:id="rId55"/>
    <p:sldId id="303" r:id="rId56"/>
    <p:sldId id="310" r:id="rId5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2381" autoAdjust="0"/>
  </p:normalViewPr>
  <p:slideViewPr>
    <p:cSldViewPr snapToGrid="0" snapToObjects="1">
      <p:cViewPr varScale="1">
        <p:scale>
          <a:sx n="107" d="100"/>
          <a:sy n="107" d="100"/>
        </p:scale>
        <p:origin x="138"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n.org/youthenvoy/2015/12/youth-violence-is-a-global-public-health-problem-who/"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cap="small" dirty="0">
                <a:effectLst/>
                <a:latin typeface="+mj-lt"/>
                <a:ea typeface="+mj-ea"/>
                <a:cs typeface="+mj-cs"/>
                <a:sym typeface="Calibri"/>
              </a:rPr>
              <a:t>Introduction</a:t>
            </a:r>
          </a:p>
          <a:p>
            <a:endParaRPr lang="en-US" sz="1200" dirty="0">
              <a:effectLst/>
              <a:latin typeface="+mj-lt"/>
              <a:ea typeface="+mj-ea"/>
              <a:cs typeface="+mj-cs"/>
              <a:sym typeface="Calibri"/>
            </a:endParaRPr>
          </a:p>
          <a:p>
            <a:r>
              <a:rPr lang="en-US" sz="1200" dirty="0">
                <a:effectLst/>
                <a:latin typeface="+mj-lt"/>
                <a:ea typeface="+mj-ea"/>
                <a:cs typeface="+mj-cs"/>
                <a:sym typeface="Calibri"/>
              </a:rPr>
              <a:t>The Little Person </a:t>
            </a:r>
          </a:p>
          <a:p>
            <a:pPr fontAlgn="base"/>
            <a:r>
              <a:rPr lang="en-US" sz="1200" dirty="0">
                <a:effectLst/>
                <a:latin typeface="+mj-lt"/>
                <a:ea typeface="+mj-ea"/>
                <a:cs typeface="+mj-cs"/>
                <a:sym typeface="Calibri"/>
              </a:rPr>
              <a:t>Once upon a time, there was a Little Person who felt special. The Little Person always wanted “their” own way. What other people wanted or needed didn’t matter to the Little Person who became selfish. </a:t>
            </a:r>
          </a:p>
          <a:p>
            <a:r>
              <a:rPr lang="en-US" sz="1200" dirty="0">
                <a:effectLst/>
                <a:latin typeface="+mj-lt"/>
                <a:ea typeface="+mj-ea"/>
                <a:cs typeface="+mj-cs"/>
                <a:sym typeface="Calibri"/>
              </a:rPr>
              <a:t> </a:t>
            </a:r>
          </a:p>
          <a:p>
            <a:r>
              <a:rPr lang="en-US" sz="1200" dirty="0">
                <a:effectLst/>
                <a:latin typeface="+mj-lt"/>
                <a:ea typeface="+mj-ea"/>
                <a:cs typeface="+mj-cs"/>
                <a:sym typeface="Calibri"/>
              </a:rPr>
              <a:t>While other Little People were learning to put others’ needs first, this Little Person didn’t. And the Little Person began expecting and demanding “their” own way.</a:t>
            </a:r>
          </a:p>
          <a:p>
            <a:r>
              <a:rPr lang="en-US" sz="1200" dirty="0">
                <a:effectLst/>
                <a:latin typeface="+mj-lt"/>
                <a:ea typeface="+mj-ea"/>
                <a:cs typeface="+mj-cs"/>
                <a:sym typeface="Calibri"/>
              </a:rPr>
              <a:t> </a:t>
            </a:r>
          </a:p>
          <a:p>
            <a:r>
              <a:rPr lang="en-US" sz="1200" dirty="0">
                <a:effectLst/>
                <a:latin typeface="+mj-lt"/>
                <a:ea typeface="+mj-ea"/>
                <a:cs typeface="+mj-cs"/>
                <a:sym typeface="Calibri"/>
              </a:rPr>
              <a:t>The Little Person grew up and became a Big Little Person. When the Big Little Person tried the same selfish demands to get “their” own way with other grownups, it didn’t work as well as it had before.</a:t>
            </a:r>
          </a:p>
          <a:p>
            <a:r>
              <a:rPr lang="en-US" sz="1200" dirty="0">
                <a:effectLst/>
                <a:latin typeface="+mj-lt"/>
                <a:ea typeface="+mj-ea"/>
                <a:cs typeface="+mj-cs"/>
                <a:sym typeface="Calibri"/>
              </a:rPr>
              <a:t> </a:t>
            </a:r>
          </a:p>
          <a:p>
            <a:r>
              <a:rPr lang="en-US" sz="1200" dirty="0">
                <a:effectLst/>
                <a:latin typeface="+mj-lt"/>
                <a:ea typeface="+mj-ea"/>
                <a:cs typeface="+mj-cs"/>
                <a:sym typeface="Calibri"/>
              </a:rPr>
              <a:t>Instead of focusing on being kind and helpful to others, the Big Little Person began a habit of doing dishonest things and hurting people to get “their” own way, even though being dishonest and hurting people is wrong.</a:t>
            </a:r>
          </a:p>
          <a:p>
            <a:r>
              <a:rPr lang="en-US" sz="1200" dirty="0">
                <a:effectLst/>
                <a:latin typeface="+mj-lt"/>
                <a:ea typeface="+mj-ea"/>
                <a:cs typeface="+mj-cs"/>
                <a:sym typeface="Calibri"/>
              </a:rPr>
              <a:t> </a:t>
            </a:r>
          </a:p>
          <a:p>
            <a:r>
              <a:rPr lang="en-US" sz="1200" dirty="0">
                <a:effectLst/>
                <a:latin typeface="+mj-lt"/>
                <a:ea typeface="+mj-ea"/>
                <a:cs typeface="+mj-cs"/>
                <a:sym typeface="Calibri"/>
              </a:rPr>
              <a:t>Because the Big Little Person was always nice to the people in charge, they thought the Big Little Person was wonderful. Soon the people in charge allowed the Big Little Person to take more and more power.</a:t>
            </a:r>
          </a:p>
          <a:p>
            <a:r>
              <a:rPr lang="en-US" sz="1200" dirty="0">
                <a:effectLst/>
                <a:latin typeface="+mj-lt"/>
                <a:ea typeface="+mj-ea"/>
                <a:cs typeface="+mj-cs"/>
                <a:sym typeface="Calibri"/>
              </a:rPr>
              <a:t> </a:t>
            </a:r>
          </a:p>
          <a:p>
            <a:r>
              <a:rPr lang="en-US" sz="1200" dirty="0">
                <a:effectLst/>
                <a:latin typeface="+mj-lt"/>
                <a:ea typeface="+mj-ea"/>
                <a:cs typeface="+mj-cs"/>
                <a:sym typeface="Calibri"/>
              </a:rPr>
              <a:t>The Big Little Person appeared to live happily ever after, but all the people close to the Big Little Person suffered. In the end, the Big Little Person who learned to like being cruel, ended up suffering too — because the Big Little Person who wanted “their” own way never experienced the joy of unselfishness, helpfulness, and kindness.</a:t>
            </a:r>
          </a:p>
          <a:p>
            <a:r>
              <a:rPr lang="en-US" sz="1200" dirty="0">
                <a:effectLst/>
                <a:latin typeface="+mj-lt"/>
                <a:ea typeface="+mj-ea"/>
                <a:cs typeface="+mj-cs"/>
                <a:sym typeface="Calibri"/>
              </a:rPr>
              <a:t> </a:t>
            </a:r>
          </a:p>
          <a:p>
            <a:r>
              <a:rPr lang="en-US" sz="1200" dirty="0">
                <a:effectLst/>
                <a:latin typeface="+mj-lt"/>
                <a:ea typeface="+mj-ea"/>
                <a:cs typeface="+mj-cs"/>
                <a:sym typeface="Calibri"/>
              </a:rPr>
              <a:t>One day when the people in charge realized the Big Little Person was cruel to others, they decided to stop giving power to the Big Little Person. That was the day when other people in the community were no longer being hurt by the Big Little Person, and they were able to begin healing from their wounds and to experience true love and safety.</a:t>
            </a:r>
          </a:p>
          <a:p>
            <a:endParaRPr lang="en-US" dirty="0"/>
          </a:p>
        </p:txBody>
      </p:sp>
    </p:spTree>
    <p:extLst>
      <p:ext uri="{BB962C8B-B14F-4D97-AF65-F5344CB8AC3E}">
        <p14:creationId xmlns:p14="http://schemas.microsoft.com/office/powerpoint/2010/main" val="4194544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These adverse experiences can include verbal, physical, sexual or psychological abuse; various forms of neglect; violence between parents or caregivers; serious dysfunctions such as alcohol, </a:t>
            </a:r>
            <a:r>
              <a:rPr lang="fr-FR" sz="1200" dirty="0">
                <a:effectLst/>
                <a:latin typeface="+mj-lt"/>
                <a:ea typeface="+mj-ea"/>
                <a:cs typeface="+mj-cs"/>
                <a:sym typeface="Calibri"/>
              </a:rPr>
              <a:t>substance</a:t>
            </a:r>
            <a:r>
              <a:rPr lang="en-US" sz="1200" dirty="0">
                <a:effectLst/>
                <a:latin typeface="+mj-lt"/>
                <a:ea typeface="+mj-ea"/>
                <a:cs typeface="+mj-cs"/>
                <a:sym typeface="Calibri"/>
              </a:rPr>
              <a:t>, or pornography addiction; as well as outright violence among</a:t>
            </a:r>
            <a:r>
              <a:rPr lang="nl-NL" sz="1200" dirty="0">
                <a:effectLst/>
                <a:latin typeface="+mj-lt"/>
                <a:ea typeface="+mj-ea"/>
                <a:cs typeface="+mj-cs"/>
                <a:sym typeface="Calibri"/>
              </a:rPr>
              <a:t> peer</a:t>
            </a:r>
            <a:r>
              <a:rPr lang="en-US" sz="1200" dirty="0">
                <a:effectLst/>
                <a:latin typeface="+mj-lt"/>
                <a:ea typeface="+mj-ea"/>
                <a:cs typeface="+mj-cs"/>
                <a:sym typeface="Calibri"/>
              </a:rPr>
              <a:t>s, or in the community.</a:t>
            </a:r>
          </a:p>
          <a:p>
            <a:r>
              <a:rPr lang="en-US" sz="1200" dirty="0">
                <a:effectLst/>
                <a:latin typeface="+mj-lt"/>
                <a:ea typeface="+mj-ea"/>
                <a:cs typeface="+mj-cs"/>
                <a:sym typeface="Calibri"/>
              </a:rPr>
              <a:t> </a:t>
            </a:r>
          </a:p>
          <a:p>
            <a:r>
              <a:rPr lang="en-US" sz="1200" dirty="0">
                <a:effectLst/>
                <a:latin typeface="+mj-lt"/>
                <a:ea typeface="+mj-ea"/>
                <a:cs typeface="+mj-cs"/>
                <a:sym typeface="Calibri"/>
              </a:rPr>
              <a:t>“It has been shown that considerable and prolonged stress in childhood has life-long consequences for a person's health and well-being. It can disrupt early brain development and compromise functioning of the nervous and immune systems. In addition, because of the </a:t>
            </a:r>
            <a:r>
              <a:rPr lang="en-US" sz="1200" dirty="0" err="1">
                <a:effectLst/>
                <a:latin typeface="+mj-lt"/>
                <a:ea typeface="+mj-ea"/>
                <a:cs typeface="+mj-cs"/>
                <a:sym typeface="Calibri"/>
              </a:rPr>
              <a:t>behaviours</a:t>
            </a:r>
            <a:r>
              <a:rPr lang="en-US" sz="1200" dirty="0">
                <a:effectLst/>
                <a:latin typeface="+mj-lt"/>
                <a:ea typeface="+mj-ea"/>
                <a:cs typeface="+mj-cs"/>
                <a:sym typeface="Calibri"/>
              </a:rPr>
              <a:t> adopted by some people who have faced ACEs, such stress can lead to serious problems such as alcoholism, depression, eating disorders, unsafe sex, HIV/AIDS, heart disease, cancer, and other chronic diseases” later in life.</a:t>
            </a:r>
          </a:p>
          <a:p>
            <a:endParaRPr lang="en-US" dirty="0"/>
          </a:p>
        </p:txBody>
      </p:sp>
    </p:spTree>
    <p:extLst>
      <p:ext uri="{BB962C8B-B14F-4D97-AF65-F5344CB8AC3E}">
        <p14:creationId xmlns:p14="http://schemas.microsoft.com/office/powerpoint/2010/main" val="4154050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When </a:t>
            </a:r>
            <a:r>
              <a:rPr lang="en-US" sz="1200" u="none" dirty="0">
                <a:effectLst/>
                <a:latin typeface="+mj-lt"/>
                <a:ea typeface="+mj-ea"/>
                <a:cs typeface="+mj-cs"/>
                <a:sym typeface="Calibri"/>
              </a:rPr>
              <a:t>describing</a:t>
            </a:r>
            <a:r>
              <a:rPr lang="en-US" sz="1200" dirty="0">
                <a:effectLst/>
                <a:latin typeface="+mj-lt"/>
                <a:ea typeface="+mj-ea"/>
                <a:cs typeface="+mj-cs"/>
                <a:sym typeface="Calibri"/>
              </a:rPr>
              <a:t> Christ’s childhood, Luke 2:52 tells us that “Jesus grew in wisdom and in stature and in favor with God and all the people.” </a:t>
            </a:r>
            <a:endParaRPr lang="en-US" dirty="0"/>
          </a:p>
        </p:txBody>
      </p:sp>
    </p:spTree>
    <p:extLst>
      <p:ext uri="{BB962C8B-B14F-4D97-AF65-F5344CB8AC3E}">
        <p14:creationId xmlns:p14="http://schemas.microsoft.com/office/powerpoint/2010/main" val="2816205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This tells us three things about His childhood:</a:t>
            </a:r>
          </a:p>
          <a:p>
            <a:r>
              <a:rPr lang="en-US" sz="1200" dirty="0">
                <a:effectLst/>
                <a:latin typeface="+mj-lt"/>
                <a:ea typeface="+mj-ea"/>
                <a:cs typeface="+mj-cs"/>
                <a:sym typeface="Calibri"/>
              </a:rPr>
              <a:t>	1) he grew in psychological and spiritual maturity (wisdom)</a:t>
            </a:r>
          </a:p>
          <a:p>
            <a:r>
              <a:rPr lang="en-US" sz="1200" dirty="0">
                <a:effectLst/>
                <a:latin typeface="+mj-lt"/>
                <a:ea typeface="+mj-ea"/>
                <a:cs typeface="+mj-cs"/>
                <a:sym typeface="Calibri"/>
              </a:rPr>
              <a:t>	2) he grew in physical health and strength (stature) </a:t>
            </a:r>
          </a:p>
          <a:p>
            <a:r>
              <a:rPr lang="en-US" sz="1200" dirty="0">
                <a:effectLst/>
                <a:latin typeface="+mj-lt"/>
                <a:ea typeface="+mj-ea"/>
                <a:cs typeface="+mj-cs"/>
                <a:sym typeface="Calibri"/>
              </a:rPr>
              <a:t>	3) he grew in favor with God and the people (character and personality).</a:t>
            </a:r>
          </a:p>
          <a:p>
            <a:r>
              <a:rPr lang="en-US" sz="1200" dirty="0">
                <a:effectLst/>
                <a:latin typeface="+mj-lt"/>
                <a:ea typeface="+mj-ea"/>
                <a:cs typeface="+mj-cs"/>
                <a:sym typeface="Calibri"/>
              </a:rPr>
              <a:t> </a:t>
            </a:r>
          </a:p>
          <a:p>
            <a:endParaRPr lang="en-US" dirty="0"/>
          </a:p>
        </p:txBody>
      </p:sp>
    </p:spTree>
    <p:extLst>
      <p:ext uri="{BB962C8B-B14F-4D97-AF65-F5344CB8AC3E}">
        <p14:creationId xmlns:p14="http://schemas.microsoft.com/office/powerpoint/2010/main" val="252343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dirty="0">
              <a:effectLst/>
              <a:latin typeface="+mj-lt"/>
              <a:ea typeface="+mj-ea"/>
              <a:cs typeface="+mj-cs"/>
              <a:sym typeface="Calibri"/>
            </a:endParaRPr>
          </a:p>
          <a:p>
            <a:r>
              <a:rPr lang="en-US" sz="1200" dirty="0">
                <a:effectLst/>
                <a:latin typeface="+mj-lt"/>
                <a:ea typeface="+mj-ea"/>
                <a:cs typeface="+mj-cs"/>
                <a:sym typeface="Calibri"/>
              </a:rPr>
              <a:t>Ellen White also writes about these three attributes of Jesus: </a:t>
            </a:r>
          </a:p>
          <a:p>
            <a:endParaRPr lang="en-US" sz="1200" dirty="0">
              <a:effectLst/>
              <a:latin typeface="+mj-lt"/>
              <a:ea typeface="+mj-ea"/>
              <a:cs typeface="+mj-cs"/>
              <a:sym typeface="Calibri"/>
            </a:endParaRPr>
          </a:p>
          <a:p>
            <a:r>
              <a:rPr lang="en-US" sz="1200" dirty="0">
                <a:effectLst/>
                <a:latin typeface="+mj-lt"/>
                <a:ea typeface="+mj-ea"/>
                <a:cs typeface="+mj-cs"/>
                <a:sym typeface="Calibri"/>
              </a:rPr>
              <a:t>“Wonderful in its significance is the brief record of His early life: ‘The child grew, and waxed strong in spirit, filled with wisdom: and the grace of God was upon Him.’ Luke 2:52. His mind was active and penetrating, with a thoughtfulness and wisdom beyond His years. Yet His character was beautiful in its symmetry. The powers of mind and body developed gradually, in keeping with the laws of childhood.” (</a:t>
            </a:r>
            <a:r>
              <a:rPr lang="en-US" sz="1200" i="1" dirty="0">
                <a:effectLst/>
                <a:latin typeface="+mj-lt"/>
                <a:ea typeface="+mj-ea"/>
                <a:cs typeface="+mj-cs"/>
                <a:sym typeface="Calibri"/>
              </a:rPr>
              <a:t>The Desire of Ages, </a:t>
            </a:r>
            <a:r>
              <a:rPr lang="en-US" sz="1200" dirty="0">
                <a:effectLst/>
                <a:latin typeface="+mj-lt"/>
                <a:ea typeface="+mj-ea"/>
                <a:cs typeface="+mj-cs"/>
                <a:sym typeface="Calibri"/>
              </a:rPr>
              <a:t>68)</a:t>
            </a:r>
          </a:p>
          <a:p>
            <a:endParaRPr lang="en-US" dirty="0"/>
          </a:p>
        </p:txBody>
      </p:sp>
    </p:spTree>
    <p:extLst>
      <p:ext uri="{BB962C8B-B14F-4D97-AF65-F5344CB8AC3E}">
        <p14:creationId xmlns:p14="http://schemas.microsoft.com/office/powerpoint/2010/main" val="218115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In order to have the greatest opportunity to grow in wisdom, stature, and favor like Jesus did — our children need protection and safety to develop with balance and wholeness. This means they not only need physical safety, but also emotional, spiritual, sexual, and psychological safety. </a:t>
            </a:r>
          </a:p>
          <a:p>
            <a:endParaRPr lang="en-US" dirty="0"/>
          </a:p>
        </p:txBody>
      </p:sp>
    </p:spTree>
    <p:extLst>
      <p:ext uri="{BB962C8B-B14F-4D97-AF65-F5344CB8AC3E}">
        <p14:creationId xmlns:p14="http://schemas.microsoft.com/office/powerpoint/2010/main" val="516284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The solutions for preventing adverse childhood experiences must begin in the Christian home. </a:t>
            </a:r>
          </a:p>
          <a:p>
            <a:endParaRPr lang="en-US" dirty="0"/>
          </a:p>
        </p:txBody>
      </p:sp>
    </p:spTree>
    <p:extLst>
      <p:ext uri="{BB962C8B-B14F-4D97-AF65-F5344CB8AC3E}">
        <p14:creationId xmlns:p14="http://schemas.microsoft.com/office/powerpoint/2010/main" val="604776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We love our precious children. We love them fiercely and fully. We want the best for them. But often we fail to realize that we are preparing them for lives marred by violence by subjecting them to a lack of safety right at home. </a:t>
            </a:r>
          </a:p>
          <a:p>
            <a:r>
              <a:rPr lang="en-US" sz="1200" dirty="0">
                <a:effectLst/>
                <a:latin typeface="+mj-lt"/>
                <a:ea typeface="+mj-ea"/>
                <a:cs typeface="+mj-cs"/>
                <a:sym typeface="Calibri"/>
              </a:rPr>
              <a:t> </a:t>
            </a:r>
          </a:p>
          <a:p>
            <a:pPr marL="171450" lvl="0" indent="-171450">
              <a:buFont typeface="Arial" panose="020B0604020202020204" pitchFamily="34" charset="0"/>
              <a:buChar char="•"/>
            </a:pPr>
            <a:r>
              <a:rPr lang="en-US" sz="1200" dirty="0">
                <a:effectLst/>
                <a:latin typeface="+mj-lt"/>
                <a:ea typeface="+mj-ea"/>
                <a:cs typeface="+mj-cs"/>
                <a:sym typeface="Calibri"/>
              </a:rPr>
              <a:t>If they are watching parents fight, or seeing their father attack their mother — home is not safe. </a:t>
            </a:r>
          </a:p>
          <a:p>
            <a:pPr marL="171450" lvl="0" indent="-171450">
              <a:buFont typeface="Arial" panose="020B0604020202020204" pitchFamily="34" charset="0"/>
              <a:buChar char="•"/>
            </a:pPr>
            <a:r>
              <a:rPr lang="en-US" sz="1200" dirty="0">
                <a:effectLst/>
                <a:latin typeface="+mj-lt"/>
                <a:ea typeface="+mj-ea"/>
                <a:cs typeface="+mj-cs"/>
                <a:sym typeface="Calibri"/>
              </a:rPr>
              <a:t>If they are being molested or abused sexually by family or trusted friends — home is not safe. </a:t>
            </a:r>
          </a:p>
          <a:p>
            <a:pPr marL="171450" lvl="0" indent="-171450">
              <a:buFont typeface="Arial" panose="020B0604020202020204" pitchFamily="34" charset="0"/>
              <a:buChar char="•"/>
            </a:pPr>
            <a:r>
              <a:rPr lang="en-US" sz="1200" dirty="0">
                <a:effectLst/>
                <a:latin typeface="+mj-lt"/>
                <a:ea typeface="+mj-ea"/>
                <a:cs typeface="+mj-cs"/>
                <a:sym typeface="Calibri"/>
              </a:rPr>
              <a:t>If they are living in fear of your criticism and harsh words — home is not safe. </a:t>
            </a:r>
          </a:p>
          <a:p>
            <a:pPr marL="171450" lvl="0" indent="-171450">
              <a:buFont typeface="Arial" panose="020B0604020202020204" pitchFamily="34" charset="0"/>
              <a:buChar char="•"/>
            </a:pPr>
            <a:r>
              <a:rPr lang="en-US" sz="1200" dirty="0">
                <a:effectLst/>
                <a:latin typeface="+mj-lt"/>
                <a:ea typeface="+mj-ea"/>
                <a:cs typeface="+mj-cs"/>
                <a:sym typeface="Calibri"/>
              </a:rPr>
              <a:t>If their mistakes and failures are used to shame and control them — home is not safe. </a:t>
            </a:r>
          </a:p>
          <a:p>
            <a:pPr marL="171450" lvl="0" indent="-171450">
              <a:buFont typeface="Arial" panose="020B0604020202020204" pitchFamily="34" charset="0"/>
              <a:buChar char="•"/>
            </a:pPr>
            <a:r>
              <a:rPr lang="en-US" sz="1200" dirty="0">
                <a:effectLst/>
                <a:latin typeface="+mj-lt"/>
                <a:ea typeface="+mj-ea"/>
                <a:cs typeface="+mj-cs"/>
                <a:sym typeface="Calibri"/>
              </a:rPr>
              <a:t>If they are not free to express emotions and fears and concerns — home is not safe.</a:t>
            </a:r>
          </a:p>
          <a:p>
            <a:pPr marL="171450" lvl="0" indent="-171450">
              <a:buFont typeface="Arial" panose="020B0604020202020204" pitchFamily="34" charset="0"/>
              <a:buChar char="•"/>
            </a:pPr>
            <a:r>
              <a:rPr lang="en-US" sz="1200" dirty="0">
                <a:effectLst/>
                <a:latin typeface="+mj-lt"/>
                <a:ea typeface="+mj-ea"/>
                <a:cs typeface="+mj-cs"/>
                <a:sym typeface="Calibri"/>
              </a:rPr>
              <a:t>If they are silent on spiritual topics because they’ve been told God won’t love them if they ask questions — home is not safe. </a:t>
            </a:r>
          </a:p>
          <a:p>
            <a:pPr marL="171450" lvl="0" indent="-171450">
              <a:buFont typeface="Arial" panose="020B0604020202020204" pitchFamily="34" charset="0"/>
              <a:buChar char="•"/>
            </a:pPr>
            <a:r>
              <a:rPr lang="en-US" sz="1200" dirty="0">
                <a:effectLst/>
                <a:latin typeface="+mj-lt"/>
                <a:ea typeface="+mj-ea"/>
                <a:cs typeface="+mj-cs"/>
                <a:sym typeface="Calibri"/>
              </a:rPr>
              <a:t>If they observe fathers and male relatives exercising their power to exploit women instead of leading like Jesus by serving and protecting — home is not safe. </a:t>
            </a:r>
          </a:p>
          <a:p>
            <a:endParaRPr lang="en-US" dirty="0"/>
          </a:p>
        </p:txBody>
      </p:sp>
    </p:spTree>
    <p:extLst>
      <p:ext uri="{BB962C8B-B14F-4D97-AF65-F5344CB8AC3E}">
        <p14:creationId xmlns:p14="http://schemas.microsoft.com/office/powerpoint/2010/main" val="1109042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We cannot control the world around us. But we do have an undeniable responsibility before God to raise our children in safe, gentle homes that reflect the tenderness and love of Christ’s character. “The atmosphere surrounding the souls of fathers and mothers fills the whole house, and is felt in every department of the home.”</a:t>
            </a:r>
          </a:p>
          <a:p>
            <a:endParaRPr lang="en-US" dirty="0"/>
          </a:p>
        </p:txBody>
      </p:sp>
    </p:spTree>
    <p:extLst>
      <p:ext uri="{BB962C8B-B14F-4D97-AF65-F5344CB8AC3E}">
        <p14:creationId xmlns:p14="http://schemas.microsoft.com/office/powerpoint/2010/main" val="1092069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In order to address the epidemic of aggression among our youth, in order to reduce dating violence, peer bullying, child sexual assault, and teen homicide — we must assess the cultural norms that exist inside our homes. </a:t>
            </a:r>
          </a:p>
          <a:p>
            <a:endParaRPr lang="en-US" dirty="0"/>
          </a:p>
        </p:txBody>
      </p:sp>
    </p:spTree>
    <p:extLst>
      <p:ext uri="{BB962C8B-B14F-4D97-AF65-F5344CB8AC3E}">
        <p14:creationId xmlns:p14="http://schemas.microsoft.com/office/powerpoint/2010/main" val="1822630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We must first address ourselves as parents, grandparents, aunties, uncles, and family friends. When our homes are structured on the concepts of power and control, we unwittingly perpetuate cycles of aggression, anger, and hopelessness back out into the community.</a:t>
            </a:r>
            <a:endParaRPr lang="en-US" dirty="0"/>
          </a:p>
        </p:txBody>
      </p:sp>
    </p:spTree>
    <p:extLst>
      <p:ext uri="{BB962C8B-B14F-4D97-AF65-F5344CB8AC3E}">
        <p14:creationId xmlns:p14="http://schemas.microsoft.com/office/powerpoint/2010/main" val="2948252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cap="small" dirty="0">
                <a:effectLst/>
                <a:latin typeface="+mj-lt"/>
                <a:ea typeface="+mj-ea"/>
                <a:cs typeface="+mj-cs"/>
                <a:sym typeface="Calibri"/>
              </a:rPr>
              <a:t>Statistics of Youth Violence Around the World</a:t>
            </a:r>
            <a:endParaRPr lang="en-US" sz="1200" dirty="0">
              <a:effectLst/>
              <a:latin typeface="+mj-lt"/>
              <a:ea typeface="+mj-ea"/>
              <a:cs typeface="+mj-cs"/>
              <a:sym typeface="Calibri"/>
            </a:endParaRPr>
          </a:p>
          <a:p>
            <a:endParaRPr lang="en-US" sz="1200" dirty="0">
              <a:effectLst/>
              <a:latin typeface="+mj-lt"/>
              <a:ea typeface="+mj-ea"/>
              <a:cs typeface="+mj-cs"/>
              <a:sym typeface="Calibri"/>
            </a:endParaRPr>
          </a:p>
          <a:p>
            <a:r>
              <a:rPr lang="en-US" sz="1200" dirty="0">
                <a:effectLst/>
                <a:latin typeface="+mj-lt"/>
                <a:ea typeface="+mj-ea"/>
                <a:cs typeface="+mj-cs"/>
                <a:sym typeface="Calibri"/>
              </a:rPr>
              <a:t>Today’s world is a dangerous place for our children and youth to grow up. If we are courageous enough to look, the statistics of violence, bullying, and assault are alarming in every country. Technology has expanded the potential for youthful cruelty, by making it possible to cyber-bully one’s peers without risking exposure or harm to oneself. </a:t>
            </a:r>
          </a:p>
          <a:p>
            <a:r>
              <a:rPr lang="en-US" sz="1200" dirty="0">
                <a:effectLst/>
                <a:latin typeface="+mj-lt"/>
                <a:ea typeface="+mj-ea"/>
                <a:cs typeface="+mj-cs"/>
                <a:sym typeface="Calibri"/>
              </a:rPr>
              <a:t> </a:t>
            </a:r>
          </a:p>
          <a:p>
            <a:r>
              <a:rPr lang="en-US" sz="1200" dirty="0">
                <a:effectLst/>
                <a:latin typeface="+mj-lt"/>
                <a:ea typeface="+mj-ea"/>
                <a:cs typeface="+mj-cs"/>
                <a:sym typeface="Calibri"/>
              </a:rPr>
              <a:t>Before we can explore the tangible ways to address this problem, we must first have a better understanding of what our youth are facing on a daily basis in today’s world. </a:t>
            </a:r>
          </a:p>
          <a:p>
            <a:r>
              <a:rPr lang="en-US" sz="1200" dirty="0">
                <a:effectLst/>
                <a:latin typeface="+mj-lt"/>
                <a:ea typeface="+mj-ea"/>
                <a:cs typeface="+mj-cs"/>
                <a:sym typeface="Calibri"/>
              </a:rPr>
              <a:t> </a:t>
            </a:r>
          </a:p>
          <a:p>
            <a:r>
              <a:rPr lang="en-US" sz="1200" dirty="0">
                <a:effectLst/>
                <a:latin typeface="+mj-lt"/>
                <a:ea typeface="+mj-ea"/>
                <a:cs typeface="+mj-cs"/>
                <a:sym typeface="Calibri"/>
              </a:rPr>
              <a:t>These statistics may be disturbing and very uncomfortable to hear, </a:t>
            </a:r>
            <a:r>
              <a:rPr lang="en-US" sz="1200" u="none" dirty="0">
                <a:effectLst/>
                <a:latin typeface="+mj-lt"/>
                <a:ea typeface="+mj-ea"/>
                <a:cs typeface="+mj-cs"/>
                <a:sym typeface="Calibri"/>
              </a:rPr>
              <a:t>but for our community of faith </a:t>
            </a:r>
            <a:r>
              <a:rPr lang="en-US" sz="1200" dirty="0">
                <a:effectLst/>
                <a:latin typeface="+mj-lt"/>
                <a:ea typeface="+mj-ea"/>
                <a:cs typeface="+mj-cs"/>
                <a:sym typeface="Calibri"/>
              </a:rPr>
              <a:t>they are crucial </a:t>
            </a:r>
            <a:r>
              <a:rPr lang="en-US" sz="1200" u="none" dirty="0">
                <a:effectLst/>
                <a:latin typeface="+mj-lt"/>
                <a:ea typeface="+mj-ea"/>
                <a:cs typeface="+mj-cs"/>
                <a:sym typeface="Calibri"/>
              </a:rPr>
              <a:t>to know </a:t>
            </a:r>
            <a:r>
              <a:rPr lang="en-US" sz="1200" dirty="0">
                <a:effectLst/>
                <a:latin typeface="+mj-lt"/>
                <a:ea typeface="+mj-ea"/>
                <a:cs typeface="+mj-cs"/>
                <a:sym typeface="Calibri"/>
              </a:rPr>
              <a:t>if we want to be aware and able to truly impact the way things are. We must also remember that many of the families in our congregations and communities are living with the impact of this data, which makes it an important theme to discuss in the church — even if it is not comfortable to do so. </a:t>
            </a:r>
          </a:p>
          <a:p>
            <a:endParaRPr lang="en-US" dirty="0"/>
          </a:p>
        </p:txBody>
      </p:sp>
    </p:spTree>
    <p:extLst>
      <p:ext uri="{BB962C8B-B14F-4D97-AF65-F5344CB8AC3E}">
        <p14:creationId xmlns:p14="http://schemas.microsoft.com/office/powerpoint/2010/main" val="1097816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The first step to ending these painful cycles is to </a:t>
            </a:r>
            <a:r>
              <a:rPr lang="en-US" sz="1200" u="none" dirty="0">
                <a:effectLst/>
                <a:latin typeface="+mj-lt"/>
                <a:ea typeface="+mj-ea"/>
                <a:cs typeface="+mj-cs"/>
                <a:sym typeface="Calibri"/>
              </a:rPr>
              <a:t>break </a:t>
            </a:r>
            <a:r>
              <a:rPr lang="en-US" sz="1200" dirty="0">
                <a:effectLst/>
                <a:latin typeface="+mj-lt"/>
                <a:ea typeface="+mj-ea"/>
                <a:cs typeface="+mj-cs"/>
                <a:sym typeface="Calibri"/>
              </a:rPr>
              <a:t>the silence and bring the subject into the light. </a:t>
            </a:r>
          </a:p>
          <a:p>
            <a:r>
              <a:rPr lang="en-US" sz="1200" dirty="0">
                <a:effectLst/>
                <a:latin typeface="+mj-lt"/>
                <a:ea typeface="+mj-ea"/>
                <a:cs typeface="+mj-cs"/>
                <a:sym typeface="Calibri"/>
              </a:rPr>
              <a:t> </a:t>
            </a:r>
          </a:p>
          <a:p>
            <a:r>
              <a:rPr lang="en-US" sz="1200" dirty="0">
                <a:effectLst/>
                <a:latin typeface="+mj-lt"/>
                <a:ea typeface="+mj-ea"/>
                <a:cs typeface="+mj-cs"/>
                <a:sym typeface="Calibri"/>
              </a:rPr>
              <a:t>The Apostle John writes, “God’s light came into the world, but people loved the darkness more than the light, for their actions were evil. All who do evil hate the light and refuse to go near it for fear their sins will be exposed. . . </a:t>
            </a:r>
          </a:p>
          <a:p>
            <a:r>
              <a:rPr lang="en-US" sz="1200" dirty="0">
                <a:effectLst/>
                <a:latin typeface="+mj-lt"/>
                <a:ea typeface="+mj-ea"/>
                <a:cs typeface="+mj-cs"/>
                <a:sym typeface="Calibri"/>
              </a:rPr>
              <a:t>(go to next slide)</a:t>
            </a:r>
            <a:endParaRPr lang="en-US" dirty="0"/>
          </a:p>
        </p:txBody>
      </p:sp>
    </p:spTree>
    <p:extLst>
      <p:ext uri="{BB962C8B-B14F-4D97-AF65-F5344CB8AC3E}">
        <p14:creationId xmlns:p14="http://schemas.microsoft.com/office/powerpoint/2010/main" val="1436012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But those who do what is right come to the light so others can see that they are doing what God wants.” (John 3:19-21)</a:t>
            </a: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No matter how awkward it may feel, we must begin discussing reality in a way that allows for honesty and leads to change. When we </a:t>
            </a:r>
            <a:r>
              <a:rPr lang="en-US" sz="1200" u="none" dirty="0">
                <a:effectLst/>
                <a:latin typeface="+mj-lt"/>
                <a:ea typeface="+mj-ea"/>
                <a:cs typeface="+mj-cs"/>
                <a:sym typeface="Calibri"/>
              </a:rPr>
              <a:t>as a global church</a:t>
            </a:r>
            <a:r>
              <a:rPr lang="en-US" sz="1200" dirty="0">
                <a:effectLst/>
                <a:latin typeface="+mj-lt"/>
                <a:ea typeface="+mj-ea"/>
                <a:cs typeface="+mj-cs"/>
                <a:sym typeface="Calibri"/>
              </a:rPr>
              <a:t> avoid uncomfortable topics, </a:t>
            </a:r>
            <a:r>
              <a:rPr lang="en-US" sz="1200" u="none" dirty="0">
                <a:effectLst/>
                <a:latin typeface="+mj-lt"/>
                <a:ea typeface="+mj-ea"/>
                <a:cs typeface="+mj-cs"/>
                <a:sym typeface="Calibri"/>
              </a:rPr>
              <a:t>preferring to </a:t>
            </a:r>
            <a:r>
              <a:rPr lang="en-US" sz="1200" dirty="0">
                <a:effectLst/>
                <a:latin typeface="+mj-lt"/>
                <a:ea typeface="+mj-ea"/>
                <a:cs typeface="+mj-cs"/>
                <a:sym typeface="Calibri"/>
              </a:rPr>
              <a:t>keep things secret and hidden, we allow violence to </a:t>
            </a:r>
            <a:r>
              <a:rPr lang="en-US" sz="1200" u="none" dirty="0">
                <a:effectLst/>
                <a:latin typeface="+mj-lt"/>
                <a:ea typeface="+mj-ea"/>
                <a:cs typeface="+mj-cs"/>
                <a:sym typeface="Calibri"/>
              </a:rPr>
              <a:t>flourish</a:t>
            </a:r>
            <a:r>
              <a:rPr lang="en-US" sz="1200" dirty="0">
                <a:effectLst/>
                <a:latin typeface="+mj-lt"/>
                <a:ea typeface="+mj-ea"/>
                <a:cs typeface="+mj-cs"/>
                <a:sym typeface="Calibri"/>
              </a:rPr>
              <a:t> in private. The only way to dispel the darkness is to shine the light of truth upon it, and to bring it into the sterilizing sunshine of God’s character. John tells us that if someone keep</a:t>
            </a:r>
            <a:r>
              <a:rPr lang="en-US" sz="1200" u="none" dirty="0">
                <a:effectLst/>
                <a:latin typeface="+mj-lt"/>
                <a:ea typeface="+mj-ea"/>
                <a:cs typeface="+mj-cs"/>
                <a:sym typeface="Calibri"/>
              </a:rPr>
              <a:t>s</a:t>
            </a:r>
            <a:r>
              <a:rPr lang="en-US" sz="1200" dirty="0">
                <a:effectLst/>
                <a:latin typeface="+mj-lt"/>
                <a:ea typeface="+mj-ea"/>
                <a:cs typeface="+mj-cs"/>
                <a:sym typeface="Calibri"/>
              </a:rPr>
              <a:t> evil hidden in the dark, they are not true followers of God.</a:t>
            </a: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effectLst/>
              <a:latin typeface="+mj-lt"/>
              <a:ea typeface="+mj-ea"/>
              <a:cs typeface="+mj-cs"/>
              <a:sym typeface="Calibri"/>
            </a:endParaRPr>
          </a:p>
        </p:txBody>
      </p:sp>
    </p:spTree>
    <p:extLst>
      <p:ext uri="{BB962C8B-B14F-4D97-AF65-F5344CB8AC3E}">
        <p14:creationId xmlns:p14="http://schemas.microsoft.com/office/powerpoint/2010/main" val="3639541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cap="small" dirty="0">
                <a:effectLst/>
                <a:latin typeface="+mj-lt"/>
                <a:ea typeface="+mj-ea"/>
                <a:cs typeface="+mj-cs"/>
                <a:sym typeface="Calibri"/>
              </a:rPr>
              <a:t>The mindset of power and control</a:t>
            </a:r>
          </a:p>
          <a:p>
            <a:endParaRPr lang="en-US" sz="1200" dirty="0">
              <a:effectLst/>
              <a:latin typeface="+mj-lt"/>
              <a:ea typeface="+mj-ea"/>
              <a:cs typeface="+mj-cs"/>
              <a:sym typeface="Calibri"/>
            </a:endParaRPr>
          </a:p>
          <a:p>
            <a:r>
              <a:rPr lang="en-US" sz="1200" dirty="0">
                <a:effectLst/>
                <a:latin typeface="+mj-lt"/>
                <a:ea typeface="+mj-ea"/>
                <a:cs typeface="+mj-cs"/>
                <a:sym typeface="Calibri"/>
              </a:rPr>
              <a:t>Church communities can unknowingly promote ways of thinking that increase abusive patterns of behavior, because we idolize those who wield power. </a:t>
            </a:r>
          </a:p>
          <a:p>
            <a:endParaRPr lang="en-US" dirty="0"/>
          </a:p>
        </p:txBody>
      </p:sp>
    </p:spTree>
    <p:extLst>
      <p:ext uri="{BB962C8B-B14F-4D97-AF65-F5344CB8AC3E}">
        <p14:creationId xmlns:p14="http://schemas.microsoft.com/office/powerpoint/2010/main" val="3677164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But wait, isn’t power a good thing? It can be. But power unchecked, corrupts quickly. As followers of Christ, we are called to treat each other according to the Fruit of the Spirit. “The Holy Spirit produces this kind of fruit in our lives: love, joy, peace, patience, kindness, goodness, faithfulness, gentleness, and self-control” (Galatians 5:22).</a:t>
            </a:r>
          </a:p>
          <a:p>
            <a:endParaRPr lang="en-US" dirty="0"/>
          </a:p>
        </p:txBody>
      </p:sp>
    </p:spTree>
    <p:extLst>
      <p:ext uri="{BB962C8B-B14F-4D97-AF65-F5344CB8AC3E}">
        <p14:creationId xmlns:p14="http://schemas.microsoft.com/office/powerpoint/2010/main" val="1535949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When we focus on exerting power over others, controlling the choices of others, and forcing our will on others, we easily forget that only Lucifer sought for power. Satan seeks to take. To possess. To control.</a:t>
            </a:r>
          </a:p>
          <a:p>
            <a:endParaRPr lang="en-US" dirty="0"/>
          </a:p>
        </p:txBody>
      </p:sp>
    </p:spTree>
    <p:extLst>
      <p:ext uri="{BB962C8B-B14F-4D97-AF65-F5344CB8AC3E}">
        <p14:creationId xmlns:p14="http://schemas.microsoft.com/office/powerpoint/2010/main" val="1239195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Christ seeks to give. Jesus and the Father are one in their identity of LOVE. Together, they employ only the tools of love and truth to invite us to accept salvation. Every other tool: forcefulness, deception, manipulation, trickery, bribery, intimidation, deflection, isolation, enticement… all of these are tools of the devil, not of God. We cannot use these tools in our parenting, our romantic relationships, our marriages, or our ministries without taking on the characteristics of Satan.</a:t>
            </a:r>
          </a:p>
          <a:p>
            <a:endParaRPr lang="en-US" dirty="0"/>
          </a:p>
        </p:txBody>
      </p:sp>
    </p:spTree>
    <p:extLst>
      <p:ext uri="{BB962C8B-B14F-4D97-AF65-F5344CB8AC3E}">
        <p14:creationId xmlns:p14="http://schemas.microsoft.com/office/powerpoint/2010/main" val="1592745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When church people, members OR leaders, focus on power instead of servanthood — whether in our marriages, in our classes, in our small groups, or in our congregation and community at large — we perpetuate an atmosphere that makes abuse thrive. </a:t>
            </a:r>
            <a:endParaRPr lang="en-US" dirty="0"/>
          </a:p>
        </p:txBody>
      </p:sp>
    </p:spTree>
    <p:extLst>
      <p:ext uri="{BB962C8B-B14F-4D97-AF65-F5344CB8AC3E}">
        <p14:creationId xmlns:p14="http://schemas.microsoft.com/office/powerpoint/2010/main" val="302210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We seek to hold the </a:t>
            </a:r>
            <a:r>
              <a:rPr lang="en-US" sz="1200" u="none" dirty="0">
                <a:effectLst/>
                <a:latin typeface="+mj-lt"/>
                <a:ea typeface="+mj-ea"/>
                <a:cs typeface="+mj-cs"/>
                <a:sym typeface="Calibri"/>
              </a:rPr>
              <a:t>POWER</a:t>
            </a:r>
            <a:r>
              <a:rPr lang="en-US" sz="1200" dirty="0">
                <a:effectLst/>
                <a:latin typeface="+mj-lt"/>
                <a:ea typeface="+mj-ea"/>
                <a:cs typeface="+mj-cs"/>
                <a:sym typeface="Calibri"/>
              </a:rPr>
              <a:t> of God, without possessing the </a:t>
            </a:r>
            <a:r>
              <a:rPr lang="en-US" sz="1200" u="none" dirty="0">
                <a:effectLst/>
                <a:latin typeface="+mj-lt"/>
                <a:ea typeface="+mj-ea"/>
                <a:cs typeface="+mj-cs"/>
                <a:sym typeface="Calibri"/>
              </a:rPr>
              <a:t>CHARACTER</a:t>
            </a:r>
            <a:r>
              <a:rPr lang="en-US" sz="1200" dirty="0">
                <a:effectLst/>
                <a:latin typeface="+mj-lt"/>
                <a:ea typeface="+mj-ea"/>
                <a:cs typeface="+mj-cs"/>
                <a:sym typeface="Calibri"/>
              </a:rPr>
              <a:t> of God.</a:t>
            </a:r>
          </a:p>
          <a:p>
            <a:endParaRPr lang="en-US" dirty="0"/>
          </a:p>
          <a:p>
            <a:r>
              <a:rPr lang="en-US" sz="1200" u="none" dirty="0">
                <a:effectLst/>
                <a:latin typeface="+mj-lt"/>
                <a:ea typeface="+mj-ea"/>
                <a:cs typeface="+mj-cs"/>
                <a:sym typeface="Calibri"/>
              </a:rPr>
              <a:t>Then we are heartbroken when our children grow up into youth who have seen abuse modeled as the norm, and follow in our emotionally, verbally, physically, or spiritually violent footsteps.</a:t>
            </a:r>
          </a:p>
          <a:p>
            <a:endParaRPr lang="en-US" sz="1200" u="none" dirty="0">
              <a:effectLst/>
              <a:latin typeface="+mj-lt"/>
              <a:ea typeface="+mj-ea"/>
              <a:cs typeface="+mj-cs"/>
              <a:sym typeface="Calibri"/>
            </a:endParaRPr>
          </a:p>
          <a:p>
            <a:r>
              <a:rPr lang="en-US" sz="1200" u="none" dirty="0">
                <a:effectLst/>
                <a:latin typeface="+mj-lt"/>
                <a:ea typeface="+mj-ea"/>
                <a:cs typeface="+mj-cs"/>
                <a:sym typeface="Calibri"/>
              </a:rPr>
              <a:t>Possessing power without also possessing the character of God is evidence of sin that must be exposed to the light of God’s truth. </a:t>
            </a:r>
          </a:p>
          <a:p>
            <a:endParaRPr lang="en-US" sz="1200" dirty="0">
              <a:effectLst/>
              <a:latin typeface="+mj-lt"/>
              <a:ea typeface="+mj-ea"/>
              <a:cs typeface="+mj-cs"/>
              <a:sym typeface="Calibri"/>
            </a:endParaRPr>
          </a:p>
        </p:txBody>
      </p:sp>
    </p:spTree>
    <p:extLst>
      <p:ext uri="{BB962C8B-B14F-4D97-AF65-F5344CB8AC3E}">
        <p14:creationId xmlns:p14="http://schemas.microsoft.com/office/powerpoint/2010/main" val="975013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cap="small" dirty="0">
                <a:effectLst/>
                <a:latin typeface="+mj-lt"/>
                <a:ea typeface="+mj-ea"/>
                <a:cs typeface="+mj-cs"/>
                <a:sym typeface="Calibri"/>
              </a:rPr>
              <a:t>Light brings healing</a:t>
            </a:r>
          </a:p>
          <a:p>
            <a:endParaRPr lang="en-US" sz="1200" dirty="0">
              <a:effectLst/>
              <a:latin typeface="+mj-lt"/>
              <a:ea typeface="+mj-ea"/>
              <a:cs typeface="+mj-cs"/>
              <a:sym typeface="Calibri"/>
            </a:endParaRPr>
          </a:p>
          <a:p>
            <a:r>
              <a:rPr lang="en-US" sz="1200" u="none" dirty="0">
                <a:effectLst/>
                <a:latin typeface="+mj-lt"/>
                <a:ea typeface="+mj-ea"/>
                <a:cs typeface="+mj-cs"/>
                <a:sym typeface="Calibri"/>
              </a:rPr>
              <a:t>Until we break the cycle of abuse, we are not following Jesus’ command to love one another and to live in the light. “Anyone who loves another brother or sister is living in the light and does not cause others to stumble. But anyone who hates [abuses] another brother or sister is still living and walking in darkness” (1 John 2:10, 11). </a:t>
            </a:r>
          </a:p>
          <a:p>
            <a:endParaRPr lang="en-US" sz="1200" dirty="0">
              <a:effectLst/>
              <a:latin typeface="+mj-lt"/>
              <a:ea typeface="+mj-ea"/>
              <a:cs typeface="+mj-cs"/>
              <a:sym typeface="Calibri"/>
            </a:endParaRPr>
          </a:p>
        </p:txBody>
      </p:sp>
    </p:spTree>
    <p:extLst>
      <p:ext uri="{BB962C8B-B14F-4D97-AF65-F5344CB8AC3E}">
        <p14:creationId xmlns:p14="http://schemas.microsoft.com/office/powerpoint/2010/main" val="33143526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When we exhibit the fortitude required to talk openly and honestly about </a:t>
            </a:r>
            <a:r>
              <a:rPr lang="en-US" sz="1200" u="none" dirty="0">
                <a:effectLst/>
                <a:latin typeface="+mj-lt"/>
                <a:ea typeface="+mj-ea"/>
                <a:cs typeface="+mj-cs"/>
                <a:sym typeface="Calibri"/>
              </a:rPr>
              <a:t>creating</a:t>
            </a:r>
            <a:r>
              <a:rPr lang="en-US" sz="1200" dirty="0">
                <a:effectLst/>
                <a:latin typeface="+mj-lt"/>
                <a:ea typeface="+mj-ea"/>
                <a:cs typeface="+mj-cs"/>
                <a:sym typeface="Calibri"/>
              </a:rPr>
              <a:t> homes filled with kindness and compassion … </a:t>
            </a:r>
            <a:endParaRPr lang="en-US" dirty="0"/>
          </a:p>
        </p:txBody>
      </p:sp>
    </p:spTree>
    <p:extLst>
      <p:ext uri="{BB962C8B-B14F-4D97-AF65-F5344CB8AC3E}">
        <p14:creationId xmlns:p14="http://schemas.microsoft.com/office/powerpoint/2010/main" val="1596963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s-MX" sz="1200" dirty="0" smtClean="0">
                <a:effectLst/>
                <a:latin typeface="+mj-lt"/>
                <a:ea typeface="+mj-ea"/>
                <a:cs typeface="+mj-cs"/>
                <a:sym typeface="Calibri"/>
              </a:rPr>
              <a:t>De acuerdo con la Organización Mundial de la Salud, la violencia juvenil es un problema de salud pública global. Esto incluye una serie de acciones, desde acoso y peleas físicas, pasando por más severos asaltos sexuales y físicos, hasta llegar al homicidio.</a:t>
            </a:r>
            <a:endParaRPr lang="en-US" sz="1200" dirty="0" smtClean="0">
              <a:effectLst/>
              <a:latin typeface="+mj-lt"/>
              <a:ea typeface="+mj-ea"/>
              <a:cs typeface="+mj-cs"/>
              <a:sym typeface="Calibri"/>
            </a:endParaRPr>
          </a:p>
          <a:p>
            <a:r>
              <a:rPr lang="en-US" sz="1200" u="sng" dirty="0" smtClean="0">
                <a:effectLst/>
                <a:latin typeface="+mj-lt"/>
                <a:ea typeface="+mj-ea"/>
                <a:cs typeface="+mj-cs"/>
                <a:sym typeface="Calibri"/>
                <a:hlinkClick r:id="rId3"/>
              </a:rPr>
              <a:t>https://www.un.org/youthenvoy/2015/12/youth-violence-is-a-global-public-health-problem-who/</a:t>
            </a:r>
            <a:r>
              <a:rPr lang="en-US" sz="1200" dirty="0" smtClean="0">
                <a:effectLst/>
                <a:latin typeface="+mj-lt"/>
                <a:ea typeface="+mj-ea"/>
                <a:cs typeface="+mj-cs"/>
                <a:sym typeface="Calibri"/>
              </a:rPr>
              <a:t> </a:t>
            </a:r>
            <a:endParaRPr lang="en-US" sz="1200" dirty="0">
              <a:effectLst/>
              <a:latin typeface="+mj-lt"/>
              <a:ea typeface="+mj-ea"/>
              <a:cs typeface="+mj-cs"/>
              <a:sym typeface="Calibri"/>
            </a:endParaRPr>
          </a:p>
        </p:txBody>
      </p:sp>
    </p:spTree>
    <p:extLst>
      <p:ext uri="{BB962C8B-B14F-4D97-AF65-F5344CB8AC3E}">
        <p14:creationId xmlns:p14="http://schemas.microsoft.com/office/powerpoint/2010/main" val="451292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 when we refuse to protect and enable the familiar habits that endorse a spirit of violence and aggression toward the next generation … </a:t>
            </a:r>
            <a:endParaRPr lang="en-US" dirty="0"/>
          </a:p>
        </p:txBody>
      </p:sp>
    </p:spTree>
    <p:extLst>
      <p:ext uri="{BB962C8B-B14F-4D97-AF65-F5344CB8AC3E}">
        <p14:creationId xmlns:p14="http://schemas.microsoft.com/office/powerpoint/2010/main" val="1675708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 the church can begin to experience revival and healing. </a:t>
            </a:r>
            <a:endParaRPr lang="en-US" dirty="0"/>
          </a:p>
        </p:txBody>
      </p:sp>
    </p:spTree>
    <p:extLst>
      <p:ext uri="{BB962C8B-B14F-4D97-AF65-F5344CB8AC3E}">
        <p14:creationId xmlns:p14="http://schemas.microsoft.com/office/powerpoint/2010/main" val="2033236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Until we do this, </a:t>
            </a:r>
            <a:r>
              <a:rPr lang="en-US" sz="1200" strike="noStrike" dirty="0">
                <a:effectLst/>
                <a:latin typeface="+mj-lt"/>
                <a:ea typeface="+mj-ea"/>
                <a:cs typeface="+mj-cs"/>
                <a:sym typeface="Calibri"/>
              </a:rPr>
              <a:t>we are </a:t>
            </a:r>
            <a:r>
              <a:rPr lang="en-US" sz="1200" dirty="0">
                <a:effectLst/>
                <a:latin typeface="+mj-lt"/>
                <a:ea typeface="+mj-ea"/>
                <a:cs typeface="+mj-cs"/>
                <a:sym typeface="Calibri"/>
              </a:rPr>
              <a:t>collectively stealing the treasure of safety and trust from our children’s hearts. </a:t>
            </a:r>
          </a:p>
          <a:p>
            <a:endParaRPr lang="en-US" dirty="0"/>
          </a:p>
        </p:txBody>
      </p:sp>
    </p:spTree>
    <p:extLst>
      <p:ext uri="{BB962C8B-B14F-4D97-AF65-F5344CB8AC3E}">
        <p14:creationId xmlns:p14="http://schemas.microsoft.com/office/powerpoint/2010/main" val="2744404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In doing so, we misrepresent the character of God and transgress the third commandment, which says …</a:t>
            </a:r>
            <a:endParaRPr lang="en-US" dirty="0"/>
          </a:p>
        </p:txBody>
      </p:sp>
    </p:spTree>
    <p:extLst>
      <p:ext uri="{BB962C8B-B14F-4D97-AF65-F5344CB8AC3E}">
        <p14:creationId xmlns:p14="http://schemas.microsoft.com/office/powerpoint/2010/main" val="8371116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 “You must not misuse the name of the Lord your God. The Lord will not let you go unpunished if you misuse his name” (Exodus 20:7).</a:t>
            </a:r>
            <a:endParaRPr lang="en-US" dirty="0"/>
          </a:p>
        </p:txBody>
      </p:sp>
    </p:spTree>
    <p:extLst>
      <p:ext uri="{BB962C8B-B14F-4D97-AF65-F5344CB8AC3E}">
        <p14:creationId xmlns:p14="http://schemas.microsoft.com/office/powerpoint/2010/main" val="19790351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As members of the Body of Christ, we claim to reflect the name of God. When our daily example does not showcase the Fruit of the Spirit, we are taking God’s name in vain.</a:t>
            </a:r>
          </a:p>
          <a:p>
            <a:endParaRPr lang="en-US" dirty="0"/>
          </a:p>
        </p:txBody>
      </p:sp>
    </p:spTree>
    <p:extLst>
      <p:ext uri="{BB962C8B-B14F-4D97-AF65-F5344CB8AC3E}">
        <p14:creationId xmlns:p14="http://schemas.microsoft.com/office/powerpoint/2010/main" val="39036836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In Galatians chapter five, Paul tells us that when we follow the desires of our "sinful nature, the results are very clear: sexual immorality, impurity, lustful pleasures, idolatry, sorcery, hostility, quarreling, jealousy, outbursts of anger, selfish ambition, dissension, division, envy, drunkenness, wild parties, and other sins like these. Let me tell you again, as I have before, that anyone living that sort of life will not inherit the Kingdom of God” (Galatians 5:19-21).</a:t>
            </a:r>
          </a:p>
          <a:p>
            <a:endParaRPr lang="en-US" dirty="0"/>
          </a:p>
          <a:p>
            <a:r>
              <a:rPr lang="en-US" dirty="0"/>
              <a:t>It may be uncomfortable to recognize that far too often we treat our family at home with more hostility, quarreling, jealousy, angry outbursts, envy, and other forms of emotional and physical aggression than we may exhibit anywhere else. Our spouses and children become easy targets for our frustration, exhaustion, or irritability. Then they grow up believing these patterns of behavior are normal, and they treat siblings, peers, romantic partners, and their future families in the same generational pattern. </a:t>
            </a:r>
          </a:p>
        </p:txBody>
      </p:sp>
    </p:spTree>
    <p:extLst>
      <p:ext uri="{BB962C8B-B14F-4D97-AF65-F5344CB8AC3E}">
        <p14:creationId xmlns:p14="http://schemas.microsoft.com/office/powerpoint/2010/main" val="25270432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Ellen White wrote in great detail about home life, and the importance of kindness and mutual respect. “</a:t>
            </a:r>
            <a:r>
              <a:rPr lang="de-DE" sz="1200" dirty="0">
                <a:effectLst/>
                <a:latin typeface="+mj-lt"/>
                <a:ea typeface="+mj-ea"/>
                <a:cs typeface="+mj-cs"/>
                <a:sym typeface="Calibri"/>
              </a:rPr>
              <a:t>Home</a:t>
            </a:r>
            <a:r>
              <a:rPr lang="en-US" sz="1200" dirty="0">
                <a:effectLst/>
                <a:latin typeface="+mj-lt"/>
                <a:ea typeface="+mj-ea"/>
                <a:cs typeface="+mj-cs"/>
                <a:sym typeface="Calibri"/>
              </a:rPr>
              <a:t>,” she says, "should be a little heaven upon earth, a place where the affections are cultivated instead of being studiously repressed. Our happiness depends upon this cultivation of love, sympathy, and true courtesy to one another. </a:t>
            </a:r>
            <a:endParaRPr lang="en-US" dirty="0"/>
          </a:p>
        </p:txBody>
      </p:sp>
    </p:spTree>
    <p:extLst>
      <p:ext uri="{BB962C8B-B14F-4D97-AF65-F5344CB8AC3E}">
        <p14:creationId xmlns:p14="http://schemas.microsoft.com/office/powerpoint/2010/main" val="26792349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The sweetest type of heaven is a home where the Spirit of the Lord presides. If the will of God is fulfilled, the husband and wife will respect each other and cultivate love and confidence.”</a:t>
            </a:r>
          </a:p>
          <a:p>
            <a:endParaRPr lang="en-US" dirty="0"/>
          </a:p>
        </p:txBody>
      </p:sp>
    </p:spTree>
    <p:extLst>
      <p:ext uri="{BB962C8B-B14F-4D97-AF65-F5344CB8AC3E}">
        <p14:creationId xmlns:p14="http://schemas.microsoft.com/office/powerpoint/2010/main" val="5981844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“Never forget that you are to make the home bright and happy for yourselves and your children by cherishing the </a:t>
            </a:r>
            <a:r>
              <a:rPr lang="en-US" sz="1200" dirty="0" err="1">
                <a:effectLst/>
                <a:latin typeface="+mj-lt"/>
                <a:ea typeface="+mj-ea"/>
                <a:cs typeface="+mj-cs"/>
                <a:sym typeface="Calibri"/>
              </a:rPr>
              <a:t>Saviour's</a:t>
            </a:r>
            <a:r>
              <a:rPr lang="en-US" sz="1200" dirty="0">
                <a:effectLst/>
                <a:latin typeface="+mj-lt"/>
                <a:ea typeface="+mj-ea"/>
                <a:cs typeface="+mj-cs"/>
                <a:sym typeface="Calibri"/>
              </a:rPr>
              <a:t> attributes. Troubles may invade, but these are the lot of humanity. ...</a:t>
            </a:r>
            <a:endParaRPr lang="en-US" dirty="0"/>
          </a:p>
        </p:txBody>
      </p:sp>
    </p:spTree>
    <p:extLst>
      <p:ext uri="{BB962C8B-B14F-4D97-AF65-F5344CB8AC3E}">
        <p14:creationId xmlns:p14="http://schemas.microsoft.com/office/powerpoint/2010/main" val="1419523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According to RAINN, the rates of sexual violence to children under the age of 18 is chilling: </a:t>
            </a:r>
            <a:endParaRPr lang="en-US" sz="1400" dirty="0">
              <a:effectLst/>
              <a:latin typeface="+mj-lt"/>
              <a:ea typeface="+mj-ea"/>
              <a:cs typeface="+mj-cs"/>
              <a:sym typeface="Calibri"/>
            </a:endParaRPr>
          </a:p>
          <a:p>
            <a:pPr marL="171450" lvl="1" indent="-171450" fontAlgn="base">
              <a:buFont typeface="Arial" panose="020B0604020202020204" pitchFamily="34" charset="0"/>
              <a:buChar char="•"/>
            </a:pPr>
            <a:r>
              <a:rPr lang="en-US" sz="1200" u="none" strike="noStrike" dirty="0">
                <a:effectLst/>
                <a:latin typeface="+mj-lt"/>
                <a:ea typeface="+mj-ea"/>
                <a:cs typeface="+mj-cs"/>
                <a:sym typeface="Calibri"/>
              </a:rPr>
              <a:t>1 in 9 girls and 1 in 53 boys under the age of 18 experience sexual abuse or assault at the hands of an adult.</a:t>
            </a:r>
            <a:endParaRPr lang="en-US" sz="1400" u="none" strike="noStrike" dirty="0">
              <a:effectLst/>
              <a:latin typeface="+mj-lt"/>
              <a:ea typeface="+mj-ea"/>
              <a:cs typeface="+mj-cs"/>
              <a:sym typeface="Calibri"/>
            </a:endParaRPr>
          </a:p>
          <a:p>
            <a:pPr marL="171450" lvl="1" indent="-171450" fontAlgn="base">
              <a:buFont typeface="Arial" panose="020B0604020202020204" pitchFamily="34" charset="0"/>
              <a:buChar char="•"/>
            </a:pPr>
            <a:r>
              <a:rPr lang="en-US" sz="1200" u="none" strike="noStrike" dirty="0">
                <a:effectLst/>
                <a:latin typeface="+mj-lt"/>
                <a:ea typeface="+mj-ea"/>
                <a:cs typeface="+mj-cs"/>
                <a:sym typeface="Calibri"/>
              </a:rPr>
              <a:t>82% of all victims under 18 are female.</a:t>
            </a:r>
            <a:endParaRPr lang="en-US" sz="1400" u="none" strike="noStrike" dirty="0">
              <a:effectLst/>
              <a:latin typeface="+mj-lt"/>
              <a:ea typeface="+mj-ea"/>
              <a:cs typeface="+mj-cs"/>
              <a:sym typeface="Calibri"/>
            </a:endParaRPr>
          </a:p>
          <a:p>
            <a:pPr marL="171450" lvl="1" indent="-171450" fontAlgn="base">
              <a:buFont typeface="Arial" panose="020B0604020202020204" pitchFamily="34" charset="0"/>
              <a:buChar char="•"/>
            </a:pPr>
            <a:r>
              <a:rPr lang="en-US" sz="1200" u="none" strike="noStrike" dirty="0">
                <a:effectLst/>
                <a:latin typeface="+mj-lt"/>
                <a:ea typeface="+mj-ea"/>
                <a:cs typeface="+mj-cs"/>
                <a:sym typeface="Calibri"/>
              </a:rPr>
              <a:t>females ages 16-19 are 4 times more likely than the general population to be victims of rape, attempted rape, or sexual assault.</a:t>
            </a:r>
            <a:endParaRPr lang="en-US" sz="1400" u="none" strike="noStrike" dirty="0">
              <a:effectLst/>
              <a:latin typeface="+mj-lt"/>
              <a:ea typeface="+mj-ea"/>
              <a:cs typeface="+mj-cs"/>
              <a:sym typeface="Calibri"/>
            </a:endParaRPr>
          </a:p>
          <a:p>
            <a:pPr marL="171450" lvl="1" indent="-171450" fontAlgn="base">
              <a:buFont typeface="Arial" panose="020B0604020202020204" pitchFamily="34" charset="0"/>
              <a:buChar char="•"/>
            </a:pPr>
            <a:r>
              <a:rPr lang="en-US" sz="1200" u="none" strike="noStrike" dirty="0">
                <a:effectLst/>
                <a:latin typeface="+mj-lt"/>
                <a:ea typeface="+mj-ea"/>
                <a:cs typeface="+mj-cs"/>
                <a:sym typeface="Calibri"/>
              </a:rPr>
              <a:t>9 out of 10 victims of rape are female.</a:t>
            </a:r>
            <a:endParaRPr lang="en-US" sz="1400" u="none" strike="noStrike" dirty="0">
              <a:effectLst/>
              <a:latin typeface="+mj-lt"/>
              <a:ea typeface="+mj-ea"/>
              <a:cs typeface="+mj-cs"/>
              <a:sym typeface="Calibri"/>
            </a:endParaRPr>
          </a:p>
          <a:p>
            <a:pPr marL="171450" indent="-171450">
              <a:buFont typeface="Arial" panose="020B0604020202020204" pitchFamily="34" charset="0"/>
              <a:buChar char="•"/>
            </a:pPr>
            <a:endParaRPr lang="en-US" sz="120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1387194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 Let patience, gratitude, and love keep sunshine in the heart though the day may be ever so cloudy. The home may be plain, but it can always be a place where cheerful words are spoken and kindly deeds are done, where courtesy and love are abiding guests.”</a:t>
            </a:r>
            <a:r>
              <a:rPr lang="en-US" dirty="0">
                <a:effectLst/>
              </a:rPr>
              <a:t> </a:t>
            </a:r>
          </a:p>
          <a:p>
            <a:endParaRPr lang="en-US" dirty="0">
              <a:effectLst/>
            </a:endParaRPr>
          </a:p>
          <a:p>
            <a:r>
              <a:rPr lang="en-US" sz="1200" dirty="0">
                <a:effectLst/>
                <a:latin typeface="+mj-lt"/>
                <a:ea typeface="+mj-ea"/>
                <a:cs typeface="+mj-cs"/>
                <a:sym typeface="Calibri"/>
              </a:rPr>
              <a:t>This attitude at home does not depend on wealth, gender, or cultural norms. It hinges upon our willingness to imitate Jesus Christ and </a:t>
            </a:r>
            <a:r>
              <a:rPr lang="en-US" sz="1200" u="none" dirty="0">
                <a:effectLst/>
                <a:latin typeface="+mj-lt"/>
                <a:ea typeface="+mj-ea"/>
                <a:cs typeface="+mj-cs"/>
                <a:sym typeface="Calibri"/>
              </a:rPr>
              <a:t>to </a:t>
            </a:r>
            <a:r>
              <a:rPr lang="en-US" sz="1200" dirty="0">
                <a:effectLst/>
                <a:latin typeface="+mj-lt"/>
                <a:ea typeface="+mj-ea"/>
                <a:cs typeface="+mj-cs"/>
                <a:sym typeface="Calibri"/>
              </a:rPr>
              <a:t>model His heart of love to our children and youth. </a:t>
            </a:r>
            <a:r>
              <a:rPr lang="en-US" sz="1200" u="none" dirty="0">
                <a:effectLst/>
                <a:latin typeface="+mj-lt"/>
                <a:ea typeface="+mj-ea"/>
                <a:cs typeface="+mj-cs"/>
                <a:sym typeface="Calibri"/>
              </a:rPr>
              <a:t>Jesus Christ must be our reference and the center of our attitudes at home. </a:t>
            </a:r>
          </a:p>
          <a:p>
            <a:r>
              <a:rPr lang="en-US" sz="1200" dirty="0">
                <a:effectLst/>
                <a:latin typeface="+mj-lt"/>
                <a:ea typeface="+mj-ea"/>
                <a:cs typeface="+mj-cs"/>
                <a:sym typeface="Calibri"/>
              </a:rPr>
              <a:t> </a:t>
            </a:r>
          </a:p>
          <a:p>
            <a:r>
              <a:rPr lang="en-US" sz="1200" dirty="0">
                <a:effectLst/>
                <a:latin typeface="+mj-lt"/>
                <a:ea typeface="+mj-ea"/>
                <a:cs typeface="+mj-cs"/>
                <a:sym typeface="Calibri"/>
              </a:rPr>
              <a:t>This is not a calling only for mothers, either. It is an expectation of all who claim to follow Jesus Christ and to be filled with the Spirit — men and women, boys and girls.</a:t>
            </a:r>
          </a:p>
          <a:p>
            <a:endParaRPr lang="en-US" dirty="0"/>
          </a:p>
        </p:txBody>
      </p:sp>
    </p:spTree>
    <p:extLst>
      <p:ext uri="{BB962C8B-B14F-4D97-AF65-F5344CB8AC3E}">
        <p14:creationId xmlns:p14="http://schemas.microsoft.com/office/powerpoint/2010/main" val="34674486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“Neither the husband nor the wife should attempt to exercise over the other an arbitrary control. Do not try to compel each other to yield to your wishes. You cannot do this and retain each other’s love. Be kind, patient, and forbearing, considerate, and courteous.”</a:t>
            </a:r>
          </a:p>
        </p:txBody>
      </p:sp>
    </p:spTree>
    <p:extLst>
      <p:ext uri="{BB962C8B-B14F-4D97-AF65-F5344CB8AC3E}">
        <p14:creationId xmlns:p14="http://schemas.microsoft.com/office/powerpoint/2010/main" val="37601827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cap="small" dirty="0">
                <a:effectLst/>
                <a:latin typeface="+mj-lt"/>
                <a:ea typeface="+mj-ea"/>
                <a:cs typeface="+mj-cs"/>
                <a:sym typeface="Calibri"/>
              </a:rPr>
              <a:t>Conclusion</a:t>
            </a: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Scripture calls us to show love by speaking truth about violence. “What sorrow for those who say that evil is good and good is evil, that dark is light and light is dark, that bitter is sweet and sweet is bitter” (Isaiah 5:20). </a:t>
            </a:r>
          </a:p>
        </p:txBody>
      </p:sp>
    </p:spTree>
    <p:extLst>
      <p:ext uri="{BB962C8B-B14F-4D97-AF65-F5344CB8AC3E}">
        <p14:creationId xmlns:p14="http://schemas.microsoft.com/office/powerpoint/2010/main" val="26497776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In Ephesians 5:11-13 Paul instructs us clearly to </a:t>
            </a:r>
          </a:p>
          <a:p>
            <a:pPr marL="171450" lvl="0" indent="-171450">
              <a:buFont typeface="Arial" panose="020B0604020202020204" pitchFamily="34" charset="0"/>
              <a:buChar char="•"/>
            </a:pPr>
            <a:r>
              <a:rPr lang="en-US" sz="1200" dirty="0">
                <a:effectLst/>
                <a:latin typeface="+mj-lt"/>
                <a:ea typeface="+mj-ea"/>
                <a:cs typeface="+mj-cs"/>
                <a:sym typeface="Calibri"/>
              </a:rPr>
              <a:t>Not participate in darkness.</a:t>
            </a:r>
          </a:p>
          <a:p>
            <a:pPr marL="171450" lvl="0" indent="-171450">
              <a:buFont typeface="Arial" panose="020B0604020202020204" pitchFamily="34" charset="0"/>
              <a:buChar char="•"/>
            </a:pPr>
            <a:r>
              <a:rPr lang="en-US" sz="1200" dirty="0">
                <a:effectLst/>
                <a:latin typeface="+mj-lt"/>
                <a:ea typeface="+mj-ea"/>
                <a:cs typeface="+mj-cs"/>
                <a:sym typeface="Calibri"/>
              </a:rPr>
              <a:t>Expose the deeds of darkness.</a:t>
            </a:r>
          </a:p>
          <a:p>
            <a:pPr marL="171450" lvl="0" indent="-171450">
              <a:buFont typeface="Arial" panose="020B0604020202020204" pitchFamily="34" charset="0"/>
              <a:buChar char="•"/>
            </a:pPr>
            <a:r>
              <a:rPr lang="en-US" sz="1200" dirty="0">
                <a:effectLst/>
                <a:latin typeface="+mj-lt"/>
                <a:ea typeface="+mj-ea"/>
                <a:cs typeface="+mj-cs"/>
                <a:sym typeface="Calibri"/>
              </a:rPr>
              <a:t>Use light to make things visible. </a:t>
            </a:r>
          </a:p>
          <a:p>
            <a:pPr marL="171450" lvl="0" indent="-171450">
              <a:buFont typeface="Arial" panose="020B0604020202020204" pitchFamily="34" charset="0"/>
              <a:buChar char="•"/>
            </a:pPr>
            <a:r>
              <a:rPr lang="en-US" sz="1200" dirty="0">
                <a:effectLst/>
                <a:latin typeface="+mj-lt"/>
                <a:ea typeface="+mj-ea"/>
                <a:cs typeface="+mj-cs"/>
                <a:sym typeface="Calibri"/>
              </a:rPr>
              <a:t>Expose sin in the light. </a:t>
            </a:r>
          </a:p>
          <a:p>
            <a:endParaRPr lang="en-US" dirty="0"/>
          </a:p>
        </p:txBody>
      </p:sp>
    </p:spTree>
    <p:extLst>
      <p:ext uri="{BB962C8B-B14F-4D97-AF65-F5344CB8AC3E}">
        <p14:creationId xmlns:p14="http://schemas.microsoft.com/office/powerpoint/2010/main" val="36719545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u="none" dirty="0">
                <a:effectLst/>
                <a:latin typeface="+mj-lt"/>
                <a:ea typeface="+mj-ea"/>
                <a:cs typeface="+mj-cs"/>
                <a:sym typeface="Calibri"/>
              </a:rPr>
              <a:t>When we minimize </a:t>
            </a:r>
            <a:r>
              <a:rPr lang="en-US" sz="1200" dirty="0">
                <a:effectLst/>
                <a:latin typeface="+mj-lt"/>
                <a:ea typeface="+mj-ea"/>
                <a:cs typeface="+mj-cs"/>
                <a:sym typeface="Calibri"/>
              </a:rPr>
              <a:t>at-home examples of violence to our children, accept</a:t>
            </a:r>
            <a:r>
              <a:rPr lang="en-US" sz="1200" strike="sngStrike" dirty="0">
                <a:effectLst/>
                <a:latin typeface="+mj-lt"/>
                <a:ea typeface="+mj-ea"/>
                <a:cs typeface="+mj-cs"/>
                <a:sym typeface="Calibri"/>
              </a:rPr>
              <a:t> </a:t>
            </a:r>
            <a:r>
              <a:rPr lang="en-US" sz="1200" dirty="0">
                <a:effectLst/>
                <a:latin typeface="+mj-lt"/>
                <a:ea typeface="+mj-ea"/>
                <a:cs typeface="+mj-cs"/>
                <a:sym typeface="Calibri"/>
              </a:rPr>
              <a:t>aggressive cultural patterns as normal</a:t>
            </a:r>
            <a:r>
              <a:rPr lang="en-US" sz="1200" u="none" dirty="0">
                <a:effectLst/>
                <a:latin typeface="+mj-lt"/>
                <a:ea typeface="+mj-ea"/>
                <a:cs typeface="+mj-cs"/>
                <a:sym typeface="Calibri"/>
              </a:rPr>
              <a:t>, and make t</a:t>
            </a:r>
            <a:r>
              <a:rPr lang="en-US" sz="1200" dirty="0">
                <a:effectLst/>
                <a:latin typeface="+mj-lt"/>
                <a:ea typeface="+mj-ea"/>
                <a:cs typeface="+mj-cs"/>
                <a:sym typeface="Calibri"/>
              </a:rPr>
              <a:t>he abuse of power appear to be less harmful than it is in God</a:t>
            </a:r>
            <a:r>
              <a:rPr lang="ar-SA" sz="1200" dirty="0">
                <a:effectLst/>
                <a:latin typeface="+mj-lt"/>
                <a:ea typeface="+mj-ea"/>
                <a:cs typeface="+mj-cs"/>
                <a:sym typeface="Calibri"/>
              </a:rPr>
              <a:t>’</a:t>
            </a:r>
            <a:r>
              <a:rPr lang="en-US" sz="1200" dirty="0">
                <a:effectLst/>
                <a:latin typeface="+mj-lt"/>
                <a:ea typeface="+mj-ea"/>
                <a:cs typeface="+mj-cs"/>
                <a:sym typeface="Calibri"/>
              </a:rPr>
              <a:t>s eyes</a:t>
            </a:r>
            <a:r>
              <a:rPr lang="en-US" sz="1200" i="0" u="none" dirty="0">
                <a:effectLst/>
                <a:latin typeface="+mj-lt"/>
                <a:ea typeface="+mj-ea"/>
                <a:cs typeface="+mj-cs"/>
                <a:sym typeface="Calibri"/>
              </a:rPr>
              <a:t>, we act in </a:t>
            </a:r>
            <a:r>
              <a:rPr lang="en-US" sz="1200" dirty="0">
                <a:effectLst/>
                <a:latin typeface="+mj-lt"/>
                <a:ea typeface="+mj-ea"/>
                <a:cs typeface="+mj-cs"/>
                <a:sym typeface="Calibri"/>
              </a:rPr>
              <a:t>opposition to God</a:t>
            </a:r>
            <a:r>
              <a:rPr lang="ar-SA" sz="1200" dirty="0">
                <a:effectLst/>
                <a:latin typeface="+mj-lt"/>
                <a:ea typeface="+mj-ea"/>
                <a:cs typeface="+mj-cs"/>
                <a:sym typeface="Calibri"/>
              </a:rPr>
              <a:t>’</a:t>
            </a:r>
            <a:r>
              <a:rPr lang="en-US" sz="1200" dirty="0">
                <a:effectLst/>
                <a:latin typeface="+mj-lt"/>
                <a:ea typeface="+mj-ea"/>
                <a:cs typeface="+mj-cs"/>
                <a:sym typeface="Calibri"/>
              </a:rPr>
              <a:t>s heart of love.</a:t>
            </a:r>
          </a:p>
          <a:p>
            <a:endParaRPr lang="en-US" dirty="0"/>
          </a:p>
        </p:txBody>
      </p:sp>
    </p:spTree>
    <p:extLst>
      <p:ext uri="{BB962C8B-B14F-4D97-AF65-F5344CB8AC3E}">
        <p14:creationId xmlns:p14="http://schemas.microsoft.com/office/powerpoint/2010/main" val="17972261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As long as violence thrives in silence within the households of the faith community, as long as our churches conduct evangelism and outreach using methods based on power or forcefulness, as long as we embrace the aspects of our local culture that endorse and encourage an attitude of control over others — …</a:t>
            </a:r>
            <a:endParaRPr lang="en-US" dirty="0"/>
          </a:p>
        </p:txBody>
      </p:sp>
    </p:spTree>
    <p:extLst>
      <p:ext uri="{BB962C8B-B14F-4D97-AF65-F5344CB8AC3E}">
        <p14:creationId xmlns:p14="http://schemas.microsoft.com/office/powerpoint/2010/main" val="23884789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r>
              <a:rPr lang="en-US" sz="1200" dirty="0">
                <a:effectLst/>
                <a:latin typeface="+mj-lt"/>
                <a:ea typeface="+mj-ea"/>
                <a:cs typeface="+mj-cs"/>
                <a:sym typeface="Calibri"/>
              </a:rPr>
              <a:t>we are modeling to our youth that violence is normal, that it is not safe for them to report harm, and that the mindset of domination and entitlement is an acceptable substitution for God’s sacrificial love.</a:t>
            </a:r>
            <a:r>
              <a:rPr lang="en-US" dirty="0">
                <a:effectLst/>
              </a:rPr>
              <a:t> </a:t>
            </a:r>
          </a:p>
          <a:p>
            <a:endParaRPr lang="en-US" sz="1200" dirty="0">
              <a:effectLst/>
              <a:latin typeface="+mj-lt"/>
              <a:ea typeface="+mj-ea"/>
              <a:cs typeface="+mj-cs"/>
              <a:sym typeface="Calibri"/>
            </a:endParaRPr>
          </a:p>
          <a:p>
            <a:r>
              <a:rPr lang="en-US" sz="1200" dirty="0">
                <a:effectLst/>
                <a:latin typeface="+mj-lt"/>
                <a:ea typeface="+mj-ea"/>
                <a:cs typeface="+mj-cs"/>
                <a:sym typeface="Calibri"/>
              </a:rPr>
              <a:t>If we choose, we </a:t>
            </a:r>
            <a:r>
              <a:rPr lang="en-US" sz="1200" i="1" dirty="0">
                <a:effectLst/>
                <a:latin typeface="+mj-lt"/>
                <a:ea typeface="+mj-ea"/>
                <a:cs typeface="+mj-cs"/>
                <a:sym typeface="Calibri"/>
              </a:rPr>
              <a:t>can</a:t>
            </a:r>
            <a:r>
              <a:rPr lang="en-US" sz="1200" dirty="0">
                <a:effectLst/>
                <a:latin typeface="+mj-lt"/>
                <a:ea typeface="+mj-ea"/>
                <a:cs typeface="+mj-cs"/>
                <a:sym typeface="Calibri"/>
              </a:rPr>
              <a:t> show our young people how to </a:t>
            </a:r>
            <a:r>
              <a:rPr lang="en-US" sz="1200" u="none" dirty="0">
                <a:effectLst/>
                <a:latin typeface="+mj-lt"/>
                <a:ea typeface="+mj-ea"/>
                <a:cs typeface="+mj-cs"/>
                <a:sym typeface="Calibri"/>
              </a:rPr>
              <a:t>stop violence and </a:t>
            </a:r>
            <a:r>
              <a:rPr lang="en-US" sz="1200" b="1" strike="noStrike" dirty="0">
                <a:effectLst/>
                <a:latin typeface="+mj-lt"/>
                <a:ea typeface="+mj-ea"/>
                <a:cs typeface="+mj-cs"/>
                <a:sym typeface="Calibri"/>
              </a:rPr>
              <a:t>enditnow</a:t>
            </a:r>
            <a:r>
              <a:rPr lang="en-US" sz="1200" strike="sngStrike" dirty="0">
                <a:effectLst/>
                <a:latin typeface="+mj-lt"/>
                <a:ea typeface="+mj-ea"/>
                <a:cs typeface="+mj-cs"/>
                <a:sym typeface="Calibri"/>
              </a:rPr>
              <a:t>.</a:t>
            </a:r>
            <a:r>
              <a:rPr lang="en-US" sz="1200" dirty="0">
                <a:effectLst/>
                <a:latin typeface="+mj-lt"/>
                <a:ea typeface="+mj-ea"/>
                <a:cs typeface="+mj-cs"/>
                <a:sym typeface="Calibri"/>
              </a:rPr>
              <a:t> </a:t>
            </a:r>
            <a:endParaRPr lang="en-US" dirty="0"/>
          </a:p>
        </p:txBody>
      </p:sp>
    </p:spTree>
    <p:extLst>
      <p:ext uri="{BB962C8B-B14F-4D97-AF65-F5344CB8AC3E}">
        <p14:creationId xmlns:p14="http://schemas.microsoft.com/office/powerpoint/2010/main" val="15157260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But this means we must look in the mirror and address our own violence, our own aggression, our own sense of entitlement to control and power over others. How do we begin to do that?</a:t>
            </a:r>
          </a:p>
          <a:p>
            <a:endParaRPr lang="en-US" sz="1200" dirty="0">
              <a:effectLst/>
              <a:latin typeface="+mj-lt"/>
              <a:ea typeface="+mj-ea"/>
              <a:cs typeface="+mj-cs"/>
              <a:sym typeface="Calibri"/>
            </a:endParaRPr>
          </a:p>
        </p:txBody>
      </p:sp>
    </p:spTree>
    <p:extLst>
      <p:ext uri="{BB962C8B-B14F-4D97-AF65-F5344CB8AC3E}">
        <p14:creationId xmlns:p14="http://schemas.microsoft.com/office/powerpoint/2010/main" val="3008048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We begin by being willing to do whatever it takes to </a:t>
            </a:r>
            <a:r>
              <a:rPr lang="en-US" sz="1200" u="none" dirty="0">
                <a:effectLst/>
                <a:latin typeface="+mj-lt"/>
                <a:ea typeface="+mj-ea"/>
                <a:cs typeface="+mj-cs"/>
                <a:sym typeface="Calibri"/>
              </a:rPr>
              <a:t>break the silence . . . and </a:t>
            </a:r>
            <a:r>
              <a:rPr lang="en-US" sz="1200" b="1" strike="noStrike" dirty="0">
                <a:effectLst/>
                <a:latin typeface="+mj-lt"/>
                <a:ea typeface="+mj-ea"/>
                <a:cs typeface="+mj-cs"/>
                <a:sym typeface="Calibri"/>
              </a:rPr>
              <a:t>enditnow.</a:t>
            </a:r>
            <a:endParaRPr lang="en-US" dirty="0"/>
          </a:p>
        </p:txBody>
      </p:sp>
    </p:spTree>
    <p:extLst>
      <p:ext uri="{BB962C8B-B14F-4D97-AF65-F5344CB8AC3E}">
        <p14:creationId xmlns:p14="http://schemas.microsoft.com/office/powerpoint/2010/main" val="5046326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Silence is not how God defines loving others well. </a:t>
            </a:r>
            <a:br>
              <a:rPr lang="en-US" sz="1200" dirty="0">
                <a:effectLst/>
                <a:latin typeface="+mj-lt"/>
                <a:ea typeface="+mj-ea"/>
                <a:cs typeface="+mj-cs"/>
                <a:sym typeface="Calibri"/>
              </a:rPr>
            </a:br>
            <a:r>
              <a:rPr lang="en-US" sz="1200" dirty="0">
                <a:effectLst/>
                <a:latin typeface="+mj-lt"/>
                <a:ea typeface="+mj-ea"/>
                <a:cs typeface="+mj-cs"/>
                <a:sym typeface="Calibri"/>
              </a:rPr>
              <a:t>Scripture says to speak out (Isaiah 58:1, 2, 6, 7).</a:t>
            </a:r>
            <a:r>
              <a:rPr lang="en-US" dirty="0">
                <a:effectLst/>
              </a:rPr>
              <a:t> </a:t>
            </a:r>
            <a:endParaRPr lang="en-US" dirty="0"/>
          </a:p>
        </p:txBody>
      </p:sp>
    </p:spTree>
    <p:extLst>
      <p:ext uri="{BB962C8B-B14F-4D97-AF65-F5344CB8AC3E}">
        <p14:creationId xmlns:p14="http://schemas.microsoft.com/office/powerpoint/2010/main" val="1778519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The effects of child sexual abuse can be long-lasting and affect the victim's mental health, increasing their risk, and making them:</a:t>
            </a:r>
            <a:endParaRPr lang="en-US" sz="1400" dirty="0">
              <a:effectLst/>
              <a:latin typeface="+mj-lt"/>
              <a:ea typeface="+mj-ea"/>
              <a:cs typeface="+mj-cs"/>
              <a:sym typeface="Calibri"/>
            </a:endParaRPr>
          </a:p>
          <a:p>
            <a:pPr marL="171450" lvl="1" indent="-171450" fontAlgn="base">
              <a:buFont typeface="Arial" panose="020B0604020202020204" pitchFamily="34" charset="0"/>
              <a:buChar char="•"/>
            </a:pPr>
            <a:r>
              <a:rPr lang="en-US" sz="1200" u="none" strike="noStrike" dirty="0">
                <a:effectLst/>
                <a:latin typeface="+mj-lt"/>
                <a:ea typeface="+mj-ea"/>
                <a:cs typeface="+mj-cs"/>
                <a:sym typeface="Calibri"/>
              </a:rPr>
              <a:t>about 4 times more likely to develop symptoms of drug abuse.</a:t>
            </a:r>
            <a:endParaRPr lang="en-US" sz="1400" u="none" strike="noStrike" dirty="0">
              <a:effectLst/>
              <a:latin typeface="+mj-lt"/>
              <a:ea typeface="+mj-ea"/>
              <a:cs typeface="+mj-cs"/>
              <a:sym typeface="Calibri"/>
            </a:endParaRPr>
          </a:p>
          <a:p>
            <a:pPr marL="171450" lvl="1" indent="-171450" fontAlgn="base">
              <a:buFont typeface="Arial" panose="020B0604020202020204" pitchFamily="34" charset="0"/>
              <a:buChar char="•"/>
            </a:pPr>
            <a:r>
              <a:rPr lang="en-US" sz="1200" u="none" strike="noStrike" dirty="0">
                <a:effectLst/>
                <a:latin typeface="+mj-lt"/>
                <a:ea typeface="+mj-ea"/>
                <a:cs typeface="+mj-cs"/>
                <a:sym typeface="Calibri"/>
              </a:rPr>
              <a:t>about 4 times more likely to experience PTSD as adults.</a:t>
            </a:r>
            <a:endParaRPr lang="en-US" sz="1400" u="none" strike="noStrike" dirty="0">
              <a:effectLst/>
              <a:latin typeface="+mj-lt"/>
              <a:ea typeface="+mj-ea"/>
              <a:cs typeface="+mj-cs"/>
              <a:sym typeface="Calibri"/>
            </a:endParaRPr>
          </a:p>
          <a:p>
            <a:pPr marL="171450" lvl="1" indent="-171450" fontAlgn="base">
              <a:buFont typeface="Arial" panose="020B0604020202020204" pitchFamily="34" charset="0"/>
              <a:buChar char="•"/>
            </a:pPr>
            <a:r>
              <a:rPr lang="en-US" sz="1200" u="none" strike="noStrike" dirty="0">
                <a:effectLst/>
                <a:latin typeface="+mj-lt"/>
                <a:ea typeface="+mj-ea"/>
                <a:cs typeface="+mj-cs"/>
                <a:sym typeface="Calibri"/>
              </a:rPr>
              <a:t>about 3 times more likely to experience a major depressive episode as adults.</a:t>
            </a:r>
            <a:endParaRPr lang="en-US" sz="1400" u="none" strike="noStrike" dirty="0">
              <a:effectLst/>
              <a:latin typeface="+mj-lt"/>
              <a:ea typeface="+mj-ea"/>
              <a:cs typeface="+mj-cs"/>
              <a:sym typeface="Calibri"/>
            </a:endParaRPr>
          </a:p>
        </p:txBody>
      </p:sp>
    </p:spTree>
    <p:extLst>
      <p:ext uri="{BB962C8B-B14F-4D97-AF65-F5344CB8AC3E}">
        <p14:creationId xmlns:p14="http://schemas.microsoft.com/office/powerpoint/2010/main" val="5706431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Silence is not the way to inspire abusers to embrace humble change. </a:t>
            </a:r>
            <a:br>
              <a:rPr lang="en-US" sz="1200" dirty="0">
                <a:effectLst/>
                <a:latin typeface="+mj-lt"/>
                <a:ea typeface="+mj-ea"/>
                <a:cs typeface="+mj-cs"/>
                <a:sym typeface="Calibri"/>
              </a:rPr>
            </a:br>
            <a:r>
              <a:rPr lang="en-US" sz="1200" dirty="0">
                <a:effectLst/>
                <a:latin typeface="+mj-lt"/>
                <a:ea typeface="+mj-ea"/>
                <a:cs typeface="+mj-cs"/>
                <a:sym typeface="Calibri"/>
              </a:rPr>
              <a:t>Scripture says to hold each other accountable (Ephesians 5:11-13).</a:t>
            </a:r>
            <a:r>
              <a:rPr lang="en-US" dirty="0">
                <a:effectLst/>
              </a:rPr>
              <a:t> </a:t>
            </a:r>
            <a:endParaRPr lang="en-US" dirty="0"/>
          </a:p>
        </p:txBody>
      </p:sp>
    </p:spTree>
    <p:extLst>
      <p:ext uri="{BB962C8B-B14F-4D97-AF65-F5344CB8AC3E}">
        <p14:creationId xmlns:p14="http://schemas.microsoft.com/office/powerpoint/2010/main" val="20640275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Silence is not part of the biblical process of forgiveness. </a:t>
            </a:r>
            <a:br>
              <a:rPr lang="en-US" sz="1200" dirty="0">
                <a:effectLst/>
                <a:latin typeface="+mj-lt"/>
                <a:ea typeface="+mj-ea"/>
                <a:cs typeface="+mj-cs"/>
                <a:sym typeface="Calibri"/>
              </a:rPr>
            </a:br>
            <a:r>
              <a:rPr lang="en-US" sz="1200" dirty="0">
                <a:effectLst/>
                <a:latin typeface="+mj-lt"/>
                <a:ea typeface="+mj-ea"/>
                <a:cs typeface="+mj-cs"/>
                <a:sym typeface="Calibri"/>
              </a:rPr>
              <a:t>Scripture says to rebuke those who harm the little ones (Luke 17:3).</a:t>
            </a:r>
            <a:r>
              <a:rPr lang="en-US" dirty="0">
                <a:effectLst/>
              </a:rPr>
              <a:t> </a:t>
            </a:r>
            <a:endParaRPr lang="en-US" dirty="0"/>
          </a:p>
        </p:txBody>
      </p:sp>
    </p:spTree>
    <p:extLst>
      <p:ext uri="{BB962C8B-B14F-4D97-AF65-F5344CB8AC3E}">
        <p14:creationId xmlns:p14="http://schemas.microsoft.com/office/powerpoint/2010/main" val="36214074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Silence does not bring transformation. </a:t>
            </a:r>
            <a:br>
              <a:rPr lang="en-US" sz="1200" dirty="0">
                <a:effectLst/>
                <a:latin typeface="+mj-lt"/>
                <a:ea typeface="+mj-ea"/>
                <a:cs typeface="+mj-cs"/>
                <a:sym typeface="Calibri"/>
              </a:rPr>
            </a:br>
            <a:r>
              <a:rPr lang="en-US" sz="1200" dirty="0">
                <a:effectLst/>
                <a:latin typeface="+mj-lt"/>
                <a:ea typeface="+mj-ea"/>
                <a:cs typeface="+mj-cs"/>
                <a:sym typeface="Calibri"/>
              </a:rPr>
              <a:t>Scripture shows that covering sin brings calamity to the entire community (Joshua 7-9).</a:t>
            </a:r>
            <a:r>
              <a:rPr lang="en-US" dirty="0">
                <a:effectLst/>
              </a:rPr>
              <a:t> </a:t>
            </a:r>
            <a:endParaRPr lang="en-US" dirty="0"/>
          </a:p>
        </p:txBody>
      </p:sp>
    </p:spTree>
    <p:extLst>
      <p:ext uri="{BB962C8B-B14F-4D97-AF65-F5344CB8AC3E}">
        <p14:creationId xmlns:p14="http://schemas.microsoft.com/office/powerpoint/2010/main" val="39088601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Silence does not facilitate healing. </a:t>
            </a:r>
            <a:br>
              <a:rPr lang="en-US" sz="1200" dirty="0">
                <a:effectLst/>
                <a:latin typeface="+mj-lt"/>
                <a:ea typeface="+mj-ea"/>
                <a:cs typeface="+mj-cs"/>
                <a:sym typeface="Calibri"/>
              </a:rPr>
            </a:br>
            <a:r>
              <a:rPr lang="en-US" sz="1200" dirty="0">
                <a:effectLst/>
                <a:latin typeface="+mj-lt"/>
                <a:ea typeface="+mj-ea"/>
                <a:cs typeface="+mj-cs"/>
                <a:sym typeface="Calibri"/>
              </a:rPr>
              <a:t>Silence does not save the lambs.</a:t>
            </a:r>
            <a:r>
              <a:rPr lang="en-US" dirty="0">
                <a:effectLst/>
              </a:rPr>
              <a:t> </a:t>
            </a:r>
          </a:p>
          <a:p>
            <a:endParaRPr lang="en-US" dirty="0">
              <a:effectLst/>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b="0" u="none" dirty="0">
                <a:effectLst/>
                <a:latin typeface="+mj-lt"/>
                <a:ea typeface="+mj-ea"/>
                <a:cs typeface="+mj-cs"/>
                <a:sym typeface="Calibri"/>
              </a:rPr>
              <a:t>Break the silence . . . and enditnow.</a:t>
            </a:r>
          </a:p>
          <a:p>
            <a:endParaRPr lang="en-US" dirty="0"/>
          </a:p>
        </p:txBody>
      </p:sp>
    </p:spTree>
    <p:extLst>
      <p:ext uri="{BB962C8B-B14F-4D97-AF65-F5344CB8AC3E}">
        <p14:creationId xmlns:p14="http://schemas.microsoft.com/office/powerpoint/2010/main" val="34548759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none" dirty="0"/>
              <a:t>God’s compassion compels the body of Christ to also respond compassionately to the needs that are created as the consequences of abuse. In doing so, victims who are broken by all forms of abuse are given the opportunity to heal and rebuild their lives.</a:t>
            </a:r>
          </a:p>
          <a:p>
            <a:endParaRPr lang="en-US" u="none" dirty="0"/>
          </a:p>
          <a:p>
            <a:r>
              <a:rPr lang="en-US" u="none" dirty="0"/>
              <a:t>May God bless you and me as we pray, speak, and work together against violence and to end </a:t>
            </a:r>
            <a:r>
              <a:rPr lang="en-US" u="none" dirty="0">
                <a:solidFill>
                  <a:srgbClr val="C00000"/>
                </a:solidFill>
              </a:rPr>
              <a:t>it </a:t>
            </a:r>
            <a:r>
              <a:rPr lang="en-US" u="none" dirty="0"/>
              <a:t>now. </a:t>
            </a:r>
          </a:p>
          <a:p>
            <a:endParaRPr lang="en-US" u="none" dirty="0"/>
          </a:p>
          <a:p>
            <a:r>
              <a:rPr lang="en-US" u="none" dirty="0"/>
              <a:t>Together, we can break the silence. Together, we can end </a:t>
            </a:r>
            <a:r>
              <a:rPr lang="en-US" u="none" dirty="0">
                <a:solidFill>
                  <a:srgbClr val="C00000"/>
                </a:solidFill>
              </a:rPr>
              <a:t>it </a:t>
            </a:r>
            <a:r>
              <a:rPr lang="en-US" u="none" dirty="0"/>
              <a:t>now.</a:t>
            </a:r>
          </a:p>
          <a:p>
            <a:endParaRPr lang="en-US" dirty="0"/>
          </a:p>
          <a:p>
            <a:r>
              <a:rPr lang="en-US" dirty="0"/>
              <a:t>Amen. </a:t>
            </a:r>
          </a:p>
        </p:txBody>
      </p:sp>
    </p:spTree>
    <p:extLst>
      <p:ext uri="{BB962C8B-B14F-4D97-AF65-F5344CB8AC3E}">
        <p14:creationId xmlns:p14="http://schemas.microsoft.com/office/powerpoint/2010/main" val="222836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So, as loving parents, teachers, and church community leaders — how can we keep our children safe? What can we do to protect the next generation and help them develop into healthy, whole, strong, confident, safe adults? </a:t>
            </a:r>
          </a:p>
          <a:p>
            <a:endParaRPr lang="en-US" dirty="0"/>
          </a:p>
        </p:txBody>
      </p:sp>
    </p:spTree>
    <p:extLst>
      <p:ext uri="{BB962C8B-B14F-4D97-AF65-F5344CB8AC3E}">
        <p14:creationId xmlns:p14="http://schemas.microsoft.com/office/powerpoint/2010/main" val="552037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cap="small" dirty="0">
                <a:effectLst/>
                <a:latin typeface="+mj-lt"/>
                <a:ea typeface="+mj-ea"/>
                <a:cs typeface="+mj-cs"/>
                <a:sym typeface="Calibri"/>
              </a:rPr>
              <a:t>Where youth violence begins</a:t>
            </a:r>
            <a:endParaRPr lang="en-US" sz="1200" dirty="0">
              <a:effectLst/>
              <a:latin typeface="+mj-lt"/>
              <a:ea typeface="+mj-ea"/>
              <a:cs typeface="+mj-cs"/>
              <a:sym typeface="Calibri"/>
            </a:endParaRPr>
          </a:p>
          <a:p>
            <a:endParaRPr lang="en-US" sz="1200" dirty="0">
              <a:effectLst/>
              <a:latin typeface="+mj-lt"/>
              <a:ea typeface="+mj-ea"/>
              <a:cs typeface="+mj-cs"/>
              <a:sym typeface="Calibri"/>
            </a:endParaRPr>
          </a:p>
          <a:p>
            <a:r>
              <a:rPr lang="en-US" sz="1200" dirty="0">
                <a:effectLst/>
                <a:latin typeface="+mj-lt"/>
                <a:ea typeface="+mj-ea"/>
                <a:cs typeface="+mj-cs"/>
                <a:sym typeface="Calibri"/>
              </a:rPr>
              <a:t>Statistics show that home, where children are supposed to be surrounded by adults and older youth whom they love and trust, is often the most unsafe place. Data shows that when cases of child sexual abuse are reported to law enforcement:</a:t>
            </a:r>
            <a:endParaRPr lang="en-US" sz="1400" dirty="0">
              <a:effectLst/>
              <a:latin typeface="+mj-lt"/>
              <a:ea typeface="+mj-ea"/>
              <a:cs typeface="+mj-cs"/>
              <a:sym typeface="Calibri"/>
            </a:endParaRPr>
          </a:p>
          <a:p>
            <a:pPr marL="171450" lvl="1" indent="-171450" fontAlgn="base">
              <a:buFont typeface="Arial" panose="020B0604020202020204" pitchFamily="34" charset="0"/>
              <a:buChar char="•"/>
            </a:pPr>
            <a:r>
              <a:rPr lang="en-US" sz="1200" u="none" strike="noStrike" dirty="0">
                <a:effectLst/>
                <a:latin typeface="+mj-lt"/>
                <a:ea typeface="+mj-ea"/>
                <a:cs typeface="+mj-cs"/>
                <a:sym typeface="Calibri"/>
              </a:rPr>
              <a:t>93% of perpetrators are known to the child, </a:t>
            </a:r>
          </a:p>
          <a:p>
            <a:pPr marL="171450" lvl="1" indent="-171450" fontAlgn="base">
              <a:buFont typeface="Arial" panose="020B0604020202020204" pitchFamily="34" charset="0"/>
              <a:buChar char="•"/>
            </a:pPr>
            <a:r>
              <a:rPr lang="en-US" sz="1200" u="none" strike="noStrike" dirty="0">
                <a:effectLst/>
                <a:latin typeface="+mj-lt"/>
                <a:ea typeface="+mj-ea"/>
                <a:cs typeface="+mj-cs"/>
                <a:sym typeface="Calibri"/>
              </a:rPr>
              <a:t>and of that number, 34% are family members or relatives,</a:t>
            </a:r>
            <a:endParaRPr lang="en-US" sz="1400" u="none" strike="noStrike" dirty="0">
              <a:effectLst/>
              <a:latin typeface="+mj-lt"/>
              <a:ea typeface="+mj-ea"/>
              <a:cs typeface="+mj-cs"/>
              <a:sym typeface="Calibri"/>
            </a:endParaRPr>
          </a:p>
          <a:p>
            <a:pPr marL="171450" lvl="1" indent="-171450" fontAlgn="base">
              <a:buFont typeface="Arial" panose="020B0604020202020204" pitchFamily="34" charset="0"/>
              <a:buChar char="•"/>
            </a:pPr>
            <a:r>
              <a:rPr lang="en-US" sz="1200" u="none" strike="noStrike" dirty="0">
                <a:effectLst/>
                <a:latin typeface="+mj-lt"/>
                <a:ea typeface="+mj-ea"/>
                <a:cs typeface="+mj-cs"/>
                <a:sym typeface="Calibri"/>
              </a:rPr>
              <a:t>while only 7% of perpetrators are actually strangers to the child. </a:t>
            </a:r>
            <a:endParaRPr lang="en-US" sz="1400" u="none" strike="noStrike"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2929570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The terrifying reality is that far too often the place where our children begin experiencing violence is inside the home. Even inside the Seventh-day Adventist Christian home. </a:t>
            </a:r>
          </a:p>
          <a:p>
            <a:endParaRPr lang="en-US" dirty="0"/>
          </a:p>
        </p:txBody>
      </p:sp>
    </p:spTree>
    <p:extLst>
      <p:ext uri="{BB962C8B-B14F-4D97-AF65-F5344CB8AC3E}">
        <p14:creationId xmlns:p14="http://schemas.microsoft.com/office/powerpoint/2010/main" val="3370689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The World Health Organization also states that Adverse Childhood Experiences (ACEs) are some of the most intensive and frequently occurring sources of stress that children may suffer early in life. </a:t>
            </a:r>
          </a:p>
          <a:p>
            <a:endParaRPr lang="en-US" dirty="0"/>
          </a:p>
        </p:txBody>
      </p:sp>
    </p:spTree>
    <p:extLst>
      <p:ext uri="{BB962C8B-B14F-4D97-AF65-F5344CB8AC3E}">
        <p14:creationId xmlns:p14="http://schemas.microsoft.com/office/powerpoint/2010/main" val="1323159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4" name="Title 1"/>
          <p:cNvSpPr txBox="1">
            <a:spLocks noGrp="1"/>
          </p:cNvSpPr>
          <p:nvPr>
            <p:ph type="ctrTitle"/>
          </p:nvPr>
        </p:nvSpPr>
        <p:spPr>
          <a:xfrm>
            <a:off x="4186428" y="2992500"/>
            <a:ext cx="5836920" cy="1068847"/>
          </a:xfrm>
          <a:prstGeom prst="rect">
            <a:avLst/>
          </a:prstGeom>
        </p:spPr>
        <p:txBody>
          <a:bodyPr>
            <a:noAutofit/>
          </a:bodyPr>
          <a:lstStyle/>
          <a:p>
            <a:r>
              <a:rPr lang="es-MX" sz="6600" b="1" dirty="0">
                <a:solidFill>
                  <a:srgbClr val="FF0000"/>
                </a:solidFill>
              </a:rPr>
              <a:t>PAZ </a:t>
            </a:r>
            <a:r>
              <a:rPr lang="es-MX" b="1" dirty="0"/>
              <a:t>EN EL HOGAR</a:t>
            </a:r>
            <a:r>
              <a:rPr lang="es-MX" b="1" dirty="0" smtClean="0"/>
              <a:t>:</a:t>
            </a:r>
            <a:endParaRPr lang="en-US" dirty="0"/>
          </a:p>
        </p:txBody>
      </p:sp>
      <p:sp>
        <p:nvSpPr>
          <p:cNvPr id="95" name="Subtitle 2"/>
          <p:cNvSpPr txBox="1">
            <a:spLocks noGrp="1"/>
          </p:cNvSpPr>
          <p:nvPr>
            <p:ph type="subTitle" sz="quarter" idx="1"/>
          </p:nvPr>
        </p:nvSpPr>
        <p:spPr>
          <a:xfrm>
            <a:off x="4498847" y="4061347"/>
            <a:ext cx="5212080" cy="912435"/>
          </a:xfrm>
          <a:prstGeom prst="rect">
            <a:avLst/>
          </a:prstGeom>
        </p:spPr>
        <p:txBody>
          <a:bodyPr>
            <a:noAutofit/>
          </a:bodyPr>
          <a:lstStyle/>
          <a:p>
            <a:r>
              <a:rPr lang="es-MX" sz="3200" b="1" dirty="0"/>
              <a:t>Combatiendo la </a:t>
            </a:r>
            <a:r>
              <a:rPr lang="es-MX" sz="3200" b="1" dirty="0">
                <a:solidFill>
                  <a:srgbClr val="FF0000"/>
                </a:solidFill>
              </a:rPr>
              <a:t>violencia</a:t>
            </a:r>
            <a:r>
              <a:rPr lang="es-MX" sz="3200" b="1" dirty="0"/>
              <a:t> juvenil desde su raíz</a:t>
            </a:r>
            <a:endParaRPr sz="3200" dirty="0">
              <a:solidFill>
                <a:srgbClr val="C00000"/>
              </a:solidFill>
              <a:latin typeface="Book Antiqua" panose="02040602050305030304" pitchFamily="18" charset="0"/>
            </a:endParaRPr>
          </a:p>
        </p:txBody>
      </p:sp>
      <p:sp>
        <p:nvSpPr>
          <p:cNvPr id="2" name="TextBox 1">
            <a:extLst>
              <a:ext uri="{FF2B5EF4-FFF2-40B4-BE49-F238E27FC236}">
                <a16:creationId xmlns:a16="http://schemas.microsoft.com/office/drawing/2014/main" id="{844783DA-9EC7-2B47-A2D6-F319AAAC6FDD}"/>
              </a:ext>
            </a:extLst>
          </p:cNvPr>
          <p:cNvSpPr txBox="1"/>
          <p:nvPr/>
        </p:nvSpPr>
        <p:spPr>
          <a:xfrm>
            <a:off x="4186428" y="5015138"/>
            <a:ext cx="5738810"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s-MX" dirty="0"/>
              <a:t>Sermón escrito por Sarah </a:t>
            </a:r>
            <a:r>
              <a:rPr lang="es-MX" dirty="0" err="1"/>
              <a:t>McDugal</a:t>
            </a:r>
            <a:r>
              <a:rPr lang="es-MX" dirty="0"/>
              <a:t>, MSA-ID</a:t>
            </a:r>
            <a:endParaRPr lang="en-US" dirty="0"/>
          </a:p>
          <a:p>
            <a:pPr algn="ctr"/>
            <a:r>
              <a:rPr lang="es-MX" dirty="0"/>
              <a:t>Autora | Instructora | Instructora de Recuperación de Abuso</a:t>
            </a:r>
            <a:endParaRPr lang="en-US" dirty="0"/>
          </a:p>
          <a:p>
            <a:pPr algn="ctr"/>
            <a:r>
              <a:rPr lang="es-MX" dirty="0" err="1"/>
              <a:t>Wilderness</a:t>
            </a:r>
            <a:r>
              <a:rPr lang="es-MX" dirty="0"/>
              <a:t> to WILD, LLC</a:t>
            </a:r>
            <a:endParaRPr lang="en-US"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30" name="Far too often, the most violent place for children is the home."/>
          <p:cNvSpPr txBox="1">
            <a:spLocks noGrp="1"/>
          </p:cNvSpPr>
          <p:nvPr>
            <p:ph type="title"/>
          </p:nvPr>
        </p:nvSpPr>
        <p:spPr>
          <a:xfrm>
            <a:off x="831850" y="1515293"/>
            <a:ext cx="8440166" cy="4046429"/>
          </a:xfrm>
          <a:prstGeom prst="rect">
            <a:avLst/>
          </a:prstGeom>
        </p:spPr>
        <p:txBody>
          <a:bodyPr>
            <a:normAutofit/>
          </a:bodyPr>
          <a:lstStyle/>
          <a:p>
            <a:r>
              <a:rPr lang="en-US" sz="5400" dirty="0" smtClean="0">
                <a:solidFill>
                  <a:srgbClr val="002060"/>
                </a:solidFill>
              </a:rPr>
              <a:t>“</a:t>
            </a:r>
            <a:r>
              <a:rPr lang="es-ES" sz="5400" dirty="0">
                <a:solidFill>
                  <a:srgbClr val="002060"/>
                </a:solidFill>
              </a:rPr>
              <a:t>La </a:t>
            </a:r>
            <a:r>
              <a:rPr lang="es-ES" sz="5400" b="1" dirty="0">
                <a:solidFill>
                  <a:srgbClr val="002060"/>
                </a:solidFill>
              </a:rPr>
              <a:t>aterradora</a:t>
            </a:r>
            <a:r>
              <a:rPr lang="es-ES" sz="5400" dirty="0">
                <a:solidFill>
                  <a:srgbClr val="002060"/>
                </a:solidFill>
              </a:rPr>
              <a:t> realidad es que con demasiada frecuencia, el lugar en donde nuestros niños experimentan violencia, es </a:t>
            </a:r>
            <a:r>
              <a:rPr lang="es-ES" sz="5400" b="1" dirty="0">
                <a:solidFill>
                  <a:srgbClr val="002060"/>
                </a:solidFill>
              </a:rPr>
              <a:t>dentro</a:t>
            </a:r>
            <a:r>
              <a:rPr lang="es-ES" sz="5400" dirty="0">
                <a:solidFill>
                  <a:srgbClr val="002060"/>
                </a:solidFill>
              </a:rPr>
              <a:t> del </a:t>
            </a:r>
            <a:r>
              <a:rPr lang="es-ES" sz="5400" b="1" i="1" dirty="0">
                <a:solidFill>
                  <a:srgbClr val="FF0000"/>
                </a:solidFill>
              </a:rPr>
              <a:t>hogar</a:t>
            </a:r>
            <a:r>
              <a:rPr sz="5400" i="1" dirty="0" smtClean="0">
                <a:solidFill>
                  <a:srgbClr val="002060"/>
                </a:solidFill>
                <a:latin typeface="Carlito"/>
                <a:ea typeface="Carlito"/>
                <a:cs typeface="Carlito"/>
                <a:sym typeface="Carlito"/>
              </a:rPr>
              <a:t>.</a:t>
            </a:r>
            <a:r>
              <a:rPr lang="en-US" sz="5400" dirty="0" smtClean="0">
                <a:solidFill>
                  <a:srgbClr val="002060"/>
                </a:solidFill>
              </a:rPr>
              <a:t> </a:t>
            </a:r>
            <a:r>
              <a:rPr lang="en-US" sz="5400" dirty="0">
                <a:solidFill>
                  <a:srgbClr val="002060"/>
                </a:solidFill>
              </a:rPr>
              <a:t>”</a:t>
            </a:r>
            <a:r>
              <a:rPr sz="5400" i="1" dirty="0">
                <a:solidFill>
                  <a:srgbClr val="002060"/>
                </a:solidFill>
                <a:latin typeface="Carlito"/>
                <a:ea typeface="Carlito"/>
                <a:cs typeface="Carlito"/>
                <a:sym typeface="Carlito"/>
              </a:rPr>
              <a:t> </a:t>
            </a:r>
          </a:p>
        </p:txBody>
      </p:sp>
      <p:sp>
        <p:nvSpPr>
          <p:cNvPr id="131" name="Sarah McDugal"/>
          <p:cNvSpPr txBox="1">
            <a:spLocks noGrp="1"/>
          </p:cNvSpPr>
          <p:nvPr>
            <p:ph type="body" sz="quarter" idx="1"/>
          </p:nvPr>
        </p:nvSpPr>
        <p:spPr>
          <a:xfrm>
            <a:off x="831850" y="5812694"/>
            <a:ext cx="3904742" cy="664155"/>
          </a:xfrm>
          <a:prstGeom prst="rect">
            <a:avLst/>
          </a:prstGeom>
        </p:spPr>
        <p:txBody>
          <a:bodyPr/>
          <a:lstStyle/>
          <a:p>
            <a:r>
              <a:rPr dirty="0"/>
              <a:t>Sarah </a:t>
            </a:r>
            <a:r>
              <a:rPr dirty="0" err="1"/>
              <a:t>McDugal</a:t>
            </a:r>
            <a:endParaRPr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33" name="Adverse Childhood Experiences (ACEs)"/>
          <p:cNvSpPr txBox="1">
            <a:spLocks noGrp="1"/>
          </p:cNvSpPr>
          <p:nvPr>
            <p:ph type="title"/>
          </p:nvPr>
        </p:nvSpPr>
        <p:spPr>
          <a:xfrm>
            <a:off x="0" y="1718501"/>
            <a:ext cx="10515600" cy="2852737"/>
          </a:xfrm>
          <a:prstGeom prst="rect">
            <a:avLst/>
          </a:prstGeom>
        </p:spPr>
        <p:txBody>
          <a:bodyPr>
            <a:normAutofit fontScale="90000"/>
          </a:bodyPr>
          <a:lstStyle/>
          <a:p>
            <a:pPr algn="ctr"/>
            <a:r>
              <a:rPr lang="es-ES" b="1" dirty="0"/>
              <a:t>La Organización Mundial de la Salud declara también que Experiencias Adversas en la Niñez (</a:t>
            </a:r>
            <a:r>
              <a:rPr lang="es-ES" b="1" dirty="0" err="1"/>
              <a:t>ACEs</a:t>
            </a:r>
            <a:r>
              <a:rPr lang="es-ES" b="1" dirty="0"/>
              <a:t>) </a:t>
            </a:r>
            <a:endParaRPr b="1" dirty="0"/>
          </a:p>
        </p:txBody>
      </p:sp>
      <p:sp>
        <p:nvSpPr>
          <p:cNvPr id="134" name="Some of the most intense and frequent forms of early childhood stress."/>
          <p:cNvSpPr txBox="1">
            <a:spLocks noGrp="1"/>
          </p:cNvSpPr>
          <p:nvPr>
            <p:ph type="body" sz="quarter" idx="1"/>
          </p:nvPr>
        </p:nvSpPr>
        <p:spPr>
          <a:xfrm>
            <a:off x="0" y="4598225"/>
            <a:ext cx="10515600" cy="1500188"/>
          </a:xfrm>
          <a:prstGeom prst="rect">
            <a:avLst/>
          </a:prstGeom>
        </p:spPr>
        <p:txBody>
          <a:bodyPr/>
          <a:lstStyle/>
          <a:p>
            <a:pPr algn="ctr"/>
            <a:r>
              <a:rPr lang="es-ES" dirty="0"/>
              <a:t>son algunas de las más intensas y frecuentes fuentes de estrés que los niños pueden sufrir a edad temprana</a:t>
            </a:r>
            <a:endParaRPr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36" name="ACEs can include:"/>
          <p:cNvSpPr txBox="1">
            <a:spLocks noGrp="1"/>
          </p:cNvSpPr>
          <p:nvPr>
            <p:ph type="title"/>
          </p:nvPr>
        </p:nvSpPr>
        <p:spPr>
          <a:xfrm>
            <a:off x="419189" y="1113397"/>
            <a:ext cx="10515600" cy="1325563"/>
          </a:xfrm>
          <a:prstGeom prst="rect">
            <a:avLst/>
          </a:prstGeom>
        </p:spPr>
        <p:txBody>
          <a:bodyPr/>
          <a:lstStyle/>
          <a:p>
            <a:r>
              <a:rPr lang="en-US" b="1" dirty="0" err="1">
                <a:solidFill>
                  <a:srgbClr val="002060"/>
                </a:solidFill>
              </a:rPr>
              <a:t>Esas</a:t>
            </a:r>
            <a:r>
              <a:rPr lang="en-US" b="1" dirty="0">
                <a:solidFill>
                  <a:srgbClr val="002060"/>
                </a:solidFill>
              </a:rPr>
              <a:t> </a:t>
            </a:r>
            <a:r>
              <a:rPr lang="en-US" b="1" dirty="0" err="1">
                <a:solidFill>
                  <a:srgbClr val="002060"/>
                </a:solidFill>
              </a:rPr>
              <a:t>experiencias</a:t>
            </a:r>
            <a:r>
              <a:rPr lang="en-US" b="1" dirty="0">
                <a:solidFill>
                  <a:srgbClr val="002060"/>
                </a:solidFill>
              </a:rPr>
              <a:t> </a:t>
            </a:r>
            <a:r>
              <a:rPr lang="en-US" b="1" dirty="0" err="1">
                <a:solidFill>
                  <a:srgbClr val="002060"/>
                </a:solidFill>
              </a:rPr>
              <a:t>adversas</a:t>
            </a:r>
            <a:r>
              <a:rPr lang="en-US" b="1" dirty="0">
                <a:solidFill>
                  <a:srgbClr val="002060"/>
                </a:solidFill>
              </a:rPr>
              <a:t> </a:t>
            </a:r>
            <a:r>
              <a:rPr lang="en-US" b="1" dirty="0" err="1">
                <a:solidFill>
                  <a:srgbClr val="002060"/>
                </a:solidFill>
              </a:rPr>
              <a:t>incluyen</a:t>
            </a:r>
            <a:r>
              <a:rPr lang="en-US" b="1" dirty="0">
                <a:solidFill>
                  <a:srgbClr val="002060"/>
                </a:solidFill>
              </a:rPr>
              <a:t> </a:t>
            </a:r>
            <a:endParaRPr b="1" dirty="0">
              <a:solidFill>
                <a:srgbClr val="002060"/>
              </a:solidFill>
            </a:endParaRPr>
          </a:p>
        </p:txBody>
      </p:sp>
      <p:sp>
        <p:nvSpPr>
          <p:cNvPr id="137" name="Verbal, physical, sexual, psychological abuse.…"/>
          <p:cNvSpPr txBox="1">
            <a:spLocks noGrp="1"/>
          </p:cNvSpPr>
          <p:nvPr>
            <p:ph type="body" idx="1"/>
          </p:nvPr>
        </p:nvSpPr>
        <p:spPr>
          <a:xfrm>
            <a:off x="271272" y="2506662"/>
            <a:ext cx="9721814" cy="3058115"/>
          </a:xfrm>
          <a:prstGeom prst="rect">
            <a:avLst/>
          </a:prstGeom>
        </p:spPr>
        <p:txBody>
          <a:bodyPr>
            <a:normAutofit/>
          </a:bodyPr>
          <a:lstStyle/>
          <a:p>
            <a:r>
              <a:rPr lang="es-ES" dirty="0" smtClean="0"/>
              <a:t>Abuso </a:t>
            </a:r>
            <a:r>
              <a:rPr lang="es-ES" dirty="0"/>
              <a:t>verbal, físico, sexual y sicológico; </a:t>
            </a:r>
            <a:endParaRPr lang="es-ES" dirty="0" smtClean="0"/>
          </a:p>
          <a:p>
            <a:r>
              <a:rPr lang="es-ES" dirty="0"/>
              <a:t>V</a:t>
            </a:r>
            <a:r>
              <a:rPr lang="es-ES" dirty="0" smtClean="0"/>
              <a:t>arias </a:t>
            </a:r>
            <a:r>
              <a:rPr lang="es-ES" dirty="0"/>
              <a:t>formas de negligencia</a:t>
            </a:r>
            <a:r>
              <a:rPr lang="es-ES" dirty="0" smtClean="0"/>
              <a:t>,</a:t>
            </a:r>
          </a:p>
          <a:p>
            <a:r>
              <a:rPr lang="es-ES" dirty="0" smtClean="0"/>
              <a:t> Violencia </a:t>
            </a:r>
            <a:r>
              <a:rPr lang="es-ES" dirty="0"/>
              <a:t>entre los padres o personas que los cuidan</a:t>
            </a:r>
            <a:r>
              <a:rPr lang="es-ES" dirty="0" smtClean="0"/>
              <a:t>;</a:t>
            </a:r>
          </a:p>
          <a:p>
            <a:r>
              <a:rPr lang="es-ES" dirty="0" smtClean="0"/>
              <a:t>Disfunciones </a:t>
            </a:r>
            <a:r>
              <a:rPr lang="es-ES" dirty="0"/>
              <a:t>serias tales como alcoholismo, abuso de sustancias nocivas o adicción a la pornografía; </a:t>
            </a:r>
            <a:endParaRPr lang="es-ES" dirty="0" smtClean="0"/>
          </a:p>
          <a:p>
            <a:r>
              <a:rPr lang="es-ES" dirty="0" smtClean="0"/>
              <a:t>Abierta </a:t>
            </a:r>
            <a:r>
              <a:rPr lang="es-ES" dirty="0"/>
              <a:t>violencia entre compañeros o en la comunidad.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39" name="“Jesus grew in wisdom, stature, and favor with God and all the people.”"/>
          <p:cNvSpPr txBox="1">
            <a:spLocks noGrp="1"/>
          </p:cNvSpPr>
          <p:nvPr>
            <p:ph type="title"/>
          </p:nvPr>
        </p:nvSpPr>
        <p:spPr>
          <a:xfrm>
            <a:off x="1252474" y="2250250"/>
            <a:ext cx="8348726" cy="2852737"/>
          </a:xfrm>
          <a:prstGeom prst="rect">
            <a:avLst/>
          </a:prstGeom>
        </p:spPr>
        <p:txBody>
          <a:bodyPr>
            <a:normAutofit fontScale="90000"/>
          </a:bodyPr>
          <a:lstStyle/>
          <a:p>
            <a:r>
              <a:rPr dirty="0" smtClean="0">
                <a:solidFill>
                  <a:srgbClr val="002060"/>
                </a:solidFill>
              </a:rPr>
              <a:t>“</a:t>
            </a:r>
            <a:r>
              <a:rPr lang="es-ES" dirty="0">
                <a:solidFill>
                  <a:srgbClr val="002060"/>
                </a:solidFill>
              </a:rPr>
              <a:t>Jesús siguió creciendo en sabiduría y estatura, y cada vez más gozaba del favor de Dios y de toda la </a:t>
            </a:r>
            <a:r>
              <a:rPr lang="es-ES" dirty="0" smtClean="0">
                <a:solidFill>
                  <a:srgbClr val="002060"/>
                </a:solidFill>
              </a:rPr>
              <a:t>gente</a:t>
            </a:r>
            <a:r>
              <a:rPr dirty="0" smtClean="0">
                <a:solidFill>
                  <a:srgbClr val="002060"/>
                </a:solidFill>
              </a:rPr>
              <a:t>.”</a:t>
            </a:r>
            <a:endParaRPr dirty="0">
              <a:solidFill>
                <a:srgbClr val="002060"/>
              </a:solidFill>
            </a:endParaRPr>
          </a:p>
        </p:txBody>
      </p:sp>
      <p:sp>
        <p:nvSpPr>
          <p:cNvPr id="140" name="Luke 2:52"/>
          <p:cNvSpPr txBox="1">
            <a:spLocks noGrp="1"/>
          </p:cNvSpPr>
          <p:nvPr>
            <p:ph type="body" sz="quarter" idx="1"/>
          </p:nvPr>
        </p:nvSpPr>
        <p:spPr>
          <a:xfrm>
            <a:off x="1252474" y="5129974"/>
            <a:ext cx="7196582" cy="558800"/>
          </a:xfrm>
          <a:prstGeom prst="rect">
            <a:avLst/>
          </a:prstGeom>
        </p:spPr>
        <p:txBody>
          <a:bodyPr/>
          <a:lstStyle/>
          <a:p>
            <a:r>
              <a:rPr dirty="0" smtClean="0"/>
              <a:t>L</a:t>
            </a:r>
            <a:r>
              <a:rPr lang="en-US" dirty="0" smtClean="0"/>
              <a:t>ucas </a:t>
            </a:r>
            <a:r>
              <a:rPr dirty="0" smtClean="0"/>
              <a:t>2:52</a:t>
            </a:r>
            <a:endParaRPr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3" name="Psychological and spiritual maturity (wisdom)…"/>
          <p:cNvSpPr txBox="1">
            <a:spLocks noGrp="1"/>
          </p:cNvSpPr>
          <p:nvPr>
            <p:ph type="body" sz="half" idx="1"/>
          </p:nvPr>
        </p:nvSpPr>
        <p:spPr>
          <a:xfrm>
            <a:off x="2704010" y="3025233"/>
            <a:ext cx="6753499" cy="3236822"/>
          </a:xfrm>
          <a:prstGeom prst="rect">
            <a:avLst/>
          </a:prstGeom>
        </p:spPr>
        <p:txBody>
          <a:bodyPr>
            <a:noAutofit/>
          </a:bodyPr>
          <a:lstStyle/>
          <a:p>
            <a:pPr marL="0" indent="0">
              <a:buNone/>
            </a:pPr>
            <a:r>
              <a:rPr lang="es-MX" sz="3600" dirty="0" smtClean="0"/>
              <a:t>1</a:t>
            </a:r>
            <a:r>
              <a:rPr lang="es-MX" sz="3600" dirty="0"/>
              <a:t>) </a:t>
            </a:r>
            <a:r>
              <a:rPr lang="es-MX" sz="3600" dirty="0" smtClean="0"/>
              <a:t>Creció </a:t>
            </a:r>
            <a:r>
              <a:rPr lang="es-MX" sz="3600" dirty="0"/>
              <a:t>en madurez sicológica y espiritual (sabiduría)</a:t>
            </a:r>
            <a:endParaRPr lang="en-US" sz="3600" dirty="0"/>
          </a:p>
          <a:p>
            <a:pPr marL="0" indent="0">
              <a:buNone/>
            </a:pPr>
            <a:r>
              <a:rPr lang="es-MX" sz="3600" dirty="0"/>
              <a:t>2</a:t>
            </a:r>
            <a:r>
              <a:rPr lang="es-MX" sz="3600" dirty="0" smtClean="0"/>
              <a:t>) Creció </a:t>
            </a:r>
            <a:r>
              <a:rPr lang="es-MX" sz="3600" dirty="0"/>
              <a:t>en salud y fortaleza física (estatura) </a:t>
            </a:r>
            <a:endParaRPr lang="en-US" sz="3600" dirty="0"/>
          </a:p>
          <a:p>
            <a:pPr marL="0" indent="0">
              <a:buNone/>
            </a:pPr>
            <a:r>
              <a:rPr lang="es-MX" sz="3600" dirty="0" smtClean="0"/>
              <a:t>3</a:t>
            </a:r>
            <a:r>
              <a:rPr lang="es-MX" sz="3600" dirty="0"/>
              <a:t>) </a:t>
            </a:r>
            <a:r>
              <a:rPr lang="es-MX" sz="3600" dirty="0" smtClean="0"/>
              <a:t>Creció </a:t>
            </a:r>
            <a:r>
              <a:rPr lang="es-MX" sz="3600" dirty="0"/>
              <a:t>en gracia para con Dios y la gente (carácter y personalidad).</a:t>
            </a:r>
            <a:endParaRPr lang="en-US" sz="3600" dirty="0"/>
          </a:p>
        </p:txBody>
      </p:sp>
      <p:sp>
        <p:nvSpPr>
          <p:cNvPr id="144" name="Text Placeholder 3"/>
          <p:cNvSpPr>
            <a:spLocks noGrp="1"/>
          </p:cNvSpPr>
          <p:nvPr>
            <p:ph type="body" idx="21"/>
          </p:nvPr>
        </p:nvSpPr>
        <p:spPr>
          <a:xfrm>
            <a:off x="523103" y="1549128"/>
            <a:ext cx="3932239" cy="3811588"/>
          </a:xfrm>
          <a:prstGeom prst="rect">
            <a:avLst/>
          </a:prstGeom>
        </p:spPr>
        <p:txBody>
          <a:bodyPr>
            <a:normAutofit/>
          </a:bodyPr>
          <a:lstStyle/>
          <a:p>
            <a:pPr marL="0" indent="0">
              <a:buNone/>
            </a:pPr>
            <a:r>
              <a:rPr lang="es-MX" sz="3600" dirty="0"/>
              <a:t>Esto nos dice tres cosas acerca de su niñez: </a:t>
            </a:r>
            <a:endParaRPr lang="en-US" sz="3600"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4" name="Text Placeholder 3"/>
          <p:cNvSpPr>
            <a:spLocks noGrp="1"/>
          </p:cNvSpPr>
          <p:nvPr>
            <p:ph type="body" idx="21"/>
          </p:nvPr>
        </p:nvSpPr>
        <p:spPr>
          <a:xfrm>
            <a:off x="578363" y="1706085"/>
            <a:ext cx="9352021" cy="3310051"/>
          </a:xfrm>
          <a:prstGeom prst="rect">
            <a:avLst/>
          </a:prstGeom>
        </p:spPr>
        <p:txBody>
          <a:bodyPr>
            <a:normAutofit fontScale="70000" lnSpcReduction="20000"/>
          </a:bodyPr>
          <a:lstStyle/>
          <a:p>
            <a:pPr marL="0" indent="0" algn="ctr">
              <a:lnSpc>
                <a:spcPct val="100000"/>
              </a:lnSpc>
              <a:buNone/>
            </a:pPr>
            <a:r>
              <a:rPr lang="en-US" sz="4000" dirty="0" smtClean="0">
                <a:latin typeface="Calibri Light" panose="020F0302020204030204" pitchFamily="34" charset="0"/>
                <a:cs typeface="Calibri Light" panose="020F0302020204030204" pitchFamily="34" charset="0"/>
              </a:rPr>
              <a:t>“</a:t>
            </a:r>
            <a:r>
              <a:rPr lang="es-ES" sz="4000" dirty="0" smtClean="0">
                <a:latin typeface="Calibri Light" panose="020F0302020204030204" pitchFamily="34" charset="0"/>
                <a:cs typeface="Calibri Light" panose="020F0302020204030204" pitchFamily="34" charset="0"/>
              </a:rPr>
              <a:t>Es </a:t>
            </a:r>
            <a:r>
              <a:rPr lang="es-ES" sz="4000" dirty="0">
                <a:latin typeface="Calibri Light" panose="020F0302020204030204" pitchFamily="34" charset="0"/>
                <a:cs typeface="Calibri Light" panose="020F0302020204030204" pitchFamily="34" charset="0"/>
              </a:rPr>
              <a:t>admirable por su significado el breve relato de sus primeros años: ‘Y el niño crecía, y se fortalecía, y se henchía de sabiduría; y la gracia de Dios era sobre él’. En el resplandor del rostro de su Padre, Jesús “crecía en sabiduría, y en edad, y en gracia para con Dios y los hombres.” Su inteligencia era viva y aguda; tenía una reflexión y una sabiduría que superaban a sus años. Sin embargo, su carácter era de hermosa simetría. Las facultades de su intelecto y de su cuerpo se desarrollaban gradualmente, en armonía con las leyes de la </a:t>
            </a:r>
            <a:r>
              <a:rPr lang="es-ES" sz="4000" dirty="0" smtClean="0">
                <a:latin typeface="Calibri Light" panose="020F0302020204030204" pitchFamily="34" charset="0"/>
                <a:cs typeface="Calibri Light" panose="020F0302020204030204" pitchFamily="34" charset="0"/>
              </a:rPr>
              <a:t>niñez”. </a:t>
            </a:r>
          </a:p>
          <a:p>
            <a:pPr marL="0" indent="0">
              <a:lnSpc>
                <a:spcPct val="100000"/>
              </a:lnSpc>
              <a:buNone/>
            </a:pPr>
            <a:endParaRPr lang="es-ES" sz="3600" dirty="0">
              <a:latin typeface="Calibri Light" panose="020F0302020204030204" pitchFamily="34" charset="0"/>
              <a:cs typeface="Calibri Light" panose="020F0302020204030204" pitchFamily="34" charset="0"/>
            </a:endParaRPr>
          </a:p>
          <a:p>
            <a:pPr marL="0" indent="0">
              <a:lnSpc>
                <a:spcPct val="100000"/>
              </a:lnSpc>
              <a:buNone/>
            </a:pPr>
            <a:endParaRPr sz="3600" dirty="0">
              <a:latin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CB4196F6-D3A9-C743-B5B9-2C1C6DB53E6A}"/>
              </a:ext>
            </a:extLst>
          </p:cNvPr>
          <p:cNvSpPr txBox="1"/>
          <p:nvPr/>
        </p:nvSpPr>
        <p:spPr>
          <a:xfrm>
            <a:off x="578364" y="5295419"/>
            <a:ext cx="5195420"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chemeClr val="bg1">
                    <a:lumMod val="50000"/>
                  </a:schemeClr>
                </a:solidFill>
                <a:effectLst/>
                <a:uFillTx/>
                <a:ea typeface="+mj-ea"/>
                <a:sym typeface="Calibri"/>
              </a:rPr>
              <a:t>Elena </a:t>
            </a:r>
            <a:r>
              <a:rPr kumimoji="0" lang="en-US" sz="2400" b="0" i="0" u="none" strike="noStrike" cap="none" spc="0" normalizeH="0" baseline="0" dirty="0">
                <a:ln>
                  <a:noFill/>
                </a:ln>
                <a:solidFill>
                  <a:schemeClr val="bg1">
                    <a:lumMod val="50000"/>
                  </a:schemeClr>
                </a:solidFill>
                <a:effectLst/>
                <a:uFillTx/>
                <a:ea typeface="+mj-ea"/>
                <a:sym typeface="Calibri"/>
              </a:rPr>
              <a:t>G. White</a:t>
            </a:r>
          </a:p>
          <a:p>
            <a:r>
              <a:rPr lang="es-ES" sz="2400" i="1" dirty="0">
                <a:solidFill>
                  <a:schemeClr val="bg1">
                    <a:lumMod val="50000"/>
                  </a:schemeClr>
                </a:solidFill>
              </a:rPr>
              <a:t>El Deseado de todas las gentes</a:t>
            </a:r>
            <a:r>
              <a:rPr lang="en-US" sz="2400" i="1" dirty="0" smtClean="0">
                <a:solidFill>
                  <a:schemeClr val="bg1">
                    <a:lumMod val="50000"/>
                  </a:schemeClr>
                </a:solidFill>
              </a:rPr>
              <a:t>,</a:t>
            </a:r>
            <a:r>
              <a:rPr lang="en-US" sz="2400" dirty="0" smtClean="0">
                <a:solidFill>
                  <a:schemeClr val="bg1">
                    <a:lumMod val="50000"/>
                  </a:schemeClr>
                </a:solidFill>
              </a:rPr>
              <a:t> </a:t>
            </a:r>
            <a:r>
              <a:rPr lang="en-US" sz="2400" dirty="0">
                <a:solidFill>
                  <a:schemeClr val="bg1">
                    <a:lumMod val="50000"/>
                  </a:schemeClr>
                </a:solidFill>
              </a:rPr>
              <a:t>p. 68</a:t>
            </a:r>
            <a:endParaRPr kumimoji="0" lang="en-US" sz="2400" b="0" i="0" u="none" strike="noStrike" cap="none" spc="0" normalizeH="0" baseline="0" dirty="0">
              <a:ln>
                <a:noFill/>
              </a:ln>
              <a:solidFill>
                <a:schemeClr val="bg1">
                  <a:lumMod val="50000"/>
                </a:schemeClr>
              </a:solidFill>
              <a:effectLst/>
              <a:uFillTx/>
              <a:ea typeface="+mj-ea"/>
              <a:sym typeface="Calibri"/>
            </a:endParaRPr>
          </a:p>
        </p:txBody>
      </p:sp>
    </p:spTree>
    <p:extLst>
      <p:ext uri="{BB962C8B-B14F-4D97-AF65-F5344CB8AC3E}">
        <p14:creationId xmlns:p14="http://schemas.microsoft.com/office/powerpoint/2010/main" val="44670434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7" name="Protection…"/>
          <p:cNvSpPr txBox="1">
            <a:spLocks noGrp="1"/>
          </p:cNvSpPr>
          <p:nvPr>
            <p:ph type="body" sz="half" idx="1"/>
          </p:nvPr>
        </p:nvSpPr>
        <p:spPr>
          <a:prstGeom prst="rect">
            <a:avLst/>
          </a:prstGeom>
        </p:spPr>
        <p:txBody>
          <a:bodyPr/>
          <a:lstStyle/>
          <a:p>
            <a:endParaRPr dirty="0"/>
          </a:p>
          <a:p>
            <a:r>
              <a:rPr lang="es-ES" dirty="0" smtClean="0">
                <a:solidFill>
                  <a:srgbClr val="002060"/>
                </a:solidFill>
                <a:latin typeface="Calibri Light" panose="020F0302020204030204" pitchFamily="34" charset="0"/>
                <a:cs typeface="Calibri Light" panose="020F0302020204030204" pitchFamily="34" charset="0"/>
              </a:rPr>
              <a:t>Seguridad física</a:t>
            </a:r>
            <a:endParaRPr dirty="0"/>
          </a:p>
          <a:p>
            <a:r>
              <a:rPr lang="es-ES" dirty="0" smtClean="0">
                <a:solidFill>
                  <a:srgbClr val="002060"/>
                </a:solidFill>
                <a:latin typeface="Calibri Light" panose="020F0302020204030204" pitchFamily="34" charset="0"/>
                <a:cs typeface="Calibri Light" panose="020F0302020204030204" pitchFamily="34" charset="0"/>
              </a:rPr>
              <a:t>Seguridad emocional</a:t>
            </a:r>
          </a:p>
          <a:p>
            <a:r>
              <a:rPr lang="es-ES" dirty="0" smtClean="0">
                <a:solidFill>
                  <a:srgbClr val="002060"/>
                </a:solidFill>
                <a:latin typeface="Calibri Light" panose="020F0302020204030204" pitchFamily="34" charset="0"/>
                <a:cs typeface="Calibri Light" panose="020F0302020204030204" pitchFamily="34" charset="0"/>
              </a:rPr>
              <a:t>Seguridad espiritual,</a:t>
            </a:r>
          </a:p>
          <a:p>
            <a:r>
              <a:rPr lang="es-ES" dirty="0" smtClean="0">
                <a:solidFill>
                  <a:srgbClr val="002060"/>
                </a:solidFill>
                <a:latin typeface="Calibri Light" panose="020F0302020204030204" pitchFamily="34" charset="0"/>
                <a:cs typeface="Calibri Light" panose="020F0302020204030204" pitchFamily="34" charset="0"/>
              </a:rPr>
              <a:t>Seguridad </a:t>
            </a:r>
            <a:r>
              <a:rPr lang="es-ES" dirty="0">
                <a:solidFill>
                  <a:srgbClr val="002060"/>
                </a:solidFill>
                <a:latin typeface="Calibri Light" panose="020F0302020204030204" pitchFamily="34" charset="0"/>
                <a:cs typeface="Calibri Light" panose="020F0302020204030204" pitchFamily="34" charset="0"/>
              </a:rPr>
              <a:t>sexual </a:t>
            </a:r>
            <a:endParaRPr lang="es-ES" dirty="0" smtClean="0">
              <a:solidFill>
                <a:srgbClr val="002060"/>
              </a:solidFill>
              <a:latin typeface="Calibri Light" panose="020F0302020204030204" pitchFamily="34" charset="0"/>
              <a:cs typeface="Calibri Light" panose="020F0302020204030204" pitchFamily="34" charset="0"/>
            </a:endParaRPr>
          </a:p>
          <a:p>
            <a:r>
              <a:rPr lang="es-ES" dirty="0" smtClean="0">
                <a:solidFill>
                  <a:srgbClr val="002060"/>
                </a:solidFill>
                <a:latin typeface="Calibri Light" panose="020F0302020204030204" pitchFamily="34" charset="0"/>
                <a:cs typeface="Calibri Light" panose="020F0302020204030204" pitchFamily="34" charset="0"/>
              </a:rPr>
              <a:t>Seguridad sicológica</a:t>
            </a:r>
            <a:endParaRPr lang="es-ES" dirty="0" smtClean="0">
              <a:solidFill>
                <a:srgbClr val="002060"/>
              </a:solidFill>
              <a:latin typeface="Calibri Light" panose="020F0302020204030204" pitchFamily="34" charset="0"/>
              <a:cs typeface="Calibri Light" panose="020F0302020204030204" pitchFamily="34" charset="0"/>
            </a:endParaRPr>
          </a:p>
        </p:txBody>
      </p:sp>
      <p:sp>
        <p:nvSpPr>
          <p:cNvPr id="148" name="Text Placeholder 3"/>
          <p:cNvSpPr>
            <a:spLocks noGrp="1"/>
          </p:cNvSpPr>
          <p:nvPr>
            <p:ph type="body" idx="21"/>
          </p:nvPr>
        </p:nvSpPr>
        <p:spPr>
          <a:xfrm>
            <a:off x="1056911" y="1518443"/>
            <a:ext cx="3932238" cy="3811588"/>
          </a:xfrm>
          <a:prstGeom prst="rect">
            <a:avLst/>
          </a:prstGeom>
        </p:spPr>
        <p:txBody>
          <a:bodyPr>
            <a:normAutofit/>
          </a:bodyPr>
          <a:lstStyle/>
          <a:p>
            <a:pPr marL="0" indent="0">
              <a:buSzTx/>
              <a:buFontTx/>
              <a:buNone/>
              <a:defRPr sz="1600"/>
            </a:pPr>
            <a:r>
              <a:rPr lang="es-ES" sz="4400" dirty="0">
                <a:solidFill>
                  <a:srgbClr val="002060"/>
                </a:solidFill>
                <a:latin typeface="Calibri Light" panose="020F0302020204030204" pitchFamily="34" charset="0"/>
                <a:cs typeface="Calibri Light" panose="020F0302020204030204" pitchFamily="34" charset="0"/>
              </a:rPr>
              <a:t>Esto significa que </a:t>
            </a:r>
            <a:r>
              <a:rPr lang="es-ES" sz="4400" dirty="0" smtClean="0">
                <a:solidFill>
                  <a:srgbClr val="002060"/>
                </a:solidFill>
                <a:latin typeface="Calibri Light" panose="020F0302020204030204" pitchFamily="34" charset="0"/>
                <a:cs typeface="Calibri Light" panose="020F0302020204030204" pitchFamily="34" charset="0"/>
              </a:rPr>
              <a:t>necesitan, </a:t>
            </a:r>
            <a:r>
              <a:rPr lang="es-ES" sz="4400" dirty="0">
                <a:solidFill>
                  <a:srgbClr val="002060"/>
                </a:solidFill>
                <a:latin typeface="Calibri Light" panose="020F0302020204030204" pitchFamily="34" charset="0"/>
                <a:cs typeface="Calibri Light" panose="020F0302020204030204" pitchFamily="34" charset="0"/>
              </a:rPr>
              <a:t>sino </a:t>
            </a:r>
            <a:r>
              <a:rPr lang="es-ES" sz="4400" dirty="0" smtClean="0">
                <a:solidFill>
                  <a:srgbClr val="002060"/>
                </a:solidFill>
                <a:latin typeface="Calibri Light" panose="020F0302020204030204" pitchFamily="34" charset="0"/>
                <a:cs typeface="Calibri Light" panose="020F0302020204030204" pitchFamily="34" charset="0"/>
              </a:rPr>
              <a:t>también </a:t>
            </a:r>
            <a:endParaRPr sz="4400" dirty="0">
              <a:solidFill>
                <a:srgbClr val="002060"/>
              </a:solidFill>
              <a:latin typeface="Calibri Light" panose="020F0302020204030204" pitchFamily="34" charset="0"/>
              <a:cs typeface="Calibri Light" panose="020F0302020204030204" pitchFamily="34" charset="0"/>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0" name="Solutions for preventing adverse childhood experiences must begin in the home."/>
          <p:cNvSpPr txBox="1">
            <a:spLocks noGrp="1"/>
          </p:cNvSpPr>
          <p:nvPr>
            <p:ph type="title"/>
          </p:nvPr>
        </p:nvSpPr>
        <p:spPr>
          <a:xfrm>
            <a:off x="831850" y="1709738"/>
            <a:ext cx="7781798" cy="3520630"/>
          </a:xfrm>
          <a:prstGeom prst="rect">
            <a:avLst/>
          </a:prstGeom>
        </p:spPr>
        <p:txBody>
          <a:bodyPr>
            <a:normAutofit fontScale="90000"/>
          </a:bodyPr>
          <a:lstStyle/>
          <a:p>
            <a:r>
              <a:rPr lang="en-US" sz="5400" dirty="0" smtClean="0">
                <a:solidFill>
                  <a:srgbClr val="002060"/>
                </a:solidFill>
              </a:rPr>
              <a:t>“</a:t>
            </a:r>
            <a:r>
              <a:rPr lang="es-ES" sz="5400" dirty="0">
                <a:solidFill>
                  <a:srgbClr val="002060"/>
                </a:solidFill>
              </a:rPr>
              <a:t>Las soluciones para prevenir experiencias adversas en la niñez deben comenzar en el hogar cristiano</a:t>
            </a:r>
            <a:r>
              <a:rPr sz="5400" dirty="0" smtClean="0">
                <a:solidFill>
                  <a:srgbClr val="002060"/>
                </a:solidFill>
              </a:rPr>
              <a:t>.</a:t>
            </a:r>
            <a:r>
              <a:rPr lang="en-US" sz="5400" dirty="0">
                <a:solidFill>
                  <a:srgbClr val="002060"/>
                </a:solidFill>
              </a:rPr>
              <a:t>”</a:t>
            </a:r>
            <a:endParaRPr sz="5400" dirty="0">
              <a:solidFill>
                <a:srgbClr val="002060"/>
              </a:solidFill>
            </a:endParaRPr>
          </a:p>
        </p:txBody>
      </p:sp>
      <p:sp>
        <p:nvSpPr>
          <p:cNvPr id="151" name="Sarah McDugal"/>
          <p:cNvSpPr txBox="1">
            <a:spLocks noGrp="1"/>
          </p:cNvSpPr>
          <p:nvPr>
            <p:ph type="body" sz="quarter" idx="1"/>
          </p:nvPr>
        </p:nvSpPr>
        <p:spPr>
          <a:xfrm>
            <a:off x="831850" y="5285232"/>
            <a:ext cx="4599686" cy="437748"/>
          </a:xfrm>
          <a:prstGeom prst="rect">
            <a:avLst/>
          </a:prstGeom>
        </p:spPr>
        <p:txBody>
          <a:bodyPr/>
          <a:lstStyle/>
          <a:p>
            <a:r>
              <a:rPr dirty="0"/>
              <a:t>Sarah </a:t>
            </a:r>
            <a:r>
              <a:rPr dirty="0" err="1"/>
              <a:t>McDugal</a:t>
            </a:r>
            <a:endParaRPr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3" name="Home is not safe when children are:"/>
          <p:cNvSpPr txBox="1">
            <a:spLocks noGrp="1"/>
          </p:cNvSpPr>
          <p:nvPr>
            <p:ph type="title"/>
          </p:nvPr>
        </p:nvSpPr>
        <p:spPr>
          <a:xfrm>
            <a:off x="307848" y="1027874"/>
            <a:ext cx="10515600" cy="1325563"/>
          </a:xfrm>
          <a:prstGeom prst="rect">
            <a:avLst/>
          </a:prstGeom>
        </p:spPr>
        <p:txBody>
          <a:bodyPr/>
          <a:lstStyle/>
          <a:p>
            <a:r>
              <a:rPr lang="es-ES" b="1" dirty="0" smtClean="0">
                <a:solidFill>
                  <a:srgbClr val="FF0000"/>
                </a:solidFill>
              </a:rPr>
              <a:t>Falta </a:t>
            </a:r>
            <a:r>
              <a:rPr lang="es-ES" b="1" dirty="0"/>
              <a:t>de </a:t>
            </a:r>
            <a:r>
              <a:rPr lang="es-ES" b="1" dirty="0">
                <a:effectLst>
                  <a:outerShdw blurRad="38100" dist="38100" dir="2700000" algn="tl">
                    <a:srgbClr val="000000">
                      <a:alpha val="43137"/>
                    </a:srgbClr>
                  </a:outerShdw>
                </a:effectLst>
              </a:rPr>
              <a:t>seguridad </a:t>
            </a:r>
            <a:r>
              <a:rPr lang="es-ES" b="1" dirty="0"/>
              <a:t>en el </a:t>
            </a:r>
            <a:r>
              <a:rPr lang="es-ES" b="1" dirty="0" smtClean="0"/>
              <a:t>hogar:</a:t>
            </a:r>
            <a:endParaRPr b="1" dirty="0"/>
          </a:p>
        </p:txBody>
      </p:sp>
      <p:sp>
        <p:nvSpPr>
          <p:cNvPr id="154" name="Watching their father abuse their mother.…"/>
          <p:cNvSpPr txBox="1">
            <a:spLocks noGrp="1"/>
          </p:cNvSpPr>
          <p:nvPr>
            <p:ph type="body" idx="1"/>
          </p:nvPr>
        </p:nvSpPr>
        <p:spPr>
          <a:xfrm>
            <a:off x="307848" y="2192539"/>
            <a:ext cx="9831234" cy="4351338"/>
          </a:xfrm>
          <a:prstGeom prst="rect">
            <a:avLst/>
          </a:prstGeom>
        </p:spPr>
        <p:txBody>
          <a:bodyPr>
            <a:normAutofit fontScale="92500" lnSpcReduction="10000"/>
          </a:bodyPr>
          <a:lstStyle/>
          <a:p>
            <a:r>
              <a:rPr lang="es-ES" dirty="0" smtClean="0"/>
              <a:t>Si </a:t>
            </a:r>
            <a:r>
              <a:rPr lang="es-ES" dirty="0"/>
              <a:t>los niños están viendo pelear a sus padres, o ven que su padre ataca a su </a:t>
            </a:r>
            <a:r>
              <a:rPr lang="es-ES" dirty="0" smtClean="0"/>
              <a:t>madre</a:t>
            </a:r>
            <a:r>
              <a:rPr dirty="0" smtClean="0"/>
              <a:t>.</a:t>
            </a:r>
            <a:endParaRPr dirty="0"/>
          </a:p>
          <a:p>
            <a:r>
              <a:rPr lang="es-MX" dirty="0"/>
              <a:t>Si son acosados o abusados sexualmente por familiares o amigos en quienes confían</a:t>
            </a:r>
            <a:r>
              <a:rPr dirty="0" smtClean="0"/>
              <a:t>.</a:t>
            </a:r>
            <a:endParaRPr dirty="0"/>
          </a:p>
          <a:p>
            <a:r>
              <a:rPr lang="es-MX" dirty="0"/>
              <a:t>Si están viviendo con temor a tus críticas y duras </a:t>
            </a:r>
            <a:r>
              <a:rPr lang="es-MX" dirty="0" smtClean="0"/>
              <a:t>palabras</a:t>
            </a:r>
            <a:endParaRPr dirty="0"/>
          </a:p>
          <a:p>
            <a:r>
              <a:rPr lang="es-MX" dirty="0"/>
              <a:t>Si sus errores y fracasos son usados para avergonzarlos y </a:t>
            </a:r>
            <a:r>
              <a:rPr lang="es-MX" dirty="0" smtClean="0"/>
              <a:t>controlarlos</a:t>
            </a:r>
            <a:r>
              <a:rPr dirty="0" smtClean="0"/>
              <a:t>.</a:t>
            </a:r>
            <a:endParaRPr dirty="0"/>
          </a:p>
          <a:p>
            <a:r>
              <a:rPr lang="es-MX" dirty="0"/>
              <a:t>Si no son libres de expresar sus emociones, temores y </a:t>
            </a:r>
            <a:r>
              <a:rPr lang="es-MX" dirty="0" smtClean="0"/>
              <a:t>preocupaciones</a:t>
            </a:r>
            <a:r>
              <a:rPr dirty="0" smtClean="0"/>
              <a:t>.</a:t>
            </a:r>
            <a:endParaRPr dirty="0"/>
          </a:p>
          <a:p>
            <a:r>
              <a:rPr lang="es-MX" dirty="0"/>
              <a:t>Si se les ha dicho que Dios no los va a amar si hacen preguntas </a:t>
            </a:r>
            <a:endParaRPr lang="es-MX" dirty="0" smtClean="0"/>
          </a:p>
          <a:p>
            <a:r>
              <a:rPr lang="es-MX" dirty="0"/>
              <a:t>Si observan que padres y familiares del género masculino ejercen su poder para explotar a las mujeres, en vez de dirigir el hogar como Jesús, a través del servicio y la protección</a:t>
            </a:r>
            <a:endParaRPr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6" name="“The atmosphere surrounding the souls of fathers and mothers fills the whole house, and is felt in every department of the home.”"/>
          <p:cNvSpPr txBox="1">
            <a:spLocks noGrp="1"/>
          </p:cNvSpPr>
          <p:nvPr>
            <p:ph type="title"/>
          </p:nvPr>
        </p:nvSpPr>
        <p:spPr>
          <a:xfrm>
            <a:off x="831850" y="2085055"/>
            <a:ext cx="8970518" cy="2852737"/>
          </a:xfrm>
          <a:prstGeom prst="rect">
            <a:avLst/>
          </a:prstGeom>
        </p:spPr>
        <p:txBody>
          <a:bodyPr>
            <a:normAutofit/>
          </a:bodyPr>
          <a:lstStyle>
            <a:lvl1pPr defTabSz="758951">
              <a:defRPr sz="4980"/>
            </a:lvl1pPr>
          </a:lstStyle>
          <a:p>
            <a:r>
              <a:rPr sz="4800" dirty="0" smtClean="0">
                <a:solidFill>
                  <a:schemeClr val="accent5">
                    <a:lumMod val="75000"/>
                  </a:schemeClr>
                </a:solidFill>
              </a:rPr>
              <a:t>“</a:t>
            </a:r>
            <a:r>
              <a:rPr lang="es-MX" dirty="0" smtClean="0">
                <a:solidFill>
                  <a:schemeClr val="accent5">
                    <a:lumMod val="75000"/>
                  </a:schemeClr>
                </a:solidFill>
              </a:rPr>
              <a:t>La </a:t>
            </a:r>
            <a:r>
              <a:rPr lang="es-MX" dirty="0">
                <a:solidFill>
                  <a:schemeClr val="accent5">
                    <a:lumMod val="75000"/>
                  </a:schemeClr>
                </a:solidFill>
              </a:rPr>
              <a:t>atmósfera que rodea las almas de padres y madres llena toda la casa, y se siente en todo departamento del </a:t>
            </a:r>
            <a:r>
              <a:rPr lang="es-MX" dirty="0" smtClean="0">
                <a:solidFill>
                  <a:schemeClr val="accent5">
                    <a:lumMod val="75000"/>
                  </a:schemeClr>
                </a:solidFill>
              </a:rPr>
              <a:t>hogar</a:t>
            </a:r>
            <a:r>
              <a:rPr sz="4800" dirty="0" smtClean="0">
                <a:solidFill>
                  <a:schemeClr val="accent5">
                    <a:lumMod val="75000"/>
                  </a:schemeClr>
                </a:solidFill>
              </a:rPr>
              <a:t>.”</a:t>
            </a:r>
            <a:endParaRPr sz="4800" dirty="0">
              <a:solidFill>
                <a:schemeClr val="accent5">
                  <a:lumMod val="75000"/>
                </a:schemeClr>
              </a:solidFill>
            </a:endParaRPr>
          </a:p>
        </p:txBody>
      </p:sp>
      <p:sp>
        <p:nvSpPr>
          <p:cNvPr id="157" name="Ellen G. White Adventist Home, p16"/>
          <p:cNvSpPr txBox="1">
            <a:spLocks noGrp="1"/>
          </p:cNvSpPr>
          <p:nvPr>
            <p:ph type="body" sz="quarter" idx="1"/>
          </p:nvPr>
        </p:nvSpPr>
        <p:spPr>
          <a:xfrm>
            <a:off x="831850" y="4964779"/>
            <a:ext cx="8403590" cy="823786"/>
          </a:xfrm>
          <a:prstGeom prst="rect">
            <a:avLst/>
          </a:prstGeom>
        </p:spPr>
        <p:txBody>
          <a:bodyPr/>
          <a:lstStyle/>
          <a:p>
            <a:r>
              <a:rPr dirty="0" smtClean="0"/>
              <a:t>Elen</a:t>
            </a:r>
            <a:r>
              <a:rPr lang="en-US" dirty="0" smtClean="0"/>
              <a:t>a</a:t>
            </a:r>
            <a:r>
              <a:rPr dirty="0" smtClean="0"/>
              <a:t> </a:t>
            </a:r>
            <a:r>
              <a:rPr dirty="0"/>
              <a:t>G. White</a:t>
            </a:r>
            <a:br>
              <a:rPr dirty="0"/>
            </a:br>
            <a:r>
              <a:rPr lang="en-US" i="1" dirty="0" smtClean="0"/>
              <a:t>El </a:t>
            </a:r>
            <a:r>
              <a:rPr lang="en-US" i="1" dirty="0" err="1" smtClean="0"/>
              <a:t>hogar</a:t>
            </a:r>
            <a:r>
              <a:rPr lang="en-US" i="1" dirty="0" smtClean="0"/>
              <a:t> Cristiano</a:t>
            </a:r>
            <a:r>
              <a:rPr dirty="0" smtClean="0"/>
              <a:t>, </a:t>
            </a:r>
            <a:r>
              <a:rPr lang="en-US" dirty="0"/>
              <a:t>p. </a:t>
            </a:r>
            <a:r>
              <a:rPr dirty="0" smtClean="0"/>
              <a:t>1</a:t>
            </a:r>
            <a:r>
              <a:rPr lang="en-US" dirty="0" smtClean="0"/>
              <a:t>2</a:t>
            </a: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5" name="Scripture"/>
          <p:cNvSpPr txBox="1">
            <a:spLocks noGrp="1"/>
          </p:cNvSpPr>
          <p:nvPr>
            <p:ph type="ctrTitle"/>
          </p:nvPr>
        </p:nvSpPr>
        <p:spPr>
          <a:xfrm>
            <a:off x="2789197" y="2604654"/>
            <a:ext cx="4857958" cy="933018"/>
          </a:xfrm>
          <a:prstGeom prst="rect">
            <a:avLst/>
          </a:prstGeom>
        </p:spPr>
        <p:txBody>
          <a:bodyPr/>
          <a:lstStyle/>
          <a:p>
            <a:r>
              <a:rPr lang="es-MX" dirty="0">
                <a:solidFill>
                  <a:schemeClr val="tx2">
                    <a:lumMod val="50000"/>
                  </a:schemeClr>
                </a:solidFill>
              </a:rPr>
              <a:t>Lectura bíblica</a:t>
            </a:r>
            <a:endParaRPr b="1" dirty="0">
              <a:solidFill>
                <a:schemeClr val="tx2">
                  <a:lumMod val="50000"/>
                </a:schemeClr>
              </a:solidFill>
            </a:endParaRPr>
          </a:p>
        </p:txBody>
      </p:sp>
      <p:sp>
        <p:nvSpPr>
          <p:cNvPr id="106" name="“The Holy Spirit produces this kind of fruit in our lives:…"/>
          <p:cNvSpPr txBox="1">
            <a:spLocks noGrp="1"/>
          </p:cNvSpPr>
          <p:nvPr>
            <p:ph type="subTitle" sz="quarter" idx="1"/>
          </p:nvPr>
        </p:nvSpPr>
        <p:spPr>
          <a:xfrm>
            <a:off x="1061813" y="3602037"/>
            <a:ext cx="8312727" cy="2274328"/>
          </a:xfrm>
          <a:prstGeom prst="rect">
            <a:avLst/>
          </a:prstGeom>
        </p:spPr>
        <p:txBody>
          <a:bodyPr>
            <a:noAutofit/>
          </a:bodyPr>
          <a:lstStyle/>
          <a:p>
            <a:r>
              <a:rPr lang="es-MX" sz="3600" dirty="0"/>
              <a:t>“…El fruto del Espíritu es amor, alegría, paz, </a:t>
            </a:r>
            <a:endParaRPr lang="es-MX" sz="3600" dirty="0" smtClean="0"/>
          </a:p>
          <a:p>
            <a:r>
              <a:rPr lang="es-MX" sz="3600" dirty="0" smtClean="0"/>
              <a:t>paciencia</a:t>
            </a:r>
            <a:r>
              <a:rPr lang="es-MX" sz="3600" dirty="0"/>
              <a:t>, amabilidad, bondad, fidelidad”.  </a:t>
            </a:r>
            <a:endParaRPr lang="en-US" sz="3600" dirty="0"/>
          </a:p>
          <a:p>
            <a:r>
              <a:rPr lang="es-MX" sz="3600" dirty="0"/>
              <a:t>  Gálatas 5:22, NLT</a:t>
            </a:r>
            <a:endParaRPr lang="en-US" sz="3600"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9" name="“In order to address the epidemic of aggression among our youth, we must assess the cultural norms that exist inside our homes.”"/>
          <p:cNvSpPr txBox="1">
            <a:spLocks noGrp="1"/>
          </p:cNvSpPr>
          <p:nvPr>
            <p:ph type="title"/>
          </p:nvPr>
        </p:nvSpPr>
        <p:spPr>
          <a:xfrm>
            <a:off x="831850" y="2333184"/>
            <a:ext cx="8933942" cy="2593397"/>
          </a:xfrm>
          <a:prstGeom prst="rect">
            <a:avLst/>
          </a:prstGeom>
        </p:spPr>
        <p:txBody>
          <a:bodyPr>
            <a:normAutofit fontScale="90000"/>
          </a:bodyPr>
          <a:lstStyle>
            <a:lvl1pPr defTabSz="758951">
              <a:defRPr sz="4980"/>
            </a:lvl1pPr>
          </a:lstStyle>
          <a:p>
            <a:r>
              <a:rPr dirty="0" smtClean="0"/>
              <a:t>“</a:t>
            </a:r>
            <a:r>
              <a:rPr lang="es-MX" sz="3100" dirty="0"/>
              <a:t>A fin de hacer frente a la epidemia de agresión entre nuestros jóvenes; a fin de reducir la violencia en las citas de las parejas, el acoso de compañeros, el asalto sexual infantil y el homicidio de adolescentes, debemos evaluar las normas que existen dentro de nuestros hogares</a:t>
            </a:r>
            <a:r>
              <a:rPr dirty="0" smtClean="0">
                <a:solidFill>
                  <a:srgbClr val="002060"/>
                </a:solidFill>
              </a:rPr>
              <a:t>.”</a:t>
            </a:r>
            <a:endParaRPr dirty="0">
              <a:solidFill>
                <a:srgbClr val="002060"/>
              </a:solidFill>
            </a:endParaRPr>
          </a:p>
        </p:txBody>
      </p:sp>
      <p:sp>
        <p:nvSpPr>
          <p:cNvPr id="160" name="Sarah McDugal"/>
          <p:cNvSpPr txBox="1">
            <a:spLocks noGrp="1"/>
          </p:cNvSpPr>
          <p:nvPr>
            <p:ph type="body" sz="quarter" idx="1"/>
          </p:nvPr>
        </p:nvSpPr>
        <p:spPr>
          <a:xfrm>
            <a:off x="831850" y="5044623"/>
            <a:ext cx="10515600" cy="525806"/>
          </a:xfrm>
          <a:prstGeom prst="rect">
            <a:avLst/>
          </a:prstGeom>
        </p:spPr>
        <p:txBody>
          <a:bodyPr/>
          <a:lstStyle/>
          <a:p>
            <a:r>
              <a:rPr dirty="0"/>
              <a:t>Sarah </a:t>
            </a:r>
            <a:r>
              <a:rPr dirty="0" err="1"/>
              <a:t>McDugal</a:t>
            </a:r>
            <a:endParaRPr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62" name="When our homes are structured on the concepts of power and control:"/>
          <p:cNvSpPr txBox="1">
            <a:spLocks noGrp="1"/>
          </p:cNvSpPr>
          <p:nvPr>
            <p:ph type="title"/>
          </p:nvPr>
        </p:nvSpPr>
        <p:spPr>
          <a:xfrm>
            <a:off x="713770" y="1335742"/>
            <a:ext cx="7802701" cy="1639159"/>
          </a:xfrm>
          <a:prstGeom prst="rect">
            <a:avLst/>
          </a:prstGeom>
        </p:spPr>
        <p:txBody>
          <a:bodyPr>
            <a:normAutofit fontScale="90000"/>
          </a:bodyPr>
          <a:lstStyle/>
          <a:p>
            <a:r>
              <a:rPr lang="es-MX" dirty="0"/>
              <a:t>Cuando nuestros hogares están estructurados sobre la base de los conceptos de </a:t>
            </a:r>
            <a:r>
              <a:rPr lang="es-MX" dirty="0" smtClean="0">
                <a:solidFill>
                  <a:srgbClr val="C00000"/>
                </a:solidFill>
              </a:rPr>
              <a:t>PODER</a:t>
            </a:r>
            <a:r>
              <a:rPr lang="es-MX" dirty="0" smtClean="0"/>
              <a:t> </a:t>
            </a:r>
            <a:r>
              <a:rPr lang="es-MX" dirty="0"/>
              <a:t>y </a:t>
            </a:r>
            <a:r>
              <a:rPr lang="es-MX" dirty="0" smtClean="0">
                <a:solidFill>
                  <a:srgbClr val="C00000"/>
                </a:solidFill>
              </a:rPr>
              <a:t>CONTROL</a:t>
            </a:r>
            <a:r>
              <a:rPr lang="es-MX" dirty="0" smtClean="0"/>
              <a:t> </a:t>
            </a:r>
            <a:r>
              <a:rPr lang="en-US" dirty="0" smtClean="0"/>
              <a:t>…</a:t>
            </a:r>
            <a:endParaRPr dirty="0"/>
          </a:p>
        </p:txBody>
      </p:sp>
      <p:sp>
        <p:nvSpPr>
          <p:cNvPr id="163" name="We unwittingly perpetuate these cycles back into the community at large…"/>
          <p:cNvSpPr txBox="1">
            <a:spLocks noGrp="1"/>
          </p:cNvSpPr>
          <p:nvPr>
            <p:ph type="body" idx="1"/>
          </p:nvPr>
        </p:nvSpPr>
        <p:spPr>
          <a:xfrm>
            <a:off x="955817" y="3151975"/>
            <a:ext cx="7668230" cy="2361320"/>
          </a:xfrm>
          <a:prstGeom prst="rect">
            <a:avLst/>
          </a:prstGeom>
        </p:spPr>
        <p:txBody>
          <a:bodyPr>
            <a:normAutofit lnSpcReduction="10000"/>
          </a:bodyPr>
          <a:lstStyle/>
          <a:p>
            <a:pPr marL="0" indent="0">
              <a:buNone/>
            </a:pPr>
            <a:r>
              <a:rPr lang="es-MX" dirty="0"/>
              <a:t>E</a:t>
            </a:r>
            <a:r>
              <a:rPr lang="es-MX" dirty="0" smtClean="0"/>
              <a:t>stamos en </a:t>
            </a:r>
            <a:r>
              <a:rPr lang="es-MX" dirty="0"/>
              <a:t>nuestra </a:t>
            </a:r>
            <a:r>
              <a:rPr lang="es-MX" dirty="0" smtClean="0"/>
              <a:t>comunidad </a:t>
            </a:r>
            <a:r>
              <a:rPr lang="es-MX" dirty="0"/>
              <a:t>inconscientemente</a:t>
            </a:r>
            <a:r>
              <a:rPr lang="es-MX" dirty="0" smtClean="0"/>
              <a:t> </a:t>
            </a:r>
            <a:r>
              <a:rPr lang="es-MX" dirty="0"/>
              <a:t>perpetuando ciclos </a:t>
            </a:r>
            <a:r>
              <a:rPr lang="es-MX" dirty="0" smtClean="0"/>
              <a:t>de:</a:t>
            </a:r>
            <a:endParaRPr lang="es-MX" dirty="0"/>
          </a:p>
          <a:p>
            <a:r>
              <a:rPr lang="es-MX" dirty="0" smtClean="0"/>
              <a:t>Agresión</a:t>
            </a:r>
          </a:p>
          <a:p>
            <a:r>
              <a:rPr lang="es-MX" dirty="0" smtClean="0"/>
              <a:t>Enojo </a:t>
            </a:r>
          </a:p>
          <a:p>
            <a:r>
              <a:rPr lang="es-MX" dirty="0" smtClean="0"/>
              <a:t>Desesperanza</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65" name="“God’s light came into the world, but people loved the darkness more than the light, for their actions were evil. All who do evil hate the light and refuse to go near it for fear their sins will be exposed."/>
          <p:cNvSpPr txBox="1">
            <a:spLocks noGrp="1"/>
          </p:cNvSpPr>
          <p:nvPr>
            <p:ph type="title"/>
          </p:nvPr>
        </p:nvSpPr>
        <p:spPr>
          <a:xfrm>
            <a:off x="502666" y="2510118"/>
            <a:ext cx="9378442" cy="2878036"/>
          </a:xfrm>
          <a:prstGeom prst="rect">
            <a:avLst/>
          </a:prstGeom>
        </p:spPr>
        <p:txBody>
          <a:bodyPr>
            <a:noAutofit/>
          </a:bodyPr>
          <a:lstStyle>
            <a:lvl1pPr defTabSz="612648">
              <a:defRPr sz="4020"/>
            </a:lvl1pPr>
          </a:lstStyle>
          <a:p>
            <a:r>
              <a:rPr lang="es-MX" sz="4400" dirty="0">
                <a:solidFill>
                  <a:schemeClr val="accent5">
                    <a:lumMod val="75000"/>
                  </a:schemeClr>
                </a:solidFill>
              </a:rPr>
              <a:t>“Esta es la causa de la condenación: que la luz vino al mundo, pero la humanidad prefirió las tinieblas a la luz, porque sus hechos eran perversos</a:t>
            </a:r>
            <a:r>
              <a:rPr lang="es-MX" sz="4400" dirty="0" smtClean="0">
                <a:solidFill>
                  <a:schemeClr val="accent5">
                    <a:lumMod val="75000"/>
                  </a:schemeClr>
                </a:solidFill>
              </a:rPr>
              <a:t>.”</a:t>
            </a:r>
            <a:endParaRPr sz="4400" dirty="0">
              <a:solidFill>
                <a:schemeClr val="accent5">
                  <a:lumMod val="75000"/>
                </a:schemeClr>
              </a:solidFill>
            </a:endParaRPr>
          </a:p>
        </p:txBody>
      </p:sp>
      <p:sp>
        <p:nvSpPr>
          <p:cNvPr id="166" name="John 3:19-21"/>
          <p:cNvSpPr txBox="1">
            <a:spLocks noGrp="1"/>
          </p:cNvSpPr>
          <p:nvPr>
            <p:ph type="body" sz="quarter" idx="1"/>
          </p:nvPr>
        </p:nvSpPr>
        <p:spPr>
          <a:xfrm>
            <a:off x="489966" y="5479594"/>
            <a:ext cx="10515600" cy="592138"/>
          </a:xfrm>
          <a:prstGeom prst="rect">
            <a:avLst/>
          </a:prstGeom>
        </p:spPr>
        <p:txBody>
          <a:bodyPr/>
          <a:lstStyle/>
          <a:p>
            <a:r>
              <a:rPr lang="es-MX" dirty="0"/>
              <a:t>Juan 3:19-21</a:t>
            </a:r>
            <a:endParaRPr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68" name="“But those who do what is right come to the light so others can see that they are doing what God wants.”"/>
          <p:cNvSpPr txBox="1">
            <a:spLocks noGrp="1"/>
          </p:cNvSpPr>
          <p:nvPr>
            <p:ph type="title"/>
          </p:nvPr>
        </p:nvSpPr>
        <p:spPr>
          <a:xfrm>
            <a:off x="831850" y="2002631"/>
            <a:ext cx="8572126" cy="2852737"/>
          </a:xfrm>
          <a:prstGeom prst="rect">
            <a:avLst/>
          </a:prstGeom>
        </p:spPr>
        <p:txBody>
          <a:bodyPr>
            <a:noAutofit/>
          </a:bodyPr>
          <a:lstStyle>
            <a:lvl1pPr defTabSz="822959">
              <a:defRPr sz="5400"/>
            </a:lvl1pPr>
          </a:lstStyle>
          <a:p>
            <a:r>
              <a:rPr sz="3600" dirty="0" smtClean="0">
                <a:solidFill>
                  <a:schemeClr val="accent5">
                    <a:lumMod val="75000"/>
                  </a:schemeClr>
                </a:solidFill>
              </a:rPr>
              <a:t>“</a:t>
            </a:r>
            <a:r>
              <a:rPr lang="es-MX" sz="3600" dirty="0" smtClean="0">
                <a:solidFill>
                  <a:schemeClr val="accent5">
                    <a:lumMod val="75000"/>
                  </a:schemeClr>
                </a:solidFill>
              </a:rPr>
              <a:t>Pues </a:t>
            </a:r>
            <a:r>
              <a:rPr lang="es-MX" sz="3600" dirty="0">
                <a:solidFill>
                  <a:schemeClr val="accent5">
                    <a:lumMod val="75000"/>
                  </a:schemeClr>
                </a:solidFill>
              </a:rPr>
              <a:t>todo el que hace lo malo aborrece la luz, y no se acerca a ella por temor a que sus obras queden al descubierto. </a:t>
            </a:r>
            <a:r>
              <a:rPr lang="es-MX" sz="3600" baseline="30000" dirty="0">
                <a:solidFill>
                  <a:schemeClr val="accent5">
                    <a:lumMod val="75000"/>
                  </a:schemeClr>
                </a:solidFill>
              </a:rPr>
              <a:t> </a:t>
            </a:r>
            <a:r>
              <a:rPr lang="es-MX" sz="3600" dirty="0">
                <a:solidFill>
                  <a:schemeClr val="accent5">
                    <a:lumMod val="75000"/>
                  </a:schemeClr>
                </a:solidFill>
              </a:rPr>
              <a:t>En cambio, el que practica la verdad se acerca a la luz, para que se vea claramente que ha hecho sus obras en obediencia a Dios</a:t>
            </a:r>
            <a:r>
              <a:rPr sz="3600" dirty="0" smtClean="0">
                <a:solidFill>
                  <a:schemeClr val="accent5">
                    <a:lumMod val="75000"/>
                  </a:schemeClr>
                </a:solidFill>
              </a:rPr>
              <a:t>.”</a:t>
            </a:r>
            <a:endParaRPr sz="3600" dirty="0">
              <a:solidFill>
                <a:schemeClr val="accent5">
                  <a:lumMod val="75000"/>
                </a:schemeClr>
              </a:solidFill>
            </a:endParaRPr>
          </a:p>
        </p:txBody>
      </p:sp>
      <p:sp>
        <p:nvSpPr>
          <p:cNvPr id="169" name="John 3:19-21"/>
          <p:cNvSpPr txBox="1">
            <a:spLocks noGrp="1"/>
          </p:cNvSpPr>
          <p:nvPr>
            <p:ph type="body" sz="quarter" idx="1"/>
          </p:nvPr>
        </p:nvSpPr>
        <p:spPr>
          <a:xfrm>
            <a:off x="831850" y="4973795"/>
            <a:ext cx="6647942" cy="549181"/>
          </a:xfrm>
          <a:prstGeom prst="rect">
            <a:avLst/>
          </a:prstGeom>
        </p:spPr>
        <p:txBody>
          <a:bodyPr/>
          <a:lstStyle/>
          <a:p>
            <a:r>
              <a:rPr dirty="0"/>
              <a:t>John 3:19-21</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71" name="“Church communities can unknowingly promote ways of thinking that increase abusive patterns of behavior, because we idolize those who wield power.”"/>
          <p:cNvSpPr txBox="1">
            <a:spLocks noGrp="1"/>
          </p:cNvSpPr>
          <p:nvPr>
            <p:ph type="title"/>
          </p:nvPr>
        </p:nvSpPr>
        <p:spPr>
          <a:xfrm>
            <a:off x="831850" y="1709738"/>
            <a:ext cx="9409430" cy="3502342"/>
          </a:xfrm>
          <a:prstGeom prst="rect">
            <a:avLst/>
          </a:prstGeom>
        </p:spPr>
        <p:txBody>
          <a:bodyPr>
            <a:normAutofit fontScale="90000"/>
          </a:bodyPr>
          <a:lstStyle>
            <a:lvl1pPr defTabSz="758951">
              <a:defRPr sz="4980"/>
            </a:lvl1pPr>
          </a:lstStyle>
          <a:p>
            <a:r>
              <a:rPr sz="4800" dirty="0" smtClean="0">
                <a:solidFill>
                  <a:schemeClr val="accent5">
                    <a:lumMod val="50000"/>
                  </a:schemeClr>
                </a:solidFill>
              </a:rPr>
              <a:t>“</a:t>
            </a:r>
            <a:r>
              <a:rPr lang="es-MX" dirty="0">
                <a:solidFill>
                  <a:schemeClr val="accent5">
                    <a:lumMod val="50000"/>
                  </a:schemeClr>
                </a:solidFill>
              </a:rPr>
              <a:t>Las comunidades religiosas pueden, sin darse cuenta de ello, promover formas de pensar que incrementan los patrones abusivos, porque podemos idolatrar a aquellos que ejercen poder</a:t>
            </a:r>
            <a:r>
              <a:rPr sz="4800" dirty="0" smtClean="0">
                <a:solidFill>
                  <a:schemeClr val="accent5">
                    <a:lumMod val="50000"/>
                  </a:schemeClr>
                </a:solidFill>
              </a:rPr>
              <a:t>.”</a:t>
            </a:r>
            <a:endParaRPr sz="4800" dirty="0">
              <a:solidFill>
                <a:schemeClr val="accent5">
                  <a:lumMod val="50000"/>
                </a:schemeClr>
              </a:solidFill>
            </a:endParaRPr>
          </a:p>
        </p:txBody>
      </p:sp>
      <p:sp>
        <p:nvSpPr>
          <p:cNvPr id="172" name="Sarah McDugal"/>
          <p:cNvSpPr txBox="1">
            <a:spLocks noGrp="1"/>
          </p:cNvSpPr>
          <p:nvPr>
            <p:ph type="body" sz="quarter" idx="1"/>
          </p:nvPr>
        </p:nvSpPr>
        <p:spPr>
          <a:xfrm>
            <a:off x="831850" y="5376672"/>
            <a:ext cx="8293862" cy="712978"/>
          </a:xfrm>
          <a:prstGeom prst="rect">
            <a:avLst/>
          </a:prstGeom>
        </p:spPr>
        <p:txBody>
          <a:bodyPr/>
          <a:lstStyle/>
          <a:p>
            <a:r>
              <a:rPr dirty="0"/>
              <a:t>Sarah </a:t>
            </a:r>
            <a:r>
              <a:rPr dirty="0" err="1"/>
              <a:t>McDugal</a:t>
            </a:r>
            <a:endParaRPr dirty="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74" name="“The Holy Spirit produces this kind of fruit in our lives: love, joy, peace, patience, kindness, goodness, faithfulness, gentleness, and self-control.”"/>
          <p:cNvSpPr txBox="1">
            <a:spLocks noGrp="1"/>
          </p:cNvSpPr>
          <p:nvPr>
            <p:ph type="title"/>
          </p:nvPr>
        </p:nvSpPr>
        <p:spPr>
          <a:xfrm>
            <a:off x="939426" y="2124635"/>
            <a:ext cx="8659622" cy="2689198"/>
          </a:xfrm>
          <a:prstGeom prst="rect">
            <a:avLst/>
          </a:prstGeom>
        </p:spPr>
        <p:txBody>
          <a:bodyPr>
            <a:normAutofit/>
          </a:bodyPr>
          <a:lstStyle>
            <a:lvl1pPr defTabSz="731520">
              <a:defRPr sz="4800"/>
            </a:lvl1pPr>
          </a:lstStyle>
          <a:p>
            <a:r>
              <a:rPr lang="es-MX" dirty="0"/>
              <a:t>“En cambio, el fruto del Espíritu es amor, alegría, paz, paciencia, amabilidad, bondad, fidelidad </a:t>
            </a:r>
            <a:r>
              <a:rPr lang="es-MX" dirty="0" smtClean="0"/>
              <a:t/>
            </a:r>
            <a:br>
              <a:rPr lang="es-MX" dirty="0" smtClean="0"/>
            </a:br>
            <a:r>
              <a:rPr lang="es-MX" sz="4000" dirty="0" smtClean="0"/>
              <a:t>{</a:t>
            </a:r>
            <a:r>
              <a:rPr lang="es-MX" sz="4000" dirty="0"/>
              <a:t>y ‘control propio’ en otras versiones}”</a:t>
            </a:r>
            <a:endParaRPr dirty="0">
              <a:solidFill>
                <a:srgbClr val="002060"/>
              </a:solidFill>
            </a:endParaRPr>
          </a:p>
        </p:txBody>
      </p:sp>
      <p:sp>
        <p:nvSpPr>
          <p:cNvPr id="175" name="Galatians 5:22"/>
          <p:cNvSpPr txBox="1">
            <a:spLocks noGrp="1"/>
          </p:cNvSpPr>
          <p:nvPr>
            <p:ph type="body" sz="quarter" idx="1"/>
          </p:nvPr>
        </p:nvSpPr>
        <p:spPr>
          <a:xfrm>
            <a:off x="939426" y="4949021"/>
            <a:ext cx="3593846" cy="695770"/>
          </a:xfrm>
          <a:prstGeom prst="rect">
            <a:avLst/>
          </a:prstGeom>
        </p:spPr>
        <p:txBody>
          <a:bodyPr/>
          <a:lstStyle/>
          <a:p>
            <a:r>
              <a:rPr lang="es-MX" dirty="0"/>
              <a:t>Gálatas 5:22</a:t>
            </a:r>
            <a:endParaRPr dirty="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77" name="When we focus on:"/>
          <p:cNvSpPr txBox="1">
            <a:spLocks noGrp="1"/>
          </p:cNvSpPr>
          <p:nvPr>
            <p:ph type="title"/>
          </p:nvPr>
        </p:nvSpPr>
        <p:spPr>
          <a:xfrm>
            <a:off x="346364" y="1072629"/>
            <a:ext cx="10515600" cy="1325564"/>
          </a:xfrm>
          <a:prstGeom prst="rect">
            <a:avLst/>
          </a:prstGeom>
        </p:spPr>
        <p:txBody>
          <a:bodyPr/>
          <a:lstStyle/>
          <a:p>
            <a:r>
              <a:rPr lang="es-MX" dirty="0"/>
              <a:t>Cuando ponemos nuestros esfuerzos </a:t>
            </a:r>
            <a:r>
              <a:rPr b="1" dirty="0" smtClean="0"/>
              <a:t>:</a:t>
            </a:r>
            <a:endParaRPr b="1" dirty="0"/>
          </a:p>
        </p:txBody>
      </p:sp>
      <p:sp>
        <p:nvSpPr>
          <p:cNvPr id="178" name="Exerting power over others,…"/>
          <p:cNvSpPr txBox="1">
            <a:spLocks noGrp="1"/>
          </p:cNvSpPr>
          <p:nvPr>
            <p:ph type="body" idx="1"/>
          </p:nvPr>
        </p:nvSpPr>
        <p:spPr>
          <a:xfrm>
            <a:off x="346364" y="2567931"/>
            <a:ext cx="10515600" cy="1561832"/>
          </a:xfrm>
          <a:prstGeom prst="rect">
            <a:avLst/>
          </a:prstGeom>
        </p:spPr>
        <p:txBody>
          <a:bodyPr/>
          <a:lstStyle/>
          <a:p>
            <a:r>
              <a:rPr lang="es-MX" dirty="0" smtClean="0"/>
              <a:t>Ejercer </a:t>
            </a:r>
            <a:r>
              <a:rPr lang="es-MX" dirty="0"/>
              <a:t>poder sobre los demás</a:t>
            </a:r>
            <a:r>
              <a:rPr dirty="0" smtClean="0"/>
              <a:t>,</a:t>
            </a:r>
            <a:endParaRPr dirty="0"/>
          </a:p>
          <a:p>
            <a:r>
              <a:rPr lang="es-MX" dirty="0"/>
              <a:t>controlando sus decisiones</a:t>
            </a:r>
            <a:r>
              <a:rPr dirty="0" smtClean="0"/>
              <a:t>,</a:t>
            </a:r>
            <a:endParaRPr dirty="0"/>
          </a:p>
          <a:p>
            <a:r>
              <a:rPr lang="es-MX" dirty="0"/>
              <a:t>forzando nuestra voluntad sobre otro </a:t>
            </a:r>
            <a:r>
              <a:rPr dirty="0" smtClean="0"/>
              <a:t>…</a:t>
            </a:r>
            <a:endParaRPr dirty="0"/>
          </a:p>
        </p:txBody>
      </p:sp>
      <p:sp>
        <p:nvSpPr>
          <p:cNvPr id="2" name="TextBox 1">
            <a:extLst>
              <a:ext uri="{FF2B5EF4-FFF2-40B4-BE49-F238E27FC236}">
                <a16:creationId xmlns:a16="http://schemas.microsoft.com/office/drawing/2014/main" id="{F7B88AAE-C2A3-EE4C-A3DE-76BD415E98C1}"/>
              </a:ext>
            </a:extLst>
          </p:cNvPr>
          <p:cNvSpPr txBox="1"/>
          <p:nvPr/>
        </p:nvSpPr>
        <p:spPr>
          <a:xfrm>
            <a:off x="444974" y="4478795"/>
            <a:ext cx="9532743"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MX" sz="2800" dirty="0" smtClean="0">
                <a:solidFill>
                  <a:srgbClr val="FF0000"/>
                </a:solidFill>
              </a:rPr>
              <a:t>Lucifer </a:t>
            </a:r>
            <a:r>
              <a:rPr lang="es-MX" sz="2800" dirty="0">
                <a:solidFill>
                  <a:srgbClr val="FF0000"/>
                </a:solidFill>
              </a:rPr>
              <a:t>procuró el poder. </a:t>
            </a:r>
            <a:endParaRPr lang="es-MX" sz="2800" dirty="0" smtClean="0">
              <a:solidFill>
                <a:srgbClr val="FF0000"/>
              </a:solidFill>
            </a:endParaRPr>
          </a:p>
          <a:p>
            <a:r>
              <a:rPr lang="es-MX" sz="3600" dirty="0" smtClean="0">
                <a:solidFill>
                  <a:srgbClr val="FF0000"/>
                </a:solidFill>
              </a:rPr>
              <a:t>El </a:t>
            </a:r>
            <a:r>
              <a:rPr lang="es-MX" sz="3600" dirty="0">
                <a:solidFill>
                  <a:srgbClr val="FF0000"/>
                </a:solidFill>
              </a:rPr>
              <a:t>deseo de Satanás es tomar, poseer y controlar.  </a:t>
            </a:r>
            <a:endParaRPr lang="en-US" sz="3600" dirty="0">
              <a:solidFill>
                <a:srgbClr val="FF0000"/>
              </a:solidFill>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80" name="Christ is one with the Father in Love."/>
          <p:cNvSpPr txBox="1">
            <a:spLocks noGrp="1"/>
          </p:cNvSpPr>
          <p:nvPr>
            <p:ph type="title"/>
          </p:nvPr>
        </p:nvSpPr>
        <p:spPr>
          <a:xfrm>
            <a:off x="441960" y="1286854"/>
            <a:ext cx="9204064" cy="848727"/>
          </a:xfrm>
          <a:prstGeom prst="rect">
            <a:avLst/>
          </a:prstGeom>
        </p:spPr>
        <p:txBody>
          <a:bodyPr>
            <a:normAutofit fontScale="90000"/>
          </a:bodyPr>
          <a:lstStyle/>
          <a:p>
            <a:r>
              <a:rPr lang="es-MX" dirty="0"/>
              <a:t>El deseo de Cristo es </a:t>
            </a:r>
            <a:r>
              <a:rPr lang="es-MX" dirty="0" smtClean="0"/>
              <a:t>dar. </a:t>
            </a:r>
            <a:r>
              <a:rPr lang="es-MX" dirty="0"/>
              <a:t>Jesús y el Padre son uno solo en su identidad de </a:t>
            </a:r>
            <a:r>
              <a:rPr lang="es-MX" dirty="0">
                <a:solidFill>
                  <a:srgbClr val="C00000"/>
                </a:solidFill>
                <a:effectLst>
                  <a:outerShdw blurRad="38100" dist="38100" dir="2700000" algn="tl">
                    <a:srgbClr val="000000">
                      <a:alpha val="43137"/>
                    </a:srgbClr>
                  </a:outerShdw>
                </a:effectLst>
              </a:rPr>
              <a:t>AMOR</a:t>
            </a:r>
            <a:r>
              <a:rPr lang="es-MX" dirty="0"/>
              <a:t>. </a:t>
            </a:r>
            <a:endParaRPr b="1" dirty="0">
              <a:solidFill>
                <a:srgbClr val="002060"/>
              </a:solidFill>
            </a:endParaRPr>
          </a:p>
        </p:txBody>
      </p:sp>
      <p:sp>
        <p:nvSpPr>
          <p:cNvPr id="181" name="Every other tool of persuasion is from Satan:…"/>
          <p:cNvSpPr txBox="1">
            <a:spLocks noGrp="1"/>
          </p:cNvSpPr>
          <p:nvPr>
            <p:ph type="body" idx="1"/>
          </p:nvPr>
        </p:nvSpPr>
        <p:spPr>
          <a:xfrm>
            <a:off x="441960" y="2314510"/>
            <a:ext cx="7608346" cy="4310408"/>
          </a:xfrm>
          <a:prstGeom prst="rect">
            <a:avLst/>
          </a:prstGeom>
        </p:spPr>
        <p:txBody>
          <a:bodyPr>
            <a:normAutofit lnSpcReduction="10000"/>
          </a:bodyPr>
          <a:lstStyle/>
          <a:p>
            <a:pPr marL="180594" indent="-180594" defTabSz="722376">
              <a:spcBef>
                <a:spcPts val="700"/>
              </a:spcBef>
              <a:defRPr sz="2212"/>
            </a:pPr>
            <a:r>
              <a:rPr lang="es-MX" sz="2212" dirty="0"/>
              <a:t>Cualquier otro </a:t>
            </a:r>
            <a:r>
              <a:rPr lang="es-MX" sz="2212" dirty="0" smtClean="0"/>
              <a:t>instrumento</a:t>
            </a:r>
            <a:r>
              <a:rPr dirty="0" smtClean="0"/>
              <a:t>:</a:t>
            </a:r>
            <a:endParaRPr dirty="0"/>
          </a:p>
          <a:p>
            <a:pPr marL="541781" lvl="1" indent="-180594" defTabSz="722376">
              <a:spcBef>
                <a:spcPts val="700"/>
              </a:spcBef>
              <a:defRPr sz="2212"/>
            </a:pPr>
            <a:r>
              <a:rPr lang="es-MX" sz="2212" dirty="0" smtClean="0"/>
              <a:t>la fuerza</a:t>
            </a:r>
          </a:p>
          <a:p>
            <a:pPr marL="541781" lvl="1" indent="-180594" defTabSz="722376">
              <a:spcBef>
                <a:spcPts val="700"/>
              </a:spcBef>
              <a:defRPr sz="2212"/>
            </a:pPr>
            <a:r>
              <a:rPr lang="es-MX" sz="2212" dirty="0" smtClean="0"/>
              <a:t>el engaño</a:t>
            </a:r>
          </a:p>
          <a:p>
            <a:pPr marL="541781" lvl="1" indent="-180594" defTabSz="722376">
              <a:spcBef>
                <a:spcPts val="700"/>
              </a:spcBef>
              <a:defRPr sz="2212"/>
            </a:pPr>
            <a:r>
              <a:rPr lang="es-MX" sz="2212" dirty="0" smtClean="0"/>
              <a:t>la manipulación</a:t>
            </a:r>
          </a:p>
          <a:p>
            <a:pPr marL="541781" lvl="1" indent="-180594" defTabSz="722376">
              <a:spcBef>
                <a:spcPts val="700"/>
              </a:spcBef>
              <a:defRPr sz="2212"/>
            </a:pPr>
            <a:r>
              <a:rPr lang="es-MX" sz="2212" dirty="0" smtClean="0"/>
              <a:t>Estratagemas</a:t>
            </a:r>
          </a:p>
          <a:p>
            <a:pPr marL="541781" lvl="1" indent="-180594" defTabSz="722376">
              <a:spcBef>
                <a:spcPts val="700"/>
              </a:spcBef>
              <a:defRPr sz="2212"/>
            </a:pPr>
            <a:r>
              <a:rPr lang="es-MX" sz="2212" dirty="0" smtClean="0"/>
              <a:t>Soborno</a:t>
            </a:r>
          </a:p>
          <a:p>
            <a:pPr marL="541781" lvl="1" indent="-180594" defTabSz="722376">
              <a:spcBef>
                <a:spcPts val="700"/>
              </a:spcBef>
              <a:defRPr sz="2212"/>
            </a:pPr>
            <a:r>
              <a:rPr lang="es-MX" sz="2212" dirty="0" smtClean="0"/>
              <a:t>Intimidación</a:t>
            </a:r>
          </a:p>
          <a:p>
            <a:pPr marL="541781" lvl="1" indent="-180594" defTabSz="722376">
              <a:spcBef>
                <a:spcPts val="700"/>
              </a:spcBef>
              <a:defRPr sz="2212"/>
            </a:pPr>
            <a:r>
              <a:rPr lang="es-MX" sz="2212" dirty="0" smtClean="0"/>
              <a:t>evasión </a:t>
            </a:r>
            <a:r>
              <a:rPr lang="es-MX" sz="2212" dirty="0"/>
              <a:t>o </a:t>
            </a:r>
            <a:r>
              <a:rPr lang="es-MX" sz="2212" dirty="0" smtClean="0"/>
              <a:t>bloqueo</a:t>
            </a:r>
          </a:p>
          <a:p>
            <a:pPr marL="541781" lvl="1" indent="-180594" defTabSz="722376">
              <a:spcBef>
                <a:spcPts val="700"/>
              </a:spcBef>
              <a:defRPr sz="2212"/>
            </a:pPr>
            <a:r>
              <a:rPr lang="es-MX" sz="2212" dirty="0" smtClean="0"/>
              <a:t>Aislamiento</a:t>
            </a:r>
          </a:p>
          <a:p>
            <a:pPr marL="541781" lvl="1" indent="-180594" defTabSz="722376">
              <a:spcBef>
                <a:spcPts val="700"/>
              </a:spcBef>
              <a:defRPr sz="2212"/>
            </a:pPr>
            <a:r>
              <a:rPr lang="es-MX" sz="2212" dirty="0" smtClean="0"/>
              <a:t>seducción</a:t>
            </a:r>
          </a:p>
          <a:p>
            <a:pPr marL="361187" lvl="1" indent="0" defTabSz="722376">
              <a:spcBef>
                <a:spcPts val="700"/>
              </a:spcBef>
              <a:buNone/>
              <a:defRPr sz="2212"/>
            </a:pPr>
            <a:endParaRPr lang="es-MX" sz="2212" b="1" dirty="0"/>
          </a:p>
          <a:p>
            <a:pPr marL="541781" lvl="1" indent="-180594" defTabSz="722376">
              <a:spcBef>
                <a:spcPts val="700"/>
              </a:spcBef>
              <a:defRPr sz="2212"/>
            </a:pPr>
            <a:r>
              <a:rPr lang="es-MX" sz="2212" dirty="0" smtClean="0"/>
              <a:t>Son </a:t>
            </a:r>
            <a:r>
              <a:rPr lang="es-MX" sz="2212" dirty="0"/>
              <a:t>herramientas usadas por el enemigo, no por Dios</a:t>
            </a:r>
            <a:endParaRPr dirty="0"/>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83" name="When we focus on power instead of servanthood, we perpetuate an atmosphere that makes abuse thrive."/>
          <p:cNvSpPr txBox="1">
            <a:spLocks noGrp="1"/>
          </p:cNvSpPr>
          <p:nvPr>
            <p:ph type="title"/>
          </p:nvPr>
        </p:nvSpPr>
        <p:spPr>
          <a:xfrm>
            <a:off x="1078917" y="1990165"/>
            <a:ext cx="8367014" cy="3551974"/>
          </a:xfrm>
          <a:prstGeom prst="rect">
            <a:avLst/>
          </a:prstGeom>
        </p:spPr>
        <p:txBody>
          <a:bodyPr>
            <a:noAutofit/>
          </a:bodyPr>
          <a:lstStyle>
            <a:lvl1pPr defTabSz="822959">
              <a:defRPr sz="5400"/>
            </a:lvl1pPr>
          </a:lstStyle>
          <a:p>
            <a:pPr algn="ctr"/>
            <a:r>
              <a:rPr lang="es-MX" sz="4800" dirty="0" smtClean="0"/>
              <a:t>Cuando nos enfocamos en </a:t>
            </a:r>
            <a:r>
              <a:rPr lang="es-MX" sz="4800" dirty="0"/>
              <a:t>el poder, en vez de </a:t>
            </a:r>
            <a:r>
              <a:rPr lang="es-MX" sz="4800" dirty="0" smtClean="0"/>
              <a:t>enfocarnos </a:t>
            </a:r>
            <a:r>
              <a:rPr lang="es-MX" sz="4800" dirty="0"/>
              <a:t>en el </a:t>
            </a:r>
            <a:r>
              <a:rPr lang="es-MX" sz="4800" dirty="0" smtClean="0"/>
              <a:t>servicio; </a:t>
            </a:r>
            <a:r>
              <a:rPr lang="es-MX" sz="4800" dirty="0"/>
              <a:t>seguimos perpetuando una atmósfera que permite el desarrollo del </a:t>
            </a:r>
            <a:r>
              <a:rPr lang="es-MX" sz="4800" dirty="0" smtClean="0"/>
              <a:t>abuso…</a:t>
            </a:r>
            <a:endParaRPr sz="4800" dirty="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86" name="We sinfully seek to hold the power of God, without possessing the character of God."/>
          <p:cNvSpPr txBox="1">
            <a:spLocks noGrp="1"/>
          </p:cNvSpPr>
          <p:nvPr>
            <p:ph type="title"/>
          </p:nvPr>
        </p:nvSpPr>
        <p:spPr>
          <a:xfrm>
            <a:off x="831850" y="2268538"/>
            <a:ext cx="8257286" cy="2852737"/>
          </a:xfrm>
          <a:prstGeom prst="rect">
            <a:avLst/>
          </a:prstGeom>
        </p:spPr>
        <p:txBody>
          <a:bodyPr>
            <a:normAutofit/>
          </a:bodyPr>
          <a:lstStyle/>
          <a:p>
            <a:r>
              <a:rPr lang="es-MX" dirty="0" smtClean="0"/>
              <a:t>Buscamos </a:t>
            </a:r>
            <a:r>
              <a:rPr lang="es-MX" dirty="0"/>
              <a:t>tener el </a:t>
            </a:r>
            <a:r>
              <a:rPr lang="es-MX" u="sng" dirty="0">
                <a:solidFill>
                  <a:srgbClr val="C00000"/>
                </a:solidFill>
              </a:rPr>
              <a:t>PODER</a:t>
            </a:r>
            <a:r>
              <a:rPr lang="es-MX" dirty="0">
                <a:solidFill>
                  <a:srgbClr val="C00000"/>
                </a:solidFill>
              </a:rPr>
              <a:t> </a:t>
            </a:r>
            <a:r>
              <a:rPr lang="es-MX" dirty="0"/>
              <a:t>de Dios, sin poseer el </a:t>
            </a:r>
            <a:r>
              <a:rPr lang="es-MX" u="sng" dirty="0">
                <a:solidFill>
                  <a:srgbClr val="C00000"/>
                </a:solidFill>
              </a:rPr>
              <a:t>CARÁCTER</a:t>
            </a:r>
            <a:r>
              <a:rPr lang="es-MX" dirty="0">
                <a:solidFill>
                  <a:srgbClr val="C00000"/>
                </a:solidFill>
              </a:rPr>
              <a:t> </a:t>
            </a:r>
            <a:r>
              <a:rPr lang="es-MX" dirty="0"/>
              <a:t>de Dios.</a:t>
            </a:r>
            <a:endParaRPr dirty="0"/>
          </a:p>
        </p:txBody>
      </p:sp>
      <p:sp>
        <p:nvSpPr>
          <p:cNvPr id="187" name="Nicole Parker"/>
          <p:cNvSpPr txBox="1">
            <a:spLocks noGrp="1"/>
          </p:cNvSpPr>
          <p:nvPr>
            <p:ph type="body" sz="quarter" idx="1"/>
          </p:nvPr>
        </p:nvSpPr>
        <p:spPr>
          <a:xfrm>
            <a:off x="831850" y="5148262"/>
            <a:ext cx="4307078" cy="558800"/>
          </a:xfrm>
          <a:prstGeom prst="rect">
            <a:avLst/>
          </a:prstGeom>
        </p:spPr>
        <p:txBody>
          <a:bodyPr/>
          <a:lstStyle/>
          <a:p>
            <a:r>
              <a:rPr dirty="0"/>
              <a:t>Nicole Parker</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08" name="The Little Person"/>
          <p:cNvSpPr txBox="1">
            <a:spLocks noGrp="1"/>
          </p:cNvSpPr>
          <p:nvPr>
            <p:ph type="title"/>
          </p:nvPr>
        </p:nvSpPr>
        <p:spPr>
          <a:xfrm>
            <a:off x="831850" y="3588327"/>
            <a:ext cx="6788150" cy="974148"/>
          </a:xfrm>
          <a:prstGeom prst="rect">
            <a:avLst/>
          </a:prstGeom>
        </p:spPr>
        <p:txBody>
          <a:bodyPr/>
          <a:lstStyle/>
          <a:p>
            <a:r>
              <a:rPr lang="es-MX" dirty="0"/>
              <a:t>La Pequeña </a:t>
            </a:r>
            <a:r>
              <a:rPr lang="es-MX" dirty="0" smtClean="0"/>
              <a:t>Persona</a:t>
            </a:r>
            <a:endParaRPr lang="en-US" dirty="0"/>
          </a:p>
        </p:txBody>
      </p:sp>
      <p:sp>
        <p:nvSpPr>
          <p:cNvPr id="109" name="An Allegory"/>
          <p:cNvSpPr txBox="1">
            <a:spLocks noGrp="1"/>
          </p:cNvSpPr>
          <p:nvPr>
            <p:ph type="body" sz="quarter" idx="1"/>
          </p:nvPr>
        </p:nvSpPr>
        <p:spPr>
          <a:xfrm>
            <a:off x="831850" y="4589462"/>
            <a:ext cx="1952914" cy="509011"/>
          </a:xfrm>
          <a:prstGeom prst="rect">
            <a:avLst/>
          </a:prstGeom>
        </p:spPr>
        <p:txBody>
          <a:bodyPr/>
          <a:lstStyle/>
          <a:p>
            <a:r>
              <a:rPr lang="es-MX" dirty="0" smtClean="0"/>
              <a:t>Una </a:t>
            </a:r>
            <a:r>
              <a:rPr lang="es-MX" dirty="0"/>
              <a:t>alegoría </a:t>
            </a:r>
            <a:endParaRPr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86" name="We sinfully seek to hold the power of God, without possessing the character of God."/>
          <p:cNvSpPr txBox="1">
            <a:spLocks noGrp="1"/>
          </p:cNvSpPr>
          <p:nvPr>
            <p:ph type="title"/>
          </p:nvPr>
        </p:nvSpPr>
        <p:spPr>
          <a:xfrm>
            <a:off x="520954" y="1572491"/>
            <a:ext cx="9592310" cy="3713017"/>
          </a:xfrm>
          <a:prstGeom prst="rect">
            <a:avLst/>
          </a:prstGeom>
        </p:spPr>
        <p:txBody>
          <a:bodyPr>
            <a:noAutofit/>
          </a:bodyPr>
          <a:lstStyle/>
          <a:p>
            <a:r>
              <a:rPr lang="es-MX" sz="4400" dirty="0"/>
              <a:t>“El que ama a su hermano permanece en la luz, y no hay nada en su vida que lo haga tropezar.</a:t>
            </a:r>
            <a:r>
              <a:rPr lang="es-MX" sz="4400" baseline="30000" dirty="0"/>
              <a:t> </a:t>
            </a:r>
            <a:r>
              <a:rPr lang="es-MX" sz="4400" dirty="0"/>
              <a:t>Pero el que odia a su hermano está en la oscuridad y en ella vive, y no sabe a dónde va porque la oscuridad no lo deja ver</a:t>
            </a:r>
            <a:r>
              <a:rPr lang="es-MX" sz="4400" dirty="0" smtClean="0"/>
              <a:t>”.</a:t>
            </a:r>
            <a:endParaRPr sz="3200" dirty="0">
              <a:solidFill>
                <a:srgbClr val="002060"/>
              </a:solidFill>
            </a:endParaRPr>
          </a:p>
        </p:txBody>
      </p:sp>
      <p:sp>
        <p:nvSpPr>
          <p:cNvPr id="187" name="Nicole Parker"/>
          <p:cNvSpPr txBox="1">
            <a:spLocks noGrp="1"/>
          </p:cNvSpPr>
          <p:nvPr>
            <p:ph type="body" sz="quarter" idx="1"/>
          </p:nvPr>
        </p:nvSpPr>
        <p:spPr>
          <a:xfrm>
            <a:off x="520954" y="5335937"/>
            <a:ext cx="4508246" cy="607663"/>
          </a:xfrm>
          <a:prstGeom prst="rect">
            <a:avLst/>
          </a:prstGeom>
        </p:spPr>
        <p:txBody>
          <a:bodyPr/>
          <a:lstStyle/>
          <a:p>
            <a:r>
              <a:rPr lang="es-MX" dirty="0"/>
              <a:t>1 Juan 2:10, 11</a:t>
            </a:r>
            <a:endParaRPr dirty="0"/>
          </a:p>
        </p:txBody>
      </p:sp>
    </p:spTree>
    <p:extLst>
      <p:ext uri="{BB962C8B-B14F-4D97-AF65-F5344CB8AC3E}">
        <p14:creationId xmlns:p14="http://schemas.microsoft.com/office/powerpoint/2010/main" val="90367488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89" name="When we exhibit the fortitude required to talk openly and honestly about how to create homes filled with kindness and compassion…"/>
          <p:cNvSpPr txBox="1">
            <a:spLocks noGrp="1"/>
          </p:cNvSpPr>
          <p:nvPr>
            <p:ph type="title"/>
          </p:nvPr>
        </p:nvSpPr>
        <p:spPr>
          <a:xfrm>
            <a:off x="831850" y="2093786"/>
            <a:ext cx="8495030" cy="3596553"/>
          </a:xfrm>
          <a:prstGeom prst="rect">
            <a:avLst/>
          </a:prstGeom>
        </p:spPr>
        <p:txBody>
          <a:bodyPr>
            <a:normAutofit/>
          </a:bodyPr>
          <a:lstStyle>
            <a:lvl1pPr defTabSz="758951">
              <a:defRPr sz="4980"/>
            </a:lvl1pPr>
          </a:lstStyle>
          <a:p>
            <a:r>
              <a:rPr lang="es-MX" dirty="0">
                <a:solidFill>
                  <a:schemeClr val="accent5">
                    <a:lumMod val="50000"/>
                  </a:schemeClr>
                </a:solidFill>
              </a:rPr>
              <a:t>Cuando manifestemos la fortaleza requerida para hablar abierta y honestamente acerca de crear hogares llenos de bondad y compasión </a:t>
            </a:r>
            <a:r>
              <a:rPr sz="5400" dirty="0" smtClean="0">
                <a:solidFill>
                  <a:schemeClr val="accent5">
                    <a:lumMod val="50000"/>
                  </a:schemeClr>
                </a:solidFill>
              </a:rPr>
              <a:t>…</a:t>
            </a:r>
            <a:endParaRPr sz="5400" dirty="0">
              <a:solidFill>
                <a:schemeClr val="accent5">
                  <a:lumMod val="50000"/>
                </a:schemeClr>
              </a:solidFill>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92" name="… when we refuse to protect and enable the familiar habits that endorse a spirit of violence and aggression toward the next generation…"/>
          <p:cNvSpPr txBox="1">
            <a:spLocks noGrp="1"/>
          </p:cNvSpPr>
          <p:nvPr>
            <p:ph type="title"/>
          </p:nvPr>
        </p:nvSpPr>
        <p:spPr>
          <a:xfrm>
            <a:off x="921497" y="1909482"/>
            <a:ext cx="9007094" cy="3473416"/>
          </a:xfrm>
          <a:prstGeom prst="rect">
            <a:avLst/>
          </a:prstGeom>
        </p:spPr>
        <p:txBody>
          <a:bodyPr>
            <a:noAutofit/>
          </a:bodyPr>
          <a:lstStyle>
            <a:lvl1pPr defTabSz="758951">
              <a:defRPr sz="4980"/>
            </a:lvl1pPr>
          </a:lstStyle>
          <a:p>
            <a:r>
              <a:rPr sz="5400" dirty="0" smtClean="0">
                <a:solidFill>
                  <a:schemeClr val="accent5">
                    <a:lumMod val="50000"/>
                  </a:schemeClr>
                </a:solidFill>
              </a:rPr>
              <a:t>…</a:t>
            </a:r>
            <a:r>
              <a:rPr lang="es-MX" dirty="0" smtClean="0">
                <a:solidFill>
                  <a:schemeClr val="accent5">
                    <a:lumMod val="50000"/>
                  </a:schemeClr>
                </a:solidFill>
              </a:rPr>
              <a:t>cuando </a:t>
            </a:r>
            <a:r>
              <a:rPr lang="es-MX" dirty="0">
                <a:solidFill>
                  <a:schemeClr val="accent5">
                    <a:lumMod val="50000"/>
                  </a:schemeClr>
                </a:solidFill>
              </a:rPr>
              <a:t>nos negamos a proteger y habilitar los hábitos familiares que endosan un espíritu de violencia y agresión hacia la siguiente </a:t>
            </a:r>
            <a:r>
              <a:rPr lang="es-MX" dirty="0" smtClean="0">
                <a:solidFill>
                  <a:schemeClr val="accent5">
                    <a:lumMod val="50000"/>
                  </a:schemeClr>
                </a:solidFill>
              </a:rPr>
              <a:t>generación</a:t>
            </a:r>
            <a:r>
              <a:rPr sz="5400" dirty="0" smtClean="0">
                <a:solidFill>
                  <a:schemeClr val="accent5">
                    <a:lumMod val="50000"/>
                  </a:schemeClr>
                </a:solidFill>
              </a:rPr>
              <a:t>…</a:t>
            </a:r>
            <a:endParaRPr sz="5400" dirty="0">
              <a:solidFill>
                <a:schemeClr val="accent5">
                  <a:lumMod val="50000"/>
                </a:schemeClr>
              </a:solidFill>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95" name="… the church can begin to experience revival and healing."/>
          <p:cNvSpPr txBox="1">
            <a:spLocks noGrp="1"/>
          </p:cNvSpPr>
          <p:nvPr>
            <p:ph type="title"/>
          </p:nvPr>
        </p:nvSpPr>
        <p:spPr>
          <a:xfrm>
            <a:off x="743712" y="2224442"/>
            <a:ext cx="9242970" cy="2852737"/>
          </a:xfrm>
          <a:prstGeom prst="rect">
            <a:avLst/>
          </a:prstGeom>
        </p:spPr>
        <p:txBody>
          <a:bodyPr/>
          <a:lstStyle/>
          <a:p>
            <a:r>
              <a:rPr dirty="0">
                <a:solidFill>
                  <a:schemeClr val="accent5">
                    <a:lumMod val="50000"/>
                  </a:schemeClr>
                </a:solidFill>
              </a:rPr>
              <a:t>… </a:t>
            </a:r>
            <a:r>
              <a:rPr lang="es-MX" dirty="0">
                <a:solidFill>
                  <a:schemeClr val="accent5">
                    <a:lumMod val="50000"/>
                  </a:schemeClr>
                </a:solidFill>
              </a:rPr>
              <a:t>la iglesia puede comenzar a experimentar reavivamiento y sanidad</a:t>
            </a:r>
            <a:r>
              <a:rPr dirty="0" smtClean="0">
                <a:solidFill>
                  <a:schemeClr val="accent5">
                    <a:lumMod val="50000"/>
                  </a:schemeClr>
                </a:solidFill>
              </a:rPr>
              <a:t>. </a:t>
            </a:r>
            <a:endParaRPr dirty="0">
              <a:solidFill>
                <a:schemeClr val="accent5">
                  <a:lumMod val="50000"/>
                </a:schemeClr>
              </a:solidFill>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98" name="Until we do this, we are robbers and thieves, stealing the treasure of safety and trust from our children’s hearts."/>
          <p:cNvSpPr txBox="1">
            <a:spLocks noGrp="1"/>
          </p:cNvSpPr>
          <p:nvPr>
            <p:ph type="title"/>
          </p:nvPr>
        </p:nvSpPr>
        <p:spPr>
          <a:xfrm>
            <a:off x="1062318" y="2106705"/>
            <a:ext cx="8440270" cy="3083859"/>
          </a:xfrm>
          <a:prstGeom prst="rect">
            <a:avLst/>
          </a:prstGeom>
        </p:spPr>
        <p:txBody>
          <a:bodyPr>
            <a:normAutofit fontScale="90000"/>
          </a:bodyPr>
          <a:lstStyle>
            <a:lvl1pPr defTabSz="804672">
              <a:defRPr sz="5280"/>
            </a:lvl1pPr>
          </a:lstStyle>
          <a:p>
            <a:r>
              <a:rPr lang="es-MX" dirty="0">
                <a:solidFill>
                  <a:schemeClr val="accent5">
                    <a:lumMod val="50000"/>
                  </a:schemeClr>
                </a:solidFill>
              </a:rPr>
              <a:t>Hasta no hacer esto, estamos colectivamente robando el tesoro de seguridad y confianza del corazón de nuestros niños</a:t>
            </a:r>
            <a:r>
              <a:rPr sz="5400" dirty="0" smtClean="0">
                <a:solidFill>
                  <a:schemeClr val="accent5">
                    <a:lumMod val="50000"/>
                  </a:schemeClr>
                </a:solidFill>
              </a:rPr>
              <a:t>.</a:t>
            </a:r>
            <a:endParaRPr sz="5400" dirty="0">
              <a:solidFill>
                <a:schemeClr val="accent5">
                  <a:lumMod val="50000"/>
                </a:schemeClr>
              </a:solidFill>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01" name="When we misrepresent the character of God’s love, we transgress the third commandment."/>
          <p:cNvSpPr txBox="1">
            <a:spLocks noGrp="1"/>
          </p:cNvSpPr>
          <p:nvPr>
            <p:ph type="title"/>
          </p:nvPr>
        </p:nvSpPr>
        <p:spPr>
          <a:xfrm>
            <a:off x="831850" y="1927412"/>
            <a:ext cx="9208262" cy="3046164"/>
          </a:xfrm>
          <a:prstGeom prst="rect">
            <a:avLst/>
          </a:prstGeom>
        </p:spPr>
        <p:txBody>
          <a:bodyPr>
            <a:normAutofit fontScale="90000"/>
          </a:bodyPr>
          <a:lstStyle>
            <a:lvl1pPr defTabSz="850391">
              <a:defRPr sz="5580"/>
            </a:lvl1pPr>
          </a:lstStyle>
          <a:p>
            <a:r>
              <a:rPr lang="es-MX" sz="5400" dirty="0"/>
              <a:t>Al hacerlo así, estamos representando mal el carácter de Dios y transgrediendo el tercer mandamiento, que dice:</a:t>
            </a:r>
            <a:endParaRPr sz="5400" dirty="0">
              <a:solidFill>
                <a:srgbClr val="002060"/>
              </a:solidFill>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04" name="“You must not misuse the name of the Lord your God. The Lord will not let you go unpunished if you misuse his name.”"/>
          <p:cNvSpPr txBox="1">
            <a:spLocks noGrp="1"/>
          </p:cNvSpPr>
          <p:nvPr>
            <p:ph type="title"/>
          </p:nvPr>
        </p:nvSpPr>
        <p:spPr>
          <a:xfrm>
            <a:off x="594106" y="1660380"/>
            <a:ext cx="9317990" cy="3537239"/>
          </a:xfrm>
          <a:prstGeom prst="rect">
            <a:avLst/>
          </a:prstGeom>
        </p:spPr>
        <p:txBody>
          <a:bodyPr>
            <a:noAutofit/>
          </a:bodyPr>
          <a:lstStyle>
            <a:lvl1pPr defTabSz="777240">
              <a:defRPr sz="5100"/>
            </a:lvl1pPr>
          </a:lstStyle>
          <a:p>
            <a:r>
              <a:rPr lang="es-MX" dirty="0" smtClean="0"/>
              <a:t>“</a:t>
            </a:r>
            <a:r>
              <a:rPr lang="es-MX" dirty="0"/>
              <a:t>No uses el nombre del </a:t>
            </a:r>
            <a:r>
              <a:rPr lang="es-MX" cap="small" dirty="0"/>
              <a:t>Señor</a:t>
            </a:r>
            <a:r>
              <a:rPr lang="es-MX" dirty="0"/>
              <a:t> tu Dios en falso. Yo, el </a:t>
            </a:r>
            <a:r>
              <a:rPr lang="es-MX" cap="small" dirty="0"/>
              <a:t>Señor</a:t>
            </a:r>
            <a:r>
              <a:rPr lang="es-MX" dirty="0"/>
              <a:t>, no tendré por inocente a quien se atreva a usar mi nombre en falso</a:t>
            </a:r>
            <a:r>
              <a:rPr lang="es-MX" dirty="0" smtClean="0"/>
              <a:t>”.</a:t>
            </a:r>
            <a:endParaRPr lang="en-US" dirty="0"/>
          </a:p>
        </p:txBody>
      </p:sp>
      <p:sp>
        <p:nvSpPr>
          <p:cNvPr id="205" name="Exodus 20:7"/>
          <p:cNvSpPr txBox="1">
            <a:spLocks noGrp="1"/>
          </p:cNvSpPr>
          <p:nvPr>
            <p:ph type="body" sz="quarter" idx="1"/>
          </p:nvPr>
        </p:nvSpPr>
        <p:spPr>
          <a:xfrm>
            <a:off x="594106" y="5357558"/>
            <a:ext cx="3045206" cy="494602"/>
          </a:xfrm>
          <a:prstGeom prst="rect">
            <a:avLst/>
          </a:prstGeom>
        </p:spPr>
        <p:txBody>
          <a:bodyPr/>
          <a:lstStyle/>
          <a:p>
            <a:r>
              <a:rPr lang="es-MX" dirty="0"/>
              <a:t>Éxodo </a:t>
            </a:r>
            <a:r>
              <a:rPr dirty="0" smtClean="0"/>
              <a:t>20:7</a:t>
            </a:r>
            <a:endParaRPr dirty="0"/>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07" name="When our daily example does not showcase the Fruit of the Spirit, we are taking God’s name in vain."/>
          <p:cNvSpPr txBox="1">
            <a:spLocks noGrp="1"/>
          </p:cNvSpPr>
          <p:nvPr>
            <p:ph type="title"/>
          </p:nvPr>
        </p:nvSpPr>
        <p:spPr>
          <a:xfrm>
            <a:off x="831850" y="2477834"/>
            <a:ext cx="8805926" cy="2852737"/>
          </a:xfrm>
          <a:prstGeom prst="rect">
            <a:avLst/>
          </a:prstGeom>
        </p:spPr>
        <p:txBody>
          <a:bodyPr>
            <a:normAutofit fontScale="90000"/>
          </a:bodyPr>
          <a:lstStyle/>
          <a:p>
            <a:r>
              <a:rPr lang="es-MX" dirty="0"/>
              <a:t>C</a:t>
            </a:r>
            <a:r>
              <a:rPr lang="es-MX" dirty="0" smtClean="0"/>
              <a:t>uando </a:t>
            </a:r>
            <a:r>
              <a:rPr lang="es-MX" dirty="0"/>
              <a:t>nuestro ejemplo diario no manifiesta el fruto del Espíritu, estamos tomando el nombre de Dios en </a:t>
            </a:r>
            <a:r>
              <a:rPr lang="es-MX" dirty="0" smtClean="0"/>
              <a:t>vano.</a:t>
            </a:r>
            <a:endParaRPr dirty="0">
              <a:solidFill>
                <a:srgbClr val="002060"/>
              </a:solidFill>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0" name="When we follow the desires of our &quot;sinful nature, the results are very clear: sexual immorality, impurity, lustful pleasures, idolatry, sorcery, hostility, quarreling, jealousy, outbursts of anger, selfish ambition, dissension, division, envy, drunkennes"/>
          <p:cNvSpPr txBox="1">
            <a:spLocks noGrp="1"/>
          </p:cNvSpPr>
          <p:nvPr>
            <p:ph type="title"/>
          </p:nvPr>
        </p:nvSpPr>
        <p:spPr>
          <a:xfrm>
            <a:off x="399288" y="1454724"/>
            <a:ext cx="9421368" cy="3776585"/>
          </a:xfrm>
          <a:prstGeom prst="rect">
            <a:avLst/>
          </a:prstGeom>
        </p:spPr>
        <p:txBody>
          <a:bodyPr>
            <a:noAutofit/>
          </a:bodyPr>
          <a:lstStyle>
            <a:lvl1pPr defTabSz="457200">
              <a:defRPr sz="3000"/>
            </a:lvl1pPr>
          </a:lstStyle>
          <a:p>
            <a:pPr>
              <a:lnSpc>
                <a:spcPct val="100000"/>
              </a:lnSpc>
            </a:pPr>
            <a:r>
              <a:rPr lang="es-MX" dirty="0"/>
              <a:t>Pablo nos dice que cuando seguimos los deseos de </a:t>
            </a:r>
            <a:r>
              <a:rPr lang="es-MX" dirty="0" smtClean="0"/>
              <a:t>nuestra</a:t>
            </a:r>
            <a:br>
              <a:rPr lang="es-MX" dirty="0" smtClean="0"/>
            </a:br>
            <a:r>
              <a:rPr lang="es-MX" dirty="0" smtClean="0"/>
              <a:t/>
            </a:r>
            <a:br>
              <a:rPr lang="es-MX" dirty="0" smtClean="0"/>
            </a:br>
            <a:r>
              <a:rPr lang="es-MX" dirty="0" smtClean="0">
                <a:solidFill>
                  <a:schemeClr val="accent5">
                    <a:lumMod val="50000"/>
                  </a:schemeClr>
                </a:solidFill>
              </a:rPr>
              <a:t>"…</a:t>
            </a:r>
            <a:r>
              <a:rPr lang="es-MX" dirty="0">
                <a:solidFill>
                  <a:schemeClr val="accent5">
                    <a:lumMod val="50000"/>
                  </a:schemeClr>
                </a:solidFill>
              </a:rPr>
              <a:t>naturaleza pecaminosa… inmoralidad sexual, impureza y libertinaje; idolatría y brujería; odio, discordia, celos, arrebatos de ira, rivalidades, disensiones, sectarismos </a:t>
            </a:r>
            <a:r>
              <a:rPr lang="es-MX" baseline="30000" dirty="0">
                <a:solidFill>
                  <a:schemeClr val="accent5">
                    <a:lumMod val="50000"/>
                  </a:schemeClr>
                </a:solidFill>
              </a:rPr>
              <a:t> </a:t>
            </a:r>
            <a:r>
              <a:rPr lang="es-MX" dirty="0">
                <a:solidFill>
                  <a:schemeClr val="accent5">
                    <a:lumMod val="50000"/>
                  </a:schemeClr>
                </a:solidFill>
              </a:rPr>
              <a:t>y envidia; borracheras, orgías, y otras cosas parecidas. Les advierto ahora, como antes lo hice, que los que practican tales cosas no heredarán el reino de </a:t>
            </a:r>
            <a:r>
              <a:rPr lang="es-MX" dirty="0" smtClean="0">
                <a:solidFill>
                  <a:schemeClr val="accent5">
                    <a:lumMod val="50000"/>
                  </a:schemeClr>
                </a:solidFill>
              </a:rPr>
              <a:t>Dios</a:t>
            </a:r>
            <a:r>
              <a:rPr sz="3200" dirty="0" smtClean="0">
                <a:solidFill>
                  <a:schemeClr val="accent5">
                    <a:lumMod val="50000"/>
                  </a:schemeClr>
                </a:solidFill>
              </a:rPr>
              <a:t>.”</a:t>
            </a:r>
            <a:endParaRPr sz="3200" dirty="0">
              <a:solidFill>
                <a:schemeClr val="accent5">
                  <a:lumMod val="50000"/>
                </a:schemeClr>
              </a:solidFill>
            </a:endParaRPr>
          </a:p>
        </p:txBody>
      </p:sp>
      <p:sp>
        <p:nvSpPr>
          <p:cNvPr id="211" name="Galatians 5:19-21"/>
          <p:cNvSpPr txBox="1">
            <a:spLocks noGrp="1"/>
          </p:cNvSpPr>
          <p:nvPr>
            <p:ph type="body" sz="quarter" idx="1"/>
          </p:nvPr>
        </p:nvSpPr>
        <p:spPr>
          <a:xfrm>
            <a:off x="399288" y="5345408"/>
            <a:ext cx="2603888" cy="558800"/>
          </a:xfrm>
          <a:prstGeom prst="rect">
            <a:avLst/>
          </a:prstGeom>
        </p:spPr>
        <p:txBody>
          <a:bodyPr/>
          <a:lstStyle/>
          <a:p>
            <a:r>
              <a:rPr lang="es-MX" dirty="0"/>
              <a:t>Gálatas 5:19-21</a:t>
            </a:r>
            <a:endParaRPr dirty="0"/>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3" name="“Home should be a little heaven upon earth, a place where the affections are cultivated instead of being studiously repressed. Our happiness depends upon this cultivation of love, sympathy, and true courtesy to one another."/>
          <p:cNvSpPr txBox="1">
            <a:spLocks noGrp="1"/>
          </p:cNvSpPr>
          <p:nvPr>
            <p:ph type="title"/>
          </p:nvPr>
        </p:nvSpPr>
        <p:spPr>
          <a:xfrm>
            <a:off x="630682" y="1804228"/>
            <a:ext cx="9482582" cy="3869456"/>
          </a:xfrm>
          <a:prstGeom prst="rect">
            <a:avLst/>
          </a:prstGeom>
        </p:spPr>
        <p:txBody>
          <a:bodyPr>
            <a:noAutofit/>
          </a:bodyPr>
          <a:lstStyle>
            <a:lvl1pPr defTabSz="594359">
              <a:defRPr sz="3900"/>
            </a:lvl1pPr>
          </a:lstStyle>
          <a:p>
            <a:r>
              <a:rPr sz="4400" dirty="0" smtClean="0">
                <a:solidFill>
                  <a:schemeClr val="accent5">
                    <a:lumMod val="50000"/>
                  </a:schemeClr>
                </a:solidFill>
              </a:rPr>
              <a:t>“</a:t>
            </a:r>
            <a:r>
              <a:rPr lang="es-MX" dirty="0" smtClean="0">
                <a:solidFill>
                  <a:schemeClr val="accent5">
                    <a:lumMod val="50000"/>
                  </a:schemeClr>
                </a:solidFill>
              </a:rPr>
              <a:t>El </a:t>
            </a:r>
            <a:r>
              <a:rPr lang="es-MX" dirty="0">
                <a:solidFill>
                  <a:schemeClr val="accent5">
                    <a:lumMod val="50000"/>
                  </a:schemeClr>
                </a:solidFill>
              </a:rPr>
              <a:t>hogar”, dice ella, “debe ser… un pequeño cielo en la tierra, un lugar donde los afectos son cultivados en vez de ser estudiosamente reprimidos. Nuestra felicidad depende de que se cultive así el amor, la simpatía y la verdadera cortesía mutua. </a:t>
            </a:r>
            <a:endParaRPr sz="4400" dirty="0">
              <a:solidFill>
                <a:schemeClr val="accent5">
                  <a:lumMod val="50000"/>
                </a:schemeClr>
              </a:solidFill>
            </a:endParaRPr>
          </a:p>
        </p:txBody>
      </p:sp>
      <p:sp>
        <p:nvSpPr>
          <p:cNvPr id="4" name="&gt;&gt;">
            <a:extLst>
              <a:ext uri="{FF2B5EF4-FFF2-40B4-BE49-F238E27FC236}">
                <a16:creationId xmlns:a16="http://schemas.microsoft.com/office/drawing/2014/main" id="{E8778B48-748F-D24C-8AD0-A55B7EEAFF7F}"/>
              </a:ext>
            </a:extLst>
          </p:cNvPr>
          <p:cNvSpPr txBox="1">
            <a:spLocks noGrp="1"/>
          </p:cNvSpPr>
          <p:nvPr>
            <p:ph type="body" sz="quarter" idx="1"/>
          </p:nvPr>
        </p:nvSpPr>
        <p:spPr>
          <a:xfrm>
            <a:off x="630682" y="5825439"/>
            <a:ext cx="10515600" cy="619913"/>
          </a:xfrm>
          <a:prstGeom prst="rect">
            <a:avLst/>
          </a:prstGeom>
        </p:spPr>
        <p:txBody>
          <a:bodyPr/>
          <a:lstStyle/>
          <a:p>
            <a:r>
              <a:rPr dirty="0"/>
              <a:t>&gt;&gt;</a:t>
            </a:r>
            <a:r>
              <a:rPr lang="en-US" dirty="0"/>
              <a:t>&gt;</a:t>
            </a: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1" name="Statistics of Youth Violence"/>
          <p:cNvSpPr txBox="1">
            <a:spLocks noGrp="1"/>
          </p:cNvSpPr>
          <p:nvPr>
            <p:ph type="title"/>
          </p:nvPr>
        </p:nvSpPr>
        <p:spPr>
          <a:prstGeom prst="rect">
            <a:avLst/>
          </a:prstGeom>
        </p:spPr>
        <p:txBody>
          <a:bodyPr/>
          <a:lstStyle/>
          <a:p>
            <a:r>
              <a:rPr lang="es-MX" cap="small" dirty="0"/>
              <a:t>ESTADÍSTICAS DE VIOLENCIA </a:t>
            </a:r>
            <a:r>
              <a:rPr lang="es-MX" cap="small" dirty="0" smtClean="0"/>
              <a:t>JUVENIL</a:t>
            </a:r>
            <a:endParaRPr lang="en-US" dirty="0"/>
          </a:p>
        </p:txBody>
      </p:sp>
      <p:sp>
        <p:nvSpPr>
          <p:cNvPr id="112" name="Around the World"/>
          <p:cNvSpPr txBox="1">
            <a:spLocks noGrp="1"/>
          </p:cNvSpPr>
          <p:nvPr>
            <p:ph type="body" sz="quarter" idx="1"/>
          </p:nvPr>
        </p:nvSpPr>
        <p:spPr>
          <a:xfrm>
            <a:off x="831850" y="4589462"/>
            <a:ext cx="3615459" cy="536720"/>
          </a:xfrm>
          <a:prstGeom prst="rect">
            <a:avLst/>
          </a:prstGeom>
        </p:spPr>
        <p:txBody>
          <a:bodyPr>
            <a:normAutofit/>
          </a:bodyPr>
          <a:lstStyle/>
          <a:p>
            <a:r>
              <a:rPr lang="es-MX" sz="3200" cap="small" dirty="0"/>
              <a:t>EN TODO EL MUNDO</a:t>
            </a:r>
            <a:endParaRPr sz="3200" dirty="0">
              <a:solidFill>
                <a:srgbClr val="C00000"/>
              </a:solidFill>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6" name="“The sweetest type of heaven is a home where the Spirit of the Lord presides. If the will of God is fulfilled, the husband and wife will respect each other and cultivate love and confidence.”"/>
          <p:cNvSpPr txBox="1">
            <a:spLocks noGrp="1"/>
          </p:cNvSpPr>
          <p:nvPr>
            <p:ph type="title"/>
          </p:nvPr>
        </p:nvSpPr>
        <p:spPr>
          <a:xfrm>
            <a:off x="685546" y="1535638"/>
            <a:ext cx="9336278" cy="3591935"/>
          </a:xfrm>
          <a:prstGeom prst="rect">
            <a:avLst/>
          </a:prstGeom>
        </p:spPr>
        <p:txBody>
          <a:bodyPr>
            <a:normAutofit/>
          </a:bodyPr>
          <a:lstStyle>
            <a:lvl1pPr defTabSz="649223">
              <a:defRPr sz="4260"/>
            </a:lvl1pPr>
          </a:lstStyle>
          <a:p>
            <a:r>
              <a:rPr lang="es-MX" dirty="0">
                <a:solidFill>
                  <a:schemeClr val="accent5">
                    <a:lumMod val="50000"/>
                  </a:schemeClr>
                </a:solidFill>
              </a:rPr>
              <a:t>El símbolo más dulce del cielo es un hogar presidido por el espíritu del Señor. Si se cumple la voluntad de Dios, los esposos se respetarán mutuamente y cultivarán el amor y la confianza</a:t>
            </a:r>
            <a:r>
              <a:rPr sz="4400" dirty="0" smtClean="0">
                <a:solidFill>
                  <a:schemeClr val="accent5">
                    <a:lumMod val="50000"/>
                  </a:schemeClr>
                </a:solidFill>
              </a:rPr>
              <a:t>.”</a:t>
            </a:r>
            <a:endParaRPr sz="4400" dirty="0">
              <a:solidFill>
                <a:schemeClr val="accent5">
                  <a:lumMod val="50000"/>
                </a:schemeClr>
              </a:solidFill>
            </a:endParaRPr>
          </a:p>
        </p:txBody>
      </p:sp>
      <p:sp>
        <p:nvSpPr>
          <p:cNvPr id="217" name="Ellen G. White Adventist Home, p15"/>
          <p:cNvSpPr txBox="1">
            <a:spLocks noGrp="1"/>
          </p:cNvSpPr>
          <p:nvPr>
            <p:ph type="body" sz="quarter" idx="1"/>
          </p:nvPr>
        </p:nvSpPr>
        <p:spPr>
          <a:xfrm>
            <a:off x="685546" y="5200725"/>
            <a:ext cx="10515600" cy="924647"/>
          </a:xfrm>
          <a:prstGeom prst="rect">
            <a:avLst/>
          </a:prstGeom>
        </p:spPr>
        <p:txBody>
          <a:bodyPr/>
          <a:lstStyle/>
          <a:p>
            <a:r>
              <a:rPr dirty="0" smtClean="0"/>
              <a:t>Elen</a:t>
            </a:r>
            <a:r>
              <a:rPr lang="en-US" dirty="0" smtClean="0"/>
              <a:t>a</a:t>
            </a:r>
            <a:r>
              <a:rPr dirty="0" smtClean="0"/>
              <a:t> </a:t>
            </a:r>
            <a:r>
              <a:rPr dirty="0"/>
              <a:t>G. White</a:t>
            </a:r>
            <a:br>
              <a:rPr dirty="0"/>
            </a:br>
            <a:r>
              <a:rPr lang="en-US" i="1" dirty="0" smtClean="0"/>
              <a:t>El </a:t>
            </a:r>
            <a:r>
              <a:rPr lang="en-US" i="1" dirty="0" err="1" smtClean="0"/>
              <a:t>hogar</a:t>
            </a:r>
            <a:r>
              <a:rPr lang="en-US" i="1" dirty="0" smtClean="0"/>
              <a:t> </a:t>
            </a:r>
            <a:r>
              <a:rPr lang="en-US" i="1" dirty="0" err="1" smtClean="0"/>
              <a:t>cristiano</a:t>
            </a:r>
            <a:r>
              <a:rPr i="1" dirty="0" smtClean="0"/>
              <a:t>, </a:t>
            </a:r>
            <a:r>
              <a:rPr dirty="0"/>
              <a:t>p</a:t>
            </a:r>
            <a:r>
              <a:rPr lang="en-US" dirty="0"/>
              <a:t>. </a:t>
            </a:r>
            <a:r>
              <a:rPr dirty="0" smtClean="0"/>
              <a:t>1</a:t>
            </a:r>
            <a:r>
              <a:rPr lang="en-US" dirty="0" smtClean="0"/>
              <a:t>2</a:t>
            </a:r>
            <a:endParaRPr dirty="0"/>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9" name="“Never forget that you are to make the home bright and happy for yourselves and your children by cherishing the Saviour's attributes. Troubles may invade, but these are the lot of humanity."/>
          <p:cNvSpPr txBox="1">
            <a:spLocks noGrp="1"/>
          </p:cNvSpPr>
          <p:nvPr>
            <p:ph type="title"/>
          </p:nvPr>
        </p:nvSpPr>
        <p:spPr>
          <a:xfrm>
            <a:off x="831850" y="2002631"/>
            <a:ext cx="9171686" cy="2852737"/>
          </a:xfrm>
          <a:prstGeom prst="rect">
            <a:avLst/>
          </a:prstGeom>
        </p:spPr>
        <p:txBody>
          <a:bodyPr>
            <a:normAutofit fontScale="90000"/>
          </a:bodyPr>
          <a:lstStyle/>
          <a:p>
            <a:pPr defTabSz="612648">
              <a:defRPr sz="4020"/>
            </a:pPr>
            <a:r>
              <a:rPr dirty="0" smtClean="0">
                <a:solidFill>
                  <a:schemeClr val="accent5">
                    <a:lumMod val="50000"/>
                  </a:schemeClr>
                </a:solidFill>
              </a:rPr>
              <a:t>“</a:t>
            </a:r>
            <a:r>
              <a:rPr lang="es-MX" sz="4020" dirty="0">
                <a:solidFill>
                  <a:schemeClr val="accent5">
                    <a:lumMod val="50000"/>
                  </a:schemeClr>
                </a:solidFill>
              </a:rPr>
              <a:t>No olvidéis jamás que por el aprecio de los atributos del Salvador debéis hacer que el hogar sea un sitio alegre y feliz para vosotros mismos y para vuestros hijos. Si invitáis a Cristo a vuestro hogar, podréis discernir entre el bien y el </a:t>
            </a:r>
            <a:r>
              <a:rPr lang="es-MX" sz="4020" dirty="0" smtClean="0">
                <a:solidFill>
                  <a:schemeClr val="accent5">
                    <a:lumMod val="50000"/>
                  </a:schemeClr>
                </a:solidFill>
              </a:rPr>
              <a:t>mal..</a:t>
            </a:r>
            <a:r>
              <a:rPr dirty="0" smtClean="0">
                <a:solidFill>
                  <a:schemeClr val="accent5">
                    <a:lumMod val="50000"/>
                  </a:schemeClr>
                </a:solidFill>
              </a:rPr>
              <a:t>.</a:t>
            </a:r>
            <a:endParaRPr dirty="0">
              <a:solidFill>
                <a:schemeClr val="accent5">
                  <a:lumMod val="50000"/>
                </a:schemeClr>
              </a:solidFill>
            </a:endParaRPr>
          </a:p>
        </p:txBody>
      </p:sp>
      <p:sp>
        <p:nvSpPr>
          <p:cNvPr id="220" name="&gt;&gt;"/>
          <p:cNvSpPr txBox="1">
            <a:spLocks noGrp="1"/>
          </p:cNvSpPr>
          <p:nvPr>
            <p:ph type="body" sz="quarter" idx="1"/>
          </p:nvPr>
        </p:nvSpPr>
        <p:spPr>
          <a:xfrm>
            <a:off x="831850" y="4882355"/>
            <a:ext cx="6794246" cy="1006666"/>
          </a:xfrm>
          <a:prstGeom prst="rect">
            <a:avLst/>
          </a:prstGeom>
        </p:spPr>
        <p:txBody>
          <a:bodyPr/>
          <a:lstStyle/>
          <a:p>
            <a:r>
              <a:rPr dirty="0"/>
              <a:t>&gt;&gt;</a:t>
            </a:r>
            <a:r>
              <a:rPr lang="en-US" dirty="0"/>
              <a:t>&gt;</a:t>
            </a:r>
            <a:endParaRPr dirty="0"/>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22" name="“Let patience, gratitude, and love keep sunshine in the heart though the day may be ever so cloudy. The home may be plain, but it can always be a place where cheerful words are spoken and kindly deeds are done, where courtesy and love are abiding guests."/>
          <p:cNvSpPr txBox="1">
            <a:spLocks noGrp="1"/>
          </p:cNvSpPr>
          <p:nvPr>
            <p:ph type="title"/>
          </p:nvPr>
        </p:nvSpPr>
        <p:spPr>
          <a:xfrm>
            <a:off x="667258" y="1640542"/>
            <a:ext cx="9023589" cy="3533392"/>
          </a:xfrm>
          <a:prstGeom prst="rect">
            <a:avLst/>
          </a:prstGeom>
        </p:spPr>
        <p:txBody>
          <a:bodyPr>
            <a:noAutofit/>
          </a:bodyPr>
          <a:lstStyle/>
          <a:p>
            <a:r>
              <a:rPr lang="es-MX" sz="3600" dirty="0" smtClean="0">
                <a:solidFill>
                  <a:schemeClr val="accent5">
                    <a:lumMod val="50000"/>
                  </a:schemeClr>
                </a:solidFill>
              </a:rPr>
              <a:t>Resplandezcan </a:t>
            </a:r>
            <a:r>
              <a:rPr lang="es-MX" sz="3600" dirty="0">
                <a:solidFill>
                  <a:schemeClr val="accent5">
                    <a:lumMod val="50000"/>
                  </a:schemeClr>
                </a:solidFill>
              </a:rPr>
              <a:t>la paciencia, la gratitud y el amor en el corazón, por nublado que esté el día.</a:t>
            </a:r>
            <a:r>
              <a:rPr lang="en-US" sz="3600" dirty="0">
                <a:solidFill>
                  <a:schemeClr val="accent5">
                    <a:lumMod val="50000"/>
                  </a:schemeClr>
                </a:solidFill>
              </a:rPr>
              <a:t/>
            </a:r>
            <a:br>
              <a:rPr lang="en-US" sz="3600" dirty="0">
                <a:solidFill>
                  <a:schemeClr val="accent5">
                    <a:lumMod val="50000"/>
                  </a:schemeClr>
                </a:solidFill>
              </a:rPr>
            </a:br>
            <a:r>
              <a:rPr lang="es-MX" sz="3600" dirty="0">
                <a:solidFill>
                  <a:schemeClr val="accent5">
                    <a:lumMod val="50000"/>
                  </a:schemeClr>
                </a:solidFill>
              </a:rPr>
              <a:t>El hogar puede ser sencillo, pero puede ser siempre un lugar donde se pronuncien palabras alentadoras y se realicen acciones bondadosas, donde la cortesía y el amor sean huéspedes permanentes</a:t>
            </a:r>
            <a:r>
              <a:rPr sz="3600" dirty="0" smtClean="0">
                <a:solidFill>
                  <a:schemeClr val="accent5">
                    <a:lumMod val="50000"/>
                  </a:schemeClr>
                </a:solidFill>
              </a:rPr>
              <a:t>.”</a:t>
            </a:r>
            <a:endParaRPr sz="6600" dirty="0">
              <a:solidFill>
                <a:schemeClr val="accent5">
                  <a:lumMod val="50000"/>
                </a:schemeClr>
              </a:solidFill>
            </a:endParaRPr>
          </a:p>
        </p:txBody>
      </p:sp>
      <p:sp>
        <p:nvSpPr>
          <p:cNvPr id="223" name="Ellen G. White Adventist Home, p17-18"/>
          <p:cNvSpPr txBox="1">
            <a:spLocks noGrp="1"/>
          </p:cNvSpPr>
          <p:nvPr>
            <p:ph type="body" sz="quarter" idx="1"/>
          </p:nvPr>
        </p:nvSpPr>
        <p:spPr>
          <a:xfrm>
            <a:off x="667258" y="5581602"/>
            <a:ext cx="6154166" cy="823786"/>
          </a:xfrm>
          <a:prstGeom prst="rect">
            <a:avLst/>
          </a:prstGeom>
        </p:spPr>
        <p:txBody>
          <a:bodyPr/>
          <a:lstStyle/>
          <a:p>
            <a:r>
              <a:rPr dirty="0" smtClean="0"/>
              <a:t>Elen</a:t>
            </a:r>
            <a:r>
              <a:rPr lang="en-US" dirty="0" smtClean="0"/>
              <a:t>a</a:t>
            </a:r>
            <a:r>
              <a:rPr dirty="0" smtClean="0"/>
              <a:t> </a:t>
            </a:r>
            <a:r>
              <a:rPr dirty="0"/>
              <a:t>G. White</a:t>
            </a:r>
            <a:br>
              <a:rPr dirty="0"/>
            </a:br>
            <a:r>
              <a:rPr lang="en-US" i="1" dirty="0" smtClean="0"/>
              <a:t>El </a:t>
            </a:r>
            <a:r>
              <a:rPr lang="en-US" i="1" dirty="0" err="1" smtClean="0"/>
              <a:t>hogar</a:t>
            </a:r>
            <a:r>
              <a:rPr lang="en-US" i="1" dirty="0" smtClean="0"/>
              <a:t> </a:t>
            </a:r>
            <a:r>
              <a:rPr lang="en-US" i="1" dirty="0" err="1" smtClean="0"/>
              <a:t>cristiano</a:t>
            </a:r>
            <a:r>
              <a:rPr i="1" dirty="0" smtClean="0"/>
              <a:t>, </a:t>
            </a:r>
            <a:r>
              <a:rPr dirty="0"/>
              <a:t>p</a:t>
            </a:r>
            <a:r>
              <a:rPr lang="en-US" dirty="0"/>
              <a:t>. </a:t>
            </a:r>
            <a:r>
              <a:rPr dirty="0"/>
              <a:t>17</a:t>
            </a:r>
            <a:r>
              <a:rPr lang="en-US" dirty="0"/>
              <a:t>,  </a:t>
            </a:r>
            <a:r>
              <a:rPr dirty="0"/>
              <a:t>18</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25" name="“Neither the husband nor the wife should attempt to exercise over the other an arbitrary control. Do not try to compel each other to yield to your wishes.…"/>
          <p:cNvSpPr txBox="1">
            <a:spLocks noGrp="1"/>
          </p:cNvSpPr>
          <p:nvPr>
            <p:ph type="title"/>
          </p:nvPr>
        </p:nvSpPr>
        <p:spPr>
          <a:xfrm>
            <a:off x="550717" y="1810871"/>
            <a:ext cx="9263126" cy="3100806"/>
          </a:xfrm>
          <a:prstGeom prst="rect">
            <a:avLst/>
          </a:prstGeom>
        </p:spPr>
        <p:txBody>
          <a:bodyPr>
            <a:noAutofit/>
          </a:bodyPr>
          <a:lstStyle/>
          <a:p>
            <a:pPr defTabSz="548640">
              <a:defRPr sz="3600"/>
            </a:pPr>
            <a:r>
              <a:rPr sz="3600" dirty="0" smtClean="0">
                <a:solidFill>
                  <a:schemeClr val="accent5">
                    <a:lumMod val="50000"/>
                  </a:schemeClr>
                </a:solidFill>
              </a:rPr>
              <a:t>“</a:t>
            </a:r>
            <a:r>
              <a:rPr lang="es-MX" sz="3600" dirty="0">
                <a:solidFill>
                  <a:schemeClr val="accent5">
                    <a:lumMod val="50000"/>
                  </a:schemeClr>
                </a:solidFill>
              </a:rPr>
              <a:t>Ni el marido ni la mujer deben pensar en ejercer gobierno arbitrario uno sobre otro. No intentéis imponer vuestros deseos uno a otro. No podéis hacer esto y conservar el amor mutuo. Sed bondadosos, pacientes, indulgentes, considerados y corteses</a:t>
            </a:r>
            <a:r>
              <a:rPr sz="3600" dirty="0" smtClean="0">
                <a:solidFill>
                  <a:schemeClr val="accent5">
                    <a:lumMod val="50000"/>
                  </a:schemeClr>
                </a:solidFill>
              </a:rPr>
              <a:t>.”</a:t>
            </a:r>
            <a:endParaRPr sz="3600" dirty="0">
              <a:solidFill>
                <a:schemeClr val="accent5">
                  <a:lumMod val="50000"/>
                </a:schemeClr>
              </a:solidFill>
            </a:endParaRPr>
          </a:p>
        </p:txBody>
      </p:sp>
      <p:sp>
        <p:nvSpPr>
          <p:cNvPr id="226" name="Ellen G. White Adventist Home, p118"/>
          <p:cNvSpPr txBox="1">
            <a:spLocks noGrp="1"/>
          </p:cNvSpPr>
          <p:nvPr>
            <p:ph type="body" sz="quarter" idx="1"/>
          </p:nvPr>
        </p:nvSpPr>
        <p:spPr>
          <a:xfrm>
            <a:off x="667258" y="5315807"/>
            <a:ext cx="3510295" cy="860281"/>
          </a:xfrm>
          <a:prstGeom prst="rect">
            <a:avLst/>
          </a:prstGeom>
        </p:spPr>
        <p:txBody>
          <a:bodyPr/>
          <a:lstStyle/>
          <a:p>
            <a:r>
              <a:rPr dirty="0" smtClean="0"/>
              <a:t>Elen</a:t>
            </a:r>
            <a:r>
              <a:rPr lang="en-US" dirty="0" smtClean="0"/>
              <a:t>a</a:t>
            </a:r>
            <a:r>
              <a:rPr dirty="0" smtClean="0"/>
              <a:t> </a:t>
            </a:r>
            <a:r>
              <a:rPr dirty="0"/>
              <a:t>G. White</a:t>
            </a:r>
            <a:br>
              <a:rPr dirty="0"/>
            </a:br>
            <a:r>
              <a:rPr lang="en-US" i="1" dirty="0" smtClean="0"/>
              <a:t>El </a:t>
            </a:r>
            <a:r>
              <a:rPr lang="en-US" i="1" dirty="0" err="1" smtClean="0"/>
              <a:t>hogar</a:t>
            </a:r>
            <a:r>
              <a:rPr lang="en-US" i="1" dirty="0" smtClean="0"/>
              <a:t> </a:t>
            </a:r>
            <a:r>
              <a:rPr lang="en-US" i="1" dirty="0" err="1" smtClean="0"/>
              <a:t>cristiano</a:t>
            </a:r>
            <a:r>
              <a:rPr i="1" dirty="0" smtClean="0"/>
              <a:t>,</a:t>
            </a:r>
            <a:r>
              <a:rPr dirty="0" smtClean="0"/>
              <a:t> </a:t>
            </a:r>
            <a:r>
              <a:rPr dirty="0"/>
              <a:t>p</a:t>
            </a:r>
            <a:r>
              <a:rPr lang="en-US" dirty="0"/>
              <a:t>. </a:t>
            </a:r>
            <a:r>
              <a:rPr dirty="0" smtClean="0"/>
              <a:t>1</a:t>
            </a:r>
            <a:r>
              <a:rPr lang="en-US" dirty="0" smtClean="0"/>
              <a:t>03</a:t>
            </a:r>
            <a:endParaRPr dirty="0"/>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49" name="“What sorrow for those who say that evil is good and good is evil, that dark is light and light is dark, that bitter is sweet and sweet is bitter.”"/>
          <p:cNvSpPr txBox="1">
            <a:spLocks noGrp="1"/>
          </p:cNvSpPr>
          <p:nvPr>
            <p:ph type="title"/>
          </p:nvPr>
        </p:nvSpPr>
        <p:spPr>
          <a:xfrm>
            <a:off x="831850" y="2026025"/>
            <a:ext cx="8599021" cy="2852428"/>
          </a:xfrm>
          <a:prstGeom prst="rect">
            <a:avLst/>
          </a:prstGeom>
        </p:spPr>
        <p:txBody>
          <a:bodyPr>
            <a:noAutofit/>
          </a:bodyPr>
          <a:lstStyle>
            <a:lvl1pPr defTabSz="758951">
              <a:defRPr sz="4980"/>
            </a:lvl1pPr>
          </a:lstStyle>
          <a:p>
            <a:r>
              <a:rPr lang="es-MX" sz="4000" dirty="0"/>
              <a:t>“¡Ay de los que llaman a lo malo bueno y a lo bueno malo, que tienen las tinieblas por </a:t>
            </a:r>
            <a:r>
              <a:rPr lang="es-MX" sz="4000" dirty="0" smtClean="0"/>
              <a:t>luz</a:t>
            </a:r>
            <a:r>
              <a:rPr lang="es-MX" sz="4000" dirty="0"/>
              <a:t> </a:t>
            </a:r>
            <a:r>
              <a:rPr lang="es-MX" sz="4000" dirty="0" smtClean="0"/>
              <a:t>y </a:t>
            </a:r>
            <a:r>
              <a:rPr lang="es-MX" sz="4000" dirty="0"/>
              <a:t>la luz por tinieblas, que tienen lo amargo por dulce y lo dulce por amargo!”</a:t>
            </a:r>
            <a:endParaRPr sz="4000" dirty="0">
              <a:solidFill>
                <a:srgbClr val="002060"/>
              </a:solidFill>
            </a:endParaRPr>
          </a:p>
        </p:txBody>
      </p:sp>
      <p:sp>
        <p:nvSpPr>
          <p:cNvPr id="250" name="Isaiah 5:20"/>
          <p:cNvSpPr txBox="1">
            <a:spLocks noGrp="1"/>
          </p:cNvSpPr>
          <p:nvPr>
            <p:ph type="body" sz="quarter" idx="1"/>
          </p:nvPr>
        </p:nvSpPr>
        <p:spPr>
          <a:xfrm>
            <a:off x="912532" y="5040626"/>
            <a:ext cx="1902385" cy="522224"/>
          </a:xfrm>
          <a:prstGeom prst="rect">
            <a:avLst/>
          </a:prstGeom>
        </p:spPr>
        <p:txBody>
          <a:bodyPr/>
          <a:lstStyle/>
          <a:p>
            <a:r>
              <a:rPr lang="es-MX" dirty="0"/>
              <a:t>Isaías 5:20</a:t>
            </a:r>
            <a:endParaRPr dirty="0"/>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52" name="The Apostle Paul clearly instructs us to:"/>
          <p:cNvSpPr txBox="1">
            <a:spLocks noGrp="1"/>
          </p:cNvSpPr>
          <p:nvPr>
            <p:ph type="title"/>
          </p:nvPr>
        </p:nvSpPr>
        <p:spPr>
          <a:xfrm>
            <a:off x="429513" y="1325068"/>
            <a:ext cx="8750346" cy="848727"/>
          </a:xfrm>
          <a:prstGeom prst="rect">
            <a:avLst/>
          </a:prstGeom>
        </p:spPr>
        <p:txBody>
          <a:bodyPr>
            <a:normAutofit/>
          </a:bodyPr>
          <a:lstStyle/>
          <a:p>
            <a:r>
              <a:rPr lang="es-MX" sz="3200" b="1" dirty="0">
                <a:effectLst>
                  <a:outerShdw blurRad="38100" dist="38100" dir="2700000" algn="tl">
                    <a:srgbClr val="000000">
                      <a:alpha val="43137"/>
                    </a:srgbClr>
                  </a:outerShdw>
                </a:effectLst>
              </a:rPr>
              <a:t>E</a:t>
            </a:r>
            <a:r>
              <a:rPr lang="es-MX" sz="3200" b="1" dirty="0" smtClean="0">
                <a:effectLst>
                  <a:outerShdw blurRad="38100" dist="38100" dir="2700000" algn="tl">
                    <a:srgbClr val="000000">
                      <a:alpha val="43137"/>
                    </a:srgbClr>
                  </a:outerShdw>
                </a:effectLst>
              </a:rPr>
              <a:t>l </a:t>
            </a:r>
            <a:r>
              <a:rPr lang="es-MX" sz="3200" b="1" dirty="0">
                <a:effectLst>
                  <a:outerShdw blurRad="38100" dist="38100" dir="2700000" algn="tl">
                    <a:srgbClr val="000000">
                      <a:alpha val="43137"/>
                    </a:srgbClr>
                  </a:outerShdw>
                </a:effectLst>
              </a:rPr>
              <a:t>apóstol </a:t>
            </a:r>
            <a:r>
              <a:rPr lang="es-MX" sz="3200" b="1" dirty="0">
                <a:solidFill>
                  <a:srgbClr val="C00000"/>
                </a:solidFill>
                <a:effectLst>
                  <a:outerShdw blurRad="38100" dist="38100" dir="2700000" algn="tl">
                    <a:srgbClr val="000000">
                      <a:alpha val="43137"/>
                    </a:srgbClr>
                  </a:outerShdw>
                </a:effectLst>
              </a:rPr>
              <a:t>Pablo</a:t>
            </a:r>
            <a:r>
              <a:rPr lang="es-MX" sz="3200" b="1" dirty="0">
                <a:effectLst>
                  <a:outerShdw blurRad="38100" dist="38100" dir="2700000" algn="tl">
                    <a:srgbClr val="000000">
                      <a:alpha val="43137"/>
                    </a:srgbClr>
                  </a:outerShdw>
                </a:effectLst>
              </a:rPr>
              <a:t> nos instruye claramente a</a:t>
            </a:r>
            <a:endParaRPr sz="3200" b="1" dirty="0">
              <a:effectLst>
                <a:outerShdw blurRad="38100" dist="38100" dir="2700000" algn="tl">
                  <a:srgbClr val="000000">
                    <a:alpha val="43137"/>
                  </a:srgbClr>
                </a:outerShdw>
              </a:effectLst>
            </a:endParaRPr>
          </a:p>
        </p:txBody>
      </p:sp>
      <p:sp>
        <p:nvSpPr>
          <p:cNvPr id="253" name="Not participate in darkness,…"/>
          <p:cNvSpPr txBox="1">
            <a:spLocks noGrp="1"/>
          </p:cNvSpPr>
          <p:nvPr>
            <p:ph type="body" idx="1"/>
          </p:nvPr>
        </p:nvSpPr>
        <p:spPr>
          <a:xfrm>
            <a:off x="429514" y="2412980"/>
            <a:ext cx="8131780" cy="2562432"/>
          </a:xfrm>
          <a:prstGeom prst="rect">
            <a:avLst/>
          </a:prstGeom>
        </p:spPr>
        <p:txBody>
          <a:bodyPr>
            <a:normAutofit/>
          </a:bodyPr>
          <a:lstStyle/>
          <a:p>
            <a:pPr lvl="0"/>
            <a:r>
              <a:rPr lang="es-MX" dirty="0"/>
              <a:t>No participar en las tinieblas y oscuridad</a:t>
            </a:r>
            <a:endParaRPr lang="en-US" dirty="0"/>
          </a:p>
          <a:p>
            <a:pPr lvl="0"/>
            <a:r>
              <a:rPr lang="es-MX" dirty="0"/>
              <a:t>Exponer las obras de las tinieblas</a:t>
            </a:r>
            <a:endParaRPr lang="en-US" dirty="0"/>
          </a:p>
          <a:p>
            <a:pPr lvl="0"/>
            <a:r>
              <a:rPr lang="es-MX" dirty="0"/>
              <a:t>Usar la luz para hacer que las cosas sean visibles </a:t>
            </a:r>
            <a:endParaRPr lang="en-US" dirty="0"/>
          </a:p>
          <a:p>
            <a:pPr lvl="0"/>
            <a:r>
              <a:rPr lang="es-MX" dirty="0"/>
              <a:t>Exponer a la luz el </a:t>
            </a:r>
            <a:r>
              <a:rPr lang="es-MX" dirty="0" smtClean="0"/>
              <a:t>pecado. </a:t>
            </a:r>
            <a:endParaRPr lang="en-US" dirty="0"/>
          </a:p>
        </p:txBody>
      </p:sp>
      <p:sp>
        <p:nvSpPr>
          <p:cNvPr id="254" name="Ephesians 5:11-13"/>
          <p:cNvSpPr txBox="1"/>
          <p:nvPr/>
        </p:nvSpPr>
        <p:spPr>
          <a:xfrm>
            <a:off x="510196" y="4965434"/>
            <a:ext cx="2188180" cy="4983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nSpc>
                <a:spcPct val="90000"/>
              </a:lnSpc>
              <a:spcBef>
                <a:spcPts val="1000"/>
              </a:spcBef>
              <a:defRPr sz="2400">
                <a:solidFill>
                  <a:srgbClr val="888888"/>
                </a:solidFill>
              </a:defRPr>
            </a:lvl1pPr>
          </a:lstStyle>
          <a:p>
            <a:r>
              <a:rPr lang="es-MX" dirty="0"/>
              <a:t>Efesios 5:11-13</a:t>
            </a:r>
            <a:endParaRPr dirty="0"/>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56" name="When we:"/>
          <p:cNvSpPr txBox="1">
            <a:spLocks noGrp="1"/>
          </p:cNvSpPr>
          <p:nvPr>
            <p:ph type="title"/>
          </p:nvPr>
        </p:nvSpPr>
        <p:spPr>
          <a:xfrm>
            <a:off x="401781" y="1168552"/>
            <a:ext cx="4125395" cy="848727"/>
          </a:xfrm>
          <a:prstGeom prst="rect">
            <a:avLst/>
          </a:prstGeom>
        </p:spPr>
        <p:txBody>
          <a:bodyPr/>
          <a:lstStyle/>
          <a:p>
            <a:r>
              <a:rPr lang="es-MX" dirty="0" smtClean="0"/>
              <a:t>Cuando nosotros:</a:t>
            </a:r>
            <a:endParaRPr b="1" dirty="0"/>
          </a:p>
        </p:txBody>
      </p:sp>
      <p:sp>
        <p:nvSpPr>
          <p:cNvPr id="257" name="Minimize at-home violence…"/>
          <p:cNvSpPr txBox="1">
            <a:spLocks noGrp="1"/>
          </p:cNvSpPr>
          <p:nvPr>
            <p:ph type="body" idx="1"/>
          </p:nvPr>
        </p:nvSpPr>
        <p:spPr>
          <a:xfrm>
            <a:off x="489800" y="2145475"/>
            <a:ext cx="8376294" cy="2713396"/>
          </a:xfrm>
          <a:prstGeom prst="rect">
            <a:avLst/>
          </a:prstGeom>
        </p:spPr>
        <p:txBody>
          <a:bodyPr>
            <a:noAutofit/>
          </a:bodyPr>
          <a:lstStyle/>
          <a:p>
            <a:r>
              <a:rPr lang="es-MX" dirty="0"/>
              <a:t>minimizamos los ejemplos de violencia en el hogar ante nuestros niños</a:t>
            </a:r>
            <a:r>
              <a:rPr lang="en-US" dirty="0" smtClean="0"/>
              <a:t>,</a:t>
            </a:r>
            <a:r>
              <a:rPr dirty="0" smtClean="0"/>
              <a:t> </a:t>
            </a:r>
            <a:endParaRPr dirty="0"/>
          </a:p>
          <a:p>
            <a:r>
              <a:rPr lang="en-US" dirty="0" smtClean="0"/>
              <a:t>a</a:t>
            </a:r>
            <a:r>
              <a:rPr lang="es-MX" dirty="0"/>
              <a:t> aceptando como normales los patrones culturales de agresión</a:t>
            </a:r>
            <a:r>
              <a:rPr lang="en-US" dirty="0" smtClean="0"/>
              <a:t>, y</a:t>
            </a:r>
            <a:endParaRPr dirty="0"/>
          </a:p>
          <a:p>
            <a:r>
              <a:rPr lang="es-MX" dirty="0"/>
              <a:t>hacemos que el abuso de poder aparezca como menos nocivo de lo que es a los ojos de Dios</a:t>
            </a:r>
            <a:r>
              <a:rPr lang="en-US" dirty="0" smtClean="0"/>
              <a:t>,</a:t>
            </a:r>
            <a:endParaRPr dirty="0"/>
          </a:p>
        </p:txBody>
      </p:sp>
      <p:sp>
        <p:nvSpPr>
          <p:cNvPr id="258" name="We are acting in opposition to God’s heart of love."/>
          <p:cNvSpPr txBox="1"/>
          <p:nvPr/>
        </p:nvSpPr>
        <p:spPr>
          <a:xfrm>
            <a:off x="1298252" y="5190565"/>
            <a:ext cx="8751184" cy="7713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defTabSz="832104">
              <a:lnSpc>
                <a:spcPct val="90000"/>
              </a:lnSpc>
              <a:defRPr sz="4004">
                <a:latin typeface="Calibri Light"/>
                <a:ea typeface="Calibri Light"/>
                <a:cs typeface="Calibri Light"/>
                <a:sym typeface="Calibri Light"/>
              </a:defRPr>
            </a:lvl1pPr>
          </a:lstStyle>
          <a:p>
            <a:r>
              <a:rPr lang="es-MX" sz="2800" dirty="0">
                <a:solidFill>
                  <a:schemeClr val="accent5">
                    <a:lumMod val="75000"/>
                  </a:schemeClr>
                </a:solidFill>
              </a:rPr>
              <a:t>estamos actuando en oposición al corazón de amor de Dios. </a:t>
            </a:r>
            <a:endParaRPr lang="en-US" sz="2800" dirty="0">
              <a:solidFill>
                <a:schemeClr val="accent5">
                  <a:lumMod val="75000"/>
                </a:schemeClr>
              </a:solidFill>
            </a:endParaRP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63" name="As long as:"/>
          <p:cNvSpPr txBox="1">
            <a:spLocks noGrp="1"/>
          </p:cNvSpPr>
          <p:nvPr>
            <p:ph type="title"/>
          </p:nvPr>
        </p:nvSpPr>
        <p:spPr>
          <a:xfrm>
            <a:off x="344424" y="1179586"/>
            <a:ext cx="10515600" cy="771570"/>
          </a:xfrm>
          <a:prstGeom prst="rect">
            <a:avLst/>
          </a:prstGeom>
        </p:spPr>
        <p:txBody>
          <a:bodyPr/>
          <a:lstStyle/>
          <a:p>
            <a:r>
              <a:rPr lang="es-MX" dirty="0"/>
              <a:t>L</a:t>
            </a:r>
            <a:r>
              <a:rPr lang="es-MX" dirty="0" smtClean="0"/>
              <a:t>a </a:t>
            </a:r>
            <a:r>
              <a:rPr lang="es-MX" dirty="0"/>
              <a:t>violencia </a:t>
            </a:r>
            <a:r>
              <a:rPr lang="es-MX" dirty="0" smtClean="0"/>
              <a:t>prospera con</a:t>
            </a:r>
            <a:r>
              <a:rPr b="1" dirty="0" smtClean="0"/>
              <a:t>:</a:t>
            </a:r>
            <a:endParaRPr b="1" dirty="0"/>
          </a:p>
        </p:txBody>
      </p:sp>
      <p:sp>
        <p:nvSpPr>
          <p:cNvPr id="264" name="violence thrives in silence within church households…"/>
          <p:cNvSpPr txBox="1">
            <a:spLocks noGrp="1"/>
          </p:cNvSpPr>
          <p:nvPr>
            <p:ph type="body" idx="1"/>
          </p:nvPr>
        </p:nvSpPr>
        <p:spPr>
          <a:xfrm>
            <a:off x="344424" y="2323402"/>
            <a:ext cx="9409176" cy="2654592"/>
          </a:xfrm>
          <a:prstGeom prst="rect">
            <a:avLst/>
          </a:prstGeom>
        </p:spPr>
        <p:txBody>
          <a:bodyPr>
            <a:noAutofit/>
          </a:bodyPr>
          <a:lstStyle/>
          <a:p>
            <a:r>
              <a:rPr lang="es-MX" sz="3200" dirty="0"/>
              <a:t>silencio en los hogares de la comunidad religiosa </a:t>
            </a:r>
            <a:endParaRPr lang="es-MX" sz="3200" dirty="0" smtClean="0"/>
          </a:p>
          <a:p>
            <a:r>
              <a:rPr lang="es-MX" sz="3200" dirty="0"/>
              <a:t>en tanto nuestras iglesias lleven a cabo evangelización y obra misionera usando métodos basados en el poder o la fuerza</a:t>
            </a:r>
            <a:r>
              <a:rPr sz="3200" dirty="0" smtClean="0"/>
              <a:t>, </a:t>
            </a:r>
            <a:endParaRPr sz="3200" dirty="0"/>
          </a:p>
          <a:p>
            <a:r>
              <a:rPr lang="es-MX" sz="3200" dirty="0"/>
              <a:t>y en tanto aceptemos como nuestros los aspectos de nuestra cultura local que endosa y alienta una actitud de control sobre los demás</a:t>
            </a:r>
            <a:endParaRPr sz="3200" dirty="0"/>
          </a:p>
        </p:txBody>
      </p:sp>
      <p:sp>
        <p:nvSpPr>
          <p:cNvPr id="265" name="&gt;&gt;"/>
          <p:cNvSpPr txBox="1"/>
          <p:nvPr/>
        </p:nvSpPr>
        <p:spPr>
          <a:xfrm>
            <a:off x="487860" y="5937238"/>
            <a:ext cx="5032248" cy="750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nSpc>
                <a:spcPct val="90000"/>
              </a:lnSpc>
              <a:spcBef>
                <a:spcPts val="1000"/>
              </a:spcBef>
              <a:defRPr sz="2400">
                <a:solidFill>
                  <a:srgbClr val="888888"/>
                </a:solidFill>
              </a:defRPr>
            </a:lvl1pPr>
          </a:lstStyle>
          <a:p>
            <a:r>
              <a:rPr dirty="0"/>
              <a:t>&gt;&gt;</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67" name="…we are modeling to our youth:"/>
          <p:cNvSpPr txBox="1">
            <a:spLocks noGrp="1"/>
          </p:cNvSpPr>
          <p:nvPr>
            <p:ph type="title"/>
          </p:nvPr>
        </p:nvSpPr>
        <p:spPr>
          <a:xfrm>
            <a:off x="381000" y="1363255"/>
            <a:ext cx="10515600" cy="848727"/>
          </a:xfrm>
          <a:prstGeom prst="rect">
            <a:avLst/>
          </a:prstGeom>
        </p:spPr>
        <p:txBody>
          <a:bodyPr/>
          <a:lstStyle/>
          <a:p>
            <a:r>
              <a:rPr dirty="0" smtClean="0"/>
              <a:t>…</a:t>
            </a:r>
            <a:r>
              <a:rPr lang="en-US" b="1" dirty="0" err="1" smtClean="0"/>
              <a:t>estamos</a:t>
            </a:r>
            <a:r>
              <a:rPr lang="en-US" b="1" dirty="0" smtClean="0"/>
              <a:t> </a:t>
            </a:r>
            <a:r>
              <a:rPr lang="en-US" b="1" dirty="0" err="1" smtClean="0"/>
              <a:t>modelando</a:t>
            </a:r>
            <a:r>
              <a:rPr lang="en-US" b="1" dirty="0" smtClean="0"/>
              <a:t> a </a:t>
            </a:r>
            <a:r>
              <a:rPr lang="en-US" b="1" dirty="0" err="1" smtClean="0"/>
              <a:t>nuestros</a:t>
            </a:r>
            <a:r>
              <a:rPr lang="en-US" b="1" dirty="0" smtClean="0"/>
              <a:t> </a:t>
            </a:r>
            <a:r>
              <a:rPr lang="en-US" b="1" dirty="0" err="1" smtClean="0"/>
              <a:t>jovenes</a:t>
            </a:r>
            <a:r>
              <a:rPr b="1" dirty="0" smtClean="0"/>
              <a:t>:</a:t>
            </a:r>
            <a:endParaRPr b="1" dirty="0"/>
          </a:p>
        </p:txBody>
      </p:sp>
      <p:sp>
        <p:nvSpPr>
          <p:cNvPr id="268" name="that violence is normal,…"/>
          <p:cNvSpPr txBox="1">
            <a:spLocks noGrp="1"/>
          </p:cNvSpPr>
          <p:nvPr>
            <p:ph type="body" idx="1"/>
          </p:nvPr>
        </p:nvSpPr>
        <p:spPr>
          <a:xfrm>
            <a:off x="381000" y="2655376"/>
            <a:ext cx="9345706" cy="3082036"/>
          </a:xfrm>
          <a:prstGeom prst="rect">
            <a:avLst/>
          </a:prstGeom>
        </p:spPr>
        <p:txBody>
          <a:bodyPr>
            <a:noAutofit/>
          </a:bodyPr>
          <a:lstStyle/>
          <a:p>
            <a:r>
              <a:rPr lang="en-US" sz="3200" dirty="0" smtClean="0"/>
              <a:t>Que la </a:t>
            </a:r>
            <a:r>
              <a:rPr lang="en-US" sz="3200" dirty="0" err="1" smtClean="0"/>
              <a:t>vilolencia</a:t>
            </a:r>
            <a:r>
              <a:rPr lang="en-US" sz="3200" dirty="0" smtClean="0"/>
              <a:t> </a:t>
            </a:r>
            <a:r>
              <a:rPr lang="en-US" sz="3200" dirty="0" err="1" smtClean="0"/>
              <a:t>es</a:t>
            </a:r>
            <a:r>
              <a:rPr lang="en-US" sz="3200" dirty="0" smtClean="0"/>
              <a:t> normal</a:t>
            </a:r>
            <a:r>
              <a:rPr sz="3200" dirty="0" smtClean="0"/>
              <a:t>, </a:t>
            </a:r>
            <a:endParaRPr sz="3200" dirty="0"/>
          </a:p>
          <a:p>
            <a:r>
              <a:rPr lang="es-MX" sz="3200" dirty="0"/>
              <a:t>que no es seguro para ellos informar acerca de daños sufridos</a:t>
            </a:r>
            <a:r>
              <a:rPr sz="3200" dirty="0" smtClean="0"/>
              <a:t>,</a:t>
            </a:r>
            <a:r>
              <a:rPr lang="en-US" sz="3200" dirty="0" smtClean="0"/>
              <a:t> y</a:t>
            </a:r>
            <a:endParaRPr sz="3200" dirty="0"/>
          </a:p>
          <a:p>
            <a:r>
              <a:rPr lang="es-MX" sz="3200" dirty="0"/>
              <a:t>que la mentalidad de dominio y de privilegio es una sustitución aceptable del amor sacrificial de Dios</a:t>
            </a:r>
            <a:r>
              <a:rPr sz="3200" dirty="0" smtClean="0"/>
              <a:t>.</a:t>
            </a:r>
            <a:endParaRPr sz="3200" dirty="0"/>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31" name="We must look in the mirror and address our own violence, our own aggression, our own sense of entitlement to control and power over others."/>
          <p:cNvSpPr txBox="1">
            <a:spLocks noGrp="1"/>
          </p:cNvSpPr>
          <p:nvPr>
            <p:ph type="title"/>
          </p:nvPr>
        </p:nvSpPr>
        <p:spPr>
          <a:xfrm>
            <a:off x="775447" y="2092281"/>
            <a:ext cx="9110472" cy="3840398"/>
          </a:xfrm>
          <a:prstGeom prst="rect">
            <a:avLst/>
          </a:prstGeom>
        </p:spPr>
        <p:txBody>
          <a:bodyPr>
            <a:normAutofit fontScale="90000"/>
          </a:bodyPr>
          <a:lstStyle>
            <a:lvl1pPr defTabSz="758951">
              <a:defRPr sz="4980"/>
            </a:lvl1pPr>
          </a:lstStyle>
          <a:p>
            <a:r>
              <a:rPr lang="es-MX" i="1" dirty="0">
                <a:solidFill>
                  <a:schemeClr val="accent5">
                    <a:lumMod val="75000"/>
                  </a:schemeClr>
                </a:solidFill>
              </a:rPr>
              <a:t>E</a:t>
            </a:r>
            <a:r>
              <a:rPr lang="es-MX" i="1" dirty="0" smtClean="0">
                <a:solidFill>
                  <a:schemeClr val="accent5">
                    <a:lumMod val="75000"/>
                  </a:schemeClr>
                </a:solidFill>
              </a:rPr>
              <a:t>sto</a:t>
            </a:r>
            <a:r>
              <a:rPr lang="es-MX" dirty="0" smtClean="0">
                <a:solidFill>
                  <a:schemeClr val="accent5">
                    <a:lumMod val="75000"/>
                  </a:schemeClr>
                </a:solidFill>
              </a:rPr>
              <a:t> </a:t>
            </a:r>
            <a:r>
              <a:rPr lang="es-MX" dirty="0">
                <a:solidFill>
                  <a:schemeClr val="accent5">
                    <a:lumMod val="75000"/>
                  </a:schemeClr>
                </a:solidFill>
              </a:rPr>
              <a:t>significa que debemos vernos en el espejo y enfrentar la realidad de nuestra propia violencia y agresión, nuestro propio sentido de privilegio y de derecho de ejercer control y poder sobre otros</a:t>
            </a:r>
            <a:r>
              <a:rPr sz="5400" dirty="0" smtClean="0">
                <a:solidFill>
                  <a:schemeClr val="accent5">
                    <a:lumMod val="75000"/>
                  </a:schemeClr>
                </a:solidFill>
              </a:rPr>
              <a:t>.</a:t>
            </a:r>
            <a:endParaRPr sz="5400" dirty="0">
              <a:solidFill>
                <a:schemeClr val="accent5">
                  <a:lumMod val="75000"/>
                </a:schemeClr>
              </a:solidFil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4" name="According to the World Health Organization:"/>
          <p:cNvSpPr txBox="1">
            <a:spLocks noGrp="1"/>
          </p:cNvSpPr>
          <p:nvPr>
            <p:ph type="title"/>
          </p:nvPr>
        </p:nvSpPr>
        <p:spPr>
          <a:xfrm>
            <a:off x="234696" y="1046162"/>
            <a:ext cx="10515600" cy="1325563"/>
          </a:xfrm>
          <a:prstGeom prst="rect">
            <a:avLst/>
          </a:prstGeom>
        </p:spPr>
        <p:txBody>
          <a:bodyPr/>
          <a:lstStyle/>
          <a:p>
            <a:r>
              <a:rPr lang="en-US" sz="4000" b="1" dirty="0" smtClean="0"/>
              <a:t>De </a:t>
            </a:r>
            <a:r>
              <a:rPr lang="en-US" sz="4000" b="1" dirty="0" err="1" smtClean="0"/>
              <a:t>acuerdo</a:t>
            </a:r>
            <a:r>
              <a:rPr lang="en-US" sz="4000" b="1" dirty="0" smtClean="0"/>
              <a:t> a la </a:t>
            </a:r>
            <a:r>
              <a:rPr lang="en-US" sz="4000" b="1" dirty="0" err="1" smtClean="0"/>
              <a:t>Organización</a:t>
            </a:r>
            <a:r>
              <a:rPr lang="en-US" sz="4000" b="1" dirty="0" smtClean="0"/>
              <a:t> Mundial de </a:t>
            </a:r>
            <a:r>
              <a:rPr lang="en-US" sz="4000" b="1" dirty="0" err="1" smtClean="0"/>
              <a:t>Salud</a:t>
            </a:r>
            <a:endParaRPr dirty="0"/>
          </a:p>
        </p:txBody>
      </p:sp>
      <p:sp>
        <p:nvSpPr>
          <p:cNvPr id="115" name="200,000 homicides among youth ages 10-29 each year.…"/>
          <p:cNvSpPr txBox="1">
            <a:spLocks noGrp="1"/>
          </p:cNvSpPr>
          <p:nvPr>
            <p:ph type="body" sz="half" idx="1"/>
          </p:nvPr>
        </p:nvSpPr>
        <p:spPr>
          <a:xfrm>
            <a:off x="234696" y="2506662"/>
            <a:ext cx="4922520" cy="4351338"/>
          </a:xfrm>
          <a:prstGeom prst="rect">
            <a:avLst/>
          </a:prstGeom>
        </p:spPr>
        <p:txBody>
          <a:bodyPr>
            <a:normAutofit fontScale="77500" lnSpcReduction="20000"/>
          </a:bodyPr>
          <a:lstStyle/>
          <a:p>
            <a:pPr lvl="0" fontAlgn="base"/>
            <a:r>
              <a:rPr lang="es-MX" dirty="0"/>
              <a:t>Aproximadamente 200,000 casos de homicidio ocurren mundialmente cada año entre jóvenes de entre 10 a 29 años. </a:t>
            </a:r>
            <a:endParaRPr lang="es-MX" dirty="0" smtClean="0"/>
          </a:p>
          <a:p>
            <a:pPr lvl="0" fontAlgn="base"/>
            <a:r>
              <a:rPr lang="es-MX" dirty="0" smtClean="0"/>
              <a:t>43 </a:t>
            </a:r>
            <a:r>
              <a:rPr lang="es-MX" dirty="0"/>
              <a:t>por ciento del total de la cifra de homicidios global cada año. </a:t>
            </a:r>
            <a:endParaRPr lang="en-US" dirty="0"/>
          </a:p>
          <a:p>
            <a:pPr lvl="0" fontAlgn="base"/>
            <a:r>
              <a:rPr lang="es-MX" dirty="0"/>
              <a:t>El homicidio es la cuarta causa principal de muerte entre personas de 10 a 29 años </a:t>
            </a:r>
            <a:endParaRPr lang="es-MX" dirty="0" smtClean="0"/>
          </a:p>
          <a:p>
            <a:pPr lvl="0" fontAlgn="base"/>
            <a:r>
              <a:rPr lang="es-MX" dirty="0" smtClean="0"/>
              <a:t> </a:t>
            </a:r>
            <a:r>
              <a:rPr lang="es-MX" dirty="0"/>
              <a:t>83 por ciento de los mismos incluye a víctimas de género masculino. </a:t>
            </a:r>
            <a:endParaRPr lang="en-US" dirty="0"/>
          </a:p>
          <a:p>
            <a:pPr lvl="0" fontAlgn="base"/>
            <a:r>
              <a:rPr lang="es-MX" dirty="0"/>
              <a:t>Por cada persona joven asesinada, muchas más reciben heridas que requieren tratamiento en un hospital. </a:t>
            </a:r>
            <a:endParaRPr lang="en-US" dirty="0"/>
          </a:p>
        </p:txBody>
      </p:sp>
      <p:sp>
        <p:nvSpPr>
          <p:cNvPr id="116" name="Up to 24% of women report their first sexual experience was forced.…"/>
          <p:cNvSpPr txBox="1"/>
          <p:nvPr/>
        </p:nvSpPr>
        <p:spPr>
          <a:xfrm>
            <a:off x="5492496" y="2506662"/>
            <a:ext cx="461087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fontScale="85000" lnSpcReduction="20000"/>
          </a:bodyPr>
          <a:lstStyle/>
          <a:p>
            <a:pPr marL="228600" indent="-228600">
              <a:lnSpc>
                <a:spcPct val="90000"/>
              </a:lnSpc>
              <a:spcBef>
                <a:spcPts val="1000"/>
              </a:spcBef>
              <a:buSzPct val="100000"/>
              <a:buFont typeface="Arial"/>
              <a:buChar char="•"/>
              <a:defRPr sz="2800"/>
            </a:pPr>
            <a:r>
              <a:rPr lang="es-MX" sz="2800" dirty="0"/>
              <a:t>En un estudio, hasta un 24 por ciento de mujeres informaron que su primera experiencia sexual fue forzada </a:t>
            </a:r>
          </a:p>
          <a:p>
            <a:pPr marL="228600" indent="-228600">
              <a:lnSpc>
                <a:spcPct val="90000"/>
              </a:lnSpc>
              <a:spcBef>
                <a:spcPts val="1000"/>
              </a:spcBef>
              <a:buSzPct val="100000"/>
              <a:buFont typeface="Arial"/>
              <a:buChar char="•"/>
              <a:defRPr sz="2800"/>
            </a:pPr>
            <a:r>
              <a:rPr lang="es-MX" dirty="0" smtClean="0"/>
              <a:t>La violencia </a:t>
            </a:r>
            <a:r>
              <a:rPr lang="es-MX" dirty="0"/>
              <a:t>juvenil tiene un impacto serio y con frecuencia por toda la vida, en el funcionamiento físico, sicológico y social. </a:t>
            </a:r>
            <a:endParaRPr lang="en-US" dirty="0"/>
          </a:p>
          <a:p>
            <a:pPr marL="228600" indent="-228600">
              <a:lnSpc>
                <a:spcPct val="90000"/>
              </a:lnSpc>
              <a:spcBef>
                <a:spcPts val="1000"/>
              </a:spcBef>
              <a:buSzPct val="100000"/>
              <a:buFont typeface="Arial"/>
              <a:buChar char="•"/>
              <a:defRPr sz="2800"/>
            </a:pPr>
            <a:r>
              <a:rPr lang="es-MX" smtClean="0"/>
              <a:t>La </a:t>
            </a:r>
            <a:r>
              <a:rPr lang="es-MX"/>
              <a:t>violencia juvenil aumenta grandemente el costo de los servicios de salud, de  beneficencia y de justicia penal; reduce la productividad y disminuye el valor de la propiedad. </a:t>
            </a:r>
            <a:endParaRPr lang="en-US" dirty="0"/>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28" name="We must begin by being willing to do whatever it takes to enditnow®."/>
          <p:cNvSpPr txBox="1">
            <a:spLocks noGrp="1"/>
          </p:cNvSpPr>
          <p:nvPr>
            <p:ph type="title"/>
          </p:nvPr>
        </p:nvSpPr>
        <p:spPr>
          <a:xfrm>
            <a:off x="894956" y="2076760"/>
            <a:ext cx="9118620" cy="3619007"/>
          </a:xfrm>
          <a:prstGeom prst="rect">
            <a:avLst/>
          </a:prstGeom>
        </p:spPr>
        <p:txBody>
          <a:bodyPr>
            <a:normAutofit fontScale="90000"/>
          </a:bodyPr>
          <a:lstStyle/>
          <a:p>
            <a:r>
              <a:rPr lang="es-MX" dirty="0">
                <a:solidFill>
                  <a:schemeClr val="accent5">
                    <a:lumMod val="75000"/>
                  </a:schemeClr>
                </a:solidFill>
              </a:rPr>
              <a:t>Podemos comenzar por estar dispuestos a hacer cualquier cosa que se necesite para romper el </a:t>
            </a:r>
            <a:r>
              <a:rPr lang="es-MX" dirty="0" smtClean="0">
                <a:solidFill>
                  <a:schemeClr val="accent5">
                    <a:lumMod val="75000"/>
                  </a:schemeClr>
                </a:solidFill>
              </a:rPr>
              <a:t>silencio</a:t>
            </a:r>
            <a:r>
              <a:rPr lang="en-US" dirty="0" smtClean="0">
                <a:solidFill>
                  <a:schemeClr val="accent5">
                    <a:lumMod val="75000"/>
                  </a:schemeClr>
                </a:solidFill>
              </a:rPr>
              <a:t>. </a:t>
            </a:r>
            <a:r>
              <a:rPr lang="en-US" dirty="0">
                <a:solidFill>
                  <a:schemeClr val="accent5">
                    <a:lumMod val="75000"/>
                  </a:schemeClr>
                </a:solidFill>
              </a:rPr>
              <a:t>. . </a:t>
            </a:r>
            <a:r>
              <a:rPr lang="en-US" dirty="0" smtClean="0">
                <a:solidFill>
                  <a:schemeClr val="accent5">
                    <a:lumMod val="75000"/>
                  </a:schemeClr>
                </a:solidFill>
              </a:rPr>
              <a:t>y </a:t>
            </a:r>
            <a:r>
              <a:rPr b="1" dirty="0">
                <a:latin typeface="Avenir Book" panose="02000503020000020003" pitchFamily="2" charset="0"/>
                <a:ea typeface="Avenir Heavy"/>
                <a:cs typeface="Avenir Heavy"/>
                <a:sym typeface="Avenir Heavy"/>
              </a:rPr>
              <a:t>end</a:t>
            </a:r>
            <a:r>
              <a:rPr b="1" dirty="0">
                <a:solidFill>
                  <a:srgbClr val="C00000"/>
                </a:solidFill>
                <a:uFill>
                  <a:solidFill>
                    <a:srgbClr val="C00000"/>
                  </a:solidFill>
                </a:uFill>
                <a:latin typeface="Avenir Book" panose="02000503020000020003" pitchFamily="2" charset="0"/>
                <a:ea typeface="Avenir Heavy"/>
                <a:cs typeface="Avenir Heavy"/>
                <a:sym typeface="Avenir Heavy"/>
              </a:rPr>
              <a:t>it</a:t>
            </a:r>
            <a:r>
              <a:rPr b="1" dirty="0">
                <a:latin typeface="Avenir Book" panose="02000503020000020003" pitchFamily="2" charset="0"/>
                <a:ea typeface="Avenir Heavy"/>
                <a:cs typeface="Avenir Heavy"/>
                <a:sym typeface="Avenir Heavy"/>
              </a:rPr>
              <a:t>now</a:t>
            </a:r>
            <a:r>
              <a:rPr lang="en-US" baseline="30000" dirty="0">
                <a:latin typeface="Avenir Book" panose="02000503020000020003" pitchFamily="2" charset="0"/>
                <a:ea typeface="Avenir Heavy"/>
                <a:cs typeface="Avenir Heavy"/>
                <a:sym typeface="Avenir Heavy"/>
              </a:rPr>
              <a:t>®</a:t>
            </a:r>
            <a:r>
              <a:rPr dirty="0">
                <a:latin typeface="Avenir Book" panose="02000503020000020003" pitchFamily="2" charset="0"/>
              </a:rPr>
              <a:t>.</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34" name="Silence is not how God defines loving others well."/>
          <p:cNvSpPr txBox="1">
            <a:spLocks noGrp="1"/>
          </p:cNvSpPr>
          <p:nvPr>
            <p:ph type="title"/>
          </p:nvPr>
        </p:nvSpPr>
        <p:spPr>
          <a:xfrm>
            <a:off x="831850" y="1709738"/>
            <a:ext cx="9391142" cy="2852737"/>
          </a:xfrm>
          <a:prstGeom prst="rect">
            <a:avLst/>
          </a:prstGeom>
        </p:spPr>
        <p:txBody>
          <a:bodyPr/>
          <a:lstStyle/>
          <a:p>
            <a:r>
              <a:rPr lang="es-MX" dirty="0"/>
              <a:t>El silencio </a:t>
            </a:r>
            <a:r>
              <a:rPr lang="es-MX" dirty="0" smtClean="0">
                <a:solidFill>
                  <a:srgbClr val="FF0000"/>
                </a:solidFill>
                <a:effectLst>
                  <a:outerShdw blurRad="38100" dist="38100" dir="2700000" algn="tl">
                    <a:srgbClr val="000000">
                      <a:alpha val="43137"/>
                    </a:srgbClr>
                  </a:outerShdw>
                </a:effectLst>
              </a:rPr>
              <a:t>NO</a:t>
            </a:r>
            <a:r>
              <a:rPr lang="es-MX" dirty="0" smtClean="0"/>
              <a:t> </a:t>
            </a:r>
            <a:r>
              <a:rPr lang="es-MX" dirty="0"/>
              <a:t>es la forma como Dios define el </a:t>
            </a:r>
            <a:r>
              <a:rPr lang="es-MX" dirty="0">
                <a:solidFill>
                  <a:srgbClr val="C00000"/>
                </a:solidFill>
              </a:rPr>
              <a:t>amar bien a los demás</a:t>
            </a:r>
            <a:r>
              <a:rPr dirty="0" smtClean="0"/>
              <a:t>.</a:t>
            </a:r>
            <a:endParaRPr dirty="0"/>
          </a:p>
        </p:txBody>
      </p:sp>
      <p:sp>
        <p:nvSpPr>
          <p:cNvPr id="235" name="Scripture says to speak out.  (Isaiah 58:1-2, 6-7)"/>
          <p:cNvSpPr txBox="1">
            <a:spLocks noGrp="1"/>
          </p:cNvSpPr>
          <p:nvPr>
            <p:ph type="body" sz="quarter" idx="1"/>
          </p:nvPr>
        </p:nvSpPr>
        <p:spPr>
          <a:xfrm>
            <a:off x="831851" y="4589463"/>
            <a:ext cx="5362762" cy="744538"/>
          </a:xfrm>
          <a:prstGeom prst="rect">
            <a:avLst/>
          </a:prstGeom>
        </p:spPr>
        <p:txBody>
          <a:bodyPr>
            <a:normAutofit fontScale="92500" lnSpcReduction="20000"/>
          </a:bodyPr>
          <a:lstStyle/>
          <a:p>
            <a:r>
              <a:rPr lang="es-MX" dirty="0"/>
              <a:t>La Biblia dice que debemos hablar y denunciar </a:t>
            </a:r>
            <a:endParaRPr lang="es-MX" dirty="0" smtClean="0"/>
          </a:p>
          <a:p>
            <a:r>
              <a:rPr lang="es-MX" dirty="0" smtClean="0"/>
              <a:t>Isaías </a:t>
            </a:r>
            <a:r>
              <a:rPr lang="es-MX" dirty="0"/>
              <a:t>58:1, 2, 6, 7</a:t>
            </a:r>
            <a:endParaRPr dirty="0"/>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37" name="Silence is not the way to inspire abusers to embrace humble change."/>
          <p:cNvSpPr txBox="1">
            <a:spLocks noGrp="1"/>
          </p:cNvSpPr>
          <p:nvPr>
            <p:ph type="title"/>
          </p:nvPr>
        </p:nvSpPr>
        <p:spPr>
          <a:xfrm>
            <a:off x="831850" y="1443318"/>
            <a:ext cx="8715562" cy="3393477"/>
          </a:xfrm>
          <a:prstGeom prst="rect">
            <a:avLst/>
          </a:prstGeom>
        </p:spPr>
        <p:txBody>
          <a:bodyPr>
            <a:normAutofit/>
          </a:bodyPr>
          <a:lstStyle/>
          <a:p>
            <a:r>
              <a:rPr lang="es-MX" dirty="0"/>
              <a:t>El </a:t>
            </a:r>
            <a:r>
              <a:rPr lang="es-MX" dirty="0" smtClean="0">
                <a:solidFill>
                  <a:srgbClr val="C00000"/>
                </a:solidFill>
              </a:rPr>
              <a:t>SILENCIO</a:t>
            </a:r>
            <a:r>
              <a:rPr lang="es-MX" dirty="0" smtClean="0"/>
              <a:t> </a:t>
            </a:r>
            <a:r>
              <a:rPr lang="es-MX" dirty="0"/>
              <a:t>no es la forma de inspirar a los abusadores a iniciar humildemente un cambio</a:t>
            </a:r>
            <a:endParaRPr dirty="0"/>
          </a:p>
        </p:txBody>
      </p:sp>
      <p:sp>
        <p:nvSpPr>
          <p:cNvPr id="238" name="Scripture says to hold each other accountable.  (Ephesians 5:11-13)"/>
          <p:cNvSpPr txBox="1">
            <a:spLocks noGrp="1"/>
          </p:cNvSpPr>
          <p:nvPr>
            <p:ph type="body" sz="quarter" idx="1"/>
          </p:nvPr>
        </p:nvSpPr>
        <p:spPr>
          <a:xfrm>
            <a:off x="831851" y="4863782"/>
            <a:ext cx="6537138" cy="1097747"/>
          </a:xfrm>
          <a:prstGeom prst="rect">
            <a:avLst/>
          </a:prstGeom>
        </p:spPr>
        <p:txBody>
          <a:bodyPr>
            <a:normAutofit lnSpcReduction="10000"/>
          </a:bodyPr>
          <a:lstStyle/>
          <a:p>
            <a:r>
              <a:rPr lang="es-MX" dirty="0"/>
              <a:t>La Biblia dice que debemos hacer responsables de sus actos a los demás </a:t>
            </a:r>
            <a:endParaRPr lang="es-MX" dirty="0" smtClean="0"/>
          </a:p>
          <a:p>
            <a:r>
              <a:rPr lang="es-MX" dirty="0" smtClean="0"/>
              <a:t>Efesios 5:11-13.</a:t>
            </a:r>
            <a:endParaRPr dirty="0"/>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40" name="Silence is not part of the biblical process of forgiveness."/>
          <p:cNvSpPr txBox="1">
            <a:spLocks noGrp="1"/>
          </p:cNvSpPr>
          <p:nvPr>
            <p:ph type="title"/>
          </p:nvPr>
        </p:nvSpPr>
        <p:spPr>
          <a:xfrm>
            <a:off x="831850" y="1709738"/>
            <a:ext cx="9464294" cy="2852737"/>
          </a:xfrm>
          <a:prstGeom prst="rect">
            <a:avLst/>
          </a:prstGeom>
        </p:spPr>
        <p:txBody>
          <a:bodyPr/>
          <a:lstStyle/>
          <a:p>
            <a:r>
              <a:rPr lang="es-MX" dirty="0"/>
              <a:t>El </a:t>
            </a:r>
            <a:r>
              <a:rPr lang="es-MX" sz="6600" dirty="0" smtClean="0">
                <a:solidFill>
                  <a:srgbClr val="C00000"/>
                </a:solidFill>
                <a:effectLst>
                  <a:outerShdw blurRad="38100" dist="38100" dir="2700000" algn="tl">
                    <a:srgbClr val="000000">
                      <a:alpha val="43137"/>
                    </a:srgbClr>
                  </a:outerShdw>
                </a:effectLst>
              </a:rPr>
              <a:t>SILENCIO</a:t>
            </a:r>
            <a:r>
              <a:rPr lang="es-MX" dirty="0" smtClean="0"/>
              <a:t> </a:t>
            </a:r>
            <a:r>
              <a:rPr lang="es-MX" dirty="0"/>
              <a:t>no es parte del proceso bíblico del perdón. </a:t>
            </a:r>
            <a:r>
              <a:rPr dirty="0" smtClean="0"/>
              <a:t> </a:t>
            </a:r>
            <a:endParaRPr dirty="0"/>
          </a:p>
        </p:txBody>
      </p:sp>
      <p:sp>
        <p:nvSpPr>
          <p:cNvPr id="241" name="Scripture says to rebuke those who harm the little ones.  (Luke 17:3)"/>
          <p:cNvSpPr txBox="1">
            <a:spLocks noGrp="1"/>
          </p:cNvSpPr>
          <p:nvPr>
            <p:ph type="body" sz="quarter" idx="1"/>
          </p:nvPr>
        </p:nvSpPr>
        <p:spPr>
          <a:xfrm>
            <a:off x="831850" y="4589462"/>
            <a:ext cx="5210362" cy="1300350"/>
          </a:xfrm>
          <a:prstGeom prst="rect">
            <a:avLst/>
          </a:prstGeom>
        </p:spPr>
        <p:txBody>
          <a:bodyPr>
            <a:normAutofit fontScale="92500" lnSpcReduction="10000"/>
          </a:bodyPr>
          <a:lstStyle/>
          <a:p>
            <a:r>
              <a:rPr lang="es-MX" dirty="0"/>
              <a:t>La Biblia dice que debemos reprender a los que lastiman a los pequeños </a:t>
            </a:r>
            <a:endParaRPr lang="es-MX" dirty="0" smtClean="0"/>
          </a:p>
          <a:p>
            <a:r>
              <a:rPr lang="es-MX" dirty="0" smtClean="0"/>
              <a:t>Lucas 17:3</a:t>
            </a:r>
            <a:r>
              <a:rPr lang="es-MX" dirty="0"/>
              <a:t>.</a:t>
            </a:r>
            <a:r>
              <a:rPr lang="es-MX" dirty="0"/>
              <a:t/>
            </a:r>
            <a:br>
              <a:rPr lang="es-MX" dirty="0"/>
            </a:br>
            <a:endParaRPr dirty="0"/>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43" name="Silence does not bring transformation."/>
          <p:cNvSpPr txBox="1">
            <a:spLocks noGrp="1"/>
          </p:cNvSpPr>
          <p:nvPr>
            <p:ph type="title"/>
          </p:nvPr>
        </p:nvSpPr>
        <p:spPr>
          <a:xfrm>
            <a:off x="742203" y="2079812"/>
            <a:ext cx="8733491" cy="1873063"/>
          </a:xfrm>
          <a:prstGeom prst="rect">
            <a:avLst/>
          </a:prstGeom>
        </p:spPr>
        <p:txBody>
          <a:bodyPr>
            <a:noAutofit/>
          </a:bodyPr>
          <a:lstStyle/>
          <a:p>
            <a:r>
              <a:rPr lang="es-MX" sz="6600" dirty="0"/>
              <a:t>El </a:t>
            </a:r>
            <a:r>
              <a:rPr lang="es-MX" sz="6600" dirty="0" smtClean="0">
                <a:solidFill>
                  <a:srgbClr val="C00000"/>
                </a:solidFill>
              </a:rPr>
              <a:t>SILENCIO</a:t>
            </a:r>
            <a:r>
              <a:rPr lang="es-MX" sz="6600" dirty="0" smtClean="0"/>
              <a:t> </a:t>
            </a:r>
            <a:r>
              <a:rPr lang="es-MX" sz="6600" dirty="0"/>
              <a:t>no trae consigo transformación.</a:t>
            </a:r>
            <a:endParaRPr sz="6600" dirty="0"/>
          </a:p>
        </p:txBody>
      </p:sp>
      <p:sp>
        <p:nvSpPr>
          <p:cNvPr id="244" name="Scripture shows that covering sin brings calamity to the entire community.  (Joshua 7-9)"/>
          <p:cNvSpPr txBox="1">
            <a:spLocks noGrp="1"/>
          </p:cNvSpPr>
          <p:nvPr>
            <p:ph type="body" sz="quarter" idx="1"/>
          </p:nvPr>
        </p:nvSpPr>
        <p:spPr>
          <a:xfrm>
            <a:off x="831851" y="4248803"/>
            <a:ext cx="6304056" cy="1165879"/>
          </a:xfrm>
          <a:prstGeom prst="rect">
            <a:avLst/>
          </a:prstGeom>
        </p:spPr>
        <p:txBody>
          <a:bodyPr>
            <a:normAutofit fontScale="92500" lnSpcReduction="20000"/>
          </a:bodyPr>
          <a:lstStyle/>
          <a:p>
            <a:r>
              <a:rPr lang="es-MX" dirty="0"/>
              <a:t>La Biblia muestra que el encubrir el pecado trae calamidad sobre la entera comunidad </a:t>
            </a:r>
            <a:endParaRPr lang="es-MX" dirty="0" smtClean="0"/>
          </a:p>
          <a:p>
            <a:r>
              <a:rPr lang="es-MX" dirty="0" smtClean="0"/>
              <a:t>Josué 7-9</a:t>
            </a:r>
            <a:r>
              <a:rPr lang="es-MX" dirty="0"/>
              <a:t>.</a:t>
            </a:r>
            <a:r>
              <a:rPr lang="es-MX" dirty="0"/>
              <a:t/>
            </a:r>
            <a:br>
              <a:rPr lang="es-MX" dirty="0"/>
            </a:br>
            <a:endParaRPr dirty="0"/>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46" name="Silence does not facilitate healing.  Silence does not save the lambs."/>
          <p:cNvSpPr txBox="1">
            <a:spLocks noGrp="1"/>
          </p:cNvSpPr>
          <p:nvPr>
            <p:ph type="title"/>
          </p:nvPr>
        </p:nvSpPr>
        <p:spPr>
          <a:xfrm>
            <a:off x="874164" y="1837764"/>
            <a:ext cx="7893320" cy="3361111"/>
          </a:xfrm>
          <a:prstGeom prst="rect">
            <a:avLst/>
          </a:prstGeom>
        </p:spPr>
        <p:txBody>
          <a:bodyPr>
            <a:noAutofit/>
          </a:bodyPr>
          <a:lstStyle/>
          <a:p>
            <a:r>
              <a:rPr lang="es-MX" dirty="0"/>
              <a:t>El </a:t>
            </a:r>
            <a:r>
              <a:rPr lang="es-MX" dirty="0" smtClean="0">
                <a:solidFill>
                  <a:srgbClr val="FF0000"/>
                </a:solidFill>
              </a:rPr>
              <a:t>SILENCIO</a:t>
            </a:r>
            <a:r>
              <a:rPr lang="es-MX" dirty="0" smtClean="0"/>
              <a:t> </a:t>
            </a:r>
            <a:r>
              <a:rPr lang="es-MX" dirty="0"/>
              <a:t>no facilita el proceso de sanidad. </a:t>
            </a:r>
            <a:br>
              <a:rPr lang="es-MX" dirty="0"/>
            </a:br>
            <a:r>
              <a:rPr lang="es-MX" dirty="0"/>
              <a:t>El </a:t>
            </a:r>
            <a:r>
              <a:rPr lang="es-MX" dirty="0">
                <a:solidFill>
                  <a:srgbClr val="FF0000"/>
                </a:solidFill>
              </a:rPr>
              <a:t>silencio</a:t>
            </a:r>
            <a:r>
              <a:rPr lang="es-MX" dirty="0"/>
              <a:t> no salva a los corderos</a:t>
            </a:r>
            <a:r>
              <a:rPr lang="es-MX" dirty="0" smtClean="0"/>
              <a:t>.</a:t>
            </a:r>
            <a:endParaRPr lang="en-US" dirty="0"/>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70" name="Together, we can break the silence.…"/>
          <p:cNvSpPr txBox="1">
            <a:spLocks noGrp="1"/>
          </p:cNvSpPr>
          <p:nvPr>
            <p:ph type="title"/>
          </p:nvPr>
        </p:nvSpPr>
        <p:spPr>
          <a:xfrm>
            <a:off x="1296938" y="2136165"/>
            <a:ext cx="7873955" cy="3541135"/>
          </a:xfrm>
          <a:prstGeom prst="rect">
            <a:avLst/>
          </a:prstGeom>
        </p:spPr>
        <p:txBody>
          <a:bodyPr>
            <a:normAutofit fontScale="90000"/>
          </a:bodyPr>
          <a:lstStyle/>
          <a:p>
            <a:pPr algn="ctr"/>
            <a:r>
              <a:rPr lang="es-ES" dirty="0"/>
              <a:t>Juntos podemos romper el silencio . . . </a:t>
            </a:r>
            <a:r>
              <a:rPr lang="es-ES" dirty="0" smtClean="0"/>
              <a:t>Y decir</a:t>
            </a:r>
            <a:r>
              <a:rPr lang="es-ES" dirty="0"/>
              <a:t/>
            </a:r>
            <a:br>
              <a:rPr lang="es-ES" dirty="0"/>
            </a:br>
            <a:r>
              <a:rPr lang="en-US" dirty="0"/>
              <a:t>	</a:t>
            </a:r>
            <a:r>
              <a:rPr b="1" dirty="0" err="1">
                <a:latin typeface="Avenir Heavy"/>
                <a:ea typeface="Avenir Heavy"/>
                <a:cs typeface="Avenir Heavy"/>
                <a:sym typeface="Avenir Heavy"/>
              </a:rPr>
              <a:t>end</a:t>
            </a:r>
            <a:r>
              <a:rPr b="1" dirty="0" err="1">
                <a:solidFill>
                  <a:srgbClr val="C00000"/>
                </a:solidFill>
                <a:uFill>
                  <a:solidFill>
                    <a:srgbClr val="C00000"/>
                  </a:solidFill>
                </a:uFill>
                <a:latin typeface="Avenir Heavy"/>
                <a:ea typeface="Avenir Heavy"/>
                <a:cs typeface="Avenir Heavy"/>
                <a:sym typeface="Avenir Heavy"/>
              </a:rPr>
              <a:t>it</a:t>
            </a:r>
            <a:r>
              <a:rPr b="1" dirty="0" err="1">
                <a:latin typeface="Avenir Heavy"/>
                <a:ea typeface="Avenir Heavy"/>
                <a:cs typeface="Avenir Heavy"/>
                <a:sym typeface="Avenir Heavy"/>
              </a:rPr>
              <a:t>now</a:t>
            </a:r>
            <a:r>
              <a:rPr dirty="0" smtClean="0"/>
              <a:t>.</a:t>
            </a:r>
            <a:r>
              <a:rPr lang="en-US" dirty="0" smtClean="0"/>
              <a:t/>
            </a:r>
            <a:br>
              <a:rPr lang="en-US" dirty="0" smtClean="0"/>
            </a:br>
            <a:r>
              <a:rPr lang="es-ES" dirty="0"/>
              <a:t>(ponerle fin ahora mismo).</a:t>
            </a: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8" name="According to RAINN.org:"/>
          <p:cNvSpPr txBox="1">
            <a:spLocks noGrp="1"/>
          </p:cNvSpPr>
          <p:nvPr>
            <p:ph type="title"/>
          </p:nvPr>
        </p:nvSpPr>
        <p:spPr>
          <a:xfrm>
            <a:off x="530531" y="921123"/>
            <a:ext cx="10515600" cy="1325563"/>
          </a:xfrm>
          <a:prstGeom prst="rect">
            <a:avLst/>
          </a:prstGeom>
        </p:spPr>
        <p:txBody>
          <a:bodyPr>
            <a:normAutofit/>
          </a:bodyPr>
          <a:lstStyle/>
          <a:p>
            <a:r>
              <a:rPr lang="es-MX" dirty="0"/>
              <a:t>De acuerdo con </a:t>
            </a:r>
            <a:r>
              <a:rPr lang="es-MX" dirty="0" smtClean="0"/>
              <a:t>RAINN:</a:t>
            </a:r>
            <a:endParaRPr lang="en-US" dirty="0"/>
          </a:p>
        </p:txBody>
      </p:sp>
      <p:sp>
        <p:nvSpPr>
          <p:cNvPr id="119" name="1 in 9 girls experience sexual abuse or assault by an adult.…"/>
          <p:cNvSpPr txBox="1">
            <a:spLocks noGrp="1"/>
          </p:cNvSpPr>
          <p:nvPr>
            <p:ph type="body" idx="1"/>
          </p:nvPr>
        </p:nvSpPr>
        <p:spPr>
          <a:xfrm>
            <a:off x="530531" y="2246686"/>
            <a:ext cx="9201912" cy="3071178"/>
          </a:xfrm>
          <a:prstGeom prst="rect">
            <a:avLst/>
          </a:prstGeom>
        </p:spPr>
        <p:txBody>
          <a:bodyPr>
            <a:normAutofit fontScale="85000" lnSpcReduction="10000"/>
          </a:bodyPr>
          <a:lstStyle/>
          <a:p>
            <a:r>
              <a:rPr lang="es-MX" dirty="0"/>
              <a:t>L</a:t>
            </a:r>
            <a:r>
              <a:rPr lang="es-MX" dirty="0" smtClean="0"/>
              <a:t>os </a:t>
            </a:r>
            <a:r>
              <a:rPr lang="es-MX" dirty="0"/>
              <a:t>índices de violencia sexual contra niños menores de 18 años es </a:t>
            </a:r>
            <a:r>
              <a:rPr lang="es-MX" dirty="0" smtClean="0"/>
              <a:t>escalofriante</a:t>
            </a:r>
            <a:endParaRPr lang="en-US" dirty="0"/>
          </a:p>
          <a:p>
            <a:r>
              <a:rPr lang="es-MX" dirty="0"/>
              <a:t>Una de cada 9 niñas y uno de cada 53 niños de menos de 18 años, experimentan abuso o asalto sexual de manos de un adulto </a:t>
            </a:r>
            <a:endParaRPr lang="es-MX" dirty="0" smtClean="0"/>
          </a:p>
          <a:p>
            <a:r>
              <a:rPr lang="es-MX" dirty="0"/>
              <a:t>82 por ciento de todas las víctimas de menos de 18 años, son mujeres </a:t>
            </a:r>
            <a:endParaRPr lang="es-MX" dirty="0" smtClean="0"/>
          </a:p>
          <a:p>
            <a:r>
              <a:rPr dirty="0" smtClean="0"/>
              <a:t>Girls </a:t>
            </a:r>
            <a:r>
              <a:rPr dirty="0"/>
              <a:t>ages 16-19 are FOUR times more likely to be raped than the rest of the population.</a:t>
            </a:r>
          </a:p>
          <a:p>
            <a:r>
              <a:rPr dirty="0"/>
              <a:t>9 out of 10 rape victims are female.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21" name="According to RAINN.org"/>
          <p:cNvSpPr txBox="1">
            <a:spLocks noGrp="1"/>
          </p:cNvSpPr>
          <p:nvPr>
            <p:ph type="title"/>
          </p:nvPr>
        </p:nvSpPr>
        <p:spPr>
          <a:xfrm>
            <a:off x="271272" y="1046162"/>
            <a:ext cx="10515600" cy="1325563"/>
          </a:xfrm>
          <a:prstGeom prst="rect">
            <a:avLst/>
          </a:prstGeom>
        </p:spPr>
        <p:txBody>
          <a:bodyPr/>
          <a:lstStyle/>
          <a:p>
            <a:r>
              <a:rPr lang="es-MX" dirty="0"/>
              <a:t>De acuerdo con RAINN</a:t>
            </a:r>
            <a:r>
              <a:rPr b="1" dirty="0" smtClean="0"/>
              <a:t>.org</a:t>
            </a:r>
            <a:endParaRPr b="1" dirty="0"/>
          </a:p>
        </p:txBody>
      </p:sp>
      <p:sp>
        <p:nvSpPr>
          <p:cNvPr id="122" name="Effects of child sexual abuse include:…"/>
          <p:cNvSpPr txBox="1">
            <a:spLocks noGrp="1"/>
          </p:cNvSpPr>
          <p:nvPr>
            <p:ph type="body" idx="1"/>
          </p:nvPr>
        </p:nvSpPr>
        <p:spPr>
          <a:xfrm>
            <a:off x="728472" y="2143124"/>
            <a:ext cx="9101328" cy="4351338"/>
          </a:xfrm>
          <a:prstGeom prst="rect">
            <a:avLst/>
          </a:prstGeom>
        </p:spPr>
        <p:txBody>
          <a:bodyPr>
            <a:normAutofit/>
          </a:bodyPr>
          <a:lstStyle/>
          <a:p>
            <a:pPr marL="0" indent="0">
              <a:buNone/>
            </a:pPr>
            <a:r>
              <a:rPr lang="es-MX" dirty="0"/>
              <a:t>Los efectos del abuso sexual </a:t>
            </a:r>
            <a:r>
              <a:rPr lang="es-MX" dirty="0" smtClean="0"/>
              <a:t>infantil</a:t>
            </a:r>
            <a:r>
              <a:rPr dirty="0" smtClean="0"/>
              <a:t>:</a:t>
            </a:r>
            <a:endParaRPr lang="en-US" dirty="0"/>
          </a:p>
          <a:p>
            <a:r>
              <a:rPr lang="es-MX" dirty="0" smtClean="0"/>
              <a:t>Pueden </a:t>
            </a:r>
            <a:r>
              <a:rPr lang="es-MX" dirty="0"/>
              <a:t>ser duraderos y afectar la salud mental de la víctima, aumentando su </a:t>
            </a:r>
            <a:r>
              <a:rPr lang="es-MX" dirty="0" smtClean="0"/>
              <a:t>riesgo</a:t>
            </a:r>
            <a:endParaRPr lang="en-US" dirty="0"/>
          </a:p>
          <a:p>
            <a:r>
              <a:rPr lang="es-MX" dirty="0" smtClean="0"/>
              <a:t>Aproximadamente </a:t>
            </a:r>
            <a:r>
              <a:rPr lang="es-MX" dirty="0"/>
              <a:t>4 veces más susceptible de desarrollar síntomas de abuso de drogas</a:t>
            </a:r>
            <a:r>
              <a:rPr dirty="0" smtClean="0"/>
              <a:t>.</a:t>
            </a:r>
            <a:endParaRPr lang="en-US" dirty="0"/>
          </a:p>
          <a:p>
            <a:r>
              <a:rPr lang="es-MX" dirty="0" smtClean="0"/>
              <a:t>Aproximadamente </a:t>
            </a:r>
            <a:r>
              <a:rPr lang="es-MX" dirty="0"/>
              <a:t>4 veces más susceptible de experimentar PTSD como persona adulta</a:t>
            </a:r>
            <a:r>
              <a:rPr dirty="0" smtClean="0"/>
              <a:t>.</a:t>
            </a:r>
            <a:endParaRPr lang="en-US" dirty="0"/>
          </a:p>
          <a:p>
            <a:r>
              <a:rPr lang="es-MX" dirty="0" smtClean="0"/>
              <a:t>Aproximadamente </a:t>
            </a:r>
            <a:r>
              <a:rPr lang="es-MX" dirty="0"/>
              <a:t>3 veces más susceptible de experimentar un episodio mayor de depresión como persona adulta</a:t>
            </a:r>
            <a:r>
              <a:rPr dirty="0" smtClean="0"/>
              <a:t>.</a:t>
            </a:r>
            <a:endParaRPr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24" name="How can we keep our children safe?"/>
          <p:cNvSpPr txBox="1">
            <a:spLocks noGrp="1"/>
          </p:cNvSpPr>
          <p:nvPr>
            <p:ph type="title"/>
          </p:nvPr>
        </p:nvSpPr>
        <p:spPr>
          <a:xfrm>
            <a:off x="1576048" y="2946571"/>
            <a:ext cx="7626096" cy="1850911"/>
          </a:xfrm>
          <a:prstGeom prst="rect">
            <a:avLst/>
          </a:prstGeom>
        </p:spPr>
        <p:txBody>
          <a:bodyPr>
            <a:normAutofit/>
          </a:bodyPr>
          <a:lstStyle/>
          <a:p>
            <a:pPr algn="ctr"/>
            <a:r>
              <a:rPr lang="es-MX" dirty="0" smtClean="0"/>
              <a:t>¿</a:t>
            </a:r>
            <a:r>
              <a:rPr lang="es-MX" cap="small" dirty="0" smtClean="0"/>
              <a:t>EN </a:t>
            </a:r>
            <a:r>
              <a:rPr lang="es-MX" cap="small" dirty="0"/>
              <a:t>DÓNDE COMIENZA LA </a:t>
            </a:r>
            <a:r>
              <a:rPr lang="es-MX" cap="small" dirty="0">
                <a:solidFill>
                  <a:srgbClr val="FF0000"/>
                </a:solidFill>
              </a:rPr>
              <a:t>VIOLENCIA</a:t>
            </a:r>
            <a:r>
              <a:rPr lang="es-MX" cap="small" dirty="0"/>
              <a:t> </a:t>
            </a:r>
            <a:r>
              <a:rPr lang="es-MX" cap="small" dirty="0" smtClean="0"/>
              <a:t>JUVENIL</a:t>
            </a:r>
            <a:r>
              <a:rPr sz="5400" b="1" dirty="0" smtClean="0"/>
              <a:t>?</a:t>
            </a:r>
            <a:endParaRPr sz="5400" b="1"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27" name="Where Youth Violence Begins:"/>
          <p:cNvSpPr txBox="1">
            <a:spLocks noGrp="1"/>
          </p:cNvSpPr>
          <p:nvPr>
            <p:ph type="title"/>
          </p:nvPr>
        </p:nvSpPr>
        <p:spPr>
          <a:xfrm>
            <a:off x="1028687" y="1283827"/>
            <a:ext cx="4642898" cy="1325563"/>
          </a:xfrm>
          <a:prstGeom prst="rect">
            <a:avLst/>
          </a:prstGeom>
        </p:spPr>
        <p:txBody>
          <a:bodyPr/>
          <a:lstStyle/>
          <a:p>
            <a:r>
              <a:rPr lang="en-US" b="1" dirty="0" smtClean="0"/>
              <a:t>La </a:t>
            </a:r>
            <a:r>
              <a:rPr lang="en-US" b="1" dirty="0" err="1" smtClean="0"/>
              <a:t>violencia</a:t>
            </a:r>
            <a:r>
              <a:rPr lang="en-US" b="1" dirty="0" smtClean="0"/>
              <a:t> </a:t>
            </a:r>
            <a:r>
              <a:rPr lang="en-US" b="1" dirty="0" err="1" smtClean="0"/>
              <a:t>juvenil</a:t>
            </a:r>
            <a:r>
              <a:rPr b="1" dirty="0" smtClean="0"/>
              <a:t>:</a:t>
            </a:r>
            <a:endParaRPr b="1" dirty="0"/>
          </a:p>
        </p:txBody>
      </p:sp>
      <p:sp>
        <p:nvSpPr>
          <p:cNvPr id="128" name="93% of sexual abuse perpetrators are known to the child.…"/>
          <p:cNvSpPr txBox="1">
            <a:spLocks noGrp="1"/>
          </p:cNvSpPr>
          <p:nvPr>
            <p:ph type="body" idx="1"/>
          </p:nvPr>
        </p:nvSpPr>
        <p:spPr>
          <a:xfrm>
            <a:off x="1028687" y="2909918"/>
            <a:ext cx="8402696" cy="2968367"/>
          </a:xfrm>
          <a:prstGeom prst="rect">
            <a:avLst/>
          </a:prstGeom>
        </p:spPr>
        <p:txBody>
          <a:bodyPr>
            <a:normAutofit/>
          </a:bodyPr>
          <a:lstStyle/>
          <a:p>
            <a:r>
              <a:rPr lang="es-ES" dirty="0" smtClean="0"/>
              <a:t>El </a:t>
            </a:r>
            <a:r>
              <a:rPr lang="es-ES" dirty="0"/>
              <a:t>93 por ciento de los perpetradores son personas conocidas para el niño </a:t>
            </a:r>
            <a:endParaRPr lang="es-ES" dirty="0" smtClean="0"/>
          </a:p>
          <a:p>
            <a:r>
              <a:rPr lang="es-ES" dirty="0" smtClean="0"/>
              <a:t>Un </a:t>
            </a:r>
            <a:r>
              <a:rPr lang="es-ES" dirty="0"/>
              <a:t>34 por ciento de tales perpetradores son miembros de la familia o parientes, </a:t>
            </a:r>
            <a:r>
              <a:rPr dirty="0" smtClean="0"/>
              <a:t>.</a:t>
            </a:r>
            <a:endParaRPr dirty="0"/>
          </a:p>
          <a:p>
            <a:r>
              <a:rPr lang="es-MX" dirty="0"/>
              <a:t>S</a:t>
            </a:r>
            <a:r>
              <a:rPr lang="es-MX" dirty="0" smtClean="0"/>
              <a:t>olamente </a:t>
            </a:r>
            <a:r>
              <a:rPr lang="es-MX" dirty="0"/>
              <a:t>un 7 por ciento de los perpetradores son de hecho personas desconocidas para el niño</a:t>
            </a:r>
            <a:r>
              <a:rPr dirty="0" smtClean="0"/>
              <a:t>.</a:t>
            </a:r>
            <a:endParaRPr dirty="0"/>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1417</TotalTime>
  <Words>5906</Words>
  <Application>Microsoft Office PowerPoint</Application>
  <PresentationFormat>Widescreen</PresentationFormat>
  <Paragraphs>314</Paragraphs>
  <Slides>56</Slides>
  <Notes>54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Avenir Book</vt:lpstr>
      <vt:lpstr>Avenir Heavy</vt:lpstr>
      <vt:lpstr>Book Antiqua</vt:lpstr>
      <vt:lpstr>Calibri</vt:lpstr>
      <vt:lpstr>Calibri Light</vt:lpstr>
      <vt:lpstr>Carlito</vt:lpstr>
      <vt:lpstr>Office Theme</vt:lpstr>
      <vt:lpstr>PAZ EN EL HOGAR:</vt:lpstr>
      <vt:lpstr>Lectura bíblica</vt:lpstr>
      <vt:lpstr>La Pequeña Persona</vt:lpstr>
      <vt:lpstr>ESTADÍSTICAS DE VIOLENCIA JUVENIL</vt:lpstr>
      <vt:lpstr>De acuerdo a la Organización Mundial de Salud</vt:lpstr>
      <vt:lpstr>De acuerdo con RAINN:</vt:lpstr>
      <vt:lpstr>De acuerdo con RAINN.org</vt:lpstr>
      <vt:lpstr>¿EN DÓNDE COMIENZA LA VIOLENCIA JUVENIL?</vt:lpstr>
      <vt:lpstr>La violencia juvenil:</vt:lpstr>
      <vt:lpstr>“La aterradora realidad es que con demasiada frecuencia, el lugar en donde nuestros niños experimentan violencia, es dentro del hogar. ” </vt:lpstr>
      <vt:lpstr>La Organización Mundial de la Salud declara también que Experiencias Adversas en la Niñez (ACEs) </vt:lpstr>
      <vt:lpstr>Esas experiencias adversas incluyen </vt:lpstr>
      <vt:lpstr>“Jesús siguió creciendo en sabiduría y estatura, y cada vez más gozaba del favor de Dios y de toda la gente.”</vt:lpstr>
      <vt:lpstr>PowerPoint Presentation</vt:lpstr>
      <vt:lpstr>PowerPoint Presentation</vt:lpstr>
      <vt:lpstr>PowerPoint Presentation</vt:lpstr>
      <vt:lpstr>“Las soluciones para prevenir experiencias adversas en la niñez deben comenzar en el hogar cristiano.”</vt:lpstr>
      <vt:lpstr>Falta de seguridad en el hogar:</vt:lpstr>
      <vt:lpstr>“La atmósfera que rodea las almas de padres y madres llena toda la casa, y se siente en todo departamento del hogar.”</vt:lpstr>
      <vt:lpstr>“A fin de hacer frente a la epidemia de agresión entre nuestros jóvenes; a fin de reducir la violencia en las citas de las parejas, el acoso de compañeros, el asalto sexual infantil y el homicidio de adolescentes, debemos evaluar las normas que existen dentro de nuestros hogares.”</vt:lpstr>
      <vt:lpstr>Cuando nuestros hogares están estructurados sobre la base de los conceptos de PODER y CONTROL …</vt:lpstr>
      <vt:lpstr>“Esta es la causa de la condenación: que la luz vino al mundo, pero la humanidad prefirió las tinieblas a la luz, porque sus hechos eran perversos.”</vt:lpstr>
      <vt:lpstr>“Pues todo el que hace lo malo aborrece la luz, y no se acerca a ella por temor a que sus obras queden al descubierto.  En cambio, el que practica la verdad se acerca a la luz, para que se vea claramente que ha hecho sus obras en obediencia a Dios.”</vt:lpstr>
      <vt:lpstr>“Las comunidades religiosas pueden, sin darse cuenta de ello, promover formas de pensar que incrementan los patrones abusivos, porque podemos idolatrar a aquellos que ejercen poder.”</vt:lpstr>
      <vt:lpstr>“En cambio, el fruto del Espíritu es amor, alegría, paz, paciencia, amabilidad, bondad, fidelidad  {y ‘control propio’ en otras versiones}”</vt:lpstr>
      <vt:lpstr>Cuando ponemos nuestros esfuerzos :</vt:lpstr>
      <vt:lpstr>El deseo de Cristo es dar. Jesús y el Padre son uno solo en su identidad de AMOR. </vt:lpstr>
      <vt:lpstr>Cuando nos enfocamos en el poder, en vez de enfocarnos en el servicio; seguimos perpetuando una atmósfera que permite el desarrollo del abuso…</vt:lpstr>
      <vt:lpstr>Buscamos tener el PODER de Dios, sin poseer el CARÁCTER de Dios.</vt:lpstr>
      <vt:lpstr>“El que ama a su hermano permanece en la luz, y no hay nada en su vida que lo haga tropezar. Pero el que odia a su hermano está en la oscuridad y en ella vive, y no sabe a dónde va porque la oscuridad no lo deja ver”.</vt:lpstr>
      <vt:lpstr>Cuando manifestemos la fortaleza requerida para hablar abierta y honestamente acerca de crear hogares llenos de bondad y compasión …</vt:lpstr>
      <vt:lpstr>…cuando nos negamos a proteger y habilitar los hábitos familiares que endosan un espíritu de violencia y agresión hacia la siguiente generación…</vt:lpstr>
      <vt:lpstr>… la iglesia puede comenzar a experimentar reavivamiento y sanidad. </vt:lpstr>
      <vt:lpstr>Hasta no hacer esto, estamos colectivamente robando el tesoro de seguridad y confianza del corazón de nuestros niños.</vt:lpstr>
      <vt:lpstr>Al hacerlo así, estamos representando mal el carácter de Dios y transgrediendo el tercer mandamiento, que dice:</vt:lpstr>
      <vt:lpstr>“No uses el nombre del Señor tu Dios en falso. Yo, el Señor, no tendré por inocente a quien se atreva a usar mi nombre en falso”.</vt:lpstr>
      <vt:lpstr>Cuando nuestro ejemplo diario no manifiesta el fruto del Espíritu, estamos tomando el nombre de Dios en vano.</vt:lpstr>
      <vt:lpstr>Pablo nos dice que cuando seguimos los deseos de nuestra  "…naturaleza pecaminosa… inmoralidad sexual, impureza y libertinaje; idolatría y brujería; odio, discordia, celos, arrebatos de ira, rivalidades, disensiones, sectarismos  y envidia; borracheras, orgías, y otras cosas parecidas. Les advierto ahora, como antes lo hice, que los que practican tales cosas no heredarán el reino de Dios.”</vt:lpstr>
      <vt:lpstr>“El hogar”, dice ella, “debe ser… un pequeño cielo en la tierra, un lugar donde los afectos son cultivados en vez de ser estudiosamente reprimidos. Nuestra felicidad depende de que se cultive así el amor, la simpatía y la verdadera cortesía mutua. </vt:lpstr>
      <vt:lpstr>El símbolo más dulce del cielo es un hogar presidido por el espíritu del Señor. Si se cumple la voluntad de Dios, los esposos se respetarán mutuamente y cultivarán el amor y la confianza.”</vt:lpstr>
      <vt:lpstr>“No olvidéis jamás que por el aprecio de los atributos del Salvador debéis hacer que el hogar sea un sitio alegre y feliz para vosotros mismos y para vuestros hijos. Si invitáis a Cristo a vuestro hogar, podréis discernir entre el bien y el mal...</vt:lpstr>
      <vt:lpstr>Resplandezcan la paciencia, la gratitud y el amor en el corazón, por nublado que esté el día. El hogar puede ser sencillo, pero puede ser siempre un lugar donde se pronuncien palabras alentadoras y se realicen acciones bondadosas, donde la cortesía y el amor sean huéspedes permanentes.”</vt:lpstr>
      <vt:lpstr>“Ni el marido ni la mujer deben pensar en ejercer gobierno arbitrario uno sobre otro. No intentéis imponer vuestros deseos uno a otro. No podéis hacer esto y conservar el amor mutuo. Sed bondadosos, pacientes, indulgentes, considerados y corteses.”</vt:lpstr>
      <vt:lpstr>“¡Ay de los que llaman a lo malo bueno y a lo bueno malo, que tienen las tinieblas por luz y la luz por tinieblas, que tienen lo amargo por dulce y lo dulce por amargo!”</vt:lpstr>
      <vt:lpstr>El apóstol Pablo nos instruye claramente a</vt:lpstr>
      <vt:lpstr>Cuando nosotros:</vt:lpstr>
      <vt:lpstr>La violencia prospera con:</vt:lpstr>
      <vt:lpstr>…estamos modelando a nuestros jovenes:</vt:lpstr>
      <vt:lpstr>Esto significa que debemos vernos en el espejo y enfrentar la realidad de nuestra propia violencia y agresión, nuestro propio sentido de privilegio y de derecho de ejercer control y poder sobre otros.</vt:lpstr>
      <vt:lpstr>Podemos comenzar por estar dispuestos a hacer cualquier cosa que se necesite para romper el silencio. . . y enditnow®.</vt:lpstr>
      <vt:lpstr>El silencio NO es la forma como Dios define el amar bien a los demás.</vt:lpstr>
      <vt:lpstr>El SILENCIO no es la forma de inspirar a los abusadores a iniciar humildemente un cambio</vt:lpstr>
      <vt:lpstr>El SILENCIO no es parte del proceso bíblico del perdón.  </vt:lpstr>
      <vt:lpstr>El SILENCIO no trae consigo transformación.</vt:lpstr>
      <vt:lpstr>El SILENCIO no facilita el proceso de sanidad.  El silencio no salva a los corderos.</vt:lpstr>
      <vt:lpstr>Juntos podemos romper el silencio . . . Y decir  enditnow. (ponerle fin ahora mismo).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Bringing Peace Home</dc:title>
  <dc:creator>VillarrealCo</dc:creator>
  <cp:lastModifiedBy>Cori Villarreal</cp:lastModifiedBy>
  <cp:revision>62</cp:revision>
  <dcterms:modified xsi:type="dcterms:W3CDTF">2021-05-20T18:58:08Z</dcterms:modified>
</cp:coreProperties>
</file>