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77" r:id="rId2"/>
    <p:sldMasterId id="2147483689" r:id="rId3"/>
    <p:sldMasterId id="2147483701" r:id="rId4"/>
    <p:sldMasterId id="2147483713" r:id="rId5"/>
  </p:sldMasterIdLst>
  <p:notesMasterIdLst>
    <p:notesMasterId r:id="rId38"/>
  </p:notesMasterIdLst>
  <p:sldIdLst>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80" r:id="rId19"/>
    <p:sldId id="282" r:id="rId20"/>
    <p:sldId id="281" r:id="rId21"/>
    <p:sldId id="283" r:id="rId22"/>
    <p:sldId id="271" r:id="rId23"/>
    <p:sldId id="284" r:id="rId24"/>
    <p:sldId id="272" r:id="rId25"/>
    <p:sldId id="274" r:id="rId26"/>
    <p:sldId id="273" r:id="rId27"/>
    <p:sldId id="267" r:id="rId28"/>
    <p:sldId id="285" r:id="rId29"/>
    <p:sldId id="275" r:id="rId30"/>
    <p:sldId id="276" r:id="rId31"/>
    <p:sldId id="277" r:id="rId32"/>
    <p:sldId id="278" r:id="rId33"/>
    <p:sldId id="286" r:id="rId34"/>
    <p:sldId id="288" r:id="rId35"/>
    <p:sldId id="27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9690F-C0A6-411C-8BFE-3B75799CA689}" v="42" dt="2022-06-06T09:30:1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0"/>
    <p:restoredTop sz="64490"/>
  </p:normalViewPr>
  <p:slideViewPr>
    <p:cSldViewPr snapToGrid="0" snapToObjects="1">
      <p:cViewPr varScale="1">
        <p:scale>
          <a:sx n="47" d="100"/>
          <a:sy n="47" d="100"/>
        </p:scale>
        <p:origin x="12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Sainte-Rose" userId="b91729fe456e2369" providerId="LiveId" clId="{EE09690F-C0A6-411C-8BFE-3B75799CA689}"/>
    <pc:docChg chg="undo custSel modSld">
      <pc:chgData name="Fanny Sainte-Rose" userId="b91729fe456e2369" providerId="LiveId" clId="{EE09690F-C0A6-411C-8BFE-3B75799CA689}" dt="2022-06-06T15:18:17.379" v="16810" actId="6549"/>
      <pc:docMkLst>
        <pc:docMk/>
      </pc:docMkLst>
      <pc:sldChg chg="modSp mod modNotesTx">
        <pc:chgData name="Fanny Sainte-Rose" userId="b91729fe456e2369" providerId="LiveId" clId="{EE09690F-C0A6-411C-8BFE-3B75799CA689}" dt="2022-06-06T06:37:53.271" v="11228" actId="114"/>
        <pc:sldMkLst>
          <pc:docMk/>
          <pc:sldMk cId="791743899" sldId="257"/>
        </pc:sldMkLst>
        <pc:spChg chg="mod">
          <ac:chgData name="Fanny Sainte-Rose" userId="b91729fe456e2369" providerId="LiveId" clId="{EE09690F-C0A6-411C-8BFE-3B75799CA689}" dt="2022-05-15T08:41:47.067" v="15" actId="6549"/>
          <ac:spMkLst>
            <pc:docMk/>
            <pc:sldMk cId="791743899" sldId="257"/>
            <ac:spMk id="5" creationId="{4761C5E8-84D0-DF4B-8227-C24622E1A4CD}"/>
          </ac:spMkLst>
        </pc:spChg>
        <pc:spChg chg="mod">
          <ac:chgData name="Fanny Sainte-Rose" userId="b91729fe456e2369" providerId="LiveId" clId="{EE09690F-C0A6-411C-8BFE-3B75799CA689}" dt="2022-05-15T08:41:55.501" v="30" actId="6549"/>
          <ac:spMkLst>
            <pc:docMk/>
            <pc:sldMk cId="791743899" sldId="257"/>
            <ac:spMk id="6" creationId="{4EF0E6A9-D410-0F4B-B8CC-5D2BC3ACC827}"/>
          </ac:spMkLst>
        </pc:spChg>
        <pc:spChg chg="mod">
          <ac:chgData name="Fanny Sainte-Rose" userId="b91729fe456e2369" providerId="LiveId" clId="{EE09690F-C0A6-411C-8BFE-3B75799CA689}" dt="2022-06-06T06:35:43.386" v="11202" actId="255"/>
          <ac:spMkLst>
            <pc:docMk/>
            <pc:sldMk cId="791743899" sldId="257"/>
            <ac:spMk id="9" creationId="{EEA89A8A-3072-AC42-BA5A-85CAE63B86E6}"/>
          </ac:spMkLst>
        </pc:spChg>
      </pc:sldChg>
      <pc:sldChg chg="modSp mod modNotesTx">
        <pc:chgData name="Fanny Sainte-Rose" userId="b91729fe456e2369" providerId="LiveId" clId="{EE09690F-C0A6-411C-8BFE-3B75799CA689}" dt="2022-06-06T06:39:12.756" v="11242" actId="113"/>
        <pc:sldMkLst>
          <pc:docMk/>
          <pc:sldMk cId="3548013796" sldId="258"/>
        </pc:sldMkLst>
        <pc:spChg chg="mod">
          <ac:chgData name="Fanny Sainte-Rose" userId="b91729fe456e2369" providerId="LiveId" clId="{EE09690F-C0A6-411C-8BFE-3B75799CA689}" dt="2022-05-15T13:09:36.247" v="45" actId="6549"/>
          <ac:spMkLst>
            <pc:docMk/>
            <pc:sldMk cId="3548013796" sldId="258"/>
            <ac:spMk id="4" creationId="{BBA48D1A-5758-714D-9AC3-BB36395B0BFC}"/>
          </ac:spMkLst>
        </pc:spChg>
        <pc:spChg chg="mod">
          <ac:chgData name="Fanny Sainte-Rose" userId="b91729fe456e2369" providerId="LiveId" clId="{EE09690F-C0A6-411C-8BFE-3B75799CA689}" dt="2022-06-06T06:38:21.077" v="11237" actId="6549"/>
          <ac:spMkLst>
            <pc:docMk/>
            <pc:sldMk cId="3548013796" sldId="258"/>
            <ac:spMk id="5" creationId="{C7377EA6-793F-E844-85DA-2AB69AEB9648}"/>
          </ac:spMkLst>
        </pc:spChg>
      </pc:sldChg>
      <pc:sldChg chg="modSp mod modNotesTx">
        <pc:chgData name="Fanny Sainte-Rose" userId="b91729fe456e2369" providerId="LiveId" clId="{EE09690F-C0A6-411C-8BFE-3B75799CA689}" dt="2022-06-06T15:12:14.558" v="16725" actId="20577"/>
        <pc:sldMkLst>
          <pc:docMk/>
          <pc:sldMk cId="2019517289" sldId="259"/>
        </pc:sldMkLst>
        <pc:spChg chg="mod">
          <ac:chgData name="Fanny Sainte-Rose" userId="b91729fe456e2369" providerId="LiveId" clId="{EE09690F-C0A6-411C-8BFE-3B75799CA689}" dt="2022-05-15T13:09:45.446" v="55" actId="6549"/>
          <ac:spMkLst>
            <pc:docMk/>
            <pc:sldMk cId="2019517289" sldId="259"/>
            <ac:spMk id="2" creationId="{ED4B4180-360C-CF46-BDBD-62D9F9872AF9}"/>
          </ac:spMkLst>
        </pc:spChg>
        <pc:spChg chg="mod">
          <ac:chgData name="Fanny Sainte-Rose" userId="b91729fe456e2369" providerId="LiveId" clId="{EE09690F-C0A6-411C-8BFE-3B75799CA689}" dt="2022-05-31T06:35:34.291" v="2855" actId="27636"/>
          <ac:spMkLst>
            <pc:docMk/>
            <pc:sldMk cId="2019517289" sldId="259"/>
            <ac:spMk id="5" creationId="{BE51909F-D770-184B-85F1-776AAE264277}"/>
          </ac:spMkLst>
        </pc:spChg>
        <pc:spChg chg="mod">
          <ac:chgData name="Fanny Sainte-Rose" userId="b91729fe456e2369" providerId="LiveId" clId="{EE09690F-C0A6-411C-8BFE-3B75799CA689}" dt="2022-05-31T06:36:06.447" v="2922" actId="6549"/>
          <ac:spMkLst>
            <pc:docMk/>
            <pc:sldMk cId="2019517289" sldId="259"/>
            <ac:spMk id="6" creationId="{64663C1A-AB19-9E4C-89B5-F13E90A28624}"/>
          </ac:spMkLst>
        </pc:spChg>
      </pc:sldChg>
      <pc:sldChg chg="modSp mod modNotesTx">
        <pc:chgData name="Fanny Sainte-Rose" userId="b91729fe456e2369" providerId="LiveId" clId="{EE09690F-C0A6-411C-8BFE-3B75799CA689}" dt="2022-06-06T06:49:16.556" v="11841" actId="6549"/>
        <pc:sldMkLst>
          <pc:docMk/>
          <pc:sldMk cId="1216411421" sldId="260"/>
        </pc:sldMkLst>
        <pc:spChg chg="mod">
          <ac:chgData name="Fanny Sainte-Rose" userId="b91729fe456e2369" providerId="LiveId" clId="{EE09690F-C0A6-411C-8BFE-3B75799CA689}" dt="2022-05-15T13:09:54.567" v="65" actId="6549"/>
          <ac:spMkLst>
            <pc:docMk/>
            <pc:sldMk cId="1216411421" sldId="260"/>
            <ac:spMk id="2" creationId="{555B9C28-1028-5C4E-A751-0E68A46A257F}"/>
          </ac:spMkLst>
        </pc:spChg>
        <pc:spChg chg="mod">
          <ac:chgData name="Fanny Sainte-Rose" userId="b91729fe456e2369" providerId="LiveId" clId="{EE09690F-C0A6-411C-8BFE-3B75799CA689}" dt="2022-05-31T06:37:03.775" v="2973" actId="20577"/>
          <ac:spMkLst>
            <pc:docMk/>
            <pc:sldMk cId="1216411421" sldId="260"/>
            <ac:spMk id="3" creationId="{1F365494-26F0-D24D-BF6D-BF5A0CF22590}"/>
          </ac:spMkLst>
        </pc:spChg>
      </pc:sldChg>
      <pc:sldChg chg="modSp mod modNotesTx">
        <pc:chgData name="Fanny Sainte-Rose" userId="b91729fe456e2369" providerId="LiveId" clId="{EE09690F-C0A6-411C-8BFE-3B75799CA689}" dt="2022-06-06T06:52:52.839" v="12004" actId="6549"/>
        <pc:sldMkLst>
          <pc:docMk/>
          <pc:sldMk cId="1149264732" sldId="261"/>
        </pc:sldMkLst>
        <pc:spChg chg="mod">
          <ac:chgData name="Fanny Sainte-Rose" userId="b91729fe456e2369" providerId="LiveId" clId="{EE09690F-C0A6-411C-8BFE-3B75799CA689}" dt="2022-05-15T13:10:33.794" v="98" actId="6549"/>
          <ac:spMkLst>
            <pc:docMk/>
            <pc:sldMk cId="1149264732" sldId="261"/>
            <ac:spMk id="2" creationId="{B45713D9-01C0-084C-9029-C0A7DAA22512}"/>
          </ac:spMkLst>
        </pc:spChg>
        <pc:spChg chg="mod">
          <ac:chgData name="Fanny Sainte-Rose" userId="b91729fe456e2369" providerId="LiveId" clId="{EE09690F-C0A6-411C-8BFE-3B75799CA689}" dt="2022-06-06T06:52:37.355" v="11984" actId="6549"/>
          <ac:spMkLst>
            <pc:docMk/>
            <pc:sldMk cId="1149264732" sldId="261"/>
            <ac:spMk id="3" creationId="{4FCFD20C-36B3-3342-A980-08CFEC51909D}"/>
          </ac:spMkLst>
        </pc:spChg>
      </pc:sldChg>
      <pc:sldChg chg="modSp mod modNotesTx">
        <pc:chgData name="Fanny Sainte-Rose" userId="b91729fe456e2369" providerId="LiveId" clId="{EE09690F-C0A6-411C-8BFE-3B75799CA689}" dt="2022-06-06T15:13:35.234" v="16768" actId="6549"/>
        <pc:sldMkLst>
          <pc:docMk/>
          <pc:sldMk cId="1986889567" sldId="262"/>
        </pc:sldMkLst>
        <pc:spChg chg="mod">
          <ac:chgData name="Fanny Sainte-Rose" userId="b91729fe456e2369" providerId="LiveId" clId="{EE09690F-C0A6-411C-8BFE-3B75799CA689}" dt="2022-06-06T06:53:27.978" v="12005" actId="207"/>
          <ac:spMkLst>
            <pc:docMk/>
            <pc:sldMk cId="1986889567" sldId="262"/>
            <ac:spMk id="4" creationId="{8942A229-213F-7441-9990-B0C72D404149}"/>
          </ac:spMkLst>
        </pc:spChg>
        <pc:spChg chg="mod">
          <ac:chgData name="Fanny Sainte-Rose" userId="b91729fe456e2369" providerId="LiveId" clId="{EE09690F-C0A6-411C-8BFE-3B75799CA689}" dt="2022-06-06T15:13:23.354" v="16748" actId="27636"/>
          <ac:spMkLst>
            <pc:docMk/>
            <pc:sldMk cId="1986889567" sldId="262"/>
            <ac:spMk id="5" creationId="{6CE20141-263D-8D47-9A24-77A9A4E25AF2}"/>
          </ac:spMkLst>
        </pc:spChg>
      </pc:sldChg>
      <pc:sldChg chg="modSp mod modNotesTx">
        <pc:chgData name="Fanny Sainte-Rose" userId="b91729fe456e2369" providerId="LiveId" clId="{EE09690F-C0A6-411C-8BFE-3B75799CA689}" dt="2022-06-06T08:05:51.707" v="13064"/>
        <pc:sldMkLst>
          <pc:docMk/>
          <pc:sldMk cId="3327120826" sldId="263"/>
        </pc:sldMkLst>
        <pc:spChg chg="mod">
          <ac:chgData name="Fanny Sainte-Rose" userId="b91729fe456e2369" providerId="LiveId" clId="{EE09690F-C0A6-411C-8BFE-3B75799CA689}" dt="2022-06-06T06:53:43.660" v="12006" actId="207"/>
          <ac:spMkLst>
            <pc:docMk/>
            <pc:sldMk cId="3327120826" sldId="263"/>
            <ac:spMk id="4" creationId="{8942A229-213F-7441-9990-B0C72D404149}"/>
          </ac:spMkLst>
        </pc:spChg>
        <pc:spChg chg="mod">
          <ac:chgData name="Fanny Sainte-Rose" userId="b91729fe456e2369" providerId="LiveId" clId="{EE09690F-C0A6-411C-8BFE-3B75799CA689}" dt="2022-06-06T07:56:56.825" v="12779" actId="6549"/>
          <ac:spMkLst>
            <pc:docMk/>
            <pc:sldMk cId="3327120826" sldId="263"/>
            <ac:spMk id="5" creationId="{6CE20141-263D-8D47-9A24-77A9A4E25AF2}"/>
          </ac:spMkLst>
        </pc:spChg>
      </pc:sldChg>
      <pc:sldChg chg="modSp mod modNotesTx">
        <pc:chgData name="Fanny Sainte-Rose" userId="b91729fe456e2369" providerId="LiveId" clId="{EE09690F-C0A6-411C-8BFE-3B75799CA689}" dt="2022-06-06T09:58:13.642" v="15568" actId="6549"/>
        <pc:sldMkLst>
          <pc:docMk/>
          <pc:sldMk cId="2957088318" sldId="264"/>
        </pc:sldMkLst>
        <pc:spChg chg="mod">
          <ac:chgData name="Fanny Sainte-Rose" userId="b91729fe456e2369" providerId="LiveId" clId="{EE09690F-C0A6-411C-8BFE-3B75799CA689}" dt="2022-06-06T06:53:54.944" v="12007" actId="207"/>
          <ac:spMkLst>
            <pc:docMk/>
            <pc:sldMk cId="2957088318" sldId="264"/>
            <ac:spMk id="4" creationId="{8942A229-213F-7441-9990-B0C72D404149}"/>
          </ac:spMkLst>
        </pc:spChg>
        <pc:spChg chg="mod">
          <ac:chgData name="Fanny Sainte-Rose" userId="b91729fe456e2369" providerId="LiveId" clId="{EE09690F-C0A6-411C-8BFE-3B75799CA689}" dt="2022-06-06T09:58:13.642" v="15568" actId="6549"/>
          <ac:spMkLst>
            <pc:docMk/>
            <pc:sldMk cId="2957088318" sldId="264"/>
            <ac:spMk id="5" creationId="{6CE20141-263D-8D47-9A24-77A9A4E25AF2}"/>
          </ac:spMkLst>
        </pc:spChg>
      </pc:sldChg>
      <pc:sldChg chg="modSp mod modNotesTx">
        <pc:chgData name="Fanny Sainte-Rose" userId="b91729fe456e2369" providerId="LiveId" clId="{EE09690F-C0A6-411C-8BFE-3B75799CA689}" dt="2022-06-06T08:19:26.664" v="13604" actId="6549"/>
        <pc:sldMkLst>
          <pc:docMk/>
          <pc:sldMk cId="686239670" sldId="265"/>
        </pc:sldMkLst>
        <pc:spChg chg="mod">
          <ac:chgData name="Fanny Sainte-Rose" userId="b91729fe456e2369" providerId="LiveId" clId="{EE09690F-C0A6-411C-8BFE-3B75799CA689}" dt="2022-06-06T06:54:04.933" v="12008" actId="207"/>
          <ac:spMkLst>
            <pc:docMk/>
            <pc:sldMk cId="686239670" sldId="265"/>
            <ac:spMk id="4" creationId="{8942A229-213F-7441-9990-B0C72D404149}"/>
          </ac:spMkLst>
        </pc:spChg>
        <pc:spChg chg="mod">
          <ac:chgData name="Fanny Sainte-Rose" userId="b91729fe456e2369" providerId="LiveId" clId="{EE09690F-C0A6-411C-8BFE-3B75799CA689}" dt="2022-06-01T06:01:02.797" v="5596" actId="6549"/>
          <ac:spMkLst>
            <pc:docMk/>
            <pc:sldMk cId="686239670" sldId="265"/>
            <ac:spMk id="5" creationId="{6CE20141-263D-8D47-9A24-77A9A4E25AF2}"/>
          </ac:spMkLst>
        </pc:spChg>
      </pc:sldChg>
      <pc:sldChg chg="modSp mod modNotesTx">
        <pc:chgData name="Fanny Sainte-Rose" userId="b91729fe456e2369" providerId="LiveId" clId="{EE09690F-C0A6-411C-8BFE-3B75799CA689}" dt="2022-06-06T14:43:20.447" v="15759" actId="5793"/>
        <pc:sldMkLst>
          <pc:docMk/>
          <pc:sldMk cId="2090019598" sldId="266"/>
        </pc:sldMkLst>
        <pc:spChg chg="mod">
          <ac:chgData name="Fanny Sainte-Rose" userId="b91729fe456e2369" providerId="LiveId" clId="{EE09690F-C0A6-411C-8BFE-3B75799CA689}" dt="2022-06-06T06:54:13.855" v="12009" actId="207"/>
          <ac:spMkLst>
            <pc:docMk/>
            <pc:sldMk cId="2090019598" sldId="266"/>
            <ac:spMk id="4" creationId="{8942A229-213F-7441-9990-B0C72D404149}"/>
          </ac:spMkLst>
        </pc:spChg>
        <pc:spChg chg="mod">
          <ac:chgData name="Fanny Sainte-Rose" userId="b91729fe456e2369" providerId="LiveId" clId="{EE09690F-C0A6-411C-8BFE-3B75799CA689}" dt="2022-06-06T08:38:09.623" v="14134" actId="6549"/>
          <ac:spMkLst>
            <pc:docMk/>
            <pc:sldMk cId="2090019598" sldId="266"/>
            <ac:spMk id="5" creationId="{6CE20141-263D-8D47-9A24-77A9A4E25AF2}"/>
          </ac:spMkLst>
        </pc:spChg>
      </pc:sldChg>
      <pc:sldChg chg="modSp mod modNotesTx">
        <pc:chgData name="Fanny Sainte-Rose" userId="b91729fe456e2369" providerId="LiveId" clId="{EE09690F-C0A6-411C-8BFE-3B75799CA689}" dt="2022-06-06T09:02:36.513" v="15151" actId="20577"/>
        <pc:sldMkLst>
          <pc:docMk/>
          <pc:sldMk cId="3207763828" sldId="267"/>
        </pc:sldMkLst>
        <pc:spChg chg="mod">
          <ac:chgData name="Fanny Sainte-Rose" userId="b91729fe456e2369" providerId="LiveId" clId="{EE09690F-C0A6-411C-8BFE-3B75799CA689}" dt="2022-06-01T06:37:23.738" v="7446" actId="6549"/>
          <ac:spMkLst>
            <pc:docMk/>
            <pc:sldMk cId="3207763828" sldId="267"/>
            <ac:spMk id="4" creationId="{66C84263-149A-8644-951A-81A968E1CEF5}"/>
          </ac:spMkLst>
        </pc:spChg>
      </pc:sldChg>
      <pc:sldChg chg="modSp mod modNotesTx">
        <pc:chgData name="Fanny Sainte-Rose" userId="b91729fe456e2369" providerId="LiveId" clId="{EE09690F-C0A6-411C-8BFE-3B75799CA689}" dt="2022-06-06T14:47:13.546" v="15825" actId="20577"/>
        <pc:sldMkLst>
          <pc:docMk/>
          <pc:sldMk cId="2572291159" sldId="268"/>
        </pc:sldMkLst>
        <pc:spChg chg="mod">
          <ac:chgData name="Fanny Sainte-Rose" userId="b91729fe456e2369" providerId="LiveId" clId="{EE09690F-C0A6-411C-8BFE-3B75799CA689}" dt="2022-06-01T06:09:36.333" v="6343" actId="2711"/>
          <ac:spMkLst>
            <pc:docMk/>
            <pc:sldMk cId="2572291159" sldId="268"/>
            <ac:spMk id="2" creationId="{2C9ED21F-2893-E044-A4DC-957138238F97}"/>
          </ac:spMkLst>
        </pc:spChg>
        <pc:spChg chg="mod">
          <ac:chgData name="Fanny Sainte-Rose" userId="b91729fe456e2369" providerId="LiveId" clId="{EE09690F-C0A6-411C-8BFE-3B75799CA689}" dt="2022-06-06T14:46:56.585" v="15803" actId="6549"/>
          <ac:spMkLst>
            <pc:docMk/>
            <pc:sldMk cId="2572291159" sldId="268"/>
            <ac:spMk id="3" creationId="{AF95AC59-DB3B-B14D-B6F7-2679C554A5EF}"/>
          </ac:spMkLst>
        </pc:spChg>
        <pc:spChg chg="mod">
          <ac:chgData name="Fanny Sainte-Rose" userId="b91729fe456e2369" providerId="LiveId" clId="{EE09690F-C0A6-411C-8BFE-3B75799CA689}" dt="2022-06-06T08:39:40.465" v="14325" actId="6549"/>
          <ac:spMkLst>
            <pc:docMk/>
            <pc:sldMk cId="2572291159" sldId="268"/>
            <ac:spMk id="5" creationId="{51856042-486A-A245-9878-2CEC6972D7BD}"/>
          </ac:spMkLst>
        </pc:spChg>
      </pc:sldChg>
      <pc:sldChg chg="modSp mod modNotesTx">
        <pc:chgData name="Fanny Sainte-Rose" userId="b91729fe456e2369" providerId="LiveId" clId="{EE09690F-C0A6-411C-8BFE-3B75799CA689}" dt="2022-06-06T08:46:31.876" v="14751" actId="113"/>
        <pc:sldMkLst>
          <pc:docMk/>
          <pc:sldMk cId="2911633389" sldId="269"/>
        </pc:sldMkLst>
        <pc:spChg chg="mod">
          <ac:chgData name="Fanny Sainte-Rose" userId="b91729fe456e2369" providerId="LiveId" clId="{EE09690F-C0A6-411C-8BFE-3B75799CA689}" dt="2022-05-15T13:13:58.664" v="170" actId="20577"/>
          <ac:spMkLst>
            <pc:docMk/>
            <pc:sldMk cId="2911633389" sldId="269"/>
            <ac:spMk id="2" creationId="{C56136F4-48F9-9741-9E8C-6079001169A1}"/>
          </ac:spMkLst>
        </pc:spChg>
        <pc:spChg chg="mod">
          <ac:chgData name="Fanny Sainte-Rose" userId="b91729fe456e2369" providerId="LiveId" clId="{EE09690F-C0A6-411C-8BFE-3B75799CA689}" dt="2022-06-01T06:26:33.371" v="7183" actId="6549"/>
          <ac:spMkLst>
            <pc:docMk/>
            <pc:sldMk cId="2911633389" sldId="269"/>
            <ac:spMk id="3" creationId="{B0238900-4BCB-504A-88DD-1D324961F3D7}"/>
          </ac:spMkLst>
        </pc:spChg>
      </pc:sldChg>
      <pc:sldChg chg="modSp mod modNotesTx">
        <pc:chgData name="Fanny Sainte-Rose" userId="b91729fe456e2369" providerId="LiveId" clId="{EE09690F-C0A6-411C-8BFE-3B75799CA689}" dt="2022-06-06T08:51:10.479" v="14823" actId="20577"/>
        <pc:sldMkLst>
          <pc:docMk/>
          <pc:sldMk cId="218357642" sldId="270"/>
        </pc:sldMkLst>
        <pc:spChg chg="mod">
          <ac:chgData name="Fanny Sainte-Rose" userId="b91729fe456e2369" providerId="LiveId" clId="{EE09690F-C0A6-411C-8BFE-3B75799CA689}" dt="2022-06-06T08:48:14.241" v="14788" actId="6549"/>
          <ac:spMkLst>
            <pc:docMk/>
            <pc:sldMk cId="218357642" sldId="270"/>
            <ac:spMk id="2" creationId="{C18106FB-128D-B345-BDDA-59982F7AF602}"/>
          </ac:spMkLst>
        </pc:spChg>
      </pc:sldChg>
      <pc:sldChg chg="modSp mod modNotesTx">
        <pc:chgData name="Fanny Sainte-Rose" userId="b91729fe456e2369" providerId="LiveId" clId="{EE09690F-C0A6-411C-8BFE-3B75799CA689}" dt="2022-06-06T08:55:38.420" v="14888"/>
        <pc:sldMkLst>
          <pc:docMk/>
          <pc:sldMk cId="3572383091" sldId="271"/>
        </pc:sldMkLst>
        <pc:spChg chg="mod">
          <ac:chgData name="Fanny Sainte-Rose" userId="b91729fe456e2369" providerId="LiveId" clId="{EE09690F-C0A6-411C-8BFE-3B75799CA689}" dt="2022-06-01T06:33:28.864" v="7338" actId="790"/>
          <ac:spMkLst>
            <pc:docMk/>
            <pc:sldMk cId="3572383091" sldId="271"/>
            <ac:spMk id="2" creationId="{0FF6BD56-3F08-724D-9C19-C9DBDFF60048}"/>
          </ac:spMkLst>
        </pc:spChg>
      </pc:sldChg>
      <pc:sldChg chg="modSp mod modNotesTx">
        <pc:chgData name="Fanny Sainte-Rose" userId="b91729fe456e2369" providerId="LiveId" clId="{EE09690F-C0A6-411C-8BFE-3B75799CA689}" dt="2022-06-06T10:12:54.366" v="15748"/>
        <pc:sldMkLst>
          <pc:docMk/>
          <pc:sldMk cId="1239904713" sldId="272"/>
        </pc:sldMkLst>
        <pc:spChg chg="mod">
          <ac:chgData name="Fanny Sainte-Rose" userId="b91729fe456e2369" providerId="LiveId" clId="{EE09690F-C0A6-411C-8BFE-3B75799CA689}" dt="2022-06-06T10:12:47.486" v="15747" actId="255"/>
          <ac:spMkLst>
            <pc:docMk/>
            <pc:sldMk cId="1239904713" sldId="272"/>
            <ac:spMk id="3" creationId="{4A4D6E81-A723-FE47-B7AA-204D80A09037}"/>
          </ac:spMkLst>
        </pc:spChg>
      </pc:sldChg>
      <pc:sldChg chg="modSp mod modNotesTx">
        <pc:chgData name="Fanny Sainte-Rose" userId="b91729fe456e2369" providerId="LiveId" clId="{EE09690F-C0A6-411C-8BFE-3B75799CA689}" dt="2022-06-06T15:05:49.558" v="16641"/>
        <pc:sldMkLst>
          <pc:docMk/>
          <pc:sldMk cId="3625941209" sldId="273"/>
        </pc:sldMkLst>
        <pc:spChg chg="mod">
          <ac:chgData name="Fanny Sainte-Rose" userId="b91729fe456e2369" providerId="LiveId" clId="{EE09690F-C0A6-411C-8BFE-3B75799CA689}" dt="2022-06-06T15:04:24.670" v="16640" actId="20577"/>
          <ac:spMkLst>
            <pc:docMk/>
            <pc:sldMk cId="3625941209" sldId="273"/>
            <ac:spMk id="3" creationId="{4A4D6E81-A723-FE47-B7AA-204D80A09037}"/>
          </ac:spMkLst>
        </pc:spChg>
      </pc:sldChg>
      <pc:sldChg chg="modSp mod modNotesTx">
        <pc:chgData name="Fanny Sainte-Rose" userId="b91729fe456e2369" providerId="LiveId" clId="{EE09690F-C0A6-411C-8BFE-3B75799CA689}" dt="2022-06-06T10:13:28.628" v="15756" actId="313"/>
        <pc:sldMkLst>
          <pc:docMk/>
          <pc:sldMk cId="2064283000" sldId="274"/>
        </pc:sldMkLst>
        <pc:spChg chg="mod">
          <ac:chgData name="Fanny Sainte-Rose" userId="b91729fe456e2369" providerId="LiveId" clId="{EE09690F-C0A6-411C-8BFE-3B75799CA689}" dt="2022-06-06T10:13:28.628" v="15756" actId="313"/>
          <ac:spMkLst>
            <pc:docMk/>
            <pc:sldMk cId="2064283000" sldId="274"/>
            <ac:spMk id="3" creationId="{4A4D6E81-A723-FE47-B7AA-204D80A09037}"/>
          </ac:spMkLst>
        </pc:spChg>
      </pc:sldChg>
      <pc:sldChg chg="modSp mod modNotesTx">
        <pc:chgData name="Fanny Sainte-Rose" userId="b91729fe456e2369" providerId="LiveId" clId="{EE09690F-C0A6-411C-8BFE-3B75799CA689}" dt="2022-06-06T09:27:31.943" v="15229" actId="6549"/>
        <pc:sldMkLst>
          <pc:docMk/>
          <pc:sldMk cId="4276680845" sldId="275"/>
        </pc:sldMkLst>
        <pc:spChg chg="mod">
          <ac:chgData name="Fanny Sainte-Rose" userId="b91729fe456e2369" providerId="LiveId" clId="{EE09690F-C0A6-411C-8BFE-3B75799CA689}" dt="2022-06-01T07:18:09.606" v="8687" actId="6549"/>
          <ac:spMkLst>
            <pc:docMk/>
            <pc:sldMk cId="4276680845" sldId="275"/>
            <ac:spMk id="5" creationId="{BD981533-DAC5-244F-AD44-754C79671786}"/>
          </ac:spMkLst>
        </pc:spChg>
      </pc:sldChg>
      <pc:sldChg chg="modSp mod modNotesTx">
        <pc:chgData name="Fanny Sainte-Rose" userId="b91729fe456e2369" providerId="LiveId" clId="{EE09690F-C0A6-411C-8BFE-3B75799CA689}" dt="2022-06-06T09:27:04.517" v="15214" actId="20577"/>
        <pc:sldMkLst>
          <pc:docMk/>
          <pc:sldMk cId="3238544845" sldId="276"/>
        </pc:sldMkLst>
        <pc:spChg chg="mod">
          <ac:chgData name="Fanny Sainte-Rose" userId="b91729fe456e2369" providerId="LiveId" clId="{EE09690F-C0A6-411C-8BFE-3B75799CA689}" dt="2022-06-01T07:23:01.732" v="9111" actId="6549"/>
          <ac:spMkLst>
            <pc:docMk/>
            <pc:sldMk cId="3238544845" sldId="276"/>
            <ac:spMk id="5" creationId="{BD981533-DAC5-244F-AD44-754C79671786}"/>
          </ac:spMkLst>
        </pc:spChg>
      </pc:sldChg>
      <pc:sldChg chg="modSp mod modNotesTx">
        <pc:chgData name="Fanny Sainte-Rose" userId="b91729fe456e2369" providerId="LiveId" clId="{EE09690F-C0A6-411C-8BFE-3B75799CA689}" dt="2022-06-06T15:16:58.527" v="16790" actId="6549"/>
        <pc:sldMkLst>
          <pc:docMk/>
          <pc:sldMk cId="3641065832" sldId="277"/>
        </pc:sldMkLst>
        <pc:spChg chg="mod">
          <ac:chgData name="Fanny Sainte-Rose" userId="b91729fe456e2369" providerId="LiveId" clId="{EE09690F-C0A6-411C-8BFE-3B75799CA689}" dt="2022-06-06T15:16:36.458" v="16778" actId="20577"/>
          <ac:spMkLst>
            <pc:docMk/>
            <pc:sldMk cId="3641065832" sldId="277"/>
            <ac:spMk id="5" creationId="{BD981533-DAC5-244F-AD44-754C79671786}"/>
          </ac:spMkLst>
        </pc:spChg>
      </pc:sldChg>
      <pc:sldChg chg="modSp mod modNotesTx">
        <pc:chgData name="Fanny Sainte-Rose" userId="b91729fe456e2369" providerId="LiveId" clId="{EE09690F-C0A6-411C-8BFE-3B75799CA689}" dt="2022-06-06T08:10:22.792" v="13127" actId="6549"/>
        <pc:sldMkLst>
          <pc:docMk/>
          <pc:sldMk cId="1337461476" sldId="278"/>
        </pc:sldMkLst>
        <pc:spChg chg="mod">
          <ac:chgData name="Fanny Sainte-Rose" userId="b91729fe456e2369" providerId="LiveId" clId="{EE09690F-C0A6-411C-8BFE-3B75799CA689}" dt="2022-06-01T07:26:21.239" v="9516" actId="790"/>
          <ac:spMkLst>
            <pc:docMk/>
            <pc:sldMk cId="1337461476" sldId="278"/>
            <ac:spMk id="2" creationId="{DB2328AC-4953-DA46-9D9B-D3015757FB3E}"/>
          </ac:spMkLst>
        </pc:spChg>
      </pc:sldChg>
      <pc:sldChg chg="modSp mod modNotesTx">
        <pc:chgData name="Fanny Sainte-Rose" userId="b91729fe456e2369" providerId="LiveId" clId="{EE09690F-C0A6-411C-8BFE-3B75799CA689}" dt="2022-06-06T09:34:53.123" v="15532" actId="20577"/>
        <pc:sldMkLst>
          <pc:docMk/>
          <pc:sldMk cId="1735556595" sldId="279"/>
        </pc:sldMkLst>
        <pc:spChg chg="mod">
          <ac:chgData name="Fanny Sainte-Rose" userId="b91729fe456e2369" providerId="LiveId" clId="{EE09690F-C0A6-411C-8BFE-3B75799CA689}" dt="2022-06-01T07:34:24.640" v="10535" actId="27636"/>
          <ac:spMkLst>
            <pc:docMk/>
            <pc:sldMk cId="1735556595" sldId="279"/>
            <ac:spMk id="3" creationId="{CF227FF2-6951-9C4D-87F4-5C4DB8FD26CF}"/>
          </ac:spMkLst>
        </pc:spChg>
      </pc:sldChg>
      <pc:sldChg chg="modSp mod">
        <pc:chgData name="Fanny Sainte-Rose" userId="b91729fe456e2369" providerId="LiveId" clId="{EE09690F-C0A6-411C-8BFE-3B75799CA689}" dt="2022-06-01T06:28:24.930" v="7215" actId="6549"/>
        <pc:sldMkLst>
          <pc:docMk/>
          <pc:sldMk cId="3642776210" sldId="280"/>
        </pc:sldMkLst>
        <pc:spChg chg="mod">
          <ac:chgData name="Fanny Sainte-Rose" userId="b91729fe456e2369" providerId="LiveId" clId="{EE09690F-C0A6-411C-8BFE-3B75799CA689}" dt="2022-06-01T06:28:24.930" v="7215" actId="6549"/>
          <ac:spMkLst>
            <pc:docMk/>
            <pc:sldMk cId="3642776210" sldId="280"/>
            <ac:spMk id="2" creationId="{10DCA7A8-0D9F-F441-B17E-C1222361478D}"/>
          </ac:spMkLst>
        </pc:spChg>
      </pc:sldChg>
      <pc:sldChg chg="modSp mod">
        <pc:chgData name="Fanny Sainte-Rose" userId="b91729fe456e2369" providerId="LiveId" clId="{EE09690F-C0A6-411C-8BFE-3B75799CA689}" dt="2022-06-06T08:53:29.882" v="14884" actId="20577"/>
        <pc:sldMkLst>
          <pc:docMk/>
          <pc:sldMk cId="1444502703" sldId="281"/>
        </pc:sldMkLst>
        <pc:spChg chg="mod">
          <ac:chgData name="Fanny Sainte-Rose" userId="b91729fe456e2369" providerId="LiveId" clId="{EE09690F-C0A6-411C-8BFE-3B75799CA689}" dt="2022-06-06T08:53:29.882" v="14884" actId="20577"/>
          <ac:spMkLst>
            <pc:docMk/>
            <pc:sldMk cId="1444502703" sldId="281"/>
            <ac:spMk id="2" creationId="{BA251BEA-E3DA-4443-824F-0575DAC58694}"/>
          </ac:spMkLst>
        </pc:spChg>
      </pc:sldChg>
      <pc:sldChg chg="modSp mod">
        <pc:chgData name="Fanny Sainte-Rose" userId="b91729fe456e2369" providerId="LiveId" clId="{EE09690F-C0A6-411C-8BFE-3B75799CA689}" dt="2022-06-06T08:53:21.094" v="14882" actId="6549"/>
        <pc:sldMkLst>
          <pc:docMk/>
          <pc:sldMk cId="1496865792" sldId="282"/>
        </pc:sldMkLst>
        <pc:spChg chg="mod">
          <ac:chgData name="Fanny Sainte-Rose" userId="b91729fe456e2369" providerId="LiveId" clId="{EE09690F-C0A6-411C-8BFE-3B75799CA689}" dt="2022-06-06T08:53:21.094" v="14882" actId="6549"/>
          <ac:spMkLst>
            <pc:docMk/>
            <pc:sldMk cId="1496865792" sldId="282"/>
            <ac:spMk id="2" creationId="{84CE363A-41F9-B242-8F64-4C093166E1C8}"/>
          </ac:spMkLst>
        </pc:spChg>
      </pc:sldChg>
      <pc:sldChg chg="modSp mod">
        <pc:chgData name="Fanny Sainte-Rose" userId="b91729fe456e2369" providerId="LiveId" clId="{EE09690F-C0A6-411C-8BFE-3B75799CA689}" dt="2022-06-06T08:53:49.895" v="14885" actId="207"/>
        <pc:sldMkLst>
          <pc:docMk/>
          <pc:sldMk cId="3900512862" sldId="283"/>
        </pc:sldMkLst>
        <pc:spChg chg="mod">
          <ac:chgData name="Fanny Sainte-Rose" userId="b91729fe456e2369" providerId="LiveId" clId="{EE09690F-C0A6-411C-8BFE-3B75799CA689}" dt="2022-06-06T08:53:49.895" v="14885" actId="207"/>
          <ac:spMkLst>
            <pc:docMk/>
            <pc:sldMk cId="3900512862" sldId="283"/>
            <ac:spMk id="3" creationId="{F4932551-30C4-0849-9F19-81FEB9DA8A19}"/>
          </ac:spMkLst>
        </pc:spChg>
      </pc:sldChg>
      <pc:sldChg chg="modSp mod">
        <pc:chgData name="Fanny Sainte-Rose" userId="b91729fe456e2369" providerId="LiveId" clId="{EE09690F-C0A6-411C-8BFE-3B75799CA689}" dt="2022-06-06T08:55:52.920" v="14889" actId="207"/>
        <pc:sldMkLst>
          <pc:docMk/>
          <pc:sldMk cId="3119226973" sldId="284"/>
        </pc:sldMkLst>
        <pc:spChg chg="mod">
          <ac:chgData name="Fanny Sainte-Rose" userId="b91729fe456e2369" providerId="LiveId" clId="{EE09690F-C0A6-411C-8BFE-3B75799CA689}" dt="2022-06-06T08:55:52.920" v="14889" actId="207"/>
          <ac:spMkLst>
            <pc:docMk/>
            <pc:sldMk cId="3119226973" sldId="284"/>
            <ac:spMk id="3" creationId="{8FB7869A-A84A-BD48-8D99-AF547DBF9318}"/>
          </ac:spMkLst>
        </pc:spChg>
      </pc:sldChg>
      <pc:sldChg chg="modSp mod modNotesTx">
        <pc:chgData name="Fanny Sainte-Rose" userId="b91729fe456e2369" providerId="LiveId" clId="{EE09690F-C0A6-411C-8BFE-3B75799CA689}" dt="2022-06-06T15:15:18.912" v="16774" actId="20577"/>
        <pc:sldMkLst>
          <pc:docMk/>
          <pc:sldMk cId="3494004839" sldId="285"/>
        </pc:sldMkLst>
        <pc:spChg chg="mod">
          <ac:chgData name="Fanny Sainte-Rose" userId="b91729fe456e2369" providerId="LiveId" clId="{EE09690F-C0A6-411C-8BFE-3B75799CA689}" dt="2022-06-06T15:15:18.912" v="16774" actId="20577"/>
          <ac:spMkLst>
            <pc:docMk/>
            <pc:sldMk cId="3494004839" sldId="285"/>
            <ac:spMk id="3" creationId="{7194EC18-7C56-7E47-9E38-F309BFB889D6}"/>
          </ac:spMkLst>
        </pc:spChg>
      </pc:sldChg>
      <pc:sldChg chg="modSp mod modNotesTx">
        <pc:chgData name="Fanny Sainte-Rose" userId="b91729fe456e2369" providerId="LiveId" clId="{EE09690F-C0A6-411C-8BFE-3B75799CA689}" dt="2022-06-06T15:18:17.379" v="16810" actId="6549"/>
        <pc:sldMkLst>
          <pc:docMk/>
          <pc:sldMk cId="957354059" sldId="286"/>
        </pc:sldMkLst>
        <pc:spChg chg="mod">
          <ac:chgData name="Fanny Sainte-Rose" userId="b91729fe456e2369" providerId="LiveId" clId="{EE09690F-C0A6-411C-8BFE-3B75799CA689}" dt="2022-06-06T15:08:53.701" v="16663" actId="6549"/>
          <ac:spMkLst>
            <pc:docMk/>
            <pc:sldMk cId="957354059" sldId="286"/>
            <ac:spMk id="3" creationId="{B940AC27-6E25-274C-8A59-4577AC5476C6}"/>
          </ac:spMkLst>
        </pc:spChg>
      </pc:sldChg>
      <pc:sldChg chg="modSp mod modNotesTx">
        <pc:chgData name="Fanny Sainte-Rose" userId="b91729fe456e2369" providerId="LiveId" clId="{EE09690F-C0A6-411C-8BFE-3B75799CA689}" dt="2022-06-01T07:31:18.094" v="10089" actId="790"/>
        <pc:sldMkLst>
          <pc:docMk/>
          <pc:sldMk cId="1635362247" sldId="288"/>
        </pc:sldMkLst>
        <pc:spChg chg="mod">
          <ac:chgData name="Fanny Sainte-Rose" userId="b91729fe456e2369" providerId="LiveId" clId="{EE09690F-C0A6-411C-8BFE-3B75799CA689}" dt="2022-06-01T07:30:57.869" v="10056" actId="790"/>
          <ac:spMkLst>
            <pc:docMk/>
            <pc:sldMk cId="1635362247" sldId="288"/>
            <ac:spMk id="2" creationId="{1901AF55-2B67-B948-B77E-92DC3A55DB26}"/>
          </ac:spMkLst>
        </pc:spChg>
      </pc:sldChg>
      <pc:sldChg chg="modSp mod modNotesTx">
        <pc:chgData name="Fanny Sainte-Rose" userId="b91729fe456e2369" providerId="LiveId" clId="{EE09690F-C0A6-411C-8BFE-3B75799CA689}" dt="2022-06-06T08:11:14.184" v="13131" actId="6549"/>
        <pc:sldMkLst>
          <pc:docMk/>
          <pc:sldMk cId="1534113031" sldId="290"/>
        </pc:sldMkLst>
        <pc:spChg chg="mod">
          <ac:chgData name="Fanny Sainte-Rose" userId="b91729fe456e2369" providerId="LiveId" clId="{EE09690F-C0A6-411C-8BFE-3B75799CA689}" dt="2022-06-06T08:11:14.184" v="13131" actId="6549"/>
          <ac:spMkLst>
            <pc:docMk/>
            <pc:sldMk cId="1534113031" sldId="290"/>
            <ac:spMk id="2" creationId="{8F8F2D83-6691-5148-8779-BEB6D77B6A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77BC9-76D2-014C-BC3F-A98A143488AC}"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1A80-FBDD-434F-A0BA-8BBAFE6A726F}" type="slidenum">
              <a:rPr lang="en-US" smtClean="0"/>
              <a:t>‹N°›</a:t>
            </a:fld>
            <a:endParaRPr lang="en-US"/>
          </a:p>
        </p:txBody>
      </p:sp>
    </p:spTree>
    <p:extLst>
      <p:ext uri="{BB962C8B-B14F-4D97-AF65-F5344CB8AC3E}">
        <p14:creationId xmlns:p14="http://schemas.microsoft.com/office/powerpoint/2010/main" val="31507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hopeofsurvivors.com/default.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hopeofsurvivors.org/take-precau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3pi8hptl0qhh4.cloudfront.net/documents/sbjt/sbjt_2000winter6.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buse_of_power.%20Accessed%202/16/20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rdandworld.luthersem.edu/content/pdfs/19-3_Politics/19-3_Spielm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NISVS-overview.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mediarelations.k-state.edu/WEB/News/Webzine/0202/sexualabus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omen.adventist.org/protecting-our-childr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ebanner.org/columns/2019/04/abuse-of-pow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1" kern="1200" dirty="0">
                <a:solidFill>
                  <a:schemeClr val="tx1"/>
                </a:solidFill>
                <a:effectLst/>
                <a:latin typeface="+mn-lt"/>
                <a:ea typeface="+mn-ea"/>
                <a:cs typeface="+mn-cs"/>
              </a:rPr>
              <a:t>ABUS DE POUVOIR</a:t>
            </a:r>
          </a:p>
          <a:p>
            <a:r>
              <a:rPr lang="fr-FR" sz="1200" b="0" i="0" kern="1200" noProof="1">
                <a:solidFill>
                  <a:schemeClr val="tx1"/>
                </a:solidFill>
                <a:effectLst/>
                <a:latin typeface="+mn-lt"/>
                <a:ea typeface="+mn-ea"/>
                <a:cs typeface="+mn-cs"/>
              </a:rPr>
              <a:t>Par Ardis et Dick Stenbakken</a:t>
            </a:r>
          </a:p>
          <a:p>
            <a:r>
              <a:rPr lang="fr-FR" sz="1200" b="0" i="0" kern="1200" noProof="1">
                <a:solidFill>
                  <a:schemeClr val="tx1"/>
                </a:solidFill>
                <a:effectLst/>
                <a:latin typeface="+mn-lt"/>
                <a:ea typeface="+mn-ea"/>
                <a:cs typeface="+mn-cs"/>
              </a:rPr>
              <a:t>Pour la Journée spéciale </a:t>
            </a:r>
            <a:r>
              <a:rPr lang="fr-FR" sz="1200" b="1" i="0" kern="1200" noProof="1">
                <a:solidFill>
                  <a:schemeClr val="tx1"/>
                </a:solidFill>
                <a:effectLst/>
                <a:latin typeface="+mn-lt"/>
                <a:ea typeface="+mn-ea"/>
                <a:cs typeface="+mn-cs"/>
              </a:rPr>
              <a:t>enditnow</a:t>
            </a:r>
            <a:r>
              <a:rPr lang="fr-FR" sz="1200" noProof="1"/>
              <a:t>® </a:t>
            </a:r>
            <a:r>
              <a:rPr lang="fr-FR" sz="1200" b="0" i="0" kern="1200" noProof="1">
                <a:solidFill>
                  <a:schemeClr val="tx1"/>
                </a:solidFill>
                <a:effectLst/>
                <a:latin typeface="+mn-lt"/>
                <a:ea typeface="+mn-ea"/>
                <a:cs typeface="+mn-cs"/>
              </a:rPr>
              <a:t>2022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noProof="1">
                <a:solidFill>
                  <a:schemeClr val="tx1"/>
                </a:solidFill>
                <a:effectLst/>
                <a:latin typeface="+mn-lt"/>
                <a:ea typeface="+mn-ea"/>
                <a:cs typeface="+mn-cs"/>
              </a:rPr>
              <a:t>Préparé par les Ministères des femmes de la Conférence Générale</a:t>
            </a:r>
          </a:p>
          <a:p>
            <a:endParaRPr lang="fr-FR"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[Note au présentateur:</a:t>
            </a:r>
            <a:r>
              <a:rPr lang="fr-FR" sz="1200" i="1" kern="1200" dirty="0">
                <a:solidFill>
                  <a:schemeClr val="tx1"/>
                </a:solidFill>
                <a:effectLst/>
                <a:latin typeface="+mn-lt"/>
                <a:ea typeface="+mn-ea"/>
                <a:cs typeface="+mn-cs"/>
              </a:rPr>
              <a:t> </a:t>
            </a:r>
            <a:r>
              <a:rPr lang="fr-FR" sz="1800" i="1" dirty="0">
                <a:solidFill>
                  <a:srgbClr val="000000"/>
                </a:solidFill>
                <a:effectLst/>
                <a:uFill>
                  <a:solidFill>
                    <a:srgbClr val="000000"/>
                  </a:solidFill>
                </a:uFill>
                <a:latin typeface="Avenir Book"/>
                <a:ea typeface="Arial Unicode MS"/>
                <a:cs typeface="Arial Unicode MS"/>
              </a:rPr>
              <a:t>Nous conseillons au présentateur de se procurer des statistiques nationales à partager et de bien connaître les données locales, voire des cas survenus récemment dans la région</a:t>
            </a:r>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t>
            </a:r>
            <a:r>
              <a:rPr lang="fr-FR" sz="1800" i="1" dirty="0">
                <a:solidFill>
                  <a:srgbClr val="000000"/>
                </a:solidFill>
                <a:effectLst/>
                <a:uFill>
                  <a:solidFill>
                    <a:srgbClr val="000000"/>
                  </a:solidFill>
                </a:uFill>
                <a:latin typeface="Avenir Book"/>
                <a:ea typeface="Arial Unicode MS"/>
                <a:cs typeface="Arial Unicode MS"/>
              </a:rPr>
              <a:t>Il est également important de noter que ni la prédication ni le séminaire n’abordent tout ce qu’il y a à dire sur le sujet ; par exemple, on en dit très peu sur la restauration ou le châtiment – nous n’avons tout simplement pas le temps. Il serait bon de vous renseigner si votre division dispose d’une politique et/ou d’un comité pour s’occuper de l’inconduite sexuelle</a:t>
            </a:r>
            <a:r>
              <a:rPr lang="fr-FR" sz="1800" i="1" dirty="0">
                <a:solidFill>
                  <a:srgbClr val="FF0000"/>
                </a:solidFill>
                <a:effectLst/>
                <a:uFill>
                  <a:solidFill>
                    <a:srgbClr val="000000"/>
                  </a:solidFill>
                </a:uFill>
                <a:latin typeface="Avenir Book"/>
                <a:ea typeface="Arial Unicode MS"/>
                <a:cs typeface="Arial Unicode MS"/>
              </a:rPr>
              <a:t> </a:t>
            </a:r>
            <a:r>
              <a:rPr lang="fr-FR" sz="1800" i="1" dirty="0">
                <a:solidFill>
                  <a:srgbClr val="000000"/>
                </a:solidFill>
                <a:effectLst/>
                <a:uFill>
                  <a:solidFill>
                    <a:srgbClr val="000000"/>
                  </a:solidFill>
                </a:uFill>
                <a:latin typeface="Avenir Book"/>
                <a:ea typeface="Arial Unicode MS"/>
                <a:cs typeface="Arial Unicode MS"/>
              </a:rPr>
              <a:t>et des abus dans l’église, ou d’autres ressources similaires. Pour plus d’informations, vous pouvez contacter les Ministères des Femmes ou les Ministères de la Famille de votre division. Le site suivant est une bonne source d’informations : </a:t>
            </a:r>
            <a:r>
              <a:rPr lang="fr-FR" sz="1800" i="1" u="sng" dirty="0">
                <a:solidFill>
                  <a:srgbClr val="000000"/>
                </a:solidFill>
                <a:effectLst/>
                <a:uFill>
                  <a:solidFill>
                    <a:srgbClr val="000000"/>
                  </a:solidFill>
                </a:uFill>
                <a:latin typeface="Avenir Book"/>
                <a:ea typeface="Arial Unicode MS"/>
                <a:cs typeface="Arial Unicode MS"/>
                <a:hlinkClick r:id="rId3"/>
              </a:rPr>
              <a:t>http://www.thehopeofsurvivors.com/default.asp</a:t>
            </a:r>
            <a:r>
              <a:rPr lang="fr-FR" sz="1800" i="1" dirty="0">
                <a:solidFill>
                  <a:srgbClr val="000000"/>
                </a:solidFill>
                <a:effectLst/>
                <a:uFill>
                  <a:solidFill>
                    <a:srgbClr val="000000"/>
                  </a:solidFill>
                </a:uFill>
                <a:latin typeface="Avenir Book"/>
                <a:ea typeface="Arial Unicode MS"/>
                <a:cs typeface="Arial Unicode MS"/>
              </a:rPr>
              <a:t>. Il traite principalement de l’inconduite des pasteurs, mais une bonne partie est également valable pour d’autres situations. </a:t>
            </a:r>
            <a:r>
              <a:rPr lang="fr-FR" sz="1800" dirty="0" err="1">
                <a:solidFill>
                  <a:srgbClr val="000000"/>
                </a:solidFill>
                <a:effectLst/>
                <a:uFill>
                  <a:solidFill>
                    <a:srgbClr val="000000"/>
                  </a:solidFill>
                </a:uFill>
                <a:latin typeface="Avenir Book"/>
                <a:ea typeface="Arial Unicode MS"/>
                <a:cs typeface="Arial Unicode MS"/>
              </a:rPr>
              <a:t>Sex</a:t>
            </a:r>
            <a:r>
              <a:rPr lang="fr-FR" sz="1800" dirty="0">
                <a:solidFill>
                  <a:srgbClr val="000000"/>
                </a:solidFill>
                <a:effectLst/>
                <a:uFill>
                  <a:solidFill>
                    <a:srgbClr val="000000"/>
                  </a:solidFill>
                </a:uFill>
                <a:latin typeface="Avenir Book"/>
                <a:ea typeface="Arial Unicode MS"/>
                <a:cs typeface="Arial Unicode MS"/>
              </a:rPr>
              <a:t> in the </a:t>
            </a:r>
            <a:r>
              <a:rPr lang="fr-FR" sz="1800" dirty="0" err="1">
                <a:solidFill>
                  <a:srgbClr val="000000"/>
                </a:solidFill>
                <a:effectLst/>
                <a:uFill>
                  <a:solidFill>
                    <a:srgbClr val="000000"/>
                  </a:solidFill>
                </a:uFill>
                <a:latin typeface="Avenir Book"/>
                <a:ea typeface="Arial Unicode MS"/>
                <a:cs typeface="Arial Unicode MS"/>
              </a:rPr>
              <a:t>Forbidden</a:t>
            </a:r>
            <a:r>
              <a:rPr lang="fr-FR" sz="1800" dirty="0">
                <a:solidFill>
                  <a:srgbClr val="000000"/>
                </a:solidFill>
                <a:effectLst/>
                <a:uFill>
                  <a:solidFill>
                    <a:srgbClr val="000000"/>
                  </a:solidFill>
                </a:uFill>
                <a:latin typeface="Avenir Book"/>
                <a:ea typeface="Arial Unicode MS"/>
                <a:cs typeface="Arial Unicode MS"/>
              </a:rPr>
              <a:t> Zone de Peter </a:t>
            </a:r>
            <a:r>
              <a:rPr lang="fr-FR" sz="1800" dirty="0" err="1">
                <a:solidFill>
                  <a:srgbClr val="000000"/>
                </a:solidFill>
                <a:effectLst/>
                <a:uFill>
                  <a:solidFill>
                    <a:srgbClr val="000000"/>
                  </a:solidFill>
                </a:uFill>
                <a:latin typeface="Avenir Book"/>
                <a:ea typeface="Arial Unicode MS"/>
                <a:cs typeface="Arial Unicode MS"/>
              </a:rPr>
              <a:t>Rutter</a:t>
            </a:r>
            <a:r>
              <a:rPr lang="fr-FR" sz="1800" dirty="0">
                <a:solidFill>
                  <a:srgbClr val="000000"/>
                </a:solidFill>
                <a:effectLst/>
                <a:uFill>
                  <a:solidFill>
                    <a:srgbClr val="000000"/>
                  </a:solidFill>
                </a:uFill>
                <a:latin typeface="Avenir Book"/>
                <a:ea typeface="Arial Unicode MS"/>
                <a:cs typeface="Arial Unicode MS"/>
              </a:rPr>
              <a:t>, Fawcett, 1991, </a:t>
            </a:r>
            <a:r>
              <a:rPr lang="fr-FR" sz="1800" i="1" dirty="0">
                <a:solidFill>
                  <a:srgbClr val="000000"/>
                </a:solidFill>
                <a:effectLst/>
                <a:uFill>
                  <a:solidFill>
                    <a:srgbClr val="000000"/>
                  </a:solidFill>
                </a:uFill>
                <a:latin typeface="Avenir Book"/>
                <a:ea typeface="Arial Unicode MS"/>
                <a:cs typeface="Arial Unicode MS"/>
              </a:rPr>
              <a:t>est un bon livre sur les abus de pouvoir de nature sexuelle</a:t>
            </a:r>
            <a:r>
              <a:rPr lang="fr-FR" sz="1800" dirty="0">
                <a:solidFill>
                  <a:srgbClr val="000000"/>
                </a:solidFill>
                <a:effectLst/>
                <a:uFill>
                  <a:solidFill>
                    <a:srgbClr val="000000"/>
                  </a:solidFill>
                </a:uFill>
                <a:latin typeface="Avenir Book"/>
                <a:ea typeface="Arial Unicode MS"/>
                <a:cs typeface="Arial Unicode MS"/>
              </a:rPr>
              <a:t>.]</a:t>
            </a:r>
          </a:p>
          <a:p>
            <a:endParaRPr lang="fr-FR" dirty="0"/>
          </a:p>
        </p:txBody>
      </p:sp>
      <p:sp>
        <p:nvSpPr>
          <p:cNvPr id="4" name="Slide Number Placeholder 3"/>
          <p:cNvSpPr>
            <a:spLocks noGrp="1"/>
          </p:cNvSpPr>
          <p:nvPr>
            <p:ph type="sldNum" sz="quarter" idx="5"/>
          </p:nvPr>
        </p:nvSpPr>
        <p:spPr/>
        <p:txBody>
          <a:bodyPr/>
          <a:lstStyle/>
          <a:p>
            <a:fld id="{801C1A80-FBDD-434F-A0BA-8BBAFE6A726F}" type="slidenum">
              <a:rPr lang="en-US" smtClean="0"/>
              <a:t>1</a:t>
            </a:fld>
            <a:endParaRPr lang="en-US"/>
          </a:p>
        </p:txBody>
      </p:sp>
    </p:spTree>
    <p:extLst>
      <p:ext uri="{BB962C8B-B14F-4D97-AF65-F5344CB8AC3E}">
        <p14:creationId xmlns:p14="http://schemas.microsoft.com/office/powerpoint/2010/main" val="17474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800" dirty="0">
                <a:effectLst/>
                <a:latin typeface="Tw Cen MT" panose="020B0602020104020603" pitchFamily="34" charset="0"/>
                <a:ea typeface="Arial Unicode MS"/>
                <a:cs typeface="Times New Roman" panose="02020603050405020304" pitchFamily="18" charset="0"/>
              </a:rPr>
              <a:t>« </a:t>
            </a:r>
            <a:r>
              <a:rPr lang="fr-FR" sz="1800" b="1" dirty="0">
                <a:effectLst/>
                <a:latin typeface="Tw Cen MT" panose="020B0602020104020603" pitchFamily="34" charset="0"/>
                <a:ea typeface="Arial Unicode MS"/>
                <a:cs typeface="Times New Roman" panose="02020603050405020304" pitchFamily="18" charset="0"/>
              </a:rPr>
              <a:t>Un autre facteur est lié à une mauvaise interprétation du mandat évangélique qui consiste à pardonner aux pécheurs. Ainsi, l’inconduite sexuelle des pasteurs est considérée davantage comme un écart de conduite moral que comme un abus de confiance dans un cadre professionnel</a:t>
            </a:r>
            <a:r>
              <a:rPr lang="fr-FR" sz="1800" dirty="0">
                <a:effectLst/>
                <a:latin typeface="Tw Cen MT" panose="020B0602020104020603" pitchFamily="34" charset="0"/>
                <a:ea typeface="Arial Unicode MS"/>
                <a:cs typeface="Times New Roman" panose="02020603050405020304" pitchFamily="18" charset="0"/>
              </a:rPr>
              <a:t>. Bien sûr, cette conception ne tient pas compte de la directive du Sauveur, qui a déclaré que ceux qui font du mal aux petits doivent être sévèrement, et même définitivement punis. Souvenez-vous que l’inconduite sexuelle est rarement un besoin de relation sexuelle, mais plutôt un abus de pouvoir et d’autorité. » </a:t>
            </a:r>
            <a:r>
              <a:rPr lang="fr-FR" sz="1800" dirty="0">
                <a:effectLst/>
                <a:latin typeface="Avenir Book"/>
                <a:ea typeface="Arial Unicode MS"/>
                <a:cs typeface="Arial" panose="020B0604020202020204" pitchFamily="34" charset="0"/>
              </a:rPr>
              <a:t>—« </a:t>
            </a:r>
            <a:r>
              <a:rPr lang="fr-FR" sz="1800" dirty="0" err="1">
                <a:effectLst/>
                <a:latin typeface="Avenir Book"/>
                <a:ea typeface="Arial Unicode MS"/>
                <a:cs typeface="Arial" panose="020B0604020202020204" pitchFamily="34" charset="0"/>
              </a:rPr>
              <a:t>Organizational</a:t>
            </a:r>
            <a:r>
              <a:rPr lang="fr-FR" sz="1800" dirty="0">
                <a:effectLst/>
                <a:latin typeface="Avenir Book"/>
                <a:ea typeface="Arial Unicode MS"/>
                <a:cs typeface="Arial" panose="020B0604020202020204" pitchFamily="34" charset="0"/>
              </a:rPr>
              <a:t> </a:t>
            </a:r>
            <a:r>
              <a:rPr lang="fr-FR" sz="1800" dirty="0" err="1">
                <a:effectLst/>
                <a:latin typeface="Avenir Book"/>
                <a:ea typeface="Arial Unicode MS"/>
                <a:cs typeface="Arial" panose="020B0604020202020204" pitchFamily="34" charset="0"/>
              </a:rPr>
              <a:t>Misconduct</a:t>
            </a:r>
            <a:r>
              <a:rPr lang="fr-FR" sz="1800" dirty="0">
                <a:effectLst/>
                <a:latin typeface="Avenir Book"/>
                <a:ea typeface="Arial Unicode MS"/>
                <a:cs typeface="Arial" panose="020B0604020202020204" pitchFamily="34" charset="0"/>
              </a:rPr>
              <a:t>, » James A. </a:t>
            </a:r>
            <a:r>
              <a:rPr lang="fr-FR" sz="1800" dirty="0" err="1">
                <a:effectLst/>
                <a:latin typeface="Avenir Book"/>
                <a:ea typeface="Arial Unicode MS"/>
                <a:cs typeface="Arial" panose="020B0604020202020204" pitchFamily="34" charset="0"/>
              </a:rPr>
              <a:t>Cress</a:t>
            </a:r>
            <a:r>
              <a:rPr lang="fr-FR" sz="1800" dirty="0">
                <a:effectLst/>
                <a:latin typeface="Avenir Book"/>
                <a:ea typeface="Arial Unicode MS"/>
                <a:cs typeface="Arial" panose="020B0604020202020204" pitchFamily="34" charset="0"/>
              </a:rPr>
              <a:t>, septembre 2002, </a:t>
            </a:r>
            <a:r>
              <a:rPr lang="fr-FR" sz="1800" i="1" dirty="0">
                <a:effectLst/>
                <a:latin typeface="Avenir Book"/>
                <a:ea typeface="Arial Unicode MS"/>
                <a:cs typeface="Arial" panose="020B0604020202020204" pitchFamily="34" charset="0"/>
              </a:rPr>
              <a:t>Ministry</a:t>
            </a:r>
            <a:r>
              <a:rPr lang="fr-FR" sz="1800" i="1" baseline="30000" dirty="0">
                <a:effectLst/>
                <a:latin typeface="Avenir Book"/>
                <a:ea typeface="Arial Unicode MS"/>
                <a:cs typeface="Arial" panose="020B0604020202020204" pitchFamily="34" charset="0"/>
              </a:rPr>
              <a:t>®</a:t>
            </a:r>
            <a:r>
              <a:rPr lang="fr-FR" sz="1800" i="1" dirty="0">
                <a:effectLst/>
                <a:latin typeface="Avenir Book"/>
                <a:ea typeface="Arial Unicode MS"/>
                <a:cs typeface="Arial" panose="020B0604020202020204" pitchFamily="34" charset="0"/>
              </a:rPr>
              <a:t> Revue Internationale pour les Pasteurs.</a:t>
            </a:r>
            <a:r>
              <a:rPr lang="fr-FR" sz="1200" kern="1200" dirty="0">
                <a:solidFill>
                  <a:schemeClr val="tx1"/>
                </a:solidFill>
                <a:effectLst/>
                <a:latin typeface="+mn-lt"/>
                <a:ea typeface="+mn-ea"/>
                <a:cs typeface="+mn-cs"/>
              </a:rPr>
              <a:t>[1]</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Comment </a:t>
            </a:r>
            <a:r>
              <a:rPr lang="fr-FR" sz="1200" i="1" kern="1200" dirty="0">
                <a:solidFill>
                  <a:schemeClr val="tx1"/>
                </a:solidFill>
                <a:effectLst/>
                <a:latin typeface="+mn-lt"/>
                <a:ea typeface="+mn-ea"/>
                <a:cs typeface="+mn-cs"/>
              </a:rPr>
              <a:t>aggraver l’inconduite d’un dirigeant d’église dans sa congrégation</a:t>
            </a:r>
            <a:r>
              <a:rPr lang="fr-FR" sz="1200" kern="1200" dirty="0">
                <a:solidFill>
                  <a:schemeClr val="tx1"/>
                </a:solidFill>
                <a:effectLst/>
                <a:latin typeface="+mn-lt"/>
                <a:ea typeface="+mn-ea"/>
                <a:cs typeface="+mn-cs"/>
              </a:rPr>
              <a:t>? En </a:t>
            </a:r>
            <a:r>
              <a:rPr lang="fr-FR" sz="1200" b="1" kern="1200" dirty="0">
                <a:solidFill>
                  <a:schemeClr val="tx1"/>
                </a:solidFill>
                <a:effectLst/>
                <a:latin typeface="+mn-lt"/>
                <a:ea typeface="+mn-ea"/>
                <a:cs typeface="+mn-cs"/>
              </a:rPr>
              <a:t>réagissant de la mauvaise manière. </a:t>
            </a:r>
            <a:r>
              <a:rPr lang="fr-FR" sz="1800" dirty="0">
                <a:effectLst/>
                <a:latin typeface="Avenir Book"/>
                <a:ea typeface="Arial Unicode MS"/>
                <a:cs typeface="Arial" panose="020B0604020202020204" pitchFamily="34" charset="0"/>
              </a:rPr>
              <a:t>Le problème d’inconduite des pasteurs affecte toutes les dénominations. </a:t>
            </a:r>
            <a:r>
              <a:rPr lang="fr-FR" sz="1800" dirty="0" err="1">
                <a:effectLst/>
                <a:latin typeface="Avenir Book"/>
                <a:ea typeface="Arial Unicode MS"/>
                <a:cs typeface="Arial" panose="020B0604020202020204" pitchFamily="34" charset="0"/>
              </a:rPr>
              <a:t>Adventist</a:t>
            </a:r>
            <a:r>
              <a:rPr lang="fr-FR" sz="1800" dirty="0">
                <a:effectLst/>
                <a:latin typeface="Avenir Book"/>
                <a:ea typeface="Arial Unicode MS"/>
                <a:cs typeface="Arial" panose="020B0604020202020204" pitchFamily="34" charset="0"/>
              </a:rPr>
              <a:t> Risk Management a des directives auxquelles vous devez avoir accès et renseignez-vous également sur les directives pour votre région.</a:t>
            </a:r>
          </a:p>
          <a:p>
            <a:pPr marL="0" lvl="0" indent="0">
              <a:buFont typeface="Arial" panose="020B0604020202020204" pitchFamily="34" charset="0"/>
              <a:buNone/>
            </a:pPr>
            <a:endParaRPr lang="fr-FR"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Dans les années 1980, l’écrivaine Naomi Wolf a été harcelée sexuellement alors qu’elle était étudiante à l’Université de Yale. Elle a écrit sur ses années de lutte pour déterminer ce que Yale avait fait en matière de responsabilité de sa faculté. Elle en a conclu que l’abus de pouvoir est nuisible pour l’institution concernée ou pour la mission globale d’une église. Elle déclare : « L’église catholique est un bon exemple : les gens ont compris que la loi du silence qui régnait parmi les dirigeants de l’église au sujet des transgressions sexuelles systémiques ternissait la mission d’une organisation qui avait une grande responsabilité envers la société dans son ensemble. » Elle dit que « même l’armée commence à comprendre que ce genre de harcèlement sexuel sur les élèves officiers nuit à sa mission sociale. » Alors si l’institution considère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combien sa mission est entachée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quand l’un de ses dirigeants/employés/représentants se livre à des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abus de pouvoir</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elle peut se sentir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incitée à agir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quand elle reconnaît qu’elle a tout intérêt à le faire, et que les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conséquences négatives </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pour elle (sur le plan légal, financier, de la réputation, etc.) risquent de saper sa mission et même de compromettre sa survie.</a:t>
            </a:r>
            <a:r>
              <a:rPr lang="fr-FR" sz="1800" kern="1200" dirty="0">
                <a:solidFill>
                  <a:schemeClr val="tx1"/>
                </a:solidFill>
                <a:effectLst/>
                <a:latin typeface="+mn-lt"/>
                <a:ea typeface="+mn-ea"/>
                <a:cs typeface="+mn-cs"/>
              </a:rPr>
              <a:t> [2]</a:t>
            </a:r>
          </a:p>
          <a:p>
            <a:endParaRPr lang="fr-FR" sz="1200" kern="1200" dirty="0">
              <a:solidFill>
                <a:schemeClr val="tx1"/>
              </a:solidFill>
              <a:effectLst/>
              <a:latin typeface="+mn-lt"/>
              <a:ea typeface="+mn-ea"/>
              <a:cs typeface="+mn-cs"/>
            </a:endParaRPr>
          </a:p>
          <a:p>
            <a:pPr marL="0" lvl="0" indent="0">
              <a:buFontTx/>
              <a:buNone/>
            </a:pPr>
            <a:r>
              <a:rPr lang="fr-FR" sz="1200" kern="1200" dirty="0">
                <a:solidFill>
                  <a:schemeClr val="tx1"/>
                </a:solidFill>
                <a:effectLst/>
                <a:latin typeface="+mn-lt"/>
                <a:ea typeface="+mn-ea"/>
                <a:cs typeface="+mn-cs"/>
              </a:rPr>
              <a:t>[1] Revue mensuelle publiée par l’Eglise Adventiste du Septième Jour depuis 1928 et lue par des hommes d’église de toutes dénominations.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a:t>
            </a:r>
            <a:r>
              <a:rPr lang="fr-FR" sz="1200" dirty="0">
                <a:effectLst/>
                <a:latin typeface="Avenir Book"/>
                <a:ea typeface="Arial Unicode MS"/>
                <a:cs typeface="Helvetica Neue"/>
              </a:rPr>
              <a:t>Informations du Dr. Marie M. Fortune, fondatrice et analyste de l’Institut </a:t>
            </a:r>
            <a:r>
              <a:rPr lang="fr-FR" sz="1200" dirty="0" err="1">
                <a:effectLst/>
                <a:latin typeface="Avenir Book"/>
                <a:ea typeface="Arial Unicode MS"/>
                <a:cs typeface="Helvetica Neue"/>
              </a:rPr>
              <a:t>FaithTrust</a:t>
            </a:r>
            <a:r>
              <a:rPr lang="fr-FR" sz="1200" dirty="0">
                <a:effectLst/>
                <a:latin typeface="Avenir Book"/>
                <a:ea typeface="Arial Unicode MS"/>
                <a:cs typeface="Helvetica Neue"/>
              </a:rPr>
              <a:t>, dans un courriel promotionnel</a:t>
            </a:r>
            <a:r>
              <a:rPr lang="en-US" sz="1200" dirty="0">
                <a:effectLst/>
                <a:latin typeface="Avenir Book"/>
                <a:ea typeface="Arial Unicode MS"/>
                <a:cs typeface="Helvetica Neue"/>
              </a:rPr>
              <a:t>.</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10</a:t>
            </a:fld>
            <a:endParaRPr lang="en-US"/>
          </a:p>
        </p:txBody>
      </p:sp>
    </p:spTree>
    <p:extLst>
      <p:ext uri="{BB962C8B-B14F-4D97-AF65-F5344CB8AC3E}">
        <p14:creationId xmlns:p14="http://schemas.microsoft.com/office/powerpoint/2010/main" val="235980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Mesures à prendre pour éviter de tomber dans le péché quand on détient le pouvoir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200" b="1" kern="1200" noProof="0" dirty="0">
                <a:solidFill>
                  <a:schemeClr val="tx1"/>
                </a:solidFill>
                <a:effectLst/>
                <a:latin typeface="+mn-lt"/>
                <a:ea typeface="+mn-ea"/>
                <a:cs typeface="+mn-cs"/>
              </a:rPr>
              <a:t>Si vous faites partie de ceux qui détiennent un certain pouvoir</a:t>
            </a:r>
            <a:r>
              <a:rPr lang="fr-FR" sz="1200" kern="1200" noProof="0" dirty="0">
                <a:solidFill>
                  <a:schemeClr val="tx1"/>
                </a:solidFill>
                <a:effectLst/>
                <a:latin typeface="+mn-lt"/>
                <a:ea typeface="+mn-ea"/>
                <a:cs typeface="+mn-cs"/>
              </a:rPr>
              <a:t>, </a:t>
            </a:r>
            <a:r>
              <a:rPr lang="fr-FR" sz="1800" dirty="0">
                <a:solidFill>
                  <a:srgbClr val="000000"/>
                </a:solidFill>
                <a:effectLst/>
                <a:uFill>
                  <a:solidFill>
                    <a:srgbClr val="000000"/>
                  </a:solidFill>
                </a:uFill>
                <a:latin typeface="Avenir Book"/>
                <a:ea typeface="Arial Unicode MS"/>
                <a:cs typeface="Arial Unicode MS"/>
              </a:rPr>
              <a:t>et si vous êtes notamment en position de force, vous devez prendre des mesures pour vous assurer de ne pas vous retrouver à abuser de ce pouvoir. Malheureusement, parmi les auteurs d’abus, beaucoup pensaient qu’ils n’étaient pas vulnérables, qu’ils n’avaient même pas besoin de prendre des précautions. Mais n’importe qui peut avoir des problèmes si aucune mesure de sécurité n’est prise. Pour vous protéger, voici quelques mesures à prendre.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Avenir Book"/>
                <a:ea typeface="Arial Unicode MS"/>
                <a:cs typeface="Arial Unicode MS"/>
              </a:rPr>
              <a:t>Servez-vous constamment de votre bureau comme barrière physique entre vous et la personne qui vient vous consulter.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vitez les contacts physiques, même bienveillants.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lvl="0" indent="-342900">
              <a:buFont typeface="Courier New" panose="02070309020205020404" pitchFamily="49" charset="0"/>
              <a:buChar char="o"/>
            </a:pPr>
            <a:r>
              <a:rPr lang="fr-FR" sz="1800" dirty="0">
                <a:solidFill>
                  <a:srgbClr val="000000"/>
                </a:solidFill>
                <a:effectLst/>
                <a:uFill>
                  <a:solidFill>
                    <a:srgbClr val="000000"/>
                  </a:solidFill>
                </a:uFill>
                <a:latin typeface="Avenir Book"/>
                <a:ea typeface="Arial Unicode MS"/>
                <a:cs typeface="Arial Unicode MS"/>
              </a:rPr>
              <a:t>Ne conseillez que les couples ou les membres du même sexe que vous (les hommes conseillent les hommes, les femmes conseillent les femmes).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effectLst/>
                <a:latin typeface="Avenir Book"/>
                <a:ea typeface="Arial Unicode MS"/>
                <a:cs typeface="Times New Roman" panose="02020603050405020304" pitchFamily="18" charset="0"/>
              </a:rPr>
              <a:t>Ne croyez jamais que vous êtes invincible. </a:t>
            </a:r>
            <a:r>
              <a:rPr lang="fr-FR" sz="1800" dirty="0">
                <a:effectLst/>
                <a:latin typeface="Tw Cen MT" panose="020B0602020104020603" pitchFamily="34" charset="0"/>
                <a:ea typeface="Arial Unicode MS"/>
                <a:cs typeface="Times New Roman" panose="02020603050405020304" pitchFamily="18" charset="0"/>
              </a:rPr>
              <a:t>É</a:t>
            </a:r>
            <a:r>
              <a:rPr lang="fr-FR" sz="1800" dirty="0">
                <a:effectLst/>
                <a:latin typeface="Avenir Book"/>
                <a:ea typeface="Arial Unicode MS"/>
                <a:cs typeface="Times New Roman" panose="02020603050405020304" pitchFamily="18" charset="0"/>
              </a:rPr>
              <a:t>tant donné les circonstances, chaque pasteur [ou autre personne au pouvoir] est exposé à la tentation, au péché et à l’abus de pouvoir</a:t>
            </a:r>
          </a:p>
          <a:p>
            <a:endParaRPr lang="fr-FR" sz="1200" b="1"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Trouvez un partenaire ou un groupe de responsabilité,</a:t>
            </a:r>
            <a:r>
              <a:rPr lang="fr-FR" sz="1200" b="1" dirty="0">
                <a:solidFill>
                  <a:srgbClr val="FF0000"/>
                </a:solidFill>
                <a:effectLst/>
                <a:uFill>
                  <a:solidFill>
                    <a:srgbClr val="000000"/>
                  </a:solidFill>
                </a:uFill>
                <a:latin typeface="Avenir Book"/>
                <a:ea typeface="Arial Unicode MS"/>
                <a:cs typeface="Arial Unicode MS"/>
              </a:rPr>
              <a:t> </a:t>
            </a:r>
            <a:r>
              <a:rPr lang="fr-FR" sz="1200" b="1" dirty="0">
                <a:solidFill>
                  <a:srgbClr val="000000"/>
                </a:solidFill>
                <a:effectLst/>
                <a:uFill>
                  <a:solidFill>
                    <a:srgbClr val="000000"/>
                  </a:solidFill>
                </a:uFill>
                <a:latin typeface="Avenir Book"/>
                <a:ea typeface="Arial Unicode MS"/>
                <a:cs typeface="Arial Unicode MS"/>
              </a:rPr>
              <a:t>et rencontrez-vous régulièrement et en toute honnêteté.</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Laissez la porte du bureau ouverte et la fenêtre dégagée.</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Servez-vous constamment de votre bureau comme barrière physique entre vous et la personne qui vient vous consulter.</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200" b="1" dirty="0">
                <a:solidFill>
                  <a:srgbClr val="000000"/>
                </a:solidFill>
                <a:effectLst/>
                <a:uFill>
                  <a:solidFill>
                    <a:srgbClr val="000000"/>
                  </a:solidFill>
                </a:uFill>
                <a:latin typeface="Avenir Book"/>
                <a:ea typeface="Arial Unicode MS"/>
                <a:cs typeface="Arial Unicode MS"/>
              </a:rPr>
              <a:t>vitez les contacts physiques, même innocents.</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000000"/>
                </a:solidFill>
                <a:effectLst/>
                <a:uFill>
                  <a:solidFill>
                    <a:srgbClr val="000000"/>
                  </a:solidFill>
                </a:uFill>
                <a:latin typeface="Avenir Book"/>
                <a:ea typeface="Arial Unicode MS"/>
                <a:cs typeface="Arial Unicode MS"/>
              </a:rPr>
              <a:t>Ne conseillez que les couples ou les membres du même sexe que vous (les hommes conseillent les hommes, les femmes conseillent les femmes).</a:t>
            </a:r>
            <a:endParaRPr lang="fr-FR" sz="12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effectLst/>
                <a:latin typeface="Avenir Book"/>
                <a:ea typeface="Arial Unicode MS"/>
                <a:cs typeface="Times New Roman" panose="02020603050405020304" pitchFamily="18" charset="0"/>
              </a:rPr>
              <a:t>Ne croyez jamais que vous êtes invincible. </a:t>
            </a:r>
            <a:r>
              <a:rPr lang="fr-FR" sz="1200" b="1" dirty="0">
                <a:effectLst/>
                <a:latin typeface="Tw Cen MT" panose="020B0602020104020603" pitchFamily="34" charset="0"/>
                <a:ea typeface="Arial Unicode MS"/>
                <a:cs typeface="Times New Roman" panose="02020603050405020304" pitchFamily="18" charset="0"/>
              </a:rPr>
              <a:t>É</a:t>
            </a:r>
            <a:r>
              <a:rPr lang="fr-FR" sz="1200" b="1" dirty="0">
                <a:effectLst/>
                <a:latin typeface="Avenir Book"/>
                <a:ea typeface="Arial Unicode MS"/>
                <a:cs typeface="Times New Roman" panose="02020603050405020304" pitchFamily="18" charset="0"/>
              </a:rPr>
              <a:t>tant donné les circonstances, chaque pasteur [ou autre personne au pouvoir] est exposé à la tentation, au péché et à l’abus de pouvoir.</a:t>
            </a:r>
            <a:r>
              <a:rPr lang="fr-FR" sz="1200" kern="1200" noProof="0" dirty="0">
                <a:solidFill>
                  <a:schemeClr val="tx1"/>
                </a:solidFill>
                <a:effectLst/>
                <a:latin typeface="+mn-lt"/>
                <a:ea typeface="+mn-ea"/>
                <a:cs typeface="+mn-cs"/>
              </a:rPr>
              <a:t>[1] </a:t>
            </a: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Et si vous avez affaire à une de ces personnes au pouvoir, vous devez vérifier qu’elle prend ces mesures pour vous protéger.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http://www.thehopeofsurvivors.org/take-precautions/</a:t>
            </a:r>
            <a:r>
              <a:rPr lang="fr-FR" sz="1200" kern="1200" noProof="0" dirty="0">
                <a:solidFill>
                  <a:schemeClr val="tx1"/>
                </a:solidFill>
                <a:effectLst/>
                <a:latin typeface="+mn-lt"/>
                <a:ea typeface="+mn-ea"/>
                <a:cs typeface="+mn-cs"/>
              </a:rPr>
              <a:t>. Lu le 24/2/2022.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11</a:t>
            </a:fld>
            <a:endParaRPr lang="en-US"/>
          </a:p>
        </p:txBody>
      </p:sp>
    </p:spTree>
    <p:extLst>
      <p:ext uri="{BB962C8B-B14F-4D97-AF65-F5344CB8AC3E}">
        <p14:creationId xmlns:p14="http://schemas.microsoft.com/office/powerpoint/2010/main" val="400515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L’importance de la discipline ecclésiale</a:t>
            </a:r>
          </a:p>
          <a:p>
            <a:endParaRPr lang="fr-FR" sz="1200" kern="1200" noProof="0" dirty="0">
              <a:solidFill>
                <a:schemeClr val="tx1"/>
              </a:solidFill>
              <a:effectLst/>
              <a:latin typeface="+mn-lt"/>
              <a:ea typeface="+mn-ea"/>
              <a:cs typeface="+mn-cs"/>
            </a:endParaRPr>
          </a:p>
          <a:p>
            <a:r>
              <a:rPr lang="fr-FR" sz="1800" b="1" dirty="0">
                <a:effectLst/>
                <a:latin typeface="Avenir Book"/>
                <a:ea typeface="Arial Unicode MS"/>
                <a:cs typeface="Times New Roman" panose="02020603050405020304" pitchFamily="18" charset="0"/>
              </a:rPr>
              <a:t>La plupart des églises partent du principe qu’elles n’auront jamais de cas d’abus. Par conséquent, elles n’ont rien prévu pour affronter ce problème si jamais il survient. Généralement, on gère un problème d’abus de pouvoir en le glissant sous le tapis.</a:t>
            </a:r>
          </a:p>
          <a:p>
            <a:endParaRPr lang="fr-FR" sz="1200" b="1"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Mais il est d’une importance vitale de s’occuper de l’auteur des faits</a:t>
            </a:r>
            <a:r>
              <a:rPr lang="fr-FR" sz="1800" dirty="0">
                <a:solidFill>
                  <a:srgbClr val="000000"/>
                </a:solidFill>
                <a:effectLst/>
                <a:uFill>
                  <a:solidFill>
                    <a:srgbClr val="000000"/>
                  </a:solidFill>
                </a:uFill>
                <a:latin typeface="Avenir Book"/>
                <a:ea typeface="Arial Unicode MS"/>
                <a:cs typeface="Arial Unicode MS"/>
              </a:rPr>
              <a:t>. On attribue la citation suivante à Jay A. Quine, pasteur, juge et ancien procureur adjoint : « La discipline n’est pas facultative. Elle est obligatoire dans les </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critures.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12</a:t>
            </a:fld>
            <a:endParaRPr lang="en-US"/>
          </a:p>
        </p:txBody>
      </p:sp>
    </p:spTree>
    <p:extLst>
      <p:ext uri="{BB962C8B-B14F-4D97-AF65-F5344CB8AC3E}">
        <p14:creationId xmlns:p14="http://schemas.microsoft.com/office/powerpoint/2010/main" val="162521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Avenir Book"/>
                <a:ea typeface="Arial Unicode MS"/>
                <a:cs typeface="Times New Roman" panose="02020603050405020304" pitchFamily="18" charset="0"/>
              </a:rPr>
              <a:t>Il souligne : « </a:t>
            </a:r>
            <a:r>
              <a:rPr lang="fr-FR" sz="1800" b="1" dirty="0">
                <a:effectLst/>
                <a:latin typeface="Avenir Book"/>
                <a:ea typeface="Arial Unicode MS"/>
                <a:cs typeface="Times New Roman" panose="02020603050405020304" pitchFamily="18" charset="0"/>
              </a:rPr>
              <a:t>De nombreux passages dans la Bible appellent à la discipline des membres d’église égarés</a:t>
            </a:r>
            <a:r>
              <a:rPr lang="fr-FR" sz="1800" dirty="0">
                <a:effectLst/>
                <a:latin typeface="Avenir Book"/>
                <a:ea typeface="Arial Unicode MS"/>
                <a:cs typeface="Times New Roman" panose="02020603050405020304" pitchFamily="18" charset="0"/>
              </a:rPr>
              <a:t>. Ces passages conduisent à la conclusion inévitable que la discipline ecclésiale fait tout autant partie des fonctions d’une église locale que la prédication de la </a:t>
            </a:r>
            <a:r>
              <a:rPr lang="fr-FR" sz="1800" dirty="0">
                <a:effectLst/>
                <a:latin typeface="Tw Cen MT" panose="020B0602020104020603" pitchFamily="34" charset="0"/>
                <a:ea typeface="Arial Unicode MS"/>
                <a:cs typeface="Times New Roman" panose="02020603050405020304" pitchFamily="18" charset="0"/>
              </a:rPr>
              <a:t>"</a:t>
            </a:r>
            <a:r>
              <a:rPr lang="fr-FR" sz="1800" dirty="0">
                <a:effectLst/>
                <a:latin typeface="Avenir Book"/>
                <a:ea typeface="Arial Unicode MS"/>
                <a:cs typeface="Times New Roman" panose="02020603050405020304" pitchFamily="18" charset="0"/>
              </a:rPr>
              <a:t>pure doctrine de l’évangile</a:t>
            </a:r>
            <a:r>
              <a:rPr lang="fr-FR" sz="1800" dirty="0">
                <a:effectLst/>
                <a:latin typeface="Tw Cen MT" panose="020B0602020104020603" pitchFamily="34" charset="0"/>
                <a:ea typeface="Arial Unicode MS"/>
                <a:cs typeface="Times New Roman" panose="02020603050405020304" pitchFamily="18" charset="0"/>
              </a:rPr>
              <a:t>"</a:t>
            </a:r>
            <a:r>
              <a:rPr lang="fr-FR" sz="1800" dirty="0">
                <a:effectLst/>
                <a:latin typeface="Avenir Book"/>
                <a:ea typeface="Arial Unicode MS"/>
                <a:cs typeface="Times New Roman" panose="02020603050405020304" pitchFamily="18" charset="0"/>
              </a:rPr>
              <a:t> […] »</a:t>
            </a:r>
            <a:r>
              <a:rPr lang="fr-FR" sz="1800" kern="1200" noProof="0" dirty="0">
                <a:solidFill>
                  <a:schemeClr val="tx1"/>
                </a:solidFill>
                <a:effectLst/>
                <a:latin typeface="+mn-lt"/>
                <a:ea typeface="+mn-ea"/>
                <a:cs typeface="+mn-cs"/>
              </a:rPr>
              <a:t> [1]</a:t>
            </a:r>
            <a:endParaRPr lang="fr-FR" sz="1800" dirty="0">
              <a:effectLst/>
              <a:latin typeface="Avenir Book"/>
              <a:ea typeface="Arial Unicode MS"/>
              <a:cs typeface="Times New Roman" panose="02020603050405020304" pitchFamily="18" charset="0"/>
            </a:endParaRPr>
          </a:p>
          <a:p>
            <a:endParaRPr lang="fr-FR" sz="1200"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Matthieu 18.15-20</a:t>
            </a:r>
            <a:r>
              <a:rPr lang="fr-FR" sz="1800" dirty="0">
                <a:solidFill>
                  <a:srgbClr val="000000"/>
                </a:solidFill>
                <a:effectLst/>
                <a:uFill>
                  <a:solidFill>
                    <a:srgbClr val="000000"/>
                  </a:solidFill>
                </a:uFill>
                <a:latin typeface="Avenir Book"/>
                <a:ea typeface="Arial Unicode MS"/>
                <a:cs typeface="Arial Unicode MS"/>
              </a:rPr>
              <a:t> enseigne qu’il faut mettre le pécheur face à son péché, le réprimander, et s’il refuse de se repentir, l’exclure de l’église.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Actes 5.1-11</a:t>
            </a:r>
            <a:r>
              <a:rPr lang="fr-FR" sz="1800" dirty="0">
                <a:solidFill>
                  <a:srgbClr val="000000"/>
                </a:solidFill>
                <a:effectLst/>
                <a:uFill>
                  <a:solidFill>
                    <a:srgbClr val="000000"/>
                  </a:solidFill>
                </a:uFill>
                <a:latin typeface="Avenir Book"/>
                <a:ea typeface="Arial Unicode MS"/>
                <a:cs typeface="Arial Unicode MS"/>
              </a:rPr>
              <a:t> illustre la gravité du péché au sein de l’église, la sensibilité du Saint-Esprit au péché, et le jugement prompt de Dieu sur le péché.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b="1" kern="1200" noProof="0" dirty="0">
              <a:solidFill>
                <a:schemeClr val="tx1"/>
              </a:solidFill>
              <a:effectLst/>
              <a:latin typeface="+mn-lt"/>
              <a:ea typeface="+mn-ea"/>
              <a:cs typeface="+mn-cs"/>
            </a:endParaRPr>
          </a:p>
          <a:p>
            <a:r>
              <a:rPr lang="fr-FR" sz="1800" b="1" dirty="0">
                <a:solidFill>
                  <a:srgbClr val="000000"/>
                </a:solidFill>
                <a:effectLst/>
                <a:uFill>
                  <a:solidFill>
                    <a:srgbClr val="000000"/>
                  </a:solidFill>
                </a:uFill>
                <a:latin typeface="Avenir Book"/>
                <a:ea typeface="Arial Unicode MS"/>
                <a:cs typeface="Arial Unicode MS"/>
              </a:rPr>
              <a:t>1 Corinthiens 5.1-5 </a:t>
            </a:r>
            <a:r>
              <a:rPr lang="fr-FR" sz="1800" dirty="0">
                <a:solidFill>
                  <a:srgbClr val="000000"/>
                </a:solidFill>
                <a:effectLst/>
                <a:uFill>
                  <a:solidFill>
                    <a:srgbClr val="000000"/>
                  </a:solidFill>
                </a:uFill>
                <a:latin typeface="Avenir Book"/>
                <a:ea typeface="Arial Unicode MS"/>
                <a:cs typeface="Arial Unicode MS"/>
              </a:rPr>
              <a:t>enseigne que face à un péché invétéré et non délaissé, la réaction de l’église consiste à le déplorer, à délibérer, à juger le péché, et à exclure le membre impénitent.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1 Thessaloniciens 5.14</a:t>
            </a:r>
            <a:r>
              <a:rPr lang="fr-FR" sz="1800" dirty="0">
                <a:solidFill>
                  <a:srgbClr val="000000"/>
                </a:solidFill>
                <a:effectLst/>
                <a:uFill>
                  <a:solidFill>
                    <a:srgbClr val="000000"/>
                  </a:solidFill>
                </a:uFill>
                <a:latin typeface="Avenir Book"/>
                <a:ea typeface="Arial Unicode MS"/>
                <a:cs typeface="Arial Unicode MS"/>
              </a:rPr>
              <a:t> nous ordonne d’avertir les désobéissants et les fauteurs de trouble.</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2 Thessaloniciens 3.6-15</a:t>
            </a:r>
            <a:r>
              <a:rPr lang="fr-FR" sz="1800" dirty="0">
                <a:solidFill>
                  <a:srgbClr val="000000"/>
                </a:solidFill>
                <a:effectLst/>
                <a:uFill>
                  <a:solidFill>
                    <a:srgbClr val="000000"/>
                  </a:solidFill>
                </a:uFill>
                <a:latin typeface="Avenir Book"/>
                <a:ea typeface="Arial Unicode MS"/>
                <a:cs typeface="Arial Unicode MS"/>
              </a:rPr>
              <a:t> nous enseigne d’avertir le frère indiscipliné et de se retirer de lui.</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1 Timothée 5.20</a:t>
            </a:r>
            <a:r>
              <a:rPr lang="fr-FR" sz="1800" dirty="0">
                <a:solidFill>
                  <a:srgbClr val="000000"/>
                </a:solidFill>
                <a:effectLst/>
                <a:uFill>
                  <a:solidFill>
                    <a:srgbClr val="000000"/>
                  </a:solidFill>
                </a:uFill>
                <a:latin typeface="Avenir Book"/>
                <a:ea typeface="Arial Unicode MS"/>
                <a:cs typeface="Arial Unicode MS"/>
              </a:rPr>
              <a:t> nous dit de réprimander en public le péché invétéré.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Tite 1.13 </a:t>
            </a:r>
            <a:r>
              <a:rPr lang="fr-FR" sz="1800" dirty="0">
                <a:solidFill>
                  <a:srgbClr val="000000"/>
                </a:solidFill>
                <a:effectLst/>
                <a:uFill>
                  <a:solidFill>
                    <a:srgbClr val="000000"/>
                  </a:solidFill>
                </a:uFill>
                <a:latin typeface="Avenir Book"/>
                <a:ea typeface="Arial Unicode MS"/>
                <a:cs typeface="Arial Unicode MS"/>
              </a:rPr>
              <a:t>dit de réprimander sévèrement ceux qui enseignent des mensonges.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Tite 3.10 </a:t>
            </a:r>
            <a:r>
              <a:rPr lang="fr-FR" sz="1800" dirty="0">
                <a:solidFill>
                  <a:srgbClr val="000000"/>
                </a:solidFill>
                <a:effectLst/>
                <a:uFill>
                  <a:solidFill>
                    <a:srgbClr val="000000"/>
                  </a:solidFill>
                </a:uFill>
                <a:latin typeface="Avenir Book"/>
                <a:ea typeface="Arial Unicode MS"/>
                <a:cs typeface="Arial Unicode MS"/>
              </a:rPr>
              <a:t>nous ordonne de nous éloigner de celui qui cause des divisions, mais seulement après l’avoir suffisamment averti.</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800" b="1" dirty="0">
                <a:solidFill>
                  <a:srgbClr val="000000"/>
                </a:solidFill>
                <a:effectLst/>
                <a:uFill>
                  <a:solidFill>
                    <a:srgbClr val="000000"/>
                  </a:solidFill>
                </a:uFill>
                <a:latin typeface="Avenir Book"/>
                <a:ea typeface="Arial Unicode MS"/>
                <a:cs typeface="Arial Unicode MS"/>
              </a:rPr>
              <a:t>Apocalypse 2-3 </a:t>
            </a:r>
            <a:r>
              <a:rPr lang="fr-FR" sz="1800" dirty="0">
                <a:solidFill>
                  <a:srgbClr val="000000"/>
                </a:solidFill>
                <a:effectLst/>
                <a:uFill>
                  <a:solidFill>
                    <a:srgbClr val="000000"/>
                  </a:solidFill>
                </a:uFill>
                <a:latin typeface="Avenir Book"/>
                <a:ea typeface="Arial Unicode MS"/>
                <a:cs typeface="Arial Unicode MS"/>
              </a:rPr>
              <a:t>appelle les églises à la repentance et avertit d’une</a:t>
            </a:r>
            <a:r>
              <a:rPr lang="fr-FR" sz="1800" b="1" dirty="0">
                <a:solidFill>
                  <a:srgbClr val="000000"/>
                </a:solidFill>
                <a:effectLst/>
                <a:uFill>
                  <a:solidFill>
                    <a:srgbClr val="000000"/>
                  </a:solidFill>
                </a:uFill>
                <a:latin typeface="Avenir Book"/>
                <a:ea typeface="Arial Unicode MS"/>
                <a:cs typeface="Arial Unicode MS"/>
              </a:rPr>
              <a:t> </a:t>
            </a:r>
            <a:r>
              <a:rPr lang="fr-FR" sz="1800" dirty="0">
                <a:solidFill>
                  <a:srgbClr val="000000"/>
                </a:solidFill>
                <a:effectLst/>
                <a:uFill>
                  <a:solidFill>
                    <a:srgbClr val="000000"/>
                  </a:solidFill>
                </a:uFill>
                <a:latin typeface="Avenir Book"/>
                <a:ea typeface="Arial Unicode MS"/>
                <a:cs typeface="Arial Unicode MS"/>
              </a:rPr>
              <a:t>discipline imminente en cas de refus.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800" dirty="0">
                <a:solidFill>
                  <a:srgbClr val="000000"/>
                </a:solidFill>
                <a:effectLst/>
                <a:uFill>
                  <a:solidFill>
                    <a:srgbClr val="000000"/>
                  </a:solidFill>
                </a:uFill>
                <a:latin typeface="Avenir Book"/>
                <a:ea typeface="Arial Unicode MS"/>
                <a:cs typeface="Arial Unicode MS"/>
              </a:rPr>
              <a:t>Il est clair que Dieu destine l’église à prendre ce sujet au sérieux et à prendre des mesures disciplinaires quand les membres persistent à pécher.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http://d3pi8hptl0qhh4.cloudfront.net/documents/sbjt/sbjt_2000winter6.pdf</a:t>
            </a:r>
            <a:r>
              <a:rPr lang="fr-FR" sz="1200" kern="1200" noProof="0" dirty="0">
                <a:solidFill>
                  <a:schemeClr val="tx1"/>
                </a:solidFill>
                <a:effectLst/>
                <a:latin typeface="+mn-lt"/>
                <a:ea typeface="+mn-ea"/>
                <a:cs typeface="+mn-cs"/>
              </a:rPr>
              <a:t>.  Lu le 25/2/2022.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13</a:t>
            </a:fld>
            <a:endParaRPr lang="en-US"/>
          </a:p>
        </p:txBody>
      </p:sp>
    </p:spTree>
    <p:extLst>
      <p:ext uri="{BB962C8B-B14F-4D97-AF65-F5344CB8AC3E}">
        <p14:creationId xmlns:p14="http://schemas.microsoft.com/office/powerpoint/2010/main" val="303028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01C1A80-FBDD-434F-A0BA-8BBAFE6A726F}" type="slidenum">
              <a:rPr lang="en-US" smtClean="0"/>
              <a:t>17</a:t>
            </a:fld>
            <a:endParaRPr lang="en-US"/>
          </a:p>
        </p:txBody>
      </p:sp>
    </p:spTree>
    <p:extLst>
      <p:ext uri="{BB962C8B-B14F-4D97-AF65-F5344CB8AC3E}">
        <p14:creationId xmlns:p14="http://schemas.microsoft.com/office/powerpoint/2010/main" val="279965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Déclarations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indent="0" algn="l">
              <a:buNone/>
            </a:pPr>
            <a:endParaRPr lang="fr-FR" noProof="0" dirty="0"/>
          </a:p>
          <a:p>
            <a:pPr marL="0" indent="0" algn="l">
              <a:buNone/>
            </a:pPr>
            <a:r>
              <a:rPr lang="fr-FR" sz="1800" dirty="0">
                <a:effectLst/>
                <a:latin typeface="Avenir Book"/>
                <a:ea typeface="Arial Unicode MS"/>
                <a:cs typeface="Times New Roman" panose="02020603050405020304" pitchFamily="18" charset="0"/>
              </a:rPr>
              <a:t>« Beaucoup de ministres du Christ ressemblent aux fils d’</a:t>
            </a:r>
            <a:r>
              <a:rPr lang="fr-FR" sz="1800" dirty="0" err="1">
                <a:effectLst/>
                <a:latin typeface="Tw Cen MT" panose="020B0602020104020603" pitchFamily="34" charset="0"/>
                <a:ea typeface="Arial Unicode MS"/>
                <a:cs typeface="Times New Roman" panose="02020603050405020304" pitchFamily="18" charset="0"/>
              </a:rPr>
              <a:t>É</a:t>
            </a:r>
            <a:r>
              <a:rPr lang="fr-FR" sz="1800" dirty="0" err="1">
                <a:effectLst/>
                <a:latin typeface="Avenir Book"/>
                <a:ea typeface="Arial Unicode MS"/>
                <a:cs typeface="Times New Roman" panose="02020603050405020304" pitchFamily="18" charset="0"/>
              </a:rPr>
              <a:t>li</a:t>
            </a:r>
            <a:r>
              <a:rPr lang="fr-FR" sz="1800" dirty="0">
                <a:effectLst/>
                <a:latin typeface="Avenir Book"/>
                <a:ea typeface="Arial Unicode MS"/>
                <a:cs typeface="Times New Roman" panose="02020603050405020304" pitchFamily="18" charset="0"/>
              </a:rPr>
              <a:t>, profitant de leur fonction sacrée pour se livrer au mal et commettre l’adultère, conduisant les fidèles à transgresser la loi de Dieu. Ils auront à rendre compte d’une façon redoutable lorsque le cas de tous sera passé en revue devant Dieu et qu’ils seront jugés selon les œuvres accomplies dans leur corps. […] L’adultère est l’un des plus terribles péchés de notre époque, et il existe parmi les chrétiens de profession de toutes catégories. » </a:t>
            </a:r>
            <a:r>
              <a:rPr lang="fr-FR" sz="1800" dirty="0">
                <a:effectLst/>
                <a:latin typeface="Calibri" panose="020F0502020204030204" pitchFamily="34" charset="0"/>
                <a:ea typeface="Arial Unicode MS"/>
              </a:rPr>
              <a:t>―</a:t>
            </a:r>
            <a:r>
              <a:rPr lang="fr-FR" sz="1800" dirty="0">
                <a:effectLst/>
                <a:latin typeface="Avenir Book"/>
                <a:ea typeface="Arial Unicode MS"/>
                <a:cs typeface="Times New Roman" panose="02020603050405020304" pitchFamily="18" charset="0"/>
              </a:rPr>
              <a:t> Mépris pour le septième commandement, </a:t>
            </a:r>
            <a:r>
              <a:rPr lang="fr-FR" sz="1800" i="1" dirty="0">
                <a:effectLst/>
                <a:latin typeface="Avenir Book"/>
                <a:ea typeface="Arial Unicode MS"/>
                <a:cs typeface="Times New Roman" panose="02020603050405020304" pitchFamily="18" charset="0"/>
              </a:rPr>
              <a:t>Conseils sur la conduite sexuelle, l’adultère et le divorce</a:t>
            </a:r>
            <a:r>
              <a:rPr lang="fr-FR" sz="1800" dirty="0">
                <a:effectLst/>
                <a:latin typeface="Avenir Book"/>
                <a:ea typeface="Arial Unicode MS"/>
                <a:cs typeface="Times New Roman" panose="02020603050405020304" pitchFamily="18" charset="0"/>
              </a:rPr>
              <a:t> (1998), 116.2. </a:t>
            </a:r>
            <a:r>
              <a:rPr lang="fr-FR" sz="1000" noProof="0" dirty="0"/>
              <a:t> </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18</a:t>
            </a:fld>
            <a:endParaRPr lang="en-US"/>
          </a:p>
        </p:txBody>
      </p:sp>
    </p:spTree>
    <p:extLst>
      <p:ext uri="{BB962C8B-B14F-4D97-AF65-F5344CB8AC3E}">
        <p14:creationId xmlns:p14="http://schemas.microsoft.com/office/powerpoint/2010/main" val="396970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dirty="0">
                <a:effectLst/>
                <a:ea typeface="Arial Unicode MS"/>
                <a:cs typeface="Times New Roman" panose="02020603050405020304" pitchFamily="18" charset="0"/>
              </a:rPr>
              <a:t>S’il arrive qu’un prédicateur de l’Evangile ne sache pas maîtriser ses passions mauvaises, et qu’il ne suive pas l’exemple de l’apôtre, en déshonorant ainsi son ministère et sa foi au point même de se complaire dans le péché, il ne faut pas que nos sœurs, qui se disent pieuses, s’imaginent un seul instant que le péché ou le délit perdent de leur gravité du seul fait que le pasteur ose les commettre. »</a:t>
            </a: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 </a:t>
            </a:r>
            <a:r>
              <a:rPr lang="fr-FR" sz="1200" kern="1200" noProof="0" dirty="0">
                <a:solidFill>
                  <a:schemeClr val="tx1"/>
                </a:solidFill>
                <a:effectLst/>
                <a:latin typeface="+mn-lt"/>
                <a:ea typeface="+mn-ea"/>
                <a:cs typeface="+mn-cs"/>
              </a:rPr>
              <a:t>—</a:t>
            </a:r>
            <a:r>
              <a:rPr lang="fr-FR" sz="1200" i="1" kern="1200" noProof="0" dirty="0" err="1">
                <a:solidFill>
                  <a:schemeClr val="tx1"/>
                </a:solidFill>
                <a:effectLst/>
                <a:latin typeface="+mn-lt"/>
                <a:ea typeface="+mn-ea"/>
                <a:cs typeface="+mn-cs"/>
              </a:rPr>
              <a:t>Testimonies</a:t>
            </a:r>
            <a:r>
              <a:rPr lang="fr-FR" sz="1200" i="1" kern="1200" noProof="0" dirty="0">
                <a:solidFill>
                  <a:schemeClr val="tx1"/>
                </a:solidFill>
                <a:effectLst/>
                <a:latin typeface="+mn-lt"/>
                <a:ea typeface="+mn-ea"/>
                <a:cs typeface="+mn-cs"/>
              </a:rPr>
              <a:t> for the Church</a:t>
            </a:r>
            <a:r>
              <a:rPr lang="fr-FR" sz="1200" kern="1200" noProof="0" dirty="0">
                <a:solidFill>
                  <a:schemeClr val="tx1"/>
                </a:solidFill>
                <a:effectLst/>
                <a:latin typeface="+mn-lt"/>
                <a:ea typeface="+mn-ea"/>
                <a:cs typeface="+mn-cs"/>
              </a:rPr>
              <a:t>, vol. 2, 457.1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20</a:t>
            </a:fld>
            <a:endParaRPr lang="en-US"/>
          </a:p>
        </p:txBody>
      </p:sp>
    </p:spTree>
    <p:extLst>
      <p:ext uri="{BB962C8B-B14F-4D97-AF65-F5344CB8AC3E}">
        <p14:creationId xmlns:p14="http://schemas.microsoft.com/office/powerpoint/2010/main" val="25761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noProof="0" dirty="0"/>
          </a:p>
          <a:p>
            <a:pPr marL="0" indent="0" algn="l">
              <a:lnSpc>
                <a:spcPct val="110000"/>
              </a:lnSpc>
              <a:buNone/>
            </a:pPr>
            <a:r>
              <a:rPr lang="fr-FR" dirty="0">
                <a:effectLst/>
                <a:ea typeface="Arial Unicode MS"/>
                <a:cs typeface="Times New Roman" panose="02020603050405020304" pitchFamily="18" charset="0"/>
              </a:rPr>
              <a:t>« Si des hommes occupant des postes de responsabilités s’abandonnent au péché, cela ne doit pas en minimiser la gravité dans l’esprit de quiconque. Le péché devrait paraître tout aussi grave et monstrueux qu’il l’a été jusque-là ; et ceux dont l’esprit est droit et élevé devraient abhorrer et éviter celui qui se complaît dans le péché tout comme ils s’enfuiraient devant un serpent venimeux. »</a:t>
            </a:r>
            <a:r>
              <a:rPr lang="fr-FR" sz="1100" dirty="0"/>
              <a:t>—</a:t>
            </a:r>
            <a:r>
              <a:rPr lang="fr-FR" sz="1100" i="1" dirty="0" err="1"/>
              <a:t>Testimonies</a:t>
            </a:r>
            <a:r>
              <a:rPr lang="fr-FR" sz="1100" i="1" dirty="0"/>
              <a:t> for the Church</a:t>
            </a:r>
            <a:r>
              <a:rPr lang="fr-FR" sz="1100" dirty="0"/>
              <a:t>, vol. 2, 457.1</a:t>
            </a:r>
          </a:p>
        </p:txBody>
      </p:sp>
      <p:sp>
        <p:nvSpPr>
          <p:cNvPr id="4" name="Slide Number Placeholder 3"/>
          <p:cNvSpPr>
            <a:spLocks noGrp="1"/>
          </p:cNvSpPr>
          <p:nvPr>
            <p:ph type="sldNum" sz="quarter" idx="5"/>
          </p:nvPr>
        </p:nvSpPr>
        <p:spPr/>
        <p:txBody>
          <a:bodyPr/>
          <a:lstStyle/>
          <a:p>
            <a:fld id="{801C1A80-FBDD-434F-A0BA-8BBAFE6A726F}" type="slidenum">
              <a:rPr lang="en-US" smtClean="0"/>
              <a:t>21</a:t>
            </a:fld>
            <a:endParaRPr lang="en-US"/>
          </a:p>
        </p:txBody>
      </p:sp>
    </p:spTree>
    <p:extLst>
      <p:ext uri="{BB962C8B-B14F-4D97-AF65-F5344CB8AC3E}">
        <p14:creationId xmlns:p14="http://schemas.microsoft.com/office/powerpoint/2010/main" val="58516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Déclaration d’Ellen White sur l’abus de pouvoir</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Quand un homme faisant profession d’observer la sainte loi de Dieu et de s’occuper de choses sacrées, profite de la confiance qu’inspire sa position et cherche à céder à ses viles passions, ce fait devrait suffire en lui-même à permettre à toute femme faisant profession de piété de voir que bien sa profession soit aussi exaltée que les cieux, une proposition impure venant de lui vient de Satan déguisé en ange de lumière. Je ne puis croire que la parole de Dieu habite dans le cœur de ceux qui abandonnent si facilement leur innocence et leur vertu sur l’autel des passions lubriques. »</a:t>
            </a:r>
            <a:endParaRPr lang="fr-FR"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 —</a:t>
            </a:r>
            <a:r>
              <a:rPr lang="fr-FR" sz="1200" i="1" kern="1200" noProof="0" dirty="0" err="1">
                <a:solidFill>
                  <a:schemeClr val="tx1"/>
                </a:solidFill>
                <a:effectLst/>
                <a:latin typeface="+mn-lt"/>
                <a:ea typeface="+mn-ea"/>
                <a:cs typeface="+mn-cs"/>
              </a:rPr>
              <a:t>Testimonies</a:t>
            </a:r>
            <a:r>
              <a:rPr lang="fr-FR" sz="1200" i="1" kern="1200" noProof="0" dirty="0">
                <a:solidFill>
                  <a:schemeClr val="tx1"/>
                </a:solidFill>
                <a:effectLst/>
                <a:latin typeface="+mn-lt"/>
                <a:ea typeface="+mn-ea"/>
                <a:cs typeface="+mn-cs"/>
              </a:rPr>
              <a:t> for the Church</a:t>
            </a:r>
            <a:r>
              <a:rPr lang="fr-FR" sz="1200" kern="1200" noProof="0" dirty="0">
                <a:solidFill>
                  <a:schemeClr val="tx1"/>
                </a:solidFill>
                <a:effectLst/>
                <a:latin typeface="+mn-lt"/>
                <a:ea typeface="+mn-ea"/>
                <a:cs typeface="+mn-cs"/>
              </a:rPr>
              <a:t>, vol. 2, 457.2.</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22</a:t>
            </a:fld>
            <a:endParaRPr lang="en-US"/>
          </a:p>
        </p:txBody>
      </p:sp>
    </p:spTree>
    <p:extLst>
      <p:ext uri="{BB962C8B-B14F-4D97-AF65-F5344CB8AC3E}">
        <p14:creationId xmlns:p14="http://schemas.microsoft.com/office/powerpoint/2010/main" val="221482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 </a:t>
            </a:r>
          </a:p>
          <a:p>
            <a:r>
              <a:rPr lang="fr-FR" sz="1200" kern="1200" noProof="0" dirty="0">
                <a:solidFill>
                  <a:schemeClr val="tx1"/>
                </a:solidFill>
                <a:effectLst/>
                <a:latin typeface="+mn-lt"/>
                <a:ea typeface="+mn-ea"/>
                <a:cs typeface="+mn-cs"/>
              </a:rPr>
              <a:t> </a:t>
            </a:r>
          </a:p>
          <a:p>
            <a:r>
              <a:rPr lang="fr-FR" sz="1800" dirty="0">
                <a:solidFill>
                  <a:srgbClr val="000000"/>
                </a:solidFill>
                <a:effectLst/>
                <a:uFill>
                  <a:solidFill>
                    <a:srgbClr val="000000"/>
                  </a:solidFill>
                </a:uFill>
                <a:latin typeface="Avenir Book"/>
                <a:ea typeface="Arial Unicode MS"/>
                <a:cs typeface="Arial Unicode MS"/>
              </a:rPr>
              <a:t>La Bible rapporte de nombreux récits sur le mauvais usage et l’abus de pouvoir. Ils servent à nous avertir et doivent nous servir de leçon. L’une des illustrations les plus tristes et les plus totales de multiples types d’abus de pouvoir à plusieurs niveaux se trouve dans 1 Samuel chapitres 2 à 4.</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lvl="1"/>
            <a:r>
              <a:rPr lang="fr-FR" sz="1200" b="1" i="1" kern="1200" noProof="0" dirty="0">
                <a:solidFill>
                  <a:schemeClr val="tx1"/>
                </a:solidFill>
                <a:effectLst/>
                <a:latin typeface="+mn-lt"/>
                <a:ea typeface="+mn-ea"/>
                <a:cs typeface="+mn-cs"/>
              </a:rPr>
              <a:t>[A l’intention du dirigeant de l’atelier: </a:t>
            </a:r>
            <a:r>
              <a:rPr lang="fr-FR" sz="1200" i="1" kern="1200" noProof="0" dirty="0">
                <a:solidFill>
                  <a:schemeClr val="tx1"/>
                </a:solidFill>
                <a:effectLst/>
                <a:latin typeface="+mn-lt"/>
                <a:ea typeface="+mn-ea"/>
                <a:cs typeface="+mn-cs"/>
              </a:rPr>
              <a:t>lisez ces chapitres à l’avance, et marquez les textes qui illustrent les multiples abus énumérés dans les chapitres.]</a:t>
            </a:r>
          </a:p>
          <a:p>
            <a:pPr lvl="1"/>
            <a:r>
              <a:rPr lang="fr-FR" sz="1200" i="1" kern="1200" noProof="0" dirty="0">
                <a:solidFill>
                  <a:schemeClr val="tx1"/>
                </a:solidFill>
                <a:effectLst/>
                <a:latin typeface="+mn-lt"/>
                <a:ea typeface="+mn-ea"/>
                <a:cs typeface="+mn-cs"/>
              </a:rPr>
              <a:t> </a:t>
            </a:r>
          </a:p>
          <a:p>
            <a:pPr indent="457200"/>
            <a:r>
              <a:rPr lang="fr-FR" sz="1800" i="1" dirty="0">
                <a:solidFill>
                  <a:srgbClr val="000000"/>
                </a:solidFill>
                <a:effectLst/>
                <a:uFill>
                  <a:solidFill>
                    <a:srgbClr val="000000"/>
                  </a:solidFill>
                </a:uFill>
                <a:latin typeface="Avenir Book"/>
                <a:ea typeface="Arial Unicode MS"/>
                <a:cs typeface="Arial Unicode MS"/>
              </a:rPr>
              <a:t>[Vous trouverez ci-dessous une liste de textes précis, avec les abus qu’ils illustrent. Vous pouvez lancer un défi au groupe pour qu’ils recherchent et énumèrent les types d’abus qu’ils peuvent trouver. Si vous choisissez cette option, il serait bon d’utiliser un tableau, un rétroprojecteur ou autre, pour dresser la liste des textes et des abus, afin que tous puissent voir la référence textuelle et l’abus, à mesure qu’ils sont repérés. Cela contribuera à fixer dans l’esprit des participants à la fois l’histoire et les mises en garde qui lui sont associées.]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23</a:t>
            </a:fld>
            <a:endParaRPr lang="en-US"/>
          </a:p>
        </p:txBody>
      </p:sp>
    </p:spTree>
    <p:extLst>
      <p:ext uri="{BB962C8B-B14F-4D97-AF65-F5344CB8AC3E}">
        <p14:creationId xmlns:p14="http://schemas.microsoft.com/office/powerpoint/2010/main" val="416660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Avenir Book"/>
                <a:ea typeface="Arial Unicode MS"/>
              </a:rPr>
              <a:t>Le sujet de l’abus de pouvoir est un vaste sujet, avec de nombreuses ramifications. Dans la prédication préparée pour cette journée, nous avons examiné de plus près l’histoire biblique du péché de David et </a:t>
            </a:r>
            <a:r>
              <a:rPr lang="fr-FR" sz="1800" dirty="0" err="1">
                <a:effectLst/>
                <a:latin typeface="Avenir Book"/>
                <a:ea typeface="Arial Unicode MS"/>
              </a:rPr>
              <a:t>Bathchéba</a:t>
            </a:r>
            <a:r>
              <a:rPr lang="fr-FR" sz="1800" dirty="0">
                <a:effectLst/>
                <a:latin typeface="Avenir Book"/>
                <a:ea typeface="Arial Unicode MS"/>
              </a:rPr>
              <a:t>. Mais il y a de nombreuses autres histoires et beaucoup d’aspects à ce problème. </a:t>
            </a:r>
            <a:r>
              <a:rPr lang="fr-FR" sz="1800" b="1" dirty="0">
                <a:effectLst/>
                <a:latin typeface="Avenir Book"/>
                <a:ea typeface="Arial Unicode MS"/>
              </a:rPr>
              <a:t>Il y a le problème en soi, ce que signifie l’abus de pouvoir, comment on traite du problème pour qu’il ne s’aggrave pas, ce qu’il faut faire, et comment permettre la restauration. La victime et le coupable ont tous deux besoin d’aide</a:t>
            </a:r>
            <a:r>
              <a:rPr lang="fr-FR" sz="1800" dirty="0">
                <a:effectLst/>
                <a:latin typeface="Avenir Book"/>
                <a:ea typeface="Arial Unicode MS"/>
              </a:rPr>
              <a:t>. Et quand des abus se produisent dans l’église, il y a souvent des gens qui refusent d’y croire et qui prennent parti, ce qui entraîne de la souffrance dans l’église.</a:t>
            </a:r>
            <a:endParaRPr lang="fr-FR"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a:t>
            </a:fld>
            <a:endParaRPr lang="en-US"/>
          </a:p>
        </p:txBody>
      </p:sp>
    </p:spTree>
    <p:extLst>
      <p:ext uri="{BB962C8B-B14F-4D97-AF65-F5344CB8AC3E}">
        <p14:creationId xmlns:p14="http://schemas.microsoft.com/office/powerpoint/2010/main" val="221191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 </a:t>
            </a:r>
          </a:p>
          <a:p>
            <a:endParaRPr lang="fr-FR" sz="1200" b="1"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1 Samuel 2</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2.3 : « Car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 est un Dieu qui connaît tout</a:t>
            </a:r>
            <a:r>
              <a:rPr lang="fr-FR" sz="1800" dirty="0">
                <a:solidFill>
                  <a:srgbClr val="000000"/>
                </a:solidFill>
                <a:effectLst/>
                <a:uFill>
                  <a:solidFill>
                    <a:srgbClr val="000000"/>
                  </a:solidFill>
                </a:uFill>
                <a:latin typeface="Avenir Book"/>
                <a:ea typeface="Arial Unicode MS"/>
                <a:cs typeface="Arial Unicode MS"/>
              </a:rPr>
              <a:t>, et par lui sont pesés tous les agissements » (Ce verset donne le ton pour les avertissements à tirer de ce qui suit)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2.9, 10 : « Car l’homme ne triomphera pas par la force</a:t>
            </a:r>
            <a:r>
              <a:rPr lang="fr-FR" sz="1800" dirty="0">
                <a:solidFill>
                  <a:srgbClr val="000000"/>
                </a:solidFill>
                <a:effectLst/>
                <a:uFill>
                  <a:solidFill>
                    <a:srgbClr val="000000"/>
                  </a:solidFill>
                </a:uFill>
                <a:latin typeface="Avenir Book"/>
                <a:ea typeface="Arial Unicode MS"/>
                <a:cs typeface="Arial Unicode MS"/>
              </a:rPr>
              <a:t>. Les ennemis de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trembleront » (</a:t>
            </a:r>
            <a:r>
              <a:rPr lang="fr-FR" sz="1800" dirty="0" err="1">
                <a:solidFill>
                  <a:srgbClr val="000000"/>
                </a:solidFill>
                <a:effectLst/>
                <a:uFill>
                  <a:solidFill>
                    <a:srgbClr val="000000"/>
                  </a:solidFill>
                </a:uFill>
                <a:latin typeface="Avenir Book"/>
                <a:ea typeface="Arial Unicode MS"/>
                <a:cs typeface="Arial Unicode MS"/>
              </a:rPr>
              <a:t>Segond</a:t>
            </a:r>
            <a:r>
              <a:rPr lang="fr-FR" sz="1800" dirty="0">
                <a:solidFill>
                  <a:srgbClr val="000000"/>
                </a:solidFill>
                <a:effectLst/>
                <a:uFill>
                  <a:solidFill>
                    <a:srgbClr val="000000"/>
                  </a:solidFill>
                </a:uFill>
                <a:latin typeface="Avenir Book"/>
                <a:ea typeface="Arial Unicode MS"/>
                <a:cs typeface="Arial Unicode MS"/>
              </a:rPr>
              <a:t> 1910). (</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À</a:t>
            </a:r>
            <a:r>
              <a:rPr lang="fr-FR" sz="1800" dirty="0">
                <a:solidFill>
                  <a:srgbClr val="000000"/>
                </a:solidFill>
                <a:effectLst/>
                <a:uFill>
                  <a:solidFill>
                    <a:srgbClr val="000000"/>
                  </a:solidFill>
                </a:uFill>
                <a:latin typeface="Avenir Book"/>
                <a:ea typeface="Arial Unicode MS"/>
                <a:cs typeface="Arial Unicode MS"/>
              </a:rPr>
              <a:t> nouveau, il s’agit d’un avertissement et d’une introduction à ce qui sera partagé)</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2.12 : « Les fils d’</a:t>
            </a:r>
            <a:r>
              <a:rPr lang="fr-FR" sz="1800" b="1"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err="1">
                <a:solidFill>
                  <a:srgbClr val="000000"/>
                </a:solidFill>
                <a:effectLst/>
                <a:uFill>
                  <a:solidFill>
                    <a:srgbClr val="000000"/>
                  </a:solidFill>
                </a:uFill>
                <a:latin typeface="Avenir Book"/>
                <a:ea typeface="Arial Unicode MS"/>
                <a:cs typeface="Arial Unicode MS"/>
              </a:rPr>
              <a:t>li</a:t>
            </a:r>
            <a:r>
              <a:rPr lang="fr-FR" sz="1800" b="1" dirty="0">
                <a:solidFill>
                  <a:srgbClr val="000000"/>
                </a:solidFill>
                <a:effectLst/>
                <a:uFill>
                  <a:solidFill>
                    <a:srgbClr val="000000"/>
                  </a:solidFill>
                </a:uFill>
                <a:latin typeface="Avenir Book"/>
                <a:ea typeface="Arial Unicode MS"/>
                <a:cs typeface="Arial Unicode MS"/>
              </a:rPr>
              <a:t> étaient des vauriens, ils ne connaissaient pas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a:t>
            </a:r>
            <a:r>
              <a:rPr lang="fr-FR" sz="1800" dirty="0">
                <a:solidFill>
                  <a:srgbClr val="000000"/>
                </a:solidFill>
                <a:effectLst/>
                <a:uFill>
                  <a:solidFill>
                    <a:srgbClr val="000000"/>
                  </a:solidFill>
                </a:uFill>
                <a:latin typeface="Avenir Book"/>
                <a:ea typeface="Arial Unicode MS"/>
                <a:cs typeface="Arial Unicode MS"/>
              </a:rPr>
              <a:t>. » (En d’autres termes, ils n’étaient pas vrais. Ils étaient faux, et se prenaient pour des chefs religieux ; abus religieux)</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24</a:t>
            </a:fld>
            <a:endParaRPr lang="en-US"/>
          </a:p>
        </p:txBody>
      </p:sp>
    </p:spTree>
    <p:extLst>
      <p:ext uri="{BB962C8B-B14F-4D97-AF65-F5344CB8AC3E}">
        <p14:creationId xmlns:p14="http://schemas.microsoft.com/office/powerpoint/2010/main" val="254022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1 Samuel 2</a:t>
            </a:r>
            <a:endParaRPr lang="fr-FR" sz="1200"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2.12-16 : Ils intimidaient les gens </a:t>
            </a:r>
            <a:r>
              <a:rPr lang="fr-FR" sz="1800" dirty="0">
                <a:solidFill>
                  <a:srgbClr val="000000"/>
                </a:solidFill>
                <a:effectLst/>
                <a:uFill>
                  <a:solidFill>
                    <a:srgbClr val="000000"/>
                  </a:solidFill>
                </a:uFill>
                <a:latin typeface="Avenir Book"/>
                <a:ea typeface="Arial Unicode MS"/>
                <a:cs typeface="Arial Unicode MS"/>
              </a:rPr>
              <a:t>et les volaient tout simplement. Ils n’avaient aucune considération pour les autres (abus lié à la position et abus religieux)</a:t>
            </a:r>
            <a:r>
              <a:rPr lang="fr-FR" sz="1800" dirty="0">
                <a:solidFill>
                  <a:srgbClr val="FF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2.17 : Leur comportement est qualifié de péché</a:t>
            </a:r>
            <a:r>
              <a:rPr lang="fr-FR" sz="1800" dirty="0">
                <a:solidFill>
                  <a:srgbClr val="000000"/>
                </a:solidFill>
                <a:effectLst/>
                <a:uFill>
                  <a:solidFill>
                    <a:srgbClr val="000000"/>
                  </a:solidFill>
                </a:uFill>
                <a:latin typeface="Avenir Book"/>
                <a:ea typeface="Arial Unicode MS"/>
                <a:cs typeface="Arial Unicode MS"/>
              </a:rPr>
              <a: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2.22-25 : Ils n’avaient aucune considération pour les femmes qui servaient au temple</a:t>
            </a:r>
            <a:r>
              <a:rPr lang="fr-FR" sz="1800" dirty="0">
                <a:solidFill>
                  <a:srgbClr val="000000"/>
                </a:solidFill>
                <a:effectLst/>
                <a:uFill>
                  <a:solidFill>
                    <a:srgbClr val="000000"/>
                  </a:solidFill>
                </a:uFill>
                <a:latin typeface="Avenir Book"/>
                <a:ea typeface="Arial Unicode MS"/>
                <a:cs typeface="Arial Unicode MS"/>
              </a:rPr>
              <a:t>. Ils se servaient de leur fonction pour commettre des violences et des abus sexuels et religieux. (abus lié à la position, abus sexuel, et abus religieux)</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25</a:t>
            </a:fld>
            <a:endParaRPr lang="en-US"/>
          </a:p>
        </p:txBody>
      </p:sp>
    </p:spTree>
    <p:extLst>
      <p:ext uri="{BB962C8B-B14F-4D97-AF65-F5344CB8AC3E}">
        <p14:creationId xmlns:p14="http://schemas.microsoft.com/office/powerpoint/2010/main" val="268137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1 Samuel 3</a:t>
            </a:r>
            <a:endParaRPr lang="fr-FR" sz="1200" b="0" kern="1200" noProof="0" dirty="0">
              <a:solidFill>
                <a:schemeClr val="tx1"/>
              </a:solidFill>
              <a:effectLst/>
              <a:latin typeface="+mn-lt"/>
              <a:ea typeface="+mn-ea"/>
              <a:cs typeface="+mn-c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3.1 : L’atmosphère et l’activité abusives étaient directement liées au déclin spirituel et au manque de connexion avec Dieu. « La Parole de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était rare en ce temps-là, les visions n’étaient point fréquentes. » (Voilà le résultat des abus sur toute la communauté, et pas seulement sur les personnes directement concernées)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26</a:t>
            </a:fld>
            <a:endParaRPr lang="en-US"/>
          </a:p>
        </p:txBody>
      </p:sp>
    </p:spTree>
    <p:extLst>
      <p:ext uri="{BB962C8B-B14F-4D97-AF65-F5344CB8AC3E}">
        <p14:creationId xmlns:p14="http://schemas.microsoft.com/office/powerpoint/2010/main" val="60675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Mauvais usage et 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1 Samuel chapitres 2 à 4</a:t>
            </a:r>
          </a:p>
          <a:p>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1 Samuel 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0000"/>
                </a:solidFill>
                <a:effectLst/>
                <a:uFill>
                  <a:solidFill>
                    <a:srgbClr val="000000"/>
                  </a:solidFill>
                </a:uFill>
                <a:latin typeface="Avenir Book"/>
                <a:ea typeface="Arial Unicode MS"/>
                <a:cs typeface="Arial Unicode MS"/>
              </a:rPr>
              <a:t>4.10 : Les pertes subies par la communauté furent grandes :</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30 000 personnes tombèrent au combat.</a:t>
            </a:r>
          </a:p>
          <a:p>
            <a:r>
              <a:rPr lang="fr-FR" sz="1200" kern="1200" noProof="0" dirty="0">
                <a:solidFill>
                  <a:schemeClr val="tx1"/>
                </a:solidFill>
                <a:effectLst/>
                <a:latin typeface="+mn-lt"/>
                <a:ea typeface="+mn-ea"/>
                <a:cs typeface="+mn-cs"/>
              </a:rPr>
              <a:t>	L’Arche de Dieu fut prise.</a:t>
            </a:r>
          </a:p>
          <a:p>
            <a:r>
              <a:rPr lang="fr-FR" sz="1200" kern="1200" noProof="0" dirty="0">
                <a:solidFill>
                  <a:schemeClr val="tx1"/>
                </a:solidFill>
                <a:effectLst/>
                <a:latin typeface="+mn-lt"/>
                <a:ea typeface="+mn-ea"/>
                <a:cs typeface="+mn-cs"/>
              </a:rPr>
              <a:t>	Les deux fils d’</a:t>
            </a:r>
            <a:r>
              <a:rPr lang="fr-FR" sz="1200" kern="1200" noProof="0" dirty="0" err="1">
                <a:solidFill>
                  <a:schemeClr val="tx1"/>
                </a:solidFill>
                <a:effectLst/>
                <a:latin typeface="Corbel" panose="020B0503020204020204" pitchFamily="34" charset="0"/>
                <a:ea typeface="+mn-ea"/>
                <a:cs typeface="+mn-cs"/>
              </a:rPr>
              <a:t>Éli</a:t>
            </a:r>
            <a:r>
              <a:rPr lang="fr-FR" sz="1200" kern="1200" noProof="0" dirty="0">
                <a:solidFill>
                  <a:schemeClr val="tx1"/>
                </a:solidFill>
                <a:effectLst/>
                <a:latin typeface="Corbel" panose="020B0503020204020204" pitchFamily="34" charset="0"/>
                <a:ea typeface="+mn-ea"/>
                <a:cs typeface="+mn-cs"/>
              </a:rPr>
              <a:t> ainsi que des chefs moururent</a:t>
            </a:r>
            <a:r>
              <a:rPr lang="fr-FR" sz="1200" kern="1200" noProof="0" dirty="0">
                <a:solidFill>
                  <a:schemeClr val="tx1"/>
                </a:solidFill>
                <a:effectLst/>
                <a:latin typeface="+mn-lt"/>
                <a:ea typeface="+mn-ea"/>
                <a:cs typeface="+mn-cs"/>
              </a:rPr>
              <a:t>.</a:t>
            </a:r>
          </a:p>
          <a:p>
            <a:endParaRPr lang="fr-FR" sz="1200" kern="1200" noProof="0" dirty="0">
              <a:solidFill>
                <a:schemeClr val="tx1"/>
              </a:solidFill>
              <a:effectLst/>
              <a:latin typeface="+mn-lt"/>
              <a:ea typeface="+mn-ea"/>
              <a:cs typeface="+mn-c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4.18 : </a:t>
            </a:r>
            <a:r>
              <a:rPr lang="fr-FR" sz="1800" b="1"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err="1">
                <a:solidFill>
                  <a:srgbClr val="000000"/>
                </a:solidFill>
                <a:effectLst/>
                <a:uFill>
                  <a:solidFill>
                    <a:srgbClr val="000000"/>
                  </a:solidFill>
                </a:uFill>
                <a:latin typeface="Avenir Book"/>
                <a:ea typeface="Arial Unicode MS"/>
                <a:cs typeface="Arial Unicode MS"/>
              </a:rPr>
              <a:t>li</a:t>
            </a:r>
            <a:r>
              <a:rPr lang="fr-FR" sz="1800" b="1" dirty="0">
                <a:solidFill>
                  <a:srgbClr val="000000"/>
                </a:solidFill>
                <a:effectLst/>
                <a:uFill>
                  <a:solidFill>
                    <a:srgbClr val="000000"/>
                  </a:solidFill>
                </a:uFill>
                <a:latin typeface="Avenir Book"/>
                <a:ea typeface="Arial Unicode MS"/>
                <a:cs typeface="Arial Unicode MS"/>
              </a:rPr>
              <a:t> meurt en apprenant la funeste nouvelle</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 </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tabLst>
                <a:tab pos="504825" algn="l"/>
              </a:tabLst>
            </a:pPr>
            <a:r>
              <a:rPr lang="fr-FR" sz="1800" b="1" dirty="0">
                <a:solidFill>
                  <a:srgbClr val="000000"/>
                </a:solidFill>
                <a:effectLst/>
                <a:uFill>
                  <a:solidFill>
                    <a:srgbClr val="000000"/>
                  </a:solidFill>
                </a:uFill>
                <a:latin typeface="Avenir Book"/>
                <a:ea typeface="Arial Unicode MS"/>
                <a:cs typeface="Arial Unicode MS"/>
              </a:rPr>
              <a:t>4.21, 22 : La gloire quitta</a:t>
            </a:r>
            <a:r>
              <a:rPr lang="fr-FR" sz="1800" b="1" dirty="0">
                <a:solidFill>
                  <a:srgbClr val="FF0000"/>
                </a:solidFill>
                <a:effectLst/>
                <a:uFill>
                  <a:solidFill>
                    <a:srgbClr val="000000"/>
                  </a:solidFill>
                </a:uFill>
                <a:latin typeface="Avenir Book"/>
                <a:ea typeface="Arial Unicode MS"/>
                <a:cs typeface="Arial Unicode MS"/>
              </a:rPr>
              <a:t> </a:t>
            </a:r>
            <a:r>
              <a:rPr lang="fr-FR" sz="1800" b="1" dirty="0">
                <a:solidFill>
                  <a:srgbClr val="000000"/>
                </a:solidFill>
                <a:effectLst/>
                <a:uFill>
                  <a:solidFill>
                    <a:srgbClr val="000000"/>
                  </a:solidFill>
                </a:uFill>
                <a:latin typeface="Avenir Book"/>
                <a:ea typeface="Arial Unicode MS"/>
                <a:cs typeface="Arial Unicode MS"/>
              </a:rPr>
              <a:t>le peuple et la nation</a:t>
            </a:r>
            <a:r>
              <a:rPr lang="fr-FR" sz="1800" dirty="0">
                <a:solidFill>
                  <a:srgbClr val="000000"/>
                </a:solidFill>
                <a:effectLst/>
                <a:uFill>
                  <a:solidFill>
                    <a:srgbClr val="000000"/>
                  </a:solidFill>
                </a:uFill>
                <a:latin typeface="Avenir Book"/>
                <a:ea typeface="Arial Unicode MS"/>
                <a:cs typeface="Arial Unicode MS"/>
              </a:rPr>
              <a:t>, à cause des multiples abus de pouvoir rapportés en détails dans ces chapitres.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Voilà quels sont les résultats négatifs de l’abus de pouvoir. C’est la même chose aujourd’hui qu’à l’époque d’</a:t>
            </a:r>
            <a:r>
              <a:rPr lang="fr-FR" sz="1800" dirty="0" err="1">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err="1">
                <a:solidFill>
                  <a:srgbClr val="000000"/>
                </a:solidFill>
                <a:effectLst/>
                <a:uFill>
                  <a:solidFill>
                    <a:srgbClr val="000000"/>
                  </a:solidFill>
                </a:uFill>
                <a:latin typeface="Avenir Book"/>
                <a:ea typeface="Arial Unicode MS"/>
                <a:cs typeface="Arial Unicode MS"/>
              </a:rPr>
              <a:t>li</a:t>
            </a:r>
            <a:r>
              <a:rPr lang="fr-FR" sz="1800" dirty="0">
                <a:solidFill>
                  <a:srgbClr val="000000"/>
                </a:solidFill>
                <a:effectLst/>
                <a:uFill>
                  <a:solidFill>
                    <a:srgbClr val="000000"/>
                  </a:solidFill>
                </a:uFill>
                <a:latin typeface="Avenir Book"/>
                <a:ea typeface="Arial Unicode MS"/>
                <a:cs typeface="Arial Unicode MS"/>
              </a:rPr>
              <a:t>, de ses fils et de Samuel. Dieu n’a pas changé. Ses attentes sont les mêmes.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27</a:t>
            </a:fld>
            <a:endParaRPr lang="en-US"/>
          </a:p>
        </p:txBody>
      </p:sp>
    </p:spTree>
    <p:extLst>
      <p:ext uri="{BB962C8B-B14F-4D97-AF65-F5344CB8AC3E}">
        <p14:creationId xmlns:p14="http://schemas.microsoft.com/office/powerpoint/2010/main" val="86881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Jérémie 7:1-7 nous rappelle. . .</a:t>
            </a:r>
            <a:endParaRPr lang="fr-FR" sz="1200" b="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28</a:t>
            </a:fld>
            <a:endParaRPr lang="en-US"/>
          </a:p>
        </p:txBody>
      </p:sp>
    </p:spTree>
    <p:extLst>
      <p:ext uri="{BB962C8B-B14F-4D97-AF65-F5344CB8AC3E}">
        <p14:creationId xmlns:p14="http://schemas.microsoft.com/office/powerpoint/2010/main" val="2393105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a:solidFill>
                  <a:schemeClr val="tx1"/>
                </a:solidFill>
                <a:effectLst/>
                <a:latin typeface="+mn-lt"/>
                <a:ea typeface="+mn-ea"/>
                <a:cs typeface="+mn-cs"/>
              </a:rPr>
              <a:t>Nous devons réformer/changer nos voies:</a:t>
            </a:r>
          </a:p>
          <a:p>
            <a:r>
              <a:rPr lang="fr-FR" sz="1200" kern="1200" noProof="0" dirty="0">
                <a:solidFill>
                  <a:schemeClr val="tx1"/>
                </a:solidFill>
                <a:effectLst/>
                <a:latin typeface="+mn-lt"/>
                <a:ea typeface="+mn-ea"/>
                <a:cs typeface="+mn-cs"/>
              </a:rPr>
              <a:t>	Changer nos actions.</a:t>
            </a:r>
          </a:p>
          <a:p>
            <a:r>
              <a:rPr lang="fr-FR" sz="1200" kern="1200" noProof="0" dirty="0">
                <a:solidFill>
                  <a:schemeClr val="tx1"/>
                </a:solidFill>
                <a:effectLst/>
                <a:latin typeface="+mn-lt"/>
                <a:ea typeface="+mn-ea"/>
                <a:cs typeface="+mn-cs"/>
              </a:rPr>
              <a:t>	Agir avec équité.</a:t>
            </a:r>
          </a:p>
          <a:p>
            <a:r>
              <a:rPr lang="fr-FR" sz="1200" kern="1200" noProof="0" dirty="0">
                <a:solidFill>
                  <a:schemeClr val="tx1"/>
                </a:solidFill>
                <a:effectLst/>
                <a:latin typeface="+mn-lt"/>
                <a:ea typeface="+mn-ea"/>
                <a:cs typeface="+mn-cs"/>
              </a:rPr>
              <a:t>	Ne pas opprimer les faibles.</a:t>
            </a:r>
          </a:p>
          <a:p>
            <a:r>
              <a:rPr lang="fr-FR" sz="1200" kern="1200" noProof="0" dirty="0">
                <a:solidFill>
                  <a:schemeClr val="tx1"/>
                </a:solidFill>
                <a:effectLst/>
                <a:latin typeface="+mn-lt"/>
                <a:ea typeface="+mn-ea"/>
                <a:cs typeface="+mn-cs"/>
              </a:rPr>
              <a:t>	Ne pas verser le sang innocent (</a:t>
            </a:r>
            <a:r>
              <a:rPr lang="fr-FR" sz="1200" kern="1200" noProof="0">
                <a:solidFill>
                  <a:schemeClr val="tx1"/>
                </a:solidFill>
                <a:effectLst/>
                <a:latin typeface="+mn-lt"/>
                <a:ea typeface="+mn-ea"/>
                <a:cs typeface="+mn-cs"/>
              </a:rPr>
              <a:t>l’abus extrême).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Ne pas suivre d’autres dieux (y compris le dieu ivre de pouvoir et de violence).</a:t>
            </a: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	C’EST ALORS que des choses merveilleuses pourront arriver au peuple de Dieu</a:t>
            </a:r>
            <a:r>
              <a:rPr lang="fr-FR" sz="1200" b="0" kern="1200" noProof="0" dirty="0">
                <a:solidFill>
                  <a:schemeClr val="tx1"/>
                </a:solidFill>
                <a:effectLst/>
                <a:latin typeface="+mn-lt"/>
                <a:ea typeface="+mn-ea"/>
                <a:cs typeface="+mn-cs"/>
              </a:rPr>
              <a:t>.</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29</a:t>
            </a:fld>
            <a:endParaRPr lang="en-US"/>
          </a:p>
        </p:txBody>
      </p:sp>
    </p:spTree>
    <p:extLst>
      <p:ext uri="{BB962C8B-B14F-4D97-AF65-F5344CB8AC3E}">
        <p14:creationId xmlns:p14="http://schemas.microsoft.com/office/powerpoint/2010/main" val="3077034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Quand il y a abus de pouvoir . . .</a:t>
            </a:r>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30</a:t>
            </a:fld>
            <a:endParaRPr lang="en-US"/>
          </a:p>
        </p:txBody>
      </p:sp>
    </p:spTree>
    <p:extLst>
      <p:ext uri="{BB962C8B-B14F-4D97-AF65-F5344CB8AC3E}">
        <p14:creationId xmlns:p14="http://schemas.microsoft.com/office/powerpoint/2010/main" val="3058885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Dieu est déshonoré, le péché règne, et les conséquences peuvent être dramatiques pour toute la communauté, pas seulement pour les victimes et les auteurs des abus.</a:t>
            </a:r>
          </a:p>
          <a:p>
            <a:r>
              <a:rPr lang="fr-FR" sz="1200" kern="1200" noProof="0" dirty="0">
                <a:solidFill>
                  <a:schemeClr val="tx1"/>
                </a:solidFill>
                <a:effectLst/>
                <a:latin typeface="+mn-lt"/>
                <a:ea typeface="+mn-ea"/>
                <a:cs typeface="+mn-cs"/>
              </a:rPr>
              <a:t> </a:t>
            </a:r>
          </a:p>
          <a:p>
            <a:pPr>
              <a:tabLst>
                <a:tab pos="504825" algn="l"/>
              </a:tabLst>
            </a:pPr>
            <a:r>
              <a:rPr lang="fr-FR" sz="1800" dirty="0">
                <a:solidFill>
                  <a:srgbClr val="000000"/>
                </a:solidFill>
                <a:effectLst/>
                <a:uFill>
                  <a:solidFill>
                    <a:srgbClr val="000000"/>
                  </a:solidFill>
                </a:uFill>
                <a:latin typeface="Avenir Book"/>
                <a:ea typeface="Arial Unicode MS"/>
                <a:cs typeface="Arial Unicode MS"/>
              </a:rPr>
              <a:t>Nous devons donc tous prendre conscience de l’usage abusif du pouvoir, nous en éloigner, et vivre au-dessus. Nous devons, individuellement et collectivement, demander des comptes aux personnes au pouvoir, afin que le pouvoir serve à la gloire de Dieu et aux progrès de tous.</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Souvenez-vous: </a:t>
            </a:r>
            <a:r>
              <a:rPr lang="fr-FR" sz="1800" b="1" dirty="0">
                <a:solidFill>
                  <a:srgbClr val="000000"/>
                </a:solidFill>
                <a:effectLst/>
                <a:uFill>
                  <a:solidFill>
                    <a:srgbClr val="000000"/>
                  </a:solidFill>
                </a:uFill>
                <a:latin typeface="Avenir Book"/>
                <a:ea typeface="Arial Unicode MS"/>
                <a:cs typeface="Arial Unicode MS"/>
              </a:rPr>
              <a:t>« L’</a:t>
            </a:r>
            <a:r>
              <a:rPr lang="fr-FR" sz="1800" b="1"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b="1" dirty="0">
                <a:solidFill>
                  <a:srgbClr val="000000"/>
                </a:solidFill>
                <a:effectLst/>
                <a:uFill>
                  <a:solidFill>
                    <a:srgbClr val="000000"/>
                  </a:solidFill>
                </a:uFill>
                <a:latin typeface="Avenir Book"/>
                <a:ea typeface="Arial Unicode MS"/>
                <a:cs typeface="Arial Unicode MS"/>
              </a:rPr>
              <a:t>ternel est un Dieu qui connaît tout, et par lui sont pesés tous les agissements » (1 Samuel 2.3).</a:t>
            </a:r>
            <a:endParaRPr lang="fr-FR" sz="1800" b="1" dirty="0">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uFill>
                  <a:solidFill>
                    <a:srgbClr val="000000"/>
                  </a:solidFill>
                </a:uFill>
                <a:latin typeface="Avenir Book"/>
                <a:ea typeface="Arial Unicode MS"/>
                <a:cs typeface="Arial Unicode MS"/>
              </a:rPr>
              <a:t>La violation des limites est l’une des marques des abus. Nous avons tous besoin de limites, et nous en avons beaucoup. Quand ces limites sont franchies, c’est nous qui sommes violés. </a:t>
            </a:r>
            <a:r>
              <a:rPr lang="fr-FR" sz="1800" b="1" dirty="0">
                <a:solidFill>
                  <a:srgbClr val="000000"/>
                </a:solidFill>
                <a:effectLst/>
                <a:uFill>
                  <a:solidFill>
                    <a:srgbClr val="000000"/>
                  </a:solidFill>
                </a:uFill>
                <a:latin typeface="Avenir Book"/>
                <a:ea typeface="Arial Unicode MS"/>
                <a:cs typeface="Arial Unicode MS"/>
              </a:rPr>
              <a:t>Quand nous violons</a:t>
            </a:r>
            <a:r>
              <a:rPr lang="fr-FR" sz="1800" b="1" dirty="0">
                <a:solidFill>
                  <a:srgbClr val="FF0000"/>
                </a:solidFill>
                <a:effectLst/>
                <a:uFill>
                  <a:solidFill>
                    <a:srgbClr val="000000"/>
                  </a:solidFill>
                </a:uFill>
                <a:latin typeface="Avenir Book"/>
                <a:ea typeface="Arial Unicode MS"/>
                <a:cs typeface="Arial Unicode MS"/>
              </a:rPr>
              <a:t> </a:t>
            </a:r>
            <a:r>
              <a:rPr lang="fr-FR" sz="1800" b="1" dirty="0">
                <a:solidFill>
                  <a:srgbClr val="000000"/>
                </a:solidFill>
                <a:effectLst/>
                <a:uFill>
                  <a:solidFill>
                    <a:srgbClr val="000000"/>
                  </a:solidFill>
                </a:uFill>
                <a:latin typeface="Avenir Book"/>
                <a:ea typeface="Arial Unicode MS"/>
                <a:cs typeface="Arial Unicode MS"/>
              </a:rPr>
              <a:t>les limites des autres, ce sont eux que nous violons en même temps que leurs limites</a:t>
            </a:r>
            <a:r>
              <a:rPr lang="fr-FR" sz="1800" dirty="0">
                <a:solidFill>
                  <a:srgbClr val="000000"/>
                </a:solidFill>
                <a:effectLst/>
                <a:uFill>
                  <a:solidFill>
                    <a:srgbClr val="000000"/>
                  </a:solidFill>
                </a:uFill>
                <a:latin typeface="Avenir Book"/>
                <a:ea typeface="Arial Unicode MS"/>
                <a:cs typeface="Arial Unicode MS"/>
              </a:rPr>
              <a:t>.</a:t>
            </a:r>
            <a:endParaRPr lang="fr-FR" sz="18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31</a:t>
            </a:fld>
            <a:endParaRPr lang="en-US"/>
          </a:p>
        </p:txBody>
      </p:sp>
    </p:spTree>
    <p:extLst>
      <p:ext uri="{BB962C8B-B14F-4D97-AF65-F5344CB8AC3E}">
        <p14:creationId xmlns:p14="http://schemas.microsoft.com/office/powerpoint/2010/main" val="380583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 Je vous donne un commandement nouveau: Aimez-vous les uns les autres; comme je vous ai aimés, vous aussi, aimez-vous les uns les autres, A ceci, tous connaîtront que vous êtes mes disciples, si vous avez de l’amour les uns pour les autres. » (Jean 13:34, 35).</a:t>
            </a: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32</a:t>
            </a:fld>
            <a:endParaRPr lang="en-US"/>
          </a:p>
        </p:txBody>
      </p:sp>
    </p:spTree>
    <p:extLst>
      <p:ext uri="{BB962C8B-B14F-4D97-AF65-F5344CB8AC3E}">
        <p14:creationId xmlns:p14="http://schemas.microsoft.com/office/powerpoint/2010/main" val="303131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Types d’abus de pouvoir:</a:t>
            </a:r>
            <a:endParaRPr lang="fr-FR" sz="1200" kern="1200" noProof="0" dirty="0">
              <a:solidFill>
                <a:schemeClr val="tx1"/>
              </a:solidFill>
              <a:effectLst/>
              <a:latin typeface="+mn-lt"/>
              <a:ea typeface="+mn-ea"/>
              <a:cs typeface="+mn-cs"/>
            </a:endParaRPr>
          </a:p>
          <a:p>
            <a:endParaRPr lang="fr-FR" sz="1200" kern="1200" noProof="0" dirty="0">
              <a:solidFill>
                <a:schemeClr val="tx1"/>
              </a:solidFill>
              <a:effectLst/>
              <a:latin typeface="+mn-lt"/>
              <a:ea typeface="+mn-ea"/>
              <a:cs typeface="+mn-cs"/>
            </a:endParaRPr>
          </a:p>
          <a:p>
            <a:pPr algn="l"/>
            <a:r>
              <a:rPr lang="fr-FR" sz="1800" dirty="0">
                <a:solidFill>
                  <a:srgbClr val="000000"/>
                </a:solidFill>
                <a:effectLst/>
                <a:uFill>
                  <a:solidFill>
                    <a:srgbClr val="000000"/>
                  </a:solidFill>
                </a:uFill>
                <a:latin typeface="Avenir Book"/>
                <a:ea typeface="Arial Unicode MS"/>
                <a:cs typeface="Arial Unicode MS"/>
              </a:rPr>
              <a:t>Alors, quels sont les éléments du pouvoir, et qui a du pouvoir ? Dans tous les cas d’abus de pouvoir, il y a abus dès lors qu’une personne profite d’une personne ou d’un groupe à son avantage.</a:t>
            </a:r>
          </a:p>
          <a:p>
            <a:r>
              <a:rPr lang="fr-FR" sz="120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Lié à la position.</a:t>
            </a:r>
            <a:r>
              <a:rPr lang="fr-FR" sz="1200" kern="1200" noProof="0" dirty="0">
                <a:solidFill>
                  <a:schemeClr val="tx1"/>
                </a:solidFill>
                <a:effectLst/>
                <a:latin typeface="+mn-lt"/>
                <a:ea typeface="+mn-ea"/>
                <a:cs typeface="+mn-cs"/>
              </a:rPr>
              <a:t> User de</a:t>
            </a:r>
            <a:r>
              <a:rPr lang="fr-FR" sz="1800" dirty="0">
                <a:ln>
                  <a:noFill/>
                </a:ln>
                <a:solidFill>
                  <a:srgbClr val="000000"/>
                </a:solidFill>
                <a:effectLst/>
                <a:uFill>
                  <a:solidFill>
                    <a:srgbClr val="000000"/>
                  </a:solidFill>
                </a:uFill>
                <a:latin typeface="Avenir Book"/>
                <a:ea typeface="Arial Unicode MS"/>
                <a:cs typeface="Arial Unicode MS"/>
              </a:rPr>
              <a:t> sa situation, de sa formation, de son statut, pour imposer aux autres ses exigences et les faire plier. Voir Luc 3.14 où Jean-Baptiste dit aux soldats de NE PAS profiter de leur position pour exploiter autrui.</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Parmi ces positions, nous avons:</a:t>
            </a:r>
          </a:p>
          <a:p>
            <a:pPr lvl="0"/>
            <a:r>
              <a:rPr lang="fr-FR" sz="1200" kern="1200" noProof="0" dirty="0">
                <a:solidFill>
                  <a:schemeClr val="tx1"/>
                </a:solidFill>
                <a:effectLst/>
                <a:latin typeface="+mn-lt"/>
                <a:ea typeface="+mn-ea"/>
                <a:cs typeface="+mn-cs"/>
              </a:rPr>
              <a:t>Pasteur</a:t>
            </a:r>
          </a:p>
          <a:p>
            <a:pPr lvl="0"/>
            <a:r>
              <a:rPr lang="fr-FR" sz="1200" kern="1200" noProof="0" dirty="0">
                <a:solidFill>
                  <a:schemeClr val="tx1"/>
                </a:solidFill>
                <a:effectLst/>
                <a:latin typeface="+mn-lt"/>
                <a:ea typeface="+mn-ea"/>
                <a:cs typeface="+mn-cs"/>
              </a:rPr>
              <a:t>Avocat</a:t>
            </a:r>
          </a:p>
          <a:p>
            <a:pPr lvl="0"/>
            <a:r>
              <a:rPr lang="fr-FR" sz="1200" kern="1200" noProof="0" dirty="0">
                <a:solidFill>
                  <a:schemeClr val="tx1"/>
                </a:solidFill>
                <a:effectLst/>
                <a:latin typeface="+mn-lt"/>
                <a:ea typeface="+mn-ea"/>
                <a:cs typeface="+mn-cs"/>
              </a:rPr>
              <a:t>Enseignant</a:t>
            </a:r>
          </a:p>
          <a:p>
            <a:pPr lvl="0"/>
            <a:r>
              <a:rPr lang="fr-FR" sz="1200" kern="1200" noProof="0" dirty="0">
                <a:solidFill>
                  <a:schemeClr val="tx1"/>
                </a:solidFill>
                <a:effectLst/>
                <a:latin typeface="+mn-lt"/>
                <a:ea typeface="+mn-ea"/>
                <a:cs typeface="+mn-cs"/>
              </a:rPr>
              <a:t>Entraîneur</a:t>
            </a:r>
          </a:p>
          <a:p>
            <a:pPr lvl="0"/>
            <a:r>
              <a:rPr lang="fr-FR" sz="1200" kern="1200" noProof="0" dirty="0">
                <a:solidFill>
                  <a:schemeClr val="tx1"/>
                </a:solidFill>
                <a:effectLst/>
                <a:latin typeface="+mn-lt"/>
                <a:ea typeface="+mn-ea"/>
                <a:cs typeface="+mn-cs"/>
              </a:rPr>
              <a:t>Soignant</a:t>
            </a:r>
          </a:p>
          <a:p>
            <a:pPr lvl="0"/>
            <a:r>
              <a:rPr lang="fr-FR" sz="1200" kern="1200" noProof="0" dirty="0">
                <a:solidFill>
                  <a:schemeClr val="tx1"/>
                </a:solidFill>
                <a:effectLst/>
                <a:latin typeface="+mn-lt"/>
                <a:ea typeface="+mn-ea"/>
                <a:cs typeface="+mn-cs"/>
              </a:rPr>
              <a:t>Médecin</a:t>
            </a:r>
          </a:p>
          <a:p>
            <a:pPr lvl="0"/>
            <a:r>
              <a:rPr lang="fr-FR" sz="1200" kern="1200" noProof="0" dirty="0">
                <a:solidFill>
                  <a:schemeClr val="tx1"/>
                </a:solidFill>
                <a:effectLst/>
                <a:latin typeface="+mn-lt"/>
                <a:ea typeface="+mn-ea"/>
                <a:cs typeface="+mn-cs"/>
              </a:rPr>
              <a:t>Psychologue</a:t>
            </a:r>
          </a:p>
          <a:p>
            <a:pPr lvl="0"/>
            <a:r>
              <a:rPr lang="fr-FR" sz="1200" kern="1200" noProof="0" dirty="0">
                <a:solidFill>
                  <a:schemeClr val="tx1"/>
                </a:solidFill>
                <a:effectLst/>
                <a:latin typeface="+mn-lt"/>
                <a:ea typeface="+mn-ea"/>
                <a:cs typeface="+mn-cs"/>
              </a:rPr>
              <a:t>Dirigeants d’église</a:t>
            </a:r>
          </a:p>
          <a:p>
            <a:pPr lvl="0"/>
            <a:r>
              <a:rPr lang="fr-FR" sz="1200" kern="1200" noProof="0" dirty="0">
                <a:solidFill>
                  <a:schemeClr val="tx1"/>
                </a:solidFill>
                <a:effectLst/>
                <a:latin typeface="+mn-lt"/>
                <a:ea typeface="+mn-ea"/>
                <a:cs typeface="+mn-cs"/>
              </a:rPr>
              <a:t>Responsables de jeunesse</a:t>
            </a:r>
          </a:p>
          <a:p>
            <a:pPr lvl="0"/>
            <a:r>
              <a:rPr lang="fr-FR" sz="1200" kern="1200" noProof="0" dirty="0">
                <a:solidFill>
                  <a:schemeClr val="tx1"/>
                </a:solidFill>
                <a:effectLst/>
                <a:latin typeface="+mn-lt"/>
                <a:ea typeface="+mn-ea"/>
                <a:cs typeface="+mn-cs"/>
              </a:rPr>
              <a:t>Responsables des Explorateurs</a:t>
            </a:r>
          </a:p>
          <a:p>
            <a:pPr lvl="0"/>
            <a:r>
              <a:rPr lang="fr-FR" sz="1200" kern="1200" noProof="0" dirty="0">
                <a:solidFill>
                  <a:schemeClr val="tx1"/>
                </a:solidFill>
                <a:effectLst/>
                <a:latin typeface="+mn-lt"/>
                <a:ea typeface="+mn-ea"/>
                <a:cs typeface="+mn-cs"/>
              </a:rPr>
              <a:t>Chef d’entreprise</a:t>
            </a:r>
          </a:p>
          <a:p>
            <a:pPr lvl="0"/>
            <a:r>
              <a:rPr lang="fr-FR" sz="1200" kern="1200" noProof="0" dirty="0">
                <a:solidFill>
                  <a:schemeClr val="tx1"/>
                </a:solidFill>
                <a:effectLst/>
                <a:latin typeface="+mn-lt"/>
                <a:ea typeface="+mn-ea"/>
                <a:cs typeface="+mn-cs"/>
              </a:rPr>
              <a:t>Célébrité/politique</a:t>
            </a:r>
          </a:p>
          <a:p>
            <a:pPr lvl="0"/>
            <a:r>
              <a:rPr lang="fr-FR" sz="1200" kern="1200" noProof="0" dirty="0">
                <a:solidFill>
                  <a:schemeClr val="tx1"/>
                </a:solidFill>
                <a:effectLst/>
                <a:latin typeface="+mn-lt"/>
                <a:ea typeface="+mn-ea"/>
                <a:cs typeface="+mn-cs"/>
              </a:rPr>
              <a:t>Maris/épouses</a:t>
            </a:r>
          </a:p>
          <a:p>
            <a:pPr lvl="0"/>
            <a:r>
              <a:rPr lang="fr-FR" sz="1200" kern="1200" noProof="0" dirty="0">
                <a:solidFill>
                  <a:schemeClr val="tx1"/>
                </a:solidFill>
                <a:effectLst/>
                <a:latin typeface="+mn-lt"/>
                <a:ea typeface="+mn-ea"/>
                <a:cs typeface="+mn-cs"/>
              </a:rPr>
              <a:t>Parents</a:t>
            </a:r>
          </a:p>
        </p:txBody>
      </p:sp>
      <p:sp>
        <p:nvSpPr>
          <p:cNvPr id="4" name="Slide Number Placeholder 3"/>
          <p:cNvSpPr>
            <a:spLocks noGrp="1"/>
          </p:cNvSpPr>
          <p:nvPr>
            <p:ph type="sldNum" sz="quarter" idx="5"/>
          </p:nvPr>
        </p:nvSpPr>
        <p:spPr/>
        <p:txBody>
          <a:bodyPr/>
          <a:lstStyle/>
          <a:p>
            <a:fld id="{801C1A80-FBDD-434F-A0BA-8BBAFE6A726F}" type="slidenum">
              <a:rPr lang="en-US" smtClean="0"/>
              <a:t>3</a:t>
            </a:fld>
            <a:endParaRPr lang="en-US"/>
          </a:p>
        </p:txBody>
      </p:sp>
    </p:spTree>
    <p:extLst>
      <p:ext uri="{BB962C8B-B14F-4D97-AF65-F5344CB8AC3E}">
        <p14:creationId xmlns:p14="http://schemas.microsoft.com/office/powerpoint/2010/main" val="270107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fr-FR" sz="1200" b="1" kern="1200" noProof="0" dirty="0">
                <a:solidFill>
                  <a:schemeClr val="tx1"/>
                </a:solidFill>
                <a:effectLst/>
                <a:latin typeface="+mn-lt"/>
                <a:ea typeface="+mn-ea"/>
                <a:cs typeface="+mn-cs"/>
              </a:rPr>
              <a:t>Economique</a:t>
            </a:r>
            <a:r>
              <a:rPr lang="fr-FR" sz="1200" kern="1200" noProof="0" dirty="0">
                <a:solidFill>
                  <a:schemeClr val="tx1"/>
                </a:solidFill>
                <a:effectLst/>
                <a:latin typeface="+mn-lt"/>
                <a:ea typeface="+mn-ea"/>
                <a:cs typeface="+mn-cs"/>
              </a:rPr>
              <a:t>—faire un mauvais usage </a:t>
            </a:r>
            <a:r>
              <a:rPr lang="fr-FR" sz="1800" dirty="0">
                <a:ln>
                  <a:noFill/>
                </a:ln>
                <a:solidFill>
                  <a:srgbClr val="000000"/>
                </a:solidFill>
                <a:effectLst/>
                <a:uFill>
                  <a:solidFill>
                    <a:srgbClr val="000000"/>
                  </a:solidFill>
                </a:uFill>
                <a:latin typeface="Avenir Book"/>
                <a:ea typeface="Arial Unicode MS"/>
                <a:cs typeface="Arial Unicode MS"/>
              </a:rPr>
              <a:t>de l’argent et de la confiance que d’autres accordent pour la gestion de fonds. La personne exerce un pouvoir parce qu’elle a de l’argent. Les autres l’admirent, ou bien elle peut contrôler les choses ou les événements avec son argent, soit en le donnant, soit en le gardant. Textes – Actes 5.1-12 : </a:t>
            </a:r>
            <a:r>
              <a:rPr lang="fr-FR" sz="1800" dirty="0" err="1">
                <a:ln>
                  <a:noFill/>
                </a:ln>
                <a:solidFill>
                  <a:srgbClr val="000000"/>
                </a:solidFill>
                <a:effectLst/>
                <a:uFill>
                  <a:solidFill>
                    <a:srgbClr val="000000"/>
                  </a:solidFill>
                </a:uFill>
                <a:latin typeface="Avenir Book"/>
                <a:ea typeface="Arial Unicode MS"/>
                <a:cs typeface="Arial Unicode MS"/>
              </a:rPr>
              <a:t>Ananias</a:t>
            </a:r>
            <a:r>
              <a:rPr lang="fr-FR" sz="1800" dirty="0">
                <a:ln>
                  <a:noFill/>
                </a:ln>
                <a:solidFill>
                  <a:srgbClr val="000000"/>
                </a:solidFill>
                <a:effectLst/>
                <a:uFill>
                  <a:solidFill>
                    <a:srgbClr val="000000"/>
                  </a:solidFill>
                </a:uFill>
                <a:latin typeface="Avenir Book"/>
                <a:ea typeface="Arial Unicode MS"/>
                <a:cs typeface="Arial Unicode MS"/>
              </a:rPr>
              <a:t> et </a:t>
            </a:r>
            <a:r>
              <a:rPr lang="fr-FR" sz="1800" dirty="0" err="1">
                <a:ln>
                  <a:noFill/>
                </a:ln>
                <a:solidFill>
                  <a:srgbClr val="000000"/>
                </a:solidFill>
                <a:effectLst/>
                <a:uFill>
                  <a:solidFill>
                    <a:srgbClr val="000000"/>
                  </a:solidFill>
                </a:uFill>
                <a:latin typeface="Avenir Book"/>
                <a:ea typeface="Arial Unicode MS"/>
                <a:cs typeface="Arial Unicode MS"/>
              </a:rPr>
              <a:t>Saphira</a:t>
            </a:r>
            <a:r>
              <a:rPr lang="fr-FR" sz="1800" dirty="0">
                <a:ln>
                  <a:noFill/>
                </a:ln>
                <a:solidFill>
                  <a:srgbClr val="000000"/>
                </a:solidFill>
                <a:effectLst/>
                <a:uFill>
                  <a:solidFill>
                    <a:srgbClr val="000000"/>
                  </a:solidFill>
                </a:uFill>
                <a:latin typeface="Avenir Book"/>
                <a:ea typeface="Arial Unicode MS"/>
                <a:cs typeface="Arial Unicode MS"/>
              </a:rPr>
              <a:t> ; Jacques 5 ; Deutéronome 8.18.</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lvl="0"/>
            <a:r>
              <a:rPr lang="fr-FR" sz="1200" b="1" kern="1200" noProof="0" dirty="0">
                <a:solidFill>
                  <a:schemeClr val="tx1"/>
                </a:solidFill>
                <a:effectLst/>
                <a:latin typeface="+mn-lt"/>
                <a:ea typeface="+mn-ea"/>
                <a:cs typeface="+mn-cs"/>
              </a:rPr>
              <a:t>Influence</a:t>
            </a:r>
            <a:r>
              <a:rPr lang="fr-FR" sz="1200" b="0" kern="1200" noProof="0" dirty="0">
                <a:solidFill>
                  <a:schemeClr val="tx1"/>
                </a:solidFill>
                <a:effectLst/>
                <a:latin typeface="+mn-lt"/>
                <a:ea typeface="+mn-ea"/>
                <a:cs typeface="+mn-cs"/>
              </a:rPr>
              <a:t>—</a:t>
            </a:r>
            <a:r>
              <a:rPr lang="fr-FR" sz="1800" dirty="0">
                <a:effectLst/>
                <a:latin typeface="Tw Cen MT" panose="020B0602020104020603" pitchFamily="34" charset="0"/>
                <a:ea typeface="Arial Unicode MS"/>
                <a:cs typeface="Times New Roman" panose="02020603050405020304" pitchFamily="18" charset="0"/>
              </a:rPr>
              <a:t>faire usage de la persuasion parce qu’on a écrit un livre, ou que l’on est membre d’un groupe donné, que l’on a un tempérament énergique, etc. Pensez à des personnalités du monde du sport, du divertissement, de la musique, des médias sociaux, et d’autres personnes connues qui influencent leurs abonnés et apparaissent dans des publicités. Elles ont un pouvoir de persuasion. Wikipédia a fait la liste d’élus américains qui ont été mis en accusation pour abus de pouvoir. Il est même fait mention de cas qui remontent à l’an 215 de notre ère en Chine</a:t>
            </a:r>
            <a:r>
              <a:rPr lang="fr-FR" sz="1200" kern="1200" noProof="0" dirty="0">
                <a:solidFill>
                  <a:schemeClr val="tx1"/>
                </a:solidFill>
                <a:effectLst/>
                <a:latin typeface="+mn-lt"/>
                <a:ea typeface="+mn-ea"/>
                <a:cs typeface="+mn-cs"/>
              </a:rPr>
              <a:t>. [1]</a:t>
            </a:r>
          </a:p>
          <a:p>
            <a:pPr lvl="0"/>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Physique</a:t>
            </a:r>
            <a:r>
              <a:rPr lang="fr-FR" sz="1200" b="0" kern="1200" noProof="0" dirty="0">
                <a:solidFill>
                  <a:schemeClr val="tx1"/>
                </a:solidFill>
                <a:effectLst/>
                <a:latin typeface="+mn-lt"/>
                <a:ea typeface="+mn-ea"/>
                <a:cs typeface="+mn-cs"/>
              </a:rPr>
              <a:t>—</a:t>
            </a:r>
            <a:r>
              <a:rPr lang="fr-FR" sz="1800" dirty="0">
                <a:effectLst/>
                <a:latin typeface="Tw Cen MT" panose="020B0602020104020603" pitchFamily="34" charset="0"/>
                <a:ea typeface="Arial Unicode MS"/>
                <a:cs typeface="Times New Roman" panose="02020603050405020304" pitchFamily="18" charset="0"/>
              </a:rPr>
              <a:t>c’est généralement faire usage de sa taille ou de sa force physique pour forcer l’autre à obtempérer. Cela peut sembler évident : si vous êtes plus forts ou plus grands que moi, vous avez l’ascendant sur moi. Textes – Nombres 22.22-27 : </a:t>
            </a:r>
            <a:r>
              <a:rPr lang="fr-FR" sz="1800" dirty="0" err="1">
                <a:effectLst/>
                <a:latin typeface="Tw Cen MT" panose="020B0602020104020603" pitchFamily="34" charset="0"/>
                <a:ea typeface="Arial Unicode MS"/>
                <a:cs typeface="Times New Roman" panose="02020603050405020304" pitchFamily="18" charset="0"/>
              </a:rPr>
              <a:t>Balaam</a:t>
            </a:r>
            <a:r>
              <a:rPr lang="fr-FR" sz="1800" dirty="0">
                <a:effectLst/>
                <a:latin typeface="Tw Cen MT" panose="020B0602020104020603" pitchFamily="34" charset="0"/>
                <a:ea typeface="Arial Unicode MS"/>
                <a:cs typeface="Times New Roman" panose="02020603050405020304" pitchFamily="18" charset="0"/>
              </a:rPr>
              <a:t> bat son âne. Genèse 37 : les frères de Joseph le vendent comme esclave. 2 Samuel 13.14 : « il se saisit d’elle, lui fit violence et coucha avec elle. »</a:t>
            </a:r>
          </a:p>
          <a:p>
            <a:pPr lvl="0"/>
            <a:endParaRPr lang="fr-FR" sz="1200" kern="1200" noProof="0" dirty="0">
              <a:solidFill>
                <a:schemeClr val="tx1"/>
              </a:solidFill>
              <a:effectLst/>
              <a:latin typeface="+mn-lt"/>
              <a:ea typeface="+mn-ea"/>
              <a:cs typeface="+mn-cs"/>
            </a:endParaRP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Informationnel</a:t>
            </a:r>
            <a:r>
              <a:rPr lang="fr-FR" sz="1200" b="0" kern="1200" noProof="0" dirty="0">
                <a:solidFill>
                  <a:schemeClr val="tx1"/>
                </a:solidFill>
                <a:effectLst/>
                <a:latin typeface="+mn-lt"/>
                <a:ea typeface="+mn-ea"/>
                <a:cs typeface="+mn-cs"/>
              </a:rPr>
              <a: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faire usage d’informations dont l’autre ne dispose pas, ou dont il a besoin, donne l’ascendant à celui qui sait. C’est particulièrement vrai dans un contexte d’église ou politique. Si vous êtes en possession d’informations, vous pouvez contrôler les événements et les gens.</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Psychologique et émotionnel</a:t>
            </a:r>
            <a:r>
              <a:rPr lang="fr-FR" sz="1200" b="0" kern="1200" noProof="0" dirty="0">
                <a:solidFill>
                  <a:schemeClr val="tx1"/>
                </a:solidFill>
                <a:effectLst/>
                <a:latin typeface="+mn-lt"/>
                <a:ea typeface="+mn-ea"/>
                <a:cs typeface="+mn-cs"/>
              </a:rPr>
              <a: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c’est utiliser les émotions pour dominer, humilier, manipuler ou contrôler les autres. Éphésiens 6.4 dit : « N’irritez pas vos enfants. » Textes – Genèse 2.1-7 : Satan/Ève/Adam mensonges intimidants = pression.</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Spirituel</a:t>
            </a:r>
            <a:r>
              <a:rPr lang="fr-FR" sz="1200" b="0" kern="1200" noProof="0" dirty="0">
                <a:solidFill>
                  <a:schemeClr val="tx1"/>
                </a:solidFill>
                <a:effectLst/>
                <a:latin typeface="+mn-lt"/>
                <a:ea typeface="+mn-ea"/>
                <a:cs typeface="+mn-cs"/>
              </a:rPr>
              <a:t>—faire </a:t>
            </a:r>
            <a:r>
              <a:rPr lang="fr-FR" sz="1800" dirty="0">
                <a:ln>
                  <a:noFill/>
                </a:ln>
                <a:solidFill>
                  <a:srgbClr val="000000"/>
                </a:solidFill>
                <a:effectLst/>
                <a:uFill>
                  <a:solidFill>
                    <a:srgbClr val="000000"/>
                  </a:solidFill>
                </a:uFill>
                <a:latin typeface="Avenir Book"/>
                <a:ea typeface="Arial Unicode MS"/>
                <a:cs typeface="Arial Unicode MS"/>
              </a:rPr>
              <a:t>usage de son influence ou de sa position spirituelle pour ordonner, exiger, dénigrer, ou forcer quelqu’un à croire quelque chose ou bien à agir d’une certaine manière. Texte – Jean 11.49 : Caïphe : « Vous n’y entendez rien. »</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r>
              <a:rPr lang="fr-FR" sz="1200" kern="1200" noProof="0" dirty="0">
                <a:solidFill>
                  <a:schemeClr val="tx1"/>
                </a:solidFill>
                <a:effectLst/>
                <a:latin typeface="+mn-lt"/>
                <a:ea typeface="+mn-ea"/>
                <a:cs typeface="+mn-cs"/>
              </a:rPr>
              <a:t> </a:t>
            </a:r>
          </a:p>
          <a:p>
            <a:pPr marL="0" lvl="0" indent="0">
              <a:buFont typeface="Symbol" panose="05050102010706020507" pitchFamily="18" charset="2"/>
              <a:buNone/>
            </a:pPr>
            <a:r>
              <a:rPr lang="fr-FR" sz="1200" b="1" kern="1200" noProof="0" dirty="0">
                <a:solidFill>
                  <a:schemeClr val="tx1"/>
                </a:solidFill>
                <a:effectLst/>
                <a:latin typeface="+mn-lt"/>
                <a:ea typeface="+mn-ea"/>
                <a:cs typeface="+mn-cs"/>
              </a:rPr>
              <a:t>Sexuel</a:t>
            </a:r>
            <a:r>
              <a:rPr lang="fr-FR" sz="1200" b="0" kern="1200" noProof="0" dirty="0">
                <a:solidFill>
                  <a:schemeClr val="tx1"/>
                </a:solidFill>
                <a:effectLst/>
                <a:latin typeface="+mn-lt"/>
                <a:ea typeface="+mn-ea"/>
                <a:cs typeface="+mn-cs"/>
              </a:rPr>
              <a:t>—exploiter</a:t>
            </a:r>
            <a:r>
              <a:rPr lang="fr-FR" sz="1200" kern="1200" noProof="0" dirty="0">
                <a:solidFill>
                  <a:schemeClr val="tx1"/>
                </a:solidFill>
                <a:effectLst/>
                <a:latin typeface="+mn-lt"/>
                <a:ea typeface="+mn-ea"/>
                <a:cs typeface="+mn-cs"/>
              </a:rPr>
              <a:t> </a:t>
            </a:r>
            <a:r>
              <a:rPr lang="fr-FR" sz="1800" dirty="0">
                <a:ln>
                  <a:noFill/>
                </a:ln>
                <a:solidFill>
                  <a:srgbClr val="000000"/>
                </a:solidFill>
                <a:effectLst/>
                <a:uFill>
                  <a:solidFill>
                    <a:srgbClr val="000000"/>
                  </a:solidFill>
                </a:uFill>
                <a:latin typeface="Avenir Book"/>
                <a:ea typeface="Arial Unicode MS"/>
                <a:cs typeface="Arial Unicode MS"/>
              </a:rPr>
              <a:t>l’autre pour sa gratification sexuelle personnelle. L’abus de la part de ces personnes peut se manifester sous forme d’abus sexuels, d’inceste, d’agression, de harcèlement, d’abus verbaux et/ou physiques, ou bien il peut s’agir de profiter d’une personne ou d’un groupe dans son propre intérêt. Note : de nombreux pays demandent fortement de signaler ces cas, et des peines légales potentiellement lourdes pour ce genre d’abus, notamment l’abus d’enfants mineurs. Textes – 1 Samuel 2.22-25 : les fils d’Héli. 2 Samuel 11 : David et </a:t>
            </a:r>
            <a:r>
              <a:rPr lang="fr-FR" sz="1800" dirty="0" err="1">
                <a:ln>
                  <a:noFill/>
                </a:ln>
                <a:solidFill>
                  <a:srgbClr val="000000"/>
                </a:solidFill>
                <a:effectLst/>
                <a:uFill>
                  <a:solidFill>
                    <a:srgbClr val="000000"/>
                  </a:solidFill>
                </a:uFill>
                <a:latin typeface="Avenir Book"/>
                <a:ea typeface="Arial Unicode MS"/>
                <a:cs typeface="Arial Unicode MS"/>
              </a:rPr>
              <a:t>Batchéba</a:t>
            </a:r>
            <a:r>
              <a:rPr lang="fr-FR" sz="1800" dirty="0">
                <a:ln>
                  <a:noFill/>
                </a:ln>
                <a:solidFill>
                  <a:srgbClr val="000000"/>
                </a:solidFill>
                <a:effectLst/>
                <a:uFill>
                  <a:solidFill>
                    <a:srgbClr val="000000"/>
                  </a:solidFill>
                </a:uFill>
                <a:latin typeface="Avenir Book"/>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[1] </a:t>
            </a:r>
            <a:r>
              <a:rPr lang="fr-FR" sz="1200" u="sng" kern="1200" baseline="0" noProof="0" dirty="0">
                <a:solidFill>
                  <a:schemeClr val="tx1"/>
                </a:solidFill>
                <a:effectLst/>
                <a:latin typeface="+mn-lt"/>
                <a:ea typeface="+mn-ea"/>
                <a:cs typeface="+mn-cs"/>
                <a:hlinkClick r:id="rId3"/>
              </a:rPr>
              <a:t>https://en.wikipedia.org/wiki/Abuse_of_power.  Lu le 16/2/2022</a:t>
            </a:r>
            <a:endParaRPr lang="fr-FR" sz="1200" kern="1200" baseline="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5"/>
          </p:nvPr>
        </p:nvSpPr>
        <p:spPr/>
        <p:txBody>
          <a:bodyPr/>
          <a:lstStyle/>
          <a:p>
            <a:fld id="{801C1A80-FBDD-434F-A0BA-8BBAFE6A726F}" type="slidenum">
              <a:rPr lang="en-US" smtClean="0"/>
              <a:t>4</a:t>
            </a:fld>
            <a:endParaRPr lang="en-US"/>
          </a:p>
        </p:txBody>
      </p:sp>
    </p:spTree>
    <p:extLst>
      <p:ext uri="{BB962C8B-B14F-4D97-AF65-F5344CB8AC3E}">
        <p14:creationId xmlns:p14="http://schemas.microsoft.com/office/powerpoint/2010/main" val="242002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Times New Roman" panose="02020603050405020304" pitchFamily="18" charset="0"/>
                <a:ea typeface="Arial Unicode MS"/>
              </a:rPr>
              <a:t>Dans tous ces exemples, </a:t>
            </a:r>
            <a:r>
              <a:rPr lang="fr-FR" sz="1800" b="1" dirty="0">
                <a:effectLst/>
                <a:latin typeface="Times New Roman" panose="02020603050405020304" pitchFamily="18" charset="0"/>
                <a:ea typeface="Arial Unicode MS"/>
              </a:rPr>
              <a:t>c’est la personne qui détient le pouvoir qui doit être tenue pour responsable de la situation, et non la victime</a:t>
            </a:r>
            <a:r>
              <a:rPr lang="fr-FR" sz="1800" dirty="0">
                <a:effectLst/>
                <a:latin typeface="Times New Roman" panose="02020603050405020304" pitchFamily="18" charset="0"/>
                <a:ea typeface="Arial Unicode MS"/>
              </a:rPr>
              <a:t>. Stephen </a:t>
            </a:r>
            <a:r>
              <a:rPr lang="fr-FR" sz="1800" dirty="0" err="1">
                <a:effectLst/>
                <a:latin typeface="Times New Roman" panose="02020603050405020304" pitchFamily="18" charset="0"/>
                <a:ea typeface="Arial Unicode MS"/>
              </a:rPr>
              <a:t>Covey</a:t>
            </a:r>
            <a:r>
              <a:rPr lang="fr-FR" sz="1800" dirty="0">
                <a:effectLst/>
                <a:latin typeface="Times New Roman" panose="02020603050405020304" pitchFamily="18" charset="0"/>
                <a:ea typeface="Arial Unicode MS"/>
              </a:rPr>
              <a:t>, dans son livre </a:t>
            </a:r>
            <a:r>
              <a:rPr lang="fr-FR" sz="1800" i="1" dirty="0">
                <a:effectLst/>
                <a:latin typeface="Times New Roman" panose="02020603050405020304" pitchFamily="18" charset="0"/>
                <a:ea typeface="Arial Unicode MS"/>
              </a:rPr>
              <a:t>The 7 Habits of </a:t>
            </a:r>
            <a:r>
              <a:rPr lang="fr-FR" sz="1800" i="1" dirty="0" err="1">
                <a:effectLst/>
                <a:latin typeface="Times New Roman" panose="02020603050405020304" pitchFamily="18" charset="0"/>
                <a:ea typeface="Arial Unicode MS"/>
              </a:rPr>
              <a:t>Highly</a:t>
            </a:r>
            <a:r>
              <a:rPr lang="fr-FR" sz="1800" i="1" dirty="0">
                <a:effectLst/>
                <a:latin typeface="Times New Roman" panose="02020603050405020304" pitchFamily="18" charset="0"/>
                <a:ea typeface="Arial Unicode MS"/>
              </a:rPr>
              <a:t> Effective People</a:t>
            </a:r>
            <a:r>
              <a:rPr lang="fr-FR" sz="1800" dirty="0">
                <a:effectLst/>
                <a:latin typeface="Times New Roman" panose="02020603050405020304" pitchFamily="18" charset="0"/>
                <a:ea typeface="Arial Unicode MS"/>
              </a:rPr>
              <a:t>, parle de ce qu’il appelle la proactivité. Cela veut dire qu’ « en tant qu’humains, nous sommes responsables de nos vies. Notre comportement est une fonction de nos décisions, et non de nos conditions. » Puis il ajoute : </a:t>
            </a:r>
            <a:r>
              <a:rPr lang="fr-FR" sz="1800" b="1" dirty="0">
                <a:effectLst/>
                <a:latin typeface="Times New Roman" panose="02020603050405020304" pitchFamily="18" charset="0"/>
                <a:ea typeface="Arial Unicode MS"/>
              </a:rPr>
              <a:t>« Regardez le mot responsabilité – « réponse - habileté »  –  c’est-à-dire la capacité à choisir votre réponse. »</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1]</a:t>
            </a:r>
          </a:p>
          <a:p>
            <a:r>
              <a:rPr lang="en-US" sz="1200" kern="1200" dirty="0">
                <a:solidFill>
                  <a:schemeClr val="tx1"/>
                </a:solidFill>
                <a:effectLst/>
                <a:latin typeface="+mn-lt"/>
                <a:ea typeface="+mn-ea"/>
                <a:cs typeface="+mn-cs"/>
              </a:rPr>
              <a:t> </a:t>
            </a:r>
          </a:p>
          <a:p>
            <a:pPr algn="l"/>
            <a:r>
              <a:rPr lang="fr-FR" sz="1800" dirty="0">
                <a:solidFill>
                  <a:srgbClr val="000000"/>
                </a:solidFill>
                <a:effectLst/>
                <a:uFill>
                  <a:solidFill>
                    <a:srgbClr val="000000"/>
                  </a:solidFill>
                </a:uFill>
                <a:latin typeface="Avenir Book"/>
                <a:ea typeface="Arial Unicode MS"/>
                <a:cs typeface="Arial Unicode MS"/>
              </a:rPr>
              <a:t>Cela montre clairement que la personne qui détient le pouvoir est responsable, et qu’elle ne peut pas dire : « C’est elle/lui qui m’a tenté, » et, comme l’illustre le cas de </a:t>
            </a:r>
            <a:r>
              <a:rPr lang="fr-FR" sz="1800" dirty="0" err="1">
                <a:solidFill>
                  <a:srgbClr val="000000"/>
                </a:solidFill>
                <a:effectLst/>
                <a:uFill>
                  <a:solidFill>
                    <a:srgbClr val="000000"/>
                  </a:solidFill>
                </a:uFill>
                <a:latin typeface="Avenir Book"/>
                <a:ea typeface="Arial Unicode MS"/>
                <a:cs typeface="Arial Unicode MS"/>
              </a:rPr>
              <a:t>Batchéba</a:t>
            </a:r>
            <a:r>
              <a:rPr lang="fr-FR" sz="1800" dirty="0">
                <a:solidFill>
                  <a:srgbClr val="000000"/>
                </a:solidFill>
                <a:effectLst/>
                <a:uFill>
                  <a:solidFill>
                    <a:srgbClr val="000000"/>
                  </a:solidFill>
                </a:uFill>
                <a:latin typeface="Avenir Book"/>
                <a:ea typeface="Arial Unicode MS"/>
                <a:cs typeface="Arial Unicode MS"/>
              </a:rPr>
              <a:t>, ce n’est pas la victime qu’on doit accuser. David était roi et c’est lui qui était responsable. Si ce n’était pas le cas, le Psaume 51, qui est une prière de repentance, aurait dû être écrit par </a:t>
            </a:r>
            <a:r>
              <a:rPr lang="fr-FR" sz="1800" dirty="0" err="1">
                <a:solidFill>
                  <a:srgbClr val="000000"/>
                </a:solidFill>
                <a:effectLst/>
                <a:uFill>
                  <a:solidFill>
                    <a:srgbClr val="000000"/>
                  </a:solidFill>
                </a:uFill>
                <a:latin typeface="Avenir Book"/>
                <a:ea typeface="Arial Unicode MS"/>
                <a:cs typeface="Arial Unicode MS"/>
              </a:rPr>
              <a:t>Batchéba</a:t>
            </a:r>
            <a:r>
              <a:rPr lang="fr-FR" sz="1800" dirty="0">
                <a:solidFill>
                  <a:srgbClr val="000000"/>
                </a:solidFill>
                <a:effectLst/>
                <a:uFill>
                  <a:solidFill>
                    <a:srgbClr val="000000"/>
                  </a:solidFill>
                </a:uFill>
                <a:latin typeface="Avenir Book"/>
                <a:ea typeface="Arial Unicode MS"/>
                <a:cs typeface="Arial Unicode MS"/>
              </a:rPr>
              <a:t> et non par David. Mais ce dernier savait qu’il était fautif, et le prophète Nathan le savait aussi. En fait, 2 Samuel 11.27 dit : « Ce que David avait fait déplut à l’</a:t>
            </a:r>
            <a:r>
              <a:rPr lang="fr-FR" sz="1800" dirty="0">
                <a:solidFill>
                  <a:srgbClr val="000000"/>
                </a:solidFill>
                <a:effectLst/>
                <a:uFill>
                  <a:solidFill>
                    <a:srgbClr val="000000"/>
                  </a:solidFill>
                </a:uFill>
                <a:latin typeface="Tw Cen MT" panose="020B0602020104020603" pitchFamily="34" charset="0"/>
                <a:ea typeface="Arial Unicode MS"/>
                <a:cs typeface="Arial Unicode MS"/>
              </a:rPr>
              <a:t>É</a:t>
            </a:r>
            <a:r>
              <a:rPr lang="fr-FR" sz="1800" dirty="0">
                <a:solidFill>
                  <a:srgbClr val="000000"/>
                </a:solidFill>
                <a:effectLst/>
                <a:uFill>
                  <a:solidFill>
                    <a:srgbClr val="000000"/>
                  </a:solidFill>
                </a:uFill>
                <a:latin typeface="Avenir Book"/>
                <a:ea typeface="Arial Unicode MS"/>
                <a:cs typeface="Arial Unicode MS"/>
              </a:rPr>
              <a:t>ternel. »</a:t>
            </a:r>
          </a:p>
          <a:p>
            <a:r>
              <a:rPr lang="en-US" sz="1200" kern="1200" dirty="0">
                <a:solidFill>
                  <a:schemeClr val="tx1"/>
                </a:solidFill>
                <a:effectLst/>
                <a:latin typeface="+mn-lt"/>
                <a:ea typeface="+mn-ea"/>
                <a:cs typeface="+mn-cs"/>
              </a:rPr>
              <a:t> </a:t>
            </a:r>
          </a:p>
          <a:p>
            <a:r>
              <a:rPr lang="fr-FR" sz="1800" dirty="0">
                <a:effectLst/>
                <a:latin typeface="Times New Roman" panose="02020603050405020304" pitchFamily="18" charset="0"/>
                <a:ea typeface="Arial Unicode MS"/>
              </a:rPr>
              <a:t>Le pasteur, l’enseignant, le psychologue, le responsable des Explorateurs – quelle que soit la personne responsable</a:t>
            </a:r>
            <a:r>
              <a:rPr lang="fr-FR" sz="1800" dirty="0">
                <a:solidFill>
                  <a:srgbClr val="FF0000"/>
                </a:solidFill>
                <a:effectLst/>
                <a:latin typeface="Times New Roman" panose="02020603050405020304" pitchFamily="18" charset="0"/>
                <a:ea typeface="Arial Unicode MS"/>
              </a:rPr>
              <a:t> </a:t>
            </a:r>
            <a:r>
              <a:rPr lang="fr-FR" sz="1800" dirty="0">
                <a:effectLst/>
                <a:latin typeface="Times New Roman" panose="02020603050405020304" pitchFamily="18" charset="0"/>
                <a:ea typeface="Arial Unicode MS"/>
              </a:rPr>
              <a:t>– c’est elle qui est tenue pour responsable justement, et qui doit rendre des comptes. Larry </a:t>
            </a:r>
            <a:r>
              <a:rPr lang="fr-FR" sz="1800" dirty="0" err="1">
                <a:effectLst/>
                <a:latin typeface="Times New Roman" panose="02020603050405020304" pitchFamily="18" charset="0"/>
                <a:ea typeface="Arial Unicode MS"/>
              </a:rPr>
              <a:t>Spielman</a:t>
            </a:r>
            <a:r>
              <a:rPr lang="fr-FR" sz="1800" dirty="0">
                <a:effectLst/>
                <a:latin typeface="Times New Roman" panose="02020603050405020304" pitchFamily="18" charset="0"/>
                <a:ea typeface="Arial Unicode MS"/>
              </a:rPr>
              <a:t>, leader dans la prévention de l’inconduite professionnelle dans l’église, déclare : « Le rôle de leader produit une confiance implicite entre le leader et les personnes sur lesquelles il a du pouvoir. Le leader ne doit pas se servir de cette confiance sacrée pour sa gratification personnelle. </a:t>
            </a:r>
            <a:r>
              <a:rPr lang="fr-FR" sz="1800" b="1" dirty="0">
                <a:effectLst/>
                <a:latin typeface="Times New Roman" panose="02020603050405020304" pitchFamily="18" charset="0"/>
                <a:ea typeface="Arial Unicode MS"/>
              </a:rPr>
              <a:t>Le pouvoir différentiel</a:t>
            </a:r>
            <a:r>
              <a:rPr lang="fr-FR" sz="1800" b="1" dirty="0">
                <a:solidFill>
                  <a:srgbClr val="FF0000"/>
                </a:solidFill>
                <a:effectLst/>
                <a:latin typeface="Times New Roman" panose="02020603050405020304" pitchFamily="18" charset="0"/>
                <a:ea typeface="Arial Unicode MS"/>
              </a:rPr>
              <a:t> </a:t>
            </a:r>
            <a:r>
              <a:rPr lang="fr-FR" sz="1800" b="1" dirty="0">
                <a:effectLst/>
                <a:latin typeface="Times New Roman" panose="02020603050405020304" pitchFamily="18" charset="0"/>
                <a:ea typeface="Arial Unicode MS"/>
              </a:rPr>
              <a:t>entre Roi et sujet, ou dirigeant et fidèle, expose la personne qui a le moins de pouvoir à l’exploitation. »</a:t>
            </a:r>
            <a:r>
              <a:rPr lang="en-US" sz="1800" b="1"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[2] </a:t>
            </a:r>
            <a:endParaRPr lang="fr-FR" sz="1800" dirty="0">
              <a:effectLst/>
              <a:latin typeface="Times New Roman" panose="02020603050405020304" pitchFamily="18" charset="0"/>
              <a:ea typeface="Arial Unicode MS"/>
            </a:endParaRPr>
          </a:p>
          <a:p>
            <a:endParaRPr lang="fr-FR" sz="18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mn-lt"/>
                <a:ea typeface="+mn-ea"/>
                <a:cs typeface="+mn-cs"/>
              </a:rPr>
              <a:t>[1] Page 71.</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hlinkClick r:id="rId3"/>
              </a:rPr>
              <a:t>https://wordandworld.luthersem.edu/content/pdfs/19-3_Politics/19-3_Spielman.pdf</a:t>
            </a:r>
            <a:r>
              <a:rPr lang="en-US" sz="1200" kern="1200" dirty="0">
                <a:solidFill>
                  <a:schemeClr val="tx1"/>
                </a:solidFill>
                <a:effectLst/>
                <a:latin typeface="+mn-lt"/>
                <a:ea typeface="+mn-ea"/>
                <a:cs typeface="+mn-cs"/>
              </a:rPr>
              <a:t> Lu le 22/2/2022</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01C1A80-FBDD-434F-A0BA-8BBAFE6A726F}" type="slidenum">
              <a:rPr lang="en-US" smtClean="0"/>
              <a:t>5</a:t>
            </a:fld>
            <a:endParaRPr lang="en-US"/>
          </a:p>
        </p:txBody>
      </p:sp>
    </p:spTree>
    <p:extLst>
      <p:ext uri="{BB962C8B-B14F-4D97-AF65-F5344CB8AC3E}">
        <p14:creationId xmlns:p14="http://schemas.microsoft.com/office/powerpoint/2010/main" val="2297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kern="1200" noProof="0" dirty="0">
                <a:solidFill>
                  <a:schemeClr val="tx1"/>
                </a:solidFill>
                <a:effectLst/>
                <a:latin typeface="+mn-lt"/>
                <a:ea typeface="+mn-ea"/>
                <a:cs typeface="+mn-cs"/>
              </a:rPr>
              <a:t>La réalité la plus importante à ne </a:t>
            </a:r>
            <a:r>
              <a:rPr lang="fr-FR" sz="1200" b="1" kern="1200" noProof="0" dirty="0">
                <a:solidFill>
                  <a:schemeClr val="tx1"/>
                </a:solidFill>
                <a:effectLst/>
                <a:latin typeface="+mn-lt"/>
                <a:ea typeface="+mn-ea"/>
                <a:cs typeface="+mn-cs"/>
              </a:rPr>
              <a:t>jamais oublier</a:t>
            </a:r>
            <a:r>
              <a:rPr lang="fr-FR" sz="1200" kern="1200" noProof="0" dirty="0">
                <a:solidFill>
                  <a:schemeClr val="tx1"/>
                </a:solidFill>
                <a:effectLst/>
                <a:latin typeface="+mn-lt"/>
                <a:ea typeface="+mn-ea"/>
                <a:cs typeface="+mn-cs"/>
              </a:rPr>
              <a:t>, c’est que </a:t>
            </a:r>
            <a:r>
              <a:rPr lang="fr-FR" sz="1200" b="1" kern="1200" noProof="0" dirty="0">
                <a:solidFill>
                  <a:schemeClr val="tx1"/>
                </a:solidFill>
                <a:effectLst/>
                <a:latin typeface="+mn-lt"/>
                <a:ea typeface="+mn-ea"/>
                <a:cs typeface="+mn-cs"/>
              </a:rPr>
              <a:t>celui qui a le pouvoir</a:t>
            </a:r>
            <a:r>
              <a:rPr lang="fr-FR" sz="1200" kern="1200" noProof="0" dirty="0">
                <a:solidFill>
                  <a:schemeClr val="tx1"/>
                </a:solidFill>
                <a:effectLst/>
                <a:latin typeface="+mn-lt"/>
                <a:ea typeface="+mn-ea"/>
                <a:cs typeface="+mn-cs"/>
              </a:rPr>
              <a:t>, de quelque type que ce soit, est aussi celui qui est responsable.</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b="1" kern="1200" noProof="0" dirty="0">
                <a:solidFill>
                  <a:schemeClr val="tx1"/>
                </a:solidFill>
                <a:effectLst/>
                <a:latin typeface="+mn-lt"/>
                <a:ea typeface="+mn-ea"/>
                <a:cs typeface="+mn-cs"/>
              </a:rPr>
              <a:t>Nous ne serons pas jugés en fonction </a:t>
            </a:r>
            <a:r>
              <a:rPr lang="fr-FR" sz="1200" b="0" kern="1200" noProof="0" dirty="0">
                <a:solidFill>
                  <a:schemeClr val="tx1"/>
                </a:solidFill>
                <a:effectLst/>
                <a:latin typeface="+mn-lt"/>
                <a:ea typeface="+mn-ea"/>
                <a:cs typeface="+mn-cs"/>
              </a:rPr>
              <a:t>des </a:t>
            </a:r>
            <a:r>
              <a:rPr lang="fr-FR" sz="1200" b="1" kern="1200" noProof="0" dirty="0">
                <a:solidFill>
                  <a:schemeClr val="tx1"/>
                </a:solidFill>
                <a:effectLst/>
                <a:latin typeface="+mn-lt"/>
                <a:ea typeface="+mn-ea"/>
                <a:cs typeface="+mn-cs"/>
              </a:rPr>
              <a:t>tentations </a:t>
            </a:r>
            <a:r>
              <a:rPr lang="fr-FR" sz="1200" b="0" kern="1200" noProof="0" dirty="0">
                <a:solidFill>
                  <a:schemeClr val="tx1"/>
                </a:solidFill>
                <a:effectLst/>
                <a:latin typeface="+mn-lt"/>
                <a:ea typeface="+mn-ea"/>
                <a:cs typeface="+mn-cs"/>
              </a:rPr>
              <a:t>que les autres nous présentent, mais </a:t>
            </a:r>
            <a:r>
              <a:rPr lang="fr-FR" sz="1200" b="1" kern="1200" noProof="0" dirty="0">
                <a:solidFill>
                  <a:schemeClr val="tx1"/>
                </a:solidFill>
                <a:effectLst/>
                <a:latin typeface="+mn-lt"/>
                <a:ea typeface="+mn-ea"/>
                <a:cs typeface="+mn-cs"/>
              </a:rPr>
              <a:t>en fonction de ce qu’aura été notre réaction</a:t>
            </a:r>
            <a:r>
              <a:rPr lang="fr-FR" sz="1200" kern="1200" noProof="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Un contact sexuel déplacé avec une personne du sexe opposé ou du même sexe est un péché, même entre adultes consentants</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Il peut s’agir d’agression sexuelle sur des enfants, d’adultère, d’homosexualité, de harcèlement sexuel, de voyeurisme, et autres types de contact sexuel déplacés. Ces péchés ne devraient pas avoir lieu parmi les chrétiens, mais ils existent néanmoins. Quand une personne détient le pouvoir (le pasteur, un dirigeant d’église, un enseignant, un médecin, etc.), c’est elle qui est responsable, et c’est à elle que l’on devra demander des comptes.</a:t>
            </a:r>
            <a:endParaRPr lang="fr-FR"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Si vous avez connaissance d’un cas d’abus, n’exprimez pas d’incrédulité</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Malheureusement, les abus existent,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même dans notre église</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6</a:t>
            </a:fld>
            <a:endParaRPr lang="en-US"/>
          </a:p>
        </p:txBody>
      </p:sp>
    </p:spTree>
    <p:extLst>
      <p:ext uri="{BB962C8B-B14F-4D97-AF65-F5344CB8AC3E}">
        <p14:creationId xmlns:p14="http://schemas.microsoft.com/office/powerpoint/2010/main" val="253388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(suite):</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noProof="0" dirty="0">
                <a:ln>
                  <a:noFill/>
                </a:ln>
                <a:solidFill>
                  <a:srgbClr val="000000"/>
                </a:solidFill>
                <a:effectLst/>
                <a:uFill>
                  <a:solidFill>
                    <a:srgbClr val="000000"/>
                  </a:solidFill>
                </a:uFill>
                <a:latin typeface="Tw Cen MT" panose="020B0602020104020603" pitchFamily="34" charset="0"/>
                <a:ea typeface="Arial Unicode MS"/>
                <a:cs typeface="Arial Unicode MS"/>
              </a:rPr>
              <a:t>Quand un abus se produit, quel qu’il soit, l’objectif à partir de ce moment-là est la restauration</a:t>
            </a:r>
            <a:r>
              <a:rPr lang="fr-FR" sz="1800" noProof="0" dirty="0">
                <a:ln>
                  <a:noFill/>
                </a:ln>
                <a:solidFill>
                  <a:srgbClr val="000000"/>
                </a:solidFill>
                <a:effectLst/>
                <a:uFill>
                  <a:solidFill>
                    <a:srgbClr val="000000"/>
                  </a:solidFill>
                </a:uFill>
                <a:latin typeface="Tw Cen MT" panose="020B0602020104020603" pitchFamily="34" charset="0"/>
                <a:ea typeface="Arial Unicode MS"/>
                <a:cs typeface="Arial Unicode MS"/>
              </a:rPr>
              <a:t>. Cela implique des éléments comme la confrontation, la confession, la repentance, l’accompagnement psychologique, la thérapie de couple ou familiale, et les groupes de soutien. Le processus de restauration n’est pas facile, et il prend du temps. La restauration n’est pas forcément possible ni adaptée dans tous les cas. Par-dessus tout, ne faites pas comme si cela n’était jamais arrivé et n’affectez pas ailleurs l’auteur des faits.</a:t>
            </a:r>
            <a:endParaRPr lang="fr-FR" sz="1800" noProof="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lvl="0" indent="0">
              <a:buFont typeface="Arial" panose="020B0604020202020204" pitchFamily="34" charset="0"/>
              <a:buNone/>
            </a:pPr>
            <a:endParaRPr lang="fr-FR"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FR" sz="1800" noProof="0" dirty="0">
                <a:effectLst/>
                <a:latin typeface="Tw Cen MT" panose="020B0602020104020603" pitchFamily="34" charset="0"/>
                <a:ea typeface="Arial Unicode MS"/>
                <a:cs typeface="Times New Roman" panose="02020603050405020304" pitchFamily="18" charset="0"/>
              </a:rPr>
              <a:t>Les conclusions de l’enquête NISVS (National </a:t>
            </a:r>
            <a:r>
              <a:rPr lang="fr-FR" sz="1800" noProof="0" dirty="0" err="1">
                <a:effectLst/>
                <a:latin typeface="Tw Cen MT" panose="020B0602020104020603" pitchFamily="34" charset="0"/>
                <a:ea typeface="Arial Unicode MS"/>
                <a:cs typeface="Times New Roman" panose="02020603050405020304" pitchFamily="18" charset="0"/>
              </a:rPr>
              <a:t>intimate</a:t>
            </a:r>
            <a:r>
              <a:rPr lang="fr-FR" sz="1800" noProof="0" dirty="0">
                <a:effectLst/>
                <a:latin typeface="Tw Cen MT" panose="020B0602020104020603" pitchFamily="34" charset="0"/>
                <a:ea typeface="Arial Unicode MS"/>
                <a:cs typeface="Times New Roman" panose="02020603050405020304" pitchFamily="18" charset="0"/>
              </a:rPr>
              <a:t> </a:t>
            </a:r>
            <a:r>
              <a:rPr lang="fr-FR" sz="1800" noProof="0" dirty="0" err="1">
                <a:effectLst/>
                <a:latin typeface="Tw Cen MT" panose="020B0602020104020603" pitchFamily="34" charset="0"/>
                <a:ea typeface="Arial Unicode MS"/>
                <a:cs typeface="Times New Roman" panose="02020603050405020304" pitchFamily="18" charset="0"/>
              </a:rPr>
              <a:t>partner</a:t>
            </a:r>
            <a:r>
              <a:rPr lang="fr-FR" sz="1800" noProof="0" dirty="0">
                <a:effectLst/>
                <a:latin typeface="Tw Cen MT" panose="020B0602020104020603" pitchFamily="34" charset="0"/>
                <a:ea typeface="Arial Unicode MS"/>
                <a:cs typeface="Times New Roman" panose="02020603050405020304" pitchFamily="18" charset="0"/>
              </a:rPr>
              <a:t> and </a:t>
            </a:r>
            <a:r>
              <a:rPr lang="fr-FR" sz="1800" noProof="0" dirty="0" err="1">
                <a:effectLst/>
                <a:latin typeface="Tw Cen MT" panose="020B0602020104020603" pitchFamily="34" charset="0"/>
                <a:ea typeface="Arial Unicode MS"/>
                <a:cs typeface="Times New Roman" panose="02020603050405020304" pitchFamily="18" charset="0"/>
              </a:rPr>
              <a:t>sexual</a:t>
            </a:r>
            <a:r>
              <a:rPr lang="fr-FR" sz="1800" noProof="0" dirty="0">
                <a:effectLst/>
                <a:latin typeface="Tw Cen MT" panose="020B0602020104020603" pitchFamily="34" charset="0"/>
                <a:ea typeface="Arial Unicode MS"/>
                <a:cs typeface="Times New Roman" panose="02020603050405020304" pitchFamily="18" charset="0"/>
              </a:rPr>
              <a:t> violence </a:t>
            </a:r>
            <a:r>
              <a:rPr lang="fr-FR" sz="1800" noProof="0" dirty="0" err="1">
                <a:effectLst/>
                <a:latin typeface="Tw Cen MT" panose="020B0602020104020603" pitchFamily="34" charset="0"/>
                <a:ea typeface="Arial Unicode MS"/>
                <a:cs typeface="Times New Roman" panose="02020603050405020304" pitchFamily="18" charset="0"/>
              </a:rPr>
              <a:t>survey</a:t>
            </a:r>
            <a:r>
              <a:rPr lang="fr-FR" sz="1800" noProof="0" dirty="0">
                <a:effectLst/>
                <a:latin typeface="Tw Cen MT" panose="020B0602020104020603" pitchFamily="34" charset="0"/>
                <a:ea typeface="Arial Unicode MS"/>
                <a:cs typeface="Times New Roman" panose="02020603050405020304" pitchFamily="18" charset="0"/>
              </a:rPr>
              <a:t>) du CDC (Centre pour le contrôle et la prévention des maladies) indiquent que chaque année, des millions d’américains sont concernés par la </a:t>
            </a:r>
            <a:r>
              <a:rPr lang="fr-FR" sz="1800" b="1" noProof="0" dirty="0">
                <a:effectLst/>
                <a:latin typeface="Tw Cen MT" panose="020B0602020104020603" pitchFamily="34" charset="0"/>
                <a:ea typeface="Arial Unicode MS"/>
                <a:cs typeface="Times New Roman" panose="02020603050405020304" pitchFamily="18" charset="0"/>
              </a:rPr>
              <a:t>violence sexuelle </a:t>
            </a:r>
            <a:r>
              <a:rPr lang="fr-FR" sz="1800" noProof="0" dirty="0">
                <a:effectLst/>
                <a:latin typeface="Tw Cen MT" panose="020B0602020104020603" pitchFamily="34" charset="0"/>
                <a:ea typeface="Arial Unicode MS"/>
                <a:cs typeface="Times New Roman" panose="02020603050405020304" pitchFamily="18" charset="0"/>
              </a:rPr>
              <a:t>(VS), le harcèlement, et la violence domestique. </a:t>
            </a:r>
            <a:r>
              <a:rPr lang="fr-FR" sz="1800" b="1" noProof="0" dirty="0">
                <a:effectLst/>
                <a:latin typeface="Tw Cen MT" panose="020B0602020104020603" pitchFamily="34" charset="0"/>
                <a:ea typeface="Arial Unicode MS"/>
                <a:cs typeface="Times New Roman" panose="02020603050405020304" pitchFamily="18" charset="0"/>
              </a:rPr>
              <a:t>En plus du bilan physique et émotionnel immédiat, toutes sortes de problèmes physiques et mentaux chroniques </a:t>
            </a:r>
            <a:r>
              <a:rPr lang="fr-FR" sz="1800" noProof="0" dirty="0">
                <a:effectLst/>
                <a:latin typeface="Tw Cen MT" panose="020B0602020104020603" pitchFamily="34" charset="0"/>
                <a:ea typeface="Arial Unicode MS"/>
                <a:cs typeface="Times New Roman" panose="02020603050405020304" pitchFamily="18" charset="0"/>
              </a:rPr>
              <a:t>sont associés à ces formes de violence. L’impact se ressent bien au-delà de la victime, avec des </a:t>
            </a:r>
            <a:r>
              <a:rPr lang="fr-FR" sz="1800" b="1" noProof="0" dirty="0">
                <a:effectLst/>
                <a:latin typeface="Tw Cen MT" panose="020B0602020104020603" pitchFamily="34" charset="0"/>
                <a:ea typeface="Arial Unicode MS"/>
                <a:cs typeface="Times New Roman" panose="02020603050405020304" pitchFamily="18" charset="0"/>
              </a:rPr>
              <a:t>coûts économiques importants </a:t>
            </a:r>
            <a:r>
              <a:rPr lang="fr-FR" sz="1800" noProof="0" dirty="0">
                <a:effectLst/>
                <a:latin typeface="Tw Cen MT" panose="020B0602020104020603" pitchFamily="34" charset="0"/>
                <a:ea typeface="Arial Unicode MS"/>
                <a:cs typeface="Times New Roman" panose="02020603050405020304" pitchFamily="18" charset="0"/>
              </a:rPr>
              <a:t>au cours de son existence, en raison des </a:t>
            </a:r>
            <a:r>
              <a:rPr lang="fr-FR" sz="1800" b="1" noProof="0" dirty="0">
                <a:effectLst/>
                <a:latin typeface="Tw Cen MT" panose="020B0602020104020603" pitchFamily="34" charset="0"/>
                <a:ea typeface="Arial Unicode MS"/>
                <a:cs typeface="Times New Roman" panose="02020603050405020304" pitchFamily="18" charset="0"/>
              </a:rPr>
              <a:t>soins médicaux, des arrêts de travail et des activités de la justice pénale</a:t>
            </a:r>
            <a:r>
              <a:rPr lang="fr-FR" sz="1800" noProof="0" dirty="0">
                <a:effectLst/>
                <a:latin typeface="Tw Cen MT" panose="020B0602020104020603" pitchFamily="34" charset="0"/>
                <a:ea typeface="Arial Unicode MS"/>
                <a:cs typeface="Times New Roman" panose="02020603050405020304" pitchFamily="18" charset="0"/>
              </a:rPr>
              <a:t>.</a:t>
            </a:r>
            <a:r>
              <a:rPr lang="fr-FR" sz="1200" kern="1200" noProof="0" dirty="0">
                <a:solidFill>
                  <a:schemeClr val="tx1"/>
                </a:solidFill>
                <a:effectLst/>
                <a:latin typeface="+mn-lt"/>
                <a:ea typeface="+mn-ea"/>
                <a:cs typeface="+mn-cs"/>
              </a:rPr>
              <a:t>[1] Nous devons reconnaître que ces actes ne pourraient se produire si l’agresseur n’avait aucun pouvoir.</a:t>
            </a:r>
          </a:p>
          <a:p>
            <a:pPr marL="17145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fr-FR" sz="1800" dirty="0">
                <a:effectLst/>
                <a:latin typeface="Tw Cen MT" panose="020B0602020104020603" pitchFamily="34" charset="0"/>
                <a:ea typeface="Arial Unicode MS"/>
                <a:cs typeface="Times New Roman" panose="02020603050405020304" pitchFamily="18" charset="0"/>
              </a:rPr>
              <a:t>« D’après Robert </a:t>
            </a:r>
            <a:r>
              <a:rPr lang="fr-FR" sz="1800" dirty="0" err="1">
                <a:effectLst/>
                <a:latin typeface="Tw Cen MT" panose="020B0602020104020603" pitchFamily="34" charset="0"/>
                <a:ea typeface="Arial Unicode MS"/>
                <a:cs typeface="Times New Roman" panose="02020603050405020304" pitchFamily="18" charset="0"/>
              </a:rPr>
              <a:t>Schoop</a:t>
            </a:r>
            <a:r>
              <a:rPr lang="fr-FR" sz="1800" dirty="0">
                <a:effectLst/>
                <a:latin typeface="Tw Cen MT" panose="020B0602020104020603" pitchFamily="34" charset="0"/>
                <a:ea typeface="Arial Unicode MS"/>
                <a:cs typeface="Times New Roman" panose="02020603050405020304" pitchFamily="18" charset="0"/>
              </a:rPr>
              <a:t>, un expert de l’Université du Kansas qui a étudié le </a:t>
            </a:r>
            <a:r>
              <a:rPr lang="fr-FR" sz="1800" b="1" dirty="0">
                <a:effectLst/>
                <a:latin typeface="Tw Cen MT" panose="020B0602020104020603" pitchFamily="34" charset="0"/>
                <a:ea typeface="Arial Unicode MS"/>
                <a:cs typeface="Times New Roman" panose="02020603050405020304" pitchFamily="18" charset="0"/>
              </a:rPr>
              <a:t>harcèlement et les abus sexuels en milieu scolaire</a:t>
            </a:r>
            <a:r>
              <a:rPr lang="fr-FR" sz="1800" dirty="0">
                <a:effectLst/>
                <a:latin typeface="Tw Cen MT" panose="020B0602020104020603" pitchFamily="34" charset="0"/>
                <a:ea typeface="Arial Unicode MS"/>
                <a:cs typeface="Times New Roman" panose="02020603050405020304" pitchFamily="18" charset="0"/>
              </a:rPr>
              <a:t>, ces abus ne concernent pas seulement les </a:t>
            </a:r>
            <a:r>
              <a:rPr lang="fr-FR" sz="1800" b="1" dirty="0">
                <a:effectLst/>
                <a:latin typeface="Tw Cen MT" panose="020B0602020104020603" pitchFamily="34" charset="0"/>
                <a:ea typeface="Arial Unicode MS"/>
                <a:cs typeface="Times New Roman" panose="02020603050405020304" pitchFamily="18" charset="0"/>
              </a:rPr>
              <a:t>entraîneurs</a:t>
            </a:r>
            <a:r>
              <a:rPr lang="fr-FR" sz="1800" dirty="0">
                <a:effectLst/>
                <a:latin typeface="Tw Cen MT" panose="020B0602020104020603" pitchFamily="34" charset="0"/>
                <a:ea typeface="Arial Unicode MS"/>
                <a:cs typeface="Times New Roman" panose="02020603050405020304" pitchFamily="18" charset="0"/>
              </a:rPr>
              <a:t>. Les responsables de l’orchestre, les </a:t>
            </a:r>
            <a:r>
              <a:rPr lang="fr-FR" sz="1800" b="1" dirty="0">
                <a:effectLst/>
                <a:latin typeface="Tw Cen MT" panose="020B0602020104020603" pitchFamily="34" charset="0"/>
                <a:ea typeface="Arial Unicode MS"/>
                <a:cs typeface="Times New Roman" panose="02020603050405020304" pitchFamily="18" charset="0"/>
              </a:rPr>
              <a:t>professeurs</a:t>
            </a:r>
            <a:r>
              <a:rPr lang="fr-FR" sz="1800" dirty="0">
                <a:effectLst/>
                <a:latin typeface="Tw Cen MT" panose="020B0602020104020603" pitchFamily="34" charset="0"/>
                <a:ea typeface="Arial Unicode MS"/>
                <a:cs typeface="Times New Roman" panose="02020603050405020304" pitchFamily="18" charset="0"/>
              </a:rPr>
              <a:t> de musique, ou n’importe quelle personne ayant accès à votre enfant dans un environnement privé en-dehors du cadre de l’école peut également être un prédateur. […] Mais cela ne veut pas dire que vos enfants sont plus en sécurité dans les salles de classe. Les cas de relations sexuelles enseignant-élève sont de plus en plus fréquents. </a:t>
            </a:r>
            <a:r>
              <a:rPr lang="fr-FR" sz="1800" dirty="0" err="1">
                <a:effectLst/>
                <a:latin typeface="Tw Cen MT" panose="020B0602020104020603" pitchFamily="34" charset="0"/>
                <a:ea typeface="Arial Unicode MS"/>
                <a:cs typeface="Times New Roman" panose="02020603050405020304" pitchFamily="18" charset="0"/>
              </a:rPr>
              <a:t>Shoop</a:t>
            </a:r>
            <a:r>
              <a:rPr lang="fr-FR" sz="1800" dirty="0">
                <a:effectLst/>
                <a:latin typeface="Tw Cen MT" panose="020B0602020104020603" pitchFamily="34" charset="0"/>
                <a:ea typeface="Arial Unicode MS"/>
                <a:cs typeface="Times New Roman" panose="02020603050405020304" pitchFamily="18" charset="0"/>
              </a:rPr>
              <a:t> déclare que ces cas ne sont probablement que la partie visible de l’iceberg, et que le nombre réel est en réalité bien plus grand. Mais aucune étude nationale (américaine) n’existe pour discuter de l’ampleur véritable du problème. Cependant, il a déclaré que l’ampleur du scandale est comparable aux (mais a été </a:t>
            </a:r>
            <a:r>
              <a:rPr lang="fr-FR" sz="1800" b="1" dirty="0">
                <a:effectLst/>
                <a:latin typeface="Tw Cen MT" panose="020B0602020104020603" pitchFamily="34" charset="0"/>
                <a:ea typeface="Arial Unicode MS"/>
                <a:cs typeface="Times New Roman" panose="02020603050405020304" pitchFamily="18" charset="0"/>
              </a:rPr>
              <a:t>éclipsé</a:t>
            </a:r>
            <a:r>
              <a:rPr lang="fr-FR" sz="1800" dirty="0">
                <a:effectLst/>
                <a:latin typeface="Tw Cen MT" panose="020B0602020104020603" pitchFamily="34" charset="0"/>
                <a:ea typeface="Arial Unicode MS"/>
                <a:cs typeface="Times New Roman" panose="02020603050405020304" pitchFamily="18" charset="0"/>
              </a:rPr>
              <a:t> par les) nombreux cas </a:t>
            </a:r>
            <a:r>
              <a:rPr lang="fr-FR" sz="1800" b="1" dirty="0">
                <a:effectLst/>
                <a:latin typeface="Tw Cen MT" panose="020B0602020104020603" pitchFamily="34" charset="0"/>
                <a:ea typeface="Arial Unicode MS"/>
                <a:cs typeface="Times New Roman" panose="02020603050405020304" pitchFamily="18" charset="0"/>
              </a:rPr>
              <a:t>d’agressions sexuelles des prêtres dans l’Eglise Catholique</a:t>
            </a:r>
            <a:r>
              <a:rPr lang="fr-FR" sz="1800" dirty="0">
                <a:effectLst/>
                <a:latin typeface="Tw Cen MT" panose="020B0602020104020603" pitchFamily="34" charset="0"/>
                <a:ea typeface="Arial Unicode MS"/>
                <a:cs typeface="Times New Roman" panose="02020603050405020304" pitchFamily="18" charset="0"/>
              </a:rPr>
              <a:t>. »</a:t>
            </a:r>
            <a:r>
              <a:rPr lang="fr-FR" sz="1200" kern="1200" noProof="0" dirty="0">
                <a:solidFill>
                  <a:schemeClr val="tx1"/>
                </a:solidFill>
                <a:effectLst/>
                <a:latin typeface="+mn-lt"/>
                <a:ea typeface="+mn-ea"/>
                <a:cs typeface="+mn-cs"/>
              </a:rPr>
              <a:t>[2]</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noProof="0" dirty="0">
                <a:solidFill>
                  <a:schemeClr val="tx1"/>
                </a:solidFill>
                <a:effectLst/>
                <a:latin typeface="+mn-lt"/>
                <a:ea typeface="+mn-ea"/>
                <a:cs typeface="+mn-cs"/>
              </a:rPr>
              <a:t>[1] </a:t>
            </a:r>
            <a:r>
              <a:rPr lang="fr-FR" sz="1200" u="sng" kern="1200" noProof="0" dirty="0">
                <a:solidFill>
                  <a:schemeClr val="tx1"/>
                </a:solidFill>
                <a:effectLst/>
                <a:latin typeface="+mn-lt"/>
                <a:ea typeface="+mn-ea"/>
                <a:cs typeface="+mn-cs"/>
                <a:hlinkClick r:id="rId3"/>
              </a:rPr>
              <a:t>https://www.cdc.gov/violenceprevention/pdf/nisvs/NISVS-overview.pdf</a:t>
            </a:r>
            <a:r>
              <a:rPr lang="fr-FR" sz="1200" kern="1200" noProof="0" dirty="0">
                <a:solidFill>
                  <a:schemeClr val="tx1"/>
                </a:solidFill>
                <a:effectLst/>
                <a:latin typeface="+mn-lt"/>
                <a:ea typeface="+mn-ea"/>
                <a:cs typeface="+mn-cs"/>
              </a:rPr>
              <a:t>. Lu le 24/2/2022.</a:t>
            </a:r>
          </a:p>
          <a:p>
            <a:pPr marL="0" lvl="0" indent="0">
              <a:buFont typeface="Arial" panose="020B0604020202020204" pitchFamily="34" charset="0"/>
              <a:buNone/>
            </a:pPr>
            <a:endParaRPr lang="fr-FR" sz="1200" kern="1200" noProof="0" dirty="0">
              <a:solidFill>
                <a:schemeClr val="tx1"/>
              </a:solidFill>
              <a:effectLst/>
              <a:latin typeface="+mn-lt"/>
              <a:ea typeface="+mn-ea"/>
              <a:cs typeface="+mn-cs"/>
            </a:endParaRPr>
          </a:p>
          <a:p>
            <a:pPr marL="0" lvl="0" indent="0">
              <a:buFont typeface="Arial" panose="020B0604020202020204" pitchFamily="34" charset="0"/>
              <a:buNone/>
            </a:pPr>
            <a:r>
              <a:rPr lang="fr-FR" sz="1200" kern="1200" noProof="0" dirty="0">
                <a:solidFill>
                  <a:schemeClr val="tx1"/>
                </a:solidFill>
                <a:effectLst/>
                <a:latin typeface="+mn-lt"/>
                <a:ea typeface="+mn-ea"/>
                <a:cs typeface="+mn-cs"/>
              </a:rPr>
              <a:t>[2] </a:t>
            </a:r>
            <a:r>
              <a:rPr lang="fr-FR" sz="1200" u="sng" kern="1200" noProof="0" dirty="0">
                <a:solidFill>
                  <a:schemeClr val="tx1"/>
                </a:solidFill>
                <a:effectLst/>
                <a:latin typeface="+mn-lt"/>
                <a:ea typeface="+mn-ea"/>
                <a:cs typeface="+mn-cs"/>
                <a:hlinkClick r:id="rId4"/>
              </a:rPr>
              <a:t>http://www.mediarelations.k-state.edu/WEB/News/Webzine/0202/sexualabuse.html</a:t>
            </a:r>
            <a:r>
              <a:rPr lang="fr-FR" sz="1200" kern="1200" noProof="0" dirty="0">
                <a:solidFill>
                  <a:schemeClr val="tx1"/>
                </a:solidFill>
                <a:effectLst/>
                <a:latin typeface="+mn-lt"/>
                <a:ea typeface="+mn-ea"/>
                <a:cs typeface="+mn-cs"/>
              </a:rPr>
              <a:t>. Lu le 24/2/2008 </a:t>
            </a:r>
          </a:p>
          <a:p>
            <a:pPr marL="171450" lvl="0" indent="-171450">
              <a:buFont typeface="Arial" panose="020B0604020202020204" pitchFamily="34" charset="0"/>
              <a:buChar char="•"/>
            </a:pPr>
            <a:endParaRPr lang="fr-FR"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7</a:t>
            </a:fld>
            <a:endParaRPr lang="en-US"/>
          </a:p>
        </p:txBody>
      </p:sp>
    </p:spTree>
    <p:extLst>
      <p:ext uri="{BB962C8B-B14F-4D97-AF65-F5344CB8AC3E}">
        <p14:creationId xmlns:p14="http://schemas.microsoft.com/office/powerpoint/2010/main" val="20856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Aucune église n’est à l’abri. </a:t>
            </a:r>
            <a:r>
              <a:rPr lang="fr-FR" sz="1800" dirty="0">
                <a:effectLst/>
                <a:latin typeface="Tw Cen MT" panose="020B0602020104020603" pitchFamily="34" charset="0"/>
                <a:ea typeface="Arial Unicode MS"/>
                <a:cs typeface="Times New Roman" panose="02020603050405020304" pitchFamily="18" charset="0"/>
              </a:rPr>
              <a:t>« La dénomination protestante la plus grande des États-Unis, la </a:t>
            </a:r>
            <a:r>
              <a:rPr lang="fr-FR" sz="1800" dirty="0" err="1">
                <a:effectLst/>
                <a:latin typeface="Tw Cen MT" panose="020B0602020104020603" pitchFamily="34" charset="0"/>
                <a:ea typeface="Arial Unicode MS"/>
                <a:cs typeface="Times New Roman" panose="02020603050405020304" pitchFamily="18" charset="0"/>
              </a:rPr>
              <a:t>Southern</a:t>
            </a:r>
            <a:r>
              <a:rPr lang="fr-FR" sz="1800" dirty="0">
                <a:effectLst/>
                <a:latin typeface="Tw Cen MT" panose="020B0602020104020603" pitchFamily="34" charset="0"/>
                <a:ea typeface="Arial Unicode MS"/>
                <a:cs typeface="Times New Roman" panose="02020603050405020304" pitchFamily="18" charset="0"/>
              </a:rPr>
              <a:t> Baptist Convention Baptiste (Convention baptiste du sud), a récemment été secouée par le signalement de plus de 700 cas d’abus sexuels perpétrés par près de 400 responsables d’église en l’espace de 20 ans. Pire encore, certains dirigeants étaient au courant des problèmes mais n’ont rien fait pour arrêter les auteurs. En effet, beaucoup étaient des récidivistes qui ne quittaient une assemblée que pour s’en prendre à une autre. Il s’agit d’une trahison horrible, sacrilège et répugnante de Dieu et du peuple de Dieu. »</a:t>
            </a:r>
            <a:r>
              <a:rPr lang="fr-FR" sz="1200" kern="1200" dirty="0">
                <a:solidFill>
                  <a:schemeClr val="tx1"/>
                </a:solidFill>
                <a:effectLst/>
                <a:latin typeface="+mn-lt"/>
                <a:ea typeface="+mn-ea"/>
                <a:cs typeface="+mn-cs"/>
              </a:rPr>
              <a:t> [1] Nous avons entendu de nombreux cas d’abus dans l’</a:t>
            </a:r>
            <a:r>
              <a:rPr lang="fr-FR" sz="1200" kern="1200" dirty="0">
                <a:solidFill>
                  <a:schemeClr val="tx1"/>
                </a:solidFill>
                <a:effectLst/>
                <a:latin typeface="Corbel" panose="020B0503020204020204" pitchFamily="34" charset="0"/>
                <a:ea typeface="+mn-ea"/>
                <a:cs typeface="+mn-cs"/>
              </a:rPr>
              <a:t>Église Catholique, mais elle n’est pas la seule concernée</a:t>
            </a:r>
            <a:r>
              <a:rPr lang="fr-FR" sz="1200" kern="1200" dirty="0">
                <a:solidFill>
                  <a:schemeClr val="tx1"/>
                </a:solidFill>
                <a:effectLst/>
                <a:latin typeface="+mn-lt"/>
                <a:ea typeface="+mn-ea"/>
                <a:cs typeface="+mn-cs"/>
              </a:rPr>
              <a:t>.</a:t>
            </a:r>
          </a:p>
          <a:p>
            <a:pPr marL="0" indent="0">
              <a:buFont typeface="Arial" panose="020B0604020202020204" pitchFamily="34" charset="0"/>
              <a:buNone/>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En cas d’inconduite sexuelle,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l’église doit adopter des procédures spécifiques</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D’une part, il peut être utile de mettre en place des actions bien spécifiques. Mais d’autre part, si l’on est trop spécifique, il peut s’avérer impossible de suivre la procédure adoptée pour chaque cas. L’impossibilité de suivre les procédures adoptées peut conduire à un procès.</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lvl="0" indent="0">
              <a:buFont typeface="Arial" panose="020B0604020202020204" pitchFamily="34" charset="0"/>
              <a:buNone/>
            </a:pPr>
            <a:r>
              <a:rPr lang="fr-F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fr-FR" sz="1800" b="1" dirty="0">
                <a:effectLst/>
                <a:latin typeface="Tw Cen MT" panose="020B0602020104020603" pitchFamily="34" charset="0"/>
                <a:ea typeface="Arial Unicode MS"/>
                <a:cs typeface="Times New Roman" panose="02020603050405020304" pitchFamily="18" charset="0"/>
              </a:rPr>
              <a:t>Toute personne au contact d’enfants doit remplir un formulaire </a:t>
            </a:r>
            <a:r>
              <a:rPr lang="fr-FR" sz="1800" b="1" dirty="0" err="1">
                <a:effectLst/>
                <a:latin typeface="Tw Cen MT" panose="020B0602020104020603" pitchFamily="34" charset="0"/>
                <a:ea typeface="Arial Unicode MS"/>
                <a:cs typeface="Times New Roman" panose="02020603050405020304" pitchFamily="18" charset="0"/>
              </a:rPr>
              <a:t>volunteer</a:t>
            </a:r>
            <a:r>
              <a:rPr lang="fr-FR" sz="1800" b="1" dirty="0">
                <a:effectLst/>
                <a:latin typeface="Tw Cen MT" panose="020B0602020104020603" pitchFamily="34" charset="0"/>
                <a:ea typeface="Arial Unicode MS"/>
                <a:cs typeface="Times New Roman" panose="02020603050405020304" pitchFamily="18" charset="0"/>
              </a:rPr>
              <a:t> application/</a:t>
            </a:r>
            <a:r>
              <a:rPr lang="fr-FR" sz="1800" b="1" dirty="0">
                <a:solidFill>
                  <a:srgbClr val="FF0000"/>
                </a:solidFill>
                <a:effectLst/>
                <a:latin typeface="Tw Cen MT" panose="020B0602020104020603" pitchFamily="34" charset="0"/>
                <a:ea typeface="Arial Unicode MS"/>
                <a:cs typeface="Times New Roman" panose="02020603050405020304" pitchFamily="18" charset="0"/>
              </a:rPr>
              <a:t>check </a:t>
            </a:r>
            <a:r>
              <a:rPr lang="fr-FR" sz="1800" b="1" dirty="0">
                <a:effectLst/>
                <a:latin typeface="Tw Cen MT" panose="020B0602020104020603" pitchFamily="34" charset="0"/>
                <a:ea typeface="Arial Unicode MS"/>
                <a:cs typeface="Times New Roman" panose="02020603050405020304" pitchFamily="18" charset="0"/>
              </a:rPr>
              <a:t>et se soumettre à une vérification de ses antécédents judiciaires.</a:t>
            </a:r>
            <a:r>
              <a:rPr lang="fr-FR" sz="1200" b="1"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[2]</a:t>
            </a:r>
            <a:r>
              <a:rPr lang="fr-FR" sz="1200" kern="1200" dirty="0">
                <a:solidFill>
                  <a:schemeClr val="tx1"/>
                </a:solidFill>
                <a:effectLst/>
                <a:latin typeface="+mn-lt"/>
                <a:ea typeface="+mn-ea"/>
                <a:cs typeface="+mn-cs"/>
              </a:rPr>
              <a:t> ARM (</a:t>
            </a:r>
            <a:r>
              <a:rPr lang="fr-FR" sz="1200" kern="1200" dirty="0" err="1">
                <a:solidFill>
                  <a:schemeClr val="tx1"/>
                </a:solidFill>
                <a:effectLst/>
                <a:latin typeface="+mn-lt"/>
                <a:ea typeface="+mn-ea"/>
                <a:cs typeface="+mn-cs"/>
              </a:rPr>
              <a:t>Adventist</a:t>
            </a:r>
            <a:r>
              <a:rPr lang="fr-FR" sz="1200" kern="1200" dirty="0">
                <a:solidFill>
                  <a:schemeClr val="tx1"/>
                </a:solidFill>
                <a:effectLst/>
                <a:latin typeface="+mn-lt"/>
                <a:ea typeface="+mn-ea"/>
                <a:cs typeface="+mn-cs"/>
              </a:rPr>
              <a:t> Risk Management</a:t>
            </a:r>
            <a:r>
              <a:rPr lang="fr-FR" sz="1800" dirty="0">
                <a:effectLst/>
                <a:latin typeface="Tw Cen MT" panose="020B0602020104020603" pitchFamily="34" charset="0"/>
                <a:ea typeface="Arial Unicode MS"/>
                <a:cs typeface="Times New Roman" panose="02020603050405020304" pitchFamily="18" charset="0"/>
              </a:rPr>
              <a:t>, la compagnie d’assurances de l’Église) propose des recommandations pour aider les pasteurs dans leur gestion des équipes et des bénévoles</a:t>
            </a:r>
            <a:r>
              <a:rPr lang="fr-FR" sz="1200" kern="1200" dirty="0">
                <a:solidFill>
                  <a:schemeClr val="tx1"/>
                </a:solidFill>
                <a:effectLst/>
                <a:latin typeface="+mn-lt"/>
                <a:ea typeface="+mn-ea"/>
                <a:cs typeface="+mn-cs"/>
              </a:rPr>
              <a:t>.[3] </a:t>
            </a:r>
            <a:r>
              <a:rPr lang="fr-FR" sz="1800" dirty="0">
                <a:effectLst/>
                <a:latin typeface="Tw Cen MT" panose="020B0602020104020603" pitchFamily="34" charset="0"/>
                <a:ea typeface="Arial Unicode MS"/>
                <a:cs typeface="Times New Roman" panose="02020603050405020304" pitchFamily="18" charset="0"/>
              </a:rPr>
              <a:t>(Pour plus d’informations, visitez : </a:t>
            </a:r>
            <a:r>
              <a:rPr lang="fr-FR" sz="1800" u="sng" dirty="0">
                <a:effectLst/>
                <a:latin typeface="Tw Cen MT" panose="020B0602020104020603" pitchFamily="34" charset="0"/>
                <a:ea typeface="Arial Unicode MS"/>
                <a:hlinkClick r:id="rId3"/>
              </a:rPr>
              <a:t>http://women.adventist.org/protecting-our-children</a:t>
            </a:r>
            <a:r>
              <a:rPr lang="fr-FR" sz="1800" dirty="0">
                <a:effectLst/>
                <a:latin typeface="Tw Cen MT" panose="020B0602020104020603" pitchFamily="34" charset="0"/>
                <a:ea typeface="Arial Unicode MS"/>
                <a:cs typeface="Times New Roman" panose="02020603050405020304" pitchFamily="18" charset="0"/>
              </a:rPr>
              <a:t>).</a:t>
            </a: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0" lvl="0" indent="0">
              <a:buFont typeface="Symbol" panose="05050102010706020507" pitchFamily="18" charset="2"/>
              <a:buNone/>
            </a:pP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Si vous avez connaissance d’abus commis par un responsable d’église, quel qu’il soit, il est crucial de réagir vite. Contactez la Fédération, </a:t>
            </a:r>
            <a:r>
              <a:rPr lang="fr-FR" sz="1800" dirty="0" err="1">
                <a:ln>
                  <a:noFill/>
                </a:ln>
                <a:solidFill>
                  <a:srgbClr val="000000"/>
                </a:solidFill>
                <a:effectLst/>
                <a:uFill>
                  <a:solidFill>
                    <a:srgbClr val="000000"/>
                  </a:solidFill>
                </a:uFill>
                <a:latin typeface="Tw Cen MT" panose="020B0602020104020603" pitchFamily="34" charset="0"/>
                <a:ea typeface="Arial Unicode MS"/>
                <a:cs typeface="Arial Unicode MS"/>
              </a:rPr>
              <a:t>Adventist</a:t>
            </a:r>
            <a:r>
              <a:rPr lang="fr-FR" sz="1800" dirty="0">
                <a:ln>
                  <a:noFill/>
                </a:ln>
                <a:solidFill>
                  <a:srgbClr val="000000"/>
                </a:solidFill>
                <a:effectLst/>
                <a:uFill>
                  <a:solidFill>
                    <a:srgbClr val="000000"/>
                  </a:solidFill>
                </a:uFill>
                <a:latin typeface="Tw Cen MT" panose="020B0602020104020603" pitchFamily="34" charset="0"/>
                <a:ea typeface="Arial Unicode MS"/>
                <a:cs typeface="Arial Unicode MS"/>
              </a:rPr>
              <a:t> Risk Management, et un avocat.</a:t>
            </a:r>
            <a:endParaRPr lang="fr-FR" sz="18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[1] </a:t>
            </a:r>
            <a:r>
              <a:rPr lang="fr-FR" sz="1200" u="sng" kern="1200" dirty="0">
                <a:solidFill>
                  <a:schemeClr val="tx1"/>
                </a:solidFill>
                <a:effectLst/>
                <a:latin typeface="+mn-lt"/>
                <a:ea typeface="+mn-ea"/>
                <a:cs typeface="+mn-cs"/>
                <a:hlinkClick r:id="rId4"/>
              </a:rPr>
              <a:t>https://www.thebanner.org/columns/2019/04/abuse-of-power</a:t>
            </a:r>
            <a:r>
              <a:rPr lang="fr-FR" sz="1200" kern="1200" dirty="0">
                <a:solidFill>
                  <a:schemeClr val="tx1"/>
                </a:solidFill>
                <a:effectLst/>
                <a:latin typeface="+mn-lt"/>
                <a:ea typeface="+mn-ea"/>
                <a:cs typeface="+mn-cs"/>
              </a:rPr>
              <a:t>. Lu le 24/2/2022.</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[2] https://adventistrisk.org/en-us/safety-resources/solutions-newsletter/2022/january/nadeng-before-they-volunteer. Lu le 30/3/2022.</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[3] https://adventistrisk.org/en-us/safety-resources/topics/child-protection. Lu le 30/3/2022.</a:t>
            </a:r>
          </a:p>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8</a:t>
            </a:fld>
            <a:endParaRPr lang="en-US"/>
          </a:p>
        </p:txBody>
      </p:sp>
    </p:spTree>
    <p:extLst>
      <p:ext uri="{BB962C8B-B14F-4D97-AF65-F5344CB8AC3E}">
        <p14:creationId xmlns:p14="http://schemas.microsoft.com/office/powerpoint/2010/main" val="75382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a:solidFill>
                  <a:schemeClr val="tx1"/>
                </a:solidFill>
                <a:effectLst/>
                <a:latin typeface="+mn-lt"/>
                <a:ea typeface="+mn-ea"/>
                <a:cs typeface="+mn-cs"/>
              </a:rPr>
              <a:t>Quelques réalités à connaître sur l’abus de pouvoir </a:t>
            </a:r>
            <a:r>
              <a:rPr lang="fr-FR" sz="1200" b="1" kern="1200" dirty="0">
                <a:solidFill>
                  <a:schemeClr val="tx1"/>
                </a:solidFill>
                <a:effectLst/>
                <a:latin typeface="+mn-lt"/>
                <a:ea typeface="+mn-ea"/>
                <a:cs typeface="+mn-cs"/>
              </a:rPr>
              <a:t>(suite):</a:t>
            </a:r>
          </a:p>
          <a:p>
            <a:pPr lvl="0"/>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N’oubliez pas que </a:t>
            </a:r>
            <a:r>
              <a:rPr lang="fr-FR" sz="1800" b="1" dirty="0">
                <a:effectLst/>
                <a:latin typeface="Tw Cen MT" panose="020B0602020104020603" pitchFamily="34" charset="0"/>
                <a:ea typeface="Arial Unicode MS"/>
                <a:cs typeface="Times New Roman" panose="02020603050405020304" pitchFamily="18" charset="0"/>
              </a:rPr>
              <a:t>quelle que soit l’accusation, la mission de l’église doit être de protéger les victimes, de les écouter, et de coopérer avec les autorités.</a:t>
            </a:r>
            <a:endParaRPr lang="fr-FR"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Si vous êtes </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un responsable d’église et que quelqu’un vient vous demander conseil, vous êtes dans </a:t>
            </a:r>
            <a:r>
              <a:rPr lang="fr-FR" sz="1800" b="1" u="sng" dirty="0">
                <a:ln>
                  <a:noFill/>
                </a:ln>
                <a:solidFill>
                  <a:srgbClr val="000000"/>
                </a:solidFill>
                <a:effectLst/>
                <a:uFill>
                  <a:solidFill>
                    <a:srgbClr val="000000"/>
                  </a:solidFill>
                </a:uFill>
                <a:latin typeface="Tw Cen MT" panose="020B0602020104020603" pitchFamily="34" charset="0"/>
                <a:ea typeface="Arial Unicode MS"/>
                <a:cs typeface="Arial Unicode MS"/>
              </a:rPr>
              <a:t>l’obligation</a:t>
            </a:r>
            <a:r>
              <a:rPr lang="fr-FR" sz="1800" b="1" dirty="0">
                <a:ln>
                  <a:noFill/>
                </a:ln>
                <a:solidFill>
                  <a:srgbClr val="000000"/>
                </a:solidFill>
                <a:effectLst/>
                <a:uFill>
                  <a:solidFill>
                    <a:srgbClr val="000000"/>
                  </a:solidFill>
                </a:uFill>
                <a:latin typeface="Tw Cen MT" panose="020B0602020104020603" pitchFamily="34" charset="0"/>
                <a:ea typeface="Arial Unicode MS"/>
                <a:cs typeface="Arial Unicode MS"/>
              </a:rPr>
              <a:t> de garder le secret, à moins que ce que l’on vous dise soit illégal. Partager ce que vous avez entendu avec une tierce personne dans l’église peut détruire votre ministère ainsi que le cheminement spirituel des personnes concernées.</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01C1A80-FBDD-434F-A0BA-8BBAFE6A726F}" type="slidenum">
              <a:rPr lang="en-US" smtClean="0"/>
              <a:t>9</a:t>
            </a:fld>
            <a:endParaRPr lang="en-US"/>
          </a:p>
        </p:txBody>
      </p:sp>
    </p:spTree>
    <p:extLst>
      <p:ext uri="{BB962C8B-B14F-4D97-AF65-F5344CB8AC3E}">
        <p14:creationId xmlns:p14="http://schemas.microsoft.com/office/powerpoint/2010/main" val="259002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4C2-AA09-4E42-B03B-AB040E910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1E9249-1501-C947-B257-17A1D22EC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7C4251-1D2F-3B45-BDB0-20098FB15FB6}"/>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987D8BBE-3DFA-4649-BDFE-4288C906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DAB22-B97C-7F47-9D20-06BCF89AF7C0}"/>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46534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6D3-A7B2-D148-86C2-03C63AB03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C2321D-EC30-5C44-A9CF-AE4C6C223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34486-B613-6944-B968-7D258036086D}"/>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FB90FD9A-D468-264B-8336-0106D548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B8215-D70B-5347-8A23-27A21559D1D9}"/>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92540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05628-5D91-1442-83C9-36AE361586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38EAA-FB91-1044-AE00-E3D3CF902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811DD-3588-5342-A05A-03C86C443871}"/>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AB3C29A5-23AD-E64D-AE45-B64DF6AA0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D4C2C-98DF-A44A-9617-FAB54B9EC6F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54939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3C15-ACC2-9B46-9D92-CBD1A1F70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AA6CB5-B121-DF44-A2A8-884DF344F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5310AF-910B-9E40-AC80-257B7ADD1022}"/>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1F3E7D8C-9EE7-E74D-8E4C-3EF17FF5F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4966-BAB5-3648-9786-211D07FE7696}"/>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0965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3B5E-490A-C24C-86F8-CB3DE71C8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36151-4FEF-1940-8D57-F6332C123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5DFCC-CD0A-6E42-A9F1-8181C14DDB0E}"/>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E96C9571-820B-594D-8DC6-DE77607E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79B2-7F4F-4B4D-BC62-53FF16E879DD}"/>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0382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412F-42DB-E246-BFB1-A918CA610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8FCF58-F61E-0644-B819-99F20BF33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B033D-0972-1B4C-BFBC-37AA92E46B0E}"/>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FD3E2B31-FCC5-B84B-8EB8-51A8CCE4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4F942-3BC2-D545-9295-8CBEC99DD250}"/>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886157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D73-9572-D84B-A755-151EB8710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F56EE-A168-6947-BC23-D0CD8E86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73B99-7AC2-8443-8613-0CDBD9BCE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55095-7D5D-5443-8415-7BA7F8C49338}"/>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6" name="Footer Placeholder 5">
            <a:extLst>
              <a:ext uri="{FF2B5EF4-FFF2-40B4-BE49-F238E27FC236}">
                <a16:creationId xmlns:a16="http://schemas.microsoft.com/office/drawing/2014/main" id="{81AC87D1-CE17-4147-9BE1-27AB57584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631E8-13CB-8E48-8963-62BD49D7B6C4}"/>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36438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BF88-7CC2-FE42-BFED-BD1A33D10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65827-202C-5645-AA6B-14F8C18A7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A9D47-0740-3A42-B61D-6ED80AC87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2C852-8F0A-6B47-A0F0-B4963726E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CC0DF-AB28-3641-A681-DF04069BA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B180A-4B82-9B4B-845B-F7F3ABA343F6}"/>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8" name="Footer Placeholder 7">
            <a:extLst>
              <a:ext uri="{FF2B5EF4-FFF2-40B4-BE49-F238E27FC236}">
                <a16:creationId xmlns:a16="http://schemas.microsoft.com/office/drawing/2014/main" id="{13BEEB71-6192-7348-AF2C-43EDEC9CA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2760A-FC11-1349-9037-F53CE6EEB4A7}"/>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60734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80E2-9B21-CB4F-BF78-0C1BF217D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265700-9090-8149-AFD8-8329239F0610}"/>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4" name="Footer Placeholder 3">
            <a:extLst>
              <a:ext uri="{FF2B5EF4-FFF2-40B4-BE49-F238E27FC236}">
                <a16:creationId xmlns:a16="http://schemas.microsoft.com/office/drawing/2014/main" id="{5FF177B2-4B1C-7547-9E0D-CB8BF8406E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000C4-CCFE-284B-B2C9-4E0DED596854}"/>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21723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BF1E-2344-274A-A775-5A2620B87A1C}"/>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3" name="Footer Placeholder 2">
            <a:extLst>
              <a:ext uri="{FF2B5EF4-FFF2-40B4-BE49-F238E27FC236}">
                <a16:creationId xmlns:a16="http://schemas.microsoft.com/office/drawing/2014/main" id="{DD4E32C5-6503-5743-90DD-67DC151DE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5BC8C-86F7-6F44-A946-63EF884D55FE}"/>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12477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143B-DFD0-A542-924F-C928CAF73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3A205-8450-2146-A1AC-D5BD4575E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0BF52-CECF-F64D-AD37-C984B9297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637E1-245C-D349-8CDE-C4BC46E88EDF}"/>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6" name="Footer Placeholder 5">
            <a:extLst>
              <a:ext uri="{FF2B5EF4-FFF2-40B4-BE49-F238E27FC236}">
                <a16:creationId xmlns:a16="http://schemas.microsoft.com/office/drawing/2014/main" id="{AD1A3C49-0AAA-EE47-A005-B2A0BD062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32EEF-3979-784B-A81E-F551A5F89111}"/>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3492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1D9-C4FA-BE48-83F5-E2A81FBC6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78F42-667F-C14A-916B-F2AA5B052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D43B8-05A7-DD4E-B24A-4A8E4496D3BD}"/>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B9713C6E-0958-A647-B1C0-DEC24E2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3122-0FD7-F041-A3AE-4F06CC607BFE}"/>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3702300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423E-38D0-DF4A-9105-7D1DF871C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2C5B0-2441-8C4D-A224-625A49A25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13235-A726-D544-8485-B11360172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43D53-78F0-5B40-B3F8-826DF3524045}"/>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6" name="Footer Placeholder 5">
            <a:extLst>
              <a:ext uri="{FF2B5EF4-FFF2-40B4-BE49-F238E27FC236}">
                <a16:creationId xmlns:a16="http://schemas.microsoft.com/office/drawing/2014/main" id="{003B5F98-B92C-8E46-A33E-9AFB89AA1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F1C60-75C3-B74B-8B6E-4DCD80427BC5}"/>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151098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8FC6-F120-5141-AEBC-038C0DB69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F4431-9BCB-5E44-BD99-54A0ED69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26CC8-50B9-494F-B421-B215C897D0A4}"/>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23ED7CD4-3E09-E047-A8DB-2872B7EAF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F9ED6-7854-F44B-B527-6F67582C5AAA}"/>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253658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EDF7-2744-834F-A73C-DF814CBABD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249E9-E965-5546-97F2-1729474EC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986DA-5BD0-1347-8615-FBB508097AC8}"/>
              </a:ext>
            </a:extLst>
          </p:cNvPr>
          <p:cNvSpPr>
            <a:spLocks noGrp="1"/>
          </p:cNvSpPr>
          <p:nvPr>
            <p:ph type="dt" sz="half" idx="10"/>
          </p:nvPr>
        </p:nvSpPr>
        <p:spPr/>
        <p:txBody>
          <a:body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CB5B2D95-D648-B24D-9377-3D2DE1E09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37491-D1DA-7E4E-914E-D66D03A6505B}"/>
              </a:ext>
            </a:extLst>
          </p:cNvPr>
          <p:cNvSpPr>
            <a:spLocks noGrp="1"/>
          </p:cNvSpPr>
          <p:nvPr>
            <p:ph type="sldNum" sz="quarter" idx="12"/>
          </p:nvPr>
        </p:nvSpPr>
        <p:spPr/>
        <p:txBody>
          <a:bodyPr/>
          <a:lstStyle/>
          <a:p>
            <a:fld id="{D162993C-B36F-BE4A-8CD4-A8436B1F286F}" type="slidenum">
              <a:rPr lang="en-US" smtClean="0"/>
              <a:t>‹N°›</a:t>
            </a:fld>
            <a:endParaRPr lang="en-US"/>
          </a:p>
        </p:txBody>
      </p:sp>
    </p:spTree>
    <p:extLst>
      <p:ext uri="{BB962C8B-B14F-4D97-AF65-F5344CB8AC3E}">
        <p14:creationId xmlns:p14="http://schemas.microsoft.com/office/powerpoint/2010/main" val="33605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840F-DE07-294E-ADA7-232090334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C4B0B1-4B48-D64A-9E8C-B3D834F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AD671C-F321-E240-8EBD-18EF2910703C}"/>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EBC422C3-8A6B-3142-9677-FA985F7B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052E-81E3-7843-9777-410A1FF9282F}"/>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46888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1CCD-D93C-0F4C-BF17-66F4E3BD4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E3DB9-9A8A-E347-9823-C9EFF63D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4D06-632B-7343-A7F9-F6544AB5EE66}"/>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0A71D958-8FAB-374F-9647-F3214C593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426D2-F66E-CA48-A515-18CC89161D00}"/>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106305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D75-498E-C347-BFB6-B3A64EEEE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852B6-42EA-9743-93B2-C0109682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97D4C-01E7-DA45-BA90-D5BD82EE50AD}"/>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17B0F5C5-E887-E844-8332-6765C5037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CE66B-5891-2946-B272-D4D394140D4D}"/>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49542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DF49-1072-F84D-ACCB-A02AF29C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6FCE-B5EB-614D-96E8-F6AC43E915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56ACE-F2F3-8241-853E-8D19033C9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192AD-F082-8E45-85A1-8225156EE5C0}"/>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6" name="Footer Placeholder 5">
            <a:extLst>
              <a:ext uri="{FF2B5EF4-FFF2-40B4-BE49-F238E27FC236}">
                <a16:creationId xmlns:a16="http://schemas.microsoft.com/office/drawing/2014/main" id="{690758BC-5A15-6E46-B1E4-0DF16821B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79AFF-51A2-AC49-9BE1-E1501856DF9B}"/>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594853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0636-E6BD-CE48-BAE7-A17CD1C70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3DB8CB-818A-2A47-8DCB-4D33D3A59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68995-0142-414B-93C6-A51CCDCEB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E3BFA-D86F-9648-85FD-5A4BD6765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8ABC5A-71EB-6F41-BF2D-18F5E147C9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E3730E-6F2B-8047-98DA-3D0CA7B2145F}"/>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8" name="Footer Placeholder 7">
            <a:extLst>
              <a:ext uri="{FF2B5EF4-FFF2-40B4-BE49-F238E27FC236}">
                <a16:creationId xmlns:a16="http://schemas.microsoft.com/office/drawing/2014/main" id="{92F8A90D-4FD3-9D45-A5C2-F05320E946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F5763-04DA-4648-9E82-3C1E99627F02}"/>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06478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DA2-BB07-4745-996A-3909BD90B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BFC47-9E4A-4349-AB54-401E4EC6BA91}"/>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4" name="Footer Placeholder 3">
            <a:extLst>
              <a:ext uri="{FF2B5EF4-FFF2-40B4-BE49-F238E27FC236}">
                <a16:creationId xmlns:a16="http://schemas.microsoft.com/office/drawing/2014/main" id="{40BB1878-A46D-F14E-9AD4-94A52FAFBA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61CE1B-E7FA-B14A-8FA1-00E4285BE308}"/>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391607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D314B-B12E-7643-BB29-C3DB2156B975}"/>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3" name="Footer Placeholder 2">
            <a:extLst>
              <a:ext uri="{FF2B5EF4-FFF2-40B4-BE49-F238E27FC236}">
                <a16:creationId xmlns:a16="http://schemas.microsoft.com/office/drawing/2014/main" id="{B00A9BEB-C610-E140-A111-07069F8BD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194DA-7872-654E-9CD9-6666121E74DB}"/>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313763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9236-1504-F14F-8125-FAE97BC2C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C014-E4AF-354A-AB84-7987E089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CC9DA2-CD7E-DF43-99F7-55A9FBC8EC30}"/>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B92AC3A2-69E2-A34C-B8F9-32191F15C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53A69-4356-D245-851E-73244F92D816}"/>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422894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E4FD-BECC-CE41-BBBE-6A23F7099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680D11-9D13-2945-A163-F3F26479C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D23F97-F259-4E41-A8CE-DF27D6E5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AFEDD-8BB5-3342-BDF7-99538EBB6541}"/>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6" name="Footer Placeholder 5">
            <a:extLst>
              <a:ext uri="{FF2B5EF4-FFF2-40B4-BE49-F238E27FC236}">
                <a16:creationId xmlns:a16="http://schemas.microsoft.com/office/drawing/2014/main" id="{404BDA74-7E90-4F4F-88F1-5416B7EAE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EC7FC-06CF-414E-A262-ECB7F9BA8FC7}"/>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80011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6A9-E7C8-D743-988A-F503BE74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ECD268-52D0-CA4A-84AB-B3DD9600D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84DBE-203F-8A49-915D-A178794B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1E019-A9E4-BE46-AC56-4A36B4DAEA0A}"/>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6" name="Footer Placeholder 5">
            <a:extLst>
              <a:ext uri="{FF2B5EF4-FFF2-40B4-BE49-F238E27FC236}">
                <a16:creationId xmlns:a16="http://schemas.microsoft.com/office/drawing/2014/main" id="{A76C1497-2268-4C4F-ABAE-572C3D5B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844F-CEF7-A940-8207-0F97F024C2D6}"/>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2214493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2FD3-0EE9-2A40-A6FE-C7CDBEEA8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2D541-1A4E-1A4F-A757-E35863E68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FC592-EFE1-FB41-96A8-C3D15FFF52E7}"/>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E1D3F3DF-881B-084E-948A-9DDD300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B982-C4A3-DD4D-933D-9085B36B6D08}"/>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99481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9E7D6-FBB7-8744-8411-0F5DE4B4B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36619-55AA-1C43-9825-AB12ED32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C03C-2497-5A45-884D-C797BD7EEFFB}"/>
              </a:ext>
            </a:extLst>
          </p:cNvPr>
          <p:cNvSpPr>
            <a:spLocks noGrp="1"/>
          </p:cNvSpPr>
          <p:nvPr>
            <p:ph type="dt" sz="half" idx="10"/>
          </p:nvPr>
        </p:nvSpPr>
        <p:spPr/>
        <p:txBody>
          <a:body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825D0EE8-58E7-7643-925C-11A5F72BC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D720C-CE3E-E14A-9BF9-E93A9FCD00DC}"/>
              </a:ext>
            </a:extLst>
          </p:cNvPr>
          <p:cNvSpPr>
            <a:spLocks noGrp="1"/>
          </p:cNvSpPr>
          <p:nvPr>
            <p:ph type="sldNum" sz="quarter" idx="12"/>
          </p:nvPr>
        </p:nvSpPr>
        <p:spPr/>
        <p:txBody>
          <a:bodyPr/>
          <a:lstStyle/>
          <a:p>
            <a:fld id="{1E5F57A6-2DE0-8745-BCD1-FDBA558243DC}" type="slidenum">
              <a:rPr lang="en-US" smtClean="0"/>
              <a:t>‹N°›</a:t>
            </a:fld>
            <a:endParaRPr lang="en-US"/>
          </a:p>
        </p:txBody>
      </p:sp>
    </p:spTree>
    <p:extLst>
      <p:ext uri="{BB962C8B-B14F-4D97-AF65-F5344CB8AC3E}">
        <p14:creationId xmlns:p14="http://schemas.microsoft.com/office/powerpoint/2010/main" val="111710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BBA-CD9F-9D4B-A688-32CDAEBB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2E43D-7139-AB4B-BE8A-A5CC89F10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35D426-D7E2-094B-83BE-DC1319F1335B}"/>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04815037-761D-644D-9EFF-2ACE5861A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26F5C-31DD-FF44-83C2-E85A440B293F}"/>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30706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64F5-7D0B-0B4D-95F2-AC073CB59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1EFA-2BD4-7E49-AD63-DFA8362A36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FCAE2-8C9B-7343-B2A6-9E2AADCC8256}"/>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B3DAE037-1270-A241-91A6-58C3FD242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3A14-2FA9-E545-8096-FA1D8C8E3DAB}"/>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746115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594C-CF1B-C84D-AE66-68307049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CFEC41-AE52-924B-98B6-78BF5CDEB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5CC8-9429-014A-99E1-FB422C2F841E}"/>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0DA2EF32-CEE2-974C-8715-09A52B5E1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668D-130E-6242-B817-06C90837ACF2}"/>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1552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3B24-E26B-DF48-99DD-F9CB5A01C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FACD7-46CF-DC43-8EA0-E08C0F4CE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95312E-714E-8040-98E5-4FBCE5572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6464F-C2DE-D145-B0A5-1AC37BBF96C0}"/>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6" name="Footer Placeholder 5">
            <a:extLst>
              <a:ext uri="{FF2B5EF4-FFF2-40B4-BE49-F238E27FC236}">
                <a16:creationId xmlns:a16="http://schemas.microsoft.com/office/drawing/2014/main" id="{218C6C05-E545-134E-BE20-ECD9D8C84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A7FA7-9156-F24F-B8C8-943DC60083BF}"/>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9466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9B50-3055-A342-9487-84A374415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16C59-A40D-2445-AFD4-B7FA8837D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64275-17D3-3F45-B2C8-A98A6FAA0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02D0A6-0080-4B4D-B266-6BED3E569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D6ACF-09CB-B143-A199-DEDAE4110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47FD06-5974-BE46-94A9-AB0B7D8F1AAA}"/>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8" name="Footer Placeholder 7">
            <a:extLst>
              <a:ext uri="{FF2B5EF4-FFF2-40B4-BE49-F238E27FC236}">
                <a16:creationId xmlns:a16="http://schemas.microsoft.com/office/drawing/2014/main" id="{5B12E18C-846D-4041-891C-D5D9FA71A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E7665-15D1-7340-BEF9-569F1323ED92}"/>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8440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53A-35E5-0141-88D8-BEC7E5EFB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69F34-C0D4-8540-A5E1-1ECC9F1F07DF}"/>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4" name="Footer Placeholder 3">
            <a:extLst>
              <a:ext uri="{FF2B5EF4-FFF2-40B4-BE49-F238E27FC236}">
                <a16:creationId xmlns:a16="http://schemas.microsoft.com/office/drawing/2014/main" id="{FF71C5CA-C3F5-A14D-9AD7-07A440DC7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8F6CC-B038-DA41-8B4A-F9CA1C835EF4}"/>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1866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012B-879A-9247-A80A-6ABB62CE3C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EA94F-42F8-AC46-8CE6-C6F49D84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FD1548-CCD3-B14B-B46B-2C833D2D8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6447-6856-E74A-8B85-2D5EF02F93DB}"/>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6" name="Footer Placeholder 5">
            <a:extLst>
              <a:ext uri="{FF2B5EF4-FFF2-40B4-BE49-F238E27FC236}">
                <a16:creationId xmlns:a16="http://schemas.microsoft.com/office/drawing/2014/main" id="{FC0C7632-2DFB-154D-AB70-8E4A1EDD5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75AC0-8E36-AD4A-94D6-4E776905DC0A}"/>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221397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D9541-8A41-C848-8B86-1286977DE514}"/>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3" name="Footer Placeholder 2">
            <a:extLst>
              <a:ext uri="{FF2B5EF4-FFF2-40B4-BE49-F238E27FC236}">
                <a16:creationId xmlns:a16="http://schemas.microsoft.com/office/drawing/2014/main" id="{9F29360E-320C-5940-99B3-36FA17948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DB8C8-D894-E144-9016-5E2B0DB73F59}"/>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8785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7AC-0A3A-044A-BB48-32F275D0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E506B-AF75-BF4C-8DF0-18602EDFD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EA98DB-2DC5-ED4A-9005-D6AADBED2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A5910-3A57-9A44-94D2-5B378875491C}"/>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6" name="Footer Placeholder 5">
            <a:extLst>
              <a:ext uri="{FF2B5EF4-FFF2-40B4-BE49-F238E27FC236}">
                <a16:creationId xmlns:a16="http://schemas.microsoft.com/office/drawing/2014/main" id="{60373F6D-E189-AB47-918E-87EA13F78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585D1-1F2B-594F-A888-D5A08597D64C}"/>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673712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0837-2AC0-0846-B8C6-B100961E8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5862E-1F4F-F844-B94A-2E1CC8F3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089E9-0A03-B548-8893-926F3B1EE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9944-432F-7E46-AA3C-CD2856B2F1B4}"/>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6" name="Footer Placeholder 5">
            <a:extLst>
              <a:ext uri="{FF2B5EF4-FFF2-40B4-BE49-F238E27FC236}">
                <a16:creationId xmlns:a16="http://schemas.microsoft.com/office/drawing/2014/main" id="{0F61C64E-305F-D649-948D-08709FC3B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B3B8D-41F8-5647-9C20-C17CF17454E7}"/>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445425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A7-ADEB-8147-B553-0BD19AC93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9098C-E509-9B4B-BB34-09288B826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37AA1-5AF4-1047-B5F7-185E2D44FC48}"/>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D05E07D4-F16E-4648-B9BB-F3650118C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1E24B-0E18-B44B-AC3E-2918D1AC2061}"/>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79470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18D65-6A97-D547-92DD-5FBEC8BB6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B1630-7178-A24D-BCC2-0FBF74E5D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78554-1599-3042-8BEE-E458248BB2D5}"/>
              </a:ext>
            </a:extLst>
          </p:cNvPr>
          <p:cNvSpPr>
            <a:spLocks noGrp="1"/>
          </p:cNvSpPr>
          <p:nvPr>
            <p:ph type="dt" sz="half" idx="10"/>
          </p:nvPr>
        </p:nvSpPr>
        <p:spPr/>
        <p:txBody>
          <a:body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B096D25F-17D8-8F42-B2F9-BB4A1A0E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F87DD-9198-C240-B20A-63D885EF9E93}"/>
              </a:ext>
            </a:extLst>
          </p:cNvPr>
          <p:cNvSpPr>
            <a:spLocks noGrp="1"/>
          </p:cNvSpPr>
          <p:nvPr>
            <p:ph type="sldNum" sz="quarter" idx="12"/>
          </p:nvPr>
        </p:nvSpPr>
        <p:spPr/>
        <p:txBody>
          <a:bodyPr/>
          <a:lstStyle/>
          <a:p>
            <a:fld id="{6531054A-9588-0F48-A698-D1CF01E8E6DA}" type="slidenum">
              <a:rPr lang="en-US" smtClean="0"/>
              <a:t>‹N°›</a:t>
            </a:fld>
            <a:endParaRPr lang="en-US"/>
          </a:p>
        </p:txBody>
      </p:sp>
    </p:spTree>
    <p:extLst>
      <p:ext uri="{BB962C8B-B14F-4D97-AF65-F5344CB8AC3E}">
        <p14:creationId xmlns:p14="http://schemas.microsoft.com/office/powerpoint/2010/main" val="2447609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78E-C3A6-1F44-9114-57F947982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776F5-7694-2C49-B272-7AF239134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47D30-6701-7246-B1E7-03A442705F61}"/>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98DCBCD5-C4D9-634F-A29A-6C9301902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7BFAD-572F-9C4E-B94A-5BBBBE1F2C62}"/>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182597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CBD1-4D14-FC4F-A60A-6ECDC202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EFDDE-39B2-4C41-9795-8BFCFC08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71C9B-E68F-BF4F-BC70-EE484C11E970}"/>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6DC57D0B-9036-7B4B-8631-DC5C9E829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04B51-CCEE-8A4B-B3F1-E145F1BDE0CF}"/>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2506798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E587-C414-F747-B843-58E3C00E0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151B-6C5E-A048-84DC-896ECF2A5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B98D4F-D6F4-6046-871F-EEE4EFF7B0F8}"/>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1E1DD7A9-B670-8E49-8C02-75A34FC0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9E6B9-B25D-B842-99C3-E302D5630C3E}"/>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989947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A512-9594-7041-898A-9F399780E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A6A3C-5466-974D-A7CA-011D39EA6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2C534-EDEC-5A47-9627-F703D5F3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5344F7-8F2F-3A49-A912-90240DA0B0F4}"/>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6" name="Footer Placeholder 5">
            <a:extLst>
              <a:ext uri="{FF2B5EF4-FFF2-40B4-BE49-F238E27FC236}">
                <a16:creationId xmlns:a16="http://schemas.microsoft.com/office/drawing/2014/main" id="{4E601B4F-C629-3546-9A42-8C962DEE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832ED-7A17-E84B-85B4-73BA92C9E648}"/>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643643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A0CD-76D1-654B-AA8D-1198135FE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172759-82BD-F942-AF91-E989FB7A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8C2BE-B2A9-4E4B-9028-398FE87AE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F0F4A5-4509-BF43-8A62-81750B72E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3358B-8960-8549-9376-3EF4AFB60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53670-1DC5-C940-939D-F3B4E8F51B6A}"/>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8" name="Footer Placeholder 7">
            <a:extLst>
              <a:ext uri="{FF2B5EF4-FFF2-40B4-BE49-F238E27FC236}">
                <a16:creationId xmlns:a16="http://schemas.microsoft.com/office/drawing/2014/main" id="{D4AF46ED-3186-4641-8640-D40A8BF0A1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B561E-0B5A-1C4E-A406-44A550304DC8}"/>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6934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8013-A70E-FC4A-A8E1-BA3AE6B3A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15640-34AE-304B-9A0C-EAD65959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558DB-5747-CD4A-B10E-C389E061E4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521B4-BAF8-1C4D-BC34-F70884EC8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B14CD-F88E-0A4C-85B9-803E57EFF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3D279-6550-E74C-BD0B-9BE584045E3C}"/>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8" name="Footer Placeholder 7">
            <a:extLst>
              <a:ext uri="{FF2B5EF4-FFF2-40B4-BE49-F238E27FC236}">
                <a16:creationId xmlns:a16="http://schemas.microsoft.com/office/drawing/2014/main" id="{50158722-A14D-314E-A250-60DC6CE52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630F9E-F75C-564E-9C65-1487D7F7BC7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412640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AD95-39F6-3147-AB5E-52BA21ABC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66789-F1AF-CC43-8074-1D7784758F8A}"/>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4" name="Footer Placeholder 3">
            <a:extLst>
              <a:ext uri="{FF2B5EF4-FFF2-40B4-BE49-F238E27FC236}">
                <a16:creationId xmlns:a16="http://schemas.microsoft.com/office/drawing/2014/main" id="{FA303959-5233-E44D-871D-6CB67069C9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DB21E-193D-404A-BD5B-17A03EF3D854}"/>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90281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71D7D-EA86-4C41-8E18-75E433B04EDB}"/>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3" name="Footer Placeholder 2">
            <a:extLst>
              <a:ext uri="{FF2B5EF4-FFF2-40B4-BE49-F238E27FC236}">
                <a16:creationId xmlns:a16="http://schemas.microsoft.com/office/drawing/2014/main" id="{AE68D966-DAA6-EF41-A554-3F8054B578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C4E9E2-5602-1E4D-88C0-0F72B28F8DC1}"/>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71712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708E-0197-D14F-9C16-042D5EDC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ADFA3-604C-ED4C-A276-21952911E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902F3-9CA0-8448-96D3-7E3BA4C86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3FE-FB11-1946-B310-E586DA0E1A3A}"/>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6" name="Footer Placeholder 5">
            <a:extLst>
              <a:ext uri="{FF2B5EF4-FFF2-40B4-BE49-F238E27FC236}">
                <a16:creationId xmlns:a16="http://schemas.microsoft.com/office/drawing/2014/main" id="{30D7B28E-9A73-CE42-A43F-1F9402E6C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AB846-AF8C-7C45-AD72-21F023BA2F5F}"/>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599220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3105-9257-3242-A0F5-FFE106FEB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EA073-3EED-4443-A673-B5E10744E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85E78-222F-F44B-BC0A-A9133D053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5552F-D227-834E-A630-6C6423709671}"/>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6" name="Footer Placeholder 5">
            <a:extLst>
              <a:ext uri="{FF2B5EF4-FFF2-40B4-BE49-F238E27FC236}">
                <a16:creationId xmlns:a16="http://schemas.microsoft.com/office/drawing/2014/main" id="{898FFA0C-6DBE-7746-8022-455D5AA0F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16BDD-A881-5A4E-84DC-5BFCFBA85C57}"/>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606698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F19-C5B9-BE48-86BE-EE425E0A8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36F6D-8F48-6B4F-9360-3AD3CE864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D379-8592-1F4E-BE7A-A49E66A77BE8}"/>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83935F0E-77D4-B24E-B48A-F47BC40B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ED7F3-D881-6B4C-A86D-0B1EC0CA9204}"/>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25156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68CF2-5E5F-C246-8716-3B4C9E0F8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805D2-83AD-B34D-A0D7-7A6CAD1ED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048D-5A58-7144-94E4-5AC5A679095C}"/>
              </a:ext>
            </a:extLst>
          </p:cNvPr>
          <p:cNvSpPr>
            <a:spLocks noGrp="1"/>
          </p:cNvSpPr>
          <p:nvPr>
            <p:ph type="dt" sz="half" idx="10"/>
          </p:nvPr>
        </p:nvSpPr>
        <p:spPr/>
        <p:txBody>
          <a:body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D91E4531-D4F3-8441-8C6A-ABEB0E71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04E6B-E995-9548-90B3-6C6E7D292DB2}"/>
              </a:ext>
            </a:extLst>
          </p:cNvPr>
          <p:cNvSpPr>
            <a:spLocks noGrp="1"/>
          </p:cNvSpPr>
          <p:nvPr>
            <p:ph type="sldNum" sz="quarter" idx="12"/>
          </p:nvPr>
        </p:nvSpPr>
        <p:spPr/>
        <p:txBody>
          <a:bodyPr/>
          <a:lstStyle/>
          <a:p>
            <a:fld id="{A074C82E-1861-0D42-9B37-D5D6E0D1C5C7}" type="slidenum">
              <a:rPr lang="en-US" smtClean="0"/>
              <a:t>‹N°›</a:t>
            </a:fld>
            <a:endParaRPr lang="en-US"/>
          </a:p>
        </p:txBody>
      </p:sp>
    </p:spTree>
    <p:extLst>
      <p:ext uri="{BB962C8B-B14F-4D97-AF65-F5344CB8AC3E}">
        <p14:creationId xmlns:p14="http://schemas.microsoft.com/office/powerpoint/2010/main" val="37550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D5CA-4A0A-FC49-94C9-969D1DD19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846DE-A3BF-024C-941F-C7CD231F00A7}"/>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4" name="Footer Placeholder 3">
            <a:extLst>
              <a:ext uri="{FF2B5EF4-FFF2-40B4-BE49-F238E27FC236}">
                <a16:creationId xmlns:a16="http://schemas.microsoft.com/office/drawing/2014/main" id="{4BF195EC-DBC1-604D-A1B6-7C0C35914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45B4A-A6ED-C845-B757-4180633EEFD3}"/>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9238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C707A-DC3E-F045-A23F-7B7E9AE29221}"/>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3" name="Footer Placeholder 2">
            <a:extLst>
              <a:ext uri="{FF2B5EF4-FFF2-40B4-BE49-F238E27FC236}">
                <a16:creationId xmlns:a16="http://schemas.microsoft.com/office/drawing/2014/main" id="{8E22BD35-0EE7-D94B-902D-216D028A4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EF490-7CE3-C941-97B0-FC8062C6F586}"/>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706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C2C-81B9-854F-8C06-C2E52B1B2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9C0BE-5F6B-D247-A799-92971B2BE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239AC-19EE-614A-9D1F-70830BEC2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44C-171B-EF40-9F54-94518FD6AB50}"/>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6" name="Footer Placeholder 5">
            <a:extLst>
              <a:ext uri="{FF2B5EF4-FFF2-40B4-BE49-F238E27FC236}">
                <a16:creationId xmlns:a16="http://schemas.microsoft.com/office/drawing/2014/main" id="{3D013754-7986-4C42-83C6-2AF99DE0E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986C6-0A87-C040-BAFC-65A802ACF5FB}"/>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35538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1150-550E-8F49-ACD6-74D20B085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52CB1-F28C-654E-B2BA-9011C82C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7F3E19-C345-B648-89C7-A4B3F2304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DA88D-3398-EE42-BCA8-983215CFE117}"/>
              </a:ext>
            </a:extLst>
          </p:cNvPr>
          <p:cNvSpPr>
            <a:spLocks noGrp="1"/>
          </p:cNvSpPr>
          <p:nvPr>
            <p:ph type="dt" sz="half" idx="10"/>
          </p:nvPr>
        </p:nvSpPr>
        <p:spPr/>
        <p:txBody>
          <a:bodyPr/>
          <a:lstStyle/>
          <a:p>
            <a:fld id="{78D6C8E9-6566-0744-8A78-3EFF594FAD86}" type="datetimeFigureOut">
              <a:rPr lang="en-US" smtClean="0"/>
              <a:t>5/15/2022</a:t>
            </a:fld>
            <a:endParaRPr lang="en-US"/>
          </a:p>
        </p:txBody>
      </p:sp>
      <p:sp>
        <p:nvSpPr>
          <p:cNvPr id="6" name="Footer Placeholder 5">
            <a:extLst>
              <a:ext uri="{FF2B5EF4-FFF2-40B4-BE49-F238E27FC236}">
                <a16:creationId xmlns:a16="http://schemas.microsoft.com/office/drawing/2014/main" id="{55CF356E-0D01-E34D-871B-8E86283D4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A59F8-7516-134E-863D-3663FF236919}"/>
              </a:ext>
            </a:extLst>
          </p:cNvPr>
          <p:cNvSpPr>
            <a:spLocks noGrp="1"/>
          </p:cNvSpPr>
          <p:nvPr>
            <p:ph type="sldNum" sz="quarter" idx="12"/>
          </p:nvPr>
        </p:nvSpPr>
        <p:spPr/>
        <p:txBody>
          <a:bodyPr/>
          <a:lstStyle/>
          <a:p>
            <a:fld id="{88C64508-5E57-7E4A-9C1D-78466B515497}" type="slidenum">
              <a:rPr lang="en-US" smtClean="0"/>
              <a:t>‹N°›</a:t>
            </a:fld>
            <a:endParaRPr lang="en-US"/>
          </a:p>
        </p:txBody>
      </p:sp>
    </p:spTree>
    <p:extLst>
      <p:ext uri="{BB962C8B-B14F-4D97-AF65-F5344CB8AC3E}">
        <p14:creationId xmlns:p14="http://schemas.microsoft.com/office/powerpoint/2010/main" val="28851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EF981-C062-FB46-9FB2-80C8C5B155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0A2FE-E012-F748-84D2-4902D9A39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AEC05-3B02-3249-A40B-B28E918C5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6C8E9-6566-0744-8A78-3EFF594FAD86}" type="datetimeFigureOut">
              <a:rPr lang="en-US" smtClean="0"/>
              <a:t>5/15/2022</a:t>
            </a:fld>
            <a:endParaRPr lang="en-US"/>
          </a:p>
        </p:txBody>
      </p:sp>
      <p:sp>
        <p:nvSpPr>
          <p:cNvPr id="5" name="Footer Placeholder 4">
            <a:extLst>
              <a:ext uri="{FF2B5EF4-FFF2-40B4-BE49-F238E27FC236}">
                <a16:creationId xmlns:a16="http://schemas.microsoft.com/office/drawing/2014/main" id="{2DEB46C2-E818-FF44-8D3D-497C215EC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49241B-D233-0844-89AC-1175469C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64508-5E57-7E4A-9C1D-78466B515497}" type="slidenum">
              <a:rPr lang="en-US" smtClean="0"/>
              <a:t>‹N°›</a:t>
            </a:fld>
            <a:endParaRPr lang="en-US"/>
          </a:p>
        </p:txBody>
      </p:sp>
    </p:spTree>
    <p:extLst>
      <p:ext uri="{BB962C8B-B14F-4D97-AF65-F5344CB8AC3E}">
        <p14:creationId xmlns:p14="http://schemas.microsoft.com/office/powerpoint/2010/main" val="34584068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7CA91-2428-7D45-A9AF-FF1B73F24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EE1EE-E42B-F34D-A620-28F1AE0A5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A739B-8FAD-9746-884D-F30C24036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3A961-51E7-894E-B095-CD9B8970C847}" type="datetimeFigureOut">
              <a:rPr lang="en-US" smtClean="0"/>
              <a:t>5/15/2022</a:t>
            </a:fld>
            <a:endParaRPr lang="en-US"/>
          </a:p>
        </p:txBody>
      </p:sp>
      <p:sp>
        <p:nvSpPr>
          <p:cNvPr id="5" name="Footer Placeholder 4">
            <a:extLst>
              <a:ext uri="{FF2B5EF4-FFF2-40B4-BE49-F238E27FC236}">
                <a16:creationId xmlns:a16="http://schemas.microsoft.com/office/drawing/2014/main" id="{579E23D9-0025-AA4E-95A4-70C223175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3271F1-E944-1F4D-B510-F41B72484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2993C-B36F-BE4A-8CD4-A8436B1F286F}" type="slidenum">
              <a:rPr lang="en-US" smtClean="0"/>
              <a:t>‹N°›</a:t>
            </a:fld>
            <a:endParaRPr lang="en-US"/>
          </a:p>
        </p:txBody>
      </p:sp>
    </p:spTree>
    <p:extLst>
      <p:ext uri="{BB962C8B-B14F-4D97-AF65-F5344CB8AC3E}">
        <p14:creationId xmlns:p14="http://schemas.microsoft.com/office/powerpoint/2010/main" val="2367699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8BDD2-6A6B-2547-94BA-CDFC768D4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A9E02-520B-1A4E-8FF7-CB4E33303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194C9-A3A6-D74E-9653-5416FB9E1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E6F2F-7749-DE46-B9ED-A53F3119D824}" type="datetimeFigureOut">
              <a:rPr lang="en-US" smtClean="0"/>
              <a:t>5/15/2022</a:t>
            </a:fld>
            <a:endParaRPr lang="en-US"/>
          </a:p>
        </p:txBody>
      </p:sp>
      <p:sp>
        <p:nvSpPr>
          <p:cNvPr id="5" name="Footer Placeholder 4">
            <a:extLst>
              <a:ext uri="{FF2B5EF4-FFF2-40B4-BE49-F238E27FC236}">
                <a16:creationId xmlns:a16="http://schemas.microsoft.com/office/drawing/2014/main" id="{F078D78F-38DC-B245-BBE8-58C00439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96E2D-9F67-D945-A6FA-D202D8B5C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F57A6-2DE0-8745-BCD1-FDBA558243DC}" type="slidenum">
              <a:rPr lang="en-US" smtClean="0"/>
              <a:t>‹N°›</a:t>
            </a:fld>
            <a:endParaRPr lang="en-US"/>
          </a:p>
        </p:txBody>
      </p:sp>
    </p:spTree>
    <p:extLst>
      <p:ext uri="{BB962C8B-B14F-4D97-AF65-F5344CB8AC3E}">
        <p14:creationId xmlns:p14="http://schemas.microsoft.com/office/powerpoint/2010/main" val="20311545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9118C-4EF5-7442-A4E0-BB9971719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FB97C9-17E2-E44B-A9CB-98A5DCE8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831EF-B4AA-E541-A1FC-6F0A430BE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205D6-F7E7-E842-974E-2A6BCDB61DD1}" type="datetimeFigureOut">
              <a:rPr lang="en-US" smtClean="0"/>
              <a:t>5/15/2022</a:t>
            </a:fld>
            <a:endParaRPr lang="en-US"/>
          </a:p>
        </p:txBody>
      </p:sp>
      <p:sp>
        <p:nvSpPr>
          <p:cNvPr id="5" name="Footer Placeholder 4">
            <a:extLst>
              <a:ext uri="{FF2B5EF4-FFF2-40B4-BE49-F238E27FC236}">
                <a16:creationId xmlns:a16="http://schemas.microsoft.com/office/drawing/2014/main" id="{38473600-6866-2E4F-B255-924CF5CEE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0D09C9-9260-D94A-8B81-917B32C66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1054A-9588-0F48-A698-D1CF01E8E6DA}" type="slidenum">
              <a:rPr lang="en-US" smtClean="0"/>
              <a:t>‹N°›</a:t>
            </a:fld>
            <a:endParaRPr lang="en-US"/>
          </a:p>
        </p:txBody>
      </p:sp>
    </p:spTree>
    <p:extLst>
      <p:ext uri="{BB962C8B-B14F-4D97-AF65-F5344CB8AC3E}">
        <p14:creationId xmlns:p14="http://schemas.microsoft.com/office/powerpoint/2010/main" val="39732466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26863-666E-7E42-8D81-BA422C060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61CED-1F04-E040-8CCA-FE820F252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6E12-C075-1942-A321-9AD8F5747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D2F45-FEBB-A44F-9BB2-6FABA63D7CC4}" type="datetimeFigureOut">
              <a:rPr lang="en-US" smtClean="0"/>
              <a:t>5/15/2022</a:t>
            </a:fld>
            <a:endParaRPr lang="en-US"/>
          </a:p>
        </p:txBody>
      </p:sp>
      <p:sp>
        <p:nvSpPr>
          <p:cNvPr id="5" name="Footer Placeholder 4">
            <a:extLst>
              <a:ext uri="{FF2B5EF4-FFF2-40B4-BE49-F238E27FC236}">
                <a16:creationId xmlns:a16="http://schemas.microsoft.com/office/drawing/2014/main" id="{476819DE-A07E-F24A-A440-B94ADB6D3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DB0D5-37EF-7F4D-8558-19BA7EC4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C82E-1861-0D42-9B37-D5D6E0D1C5C7}" type="slidenum">
              <a:rPr lang="en-US" smtClean="0"/>
              <a:t>‹N°›</a:t>
            </a:fld>
            <a:endParaRPr lang="en-US"/>
          </a:p>
        </p:txBody>
      </p:sp>
    </p:spTree>
    <p:extLst>
      <p:ext uri="{BB962C8B-B14F-4D97-AF65-F5344CB8AC3E}">
        <p14:creationId xmlns:p14="http://schemas.microsoft.com/office/powerpoint/2010/main" val="16655791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1C5E8-84D0-DF4B-8227-C24622E1A4CD}"/>
              </a:ext>
            </a:extLst>
          </p:cNvPr>
          <p:cNvSpPr>
            <a:spLocks noGrp="1"/>
          </p:cNvSpPr>
          <p:nvPr>
            <p:ph type="ctrTitle"/>
          </p:nvPr>
        </p:nvSpPr>
        <p:spPr>
          <a:xfrm>
            <a:off x="0" y="2557707"/>
            <a:ext cx="6757621" cy="2530547"/>
          </a:xfrm>
        </p:spPr>
        <p:txBody>
          <a:bodyPr>
            <a:normAutofit/>
          </a:bodyPr>
          <a:lstStyle/>
          <a:p>
            <a:r>
              <a:rPr lang="fr-FR" sz="5400" b="1" dirty="0">
                <a:latin typeface="Avenir Next" panose="020B0503020202020204" pitchFamily="34" charset="0"/>
              </a:rPr>
              <a:t>ABUS DE </a:t>
            </a:r>
            <a:r>
              <a:rPr lang="fr-FR" sz="5400" b="1" dirty="0">
                <a:solidFill>
                  <a:srgbClr val="C00000"/>
                </a:solidFill>
                <a:latin typeface="Avenir Next" panose="020B0503020202020204" pitchFamily="34" charset="0"/>
              </a:rPr>
              <a:t>POUVOIR</a:t>
            </a:r>
          </a:p>
        </p:txBody>
      </p:sp>
      <p:sp>
        <p:nvSpPr>
          <p:cNvPr id="6" name="Subtitle 5">
            <a:extLst>
              <a:ext uri="{FF2B5EF4-FFF2-40B4-BE49-F238E27FC236}">
                <a16:creationId xmlns:a16="http://schemas.microsoft.com/office/drawing/2014/main" id="{4EF0E6A9-D410-0F4B-B8CC-5D2BC3ACC827}"/>
              </a:ext>
            </a:extLst>
          </p:cNvPr>
          <p:cNvSpPr>
            <a:spLocks noGrp="1"/>
          </p:cNvSpPr>
          <p:nvPr>
            <p:ph type="subTitle" idx="1"/>
          </p:nvPr>
        </p:nvSpPr>
        <p:spPr>
          <a:xfrm>
            <a:off x="353867" y="5107203"/>
            <a:ext cx="4811691" cy="911347"/>
          </a:xfrm>
        </p:spPr>
        <p:txBody>
          <a:bodyPr>
            <a:normAutofit/>
          </a:bodyPr>
          <a:lstStyle/>
          <a:p>
            <a:r>
              <a:rPr lang="fr-FR" sz="2000" dirty="0">
                <a:latin typeface="Avenir Next LT Pro" panose="020B0504020202020204" pitchFamily="34" charset="77"/>
              </a:rPr>
              <a:t>Écrit par </a:t>
            </a:r>
            <a:r>
              <a:rPr lang="fr-FR" sz="2000" dirty="0" err="1">
                <a:latin typeface="Avenir Next LT Pro" panose="020B0504020202020204" pitchFamily="34" charset="77"/>
              </a:rPr>
              <a:t>Ardis</a:t>
            </a:r>
            <a:r>
              <a:rPr lang="fr-FR" sz="2000" dirty="0">
                <a:latin typeface="Avenir Next LT Pro" panose="020B0504020202020204" pitchFamily="34" charset="77"/>
              </a:rPr>
              <a:t> et Dick </a:t>
            </a:r>
            <a:r>
              <a:rPr lang="fr-FR" sz="2000" dirty="0" err="1">
                <a:latin typeface="Avenir Next LT Pro" panose="020B0504020202020204" pitchFamily="34" charset="77"/>
              </a:rPr>
              <a:t>Stenbakken</a:t>
            </a:r>
            <a:endParaRPr lang="fr-FR" sz="2000" dirty="0">
              <a:latin typeface="Avenir Next LT Pro" panose="020B0504020202020204" pitchFamily="34" charset="77"/>
            </a:endParaRPr>
          </a:p>
        </p:txBody>
      </p:sp>
      <p:sp>
        <p:nvSpPr>
          <p:cNvPr id="9" name="TextBox 8">
            <a:extLst>
              <a:ext uri="{FF2B5EF4-FFF2-40B4-BE49-F238E27FC236}">
                <a16:creationId xmlns:a16="http://schemas.microsoft.com/office/drawing/2014/main" id="{EEA89A8A-3072-AC42-BA5A-85CAE63B86E6}"/>
              </a:ext>
            </a:extLst>
          </p:cNvPr>
          <p:cNvSpPr txBox="1"/>
          <p:nvPr/>
        </p:nvSpPr>
        <p:spPr>
          <a:xfrm>
            <a:off x="6272464" y="5585996"/>
            <a:ext cx="4090738" cy="1231106"/>
          </a:xfrm>
          <a:prstGeom prst="rect">
            <a:avLst/>
          </a:prstGeom>
          <a:noFill/>
        </p:spPr>
        <p:txBody>
          <a:bodyPr wrap="square" rtlCol="0">
            <a:spAutoFit/>
          </a:bodyPr>
          <a:lstStyle/>
          <a:p>
            <a:r>
              <a:rPr lang="fr-FR" sz="1600" dirty="0">
                <a:latin typeface="Avenir Next LT Pro" panose="020B0504020202020204" pitchFamily="34" charset="77"/>
              </a:rPr>
              <a:t>JOURNEE SPECIALE </a:t>
            </a:r>
            <a:r>
              <a:rPr lang="fr-FR" sz="2000" b="1" dirty="0">
                <a:latin typeface="Avenir Next LT Pro" panose="020B0504020202020204" pitchFamily="34" charset="77"/>
              </a:rPr>
              <a:t>end</a:t>
            </a:r>
            <a:r>
              <a:rPr lang="fr-FR" sz="2000" b="1" dirty="0">
                <a:solidFill>
                  <a:srgbClr val="C00000"/>
                </a:solidFill>
                <a:latin typeface="Avenir Next LT Pro" panose="020B0504020202020204" pitchFamily="34" charset="77"/>
              </a:rPr>
              <a:t>it</a:t>
            </a:r>
            <a:r>
              <a:rPr lang="fr-FR" sz="2000" b="1" dirty="0">
                <a:latin typeface="Avenir Next LT Pro" panose="020B0504020202020204" pitchFamily="34" charset="77"/>
              </a:rPr>
              <a:t>now</a:t>
            </a:r>
            <a:r>
              <a:rPr lang="fr-FR" sz="2000" dirty="0">
                <a:latin typeface="Avenir Next LT Pro" panose="020B0504020202020204" pitchFamily="34" charset="77"/>
              </a:rPr>
              <a:t>®</a:t>
            </a:r>
            <a:r>
              <a:rPr lang="fr-FR" sz="1600" dirty="0">
                <a:latin typeface="Avenir Next LT Pro" panose="020B0504020202020204" pitchFamily="34" charset="77"/>
              </a:rPr>
              <a:t>2022</a:t>
            </a:r>
          </a:p>
          <a:p>
            <a:r>
              <a:rPr lang="fr-FR" dirty="0">
                <a:latin typeface="Avenir Next LT Pro" panose="020B0504020202020204" pitchFamily="34" charset="77"/>
              </a:rPr>
              <a:t>Préparé par le Département des Ministères des Femmes  de la Conférence Générale</a:t>
            </a:r>
          </a:p>
        </p:txBody>
      </p:sp>
    </p:spTree>
    <p:extLst>
      <p:ext uri="{BB962C8B-B14F-4D97-AF65-F5344CB8AC3E}">
        <p14:creationId xmlns:p14="http://schemas.microsoft.com/office/powerpoint/2010/main" val="7917438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200" y="990945"/>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58908" y="1807696"/>
            <a:ext cx="9259957" cy="4654688"/>
          </a:xfrm>
        </p:spPr>
        <p:txBody>
          <a:bodyPr>
            <a:normAutofit fontScale="92500" lnSpcReduction="20000"/>
          </a:bodyPr>
          <a:lstStyle/>
          <a:p>
            <a:pPr>
              <a:lnSpc>
                <a:spcPct val="100000"/>
              </a:lnSpc>
            </a:pPr>
            <a:endParaRPr lang="fr-FR" dirty="0"/>
          </a:p>
          <a:p>
            <a:pPr>
              <a:lnSpc>
                <a:spcPct val="100000"/>
              </a:lnSpc>
            </a:pPr>
            <a:r>
              <a:rPr lang="fr-FR" dirty="0"/>
              <a:t>« Un autre facteur interprète de travers le mandat évangélique qui consiste à pardonner aux pécheurs. Ainsi, l’inconduite sexuelle est considérée davantage come un écart de conduite que comme un abus de confiance dans un cadre professionnel. » </a:t>
            </a:r>
            <a:r>
              <a:rPr lang="fr-FR" sz="2000" dirty="0"/>
              <a:t>— James A. </a:t>
            </a:r>
            <a:r>
              <a:rPr lang="fr-FR" sz="2000" dirty="0" err="1"/>
              <a:t>Cress</a:t>
            </a:r>
            <a:endParaRPr lang="fr-FR" sz="2000" dirty="0"/>
          </a:p>
          <a:p>
            <a:pPr>
              <a:lnSpc>
                <a:spcPct val="100000"/>
              </a:lnSpc>
            </a:pPr>
            <a:r>
              <a:rPr lang="fr-FR" dirty="0"/>
              <a:t>Une mauvaise réaction ne fait qu’aggraver l’inconduite du dirigeant d’église au sein de l’assemblée. Tenez-vous au courant des directives.</a:t>
            </a:r>
          </a:p>
          <a:p>
            <a:pPr>
              <a:lnSpc>
                <a:spcPct val="100000"/>
              </a:lnSpc>
            </a:pPr>
            <a:r>
              <a:rPr lang="fr-FR" dirty="0"/>
              <a:t>La mission de l’église ou d’une institution est entachée</a:t>
            </a:r>
            <a:r>
              <a:rPr lang="fr-FR" dirty="0">
                <a:solidFill>
                  <a:srgbClr val="FF0000"/>
                </a:solidFill>
              </a:rPr>
              <a:t> </a:t>
            </a:r>
            <a:r>
              <a:rPr lang="fr-FR" dirty="0"/>
              <a:t>par les abus de pouvoir. Comprendre les conséquences négatives peuvent inciter l’institution à agir quand des dirigeants abusent de leur pouvoir. </a:t>
            </a:r>
          </a:p>
        </p:txBody>
      </p:sp>
    </p:spTree>
    <p:extLst>
      <p:ext uri="{BB962C8B-B14F-4D97-AF65-F5344CB8AC3E}">
        <p14:creationId xmlns:p14="http://schemas.microsoft.com/office/powerpoint/2010/main" val="209001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D21F-2893-E044-A4DC-957138238F97}"/>
              </a:ext>
            </a:extLst>
          </p:cNvPr>
          <p:cNvSpPr>
            <a:spLocks noGrp="1"/>
          </p:cNvSpPr>
          <p:nvPr>
            <p:ph type="title"/>
          </p:nvPr>
        </p:nvSpPr>
        <p:spPr>
          <a:xfrm>
            <a:off x="838200" y="247049"/>
            <a:ext cx="9317736" cy="1012571"/>
          </a:xfrm>
        </p:spPr>
        <p:txBody>
          <a:bodyPr>
            <a:normAutofit fontScale="90000"/>
          </a:bodyPr>
          <a:lstStyle/>
          <a:p>
            <a:pPr algn="ctr"/>
            <a:r>
              <a:rPr lang="fr-FR" b="1" dirty="0">
                <a:solidFill>
                  <a:srgbClr val="C00000"/>
                </a:solidFill>
                <a:latin typeface="Avenir Next" panose="020B0503020202020204"/>
              </a:rPr>
              <a:t>MESURES </a:t>
            </a:r>
            <a:r>
              <a:rPr lang="fr-FR" b="1" dirty="0">
                <a:latin typeface="Avenir Next" panose="020B0503020202020204"/>
              </a:rPr>
              <a:t>À PRENDRE POUR ÉVITER DE TOMBER DANS LE PÉCHÉ</a:t>
            </a:r>
          </a:p>
        </p:txBody>
      </p:sp>
      <p:sp>
        <p:nvSpPr>
          <p:cNvPr id="3" name="Content Placeholder 2">
            <a:extLst>
              <a:ext uri="{FF2B5EF4-FFF2-40B4-BE49-F238E27FC236}">
                <a16:creationId xmlns:a16="http://schemas.microsoft.com/office/drawing/2014/main" id="{AF95AC59-DB3B-B14D-B6F7-2679C554A5EF}"/>
              </a:ext>
            </a:extLst>
          </p:cNvPr>
          <p:cNvSpPr>
            <a:spLocks noGrp="1"/>
          </p:cNvSpPr>
          <p:nvPr>
            <p:ph sz="half" idx="1"/>
          </p:nvPr>
        </p:nvSpPr>
        <p:spPr>
          <a:xfrm>
            <a:off x="694768" y="2040776"/>
            <a:ext cx="7574280" cy="4745507"/>
          </a:xfrm>
        </p:spPr>
        <p:txBody>
          <a:bodyPr>
            <a:normAutofit lnSpcReduction="10000"/>
          </a:bodyPr>
          <a:lstStyle/>
          <a:p>
            <a:pPr>
              <a:lnSpc>
                <a:spcPct val="100000"/>
              </a:lnSpc>
            </a:pPr>
            <a:r>
              <a:rPr lang="fr-FR" dirty="0"/>
              <a:t>Trouvez un partenaire de responsabilité.</a:t>
            </a:r>
          </a:p>
          <a:p>
            <a:pPr>
              <a:lnSpc>
                <a:spcPct val="100000"/>
              </a:lnSpc>
            </a:pPr>
            <a:r>
              <a:rPr lang="fr-FR" dirty="0"/>
              <a:t>Laissez la porte du bureau ouverte et la fenêtre dégagée.</a:t>
            </a:r>
          </a:p>
          <a:p>
            <a:pPr>
              <a:lnSpc>
                <a:spcPct val="100000"/>
              </a:lnSpc>
            </a:pPr>
            <a:r>
              <a:rPr lang="fr-FR" dirty="0"/>
              <a:t>Servez-vous constamment de votre bureau comme barrière physique entre vous et la personne qui vient vous consulter.</a:t>
            </a:r>
          </a:p>
          <a:p>
            <a:pPr>
              <a:lnSpc>
                <a:spcPct val="100000"/>
              </a:lnSpc>
            </a:pPr>
            <a:r>
              <a:rPr lang="fr-FR" dirty="0">
                <a:latin typeface="Corbel" panose="020B0503020204020204" pitchFamily="34" charset="0"/>
              </a:rPr>
              <a:t>É</a:t>
            </a:r>
            <a:r>
              <a:rPr lang="fr-FR" dirty="0"/>
              <a:t>vitez les contacts physiques, même innocents.</a:t>
            </a:r>
          </a:p>
          <a:p>
            <a:pPr>
              <a:lnSpc>
                <a:spcPct val="100000"/>
              </a:lnSpc>
            </a:pPr>
            <a:r>
              <a:rPr lang="fr-FR" dirty="0"/>
              <a:t>Ne conseillez que les couples ou les membres du même sexe que vous.</a:t>
            </a:r>
          </a:p>
          <a:p>
            <a:pPr>
              <a:lnSpc>
                <a:spcPct val="100000"/>
              </a:lnSpc>
            </a:pPr>
            <a:r>
              <a:rPr lang="fr-FR" dirty="0"/>
              <a:t>Ne croyez jamais que vous êtes invincible. </a:t>
            </a:r>
          </a:p>
        </p:txBody>
      </p:sp>
      <p:sp>
        <p:nvSpPr>
          <p:cNvPr id="5" name="TextBox 4">
            <a:extLst>
              <a:ext uri="{FF2B5EF4-FFF2-40B4-BE49-F238E27FC236}">
                <a16:creationId xmlns:a16="http://schemas.microsoft.com/office/drawing/2014/main" id="{51856042-486A-A245-9878-2CEC6972D7BD}"/>
              </a:ext>
            </a:extLst>
          </p:cNvPr>
          <p:cNvSpPr txBox="1"/>
          <p:nvPr/>
        </p:nvSpPr>
        <p:spPr>
          <a:xfrm>
            <a:off x="838200" y="1370024"/>
            <a:ext cx="6510528" cy="461665"/>
          </a:xfrm>
          <a:prstGeom prst="rect">
            <a:avLst/>
          </a:prstGeom>
          <a:noFill/>
        </p:spPr>
        <p:txBody>
          <a:bodyPr wrap="square" rtlCol="0">
            <a:spAutoFit/>
          </a:bodyPr>
          <a:lstStyle/>
          <a:p>
            <a:r>
              <a:rPr lang="fr-FR" sz="2400" dirty="0">
                <a:solidFill>
                  <a:schemeClr val="bg1"/>
                </a:solidFill>
                <a:latin typeface="Avenir Next" panose="020B0503020202020204" pitchFamily="34" charset="0"/>
              </a:rPr>
              <a:t>QUAND ON D</a:t>
            </a:r>
            <a:r>
              <a:rPr lang="fr-FR" sz="2400" dirty="0">
                <a:solidFill>
                  <a:schemeClr val="bg1"/>
                </a:solidFill>
                <a:latin typeface="Corbel" panose="020B0503020204020204" pitchFamily="34" charset="0"/>
              </a:rPr>
              <a:t>É</a:t>
            </a:r>
            <a:r>
              <a:rPr lang="fr-FR" sz="2400" dirty="0">
                <a:solidFill>
                  <a:schemeClr val="bg1"/>
                </a:solidFill>
                <a:latin typeface="Avenir Next" panose="020B0503020202020204" pitchFamily="34" charset="0"/>
              </a:rPr>
              <a:t>TIENT LE POUVOIR</a:t>
            </a:r>
          </a:p>
        </p:txBody>
      </p:sp>
    </p:spTree>
    <p:extLst>
      <p:ext uri="{BB962C8B-B14F-4D97-AF65-F5344CB8AC3E}">
        <p14:creationId xmlns:p14="http://schemas.microsoft.com/office/powerpoint/2010/main" val="257229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36F4-48F9-9741-9E8C-6079001169A1}"/>
              </a:ext>
            </a:extLst>
          </p:cNvPr>
          <p:cNvSpPr>
            <a:spLocks noGrp="1"/>
          </p:cNvSpPr>
          <p:nvPr>
            <p:ph type="title"/>
          </p:nvPr>
        </p:nvSpPr>
        <p:spPr>
          <a:xfrm>
            <a:off x="602250" y="681396"/>
            <a:ext cx="9378696" cy="1325563"/>
          </a:xfrm>
        </p:spPr>
        <p:txBody>
          <a:bodyPr>
            <a:normAutofit/>
          </a:bodyPr>
          <a:lstStyle/>
          <a:p>
            <a:r>
              <a:rPr lang="en-US" sz="4000" b="1" dirty="0">
                <a:latin typeface="Avenir Next" panose="020B0503020202020204" pitchFamily="34" charset="0"/>
              </a:rPr>
              <a:t>L’IMPORTANCE DE </a:t>
            </a:r>
            <a:br>
              <a:rPr lang="en-US" sz="4000" b="1" dirty="0">
                <a:latin typeface="Avenir Next" panose="020B0503020202020204" pitchFamily="34" charset="0"/>
              </a:rPr>
            </a:br>
            <a:r>
              <a:rPr lang="en-US" sz="4000" b="1" dirty="0">
                <a:latin typeface="Avenir Next" panose="020B0503020202020204" pitchFamily="34" charset="0"/>
              </a:rPr>
              <a:t>LA </a:t>
            </a:r>
            <a:r>
              <a:rPr lang="en-US" sz="4000" b="1" dirty="0">
                <a:solidFill>
                  <a:srgbClr val="C00000"/>
                </a:solidFill>
                <a:latin typeface="Avenir Next" panose="020B0503020202020204" pitchFamily="34" charset="0"/>
              </a:rPr>
              <a:t>DISCIPLINE </a:t>
            </a:r>
            <a:r>
              <a:rPr lang="en-US" sz="4000" b="1" dirty="0">
                <a:latin typeface="Avenir Next" panose="020B0503020202020204" pitchFamily="34" charset="0"/>
              </a:rPr>
              <a:t>ECCL</a:t>
            </a:r>
            <a:r>
              <a:rPr lang="en-US" sz="4000" b="1" dirty="0">
                <a:latin typeface="Corbel" panose="020B0503020204020204" pitchFamily="34" charset="0"/>
              </a:rPr>
              <a:t>É</a:t>
            </a:r>
            <a:r>
              <a:rPr lang="en-US" sz="4000" b="1" dirty="0">
                <a:latin typeface="Avenir Next" panose="020B0503020202020204" pitchFamily="34" charset="0"/>
              </a:rPr>
              <a:t>SIALE</a:t>
            </a:r>
            <a:endParaRPr lang="en-US" sz="4000" b="1" dirty="0">
              <a:solidFill>
                <a:srgbClr val="C00000"/>
              </a:solidFill>
              <a:latin typeface="Avenir Next" panose="020B0503020202020204" pitchFamily="34" charset="0"/>
            </a:endParaRPr>
          </a:p>
        </p:txBody>
      </p:sp>
      <p:sp>
        <p:nvSpPr>
          <p:cNvPr id="3" name="TextBox 2">
            <a:extLst>
              <a:ext uri="{FF2B5EF4-FFF2-40B4-BE49-F238E27FC236}">
                <a16:creationId xmlns:a16="http://schemas.microsoft.com/office/drawing/2014/main" id="{B0238900-4BCB-504A-88DD-1D324961F3D7}"/>
              </a:ext>
            </a:extLst>
          </p:cNvPr>
          <p:cNvSpPr txBox="1"/>
          <p:nvPr/>
        </p:nvSpPr>
        <p:spPr>
          <a:xfrm>
            <a:off x="514220" y="2378161"/>
            <a:ext cx="9144000" cy="4247317"/>
          </a:xfrm>
          <a:prstGeom prst="rect">
            <a:avLst/>
          </a:prstGeom>
          <a:noFill/>
        </p:spPr>
        <p:txBody>
          <a:bodyPr wrap="square" rtlCol="0">
            <a:spAutoFit/>
          </a:bodyPr>
          <a:lstStyle/>
          <a:p>
            <a:pPr marL="457200" indent="-457200">
              <a:buFont typeface="Arial" panose="020B0604020202020204" pitchFamily="34" charset="0"/>
              <a:buChar char="•"/>
            </a:pPr>
            <a:r>
              <a:rPr lang="fr-FR" sz="2800" dirty="0"/>
              <a:t>La plupart des églises partent du principe qu’elles n’auront jamais de cas d’abus.</a:t>
            </a:r>
          </a:p>
          <a:p>
            <a:pPr marL="457200" indent="-457200">
              <a:buFont typeface="Arial" panose="020B0604020202020204" pitchFamily="34" charset="0"/>
              <a:buChar char="•"/>
            </a:pPr>
            <a:r>
              <a:rPr lang="fr-FR" sz="2800" dirty="0"/>
              <a:t>Par conséquent, elles n’ont rien prévu pour affronter ce problème si jamais il survient.</a:t>
            </a:r>
          </a:p>
          <a:p>
            <a:pPr marL="457200" indent="-457200">
              <a:buFont typeface="Arial" panose="020B0604020202020204" pitchFamily="34" charset="0"/>
              <a:buChar char="•"/>
            </a:pPr>
            <a:r>
              <a:rPr lang="fr-FR" sz="2800" dirty="0"/>
              <a:t>Généralement, on gère un problème d’abus de pouvoir en le glissant sous le tapis.</a:t>
            </a:r>
          </a:p>
          <a:p>
            <a:pPr marL="457200" indent="-457200">
              <a:buFont typeface="Arial" panose="020B0604020202020204" pitchFamily="34" charset="0"/>
              <a:buChar char="•"/>
            </a:pPr>
            <a:r>
              <a:rPr lang="fr-FR" sz="2800" dirty="0">
                <a:solidFill>
                  <a:schemeClr val="accent1">
                    <a:lumMod val="75000"/>
                  </a:schemeClr>
                </a:solidFill>
              </a:rPr>
              <a:t>Mais il est d’une importance vitale de s’occuper de l’auteur des faits. </a:t>
            </a:r>
          </a:p>
          <a:p>
            <a:endParaRPr lang="fr-FR" sz="2800" dirty="0"/>
          </a:p>
          <a:p>
            <a:endParaRPr lang="fr-FR" dirty="0"/>
          </a:p>
        </p:txBody>
      </p:sp>
    </p:spTree>
    <p:extLst>
      <p:ext uri="{BB962C8B-B14F-4D97-AF65-F5344CB8AC3E}">
        <p14:creationId xmlns:p14="http://schemas.microsoft.com/office/powerpoint/2010/main" val="291163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EB4BE060-56C5-1945-A929-B2EFD45022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r="-1" b="10096"/>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8106FB-128D-B345-BDDA-59982F7AF602}"/>
              </a:ext>
            </a:extLst>
          </p:cNvPr>
          <p:cNvSpPr txBox="1">
            <a:spLocks/>
          </p:cNvSpPr>
          <p:nvPr/>
        </p:nvSpPr>
        <p:spPr>
          <a:xfrm>
            <a:off x="6382866" y="10740"/>
            <a:ext cx="5775960" cy="450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4100" b="1" dirty="0">
                <a:latin typeface="Avenir Next" panose="020B0503020202020204" pitchFamily="34" charset="0"/>
              </a:rPr>
              <a:t>LES </a:t>
            </a:r>
            <a:r>
              <a:rPr lang="fr-FR" sz="4100" b="1" dirty="0">
                <a:latin typeface="Corbel" panose="020B0503020204020204" pitchFamily="34" charset="0"/>
              </a:rPr>
              <a:t>É</a:t>
            </a:r>
            <a:r>
              <a:rPr lang="fr-FR" sz="4100" b="1" dirty="0">
                <a:latin typeface="Avenir Next" panose="020B0503020202020204" pitchFamily="34" charset="0"/>
              </a:rPr>
              <a:t>CRITURES APPELLENT</a:t>
            </a:r>
          </a:p>
          <a:p>
            <a:pPr algn="ctr">
              <a:spcAft>
                <a:spcPts val="600"/>
              </a:spcAft>
            </a:pPr>
            <a:r>
              <a:rPr lang="fr-FR" b="1" i="1" dirty="0">
                <a:solidFill>
                  <a:srgbClr val="C00000"/>
                </a:solidFill>
                <a:latin typeface="Book Antiqua" panose="02040602050305030304" pitchFamily="18" charset="0"/>
              </a:rPr>
              <a:t>à discipliner</a:t>
            </a:r>
            <a:br>
              <a:rPr lang="fr-FR" b="1" i="1" dirty="0">
                <a:solidFill>
                  <a:srgbClr val="C00000"/>
                </a:solidFill>
                <a:latin typeface="Book Antiqua" panose="02040602050305030304" pitchFamily="18" charset="0"/>
              </a:rPr>
            </a:br>
            <a:r>
              <a:rPr lang="fr-FR" b="1" i="1" dirty="0">
                <a:solidFill>
                  <a:srgbClr val="C00000"/>
                </a:solidFill>
                <a:latin typeface="Book Antiqua" panose="02040602050305030304" pitchFamily="18" charset="0"/>
              </a:rPr>
              <a:t>les</a:t>
            </a:r>
          </a:p>
          <a:p>
            <a:pPr algn="ctr">
              <a:spcAft>
                <a:spcPts val="600"/>
              </a:spcAft>
            </a:pPr>
            <a:r>
              <a:rPr lang="fr-FR" sz="4100" b="1" dirty="0">
                <a:latin typeface="Avenir Next" panose="020B0503020202020204" pitchFamily="34" charset="0"/>
              </a:rPr>
              <a:t>MEMBRES D’</a:t>
            </a:r>
            <a:r>
              <a:rPr lang="fr-FR" sz="4100" b="1" dirty="0">
                <a:latin typeface="Corbel" panose="020B0503020204020204" pitchFamily="34" charset="0"/>
              </a:rPr>
              <a:t>É</a:t>
            </a:r>
            <a:r>
              <a:rPr lang="fr-FR" sz="4100" b="1" dirty="0">
                <a:latin typeface="Avenir Next" panose="020B0503020202020204" pitchFamily="34" charset="0"/>
              </a:rPr>
              <a:t>GLISE</a:t>
            </a:r>
            <a:endParaRPr lang="fr-FR" sz="1600" b="1" i="1" dirty="0">
              <a:solidFill>
                <a:srgbClr val="C00000"/>
              </a:solidFill>
              <a:latin typeface="Book Antiqua" panose="02040602050305030304" pitchFamily="18" charset="0"/>
            </a:endParaRPr>
          </a:p>
          <a:p>
            <a:pPr algn="ctr">
              <a:spcAft>
                <a:spcPts val="600"/>
              </a:spcAft>
            </a:pPr>
            <a:r>
              <a:rPr lang="fr-FR" b="1" i="1" dirty="0">
                <a:solidFill>
                  <a:srgbClr val="C00000"/>
                </a:solidFill>
                <a:latin typeface="Book Antiqua" panose="02040602050305030304" pitchFamily="18" charset="0"/>
              </a:rPr>
              <a:t>égarés</a:t>
            </a:r>
            <a:endParaRPr lang="fr-FR" b="1" dirty="0">
              <a:solidFill>
                <a:srgbClr val="FF0000"/>
              </a:solidFill>
              <a:latin typeface="Avenir Next" panose="020B0503020202020204" pitchFamily="34" charset="0"/>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9E56526B-EE0F-9448-9589-CC2646F5E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0"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0DCA7A8-0D9F-F441-B17E-C1222361478D}"/>
              </a:ext>
            </a:extLst>
          </p:cNvPr>
          <p:cNvSpPr/>
          <p:nvPr/>
        </p:nvSpPr>
        <p:spPr>
          <a:xfrm>
            <a:off x="6513788" y="609602"/>
            <a:ext cx="5498918" cy="6122893"/>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fr-FR" sz="3200" b="1" dirty="0">
                <a:solidFill>
                  <a:srgbClr val="C00000"/>
                </a:solidFill>
              </a:rPr>
              <a:t>Matthieu 18:15-20 </a:t>
            </a:r>
            <a:r>
              <a:rPr lang="fr-FR" sz="3200" dirty="0"/>
              <a:t>enseigne qu’il faut confronter le pécheur, le réprimander, et s’il refuse de se repentir, l’exclure de l’église.</a:t>
            </a:r>
          </a:p>
          <a:p>
            <a:pPr>
              <a:spcAft>
                <a:spcPts val="600"/>
              </a:spcAft>
            </a:pPr>
            <a:endParaRPr lang="fr-FR" sz="3200" dirty="0"/>
          </a:p>
          <a:p>
            <a:pPr indent="-228600">
              <a:spcAft>
                <a:spcPts val="600"/>
              </a:spcAft>
              <a:buFont typeface="Arial" panose="020B0604020202020204" pitchFamily="34" charset="0"/>
              <a:buChar char="•"/>
            </a:pPr>
            <a:r>
              <a:rPr lang="fr-FR" sz="3200" b="1" dirty="0">
                <a:solidFill>
                  <a:srgbClr val="C00000"/>
                </a:solidFill>
              </a:rPr>
              <a:t>Actes 5:1-11</a:t>
            </a:r>
            <a:r>
              <a:rPr lang="fr-FR" sz="3200" dirty="0"/>
              <a:t> illustre la gravité du péché au sein de l’église, la sensibilité du Saint-Esprit au péché, et le jugement prompt de Dieu sur le péché.</a:t>
            </a:r>
          </a:p>
          <a:p>
            <a:pPr>
              <a:spcAft>
                <a:spcPts val="600"/>
              </a:spcAft>
            </a:pPr>
            <a:endParaRPr lang="fr-FR" sz="3200" dirty="0"/>
          </a:p>
        </p:txBody>
      </p:sp>
    </p:spTree>
    <p:extLst>
      <p:ext uri="{BB962C8B-B14F-4D97-AF65-F5344CB8AC3E}">
        <p14:creationId xmlns:p14="http://schemas.microsoft.com/office/powerpoint/2010/main" val="36427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book with glasses and a flower on top of it&#10;&#10;Description automatically generated with low confidence">
            <a:extLst>
              <a:ext uri="{FF2B5EF4-FFF2-40B4-BE49-F238E27FC236}">
                <a16:creationId xmlns:a16="http://schemas.microsoft.com/office/drawing/2014/main" id="{5E492BC3-B23D-C94D-9436-95AA8667D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r="9778"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CE363A-41F9-B242-8F64-4C093166E1C8}"/>
              </a:ext>
            </a:extLst>
          </p:cNvPr>
          <p:cNvSpPr/>
          <p:nvPr/>
        </p:nvSpPr>
        <p:spPr>
          <a:xfrm>
            <a:off x="6513787" y="1972235"/>
            <a:ext cx="5158259" cy="4285130"/>
          </a:xfrm>
          <a:prstGeom prst="rect">
            <a:avLst/>
          </a:prstGeom>
        </p:spPr>
        <p:txBody>
          <a:bodyPr vert="horz" lIns="91440" tIns="45720" rIns="91440" bIns="45720" rtlCol="0">
            <a:normAutofit/>
          </a:bodyPr>
          <a:lstStyle/>
          <a:p>
            <a:pPr indent="-228600" algn="ctr">
              <a:spcAft>
                <a:spcPts val="600"/>
              </a:spcAft>
              <a:buFont typeface="Arial" panose="020B0604020202020204" pitchFamily="34" charset="0"/>
              <a:buChar char="•"/>
            </a:pPr>
            <a:r>
              <a:rPr lang="fr-FR" sz="3200" b="1" dirty="0">
                <a:solidFill>
                  <a:srgbClr val="C00000"/>
                </a:solidFill>
              </a:rPr>
              <a:t>1 Corinthiens 5:1-5 </a:t>
            </a:r>
            <a:r>
              <a:rPr lang="fr-FR" sz="3200" dirty="0"/>
              <a:t>enseigne que face à un péché invétéré et non délaissé, la réaction de l’église consiste à le déplorer, à délibérer, à juger le péché, et à exclure le membre impénitent.</a:t>
            </a:r>
          </a:p>
        </p:txBody>
      </p:sp>
    </p:spTree>
    <p:extLst>
      <p:ext uri="{BB962C8B-B14F-4D97-AF65-F5344CB8AC3E}">
        <p14:creationId xmlns:p14="http://schemas.microsoft.com/office/powerpoint/2010/main" val="149686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949C761-FD5A-894C-8A25-F203581CC1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4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A251BEA-E3DA-4443-824F-0575DAC58694}"/>
              </a:ext>
            </a:extLst>
          </p:cNvPr>
          <p:cNvSpPr/>
          <p:nvPr/>
        </p:nvSpPr>
        <p:spPr>
          <a:xfrm>
            <a:off x="7818478" y="968188"/>
            <a:ext cx="4230084" cy="561190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r>
              <a:rPr lang="fr-FR" sz="2800" b="1" dirty="0">
                <a:solidFill>
                  <a:srgbClr val="C00000"/>
                </a:solidFill>
              </a:rPr>
              <a:t>1 Thessaloniciens 5:14 </a:t>
            </a:r>
            <a:r>
              <a:rPr lang="fr-FR" sz="2800" dirty="0"/>
              <a:t>nous ordonne d’avertir les désobéissants et les indisciplinés.</a:t>
            </a:r>
          </a:p>
          <a:p>
            <a:pPr indent="-228600">
              <a:spcAft>
                <a:spcPts val="600"/>
              </a:spcAft>
              <a:buFont typeface="Arial" panose="020B0604020202020204" pitchFamily="34" charset="0"/>
              <a:buChar char="•"/>
            </a:pPr>
            <a:r>
              <a:rPr lang="fr-FR" sz="2800" b="1" dirty="0">
                <a:solidFill>
                  <a:srgbClr val="C00000"/>
                </a:solidFill>
              </a:rPr>
              <a:t>2 Thessaloniciens 3:6-15 </a:t>
            </a:r>
            <a:r>
              <a:rPr lang="fr-FR" sz="2800" dirty="0"/>
              <a:t>nous enseigne d’avertir le frère indiscipliné et de se retirer de lui.</a:t>
            </a:r>
          </a:p>
          <a:p>
            <a:pPr indent="-228600">
              <a:spcAft>
                <a:spcPts val="600"/>
              </a:spcAft>
              <a:buFont typeface="Arial" panose="020B0604020202020204" pitchFamily="34" charset="0"/>
              <a:buChar char="•"/>
            </a:pPr>
            <a:r>
              <a:rPr lang="fr-FR" sz="2800" b="1" dirty="0">
                <a:solidFill>
                  <a:srgbClr val="C00000"/>
                </a:solidFill>
              </a:rPr>
              <a:t>1 Timothée 5:20 </a:t>
            </a:r>
            <a:r>
              <a:rPr lang="fr-FR" sz="2800" dirty="0"/>
              <a:t>nous dit de réprimander publiquement le péché invétéré. </a:t>
            </a:r>
          </a:p>
        </p:txBody>
      </p:sp>
    </p:spTree>
    <p:extLst>
      <p:ext uri="{BB962C8B-B14F-4D97-AF65-F5344CB8AC3E}">
        <p14:creationId xmlns:p14="http://schemas.microsoft.com/office/powerpoint/2010/main" val="144450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A9B9681-9F0E-A746-84D9-2AEA637A1D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47" r="6542" b="-1"/>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932551-30C4-0849-9F19-81FEB9DA8A19}"/>
              </a:ext>
            </a:extLst>
          </p:cNvPr>
          <p:cNvSpPr/>
          <p:nvPr/>
        </p:nvSpPr>
        <p:spPr>
          <a:xfrm>
            <a:off x="7320465" y="806822"/>
            <a:ext cx="4530876" cy="5665696"/>
          </a:xfrm>
          <a:prstGeom prst="rect">
            <a:avLst/>
          </a:prstGeom>
        </p:spPr>
        <p:txBody>
          <a:bodyPr vert="horz" lIns="91440" tIns="45720" rIns="91440" bIns="45720" rtlCol="0">
            <a:normAutofit lnSpcReduction="10000"/>
          </a:bodyPr>
          <a:lstStyle/>
          <a:p>
            <a:pPr indent="-228600">
              <a:spcAft>
                <a:spcPts val="600"/>
              </a:spcAft>
              <a:buFont typeface="Arial" panose="020B0604020202020204" pitchFamily="34" charset="0"/>
              <a:buChar char="•"/>
            </a:pPr>
            <a:r>
              <a:rPr lang="fr-FR" sz="2800" b="1" dirty="0">
                <a:solidFill>
                  <a:srgbClr val="C00000"/>
                </a:solidFill>
              </a:rPr>
              <a:t>Tite 1:13 </a:t>
            </a:r>
            <a:r>
              <a:rPr lang="fr-FR" sz="2800" dirty="0"/>
              <a:t>dit de réprimander sévèrement ceux qui enseignent des mensonges.</a:t>
            </a:r>
          </a:p>
          <a:p>
            <a:pPr indent="-228600">
              <a:spcAft>
                <a:spcPts val="600"/>
              </a:spcAft>
              <a:buFont typeface="Arial" panose="020B0604020202020204" pitchFamily="34" charset="0"/>
              <a:buChar char="•"/>
            </a:pPr>
            <a:endParaRPr lang="fr-FR" sz="1200" dirty="0"/>
          </a:p>
          <a:p>
            <a:pPr indent="-228600">
              <a:spcAft>
                <a:spcPts val="600"/>
              </a:spcAft>
              <a:buFont typeface="Arial" panose="020B0604020202020204" pitchFamily="34" charset="0"/>
              <a:buChar char="•"/>
            </a:pPr>
            <a:r>
              <a:rPr lang="fr-FR" sz="2800" b="1" dirty="0">
                <a:solidFill>
                  <a:srgbClr val="C00000"/>
                </a:solidFill>
              </a:rPr>
              <a:t>Tite 3:10</a:t>
            </a:r>
            <a:r>
              <a:rPr lang="fr-FR" sz="2800" dirty="0"/>
              <a:t> nous ordonne de nous éloigner de celui qui cause des divisions, mais seulement après l’avoir suffisamment averti.</a:t>
            </a:r>
          </a:p>
          <a:p>
            <a:pPr>
              <a:spcAft>
                <a:spcPts val="600"/>
              </a:spcAft>
            </a:pPr>
            <a:endParaRPr lang="fr-FR" sz="1200" dirty="0"/>
          </a:p>
          <a:p>
            <a:pPr indent="-228600">
              <a:spcAft>
                <a:spcPts val="600"/>
              </a:spcAft>
              <a:buFont typeface="Arial" panose="020B0604020202020204" pitchFamily="34" charset="0"/>
              <a:buChar char="•"/>
            </a:pPr>
            <a:r>
              <a:rPr lang="fr-FR" sz="2800" b="1" dirty="0">
                <a:solidFill>
                  <a:srgbClr val="C00000"/>
                </a:solidFill>
              </a:rPr>
              <a:t>Apocalypse 2-3</a:t>
            </a:r>
            <a:r>
              <a:rPr lang="fr-FR" sz="2800" dirty="0">
                <a:solidFill>
                  <a:srgbClr val="C00000"/>
                </a:solidFill>
              </a:rPr>
              <a:t> </a:t>
            </a:r>
            <a:r>
              <a:rPr lang="fr-FR" sz="2800" dirty="0"/>
              <a:t>appelle les églises à la repentance et les avertit d’une discipline imminente en cas de refus.</a:t>
            </a:r>
          </a:p>
        </p:txBody>
      </p:sp>
    </p:spTree>
    <p:extLst>
      <p:ext uri="{BB962C8B-B14F-4D97-AF65-F5344CB8AC3E}">
        <p14:creationId xmlns:p14="http://schemas.microsoft.com/office/powerpoint/2010/main" val="390051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BD56-3F08-724D-9C19-C9DBDFF60048}"/>
              </a:ext>
            </a:extLst>
          </p:cNvPr>
          <p:cNvSpPr>
            <a:spLocks noGrp="1"/>
          </p:cNvSpPr>
          <p:nvPr>
            <p:ph type="title"/>
          </p:nvPr>
        </p:nvSpPr>
        <p:spPr>
          <a:xfrm>
            <a:off x="161366" y="502378"/>
            <a:ext cx="5060691" cy="3936940"/>
          </a:xfrm>
        </p:spPr>
        <p:txBody>
          <a:bodyPr vert="horz" lIns="91440" tIns="45720" rIns="91440" bIns="45720" rtlCol="0" anchor="b">
            <a:normAutofit/>
          </a:bodyPr>
          <a:lstStyle/>
          <a:p>
            <a:pPr algn="ctr">
              <a:lnSpc>
                <a:spcPct val="100000"/>
              </a:lnSpc>
            </a:pPr>
            <a:r>
              <a:rPr lang="fr-FR" b="1" dirty="0">
                <a:latin typeface="Avenir Next" panose="020B0503020202020204" pitchFamily="34" charset="0"/>
              </a:rPr>
              <a:t>ELLEN G. WHITE </a:t>
            </a:r>
            <a:r>
              <a:rPr lang="fr-FR" b="1" dirty="0">
                <a:solidFill>
                  <a:srgbClr val="C00000"/>
                </a:solidFill>
                <a:latin typeface="Corbel" panose="020B0503020204020204" pitchFamily="34" charset="0"/>
              </a:rPr>
              <a:t>À</a:t>
            </a:r>
            <a:r>
              <a:rPr lang="fr-FR" b="1" dirty="0">
                <a:solidFill>
                  <a:srgbClr val="C00000"/>
                </a:solidFill>
                <a:latin typeface="Avenir Next" panose="020B0503020202020204" pitchFamily="34" charset="0"/>
              </a:rPr>
              <a:t> PROPOS DE L’ABUS DE POUVOIR</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llen White's Great-Great-Grandson Talks Better Food, Sex and Sleep |  Adventist Today">
            <a:extLst>
              <a:ext uri="{FF2B5EF4-FFF2-40B4-BE49-F238E27FC236}">
                <a16:creationId xmlns:a16="http://schemas.microsoft.com/office/drawing/2014/main" id="{4381C55A-11FF-DF45-9C65-B52635A49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38" r="463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3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7869A-A84A-BD48-8D99-AF547DBF9318}"/>
              </a:ext>
            </a:extLst>
          </p:cNvPr>
          <p:cNvSpPr>
            <a:spLocks noGrp="1"/>
          </p:cNvSpPr>
          <p:nvPr>
            <p:ph sz="half" idx="1"/>
          </p:nvPr>
        </p:nvSpPr>
        <p:spPr>
          <a:xfrm>
            <a:off x="712694" y="2184213"/>
            <a:ext cx="9184341" cy="4351338"/>
          </a:xfrm>
        </p:spPr>
        <p:txBody>
          <a:bodyPr>
            <a:normAutofit lnSpcReduction="10000"/>
          </a:bodyPr>
          <a:lstStyle/>
          <a:p>
            <a:pPr marL="0" indent="0" algn="ctr">
              <a:lnSpc>
                <a:spcPct val="100000"/>
              </a:lnSpc>
              <a:buNone/>
            </a:pPr>
            <a:r>
              <a:rPr lang="fr-FR" dirty="0"/>
              <a:t>« Beaucoup de ministres du Christ ressemblent aux fils d’Eli, profitant de leur fonction sacrée pour se livrer au mal et commettre  l’adultère, conduisant les fidèles à transgresser la loi de Dieu. Ils auront à rendre compte</a:t>
            </a:r>
            <a:r>
              <a:rPr lang="fr-FR" dirty="0">
                <a:effectLst/>
                <a:ea typeface="Arial Unicode MS"/>
                <a:cs typeface="Times New Roman" panose="02020603050405020304" pitchFamily="18" charset="0"/>
              </a:rPr>
              <a:t> d’une façon redoutable lorsque le cas de tous sera passé en revue devant Dieu et qu’ils seront jugés selon les œuvres accomplies dans leur corps. […] L’adultère est l’un des plus terribles péchés de notre époque, et il existe parmi les chrétiens de profession de toutes catégories. »</a:t>
            </a:r>
            <a:endParaRPr lang="fr-FR" dirty="0"/>
          </a:p>
          <a:p>
            <a:pPr marL="0" indent="0" algn="ctr">
              <a:lnSpc>
                <a:spcPct val="100000"/>
              </a:lnSpc>
              <a:buNone/>
            </a:pPr>
            <a:r>
              <a:rPr lang="fr-FR" sz="1800" dirty="0"/>
              <a:t>—Mépris pour le septième commandement, Conseils sur la conduite sexuelle, l’adultère et le divorce (1998), 116.2. </a:t>
            </a:r>
          </a:p>
          <a:p>
            <a:pPr>
              <a:lnSpc>
                <a:spcPct val="100000"/>
              </a:lnSpc>
            </a:pPr>
            <a:endParaRPr lang="fr-FR" dirty="0"/>
          </a:p>
        </p:txBody>
      </p:sp>
    </p:spTree>
    <p:extLst>
      <p:ext uri="{BB962C8B-B14F-4D97-AF65-F5344CB8AC3E}">
        <p14:creationId xmlns:p14="http://schemas.microsoft.com/office/powerpoint/2010/main" val="311922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48D1A-5758-714D-9AC3-BB36395B0BFC}"/>
              </a:ext>
            </a:extLst>
          </p:cNvPr>
          <p:cNvSpPr>
            <a:spLocks noGrp="1"/>
          </p:cNvSpPr>
          <p:nvPr>
            <p:ph type="title"/>
          </p:nvPr>
        </p:nvSpPr>
        <p:spPr>
          <a:xfrm>
            <a:off x="838200" y="895455"/>
            <a:ext cx="10515600" cy="1325563"/>
          </a:xfrm>
        </p:spPr>
        <p:txBody>
          <a:bodyPr/>
          <a:lstStyle/>
          <a:p>
            <a:r>
              <a:rPr lang="en-US" b="1" dirty="0">
                <a:latin typeface="Avenir Next" panose="020B0503020202020204" pitchFamily="34" charset="0"/>
              </a:rPr>
              <a:t>ABUS DE </a:t>
            </a:r>
            <a:r>
              <a:rPr lang="en-US" b="1" dirty="0">
                <a:solidFill>
                  <a:schemeClr val="accent1">
                    <a:lumMod val="75000"/>
                  </a:schemeClr>
                </a:solidFill>
                <a:latin typeface="Avenir Next" panose="020B0503020202020204" pitchFamily="34" charset="0"/>
              </a:rPr>
              <a:t>POUVOIR</a:t>
            </a:r>
          </a:p>
        </p:txBody>
      </p:sp>
      <p:sp>
        <p:nvSpPr>
          <p:cNvPr id="5" name="Content Placeholder 4">
            <a:extLst>
              <a:ext uri="{FF2B5EF4-FFF2-40B4-BE49-F238E27FC236}">
                <a16:creationId xmlns:a16="http://schemas.microsoft.com/office/drawing/2014/main" id="{C7377EA6-793F-E844-85DA-2AB69AEB9648}"/>
              </a:ext>
            </a:extLst>
          </p:cNvPr>
          <p:cNvSpPr>
            <a:spLocks noGrp="1"/>
          </p:cNvSpPr>
          <p:nvPr>
            <p:ph idx="1"/>
          </p:nvPr>
        </p:nvSpPr>
        <p:spPr>
          <a:xfrm>
            <a:off x="730626" y="1700119"/>
            <a:ext cx="8431306" cy="4351338"/>
          </a:xfrm>
        </p:spPr>
        <p:txBody>
          <a:bodyPr>
            <a:normAutofit/>
          </a:bodyPr>
          <a:lstStyle/>
          <a:p>
            <a:pPr>
              <a:lnSpc>
                <a:spcPct val="100000"/>
              </a:lnSpc>
            </a:pPr>
            <a:endParaRPr lang="fr-FR" dirty="0"/>
          </a:p>
          <a:p>
            <a:pPr>
              <a:lnSpc>
                <a:spcPct val="100000"/>
              </a:lnSpc>
            </a:pPr>
            <a:r>
              <a:rPr lang="fr-FR" dirty="0"/>
              <a:t>Il y a le problème en soi, </a:t>
            </a:r>
          </a:p>
          <a:p>
            <a:pPr>
              <a:lnSpc>
                <a:spcPct val="100000"/>
              </a:lnSpc>
            </a:pPr>
            <a:r>
              <a:rPr lang="fr-FR" dirty="0"/>
              <a:t>Ce que signifie l’abus de pouvoir,</a:t>
            </a:r>
          </a:p>
          <a:p>
            <a:pPr>
              <a:lnSpc>
                <a:spcPct val="100000"/>
              </a:lnSpc>
            </a:pPr>
            <a:r>
              <a:rPr lang="fr-FR" dirty="0"/>
              <a:t>Comment on traite du problème pour qu’il ne s’aggrave pas, </a:t>
            </a:r>
          </a:p>
          <a:p>
            <a:pPr>
              <a:lnSpc>
                <a:spcPct val="100000"/>
              </a:lnSpc>
            </a:pPr>
            <a:r>
              <a:rPr lang="fr-FR" dirty="0"/>
              <a:t>Ce qu’il faut faire, </a:t>
            </a:r>
          </a:p>
          <a:p>
            <a:pPr>
              <a:lnSpc>
                <a:spcPct val="100000"/>
              </a:lnSpc>
            </a:pPr>
            <a:r>
              <a:rPr lang="fr-FR" dirty="0"/>
              <a:t>Et comment permettre la restauration.</a:t>
            </a:r>
          </a:p>
          <a:p>
            <a:pPr marL="0" indent="0">
              <a:lnSpc>
                <a:spcPct val="100000"/>
              </a:lnSpc>
              <a:buNone/>
            </a:pPr>
            <a:r>
              <a:rPr lang="fr-FR" dirty="0"/>
              <a:t>La victime et le coupable ont tous deux besoin d’aide.</a:t>
            </a:r>
          </a:p>
        </p:txBody>
      </p:sp>
    </p:spTree>
    <p:extLst>
      <p:ext uri="{BB962C8B-B14F-4D97-AF65-F5344CB8AC3E}">
        <p14:creationId xmlns:p14="http://schemas.microsoft.com/office/powerpoint/2010/main" val="354801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838200" y="2020255"/>
            <a:ext cx="9183624" cy="4658921"/>
          </a:xfrm>
        </p:spPr>
        <p:txBody>
          <a:bodyPr>
            <a:normAutofit/>
          </a:bodyPr>
          <a:lstStyle/>
          <a:p>
            <a:pPr marL="0" indent="0" algn="ctr">
              <a:lnSpc>
                <a:spcPct val="100000"/>
              </a:lnSpc>
              <a:buNone/>
            </a:pPr>
            <a:endParaRPr lang="fr-FR" dirty="0"/>
          </a:p>
          <a:p>
            <a:pPr marL="0" indent="0" algn="ctr">
              <a:lnSpc>
                <a:spcPct val="100000"/>
              </a:lnSpc>
              <a:buNone/>
            </a:pPr>
            <a:r>
              <a:rPr lang="fr-FR" dirty="0"/>
              <a:t>« </a:t>
            </a:r>
            <a:r>
              <a:rPr lang="fr-FR" dirty="0">
                <a:effectLst/>
                <a:ea typeface="Arial Unicode MS"/>
                <a:cs typeface="Times New Roman" panose="02020603050405020304" pitchFamily="18" charset="0"/>
              </a:rPr>
              <a:t>S’il arrive qu’un prédicateur de l’Evangile ne sache pas maîtriser ses passions mauvaises, et qu’il ne suive pas l’exemple de l’apôtre, en déshonorant ainsi son ministère et sa foi au point même de se complaire dans le péché, il ne faut pas que nos sœurs, qui se disent pieuses, s’imaginent un seul instant que le péché ou le délit perdent de leur gravité du seul fait que le pasteur ose les commettre. »</a:t>
            </a:r>
            <a:endParaRPr lang="fr-FR" dirty="0">
              <a:solidFill>
                <a:srgbClr val="FF0000"/>
              </a:solidFill>
            </a:endParaRPr>
          </a:p>
          <a:p>
            <a:pPr marL="0" indent="0" algn="ctr">
              <a:lnSpc>
                <a:spcPct val="100000"/>
              </a:lnSpc>
              <a:buNone/>
            </a:pPr>
            <a:endParaRPr lang="fr-FR" dirty="0"/>
          </a:p>
          <a:p>
            <a:pPr marL="0" indent="0" algn="ctr">
              <a:lnSpc>
                <a:spcPct val="100000"/>
              </a:lnSpc>
              <a:buNone/>
            </a:pPr>
            <a:r>
              <a:rPr lang="fr-FR" sz="2000" dirty="0"/>
              <a:t>(à suivre)</a:t>
            </a:r>
          </a:p>
        </p:txBody>
      </p:sp>
    </p:spTree>
    <p:extLst>
      <p:ext uri="{BB962C8B-B14F-4D97-AF65-F5344CB8AC3E}">
        <p14:creationId xmlns:p14="http://schemas.microsoft.com/office/powerpoint/2010/main" val="123990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Ellen White — Adventist Peace Fellowship">
            <a:extLst>
              <a:ext uri="{FF2B5EF4-FFF2-40B4-BE49-F238E27FC236}">
                <a16:creationId xmlns:a16="http://schemas.microsoft.com/office/drawing/2014/main" id="{857E57E2-29AA-D44F-B2F7-C077FA8C9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4"/>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6417734" y="-206023"/>
            <a:ext cx="5538477" cy="7521221"/>
          </a:xfrm>
        </p:spPr>
        <p:txBody>
          <a:bodyPr vert="horz" lIns="91440" tIns="45720" rIns="91440" bIns="45720" rtlCol="0">
            <a:normAutofit/>
          </a:bodyPr>
          <a:lstStyle/>
          <a:p>
            <a:pPr marL="0" indent="0" algn="ctr">
              <a:lnSpc>
                <a:spcPct val="110000"/>
              </a:lnSpc>
              <a:buNone/>
            </a:pPr>
            <a:endParaRPr lang="fr-FR" dirty="0"/>
          </a:p>
          <a:p>
            <a:pPr marL="0" indent="0" algn="ctr">
              <a:lnSpc>
                <a:spcPct val="110000"/>
              </a:lnSpc>
              <a:buNone/>
            </a:pPr>
            <a:r>
              <a:rPr lang="fr-FR" dirty="0">
                <a:effectLst/>
                <a:ea typeface="Arial Unicode MS"/>
                <a:cs typeface="Times New Roman" panose="02020603050405020304" pitchFamily="18" charset="0"/>
              </a:rPr>
              <a:t>« Si des hommes occupant des postes de responsabilités s’abandonnent au péché, cela ne doit pas en minimiser la gravité dans l’esprit de quiconque. Le péché devrait paraître tout aussi grave et monstrueux qu’il l’a été jusque-là ; et ceux dont l’esprit est droit et élevé devraient abhorrer et éviter celui qui se complaît dans le péché tout comme ils s’enfuiraient devant un serpent venimeux. »</a:t>
            </a:r>
            <a:r>
              <a:rPr lang="fr-FR" sz="2400" dirty="0"/>
              <a:t>—</a:t>
            </a:r>
            <a:r>
              <a:rPr lang="fr-FR" sz="2400" i="1" dirty="0" err="1"/>
              <a:t>Testimonies</a:t>
            </a:r>
            <a:r>
              <a:rPr lang="fr-FR" sz="2400" i="1" dirty="0"/>
              <a:t> for the Church</a:t>
            </a:r>
            <a:r>
              <a:rPr lang="fr-FR" sz="2400" dirty="0"/>
              <a:t>, vol. 2, 457.1</a:t>
            </a:r>
          </a:p>
        </p:txBody>
      </p:sp>
    </p:spTree>
    <p:extLst>
      <p:ext uri="{BB962C8B-B14F-4D97-AF65-F5344CB8AC3E}">
        <p14:creationId xmlns:p14="http://schemas.microsoft.com/office/powerpoint/2010/main" val="206428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D6E81-A723-FE47-B7AA-204D80A09037}"/>
              </a:ext>
            </a:extLst>
          </p:cNvPr>
          <p:cNvSpPr>
            <a:spLocks noGrp="1"/>
          </p:cNvSpPr>
          <p:nvPr>
            <p:ph sz="half" idx="1"/>
          </p:nvPr>
        </p:nvSpPr>
        <p:spPr>
          <a:xfrm>
            <a:off x="700176" y="1914598"/>
            <a:ext cx="9208008" cy="4617212"/>
          </a:xfrm>
        </p:spPr>
        <p:txBody>
          <a:bodyPr>
            <a:noAutofit/>
          </a:bodyPr>
          <a:lstStyle/>
          <a:p>
            <a:pPr marL="0" indent="0" algn="ctr">
              <a:lnSpc>
                <a:spcPct val="100000"/>
              </a:lnSpc>
              <a:buNone/>
            </a:pPr>
            <a:r>
              <a:rPr lang="fr-FR" dirty="0"/>
              <a:t>« Quand un homme faisant profession d’observer la sainte loi de Dieu et de s’occuper de choses sacrées, profite de la confiance qu’inspire sa position et cherche à céder à ses viles passions, ce fait devrait suffire en lui-même à permettre à toute femme faisant profession de piété de voir que bien sa profession soit aussi exaltée que les cieux, une proposition impure venant de lui vient de Satan déguisé en ange de lumière. Je ne puis croire que la parole de Dieu habite dans le cœur de ceux qui abandonnent si facilement leur innocence et leur vertu sur l’autel des passions lubriques. »</a:t>
            </a:r>
            <a:endParaRPr lang="fr-FR" dirty="0">
              <a:solidFill>
                <a:srgbClr val="FF0000"/>
              </a:solidFill>
            </a:endParaRPr>
          </a:p>
          <a:p>
            <a:pPr marL="0" indent="0" algn="ctr">
              <a:lnSpc>
                <a:spcPct val="100000"/>
              </a:lnSpc>
              <a:buNone/>
            </a:pPr>
            <a:r>
              <a:rPr lang="fr-FR" sz="2000" dirty="0"/>
              <a:t>—</a:t>
            </a:r>
            <a:r>
              <a:rPr lang="fr-FR" sz="2000" i="1" dirty="0" err="1"/>
              <a:t>Testimonies</a:t>
            </a:r>
            <a:r>
              <a:rPr lang="fr-FR" sz="2000" i="1" dirty="0"/>
              <a:t> for the Church</a:t>
            </a:r>
            <a:r>
              <a:rPr lang="fr-FR" sz="2000" dirty="0"/>
              <a:t>, vol. 2, 457.2</a:t>
            </a:r>
          </a:p>
        </p:txBody>
      </p:sp>
    </p:spTree>
    <p:extLst>
      <p:ext uri="{BB962C8B-B14F-4D97-AF65-F5344CB8AC3E}">
        <p14:creationId xmlns:p14="http://schemas.microsoft.com/office/powerpoint/2010/main" val="362594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d flower in green plant">
            <a:extLst>
              <a:ext uri="{FF2B5EF4-FFF2-40B4-BE49-F238E27FC236}">
                <a16:creationId xmlns:a16="http://schemas.microsoft.com/office/drawing/2014/main" id="{FA9AE531-5013-7644-B764-29E63E00C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05"/>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6C84263-149A-8644-951A-81A968E1CEF5}"/>
              </a:ext>
            </a:extLst>
          </p:cNvPr>
          <p:cNvSpPr>
            <a:spLocks noGrp="1"/>
          </p:cNvSpPr>
          <p:nvPr>
            <p:ph type="title"/>
          </p:nvPr>
        </p:nvSpPr>
        <p:spPr>
          <a:xfrm>
            <a:off x="6003783" y="52262"/>
            <a:ext cx="5243622" cy="4657761"/>
          </a:xfrm>
        </p:spPr>
        <p:txBody>
          <a:bodyPr vert="horz" lIns="91440" tIns="45720" rIns="91440" bIns="45720" rtlCol="0" anchor="b">
            <a:normAutofit/>
          </a:bodyPr>
          <a:lstStyle/>
          <a:p>
            <a:pPr algn="ctr">
              <a:lnSpc>
                <a:spcPct val="100000"/>
              </a:lnSpc>
            </a:pPr>
            <a:r>
              <a:rPr lang="fr-FR" sz="4800" b="1" dirty="0">
                <a:solidFill>
                  <a:srgbClr val="595959"/>
                </a:solidFill>
                <a:latin typeface="Avenir Next" panose="020B0503020202020204" pitchFamily="34" charset="0"/>
              </a:rPr>
              <a:t>MAUVAIS USAGE ET  </a:t>
            </a:r>
            <a:br>
              <a:rPr lang="fr-FR" sz="4800" b="1" dirty="0">
                <a:solidFill>
                  <a:srgbClr val="595959"/>
                </a:solidFill>
                <a:latin typeface="Avenir Next" panose="020B0503020202020204" pitchFamily="34" charset="0"/>
              </a:rPr>
            </a:br>
            <a:r>
              <a:rPr lang="fr-FR" sz="4800" b="1" dirty="0">
                <a:solidFill>
                  <a:schemeClr val="accent6">
                    <a:lumMod val="50000"/>
                  </a:schemeClr>
                </a:solidFill>
                <a:latin typeface="Avenir Next" panose="020B0503020202020204" pitchFamily="34" charset="0"/>
              </a:rPr>
              <a:t>ABUS DE POUVOIR</a:t>
            </a:r>
            <a:br>
              <a:rPr lang="fr-FR" b="1" dirty="0">
                <a:solidFill>
                  <a:schemeClr val="accent6">
                    <a:lumMod val="50000"/>
                  </a:schemeClr>
                </a:solidFill>
                <a:latin typeface="Avenir Next" panose="020B0503020202020204" pitchFamily="34" charset="0"/>
              </a:rPr>
            </a:br>
            <a:r>
              <a:rPr lang="fr-FR" sz="2400" b="1" dirty="0">
                <a:solidFill>
                  <a:srgbClr val="595959"/>
                </a:solidFill>
                <a:latin typeface="Avenir Next" panose="020B0503020202020204" pitchFamily="34" charset="0"/>
              </a:rPr>
              <a:t>1 Samuel chapitres 2 à 4</a:t>
            </a:r>
            <a:endParaRPr lang="fr-FR"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320776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4EC18-7C56-7E47-9E38-F309BFB889D6}"/>
              </a:ext>
            </a:extLst>
          </p:cNvPr>
          <p:cNvSpPr>
            <a:spLocks noGrp="1"/>
          </p:cNvSpPr>
          <p:nvPr>
            <p:ph sz="half" idx="1"/>
          </p:nvPr>
        </p:nvSpPr>
        <p:spPr>
          <a:xfrm>
            <a:off x="734681" y="1825624"/>
            <a:ext cx="9047673" cy="5161771"/>
          </a:xfrm>
        </p:spPr>
        <p:txBody>
          <a:bodyPr>
            <a:normAutofit fontScale="92500" lnSpcReduction="10000"/>
          </a:bodyPr>
          <a:lstStyle/>
          <a:p>
            <a:pPr marL="0" indent="0">
              <a:lnSpc>
                <a:spcPct val="110000"/>
              </a:lnSpc>
              <a:buNone/>
            </a:pPr>
            <a:r>
              <a:rPr lang="fr-FR" dirty="0">
                <a:solidFill>
                  <a:srgbClr val="C00000"/>
                </a:solidFill>
              </a:rPr>
              <a:t>1 Samuel 2</a:t>
            </a:r>
          </a:p>
          <a:p>
            <a:pPr>
              <a:lnSpc>
                <a:spcPct val="110000"/>
              </a:lnSpc>
            </a:pPr>
            <a:r>
              <a:rPr lang="fr-FR" b="1" dirty="0">
                <a:solidFill>
                  <a:schemeClr val="accent6">
                    <a:lumMod val="50000"/>
                  </a:schemeClr>
                </a:solidFill>
              </a:rPr>
              <a:t>2:3: « L’</a:t>
            </a:r>
            <a:r>
              <a:rPr lang="fr-FR" b="1" dirty="0">
                <a:solidFill>
                  <a:schemeClr val="accent6">
                    <a:lumMod val="50000"/>
                  </a:schemeClr>
                </a:solidFill>
                <a:latin typeface="Corbel" panose="020B0503020204020204" pitchFamily="34" charset="0"/>
              </a:rPr>
              <a:t>Éternel est un Dieu qui connaît tout</a:t>
            </a:r>
            <a:r>
              <a:rPr lang="fr-FR" b="1" dirty="0">
                <a:solidFill>
                  <a:schemeClr val="accent6">
                    <a:lumMod val="50000"/>
                  </a:schemeClr>
                </a:solidFill>
              </a:rPr>
              <a:t> </a:t>
            </a:r>
            <a:r>
              <a:rPr lang="fr-FR" dirty="0"/>
              <a:t>et par lui sont pesés tous les agissements » </a:t>
            </a:r>
            <a:r>
              <a:rPr lang="fr-FR" i="1" dirty="0"/>
              <a:t>(Ce verset donne le ton pour les avertissements à tirer de ce qui suit)</a:t>
            </a:r>
          </a:p>
          <a:p>
            <a:pPr>
              <a:lnSpc>
                <a:spcPct val="110000"/>
              </a:lnSpc>
            </a:pPr>
            <a:r>
              <a:rPr lang="fr-FR" b="1" dirty="0">
                <a:solidFill>
                  <a:schemeClr val="accent6">
                    <a:lumMod val="50000"/>
                  </a:schemeClr>
                </a:solidFill>
              </a:rPr>
              <a:t>2:9, 10: « Car l’homme ne triomphera pas par la force.</a:t>
            </a:r>
            <a:r>
              <a:rPr lang="fr-FR" dirty="0"/>
              <a:t> Les ennemis de l’</a:t>
            </a:r>
            <a:r>
              <a:rPr lang="fr-FR" dirty="0">
                <a:latin typeface="Corbel" panose="020B0503020204020204" pitchFamily="34" charset="0"/>
              </a:rPr>
              <a:t>Éternel trembleront</a:t>
            </a:r>
            <a:r>
              <a:rPr lang="fr-FR" dirty="0"/>
              <a:t>. » </a:t>
            </a:r>
            <a:r>
              <a:rPr lang="fr-FR" i="1" dirty="0"/>
              <a:t>(</a:t>
            </a:r>
            <a:r>
              <a:rPr lang="fr-FR" i="1" dirty="0">
                <a:latin typeface="Corbel" panose="020B0503020204020204" pitchFamily="34" charset="0"/>
              </a:rPr>
              <a:t>À nouveau, il s’agit d’un avertissement et d’une</a:t>
            </a:r>
            <a:r>
              <a:rPr lang="fr-FR" i="1" dirty="0"/>
              <a:t> introduction à ce qui sera partagé)</a:t>
            </a:r>
          </a:p>
          <a:p>
            <a:pPr>
              <a:lnSpc>
                <a:spcPct val="110000"/>
              </a:lnSpc>
            </a:pPr>
            <a:r>
              <a:rPr lang="fr-FR" b="1" dirty="0">
                <a:solidFill>
                  <a:schemeClr val="accent6">
                    <a:lumMod val="50000"/>
                  </a:schemeClr>
                </a:solidFill>
              </a:rPr>
              <a:t>2:12: « Les fils d’</a:t>
            </a:r>
            <a:r>
              <a:rPr lang="fr-FR" b="1" dirty="0" err="1">
                <a:solidFill>
                  <a:schemeClr val="accent6">
                    <a:lumMod val="50000"/>
                  </a:schemeClr>
                </a:solidFill>
                <a:latin typeface="Corbel" panose="020B0503020204020204" pitchFamily="34" charset="0"/>
              </a:rPr>
              <a:t>É</a:t>
            </a:r>
            <a:r>
              <a:rPr lang="fr-FR" b="1" dirty="0" err="1">
                <a:solidFill>
                  <a:schemeClr val="accent6">
                    <a:lumMod val="50000"/>
                  </a:schemeClr>
                </a:solidFill>
              </a:rPr>
              <a:t>li</a:t>
            </a:r>
            <a:r>
              <a:rPr lang="fr-FR" b="1" dirty="0">
                <a:solidFill>
                  <a:schemeClr val="accent6">
                    <a:lumMod val="50000"/>
                  </a:schemeClr>
                </a:solidFill>
              </a:rPr>
              <a:t> étaient des vauriens, ils ne connaissaient pas l’</a:t>
            </a:r>
            <a:r>
              <a:rPr lang="fr-FR" b="1" dirty="0">
                <a:solidFill>
                  <a:schemeClr val="accent6">
                    <a:lumMod val="50000"/>
                  </a:schemeClr>
                </a:solidFill>
                <a:latin typeface="Corbel" panose="020B0503020204020204" pitchFamily="34" charset="0"/>
              </a:rPr>
              <a:t>Éternel</a:t>
            </a:r>
            <a:r>
              <a:rPr lang="fr-FR" b="1" dirty="0">
                <a:solidFill>
                  <a:schemeClr val="accent6">
                    <a:lumMod val="50000"/>
                  </a:schemeClr>
                </a:solidFill>
              </a:rPr>
              <a:t>. » </a:t>
            </a:r>
            <a:r>
              <a:rPr lang="fr-FR" i="1" dirty="0"/>
              <a:t>(En d’autres termes, ils n’étaient pas vrais, ils étaient faux, et se prenaient pour des chefs religieux; abus religieux)</a:t>
            </a:r>
            <a:endParaRPr lang="fr-FR" dirty="0"/>
          </a:p>
          <a:p>
            <a:pPr marL="0" indent="0">
              <a:lnSpc>
                <a:spcPct val="110000"/>
              </a:lnSpc>
              <a:buNone/>
            </a:pPr>
            <a:endParaRPr lang="fr-FR" dirty="0"/>
          </a:p>
          <a:p>
            <a:pPr>
              <a:lnSpc>
                <a:spcPct val="110000"/>
              </a:lnSpc>
            </a:pPr>
            <a:endParaRPr lang="fr-FR" dirty="0"/>
          </a:p>
        </p:txBody>
      </p:sp>
    </p:spTree>
    <p:extLst>
      <p:ext uri="{BB962C8B-B14F-4D97-AF65-F5344CB8AC3E}">
        <p14:creationId xmlns:p14="http://schemas.microsoft.com/office/powerpoint/2010/main" val="349400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838200" y="2011362"/>
            <a:ext cx="9334500" cy="4846638"/>
          </a:xfrm>
        </p:spPr>
        <p:txBody>
          <a:bodyPr>
            <a:normAutofit/>
          </a:bodyPr>
          <a:lstStyle/>
          <a:p>
            <a:pPr marL="0" indent="0">
              <a:lnSpc>
                <a:spcPct val="100000"/>
              </a:lnSpc>
              <a:buNone/>
            </a:pPr>
            <a:r>
              <a:rPr lang="fr-FR" dirty="0">
                <a:solidFill>
                  <a:srgbClr val="C00000"/>
                </a:solidFill>
              </a:rPr>
              <a:t>1 Samuel 2</a:t>
            </a:r>
          </a:p>
          <a:p>
            <a:pPr>
              <a:lnSpc>
                <a:spcPct val="100000"/>
              </a:lnSpc>
            </a:pPr>
            <a:r>
              <a:rPr lang="fr-FR" b="1" dirty="0">
                <a:solidFill>
                  <a:schemeClr val="accent6">
                    <a:lumMod val="50000"/>
                  </a:schemeClr>
                </a:solidFill>
              </a:rPr>
              <a:t>2:12-16: Ils intimidaient les gens </a:t>
            </a:r>
            <a:r>
              <a:rPr lang="fr-FR" dirty="0"/>
              <a:t>et les volaient tout simplement. Ils n’avaient aucune considération pour les autres. </a:t>
            </a:r>
            <a:r>
              <a:rPr lang="fr-FR" i="1" dirty="0"/>
              <a:t>(abus lié à la position et abus religieux)</a:t>
            </a:r>
          </a:p>
          <a:p>
            <a:pPr>
              <a:lnSpc>
                <a:spcPct val="100000"/>
              </a:lnSpc>
            </a:pPr>
            <a:r>
              <a:rPr lang="fr-FR" b="1" dirty="0">
                <a:solidFill>
                  <a:schemeClr val="accent6">
                    <a:lumMod val="50000"/>
                  </a:schemeClr>
                </a:solidFill>
              </a:rPr>
              <a:t>2:17: Leur comportement est qualifié de péché.</a:t>
            </a:r>
          </a:p>
          <a:p>
            <a:pPr>
              <a:lnSpc>
                <a:spcPct val="100000"/>
              </a:lnSpc>
            </a:pPr>
            <a:r>
              <a:rPr lang="fr-FR" b="1" dirty="0">
                <a:solidFill>
                  <a:schemeClr val="accent6">
                    <a:lumMod val="50000"/>
                  </a:schemeClr>
                </a:solidFill>
              </a:rPr>
              <a:t>2:22-25: Ils n’avaient aucune considération pour les femmes qui servaient au temple.</a:t>
            </a:r>
            <a:r>
              <a:rPr lang="fr-FR" dirty="0">
                <a:solidFill>
                  <a:schemeClr val="accent6">
                    <a:lumMod val="50000"/>
                  </a:schemeClr>
                </a:solidFill>
              </a:rPr>
              <a:t> </a:t>
            </a:r>
            <a:r>
              <a:rPr lang="fr-FR" dirty="0"/>
              <a:t>Ils se servaient de leur fonction pour commettre des violences et des abus sexuels et religieux. </a:t>
            </a:r>
            <a:r>
              <a:rPr lang="fr-FR" i="1" dirty="0"/>
              <a:t>(abus lié à la position, abus sexuel, et abus religieux)</a:t>
            </a:r>
          </a:p>
        </p:txBody>
      </p:sp>
    </p:spTree>
    <p:extLst>
      <p:ext uri="{BB962C8B-B14F-4D97-AF65-F5344CB8AC3E}">
        <p14:creationId xmlns:p14="http://schemas.microsoft.com/office/powerpoint/2010/main" val="427668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769188" y="2351658"/>
            <a:ext cx="9334500" cy="3617823"/>
          </a:xfrm>
        </p:spPr>
        <p:txBody>
          <a:bodyPr>
            <a:normAutofit/>
          </a:bodyPr>
          <a:lstStyle/>
          <a:p>
            <a:pPr marL="0" indent="0">
              <a:lnSpc>
                <a:spcPct val="100000"/>
              </a:lnSpc>
              <a:buNone/>
            </a:pPr>
            <a:r>
              <a:rPr lang="fr-FR" dirty="0">
                <a:solidFill>
                  <a:srgbClr val="C00000"/>
                </a:solidFill>
              </a:rPr>
              <a:t>1 Samuel 3</a:t>
            </a:r>
          </a:p>
          <a:p>
            <a:pPr>
              <a:lnSpc>
                <a:spcPct val="100000"/>
              </a:lnSpc>
            </a:pPr>
            <a:r>
              <a:rPr lang="fr-FR" b="1" dirty="0">
                <a:solidFill>
                  <a:schemeClr val="accent6">
                    <a:lumMod val="50000"/>
                  </a:schemeClr>
                </a:solidFill>
              </a:rPr>
              <a:t>3:1: L’atmosphère et l’activité abusives étaient directement liées au déclin spirituel et au manque de connexion avec Dieu. « </a:t>
            </a:r>
            <a:r>
              <a:rPr lang="fr-FR" dirty="0"/>
              <a:t>La Parole de l’</a:t>
            </a:r>
            <a:r>
              <a:rPr lang="fr-FR" dirty="0">
                <a:latin typeface="Corbel" panose="020B0503020204020204" pitchFamily="34" charset="0"/>
              </a:rPr>
              <a:t>É</a:t>
            </a:r>
            <a:r>
              <a:rPr lang="fr-FR" dirty="0"/>
              <a:t>ternel était rare en ce temps-là, les visions n’étaient point fréquentes, » </a:t>
            </a:r>
            <a:r>
              <a:rPr lang="fr-FR" i="1" dirty="0"/>
              <a:t>(Voilà le résultat des abus sur toute la communauté, et pas seulement sur les personnes directement concernées)</a:t>
            </a:r>
          </a:p>
          <a:p>
            <a:pPr>
              <a:lnSpc>
                <a:spcPct val="100000"/>
              </a:lnSpc>
            </a:pPr>
            <a:endParaRPr lang="fr-FR" dirty="0"/>
          </a:p>
          <a:p>
            <a:pPr marL="0" indent="0">
              <a:lnSpc>
                <a:spcPct val="100000"/>
              </a:lnSpc>
              <a:buNone/>
            </a:pPr>
            <a:endParaRPr lang="fr-FR" dirty="0"/>
          </a:p>
          <a:p>
            <a:pPr marL="0" indent="0">
              <a:lnSpc>
                <a:spcPct val="100000"/>
              </a:lnSpc>
              <a:buNone/>
            </a:pPr>
            <a:endParaRPr lang="fr-FR" dirty="0"/>
          </a:p>
        </p:txBody>
      </p:sp>
    </p:spTree>
    <p:extLst>
      <p:ext uri="{BB962C8B-B14F-4D97-AF65-F5344CB8AC3E}">
        <p14:creationId xmlns:p14="http://schemas.microsoft.com/office/powerpoint/2010/main" val="323854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981533-DAC5-244F-AD44-754C79671786}"/>
              </a:ext>
            </a:extLst>
          </p:cNvPr>
          <p:cNvSpPr>
            <a:spLocks noGrp="1"/>
          </p:cNvSpPr>
          <p:nvPr>
            <p:ph sz="half" idx="1"/>
          </p:nvPr>
        </p:nvSpPr>
        <p:spPr>
          <a:xfrm>
            <a:off x="579405" y="1898948"/>
            <a:ext cx="9334500" cy="4803775"/>
          </a:xfrm>
        </p:spPr>
        <p:txBody>
          <a:bodyPr>
            <a:normAutofit/>
          </a:bodyPr>
          <a:lstStyle/>
          <a:p>
            <a:pPr marL="0" indent="0">
              <a:lnSpc>
                <a:spcPct val="100000"/>
              </a:lnSpc>
              <a:buNone/>
            </a:pPr>
            <a:r>
              <a:rPr lang="fr-FR" dirty="0">
                <a:solidFill>
                  <a:srgbClr val="C00000"/>
                </a:solidFill>
              </a:rPr>
              <a:t>1 Samuel 4</a:t>
            </a:r>
          </a:p>
          <a:p>
            <a:pPr>
              <a:lnSpc>
                <a:spcPct val="100000"/>
              </a:lnSpc>
            </a:pPr>
            <a:r>
              <a:rPr lang="fr-FR" b="1" dirty="0">
                <a:solidFill>
                  <a:schemeClr val="accent6">
                    <a:lumMod val="50000"/>
                  </a:schemeClr>
                </a:solidFill>
              </a:rPr>
              <a:t>4:10: Les pertes subies par la communauté furent grandes :</a:t>
            </a:r>
          </a:p>
          <a:p>
            <a:pPr lvl="1">
              <a:lnSpc>
                <a:spcPct val="100000"/>
              </a:lnSpc>
            </a:pPr>
            <a:r>
              <a:rPr lang="fr-FR" dirty="0"/>
              <a:t>30 000 personnes tombèrent au combat</a:t>
            </a:r>
          </a:p>
          <a:p>
            <a:pPr lvl="1">
              <a:lnSpc>
                <a:spcPct val="100000"/>
              </a:lnSpc>
            </a:pPr>
            <a:r>
              <a:rPr lang="fr-FR" dirty="0"/>
              <a:t>L’Arche de Dieu fut prise</a:t>
            </a:r>
          </a:p>
          <a:p>
            <a:pPr lvl="1">
              <a:lnSpc>
                <a:spcPct val="100000"/>
              </a:lnSpc>
            </a:pPr>
            <a:r>
              <a:rPr lang="fr-FR" dirty="0"/>
              <a:t>Les deux fils d’</a:t>
            </a:r>
            <a:r>
              <a:rPr lang="fr-FR" dirty="0" err="1">
                <a:latin typeface="Corbel" panose="020B0503020204020204" pitchFamily="34" charset="0"/>
              </a:rPr>
              <a:t>É</a:t>
            </a:r>
            <a:r>
              <a:rPr lang="fr-FR" dirty="0" err="1"/>
              <a:t>li</a:t>
            </a:r>
            <a:r>
              <a:rPr lang="fr-FR" dirty="0"/>
              <a:t> ainsi que des chefs moururent</a:t>
            </a:r>
          </a:p>
          <a:p>
            <a:pPr>
              <a:lnSpc>
                <a:spcPct val="100000"/>
              </a:lnSpc>
            </a:pPr>
            <a:r>
              <a:rPr lang="fr-FR" b="1" dirty="0">
                <a:solidFill>
                  <a:schemeClr val="accent6">
                    <a:lumMod val="50000"/>
                  </a:schemeClr>
                </a:solidFill>
              </a:rPr>
              <a:t>4:18: </a:t>
            </a:r>
            <a:r>
              <a:rPr lang="fr-FR" b="1" dirty="0" err="1">
                <a:solidFill>
                  <a:schemeClr val="accent6">
                    <a:lumMod val="50000"/>
                  </a:schemeClr>
                </a:solidFill>
                <a:latin typeface="Corbel" panose="020B0503020204020204" pitchFamily="34" charset="0"/>
              </a:rPr>
              <a:t>É</a:t>
            </a:r>
            <a:r>
              <a:rPr lang="fr-FR" b="1" dirty="0" err="1">
                <a:solidFill>
                  <a:schemeClr val="accent6">
                    <a:lumMod val="50000"/>
                  </a:schemeClr>
                </a:solidFill>
              </a:rPr>
              <a:t>li</a:t>
            </a:r>
            <a:r>
              <a:rPr lang="fr-FR" b="1" dirty="0">
                <a:solidFill>
                  <a:schemeClr val="accent6">
                    <a:lumMod val="50000"/>
                  </a:schemeClr>
                </a:solidFill>
              </a:rPr>
              <a:t> meurt en apprenant la funeste nouvelle.  </a:t>
            </a:r>
          </a:p>
          <a:p>
            <a:pPr>
              <a:lnSpc>
                <a:spcPct val="100000"/>
              </a:lnSpc>
            </a:pPr>
            <a:r>
              <a:rPr lang="fr-FR" b="1" dirty="0">
                <a:solidFill>
                  <a:schemeClr val="accent6">
                    <a:lumMod val="50000"/>
                  </a:schemeClr>
                </a:solidFill>
              </a:rPr>
              <a:t>4:21, 22: La gloire quitta le peuple et la nation, </a:t>
            </a:r>
            <a:r>
              <a:rPr lang="fr-FR" dirty="0"/>
              <a:t>à cause des multiples abus de pouvoir rapportées en détail dans ces chapitres. </a:t>
            </a:r>
          </a:p>
          <a:p>
            <a:pPr marL="0" indent="0">
              <a:lnSpc>
                <a:spcPct val="100000"/>
              </a:lnSpc>
              <a:buNone/>
            </a:pPr>
            <a:endParaRPr lang="fr-FR" dirty="0"/>
          </a:p>
        </p:txBody>
      </p:sp>
      <p:sp>
        <p:nvSpPr>
          <p:cNvPr id="2" name="TextBox 1">
            <a:extLst>
              <a:ext uri="{FF2B5EF4-FFF2-40B4-BE49-F238E27FC236}">
                <a16:creationId xmlns:a16="http://schemas.microsoft.com/office/drawing/2014/main" id="{D7DD65CB-3512-9E42-9E8F-5CDF9FB20187}"/>
              </a:ext>
            </a:extLst>
          </p:cNvPr>
          <p:cNvSpPr txBox="1"/>
          <p:nvPr/>
        </p:nvSpPr>
        <p:spPr>
          <a:xfrm>
            <a:off x="1785938" y="2600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106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lective focus photo of red flower">
            <a:extLst>
              <a:ext uri="{FF2B5EF4-FFF2-40B4-BE49-F238E27FC236}">
                <a16:creationId xmlns:a16="http://schemas.microsoft.com/office/drawing/2014/main" id="{F0782FE3-3F48-854E-8B93-5C8A253EBE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328AC-4953-DA46-9D9B-D3015757FB3E}"/>
              </a:ext>
            </a:extLst>
          </p:cNvPr>
          <p:cNvSpPr>
            <a:spLocks noGrp="1"/>
          </p:cNvSpPr>
          <p:nvPr>
            <p:ph type="title"/>
          </p:nvPr>
        </p:nvSpPr>
        <p:spPr>
          <a:xfrm>
            <a:off x="6366096" y="2484908"/>
            <a:ext cx="4253022" cy="2466143"/>
          </a:xfrm>
        </p:spPr>
        <p:txBody>
          <a:bodyPr vert="horz" lIns="91440" tIns="45720" rIns="91440" bIns="45720" rtlCol="0" anchor="b">
            <a:noAutofit/>
          </a:bodyPr>
          <a:lstStyle/>
          <a:p>
            <a:pPr algn="ctr">
              <a:lnSpc>
                <a:spcPct val="100000"/>
              </a:lnSpc>
            </a:pPr>
            <a:r>
              <a:rPr lang="fr-FR" sz="4800" b="1" dirty="0">
                <a:solidFill>
                  <a:srgbClr val="595959"/>
                </a:solidFill>
                <a:latin typeface="Avenir Next" panose="020B0503020202020204" pitchFamily="34" charset="0"/>
              </a:rPr>
              <a:t>J</a:t>
            </a:r>
            <a:r>
              <a:rPr lang="fr-FR" sz="4800" b="1" dirty="0">
                <a:solidFill>
                  <a:srgbClr val="595959"/>
                </a:solidFill>
                <a:latin typeface="Corbel" panose="020B0503020204020204" pitchFamily="34" charset="0"/>
              </a:rPr>
              <a:t>ÉRÉMIE</a:t>
            </a:r>
            <a:r>
              <a:rPr lang="fr-FR" sz="4800" b="1" dirty="0">
                <a:solidFill>
                  <a:srgbClr val="595959"/>
                </a:solidFill>
                <a:latin typeface="Avenir Next" panose="020B0503020202020204" pitchFamily="34" charset="0"/>
              </a:rPr>
              <a:t> 7:1-7 NOUS RAPPELLE</a:t>
            </a:r>
            <a:r>
              <a:rPr lang="fr-FR" sz="4800" b="1" dirty="0">
                <a:solidFill>
                  <a:schemeClr val="accent6">
                    <a:lumMod val="50000"/>
                  </a:schemeClr>
                </a:solidFill>
                <a:latin typeface="Avenir Next" panose="020B0503020202020204" pitchFamily="34" charset="0"/>
              </a:rPr>
              <a:t> </a:t>
            </a:r>
            <a:r>
              <a:rPr lang="fr-FR" sz="4800" b="1" dirty="0">
                <a:solidFill>
                  <a:srgbClr val="595959"/>
                </a:solidFill>
                <a:latin typeface="Avenir Next" panose="020B0503020202020204" pitchFamily="34" charset="0"/>
              </a:rPr>
              <a:t>. . . </a:t>
            </a:r>
          </a:p>
        </p:txBody>
      </p:sp>
    </p:spTree>
    <p:extLst>
      <p:ext uri="{BB962C8B-B14F-4D97-AF65-F5344CB8AC3E}">
        <p14:creationId xmlns:p14="http://schemas.microsoft.com/office/powerpoint/2010/main" val="1337461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40AC27-6E25-274C-8A59-4577AC5476C6}"/>
              </a:ext>
            </a:extLst>
          </p:cNvPr>
          <p:cNvSpPr>
            <a:spLocks noGrp="1"/>
          </p:cNvSpPr>
          <p:nvPr>
            <p:ph sz="half" idx="1"/>
          </p:nvPr>
        </p:nvSpPr>
        <p:spPr>
          <a:xfrm>
            <a:off x="838199" y="2153429"/>
            <a:ext cx="9548005" cy="4351338"/>
          </a:xfrm>
        </p:spPr>
        <p:txBody>
          <a:bodyPr>
            <a:normAutofit/>
          </a:bodyPr>
          <a:lstStyle/>
          <a:p>
            <a:pPr marL="0" indent="0">
              <a:buNone/>
            </a:pPr>
            <a:r>
              <a:rPr lang="fr-FR" b="1" dirty="0"/>
              <a:t>Nous devons réformer/changer nos voies :</a:t>
            </a:r>
          </a:p>
          <a:p>
            <a:r>
              <a:rPr lang="fr-FR" dirty="0"/>
              <a:t>Changer nos actions</a:t>
            </a:r>
          </a:p>
          <a:p>
            <a:r>
              <a:rPr lang="fr-FR" dirty="0"/>
              <a:t>Agir avec équité</a:t>
            </a:r>
          </a:p>
          <a:p>
            <a:r>
              <a:rPr lang="fr-FR" dirty="0"/>
              <a:t>Ne pas opprimer les faibles</a:t>
            </a:r>
          </a:p>
          <a:p>
            <a:r>
              <a:rPr lang="fr-FR" dirty="0"/>
              <a:t>Ne pas verser le sang innocent (l’abus extrême)</a:t>
            </a:r>
          </a:p>
          <a:p>
            <a:r>
              <a:rPr lang="fr-FR" dirty="0"/>
              <a:t>Ne pas suivre d’autres dieux (y compris le dieu ivre de pouvoir et de violence)</a:t>
            </a:r>
          </a:p>
          <a:p>
            <a:pPr marL="0" indent="0">
              <a:buNone/>
            </a:pPr>
            <a:r>
              <a:rPr lang="fr-FR" dirty="0">
                <a:solidFill>
                  <a:srgbClr val="C00000"/>
                </a:solidFill>
              </a:rPr>
              <a:t>C’EST ALORS </a:t>
            </a:r>
            <a:r>
              <a:rPr lang="fr-FR" dirty="0"/>
              <a:t>que des choses merveilleuses pourront arriver au peuple de Dieu.</a:t>
            </a:r>
          </a:p>
          <a:p>
            <a:endParaRPr lang="fr-FR" dirty="0"/>
          </a:p>
        </p:txBody>
      </p:sp>
    </p:spTree>
    <p:extLst>
      <p:ext uri="{BB962C8B-B14F-4D97-AF65-F5344CB8AC3E}">
        <p14:creationId xmlns:p14="http://schemas.microsoft.com/office/powerpoint/2010/main" val="9573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4180-360C-CF46-BDBD-62D9F9872AF9}"/>
              </a:ext>
            </a:extLst>
          </p:cNvPr>
          <p:cNvSpPr>
            <a:spLocks noGrp="1"/>
          </p:cNvSpPr>
          <p:nvPr>
            <p:ph type="title"/>
          </p:nvPr>
        </p:nvSpPr>
        <p:spPr>
          <a:xfrm>
            <a:off x="838200" y="867147"/>
            <a:ext cx="9234488" cy="1325563"/>
          </a:xfrm>
        </p:spPr>
        <p:txBody>
          <a:bodyPr>
            <a:normAutofit/>
          </a:bodyPr>
          <a:lstStyle/>
          <a:p>
            <a:r>
              <a:rPr lang="en-US" b="1" dirty="0">
                <a:latin typeface="Avenir Next" panose="020B0503020202020204" pitchFamily="34" charset="0"/>
              </a:rPr>
              <a:t>TYPES DE </a:t>
            </a:r>
            <a:r>
              <a:rPr lang="en-US" b="1" dirty="0">
                <a:solidFill>
                  <a:schemeClr val="accent1">
                    <a:lumMod val="75000"/>
                  </a:schemeClr>
                </a:solidFill>
                <a:latin typeface="Avenir Next" panose="020B0503020202020204" pitchFamily="34" charset="0"/>
              </a:rPr>
              <a:t>POUVOIR</a:t>
            </a:r>
          </a:p>
        </p:txBody>
      </p:sp>
      <p:sp>
        <p:nvSpPr>
          <p:cNvPr id="5" name="Content Placeholder 4">
            <a:extLst>
              <a:ext uri="{FF2B5EF4-FFF2-40B4-BE49-F238E27FC236}">
                <a16:creationId xmlns:a16="http://schemas.microsoft.com/office/drawing/2014/main" id="{BE51909F-D770-184B-85F1-776AAE264277}"/>
              </a:ext>
            </a:extLst>
          </p:cNvPr>
          <p:cNvSpPr>
            <a:spLocks noGrp="1"/>
          </p:cNvSpPr>
          <p:nvPr>
            <p:ph sz="half" idx="1"/>
          </p:nvPr>
        </p:nvSpPr>
        <p:spPr>
          <a:xfrm>
            <a:off x="838200" y="2141537"/>
            <a:ext cx="4226169" cy="4351338"/>
          </a:xfrm>
        </p:spPr>
        <p:txBody>
          <a:bodyPr>
            <a:normAutofit/>
          </a:bodyPr>
          <a:lstStyle/>
          <a:p>
            <a:pPr marL="0" indent="0">
              <a:buNone/>
            </a:pPr>
            <a:r>
              <a:rPr lang="fr-FR" b="1" dirty="0">
                <a:solidFill>
                  <a:srgbClr val="C00000"/>
                </a:solidFill>
              </a:rPr>
              <a:t>LI</a:t>
            </a:r>
            <a:r>
              <a:rPr lang="fr-FR" b="1" dirty="0">
                <a:solidFill>
                  <a:srgbClr val="C00000"/>
                </a:solidFill>
                <a:latin typeface="Corbel" panose="020B0503020204020204" pitchFamily="34" charset="0"/>
              </a:rPr>
              <a:t>É À </a:t>
            </a:r>
            <a:r>
              <a:rPr lang="fr-FR" b="1" dirty="0">
                <a:solidFill>
                  <a:srgbClr val="C00000"/>
                </a:solidFill>
              </a:rPr>
              <a:t>LA POSITION</a:t>
            </a:r>
            <a:endParaRPr lang="fr-FR" b="1" dirty="0"/>
          </a:p>
          <a:p>
            <a:r>
              <a:rPr lang="fr-FR" dirty="0"/>
              <a:t>Pasteur</a:t>
            </a:r>
          </a:p>
          <a:p>
            <a:r>
              <a:rPr lang="fr-FR" dirty="0"/>
              <a:t>Avocat</a:t>
            </a:r>
          </a:p>
          <a:p>
            <a:r>
              <a:rPr lang="fr-FR" dirty="0"/>
              <a:t>Enseignant</a:t>
            </a:r>
          </a:p>
          <a:p>
            <a:r>
              <a:rPr lang="fr-FR" dirty="0"/>
              <a:t>Entraîneur</a:t>
            </a:r>
          </a:p>
          <a:p>
            <a:r>
              <a:rPr lang="fr-FR" dirty="0"/>
              <a:t>Soignant</a:t>
            </a:r>
          </a:p>
          <a:p>
            <a:r>
              <a:rPr lang="fr-FR" dirty="0"/>
              <a:t>Médecin</a:t>
            </a:r>
          </a:p>
          <a:p>
            <a:r>
              <a:rPr lang="fr-FR" dirty="0"/>
              <a:t>Psychologue</a:t>
            </a:r>
          </a:p>
        </p:txBody>
      </p:sp>
      <p:sp>
        <p:nvSpPr>
          <p:cNvPr id="6" name="Content Placeholder 5">
            <a:extLst>
              <a:ext uri="{FF2B5EF4-FFF2-40B4-BE49-F238E27FC236}">
                <a16:creationId xmlns:a16="http://schemas.microsoft.com/office/drawing/2014/main" id="{64663C1A-AB19-9E4C-89B5-F13E90A28624}"/>
              </a:ext>
            </a:extLst>
          </p:cNvPr>
          <p:cNvSpPr>
            <a:spLocks noGrp="1"/>
          </p:cNvSpPr>
          <p:nvPr>
            <p:ph sz="half" idx="2"/>
          </p:nvPr>
        </p:nvSpPr>
        <p:spPr>
          <a:xfrm>
            <a:off x="5243732" y="2141537"/>
            <a:ext cx="5181600" cy="4351338"/>
          </a:xfrm>
        </p:spPr>
        <p:txBody>
          <a:bodyPr>
            <a:normAutofit/>
          </a:bodyPr>
          <a:lstStyle/>
          <a:p>
            <a:endParaRPr lang="fr-FR" dirty="0"/>
          </a:p>
          <a:p>
            <a:r>
              <a:rPr lang="fr-FR" dirty="0"/>
              <a:t>Dirigeants d’église</a:t>
            </a:r>
          </a:p>
          <a:p>
            <a:r>
              <a:rPr lang="fr-FR" dirty="0"/>
              <a:t>Responsables de jeunesse</a:t>
            </a:r>
          </a:p>
          <a:p>
            <a:r>
              <a:rPr lang="fr-FR" dirty="0"/>
              <a:t>Responsables des Explorateurs</a:t>
            </a:r>
          </a:p>
          <a:p>
            <a:r>
              <a:rPr lang="fr-FR" dirty="0"/>
              <a:t>Chef d’entreprise</a:t>
            </a:r>
          </a:p>
          <a:p>
            <a:r>
              <a:rPr lang="fr-FR" dirty="0"/>
              <a:t>Célébrité/politique</a:t>
            </a:r>
          </a:p>
          <a:p>
            <a:r>
              <a:rPr lang="fr-FR" dirty="0"/>
              <a:t>Maris/épouses</a:t>
            </a:r>
          </a:p>
          <a:p>
            <a:r>
              <a:rPr lang="fr-FR" dirty="0"/>
              <a:t>Parents</a:t>
            </a:r>
          </a:p>
        </p:txBody>
      </p:sp>
    </p:spTree>
    <p:extLst>
      <p:ext uri="{BB962C8B-B14F-4D97-AF65-F5344CB8AC3E}">
        <p14:creationId xmlns:p14="http://schemas.microsoft.com/office/powerpoint/2010/main" val="201951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lective focus photo of red flower">
            <a:extLst>
              <a:ext uri="{FF2B5EF4-FFF2-40B4-BE49-F238E27FC236}">
                <a16:creationId xmlns:a16="http://schemas.microsoft.com/office/drawing/2014/main" id="{23AC82C9-C7A5-1F44-90C2-D5D1F48D4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64" r="22050"/>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F55-2B67-B948-B77E-92DC3A55DB26}"/>
              </a:ext>
            </a:extLst>
          </p:cNvPr>
          <p:cNvSpPr>
            <a:spLocks noGrp="1"/>
          </p:cNvSpPr>
          <p:nvPr>
            <p:ph type="ctrTitle"/>
          </p:nvPr>
        </p:nvSpPr>
        <p:spPr>
          <a:xfrm>
            <a:off x="6262578" y="1086928"/>
            <a:ext cx="4253022" cy="3812876"/>
          </a:xfrm>
        </p:spPr>
        <p:txBody>
          <a:bodyPr anchor="b">
            <a:normAutofit/>
          </a:bodyPr>
          <a:lstStyle/>
          <a:p>
            <a:pPr>
              <a:lnSpc>
                <a:spcPct val="100000"/>
              </a:lnSpc>
            </a:pPr>
            <a:r>
              <a:rPr lang="fr-FR" sz="4400" b="1" dirty="0">
                <a:solidFill>
                  <a:srgbClr val="595959"/>
                </a:solidFill>
                <a:latin typeface="Avenir Next" panose="020B0503020202020204" pitchFamily="34" charset="0"/>
              </a:rPr>
              <a:t>QUAND IL Y A ABUS DE </a:t>
            </a:r>
            <a:r>
              <a:rPr lang="fr-FR" sz="4400" b="1" dirty="0">
                <a:solidFill>
                  <a:srgbClr val="C00000"/>
                </a:solidFill>
                <a:latin typeface="Avenir Next" panose="020B0503020202020204" pitchFamily="34" charset="0"/>
              </a:rPr>
              <a:t>POUVOIR</a:t>
            </a:r>
            <a:r>
              <a:rPr lang="fr-FR" sz="4400" b="1" dirty="0">
                <a:solidFill>
                  <a:srgbClr val="595959"/>
                </a:solidFill>
                <a:latin typeface="Avenir Next" panose="020B0503020202020204" pitchFamily="34" charset="0"/>
              </a:rPr>
              <a:t> . . .</a:t>
            </a:r>
            <a:br>
              <a:rPr lang="fr-FR" sz="4400" b="1" dirty="0">
                <a:solidFill>
                  <a:srgbClr val="595959"/>
                </a:solidFill>
                <a:latin typeface="Avenir Next" panose="020B0503020202020204" pitchFamily="34" charset="0"/>
              </a:rPr>
            </a:br>
            <a:endParaRPr lang="fr-FR" sz="4400" b="1" dirty="0">
              <a:solidFill>
                <a:srgbClr val="595959"/>
              </a:solidFill>
              <a:latin typeface="Avenir Next" panose="020B0503020202020204" pitchFamily="34" charset="0"/>
            </a:endParaRPr>
          </a:p>
        </p:txBody>
      </p:sp>
    </p:spTree>
    <p:extLst>
      <p:ext uri="{BB962C8B-B14F-4D97-AF65-F5344CB8AC3E}">
        <p14:creationId xmlns:p14="http://schemas.microsoft.com/office/powerpoint/2010/main" val="163536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27FF2-6951-9C4D-87F4-5C4DB8FD26CF}"/>
              </a:ext>
            </a:extLst>
          </p:cNvPr>
          <p:cNvSpPr>
            <a:spLocks noGrp="1"/>
          </p:cNvSpPr>
          <p:nvPr>
            <p:ph sz="half" idx="1"/>
          </p:nvPr>
        </p:nvSpPr>
        <p:spPr>
          <a:xfrm>
            <a:off x="510396" y="2112125"/>
            <a:ext cx="7648575" cy="4386262"/>
          </a:xfrm>
        </p:spPr>
        <p:txBody>
          <a:bodyPr>
            <a:normAutofit lnSpcReduction="10000"/>
          </a:bodyPr>
          <a:lstStyle/>
          <a:p>
            <a:pPr marL="0" indent="0">
              <a:lnSpc>
                <a:spcPct val="100000"/>
              </a:lnSpc>
              <a:buNone/>
            </a:pPr>
            <a:r>
              <a:rPr lang="fr-FR" dirty="0"/>
              <a:t>Dieu est déshonoré, le péché règne, et les conséquences peuvent être dramatiques pour toute la communauté, pas seulement pour les victimes et les auteurs des abus.</a:t>
            </a:r>
          </a:p>
          <a:p>
            <a:pPr marL="0" indent="0">
              <a:lnSpc>
                <a:spcPct val="100000"/>
              </a:lnSpc>
              <a:buNone/>
            </a:pPr>
            <a:endParaRPr lang="fr-FR" sz="1200" dirty="0"/>
          </a:p>
          <a:p>
            <a:pPr marL="0" indent="0">
              <a:lnSpc>
                <a:spcPct val="100000"/>
              </a:lnSpc>
              <a:buNone/>
            </a:pPr>
            <a:r>
              <a:rPr lang="fr-FR" dirty="0"/>
              <a:t>« L’</a:t>
            </a:r>
            <a:r>
              <a:rPr lang="fr-FR" dirty="0">
                <a:latin typeface="Corbel" panose="020B0503020204020204" pitchFamily="34" charset="0"/>
              </a:rPr>
              <a:t>Éternel est un Dieu qui connaît tout, et par lui sont pesés tous les agissements »</a:t>
            </a:r>
            <a:r>
              <a:rPr lang="fr-FR" dirty="0"/>
              <a:t> (1 Samuel 2:3).</a:t>
            </a:r>
          </a:p>
          <a:p>
            <a:pPr marL="0" indent="0">
              <a:lnSpc>
                <a:spcPct val="100000"/>
              </a:lnSpc>
              <a:buNone/>
            </a:pPr>
            <a:endParaRPr lang="fr-FR" sz="1200" dirty="0"/>
          </a:p>
          <a:p>
            <a:pPr marL="0" indent="0">
              <a:lnSpc>
                <a:spcPct val="100000"/>
              </a:lnSpc>
              <a:buNone/>
            </a:pPr>
            <a:r>
              <a:rPr lang="fr-FR" dirty="0"/>
              <a:t>Quand nous violons les limites des autres, ce sont eux que nous violons en même temps que leurs limites.</a:t>
            </a:r>
          </a:p>
        </p:txBody>
      </p:sp>
    </p:spTree>
    <p:extLst>
      <p:ext uri="{BB962C8B-B14F-4D97-AF65-F5344CB8AC3E}">
        <p14:creationId xmlns:p14="http://schemas.microsoft.com/office/powerpoint/2010/main" val="1735556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F2D83-6691-5148-8779-BEB6D77B6A1D}"/>
              </a:ext>
            </a:extLst>
          </p:cNvPr>
          <p:cNvSpPr>
            <a:spLocks noGrp="1"/>
          </p:cNvSpPr>
          <p:nvPr>
            <p:ph type="title"/>
          </p:nvPr>
        </p:nvSpPr>
        <p:spPr>
          <a:xfrm>
            <a:off x="362309" y="315662"/>
            <a:ext cx="5279365" cy="6050631"/>
          </a:xfrm>
        </p:spPr>
        <p:txBody>
          <a:bodyPr vert="horz" lIns="91440" tIns="45720" rIns="91440" bIns="45720" rtlCol="0" anchor="b">
            <a:normAutofit fontScale="90000"/>
          </a:bodyPr>
          <a:lstStyle/>
          <a:p>
            <a:pPr algn="ctr">
              <a:lnSpc>
                <a:spcPct val="100000"/>
              </a:lnSpc>
            </a:pPr>
            <a:r>
              <a:rPr lang="fr-FR" sz="3200" dirty="0"/>
              <a:t>« Je vous donne un commandement nouveau: </a:t>
            </a:r>
            <a:r>
              <a:rPr lang="fr-FR" sz="3200" b="1" dirty="0">
                <a:solidFill>
                  <a:srgbClr val="8D3168"/>
                </a:solidFill>
              </a:rPr>
              <a:t>Aimez-vous les uns les autres;</a:t>
            </a:r>
            <a:r>
              <a:rPr lang="fr-FR" sz="3200" dirty="0"/>
              <a:t> comme je vous ai aimés, vous aussi, aimez-vous les uns les autres. </a:t>
            </a:r>
            <a:r>
              <a:rPr lang="fr-FR" sz="3200" dirty="0">
                <a:latin typeface="Corbel" panose="020B0503020204020204" pitchFamily="34" charset="0"/>
              </a:rPr>
              <a:t>À</a:t>
            </a:r>
            <a:r>
              <a:rPr lang="fr-FR" sz="3200" dirty="0"/>
              <a:t> ceci, tous connaîtront que vous êtes mes disciples, </a:t>
            </a:r>
            <a:r>
              <a:rPr lang="fr-FR" sz="3200" b="1" dirty="0">
                <a:solidFill>
                  <a:srgbClr val="8D3168"/>
                </a:solidFill>
              </a:rPr>
              <a:t>si vous avez de l’amour les uns pour les autres. » </a:t>
            </a:r>
            <a:br>
              <a:rPr lang="fr-FR" sz="3200" b="1" dirty="0">
                <a:solidFill>
                  <a:srgbClr val="8D3168"/>
                </a:solidFill>
              </a:rPr>
            </a:br>
            <a:br>
              <a:rPr lang="fr-FR" sz="3200" b="1" dirty="0">
                <a:solidFill>
                  <a:srgbClr val="8D3168"/>
                </a:solidFill>
              </a:rPr>
            </a:br>
            <a:r>
              <a:rPr lang="fr-FR" sz="2000" i="1" dirty="0">
                <a:solidFill>
                  <a:srgbClr val="8D3168"/>
                </a:solidFill>
              </a:rPr>
              <a:t>—</a:t>
            </a:r>
            <a:r>
              <a:rPr lang="fr-FR" sz="2000" b="1" dirty="0">
                <a:solidFill>
                  <a:srgbClr val="8D3168"/>
                </a:solidFill>
              </a:rPr>
              <a:t>Jean 13:34, 35</a:t>
            </a:r>
            <a:br>
              <a:rPr lang="fr-FR" sz="3200" dirty="0">
                <a:solidFill>
                  <a:srgbClr val="8D3168"/>
                </a:solidFill>
              </a:rPr>
            </a:br>
            <a:endParaRPr lang="fr-FR" sz="3200" dirty="0">
              <a:solidFill>
                <a:srgbClr val="8D3168"/>
              </a:solidFill>
            </a:endParaRPr>
          </a:p>
        </p:txBody>
      </p:sp>
      <p:pic>
        <p:nvPicPr>
          <p:cNvPr id="4" name="Picture 2" descr="person holding heart shaped red balloon">
            <a:extLst>
              <a:ext uri="{FF2B5EF4-FFF2-40B4-BE49-F238E27FC236}">
                <a16:creationId xmlns:a16="http://schemas.microsoft.com/office/drawing/2014/main" id="{BB0D95CB-4C30-8B4C-9649-5B31CB954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24" r="1983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1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9C28-1028-5C4E-A751-0E68A46A257F}"/>
              </a:ext>
            </a:extLst>
          </p:cNvPr>
          <p:cNvSpPr>
            <a:spLocks noGrp="1"/>
          </p:cNvSpPr>
          <p:nvPr>
            <p:ph type="title"/>
          </p:nvPr>
        </p:nvSpPr>
        <p:spPr>
          <a:xfrm>
            <a:off x="820271" y="920934"/>
            <a:ext cx="9134475" cy="1325563"/>
          </a:xfrm>
        </p:spPr>
        <p:txBody>
          <a:bodyPr/>
          <a:lstStyle/>
          <a:p>
            <a:r>
              <a:rPr lang="en-US" b="1" dirty="0">
                <a:latin typeface="Avenir Next" panose="020B0503020202020204" pitchFamily="34" charset="0"/>
              </a:rPr>
              <a:t>TYPES DE </a:t>
            </a:r>
            <a:r>
              <a:rPr lang="en-US" b="1" dirty="0">
                <a:solidFill>
                  <a:schemeClr val="accent1">
                    <a:lumMod val="75000"/>
                  </a:schemeClr>
                </a:solidFill>
                <a:latin typeface="Avenir Next" panose="020B0503020202020204" pitchFamily="34" charset="0"/>
              </a:rPr>
              <a:t>POUVOIR</a:t>
            </a:r>
          </a:p>
        </p:txBody>
      </p:sp>
      <p:sp>
        <p:nvSpPr>
          <p:cNvPr id="3" name="Content Placeholder 2">
            <a:extLst>
              <a:ext uri="{FF2B5EF4-FFF2-40B4-BE49-F238E27FC236}">
                <a16:creationId xmlns:a16="http://schemas.microsoft.com/office/drawing/2014/main" id="{1F365494-26F0-D24D-BF6D-BF5A0CF22590}"/>
              </a:ext>
            </a:extLst>
          </p:cNvPr>
          <p:cNvSpPr>
            <a:spLocks noGrp="1"/>
          </p:cNvSpPr>
          <p:nvPr>
            <p:ph sz="half" idx="1"/>
          </p:nvPr>
        </p:nvSpPr>
        <p:spPr>
          <a:xfrm>
            <a:off x="838200" y="1818810"/>
            <a:ext cx="8915400" cy="4351338"/>
          </a:xfrm>
        </p:spPr>
        <p:txBody>
          <a:bodyPr/>
          <a:lstStyle/>
          <a:p>
            <a:endParaRPr lang="fr-FR" dirty="0">
              <a:solidFill>
                <a:schemeClr val="accent1">
                  <a:lumMod val="75000"/>
                </a:schemeClr>
              </a:solidFill>
            </a:endParaRPr>
          </a:p>
          <a:p>
            <a:r>
              <a:rPr lang="fr-FR" dirty="0">
                <a:solidFill>
                  <a:schemeClr val="accent1">
                    <a:lumMod val="75000"/>
                  </a:schemeClr>
                </a:solidFill>
              </a:rPr>
              <a:t>ECONOMIQUE</a:t>
            </a:r>
          </a:p>
          <a:p>
            <a:r>
              <a:rPr lang="fr-FR" dirty="0">
                <a:solidFill>
                  <a:schemeClr val="accent1">
                    <a:lumMod val="75000"/>
                  </a:schemeClr>
                </a:solidFill>
              </a:rPr>
              <a:t>INFLUENCE</a:t>
            </a:r>
          </a:p>
          <a:p>
            <a:pPr>
              <a:lnSpc>
                <a:spcPct val="100000"/>
              </a:lnSpc>
            </a:pPr>
            <a:r>
              <a:rPr lang="fr-FR" dirty="0">
                <a:solidFill>
                  <a:schemeClr val="accent1">
                    <a:lumMod val="75000"/>
                  </a:schemeClr>
                </a:solidFill>
              </a:rPr>
              <a:t>PHYSIQUE</a:t>
            </a:r>
          </a:p>
          <a:p>
            <a:r>
              <a:rPr lang="fr-FR" dirty="0">
                <a:solidFill>
                  <a:schemeClr val="accent1">
                    <a:lumMod val="75000"/>
                  </a:schemeClr>
                </a:solidFill>
              </a:rPr>
              <a:t>INFORMATIONNEL</a:t>
            </a:r>
          </a:p>
          <a:p>
            <a:r>
              <a:rPr lang="fr-FR" dirty="0">
                <a:solidFill>
                  <a:schemeClr val="accent1">
                    <a:lumMod val="75000"/>
                  </a:schemeClr>
                </a:solidFill>
              </a:rPr>
              <a:t>PSYCHOLOGIQUE et EMOTIONNEL</a:t>
            </a:r>
          </a:p>
          <a:p>
            <a:r>
              <a:rPr lang="fr-FR" dirty="0">
                <a:solidFill>
                  <a:schemeClr val="accent1">
                    <a:lumMod val="75000"/>
                  </a:schemeClr>
                </a:solidFill>
              </a:rPr>
              <a:t>SPIRITUEL</a:t>
            </a:r>
          </a:p>
          <a:p>
            <a:r>
              <a:rPr lang="fr-FR" dirty="0">
                <a:solidFill>
                  <a:schemeClr val="accent1">
                    <a:lumMod val="75000"/>
                  </a:schemeClr>
                </a:solidFill>
              </a:rPr>
              <a:t>SEXUEL</a:t>
            </a:r>
          </a:p>
        </p:txBody>
      </p:sp>
    </p:spTree>
    <p:extLst>
      <p:ext uri="{BB962C8B-B14F-4D97-AF65-F5344CB8AC3E}">
        <p14:creationId xmlns:p14="http://schemas.microsoft.com/office/powerpoint/2010/main" val="12164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13D9-01C0-084C-9029-C0A7DAA22512}"/>
              </a:ext>
            </a:extLst>
          </p:cNvPr>
          <p:cNvSpPr>
            <a:spLocks noGrp="1"/>
          </p:cNvSpPr>
          <p:nvPr>
            <p:ph type="title"/>
          </p:nvPr>
        </p:nvSpPr>
        <p:spPr>
          <a:xfrm>
            <a:off x="425825" y="687852"/>
            <a:ext cx="9299713" cy="1325563"/>
          </a:xfrm>
        </p:spPr>
        <p:txBody>
          <a:bodyPr>
            <a:normAutofit/>
          </a:bodyPr>
          <a:lstStyle/>
          <a:p>
            <a:pPr algn="ctr"/>
            <a:r>
              <a:rPr lang="en-US" sz="4000" b="1" dirty="0">
                <a:latin typeface="Avenir Next" panose="020B0503020202020204" pitchFamily="34" charset="0"/>
              </a:rPr>
              <a:t>LA RESPONSABILIT</a:t>
            </a:r>
            <a:r>
              <a:rPr lang="en-US" sz="4000" b="1" dirty="0">
                <a:latin typeface="Corbel" panose="020B0503020204020204" pitchFamily="34" charset="0"/>
              </a:rPr>
              <a:t>É</a:t>
            </a:r>
            <a:r>
              <a:rPr lang="en-US" sz="4000" b="1" dirty="0">
                <a:latin typeface="Avenir Next" panose="020B0503020202020204" pitchFamily="34" charset="0"/>
              </a:rPr>
              <a:t> </a:t>
            </a:r>
            <a:br>
              <a:rPr lang="en-US" sz="4000" b="1" dirty="0">
                <a:latin typeface="Avenir Next" panose="020B0503020202020204" pitchFamily="34" charset="0"/>
              </a:rPr>
            </a:br>
            <a:r>
              <a:rPr lang="en-US" sz="4000" b="1" dirty="0">
                <a:solidFill>
                  <a:schemeClr val="accent1">
                    <a:lumMod val="75000"/>
                  </a:schemeClr>
                </a:solidFill>
                <a:latin typeface="Avenir Next" panose="020B0503020202020204" pitchFamily="34" charset="0"/>
              </a:rPr>
              <a:t>DU POUVOIR</a:t>
            </a:r>
          </a:p>
        </p:txBody>
      </p:sp>
      <p:sp>
        <p:nvSpPr>
          <p:cNvPr id="3" name="Content Placeholder 2">
            <a:extLst>
              <a:ext uri="{FF2B5EF4-FFF2-40B4-BE49-F238E27FC236}">
                <a16:creationId xmlns:a16="http://schemas.microsoft.com/office/drawing/2014/main" id="{4FCFD20C-36B3-3342-A980-08CFEC51909D}"/>
              </a:ext>
            </a:extLst>
          </p:cNvPr>
          <p:cNvSpPr>
            <a:spLocks noGrp="1"/>
          </p:cNvSpPr>
          <p:nvPr>
            <p:ph idx="1"/>
          </p:nvPr>
        </p:nvSpPr>
        <p:spPr>
          <a:xfrm>
            <a:off x="748554" y="1825624"/>
            <a:ext cx="9299713" cy="4906479"/>
          </a:xfrm>
        </p:spPr>
        <p:txBody>
          <a:bodyPr>
            <a:normAutofit/>
          </a:bodyPr>
          <a:lstStyle/>
          <a:p>
            <a:pPr>
              <a:lnSpc>
                <a:spcPct val="100000"/>
              </a:lnSpc>
            </a:pPr>
            <a:endParaRPr lang="fr-FR" dirty="0"/>
          </a:p>
          <a:p>
            <a:pPr>
              <a:lnSpc>
                <a:spcPct val="100000"/>
              </a:lnSpc>
            </a:pPr>
            <a:r>
              <a:rPr lang="fr-FR" dirty="0"/>
              <a:t>La personne qui détient le pouvoir doit également être tenue pour responsable de la situation—pas la victime.</a:t>
            </a:r>
          </a:p>
          <a:p>
            <a:pPr>
              <a:lnSpc>
                <a:spcPct val="100000"/>
              </a:lnSpc>
            </a:pPr>
            <a:r>
              <a:rPr lang="fr-FR" dirty="0"/>
              <a:t>Regardez le mot responsabilité—</a:t>
            </a:r>
            <a:r>
              <a:rPr lang="fr-FR" dirty="0">
                <a:solidFill>
                  <a:schemeClr val="accent1">
                    <a:lumMod val="75000"/>
                  </a:schemeClr>
                </a:solidFill>
              </a:rPr>
              <a:t>réponse-habileté</a:t>
            </a:r>
            <a:r>
              <a:rPr lang="fr-FR" dirty="0"/>
              <a:t>—la capacité à choisir votre réponse.</a:t>
            </a:r>
          </a:p>
          <a:p>
            <a:pPr>
              <a:lnSpc>
                <a:spcPct val="100000"/>
              </a:lnSpc>
            </a:pPr>
            <a:r>
              <a:rPr lang="fr-FR" dirty="0"/>
              <a:t>Le pouvoir différentiel entre dirigeant et fidèle expose la personne qui a le moins de pouvoir à l’exploitation.</a:t>
            </a:r>
          </a:p>
          <a:p>
            <a:pPr marL="0" indent="0">
              <a:lnSpc>
                <a:spcPct val="100000"/>
              </a:lnSpc>
              <a:buNone/>
            </a:pPr>
            <a:r>
              <a:rPr lang="fr-FR" sz="2000" dirty="0"/>
              <a:t>—Stephen </a:t>
            </a:r>
            <a:r>
              <a:rPr lang="fr-FR" sz="2000" dirty="0" err="1"/>
              <a:t>Covey</a:t>
            </a:r>
            <a:r>
              <a:rPr lang="fr-FR" sz="2000" dirty="0"/>
              <a:t>, </a:t>
            </a:r>
            <a:r>
              <a:rPr lang="fr-FR" sz="2000" i="1" dirty="0"/>
              <a:t>The 7 Habits of </a:t>
            </a:r>
            <a:r>
              <a:rPr lang="fr-FR" sz="2000" i="1" dirty="0" err="1"/>
              <a:t>Highly</a:t>
            </a:r>
            <a:r>
              <a:rPr lang="fr-FR" sz="2000" i="1" dirty="0"/>
              <a:t> Effective People</a:t>
            </a:r>
          </a:p>
          <a:p>
            <a:pPr marL="0" indent="0">
              <a:lnSpc>
                <a:spcPct val="100000"/>
              </a:lnSpc>
              <a:buNone/>
            </a:pPr>
            <a:endParaRPr lang="fr-FR" dirty="0"/>
          </a:p>
        </p:txBody>
      </p:sp>
    </p:spTree>
    <p:extLst>
      <p:ext uri="{BB962C8B-B14F-4D97-AF65-F5344CB8AC3E}">
        <p14:creationId xmlns:p14="http://schemas.microsoft.com/office/powerpoint/2010/main" val="114926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005233"/>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730627" y="1506069"/>
            <a:ext cx="9040906" cy="4957763"/>
          </a:xfrm>
        </p:spPr>
        <p:txBody>
          <a:bodyPr>
            <a:normAutofit lnSpcReduction="10000"/>
          </a:bodyPr>
          <a:lstStyle/>
          <a:p>
            <a:pPr>
              <a:lnSpc>
                <a:spcPct val="110000"/>
              </a:lnSpc>
            </a:pPr>
            <a:endParaRPr lang="fr-FR" dirty="0"/>
          </a:p>
          <a:p>
            <a:pPr>
              <a:lnSpc>
                <a:spcPct val="110000"/>
              </a:lnSpc>
            </a:pPr>
            <a:r>
              <a:rPr lang="fr-FR" dirty="0"/>
              <a:t>N’oubliez jamais que celui qui a le pouvoir—de quelque nature qu’il soit—est aussi celui qui est responsable.</a:t>
            </a:r>
          </a:p>
          <a:p>
            <a:pPr>
              <a:lnSpc>
                <a:spcPct val="110000"/>
              </a:lnSpc>
            </a:pPr>
            <a:r>
              <a:rPr lang="fr-FR" dirty="0"/>
              <a:t>Nous ne serons pas jugés en fonction des tentations, mais de ce qu’aura été notre réaction.</a:t>
            </a:r>
          </a:p>
          <a:p>
            <a:pPr>
              <a:lnSpc>
                <a:spcPct val="110000"/>
              </a:lnSpc>
            </a:pPr>
            <a:r>
              <a:rPr lang="fr-FR" dirty="0"/>
              <a:t>Un contact sexuel déplacé avec une personne du sexe opposé ou du même sexe est un péché, même entre adultes consentants.</a:t>
            </a:r>
          </a:p>
          <a:p>
            <a:pPr>
              <a:lnSpc>
                <a:spcPct val="110000"/>
              </a:lnSpc>
            </a:pPr>
            <a:r>
              <a:rPr lang="fr-FR" dirty="0"/>
              <a:t>Si vous avez connaissance d’un cas d’abus, n’exprimez pas d’incrédulité. Les abus existent, même dans notre église.</a:t>
            </a:r>
          </a:p>
        </p:txBody>
      </p:sp>
    </p:spTree>
    <p:extLst>
      <p:ext uri="{BB962C8B-B14F-4D97-AF65-F5344CB8AC3E}">
        <p14:creationId xmlns:p14="http://schemas.microsoft.com/office/powerpoint/2010/main" val="198688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16449"/>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605120" y="1700120"/>
            <a:ext cx="9259957" cy="4862046"/>
          </a:xfrm>
        </p:spPr>
        <p:txBody>
          <a:bodyPr>
            <a:normAutofit fontScale="92500" lnSpcReduction="20000"/>
          </a:bodyPr>
          <a:lstStyle/>
          <a:p>
            <a:pPr>
              <a:lnSpc>
                <a:spcPct val="110000"/>
              </a:lnSpc>
            </a:pPr>
            <a:endParaRPr lang="fr-FR" dirty="0"/>
          </a:p>
          <a:p>
            <a:pPr>
              <a:lnSpc>
                <a:spcPct val="110000"/>
              </a:lnSpc>
            </a:pPr>
            <a:r>
              <a:rPr lang="fr-FR" dirty="0"/>
              <a:t>Quand un abus se produit, quel qu’il soit, l’objectif à partir de ce moment-là est la restauration.</a:t>
            </a:r>
          </a:p>
          <a:p>
            <a:pPr>
              <a:lnSpc>
                <a:spcPct val="110000"/>
              </a:lnSpc>
            </a:pPr>
            <a:r>
              <a:rPr lang="fr-FR" dirty="0"/>
              <a:t>Les violences sexuelles occasionnent un bilan physique et émotionnel immédiat, ainsi que toutes sortes de problèmes physiques et mentaux chroniques, et des coûts économiques importants (soins médicaux, arrêts de travail, activités de la justice pénale).</a:t>
            </a:r>
          </a:p>
          <a:p>
            <a:pPr>
              <a:lnSpc>
                <a:spcPct val="110000"/>
              </a:lnSpc>
            </a:pPr>
            <a:r>
              <a:rPr lang="fr-FR" dirty="0"/>
              <a:t>Le harcèlement et les abus sexuels dans les écoles perpétrés par des entraîneurs et des enseignants sont éclipsés par les abus commis par des prêtres dans l’Eglise Catholique, mais sont comparable par leur ampleur.  </a:t>
            </a:r>
          </a:p>
        </p:txBody>
      </p:sp>
    </p:spTree>
    <p:extLst>
      <p:ext uri="{BB962C8B-B14F-4D97-AF65-F5344CB8AC3E}">
        <p14:creationId xmlns:p14="http://schemas.microsoft.com/office/powerpoint/2010/main" val="33271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91986" y="1152308"/>
            <a:ext cx="9259957" cy="948980"/>
          </a:xfrm>
        </p:spPr>
        <p:txBody>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753908"/>
            <a:ext cx="9259957" cy="4682751"/>
          </a:xfrm>
        </p:spPr>
        <p:txBody>
          <a:bodyPr>
            <a:normAutofit/>
          </a:bodyPr>
          <a:lstStyle/>
          <a:p>
            <a:pPr>
              <a:lnSpc>
                <a:spcPct val="100000"/>
              </a:lnSpc>
            </a:pPr>
            <a:endParaRPr lang="fr-FR" dirty="0"/>
          </a:p>
          <a:p>
            <a:pPr>
              <a:lnSpc>
                <a:spcPct val="100000"/>
              </a:lnSpc>
            </a:pPr>
            <a:r>
              <a:rPr lang="fr-FR" dirty="0"/>
              <a:t>Aucune église n’y échappe.</a:t>
            </a:r>
          </a:p>
          <a:p>
            <a:pPr>
              <a:lnSpc>
                <a:spcPct val="100000"/>
              </a:lnSpc>
            </a:pPr>
            <a:r>
              <a:rPr lang="fr-FR" dirty="0"/>
              <a:t>En cas d’inconduite sexuelle, l’église doit adopter des procédures spécifiques.</a:t>
            </a:r>
          </a:p>
          <a:p>
            <a:pPr>
              <a:lnSpc>
                <a:spcPct val="100000"/>
              </a:lnSpc>
            </a:pPr>
            <a:r>
              <a:rPr lang="fr-FR" dirty="0"/>
              <a:t>Toute personne au contact d’enfants doit remplir un formulaire de demande pour les bénévoles</a:t>
            </a:r>
            <a:r>
              <a:rPr lang="fr-FR" dirty="0">
                <a:solidFill>
                  <a:srgbClr val="FF0000"/>
                </a:solidFill>
              </a:rPr>
              <a:t> </a:t>
            </a:r>
            <a:r>
              <a:rPr lang="fr-FR" dirty="0"/>
              <a:t>et se soumettre à une vérification de ses antécédents judiciaires. </a:t>
            </a:r>
          </a:p>
          <a:p>
            <a:pPr>
              <a:lnSpc>
                <a:spcPct val="100000"/>
              </a:lnSpc>
            </a:pPr>
            <a:r>
              <a:rPr lang="fr-FR" dirty="0"/>
              <a:t>Si vous avez connaissance d’abus commis par un responsable d’église, il est crucial de réagir vite.</a:t>
            </a:r>
          </a:p>
        </p:txBody>
      </p:sp>
    </p:spTree>
    <p:extLst>
      <p:ext uri="{BB962C8B-B14F-4D97-AF65-F5344CB8AC3E}">
        <p14:creationId xmlns:p14="http://schemas.microsoft.com/office/powerpoint/2010/main" val="295708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42A229-213F-7441-9990-B0C72D404149}"/>
              </a:ext>
            </a:extLst>
          </p:cNvPr>
          <p:cNvSpPr>
            <a:spLocks noGrp="1"/>
          </p:cNvSpPr>
          <p:nvPr>
            <p:ph type="title"/>
          </p:nvPr>
        </p:nvSpPr>
        <p:spPr>
          <a:xfrm>
            <a:off x="838199" y="1130738"/>
            <a:ext cx="9259957" cy="948980"/>
          </a:xfrm>
        </p:spPr>
        <p:txBody>
          <a:bodyPr>
            <a:normAutofit/>
          </a:bodyPr>
          <a:lstStyle/>
          <a:p>
            <a:r>
              <a:rPr lang="en-US" b="1" dirty="0">
                <a:solidFill>
                  <a:srgbClr val="C00000"/>
                </a:solidFill>
                <a:latin typeface="Avenir Next" panose="020B0503020202020204" pitchFamily="34" charset="0"/>
              </a:rPr>
              <a:t>QUELQUES R</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ALIT</a:t>
            </a:r>
            <a:r>
              <a:rPr lang="en-US" b="1" dirty="0">
                <a:solidFill>
                  <a:srgbClr val="C00000"/>
                </a:solidFill>
                <a:latin typeface="Corbel" panose="020B0503020204020204" pitchFamily="34" charset="0"/>
              </a:rPr>
              <a:t>É</a:t>
            </a:r>
            <a:r>
              <a:rPr lang="en-US" b="1" dirty="0">
                <a:solidFill>
                  <a:srgbClr val="C00000"/>
                </a:solidFill>
                <a:latin typeface="Avenir Next" panose="020B0503020202020204" pitchFamily="34" charset="0"/>
              </a:rPr>
              <a:t>S</a:t>
            </a:r>
            <a:r>
              <a:rPr lang="en-US" b="1" dirty="0">
                <a:latin typeface="Avenir Next" panose="020B0503020202020204" pitchFamily="34" charset="0"/>
              </a:rPr>
              <a:t> </a:t>
            </a:r>
            <a:r>
              <a:rPr lang="en-US" b="1" dirty="0">
                <a:solidFill>
                  <a:schemeClr val="bg1"/>
                </a:solidFill>
                <a:latin typeface="Corbel" panose="020B0503020204020204" pitchFamily="34" charset="0"/>
              </a:rPr>
              <a:t>À CONNAÎTRE</a:t>
            </a:r>
            <a:endParaRPr lang="en-US" b="1" dirty="0">
              <a:solidFill>
                <a:schemeClr val="bg1"/>
              </a:solidFill>
              <a:latin typeface="Avenir Next" panose="020B0503020202020204" pitchFamily="34" charset="0"/>
            </a:endParaRPr>
          </a:p>
        </p:txBody>
      </p:sp>
      <p:sp>
        <p:nvSpPr>
          <p:cNvPr id="5" name="Content Placeholder 4">
            <a:extLst>
              <a:ext uri="{FF2B5EF4-FFF2-40B4-BE49-F238E27FC236}">
                <a16:creationId xmlns:a16="http://schemas.microsoft.com/office/drawing/2014/main" id="{6CE20141-263D-8D47-9A24-77A9A4E25AF2}"/>
              </a:ext>
            </a:extLst>
          </p:cNvPr>
          <p:cNvSpPr>
            <a:spLocks noGrp="1"/>
          </p:cNvSpPr>
          <p:nvPr>
            <p:ph idx="1"/>
          </p:nvPr>
        </p:nvSpPr>
        <p:spPr>
          <a:xfrm>
            <a:off x="802342" y="1825625"/>
            <a:ext cx="9259957" cy="4351338"/>
          </a:xfrm>
        </p:spPr>
        <p:txBody>
          <a:bodyPr>
            <a:normAutofit/>
          </a:bodyPr>
          <a:lstStyle/>
          <a:p>
            <a:pPr>
              <a:lnSpc>
                <a:spcPct val="100000"/>
              </a:lnSpc>
            </a:pPr>
            <a:endParaRPr lang="fr-FR" dirty="0"/>
          </a:p>
          <a:p>
            <a:pPr>
              <a:lnSpc>
                <a:spcPct val="100000"/>
              </a:lnSpc>
            </a:pPr>
            <a:r>
              <a:rPr lang="fr-FR" dirty="0"/>
              <a:t>Quelle que soit l’accusation, la mission de l’église doit être de protéger les victimes, de les écouter, et de coopérer avec les autorités.</a:t>
            </a:r>
          </a:p>
          <a:p>
            <a:pPr>
              <a:lnSpc>
                <a:spcPct val="100000"/>
              </a:lnSpc>
            </a:pPr>
            <a:r>
              <a:rPr lang="fr-FR" dirty="0"/>
              <a:t>Si vous êtes un responsable d’église et que quelqu’un vient vous demander conseil, vous êtes dans l</a:t>
            </a:r>
            <a:r>
              <a:rPr lang="fr-FR" u="sng" dirty="0"/>
              <a:t>’obligation </a:t>
            </a:r>
            <a:r>
              <a:rPr lang="fr-FR" dirty="0"/>
              <a:t>de garder le secret. Partager ce que vous avez entendu avec une tierce personne dans l’église peut détruire votre ministère ainsi que le cheminement spirituel des personnes concernées.</a:t>
            </a:r>
          </a:p>
        </p:txBody>
      </p:sp>
    </p:spTree>
    <p:extLst>
      <p:ext uri="{BB962C8B-B14F-4D97-AF65-F5344CB8AC3E}">
        <p14:creationId xmlns:p14="http://schemas.microsoft.com/office/powerpoint/2010/main" val="6862396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32692</TotalTime>
  <Words>7121</Words>
  <Application>Microsoft Office PowerPoint</Application>
  <PresentationFormat>Grand écran</PresentationFormat>
  <Paragraphs>403</Paragraphs>
  <Slides>32</Slides>
  <Notes>28</Notes>
  <HiddenSlides>0</HiddenSlides>
  <MMClips>0</MMClips>
  <ScaleCrop>false</ScaleCrop>
  <HeadingPairs>
    <vt:vector size="6" baseType="variant">
      <vt:variant>
        <vt:lpstr>Polices utilisées</vt:lpstr>
      </vt:variant>
      <vt:variant>
        <vt:i4>12</vt:i4>
      </vt:variant>
      <vt:variant>
        <vt:lpstr>Thème</vt:lpstr>
      </vt:variant>
      <vt:variant>
        <vt:i4>5</vt:i4>
      </vt:variant>
      <vt:variant>
        <vt:lpstr>Titres des diapositives</vt:lpstr>
      </vt:variant>
      <vt:variant>
        <vt:i4>32</vt:i4>
      </vt:variant>
    </vt:vector>
  </HeadingPairs>
  <TitlesOfParts>
    <vt:vector size="49" baseType="lpstr">
      <vt:lpstr>Arial</vt:lpstr>
      <vt:lpstr>Avenir Book</vt:lpstr>
      <vt:lpstr>Avenir Next</vt:lpstr>
      <vt:lpstr>Avenir Next LT Pro</vt:lpstr>
      <vt:lpstr>Book Antiqua</vt:lpstr>
      <vt:lpstr>Calibri</vt:lpstr>
      <vt:lpstr>Calibri Light</vt:lpstr>
      <vt:lpstr>Corbel</vt:lpstr>
      <vt:lpstr>Courier New</vt:lpstr>
      <vt:lpstr>Symbol</vt:lpstr>
      <vt:lpstr>Times New Roman</vt:lpstr>
      <vt:lpstr>Tw Cen MT</vt:lpstr>
      <vt:lpstr>Custom Design</vt:lpstr>
      <vt:lpstr>1_Custom Design</vt:lpstr>
      <vt:lpstr>2_Custom Design</vt:lpstr>
      <vt:lpstr>3_Custom Design</vt:lpstr>
      <vt:lpstr>4_Custom Design</vt:lpstr>
      <vt:lpstr>ABUS DE POUVOIR</vt:lpstr>
      <vt:lpstr>ABUS DE POUVOIR</vt:lpstr>
      <vt:lpstr>TYPES DE POUVOIR</vt:lpstr>
      <vt:lpstr>TYPES DE POUVOIR</vt:lpstr>
      <vt:lpstr>LA RESPONSABILITÉ  DU POUVOIR</vt:lpstr>
      <vt:lpstr>QUELQUES RÉALITÉS À CONNAÎTRE</vt:lpstr>
      <vt:lpstr>QUELQUES RÉALITÉS À CONNAÎTRE</vt:lpstr>
      <vt:lpstr>QUELQUES RÉALITÉS À CONNAÎTRE</vt:lpstr>
      <vt:lpstr>QUELQUES RÉALITÉS À CONNAÎTRE</vt:lpstr>
      <vt:lpstr>QUELQUES RÉALITÉS À CONNAÎTRE</vt:lpstr>
      <vt:lpstr>MESURES À PRENDRE POUR ÉVITER DE TOMBER DANS LE PÉCHÉ</vt:lpstr>
      <vt:lpstr>L’IMPORTANCE DE  LA DISCIPLINE ECCLÉSIALE</vt:lpstr>
      <vt:lpstr>Présentation PowerPoint</vt:lpstr>
      <vt:lpstr>Présentation PowerPoint</vt:lpstr>
      <vt:lpstr>Présentation PowerPoint</vt:lpstr>
      <vt:lpstr>Présentation PowerPoint</vt:lpstr>
      <vt:lpstr>Présentation PowerPoint</vt:lpstr>
      <vt:lpstr>ELLEN G. WHITE À PROPOS DE L’ABUS DE POUVOIR</vt:lpstr>
      <vt:lpstr>Présentation PowerPoint</vt:lpstr>
      <vt:lpstr>Présentation PowerPoint</vt:lpstr>
      <vt:lpstr>Présentation PowerPoint</vt:lpstr>
      <vt:lpstr>Présentation PowerPoint</vt:lpstr>
      <vt:lpstr>MAUVAIS USAGE ET   ABUS DE POUVOIR 1 Samuel chapitres 2 à 4</vt:lpstr>
      <vt:lpstr>Présentation PowerPoint</vt:lpstr>
      <vt:lpstr>Présentation PowerPoint</vt:lpstr>
      <vt:lpstr>Présentation PowerPoint</vt:lpstr>
      <vt:lpstr>Présentation PowerPoint</vt:lpstr>
      <vt:lpstr>JÉRÉMIE 7:1-7 NOUS RAPPELLE . . . </vt:lpstr>
      <vt:lpstr>Présentation PowerPoint</vt:lpstr>
      <vt:lpstr>QUAND IL Y A ABUS DE POUVOIR . . . </vt:lpstr>
      <vt:lpstr>Présentation PowerPoint</vt:lpstr>
      <vt:lpstr>« Je vous donne un commandement nouveau: Aimez-vous les uns les autres; comme je vous ai aimés, vous aussi, aimez-vous les uns les autres. À ceci, tous connaîtront que vous êtes mes disciples, si vous avez de l’amour les uns pour les autres. »   —Jean 13:34, 35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Abuse</dc:title>
  <dc:creator>Turner, Rebecca</dc:creator>
  <cp:lastModifiedBy>Fanny Sainte-Rose</cp:lastModifiedBy>
  <cp:revision>20</cp:revision>
  <dcterms:created xsi:type="dcterms:W3CDTF">2022-03-29T18:40:44Z</dcterms:created>
  <dcterms:modified xsi:type="dcterms:W3CDTF">2022-06-06T15:18:24Z</dcterms:modified>
</cp:coreProperties>
</file>