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2495" r:id="rId3"/>
    <p:sldId id="2385" r:id="rId4"/>
    <p:sldId id="2496" r:id="rId5"/>
    <p:sldId id="2497" r:id="rId6"/>
    <p:sldId id="2498" r:id="rId7"/>
    <p:sldId id="2499" r:id="rId8"/>
    <p:sldId id="2500" r:id="rId9"/>
    <p:sldId id="2501" r:id="rId10"/>
    <p:sldId id="2502" r:id="rId11"/>
    <p:sldId id="2503" r:id="rId12"/>
    <p:sldId id="2504" r:id="rId13"/>
    <p:sldId id="2486" r:id="rId14"/>
    <p:sldId id="2505" r:id="rId15"/>
    <p:sldId id="2506" r:id="rId16"/>
    <p:sldId id="2507" r:id="rId17"/>
    <p:sldId id="2508" r:id="rId18"/>
    <p:sldId id="2509" r:id="rId19"/>
    <p:sldId id="2510" r:id="rId20"/>
    <p:sldId id="2511" r:id="rId21"/>
    <p:sldId id="2512" r:id="rId22"/>
    <p:sldId id="2513" r:id="rId23"/>
    <p:sldId id="2514" r:id="rId24"/>
    <p:sldId id="2515" r:id="rId25"/>
    <p:sldId id="2466" r:id="rId26"/>
    <p:sldId id="2516" r:id="rId27"/>
    <p:sldId id="2517" r:id="rId28"/>
    <p:sldId id="2518" r:id="rId29"/>
    <p:sldId id="2519" r:id="rId30"/>
    <p:sldId id="2520" r:id="rId31"/>
    <p:sldId id="2469" r:id="rId32"/>
    <p:sldId id="2488" r:id="rId33"/>
    <p:sldId id="2521" r:id="rId34"/>
    <p:sldId id="2522" r:id="rId35"/>
    <p:sldId id="2523" r:id="rId36"/>
    <p:sldId id="2474" r:id="rId37"/>
    <p:sldId id="2524" r:id="rId38"/>
    <p:sldId id="2525" r:id="rId39"/>
    <p:sldId id="2526" r:id="rId40"/>
    <p:sldId id="2527" r:id="rId41"/>
    <p:sldId id="2528" r:id="rId42"/>
    <p:sldId id="2529" r:id="rId43"/>
    <p:sldId id="2530" r:id="rId44"/>
    <p:sldId id="2531" r:id="rId45"/>
    <p:sldId id="2476" r:id="rId46"/>
    <p:sldId id="2532" r:id="rId47"/>
    <p:sldId id="2533" r:id="rId48"/>
    <p:sldId id="2534" r:id="rId49"/>
    <p:sldId id="2535" r:id="rId50"/>
    <p:sldId id="2536" r:id="rId51"/>
    <p:sldId id="2537" r:id="rId52"/>
    <p:sldId id="2443" r:id="rId53"/>
    <p:sldId id="2538" r:id="rId54"/>
    <p:sldId id="2539" r:id="rId55"/>
    <p:sldId id="254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7500"/>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4"/>
    <p:restoredTop sz="78027"/>
  </p:normalViewPr>
  <p:slideViewPr>
    <p:cSldViewPr snapToGrid="0" snapToObjects="1">
      <p:cViewPr varScale="1">
        <p:scale>
          <a:sx n="98" d="100"/>
          <a:sy n="98" d="100"/>
        </p:scale>
        <p:origin x="3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974BD-5450-433B-BBF6-90FC0555442D}" type="doc">
      <dgm:prSet loTypeId="urn:microsoft.com/office/officeart/2005/8/layout/chevron1" loCatId="process" qsTypeId="urn:microsoft.com/office/officeart/2005/8/quickstyle/simple1" qsCatId="simple" csTypeId="urn:microsoft.com/office/officeart/2005/8/colors/accent1_2" csCatId="accent1" phldr="1"/>
      <dgm:spPr/>
    </dgm:pt>
    <dgm:pt modelId="{847A9C55-1E64-4EF4-9E39-C4C921D9BA9F}">
      <dgm:prSet phldrT="[Text]"/>
      <dgm:spPr/>
      <dgm:t>
        <a:bodyPr/>
        <a:lstStyle/>
        <a:p>
          <a:r>
            <a:rPr lang="en-US" b="1" dirty="0">
              <a:solidFill>
                <a:schemeClr val="bg1"/>
              </a:solidFill>
            </a:rPr>
            <a:t>BE AWARE</a:t>
          </a:r>
        </a:p>
      </dgm:t>
    </dgm:pt>
    <dgm:pt modelId="{A510B229-FFB9-432C-8A48-CC96A6FE6828}" type="parTrans" cxnId="{86E2FD87-4264-47A7-963C-424062CCBFD8}">
      <dgm:prSet/>
      <dgm:spPr/>
      <dgm:t>
        <a:bodyPr/>
        <a:lstStyle/>
        <a:p>
          <a:endParaRPr lang="en-US" dirty="0"/>
        </a:p>
      </dgm:t>
    </dgm:pt>
    <dgm:pt modelId="{77CCC64D-1D30-4864-A29D-58A2A8A0B108}" type="sibTrans" cxnId="{86E2FD87-4264-47A7-963C-424062CCBFD8}">
      <dgm:prSet/>
      <dgm:spPr/>
      <dgm:t>
        <a:bodyPr/>
        <a:lstStyle/>
        <a:p>
          <a:endParaRPr lang="en-US" dirty="0"/>
        </a:p>
      </dgm:t>
    </dgm:pt>
    <dgm:pt modelId="{3EDB11E3-EBDF-4EE5-A00B-613F69680696}">
      <dgm:prSet phldrT="[Text]"/>
      <dgm:spPr/>
      <dgm:t>
        <a:bodyPr/>
        <a:lstStyle/>
        <a:p>
          <a:r>
            <a:rPr lang="en-US" b="1" dirty="0">
              <a:solidFill>
                <a:schemeClr val="bg1"/>
              </a:solidFill>
            </a:rPr>
            <a:t>ENGAGE</a:t>
          </a:r>
        </a:p>
      </dgm:t>
    </dgm:pt>
    <dgm:pt modelId="{3A86D8B4-5059-4FCB-BF12-0FC01E5CBD07}" type="parTrans" cxnId="{ABEE0236-41DE-4B94-9A57-2218450CB637}">
      <dgm:prSet/>
      <dgm:spPr/>
      <dgm:t>
        <a:bodyPr/>
        <a:lstStyle/>
        <a:p>
          <a:endParaRPr lang="en-US" dirty="0"/>
        </a:p>
      </dgm:t>
    </dgm:pt>
    <dgm:pt modelId="{99478C36-C917-4388-92B0-39148199ABDA}" type="sibTrans" cxnId="{ABEE0236-41DE-4B94-9A57-2218450CB637}">
      <dgm:prSet/>
      <dgm:spPr/>
      <dgm:t>
        <a:bodyPr/>
        <a:lstStyle/>
        <a:p>
          <a:endParaRPr lang="en-US" dirty="0"/>
        </a:p>
      </dgm:t>
    </dgm:pt>
    <dgm:pt modelId="{F5A4B338-4EEC-4B2E-8620-D25FFE29AF2D}">
      <dgm:prSet phldrT="[Text]"/>
      <dgm:spPr/>
      <dgm:t>
        <a:bodyPr/>
        <a:lstStyle/>
        <a:p>
          <a:r>
            <a:rPr lang="en-US" b="1" dirty="0">
              <a:solidFill>
                <a:schemeClr val="bg1"/>
              </a:solidFill>
            </a:rPr>
            <a:t>SUPPORT</a:t>
          </a:r>
        </a:p>
      </dgm:t>
    </dgm:pt>
    <dgm:pt modelId="{080DBA99-8885-40B2-8487-EC01494F987A}" type="parTrans" cxnId="{AD64050F-C715-453C-9542-B6B488016A99}">
      <dgm:prSet/>
      <dgm:spPr/>
      <dgm:t>
        <a:bodyPr/>
        <a:lstStyle/>
        <a:p>
          <a:endParaRPr lang="en-US" dirty="0"/>
        </a:p>
      </dgm:t>
    </dgm:pt>
    <dgm:pt modelId="{9A03E38F-81D2-44A4-BCCE-25CFEDA33443}" type="sibTrans" cxnId="{AD64050F-C715-453C-9542-B6B488016A99}">
      <dgm:prSet/>
      <dgm:spPr/>
      <dgm:t>
        <a:bodyPr/>
        <a:lstStyle/>
        <a:p>
          <a:endParaRPr lang="en-US" dirty="0"/>
        </a:p>
      </dgm:t>
    </dgm:pt>
    <dgm:pt modelId="{C590B27F-E8F5-4E5D-883B-BB881A49100C}" type="pres">
      <dgm:prSet presAssocID="{0C3974BD-5450-433B-BBF6-90FC0555442D}" presName="Name0" presStyleCnt="0">
        <dgm:presLayoutVars>
          <dgm:dir/>
          <dgm:animLvl val="lvl"/>
          <dgm:resizeHandles val="exact"/>
        </dgm:presLayoutVars>
      </dgm:prSet>
      <dgm:spPr/>
    </dgm:pt>
    <dgm:pt modelId="{CDC28F54-02C9-43B0-92AE-33A88629F1D8}" type="pres">
      <dgm:prSet presAssocID="{847A9C55-1E64-4EF4-9E39-C4C921D9BA9F}" presName="parTxOnly" presStyleLbl="node1" presStyleIdx="0" presStyleCnt="3">
        <dgm:presLayoutVars>
          <dgm:chMax val="0"/>
          <dgm:chPref val="0"/>
          <dgm:bulletEnabled val="1"/>
        </dgm:presLayoutVars>
      </dgm:prSet>
      <dgm:spPr/>
    </dgm:pt>
    <dgm:pt modelId="{AB85D433-D8A1-47E5-BAEA-CF3CF07DD061}" type="pres">
      <dgm:prSet presAssocID="{77CCC64D-1D30-4864-A29D-58A2A8A0B108}" presName="parTxOnlySpace" presStyleCnt="0"/>
      <dgm:spPr/>
    </dgm:pt>
    <dgm:pt modelId="{08B432E5-8248-4F69-BBDE-A948D7DFA045}" type="pres">
      <dgm:prSet presAssocID="{3EDB11E3-EBDF-4EE5-A00B-613F69680696}" presName="parTxOnly" presStyleLbl="node1" presStyleIdx="1" presStyleCnt="3">
        <dgm:presLayoutVars>
          <dgm:chMax val="0"/>
          <dgm:chPref val="0"/>
          <dgm:bulletEnabled val="1"/>
        </dgm:presLayoutVars>
      </dgm:prSet>
      <dgm:spPr/>
    </dgm:pt>
    <dgm:pt modelId="{2B9FA398-1CC1-4957-A816-F37C347AB4D5}" type="pres">
      <dgm:prSet presAssocID="{99478C36-C917-4388-92B0-39148199ABDA}" presName="parTxOnlySpace" presStyleCnt="0"/>
      <dgm:spPr/>
    </dgm:pt>
    <dgm:pt modelId="{96AFB2D3-BDB7-416E-B3D0-8A2F3AC97345}" type="pres">
      <dgm:prSet presAssocID="{F5A4B338-4EEC-4B2E-8620-D25FFE29AF2D}" presName="parTxOnly" presStyleLbl="node1" presStyleIdx="2" presStyleCnt="3">
        <dgm:presLayoutVars>
          <dgm:chMax val="0"/>
          <dgm:chPref val="0"/>
          <dgm:bulletEnabled val="1"/>
        </dgm:presLayoutVars>
      </dgm:prSet>
      <dgm:spPr/>
    </dgm:pt>
  </dgm:ptLst>
  <dgm:cxnLst>
    <dgm:cxn modelId="{ADEC1300-EC1C-4855-8DCB-CEE1A9EA39BF}" type="presOf" srcId="{0C3974BD-5450-433B-BBF6-90FC0555442D}" destId="{C590B27F-E8F5-4E5D-883B-BB881A49100C}" srcOrd="0" destOrd="0" presId="urn:microsoft.com/office/officeart/2005/8/layout/chevron1"/>
    <dgm:cxn modelId="{AD64050F-C715-453C-9542-B6B488016A99}" srcId="{0C3974BD-5450-433B-BBF6-90FC0555442D}" destId="{F5A4B338-4EEC-4B2E-8620-D25FFE29AF2D}" srcOrd="2" destOrd="0" parTransId="{080DBA99-8885-40B2-8487-EC01494F987A}" sibTransId="{9A03E38F-81D2-44A4-BCCE-25CFEDA33443}"/>
    <dgm:cxn modelId="{ABEE0236-41DE-4B94-9A57-2218450CB637}" srcId="{0C3974BD-5450-433B-BBF6-90FC0555442D}" destId="{3EDB11E3-EBDF-4EE5-A00B-613F69680696}" srcOrd="1" destOrd="0" parTransId="{3A86D8B4-5059-4FCB-BF12-0FC01E5CBD07}" sibTransId="{99478C36-C917-4388-92B0-39148199ABDA}"/>
    <dgm:cxn modelId="{86E2FD87-4264-47A7-963C-424062CCBFD8}" srcId="{0C3974BD-5450-433B-BBF6-90FC0555442D}" destId="{847A9C55-1E64-4EF4-9E39-C4C921D9BA9F}" srcOrd="0" destOrd="0" parTransId="{A510B229-FFB9-432C-8A48-CC96A6FE6828}" sibTransId="{77CCC64D-1D30-4864-A29D-58A2A8A0B108}"/>
    <dgm:cxn modelId="{566E5DD5-7958-4DC7-9F90-13695F68B074}" type="presOf" srcId="{847A9C55-1E64-4EF4-9E39-C4C921D9BA9F}" destId="{CDC28F54-02C9-43B0-92AE-33A88629F1D8}" srcOrd="0" destOrd="0" presId="urn:microsoft.com/office/officeart/2005/8/layout/chevron1"/>
    <dgm:cxn modelId="{018B44F3-4D40-4EBE-A045-81DBDD863A73}" type="presOf" srcId="{3EDB11E3-EBDF-4EE5-A00B-613F69680696}" destId="{08B432E5-8248-4F69-BBDE-A948D7DFA045}" srcOrd="0" destOrd="0" presId="urn:microsoft.com/office/officeart/2005/8/layout/chevron1"/>
    <dgm:cxn modelId="{97814BFD-0646-44F5-A81C-2743F58122DC}" type="presOf" srcId="{F5A4B338-4EEC-4B2E-8620-D25FFE29AF2D}" destId="{96AFB2D3-BDB7-416E-B3D0-8A2F3AC97345}" srcOrd="0" destOrd="0" presId="urn:microsoft.com/office/officeart/2005/8/layout/chevron1"/>
    <dgm:cxn modelId="{037D8CEE-51D4-4E76-B2DD-8B21E412B60D}" type="presParOf" srcId="{C590B27F-E8F5-4E5D-883B-BB881A49100C}" destId="{CDC28F54-02C9-43B0-92AE-33A88629F1D8}" srcOrd="0" destOrd="0" presId="urn:microsoft.com/office/officeart/2005/8/layout/chevron1"/>
    <dgm:cxn modelId="{C8C0D54B-E70C-4293-933A-CF5FBA894205}" type="presParOf" srcId="{C590B27F-E8F5-4E5D-883B-BB881A49100C}" destId="{AB85D433-D8A1-47E5-BAEA-CF3CF07DD061}" srcOrd="1" destOrd="0" presId="urn:microsoft.com/office/officeart/2005/8/layout/chevron1"/>
    <dgm:cxn modelId="{CBC8A5BB-298F-4606-822D-E2D8626C262B}" type="presParOf" srcId="{C590B27F-E8F5-4E5D-883B-BB881A49100C}" destId="{08B432E5-8248-4F69-BBDE-A948D7DFA045}" srcOrd="2" destOrd="0" presId="urn:microsoft.com/office/officeart/2005/8/layout/chevron1"/>
    <dgm:cxn modelId="{4296C0AC-650E-4117-8966-966360D1B1E1}" type="presParOf" srcId="{C590B27F-E8F5-4E5D-883B-BB881A49100C}" destId="{2B9FA398-1CC1-4957-A816-F37C347AB4D5}" srcOrd="3" destOrd="0" presId="urn:microsoft.com/office/officeart/2005/8/layout/chevron1"/>
    <dgm:cxn modelId="{E2922B49-DE5F-4AEC-831F-10F206848670}" type="presParOf" srcId="{C590B27F-E8F5-4E5D-883B-BB881A49100C}" destId="{96AFB2D3-BDB7-416E-B3D0-8A2F3AC9734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3974BD-5450-433B-BBF6-90FC0555442D}" type="doc">
      <dgm:prSet loTypeId="urn:microsoft.com/office/officeart/2005/8/layout/chevron1" loCatId="process" qsTypeId="urn:microsoft.com/office/officeart/2005/8/quickstyle/simple1" qsCatId="simple" csTypeId="urn:microsoft.com/office/officeart/2005/8/colors/accent1_2" csCatId="accent1" phldr="1"/>
      <dgm:spPr/>
    </dgm:pt>
    <dgm:pt modelId="{847A9C55-1E64-4EF4-9E39-C4C921D9BA9F}">
      <dgm:prSet phldrT="[Text]"/>
      <dgm:spPr/>
      <dgm:t>
        <a:bodyPr/>
        <a:lstStyle/>
        <a:p>
          <a:r>
            <a:rPr lang="en-US" b="1" dirty="0">
              <a:solidFill>
                <a:schemeClr val="bg1"/>
              </a:solidFill>
            </a:rPr>
            <a:t>Be Aware</a:t>
          </a:r>
        </a:p>
      </dgm:t>
    </dgm:pt>
    <dgm:pt modelId="{A510B229-FFB9-432C-8A48-CC96A6FE6828}" type="parTrans" cxnId="{86E2FD87-4264-47A7-963C-424062CCBFD8}">
      <dgm:prSet/>
      <dgm:spPr/>
      <dgm:t>
        <a:bodyPr/>
        <a:lstStyle/>
        <a:p>
          <a:endParaRPr lang="en-US">
            <a:solidFill>
              <a:schemeClr val="bg1"/>
            </a:solidFill>
          </a:endParaRPr>
        </a:p>
      </dgm:t>
    </dgm:pt>
    <dgm:pt modelId="{77CCC64D-1D30-4864-A29D-58A2A8A0B108}" type="sibTrans" cxnId="{86E2FD87-4264-47A7-963C-424062CCBFD8}">
      <dgm:prSet/>
      <dgm:spPr/>
      <dgm:t>
        <a:bodyPr/>
        <a:lstStyle/>
        <a:p>
          <a:endParaRPr lang="en-US">
            <a:solidFill>
              <a:schemeClr val="bg1"/>
            </a:solidFill>
          </a:endParaRPr>
        </a:p>
      </dgm:t>
    </dgm:pt>
    <dgm:pt modelId="{C590B27F-E8F5-4E5D-883B-BB881A49100C}" type="pres">
      <dgm:prSet presAssocID="{0C3974BD-5450-433B-BBF6-90FC0555442D}" presName="Name0" presStyleCnt="0">
        <dgm:presLayoutVars>
          <dgm:dir/>
          <dgm:animLvl val="lvl"/>
          <dgm:resizeHandles val="exact"/>
        </dgm:presLayoutVars>
      </dgm:prSet>
      <dgm:spPr/>
    </dgm:pt>
    <dgm:pt modelId="{CDC28F54-02C9-43B0-92AE-33A88629F1D8}" type="pres">
      <dgm:prSet presAssocID="{847A9C55-1E64-4EF4-9E39-C4C921D9BA9F}" presName="parTxOnly" presStyleLbl="node1" presStyleIdx="0" presStyleCnt="1">
        <dgm:presLayoutVars>
          <dgm:chMax val="0"/>
          <dgm:chPref val="0"/>
          <dgm:bulletEnabled val="1"/>
        </dgm:presLayoutVars>
      </dgm:prSet>
      <dgm:spPr/>
    </dgm:pt>
  </dgm:ptLst>
  <dgm:cxnLst>
    <dgm:cxn modelId="{ADEC1300-EC1C-4855-8DCB-CEE1A9EA39BF}" type="presOf" srcId="{0C3974BD-5450-433B-BBF6-90FC0555442D}" destId="{C590B27F-E8F5-4E5D-883B-BB881A49100C}" srcOrd="0" destOrd="0" presId="urn:microsoft.com/office/officeart/2005/8/layout/chevron1"/>
    <dgm:cxn modelId="{86E2FD87-4264-47A7-963C-424062CCBFD8}" srcId="{0C3974BD-5450-433B-BBF6-90FC0555442D}" destId="{847A9C55-1E64-4EF4-9E39-C4C921D9BA9F}" srcOrd="0" destOrd="0" parTransId="{A510B229-FFB9-432C-8A48-CC96A6FE6828}" sibTransId="{77CCC64D-1D30-4864-A29D-58A2A8A0B108}"/>
    <dgm:cxn modelId="{566E5DD5-7958-4DC7-9F90-13695F68B074}" type="presOf" srcId="{847A9C55-1E64-4EF4-9E39-C4C921D9BA9F}" destId="{CDC28F54-02C9-43B0-92AE-33A88629F1D8}" srcOrd="0" destOrd="0" presId="urn:microsoft.com/office/officeart/2005/8/layout/chevron1"/>
    <dgm:cxn modelId="{037D8CEE-51D4-4E76-B2DD-8B21E412B60D}" type="presParOf" srcId="{C590B27F-E8F5-4E5D-883B-BB881A49100C}" destId="{CDC28F54-02C9-43B0-92AE-33A88629F1D8}"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3974BD-5450-433B-BBF6-90FC0555442D}" type="doc">
      <dgm:prSet loTypeId="urn:microsoft.com/office/officeart/2005/8/layout/chevron1" loCatId="process" qsTypeId="urn:microsoft.com/office/officeart/2005/8/quickstyle/simple1" qsCatId="simple" csTypeId="urn:microsoft.com/office/officeart/2005/8/colors/accent1_2" csCatId="accent1" phldr="1"/>
      <dgm:spPr/>
    </dgm:pt>
    <dgm:pt modelId="{3EDB11E3-EBDF-4EE5-A00B-613F69680696}">
      <dgm:prSet phldrT="[Text]"/>
      <dgm:spPr/>
      <dgm:t>
        <a:bodyPr/>
        <a:lstStyle/>
        <a:p>
          <a:r>
            <a:rPr lang="en-US" b="1" dirty="0">
              <a:solidFill>
                <a:schemeClr val="bg1"/>
              </a:solidFill>
            </a:rPr>
            <a:t>Engage</a:t>
          </a:r>
        </a:p>
      </dgm:t>
    </dgm:pt>
    <dgm:pt modelId="{3A86D8B4-5059-4FCB-BF12-0FC01E5CBD07}" type="parTrans" cxnId="{ABEE0236-41DE-4B94-9A57-2218450CB637}">
      <dgm:prSet/>
      <dgm:spPr/>
      <dgm:t>
        <a:bodyPr/>
        <a:lstStyle/>
        <a:p>
          <a:endParaRPr lang="en-US"/>
        </a:p>
      </dgm:t>
    </dgm:pt>
    <dgm:pt modelId="{99478C36-C917-4388-92B0-39148199ABDA}" type="sibTrans" cxnId="{ABEE0236-41DE-4B94-9A57-2218450CB637}">
      <dgm:prSet/>
      <dgm:spPr/>
      <dgm:t>
        <a:bodyPr/>
        <a:lstStyle/>
        <a:p>
          <a:endParaRPr lang="en-US"/>
        </a:p>
      </dgm:t>
    </dgm:pt>
    <dgm:pt modelId="{C590B27F-E8F5-4E5D-883B-BB881A49100C}" type="pres">
      <dgm:prSet presAssocID="{0C3974BD-5450-433B-BBF6-90FC0555442D}" presName="Name0" presStyleCnt="0">
        <dgm:presLayoutVars>
          <dgm:dir/>
          <dgm:animLvl val="lvl"/>
          <dgm:resizeHandles val="exact"/>
        </dgm:presLayoutVars>
      </dgm:prSet>
      <dgm:spPr/>
    </dgm:pt>
    <dgm:pt modelId="{08B432E5-8248-4F69-BBDE-A948D7DFA045}" type="pres">
      <dgm:prSet presAssocID="{3EDB11E3-EBDF-4EE5-A00B-613F69680696}" presName="parTxOnly" presStyleLbl="node1" presStyleIdx="0" presStyleCnt="1">
        <dgm:presLayoutVars>
          <dgm:chMax val="0"/>
          <dgm:chPref val="0"/>
          <dgm:bulletEnabled val="1"/>
        </dgm:presLayoutVars>
      </dgm:prSet>
      <dgm:spPr/>
    </dgm:pt>
  </dgm:ptLst>
  <dgm:cxnLst>
    <dgm:cxn modelId="{ADEC1300-EC1C-4855-8DCB-CEE1A9EA39BF}" type="presOf" srcId="{0C3974BD-5450-433B-BBF6-90FC0555442D}" destId="{C590B27F-E8F5-4E5D-883B-BB881A49100C}" srcOrd="0" destOrd="0" presId="urn:microsoft.com/office/officeart/2005/8/layout/chevron1"/>
    <dgm:cxn modelId="{ABEE0236-41DE-4B94-9A57-2218450CB637}" srcId="{0C3974BD-5450-433B-BBF6-90FC0555442D}" destId="{3EDB11E3-EBDF-4EE5-A00B-613F69680696}" srcOrd="0" destOrd="0" parTransId="{3A86D8B4-5059-4FCB-BF12-0FC01E5CBD07}" sibTransId="{99478C36-C917-4388-92B0-39148199ABDA}"/>
    <dgm:cxn modelId="{018B44F3-4D40-4EBE-A045-81DBDD863A73}" type="presOf" srcId="{3EDB11E3-EBDF-4EE5-A00B-613F69680696}" destId="{08B432E5-8248-4F69-BBDE-A948D7DFA045}" srcOrd="0" destOrd="0" presId="urn:microsoft.com/office/officeart/2005/8/layout/chevron1"/>
    <dgm:cxn modelId="{CBC8A5BB-298F-4606-822D-E2D8626C262B}" type="presParOf" srcId="{C590B27F-E8F5-4E5D-883B-BB881A49100C}" destId="{08B432E5-8248-4F69-BBDE-A948D7DFA045}"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3974BD-5450-433B-BBF6-90FC0555442D}" type="doc">
      <dgm:prSet loTypeId="urn:microsoft.com/office/officeart/2005/8/layout/chevron1" loCatId="process" qsTypeId="urn:microsoft.com/office/officeart/2005/8/quickstyle/simple1" qsCatId="simple" csTypeId="urn:microsoft.com/office/officeart/2005/8/colors/accent1_2" csCatId="accent1" phldr="1"/>
      <dgm:spPr/>
    </dgm:pt>
    <dgm:pt modelId="{F5A4B338-4EEC-4B2E-8620-D25FFE29AF2D}">
      <dgm:prSet phldrT="[Text]"/>
      <dgm:spPr/>
      <dgm:t>
        <a:bodyPr/>
        <a:lstStyle/>
        <a:p>
          <a:r>
            <a:rPr lang="en-US" b="1" dirty="0">
              <a:solidFill>
                <a:schemeClr val="bg1"/>
              </a:solidFill>
            </a:rPr>
            <a:t>Support</a:t>
          </a:r>
        </a:p>
      </dgm:t>
    </dgm:pt>
    <dgm:pt modelId="{080DBA99-8885-40B2-8487-EC01494F987A}" type="parTrans" cxnId="{AD64050F-C715-453C-9542-B6B488016A99}">
      <dgm:prSet/>
      <dgm:spPr/>
      <dgm:t>
        <a:bodyPr/>
        <a:lstStyle/>
        <a:p>
          <a:endParaRPr lang="en-US"/>
        </a:p>
      </dgm:t>
    </dgm:pt>
    <dgm:pt modelId="{9A03E38F-81D2-44A4-BCCE-25CFEDA33443}" type="sibTrans" cxnId="{AD64050F-C715-453C-9542-B6B488016A99}">
      <dgm:prSet/>
      <dgm:spPr/>
      <dgm:t>
        <a:bodyPr/>
        <a:lstStyle/>
        <a:p>
          <a:endParaRPr lang="en-US"/>
        </a:p>
      </dgm:t>
    </dgm:pt>
    <dgm:pt modelId="{C590B27F-E8F5-4E5D-883B-BB881A49100C}" type="pres">
      <dgm:prSet presAssocID="{0C3974BD-5450-433B-BBF6-90FC0555442D}" presName="Name0" presStyleCnt="0">
        <dgm:presLayoutVars>
          <dgm:dir/>
          <dgm:animLvl val="lvl"/>
          <dgm:resizeHandles val="exact"/>
        </dgm:presLayoutVars>
      </dgm:prSet>
      <dgm:spPr/>
    </dgm:pt>
    <dgm:pt modelId="{96AFB2D3-BDB7-416E-B3D0-8A2F3AC97345}" type="pres">
      <dgm:prSet presAssocID="{F5A4B338-4EEC-4B2E-8620-D25FFE29AF2D}" presName="parTxOnly" presStyleLbl="node1" presStyleIdx="0" presStyleCnt="1">
        <dgm:presLayoutVars>
          <dgm:chMax val="0"/>
          <dgm:chPref val="0"/>
          <dgm:bulletEnabled val="1"/>
        </dgm:presLayoutVars>
      </dgm:prSet>
      <dgm:spPr/>
    </dgm:pt>
  </dgm:ptLst>
  <dgm:cxnLst>
    <dgm:cxn modelId="{ADEC1300-EC1C-4855-8DCB-CEE1A9EA39BF}" type="presOf" srcId="{0C3974BD-5450-433B-BBF6-90FC0555442D}" destId="{C590B27F-E8F5-4E5D-883B-BB881A49100C}" srcOrd="0" destOrd="0" presId="urn:microsoft.com/office/officeart/2005/8/layout/chevron1"/>
    <dgm:cxn modelId="{AD64050F-C715-453C-9542-B6B488016A99}" srcId="{0C3974BD-5450-433B-BBF6-90FC0555442D}" destId="{F5A4B338-4EEC-4B2E-8620-D25FFE29AF2D}" srcOrd="0" destOrd="0" parTransId="{080DBA99-8885-40B2-8487-EC01494F987A}" sibTransId="{9A03E38F-81D2-44A4-BCCE-25CFEDA33443}"/>
    <dgm:cxn modelId="{97814BFD-0646-44F5-A81C-2743F58122DC}" type="presOf" srcId="{F5A4B338-4EEC-4B2E-8620-D25FFE29AF2D}" destId="{96AFB2D3-BDB7-416E-B3D0-8A2F3AC97345}" srcOrd="0" destOrd="0" presId="urn:microsoft.com/office/officeart/2005/8/layout/chevron1"/>
    <dgm:cxn modelId="{E2922B49-DE5F-4AEC-831F-10F206848670}" type="presParOf" srcId="{C590B27F-E8F5-4E5D-883B-BB881A49100C}" destId="{96AFB2D3-BDB7-416E-B3D0-8A2F3AC97345}"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28F54-02C9-43B0-92AE-33A88629F1D8}">
      <dsp:nvSpPr>
        <dsp:cNvPr id="0" name=""/>
        <dsp:cNvSpPr/>
      </dsp:nvSpPr>
      <dsp:spPr>
        <a:xfrm>
          <a:off x="2232" y="1742033"/>
          <a:ext cx="2719833" cy="108793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BE AWARE</a:t>
          </a:r>
        </a:p>
      </dsp:txBody>
      <dsp:txXfrm>
        <a:off x="546199" y="1742033"/>
        <a:ext cx="1631900" cy="1087933"/>
      </dsp:txXfrm>
    </dsp:sp>
    <dsp:sp modelId="{08B432E5-8248-4F69-BBDE-A948D7DFA045}">
      <dsp:nvSpPr>
        <dsp:cNvPr id="0" name=""/>
        <dsp:cNvSpPr/>
      </dsp:nvSpPr>
      <dsp:spPr>
        <a:xfrm>
          <a:off x="2450083" y="1742033"/>
          <a:ext cx="2719833" cy="108793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ENGAGE</a:t>
          </a:r>
        </a:p>
      </dsp:txBody>
      <dsp:txXfrm>
        <a:off x="2994050" y="1742033"/>
        <a:ext cx="1631900" cy="1087933"/>
      </dsp:txXfrm>
    </dsp:sp>
    <dsp:sp modelId="{96AFB2D3-BDB7-416E-B3D0-8A2F3AC97345}">
      <dsp:nvSpPr>
        <dsp:cNvPr id="0" name=""/>
        <dsp:cNvSpPr/>
      </dsp:nvSpPr>
      <dsp:spPr>
        <a:xfrm>
          <a:off x="4897933" y="1742033"/>
          <a:ext cx="2719833" cy="108793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SUPPORT</a:t>
          </a:r>
        </a:p>
      </dsp:txBody>
      <dsp:txXfrm>
        <a:off x="5441900" y="1742033"/>
        <a:ext cx="1631900" cy="1087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28F54-02C9-43B0-92AE-33A88629F1D8}">
      <dsp:nvSpPr>
        <dsp:cNvPr id="0" name=""/>
        <dsp:cNvSpPr/>
      </dsp:nvSpPr>
      <dsp:spPr>
        <a:xfrm>
          <a:off x="0" y="761999"/>
          <a:ext cx="7620000" cy="3048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b="1" kern="1200" dirty="0">
              <a:solidFill>
                <a:schemeClr val="bg1"/>
              </a:solidFill>
            </a:rPr>
            <a:t>Be Aware</a:t>
          </a:r>
        </a:p>
      </dsp:txBody>
      <dsp:txXfrm>
        <a:off x="1524000" y="761999"/>
        <a:ext cx="4572000" cy="304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432E5-8248-4F69-BBDE-A948D7DFA045}">
      <dsp:nvSpPr>
        <dsp:cNvPr id="0" name=""/>
        <dsp:cNvSpPr/>
      </dsp:nvSpPr>
      <dsp:spPr>
        <a:xfrm>
          <a:off x="0" y="761999"/>
          <a:ext cx="7620000" cy="3048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b="1" kern="1200" dirty="0">
              <a:solidFill>
                <a:schemeClr val="bg1"/>
              </a:solidFill>
            </a:rPr>
            <a:t>Engage</a:t>
          </a:r>
        </a:p>
      </dsp:txBody>
      <dsp:txXfrm>
        <a:off x="1524000" y="761999"/>
        <a:ext cx="4572000" cy="3048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FB2D3-BDB7-416E-B3D0-8A2F3AC97345}">
      <dsp:nvSpPr>
        <dsp:cNvPr id="0" name=""/>
        <dsp:cNvSpPr/>
      </dsp:nvSpPr>
      <dsp:spPr>
        <a:xfrm>
          <a:off x="0" y="761999"/>
          <a:ext cx="7620000" cy="3048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b="1" kern="1200" dirty="0">
              <a:solidFill>
                <a:schemeClr val="bg1"/>
              </a:solidFill>
            </a:rPr>
            <a:t>Support</a:t>
          </a:r>
        </a:p>
      </dsp:txBody>
      <dsp:txXfrm>
        <a:off x="1524000" y="761999"/>
        <a:ext cx="4572000" cy="3048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7BE09-5ED5-C84B-9467-C33F86DA7AEE}" type="datetimeFigureOut">
              <a:rPr lang="en-US" smtClean="0"/>
              <a:t>4/13/21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C7139-89C2-D34C-8D53-7F2B1D54CF26}" type="slidenum">
              <a:rPr lang="en-US" smtClean="0"/>
              <a:t>‹#›</a:t>
            </a:fld>
            <a:endParaRPr lang="en-US"/>
          </a:p>
        </p:txBody>
      </p:sp>
    </p:spTree>
    <p:extLst>
      <p:ext uri="{BB962C8B-B14F-4D97-AF65-F5344CB8AC3E}">
        <p14:creationId xmlns:p14="http://schemas.microsoft.com/office/powerpoint/2010/main" val="3353550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D58EA1-077A-3E4C-A88D-C3F1F3D24CD7}"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4149067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C7139-89C2-D34C-8D53-7F2B1D54CF26}" type="slidenum">
              <a:rPr lang="en-US" smtClean="0"/>
              <a:t>34</a:t>
            </a:fld>
            <a:endParaRPr lang="en-US"/>
          </a:p>
        </p:txBody>
      </p:sp>
    </p:spTree>
    <p:extLst>
      <p:ext uri="{BB962C8B-B14F-4D97-AF65-F5344CB8AC3E}">
        <p14:creationId xmlns:p14="http://schemas.microsoft.com/office/powerpoint/2010/main" val="4189955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D58EA1-077A-3E4C-A88D-C3F1F3D24CD7}"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3751821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C7139-89C2-D34C-8D53-7F2B1D54CF26}" type="slidenum">
              <a:rPr lang="en-US" smtClean="0"/>
              <a:t>37</a:t>
            </a:fld>
            <a:endParaRPr lang="en-US"/>
          </a:p>
        </p:txBody>
      </p:sp>
    </p:spTree>
    <p:extLst>
      <p:ext uri="{BB962C8B-B14F-4D97-AF65-F5344CB8AC3E}">
        <p14:creationId xmlns:p14="http://schemas.microsoft.com/office/powerpoint/2010/main" val="3133777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C7139-89C2-D34C-8D53-7F2B1D54CF26}" type="slidenum">
              <a:rPr lang="en-US" smtClean="0"/>
              <a:t>40</a:t>
            </a:fld>
            <a:endParaRPr lang="en-US"/>
          </a:p>
        </p:txBody>
      </p:sp>
    </p:spTree>
    <p:extLst>
      <p:ext uri="{BB962C8B-B14F-4D97-AF65-F5344CB8AC3E}">
        <p14:creationId xmlns:p14="http://schemas.microsoft.com/office/powerpoint/2010/main" val="8909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D58EA1-077A-3E4C-A88D-C3F1F3D24CD7}"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2680147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C7139-89C2-D34C-8D53-7F2B1D54CF26}" type="slidenum">
              <a:rPr lang="en-US" smtClean="0"/>
              <a:t>46</a:t>
            </a:fld>
            <a:endParaRPr lang="en-US"/>
          </a:p>
        </p:txBody>
      </p:sp>
    </p:spTree>
    <p:extLst>
      <p:ext uri="{BB962C8B-B14F-4D97-AF65-F5344CB8AC3E}">
        <p14:creationId xmlns:p14="http://schemas.microsoft.com/office/powerpoint/2010/main" val="884692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D58EA1-077A-3E4C-A88D-C3F1F3D24CD7}"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80936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C7139-89C2-D34C-8D53-7F2B1D54CF26}" type="slidenum">
              <a:rPr lang="en-US" smtClean="0"/>
              <a:t>5</a:t>
            </a:fld>
            <a:endParaRPr lang="en-US"/>
          </a:p>
        </p:txBody>
      </p:sp>
    </p:spTree>
    <p:extLst>
      <p:ext uri="{BB962C8B-B14F-4D97-AF65-F5344CB8AC3E}">
        <p14:creationId xmlns:p14="http://schemas.microsoft.com/office/powerpoint/2010/main" val="234563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C7139-89C2-D34C-8D53-7F2B1D54CF26}" type="slidenum">
              <a:rPr lang="en-US" smtClean="0"/>
              <a:t>10</a:t>
            </a:fld>
            <a:endParaRPr lang="en-US"/>
          </a:p>
        </p:txBody>
      </p:sp>
    </p:spTree>
    <p:extLst>
      <p:ext uri="{BB962C8B-B14F-4D97-AF65-F5344CB8AC3E}">
        <p14:creationId xmlns:p14="http://schemas.microsoft.com/office/powerpoint/2010/main" val="349321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C7139-89C2-D34C-8D53-7F2B1D54CF26}" type="slidenum">
              <a:rPr lang="en-US" smtClean="0"/>
              <a:t>11</a:t>
            </a:fld>
            <a:endParaRPr lang="en-US"/>
          </a:p>
        </p:txBody>
      </p:sp>
    </p:spTree>
    <p:extLst>
      <p:ext uri="{BB962C8B-B14F-4D97-AF65-F5344CB8AC3E}">
        <p14:creationId xmlns:p14="http://schemas.microsoft.com/office/powerpoint/2010/main" val="296447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D58EA1-077A-3E4C-A88D-C3F1F3D24CD7}"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832290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C7139-89C2-D34C-8D53-7F2B1D54CF26}" type="slidenum">
              <a:rPr lang="en-US" smtClean="0"/>
              <a:t>21</a:t>
            </a:fld>
            <a:endParaRPr lang="en-US"/>
          </a:p>
        </p:txBody>
      </p:sp>
    </p:spTree>
    <p:extLst>
      <p:ext uri="{BB962C8B-B14F-4D97-AF65-F5344CB8AC3E}">
        <p14:creationId xmlns:p14="http://schemas.microsoft.com/office/powerpoint/2010/main" val="382348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D58EA1-077A-3E4C-A88D-C3F1F3D24CD7}"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246477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D58EA1-077A-3E4C-A88D-C3F1F3D24CD7}"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3265196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C7139-89C2-D34C-8D53-7F2B1D54CF26}" type="slidenum">
              <a:rPr lang="en-US" smtClean="0"/>
              <a:t>33</a:t>
            </a:fld>
            <a:endParaRPr lang="en-US"/>
          </a:p>
        </p:txBody>
      </p:sp>
    </p:spTree>
    <p:extLst>
      <p:ext uri="{BB962C8B-B14F-4D97-AF65-F5344CB8AC3E}">
        <p14:creationId xmlns:p14="http://schemas.microsoft.com/office/powerpoint/2010/main" val="315045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8750E-6EDA-EE45-9872-CF8E36724E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309D31-E495-9446-B511-55BA8D64CF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E6A06C-88F9-3C41-864C-89D93AE31312}"/>
              </a:ext>
            </a:extLst>
          </p:cNvPr>
          <p:cNvSpPr>
            <a:spLocks noGrp="1"/>
          </p:cNvSpPr>
          <p:nvPr>
            <p:ph type="dt" sz="half" idx="10"/>
          </p:nvPr>
        </p:nvSpPr>
        <p:spPr/>
        <p:txBody>
          <a:bodyPr/>
          <a:lstStyle/>
          <a:p>
            <a:fld id="{80904F5D-60A0-BC45-A8CF-4E92D1F846C4}" type="datetimeFigureOut">
              <a:rPr lang="en-US" smtClean="0"/>
              <a:t>4/13/21</a:t>
            </a:fld>
            <a:endParaRPr lang="en-US"/>
          </a:p>
        </p:txBody>
      </p:sp>
      <p:sp>
        <p:nvSpPr>
          <p:cNvPr id="5" name="Footer Placeholder 4">
            <a:extLst>
              <a:ext uri="{FF2B5EF4-FFF2-40B4-BE49-F238E27FC236}">
                <a16:creationId xmlns:a16="http://schemas.microsoft.com/office/drawing/2014/main" id="{EC2067EF-6C11-9C43-9144-80C205CC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964F4-7712-4F47-9695-74A306C36DF0}"/>
              </a:ext>
            </a:extLst>
          </p:cNvPr>
          <p:cNvSpPr>
            <a:spLocks noGrp="1"/>
          </p:cNvSpPr>
          <p:nvPr>
            <p:ph type="sldNum" sz="quarter" idx="12"/>
          </p:nvPr>
        </p:nvSpPr>
        <p:spPr/>
        <p:txBody>
          <a:bodyPr/>
          <a:lstStyle/>
          <a:p>
            <a:fld id="{1706C05A-1F48-0E4A-9E41-C782D868DD17}" type="slidenum">
              <a:rPr lang="en-US" smtClean="0"/>
              <a:t>‹#›</a:t>
            </a:fld>
            <a:endParaRPr lang="en-US"/>
          </a:p>
        </p:txBody>
      </p:sp>
    </p:spTree>
    <p:extLst>
      <p:ext uri="{BB962C8B-B14F-4D97-AF65-F5344CB8AC3E}">
        <p14:creationId xmlns:p14="http://schemas.microsoft.com/office/powerpoint/2010/main" val="126703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42DB-D1AE-0546-B29B-2B9CD7F68A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2F108A-356E-B04F-BCC2-6F81EE2544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7D5C9-51F5-2949-9EFB-0E6D8F3AF451}"/>
              </a:ext>
            </a:extLst>
          </p:cNvPr>
          <p:cNvSpPr>
            <a:spLocks noGrp="1"/>
          </p:cNvSpPr>
          <p:nvPr>
            <p:ph type="dt" sz="half" idx="10"/>
          </p:nvPr>
        </p:nvSpPr>
        <p:spPr/>
        <p:txBody>
          <a:bodyPr/>
          <a:lstStyle/>
          <a:p>
            <a:fld id="{80904F5D-60A0-BC45-A8CF-4E92D1F846C4}" type="datetimeFigureOut">
              <a:rPr lang="en-US" smtClean="0"/>
              <a:t>4/13/21</a:t>
            </a:fld>
            <a:endParaRPr lang="en-US"/>
          </a:p>
        </p:txBody>
      </p:sp>
      <p:sp>
        <p:nvSpPr>
          <p:cNvPr id="5" name="Footer Placeholder 4">
            <a:extLst>
              <a:ext uri="{FF2B5EF4-FFF2-40B4-BE49-F238E27FC236}">
                <a16:creationId xmlns:a16="http://schemas.microsoft.com/office/drawing/2014/main" id="{DE5929C8-1B16-2E40-8C08-DF87C960D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4D1FA-3375-854E-9D85-FF0E827BB176}"/>
              </a:ext>
            </a:extLst>
          </p:cNvPr>
          <p:cNvSpPr>
            <a:spLocks noGrp="1"/>
          </p:cNvSpPr>
          <p:nvPr>
            <p:ph type="sldNum" sz="quarter" idx="12"/>
          </p:nvPr>
        </p:nvSpPr>
        <p:spPr/>
        <p:txBody>
          <a:bodyPr/>
          <a:lstStyle/>
          <a:p>
            <a:fld id="{1706C05A-1F48-0E4A-9E41-C782D868DD17}" type="slidenum">
              <a:rPr lang="en-US" smtClean="0"/>
              <a:t>‹#›</a:t>
            </a:fld>
            <a:endParaRPr lang="en-US"/>
          </a:p>
        </p:txBody>
      </p:sp>
    </p:spTree>
    <p:extLst>
      <p:ext uri="{BB962C8B-B14F-4D97-AF65-F5344CB8AC3E}">
        <p14:creationId xmlns:p14="http://schemas.microsoft.com/office/powerpoint/2010/main" val="140939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AEA6ED-CE8F-EB42-A6FB-725BC7F5D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0D41C7-595F-554B-BA76-EFD86C5AA4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D20B8-DDDB-8445-9D80-CC20F5B57F3E}"/>
              </a:ext>
            </a:extLst>
          </p:cNvPr>
          <p:cNvSpPr>
            <a:spLocks noGrp="1"/>
          </p:cNvSpPr>
          <p:nvPr>
            <p:ph type="dt" sz="half" idx="10"/>
          </p:nvPr>
        </p:nvSpPr>
        <p:spPr/>
        <p:txBody>
          <a:bodyPr/>
          <a:lstStyle/>
          <a:p>
            <a:fld id="{80904F5D-60A0-BC45-A8CF-4E92D1F846C4}" type="datetimeFigureOut">
              <a:rPr lang="en-US" smtClean="0"/>
              <a:t>4/13/21</a:t>
            </a:fld>
            <a:endParaRPr lang="en-US"/>
          </a:p>
        </p:txBody>
      </p:sp>
      <p:sp>
        <p:nvSpPr>
          <p:cNvPr id="5" name="Footer Placeholder 4">
            <a:extLst>
              <a:ext uri="{FF2B5EF4-FFF2-40B4-BE49-F238E27FC236}">
                <a16:creationId xmlns:a16="http://schemas.microsoft.com/office/drawing/2014/main" id="{E50963FC-68D3-EF4A-BC5E-6FAEC3CDD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C46BB-3487-144C-AFD1-531175D56E7C}"/>
              </a:ext>
            </a:extLst>
          </p:cNvPr>
          <p:cNvSpPr>
            <a:spLocks noGrp="1"/>
          </p:cNvSpPr>
          <p:nvPr>
            <p:ph type="sldNum" sz="quarter" idx="12"/>
          </p:nvPr>
        </p:nvSpPr>
        <p:spPr/>
        <p:txBody>
          <a:bodyPr/>
          <a:lstStyle/>
          <a:p>
            <a:fld id="{1706C05A-1F48-0E4A-9E41-C782D868DD17}" type="slidenum">
              <a:rPr lang="en-US" smtClean="0"/>
              <a:t>‹#›</a:t>
            </a:fld>
            <a:endParaRPr lang="en-US"/>
          </a:p>
        </p:txBody>
      </p:sp>
    </p:spTree>
    <p:extLst>
      <p:ext uri="{BB962C8B-B14F-4D97-AF65-F5344CB8AC3E}">
        <p14:creationId xmlns:p14="http://schemas.microsoft.com/office/powerpoint/2010/main" val="208831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0764-2AE0-D444-8048-1C0EB6146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AB0C6-C526-F84C-B626-801C8D95C5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7D0F7-C304-4540-8DA7-7AC74B037839}"/>
              </a:ext>
            </a:extLst>
          </p:cNvPr>
          <p:cNvSpPr>
            <a:spLocks noGrp="1"/>
          </p:cNvSpPr>
          <p:nvPr>
            <p:ph type="dt" sz="half" idx="10"/>
          </p:nvPr>
        </p:nvSpPr>
        <p:spPr/>
        <p:txBody>
          <a:bodyPr/>
          <a:lstStyle/>
          <a:p>
            <a:fld id="{80904F5D-60A0-BC45-A8CF-4E92D1F846C4}" type="datetimeFigureOut">
              <a:rPr lang="en-US" smtClean="0"/>
              <a:t>4/13/21</a:t>
            </a:fld>
            <a:endParaRPr lang="en-US"/>
          </a:p>
        </p:txBody>
      </p:sp>
      <p:sp>
        <p:nvSpPr>
          <p:cNvPr id="5" name="Footer Placeholder 4">
            <a:extLst>
              <a:ext uri="{FF2B5EF4-FFF2-40B4-BE49-F238E27FC236}">
                <a16:creationId xmlns:a16="http://schemas.microsoft.com/office/drawing/2014/main" id="{2942520E-7ABA-4B46-B01E-DA46679B4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66D7B-F697-F24E-9C30-FA28A3AFD423}"/>
              </a:ext>
            </a:extLst>
          </p:cNvPr>
          <p:cNvSpPr>
            <a:spLocks noGrp="1"/>
          </p:cNvSpPr>
          <p:nvPr>
            <p:ph type="sldNum" sz="quarter" idx="12"/>
          </p:nvPr>
        </p:nvSpPr>
        <p:spPr/>
        <p:txBody>
          <a:bodyPr/>
          <a:lstStyle/>
          <a:p>
            <a:fld id="{1706C05A-1F48-0E4A-9E41-C782D868DD17}" type="slidenum">
              <a:rPr lang="en-US" smtClean="0"/>
              <a:t>‹#›</a:t>
            </a:fld>
            <a:endParaRPr lang="en-US"/>
          </a:p>
        </p:txBody>
      </p:sp>
    </p:spTree>
    <p:extLst>
      <p:ext uri="{BB962C8B-B14F-4D97-AF65-F5344CB8AC3E}">
        <p14:creationId xmlns:p14="http://schemas.microsoft.com/office/powerpoint/2010/main" val="356917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182DF-ABE8-8B42-A0AE-DAE3C344A7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007AC5-5709-0144-8DD6-3884ED3291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1EF637-708D-894C-BF27-D0B59B3BCAEC}"/>
              </a:ext>
            </a:extLst>
          </p:cNvPr>
          <p:cNvSpPr>
            <a:spLocks noGrp="1"/>
          </p:cNvSpPr>
          <p:nvPr>
            <p:ph type="dt" sz="half" idx="10"/>
          </p:nvPr>
        </p:nvSpPr>
        <p:spPr/>
        <p:txBody>
          <a:bodyPr/>
          <a:lstStyle/>
          <a:p>
            <a:fld id="{80904F5D-60A0-BC45-A8CF-4E92D1F846C4}" type="datetimeFigureOut">
              <a:rPr lang="en-US" smtClean="0"/>
              <a:t>4/13/21</a:t>
            </a:fld>
            <a:endParaRPr lang="en-US"/>
          </a:p>
        </p:txBody>
      </p:sp>
      <p:sp>
        <p:nvSpPr>
          <p:cNvPr id="5" name="Footer Placeholder 4">
            <a:extLst>
              <a:ext uri="{FF2B5EF4-FFF2-40B4-BE49-F238E27FC236}">
                <a16:creationId xmlns:a16="http://schemas.microsoft.com/office/drawing/2014/main" id="{781498AC-FA08-1A40-929F-9EC7384A9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F444D-9818-F14E-A56E-C18CB1B2B89A}"/>
              </a:ext>
            </a:extLst>
          </p:cNvPr>
          <p:cNvSpPr>
            <a:spLocks noGrp="1"/>
          </p:cNvSpPr>
          <p:nvPr>
            <p:ph type="sldNum" sz="quarter" idx="12"/>
          </p:nvPr>
        </p:nvSpPr>
        <p:spPr/>
        <p:txBody>
          <a:bodyPr/>
          <a:lstStyle/>
          <a:p>
            <a:fld id="{1706C05A-1F48-0E4A-9E41-C782D868DD17}" type="slidenum">
              <a:rPr lang="en-US" smtClean="0"/>
              <a:t>‹#›</a:t>
            </a:fld>
            <a:endParaRPr lang="en-US"/>
          </a:p>
        </p:txBody>
      </p:sp>
    </p:spTree>
    <p:extLst>
      <p:ext uri="{BB962C8B-B14F-4D97-AF65-F5344CB8AC3E}">
        <p14:creationId xmlns:p14="http://schemas.microsoft.com/office/powerpoint/2010/main" val="104222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003C-FF12-A144-AA81-8423507737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20C7C7-65AC-4549-9291-1D73B5A6CF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A04B0-C41C-2A4C-B654-7FEAD62F9F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27A39B-DE95-3C4E-B820-22D64AECD9B2}"/>
              </a:ext>
            </a:extLst>
          </p:cNvPr>
          <p:cNvSpPr>
            <a:spLocks noGrp="1"/>
          </p:cNvSpPr>
          <p:nvPr>
            <p:ph type="dt" sz="half" idx="10"/>
          </p:nvPr>
        </p:nvSpPr>
        <p:spPr/>
        <p:txBody>
          <a:bodyPr/>
          <a:lstStyle/>
          <a:p>
            <a:fld id="{80904F5D-60A0-BC45-A8CF-4E92D1F846C4}" type="datetimeFigureOut">
              <a:rPr lang="en-US" smtClean="0"/>
              <a:t>4/13/21</a:t>
            </a:fld>
            <a:endParaRPr lang="en-US"/>
          </a:p>
        </p:txBody>
      </p:sp>
      <p:sp>
        <p:nvSpPr>
          <p:cNvPr id="6" name="Footer Placeholder 5">
            <a:extLst>
              <a:ext uri="{FF2B5EF4-FFF2-40B4-BE49-F238E27FC236}">
                <a16:creationId xmlns:a16="http://schemas.microsoft.com/office/drawing/2014/main" id="{C05EAC8F-9A6F-E043-A362-F3497C09F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7BBC0-E6F5-184D-946D-9AE51CA5C213}"/>
              </a:ext>
            </a:extLst>
          </p:cNvPr>
          <p:cNvSpPr>
            <a:spLocks noGrp="1"/>
          </p:cNvSpPr>
          <p:nvPr>
            <p:ph type="sldNum" sz="quarter" idx="12"/>
          </p:nvPr>
        </p:nvSpPr>
        <p:spPr/>
        <p:txBody>
          <a:bodyPr/>
          <a:lstStyle/>
          <a:p>
            <a:fld id="{1706C05A-1F48-0E4A-9E41-C782D868DD17}" type="slidenum">
              <a:rPr lang="en-US" smtClean="0"/>
              <a:t>‹#›</a:t>
            </a:fld>
            <a:endParaRPr lang="en-US"/>
          </a:p>
        </p:txBody>
      </p:sp>
    </p:spTree>
    <p:extLst>
      <p:ext uri="{BB962C8B-B14F-4D97-AF65-F5344CB8AC3E}">
        <p14:creationId xmlns:p14="http://schemas.microsoft.com/office/powerpoint/2010/main" val="1801236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2D74-7108-604D-A3E1-8B21990144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705C6C-3D29-344D-9433-5BB75251F7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AFAFAF-C2A3-DC49-B458-CC65004464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8A760-815D-434E-A524-11E8E767E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197877-71CB-ED47-9E79-6B527FF039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5F80FA-D8EB-ED40-AC67-B1B8753CE981}"/>
              </a:ext>
            </a:extLst>
          </p:cNvPr>
          <p:cNvSpPr>
            <a:spLocks noGrp="1"/>
          </p:cNvSpPr>
          <p:nvPr>
            <p:ph type="dt" sz="half" idx="10"/>
          </p:nvPr>
        </p:nvSpPr>
        <p:spPr/>
        <p:txBody>
          <a:bodyPr/>
          <a:lstStyle/>
          <a:p>
            <a:fld id="{80904F5D-60A0-BC45-A8CF-4E92D1F846C4}" type="datetimeFigureOut">
              <a:rPr lang="en-US" smtClean="0"/>
              <a:t>4/13/21</a:t>
            </a:fld>
            <a:endParaRPr lang="en-US"/>
          </a:p>
        </p:txBody>
      </p:sp>
      <p:sp>
        <p:nvSpPr>
          <p:cNvPr id="8" name="Footer Placeholder 7">
            <a:extLst>
              <a:ext uri="{FF2B5EF4-FFF2-40B4-BE49-F238E27FC236}">
                <a16:creationId xmlns:a16="http://schemas.microsoft.com/office/drawing/2014/main" id="{2631C1AB-302B-6147-A738-EE808D90A8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C09B71-26E8-2D43-9E42-11A82FA736D7}"/>
              </a:ext>
            </a:extLst>
          </p:cNvPr>
          <p:cNvSpPr>
            <a:spLocks noGrp="1"/>
          </p:cNvSpPr>
          <p:nvPr>
            <p:ph type="sldNum" sz="quarter" idx="12"/>
          </p:nvPr>
        </p:nvSpPr>
        <p:spPr/>
        <p:txBody>
          <a:bodyPr/>
          <a:lstStyle/>
          <a:p>
            <a:fld id="{1706C05A-1F48-0E4A-9E41-C782D868DD17}" type="slidenum">
              <a:rPr lang="en-US" smtClean="0"/>
              <a:t>‹#›</a:t>
            </a:fld>
            <a:endParaRPr lang="en-US"/>
          </a:p>
        </p:txBody>
      </p:sp>
    </p:spTree>
    <p:extLst>
      <p:ext uri="{BB962C8B-B14F-4D97-AF65-F5344CB8AC3E}">
        <p14:creationId xmlns:p14="http://schemas.microsoft.com/office/powerpoint/2010/main" val="207073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1536-5F90-004C-A322-876956A31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F4C58-3787-8A49-861A-B43C3042E018}"/>
              </a:ext>
            </a:extLst>
          </p:cNvPr>
          <p:cNvSpPr>
            <a:spLocks noGrp="1"/>
          </p:cNvSpPr>
          <p:nvPr>
            <p:ph type="dt" sz="half" idx="10"/>
          </p:nvPr>
        </p:nvSpPr>
        <p:spPr/>
        <p:txBody>
          <a:bodyPr/>
          <a:lstStyle/>
          <a:p>
            <a:fld id="{80904F5D-60A0-BC45-A8CF-4E92D1F846C4}" type="datetimeFigureOut">
              <a:rPr lang="en-US" smtClean="0"/>
              <a:t>4/13/21</a:t>
            </a:fld>
            <a:endParaRPr lang="en-US"/>
          </a:p>
        </p:txBody>
      </p:sp>
      <p:sp>
        <p:nvSpPr>
          <p:cNvPr id="4" name="Footer Placeholder 3">
            <a:extLst>
              <a:ext uri="{FF2B5EF4-FFF2-40B4-BE49-F238E27FC236}">
                <a16:creationId xmlns:a16="http://schemas.microsoft.com/office/drawing/2014/main" id="{064971F8-4BE8-2645-85D2-A564A11571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AB7F1B-04D7-8A4D-893D-61F31BDF1ECA}"/>
              </a:ext>
            </a:extLst>
          </p:cNvPr>
          <p:cNvSpPr>
            <a:spLocks noGrp="1"/>
          </p:cNvSpPr>
          <p:nvPr>
            <p:ph type="sldNum" sz="quarter" idx="12"/>
          </p:nvPr>
        </p:nvSpPr>
        <p:spPr/>
        <p:txBody>
          <a:bodyPr/>
          <a:lstStyle/>
          <a:p>
            <a:fld id="{1706C05A-1F48-0E4A-9E41-C782D868DD17}" type="slidenum">
              <a:rPr lang="en-US" smtClean="0"/>
              <a:t>‹#›</a:t>
            </a:fld>
            <a:endParaRPr lang="en-US"/>
          </a:p>
        </p:txBody>
      </p:sp>
    </p:spTree>
    <p:extLst>
      <p:ext uri="{BB962C8B-B14F-4D97-AF65-F5344CB8AC3E}">
        <p14:creationId xmlns:p14="http://schemas.microsoft.com/office/powerpoint/2010/main" val="380255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338A80-253E-1141-A3F9-66E2DF267A09}"/>
              </a:ext>
            </a:extLst>
          </p:cNvPr>
          <p:cNvSpPr>
            <a:spLocks noGrp="1"/>
          </p:cNvSpPr>
          <p:nvPr>
            <p:ph type="dt" sz="half" idx="10"/>
          </p:nvPr>
        </p:nvSpPr>
        <p:spPr/>
        <p:txBody>
          <a:bodyPr/>
          <a:lstStyle/>
          <a:p>
            <a:fld id="{80904F5D-60A0-BC45-A8CF-4E92D1F846C4}" type="datetimeFigureOut">
              <a:rPr lang="en-US" smtClean="0"/>
              <a:t>4/13/21</a:t>
            </a:fld>
            <a:endParaRPr lang="en-US"/>
          </a:p>
        </p:txBody>
      </p:sp>
      <p:sp>
        <p:nvSpPr>
          <p:cNvPr id="3" name="Footer Placeholder 2">
            <a:extLst>
              <a:ext uri="{FF2B5EF4-FFF2-40B4-BE49-F238E27FC236}">
                <a16:creationId xmlns:a16="http://schemas.microsoft.com/office/drawing/2014/main" id="{47BB03F8-19BB-274D-9CE1-60E9F35F53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063BC1-40A3-6545-ACDC-04C0E71AD30E}"/>
              </a:ext>
            </a:extLst>
          </p:cNvPr>
          <p:cNvSpPr>
            <a:spLocks noGrp="1"/>
          </p:cNvSpPr>
          <p:nvPr>
            <p:ph type="sldNum" sz="quarter" idx="12"/>
          </p:nvPr>
        </p:nvSpPr>
        <p:spPr/>
        <p:txBody>
          <a:bodyPr/>
          <a:lstStyle/>
          <a:p>
            <a:fld id="{1706C05A-1F48-0E4A-9E41-C782D868DD17}" type="slidenum">
              <a:rPr lang="en-US" smtClean="0"/>
              <a:t>‹#›</a:t>
            </a:fld>
            <a:endParaRPr lang="en-US"/>
          </a:p>
        </p:txBody>
      </p:sp>
    </p:spTree>
    <p:extLst>
      <p:ext uri="{BB962C8B-B14F-4D97-AF65-F5344CB8AC3E}">
        <p14:creationId xmlns:p14="http://schemas.microsoft.com/office/powerpoint/2010/main" val="213578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974D-B357-6648-B5A7-7E3E7ED5F8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F58951-8542-E044-9FA6-03EE5AA83B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B78FA9-AAA9-1245-AD5A-98D814E32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579D4E-DAA7-4342-8577-6CD5F5A805AA}"/>
              </a:ext>
            </a:extLst>
          </p:cNvPr>
          <p:cNvSpPr>
            <a:spLocks noGrp="1"/>
          </p:cNvSpPr>
          <p:nvPr>
            <p:ph type="dt" sz="half" idx="10"/>
          </p:nvPr>
        </p:nvSpPr>
        <p:spPr/>
        <p:txBody>
          <a:bodyPr/>
          <a:lstStyle/>
          <a:p>
            <a:fld id="{80904F5D-60A0-BC45-A8CF-4E92D1F846C4}" type="datetimeFigureOut">
              <a:rPr lang="en-US" smtClean="0"/>
              <a:t>4/13/21</a:t>
            </a:fld>
            <a:endParaRPr lang="en-US"/>
          </a:p>
        </p:txBody>
      </p:sp>
      <p:sp>
        <p:nvSpPr>
          <p:cNvPr id="6" name="Footer Placeholder 5">
            <a:extLst>
              <a:ext uri="{FF2B5EF4-FFF2-40B4-BE49-F238E27FC236}">
                <a16:creationId xmlns:a16="http://schemas.microsoft.com/office/drawing/2014/main" id="{A5BEB504-FD28-DC45-9E1D-34E1126820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90E71-EC39-5A4A-90CB-99E920C382F8}"/>
              </a:ext>
            </a:extLst>
          </p:cNvPr>
          <p:cNvSpPr>
            <a:spLocks noGrp="1"/>
          </p:cNvSpPr>
          <p:nvPr>
            <p:ph type="sldNum" sz="quarter" idx="12"/>
          </p:nvPr>
        </p:nvSpPr>
        <p:spPr/>
        <p:txBody>
          <a:bodyPr/>
          <a:lstStyle/>
          <a:p>
            <a:fld id="{1706C05A-1F48-0E4A-9E41-C782D868DD17}" type="slidenum">
              <a:rPr lang="en-US" smtClean="0"/>
              <a:t>‹#›</a:t>
            </a:fld>
            <a:endParaRPr lang="en-US"/>
          </a:p>
        </p:txBody>
      </p:sp>
    </p:spTree>
    <p:extLst>
      <p:ext uri="{BB962C8B-B14F-4D97-AF65-F5344CB8AC3E}">
        <p14:creationId xmlns:p14="http://schemas.microsoft.com/office/powerpoint/2010/main" val="1155684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9905-82DC-DA4E-A212-1545DF8CA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9D271A-278E-5045-9930-D7B71A565A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929C35-12A8-6440-9996-09370FD10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587AD-1589-244C-87B5-F7BF4C11842B}"/>
              </a:ext>
            </a:extLst>
          </p:cNvPr>
          <p:cNvSpPr>
            <a:spLocks noGrp="1"/>
          </p:cNvSpPr>
          <p:nvPr>
            <p:ph type="dt" sz="half" idx="10"/>
          </p:nvPr>
        </p:nvSpPr>
        <p:spPr/>
        <p:txBody>
          <a:bodyPr/>
          <a:lstStyle/>
          <a:p>
            <a:fld id="{80904F5D-60A0-BC45-A8CF-4E92D1F846C4}" type="datetimeFigureOut">
              <a:rPr lang="en-US" smtClean="0"/>
              <a:t>4/13/21</a:t>
            </a:fld>
            <a:endParaRPr lang="en-US"/>
          </a:p>
        </p:txBody>
      </p:sp>
      <p:sp>
        <p:nvSpPr>
          <p:cNvPr id="6" name="Footer Placeholder 5">
            <a:extLst>
              <a:ext uri="{FF2B5EF4-FFF2-40B4-BE49-F238E27FC236}">
                <a16:creationId xmlns:a16="http://schemas.microsoft.com/office/drawing/2014/main" id="{E1BD607F-E50D-3444-98D0-9071900192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4D7CB-DA1D-2E44-9627-AB39901DB9C0}"/>
              </a:ext>
            </a:extLst>
          </p:cNvPr>
          <p:cNvSpPr>
            <a:spLocks noGrp="1"/>
          </p:cNvSpPr>
          <p:nvPr>
            <p:ph type="sldNum" sz="quarter" idx="12"/>
          </p:nvPr>
        </p:nvSpPr>
        <p:spPr/>
        <p:txBody>
          <a:bodyPr/>
          <a:lstStyle/>
          <a:p>
            <a:fld id="{1706C05A-1F48-0E4A-9E41-C782D868DD17}" type="slidenum">
              <a:rPr lang="en-US" smtClean="0"/>
              <a:t>‹#›</a:t>
            </a:fld>
            <a:endParaRPr lang="en-US"/>
          </a:p>
        </p:txBody>
      </p:sp>
    </p:spTree>
    <p:extLst>
      <p:ext uri="{BB962C8B-B14F-4D97-AF65-F5344CB8AC3E}">
        <p14:creationId xmlns:p14="http://schemas.microsoft.com/office/powerpoint/2010/main" val="108523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B704E3-3B38-0949-AC57-942CFDF1FE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573603-2FF0-2D41-959D-12A7F9749F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5D2B5-5BFE-D24C-8426-07AE381DA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04F5D-60A0-BC45-A8CF-4E92D1F846C4}" type="datetimeFigureOut">
              <a:rPr lang="en-US" smtClean="0"/>
              <a:t>4/13/21</a:t>
            </a:fld>
            <a:endParaRPr lang="en-US"/>
          </a:p>
        </p:txBody>
      </p:sp>
      <p:sp>
        <p:nvSpPr>
          <p:cNvPr id="5" name="Footer Placeholder 4">
            <a:extLst>
              <a:ext uri="{FF2B5EF4-FFF2-40B4-BE49-F238E27FC236}">
                <a16:creationId xmlns:a16="http://schemas.microsoft.com/office/drawing/2014/main" id="{EEF0C9C5-B884-D146-A0A6-5B9301790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A83444-99D5-5545-9DC4-F77F291C54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6C05A-1F48-0E4A-9E41-C782D868DD17}" type="slidenum">
              <a:rPr lang="en-US" smtClean="0"/>
              <a:t>‹#›</a:t>
            </a:fld>
            <a:endParaRPr lang="en-US"/>
          </a:p>
        </p:txBody>
      </p:sp>
    </p:spTree>
    <p:extLst>
      <p:ext uri="{BB962C8B-B14F-4D97-AF65-F5344CB8AC3E}">
        <p14:creationId xmlns:p14="http://schemas.microsoft.com/office/powerpoint/2010/main" val="2846986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5A8AFA4-5C32-4100-9C6D-839A47E15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6B5F253-7949-47C2-9DBD-1570ECDA2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5800"/>
            <a:ext cx="5421703"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E45997D6-E927-114A-8F22-84F869E714E8}"/>
              </a:ext>
            </a:extLst>
          </p:cNvPr>
          <p:cNvSpPr>
            <a:spLocks noGrp="1" noChangeArrowheads="1"/>
          </p:cNvSpPr>
          <p:nvPr>
            <p:ph type="ctrTitle"/>
          </p:nvPr>
        </p:nvSpPr>
        <p:spPr>
          <a:xfrm>
            <a:off x="785817" y="1254763"/>
            <a:ext cx="5229218" cy="2938414"/>
          </a:xfrm>
        </p:spPr>
        <p:txBody>
          <a:bodyPr vert="horz" lIns="91440" tIns="45720" rIns="91440" bIns="45720" rtlCol="0" anchor="b">
            <a:normAutofit fontScale="90000"/>
          </a:bodyPr>
          <a:lstStyle/>
          <a:p>
            <a:pPr>
              <a:lnSpc>
                <a:spcPct val="100000"/>
              </a:lnSpc>
            </a:pPr>
            <a:r>
              <a:rPr lang="en-US" sz="4400" b="1" dirty="0">
                <a:latin typeface="Avenir Next" panose="020B0503020202020204" pitchFamily="34" charset="0"/>
              </a:rPr>
              <a:t>End</a:t>
            </a:r>
            <a:r>
              <a:rPr lang="en-US" sz="4400" b="1" dirty="0">
                <a:solidFill>
                  <a:srgbClr val="C00000"/>
                </a:solidFill>
                <a:latin typeface="Avenir Next" panose="020B0503020202020204" pitchFamily="34" charset="0"/>
              </a:rPr>
              <a:t>it</a:t>
            </a:r>
            <a:r>
              <a:rPr lang="en-US" sz="4400" b="1" dirty="0">
                <a:latin typeface="Avenir Next" panose="020B0503020202020204" pitchFamily="34" charset="0"/>
              </a:rPr>
              <a:t>now</a:t>
            </a:r>
            <a:r>
              <a:rPr lang="en-US" sz="4400" dirty="0">
                <a:latin typeface="Avenir Next" panose="020B0503020202020204" pitchFamily="34" charset="0"/>
              </a:rPr>
              <a:t>®</a:t>
            </a:r>
            <a:br>
              <a:rPr lang="en-US" sz="2700" b="1" dirty="0">
                <a:solidFill>
                  <a:srgbClr val="595959"/>
                </a:solidFill>
              </a:rPr>
            </a:br>
            <a:r>
              <a:rPr lang="en-US" sz="2700" b="1" spc="600" dirty="0">
                <a:latin typeface="Avenir Next" panose="020B0503020202020204" pitchFamily="34" charset="0"/>
              </a:rPr>
              <a:t>EFFECTIVELY CONFRONTING </a:t>
            </a:r>
            <a:br>
              <a:rPr lang="en-US" sz="2700" b="1" dirty="0">
                <a:latin typeface="Avenir Next" panose="020B0503020202020204" pitchFamily="34" charset="0"/>
              </a:rPr>
            </a:br>
            <a:br>
              <a:rPr lang="en-US" sz="2700" b="1" dirty="0">
                <a:latin typeface="Avenir Next" panose="020B0503020202020204" pitchFamily="34" charset="0"/>
              </a:rPr>
            </a:br>
            <a:r>
              <a:rPr lang="en-US" sz="3200" b="1" dirty="0">
                <a:solidFill>
                  <a:schemeClr val="tx1">
                    <a:lumMod val="50000"/>
                    <a:lumOff val="50000"/>
                  </a:schemeClr>
                </a:solidFill>
                <a:latin typeface="Book Antiqua" panose="02040602050305030304" pitchFamily="18" charset="0"/>
              </a:rPr>
              <a:t>THE CHALLENGE </a:t>
            </a:r>
            <a:br>
              <a:rPr lang="en-US" sz="3200" b="1" dirty="0">
                <a:solidFill>
                  <a:schemeClr val="tx1">
                    <a:lumMod val="50000"/>
                    <a:lumOff val="50000"/>
                  </a:schemeClr>
                </a:solidFill>
                <a:latin typeface="Book Antiqua" panose="02040602050305030304" pitchFamily="18" charset="0"/>
              </a:rPr>
            </a:br>
            <a:r>
              <a:rPr lang="en-US" sz="3200" b="1" dirty="0">
                <a:solidFill>
                  <a:schemeClr val="tx1">
                    <a:lumMod val="50000"/>
                    <a:lumOff val="50000"/>
                  </a:schemeClr>
                </a:solidFill>
                <a:latin typeface="Book Antiqua" panose="02040602050305030304" pitchFamily="18" charset="0"/>
              </a:rPr>
              <a:t>OF DOMESTIC VIOLENCE</a:t>
            </a:r>
            <a:endParaRPr lang="en-US" sz="2700" b="1" dirty="0">
              <a:solidFill>
                <a:schemeClr val="tx1">
                  <a:lumMod val="50000"/>
                  <a:lumOff val="50000"/>
                </a:schemeClr>
              </a:solidFill>
              <a:latin typeface="Book Antiqua" panose="02040602050305030304" pitchFamily="18" charset="0"/>
            </a:endParaRPr>
          </a:p>
        </p:txBody>
      </p:sp>
      <p:sp>
        <p:nvSpPr>
          <p:cNvPr id="9" name="Rectangle 3">
            <a:extLst>
              <a:ext uri="{FF2B5EF4-FFF2-40B4-BE49-F238E27FC236}">
                <a16:creationId xmlns:a16="http://schemas.microsoft.com/office/drawing/2014/main" id="{017BFF10-A063-2D4A-86A9-9D1847FCAC97}"/>
              </a:ext>
            </a:extLst>
          </p:cNvPr>
          <p:cNvSpPr>
            <a:spLocks noGrp="1" noChangeArrowheads="1"/>
          </p:cNvSpPr>
          <p:nvPr>
            <p:ph type="subTitle" idx="1"/>
          </p:nvPr>
        </p:nvSpPr>
        <p:spPr>
          <a:xfrm>
            <a:off x="1849179" y="4629149"/>
            <a:ext cx="3083442" cy="1202809"/>
          </a:xfrm>
        </p:spPr>
        <p:txBody>
          <a:bodyPr vert="horz" lIns="91440" tIns="45720" rIns="91440" bIns="45720" rtlCol="0" anchor="t">
            <a:normAutofit fontScale="92500" lnSpcReduction="20000"/>
          </a:bodyPr>
          <a:lstStyle/>
          <a:p>
            <a:endParaRPr lang="en-US" sz="1100" dirty="0">
              <a:solidFill>
                <a:srgbClr val="595959"/>
              </a:solidFill>
            </a:endParaRPr>
          </a:p>
          <a:p>
            <a:pPr>
              <a:lnSpc>
                <a:spcPct val="100000"/>
              </a:lnSpc>
            </a:pPr>
            <a:r>
              <a:rPr lang="en-US" sz="1100" dirty="0">
                <a:solidFill>
                  <a:srgbClr val="595959"/>
                </a:solidFill>
                <a:latin typeface="Futura Medium" panose="020B0602020204020303" pitchFamily="34" charset="-79"/>
                <a:cs typeface="Futura Medium" panose="020B0602020204020303" pitchFamily="34" charset="-79"/>
              </a:rPr>
              <a:t>David R. Williams, PhD, MPH, MDiv</a:t>
            </a:r>
          </a:p>
          <a:p>
            <a:pPr>
              <a:lnSpc>
                <a:spcPct val="100000"/>
              </a:lnSpc>
            </a:pPr>
            <a:r>
              <a:rPr lang="en-US" sz="1100" dirty="0">
                <a:solidFill>
                  <a:srgbClr val="595959"/>
                </a:solidFill>
                <a:latin typeface="Futura Medium" panose="020B0602020204020303" pitchFamily="34" charset="-79"/>
                <a:cs typeface="Futura Medium" panose="020B0602020204020303" pitchFamily="34" charset="-79"/>
              </a:rPr>
              <a:t>Professor, Harvard University</a:t>
            </a:r>
          </a:p>
          <a:p>
            <a:pPr>
              <a:lnSpc>
                <a:spcPct val="100000"/>
              </a:lnSpc>
            </a:pPr>
            <a:r>
              <a:rPr lang="en-US" sz="1100" dirty="0">
                <a:solidFill>
                  <a:srgbClr val="595959"/>
                </a:solidFill>
                <a:latin typeface="Futura Medium" panose="020B0602020204020303" pitchFamily="34" charset="-79"/>
                <a:cs typeface="Futura Medium" panose="020B0602020204020303" pitchFamily="34" charset="-79"/>
              </a:rPr>
              <a:t>Associate Director (hon.), Health Ministries, </a:t>
            </a:r>
          </a:p>
          <a:p>
            <a:pPr>
              <a:lnSpc>
                <a:spcPct val="100000"/>
              </a:lnSpc>
            </a:pPr>
            <a:r>
              <a:rPr lang="en-US" sz="1100" dirty="0">
                <a:solidFill>
                  <a:srgbClr val="595959"/>
                </a:solidFill>
                <a:latin typeface="Futura Medium" panose="020B0602020204020303" pitchFamily="34" charset="-79"/>
                <a:cs typeface="Futura Medium" panose="020B0602020204020303" pitchFamily="34" charset="-79"/>
              </a:rPr>
              <a:t>General Conference of Seventh-day Adventists </a:t>
            </a:r>
          </a:p>
          <a:p>
            <a:endParaRPr lang="en-US" sz="1100" dirty="0">
              <a:solidFill>
                <a:srgbClr val="595959"/>
              </a:solidFill>
            </a:endParaRPr>
          </a:p>
        </p:txBody>
      </p:sp>
      <p:pic>
        <p:nvPicPr>
          <p:cNvPr id="2" name="Picture 4" descr="white-and-pink flowers with green leaves">
            <a:extLst>
              <a:ext uri="{FF2B5EF4-FFF2-40B4-BE49-F238E27FC236}">
                <a16:creationId xmlns:a16="http://schemas.microsoft.com/office/drawing/2014/main" id="{FCC57B1E-0B71-9744-AE8B-8C53BC2183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8" r="32357" b="2"/>
          <a:stretch/>
        </p:blipFill>
        <p:spPr bwMode="auto">
          <a:xfrm>
            <a:off x="6107503" y="685799"/>
            <a:ext cx="5410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58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6F9A-ED32-3047-958E-ADAF59FAC7B6}"/>
              </a:ext>
            </a:extLst>
          </p:cNvPr>
          <p:cNvSpPr>
            <a:spLocks noGrp="1"/>
          </p:cNvSpPr>
          <p:nvPr>
            <p:ph type="title"/>
          </p:nvPr>
        </p:nvSpPr>
        <p:spPr>
          <a:xfrm>
            <a:off x="91439" y="365125"/>
            <a:ext cx="7528561" cy="1325563"/>
          </a:xfrm>
        </p:spPr>
        <p:txBody>
          <a:bodyPr>
            <a:normAutofit fontScale="90000"/>
          </a:bodyPr>
          <a:lstStyle/>
          <a:p>
            <a:pPr algn="ctr"/>
            <a:r>
              <a:rPr lang="en-US" b="1" dirty="0">
                <a:solidFill>
                  <a:srgbClr val="C00000"/>
                </a:solidFill>
                <a:latin typeface="Avenir Next" panose="020B0503020202020204" pitchFamily="34" charset="0"/>
                <a:ea typeface="ＭＳ Ｐゴシック" charset="0"/>
              </a:rPr>
              <a:t>VIOLENCE</a:t>
            </a:r>
            <a:r>
              <a:rPr lang="en-US" dirty="0">
                <a:solidFill>
                  <a:srgbClr val="C00000"/>
                </a:solidFill>
                <a:latin typeface="Avenir Next" panose="020B0503020202020204" pitchFamily="34" charset="0"/>
                <a:ea typeface="ＭＳ Ｐゴシック" charset="0"/>
              </a:rPr>
              <a:t> </a:t>
            </a:r>
            <a:r>
              <a:rPr lang="en-US" dirty="0">
                <a:latin typeface="Avenir Next" panose="020B0503020202020204" pitchFamily="34" charset="0"/>
                <a:ea typeface="ＭＳ Ｐゴシック" charset="0"/>
              </a:rPr>
              <a:t>INCREASING</a:t>
            </a: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14F98BF4-B5BC-E345-818B-543BD4D5EFD6}"/>
              </a:ext>
            </a:extLst>
          </p:cNvPr>
          <p:cNvSpPr>
            <a:spLocks noGrp="1"/>
          </p:cNvSpPr>
          <p:nvPr>
            <p:ph idx="1"/>
          </p:nvPr>
        </p:nvSpPr>
        <p:spPr>
          <a:xfrm>
            <a:off x="788829" y="1485989"/>
            <a:ext cx="6515637" cy="4758057"/>
          </a:xfrm>
        </p:spPr>
        <p:txBody>
          <a:bodyPr>
            <a:normAutofit/>
          </a:bodyPr>
          <a:lstStyle/>
          <a:p>
            <a:pPr marL="160020" indent="-160020">
              <a:lnSpc>
                <a:spcPct val="100000"/>
              </a:lnSpc>
              <a:spcBef>
                <a:spcPts val="0"/>
              </a:spcBef>
            </a:pPr>
            <a:r>
              <a:rPr lang="en-US" sz="3000" dirty="0"/>
              <a:t>Number of female deaths worldwide from IPV/family-related homicide is increasing.</a:t>
            </a:r>
          </a:p>
          <a:p>
            <a:pPr marL="160020" indent="-160020">
              <a:lnSpc>
                <a:spcPct val="100000"/>
              </a:lnSpc>
              <a:spcBef>
                <a:spcPts val="0"/>
              </a:spcBef>
            </a:pPr>
            <a:r>
              <a:rPr lang="en-US" sz="3000" dirty="0"/>
              <a:t>Largest number of deaths in Asia.</a:t>
            </a:r>
          </a:p>
          <a:p>
            <a:pPr marL="160020" indent="-160020">
              <a:lnSpc>
                <a:spcPct val="100000"/>
              </a:lnSpc>
              <a:spcBef>
                <a:spcPts val="0"/>
              </a:spcBef>
            </a:pPr>
            <a:r>
              <a:rPr lang="en-US" sz="3000" dirty="0"/>
              <a:t>Highest rate in Africa, followed by the Americas.</a:t>
            </a:r>
          </a:p>
          <a:p>
            <a:pPr marL="160020" indent="-160020">
              <a:lnSpc>
                <a:spcPct val="100000"/>
              </a:lnSpc>
              <a:spcBef>
                <a:spcPts val="0"/>
              </a:spcBef>
            </a:pPr>
            <a:r>
              <a:rPr lang="en-US" sz="3000" dirty="0"/>
              <a:t>No progress in protecting and saving the lives of female victims in recent. years, despite laws and programs  to eradicate violence against women.</a:t>
            </a:r>
          </a:p>
          <a:p>
            <a:pPr>
              <a:lnSpc>
                <a:spcPct val="100000"/>
              </a:lnSpc>
            </a:pPr>
            <a:endParaRPr lang="en-US" dirty="0"/>
          </a:p>
        </p:txBody>
      </p:sp>
      <p:sp>
        <p:nvSpPr>
          <p:cNvPr id="4" name="TextBox 3">
            <a:extLst>
              <a:ext uri="{FF2B5EF4-FFF2-40B4-BE49-F238E27FC236}">
                <a16:creationId xmlns:a16="http://schemas.microsoft.com/office/drawing/2014/main" id="{794945DA-CD94-7B47-BF85-95B393B00E97}"/>
              </a:ext>
            </a:extLst>
          </p:cNvPr>
          <p:cNvSpPr txBox="1"/>
          <p:nvPr/>
        </p:nvSpPr>
        <p:spPr>
          <a:xfrm>
            <a:off x="91440" y="6337026"/>
            <a:ext cx="7432766" cy="369332"/>
          </a:xfrm>
          <a:prstGeom prst="rect">
            <a:avLst/>
          </a:prstGeom>
          <a:noFill/>
        </p:spPr>
        <p:txBody>
          <a:bodyPr wrap="square" rtlCol="0">
            <a:spAutoFit/>
          </a:bodyPr>
          <a:lstStyle/>
          <a:p>
            <a:pPr algn="ctr" eaLnBrk="0" fontAlgn="base" hangingPunct="0">
              <a:spcBef>
                <a:spcPct val="0"/>
              </a:spcBef>
              <a:spcAft>
                <a:spcPct val="0"/>
              </a:spcAft>
              <a:defRPr/>
            </a:pPr>
            <a:r>
              <a:rPr lang="en-US" dirty="0">
                <a:latin typeface="Times New Roman" charset="0"/>
                <a:ea typeface="ＭＳ Ｐゴシック" charset="0"/>
              </a:rPr>
              <a:t>United Nations Office on Drugs and Crime, 2018</a:t>
            </a:r>
          </a:p>
        </p:txBody>
      </p:sp>
      <p:pic>
        <p:nvPicPr>
          <p:cNvPr id="6" name="Picture 2" descr="person in black jacket in selective focus photography">
            <a:extLst>
              <a:ext uri="{FF2B5EF4-FFF2-40B4-BE49-F238E27FC236}">
                <a16:creationId xmlns:a16="http://schemas.microsoft.com/office/drawing/2014/main" id="{2F20AF70-47BF-194C-938B-C3F906786D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590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619FAE60-B7E5-8741-9AFE-A61DBF5796FF}"/>
              </a:ext>
            </a:extLst>
          </p:cNvPr>
          <p:cNvSpPr>
            <a:spLocks noGrp="1"/>
          </p:cNvSpPr>
          <p:nvPr>
            <p:ph idx="1"/>
          </p:nvPr>
        </p:nvSpPr>
        <p:spPr>
          <a:xfrm>
            <a:off x="574765" y="519249"/>
            <a:ext cx="5904411" cy="5957539"/>
          </a:xfrm>
        </p:spPr>
        <p:txBody>
          <a:bodyPr numCol="1">
            <a:normAutofit/>
          </a:bodyPr>
          <a:lstStyle/>
          <a:p>
            <a:pPr marL="160020" indent="-160020">
              <a:lnSpc>
                <a:spcPct val="100000"/>
              </a:lnSpc>
              <a:spcBef>
                <a:spcPts val="0"/>
              </a:spcBef>
            </a:pPr>
            <a:r>
              <a:rPr lang="en-US" sz="3200" dirty="0"/>
              <a:t>Number of female deaths worldwide from IPV/family-related homicide is increasing.</a:t>
            </a:r>
          </a:p>
          <a:p>
            <a:pPr marL="160020" indent="-160020">
              <a:lnSpc>
                <a:spcPct val="100000"/>
              </a:lnSpc>
              <a:spcBef>
                <a:spcPts val="0"/>
              </a:spcBef>
            </a:pPr>
            <a:r>
              <a:rPr lang="en-US" sz="3200" dirty="0"/>
              <a:t>Largest number of deaths is in Asia.</a:t>
            </a:r>
          </a:p>
          <a:p>
            <a:pPr marL="160020" indent="-160020">
              <a:lnSpc>
                <a:spcPct val="100000"/>
              </a:lnSpc>
              <a:spcBef>
                <a:spcPts val="0"/>
              </a:spcBef>
            </a:pPr>
            <a:r>
              <a:rPr lang="en-US" sz="3200" dirty="0"/>
              <a:t>Highest rate is in Africa, followed by the Americas.</a:t>
            </a:r>
          </a:p>
          <a:p>
            <a:pPr marL="160020" indent="-160020">
              <a:lnSpc>
                <a:spcPct val="100000"/>
              </a:lnSpc>
              <a:spcBef>
                <a:spcPts val="0"/>
              </a:spcBef>
            </a:pPr>
            <a:r>
              <a:rPr lang="en-US" sz="3200" dirty="0"/>
              <a:t>No progress in protecting and saving the lives of female victims in recent years, despite laws and programs  to eradicate violence against women.</a:t>
            </a:r>
          </a:p>
          <a:p>
            <a:pPr>
              <a:lnSpc>
                <a:spcPct val="100000"/>
              </a:lnSpc>
            </a:pPr>
            <a:endParaRPr lang="en-US" dirty="0"/>
          </a:p>
        </p:txBody>
      </p:sp>
      <p:pic>
        <p:nvPicPr>
          <p:cNvPr id="4" name="Picture 3" descr="Screen Clipping">
            <a:extLst>
              <a:ext uri="{FF2B5EF4-FFF2-40B4-BE49-F238E27FC236}">
                <a16:creationId xmlns:a16="http://schemas.microsoft.com/office/drawing/2014/main" id="{829F7F12-8536-CB42-A17F-3A7015F2C8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6"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02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73B8A-FCEB-6146-A6C1-82331727EF2C}"/>
              </a:ext>
            </a:extLst>
          </p:cNvPr>
          <p:cNvSpPr>
            <a:spLocks noGrp="1"/>
          </p:cNvSpPr>
          <p:nvPr>
            <p:ph idx="1"/>
          </p:nvPr>
        </p:nvSpPr>
        <p:spPr>
          <a:xfrm>
            <a:off x="838200" y="2005626"/>
            <a:ext cx="10761617" cy="4112719"/>
          </a:xfrm>
        </p:spPr>
        <p:txBody>
          <a:bodyPr/>
          <a:lstStyle/>
          <a:p>
            <a:pPr lvl="0"/>
            <a:r>
              <a:rPr lang="en-US" sz="3200" dirty="0"/>
              <a:t>1,000 women are sexually assaulted every day.</a:t>
            </a:r>
          </a:p>
          <a:p>
            <a:pPr lvl="0"/>
            <a:r>
              <a:rPr lang="en-US" sz="3200" dirty="0"/>
              <a:t>On average 85,000 women are raped in England and Wales every year.</a:t>
            </a:r>
          </a:p>
          <a:p>
            <a:pPr lvl="0"/>
            <a:r>
              <a:rPr lang="en-US" sz="3200" dirty="0"/>
              <a:t>Two women a week are murdered by their partner or former partner on average, or one woman every three days.</a:t>
            </a:r>
          </a:p>
          <a:p>
            <a:r>
              <a:rPr lang="en-US" sz="3200" dirty="0"/>
              <a:t>Every day, approximately 30 women attempt suicide as a result of experiencing domestic abuse and every week three women take their own life.</a:t>
            </a:r>
          </a:p>
          <a:p>
            <a:endParaRPr lang="en-US" dirty="0"/>
          </a:p>
        </p:txBody>
      </p:sp>
      <p:sp>
        <p:nvSpPr>
          <p:cNvPr id="4" name="Title 3">
            <a:extLst>
              <a:ext uri="{FF2B5EF4-FFF2-40B4-BE49-F238E27FC236}">
                <a16:creationId xmlns:a16="http://schemas.microsoft.com/office/drawing/2014/main" id="{57E5F984-4A97-8448-8C09-486C61CC96AE}"/>
              </a:ext>
            </a:extLst>
          </p:cNvPr>
          <p:cNvSpPr txBox="1">
            <a:spLocks noGrp="1"/>
          </p:cNvSpPr>
          <p:nvPr>
            <p:ph type="title"/>
          </p:nvPr>
        </p:nvSpPr>
        <p:spPr>
          <a:xfrm>
            <a:off x="838200" y="697047"/>
            <a:ext cx="7613469" cy="661720"/>
          </a:xfrm>
          <a:prstGeom prst="rect">
            <a:avLst/>
          </a:prstGeom>
          <a:noFill/>
        </p:spPr>
        <p:txBody>
          <a:bodyPr wrap="square" rtlCol="0">
            <a:spAutoFit/>
          </a:bodyPr>
          <a:lstStyle/>
          <a:p>
            <a:pPr algn="ctr" eaLnBrk="0" fontAlgn="base" hangingPunct="0">
              <a:spcBef>
                <a:spcPct val="0"/>
              </a:spcBef>
              <a:spcAft>
                <a:spcPct val="0"/>
              </a:spcAft>
              <a:defRPr/>
            </a:pPr>
            <a:r>
              <a:rPr lang="en-US" sz="4000" b="1" dirty="0">
                <a:solidFill>
                  <a:srgbClr val="C00000"/>
                </a:solidFill>
                <a:latin typeface="Avenir Next" panose="020B0503020202020204" pitchFamily="34" charset="0"/>
                <a:ea typeface="ＭＳ Ｐゴシック" charset="0"/>
              </a:rPr>
              <a:t>ABUSE</a:t>
            </a:r>
            <a:r>
              <a:rPr lang="en-US" sz="4000" dirty="0">
                <a:solidFill>
                  <a:srgbClr val="C00000"/>
                </a:solidFill>
                <a:latin typeface="Avenir Next" panose="020B0503020202020204" pitchFamily="34" charset="0"/>
                <a:ea typeface="ＭＳ Ｐゴシック" charset="0"/>
              </a:rPr>
              <a:t> </a:t>
            </a:r>
            <a:r>
              <a:rPr lang="en-US" sz="4000" dirty="0">
                <a:latin typeface="Avenir Next" panose="020B0503020202020204" pitchFamily="34" charset="0"/>
                <a:ea typeface="ＭＳ Ｐゴシック" charset="0"/>
              </a:rPr>
              <a:t>IN THE UK</a:t>
            </a:r>
          </a:p>
        </p:txBody>
      </p:sp>
      <p:sp>
        <p:nvSpPr>
          <p:cNvPr id="5" name="TextBox 4">
            <a:extLst>
              <a:ext uri="{FF2B5EF4-FFF2-40B4-BE49-F238E27FC236}">
                <a16:creationId xmlns:a16="http://schemas.microsoft.com/office/drawing/2014/main" id="{34EA698E-71C8-1944-955C-F951A4A246F1}"/>
              </a:ext>
            </a:extLst>
          </p:cNvPr>
          <p:cNvSpPr txBox="1"/>
          <p:nvPr/>
        </p:nvSpPr>
        <p:spPr>
          <a:xfrm>
            <a:off x="2209800" y="6139541"/>
            <a:ext cx="7620000" cy="369332"/>
          </a:xfrm>
          <a:prstGeom prst="rect">
            <a:avLst/>
          </a:prstGeom>
          <a:noFill/>
        </p:spPr>
        <p:txBody>
          <a:bodyPr wrap="square" rtlCol="0">
            <a:spAutoFit/>
          </a:bodyPr>
          <a:lstStyle/>
          <a:p>
            <a:pPr algn="ctr" eaLnBrk="0" fontAlgn="base" hangingPunct="0">
              <a:spcBef>
                <a:spcPct val="0"/>
              </a:spcBef>
              <a:spcAft>
                <a:spcPct val="0"/>
              </a:spcAft>
              <a:defRPr/>
            </a:pPr>
            <a:r>
              <a:rPr lang="en-US" dirty="0">
                <a:latin typeface="Times New Roman" charset="0"/>
                <a:ea typeface="ＭＳ Ｐゴシック" charset="0"/>
              </a:rPr>
              <a:t>Restored, Ending Domestic Abuse, 2016</a:t>
            </a:r>
          </a:p>
        </p:txBody>
      </p:sp>
      <p:pic>
        <p:nvPicPr>
          <p:cNvPr id="9" name="Picture 4" descr="Flag of the United Kingdom - Wikipedia">
            <a:extLst>
              <a:ext uri="{FF2B5EF4-FFF2-40B4-BE49-F238E27FC236}">
                <a16:creationId xmlns:a16="http://schemas.microsoft.com/office/drawing/2014/main" id="{B10B6806-B161-6749-AB4B-457183970DF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77943" y="197704"/>
            <a:ext cx="3456214" cy="172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63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828800" y="187036"/>
            <a:ext cx="8229600" cy="762000"/>
          </a:xfrm>
        </p:spPr>
        <p:txBody>
          <a:bodyPr/>
          <a:lstStyle/>
          <a:p>
            <a:pPr eaLnBrk="1" hangingPunct="1"/>
            <a:r>
              <a:rPr lang="en-US" sz="4000" dirty="0"/>
              <a:t>   </a:t>
            </a:r>
          </a:p>
        </p:txBody>
      </p:sp>
      <p:sp>
        <p:nvSpPr>
          <p:cNvPr id="66563" name="Rectangle 3"/>
          <p:cNvSpPr>
            <a:spLocks noGrp="1" noChangeArrowheads="1"/>
          </p:cNvSpPr>
          <p:nvPr>
            <p:ph type="body" idx="1"/>
          </p:nvPr>
        </p:nvSpPr>
        <p:spPr>
          <a:xfrm>
            <a:off x="1981200" y="1420587"/>
            <a:ext cx="8229600" cy="5344310"/>
          </a:xfrm>
        </p:spPr>
        <p:txBody>
          <a:bodyPr/>
          <a:lstStyle/>
          <a:p>
            <a:pPr lvl="0"/>
            <a:r>
              <a:rPr lang="en-US" sz="3200" dirty="0"/>
              <a:t>50% of children are being directly abused by the same person who is abusing their mother.</a:t>
            </a:r>
          </a:p>
          <a:p>
            <a:pPr lvl="0"/>
            <a:r>
              <a:rPr lang="en-US" sz="3200" dirty="0"/>
              <a:t>90% of children are in the same or the next room during an incident of domestic abuse.</a:t>
            </a:r>
          </a:p>
          <a:p>
            <a:pPr marL="0" indent="0">
              <a:buNone/>
            </a:pPr>
            <a:endParaRPr lang="en-US" dirty="0"/>
          </a:p>
          <a:p>
            <a:pPr marL="0" indent="0">
              <a:buNone/>
            </a:pPr>
            <a:endParaRPr lang="en-US" dirty="0"/>
          </a:p>
        </p:txBody>
      </p:sp>
      <p:sp>
        <p:nvSpPr>
          <p:cNvPr id="66564" name="Line 4"/>
          <p:cNvSpPr>
            <a:spLocks noChangeShapeType="1"/>
          </p:cNvSpPr>
          <p:nvPr/>
        </p:nvSpPr>
        <p:spPr bwMode="auto">
          <a:xfrm>
            <a:off x="2209800" y="838200"/>
            <a:ext cx="7620000" cy="0"/>
          </a:xfrm>
          <a:prstGeom prst="line">
            <a:avLst/>
          </a:prstGeom>
          <a:noFill/>
          <a:ln w="28575">
            <a:solidFill>
              <a:schemeClr val="tx2"/>
            </a:solidFill>
            <a:round/>
            <a:headEnd/>
            <a:tailEnd/>
          </a:ln>
        </p:spPr>
        <p:txBody>
          <a:bodyPr/>
          <a:lstStyle/>
          <a:p>
            <a:pPr defTabSz="457200">
              <a:defRPr/>
            </a:pPr>
            <a:endParaRPr lang="en-US">
              <a:solidFill>
                <a:srgbClr val="FFFFFF"/>
              </a:solidFill>
              <a:latin typeface="Times New Roman"/>
              <a:ea typeface="ＭＳ Ｐゴシック" charset="0"/>
              <a:cs typeface="Times New Roman" charset="0"/>
            </a:endParaRPr>
          </a:p>
        </p:txBody>
      </p:sp>
      <p:sp>
        <p:nvSpPr>
          <p:cNvPr id="66565" name="Line 5"/>
          <p:cNvSpPr>
            <a:spLocks noChangeShapeType="1"/>
          </p:cNvSpPr>
          <p:nvPr/>
        </p:nvSpPr>
        <p:spPr bwMode="auto">
          <a:xfrm>
            <a:off x="2209800" y="6324600"/>
            <a:ext cx="7620000" cy="0"/>
          </a:xfrm>
          <a:prstGeom prst="line">
            <a:avLst/>
          </a:prstGeom>
          <a:noFill/>
          <a:ln w="28575">
            <a:solidFill>
              <a:schemeClr val="tx2"/>
            </a:solidFill>
            <a:round/>
            <a:headEnd/>
            <a:tailEnd/>
          </a:ln>
        </p:spPr>
        <p:txBody>
          <a:bodyPr/>
          <a:lstStyle/>
          <a:p>
            <a:pPr defTabSz="457200">
              <a:defRPr/>
            </a:pPr>
            <a:endParaRPr lang="en-US">
              <a:solidFill>
                <a:srgbClr val="FFFFFF"/>
              </a:solidFill>
              <a:latin typeface="Times New Roman"/>
              <a:ea typeface="ＭＳ Ｐゴシック" charset="0"/>
              <a:cs typeface="Times New Roman" charset="0"/>
            </a:endParaRPr>
          </a:p>
        </p:txBody>
      </p:sp>
      <p:sp>
        <p:nvSpPr>
          <p:cNvPr id="3" name="TextBox 2"/>
          <p:cNvSpPr txBox="1"/>
          <p:nvPr/>
        </p:nvSpPr>
        <p:spPr>
          <a:xfrm>
            <a:off x="1676400" y="187036"/>
            <a:ext cx="8382000" cy="707886"/>
          </a:xfrm>
          <a:prstGeom prst="rect">
            <a:avLst/>
          </a:prstGeom>
          <a:noFill/>
        </p:spPr>
        <p:txBody>
          <a:bodyPr wrap="square" rtlCol="0">
            <a:spAutoFit/>
          </a:bodyPr>
          <a:lstStyle/>
          <a:p>
            <a:pPr algn="ctr" eaLnBrk="0" fontAlgn="base" hangingPunct="0">
              <a:spcBef>
                <a:spcPct val="0"/>
              </a:spcBef>
              <a:spcAft>
                <a:spcPct val="0"/>
              </a:spcAft>
              <a:defRPr/>
            </a:pPr>
            <a:r>
              <a:rPr lang="en-US" sz="4000" b="1" dirty="0">
                <a:solidFill>
                  <a:srgbClr val="C00000"/>
                </a:solidFill>
                <a:latin typeface="Avenir Next" panose="020B0503020202020204" pitchFamily="34" charset="0"/>
                <a:ea typeface="ＭＳ Ｐゴシック" charset="0"/>
              </a:rPr>
              <a:t>ABUSE</a:t>
            </a:r>
            <a:r>
              <a:rPr lang="en-US" sz="4000" dirty="0">
                <a:latin typeface="Avenir Next" panose="020B0503020202020204" pitchFamily="34" charset="0"/>
                <a:ea typeface="ＭＳ Ｐゴシック" charset="0"/>
              </a:rPr>
              <a:t> IN THE UK</a:t>
            </a:r>
          </a:p>
        </p:txBody>
      </p:sp>
      <p:sp>
        <p:nvSpPr>
          <p:cNvPr id="2" name="TextBox 1"/>
          <p:cNvSpPr txBox="1"/>
          <p:nvPr/>
        </p:nvSpPr>
        <p:spPr>
          <a:xfrm>
            <a:off x="2209800" y="6400800"/>
            <a:ext cx="7620000" cy="369332"/>
          </a:xfrm>
          <a:prstGeom prst="rect">
            <a:avLst/>
          </a:prstGeom>
          <a:noFill/>
        </p:spPr>
        <p:txBody>
          <a:bodyPr wrap="square" rtlCol="0">
            <a:spAutoFit/>
          </a:bodyPr>
          <a:lstStyle/>
          <a:p>
            <a:pPr algn="ctr" eaLnBrk="0" fontAlgn="base" hangingPunct="0">
              <a:spcBef>
                <a:spcPct val="0"/>
              </a:spcBef>
              <a:spcAft>
                <a:spcPct val="0"/>
              </a:spcAft>
              <a:defRPr/>
            </a:pPr>
            <a:r>
              <a:rPr lang="en-US" dirty="0">
                <a:latin typeface="Times New Roman" charset="0"/>
                <a:ea typeface="ＭＳ Ｐゴシック" charset="0"/>
              </a:rPr>
              <a:t>Restored, Ending Domestic Abuse, 2016</a:t>
            </a:r>
          </a:p>
        </p:txBody>
      </p:sp>
      <p:sp>
        <p:nvSpPr>
          <p:cNvPr id="5" name="TextBox 4"/>
          <p:cNvSpPr txBox="1"/>
          <p:nvPr/>
        </p:nvSpPr>
        <p:spPr>
          <a:xfrm>
            <a:off x="5638800" y="5791200"/>
            <a:ext cx="2667000" cy="246221"/>
          </a:xfrm>
          <a:prstGeom prst="rect">
            <a:avLst/>
          </a:prstGeom>
          <a:noFill/>
        </p:spPr>
        <p:txBody>
          <a:bodyPr wrap="square" rtlCol="0">
            <a:spAutoFit/>
          </a:bodyPr>
          <a:lstStyle/>
          <a:p>
            <a:r>
              <a:rPr lang="en-US" sz="1000" dirty="0"/>
              <a:t>Pixabay.com</a:t>
            </a:r>
          </a:p>
        </p:txBody>
      </p:sp>
      <p:pic>
        <p:nvPicPr>
          <p:cNvPr id="11" name="Picture 4" descr="Flag of the United Kingdom - Wikipedia">
            <a:extLst>
              <a:ext uri="{FF2B5EF4-FFF2-40B4-BE49-F238E27FC236}">
                <a16:creationId xmlns:a16="http://schemas.microsoft.com/office/drawing/2014/main" id="{15D30606-8A85-6149-8697-BF36BFF1151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15493" y="4333660"/>
            <a:ext cx="3456214" cy="172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13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AF3CAB-788D-4747-B3C6-4C59D03DA087}"/>
              </a:ext>
            </a:extLst>
          </p:cNvPr>
          <p:cNvSpPr>
            <a:spLocks noGrp="1"/>
          </p:cNvSpPr>
          <p:nvPr>
            <p:ph type="title"/>
          </p:nvPr>
        </p:nvSpPr>
        <p:spPr>
          <a:xfrm>
            <a:off x="412063" y="1412488"/>
            <a:ext cx="3516355" cy="4363844"/>
          </a:xfrm>
        </p:spPr>
        <p:txBody>
          <a:bodyPr vert="horz" lIns="91440" tIns="45720" rIns="91440" bIns="45720" rtlCol="0" anchor="t">
            <a:normAutofit/>
          </a:bodyPr>
          <a:lstStyle/>
          <a:p>
            <a:pPr algn="ctr"/>
            <a:r>
              <a:rPr lang="en-US" sz="4000" b="1" kern="1200" dirty="0">
                <a:solidFill>
                  <a:srgbClr val="FFC000"/>
                </a:solidFill>
                <a:latin typeface="Avenir Next" panose="020B0503020202020204" pitchFamily="34" charset="0"/>
              </a:rPr>
              <a:t>INTIMATE PARTNER VIOLENCE (IPV) </a:t>
            </a:r>
            <a:br>
              <a:rPr lang="en-US" sz="4000" b="1" kern="1200" dirty="0">
                <a:solidFill>
                  <a:srgbClr val="FFC000"/>
                </a:solidFill>
                <a:latin typeface="Avenir Next" panose="020B0503020202020204" pitchFamily="34" charset="0"/>
              </a:rPr>
            </a:br>
            <a:r>
              <a:rPr lang="en-US" sz="4000" b="1" kern="1200" dirty="0">
                <a:solidFill>
                  <a:srgbClr val="FFC000"/>
                </a:solidFill>
                <a:latin typeface="Avenir Next" panose="020B0503020202020204" pitchFamily="34" charset="0"/>
              </a:rPr>
              <a:t>IN THE US</a:t>
            </a:r>
            <a:br>
              <a:rPr lang="en-US" sz="4000" b="1" kern="1200" dirty="0">
                <a:solidFill>
                  <a:srgbClr val="FFC000"/>
                </a:solidFill>
                <a:latin typeface="Avenir Next" panose="020B0503020202020204" pitchFamily="34" charset="0"/>
              </a:rPr>
            </a:br>
            <a:endParaRPr lang="en-US" sz="4000" b="1" kern="1200" dirty="0">
              <a:solidFill>
                <a:srgbClr val="FFC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13D7C134-842A-DA4D-B75A-E045B01521D5}"/>
              </a:ext>
            </a:extLst>
          </p:cNvPr>
          <p:cNvSpPr>
            <a:spLocks noGrp="1"/>
          </p:cNvSpPr>
          <p:nvPr>
            <p:ph idx="1"/>
          </p:nvPr>
        </p:nvSpPr>
        <p:spPr>
          <a:xfrm>
            <a:off x="4380855" y="1412489"/>
            <a:ext cx="3427283" cy="4363844"/>
          </a:xfrm>
        </p:spPr>
        <p:txBody>
          <a:bodyPr vert="horz" lIns="91440" tIns="45720" rIns="91440" bIns="45720" numCol="1" rtlCol="0">
            <a:normAutofit/>
          </a:bodyPr>
          <a:lstStyle/>
          <a:p>
            <a:pPr marL="251460">
              <a:spcBef>
                <a:spcPts val="0"/>
              </a:spcBef>
            </a:pPr>
            <a:r>
              <a:rPr lang="en-US" dirty="0"/>
              <a:t>36% (or 43.6 million) women experienced contact sexual violence or physical violence, and/or stalking by an intimate partner during her lifetime.</a:t>
            </a:r>
          </a:p>
          <a:p>
            <a:pPr marL="251460">
              <a:spcBef>
                <a:spcPts val="0"/>
              </a:spcBef>
            </a:pPr>
            <a:r>
              <a:rPr lang="en-US" dirty="0"/>
              <a:t>18% of women experienced contact sexual violence.</a:t>
            </a:r>
          </a:p>
        </p:txBody>
      </p:sp>
      <p:cxnSp>
        <p:nvCxnSpPr>
          <p:cNvPr id="25" name="Straight Connector 24">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7C8BF17-7AF6-704B-A3F7-1BA51EC07B3C}"/>
              </a:ext>
            </a:extLst>
          </p:cNvPr>
          <p:cNvSpPr txBox="1"/>
          <p:nvPr/>
        </p:nvSpPr>
        <p:spPr>
          <a:xfrm>
            <a:off x="8451604" y="1412489"/>
            <a:ext cx="3197701" cy="4363844"/>
          </a:xfrm>
          <a:prstGeom prst="rect">
            <a:avLst/>
          </a:prstGeom>
        </p:spPr>
        <p:txBody>
          <a:bodyPr vert="horz" lIns="91440" tIns="45720" rIns="91440" bIns="45720" rtlCol="0">
            <a:normAutofit/>
          </a:bodyPr>
          <a:lstStyle/>
          <a:p>
            <a:pPr indent="-228600" fontAlgn="base">
              <a:lnSpc>
                <a:spcPct val="90000"/>
              </a:lnSpc>
              <a:spcBef>
                <a:spcPct val="0"/>
              </a:spcBef>
              <a:spcAft>
                <a:spcPts val="600"/>
              </a:spcAft>
              <a:buFont typeface="Arial" panose="020B0604020202020204" pitchFamily="34" charset="0"/>
              <a:buChar char="•"/>
              <a:defRPr/>
            </a:pPr>
            <a:r>
              <a:rPr lang="en-US" sz="2800" dirty="0"/>
              <a:t>CDC, National Intimate Partner &amp; Sexual Violence Survey, 2015</a:t>
            </a:r>
          </a:p>
          <a:p>
            <a:pPr indent="-228600" fontAlgn="base">
              <a:lnSpc>
                <a:spcPct val="90000"/>
              </a:lnSpc>
              <a:spcBef>
                <a:spcPct val="0"/>
              </a:spcBef>
              <a:spcAft>
                <a:spcPts val="600"/>
              </a:spcAft>
              <a:buFont typeface="Arial" panose="020B0604020202020204" pitchFamily="34" charset="0"/>
              <a:buChar char="•"/>
              <a:defRPr/>
            </a:pPr>
            <a:r>
              <a:rPr lang="en-US" sz="2800" dirty="0"/>
              <a:t>31% experienced physical violence</a:t>
            </a:r>
          </a:p>
          <a:p>
            <a:pPr indent="-228600" fontAlgn="base">
              <a:lnSpc>
                <a:spcPct val="90000"/>
              </a:lnSpc>
              <a:spcBef>
                <a:spcPct val="0"/>
              </a:spcBef>
              <a:spcAft>
                <a:spcPts val="600"/>
              </a:spcAft>
              <a:buFont typeface="Arial" panose="020B0604020202020204" pitchFamily="34" charset="0"/>
              <a:buChar char="•"/>
              <a:defRPr/>
            </a:pPr>
            <a:r>
              <a:rPr lang="en-US" sz="2800" dirty="0"/>
              <a:t>21% experienced severe physical violence</a:t>
            </a:r>
          </a:p>
        </p:txBody>
      </p:sp>
    </p:spTree>
    <p:extLst>
      <p:ext uri="{BB962C8B-B14F-4D97-AF65-F5344CB8AC3E}">
        <p14:creationId xmlns:p14="http://schemas.microsoft.com/office/powerpoint/2010/main" val="2112639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16" name="Rectangle 70">
            <a:extLst>
              <a:ext uri="{FF2B5EF4-FFF2-40B4-BE49-F238E27FC236}">
                <a16:creationId xmlns:a16="http://schemas.microsoft.com/office/drawing/2014/main" id="{8DF66CB0-1AD6-4D8C-BE70-897ADA64F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4C3B26D-D43F-467B-B943-E20A45E7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CA78BF6-9CD0-8B41-9919-9A6D5E29D4EC}"/>
              </a:ext>
            </a:extLst>
          </p:cNvPr>
          <p:cNvSpPr txBox="1"/>
          <p:nvPr/>
        </p:nvSpPr>
        <p:spPr>
          <a:xfrm>
            <a:off x="1265274" y="685799"/>
            <a:ext cx="5624624" cy="1474667"/>
          </a:xfrm>
          <a:prstGeom prst="rect">
            <a:avLst/>
          </a:prstGeom>
        </p:spPr>
        <p:txBody>
          <a:bodyPr vert="horz" lIns="91440" tIns="45720" rIns="91440" bIns="45720" rtlCol="0" anchor="b">
            <a:normAutofit fontScale="92500" lnSpcReduction="10000"/>
          </a:bodyPr>
          <a:lstStyle/>
          <a:p>
            <a:pPr algn="ctr" fontAlgn="base">
              <a:lnSpc>
                <a:spcPct val="120000"/>
              </a:lnSpc>
              <a:spcBef>
                <a:spcPct val="0"/>
              </a:spcBef>
              <a:spcAft>
                <a:spcPts val="600"/>
              </a:spcAft>
              <a:defRPr/>
            </a:pPr>
            <a:r>
              <a:rPr lang="en-US" sz="2800" dirty="0">
                <a:latin typeface="Avenir Next" panose="020B0503020202020204" pitchFamily="34" charset="0"/>
                <a:ea typeface="+mj-ea"/>
                <a:cs typeface="+mj-cs"/>
              </a:rPr>
              <a:t>CDC, NATIONAL INTIMATE PARTNER </a:t>
            </a:r>
            <a:r>
              <a:rPr lang="en-US" sz="2800" b="1" dirty="0">
                <a:latin typeface="Avenir Next" panose="020B0503020202020204" pitchFamily="34" charset="0"/>
                <a:ea typeface="+mj-ea"/>
                <a:cs typeface="+mj-cs"/>
              </a:rPr>
              <a:t>&amp; SEXUAL VIOLENCE SURVEY, 2015</a:t>
            </a:r>
          </a:p>
        </p:txBody>
      </p:sp>
      <p:sp>
        <p:nvSpPr>
          <p:cNvPr id="3" name="Content Placeholder 2">
            <a:extLst>
              <a:ext uri="{FF2B5EF4-FFF2-40B4-BE49-F238E27FC236}">
                <a16:creationId xmlns:a16="http://schemas.microsoft.com/office/drawing/2014/main" id="{036CEB24-B1AF-A04F-95DA-7FFDBDAD169B}"/>
              </a:ext>
            </a:extLst>
          </p:cNvPr>
          <p:cNvSpPr>
            <a:spLocks noGrp="1"/>
          </p:cNvSpPr>
          <p:nvPr>
            <p:ph idx="1"/>
          </p:nvPr>
        </p:nvSpPr>
        <p:spPr>
          <a:xfrm>
            <a:off x="1335801" y="2247308"/>
            <a:ext cx="5512124" cy="3910601"/>
          </a:xfrm>
        </p:spPr>
        <p:txBody>
          <a:bodyPr vert="horz" lIns="91440" tIns="45720" rIns="91440" bIns="45720" rtlCol="0" anchor="t">
            <a:normAutofit fontScale="85000" lnSpcReduction="20000"/>
          </a:bodyPr>
          <a:lstStyle/>
          <a:p>
            <a:pPr>
              <a:lnSpc>
                <a:spcPct val="100000"/>
              </a:lnSpc>
              <a:spcBef>
                <a:spcPts val="0"/>
              </a:spcBef>
            </a:pPr>
            <a:r>
              <a:rPr lang="en-US" dirty="0"/>
              <a:t>10% experienced stalking during their lifetime.</a:t>
            </a:r>
          </a:p>
          <a:p>
            <a:pPr marL="0" indent="0">
              <a:lnSpc>
                <a:spcPct val="100000"/>
              </a:lnSpc>
              <a:spcBef>
                <a:spcPts val="0"/>
              </a:spcBef>
              <a:buNone/>
            </a:pPr>
            <a:endParaRPr lang="en-US" dirty="0"/>
          </a:p>
          <a:p>
            <a:pPr>
              <a:lnSpc>
                <a:spcPct val="100000"/>
              </a:lnSpc>
              <a:spcBef>
                <a:spcPts val="0"/>
              </a:spcBef>
            </a:pPr>
            <a:r>
              <a:rPr lang="en-US" dirty="0"/>
              <a:t>6% of women (6.6 million) in the U.S. experienced contact sexual or physical violence, and/or stalking by an intimate partner during the 12 months preceding the survey.</a:t>
            </a:r>
          </a:p>
          <a:p>
            <a:pPr>
              <a:lnSpc>
                <a:spcPct val="100000"/>
              </a:lnSpc>
              <a:spcBef>
                <a:spcPts val="0"/>
              </a:spcBef>
            </a:pPr>
            <a:endParaRPr lang="en-US" dirty="0"/>
          </a:p>
          <a:p>
            <a:pPr>
              <a:lnSpc>
                <a:spcPct val="100000"/>
              </a:lnSpc>
              <a:spcBef>
                <a:spcPts val="0"/>
              </a:spcBef>
            </a:pPr>
            <a:r>
              <a:rPr lang="en-US" dirty="0"/>
              <a:t>36% (44 million) experienced psychological aggression by an intimate partner during their lifetime.</a:t>
            </a:r>
          </a:p>
          <a:p>
            <a:pPr>
              <a:lnSpc>
                <a:spcPct val="100000"/>
              </a:lnSpc>
            </a:pPr>
            <a:endParaRPr lang="en-US" sz="2400" dirty="0"/>
          </a:p>
        </p:txBody>
      </p:sp>
      <p:pic>
        <p:nvPicPr>
          <p:cNvPr id="38914" name="Picture 2" descr="person holding white printer paper">
            <a:extLst>
              <a:ext uri="{FF2B5EF4-FFF2-40B4-BE49-F238E27FC236}">
                <a16:creationId xmlns:a16="http://schemas.microsoft.com/office/drawing/2014/main" id="{C412C027-C4C0-0D44-A3FD-296969CE466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2"/>
          <a:stretch/>
        </p:blipFill>
        <p:spPr bwMode="auto">
          <a:xfrm>
            <a:off x="7461069" y="685799"/>
            <a:ext cx="4117787"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417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731A-8060-6E46-B17E-9DE97AC87865}"/>
              </a:ext>
            </a:extLst>
          </p:cNvPr>
          <p:cNvSpPr>
            <a:spLocks noGrp="1"/>
          </p:cNvSpPr>
          <p:nvPr>
            <p:ph type="title"/>
          </p:nvPr>
        </p:nvSpPr>
        <p:spPr>
          <a:xfrm>
            <a:off x="-1562099" y="479428"/>
            <a:ext cx="10515600" cy="1325563"/>
          </a:xfrm>
        </p:spPr>
        <p:txBody>
          <a:bodyPr>
            <a:noAutofit/>
          </a:bodyPr>
          <a:lstStyle/>
          <a:p>
            <a:pPr algn="ctr"/>
            <a:br>
              <a:rPr lang="en-US" sz="3600" dirty="0">
                <a:latin typeface="Avenir Next" panose="020B0503020202020204" pitchFamily="34" charset="0"/>
                <a:ea typeface="ＭＳ Ｐゴシック" charset="0"/>
              </a:rPr>
            </a:br>
            <a:r>
              <a:rPr lang="en-US" sz="3600" b="1" dirty="0">
                <a:solidFill>
                  <a:srgbClr val="C00000"/>
                </a:solidFill>
                <a:latin typeface="Avenir Next" panose="020B0503020202020204" pitchFamily="34" charset="0"/>
                <a:ea typeface="ＭＳ Ｐゴシック" charset="0"/>
              </a:rPr>
              <a:t>SEXUAL HARASSMENT</a:t>
            </a:r>
            <a:r>
              <a:rPr lang="en-US" sz="3600" dirty="0">
                <a:solidFill>
                  <a:srgbClr val="C00000"/>
                </a:solidFill>
                <a:latin typeface="Avenir Next" panose="020B0503020202020204" pitchFamily="34" charset="0"/>
                <a:ea typeface="ＭＳ Ｐゴシック" charset="0"/>
              </a:rPr>
              <a:t> </a:t>
            </a:r>
            <a:br>
              <a:rPr lang="en-US" sz="3600" dirty="0">
                <a:solidFill>
                  <a:srgbClr val="C00000"/>
                </a:solidFill>
                <a:latin typeface="Avenir Next" panose="020B0503020202020204" pitchFamily="34" charset="0"/>
                <a:ea typeface="ＭＳ Ｐゴシック" charset="0"/>
              </a:rPr>
            </a:br>
            <a:r>
              <a:rPr lang="en-US" sz="3600" dirty="0">
                <a:latin typeface="Avenir Next" panose="020B0503020202020204" pitchFamily="34" charset="0"/>
                <a:ea typeface="ＭＳ Ｐゴシック" charset="0"/>
              </a:rPr>
              <a:t>IS COMMON</a:t>
            </a:r>
            <a:br>
              <a:rPr lang="en-US" sz="3600" dirty="0">
                <a:latin typeface="Avenir Next" panose="020B0503020202020204" pitchFamily="34" charset="0"/>
                <a:ea typeface="ＭＳ Ｐゴシック" charset="0"/>
              </a:rPr>
            </a:b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873F45C8-E653-0B4D-A91C-1258F4F8FEF3}"/>
              </a:ext>
            </a:extLst>
          </p:cNvPr>
          <p:cNvSpPr>
            <a:spLocks noGrp="1"/>
          </p:cNvSpPr>
          <p:nvPr>
            <p:ph idx="1"/>
          </p:nvPr>
        </p:nvSpPr>
        <p:spPr>
          <a:xfrm>
            <a:off x="536666" y="1929608"/>
            <a:ext cx="6713219" cy="4170746"/>
          </a:xfrm>
        </p:spPr>
        <p:txBody>
          <a:bodyPr>
            <a:normAutofit lnSpcReduction="10000"/>
          </a:bodyPr>
          <a:lstStyle/>
          <a:p>
            <a:pPr>
              <a:lnSpc>
                <a:spcPct val="100000"/>
              </a:lnSpc>
              <a:spcBef>
                <a:spcPts val="0"/>
              </a:spcBef>
            </a:pPr>
            <a:r>
              <a:rPr lang="en-US" dirty="0"/>
              <a:t>23% of female university students reported experiencing sexual assault or sexual misconduct </a:t>
            </a:r>
            <a:r>
              <a:rPr lang="en-US" sz="2000" dirty="0"/>
              <a:t>(survey of 27 universities in the U.S. in 2015).</a:t>
            </a:r>
          </a:p>
          <a:p>
            <a:pPr>
              <a:lnSpc>
                <a:spcPct val="100000"/>
              </a:lnSpc>
              <a:spcBef>
                <a:spcPts val="0"/>
              </a:spcBef>
            </a:pPr>
            <a:r>
              <a:rPr lang="en-US" dirty="0"/>
              <a:t>10% of women in the EU report experienced cyber-harassment since the age of 15 </a:t>
            </a:r>
            <a:r>
              <a:rPr lang="en-US" sz="2000" dirty="0"/>
              <a:t>(receiving unwanted, offensive, sexually explicit emails or SMS messages, or offensive, inappropriate advances on social network sites).</a:t>
            </a:r>
          </a:p>
          <a:p>
            <a:pPr>
              <a:lnSpc>
                <a:spcPct val="100000"/>
              </a:lnSpc>
              <a:spcBef>
                <a:spcPts val="0"/>
              </a:spcBef>
            </a:pPr>
            <a:r>
              <a:rPr lang="en-US" dirty="0"/>
              <a:t>Risk is highest among young women age 18 to 29.</a:t>
            </a:r>
          </a:p>
        </p:txBody>
      </p:sp>
      <p:sp>
        <p:nvSpPr>
          <p:cNvPr id="4" name="TextBox 3">
            <a:extLst>
              <a:ext uri="{FF2B5EF4-FFF2-40B4-BE49-F238E27FC236}">
                <a16:creationId xmlns:a16="http://schemas.microsoft.com/office/drawing/2014/main" id="{EBBCD056-1864-AE42-BD93-5DE11F338B5A}"/>
              </a:ext>
            </a:extLst>
          </p:cNvPr>
          <p:cNvSpPr txBox="1"/>
          <p:nvPr/>
        </p:nvSpPr>
        <p:spPr>
          <a:xfrm>
            <a:off x="104504" y="6286497"/>
            <a:ext cx="7406640" cy="369332"/>
          </a:xfrm>
          <a:prstGeom prst="rect">
            <a:avLst/>
          </a:prstGeom>
          <a:noFill/>
        </p:spPr>
        <p:txBody>
          <a:bodyPr wrap="square" rtlCol="0">
            <a:spAutoFit/>
          </a:bodyPr>
          <a:lstStyle/>
          <a:p>
            <a:pPr algn="ctr" eaLnBrk="0" fontAlgn="base" hangingPunct="0">
              <a:spcBef>
                <a:spcPct val="0"/>
              </a:spcBef>
              <a:spcAft>
                <a:spcPct val="0"/>
              </a:spcAft>
              <a:defRPr/>
            </a:pPr>
            <a:r>
              <a:rPr lang="en-US" dirty="0">
                <a:latin typeface="Times New Roman" charset="0"/>
                <a:ea typeface="ＭＳ Ｐゴシック" charset="0"/>
              </a:rPr>
              <a:t>UN  Women, Facts &amp; Figures, Ending Violence Against Women, 2019</a:t>
            </a:r>
          </a:p>
        </p:txBody>
      </p:sp>
      <p:pic>
        <p:nvPicPr>
          <p:cNvPr id="3074" name="Picture 2" descr="man and woman holding hands">
            <a:extLst>
              <a:ext uri="{FF2B5EF4-FFF2-40B4-BE49-F238E27FC236}">
                <a16:creationId xmlns:a16="http://schemas.microsoft.com/office/drawing/2014/main" id="{0E539CFF-0CB8-2E43-B37F-7F68120BCF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6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man and woman holding hands">
            <a:extLst>
              <a:ext uri="{FF2B5EF4-FFF2-40B4-BE49-F238E27FC236}">
                <a16:creationId xmlns:a16="http://schemas.microsoft.com/office/drawing/2014/main" id="{392AB41C-FE4F-1542-8D51-A35FAC70ED5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6" name="Arc 15">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7368AA6-168E-4448-9DBD-7E3ADD9B1A05}"/>
              </a:ext>
            </a:extLst>
          </p:cNvPr>
          <p:cNvSpPr>
            <a:spLocks noGrp="1"/>
          </p:cNvSpPr>
          <p:nvPr>
            <p:ph idx="1"/>
          </p:nvPr>
        </p:nvSpPr>
        <p:spPr>
          <a:xfrm>
            <a:off x="5061857" y="1094016"/>
            <a:ext cx="6486675" cy="4882243"/>
          </a:xfrm>
        </p:spPr>
        <p:txBody>
          <a:bodyPr>
            <a:normAutofit/>
          </a:bodyPr>
          <a:lstStyle/>
          <a:p>
            <a:pPr>
              <a:lnSpc>
                <a:spcPct val="100000"/>
              </a:lnSpc>
              <a:spcBef>
                <a:spcPts val="0"/>
              </a:spcBef>
            </a:pPr>
            <a:r>
              <a:rPr lang="en-US" sz="2400" dirty="0"/>
              <a:t>Between 40% and 60% of women in the Middle East and North Africa said that they had experienced street-based sexual harassment (sexual comments, stalking/following, or staring/ogling).</a:t>
            </a:r>
          </a:p>
          <a:p>
            <a:pPr>
              <a:lnSpc>
                <a:spcPct val="100000"/>
              </a:lnSpc>
              <a:spcBef>
                <a:spcPts val="0"/>
              </a:spcBef>
            </a:pPr>
            <a:r>
              <a:rPr lang="en-US" sz="2400" dirty="0"/>
              <a:t>And 31% to 64% of men said they had carried out such acts.</a:t>
            </a:r>
          </a:p>
          <a:p>
            <a:pPr>
              <a:lnSpc>
                <a:spcPct val="100000"/>
              </a:lnSpc>
              <a:spcBef>
                <a:spcPts val="0"/>
              </a:spcBef>
            </a:pPr>
            <a:r>
              <a:rPr lang="en-US" sz="2400" dirty="0"/>
              <a:t>39% of Australian women, (who had been in the workforce for the prior five years) experienced sexual harassment in the workplace compared to 26% of men. </a:t>
            </a:r>
          </a:p>
          <a:p>
            <a:pPr>
              <a:lnSpc>
                <a:spcPct val="100000"/>
              </a:lnSpc>
              <a:spcBef>
                <a:spcPts val="0"/>
              </a:spcBef>
            </a:pPr>
            <a:r>
              <a:rPr lang="en-US" sz="2400" dirty="0"/>
              <a:t>In 79% of cases, the perpetrator(s) was male.</a:t>
            </a:r>
          </a:p>
          <a:p>
            <a:pPr>
              <a:lnSpc>
                <a:spcPct val="100000"/>
              </a:lnSpc>
            </a:pPr>
            <a:endParaRPr lang="en-US" sz="2400" dirty="0"/>
          </a:p>
        </p:txBody>
      </p:sp>
      <p:sp>
        <p:nvSpPr>
          <p:cNvPr id="8" name="TextBox 7">
            <a:extLst>
              <a:ext uri="{FF2B5EF4-FFF2-40B4-BE49-F238E27FC236}">
                <a16:creationId xmlns:a16="http://schemas.microsoft.com/office/drawing/2014/main" id="{C0923D61-4023-3546-BC64-6EABC2A09B59}"/>
              </a:ext>
            </a:extLst>
          </p:cNvPr>
          <p:cNvSpPr txBox="1"/>
          <p:nvPr/>
        </p:nvSpPr>
        <p:spPr>
          <a:xfrm>
            <a:off x="4950822" y="6237513"/>
            <a:ext cx="7132321" cy="369332"/>
          </a:xfrm>
          <a:prstGeom prst="rect">
            <a:avLst/>
          </a:prstGeom>
          <a:noFill/>
        </p:spPr>
        <p:txBody>
          <a:bodyPr wrap="square" rtlCol="0">
            <a:spAutoFit/>
          </a:bodyPr>
          <a:lstStyle/>
          <a:p>
            <a:pPr algn="ctr"/>
            <a:r>
              <a:rPr lang="en-US" dirty="0"/>
              <a:t>UN  Women, Facts &amp; Figures, Ending Violence Against Women, 2019</a:t>
            </a:r>
          </a:p>
        </p:txBody>
      </p:sp>
    </p:spTree>
    <p:extLst>
      <p:ext uri="{BB962C8B-B14F-4D97-AF65-F5344CB8AC3E}">
        <p14:creationId xmlns:p14="http://schemas.microsoft.com/office/powerpoint/2010/main" val="153335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red rose underwater">
            <a:extLst>
              <a:ext uri="{FF2B5EF4-FFF2-40B4-BE49-F238E27FC236}">
                <a16:creationId xmlns:a16="http://schemas.microsoft.com/office/drawing/2014/main" id="{2C4AB030-D25D-704F-A74B-7634EF9E65E0}"/>
              </a:ext>
            </a:extLst>
          </p:cNvPr>
          <p:cNvPicPr>
            <a:picLocks noChangeAspect="1" noChangeArrowheads="1"/>
          </p:cNvPicPr>
          <p:nvPr/>
        </p:nvPicPr>
        <p:blipFill rotWithShape="1">
          <a:blip r:embed="rId2" cstate="email">
            <a:alphaModFix/>
            <a:extLst>
              <a:ext uri="{28A0092B-C50C-407E-A947-70E740481C1C}">
                <a14:useLocalDpi xmlns:a14="http://schemas.microsoft.com/office/drawing/2010/main"/>
              </a:ext>
            </a:extLst>
          </a:blip>
          <a:srcRect/>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2E510610-AACF-1747-B3E8-88D722C89ACE}"/>
              </a:ext>
            </a:extLst>
          </p:cNvPr>
          <p:cNvSpPr>
            <a:spLocks noGrp="1"/>
          </p:cNvSpPr>
          <p:nvPr>
            <p:ph type="title"/>
          </p:nvPr>
        </p:nvSpPr>
        <p:spPr>
          <a:xfrm>
            <a:off x="-409447" y="1112773"/>
            <a:ext cx="7124565" cy="1311664"/>
          </a:xfrm>
        </p:spPr>
        <p:txBody>
          <a:bodyPr>
            <a:noAutofit/>
          </a:bodyPr>
          <a:lstStyle/>
          <a:p>
            <a:pPr algn="ctr"/>
            <a:br>
              <a:rPr lang="en-US" sz="3600" dirty="0">
                <a:solidFill>
                  <a:srgbClr val="000000"/>
                </a:solidFill>
                <a:latin typeface="Avenir Next" panose="020B0503020202020204" pitchFamily="34" charset="0"/>
              </a:rPr>
            </a:br>
            <a:r>
              <a:rPr lang="en-US" sz="3600" b="1" dirty="0">
                <a:solidFill>
                  <a:srgbClr val="C00000"/>
                </a:solidFill>
                <a:latin typeface="Avenir Next" panose="020B0503020202020204" pitchFamily="34" charset="0"/>
              </a:rPr>
              <a:t>DOMESTIC VIOLENCE </a:t>
            </a:r>
            <a:br>
              <a:rPr lang="en-US" sz="3600" b="1" dirty="0">
                <a:solidFill>
                  <a:srgbClr val="000000"/>
                </a:solidFill>
                <a:latin typeface="Avenir Next" panose="020B0503020202020204" pitchFamily="34" charset="0"/>
              </a:rPr>
            </a:br>
            <a:r>
              <a:rPr lang="en-US" sz="3600" dirty="0">
                <a:solidFill>
                  <a:srgbClr val="000000"/>
                </a:solidFill>
                <a:latin typeface="Avenir Next" panose="020B0503020202020204" pitchFamily="34" charset="0"/>
              </a:rPr>
              <a:t>AMONG CHRISTIANS</a:t>
            </a:r>
            <a:br>
              <a:rPr lang="en-US" sz="3600" dirty="0">
                <a:solidFill>
                  <a:srgbClr val="000000"/>
                </a:solidFill>
                <a:latin typeface="Avenir Next" panose="020B0503020202020204" pitchFamily="34" charset="0"/>
              </a:rPr>
            </a:br>
            <a:endParaRPr lang="en-US" sz="36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67C4E3A7-7A30-8F42-840B-ABF3B81CC517}"/>
              </a:ext>
            </a:extLst>
          </p:cNvPr>
          <p:cNvSpPr>
            <a:spLocks noGrp="1"/>
          </p:cNvSpPr>
          <p:nvPr>
            <p:ph idx="1"/>
          </p:nvPr>
        </p:nvSpPr>
        <p:spPr>
          <a:xfrm>
            <a:off x="690696" y="2535444"/>
            <a:ext cx="5612132" cy="3788830"/>
          </a:xfrm>
        </p:spPr>
        <p:txBody>
          <a:bodyPr anchor="ctr">
            <a:normAutofit/>
          </a:bodyPr>
          <a:lstStyle/>
          <a:p>
            <a:pPr>
              <a:lnSpc>
                <a:spcPct val="100000"/>
              </a:lnSpc>
              <a:spcBef>
                <a:spcPts val="0"/>
              </a:spcBef>
            </a:pPr>
            <a:r>
              <a:rPr lang="en-US" sz="3200" dirty="0">
                <a:solidFill>
                  <a:srgbClr val="000000"/>
                </a:solidFill>
              </a:rPr>
              <a:t>Problem may be especially acute among SDAs.</a:t>
            </a:r>
          </a:p>
          <a:p>
            <a:pPr marL="0" indent="0">
              <a:lnSpc>
                <a:spcPct val="100000"/>
              </a:lnSpc>
              <a:spcBef>
                <a:spcPts val="0"/>
              </a:spcBef>
              <a:buNone/>
            </a:pPr>
            <a:endParaRPr lang="en-US" sz="1200" dirty="0">
              <a:solidFill>
                <a:srgbClr val="000000"/>
              </a:solidFill>
            </a:endParaRPr>
          </a:p>
          <a:p>
            <a:pPr>
              <a:lnSpc>
                <a:spcPct val="100000"/>
              </a:lnSpc>
              <a:spcBef>
                <a:spcPts val="0"/>
              </a:spcBef>
            </a:pPr>
            <a:r>
              <a:rPr lang="en-US" sz="3200" dirty="0">
                <a:solidFill>
                  <a:srgbClr val="000000"/>
                </a:solidFill>
              </a:rPr>
              <a:t>Domestic violence is more common in small theologically conservative religious groups.</a:t>
            </a:r>
          </a:p>
          <a:p>
            <a:pPr>
              <a:lnSpc>
                <a:spcPct val="100000"/>
              </a:lnSpc>
            </a:pPr>
            <a:endParaRPr lang="en-US" sz="3200" dirty="0">
              <a:solidFill>
                <a:srgbClr val="000000"/>
              </a:solidFill>
            </a:endParaRPr>
          </a:p>
        </p:txBody>
      </p:sp>
    </p:spTree>
    <p:extLst>
      <p:ext uri="{BB962C8B-B14F-4D97-AF65-F5344CB8AC3E}">
        <p14:creationId xmlns:p14="http://schemas.microsoft.com/office/powerpoint/2010/main" val="117126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77A33-23D2-9E45-A2AC-D13A3E8A23D9}"/>
              </a:ext>
            </a:extLst>
          </p:cNvPr>
          <p:cNvSpPr>
            <a:spLocks noGrp="1"/>
          </p:cNvSpPr>
          <p:nvPr>
            <p:ph idx="1"/>
          </p:nvPr>
        </p:nvSpPr>
        <p:spPr>
          <a:xfrm>
            <a:off x="929640" y="1551305"/>
            <a:ext cx="10330543" cy="4351338"/>
          </a:xfrm>
        </p:spPr>
        <p:txBody>
          <a:bodyPr/>
          <a:lstStyle/>
          <a:p>
            <a:pPr marL="0" indent="0" algn="ctr">
              <a:lnSpc>
                <a:spcPct val="150000"/>
              </a:lnSpc>
              <a:buNone/>
            </a:pPr>
            <a:r>
              <a:rPr lang="en-US" dirty="0">
                <a:latin typeface="Avenir Book" panose="02000503020000020003" pitchFamily="2" charset="0"/>
              </a:rPr>
              <a:t>ON THE OTHER HAND, BECAUSE DOMESTIC VIOLENCE IS TWICE AS LIKELY IN FAMILIES WHERE THE HUSBAND AND WIFE BELONG TO DIFFERENT DENOMINATIONS, COMPARED TO THOSE THAT BELONG TO THE SAME RELIGION, </a:t>
            </a:r>
            <a:r>
              <a:rPr lang="en-US" dirty="0">
                <a:solidFill>
                  <a:srgbClr val="C00000"/>
                </a:solidFill>
                <a:latin typeface="Avenir Book" panose="02000503020000020003" pitchFamily="2" charset="0"/>
              </a:rPr>
              <a:t>THE LOW LEVELS OF MARRYING OUT OF THE FAITH MAY BE PROTECTIVE FOR SDAS.</a:t>
            </a:r>
          </a:p>
          <a:p>
            <a:pPr marL="0" indent="0" algn="ctr">
              <a:lnSpc>
                <a:spcPct val="150000"/>
              </a:lnSpc>
              <a:buNone/>
            </a:pPr>
            <a:endParaRPr lang="en-US" dirty="0"/>
          </a:p>
        </p:txBody>
      </p:sp>
    </p:spTree>
    <p:extLst>
      <p:ext uri="{BB962C8B-B14F-4D97-AF65-F5344CB8AC3E}">
        <p14:creationId xmlns:p14="http://schemas.microsoft.com/office/powerpoint/2010/main" val="2550669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a:extLst>
              <a:ext uri="{FF2B5EF4-FFF2-40B4-BE49-F238E27FC236}">
                <a16:creationId xmlns:a16="http://schemas.microsoft.com/office/drawing/2014/main" id="{F321E740-BD39-D04A-B2F6-3624CE8327F8}"/>
              </a:ext>
            </a:extLst>
          </p:cNvPr>
          <p:cNvSpPr txBox="1"/>
          <p:nvPr/>
        </p:nvSpPr>
        <p:spPr>
          <a:xfrm>
            <a:off x="625923" y="448721"/>
            <a:ext cx="5353280" cy="1225650"/>
          </a:xfrm>
          <a:prstGeom prst="rect">
            <a:avLst/>
          </a:prstGeom>
        </p:spPr>
        <p:txBody>
          <a:bodyPr vert="horz" lIns="91440" tIns="45720" rIns="91440" bIns="45720" rtlCol="0" anchor="b">
            <a:normAutofit fontScale="70000" lnSpcReduction="20000"/>
          </a:bodyPr>
          <a:lstStyle/>
          <a:p>
            <a:pPr algn="ctr">
              <a:lnSpc>
                <a:spcPct val="120000"/>
              </a:lnSpc>
              <a:spcBef>
                <a:spcPct val="0"/>
              </a:spcBef>
              <a:spcAft>
                <a:spcPts val="600"/>
              </a:spcAft>
            </a:pPr>
            <a:r>
              <a:rPr lang="en-US" sz="3500" dirty="0">
                <a:solidFill>
                  <a:schemeClr val="bg1"/>
                </a:solidFill>
                <a:latin typeface="Avenir Next" panose="020B0503020202020204" pitchFamily="34" charset="0"/>
                <a:ea typeface="+mj-ea"/>
                <a:cs typeface="+mj-cs"/>
              </a:rPr>
              <a:t>UNITED NATIONS DEFINITION: </a:t>
            </a:r>
          </a:p>
          <a:p>
            <a:pPr algn="ctr">
              <a:lnSpc>
                <a:spcPct val="120000"/>
              </a:lnSpc>
              <a:spcBef>
                <a:spcPct val="0"/>
              </a:spcBef>
              <a:spcAft>
                <a:spcPts val="600"/>
              </a:spcAft>
            </a:pPr>
            <a:r>
              <a:rPr lang="en-US" sz="3500" b="1" dirty="0">
                <a:solidFill>
                  <a:srgbClr val="FFC000"/>
                </a:solidFill>
                <a:latin typeface="Avenir Next" panose="020B0503020202020204" pitchFamily="34" charset="0"/>
                <a:ea typeface="+mj-ea"/>
                <a:cs typeface="+mj-cs"/>
              </a:rPr>
              <a:t>OF VIOLENCE AGAINST WOMEN</a:t>
            </a: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3">
            <a:extLst>
              <a:ext uri="{FF2B5EF4-FFF2-40B4-BE49-F238E27FC236}">
                <a16:creationId xmlns:a16="http://schemas.microsoft.com/office/drawing/2014/main" id="{FDEFEC19-D74A-2F41-A1B1-269D89855A04}"/>
              </a:ext>
            </a:extLst>
          </p:cNvPr>
          <p:cNvSpPr txBox="1">
            <a:spLocks noChangeArrowheads="1"/>
          </p:cNvSpPr>
          <p:nvPr/>
        </p:nvSpPr>
        <p:spPr>
          <a:xfrm>
            <a:off x="620176" y="2240092"/>
            <a:ext cx="5244724" cy="31973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10000"/>
              </a:lnSpc>
            </a:pPr>
            <a:r>
              <a:rPr lang="en-US" sz="3000" dirty="0">
                <a:solidFill>
                  <a:schemeClr val="bg1"/>
                </a:solidFill>
              </a:rPr>
              <a:t>Any act of gender-based violence that results in, or is likely to result in, physical, sexual or psychological harm or suffering to women, including threats of such acts, coercion or arbitrary deprivation of liberty, whether occurring in public or in private life.</a:t>
            </a:r>
          </a:p>
          <a:p>
            <a:pPr marL="0" algn="ctr">
              <a:lnSpc>
                <a:spcPct val="110000"/>
              </a:lnSpc>
            </a:pPr>
            <a:endParaRPr lang="en-US" dirty="0">
              <a:solidFill>
                <a:schemeClr val="bg1"/>
              </a:solidFill>
            </a:endParaRPr>
          </a:p>
          <a:p>
            <a:pPr marL="0" algn="ctr">
              <a:lnSpc>
                <a:spcPct val="110000"/>
              </a:lnSpc>
            </a:pPr>
            <a:endParaRPr lang="en-US" dirty="0">
              <a:solidFill>
                <a:schemeClr val="bg1"/>
              </a:solidFill>
            </a:endParaRP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Screen Clipping">
            <a:extLst>
              <a:ext uri="{FF2B5EF4-FFF2-40B4-BE49-F238E27FC236}">
                <a16:creationId xmlns:a16="http://schemas.microsoft.com/office/drawing/2014/main" id="{BF0EB34D-4CBC-8F4B-BEFA-3D769D1AF53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25453" y="10"/>
            <a:ext cx="5666547" cy="6857990"/>
          </a:xfrm>
          <a:prstGeom prst="rect">
            <a:avLst/>
          </a:prstGeom>
        </p:spPr>
      </p:pic>
    </p:spTree>
    <p:extLst>
      <p:ext uri="{BB962C8B-B14F-4D97-AF65-F5344CB8AC3E}">
        <p14:creationId xmlns:p14="http://schemas.microsoft.com/office/powerpoint/2010/main" val="1986878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9415-474E-7147-BC1D-0F475EC7C4ED}"/>
              </a:ext>
            </a:extLst>
          </p:cNvPr>
          <p:cNvSpPr>
            <a:spLocks noGrp="1"/>
          </p:cNvSpPr>
          <p:nvPr>
            <p:ph type="title"/>
          </p:nvPr>
        </p:nvSpPr>
        <p:spPr>
          <a:xfrm>
            <a:off x="-1758049" y="365125"/>
            <a:ext cx="10515600" cy="1325563"/>
          </a:xfrm>
        </p:spPr>
        <p:txBody>
          <a:bodyPr>
            <a:normAutofit/>
          </a:bodyPr>
          <a:lstStyle/>
          <a:p>
            <a:pPr algn="ctr"/>
            <a:r>
              <a:rPr lang="en-US" sz="3600" b="1" dirty="0">
                <a:solidFill>
                  <a:srgbClr val="C00000"/>
                </a:solidFill>
                <a:latin typeface="Avenir Next" panose="020B0503020202020204" pitchFamily="34" charset="0"/>
              </a:rPr>
              <a:t>DOMESTIC VIOLENCE </a:t>
            </a:r>
            <a:br>
              <a:rPr lang="en-US" sz="3600" b="1" dirty="0">
                <a:solidFill>
                  <a:srgbClr val="C00000"/>
                </a:solidFill>
                <a:latin typeface="Avenir Next" panose="020B0503020202020204" pitchFamily="34" charset="0"/>
              </a:rPr>
            </a:br>
            <a:r>
              <a:rPr lang="en-US" sz="3600" dirty="0">
                <a:latin typeface="Avenir Next" panose="020B0503020202020204" pitchFamily="34" charset="0"/>
              </a:rPr>
              <a:t>AMONG SDAS</a:t>
            </a:r>
          </a:p>
        </p:txBody>
      </p:sp>
      <p:sp>
        <p:nvSpPr>
          <p:cNvPr id="3" name="Content Placeholder 2">
            <a:extLst>
              <a:ext uri="{FF2B5EF4-FFF2-40B4-BE49-F238E27FC236}">
                <a16:creationId xmlns:a16="http://schemas.microsoft.com/office/drawing/2014/main" id="{AF7F473A-3F3D-4145-82A7-EAFDA2C6F31B}"/>
              </a:ext>
            </a:extLst>
          </p:cNvPr>
          <p:cNvSpPr>
            <a:spLocks noGrp="1"/>
          </p:cNvSpPr>
          <p:nvPr>
            <p:ph idx="1"/>
          </p:nvPr>
        </p:nvSpPr>
        <p:spPr>
          <a:xfrm>
            <a:off x="473525" y="1760309"/>
            <a:ext cx="6515100" cy="4493532"/>
          </a:xfrm>
        </p:spPr>
        <p:txBody>
          <a:bodyPr>
            <a:normAutofit fontScale="92500" lnSpcReduction="10000"/>
          </a:bodyPr>
          <a:lstStyle/>
          <a:p>
            <a:pPr>
              <a:spcAft>
                <a:spcPts val="600"/>
              </a:spcAft>
            </a:pPr>
            <a:r>
              <a:rPr lang="en-US" dirty="0"/>
              <a:t>A random sample of 1,431 SDAs in                                           70 churches in 5-state area in the U.S.                                   found  disturbingly high levels of                                       intimate partner violence among SDAs.</a:t>
            </a:r>
          </a:p>
          <a:p>
            <a:pPr>
              <a:spcAft>
                <a:spcPts val="600"/>
              </a:spcAft>
            </a:pPr>
            <a:r>
              <a:rPr lang="en-US" dirty="0"/>
              <a:t>65% reported that they had experienced controlling and demeaning behavior at least once in their lifetime. </a:t>
            </a:r>
          </a:p>
          <a:p>
            <a:pPr>
              <a:spcAft>
                <a:spcPts val="600"/>
              </a:spcAft>
            </a:pPr>
            <a:r>
              <a:rPr lang="en-US" dirty="0"/>
              <a:t>46% experienced common couple violence.</a:t>
            </a:r>
          </a:p>
          <a:p>
            <a:pPr>
              <a:spcAft>
                <a:spcPts val="600"/>
              </a:spcAft>
            </a:pPr>
            <a:r>
              <a:rPr lang="en-US" dirty="0"/>
              <a:t>29% reported sexual violence.</a:t>
            </a:r>
          </a:p>
          <a:p>
            <a:pPr>
              <a:spcAft>
                <a:spcPts val="600"/>
              </a:spcAft>
            </a:pPr>
            <a:r>
              <a:rPr lang="en-US" dirty="0"/>
              <a:t>10% reported severe physical violence.</a:t>
            </a:r>
          </a:p>
          <a:p>
            <a:pPr>
              <a:lnSpc>
                <a:spcPct val="110000"/>
              </a:lnSpc>
            </a:pPr>
            <a:endParaRPr lang="en-US" dirty="0"/>
          </a:p>
        </p:txBody>
      </p:sp>
      <p:sp>
        <p:nvSpPr>
          <p:cNvPr id="4" name="Rectangle 4">
            <a:extLst>
              <a:ext uri="{FF2B5EF4-FFF2-40B4-BE49-F238E27FC236}">
                <a16:creationId xmlns:a16="http://schemas.microsoft.com/office/drawing/2014/main" id="{CD05D024-A20E-2548-94D1-0D42F367FF20}"/>
              </a:ext>
            </a:extLst>
          </p:cNvPr>
          <p:cNvSpPr>
            <a:spLocks noChangeArrowheads="1"/>
          </p:cNvSpPr>
          <p:nvPr/>
        </p:nvSpPr>
        <p:spPr bwMode="auto">
          <a:xfrm>
            <a:off x="104503" y="6189935"/>
            <a:ext cx="674805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40000"/>
              </a:spcBef>
              <a:buFontTx/>
              <a:buChar char=" "/>
            </a:pPr>
            <a:r>
              <a:rPr lang="en-US" sz="2000" dirty="0" err="1"/>
              <a:t>Drumm</a:t>
            </a:r>
            <a:r>
              <a:rPr lang="en-US" sz="2000" dirty="0"/>
              <a:t> et al., Social Work and Christianity, 2006</a:t>
            </a:r>
          </a:p>
        </p:txBody>
      </p:sp>
      <p:pic>
        <p:nvPicPr>
          <p:cNvPr id="6" name="Picture 2" descr="photo of brown church">
            <a:extLst>
              <a:ext uri="{FF2B5EF4-FFF2-40B4-BE49-F238E27FC236}">
                <a16:creationId xmlns:a16="http://schemas.microsoft.com/office/drawing/2014/main" id="{AA76EED9-837E-C94E-B76F-61EF963B524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968445" y="0"/>
            <a:ext cx="52235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394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D839-D637-7E45-A14F-9BA918F74B34}"/>
              </a:ext>
            </a:extLst>
          </p:cNvPr>
          <p:cNvSpPr>
            <a:spLocks noGrp="1"/>
          </p:cNvSpPr>
          <p:nvPr>
            <p:ph type="title"/>
          </p:nvPr>
        </p:nvSpPr>
        <p:spPr>
          <a:xfrm>
            <a:off x="6417733" y="490537"/>
            <a:ext cx="5291663" cy="1628775"/>
          </a:xfrm>
        </p:spPr>
        <p:txBody>
          <a:bodyPr anchor="b">
            <a:noAutofit/>
          </a:bodyPr>
          <a:lstStyle/>
          <a:p>
            <a:pPr algn="ctr">
              <a:lnSpc>
                <a:spcPct val="100000"/>
              </a:lnSpc>
            </a:pPr>
            <a:r>
              <a:rPr lang="en-US" sz="3600" dirty="0">
                <a:latin typeface="Avenir Next" panose="020B0503020202020204" pitchFamily="34" charset="0"/>
              </a:rPr>
              <a:t>LARGER </a:t>
            </a:r>
            <a:br>
              <a:rPr lang="en-US" sz="3600" dirty="0">
                <a:latin typeface="Avenir Next" panose="020B0503020202020204" pitchFamily="34" charset="0"/>
              </a:rPr>
            </a:br>
            <a:r>
              <a:rPr lang="en-US" sz="3600" b="1" dirty="0">
                <a:solidFill>
                  <a:srgbClr val="C00000"/>
                </a:solidFill>
                <a:latin typeface="Avenir Next" panose="020B0503020202020204" pitchFamily="34" charset="0"/>
              </a:rPr>
              <a:t>CULTURAL CONTEXT</a:t>
            </a:r>
            <a:br>
              <a:rPr lang="en-US" sz="3600" dirty="0">
                <a:latin typeface="Avenir Next" panose="020B0503020202020204" pitchFamily="34" charset="0"/>
              </a:rPr>
            </a:br>
            <a:endParaRPr lang="en-US" sz="3600" dirty="0">
              <a:latin typeface="Avenir Next" panose="020B0503020202020204" pitchFamily="34" charset="0"/>
            </a:endParaRPr>
          </a:p>
        </p:txBody>
      </p:sp>
      <p:pic>
        <p:nvPicPr>
          <p:cNvPr id="39938" name="Picture 2" descr="persons right foot on white wall">
            <a:extLst>
              <a:ext uri="{FF2B5EF4-FFF2-40B4-BE49-F238E27FC236}">
                <a16:creationId xmlns:a16="http://schemas.microsoft.com/office/drawing/2014/main" id="{C223C3EC-1271-0A40-AC25-38F641BD4A2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D2695BC-B9DE-3843-80C1-EFCAB3819FD8}"/>
              </a:ext>
            </a:extLst>
          </p:cNvPr>
          <p:cNvSpPr>
            <a:spLocks noGrp="1"/>
          </p:cNvSpPr>
          <p:nvPr>
            <p:ph idx="1"/>
          </p:nvPr>
        </p:nvSpPr>
        <p:spPr>
          <a:xfrm>
            <a:off x="6170141" y="1696125"/>
            <a:ext cx="5786846" cy="4965932"/>
          </a:xfrm>
        </p:spPr>
        <p:txBody>
          <a:bodyPr>
            <a:normAutofit/>
          </a:bodyPr>
          <a:lstStyle/>
          <a:p>
            <a:pPr marL="251460" indent="-251460">
              <a:lnSpc>
                <a:spcPct val="100000"/>
              </a:lnSpc>
              <a:spcBef>
                <a:spcPts val="0"/>
              </a:spcBef>
            </a:pPr>
            <a:r>
              <a:rPr lang="en-US" dirty="0"/>
              <a:t>Violence is a common method of problem solving in society.</a:t>
            </a:r>
          </a:p>
          <a:p>
            <a:pPr marL="251460" indent="-251460">
              <a:lnSpc>
                <a:spcPct val="100000"/>
              </a:lnSpc>
              <a:spcBef>
                <a:spcPts val="0"/>
              </a:spcBef>
            </a:pPr>
            <a:r>
              <a:rPr lang="en-US" dirty="0"/>
              <a:t>In many children’s TV programs (cartoons) violence is the first choice in conflict resolution and lacks lasting consequences.</a:t>
            </a:r>
          </a:p>
          <a:p>
            <a:pPr marL="251460" indent="-251460">
              <a:lnSpc>
                <a:spcPct val="100000"/>
              </a:lnSpc>
              <a:spcBef>
                <a:spcPts val="0"/>
              </a:spcBef>
            </a:pPr>
            <a:r>
              <a:rPr lang="en-US" dirty="0"/>
              <a:t>The crushed or exploded victim is magically restored shortly after.</a:t>
            </a:r>
          </a:p>
          <a:p>
            <a:pPr marL="251460" indent="-251460">
              <a:lnSpc>
                <a:spcPct val="100000"/>
              </a:lnSpc>
              <a:spcBef>
                <a:spcPts val="0"/>
              </a:spcBef>
            </a:pPr>
            <a:r>
              <a:rPr lang="en-US" dirty="0"/>
              <a:t>This is soon followed by unrelenting advanced training and violence through movies and TV.</a:t>
            </a:r>
          </a:p>
          <a:p>
            <a:pPr>
              <a:lnSpc>
                <a:spcPct val="100000"/>
              </a:lnSpc>
            </a:pPr>
            <a:endParaRPr lang="en-US" sz="2400" dirty="0"/>
          </a:p>
        </p:txBody>
      </p:sp>
    </p:spTree>
    <p:extLst>
      <p:ext uri="{BB962C8B-B14F-4D97-AF65-F5344CB8AC3E}">
        <p14:creationId xmlns:p14="http://schemas.microsoft.com/office/powerpoint/2010/main" val="1884091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opened book">
            <a:extLst>
              <a:ext uri="{FF2B5EF4-FFF2-40B4-BE49-F238E27FC236}">
                <a16:creationId xmlns:a16="http://schemas.microsoft.com/office/drawing/2014/main" id="{BBE97E62-F518-334B-B547-0572A7176629}"/>
              </a:ext>
            </a:extLst>
          </p:cNvPr>
          <p:cNvPicPr>
            <a:picLocks noChangeAspect="1" noChangeArrowheads="1"/>
          </p:cNvPicPr>
          <p:nvPr/>
        </p:nvPicPr>
        <p:blipFill rotWithShape="1">
          <a:blip r:embed="rId2" cstate="email">
            <a:alphaModFix/>
            <a:extLst>
              <a:ext uri="{28A0092B-C50C-407E-A947-70E740481C1C}">
                <a14:useLocalDpi xmlns:a14="http://schemas.microsoft.com/office/drawing/2010/main"/>
              </a:ext>
            </a:extLst>
          </a:blip>
          <a:srcRect r="-1"/>
          <a:stretch/>
        </p:blipFill>
        <p:spPr bwMode="auto">
          <a:xfrm>
            <a:off x="5669281" y="10"/>
            <a:ext cx="6522414"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15D91CA-EFEB-5645-B111-05C8605AE8F4}"/>
              </a:ext>
            </a:extLst>
          </p:cNvPr>
          <p:cNvSpPr>
            <a:spLocks noGrp="1"/>
          </p:cNvSpPr>
          <p:nvPr>
            <p:ph type="title"/>
          </p:nvPr>
        </p:nvSpPr>
        <p:spPr>
          <a:xfrm>
            <a:off x="372287" y="712718"/>
            <a:ext cx="5546816" cy="1311664"/>
          </a:xfrm>
        </p:spPr>
        <p:txBody>
          <a:bodyPr>
            <a:normAutofit fontScale="90000"/>
          </a:bodyPr>
          <a:lstStyle/>
          <a:p>
            <a:pPr algn="ctr"/>
            <a:r>
              <a:rPr lang="en-US" sz="4000" b="1" dirty="0">
                <a:solidFill>
                  <a:srgbClr val="000000"/>
                </a:solidFill>
                <a:latin typeface="Avenir Next" panose="020B0503020202020204" pitchFamily="34" charset="0"/>
              </a:rPr>
              <a:t>USE AND MIS-USE </a:t>
            </a:r>
            <a:br>
              <a:rPr lang="en-US" sz="4000" b="1" dirty="0">
                <a:solidFill>
                  <a:srgbClr val="000000"/>
                </a:solidFill>
                <a:latin typeface="Avenir Next" panose="020B0503020202020204" pitchFamily="34" charset="0"/>
              </a:rPr>
            </a:br>
            <a:r>
              <a:rPr lang="en-US" sz="4000" b="1" dirty="0">
                <a:solidFill>
                  <a:srgbClr val="C00000"/>
                </a:solidFill>
                <a:latin typeface="Avenir Next" panose="020B0503020202020204" pitchFamily="34" charset="0"/>
              </a:rPr>
              <a:t>OF SCRIPTURE</a:t>
            </a:r>
            <a:br>
              <a:rPr lang="en-US" sz="3200" dirty="0">
                <a:solidFill>
                  <a:srgbClr val="000000"/>
                </a:solidFill>
                <a:latin typeface="Avenir Next" panose="020B0503020202020204" pitchFamily="34" charset="0"/>
              </a:rPr>
            </a:br>
            <a:endParaRPr lang="en-US" sz="32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8610AC07-D275-BD42-A4F0-523678A8A1CC}"/>
              </a:ext>
            </a:extLst>
          </p:cNvPr>
          <p:cNvSpPr>
            <a:spLocks noGrp="1"/>
          </p:cNvSpPr>
          <p:nvPr>
            <p:ph idx="1"/>
          </p:nvPr>
        </p:nvSpPr>
        <p:spPr>
          <a:xfrm>
            <a:off x="470263" y="1818206"/>
            <a:ext cx="5802636" cy="4765474"/>
          </a:xfrm>
        </p:spPr>
        <p:txBody>
          <a:bodyPr anchor="ctr">
            <a:noAutofit/>
          </a:bodyPr>
          <a:lstStyle/>
          <a:p>
            <a:pPr marL="251460" indent="-251460">
              <a:lnSpc>
                <a:spcPct val="110000"/>
              </a:lnSpc>
              <a:spcBef>
                <a:spcPts val="0"/>
              </a:spcBef>
            </a:pPr>
            <a:r>
              <a:rPr lang="en-US" sz="2600" dirty="0">
                <a:solidFill>
                  <a:srgbClr val="000000"/>
                </a:solidFill>
              </a:rPr>
              <a:t>The Bible has often been misused to provide the moral and ideological support for ideas of male superiority and to enforce rigid boundaries for the behavior of husbands and wives.</a:t>
            </a:r>
          </a:p>
          <a:p>
            <a:pPr marL="251460" indent="-251460">
              <a:lnSpc>
                <a:spcPct val="110000"/>
              </a:lnSpc>
              <a:spcBef>
                <a:spcPts val="0"/>
              </a:spcBef>
            </a:pPr>
            <a:r>
              <a:rPr lang="en-US" sz="2600" dirty="0">
                <a:solidFill>
                  <a:srgbClr val="000000"/>
                </a:solidFill>
              </a:rPr>
              <a:t>Many persons in our society view the socially determined role relationships of husbands and wives as established by God for all cultures, societies, and times.</a:t>
            </a:r>
          </a:p>
        </p:txBody>
      </p:sp>
    </p:spTree>
    <p:extLst>
      <p:ext uri="{BB962C8B-B14F-4D97-AF65-F5344CB8AC3E}">
        <p14:creationId xmlns:p14="http://schemas.microsoft.com/office/powerpoint/2010/main" val="486013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boy reading Holy Bible while lying on bed">
            <a:extLst>
              <a:ext uri="{FF2B5EF4-FFF2-40B4-BE49-F238E27FC236}">
                <a16:creationId xmlns:a16="http://schemas.microsoft.com/office/drawing/2014/main" id="{11E52619-9DEF-7F4B-93FE-E5C0A0C17FD3}"/>
              </a:ext>
            </a:extLst>
          </p:cNvPr>
          <p:cNvPicPr>
            <a:picLocks noChangeAspect="1" noChangeArrowheads="1"/>
          </p:cNvPicPr>
          <p:nvPr/>
        </p:nvPicPr>
        <p:blipFill rotWithShape="1">
          <a:blip r:embed="rId2" cstate="email">
            <a:alphaModFix/>
            <a:extLst>
              <a:ext uri="{28A0092B-C50C-407E-A947-70E740481C1C}">
                <a14:useLocalDpi xmlns:a14="http://schemas.microsoft.com/office/drawing/2010/main"/>
              </a:ext>
            </a:extLst>
          </a:blip>
          <a:srcRect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989DD485-8354-324A-BCAA-FF60AA7B3EB3}"/>
              </a:ext>
            </a:extLst>
          </p:cNvPr>
          <p:cNvSpPr>
            <a:spLocks noGrp="1"/>
          </p:cNvSpPr>
          <p:nvPr>
            <p:ph type="title"/>
          </p:nvPr>
        </p:nvSpPr>
        <p:spPr>
          <a:xfrm>
            <a:off x="942273" y="855617"/>
            <a:ext cx="4803636" cy="1311664"/>
          </a:xfrm>
        </p:spPr>
        <p:txBody>
          <a:bodyPr>
            <a:normAutofit/>
          </a:bodyPr>
          <a:lstStyle/>
          <a:p>
            <a:r>
              <a:rPr lang="en-US" sz="4000" b="1" dirty="0">
                <a:solidFill>
                  <a:srgbClr val="000000"/>
                </a:solidFill>
              </a:rPr>
              <a:t>Ephesians 5:21-33</a:t>
            </a:r>
            <a:br>
              <a:rPr lang="en-US" sz="4000" b="1" dirty="0">
                <a:solidFill>
                  <a:srgbClr val="000000"/>
                </a:solidFill>
              </a:rPr>
            </a:br>
            <a:endParaRPr lang="en-US" sz="4000" b="1" dirty="0">
              <a:solidFill>
                <a:srgbClr val="000000"/>
              </a:solidFill>
            </a:endParaRPr>
          </a:p>
        </p:txBody>
      </p:sp>
      <p:sp>
        <p:nvSpPr>
          <p:cNvPr id="3" name="Content Placeholder 2">
            <a:extLst>
              <a:ext uri="{FF2B5EF4-FFF2-40B4-BE49-F238E27FC236}">
                <a16:creationId xmlns:a16="http://schemas.microsoft.com/office/drawing/2014/main" id="{5CE4A8B6-387F-B146-A52C-074194635AB8}"/>
              </a:ext>
            </a:extLst>
          </p:cNvPr>
          <p:cNvSpPr>
            <a:spLocks noGrp="1"/>
          </p:cNvSpPr>
          <p:nvPr>
            <p:ph idx="1"/>
          </p:nvPr>
        </p:nvSpPr>
        <p:spPr>
          <a:xfrm>
            <a:off x="404948" y="1511449"/>
            <a:ext cx="5878285" cy="4957355"/>
          </a:xfrm>
        </p:spPr>
        <p:txBody>
          <a:bodyPr anchor="ctr">
            <a:noAutofit/>
          </a:bodyPr>
          <a:lstStyle/>
          <a:p>
            <a:pPr>
              <a:lnSpc>
                <a:spcPct val="110000"/>
              </a:lnSpc>
              <a:spcBef>
                <a:spcPts val="0"/>
              </a:spcBef>
            </a:pPr>
            <a:r>
              <a:rPr lang="en-US" sz="2400" dirty="0">
                <a:solidFill>
                  <a:srgbClr val="000000"/>
                </a:solidFill>
              </a:rPr>
              <a:t>This is the most famous of passage that has been used to justify the abuse of wives by their husbands.</a:t>
            </a:r>
          </a:p>
          <a:p>
            <a:pPr>
              <a:lnSpc>
                <a:spcPct val="110000"/>
              </a:lnSpc>
              <a:spcBef>
                <a:spcPts val="0"/>
              </a:spcBef>
            </a:pPr>
            <a:r>
              <a:rPr lang="en-US" sz="2400" dirty="0">
                <a:solidFill>
                  <a:srgbClr val="000000"/>
                </a:solidFill>
              </a:rPr>
              <a:t>Many husbands believe that Paul’s command in Ephesians 5:22 “wives, be subject to your husband,” gives them license to use physical force in their efforts to “command their children and household after them.” </a:t>
            </a:r>
          </a:p>
          <a:p>
            <a:pPr>
              <a:lnSpc>
                <a:spcPct val="110000"/>
              </a:lnSpc>
              <a:spcBef>
                <a:spcPts val="0"/>
              </a:spcBef>
            </a:pPr>
            <a:r>
              <a:rPr lang="en-US" sz="2400" dirty="0">
                <a:solidFill>
                  <a:srgbClr val="000000"/>
                </a:solidFill>
              </a:rPr>
              <a:t>Many wives accept violence as part of their God-ordained lot in life.</a:t>
            </a:r>
          </a:p>
        </p:txBody>
      </p:sp>
    </p:spTree>
    <p:extLst>
      <p:ext uri="{BB962C8B-B14F-4D97-AF65-F5344CB8AC3E}">
        <p14:creationId xmlns:p14="http://schemas.microsoft.com/office/powerpoint/2010/main" val="3258146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9C720-34FD-A047-8127-E29A48638FAD}"/>
              </a:ext>
            </a:extLst>
          </p:cNvPr>
          <p:cNvSpPr>
            <a:spLocks noGrp="1"/>
          </p:cNvSpPr>
          <p:nvPr>
            <p:ph type="title"/>
          </p:nvPr>
        </p:nvSpPr>
        <p:spPr>
          <a:xfrm>
            <a:off x="5080934" y="1250236"/>
            <a:ext cx="6586491" cy="1286160"/>
          </a:xfrm>
        </p:spPr>
        <p:txBody>
          <a:bodyPr anchor="b">
            <a:normAutofit/>
          </a:bodyPr>
          <a:lstStyle/>
          <a:p>
            <a:pPr algn="ctr"/>
            <a:r>
              <a:rPr lang="en-US" sz="4100" b="1" dirty="0"/>
              <a:t>Misrepresenting Paul</a:t>
            </a:r>
            <a:br>
              <a:rPr lang="en-US" sz="4100" b="1" dirty="0"/>
            </a:br>
            <a:endParaRPr lang="en-US" sz="4100" b="1" dirty="0"/>
          </a:p>
        </p:txBody>
      </p:sp>
      <p:sp>
        <p:nvSpPr>
          <p:cNvPr id="3" name="Content Placeholder 2">
            <a:extLst>
              <a:ext uri="{FF2B5EF4-FFF2-40B4-BE49-F238E27FC236}">
                <a16:creationId xmlns:a16="http://schemas.microsoft.com/office/drawing/2014/main" id="{0AC2F32B-9FB5-8F48-BA5F-E3DD0EB61286}"/>
              </a:ext>
            </a:extLst>
          </p:cNvPr>
          <p:cNvSpPr>
            <a:spLocks noGrp="1"/>
          </p:cNvSpPr>
          <p:nvPr>
            <p:ph idx="1"/>
          </p:nvPr>
        </p:nvSpPr>
        <p:spPr>
          <a:xfrm>
            <a:off x="5080934" y="2297998"/>
            <a:ext cx="6586489" cy="4298746"/>
          </a:xfrm>
        </p:spPr>
        <p:txBody>
          <a:bodyPr>
            <a:normAutofit lnSpcReduction="10000"/>
          </a:bodyPr>
          <a:lstStyle/>
          <a:p>
            <a:pPr>
              <a:lnSpc>
                <a:spcPct val="110000"/>
              </a:lnSpc>
              <a:spcBef>
                <a:spcPts val="0"/>
              </a:spcBef>
            </a:pPr>
            <a:r>
              <a:rPr lang="en-US" sz="2400" dirty="0"/>
              <a:t>Eph. 5:22 cannot be divorced from verse 21: “ in the fear of God.” </a:t>
            </a:r>
          </a:p>
          <a:p>
            <a:pPr>
              <a:lnSpc>
                <a:spcPct val="110000"/>
              </a:lnSpc>
              <a:spcBef>
                <a:spcPts val="0"/>
              </a:spcBef>
            </a:pPr>
            <a:r>
              <a:rPr lang="en-US" sz="2400" dirty="0"/>
              <a:t>The command for wives to be subject to their husbands must be balanced by the commands in this passage for husbands to love their wives with the same self-sacrificing love that Christ has for the church.</a:t>
            </a:r>
          </a:p>
          <a:p>
            <a:pPr>
              <a:lnSpc>
                <a:spcPct val="110000"/>
              </a:lnSpc>
              <a:spcBef>
                <a:spcPts val="0"/>
              </a:spcBef>
            </a:pPr>
            <a:r>
              <a:rPr lang="en-US" sz="2400" dirty="0"/>
              <a:t>This passage directs twice as much instruction to husbands as to wives.</a:t>
            </a:r>
          </a:p>
          <a:p>
            <a:pPr>
              <a:lnSpc>
                <a:spcPct val="110000"/>
              </a:lnSpc>
              <a:spcBef>
                <a:spcPts val="0"/>
              </a:spcBef>
            </a:pPr>
            <a:r>
              <a:rPr lang="en-US" sz="2400" dirty="0"/>
              <a:t>9 of the 13 verses describe how husbands are to nourish and cherish their wives.</a:t>
            </a:r>
          </a:p>
        </p:txBody>
      </p:sp>
      <p:pic>
        <p:nvPicPr>
          <p:cNvPr id="9218" name="Picture 2" descr="open pocket bible on green surface">
            <a:extLst>
              <a:ext uri="{FF2B5EF4-FFF2-40B4-BE49-F238E27FC236}">
                <a16:creationId xmlns:a16="http://schemas.microsoft.com/office/drawing/2014/main" id="{5E084282-71F2-F240-9ACA-560DAB98139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F82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638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six white sticky notes">
            <a:extLst>
              <a:ext uri="{FF2B5EF4-FFF2-40B4-BE49-F238E27FC236}">
                <a16:creationId xmlns:a16="http://schemas.microsoft.com/office/drawing/2014/main" id="{1CAA3FED-3C24-9A42-90D0-379F48D9187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45CFFEA-CC9D-EC43-8B95-E28D50D61865}"/>
              </a:ext>
            </a:extLst>
          </p:cNvPr>
          <p:cNvSpPr>
            <a:spLocks noGrp="1"/>
          </p:cNvSpPr>
          <p:nvPr>
            <p:ph type="title"/>
          </p:nvPr>
        </p:nvSpPr>
        <p:spPr>
          <a:xfrm>
            <a:off x="709448" y="1913950"/>
            <a:ext cx="4793281" cy="3000950"/>
          </a:xfrm>
        </p:spPr>
        <p:txBody>
          <a:bodyPr>
            <a:normAutofit/>
          </a:bodyPr>
          <a:lstStyle/>
          <a:p>
            <a:pPr marL="0" indent="0"/>
            <a:r>
              <a:rPr lang="en-US" sz="3600" b="1" dirty="0">
                <a:latin typeface="Avenir Next" panose="020B0503020202020204" pitchFamily="34" charset="0"/>
              </a:rPr>
              <a:t>WHAT </a:t>
            </a:r>
            <a:r>
              <a:rPr lang="en-US" sz="3600" b="1" dirty="0">
                <a:solidFill>
                  <a:srgbClr val="C00000"/>
                </a:solidFill>
                <a:latin typeface="Avenir Next" panose="020B0503020202020204" pitchFamily="34" charset="0"/>
              </a:rPr>
              <a:t>CAN WE DO? </a:t>
            </a:r>
            <a:br>
              <a:rPr lang="en-US" sz="3600" b="1" dirty="0">
                <a:solidFill>
                  <a:srgbClr val="C00000"/>
                </a:solidFill>
                <a:latin typeface="Avenir Next" panose="020B0503020202020204" pitchFamily="34" charset="0"/>
              </a:rPr>
            </a:br>
            <a:br>
              <a:rPr lang="en-US" sz="3600" b="1" dirty="0">
                <a:latin typeface="Avenir Next" panose="020B0503020202020204" pitchFamily="34" charset="0"/>
              </a:rPr>
            </a:br>
            <a:endParaRPr lang="en-US" sz="3600" b="1" dirty="0">
              <a:latin typeface="Avenir Next" panose="020B0503020202020204" pitchFamily="34" charset="0"/>
            </a:endParaRP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07AC14-A1AF-844D-B024-0553AA479F33}"/>
              </a:ext>
            </a:extLst>
          </p:cNvPr>
          <p:cNvSpPr>
            <a:spLocks noGrp="1"/>
          </p:cNvSpPr>
          <p:nvPr>
            <p:ph idx="1"/>
          </p:nvPr>
        </p:nvSpPr>
        <p:spPr>
          <a:xfrm>
            <a:off x="525516" y="3417573"/>
            <a:ext cx="4593021" cy="2619839"/>
          </a:xfrm>
        </p:spPr>
        <p:txBody>
          <a:bodyPr anchor="ctr">
            <a:normAutofit/>
          </a:bodyPr>
          <a:lstStyle/>
          <a:p>
            <a:endParaRPr lang="en-US" sz="1800" dirty="0"/>
          </a:p>
          <a:p>
            <a:endParaRPr lang="en-US" sz="1800" dirty="0"/>
          </a:p>
          <a:p>
            <a:pPr marL="0" indent="0">
              <a:buNone/>
            </a:pPr>
            <a:endParaRPr lang="en-US" sz="1800" dirty="0"/>
          </a:p>
        </p:txBody>
      </p:sp>
    </p:spTree>
    <p:extLst>
      <p:ext uri="{BB962C8B-B14F-4D97-AF65-F5344CB8AC3E}">
        <p14:creationId xmlns:p14="http://schemas.microsoft.com/office/powerpoint/2010/main" val="1979906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5CDD-688B-3446-B7E1-3AD381337C07}"/>
              </a:ext>
            </a:extLst>
          </p:cNvPr>
          <p:cNvSpPr>
            <a:spLocks noGrp="1"/>
          </p:cNvSpPr>
          <p:nvPr>
            <p:ph type="title"/>
          </p:nvPr>
        </p:nvSpPr>
        <p:spPr>
          <a:xfrm>
            <a:off x="4965430" y="1168113"/>
            <a:ext cx="6586491" cy="1286160"/>
          </a:xfrm>
        </p:spPr>
        <p:txBody>
          <a:bodyPr anchor="b">
            <a:normAutofit fontScale="90000"/>
          </a:bodyPr>
          <a:lstStyle/>
          <a:p>
            <a:pPr algn="ctr"/>
            <a:r>
              <a:rPr lang="en-US" sz="4100" b="1" dirty="0">
                <a:latin typeface="Avenir Next" panose="020B0503020202020204" pitchFamily="34" charset="0"/>
              </a:rPr>
              <a:t>WHAT CHURCHES </a:t>
            </a:r>
            <a:r>
              <a:rPr lang="en-US" sz="4100" b="1" dirty="0">
                <a:solidFill>
                  <a:srgbClr val="C00000"/>
                </a:solidFill>
                <a:latin typeface="Avenir Next" panose="020B0503020202020204" pitchFamily="34" charset="0"/>
              </a:rPr>
              <a:t>CAN DO</a:t>
            </a:r>
            <a:br>
              <a:rPr lang="en-US" sz="4100" b="1" dirty="0">
                <a:latin typeface="Avenir Next" panose="020B0503020202020204" pitchFamily="34" charset="0"/>
              </a:rPr>
            </a:br>
            <a:endParaRPr lang="en-US" sz="41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7ABF38E2-C5D5-BA42-B57F-27D76F584792}"/>
              </a:ext>
            </a:extLst>
          </p:cNvPr>
          <p:cNvSpPr>
            <a:spLocks noGrp="1"/>
          </p:cNvSpPr>
          <p:nvPr>
            <p:ph idx="1"/>
          </p:nvPr>
        </p:nvSpPr>
        <p:spPr>
          <a:xfrm>
            <a:off x="4965431" y="2438400"/>
            <a:ext cx="6586489" cy="3785419"/>
          </a:xfrm>
        </p:spPr>
        <p:txBody>
          <a:bodyPr>
            <a:normAutofit/>
          </a:bodyPr>
          <a:lstStyle/>
          <a:p>
            <a:pPr marL="251460" indent="-251460">
              <a:lnSpc>
                <a:spcPct val="100000"/>
              </a:lnSpc>
              <a:spcBef>
                <a:spcPts val="0"/>
              </a:spcBef>
            </a:pPr>
            <a:r>
              <a:rPr lang="en-US" dirty="0"/>
              <a:t>The extent of spouse abuse  in society indicates that Christians should be involved in ministering to those who are affected.</a:t>
            </a:r>
          </a:p>
          <a:p>
            <a:pPr marL="251460" indent="-251460">
              <a:lnSpc>
                <a:spcPct val="100000"/>
              </a:lnSpc>
              <a:spcBef>
                <a:spcPts val="0"/>
              </a:spcBef>
            </a:pPr>
            <a:r>
              <a:rPr lang="en-US" dirty="0"/>
              <a:t>If we are to be truly Christ-like, we must be eager to identify and take care of those who are unprotected, wounded, and without an advocate.</a:t>
            </a:r>
          </a:p>
          <a:p>
            <a:pPr>
              <a:lnSpc>
                <a:spcPct val="100000"/>
              </a:lnSpc>
            </a:pPr>
            <a:endParaRPr lang="en-US" dirty="0"/>
          </a:p>
        </p:txBody>
      </p:sp>
      <p:pic>
        <p:nvPicPr>
          <p:cNvPr id="11266" name="Picture 2" descr="woman reading book">
            <a:extLst>
              <a:ext uri="{FF2B5EF4-FFF2-40B4-BE49-F238E27FC236}">
                <a16:creationId xmlns:a16="http://schemas.microsoft.com/office/drawing/2014/main" id="{3A697411-B269-894C-B218-99FD097470F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C74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830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DDF9-2B1C-3441-9DB2-31233DC4FFF5}"/>
              </a:ext>
            </a:extLst>
          </p:cNvPr>
          <p:cNvSpPr>
            <a:spLocks noGrp="1"/>
          </p:cNvSpPr>
          <p:nvPr>
            <p:ph type="title"/>
          </p:nvPr>
        </p:nvSpPr>
        <p:spPr>
          <a:xfrm>
            <a:off x="4991671" y="1308539"/>
            <a:ext cx="6586491" cy="1286160"/>
          </a:xfrm>
        </p:spPr>
        <p:txBody>
          <a:bodyPr anchor="b">
            <a:normAutofit fontScale="90000"/>
          </a:bodyPr>
          <a:lstStyle/>
          <a:p>
            <a:r>
              <a:rPr lang="en-US" sz="4100" b="1" dirty="0">
                <a:solidFill>
                  <a:srgbClr val="C00000"/>
                </a:solidFill>
                <a:latin typeface="Avenir Next" panose="020B0503020202020204" pitchFamily="34" charset="0"/>
                <a:ea typeface="ＭＳ Ｐゴシック" charset="0"/>
              </a:rPr>
              <a:t>THE ROLE </a:t>
            </a:r>
            <a:r>
              <a:rPr lang="en-US" sz="4100" dirty="0">
                <a:latin typeface="Avenir Next" panose="020B0503020202020204" pitchFamily="34" charset="0"/>
                <a:ea typeface="ＭＳ Ｐゴシック" charset="0"/>
              </a:rPr>
              <a:t>OF THE CHURCH</a:t>
            </a:r>
            <a:br>
              <a:rPr lang="en-US" sz="4100" dirty="0">
                <a:latin typeface="Avenir Next" panose="020B0503020202020204" pitchFamily="34" charset="0"/>
                <a:ea typeface="ＭＳ Ｐゴシック" charset="0"/>
              </a:rPr>
            </a:br>
            <a:endParaRPr lang="en-US" sz="41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2B6B9FDF-E228-1E48-9D2A-8CF16DADD8ED}"/>
              </a:ext>
            </a:extLst>
          </p:cNvPr>
          <p:cNvSpPr>
            <a:spLocks noGrp="1"/>
          </p:cNvSpPr>
          <p:nvPr>
            <p:ph idx="1"/>
          </p:nvPr>
        </p:nvSpPr>
        <p:spPr>
          <a:xfrm>
            <a:off x="4991671" y="2235535"/>
            <a:ext cx="6765015" cy="4429361"/>
          </a:xfrm>
        </p:spPr>
        <p:txBody>
          <a:bodyPr>
            <a:noAutofit/>
          </a:bodyPr>
          <a:lstStyle/>
          <a:p>
            <a:pPr marL="251460" indent="-251460">
              <a:lnSpc>
                <a:spcPct val="110000"/>
              </a:lnSpc>
              <a:spcBef>
                <a:spcPts val="0"/>
              </a:spcBef>
            </a:pPr>
            <a:r>
              <a:rPr lang="en-US" sz="2600" dirty="0"/>
              <a:t>The church is called to be a place that serves the community and reflects Christ’s love. </a:t>
            </a:r>
          </a:p>
          <a:p>
            <a:pPr marL="251460" indent="-251460">
              <a:lnSpc>
                <a:spcPct val="110000"/>
              </a:lnSpc>
              <a:spcBef>
                <a:spcPts val="0"/>
              </a:spcBef>
            </a:pPr>
            <a:r>
              <a:rPr lang="en-US" sz="2600" dirty="0"/>
              <a:t>We cannot underestimate the influence and responsibility we have in being salt and light and in transforming communities. </a:t>
            </a:r>
          </a:p>
          <a:p>
            <a:pPr marL="251460" indent="-251460">
              <a:lnSpc>
                <a:spcPct val="110000"/>
              </a:lnSpc>
              <a:spcBef>
                <a:spcPts val="0"/>
              </a:spcBef>
            </a:pPr>
            <a:r>
              <a:rPr lang="en-US" sz="2600" dirty="0"/>
              <a:t>Churches are often a natural place for many people to turn to in times of crisis. </a:t>
            </a:r>
          </a:p>
          <a:p>
            <a:pPr marL="251460" indent="-251460">
              <a:lnSpc>
                <a:spcPct val="110000"/>
              </a:lnSpc>
              <a:spcBef>
                <a:spcPts val="0"/>
              </a:spcBef>
            </a:pPr>
            <a:r>
              <a:rPr lang="en-US" sz="2600" dirty="0"/>
              <a:t>We can be either part of the problem or part of the solution.</a:t>
            </a:r>
          </a:p>
        </p:txBody>
      </p:sp>
      <p:pic>
        <p:nvPicPr>
          <p:cNvPr id="12290" name="Picture 2" descr="photo of brown church">
            <a:extLst>
              <a:ext uri="{FF2B5EF4-FFF2-40B4-BE49-F238E27FC236}">
                <a16:creationId xmlns:a16="http://schemas.microsoft.com/office/drawing/2014/main" id="{12962797-4BD9-A948-8B44-80039867E14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B8E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943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1B46-DDD2-C748-B4C1-DD850722C80B}"/>
              </a:ext>
            </a:extLst>
          </p:cNvPr>
          <p:cNvSpPr>
            <a:spLocks noGrp="1"/>
          </p:cNvSpPr>
          <p:nvPr>
            <p:ph type="title"/>
          </p:nvPr>
        </p:nvSpPr>
        <p:spPr>
          <a:xfrm>
            <a:off x="481013" y="3752849"/>
            <a:ext cx="3290887" cy="2827565"/>
          </a:xfrm>
        </p:spPr>
        <p:txBody>
          <a:bodyPr anchor="ctr">
            <a:normAutofit/>
          </a:bodyPr>
          <a:lstStyle/>
          <a:p>
            <a:r>
              <a:rPr lang="en-US" sz="3600" b="1" dirty="0">
                <a:latin typeface="Avenir Next" panose="020B0503020202020204" pitchFamily="34" charset="0"/>
              </a:rPr>
              <a:t>NO EASY </a:t>
            </a:r>
            <a:r>
              <a:rPr lang="en-US" sz="3600" b="1" dirty="0">
                <a:solidFill>
                  <a:srgbClr val="C00000"/>
                </a:solidFill>
                <a:latin typeface="Avenir Next" panose="020B0503020202020204" pitchFamily="34" charset="0"/>
              </a:rPr>
              <a:t>SOLUTIONS</a:t>
            </a:r>
            <a:br>
              <a:rPr lang="en-US" sz="3600" b="1" dirty="0">
                <a:latin typeface="Avenir Next" panose="020B0503020202020204" pitchFamily="34" charset="0"/>
              </a:rPr>
            </a:br>
            <a:endParaRPr lang="en-US" sz="3600" b="1" dirty="0">
              <a:latin typeface="Avenir Next" panose="020B0503020202020204" pitchFamily="34" charset="0"/>
            </a:endParaRPr>
          </a:p>
        </p:txBody>
      </p:sp>
      <p:pic>
        <p:nvPicPr>
          <p:cNvPr id="13314" name="Picture 2" descr="green leaf with white card">
            <a:extLst>
              <a:ext uri="{FF2B5EF4-FFF2-40B4-BE49-F238E27FC236}">
                <a16:creationId xmlns:a16="http://schemas.microsoft.com/office/drawing/2014/main" id="{90FA2CF7-FA5D-ED48-8028-1A52EC22E32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47A35F2-3397-F246-B299-E7E9D1334E16}"/>
              </a:ext>
            </a:extLst>
          </p:cNvPr>
          <p:cNvSpPr>
            <a:spLocks noGrp="1"/>
          </p:cNvSpPr>
          <p:nvPr>
            <p:ph idx="1"/>
          </p:nvPr>
        </p:nvSpPr>
        <p:spPr>
          <a:xfrm>
            <a:off x="4077026" y="4389667"/>
            <a:ext cx="7633962" cy="2452687"/>
          </a:xfrm>
        </p:spPr>
        <p:txBody>
          <a:bodyPr anchor="ctr">
            <a:normAutofit/>
          </a:bodyPr>
          <a:lstStyle/>
          <a:p>
            <a:pPr marL="251460" indent="-251460">
              <a:lnSpc>
                <a:spcPct val="100000"/>
              </a:lnSpc>
              <a:spcBef>
                <a:spcPts val="0"/>
              </a:spcBef>
            </a:pPr>
            <a:r>
              <a:rPr lang="en-US" sz="2400" dirty="0"/>
              <a:t>There are no easy solutions for eliminating violence against women and children but there is much that can be done that is central to the role of the church in society. </a:t>
            </a:r>
          </a:p>
          <a:p>
            <a:pPr marL="251460" indent="-251460">
              <a:lnSpc>
                <a:spcPct val="100000"/>
              </a:lnSpc>
              <a:spcBef>
                <a:spcPts val="0"/>
              </a:spcBef>
            </a:pPr>
            <a:r>
              <a:rPr lang="en-US" sz="2400" dirty="0"/>
              <a:t>The ignorance and stigma associated with domestic violence emphasizes the and other institutional workers with regards to abuse.</a:t>
            </a:r>
          </a:p>
          <a:p>
            <a:pPr>
              <a:lnSpc>
                <a:spcPct val="100000"/>
              </a:lnSpc>
            </a:pPr>
            <a:endParaRPr lang="en-US" sz="2400" dirty="0"/>
          </a:p>
        </p:txBody>
      </p:sp>
    </p:spTree>
    <p:extLst>
      <p:ext uri="{BB962C8B-B14F-4D97-AF65-F5344CB8AC3E}">
        <p14:creationId xmlns:p14="http://schemas.microsoft.com/office/powerpoint/2010/main" val="2613607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6CE3-AFC2-2246-8D76-7DD456017D10}"/>
              </a:ext>
            </a:extLst>
          </p:cNvPr>
          <p:cNvSpPr>
            <a:spLocks noGrp="1"/>
          </p:cNvSpPr>
          <p:nvPr>
            <p:ph type="title"/>
          </p:nvPr>
        </p:nvSpPr>
        <p:spPr>
          <a:xfrm>
            <a:off x="5080934" y="248286"/>
            <a:ext cx="6586491" cy="1854824"/>
          </a:xfrm>
        </p:spPr>
        <p:txBody>
          <a:bodyPr anchor="b">
            <a:normAutofit fontScale="90000"/>
          </a:bodyPr>
          <a:lstStyle/>
          <a:p>
            <a:pPr algn="ctr"/>
            <a:r>
              <a:rPr lang="en-US" sz="4100" dirty="0">
                <a:latin typeface="Avenir Next" panose="020B0503020202020204" pitchFamily="34" charset="0"/>
              </a:rPr>
              <a:t>NEED FOR </a:t>
            </a:r>
            <a:r>
              <a:rPr lang="en-US" sz="4100" b="1" dirty="0">
                <a:solidFill>
                  <a:srgbClr val="C00000"/>
                </a:solidFill>
                <a:latin typeface="Avenir Next" panose="020B0503020202020204" pitchFamily="34" charset="0"/>
              </a:rPr>
              <a:t>UNDERSTANDING</a:t>
            </a:r>
            <a:endParaRPr lang="en-US" sz="41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EB440749-2469-924A-A4D2-BF6712B647F7}"/>
              </a:ext>
            </a:extLst>
          </p:cNvPr>
          <p:cNvSpPr>
            <a:spLocks noGrp="1"/>
          </p:cNvSpPr>
          <p:nvPr>
            <p:ph idx="1"/>
          </p:nvPr>
        </p:nvSpPr>
        <p:spPr>
          <a:xfrm>
            <a:off x="4942368" y="2320834"/>
            <a:ext cx="6725055" cy="4132211"/>
          </a:xfrm>
        </p:spPr>
        <p:txBody>
          <a:bodyPr>
            <a:normAutofit/>
          </a:bodyPr>
          <a:lstStyle/>
          <a:p>
            <a:pPr marL="251460" indent="-251460">
              <a:lnSpc>
                <a:spcPct val="100000"/>
              </a:lnSpc>
              <a:spcBef>
                <a:spcPts val="0"/>
              </a:spcBef>
            </a:pPr>
            <a:r>
              <a:rPr lang="en-US" sz="2400" dirty="0"/>
              <a:t>Responses to women abused by male partners by most societal institutions are often based on a lack of knowledge of the nature and severity of the problem.</a:t>
            </a:r>
          </a:p>
          <a:p>
            <a:pPr marL="251460" indent="-251460">
              <a:lnSpc>
                <a:spcPct val="100000"/>
              </a:lnSpc>
              <a:spcBef>
                <a:spcPts val="0"/>
              </a:spcBef>
            </a:pPr>
            <a:r>
              <a:rPr lang="en-US" sz="2400" dirty="0"/>
              <a:t>Often clergy and health and human service workers reinforce guilt or humiliation by insensitive treatment of victims.</a:t>
            </a:r>
          </a:p>
          <a:p>
            <a:pPr marL="251460" indent="-251460">
              <a:lnSpc>
                <a:spcPct val="100000"/>
              </a:lnSpc>
              <a:spcBef>
                <a:spcPts val="0"/>
              </a:spcBef>
            </a:pPr>
            <a:r>
              <a:rPr lang="en-US" sz="2400" dirty="0"/>
              <a:t>Around the world, even the police are often reluctant to intervene in cases of domestic violence.</a:t>
            </a:r>
          </a:p>
          <a:p>
            <a:pPr>
              <a:lnSpc>
                <a:spcPct val="100000"/>
              </a:lnSpc>
            </a:pPr>
            <a:endParaRPr lang="en-US" sz="2400" dirty="0"/>
          </a:p>
        </p:txBody>
      </p:sp>
      <p:pic>
        <p:nvPicPr>
          <p:cNvPr id="14338" name="Picture 2" descr="white and black printer paperr">
            <a:extLst>
              <a:ext uri="{FF2B5EF4-FFF2-40B4-BE49-F238E27FC236}">
                <a16:creationId xmlns:a16="http://schemas.microsoft.com/office/drawing/2014/main" id="{6EAC6870-17AD-F248-8437-344A7A578D4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C81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28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D9A7F2E-8B64-0844-B47A-BA52899124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084" y="2506661"/>
            <a:ext cx="5453833" cy="4351338"/>
          </a:xfrm>
          <a:prstGeom prst="rect">
            <a:avLst/>
          </a:prstGeom>
        </p:spPr>
      </p:pic>
      <p:sp>
        <p:nvSpPr>
          <p:cNvPr id="66562" name="Rectangle 2"/>
          <p:cNvSpPr>
            <a:spLocks noGrp="1" noChangeArrowheads="1"/>
          </p:cNvSpPr>
          <p:nvPr>
            <p:ph type="title"/>
          </p:nvPr>
        </p:nvSpPr>
        <p:spPr>
          <a:xfrm>
            <a:off x="1828800" y="187036"/>
            <a:ext cx="8229600" cy="762000"/>
          </a:xfrm>
        </p:spPr>
        <p:txBody>
          <a:bodyPr/>
          <a:lstStyle/>
          <a:p>
            <a:pPr eaLnBrk="1" hangingPunct="1"/>
            <a:r>
              <a:rPr lang="en-US" sz="4000" dirty="0"/>
              <a:t>   </a:t>
            </a:r>
          </a:p>
        </p:txBody>
      </p:sp>
      <p:sp>
        <p:nvSpPr>
          <p:cNvPr id="66563" name="Rectangle 3"/>
          <p:cNvSpPr>
            <a:spLocks noGrp="1" noChangeArrowheads="1"/>
          </p:cNvSpPr>
          <p:nvPr>
            <p:ph type="body" idx="1"/>
          </p:nvPr>
        </p:nvSpPr>
        <p:spPr>
          <a:xfrm>
            <a:off x="2209798" y="2685991"/>
            <a:ext cx="6581503" cy="3165560"/>
          </a:xfrm>
        </p:spPr>
        <p:txBody>
          <a:bodyPr>
            <a:normAutofit/>
          </a:bodyPr>
          <a:lstStyle/>
          <a:p>
            <a:pPr>
              <a:lnSpc>
                <a:spcPct val="100000"/>
              </a:lnSpc>
              <a:spcBef>
                <a:spcPts val="0"/>
              </a:spcBef>
            </a:pPr>
            <a:r>
              <a:rPr lang="en-US" sz="3200" dirty="0">
                <a:solidFill>
                  <a:srgbClr val="C00000"/>
                </a:solidFill>
              </a:rPr>
              <a:t>PHYSICAL:</a:t>
            </a:r>
            <a:r>
              <a:rPr lang="en-US" sz="3200" dirty="0"/>
              <a:t> shoving, hitting, punching, and the use of dangerous weapons</a:t>
            </a:r>
          </a:p>
          <a:p>
            <a:pPr>
              <a:lnSpc>
                <a:spcPct val="100000"/>
              </a:lnSpc>
              <a:spcBef>
                <a:spcPts val="0"/>
              </a:spcBef>
            </a:pPr>
            <a:r>
              <a:rPr lang="en-US" sz="3200" dirty="0">
                <a:solidFill>
                  <a:srgbClr val="C00000"/>
                </a:solidFill>
              </a:rPr>
              <a:t>SEXUAL:</a:t>
            </a:r>
            <a:r>
              <a:rPr lang="en-US" sz="3200" dirty="0"/>
              <a:t> demands for unreasonable sexual response, often filled with insane jealousy</a:t>
            </a:r>
          </a:p>
        </p:txBody>
      </p:sp>
      <p:sp>
        <p:nvSpPr>
          <p:cNvPr id="66564" name="Line 4"/>
          <p:cNvSpPr>
            <a:spLocks noChangeShapeType="1"/>
          </p:cNvSpPr>
          <p:nvPr/>
        </p:nvSpPr>
        <p:spPr bwMode="auto">
          <a:xfrm>
            <a:off x="2209800" y="685800"/>
            <a:ext cx="7620000" cy="0"/>
          </a:xfrm>
          <a:prstGeom prst="line">
            <a:avLst/>
          </a:prstGeom>
          <a:noFill/>
          <a:ln w="28575">
            <a:solidFill>
              <a:schemeClr val="tx2"/>
            </a:solidFill>
            <a:round/>
            <a:headEnd/>
            <a:tailEnd/>
          </a:ln>
        </p:spPr>
        <p:txBody>
          <a:bodyPr/>
          <a:lstStyle/>
          <a:p>
            <a:pPr defTabSz="457200">
              <a:defRPr/>
            </a:pPr>
            <a:endParaRPr lang="en-US">
              <a:solidFill>
                <a:srgbClr val="FFFFFF"/>
              </a:solidFill>
              <a:latin typeface="Times New Roman"/>
              <a:ea typeface="ＭＳ Ｐゴシック" charset="0"/>
              <a:cs typeface="Times New Roman" charset="0"/>
            </a:endParaRPr>
          </a:p>
        </p:txBody>
      </p:sp>
      <p:sp>
        <p:nvSpPr>
          <p:cNvPr id="66565" name="Line 5"/>
          <p:cNvSpPr>
            <a:spLocks noChangeShapeType="1"/>
          </p:cNvSpPr>
          <p:nvPr/>
        </p:nvSpPr>
        <p:spPr bwMode="auto">
          <a:xfrm>
            <a:off x="2209800" y="6400800"/>
            <a:ext cx="7620000" cy="0"/>
          </a:xfrm>
          <a:prstGeom prst="line">
            <a:avLst/>
          </a:prstGeom>
          <a:noFill/>
          <a:ln w="28575">
            <a:solidFill>
              <a:schemeClr val="tx2"/>
            </a:solidFill>
            <a:round/>
            <a:headEnd/>
            <a:tailEnd/>
          </a:ln>
        </p:spPr>
        <p:txBody>
          <a:bodyPr/>
          <a:lstStyle/>
          <a:p>
            <a:pPr defTabSz="457200">
              <a:defRPr/>
            </a:pPr>
            <a:endParaRPr lang="en-US">
              <a:solidFill>
                <a:srgbClr val="FFFFFF"/>
              </a:solidFill>
              <a:latin typeface="Times New Roman"/>
              <a:ea typeface="ＭＳ Ｐゴシック" charset="0"/>
              <a:cs typeface="Times New Roman" charset="0"/>
            </a:endParaRPr>
          </a:p>
        </p:txBody>
      </p:sp>
      <p:sp>
        <p:nvSpPr>
          <p:cNvPr id="3" name="TextBox 2"/>
          <p:cNvSpPr txBox="1"/>
          <p:nvPr/>
        </p:nvSpPr>
        <p:spPr>
          <a:xfrm>
            <a:off x="2209798" y="949036"/>
            <a:ext cx="7620001" cy="1323439"/>
          </a:xfrm>
          <a:prstGeom prst="rect">
            <a:avLst/>
          </a:prstGeom>
          <a:noFill/>
        </p:spPr>
        <p:txBody>
          <a:bodyPr wrap="square" rtlCol="0">
            <a:spAutoFit/>
          </a:bodyPr>
          <a:lstStyle/>
          <a:p>
            <a:pPr algn="ctr" eaLnBrk="0" fontAlgn="base" hangingPunct="0">
              <a:spcBef>
                <a:spcPct val="0"/>
              </a:spcBef>
              <a:spcAft>
                <a:spcPct val="0"/>
              </a:spcAft>
              <a:defRPr/>
            </a:pPr>
            <a:r>
              <a:rPr lang="en-US" sz="4000" b="1" dirty="0">
                <a:latin typeface="Avenir Next" panose="020B0503020202020204" pitchFamily="34" charset="0"/>
                <a:ea typeface="ＭＳ Ｐゴシック" charset="0"/>
              </a:rPr>
              <a:t>MANY FACES OF</a:t>
            </a:r>
          </a:p>
          <a:p>
            <a:pPr algn="ctr" eaLnBrk="0" fontAlgn="base" hangingPunct="0">
              <a:spcBef>
                <a:spcPct val="0"/>
              </a:spcBef>
              <a:spcAft>
                <a:spcPct val="0"/>
              </a:spcAft>
              <a:defRPr/>
            </a:pPr>
            <a:r>
              <a:rPr lang="en-US" sz="4000" b="1" dirty="0">
                <a:solidFill>
                  <a:srgbClr val="C00000"/>
                </a:solidFill>
                <a:latin typeface="Avenir Next" panose="020B0503020202020204" pitchFamily="34" charset="0"/>
                <a:ea typeface="ＭＳ Ｐゴシック" charset="0"/>
              </a:rPr>
              <a:t>DOMESTIC VIOLENCE</a:t>
            </a:r>
          </a:p>
        </p:txBody>
      </p:sp>
    </p:spTree>
    <p:extLst>
      <p:ext uri="{BB962C8B-B14F-4D97-AF65-F5344CB8AC3E}">
        <p14:creationId xmlns:p14="http://schemas.microsoft.com/office/powerpoint/2010/main" val="137654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woman in white crew neck t-shirt">
            <a:extLst>
              <a:ext uri="{FF2B5EF4-FFF2-40B4-BE49-F238E27FC236}">
                <a16:creationId xmlns:a16="http://schemas.microsoft.com/office/drawing/2014/main" id="{B8B6BD2C-FAE9-F848-B441-D9BBC2DBB931}"/>
              </a:ext>
            </a:extLst>
          </p:cNvPr>
          <p:cNvPicPr>
            <a:picLocks noChangeAspect="1" noChangeArrowheads="1"/>
          </p:cNvPicPr>
          <p:nvPr/>
        </p:nvPicPr>
        <p:blipFill rotWithShape="1">
          <a:blip r:embed="rId2" cstate="email">
            <a:alphaModFix/>
            <a:extLst>
              <a:ext uri="{28A0092B-C50C-407E-A947-70E740481C1C}">
                <a14:useLocalDpi xmlns:a14="http://schemas.microsoft.com/office/drawing/2010/main"/>
              </a:ext>
            </a:extLst>
          </a:blip>
          <a:srcRect r="-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7796A06B-F6C1-484D-9156-9EE4D59AC655}"/>
              </a:ext>
            </a:extLst>
          </p:cNvPr>
          <p:cNvSpPr>
            <a:spLocks noGrp="1"/>
          </p:cNvSpPr>
          <p:nvPr>
            <p:ph type="title"/>
          </p:nvPr>
        </p:nvSpPr>
        <p:spPr>
          <a:xfrm>
            <a:off x="-15513" y="955199"/>
            <a:ext cx="6706146" cy="1311664"/>
          </a:xfrm>
        </p:spPr>
        <p:txBody>
          <a:bodyPr>
            <a:normAutofit fontScale="90000"/>
          </a:bodyPr>
          <a:lstStyle/>
          <a:p>
            <a:pPr algn="ctr"/>
            <a:r>
              <a:rPr lang="en-US" sz="4000" b="1" dirty="0">
                <a:solidFill>
                  <a:srgbClr val="C00000"/>
                </a:solidFill>
                <a:latin typeface="Avenir Next" panose="020B0503020202020204" pitchFamily="34" charset="0"/>
                <a:ea typeface="ＭＳ Ｐゴシック" charset="0"/>
              </a:rPr>
              <a:t>RELUCTANCE</a:t>
            </a:r>
            <a:r>
              <a:rPr lang="en-US" sz="4000" dirty="0">
                <a:solidFill>
                  <a:srgbClr val="000000"/>
                </a:solidFill>
                <a:latin typeface="Avenir Next" panose="020B0503020202020204" pitchFamily="34" charset="0"/>
                <a:ea typeface="ＭＳ Ｐゴシック" charset="0"/>
              </a:rPr>
              <a:t> </a:t>
            </a:r>
            <a:br>
              <a:rPr lang="en-US" sz="4000" dirty="0">
                <a:solidFill>
                  <a:srgbClr val="000000"/>
                </a:solidFill>
                <a:latin typeface="Avenir Next" panose="020B0503020202020204" pitchFamily="34" charset="0"/>
                <a:ea typeface="ＭＳ Ｐゴシック" charset="0"/>
              </a:rPr>
            </a:br>
            <a:r>
              <a:rPr lang="en-US" sz="4000" dirty="0">
                <a:solidFill>
                  <a:srgbClr val="000000"/>
                </a:solidFill>
                <a:latin typeface="Avenir Next" panose="020B0503020202020204" pitchFamily="34" charset="0"/>
                <a:ea typeface="ＭＳ Ｐゴシック" charset="0"/>
              </a:rPr>
              <a:t>TO REACH OUT</a:t>
            </a:r>
            <a:br>
              <a:rPr lang="en-US" sz="2800" dirty="0">
                <a:solidFill>
                  <a:srgbClr val="000000"/>
                </a:solidFill>
                <a:latin typeface="+mn-lt"/>
                <a:ea typeface="ＭＳ Ｐゴシック" charset="0"/>
              </a:rPr>
            </a:br>
            <a:endParaRPr lang="en-US" sz="2800" dirty="0">
              <a:solidFill>
                <a:srgbClr val="000000"/>
              </a:solidFill>
              <a:latin typeface="+mn-lt"/>
            </a:endParaRPr>
          </a:p>
        </p:txBody>
      </p:sp>
      <p:sp>
        <p:nvSpPr>
          <p:cNvPr id="3" name="Content Placeholder 2">
            <a:extLst>
              <a:ext uri="{FF2B5EF4-FFF2-40B4-BE49-F238E27FC236}">
                <a16:creationId xmlns:a16="http://schemas.microsoft.com/office/drawing/2014/main" id="{E10F221F-F9CA-8644-B788-392687F9BBCF}"/>
              </a:ext>
            </a:extLst>
          </p:cNvPr>
          <p:cNvSpPr>
            <a:spLocks noGrp="1"/>
          </p:cNvSpPr>
          <p:nvPr>
            <p:ph idx="1"/>
          </p:nvPr>
        </p:nvSpPr>
        <p:spPr>
          <a:xfrm>
            <a:off x="470263" y="1744348"/>
            <a:ext cx="5734594" cy="4682578"/>
          </a:xfrm>
        </p:spPr>
        <p:txBody>
          <a:bodyPr anchor="ctr">
            <a:normAutofit lnSpcReduction="10000"/>
          </a:bodyPr>
          <a:lstStyle/>
          <a:p>
            <a:pPr marL="0" indent="0">
              <a:lnSpc>
                <a:spcPct val="100000"/>
              </a:lnSpc>
              <a:spcBef>
                <a:spcPts val="0"/>
              </a:spcBef>
              <a:buNone/>
            </a:pPr>
            <a:r>
              <a:rPr lang="en-US" sz="2400" b="1" i="1" dirty="0">
                <a:solidFill>
                  <a:srgbClr val="000000"/>
                </a:solidFill>
              </a:rPr>
              <a:t>Many abused women feel that they cannot approach their church or pastor. </a:t>
            </a:r>
          </a:p>
          <a:p>
            <a:pPr marL="0" indent="0">
              <a:lnSpc>
                <a:spcPct val="100000"/>
              </a:lnSpc>
              <a:spcBef>
                <a:spcPts val="0"/>
              </a:spcBef>
              <a:buNone/>
            </a:pPr>
            <a:endParaRPr lang="en-US" sz="2400" dirty="0">
              <a:solidFill>
                <a:srgbClr val="000000"/>
              </a:solidFill>
            </a:endParaRPr>
          </a:p>
          <a:p>
            <a:pPr marL="0" indent="0">
              <a:lnSpc>
                <a:spcPct val="100000"/>
              </a:lnSpc>
              <a:spcBef>
                <a:spcPts val="0"/>
              </a:spcBef>
              <a:buNone/>
            </a:pPr>
            <a:r>
              <a:rPr lang="en-US" sz="2600" dirty="0">
                <a:solidFill>
                  <a:srgbClr val="000000"/>
                </a:solidFill>
              </a:rPr>
              <a:t>This can be due to:</a:t>
            </a:r>
          </a:p>
          <a:p>
            <a:pPr>
              <a:lnSpc>
                <a:spcPct val="100000"/>
              </a:lnSpc>
              <a:spcBef>
                <a:spcPts val="0"/>
              </a:spcBef>
            </a:pPr>
            <a:r>
              <a:rPr lang="en-US" sz="2600" dirty="0">
                <a:solidFill>
                  <a:srgbClr val="000000"/>
                </a:solidFill>
              </a:rPr>
              <a:t>the silence of the church on this issue, </a:t>
            </a:r>
          </a:p>
          <a:p>
            <a:pPr>
              <a:lnSpc>
                <a:spcPct val="100000"/>
              </a:lnSpc>
              <a:spcBef>
                <a:spcPts val="0"/>
              </a:spcBef>
            </a:pPr>
            <a:r>
              <a:rPr lang="en-US" sz="2600" dirty="0">
                <a:solidFill>
                  <a:srgbClr val="000000"/>
                </a:solidFill>
              </a:rPr>
              <a:t>shame and stigma surrounding their situation, or </a:t>
            </a:r>
          </a:p>
          <a:p>
            <a:pPr>
              <a:lnSpc>
                <a:spcPct val="100000"/>
              </a:lnSpc>
              <a:spcBef>
                <a:spcPts val="0"/>
              </a:spcBef>
            </a:pPr>
            <a:r>
              <a:rPr lang="en-US" sz="2600" dirty="0">
                <a:solidFill>
                  <a:srgbClr val="000000"/>
                </a:solidFill>
              </a:rPr>
              <a:t>because their abusive partner may be part of the leadership or the  congregation.</a:t>
            </a:r>
          </a:p>
        </p:txBody>
      </p:sp>
    </p:spTree>
    <p:extLst>
      <p:ext uri="{BB962C8B-B14F-4D97-AF65-F5344CB8AC3E}">
        <p14:creationId xmlns:p14="http://schemas.microsoft.com/office/powerpoint/2010/main" val="3602550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828800" y="187036"/>
            <a:ext cx="8229600" cy="762000"/>
          </a:xfrm>
        </p:spPr>
        <p:txBody>
          <a:bodyPr/>
          <a:lstStyle/>
          <a:p>
            <a:pPr eaLnBrk="1" hangingPunct="1"/>
            <a:r>
              <a:rPr lang="en-US" sz="4000" dirty="0"/>
              <a:t>   </a:t>
            </a:r>
          </a:p>
        </p:txBody>
      </p:sp>
      <p:sp>
        <p:nvSpPr>
          <p:cNvPr id="66563" name="Rectangle 3"/>
          <p:cNvSpPr>
            <a:spLocks noGrp="1" noChangeArrowheads="1"/>
          </p:cNvSpPr>
          <p:nvPr>
            <p:ph type="body" idx="1"/>
          </p:nvPr>
        </p:nvSpPr>
        <p:spPr>
          <a:xfrm>
            <a:off x="1981200" y="838200"/>
            <a:ext cx="8229600" cy="5344310"/>
          </a:xfrm>
        </p:spPr>
        <p:txBody>
          <a:bodyPr/>
          <a:lstStyle/>
          <a:p>
            <a:pPr marL="0" indent="0">
              <a:buNone/>
            </a:pPr>
            <a:r>
              <a:rPr lang="en-US" dirty="0"/>
              <a:t>   </a:t>
            </a:r>
          </a:p>
          <a:p>
            <a:pPr marL="0" indent="0" algn="ctr">
              <a:buNone/>
            </a:pPr>
            <a:r>
              <a:rPr lang="en-US" dirty="0"/>
              <a:t>The church needs to do at least 3 Things</a:t>
            </a:r>
          </a:p>
          <a:p>
            <a:pPr marL="0" indent="0">
              <a:buNone/>
            </a:pPr>
            <a:endParaRPr lang="en-US" dirty="0"/>
          </a:p>
        </p:txBody>
      </p:sp>
      <p:sp>
        <p:nvSpPr>
          <p:cNvPr id="66564" name="Line 4"/>
          <p:cNvSpPr>
            <a:spLocks noChangeShapeType="1"/>
          </p:cNvSpPr>
          <p:nvPr/>
        </p:nvSpPr>
        <p:spPr bwMode="auto">
          <a:xfrm>
            <a:off x="2209800" y="1099457"/>
            <a:ext cx="7620000" cy="0"/>
          </a:xfrm>
          <a:prstGeom prst="line">
            <a:avLst/>
          </a:prstGeom>
          <a:noFill/>
          <a:ln w="28575">
            <a:solidFill>
              <a:schemeClr val="tx2"/>
            </a:solidFill>
            <a:round/>
            <a:headEnd/>
            <a:tailEnd/>
          </a:ln>
        </p:spPr>
        <p:txBody>
          <a:bodyPr/>
          <a:lstStyle/>
          <a:p>
            <a:pPr defTabSz="457200">
              <a:defRPr/>
            </a:pPr>
            <a:endParaRPr lang="en-US">
              <a:solidFill>
                <a:srgbClr val="FFFFFF"/>
              </a:solidFill>
              <a:latin typeface="Times New Roman"/>
              <a:ea typeface="ＭＳ Ｐゴシック" charset="0"/>
              <a:cs typeface="Times New Roman" charset="0"/>
            </a:endParaRPr>
          </a:p>
        </p:txBody>
      </p:sp>
      <p:sp>
        <p:nvSpPr>
          <p:cNvPr id="66565" name="Line 5"/>
          <p:cNvSpPr>
            <a:spLocks noChangeShapeType="1"/>
          </p:cNvSpPr>
          <p:nvPr/>
        </p:nvSpPr>
        <p:spPr bwMode="auto">
          <a:xfrm>
            <a:off x="2209800" y="6324600"/>
            <a:ext cx="7620000" cy="0"/>
          </a:xfrm>
          <a:prstGeom prst="line">
            <a:avLst/>
          </a:prstGeom>
          <a:noFill/>
          <a:ln w="28575">
            <a:solidFill>
              <a:schemeClr val="tx2"/>
            </a:solidFill>
            <a:round/>
            <a:headEnd/>
            <a:tailEnd/>
          </a:ln>
        </p:spPr>
        <p:txBody>
          <a:bodyPr/>
          <a:lstStyle/>
          <a:p>
            <a:pPr defTabSz="457200">
              <a:defRPr/>
            </a:pPr>
            <a:endParaRPr lang="en-US">
              <a:solidFill>
                <a:srgbClr val="FFFFFF"/>
              </a:solidFill>
              <a:latin typeface="Times New Roman"/>
              <a:ea typeface="ＭＳ Ｐゴシック" charset="0"/>
              <a:cs typeface="Times New Roman" charset="0"/>
            </a:endParaRPr>
          </a:p>
        </p:txBody>
      </p:sp>
      <p:sp>
        <p:nvSpPr>
          <p:cNvPr id="3" name="TextBox 2"/>
          <p:cNvSpPr txBox="1"/>
          <p:nvPr/>
        </p:nvSpPr>
        <p:spPr>
          <a:xfrm>
            <a:off x="1752600" y="496669"/>
            <a:ext cx="8382000" cy="646331"/>
          </a:xfrm>
          <a:prstGeom prst="rect">
            <a:avLst/>
          </a:prstGeom>
          <a:noFill/>
        </p:spPr>
        <p:txBody>
          <a:bodyPr wrap="square" rtlCol="0">
            <a:spAutoFit/>
          </a:bodyPr>
          <a:lstStyle/>
          <a:p>
            <a:pPr algn="ctr"/>
            <a:r>
              <a:rPr lang="en-US" sz="3600" b="1" dirty="0">
                <a:solidFill>
                  <a:srgbClr val="C00000"/>
                </a:solidFill>
                <a:latin typeface="Avenir Next" panose="020B0503020202020204" pitchFamily="34" charset="0"/>
              </a:rPr>
              <a:t>WHAT THE CHURCH CAN DO</a:t>
            </a:r>
          </a:p>
        </p:txBody>
      </p:sp>
      <p:sp>
        <p:nvSpPr>
          <p:cNvPr id="2" name="TextBox 1"/>
          <p:cNvSpPr txBox="1"/>
          <p:nvPr/>
        </p:nvSpPr>
        <p:spPr>
          <a:xfrm>
            <a:off x="2209800" y="6400800"/>
            <a:ext cx="7620000" cy="369332"/>
          </a:xfrm>
          <a:prstGeom prst="rect">
            <a:avLst/>
          </a:prstGeom>
          <a:noFill/>
        </p:spPr>
        <p:txBody>
          <a:bodyPr wrap="square" rtlCol="0">
            <a:spAutoFit/>
          </a:bodyPr>
          <a:lstStyle/>
          <a:p>
            <a:pPr algn="ctr"/>
            <a:r>
              <a:rPr lang="en-US" dirty="0"/>
              <a:t>Restored, Ending Domestic Abuse, 2016</a:t>
            </a:r>
          </a:p>
        </p:txBody>
      </p:sp>
      <p:graphicFrame>
        <p:nvGraphicFramePr>
          <p:cNvPr id="6" name="Diagram 5"/>
          <p:cNvGraphicFramePr/>
          <p:nvPr>
            <p:extLst>
              <p:ext uri="{D42A27DB-BD31-4B8C-83A1-F6EECF244321}">
                <p14:modId xmlns:p14="http://schemas.microsoft.com/office/powerpoint/2010/main" val="3324357697"/>
              </p:ext>
            </p:extLst>
          </p:nvPr>
        </p:nvGraphicFramePr>
        <p:xfrm>
          <a:off x="2438400" y="1376755"/>
          <a:ext cx="7620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1624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828800" y="187036"/>
            <a:ext cx="8229600" cy="762000"/>
          </a:xfrm>
        </p:spPr>
        <p:txBody>
          <a:bodyPr/>
          <a:lstStyle/>
          <a:p>
            <a:pPr eaLnBrk="1" hangingPunct="1"/>
            <a:r>
              <a:rPr lang="en-US" sz="4000" dirty="0"/>
              <a:t>   </a:t>
            </a:r>
          </a:p>
        </p:txBody>
      </p:sp>
      <p:sp>
        <p:nvSpPr>
          <p:cNvPr id="66563" name="Rectangle 3"/>
          <p:cNvSpPr>
            <a:spLocks noGrp="1" noChangeArrowheads="1"/>
          </p:cNvSpPr>
          <p:nvPr>
            <p:ph type="body" idx="1"/>
          </p:nvPr>
        </p:nvSpPr>
        <p:spPr>
          <a:xfrm>
            <a:off x="1981200" y="838200"/>
            <a:ext cx="8229600" cy="5344310"/>
          </a:xfrm>
        </p:spPr>
        <p:txBody>
          <a:bodyPr/>
          <a:lstStyle/>
          <a:p>
            <a:pPr marL="0" indent="0" algn="ctr">
              <a:buNone/>
            </a:pPr>
            <a:r>
              <a:rPr lang="en-US" dirty="0"/>
              <a:t>  </a:t>
            </a:r>
          </a:p>
          <a:p>
            <a:pPr marL="0" indent="0" algn="ctr">
              <a:buNone/>
            </a:pPr>
            <a:r>
              <a:rPr lang="en-US" dirty="0"/>
              <a:t> First, the church needs to:</a:t>
            </a:r>
          </a:p>
          <a:p>
            <a:pPr marL="0" indent="0">
              <a:buNone/>
            </a:pPr>
            <a:endParaRPr lang="en-US" dirty="0"/>
          </a:p>
        </p:txBody>
      </p:sp>
      <p:sp>
        <p:nvSpPr>
          <p:cNvPr id="66564" name="Line 4"/>
          <p:cNvSpPr>
            <a:spLocks noChangeShapeType="1"/>
          </p:cNvSpPr>
          <p:nvPr/>
        </p:nvSpPr>
        <p:spPr bwMode="auto">
          <a:xfrm>
            <a:off x="2209800" y="838200"/>
            <a:ext cx="7620000" cy="0"/>
          </a:xfrm>
          <a:prstGeom prst="line">
            <a:avLst/>
          </a:prstGeom>
          <a:noFill/>
          <a:ln w="28575">
            <a:solidFill>
              <a:schemeClr val="tx2"/>
            </a:solidFill>
            <a:round/>
            <a:headEnd/>
            <a:tailEnd/>
          </a:ln>
        </p:spPr>
        <p:txBody>
          <a:bodyPr/>
          <a:lstStyle/>
          <a:p>
            <a:pPr defTabSz="457200">
              <a:defRPr/>
            </a:pPr>
            <a:endParaRPr lang="en-US">
              <a:solidFill>
                <a:srgbClr val="FFFFFF"/>
              </a:solidFill>
              <a:latin typeface="Times New Roman"/>
              <a:ea typeface="ＭＳ Ｐゴシック" charset="0"/>
              <a:cs typeface="Times New Roman" charset="0"/>
            </a:endParaRPr>
          </a:p>
        </p:txBody>
      </p:sp>
      <p:sp>
        <p:nvSpPr>
          <p:cNvPr id="66565" name="Line 5"/>
          <p:cNvSpPr>
            <a:spLocks noChangeShapeType="1"/>
          </p:cNvSpPr>
          <p:nvPr/>
        </p:nvSpPr>
        <p:spPr bwMode="auto">
          <a:xfrm>
            <a:off x="2209800" y="6324600"/>
            <a:ext cx="7620000" cy="0"/>
          </a:xfrm>
          <a:prstGeom prst="line">
            <a:avLst/>
          </a:prstGeom>
          <a:noFill/>
          <a:ln w="28575">
            <a:solidFill>
              <a:schemeClr val="tx2"/>
            </a:solidFill>
            <a:round/>
            <a:headEnd/>
            <a:tailEnd/>
          </a:ln>
        </p:spPr>
        <p:txBody>
          <a:bodyPr/>
          <a:lstStyle/>
          <a:p>
            <a:pPr defTabSz="457200">
              <a:defRPr/>
            </a:pPr>
            <a:endParaRPr lang="en-US">
              <a:solidFill>
                <a:srgbClr val="FFFFFF"/>
              </a:solidFill>
              <a:latin typeface="Times New Roman"/>
              <a:ea typeface="ＭＳ Ｐゴシック" charset="0"/>
              <a:cs typeface="Times New Roman" charset="0"/>
            </a:endParaRPr>
          </a:p>
        </p:txBody>
      </p:sp>
      <p:sp>
        <p:nvSpPr>
          <p:cNvPr id="3" name="TextBox 2"/>
          <p:cNvSpPr txBox="1"/>
          <p:nvPr/>
        </p:nvSpPr>
        <p:spPr>
          <a:xfrm>
            <a:off x="1828800" y="302706"/>
            <a:ext cx="8382000" cy="646331"/>
          </a:xfrm>
          <a:prstGeom prst="rect">
            <a:avLst/>
          </a:prstGeom>
          <a:noFill/>
        </p:spPr>
        <p:txBody>
          <a:bodyPr wrap="square" rtlCol="0">
            <a:spAutoFit/>
          </a:bodyPr>
          <a:lstStyle/>
          <a:p>
            <a:pPr algn="ctr"/>
            <a:r>
              <a:rPr lang="en-US" sz="3600" b="1" dirty="0">
                <a:solidFill>
                  <a:srgbClr val="C00000"/>
                </a:solidFill>
              </a:rPr>
              <a:t>WHAT THE CHURCH CAN DO</a:t>
            </a:r>
          </a:p>
        </p:txBody>
      </p:sp>
      <p:sp>
        <p:nvSpPr>
          <p:cNvPr id="2" name="TextBox 1"/>
          <p:cNvSpPr txBox="1"/>
          <p:nvPr/>
        </p:nvSpPr>
        <p:spPr>
          <a:xfrm>
            <a:off x="2209800" y="6400800"/>
            <a:ext cx="7620000" cy="369332"/>
          </a:xfrm>
          <a:prstGeom prst="rect">
            <a:avLst/>
          </a:prstGeom>
          <a:noFill/>
        </p:spPr>
        <p:txBody>
          <a:bodyPr wrap="square" rtlCol="0">
            <a:spAutoFit/>
          </a:bodyPr>
          <a:lstStyle/>
          <a:p>
            <a:pPr algn="ctr"/>
            <a:r>
              <a:rPr lang="en-US" dirty="0"/>
              <a:t>Restored, Ending Domestic Abuse, 2016</a:t>
            </a:r>
          </a:p>
        </p:txBody>
      </p:sp>
      <p:graphicFrame>
        <p:nvGraphicFramePr>
          <p:cNvPr id="6" name="Diagram 5"/>
          <p:cNvGraphicFramePr/>
          <p:nvPr>
            <p:extLst>
              <p:ext uri="{D42A27DB-BD31-4B8C-83A1-F6EECF244321}">
                <p14:modId xmlns:p14="http://schemas.microsoft.com/office/powerpoint/2010/main" val="2742126979"/>
              </p:ext>
            </p:extLst>
          </p:nvPr>
        </p:nvGraphicFramePr>
        <p:xfrm>
          <a:off x="2209800" y="1295400"/>
          <a:ext cx="7620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8463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ECC6C5-D2EC-BB40-97EF-DC7F2E4C9A2E}"/>
              </a:ext>
            </a:extLst>
          </p:cNvPr>
          <p:cNvSpPr>
            <a:spLocks noGrp="1"/>
          </p:cNvSpPr>
          <p:nvPr>
            <p:ph type="title"/>
          </p:nvPr>
        </p:nvSpPr>
        <p:spPr>
          <a:xfrm>
            <a:off x="6206757" y="453262"/>
            <a:ext cx="5904806" cy="1628775"/>
          </a:xfrm>
        </p:spPr>
        <p:txBody>
          <a:bodyPr anchor="b">
            <a:normAutofit/>
          </a:bodyPr>
          <a:lstStyle/>
          <a:p>
            <a:pPr algn="ctr"/>
            <a:r>
              <a:rPr lang="en-US" sz="4000" dirty="0">
                <a:latin typeface="Avenir Next" panose="020B0503020202020204" pitchFamily="34" charset="0"/>
                <a:ea typeface="ＭＳ Ｐゴシック" charset="0"/>
              </a:rPr>
              <a:t>RAISE </a:t>
            </a:r>
            <a:r>
              <a:rPr lang="en-US" sz="4000" b="1" dirty="0">
                <a:solidFill>
                  <a:srgbClr val="C00000"/>
                </a:solidFill>
                <a:latin typeface="Avenir Next" panose="020B0503020202020204" pitchFamily="34" charset="0"/>
                <a:ea typeface="ＭＳ Ｐゴシック" charset="0"/>
              </a:rPr>
              <a:t>AWARENESS</a:t>
            </a:r>
            <a:br>
              <a:rPr lang="en-US" sz="4000" b="1" dirty="0">
                <a:latin typeface="Avenir Next" panose="020B0503020202020204" pitchFamily="34" charset="0"/>
                <a:ea typeface="ＭＳ Ｐゴシック" charset="0"/>
              </a:rPr>
            </a:br>
            <a:endParaRPr lang="en-US" sz="4000" b="1" dirty="0">
              <a:latin typeface="Avenir Next" panose="020B0503020202020204" pitchFamily="34" charset="0"/>
            </a:endParaRPr>
          </a:p>
        </p:txBody>
      </p:sp>
      <p:pic>
        <p:nvPicPr>
          <p:cNvPr id="16386" name="Picture 2" descr="brown bird perched on red wooden railing">
            <a:extLst>
              <a:ext uri="{FF2B5EF4-FFF2-40B4-BE49-F238E27FC236}">
                <a16:creationId xmlns:a16="http://schemas.microsoft.com/office/drawing/2014/main" id="{699E234E-D8F6-1749-B691-BC94C186D0E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ACDBFED-3A1F-3E44-B8A8-5B3C6EC102BC}"/>
              </a:ext>
            </a:extLst>
          </p:cNvPr>
          <p:cNvSpPr>
            <a:spLocks noGrp="1"/>
          </p:cNvSpPr>
          <p:nvPr>
            <p:ph idx="1"/>
          </p:nvPr>
        </p:nvSpPr>
        <p:spPr>
          <a:xfrm>
            <a:off x="6206757" y="1491200"/>
            <a:ext cx="5700683" cy="4550368"/>
          </a:xfrm>
        </p:spPr>
        <p:txBody>
          <a:bodyPr anchor="t">
            <a:noAutofit/>
          </a:bodyPr>
          <a:lstStyle/>
          <a:p>
            <a:pPr marL="240030" indent="-240030">
              <a:lnSpc>
                <a:spcPct val="110000"/>
              </a:lnSpc>
              <a:spcBef>
                <a:spcPts val="0"/>
              </a:spcBef>
              <a:buFont typeface="+mj-lt"/>
              <a:buAutoNum type="arabicPeriod"/>
            </a:pPr>
            <a:r>
              <a:rPr lang="en-US" sz="2400" dirty="0"/>
              <a:t>The church must take a decided stand on the issue of abuse and, provide messages in sermons, workshops, seminars and classes that domestic abuse is inappropriate, un-Christlike and wrong.</a:t>
            </a:r>
          </a:p>
          <a:p>
            <a:pPr marL="240030" indent="-240030">
              <a:lnSpc>
                <a:spcPct val="110000"/>
              </a:lnSpc>
              <a:spcBef>
                <a:spcPts val="0"/>
              </a:spcBef>
              <a:buFont typeface="+mj-lt"/>
              <a:buAutoNum type="arabicPeriod"/>
            </a:pPr>
            <a:r>
              <a:rPr lang="en-US" sz="2400" dirty="0"/>
              <a:t> Many church members like to think that domestic abuse “just does not happen here.”</a:t>
            </a:r>
          </a:p>
          <a:p>
            <a:pPr marL="240030" indent="-240030">
              <a:lnSpc>
                <a:spcPct val="110000"/>
              </a:lnSpc>
              <a:spcBef>
                <a:spcPts val="0"/>
              </a:spcBef>
              <a:buFont typeface="+mj-lt"/>
              <a:buAutoNum type="arabicPeriod"/>
            </a:pPr>
            <a:r>
              <a:rPr lang="en-US" sz="2400" dirty="0"/>
              <a:t> Pray for those affected (victims &amp; perpetrators)  and for the work of local groups that address abuse.</a:t>
            </a:r>
          </a:p>
        </p:txBody>
      </p:sp>
      <p:sp>
        <p:nvSpPr>
          <p:cNvPr id="4" name="TextBox 3">
            <a:extLst>
              <a:ext uri="{FF2B5EF4-FFF2-40B4-BE49-F238E27FC236}">
                <a16:creationId xmlns:a16="http://schemas.microsoft.com/office/drawing/2014/main" id="{38D9357C-7086-9D4A-8CD3-56032AACD526}"/>
              </a:ext>
            </a:extLst>
          </p:cNvPr>
          <p:cNvSpPr txBox="1"/>
          <p:nvPr/>
        </p:nvSpPr>
        <p:spPr>
          <a:xfrm>
            <a:off x="6015564" y="6265118"/>
            <a:ext cx="6095999" cy="369332"/>
          </a:xfrm>
          <a:prstGeom prst="rect">
            <a:avLst/>
          </a:prstGeom>
          <a:noFill/>
        </p:spPr>
        <p:txBody>
          <a:bodyPr wrap="square" rtlCol="0">
            <a:spAutoFit/>
          </a:bodyPr>
          <a:lstStyle/>
          <a:p>
            <a:pPr algn="ctr" eaLnBrk="0" fontAlgn="base" hangingPunct="0">
              <a:spcBef>
                <a:spcPct val="0"/>
              </a:spcBef>
              <a:spcAft>
                <a:spcPts val="600"/>
              </a:spcAft>
              <a:defRPr/>
            </a:pPr>
            <a:r>
              <a:rPr lang="en-US" dirty="0">
                <a:latin typeface="Times New Roman" charset="0"/>
                <a:ea typeface="ＭＳ Ｐゴシック" charset="0"/>
              </a:rPr>
              <a:t>Restored, Ending Domestic Abuse, 2016</a:t>
            </a:r>
          </a:p>
        </p:txBody>
      </p:sp>
    </p:spTree>
    <p:extLst>
      <p:ext uri="{BB962C8B-B14F-4D97-AF65-F5344CB8AC3E}">
        <p14:creationId xmlns:p14="http://schemas.microsoft.com/office/powerpoint/2010/main" val="3181239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7F99-98EF-E244-A524-A4D9608B20EF}"/>
              </a:ext>
            </a:extLst>
          </p:cNvPr>
          <p:cNvSpPr>
            <a:spLocks noGrp="1"/>
          </p:cNvSpPr>
          <p:nvPr>
            <p:ph type="title"/>
          </p:nvPr>
        </p:nvSpPr>
        <p:spPr>
          <a:xfrm>
            <a:off x="6095999" y="354195"/>
            <a:ext cx="6000203" cy="1628775"/>
          </a:xfrm>
        </p:spPr>
        <p:txBody>
          <a:bodyPr anchor="b">
            <a:normAutofit/>
          </a:bodyPr>
          <a:lstStyle/>
          <a:p>
            <a:pPr algn="ctr"/>
            <a:r>
              <a:rPr lang="en-US" sz="4000" dirty="0">
                <a:latin typeface="Avenir Next" panose="020B0503020202020204" pitchFamily="34" charset="0"/>
                <a:ea typeface="ＭＳ Ｐゴシック" charset="0"/>
              </a:rPr>
              <a:t>RAISE </a:t>
            </a:r>
            <a:r>
              <a:rPr lang="en-US" sz="4000" b="1" dirty="0">
                <a:solidFill>
                  <a:srgbClr val="C00000"/>
                </a:solidFill>
                <a:latin typeface="Avenir Next" panose="020B0503020202020204" pitchFamily="34" charset="0"/>
                <a:ea typeface="ＭＳ Ｐゴシック" charset="0"/>
              </a:rPr>
              <a:t>AWARENESS </a:t>
            </a:r>
            <a:br>
              <a:rPr lang="en-US" sz="4000" dirty="0">
                <a:latin typeface="Avenir Next" panose="020B0503020202020204" pitchFamily="34" charset="0"/>
                <a:ea typeface="ＭＳ Ｐゴシック" charset="0"/>
              </a:rPr>
            </a:br>
            <a:endParaRPr lang="en-US" sz="4000" dirty="0">
              <a:latin typeface="Avenir Next" panose="020B0503020202020204" pitchFamily="34" charset="0"/>
            </a:endParaRPr>
          </a:p>
        </p:txBody>
      </p:sp>
      <p:pic>
        <p:nvPicPr>
          <p:cNvPr id="5" name="Picture 2" descr="brown bird perched on red wooden railing">
            <a:extLst>
              <a:ext uri="{FF2B5EF4-FFF2-40B4-BE49-F238E27FC236}">
                <a16:creationId xmlns:a16="http://schemas.microsoft.com/office/drawing/2014/main" id="{73C027C4-006E-1246-BF25-84CBA7FEC81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52D8A82-78C9-6245-87C6-B2EB51D59B69}"/>
              </a:ext>
            </a:extLst>
          </p:cNvPr>
          <p:cNvSpPr>
            <a:spLocks noGrp="1"/>
          </p:cNvSpPr>
          <p:nvPr>
            <p:ph idx="1"/>
          </p:nvPr>
        </p:nvSpPr>
        <p:spPr>
          <a:xfrm>
            <a:off x="6400800" y="1432721"/>
            <a:ext cx="5588724" cy="5115877"/>
          </a:xfrm>
        </p:spPr>
        <p:txBody>
          <a:bodyPr>
            <a:normAutofit fontScale="92500"/>
          </a:bodyPr>
          <a:lstStyle/>
          <a:p>
            <a:pPr marL="182880" indent="-182880">
              <a:lnSpc>
                <a:spcPct val="100000"/>
              </a:lnSpc>
              <a:spcBef>
                <a:spcPts val="600"/>
              </a:spcBef>
              <a:spcAft>
                <a:spcPts val="600"/>
              </a:spcAft>
              <a:buNone/>
            </a:pPr>
            <a:r>
              <a:rPr lang="en-US" sz="2400" dirty="0"/>
              <a:t>4. </a:t>
            </a:r>
            <a:r>
              <a:rPr lang="en-US" sz="2600" dirty="0"/>
              <a:t>The local church can use posters, cards, leaflets and the church’s website to publicly indicate that domestic abuse is unacceptable and against God’s plan for Christian families.</a:t>
            </a:r>
          </a:p>
          <a:p>
            <a:pPr marL="182880" indent="-182880">
              <a:lnSpc>
                <a:spcPct val="100000"/>
              </a:lnSpc>
              <a:spcBef>
                <a:spcPts val="600"/>
              </a:spcBef>
              <a:spcAft>
                <a:spcPts val="600"/>
              </a:spcAft>
              <a:buNone/>
            </a:pPr>
            <a:r>
              <a:rPr lang="en-US" sz="2600" dirty="0"/>
              <a:t>5. The church must acknowledge the real pain and victimization caused by physical and sexual abuse and provide opportunities for healing and reconciliation for those who have been injured, and confrontation and appropriate assistance for those who have been abusers.   </a:t>
            </a:r>
          </a:p>
        </p:txBody>
      </p:sp>
      <p:sp>
        <p:nvSpPr>
          <p:cNvPr id="4" name="TextBox 3">
            <a:extLst>
              <a:ext uri="{FF2B5EF4-FFF2-40B4-BE49-F238E27FC236}">
                <a16:creationId xmlns:a16="http://schemas.microsoft.com/office/drawing/2014/main" id="{9024A2F8-4DB0-AD4D-BE8D-68286041FA66}"/>
              </a:ext>
            </a:extLst>
          </p:cNvPr>
          <p:cNvSpPr txBox="1"/>
          <p:nvPr/>
        </p:nvSpPr>
        <p:spPr>
          <a:xfrm>
            <a:off x="2" y="6172359"/>
            <a:ext cx="6095999" cy="685641"/>
          </a:xfrm>
          <a:prstGeom prst="rect">
            <a:avLst/>
          </a:prstGeom>
          <a:solidFill>
            <a:srgbClr val="000000">
              <a:alpha val="50000"/>
            </a:srgbClr>
          </a:solidFill>
          <a:ln>
            <a:noFill/>
          </a:ln>
        </p:spPr>
        <p:txBody>
          <a:bodyPr wrap="square" rtlCol="0">
            <a:noAutofit/>
          </a:bodyPr>
          <a:lstStyle/>
          <a:p>
            <a:pPr algn="ctr" eaLnBrk="0" fontAlgn="base" hangingPunct="0">
              <a:spcBef>
                <a:spcPct val="0"/>
              </a:spcBef>
              <a:spcAft>
                <a:spcPts val="600"/>
              </a:spcAft>
              <a:defRPr/>
            </a:pPr>
            <a:r>
              <a:rPr lang="en-US" sz="1300">
                <a:solidFill>
                  <a:srgbClr val="FFFFFF"/>
                </a:solidFill>
              </a:rPr>
              <a:t>Restored, Ending Domestic Abuse, 2016</a:t>
            </a:r>
          </a:p>
        </p:txBody>
      </p:sp>
    </p:spTree>
    <p:extLst>
      <p:ext uri="{BB962C8B-B14F-4D97-AF65-F5344CB8AC3E}">
        <p14:creationId xmlns:p14="http://schemas.microsoft.com/office/powerpoint/2010/main" val="3415868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434" name="Picture 2" descr="A sign lit up at night&#10;&#10;Description automatically generated">
            <a:extLst>
              <a:ext uri="{FF2B5EF4-FFF2-40B4-BE49-F238E27FC236}">
                <a16:creationId xmlns:a16="http://schemas.microsoft.com/office/drawing/2014/main" id="{7D4DA48D-8296-4343-BAB5-D1561C2A075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A55949-05A9-CA4F-9319-08A5506BBFDF}"/>
              </a:ext>
            </a:extLst>
          </p:cNvPr>
          <p:cNvSpPr>
            <a:spLocks noGrp="1"/>
          </p:cNvSpPr>
          <p:nvPr>
            <p:ph type="title"/>
          </p:nvPr>
        </p:nvSpPr>
        <p:spPr>
          <a:xfrm>
            <a:off x="5663760" y="995817"/>
            <a:ext cx="5721484" cy="1325563"/>
          </a:xfrm>
        </p:spPr>
        <p:txBody>
          <a:bodyPr>
            <a:normAutofit fontScale="90000"/>
          </a:bodyPr>
          <a:lstStyle/>
          <a:p>
            <a:r>
              <a:rPr lang="en-US" dirty="0">
                <a:latin typeface="Avenir Next" panose="020B0503020202020204" pitchFamily="34" charset="0"/>
                <a:ea typeface="ＭＳ Ｐゴシック" charset="0"/>
              </a:rPr>
              <a:t>A WORD OF </a:t>
            </a:r>
            <a:r>
              <a:rPr lang="en-US" b="1" dirty="0">
                <a:solidFill>
                  <a:srgbClr val="C00000"/>
                </a:solidFill>
                <a:latin typeface="Avenir Next" panose="020B0503020202020204" pitchFamily="34" charset="0"/>
                <a:ea typeface="ＭＳ Ｐゴシック" charset="0"/>
              </a:rPr>
              <a:t>CAUTION</a:t>
            </a:r>
            <a:br>
              <a:rPr lang="en-US" dirty="0">
                <a:latin typeface="Avenir Next" panose="020B0503020202020204" pitchFamily="34" charset="0"/>
                <a:ea typeface="ＭＳ Ｐゴシック" charset="0"/>
              </a:rPr>
            </a:b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53E185BF-D9FD-C84B-9541-1C8A4CF4D03C}"/>
              </a:ext>
            </a:extLst>
          </p:cNvPr>
          <p:cNvSpPr>
            <a:spLocks noGrp="1"/>
          </p:cNvSpPr>
          <p:nvPr>
            <p:ph idx="1"/>
          </p:nvPr>
        </p:nvSpPr>
        <p:spPr>
          <a:xfrm>
            <a:off x="5827048" y="1868487"/>
            <a:ext cx="5721484" cy="4351338"/>
          </a:xfrm>
        </p:spPr>
        <p:txBody>
          <a:bodyPr>
            <a:normAutofit/>
          </a:bodyPr>
          <a:lstStyle/>
          <a:p>
            <a:pPr lvl="0"/>
            <a:r>
              <a:rPr lang="en-US" dirty="0"/>
              <a:t>Many churches often do not have the needed expertise.</a:t>
            </a:r>
          </a:p>
          <a:p>
            <a:pPr lvl="0"/>
            <a:r>
              <a:rPr lang="en-US" dirty="0"/>
              <a:t>Without proper training and experience in this field, we can do more harm than good. </a:t>
            </a:r>
          </a:p>
          <a:p>
            <a:pPr lvl="0"/>
            <a:r>
              <a:rPr lang="en-US" dirty="0"/>
              <a:t>But we can learn how to support victims.</a:t>
            </a:r>
          </a:p>
          <a:p>
            <a:pPr lvl="0"/>
            <a:r>
              <a:rPr lang="en-US" dirty="0"/>
              <a:t>And we can empower victims to seek professional care from relevant agencies. </a:t>
            </a:r>
          </a:p>
          <a:p>
            <a:endParaRPr lang="en-US" dirty="0"/>
          </a:p>
        </p:txBody>
      </p:sp>
      <p:sp>
        <p:nvSpPr>
          <p:cNvPr id="4" name="TextBox 3">
            <a:extLst>
              <a:ext uri="{FF2B5EF4-FFF2-40B4-BE49-F238E27FC236}">
                <a16:creationId xmlns:a16="http://schemas.microsoft.com/office/drawing/2014/main" id="{0C46B384-41C5-994E-8524-909575A0ECD0}"/>
              </a:ext>
            </a:extLst>
          </p:cNvPr>
          <p:cNvSpPr txBox="1"/>
          <p:nvPr/>
        </p:nvSpPr>
        <p:spPr>
          <a:xfrm>
            <a:off x="4757059" y="6400800"/>
            <a:ext cx="7620000" cy="369332"/>
          </a:xfrm>
          <a:prstGeom prst="rect">
            <a:avLst/>
          </a:prstGeom>
          <a:noFill/>
        </p:spPr>
        <p:txBody>
          <a:bodyPr wrap="square" rtlCol="0">
            <a:spAutoFit/>
          </a:bodyPr>
          <a:lstStyle/>
          <a:p>
            <a:pPr algn="ctr" eaLnBrk="0" fontAlgn="base" hangingPunct="0">
              <a:spcBef>
                <a:spcPct val="0"/>
              </a:spcBef>
              <a:spcAft>
                <a:spcPts val="600"/>
              </a:spcAft>
              <a:defRPr/>
            </a:pPr>
            <a:r>
              <a:rPr lang="en-US" dirty="0">
                <a:latin typeface="Times New Roman" charset="0"/>
                <a:ea typeface="ＭＳ Ｐゴシック" charset="0"/>
              </a:rPr>
              <a:t>Restored, Ending Domestic Abuse, 2016</a:t>
            </a:r>
          </a:p>
        </p:txBody>
      </p:sp>
    </p:spTree>
    <p:extLst>
      <p:ext uri="{BB962C8B-B14F-4D97-AF65-F5344CB8AC3E}">
        <p14:creationId xmlns:p14="http://schemas.microsoft.com/office/powerpoint/2010/main" val="3841988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828800" y="187036"/>
            <a:ext cx="8229600" cy="762000"/>
          </a:xfrm>
        </p:spPr>
        <p:txBody>
          <a:bodyPr/>
          <a:lstStyle/>
          <a:p>
            <a:pPr eaLnBrk="1" hangingPunct="1"/>
            <a:r>
              <a:rPr lang="en-US" sz="4000" dirty="0"/>
              <a:t>   </a:t>
            </a:r>
          </a:p>
        </p:txBody>
      </p:sp>
      <p:sp>
        <p:nvSpPr>
          <p:cNvPr id="66563" name="Rectangle 3"/>
          <p:cNvSpPr>
            <a:spLocks noGrp="1" noChangeArrowheads="1"/>
          </p:cNvSpPr>
          <p:nvPr>
            <p:ph type="body" idx="1"/>
          </p:nvPr>
        </p:nvSpPr>
        <p:spPr>
          <a:xfrm>
            <a:off x="1719941" y="838200"/>
            <a:ext cx="8229600" cy="5344310"/>
          </a:xfrm>
        </p:spPr>
        <p:txBody>
          <a:bodyPr/>
          <a:lstStyle/>
          <a:p>
            <a:pPr marL="0" indent="0">
              <a:buNone/>
            </a:pPr>
            <a:r>
              <a:rPr lang="en-US" dirty="0"/>
              <a:t>   </a:t>
            </a:r>
          </a:p>
          <a:p>
            <a:pPr marL="0" indent="0" algn="ctr">
              <a:buNone/>
            </a:pPr>
            <a:r>
              <a:rPr lang="en-US" dirty="0"/>
              <a:t>Second, the church needs to:</a:t>
            </a:r>
          </a:p>
          <a:p>
            <a:pPr marL="0" indent="0">
              <a:buNone/>
            </a:pPr>
            <a:endParaRPr lang="en-US" dirty="0"/>
          </a:p>
        </p:txBody>
      </p:sp>
      <p:sp>
        <p:nvSpPr>
          <p:cNvPr id="66564" name="Line 4"/>
          <p:cNvSpPr>
            <a:spLocks noChangeShapeType="1"/>
          </p:cNvSpPr>
          <p:nvPr/>
        </p:nvSpPr>
        <p:spPr bwMode="auto">
          <a:xfrm>
            <a:off x="2209800" y="838200"/>
            <a:ext cx="7620000" cy="0"/>
          </a:xfrm>
          <a:prstGeom prst="line">
            <a:avLst/>
          </a:prstGeom>
          <a:noFill/>
          <a:ln w="28575">
            <a:solidFill>
              <a:schemeClr val="tx2"/>
            </a:solidFill>
            <a:round/>
            <a:headEnd/>
            <a:tailEnd/>
          </a:ln>
        </p:spPr>
        <p:txBody>
          <a:bodyPr/>
          <a:lstStyle/>
          <a:p>
            <a:pPr defTabSz="457200">
              <a:defRPr/>
            </a:pPr>
            <a:endParaRPr lang="en-US">
              <a:solidFill>
                <a:srgbClr val="FFFFFF"/>
              </a:solidFill>
              <a:latin typeface="Times New Roman"/>
              <a:ea typeface="ＭＳ Ｐゴシック" charset="0"/>
              <a:cs typeface="Times New Roman" charset="0"/>
            </a:endParaRPr>
          </a:p>
        </p:txBody>
      </p:sp>
      <p:sp>
        <p:nvSpPr>
          <p:cNvPr id="66565" name="Line 5"/>
          <p:cNvSpPr>
            <a:spLocks noChangeShapeType="1"/>
          </p:cNvSpPr>
          <p:nvPr/>
        </p:nvSpPr>
        <p:spPr bwMode="auto">
          <a:xfrm>
            <a:off x="2209800" y="6324600"/>
            <a:ext cx="7620000" cy="0"/>
          </a:xfrm>
          <a:prstGeom prst="line">
            <a:avLst/>
          </a:prstGeom>
          <a:noFill/>
          <a:ln w="28575">
            <a:solidFill>
              <a:schemeClr val="tx2"/>
            </a:solidFill>
            <a:round/>
            <a:headEnd/>
            <a:tailEnd/>
          </a:ln>
        </p:spPr>
        <p:txBody>
          <a:bodyPr/>
          <a:lstStyle/>
          <a:p>
            <a:pPr defTabSz="457200">
              <a:defRPr/>
            </a:pPr>
            <a:endParaRPr lang="en-US">
              <a:solidFill>
                <a:srgbClr val="FFFFFF"/>
              </a:solidFill>
              <a:latin typeface="Times New Roman"/>
              <a:ea typeface="ＭＳ Ｐゴシック" charset="0"/>
              <a:cs typeface="Times New Roman" charset="0"/>
            </a:endParaRPr>
          </a:p>
        </p:txBody>
      </p:sp>
      <p:sp>
        <p:nvSpPr>
          <p:cNvPr id="3" name="TextBox 2"/>
          <p:cNvSpPr txBox="1"/>
          <p:nvPr/>
        </p:nvSpPr>
        <p:spPr>
          <a:xfrm>
            <a:off x="1796142" y="245663"/>
            <a:ext cx="8382000" cy="646331"/>
          </a:xfrm>
          <a:prstGeom prst="rect">
            <a:avLst/>
          </a:prstGeom>
          <a:noFill/>
        </p:spPr>
        <p:txBody>
          <a:bodyPr wrap="square" rtlCol="0">
            <a:spAutoFit/>
          </a:bodyPr>
          <a:lstStyle/>
          <a:p>
            <a:pPr algn="ctr"/>
            <a:r>
              <a:rPr lang="en-US" sz="3600" b="1" dirty="0">
                <a:solidFill>
                  <a:srgbClr val="C00000"/>
                </a:solidFill>
                <a:latin typeface="Avenir Next" panose="020B0503020202020204" pitchFamily="34" charset="0"/>
              </a:rPr>
              <a:t>WHAT THE CHURCH CAN DO</a:t>
            </a:r>
          </a:p>
        </p:txBody>
      </p:sp>
      <p:sp>
        <p:nvSpPr>
          <p:cNvPr id="2" name="TextBox 1"/>
          <p:cNvSpPr txBox="1"/>
          <p:nvPr/>
        </p:nvSpPr>
        <p:spPr>
          <a:xfrm>
            <a:off x="2209800" y="6400800"/>
            <a:ext cx="7620000" cy="369332"/>
          </a:xfrm>
          <a:prstGeom prst="rect">
            <a:avLst/>
          </a:prstGeom>
          <a:noFill/>
        </p:spPr>
        <p:txBody>
          <a:bodyPr wrap="square" rtlCol="0">
            <a:spAutoFit/>
          </a:bodyPr>
          <a:lstStyle/>
          <a:p>
            <a:pPr algn="ctr"/>
            <a:r>
              <a:rPr lang="en-US" dirty="0"/>
              <a:t>Restored, Ending Domestic Abuse, 2016</a:t>
            </a:r>
          </a:p>
        </p:txBody>
      </p:sp>
      <p:graphicFrame>
        <p:nvGraphicFramePr>
          <p:cNvPr id="6" name="Diagram 5"/>
          <p:cNvGraphicFramePr/>
          <p:nvPr>
            <p:extLst>
              <p:ext uri="{D42A27DB-BD31-4B8C-83A1-F6EECF244321}">
                <p14:modId xmlns:p14="http://schemas.microsoft.com/office/powerpoint/2010/main" val="4208774119"/>
              </p:ext>
            </p:extLst>
          </p:nvPr>
        </p:nvGraphicFramePr>
        <p:xfrm>
          <a:off x="2209800" y="1295400"/>
          <a:ext cx="7620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341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60" name="Picture 4" descr="person standing on round concrete pavement">
            <a:extLst>
              <a:ext uri="{FF2B5EF4-FFF2-40B4-BE49-F238E27FC236}">
                <a16:creationId xmlns:a16="http://schemas.microsoft.com/office/drawing/2014/main" id="{B4A09696-E13C-5448-9749-D588E81B6417}"/>
              </a:ext>
            </a:extLst>
          </p:cNvPr>
          <p:cNvPicPr>
            <a:picLocks noChangeAspect="1" noChangeArrowheads="1"/>
          </p:cNvPicPr>
          <p:nvPr/>
        </p:nvPicPr>
        <p:blipFill rotWithShape="1">
          <a:blip r:embed="rId3" cstate="email">
            <a:alphaModFix/>
            <a:extLst>
              <a:ext uri="{28A0092B-C50C-407E-A947-70E740481C1C}">
                <a14:useLocalDpi xmlns:a14="http://schemas.microsoft.com/office/drawing/2010/main"/>
              </a:ext>
            </a:extLst>
          </a:blip>
          <a:srcRect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F684C46E-FFCC-334D-9433-0C910DDBC79D}"/>
              </a:ext>
            </a:extLst>
          </p:cNvPr>
          <p:cNvSpPr>
            <a:spLocks noGrp="1"/>
          </p:cNvSpPr>
          <p:nvPr>
            <p:ph type="title"/>
          </p:nvPr>
        </p:nvSpPr>
        <p:spPr>
          <a:xfrm>
            <a:off x="91440" y="1130826"/>
            <a:ext cx="6004559" cy="981358"/>
          </a:xfrm>
        </p:spPr>
        <p:txBody>
          <a:bodyPr>
            <a:normAutofit fontScale="90000"/>
          </a:bodyPr>
          <a:lstStyle/>
          <a:p>
            <a:pPr algn="ctr"/>
            <a:r>
              <a:rPr lang="en-US" b="1" dirty="0">
                <a:solidFill>
                  <a:srgbClr val="C00000"/>
                </a:solidFill>
                <a:latin typeface="Avenir Next" panose="020B0503020202020204" pitchFamily="34" charset="0"/>
              </a:rPr>
              <a:t>ENGAGE</a:t>
            </a:r>
          </a:p>
        </p:txBody>
      </p:sp>
      <p:sp>
        <p:nvSpPr>
          <p:cNvPr id="3" name="Content Placeholder 2">
            <a:extLst>
              <a:ext uri="{FF2B5EF4-FFF2-40B4-BE49-F238E27FC236}">
                <a16:creationId xmlns:a16="http://schemas.microsoft.com/office/drawing/2014/main" id="{A7F30122-7B93-9D4B-9CE2-C234BCA1464D}"/>
              </a:ext>
            </a:extLst>
          </p:cNvPr>
          <p:cNvSpPr>
            <a:spLocks noGrp="1"/>
          </p:cNvSpPr>
          <p:nvPr>
            <p:ph idx="1"/>
          </p:nvPr>
        </p:nvSpPr>
        <p:spPr>
          <a:xfrm>
            <a:off x="541956" y="1541418"/>
            <a:ext cx="5734594" cy="4483828"/>
          </a:xfrm>
        </p:spPr>
        <p:txBody>
          <a:bodyPr anchor="ctr">
            <a:normAutofit/>
          </a:bodyPr>
          <a:lstStyle/>
          <a:p>
            <a:pPr marL="514350" indent="-514350">
              <a:lnSpc>
                <a:spcPct val="100000"/>
              </a:lnSpc>
              <a:spcBef>
                <a:spcPts val="0"/>
              </a:spcBef>
              <a:buFont typeface="+mj-lt"/>
              <a:buAutoNum type="arabicPeriod"/>
            </a:pPr>
            <a:r>
              <a:rPr lang="en-US" sz="2600" dirty="0">
                <a:solidFill>
                  <a:srgbClr val="000000"/>
                </a:solidFill>
              </a:rPr>
              <a:t>This second step involves the church becoming a safe place, with more considered actions taken by the congregation and leadership.</a:t>
            </a:r>
          </a:p>
          <a:p>
            <a:pPr marL="514350" indent="-514350">
              <a:lnSpc>
                <a:spcPct val="100000"/>
              </a:lnSpc>
              <a:spcBef>
                <a:spcPts val="0"/>
              </a:spcBef>
              <a:buFont typeface="+mj-lt"/>
              <a:buAutoNum type="arabicPeriod"/>
            </a:pPr>
            <a:r>
              <a:rPr lang="en-US" sz="2600" dirty="0">
                <a:solidFill>
                  <a:srgbClr val="000000"/>
                </a:solidFill>
              </a:rPr>
              <a:t>Church leaders need to do their homework and increase their understanding of domestic abuse. Use online resources and read books on the subject to be better informed.</a:t>
            </a:r>
          </a:p>
        </p:txBody>
      </p:sp>
      <p:sp>
        <p:nvSpPr>
          <p:cNvPr id="4" name="TextBox 3">
            <a:extLst>
              <a:ext uri="{FF2B5EF4-FFF2-40B4-BE49-F238E27FC236}">
                <a16:creationId xmlns:a16="http://schemas.microsoft.com/office/drawing/2014/main" id="{19DFC5C5-3490-4248-AF3B-62F63E306B11}"/>
              </a:ext>
            </a:extLst>
          </p:cNvPr>
          <p:cNvSpPr txBox="1"/>
          <p:nvPr/>
        </p:nvSpPr>
        <p:spPr>
          <a:xfrm>
            <a:off x="91441" y="6256957"/>
            <a:ext cx="6004559" cy="369332"/>
          </a:xfrm>
          <a:prstGeom prst="rect">
            <a:avLst/>
          </a:prstGeom>
          <a:noFill/>
        </p:spPr>
        <p:txBody>
          <a:bodyPr wrap="square" rtlCol="0">
            <a:spAutoFit/>
          </a:bodyPr>
          <a:lstStyle/>
          <a:p>
            <a:pPr algn="ctr">
              <a:spcAft>
                <a:spcPts val="600"/>
              </a:spcAft>
            </a:pPr>
            <a:r>
              <a:rPr lang="en-US" dirty="0"/>
              <a:t>Restored, Ending Domestic Abuse, 2016</a:t>
            </a:r>
          </a:p>
        </p:txBody>
      </p:sp>
    </p:spTree>
    <p:extLst>
      <p:ext uri="{BB962C8B-B14F-4D97-AF65-F5344CB8AC3E}">
        <p14:creationId xmlns:p14="http://schemas.microsoft.com/office/powerpoint/2010/main" val="3361396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white book on white table">
            <a:extLst>
              <a:ext uri="{FF2B5EF4-FFF2-40B4-BE49-F238E27FC236}">
                <a16:creationId xmlns:a16="http://schemas.microsoft.com/office/drawing/2014/main" id="{25AD918C-64B4-4844-93CB-D3B89FE3F99F}"/>
              </a:ext>
            </a:extLst>
          </p:cNvPr>
          <p:cNvPicPr>
            <a:picLocks noChangeAspect="1" noChangeArrowheads="1"/>
          </p:cNvPicPr>
          <p:nvPr/>
        </p:nvPicPr>
        <p:blipFill rotWithShape="1">
          <a:blip r:embed="rId2" cstate="email">
            <a:alphaModFix/>
            <a:extLst>
              <a:ext uri="{28A0092B-C50C-407E-A947-70E740481C1C}">
                <a14:useLocalDpi xmlns:a14="http://schemas.microsoft.com/office/drawing/2010/main"/>
              </a:ext>
            </a:extLst>
          </a:blip>
          <a:srcRect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4A1A221B-EBA3-B547-9E8A-740B96944E54}"/>
              </a:ext>
            </a:extLst>
          </p:cNvPr>
          <p:cNvSpPr>
            <a:spLocks noGrp="1"/>
          </p:cNvSpPr>
          <p:nvPr>
            <p:ph type="title"/>
          </p:nvPr>
        </p:nvSpPr>
        <p:spPr>
          <a:xfrm>
            <a:off x="104040" y="863761"/>
            <a:ext cx="6030583" cy="1311664"/>
          </a:xfrm>
        </p:spPr>
        <p:txBody>
          <a:bodyPr>
            <a:normAutofit fontScale="90000"/>
          </a:bodyPr>
          <a:lstStyle/>
          <a:p>
            <a:pPr algn="ctr"/>
            <a:r>
              <a:rPr lang="en-US" b="1" dirty="0">
                <a:solidFill>
                  <a:srgbClr val="000000"/>
                </a:solidFill>
                <a:latin typeface="Avenir Next" panose="020B0503020202020204" pitchFamily="34" charset="0"/>
              </a:rPr>
              <a:t>ENGAGE </a:t>
            </a:r>
            <a:br>
              <a:rPr lang="en-US" b="1" dirty="0">
                <a:solidFill>
                  <a:srgbClr val="000000"/>
                </a:solidFill>
                <a:latin typeface="Avenir Next" panose="020B0503020202020204" pitchFamily="34" charset="0"/>
              </a:rPr>
            </a:br>
            <a:r>
              <a:rPr lang="en-US" dirty="0">
                <a:solidFill>
                  <a:srgbClr val="000000"/>
                </a:solidFill>
                <a:latin typeface="Avenir Next" panose="020B0503020202020204" pitchFamily="34" charset="0"/>
              </a:rPr>
              <a:t>AND </a:t>
            </a:r>
            <a:r>
              <a:rPr lang="en-US" b="1" dirty="0">
                <a:solidFill>
                  <a:srgbClr val="C00000"/>
                </a:solidFill>
                <a:latin typeface="Avenir Next" panose="020B0503020202020204" pitchFamily="34" charset="0"/>
              </a:rPr>
              <a:t>EDUCATE </a:t>
            </a:r>
          </a:p>
        </p:txBody>
      </p:sp>
      <p:sp>
        <p:nvSpPr>
          <p:cNvPr id="3" name="Content Placeholder 2">
            <a:extLst>
              <a:ext uri="{FF2B5EF4-FFF2-40B4-BE49-F238E27FC236}">
                <a16:creationId xmlns:a16="http://schemas.microsoft.com/office/drawing/2014/main" id="{15B697E3-132F-D446-8336-62B430827304}"/>
              </a:ext>
            </a:extLst>
          </p:cNvPr>
          <p:cNvSpPr>
            <a:spLocks noGrp="1"/>
          </p:cNvSpPr>
          <p:nvPr>
            <p:ph idx="1"/>
          </p:nvPr>
        </p:nvSpPr>
        <p:spPr>
          <a:xfrm>
            <a:off x="544852" y="1792081"/>
            <a:ext cx="5512527" cy="4351034"/>
          </a:xfrm>
        </p:spPr>
        <p:txBody>
          <a:bodyPr anchor="ctr">
            <a:normAutofit/>
          </a:bodyPr>
          <a:lstStyle/>
          <a:p>
            <a:pPr marL="457200" indent="-457200">
              <a:lnSpc>
                <a:spcPct val="100000"/>
              </a:lnSpc>
              <a:spcBef>
                <a:spcPts val="0"/>
              </a:spcBef>
              <a:buFont typeface="+mj-lt"/>
              <a:buAutoNum type="arabicPeriod" startAt="3"/>
            </a:pPr>
            <a:r>
              <a:rPr lang="en-US" sz="2400" dirty="0">
                <a:solidFill>
                  <a:srgbClr val="000000"/>
                </a:solidFill>
              </a:rPr>
              <a:t>Educate the church by inviting a local domestic abuse service or program to do presentations and/or training.</a:t>
            </a:r>
          </a:p>
          <a:p>
            <a:pPr marL="457200" indent="-457200">
              <a:lnSpc>
                <a:spcPct val="100000"/>
              </a:lnSpc>
              <a:spcBef>
                <a:spcPts val="0"/>
              </a:spcBef>
              <a:buFont typeface="+mj-lt"/>
              <a:buAutoNum type="arabicPeriod" startAt="3"/>
            </a:pPr>
            <a:r>
              <a:rPr lang="en-US" sz="2400" dirty="0">
                <a:solidFill>
                  <a:srgbClr val="000000"/>
                </a:solidFill>
              </a:rPr>
              <a:t>Reserve a day on the church calendar when your church will focus on increasing awareness of issues linked to domestic abuse issues (e.g. Nov. 25 is the international day of action to end violence against women; UN Women.)</a:t>
            </a:r>
          </a:p>
        </p:txBody>
      </p:sp>
      <p:sp>
        <p:nvSpPr>
          <p:cNvPr id="4" name="TextBox 3">
            <a:extLst>
              <a:ext uri="{FF2B5EF4-FFF2-40B4-BE49-F238E27FC236}">
                <a16:creationId xmlns:a16="http://schemas.microsoft.com/office/drawing/2014/main" id="{9ECD8EFA-9C7E-DB47-BACE-F87A2AA49A88}"/>
              </a:ext>
            </a:extLst>
          </p:cNvPr>
          <p:cNvSpPr txBox="1"/>
          <p:nvPr/>
        </p:nvSpPr>
        <p:spPr>
          <a:xfrm>
            <a:off x="104040" y="6253842"/>
            <a:ext cx="5953339" cy="369332"/>
          </a:xfrm>
          <a:prstGeom prst="rect">
            <a:avLst/>
          </a:prstGeom>
          <a:noFill/>
        </p:spPr>
        <p:txBody>
          <a:bodyPr wrap="square" rtlCol="0">
            <a:spAutoFit/>
          </a:bodyPr>
          <a:lstStyle/>
          <a:p>
            <a:pPr algn="ctr">
              <a:spcAft>
                <a:spcPts val="600"/>
              </a:spcAft>
            </a:pPr>
            <a:r>
              <a:rPr lang="en-US" dirty="0"/>
              <a:t>Restored, Ending Domestic Abuse, 2016</a:t>
            </a:r>
          </a:p>
        </p:txBody>
      </p:sp>
    </p:spTree>
    <p:extLst>
      <p:ext uri="{BB962C8B-B14F-4D97-AF65-F5344CB8AC3E}">
        <p14:creationId xmlns:p14="http://schemas.microsoft.com/office/powerpoint/2010/main" val="3717580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person holding light bulb">
            <a:extLst>
              <a:ext uri="{FF2B5EF4-FFF2-40B4-BE49-F238E27FC236}">
                <a16:creationId xmlns:a16="http://schemas.microsoft.com/office/drawing/2014/main" id="{B948D220-09A9-EE4B-AF53-0619A0E67698}"/>
              </a:ext>
            </a:extLst>
          </p:cNvPr>
          <p:cNvPicPr>
            <a:picLocks noChangeAspect="1" noChangeArrowheads="1"/>
          </p:cNvPicPr>
          <p:nvPr/>
        </p:nvPicPr>
        <p:blipFill rotWithShape="1">
          <a:blip r:embed="rId2" cstate="email">
            <a:alphaModFix/>
            <a:extLst>
              <a:ext uri="{28A0092B-C50C-407E-A947-70E740481C1C}">
                <a14:useLocalDpi xmlns:a14="http://schemas.microsoft.com/office/drawing/2010/main"/>
              </a:ext>
            </a:extLst>
          </a:blip>
          <a:srcRect/>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64AD5E87-9135-694D-9C5D-1AE7D6635DE1}"/>
              </a:ext>
            </a:extLst>
          </p:cNvPr>
          <p:cNvSpPr>
            <a:spLocks noGrp="1"/>
          </p:cNvSpPr>
          <p:nvPr>
            <p:ph type="title"/>
          </p:nvPr>
        </p:nvSpPr>
        <p:spPr>
          <a:xfrm>
            <a:off x="0" y="1058284"/>
            <a:ext cx="6096000" cy="1311664"/>
          </a:xfrm>
        </p:spPr>
        <p:txBody>
          <a:bodyPr>
            <a:normAutofit/>
          </a:bodyPr>
          <a:lstStyle/>
          <a:p>
            <a:pPr algn="ctr"/>
            <a:r>
              <a:rPr lang="en-US" sz="4000" b="1" dirty="0">
                <a:solidFill>
                  <a:srgbClr val="C00000"/>
                </a:solidFill>
                <a:latin typeface="Avenir Next" panose="020B0503020202020204" pitchFamily="34" charset="0"/>
              </a:rPr>
              <a:t>ENGAGE</a:t>
            </a:r>
            <a:endParaRPr lang="en-US" sz="4000" dirty="0">
              <a:solidFill>
                <a:srgbClr val="000000"/>
              </a:solidFill>
            </a:endParaRPr>
          </a:p>
        </p:txBody>
      </p:sp>
      <p:sp>
        <p:nvSpPr>
          <p:cNvPr id="3" name="Content Placeholder 2">
            <a:extLst>
              <a:ext uri="{FF2B5EF4-FFF2-40B4-BE49-F238E27FC236}">
                <a16:creationId xmlns:a16="http://schemas.microsoft.com/office/drawing/2014/main" id="{338212B3-2821-E141-8B5E-87B1665D4C53}"/>
              </a:ext>
            </a:extLst>
          </p:cNvPr>
          <p:cNvSpPr>
            <a:spLocks noGrp="1"/>
          </p:cNvSpPr>
          <p:nvPr>
            <p:ph idx="1"/>
          </p:nvPr>
        </p:nvSpPr>
        <p:spPr>
          <a:xfrm>
            <a:off x="431074" y="2010886"/>
            <a:ext cx="5664926" cy="3788830"/>
          </a:xfrm>
        </p:spPr>
        <p:txBody>
          <a:bodyPr anchor="ctr">
            <a:normAutofit/>
          </a:bodyPr>
          <a:lstStyle/>
          <a:p>
            <a:pPr marL="514350" indent="-514350">
              <a:lnSpc>
                <a:spcPct val="100000"/>
              </a:lnSpc>
              <a:spcBef>
                <a:spcPts val="0"/>
              </a:spcBef>
              <a:buFont typeface="+mj-lt"/>
              <a:buAutoNum type="arabicPeriod" startAt="5"/>
            </a:pPr>
            <a:r>
              <a:rPr lang="en-US" sz="2600" dirty="0">
                <a:solidFill>
                  <a:srgbClr val="000000"/>
                </a:solidFill>
              </a:rPr>
              <a:t>Discuss domestic abuse (and issues of conflict, power, control) in pre-marital, marriage and relationship courses or resources, and programs for youth.</a:t>
            </a:r>
          </a:p>
          <a:p>
            <a:pPr marL="514350" indent="-514350">
              <a:lnSpc>
                <a:spcPct val="100000"/>
              </a:lnSpc>
              <a:spcBef>
                <a:spcPts val="0"/>
              </a:spcBef>
              <a:buFont typeface="+mj-lt"/>
              <a:buAutoNum type="arabicPeriod" startAt="5"/>
            </a:pPr>
            <a:r>
              <a:rPr lang="en-US" sz="2600" dirty="0">
                <a:solidFill>
                  <a:srgbClr val="000000"/>
                </a:solidFill>
              </a:rPr>
              <a:t>Plan special workshops and training for men on what it means to be a man that is walking in the footsteps of Jesus. </a:t>
            </a:r>
          </a:p>
        </p:txBody>
      </p:sp>
      <p:sp>
        <p:nvSpPr>
          <p:cNvPr id="4" name="TextBox 3">
            <a:extLst>
              <a:ext uri="{FF2B5EF4-FFF2-40B4-BE49-F238E27FC236}">
                <a16:creationId xmlns:a16="http://schemas.microsoft.com/office/drawing/2014/main" id="{8124C18F-3D5B-0948-BA30-136AD468B1AD}"/>
              </a:ext>
            </a:extLst>
          </p:cNvPr>
          <p:cNvSpPr txBox="1"/>
          <p:nvPr/>
        </p:nvSpPr>
        <p:spPr>
          <a:xfrm>
            <a:off x="91440" y="6248694"/>
            <a:ext cx="6004560" cy="369332"/>
          </a:xfrm>
          <a:prstGeom prst="rect">
            <a:avLst/>
          </a:prstGeom>
          <a:noFill/>
        </p:spPr>
        <p:txBody>
          <a:bodyPr wrap="square" rtlCol="0">
            <a:spAutoFit/>
          </a:bodyPr>
          <a:lstStyle/>
          <a:p>
            <a:pPr algn="ctr">
              <a:spcAft>
                <a:spcPts val="600"/>
              </a:spcAft>
            </a:pPr>
            <a:r>
              <a:rPr lang="en-US" dirty="0"/>
              <a:t>Restored, Ending Domestic Abuse, 2016 </a:t>
            </a:r>
            <a:endParaRPr lang="en-US" sz="1200" dirty="0"/>
          </a:p>
        </p:txBody>
      </p:sp>
    </p:spTree>
    <p:extLst>
      <p:ext uri="{BB962C8B-B14F-4D97-AF65-F5344CB8AC3E}">
        <p14:creationId xmlns:p14="http://schemas.microsoft.com/office/powerpoint/2010/main" val="18912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963CE681-8E24-DC4F-827E-FD459609B28B}"/>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b="-1"/>
          <a:stretch/>
        </p:blipFill>
        <p:spPr>
          <a:xfrm>
            <a:off x="5797543" y="10"/>
            <a:ext cx="6394152" cy="68579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2DED0BBF-109A-FB42-8F75-46FF6DAB13CB}"/>
              </a:ext>
            </a:extLst>
          </p:cNvPr>
          <p:cNvSpPr>
            <a:spLocks noGrp="1"/>
          </p:cNvSpPr>
          <p:nvPr>
            <p:ph idx="1"/>
          </p:nvPr>
        </p:nvSpPr>
        <p:spPr>
          <a:xfrm>
            <a:off x="804997" y="1123406"/>
            <a:ext cx="5742760" cy="5251267"/>
          </a:xfrm>
        </p:spPr>
        <p:txBody>
          <a:bodyPr anchor="ctr">
            <a:noAutofit/>
          </a:bodyPr>
          <a:lstStyle/>
          <a:p>
            <a:pPr>
              <a:lnSpc>
                <a:spcPct val="100000"/>
              </a:lnSpc>
              <a:spcBef>
                <a:spcPts val="0"/>
              </a:spcBef>
            </a:pPr>
            <a:r>
              <a:rPr lang="en-US" sz="3200" dirty="0">
                <a:solidFill>
                  <a:srgbClr val="C00000"/>
                </a:solidFill>
              </a:rPr>
              <a:t>ECONOMIC</a:t>
            </a:r>
            <a:r>
              <a:rPr lang="en-US" sz="3200" dirty="0">
                <a:solidFill>
                  <a:srgbClr val="000000"/>
                </a:solidFill>
              </a:rPr>
              <a:t>: spouse is deprived of basic needs, or withholding of funds as punishment, or refusing requests for spending money</a:t>
            </a:r>
          </a:p>
          <a:p>
            <a:pPr>
              <a:lnSpc>
                <a:spcPct val="100000"/>
              </a:lnSpc>
              <a:spcBef>
                <a:spcPts val="0"/>
              </a:spcBef>
            </a:pPr>
            <a:r>
              <a:rPr lang="en-US" sz="3200" dirty="0">
                <a:solidFill>
                  <a:srgbClr val="000000"/>
                </a:solidFill>
              </a:rPr>
              <a:t>But domestic violence is </a:t>
            </a:r>
            <a:r>
              <a:rPr lang="en-US" sz="3200" dirty="0">
                <a:solidFill>
                  <a:srgbClr val="C00000"/>
                </a:solidFill>
              </a:rPr>
              <a:t>ALWAYS PSYCHOLOGICAL: </a:t>
            </a:r>
            <a:r>
              <a:rPr lang="en-US" sz="3200" dirty="0">
                <a:solidFill>
                  <a:srgbClr val="000000"/>
                </a:solidFill>
              </a:rPr>
              <a:t>verbal attacks and constant erosion of one’s self image</a:t>
            </a:r>
          </a:p>
          <a:p>
            <a:pPr>
              <a:lnSpc>
                <a:spcPct val="100000"/>
              </a:lnSpc>
            </a:pPr>
            <a:endParaRPr lang="en-US" sz="3200" dirty="0">
              <a:solidFill>
                <a:srgbClr val="000000"/>
              </a:solidFill>
            </a:endParaRPr>
          </a:p>
        </p:txBody>
      </p:sp>
    </p:spTree>
    <p:extLst>
      <p:ext uri="{BB962C8B-B14F-4D97-AF65-F5344CB8AC3E}">
        <p14:creationId xmlns:p14="http://schemas.microsoft.com/office/powerpoint/2010/main" val="775674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close-up photo of woman's hair">
            <a:extLst>
              <a:ext uri="{FF2B5EF4-FFF2-40B4-BE49-F238E27FC236}">
                <a16:creationId xmlns:a16="http://schemas.microsoft.com/office/drawing/2014/main" id="{DF88BC9C-A6EC-064B-A826-E6F45DCD4546}"/>
              </a:ext>
            </a:extLst>
          </p:cNvPr>
          <p:cNvPicPr>
            <a:picLocks noChangeAspect="1" noChangeArrowheads="1"/>
          </p:cNvPicPr>
          <p:nvPr/>
        </p:nvPicPr>
        <p:blipFill rotWithShape="1">
          <a:blip r:embed="rId3" cstate="email">
            <a:alphaModFix/>
            <a:extLst>
              <a:ext uri="{28A0092B-C50C-407E-A947-70E740481C1C}">
                <a14:useLocalDpi xmlns:a14="http://schemas.microsoft.com/office/drawing/2010/main"/>
              </a:ext>
            </a:extLst>
          </a:blip>
          <a:srcRect b="-1"/>
          <a:stretch/>
        </p:blipFill>
        <p:spPr bwMode="auto">
          <a:xfrm>
            <a:off x="5797848" y="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91779932-464D-0A44-A446-9A1ED3FBF2B1}"/>
              </a:ext>
            </a:extLst>
          </p:cNvPr>
          <p:cNvSpPr>
            <a:spLocks noGrp="1"/>
          </p:cNvSpPr>
          <p:nvPr>
            <p:ph type="title"/>
          </p:nvPr>
        </p:nvSpPr>
        <p:spPr>
          <a:xfrm>
            <a:off x="0" y="684820"/>
            <a:ext cx="6528162" cy="1698171"/>
          </a:xfrm>
        </p:spPr>
        <p:txBody>
          <a:bodyPr>
            <a:noAutofit/>
          </a:bodyPr>
          <a:lstStyle/>
          <a:p>
            <a:pPr algn="ctr"/>
            <a:r>
              <a:rPr lang="en-US" sz="4000" dirty="0">
                <a:solidFill>
                  <a:srgbClr val="000000"/>
                </a:solidFill>
                <a:latin typeface="Avenir Next" panose="020B0503020202020204" pitchFamily="34" charset="0"/>
                <a:ea typeface="ＭＳ Ｐゴシック" charset="0"/>
              </a:rPr>
              <a:t>RESPECT AND</a:t>
            </a:r>
            <a:br>
              <a:rPr lang="en-US" sz="4000" dirty="0">
                <a:solidFill>
                  <a:srgbClr val="000000"/>
                </a:solidFill>
                <a:latin typeface="Avenir Next" panose="020B0503020202020204" pitchFamily="34" charset="0"/>
                <a:ea typeface="ＭＳ Ｐゴシック" charset="0"/>
              </a:rPr>
            </a:br>
            <a:r>
              <a:rPr lang="en-US" sz="4000" dirty="0">
                <a:solidFill>
                  <a:srgbClr val="000000"/>
                </a:solidFill>
                <a:latin typeface="Avenir Next" panose="020B0503020202020204" pitchFamily="34" charset="0"/>
                <a:ea typeface="ＭＳ Ｐゴシック" charset="0"/>
              </a:rPr>
              <a:t> </a:t>
            </a:r>
            <a:r>
              <a:rPr lang="en-US" sz="4000" b="1" dirty="0">
                <a:solidFill>
                  <a:srgbClr val="C00000"/>
                </a:solidFill>
                <a:latin typeface="Avenir Next" panose="020B0503020202020204" pitchFamily="34" charset="0"/>
                <a:ea typeface="ＭＳ Ｐゴシック" charset="0"/>
              </a:rPr>
              <a:t>LISTEN TO THE ABUSED</a:t>
            </a:r>
            <a:endParaRPr lang="en-US" sz="40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EDB12D45-D1D8-5E43-8D07-D08479A6AA67}"/>
              </a:ext>
            </a:extLst>
          </p:cNvPr>
          <p:cNvSpPr>
            <a:spLocks noGrp="1"/>
          </p:cNvSpPr>
          <p:nvPr>
            <p:ph idx="1"/>
          </p:nvPr>
        </p:nvSpPr>
        <p:spPr>
          <a:xfrm>
            <a:off x="365761" y="2272145"/>
            <a:ext cx="5617028" cy="3788830"/>
          </a:xfrm>
        </p:spPr>
        <p:txBody>
          <a:bodyPr anchor="ctr">
            <a:normAutofit/>
          </a:bodyPr>
          <a:lstStyle/>
          <a:p>
            <a:pPr marL="160020" indent="-160020">
              <a:lnSpc>
                <a:spcPct val="100000"/>
              </a:lnSpc>
              <a:spcBef>
                <a:spcPts val="0"/>
              </a:spcBef>
            </a:pPr>
            <a:r>
              <a:rPr lang="en-US" sz="2400" dirty="0">
                <a:solidFill>
                  <a:srgbClr val="000000"/>
                </a:solidFill>
              </a:rPr>
              <a:t>Believe the victim.</a:t>
            </a:r>
          </a:p>
          <a:p>
            <a:pPr marL="160020" indent="-160020">
              <a:lnSpc>
                <a:spcPct val="100000"/>
              </a:lnSpc>
              <a:spcBef>
                <a:spcPts val="0"/>
              </a:spcBef>
            </a:pPr>
            <a:r>
              <a:rPr lang="en-US" sz="2400" dirty="0">
                <a:solidFill>
                  <a:srgbClr val="000000"/>
                </a:solidFill>
              </a:rPr>
              <a:t>Do not ask for proof of violence.</a:t>
            </a:r>
          </a:p>
          <a:p>
            <a:pPr marL="160020" indent="-160020">
              <a:lnSpc>
                <a:spcPct val="100000"/>
              </a:lnSpc>
              <a:spcBef>
                <a:spcPts val="0"/>
              </a:spcBef>
            </a:pPr>
            <a:r>
              <a:rPr lang="en-US" sz="2400" dirty="0">
                <a:solidFill>
                  <a:srgbClr val="000000"/>
                </a:solidFill>
              </a:rPr>
              <a:t> Assure victim it is not her fault.</a:t>
            </a:r>
          </a:p>
          <a:p>
            <a:pPr marL="160020" indent="-160020">
              <a:lnSpc>
                <a:spcPct val="100000"/>
              </a:lnSpc>
              <a:spcBef>
                <a:spcPts val="0"/>
              </a:spcBef>
            </a:pPr>
            <a:r>
              <a:rPr lang="en-US" sz="2400" dirty="0">
                <a:solidFill>
                  <a:srgbClr val="000000"/>
                </a:solidFill>
              </a:rPr>
              <a:t>Reassure that confidentiality will be maintained but explain its boundaries. </a:t>
            </a:r>
          </a:p>
          <a:p>
            <a:pPr marL="160020" indent="-160020">
              <a:lnSpc>
                <a:spcPct val="100000"/>
              </a:lnSpc>
              <a:spcBef>
                <a:spcPts val="0"/>
              </a:spcBef>
            </a:pPr>
            <a:r>
              <a:rPr lang="en-US" sz="2400" dirty="0">
                <a:solidFill>
                  <a:srgbClr val="000000"/>
                </a:solidFill>
              </a:rPr>
              <a:t>Assure the victim of your concern and interest.</a:t>
            </a:r>
          </a:p>
          <a:p>
            <a:pPr marL="160020" indent="-160020">
              <a:lnSpc>
                <a:spcPct val="100000"/>
              </a:lnSpc>
              <a:spcBef>
                <a:spcPts val="0"/>
              </a:spcBef>
            </a:pPr>
            <a:r>
              <a:rPr lang="en-US" sz="2400" dirty="0">
                <a:solidFill>
                  <a:srgbClr val="000000"/>
                </a:solidFill>
              </a:rPr>
              <a:t>Be honest and upfront about your ability to help.</a:t>
            </a:r>
          </a:p>
          <a:p>
            <a:pPr>
              <a:lnSpc>
                <a:spcPct val="100000"/>
              </a:lnSpc>
            </a:pPr>
            <a:endParaRPr lang="en-US" sz="2400" dirty="0">
              <a:solidFill>
                <a:srgbClr val="000000"/>
              </a:solidFill>
            </a:endParaRPr>
          </a:p>
        </p:txBody>
      </p:sp>
      <p:sp>
        <p:nvSpPr>
          <p:cNvPr id="4" name="TextBox 3">
            <a:extLst>
              <a:ext uri="{FF2B5EF4-FFF2-40B4-BE49-F238E27FC236}">
                <a16:creationId xmlns:a16="http://schemas.microsoft.com/office/drawing/2014/main" id="{CF7B6231-F364-2E4A-84B4-79A5E5BE9EF5}"/>
              </a:ext>
            </a:extLst>
          </p:cNvPr>
          <p:cNvSpPr txBox="1"/>
          <p:nvPr/>
        </p:nvSpPr>
        <p:spPr>
          <a:xfrm>
            <a:off x="135527" y="6246194"/>
            <a:ext cx="5960473" cy="369332"/>
          </a:xfrm>
          <a:prstGeom prst="rect">
            <a:avLst/>
          </a:prstGeom>
          <a:noFill/>
        </p:spPr>
        <p:txBody>
          <a:bodyPr wrap="square" rtlCol="0">
            <a:spAutoFit/>
          </a:bodyPr>
          <a:lstStyle/>
          <a:p>
            <a:pPr algn="ctr" eaLnBrk="0" fontAlgn="base" hangingPunct="0">
              <a:spcBef>
                <a:spcPct val="0"/>
              </a:spcBef>
              <a:spcAft>
                <a:spcPts val="600"/>
              </a:spcAft>
              <a:defRPr/>
            </a:pPr>
            <a:r>
              <a:rPr lang="en-US" dirty="0">
                <a:ea typeface="ＭＳ Ｐゴシック" charset="0"/>
              </a:rPr>
              <a:t>Restored, Ending Domestic Abuse, 2016</a:t>
            </a:r>
            <a:endParaRPr lang="en-US" sz="1200" dirty="0">
              <a:ea typeface="ＭＳ Ｐゴシック" charset="0"/>
            </a:endParaRPr>
          </a:p>
        </p:txBody>
      </p:sp>
    </p:spTree>
    <p:extLst>
      <p:ext uri="{BB962C8B-B14F-4D97-AF65-F5344CB8AC3E}">
        <p14:creationId xmlns:p14="http://schemas.microsoft.com/office/powerpoint/2010/main" val="2902903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EF4D-62C1-D849-B7AA-9AECB2F657CA}"/>
              </a:ext>
            </a:extLst>
          </p:cNvPr>
          <p:cNvSpPr>
            <a:spLocks noGrp="1"/>
          </p:cNvSpPr>
          <p:nvPr>
            <p:ph type="title"/>
          </p:nvPr>
        </p:nvSpPr>
        <p:spPr>
          <a:xfrm>
            <a:off x="361404" y="1410154"/>
            <a:ext cx="5120114" cy="1692794"/>
          </a:xfrm>
        </p:spPr>
        <p:txBody>
          <a:bodyPr>
            <a:normAutofit/>
          </a:bodyPr>
          <a:lstStyle/>
          <a:p>
            <a:pPr algn="ctr"/>
            <a:r>
              <a:rPr lang="en-US" sz="4000" b="1" dirty="0">
                <a:solidFill>
                  <a:srgbClr val="C00000"/>
                </a:solidFill>
                <a:latin typeface="Avenir Next" panose="020B0503020202020204" pitchFamily="34" charset="0"/>
                <a:ea typeface="ＭＳ Ｐゴシック" charset="0"/>
              </a:rPr>
              <a:t>PRACTICAL</a:t>
            </a:r>
            <a:r>
              <a:rPr lang="en-US" sz="4000" dirty="0">
                <a:solidFill>
                  <a:srgbClr val="C00000"/>
                </a:solidFill>
                <a:latin typeface="Avenir Next" panose="020B0503020202020204" pitchFamily="34" charset="0"/>
                <a:ea typeface="ＭＳ Ｐゴシック" charset="0"/>
              </a:rPr>
              <a:t> </a:t>
            </a:r>
            <a:r>
              <a:rPr lang="en-US" sz="4000" dirty="0">
                <a:latin typeface="Avenir Next" panose="020B0503020202020204" pitchFamily="34" charset="0"/>
                <a:ea typeface="ＭＳ Ｐゴシック" charset="0"/>
              </a:rPr>
              <a:t>STEPS </a:t>
            </a:r>
            <a:br>
              <a:rPr lang="en-US" dirty="0">
                <a:latin typeface="Avenir Next" panose="020B0503020202020204" pitchFamily="34" charset="0"/>
                <a:ea typeface="ＭＳ Ｐゴシック" charset="0"/>
              </a:rPr>
            </a:br>
            <a:endParaRPr lang="en-US" dirty="0">
              <a:latin typeface="Avenir Next" panose="020B0503020202020204" pitchFamily="34" charset="0"/>
            </a:endParaRPr>
          </a:p>
        </p:txBody>
      </p:sp>
      <p:cxnSp>
        <p:nvCxnSpPr>
          <p:cNvPr id="23556"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B9C480-2128-6A4E-AF25-5D7BB9EF74BD}"/>
              </a:ext>
            </a:extLst>
          </p:cNvPr>
          <p:cNvSpPr>
            <a:spLocks noGrp="1"/>
          </p:cNvSpPr>
          <p:nvPr>
            <p:ph idx="1"/>
          </p:nvPr>
        </p:nvSpPr>
        <p:spPr>
          <a:xfrm>
            <a:off x="548640" y="2575033"/>
            <a:ext cx="5547359" cy="4021709"/>
          </a:xfrm>
        </p:spPr>
        <p:txBody>
          <a:bodyPr>
            <a:normAutofit fontScale="92500" lnSpcReduction="20000"/>
          </a:bodyPr>
          <a:lstStyle/>
          <a:p>
            <a:pPr lvl="0">
              <a:lnSpc>
                <a:spcPct val="110000"/>
              </a:lnSpc>
            </a:pPr>
            <a:r>
              <a:rPr lang="en-US" dirty="0"/>
              <a:t>Churches and conferences should consider appointing a respected, sensitive person or persons from whom victims of physical abuse and inappropriate sexual contact can receive support and referral.</a:t>
            </a:r>
          </a:p>
          <a:p>
            <a:pPr lvl="0">
              <a:lnSpc>
                <a:spcPct val="110000"/>
              </a:lnSpc>
            </a:pPr>
            <a:r>
              <a:rPr lang="en-US" dirty="0"/>
              <a:t>Many women are hesitant to discuss their victimization because of feelings of self-blame, shame, loyalty to the abuser, or fear.</a:t>
            </a:r>
          </a:p>
        </p:txBody>
      </p:sp>
      <p:pic>
        <p:nvPicPr>
          <p:cNvPr id="23554" name="Picture 2" descr="person stepping on blue stairs">
            <a:extLst>
              <a:ext uri="{FF2B5EF4-FFF2-40B4-BE49-F238E27FC236}">
                <a16:creationId xmlns:a16="http://schemas.microsoft.com/office/drawing/2014/main" id="{87D4B503-56B2-BF46-AB5E-0AF1660F182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055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AF90-0636-BD46-9747-8D727977CA77}"/>
              </a:ext>
            </a:extLst>
          </p:cNvPr>
          <p:cNvSpPr>
            <a:spLocks noGrp="1"/>
          </p:cNvSpPr>
          <p:nvPr>
            <p:ph type="title"/>
          </p:nvPr>
        </p:nvSpPr>
        <p:spPr>
          <a:xfrm>
            <a:off x="67489" y="1410156"/>
            <a:ext cx="5614851" cy="1692794"/>
          </a:xfrm>
        </p:spPr>
        <p:txBody>
          <a:bodyPr>
            <a:normAutofit/>
          </a:bodyPr>
          <a:lstStyle/>
          <a:p>
            <a:pPr algn="ctr"/>
            <a:r>
              <a:rPr lang="en-US" sz="4000" b="1" dirty="0">
                <a:solidFill>
                  <a:srgbClr val="C00000"/>
                </a:solidFill>
                <a:latin typeface="Avenir Next" panose="020B0503020202020204" pitchFamily="34" charset="0"/>
                <a:ea typeface="ＭＳ Ｐゴシック" charset="0"/>
              </a:rPr>
              <a:t>PRACTICAL</a:t>
            </a:r>
            <a:r>
              <a:rPr lang="en-US" sz="4000" dirty="0">
                <a:latin typeface="Avenir Next" panose="020B0503020202020204" pitchFamily="34" charset="0"/>
                <a:ea typeface="ＭＳ Ｐゴシック" charset="0"/>
              </a:rPr>
              <a:t> STEPS </a:t>
            </a:r>
            <a:br>
              <a:rPr lang="en-US" sz="3600" dirty="0">
                <a:latin typeface="Avenir Next" panose="020B0503020202020204" pitchFamily="34" charset="0"/>
                <a:ea typeface="ＭＳ Ｐゴシック" charset="0"/>
              </a:rPr>
            </a:br>
            <a:endParaRPr lang="en-US" sz="3600"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13116B-C2E3-8F49-8F41-7CA944343041}"/>
              </a:ext>
            </a:extLst>
          </p:cNvPr>
          <p:cNvSpPr>
            <a:spLocks noGrp="1"/>
          </p:cNvSpPr>
          <p:nvPr>
            <p:ph idx="1"/>
          </p:nvPr>
        </p:nvSpPr>
        <p:spPr>
          <a:xfrm>
            <a:off x="496389" y="2575033"/>
            <a:ext cx="5708468" cy="4073957"/>
          </a:xfrm>
        </p:spPr>
        <p:txBody>
          <a:bodyPr>
            <a:normAutofit fontScale="77500" lnSpcReduction="20000"/>
          </a:bodyPr>
          <a:lstStyle/>
          <a:p>
            <a:pPr>
              <a:lnSpc>
                <a:spcPct val="110000"/>
              </a:lnSpc>
              <a:spcBef>
                <a:spcPts val="0"/>
              </a:spcBef>
            </a:pPr>
            <a:r>
              <a:rPr lang="en-US" sz="3100" dirty="0"/>
              <a:t>Having a sympathetic listener acknowledge and denounce the abuse in a woman's life can go a long way in relieving the pain, isolation and self-blame.</a:t>
            </a:r>
          </a:p>
          <a:p>
            <a:pPr lvl="0">
              <a:lnSpc>
                <a:spcPct val="110000"/>
              </a:lnSpc>
            </a:pPr>
            <a:r>
              <a:rPr lang="en-US" sz="3100" dirty="0"/>
              <a:t>This could be a useful project for women's ministry groups.</a:t>
            </a:r>
          </a:p>
          <a:p>
            <a:pPr>
              <a:lnSpc>
                <a:spcPct val="110000"/>
              </a:lnSpc>
            </a:pPr>
            <a:r>
              <a:rPr lang="en-US" sz="3100" dirty="0"/>
              <a:t>Some Latin American countries have created women-only police stations and discovered that these women-only units have facilitated the reporting of abuse.</a:t>
            </a:r>
          </a:p>
        </p:txBody>
      </p:sp>
      <p:pic>
        <p:nvPicPr>
          <p:cNvPr id="4" name="Picture 2" descr="person stepping on blue stairs">
            <a:extLst>
              <a:ext uri="{FF2B5EF4-FFF2-40B4-BE49-F238E27FC236}">
                <a16:creationId xmlns:a16="http://schemas.microsoft.com/office/drawing/2014/main" id="{BB03F178-9E83-0443-AF12-9727C140582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481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A71C-2935-D34C-A7A1-73DFA49A25BD}"/>
              </a:ext>
            </a:extLst>
          </p:cNvPr>
          <p:cNvSpPr>
            <a:spLocks noGrp="1"/>
          </p:cNvSpPr>
          <p:nvPr>
            <p:ph type="title"/>
          </p:nvPr>
        </p:nvSpPr>
        <p:spPr>
          <a:xfrm>
            <a:off x="4965430" y="1372223"/>
            <a:ext cx="6586491" cy="1286160"/>
          </a:xfrm>
        </p:spPr>
        <p:txBody>
          <a:bodyPr anchor="b">
            <a:noAutofit/>
          </a:bodyPr>
          <a:lstStyle/>
          <a:p>
            <a:pPr algn="ctr">
              <a:lnSpc>
                <a:spcPct val="100000"/>
              </a:lnSpc>
            </a:pPr>
            <a:r>
              <a:rPr lang="en-US" sz="3600" b="1" dirty="0">
                <a:solidFill>
                  <a:srgbClr val="C00000"/>
                </a:solidFill>
                <a:latin typeface="Avenir Next" panose="020B0503020202020204" pitchFamily="34" charset="0"/>
                <a:ea typeface="ＭＳ Ｐゴシック" charset="0"/>
              </a:rPr>
              <a:t>HELP MEN ACKNOWLEDGE</a:t>
            </a:r>
            <a:br>
              <a:rPr lang="en-US" sz="3600" dirty="0">
                <a:latin typeface="Avenir Next" panose="020B0503020202020204" pitchFamily="34" charset="0"/>
                <a:ea typeface="ＭＳ Ｐゴシック" charset="0"/>
              </a:rPr>
            </a:br>
            <a:r>
              <a:rPr lang="en-US" sz="3600" dirty="0">
                <a:latin typeface="Avenir Next" panose="020B0503020202020204" pitchFamily="34" charset="0"/>
                <a:ea typeface="ＭＳ Ｐゴシック" charset="0"/>
              </a:rPr>
              <a:t> THEIR PROBLEM</a:t>
            </a:r>
            <a:br>
              <a:rPr lang="en-US" sz="3600" dirty="0">
                <a:latin typeface="Avenir Next" panose="020B0503020202020204" pitchFamily="34" charset="0"/>
                <a:ea typeface="ＭＳ Ｐゴシック" charset="0"/>
              </a:rPr>
            </a:b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DC1B0C16-D2B4-3C4C-B561-344AFDE7CBFC}"/>
              </a:ext>
            </a:extLst>
          </p:cNvPr>
          <p:cNvSpPr>
            <a:spLocks noGrp="1"/>
          </p:cNvSpPr>
          <p:nvPr>
            <p:ph idx="1"/>
          </p:nvPr>
        </p:nvSpPr>
        <p:spPr>
          <a:xfrm>
            <a:off x="4965431" y="2438400"/>
            <a:ext cx="6586489" cy="3785419"/>
          </a:xfrm>
        </p:spPr>
        <p:txBody>
          <a:bodyPr>
            <a:normAutofit/>
          </a:bodyPr>
          <a:lstStyle/>
          <a:p>
            <a:pPr marL="251460" indent="-251460">
              <a:lnSpc>
                <a:spcPct val="100000"/>
              </a:lnSpc>
              <a:spcBef>
                <a:spcPts val="0"/>
              </a:spcBef>
              <a:spcAft>
                <a:spcPts val="600"/>
              </a:spcAft>
            </a:pPr>
            <a:r>
              <a:rPr lang="en-US" sz="2400" dirty="0"/>
              <a:t>God requires men to take full responsibility for their actions.  </a:t>
            </a:r>
          </a:p>
          <a:p>
            <a:pPr marL="251460" indent="-251460">
              <a:lnSpc>
                <a:spcPct val="100000"/>
              </a:lnSpc>
              <a:spcBef>
                <a:spcPts val="0"/>
              </a:spcBef>
              <a:spcAft>
                <a:spcPts val="600"/>
              </a:spcAft>
            </a:pPr>
            <a:r>
              <a:rPr lang="en-US" sz="2400" dirty="0"/>
              <a:t>The first step in prevention is acknowledging that there is a problem. </a:t>
            </a:r>
          </a:p>
          <a:p>
            <a:pPr marL="251460" indent="-251460">
              <a:lnSpc>
                <a:spcPct val="100000"/>
              </a:lnSpc>
              <a:spcBef>
                <a:spcPts val="0"/>
              </a:spcBef>
              <a:spcAft>
                <a:spcPts val="600"/>
              </a:spcAft>
            </a:pPr>
            <a:r>
              <a:rPr lang="en-US" sz="2400" dirty="0"/>
              <a:t>Most abusive men do not admit to a problem.</a:t>
            </a:r>
          </a:p>
          <a:p>
            <a:pPr marL="251460" indent="-251460">
              <a:lnSpc>
                <a:spcPct val="100000"/>
              </a:lnSpc>
              <a:spcBef>
                <a:spcPts val="0"/>
              </a:spcBef>
              <a:spcAft>
                <a:spcPts val="600"/>
              </a:spcAft>
            </a:pPr>
            <a:r>
              <a:rPr lang="en-US" sz="2400" dirty="0"/>
              <a:t>Christians must resist the cultural pressures of society and affirm that every man and woman is made in God’s image </a:t>
            </a:r>
          </a:p>
          <a:p>
            <a:pPr marL="251460" indent="-251460">
              <a:lnSpc>
                <a:spcPct val="100000"/>
              </a:lnSpc>
              <a:spcBef>
                <a:spcPts val="0"/>
              </a:spcBef>
              <a:spcAft>
                <a:spcPts val="600"/>
              </a:spcAft>
            </a:pPr>
            <a:r>
              <a:rPr lang="en-US" sz="2400" dirty="0"/>
              <a:t>And should always be treated with dignity</a:t>
            </a:r>
          </a:p>
        </p:txBody>
      </p:sp>
      <p:pic>
        <p:nvPicPr>
          <p:cNvPr id="25602" name="Picture 2" descr="person wearing pair of brown leather dress shoes">
            <a:extLst>
              <a:ext uri="{FF2B5EF4-FFF2-40B4-BE49-F238E27FC236}">
                <a16:creationId xmlns:a16="http://schemas.microsoft.com/office/drawing/2014/main" id="{8A909296-4665-FA43-B4D0-9F3CD14B899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3366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BEEF5DC-2001-674D-AE36-8B171F1181BC}"/>
              </a:ext>
            </a:extLst>
          </p:cNvPr>
          <p:cNvSpPr txBox="1"/>
          <p:nvPr/>
        </p:nvSpPr>
        <p:spPr>
          <a:xfrm>
            <a:off x="4728753" y="6372223"/>
            <a:ext cx="7415631" cy="369332"/>
          </a:xfrm>
          <a:prstGeom prst="rect">
            <a:avLst/>
          </a:prstGeom>
          <a:noFill/>
        </p:spPr>
        <p:txBody>
          <a:bodyPr wrap="square" rtlCol="0">
            <a:spAutoFit/>
          </a:bodyPr>
          <a:lstStyle/>
          <a:p>
            <a:pPr algn="ctr">
              <a:spcAft>
                <a:spcPts val="600"/>
              </a:spcAft>
            </a:pPr>
            <a:r>
              <a:rPr lang="en-US" dirty="0"/>
              <a:t>Restored, Ending Domestic Abuse, 2016            </a:t>
            </a:r>
            <a:endParaRPr lang="en-US" sz="1200" dirty="0"/>
          </a:p>
        </p:txBody>
      </p:sp>
    </p:spTree>
    <p:extLst>
      <p:ext uri="{BB962C8B-B14F-4D97-AF65-F5344CB8AC3E}">
        <p14:creationId xmlns:p14="http://schemas.microsoft.com/office/powerpoint/2010/main" val="3395290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9FA5-0D9E-4741-9824-1F3629C40F49}"/>
              </a:ext>
            </a:extLst>
          </p:cNvPr>
          <p:cNvSpPr>
            <a:spLocks noGrp="1"/>
          </p:cNvSpPr>
          <p:nvPr>
            <p:ph type="title"/>
          </p:nvPr>
        </p:nvSpPr>
        <p:spPr>
          <a:xfrm>
            <a:off x="4579664" y="1286498"/>
            <a:ext cx="7226550" cy="1286160"/>
          </a:xfrm>
        </p:spPr>
        <p:txBody>
          <a:bodyPr anchor="b">
            <a:noAutofit/>
          </a:bodyPr>
          <a:lstStyle/>
          <a:p>
            <a:pPr algn="ctr"/>
            <a:r>
              <a:rPr lang="en-US" sz="3600" b="1" dirty="0">
                <a:solidFill>
                  <a:srgbClr val="C00000"/>
                </a:solidFill>
                <a:latin typeface="Avenir Next" panose="020B0503020202020204" pitchFamily="34" charset="0"/>
              </a:rPr>
              <a:t>HELP WOMEN </a:t>
            </a:r>
            <a:br>
              <a:rPr lang="en-US" sz="3600" dirty="0">
                <a:latin typeface="Avenir Next" panose="020B0503020202020204" pitchFamily="34" charset="0"/>
              </a:rPr>
            </a:br>
            <a:r>
              <a:rPr lang="en-US" sz="3600" dirty="0">
                <a:latin typeface="Avenir Next" panose="020B0503020202020204" pitchFamily="34" charset="0"/>
              </a:rPr>
              <a:t>AFFIRM THEIR WORTH</a:t>
            </a:r>
            <a:br>
              <a:rPr lang="en-US" sz="3600" dirty="0">
                <a:latin typeface="Avenir Next" panose="020B0503020202020204" pitchFamily="34" charset="0"/>
                <a:ea typeface="ＭＳ Ｐゴシック" charset="0"/>
              </a:rPr>
            </a:b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57AB9334-9957-254E-AAFC-1454F834BF06}"/>
              </a:ext>
            </a:extLst>
          </p:cNvPr>
          <p:cNvSpPr>
            <a:spLocks noGrp="1"/>
          </p:cNvSpPr>
          <p:nvPr>
            <p:ph idx="1"/>
          </p:nvPr>
        </p:nvSpPr>
        <p:spPr>
          <a:xfrm>
            <a:off x="4965432" y="2438400"/>
            <a:ext cx="6712762" cy="3785419"/>
          </a:xfrm>
        </p:spPr>
        <p:txBody>
          <a:bodyPr>
            <a:normAutofit/>
          </a:bodyPr>
          <a:lstStyle/>
          <a:p>
            <a:pPr marL="274320" indent="-274320">
              <a:lnSpc>
                <a:spcPct val="100000"/>
              </a:lnSpc>
              <a:spcBef>
                <a:spcPts val="0"/>
              </a:spcBef>
            </a:pPr>
            <a:r>
              <a:rPr lang="en-US" sz="2400" dirty="0"/>
              <a:t>In valuing themselves as part of God's creation, Christian women must be reassured that God approves of their saying no to men for unwanted sexual advances.  </a:t>
            </a:r>
          </a:p>
          <a:p>
            <a:pPr marL="274320" indent="-274320">
              <a:lnSpc>
                <a:spcPct val="100000"/>
              </a:lnSpc>
              <a:spcBef>
                <a:spcPts val="0"/>
              </a:spcBef>
            </a:pPr>
            <a:r>
              <a:rPr lang="en-US" sz="2400" dirty="0"/>
              <a:t>God wants all His daughters to reject domestic violence as a way of life.</a:t>
            </a:r>
          </a:p>
          <a:p>
            <a:pPr marL="274320" indent="-274320">
              <a:lnSpc>
                <a:spcPct val="100000"/>
              </a:lnSpc>
              <a:spcBef>
                <a:spcPts val="0"/>
              </a:spcBef>
            </a:pPr>
            <a:r>
              <a:rPr lang="en-US" sz="2400" dirty="0"/>
              <a:t>They must also be empowered and encouraged to seek help when they have been taken advantage of. </a:t>
            </a:r>
          </a:p>
          <a:p>
            <a:pPr marL="274320" indent="-274320">
              <a:lnSpc>
                <a:spcPct val="100000"/>
              </a:lnSpc>
              <a:spcBef>
                <a:spcPts val="0"/>
              </a:spcBef>
              <a:buNone/>
            </a:pPr>
            <a:endParaRPr lang="en-US" sz="2400" dirty="0"/>
          </a:p>
          <a:p>
            <a:pPr>
              <a:lnSpc>
                <a:spcPct val="100000"/>
              </a:lnSpc>
            </a:pPr>
            <a:endParaRPr lang="en-US" sz="2400" dirty="0"/>
          </a:p>
        </p:txBody>
      </p:sp>
      <p:pic>
        <p:nvPicPr>
          <p:cNvPr id="26626" name="Picture 2" descr="man and woman sitting on sofa in a room">
            <a:extLst>
              <a:ext uri="{FF2B5EF4-FFF2-40B4-BE49-F238E27FC236}">
                <a16:creationId xmlns:a16="http://schemas.microsoft.com/office/drawing/2014/main" id="{6BC2FAA4-4781-1544-86B6-BDB99CED321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9A3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046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828800" y="187036"/>
            <a:ext cx="8229600" cy="762000"/>
          </a:xfrm>
        </p:spPr>
        <p:txBody>
          <a:bodyPr/>
          <a:lstStyle/>
          <a:p>
            <a:pPr eaLnBrk="1" hangingPunct="1"/>
            <a:r>
              <a:rPr lang="en-US" sz="4000" dirty="0"/>
              <a:t>   </a:t>
            </a:r>
          </a:p>
        </p:txBody>
      </p:sp>
      <p:sp>
        <p:nvSpPr>
          <p:cNvPr id="66563" name="Rectangle 3"/>
          <p:cNvSpPr>
            <a:spLocks noGrp="1" noChangeArrowheads="1"/>
          </p:cNvSpPr>
          <p:nvPr>
            <p:ph type="body" idx="1"/>
          </p:nvPr>
        </p:nvSpPr>
        <p:spPr>
          <a:xfrm>
            <a:off x="1981200" y="1066803"/>
            <a:ext cx="8229600" cy="5344310"/>
          </a:xfrm>
        </p:spPr>
        <p:txBody>
          <a:bodyPr/>
          <a:lstStyle/>
          <a:p>
            <a:pPr marL="0" indent="0">
              <a:buNone/>
            </a:pPr>
            <a:r>
              <a:rPr lang="en-US" dirty="0"/>
              <a:t>   Third, the church needs to provide</a:t>
            </a:r>
          </a:p>
          <a:p>
            <a:pPr marL="0" indent="0">
              <a:buNone/>
            </a:pPr>
            <a:endParaRPr lang="en-US" dirty="0"/>
          </a:p>
        </p:txBody>
      </p:sp>
      <p:sp>
        <p:nvSpPr>
          <p:cNvPr id="66564" name="Line 4"/>
          <p:cNvSpPr>
            <a:spLocks noChangeShapeType="1"/>
          </p:cNvSpPr>
          <p:nvPr/>
        </p:nvSpPr>
        <p:spPr bwMode="auto">
          <a:xfrm>
            <a:off x="2209800" y="838200"/>
            <a:ext cx="7620000" cy="0"/>
          </a:xfrm>
          <a:prstGeom prst="line">
            <a:avLst/>
          </a:prstGeom>
          <a:noFill/>
          <a:ln w="28575">
            <a:solidFill>
              <a:schemeClr val="tx2"/>
            </a:solidFill>
            <a:round/>
            <a:headEnd/>
            <a:tailEnd/>
          </a:ln>
        </p:spPr>
        <p:txBody>
          <a:bodyPr/>
          <a:lstStyle/>
          <a:p>
            <a:pPr defTabSz="457200">
              <a:defRPr/>
            </a:pPr>
            <a:endParaRPr lang="en-US">
              <a:solidFill>
                <a:srgbClr val="FFFFFF"/>
              </a:solidFill>
              <a:latin typeface="Times New Roman"/>
              <a:ea typeface="ＭＳ Ｐゴシック" charset="0"/>
              <a:cs typeface="Times New Roman" charset="0"/>
            </a:endParaRPr>
          </a:p>
        </p:txBody>
      </p:sp>
      <p:sp>
        <p:nvSpPr>
          <p:cNvPr id="66565" name="Line 5"/>
          <p:cNvSpPr>
            <a:spLocks noChangeShapeType="1"/>
          </p:cNvSpPr>
          <p:nvPr/>
        </p:nvSpPr>
        <p:spPr bwMode="auto">
          <a:xfrm>
            <a:off x="2209800" y="6324600"/>
            <a:ext cx="7620000" cy="0"/>
          </a:xfrm>
          <a:prstGeom prst="line">
            <a:avLst/>
          </a:prstGeom>
          <a:noFill/>
          <a:ln w="28575">
            <a:solidFill>
              <a:schemeClr val="tx2"/>
            </a:solidFill>
            <a:round/>
            <a:headEnd/>
            <a:tailEnd/>
          </a:ln>
        </p:spPr>
        <p:txBody>
          <a:bodyPr/>
          <a:lstStyle/>
          <a:p>
            <a:pPr defTabSz="457200">
              <a:defRPr/>
            </a:pPr>
            <a:endParaRPr lang="en-US">
              <a:solidFill>
                <a:srgbClr val="FFFFFF"/>
              </a:solidFill>
              <a:latin typeface="Times New Roman"/>
              <a:ea typeface="ＭＳ Ｐゴシック" charset="0"/>
              <a:cs typeface="Times New Roman" charset="0"/>
            </a:endParaRPr>
          </a:p>
        </p:txBody>
      </p:sp>
      <p:sp>
        <p:nvSpPr>
          <p:cNvPr id="3" name="TextBox 2"/>
          <p:cNvSpPr txBox="1"/>
          <p:nvPr/>
        </p:nvSpPr>
        <p:spPr>
          <a:xfrm>
            <a:off x="1743073" y="298731"/>
            <a:ext cx="8382000" cy="646331"/>
          </a:xfrm>
          <a:prstGeom prst="rect">
            <a:avLst/>
          </a:prstGeom>
          <a:noFill/>
        </p:spPr>
        <p:txBody>
          <a:bodyPr wrap="square" rtlCol="0">
            <a:spAutoFit/>
          </a:bodyPr>
          <a:lstStyle/>
          <a:p>
            <a:pPr algn="ctr"/>
            <a:r>
              <a:rPr lang="en-US" sz="3600" b="1" dirty="0">
                <a:solidFill>
                  <a:srgbClr val="C00000"/>
                </a:solidFill>
                <a:latin typeface="Avenir Next" panose="020B0503020202020204" pitchFamily="34" charset="0"/>
              </a:rPr>
              <a:t>WHAT THE CHURCH CAN DO</a:t>
            </a:r>
          </a:p>
        </p:txBody>
      </p:sp>
      <p:sp>
        <p:nvSpPr>
          <p:cNvPr id="2" name="TextBox 1"/>
          <p:cNvSpPr txBox="1"/>
          <p:nvPr/>
        </p:nvSpPr>
        <p:spPr>
          <a:xfrm>
            <a:off x="2209800" y="6400800"/>
            <a:ext cx="7620000" cy="369332"/>
          </a:xfrm>
          <a:prstGeom prst="rect">
            <a:avLst/>
          </a:prstGeom>
          <a:noFill/>
        </p:spPr>
        <p:txBody>
          <a:bodyPr wrap="square" rtlCol="0">
            <a:spAutoFit/>
          </a:bodyPr>
          <a:lstStyle/>
          <a:p>
            <a:pPr algn="ctr"/>
            <a:r>
              <a:rPr lang="en-US" dirty="0"/>
              <a:t>Restored, Ending Domestic Abuse, 2016</a:t>
            </a:r>
          </a:p>
        </p:txBody>
      </p:sp>
      <p:graphicFrame>
        <p:nvGraphicFramePr>
          <p:cNvPr id="6" name="Diagram 5"/>
          <p:cNvGraphicFramePr/>
          <p:nvPr>
            <p:extLst>
              <p:ext uri="{D42A27DB-BD31-4B8C-83A1-F6EECF244321}">
                <p14:modId xmlns:p14="http://schemas.microsoft.com/office/powerpoint/2010/main" val="164687127"/>
              </p:ext>
            </p:extLst>
          </p:nvPr>
        </p:nvGraphicFramePr>
        <p:xfrm>
          <a:off x="2209800" y="1295400"/>
          <a:ext cx="7620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8062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people holding shoulders sitting on wall">
            <a:extLst>
              <a:ext uri="{FF2B5EF4-FFF2-40B4-BE49-F238E27FC236}">
                <a16:creationId xmlns:a16="http://schemas.microsoft.com/office/drawing/2014/main" id="{C079D7B7-2029-3747-A823-0D5DACB6852E}"/>
              </a:ext>
            </a:extLst>
          </p:cNvPr>
          <p:cNvPicPr>
            <a:picLocks noChangeAspect="1" noChangeArrowheads="1"/>
          </p:cNvPicPr>
          <p:nvPr/>
        </p:nvPicPr>
        <p:blipFill rotWithShape="1">
          <a:blip r:embed="rId3" cstate="email">
            <a:alphaModFix/>
            <a:extLst>
              <a:ext uri="{28A0092B-C50C-407E-A947-70E740481C1C}">
                <a14:useLocalDpi xmlns:a14="http://schemas.microsoft.com/office/drawing/2010/main"/>
              </a:ext>
            </a:extLst>
          </a:blip>
          <a:srcRect/>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69F61834-4820-4341-9B21-2837A6F19517}"/>
              </a:ext>
            </a:extLst>
          </p:cNvPr>
          <p:cNvSpPr>
            <a:spLocks noGrp="1"/>
          </p:cNvSpPr>
          <p:nvPr>
            <p:ph type="title"/>
          </p:nvPr>
        </p:nvSpPr>
        <p:spPr>
          <a:xfrm>
            <a:off x="-5537" y="1175850"/>
            <a:ext cx="5952309" cy="1145754"/>
          </a:xfrm>
        </p:spPr>
        <p:txBody>
          <a:bodyPr>
            <a:normAutofit fontScale="90000"/>
          </a:bodyPr>
          <a:lstStyle/>
          <a:p>
            <a:pPr algn="ctr"/>
            <a:r>
              <a:rPr lang="en-US" b="1" dirty="0">
                <a:solidFill>
                  <a:srgbClr val="000000"/>
                </a:solidFill>
                <a:latin typeface="Avenir Next" panose="020B0503020202020204" pitchFamily="34" charset="0"/>
              </a:rPr>
              <a:t>SUPPORT</a:t>
            </a:r>
            <a:br>
              <a:rPr lang="en-US" b="1" dirty="0">
                <a:solidFill>
                  <a:srgbClr val="000000"/>
                </a:solidFill>
                <a:latin typeface="Avenir Next" panose="020B0503020202020204" pitchFamily="34" charset="0"/>
              </a:rPr>
            </a:br>
            <a:endParaRPr lang="en-US" b="1"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48E2A0AD-9CA0-DB4F-B882-236716693B18}"/>
              </a:ext>
            </a:extLst>
          </p:cNvPr>
          <p:cNvSpPr>
            <a:spLocks noGrp="1"/>
          </p:cNvSpPr>
          <p:nvPr>
            <p:ph idx="1"/>
          </p:nvPr>
        </p:nvSpPr>
        <p:spPr>
          <a:xfrm>
            <a:off x="397423" y="2155334"/>
            <a:ext cx="5633263" cy="4296489"/>
          </a:xfrm>
        </p:spPr>
        <p:txBody>
          <a:bodyPr anchor="ctr">
            <a:noAutofit/>
          </a:bodyPr>
          <a:lstStyle/>
          <a:p>
            <a:pPr marL="514350" indent="-514350">
              <a:buFont typeface="+mj-lt"/>
              <a:buAutoNum type="arabicPeriod"/>
            </a:pPr>
            <a:r>
              <a:rPr lang="en-US" sz="2400" dirty="0">
                <a:solidFill>
                  <a:srgbClr val="000000"/>
                </a:solidFill>
              </a:rPr>
              <a:t>Provide referral and support to local resources for survivors and perpetrators.</a:t>
            </a:r>
          </a:p>
          <a:p>
            <a:pPr marL="514350" indent="-514350">
              <a:buFont typeface="+mj-lt"/>
              <a:buAutoNum type="arabicPeriod"/>
            </a:pPr>
            <a:r>
              <a:rPr lang="en-US" sz="2400" dirty="0">
                <a:solidFill>
                  <a:srgbClr val="000000"/>
                </a:solidFill>
              </a:rPr>
              <a:t>Work together with local service providers and to set up clear pathways/systems for referral.</a:t>
            </a:r>
          </a:p>
          <a:p>
            <a:pPr marL="514350" indent="-514350">
              <a:buFont typeface="+mj-lt"/>
              <a:buAutoNum type="arabicPeriod"/>
            </a:pPr>
            <a:r>
              <a:rPr lang="en-US" sz="2400" dirty="0">
                <a:solidFill>
                  <a:srgbClr val="000000"/>
                </a:solidFill>
              </a:rPr>
              <a:t>Training could be provided to designated church members/officers needs to be sourced regularly and the staff need to be supported with good clinical supervision.</a:t>
            </a:r>
          </a:p>
          <a:p>
            <a:endParaRPr lang="en-US" sz="2400" dirty="0">
              <a:solidFill>
                <a:srgbClr val="000000"/>
              </a:solidFill>
            </a:endParaRPr>
          </a:p>
        </p:txBody>
      </p:sp>
      <p:sp>
        <p:nvSpPr>
          <p:cNvPr id="4" name="TextBox 3">
            <a:extLst>
              <a:ext uri="{FF2B5EF4-FFF2-40B4-BE49-F238E27FC236}">
                <a16:creationId xmlns:a16="http://schemas.microsoft.com/office/drawing/2014/main" id="{A8A8693D-C283-124F-B611-DF1D09D9D1A7}"/>
              </a:ext>
            </a:extLst>
          </p:cNvPr>
          <p:cNvSpPr txBox="1"/>
          <p:nvPr/>
        </p:nvSpPr>
        <p:spPr>
          <a:xfrm>
            <a:off x="130629" y="6315073"/>
            <a:ext cx="5965372" cy="369332"/>
          </a:xfrm>
          <a:prstGeom prst="rect">
            <a:avLst/>
          </a:prstGeom>
          <a:noFill/>
        </p:spPr>
        <p:txBody>
          <a:bodyPr wrap="square" rtlCol="0">
            <a:spAutoFit/>
          </a:bodyPr>
          <a:lstStyle/>
          <a:p>
            <a:pPr algn="ctr">
              <a:spcAft>
                <a:spcPts val="600"/>
              </a:spcAft>
            </a:pPr>
            <a:r>
              <a:rPr lang="en-US" dirty="0"/>
              <a:t>Restored, Ending Domestic Abuse, 2016</a:t>
            </a:r>
            <a:endParaRPr lang="en-US"/>
          </a:p>
        </p:txBody>
      </p:sp>
      <p:cxnSp>
        <p:nvCxnSpPr>
          <p:cNvPr id="6" name="Straight Connector 5">
            <a:extLst>
              <a:ext uri="{FF2B5EF4-FFF2-40B4-BE49-F238E27FC236}">
                <a16:creationId xmlns:a16="http://schemas.microsoft.com/office/drawing/2014/main" id="{9238B353-9FE0-AC4A-8F0D-EB2231C326D7}"/>
              </a:ext>
            </a:extLst>
          </p:cNvPr>
          <p:cNvCxnSpPr>
            <a:cxnSpLocks/>
          </p:cNvCxnSpPr>
          <p:nvPr/>
        </p:nvCxnSpPr>
        <p:spPr>
          <a:xfrm>
            <a:off x="509451" y="1853229"/>
            <a:ext cx="4976949" cy="0"/>
          </a:xfrm>
          <a:prstGeom prst="line">
            <a:avLst/>
          </a:prstGeom>
          <a:ln w="15875">
            <a:solidFill>
              <a:srgbClr val="D3750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523310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CA359-3B73-7147-8507-CD8BD41931A2}"/>
              </a:ext>
            </a:extLst>
          </p:cNvPr>
          <p:cNvSpPr>
            <a:spLocks noGrp="1"/>
          </p:cNvSpPr>
          <p:nvPr>
            <p:ph type="title"/>
          </p:nvPr>
        </p:nvSpPr>
        <p:spPr>
          <a:xfrm>
            <a:off x="5080934" y="1339575"/>
            <a:ext cx="6586491" cy="1286160"/>
          </a:xfrm>
        </p:spPr>
        <p:txBody>
          <a:bodyPr anchor="b">
            <a:normAutofit/>
          </a:bodyPr>
          <a:lstStyle/>
          <a:p>
            <a:pPr algn="ctr"/>
            <a:r>
              <a:rPr lang="en-US" sz="4100" b="1" dirty="0">
                <a:latin typeface="Avenir Next" panose="020B0503020202020204" pitchFamily="34" charset="0"/>
              </a:rPr>
              <a:t>SUPPORT</a:t>
            </a:r>
            <a:br>
              <a:rPr lang="en-US" sz="4100" b="1" dirty="0">
                <a:latin typeface="Avenir Next" panose="020B0503020202020204" pitchFamily="34" charset="0"/>
              </a:rPr>
            </a:br>
            <a:endParaRPr lang="en-US" sz="41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8A271C93-AB13-5F44-8F7A-7883287F36A2}"/>
              </a:ext>
            </a:extLst>
          </p:cNvPr>
          <p:cNvSpPr>
            <a:spLocks noGrp="1"/>
          </p:cNvSpPr>
          <p:nvPr>
            <p:ph idx="1"/>
          </p:nvPr>
        </p:nvSpPr>
        <p:spPr>
          <a:xfrm>
            <a:off x="4965431" y="2438400"/>
            <a:ext cx="6586489" cy="3785419"/>
          </a:xfrm>
        </p:spPr>
        <p:txBody>
          <a:bodyPr>
            <a:normAutofit lnSpcReduction="10000"/>
          </a:bodyPr>
          <a:lstStyle/>
          <a:p>
            <a:pPr marL="514350" indent="-514350">
              <a:lnSpc>
                <a:spcPct val="100000"/>
              </a:lnSpc>
              <a:buFont typeface="+mj-lt"/>
              <a:buAutoNum type="arabicPeriod" startAt="4"/>
            </a:pPr>
            <a:r>
              <a:rPr lang="en-US" sz="2400" dirty="0"/>
              <a:t>Care should be taken to ensure that all interactions take place in a loving, inclusive and non-judgmental manner.</a:t>
            </a:r>
          </a:p>
          <a:p>
            <a:pPr marL="514350" indent="-514350">
              <a:lnSpc>
                <a:spcPct val="100000"/>
              </a:lnSpc>
              <a:buFont typeface="+mj-lt"/>
              <a:buAutoNum type="arabicPeriod" startAt="4"/>
            </a:pPr>
            <a:r>
              <a:rPr lang="en-US" sz="2400" dirty="0"/>
              <a:t>Some large churches could provide comprehensive support for survivors and/or perpetrators in collaboration with local service providers.</a:t>
            </a:r>
          </a:p>
          <a:p>
            <a:pPr marL="514350" indent="-514350">
              <a:lnSpc>
                <a:spcPct val="100000"/>
              </a:lnSpc>
              <a:buFont typeface="+mj-lt"/>
              <a:buAutoNum type="arabicPeriod" startAt="4"/>
            </a:pPr>
            <a:r>
              <a:rPr lang="en-US" sz="2400" dirty="0"/>
              <a:t>All support activities should be done in a way that ensures safety and confidentiality for women and their children.</a:t>
            </a:r>
          </a:p>
          <a:p>
            <a:pPr>
              <a:lnSpc>
                <a:spcPct val="100000"/>
              </a:lnSpc>
            </a:pPr>
            <a:endParaRPr lang="en-US" sz="2400" dirty="0"/>
          </a:p>
        </p:txBody>
      </p:sp>
      <p:pic>
        <p:nvPicPr>
          <p:cNvPr id="5" name="Picture 2" descr="people holding shoulders sitting on wall">
            <a:extLst>
              <a:ext uri="{FF2B5EF4-FFF2-40B4-BE49-F238E27FC236}">
                <a16:creationId xmlns:a16="http://schemas.microsoft.com/office/drawing/2014/main" id="{E83723CE-5CFE-1241-9057-75FEE6CEE20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6821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0C455ED-2F31-5149-BBE4-78CFDFE2388A}"/>
              </a:ext>
            </a:extLst>
          </p:cNvPr>
          <p:cNvSpPr txBox="1"/>
          <p:nvPr/>
        </p:nvSpPr>
        <p:spPr>
          <a:xfrm>
            <a:off x="4167196" y="6300785"/>
            <a:ext cx="7620000" cy="369332"/>
          </a:xfrm>
          <a:prstGeom prst="rect">
            <a:avLst/>
          </a:prstGeom>
          <a:noFill/>
        </p:spPr>
        <p:txBody>
          <a:bodyPr wrap="square" rtlCol="0">
            <a:spAutoFit/>
          </a:bodyPr>
          <a:lstStyle/>
          <a:p>
            <a:pPr algn="ctr">
              <a:spcAft>
                <a:spcPts val="600"/>
              </a:spcAft>
            </a:pPr>
            <a:r>
              <a:rPr lang="en-US" dirty="0"/>
              <a:t>Restored, Ending Domestic Abuse, 2016</a:t>
            </a:r>
          </a:p>
        </p:txBody>
      </p:sp>
    </p:spTree>
    <p:extLst>
      <p:ext uri="{BB962C8B-B14F-4D97-AF65-F5344CB8AC3E}">
        <p14:creationId xmlns:p14="http://schemas.microsoft.com/office/powerpoint/2010/main" val="3992757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7AEA8-4DC6-074E-B2E6-AA5A416579F0}"/>
              </a:ext>
            </a:extLst>
          </p:cNvPr>
          <p:cNvSpPr>
            <a:spLocks noGrp="1"/>
          </p:cNvSpPr>
          <p:nvPr>
            <p:ph type="title"/>
          </p:nvPr>
        </p:nvSpPr>
        <p:spPr>
          <a:xfrm>
            <a:off x="469580" y="1279530"/>
            <a:ext cx="5120114" cy="1692794"/>
          </a:xfrm>
        </p:spPr>
        <p:txBody>
          <a:bodyPr>
            <a:normAutofit fontScale="90000"/>
          </a:bodyPr>
          <a:lstStyle/>
          <a:p>
            <a:pPr algn="ctr"/>
            <a:r>
              <a:rPr lang="en-US" sz="4000" dirty="0">
                <a:latin typeface="Avenir Next" panose="020B0503020202020204" pitchFamily="34" charset="0"/>
              </a:rPr>
              <a:t>WHAT MINISTERS</a:t>
            </a:r>
            <a:br>
              <a:rPr lang="en-US" sz="4000" dirty="0">
                <a:latin typeface="Avenir Next" panose="020B0503020202020204" pitchFamily="34" charset="0"/>
              </a:rPr>
            </a:br>
            <a:r>
              <a:rPr lang="en-US" sz="4000" dirty="0">
                <a:latin typeface="Avenir Next" panose="020B0503020202020204" pitchFamily="34" charset="0"/>
              </a:rPr>
              <a:t> </a:t>
            </a:r>
            <a:r>
              <a:rPr lang="en-US" sz="4000" b="1" dirty="0">
                <a:solidFill>
                  <a:srgbClr val="C00000"/>
                </a:solidFill>
                <a:latin typeface="Avenir Next" panose="020B0503020202020204" pitchFamily="34" charset="0"/>
              </a:rPr>
              <a:t>CAN DO</a:t>
            </a:r>
            <a:br>
              <a:rPr lang="en-US" sz="4000" dirty="0">
                <a:latin typeface="Avenir Next" panose="020B0503020202020204" pitchFamily="34" charset="0"/>
              </a:rPr>
            </a:br>
            <a:endParaRPr lang="en-US" sz="4000" dirty="0">
              <a:latin typeface="Avenir Next" panose="020B0503020202020204" pitchFamily="34" charset="0"/>
            </a:endParaRPr>
          </a:p>
        </p:txBody>
      </p:sp>
      <p:cxnSp>
        <p:nvCxnSpPr>
          <p:cNvPr id="73" name="Straight Arrow Connector 7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3A3D57-0315-C444-B2CB-FA14CE356735}"/>
              </a:ext>
            </a:extLst>
          </p:cNvPr>
          <p:cNvSpPr>
            <a:spLocks noGrp="1"/>
          </p:cNvSpPr>
          <p:nvPr>
            <p:ph idx="1"/>
          </p:nvPr>
        </p:nvSpPr>
        <p:spPr>
          <a:xfrm>
            <a:off x="469580" y="2575034"/>
            <a:ext cx="5722213" cy="3995584"/>
          </a:xfrm>
        </p:spPr>
        <p:txBody>
          <a:bodyPr>
            <a:normAutofit fontScale="85000" lnSpcReduction="10000"/>
          </a:bodyPr>
          <a:lstStyle/>
          <a:p>
            <a:pPr marL="251460" indent="-251460">
              <a:lnSpc>
                <a:spcPct val="120000"/>
              </a:lnSpc>
              <a:spcBef>
                <a:spcPts val="0"/>
              </a:spcBef>
            </a:pPr>
            <a:r>
              <a:rPr lang="en-US" sz="2400" dirty="0"/>
              <a:t>Ministers who do pastoral counseling should screen for abuse.</a:t>
            </a:r>
          </a:p>
          <a:p>
            <a:pPr marL="251460" indent="-251460">
              <a:lnSpc>
                <a:spcPct val="120000"/>
              </a:lnSpc>
              <a:spcBef>
                <a:spcPts val="0"/>
              </a:spcBef>
            </a:pPr>
            <a:r>
              <a:rPr lang="en-US" sz="2400" dirty="0"/>
              <a:t>Currently, many health care settings, do not routinely screen for a history of victimization. </a:t>
            </a:r>
          </a:p>
          <a:p>
            <a:pPr marL="251460" indent="-251460">
              <a:lnSpc>
                <a:spcPct val="120000"/>
              </a:lnSpc>
              <a:spcBef>
                <a:spcPts val="0"/>
              </a:spcBef>
            </a:pPr>
            <a:r>
              <a:rPr lang="en-US" sz="2400" dirty="0"/>
              <a:t>Doctors often itemize injuries without any inquiry about context in which injuries were received or about the possibility that there is ongoing danger to the patient. </a:t>
            </a:r>
          </a:p>
          <a:p>
            <a:pPr marL="251460" indent="-251460">
              <a:lnSpc>
                <a:spcPct val="120000"/>
              </a:lnSpc>
              <a:spcBef>
                <a:spcPts val="0"/>
              </a:spcBef>
            </a:pPr>
            <a:r>
              <a:rPr lang="en-US" sz="2400" dirty="0"/>
              <a:t>Even in the mental health profession, standard procedures for assessment do not always ask about physical and sexual abuse.</a:t>
            </a:r>
          </a:p>
        </p:txBody>
      </p:sp>
      <p:pic>
        <p:nvPicPr>
          <p:cNvPr id="30724" name="Picture 4" descr="man wearing headphones while sitting on chair in front of MacBook">
            <a:extLst>
              <a:ext uri="{FF2B5EF4-FFF2-40B4-BE49-F238E27FC236}">
                <a16:creationId xmlns:a16="http://schemas.microsoft.com/office/drawing/2014/main" id="{6DF2003C-3F73-4748-A4B7-0C70788D798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08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photo of brown church">
            <a:extLst>
              <a:ext uri="{FF2B5EF4-FFF2-40B4-BE49-F238E27FC236}">
                <a16:creationId xmlns:a16="http://schemas.microsoft.com/office/drawing/2014/main" id="{9B8D27BB-ECE8-F340-BC20-7EC0DF01A8C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D54798-1B83-5A4B-8D37-D8EBB3D7A826}"/>
              </a:ext>
            </a:extLst>
          </p:cNvPr>
          <p:cNvSpPr>
            <a:spLocks noGrp="1"/>
          </p:cNvSpPr>
          <p:nvPr>
            <p:ph type="title"/>
          </p:nvPr>
        </p:nvSpPr>
        <p:spPr>
          <a:xfrm>
            <a:off x="5555582" y="752476"/>
            <a:ext cx="5721484" cy="1752609"/>
          </a:xfrm>
        </p:spPr>
        <p:txBody>
          <a:bodyPr>
            <a:normAutofit/>
          </a:bodyPr>
          <a:lstStyle/>
          <a:p>
            <a:pPr algn="ctr"/>
            <a:r>
              <a:rPr lang="en-US" sz="4000" b="1" dirty="0">
                <a:solidFill>
                  <a:srgbClr val="C00000"/>
                </a:solidFill>
                <a:latin typeface="Avenir Next" panose="020B0503020202020204" pitchFamily="34" charset="0"/>
              </a:rPr>
              <a:t>WHAT CHURCHES </a:t>
            </a:r>
            <a:br>
              <a:rPr lang="en-US" sz="4000" b="1" dirty="0">
                <a:latin typeface="Avenir Next" panose="020B0503020202020204" pitchFamily="34" charset="0"/>
              </a:rPr>
            </a:br>
            <a:r>
              <a:rPr lang="en-US" sz="4000" dirty="0">
                <a:latin typeface="Avenir Next" panose="020B0503020202020204" pitchFamily="34" charset="0"/>
              </a:rPr>
              <a:t>CAN DO</a:t>
            </a:r>
            <a:br>
              <a:rPr lang="en-US" sz="3600" dirty="0">
                <a:latin typeface="Avenir Next" panose="020B0503020202020204" pitchFamily="34" charset="0"/>
              </a:rPr>
            </a:b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BAFA617C-D85C-C84D-91E2-0B0A733CEA71}"/>
              </a:ext>
            </a:extLst>
          </p:cNvPr>
          <p:cNvSpPr>
            <a:spLocks noGrp="1"/>
          </p:cNvSpPr>
          <p:nvPr>
            <p:ph idx="1"/>
          </p:nvPr>
        </p:nvSpPr>
        <p:spPr>
          <a:xfrm>
            <a:off x="5684171" y="1982789"/>
            <a:ext cx="5721484" cy="4351338"/>
          </a:xfrm>
        </p:spPr>
        <p:txBody>
          <a:bodyPr>
            <a:normAutofit/>
          </a:bodyPr>
          <a:lstStyle/>
          <a:p>
            <a:pPr>
              <a:lnSpc>
                <a:spcPct val="100000"/>
              </a:lnSpc>
            </a:pPr>
            <a:r>
              <a:rPr lang="en-US" dirty="0"/>
              <a:t>Some large churches could establish shelters that provide safe temporary housing to abused women and children.</a:t>
            </a:r>
          </a:p>
          <a:p>
            <a:pPr>
              <a:lnSpc>
                <a:spcPct val="100000"/>
              </a:lnSpc>
            </a:pPr>
            <a:r>
              <a:rPr lang="en-US" dirty="0"/>
              <a:t>More shelters alone are not the ultimate remedy for the family violence problem. </a:t>
            </a:r>
          </a:p>
          <a:p>
            <a:pPr>
              <a:lnSpc>
                <a:spcPct val="100000"/>
              </a:lnSpc>
            </a:pPr>
            <a:r>
              <a:rPr lang="en-US" dirty="0"/>
              <a:t> Efforts must be made to stop or at least reduce violence at its source. </a:t>
            </a:r>
          </a:p>
          <a:p>
            <a:pPr>
              <a:lnSpc>
                <a:spcPct val="100000"/>
              </a:lnSpc>
            </a:pPr>
            <a:endParaRPr lang="en-US" dirty="0"/>
          </a:p>
        </p:txBody>
      </p:sp>
    </p:spTree>
    <p:extLst>
      <p:ext uri="{BB962C8B-B14F-4D97-AF65-F5344CB8AC3E}">
        <p14:creationId xmlns:p14="http://schemas.microsoft.com/office/powerpoint/2010/main" val="52379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08A194-4FB6-B44A-B107-DC3B9B7BAB26}"/>
              </a:ext>
            </a:extLst>
          </p:cNvPr>
          <p:cNvSpPr txBox="1">
            <a:spLocks noGrp="1"/>
          </p:cNvSpPr>
          <p:nvPr>
            <p:ph type="title"/>
          </p:nvPr>
        </p:nvSpPr>
        <p:spPr>
          <a:xfrm>
            <a:off x="4965430" y="629268"/>
            <a:ext cx="6586491" cy="1286160"/>
          </a:xfrm>
          <a:prstGeom prst="rect">
            <a:avLst/>
          </a:prstGeom>
        </p:spPr>
        <p:txBody>
          <a:bodyPr rtlCol="0" anchor="b">
            <a:normAutofit/>
          </a:bodyPr>
          <a:lstStyle/>
          <a:p>
            <a:pPr algn="ctr" eaLnBrk="0" fontAlgn="base" hangingPunct="0">
              <a:spcBef>
                <a:spcPct val="0"/>
              </a:spcBef>
              <a:spcAft>
                <a:spcPct val="0"/>
              </a:spcAft>
              <a:defRPr/>
            </a:pPr>
            <a:r>
              <a:rPr lang="en-US" sz="4000" b="1" dirty="0">
                <a:latin typeface="Avenir Next" panose="020B0503020202020204" pitchFamily="34" charset="0"/>
                <a:ea typeface="ＭＳ Ｐゴシック" charset="0"/>
              </a:rPr>
              <a:t>EXAMPLES </a:t>
            </a:r>
            <a:r>
              <a:rPr lang="en-US" sz="4000" b="1" dirty="0">
                <a:solidFill>
                  <a:srgbClr val="C00000"/>
                </a:solidFill>
                <a:latin typeface="Avenir Next" panose="020B0503020202020204" pitchFamily="34" charset="0"/>
                <a:ea typeface="ＭＳ Ｐゴシック" charset="0"/>
              </a:rPr>
              <a:t>OF ABUSE</a:t>
            </a:r>
          </a:p>
        </p:txBody>
      </p:sp>
      <p:sp>
        <p:nvSpPr>
          <p:cNvPr id="4" name="Rectangle 3">
            <a:extLst>
              <a:ext uri="{FF2B5EF4-FFF2-40B4-BE49-F238E27FC236}">
                <a16:creationId xmlns:a16="http://schemas.microsoft.com/office/drawing/2014/main" id="{785F7209-E52B-764C-BB7D-E09A66FFDCD4}"/>
              </a:ext>
            </a:extLst>
          </p:cNvPr>
          <p:cNvSpPr>
            <a:spLocks noGrp="1" noChangeArrowheads="1"/>
          </p:cNvSpPr>
          <p:nvPr>
            <p:ph idx="1"/>
          </p:nvPr>
        </p:nvSpPr>
        <p:spPr>
          <a:xfrm>
            <a:off x="4834803" y="2438400"/>
            <a:ext cx="7226549" cy="3785419"/>
          </a:xfrm>
        </p:spPr>
        <p:txBody>
          <a:bodyPr>
            <a:normAutofit/>
          </a:bodyPr>
          <a:lstStyle/>
          <a:p>
            <a:pPr marL="160020" indent="-251460">
              <a:lnSpc>
                <a:spcPct val="100000"/>
              </a:lnSpc>
              <a:spcBef>
                <a:spcPts val="0"/>
              </a:spcBef>
            </a:pPr>
            <a:r>
              <a:rPr lang="en-US" dirty="0"/>
              <a:t>Constantly checking where spouse is</a:t>
            </a:r>
          </a:p>
          <a:p>
            <a:pPr marL="160020" indent="-251460">
              <a:lnSpc>
                <a:spcPct val="100000"/>
              </a:lnSpc>
              <a:spcBef>
                <a:spcPts val="0"/>
              </a:spcBef>
            </a:pPr>
            <a:r>
              <a:rPr lang="en-US" dirty="0"/>
              <a:t>Telling them they are ugly, too fat/thin, stupid, useless, etc.</a:t>
            </a:r>
          </a:p>
          <a:p>
            <a:pPr marL="160020" indent="-251460">
              <a:lnSpc>
                <a:spcPct val="100000"/>
              </a:lnSpc>
              <a:spcBef>
                <a:spcPts val="0"/>
              </a:spcBef>
            </a:pPr>
            <a:r>
              <a:rPr lang="en-US" dirty="0"/>
              <a:t>Treating them as a servant/slave</a:t>
            </a:r>
          </a:p>
          <a:p>
            <a:pPr marL="160020" indent="-251460">
              <a:lnSpc>
                <a:spcPct val="100000"/>
              </a:lnSpc>
              <a:spcBef>
                <a:spcPts val="0"/>
              </a:spcBef>
            </a:pPr>
            <a:r>
              <a:rPr lang="en-US" dirty="0"/>
              <a:t>Constant putting person down or criticizing </a:t>
            </a:r>
            <a:r>
              <a:rPr lang="en-US" sz="2000" dirty="0"/>
              <a:t>(“you’re a bad mother” or “bad wife”)</a:t>
            </a:r>
          </a:p>
          <a:p>
            <a:pPr marL="160020" indent="-251460">
              <a:lnSpc>
                <a:spcPct val="100000"/>
              </a:lnSpc>
              <a:spcBef>
                <a:spcPts val="0"/>
              </a:spcBef>
            </a:pPr>
            <a:r>
              <a:rPr lang="en-US" dirty="0"/>
              <a:t>Shouting, smashing or throwing things, sulking</a:t>
            </a:r>
          </a:p>
          <a:p>
            <a:pPr marL="160020" indent="-251460">
              <a:lnSpc>
                <a:spcPct val="100000"/>
              </a:lnSpc>
              <a:spcBef>
                <a:spcPts val="0"/>
              </a:spcBef>
            </a:pPr>
            <a:r>
              <a:rPr lang="en-US" dirty="0"/>
              <a:t>Hitting, pushing, slapping, kicking &amp; punching</a:t>
            </a:r>
          </a:p>
          <a:p>
            <a:pPr lvl="0">
              <a:lnSpc>
                <a:spcPct val="100000"/>
              </a:lnSpc>
            </a:pPr>
            <a:endParaRPr lang="en-US" dirty="0"/>
          </a:p>
          <a:p>
            <a:pPr marL="0" indent="0">
              <a:lnSpc>
                <a:spcPct val="100000"/>
              </a:lnSpc>
              <a:buNone/>
            </a:pPr>
            <a:endParaRPr lang="en-US" dirty="0"/>
          </a:p>
          <a:p>
            <a:pPr marL="0" indent="0">
              <a:lnSpc>
                <a:spcPct val="100000"/>
              </a:lnSpc>
              <a:buNone/>
            </a:pPr>
            <a:endParaRPr lang="en-US" dirty="0"/>
          </a:p>
        </p:txBody>
      </p:sp>
      <p:pic>
        <p:nvPicPr>
          <p:cNvPr id="5" name="Picture 4" descr="Screen Clipping">
            <a:extLst>
              <a:ext uri="{FF2B5EF4-FFF2-40B4-BE49-F238E27FC236}">
                <a16:creationId xmlns:a16="http://schemas.microsoft.com/office/drawing/2014/main" id="{D0558C9E-DBF3-2B4F-962E-6E1C5BCB2E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3"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12C0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539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2770" name="Picture 2" descr="woman reading book">
            <a:extLst>
              <a:ext uri="{FF2B5EF4-FFF2-40B4-BE49-F238E27FC236}">
                <a16:creationId xmlns:a16="http://schemas.microsoft.com/office/drawing/2014/main" id="{BBB21D05-591F-F94D-8D2B-7E92583A7F3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0F762E-B42E-774D-A5F8-747243A3BC2B}"/>
              </a:ext>
            </a:extLst>
          </p:cNvPr>
          <p:cNvSpPr>
            <a:spLocks noGrp="1"/>
          </p:cNvSpPr>
          <p:nvPr>
            <p:ph type="title"/>
          </p:nvPr>
        </p:nvSpPr>
        <p:spPr>
          <a:xfrm>
            <a:off x="5270352" y="991771"/>
            <a:ext cx="6145877" cy="1735917"/>
          </a:xfrm>
        </p:spPr>
        <p:txBody>
          <a:bodyPr>
            <a:normAutofit fontScale="90000"/>
          </a:bodyPr>
          <a:lstStyle/>
          <a:p>
            <a:pPr algn="ctr"/>
            <a:r>
              <a:rPr lang="en-US" sz="4100" dirty="0">
                <a:latin typeface="Avenir Next" panose="020B0503020202020204" pitchFamily="34" charset="0"/>
              </a:rPr>
              <a:t>CHURCH AND</a:t>
            </a:r>
            <a:br>
              <a:rPr lang="en-US" sz="4100" dirty="0">
                <a:latin typeface="Avenir Next" panose="020B0503020202020204" pitchFamily="34" charset="0"/>
              </a:rPr>
            </a:br>
            <a:r>
              <a:rPr lang="en-US" sz="4100" dirty="0">
                <a:latin typeface="Avenir Next" panose="020B0503020202020204" pitchFamily="34" charset="0"/>
              </a:rPr>
              <a:t> </a:t>
            </a:r>
            <a:r>
              <a:rPr lang="en-US" sz="4100" b="1" dirty="0">
                <a:solidFill>
                  <a:srgbClr val="C00000"/>
                </a:solidFill>
                <a:latin typeface="Avenir Next" panose="020B0503020202020204" pitchFamily="34" charset="0"/>
              </a:rPr>
              <a:t>SEXUAL ABUSE-1</a:t>
            </a:r>
            <a:endParaRPr lang="en-US" sz="41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DF05CED1-9360-204B-A147-D5839849D43A}"/>
              </a:ext>
            </a:extLst>
          </p:cNvPr>
          <p:cNvSpPr>
            <a:spLocks noGrp="1"/>
          </p:cNvSpPr>
          <p:nvPr>
            <p:ph idx="1"/>
          </p:nvPr>
        </p:nvSpPr>
        <p:spPr>
          <a:xfrm>
            <a:off x="5550269" y="2521822"/>
            <a:ext cx="5939687" cy="3475035"/>
          </a:xfrm>
        </p:spPr>
        <p:txBody>
          <a:bodyPr>
            <a:normAutofit/>
          </a:bodyPr>
          <a:lstStyle/>
          <a:p>
            <a:pPr lvl="0">
              <a:lnSpc>
                <a:spcPct val="100000"/>
              </a:lnSpc>
            </a:pPr>
            <a:r>
              <a:rPr lang="en-US" sz="2400" dirty="0"/>
              <a:t>Churches need to establish mechanisms for addressing problems of sexuality within congregations. </a:t>
            </a:r>
          </a:p>
          <a:p>
            <a:pPr lvl="0">
              <a:lnSpc>
                <a:spcPct val="100000"/>
              </a:lnSpc>
            </a:pPr>
            <a:r>
              <a:rPr lang="en-US" sz="2400" dirty="0"/>
              <a:t>A common practice of resolving clergy-parishioner sexual involvement by simply moving ministers to a new district is inappropriate and irresponsible.</a:t>
            </a:r>
          </a:p>
        </p:txBody>
      </p:sp>
    </p:spTree>
    <p:extLst>
      <p:ext uri="{BB962C8B-B14F-4D97-AF65-F5344CB8AC3E}">
        <p14:creationId xmlns:p14="http://schemas.microsoft.com/office/powerpoint/2010/main" val="2940724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woman reading book">
            <a:extLst>
              <a:ext uri="{FF2B5EF4-FFF2-40B4-BE49-F238E27FC236}">
                <a16:creationId xmlns:a16="http://schemas.microsoft.com/office/drawing/2014/main" id="{918478F4-0FA1-3541-A86B-72076533B56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FEDA41-6B08-EE45-95CB-B10EBB11302C}"/>
              </a:ext>
            </a:extLst>
          </p:cNvPr>
          <p:cNvSpPr>
            <a:spLocks noGrp="1"/>
          </p:cNvSpPr>
          <p:nvPr>
            <p:ph type="title"/>
          </p:nvPr>
        </p:nvSpPr>
        <p:spPr>
          <a:xfrm>
            <a:off x="5659370" y="1002908"/>
            <a:ext cx="5721484" cy="1798055"/>
          </a:xfrm>
        </p:spPr>
        <p:txBody>
          <a:bodyPr>
            <a:noAutofit/>
          </a:bodyPr>
          <a:lstStyle/>
          <a:p>
            <a:pPr algn="ctr">
              <a:lnSpc>
                <a:spcPct val="100000"/>
              </a:lnSpc>
            </a:pPr>
            <a:r>
              <a:rPr lang="en-US" sz="3600" dirty="0">
                <a:latin typeface="Avenir Next" panose="020B0503020202020204" pitchFamily="34" charset="0"/>
              </a:rPr>
              <a:t>CHURCH AND </a:t>
            </a:r>
            <a:br>
              <a:rPr lang="en-US" sz="3600" dirty="0">
                <a:latin typeface="Avenir Next" panose="020B0503020202020204" pitchFamily="34" charset="0"/>
              </a:rPr>
            </a:br>
            <a:r>
              <a:rPr lang="en-US" sz="3600" b="1" dirty="0">
                <a:solidFill>
                  <a:srgbClr val="C00000"/>
                </a:solidFill>
                <a:latin typeface="Avenir Next" panose="020B0503020202020204" pitchFamily="34" charset="0"/>
              </a:rPr>
              <a:t>SEXUAL ABUSE-2</a:t>
            </a:r>
          </a:p>
        </p:txBody>
      </p:sp>
      <p:sp>
        <p:nvSpPr>
          <p:cNvPr id="3" name="Content Placeholder 2">
            <a:extLst>
              <a:ext uri="{FF2B5EF4-FFF2-40B4-BE49-F238E27FC236}">
                <a16:creationId xmlns:a16="http://schemas.microsoft.com/office/drawing/2014/main" id="{86A6A1E9-89B0-2243-A8D3-C0825E65A022}"/>
              </a:ext>
            </a:extLst>
          </p:cNvPr>
          <p:cNvSpPr>
            <a:spLocks noGrp="1"/>
          </p:cNvSpPr>
          <p:nvPr>
            <p:ph idx="1"/>
          </p:nvPr>
        </p:nvSpPr>
        <p:spPr>
          <a:xfrm>
            <a:off x="5172054" y="2528168"/>
            <a:ext cx="6488539" cy="3546061"/>
          </a:xfrm>
        </p:spPr>
        <p:txBody>
          <a:bodyPr>
            <a:normAutofit/>
          </a:bodyPr>
          <a:lstStyle/>
          <a:p>
            <a:pPr>
              <a:lnSpc>
                <a:spcPct val="100000"/>
              </a:lnSpc>
              <a:spcBef>
                <a:spcPts val="0"/>
              </a:spcBef>
            </a:pPr>
            <a:r>
              <a:rPr lang="en-US" sz="2400" dirty="0"/>
              <a:t>Moving a minister may ensure that knowledge of the abuse remains contained, but it does nothing to break the cycle of repetitive and possibly escalating sexual abuse.</a:t>
            </a:r>
          </a:p>
          <a:p>
            <a:pPr>
              <a:lnSpc>
                <a:spcPct val="100000"/>
              </a:lnSpc>
              <a:spcBef>
                <a:spcPts val="0"/>
              </a:spcBef>
            </a:pPr>
            <a:r>
              <a:rPr lang="en-US" sz="2400" dirty="0"/>
              <a:t>In most cases the same behavior will occur in a new church setting.  </a:t>
            </a:r>
          </a:p>
          <a:p>
            <a:pPr>
              <a:lnSpc>
                <a:spcPct val="100000"/>
              </a:lnSpc>
              <a:spcBef>
                <a:spcPts val="0"/>
              </a:spcBef>
            </a:pPr>
            <a:r>
              <a:rPr lang="en-US" sz="2400" dirty="0"/>
              <a:t>Repeat abusers may need to be removed from ministerial work altogether.  </a:t>
            </a:r>
          </a:p>
          <a:p>
            <a:pPr>
              <a:lnSpc>
                <a:spcPct val="100000"/>
              </a:lnSpc>
            </a:pPr>
            <a:endParaRPr lang="en-US" sz="2400" dirty="0"/>
          </a:p>
        </p:txBody>
      </p:sp>
    </p:spTree>
    <p:extLst>
      <p:ext uri="{BB962C8B-B14F-4D97-AF65-F5344CB8AC3E}">
        <p14:creationId xmlns:p14="http://schemas.microsoft.com/office/powerpoint/2010/main" val="2688704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828800" y="187036"/>
            <a:ext cx="8229600" cy="762000"/>
          </a:xfrm>
        </p:spPr>
        <p:txBody>
          <a:bodyPr/>
          <a:lstStyle/>
          <a:p>
            <a:pPr eaLnBrk="1" hangingPunct="1"/>
            <a:r>
              <a:rPr lang="en-US" sz="4000" dirty="0"/>
              <a:t>   </a:t>
            </a:r>
          </a:p>
        </p:txBody>
      </p:sp>
      <p:sp>
        <p:nvSpPr>
          <p:cNvPr id="66563" name="Rectangle 3"/>
          <p:cNvSpPr>
            <a:spLocks noGrp="1" noChangeArrowheads="1"/>
          </p:cNvSpPr>
          <p:nvPr>
            <p:ph type="body" idx="1"/>
          </p:nvPr>
        </p:nvSpPr>
        <p:spPr>
          <a:xfrm>
            <a:off x="1981200" y="872836"/>
            <a:ext cx="8229600" cy="5344310"/>
          </a:xfrm>
        </p:spPr>
        <p:txBody>
          <a:bodyPr/>
          <a:lstStyle/>
          <a:p>
            <a:pPr marL="0" indent="0">
              <a:buNone/>
            </a:pPr>
            <a:r>
              <a:rPr lang="en-US" dirty="0"/>
              <a:t> </a:t>
            </a:r>
          </a:p>
        </p:txBody>
      </p:sp>
      <p:sp>
        <p:nvSpPr>
          <p:cNvPr id="66564" name="Line 4"/>
          <p:cNvSpPr>
            <a:spLocks noChangeShapeType="1"/>
          </p:cNvSpPr>
          <p:nvPr/>
        </p:nvSpPr>
        <p:spPr bwMode="auto">
          <a:xfrm>
            <a:off x="2209800" y="838200"/>
            <a:ext cx="7620000" cy="0"/>
          </a:xfrm>
          <a:prstGeom prst="line">
            <a:avLst/>
          </a:prstGeom>
          <a:noFill/>
          <a:ln w="28575">
            <a:solidFill>
              <a:schemeClr val="tx2"/>
            </a:solidFill>
            <a:round/>
            <a:headEnd/>
            <a:tailEnd/>
          </a:ln>
        </p:spPr>
        <p:txBody>
          <a:bodyPr/>
          <a:lstStyle/>
          <a:p>
            <a:pPr defTabSz="457200">
              <a:defRPr/>
            </a:pPr>
            <a:endParaRPr lang="en-US">
              <a:solidFill>
                <a:srgbClr val="FFFFFF"/>
              </a:solidFill>
              <a:latin typeface="Times New Roman"/>
              <a:ea typeface="ＭＳ Ｐゴシック" charset="0"/>
              <a:cs typeface="Times New Roman" charset="0"/>
            </a:endParaRPr>
          </a:p>
        </p:txBody>
      </p:sp>
      <p:sp>
        <p:nvSpPr>
          <p:cNvPr id="66565" name="Line 5"/>
          <p:cNvSpPr>
            <a:spLocks noChangeShapeType="1"/>
          </p:cNvSpPr>
          <p:nvPr/>
        </p:nvSpPr>
        <p:spPr bwMode="auto">
          <a:xfrm>
            <a:off x="2209800" y="6324600"/>
            <a:ext cx="7620000" cy="0"/>
          </a:xfrm>
          <a:prstGeom prst="line">
            <a:avLst/>
          </a:prstGeom>
          <a:noFill/>
          <a:ln w="28575">
            <a:solidFill>
              <a:schemeClr val="tx2"/>
            </a:solidFill>
            <a:round/>
            <a:headEnd/>
            <a:tailEnd/>
          </a:ln>
        </p:spPr>
        <p:txBody>
          <a:bodyPr/>
          <a:lstStyle/>
          <a:p>
            <a:pPr defTabSz="457200">
              <a:defRPr/>
            </a:pPr>
            <a:endParaRPr lang="en-US">
              <a:solidFill>
                <a:srgbClr val="FFFFFF"/>
              </a:solidFill>
              <a:latin typeface="Times New Roman"/>
              <a:ea typeface="ＭＳ Ｐゴシック" charset="0"/>
              <a:cs typeface="Times New Roman" charset="0"/>
            </a:endParaRPr>
          </a:p>
        </p:txBody>
      </p:sp>
      <p:sp>
        <p:nvSpPr>
          <p:cNvPr id="3" name="TextBox 2"/>
          <p:cNvSpPr txBox="1"/>
          <p:nvPr/>
        </p:nvSpPr>
        <p:spPr>
          <a:xfrm>
            <a:off x="1057275" y="344428"/>
            <a:ext cx="9772650" cy="523220"/>
          </a:xfrm>
          <a:prstGeom prst="rect">
            <a:avLst/>
          </a:prstGeom>
          <a:noFill/>
        </p:spPr>
        <p:txBody>
          <a:bodyPr wrap="square" rtlCol="0">
            <a:spAutoFit/>
          </a:bodyPr>
          <a:lstStyle/>
          <a:p>
            <a:pPr algn="ctr"/>
            <a:r>
              <a:rPr lang="en-US" sz="2800" b="1" dirty="0">
                <a:latin typeface="Avenir Next" panose="020B0503020202020204" pitchFamily="34" charset="0"/>
              </a:rPr>
              <a:t>THE 4 ‘Rs’ OF </a:t>
            </a:r>
            <a:r>
              <a:rPr lang="en-US" sz="2800" b="1" dirty="0">
                <a:solidFill>
                  <a:srgbClr val="C00000"/>
                </a:solidFill>
                <a:latin typeface="Avenir Next" panose="020B0503020202020204" pitchFamily="34" charset="0"/>
              </a:rPr>
              <a:t>RESPONDING TO </a:t>
            </a:r>
            <a:r>
              <a:rPr lang="en-US" sz="2800" b="1" dirty="0">
                <a:latin typeface="Avenir Next" panose="020B0503020202020204" pitchFamily="34" charset="0"/>
              </a:rPr>
              <a:t>DOMESTIC ABUSE</a:t>
            </a:r>
          </a:p>
        </p:txBody>
      </p:sp>
      <p:sp>
        <p:nvSpPr>
          <p:cNvPr id="2" name="TextBox 1"/>
          <p:cNvSpPr txBox="1"/>
          <p:nvPr/>
        </p:nvSpPr>
        <p:spPr>
          <a:xfrm>
            <a:off x="2209800" y="6400800"/>
            <a:ext cx="7620000" cy="369332"/>
          </a:xfrm>
          <a:prstGeom prst="rect">
            <a:avLst/>
          </a:prstGeom>
          <a:noFill/>
        </p:spPr>
        <p:txBody>
          <a:bodyPr wrap="square" rtlCol="0">
            <a:spAutoFit/>
          </a:bodyPr>
          <a:lstStyle/>
          <a:p>
            <a:pPr algn="ctr"/>
            <a:r>
              <a:rPr lang="en-US" dirty="0"/>
              <a:t>Restored, Ending Domestic Abuse, 2016</a:t>
            </a:r>
          </a:p>
        </p:txBody>
      </p:sp>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2092512" y="1091126"/>
            <a:ext cx="7759700" cy="10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43175" y="1371601"/>
            <a:ext cx="1647825" cy="461665"/>
          </a:xfrm>
          <a:prstGeom prst="rect">
            <a:avLst/>
          </a:prstGeom>
          <a:noFill/>
        </p:spPr>
        <p:txBody>
          <a:bodyPr wrap="square" rtlCol="0">
            <a:spAutoFit/>
          </a:bodyPr>
          <a:lstStyle/>
          <a:p>
            <a:pPr algn="ctr"/>
            <a:r>
              <a:rPr lang="en-US" sz="2400" b="1" dirty="0"/>
              <a:t>RECOGNIZE</a:t>
            </a:r>
          </a:p>
        </p:txBody>
      </p:sp>
      <p:sp>
        <p:nvSpPr>
          <p:cNvPr id="5" name="TextBox 4"/>
          <p:cNvSpPr txBox="1"/>
          <p:nvPr/>
        </p:nvSpPr>
        <p:spPr>
          <a:xfrm>
            <a:off x="4475148" y="1371601"/>
            <a:ext cx="1565434" cy="461665"/>
          </a:xfrm>
          <a:prstGeom prst="rect">
            <a:avLst/>
          </a:prstGeom>
          <a:noFill/>
        </p:spPr>
        <p:txBody>
          <a:bodyPr wrap="square" rtlCol="0">
            <a:spAutoFit/>
          </a:bodyPr>
          <a:lstStyle/>
          <a:p>
            <a:pPr algn="ctr"/>
            <a:r>
              <a:rPr lang="en-US" sz="2400" b="1" dirty="0"/>
              <a:t>RESPOND</a:t>
            </a:r>
          </a:p>
        </p:txBody>
      </p:sp>
      <p:sp>
        <p:nvSpPr>
          <p:cNvPr id="6" name="TextBox 5"/>
          <p:cNvSpPr txBox="1"/>
          <p:nvPr/>
        </p:nvSpPr>
        <p:spPr>
          <a:xfrm>
            <a:off x="6441757" y="1371601"/>
            <a:ext cx="1483043" cy="461665"/>
          </a:xfrm>
          <a:prstGeom prst="rect">
            <a:avLst/>
          </a:prstGeom>
          <a:noFill/>
        </p:spPr>
        <p:txBody>
          <a:bodyPr wrap="square" rtlCol="0">
            <a:spAutoFit/>
          </a:bodyPr>
          <a:lstStyle/>
          <a:p>
            <a:pPr algn="ctr"/>
            <a:r>
              <a:rPr lang="en-US" sz="2400" b="1" dirty="0"/>
              <a:t>REFER</a:t>
            </a:r>
          </a:p>
        </p:txBody>
      </p:sp>
      <p:sp>
        <p:nvSpPr>
          <p:cNvPr id="7" name="TextBox 6"/>
          <p:cNvSpPr txBox="1"/>
          <p:nvPr/>
        </p:nvSpPr>
        <p:spPr>
          <a:xfrm>
            <a:off x="8344937" y="1371601"/>
            <a:ext cx="1507275" cy="461665"/>
          </a:xfrm>
          <a:prstGeom prst="rect">
            <a:avLst/>
          </a:prstGeom>
          <a:noFill/>
        </p:spPr>
        <p:txBody>
          <a:bodyPr wrap="square" rtlCol="0">
            <a:spAutoFit/>
          </a:bodyPr>
          <a:lstStyle/>
          <a:p>
            <a:pPr algn="ctr"/>
            <a:r>
              <a:rPr lang="en-US" sz="2400" b="1" dirty="0"/>
              <a:t>RECORD</a:t>
            </a:r>
          </a:p>
        </p:txBody>
      </p:sp>
      <p:sp>
        <p:nvSpPr>
          <p:cNvPr id="11" name="TextBox 10"/>
          <p:cNvSpPr txBox="1"/>
          <p:nvPr/>
        </p:nvSpPr>
        <p:spPr>
          <a:xfrm>
            <a:off x="1981200" y="2438401"/>
            <a:ext cx="2133600" cy="3477875"/>
          </a:xfrm>
          <a:prstGeom prst="rect">
            <a:avLst/>
          </a:prstGeom>
          <a:solidFill>
            <a:srgbClr val="FFCC99"/>
          </a:solidFill>
        </p:spPr>
        <p:txBody>
          <a:bodyPr wrap="square" rtlCol="0">
            <a:spAutoFit/>
          </a:bodyPr>
          <a:lstStyle/>
          <a:p>
            <a:pPr marL="342900" indent="-342900">
              <a:buFont typeface="Wingdings" panose="05000000000000000000" pitchFamily="2" charset="2"/>
              <a:buChar char="§"/>
            </a:pPr>
            <a:r>
              <a:rPr lang="en-US" b="1" dirty="0"/>
              <a:t>That abuse does happen in Christian relationships</a:t>
            </a:r>
          </a:p>
          <a:p>
            <a:pPr algn="l"/>
            <a:endParaRPr lang="en-US" b="1" dirty="0"/>
          </a:p>
          <a:p>
            <a:pPr marL="342900" indent="-342900">
              <a:buFont typeface="Wingdings" panose="05000000000000000000" pitchFamily="2" charset="2"/>
              <a:buChar char="§"/>
            </a:pPr>
            <a:r>
              <a:rPr lang="en-US" b="1" dirty="0"/>
              <a:t>The signs of power and control in a relationship</a:t>
            </a:r>
          </a:p>
          <a:p>
            <a:pPr algn="l"/>
            <a:endParaRPr lang="en-US" b="1" dirty="0"/>
          </a:p>
          <a:p>
            <a:pPr algn="l"/>
            <a:endParaRPr lang="en-US" sz="2000" b="1" dirty="0"/>
          </a:p>
          <a:p>
            <a:pPr algn="l"/>
            <a:endParaRPr lang="en-US" sz="2000" dirty="0"/>
          </a:p>
        </p:txBody>
      </p:sp>
      <p:sp>
        <p:nvSpPr>
          <p:cNvPr id="13" name="TextBox 12"/>
          <p:cNvSpPr txBox="1"/>
          <p:nvPr/>
        </p:nvSpPr>
        <p:spPr>
          <a:xfrm>
            <a:off x="4191000" y="2438401"/>
            <a:ext cx="2057400" cy="3139321"/>
          </a:xfrm>
          <a:prstGeom prst="rect">
            <a:avLst/>
          </a:prstGeom>
          <a:solidFill>
            <a:srgbClr val="FFCC99"/>
          </a:solidFill>
        </p:spPr>
        <p:txBody>
          <a:bodyPr wrap="square" rtlCol="0">
            <a:spAutoFit/>
          </a:bodyPr>
          <a:lstStyle/>
          <a:p>
            <a:pPr marL="285750" indent="-285750">
              <a:buFont typeface="Wingdings" panose="05000000000000000000" pitchFamily="2" charset="2"/>
              <a:buChar char="§"/>
            </a:pPr>
            <a:r>
              <a:rPr lang="en-US" b="1" dirty="0"/>
              <a:t>‘I believe you’ is a helpful first response</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Within your limitations and the safeguarding framework (especially if children are involved)</a:t>
            </a:r>
          </a:p>
        </p:txBody>
      </p:sp>
      <p:sp>
        <p:nvSpPr>
          <p:cNvPr id="14" name="TextBox 13"/>
          <p:cNvSpPr txBox="1"/>
          <p:nvPr/>
        </p:nvSpPr>
        <p:spPr>
          <a:xfrm>
            <a:off x="6324600" y="2438400"/>
            <a:ext cx="1905000" cy="3416320"/>
          </a:xfrm>
          <a:prstGeom prst="rect">
            <a:avLst/>
          </a:prstGeom>
          <a:solidFill>
            <a:srgbClr val="FFCC99"/>
          </a:solidFill>
        </p:spPr>
        <p:txBody>
          <a:bodyPr wrap="square" rtlCol="0">
            <a:spAutoFit/>
          </a:bodyPr>
          <a:lstStyle/>
          <a:p>
            <a:pPr marL="285750" indent="-285750">
              <a:buFont typeface="Wingdings" panose="05000000000000000000" pitchFamily="2" charset="2"/>
              <a:buChar char="§"/>
            </a:pPr>
            <a:r>
              <a:rPr lang="en-US" b="1" dirty="0"/>
              <a:t>To Local professionals – go with her if you can </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algn="l"/>
            <a:endParaRPr lang="en-US" b="1" dirty="0"/>
          </a:p>
        </p:txBody>
      </p:sp>
      <p:sp>
        <p:nvSpPr>
          <p:cNvPr id="15" name="TextBox 14"/>
          <p:cNvSpPr txBox="1"/>
          <p:nvPr/>
        </p:nvSpPr>
        <p:spPr>
          <a:xfrm>
            <a:off x="8305800" y="2438400"/>
            <a:ext cx="1905000" cy="3416320"/>
          </a:xfrm>
          <a:prstGeom prst="rect">
            <a:avLst/>
          </a:prstGeom>
          <a:solidFill>
            <a:srgbClr val="FFCC99"/>
          </a:solidFill>
        </p:spPr>
        <p:txBody>
          <a:bodyPr wrap="square" rtlCol="0">
            <a:spAutoFit/>
          </a:bodyPr>
          <a:lstStyle/>
          <a:p>
            <a:pPr marL="285750" indent="-285750">
              <a:buFont typeface="Wingdings" panose="05000000000000000000" pitchFamily="2" charset="2"/>
              <a:buChar char="§"/>
            </a:pPr>
            <a:r>
              <a:rPr lang="en-US" b="1" dirty="0"/>
              <a:t>Dates/times and quotes of what has been said</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Your actions and any concerns you may have and keep the notes in a secure place</a:t>
            </a:r>
          </a:p>
        </p:txBody>
      </p:sp>
    </p:spTree>
    <p:extLst>
      <p:ext uri="{BB962C8B-B14F-4D97-AF65-F5344CB8AC3E}">
        <p14:creationId xmlns:p14="http://schemas.microsoft.com/office/powerpoint/2010/main" val="987236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4818" name="Picture 2" descr="flatlay photography of wireless headphones">
            <a:extLst>
              <a:ext uri="{FF2B5EF4-FFF2-40B4-BE49-F238E27FC236}">
                <a16:creationId xmlns:a16="http://schemas.microsoft.com/office/drawing/2014/main" id="{97E36BA9-7857-9D4B-8486-F27DD493F2E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7A6AE9-865D-5D44-8649-16748BD2FC78}"/>
              </a:ext>
            </a:extLst>
          </p:cNvPr>
          <p:cNvSpPr>
            <a:spLocks noGrp="1"/>
          </p:cNvSpPr>
          <p:nvPr>
            <p:ph type="title"/>
          </p:nvPr>
        </p:nvSpPr>
        <p:spPr>
          <a:xfrm>
            <a:off x="5003074" y="854169"/>
            <a:ext cx="6545458" cy="1325563"/>
          </a:xfrm>
        </p:spPr>
        <p:txBody>
          <a:bodyPr>
            <a:normAutofit fontScale="90000"/>
          </a:bodyPr>
          <a:lstStyle/>
          <a:p>
            <a:pPr algn="ctr"/>
            <a:r>
              <a:rPr lang="en-US" sz="4000" b="1" dirty="0">
                <a:latin typeface="Avenir Next" panose="020B0503020202020204" pitchFamily="34" charset="0"/>
                <a:ea typeface="ＭＳ Ｐゴシック" charset="0"/>
              </a:rPr>
              <a:t>DO’S</a:t>
            </a:r>
            <a:r>
              <a:rPr lang="en-US" sz="4000" dirty="0">
                <a:latin typeface="Avenir Next" panose="020B0503020202020204" pitchFamily="34" charset="0"/>
                <a:ea typeface="ＭＳ Ｐゴシック" charset="0"/>
              </a:rPr>
              <a:t> IN </a:t>
            </a:r>
            <a:br>
              <a:rPr lang="en-US" sz="4000" dirty="0">
                <a:latin typeface="Avenir Next" panose="020B0503020202020204" pitchFamily="34" charset="0"/>
                <a:ea typeface="ＭＳ Ｐゴシック" charset="0"/>
              </a:rPr>
            </a:br>
            <a:r>
              <a:rPr lang="en-US" sz="4000" b="1" dirty="0">
                <a:solidFill>
                  <a:srgbClr val="C00000"/>
                </a:solidFill>
                <a:latin typeface="Avenir Next" panose="020B0503020202020204" pitchFamily="34" charset="0"/>
                <a:ea typeface="ＭＳ Ｐゴシック" charset="0"/>
              </a:rPr>
              <a:t>RESPONDING TO VICTIMS</a:t>
            </a:r>
            <a:endParaRPr lang="en-US" sz="32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F6F7E820-8B54-C64E-B275-4751A11CD87A}"/>
              </a:ext>
            </a:extLst>
          </p:cNvPr>
          <p:cNvSpPr>
            <a:spLocks noGrp="1"/>
          </p:cNvSpPr>
          <p:nvPr>
            <p:ph idx="1"/>
          </p:nvPr>
        </p:nvSpPr>
        <p:spPr>
          <a:xfrm>
            <a:off x="5357813" y="2197103"/>
            <a:ext cx="6190719" cy="4252910"/>
          </a:xfrm>
        </p:spPr>
        <p:txBody>
          <a:bodyPr>
            <a:normAutofit fontScale="92500"/>
          </a:bodyPr>
          <a:lstStyle/>
          <a:p>
            <a:pPr marL="331470" indent="-331470">
              <a:lnSpc>
                <a:spcPct val="110000"/>
              </a:lnSpc>
              <a:spcBef>
                <a:spcPts val="0"/>
              </a:spcBef>
              <a:buFont typeface="+mj-lt"/>
              <a:buAutoNum type="arabicPeriod"/>
            </a:pPr>
            <a:r>
              <a:rPr lang="en-US" dirty="0"/>
              <a:t>Find a safe place to talk.</a:t>
            </a:r>
          </a:p>
          <a:p>
            <a:pPr marL="331470" indent="-331470">
              <a:lnSpc>
                <a:spcPct val="110000"/>
              </a:lnSpc>
              <a:spcBef>
                <a:spcPts val="0"/>
              </a:spcBef>
              <a:buFont typeface="+mj-lt"/>
              <a:buAutoNum type="arabicPeriod"/>
            </a:pPr>
            <a:r>
              <a:rPr lang="en-US" dirty="0"/>
              <a:t>Have someone else present – if this is acceptable to the woman.</a:t>
            </a:r>
          </a:p>
          <a:p>
            <a:pPr marL="331470" indent="-331470">
              <a:lnSpc>
                <a:spcPct val="110000"/>
              </a:lnSpc>
              <a:spcBef>
                <a:spcPts val="0"/>
              </a:spcBef>
              <a:buFont typeface="+mj-lt"/>
              <a:buAutoNum type="arabicPeriod"/>
            </a:pPr>
            <a:r>
              <a:rPr lang="en-US" dirty="0"/>
              <a:t>Allow time for the person to talk.</a:t>
            </a:r>
          </a:p>
          <a:p>
            <a:pPr marL="331470" indent="-331470">
              <a:lnSpc>
                <a:spcPct val="110000"/>
              </a:lnSpc>
              <a:spcBef>
                <a:spcPts val="0"/>
              </a:spcBef>
              <a:buFont typeface="+mj-lt"/>
              <a:buAutoNum type="arabicPeriod"/>
            </a:pPr>
            <a:r>
              <a:rPr lang="en-US" dirty="0"/>
              <a:t>Listen to what she has to say – and take it seriously.</a:t>
            </a:r>
          </a:p>
          <a:p>
            <a:pPr marL="331470" indent="-331470">
              <a:lnSpc>
                <a:spcPct val="110000"/>
              </a:lnSpc>
              <a:spcBef>
                <a:spcPts val="0"/>
              </a:spcBef>
              <a:buFont typeface="+mj-lt"/>
              <a:buAutoNum type="arabicPeriod"/>
            </a:pPr>
            <a:r>
              <a:rPr lang="en-US" dirty="0"/>
              <a:t>Give priority to her immediate safety (and that of any children involved).</a:t>
            </a:r>
          </a:p>
          <a:p>
            <a:pPr marL="331470" indent="-331470">
              <a:lnSpc>
                <a:spcPct val="110000"/>
              </a:lnSpc>
              <a:spcBef>
                <a:spcPts val="0"/>
              </a:spcBef>
              <a:buFont typeface="+mj-lt"/>
              <a:buAutoNum type="arabicPeriod"/>
            </a:pPr>
            <a:r>
              <a:rPr lang="en-US" dirty="0"/>
              <a:t>Empower her to make her own decisions.</a:t>
            </a:r>
          </a:p>
        </p:txBody>
      </p:sp>
    </p:spTree>
    <p:extLst>
      <p:ext uri="{BB962C8B-B14F-4D97-AF65-F5344CB8AC3E}">
        <p14:creationId xmlns:p14="http://schemas.microsoft.com/office/powerpoint/2010/main" val="2869151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flatlay photography of wireless headphones">
            <a:extLst>
              <a:ext uri="{FF2B5EF4-FFF2-40B4-BE49-F238E27FC236}">
                <a16:creationId xmlns:a16="http://schemas.microsoft.com/office/drawing/2014/main" id="{AA0CC57C-BFEB-7C44-8338-983A7D7044C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0B481A-3662-0B42-9AB5-16110F059FA8}"/>
              </a:ext>
            </a:extLst>
          </p:cNvPr>
          <p:cNvSpPr>
            <a:spLocks noGrp="1"/>
          </p:cNvSpPr>
          <p:nvPr>
            <p:ph type="title"/>
          </p:nvPr>
        </p:nvSpPr>
        <p:spPr>
          <a:xfrm>
            <a:off x="5172890" y="778890"/>
            <a:ext cx="6488539" cy="1325563"/>
          </a:xfrm>
        </p:spPr>
        <p:txBody>
          <a:bodyPr>
            <a:normAutofit fontScale="90000"/>
          </a:bodyPr>
          <a:lstStyle/>
          <a:p>
            <a:pPr algn="ctr">
              <a:lnSpc>
                <a:spcPct val="100000"/>
              </a:lnSpc>
            </a:pPr>
            <a:r>
              <a:rPr lang="en-US" sz="3600" b="1" dirty="0">
                <a:latin typeface="Avenir Next" panose="020B0503020202020204" pitchFamily="34" charset="0"/>
              </a:rPr>
              <a:t>DON’TS</a:t>
            </a:r>
            <a:r>
              <a:rPr lang="en-US" sz="3600" dirty="0">
                <a:latin typeface="Avenir Next" panose="020B0503020202020204" pitchFamily="34" charset="0"/>
              </a:rPr>
              <a:t> IN </a:t>
            </a:r>
            <a:br>
              <a:rPr lang="en-US" sz="3600" dirty="0">
                <a:latin typeface="Avenir Next" panose="020B0503020202020204" pitchFamily="34" charset="0"/>
              </a:rPr>
            </a:br>
            <a:r>
              <a:rPr lang="en-US" sz="3600" b="1" dirty="0">
                <a:solidFill>
                  <a:srgbClr val="C00000"/>
                </a:solidFill>
                <a:latin typeface="Avenir Next" panose="020B0503020202020204" pitchFamily="34" charset="0"/>
              </a:rPr>
              <a:t>RESPONDING TO VICTIMS</a:t>
            </a:r>
            <a:endParaRPr lang="en-US" sz="2800" dirty="0"/>
          </a:p>
        </p:txBody>
      </p:sp>
      <p:sp>
        <p:nvSpPr>
          <p:cNvPr id="3" name="Content Placeholder 2">
            <a:extLst>
              <a:ext uri="{FF2B5EF4-FFF2-40B4-BE49-F238E27FC236}">
                <a16:creationId xmlns:a16="http://schemas.microsoft.com/office/drawing/2014/main" id="{FD5A336B-5367-8742-9A96-BC0F74DBFAF5}"/>
              </a:ext>
            </a:extLst>
          </p:cNvPr>
          <p:cNvSpPr>
            <a:spLocks noGrp="1"/>
          </p:cNvSpPr>
          <p:nvPr>
            <p:ph idx="1"/>
          </p:nvPr>
        </p:nvSpPr>
        <p:spPr>
          <a:xfrm>
            <a:off x="5172891" y="2216651"/>
            <a:ext cx="6488539" cy="3753076"/>
          </a:xfrm>
        </p:spPr>
        <p:txBody>
          <a:bodyPr>
            <a:normAutofit lnSpcReduction="10000"/>
          </a:bodyPr>
          <a:lstStyle/>
          <a:p>
            <a:pPr marL="514350" indent="-514350">
              <a:buFont typeface="+mj-lt"/>
              <a:buAutoNum type="arabicPeriod"/>
            </a:pPr>
            <a:r>
              <a:rPr lang="en-US" sz="2400" dirty="0"/>
              <a:t>Don’t judge her or what she tells you.</a:t>
            </a:r>
          </a:p>
          <a:p>
            <a:pPr marL="514350" indent="-514350">
              <a:buFont typeface="+mj-lt"/>
              <a:buAutoNum type="arabicPeriod"/>
            </a:pPr>
            <a:r>
              <a:rPr lang="en-US" sz="2400" dirty="0"/>
              <a:t>Refrain from making unrealistic promises.</a:t>
            </a:r>
          </a:p>
          <a:p>
            <a:pPr marL="514350" indent="-514350">
              <a:buFont typeface="+mj-lt"/>
              <a:buAutoNum type="arabicPeriod"/>
            </a:pPr>
            <a:r>
              <a:rPr lang="en-US" sz="2400" dirty="0"/>
              <a:t>Don’t suggest that she should ‘try again’; evidence shows that victims experience a number of violent incidents before seeking help.</a:t>
            </a:r>
          </a:p>
          <a:p>
            <a:pPr marL="514350" indent="-514350">
              <a:buFont typeface="+mj-lt"/>
              <a:buAutoNum type="arabicPeriod"/>
            </a:pPr>
            <a:r>
              <a:rPr lang="en-US" sz="2400" dirty="0"/>
              <a:t>Never minimize the severity of her experience or the danger she is in.</a:t>
            </a:r>
          </a:p>
          <a:p>
            <a:pPr marL="514350" indent="-514350">
              <a:buFont typeface="+mj-lt"/>
              <a:buAutoNum type="arabicPeriod"/>
            </a:pPr>
            <a:r>
              <a:rPr lang="en-US" sz="2400" dirty="0"/>
              <a:t>Don’t react with disbelief, disgust or anger at what she tells you or react passively.</a:t>
            </a:r>
            <a:endParaRPr lang="en-US" sz="2000" dirty="0"/>
          </a:p>
        </p:txBody>
      </p:sp>
      <p:sp>
        <p:nvSpPr>
          <p:cNvPr id="5" name="TextBox 4">
            <a:extLst>
              <a:ext uri="{FF2B5EF4-FFF2-40B4-BE49-F238E27FC236}">
                <a16:creationId xmlns:a16="http://schemas.microsoft.com/office/drawing/2014/main" id="{C8253259-8FA5-334F-998C-96AA95123AC4}"/>
              </a:ext>
            </a:extLst>
          </p:cNvPr>
          <p:cNvSpPr txBox="1"/>
          <p:nvPr/>
        </p:nvSpPr>
        <p:spPr>
          <a:xfrm>
            <a:off x="4963886" y="6376470"/>
            <a:ext cx="7106193" cy="369332"/>
          </a:xfrm>
          <a:prstGeom prst="rect">
            <a:avLst/>
          </a:prstGeom>
          <a:noFill/>
        </p:spPr>
        <p:txBody>
          <a:bodyPr wrap="square" rtlCol="0">
            <a:spAutoFit/>
          </a:bodyPr>
          <a:lstStyle/>
          <a:p>
            <a:pPr algn="ctr"/>
            <a:r>
              <a:rPr lang="en-US" dirty="0"/>
              <a:t>Restored, Ending Domestic Abuse, 2016</a:t>
            </a:r>
          </a:p>
        </p:txBody>
      </p:sp>
    </p:spTree>
    <p:extLst>
      <p:ext uri="{BB962C8B-B14F-4D97-AF65-F5344CB8AC3E}">
        <p14:creationId xmlns:p14="http://schemas.microsoft.com/office/powerpoint/2010/main" val="580033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2" name="Rectangle 70">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0" name="Picture 2" descr="Love is patient Love is kind printed on burned paper">
            <a:extLst>
              <a:ext uri="{FF2B5EF4-FFF2-40B4-BE49-F238E27FC236}">
                <a16:creationId xmlns:a16="http://schemas.microsoft.com/office/drawing/2014/main" id="{EA514307-253F-9047-A3AC-B0257FCB9B0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0"/>
            <a:ext cx="5409897" cy="6857990"/>
          </a:xfrm>
          <a:prstGeom prst="rect">
            <a:avLst/>
          </a:prstGeom>
          <a:noFill/>
          <a:extLst>
            <a:ext uri="{909E8E84-426E-40DD-AFC4-6F175D3DCCD1}">
              <a14:hiddenFill xmlns:a14="http://schemas.microsoft.com/office/drawing/2010/main">
                <a:solidFill>
                  <a:srgbClr val="FFFFFF"/>
                </a:solidFill>
              </a14:hiddenFill>
            </a:ext>
          </a:extLst>
        </p:spPr>
      </p:pic>
      <p:sp>
        <p:nvSpPr>
          <p:cNvPr id="37893" name="Rectangle 72">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4" name="Rectangle 74">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827D7-E6C1-BF4B-98ED-79C2FB48188C}"/>
              </a:ext>
            </a:extLst>
          </p:cNvPr>
          <p:cNvSpPr>
            <a:spLocks noGrp="1"/>
          </p:cNvSpPr>
          <p:nvPr>
            <p:ph type="title"/>
          </p:nvPr>
        </p:nvSpPr>
        <p:spPr>
          <a:xfrm>
            <a:off x="6330512" y="1237941"/>
            <a:ext cx="4941175" cy="1554479"/>
          </a:xfrm>
        </p:spPr>
        <p:txBody>
          <a:bodyPr anchor="b">
            <a:noAutofit/>
          </a:bodyPr>
          <a:lstStyle/>
          <a:p>
            <a:pPr algn="ctr"/>
            <a:r>
              <a:rPr lang="en-US" sz="3600" dirty="0">
                <a:solidFill>
                  <a:schemeClr val="tx1">
                    <a:lumMod val="65000"/>
                    <a:lumOff val="35000"/>
                  </a:schemeClr>
                </a:solidFill>
                <a:latin typeface="Avenir Next" panose="020B0503020202020204" pitchFamily="34" charset="0"/>
              </a:rPr>
              <a:t>BIBLICAL ADVICE: </a:t>
            </a:r>
            <a:r>
              <a:rPr lang="en-US" sz="3600" b="1" dirty="0">
                <a:solidFill>
                  <a:schemeClr val="accent2">
                    <a:lumMod val="75000"/>
                  </a:schemeClr>
                </a:solidFill>
                <a:latin typeface="Avenir Next" panose="020B0503020202020204" pitchFamily="34" charset="0"/>
              </a:rPr>
              <a:t>LOVE EACH OTHER</a:t>
            </a:r>
            <a:br>
              <a:rPr lang="en-US" sz="3600" dirty="0">
                <a:solidFill>
                  <a:schemeClr val="tx1">
                    <a:lumMod val="65000"/>
                    <a:lumOff val="35000"/>
                  </a:schemeClr>
                </a:solidFill>
                <a:latin typeface="Avenir Next" panose="020B0503020202020204" pitchFamily="34" charset="0"/>
              </a:rPr>
            </a:br>
            <a:endParaRPr lang="en-US" sz="3600" dirty="0">
              <a:solidFill>
                <a:schemeClr val="tx1">
                  <a:lumMod val="65000"/>
                  <a:lumOff val="35000"/>
                </a:schemeClr>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8A3D39C0-63D5-5747-8CD4-6372EE70DFC2}"/>
              </a:ext>
            </a:extLst>
          </p:cNvPr>
          <p:cNvSpPr>
            <a:spLocks noGrp="1"/>
          </p:cNvSpPr>
          <p:nvPr>
            <p:ph idx="1"/>
          </p:nvPr>
        </p:nvSpPr>
        <p:spPr>
          <a:xfrm>
            <a:off x="6095436" y="2358080"/>
            <a:ext cx="5591739" cy="3494080"/>
          </a:xfrm>
        </p:spPr>
        <p:txBody>
          <a:bodyPr anchor="t">
            <a:noAutofit/>
          </a:bodyPr>
          <a:lstStyle/>
          <a:p>
            <a:pPr>
              <a:lnSpc>
                <a:spcPct val="100000"/>
              </a:lnSpc>
              <a:spcBef>
                <a:spcPts val="0"/>
              </a:spcBef>
            </a:pPr>
            <a:r>
              <a:rPr lang="en-US" sz="2000" dirty="0">
                <a:solidFill>
                  <a:schemeClr val="tx1">
                    <a:lumMod val="65000"/>
                    <a:lumOff val="35000"/>
                  </a:schemeClr>
                </a:solidFill>
              </a:rPr>
              <a:t>Love one another as I have loved you. John 13:34 </a:t>
            </a:r>
          </a:p>
          <a:p>
            <a:pPr>
              <a:lnSpc>
                <a:spcPct val="100000"/>
              </a:lnSpc>
              <a:spcBef>
                <a:spcPts val="0"/>
              </a:spcBef>
            </a:pPr>
            <a:r>
              <a:rPr lang="en-US" sz="2000" dirty="0">
                <a:solidFill>
                  <a:schemeClr val="tx1">
                    <a:lumMod val="65000"/>
                    <a:lumOff val="35000"/>
                  </a:schemeClr>
                </a:solidFill>
              </a:rPr>
              <a:t>These things I command you that ye love one another. John 15:17 </a:t>
            </a:r>
          </a:p>
          <a:p>
            <a:pPr>
              <a:lnSpc>
                <a:spcPct val="100000"/>
              </a:lnSpc>
              <a:spcBef>
                <a:spcPts val="0"/>
              </a:spcBef>
            </a:pPr>
            <a:r>
              <a:rPr lang="en-US" sz="2000" dirty="0">
                <a:solidFill>
                  <a:schemeClr val="tx1">
                    <a:lumMod val="65000"/>
                    <a:lumOff val="35000"/>
                  </a:schemeClr>
                </a:solidFill>
              </a:rPr>
              <a:t>Be kindly affectioned one to another with brotherly love. Rom 12:10 </a:t>
            </a:r>
          </a:p>
          <a:p>
            <a:pPr>
              <a:lnSpc>
                <a:spcPct val="100000"/>
              </a:lnSpc>
              <a:spcBef>
                <a:spcPts val="0"/>
              </a:spcBef>
            </a:pPr>
            <a:r>
              <a:rPr lang="en-US" sz="2000" dirty="0">
                <a:solidFill>
                  <a:schemeClr val="tx1">
                    <a:lumMod val="65000"/>
                    <a:lumOff val="35000"/>
                  </a:schemeClr>
                </a:solidFill>
              </a:rPr>
              <a:t>Serve one another. Gal 5:13 </a:t>
            </a:r>
          </a:p>
          <a:p>
            <a:pPr>
              <a:lnSpc>
                <a:spcPct val="100000"/>
              </a:lnSpc>
              <a:spcBef>
                <a:spcPts val="0"/>
              </a:spcBef>
            </a:pPr>
            <a:r>
              <a:rPr lang="en-US" sz="2000" dirty="0">
                <a:solidFill>
                  <a:schemeClr val="tx1">
                    <a:lumMod val="65000"/>
                    <a:lumOff val="35000"/>
                  </a:schemeClr>
                </a:solidFill>
              </a:rPr>
              <a:t>Let us not … provoke one another. Gal 5:26 </a:t>
            </a:r>
          </a:p>
          <a:p>
            <a:pPr>
              <a:lnSpc>
                <a:spcPct val="100000"/>
              </a:lnSpc>
              <a:spcBef>
                <a:spcPts val="0"/>
              </a:spcBef>
            </a:pPr>
            <a:r>
              <a:rPr lang="en-US" sz="2000" dirty="0">
                <a:solidFill>
                  <a:schemeClr val="tx1">
                    <a:lumMod val="65000"/>
                    <a:lumOff val="35000"/>
                  </a:schemeClr>
                </a:solidFill>
              </a:rPr>
              <a:t>Forbearing one another in love. Eph 4:2 </a:t>
            </a:r>
          </a:p>
          <a:p>
            <a:pPr>
              <a:lnSpc>
                <a:spcPct val="100000"/>
              </a:lnSpc>
              <a:spcBef>
                <a:spcPts val="0"/>
              </a:spcBef>
            </a:pPr>
            <a:r>
              <a:rPr lang="en-US" sz="2000" dirty="0">
                <a:solidFill>
                  <a:schemeClr val="tx1">
                    <a:lumMod val="65000"/>
                    <a:lumOff val="35000"/>
                  </a:schemeClr>
                </a:solidFill>
              </a:rPr>
              <a:t>Be kind one to another, tenderhearted, forgiving one another. Eph 4:32 </a:t>
            </a:r>
          </a:p>
          <a:p>
            <a:pPr>
              <a:lnSpc>
                <a:spcPct val="100000"/>
              </a:lnSpc>
              <a:spcBef>
                <a:spcPts val="0"/>
              </a:spcBef>
            </a:pPr>
            <a:r>
              <a:rPr lang="en-US" sz="2000" dirty="0">
                <a:solidFill>
                  <a:schemeClr val="tx1">
                    <a:lumMod val="65000"/>
                    <a:lumOff val="35000"/>
                  </a:schemeClr>
                </a:solidFill>
              </a:rPr>
              <a:t>Comfort one another. 1 </a:t>
            </a:r>
            <a:r>
              <a:rPr lang="en-US" sz="2000" dirty="0" err="1">
                <a:solidFill>
                  <a:schemeClr val="tx1">
                    <a:lumMod val="65000"/>
                    <a:lumOff val="35000"/>
                  </a:schemeClr>
                </a:solidFill>
              </a:rPr>
              <a:t>Thes</a:t>
            </a:r>
            <a:r>
              <a:rPr lang="en-US" sz="2000" dirty="0">
                <a:solidFill>
                  <a:schemeClr val="tx1">
                    <a:lumMod val="65000"/>
                    <a:lumOff val="35000"/>
                  </a:schemeClr>
                </a:solidFill>
              </a:rPr>
              <a:t> 4:18 </a:t>
            </a:r>
          </a:p>
          <a:p>
            <a:pPr>
              <a:lnSpc>
                <a:spcPct val="100000"/>
              </a:lnSpc>
            </a:pPr>
            <a:endParaRPr lang="en-US" sz="2000" dirty="0">
              <a:solidFill>
                <a:schemeClr val="tx1">
                  <a:lumMod val="65000"/>
                  <a:lumOff val="35000"/>
                </a:schemeClr>
              </a:solidFill>
            </a:endParaRPr>
          </a:p>
        </p:txBody>
      </p:sp>
    </p:spTree>
    <p:extLst>
      <p:ext uri="{BB962C8B-B14F-4D97-AF65-F5344CB8AC3E}">
        <p14:creationId xmlns:p14="http://schemas.microsoft.com/office/powerpoint/2010/main" val="286049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548E-3022-1747-9153-94B28AD6C643}"/>
              </a:ext>
            </a:extLst>
          </p:cNvPr>
          <p:cNvSpPr>
            <a:spLocks noGrp="1"/>
          </p:cNvSpPr>
          <p:nvPr>
            <p:ph type="title"/>
          </p:nvPr>
        </p:nvSpPr>
        <p:spPr>
          <a:xfrm>
            <a:off x="4751611" y="1214215"/>
            <a:ext cx="6487886" cy="1325563"/>
          </a:xfrm>
        </p:spPr>
        <p:txBody>
          <a:bodyPr>
            <a:normAutofit/>
          </a:bodyPr>
          <a:lstStyle/>
          <a:p>
            <a:pPr algn="ctr"/>
            <a:r>
              <a:rPr lang="en-US" sz="3600" b="1" dirty="0">
                <a:latin typeface="Avenir Next" panose="020B0503020202020204" pitchFamily="34" charset="0"/>
                <a:ea typeface="ＭＳ Ｐゴシック" charset="0"/>
              </a:rPr>
              <a:t>EXAMPLES </a:t>
            </a:r>
            <a:r>
              <a:rPr lang="en-US" sz="3600" b="1" dirty="0">
                <a:solidFill>
                  <a:srgbClr val="C00000"/>
                </a:solidFill>
                <a:latin typeface="Avenir Next" panose="020B0503020202020204" pitchFamily="34" charset="0"/>
                <a:ea typeface="ＭＳ Ｐゴシック" charset="0"/>
              </a:rPr>
              <a:t>OF ABUSE </a:t>
            </a:r>
            <a:br>
              <a:rPr lang="en-US" sz="3600" b="1" dirty="0">
                <a:solidFill>
                  <a:srgbClr val="C00000"/>
                </a:solidFill>
                <a:latin typeface="Avenir Next" panose="020B0503020202020204" pitchFamily="34" charset="0"/>
                <a:ea typeface="ＭＳ Ｐゴシック" charset="0"/>
              </a:rPr>
            </a:br>
            <a:endParaRPr lang="en-US" sz="3600" b="1" dirty="0">
              <a:solidFill>
                <a:srgbClr val="C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E2CA616A-0037-C640-922D-04F52C23AB47}"/>
              </a:ext>
            </a:extLst>
          </p:cNvPr>
          <p:cNvSpPr>
            <a:spLocks noGrp="1"/>
          </p:cNvSpPr>
          <p:nvPr>
            <p:ph idx="1"/>
          </p:nvPr>
        </p:nvSpPr>
        <p:spPr>
          <a:xfrm>
            <a:off x="5012870" y="2331812"/>
            <a:ext cx="6874330" cy="4351338"/>
          </a:xfrm>
        </p:spPr>
        <p:txBody>
          <a:bodyPr>
            <a:normAutofit/>
          </a:bodyPr>
          <a:lstStyle/>
          <a:p>
            <a:pPr marL="160020" indent="-160020">
              <a:lnSpc>
                <a:spcPct val="100000"/>
              </a:lnSpc>
              <a:spcBef>
                <a:spcPts val="0"/>
              </a:spcBef>
            </a:pPr>
            <a:r>
              <a:rPr lang="en-US" sz="3200" dirty="0"/>
              <a:t>Threatening to hurt someone they care about </a:t>
            </a:r>
            <a:r>
              <a:rPr lang="en-US" sz="2400" dirty="0"/>
              <a:t>(children or pets)</a:t>
            </a:r>
          </a:p>
          <a:p>
            <a:pPr marL="160020" indent="-160020">
              <a:lnSpc>
                <a:spcPct val="100000"/>
              </a:lnSpc>
              <a:spcBef>
                <a:spcPts val="0"/>
              </a:spcBef>
            </a:pPr>
            <a:r>
              <a:rPr lang="en-US" sz="3200" dirty="0"/>
              <a:t>Rape or making someone do sexual things they don’t want to do</a:t>
            </a:r>
          </a:p>
          <a:p>
            <a:pPr marL="160020" indent="-160020">
              <a:lnSpc>
                <a:spcPct val="100000"/>
              </a:lnSpc>
              <a:spcBef>
                <a:spcPts val="0"/>
              </a:spcBef>
            </a:pPr>
            <a:r>
              <a:rPr lang="en-US" sz="3200" dirty="0"/>
              <a:t>Using psychological abuse to make a woman feel the abuse is her fault</a:t>
            </a:r>
          </a:p>
          <a:p>
            <a:pPr marL="0" indent="0">
              <a:lnSpc>
                <a:spcPct val="100000"/>
              </a:lnSpc>
              <a:buNone/>
            </a:pPr>
            <a:endParaRPr lang="en-US" sz="3200" dirty="0"/>
          </a:p>
        </p:txBody>
      </p:sp>
      <p:sp>
        <p:nvSpPr>
          <p:cNvPr id="4" name="TextBox 3">
            <a:extLst>
              <a:ext uri="{FF2B5EF4-FFF2-40B4-BE49-F238E27FC236}">
                <a16:creationId xmlns:a16="http://schemas.microsoft.com/office/drawing/2014/main" id="{990640B1-0D82-B04C-A30E-EFD906C42E38}"/>
              </a:ext>
            </a:extLst>
          </p:cNvPr>
          <p:cNvSpPr txBox="1"/>
          <p:nvPr/>
        </p:nvSpPr>
        <p:spPr>
          <a:xfrm>
            <a:off x="4751611" y="6183189"/>
            <a:ext cx="7353309" cy="369332"/>
          </a:xfrm>
          <a:prstGeom prst="rect">
            <a:avLst/>
          </a:prstGeom>
          <a:noFill/>
        </p:spPr>
        <p:txBody>
          <a:bodyPr wrap="square" rtlCol="0">
            <a:spAutoFit/>
          </a:bodyPr>
          <a:lstStyle/>
          <a:p>
            <a:pPr algn="ctr" eaLnBrk="0" fontAlgn="base" hangingPunct="0">
              <a:spcBef>
                <a:spcPct val="0"/>
              </a:spcBef>
              <a:spcAft>
                <a:spcPct val="0"/>
              </a:spcAft>
              <a:defRPr/>
            </a:pPr>
            <a:r>
              <a:rPr lang="en-US" dirty="0">
                <a:latin typeface="Times New Roman" charset="0"/>
                <a:ea typeface="ＭＳ Ｐゴシック" charset="0"/>
              </a:rPr>
              <a:t>Restored, Ending Domestic Abuse, 2016</a:t>
            </a:r>
          </a:p>
        </p:txBody>
      </p:sp>
      <p:pic>
        <p:nvPicPr>
          <p:cNvPr id="7" name="Picture 6" descr="Screen Clipping">
            <a:extLst>
              <a:ext uri="{FF2B5EF4-FFF2-40B4-BE49-F238E27FC236}">
                <a16:creationId xmlns:a16="http://schemas.microsoft.com/office/drawing/2014/main" id="{36495BAF-2B38-5E4F-A2D8-E3B30FCE80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spTree>
    <p:extLst>
      <p:ext uri="{BB962C8B-B14F-4D97-AF65-F5344CB8AC3E}">
        <p14:creationId xmlns:p14="http://schemas.microsoft.com/office/powerpoint/2010/main" val="193019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7176A-32E1-C94D-B2B0-FD4F2F8E1FBA}"/>
              </a:ext>
            </a:extLst>
          </p:cNvPr>
          <p:cNvSpPr>
            <a:spLocks noGrp="1"/>
          </p:cNvSpPr>
          <p:nvPr>
            <p:ph idx="1"/>
          </p:nvPr>
        </p:nvSpPr>
        <p:spPr>
          <a:xfrm>
            <a:off x="5061856" y="888274"/>
            <a:ext cx="6776358" cy="5251262"/>
          </a:xfrm>
        </p:spPr>
        <p:txBody>
          <a:bodyPr>
            <a:normAutofit/>
          </a:bodyPr>
          <a:lstStyle/>
          <a:p>
            <a:pPr marL="160020" indent="-160020">
              <a:lnSpc>
                <a:spcPct val="100000"/>
              </a:lnSpc>
              <a:spcBef>
                <a:spcPts val="0"/>
              </a:spcBef>
            </a:pPr>
            <a:r>
              <a:rPr lang="en-US" sz="3200" dirty="0"/>
              <a:t>Stalking and harassment </a:t>
            </a:r>
          </a:p>
          <a:p>
            <a:pPr marL="457200" lvl="1" indent="0">
              <a:lnSpc>
                <a:spcPct val="100000"/>
              </a:lnSpc>
              <a:spcBef>
                <a:spcPts val="0"/>
              </a:spcBef>
              <a:buNone/>
            </a:pPr>
            <a:r>
              <a:rPr lang="en-US" dirty="0"/>
              <a:t>(e.g., online and texting; constantly calling)</a:t>
            </a:r>
          </a:p>
          <a:p>
            <a:pPr marL="160020" indent="-160020">
              <a:lnSpc>
                <a:spcPct val="100000"/>
              </a:lnSpc>
              <a:spcBef>
                <a:spcPts val="0"/>
              </a:spcBef>
            </a:pPr>
            <a:r>
              <a:rPr lang="en-US" sz="3200" dirty="0"/>
              <a:t>Using Scripture to justify their behavior </a:t>
            </a:r>
          </a:p>
          <a:p>
            <a:pPr marL="457200" lvl="1" indent="0">
              <a:lnSpc>
                <a:spcPct val="100000"/>
              </a:lnSpc>
              <a:spcBef>
                <a:spcPts val="0"/>
              </a:spcBef>
              <a:buNone/>
            </a:pPr>
            <a:r>
              <a:rPr lang="en-US" dirty="0"/>
              <a:t>(“I’m the head of the house and you have to submit to me”)</a:t>
            </a:r>
          </a:p>
          <a:p>
            <a:pPr marL="160020" indent="-160020">
              <a:lnSpc>
                <a:spcPct val="100000"/>
              </a:lnSpc>
              <a:spcBef>
                <a:spcPts val="0"/>
              </a:spcBef>
            </a:pPr>
            <a:r>
              <a:rPr lang="en-US" sz="3200" dirty="0"/>
              <a:t>Not giving them any money, or taking their money away, or checking on what they spend money on</a:t>
            </a:r>
          </a:p>
        </p:txBody>
      </p:sp>
      <p:pic>
        <p:nvPicPr>
          <p:cNvPr id="4" name="Picture 3" descr="Screen Clipping">
            <a:extLst>
              <a:ext uri="{FF2B5EF4-FFF2-40B4-BE49-F238E27FC236}">
                <a16:creationId xmlns:a16="http://schemas.microsoft.com/office/drawing/2014/main" id="{6822508F-B4A2-5B45-B79F-0BE090176F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spTree>
    <p:extLst>
      <p:ext uri="{BB962C8B-B14F-4D97-AF65-F5344CB8AC3E}">
        <p14:creationId xmlns:p14="http://schemas.microsoft.com/office/powerpoint/2010/main" val="135843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E244-82A5-A148-ABFF-C89AB042775B}"/>
              </a:ext>
            </a:extLst>
          </p:cNvPr>
          <p:cNvSpPr>
            <a:spLocks noGrp="1"/>
          </p:cNvSpPr>
          <p:nvPr>
            <p:ph type="title"/>
          </p:nvPr>
        </p:nvSpPr>
        <p:spPr>
          <a:xfrm>
            <a:off x="0" y="685906"/>
            <a:ext cx="7620000" cy="1766214"/>
          </a:xfrm>
        </p:spPr>
        <p:txBody>
          <a:bodyPr>
            <a:noAutofit/>
          </a:bodyPr>
          <a:lstStyle/>
          <a:p>
            <a:pPr algn="ctr"/>
            <a:r>
              <a:rPr lang="en-US" sz="4000" b="1" dirty="0">
                <a:latin typeface="Avenir Next" panose="020B0503020202020204" pitchFamily="34" charset="0"/>
                <a:ea typeface="ＭＳ Ｐゴシック" charset="0"/>
              </a:rPr>
              <a:t>HOME: </a:t>
            </a:r>
            <a:r>
              <a:rPr lang="en-US" sz="4000" b="1" dirty="0">
                <a:solidFill>
                  <a:srgbClr val="C00000"/>
                </a:solidFill>
                <a:latin typeface="Avenir Next" panose="020B0503020202020204" pitchFamily="34" charset="0"/>
                <a:ea typeface="ＭＳ Ｐゴシック" charset="0"/>
              </a:rPr>
              <a:t>MOST VIOLENT </a:t>
            </a:r>
            <a:br>
              <a:rPr lang="en-US" sz="4000" b="1" dirty="0">
                <a:solidFill>
                  <a:srgbClr val="C00000"/>
                </a:solidFill>
                <a:latin typeface="Avenir Next" panose="020B0503020202020204" pitchFamily="34" charset="0"/>
                <a:ea typeface="ＭＳ Ｐゴシック" charset="0"/>
              </a:rPr>
            </a:br>
            <a:r>
              <a:rPr lang="en-US" sz="4000" dirty="0">
                <a:solidFill>
                  <a:srgbClr val="C00000"/>
                </a:solidFill>
                <a:latin typeface="Avenir Next" panose="020B0503020202020204" pitchFamily="34" charset="0"/>
                <a:ea typeface="ＭＳ Ｐゴシック" charset="0"/>
              </a:rPr>
              <a:t>PLACE IN SOCIETY </a:t>
            </a:r>
            <a:endParaRPr lang="en-US"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CBF7997B-8F57-F145-A894-7448DFB5672B}"/>
              </a:ext>
            </a:extLst>
          </p:cNvPr>
          <p:cNvSpPr>
            <a:spLocks noGrp="1"/>
          </p:cNvSpPr>
          <p:nvPr>
            <p:ph idx="1"/>
          </p:nvPr>
        </p:nvSpPr>
        <p:spPr>
          <a:xfrm>
            <a:off x="718455" y="2452120"/>
            <a:ext cx="6183089" cy="3882433"/>
          </a:xfrm>
        </p:spPr>
        <p:txBody>
          <a:bodyPr/>
          <a:lstStyle/>
          <a:p>
            <a:pPr>
              <a:lnSpc>
                <a:spcPct val="100000"/>
              </a:lnSpc>
              <a:spcBef>
                <a:spcPts val="0"/>
              </a:spcBef>
            </a:pPr>
            <a:r>
              <a:rPr lang="en-US" sz="3000" dirty="0"/>
              <a:t>The home is the single most dangerous dangerous place for women.</a:t>
            </a:r>
          </a:p>
          <a:p>
            <a:pPr>
              <a:lnSpc>
                <a:spcPct val="100000"/>
              </a:lnSpc>
              <a:spcBef>
                <a:spcPts val="0"/>
              </a:spcBef>
            </a:pPr>
            <a:r>
              <a:rPr lang="en-US" sz="3000" dirty="0"/>
              <a:t>A female runs a greater risk of assault, physical injury &amp; murder  in her home than in any other setting.</a:t>
            </a:r>
          </a:p>
          <a:p>
            <a:pPr>
              <a:lnSpc>
                <a:spcPct val="100000"/>
              </a:lnSpc>
              <a:spcBef>
                <a:spcPts val="0"/>
              </a:spcBef>
            </a:pPr>
            <a:r>
              <a:rPr lang="en-US" sz="3000" dirty="0"/>
              <a:t>87,000 women were killed in the world in 2017.</a:t>
            </a:r>
          </a:p>
        </p:txBody>
      </p:sp>
      <p:pic>
        <p:nvPicPr>
          <p:cNvPr id="4098" name="Picture 2" descr="girl covering her face with her hand">
            <a:extLst>
              <a:ext uri="{FF2B5EF4-FFF2-40B4-BE49-F238E27FC236}">
                <a16:creationId xmlns:a16="http://schemas.microsoft.com/office/drawing/2014/main" id="{B6632DF2-7B7D-AD4C-B8B6-96D521BB2E5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55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019A7B-D6B3-B44F-BFE6-57E6722BE31E}"/>
              </a:ext>
            </a:extLst>
          </p:cNvPr>
          <p:cNvSpPr>
            <a:spLocks noGrp="1"/>
          </p:cNvSpPr>
          <p:nvPr>
            <p:ph idx="1"/>
          </p:nvPr>
        </p:nvSpPr>
        <p:spPr>
          <a:xfrm>
            <a:off x="5179422" y="1054917"/>
            <a:ext cx="6433457" cy="4351338"/>
          </a:xfrm>
        </p:spPr>
        <p:txBody>
          <a:bodyPr/>
          <a:lstStyle/>
          <a:p>
            <a:pPr>
              <a:lnSpc>
                <a:spcPct val="100000"/>
              </a:lnSpc>
              <a:spcBef>
                <a:spcPts val="0"/>
              </a:spcBef>
            </a:pPr>
            <a:r>
              <a:rPr lang="en-US" sz="3200" dirty="0"/>
              <a:t>50,000 (58%) killed at the hands of intimate partners or family members.</a:t>
            </a:r>
          </a:p>
          <a:p>
            <a:pPr>
              <a:lnSpc>
                <a:spcPct val="100000"/>
              </a:lnSpc>
              <a:spcBef>
                <a:spcPts val="0"/>
              </a:spcBef>
            </a:pPr>
            <a:r>
              <a:rPr lang="en-US" sz="3200" dirty="0"/>
              <a:t>Women are 82% of homicides perpetrated by IPV/family members (Men are 18%).</a:t>
            </a:r>
          </a:p>
          <a:p>
            <a:pPr>
              <a:lnSpc>
                <a:spcPct val="100000"/>
              </a:lnSpc>
              <a:spcBef>
                <a:spcPts val="0"/>
              </a:spcBef>
            </a:pPr>
            <a:r>
              <a:rPr lang="en-US" sz="3200" dirty="0"/>
              <a:t>Six women are killed every hour (137 per day) by people they know.</a:t>
            </a:r>
          </a:p>
          <a:p>
            <a:endParaRPr lang="en-US" dirty="0"/>
          </a:p>
        </p:txBody>
      </p:sp>
      <p:sp>
        <p:nvSpPr>
          <p:cNvPr id="4" name="TextBox 3">
            <a:extLst>
              <a:ext uri="{FF2B5EF4-FFF2-40B4-BE49-F238E27FC236}">
                <a16:creationId xmlns:a16="http://schemas.microsoft.com/office/drawing/2014/main" id="{C17C954F-EE0E-4749-B299-0DAFC3BF4B68}"/>
              </a:ext>
            </a:extLst>
          </p:cNvPr>
          <p:cNvSpPr txBox="1"/>
          <p:nvPr/>
        </p:nvSpPr>
        <p:spPr>
          <a:xfrm>
            <a:off x="4663440" y="6211669"/>
            <a:ext cx="7432766" cy="646331"/>
          </a:xfrm>
          <a:prstGeom prst="rect">
            <a:avLst/>
          </a:prstGeom>
          <a:noFill/>
        </p:spPr>
        <p:txBody>
          <a:bodyPr wrap="square" rtlCol="0">
            <a:spAutoFit/>
          </a:bodyPr>
          <a:lstStyle/>
          <a:p>
            <a:pPr algn="ctr" eaLnBrk="0" fontAlgn="base" hangingPunct="0">
              <a:spcBef>
                <a:spcPct val="0"/>
              </a:spcBef>
              <a:spcAft>
                <a:spcPct val="0"/>
              </a:spcAft>
              <a:defRPr/>
            </a:pPr>
            <a:r>
              <a:rPr lang="en-US" dirty="0">
                <a:latin typeface="Times New Roman" charset="0"/>
                <a:ea typeface="ＭＳ Ｐゴシック" charset="0"/>
              </a:rPr>
              <a:t>United Nations Office on Drugs and Crime, 2018</a:t>
            </a:r>
          </a:p>
          <a:p>
            <a:pPr algn="ctr" eaLnBrk="0" fontAlgn="base" hangingPunct="0">
              <a:spcBef>
                <a:spcPct val="0"/>
              </a:spcBef>
              <a:spcAft>
                <a:spcPct val="0"/>
              </a:spcAft>
              <a:defRPr/>
            </a:pPr>
            <a:endParaRPr lang="en-US" dirty="0">
              <a:latin typeface="Times New Roman" charset="0"/>
              <a:ea typeface="ＭＳ Ｐゴシック" charset="0"/>
            </a:endParaRPr>
          </a:p>
        </p:txBody>
      </p:sp>
      <p:pic>
        <p:nvPicPr>
          <p:cNvPr id="5" name="Picture 2" descr="girl covering her face with her hand">
            <a:extLst>
              <a:ext uri="{FF2B5EF4-FFF2-40B4-BE49-F238E27FC236}">
                <a16:creationId xmlns:a16="http://schemas.microsoft.com/office/drawing/2014/main" id="{E33F1E70-4E9B-BD4C-976E-0A835B0419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572000" cy="687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555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3384</Words>
  <Application>Microsoft Macintosh PowerPoint</Application>
  <PresentationFormat>Widescreen</PresentationFormat>
  <Paragraphs>307</Paragraphs>
  <Slides>55</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Avenir Book</vt:lpstr>
      <vt:lpstr>Avenir Next</vt:lpstr>
      <vt:lpstr>Book Antiqua</vt:lpstr>
      <vt:lpstr>Calibri</vt:lpstr>
      <vt:lpstr>Calibri Light</vt:lpstr>
      <vt:lpstr>Futura Medium</vt:lpstr>
      <vt:lpstr>Times New Roman</vt:lpstr>
      <vt:lpstr>Wingdings</vt:lpstr>
      <vt:lpstr>Office Theme</vt:lpstr>
      <vt:lpstr>Enditnow® EFFECTIVELY CONFRONTING   THE CHALLENGE  OF DOMESTIC VIOLENCE</vt:lpstr>
      <vt:lpstr>PowerPoint Presentation</vt:lpstr>
      <vt:lpstr>   </vt:lpstr>
      <vt:lpstr>PowerPoint Presentation</vt:lpstr>
      <vt:lpstr>EXAMPLES OF ABUSE</vt:lpstr>
      <vt:lpstr>EXAMPLES OF ABUSE  </vt:lpstr>
      <vt:lpstr>PowerPoint Presentation</vt:lpstr>
      <vt:lpstr>HOME: MOST VIOLENT  PLACE IN SOCIETY </vt:lpstr>
      <vt:lpstr>PowerPoint Presentation</vt:lpstr>
      <vt:lpstr>VIOLENCE INCREASING</vt:lpstr>
      <vt:lpstr>PowerPoint Presentation</vt:lpstr>
      <vt:lpstr>ABUSE IN THE UK</vt:lpstr>
      <vt:lpstr>   </vt:lpstr>
      <vt:lpstr>INTIMATE PARTNER VIOLENCE (IPV)  IN THE US </vt:lpstr>
      <vt:lpstr>PowerPoint Presentation</vt:lpstr>
      <vt:lpstr> SEXUAL HARASSMENT  IS COMMON </vt:lpstr>
      <vt:lpstr>PowerPoint Presentation</vt:lpstr>
      <vt:lpstr> DOMESTIC VIOLENCE  AMONG CHRISTIANS </vt:lpstr>
      <vt:lpstr>PowerPoint Presentation</vt:lpstr>
      <vt:lpstr>DOMESTIC VIOLENCE  AMONG SDAS</vt:lpstr>
      <vt:lpstr>LARGER  CULTURAL CONTEXT </vt:lpstr>
      <vt:lpstr>USE AND MIS-USE  OF SCRIPTURE </vt:lpstr>
      <vt:lpstr>Ephesians 5:21-33 </vt:lpstr>
      <vt:lpstr>Misrepresenting Paul </vt:lpstr>
      <vt:lpstr>WHAT CAN WE DO?   </vt:lpstr>
      <vt:lpstr>WHAT CHURCHES CAN DO </vt:lpstr>
      <vt:lpstr>THE ROLE OF THE CHURCH </vt:lpstr>
      <vt:lpstr>NO EASY SOLUTIONS </vt:lpstr>
      <vt:lpstr>NEED FOR UNDERSTANDING</vt:lpstr>
      <vt:lpstr>RELUCTANCE  TO REACH OUT </vt:lpstr>
      <vt:lpstr>   </vt:lpstr>
      <vt:lpstr>   </vt:lpstr>
      <vt:lpstr>RAISE AWARENESS </vt:lpstr>
      <vt:lpstr>RAISE AWARENESS  </vt:lpstr>
      <vt:lpstr>A WORD OF CAUTION </vt:lpstr>
      <vt:lpstr>   </vt:lpstr>
      <vt:lpstr>ENGAGE</vt:lpstr>
      <vt:lpstr>ENGAGE  AND EDUCATE </vt:lpstr>
      <vt:lpstr>ENGAGE</vt:lpstr>
      <vt:lpstr>RESPECT AND  LISTEN TO THE ABUSED</vt:lpstr>
      <vt:lpstr>PRACTICAL STEPS  </vt:lpstr>
      <vt:lpstr>PRACTICAL STEPS  </vt:lpstr>
      <vt:lpstr>HELP MEN ACKNOWLEDGE  THEIR PROBLEM </vt:lpstr>
      <vt:lpstr>HELP WOMEN  AFFIRM THEIR WORTH </vt:lpstr>
      <vt:lpstr>   </vt:lpstr>
      <vt:lpstr>SUPPORT </vt:lpstr>
      <vt:lpstr>SUPPORT </vt:lpstr>
      <vt:lpstr>WHAT MINISTERS  CAN DO </vt:lpstr>
      <vt:lpstr>WHAT CHURCHES  CAN DO </vt:lpstr>
      <vt:lpstr>CHURCH AND  SEXUAL ABUSE-1</vt:lpstr>
      <vt:lpstr>CHURCH AND  SEXUAL ABUSE-2</vt:lpstr>
      <vt:lpstr>   </vt:lpstr>
      <vt:lpstr>DO’S IN  RESPONDING TO VICTIMS</vt:lpstr>
      <vt:lpstr>DON’TS IN  RESPONDING TO VICTIMS</vt:lpstr>
      <vt:lpstr>BIBLICAL ADVICE: LOVE EACH OTHER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enditnow EFFECTIVELY CONFRONTING   THE CHALLENGE  OF DOMESTIC VIOLENCE</dc:title>
  <dc:creator>Arrais, Raquel</dc:creator>
  <cp:lastModifiedBy>Turner, Rebecca</cp:lastModifiedBy>
  <cp:revision>15</cp:revision>
  <dcterms:created xsi:type="dcterms:W3CDTF">2020-10-28T14:32:59Z</dcterms:created>
  <dcterms:modified xsi:type="dcterms:W3CDTF">2021-04-13T16:09:47Z</dcterms:modified>
</cp:coreProperties>
</file>