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5" r:id="rId9"/>
    <p:sldId id="282" r:id="rId10"/>
    <p:sldId id="266" r:id="rId11"/>
    <p:sldId id="283" r:id="rId12"/>
    <p:sldId id="267" r:id="rId13"/>
    <p:sldId id="268" r:id="rId14"/>
    <p:sldId id="270" r:id="rId15"/>
    <p:sldId id="284" r:id="rId16"/>
    <p:sldId id="285" r:id="rId17"/>
    <p:sldId id="286" r:id="rId18"/>
    <p:sldId id="271" r:id="rId19"/>
    <p:sldId id="272" r:id="rId20"/>
    <p:sldId id="273" r:id="rId21"/>
    <p:sldId id="288" r:id="rId22"/>
    <p:sldId id="274" r:id="rId23"/>
    <p:sldId id="276" r:id="rId24"/>
    <p:sldId id="277" r:id="rId25"/>
    <p:sldId id="287" r:id="rId26"/>
    <p:sldId id="278" r:id="rId27"/>
    <p:sldId id="279" r:id="rId28"/>
    <p:sldId id="280" r:id="rId29"/>
    <p:sldId id="289"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0" d="100"/>
          <a:sy n="50" d="100"/>
        </p:scale>
        <p:origin x="-2100" y="-5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89848B-1828-4864-89D4-FBCC04745F3F}" type="datetimeFigureOut">
              <a:rPr lang="en-US" smtClean="0"/>
              <a:t>10/8/2013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F2568-6440-417B-A1AB-3C8EBE61E494}" type="slidenum">
              <a:rPr lang="en-US" smtClean="0"/>
              <a:t>‹#›</a:t>
            </a:fld>
            <a:endParaRPr lang="en-US"/>
          </a:p>
        </p:txBody>
      </p:sp>
    </p:spTree>
    <p:extLst>
      <p:ext uri="{BB962C8B-B14F-4D97-AF65-F5344CB8AC3E}">
        <p14:creationId xmlns:p14="http://schemas.microsoft.com/office/powerpoint/2010/main" val="1157097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89848B-1828-4864-89D4-FBCC04745F3F}" type="datetimeFigureOut">
              <a:rPr lang="en-US" smtClean="0"/>
              <a:t>10/8/2013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F2568-6440-417B-A1AB-3C8EBE61E494}" type="slidenum">
              <a:rPr lang="en-US" smtClean="0"/>
              <a:t>‹#›</a:t>
            </a:fld>
            <a:endParaRPr lang="en-US"/>
          </a:p>
        </p:txBody>
      </p:sp>
    </p:spTree>
    <p:extLst>
      <p:ext uri="{BB962C8B-B14F-4D97-AF65-F5344CB8AC3E}">
        <p14:creationId xmlns:p14="http://schemas.microsoft.com/office/powerpoint/2010/main" val="1294075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89848B-1828-4864-89D4-FBCC04745F3F}" type="datetimeFigureOut">
              <a:rPr lang="en-US" smtClean="0"/>
              <a:t>10/8/2013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F2568-6440-417B-A1AB-3C8EBE61E494}" type="slidenum">
              <a:rPr lang="en-US" smtClean="0"/>
              <a:t>‹#›</a:t>
            </a:fld>
            <a:endParaRPr lang="en-US"/>
          </a:p>
        </p:txBody>
      </p:sp>
    </p:spTree>
    <p:extLst>
      <p:ext uri="{BB962C8B-B14F-4D97-AF65-F5344CB8AC3E}">
        <p14:creationId xmlns:p14="http://schemas.microsoft.com/office/powerpoint/2010/main" val="109719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89848B-1828-4864-89D4-FBCC04745F3F}" type="datetimeFigureOut">
              <a:rPr lang="en-US" smtClean="0"/>
              <a:t>10/8/2013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F2568-6440-417B-A1AB-3C8EBE61E494}" type="slidenum">
              <a:rPr lang="en-US" smtClean="0"/>
              <a:t>‹#›</a:t>
            </a:fld>
            <a:endParaRPr lang="en-US"/>
          </a:p>
        </p:txBody>
      </p:sp>
    </p:spTree>
    <p:extLst>
      <p:ext uri="{BB962C8B-B14F-4D97-AF65-F5344CB8AC3E}">
        <p14:creationId xmlns:p14="http://schemas.microsoft.com/office/powerpoint/2010/main" val="2116865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89848B-1828-4864-89D4-FBCC04745F3F}" type="datetimeFigureOut">
              <a:rPr lang="en-US" smtClean="0"/>
              <a:t>10/8/2013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F2568-6440-417B-A1AB-3C8EBE61E494}" type="slidenum">
              <a:rPr lang="en-US" smtClean="0"/>
              <a:t>‹#›</a:t>
            </a:fld>
            <a:endParaRPr lang="en-US"/>
          </a:p>
        </p:txBody>
      </p:sp>
    </p:spTree>
    <p:extLst>
      <p:ext uri="{BB962C8B-B14F-4D97-AF65-F5344CB8AC3E}">
        <p14:creationId xmlns:p14="http://schemas.microsoft.com/office/powerpoint/2010/main" val="694211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89848B-1828-4864-89D4-FBCC04745F3F}" type="datetimeFigureOut">
              <a:rPr lang="en-US" smtClean="0"/>
              <a:t>10/8/2013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F2568-6440-417B-A1AB-3C8EBE61E494}" type="slidenum">
              <a:rPr lang="en-US" smtClean="0"/>
              <a:t>‹#›</a:t>
            </a:fld>
            <a:endParaRPr lang="en-US"/>
          </a:p>
        </p:txBody>
      </p:sp>
    </p:spTree>
    <p:extLst>
      <p:ext uri="{BB962C8B-B14F-4D97-AF65-F5344CB8AC3E}">
        <p14:creationId xmlns:p14="http://schemas.microsoft.com/office/powerpoint/2010/main" val="219192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89848B-1828-4864-89D4-FBCC04745F3F}" type="datetimeFigureOut">
              <a:rPr lang="en-US" smtClean="0"/>
              <a:t>10/8/2013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0F2568-6440-417B-A1AB-3C8EBE61E494}" type="slidenum">
              <a:rPr lang="en-US" smtClean="0"/>
              <a:t>‹#›</a:t>
            </a:fld>
            <a:endParaRPr lang="en-US"/>
          </a:p>
        </p:txBody>
      </p:sp>
    </p:spTree>
    <p:extLst>
      <p:ext uri="{BB962C8B-B14F-4D97-AF65-F5344CB8AC3E}">
        <p14:creationId xmlns:p14="http://schemas.microsoft.com/office/powerpoint/2010/main" val="2059256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89848B-1828-4864-89D4-FBCC04745F3F}" type="datetimeFigureOut">
              <a:rPr lang="en-US" smtClean="0"/>
              <a:t>10/8/2013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0F2568-6440-417B-A1AB-3C8EBE61E494}" type="slidenum">
              <a:rPr lang="en-US" smtClean="0"/>
              <a:t>‹#›</a:t>
            </a:fld>
            <a:endParaRPr lang="en-US"/>
          </a:p>
        </p:txBody>
      </p:sp>
    </p:spTree>
    <p:extLst>
      <p:ext uri="{BB962C8B-B14F-4D97-AF65-F5344CB8AC3E}">
        <p14:creationId xmlns:p14="http://schemas.microsoft.com/office/powerpoint/2010/main" val="3288334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9848B-1828-4864-89D4-FBCC04745F3F}" type="datetimeFigureOut">
              <a:rPr lang="en-US" smtClean="0"/>
              <a:t>10/8/2013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0F2568-6440-417B-A1AB-3C8EBE61E494}" type="slidenum">
              <a:rPr lang="en-US" smtClean="0"/>
              <a:t>‹#›</a:t>
            </a:fld>
            <a:endParaRPr lang="en-US"/>
          </a:p>
        </p:txBody>
      </p:sp>
    </p:spTree>
    <p:extLst>
      <p:ext uri="{BB962C8B-B14F-4D97-AF65-F5344CB8AC3E}">
        <p14:creationId xmlns:p14="http://schemas.microsoft.com/office/powerpoint/2010/main" val="3046888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89848B-1828-4864-89D4-FBCC04745F3F}" type="datetimeFigureOut">
              <a:rPr lang="en-US" smtClean="0"/>
              <a:t>10/8/2013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F2568-6440-417B-A1AB-3C8EBE61E494}" type="slidenum">
              <a:rPr lang="en-US" smtClean="0"/>
              <a:t>‹#›</a:t>
            </a:fld>
            <a:endParaRPr lang="en-US"/>
          </a:p>
        </p:txBody>
      </p:sp>
    </p:spTree>
    <p:extLst>
      <p:ext uri="{BB962C8B-B14F-4D97-AF65-F5344CB8AC3E}">
        <p14:creationId xmlns:p14="http://schemas.microsoft.com/office/powerpoint/2010/main" val="3369713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89848B-1828-4864-89D4-FBCC04745F3F}" type="datetimeFigureOut">
              <a:rPr lang="en-US" smtClean="0"/>
              <a:t>10/8/2013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F2568-6440-417B-A1AB-3C8EBE61E494}" type="slidenum">
              <a:rPr lang="en-US" smtClean="0"/>
              <a:t>‹#›</a:t>
            </a:fld>
            <a:endParaRPr lang="en-US"/>
          </a:p>
        </p:txBody>
      </p:sp>
    </p:spTree>
    <p:extLst>
      <p:ext uri="{BB962C8B-B14F-4D97-AF65-F5344CB8AC3E}">
        <p14:creationId xmlns:p14="http://schemas.microsoft.com/office/powerpoint/2010/main" val="4237260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89848B-1828-4864-89D4-FBCC04745F3F}" type="datetimeFigureOut">
              <a:rPr lang="en-US" smtClean="0"/>
              <a:t>10/8/2013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F2568-6440-417B-A1AB-3C8EBE61E494}" type="slidenum">
              <a:rPr lang="en-US" smtClean="0"/>
              <a:t>‹#›</a:t>
            </a:fld>
            <a:endParaRPr lang="en-US"/>
          </a:p>
        </p:txBody>
      </p:sp>
    </p:spTree>
    <p:extLst>
      <p:ext uri="{BB962C8B-B14F-4D97-AF65-F5344CB8AC3E}">
        <p14:creationId xmlns:p14="http://schemas.microsoft.com/office/powerpoint/2010/main" val="2878484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PrayerInternationalDay_PP_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024" y="0"/>
            <a:ext cx="9507119" cy="6934200"/>
          </a:xfrm>
          <a:prstGeom prst="rect">
            <a:avLst/>
          </a:prstGeom>
        </p:spPr>
      </p:pic>
      <p:sp>
        <p:nvSpPr>
          <p:cNvPr id="2" name="Title 1"/>
          <p:cNvSpPr>
            <a:spLocks noGrp="1"/>
          </p:cNvSpPr>
          <p:nvPr>
            <p:ph type="ctrTitle"/>
          </p:nvPr>
        </p:nvSpPr>
        <p:spPr>
          <a:xfrm>
            <a:off x="-76200" y="1371600"/>
            <a:ext cx="4572000" cy="1470025"/>
          </a:xfrm>
        </p:spPr>
        <p:txBody>
          <a:bodyPr>
            <a:noAutofit/>
          </a:bodyPr>
          <a:lstStyle/>
          <a:p>
            <a:r>
              <a:rPr lang="en-US" sz="4800" b="1" dirty="0" smtClean="0">
                <a:solidFill>
                  <a:schemeClr val="bg1"/>
                </a:solidFill>
                <a:latin typeface="Trajan Pro"/>
                <a:cs typeface="Trajan Pro"/>
              </a:rPr>
              <a:t>He </a:t>
            </a:r>
            <a:r>
              <a:rPr lang="en-US" sz="4800" b="1" i="1" dirty="0" smtClean="0">
                <a:solidFill>
                  <a:schemeClr val="accent2">
                    <a:lumMod val="75000"/>
                  </a:schemeClr>
                </a:solidFill>
                <a:latin typeface="Palatino Linotype"/>
                <a:cs typeface="Palatino Linotype"/>
              </a:rPr>
              <a:t>Lifts</a:t>
            </a:r>
            <a:r>
              <a:rPr lang="en-US" sz="4800" b="1" dirty="0" smtClean="0">
                <a:solidFill>
                  <a:schemeClr val="bg1"/>
                </a:solidFill>
                <a:latin typeface="Trajan Pro"/>
                <a:cs typeface="Trajan Pro"/>
              </a:rPr>
              <a:t> up my </a:t>
            </a:r>
            <a:r>
              <a:rPr lang="en-US" sz="4800" b="1" i="1" dirty="0" smtClean="0">
                <a:solidFill>
                  <a:schemeClr val="accent2">
                    <a:lumMod val="75000"/>
                  </a:schemeClr>
                </a:solidFill>
                <a:latin typeface="Palatino Linotype"/>
                <a:cs typeface="Palatino Linotype"/>
              </a:rPr>
              <a:t>Head</a:t>
            </a:r>
            <a:endParaRPr lang="en-US" sz="4800" b="1" i="1" dirty="0">
              <a:solidFill>
                <a:schemeClr val="accent2">
                  <a:lumMod val="75000"/>
                </a:schemeClr>
              </a:solidFill>
              <a:latin typeface="Palatino Linotype"/>
              <a:cs typeface="Palatino Linotype"/>
            </a:endParaRPr>
          </a:p>
        </p:txBody>
      </p:sp>
      <p:pic>
        <p:nvPicPr>
          <p:cNvPr id="7" name="Picture 6" descr="WMLOGO-small"/>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212698" y="6179691"/>
            <a:ext cx="762000" cy="58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ubtitle 7"/>
          <p:cNvSpPr>
            <a:spLocks noGrp="1"/>
          </p:cNvSpPr>
          <p:nvPr>
            <p:ph type="subTitle" idx="1"/>
          </p:nvPr>
        </p:nvSpPr>
        <p:spPr>
          <a:xfrm>
            <a:off x="304800" y="3249204"/>
            <a:ext cx="3505200" cy="941796"/>
          </a:xfrm>
          <a:prstGeom prst="rect">
            <a:avLst/>
          </a:prstGeom>
        </p:spPr>
        <p:txBody>
          <a:bodyPr wrap="square">
            <a:spAutoFit/>
          </a:bodyPr>
          <a:lstStyle/>
          <a:p>
            <a:pPr algn="ctr"/>
            <a:r>
              <a:rPr lang="en-US" sz="1200" dirty="0" smtClean="0">
                <a:solidFill>
                  <a:schemeClr val="bg1"/>
                </a:solidFill>
              </a:rPr>
              <a:t>Written by</a:t>
            </a:r>
          </a:p>
          <a:p>
            <a:pPr algn="ctr"/>
            <a:r>
              <a:rPr lang="en-US" sz="1200" dirty="0" smtClean="0">
                <a:solidFill>
                  <a:schemeClr val="bg1"/>
                </a:solidFill>
              </a:rPr>
              <a:t> Guadalupe </a:t>
            </a:r>
            <a:r>
              <a:rPr lang="en-US" sz="1200" dirty="0" err="1" smtClean="0">
                <a:solidFill>
                  <a:schemeClr val="bg1"/>
                </a:solidFill>
              </a:rPr>
              <a:t>Savariz</a:t>
            </a:r>
            <a:r>
              <a:rPr lang="en-US" sz="1200" dirty="0" smtClean="0">
                <a:solidFill>
                  <a:schemeClr val="bg1"/>
                </a:solidFill>
              </a:rPr>
              <a:t> de Alvarado</a:t>
            </a:r>
          </a:p>
          <a:p>
            <a:pPr algn="ctr"/>
            <a:r>
              <a:rPr lang="en-US" sz="1200" dirty="0" smtClean="0">
                <a:solidFill>
                  <a:schemeClr val="bg1"/>
                </a:solidFill>
              </a:rPr>
              <a:t>Euro Asia  </a:t>
            </a:r>
            <a:r>
              <a:rPr lang="en-US" sz="1200" dirty="0">
                <a:solidFill>
                  <a:schemeClr val="bg1"/>
                </a:solidFill>
              </a:rPr>
              <a:t>Division of Seventh-day Adventist Church</a:t>
            </a:r>
            <a:r>
              <a:rPr lang="en-US" sz="1200" dirty="0" smtClean="0">
                <a:solidFill>
                  <a:schemeClr val="bg1"/>
                </a:solidFill>
                <a:effectLst/>
              </a:rPr>
              <a:t> </a:t>
            </a:r>
          </a:p>
          <a:p>
            <a:pPr algn="ctr"/>
            <a:r>
              <a:rPr lang="en-US" sz="1200" dirty="0" smtClean="0">
                <a:solidFill>
                  <a:schemeClr val="bg1"/>
                </a:solidFill>
              </a:rPr>
              <a:t>Southern Union Women’s Ministries Director</a:t>
            </a:r>
            <a:endParaRPr lang="en-US" sz="1200" dirty="0">
              <a:solidFill>
                <a:schemeClr val="bg1"/>
              </a:solidFill>
            </a:endParaRPr>
          </a:p>
        </p:txBody>
      </p:sp>
      <p:sp>
        <p:nvSpPr>
          <p:cNvPr id="10" name="TextBox 9"/>
          <p:cNvSpPr txBox="1"/>
          <p:nvPr/>
        </p:nvSpPr>
        <p:spPr>
          <a:xfrm>
            <a:off x="76200" y="6019800"/>
            <a:ext cx="4071610" cy="523220"/>
          </a:xfrm>
          <a:prstGeom prst="rect">
            <a:avLst/>
          </a:prstGeom>
          <a:noFill/>
        </p:spPr>
        <p:txBody>
          <a:bodyPr wrap="none" rtlCol="0">
            <a:spAutoFit/>
          </a:bodyPr>
          <a:lstStyle/>
          <a:p>
            <a:pPr algn="ctr"/>
            <a:r>
              <a:rPr lang="en-US" sz="1400" dirty="0" smtClean="0">
                <a:latin typeface="+mj-lt"/>
                <a:cs typeface="Trajan Pro"/>
              </a:rPr>
              <a:t>Women's Ministries Department</a:t>
            </a:r>
          </a:p>
          <a:p>
            <a:pPr algn="ctr"/>
            <a:r>
              <a:rPr lang="en-US" sz="1400" dirty="0" smtClean="0">
                <a:latin typeface="+mj-lt"/>
                <a:cs typeface="Trajan Pro"/>
              </a:rPr>
              <a:t>General Conference of Seventh-day Adventist Church </a:t>
            </a:r>
            <a:endParaRPr lang="en-US" sz="1400" dirty="0">
              <a:latin typeface="+mj-lt"/>
              <a:cs typeface="Trajan Pro"/>
            </a:endParaRPr>
          </a:p>
        </p:txBody>
      </p:sp>
    </p:spTree>
    <p:extLst>
      <p:ext uri="{BB962C8B-B14F-4D97-AF65-F5344CB8AC3E}">
        <p14:creationId xmlns:p14="http://schemas.microsoft.com/office/powerpoint/2010/main" val="35287006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024" y="0"/>
            <a:ext cx="9507119" cy="6934200"/>
          </a:xfrm>
          <a:prstGeom prst="rect">
            <a:avLst/>
          </a:prstGeom>
        </p:spPr>
      </p:pic>
      <p:sp>
        <p:nvSpPr>
          <p:cNvPr id="2" name="Title 1"/>
          <p:cNvSpPr>
            <a:spLocks noGrp="1"/>
          </p:cNvSpPr>
          <p:nvPr>
            <p:ph type="title"/>
          </p:nvPr>
        </p:nvSpPr>
        <p:spPr>
          <a:xfrm>
            <a:off x="-228600" y="3352800"/>
            <a:ext cx="4343400" cy="1143000"/>
          </a:xfrm>
        </p:spPr>
        <p:txBody>
          <a:bodyPr>
            <a:normAutofit fontScale="90000"/>
          </a:bodyPr>
          <a:lstStyle/>
          <a:p>
            <a:r>
              <a:rPr lang="en-US" dirty="0">
                <a:solidFill>
                  <a:schemeClr val="bg1"/>
                </a:solidFill>
              </a:rPr>
              <a:t>Keeping our eyes on Jesus in the midst </a:t>
            </a:r>
            <a:r>
              <a:rPr lang="en-US" dirty="0" smtClean="0">
                <a:solidFill>
                  <a:schemeClr val="bg1"/>
                </a:solidFill>
              </a:rPr>
              <a:t>of tribulation requires </a:t>
            </a:r>
            <a:r>
              <a:rPr lang="en-US" dirty="0">
                <a:solidFill>
                  <a:schemeClr val="bg1"/>
                </a:solidFill>
              </a:rPr>
              <a:t>a great deal of faith, the ability…</a:t>
            </a:r>
            <a:br>
              <a:rPr lang="en-US" dirty="0">
                <a:solidFill>
                  <a:schemeClr val="bg1"/>
                </a:solidFill>
              </a:rPr>
            </a:br>
            <a:endParaRPr lang="en-US" dirty="0">
              <a:solidFill>
                <a:schemeClr val="bg1"/>
              </a:solidFill>
            </a:endParaRPr>
          </a:p>
        </p:txBody>
      </p:sp>
    </p:spTree>
    <p:extLst>
      <p:ext uri="{BB962C8B-B14F-4D97-AF65-F5344CB8AC3E}">
        <p14:creationId xmlns:p14="http://schemas.microsoft.com/office/powerpoint/2010/main" val="3649201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3.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228600" y="1951037"/>
            <a:ext cx="8686800" cy="4525963"/>
          </a:xfrm>
        </p:spPr>
        <p:txBody>
          <a:bodyPr>
            <a:normAutofit/>
          </a:bodyPr>
          <a:lstStyle/>
          <a:p>
            <a:pPr lvl="0"/>
            <a:r>
              <a:rPr lang="en-US" b="1" dirty="0"/>
              <a:t>To hold on to the promises </a:t>
            </a:r>
            <a:r>
              <a:rPr lang="en-US" dirty="0"/>
              <a:t>even when the future looks uncertain.  </a:t>
            </a:r>
            <a:r>
              <a:rPr lang="en-US" sz="2800" i="1" dirty="0"/>
              <a:t>(Isa. 43:2; Psalm 46:1-3)</a:t>
            </a:r>
          </a:p>
          <a:p>
            <a:pPr lvl="0"/>
            <a:r>
              <a:rPr lang="en-US" b="1" dirty="0"/>
              <a:t>To persevere </a:t>
            </a:r>
            <a:r>
              <a:rPr lang="en-US" dirty="0"/>
              <a:t>even if all you see day after day are dark clouds. </a:t>
            </a:r>
            <a:r>
              <a:rPr lang="en-US" sz="2800" i="1" dirty="0"/>
              <a:t>(Job 1:20-21)</a:t>
            </a:r>
          </a:p>
          <a:p>
            <a:pPr lvl="0"/>
            <a:r>
              <a:rPr lang="en-US" b="1" dirty="0"/>
              <a:t>To remember </a:t>
            </a:r>
            <a:r>
              <a:rPr lang="en-US" dirty="0"/>
              <a:t>that God has control of our lives and all things work together for good. </a:t>
            </a:r>
            <a:r>
              <a:rPr lang="en-US" sz="2800" i="1" dirty="0"/>
              <a:t>(Rom. 8:28)</a:t>
            </a:r>
          </a:p>
          <a:p>
            <a:pPr lvl="0"/>
            <a:r>
              <a:rPr lang="en-US" b="1" dirty="0"/>
              <a:t>To focus day by day </a:t>
            </a:r>
            <a:r>
              <a:rPr lang="en-US" dirty="0"/>
              <a:t>on the security of God's love and mercy</a:t>
            </a:r>
            <a:r>
              <a:rPr lang="en-US" sz="2800" dirty="0"/>
              <a:t>. </a:t>
            </a:r>
            <a:r>
              <a:rPr lang="en-US" sz="2800" i="1" dirty="0"/>
              <a:t>(Isa. 55:10; Jer. 31:3)</a:t>
            </a:r>
          </a:p>
          <a:p>
            <a:endParaRPr lang="en-US" sz="2800" dirty="0"/>
          </a:p>
        </p:txBody>
      </p:sp>
    </p:spTree>
    <p:extLst>
      <p:ext uri="{BB962C8B-B14F-4D97-AF65-F5344CB8AC3E}">
        <p14:creationId xmlns:p14="http://schemas.microsoft.com/office/powerpoint/2010/main" val="30318460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309096" cy="6858000"/>
          </a:xfrm>
          <a:prstGeom prst="rect">
            <a:avLst/>
          </a:prstGeom>
        </p:spPr>
      </p:pic>
      <p:sp>
        <p:nvSpPr>
          <p:cNvPr id="3" name="Content Placeholder 2"/>
          <p:cNvSpPr>
            <a:spLocks noGrp="1"/>
          </p:cNvSpPr>
          <p:nvPr>
            <p:ph idx="1"/>
          </p:nvPr>
        </p:nvSpPr>
        <p:spPr>
          <a:xfrm>
            <a:off x="2514600" y="2179637"/>
            <a:ext cx="6400800" cy="4525963"/>
          </a:xfrm>
        </p:spPr>
        <p:txBody>
          <a:bodyPr>
            <a:normAutofit/>
          </a:bodyPr>
          <a:lstStyle/>
          <a:p>
            <a:pPr marL="0" indent="0" algn="ctr">
              <a:buNone/>
            </a:pPr>
            <a:r>
              <a:rPr lang="en-US" sz="4000" dirty="0"/>
              <a:t>“We may keep so near to God that in every unexpected trial our thoughts will turn to Him as naturally </a:t>
            </a:r>
            <a:r>
              <a:rPr lang="en-US" sz="4000" b="1" i="1" dirty="0">
                <a:solidFill>
                  <a:srgbClr val="800000"/>
                </a:solidFill>
                <a:latin typeface="Palatino Linotype"/>
                <a:cs typeface="Palatino Linotype"/>
              </a:rPr>
              <a:t>as the flower turns to the sun</a:t>
            </a:r>
            <a:r>
              <a:rPr lang="en-US" sz="4000" dirty="0"/>
              <a:t>.” </a:t>
            </a:r>
            <a:endParaRPr lang="en-US" sz="4000" dirty="0" smtClean="0"/>
          </a:p>
          <a:p>
            <a:pPr marL="0" indent="0" algn="ctr">
              <a:buNone/>
            </a:pPr>
            <a:r>
              <a:rPr lang="en-US" sz="3600" i="1" dirty="0" smtClean="0"/>
              <a:t>Prayer</a:t>
            </a:r>
            <a:r>
              <a:rPr lang="en-US" sz="3600" dirty="0"/>
              <a:t>, p. </a:t>
            </a:r>
            <a:r>
              <a:rPr lang="en-US" sz="3600" dirty="0" smtClean="0"/>
              <a:t>11  </a:t>
            </a:r>
            <a:endParaRPr lang="en-US" sz="3600" dirty="0"/>
          </a:p>
          <a:p>
            <a:pPr algn="ctr"/>
            <a:endParaRPr lang="en-US" sz="4000" dirty="0"/>
          </a:p>
        </p:txBody>
      </p:sp>
    </p:spTree>
    <p:extLst>
      <p:ext uri="{BB962C8B-B14F-4D97-AF65-F5344CB8AC3E}">
        <p14:creationId xmlns:p14="http://schemas.microsoft.com/office/powerpoint/2010/main" val="15559370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4.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2" name="Title 1"/>
          <p:cNvSpPr>
            <a:spLocks noGrp="1"/>
          </p:cNvSpPr>
          <p:nvPr>
            <p:ph type="title"/>
          </p:nvPr>
        </p:nvSpPr>
        <p:spPr>
          <a:xfrm>
            <a:off x="228600" y="762000"/>
            <a:ext cx="8229600" cy="1143000"/>
          </a:xfrm>
        </p:spPr>
        <p:txBody>
          <a:bodyPr>
            <a:normAutofit fontScale="90000"/>
          </a:bodyPr>
          <a:lstStyle/>
          <a:p>
            <a:pPr algn="l"/>
            <a:r>
              <a:rPr lang="en-US" b="1" dirty="0" smtClean="0"/>
              <a:t> </a:t>
            </a:r>
            <a:r>
              <a:rPr lang="en-US" b="1" i="1" dirty="0">
                <a:solidFill>
                  <a:schemeClr val="bg1"/>
                </a:solidFill>
                <a:latin typeface="Palatino Linotype"/>
                <a:cs typeface="Palatino Linotype"/>
              </a:rPr>
              <a:t>Lesson </a:t>
            </a:r>
            <a:r>
              <a:rPr lang="en-US" b="1" i="1" dirty="0" smtClean="0">
                <a:solidFill>
                  <a:schemeClr val="bg1"/>
                </a:solidFill>
                <a:latin typeface="Palatino Linotype"/>
                <a:cs typeface="Palatino Linotype"/>
              </a:rPr>
              <a:t>#3</a:t>
            </a:r>
            <a:r>
              <a:rPr lang="en-US" b="1" dirty="0" smtClean="0">
                <a:solidFill>
                  <a:schemeClr val="bg1"/>
                </a:solidFill>
                <a:latin typeface="Palatino Linotype"/>
                <a:cs typeface="Palatino Linotype"/>
              </a:rPr>
              <a:t>.  </a:t>
            </a:r>
            <a:r>
              <a:rPr lang="en-US" b="1" dirty="0">
                <a:solidFill>
                  <a:schemeClr val="bg1"/>
                </a:solidFill>
                <a:latin typeface="Palatino Linotype"/>
                <a:cs typeface="Palatino Linotype"/>
              </a:rPr>
              <a:t/>
            </a:r>
            <a:br>
              <a:rPr lang="en-US" b="1" dirty="0">
                <a:solidFill>
                  <a:schemeClr val="bg1"/>
                </a:solidFill>
                <a:latin typeface="Palatino Linotype"/>
                <a:cs typeface="Palatino Linotype"/>
              </a:rPr>
            </a:br>
            <a:r>
              <a:rPr lang="en-US" sz="4000" b="1" dirty="0" smtClean="0">
                <a:solidFill>
                  <a:srgbClr val="800000"/>
                </a:solidFill>
                <a:latin typeface="Palatino Linotype"/>
                <a:cs typeface="Palatino Linotype"/>
              </a:rPr>
              <a:t>Sunflowers resemble the sun</a:t>
            </a:r>
            <a:br>
              <a:rPr lang="en-US" sz="4000" b="1" dirty="0" smtClean="0">
                <a:solidFill>
                  <a:srgbClr val="800000"/>
                </a:solidFill>
                <a:latin typeface="Palatino Linotype"/>
                <a:cs typeface="Palatino Linotype"/>
              </a:rPr>
            </a:br>
            <a:endParaRPr lang="en-US" sz="4000" b="1" dirty="0">
              <a:solidFill>
                <a:srgbClr val="800000"/>
              </a:solidFill>
              <a:latin typeface="Palatino Linotype"/>
              <a:cs typeface="Palatino Linotype"/>
            </a:endParaRPr>
          </a:p>
        </p:txBody>
      </p:sp>
      <p:sp>
        <p:nvSpPr>
          <p:cNvPr id="3" name="Content Placeholder 2"/>
          <p:cNvSpPr>
            <a:spLocks noGrp="1"/>
          </p:cNvSpPr>
          <p:nvPr>
            <p:ph idx="1"/>
          </p:nvPr>
        </p:nvSpPr>
        <p:spPr>
          <a:xfrm>
            <a:off x="457200" y="2743200"/>
            <a:ext cx="6400800" cy="2819400"/>
          </a:xfrm>
        </p:spPr>
        <p:txBody>
          <a:bodyPr>
            <a:normAutofit/>
          </a:bodyPr>
          <a:lstStyle/>
          <a:p>
            <a:pPr marL="0" indent="0" algn="ctr">
              <a:buNone/>
            </a:pPr>
            <a:r>
              <a:rPr lang="en-US" sz="4000" b="1" dirty="0"/>
              <a:t>“</a:t>
            </a:r>
            <a:r>
              <a:rPr lang="en-US" sz="4000" dirty="0"/>
              <a:t>I have set you an example that you should do as I have done for you.” </a:t>
            </a:r>
            <a:endParaRPr lang="en-US" sz="4000" dirty="0" smtClean="0"/>
          </a:p>
          <a:p>
            <a:pPr marL="0" indent="0" algn="ctr">
              <a:buNone/>
            </a:pPr>
            <a:r>
              <a:rPr lang="en-US" sz="3600" i="1" dirty="0" smtClean="0"/>
              <a:t>John </a:t>
            </a:r>
            <a:r>
              <a:rPr lang="en-US" sz="3600" i="1" dirty="0"/>
              <a:t>13:15 </a:t>
            </a:r>
            <a:r>
              <a:rPr lang="en-US" sz="3600" i="1" dirty="0" smtClean="0"/>
              <a:t>NIV</a:t>
            </a:r>
            <a:endParaRPr lang="en-US" sz="3600" i="1" dirty="0"/>
          </a:p>
          <a:p>
            <a:pPr marL="0" indent="0" algn="ctr">
              <a:buNone/>
            </a:pPr>
            <a:endParaRPr lang="en-US" sz="4000" dirty="0"/>
          </a:p>
        </p:txBody>
      </p:sp>
    </p:spTree>
    <p:extLst>
      <p:ext uri="{BB962C8B-B14F-4D97-AF65-F5344CB8AC3E}">
        <p14:creationId xmlns:p14="http://schemas.microsoft.com/office/powerpoint/2010/main" val="15034836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3.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838200" y="1874837"/>
            <a:ext cx="7620000" cy="4525963"/>
          </a:xfrm>
        </p:spPr>
        <p:txBody>
          <a:bodyPr>
            <a:noAutofit/>
          </a:bodyPr>
          <a:lstStyle/>
          <a:p>
            <a:pPr marL="0" indent="0" algn="ctr">
              <a:buNone/>
            </a:pPr>
            <a:r>
              <a:rPr lang="en-US" dirty="0" smtClean="0"/>
              <a:t>They </a:t>
            </a:r>
            <a:r>
              <a:rPr lang="en-US" dirty="0"/>
              <a:t>found Him absorbed in communion with God. Seeming unconscious of their presence, He continued praying aloud. The </a:t>
            </a:r>
            <a:r>
              <a:rPr lang="en-US" dirty="0" err="1"/>
              <a:t>Saviour’s</a:t>
            </a:r>
            <a:r>
              <a:rPr lang="en-US" dirty="0"/>
              <a:t> face was irradiated with a celestial brightness. He seemed to be in the very presence of the Unseen, and there was a living power in His words as of one who spoke with </a:t>
            </a:r>
            <a:r>
              <a:rPr lang="en-US" dirty="0" smtClean="0"/>
              <a:t>God... </a:t>
            </a:r>
            <a:endParaRPr lang="en-US" dirty="0"/>
          </a:p>
        </p:txBody>
      </p:sp>
    </p:spTree>
    <p:extLst>
      <p:ext uri="{BB962C8B-B14F-4D97-AF65-F5344CB8AC3E}">
        <p14:creationId xmlns:p14="http://schemas.microsoft.com/office/powerpoint/2010/main" val="41336048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3.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609600" y="2027237"/>
            <a:ext cx="8229600" cy="4525963"/>
          </a:xfrm>
        </p:spPr>
        <p:txBody>
          <a:bodyPr/>
          <a:lstStyle/>
          <a:p>
            <a:pPr marL="0" indent="0" algn="ctr">
              <a:buNone/>
            </a:pPr>
            <a:r>
              <a:rPr lang="en-US" dirty="0"/>
              <a:t>this incessant labor often left Him so utterly wearied that His mother and brothers, and even His disciples, had feared that His life would be sacrificed. But as He returned from the hours of prayer that closed the toilsome day, they marked the look of peace upon His face, the sense of refreshment that seemed to pervade His presence</a:t>
            </a:r>
            <a:r>
              <a:rPr lang="en-US" dirty="0" smtClean="0"/>
              <a:t>….</a:t>
            </a:r>
            <a:endParaRPr lang="en-US" dirty="0"/>
          </a:p>
        </p:txBody>
      </p:sp>
    </p:spTree>
    <p:extLst>
      <p:ext uri="{BB962C8B-B14F-4D97-AF65-F5344CB8AC3E}">
        <p14:creationId xmlns:p14="http://schemas.microsoft.com/office/powerpoint/2010/main" val="3313872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3.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457200" y="1798637"/>
            <a:ext cx="8229600" cy="4830763"/>
          </a:xfrm>
        </p:spPr>
        <p:txBody>
          <a:bodyPr>
            <a:normAutofit/>
          </a:bodyPr>
          <a:lstStyle/>
          <a:p>
            <a:pPr marL="0" indent="0" algn="ctr">
              <a:buNone/>
            </a:pPr>
            <a:r>
              <a:rPr lang="en-US" dirty="0"/>
              <a:t>He came forth, morning by morning, to bring the light of heaven to men. The disciples had come to connect His hours of prayer with the power of His words and works. Now, as they listened to His supplication, their hearts were awed and humbled. As He ceased praying, it was with a conviction of their own deep need that they exclaimed, “Lord, teach us to pray.” </a:t>
            </a:r>
            <a:endParaRPr lang="en-US" dirty="0" smtClean="0"/>
          </a:p>
          <a:p>
            <a:pPr marL="0" indent="0" algn="ctr">
              <a:buNone/>
            </a:pPr>
            <a:r>
              <a:rPr lang="en-US" i="1" dirty="0" smtClean="0"/>
              <a:t>Prayer, p. 289</a:t>
            </a:r>
            <a:endParaRPr lang="en-US" i="1" dirty="0"/>
          </a:p>
          <a:p>
            <a:pPr algn="ctr"/>
            <a:endParaRPr lang="en-US" dirty="0"/>
          </a:p>
        </p:txBody>
      </p:sp>
    </p:spTree>
    <p:extLst>
      <p:ext uri="{BB962C8B-B14F-4D97-AF65-F5344CB8AC3E}">
        <p14:creationId xmlns:p14="http://schemas.microsoft.com/office/powerpoint/2010/main" val="39788536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rayerInternationalDay_PP_4.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6205"/>
            <a:ext cx="9204607" cy="6984205"/>
          </a:xfrm>
          <a:prstGeom prst="rect">
            <a:avLst/>
          </a:prstGeom>
        </p:spPr>
      </p:pic>
      <p:sp>
        <p:nvSpPr>
          <p:cNvPr id="4" name="Title 1"/>
          <p:cNvSpPr>
            <a:spLocks noGrp="1"/>
          </p:cNvSpPr>
          <p:nvPr>
            <p:ph type="title"/>
          </p:nvPr>
        </p:nvSpPr>
        <p:spPr>
          <a:xfrm>
            <a:off x="304800" y="3429000"/>
            <a:ext cx="5638800" cy="1219200"/>
          </a:xfrm>
        </p:spPr>
        <p:txBody>
          <a:bodyPr>
            <a:noAutofit/>
          </a:bodyPr>
          <a:lstStyle/>
          <a:p>
            <a:r>
              <a:rPr lang="en-US" sz="6000" dirty="0" smtClean="0">
                <a:solidFill>
                  <a:schemeClr val="bg1"/>
                </a:solidFill>
                <a:latin typeface="Palatino Linotype"/>
                <a:cs typeface="Palatino Linotype"/>
              </a:rPr>
              <a:t>Characteristics </a:t>
            </a:r>
            <a:r>
              <a:rPr lang="en-US" sz="6000" dirty="0">
                <a:solidFill>
                  <a:schemeClr val="bg1"/>
                </a:solidFill>
                <a:latin typeface="Palatino Linotype"/>
                <a:cs typeface="Palatino Linotype"/>
              </a:rPr>
              <a:t>of the </a:t>
            </a:r>
            <a:r>
              <a:rPr lang="en-US" sz="6000" b="1" i="1" dirty="0" smtClean="0">
                <a:solidFill>
                  <a:srgbClr val="800000"/>
                </a:solidFill>
                <a:latin typeface="Palatino Linotype"/>
                <a:cs typeface="Palatino Linotype"/>
              </a:rPr>
              <a:t>Prayer Life</a:t>
            </a:r>
            <a:r>
              <a:rPr lang="en-US" sz="6000" i="1" dirty="0" smtClean="0">
                <a:solidFill>
                  <a:srgbClr val="800000"/>
                </a:solidFill>
                <a:latin typeface="Palatino Linotype"/>
                <a:cs typeface="Palatino Linotype"/>
              </a:rPr>
              <a:t> </a:t>
            </a:r>
            <a:r>
              <a:rPr lang="en-US" sz="6000" dirty="0">
                <a:solidFill>
                  <a:schemeClr val="bg1"/>
                </a:solidFill>
                <a:latin typeface="Palatino Linotype"/>
                <a:cs typeface="Palatino Linotype"/>
              </a:rPr>
              <a:t>of Jesus </a:t>
            </a:r>
            <a:br>
              <a:rPr lang="en-US" sz="6000" dirty="0">
                <a:solidFill>
                  <a:schemeClr val="bg1"/>
                </a:solidFill>
                <a:latin typeface="Palatino Linotype"/>
                <a:cs typeface="Palatino Linotype"/>
              </a:rPr>
            </a:br>
            <a:endParaRPr lang="en-US" sz="6000" dirty="0">
              <a:solidFill>
                <a:schemeClr val="bg1"/>
              </a:solidFill>
              <a:latin typeface="Palatino Linotype"/>
              <a:cs typeface="Palatino Linotype"/>
            </a:endParaRPr>
          </a:p>
        </p:txBody>
      </p:sp>
    </p:spTree>
    <p:extLst>
      <p:ext uri="{BB962C8B-B14F-4D97-AF65-F5344CB8AC3E}">
        <p14:creationId xmlns:p14="http://schemas.microsoft.com/office/powerpoint/2010/main" val="6237692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4.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309096" cy="6858000"/>
          </a:xfrm>
          <a:prstGeom prst="rect">
            <a:avLst/>
          </a:prstGeom>
        </p:spPr>
      </p:pic>
      <p:sp>
        <p:nvSpPr>
          <p:cNvPr id="3" name="Content Placeholder 2"/>
          <p:cNvSpPr>
            <a:spLocks noGrp="1"/>
          </p:cNvSpPr>
          <p:nvPr>
            <p:ph idx="1"/>
          </p:nvPr>
        </p:nvSpPr>
        <p:spPr>
          <a:xfrm>
            <a:off x="0" y="2362200"/>
            <a:ext cx="6781800" cy="3429000"/>
          </a:xfrm>
        </p:spPr>
        <p:txBody>
          <a:bodyPr>
            <a:noAutofit/>
          </a:bodyPr>
          <a:lstStyle/>
          <a:p>
            <a:pPr marL="0" indent="0" algn="ctr">
              <a:buNone/>
            </a:pPr>
            <a:r>
              <a:rPr lang="en-US" sz="3600" dirty="0"/>
              <a:t>“As a man He supplicated the throne of God, till His humanity was charged with a heavenly current that connected humanity with divinity. </a:t>
            </a:r>
            <a:r>
              <a:rPr lang="en-US" sz="3600" b="1" i="1" dirty="0">
                <a:solidFill>
                  <a:srgbClr val="000090"/>
                </a:solidFill>
                <a:latin typeface="Palatino Linotype"/>
                <a:cs typeface="Palatino Linotype"/>
              </a:rPr>
              <a:t>Receiving life from God, He imparted life to men</a:t>
            </a:r>
            <a:r>
              <a:rPr lang="en-US" sz="3600" dirty="0"/>
              <a:t>.” </a:t>
            </a:r>
            <a:endParaRPr lang="en-US" sz="3600" dirty="0" smtClean="0"/>
          </a:p>
          <a:p>
            <a:pPr marL="0" indent="0" algn="ctr">
              <a:buNone/>
            </a:pPr>
            <a:r>
              <a:rPr lang="en-US" sz="3600" i="1" dirty="0" smtClean="0"/>
              <a:t>Prayer</a:t>
            </a:r>
            <a:r>
              <a:rPr lang="en-US" sz="3600" dirty="0"/>
              <a:t>, p. </a:t>
            </a:r>
            <a:r>
              <a:rPr lang="en-US" sz="3600" dirty="0" smtClean="0"/>
              <a:t>173</a:t>
            </a:r>
            <a:endParaRPr lang="en-US" sz="3600" dirty="0"/>
          </a:p>
          <a:p>
            <a:pPr marL="0" indent="0" algn="ctr">
              <a:buNone/>
            </a:pPr>
            <a:endParaRPr lang="en-US" sz="3600" dirty="0"/>
          </a:p>
        </p:txBody>
      </p:sp>
      <p:sp>
        <p:nvSpPr>
          <p:cNvPr id="6" name="Title 5"/>
          <p:cNvSpPr>
            <a:spLocks noGrp="1"/>
          </p:cNvSpPr>
          <p:nvPr>
            <p:ph type="title"/>
          </p:nvPr>
        </p:nvSpPr>
        <p:spPr>
          <a:xfrm>
            <a:off x="152400" y="990600"/>
            <a:ext cx="8229600" cy="1143000"/>
          </a:xfrm>
        </p:spPr>
        <p:txBody>
          <a:bodyPr>
            <a:noAutofit/>
          </a:bodyPr>
          <a:lstStyle/>
          <a:p>
            <a:pPr algn="l"/>
            <a:r>
              <a:rPr lang="en-US" b="1" dirty="0" smtClean="0">
                <a:solidFill>
                  <a:srgbClr val="000090"/>
                </a:solidFill>
                <a:latin typeface="Palatino Linotype"/>
                <a:cs typeface="Palatino Linotype"/>
              </a:rPr>
              <a:t>1. Complete </a:t>
            </a:r>
            <a:r>
              <a:rPr lang="en-US" b="1" i="1" dirty="0" smtClean="0">
                <a:solidFill>
                  <a:srgbClr val="000090"/>
                </a:solidFill>
                <a:latin typeface="Palatino Linotype"/>
                <a:cs typeface="Palatino Linotype"/>
              </a:rPr>
              <a:t>Dependence</a:t>
            </a:r>
            <a:r>
              <a:rPr lang="en-US" b="1" i="1" dirty="0">
                <a:solidFill>
                  <a:srgbClr val="000090"/>
                </a:solidFill>
                <a:latin typeface="Palatino Linotype"/>
                <a:cs typeface="Palatino Linotype"/>
              </a:rPr>
              <a:t>:</a:t>
            </a:r>
            <a:r>
              <a:rPr lang="en-US" b="1" dirty="0">
                <a:solidFill>
                  <a:srgbClr val="000090"/>
                </a:solidFill>
                <a:latin typeface="Palatino Linotype"/>
                <a:cs typeface="Palatino Linotype"/>
              </a:rPr>
              <a:t/>
            </a:r>
            <a:br>
              <a:rPr lang="en-US" b="1" dirty="0">
                <a:solidFill>
                  <a:srgbClr val="000090"/>
                </a:solidFill>
                <a:latin typeface="Palatino Linotype"/>
                <a:cs typeface="Palatino Linotype"/>
              </a:rPr>
            </a:br>
            <a:endParaRPr lang="en-US" dirty="0">
              <a:solidFill>
                <a:srgbClr val="000090"/>
              </a:solidFill>
              <a:latin typeface="Palatino Linotype"/>
              <a:cs typeface="Palatino Linotype"/>
            </a:endParaRPr>
          </a:p>
        </p:txBody>
      </p:sp>
    </p:spTree>
    <p:extLst>
      <p:ext uri="{BB962C8B-B14F-4D97-AF65-F5344CB8AC3E}">
        <p14:creationId xmlns:p14="http://schemas.microsoft.com/office/powerpoint/2010/main" val="19934147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4.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372599" cy="6858000"/>
          </a:xfrm>
          <a:prstGeom prst="rect">
            <a:avLst/>
          </a:prstGeom>
        </p:spPr>
      </p:pic>
      <p:sp>
        <p:nvSpPr>
          <p:cNvPr id="2" name="Title 1"/>
          <p:cNvSpPr>
            <a:spLocks noGrp="1"/>
          </p:cNvSpPr>
          <p:nvPr>
            <p:ph type="title"/>
          </p:nvPr>
        </p:nvSpPr>
        <p:spPr>
          <a:xfrm>
            <a:off x="152400" y="762000"/>
            <a:ext cx="8229600" cy="1143000"/>
          </a:xfrm>
        </p:spPr>
        <p:txBody>
          <a:bodyPr/>
          <a:lstStyle/>
          <a:p>
            <a:pPr algn="l"/>
            <a:r>
              <a:rPr lang="en-US" b="1" dirty="0">
                <a:solidFill>
                  <a:srgbClr val="000090"/>
                </a:solidFill>
                <a:latin typeface="Palatino Linotype"/>
                <a:cs typeface="Palatino Linotype"/>
              </a:rPr>
              <a:t>2. Aware of </a:t>
            </a:r>
            <a:r>
              <a:rPr lang="en-US" b="1" i="1" dirty="0">
                <a:solidFill>
                  <a:srgbClr val="000090"/>
                </a:solidFill>
                <a:latin typeface="Palatino Linotype"/>
                <a:cs typeface="Palatino Linotype"/>
              </a:rPr>
              <a:t>His </a:t>
            </a:r>
            <a:r>
              <a:rPr lang="en-US" b="1" i="1" dirty="0" smtClean="0">
                <a:solidFill>
                  <a:srgbClr val="000090"/>
                </a:solidFill>
                <a:latin typeface="Palatino Linotype"/>
                <a:cs typeface="Palatino Linotype"/>
              </a:rPr>
              <a:t>Condition</a:t>
            </a:r>
            <a:endParaRPr lang="en-US" i="1" dirty="0">
              <a:solidFill>
                <a:srgbClr val="000090"/>
              </a:solidFill>
              <a:latin typeface="Palatino Linotype"/>
              <a:cs typeface="Palatino Linotype"/>
            </a:endParaRPr>
          </a:p>
        </p:txBody>
      </p:sp>
      <p:sp>
        <p:nvSpPr>
          <p:cNvPr id="3" name="Content Placeholder 2"/>
          <p:cNvSpPr>
            <a:spLocks noGrp="1"/>
          </p:cNvSpPr>
          <p:nvPr>
            <p:ph idx="1"/>
          </p:nvPr>
        </p:nvSpPr>
        <p:spPr>
          <a:xfrm>
            <a:off x="76200" y="2209800"/>
            <a:ext cx="7543800" cy="4525963"/>
          </a:xfrm>
        </p:spPr>
        <p:txBody>
          <a:bodyPr>
            <a:normAutofit/>
          </a:bodyPr>
          <a:lstStyle/>
          <a:p>
            <a:pPr marL="0" indent="0" algn="ctr">
              <a:buNone/>
            </a:pPr>
            <a:r>
              <a:rPr lang="en-US" dirty="0" smtClean="0"/>
              <a:t>“</a:t>
            </a:r>
            <a:r>
              <a:rPr lang="en-US" dirty="0"/>
              <a:t>Christ our </a:t>
            </a:r>
            <a:r>
              <a:rPr lang="en-US" dirty="0" err="1"/>
              <a:t>Saviour</a:t>
            </a:r>
            <a:r>
              <a:rPr lang="en-US" dirty="0"/>
              <a:t> was tempted in all points like as we are, yet He was without sin. He took human nature, being made in fashion as a man, and His necessities were the necessities of a man. He had bodily wants to be supplied, bodily weariness to be relieved. It was by prayer to His Father that He was braced for duty and for </a:t>
            </a:r>
            <a:r>
              <a:rPr lang="en-US" dirty="0" smtClean="0"/>
              <a:t>trial</a:t>
            </a:r>
            <a:r>
              <a:rPr lang="en-US" dirty="0" smtClean="0"/>
              <a:t>.”</a:t>
            </a:r>
            <a:endParaRPr lang="en-US" dirty="0" smtClean="0"/>
          </a:p>
          <a:p>
            <a:pPr marL="0" indent="0" algn="ctr">
              <a:buNone/>
            </a:pPr>
            <a:r>
              <a:rPr lang="en-US" sz="2800" dirty="0" smtClean="0"/>
              <a:t> </a:t>
            </a:r>
            <a:r>
              <a:rPr lang="en-US" sz="2800" i="1" dirty="0" smtClean="0"/>
              <a:t>Prayer</a:t>
            </a:r>
            <a:r>
              <a:rPr lang="en-US" sz="2800" dirty="0"/>
              <a:t>, p. </a:t>
            </a:r>
            <a:r>
              <a:rPr lang="en-US" sz="2800" dirty="0" smtClean="0"/>
              <a:t>171 </a:t>
            </a:r>
            <a:endParaRPr lang="en-US" sz="2800" dirty="0"/>
          </a:p>
          <a:p>
            <a:pPr algn="ctr"/>
            <a:endParaRPr lang="en-US" dirty="0"/>
          </a:p>
        </p:txBody>
      </p:sp>
    </p:spTree>
    <p:extLst>
      <p:ext uri="{BB962C8B-B14F-4D97-AF65-F5344CB8AC3E}">
        <p14:creationId xmlns:p14="http://schemas.microsoft.com/office/powerpoint/2010/main" val="16569034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rayerInternationalDay_PP_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309096" cy="6858000"/>
          </a:xfrm>
          <a:prstGeom prst="rect">
            <a:avLst/>
          </a:prstGeom>
        </p:spPr>
      </p:pic>
      <p:sp>
        <p:nvSpPr>
          <p:cNvPr id="3" name="Content Placeholder 2"/>
          <p:cNvSpPr>
            <a:spLocks noGrp="1"/>
          </p:cNvSpPr>
          <p:nvPr>
            <p:ph idx="1"/>
          </p:nvPr>
        </p:nvSpPr>
        <p:spPr>
          <a:xfrm>
            <a:off x="2971800" y="1600201"/>
            <a:ext cx="5715000" cy="1371600"/>
          </a:xfrm>
        </p:spPr>
        <p:txBody>
          <a:bodyPr>
            <a:noAutofit/>
          </a:bodyPr>
          <a:lstStyle/>
          <a:p>
            <a:pPr marL="0" indent="0" algn="ctr">
              <a:buNone/>
            </a:pPr>
            <a:r>
              <a:rPr lang="en-US" sz="7200" dirty="0" smtClean="0"/>
              <a:t>Can we live without </a:t>
            </a:r>
            <a:r>
              <a:rPr lang="en-US" sz="7200" b="1" i="1" dirty="0" smtClean="0"/>
              <a:t>Flowers?</a:t>
            </a:r>
            <a:endParaRPr lang="en-US" sz="7200" b="1" i="1" dirty="0"/>
          </a:p>
        </p:txBody>
      </p:sp>
    </p:spTree>
    <p:extLst>
      <p:ext uri="{BB962C8B-B14F-4D97-AF65-F5344CB8AC3E}">
        <p14:creationId xmlns:p14="http://schemas.microsoft.com/office/powerpoint/2010/main" val="10948418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4.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309096" cy="6858000"/>
          </a:xfrm>
          <a:prstGeom prst="rect">
            <a:avLst/>
          </a:prstGeom>
        </p:spPr>
      </p:pic>
      <p:sp>
        <p:nvSpPr>
          <p:cNvPr id="3" name="Content Placeholder 2"/>
          <p:cNvSpPr>
            <a:spLocks noGrp="1"/>
          </p:cNvSpPr>
          <p:nvPr>
            <p:ph idx="1"/>
          </p:nvPr>
        </p:nvSpPr>
        <p:spPr>
          <a:xfrm>
            <a:off x="304800" y="2255837"/>
            <a:ext cx="6400800" cy="4525963"/>
          </a:xfrm>
        </p:spPr>
        <p:txBody>
          <a:bodyPr>
            <a:normAutofit/>
          </a:bodyPr>
          <a:lstStyle/>
          <a:p>
            <a:pPr marL="0" indent="0" algn="ctr">
              <a:buNone/>
            </a:pPr>
            <a:r>
              <a:rPr lang="en-US" sz="3600" dirty="0"/>
              <a:t>We should recognize that we are “wretched, pitiful, poor, blind and naked.” (Rev. 3:17) </a:t>
            </a:r>
            <a:r>
              <a:rPr lang="en-US" sz="3600" b="1" i="1" dirty="0">
                <a:solidFill>
                  <a:srgbClr val="000090"/>
                </a:solidFill>
                <a:latin typeface="Palatino Linotype"/>
                <a:cs typeface="Palatino Linotype"/>
              </a:rPr>
              <a:t>We need to go to the feet of God daily</a:t>
            </a:r>
            <a:r>
              <a:rPr lang="en-US" sz="3600" dirty="0"/>
              <a:t> to be covered by the righteousness of Christ. </a:t>
            </a:r>
          </a:p>
        </p:txBody>
      </p:sp>
    </p:spTree>
    <p:extLst>
      <p:ext uri="{BB962C8B-B14F-4D97-AF65-F5344CB8AC3E}">
        <p14:creationId xmlns:p14="http://schemas.microsoft.com/office/powerpoint/2010/main" val="34311739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4.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309096" cy="6858000"/>
          </a:xfrm>
          <a:prstGeom prst="rect">
            <a:avLst/>
          </a:prstGeom>
        </p:spPr>
      </p:pic>
      <p:sp>
        <p:nvSpPr>
          <p:cNvPr id="3" name="Content Placeholder 2"/>
          <p:cNvSpPr>
            <a:spLocks noGrp="1"/>
          </p:cNvSpPr>
          <p:nvPr>
            <p:ph idx="1"/>
          </p:nvPr>
        </p:nvSpPr>
        <p:spPr>
          <a:xfrm>
            <a:off x="228600" y="1981200"/>
            <a:ext cx="6096000" cy="4525963"/>
          </a:xfrm>
        </p:spPr>
        <p:txBody>
          <a:bodyPr>
            <a:normAutofit/>
          </a:bodyPr>
          <a:lstStyle/>
          <a:p>
            <a:pPr marL="0" indent="0" algn="ctr">
              <a:buNone/>
            </a:pPr>
            <a:r>
              <a:rPr lang="en-US" sz="3600" b="1" i="1" dirty="0">
                <a:solidFill>
                  <a:srgbClr val="000090"/>
                </a:solidFill>
                <a:latin typeface="Palatino Linotype"/>
                <a:cs typeface="Palatino Linotype"/>
              </a:rPr>
              <a:t>We need His Spirit to walk victorious in this world and fulfill our mission. </a:t>
            </a:r>
            <a:r>
              <a:rPr lang="en-US" sz="3600" dirty="0"/>
              <a:t>If we prostrate ourselves before Him in sincere humility, acknowledging our weakness, we will be strong in Him. </a:t>
            </a:r>
            <a:endParaRPr lang="en-US" sz="3600" dirty="0" smtClean="0"/>
          </a:p>
          <a:p>
            <a:pPr marL="0" indent="0" algn="ctr">
              <a:buNone/>
            </a:pPr>
            <a:r>
              <a:rPr lang="en-US" i="1" dirty="0" smtClean="0"/>
              <a:t>2 </a:t>
            </a:r>
            <a:r>
              <a:rPr lang="en-US" i="1" dirty="0"/>
              <a:t>Cor. 12:</a:t>
            </a:r>
            <a:r>
              <a:rPr lang="en-US" i="1" dirty="0" smtClean="0"/>
              <a:t>9</a:t>
            </a:r>
            <a:endParaRPr lang="en-US" i="1" dirty="0"/>
          </a:p>
          <a:p>
            <a:pPr marL="0" indent="0" algn="ctr">
              <a:buNone/>
            </a:pPr>
            <a:endParaRPr lang="en-US" sz="3600" dirty="0"/>
          </a:p>
        </p:txBody>
      </p:sp>
    </p:spTree>
    <p:extLst>
      <p:ext uri="{BB962C8B-B14F-4D97-AF65-F5344CB8AC3E}">
        <p14:creationId xmlns:p14="http://schemas.microsoft.com/office/powerpoint/2010/main" val="21141450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4.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309096" cy="6934200"/>
          </a:xfrm>
          <a:prstGeom prst="rect">
            <a:avLst/>
          </a:prstGeom>
        </p:spPr>
      </p:pic>
      <p:sp>
        <p:nvSpPr>
          <p:cNvPr id="2" name="Title 1"/>
          <p:cNvSpPr>
            <a:spLocks noGrp="1"/>
          </p:cNvSpPr>
          <p:nvPr>
            <p:ph type="title"/>
          </p:nvPr>
        </p:nvSpPr>
        <p:spPr>
          <a:xfrm>
            <a:off x="76200" y="1066800"/>
            <a:ext cx="8229600" cy="1143000"/>
          </a:xfrm>
        </p:spPr>
        <p:txBody>
          <a:bodyPr>
            <a:noAutofit/>
          </a:bodyPr>
          <a:lstStyle/>
          <a:p>
            <a:pPr algn="l"/>
            <a:r>
              <a:rPr lang="en-US" b="1" dirty="0">
                <a:solidFill>
                  <a:srgbClr val="000090"/>
                </a:solidFill>
                <a:latin typeface="Palatino Linotype"/>
                <a:cs typeface="Palatino Linotype"/>
              </a:rPr>
              <a:t>3. </a:t>
            </a:r>
            <a:r>
              <a:rPr lang="en-US" b="1" i="1" dirty="0">
                <a:solidFill>
                  <a:srgbClr val="000090"/>
                </a:solidFill>
                <a:latin typeface="Palatino Linotype"/>
                <a:cs typeface="Palatino Linotype"/>
              </a:rPr>
              <a:t>Deep </a:t>
            </a:r>
            <a:r>
              <a:rPr lang="en-US" b="1" i="1" dirty="0" smtClean="0">
                <a:solidFill>
                  <a:srgbClr val="000090"/>
                </a:solidFill>
                <a:latin typeface="Palatino Linotype"/>
                <a:cs typeface="Palatino Linotype"/>
              </a:rPr>
              <a:t>Love </a:t>
            </a:r>
            <a:r>
              <a:rPr lang="en-US" b="1" dirty="0">
                <a:solidFill>
                  <a:srgbClr val="000090"/>
                </a:solidFill>
                <a:latin typeface="Palatino Linotype"/>
                <a:cs typeface="Palatino Linotype"/>
              </a:rPr>
              <a:t>for </a:t>
            </a:r>
            <a:r>
              <a:rPr lang="en-US" b="1" dirty="0" smtClean="0">
                <a:solidFill>
                  <a:srgbClr val="000090"/>
                </a:solidFill>
                <a:latin typeface="Palatino Linotype"/>
                <a:cs typeface="Palatino Linotype"/>
              </a:rPr>
              <a:t>Humanity</a:t>
            </a:r>
            <a:r>
              <a:rPr lang="en-US" b="1" dirty="0">
                <a:solidFill>
                  <a:srgbClr val="000090"/>
                </a:solidFill>
                <a:latin typeface="Palatino Linotype"/>
                <a:cs typeface="Palatino Linotype"/>
              </a:rPr>
              <a:t>:</a:t>
            </a:r>
            <a:br>
              <a:rPr lang="en-US" b="1" dirty="0">
                <a:solidFill>
                  <a:srgbClr val="000090"/>
                </a:solidFill>
                <a:latin typeface="Palatino Linotype"/>
                <a:cs typeface="Palatino Linotype"/>
              </a:rPr>
            </a:br>
            <a:endParaRPr lang="en-US" b="1" dirty="0">
              <a:solidFill>
                <a:srgbClr val="000090"/>
              </a:solidFill>
              <a:latin typeface="Palatino Linotype"/>
              <a:cs typeface="Palatino Linotype"/>
            </a:endParaRPr>
          </a:p>
        </p:txBody>
      </p:sp>
      <p:sp>
        <p:nvSpPr>
          <p:cNvPr id="5" name="Rectangle 4"/>
          <p:cNvSpPr/>
          <p:nvPr/>
        </p:nvSpPr>
        <p:spPr>
          <a:xfrm>
            <a:off x="76200" y="2362200"/>
            <a:ext cx="6705600" cy="3970318"/>
          </a:xfrm>
          <a:prstGeom prst="rect">
            <a:avLst/>
          </a:prstGeom>
        </p:spPr>
        <p:txBody>
          <a:bodyPr wrap="square">
            <a:spAutoFit/>
          </a:bodyPr>
          <a:lstStyle/>
          <a:p>
            <a:pPr algn="ctr"/>
            <a:r>
              <a:rPr lang="en-US" sz="3600" dirty="0"/>
              <a:t>Jesus prayed for those who felt no need of prayer. He wept for those who felt no need for tears. He prayed for those who had not yet been born. To be like Jesus means to live a life of prayer and work for humanity.</a:t>
            </a:r>
          </a:p>
        </p:txBody>
      </p:sp>
    </p:spTree>
    <p:extLst>
      <p:ext uri="{BB962C8B-B14F-4D97-AF65-F5344CB8AC3E}">
        <p14:creationId xmlns:p14="http://schemas.microsoft.com/office/powerpoint/2010/main" val="22672419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4.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309096" cy="6858000"/>
          </a:xfrm>
          <a:prstGeom prst="rect">
            <a:avLst/>
          </a:prstGeom>
        </p:spPr>
      </p:pic>
      <p:sp>
        <p:nvSpPr>
          <p:cNvPr id="2" name="Title 1"/>
          <p:cNvSpPr>
            <a:spLocks noGrp="1"/>
          </p:cNvSpPr>
          <p:nvPr>
            <p:ph type="title"/>
          </p:nvPr>
        </p:nvSpPr>
        <p:spPr>
          <a:xfrm>
            <a:off x="152400" y="838200"/>
            <a:ext cx="8229600" cy="1143000"/>
          </a:xfrm>
        </p:spPr>
        <p:txBody>
          <a:bodyPr>
            <a:normAutofit/>
          </a:bodyPr>
          <a:lstStyle/>
          <a:p>
            <a:pPr algn="l"/>
            <a:r>
              <a:rPr lang="en-US" sz="4800" b="1" dirty="0">
                <a:solidFill>
                  <a:srgbClr val="000090"/>
                </a:solidFill>
                <a:latin typeface="Palatino Linotype"/>
                <a:cs typeface="Palatino Linotype"/>
              </a:rPr>
              <a:t>4. </a:t>
            </a:r>
            <a:r>
              <a:rPr lang="en-US" sz="4800" b="1" i="1" dirty="0">
                <a:solidFill>
                  <a:srgbClr val="000090"/>
                </a:solidFill>
                <a:latin typeface="Palatino Linotype"/>
                <a:cs typeface="Palatino Linotype"/>
              </a:rPr>
              <a:t>Private </a:t>
            </a:r>
            <a:r>
              <a:rPr lang="en-US" sz="4800" b="1" dirty="0" smtClean="0">
                <a:solidFill>
                  <a:srgbClr val="000090"/>
                </a:solidFill>
                <a:latin typeface="Palatino Linotype"/>
                <a:cs typeface="Palatino Linotype"/>
              </a:rPr>
              <a:t>Prayer</a:t>
            </a:r>
            <a:r>
              <a:rPr lang="en-US" sz="4800" b="1" dirty="0">
                <a:solidFill>
                  <a:srgbClr val="000090"/>
                </a:solidFill>
                <a:latin typeface="Palatino Linotype"/>
                <a:cs typeface="Palatino Linotype"/>
              </a:rPr>
              <a:t>: </a:t>
            </a:r>
            <a:endParaRPr lang="en-US" sz="4800" dirty="0">
              <a:solidFill>
                <a:srgbClr val="000090"/>
              </a:solidFill>
              <a:latin typeface="Palatino Linotype"/>
              <a:cs typeface="Palatino Linotype"/>
            </a:endParaRPr>
          </a:p>
        </p:txBody>
      </p:sp>
      <p:sp>
        <p:nvSpPr>
          <p:cNvPr id="3" name="Content Placeholder 2"/>
          <p:cNvSpPr>
            <a:spLocks noGrp="1"/>
          </p:cNvSpPr>
          <p:nvPr>
            <p:ph idx="1"/>
          </p:nvPr>
        </p:nvSpPr>
        <p:spPr>
          <a:xfrm>
            <a:off x="76200" y="2332037"/>
            <a:ext cx="5486400" cy="4525963"/>
          </a:xfrm>
        </p:spPr>
        <p:txBody>
          <a:bodyPr>
            <a:normAutofit/>
          </a:bodyPr>
          <a:lstStyle/>
          <a:p>
            <a:pPr marL="0" indent="0" algn="ctr">
              <a:buNone/>
            </a:pPr>
            <a:r>
              <a:rPr lang="en-US" sz="4000" dirty="0" smtClean="0"/>
              <a:t>“He had select </a:t>
            </a:r>
            <a:r>
              <a:rPr lang="en-US" sz="4000" dirty="0"/>
              <a:t>places of prayer. He loved to hold communion with His Father in the solitude of the mountain.” </a:t>
            </a:r>
            <a:endParaRPr lang="en-US" sz="4000" dirty="0" smtClean="0"/>
          </a:p>
          <a:p>
            <a:pPr marL="0" indent="0" algn="ctr">
              <a:buNone/>
            </a:pPr>
            <a:r>
              <a:rPr lang="en-US" sz="3600" i="1" dirty="0" smtClean="0"/>
              <a:t>Prayer</a:t>
            </a:r>
            <a:r>
              <a:rPr lang="en-US" sz="3600" dirty="0"/>
              <a:t>, p. </a:t>
            </a:r>
            <a:r>
              <a:rPr lang="en-US" sz="3600" dirty="0" smtClean="0"/>
              <a:t>173</a:t>
            </a:r>
            <a:endParaRPr lang="en-US" sz="3600" dirty="0"/>
          </a:p>
          <a:p>
            <a:pPr marL="0" indent="0" algn="ctr">
              <a:buNone/>
            </a:pPr>
            <a:endParaRPr lang="en-US" sz="4000" dirty="0"/>
          </a:p>
        </p:txBody>
      </p:sp>
    </p:spTree>
    <p:extLst>
      <p:ext uri="{BB962C8B-B14F-4D97-AF65-F5344CB8AC3E}">
        <p14:creationId xmlns:p14="http://schemas.microsoft.com/office/powerpoint/2010/main" val="24079435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3.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457200" y="1951037"/>
            <a:ext cx="8305800" cy="4525963"/>
          </a:xfrm>
        </p:spPr>
        <p:txBody>
          <a:bodyPr>
            <a:normAutofit/>
          </a:bodyPr>
          <a:lstStyle/>
          <a:p>
            <a:pPr marL="0" indent="0" algn="ctr">
              <a:buNone/>
            </a:pPr>
            <a:r>
              <a:rPr lang="en-US" sz="3600" dirty="0"/>
              <a:t>“</a:t>
            </a:r>
            <a:r>
              <a:rPr lang="en-US" sz="3600" b="1" i="1" dirty="0">
                <a:solidFill>
                  <a:srgbClr val="000090"/>
                </a:solidFill>
                <a:latin typeface="Palatino Linotype"/>
                <a:cs typeface="Palatino Linotype"/>
              </a:rPr>
              <a:t>Consecrate yourself to God in the morning; make this your very first work. </a:t>
            </a:r>
            <a:r>
              <a:rPr lang="en-US" sz="3600" dirty="0"/>
              <a:t>Let your prayer be, ‘Take me, Oh Lord, as wholly </a:t>
            </a:r>
            <a:r>
              <a:rPr lang="en-US" sz="3600" dirty="0" err="1"/>
              <a:t>Thine</a:t>
            </a:r>
            <a:r>
              <a:rPr lang="en-US" sz="3600" dirty="0"/>
              <a:t>. I lay all my plans at Thy feet. Use me today in Thy service. Abide with me and let all my work be wrought in Thee.’ This is a daily matter.  </a:t>
            </a:r>
          </a:p>
        </p:txBody>
      </p:sp>
    </p:spTree>
    <p:extLst>
      <p:ext uri="{BB962C8B-B14F-4D97-AF65-F5344CB8AC3E}">
        <p14:creationId xmlns:p14="http://schemas.microsoft.com/office/powerpoint/2010/main" val="8007166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3.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685800" y="1951037"/>
            <a:ext cx="7696200" cy="4525963"/>
          </a:xfrm>
        </p:spPr>
        <p:txBody>
          <a:bodyPr/>
          <a:lstStyle/>
          <a:p>
            <a:pPr marL="0" indent="0" algn="ctr">
              <a:buNone/>
            </a:pPr>
            <a:r>
              <a:rPr lang="en-US" dirty="0"/>
              <a:t>Each morning consecrate yourself to God for that day. Surrender all your plans to Him to be carried out or given up as His providence shall indicate. T</a:t>
            </a:r>
            <a:r>
              <a:rPr lang="en-US" b="1" i="1" dirty="0">
                <a:solidFill>
                  <a:srgbClr val="000090"/>
                </a:solidFill>
                <a:latin typeface="Palatino Linotype"/>
                <a:cs typeface="Palatino Linotype"/>
              </a:rPr>
              <a:t>hus day by day you may be giving your life into the hands of God, and thus your life will be molded more and more after the life of Christ.” </a:t>
            </a:r>
            <a:endParaRPr lang="en-US" b="1" i="1" dirty="0" smtClean="0">
              <a:solidFill>
                <a:srgbClr val="000090"/>
              </a:solidFill>
              <a:latin typeface="Palatino Linotype"/>
              <a:cs typeface="Palatino Linotype"/>
            </a:endParaRPr>
          </a:p>
          <a:p>
            <a:pPr marL="0" indent="0" algn="ctr">
              <a:buNone/>
            </a:pPr>
            <a:r>
              <a:rPr lang="en-US" i="1" dirty="0" smtClean="0"/>
              <a:t>Steps </a:t>
            </a:r>
            <a:r>
              <a:rPr lang="en-US" i="1" dirty="0"/>
              <a:t>to Christ</a:t>
            </a:r>
            <a:r>
              <a:rPr lang="en-US" dirty="0"/>
              <a:t>, pp. 69, </a:t>
            </a:r>
            <a:r>
              <a:rPr lang="en-US" dirty="0" smtClean="0"/>
              <a:t>70</a:t>
            </a:r>
            <a:endParaRPr lang="en-US" dirty="0"/>
          </a:p>
          <a:p>
            <a:pPr algn="ctr"/>
            <a:endParaRPr lang="en-US" dirty="0"/>
          </a:p>
        </p:txBody>
      </p:sp>
    </p:spTree>
    <p:extLst>
      <p:ext uri="{BB962C8B-B14F-4D97-AF65-F5344CB8AC3E}">
        <p14:creationId xmlns:p14="http://schemas.microsoft.com/office/powerpoint/2010/main" val="16809607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3.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914400" y="2057400"/>
            <a:ext cx="7696200" cy="4525963"/>
          </a:xfrm>
        </p:spPr>
        <p:txBody>
          <a:bodyPr>
            <a:noAutofit/>
          </a:bodyPr>
          <a:lstStyle/>
          <a:p>
            <a:pPr marL="0" indent="0" algn="ctr">
              <a:buNone/>
            </a:pPr>
            <a:r>
              <a:rPr lang="en-US" sz="3600" dirty="0"/>
              <a:t>“When this is in truth the experience of the Christian, t</a:t>
            </a:r>
            <a:r>
              <a:rPr lang="en-US" sz="3600" b="1" i="1" dirty="0">
                <a:solidFill>
                  <a:srgbClr val="000090"/>
                </a:solidFill>
                <a:latin typeface="Palatino Linotype"/>
                <a:cs typeface="Palatino Linotype"/>
              </a:rPr>
              <a:t>here is seen in his life simplicity, a humility, meekness and lowliness of heart</a:t>
            </a:r>
            <a:r>
              <a:rPr lang="en-US" sz="3600" dirty="0"/>
              <a:t>, that show to all with whom he associates that he has been with Jesus and learned from Him.” </a:t>
            </a:r>
            <a:endParaRPr lang="en-US" sz="3600" dirty="0" smtClean="0"/>
          </a:p>
          <a:p>
            <a:pPr marL="0" indent="0" algn="ctr">
              <a:buNone/>
            </a:pPr>
            <a:r>
              <a:rPr lang="en-US" sz="2800" i="1" dirty="0" smtClean="0"/>
              <a:t>Christ’s </a:t>
            </a:r>
            <a:r>
              <a:rPr lang="en-US" sz="2800" i="1" dirty="0"/>
              <a:t>Object Lessons</a:t>
            </a:r>
            <a:r>
              <a:rPr lang="en-US" sz="2800" dirty="0"/>
              <a:t>, pp. 129, </a:t>
            </a:r>
            <a:r>
              <a:rPr lang="en-US" sz="2800" dirty="0" smtClean="0"/>
              <a:t>130</a:t>
            </a:r>
            <a:endParaRPr lang="en-US" sz="2800" dirty="0"/>
          </a:p>
          <a:p>
            <a:pPr algn="ctr"/>
            <a:endParaRPr lang="en-US" sz="3600" dirty="0"/>
          </a:p>
        </p:txBody>
      </p:sp>
    </p:spTree>
    <p:extLst>
      <p:ext uri="{BB962C8B-B14F-4D97-AF65-F5344CB8AC3E}">
        <p14:creationId xmlns:p14="http://schemas.microsoft.com/office/powerpoint/2010/main" val="41248058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309096" cy="6858000"/>
          </a:xfrm>
          <a:prstGeom prst="rect">
            <a:avLst/>
          </a:prstGeom>
        </p:spPr>
      </p:pic>
      <p:sp>
        <p:nvSpPr>
          <p:cNvPr id="3" name="Content Placeholder 2"/>
          <p:cNvSpPr>
            <a:spLocks noGrp="1"/>
          </p:cNvSpPr>
          <p:nvPr>
            <p:ph idx="1"/>
          </p:nvPr>
        </p:nvSpPr>
        <p:spPr>
          <a:xfrm>
            <a:off x="3048000" y="2209800"/>
            <a:ext cx="5867400" cy="4648200"/>
          </a:xfrm>
        </p:spPr>
        <p:txBody>
          <a:bodyPr>
            <a:normAutofit/>
          </a:bodyPr>
          <a:lstStyle/>
          <a:p>
            <a:pPr marL="0" indent="0" algn="ctr">
              <a:buNone/>
            </a:pPr>
            <a:r>
              <a:rPr lang="en-US" sz="4000" dirty="0"/>
              <a:t>So let us “Fight with the light” that we have received. </a:t>
            </a:r>
            <a:r>
              <a:rPr lang="en-US" sz="4000" b="1" i="1" dirty="0">
                <a:solidFill>
                  <a:srgbClr val="000090"/>
                </a:solidFill>
                <a:latin typeface="Palatino Linotype"/>
                <a:cs typeface="Palatino Linotype"/>
              </a:rPr>
              <a:t>Let us not forget the three spiritual truths we have learned today.</a:t>
            </a:r>
          </a:p>
          <a:p>
            <a:pPr marL="0" indent="0" algn="ctr">
              <a:buNone/>
            </a:pPr>
            <a:endParaRPr lang="en-US" sz="4000" b="1" i="1" dirty="0">
              <a:solidFill>
                <a:srgbClr val="000090"/>
              </a:solidFill>
              <a:latin typeface="Palatino Linotype"/>
              <a:cs typeface="Palatino Linotype"/>
            </a:endParaRPr>
          </a:p>
        </p:txBody>
      </p:sp>
    </p:spTree>
    <p:extLst>
      <p:ext uri="{BB962C8B-B14F-4D97-AF65-F5344CB8AC3E}">
        <p14:creationId xmlns:p14="http://schemas.microsoft.com/office/powerpoint/2010/main" val="28200364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rayerInternationalDay_PP_3.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609600" y="2332037"/>
            <a:ext cx="8077200" cy="3001963"/>
          </a:xfrm>
        </p:spPr>
        <p:txBody>
          <a:bodyPr>
            <a:noAutofit/>
          </a:bodyPr>
          <a:lstStyle/>
          <a:p>
            <a:pPr marL="742950" indent="-742950">
              <a:buFont typeface="+mj-lt"/>
              <a:buAutoNum type="arabicPeriod"/>
            </a:pPr>
            <a:r>
              <a:rPr lang="en-US" sz="4800" dirty="0" smtClean="0">
                <a:solidFill>
                  <a:srgbClr val="000090"/>
                </a:solidFill>
              </a:rPr>
              <a:t>The Lord </a:t>
            </a:r>
            <a:r>
              <a:rPr lang="en-US" sz="4800" dirty="0">
                <a:solidFill>
                  <a:srgbClr val="000090"/>
                </a:solidFill>
              </a:rPr>
              <a:t>will lift up our h</a:t>
            </a:r>
            <a:r>
              <a:rPr lang="en-US" sz="4800" dirty="0" smtClean="0">
                <a:solidFill>
                  <a:srgbClr val="000090"/>
                </a:solidFill>
              </a:rPr>
              <a:t>ead</a:t>
            </a:r>
            <a:endParaRPr lang="en-US" sz="4800" dirty="0">
              <a:solidFill>
                <a:srgbClr val="000090"/>
              </a:solidFill>
            </a:endParaRPr>
          </a:p>
          <a:p>
            <a:pPr marL="742950" indent="-742950">
              <a:buFont typeface="+mj-lt"/>
              <a:buAutoNum type="arabicPeriod"/>
            </a:pPr>
            <a:r>
              <a:rPr lang="en-US" sz="4800" dirty="0" smtClean="0"/>
              <a:t>Keep </a:t>
            </a:r>
            <a:r>
              <a:rPr lang="en-US" sz="4800" dirty="0"/>
              <a:t>your eyes </a:t>
            </a:r>
            <a:r>
              <a:rPr lang="en-US" sz="4800" dirty="0" smtClean="0"/>
              <a:t>on Jesus</a:t>
            </a:r>
            <a:r>
              <a:rPr lang="en-US" sz="4800" dirty="0"/>
              <a:t>. </a:t>
            </a:r>
            <a:endParaRPr lang="en-US" sz="4800" dirty="0" smtClean="0"/>
          </a:p>
          <a:p>
            <a:pPr marL="742950" indent="-742950">
              <a:buFont typeface="+mj-lt"/>
              <a:buAutoNum type="arabicPeriod"/>
            </a:pPr>
            <a:r>
              <a:rPr lang="en-US" sz="4800" dirty="0" smtClean="0">
                <a:solidFill>
                  <a:srgbClr val="800000"/>
                </a:solidFill>
              </a:rPr>
              <a:t>To </a:t>
            </a:r>
            <a:r>
              <a:rPr lang="en-US" sz="4800" dirty="0">
                <a:solidFill>
                  <a:srgbClr val="800000"/>
                </a:solidFill>
              </a:rPr>
              <a:t>be like Jesus </a:t>
            </a:r>
          </a:p>
        </p:txBody>
      </p:sp>
    </p:spTree>
    <p:extLst>
      <p:ext uri="{BB962C8B-B14F-4D97-AF65-F5344CB8AC3E}">
        <p14:creationId xmlns:p14="http://schemas.microsoft.com/office/powerpoint/2010/main" val="23953739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309096" cy="6858000"/>
          </a:xfrm>
          <a:prstGeom prst="rect">
            <a:avLst/>
          </a:prstGeom>
        </p:spPr>
      </p:pic>
      <p:sp>
        <p:nvSpPr>
          <p:cNvPr id="3" name="Content Placeholder 2"/>
          <p:cNvSpPr>
            <a:spLocks noGrp="1"/>
          </p:cNvSpPr>
          <p:nvPr>
            <p:ph idx="1"/>
          </p:nvPr>
        </p:nvSpPr>
        <p:spPr>
          <a:xfrm>
            <a:off x="2971800" y="1874837"/>
            <a:ext cx="5867400" cy="4525963"/>
          </a:xfrm>
        </p:spPr>
        <p:txBody>
          <a:bodyPr>
            <a:normAutofit/>
          </a:bodyPr>
          <a:lstStyle/>
          <a:p>
            <a:pPr marL="0" indent="0" algn="ctr">
              <a:buNone/>
            </a:pPr>
            <a:r>
              <a:rPr lang="en-US" sz="5400" dirty="0"/>
              <a:t>Let us determine each day </a:t>
            </a:r>
            <a:r>
              <a:rPr lang="en-US" sz="5400" b="1" i="1" dirty="0">
                <a:solidFill>
                  <a:srgbClr val="0000FF"/>
                </a:solidFill>
                <a:latin typeface="Palatino Linotype"/>
                <a:cs typeface="Palatino Linotype"/>
              </a:rPr>
              <a:t>to live as Jesus lived</a:t>
            </a:r>
            <a:r>
              <a:rPr lang="en-US" sz="5400" dirty="0"/>
              <a:t> and to </a:t>
            </a:r>
            <a:r>
              <a:rPr lang="en-US" sz="5400" b="1" i="1" dirty="0">
                <a:solidFill>
                  <a:srgbClr val="0000FF"/>
                </a:solidFill>
                <a:latin typeface="Palatino Linotype"/>
                <a:cs typeface="Palatino Linotype"/>
              </a:rPr>
              <a:t>pray as Jesus prayed</a:t>
            </a:r>
            <a:r>
              <a:rPr lang="en-US" sz="5400" dirty="0"/>
              <a:t>.</a:t>
            </a:r>
          </a:p>
          <a:p>
            <a:pPr marL="0" indent="0" algn="ctr">
              <a:buNone/>
            </a:pPr>
            <a:endParaRPr lang="en-US" sz="5400" dirty="0"/>
          </a:p>
        </p:txBody>
      </p:sp>
    </p:spTree>
    <p:extLst>
      <p:ext uri="{BB962C8B-B14F-4D97-AF65-F5344CB8AC3E}">
        <p14:creationId xmlns:p14="http://schemas.microsoft.com/office/powerpoint/2010/main" val="3197823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3.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914400" y="2438400"/>
            <a:ext cx="7467600" cy="2286000"/>
          </a:xfrm>
        </p:spPr>
        <p:txBody>
          <a:bodyPr>
            <a:noAutofit/>
          </a:bodyPr>
          <a:lstStyle/>
          <a:p>
            <a:pPr marL="0" indent="0" algn="ctr">
              <a:buNone/>
            </a:pPr>
            <a:r>
              <a:rPr lang="en-US" sz="4400" dirty="0"/>
              <a:t>The truth is that in the book of nature we can find beautiful messages that speak to us about God and His love. </a:t>
            </a:r>
          </a:p>
        </p:txBody>
      </p:sp>
    </p:spTree>
    <p:extLst>
      <p:ext uri="{BB962C8B-B14F-4D97-AF65-F5344CB8AC3E}">
        <p14:creationId xmlns:p14="http://schemas.microsoft.com/office/powerpoint/2010/main" val="6530232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PrayerInternationalDay_PP_3.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1524000" y="2286000"/>
            <a:ext cx="6400800" cy="2971800"/>
          </a:xfrm>
        </p:spPr>
        <p:txBody>
          <a:bodyPr>
            <a:noAutofit/>
          </a:bodyPr>
          <a:lstStyle/>
          <a:p>
            <a:pPr marL="0" indent="0" algn="ctr">
              <a:buNone/>
            </a:pPr>
            <a:r>
              <a:rPr lang="en-US" sz="5400" dirty="0"/>
              <a:t>Sunflowers are beautiful and popular flowers. </a:t>
            </a:r>
          </a:p>
        </p:txBody>
      </p:sp>
    </p:spTree>
    <p:extLst>
      <p:ext uri="{BB962C8B-B14F-4D97-AF65-F5344CB8AC3E}">
        <p14:creationId xmlns:p14="http://schemas.microsoft.com/office/powerpoint/2010/main" val="789927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4.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309096" cy="6858000"/>
          </a:xfrm>
          <a:prstGeom prst="rect">
            <a:avLst/>
          </a:prstGeom>
        </p:spPr>
      </p:pic>
      <p:sp>
        <p:nvSpPr>
          <p:cNvPr id="2" name="Title 1"/>
          <p:cNvSpPr>
            <a:spLocks noGrp="1"/>
          </p:cNvSpPr>
          <p:nvPr>
            <p:ph type="title"/>
          </p:nvPr>
        </p:nvSpPr>
        <p:spPr>
          <a:xfrm>
            <a:off x="152400" y="609600"/>
            <a:ext cx="5943600" cy="1143000"/>
          </a:xfrm>
        </p:spPr>
        <p:txBody>
          <a:bodyPr>
            <a:normAutofit fontScale="90000"/>
          </a:bodyPr>
          <a:lstStyle/>
          <a:p>
            <a:pPr algn="l"/>
            <a:r>
              <a:rPr lang="en-US" b="1" i="1" dirty="0">
                <a:solidFill>
                  <a:schemeClr val="bg1"/>
                </a:solidFill>
                <a:latin typeface="Palatino Linotype"/>
                <a:cs typeface="Palatino Linotype"/>
              </a:rPr>
              <a:t>Lesson # 1. </a:t>
            </a:r>
            <a:r>
              <a:rPr lang="en-US" b="1" dirty="0" smtClean="0">
                <a:solidFill>
                  <a:schemeClr val="bg1"/>
                </a:solidFill>
                <a:latin typeface="Palatino Linotype"/>
                <a:cs typeface="Palatino Linotype"/>
              </a:rPr>
              <a:t/>
            </a:r>
            <a:br>
              <a:rPr lang="en-US" b="1" dirty="0" smtClean="0">
                <a:solidFill>
                  <a:schemeClr val="bg1"/>
                </a:solidFill>
                <a:latin typeface="Palatino Linotype"/>
                <a:cs typeface="Palatino Linotype"/>
              </a:rPr>
            </a:br>
            <a:r>
              <a:rPr lang="en-US" sz="4000" b="1" dirty="0" smtClean="0">
                <a:solidFill>
                  <a:srgbClr val="800000"/>
                </a:solidFill>
                <a:latin typeface="Palatino Linotype"/>
                <a:cs typeface="Palatino Linotype"/>
              </a:rPr>
              <a:t>The </a:t>
            </a:r>
            <a:r>
              <a:rPr lang="en-US" sz="4000" b="1" dirty="0">
                <a:solidFill>
                  <a:srgbClr val="800000"/>
                </a:solidFill>
                <a:latin typeface="Palatino Linotype"/>
                <a:cs typeface="Palatino Linotype"/>
              </a:rPr>
              <a:t>sunflower </a:t>
            </a:r>
            <a:r>
              <a:rPr lang="en-US" sz="4000" b="1" i="1" dirty="0">
                <a:solidFill>
                  <a:srgbClr val="800000"/>
                </a:solidFill>
                <a:latin typeface="Palatino Linotype"/>
                <a:cs typeface="Palatino Linotype"/>
              </a:rPr>
              <a:t>keeps its corolla upright. </a:t>
            </a:r>
            <a:r>
              <a:rPr lang="en-US" i="1" dirty="0">
                <a:solidFill>
                  <a:srgbClr val="800000"/>
                </a:solidFill>
                <a:latin typeface="Palatino Linotype"/>
                <a:cs typeface="Palatino Linotype"/>
              </a:rPr>
              <a:t/>
            </a:r>
            <a:br>
              <a:rPr lang="en-US" i="1" dirty="0">
                <a:solidFill>
                  <a:srgbClr val="800000"/>
                </a:solidFill>
                <a:latin typeface="Palatino Linotype"/>
                <a:cs typeface="Palatino Linotype"/>
              </a:rPr>
            </a:br>
            <a:endParaRPr lang="en-US" i="1" dirty="0">
              <a:solidFill>
                <a:srgbClr val="800000"/>
              </a:solidFill>
              <a:latin typeface="Palatino Linotype"/>
              <a:cs typeface="Palatino Linotype"/>
            </a:endParaRPr>
          </a:p>
        </p:txBody>
      </p:sp>
      <p:sp>
        <p:nvSpPr>
          <p:cNvPr id="3" name="Content Placeholder 2"/>
          <p:cNvSpPr>
            <a:spLocks noGrp="1"/>
          </p:cNvSpPr>
          <p:nvPr>
            <p:ph idx="1"/>
          </p:nvPr>
        </p:nvSpPr>
        <p:spPr>
          <a:xfrm>
            <a:off x="152400" y="2636837"/>
            <a:ext cx="6324600" cy="4525963"/>
          </a:xfrm>
        </p:spPr>
        <p:txBody>
          <a:bodyPr>
            <a:normAutofit/>
          </a:bodyPr>
          <a:lstStyle/>
          <a:p>
            <a:pPr marL="0" indent="0" algn="ctr">
              <a:buNone/>
            </a:pPr>
            <a:r>
              <a:rPr lang="en-US" sz="4000" dirty="0"/>
              <a:t>“But you, Lord, are a shield around me, my Glory, the One </a:t>
            </a:r>
            <a:r>
              <a:rPr lang="en-US" sz="4000" b="1" dirty="0"/>
              <a:t>who lifts my head high.</a:t>
            </a:r>
            <a:r>
              <a:rPr lang="en-US" sz="4000" dirty="0" smtClean="0"/>
              <a:t>”</a:t>
            </a:r>
          </a:p>
          <a:p>
            <a:pPr marL="0" indent="0" algn="ctr">
              <a:buNone/>
            </a:pPr>
            <a:r>
              <a:rPr lang="en-US" i="1" dirty="0" smtClean="0"/>
              <a:t> Psalm </a:t>
            </a:r>
            <a:r>
              <a:rPr lang="en-US" i="1" dirty="0"/>
              <a:t>3:</a:t>
            </a:r>
            <a:r>
              <a:rPr lang="en-US" i="1" dirty="0" smtClean="0"/>
              <a:t>3 (NIV)</a:t>
            </a:r>
            <a:endParaRPr lang="en-US" i="1" dirty="0"/>
          </a:p>
          <a:p>
            <a:pPr marL="0" indent="0" algn="ctr">
              <a:buNone/>
            </a:pPr>
            <a:endParaRPr lang="en-US" sz="4000" dirty="0"/>
          </a:p>
        </p:txBody>
      </p:sp>
    </p:spTree>
    <p:extLst>
      <p:ext uri="{BB962C8B-B14F-4D97-AF65-F5344CB8AC3E}">
        <p14:creationId xmlns:p14="http://schemas.microsoft.com/office/powerpoint/2010/main" val="4032736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309096" cy="6858000"/>
          </a:xfrm>
          <a:prstGeom prst="rect">
            <a:avLst/>
          </a:prstGeom>
        </p:spPr>
      </p:pic>
      <p:sp>
        <p:nvSpPr>
          <p:cNvPr id="3" name="Content Placeholder 2"/>
          <p:cNvSpPr>
            <a:spLocks noGrp="1"/>
          </p:cNvSpPr>
          <p:nvPr>
            <p:ph idx="1"/>
          </p:nvPr>
        </p:nvSpPr>
        <p:spPr>
          <a:xfrm>
            <a:off x="1600200" y="2133600"/>
            <a:ext cx="7620000" cy="4525963"/>
          </a:xfrm>
        </p:spPr>
        <p:txBody>
          <a:bodyPr>
            <a:normAutofit/>
          </a:bodyPr>
          <a:lstStyle/>
          <a:p>
            <a:pPr marL="0" indent="0" algn="ctr">
              <a:buNone/>
            </a:pPr>
            <a:r>
              <a:rPr lang="en-US" sz="4000" i="1" dirty="0" smtClean="0"/>
              <a:t> </a:t>
            </a:r>
            <a:r>
              <a:rPr lang="en-US" sz="4000" dirty="0"/>
              <a:t>“He lifted me out of the slimy pit, out of the mud and mire; he set my feet on a rock and gave me a firm place to stand. He put a new song in my mouth, a hymn of praise to our God.” </a:t>
            </a:r>
            <a:endParaRPr lang="en-US" sz="4000" dirty="0" smtClean="0"/>
          </a:p>
          <a:p>
            <a:pPr marL="0" indent="0" algn="ctr">
              <a:buNone/>
            </a:pPr>
            <a:r>
              <a:rPr lang="en-US" sz="3600" i="1" dirty="0" smtClean="0"/>
              <a:t>Psalm </a:t>
            </a:r>
            <a:r>
              <a:rPr lang="en-US" sz="3600" i="1" dirty="0"/>
              <a:t>40:2, </a:t>
            </a:r>
            <a:r>
              <a:rPr lang="en-US" sz="3600" i="1" dirty="0" smtClean="0"/>
              <a:t>3 (NIV)</a:t>
            </a:r>
            <a:endParaRPr lang="en-US" sz="3600" i="1" dirty="0"/>
          </a:p>
          <a:p>
            <a:pPr marL="0" indent="0" algn="ctr">
              <a:buNone/>
            </a:pPr>
            <a:endParaRPr lang="en-US" sz="4000" dirty="0"/>
          </a:p>
        </p:txBody>
      </p:sp>
    </p:spTree>
    <p:extLst>
      <p:ext uri="{BB962C8B-B14F-4D97-AF65-F5344CB8AC3E}">
        <p14:creationId xmlns:p14="http://schemas.microsoft.com/office/powerpoint/2010/main" val="39412999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4.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6205"/>
            <a:ext cx="9204607" cy="6984205"/>
          </a:xfrm>
          <a:prstGeom prst="rect">
            <a:avLst/>
          </a:prstGeom>
        </p:spPr>
      </p:pic>
      <p:sp>
        <p:nvSpPr>
          <p:cNvPr id="2" name="Title 1"/>
          <p:cNvSpPr>
            <a:spLocks noGrp="1"/>
          </p:cNvSpPr>
          <p:nvPr>
            <p:ph type="title"/>
          </p:nvPr>
        </p:nvSpPr>
        <p:spPr>
          <a:xfrm>
            <a:off x="381000" y="533400"/>
            <a:ext cx="8610600" cy="1143000"/>
          </a:xfrm>
        </p:spPr>
        <p:txBody>
          <a:bodyPr>
            <a:noAutofit/>
          </a:bodyPr>
          <a:lstStyle/>
          <a:p>
            <a:pPr lvl="2" algn="l" rtl="0">
              <a:spcBef>
                <a:spcPct val="0"/>
              </a:spcBef>
            </a:pPr>
            <a:r>
              <a:rPr lang="en-US" sz="3600" b="1" i="1" dirty="0" smtClean="0">
                <a:solidFill>
                  <a:schemeClr val="bg1"/>
                </a:solidFill>
                <a:latin typeface="Palatino Linotype"/>
                <a:cs typeface="Palatino Linotype"/>
              </a:rPr>
              <a:t>Lesson #2</a:t>
            </a:r>
            <a:r>
              <a:rPr lang="en-US" sz="3600" b="1" dirty="0" smtClean="0">
                <a:solidFill>
                  <a:schemeClr val="bg1"/>
                </a:solidFill>
                <a:latin typeface="Palatino Linotype"/>
                <a:cs typeface="Palatino Linotype"/>
              </a:rPr>
              <a:t>.  </a:t>
            </a:r>
            <a:br>
              <a:rPr lang="en-US" sz="3600" b="1" dirty="0" smtClean="0">
                <a:solidFill>
                  <a:schemeClr val="bg1"/>
                </a:solidFill>
                <a:latin typeface="Palatino Linotype"/>
                <a:cs typeface="Palatino Linotype"/>
              </a:rPr>
            </a:br>
            <a:r>
              <a:rPr lang="en-US" sz="3600" b="1" dirty="0" smtClean="0">
                <a:solidFill>
                  <a:srgbClr val="800000"/>
                </a:solidFill>
                <a:latin typeface="Palatino Linotype"/>
                <a:cs typeface="Palatino Linotype"/>
              </a:rPr>
              <a:t>Sunflowers follow the </a:t>
            </a:r>
            <a:br>
              <a:rPr lang="en-US" sz="3600" b="1" dirty="0" smtClean="0">
                <a:solidFill>
                  <a:srgbClr val="800000"/>
                </a:solidFill>
                <a:latin typeface="Palatino Linotype"/>
                <a:cs typeface="Palatino Linotype"/>
              </a:rPr>
            </a:br>
            <a:r>
              <a:rPr lang="en-US" sz="3600" b="1" dirty="0" smtClean="0">
                <a:solidFill>
                  <a:srgbClr val="800000"/>
                </a:solidFill>
                <a:latin typeface="Palatino Linotype"/>
                <a:cs typeface="Palatino Linotype"/>
              </a:rPr>
              <a:t>path of the sun.</a:t>
            </a:r>
            <a:br>
              <a:rPr lang="en-US" sz="3600" b="1" dirty="0" smtClean="0">
                <a:solidFill>
                  <a:srgbClr val="800000"/>
                </a:solidFill>
                <a:latin typeface="Palatino Linotype"/>
                <a:cs typeface="Palatino Linotype"/>
              </a:rPr>
            </a:br>
            <a:endParaRPr lang="en-US" sz="3600" b="1" dirty="0">
              <a:solidFill>
                <a:srgbClr val="800000"/>
              </a:solidFill>
              <a:latin typeface="Palatino Linotype"/>
              <a:cs typeface="Palatino Linotype"/>
            </a:endParaRPr>
          </a:p>
        </p:txBody>
      </p:sp>
      <p:sp>
        <p:nvSpPr>
          <p:cNvPr id="3" name="Content Placeholder 2"/>
          <p:cNvSpPr>
            <a:spLocks noGrp="1"/>
          </p:cNvSpPr>
          <p:nvPr>
            <p:ph idx="1"/>
          </p:nvPr>
        </p:nvSpPr>
        <p:spPr>
          <a:xfrm>
            <a:off x="152400" y="2438400"/>
            <a:ext cx="7010400" cy="3382963"/>
          </a:xfrm>
        </p:spPr>
        <p:txBody>
          <a:bodyPr>
            <a:normAutofit/>
          </a:bodyPr>
          <a:lstStyle/>
          <a:p>
            <a:pPr marL="0" indent="0" algn="ctr">
              <a:buNone/>
            </a:pPr>
            <a:r>
              <a:rPr lang="en-US" sz="4000" dirty="0"/>
              <a:t>I am the light of the world. Whoever follows me will never walk in darkness, but will have the light of life!” </a:t>
            </a:r>
            <a:endParaRPr lang="en-US" sz="4000" dirty="0" smtClean="0"/>
          </a:p>
          <a:p>
            <a:pPr marL="0" indent="0" algn="ctr">
              <a:buNone/>
            </a:pPr>
            <a:r>
              <a:rPr lang="en-US" i="1" dirty="0" smtClean="0"/>
              <a:t>John </a:t>
            </a:r>
            <a:r>
              <a:rPr lang="en-US" i="1" dirty="0"/>
              <a:t>8:12 </a:t>
            </a:r>
            <a:r>
              <a:rPr lang="en-US" i="1" dirty="0" smtClean="0"/>
              <a:t>KJV</a:t>
            </a:r>
            <a:endParaRPr lang="en-US" i="1" dirty="0"/>
          </a:p>
        </p:txBody>
      </p:sp>
    </p:spTree>
    <p:extLst>
      <p:ext uri="{BB962C8B-B14F-4D97-AF65-F5344CB8AC3E}">
        <p14:creationId xmlns:p14="http://schemas.microsoft.com/office/powerpoint/2010/main" val="32143851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309096" cy="6858000"/>
          </a:xfrm>
          <a:prstGeom prst="rect">
            <a:avLst/>
          </a:prstGeom>
        </p:spPr>
      </p:pic>
      <p:sp>
        <p:nvSpPr>
          <p:cNvPr id="3" name="Content Placeholder 2"/>
          <p:cNvSpPr>
            <a:spLocks noGrp="1"/>
          </p:cNvSpPr>
          <p:nvPr>
            <p:ph idx="1"/>
          </p:nvPr>
        </p:nvSpPr>
        <p:spPr>
          <a:xfrm>
            <a:off x="2133600" y="2103437"/>
            <a:ext cx="7162800" cy="4525963"/>
          </a:xfrm>
        </p:spPr>
        <p:txBody>
          <a:bodyPr>
            <a:noAutofit/>
          </a:bodyPr>
          <a:lstStyle/>
          <a:p>
            <a:pPr marL="0" indent="0" algn="ctr">
              <a:buNone/>
            </a:pPr>
            <a:r>
              <a:rPr lang="en-US" sz="3600" dirty="0"/>
              <a:t> “Looking unto Jesus, Peter walks securely; but </a:t>
            </a:r>
            <a:r>
              <a:rPr lang="en-US" sz="3600" dirty="0" smtClean="0"/>
              <a:t>as in </a:t>
            </a:r>
            <a:r>
              <a:rPr lang="en-US" sz="3600" dirty="0"/>
              <a:t>self-satisfaction he glances back toward his companions in the boat, his eyes are turned from the Savior. The wind is boisterous. The waves roll high, and come directly between him and the </a:t>
            </a:r>
            <a:r>
              <a:rPr lang="en-US" sz="3600" dirty="0" smtClean="0"/>
              <a:t>Master</a:t>
            </a:r>
            <a:r>
              <a:rPr lang="en-US" sz="3600" dirty="0"/>
              <a:t>; and he is afraid. </a:t>
            </a:r>
          </a:p>
        </p:txBody>
      </p:sp>
    </p:spTree>
    <p:extLst>
      <p:ext uri="{BB962C8B-B14F-4D97-AF65-F5344CB8AC3E}">
        <p14:creationId xmlns:p14="http://schemas.microsoft.com/office/powerpoint/2010/main" val="1408681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rayerInternationalDay_PP_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309096" cy="6858000"/>
          </a:xfrm>
          <a:prstGeom prst="rect">
            <a:avLst/>
          </a:prstGeom>
        </p:spPr>
      </p:pic>
      <p:sp>
        <p:nvSpPr>
          <p:cNvPr id="3" name="Content Placeholder 2"/>
          <p:cNvSpPr>
            <a:spLocks noGrp="1"/>
          </p:cNvSpPr>
          <p:nvPr>
            <p:ph idx="1"/>
          </p:nvPr>
        </p:nvSpPr>
        <p:spPr>
          <a:xfrm>
            <a:off x="2590800" y="1905000"/>
            <a:ext cx="6477000" cy="3886200"/>
          </a:xfrm>
        </p:spPr>
        <p:txBody>
          <a:bodyPr>
            <a:noAutofit/>
          </a:bodyPr>
          <a:lstStyle/>
          <a:p>
            <a:pPr marL="0" indent="0" algn="ctr">
              <a:buNone/>
            </a:pPr>
            <a:r>
              <a:rPr lang="en-US" sz="3600" dirty="0"/>
              <a:t>For a moment Christ is hidden from his view and his faith gives way. He begins to sink. But </a:t>
            </a:r>
            <a:r>
              <a:rPr lang="en-US" sz="3600" dirty="0" smtClean="0"/>
              <a:t>while </a:t>
            </a:r>
            <a:r>
              <a:rPr lang="en-US" sz="3600" dirty="0"/>
              <a:t>the billows talk with death Peter lifts his eyes from the angry waters and, fixing them upon Jesus, cries, </a:t>
            </a:r>
            <a:r>
              <a:rPr lang="en-US" sz="3600" dirty="0" smtClean="0"/>
              <a:t>“Lord</a:t>
            </a:r>
            <a:r>
              <a:rPr lang="en-US" sz="3600" dirty="0"/>
              <a:t>, save me</a:t>
            </a:r>
            <a:r>
              <a:rPr lang="en-US" sz="3600" dirty="0" smtClean="0"/>
              <a:t>!”</a:t>
            </a:r>
            <a:r>
              <a:rPr lang="en-US" sz="3600" b="1" i="1" dirty="0" smtClean="0"/>
              <a:t> </a:t>
            </a:r>
            <a:endParaRPr lang="en-US" b="1" i="1" dirty="0" smtClean="0"/>
          </a:p>
          <a:p>
            <a:pPr marL="0" indent="0" algn="ctr">
              <a:buNone/>
            </a:pPr>
            <a:r>
              <a:rPr lang="en-US" i="1" dirty="0" smtClean="0"/>
              <a:t>Desire </a:t>
            </a:r>
            <a:r>
              <a:rPr lang="en-US" i="1" dirty="0"/>
              <a:t>of Ages,</a:t>
            </a:r>
            <a:r>
              <a:rPr lang="en-US" dirty="0"/>
              <a:t> p. </a:t>
            </a:r>
            <a:r>
              <a:rPr lang="en-US" dirty="0" smtClean="0"/>
              <a:t>381</a:t>
            </a:r>
            <a:endParaRPr lang="en-US" dirty="0"/>
          </a:p>
          <a:p>
            <a:pPr marL="0" indent="0" algn="ctr">
              <a:buNone/>
            </a:pPr>
            <a:endParaRPr lang="en-US" sz="3600" dirty="0"/>
          </a:p>
        </p:txBody>
      </p:sp>
    </p:spTree>
    <p:extLst>
      <p:ext uri="{BB962C8B-B14F-4D97-AF65-F5344CB8AC3E}">
        <p14:creationId xmlns:p14="http://schemas.microsoft.com/office/powerpoint/2010/main" val="32071777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3510</TotalTime>
  <Words>1161</Words>
  <Application>Microsoft Office PowerPoint</Application>
  <PresentationFormat>On-screen Show (4:3)</PresentationFormat>
  <Paragraphs>60</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He Lifts up my Head</vt:lpstr>
      <vt:lpstr>PowerPoint Presentation</vt:lpstr>
      <vt:lpstr>PowerPoint Presentation</vt:lpstr>
      <vt:lpstr>PowerPoint Presentation</vt:lpstr>
      <vt:lpstr>Lesson # 1.  The sunflower keeps its corolla upright.  </vt:lpstr>
      <vt:lpstr>PowerPoint Presentation</vt:lpstr>
      <vt:lpstr>Lesson #2.   Sunflowers follow the  path of the sun. </vt:lpstr>
      <vt:lpstr>PowerPoint Presentation</vt:lpstr>
      <vt:lpstr>PowerPoint Presentation</vt:lpstr>
      <vt:lpstr>Keeping our eyes on Jesus in the midst of tribulation requires a great deal of faith, the ability… </vt:lpstr>
      <vt:lpstr>PowerPoint Presentation</vt:lpstr>
      <vt:lpstr>PowerPoint Presentation</vt:lpstr>
      <vt:lpstr> Lesson #3.   Sunflowers resemble the sun </vt:lpstr>
      <vt:lpstr>PowerPoint Presentation</vt:lpstr>
      <vt:lpstr>PowerPoint Presentation</vt:lpstr>
      <vt:lpstr>PowerPoint Presentation</vt:lpstr>
      <vt:lpstr>Characteristics of the Prayer Life of Jesus  </vt:lpstr>
      <vt:lpstr>1. Complete Dependence: </vt:lpstr>
      <vt:lpstr>2. Aware of His Condition</vt:lpstr>
      <vt:lpstr>PowerPoint Presentation</vt:lpstr>
      <vt:lpstr>PowerPoint Presentation</vt:lpstr>
      <vt:lpstr>3. Deep Love for Humanity: </vt:lpstr>
      <vt:lpstr>4. Private Prayer: </vt:lpstr>
      <vt:lpstr>PowerPoint Presentation</vt:lpstr>
      <vt:lpstr>PowerPoint Presentation</vt:lpstr>
      <vt:lpstr>PowerPoint Presentation</vt:lpstr>
      <vt:lpstr>PowerPoint Presentation</vt:lpstr>
      <vt:lpstr>PowerPoint Presentation</vt:lpstr>
      <vt:lpstr>PowerPoint Presentation</vt:lpstr>
    </vt:vector>
  </TitlesOfParts>
  <Company>S.D.A. Church World Headquarters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 Lifts up my Head</dc:title>
  <dc:creator>Mwansa, Judith</dc:creator>
  <cp:lastModifiedBy>Mwansa, Judith</cp:lastModifiedBy>
  <cp:revision>26</cp:revision>
  <dcterms:created xsi:type="dcterms:W3CDTF">2013-10-03T19:00:29Z</dcterms:created>
  <dcterms:modified xsi:type="dcterms:W3CDTF">2013-10-10T18:33:55Z</dcterms:modified>
</cp:coreProperties>
</file>