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06"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4"/>
    <p:restoredTop sz="92936"/>
  </p:normalViewPr>
  <p:slideViewPr>
    <p:cSldViewPr snapToGrid="0" snapToObjects="1">
      <p:cViewPr>
        <p:scale>
          <a:sx n="67" d="100"/>
          <a:sy n="67" d="100"/>
        </p:scale>
        <p:origin x="-834" y="-5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8D5E99-E104-E541-B356-615CB7ACBD9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971376650"/>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D5E99-E104-E541-B356-615CB7ACBD9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12586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D5E99-E104-E541-B356-615CB7ACBD9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1174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D5E99-E104-E541-B356-615CB7ACBD9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64454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D5E99-E104-E541-B356-615CB7ACBD9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608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D5E99-E104-E541-B356-615CB7ACBD9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370913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D5E99-E104-E541-B356-615CB7ACBD9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1949045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D5E99-E104-E541-B356-615CB7ACBD9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2046709749"/>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D5E99-E104-E541-B356-615CB7ACBD9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756672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8D5E99-E104-E541-B356-615CB7ACBD9C}"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2136571305"/>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8D5E99-E104-E541-B356-615CB7ACBD9C}"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127986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8D5E99-E104-E541-B356-615CB7ACBD9C}"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143850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8D5E99-E104-E541-B356-615CB7ACBD9C}"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659680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D5E99-E104-E541-B356-615CB7ACBD9C}"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1937258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D5E99-E104-E541-B356-615CB7ACBD9C}"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150101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D5E99-E104-E541-B356-615CB7ACBD9C}"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09CA4-CD02-784B-A4C2-BDA9F1B17138}" type="slidenum">
              <a:rPr lang="en-US" smtClean="0"/>
              <a:t>‹#›</a:t>
            </a:fld>
            <a:endParaRPr lang="en-US"/>
          </a:p>
        </p:txBody>
      </p:sp>
    </p:spTree>
    <p:extLst>
      <p:ext uri="{BB962C8B-B14F-4D97-AF65-F5344CB8AC3E}">
        <p14:creationId xmlns:p14="http://schemas.microsoft.com/office/powerpoint/2010/main" val="101950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8D5E99-E104-E541-B356-615CB7ACBD9C}" type="datetimeFigureOut">
              <a:rPr lang="en-US" smtClean="0"/>
              <a:t>12/1/2015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2A09CA4-CD02-784B-A4C2-BDA9F1B17138}" type="slidenum">
              <a:rPr lang="en-US" smtClean="0"/>
              <a:t>‹#›</a:t>
            </a:fld>
            <a:endParaRPr lang="en-US"/>
          </a:p>
        </p:txBody>
      </p:sp>
    </p:spTree>
    <p:extLst>
      <p:ext uri="{BB962C8B-B14F-4D97-AF65-F5344CB8AC3E}">
        <p14:creationId xmlns:p14="http://schemas.microsoft.com/office/powerpoint/2010/main" val="156451247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jpeg"/></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jpeg"/></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jpeg"/></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01920" y="1151606"/>
            <a:ext cx="1785246" cy="4308069"/>
          </a:xfrm>
          <a:prstGeom prst="rect">
            <a:avLst/>
          </a:prstGeom>
        </p:spPr>
      </p:pic>
      <p:sp>
        <p:nvSpPr>
          <p:cNvPr id="2" name="Title 1"/>
          <p:cNvSpPr>
            <a:spLocks noGrp="1"/>
          </p:cNvSpPr>
          <p:nvPr>
            <p:ph type="ctrTitle"/>
          </p:nvPr>
        </p:nvSpPr>
        <p:spPr>
          <a:xfrm>
            <a:off x="1076960" y="1733974"/>
            <a:ext cx="5953760" cy="1646302"/>
          </a:xfrm>
        </p:spPr>
        <p:txBody>
          <a:bodyPr/>
          <a:lstStyle/>
          <a:p>
            <a:pPr algn="l"/>
            <a:r>
              <a:rPr lang="en-US" sz="4800" dirty="0">
                <a:solidFill>
                  <a:schemeClr val="accent2">
                    <a:lumMod val="50000"/>
                  </a:schemeClr>
                </a:solidFill>
                <a:ea typeface="Garamond" charset="0"/>
                <a:cs typeface="Garamond" charset="0"/>
              </a:rPr>
              <a:t>Daring </a:t>
            </a:r>
            <a:r>
              <a:rPr lang="en-US" sz="4800" dirty="0" smtClean="0">
                <a:solidFill>
                  <a:schemeClr val="accent2">
                    <a:lumMod val="50000"/>
                  </a:schemeClr>
                </a:solidFill>
                <a:ea typeface="Garamond" charset="0"/>
                <a:cs typeface="Garamond" charset="0"/>
              </a:rPr>
              <a:t/>
            </a:r>
            <a:br>
              <a:rPr lang="en-US" sz="4800" dirty="0" smtClean="0">
                <a:solidFill>
                  <a:schemeClr val="accent2">
                    <a:lumMod val="50000"/>
                  </a:schemeClr>
                </a:solidFill>
                <a:ea typeface="Garamond" charset="0"/>
                <a:cs typeface="Garamond" charset="0"/>
              </a:rPr>
            </a:br>
            <a:r>
              <a:rPr lang="en-US" sz="4800" dirty="0" smtClean="0">
                <a:solidFill>
                  <a:schemeClr val="accent2">
                    <a:lumMod val="50000"/>
                  </a:schemeClr>
                </a:solidFill>
                <a:ea typeface="Garamond" charset="0"/>
                <a:cs typeface="Garamond" charset="0"/>
              </a:rPr>
              <a:t>to </a:t>
            </a:r>
            <a:r>
              <a:rPr lang="en-US" sz="4800" dirty="0">
                <a:solidFill>
                  <a:schemeClr val="accent2">
                    <a:lumMod val="50000"/>
                  </a:schemeClr>
                </a:solidFill>
                <a:ea typeface="Garamond" charset="0"/>
                <a:cs typeface="Garamond" charset="0"/>
              </a:rPr>
              <a:t>Ask for More </a:t>
            </a:r>
          </a:p>
        </p:txBody>
      </p:sp>
      <p:sp>
        <p:nvSpPr>
          <p:cNvPr id="3" name="Subtitle 2"/>
          <p:cNvSpPr>
            <a:spLocks noGrp="1"/>
          </p:cNvSpPr>
          <p:nvPr>
            <p:ph type="subTitle" idx="1"/>
          </p:nvPr>
        </p:nvSpPr>
        <p:spPr>
          <a:xfrm>
            <a:off x="755227" y="3522514"/>
            <a:ext cx="4995333" cy="2167086"/>
          </a:xfrm>
        </p:spPr>
        <p:txBody>
          <a:bodyPr>
            <a:normAutofit/>
          </a:bodyPr>
          <a:lstStyle/>
          <a:p>
            <a:pPr algn="ctr">
              <a:lnSpc>
                <a:spcPct val="80000"/>
              </a:lnSpc>
              <a:defRPr/>
            </a:pPr>
            <a:r>
              <a:rPr lang="en-US" altLang="en-US" sz="2400" b="1" dirty="0">
                <a:solidFill>
                  <a:schemeClr val="accent3">
                    <a:lumMod val="50000"/>
                  </a:schemeClr>
                </a:solidFill>
                <a:latin typeface="Calibri" charset="0"/>
                <a:ea typeface="Calibri" charset="0"/>
                <a:cs typeface="Calibri" charset="0"/>
                <a:sym typeface="Abadi MT Condensed Extra Bold" charset="0"/>
              </a:rPr>
              <a:t>Four Divine Keys </a:t>
            </a:r>
            <a:r>
              <a:rPr lang="en-US" altLang="en-US" sz="2400" b="1" dirty="0" smtClean="0">
                <a:solidFill>
                  <a:schemeClr val="accent3">
                    <a:lumMod val="50000"/>
                  </a:schemeClr>
                </a:solidFill>
                <a:latin typeface="Calibri" charset="0"/>
                <a:ea typeface="Calibri" charset="0"/>
                <a:cs typeface="Calibri" charset="0"/>
                <a:sym typeface="Abadi MT Condensed Extra Bold" charset="0"/>
              </a:rPr>
              <a:t>to Abundant</a:t>
            </a:r>
          </a:p>
          <a:p>
            <a:pPr algn="ctr">
              <a:lnSpc>
                <a:spcPct val="80000"/>
              </a:lnSpc>
              <a:defRPr/>
            </a:pPr>
            <a:r>
              <a:rPr lang="en-US" altLang="en-US" sz="2400" b="1" dirty="0" smtClean="0">
                <a:solidFill>
                  <a:schemeClr val="accent3">
                    <a:lumMod val="50000"/>
                  </a:schemeClr>
                </a:solidFill>
                <a:latin typeface="Calibri" charset="0"/>
                <a:ea typeface="Calibri" charset="0"/>
                <a:cs typeface="Calibri" charset="0"/>
                <a:sym typeface="Abadi MT Condensed Extra Bold" charset="0"/>
              </a:rPr>
              <a:t> </a:t>
            </a:r>
            <a:r>
              <a:rPr lang="en-US" altLang="en-US" sz="2400" b="1" dirty="0">
                <a:solidFill>
                  <a:schemeClr val="accent3">
                    <a:lumMod val="50000"/>
                  </a:schemeClr>
                </a:solidFill>
                <a:latin typeface="Calibri" charset="0"/>
                <a:ea typeface="Calibri" charset="0"/>
                <a:cs typeface="Calibri" charset="0"/>
                <a:sym typeface="Abadi MT Condensed Extra Bold" charset="0"/>
              </a:rPr>
              <a:t>Spiritual Blessings</a:t>
            </a:r>
          </a:p>
          <a:p>
            <a:pPr algn="ctr">
              <a:lnSpc>
                <a:spcPct val="80000"/>
              </a:lnSpc>
              <a:defRPr/>
            </a:pPr>
            <a:r>
              <a:rPr lang="en-US" altLang="en-US" sz="1600" dirty="0">
                <a:solidFill>
                  <a:schemeClr val="tx1"/>
                </a:solidFill>
                <a:latin typeface="Calibri" charset="0"/>
                <a:ea typeface="Calibri" charset="0"/>
                <a:cs typeface="Calibri" charset="0"/>
                <a:sym typeface="Abadi MT Condensed Extra Bold" charset="0"/>
              </a:rPr>
              <a:t>By Melody Mason</a:t>
            </a:r>
          </a:p>
          <a:p>
            <a:pPr algn="ctr">
              <a:lnSpc>
                <a:spcPct val="80000"/>
              </a:lnSpc>
              <a:defRPr/>
            </a:pPr>
            <a:endParaRPr lang="en-US" altLang="en-US" dirty="0">
              <a:sym typeface="Abadi MT Condensed Extra Bold" charset="0"/>
            </a:endParaRPr>
          </a:p>
        </p:txBody>
      </p:sp>
      <p:sp>
        <p:nvSpPr>
          <p:cNvPr id="7" name="TextBox 6"/>
          <p:cNvSpPr txBox="1"/>
          <p:nvPr/>
        </p:nvSpPr>
        <p:spPr>
          <a:xfrm>
            <a:off x="1515418" y="5363176"/>
            <a:ext cx="3165033" cy="523220"/>
          </a:xfrm>
          <a:prstGeom prst="rect">
            <a:avLst/>
          </a:prstGeom>
          <a:noFill/>
        </p:spPr>
        <p:txBody>
          <a:bodyPr wrap="none" rtlCol="0">
            <a:spAutoFit/>
          </a:bodyPr>
          <a:lstStyle/>
          <a:p>
            <a:pPr algn="ctr"/>
            <a:r>
              <a:rPr lang="en-US" sz="1400" dirty="0">
                <a:solidFill>
                  <a:srgbClr val="002060"/>
                </a:solidFill>
                <a:latin typeface="Calibri" charset="0"/>
                <a:ea typeface="Calibri" charset="0"/>
                <a:cs typeface="Calibri" charset="0"/>
              </a:rPr>
              <a:t> </a:t>
            </a:r>
            <a:r>
              <a:rPr lang="en-US" sz="1400" dirty="0">
                <a:latin typeface="Calibri" charset="0"/>
                <a:ea typeface="Calibri" charset="0"/>
                <a:cs typeface="Calibri" charset="0"/>
              </a:rPr>
              <a:t>General Conference Women's Ministries</a:t>
            </a:r>
            <a:br>
              <a:rPr lang="en-US" sz="1400" dirty="0">
                <a:latin typeface="Calibri" charset="0"/>
                <a:ea typeface="Calibri" charset="0"/>
                <a:cs typeface="Calibri" charset="0"/>
              </a:rPr>
            </a:br>
            <a:r>
              <a:rPr lang="en-US" sz="1400" dirty="0">
                <a:latin typeface="Calibri" charset="0"/>
                <a:ea typeface="Calibri" charset="0"/>
                <a:cs typeface="Calibri" charset="0"/>
              </a:rPr>
              <a:t> International Women’s Day of Prayer</a:t>
            </a:r>
          </a:p>
        </p:txBody>
      </p:sp>
      <p:pic>
        <p:nvPicPr>
          <p:cNvPr id="8" name="Picture 8" descr="WMLOGO-small"/>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79085" y="6048956"/>
            <a:ext cx="7810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292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467361" y="4518422"/>
            <a:ext cx="6055360" cy="233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2531" dirty="0">
                <a:solidFill>
                  <a:schemeClr val="tx1"/>
                </a:solidFill>
                <a:latin typeface="Cambria" charset="0"/>
                <a:sym typeface="Cambria" charset="0"/>
              </a:rPr>
              <a:t>“</a:t>
            </a:r>
            <a:r>
              <a:rPr lang="en-US" altLang="en-US" sz="2531" dirty="0">
                <a:solidFill>
                  <a:schemeClr val="tx1"/>
                </a:solidFill>
                <a:latin typeface="Abadi MT Condensed Extra Bold" charset="0"/>
                <a:sym typeface="Abadi MT Condensed Extra Bold" charset="0"/>
              </a:rPr>
              <a:t>Minor matters occupy the attention</a:t>
            </a:r>
            <a:r>
              <a:rPr lang="en-US" altLang="en-US" sz="2531" dirty="0">
                <a:solidFill>
                  <a:schemeClr val="tx1"/>
                </a:solidFill>
                <a:latin typeface="Cambria" charset="0"/>
                <a:sym typeface="Cambria" charset="0"/>
              </a:rPr>
              <a:t> </a:t>
            </a:r>
            <a:r>
              <a:rPr lang="en-US" altLang="en-US" sz="2531" dirty="0">
                <a:solidFill>
                  <a:schemeClr val="tx1"/>
                </a:solidFill>
                <a:latin typeface="Garamond" charset="0"/>
                <a:ea typeface="Garamond" charset="0"/>
                <a:cs typeface="Garamond" charset="0"/>
                <a:sym typeface="Cambria" charset="0"/>
              </a:rPr>
              <a:t>and the divine power which is necessary for the growth and prosperity of the church, and which would bring all other blessings in its train, is lacking, though offered in plentitude.” </a:t>
            </a:r>
          </a:p>
          <a:p>
            <a:pPr eaLnBrk="1" hangingPunct="1"/>
            <a:r>
              <a:rPr lang="en-US" altLang="en-US" sz="2531" i="1" dirty="0" smtClean="0">
                <a:solidFill>
                  <a:schemeClr val="tx1"/>
                </a:solidFill>
                <a:latin typeface="Garamond" charset="0"/>
                <a:ea typeface="Garamond" charset="0"/>
                <a:cs typeface="Garamond" charset="0"/>
                <a:sym typeface="Cambria Italic" charset="0"/>
              </a:rPr>
              <a:t> Testimonies </a:t>
            </a:r>
            <a:r>
              <a:rPr lang="en-US" altLang="en-US" sz="2531" dirty="0" smtClean="0">
                <a:solidFill>
                  <a:schemeClr val="tx1"/>
                </a:solidFill>
                <a:latin typeface="Garamond" charset="0"/>
                <a:ea typeface="Garamond" charset="0"/>
                <a:cs typeface="Garamond" charset="0"/>
                <a:sym typeface="Cambria Italic" charset="0"/>
              </a:rPr>
              <a:t>vol</a:t>
            </a:r>
            <a:r>
              <a:rPr lang="en-US" altLang="en-US" sz="2531" i="1" dirty="0" smtClean="0">
                <a:solidFill>
                  <a:schemeClr val="tx1"/>
                </a:solidFill>
                <a:latin typeface="Garamond" charset="0"/>
                <a:ea typeface="Garamond" charset="0"/>
                <a:cs typeface="Garamond" charset="0"/>
                <a:sym typeface="Cambria Italic" charset="0"/>
              </a:rPr>
              <a:t>. </a:t>
            </a:r>
            <a:r>
              <a:rPr lang="en-US" altLang="en-US" sz="2531" dirty="0" smtClean="0">
                <a:solidFill>
                  <a:schemeClr val="tx1"/>
                </a:solidFill>
                <a:latin typeface="Garamond" charset="0"/>
                <a:ea typeface="Garamond" charset="0"/>
                <a:cs typeface="Garamond" charset="0"/>
                <a:sym typeface="Cambria Italic" charset="0"/>
              </a:rPr>
              <a:t>8</a:t>
            </a:r>
            <a:r>
              <a:rPr lang="en-US" altLang="en-US" sz="2531" i="1" dirty="0" smtClean="0">
                <a:solidFill>
                  <a:schemeClr val="tx1"/>
                </a:solidFill>
                <a:latin typeface="Garamond" charset="0"/>
                <a:ea typeface="Garamond" charset="0"/>
                <a:cs typeface="Garamond" charset="0"/>
                <a:sym typeface="Cambria Italic" charset="0"/>
              </a:rPr>
              <a:t>,</a:t>
            </a:r>
            <a:r>
              <a:rPr lang="en-US" altLang="en-US" sz="2531" i="1" dirty="0" smtClean="0">
                <a:solidFill>
                  <a:schemeClr val="tx1"/>
                </a:solidFill>
                <a:latin typeface="Garamond" charset="0"/>
                <a:ea typeface="Garamond" charset="0"/>
                <a:cs typeface="Garamond" charset="0"/>
                <a:sym typeface="Cambria" charset="0"/>
              </a:rPr>
              <a:t> </a:t>
            </a:r>
            <a:r>
              <a:rPr lang="en-US" altLang="en-US" sz="2531" dirty="0">
                <a:solidFill>
                  <a:schemeClr val="tx1"/>
                </a:solidFill>
                <a:latin typeface="Garamond" charset="0"/>
                <a:ea typeface="Garamond" charset="0"/>
                <a:cs typeface="Garamond" charset="0"/>
                <a:sym typeface="Cambria" charset="0"/>
              </a:rPr>
              <a:t>p. 21</a:t>
            </a:r>
          </a:p>
          <a:p>
            <a:pPr eaLnBrk="1" hangingPunct="1"/>
            <a:endParaRPr lang="en-US" altLang="en-US" sz="2531" dirty="0">
              <a:solidFill>
                <a:schemeClr val="tx1"/>
              </a:solidFill>
              <a:latin typeface="Cambria" charset="0"/>
              <a:sym typeface="Cambria" charset="0"/>
            </a:endParaRPr>
          </a:p>
        </p:txBody>
      </p:sp>
      <p:sp>
        <p:nvSpPr>
          <p:cNvPr id="23554" name="Rectangle 2"/>
          <p:cNvSpPr>
            <a:spLocks/>
          </p:cNvSpPr>
          <p:nvPr/>
        </p:nvSpPr>
        <p:spPr bwMode="auto">
          <a:xfrm>
            <a:off x="178798" y="527031"/>
            <a:ext cx="3455789" cy="356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800" dirty="0">
                <a:solidFill>
                  <a:schemeClr val="tx1"/>
                </a:solidFill>
                <a:latin typeface="Abadi MT Condensed Extra Bold" charset="0"/>
                <a:sym typeface="Abadi MT Condensed Extra Bold" charset="0"/>
              </a:rPr>
              <a:t>Good things  can be the </a:t>
            </a:r>
          </a:p>
          <a:p>
            <a:pPr eaLnBrk="1" hangingPunct="1"/>
            <a:r>
              <a:rPr lang="en-US" altLang="en-US" sz="4800" dirty="0">
                <a:solidFill>
                  <a:schemeClr val="tx1"/>
                </a:solidFill>
                <a:latin typeface="Abadi MT Condensed Extra Bold" charset="0"/>
                <a:sym typeface="Abadi MT Condensed Extra Bold" charset="0"/>
              </a:rPr>
              <a:t>enemy of the </a:t>
            </a:r>
            <a:r>
              <a:rPr lang="en-US" altLang="en-US" sz="4800" i="1" dirty="0">
                <a:solidFill>
                  <a:schemeClr val="tx1"/>
                </a:solidFill>
                <a:latin typeface="Garamond" charset="0"/>
                <a:ea typeface="Garamond" charset="0"/>
                <a:cs typeface="Garamond" charset="0"/>
                <a:sym typeface="Zapfino" charset="0"/>
              </a:rPr>
              <a:t>Best Thing!</a:t>
            </a:r>
          </a:p>
        </p:txBody>
      </p:sp>
      <p:grpSp>
        <p:nvGrpSpPr>
          <p:cNvPr id="23555" name="Group 5"/>
          <p:cNvGrpSpPr>
            <a:grpSpLocks/>
          </p:cNvGrpSpPr>
          <p:nvPr/>
        </p:nvGrpSpPr>
        <p:grpSpPr bwMode="auto">
          <a:xfrm>
            <a:off x="3662393" y="1016000"/>
            <a:ext cx="3571527" cy="2867958"/>
            <a:chOff x="0" y="0"/>
            <a:chExt cx="4016" cy="3032"/>
          </a:xfrm>
        </p:grpSpPr>
        <p:pic>
          <p:nvPicPr>
            <p:cNvPr id="23556" name="Picture 3"/>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 y="176"/>
              <a:ext cx="3663" cy="2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3557"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016" cy="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515070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3"/>
          <p:cNvGrpSpPr>
            <a:grpSpLocks/>
          </p:cNvGrpSpPr>
          <p:nvPr/>
        </p:nvGrpSpPr>
        <p:grpSpPr bwMode="auto">
          <a:xfrm>
            <a:off x="348942" y="3905297"/>
            <a:ext cx="3105458" cy="2556449"/>
            <a:chOff x="0" y="0"/>
            <a:chExt cx="3440" cy="2632"/>
          </a:xfrm>
        </p:grpSpPr>
        <p:pic>
          <p:nvPicPr>
            <p:cNvPr id="24588"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445886">
              <a:off x="308" y="371"/>
              <a:ext cx="2822" cy="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89"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40" cy="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4578" name="Group 6"/>
          <p:cNvGrpSpPr>
            <a:grpSpLocks/>
          </p:cNvGrpSpPr>
          <p:nvPr/>
        </p:nvGrpSpPr>
        <p:grpSpPr bwMode="auto">
          <a:xfrm>
            <a:off x="2226009" y="1862160"/>
            <a:ext cx="3136879" cy="4054875"/>
            <a:chOff x="0" y="0"/>
            <a:chExt cx="3000" cy="3600"/>
          </a:xfrm>
        </p:grpSpPr>
        <p:pic>
          <p:nvPicPr>
            <p:cNvPr id="2458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10565">
              <a:off x="363" y="320"/>
              <a:ext cx="2270" cy="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87" name="Picture 5"/>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000" cy="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4579" name="Group 9"/>
          <p:cNvGrpSpPr>
            <a:grpSpLocks/>
          </p:cNvGrpSpPr>
          <p:nvPr/>
        </p:nvGrpSpPr>
        <p:grpSpPr bwMode="auto">
          <a:xfrm>
            <a:off x="5044797" y="1950720"/>
            <a:ext cx="2676803" cy="2153589"/>
            <a:chOff x="0" y="0"/>
            <a:chExt cx="2560" cy="1912"/>
          </a:xfrm>
        </p:grpSpPr>
        <p:pic>
          <p:nvPicPr>
            <p:cNvPr id="24584" name="Picture 7"/>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3130">
              <a:off x="195" y="203"/>
              <a:ext cx="2176" cy="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85" name="Picture 8"/>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2560" cy="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4580" name="Group 12"/>
          <p:cNvGrpSpPr>
            <a:grpSpLocks/>
          </p:cNvGrpSpPr>
          <p:nvPr/>
        </p:nvGrpSpPr>
        <p:grpSpPr bwMode="auto">
          <a:xfrm>
            <a:off x="5138204" y="4719590"/>
            <a:ext cx="2283648" cy="1955351"/>
            <a:chOff x="0" y="0"/>
            <a:chExt cx="2184" cy="1736"/>
          </a:xfrm>
        </p:grpSpPr>
        <p:pic>
          <p:nvPicPr>
            <p:cNvPr id="24582" name="Picture 10"/>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73130">
              <a:off x="193" y="198"/>
              <a:ext cx="1800"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83" name="Picture 11"/>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2184" cy="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4581" name="Rectangle 13"/>
          <p:cNvSpPr>
            <a:spLocks/>
          </p:cNvSpPr>
          <p:nvPr/>
        </p:nvSpPr>
        <p:spPr bwMode="auto">
          <a:xfrm>
            <a:off x="-1737941" y="160734"/>
            <a:ext cx="8812486" cy="224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lnSpc>
                <a:spcPct val="60000"/>
              </a:lnSpc>
            </a:pPr>
            <a:r>
              <a:rPr lang="en-US" altLang="en-US" sz="8000" i="1">
                <a:solidFill>
                  <a:schemeClr val="tx1"/>
                </a:solidFill>
                <a:latin typeface="Garamond" charset="0"/>
                <a:ea typeface="Garamond" charset="0"/>
                <a:cs typeface="Garamond" charset="0"/>
                <a:sym typeface="Zapfino" charset="0"/>
              </a:rPr>
              <a:t>Prioritize!</a:t>
            </a:r>
          </a:p>
        </p:txBody>
      </p:sp>
    </p:spTree>
    <p:extLst>
      <p:ext uri="{BB962C8B-B14F-4D97-AF65-F5344CB8AC3E}">
        <p14:creationId xmlns:p14="http://schemas.microsoft.com/office/powerpoint/2010/main" val="29072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3"/>
          <p:cNvGrpSpPr>
            <a:grpSpLocks/>
          </p:cNvGrpSpPr>
          <p:nvPr/>
        </p:nvGrpSpPr>
        <p:grpSpPr bwMode="auto">
          <a:xfrm>
            <a:off x="796019" y="1628553"/>
            <a:ext cx="5857875" cy="4661297"/>
            <a:chOff x="0" y="0"/>
            <a:chExt cx="5248" cy="4176"/>
          </a:xfrm>
        </p:grpSpPr>
        <p:pic>
          <p:nvPicPr>
            <p:cNvPr id="25603"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53" y="276"/>
              <a:ext cx="4744" cy="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5604"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248" cy="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5602" name="Rectangle 4"/>
          <p:cNvSpPr>
            <a:spLocks/>
          </p:cNvSpPr>
          <p:nvPr/>
        </p:nvSpPr>
        <p:spPr bwMode="auto">
          <a:xfrm>
            <a:off x="-419695" y="616149"/>
            <a:ext cx="6776517" cy="73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500" dirty="0">
                <a:solidFill>
                  <a:schemeClr val="tx1"/>
                </a:solidFill>
                <a:latin typeface="Abadi MT Condensed Extra Bold" charset="0"/>
                <a:sym typeface="Abadi MT Condensed Extra Bold" charset="0"/>
              </a:rPr>
              <a:t>Story of John Wesley</a:t>
            </a:r>
          </a:p>
        </p:txBody>
      </p:sp>
    </p:spTree>
    <p:extLst>
      <p:ext uri="{BB962C8B-B14F-4D97-AF65-F5344CB8AC3E}">
        <p14:creationId xmlns:p14="http://schemas.microsoft.com/office/powerpoint/2010/main" val="67851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629920" y="1521322"/>
            <a:ext cx="6604000" cy="363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00" dirty="0">
                <a:solidFill>
                  <a:schemeClr val="tx1"/>
                </a:solidFill>
                <a:latin typeface="Garamond" charset="0"/>
                <a:ea typeface="Garamond" charset="0"/>
                <a:cs typeface="Garamond" charset="0"/>
                <a:sym typeface="Cambria" charset="0"/>
              </a:rPr>
              <a:t>“The darkness of the evil one encloses those who neglect to pray. The whispered temptations of the enemy entice them to sin; and it is all because they do not make use of the privilege God has given them in the divine appointment of prayer.”</a:t>
            </a:r>
          </a:p>
          <a:p>
            <a:pPr eaLnBrk="1" hangingPunct="1"/>
            <a:r>
              <a:rPr lang="en-US" altLang="en-US" sz="3200" i="1" dirty="0">
                <a:solidFill>
                  <a:schemeClr val="tx1"/>
                </a:solidFill>
                <a:latin typeface="Garamond" charset="0"/>
                <a:ea typeface="Garamond" charset="0"/>
                <a:cs typeface="Garamond" charset="0"/>
                <a:sym typeface="Cambria Italic" charset="0"/>
              </a:rPr>
              <a:t>Steps to Christ</a:t>
            </a:r>
            <a:r>
              <a:rPr lang="en-US" altLang="en-US" sz="3200" dirty="0">
                <a:solidFill>
                  <a:schemeClr val="tx1"/>
                </a:solidFill>
                <a:latin typeface="Garamond" charset="0"/>
                <a:ea typeface="Garamond" charset="0"/>
                <a:cs typeface="Garamond" charset="0"/>
                <a:sym typeface="Cambria" charset="0"/>
              </a:rPr>
              <a:t>, p. 94</a:t>
            </a:r>
          </a:p>
        </p:txBody>
      </p:sp>
    </p:spTree>
    <p:extLst>
      <p:ext uri="{BB962C8B-B14F-4D97-AF65-F5344CB8AC3E}">
        <p14:creationId xmlns:p14="http://schemas.microsoft.com/office/powerpoint/2010/main" val="70352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3"/>
          <p:cNvGrpSpPr>
            <a:grpSpLocks/>
          </p:cNvGrpSpPr>
          <p:nvPr/>
        </p:nvGrpSpPr>
        <p:grpSpPr bwMode="auto">
          <a:xfrm>
            <a:off x="2570208" y="718841"/>
            <a:ext cx="4704352" cy="3858741"/>
            <a:chOff x="0" y="0"/>
            <a:chExt cx="4808" cy="3752"/>
          </a:xfrm>
        </p:grpSpPr>
        <p:pic>
          <p:nvPicPr>
            <p:cNvPr id="27655"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73130">
              <a:off x="216" y="225"/>
              <a:ext cx="4382" cy="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6"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808" cy="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7650" name="Group 6"/>
          <p:cNvGrpSpPr>
            <a:grpSpLocks/>
          </p:cNvGrpSpPr>
          <p:nvPr/>
        </p:nvGrpSpPr>
        <p:grpSpPr bwMode="auto">
          <a:xfrm>
            <a:off x="223520" y="3230880"/>
            <a:ext cx="3600168" cy="3106966"/>
            <a:chOff x="0" y="0"/>
            <a:chExt cx="3791" cy="3063"/>
          </a:xfrm>
        </p:grpSpPr>
        <p:pic>
          <p:nvPicPr>
            <p:cNvPr id="2765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94778">
              <a:off x="254" y="276"/>
              <a:ext cx="3288"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7654" name="Picture 5"/>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792" cy="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7651" name="Rectangle 7"/>
          <p:cNvSpPr>
            <a:spLocks/>
          </p:cNvSpPr>
          <p:nvPr/>
        </p:nvSpPr>
        <p:spPr bwMode="auto">
          <a:xfrm>
            <a:off x="-447040" y="718841"/>
            <a:ext cx="3690735" cy="163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000">
                <a:solidFill>
                  <a:schemeClr val="tx1"/>
                </a:solidFill>
                <a:latin typeface="Abadi MT Condensed Extra Bold" charset="0"/>
                <a:sym typeface="Abadi MT Condensed Extra Bold" charset="0"/>
              </a:rPr>
              <a:t>Don’t forget</a:t>
            </a:r>
          </a:p>
          <a:p>
            <a:pPr eaLnBrk="1" hangingPunct="1"/>
            <a:r>
              <a:rPr lang="en-US" altLang="en-US" sz="5400" dirty="0">
                <a:solidFill>
                  <a:schemeClr val="tx1"/>
                </a:solidFill>
                <a:latin typeface="Abadi MT Condensed Extra Bold" charset="0"/>
                <a:sym typeface="Abadi MT Condensed Extra Bold" charset="0"/>
              </a:rPr>
              <a:t>DANIEL!</a:t>
            </a:r>
          </a:p>
        </p:txBody>
      </p:sp>
      <p:sp>
        <p:nvSpPr>
          <p:cNvPr id="27652" name="Rectangle 8"/>
          <p:cNvSpPr>
            <a:spLocks/>
          </p:cNvSpPr>
          <p:nvPr/>
        </p:nvSpPr>
        <p:spPr bwMode="auto">
          <a:xfrm>
            <a:off x="3559527" y="4481691"/>
            <a:ext cx="4071938" cy="1196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2400" dirty="0">
                <a:solidFill>
                  <a:schemeClr val="tx1"/>
                </a:solidFill>
                <a:latin typeface="Cambria" charset="0"/>
                <a:sym typeface="Cambria" charset="0"/>
              </a:rPr>
              <a:t>He was willing to go to the </a:t>
            </a:r>
            <a:r>
              <a:rPr lang="en-US" altLang="en-US" sz="2400" dirty="0" smtClean="0">
                <a:solidFill>
                  <a:schemeClr val="tx1"/>
                </a:solidFill>
                <a:latin typeface="Cambria" charset="0"/>
                <a:sym typeface="Cambria" charset="0"/>
              </a:rPr>
              <a:t>lions’ </a:t>
            </a:r>
            <a:r>
              <a:rPr lang="en-US" altLang="en-US" sz="2400" dirty="0">
                <a:solidFill>
                  <a:schemeClr val="tx1"/>
                </a:solidFill>
                <a:latin typeface="Cambria" charset="0"/>
                <a:sym typeface="Cambria" charset="0"/>
              </a:rPr>
              <a:t>den rather than skip his prayer time with God!</a:t>
            </a:r>
          </a:p>
        </p:txBody>
      </p:sp>
    </p:spTree>
    <p:extLst>
      <p:ext uri="{BB962C8B-B14F-4D97-AF65-F5344CB8AC3E}">
        <p14:creationId xmlns:p14="http://schemas.microsoft.com/office/powerpoint/2010/main" val="8500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325601" y="869275"/>
            <a:ext cx="4241602" cy="29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9600" i="1">
                <a:solidFill>
                  <a:srgbClr val="002060"/>
                </a:solidFill>
                <a:latin typeface="Garamond" charset="0"/>
                <a:ea typeface="Garamond" charset="0"/>
                <a:cs typeface="Garamond" charset="0"/>
                <a:sym typeface="Zapfino" charset="0"/>
              </a:rPr>
              <a:t>Key 2</a:t>
            </a:r>
          </a:p>
        </p:txBody>
      </p:sp>
      <p:sp>
        <p:nvSpPr>
          <p:cNvPr id="28674" name="Rectangle 2"/>
          <p:cNvSpPr>
            <a:spLocks/>
          </p:cNvSpPr>
          <p:nvPr/>
        </p:nvSpPr>
        <p:spPr bwMode="auto">
          <a:xfrm>
            <a:off x="638806" y="2762549"/>
            <a:ext cx="7634883" cy="442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234" dirty="0">
              <a:solidFill>
                <a:schemeClr val="tx1"/>
              </a:solidFill>
              <a:latin typeface="Cambria" charset="0"/>
              <a:sym typeface="Cambria" charset="0"/>
            </a:endParaRPr>
          </a:p>
          <a:p>
            <a:pPr algn="l" eaLnBrk="1" hangingPunct="1"/>
            <a:r>
              <a:rPr lang="en-US" altLang="en-US" sz="3234" dirty="0">
                <a:solidFill>
                  <a:schemeClr val="tx1"/>
                </a:solidFill>
                <a:latin typeface="Abadi MT Condensed Extra Bold" charset="0"/>
                <a:sym typeface="Abadi MT Condensed Extra Bold" charset="0"/>
              </a:rPr>
              <a:t>2. REMOVE </a:t>
            </a:r>
          </a:p>
          <a:p>
            <a:pPr algn="l" eaLnBrk="1" hangingPunct="1"/>
            <a:r>
              <a:rPr lang="en-US" altLang="en-US" sz="3600" dirty="0">
                <a:solidFill>
                  <a:schemeClr val="tx1"/>
                </a:solidFill>
                <a:latin typeface="Garamond" charset="0"/>
                <a:ea typeface="Garamond" charset="0"/>
                <a:cs typeface="Garamond" charset="0"/>
                <a:sym typeface="Cambria" charset="0"/>
              </a:rPr>
              <a:t>form/pretense/breaches!</a:t>
            </a: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eaLnBrk="1" hangingPunct="1"/>
            <a:endParaRPr lang="en-US" altLang="en-US" sz="3234" dirty="0">
              <a:solidFill>
                <a:schemeClr val="tx1"/>
              </a:solidFill>
              <a:latin typeface="Cambria" charset="0"/>
              <a:sym typeface="Cambria" charset="0"/>
            </a:endParaRPr>
          </a:p>
        </p:txBody>
      </p:sp>
      <p:grpSp>
        <p:nvGrpSpPr>
          <p:cNvPr id="28675" name="Group 5"/>
          <p:cNvGrpSpPr>
            <a:grpSpLocks/>
          </p:cNvGrpSpPr>
          <p:nvPr/>
        </p:nvGrpSpPr>
        <p:grpSpPr bwMode="auto">
          <a:xfrm>
            <a:off x="3357063" y="869275"/>
            <a:ext cx="3653337" cy="3114482"/>
            <a:chOff x="0" y="0"/>
            <a:chExt cx="3663" cy="3016"/>
          </a:xfrm>
        </p:grpSpPr>
        <p:pic>
          <p:nvPicPr>
            <p:cNvPr id="28676" name="Picture 3"/>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32" y="245"/>
              <a:ext cx="3200"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8677"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664" cy="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661116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3"/>
          <p:cNvGrpSpPr>
            <a:grpSpLocks/>
          </p:cNvGrpSpPr>
          <p:nvPr/>
        </p:nvGrpSpPr>
        <p:grpSpPr bwMode="auto">
          <a:xfrm>
            <a:off x="256858" y="1320800"/>
            <a:ext cx="6103302" cy="5063242"/>
            <a:chOff x="0" y="0"/>
            <a:chExt cx="6192" cy="4912"/>
          </a:xfrm>
        </p:grpSpPr>
        <p:pic>
          <p:nvPicPr>
            <p:cNvPr id="29701"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37436">
              <a:off x="267" y="294"/>
              <a:ext cx="5664" cy="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02"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6192" cy="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9698" name="Group 6"/>
          <p:cNvGrpSpPr>
            <a:grpSpLocks/>
          </p:cNvGrpSpPr>
          <p:nvPr/>
        </p:nvGrpSpPr>
        <p:grpSpPr bwMode="auto">
          <a:xfrm>
            <a:off x="4275779" y="650240"/>
            <a:ext cx="3080061" cy="2605749"/>
            <a:chOff x="0" y="0"/>
            <a:chExt cx="2992" cy="2424"/>
          </a:xfrm>
        </p:grpSpPr>
        <p:pic>
          <p:nvPicPr>
            <p:cNvPr id="2969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80000">
              <a:off x="233" y="252"/>
              <a:ext cx="2528" cy="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00" name="Picture 5"/>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992" cy="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306239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3"/>
          <p:cNvGrpSpPr>
            <a:grpSpLocks/>
          </p:cNvGrpSpPr>
          <p:nvPr/>
        </p:nvGrpSpPr>
        <p:grpSpPr bwMode="auto">
          <a:xfrm>
            <a:off x="233289" y="206246"/>
            <a:ext cx="5080992" cy="4054078"/>
            <a:chOff x="0" y="0"/>
            <a:chExt cx="4552" cy="3632"/>
          </a:xfrm>
        </p:grpSpPr>
        <p:pic>
          <p:nvPicPr>
            <p:cNvPr id="30725"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43" y="263"/>
              <a:ext cx="4072" cy="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26"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552" cy="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0722" name="Group 6"/>
          <p:cNvGrpSpPr>
            <a:grpSpLocks/>
          </p:cNvGrpSpPr>
          <p:nvPr/>
        </p:nvGrpSpPr>
        <p:grpSpPr bwMode="auto">
          <a:xfrm>
            <a:off x="3106974" y="2840642"/>
            <a:ext cx="4077578" cy="3356362"/>
            <a:chOff x="0" y="0"/>
            <a:chExt cx="3840" cy="3071"/>
          </a:xfrm>
        </p:grpSpPr>
        <p:pic>
          <p:nvPicPr>
            <p:cNvPr id="3072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37438">
              <a:off x="233" y="249"/>
              <a:ext cx="3376" cy="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24" name="Picture 5"/>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840"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594676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p:cNvSpPr>
          <p:nvPr/>
        </p:nvSpPr>
        <p:spPr bwMode="auto">
          <a:xfrm>
            <a:off x="366097" y="-343159"/>
            <a:ext cx="6781792" cy="804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endParaRPr lang="en-US" altLang="en-US" sz="6600" dirty="0">
              <a:solidFill>
                <a:schemeClr val="tx1"/>
              </a:solidFill>
              <a:latin typeface="Abadi MT Condensed Extra Bold" charset="0"/>
              <a:sym typeface="Abadi MT Condensed Extra Bold" charset="0"/>
            </a:endParaRPr>
          </a:p>
          <a:p>
            <a:pPr eaLnBrk="1" hangingPunct="1"/>
            <a:r>
              <a:rPr lang="en-US" altLang="en-US" sz="4800" dirty="0">
                <a:solidFill>
                  <a:schemeClr val="tx1"/>
                </a:solidFill>
                <a:latin typeface="Abadi MT Condensed Extra Bold" charset="0"/>
                <a:sym typeface="Abadi MT Condensed Extra Bold" charset="0"/>
              </a:rPr>
              <a:t>Are we like the </a:t>
            </a:r>
            <a:r>
              <a:rPr lang="en-US" altLang="en-US" sz="4800" dirty="0" smtClean="0">
                <a:solidFill>
                  <a:schemeClr val="tx1"/>
                </a:solidFill>
                <a:latin typeface="Abadi MT Condensed Extra Bold" charset="0"/>
                <a:sym typeface="Abadi MT Condensed Extra Bold" charset="0"/>
              </a:rPr>
              <a:t>monkeys</a:t>
            </a:r>
            <a:r>
              <a:rPr lang="en-US" altLang="en-US" sz="4800" dirty="0">
                <a:solidFill>
                  <a:schemeClr val="tx1"/>
                </a:solidFill>
                <a:latin typeface="Abadi MT Condensed Extra Bold" charset="0"/>
                <a:sym typeface="Abadi MT Condensed Extra Bold" charset="0"/>
              </a:rPr>
              <a:t>?</a:t>
            </a:r>
            <a:endParaRPr lang="en-US" altLang="en-US" sz="6600" dirty="0">
              <a:solidFill>
                <a:schemeClr val="tx1"/>
              </a:solidFill>
              <a:latin typeface="Abadi MT Condensed Extra Bold" charset="0"/>
              <a:sym typeface="Abadi MT Condensed Extra Bold" charset="0"/>
            </a:endParaRPr>
          </a:p>
          <a:p>
            <a:pPr eaLnBrk="1" hangingPunct="1"/>
            <a:endParaRPr lang="en-US" altLang="en-US" sz="4800" dirty="0">
              <a:solidFill>
                <a:schemeClr val="tx1"/>
              </a:solidFill>
              <a:latin typeface="Abadi MT Condensed Extra Bold" charset="0"/>
              <a:sym typeface="Abadi MT Condensed Extra Bold" charset="0"/>
            </a:endParaRPr>
          </a:p>
          <a:p>
            <a:pPr eaLnBrk="1" hangingPunct="1"/>
            <a:endParaRPr lang="en-US" altLang="en-US" sz="4800" dirty="0">
              <a:solidFill>
                <a:schemeClr val="tx1"/>
              </a:solidFill>
              <a:latin typeface="Abadi MT Condensed Extra Bold" charset="0"/>
              <a:sym typeface="Abadi MT Condensed Extra Bold" charset="0"/>
            </a:endParaRPr>
          </a:p>
          <a:p>
            <a:pPr eaLnBrk="1" hangingPunct="1"/>
            <a:endParaRPr lang="en-US" altLang="en-US" sz="4800" dirty="0">
              <a:solidFill>
                <a:schemeClr val="tx1"/>
              </a:solidFill>
              <a:latin typeface="Abadi MT Condensed Extra Bold" charset="0"/>
              <a:sym typeface="Abadi MT Condensed Extra Bold" charset="0"/>
            </a:endParaRPr>
          </a:p>
          <a:p>
            <a:pPr eaLnBrk="1" hangingPunct="1"/>
            <a:endParaRPr lang="en-US" altLang="en-US" sz="4800" dirty="0">
              <a:solidFill>
                <a:schemeClr val="tx1"/>
              </a:solidFill>
              <a:latin typeface="Abadi MT Condensed Extra Bold" charset="0"/>
              <a:sym typeface="Abadi MT Condensed Extra Bold" charset="0"/>
            </a:endParaRPr>
          </a:p>
          <a:p>
            <a:pPr eaLnBrk="1" hangingPunct="1"/>
            <a:endParaRPr lang="en-US" altLang="en-US" sz="4800" dirty="0">
              <a:solidFill>
                <a:schemeClr val="tx1"/>
              </a:solidFill>
              <a:latin typeface="Abadi MT Condensed Extra Bold" charset="0"/>
              <a:sym typeface="Abadi MT Condensed Extra Bold" charset="0"/>
            </a:endParaRPr>
          </a:p>
          <a:p>
            <a:pPr eaLnBrk="1" hangingPunct="1"/>
            <a:r>
              <a:rPr lang="en-US" altLang="en-US" sz="3200" dirty="0">
                <a:solidFill>
                  <a:schemeClr val="tx1"/>
                </a:solidFill>
                <a:latin typeface="Abadi MT Condensed Extra Bold" charset="0"/>
                <a:sym typeface="Abadi MT Condensed Extra Bold" charset="0"/>
              </a:rPr>
              <a:t>Building a form but without the</a:t>
            </a:r>
            <a:r>
              <a:rPr lang="en-US" altLang="en-US" sz="4800" dirty="0">
                <a:solidFill>
                  <a:schemeClr val="tx1"/>
                </a:solidFill>
                <a:latin typeface="Abadi MT Condensed Extra Bold" charset="0"/>
                <a:sym typeface="Abadi MT Condensed Extra Bold" charset="0"/>
              </a:rPr>
              <a:t> </a:t>
            </a:r>
            <a:r>
              <a:rPr lang="en-US" altLang="en-US" sz="6000" dirty="0">
                <a:solidFill>
                  <a:schemeClr val="tx1"/>
                </a:solidFill>
                <a:latin typeface="Abadi MT Condensed Extra Bold" charset="0"/>
                <a:sym typeface="Abadi MT Condensed Extra Bold" charset="0"/>
              </a:rPr>
              <a:t>Fire!</a:t>
            </a:r>
            <a:endParaRPr lang="en-US" altLang="en-US" sz="6600" dirty="0">
              <a:solidFill>
                <a:schemeClr val="tx1"/>
              </a:solidFill>
              <a:latin typeface="Abadi MT Condensed Extra Bold" charset="0"/>
              <a:sym typeface="Abadi MT Condensed Extra Bold" charset="0"/>
            </a:endParaRPr>
          </a:p>
          <a:p>
            <a:pPr eaLnBrk="1" hangingPunct="1"/>
            <a:endParaRPr lang="en-US" altLang="en-US" sz="4800" dirty="0">
              <a:solidFill>
                <a:schemeClr val="tx1"/>
              </a:solidFill>
              <a:latin typeface="Abadi MT Condensed Extra Bold" charset="0"/>
              <a:sym typeface="Abadi MT Condensed Extra Bold" charset="0"/>
            </a:endParaRPr>
          </a:p>
          <a:p>
            <a:pPr eaLnBrk="1" hangingPunct="1"/>
            <a:endParaRPr lang="en-US" altLang="en-US" sz="4800" dirty="0">
              <a:solidFill>
                <a:schemeClr val="tx1"/>
              </a:solidFill>
              <a:latin typeface="Chalkduster" charset="0"/>
              <a:sym typeface="Chalkduster" charset="0"/>
            </a:endParaRPr>
          </a:p>
        </p:txBody>
      </p:sp>
      <p:grpSp>
        <p:nvGrpSpPr>
          <p:cNvPr id="31746" name="Group 4"/>
          <p:cNvGrpSpPr>
            <a:grpSpLocks/>
          </p:cNvGrpSpPr>
          <p:nvPr/>
        </p:nvGrpSpPr>
        <p:grpSpPr bwMode="auto">
          <a:xfrm>
            <a:off x="154801" y="1798378"/>
            <a:ext cx="3819027" cy="3100672"/>
            <a:chOff x="0" y="0"/>
            <a:chExt cx="3640" cy="2919"/>
          </a:xfrm>
        </p:grpSpPr>
        <p:pic>
          <p:nvPicPr>
            <p:cNvPr id="317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30" y="245"/>
              <a:ext cx="3184" cy="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51"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640" cy="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1747" name="Group 7"/>
          <p:cNvGrpSpPr>
            <a:grpSpLocks/>
          </p:cNvGrpSpPr>
          <p:nvPr/>
        </p:nvGrpSpPr>
        <p:grpSpPr bwMode="auto">
          <a:xfrm>
            <a:off x="3683146" y="2255520"/>
            <a:ext cx="3667944" cy="2981742"/>
            <a:chOff x="0" y="0"/>
            <a:chExt cx="3495" cy="2807"/>
          </a:xfrm>
        </p:grpSpPr>
        <p:pic>
          <p:nvPicPr>
            <p:cNvPr id="31748"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37438">
              <a:off x="228" y="241"/>
              <a:ext cx="2988" cy="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49" name="Picture 6"/>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496" cy="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136155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p:cNvSpPr>
          <p:nvPr/>
        </p:nvSpPr>
        <p:spPr bwMode="auto">
          <a:xfrm>
            <a:off x="487680" y="1071564"/>
            <a:ext cx="6644640" cy="470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00">
                <a:solidFill>
                  <a:schemeClr val="tx1"/>
                </a:solidFill>
                <a:latin typeface="Garamond" charset="0"/>
                <a:ea typeface="Garamond" charset="0"/>
                <a:cs typeface="Garamond" charset="0"/>
                <a:sym typeface="Cambria" charset="0"/>
              </a:rPr>
              <a:t>“It is a solemn statement that I make to the church, that </a:t>
            </a:r>
            <a:r>
              <a:rPr lang="en-US" altLang="en-US" sz="3200">
                <a:solidFill>
                  <a:schemeClr val="tx1"/>
                </a:solidFill>
                <a:latin typeface="Garamond" charset="0"/>
                <a:ea typeface="Garamond" charset="0"/>
                <a:cs typeface="Garamond" charset="0"/>
                <a:sym typeface="Abadi MT Condensed Extra Bold" charset="0"/>
              </a:rPr>
              <a:t>not one in twenty whose names are registered upon the church books</a:t>
            </a:r>
            <a:r>
              <a:rPr lang="en-US" altLang="en-US" sz="3200">
                <a:solidFill>
                  <a:schemeClr val="tx1"/>
                </a:solidFill>
                <a:latin typeface="Garamond" charset="0"/>
                <a:ea typeface="Garamond" charset="0"/>
                <a:cs typeface="Garamond" charset="0"/>
                <a:sym typeface="Cambria" charset="0"/>
              </a:rPr>
              <a:t> are prepared to close their earthly history, and would be as verily without God and without hope in the world as the common sinner.”</a:t>
            </a:r>
          </a:p>
          <a:p>
            <a:pPr eaLnBrk="1" hangingPunct="1"/>
            <a:endParaRPr lang="en-US" altLang="en-US" sz="3200" dirty="0">
              <a:solidFill>
                <a:schemeClr val="tx1"/>
              </a:solidFill>
              <a:latin typeface="Garamond" charset="0"/>
              <a:ea typeface="Garamond" charset="0"/>
              <a:cs typeface="Garamond" charset="0"/>
              <a:sym typeface="Cambria" charset="0"/>
            </a:endParaRPr>
          </a:p>
          <a:p>
            <a:pPr eaLnBrk="1" hangingPunct="1"/>
            <a:r>
              <a:rPr lang="en-US" altLang="en-US" sz="3200" i="1" dirty="0">
                <a:solidFill>
                  <a:schemeClr val="tx1"/>
                </a:solidFill>
                <a:latin typeface="Garamond" charset="0"/>
                <a:ea typeface="Garamond" charset="0"/>
                <a:cs typeface="Garamond" charset="0"/>
                <a:sym typeface="Cambria Italic" charset="0"/>
              </a:rPr>
              <a:t>Christian Service</a:t>
            </a:r>
            <a:r>
              <a:rPr lang="en-US" altLang="en-US" sz="3200" i="1" dirty="0">
                <a:solidFill>
                  <a:schemeClr val="tx1"/>
                </a:solidFill>
                <a:latin typeface="Garamond" charset="0"/>
                <a:ea typeface="Garamond" charset="0"/>
                <a:cs typeface="Garamond" charset="0"/>
                <a:sym typeface="Cambria" charset="0"/>
              </a:rPr>
              <a:t>, </a:t>
            </a:r>
            <a:r>
              <a:rPr lang="en-US" altLang="en-US" sz="3200" dirty="0">
                <a:solidFill>
                  <a:schemeClr val="tx1"/>
                </a:solidFill>
                <a:latin typeface="Garamond" charset="0"/>
                <a:ea typeface="Garamond" charset="0"/>
                <a:cs typeface="Garamond" charset="0"/>
                <a:sym typeface="Cambria" charset="0"/>
              </a:rPr>
              <a:t>p. 41</a:t>
            </a:r>
          </a:p>
        </p:txBody>
      </p:sp>
    </p:spTree>
    <p:extLst>
      <p:ext uri="{BB962C8B-B14F-4D97-AF65-F5344CB8AC3E}">
        <p14:creationId xmlns:p14="http://schemas.microsoft.com/office/powerpoint/2010/main" val="2087744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3"/>
          <p:cNvGrpSpPr>
            <a:grpSpLocks/>
          </p:cNvGrpSpPr>
          <p:nvPr/>
        </p:nvGrpSpPr>
        <p:grpSpPr bwMode="auto">
          <a:xfrm>
            <a:off x="416401" y="528320"/>
            <a:ext cx="6573679" cy="5104438"/>
            <a:chOff x="0" y="0"/>
            <a:chExt cx="6192" cy="4912"/>
          </a:xfrm>
        </p:grpSpPr>
        <p:pic>
          <p:nvPicPr>
            <p:cNvPr id="15362"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67" y="294"/>
              <a:ext cx="5664" cy="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3"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6192" cy="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650755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609599" y="1524873"/>
            <a:ext cx="9133954" cy="303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400" dirty="0">
                <a:solidFill>
                  <a:schemeClr val="tx1"/>
                </a:solidFill>
                <a:latin typeface="Abadi MT Condensed Extra Bold" charset="0"/>
                <a:sym typeface="Abadi MT Condensed Extra Bold" charset="0"/>
              </a:rPr>
              <a:t>Most </a:t>
            </a:r>
          </a:p>
          <a:p>
            <a:pPr eaLnBrk="1" hangingPunct="1"/>
            <a:r>
              <a:rPr lang="en-US" altLang="en-US" sz="8800" dirty="0">
                <a:solidFill>
                  <a:schemeClr val="accent2">
                    <a:lumMod val="50000"/>
                  </a:schemeClr>
                </a:solidFill>
                <a:latin typeface="Abadi MT Condensed Extra Bold" charset="0"/>
                <a:sym typeface="Abadi MT Condensed Extra Bold" charset="0"/>
              </a:rPr>
              <a:t>Popular Religion</a:t>
            </a:r>
            <a:r>
              <a:rPr lang="en-US" altLang="en-US" sz="4400" dirty="0">
                <a:solidFill>
                  <a:schemeClr val="accent2">
                    <a:lumMod val="50000"/>
                  </a:schemeClr>
                </a:solidFill>
                <a:latin typeface="Abadi MT Condensed Extra Bold" charset="0"/>
                <a:sym typeface="Abadi MT Condensed Extra Bold" charset="0"/>
              </a:rPr>
              <a:t> </a:t>
            </a:r>
          </a:p>
          <a:p>
            <a:pPr eaLnBrk="1" hangingPunct="1"/>
            <a:r>
              <a:rPr lang="en-US" altLang="en-US" sz="4400" dirty="0">
                <a:solidFill>
                  <a:schemeClr val="tx1"/>
                </a:solidFill>
                <a:latin typeface="Abadi MT Condensed Extra Bold" charset="0"/>
                <a:sym typeface="Abadi MT Condensed Extra Bold" charset="0"/>
              </a:rPr>
              <a:t>at the End of Time???</a:t>
            </a:r>
          </a:p>
        </p:txBody>
      </p:sp>
    </p:spTree>
    <p:extLst>
      <p:ext uri="{BB962C8B-B14F-4D97-AF65-F5344CB8AC3E}">
        <p14:creationId xmlns:p14="http://schemas.microsoft.com/office/powerpoint/2010/main" val="984099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533178" y="1869261"/>
            <a:ext cx="6012000" cy="406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r>
              <a:rPr lang="en-US" altLang="en-US" sz="3600" dirty="0" smtClean="0">
                <a:solidFill>
                  <a:schemeClr val="tx1"/>
                </a:solidFill>
                <a:latin typeface="Garamond" charset="0"/>
                <a:ea typeface="Garamond" charset="0"/>
                <a:cs typeface="Garamond" charset="0"/>
                <a:sym typeface="Cambria" charset="0"/>
              </a:rPr>
              <a:t>“</a:t>
            </a:r>
            <a:r>
              <a:rPr lang="en-US" sz="2800" dirty="0">
                <a:latin typeface="Garamond" charset="0"/>
                <a:ea typeface="Garamond" charset="0"/>
                <a:cs typeface="Garamond" charset="0"/>
              </a:rPr>
              <a:t> This know also, that in the last days perilous times shall come</a:t>
            </a:r>
            <a:r>
              <a:rPr lang="en-US" sz="2800" dirty="0" smtClean="0">
                <a:latin typeface="Garamond" charset="0"/>
                <a:ea typeface="Garamond" charset="0"/>
                <a:cs typeface="Garamond" charset="0"/>
              </a:rPr>
              <a:t>.</a:t>
            </a:r>
            <a:r>
              <a:rPr lang="en-US" sz="2800" b="1" dirty="0">
                <a:latin typeface="Garamond" charset="0"/>
                <a:ea typeface="Garamond" charset="0"/>
                <a:cs typeface="Garamond" charset="0"/>
              </a:rPr>
              <a:t> </a:t>
            </a:r>
            <a:r>
              <a:rPr lang="en-US" sz="2800" dirty="0">
                <a:latin typeface="Garamond" charset="0"/>
                <a:ea typeface="Garamond" charset="0"/>
                <a:cs typeface="Garamond" charset="0"/>
              </a:rPr>
              <a:t>For men shall be lovers of their own selves, covetous, boasters, proud, blasphemers, disobedient to parents, unthankful, </a:t>
            </a:r>
            <a:r>
              <a:rPr lang="en-US" sz="2800" dirty="0" smtClean="0">
                <a:latin typeface="Garamond" charset="0"/>
                <a:ea typeface="Garamond" charset="0"/>
                <a:cs typeface="Garamond" charset="0"/>
              </a:rPr>
              <a:t>unholy</a:t>
            </a:r>
            <a:r>
              <a:rPr lang="is-IS" sz="2800" dirty="0" smtClean="0">
                <a:latin typeface="Garamond" charset="0"/>
                <a:ea typeface="Garamond" charset="0"/>
                <a:cs typeface="Garamond" charset="0"/>
              </a:rPr>
              <a:t>…</a:t>
            </a:r>
            <a:r>
              <a:rPr lang="en-US" sz="2800" dirty="0" smtClean="0">
                <a:latin typeface="Garamond" charset="0"/>
                <a:ea typeface="Garamond" charset="0"/>
                <a:cs typeface="Garamond" charset="0"/>
              </a:rPr>
              <a:t>Having </a:t>
            </a:r>
            <a:r>
              <a:rPr lang="en-US" sz="2800" dirty="0">
                <a:latin typeface="Garamond" charset="0"/>
                <a:ea typeface="Garamond" charset="0"/>
                <a:cs typeface="Garamond" charset="0"/>
              </a:rPr>
              <a:t>a form of godliness, but denying the power thereof: </a:t>
            </a:r>
            <a:endParaRPr lang="en-US" sz="2800" dirty="0" smtClean="0">
              <a:latin typeface="Garamond" charset="0"/>
              <a:ea typeface="Garamond" charset="0"/>
              <a:cs typeface="Garamond" charset="0"/>
            </a:endParaRPr>
          </a:p>
          <a:p>
            <a:r>
              <a:rPr lang="en-US" sz="2800" dirty="0" smtClean="0">
                <a:latin typeface="Garamond" charset="0"/>
                <a:ea typeface="Garamond" charset="0"/>
                <a:cs typeface="Garamond" charset="0"/>
              </a:rPr>
              <a:t>from </a:t>
            </a:r>
            <a:r>
              <a:rPr lang="en-US" sz="2800" dirty="0">
                <a:latin typeface="Garamond" charset="0"/>
                <a:ea typeface="Garamond" charset="0"/>
                <a:cs typeface="Garamond" charset="0"/>
              </a:rPr>
              <a:t>such turn away</a:t>
            </a:r>
            <a:r>
              <a:rPr lang="en-US" sz="2800" dirty="0" smtClean="0">
                <a:latin typeface="Garamond" charset="0"/>
                <a:ea typeface="Garamond" charset="0"/>
                <a:cs typeface="Garamond" charset="0"/>
              </a:rPr>
              <a:t>.”</a:t>
            </a:r>
            <a:endParaRPr lang="en-US" sz="2800" dirty="0">
              <a:latin typeface="Garamond" charset="0"/>
              <a:ea typeface="Garamond" charset="0"/>
              <a:cs typeface="Garamond" charset="0"/>
            </a:endParaRPr>
          </a:p>
          <a:p>
            <a:pPr eaLnBrk="1" hangingPunct="1"/>
            <a:r>
              <a:rPr lang="en-US" altLang="en-US" sz="2000" dirty="0" smtClean="0">
                <a:solidFill>
                  <a:schemeClr val="tx1"/>
                </a:solidFill>
                <a:latin typeface="Garamond" charset="0"/>
                <a:ea typeface="Garamond" charset="0"/>
                <a:cs typeface="Garamond" charset="0"/>
                <a:sym typeface="Cambria" charset="0"/>
              </a:rPr>
              <a:t>II </a:t>
            </a:r>
            <a:r>
              <a:rPr lang="en-US" altLang="en-US" sz="2000" dirty="0">
                <a:solidFill>
                  <a:schemeClr val="tx1"/>
                </a:solidFill>
                <a:latin typeface="Garamond" charset="0"/>
                <a:ea typeface="Garamond" charset="0"/>
                <a:cs typeface="Garamond" charset="0"/>
                <a:sym typeface="Cambria" charset="0"/>
              </a:rPr>
              <a:t>Tim </a:t>
            </a:r>
            <a:r>
              <a:rPr lang="en-US" altLang="en-US" sz="2000" dirty="0" smtClean="0">
                <a:solidFill>
                  <a:schemeClr val="tx1"/>
                </a:solidFill>
                <a:latin typeface="Garamond" charset="0"/>
                <a:ea typeface="Garamond" charset="0"/>
                <a:cs typeface="Garamond" charset="0"/>
                <a:sym typeface="Cambria" charset="0"/>
              </a:rPr>
              <a:t>3:1-5 (KJV)</a:t>
            </a:r>
            <a:endParaRPr lang="en-US" altLang="en-US" sz="2000" dirty="0">
              <a:solidFill>
                <a:schemeClr val="tx1"/>
              </a:solidFill>
              <a:latin typeface="Garamond" charset="0"/>
              <a:ea typeface="Garamond" charset="0"/>
              <a:cs typeface="Garamond" charset="0"/>
              <a:sym typeface="Cambria" charset="0"/>
            </a:endParaRPr>
          </a:p>
        </p:txBody>
      </p:sp>
      <p:sp>
        <p:nvSpPr>
          <p:cNvPr id="34818" name="Rectangle 2"/>
          <p:cNvSpPr>
            <a:spLocks/>
          </p:cNvSpPr>
          <p:nvPr/>
        </p:nvSpPr>
        <p:spPr bwMode="auto">
          <a:xfrm>
            <a:off x="551254" y="833869"/>
            <a:ext cx="5903796" cy="77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5062">
                <a:solidFill>
                  <a:schemeClr val="tx1"/>
                </a:solidFill>
                <a:latin typeface="Abadi MT Condensed Extra Bold" charset="0"/>
                <a:sym typeface="Abadi MT Condensed Extra Bold" charset="0"/>
              </a:rPr>
              <a:t>The Religion of Form...</a:t>
            </a:r>
          </a:p>
        </p:txBody>
      </p:sp>
    </p:spTree>
    <p:extLst>
      <p:ext uri="{BB962C8B-B14F-4D97-AF65-F5344CB8AC3E}">
        <p14:creationId xmlns:p14="http://schemas.microsoft.com/office/powerpoint/2010/main" val="1993201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p:cNvSpPr>
          <p:nvPr/>
        </p:nvSpPr>
        <p:spPr bwMode="auto">
          <a:xfrm>
            <a:off x="358737" y="972423"/>
            <a:ext cx="7891184" cy="496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l" eaLnBrk="1" hangingPunct="1"/>
            <a:r>
              <a:rPr lang="en-US" altLang="en-US" sz="2812" dirty="0">
                <a:solidFill>
                  <a:schemeClr val="tx1"/>
                </a:solidFill>
                <a:latin typeface="Garamond" charset="0"/>
                <a:ea typeface="Garamond" charset="0"/>
                <a:cs typeface="Garamond" charset="0"/>
                <a:sym typeface="Cambria" charset="0"/>
              </a:rPr>
              <a:t>“If God were to take the </a:t>
            </a:r>
          </a:p>
          <a:p>
            <a:pPr algn="l" eaLnBrk="1" hangingPunct="1"/>
            <a:r>
              <a:rPr lang="en-US" altLang="en-US" sz="2812" dirty="0">
                <a:solidFill>
                  <a:schemeClr val="tx1"/>
                </a:solidFill>
                <a:latin typeface="Garamond" charset="0"/>
                <a:ea typeface="Garamond" charset="0"/>
                <a:cs typeface="Garamond" charset="0"/>
                <a:sym typeface="Cambria" charset="0"/>
              </a:rPr>
              <a:t>Holy Spirit out of our midst </a:t>
            </a:r>
          </a:p>
          <a:p>
            <a:pPr algn="l" eaLnBrk="1" hangingPunct="1"/>
            <a:r>
              <a:rPr lang="en-US" altLang="en-US" sz="2812" dirty="0">
                <a:solidFill>
                  <a:schemeClr val="tx1"/>
                </a:solidFill>
                <a:latin typeface="Garamond" charset="0"/>
                <a:ea typeface="Garamond" charset="0"/>
                <a:cs typeface="Garamond" charset="0"/>
                <a:sym typeface="Cambria" charset="0"/>
              </a:rPr>
              <a:t>today, about ninety-five </a:t>
            </a:r>
          </a:p>
          <a:p>
            <a:pPr algn="l" eaLnBrk="1" hangingPunct="1"/>
            <a:r>
              <a:rPr lang="en-US" altLang="en-US" sz="2812" dirty="0">
                <a:solidFill>
                  <a:schemeClr val="tx1"/>
                </a:solidFill>
                <a:latin typeface="Garamond" charset="0"/>
                <a:ea typeface="Garamond" charset="0"/>
                <a:cs typeface="Garamond" charset="0"/>
                <a:sym typeface="Cambria" charset="0"/>
              </a:rPr>
              <a:t>percent of what we are doing </a:t>
            </a:r>
          </a:p>
          <a:p>
            <a:pPr algn="l" eaLnBrk="1" hangingPunct="1"/>
            <a:r>
              <a:rPr lang="en-US" altLang="en-US" sz="2812" dirty="0">
                <a:solidFill>
                  <a:schemeClr val="tx1"/>
                </a:solidFill>
                <a:latin typeface="Garamond" charset="0"/>
                <a:ea typeface="Garamond" charset="0"/>
                <a:cs typeface="Garamond" charset="0"/>
                <a:sym typeface="Cambria" charset="0"/>
              </a:rPr>
              <a:t>in our churches would go on, </a:t>
            </a:r>
          </a:p>
          <a:p>
            <a:pPr algn="l" eaLnBrk="1" hangingPunct="1"/>
            <a:r>
              <a:rPr lang="en-US" altLang="en-US" sz="2812" dirty="0">
                <a:solidFill>
                  <a:schemeClr val="tx1"/>
                </a:solidFill>
                <a:latin typeface="Garamond" charset="0"/>
                <a:ea typeface="Garamond" charset="0"/>
                <a:cs typeface="Garamond" charset="0"/>
                <a:sym typeface="Cambria" charset="0"/>
              </a:rPr>
              <a:t>and we would not know the </a:t>
            </a:r>
          </a:p>
          <a:p>
            <a:pPr algn="l" eaLnBrk="1" hangingPunct="1"/>
            <a:r>
              <a:rPr lang="en-US" altLang="en-US" sz="2812" dirty="0">
                <a:solidFill>
                  <a:schemeClr val="tx1"/>
                </a:solidFill>
                <a:latin typeface="Garamond" charset="0"/>
                <a:ea typeface="Garamond" charset="0"/>
                <a:cs typeface="Garamond" charset="0"/>
                <a:sym typeface="Cambria" charset="0"/>
              </a:rPr>
              <a:t>difference. Yet if God had taken the Holy Spirit out of the midst of the first Christian community, about ninety-five percent of what they were doing would have ceased immediately.”</a:t>
            </a:r>
          </a:p>
          <a:p>
            <a:pPr algn="l" eaLnBrk="1" hangingPunct="1"/>
            <a:endParaRPr lang="en-US" altLang="en-US" sz="2531" dirty="0">
              <a:solidFill>
                <a:schemeClr val="tx1"/>
              </a:solidFill>
              <a:latin typeface="Garamond" charset="0"/>
              <a:ea typeface="Garamond" charset="0"/>
              <a:cs typeface="Garamond" charset="0"/>
              <a:sym typeface="Cambria" charset="0"/>
            </a:endParaRPr>
          </a:p>
          <a:p>
            <a:pPr algn="l" eaLnBrk="1" hangingPunct="1"/>
            <a:r>
              <a:rPr lang="en-US" altLang="en-US" sz="2109" dirty="0">
                <a:solidFill>
                  <a:schemeClr val="tx1"/>
                </a:solidFill>
                <a:latin typeface="Garamond" charset="0"/>
                <a:ea typeface="Garamond" charset="0"/>
                <a:cs typeface="Garamond" charset="0"/>
                <a:sym typeface="Cambria Bold" charset="0"/>
              </a:rPr>
              <a:t>Carl Bates, Former President of Southern Baptist Convention</a:t>
            </a:r>
          </a:p>
        </p:txBody>
      </p:sp>
      <p:grpSp>
        <p:nvGrpSpPr>
          <p:cNvPr id="35842" name="Group 4"/>
          <p:cNvGrpSpPr>
            <a:grpSpLocks/>
          </p:cNvGrpSpPr>
          <p:nvPr/>
        </p:nvGrpSpPr>
        <p:grpSpPr bwMode="auto">
          <a:xfrm>
            <a:off x="4467994" y="972423"/>
            <a:ext cx="2806566" cy="2409696"/>
            <a:chOff x="0" y="0"/>
            <a:chExt cx="3128" cy="2520"/>
          </a:xfrm>
        </p:grpSpPr>
        <p:pic>
          <p:nvPicPr>
            <p:cNvPr id="3584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22" y="238"/>
              <a:ext cx="2688" cy="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5844"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128"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142133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3"/>
          <p:cNvGrpSpPr>
            <a:grpSpLocks/>
          </p:cNvGrpSpPr>
          <p:nvPr/>
        </p:nvGrpSpPr>
        <p:grpSpPr bwMode="auto">
          <a:xfrm>
            <a:off x="521003" y="1620252"/>
            <a:ext cx="6537524" cy="4773403"/>
            <a:chOff x="0" y="0"/>
            <a:chExt cx="6120" cy="4248"/>
          </a:xfrm>
        </p:grpSpPr>
        <p:pic>
          <p:nvPicPr>
            <p:cNvPr id="36869"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 y="176"/>
              <a:ext cx="5768" cy="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6870"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6120" cy="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6866" name="Rectangle 4"/>
          <p:cNvSpPr>
            <a:spLocks/>
          </p:cNvSpPr>
          <p:nvPr/>
        </p:nvSpPr>
        <p:spPr bwMode="auto">
          <a:xfrm>
            <a:off x="924817" y="619557"/>
            <a:ext cx="5071902" cy="77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5062">
                <a:solidFill>
                  <a:schemeClr val="tx1"/>
                </a:solidFill>
                <a:latin typeface="Abadi MT Condensed Extra Bold" charset="0"/>
                <a:sym typeface="Abadi MT Condensed Extra Bold" charset="0"/>
              </a:rPr>
              <a:t>What does God see?</a:t>
            </a:r>
          </a:p>
        </p:txBody>
      </p:sp>
      <p:sp>
        <p:nvSpPr>
          <p:cNvPr id="36867" name="Rectangle 5"/>
          <p:cNvSpPr>
            <a:spLocks/>
          </p:cNvSpPr>
          <p:nvPr/>
        </p:nvSpPr>
        <p:spPr bwMode="auto">
          <a:xfrm>
            <a:off x="905600" y="5345600"/>
            <a:ext cx="1149354" cy="4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34">
                <a:solidFill>
                  <a:srgbClr val="FFFFFF"/>
                </a:solidFill>
              </a:rPr>
              <a:t>Isa. </a:t>
            </a:r>
            <a:r>
              <a:rPr lang="en-US" altLang="en-US" sz="3234" dirty="0">
                <a:solidFill>
                  <a:srgbClr val="FFFFFF"/>
                </a:solidFill>
              </a:rPr>
              <a:t>64:6</a:t>
            </a:r>
          </a:p>
        </p:txBody>
      </p:sp>
      <p:sp>
        <p:nvSpPr>
          <p:cNvPr id="36868" name="Rectangle 6"/>
          <p:cNvSpPr>
            <a:spLocks/>
          </p:cNvSpPr>
          <p:nvPr/>
        </p:nvSpPr>
        <p:spPr bwMode="auto">
          <a:xfrm>
            <a:off x="5239947" y="2157701"/>
            <a:ext cx="1578894" cy="4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34">
                <a:solidFill>
                  <a:srgbClr val="FFFFFF"/>
                </a:solidFill>
              </a:rPr>
              <a:t>1 Sam. 16:7</a:t>
            </a:r>
          </a:p>
        </p:txBody>
      </p:sp>
    </p:spTree>
    <p:extLst>
      <p:ext uri="{BB962C8B-B14F-4D97-AF65-F5344CB8AC3E}">
        <p14:creationId xmlns:p14="http://schemas.microsoft.com/office/powerpoint/2010/main" val="1633132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p:cNvSpPr>
          <p:nvPr/>
        </p:nvSpPr>
        <p:spPr bwMode="auto">
          <a:xfrm>
            <a:off x="487679" y="617241"/>
            <a:ext cx="6299201" cy="574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00" dirty="0">
                <a:solidFill>
                  <a:schemeClr val="tx1"/>
                </a:solidFill>
                <a:latin typeface="Garamond" charset="0"/>
                <a:ea typeface="Garamond" charset="0"/>
                <a:cs typeface="Garamond" charset="0"/>
                <a:sym typeface="Cambria" charset="0"/>
              </a:rPr>
              <a:t>“</a:t>
            </a:r>
            <a:r>
              <a:rPr lang="en-US" altLang="en-US" sz="3200" dirty="0">
                <a:solidFill>
                  <a:schemeClr val="tx1"/>
                </a:solidFill>
                <a:latin typeface="Garamond" charset="0"/>
                <a:ea typeface="Garamond" charset="0"/>
                <a:cs typeface="Garamond" charset="0"/>
                <a:sym typeface="Abadi MT Condensed Extra Bold" charset="0"/>
              </a:rPr>
              <a:t>There must be no pretense</a:t>
            </a:r>
            <a:r>
              <a:rPr lang="en-US" altLang="en-US" sz="3200" dirty="0">
                <a:solidFill>
                  <a:schemeClr val="tx1"/>
                </a:solidFill>
                <a:latin typeface="Garamond" charset="0"/>
                <a:ea typeface="Garamond" charset="0"/>
                <a:cs typeface="Garamond" charset="0"/>
                <a:sym typeface="Cambria" charset="0"/>
              </a:rPr>
              <a:t> in the lives of those who have so sacred and solemn a message as we have been called to bear. </a:t>
            </a:r>
            <a:r>
              <a:rPr lang="en-US" altLang="en-US" sz="3200" dirty="0">
                <a:solidFill>
                  <a:schemeClr val="tx1"/>
                </a:solidFill>
                <a:latin typeface="Garamond" charset="0"/>
                <a:ea typeface="Garamond" charset="0"/>
                <a:cs typeface="Garamond" charset="0"/>
                <a:sym typeface="Abadi MT Condensed Extra Bold" charset="0"/>
              </a:rPr>
              <a:t>The world is watching Seventh-day Adventists</a:t>
            </a:r>
            <a:r>
              <a:rPr lang="en-US" altLang="en-US" sz="3200" dirty="0">
                <a:solidFill>
                  <a:schemeClr val="tx1"/>
                </a:solidFill>
                <a:latin typeface="Garamond" charset="0"/>
                <a:ea typeface="Garamond" charset="0"/>
                <a:cs typeface="Garamond" charset="0"/>
                <a:sym typeface="Cambria" charset="0"/>
              </a:rPr>
              <a:t>, because it knows something of their profession of faith, and of their high standard; and when it sees those who do not live up to their profession, it points at them with scorn.”</a:t>
            </a:r>
          </a:p>
          <a:p>
            <a:pPr eaLnBrk="1" hangingPunct="1"/>
            <a:endParaRPr lang="en-US" altLang="en-US" sz="3200" dirty="0">
              <a:solidFill>
                <a:schemeClr val="tx1"/>
              </a:solidFill>
              <a:latin typeface="Garamond" charset="0"/>
              <a:ea typeface="Garamond" charset="0"/>
              <a:cs typeface="Garamond" charset="0"/>
              <a:sym typeface="Cambria" charset="0"/>
            </a:endParaRPr>
          </a:p>
          <a:p>
            <a:pPr eaLnBrk="1" hangingPunct="1"/>
            <a:r>
              <a:rPr lang="en-US" altLang="en-US" sz="3200" i="1" dirty="0">
                <a:solidFill>
                  <a:schemeClr val="tx1"/>
                </a:solidFill>
                <a:latin typeface="Garamond" charset="0"/>
                <a:ea typeface="Garamond" charset="0"/>
                <a:cs typeface="Garamond" charset="0"/>
                <a:sym typeface="Cambria Italic" charset="0"/>
              </a:rPr>
              <a:t>Christian Service</a:t>
            </a:r>
            <a:r>
              <a:rPr lang="en-US" altLang="en-US" sz="3200" dirty="0">
                <a:solidFill>
                  <a:schemeClr val="tx1"/>
                </a:solidFill>
                <a:latin typeface="Garamond" charset="0"/>
                <a:ea typeface="Garamond" charset="0"/>
                <a:cs typeface="Garamond" charset="0"/>
                <a:sym typeface="Cambria" charset="0"/>
              </a:rPr>
              <a:t>, p. 277</a:t>
            </a:r>
          </a:p>
        </p:txBody>
      </p:sp>
    </p:spTree>
    <p:extLst>
      <p:ext uri="{BB962C8B-B14F-4D97-AF65-F5344CB8AC3E}">
        <p14:creationId xmlns:p14="http://schemas.microsoft.com/office/powerpoint/2010/main" val="1077468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3"/>
          <p:cNvGrpSpPr>
            <a:grpSpLocks/>
          </p:cNvGrpSpPr>
          <p:nvPr/>
        </p:nvGrpSpPr>
        <p:grpSpPr bwMode="auto">
          <a:xfrm>
            <a:off x="325119" y="2448277"/>
            <a:ext cx="4200679" cy="3351684"/>
            <a:chOff x="0" y="0"/>
            <a:chExt cx="4552" cy="3631"/>
          </a:xfrm>
        </p:grpSpPr>
        <p:pic>
          <p:nvPicPr>
            <p:cNvPr id="38918"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43" y="263"/>
              <a:ext cx="4072" cy="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919"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552" cy="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8914" name="Group 6"/>
          <p:cNvGrpSpPr>
            <a:grpSpLocks/>
          </p:cNvGrpSpPr>
          <p:nvPr/>
        </p:nvGrpSpPr>
        <p:grpSpPr bwMode="auto">
          <a:xfrm>
            <a:off x="4157162" y="2732372"/>
            <a:ext cx="3218798" cy="2443629"/>
            <a:chOff x="0" y="0"/>
            <a:chExt cx="3488" cy="2647"/>
          </a:xfrm>
        </p:grpSpPr>
        <p:pic>
          <p:nvPicPr>
            <p:cNvPr id="38916" name="Picture 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37438">
              <a:off x="225" y="242"/>
              <a:ext cx="3040"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917" name="Picture 5"/>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488" cy="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8915" name="Rectangle 7"/>
          <p:cNvSpPr>
            <a:spLocks/>
          </p:cNvSpPr>
          <p:nvPr/>
        </p:nvSpPr>
        <p:spPr bwMode="auto">
          <a:xfrm>
            <a:off x="-411167" y="966233"/>
            <a:ext cx="8492133" cy="110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500" dirty="0">
                <a:solidFill>
                  <a:schemeClr val="tx1"/>
                </a:solidFill>
                <a:latin typeface="Abadi MT Condensed Extra Bold" charset="0"/>
                <a:sym typeface="Abadi MT Condensed Extra Bold" charset="0"/>
              </a:rPr>
              <a:t>A breach is a hole in the wall!</a:t>
            </a:r>
          </a:p>
          <a:p>
            <a:pPr eaLnBrk="1" hangingPunct="1"/>
            <a:r>
              <a:rPr lang="en-US" altLang="en-US" sz="2800" dirty="0">
                <a:solidFill>
                  <a:schemeClr val="tx1"/>
                </a:solidFill>
                <a:latin typeface="Garamond" charset="0"/>
                <a:ea typeface="Garamond" charset="0"/>
                <a:cs typeface="Garamond" charset="0"/>
                <a:sym typeface="Cambria" charset="0"/>
              </a:rPr>
              <a:t>It allows the enemy </a:t>
            </a:r>
            <a:r>
              <a:rPr lang="en-US" altLang="en-US" sz="2800" dirty="0" smtClean="0">
                <a:solidFill>
                  <a:schemeClr val="tx1"/>
                </a:solidFill>
                <a:latin typeface="Garamond" charset="0"/>
                <a:ea typeface="Garamond" charset="0"/>
                <a:cs typeface="Garamond" charset="0"/>
                <a:sym typeface="Cambria" charset="0"/>
              </a:rPr>
              <a:t>to sneak into our lives!</a:t>
            </a:r>
            <a:endParaRPr lang="en-US" altLang="en-US" sz="2800" dirty="0">
              <a:solidFill>
                <a:schemeClr val="tx1"/>
              </a:solidFill>
              <a:latin typeface="Garamond" charset="0"/>
              <a:ea typeface="Garamond" charset="0"/>
              <a:cs typeface="Garamond" charset="0"/>
              <a:sym typeface="Cambria" charset="0"/>
            </a:endParaRPr>
          </a:p>
        </p:txBody>
      </p:sp>
    </p:spTree>
    <p:extLst>
      <p:ext uri="{BB962C8B-B14F-4D97-AF65-F5344CB8AC3E}">
        <p14:creationId xmlns:p14="http://schemas.microsoft.com/office/powerpoint/2010/main" val="143834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p:cNvSpPr>
          <p:nvPr/>
        </p:nvSpPr>
        <p:spPr bwMode="auto">
          <a:xfrm>
            <a:off x="345440" y="598289"/>
            <a:ext cx="7082315" cy="582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00" dirty="0">
                <a:solidFill>
                  <a:schemeClr val="tx1"/>
                </a:solidFill>
                <a:latin typeface="Cambria" charset="0"/>
                <a:sym typeface="Cambria" charset="0"/>
              </a:rPr>
              <a:t>“</a:t>
            </a:r>
            <a:r>
              <a:rPr lang="en-US" altLang="en-US" sz="4800" dirty="0">
                <a:solidFill>
                  <a:schemeClr val="tx1"/>
                </a:solidFill>
                <a:latin typeface="Abadi MT Condensed Extra Bold" charset="0"/>
                <a:sym typeface="Abadi MT Condensed Extra Bold" charset="0"/>
              </a:rPr>
              <a:t>There is nothing that Satan fears so much as that the people of God shall clear the way</a:t>
            </a:r>
            <a:r>
              <a:rPr lang="en-US" altLang="en-US" sz="3200" dirty="0">
                <a:solidFill>
                  <a:schemeClr val="tx1"/>
                </a:solidFill>
                <a:latin typeface="Cambria" charset="0"/>
                <a:sym typeface="Cambria" charset="0"/>
              </a:rPr>
              <a:t> </a:t>
            </a:r>
            <a:r>
              <a:rPr lang="en-US" altLang="en-US" sz="3200" dirty="0">
                <a:solidFill>
                  <a:schemeClr val="tx1"/>
                </a:solidFill>
                <a:latin typeface="Garamond" charset="0"/>
                <a:ea typeface="Garamond" charset="0"/>
                <a:cs typeface="Garamond" charset="0"/>
                <a:sym typeface="Cambria" charset="0"/>
              </a:rPr>
              <a:t>by removing every hindrance, so that the Lord can pour out His Spirit upon a languishing church and an impenitent congregation.”</a:t>
            </a:r>
          </a:p>
          <a:p>
            <a:pPr eaLnBrk="1" hangingPunct="1"/>
            <a:r>
              <a:rPr lang="en-US" altLang="en-US" sz="2400" i="1" dirty="0">
                <a:solidFill>
                  <a:schemeClr val="tx1"/>
                </a:solidFill>
                <a:latin typeface="Garamond" charset="0"/>
                <a:ea typeface="Garamond" charset="0"/>
                <a:cs typeface="Garamond" charset="0"/>
                <a:sym typeface="Cambria Italic" charset="0"/>
              </a:rPr>
              <a:t>Selected Messages</a:t>
            </a:r>
            <a:r>
              <a:rPr lang="en-US" altLang="en-US" sz="2400" dirty="0">
                <a:solidFill>
                  <a:schemeClr val="tx1"/>
                </a:solidFill>
                <a:latin typeface="Garamond" charset="0"/>
                <a:ea typeface="Garamond" charset="0"/>
                <a:cs typeface="Garamond" charset="0"/>
                <a:sym typeface="Cambria Italic" charset="0"/>
              </a:rPr>
              <a:t>,</a:t>
            </a:r>
            <a:r>
              <a:rPr lang="en-US" altLang="en-US" sz="2400" dirty="0">
                <a:solidFill>
                  <a:schemeClr val="tx1"/>
                </a:solidFill>
                <a:latin typeface="Garamond" charset="0"/>
                <a:ea typeface="Garamond" charset="0"/>
                <a:cs typeface="Garamond" charset="0"/>
                <a:sym typeface="Cambria" charset="0"/>
              </a:rPr>
              <a:t> book 1, p. 124</a:t>
            </a:r>
          </a:p>
          <a:p>
            <a:pPr eaLnBrk="1" hangingPunct="1"/>
            <a:endParaRPr lang="en-US" altLang="en-US" sz="2400" dirty="0">
              <a:solidFill>
                <a:schemeClr val="tx1"/>
              </a:solidFill>
              <a:latin typeface="Cambria" charset="0"/>
              <a:sym typeface="Cambria" charset="0"/>
            </a:endParaRPr>
          </a:p>
        </p:txBody>
      </p:sp>
    </p:spTree>
    <p:extLst>
      <p:ext uri="{BB962C8B-B14F-4D97-AF65-F5344CB8AC3E}">
        <p14:creationId xmlns:p14="http://schemas.microsoft.com/office/powerpoint/2010/main" val="6232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p:cNvSpPr>
          <p:nvPr/>
        </p:nvSpPr>
        <p:spPr bwMode="auto">
          <a:xfrm>
            <a:off x="772160" y="4996161"/>
            <a:ext cx="5433809" cy="133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00" dirty="0">
                <a:solidFill>
                  <a:schemeClr val="tx1"/>
                </a:solidFill>
                <a:latin typeface="Garamond" charset="0"/>
                <a:ea typeface="Garamond" charset="0"/>
                <a:cs typeface="Garamond" charset="0"/>
                <a:sym typeface="Cambria" charset="0"/>
              </a:rPr>
              <a:t>“Examine yourselves, whether ye be in the faith; prove your own selves...” II </a:t>
            </a:r>
            <a:r>
              <a:rPr lang="en-US" altLang="en-US" sz="3200" dirty="0" smtClean="0">
                <a:solidFill>
                  <a:schemeClr val="tx1"/>
                </a:solidFill>
                <a:latin typeface="Garamond" charset="0"/>
                <a:ea typeface="Garamond" charset="0"/>
                <a:cs typeface="Garamond" charset="0"/>
                <a:sym typeface="Cambria" charset="0"/>
              </a:rPr>
              <a:t>Cor. </a:t>
            </a:r>
            <a:r>
              <a:rPr lang="en-US" altLang="en-US" sz="3200" dirty="0">
                <a:solidFill>
                  <a:schemeClr val="tx1"/>
                </a:solidFill>
                <a:latin typeface="Garamond" charset="0"/>
                <a:ea typeface="Garamond" charset="0"/>
                <a:cs typeface="Garamond" charset="0"/>
                <a:sym typeface="Cambria" charset="0"/>
              </a:rPr>
              <a:t>13:5</a:t>
            </a:r>
          </a:p>
          <a:p>
            <a:pPr eaLnBrk="1" hangingPunct="1"/>
            <a:endParaRPr lang="en-US" altLang="en-US" sz="3200" dirty="0">
              <a:solidFill>
                <a:schemeClr val="tx1"/>
              </a:solidFill>
              <a:latin typeface="Garamond" charset="0"/>
              <a:ea typeface="Garamond" charset="0"/>
              <a:cs typeface="Garamond" charset="0"/>
              <a:sym typeface="Cambria" charset="0"/>
            </a:endParaRPr>
          </a:p>
        </p:txBody>
      </p:sp>
      <p:sp>
        <p:nvSpPr>
          <p:cNvPr id="40962" name="Rectangle 2"/>
          <p:cNvSpPr>
            <a:spLocks/>
          </p:cNvSpPr>
          <p:nvPr/>
        </p:nvSpPr>
        <p:spPr bwMode="auto">
          <a:xfrm>
            <a:off x="-1117600" y="683122"/>
            <a:ext cx="6644120" cy="368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400" dirty="0">
                <a:solidFill>
                  <a:schemeClr val="tx1"/>
                </a:solidFill>
                <a:latin typeface="Abadi MT Condensed Extra Bold" charset="0"/>
                <a:sym typeface="Abadi MT Condensed Extra Bold" charset="0"/>
              </a:rPr>
              <a:t>Take time to </a:t>
            </a:r>
          </a:p>
          <a:p>
            <a:pPr eaLnBrk="1" hangingPunct="1"/>
            <a:r>
              <a:rPr lang="en-US" altLang="en-US" sz="6000" dirty="0">
                <a:solidFill>
                  <a:schemeClr val="tx1"/>
                </a:solidFill>
                <a:latin typeface="Chalkduster" charset="0"/>
                <a:sym typeface="Chalkduster" charset="0"/>
              </a:rPr>
              <a:t>EXAMINE</a:t>
            </a:r>
            <a:r>
              <a:rPr lang="en-US" altLang="en-US" sz="8800" dirty="0">
                <a:solidFill>
                  <a:schemeClr val="tx1"/>
                </a:solidFill>
                <a:latin typeface="Chalkduster" charset="0"/>
                <a:sym typeface="Chalkduster" charset="0"/>
              </a:rPr>
              <a:t> </a:t>
            </a:r>
          </a:p>
          <a:p>
            <a:pPr eaLnBrk="1" hangingPunct="1"/>
            <a:r>
              <a:rPr lang="en-US" altLang="en-US" sz="3600" dirty="0" smtClean="0">
                <a:solidFill>
                  <a:schemeClr val="tx1"/>
                </a:solidFill>
                <a:latin typeface="Abadi MT Condensed Extra Bold" charset="0"/>
                <a:sym typeface="Abadi MT Condensed Extra Bold" charset="0"/>
              </a:rPr>
              <a:t>yourself </a:t>
            </a:r>
            <a:r>
              <a:rPr lang="en-US" altLang="en-US" sz="3600" dirty="0">
                <a:solidFill>
                  <a:schemeClr val="tx1"/>
                </a:solidFill>
                <a:latin typeface="Abadi MT Condensed Extra Bold" charset="0"/>
                <a:sym typeface="Abadi MT Condensed Extra Bold" charset="0"/>
              </a:rPr>
              <a:t>for</a:t>
            </a:r>
          </a:p>
          <a:p>
            <a:pPr eaLnBrk="1" hangingPunct="1"/>
            <a:r>
              <a:rPr lang="en-US" altLang="en-US" sz="3600" dirty="0">
                <a:solidFill>
                  <a:schemeClr val="tx1"/>
                </a:solidFill>
                <a:latin typeface="Abadi MT Condensed Extra Bold" charset="0"/>
                <a:sym typeface="Abadi MT Condensed Extra Bold" charset="0"/>
              </a:rPr>
              <a:t>spiritual breaches...</a:t>
            </a:r>
          </a:p>
        </p:txBody>
      </p:sp>
      <p:grpSp>
        <p:nvGrpSpPr>
          <p:cNvPr id="40963" name="Group 5"/>
          <p:cNvGrpSpPr>
            <a:grpSpLocks/>
          </p:cNvGrpSpPr>
          <p:nvPr/>
        </p:nvGrpSpPr>
        <p:grpSpPr bwMode="auto">
          <a:xfrm>
            <a:off x="4125015" y="995680"/>
            <a:ext cx="3230825" cy="2473505"/>
            <a:chOff x="0" y="0"/>
            <a:chExt cx="3288" cy="2496"/>
          </a:xfrm>
        </p:grpSpPr>
        <p:pic>
          <p:nvPicPr>
            <p:cNvPr id="40964" name="Picture 3"/>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1986">
              <a:off x="243" y="266"/>
              <a:ext cx="2806"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0965"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288"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73567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p:cNvSpPr>
          <p:nvPr/>
        </p:nvSpPr>
        <p:spPr bwMode="auto">
          <a:xfrm>
            <a:off x="-366241" y="991195"/>
            <a:ext cx="4241602" cy="29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9600" i="1">
                <a:solidFill>
                  <a:srgbClr val="002060"/>
                </a:solidFill>
                <a:latin typeface="Garamond" charset="0"/>
                <a:ea typeface="Garamond" charset="0"/>
                <a:cs typeface="Garamond" charset="0"/>
                <a:sym typeface="Zapfino" charset="0"/>
              </a:rPr>
              <a:t>Key 3</a:t>
            </a:r>
          </a:p>
        </p:txBody>
      </p:sp>
      <p:sp>
        <p:nvSpPr>
          <p:cNvPr id="41986" name="Rectangle 2"/>
          <p:cNvSpPr>
            <a:spLocks/>
          </p:cNvSpPr>
          <p:nvPr/>
        </p:nvSpPr>
        <p:spPr bwMode="auto">
          <a:xfrm>
            <a:off x="792480" y="3067349"/>
            <a:ext cx="7603128" cy="442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234" dirty="0">
              <a:solidFill>
                <a:schemeClr val="tx1"/>
              </a:solidFill>
              <a:latin typeface="Cambria" charset="0"/>
              <a:sym typeface="Cambria" charset="0"/>
            </a:endParaRPr>
          </a:p>
          <a:p>
            <a:pPr algn="l" eaLnBrk="1" hangingPunct="1"/>
            <a:r>
              <a:rPr lang="en-US" altLang="en-US" sz="3234" dirty="0">
                <a:solidFill>
                  <a:schemeClr val="tx1"/>
                </a:solidFill>
                <a:latin typeface="Abadi MT Condensed Extra Bold" charset="0"/>
                <a:sym typeface="Abadi MT Condensed Extra Bold" charset="0"/>
              </a:rPr>
              <a:t>3. ASK </a:t>
            </a:r>
          </a:p>
          <a:p>
            <a:pPr algn="l" eaLnBrk="1" hangingPunct="1"/>
            <a:r>
              <a:rPr lang="en-US" altLang="en-US" sz="3600" dirty="0">
                <a:solidFill>
                  <a:schemeClr val="tx1"/>
                </a:solidFill>
                <a:latin typeface="Garamond" charset="0"/>
                <a:ea typeface="Garamond" charset="0"/>
                <a:cs typeface="Garamond" charset="0"/>
                <a:sym typeface="Cambria" charset="0"/>
              </a:rPr>
              <a:t>and keep asking! </a:t>
            </a: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eaLnBrk="1" hangingPunct="1"/>
            <a:endParaRPr lang="en-US" altLang="en-US" sz="3234" dirty="0">
              <a:solidFill>
                <a:schemeClr val="tx1"/>
              </a:solidFill>
              <a:latin typeface="Cambria" charset="0"/>
              <a:sym typeface="Cambria" charset="0"/>
            </a:endParaRPr>
          </a:p>
        </p:txBody>
      </p:sp>
      <p:grpSp>
        <p:nvGrpSpPr>
          <p:cNvPr id="41987" name="Group 5"/>
          <p:cNvGrpSpPr>
            <a:grpSpLocks/>
          </p:cNvGrpSpPr>
          <p:nvPr/>
        </p:nvGrpSpPr>
        <p:grpSpPr bwMode="auto">
          <a:xfrm>
            <a:off x="3318327" y="991195"/>
            <a:ext cx="3753033" cy="3165574"/>
            <a:chOff x="0" y="0"/>
            <a:chExt cx="3663" cy="3016"/>
          </a:xfrm>
        </p:grpSpPr>
        <p:pic>
          <p:nvPicPr>
            <p:cNvPr id="41988" name="Picture 3"/>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32" y="245"/>
              <a:ext cx="3200"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989"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664" cy="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33863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3"/>
          <p:cNvGrpSpPr>
            <a:grpSpLocks/>
          </p:cNvGrpSpPr>
          <p:nvPr/>
        </p:nvGrpSpPr>
        <p:grpSpPr bwMode="auto">
          <a:xfrm>
            <a:off x="3834621" y="995679"/>
            <a:ext cx="3297699" cy="4729063"/>
            <a:chOff x="0" y="0"/>
            <a:chExt cx="3280" cy="4712"/>
          </a:xfrm>
        </p:grpSpPr>
        <p:pic>
          <p:nvPicPr>
            <p:cNvPr id="43011"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69487">
              <a:off x="347" y="284"/>
              <a:ext cx="2592" cy="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3012"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280" cy="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43010" name="Rectangle 4"/>
          <p:cNvSpPr>
            <a:spLocks/>
          </p:cNvSpPr>
          <p:nvPr/>
        </p:nvSpPr>
        <p:spPr bwMode="auto">
          <a:xfrm>
            <a:off x="-627787" y="1121866"/>
            <a:ext cx="5728107" cy="5206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6000" i="1" dirty="0">
                <a:solidFill>
                  <a:schemeClr val="tx1"/>
                </a:solidFill>
                <a:latin typeface="Garamond" charset="0"/>
                <a:ea typeface="Garamond" charset="0"/>
                <a:cs typeface="Garamond" charset="0"/>
                <a:sym typeface="Zapfino" charset="0"/>
              </a:rPr>
              <a:t>A </a:t>
            </a:r>
            <a:r>
              <a:rPr lang="en-US" altLang="en-US" sz="6000" i="1" dirty="0" smtClean="0">
                <a:solidFill>
                  <a:schemeClr val="tx1"/>
                </a:solidFill>
                <a:latin typeface="Garamond" charset="0"/>
                <a:ea typeface="Garamond" charset="0"/>
                <a:cs typeface="Garamond" charset="0"/>
                <a:sym typeface="Zapfino" charset="0"/>
              </a:rPr>
              <a:t>mother</a:t>
            </a:r>
            <a:endParaRPr lang="en-US" altLang="en-US" sz="6000" i="1" dirty="0">
              <a:solidFill>
                <a:schemeClr val="tx1"/>
              </a:solidFill>
              <a:latin typeface="Garamond" charset="0"/>
              <a:ea typeface="Garamond" charset="0"/>
              <a:cs typeface="Garamond" charset="0"/>
              <a:sym typeface="Zapfino" charset="0"/>
            </a:endParaRPr>
          </a:p>
          <a:p>
            <a:pPr eaLnBrk="1" hangingPunct="1"/>
            <a:r>
              <a:rPr lang="en-US" altLang="en-US" sz="6000" i="1" dirty="0" smtClean="0">
                <a:solidFill>
                  <a:schemeClr val="tx1"/>
                </a:solidFill>
                <a:latin typeface="Garamond" charset="0"/>
                <a:ea typeface="Garamond" charset="0"/>
                <a:cs typeface="Garamond" charset="0"/>
                <a:sym typeface="Zapfino" charset="0"/>
              </a:rPr>
              <a:t>pleading</a:t>
            </a:r>
          </a:p>
          <a:p>
            <a:pPr eaLnBrk="1" hangingPunct="1"/>
            <a:r>
              <a:rPr lang="en-US" altLang="en-US" sz="6000" i="1" dirty="0" smtClean="0">
                <a:solidFill>
                  <a:schemeClr val="tx1"/>
                </a:solidFill>
                <a:latin typeface="Garamond" charset="0"/>
                <a:ea typeface="Garamond" charset="0"/>
                <a:cs typeface="Garamond" charset="0"/>
                <a:sym typeface="Zapfino" charset="0"/>
              </a:rPr>
              <a:t>for </a:t>
            </a:r>
            <a:r>
              <a:rPr lang="en-US" altLang="en-US" sz="6000" i="1" dirty="0">
                <a:solidFill>
                  <a:schemeClr val="tx1"/>
                </a:solidFill>
                <a:latin typeface="Garamond" charset="0"/>
                <a:ea typeface="Garamond" charset="0"/>
                <a:cs typeface="Garamond" charset="0"/>
                <a:sym typeface="Zapfino" charset="0"/>
              </a:rPr>
              <a:t>her child </a:t>
            </a:r>
          </a:p>
          <a:p>
            <a:pPr eaLnBrk="1" hangingPunct="1"/>
            <a:endParaRPr lang="en-US" altLang="en-US" sz="6000" i="1" dirty="0">
              <a:solidFill>
                <a:schemeClr val="tx1"/>
              </a:solidFill>
              <a:latin typeface="Garamond" charset="0"/>
              <a:ea typeface="Garamond" charset="0"/>
              <a:cs typeface="Garamond" charset="0"/>
              <a:sym typeface="Zapfino" charset="0"/>
            </a:endParaRPr>
          </a:p>
          <a:p>
            <a:pPr eaLnBrk="1" hangingPunct="1"/>
            <a:endParaRPr lang="en-US" altLang="en-US" sz="6000" i="1" dirty="0">
              <a:solidFill>
                <a:schemeClr val="tx1"/>
              </a:solidFill>
              <a:latin typeface="Garamond" charset="0"/>
              <a:ea typeface="Garamond" charset="0"/>
              <a:cs typeface="Garamond" charset="0"/>
              <a:sym typeface="Zapfino" charset="0"/>
            </a:endParaRPr>
          </a:p>
          <a:p>
            <a:pPr eaLnBrk="1" hangingPunct="1"/>
            <a:r>
              <a:rPr lang="en-US" altLang="en-US" sz="3200" i="1" dirty="0">
                <a:solidFill>
                  <a:schemeClr val="tx1"/>
                </a:solidFill>
                <a:latin typeface="Garamond" charset="0"/>
                <a:ea typeface="Garamond" charset="0"/>
                <a:cs typeface="Garamond" charset="0"/>
                <a:sym typeface="Hoefler Text" charset="0"/>
              </a:rPr>
              <a:t>Matt 15:21-28</a:t>
            </a:r>
          </a:p>
          <a:p>
            <a:pPr eaLnBrk="1" hangingPunct="1"/>
            <a:endParaRPr lang="en-US" altLang="en-US" sz="6000" i="1" dirty="0">
              <a:solidFill>
                <a:schemeClr val="tx1"/>
              </a:solidFill>
              <a:latin typeface="Garamond" charset="0"/>
              <a:ea typeface="Garamond" charset="0"/>
              <a:cs typeface="Garamond" charset="0"/>
            </a:endParaRPr>
          </a:p>
        </p:txBody>
      </p:sp>
    </p:spTree>
    <p:extLst>
      <p:ext uri="{BB962C8B-B14F-4D97-AF65-F5344CB8AC3E}">
        <p14:creationId xmlns:p14="http://schemas.microsoft.com/office/powerpoint/2010/main" val="6109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650240" y="772596"/>
            <a:ext cx="6846848"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375" dirty="0">
                <a:solidFill>
                  <a:schemeClr val="tx1"/>
                </a:solidFill>
                <a:latin typeface="Abadi MT Condensed Extra Bold" charset="0"/>
                <a:sym typeface="Abadi MT Condensed Extra Bold" charset="0"/>
              </a:rPr>
              <a:t>How </a:t>
            </a:r>
            <a:r>
              <a:rPr lang="en-US" altLang="en-US" sz="4800" i="1" dirty="0">
                <a:solidFill>
                  <a:schemeClr val="accent2">
                    <a:lumMod val="50000"/>
                  </a:schemeClr>
                </a:solidFill>
                <a:latin typeface="Garamond" charset="0"/>
                <a:ea typeface="Garamond" charset="0"/>
                <a:cs typeface="Garamond" charset="0"/>
                <a:sym typeface="Zapfino" charset="0"/>
              </a:rPr>
              <a:t>desperate</a:t>
            </a:r>
            <a:r>
              <a:rPr lang="en-US" altLang="en-US" sz="4400" i="1" dirty="0">
                <a:solidFill>
                  <a:schemeClr val="accent2">
                    <a:lumMod val="50000"/>
                  </a:schemeClr>
                </a:solidFill>
                <a:latin typeface="Garamond" charset="0"/>
                <a:ea typeface="Garamond" charset="0"/>
                <a:cs typeface="Garamond" charset="0"/>
                <a:sym typeface="Abadi MT Condensed Extra Bold" charset="0"/>
              </a:rPr>
              <a:t> </a:t>
            </a:r>
            <a:r>
              <a:rPr lang="en-US" altLang="en-US" sz="3375" dirty="0">
                <a:solidFill>
                  <a:schemeClr val="tx1"/>
                </a:solidFill>
                <a:latin typeface="Abadi MT Condensed Extra Bold" charset="0"/>
                <a:sym typeface="Abadi MT Condensed Extra Bold" charset="0"/>
              </a:rPr>
              <a:t> are you for </a:t>
            </a:r>
            <a:r>
              <a:rPr lang="en-US" altLang="en-US" sz="3375" dirty="0" smtClean="0">
                <a:solidFill>
                  <a:schemeClr val="tx1"/>
                </a:solidFill>
                <a:latin typeface="Abadi MT Condensed Extra Bold" charset="0"/>
                <a:sym typeface="Abadi MT Condensed Extra Bold" charset="0"/>
              </a:rPr>
              <a:t>deeper, </a:t>
            </a:r>
            <a:r>
              <a:rPr lang="en-US" altLang="en-US" sz="3375" dirty="0">
                <a:solidFill>
                  <a:schemeClr val="tx1"/>
                </a:solidFill>
                <a:latin typeface="Abadi MT Condensed Extra Bold" charset="0"/>
                <a:sym typeface="Abadi MT Condensed Extra Bold" charset="0"/>
              </a:rPr>
              <a:t>richer spiritual blessings? </a:t>
            </a:r>
          </a:p>
          <a:p>
            <a:pPr eaLnBrk="1" hangingPunct="1"/>
            <a:endParaRPr lang="en-US" altLang="en-US" sz="3375" dirty="0">
              <a:solidFill>
                <a:schemeClr val="tx1"/>
              </a:solidFill>
              <a:latin typeface="Abadi MT Condensed Extra Bold" charset="0"/>
              <a:sym typeface="Abadi MT Condensed Extra Bold" charset="0"/>
            </a:endParaRPr>
          </a:p>
          <a:p>
            <a:pPr eaLnBrk="1" hangingPunct="1"/>
            <a:r>
              <a:rPr lang="en-US" altLang="en-US" sz="3375" dirty="0">
                <a:solidFill>
                  <a:schemeClr val="tx1"/>
                </a:solidFill>
                <a:latin typeface="Abadi MT Condensed Extra Bold" charset="0"/>
                <a:sym typeface="Abadi MT Condensed Extra Bold" charset="0"/>
              </a:rPr>
              <a:t>How </a:t>
            </a:r>
            <a:r>
              <a:rPr lang="en-US" altLang="en-US" sz="4800" i="1" dirty="0">
                <a:solidFill>
                  <a:schemeClr val="accent2">
                    <a:lumMod val="50000"/>
                  </a:schemeClr>
                </a:solidFill>
                <a:latin typeface="Garamond" charset="0"/>
                <a:ea typeface="Garamond" charset="0"/>
                <a:cs typeface="Garamond" charset="0"/>
                <a:sym typeface="Zapfino" charset="0"/>
              </a:rPr>
              <a:t>desperate</a:t>
            </a:r>
            <a:r>
              <a:rPr lang="en-US" altLang="en-US" sz="4800" i="1" dirty="0">
                <a:solidFill>
                  <a:schemeClr val="tx1"/>
                </a:solidFill>
                <a:latin typeface="Garamond" charset="0"/>
                <a:ea typeface="Garamond" charset="0"/>
                <a:cs typeface="Garamond" charset="0"/>
                <a:sym typeface="Abadi MT Condensed Extra Bold" charset="0"/>
              </a:rPr>
              <a:t> </a:t>
            </a:r>
            <a:r>
              <a:rPr lang="en-US" altLang="en-US" sz="3375" dirty="0">
                <a:solidFill>
                  <a:schemeClr val="tx1"/>
                </a:solidFill>
                <a:latin typeface="Abadi MT Condensed Extra Bold" charset="0"/>
                <a:sym typeface="Abadi MT Condensed Extra Bold" charset="0"/>
              </a:rPr>
              <a:t>are you to see God bring answers to your prayers? </a:t>
            </a:r>
          </a:p>
          <a:p>
            <a:pPr eaLnBrk="1" hangingPunct="1"/>
            <a:endParaRPr lang="en-US" altLang="en-US" sz="3234" dirty="0">
              <a:solidFill>
                <a:schemeClr val="tx1"/>
              </a:solidFill>
            </a:endParaRPr>
          </a:p>
        </p:txBody>
      </p:sp>
    </p:spTree>
    <p:extLst>
      <p:ext uri="{BB962C8B-B14F-4D97-AF65-F5344CB8AC3E}">
        <p14:creationId xmlns:p14="http://schemas.microsoft.com/office/powerpoint/2010/main" val="90477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p:cNvSpPr>
          <p:nvPr/>
        </p:nvSpPr>
        <p:spPr bwMode="auto">
          <a:xfrm>
            <a:off x="487680" y="1192114"/>
            <a:ext cx="7172960" cy="409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5062" dirty="0">
                <a:solidFill>
                  <a:schemeClr val="tx1"/>
                </a:solidFill>
                <a:latin typeface="Abadi MT Condensed Extra Bold" charset="0"/>
                <a:sym typeface="Abadi MT Condensed Extra Bold" charset="0"/>
              </a:rPr>
              <a:t>Would we have endured this faith test? </a:t>
            </a:r>
          </a:p>
          <a:p>
            <a:pPr eaLnBrk="1" hangingPunct="1"/>
            <a:endParaRPr lang="en-US" altLang="en-US" sz="3375" dirty="0">
              <a:solidFill>
                <a:schemeClr val="tx1"/>
              </a:solidFill>
              <a:latin typeface="Cambria" charset="0"/>
              <a:sym typeface="Cambria" charset="0"/>
            </a:endParaRPr>
          </a:p>
          <a:p>
            <a:pPr eaLnBrk="1" hangingPunct="1"/>
            <a:r>
              <a:rPr lang="en-US" altLang="en-US" sz="3375" dirty="0">
                <a:solidFill>
                  <a:schemeClr val="tx1"/>
                </a:solidFill>
                <a:latin typeface="Garamond" charset="0"/>
                <a:ea typeface="Garamond" charset="0"/>
                <a:cs typeface="Garamond" charset="0"/>
                <a:sym typeface="Cambria" charset="0"/>
              </a:rPr>
              <a:t>Do we endure today, when it seems God ignores our cries, when it seems He is answering </a:t>
            </a:r>
            <a:r>
              <a:rPr lang="en-US" altLang="en-US" sz="3375" dirty="0" smtClean="0">
                <a:solidFill>
                  <a:schemeClr val="tx1"/>
                </a:solidFill>
                <a:latin typeface="Garamond" charset="0"/>
                <a:ea typeface="Garamond" charset="0"/>
                <a:cs typeface="Garamond" charset="0"/>
                <a:sym typeface="Cambria" charset="0"/>
              </a:rPr>
              <a:t>others’ </a:t>
            </a:r>
            <a:r>
              <a:rPr lang="en-US" altLang="en-US" sz="3375" dirty="0">
                <a:solidFill>
                  <a:schemeClr val="tx1"/>
                </a:solidFill>
                <a:latin typeface="Garamond" charset="0"/>
                <a:ea typeface="Garamond" charset="0"/>
                <a:cs typeface="Garamond" charset="0"/>
                <a:sym typeface="Cambria" charset="0"/>
              </a:rPr>
              <a:t>needs—while </a:t>
            </a:r>
            <a:r>
              <a:rPr lang="en-US" altLang="en-US" sz="3375" dirty="0">
                <a:solidFill>
                  <a:schemeClr val="tx1"/>
                </a:solidFill>
                <a:latin typeface="Garamond" charset="0"/>
                <a:ea typeface="Garamond" charset="0"/>
                <a:cs typeface="Garamond" charset="0"/>
                <a:sym typeface="Cambria Italic" charset="0"/>
              </a:rPr>
              <a:t>we are the outcast</a:t>
            </a:r>
            <a:r>
              <a:rPr lang="en-US" altLang="en-US" sz="3375" dirty="0">
                <a:solidFill>
                  <a:schemeClr val="tx1"/>
                </a:solidFill>
                <a:latin typeface="Garamond" charset="0"/>
                <a:ea typeface="Garamond" charset="0"/>
                <a:cs typeface="Garamond" charset="0"/>
                <a:sym typeface="Cambria" charset="0"/>
              </a:rPr>
              <a:t> that He can’t possibly help?</a:t>
            </a:r>
          </a:p>
        </p:txBody>
      </p:sp>
    </p:spTree>
    <p:extLst>
      <p:ext uri="{BB962C8B-B14F-4D97-AF65-F5344CB8AC3E}">
        <p14:creationId xmlns:p14="http://schemas.microsoft.com/office/powerpoint/2010/main" val="380600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p:cNvSpPr>
          <p:nvPr/>
        </p:nvSpPr>
        <p:spPr bwMode="auto">
          <a:xfrm>
            <a:off x="568960" y="3830837"/>
            <a:ext cx="6754178"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2812" dirty="0">
                <a:solidFill>
                  <a:schemeClr val="tx1"/>
                </a:solidFill>
                <a:latin typeface="Garamond" charset="0"/>
                <a:ea typeface="Garamond" charset="0"/>
                <a:cs typeface="Garamond" charset="0"/>
                <a:sym typeface="Cambria" charset="0"/>
              </a:rPr>
              <a:t>“And shall not God avenge His own elect which cry day and night unto him, though he bear long with them? I tell you that he will avenge them speedily. </a:t>
            </a:r>
            <a:r>
              <a:rPr lang="en-US" altLang="en-US" sz="2812" dirty="0">
                <a:solidFill>
                  <a:schemeClr val="tx1"/>
                </a:solidFill>
                <a:latin typeface="Garamond" charset="0"/>
                <a:ea typeface="Garamond" charset="0"/>
                <a:cs typeface="Garamond" charset="0"/>
                <a:sym typeface="Abadi MT Condensed Extra Bold" charset="0"/>
              </a:rPr>
              <a:t>Nevertheless when the Son of man cometh, will he find faith on </a:t>
            </a:r>
            <a:r>
              <a:rPr lang="en-US" altLang="en-US" sz="2812" dirty="0" smtClean="0">
                <a:solidFill>
                  <a:schemeClr val="tx1"/>
                </a:solidFill>
                <a:latin typeface="Garamond" charset="0"/>
                <a:ea typeface="Garamond" charset="0"/>
                <a:cs typeface="Garamond" charset="0"/>
                <a:sym typeface="Abadi MT Condensed Extra Bold" charset="0"/>
              </a:rPr>
              <a:t>the earth</a:t>
            </a:r>
            <a:r>
              <a:rPr lang="en-US" altLang="en-US" sz="2812" dirty="0">
                <a:solidFill>
                  <a:schemeClr val="tx1"/>
                </a:solidFill>
                <a:latin typeface="Garamond" charset="0"/>
                <a:ea typeface="Garamond" charset="0"/>
                <a:cs typeface="Garamond" charset="0"/>
                <a:sym typeface="Abadi MT Condensed Extra Bold" charset="0"/>
              </a:rPr>
              <a:t>?</a:t>
            </a:r>
            <a:r>
              <a:rPr lang="en-US" altLang="en-US" sz="2812" dirty="0">
                <a:solidFill>
                  <a:schemeClr val="tx1"/>
                </a:solidFill>
                <a:latin typeface="Garamond" charset="0"/>
                <a:ea typeface="Garamond" charset="0"/>
                <a:cs typeface="Garamond" charset="0"/>
                <a:sym typeface="Cambria Italic" charset="0"/>
              </a:rPr>
              <a:t>”</a:t>
            </a:r>
            <a:r>
              <a:rPr lang="en-US" altLang="en-US" sz="2812" dirty="0">
                <a:solidFill>
                  <a:schemeClr val="tx1"/>
                </a:solidFill>
                <a:latin typeface="Garamond" charset="0"/>
                <a:ea typeface="Garamond" charset="0"/>
                <a:cs typeface="Garamond" charset="0"/>
                <a:sym typeface="Cambria" charset="0"/>
              </a:rPr>
              <a:t> Luke 18:7,8</a:t>
            </a:r>
          </a:p>
        </p:txBody>
      </p:sp>
      <p:grpSp>
        <p:nvGrpSpPr>
          <p:cNvPr id="45058" name="Group 4"/>
          <p:cNvGrpSpPr>
            <a:grpSpLocks/>
          </p:cNvGrpSpPr>
          <p:nvPr/>
        </p:nvGrpSpPr>
        <p:grpSpPr bwMode="auto">
          <a:xfrm>
            <a:off x="1825289" y="429995"/>
            <a:ext cx="4080867" cy="3062883"/>
            <a:chOff x="0" y="0"/>
            <a:chExt cx="3656" cy="2744"/>
          </a:xfrm>
        </p:grpSpPr>
        <p:pic>
          <p:nvPicPr>
            <p:cNvPr id="45059" name="Picture 2"/>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1986">
              <a:off x="247" y="277"/>
              <a:ext cx="3168" cy="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5060"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656" cy="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542504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p:cNvSpPr>
          <p:nvPr/>
        </p:nvSpPr>
        <p:spPr bwMode="auto">
          <a:xfrm>
            <a:off x="-284961" y="991195"/>
            <a:ext cx="4241602" cy="29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9600" i="1">
                <a:solidFill>
                  <a:srgbClr val="002060"/>
                </a:solidFill>
                <a:latin typeface="Garamond" charset="0"/>
                <a:ea typeface="Garamond" charset="0"/>
                <a:cs typeface="Garamond" charset="0"/>
                <a:sym typeface="Zapfino" charset="0"/>
              </a:rPr>
              <a:t>Key 4</a:t>
            </a:r>
          </a:p>
        </p:txBody>
      </p:sp>
      <p:sp>
        <p:nvSpPr>
          <p:cNvPr id="46082" name="Rectangle 2"/>
          <p:cNvSpPr>
            <a:spLocks/>
          </p:cNvSpPr>
          <p:nvPr/>
        </p:nvSpPr>
        <p:spPr bwMode="auto">
          <a:xfrm>
            <a:off x="699767" y="2965749"/>
            <a:ext cx="6534154" cy="442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234" dirty="0">
              <a:solidFill>
                <a:schemeClr val="tx1"/>
              </a:solidFill>
              <a:latin typeface="Cambria" charset="0"/>
              <a:sym typeface="Cambria" charset="0"/>
            </a:endParaRPr>
          </a:p>
          <a:p>
            <a:pPr algn="l" eaLnBrk="1" hangingPunct="1"/>
            <a:r>
              <a:rPr lang="en-US" altLang="en-US" sz="3234" dirty="0">
                <a:solidFill>
                  <a:schemeClr val="tx1"/>
                </a:solidFill>
                <a:latin typeface="Abadi MT Condensed Extra Bold" charset="0"/>
                <a:sym typeface="Abadi MT Condensed Extra Bold" charset="0"/>
              </a:rPr>
              <a:t>4. YIELD </a:t>
            </a:r>
          </a:p>
          <a:p>
            <a:pPr algn="l" eaLnBrk="1" hangingPunct="1"/>
            <a:r>
              <a:rPr lang="en-US" altLang="en-US" sz="3234" dirty="0">
                <a:solidFill>
                  <a:schemeClr val="tx1"/>
                </a:solidFill>
                <a:latin typeface="Garamond" charset="0"/>
                <a:ea typeface="Garamond" charset="0"/>
                <a:cs typeface="Garamond" charset="0"/>
                <a:sym typeface="Cambria" charset="0"/>
              </a:rPr>
              <a:t>to faith in God’s Word, not your feelings! </a:t>
            </a: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eaLnBrk="1" hangingPunct="1"/>
            <a:endParaRPr lang="en-US" altLang="en-US" sz="3234" dirty="0">
              <a:solidFill>
                <a:schemeClr val="tx1"/>
              </a:solidFill>
              <a:latin typeface="Cambria" charset="0"/>
              <a:sym typeface="Cambria" charset="0"/>
            </a:endParaRPr>
          </a:p>
        </p:txBody>
      </p:sp>
      <p:grpSp>
        <p:nvGrpSpPr>
          <p:cNvPr id="46083" name="Group 5"/>
          <p:cNvGrpSpPr>
            <a:grpSpLocks/>
          </p:cNvGrpSpPr>
          <p:nvPr/>
        </p:nvGrpSpPr>
        <p:grpSpPr bwMode="auto">
          <a:xfrm>
            <a:off x="3478983" y="991195"/>
            <a:ext cx="3673657" cy="2992561"/>
            <a:chOff x="0" y="0"/>
            <a:chExt cx="3663" cy="3016"/>
          </a:xfrm>
        </p:grpSpPr>
        <p:pic>
          <p:nvPicPr>
            <p:cNvPr id="46084" name="Picture 3"/>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32" y="245"/>
              <a:ext cx="3200"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6085"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664" cy="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448057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3"/>
          <p:cNvGrpSpPr>
            <a:grpSpLocks/>
          </p:cNvGrpSpPr>
          <p:nvPr/>
        </p:nvGrpSpPr>
        <p:grpSpPr bwMode="auto">
          <a:xfrm>
            <a:off x="1814811" y="575966"/>
            <a:ext cx="4080867" cy="3062883"/>
            <a:chOff x="0" y="0"/>
            <a:chExt cx="3656" cy="2744"/>
          </a:xfrm>
        </p:grpSpPr>
        <p:pic>
          <p:nvPicPr>
            <p:cNvPr id="47107"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1986">
              <a:off x="247" y="277"/>
              <a:ext cx="3168" cy="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7108"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656" cy="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47106" name="Rectangle 4"/>
          <p:cNvSpPr>
            <a:spLocks/>
          </p:cNvSpPr>
          <p:nvPr/>
        </p:nvSpPr>
        <p:spPr bwMode="auto">
          <a:xfrm>
            <a:off x="-69810" y="4080867"/>
            <a:ext cx="7974211" cy="223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2812" dirty="0">
                <a:solidFill>
                  <a:schemeClr val="tx1"/>
                </a:solidFill>
                <a:latin typeface="Cambria" charset="0"/>
                <a:sym typeface="Cambria" charset="0"/>
              </a:rPr>
              <a:t>“</a:t>
            </a:r>
            <a:r>
              <a:rPr lang="en-US" altLang="en-US" sz="4500" dirty="0">
                <a:solidFill>
                  <a:schemeClr val="tx1"/>
                </a:solidFill>
                <a:latin typeface="Abadi MT Condensed Extra Bold" charset="0"/>
                <a:sym typeface="Abadi MT Condensed Extra Bold" charset="0"/>
              </a:rPr>
              <a:t>Faith cometh by hearing and hearing by the Word of God</a:t>
            </a:r>
            <a:r>
              <a:rPr lang="en-US" altLang="en-US" sz="2812" dirty="0">
                <a:solidFill>
                  <a:schemeClr val="tx1"/>
                </a:solidFill>
                <a:latin typeface="Cambria" charset="0"/>
                <a:sym typeface="Cambria" charset="0"/>
              </a:rPr>
              <a:t>.” </a:t>
            </a:r>
          </a:p>
          <a:p>
            <a:pPr eaLnBrk="1" hangingPunct="1"/>
            <a:endParaRPr lang="en-US" altLang="en-US" sz="2812" dirty="0">
              <a:solidFill>
                <a:schemeClr val="tx1"/>
              </a:solidFill>
              <a:latin typeface="Cambria" charset="0"/>
              <a:sym typeface="Cambria" charset="0"/>
            </a:endParaRPr>
          </a:p>
          <a:p>
            <a:pPr eaLnBrk="1" hangingPunct="1"/>
            <a:r>
              <a:rPr lang="en-US" altLang="en-US" sz="3200" dirty="0">
                <a:solidFill>
                  <a:schemeClr val="tx1"/>
                </a:solidFill>
                <a:latin typeface="Garamond" charset="0"/>
                <a:ea typeface="Garamond" charset="0"/>
                <a:cs typeface="Garamond" charset="0"/>
                <a:sym typeface="Cambria" charset="0"/>
              </a:rPr>
              <a:t>Rom. 10:17</a:t>
            </a:r>
          </a:p>
        </p:txBody>
      </p:sp>
    </p:spTree>
    <p:extLst>
      <p:ext uri="{BB962C8B-B14F-4D97-AF65-F5344CB8AC3E}">
        <p14:creationId xmlns:p14="http://schemas.microsoft.com/office/powerpoint/2010/main" val="1424399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p:cNvSpPr>
          <p:nvPr/>
        </p:nvSpPr>
        <p:spPr bwMode="auto">
          <a:xfrm>
            <a:off x="-27468" y="-620613"/>
            <a:ext cx="7634883" cy="918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l" eaLnBrk="1" hangingPunct="1"/>
            <a:endParaRPr lang="en-US" altLang="en-US" sz="3375" dirty="0">
              <a:solidFill>
                <a:srgbClr val="D90B00"/>
              </a:solidFill>
              <a:latin typeface="Abadi MT Condensed Extra Bold" charset="0"/>
              <a:sym typeface="Abadi MT Condensed Extra Bold" charset="0"/>
            </a:endParaRPr>
          </a:p>
          <a:p>
            <a:pPr eaLnBrk="1" hangingPunct="1"/>
            <a:endParaRPr lang="en-US" altLang="en-US" sz="3375" dirty="0">
              <a:solidFill>
                <a:srgbClr val="D90B00"/>
              </a:solidFill>
              <a:latin typeface="Abadi MT Condensed Extra Bold" charset="0"/>
              <a:sym typeface="Abadi MT Condensed Extra Bold" charset="0"/>
            </a:endParaRPr>
          </a:p>
          <a:p>
            <a:pPr eaLnBrk="1" hangingPunct="1"/>
            <a:r>
              <a:rPr lang="en-US" altLang="en-US" sz="3600" dirty="0">
                <a:solidFill>
                  <a:schemeClr val="tx1"/>
                </a:solidFill>
                <a:latin typeface="Garamond" charset="0"/>
                <a:ea typeface="Garamond" charset="0"/>
                <a:cs typeface="Garamond" charset="0"/>
                <a:sym typeface="Cambria" charset="0"/>
              </a:rPr>
              <a:t>The</a:t>
            </a:r>
            <a:r>
              <a:rPr lang="en-US" altLang="en-US" sz="7200" dirty="0">
                <a:solidFill>
                  <a:schemeClr val="tx1"/>
                </a:solidFill>
                <a:latin typeface="Garamond" charset="0"/>
                <a:ea typeface="Garamond" charset="0"/>
                <a:cs typeface="Garamond" charset="0"/>
                <a:sym typeface="Cambria" charset="0"/>
              </a:rPr>
              <a:t> </a:t>
            </a:r>
            <a:r>
              <a:rPr lang="en-US" altLang="en-US" sz="9600" dirty="0">
                <a:solidFill>
                  <a:schemeClr val="tx1"/>
                </a:solidFill>
                <a:latin typeface="Abadi MT Condensed Extra Bold" charset="0"/>
                <a:sym typeface="Abadi MT Condensed Extra Bold" charset="0"/>
              </a:rPr>
              <a:t>Battle</a:t>
            </a:r>
            <a:r>
              <a:rPr lang="en-US" altLang="en-US" sz="6750" dirty="0">
                <a:solidFill>
                  <a:schemeClr val="tx1"/>
                </a:solidFill>
                <a:latin typeface="Cambria" charset="0"/>
                <a:sym typeface="Cambria" charset="0"/>
              </a:rPr>
              <a:t> </a:t>
            </a:r>
            <a:r>
              <a:rPr lang="en-US" altLang="en-US" sz="3600" dirty="0">
                <a:solidFill>
                  <a:schemeClr val="tx1"/>
                </a:solidFill>
                <a:latin typeface="Garamond" charset="0"/>
                <a:ea typeface="Garamond" charset="0"/>
                <a:cs typeface="Garamond" charset="0"/>
                <a:sym typeface="Cambria" charset="0"/>
              </a:rPr>
              <a:t>is over</a:t>
            </a: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endParaRPr lang="en-US" altLang="en-US" sz="3375" dirty="0">
              <a:solidFill>
                <a:schemeClr val="tx1"/>
              </a:solidFill>
              <a:latin typeface="Cambria" charset="0"/>
              <a:sym typeface="Cambria" charset="0"/>
            </a:endParaRPr>
          </a:p>
          <a:p>
            <a:pPr eaLnBrk="1" hangingPunct="1">
              <a:lnSpc>
                <a:spcPct val="90000"/>
              </a:lnSpc>
            </a:pPr>
            <a:r>
              <a:rPr lang="en-US" altLang="en-US" sz="8000" dirty="0">
                <a:solidFill>
                  <a:schemeClr val="tx1"/>
                </a:solidFill>
                <a:latin typeface="Abadi MT Condensed Extra Bold" charset="0"/>
                <a:sym typeface="Abadi MT Condensed Extra Bold" charset="0"/>
              </a:rPr>
              <a:t>Fact</a:t>
            </a:r>
            <a:r>
              <a:rPr lang="en-US" altLang="en-US" sz="6600" dirty="0">
                <a:solidFill>
                  <a:schemeClr val="tx1"/>
                </a:solidFill>
                <a:latin typeface="Cambria" charset="0"/>
                <a:sym typeface="Cambria" charset="0"/>
              </a:rPr>
              <a:t> </a:t>
            </a:r>
            <a:r>
              <a:rPr lang="en-US" altLang="en-US" sz="2800" dirty="0">
                <a:solidFill>
                  <a:schemeClr val="tx1"/>
                </a:solidFill>
                <a:latin typeface="Garamond" charset="0"/>
                <a:ea typeface="Garamond" charset="0"/>
                <a:cs typeface="Garamond" charset="0"/>
                <a:sym typeface="Cambria" charset="0"/>
              </a:rPr>
              <a:t>versus</a:t>
            </a:r>
            <a:r>
              <a:rPr lang="en-US" altLang="en-US" sz="6600" dirty="0">
                <a:solidFill>
                  <a:schemeClr val="tx1"/>
                </a:solidFill>
                <a:latin typeface="Garamond" charset="0"/>
                <a:ea typeface="Garamond" charset="0"/>
                <a:cs typeface="Garamond" charset="0"/>
                <a:sym typeface="Cambria" charset="0"/>
              </a:rPr>
              <a:t> </a:t>
            </a:r>
            <a:r>
              <a:rPr lang="en-US" altLang="en-US" sz="6000" dirty="0">
                <a:solidFill>
                  <a:schemeClr val="tx1"/>
                </a:solidFill>
                <a:latin typeface="Chalkduster" charset="0"/>
                <a:sym typeface="Chalkduster" charset="0"/>
              </a:rPr>
              <a:t>Feeling!</a:t>
            </a:r>
            <a:endParaRPr lang="en-US" altLang="en-US" sz="6600" dirty="0">
              <a:solidFill>
                <a:schemeClr val="tx1"/>
              </a:solidFill>
              <a:latin typeface="Chalkduster" charset="0"/>
              <a:sym typeface="Chalkduster" charset="0"/>
            </a:endParaRPr>
          </a:p>
          <a:p>
            <a:pPr algn="l" eaLnBrk="1" hangingPunct="1">
              <a:lnSpc>
                <a:spcPct val="90000"/>
              </a:lnSpc>
            </a:pPr>
            <a:endParaRPr lang="en-US" altLang="en-US" sz="10125"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eaLnBrk="1" hangingPunct="1"/>
            <a:endParaRPr lang="en-US" altLang="en-US" sz="3234" dirty="0">
              <a:solidFill>
                <a:schemeClr val="tx1"/>
              </a:solidFill>
              <a:latin typeface="Cambria" charset="0"/>
              <a:sym typeface="Cambria" charset="0"/>
            </a:endParaRPr>
          </a:p>
        </p:txBody>
      </p:sp>
      <p:grpSp>
        <p:nvGrpSpPr>
          <p:cNvPr id="48130" name="Group 4"/>
          <p:cNvGrpSpPr>
            <a:grpSpLocks/>
          </p:cNvGrpSpPr>
          <p:nvPr/>
        </p:nvGrpSpPr>
        <p:grpSpPr bwMode="auto">
          <a:xfrm>
            <a:off x="1612523" y="1878583"/>
            <a:ext cx="4054078" cy="3098602"/>
            <a:chOff x="0" y="0"/>
            <a:chExt cx="3631" cy="2776"/>
          </a:xfrm>
        </p:grpSpPr>
        <p:pic>
          <p:nvPicPr>
            <p:cNvPr id="48131" name="Picture 2"/>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1986">
              <a:off x="248" y="276"/>
              <a:ext cx="3136" cy="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8132"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632" cy="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89021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p:cNvSpPr>
          <p:nvPr/>
        </p:nvSpPr>
        <p:spPr bwMode="auto">
          <a:xfrm>
            <a:off x="-269637" y="3808512"/>
            <a:ext cx="8411766" cy="269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00" dirty="0">
                <a:solidFill>
                  <a:schemeClr val="tx1"/>
                </a:solidFill>
                <a:latin typeface="Garamond" charset="0"/>
                <a:ea typeface="Garamond" charset="0"/>
                <a:cs typeface="Garamond" charset="0"/>
                <a:sym typeface="Cambria" charset="0"/>
              </a:rPr>
              <a:t>The kind of faith we need today is faith </a:t>
            </a:r>
          </a:p>
          <a:p>
            <a:pPr eaLnBrk="1" hangingPunct="1"/>
            <a:r>
              <a:rPr lang="en-US" altLang="en-US" sz="3200" dirty="0">
                <a:solidFill>
                  <a:schemeClr val="tx1"/>
                </a:solidFill>
                <a:latin typeface="Garamond" charset="0"/>
                <a:ea typeface="Garamond" charset="0"/>
                <a:cs typeface="Garamond" charset="0"/>
                <a:sym typeface="Cambria" charset="0"/>
              </a:rPr>
              <a:t>that can stand </a:t>
            </a:r>
          </a:p>
          <a:p>
            <a:pPr eaLnBrk="1" hangingPunct="1"/>
            <a:r>
              <a:rPr lang="en-US" altLang="en-US" sz="6000" dirty="0">
                <a:solidFill>
                  <a:schemeClr val="tx1"/>
                </a:solidFill>
                <a:latin typeface="Abadi MT Condensed Extra Bold" charset="0"/>
                <a:sym typeface="Abadi MT Condensed Extra Bold" charset="0"/>
              </a:rPr>
              <a:t>on God’s Word alone! </a:t>
            </a:r>
          </a:p>
          <a:p>
            <a:pPr algn="l" eaLnBrk="1" hangingPunct="1"/>
            <a:endParaRPr lang="en-US" altLang="en-US" sz="700" dirty="0">
              <a:solidFill>
                <a:schemeClr val="tx1"/>
              </a:solidFill>
              <a:latin typeface="Cambria" charset="0"/>
              <a:sym typeface="Cambria" charset="0"/>
            </a:endParaRPr>
          </a:p>
          <a:p>
            <a:pPr eaLnBrk="1" hangingPunct="1"/>
            <a:endParaRPr lang="en-US" altLang="en-US" sz="2800" dirty="0">
              <a:solidFill>
                <a:schemeClr val="tx1"/>
              </a:solidFill>
            </a:endParaRPr>
          </a:p>
        </p:txBody>
      </p:sp>
      <p:grpSp>
        <p:nvGrpSpPr>
          <p:cNvPr id="49154" name="Group 4"/>
          <p:cNvGrpSpPr>
            <a:grpSpLocks/>
          </p:cNvGrpSpPr>
          <p:nvPr/>
        </p:nvGrpSpPr>
        <p:grpSpPr bwMode="auto">
          <a:xfrm>
            <a:off x="1600806" y="431975"/>
            <a:ext cx="3812977" cy="3071813"/>
            <a:chOff x="0" y="0"/>
            <a:chExt cx="3415" cy="2752"/>
          </a:xfrm>
        </p:grpSpPr>
        <p:pic>
          <p:nvPicPr>
            <p:cNvPr id="49155" name="Picture 2"/>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1986">
              <a:off x="248" y="269"/>
              <a:ext cx="2917" cy="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9156"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16" cy="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15383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p:cNvSpPr>
          <p:nvPr/>
        </p:nvSpPr>
        <p:spPr bwMode="auto">
          <a:xfrm>
            <a:off x="452804" y="1254622"/>
            <a:ext cx="6405196" cy="379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400" dirty="0">
                <a:solidFill>
                  <a:schemeClr val="tx1"/>
                </a:solidFill>
                <a:latin typeface="Garamond" charset="0"/>
                <a:ea typeface="Garamond" charset="0"/>
                <a:cs typeface="Garamond" charset="0"/>
                <a:sym typeface="Cambria" charset="0"/>
              </a:rPr>
              <a:t>“Talk and act as if your faith was invincible. The Lord is rich in resources; He owns the world. Look heavenward in faith.”</a:t>
            </a:r>
          </a:p>
          <a:p>
            <a:pPr eaLnBrk="1" hangingPunct="1"/>
            <a:r>
              <a:rPr lang="en-US" altLang="en-US" sz="2800" i="1" dirty="0">
                <a:solidFill>
                  <a:schemeClr val="tx1"/>
                </a:solidFill>
                <a:latin typeface="Garamond" charset="0"/>
                <a:ea typeface="Garamond" charset="0"/>
                <a:cs typeface="Garamond" charset="0"/>
                <a:sym typeface="Cambria Italic" charset="0"/>
              </a:rPr>
              <a:t>Christ Object Lessons</a:t>
            </a:r>
            <a:r>
              <a:rPr lang="en-US" altLang="en-US" sz="2800" dirty="0">
                <a:solidFill>
                  <a:schemeClr val="tx1"/>
                </a:solidFill>
                <a:latin typeface="Garamond" charset="0"/>
                <a:ea typeface="Garamond" charset="0"/>
                <a:cs typeface="Garamond" charset="0"/>
                <a:sym typeface="Cambria" charset="0"/>
              </a:rPr>
              <a:t>, p. 146</a:t>
            </a:r>
          </a:p>
        </p:txBody>
      </p:sp>
    </p:spTree>
    <p:extLst>
      <p:ext uri="{BB962C8B-B14F-4D97-AF65-F5344CB8AC3E}">
        <p14:creationId xmlns:p14="http://schemas.microsoft.com/office/powerpoint/2010/main" val="668486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3"/>
          <p:cNvGrpSpPr>
            <a:grpSpLocks/>
          </p:cNvGrpSpPr>
          <p:nvPr/>
        </p:nvGrpSpPr>
        <p:grpSpPr bwMode="auto">
          <a:xfrm>
            <a:off x="4088077" y="1544320"/>
            <a:ext cx="3084883" cy="2470373"/>
            <a:chOff x="0" y="0"/>
            <a:chExt cx="3312" cy="2480"/>
          </a:xfrm>
        </p:grpSpPr>
        <p:pic>
          <p:nvPicPr>
            <p:cNvPr id="51206"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201986">
              <a:off x="242" y="267"/>
              <a:ext cx="2830" cy="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207"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312" cy="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51202" name="Group 6"/>
          <p:cNvGrpSpPr>
            <a:grpSpLocks/>
          </p:cNvGrpSpPr>
          <p:nvPr/>
        </p:nvGrpSpPr>
        <p:grpSpPr bwMode="auto">
          <a:xfrm>
            <a:off x="586066" y="3224735"/>
            <a:ext cx="4945931" cy="3249289"/>
            <a:chOff x="0" y="0"/>
            <a:chExt cx="4984" cy="3296"/>
          </a:xfrm>
        </p:grpSpPr>
        <p:pic>
          <p:nvPicPr>
            <p:cNvPr id="51204" name="Picture 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 y="176"/>
              <a:ext cx="4632"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205" name="Picture 5"/>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4984" cy="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51203" name="Rectangle 7"/>
          <p:cNvSpPr>
            <a:spLocks/>
          </p:cNvSpPr>
          <p:nvPr/>
        </p:nvSpPr>
        <p:spPr bwMode="auto">
          <a:xfrm>
            <a:off x="-1695370" y="1000126"/>
            <a:ext cx="763376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500" dirty="0">
                <a:solidFill>
                  <a:schemeClr val="tx1"/>
                </a:solidFill>
                <a:latin typeface="Chalkduster" charset="0"/>
                <a:sym typeface="Chalkduster" charset="0"/>
              </a:rPr>
              <a:t>Yen’s Story</a:t>
            </a:r>
          </a:p>
          <a:p>
            <a:pPr eaLnBrk="1" hangingPunct="1"/>
            <a:r>
              <a:rPr lang="en-US" altLang="en-US" sz="3234" dirty="0">
                <a:solidFill>
                  <a:schemeClr val="tx1"/>
                </a:solidFill>
                <a:latin typeface="Garamond" charset="0"/>
                <a:ea typeface="Garamond" charset="0"/>
                <a:cs typeface="Garamond" charset="0"/>
                <a:sym typeface="Cambria" charset="0"/>
              </a:rPr>
              <a:t>Miracle in Vietnam</a:t>
            </a:r>
          </a:p>
        </p:txBody>
      </p:sp>
    </p:spTree>
    <p:extLst>
      <p:ext uri="{BB962C8B-B14F-4D97-AF65-F5344CB8AC3E}">
        <p14:creationId xmlns:p14="http://schemas.microsoft.com/office/powerpoint/2010/main" val="1764068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p:cNvSpPr>
          <p:nvPr/>
        </p:nvSpPr>
        <p:spPr bwMode="auto">
          <a:xfrm>
            <a:off x="-3775" y="833556"/>
            <a:ext cx="7474148" cy="532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000" dirty="0">
                <a:solidFill>
                  <a:schemeClr val="tx1"/>
                </a:solidFill>
                <a:latin typeface="Abadi MT Condensed Extra Bold" charset="0"/>
                <a:sym typeface="Abadi MT Condensed Extra Bold" charset="0"/>
              </a:rPr>
              <a:t>“There is </a:t>
            </a:r>
            <a:r>
              <a:rPr lang="en-US" altLang="en-US" sz="6000" dirty="0">
                <a:solidFill>
                  <a:schemeClr val="accent2">
                    <a:lumMod val="50000"/>
                  </a:schemeClr>
                </a:solidFill>
                <a:latin typeface="Abadi MT Condensed Extra Bold" charset="0"/>
                <a:sym typeface="Abadi MT Condensed Extra Bold" charset="0"/>
              </a:rPr>
              <a:t>NO DANGER</a:t>
            </a:r>
            <a:r>
              <a:rPr lang="en-US" altLang="en-US" sz="4000" dirty="0">
                <a:solidFill>
                  <a:schemeClr val="tx1"/>
                </a:solidFill>
                <a:latin typeface="Abadi MT Condensed Extra Bold" charset="0"/>
                <a:sym typeface="Abadi MT Condensed Extra Bold" charset="0"/>
              </a:rPr>
              <a:t> that the Lord will neglect the prayers of His people. The danger is that in temptation and trial, they will become discouraged and fail to persevere in prayer!”</a:t>
            </a:r>
          </a:p>
          <a:p>
            <a:pPr eaLnBrk="1" hangingPunct="1"/>
            <a:endParaRPr lang="en-US" altLang="en-US" sz="2800" dirty="0">
              <a:solidFill>
                <a:schemeClr val="tx1"/>
              </a:solidFill>
              <a:latin typeface="Abadi MT Condensed Extra Bold" charset="0"/>
              <a:sym typeface="Abadi MT Condensed Extra Bold" charset="0"/>
            </a:endParaRPr>
          </a:p>
          <a:p>
            <a:pPr eaLnBrk="1" hangingPunct="1"/>
            <a:r>
              <a:rPr lang="en-US" altLang="en-US" sz="2800" i="1" dirty="0" smtClean="0">
                <a:solidFill>
                  <a:schemeClr val="tx1"/>
                </a:solidFill>
                <a:latin typeface="Garamond" charset="0"/>
                <a:ea typeface="Garamond" charset="0"/>
                <a:cs typeface="Garamond" charset="0"/>
                <a:sym typeface="Cambria Italic" charset="0"/>
              </a:rPr>
              <a:t>Christ’s </a:t>
            </a:r>
            <a:r>
              <a:rPr lang="en-US" altLang="en-US" sz="2800" i="1" dirty="0">
                <a:solidFill>
                  <a:schemeClr val="tx1"/>
                </a:solidFill>
                <a:latin typeface="Garamond" charset="0"/>
                <a:ea typeface="Garamond" charset="0"/>
                <a:cs typeface="Garamond" charset="0"/>
                <a:sym typeface="Cambria Italic" charset="0"/>
              </a:rPr>
              <a:t>Object Lessons</a:t>
            </a:r>
            <a:r>
              <a:rPr lang="en-US" altLang="en-US" sz="2800" dirty="0">
                <a:solidFill>
                  <a:schemeClr val="tx1"/>
                </a:solidFill>
                <a:latin typeface="Garamond" charset="0"/>
                <a:ea typeface="Garamond" charset="0"/>
                <a:cs typeface="Garamond" charset="0"/>
                <a:sym typeface="Cambria Italic" charset="0"/>
              </a:rPr>
              <a:t>, p. 175</a:t>
            </a:r>
          </a:p>
        </p:txBody>
      </p:sp>
    </p:spTree>
    <p:extLst>
      <p:ext uri="{BB962C8B-B14F-4D97-AF65-F5344CB8AC3E}">
        <p14:creationId xmlns:p14="http://schemas.microsoft.com/office/powerpoint/2010/main" val="53475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p:cNvSpPr>
          <p:nvPr/>
        </p:nvSpPr>
        <p:spPr bwMode="auto">
          <a:xfrm>
            <a:off x="497590" y="1062178"/>
            <a:ext cx="6215444" cy="465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2800" dirty="0">
                <a:solidFill>
                  <a:schemeClr val="tx1"/>
                </a:solidFill>
                <a:latin typeface="Garamond" charset="0"/>
                <a:ea typeface="Garamond" charset="0"/>
                <a:cs typeface="Garamond" charset="0"/>
              </a:rPr>
              <a:t>“</a:t>
            </a:r>
            <a:r>
              <a:rPr lang="en-US" altLang="en-US" sz="2800" dirty="0">
                <a:solidFill>
                  <a:schemeClr val="tx1"/>
                </a:solidFill>
                <a:latin typeface="Garamond" charset="0"/>
                <a:ea typeface="Garamond" charset="0"/>
                <a:cs typeface="Garamond" charset="0"/>
                <a:sym typeface="Abadi MT Condensed Extra Bold" charset="0"/>
              </a:rPr>
              <a:t>Faith takes God at His word, with or without feeling.</a:t>
            </a:r>
            <a:r>
              <a:rPr lang="en-US" altLang="en-US" sz="2800" dirty="0">
                <a:solidFill>
                  <a:schemeClr val="tx1"/>
                </a:solidFill>
                <a:latin typeface="Garamond" charset="0"/>
                <a:ea typeface="Garamond" charset="0"/>
                <a:cs typeface="Garamond" charset="0"/>
                <a:sym typeface="Cambria" charset="0"/>
              </a:rPr>
              <a:t> </a:t>
            </a:r>
            <a:r>
              <a:rPr lang="en-US" altLang="en-US" sz="2800" dirty="0" smtClean="0">
                <a:solidFill>
                  <a:schemeClr val="tx1"/>
                </a:solidFill>
                <a:latin typeface="Garamond" charset="0"/>
                <a:ea typeface="Garamond" charset="0"/>
                <a:cs typeface="Garamond" charset="0"/>
                <a:sym typeface="Cambria" charset="0"/>
              </a:rPr>
              <a:t>It </a:t>
            </a:r>
            <a:r>
              <a:rPr lang="en-US" altLang="en-US" sz="2800" dirty="0">
                <a:solidFill>
                  <a:schemeClr val="tx1"/>
                </a:solidFill>
                <a:latin typeface="Garamond" charset="0"/>
                <a:ea typeface="Garamond" charset="0"/>
                <a:cs typeface="Garamond" charset="0"/>
                <a:sym typeface="Cambria" charset="0"/>
              </a:rPr>
              <a:t>is the substance of things hoped for, the evidence of things not seen. </a:t>
            </a:r>
            <a:r>
              <a:rPr lang="en-US" altLang="en-US" sz="2800" dirty="0">
                <a:solidFill>
                  <a:schemeClr val="tx1"/>
                </a:solidFill>
                <a:latin typeface="Garamond" charset="0"/>
                <a:ea typeface="Garamond" charset="0"/>
                <a:cs typeface="Garamond" charset="0"/>
                <a:sym typeface="Abadi MT Condensed Extra Bold" charset="0"/>
              </a:rPr>
              <a:t>We can believe our fellowmen, and can we not trust the word of God?</a:t>
            </a:r>
            <a:r>
              <a:rPr lang="en-US" altLang="en-US" sz="2800" dirty="0">
                <a:solidFill>
                  <a:schemeClr val="tx1"/>
                </a:solidFill>
                <a:latin typeface="Garamond" charset="0"/>
                <a:ea typeface="Garamond" charset="0"/>
                <a:cs typeface="Garamond" charset="0"/>
                <a:sym typeface="Cambria" charset="0"/>
              </a:rPr>
              <a:t> When we go to Him for wisdom or grace, we are not to look to ourselves to see if He has given us a special feeling as an assurance that He has fulfilled His word. Feeling is no criterion. </a:t>
            </a:r>
          </a:p>
        </p:txBody>
      </p:sp>
    </p:spTree>
    <p:extLst>
      <p:ext uri="{BB962C8B-B14F-4D97-AF65-F5344CB8AC3E}">
        <p14:creationId xmlns:p14="http://schemas.microsoft.com/office/powerpoint/2010/main" val="405079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p:cNvSpPr>
          <p:nvPr/>
        </p:nvSpPr>
        <p:spPr bwMode="auto">
          <a:xfrm>
            <a:off x="274082" y="1243867"/>
            <a:ext cx="6695678" cy="40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marL="355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1pPr>
            <a:lvl2pPr marL="37931725" indent="-37474525"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600">
                <a:solidFill>
                  <a:srgbClr val="2D4141"/>
                </a:solidFill>
                <a:latin typeface="Futura Condensed" charset="0"/>
                <a:ea typeface="ヒラギノ角ゴ ProN W3" charset="-128"/>
                <a:sym typeface="Futura Condensed" charset="0"/>
              </a:defRPr>
            </a:lvl9pPr>
          </a:lstStyle>
          <a:p>
            <a:pPr eaLnBrk="1" hangingPunct="1"/>
            <a:r>
              <a:rPr lang="en-US" altLang="en-US" sz="2800">
                <a:solidFill>
                  <a:schemeClr val="tx1"/>
                </a:solidFill>
                <a:latin typeface="Garamond" charset="0"/>
                <a:ea typeface="Garamond" charset="0"/>
                <a:cs typeface="Garamond" charset="0"/>
                <a:sym typeface="Cambria" charset="0"/>
              </a:rPr>
              <a:t>“Most professed Christians have no sense of the spiritual strength they might obtain were they as ambitious, zealous, and persevering to gain a knowledge of divine things as they are to obtain the perishable things of this life. </a:t>
            </a:r>
            <a:r>
              <a:rPr lang="en-US" altLang="en-US" sz="2800" dirty="0">
                <a:solidFill>
                  <a:schemeClr val="tx1"/>
                </a:solidFill>
                <a:latin typeface="Garamond" charset="0"/>
                <a:ea typeface="Garamond" charset="0"/>
                <a:cs typeface="Garamond" charset="0"/>
                <a:sym typeface="Abadi MT Condensed Extra Bold" charset="0"/>
              </a:rPr>
              <a:t>Many are satisfied to be spiritual dwarfs…</a:t>
            </a:r>
            <a:r>
              <a:rPr lang="en-US" altLang="en-US" sz="2800" dirty="0">
                <a:solidFill>
                  <a:schemeClr val="tx1"/>
                </a:solidFill>
                <a:latin typeface="Garamond" charset="0"/>
                <a:ea typeface="Garamond" charset="0"/>
                <a:cs typeface="Garamond" charset="0"/>
                <a:sym typeface="Cambria" charset="0"/>
              </a:rPr>
              <a:t> [Thus] many will be lost while hoping and desiring to be Christians. They make no earnest effort, and therefore they will be weighed in the balance and found wanting.”</a:t>
            </a:r>
          </a:p>
          <a:p>
            <a:pPr eaLnBrk="1" hangingPunct="1"/>
            <a:endParaRPr lang="en-US" altLang="en-US" sz="2800" dirty="0">
              <a:solidFill>
                <a:schemeClr val="tx1"/>
              </a:solidFill>
              <a:latin typeface="Garamond" charset="0"/>
              <a:ea typeface="Garamond" charset="0"/>
              <a:cs typeface="Garamond" charset="0"/>
            </a:endParaRPr>
          </a:p>
        </p:txBody>
      </p:sp>
      <p:sp>
        <p:nvSpPr>
          <p:cNvPr id="17410" name="Rectangle 2"/>
          <p:cNvSpPr>
            <a:spLocks/>
          </p:cNvSpPr>
          <p:nvPr/>
        </p:nvSpPr>
        <p:spPr bwMode="auto">
          <a:xfrm>
            <a:off x="1454410" y="5612355"/>
            <a:ext cx="4196533" cy="38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2531" i="1" dirty="0">
                <a:solidFill>
                  <a:schemeClr val="tx1"/>
                </a:solidFill>
                <a:latin typeface="Garamond" charset="0"/>
                <a:ea typeface="Garamond" charset="0"/>
                <a:cs typeface="Garamond" charset="0"/>
                <a:sym typeface="Cambria Italic" charset="0"/>
              </a:rPr>
              <a:t>Counsels for the Church</a:t>
            </a:r>
            <a:r>
              <a:rPr lang="en-US" altLang="en-US" sz="2531" i="1" dirty="0">
                <a:solidFill>
                  <a:schemeClr val="tx1"/>
                </a:solidFill>
                <a:latin typeface="Garamond" charset="0"/>
                <a:ea typeface="Garamond" charset="0"/>
                <a:cs typeface="Garamond" charset="0"/>
                <a:sym typeface="Cambria" charset="0"/>
              </a:rPr>
              <a:t>, </a:t>
            </a:r>
            <a:r>
              <a:rPr lang="en-US" altLang="en-US" sz="2531" dirty="0" smtClean="0">
                <a:solidFill>
                  <a:schemeClr val="tx1"/>
                </a:solidFill>
                <a:latin typeface="Garamond" charset="0"/>
                <a:ea typeface="Garamond" charset="0"/>
                <a:cs typeface="Garamond" charset="0"/>
                <a:sym typeface="Cambria" charset="0"/>
              </a:rPr>
              <a:t>pp</a:t>
            </a:r>
            <a:r>
              <a:rPr lang="en-US" altLang="en-US" sz="2531" dirty="0">
                <a:solidFill>
                  <a:schemeClr val="tx1"/>
                </a:solidFill>
                <a:latin typeface="Garamond" charset="0"/>
                <a:ea typeface="Garamond" charset="0"/>
                <a:cs typeface="Garamond" charset="0"/>
                <a:sym typeface="Cambria" charset="0"/>
              </a:rPr>
              <a:t>. 185-186</a:t>
            </a:r>
          </a:p>
        </p:txBody>
      </p:sp>
    </p:spTree>
    <p:extLst>
      <p:ext uri="{BB962C8B-B14F-4D97-AF65-F5344CB8AC3E}">
        <p14:creationId xmlns:p14="http://schemas.microsoft.com/office/powerpoint/2010/main" val="17477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39" y="1048216"/>
            <a:ext cx="6400801" cy="4525788"/>
          </a:xfrm>
        </p:spPr>
        <p:txBody>
          <a:bodyPr>
            <a:noAutofit/>
          </a:bodyPr>
          <a:lstStyle/>
          <a:p>
            <a:pPr marL="0" indent="0" algn="ctr">
              <a:buNone/>
            </a:pPr>
            <a:r>
              <a:rPr lang="en-US" altLang="en-US" sz="3200" dirty="0" smtClean="0">
                <a:solidFill>
                  <a:schemeClr val="tx1"/>
                </a:solidFill>
                <a:latin typeface="Abadi MT Condensed Extra Bold" charset="0"/>
                <a:ea typeface="Abadi MT Condensed Extra Bold" charset="0"/>
                <a:cs typeface="Abadi MT Condensed Extra Bold" charset="0"/>
                <a:sym typeface="Cambria" charset="0"/>
              </a:rPr>
              <a:t>“Great </a:t>
            </a:r>
            <a:r>
              <a:rPr lang="en-US" altLang="en-US" sz="3200" dirty="0">
                <a:solidFill>
                  <a:schemeClr val="tx1"/>
                </a:solidFill>
                <a:latin typeface="Abadi MT Condensed Extra Bold" charset="0"/>
                <a:ea typeface="Abadi MT Condensed Extra Bold" charset="0"/>
                <a:cs typeface="Abadi MT Condensed Extra Bold" charset="0"/>
                <a:sym typeface="Cambria" charset="0"/>
              </a:rPr>
              <a:t>evils have resulted when Christians have followed feeling. </a:t>
            </a:r>
            <a:r>
              <a:rPr lang="en-US" altLang="en-US" sz="3200" dirty="0">
                <a:solidFill>
                  <a:schemeClr val="tx1"/>
                </a:solidFill>
                <a:latin typeface="Garamond" charset="0"/>
                <a:ea typeface="Garamond" charset="0"/>
                <a:cs typeface="Garamond" charset="0"/>
                <a:sym typeface="Cambria" charset="0"/>
              </a:rPr>
              <a:t>How do I know that Jesus hears my prayers?—I know it by His promise. He says He will hear the needy when they cry unto Him, and I believe His word. He has never said to the ‘seed of Jacob, </a:t>
            </a:r>
            <a:r>
              <a:rPr lang="en-US" altLang="en-US" sz="3200" dirty="0" smtClean="0">
                <a:solidFill>
                  <a:schemeClr val="tx1"/>
                </a:solidFill>
                <a:latin typeface="Garamond" charset="0"/>
                <a:ea typeface="Garamond" charset="0"/>
                <a:cs typeface="Garamond" charset="0"/>
                <a:sym typeface="Cambria" charset="0"/>
              </a:rPr>
              <a:t>seek </a:t>
            </a:r>
            <a:r>
              <a:rPr lang="en-US" altLang="en-US" sz="3200" dirty="0">
                <a:solidFill>
                  <a:schemeClr val="tx1"/>
                </a:solidFill>
                <a:latin typeface="Garamond" charset="0"/>
                <a:ea typeface="Garamond" charset="0"/>
                <a:cs typeface="Garamond" charset="0"/>
                <a:sym typeface="Cambria" charset="0"/>
              </a:rPr>
              <a:t>ye Me in vain.’ </a:t>
            </a:r>
          </a:p>
        </p:txBody>
      </p:sp>
    </p:spTree>
    <p:extLst>
      <p:ext uri="{BB962C8B-B14F-4D97-AF65-F5344CB8AC3E}">
        <p14:creationId xmlns:p14="http://schemas.microsoft.com/office/powerpoint/2010/main" val="1997315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p:cNvSpPr>
          <p:nvPr/>
        </p:nvSpPr>
        <p:spPr bwMode="auto">
          <a:xfrm>
            <a:off x="407343" y="1047869"/>
            <a:ext cx="6562417" cy="469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2531" dirty="0" smtClean="0">
                <a:solidFill>
                  <a:schemeClr val="tx1"/>
                </a:solidFill>
                <a:latin typeface="Garamond" charset="0"/>
                <a:ea typeface="Garamond" charset="0"/>
                <a:cs typeface="Garamond" charset="0"/>
                <a:sym typeface="Cambria" charset="0"/>
              </a:rPr>
              <a:t>“...</a:t>
            </a:r>
            <a:r>
              <a:rPr lang="en-US" altLang="en-US" sz="2531" dirty="0">
                <a:solidFill>
                  <a:schemeClr val="tx1"/>
                </a:solidFill>
                <a:latin typeface="Garamond" charset="0"/>
                <a:ea typeface="Garamond" charset="0"/>
                <a:cs typeface="Garamond" charset="0"/>
                <a:sym typeface="Cambria" charset="0"/>
              </a:rPr>
              <a:t>If we walk in the light, we may come to the throne of grace with holy boldness. We may present the promises of God in living faith, and urge our petitions. Although we are weak, and erring, and unworthy, ‘the Spirit </a:t>
            </a:r>
            <a:r>
              <a:rPr lang="en-US" altLang="en-US" sz="2531" dirty="0" err="1">
                <a:solidFill>
                  <a:schemeClr val="tx1"/>
                </a:solidFill>
                <a:latin typeface="Garamond" charset="0"/>
                <a:ea typeface="Garamond" charset="0"/>
                <a:cs typeface="Garamond" charset="0"/>
                <a:sym typeface="Cambria" charset="0"/>
              </a:rPr>
              <a:t>helpeth</a:t>
            </a:r>
            <a:r>
              <a:rPr lang="en-US" altLang="en-US" sz="2531" dirty="0">
                <a:solidFill>
                  <a:schemeClr val="tx1"/>
                </a:solidFill>
                <a:latin typeface="Garamond" charset="0"/>
                <a:ea typeface="Garamond" charset="0"/>
                <a:cs typeface="Garamond" charset="0"/>
                <a:sym typeface="Cambria" charset="0"/>
              </a:rPr>
              <a:t> our infirmities.’ </a:t>
            </a:r>
            <a:r>
              <a:rPr lang="en-US" altLang="en-US" sz="2531" dirty="0">
                <a:solidFill>
                  <a:schemeClr val="tx1"/>
                </a:solidFill>
                <a:latin typeface="Abadi MT Condensed Extra Bold" charset="0"/>
                <a:sym typeface="Abadi MT Condensed Extra Bold" charset="0"/>
              </a:rPr>
              <a:t>When we have offered our petition once, we must not then abandon it, but say, as did Jacob when he wrestled all night with the angel, ‘I will not let Thee go, except Thou bless me,’ and like him we shall prevail.</a:t>
            </a:r>
            <a:r>
              <a:rPr lang="en-US" altLang="en-US" sz="2531" dirty="0">
                <a:solidFill>
                  <a:schemeClr val="tx1"/>
                </a:solidFill>
                <a:latin typeface="Cambria" charset="0"/>
                <a:sym typeface="Cambria" charset="0"/>
              </a:rPr>
              <a:t>” </a:t>
            </a:r>
          </a:p>
          <a:p>
            <a:pPr eaLnBrk="1" hangingPunct="1"/>
            <a:endParaRPr lang="en-US" altLang="en-US" sz="2531" dirty="0">
              <a:solidFill>
                <a:schemeClr val="tx1"/>
              </a:solidFill>
              <a:latin typeface="Cambria" charset="0"/>
              <a:sym typeface="Cambria" charset="0"/>
            </a:endParaRPr>
          </a:p>
          <a:p>
            <a:pPr eaLnBrk="1" hangingPunct="1"/>
            <a:r>
              <a:rPr lang="en-US" altLang="en-US" sz="2531" i="1" dirty="0">
                <a:solidFill>
                  <a:schemeClr val="tx1"/>
                </a:solidFill>
                <a:latin typeface="Garamond" charset="0"/>
                <a:ea typeface="Garamond" charset="0"/>
                <a:cs typeface="Garamond" charset="0"/>
                <a:sym typeface="Cambria Italic" charset="0"/>
              </a:rPr>
              <a:t>Bible Echo</a:t>
            </a:r>
            <a:r>
              <a:rPr lang="en-US" altLang="en-US" sz="2531" dirty="0">
                <a:solidFill>
                  <a:schemeClr val="tx1"/>
                </a:solidFill>
                <a:latin typeface="Garamond" charset="0"/>
                <a:ea typeface="Garamond" charset="0"/>
                <a:cs typeface="Garamond" charset="0"/>
                <a:sym typeface="Cambria" charset="0"/>
              </a:rPr>
              <a:t>, September 24, 1894, par. 4</a:t>
            </a:r>
            <a:endParaRPr lang="en-US" altLang="en-US" sz="2531" dirty="0">
              <a:solidFill>
                <a:schemeClr val="tx1"/>
              </a:solidFill>
              <a:latin typeface="Garamond" charset="0"/>
              <a:ea typeface="Garamond" charset="0"/>
              <a:cs typeface="Garamond" charset="0"/>
            </a:endParaRPr>
          </a:p>
          <a:p>
            <a:pPr eaLnBrk="1" hangingPunct="1"/>
            <a:endParaRPr lang="en-US" altLang="en-US" sz="3234" dirty="0">
              <a:solidFill>
                <a:schemeClr val="tx1"/>
              </a:solidFill>
            </a:endParaRPr>
          </a:p>
        </p:txBody>
      </p:sp>
    </p:spTree>
    <p:extLst>
      <p:ext uri="{BB962C8B-B14F-4D97-AF65-F5344CB8AC3E}">
        <p14:creationId xmlns:p14="http://schemas.microsoft.com/office/powerpoint/2010/main" val="646247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p:cNvSpPr>
          <p:nvPr/>
        </p:nvSpPr>
        <p:spPr bwMode="auto">
          <a:xfrm>
            <a:off x="539021" y="571500"/>
            <a:ext cx="6359370" cy="662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2531" dirty="0">
                <a:solidFill>
                  <a:schemeClr val="tx1"/>
                </a:solidFill>
                <a:latin typeface="Cambria" charset="0"/>
                <a:sym typeface="Cambria" charset="0"/>
              </a:rPr>
              <a:t>“</a:t>
            </a:r>
            <a:r>
              <a:rPr lang="en-US" altLang="en-US" sz="2800" dirty="0">
                <a:solidFill>
                  <a:schemeClr val="tx1"/>
                </a:solidFill>
                <a:latin typeface="Garamond" charset="0"/>
                <a:ea typeface="Garamond" charset="0"/>
                <a:cs typeface="Garamond" charset="0"/>
                <a:sym typeface="Cambria" charset="0"/>
              </a:rPr>
              <a:t>The enemy holds many of you from prayer by telling you that you do not </a:t>
            </a:r>
          </a:p>
          <a:p>
            <a:pPr eaLnBrk="1" hangingPunct="1"/>
            <a:r>
              <a:rPr lang="en-US" altLang="en-US" sz="11700" dirty="0">
                <a:solidFill>
                  <a:schemeClr val="tx1"/>
                </a:solidFill>
                <a:latin typeface="Abadi MT Condensed Extra Bold" charset="0"/>
                <a:sym typeface="Abadi MT Condensed Extra Bold" charset="0"/>
              </a:rPr>
              <a:t>FEEL</a:t>
            </a:r>
            <a:r>
              <a:rPr lang="en-US" altLang="en-US" sz="11700" dirty="0">
                <a:solidFill>
                  <a:schemeClr val="tx1"/>
                </a:solidFill>
              </a:rPr>
              <a:t> </a:t>
            </a:r>
          </a:p>
          <a:p>
            <a:pPr eaLnBrk="1" hangingPunct="1"/>
            <a:r>
              <a:rPr lang="en-US" altLang="en-US" sz="2531" dirty="0">
                <a:solidFill>
                  <a:schemeClr val="tx1"/>
                </a:solidFill>
                <a:latin typeface="Garamond" charset="0"/>
                <a:ea typeface="Garamond" charset="0"/>
                <a:cs typeface="Garamond" charset="0"/>
                <a:sym typeface="Cambria" charset="0"/>
              </a:rPr>
              <a:t>your prayers, and that you would better wait until you realize more of the spirit of intercession lest your prayers should be a mockery. But you must say to Satan, ‘It is written that men ought always to pray and not to faint.’ We should pray until we do have the burden of our wants upon our souls, and if we persevere, we shall have it.”</a:t>
            </a:r>
          </a:p>
          <a:p>
            <a:pPr eaLnBrk="1" hangingPunct="1"/>
            <a:r>
              <a:rPr lang="en-US" altLang="en-US" sz="2531" i="1" dirty="0">
                <a:solidFill>
                  <a:schemeClr val="tx1"/>
                </a:solidFill>
                <a:latin typeface="Garamond" charset="0"/>
                <a:ea typeface="Garamond" charset="0"/>
                <a:cs typeface="Garamond" charset="0"/>
                <a:sym typeface="Cambria Italic" charset="0"/>
              </a:rPr>
              <a:t>Prayer</a:t>
            </a:r>
            <a:r>
              <a:rPr lang="en-US" altLang="en-US" sz="2531" dirty="0">
                <a:solidFill>
                  <a:schemeClr val="tx1"/>
                </a:solidFill>
                <a:latin typeface="Garamond" charset="0"/>
                <a:ea typeface="Garamond" charset="0"/>
                <a:cs typeface="Garamond" charset="0"/>
                <a:sym typeface="Cambria Italic" charset="0"/>
              </a:rPr>
              <a:t>, </a:t>
            </a:r>
            <a:r>
              <a:rPr lang="en-US" altLang="en-US" sz="2531" dirty="0">
                <a:solidFill>
                  <a:schemeClr val="tx1"/>
                </a:solidFill>
                <a:latin typeface="Garamond" charset="0"/>
                <a:ea typeface="Garamond" charset="0"/>
                <a:cs typeface="Garamond" charset="0"/>
                <a:sym typeface="Cambria" charset="0"/>
              </a:rPr>
              <a:t>p. 268 </a:t>
            </a:r>
          </a:p>
          <a:p>
            <a:pPr eaLnBrk="1" hangingPunct="1"/>
            <a:endParaRPr lang="en-US" altLang="en-US" sz="2812" dirty="0">
              <a:solidFill>
                <a:schemeClr val="tx1"/>
              </a:solidFill>
            </a:endParaRPr>
          </a:p>
          <a:p>
            <a:pPr eaLnBrk="1" hangingPunct="1"/>
            <a:endParaRPr lang="en-US" altLang="en-US" sz="2812" dirty="0">
              <a:solidFill>
                <a:schemeClr val="tx1"/>
              </a:solidFill>
            </a:endParaRPr>
          </a:p>
        </p:txBody>
      </p:sp>
    </p:spTree>
    <p:extLst>
      <p:ext uri="{BB962C8B-B14F-4D97-AF65-F5344CB8AC3E}">
        <p14:creationId xmlns:p14="http://schemas.microsoft.com/office/powerpoint/2010/main" val="1658307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p:cNvSpPr>
          <p:nvPr/>
        </p:nvSpPr>
        <p:spPr bwMode="auto">
          <a:xfrm>
            <a:off x="-326131" y="379513"/>
            <a:ext cx="8152805" cy="106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6000">
                <a:solidFill>
                  <a:schemeClr val="tx1"/>
                </a:solidFill>
                <a:latin typeface="Abadi MT Condensed Extra Bold" charset="0"/>
                <a:sym typeface="Abadi MT Condensed Extra Bold" charset="0"/>
              </a:rPr>
              <a:t>Alexander the Great</a:t>
            </a:r>
          </a:p>
        </p:txBody>
      </p:sp>
      <p:grpSp>
        <p:nvGrpSpPr>
          <p:cNvPr id="56322" name="Group 4"/>
          <p:cNvGrpSpPr>
            <a:grpSpLocks/>
          </p:cNvGrpSpPr>
          <p:nvPr/>
        </p:nvGrpSpPr>
        <p:grpSpPr bwMode="auto">
          <a:xfrm>
            <a:off x="1356759" y="1747520"/>
            <a:ext cx="4901802" cy="4465718"/>
            <a:chOff x="0" y="0"/>
            <a:chExt cx="4952" cy="4376"/>
          </a:xfrm>
        </p:grpSpPr>
        <p:pic>
          <p:nvPicPr>
            <p:cNvPr id="56323"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 y="176"/>
              <a:ext cx="4600" cy="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6324"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952" cy="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136339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5" name="Group 3"/>
          <p:cNvGrpSpPr>
            <a:grpSpLocks/>
          </p:cNvGrpSpPr>
          <p:nvPr/>
        </p:nvGrpSpPr>
        <p:grpSpPr bwMode="auto">
          <a:xfrm>
            <a:off x="625238" y="1526978"/>
            <a:ext cx="5527477" cy="4884539"/>
            <a:chOff x="0" y="0"/>
            <a:chExt cx="4952" cy="4376"/>
          </a:xfrm>
        </p:grpSpPr>
        <p:pic>
          <p:nvPicPr>
            <p:cNvPr id="57350" name="Picture 1"/>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 y="176"/>
              <a:ext cx="4600" cy="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7351"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952" cy="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57346" name="Rectangle 4"/>
          <p:cNvSpPr>
            <a:spLocks/>
          </p:cNvSpPr>
          <p:nvPr/>
        </p:nvSpPr>
        <p:spPr bwMode="auto">
          <a:xfrm>
            <a:off x="326198" y="562304"/>
            <a:ext cx="42534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5400" i="1" dirty="0">
                <a:solidFill>
                  <a:schemeClr val="tx1"/>
                </a:solidFill>
                <a:latin typeface="Garamond" charset="0"/>
                <a:ea typeface="Garamond" charset="0"/>
                <a:cs typeface="Garamond" charset="0"/>
                <a:sym typeface="Zapfino" charset="0"/>
              </a:rPr>
              <a:t>“I want a </a:t>
            </a:r>
            <a:r>
              <a:rPr lang="en-US" altLang="en-US" sz="5400" i="1" dirty="0" smtClean="0">
                <a:solidFill>
                  <a:schemeClr val="tx1"/>
                </a:solidFill>
                <a:latin typeface="Garamond" charset="0"/>
                <a:ea typeface="Garamond" charset="0"/>
                <a:cs typeface="Garamond" charset="0"/>
                <a:sym typeface="Zapfino" charset="0"/>
              </a:rPr>
              <a:t>palace</a:t>
            </a:r>
            <a:r>
              <a:rPr lang="en-US" altLang="en-US" sz="5400" i="1" dirty="0">
                <a:solidFill>
                  <a:schemeClr val="tx1"/>
                </a:solidFill>
                <a:latin typeface="Garamond" charset="0"/>
                <a:ea typeface="Garamond" charset="0"/>
                <a:cs typeface="Garamond" charset="0"/>
                <a:sym typeface="Zapfino" charset="0"/>
              </a:rPr>
              <a:t>!”</a:t>
            </a:r>
          </a:p>
        </p:txBody>
      </p:sp>
      <p:grpSp>
        <p:nvGrpSpPr>
          <p:cNvPr id="57347" name="Group 7"/>
          <p:cNvGrpSpPr>
            <a:grpSpLocks/>
          </p:cNvGrpSpPr>
          <p:nvPr/>
        </p:nvGrpSpPr>
        <p:grpSpPr bwMode="auto">
          <a:xfrm>
            <a:off x="4666938" y="619499"/>
            <a:ext cx="2509242" cy="1964531"/>
            <a:chOff x="0" y="0"/>
            <a:chExt cx="2248" cy="1760"/>
          </a:xfrm>
        </p:grpSpPr>
        <p:pic>
          <p:nvPicPr>
            <p:cNvPr id="57348" name="Picture 5"/>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1986">
              <a:off x="222" y="237"/>
              <a:ext cx="1804" cy="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7349" name="Picture 6"/>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248" cy="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89092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69" name="Group 3"/>
          <p:cNvGrpSpPr>
            <a:grpSpLocks/>
          </p:cNvGrpSpPr>
          <p:nvPr/>
        </p:nvGrpSpPr>
        <p:grpSpPr bwMode="auto">
          <a:xfrm>
            <a:off x="334408" y="469469"/>
            <a:ext cx="5000625" cy="3991570"/>
            <a:chOff x="0" y="0"/>
            <a:chExt cx="4480" cy="3576"/>
          </a:xfrm>
        </p:grpSpPr>
        <p:pic>
          <p:nvPicPr>
            <p:cNvPr id="5837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42" y="262"/>
              <a:ext cx="3998" cy="3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5"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480" cy="3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58370" name="Group 6"/>
          <p:cNvGrpSpPr>
            <a:grpSpLocks/>
          </p:cNvGrpSpPr>
          <p:nvPr/>
        </p:nvGrpSpPr>
        <p:grpSpPr bwMode="auto">
          <a:xfrm>
            <a:off x="3742027" y="3413760"/>
            <a:ext cx="3451254" cy="2953972"/>
            <a:chOff x="0" y="0"/>
            <a:chExt cx="3816" cy="3056"/>
          </a:xfrm>
        </p:grpSpPr>
        <p:pic>
          <p:nvPicPr>
            <p:cNvPr id="5837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8635">
              <a:off x="229" y="248"/>
              <a:ext cx="3360" cy="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8373" name="Picture 5"/>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816" cy="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58371" name="Rectangle 7"/>
          <p:cNvSpPr>
            <a:spLocks/>
          </p:cNvSpPr>
          <p:nvPr/>
        </p:nvSpPr>
        <p:spPr bwMode="auto">
          <a:xfrm>
            <a:off x="1878037" y="5309881"/>
            <a:ext cx="1483419" cy="4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34" dirty="0">
                <a:solidFill>
                  <a:schemeClr val="tx1"/>
                </a:solidFill>
                <a:latin typeface="Garamond" charset="0"/>
                <a:ea typeface="Garamond" charset="0"/>
                <a:cs typeface="Garamond" charset="0"/>
                <a:sym typeface="Cambria" charset="0"/>
              </a:rPr>
              <a:t>Jer. 32:17</a:t>
            </a:r>
          </a:p>
        </p:txBody>
      </p:sp>
    </p:spTree>
    <p:extLst>
      <p:ext uri="{BB962C8B-B14F-4D97-AF65-F5344CB8AC3E}">
        <p14:creationId xmlns:p14="http://schemas.microsoft.com/office/powerpoint/2010/main" val="158808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p:cNvSpPr>
          <p:nvPr/>
        </p:nvSpPr>
        <p:spPr bwMode="auto">
          <a:xfrm>
            <a:off x="590476" y="187523"/>
            <a:ext cx="6155764" cy="263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2800" dirty="0">
                <a:solidFill>
                  <a:schemeClr val="tx1"/>
                </a:solidFill>
                <a:latin typeface="Garamond" charset="0"/>
                <a:ea typeface="Garamond" charset="0"/>
                <a:cs typeface="Garamond" charset="0"/>
                <a:sym typeface="Hoefler Text" charset="0"/>
              </a:rPr>
              <a:t>“Now unto Him that is </a:t>
            </a:r>
            <a:r>
              <a:rPr lang="en-US" altLang="en-US" sz="2800" dirty="0">
                <a:solidFill>
                  <a:schemeClr val="tx1"/>
                </a:solidFill>
                <a:latin typeface="Abadi MT Condensed Extra Bold" charset="0"/>
                <a:sym typeface="Abadi MT Condensed Extra Bold" charset="0"/>
              </a:rPr>
              <a:t>able to do exceedingly abundantly above all that we ask or think,</a:t>
            </a:r>
            <a:r>
              <a:rPr lang="en-US" altLang="en-US" sz="2800" dirty="0">
                <a:solidFill>
                  <a:schemeClr val="tx1"/>
                </a:solidFill>
                <a:latin typeface="Hoefler Text" charset="0"/>
                <a:sym typeface="Hoefler Text" charset="0"/>
              </a:rPr>
              <a:t> </a:t>
            </a:r>
            <a:r>
              <a:rPr lang="en-US" altLang="en-US" sz="2800" dirty="0">
                <a:solidFill>
                  <a:schemeClr val="tx1"/>
                </a:solidFill>
                <a:latin typeface="Garamond" charset="0"/>
                <a:ea typeface="Garamond" charset="0"/>
                <a:cs typeface="Garamond" charset="0"/>
                <a:sym typeface="Hoefler Text" charset="0"/>
              </a:rPr>
              <a:t>according to the power that </a:t>
            </a:r>
            <a:r>
              <a:rPr lang="en-US" altLang="en-US" sz="2800" dirty="0" err="1">
                <a:solidFill>
                  <a:schemeClr val="tx1"/>
                </a:solidFill>
                <a:latin typeface="Garamond" charset="0"/>
                <a:ea typeface="Garamond" charset="0"/>
                <a:cs typeface="Garamond" charset="0"/>
                <a:sym typeface="Hoefler Text" charset="0"/>
              </a:rPr>
              <a:t>worketh</a:t>
            </a:r>
            <a:r>
              <a:rPr lang="en-US" altLang="en-US" sz="2800" dirty="0">
                <a:solidFill>
                  <a:schemeClr val="tx1"/>
                </a:solidFill>
                <a:latin typeface="Garamond" charset="0"/>
                <a:ea typeface="Garamond" charset="0"/>
                <a:cs typeface="Garamond" charset="0"/>
                <a:sym typeface="Hoefler Text" charset="0"/>
              </a:rPr>
              <a:t> in us...Unto Him be the glory” Eph. 3:20,21</a:t>
            </a:r>
          </a:p>
        </p:txBody>
      </p:sp>
      <p:grpSp>
        <p:nvGrpSpPr>
          <p:cNvPr id="59394" name="Group 4"/>
          <p:cNvGrpSpPr>
            <a:grpSpLocks/>
          </p:cNvGrpSpPr>
          <p:nvPr/>
        </p:nvGrpSpPr>
        <p:grpSpPr bwMode="auto">
          <a:xfrm>
            <a:off x="423069" y="3016875"/>
            <a:ext cx="4270851" cy="3103311"/>
            <a:chOff x="0" y="0"/>
            <a:chExt cx="3952" cy="2848"/>
          </a:xfrm>
        </p:grpSpPr>
        <p:pic>
          <p:nvPicPr>
            <p:cNvPr id="59398" name="Picture 2"/>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28" y="251"/>
              <a:ext cx="3496"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9"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952" cy="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59395" name="Group 7"/>
          <p:cNvGrpSpPr>
            <a:grpSpLocks/>
          </p:cNvGrpSpPr>
          <p:nvPr/>
        </p:nvGrpSpPr>
        <p:grpSpPr bwMode="auto">
          <a:xfrm>
            <a:off x="4026989" y="3317470"/>
            <a:ext cx="3633652" cy="3005951"/>
            <a:chOff x="0" y="0"/>
            <a:chExt cx="3712" cy="3128"/>
          </a:xfrm>
        </p:grpSpPr>
        <p:pic>
          <p:nvPicPr>
            <p:cNvPr id="59396"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600479">
              <a:off x="375" y="448"/>
              <a:ext cx="2960" cy="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9397" name="Picture 6"/>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712" cy="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2032452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p:cNvSpPr>
          <p:nvPr/>
        </p:nvSpPr>
        <p:spPr bwMode="auto">
          <a:xfrm>
            <a:off x="-702750" y="4103093"/>
            <a:ext cx="8947547" cy="169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600" dirty="0">
                <a:solidFill>
                  <a:schemeClr val="tx1"/>
                </a:solidFill>
                <a:latin typeface="Abadi MT Condensed Extra Bold" charset="0"/>
                <a:sym typeface="Abadi MT Condensed Extra Bold" charset="0"/>
              </a:rPr>
              <a:t> Why do we settle for living in the</a:t>
            </a:r>
          </a:p>
          <a:p>
            <a:pPr eaLnBrk="1" hangingPunct="1"/>
            <a:r>
              <a:rPr lang="en-US" altLang="en-US" sz="6000" dirty="0">
                <a:solidFill>
                  <a:schemeClr val="tx1"/>
                </a:solidFill>
                <a:latin typeface="Abadi MT Condensed Extra Bold" charset="0"/>
                <a:sym typeface="Abadi MT Condensed Extra Bold" charset="0"/>
              </a:rPr>
              <a:t>Spiritual Wilderness? </a:t>
            </a:r>
          </a:p>
        </p:txBody>
      </p:sp>
      <p:grpSp>
        <p:nvGrpSpPr>
          <p:cNvPr id="60418" name="Group 4"/>
          <p:cNvGrpSpPr>
            <a:grpSpLocks/>
          </p:cNvGrpSpPr>
          <p:nvPr/>
        </p:nvGrpSpPr>
        <p:grpSpPr bwMode="auto">
          <a:xfrm>
            <a:off x="1030953" y="616150"/>
            <a:ext cx="5518547" cy="3393281"/>
            <a:chOff x="0" y="0"/>
            <a:chExt cx="4944" cy="3040"/>
          </a:xfrm>
        </p:grpSpPr>
        <p:pic>
          <p:nvPicPr>
            <p:cNvPr id="6041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7" y="176"/>
              <a:ext cx="4591" cy="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0420"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944" cy="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548799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p:cNvSpPr>
          <p:nvPr/>
        </p:nvSpPr>
        <p:spPr bwMode="auto">
          <a:xfrm>
            <a:off x="1" y="2153920"/>
            <a:ext cx="5913119" cy="4257596"/>
          </a:xfrm>
          <a:prstGeom prst="rect">
            <a:avLst/>
          </a:prstGeom>
          <a:noFill/>
          <a:ln w="12700" cap="flat">
            <a:noFill/>
            <a:miter lim="800000"/>
            <a:headEnd type="none" w="med" len="med"/>
            <a:tailEnd type="none" w="med" len="med"/>
          </a:ln>
        </p:spPr>
        <p:txBody>
          <a:bodyPr lIns="0" tIns="0" rIns="0" bIns="0" anchor="ctr"/>
          <a:lstStyle>
            <a:lvl1pPr eaLnBrk="0" hangingPunct="0">
              <a:defRPr sz="4600">
                <a:solidFill>
                  <a:srgbClr val="2D4141"/>
                </a:solidFill>
                <a:latin typeface="Futura Condensed" charset="0"/>
                <a:ea typeface="ヒラギノ角ゴ ProN W3" charset="-128"/>
                <a:sym typeface="Futura Condensed" charset="0"/>
              </a:defRPr>
            </a:lvl1pPr>
            <a:lvl2pPr marL="37931725" indent="-37474525" eaLnBrk="0" hangingPunct="0">
              <a:defRPr sz="4600">
                <a:solidFill>
                  <a:srgbClr val="2D4141"/>
                </a:solidFill>
                <a:latin typeface="Futura Condensed" charset="0"/>
                <a:ea typeface="ヒラギノ角ゴ ProN W3" charset="-128"/>
                <a:sym typeface="Futura Condensed" charset="0"/>
              </a:defRPr>
            </a:lvl2pPr>
            <a:lvl3pPr eaLnBrk="0" hangingPunct="0">
              <a:defRPr sz="4600">
                <a:solidFill>
                  <a:srgbClr val="2D4141"/>
                </a:solidFill>
                <a:latin typeface="Futura Condensed" charset="0"/>
                <a:ea typeface="ヒラギノ角ゴ ProN W3" charset="-128"/>
                <a:sym typeface="Futura Condensed" charset="0"/>
              </a:defRPr>
            </a:lvl3pPr>
            <a:lvl4pPr eaLnBrk="0" hangingPunct="0">
              <a:defRPr sz="4600">
                <a:solidFill>
                  <a:srgbClr val="2D4141"/>
                </a:solidFill>
                <a:latin typeface="Futura Condensed" charset="0"/>
                <a:ea typeface="ヒラギノ角ゴ ProN W3" charset="-128"/>
                <a:sym typeface="Futura Condensed" charset="0"/>
              </a:defRPr>
            </a:lvl4pPr>
            <a:lvl5pPr eaLnBrk="0" hangingPunct="0">
              <a:defRPr sz="4600">
                <a:solidFill>
                  <a:srgbClr val="2D4141"/>
                </a:solidFill>
                <a:latin typeface="Futura Condensed" charset="0"/>
                <a:ea typeface="ヒラギノ角ゴ ProN W3" charset="-128"/>
                <a:sym typeface="Futura Condensed" charset="0"/>
              </a:defRPr>
            </a:lvl5pPr>
            <a:lvl6pPr marL="4572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9144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13716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18288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lnSpc>
                <a:spcPct val="60000"/>
              </a:lnSpc>
              <a:defRPr/>
            </a:pPr>
            <a:endParaRPr lang="en-US" altLang="en-US" sz="6047" dirty="0">
              <a:solidFill>
                <a:schemeClr val="tx1"/>
              </a:solidFill>
              <a:effectLst>
                <a:outerShdw blurRad="38100" dist="38100" dir="2700000" algn="tl">
                  <a:srgbClr val="000000"/>
                </a:outerShdw>
              </a:effectLst>
              <a:latin typeface="Zapfino" charset="0"/>
              <a:sym typeface="Zapfino" charset="0"/>
            </a:endParaRPr>
          </a:p>
        </p:txBody>
      </p:sp>
      <p:grpSp>
        <p:nvGrpSpPr>
          <p:cNvPr id="61442" name="Group 4"/>
          <p:cNvGrpSpPr>
            <a:grpSpLocks/>
          </p:cNvGrpSpPr>
          <p:nvPr/>
        </p:nvGrpSpPr>
        <p:grpSpPr bwMode="auto">
          <a:xfrm>
            <a:off x="3985990" y="215429"/>
            <a:ext cx="4518422" cy="3661172"/>
            <a:chOff x="0" y="0"/>
            <a:chExt cx="4048" cy="3280"/>
          </a:xfrm>
        </p:grpSpPr>
        <p:pic>
          <p:nvPicPr>
            <p:cNvPr id="614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410565">
              <a:off x="348" y="438"/>
              <a:ext cx="3320" cy="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7"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048" cy="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61443" name="Rectangle 5"/>
          <p:cNvSpPr>
            <a:spLocks/>
          </p:cNvSpPr>
          <p:nvPr/>
        </p:nvSpPr>
        <p:spPr bwMode="auto">
          <a:xfrm rot="-299999">
            <a:off x="4241603" y="540246"/>
            <a:ext cx="3509367" cy="33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1687" b="1">
                <a:solidFill>
                  <a:schemeClr val="tx1"/>
                </a:solidFill>
                <a:latin typeface="Hoefler Text" charset="0"/>
                <a:sym typeface="Hoefler Text" charset="0"/>
              </a:rPr>
              <a:t> </a:t>
            </a:r>
          </a:p>
        </p:txBody>
      </p:sp>
      <p:sp>
        <p:nvSpPr>
          <p:cNvPr id="61444" name="Rectangle 6"/>
          <p:cNvSpPr>
            <a:spLocks/>
          </p:cNvSpPr>
          <p:nvPr/>
        </p:nvSpPr>
        <p:spPr bwMode="auto">
          <a:xfrm rot="-420000">
            <a:off x="4777384" y="2991445"/>
            <a:ext cx="350936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1687" b="1">
                <a:solidFill>
                  <a:schemeClr val="tx1"/>
                </a:solidFill>
                <a:latin typeface="Hoefler Text" charset="0"/>
                <a:sym typeface="Hoefler Text" charset="0"/>
              </a:rPr>
              <a:t> </a:t>
            </a:r>
          </a:p>
          <a:p>
            <a:pPr eaLnBrk="1" hangingPunct="1"/>
            <a:r>
              <a:rPr lang="en-US" altLang="en-US" sz="1266">
                <a:solidFill>
                  <a:schemeClr val="tx1"/>
                </a:solidFill>
                <a:latin typeface="Handwriting - Dakota" charset="0"/>
                <a:sym typeface="Handwriting - Dakota" charset="0"/>
              </a:rPr>
              <a:t>International Day of Prayer</a:t>
            </a:r>
          </a:p>
        </p:txBody>
      </p:sp>
      <p:sp>
        <p:nvSpPr>
          <p:cNvPr id="62471" name="Rectangle 7"/>
          <p:cNvSpPr>
            <a:spLocks/>
          </p:cNvSpPr>
          <p:nvPr/>
        </p:nvSpPr>
        <p:spPr bwMode="auto">
          <a:xfrm>
            <a:off x="1032268" y="5541187"/>
            <a:ext cx="5185651" cy="605256"/>
          </a:xfrm>
          <a:prstGeom prst="rect">
            <a:avLst/>
          </a:prstGeom>
          <a:noFill/>
          <a:ln w="12700" cap="flat">
            <a:noFill/>
            <a:miter lim="800000"/>
            <a:headEnd type="none" w="med" len="med"/>
            <a:tailEnd type="none" w="med" len="med"/>
          </a:ln>
        </p:spPr>
        <p:txBody>
          <a:bodyPr lIns="0" tIns="0" rIns="0" bIns="0" anchor="ctr"/>
          <a:lstStyle>
            <a:lvl1pPr eaLnBrk="0" hangingPunct="0">
              <a:defRPr sz="4600">
                <a:solidFill>
                  <a:srgbClr val="2D4141"/>
                </a:solidFill>
                <a:latin typeface="Futura Condensed" charset="0"/>
                <a:ea typeface="ヒラギノ角ゴ ProN W3" charset="-128"/>
                <a:sym typeface="Futura Condensed" charset="0"/>
              </a:defRPr>
            </a:lvl1pPr>
            <a:lvl2pPr marL="37931725" indent="-37474525" eaLnBrk="0" hangingPunct="0">
              <a:defRPr sz="4600">
                <a:solidFill>
                  <a:srgbClr val="2D4141"/>
                </a:solidFill>
                <a:latin typeface="Futura Condensed" charset="0"/>
                <a:ea typeface="ヒラギノ角ゴ ProN W3" charset="-128"/>
                <a:sym typeface="Futura Condensed" charset="0"/>
              </a:defRPr>
            </a:lvl2pPr>
            <a:lvl3pPr eaLnBrk="0" hangingPunct="0">
              <a:defRPr sz="4600">
                <a:solidFill>
                  <a:srgbClr val="2D4141"/>
                </a:solidFill>
                <a:latin typeface="Futura Condensed" charset="0"/>
                <a:ea typeface="ヒラギノ角ゴ ProN W3" charset="-128"/>
                <a:sym typeface="Futura Condensed" charset="0"/>
              </a:defRPr>
            </a:lvl3pPr>
            <a:lvl4pPr eaLnBrk="0" hangingPunct="0">
              <a:defRPr sz="4600">
                <a:solidFill>
                  <a:srgbClr val="2D4141"/>
                </a:solidFill>
                <a:latin typeface="Futura Condensed" charset="0"/>
                <a:ea typeface="ヒラギノ角ゴ ProN W3" charset="-128"/>
                <a:sym typeface="Futura Condensed" charset="0"/>
              </a:defRPr>
            </a:lvl4pPr>
            <a:lvl5pPr eaLnBrk="0" hangingPunct="0">
              <a:defRPr sz="4600">
                <a:solidFill>
                  <a:srgbClr val="2D4141"/>
                </a:solidFill>
                <a:latin typeface="Futura Condensed" charset="0"/>
                <a:ea typeface="ヒラギノ角ゴ ProN W3" charset="-128"/>
                <a:sym typeface="Futura Condensed" charset="0"/>
              </a:defRPr>
            </a:lvl5pPr>
            <a:lvl6pPr marL="4572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9144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13716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1828800"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ctr" eaLnBrk="1" hangingPunct="1">
              <a:lnSpc>
                <a:spcPct val="80000"/>
              </a:lnSpc>
              <a:defRPr/>
            </a:pPr>
            <a:r>
              <a:rPr lang="en-US" altLang="en-US" sz="2320" dirty="0">
                <a:solidFill>
                  <a:schemeClr val="tx1"/>
                </a:solidFill>
                <a:latin typeface="Garamond" charset="0"/>
                <a:ea typeface="Garamond" charset="0"/>
                <a:cs typeface="Garamond" charset="0"/>
                <a:sym typeface="Cambria Bold Italic" charset="0"/>
              </a:rPr>
              <a:t>“Call unto me, and I will answer thee, and </a:t>
            </a:r>
            <a:r>
              <a:rPr lang="en-US" altLang="en-US" sz="2320" dirty="0" smtClean="0">
                <a:solidFill>
                  <a:schemeClr val="tx1"/>
                </a:solidFill>
                <a:latin typeface="Garamond" charset="0"/>
                <a:ea typeface="Garamond" charset="0"/>
                <a:cs typeface="Garamond" charset="0"/>
                <a:sym typeface="Cambria Bold Italic" charset="0"/>
              </a:rPr>
              <a:t>show </a:t>
            </a:r>
            <a:r>
              <a:rPr lang="en-US" altLang="en-US" sz="2320" dirty="0">
                <a:solidFill>
                  <a:schemeClr val="tx1"/>
                </a:solidFill>
                <a:latin typeface="Garamond" charset="0"/>
                <a:ea typeface="Garamond" charset="0"/>
                <a:cs typeface="Garamond" charset="0"/>
                <a:sym typeface="Cambria Bold Italic" charset="0"/>
              </a:rPr>
              <a:t>thee great </a:t>
            </a:r>
          </a:p>
          <a:p>
            <a:pPr algn="ctr" eaLnBrk="1" hangingPunct="1">
              <a:lnSpc>
                <a:spcPct val="80000"/>
              </a:lnSpc>
              <a:defRPr/>
            </a:pPr>
            <a:r>
              <a:rPr lang="en-US" altLang="en-US" sz="2320" dirty="0">
                <a:solidFill>
                  <a:schemeClr val="tx1"/>
                </a:solidFill>
                <a:latin typeface="Garamond" charset="0"/>
                <a:ea typeface="Garamond" charset="0"/>
                <a:cs typeface="Garamond" charset="0"/>
                <a:sym typeface="Cambria Bold Italic" charset="0"/>
              </a:rPr>
              <a:t>and mighty things, which thou </a:t>
            </a:r>
            <a:r>
              <a:rPr lang="en-US" altLang="en-US" sz="2320" dirty="0" err="1">
                <a:solidFill>
                  <a:schemeClr val="tx1"/>
                </a:solidFill>
                <a:latin typeface="Garamond" charset="0"/>
                <a:ea typeface="Garamond" charset="0"/>
                <a:cs typeface="Garamond" charset="0"/>
                <a:sym typeface="Cambria Bold Italic" charset="0"/>
              </a:rPr>
              <a:t>knowest</a:t>
            </a:r>
            <a:r>
              <a:rPr lang="en-US" altLang="en-US" sz="2320" dirty="0">
                <a:solidFill>
                  <a:schemeClr val="tx1"/>
                </a:solidFill>
                <a:latin typeface="Garamond" charset="0"/>
                <a:ea typeface="Garamond" charset="0"/>
                <a:cs typeface="Garamond" charset="0"/>
                <a:sym typeface="Cambria Bold Italic" charset="0"/>
              </a:rPr>
              <a:t> not” Jer. </a:t>
            </a:r>
            <a:r>
              <a:rPr lang="en-US" altLang="en-US" sz="2320" dirty="0" smtClean="0">
                <a:solidFill>
                  <a:schemeClr val="tx1"/>
                </a:solidFill>
                <a:latin typeface="Garamond" charset="0"/>
                <a:ea typeface="Garamond" charset="0"/>
                <a:cs typeface="Garamond" charset="0"/>
                <a:sym typeface="Cambria Bold Italic" charset="0"/>
              </a:rPr>
              <a:t>33:3 (KJV)</a:t>
            </a:r>
            <a:endParaRPr lang="en-US" altLang="en-US" sz="2320" dirty="0">
              <a:solidFill>
                <a:schemeClr val="tx1"/>
              </a:solidFill>
              <a:effectLst>
                <a:outerShdw blurRad="38100" dist="38100" dir="2700000" algn="tl">
                  <a:srgbClr val="000000"/>
                </a:outerShdw>
              </a:effectLst>
              <a:latin typeface="Garamond" charset="0"/>
              <a:ea typeface="Garamond" charset="0"/>
              <a:cs typeface="Garamond" charset="0"/>
              <a:sym typeface="Abadi MT Condensed Extra Bold" charset="0"/>
            </a:endParaRPr>
          </a:p>
          <a:p>
            <a:pPr algn="ctr" eaLnBrk="1" hangingPunct="1">
              <a:lnSpc>
                <a:spcPct val="80000"/>
              </a:lnSpc>
              <a:defRPr/>
            </a:pPr>
            <a:endParaRPr lang="en-US" altLang="en-US" sz="1687" dirty="0">
              <a:solidFill>
                <a:schemeClr val="tx1"/>
              </a:solidFill>
              <a:effectLst>
                <a:outerShdw blurRad="38100" dist="38100" dir="2700000" algn="tl">
                  <a:srgbClr val="000000"/>
                </a:outerShdw>
              </a:effectLst>
              <a:latin typeface="Garamond" charset="0"/>
              <a:ea typeface="Garamond" charset="0"/>
              <a:cs typeface="Garamond" charset="0"/>
              <a:sym typeface="Abadi MT Condensed Extra Bold" charset="0"/>
            </a:endParaRPr>
          </a:p>
        </p:txBody>
      </p:sp>
      <p:sp>
        <p:nvSpPr>
          <p:cNvPr id="2" name="TextBox 1"/>
          <p:cNvSpPr txBox="1"/>
          <p:nvPr/>
        </p:nvSpPr>
        <p:spPr>
          <a:xfrm>
            <a:off x="422669" y="955039"/>
            <a:ext cx="3285883" cy="3416320"/>
          </a:xfrm>
          <a:prstGeom prst="rect">
            <a:avLst/>
          </a:prstGeom>
          <a:noFill/>
        </p:spPr>
        <p:txBody>
          <a:bodyPr wrap="square" rtlCol="0">
            <a:spAutoFit/>
          </a:bodyPr>
          <a:lstStyle/>
          <a:p>
            <a:r>
              <a:rPr lang="en-US" sz="7200" i="1" dirty="0" smtClean="0">
                <a:latin typeface="Garamond" charset="0"/>
                <a:ea typeface="Garamond" charset="0"/>
                <a:cs typeface="Garamond" charset="0"/>
              </a:rPr>
              <a:t>Dare to </a:t>
            </a:r>
          </a:p>
          <a:p>
            <a:pPr algn="ctr"/>
            <a:r>
              <a:rPr lang="en-US" sz="7200" i="1" dirty="0" smtClean="0">
                <a:latin typeface="Garamond" charset="0"/>
                <a:ea typeface="Garamond" charset="0"/>
                <a:cs typeface="Garamond" charset="0"/>
              </a:rPr>
              <a:t>Ask for More</a:t>
            </a:r>
            <a:endParaRPr lang="en-US" sz="7200" i="1" dirty="0">
              <a:latin typeface="Garamond" charset="0"/>
              <a:ea typeface="Garamond" charset="0"/>
              <a:cs typeface="Garamond" charset="0"/>
            </a:endParaRPr>
          </a:p>
        </p:txBody>
      </p:sp>
    </p:spTree>
    <p:extLst>
      <p:ext uri="{BB962C8B-B14F-4D97-AF65-F5344CB8AC3E}">
        <p14:creationId xmlns:p14="http://schemas.microsoft.com/office/powerpoint/2010/main" val="101947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p:cNvSpPr>
          <p:nvPr/>
        </p:nvSpPr>
        <p:spPr bwMode="auto">
          <a:xfrm>
            <a:off x="468988" y="3560207"/>
            <a:ext cx="7679331" cy="286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69"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l" eaLnBrk="1" hangingPunct="1"/>
            <a:r>
              <a:rPr lang="en-US" altLang="en-US" sz="3375" dirty="0">
                <a:solidFill>
                  <a:schemeClr val="tx1"/>
                </a:solidFill>
                <a:latin typeface="Cambria Bold" charset="0"/>
                <a:sym typeface="Cambria Bold" charset="0"/>
              </a:rPr>
              <a:t>Key 1: </a:t>
            </a:r>
            <a:r>
              <a:rPr lang="en-US" altLang="en-US" sz="3375" dirty="0">
                <a:solidFill>
                  <a:srgbClr val="002060"/>
                </a:solidFill>
                <a:latin typeface="Cambria Bold" charset="0"/>
                <a:sym typeface="Cambria Bold" charset="0"/>
              </a:rPr>
              <a:t>P -</a:t>
            </a:r>
            <a:r>
              <a:rPr lang="en-US" altLang="en-US" sz="3375" dirty="0">
                <a:solidFill>
                  <a:schemeClr val="tx1"/>
                </a:solidFill>
                <a:latin typeface="Cambria Bold" charset="0"/>
                <a:sym typeface="Cambria Bold" charset="0"/>
              </a:rPr>
              <a:t> </a:t>
            </a:r>
            <a:r>
              <a:rPr lang="en-US" altLang="en-US" sz="2400" dirty="0">
                <a:solidFill>
                  <a:schemeClr val="tx1"/>
                </a:solidFill>
                <a:latin typeface="Cambria" charset="0"/>
                <a:sym typeface="Cambria" charset="0"/>
              </a:rPr>
              <a:t>PRIORITIZE your daily time with God!</a:t>
            </a:r>
            <a:endParaRPr lang="en-US" altLang="en-US" sz="2531" dirty="0">
              <a:solidFill>
                <a:schemeClr val="tx1"/>
              </a:solidFill>
              <a:latin typeface="Cambria Bold" charset="0"/>
              <a:sym typeface="Cambria Bold" charset="0"/>
            </a:endParaRPr>
          </a:p>
          <a:p>
            <a:pPr algn="l" eaLnBrk="1" hangingPunct="1"/>
            <a:r>
              <a:rPr lang="en-US" altLang="en-US" sz="3375" dirty="0">
                <a:solidFill>
                  <a:schemeClr val="tx1"/>
                </a:solidFill>
                <a:latin typeface="Cambria Bold" charset="0"/>
                <a:sym typeface="Cambria Bold" charset="0"/>
              </a:rPr>
              <a:t>Key 2: </a:t>
            </a:r>
            <a:r>
              <a:rPr lang="en-US" altLang="en-US" sz="3375" dirty="0">
                <a:solidFill>
                  <a:srgbClr val="002060"/>
                </a:solidFill>
                <a:latin typeface="Cambria Bold" charset="0"/>
                <a:sym typeface="Cambria Bold" charset="0"/>
              </a:rPr>
              <a:t>R </a:t>
            </a:r>
            <a:r>
              <a:rPr lang="en-US" altLang="en-US" sz="3375" dirty="0">
                <a:solidFill>
                  <a:schemeClr val="tx1"/>
                </a:solidFill>
                <a:latin typeface="Cambria Bold" charset="0"/>
                <a:sym typeface="Cambria Bold" charset="0"/>
              </a:rPr>
              <a:t>- </a:t>
            </a:r>
            <a:r>
              <a:rPr lang="en-US" altLang="en-US" sz="2400" dirty="0">
                <a:solidFill>
                  <a:schemeClr val="tx1"/>
                </a:solidFill>
                <a:latin typeface="Cambria" charset="0"/>
                <a:sym typeface="Cambria" charset="0"/>
              </a:rPr>
              <a:t>REMOVE Form/Pretense/Breaches!</a:t>
            </a:r>
            <a:endParaRPr lang="en-US" altLang="en-US" sz="2400" dirty="0">
              <a:solidFill>
                <a:schemeClr val="tx1"/>
              </a:solidFill>
              <a:latin typeface="Cambria Bold" charset="0"/>
              <a:sym typeface="Cambria Bold" charset="0"/>
            </a:endParaRPr>
          </a:p>
          <a:p>
            <a:pPr algn="l" eaLnBrk="1" hangingPunct="1"/>
            <a:r>
              <a:rPr lang="en-US" altLang="en-US" sz="3375" dirty="0">
                <a:solidFill>
                  <a:schemeClr val="tx1"/>
                </a:solidFill>
                <a:latin typeface="Cambria Bold" charset="0"/>
                <a:sym typeface="Cambria Bold" charset="0"/>
              </a:rPr>
              <a:t>Key 3: </a:t>
            </a:r>
            <a:r>
              <a:rPr lang="en-US" altLang="en-US" sz="3375" dirty="0">
                <a:solidFill>
                  <a:srgbClr val="002060"/>
                </a:solidFill>
                <a:latin typeface="Cambria Bold" charset="0"/>
                <a:sym typeface="Cambria Bold" charset="0"/>
              </a:rPr>
              <a:t>A </a:t>
            </a:r>
            <a:r>
              <a:rPr lang="en-US" altLang="en-US" sz="3375" dirty="0">
                <a:solidFill>
                  <a:schemeClr val="tx1"/>
                </a:solidFill>
                <a:latin typeface="Cambria Bold" charset="0"/>
                <a:sym typeface="Cambria Bold" charset="0"/>
              </a:rPr>
              <a:t>- </a:t>
            </a:r>
            <a:r>
              <a:rPr lang="en-US" altLang="en-US" sz="2400" dirty="0">
                <a:solidFill>
                  <a:schemeClr val="tx1"/>
                </a:solidFill>
                <a:latin typeface="Cambria" charset="0"/>
                <a:sym typeface="Cambria" charset="0"/>
              </a:rPr>
              <a:t>ASK and keep asking!</a:t>
            </a:r>
            <a:endParaRPr lang="en-US" altLang="en-US" sz="2400" dirty="0">
              <a:solidFill>
                <a:schemeClr val="tx1"/>
              </a:solidFill>
              <a:latin typeface="Cambria Bold" charset="0"/>
              <a:sym typeface="Cambria Bold" charset="0"/>
            </a:endParaRPr>
          </a:p>
          <a:p>
            <a:pPr algn="l" eaLnBrk="1" hangingPunct="1"/>
            <a:r>
              <a:rPr lang="en-US" altLang="en-US" sz="3375" dirty="0">
                <a:solidFill>
                  <a:schemeClr val="tx1"/>
                </a:solidFill>
                <a:latin typeface="Cambria Bold" charset="0"/>
                <a:sym typeface="Cambria Bold" charset="0"/>
              </a:rPr>
              <a:t>Key 4: </a:t>
            </a:r>
            <a:r>
              <a:rPr lang="en-US" altLang="en-US" sz="3375" dirty="0">
                <a:solidFill>
                  <a:srgbClr val="002060"/>
                </a:solidFill>
                <a:latin typeface="Cambria Bold" charset="0"/>
                <a:sym typeface="Cambria Bold" charset="0"/>
              </a:rPr>
              <a:t>Y </a:t>
            </a:r>
            <a:r>
              <a:rPr lang="en-US" altLang="en-US" sz="3375" dirty="0">
                <a:solidFill>
                  <a:schemeClr val="tx1"/>
                </a:solidFill>
                <a:latin typeface="Cambria Bold" charset="0"/>
                <a:sym typeface="Cambria Bold" charset="0"/>
              </a:rPr>
              <a:t>- </a:t>
            </a:r>
            <a:r>
              <a:rPr lang="en-US" altLang="en-US" sz="2400" dirty="0">
                <a:solidFill>
                  <a:schemeClr val="tx1"/>
                </a:solidFill>
                <a:latin typeface="Cambria" charset="0"/>
                <a:sym typeface="Cambria" charset="0"/>
              </a:rPr>
              <a:t>YIELD in faith to God’s Word and not your feelings!</a:t>
            </a:r>
          </a:p>
          <a:p>
            <a:pPr eaLnBrk="1" hangingPunct="1"/>
            <a:endParaRPr lang="en-US" altLang="en-US" sz="3234" dirty="0">
              <a:solidFill>
                <a:schemeClr val="tx1"/>
              </a:solidFill>
            </a:endParaRPr>
          </a:p>
        </p:txBody>
      </p:sp>
      <p:grpSp>
        <p:nvGrpSpPr>
          <p:cNvPr id="62466" name="Group 4"/>
          <p:cNvGrpSpPr>
            <a:grpSpLocks/>
          </p:cNvGrpSpPr>
          <p:nvPr/>
        </p:nvGrpSpPr>
        <p:grpSpPr bwMode="auto">
          <a:xfrm>
            <a:off x="3605363" y="447040"/>
            <a:ext cx="3323758" cy="2670538"/>
            <a:chOff x="0" y="0"/>
            <a:chExt cx="3191" cy="2528"/>
          </a:xfrm>
        </p:grpSpPr>
        <p:pic>
          <p:nvPicPr>
            <p:cNvPr id="62471" name="Picture 2"/>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22" y="237"/>
              <a:ext cx="2752" cy="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2472"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192" cy="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62467" name="Rectangle 5"/>
          <p:cNvSpPr>
            <a:spLocks/>
          </p:cNvSpPr>
          <p:nvPr/>
        </p:nvSpPr>
        <p:spPr bwMode="auto">
          <a:xfrm>
            <a:off x="1000682" y="908687"/>
            <a:ext cx="196900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6600" i="1">
                <a:solidFill>
                  <a:srgbClr val="002060"/>
                </a:solidFill>
                <a:latin typeface="Garamond" charset="0"/>
                <a:ea typeface="Garamond" charset="0"/>
                <a:cs typeface="Garamond" charset="0"/>
                <a:sym typeface="Chalkduster" charset="0"/>
              </a:rPr>
              <a:t>Let’s</a:t>
            </a:r>
          </a:p>
          <a:p>
            <a:pPr eaLnBrk="1" hangingPunct="1"/>
            <a:r>
              <a:rPr lang="en-US" altLang="en-US" sz="6600" i="1" dirty="0">
                <a:solidFill>
                  <a:srgbClr val="002060"/>
                </a:solidFill>
                <a:latin typeface="Garamond" charset="0"/>
                <a:ea typeface="Garamond" charset="0"/>
                <a:cs typeface="Garamond" charset="0"/>
                <a:sym typeface="Chalkduster" charset="0"/>
              </a:rPr>
              <a:t>Review</a:t>
            </a:r>
          </a:p>
        </p:txBody>
      </p:sp>
    </p:spTree>
    <p:extLst>
      <p:ext uri="{BB962C8B-B14F-4D97-AF65-F5344CB8AC3E}">
        <p14:creationId xmlns:p14="http://schemas.microsoft.com/office/powerpoint/2010/main" val="1677755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526548" y="405577"/>
            <a:ext cx="4471032"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375">
                <a:solidFill>
                  <a:schemeClr val="tx1"/>
                </a:solidFill>
                <a:latin typeface="Abadi MT Condensed Extra Bold" charset="0"/>
                <a:sym typeface="Abadi MT Condensed Extra Bold" charset="0"/>
              </a:rPr>
              <a:t>Why be a spiritual dwarf...</a:t>
            </a:r>
          </a:p>
        </p:txBody>
      </p:sp>
      <p:grpSp>
        <p:nvGrpSpPr>
          <p:cNvPr id="18434" name="Group 4"/>
          <p:cNvGrpSpPr>
            <a:grpSpLocks/>
          </p:cNvGrpSpPr>
          <p:nvPr/>
        </p:nvGrpSpPr>
        <p:grpSpPr bwMode="auto">
          <a:xfrm>
            <a:off x="3086325" y="1039193"/>
            <a:ext cx="3509367" cy="4214813"/>
            <a:chOff x="0" y="0"/>
            <a:chExt cx="3144" cy="3776"/>
          </a:xfrm>
        </p:grpSpPr>
        <p:pic>
          <p:nvPicPr>
            <p:cNvPr id="1843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410565">
              <a:off x="373" y="327"/>
              <a:ext cx="2398" cy="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7"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144" cy="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8435" name="Rectangle 5"/>
          <p:cNvSpPr>
            <a:spLocks/>
          </p:cNvSpPr>
          <p:nvPr/>
        </p:nvSpPr>
        <p:spPr bwMode="auto">
          <a:xfrm>
            <a:off x="-444703" y="5134115"/>
            <a:ext cx="7974211" cy="151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00" dirty="0">
                <a:solidFill>
                  <a:schemeClr val="tx1"/>
                </a:solidFill>
                <a:latin typeface="Abadi MT Condensed Extra Bold" charset="0"/>
                <a:sym typeface="Abadi MT Condensed Extra Bold" charset="0"/>
              </a:rPr>
              <a:t>...when </a:t>
            </a:r>
            <a:r>
              <a:rPr lang="en-US" altLang="en-US" sz="3200" dirty="0" smtClean="0">
                <a:solidFill>
                  <a:schemeClr val="tx1"/>
                </a:solidFill>
                <a:latin typeface="Abadi MT Condensed Extra Bold" charset="0"/>
                <a:sym typeface="Abadi MT Condensed Extra Bold" charset="0"/>
              </a:rPr>
              <a:t>you </a:t>
            </a:r>
            <a:r>
              <a:rPr lang="en-US" altLang="en-US" sz="3200" dirty="0">
                <a:solidFill>
                  <a:schemeClr val="tx1"/>
                </a:solidFill>
                <a:latin typeface="Abadi MT Condensed Extra Bold" charset="0"/>
                <a:sym typeface="Abadi MT Condensed Extra Bold" charset="0"/>
              </a:rPr>
              <a:t>can be a spiritual </a:t>
            </a:r>
            <a:r>
              <a:rPr lang="en-US" altLang="en-US" sz="5400" i="1" dirty="0">
                <a:solidFill>
                  <a:schemeClr val="tx1"/>
                </a:solidFill>
                <a:latin typeface="Garamond" charset="0"/>
                <a:ea typeface="Garamond" charset="0"/>
                <a:cs typeface="Garamond" charset="0"/>
                <a:sym typeface="Zapfino" charset="0"/>
              </a:rPr>
              <a:t>Giant!</a:t>
            </a:r>
          </a:p>
        </p:txBody>
      </p:sp>
    </p:spTree>
    <p:extLst>
      <p:ext uri="{BB962C8B-B14F-4D97-AF65-F5344CB8AC3E}">
        <p14:creationId xmlns:p14="http://schemas.microsoft.com/office/powerpoint/2010/main" val="1894490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3"/>
          <p:cNvGrpSpPr>
            <a:grpSpLocks/>
          </p:cNvGrpSpPr>
          <p:nvPr/>
        </p:nvGrpSpPr>
        <p:grpSpPr bwMode="auto">
          <a:xfrm>
            <a:off x="324540" y="2359784"/>
            <a:ext cx="4670663" cy="3151584"/>
            <a:chOff x="0" y="0"/>
            <a:chExt cx="4664" cy="3168"/>
          </a:xfrm>
        </p:grpSpPr>
        <p:pic>
          <p:nvPicPr>
            <p:cNvPr id="63495" name="Picture 1"/>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 y="176"/>
              <a:ext cx="4312" cy="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3496"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664"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63490" name="Rectangle 4"/>
          <p:cNvSpPr>
            <a:spLocks/>
          </p:cNvSpPr>
          <p:nvPr/>
        </p:nvSpPr>
        <p:spPr bwMode="auto">
          <a:xfrm>
            <a:off x="1103473" y="623627"/>
            <a:ext cx="2587183"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6750">
                <a:solidFill>
                  <a:schemeClr val="tx1"/>
                </a:solidFill>
                <a:latin typeface="Abadi MT Condensed Extra Bold" charset="0"/>
                <a:sym typeface="Abadi MT Condensed Extra Bold" charset="0"/>
              </a:rPr>
              <a:t>Join Us!</a:t>
            </a:r>
          </a:p>
        </p:txBody>
      </p:sp>
      <p:sp>
        <p:nvSpPr>
          <p:cNvPr id="63491" name="Rectangle 5"/>
          <p:cNvSpPr>
            <a:spLocks/>
          </p:cNvSpPr>
          <p:nvPr/>
        </p:nvSpPr>
        <p:spPr bwMode="auto">
          <a:xfrm>
            <a:off x="-1087204" y="5674817"/>
            <a:ext cx="834032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200" i="1">
                <a:solidFill>
                  <a:schemeClr val="tx1"/>
                </a:solidFill>
                <a:latin typeface="Garamond" charset="0"/>
                <a:ea typeface="Garamond" charset="0"/>
                <a:cs typeface="Garamond" charset="0"/>
                <a:sym typeface="Zapfino" charset="0"/>
              </a:rPr>
              <a:t>For a Special Program this afternoon!</a:t>
            </a:r>
          </a:p>
        </p:txBody>
      </p:sp>
      <p:grpSp>
        <p:nvGrpSpPr>
          <p:cNvPr id="63492" name="Group 8"/>
          <p:cNvGrpSpPr>
            <a:grpSpLocks/>
          </p:cNvGrpSpPr>
          <p:nvPr/>
        </p:nvGrpSpPr>
        <p:grpSpPr bwMode="auto">
          <a:xfrm>
            <a:off x="4134322" y="1326536"/>
            <a:ext cx="3179762" cy="2241585"/>
            <a:chOff x="0" y="0"/>
            <a:chExt cx="3584" cy="2400"/>
          </a:xfrm>
        </p:grpSpPr>
        <p:pic>
          <p:nvPicPr>
            <p:cNvPr id="63493"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 y="176"/>
              <a:ext cx="3232" cy="2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3494" name="Picture 7"/>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3584"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157453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3"/>
          <p:cNvGrpSpPr>
            <a:grpSpLocks/>
          </p:cNvGrpSpPr>
          <p:nvPr/>
        </p:nvGrpSpPr>
        <p:grpSpPr bwMode="auto">
          <a:xfrm>
            <a:off x="2165986" y="1417588"/>
            <a:ext cx="4491633" cy="3598664"/>
            <a:chOff x="0" y="0"/>
            <a:chExt cx="4023" cy="3223"/>
          </a:xfrm>
        </p:grpSpPr>
        <p:pic>
          <p:nvPicPr>
            <p:cNvPr id="19460"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35" y="252"/>
              <a:ext cx="3560" cy="2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61"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024" cy="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9458" name="Rectangle 4"/>
          <p:cNvSpPr>
            <a:spLocks/>
          </p:cNvSpPr>
          <p:nvPr/>
        </p:nvSpPr>
        <p:spPr bwMode="auto">
          <a:xfrm>
            <a:off x="815273" y="418639"/>
            <a:ext cx="2894575" cy="77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5062">
                <a:solidFill>
                  <a:schemeClr val="tx1"/>
                </a:solidFill>
                <a:latin typeface="Abadi MT Condensed Extra Bold" charset="0"/>
                <a:sym typeface="Abadi MT Condensed Extra Bold" charset="0"/>
              </a:rPr>
              <a:t>Divine Keys</a:t>
            </a:r>
          </a:p>
        </p:txBody>
      </p:sp>
      <p:sp>
        <p:nvSpPr>
          <p:cNvPr id="19459" name="Rectangle 5"/>
          <p:cNvSpPr>
            <a:spLocks/>
          </p:cNvSpPr>
          <p:nvPr/>
        </p:nvSpPr>
        <p:spPr bwMode="auto">
          <a:xfrm>
            <a:off x="-226660" y="4752043"/>
            <a:ext cx="7608094" cy="151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3375" dirty="0">
                <a:solidFill>
                  <a:schemeClr val="tx1"/>
                </a:solidFill>
                <a:latin typeface="Abadi MT Condensed Extra Bold" charset="0"/>
                <a:sym typeface="Abadi MT Condensed Extra Bold" charset="0"/>
              </a:rPr>
              <a:t>...to abundant </a:t>
            </a:r>
            <a:r>
              <a:rPr lang="en-US" altLang="en-US" sz="5400" i="1" dirty="0">
                <a:solidFill>
                  <a:schemeClr val="tx1"/>
                </a:solidFill>
                <a:latin typeface="Garamond" charset="0"/>
                <a:ea typeface="Garamond" charset="0"/>
                <a:cs typeface="Garamond" charset="0"/>
                <a:sym typeface="Zapfino" charset="0"/>
              </a:rPr>
              <a:t>spiritual blessings!</a:t>
            </a:r>
          </a:p>
        </p:txBody>
      </p:sp>
    </p:spTree>
    <p:extLst>
      <p:ext uri="{BB962C8B-B14F-4D97-AF65-F5344CB8AC3E}">
        <p14:creationId xmlns:p14="http://schemas.microsoft.com/office/powerpoint/2010/main" val="211172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p:cNvSpPr>
          <p:nvPr/>
        </p:nvSpPr>
        <p:spPr bwMode="auto">
          <a:xfrm>
            <a:off x="-386561" y="991195"/>
            <a:ext cx="4241602" cy="29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9600" i="1" dirty="0">
                <a:solidFill>
                  <a:srgbClr val="002060"/>
                </a:solidFill>
                <a:latin typeface="Garamond" charset="0"/>
                <a:ea typeface="Garamond" charset="0"/>
                <a:cs typeface="Garamond" charset="0"/>
                <a:sym typeface="Zapfino" charset="0"/>
              </a:rPr>
              <a:t>Key 1</a:t>
            </a:r>
          </a:p>
        </p:txBody>
      </p:sp>
      <p:sp>
        <p:nvSpPr>
          <p:cNvPr id="20482" name="Rectangle 2"/>
          <p:cNvSpPr>
            <a:spLocks/>
          </p:cNvSpPr>
          <p:nvPr/>
        </p:nvSpPr>
        <p:spPr bwMode="auto">
          <a:xfrm>
            <a:off x="435606" y="2823509"/>
            <a:ext cx="7634883" cy="442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375" dirty="0">
              <a:solidFill>
                <a:srgbClr val="D90B00"/>
              </a:solidFill>
              <a:latin typeface="Abadi MT Condensed Extra Bold" charset="0"/>
              <a:sym typeface="Abadi MT Condensed Extra Bold" charset="0"/>
            </a:endParaRPr>
          </a:p>
          <a:p>
            <a:pPr algn="l" eaLnBrk="1" hangingPunct="1"/>
            <a:endParaRPr lang="en-US" altLang="en-US" sz="3234" dirty="0">
              <a:solidFill>
                <a:schemeClr val="tx1"/>
              </a:solidFill>
              <a:latin typeface="Cambria" charset="0"/>
              <a:sym typeface="Cambria" charset="0"/>
            </a:endParaRPr>
          </a:p>
          <a:p>
            <a:pPr algn="l" eaLnBrk="1" hangingPunct="1"/>
            <a:r>
              <a:rPr lang="en-US" altLang="en-US" sz="3234" dirty="0">
                <a:solidFill>
                  <a:schemeClr val="tx1"/>
                </a:solidFill>
                <a:latin typeface="Abadi MT Condensed Extra Bold" charset="0"/>
                <a:sym typeface="Abadi MT Condensed Extra Bold" charset="0"/>
              </a:rPr>
              <a:t>1. PRIORITIZE </a:t>
            </a:r>
          </a:p>
          <a:p>
            <a:pPr algn="l" eaLnBrk="1" hangingPunct="1"/>
            <a:r>
              <a:rPr lang="en-US" altLang="en-US" sz="3600" dirty="0">
                <a:solidFill>
                  <a:schemeClr val="tx1"/>
                </a:solidFill>
                <a:latin typeface="Garamond" charset="0"/>
                <a:ea typeface="Garamond" charset="0"/>
                <a:cs typeface="Garamond" charset="0"/>
                <a:sym typeface="Cambria" charset="0"/>
              </a:rPr>
              <a:t>your daily time with God!</a:t>
            </a: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algn="l" eaLnBrk="1" hangingPunct="1"/>
            <a:endParaRPr lang="en-US" altLang="en-US" sz="3234" dirty="0">
              <a:solidFill>
                <a:schemeClr val="tx1"/>
              </a:solidFill>
              <a:latin typeface="Cambria" charset="0"/>
              <a:sym typeface="Cambria" charset="0"/>
            </a:endParaRPr>
          </a:p>
          <a:p>
            <a:pPr eaLnBrk="1" hangingPunct="1"/>
            <a:endParaRPr lang="en-US" altLang="en-US" sz="3234" dirty="0">
              <a:solidFill>
                <a:schemeClr val="tx1"/>
              </a:solidFill>
              <a:latin typeface="Cambria" charset="0"/>
              <a:sym typeface="Cambria" charset="0"/>
            </a:endParaRPr>
          </a:p>
        </p:txBody>
      </p:sp>
      <p:grpSp>
        <p:nvGrpSpPr>
          <p:cNvPr id="20483" name="Group 5"/>
          <p:cNvGrpSpPr>
            <a:grpSpLocks/>
          </p:cNvGrpSpPr>
          <p:nvPr/>
        </p:nvGrpSpPr>
        <p:grpSpPr bwMode="auto">
          <a:xfrm>
            <a:off x="3184481" y="867725"/>
            <a:ext cx="3775258" cy="3211597"/>
            <a:chOff x="0" y="0"/>
            <a:chExt cx="3663" cy="3016"/>
          </a:xfrm>
        </p:grpSpPr>
        <p:pic>
          <p:nvPicPr>
            <p:cNvPr id="20484" name="Picture 3"/>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32" y="245"/>
              <a:ext cx="3200"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0485"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664" cy="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21736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p:cNvSpPr>
          <p:nvPr/>
        </p:nvSpPr>
        <p:spPr bwMode="auto">
          <a:xfrm>
            <a:off x="1" y="495599"/>
            <a:ext cx="6776517" cy="1866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7734">
                <a:solidFill>
                  <a:schemeClr val="tx1"/>
                </a:solidFill>
                <a:latin typeface="Abadi MT Condensed Extra Bold" charset="0"/>
                <a:sym typeface="Abadi MT Condensed Extra Bold" charset="0"/>
              </a:rPr>
              <a:t>Do YOU</a:t>
            </a:r>
          </a:p>
          <a:p>
            <a:pPr eaLnBrk="1" hangingPunct="1"/>
            <a:r>
              <a:rPr lang="en-US" altLang="en-US" sz="4500">
                <a:solidFill>
                  <a:schemeClr val="tx1"/>
                </a:solidFill>
                <a:latin typeface="Abadi MT Condensed Extra Bold" charset="0"/>
                <a:sym typeface="Abadi MT Condensed Extra Bold" charset="0"/>
              </a:rPr>
              <a:t>take time to eat &amp; drink?? </a:t>
            </a:r>
          </a:p>
        </p:txBody>
      </p:sp>
      <p:grpSp>
        <p:nvGrpSpPr>
          <p:cNvPr id="21506" name="Group 4"/>
          <p:cNvGrpSpPr>
            <a:grpSpLocks/>
          </p:cNvGrpSpPr>
          <p:nvPr/>
        </p:nvGrpSpPr>
        <p:grpSpPr bwMode="auto">
          <a:xfrm>
            <a:off x="939682" y="2540000"/>
            <a:ext cx="5440799" cy="3792444"/>
            <a:chOff x="0" y="0"/>
            <a:chExt cx="5456" cy="3919"/>
          </a:xfrm>
        </p:grpSpPr>
        <p:pic>
          <p:nvPicPr>
            <p:cNvPr id="2150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632374">
              <a:off x="415" y="605"/>
              <a:ext cx="4628" cy="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08"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5456" cy="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45247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6"/>
          <p:cNvGrpSpPr>
            <a:grpSpLocks/>
          </p:cNvGrpSpPr>
          <p:nvPr/>
        </p:nvGrpSpPr>
        <p:grpSpPr bwMode="auto">
          <a:xfrm>
            <a:off x="1193895" y="450449"/>
            <a:ext cx="4768453" cy="3812977"/>
            <a:chOff x="0" y="0"/>
            <a:chExt cx="4272" cy="3416"/>
          </a:xfrm>
        </p:grpSpPr>
        <p:pic>
          <p:nvPicPr>
            <p:cNvPr id="2253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37436">
              <a:off x="239" y="257"/>
              <a:ext cx="3800" cy="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3" name="Picture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4272" cy="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2531" name="Rectangle 7"/>
          <p:cNvSpPr>
            <a:spLocks/>
          </p:cNvSpPr>
          <p:nvPr/>
        </p:nvSpPr>
        <p:spPr bwMode="auto">
          <a:xfrm>
            <a:off x="1638812" y="4447343"/>
            <a:ext cx="6777633" cy="139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gn="ctr">
              <a:defRPr sz="4600">
                <a:solidFill>
                  <a:srgbClr val="2D4141"/>
                </a:solidFill>
                <a:latin typeface="Futura Condensed" charset="0"/>
                <a:ea typeface="ヒラギノ角ゴ ProN W3" charset="-128"/>
                <a:sym typeface="Futura Condensed" charset="0"/>
              </a:defRPr>
            </a:lvl1pPr>
            <a:lvl2pPr marL="37931725" indent="-37474525" algn="ctr">
              <a:defRPr sz="4600">
                <a:solidFill>
                  <a:srgbClr val="2D4141"/>
                </a:solidFill>
                <a:latin typeface="Futura Condensed" charset="0"/>
                <a:ea typeface="ヒラギノ角ゴ ProN W3" charset="-128"/>
                <a:sym typeface="Futura Condensed" charset="0"/>
              </a:defRPr>
            </a:lvl2pPr>
            <a:lvl3pPr marL="1143000" indent="-228600" algn="ctr">
              <a:defRPr sz="4600">
                <a:solidFill>
                  <a:srgbClr val="2D4141"/>
                </a:solidFill>
                <a:latin typeface="Futura Condensed" charset="0"/>
                <a:ea typeface="ヒラギノ角ゴ ProN W3" charset="-128"/>
                <a:sym typeface="Futura Condensed" charset="0"/>
              </a:defRPr>
            </a:lvl3pPr>
            <a:lvl4pPr marL="1600200" indent="-228600" algn="ctr">
              <a:defRPr sz="4600">
                <a:solidFill>
                  <a:srgbClr val="2D4141"/>
                </a:solidFill>
                <a:latin typeface="Futura Condensed" charset="0"/>
                <a:ea typeface="ヒラギノ角ゴ ProN W3" charset="-128"/>
                <a:sym typeface="Futura Condensed" charset="0"/>
              </a:defRPr>
            </a:lvl4pPr>
            <a:lvl5pPr marL="2057400" indent="-228600" algn="ctr">
              <a:defRPr sz="4600">
                <a:solidFill>
                  <a:srgbClr val="2D4141"/>
                </a:solidFill>
                <a:latin typeface="Futura Condensed" charset="0"/>
                <a:ea typeface="ヒラギノ角ゴ ProN W3" charset="-128"/>
                <a:sym typeface="Futura Condensed" charset="0"/>
              </a:defRPr>
            </a:lvl5pPr>
            <a:lvl6pPr marL="25146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6pPr>
            <a:lvl7pPr marL="29718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7pPr>
            <a:lvl8pPr marL="34290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8pPr>
            <a:lvl9pPr marL="3886200" indent="-228600" algn="ctr" eaLnBrk="0" fontAlgn="base" hangingPunct="0">
              <a:spcBef>
                <a:spcPct val="0"/>
              </a:spcBef>
              <a:spcAft>
                <a:spcPct val="0"/>
              </a:spcAft>
              <a:defRPr sz="4600">
                <a:solidFill>
                  <a:srgbClr val="2D4141"/>
                </a:solidFill>
                <a:latin typeface="Futura Condensed" charset="0"/>
                <a:ea typeface="ヒラギノ角ゴ ProN W3" charset="-128"/>
                <a:sym typeface="Futura Condensed" charset="0"/>
              </a:defRPr>
            </a:lvl9pPr>
          </a:lstStyle>
          <a:p>
            <a:pPr eaLnBrk="1" hangingPunct="1"/>
            <a:r>
              <a:rPr lang="en-US" altLang="en-US" sz="4500">
                <a:solidFill>
                  <a:schemeClr val="tx1"/>
                </a:solidFill>
                <a:latin typeface="Abadi MT Condensed Extra Bold" charset="0"/>
                <a:sym typeface="Abadi MT Condensed Extra Bold" charset="0"/>
              </a:rPr>
              <a:t>What about </a:t>
            </a:r>
          </a:p>
          <a:p>
            <a:pPr eaLnBrk="1" hangingPunct="1"/>
            <a:r>
              <a:rPr lang="en-US" altLang="en-US" sz="4500" dirty="0">
                <a:solidFill>
                  <a:schemeClr val="tx1"/>
                </a:solidFill>
                <a:latin typeface="Abadi MT Condensed Extra Bold" charset="0"/>
                <a:sym typeface="Abadi MT Condensed Extra Bold" charset="0"/>
              </a:rPr>
              <a:t>spiritual food?</a:t>
            </a:r>
          </a:p>
        </p:txBody>
      </p:sp>
    </p:spTree>
    <p:extLst>
      <p:ext uri="{BB962C8B-B14F-4D97-AF65-F5344CB8AC3E}">
        <p14:creationId xmlns:p14="http://schemas.microsoft.com/office/powerpoint/2010/main" val="55188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231</TotalTime>
  <Words>1457</Words>
  <Application>Microsoft Office PowerPoint</Application>
  <PresentationFormat>On-screen Show (4:3)</PresentationFormat>
  <Paragraphs>168</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Facet</vt:lpstr>
      <vt:lpstr>Daring  to Ask for More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Daring to Ask for More</dc:title>
  <dc:creator>Arrais, Raquel</dc:creator>
  <cp:lastModifiedBy>Lynnetta Hamstra</cp:lastModifiedBy>
  <cp:revision>75</cp:revision>
  <dcterms:created xsi:type="dcterms:W3CDTF">2015-11-23T17:20:28Z</dcterms:created>
  <dcterms:modified xsi:type="dcterms:W3CDTF">2015-12-02T03:16:38Z</dcterms:modified>
</cp:coreProperties>
</file>