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58" r:id="rId3"/>
    <p:sldId id="259" r:id="rId4"/>
    <p:sldId id="260" r:id="rId5"/>
    <p:sldId id="265" r:id="rId6"/>
    <p:sldId id="264" r:id="rId7"/>
    <p:sldId id="261" r:id="rId8"/>
    <p:sldId id="262" r:id="rId9"/>
    <p:sldId id="263"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16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84"/>
    <p:restoredTop sz="79467" autoAdjust="0"/>
  </p:normalViewPr>
  <p:slideViewPr>
    <p:cSldViewPr snapToGrid="0" snapToObjects="1">
      <p:cViewPr>
        <p:scale>
          <a:sx n="55" d="100"/>
          <a:sy n="55" d="100"/>
        </p:scale>
        <p:origin x="2888" y="856"/>
      </p:cViewPr>
      <p:guideLst>
        <p:guide orient="horz" pos="2160"/>
        <p:guide pos="2880"/>
      </p:guideLst>
    </p:cSldViewPr>
  </p:slideViewPr>
  <p:notesTextViewPr>
    <p:cViewPr>
      <p:scale>
        <a:sx n="1" d="1"/>
        <a:sy n="1" d="1"/>
      </p:scale>
      <p:origin x="0" y="0"/>
    </p:cViewPr>
  </p:notesTextViewPr>
  <p:notesViewPr>
    <p:cSldViewPr snapToGrid="0" snapToObjects="1">
      <p:cViewPr varScale="1">
        <p:scale>
          <a:sx n="48" d="100"/>
          <a:sy n="48" d="100"/>
        </p:scale>
        <p:origin x="4104" y="200"/>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AF801C-EF8F-8D4A-B918-896B6DC049BD}" type="datetimeFigureOut">
              <a:rPr lang="en-US" smtClean="0"/>
              <a:t>12/18/17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3A81ED-66CC-0849-AFCE-6513C990AE04}" type="slidenum">
              <a:rPr lang="en-US" smtClean="0"/>
              <a:t>‹Nr.›</a:t>
            </a:fld>
            <a:endParaRPr lang="en-US"/>
          </a:p>
        </p:txBody>
      </p:sp>
    </p:spTree>
    <p:extLst>
      <p:ext uri="{BB962C8B-B14F-4D97-AF65-F5344CB8AC3E}">
        <p14:creationId xmlns:p14="http://schemas.microsoft.com/office/powerpoint/2010/main" val="1602787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b="1" kern="1200" noProof="0" dirty="0" smtClean="0">
                <a:solidFill>
                  <a:schemeClr val="tx1"/>
                </a:solidFill>
                <a:effectLst/>
                <a:latin typeface="+mn-lt"/>
                <a:ea typeface="+mn-ea"/>
                <a:cs typeface="+mn-cs"/>
              </a:rPr>
              <a:t> UNA MUJER ESPIRITUAL</a:t>
            </a:r>
            <a:endParaRPr lang="es-ES" noProof="0" dirty="0"/>
          </a:p>
        </p:txBody>
      </p:sp>
      <p:sp>
        <p:nvSpPr>
          <p:cNvPr id="4" name="Slide Number Placeholder 3"/>
          <p:cNvSpPr>
            <a:spLocks noGrp="1"/>
          </p:cNvSpPr>
          <p:nvPr>
            <p:ph type="sldNum" sz="quarter" idx="10"/>
          </p:nvPr>
        </p:nvSpPr>
        <p:spPr/>
        <p:txBody>
          <a:bodyPr/>
          <a:lstStyle/>
          <a:p>
            <a:fld id="{853A81ED-66CC-0849-AFCE-6513C990AE04}" type="slidenum">
              <a:rPr lang="en-US" smtClean="0"/>
              <a:t>1</a:t>
            </a:fld>
            <a:endParaRPr lang="en-US"/>
          </a:p>
        </p:txBody>
      </p:sp>
    </p:spTree>
    <p:extLst>
      <p:ext uri="{BB962C8B-B14F-4D97-AF65-F5344CB8AC3E}">
        <p14:creationId xmlns:p14="http://schemas.microsoft.com/office/powerpoint/2010/main" val="6963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1" noProof="0" dirty="0" smtClean="0">
                <a:solidFill>
                  <a:srgbClr val="941651"/>
                </a:solidFill>
                <a:latin typeface="+mn-lt"/>
              </a:rPr>
              <a:t>MI ORACIÓN PARA HOY</a:t>
            </a:r>
          </a:p>
          <a:p>
            <a:endParaRPr lang="es-ES" b="1" noProof="0" dirty="0" smtClean="0">
              <a:solidFill>
                <a:srgbClr val="941651"/>
              </a:solidFill>
              <a:latin typeface="+mn-lt"/>
            </a:endParaRPr>
          </a:p>
          <a:p>
            <a:r>
              <a:rPr lang="es-ES" sz="1200" noProof="0" dirty="0" smtClean="0"/>
              <a:t>Señor Dios, pongo toda mi angustia y mis problemas a tus pies. Vengo a ti en silencio y con confianza. Por favor, entra en mi corazón y déjame disfrutar tu presencia y tu amor. Ayúdame a oír tu silbo suave y delicado que me habla y ayúdame a avanzar en fe creyendo que tú estás a mi lado siempre.</a:t>
            </a:r>
            <a:endParaRPr lang="es-ES" noProof="0" dirty="0"/>
          </a:p>
        </p:txBody>
      </p:sp>
      <p:sp>
        <p:nvSpPr>
          <p:cNvPr id="4" name="Slide Number Placeholder 3"/>
          <p:cNvSpPr>
            <a:spLocks noGrp="1"/>
          </p:cNvSpPr>
          <p:nvPr>
            <p:ph type="sldNum" sz="quarter" idx="10"/>
          </p:nvPr>
        </p:nvSpPr>
        <p:spPr/>
        <p:txBody>
          <a:bodyPr/>
          <a:lstStyle/>
          <a:p>
            <a:fld id="{853A81ED-66CC-0849-AFCE-6513C990AE04}" type="slidenum">
              <a:rPr lang="en-US" smtClean="0"/>
              <a:t>10</a:t>
            </a:fld>
            <a:endParaRPr lang="en-US"/>
          </a:p>
        </p:txBody>
      </p:sp>
    </p:spTree>
    <p:extLst>
      <p:ext uri="{BB962C8B-B14F-4D97-AF65-F5344CB8AC3E}">
        <p14:creationId xmlns:p14="http://schemas.microsoft.com/office/powerpoint/2010/main" val="1218071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noProof="0" dirty="0" smtClean="0">
                <a:solidFill>
                  <a:schemeClr val="tx1"/>
                </a:solidFill>
                <a:effectLst/>
                <a:latin typeface="+mn-lt"/>
                <a:ea typeface="+mn-ea"/>
                <a:cs typeface="+mn-cs"/>
              </a:rPr>
              <a:t>“El que no tiene el Espíritu no acepta lo que procede del Espíritu de Dios, pues para él es locura. No puede entenderlo, porque hay que discernirlo espiritualmente.</a:t>
            </a: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En cambio, el que es espiritual lo juzga todo, aunque él mismo no está sujeto al juicio de nadie, porque ‘¿quién ha conocido la mente del Señor para que pueda instruirlo?’”</a:t>
            </a:r>
            <a:r>
              <a:rPr lang="es-ES" sz="1200" kern="1200" baseline="0" noProof="0" dirty="0" smtClean="0">
                <a:solidFill>
                  <a:schemeClr val="tx1"/>
                </a:solidFill>
                <a:effectLst/>
                <a:latin typeface="+mn-lt"/>
                <a:ea typeface="+mn-ea"/>
                <a:cs typeface="+mn-cs"/>
              </a:rPr>
              <a:t> </a:t>
            </a:r>
            <a:r>
              <a:rPr lang="es-ES" sz="1200" kern="1200" noProof="0" dirty="0" smtClean="0">
                <a:solidFill>
                  <a:schemeClr val="tx1"/>
                </a:solidFill>
                <a:effectLst/>
                <a:latin typeface="+mn-lt"/>
                <a:ea typeface="+mn-ea"/>
                <a:cs typeface="+mn-cs"/>
              </a:rPr>
              <a:t>1 Corintios 2:14-16.</a:t>
            </a: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Ser una mujer espiritual nos exige escuchar. Estar en silencio es la forma de oír la voz de Dios que habla a nuestro corazón y a nuestra mente. La Biblia nos dice que Dios nos hizo a su imagen y eso significa que podemos ser espirituales y que podemos acercarnos a </a:t>
            </a:r>
            <a:r>
              <a:rPr lang="es-ES" sz="1200" kern="1200" noProof="0" dirty="0" smtClean="0">
                <a:solidFill>
                  <a:schemeClr val="tx1"/>
                </a:solidFill>
                <a:effectLst/>
                <a:latin typeface="+mn-lt"/>
                <a:ea typeface="+mn-ea"/>
                <a:cs typeface="+mn-cs"/>
              </a:rPr>
              <a:t>él</a:t>
            </a:r>
            <a:r>
              <a:rPr lang="es-ES" sz="1200" kern="1200" noProof="0" dirty="0" smtClean="0">
                <a:solidFill>
                  <a:schemeClr val="tx1"/>
                </a:solidFill>
                <a:effectLst/>
                <a:latin typeface="+mn-lt"/>
                <a:ea typeface="+mn-ea"/>
                <a:cs typeface="+mn-cs"/>
              </a:rPr>
              <a:t>. Él nos invitó a hacer esto. Dios nos invitó a acercarnos leyendo su Palabra, después escuchando su silbo apacible y delicado y hablándole a </a:t>
            </a:r>
            <a:r>
              <a:rPr lang="es-ES" sz="1200" kern="1200" noProof="0" dirty="0" smtClean="0">
                <a:solidFill>
                  <a:schemeClr val="tx1"/>
                </a:solidFill>
                <a:effectLst/>
                <a:latin typeface="+mn-lt"/>
                <a:ea typeface="+mn-ea"/>
                <a:cs typeface="+mn-cs"/>
              </a:rPr>
              <a:t>él </a:t>
            </a:r>
            <a:r>
              <a:rPr lang="es-ES" sz="1200" kern="1200" noProof="0" dirty="0" smtClean="0">
                <a:solidFill>
                  <a:schemeClr val="tx1"/>
                </a:solidFill>
                <a:effectLst/>
                <a:latin typeface="+mn-lt"/>
                <a:ea typeface="+mn-ea"/>
                <a:cs typeface="+mn-cs"/>
              </a:rPr>
              <a:t>por la vía de la oración. Muchas mujeres vivieron su cercanía en el pasado porque hicieron justo eso: leyeron y oraron. Cuando hagamos esto, sabremos qué dirección tomar en nuestra vida y tendremos compasión por los que nos rodean. Ser espiritual es la real forma de ser para la cual Dios nos diseñó. Las cosas espirituales “se han de discernir espiritualmente” (1 Corintios 2:14, </a:t>
            </a:r>
            <a:r>
              <a:rPr lang="es-ES" sz="1200" kern="1200" noProof="0" dirty="0" err="1" smtClean="0">
                <a:solidFill>
                  <a:schemeClr val="tx1"/>
                </a:solidFill>
                <a:effectLst/>
                <a:latin typeface="+mn-lt"/>
                <a:ea typeface="+mn-ea"/>
                <a:cs typeface="+mn-cs"/>
              </a:rPr>
              <a:t>RV</a:t>
            </a:r>
            <a:r>
              <a:rPr lang="es-ES" sz="1200" kern="1200" noProof="0" dirty="0" smtClean="0">
                <a:solidFill>
                  <a:schemeClr val="tx1"/>
                </a:solidFill>
                <a:effectLst/>
                <a:latin typeface="+mn-lt"/>
                <a:ea typeface="+mn-ea"/>
                <a:cs typeface="+mn-cs"/>
              </a:rPr>
              <a:t> 1960). Las directrices de esta lección nos ayudarán a comprender este concepto con mayor plenitud.</a:t>
            </a:r>
          </a:p>
        </p:txBody>
      </p:sp>
      <p:sp>
        <p:nvSpPr>
          <p:cNvPr id="4" name="Slide Number Placeholder 3"/>
          <p:cNvSpPr>
            <a:spLocks noGrp="1"/>
          </p:cNvSpPr>
          <p:nvPr>
            <p:ph type="sldNum" sz="quarter" idx="10"/>
          </p:nvPr>
        </p:nvSpPr>
        <p:spPr/>
        <p:txBody>
          <a:bodyPr/>
          <a:lstStyle/>
          <a:p>
            <a:fld id="{853A81ED-66CC-0849-AFCE-6513C990AE04}" type="slidenum">
              <a:rPr lang="en-US" smtClean="0"/>
              <a:t>2</a:t>
            </a:fld>
            <a:endParaRPr lang="en-US"/>
          </a:p>
        </p:txBody>
      </p:sp>
    </p:spTree>
    <p:extLst>
      <p:ext uri="{BB962C8B-B14F-4D97-AF65-F5344CB8AC3E}">
        <p14:creationId xmlns:p14="http://schemas.microsoft.com/office/powerpoint/2010/main" val="77394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noProof="0" dirty="0" smtClean="0">
                <a:solidFill>
                  <a:schemeClr val="tx1"/>
                </a:solidFill>
                <a:effectLst/>
                <a:latin typeface="+mn-lt"/>
                <a:ea typeface="+mn-ea"/>
                <a:cs typeface="+mn-cs"/>
              </a:rPr>
              <a:t>Las nueve características de la mujer piadosa se pueden expresar y recordar usando las letras de la palabra </a:t>
            </a:r>
            <a:r>
              <a:rPr lang="es-ES" sz="1200" i="1" kern="1200" noProof="0" dirty="0" smtClean="0">
                <a:solidFill>
                  <a:schemeClr val="tx1"/>
                </a:solidFill>
                <a:effectLst/>
                <a:latin typeface="+mn-lt"/>
                <a:ea typeface="+mn-ea"/>
                <a:cs typeface="+mn-cs"/>
              </a:rPr>
              <a:t>espiritual</a:t>
            </a:r>
            <a:r>
              <a:rPr lang="es-ES" sz="1200" kern="1200" noProof="0" dirty="0" smtClean="0">
                <a:solidFill>
                  <a:schemeClr val="tx1"/>
                </a:solidFill>
                <a:effectLst/>
                <a:latin typeface="+mn-lt"/>
                <a:ea typeface="+mn-ea"/>
                <a:cs typeface="+mn-cs"/>
              </a:rPr>
              <a:t> como un acróstico.</a:t>
            </a:r>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53A81ED-66CC-0849-AFCE-6513C990AE04}" type="slidenum">
              <a:rPr lang="en-US" smtClean="0"/>
              <a:t>3</a:t>
            </a:fld>
            <a:endParaRPr lang="en-US"/>
          </a:p>
        </p:txBody>
      </p:sp>
    </p:spTree>
    <p:extLst>
      <p:ext uri="{BB962C8B-B14F-4D97-AF65-F5344CB8AC3E}">
        <p14:creationId xmlns:p14="http://schemas.microsoft.com/office/powerpoint/2010/main" val="243435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73138" y="484188"/>
            <a:ext cx="2911475" cy="2182812"/>
          </a:xfrm>
        </p:spPr>
      </p:sp>
      <p:sp>
        <p:nvSpPr>
          <p:cNvPr id="3" name="Notes Placeholder 2"/>
          <p:cNvSpPr>
            <a:spLocks noGrp="1"/>
          </p:cNvSpPr>
          <p:nvPr>
            <p:ph type="body" idx="1"/>
          </p:nvPr>
        </p:nvSpPr>
        <p:spPr>
          <a:xfrm>
            <a:off x="685800" y="2840693"/>
            <a:ext cx="5486400" cy="3600450"/>
          </a:xfrm>
        </p:spPr>
        <p:txBody>
          <a:bodyPr/>
          <a:lstStyle/>
          <a:p>
            <a:r>
              <a:rPr lang="es-ES" sz="1200" b="1" kern="1200" noProof="0" dirty="0" smtClean="0">
                <a:solidFill>
                  <a:schemeClr val="tx1"/>
                </a:solidFill>
                <a:effectLst/>
                <a:latin typeface="+mn-lt"/>
                <a:ea typeface="+mn-ea"/>
                <a:cs typeface="+mn-cs"/>
              </a:rPr>
              <a:t>ES – El </a:t>
            </a:r>
            <a:r>
              <a:rPr lang="es-ES" sz="1200" b="1" kern="1200" noProof="0" dirty="0" smtClean="0">
                <a:solidFill>
                  <a:schemeClr val="tx1"/>
                </a:solidFill>
                <a:effectLst/>
                <a:latin typeface="+mn-lt"/>
                <a:ea typeface="+mn-ea"/>
                <a:cs typeface="+mn-cs"/>
              </a:rPr>
              <a:t>Sentido </a:t>
            </a:r>
            <a:r>
              <a:rPr lang="es-ES" sz="1200" b="1" kern="1200" noProof="0" dirty="0" smtClean="0">
                <a:solidFill>
                  <a:schemeClr val="tx1"/>
                </a:solidFill>
                <a:effectLst/>
                <a:latin typeface="+mn-lt"/>
                <a:ea typeface="+mn-ea"/>
                <a:cs typeface="+mn-cs"/>
              </a:rPr>
              <a:t>de lo eterno</a:t>
            </a:r>
            <a:r>
              <a:rPr lang="es-ES" sz="1200" b="1" i="1" kern="1200" noProof="0" dirty="0" smtClean="0">
                <a:solidFill>
                  <a:schemeClr val="tx1"/>
                </a:solidFill>
                <a:effectLst/>
                <a:latin typeface="+mn-lt"/>
                <a:ea typeface="+mn-ea"/>
                <a:cs typeface="+mn-cs"/>
              </a:rPr>
              <a:t>.</a:t>
            </a:r>
            <a:r>
              <a:rPr lang="es-ES" sz="1200" kern="1200" noProof="0" dirty="0" smtClean="0">
                <a:solidFill>
                  <a:schemeClr val="tx1"/>
                </a:solidFill>
                <a:effectLst/>
                <a:latin typeface="+mn-lt"/>
                <a:ea typeface="+mn-ea"/>
                <a:cs typeface="+mn-cs"/>
              </a:rPr>
              <a:t> La mujer espiritual tendrá sus prioridades en orden, comprendiendo que sólo lo que ella ha hecho por Cristo tiene valor duradero. Después de una experiencia donde Dios le habló muy claramente a su alma, </a:t>
            </a:r>
            <a:r>
              <a:rPr lang="es-ES" sz="1200" kern="1200" noProof="0" dirty="0" err="1" smtClean="0">
                <a:solidFill>
                  <a:schemeClr val="tx1"/>
                </a:solidFill>
                <a:effectLst/>
                <a:latin typeface="+mn-lt"/>
                <a:ea typeface="+mn-ea"/>
                <a:cs typeface="+mn-cs"/>
              </a:rPr>
              <a:t>Amy</a:t>
            </a:r>
            <a:r>
              <a:rPr lang="es-ES" sz="1200" kern="1200" noProof="0" dirty="0" smtClean="0">
                <a:solidFill>
                  <a:schemeClr val="tx1"/>
                </a:solidFill>
                <a:effectLst/>
                <a:latin typeface="+mn-lt"/>
                <a:ea typeface="+mn-ea"/>
                <a:cs typeface="+mn-cs"/>
              </a:rPr>
              <a:t> desanimó los intentos de su madre de comprarle un vestido de noche. Dijo: “¿Qué son las fiestas y la ropa fina a la luz de la eternidad?” Podemos preguntarnos: “A la luz de la eternidad, ¿cuán importantes son algunas de las cosas en las que paso mi tiempo y en las que gasto mi dinero?”</a:t>
            </a:r>
          </a:p>
          <a:p>
            <a:r>
              <a:rPr lang="es-ES" sz="1200" i="1" kern="1200" noProof="0" dirty="0" smtClean="0">
                <a:solidFill>
                  <a:schemeClr val="tx1"/>
                </a:solidFill>
                <a:effectLst/>
                <a:latin typeface="+mn-lt"/>
                <a:ea typeface="+mn-ea"/>
                <a:cs typeface="+mn-cs"/>
              </a:rPr>
              <a:t>Señor, dame un sentido de lo eterno. Ayúdame a ordenar mis prioridades.</a:t>
            </a:r>
            <a:endParaRPr lang="es-ES" sz="1200" kern="1200" noProof="0" dirty="0" smtClean="0">
              <a:solidFill>
                <a:schemeClr val="tx1"/>
              </a:solidFill>
              <a:effectLst/>
              <a:latin typeface="+mn-lt"/>
              <a:ea typeface="+mn-ea"/>
              <a:cs typeface="+mn-cs"/>
            </a:endParaRPr>
          </a:p>
          <a:p>
            <a:r>
              <a:rPr lang="es-ES" sz="1200" i="1" kern="1200" noProof="0" dirty="0" smtClean="0">
                <a:solidFill>
                  <a:schemeClr val="tx1"/>
                </a:solidFill>
                <a:effectLst/>
                <a:latin typeface="+mn-lt"/>
                <a:ea typeface="+mn-ea"/>
                <a:cs typeface="+mn-cs"/>
              </a:rPr>
              <a:t> </a:t>
            </a:r>
            <a:endParaRPr lang="es-ES" sz="1200" kern="1200" noProof="0" dirty="0" smtClean="0">
              <a:solidFill>
                <a:schemeClr val="tx1"/>
              </a:solidFill>
              <a:effectLst/>
              <a:latin typeface="+mn-lt"/>
              <a:ea typeface="+mn-ea"/>
              <a:cs typeface="+mn-cs"/>
            </a:endParaRPr>
          </a:p>
          <a:p>
            <a:r>
              <a:rPr lang="es-ES" sz="1200" b="1" kern="1200" noProof="0" dirty="0" smtClean="0">
                <a:solidFill>
                  <a:schemeClr val="tx1"/>
                </a:solidFill>
                <a:effectLst/>
                <a:latin typeface="+mn-lt"/>
                <a:ea typeface="+mn-ea"/>
                <a:cs typeface="+mn-cs"/>
              </a:rPr>
              <a:t>P – La Plegaria es importante</a:t>
            </a:r>
            <a:r>
              <a:rPr lang="es-ES" sz="1200" i="1" kern="1200" noProof="0" dirty="0" smtClean="0">
                <a:solidFill>
                  <a:schemeClr val="tx1"/>
                </a:solidFill>
                <a:effectLst/>
                <a:latin typeface="+mn-lt"/>
                <a:ea typeface="+mn-ea"/>
                <a:cs typeface="+mn-cs"/>
              </a:rPr>
              <a:t>. </a:t>
            </a:r>
            <a:r>
              <a:rPr lang="es-ES" sz="1200" kern="1200" noProof="0" dirty="0" smtClean="0">
                <a:solidFill>
                  <a:schemeClr val="tx1"/>
                </a:solidFill>
                <a:effectLst/>
                <a:latin typeface="+mn-lt"/>
                <a:ea typeface="+mn-ea"/>
                <a:cs typeface="+mn-cs"/>
              </a:rPr>
              <a:t>La oración es vital para la vida de la mujer espiritual. Para ella, Dios es real, es alguien interesado en todas las circunstancias de su vida. </a:t>
            </a:r>
            <a:r>
              <a:rPr lang="es-ES" sz="1200" kern="1200" noProof="0" dirty="0" err="1" smtClean="0">
                <a:solidFill>
                  <a:schemeClr val="tx1"/>
                </a:solidFill>
                <a:effectLst/>
                <a:latin typeface="+mn-lt"/>
                <a:ea typeface="+mn-ea"/>
                <a:cs typeface="+mn-cs"/>
              </a:rPr>
              <a:t>Becky</a:t>
            </a:r>
            <a:r>
              <a:rPr lang="es-ES" sz="1200" kern="1200" noProof="0" dirty="0" smtClean="0">
                <a:solidFill>
                  <a:schemeClr val="tx1"/>
                </a:solidFill>
                <a:effectLst/>
                <a:latin typeface="+mn-lt"/>
                <a:ea typeface="+mn-ea"/>
                <a:cs typeface="+mn-cs"/>
              </a:rPr>
              <a:t> dice que tenía muy poco tiempo para Dios antes de asistir a un seminario de oración. Durante una sesión, el orador dijo: “La falta de oración es un pecado”. </a:t>
            </a:r>
            <a:r>
              <a:rPr lang="es-ES" sz="1200" kern="1200" noProof="0" dirty="0" err="1" smtClean="0">
                <a:solidFill>
                  <a:schemeClr val="tx1"/>
                </a:solidFill>
                <a:effectLst/>
                <a:latin typeface="+mn-lt"/>
                <a:ea typeface="+mn-ea"/>
                <a:cs typeface="+mn-cs"/>
              </a:rPr>
              <a:t>Becky</a:t>
            </a:r>
            <a:r>
              <a:rPr lang="es-ES" sz="1200" kern="1200" noProof="0" dirty="0" smtClean="0">
                <a:solidFill>
                  <a:schemeClr val="tx1"/>
                </a:solidFill>
                <a:effectLst/>
                <a:latin typeface="+mn-lt"/>
                <a:ea typeface="+mn-ea"/>
                <a:cs typeface="+mn-cs"/>
              </a:rPr>
              <a:t> quedó conmocionada y pensó en cuán poco tiempo dedicaba a Dios pero decía que lo amaba. Antes de terminar el seminario, desarrolló un plan que fácilmente la lleva a través de una hora de oración, estudio de la Biblia y meditación cada mañana. Podemos preguntar: “¿Qué se puede condensar o descartar de mi vida para que pueda pasar una hora con mi Señor cada día?”.</a:t>
            </a:r>
          </a:p>
          <a:p>
            <a:r>
              <a:rPr lang="es-ES" sz="1200" i="1" kern="1200" noProof="0" dirty="0" smtClean="0">
                <a:solidFill>
                  <a:schemeClr val="tx1"/>
                </a:solidFill>
                <a:effectLst/>
                <a:latin typeface="+mn-lt"/>
                <a:ea typeface="+mn-ea"/>
                <a:cs typeface="+mn-cs"/>
              </a:rPr>
              <a:t>Señor, perdóname por el pecado de la falta de oración. Ayúdame a encontrar tiempo para pasar contigo.</a:t>
            </a:r>
            <a:endParaRPr lang="es-ES" sz="1200" kern="1200" noProof="0" dirty="0" smtClean="0">
              <a:solidFill>
                <a:schemeClr val="tx1"/>
              </a:solidFill>
              <a:effectLst/>
              <a:latin typeface="+mn-lt"/>
              <a:ea typeface="+mn-ea"/>
              <a:cs typeface="+mn-cs"/>
            </a:endParaRPr>
          </a:p>
          <a:p>
            <a:r>
              <a:rPr lang="es-ES" sz="1200" i="1" kern="1200" noProof="0" dirty="0" smtClean="0">
                <a:solidFill>
                  <a:schemeClr val="tx1"/>
                </a:solidFill>
                <a:effectLst/>
                <a:latin typeface="+mn-lt"/>
                <a:ea typeface="+mn-ea"/>
                <a:cs typeface="+mn-cs"/>
              </a:rPr>
              <a:t> </a:t>
            </a:r>
            <a:endParaRPr lang="es-ES" sz="1200" kern="1200" noProof="0" dirty="0" smtClean="0">
              <a:solidFill>
                <a:schemeClr val="tx1"/>
              </a:solidFill>
              <a:effectLst/>
              <a:latin typeface="+mn-lt"/>
              <a:ea typeface="+mn-ea"/>
              <a:cs typeface="+mn-cs"/>
            </a:endParaRPr>
          </a:p>
          <a:p>
            <a:r>
              <a:rPr lang="es-ES" sz="1200" b="1" kern="1200" noProof="0" dirty="0" smtClean="0">
                <a:solidFill>
                  <a:schemeClr val="tx1"/>
                </a:solidFill>
                <a:effectLst/>
                <a:latin typeface="+mn-lt"/>
                <a:ea typeface="+mn-ea"/>
                <a:cs typeface="+mn-cs"/>
              </a:rPr>
              <a:t>I – Inmersa en la Palabra</a:t>
            </a:r>
            <a:r>
              <a:rPr lang="es-ES" sz="1200" kern="1200" noProof="0" dirty="0" smtClean="0">
                <a:solidFill>
                  <a:schemeClr val="tx1"/>
                </a:solidFill>
                <a:effectLst/>
                <a:latin typeface="+mn-lt"/>
                <a:ea typeface="+mn-ea"/>
                <a:cs typeface="+mn-cs"/>
              </a:rPr>
              <a:t>.</a:t>
            </a:r>
            <a:r>
              <a:rPr lang="es-ES" sz="1200" i="1" kern="1200" noProof="0" dirty="0" smtClean="0">
                <a:solidFill>
                  <a:schemeClr val="tx1"/>
                </a:solidFill>
                <a:effectLst/>
                <a:latin typeface="+mn-lt"/>
                <a:ea typeface="+mn-ea"/>
                <a:cs typeface="+mn-cs"/>
              </a:rPr>
              <a:t> </a:t>
            </a:r>
            <a:r>
              <a:rPr lang="es-ES" sz="1200" kern="1200" noProof="0" dirty="0" smtClean="0">
                <a:solidFill>
                  <a:schemeClr val="tx1"/>
                </a:solidFill>
                <a:effectLst/>
                <a:latin typeface="+mn-lt"/>
                <a:ea typeface="+mn-ea"/>
                <a:cs typeface="+mn-cs"/>
              </a:rPr>
              <a:t>Para la mujer espiritual, el estudio de la Biblia no es una tarea pesada sino que desea que llegue con expectación. Ella piensa: “¿Qué mensaje tendrá Dios para mí hoy?”. </a:t>
            </a:r>
            <a:r>
              <a:rPr lang="es-ES" sz="1200" kern="1200" noProof="0" dirty="0" err="1" smtClean="0">
                <a:solidFill>
                  <a:schemeClr val="tx1"/>
                </a:solidFill>
                <a:effectLst/>
                <a:latin typeface="+mn-lt"/>
                <a:ea typeface="+mn-ea"/>
                <a:cs typeface="+mn-cs"/>
              </a:rPr>
              <a:t>Becky</a:t>
            </a:r>
            <a:r>
              <a:rPr lang="es-ES" sz="1200" kern="1200" noProof="0" dirty="0" smtClean="0">
                <a:solidFill>
                  <a:schemeClr val="tx1"/>
                </a:solidFill>
                <a:effectLst/>
                <a:latin typeface="+mn-lt"/>
                <a:ea typeface="+mn-ea"/>
                <a:cs typeface="+mn-cs"/>
              </a:rPr>
              <a:t> lee por lo menos un capítulo del Antiguo y del Nuevo Testamento y uno de Proverbios. Parafrasear un versículo de la Escritura le ayuda a </a:t>
            </a:r>
            <a:r>
              <a:rPr lang="es-ES" sz="1200" kern="1200" noProof="0" dirty="0" err="1" smtClean="0">
                <a:solidFill>
                  <a:schemeClr val="tx1"/>
                </a:solidFill>
                <a:effectLst/>
                <a:latin typeface="+mn-lt"/>
                <a:ea typeface="+mn-ea"/>
                <a:cs typeface="+mn-cs"/>
              </a:rPr>
              <a:t>Ione</a:t>
            </a:r>
            <a:r>
              <a:rPr lang="es-ES" sz="1200" kern="1200" noProof="0" dirty="0" smtClean="0">
                <a:solidFill>
                  <a:schemeClr val="tx1"/>
                </a:solidFill>
                <a:effectLst/>
                <a:latin typeface="+mn-lt"/>
                <a:ea typeface="+mn-ea"/>
                <a:cs typeface="+mn-cs"/>
              </a:rPr>
              <a:t> a incorporarlo en su vida. Ruth deja su Biblia abierta en la mesa. Ella lee y memoriza versículos repitiéndolos mientras trabaja y conduce.</a:t>
            </a:r>
          </a:p>
          <a:p>
            <a:r>
              <a:rPr lang="es-ES" sz="1200" i="1" kern="1200" noProof="0" dirty="0" smtClean="0">
                <a:solidFill>
                  <a:schemeClr val="tx1"/>
                </a:solidFill>
                <a:effectLst/>
                <a:latin typeface="+mn-lt"/>
                <a:ea typeface="+mn-ea"/>
                <a:cs typeface="+mn-cs"/>
              </a:rPr>
              <a:t>Gracias, Señor, por tu Palabra. Ayúdame a planificar un tiempo cada día donde pueda sumergirme en ella.</a:t>
            </a:r>
            <a:endParaRPr lang="es-ES" sz="1200" kern="1200" noProof="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53A81ED-66CC-0849-AFCE-6513C990AE04}" type="slidenum">
              <a:rPr lang="en-US" smtClean="0"/>
              <a:t>4</a:t>
            </a:fld>
            <a:endParaRPr lang="en-US"/>
          </a:p>
        </p:txBody>
      </p:sp>
    </p:spTree>
    <p:extLst>
      <p:ext uri="{BB962C8B-B14F-4D97-AF65-F5344CB8AC3E}">
        <p14:creationId xmlns:p14="http://schemas.microsoft.com/office/powerpoint/2010/main" val="173246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1388" y="630238"/>
            <a:ext cx="4114800" cy="3086100"/>
          </a:xfrm>
        </p:spPr>
      </p:sp>
      <p:sp>
        <p:nvSpPr>
          <p:cNvPr id="3" name="Notes Placeholder 2"/>
          <p:cNvSpPr>
            <a:spLocks noGrp="1"/>
          </p:cNvSpPr>
          <p:nvPr>
            <p:ph type="body" idx="1"/>
          </p:nvPr>
        </p:nvSpPr>
        <p:spPr>
          <a:xfrm>
            <a:off x="685800" y="3916458"/>
            <a:ext cx="5486400" cy="3600450"/>
          </a:xfrm>
        </p:spPr>
        <p:txBody>
          <a:bodyPr/>
          <a:lstStyle/>
          <a:p>
            <a:r>
              <a:rPr lang="es-ES" sz="1200" b="1" kern="1200" noProof="0" dirty="0" smtClean="0">
                <a:solidFill>
                  <a:schemeClr val="tx1"/>
                </a:solidFill>
                <a:effectLst/>
                <a:latin typeface="+mn-lt"/>
                <a:ea typeface="+mn-ea"/>
                <a:cs typeface="+mn-cs"/>
              </a:rPr>
              <a:t>R – Reconoce la importancia del silencio. </a:t>
            </a:r>
            <a:r>
              <a:rPr lang="es-ES" sz="1200" kern="1200" noProof="0" dirty="0" smtClean="0">
                <a:solidFill>
                  <a:schemeClr val="tx1"/>
                </a:solidFill>
                <a:effectLst/>
                <a:latin typeface="+mn-lt"/>
                <a:ea typeface="+mn-ea"/>
                <a:cs typeface="+mn-cs"/>
              </a:rPr>
              <a:t>Las mujeres piadosas obedecen la orden “Estad quietos, y conoced que yo soy Dios”. Dedican tiempo no solo a estudiar y a orar sino que también a escuchar la voz de Dios. </a:t>
            </a:r>
            <a:r>
              <a:rPr lang="es-ES" sz="1200" kern="1200" noProof="0" dirty="0" err="1" smtClean="0">
                <a:solidFill>
                  <a:schemeClr val="tx1"/>
                </a:solidFill>
                <a:effectLst/>
                <a:latin typeface="+mn-lt"/>
                <a:ea typeface="+mn-ea"/>
                <a:cs typeface="+mn-cs"/>
              </a:rPr>
              <a:t>Amy</a:t>
            </a:r>
            <a:r>
              <a:rPr lang="es-ES" sz="1200" kern="1200" noProof="0" dirty="0" smtClean="0">
                <a:solidFill>
                  <a:schemeClr val="tx1"/>
                </a:solidFill>
                <a:effectLst/>
                <a:latin typeface="+mn-lt"/>
                <a:ea typeface="+mn-ea"/>
                <a:cs typeface="+mn-cs"/>
              </a:rPr>
              <a:t> tiene el hábito de pasar largos períodos de silencio después del estudio de la Biblia y la oración. En tiempos de soledad y silencio ella y otros encuentran inspiración, que los conduce a hacer actos poderosos para Dios y la humanidad.</a:t>
            </a:r>
          </a:p>
          <a:p>
            <a:r>
              <a:rPr lang="es-ES" sz="1200" i="1" kern="1200" noProof="0" dirty="0" smtClean="0">
                <a:solidFill>
                  <a:schemeClr val="tx1"/>
                </a:solidFill>
                <a:effectLst/>
                <a:latin typeface="+mn-lt"/>
                <a:ea typeface="+mn-ea"/>
                <a:cs typeface="+mn-cs"/>
              </a:rPr>
              <a:t>Señor, quiero ser una mujer que dedica tiempo para escuchar tu voz. Ayúdame a aprender a disfrutar la soledad en medio de mis horarios ocupados.</a:t>
            </a:r>
            <a:endParaRPr lang="es-ES" sz="1200" kern="1200" noProof="0" dirty="0" smtClean="0">
              <a:solidFill>
                <a:schemeClr val="tx1"/>
              </a:solidFill>
              <a:effectLst/>
              <a:latin typeface="+mn-lt"/>
              <a:ea typeface="+mn-ea"/>
              <a:cs typeface="+mn-cs"/>
            </a:endParaRPr>
          </a:p>
          <a:p>
            <a:r>
              <a:rPr lang="es-ES" sz="1200" i="1" kern="1200" noProof="0" dirty="0" smtClean="0">
                <a:solidFill>
                  <a:schemeClr val="tx1"/>
                </a:solidFill>
                <a:effectLst/>
                <a:latin typeface="+mn-lt"/>
                <a:ea typeface="+mn-ea"/>
                <a:cs typeface="+mn-cs"/>
              </a:rPr>
              <a:t> </a:t>
            </a:r>
            <a:endParaRPr lang="es-ES" sz="1200" kern="1200" noProof="0" dirty="0" smtClean="0">
              <a:solidFill>
                <a:schemeClr val="tx1"/>
              </a:solidFill>
              <a:effectLst/>
              <a:latin typeface="+mn-lt"/>
              <a:ea typeface="+mn-ea"/>
              <a:cs typeface="+mn-cs"/>
            </a:endParaRPr>
          </a:p>
          <a:p>
            <a:r>
              <a:rPr lang="es-ES" sz="1200" b="1" kern="1200" noProof="0" dirty="0" smtClean="0">
                <a:solidFill>
                  <a:schemeClr val="tx1"/>
                </a:solidFill>
                <a:effectLst/>
                <a:latin typeface="+mn-lt"/>
                <a:ea typeface="+mn-ea"/>
                <a:cs typeface="+mn-cs"/>
              </a:rPr>
              <a:t>I – Invita a Jesús a caminar con ella en todas las circunstancias de la vida.</a:t>
            </a:r>
            <a:r>
              <a:rPr lang="es-ES" sz="1200" kern="1200" noProof="0" dirty="0" smtClean="0">
                <a:solidFill>
                  <a:schemeClr val="tx1"/>
                </a:solidFill>
                <a:effectLst/>
                <a:latin typeface="+mn-lt"/>
                <a:ea typeface="+mn-ea"/>
                <a:cs typeface="+mn-cs"/>
              </a:rPr>
              <a:t> El Señor la acompaña en los tiempos difíciles como así también en los fáciles. Ruth habla de su vida de mujer casada pero solitaria y de madre de cinco hijos. Admite que lloraba al leer la Biblia buscando aliviar su soledad y buscando respuestas para lidiar con la decepción de tener hijos que se apartan del Señor. La promesa “No se inquieten por nada…” se volvió preciosa para ella (Filipenses 4:6, </a:t>
            </a:r>
            <a:r>
              <a:rPr lang="es-ES" sz="1200" kern="1200" noProof="0" dirty="0" err="1" smtClean="0">
                <a:solidFill>
                  <a:schemeClr val="tx1"/>
                </a:solidFill>
                <a:effectLst/>
                <a:latin typeface="+mn-lt"/>
                <a:ea typeface="+mn-ea"/>
                <a:cs typeface="+mn-cs"/>
              </a:rPr>
              <a:t>NVI</a:t>
            </a:r>
            <a:r>
              <a:rPr lang="es-ES" sz="1200" kern="1200" noProof="0" dirty="0" smtClean="0">
                <a:solidFill>
                  <a:schemeClr val="tx1"/>
                </a:solidFill>
                <a:effectLst/>
                <a:latin typeface="+mn-lt"/>
                <a:ea typeface="+mn-ea"/>
                <a:cs typeface="+mn-cs"/>
              </a:rPr>
              <a:t>).</a:t>
            </a:r>
          </a:p>
          <a:p>
            <a:r>
              <a:rPr lang="es-ES" sz="1200" i="1" kern="1200" noProof="0" dirty="0" smtClean="0">
                <a:solidFill>
                  <a:schemeClr val="tx1"/>
                </a:solidFill>
                <a:effectLst/>
                <a:latin typeface="+mn-lt"/>
                <a:ea typeface="+mn-ea"/>
                <a:cs typeface="+mn-cs"/>
              </a:rPr>
              <a:t>Señor, perdóname por preocuparme. Saca de mi corazón la preocupación y la inquietud y que mis oraciones sean de agradecimiento.</a:t>
            </a:r>
            <a:endParaRPr lang="es-ES" sz="1200" kern="1200" noProof="0" dirty="0" smtClean="0">
              <a:solidFill>
                <a:schemeClr val="tx1"/>
              </a:solidFill>
              <a:effectLst/>
              <a:latin typeface="+mn-lt"/>
              <a:ea typeface="+mn-ea"/>
              <a:cs typeface="+mn-cs"/>
            </a:endParaRPr>
          </a:p>
          <a:p>
            <a:endParaRPr lang="es-ES" sz="1200" kern="1200" noProof="0" dirty="0" smtClean="0">
              <a:solidFill>
                <a:schemeClr val="tx1"/>
              </a:solidFill>
              <a:effectLst/>
              <a:latin typeface="+mn-lt"/>
              <a:ea typeface="+mn-ea"/>
              <a:cs typeface="+mn-cs"/>
            </a:endParaRPr>
          </a:p>
          <a:p>
            <a:r>
              <a:rPr lang="es-ES" sz="1200" b="1" kern="1200" noProof="0" dirty="0" smtClean="0">
                <a:solidFill>
                  <a:schemeClr val="tx1"/>
                </a:solidFill>
                <a:effectLst/>
                <a:latin typeface="+mn-lt"/>
                <a:ea typeface="+mn-ea"/>
                <a:cs typeface="+mn-cs"/>
              </a:rPr>
              <a:t>T – Testifica con facilidad del Señor y de su bondad.</a:t>
            </a:r>
            <a:r>
              <a:rPr lang="es-ES" sz="1200" i="1" kern="1200" noProof="0" dirty="0" smtClean="0">
                <a:solidFill>
                  <a:schemeClr val="tx1"/>
                </a:solidFill>
                <a:effectLst/>
                <a:latin typeface="+mn-lt"/>
                <a:ea typeface="+mn-ea"/>
                <a:cs typeface="+mn-cs"/>
              </a:rPr>
              <a:t> </a:t>
            </a:r>
            <a:r>
              <a:rPr lang="es-ES" sz="1200" kern="1200" noProof="0" dirty="0" smtClean="0">
                <a:solidFill>
                  <a:schemeClr val="tx1"/>
                </a:solidFill>
                <a:effectLst/>
                <a:latin typeface="+mn-lt"/>
                <a:ea typeface="+mn-ea"/>
                <a:cs typeface="+mn-cs"/>
              </a:rPr>
              <a:t>A la mujer espiritual no le da vergüenza dar un testimonio en la iglesia o pedirle a Dios que bendiga su comida en un restaurante. Para ella es tan natural hablar de Jesús como lo es hablar de sus hijos o de una amiga cercana.</a:t>
            </a:r>
          </a:p>
          <a:p>
            <a:r>
              <a:rPr lang="es-ES" sz="1200" i="1" kern="1200" noProof="0" dirty="0" smtClean="0">
                <a:solidFill>
                  <a:schemeClr val="tx1"/>
                </a:solidFill>
                <a:effectLst/>
                <a:latin typeface="+mn-lt"/>
                <a:ea typeface="+mn-ea"/>
                <a:cs typeface="+mn-cs"/>
              </a:rPr>
              <a:t>Señor, ayúdame a ser como esas mujeres que hablan de ti sin temor, a estar tan entusiasmada con la realidad de mi experiencia contigo que deba hablar de eso.</a:t>
            </a:r>
            <a:endParaRPr lang="es-ES" sz="1200" kern="1200" noProof="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53A81ED-66CC-0849-AFCE-6513C990AE04}" type="slidenum">
              <a:rPr lang="en-US" smtClean="0"/>
              <a:t>5</a:t>
            </a:fld>
            <a:endParaRPr lang="en-US"/>
          </a:p>
        </p:txBody>
      </p:sp>
    </p:spTree>
    <p:extLst>
      <p:ext uri="{BB962C8B-B14F-4D97-AF65-F5344CB8AC3E}">
        <p14:creationId xmlns:p14="http://schemas.microsoft.com/office/powerpoint/2010/main" val="1138998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363538"/>
            <a:ext cx="4114800" cy="3086100"/>
          </a:xfrm>
        </p:spPr>
      </p:sp>
      <p:sp>
        <p:nvSpPr>
          <p:cNvPr id="3" name="Notes Placeholder 2"/>
          <p:cNvSpPr>
            <a:spLocks noGrp="1"/>
          </p:cNvSpPr>
          <p:nvPr>
            <p:ph type="body" idx="1"/>
          </p:nvPr>
        </p:nvSpPr>
        <p:spPr>
          <a:xfrm>
            <a:off x="685800" y="3566836"/>
            <a:ext cx="5486400" cy="3600450"/>
          </a:xfrm>
        </p:spPr>
        <p:txBody>
          <a:bodyPr/>
          <a:lstStyle/>
          <a:p>
            <a:r>
              <a:rPr lang="es-ES" sz="1200" b="1" kern="1200" noProof="0" dirty="0" smtClean="0">
                <a:solidFill>
                  <a:schemeClr val="tx1"/>
                </a:solidFill>
                <a:effectLst/>
                <a:latin typeface="+mn-lt"/>
                <a:ea typeface="+mn-ea"/>
                <a:cs typeface="+mn-cs"/>
              </a:rPr>
              <a:t>U – Comprende el llamamiento de Dios.</a:t>
            </a:r>
            <a:r>
              <a:rPr lang="es-ES" sz="1200" i="1" kern="1200" noProof="0" dirty="0" smtClean="0">
                <a:solidFill>
                  <a:schemeClr val="tx1"/>
                </a:solidFill>
                <a:effectLst/>
                <a:latin typeface="+mn-lt"/>
                <a:ea typeface="+mn-ea"/>
                <a:cs typeface="+mn-cs"/>
              </a:rPr>
              <a:t> </a:t>
            </a:r>
            <a:r>
              <a:rPr lang="es-ES" sz="1200" kern="1200" noProof="0" dirty="0" smtClean="0">
                <a:solidFill>
                  <a:schemeClr val="tx1"/>
                </a:solidFill>
                <a:effectLst/>
                <a:latin typeface="+mn-lt"/>
                <a:ea typeface="+mn-ea"/>
                <a:cs typeface="+mn-cs"/>
              </a:rPr>
              <a:t>Las grandes mujeres de fe siempre comprendieron el llamamiento de Dios al servicio. Han sentido su lugar en el plano global, su parte en el plan de Dios para salvar a la raza humana.</a:t>
            </a:r>
          </a:p>
          <a:p>
            <a:r>
              <a:rPr lang="es-ES" sz="1200" kern="1200" noProof="0" dirty="0" smtClean="0">
                <a:solidFill>
                  <a:schemeClr val="tx1"/>
                </a:solidFill>
                <a:effectLst/>
                <a:latin typeface="+mn-lt"/>
                <a:ea typeface="+mn-ea"/>
                <a:cs typeface="+mn-cs"/>
              </a:rPr>
              <a:t>Muchas mujeres han sentido el llamamiento de Dios a bendecir a los demás, a ser misioneras, a cuidar a los enfermos, a contar el mensaje de Jesús o a tener algún otro ministerio especial. Cuando sucede esto, no pueden reprimirse y deben avanzar. Piense en algunas mujeres que conozca de esta categoría.</a:t>
            </a:r>
          </a:p>
          <a:p>
            <a:r>
              <a:rPr lang="es-ES" sz="1200" i="1" kern="1200" noProof="0" dirty="0" smtClean="0">
                <a:solidFill>
                  <a:schemeClr val="tx1"/>
                </a:solidFill>
                <a:effectLst/>
                <a:latin typeface="+mn-lt"/>
                <a:ea typeface="+mn-ea"/>
                <a:cs typeface="+mn-cs"/>
              </a:rPr>
              <a:t>Señor, ayúdame a entender cuando me llamas para una parte específica de tu plan y ayúdame a estar dispuesta a seguir tu dirección.</a:t>
            </a:r>
            <a:endParaRPr lang="es-ES" sz="1200" kern="1200" noProof="0" dirty="0" smtClean="0">
              <a:solidFill>
                <a:schemeClr val="tx1"/>
              </a:solidFill>
              <a:effectLst/>
              <a:latin typeface="+mn-lt"/>
              <a:ea typeface="+mn-ea"/>
              <a:cs typeface="+mn-cs"/>
            </a:endParaRPr>
          </a:p>
          <a:p>
            <a:endParaRPr lang="es-ES" sz="1200" kern="1200" noProof="0" dirty="0" smtClean="0">
              <a:solidFill>
                <a:schemeClr val="tx1"/>
              </a:solidFill>
              <a:effectLst/>
              <a:latin typeface="+mn-lt"/>
              <a:ea typeface="+mn-ea"/>
              <a:cs typeface="+mn-cs"/>
            </a:endParaRPr>
          </a:p>
          <a:p>
            <a:r>
              <a:rPr lang="es-ES" sz="1200" b="1" kern="1200" noProof="0" dirty="0" smtClean="0">
                <a:solidFill>
                  <a:schemeClr val="tx1"/>
                </a:solidFill>
                <a:effectLst/>
                <a:latin typeface="+mn-lt"/>
                <a:ea typeface="+mn-ea"/>
                <a:cs typeface="+mn-cs"/>
              </a:rPr>
              <a:t>A – Conciencia de la Presencia de Dios.</a:t>
            </a:r>
            <a:r>
              <a:rPr lang="es-ES" sz="1200" kern="1200" noProof="0" dirty="0" smtClean="0">
                <a:solidFill>
                  <a:schemeClr val="tx1"/>
                </a:solidFill>
                <a:effectLst/>
                <a:latin typeface="+mn-lt"/>
                <a:ea typeface="+mn-ea"/>
                <a:cs typeface="+mn-cs"/>
              </a:rPr>
              <a:t> La mujer espiritual tiene un sentido agudo de la presencia de Dios en su vida. Ella es consciente de lo que </a:t>
            </a:r>
            <a:r>
              <a:rPr lang="es-ES" sz="1200" kern="1200" noProof="0" dirty="0" smtClean="0">
                <a:solidFill>
                  <a:schemeClr val="tx1"/>
                </a:solidFill>
                <a:effectLst/>
                <a:latin typeface="+mn-lt"/>
                <a:ea typeface="+mn-ea"/>
                <a:cs typeface="+mn-cs"/>
              </a:rPr>
              <a:t>él </a:t>
            </a:r>
            <a:r>
              <a:rPr lang="es-ES" sz="1200" kern="1200" noProof="0" dirty="0" smtClean="0">
                <a:solidFill>
                  <a:schemeClr val="tx1"/>
                </a:solidFill>
                <a:effectLst/>
                <a:latin typeface="+mn-lt"/>
                <a:ea typeface="+mn-ea"/>
                <a:cs typeface="+mn-cs"/>
              </a:rPr>
              <a:t>está haciendo en la vida de su familia, de la iglesia y en las estructuras políticas del mundo. A través de toda la interacción de los eventos humanos ella puede ver la mano de Dios obrando. Ruth se podría haber desanimado por sus hijos, pero se aferró firmemente a su fe en Dios, reconociendo que </a:t>
            </a:r>
            <a:r>
              <a:rPr lang="es-ES" sz="1200" kern="1200" noProof="0" dirty="0" smtClean="0">
                <a:solidFill>
                  <a:schemeClr val="tx1"/>
                </a:solidFill>
                <a:effectLst/>
                <a:latin typeface="+mn-lt"/>
                <a:ea typeface="+mn-ea"/>
                <a:cs typeface="+mn-cs"/>
              </a:rPr>
              <a:t>él </a:t>
            </a:r>
            <a:r>
              <a:rPr lang="es-ES" sz="1200" kern="1200" noProof="0" dirty="0" smtClean="0">
                <a:solidFill>
                  <a:schemeClr val="tx1"/>
                </a:solidFill>
                <a:effectLst/>
                <a:latin typeface="+mn-lt"/>
                <a:ea typeface="+mn-ea"/>
                <a:cs typeface="+mn-cs"/>
              </a:rPr>
              <a:t>estaba trabajando en la vida de ellos. Ella dice: “Nuestros hijos nunca pueden salir del alcance de Dios”.</a:t>
            </a:r>
          </a:p>
          <a:p>
            <a:r>
              <a:rPr lang="es-ES" sz="1200" i="1" kern="1200" noProof="0" dirty="0" smtClean="0">
                <a:solidFill>
                  <a:schemeClr val="tx1"/>
                </a:solidFill>
                <a:effectLst/>
                <a:latin typeface="+mn-lt"/>
                <a:ea typeface="+mn-ea"/>
                <a:cs typeface="+mn-cs"/>
              </a:rPr>
              <a:t>Señor, abre mis ojos para que pueda ver tu mano obrando en mi vida hoy. Ayúdame a no olvidar nunca que tú tienes el control a pesar de cómo se vean las cosas.</a:t>
            </a:r>
            <a:endParaRPr lang="es-ES" sz="1200" kern="1200" noProof="0" dirty="0" smtClean="0">
              <a:solidFill>
                <a:schemeClr val="tx1"/>
              </a:solidFill>
              <a:effectLst/>
              <a:latin typeface="+mn-lt"/>
              <a:ea typeface="+mn-ea"/>
              <a:cs typeface="+mn-cs"/>
            </a:endParaRPr>
          </a:p>
          <a:p>
            <a:r>
              <a:rPr lang="es-ES" sz="1200" i="1" kern="1200" noProof="0" dirty="0" smtClean="0">
                <a:solidFill>
                  <a:schemeClr val="tx1"/>
                </a:solidFill>
                <a:effectLst/>
                <a:latin typeface="+mn-lt"/>
                <a:ea typeface="+mn-ea"/>
                <a:cs typeface="+mn-cs"/>
              </a:rPr>
              <a:t> </a:t>
            </a:r>
            <a:endParaRPr lang="es-ES" sz="1200" kern="1200" noProof="0" dirty="0" smtClean="0">
              <a:solidFill>
                <a:schemeClr val="tx1"/>
              </a:solidFill>
              <a:effectLst/>
              <a:latin typeface="+mn-lt"/>
              <a:ea typeface="+mn-ea"/>
              <a:cs typeface="+mn-cs"/>
            </a:endParaRPr>
          </a:p>
          <a:p>
            <a:r>
              <a:rPr lang="es-ES" sz="1200" b="1" kern="1200" noProof="0" dirty="0" smtClean="0">
                <a:solidFill>
                  <a:schemeClr val="tx1"/>
                </a:solidFill>
                <a:effectLst/>
                <a:latin typeface="+mn-lt"/>
                <a:ea typeface="+mn-ea"/>
                <a:cs typeface="+mn-cs"/>
              </a:rPr>
              <a:t>L – Ama a la gente.</a:t>
            </a:r>
            <a:r>
              <a:rPr lang="es-ES" sz="1200" i="1" kern="1200" noProof="0" dirty="0" smtClean="0">
                <a:solidFill>
                  <a:schemeClr val="tx1"/>
                </a:solidFill>
                <a:effectLst/>
                <a:latin typeface="+mn-lt"/>
                <a:ea typeface="+mn-ea"/>
                <a:cs typeface="+mn-cs"/>
              </a:rPr>
              <a:t> </a:t>
            </a:r>
            <a:r>
              <a:rPr lang="es-ES" sz="1200" kern="1200" noProof="0" dirty="0" smtClean="0">
                <a:solidFill>
                  <a:schemeClr val="tx1"/>
                </a:solidFill>
                <a:effectLst/>
                <a:latin typeface="+mn-lt"/>
                <a:ea typeface="+mn-ea"/>
                <a:cs typeface="+mn-cs"/>
              </a:rPr>
              <a:t>La mujer que está cerca de Dios inevitablemente se encuentra con que ama a todas las personas por las que </a:t>
            </a:r>
            <a:r>
              <a:rPr lang="es-ES" sz="1200" kern="1200" noProof="0" dirty="0" smtClean="0">
                <a:solidFill>
                  <a:schemeClr val="tx1"/>
                </a:solidFill>
                <a:effectLst/>
                <a:latin typeface="+mn-lt"/>
                <a:ea typeface="+mn-ea"/>
                <a:cs typeface="+mn-cs"/>
              </a:rPr>
              <a:t>él </a:t>
            </a:r>
            <a:r>
              <a:rPr lang="es-ES" sz="1200" kern="1200" noProof="0" dirty="0" smtClean="0">
                <a:solidFill>
                  <a:schemeClr val="tx1"/>
                </a:solidFill>
                <a:effectLst/>
                <a:latin typeface="+mn-lt"/>
                <a:ea typeface="+mn-ea"/>
                <a:cs typeface="+mn-cs"/>
              </a:rPr>
              <a:t>murió, incluso a las menos agraciadas. Amy ama a las prostitutas. La Madre Teresa ama a los rechazados de la sociedad, a los desposeídos y a los moribundos. Mary Jo mira con compasión a los sin techo. </a:t>
            </a:r>
            <a:r>
              <a:rPr lang="es-ES" sz="1200" kern="1200" noProof="0" dirty="0" err="1" smtClean="0">
                <a:solidFill>
                  <a:schemeClr val="tx1"/>
                </a:solidFill>
                <a:effectLst/>
                <a:latin typeface="+mn-lt"/>
                <a:ea typeface="+mn-ea"/>
                <a:cs typeface="+mn-cs"/>
              </a:rPr>
              <a:t>Chessie</a:t>
            </a:r>
            <a:r>
              <a:rPr lang="es-ES" sz="1200" kern="1200" noProof="0" dirty="0" smtClean="0">
                <a:solidFill>
                  <a:schemeClr val="tx1"/>
                </a:solidFill>
                <a:effectLst/>
                <a:latin typeface="+mn-lt"/>
                <a:ea typeface="+mn-ea"/>
                <a:cs typeface="+mn-cs"/>
              </a:rPr>
              <a:t> ama a los niños abandonados y acogió a más de 800 niños.</a:t>
            </a:r>
          </a:p>
          <a:p>
            <a:r>
              <a:rPr lang="es-ES" sz="1200" i="1" kern="1200" noProof="0" dirty="0" smtClean="0">
                <a:solidFill>
                  <a:schemeClr val="tx1"/>
                </a:solidFill>
                <a:effectLst/>
                <a:latin typeface="+mn-lt"/>
                <a:ea typeface="+mn-ea"/>
                <a:cs typeface="+mn-cs"/>
              </a:rPr>
              <a:t>Señor, ayúdame a ser una mujer movida con compasión por las necesidades de la gente, dispuesta a alcanzar a otros con tu amor.</a:t>
            </a:r>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53A81ED-66CC-0849-AFCE-6513C990AE04}" type="slidenum">
              <a:rPr lang="en-US" smtClean="0"/>
              <a:t>6</a:t>
            </a:fld>
            <a:endParaRPr lang="en-US"/>
          </a:p>
        </p:txBody>
      </p:sp>
    </p:spTree>
    <p:extLst>
      <p:ext uri="{BB962C8B-B14F-4D97-AF65-F5344CB8AC3E}">
        <p14:creationId xmlns:p14="http://schemas.microsoft.com/office/powerpoint/2010/main" val="1719198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b="1" noProof="0" dirty="0" smtClean="0">
                <a:solidFill>
                  <a:schemeClr val="bg1"/>
                </a:solidFill>
                <a:latin typeface="+mn-lt"/>
              </a:rPr>
              <a:t>EVALÚESE</a:t>
            </a: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b="1" noProof="0" dirty="0" smtClean="0">
              <a:solidFill>
                <a:schemeClr val="bg1"/>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200" noProof="0" dirty="0" smtClean="0"/>
              <a:t>En una escala del 1 al 5, ¿cómo se evaluaría en las siguientes áreas de espiritualidad? Cinco es lo más alto.</a:t>
            </a:r>
          </a:p>
        </p:txBody>
      </p:sp>
      <p:sp>
        <p:nvSpPr>
          <p:cNvPr id="4" name="Slide Number Placeholder 3"/>
          <p:cNvSpPr>
            <a:spLocks noGrp="1"/>
          </p:cNvSpPr>
          <p:nvPr>
            <p:ph type="sldNum" sz="quarter" idx="10"/>
          </p:nvPr>
        </p:nvSpPr>
        <p:spPr/>
        <p:txBody>
          <a:bodyPr/>
          <a:lstStyle/>
          <a:p>
            <a:fld id="{853A81ED-66CC-0849-AFCE-6513C990AE04}" type="slidenum">
              <a:rPr lang="en-US" smtClean="0"/>
              <a:t>7</a:t>
            </a:fld>
            <a:endParaRPr lang="en-US"/>
          </a:p>
        </p:txBody>
      </p:sp>
    </p:spTree>
    <p:extLst>
      <p:ext uri="{BB962C8B-B14F-4D97-AF65-F5344CB8AC3E}">
        <p14:creationId xmlns:p14="http://schemas.microsoft.com/office/powerpoint/2010/main" val="867287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noProof="0" dirty="0" smtClean="0">
                <a:solidFill>
                  <a:schemeClr val="tx1"/>
                </a:solidFill>
                <a:effectLst/>
                <a:latin typeface="+mn-lt"/>
                <a:ea typeface="+mn-ea"/>
                <a:cs typeface="+mn-cs"/>
              </a:rPr>
              <a:t>1.</a:t>
            </a:r>
            <a:r>
              <a:rPr lang="es-ES" sz="1200" kern="1200" baseline="0" noProof="0" dirty="0" smtClean="0">
                <a:solidFill>
                  <a:schemeClr val="tx1"/>
                </a:solidFill>
                <a:effectLst/>
                <a:latin typeface="+mn-lt"/>
                <a:ea typeface="+mn-ea"/>
                <a:cs typeface="+mn-cs"/>
              </a:rPr>
              <a:t> </a:t>
            </a:r>
            <a:r>
              <a:rPr lang="es-ES" sz="1200" kern="1200" noProof="0" dirty="0" smtClean="0">
                <a:solidFill>
                  <a:schemeClr val="tx1"/>
                </a:solidFill>
                <a:effectLst/>
                <a:latin typeface="+mn-lt"/>
                <a:ea typeface="+mn-ea"/>
                <a:cs typeface="+mn-cs"/>
              </a:rPr>
              <a:t>Dese el regalo de la soledad. Váyase por varias horas. Apague el celular y no lleve radio ni iPod. Lea, medite en la Escritura, contemple la obra de Dios en la naturaleza y esté totalmente en silencio.</a:t>
            </a:r>
          </a:p>
          <a:p>
            <a:r>
              <a:rPr lang="es-ES" sz="1200" kern="1200" noProof="0" dirty="0" smtClean="0">
                <a:solidFill>
                  <a:schemeClr val="tx1"/>
                </a:solidFill>
                <a:effectLst/>
                <a:latin typeface="+mn-lt"/>
                <a:ea typeface="+mn-ea"/>
                <a:cs typeface="+mn-cs"/>
              </a:rPr>
              <a:t> </a:t>
            </a:r>
          </a:p>
          <a:p>
            <a:r>
              <a:rPr lang="es-ES" sz="1200" kern="1200" noProof="0" dirty="0" smtClean="0">
                <a:solidFill>
                  <a:schemeClr val="tx1"/>
                </a:solidFill>
                <a:effectLst/>
                <a:latin typeface="+mn-lt"/>
                <a:ea typeface="+mn-ea"/>
                <a:cs typeface="+mn-cs"/>
              </a:rPr>
              <a:t>2.</a:t>
            </a:r>
            <a:r>
              <a:rPr lang="es-ES" sz="1200" kern="1200" baseline="0" noProof="0" dirty="0" smtClean="0">
                <a:solidFill>
                  <a:schemeClr val="tx1"/>
                </a:solidFill>
                <a:effectLst/>
                <a:latin typeface="+mn-lt"/>
                <a:ea typeface="+mn-ea"/>
                <a:cs typeface="+mn-cs"/>
              </a:rPr>
              <a:t> </a:t>
            </a:r>
            <a:r>
              <a:rPr lang="es-ES" sz="1200" kern="1200" noProof="0" dirty="0" smtClean="0">
                <a:solidFill>
                  <a:schemeClr val="tx1"/>
                </a:solidFill>
                <a:effectLst/>
                <a:latin typeface="+mn-lt"/>
                <a:ea typeface="+mn-ea"/>
                <a:cs typeface="+mn-cs"/>
              </a:rPr>
              <a:t>Planifique un programa para una “hora de reflexión a la contemplación de la vida de Cristo” (Ellen G. White, </a:t>
            </a:r>
            <a:r>
              <a:rPr lang="es-ES" sz="1200" i="1" kern="1200" noProof="0" dirty="0" smtClean="0">
                <a:solidFill>
                  <a:schemeClr val="tx1"/>
                </a:solidFill>
                <a:effectLst/>
                <a:latin typeface="+mn-lt"/>
                <a:ea typeface="+mn-ea"/>
                <a:cs typeface="+mn-cs"/>
              </a:rPr>
              <a:t>El Deseado de todas las gentes</a:t>
            </a:r>
            <a:r>
              <a:rPr lang="es-ES" sz="1200" kern="1200" noProof="0" dirty="0" smtClean="0">
                <a:solidFill>
                  <a:schemeClr val="tx1"/>
                </a:solidFill>
                <a:effectLst/>
                <a:latin typeface="+mn-lt"/>
                <a:ea typeface="+mn-ea"/>
                <a:cs typeface="+mn-cs"/>
              </a:rPr>
              <a:t>, pág. 63). Cada día lea un capítulo de </a:t>
            </a:r>
            <a:r>
              <a:rPr lang="es-ES" sz="1200" i="1" kern="1200" noProof="0" dirty="0" smtClean="0">
                <a:solidFill>
                  <a:schemeClr val="tx1"/>
                </a:solidFill>
                <a:effectLst/>
                <a:latin typeface="+mn-lt"/>
                <a:ea typeface="+mn-ea"/>
                <a:cs typeface="+mn-cs"/>
              </a:rPr>
              <a:t>El Deseado de todas las gentes</a:t>
            </a:r>
            <a:r>
              <a:rPr lang="es-ES" sz="1200" kern="1200" noProof="0" dirty="0" smtClean="0">
                <a:solidFill>
                  <a:schemeClr val="tx1"/>
                </a:solidFill>
                <a:effectLst/>
                <a:latin typeface="+mn-lt"/>
                <a:ea typeface="+mn-ea"/>
                <a:cs typeface="+mn-cs"/>
              </a:rPr>
              <a:t> junto con los pasajes de la Escritura en los que está basado. Anote sus descubrimientos en un cuaderno. Anote las citas que le gusten. Los 87 capítulos le llevarán tres meses de devociones personales.</a:t>
            </a: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3.</a:t>
            </a:r>
            <a:r>
              <a:rPr lang="es-ES" sz="1200" kern="1200" baseline="0" noProof="0" dirty="0" smtClean="0">
                <a:solidFill>
                  <a:schemeClr val="tx1"/>
                </a:solidFill>
                <a:effectLst/>
                <a:latin typeface="+mn-lt"/>
                <a:ea typeface="+mn-ea"/>
                <a:cs typeface="+mn-cs"/>
              </a:rPr>
              <a:t> </a:t>
            </a:r>
            <a:r>
              <a:rPr lang="es-ES" sz="1200" kern="1200" noProof="0" dirty="0" smtClean="0">
                <a:solidFill>
                  <a:schemeClr val="tx1"/>
                </a:solidFill>
                <a:effectLst/>
                <a:latin typeface="+mn-lt"/>
                <a:ea typeface="+mn-ea"/>
                <a:cs typeface="+mn-cs"/>
              </a:rPr>
              <a:t>Lleve un diario durante un mes de las cosas que demuestran la mano de Dios obrando en su vida. Al final de cada día, escriba todas las evidencias que ha visto de su cuidado protector. Documente las respuestas a la oración. Anote noticias que son el cumplimiento de profecías.</a:t>
            </a: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4.</a:t>
            </a:r>
            <a:r>
              <a:rPr lang="es-ES" sz="1200" kern="1200" baseline="0" noProof="0" dirty="0" smtClean="0">
                <a:solidFill>
                  <a:schemeClr val="tx1"/>
                </a:solidFill>
                <a:effectLst/>
                <a:latin typeface="+mn-lt"/>
                <a:ea typeface="+mn-ea"/>
                <a:cs typeface="+mn-cs"/>
              </a:rPr>
              <a:t> </a:t>
            </a:r>
            <a:r>
              <a:rPr lang="es-ES" sz="1200" kern="1200" noProof="0" dirty="0" smtClean="0">
                <a:solidFill>
                  <a:schemeClr val="tx1"/>
                </a:solidFill>
                <a:effectLst/>
                <a:latin typeface="+mn-lt"/>
                <a:ea typeface="+mn-ea"/>
                <a:cs typeface="+mn-cs"/>
              </a:rPr>
              <a:t>Los viernes de noche escriba un testimonio breve de cómo Dios la bendijo durante la semana. ¿Qué razones tiene para estar agradecida en especial durante los últimos siete días? Si se presenta la oportunidad, comparta el testimonio el sábado.</a:t>
            </a: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5.</a:t>
            </a:r>
            <a:r>
              <a:rPr lang="es-ES" sz="1200" kern="1200" baseline="0" noProof="0" dirty="0" smtClean="0">
                <a:solidFill>
                  <a:schemeClr val="tx1"/>
                </a:solidFill>
                <a:effectLst/>
                <a:latin typeface="+mn-lt"/>
                <a:ea typeface="+mn-ea"/>
                <a:cs typeface="+mn-cs"/>
              </a:rPr>
              <a:t> </a:t>
            </a:r>
            <a:r>
              <a:rPr lang="es-ES" sz="1200" kern="1200" noProof="0" dirty="0" smtClean="0">
                <a:solidFill>
                  <a:schemeClr val="tx1"/>
                </a:solidFill>
                <a:effectLst/>
                <a:latin typeface="+mn-lt"/>
                <a:ea typeface="+mn-ea"/>
                <a:cs typeface="+mn-cs"/>
              </a:rPr>
              <a:t>Elija un versículo de la Escritura que significa mucho para usted. Inserte su nombre donde sea apropiado. Reescríbalo mostrando lo que significa para usted en su situación actual. ¿Qué mensaje está tratando de darle Dios?</a:t>
            </a:r>
          </a:p>
        </p:txBody>
      </p:sp>
      <p:sp>
        <p:nvSpPr>
          <p:cNvPr id="4" name="Slide Number Placeholder 3"/>
          <p:cNvSpPr>
            <a:spLocks noGrp="1"/>
          </p:cNvSpPr>
          <p:nvPr>
            <p:ph type="sldNum" sz="quarter" idx="10"/>
          </p:nvPr>
        </p:nvSpPr>
        <p:spPr/>
        <p:txBody>
          <a:bodyPr/>
          <a:lstStyle/>
          <a:p>
            <a:fld id="{853A81ED-66CC-0849-AFCE-6513C990AE04}" type="slidenum">
              <a:rPr lang="en-US" smtClean="0"/>
              <a:t>8</a:t>
            </a:fld>
            <a:endParaRPr lang="en-US"/>
          </a:p>
        </p:txBody>
      </p:sp>
    </p:spTree>
    <p:extLst>
      <p:ext uri="{BB962C8B-B14F-4D97-AF65-F5344CB8AC3E}">
        <p14:creationId xmlns:p14="http://schemas.microsoft.com/office/powerpoint/2010/main" val="1758753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kern="1200" noProof="0" dirty="0" smtClean="0">
                <a:solidFill>
                  <a:schemeClr val="tx1"/>
                </a:solidFill>
                <a:effectLst/>
                <a:latin typeface="+mn-lt"/>
                <a:ea typeface="+mn-ea"/>
                <a:cs typeface="+mn-cs"/>
              </a:rPr>
              <a:t>“Más bien, busquen primeramente el reino de Dios y su justicia, y todas estas cosas les serán añadidas”</a:t>
            </a:r>
            <a:r>
              <a:rPr lang="es-ES" sz="1200" i="1" kern="1200" noProof="0" dirty="0" smtClean="0">
                <a:solidFill>
                  <a:schemeClr val="tx1"/>
                </a:solidFill>
                <a:effectLst/>
                <a:latin typeface="+mn-lt"/>
                <a:ea typeface="+mn-ea"/>
                <a:cs typeface="+mn-cs"/>
              </a:rPr>
              <a:t> </a:t>
            </a:r>
            <a:r>
              <a:rPr lang="es-ES" sz="1200" kern="1200" noProof="0" dirty="0" smtClean="0">
                <a:solidFill>
                  <a:schemeClr val="tx1"/>
                </a:solidFill>
                <a:effectLst/>
                <a:latin typeface="+mn-lt"/>
                <a:ea typeface="+mn-ea"/>
                <a:cs typeface="+mn-cs"/>
              </a:rPr>
              <a:t>(Mateo 6:33, </a:t>
            </a:r>
            <a:r>
              <a:rPr lang="es-ES" sz="1200" kern="1200" noProof="0" dirty="0" err="1" smtClean="0">
                <a:solidFill>
                  <a:schemeClr val="tx1"/>
                </a:solidFill>
                <a:effectLst/>
                <a:latin typeface="+mn-lt"/>
                <a:ea typeface="+mn-ea"/>
                <a:cs typeface="+mn-cs"/>
              </a:rPr>
              <a:t>NVI</a:t>
            </a:r>
            <a:r>
              <a:rPr lang="es-ES" sz="1200" kern="1200" noProof="0" dirty="0" smtClean="0">
                <a:solidFill>
                  <a:schemeClr val="tx1"/>
                </a:solidFill>
                <a:effectLst/>
                <a:latin typeface="+mn-lt"/>
                <a:ea typeface="+mn-ea"/>
                <a:cs typeface="+mn-cs"/>
              </a:rPr>
              <a:t>).</a:t>
            </a: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Y recuerden: “la oración es la llave en la mano de la fe para abrir el almacén del cielo” (E. G. White, </a:t>
            </a:r>
            <a:r>
              <a:rPr lang="es-ES" sz="1200" i="1" kern="1200" noProof="0" dirty="0" smtClean="0">
                <a:solidFill>
                  <a:schemeClr val="tx1"/>
                </a:solidFill>
                <a:effectLst/>
                <a:latin typeface="+mn-lt"/>
                <a:ea typeface="+mn-ea"/>
                <a:cs typeface="+mn-cs"/>
              </a:rPr>
              <a:t>El camino a Cristo</a:t>
            </a:r>
            <a:r>
              <a:rPr lang="es-ES" sz="1200" kern="1200" noProof="0" dirty="0" smtClean="0">
                <a:solidFill>
                  <a:schemeClr val="tx1"/>
                </a:solidFill>
                <a:effectLst/>
                <a:latin typeface="+mn-lt"/>
                <a:ea typeface="+mn-ea"/>
                <a:cs typeface="+mn-cs"/>
              </a:rPr>
              <a:t>, pág. 95).</a:t>
            </a:r>
          </a:p>
          <a:p>
            <a:endParaRPr lang="es-ES" sz="1200" kern="1200" noProof="0" dirty="0" smtClean="0">
              <a:solidFill>
                <a:schemeClr val="tx1"/>
              </a:solidFill>
              <a:effectLst/>
              <a:latin typeface="+mn-lt"/>
              <a:ea typeface="+mn-ea"/>
              <a:cs typeface="+mn-cs"/>
            </a:endParaRPr>
          </a:p>
          <a:p>
            <a:r>
              <a:rPr lang="es-ES" sz="1200" kern="1200" noProof="0" dirty="0" smtClean="0">
                <a:solidFill>
                  <a:schemeClr val="tx1"/>
                </a:solidFill>
                <a:effectLst/>
                <a:latin typeface="+mn-lt"/>
                <a:ea typeface="+mn-ea"/>
                <a:cs typeface="+mn-cs"/>
              </a:rPr>
              <a:t>Es verdaderamente beneficioso para nosotras sacar tiempo para sólo concentrarnos en Dios y en cosas espirituales. En todo nuestro trajín de la vida debemos sacar tiempo para estar en silencio, para leer, para orar y para escuchar el silbo apacible y delicado. De este lugar silencioso es que podemos salir capaces de compartir y de realmente preocuparnos por los demás. Tendremos la energía y la valentía para hacer lo que Dios nos mandó hacer. Seremos mujeres espirituales de verdad.</a:t>
            </a:r>
            <a:endParaRPr lang="es-ES"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53A81ED-66CC-0849-AFCE-6513C990AE04}" type="slidenum">
              <a:rPr lang="en-US" smtClean="0"/>
              <a:t>9</a:t>
            </a:fld>
            <a:endParaRPr lang="en-US"/>
          </a:p>
        </p:txBody>
      </p:sp>
    </p:spTree>
    <p:extLst>
      <p:ext uri="{BB962C8B-B14F-4D97-AF65-F5344CB8AC3E}">
        <p14:creationId xmlns:p14="http://schemas.microsoft.com/office/powerpoint/2010/main" val="1013984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BA36EE-60CD-F84F-90D7-65C43101D1AE}" type="datetimeFigureOut">
              <a:rPr lang="en-US" smtClean="0"/>
              <a:t>12/18/17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BD296-07EF-2F41-924F-FD58654EE73B}" type="slidenum">
              <a:rPr lang="en-US" smtClean="0"/>
              <a:t>‹Nr.›</a:t>
            </a:fld>
            <a:endParaRPr lang="en-US"/>
          </a:p>
        </p:txBody>
      </p:sp>
    </p:spTree>
    <p:extLst>
      <p:ext uri="{BB962C8B-B14F-4D97-AF65-F5344CB8AC3E}">
        <p14:creationId xmlns:p14="http://schemas.microsoft.com/office/powerpoint/2010/main" val="231779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BA36EE-60CD-F84F-90D7-65C43101D1AE}" type="datetimeFigureOut">
              <a:rPr lang="en-US" smtClean="0"/>
              <a:t>12/18/17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BD296-07EF-2F41-924F-FD58654EE73B}" type="slidenum">
              <a:rPr lang="en-US" smtClean="0"/>
              <a:t>‹Nr.›</a:t>
            </a:fld>
            <a:endParaRPr lang="en-US"/>
          </a:p>
        </p:txBody>
      </p:sp>
    </p:spTree>
    <p:extLst>
      <p:ext uri="{BB962C8B-B14F-4D97-AF65-F5344CB8AC3E}">
        <p14:creationId xmlns:p14="http://schemas.microsoft.com/office/powerpoint/2010/main" val="1927185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BA36EE-60CD-F84F-90D7-65C43101D1AE}" type="datetimeFigureOut">
              <a:rPr lang="en-US" smtClean="0"/>
              <a:t>12/18/17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BD296-07EF-2F41-924F-FD58654EE73B}" type="slidenum">
              <a:rPr lang="en-US" smtClean="0"/>
              <a:t>‹Nr.›</a:t>
            </a:fld>
            <a:endParaRPr lang="en-US"/>
          </a:p>
        </p:txBody>
      </p:sp>
    </p:spTree>
    <p:extLst>
      <p:ext uri="{BB962C8B-B14F-4D97-AF65-F5344CB8AC3E}">
        <p14:creationId xmlns:p14="http://schemas.microsoft.com/office/powerpoint/2010/main" val="1852267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BA36EE-60CD-F84F-90D7-65C43101D1AE}" type="datetimeFigureOut">
              <a:rPr lang="en-US" smtClean="0"/>
              <a:t>12/18/17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BD296-07EF-2F41-924F-FD58654EE73B}" type="slidenum">
              <a:rPr lang="en-US" smtClean="0"/>
              <a:t>‹Nr.›</a:t>
            </a:fld>
            <a:endParaRPr lang="en-US"/>
          </a:p>
        </p:txBody>
      </p:sp>
    </p:spTree>
    <p:extLst>
      <p:ext uri="{BB962C8B-B14F-4D97-AF65-F5344CB8AC3E}">
        <p14:creationId xmlns:p14="http://schemas.microsoft.com/office/powerpoint/2010/main" val="2129229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BA36EE-60CD-F84F-90D7-65C43101D1AE}" type="datetimeFigureOut">
              <a:rPr lang="en-US" smtClean="0"/>
              <a:t>12/18/17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BD296-07EF-2F41-924F-FD58654EE73B}" type="slidenum">
              <a:rPr lang="en-US" smtClean="0"/>
              <a:t>‹Nr.›</a:t>
            </a:fld>
            <a:endParaRPr lang="en-US"/>
          </a:p>
        </p:txBody>
      </p:sp>
    </p:spTree>
    <p:extLst>
      <p:ext uri="{BB962C8B-B14F-4D97-AF65-F5344CB8AC3E}">
        <p14:creationId xmlns:p14="http://schemas.microsoft.com/office/powerpoint/2010/main" val="295788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BA36EE-60CD-F84F-90D7-65C43101D1AE}" type="datetimeFigureOut">
              <a:rPr lang="en-US" smtClean="0"/>
              <a:t>12/18/17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BD296-07EF-2F41-924F-FD58654EE73B}" type="slidenum">
              <a:rPr lang="en-US" smtClean="0"/>
              <a:t>‹Nr.›</a:t>
            </a:fld>
            <a:endParaRPr lang="en-US"/>
          </a:p>
        </p:txBody>
      </p:sp>
    </p:spTree>
    <p:extLst>
      <p:ext uri="{BB962C8B-B14F-4D97-AF65-F5344CB8AC3E}">
        <p14:creationId xmlns:p14="http://schemas.microsoft.com/office/powerpoint/2010/main" val="2041387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BA36EE-60CD-F84F-90D7-65C43101D1AE}" type="datetimeFigureOut">
              <a:rPr lang="en-US" smtClean="0"/>
              <a:t>12/18/17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6BD296-07EF-2F41-924F-FD58654EE73B}" type="slidenum">
              <a:rPr lang="en-US" smtClean="0"/>
              <a:t>‹Nr.›</a:t>
            </a:fld>
            <a:endParaRPr lang="en-US"/>
          </a:p>
        </p:txBody>
      </p:sp>
    </p:spTree>
    <p:extLst>
      <p:ext uri="{BB962C8B-B14F-4D97-AF65-F5344CB8AC3E}">
        <p14:creationId xmlns:p14="http://schemas.microsoft.com/office/powerpoint/2010/main" val="1396816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BA36EE-60CD-F84F-90D7-65C43101D1AE}" type="datetimeFigureOut">
              <a:rPr lang="en-US" smtClean="0"/>
              <a:t>12/18/17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6BD296-07EF-2F41-924F-FD58654EE73B}" type="slidenum">
              <a:rPr lang="en-US" smtClean="0"/>
              <a:t>‹Nr.›</a:t>
            </a:fld>
            <a:endParaRPr lang="en-US"/>
          </a:p>
        </p:txBody>
      </p:sp>
    </p:spTree>
    <p:extLst>
      <p:ext uri="{BB962C8B-B14F-4D97-AF65-F5344CB8AC3E}">
        <p14:creationId xmlns:p14="http://schemas.microsoft.com/office/powerpoint/2010/main" val="7031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A36EE-60CD-F84F-90D7-65C43101D1AE}" type="datetimeFigureOut">
              <a:rPr lang="en-US" smtClean="0"/>
              <a:t>12/18/17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6BD296-07EF-2F41-924F-FD58654EE73B}" type="slidenum">
              <a:rPr lang="en-US" smtClean="0"/>
              <a:t>‹Nr.›</a:t>
            </a:fld>
            <a:endParaRPr lang="en-US"/>
          </a:p>
        </p:txBody>
      </p:sp>
    </p:spTree>
    <p:extLst>
      <p:ext uri="{BB962C8B-B14F-4D97-AF65-F5344CB8AC3E}">
        <p14:creationId xmlns:p14="http://schemas.microsoft.com/office/powerpoint/2010/main" val="59912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A36EE-60CD-F84F-90D7-65C43101D1AE}" type="datetimeFigureOut">
              <a:rPr lang="en-US" smtClean="0"/>
              <a:t>12/18/17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BD296-07EF-2F41-924F-FD58654EE73B}" type="slidenum">
              <a:rPr lang="en-US" smtClean="0"/>
              <a:t>‹Nr.›</a:t>
            </a:fld>
            <a:endParaRPr lang="en-US"/>
          </a:p>
        </p:txBody>
      </p:sp>
    </p:spTree>
    <p:extLst>
      <p:ext uri="{BB962C8B-B14F-4D97-AF65-F5344CB8AC3E}">
        <p14:creationId xmlns:p14="http://schemas.microsoft.com/office/powerpoint/2010/main" val="1922637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A36EE-60CD-F84F-90D7-65C43101D1AE}" type="datetimeFigureOut">
              <a:rPr lang="en-US" smtClean="0"/>
              <a:t>12/18/17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BD296-07EF-2F41-924F-FD58654EE73B}" type="slidenum">
              <a:rPr lang="en-US" smtClean="0"/>
              <a:t>‹Nr.›</a:t>
            </a:fld>
            <a:endParaRPr lang="en-US"/>
          </a:p>
        </p:txBody>
      </p:sp>
    </p:spTree>
    <p:extLst>
      <p:ext uri="{BB962C8B-B14F-4D97-AF65-F5344CB8AC3E}">
        <p14:creationId xmlns:p14="http://schemas.microsoft.com/office/powerpoint/2010/main" val="5781604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A36EE-60CD-F84F-90D7-65C43101D1AE}" type="datetimeFigureOut">
              <a:rPr lang="en-US" smtClean="0"/>
              <a:t>12/18/17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6BD296-07EF-2F41-924F-FD58654EE73B}" type="slidenum">
              <a:rPr lang="en-US" smtClean="0"/>
              <a:t>‹Nr.›</a:t>
            </a:fld>
            <a:endParaRPr lang="en-US"/>
          </a:p>
        </p:txBody>
      </p:sp>
    </p:spTree>
    <p:extLst>
      <p:ext uri="{BB962C8B-B14F-4D97-AF65-F5344CB8AC3E}">
        <p14:creationId xmlns:p14="http://schemas.microsoft.com/office/powerpoint/2010/main" val="1768394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pic>
        <p:nvPicPr>
          <p:cNvPr id="4"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0025"/>
            <a:ext cx="9168207" cy="7058025"/>
          </a:xfrm>
          <a:prstGeom prst="rect">
            <a:avLst/>
          </a:prstGeom>
        </p:spPr>
      </p:pic>
      <p:sp>
        <p:nvSpPr>
          <p:cNvPr id="3" name="Subtitle 2"/>
          <p:cNvSpPr>
            <a:spLocks noGrp="1"/>
          </p:cNvSpPr>
          <p:nvPr>
            <p:ph type="subTitle" idx="1"/>
          </p:nvPr>
        </p:nvSpPr>
        <p:spPr>
          <a:xfrm>
            <a:off x="1262269" y="4979851"/>
            <a:ext cx="6858000" cy="1655762"/>
          </a:xfrm>
        </p:spPr>
        <p:txBody>
          <a:bodyPr>
            <a:normAutofit/>
          </a:bodyPr>
          <a:lstStyle/>
          <a:p>
            <a:r>
              <a:rPr lang="es-ES" sz="4800" b="1" dirty="0" smtClean="0">
                <a:solidFill>
                  <a:srgbClr val="FFFF00"/>
                </a:solidFill>
              </a:rPr>
              <a:t>Una </a:t>
            </a:r>
            <a:r>
              <a:rPr lang="es-ES" sz="4800" b="1" dirty="0">
                <a:solidFill>
                  <a:srgbClr val="FFFF00"/>
                </a:solidFill>
              </a:rPr>
              <a:t>m</a:t>
            </a:r>
            <a:r>
              <a:rPr lang="es-ES" sz="4800" b="1" dirty="0" smtClean="0">
                <a:solidFill>
                  <a:srgbClr val="FFFF00"/>
                </a:solidFill>
              </a:rPr>
              <a:t>ujer </a:t>
            </a:r>
            <a:r>
              <a:rPr lang="es-ES" sz="4800" b="1" i="1" dirty="0">
                <a:solidFill>
                  <a:srgbClr val="FFFF00"/>
                </a:solidFill>
                <a:latin typeface="Palatino Linotype" charset="0"/>
                <a:ea typeface="Palatino Linotype" charset="0"/>
                <a:cs typeface="Palatino Linotype" charset="0"/>
              </a:rPr>
              <a:t>e</a:t>
            </a:r>
            <a:r>
              <a:rPr lang="es-ES" sz="4800" b="1" i="1" dirty="0" smtClean="0">
                <a:solidFill>
                  <a:srgbClr val="FFFF00"/>
                </a:solidFill>
                <a:latin typeface="Palatino Linotype" charset="0"/>
                <a:ea typeface="Palatino Linotype" charset="0"/>
                <a:cs typeface="Palatino Linotype" charset="0"/>
              </a:rPr>
              <a:t>spiritual</a:t>
            </a:r>
            <a:endParaRPr lang="es-ES" sz="4800" b="1" i="1" dirty="0">
              <a:solidFill>
                <a:schemeClr val="bg1"/>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1993933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title"/>
          </p:nvPr>
        </p:nvSpPr>
        <p:spPr>
          <a:xfrm>
            <a:off x="628650" y="1165226"/>
            <a:ext cx="7886700" cy="1325563"/>
          </a:xfrm>
        </p:spPr>
        <p:txBody>
          <a:bodyPr/>
          <a:lstStyle/>
          <a:p>
            <a:pPr algn="ctr"/>
            <a:r>
              <a:rPr lang="es-ES" b="1" dirty="0" smtClean="0">
                <a:solidFill>
                  <a:srgbClr val="941651"/>
                </a:solidFill>
                <a:latin typeface="+mn-lt"/>
              </a:rPr>
              <a:t>MI </a:t>
            </a:r>
            <a:r>
              <a:rPr lang="es-ES" b="1" dirty="0">
                <a:solidFill>
                  <a:srgbClr val="941651"/>
                </a:solidFill>
                <a:latin typeface="+mn-lt"/>
              </a:rPr>
              <a:t>ORACIÓN PARA HOY</a:t>
            </a:r>
            <a:endParaRPr lang="es-ES" dirty="0">
              <a:solidFill>
                <a:srgbClr val="941651"/>
              </a:solidFill>
              <a:latin typeface="+mn-lt"/>
            </a:endParaRPr>
          </a:p>
        </p:txBody>
      </p:sp>
      <p:sp>
        <p:nvSpPr>
          <p:cNvPr id="3" name="Content Placeholder 2"/>
          <p:cNvSpPr>
            <a:spLocks noGrp="1"/>
          </p:cNvSpPr>
          <p:nvPr>
            <p:ph idx="1"/>
          </p:nvPr>
        </p:nvSpPr>
        <p:spPr>
          <a:xfrm>
            <a:off x="742950" y="2597150"/>
            <a:ext cx="7886700" cy="2774950"/>
          </a:xfrm>
        </p:spPr>
        <p:txBody>
          <a:bodyPr>
            <a:noAutofit/>
          </a:bodyPr>
          <a:lstStyle/>
          <a:p>
            <a:pPr marL="0" indent="0" algn="ctr">
              <a:buNone/>
            </a:pPr>
            <a:r>
              <a:rPr lang="es-ES" sz="3200" dirty="0" smtClean="0"/>
              <a:t>Señor </a:t>
            </a:r>
            <a:r>
              <a:rPr lang="es-ES" sz="3200" dirty="0"/>
              <a:t>Dios, pongo toda mi angustia y mis problemas a tus pies. Vengo a ti en silencio y con confianza. Por favor, entra en mi corazón y déjame disfrutar tu presencia y tu amor. Ayúdame a oír tu silbo suave y delicado que me habla y ayúdame a avanzar en fe creyendo que tú estás a mi lado siempre.</a:t>
            </a:r>
          </a:p>
        </p:txBody>
      </p:sp>
    </p:spTree>
    <p:extLst>
      <p:ext uri="{BB962C8B-B14F-4D97-AF65-F5344CB8AC3E}">
        <p14:creationId xmlns:p14="http://schemas.microsoft.com/office/powerpoint/2010/main" val="1389644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28650" y="2682875"/>
            <a:ext cx="7886700" cy="4351338"/>
          </a:xfrm>
        </p:spPr>
        <p:txBody>
          <a:bodyPr>
            <a:normAutofit/>
          </a:bodyPr>
          <a:lstStyle/>
          <a:p>
            <a:pPr marL="0" indent="0" algn="ctr">
              <a:buNone/>
            </a:pPr>
            <a:r>
              <a:rPr lang="es-ES" dirty="0" smtClean="0"/>
              <a:t>“El </a:t>
            </a:r>
            <a:r>
              <a:rPr lang="es-ES" dirty="0"/>
              <a:t>que no tiene el Espíritu no acepta lo que procede del Espíritu de Dios, pues para él es locura. No puede entenderlo, porque hay que discernirlo espiritualmente. </a:t>
            </a:r>
            <a:endParaRPr lang="es-ES" dirty="0" smtClean="0"/>
          </a:p>
          <a:p>
            <a:pPr marL="0" indent="0" algn="ctr">
              <a:buNone/>
            </a:pPr>
            <a:r>
              <a:rPr lang="es-ES" dirty="0" smtClean="0"/>
              <a:t>En </a:t>
            </a:r>
            <a:r>
              <a:rPr lang="es-ES" dirty="0"/>
              <a:t>cambio, el que es espiritual lo juzga todo, aunque él mismo no está sujeto al juicio de nadie, porque </a:t>
            </a:r>
            <a:r>
              <a:rPr lang="es-ES" dirty="0" smtClean="0"/>
              <a:t>‘¿quién </a:t>
            </a:r>
            <a:r>
              <a:rPr lang="es-ES" dirty="0"/>
              <a:t>ha conocido la mente del Señor para que pueda instruirlo</a:t>
            </a:r>
            <a:r>
              <a:rPr lang="es-ES" dirty="0" smtClean="0"/>
              <a:t>?’”.</a:t>
            </a:r>
          </a:p>
          <a:p>
            <a:pPr marL="0" indent="0" algn="ctr">
              <a:buNone/>
            </a:pPr>
            <a:r>
              <a:rPr lang="es-ES" sz="2400" dirty="0" smtClean="0"/>
              <a:t>1 Corintios 2:14-16</a:t>
            </a:r>
            <a:endParaRPr lang="es-ES" sz="2400" dirty="0"/>
          </a:p>
        </p:txBody>
      </p:sp>
    </p:spTree>
    <p:extLst>
      <p:ext uri="{BB962C8B-B14F-4D97-AF65-F5344CB8AC3E}">
        <p14:creationId xmlns:p14="http://schemas.microsoft.com/office/powerpoint/2010/main" val="2754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28650" y="2854325"/>
            <a:ext cx="7886700" cy="3375025"/>
          </a:xfrm>
        </p:spPr>
        <p:txBody>
          <a:bodyPr>
            <a:normAutofit/>
          </a:bodyPr>
          <a:lstStyle/>
          <a:p>
            <a:pPr marL="0" indent="0" algn="ctr">
              <a:buNone/>
            </a:pPr>
            <a:r>
              <a:rPr lang="es-ES" dirty="0" smtClean="0"/>
              <a:t>Las nueve características de la mujer piadosa se pueden expresar y recordar usando las letras de la palabra </a:t>
            </a:r>
            <a:r>
              <a:rPr lang="es-ES" i="1" dirty="0" smtClean="0"/>
              <a:t>espiritua</a:t>
            </a:r>
            <a:r>
              <a:rPr lang="es-ES" dirty="0" smtClean="0"/>
              <a:t>l como un acróstico.</a:t>
            </a:r>
          </a:p>
          <a:p>
            <a:pPr marL="0" indent="0" algn="ctr">
              <a:buNone/>
            </a:pPr>
            <a:endParaRPr lang="es-ES" dirty="0" smtClean="0"/>
          </a:p>
          <a:p>
            <a:pPr marL="0" indent="0" algn="ctr">
              <a:buNone/>
            </a:pPr>
            <a:r>
              <a:rPr lang="es-ES" sz="6000" b="1" spc="600" dirty="0" smtClean="0">
                <a:solidFill>
                  <a:srgbClr val="C00000"/>
                </a:solidFill>
              </a:rPr>
              <a:t>ESPIRITUAL</a:t>
            </a:r>
            <a:endParaRPr lang="es-ES" sz="6000" b="1" spc="600" dirty="0">
              <a:solidFill>
                <a:srgbClr val="C00000"/>
              </a:solidFill>
            </a:endParaRPr>
          </a:p>
        </p:txBody>
      </p:sp>
    </p:spTree>
    <p:extLst>
      <p:ext uri="{BB962C8B-B14F-4D97-AF65-F5344CB8AC3E}">
        <p14:creationId xmlns:p14="http://schemas.microsoft.com/office/powerpoint/2010/main" val="440493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28650" y="2597150"/>
            <a:ext cx="7886700" cy="3889375"/>
          </a:xfrm>
        </p:spPr>
        <p:txBody>
          <a:bodyPr>
            <a:normAutofit/>
          </a:bodyPr>
          <a:lstStyle/>
          <a:p>
            <a:pPr marL="0" indent="0">
              <a:buNone/>
            </a:pPr>
            <a:r>
              <a:rPr lang="es-ES" b="1" dirty="0" smtClean="0">
                <a:solidFill>
                  <a:srgbClr val="C00000"/>
                </a:solidFill>
              </a:rPr>
              <a:t>ES – El </a:t>
            </a:r>
            <a:r>
              <a:rPr lang="es-ES" b="1" dirty="0" smtClean="0">
                <a:solidFill>
                  <a:srgbClr val="C00000"/>
                </a:solidFill>
              </a:rPr>
              <a:t>Sentido </a:t>
            </a:r>
            <a:r>
              <a:rPr lang="es-ES" b="1" dirty="0" smtClean="0">
                <a:solidFill>
                  <a:srgbClr val="C00000"/>
                </a:solidFill>
              </a:rPr>
              <a:t>de lo eterno</a:t>
            </a:r>
            <a:r>
              <a:rPr lang="es-ES" b="1" i="1" dirty="0" smtClean="0">
                <a:solidFill>
                  <a:srgbClr val="C00000"/>
                </a:solidFill>
              </a:rPr>
              <a:t>.</a:t>
            </a:r>
            <a:r>
              <a:rPr lang="es-ES" dirty="0" smtClean="0">
                <a:solidFill>
                  <a:srgbClr val="C00000"/>
                </a:solidFill>
              </a:rPr>
              <a:t> </a:t>
            </a:r>
            <a:r>
              <a:rPr lang="es-ES" dirty="0" smtClean="0"/>
              <a:t>La </a:t>
            </a:r>
            <a:r>
              <a:rPr lang="es-ES" dirty="0"/>
              <a:t>mujer espiritual tendrá sus prioridades en orden, comprendiendo que sólo lo que ella ha hecho por Cristo tiene valor duradero. </a:t>
            </a:r>
            <a:endParaRPr lang="es-ES" dirty="0" smtClean="0"/>
          </a:p>
          <a:p>
            <a:pPr marL="0" indent="0">
              <a:buNone/>
            </a:pPr>
            <a:r>
              <a:rPr lang="es-ES" b="1" dirty="0" smtClean="0">
                <a:solidFill>
                  <a:srgbClr val="C00000"/>
                </a:solidFill>
              </a:rPr>
              <a:t>P – La </a:t>
            </a:r>
            <a:r>
              <a:rPr lang="es-ES" b="1" dirty="0" smtClean="0">
                <a:solidFill>
                  <a:srgbClr val="C00000"/>
                </a:solidFill>
              </a:rPr>
              <a:t>Plegaria </a:t>
            </a:r>
            <a:r>
              <a:rPr lang="es-ES" b="1" dirty="0" smtClean="0">
                <a:solidFill>
                  <a:srgbClr val="C00000"/>
                </a:solidFill>
              </a:rPr>
              <a:t>es importante</a:t>
            </a:r>
            <a:r>
              <a:rPr lang="es-ES" i="1" dirty="0" smtClean="0"/>
              <a:t>. </a:t>
            </a:r>
            <a:r>
              <a:rPr lang="es-ES" dirty="0" smtClean="0"/>
              <a:t>La </a:t>
            </a:r>
            <a:r>
              <a:rPr lang="es-ES" dirty="0"/>
              <a:t>oración es vital para la vida de la mujer espiritual. </a:t>
            </a:r>
            <a:endParaRPr lang="es-ES" dirty="0" smtClean="0"/>
          </a:p>
          <a:p>
            <a:pPr marL="0" indent="0">
              <a:buNone/>
            </a:pPr>
            <a:r>
              <a:rPr lang="es-ES" b="1" dirty="0" smtClean="0">
                <a:solidFill>
                  <a:srgbClr val="C00000"/>
                </a:solidFill>
              </a:rPr>
              <a:t>I – Inmersa en la Palabra</a:t>
            </a:r>
            <a:r>
              <a:rPr lang="es-ES" dirty="0" smtClean="0">
                <a:solidFill>
                  <a:srgbClr val="C00000"/>
                </a:solidFill>
              </a:rPr>
              <a:t>.</a:t>
            </a:r>
            <a:r>
              <a:rPr lang="es-ES" i="1" dirty="0" smtClean="0">
                <a:solidFill>
                  <a:srgbClr val="C00000"/>
                </a:solidFill>
              </a:rPr>
              <a:t> </a:t>
            </a:r>
            <a:r>
              <a:rPr lang="es-ES" dirty="0" smtClean="0"/>
              <a:t>Para </a:t>
            </a:r>
            <a:r>
              <a:rPr lang="es-ES" dirty="0"/>
              <a:t>la mujer espiritual, el estudio de la Biblia no es una tarea pesada sino que desea que llegue con expectación. </a:t>
            </a:r>
          </a:p>
        </p:txBody>
      </p:sp>
    </p:spTree>
    <p:extLst>
      <p:ext uri="{BB962C8B-B14F-4D97-AF65-F5344CB8AC3E}">
        <p14:creationId xmlns:p14="http://schemas.microsoft.com/office/powerpoint/2010/main" val="94672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28650" y="2339975"/>
            <a:ext cx="7886700" cy="4351338"/>
          </a:xfrm>
        </p:spPr>
        <p:txBody>
          <a:bodyPr>
            <a:normAutofit/>
          </a:bodyPr>
          <a:lstStyle/>
          <a:p>
            <a:pPr marL="0" indent="0">
              <a:buNone/>
            </a:pPr>
            <a:r>
              <a:rPr lang="es-ES" b="1" dirty="0" smtClean="0">
                <a:solidFill>
                  <a:srgbClr val="C00000"/>
                </a:solidFill>
              </a:rPr>
              <a:t>R – Reconoce la importancia del silencio. </a:t>
            </a:r>
            <a:r>
              <a:rPr lang="es-ES" dirty="0" smtClean="0"/>
              <a:t>Las </a:t>
            </a:r>
            <a:r>
              <a:rPr lang="es-ES" dirty="0"/>
              <a:t>mujeres piadosas obedecen la orden </a:t>
            </a:r>
            <a:r>
              <a:rPr lang="es-ES" dirty="0" smtClean="0"/>
              <a:t>“Estad </a:t>
            </a:r>
            <a:r>
              <a:rPr lang="es-ES" dirty="0"/>
              <a:t>quietos, y conoced que yo soy Dios</a:t>
            </a:r>
            <a:r>
              <a:rPr lang="es-ES" dirty="0" smtClean="0"/>
              <a:t>”. </a:t>
            </a:r>
          </a:p>
          <a:p>
            <a:pPr marL="0" indent="0">
              <a:buNone/>
            </a:pPr>
            <a:r>
              <a:rPr lang="es-ES" b="1" dirty="0" smtClean="0">
                <a:solidFill>
                  <a:srgbClr val="C00000"/>
                </a:solidFill>
              </a:rPr>
              <a:t>I – Invita </a:t>
            </a:r>
            <a:r>
              <a:rPr lang="es-ES" b="1" dirty="0">
                <a:solidFill>
                  <a:srgbClr val="C00000"/>
                </a:solidFill>
              </a:rPr>
              <a:t>a Jesús a caminar con ella en todas las circunstancias de la vida.</a:t>
            </a:r>
            <a:r>
              <a:rPr lang="es-ES" dirty="0" smtClean="0">
                <a:solidFill>
                  <a:srgbClr val="C00000"/>
                </a:solidFill>
              </a:rPr>
              <a:t> </a:t>
            </a:r>
            <a:r>
              <a:rPr lang="es-ES" dirty="0" smtClean="0"/>
              <a:t>El </a:t>
            </a:r>
            <a:r>
              <a:rPr lang="es-ES" dirty="0"/>
              <a:t>Señor la acompaña en los tiempos difíciles como así también en los fáciles.</a:t>
            </a:r>
            <a:endParaRPr lang="es-ES" dirty="0" smtClean="0"/>
          </a:p>
          <a:p>
            <a:pPr marL="0" indent="0">
              <a:buNone/>
            </a:pPr>
            <a:r>
              <a:rPr lang="es-ES" b="1" dirty="0" smtClean="0">
                <a:solidFill>
                  <a:srgbClr val="C00000"/>
                </a:solidFill>
              </a:rPr>
              <a:t>T – Testifica </a:t>
            </a:r>
            <a:r>
              <a:rPr lang="es-ES" b="1" dirty="0">
                <a:solidFill>
                  <a:srgbClr val="C00000"/>
                </a:solidFill>
              </a:rPr>
              <a:t>con facilidad del Señor y de su bondad.</a:t>
            </a:r>
            <a:r>
              <a:rPr lang="es-ES" i="1" dirty="0" smtClean="0">
                <a:solidFill>
                  <a:srgbClr val="C00000"/>
                </a:solidFill>
              </a:rPr>
              <a:t> </a:t>
            </a:r>
            <a:r>
              <a:rPr lang="es-ES" dirty="0" smtClean="0"/>
              <a:t>A </a:t>
            </a:r>
            <a:r>
              <a:rPr lang="es-ES" dirty="0"/>
              <a:t>la mujer espiritual no le da vergüenza dar un testimonio en la iglesia o pedirle a Dios que bendiga su comida en un restaurante.</a:t>
            </a:r>
          </a:p>
        </p:txBody>
      </p:sp>
    </p:spTree>
    <p:extLst>
      <p:ext uri="{BB962C8B-B14F-4D97-AF65-F5344CB8AC3E}">
        <p14:creationId xmlns:p14="http://schemas.microsoft.com/office/powerpoint/2010/main" val="857112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28650" y="2397125"/>
            <a:ext cx="7886700" cy="4351338"/>
          </a:xfrm>
        </p:spPr>
        <p:txBody>
          <a:bodyPr>
            <a:normAutofit fontScale="92500" lnSpcReduction="10000"/>
          </a:bodyPr>
          <a:lstStyle/>
          <a:p>
            <a:pPr marL="0" indent="0">
              <a:buNone/>
            </a:pPr>
            <a:r>
              <a:rPr lang="es-ES" b="1" dirty="0" smtClean="0">
                <a:solidFill>
                  <a:srgbClr val="C00000"/>
                </a:solidFill>
              </a:rPr>
              <a:t>U – Comprende </a:t>
            </a:r>
            <a:r>
              <a:rPr lang="es-ES" b="1" dirty="0">
                <a:solidFill>
                  <a:srgbClr val="C00000"/>
                </a:solidFill>
              </a:rPr>
              <a:t>el llamamiento de Dios.</a:t>
            </a:r>
            <a:r>
              <a:rPr lang="es-ES" i="1" dirty="0" smtClean="0">
                <a:solidFill>
                  <a:srgbClr val="C00000"/>
                </a:solidFill>
              </a:rPr>
              <a:t> </a:t>
            </a:r>
            <a:r>
              <a:rPr lang="es-ES" dirty="0" smtClean="0"/>
              <a:t>Las </a:t>
            </a:r>
            <a:r>
              <a:rPr lang="es-ES" dirty="0"/>
              <a:t>grandes mujeres de fe siempre comprendieron el llamamiento de Dios al servicio. </a:t>
            </a:r>
            <a:endParaRPr lang="es-ES" dirty="0" smtClean="0"/>
          </a:p>
          <a:p>
            <a:pPr marL="0" indent="0">
              <a:buNone/>
            </a:pPr>
            <a:r>
              <a:rPr lang="es-ES" b="1" dirty="0" smtClean="0">
                <a:solidFill>
                  <a:srgbClr val="C00000"/>
                </a:solidFill>
              </a:rPr>
              <a:t>A – Conciencia </a:t>
            </a:r>
            <a:r>
              <a:rPr lang="es-ES" b="1" dirty="0">
                <a:solidFill>
                  <a:srgbClr val="C00000"/>
                </a:solidFill>
              </a:rPr>
              <a:t>de la Presencia de Dios.</a:t>
            </a:r>
            <a:r>
              <a:rPr lang="es-ES" dirty="0" smtClean="0">
                <a:solidFill>
                  <a:srgbClr val="C00000"/>
                </a:solidFill>
              </a:rPr>
              <a:t> </a:t>
            </a:r>
            <a:r>
              <a:rPr lang="es-ES" dirty="0" smtClean="0"/>
              <a:t>La </a:t>
            </a:r>
            <a:r>
              <a:rPr lang="es-ES" dirty="0"/>
              <a:t>mujer espiritual tiene un sentido agudo de la presencia de Dios en su vida. </a:t>
            </a:r>
            <a:r>
              <a:rPr lang="es-ES" dirty="0" smtClean="0"/>
              <a:t>Ella </a:t>
            </a:r>
            <a:r>
              <a:rPr lang="es-ES" dirty="0"/>
              <a:t>es consciente de lo que </a:t>
            </a:r>
            <a:r>
              <a:rPr lang="es-ES" dirty="0" smtClean="0"/>
              <a:t>él </a:t>
            </a:r>
            <a:r>
              <a:rPr lang="es-ES" dirty="0"/>
              <a:t>está haciendo en la vida de su familia, de la iglesia y en las estructuras políticas del mundo. </a:t>
            </a:r>
            <a:endParaRPr lang="es-ES" dirty="0" smtClean="0"/>
          </a:p>
          <a:p>
            <a:pPr marL="0" indent="0">
              <a:buNone/>
            </a:pPr>
            <a:r>
              <a:rPr lang="es-ES" b="1" dirty="0" smtClean="0">
                <a:solidFill>
                  <a:srgbClr val="C00000"/>
                </a:solidFill>
              </a:rPr>
              <a:t>L – Ama </a:t>
            </a:r>
            <a:r>
              <a:rPr lang="es-ES" b="1" dirty="0">
                <a:solidFill>
                  <a:srgbClr val="C00000"/>
                </a:solidFill>
              </a:rPr>
              <a:t>a la gente.</a:t>
            </a:r>
            <a:r>
              <a:rPr lang="es-ES" i="1" dirty="0" smtClean="0">
                <a:solidFill>
                  <a:srgbClr val="C00000"/>
                </a:solidFill>
              </a:rPr>
              <a:t> </a:t>
            </a:r>
            <a:r>
              <a:rPr lang="es-ES" dirty="0" smtClean="0"/>
              <a:t>La </a:t>
            </a:r>
            <a:r>
              <a:rPr lang="es-ES" dirty="0"/>
              <a:t>mujer que está cerca de Dios inevitablemente se encuentra con que ama a todas las personas por las que </a:t>
            </a:r>
            <a:r>
              <a:rPr lang="es-ES" dirty="0" smtClean="0"/>
              <a:t>él </a:t>
            </a:r>
            <a:r>
              <a:rPr lang="es-ES" dirty="0"/>
              <a:t>murió, incluso a las menos agraciadas.</a:t>
            </a:r>
          </a:p>
        </p:txBody>
      </p:sp>
    </p:spTree>
    <p:extLst>
      <p:ext uri="{BB962C8B-B14F-4D97-AF65-F5344CB8AC3E}">
        <p14:creationId xmlns:p14="http://schemas.microsoft.com/office/powerpoint/2010/main" val="1063437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28650" y="1222376"/>
            <a:ext cx="7886700" cy="1325563"/>
          </a:xfrm>
        </p:spPr>
        <p:txBody>
          <a:bodyPr/>
          <a:lstStyle/>
          <a:p>
            <a:r>
              <a:rPr lang="es-ES" b="1" dirty="0" smtClean="0">
                <a:solidFill>
                  <a:schemeClr val="bg1"/>
                </a:solidFill>
                <a:latin typeface="+mn-lt"/>
              </a:rPr>
              <a:t>EVALÚESE</a:t>
            </a:r>
            <a:endParaRPr lang="es-ES" dirty="0">
              <a:solidFill>
                <a:schemeClr val="bg1"/>
              </a:solidFill>
              <a:latin typeface="+mn-lt"/>
            </a:endParaRPr>
          </a:p>
        </p:txBody>
      </p:sp>
      <p:sp>
        <p:nvSpPr>
          <p:cNvPr id="3" name="Content Placeholder 2"/>
          <p:cNvSpPr>
            <a:spLocks noGrp="1"/>
          </p:cNvSpPr>
          <p:nvPr>
            <p:ph idx="1"/>
          </p:nvPr>
        </p:nvSpPr>
        <p:spPr>
          <a:xfrm>
            <a:off x="628650" y="2368550"/>
            <a:ext cx="7886700" cy="2174875"/>
          </a:xfrm>
        </p:spPr>
        <p:txBody>
          <a:bodyPr>
            <a:noAutofit/>
          </a:bodyPr>
          <a:lstStyle/>
          <a:p>
            <a:pPr marL="0" indent="0" algn="ctr">
              <a:lnSpc>
                <a:spcPct val="100000"/>
              </a:lnSpc>
              <a:buNone/>
            </a:pPr>
            <a:r>
              <a:rPr lang="es-ES" sz="3600" b="1" dirty="0" smtClean="0"/>
              <a:t> </a:t>
            </a:r>
            <a:endParaRPr lang="es-ES" sz="3600" dirty="0" smtClean="0"/>
          </a:p>
          <a:p>
            <a:pPr marL="0" indent="0" algn="ctr">
              <a:lnSpc>
                <a:spcPct val="100000"/>
              </a:lnSpc>
              <a:buNone/>
            </a:pPr>
            <a:r>
              <a:rPr lang="es-ES" sz="3600" dirty="0" smtClean="0"/>
              <a:t>En </a:t>
            </a:r>
            <a:r>
              <a:rPr lang="es-ES" sz="3600" dirty="0"/>
              <a:t>una escala del 1 al 5, ¿cómo se evaluaría en las siguientes áreas de espiritualidad? Cinco es lo más </a:t>
            </a:r>
            <a:r>
              <a:rPr lang="es-ES" sz="3600" dirty="0" smtClean="0"/>
              <a:t>alto.</a:t>
            </a:r>
            <a:endParaRPr lang="es-ES" sz="3600" dirty="0"/>
          </a:p>
        </p:txBody>
      </p:sp>
    </p:spTree>
    <p:extLst>
      <p:ext uri="{BB962C8B-B14F-4D97-AF65-F5344CB8AC3E}">
        <p14:creationId xmlns:p14="http://schemas.microsoft.com/office/powerpoint/2010/main" val="42962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965201"/>
            <a:ext cx="5172075" cy="1325563"/>
          </a:xfrm>
        </p:spPr>
        <p:txBody>
          <a:bodyPr>
            <a:normAutofit fontScale="90000"/>
          </a:bodyPr>
          <a:lstStyle/>
          <a:p>
            <a:r>
              <a:rPr lang="es-ES" sz="4000" b="1" dirty="0" smtClean="0">
                <a:solidFill>
                  <a:schemeClr val="bg1"/>
                </a:solidFill>
                <a:latin typeface="+mn-lt"/>
              </a:rPr>
              <a:t>EJERCICIOS </a:t>
            </a:r>
            <a:r>
              <a:rPr lang="es-ES" sz="4000" b="1" dirty="0">
                <a:solidFill>
                  <a:schemeClr val="bg1"/>
                </a:solidFill>
                <a:latin typeface="+mn-lt"/>
              </a:rPr>
              <a:t>DE CRECIMIENTO PERSONAL</a:t>
            </a:r>
          </a:p>
        </p:txBody>
      </p:sp>
      <p:sp>
        <p:nvSpPr>
          <p:cNvPr id="3" name="Content Placeholder 2"/>
          <p:cNvSpPr>
            <a:spLocks noGrp="1"/>
          </p:cNvSpPr>
          <p:nvPr>
            <p:ph idx="1"/>
          </p:nvPr>
        </p:nvSpPr>
        <p:spPr>
          <a:xfrm>
            <a:off x="600075" y="2997200"/>
            <a:ext cx="7886700" cy="3317875"/>
          </a:xfrm>
        </p:spPr>
        <p:txBody>
          <a:bodyPr>
            <a:normAutofit/>
          </a:bodyPr>
          <a:lstStyle/>
          <a:p>
            <a:pPr marL="0" indent="0" algn="ctr">
              <a:buNone/>
            </a:pPr>
            <a:r>
              <a:rPr lang="es-ES" sz="3200" dirty="0" smtClean="0"/>
              <a:t>1. Dese </a:t>
            </a:r>
            <a:r>
              <a:rPr lang="es-ES" sz="3200" dirty="0"/>
              <a:t>el regalo de la soledad. Váyase por varias horas. Apague el celular y no lleve radio ni iPod. Lea, medite en la Escritura, contemple la obra de Dios en la naturaleza y esté totalmente en silencio.</a:t>
            </a:r>
          </a:p>
        </p:txBody>
      </p:sp>
    </p:spTree>
    <p:extLst>
      <p:ext uri="{BB962C8B-B14F-4D97-AF65-F5344CB8AC3E}">
        <p14:creationId xmlns:p14="http://schemas.microsoft.com/office/powerpoint/2010/main" val="176477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title"/>
          </p:nvPr>
        </p:nvSpPr>
        <p:spPr>
          <a:xfrm>
            <a:off x="628650" y="1165226"/>
            <a:ext cx="7886700" cy="1325563"/>
          </a:xfrm>
        </p:spPr>
        <p:txBody>
          <a:bodyPr/>
          <a:lstStyle/>
          <a:p>
            <a:pPr algn="ctr"/>
            <a:r>
              <a:rPr lang="es-ES" b="1" dirty="0" smtClean="0">
                <a:solidFill>
                  <a:srgbClr val="941651"/>
                </a:solidFill>
                <a:latin typeface="+mn-lt"/>
              </a:rPr>
              <a:t>PRINCIPIO </a:t>
            </a:r>
            <a:r>
              <a:rPr lang="es-ES" b="1" dirty="0">
                <a:solidFill>
                  <a:srgbClr val="941651"/>
                </a:solidFill>
                <a:latin typeface="+mn-lt"/>
              </a:rPr>
              <a:t>DEL ÉXITO</a:t>
            </a:r>
            <a:endParaRPr lang="es-ES" dirty="0">
              <a:solidFill>
                <a:srgbClr val="941651"/>
              </a:solidFill>
              <a:latin typeface="+mn-lt"/>
            </a:endParaRPr>
          </a:p>
        </p:txBody>
      </p:sp>
      <p:sp>
        <p:nvSpPr>
          <p:cNvPr id="3" name="Content Placeholder 2"/>
          <p:cNvSpPr>
            <a:spLocks noGrp="1"/>
          </p:cNvSpPr>
          <p:nvPr>
            <p:ph idx="1"/>
          </p:nvPr>
        </p:nvSpPr>
        <p:spPr>
          <a:xfrm>
            <a:off x="628650" y="2854325"/>
            <a:ext cx="7886700" cy="2146300"/>
          </a:xfrm>
        </p:spPr>
        <p:txBody>
          <a:bodyPr>
            <a:noAutofit/>
          </a:bodyPr>
          <a:lstStyle/>
          <a:p>
            <a:pPr marL="0" indent="0" algn="ctr">
              <a:buNone/>
            </a:pPr>
            <a:r>
              <a:rPr lang="es-ES" sz="3600" dirty="0" smtClean="0"/>
              <a:t>“Más </a:t>
            </a:r>
            <a:r>
              <a:rPr lang="es-ES" sz="3600" dirty="0"/>
              <a:t>bien, busquen primeramente el reino de Dios y su justicia, y todas estas cosas les serán añadidas”</a:t>
            </a:r>
            <a:endParaRPr lang="es-ES" sz="3600" dirty="0" smtClean="0"/>
          </a:p>
          <a:p>
            <a:pPr marL="0" indent="0" algn="ctr">
              <a:lnSpc>
                <a:spcPct val="100000"/>
              </a:lnSpc>
              <a:buNone/>
            </a:pPr>
            <a:r>
              <a:rPr lang="es-ES" sz="3200" i="1" dirty="0" smtClean="0"/>
              <a:t> </a:t>
            </a:r>
            <a:r>
              <a:rPr lang="es-ES" sz="3200" dirty="0" smtClean="0"/>
              <a:t>(Mateo 6:33). </a:t>
            </a:r>
          </a:p>
          <a:p>
            <a:pPr marL="0" indent="0" algn="ctr">
              <a:buNone/>
            </a:pPr>
            <a:r>
              <a:rPr lang="es-ES" sz="3600" dirty="0" smtClean="0"/>
              <a:t> </a:t>
            </a:r>
            <a:endParaRPr lang="es-ES" sz="3600" dirty="0"/>
          </a:p>
        </p:txBody>
      </p:sp>
    </p:spTree>
    <p:extLst>
      <p:ext uri="{BB962C8B-B14F-4D97-AF65-F5344CB8AC3E}">
        <p14:creationId xmlns:p14="http://schemas.microsoft.com/office/powerpoint/2010/main" val="872610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TotalTime>
  <Words>1631</Words>
  <Application>Microsoft Macintosh PowerPoint</Application>
  <PresentationFormat>Presentación en pantalla (4:3)</PresentationFormat>
  <Paragraphs>89</Paragraphs>
  <Slides>10</Slides>
  <Notes>10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Calibri</vt:lpstr>
      <vt:lpstr>Calibri Light</vt:lpstr>
      <vt:lpstr>Palatino Linotype</vt:lpstr>
      <vt:lpstr>Arial</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EVALÚESE</vt:lpstr>
      <vt:lpstr>EJERCICIOS DE CRECIMIENTO PERSONAL</vt:lpstr>
      <vt:lpstr>PRINCIPIO DEL ÉXITO</vt:lpstr>
      <vt:lpstr>MI ORACIÓN PARA HOY</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Arrais, Raquel</dc:creator>
  <cp:lastModifiedBy>Usuario de Microsoft Office</cp:lastModifiedBy>
  <cp:revision>22</cp:revision>
  <dcterms:created xsi:type="dcterms:W3CDTF">2016-03-01T16:12:38Z</dcterms:created>
  <dcterms:modified xsi:type="dcterms:W3CDTF">2017-12-18T09:38:39Z</dcterms:modified>
</cp:coreProperties>
</file>