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9" r:id="rId14"/>
    <p:sldId id="268" r:id="rId15"/>
    <p:sldId id="269" r:id="rId16"/>
    <p:sldId id="270" r:id="rId17"/>
    <p:sldId id="271" r:id="rId18"/>
    <p:sldId id="272" r:id="rId19"/>
    <p:sldId id="273" r:id="rId20"/>
    <p:sldId id="276" r:id="rId21"/>
    <p:sldId id="277" r:id="rId22"/>
    <p:sldId id="278" r:id="rId23"/>
    <p:sldId id="284" r:id="rId2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1pPr>
    <a:lvl2pPr marL="0" marR="0" indent="3429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2pPr>
    <a:lvl3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3pPr>
    <a:lvl4pPr marL="0" marR="0" indent="10287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4pPr>
    <a:lvl5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5pPr>
    <a:lvl6pPr marL="0" marR="0" indent="17145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6pPr>
    <a:lvl7pPr marL="0" marR="0" indent="2057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7pPr>
    <a:lvl8pPr marL="0" marR="0" indent="24003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8pPr>
    <a:lvl9pPr marL="0" marR="0" indent="2743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C1BA">
              <a:alpha val="25000"/>
            </a:srgbClr>
          </a:solidFill>
        </a:fill>
      </a:tcStyle>
    </a:band2H>
    <a:firstCol>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a:tcStyle>
        <a:tcBdr/>
        <a:fill>
          <a:solidFill>
            <a:srgbClr val="C4C1BA">
              <a:alpha val="25000"/>
            </a:srgbClr>
          </a:solidFill>
        </a:fill>
      </a:tcStyle>
    </a:band2H>
    <a:firstCol>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a:tcStyle>
        <a:tcBdr/>
        <a:fill>
          <a:solidFill>
            <a:srgbClr val="E1E0DA"/>
          </a:solidFill>
        </a:fill>
      </a:tcStyle>
    </a:band2H>
    <a:firstCol>
      <a:tcTxStyle>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a:tcStyle>
        <a:tcBdr/>
        <a:fill>
          <a:solidFill>
            <a:srgbClr val="E6E4D7"/>
          </a:solidFill>
        </a:fill>
      </a:tcStyle>
    </a:band2H>
    <a:firstCol>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a:tcStyle>
        <a:tcBdr/>
        <a:fill>
          <a:solidFill>
            <a:srgbClr val="E4E1D9"/>
          </a:solidFill>
        </a:fill>
      </a:tcStyle>
    </a:band2H>
    <a:firstCol>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a:tcStyle>
        <a:tcBdr/>
        <a:fill>
          <a:solidFill>
            <a:srgbClr val="FFFFFF">
              <a:alpha val="50000"/>
            </a:srgbClr>
          </a:solidFill>
        </a:fill>
      </a:tcStyle>
    </a:band2H>
    <a:firstCol>
      <a:tcTxStyle>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 styleId="{8F44A2F1-9E1F-4B54-A3A2-5F16C0AD49E2}" styleName="">
    <a:tblBg/>
    <a:wholeTbl>
      <a:tcTxStyle b="off" i="off">
        <a:font>
          <a:latin typeface="Hoefler Text"/>
          <a:ea typeface="Hoefler Text"/>
          <a:cs typeface="Hoefler Text"/>
        </a:font>
        <a:srgbClr val="767367"/>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a:tcStyle>
        <a:tcBdr/>
        <a:fill>
          <a:solidFill>
            <a:srgbClr val="C4BEA8">
              <a:alpha val="26000"/>
            </a:srgbClr>
          </a:solidFill>
        </a:fill>
      </a:tcStyle>
    </a:band2H>
    <a:firstCol>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72707B"/>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50"/>
    <p:restoredTop sz="70340"/>
  </p:normalViewPr>
  <p:slideViewPr>
    <p:cSldViewPr snapToGrid="0" snapToObjects="1">
      <p:cViewPr varScale="1">
        <p:scale>
          <a:sx n="62" d="100"/>
          <a:sy n="62" d="100"/>
        </p:scale>
        <p:origin x="24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defTabSz="584200" latinLnBrk="0">
      <a:defRPr sz="2200">
        <a:latin typeface="Lucida Grande"/>
        <a:ea typeface="Lucida Grande"/>
        <a:cs typeface="Lucida Grande"/>
        <a:sym typeface="Lucida Grande"/>
      </a:defRPr>
    </a:lvl2pPr>
    <a:lvl3pPr defTabSz="584200" latinLnBrk="0">
      <a:defRPr sz="2200">
        <a:latin typeface="Lucida Grande"/>
        <a:ea typeface="Lucida Grande"/>
        <a:cs typeface="Lucida Grande"/>
        <a:sym typeface="Lucida Grande"/>
      </a:defRPr>
    </a:lvl3pPr>
    <a:lvl4pPr defTabSz="584200" latinLnBrk="0">
      <a:defRPr sz="2200">
        <a:latin typeface="Lucida Grande"/>
        <a:ea typeface="Lucida Grande"/>
        <a:cs typeface="Lucida Grande"/>
        <a:sym typeface="Lucida Grande"/>
      </a:defRPr>
    </a:lvl4pPr>
    <a:lvl5pPr defTabSz="584200" latinLnBrk="0">
      <a:defRPr sz="2200">
        <a:latin typeface="Lucida Grande"/>
        <a:ea typeface="Lucida Grande"/>
        <a:cs typeface="Lucida Grande"/>
        <a:sym typeface="Lucida Grande"/>
      </a:defRPr>
    </a:lvl5pPr>
    <a:lvl6pPr defTabSz="584200" latinLnBrk="0">
      <a:defRPr sz="2200">
        <a:latin typeface="Lucida Grande"/>
        <a:ea typeface="Lucida Grande"/>
        <a:cs typeface="Lucida Grande"/>
        <a:sym typeface="Lucida Grande"/>
      </a:defRPr>
    </a:lvl6pPr>
    <a:lvl7pPr defTabSz="584200" latinLnBrk="0">
      <a:defRPr sz="2200">
        <a:latin typeface="Lucida Grande"/>
        <a:ea typeface="Lucida Grande"/>
        <a:cs typeface="Lucida Grande"/>
        <a:sym typeface="Lucida Grande"/>
      </a:defRPr>
    </a:lvl7pPr>
    <a:lvl8pPr defTabSz="584200" latinLnBrk="0">
      <a:defRPr sz="2200">
        <a:latin typeface="Lucida Grande"/>
        <a:ea typeface="Lucida Grande"/>
        <a:cs typeface="Lucida Grande"/>
        <a:sym typeface="Lucida Grande"/>
      </a:defRPr>
    </a:lvl8pPr>
    <a:lvl9pPr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8nAfIne_jU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b="1" dirty="0">
                <a:effectLst/>
                <a:latin typeface="Lucida Grande"/>
                <a:ea typeface="Lucida Grande"/>
                <a:cs typeface="Lucida Grande"/>
                <a:sym typeface="Lucida Grande"/>
              </a:rPr>
              <a:t>Virtuous Living in an Un-virtuous World</a:t>
            </a:r>
            <a:endParaRPr lang="en-US" sz="2200" dirty="0">
              <a:effectLst/>
              <a:latin typeface="Lucida Grande"/>
              <a:ea typeface="Lucida Grande"/>
              <a:cs typeface="Lucida Grande"/>
              <a:sym typeface="Lucida Grande"/>
            </a:endParaRPr>
          </a:p>
          <a:p>
            <a:endParaRPr lang="en-US" dirty="0"/>
          </a:p>
          <a:p>
            <a:r>
              <a:rPr lang="en-US" sz="2200" dirty="0">
                <a:effectLst/>
                <a:latin typeface="Lucida Grande"/>
                <a:ea typeface="Lucida Grande"/>
                <a:cs typeface="Lucida Grande"/>
                <a:sym typeface="Lucida Grande"/>
              </a:rPr>
              <a:t>In 1994, the country of Rwanda experienced a horrifying genocide which left more than a million people dead. About 100,000 of these were Seventh-day Adventist Church members.</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During the heat of the conflict, one tribe was seeking to exterminate the other tribe. The tribe being attacked rushed to the churches for safety thinking that they would not be killed while taking sanctuary in a church. In one of these churches, a group of Adventists huddled together.</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The doors were locked, and everyone clung to each other, praying for safety. Soon the mob, armed with machetes, broke through the doors, killing everyone in their path, even the pastor. It was a horrible massacre. Only a few escaped.</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A couple days later, after the killers moved on, those who had survived came to collect the dead bodies to bury them in a mass grave. When picking up the bodies, they found one woman’s heart was still beating. They rushed her to the hospital hoping to save her life. Her fight for life was very intense, but she survived. For the next three years she was in and out of the hospital. Finally, she began to rebuild a new life. </a:t>
            </a:r>
          </a:p>
          <a:p>
            <a:endParaRPr lang="en-US" dirty="0"/>
          </a:p>
          <a:p>
            <a:pPr marL="0" marR="0" lvl="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As the wife of the Seventh-day Adventist pastor, who had been killed in the massacre, sister Marie decided that she did not want her husband’s death to be in vain. She also decided that she would not live in bitterness and hatred but instead offer forgiveness to those who had hurt her so deeply. </a:t>
            </a:r>
          </a:p>
          <a:p>
            <a:endParaRPr lang="en-US" dirty="0"/>
          </a:p>
        </p:txBody>
      </p:sp>
    </p:spTree>
    <p:extLst>
      <p:ext uri="{BB962C8B-B14F-4D97-AF65-F5344CB8AC3E}">
        <p14:creationId xmlns:p14="http://schemas.microsoft.com/office/powerpoint/2010/main" val="3412970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Remember, “The Lord can do more in one hour than we can do in a whole lifetime, and when He sees that His people are fully consecrated, let me tell you, a great work will be done in a short time, and the message of truth [will] be carried into the dark places of the earth, where it has never been proclaimed” (White, </a:t>
            </a:r>
            <a:r>
              <a:rPr lang="en-US" sz="2200" i="1" dirty="0">
                <a:effectLst/>
                <a:latin typeface="Lucida Grande"/>
                <a:ea typeface="Lucida Grande"/>
                <a:cs typeface="Lucida Grande"/>
                <a:sym typeface="Lucida Grande"/>
              </a:rPr>
              <a:t>5</a:t>
            </a:r>
            <a:r>
              <a:rPr lang="en-US" sz="2200" i="1" baseline="30000" dirty="0">
                <a:effectLst/>
                <a:latin typeface="Lucida Grande"/>
                <a:ea typeface="Lucida Grande"/>
                <a:cs typeface="Lucida Grande"/>
                <a:sym typeface="Lucida Grande"/>
              </a:rPr>
              <a:t>th</a:t>
            </a:r>
            <a:r>
              <a:rPr lang="en-US" sz="2200" i="1" dirty="0">
                <a:effectLst/>
                <a:latin typeface="Lucida Grande"/>
                <a:ea typeface="Lucida Grande"/>
                <a:cs typeface="Lucida Grande"/>
                <a:sym typeface="Lucida Grande"/>
              </a:rPr>
              <a:t> Manuscript Releases</a:t>
            </a:r>
            <a:r>
              <a:rPr lang="en-US" sz="2200" dirty="0">
                <a:effectLst/>
                <a:latin typeface="Lucida Grande"/>
                <a:ea typeface="Lucida Grande"/>
                <a:cs typeface="Lucida Grande"/>
                <a:sym typeface="Lucida Grande"/>
              </a:rPr>
              <a:t>, p. 347.3).</a:t>
            </a:r>
          </a:p>
          <a:p>
            <a:endParaRPr lang="en-US" dirty="0"/>
          </a:p>
        </p:txBody>
      </p:sp>
    </p:spTree>
    <p:extLst>
      <p:ext uri="{BB962C8B-B14F-4D97-AF65-F5344CB8AC3E}">
        <p14:creationId xmlns:p14="http://schemas.microsoft.com/office/powerpoint/2010/main" val="356255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Lucida Grande"/>
                <a:ea typeface="Lucida Grande"/>
                <a:cs typeface="Lucida Grande"/>
                <a:sym typeface="Lucida Grande"/>
              </a:rPr>
              <a:t>Virtuous Living in an Un-virtuous World*</a:t>
            </a:r>
            <a:endParaRPr lang="en-US" sz="2200" dirty="0">
              <a:effectLst/>
              <a:latin typeface="Lucida Grande"/>
              <a:ea typeface="Lucida Grande"/>
              <a:cs typeface="Lucida Grande"/>
              <a:sym typeface="Lucida Grande"/>
            </a:endParaRPr>
          </a:p>
          <a:p>
            <a:endParaRPr lang="en-US" sz="2200" dirty="0">
              <a:effectLst/>
              <a:latin typeface="Lucida Grande"/>
              <a:ea typeface="Lucida Grande"/>
              <a:cs typeface="Lucida Grande"/>
              <a:sym typeface="Lucida Grande"/>
            </a:endParaRPr>
          </a:p>
          <a:p>
            <a:pPr marL="0" marR="0" lvl="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According to the Scriptures, each one of us has been commissioned, set apart, and empowered for a holy purpose—to share the love of God with a dying world. In order to do this, we must be filled with the Holy Spirit and live a life both inside and out, that is virtuous, honorable, and consistent with our holy calling. It doesn’t matter how we are treated. It doesn’t matter the influences that surround us. We are called to be faithful, “without fault in the midst of a crooked and perverse generation, among whom [we] shine as lights in the world” (Phil 2:15). </a:t>
            </a:r>
          </a:p>
          <a:p>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*Inspiration for the title of this message comes from Frank M. </a:t>
            </a:r>
            <a:r>
              <a:rPr lang="en-US" sz="2200" dirty="0" err="1">
                <a:effectLst/>
                <a:latin typeface="Lucida Grande"/>
                <a:ea typeface="Lucida Grande"/>
                <a:cs typeface="Lucida Grande"/>
                <a:sym typeface="Lucida Grande"/>
              </a:rPr>
              <a:t>Hasel</a:t>
            </a:r>
            <a:r>
              <a:rPr lang="en-US" sz="2200" dirty="0">
                <a:effectLst/>
                <a:latin typeface="Lucida Grande"/>
                <a:ea typeface="Lucida Grande"/>
                <a:cs typeface="Lucida Grande"/>
                <a:sym typeface="Lucida Grande"/>
              </a:rPr>
              <a:t>, author of </a:t>
            </a:r>
            <a:r>
              <a:rPr lang="en-US" sz="2200" i="1" dirty="0">
                <a:effectLst/>
                <a:latin typeface="Lucida Grande"/>
                <a:ea typeface="Lucida Grande"/>
                <a:cs typeface="Lucida Grande"/>
                <a:sym typeface="Lucida Grande"/>
              </a:rPr>
              <a:t>Longing for God.</a:t>
            </a:r>
            <a:endParaRPr lang="en-US" sz="2200" dirty="0">
              <a:effectLst/>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3739912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“It is the glory of God to give His virtue to His children,” writes Ellen White.*</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What exactly does this kind of virtuous life look like? Well, it looks like Jesus! Jesus was the fruit of the Spirit in person!</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We read in Galatians 5:22, 23 that “the fruit of the Spirit is love, joy, peace, longsuffering, kindness, goodness, faithfulness, gentleness, self-control.”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You see, if the Spirit of God dwells within us, Holy Spirit fruit will come out. Not just one fruit, but </a:t>
            </a:r>
            <a:r>
              <a:rPr lang="en-US" sz="2200" i="1" dirty="0">
                <a:effectLst/>
                <a:latin typeface="Lucida Grande"/>
                <a:ea typeface="Lucida Grande"/>
                <a:cs typeface="Lucida Grande"/>
                <a:sym typeface="Lucida Grande"/>
              </a:rPr>
              <a:t>all the fruit! </a:t>
            </a:r>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Jesus showed through His example how to live and love virtuously in an un-virtuous world. </a:t>
            </a:r>
          </a:p>
          <a:p>
            <a:endParaRPr lang="en-US" sz="2200" i="1" dirty="0">
              <a:effectLst/>
              <a:latin typeface="Lucida Grande"/>
              <a:ea typeface="Lucida Grande"/>
              <a:cs typeface="Lucida Grande"/>
              <a:sym typeface="Lucida Grande"/>
            </a:endParaRPr>
          </a:p>
          <a:p>
            <a:r>
              <a:rPr lang="en-US" sz="2200" i="0" dirty="0">
                <a:effectLst/>
                <a:latin typeface="Lucida Grande"/>
                <a:ea typeface="Lucida Grande"/>
                <a:cs typeface="Lucida Grande"/>
                <a:sym typeface="Lucida Grande"/>
              </a:rPr>
              <a:t>*White, </a:t>
            </a:r>
            <a:r>
              <a:rPr lang="en-US" sz="2200" i="1" dirty="0">
                <a:effectLst/>
                <a:latin typeface="Lucida Grande"/>
                <a:ea typeface="Lucida Grande"/>
                <a:cs typeface="Lucida Grande"/>
                <a:sym typeface="Lucida Grande"/>
              </a:rPr>
              <a:t>Acts of the Apostles,</a:t>
            </a:r>
            <a:r>
              <a:rPr lang="en-US" sz="2200" dirty="0">
                <a:effectLst/>
                <a:latin typeface="Lucida Grande"/>
                <a:ea typeface="Lucida Grande"/>
                <a:cs typeface="Lucida Grande"/>
                <a:sym typeface="Lucida Grande"/>
              </a:rPr>
              <a:t> p. 530</a:t>
            </a:r>
          </a:p>
        </p:txBody>
      </p:sp>
    </p:spTree>
    <p:extLst>
      <p:ext uri="{BB962C8B-B14F-4D97-AF65-F5344CB8AC3E}">
        <p14:creationId xmlns:p14="http://schemas.microsoft.com/office/powerpoint/2010/main" val="1439870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Ellen G. White writes, “The life of Christ has shown what humanity can do by being partaker of the divine nature. All that Christ received from God we too may have. Then ask and receive. With the persevering faith of Jacob, with the unyielding persistence of Elijah, claim for yourself all that God has promised” (White, </a:t>
            </a:r>
            <a:r>
              <a:rPr lang="en-US" sz="2200" i="1" dirty="0">
                <a:effectLst/>
                <a:latin typeface="Lucida Grande"/>
                <a:ea typeface="Lucida Grande"/>
                <a:cs typeface="Lucida Grande"/>
                <a:sym typeface="Lucida Grande"/>
              </a:rPr>
              <a:t>Christ Object Lessons</a:t>
            </a:r>
            <a:r>
              <a:rPr lang="en-US" sz="2200" dirty="0">
                <a:effectLst/>
                <a:latin typeface="Lucida Grande"/>
                <a:ea typeface="Lucida Grande"/>
                <a:cs typeface="Lucida Grande"/>
                <a:sym typeface="Lucida Grande"/>
              </a:rPr>
              <a:t>, p. 149).</a:t>
            </a:r>
          </a:p>
          <a:p>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This should be our daily prayer! When God has offered so much, why do we settle for less?</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Remember, this is not a battle for stronger will power or greater self-control. It’s actually a heart battle. To whom have we surrendered our heart?</a:t>
            </a:r>
          </a:p>
          <a:p>
            <a:endParaRPr lang="en-US" dirty="0"/>
          </a:p>
        </p:txBody>
      </p:sp>
    </p:spTree>
    <p:extLst>
      <p:ext uri="{BB962C8B-B14F-4D97-AF65-F5344CB8AC3E}">
        <p14:creationId xmlns:p14="http://schemas.microsoft.com/office/powerpoint/2010/main" val="1494297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Unfortunately, the world has taught us that our life is all about looking out for the big number #1 – me, self! Whatever makes me most fulfilled and happy is right for me, people say,. But according to the Scripture this is dangerous thinking!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What our hearts want isn’t always righteous or right thinking. “The heart </a:t>
            </a:r>
            <a:r>
              <a:rPr lang="en-US" sz="2200" i="0" dirty="0">
                <a:effectLst/>
                <a:latin typeface="Lucida Grande"/>
                <a:ea typeface="Lucida Grande"/>
                <a:cs typeface="Lucida Grande"/>
                <a:sym typeface="Lucida Grande"/>
              </a:rPr>
              <a:t>is</a:t>
            </a:r>
            <a:r>
              <a:rPr lang="en-US" sz="2200" dirty="0">
                <a:effectLst/>
                <a:latin typeface="Lucida Grande"/>
                <a:ea typeface="Lucida Grande"/>
                <a:cs typeface="Lucida Grande"/>
                <a:sym typeface="Lucida Grande"/>
              </a:rPr>
              <a:t> deceitful above all </a:t>
            </a:r>
            <a:r>
              <a:rPr lang="en-US" sz="2200" i="0" dirty="0">
                <a:effectLst/>
                <a:latin typeface="Lucida Grande"/>
                <a:ea typeface="Lucida Grande"/>
                <a:cs typeface="Lucida Grande"/>
                <a:sym typeface="Lucida Grande"/>
              </a:rPr>
              <a:t>things,</a:t>
            </a:r>
            <a:r>
              <a:rPr lang="en-US" sz="2200" dirty="0">
                <a:effectLst/>
                <a:latin typeface="Lucida Grande"/>
                <a:ea typeface="Lucida Grande"/>
                <a:cs typeface="Lucida Grande"/>
                <a:sym typeface="Lucida Grande"/>
              </a:rPr>
              <a:t> And desperately wicked; Who can know it?” cries Jeremiah (17:9). We never find safety when looking to self and following our heart!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We need to continually be praying, </a:t>
            </a:r>
            <a:r>
              <a:rPr lang="en-US" sz="2200" i="1" dirty="0">
                <a:effectLst/>
                <a:latin typeface="Lucida Grande"/>
                <a:ea typeface="Lucida Grande"/>
                <a:cs typeface="Lucida Grande"/>
                <a:sym typeface="Lucida Grande"/>
              </a:rPr>
              <a:t>“Lord, take my heart! Change my heart! Make me like You.”</a:t>
            </a:r>
            <a:r>
              <a:rPr lang="en-US" sz="2200" dirty="0">
                <a:effectLst/>
                <a:latin typeface="Lucida Grande"/>
                <a:ea typeface="Lucida Grande"/>
                <a:cs typeface="Lucida Grande"/>
                <a:sym typeface="Lucida Grande"/>
              </a:rPr>
              <a:t> </a:t>
            </a:r>
          </a:p>
          <a:p>
            <a:endParaRPr lang="en-US" dirty="0"/>
          </a:p>
        </p:txBody>
      </p:sp>
    </p:spTree>
    <p:extLst>
      <p:ext uri="{BB962C8B-B14F-4D97-AF65-F5344CB8AC3E}">
        <p14:creationId xmlns:p14="http://schemas.microsoft.com/office/powerpoint/2010/main" val="1924599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“The warfare against self is the greatest battle that was ever fought [or ever will be fought]. The yielding of self, surrendering all to the will of God, requires a struggle; but the soul must submit to God before it can be renewed in holiness” (White, </a:t>
            </a:r>
            <a:r>
              <a:rPr lang="en-US" sz="2200" i="1" dirty="0">
                <a:effectLst/>
                <a:latin typeface="Lucida Grande"/>
                <a:ea typeface="Lucida Grande"/>
                <a:cs typeface="Lucida Grande"/>
                <a:sym typeface="Lucida Grande"/>
              </a:rPr>
              <a:t>Steps to Christ</a:t>
            </a:r>
            <a:r>
              <a:rPr lang="en-US" sz="2200" dirty="0">
                <a:effectLst/>
                <a:latin typeface="Lucida Grande"/>
                <a:ea typeface="Lucida Grande"/>
                <a:cs typeface="Lucida Grande"/>
                <a:sym typeface="Lucida Grande"/>
              </a:rPr>
              <a:t>, p. 43).</a:t>
            </a:r>
          </a:p>
          <a:p>
            <a:endParaRPr lang="en-US" dirty="0"/>
          </a:p>
        </p:txBody>
      </p:sp>
    </p:spTree>
    <p:extLst>
      <p:ext uri="{BB962C8B-B14F-4D97-AF65-F5344CB8AC3E}">
        <p14:creationId xmlns:p14="http://schemas.microsoft.com/office/powerpoint/2010/main" val="3777299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In Luke 9:23, 24 the Bible tells us, “If anyone desires to come after Me, let him deny himself, and take up his cross daily, and follow Me. For whoever desires to save his life will lose it, but whoever loses his life for My sake will save it.”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Now at first glance, this taking up the cross business might seem rather unattractive. However, contrary to popular thinking, the sweet reality is that when we take up our cross, it actually frees God’s hands to remove those roadblocks in our life that are hindering us in our heavenward journey. So what the world might consider a painful sacrifice is really our heavenly gain</a:t>
            </a:r>
            <a:endParaRPr lang="en-US" dirty="0"/>
          </a:p>
        </p:txBody>
      </p:sp>
    </p:spTree>
    <p:extLst>
      <p:ext uri="{BB962C8B-B14F-4D97-AF65-F5344CB8AC3E}">
        <p14:creationId xmlns:p14="http://schemas.microsoft.com/office/powerpoint/2010/main" val="1618900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“We are never called upon to make a real sacrifice for God. Many things He asks us to yield to Him, but in doing this we are but giving up that which hinders us in the heavenward way. Even when called upon to surrender those things which in themselves are good, we may be sure that God is thus working out for us some higher good” (White, </a:t>
            </a:r>
            <a:r>
              <a:rPr lang="en-US" sz="2200" i="1" dirty="0">
                <a:effectLst/>
                <a:latin typeface="Lucida Grande"/>
                <a:ea typeface="Lucida Grande"/>
                <a:cs typeface="Lucida Grande"/>
                <a:sym typeface="Lucida Grande"/>
              </a:rPr>
              <a:t>Ministry of Healing</a:t>
            </a:r>
            <a:r>
              <a:rPr lang="en-US" sz="2200" dirty="0">
                <a:effectLst/>
                <a:latin typeface="Lucida Grande"/>
                <a:ea typeface="Lucida Grande"/>
                <a:cs typeface="Lucida Grande"/>
                <a:sym typeface="Lucida Grande"/>
              </a:rPr>
              <a:t>, p. 473).</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Perhaps you are struggling with a secret sin or spiritual stronghold in your life that you just can’t seem to get the victory over. A wise person has said, “The key isn’t how committed you are to the battle—it’s how surrendered you are to God.” </a:t>
            </a:r>
          </a:p>
          <a:p>
            <a:endParaRPr lang="en-US" dirty="0"/>
          </a:p>
        </p:txBody>
      </p:sp>
    </p:spTree>
    <p:extLst>
      <p:ext uri="{BB962C8B-B14F-4D97-AF65-F5344CB8AC3E}">
        <p14:creationId xmlns:p14="http://schemas.microsoft.com/office/powerpoint/2010/main" val="3895644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Let us remember that for the believer waving the white flag of surrender does not mean, “I’m a loser in this battle!” It actually means, “Victory at last, in Jesus!”*</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When we give ourselves to Jesus and take up His cross, something amazing happens. Rather than the cross being a burden, we discover that “As we lift this cross… [the cross in actuality] lifts us.” We must surrender our perceived strength to Jesus and allow His strength to carry the burden of the cross. Our own strength is helplessness and brokenness. The instant we surrender our brokenness to Jesus, He gives us victory.</a:t>
            </a:r>
          </a:p>
          <a:p>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*We thank Nancy Demoss </a:t>
            </a:r>
            <a:r>
              <a:rPr lang="en-US" sz="2200" dirty="0" err="1">
                <a:effectLst/>
                <a:latin typeface="Lucida Grande"/>
                <a:ea typeface="Lucida Grande"/>
                <a:cs typeface="Lucida Grande"/>
                <a:sym typeface="Lucida Grande"/>
              </a:rPr>
              <a:t>Wolgemuth</a:t>
            </a:r>
            <a:r>
              <a:rPr lang="en-US" sz="2200" dirty="0">
                <a:effectLst/>
                <a:latin typeface="Lucida Grande"/>
                <a:ea typeface="Lucida Grande"/>
                <a:cs typeface="Lucida Grande"/>
                <a:sym typeface="Lucida Grande"/>
              </a:rPr>
              <a:t> for this inspiration, from the back cover of her book </a:t>
            </a:r>
            <a:r>
              <a:rPr lang="en-US" sz="2200" i="1" dirty="0">
                <a:effectLst/>
                <a:latin typeface="Lucida Grande"/>
                <a:ea typeface="Lucida Grande"/>
                <a:cs typeface="Lucida Grande"/>
                <a:sym typeface="Lucida Grande"/>
              </a:rPr>
              <a:t>Brokenness.</a:t>
            </a:r>
            <a:endParaRPr lang="en-US" sz="2200" dirty="0">
              <a:effectLst/>
              <a:latin typeface="Lucida Grande"/>
              <a:ea typeface="Lucida Grande"/>
              <a:cs typeface="Lucida Grande"/>
              <a:sym typeface="Lucida Grande"/>
            </a:endParaRPr>
          </a:p>
          <a:p>
            <a:r>
              <a:rPr lang="en-US" sz="2200" i="1" dirty="0">
                <a:effectLst/>
                <a:latin typeface="Lucida Grande"/>
                <a:ea typeface="Lucida Grande"/>
                <a:cs typeface="Lucida Grande"/>
                <a:sym typeface="Lucida Grande"/>
              </a:rPr>
              <a:t>Testimonies, vol. 8</a:t>
            </a:r>
            <a:r>
              <a:rPr lang="en-US" sz="2200" dirty="0">
                <a:effectLst/>
                <a:latin typeface="Lucida Grande"/>
                <a:ea typeface="Lucida Grande"/>
                <a:cs typeface="Lucida Grande"/>
                <a:sym typeface="Lucida Grande"/>
              </a:rPr>
              <a:t>, p. 45</a:t>
            </a:r>
          </a:p>
          <a:p>
            <a:endParaRPr lang="en-US" dirty="0"/>
          </a:p>
        </p:txBody>
      </p:sp>
    </p:spTree>
    <p:extLst>
      <p:ext uri="{BB962C8B-B14F-4D97-AF65-F5344CB8AC3E}">
        <p14:creationId xmlns:p14="http://schemas.microsoft.com/office/powerpoint/2010/main" val="303332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“When you surrender yourself entirely to God, when you fall all broken upon Jesus, you will be rewarded by a victory the joy which you have never yet realized” (White, </a:t>
            </a:r>
            <a:r>
              <a:rPr lang="en-US" sz="2200" i="1" dirty="0">
                <a:effectLst/>
                <a:latin typeface="Lucida Grande"/>
                <a:ea typeface="Lucida Grande"/>
                <a:cs typeface="Lucida Grande"/>
                <a:sym typeface="Lucida Grande"/>
              </a:rPr>
              <a:t>Gospel Workers,</a:t>
            </a:r>
            <a:r>
              <a:rPr lang="en-US" sz="2200" dirty="0">
                <a:effectLst/>
                <a:latin typeface="Lucida Grande"/>
                <a:ea typeface="Lucida Grande"/>
                <a:cs typeface="Lucida Grande"/>
                <a:sym typeface="Lucida Grande"/>
              </a:rPr>
              <a:t> p. 373).</a:t>
            </a:r>
          </a:p>
          <a:p>
            <a:endParaRPr lang="en-US" dirty="0"/>
          </a:p>
        </p:txBody>
      </p:sp>
    </p:spTree>
    <p:extLst>
      <p:ext uri="{BB962C8B-B14F-4D97-AF65-F5344CB8AC3E}">
        <p14:creationId xmlns:p14="http://schemas.microsoft.com/office/powerpoint/2010/main" val="383255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Lucida Grande"/>
                <a:ea typeface="Lucida Grande"/>
                <a:cs typeface="Lucida Grande"/>
                <a:sym typeface="Lucida Grande"/>
              </a:rPr>
              <a:t>Marie’s Testimony </a:t>
            </a:r>
            <a:r>
              <a:rPr lang="en-US" sz="2200" b="0" dirty="0">
                <a:effectLst/>
                <a:latin typeface="Lucida Grande"/>
                <a:ea typeface="Lucida Grande"/>
                <a:cs typeface="Lucida Grande"/>
                <a:sym typeface="Lucida Grande"/>
              </a:rPr>
              <a:t>(Marie is not her real name nor is this her real picture.)</a:t>
            </a:r>
          </a:p>
          <a:p>
            <a:endParaRPr lang="en-US" sz="2200" dirty="0">
              <a:effectLst/>
              <a:latin typeface="Lucida Grande"/>
              <a:ea typeface="Lucida Grande"/>
              <a:cs typeface="Lucida Grande"/>
              <a:sym typeface="Lucida Grande"/>
            </a:endParaRPr>
          </a:p>
          <a:p>
            <a:r>
              <a:rPr lang="en-US" sz="2200" b="1" dirty="0">
                <a:effectLst/>
                <a:latin typeface="Lucida Grande"/>
                <a:ea typeface="Lucida Grande"/>
                <a:cs typeface="Lucida Grande"/>
                <a:sym typeface="Lucida Grande"/>
              </a:rPr>
              <a:t>Practicing Forgiveness</a:t>
            </a:r>
          </a:p>
          <a:p>
            <a:r>
              <a:rPr lang="en-US" sz="2200" dirty="0">
                <a:effectLst/>
                <a:latin typeface="Lucida Grande"/>
                <a:ea typeface="Lucida Grande"/>
                <a:cs typeface="Lucida Grande"/>
                <a:sym typeface="Lucida Grande"/>
              </a:rPr>
              <a:t>Marie read in the book of Romans, “Therefore if your enemy hungers, feed him; If he thirsts, give him a drink; For in so doing you will heap coals of fire on his head.” (Romans 12:20).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Discovering that some of the killers had been captured and were in a nearby prison, Sister Marie went to see them and take them food. As time passed, she became the “mother” figure of that prison, regularly bringing the prisoners food and blankets. She also began studying the Bible with the prisoners.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One day while ministering to the prisoners, a young man named </a:t>
            </a:r>
            <a:r>
              <a:rPr lang="en-US" sz="2200" dirty="0" err="1">
                <a:effectLst/>
                <a:latin typeface="Lucida Grande"/>
                <a:ea typeface="Lucida Grande"/>
                <a:cs typeface="Lucida Grande"/>
                <a:sym typeface="Lucida Grande"/>
              </a:rPr>
              <a:t>Rukundo</a:t>
            </a:r>
            <a:r>
              <a:rPr lang="en-US" sz="2200" dirty="0">
                <a:effectLst/>
                <a:latin typeface="Lucida Grande"/>
                <a:ea typeface="Lucida Grande"/>
                <a:cs typeface="Lucida Grande"/>
                <a:sym typeface="Lucida Grande"/>
              </a:rPr>
              <a:t> came and fell at her feet and began kissing her feet. “Madam, do you remember me?” he asked. Sister Marie swallowed hard as she recognized his face. It was the man who had killed her husband. He had also tried to kill her as well.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“Madam, would you forgive me? He asked with tears in his eyes.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Gently she pulled the young man up from the floor and hugged him. “I have already forgiven you a long time ago. I have decided in my heart that I will not hate. I will not waste my years with bitterness or grudges. I have forgiven you.”</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For the next six months Sister Marie studied the Bible with </a:t>
            </a:r>
            <a:r>
              <a:rPr lang="en-US" sz="2200" dirty="0" err="1">
                <a:effectLst/>
                <a:latin typeface="Lucida Grande"/>
                <a:ea typeface="Lucida Grande"/>
                <a:cs typeface="Lucida Grande"/>
                <a:sym typeface="Lucida Grande"/>
              </a:rPr>
              <a:t>Rukundo</a:t>
            </a:r>
            <a:r>
              <a:rPr lang="en-US" sz="2200" dirty="0">
                <a:effectLst/>
                <a:latin typeface="Lucida Grande"/>
                <a:ea typeface="Lucida Grande"/>
                <a:cs typeface="Lucida Grande"/>
                <a:sym typeface="Lucida Grande"/>
              </a:rPr>
              <a:t>. As a result, </a:t>
            </a:r>
            <a:r>
              <a:rPr lang="en-US" sz="2200" dirty="0" err="1">
                <a:effectLst/>
                <a:latin typeface="Lucida Grande"/>
                <a:ea typeface="Lucida Grande"/>
                <a:cs typeface="Lucida Grande"/>
                <a:sym typeface="Lucida Grande"/>
              </a:rPr>
              <a:t>Rukundo</a:t>
            </a:r>
            <a:r>
              <a:rPr lang="en-US" sz="2200" dirty="0">
                <a:effectLst/>
                <a:latin typeface="Lucida Grande"/>
                <a:ea typeface="Lucida Grande"/>
                <a:cs typeface="Lucida Grande"/>
                <a:sym typeface="Lucida Grande"/>
              </a:rPr>
              <a:t> made the decision to be baptized. On the day of his baptism he stood up in front of the whole </a:t>
            </a:r>
            <a:r>
              <a:rPr lang="en-US" sz="2200" dirty="0" err="1">
                <a:effectLst/>
                <a:latin typeface="Lucida Grande"/>
                <a:ea typeface="Lucida Grande"/>
                <a:cs typeface="Lucida Grande"/>
                <a:sym typeface="Lucida Grande"/>
              </a:rPr>
              <a:t>prision</a:t>
            </a:r>
            <a:r>
              <a:rPr lang="en-US" sz="2200" dirty="0">
                <a:effectLst/>
                <a:latin typeface="Lucida Grande"/>
                <a:ea typeface="Lucida Grande"/>
                <a:cs typeface="Lucida Grande"/>
                <a:sym typeface="Lucida Grande"/>
              </a:rPr>
              <a:t> and confessed his sins. It was beautiful and moving. Marie was there to witness it.</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After a few years, the government of Rwanda gave </a:t>
            </a:r>
            <a:r>
              <a:rPr lang="en-US" sz="2200" dirty="0" err="1">
                <a:effectLst/>
                <a:latin typeface="Lucida Grande"/>
                <a:ea typeface="Lucida Grande"/>
                <a:cs typeface="Lucida Grande"/>
                <a:sym typeface="Lucida Grande"/>
              </a:rPr>
              <a:t>Rukundo</a:t>
            </a:r>
            <a:r>
              <a:rPr lang="en-US" sz="2200" dirty="0">
                <a:effectLst/>
                <a:latin typeface="Lucida Grande"/>
                <a:ea typeface="Lucida Grande"/>
                <a:cs typeface="Lucida Grande"/>
                <a:sym typeface="Lucida Grande"/>
              </a:rPr>
              <a:t> amnesty, and he was released from prison. However, </a:t>
            </a:r>
            <a:r>
              <a:rPr lang="en-US" sz="2200" dirty="0" err="1">
                <a:effectLst/>
                <a:latin typeface="Lucida Grande"/>
                <a:ea typeface="Lucida Grande"/>
                <a:cs typeface="Lucida Grande"/>
                <a:sym typeface="Lucida Grande"/>
              </a:rPr>
              <a:t>Rukundo’s</a:t>
            </a:r>
            <a:r>
              <a:rPr lang="en-US" sz="2200" dirty="0">
                <a:effectLst/>
                <a:latin typeface="Lucida Grande"/>
                <a:ea typeface="Lucida Grande"/>
                <a:cs typeface="Lucida Grande"/>
                <a:sym typeface="Lucida Grande"/>
              </a:rPr>
              <a:t> family, including his father and mother, had also been killed in the genocide, and he had nowhere to go. Walking to Marie’s home after his release, he knocked on her door. “I’m alone and don’t know where to go. What should I do?” he asked. She smiled. “I’m alone too! I will adopt you as my son, and we will wait for Jesus to come. Then together we will meet our loved ones.”</a:t>
            </a:r>
          </a:p>
          <a:p>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--Based on the testimony shared by Mark Finley at </a:t>
            </a:r>
            <a:r>
              <a:rPr lang="en-US" sz="2200" u="sng" dirty="0">
                <a:effectLst/>
                <a:latin typeface="Lucida Grande"/>
                <a:ea typeface="Lucida Grande"/>
                <a:cs typeface="Lucida Grande"/>
                <a:sym typeface="Lucida Grande"/>
                <a:hlinkClick r:id="rId3"/>
              </a:rPr>
              <a:t>https://youtu.be/8nAfIne_jUM</a:t>
            </a:r>
            <a:r>
              <a:rPr lang="en-US" sz="2200" dirty="0">
                <a:effectLst/>
                <a:latin typeface="Lucida Grande"/>
                <a:ea typeface="Lucida Grande"/>
                <a:cs typeface="Lucida Grande"/>
                <a:sym typeface="Lucida Grande"/>
              </a:rPr>
              <a:t>. Names have been changed to protect privacy.</a:t>
            </a:r>
          </a:p>
          <a:p>
            <a:endParaRPr lang="en-US" dirty="0"/>
          </a:p>
        </p:txBody>
      </p:sp>
    </p:spTree>
    <p:extLst>
      <p:ext uri="{BB962C8B-B14F-4D97-AF65-F5344CB8AC3E}">
        <p14:creationId xmlns:p14="http://schemas.microsoft.com/office/powerpoint/2010/main" val="1771442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Lucida Grande"/>
                <a:ea typeface="Lucida Grande"/>
                <a:cs typeface="Lucida Grande"/>
                <a:sym typeface="Lucida Grande"/>
              </a:rPr>
              <a:t>Priceless Dust</a:t>
            </a:r>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Brokenness is truly the most beautiful offering and sacred sacrifice we can give to God. Indeed, it is the only sacrifice we have to give. The Bible tells us, "The sacrifices of God are a broken spirit, A broken and a contrite heart—These, O God, You will not despise" (Psalm 51:17).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The meaning of the word “contrite” in Psalm 51:17 comes from the Hebrew word </a:t>
            </a:r>
            <a:r>
              <a:rPr lang="en-US" sz="2200" i="1" dirty="0" err="1">
                <a:effectLst/>
                <a:latin typeface="Lucida Grande"/>
                <a:ea typeface="Lucida Grande"/>
                <a:cs typeface="Lucida Grande"/>
                <a:sym typeface="Lucida Grande"/>
              </a:rPr>
              <a:t>dâkâh</a:t>
            </a:r>
            <a:r>
              <a:rPr lang="en-US" sz="2200" i="1" dirty="0">
                <a:effectLst/>
                <a:latin typeface="Lucida Grande"/>
                <a:ea typeface="Lucida Grande"/>
                <a:cs typeface="Lucida Grande"/>
                <a:sym typeface="Lucida Grande"/>
              </a:rPr>
              <a:t>, </a:t>
            </a:r>
            <a:r>
              <a:rPr lang="en-US" sz="2200" dirty="0">
                <a:effectLst/>
                <a:latin typeface="Lucida Grande"/>
                <a:ea typeface="Lucida Grande"/>
                <a:cs typeface="Lucida Grande"/>
                <a:sym typeface="Lucida Grande"/>
              </a:rPr>
              <a:t>which means: </a:t>
            </a:r>
            <a:r>
              <a:rPr lang="en-US" sz="2200" i="1" dirty="0">
                <a:effectLst/>
                <a:latin typeface="Lucida Grande"/>
                <a:ea typeface="Lucida Grande"/>
                <a:cs typeface="Lucida Grande"/>
                <a:sym typeface="Lucida Grande"/>
              </a:rPr>
              <a:t>to crumble, to beat in pieces, to break, to crush to powder, to dust, to utterly destroy.</a:t>
            </a:r>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Think about it! If something is simply broken, you might be able to glue it back together, but you can’t glue dust back together. And that’s what we are in reality—dust…broken…crushed vessels! </a:t>
            </a:r>
          </a:p>
          <a:p>
            <a:r>
              <a:rPr lang="en-US" sz="2200" dirty="0">
                <a:effectLst/>
                <a:latin typeface="Lucida Grande"/>
                <a:ea typeface="Lucida Grande"/>
                <a:cs typeface="Lucida Grande"/>
                <a:sym typeface="Lucida Grande"/>
              </a:rPr>
              <a:t> </a:t>
            </a:r>
          </a:p>
          <a:p>
            <a:pPr marL="0" marR="0" lvl="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“What an exalted privilege!” Ellen White writes, “Finite beings, of dust and ashes, admitted through the mediation of Christ, into the audience chamber of the Most High” (White, </a:t>
            </a:r>
            <a:r>
              <a:rPr lang="en-US" sz="2200" i="1" dirty="0">
                <a:effectLst/>
                <a:latin typeface="Lucida Grande"/>
                <a:ea typeface="Lucida Grande"/>
                <a:cs typeface="Lucida Grande"/>
                <a:sym typeface="Lucida Grande"/>
              </a:rPr>
              <a:t>Child Guidance</a:t>
            </a:r>
            <a:r>
              <a:rPr lang="en-US" sz="2200" dirty="0">
                <a:effectLst/>
                <a:latin typeface="Lucida Grande"/>
                <a:ea typeface="Lucida Grande"/>
                <a:cs typeface="Lucida Grande"/>
                <a:sym typeface="Lucida Grande"/>
              </a:rPr>
              <a:t>, p. 468.).</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And to think, not only do we have audience with God, but dust is the very ingredient that God uses again and again to work His best miracles.</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In the beginning, God planted the trees and plants in the Garden of Eden in dust and caused them to grow and produce fruit (Genesis 1:11). Then God formed man and woman, His crowning work of creation, out of dust and commanded them to be fruitful, to produce fruit (Genesis 2:7; 1:28).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Pause for a second here. Do we recognize that all our best fruit and labors, all our best works, apart from the breath of life, the blood of Jesus, and the power of the Holy Spirit, are nothing more than dust? And yet, oftentimes we are so arrogant that we glory </a:t>
            </a:r>
            <a:r>
              <a:rPr lang="en-US" sz="2200" i="1" dirty="0">
                <a:effectLst/>
                <a:latin typeface="Lucida Grande"/>
                <a:ea typeface="Lucida Grande"/>
                <a:cs typeface="Lucida Grande"/>
                <a:sym typeface="Lucida Grande"/>
              </a:rPr>
              <a:t>in our dust</a:t>
            </a:r>
            <a:r>
              <a:rPr lang="en-US" sz="2200" dirty="0">
                <a:effectLst/>
                <a:latin typeface="Lucida Grande"/>
                <a:ea typeface="Lucida Grande"/>
                <a:cs typeface="Lucida Grande"/>
                <a:sym typeface="Lucida Grande"/>
              </a:rPr>
              <a:t>!</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Thankfully, even after the curse of sin fell upon the world, Jesus still cared about the dust. He returned to earth to continue His work among the dust of humanity (1 Samuel 2:8). While He used dust to restore the blind man’s sight (John 9:5-6), it is the dust and brokenness of life that He often uses today to restore our spiritual sight. He is good at mixing water with dust to make clay. And it is by being moldable clay (mud) in the hands of the Master Potter that we become all that He’s created us to be (Jeremiah 18:6).</a:t>
            </a:r>
          </a:p>
          <a:p>
            <a:endParaRPr lang="en-US" dirty="0"/>
          </a:p>
        </p:txBody>
      </p:sp>
    </p:spTree>
    <p:extLst>
      <p:ext uri="{BB962C8B-B14F-4D97-AF65-F5344CB8AC3E}">
        <p14:creationId xmlns:p14="http://schemas.microsoft.com/office/powerpoint/2010/main" val="1174965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As one author so eloquently writes, “Dust doesn’t have to signify the end. Dust is often what must be present for the new [life] to begin” (</a:t>
            </a:r>
            <a:r>
              <a:rPr lang="en-US" sz="2200" dirty="0" err="1">
                <a:effectLst/>
                <a:latin typeface="Lucida Grande"/>
                <a:ea typeface="Lucida Grande"/>
                <a:cs typeface="Lucida Grande"/>
                <a:sym typeface="Lucida Grande"/>
              </a:rPr>
              <a:t>Lysa</a:t>
            </a:r>
            <a:r>
              <a:rPr lang="en-US" sz="2200" dirty="0">
                <a:effectLst/>
                <a:latin typeface="Lucida Grande"/>
                <a:ea typeface="Lucida Grande"/>
                <a:cs typeface="Lucida Grande"/>
                <a:sym typeface="Lucida Grande"/>
              </a:rPr>
              <a:t> </a:t>
            </a:r>
            <a:r>
              <a:rPr lang="en-US" sz="2200" dirty="0" err="1">
                <a:effectLst/>
                <a:latin typeface="Lucida Grande"/>
                <a:ea typeface="Lucida Grande"/>
                <a:cs typeface="Lucida Grande"/>
                <a:sym typeface="Lucida Grande"/>
              </a:rPr>
              <a:t>Terkeurst</a:t>
            </a:r>
            <a:r>
              <a:rPr lang="en-US" sz="2200" dirty="0">
                <a:effectLst/>
                <a:latin typeface="Lucida Grande"/>
                <a:ea typeface="Lucida Grande"/>
                <a:cs typeface="Lucida Grande"/>
                <a:sym typeface="Lucida Grande"/>
              </a:rPr>
              <a:t>, </a:t>
            </a:r>
            <a:r>
              <a:rPr lang="en-US" sz="2200" i="1" dirty="0">
                <a:effectLst/>
                <a:latin typeface="Lucida Grande"/>
                <a:ea typeface="Lucida Grande"/>
                <a:cs typeface="Lucida Grande"/>
                <a:sym typeface="Lucida Grande"/>
              </a:rPr>
              <a:t>It’s Not Supposed to Be This Way</a:t>
            </a:r>
            <a:r>
              <a:rPr lang="en-US" sz="2200" dirty="0">
                <a:effectLst/>
                <a:latin typeface="Lucida Grande"/>
                <a:ea typeface="Lucida Grande"/>
                <a:cs typeface="Lucida Grande"/>
                <a:sym typeface="Lucida Grande"/>
              </a:rPr>
              <a:t>, p. 18.).</a:t>
            </a:r>
          </a:p>
          <a:p>
            <a:endParaRPr lang="en-US" sz="2200" dirty="0">
              <a:effectLst/>
              <a:latin typeface="Lucida Grande"/>
              <a:ea typeface="Lucida Grande"/>
              <a:cs typeface="Lucida Grande"/>
              <a:sym typeface="Lucida Grande"/>
            </a:endParaRPr>
          </a:p>
          <a:p>
            <a:pPr marL="0" marR="0" lvl="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Yes, dust truly can become beautiful if it is in the hands of a loving God. And surrendered dust is priceless! In fact, we are told, “There is nothing that Satan fears so much as that the people of God shall clear the way by removing every hindrance, so that the Lord can pour out His Spirit upon a languishing church.... The latter rain will come, and the blessing of God will fill every soul that is purified from every defilement” (White,</a:t>
            </a:r>
            <a:r>
              <a:rPr lang="en-US" sz="2200" i="1" dirty="0">
                <a:effectLst/>
                <a:latin typeface="Lucida Grande"/>
                <a:ea typeface="Lucida Grande"/>
                <a:cs typeface="Lucida Grande"/>
                <a:sym typeface="Lucida Grande"/>
              </a:rPr>
              <a:t> Last Day Events</a:t>
            </a:r>
            <a:r>
              <a:rPr lang="en-US" sz="2200" dirty="0">
                <a:effectLst/>
                <a:latin typeface="Lucida Grande"/>
                <a:ea typeface="Lucida Grande"/>
                <a:cs typeface="Lucida Grande"/>
                <a:sym typeface="Lucida Grande"/>
              </a:rPr>
              <a:t>, p. 192-193).</a:t>
            </a:r>
          </a:p>
          <a:p>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Have you surrendered your dust to Jesus? Have you surrendered your failures, your sins, and your wounded broken parts to Jesus? If we only surrender it all to Him, He can work miracles with dust.</a:t>
            </a:r>
          </a:p>
          <a:p>
            <a:endParaRPr lang="en-US" dirty="0"/>
          </a:p>
        </p:txBody>
      </p:sp>
    </p:spTree>
    <p:extLst>
      <p:ext uri="{BB962C8B-B14F-4D97-AF65-F5344CB8AC3E}">
        <p14:creationId xmlns:p14="http://schemas.microsoft.com/office/powerpoint/2010/main" val="4175243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Today, friends, Jesus holds out His nail-scarred hand and says, “Give Me your dust.” What a glorious invitation! Let’s give Him our dust—the dust of genuine brokenness from a heart in need, a heart that says, “Yes, Lord! I want a deeper walk with You. I want to be changed into Your image, so I can love others with the same love You’ve given me. I want to be the virtuous Christian you’ve called me to be. But all I have to offer You is broken and flawed. So I give you my failures, my pain, my heartache, and my tears. Even my best efforts are merely dust, but I’m willing to give all my </a:t>
            </a:r>
            <a:r>
              <a:rPr lang="en-US" sz="2200" i="1" dirty="0">
                <a:effectLst/>
                <a:latin typeface="Lucida Grande"/>
                <a:ea typeface="Lucida Grande"/>
                <a:cs typeface="Lucida Grande"/>
                <a:sym typeface="Lucida Grande"/>
              </a:rPr>
              <a:t>dust</a:t>
            </a:r>
            <a:r>
              <a:rPr lang="en-US" sz="2200" dirty="0">
                <a:effectLst/>
                <a:latin typeface="Lucida Grande"/>
                <a:ea typeface="Lucida Grande"/>
                <a:cs typeface="Lucida Grande"/>
                <a:sym typeface="Lucida Grande"/>
              </a:rPr>
              <a:t> to You, and to become clay in the hands of the Master Potter. You can have the throne of my heart, Lord! Whatever You say, I’m yours.”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If this prayer is your desire today, would you stand with me, as we have the closing prayer?</a:t>
            </a:r>
          </a:p>
          <a:p>
            <a:endParaRPr lang="en-US" dirty="0"/>
          </a:p>
        </p:txBody>
      </p:sp>
    </p:spTree>
    <p:extLst>
      <p:ext uri="{BB962C8B-B14F-4D97-AF65-F5344CB8AC3E}">
        <p14:creationId xmlns:p14="http://schemas.microsoft.com/office/powerpoint/2010/main" val="4074186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mercy to be given to the world, is a revelation of His character of love. The children of God are to manifest His glory. In their own life and character they are to reveal what the grace of God has done for them” (White, </a:t>
            </a:r>
            <a:r>
              <a:rPr lang="en-US" sz="2200" i="1" dirty="0">
                <a:effectLst/>
                <a:latin typeface="Lucida Grande"/>
                <a:ea typeface="Lucida Grande"/>
                <a:cs typeface="Lucida Grande"/>
                <a:sym typeface="Lucida Grande"/>
              </a:rPr>
              <a:t>Christ Object Lessons</a:t>
            </a:r>
            <a:r>
              <a:rPr lang="en-US" sz="2200" dirty="0">
                <a:effectLst/>
                <a:latin typeface="Lucida Grande"/>
                <a:ea typeface="Lucida Grande"/>
                <a:cs typeface="Lucida Grande"/>
                <a:sym typeface="Lucida Grande"/>
              </a:rPr>
              <a:t>, p. 415).</a:t>
            </a:r>
          </a:p>
          <a:p>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Perhaps Marie’s actions seem like an extreme example of modeling the love of Jesus, however, I believe this is </a:t>
            </a:r>
            <a:r>
              <a:rPr lang="en-US" sz="2200" i="1" dirty="0">
                <a:effectLst/>
                <a:latin typeface="Lucida Grande"/>
                <a:ea typeface="Lucida Grande"/>
                <a:cs typeface="Lucida Grande"/>
                <a:sym typeface="Lucida Grande"/>
              </a:rPr>
              <a:t>just the kind of Christianity</a:t>
            </a:r>
            <a:r>
              <a:rPr lang="en-US" sz="2200" dirty="0">
                <a:effectLst/>
                <a:latin typeface="Lucida Grande"/>
                <a:ea typeface="Lucida Grande"/>
                <a:cs typeface="Lucida Grande"/>
                <a:sym typeface="Lucida Grande"/>
              </a:rPr>
              <a:t> that God is calling each of us to embrace. It’s unthinkable! It’s radical! It’s supernatural! And it’s humanly impossible, except for the person who is filled with the Holy Spirit. </a:t>
            </a:r>
          </a:p>
          <a:p>
            <a:endParaRPr lang="en-US" dirty="0"/>
          </a:p>
        </p:txBody>
      </p:sp>
    </p:spTree>
    <p:extLst>
      <p:ext uri="{BB962C8B-B14F-4D97-AF65-F5344CB8AC3E}">
        <p14:creationId xmlns:p14="http://schemas.microsoft.com/office/powerpoint/2010/main" val="986646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Our Scripture reading this morning is 2 Peter 1:3-4. Let’s look at it again.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“As His divine power has given to us all things that pertain to life and godliness, through the knowledge of Him who has called us to </a:t>
            </a:r>
            <a:r>
              <a:rPr lang="en-US" sz="2200" b="1" dirty="0">
                <a:effectLst/>
                <a:latin typeface="Lucida Grande"/>
                <a:ea typeface="Lucida Grande"/>
                <a:cs typeface="Lucida Grande"/>
                <a:sym typeface="Lucida Grande"/>
              </a:rPr>
              <a:t>glory and virtue</a:t>
            </a:r>
            <a:r>
              <a:rPr lang="en-US" sz="2200" dirty="0">
                <a:effectLst/>
                <a:latin typeface="Lucida Grande"/>
                <a:ea typeface="Lucida Grande"/>
                <a:cs typeface="Lucida Grande"/>
                <a:sym typeface="Lucida Grande"/>
              </a:rPr>
              <a:t>, by which have been given to us exceedingly great and precious promises, that through these you may be partakers of the divine nature, having escaped the corruption that is in the world through lust.”</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What does it mean to be called to glory and virtue? I believe it means to live virtuously in an un-virtuous world. It means to show by the way we live our life what God’s love has done in our own heart.</a:t>
            </a:r>
          </a:p>
          <a:p>
            <a:endParaRPr lang="en-US" dirty="0"/>
          </a:p>
        </p:txBody>
      </p:sp>
    </p:spTree>
    <p:extLst>
      <p:ext uri="{BB962C8B-B14F-4D97-AF65-F5344CB8AC3E}">
        <p14:creationId xmlns:p14="http://schemas.microsoft.com/office/powerpoint/2010/main" val="1911393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effectLst/>
                <a:latin typeface="Lucida Grande"/>
                <a:ea typeface="Lucida Grande"/>
                <a:cs typeface="Lucida Grande"/>
                <a:sym typeface="Lucida Grande"/>
              </a:rPr>
              <a:t>The Upside-Down Model for Christian Living</a:t>
            </a:r>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 </a:t>
            </a:r>
          </a:p>
          <a:p>
            <a:r>
              <a:rPr lang="en-US" sz="2200" b="1" dirty="0">
                <a:effectLst/>
                <a:latin typeface="Lucida Grande"/>
                <a:ea typeface="Lucida Grande"/>
                <a:cs typeface="Lucida Grande"/>
                <a:sym typeface="Lucida Grande"/>
              </a:rPr>
              <a:t>Jesus’ discipleship model</a:t>
            </a:r>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We discover from the Gospels that Jesus gives His followers a discipleship model that is upside down to how society would encourage us to live. His model is backwards to the typical worldly rules for success.</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Let me share some examples: </a:t>
            </a:r>
          </a:p>
          <a:p>
            <a:r>
              <a:rPr lang="en-US" sz="2200" dirty="0">
                <a:effectLst/>
                <a:latin typeface="Lucida Grande"/>
                <a:ea typeface="Lucida Grande"/>
                <a:cs typeface="Lucida Grande"/>
                <a:sym typeface="Lucida Grande"/>
              </a:rPr>
              <a:t> </a:t>
            </a:r>
          </a:p>
          <a:p>
            <a:pPr lvl="0"/>
            <a:r>
              <a:rPr lang="en-US" sz="2200" b="1" dirty="0">
                <a:effectLst/>
                <a:latin typeface="Lucida Grande"/>
                <a:ea typeface="Lucida Grande"/>
                <a:cs typeface="Lucida Grande"/>
                <a:sym typeface="Lucida Grande"/>
              </a:rPr>
              <a:t>The world says</a:t>
            </a:r>
            <a:r>
              <a:rPr lang="en-US" sz="2200" dirty="0">
                <a:effectLst/>
                <a:latin typeface="Lucida Grande"/>
                <a:ea typeface="Lucida Grande"/>
                <a:cs typeface="Lucida Grande"/>
                <a:sym typeface="Lucida Grande"/>
              </a:rPr>
              <a:t> if you want success, always strive to be first. </a:t>
            </a:r>
          </a:p>
          <a:p>
            <a:pPr lvl="0"/>
            <a:r>
              <a:rPr lang="en-US" sz="2200" b="1" dirty="0">
                <a:effectLst/>
                <a:latin typeface="Lucida Grande"/>
                <a:ea typeface="Lucida Grande"/>
                <a:cs typeface="Lucida Grande"/>
                <a:sym typeface="Lucida Grande"/>
              </a:rPr>
              <a:t>Jesus says</a:t>
            </a:r>
            <a:r>
              <a:rPr lang="en-US" sz="2200" dirty="0">
                <a:effectLst/>
                <a:latin typeface="Lucida Grande"/>
                <a:ea typeface="Lucida Grande"/>
                <a:cs typeface="Lucida Grande"/>
                <a:sym typeface="Lucida Grande"/>
              </a:rPr>
              <a:t> in My kingdom the first shall be last. (See Matthew 20:16)</a:t>
            </a:r>
          </a:p>
          <a:p>
            <a:r>
              <a:rPr lang="en-US" sz="2200" dirty="0">
                <a:effectLst/>
                <a:latin typeface="Lucida Grande"/>
                <a:ea typeface="Lucida Grande"/>
                <a:cs typeface="Lucida Grande"/>
                <a:sym typeface="Lucida Grande"/>
              </a:rPr>
              <a:t> </a:t>
            </a:r>
          </a:p>
          <a:p>
            <a:pPr lvl="0"/>
            <a:r>
              <a:rPr lang="en-US" sz="2200" b="1" dirty="0">
                <a:effectLst/>
                <a:latin typeface="Lucida Grande"/>
                <a:ea typeface="Lucida Grande"/>
                <a:cs typeface="Lucida Grande"/>
                <a:sym typeface="Lucida Grande"/>
              </a:rPr>
              <a:t>The world says</a:t>
            </a:r>
            <a:r>
              <a:rPr lang="en-US" sz="2200" dirty="0">
                <a:effectLst/>
                <a:latin typeface="Lucida Grande"/>
                <a:ea typeface="Lucida Grande"/>
                <a:cs typeface="Lucida Grande"/>
                <a:sym typeface="Lucida Grande"/>
              </a:rPr>
              <a:t> take care of yourself and your own needs. </a:t>
            </a:r>
          </a:p>
          <a:p>
            <a:pPr lvl="0"/>
            <a:r>
              <a:rPr lang="en-US" sz="2200" b="1" dirty="0">
                <a:effectLst/>
                <a:latin typeface="Lucida Grande"/>
                <a:ea typeface="Lucida Grande"/>
                <a:cs typeface="Lucida Grande"/>
                <a:sym typeface="Lucida Grande"/>
              </a:rPr>
              <a:t>Jesus says</a:t>
            </a:r>
            <a:r>
              <a:rPr lang="en-US" sz="2200" dirty="0">
                <a:effectLst/>
                <a:latin typeface="Lucida Grande"/>
                <a:ea typeface="Lucida Grande"/>
                <a:cs typeface="Lucida Grande"/>
                <a:sym typeface="Lucida Grande"/>
              </a:rPr>
              <a:t> it’s all about taking care of the needs of others. (See Matthew 20:28)</a:t>
            </a:r>
          </a:p>
          <a:p>
            <a:r>
              <a:rPr lang="en-US" sz="2200" dirty="0">
                <a:effectLst/>
                <a:latin typeface="Lucida Grande"/>
                <a:ea typeface="Lucida Grande"/>
                <a:cs typeface="Lucida Grande"/>
                <a:sym typeface="Lucida Grande"/>
              </a:rPr>
              <a:t> </a:t>
            </a:r>
          </a:p>
          <a:p>
            <a:pPr lvl="0"/>
            <a:r>
              <a:rPr lang="en-US" sz="2200" b="1" dirty="0">
                <a:effectLst/>
                <a:latin typeface="Lucida Grande"/>
                <a:ea typeface="Lucida Grande"/>
                <a:cs typeface="Lucida Grande"/>
                <a:sym typeface="Lucida Grande"/>
              </a:rPr>
              <a:t>The world says</a:t>
            </a:r>
            <a:r>
              <a:rPr lang="en-US" sz="2200" dirty="0">
                <a:effectLst/>
                <a:latin typeface="Lucida Grande"/>
                <a:ea typeface="Lucida Grande"/>
                <a:cs typeface="Lucida Grande"/>
                <a:sym typeface="Lucida Grande"/>
              </a:rPr>
              <a:t> seek to pamper yourself and live life to the fullest. </a:t>
            </a:r>
          </a:p>
          <a:p>
            <a:pPr lvl="0"/>
            <a:r>
              <a:rPr lang="en-US" sz="2200" b="1" dirty="0">
                <a:effectLst/>
                <a:latin typeface="Lucida Grande"/>
                <a:ea typeface="Lucida Grande"/>
                <a:cs typeface="Lucida Grande"/>
                <a:sym typeface="Lucida Grande"/>
              </a:rPr>
              <a:t>Jesus says,</a:t>
            </a:r>
            <a:r>
              <a:rPr lang="en-US" sz="2200" dirty="0">
                <a:effectLst/>
                <a:latin typeface="Lucida Grande"/>
                <a:ea typeface="Lucida Grande"/>
                <a:cs typeface="Lucida Grande"/>
                <a:sym typeface="Lucida Grande"/>
              </a:rPr>
              <a:t> it’s time to die to self and selfish pleasures and live for others. (See Matthew 16:24).</a:t>
            </a:r>
          </a:p>
          <a:p>
            <a:r>
              <a:rPr lang="en-US" sz="2200" dirty="0">
                <a:effectLst/>
                <a:latin typeface="Lucida Grande"/>
                <a:ea typeface="Lucida Grande"/>
                <a:cs typeface="Lucida Grande"/>
                <a:sym typeface="Lucida Grande"/>
              </a:rPr>
              <a:t> </a:t>
            </a:r>
          </a:p>
          <a:p>
            <a:pPr lvl="0"/>
            <a:r>
              <a:rPr lang="en-US" sz="2200" b="1" dirty="0">
                <a:effectLst/>
                <a:latin typeface="Lucida Grande"/>
                <a:ea typeface="Lucida Grande"/>
                <a:cs typeface="Lucida Grande"/>
                <a:sym typeface="Lucida Grande"/>
              </a:rPr>
              <a:t>The world says</a:t>
            </a:r>
            <a:r>
              <a:rPr lang="en-US" sz="2200" dirty="0">
                <a:effectLst/>
                <a:latin typeface="Lucida Grande"/>
                <a:ea typeface="Lucida Grande"/>
                <a:cs typeface="Lucida Grande"/>
                <a:sym typeface="Lucida Grande"/>
              </a:rPr>
              <a:t> do good so everyone can see you and so you can be rewarded. </a:t>
            </a:r>
          </a:p>
          <a:p>
            <a:pPr lvl="0"/>
            <a:r>
              <a:rPr lang="en-US" sz="2200" b="1" dirty="0">
                <a:effectLst/>
                <a:latin typeface="Lucida Grande"/>
                <a:ea typeface="Lucida Grande"/>
                <a:cs typeface="Lucida Grande"/>
                <a:sym typeface="Lucida Grande"/>
              </a:rPr>
              <a:t>Jesus says</a:t>
            </a:r>
            <a:r>
              <a:rPr lang="en-US" sz="2200" dirty="0">
                <a:effectLst/>
                <a:latin typeface="Lucida Grande"/>
                <a:ea typeface="Lucida Grande"/>
                <a:cs typeface="Lucida Grande"/>
                <a:sym typeface="Lucida Grande"/>
              </a:rPr>
              <a:t> if our motive is to be seen by men, we will have no reward in heaven. In fact, He says that what we do in secret and without attempting to gain attention is really what counts most. (See Matthew 6:1, 6)</a:t>
            </a:r>
          </a:p>
          <a:p>
            <a:r>
              <a:rPr lang="en-US" sz="2200" dirty="0">
                <a:effectLst/>
                <a:latin typeface="Lucida Grande"/>
                <a:ea typeface="Lucida Grande"/>
                <a:cs typeface="Lucida Grande"/>
                <a:sym typeface="Lucida Grande"/>
              </a:rPr>
              <a:t> </a:t>
            </a:r>
          </a:p>
          <a:p>
            <a:pPr lvl="0"/>
            <a:r>
              <a:rPr lang="en-US" sz="2200" b="1" dirty="0">
                <a:effectLst/>
                <a:latin typeface="Lucida Grande"/>
                <a:ea typeface="Lucida Grande"/>
                <a:cs typeface="Lucida Grande"/>
                <a:sym typeface="Lucida Grande"/>
              </a:rPr>
              <a:t>The world says</a:t>
            </a:r>
            <a:r>
              <a:rPr lang="en-US" sz="2200" dirty="0">
                <a:effectLst/>
                <a:latin typeface="Lucida Grande"/>
                <a:ea typeface="Lucida Grande"/>
                <a:cs typeface="Lucida Grande"/>
                <a:sym typeface="Lucida Grande"/>
              </a:rPr>
              <a:t> make friends with the rich and famous so you can gain an advantage. </a:t>
            </a:r>
          </a:p>
          <a:p>
            <a:pPr lvl="0"/>
            <a:r>
              <a:rPr lang="en-US" sz="2200" b="1" dirty="0">
                <a:effectLst/>
                <a:latin typeface="Lucida Grande"/>
                <a:ea typeface="Lucida Grande"/>
                <a:cs typeface="Lucida Grande"/>
                <a:sym typeface="Lucida Grande"/>
              </a:rPr>
              <a:t>Jesus says</a:t>
            </a:r>
            <a:r>
              <a:rPr lang="en-US" sz="2200" dirty="0">
                <a:effectLst/>
                <a:latin typeface="Lucida Grande"/>
                <a:ea typeface="Lucida Grande"/>
                <a:cs typeface="Lucida Grande"/>
                <a:sym typeface="Lucida Grande"/>
              </a:rPr>
              <a:t> learn what it means to serve the least of these, for these are the greatest in my kingdom. (See Matthew 25:45)</a:t>
            </a:r>
          </a:p>
          <a:p>
            <a:r>
              <a:rPr lang="en-US" sz="2200" dirty="0">
                <a:effectLst/>
                <a:latin typeface="Lucida Grande"/>
                <a:ea typeface="Lucida Grande"/>
                <a:cs typeface="Lucida Grande"/>
                <a:sym typeface="Lucida Grande"/>
              </a:rPr>
              <a:t> </a:t>
            </a:r>
          </a:p>
          <a:p>
            <a:pPr lvl="0"/>
            <a:r>
              <a:rPr lang="en-US" sz="2200" b="1" dirty="0">
                <a:effectLst/>
                <a:latin typeface="Lucida Grande"/>
                <a:ea typeface="Lucida Grande"/>
                <a:cs typeface="Lucida Grande"/>
                <a:sym typeface="Lucida Grande"/>
              </a:rPr>
              <a:t>The world says</a:t>
            </a:r>
            <a:r>
              <a:rPr lang="en-US" sz="2200" dirty="0">
                <a:effectLst/>
                <a:latin typeface="Lucida Grande"/>
                <a:ea typeface="Lucida Grande"/>
                <a:cs typeface="Lucida Grande"/>
                <a:sym typeface="Lucida Grande"/>
              </a:rPr>
              <a:t> lay up your treasures now, focus on getting as much as you can now.</a:t>
            </a:r>
          </a:p>
          <a:p>
            <a:pPr lvl="0"/>
            <a:r>
              <a:rPr lang="en-US" sz="2200" b="1" dirty="0">
                <a:effectLst/>
                <a:latin typeface="Lucida Grande"/>
                <a:ea typeface="Lucida Grande"/>
                <a:cs typeface="Lucida Grande"/>
                <a:sym typeface="Lucida Grande"/>
              </a:rPr>
              <a:t>But Jesus says</a:t>
            </a:r>
            <a:r>
              <a:rPr lang="en-US" sz="2200" dirty="0">
                <a:effectLst/>
                <a:latin typeface="Lucida Grande"/>
                <a:ea typeface="Lucida Grande"/>
                <a:cs typeface="Lucida Grande"/>
                <a:sym typeface="Lucida Grande"/>
              </a:rPr>
              <a:t>, the temporal treasures you lay up now will rust and be destroyed. The only treasures that last are those you give away. (See Matthew 6:19, 20)</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If we think these principles are difficult, this next command is truly extreme. True Christianity is put on grand display for the glory of God.</a:t>
            </a:r>
          </a:p>
          <a:p>
            <a:r>
              <a:rPr lang="en-US" sz="2200" dirty="0">
                <a:effectLst/>
                <a:latin typeface="Lucida Grande"/>
                <a:ea typeface="Lucida Grande"/>
                <a:cs typeface="Lucida Grande"/>
                <a:sym typeface="Lucida Grande"/>
              </a:rPr>
              <a:t> </a:t>
            </a:r>
          </a:p>
          <a:p>
            <a:pPr lvl="0"/>
            <a:r>
              <a:rPr lang="en-US" sz="2200" b="1" dirty="0">
                <a:effectLst/>
                <a:latin typeface="Lucida Grande"/>
                <a:ea typeface="Lucida Grande"/>
                <a:cs typeface="Lucida Grande"/>
                <a:sym typeface="Lucida Grande"/>
              </a:rPr>
              <a:t>The world says</a:t>
            </a:r>
            <a:r>
              <a:rPr lang="en-US" sz="2200" dirty="0">
                <a:effectLst/>
                <a:latin typeface="Lucida Grande"/>
                <a:ea typeface="Lucida Grande"/>
                <a:cs typeface="Lucida Grande"/>
                <a:sym typeface="Lucida Grande"/>
              </a:rPr>
              <a:t>, “eye for eye and tooth for tooth” and “love your neighbor but hate your enemies.” </a:t>
            </a:r>
          </a:p>
          <a:p>
            <a:pPr lvl="0"/>
            <a:r>
              <a:rPr lang="en-US" sz="2200" b="1" dirty="0">
                <a:effectLst/>
                <a:latin typeface="Lucida Grande"/>
                <a:ea typeface="Lucida Grande"/>
                <a:cs typeface="Lucida Grande"/>
                <a:sym typeface="Lucida Grande"/>
              </a:rPr>
              <a:t>But Jesus says</a:t>
            </a:r>
            <a:r>
              <a:rPr lang="en-US" sz="2200" dirty="0">
                <a:effectLst/>
                <a:latin typeface="Lucida Grande"/>
                <a:ea typeface="Lucida Grande"/>
                <a:cs typeface="Lucida Grande"/>
                <a:sym typeface="Lucida Grande"/>
              </a:rPr>
              <a:t> love your enemies. If you are slapped, turn the other cheek. (See Matthew 5:38-44)</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Let’s look at this command more closely as recorded in the gospel of Luke.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“Bless those who curse you, and pray for those who spitefully use you. To him who strikes you on the </a:t>
            </a:r>
            <a:r>
              <a:rPr lang="en-US" sz="2200" i="1" dirty="0">
                <a:effectLst/>
                <a:latin typeface="Lucida Grande"/>
                <a:ea typeface="Lucida Grande"/>
                <a:cs typeface="Lucida Grande"/>
                <a:sym typeface="Lucida Grande"/>
              </a:rPr>
              <a:t>one</a:t>
            </a:r>
            <a:r>
              <a:rPr lang="en-US" sz="2200" dirty="0">
                <a:effectLst/>
                <a:latin typeface="Lucida Grande"/>
                <a:ea typeface="Lucida Grande"/>
                <a:cs typeface="Lucida Grande"/>
                <a:sym typeface="Lucida Grande"/>
              </a:rPr>
              <a:t> cheek, offer the other also. And from him who takes away your cloak, do not withhold </a:t>
            </a:r>
            <a:r>
              <a:rPr lang="en-US" sz="2200" i="1" dirty="0">
                <a:effectLst/>
                <a:latin typeface="Lucida Grande"/>
                <a:ea typeface="Lucida Grande"/>
                <a:cs typeface="Lucida Grande"/>
                <a:sym typeface="Lucida Grande"/>
              </a:rPr>
              <a:t>your</a:t>
            </a:r>
            <a:r>
              <a:rPr lang="en-US" sz="2200" dirty="0">
                <a:effectLst/>
                <a:latin typeface="Lucida Grande"/>
                <a:ea typeface="Lucida Grande"/>
                <a:cs typeface="Lucida Grande"/>
                <a:sym typeface="Lucida Grande"/>
              </a:rPr>
              <a:t> tunic either. Give to everyone who asks of you. And from him who takes away your goods do not ask them back. And just as you want men to do to you, you also do to them likewise. But if you love those who love you, what credit is that to you? For even sinners love those who love them. And if you do good to those who do good to you, what credit is that to you? For even sinners do the same. And if you lend to those from whom you hope to receive back, what credit is that to you? For even sinners lend to sinners to receive as much back. But love your enemies, do good, and lend, hoping for nothing in return; and your reward will be great, and you will be sons of the Most High. For He is kind to the unthankful and evil. Therefore be merciful, just as your Father also is merciful” (Luke 6:28-36).</a:t>
            </a:r>
          </a:p>
          <a:p>
            <a:endParaRPr lang="en-US" dirty="0"/>
          </a:p>
        </p:txBody>
      </p:sp>
    </p:spTree>
    <p:extLst>
      <p:ext uri="{BB962C8B-B14F-4D97-AF65-F5344CB8AC3E}">
        <p14:creationId xmlns:p14="http://schemas.microsoft.com/office/powerpoint/2010/main" val="28009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Just imagine how soon the work would be finished and Jesus would come to take us home, if we modeled the love of Christ like this. Jesus says, “By this all shall all men know that you are My disciples, if you have love for one another” (John 13:35).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However, we don’t naturally live and love this way. And it’s hard to talk about loving our enemies like this when we cannot even love </a:t>
            </a:r>
            <a:r>
              <a:rPr lang="en-US" sz="2200" i="1" dirty="0">
                <a:effectLst/>
                <a:latin typeface="Lucida Grande"/>
                <a:ea typeface="Lucida Grande"/>
                <a:cs typeface="Lucida Grande"/>
                <a:sym typeface="Lucida Grande"/>
              </a:rPr>
              <a:t>our friends and fellow church members</a:t>
            </a:r>
            <a:r>
              <a:rPr lang="en-US" sz="2200" dirty="0">
                <a:effectLst/>
                <a:latin typeface="Lucida Grande"/>
                <a:ea typeface="Lucida Grande"/>
                <a:cs typeface="Lucida Grande"/>
                <a:sym typeface="Lucida Grande"/>
              </a:rPr>
              <a:t> this way. We need the Holy Spirit to dwell within us, for apart from Christ, we can do nothing. </a:t>
            </a:r>
          </a:p>
          <a:p>
            <a:endParaRPr lang="en-US" dirty="0"/>
          </a:p>
        </p:txBody>
      </p:sp>
    </p:spTree>
    <p:extLst>
      <p:ext uri="{BB962C8B-B14F-4D97-AF65-F5344CB8AC3E}">
        <p14:creationId xmlns:p14="http://schemas.microsoft.com/office/powerpoint/2010/main" val="3838011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dirty="0">
                <a:effectLst/>
                <a:latin typeface="Lucida Grande"/>
                <a:ea typeface="Lucida Grande"/>
                <a:cs typeface="Lucida Grande"/>
                <a:sym typeface="Lucida Grande"/>
              </a:rPr>
              <a:t>We pray for more peace and joy, but we should pray for the God of peace and joy to dwell in us through His Spirit (John 14:27, John 15:11). We pray to be more loving, but we should pray for that Love Himself will us (John 15:10). We pray to becomes better Christians, but we should pray for Christ Himself to live in us through the Holy Spirit—as He intended (Ephesians 2:22).</a:t>
            </a:r>
          </a:p>
          <a:p>
            <a:endParaRPr lang="en-US" dirty="0"/>
          </a:p>
        </p:txBody>
      </p:sp>
    </p:spTree>
    <p:extLst>
      <p:ext uri="{BB962C8B-B14F-4D97-AF65-F5344CB8AC3E}">
        <p14:creationId xmlns:p14="http://schemas.microsoft.com/office/powerpoint/2010/main" val="2010386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584200" eaLnBrk="1" fontAlgn="auto" latinLnBrk="0" hangingPunct="1">
              <a:lnSpc>
                <a:spcPct val="100000"/>
              </a:lnSpc>
              <a:spcBef>
                <a:spcPts val="0"/>
              </a:spcBef>
              <a:spcAft>
                <a:spcPts val="0"/>
              </a:spcAft>
              <a:buClrTx/>
              <a:buSzTx/>
              <a:buFontTx/>
              <a:buNone/>
              <a:tabLst/>
              <a:defRPr/>
            </a:pPr>
            <a:r>
              <a:rPr lang="en-US" sz="2200" b="1" dirty="0">
                <a:effectLst/>
                <a:latin typeface="Lucida Grande"/>
                <a:ea typeface="Lucida Grande"/>
                <a:cs typeface="Lucida Grande"/>
                <a:sym typeface="Lucida Grande"/>
              </a:rPr>
              <a:t>Tom’s Testimony</a:t>
            </a:r>
          </a:p>
          <a:p>
            <a:pPr marL="0" marR="0" lvl="0" indent="0" defTabSz="584200" eaLnBrk="1" fontAlgn="auto" latinLnBrk="0" hangingPunct="1">
              <a:lnSpc>
                <a:spcPct val="100000"/>
              </a:lnSpc>
              <a:spcBef>
                <a:spcPts val="0"/>
              </a:spcBef>
              <a:spcAft>
                <a:spcPts val="0"/>
              </a:spcAft>
              <a:buClrTx/>
              <a:buSzTx/>
              <a:buFontTx/>
              <a:buNone/>
              <a:tabLst/>
              <a:defRPr/>
            </a:pPr>
            <a:endParaRPr lang="en-US" sz="2200" b="1" dirty="0">
              <a:effectLst/>
              <a:latin typeface="Lucida Grande"/>
              <a:ea typeface="Lucida Grande"/>
              <a:cs typeface="Lucida Grande"/>
              <a:sym typeface="Lucida Grande"/>
            </a:endParaRPr>
          </a:p>
          <a:p>
            <a:pPr marL="0" marR="0" lvl="0" indent="0" defTabSz="584200" eaLnBrk="1" fontAlgn="auto" latinLnBrk="0" hangingPunct="1">
              <a:lnSpc>
                <a:spcPct val="100000"/>
              </a:lnSpc>
              <a:spcBef>
                <a:spcPts val="0"/>
              </a:spcBef>
              <a:spcAft>
                <a:spcPts val="0"/>
              </a:spcAft>
              <a:buClrTx/>
              <a:buSzTx/>
              <a:buFontTx/>
              <a:buNone/>
              <a:tabLst/>
              <a:defRPr/>
            </a:pPr>
            <a:r>
              <a:rPr lang="en-US" sz="2200" b="1" dirty="0">
                <a:effectLst/>
                <a:latin typeface="Lucida Grande"/>
                <a:ea typeface="Lucida Grande"/>
                <a:cs typeface="Lucida Grande"/>
                <a:sym typeface="Lucida Grande"/>
              </a:rPr>
              <a:t>Turning the Other Cheek</a:t>
            </a:r>
            <a:endParaRPr lang="en-US" sz="2200" dirty="0">
              <a:effectLst/>
              <a:latin typeface="Lucida Grande"/>
              <a:ea typeface="Lucida Grande"/>
              <a:cs typeface="Lucida Grande"/>
              <a:sym typeface="Lucida Grande"/>
            </a:endParaRPr>
          </a:p>
          <a:p>
            <a:r>
              <a:rPr lang="en-US" sz="2200" dirty="0">
                <a:effectLst/>
                <a:latin typeface="Lucida Grande"/>
                <a:ea typeface="Lucida Grande"/>
                <a:cs typeface="Lucida Grande"/>
                <a:sym typeface="Lucida Grande"/>
              </a:rPr>
              <a:t>Let me share another story. It’s about a man named Tom. (Tom is not his real name nor is this his real picture.)</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Tom was a Bible worker serving in a difficult region of the world where sharing the gospel is not always easy and many Christians are persecuted for their faith.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As the story goes, Tom and his wife had been in a motorcycle accident. The accident had occurred as they had been stopped beside the road when another cyclist came along and hit them. Thankfully, no one was seriously injured, even though both motorcycles were damaged. The man who hit them was drunk. He was also the chief of a nearby village.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Although Tom didn’t have much money, instead of getting angry over the accident, he asked the chief, “How shall we solve this problem?”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“You need to fix my motorcycle!” the chief rudely responded.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Without argument, Tom paid for the motorcycle repairs. But he didn’t stop there. In addition, he went to visit the chief and started looking for ways to help him and his family, even offering to go out and plow his field. Tom did so many nice things for this chief and his family that people in that village could not help but take notice.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“Our chief is a very rude man!” someone told Tom one day. “Why are you being so kind to him? No one ever manages to be friends with our chief!” </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“Because I love Jesus and I want to share His love with others,” Tom responded.</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Soon after, some of the villagers asked Tom if he would teach them more about Jesus. It was not long before Tom began Bible studies with a number of the villagers, and some were even baptized. The amazing miracle is that this village was in an area that Tom had tried to enter previously to share the gospel. But his efforts had always been unsuccessful. Now, through his kindness to the chief, God had made a breakthrough.</a:t>
            </a:r>
          </a:p>
          <a:p>
            <a:r>
              <a:rPr lang="en-US" sz="2200" dirty="0">
                <a:effectLst/>
                <a:latin typeface="Lucida Grande"/>
                <a:ea typeface="Lucida Grande"/>
                <a:cs typeface="Lucida Grande"/>
                <a:sym typeface="Lucida Grande"/>
              </a:rPr>
              <a:t> </a:t>
            </a:r>
          </a:p>
          <a:p>
            <a:r>
              <a:rPr lang="en-US" sz="2200" dirty="0">
                <a:effectLst/>
                <a:latin typeface="Lucida Grande"/>
                <a:ea typeface="Lucida Grande"/>
                <a:cs typeface="Lucida Grande"/>
                <a:sym typeface="Lucida Grande"/>
              </a:rPr>
              <a:t>Just think—if Tom had reacted to the accident the way most people do, he never would have been able to reach this village for Christ. Can you imagine how different things might be in our world and even in our church today, if we went the extra mile and served each other with such selfless humility, even when we’ve been wronged? </a:t>
            </a:r>
          </a:p>
          <a:p>
            <a:endParaRPr lang="en-US" sz="2200" dirty="0">
              <a:effectLst/>
              <a:latin typeface="Lucida Grande"/>
              <a:ea typeface="Lucida Grande"/>
              <a:cs typeface="Lucida Grande"/>
              <a:sym typeface="Lucida Grande"/>
            </a:endParaRPr>
          </a:p>
        </p:txBody>
      </p:sp>
    </p:spTree>
    <p:extLst>
      <p:ext uri="{BB962C8B-B14F-4D97-AF65-F5344CB8AC3E}">
        <p14:creationId xmlns:p14="http://schemas.microsoft.com/office/powerpoint/2010/main" val="3048478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Lucida Grande"/>
                <a:ea typeface="Lucida Grande"/>
                <a:cs typeface="Lucida Grande"/>
                <a:sym typeface="Lucida Grande"/>
              </a:rPr>
              <a:t>In </a:t>
            </a:r>
            <a:r>
              <a:rPr lang="en-US" sz="2200" i="1" dirty="0">
                <a:effectLst/>
                <a:latin typeface="Lucida Grande"/>
                <a:ea typeface="Lucida Grande"/>
                <a:cs typeface="Lucida Grande"/>
                <a:sym typeface="Lucida Grande"/>
              </a:rPr>
              <a:t>Ministry of Healing</a:t>
            </a:r>
            <a:r>
              <a:rPr lang="en-US" sz="2200" dirty="0">
                <a:effectLst/>
                <a:latin typeface="Lucida Grande"/>
                <a:ea typeface="Lucida Grande"/>
                <a:cs typeface="Lucida Grande"/>
                <a:sym typeface="Lucida Grande"/>
              </a:rPr>
              <a:t> we read, “We cannot afford to let our spirits chafe over any real or supposed wrong done to ourselves. Self is the enemy that we most need to fear...No other victory we can gain will be so precious as the victory gained over self. We should not allow our feelings to be easily wounded. We are to live, not to guard our feelings or our reputation, but to save souls” (White, </a:t>
            </a:r>
            <a:r>
              <a:rPr lang="en-US" sz="2200" i="1" dirty="0">
                <a:effectLst/>
                <a:latin typeface="Lucida Grande"/>
                <a:ea typeface="Lucida Grande"/>
                <a:cs typeface="Lucida Grande"/>
                <a:sym typeface="Lucida Grande"/>
              </a:rPr>
              <a:t>Ministry of Healing</a:t>
            </a:r>
            <a:r>
              <a:rPr lang="en-US" sz="2200" dirty="0">
                <a:effectLst/>
                <a:latin typeface="Lucida Grande"/>
                <a:ea typeface="Lucida Grande"/>
                <a:cs typeface="Lucida Grande"/>
                <a:sym typeface="Lucida Grande"/>
              </a:rPr>
              <a:t>, p. 485).</a:t>
            </a:r>
          </a:p>
          <a:p>
            <a:endParaRPr lang="en-US" dirty="0"/>
          </a:p>
        </p:txBody>
      </p:sp>
    </p:spTree>
    <p:extLst>
      <p:ext uri="{BB962C8B-B14F-4D97-AF65-F5344CB8AC3E}">
        <p14:creationId xmlns:p14="http://schemas.microsoft.com/office/powerpoint/2010/main" val="2927945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87400" y="1511300"/>
            <a:ext cx="11430000" cy="3810000"/>
          </a:xfrm>
          <a:prstGeom prst="rect">
            <a:avLst/>
          </a:prstGeom>
        </p:spPr>
        <p:txBody>
          <a:bodyPr anchor="b"/>
          <a:lstStyle>
            <a:lvl1pPr>
              <a:defRPr cap="all" spc="156">
                <a:solidFill>
                  <a:srgbClr val="276D6D"/>
                </a:solidFill>
              </a:defRPr>
            </a:lvl1pPr>
          </a:lstStyle>
          <a:p>
            <a:r>
              <a:t>Title Text</a:t>
            </a:r>
          </a:p>
        </p:txBody>
      </p:sp>
      <p:sp>
        <p:nvSpPr>
          <p:cNvPr id="12" name="Body Level One…"/>
          <p:cNvSpPr txBox="1">
            <a:spLocks noGrp="1"/>
          </p:cNvSpPr>
          <p:nvPr>
            <p:ph type="body" sz="quarter" idx="1"/>
          </p:nvPr>
        </p:nvSpPr>
        <p:spPr>
          <a:xfrm>
            <a:off x="787400" y="5308600"/>
            <a:ext cx="11430000" cy="1892300"/>
          </a:xfrm>
          <a:prstGeom prst="rect">
            <a:avLst/>
          </a:prstGeom>
        </p:spPr>
        <p:txBody>
          <a:bodyPr anchor="t"/>
          <a:lstStyle>
            <a:lvl1pPr marL="0" indent="0" algn="ctr">
              <a:spcBef>
                <a:spcPts val="0"/>
              </a:spcBef>
              <a:buSzTx/>
              <a:buNone/>
              <a:defRPr sz="5600"/>
            </a:lvl1pPr>
            <a:lvl2pPr marL="0" indent="0" algn="ctr">
              <a:spcBef>
                <a:spcPts val="0"/>
              </a:spcBef>
              <a:buSzTx/>
              <a:buNone/>
              <a:defRPr sz="5600"/>
            </a:lvl2pPr>
            <a:lvl3pPr marL="0" indent="0" algn="ctr">
              <a:spcBef>
                <a:spcPts val="0"/>
              </a:spcBef>
              <a:buSzTx/>
              <a:buNone/>
              <a:defRPr sz="5600"/>
            </a:lvl3pPr>
            <a:lvl4pPr marL="0" indent="0" algn="ctr">
              <a:spcBef>
                <a:spcPts val="0"/>
              </a:spcBef>
              <a:buSzTx/>
              <a:buNone/>
              <a:defRPr sz="5600"/>
            </a:lvl4pPr>
            <a:lvl5pPr marL="0" indent="0" algn="ctr">
              <a:spcBef>
                <a:spcPts val="0"/>
              </a:spcBef>
              <a:buSzTx/>
              <a:buNone/>
              <a:defRPr sz="56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89" name="Image"/>
          <p:cNvSpPr>
            <a:spLocks noGrp="1"/>
          </p:cNvSpPr>
          <p:nvPr>
            <p:ph type="pic" sz="half" idx="13"/>
          </p:nvPr>
        </p:nvSpPr>
        <p:spPr>
          <a:xfrm>
            <a:off x="7391400" y="2768600"/>
            <a:ext cx="4624754" cy="5715000"/>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90" name="Title Text"/>
          <p:cNvSpPr txBox="1">
            <a:spLocks noGrp="1"/>
          </p:cNvSpPr>
          <p:nvPr>
            <p:ph type="title"/>
          </p:nvPr>
        </p:nvSpPr>
        <p:spPr>
          <a:prstGeom prst="rect">
            <a:avLst/>
          </a:prstGeom>
        </p:spPr>
        <p:txBody>
          <a:bodyPr/>
          <a:lstStyle/>
          <a:p>
            <a:r>
              <a:t>Title Text</a:t>
            </a:r>
          </a:p>
        </p:txBody>
      </p:sp>
      <p:sp>
        <p:nvSpPr>
          <p:cNvPr id="91" name="Body Level One…"/>
          <p:cNvSpPr txBox="1">
            <a:spLocks noGrp="1"/>
          </p:cNvSpPr>
          <p:nvPr>
            <p:ph type="body" sz="half" idx="1"/>
          </p:nvPr>
        </p:nvSpPr>
        <p:spPr>
          <a:xfrm>
            <a:off x="7874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99" name="Title Text"/>
          <p:cNvSpPr txBox="1">
            <a:spLocks noGrp="1"/>
          </p:cNvSpPr>
          <p:nvPr>
            <p:ph type="title"/>
          </p:nvPr>
        </p:nvSpPr>
        <p:spPr>
          <a:prstGeom prst="rect">
            <a:avLst/>
          </a:prstGeom>
        </p:spPr>
        <p:txBody>
          <a:bodyPr/>
          <a:lstStyle/>
          <a:p>
            <a:r>
              <a:t>Title Text</a:t>
            </a:r>
          </a:p>
        </p:txBody>
      </p:sp>
      <p:sp>
        <p:nvSpPr>
          <p:cNvPr id="100" name="Body Level One…"/>
          <p:cNvSpPr txBox="1">
            <a:spLocks noGrp="1"/>
          </p:cNvSpPr>
          <p:nvPr>
            <p:ph type="body" sz="half" idx="1"/>
          </p:nvPr>
        </p:nvSpPr>
        <p:spPr>
          <a:xfrm>
            <a:off x="7874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08" name="Title Text"/>
          <p:cNvSpPr txBox="1">
            <a:spLocks noGrp="1"/>
          </p:cNvSpPr>
          <p:nvPr>
            <p:ph type="title"/>
          </p:nvPr>
        </p:nvSpPr>
        <p:spPr>
          <a:prstGeom prst="rect">
            <a:avLst/>
          </a:prstGeom>
        </p:spPr>
        <p:txBody>
          <a:bodyPr/>
          <a:lstStyle/>
          <a:p>
            <a:r>
              <a:t>Title Text</a:t>
            </a:r>
          </a:p>
        </p:txBody>
      </p:sp>
      <p:sp>
        <p:nvSpPr>
          <p:cNvPr id="109" name="Body Level One…"/>
          <p:cNvSpPr txBox="1">
            <a:spLocks noGrp="1"/>
          </p:cNvSpPr>
          <p:nvPr>
            <p:ph type="body" sz="half" idx="1"/>
          </p:nvPr>
        </p:nvSpPr>
        <p:spPr>
          <a:xfrm>
            <a:off x="6946900" y="2768600"/>
            <a:ext cx="5270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xfrm>
            <a:off x="787400" y="2768600"/>
            <a:ext cx="114300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idx="1"/>
          </p:nvPr>
        </p:nvSpPr>
        <p:spPr>
          <a:xfrm>
            <a:off x="787400" y="2768600"/>
            <a:ext cx="11430000" cy="5715000"/>
          </a:xfrm>
          <a:prstGeom prst="rect">
            <a:avLst/>
          </a:prstGeom>
        </p:spPr>
        <p:txBody>
          <a:bodyPr numCol="2" spcCol="571500" anchor="t"/>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a:lstStyle/>
          <a:p>
            <a:r>
              <a:t>Title Text</a:t>
            </a:r>
          </a:p>
        </p:txBody>
      </p:sp>
      <p:sp>
        <p:nvSpPr>
          <p:cNvPr id="5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1" name="Title Text"/>
          <p:cNvSpPr txBox="1">
            <a:spLocks noGrp="1"/>
          </p:cNvSpPr>
          <p:nvPr>
            <p:ph type="title"/>
          </p:nvPr>
        </p:nvSpPr>
        <p:spPr>
          <a:xfrm>
            <a:off x="787400" y="3657600"/>
            <a:ext cx="11430000" cy="2438400"/>
          </a:xfrm>
          <a:prstGeom prst="rect">
            <a:avLst/>
          </a:prstGeom>
        </p:spPr>
        <p:txBody>
          <a:bodyPr/>
          <a:lstStyle>
            <a:lvl1pPr>
              <a:defRPr cap="all">
                <a:solidFill>
                  <a:srgbClr val="276D6D"/>
                </a:solidFill>
              </a:defRPr>
            </a:lvl1pPr>
          </a:lstStyle>
          <a:p>
            <a:r>
              <a:t>Title Text</a:t>
            </a:r>
          </a:p>
        </p:txBody>
      </p:sp>
      <p:sp>
        <p:nvSpPr>
          <p:cNvPr id="62"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9" name="Image"/>
          <p:cNvSpPr>
            <a:spLocks noGrp="1"/>
          </p:cNvSpPr>
          <p:nvPr>
            <p:ph type="pic" idx="13"/>
          </p:nvPr>
        </p:nvSpPr>
        <p:spPr>
          <a:xfrm>
            <a:off x="1922503" y="909596"/>
            <a:ext cx="9159794" cy="6096001"/>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70" name="Title Text"/>
          <p:cNvSpPr txBox="1">
            <a:spLocks noGrp="1"/>
          </p:cNvSpPr>
          <p:nvPr>
            <p:ph type="title"/>
          </p:nvPr>
        </p:nvSpPr>
        <p:spPr>
          <a:xfrm>
            <a:off x="787400" y="7188200"/>
            <a:ext cx="11430000" cy="1270000"/>
          </a:xfrm>
          <a:prstGeom prst="rect">
            <a:avLst/>
          </a:prstGeom>
        </p:spPr>
        <p:txBody>
          <a:bodyPr anchor="b"/>
          <a:lstStyle>
            <a:lvl1pPr>
              <a:defRPr>
                <a:solidFill>
                  <a:srgbClr val="276D6D"/>
                </a:solidFill>
              </a:defRPr>
            </a:lvl1pPr>
          </a:lstStyle>
          <a:p>
            <a:r>
              <a:t>Title Text</a:t>
            </a:r>
          </a:p>
        </p:txBody>
      </p:sp>
      <p:sp>
        <p:nvSpPr>
          <p:cNvPr id="71" name="Body Level One…"/>
          <p:cNvSpPr txBox="1">
            <a:spLocks noGrp="1"/>
          </p:cNvSpPr>
          <p:nvPr>
            <p:ph type="body" sz="quarter" idx="1"/>
          </p:nvPr>
        </p:nvSpPr>
        <p:spPr>
          <a:xfrm>
            <a:off x="787400" y="8445500"/>
            <a:ext cx="11430000" cy="774700"/>
          </a:xfrm>
          <a:prstGeom prst="rect">
            <a:avLst/>
          </a:prstGeom>
        </p:spPr>
        <p:txBody>
          <a:bodyPr anchor="t"/>
          <a:lstStyle>
            <a:lvl1pPr marL="0" indent="0" algn="ctr">
              <a:spcBef>
                <a:spcPts val="1200"/>
              </a:spcBef>
              <a:buSzTx/>
              <a:buNone/>
            </a:lvl1pPr>
            <a:lvl2pPr marL="0" indent="0" algn="ctr">
              <a:spcBef>
                <a:spcPts val="1200"/>
              </a:spcBef>
              <a:buSzTx/>
              <a:buNone/>
            </a:lvl2pPr>
            <a:lvl3pPr marL="0" indent="0" algn="ctr">
              <a:spcBef>
                <a:spcPts val="1200"/>
              </a:spcBef>
              <a:buSzTx/>
              <a:buNone/>
            </a:lvl3pPr>
            <a:lvl4pPr marL="0" indent="0" algn="ctr">
              <a:spcBef>
                <a:spcPts val="1200"/>
              </a:spcBef>
              <a:buSzTx/>
              <a:buNone/>
            </a:lvl4pPr>
            <a:lvl5pPr marL="0" indent="0" algn="ctr">
              <a:spcBef>
                <a:spcPts val="1200"/>
              </a:spcBef>
              <a:buSzTx/>
              <a:buNone/>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nchor="t"/>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9" name="Image"/>
          <p:cNvSpPr>
            <a:spLocks noGrp="1"/>
          </p:cNvSpPr>
          <p:nvPr>
            <p:ph type="pic" sz="half" idx="13"/>
          </p:nvPr>
        </p:nvSpPr>
        <p:spPr>
          <a:xfrm>
            <a:off x="7378700" y="2057400"/>
            <a:ext cx="4624754" cy="5715000"/>
          </a:xfrm>
          <a:prstGeom prst="rect">
            <a:avLst/>
          </a:prstGeom>
          <a:ln w="9525">
            <a:round/>
          </a:ln>
          <a:effectLst>
            <a:outerShdw blurRad="63500" dist="38100" dir="5400000" rotWithShape="0">
              <a:srgbClr val="000000">
                <a:alpha val="50000"/>
              </a:srgbClr>
            </a:outerShdw>
          </a:effectLst>
        </p:spPr>
        <p:txBody>
          <a:bodyPr lIns="91439" tIns="45719" rIns="91439" bIns="45719" anchor="t"/>
          <a:lstStyle/>
          <a:p>
            <a:endParaRPr/>
          </a:p>
        </p:txBody>
      </p:sp>
      <p:sp>
        <p:nvSpPr>
          <p:cNvPr id="80" name="Title Text"/>
          <p:cNvSpPr txBox="1">
            <a:spLocks noGrp="1"/>
          </p:cNvSpPr>
          <p:nvPr>
            <p:ph type="title"/>
          </p:nvPr>
        </p:nvSpPr>
        <p:spPr>
          <a:xfrm>
            <a:off x="787400" y="1981200"/>
            <a:ext cx="5270500" cy="3340100"/>
          </a:xfrm>
          <a:prstGeom prst="rect">
            <a:avLst/>
          </a:prstGeom>
        </p:spPr>
        <p:txBody>
          <a:bodyPr anchor="b"/>
          <a:lstStyle>
            <a:lvl1pPr>
              <a:defRPr>
                <a:solidFill>
                  <a:srgbClr val="276D6D"/>
                </a:solidFill>
              </a:defRPr>
            </a:lvl1pPr>
          </a:lstStyle>
          <a:p>
            <a:r>
              <a:t>Title Text</a:t>
            </a:r>
          </a:p>
        </p:txBody>
      </p:sp>
      <p:sp>
        <p:nvSpPr>
          <p:cNvPr id="81" name="Body Level One…"/>
          <p:cNvSpPr txBox="1">
            <a:spLocks noGrp="1"/>
          </p:cNvSpPr>
          <p:nvPr>
            <p:ph type="body" sz="quarter" idx="1"/>
          </p:nvPr>
        </p:nvSpPr>
        <p:spPr>
          <a:xfrm>
            <a:off x="787400" y="5308600"/>
            <a:ext cx="5270500" cy="2463800"/>
          </a:xfrm>
          <a:prstGeom prst="rect">
            <a:avLst/>
          </a:prstGeom>
        </p:spPr>
        <p:txBody>
          <a:bodyPr anchor="t"/>
          <a:lstStyle>
            <a:lvl1pPr marL="0" indent="0" algn="ctr">
              <a:spcBef>
                <a:spcPts val="1200"/>
              </a:spcBef>
              <a:buSzTx/>
              <a:buNone/>
            </a:lvl1pPr>
            <a:lvl2pPr marL="0" indent="0" algn="ctr">
              <a:spcBef>
                <a:spcPts val="1200"/>
              </a:spcBef>
              <a:buSzTx/>
              <a:buNone/>
            </a:lvl2pPr>
            <a:lvl3pPr marL="0" indent="0" algn="ctr">
              <a:spcBef>
                <a:spcPts val="1200"/>
              </a:spcBef>
              <a:buSzTx/>
              <a:buNone/>
            </a:lvl3pPr>
            <a:lvl4pPr marL="0" indent="0" algn="ctr">
              <a:spcBef>
                <a:spcPts val="1200"/>
              </a:spcBef>
              <a:buSzTx/>
              <a:buNone/>
            </a:lvl4pPr>
            <a:lvl5pPr marL="0" indent="0" algn="ctr">
              <a:spcBef>
                <a:spcPts val="1200"/>
              </a:spcBef>
              <a:buSzTx/>
              <a:buNone/>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nchor="t"/>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787400" y="1257300"/>
            <a:ext cx="11430000" cy="723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787400" y="254000"/>
            <a:ext cx="11430000" cy="2438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r>
              <a:t>Title Text</a:t>
            </a:r>
          </a:p>
        </p:txBody>
      </p:sp>
      <p:sp>
        <p:nvSpPr>
          <p:cNvPr id="4" name="Slide Number"/>
          <p:cNvSpPr txBox="1">
            <a:spLocks noGrp="1"/>
          </p:cNvSpPr>
          <p:nvPr>
            <p:ph type="sldNum" sz="quarter" idx="2"/>
          </p:nvPr>
        </p:nvSpPr>
        <p:spPr>
          <a:xfrm>
            <a:off x="6302693" y="9131300"/>
            <a:ext cx="386716" cy="431800"/>
          </a:xfrm>
          <a:prstGeom prst="rect">
            <a:avLst/>
          </a:prstGeom>
          <a:ln w="12700">
            <a:miter lim="400000"/>
          </a:ln>
        </p:spPr>
        <p:txBody>
          <a:bodyPr wrap="none" lIns="50800" tIns="50800" rIns="50800" bIns="50800" anchor="ctr">
            <a:spAutoFit/>
          </a:bodyPr>
          <a:lstStyle>
            <a:lvl1pPr>
              <a:defRPr sz="2200">
                <a:solidFill>
                  <a:srgbClr val="5E5E5E"/>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1pPr>
      <a:lvl2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2pPr>
      <a:lvl3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3pPr>
      <a:lvl4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4pPr>
      <a:lvl5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5pPr>
      <a:lvl6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6pPr>
      <a:lvl7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7pPr>
      <a:lvl8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8pPr>
      <a:lvl9pPr marL="0" marR="0" indent="0" algn="ctr" defTabSz="584200" rtl="0" latinLnBrk="0">
        <a:lnSpc>
          <a:spcPct val="100000"/>
        </a:lnSpc>
        <a:spcBef>
          <a:spcPts val="0"/>
        </a:spcBef>
        <a:spcAft>
          <a:spcPts val="0"/>
        </a:spcAft>
        <a:buClrTx/>
        <a:buSzTx/>
        <a:buFontTx/>
        <a:buNone/>
        <a:tabLst/>
        <a:defRPr sz="7800" b="0" i="0" u="none" strike="noStrike" cap="none" spc="0" baseline="0">
          <a:solidFill>
            <a:srgbClr val="767367"/>
          </a:solidFill>
          <a:effectLst>
            <a:outerShdw blurRad="63500" dist="12700" dir="5400000" rotWithShape="0">
              <a:srgbClr val="000000">
                <a:alpha val="30000"/>
              </a:srgbClr>
            </a:outerShdw>
          </a:effectLst>
          <a:uFillTx/>
          <a:latin typeface="+mn-lt"/>
          <a:ea typeface="+mn-ea"/>
          <a:cs typeface="+mn-cs"/>
          <a:sym typeface="Baskerville"/>
        </a:defRPr>
      </a:lvl9pPr>
    </p:titleStyle>
    <p:bodyStyle>
      <a:lvl1pPr marL="571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1pPr>
      <a:lvl2pPr marL="1016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2pPr>
      <a:lvl3pPr marL="1460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3pPr>
      <a:lvl4pPr marL="1905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4pPr>
      <a:lvl5pPr marL="2349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5pPr>
      <a:lvl6pPr marL="2794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6pPr>
      <a:lvl7pPr marL="3238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7pPr>
      <a:lvl8pPr marL="36830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8pPr>
      <a:lvl9pPr marL="4127500" marR="0" indent="-571500" algn="l" defTabSz="584200" rtl="0" latinLnBrk="0">
        <a:lnSpc>
          <a:spcPct val="100000"/>
        </a:lnSpc>
        <a:spcBef>
          <a:spcPts val="4200"/>
        </a:spcBef>
        <a:spcAft>
          <a:spcPts val="0"/>
        </a:spcAft>
        <a:buClrTx/>
        <a:buSzPct val="80000"/>
        <a:buFontTx/>
        <a:buBlip>
          <a:blip r:embed="rId15"/>
        </a:buBlip>
        <a:tabLst/>
        <a:defRPr sz="3600" b="0" i="0" u="none" strike="noStrike" cap="none" spc="0" baseline="0">
          <a:solidFill>
            <a:srgbClr val="5E5E5E"/>
          </a:solidFill>
          <a:uFillTx/>
          <a:latin typeface="Hoefler Text"/>
          <a:ea typeface="Hoefler Text"/>
          <a:cs typeface="Hoefler Text"/>
          <a:sym typeface="Hoefler Text"/>
        </a:defRPr>
      </a:lvl9pPr>
    </p:bodyStyle>
    <p:otherStyle>
      <a:lvl1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1pPr>
      <a:lvl2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2pPr>
      <a:lvl3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3pPr>
      <a:lvl4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4pPr>
      <a:lvl5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5pPr>
      <a:lvl6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6pPr>
      <a:lvl7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7pPr>
      <a:lvl8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8pPr>
      <a:lvl9pPr marL="0" marR="0" indent="0" algn="ctr" defTabSz="58420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Hoefler Tex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Virtuous Living…"/>
          <p:cNvSpPr/>
          <p:nvPr/>
        </p:nvSpPr>
        <p:spPr>
          <a:xfrm>
            <a:off x="-342901" y="4967943"/>
            <a:ext cx="13690601" cy="2687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defTabSz="457200">
              <a:defRPr sz="12000" i="1">
                <a:solidFill>
                  <a:srgbClr val="000000"/>
                </a:solidFill>
                <a:effectLst>
                  <a:outerShdw blurRad="127000" dist="76200" dir="2700000" rotWithShape="0">
                    <a:srgbClr val="000000">
                      <a:alpha val="75000"/>
                    </a:srgbClr>
                  </a:outerShdw>
                </a:effectLst>
                <a:latin typeface="Times New Roman"/>
                <a:ea typeface="Times New Roman"/>
                <a:cs typeface="Times New Roman"/>
                <a:sym typeface="Times New Roman"/>
              </a:defRPr>
            </a:pPr>
            <a:r>
              <a:rPr dirty="0"/>
              <a:t>Virtuous Living</a:t>
            </a:r>
          </a:p>
          <a:p>
            <a:pPr defTabSz="457200">
              <a:defRPr sz="9600" i="1">
                <a:solidFill>
                  <a:srgbClr val="000000"/>
                </a:solidFill>
                <a:effectLst>
                  <a:outerShdw blurRad="127000" dist="76200" dir="2700000" rotWithShape="0">
                    <a:srgbClr val="000000">
                      <a:alpha val="75000"/>
                    </a:srgbClr>
                  </a:outerShdw>
                </a:effectLst>
                <a:latin typeface="Times New Roman"/>
                <a:ea typeface="Times New Roman"/>
                <a:cs typeface="Times New Roman"/>
                <a:sym typeface="Times New Roman"/>
              </a:defRPr>
            </a:pPr>
            <a:r>
              <a:rPr sz="4800" dirty="0"/>
              <a:t>in a</a:t>
            </a:r>
            <a:r>
              <a:rPr lang="en-US" sz="4800" dirty="0"/>
              <a:t>n</a:t>
            </a:r>
            <a:r>
              <a:rPr sz="4800" dirty="0"/>
              <a:t> Un-</a:t>
            </a:r>
            <a:r>
              <a:rPr lang="en-US" sz="4800" dirty="0"/>
              <a:t>v</a:t>
            </a:r>
            <a:r>
              <a:rPr sz="4800" dirty="0"/>
              <a:t>irtuous World! </a:t>
            </a:r>
          </a:p>
        </p:txBody>
      </p:sp>
      <p:grpSp>
        <p:nvGrpSpPr>
          <p:cNvPr id="122" name="lightstock_75603_medium_bhp.jpg"/>
          <p:cNvGrpSpPr/>
          <p:nvPr/>
        </p:nvGrpSpPr>
        <p:grpSpPr>
          <a:xfrm rot="21109865">
            <a:off x="1795554" y="949038"/>
            <a:ext cx="4762501" cy="3924301"/>
            <a:chOff x="0" y="0"/>
            <a:chExt cx="4762500" cy="3924300"/>
          </a:xfrm>
        </p:grpSpPr>
        <p:pic>
          <p:nvPicPr>
            <p:cNvPr id="121" name="lightstock_75603_medium_bhp.jpg" descr="lightstock_75603_medium_bhp.jpg"/>
            <p:cNvPicPr>
              <a:picLocks/>
            </p:cNvPicPr>
            <p:nvPr/>
          </p:nvPicPr>
          <p:blipFill>
            <a:blip r:embed="rId2">
              <a:extLst>
                <a:ext uri="{28A0092B-C50C-407E-A947-70E740481C1C}">
                  <a14:useLocalDpi xmlns:a14="http://schemas.microsoft.com/office/drawing/2010/main"/>
                </a:ext>
              </a:extLst>
            </a:blip>
            <a:srcRect/>
            <a:stretch>
              <a:fillRect/>
            </a:stretch>
          </p:blipFill>
          <p:spPr>
            <a:xfrm rot="-4">
              <a:off x="215900" y="139700"/>
              <a:ext cx="4330701" cy="3363180"/>
            </a:xfrm>
            <a:prstGeom prst="rect">
              <a:avLst/>
            </a:prstGeom>
            <a:ln>
              <a:noFill/>
            </a:ln>
            <a:effectLst/>
          </p:spPr>
        </p:pic>
        <p:pic>
          <p:nvPicPr>
            <p:cNvPr id="120" name="lightstock_75603_medium_bhp.jpg" descr="lightstock_75603_medium_bhp.jpg"/>
            <p:cNvPicPr>
              <a:picLocks/>
            </p:cNvPicPr>
            <p:nvPr/>
          </p:nvPicPr>
          <p:blipFill>
            <a:blip r:embed="rId3"/>
            <a:stretch>
              <a:fillRect/>
            </a:stretch>
          </p:blipFill>
          <p:spPr>
            <a:xfrm>
              <a:off x="0" y="0"/>
              <a:ext cx="4762500" cy="3924301"/>
            </a:xfrm>
            <a:prstGeom prst="rect">
              <a:avLst/>
            </a:prstGeom>
            <a:effectLst/>
          </p:spPr>
        </p:pic>
      </p:grpSp>
      <p:grpSp>
        <p:nvGrpSpPr>
          <p:cNvPr id="125" name="213 - Prayer and Thriving Relationships.jpg"/>
          <p:cNvGrpSpPr/>
          <p:nvPr/>
        </p:nvGrpSpPr>
        <p:grpSpPr>
          <a:xfrm rot="267770">
            <a:off x="6544056" y="1297888"/>
            <a:ext cx="4876801" cy="3949701"/>
            <a:chOff x="0" y="0"/>
            <a:chExt cx="4876800" cy="3949700"/>
          </a:xfrm>
        </p:grpSpPr>
        <p:pic>
          <p:nvPicPr>
            <p:cNvPr id="124" name="213 - Prayer and Thriving Relationships.jpg" descr="213 - Prayer and Thriving Relationships.jpg"/>
            <p:cNvPicPr>
              <a:picLocks/>
            </p:cNvPicPr>
            <p:nvPr/>
          </p:nvPicPr>
          <p:blipFill>
            <a:blip r:embed="rId4">
              <a:extLst>
                <a:ext uri="{28A0092B-C50C-407E-A947-70E740481C1C}">
                  <a14:useLocalDpi xmlns:a14="http://schemas.microsoft.com/office/drawing/2010/main"/>
                </a:ext>
              </a:extLst>
            </a:blip>
            <a:srcRect/>
            <a:stretch>
              <a:fillRect/>
            </a:stretch>
          </p:blipFill>
          <p:spPr>
            <a:xfrm rot="-2">
              <a:off x="215899" y="139700"/>
              <a:ext cx="4439843" cy="3390901"/>
            </a:xfrm>
            <a:prstGeom prst="rect">
              <a:avLst/>
            </a:prstGeom>
            <a:ln>
              <a:noFill/>
            </a:ln>
            <a:effectLst/>
          </p:spPr>
        </p:pic>
        <p:pic>
          <p:nvPicPr>
            <p:cNvPr id="123" name="213 - Prayer and Thriving Relationships.jpg" descr="213 - Prayer and Thriving Relationships.jpg"/>
            <p:cNvPicPr>
              <a:picLocks/>
            </p:cNvPicPr>
            <p:nvPr/>
          </p:nvPicPr>
          <p:blipFill>
            <a:blip r:embed="rId5"/>
            <a:stretch>
              <a:fillRect/>
            </a:stretch>
          </p:blipFill>
          <p:spPr>
            <a:xfrm>
              <a:off x="0" y="0"/>
              <a:ext cx="4876800" cy="3949700"/>
            </a:xfrm>
            <a:prstGeom prst="rect">
              <a:avLst/>
            </a:prstGeom>
            <a:effectLst/>
          </p:spPr>
        </p:pic>
      </p:grpSp>
      <p:sp>
        <p:nvSpPr>
          <p:cNvPr id="126" name="General Conference Women’s Ministries…"/>
          <p:cNvSpPr/>
          <p:nvPr/>
        </p:nvSpPr>
        <p:spPr>
          <a:xfrm>
            <a:off x="4542992" y="8483385"/>
            <a:ext cx="3992241" cy="635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800">
                <a:solidFill>
                  <a:srgbClr val="000000"/>
                </a:solidFill>
                <a:latin typeface="Times New Roman"/>
                <a:ea typeface="Times New Roman"/>
                <a:cs typeface="Times New Roman"/>
                <a:sym typeface="Times New Roman"/>
              </a:defRPr>
            </a:pPr>
            <a:r>
              <a:rPr dirty="0"/>
              <a:t>General Conference Women’s Ministries</a:t>
            </a:r>
          </a:p>
          <a:p>
            <a:pPr>
              <a:defRPr sz="1800">
                <a:solidFill>
                  <a:srgbClr val="000000"/>
                </a:solidFill>
                <a:latin typeface="Times New Roman"/>
                <a:ea typeface="Times New Roman"/>
                <a:cs typeface="Times New Roman"/>
                <a:sym typeface="Times New Roman"/>
              </a:defRPr>
            </a:pPr>
            <a:r>
              <a:rPr dirty="0"/>
              <a:t>International Women’s Day of Prayer</a:t>
            </a:r>
          </a:p>
        </p:txBody>
      </p:sp>
      <p:pic>
        <p:nvPicPr>
          <p:cNvPr id="127" name="droppedImage.pdf" descr="droppedImage.pdf"/>
          <p:cNvPicPr>
            <a:picLocks noChangeAspect="1"/>
          </p:cNvPicPr>
          <p:nvPr/>
        </p:nvPicPr>
        <p:blipFill>
          <a:blip r:embed="rId6"/>
          <a:stretch>
            <a:fillRect/>
          </a:stretch>
        </p:blipFill>
        <p:spPr>
          <a:xfrm>
            <a:off x="11335873" y="8559775"/>
            <a:ext cx="914400" cy="711201"/>
          </a:xfrm>
          <a:prstGeom prst="rect">
            <a:avLst/>
          </a:prstGeom>
          <a:ln w="12700">
            <a:miter lim="400000"/>
          </a:ln>
        </p:spPr>
      </p:pic>
      <p:sp>
        <p:nvSpPr>
          <p:cNvPr id="128" name="By Melody Mason"/>
          <p:cNvSpPr/>
          <p:nvPr/>
        </p:nvSpPr>
        <p:spPr>
          <a:xfrm rot="240000">
            <a:off x="7648359" y="4279901"/>
            <a:ext cx="2449374" cy="469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400">
                <a:solidFill>
                  <a:srgbClr val="FFFFFF"/>
                </a:solidFill>
              </a:defRPr>
            </a:lvl1pPr>
          </a:lstStyle>
          <a:p>
            <a:r>
              <a:t>By Melody Mason</a:t>
            </a:r>
          </a:p>
        </p:txBody>
      </p:sp>
      <p:sp>
        <p:nvSpPr>
          <p:cNvPr id="2" name="TextBox 1">
            <a:extLst>
              <a:ext uri="{FF2B5EF4-FFF2-40B4-BE49-F238E27FC236}">
                <a16:creationId xmlns:a16="http://schemas.microsoft.com/office/drawing/2014/main" id="{996EA8EB-1563-084F-924F-A149B877BFC9}"/>
              </a:ext>
            </a:extLst>
          </p:cNvPr>
          <p:cNvSpPr txBox="1"/>
          <p:nvPr/>
        </p:nvSpPr>
        <p:spPr>
          <a:xfrm>
            <a:off x="3509108" y="7668795"/>
            <a:ext cx="5777345"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sz="2800" dirty="0">
                <a:solidFill>
                  <a:schemeClr val="bg1">
                    <a:lumMod val="50000"/>
                  </a:schemeClr>
                </a:solidFill>
                <a:latin typeface="Calibri" panose="020F0502020204030204" pitchFamily="34" charset="0"/>
                <a:cs typeface="Calibri" panose="020F0502020204030204" pitchFamily="34" charset="0"/>
              </a:rPr>
              <a:t>[And the Call to Take Up Our Cross]</a:t>
            </a:r>
            <a:endParaRPr kumimoji="0" lang="en-US" sz="2800" b="0" i="0" u="none" strike="noStrike" cap="none" spc="0" normalizeH="0" baseline="0" dirty="0">
              <a:ln>
                <a:noFill/>
              </a:ln>
              <a:solidFill>
                <a:schemeClr val="bg1">
                  <a:lumMod val="50000"/>
                </a:schemeClr>
              </a:solidFill>
              <a:effectLst/>
              <a:uFillTx/>
              <a:latin typeface="Calibri" panose="020F0502020204030204" pitchFamily="34" charset="0"/>
              <a:cs typeface="Calibri" panose="020F0502020204030204" pitchFamily="34" charset="0"/>
              <a:sym typeface="Hoefler Text"/>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We cannot afford to let our spirits chafe over any real or supposed wrong done to ourselves. Self is the enemy that we most need to fear...No other victory we can gain will be so precious as the victory gained over self. We should not allow our feelings to be easily wounded. We are to live, not to guard our feelings or our reputation, but to save souls.”…"/>
          <p:cNvSpPr/>
          <p:nvPr/>
        </p:nvSpPr>
        <p:spPr>
          <a:xfrm>
            <a:off x="1117600" y="1771650"/>
            <a:ext cx="11176000" cy="6705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R="457200" defTabSz="457200">
              <a:defRPr sz="4400">
                <a:solidFill>
                  <a:srgbClr val="000000"/>
                </a:solidFill>
                <a:latin typeface="Calibri"/>
                <a:ea typeface="Calibri"/>
                <a:cs typeface="Calibri"/>
                <a:sym typeface="Calibri"/>
              </a:defRPr>
            </a:pPr>
            <a:r>
              <a:t>“We cannot afford to let our spirits chafe over any real or supposed wrong done to ourselves. Self is the enemy that we most need to fear...No other victory we can gain will be so precious as the victory gained over self. We should not allow our feelings to be easily wounded. </a:t>
            </a:r>
            <a:r>
              <a:rPr b="1"/>
              <a:t>We are to live, not to guard our feelings or our reputation, but to save souls</a:t>
            </a:r>
            <a:r>
              <a:t>.”</a:t>
            </a:r>
          </a:p>
          <a:p>
            <a:pPr marR="457200" defTabSz="457200">
              <a:defRPr>
                <a:solidFill>
                  <a:srgbClr val="000000"/>
                </a:solidFill>
                <a:latin typeface="Calibri"/>
                <a:ea typeface="Calibri"/>
                <a:cs typeface="Calibri"/>
                <a:sym typeface="Calibri"/>
              </a:defRPr>
            </a:pPr>
            <a:endParaRPr/>
          </a:p>
          <a:p>
            <a:pPr marR="457200" defTabSz="457200">
              <a:defRPr>
                <a:solidFill>
                  <a:srgbClr val="000000"/>
                </a:solidFill>
                <a:latin typeface="Calibri"/>
                <a:ea typeface="Calibri"/>
                <a:cs typeface="Calibri"/>
                <a:sym typeface="Calibri"/>
              </a:defRPr>
            </a:pPr>
            <a:r>
              <a:rPr i="1"/>
              <a:t>Ministry of Healing</a:t>
            </a:r>
            <a:r>
              <a:t>, p. 485</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he Lord can do more in one hour than we can do in a whole lifetime, and when He sees that His people are fully consecrated, let me tell you, a great work will be done in a short time, and the message of truth [will] be carried into the dark places of the earth, where it has never been proclaimed.”…"/>
          <p:cNvSpPr/>
          <p:nvPr/>
        </p:nvSpPr>
        <p:spPr>
          <a:xfrm>
            <a:off x="1238249" y="1390097"/>
            <a:ext cx="10528301" cy="6019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4400"/>
            </a:pPr>
            <a:r>
              <a:rPr dirty="0">
                <a:solidFill>
                  <a:srgbClr val="000000"/>
                </a:solidFill>
                <a:latin typeface="Calibri"/>
                <a:ea typeface="Calibri"/>
                <a:cs typeface="Calibri"/>
                <a:sym typeface="Calibri"/>
              </a:rPr>
              <a:t>“The Lord can do more in one hour than we can do in a whole lifetime, and when He sees </a:t>
            </a:r>
            <a:r>
              <a:rPr b="1" dirty="0">
                <a:solidFill>
                  <a:srgbClr val="000000"/>
                </a:solidFill>
                <a:latin typeface="Calibri"/>
                <a:ea typeface="Calibri"/>
                <a:cs typeface="Calibri"/>
                <a:sym typeface="Calibri"/>
              </a:rPr>
              <a:t>that His people are fully consecrated</a:t>
            </a:r>
            <a:r>
              <a:rPr dirty="0">
                <a:solidFill>
                  <a:srgbClr val="000000"/>
                </a:solidFill>
                <a:latin typeface="Calibri"/>
                <a:ea typeface="Calibri"/>
                <a:cs typeface="Calibri"/>
                <a:sym typeface="Calibri"/>
              </a:rPr>
              <a:t>, let me tell you, a great work will be done in a short time, and the message of truth [will] be carried into the dark places of the earth, where it has never been proclaimed.”</a:t>
            </a:r>
          </a:p>
          <a:p>
            <a:endParaRPr dirty="0">
              <a:solidFill>
                <a:srgbClr val="000000"/>
              </a:solidFill>
              <a:latin typeface="Calibri"/>
              <a:ea typeface="Calibri"/>
              <a:cs typeface="Calibri"/>
              <a:sym typeface="Calibri"/>
            </a:endParaRPr>
          </a:p>
          <a:p>
            <a:r>
              <a:rPr i="1" dirty="0">
                <a:solidFill>
                  <a:srgbClr val="000000"/>
                </a:solidFill>
                <a:latin typeface="Calibri"/>
                <a:ea typeface="Calibri"/>
                <a:cs typeface="Calibri"/>
                <a:sym typeface="Calibri"/>
              </a:rPr>
              <a:t>5</a:t>
            </a:r>
            <a:r>
              <a:rPr i="1" baseline="31999" dirty="0">
                <a:solidFill>
                  <a:srgbClr val="000000"/>
                </a:solidFill>
                <a:latin typeface="Calibri"/>
                <a:ea typeface="Calibri"/>
                <a:cs typeface="Calibri"/>
                <a:sym typeface="Calibri"/>
              </a:rPr>
              <a:t>th</a:t>
            </a:r>
            <a:r>
              <a:rPr i="1" dirty="0">
                <a:solidFill>
                  <a:srgbClr val="000000"/>
                </a:solidFill>
                <a:latin typeface="Calibri"/>
                <a:ea typeface="Calibri"/>
                <a:cs typeface="Calibri"/>
                <a:sym typeface="Calibri"/>
              </a:rPr>
              <a:t> Manuscript Releases</a:t>
            </a:r>
            <a:r>
              <a:rPr dirty="0">
                <a:solidFill>
                  <a:srgbClr val="000000"/>
                </a:solidFill>
                <a:latin typeface="Calibri"/>
                <a:ea typeface="Calibri"/>
                <a:cs typeface="Calibri"/>
                <a:sym typeface="Calibri"/>
              </a:rPr>
              <a:t>, p. 347.3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Safe.jpg" descr="Safe.jpg"/>
          <p:cNvPicPr>
            <a:picLocks noChangeAspect="1"/>
          </p:cNvPicPr>
          <p:nvPr/>
        </p:nvPicPr>
        <p:blipFill>
          <a:blip r:embed="rId3"/>
          <a:stretch>
            <a:fillRect/>
          </a:stretch>
        </p:blipFill>
        <p:spPr>
          <a:xfrm>
            <a:off x="0" y="0"/>
            <a:ext cx="13004800" cy="9753600"/>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 name="lightstock_477342_medium_bhp.jpg" descr="lightstock_477342_medium_bhp.jpg"/>
          <p:cNvPicPr>
            <a:picLocks noChangeAspect="1"/>
          </p:cNvPicPr>
          <p:nvPr/>
        </p:nvPicPr>
        <p:blipFill>
          <a:blip r:embed="rId3"/>
          <a:stretch>
            <a:fillRect/>
          </a:stretch>
        </p:blipFill>
        <p:spPr>
          <a:xfrm>
            <a:off x="-914301" y="-25400"/>
            <a:ext cx="14846102" cy="9906000"/>
          </a:xfrm>
          <a:prstGeom prst="rect">
            <a:avLst/>
          </a:prstGeom>
          <a:ln w="12700">
            <a:miter lim="400000"/>
          </a:ln>
        </p:spPr>
      </p:pic>
      <p:sp>
        <p:nvSpPr>
          <p:cNvPr id="208" name="“It is the glory of God to give His virtue…"/>
          <p:cNvSpPr/>
          <p:nvPr/>
        </p:nvSpPr>
        <p:spPr>
          <a:xfrm>
            <a:off x="622300" y="895350"/>
            <a:ext cx="117856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R="457200" defTabSz="457200">
              <a:defRPr sz="4800">
                <a:solidFill>
                  <a:srgbClr val="000000"/>
                </a:solidFill>
                <a:latin typeface="Calibri"/>
                <a:ea typeface="Calibri"/>
                <a:cs typeface="Calibri"/>
                <a:sym typeface="Calibri"/>
              </a:defRPr>
            </a:pPr>
            <a:r>
              <a:rPr dirty="0"/>
              <a:t>“It is the glory of God to give His virtue </a:t>
            </a:r>
          </a:p>
          <a:p>
            <a:pPr marR="457200" defTabSz="457200">
              <a:defRPr sz="4800">
                <a:solidFill>
                  <a:srgbClr val="000000"/>
                </a:solidFill>
                <a:latin typeface="Calibri"/>
                <a:ea typeface="Calibri"/>
                <a:cs typeface="Calibri"/>
                <a:sym typeface="Calibri"/>
              </a:defRPr>
            </a:pPr>
            <a:r>
              <a:rPr dirty="0"/>
              <a:t>to His children.”</a:t>
            </a:r>
          </a:p>
          <a:p>
            <a:pPr marR="457200" defTabSz="457200">
              <a:defRPr>
                <a:solidFill>
                  <a:srgbClr val="000000"/>
                </a:solidFill>
                <a:latin typeface="Calibri"/>
                <a:ea typeface="Calibri"/>
                <a:cs typeface="Calibri"/>
                <a:sym typeface="Calibri"/>
              </a:defRPr>
            </a:pPr>
            <a:r>
              <a:rPr i="1" dirty="0"/>
              <a:t>Acts of the Apostles</a:t>
            </a:r>
            <a:r>
              <a:rPr dirty="0"/>
              <a:t>, p. 530</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he life of Christ has shown what humanity can do by being partaker of the divine nature. All that Christ received from God we too may have. Then ask and receive. With the persevering faith of Jacob, with the unyielding persistence of Elijah, claim for yourself all that God has promised.”…"/>
          <p:cNvSpPr/>
          <p:nvPr/>
        </p:nvSpPr>
        <p:spPr>
          <a:xfrm>
            <a:off x="827575" y="1955800"/>
            <a:ext cx="11722101" cy="6464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R="457200" defTabSz="457200">
              <a:defRPr sz="4800">
                <a:solidFill>
                  <a:srgbClr val="000000"/>
                </a:solidFill>
                <a:latin typeface="Calibri"/>
                <a:ea typeface="Calibri"/>
                <a:cs typeface="Calibri"/>
                <a:sym typeface="Calibri"/>
              </a:defRPr>
            </a:pPr>
            <a:r>
              <a:t>“The life of Christ has shown what humanity can do by being partaker of the divine nature. All that Christ received from God we too may have. Then ask and receive. With the persevering faith of Jacob, with the unyielding persistence of Elijah, claim for yourself all that God has promised.”</a:t>
            </a:r>
          </a:p>
          <a:p>
            <a:pPr marR="457200" defTabSz="457200">
              <a:defRPr>
                <a:solidFill>
                  <a:srgbClr val="000000"/>
                </a:solidFill>
                <a:latin typeface="Calibri"/>
                <a:ea typeface="Calibri"/>
                <a:cs typeface="Calibri"/>
                <a:sym typeface="Calibri"/>
              </a:defRPr>
            </a:pPr>
            <a:endParaRPr/>
          </a:p>
          <a:p>
            <a:pPr marR="457200" defTabSz="457200">
              <a:defRPr>
                <a:solidFill>
                  <a:srgbClr val="000000"/>
                </a:solidFill>
                <a:latin typeface="Calibri"/>
                <a:ea typeface="Calibri"/>
                <a:cs typeface="Calibri"/>
                <a:sym typeface="Calibri"/>
              </a:defRPr>
            </a:pPr>
            <a:r>
              <a:rPr i="1"/>
              <a:t>Christ Object Lessons</a:t>
            </a:r>
            <a:r>
              <a:t>, p. 149</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lightstock_268389_medium_bhp (1).jpg" descr="lightstock_268389_medium_bhp (1).jpg"/>
          <p:cNvPicPr>
            <a:picLocks noChangeAspect="1"/>
          </p:cNvPicPr>
          <p:nvPr/>
        </p:nvPicPr>
        <p:blipFill>
          <a:blip r:embed="rId3"/>
          <a:stretch>
            <a:fillRect/>
          </a:stretch>
        </p:blipFill>
        <p:spPr>
          <a:xfrm>
            <a:off x="-812800" y="0"/>
            <a:ext cx="14630400" cy="9753600"/>
          </a:xfrm>
          <a:prstGeom prst="rect">
            <a:avLst/>
          </a:prstGeom>
          <a:ln w="12700">
            <a:miter lim="400000"/>
          </a:ln>
        </p:spPr>
      </p:pic>
      <p:sp>
        <p:nvSpPr>
          <p:cNvPr id="177" name="“Lord, change my heart!…"/>
          <p:cNvSpPr/>
          <p:nvPr/>
        </p:nvSpPr>
        <p:spPr>
          <a:xfrm>
            <a:off x="5829300" y="5835650"/>
            <a:ext cx="69977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R="457200" defTabSz="457200">
              <a:defRPr sz="3400" i="1">
                <a:solidFill>
                  <a:srgbClr val="000000"/>
                </a:solidFill>
                <a:latin typeface="Calibri"/>
                <a:ea typeface="Calibri"/>
                <a:cs typeface="Calibri"/>
                <a:sym typeface="Calibri"/>
              </a:defRPr>
            </a:pPr>
            <a:r>
              <a:rPr dirty="0"/>
              <a:t>“Lord, change my heart! </a:t>
            </a:r>
          </a:p>
          <a:p>
            <a:pPr marR="457200" defTabSz="457200">
              <a:defRPr sz="3400" i="1">
                <a:solidFill>
                  <a:srgbClr val="000000"/>
                </a:solidFill>
                <a:latin typeface="Calibri"/>
                <a:ea typeface="Calibri"/>
                <a:cs typeface="Calibri"/>
                <a:sym typeface="Calibri"/>
              </a:defRPr>
            </a:pPr>
            <a:r>
              <a:rPr dirty="0"/>
              <a:t>Make me like You.”</a:t>
            </a:r>
            <a:r>
              <a:rPr i="0" dirty="0"/>
              <a:t> </a:t>
            </a:r>
          </a:p>
        </p:txBody>
      </p:sp>
      <p:sp>
        <p:nvSpPr>
          <p:cNvPr id="2" name="TextBox 1">
            <a:extLst>
              <a:ext uri="{FF2B5EF4-FFF2-40B4-BE49-F238E27FC236}">
                <a16:creationId xmlns:a16="http://schemas.microsoft.com/office/drawing/2014/main" id="{41D18EB6-73CE-4845-AB51-D9129A4FA2CA}"/>
              </a:ext>
            </a:extLst>
          </p:cNvPr>
          <p:cNvSpPr txBox="1"/>
          <p:nvPr/>
        </p:nvSpPr>
        <p:spPr>
          <a:xfrm>
            <a:off x="-609601" y="507859"/>
            <a:ext cx="8123583"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6C6963"/>
                </a:solidFill>
                <a:effectLst/>
                <a:uFillTx/>
                <a:latin typeface="Calibri" panose="020F0502020204030204" pitchFamily="34" charset="0"/>
                <a:cs typeface="Calibri" panose="020F0502020204030204" pitchFamily="34" charset="0"/>
                <a:sym typeface="Hoefler Text"/>
              </a:rPr>
              <a:t>“The heart is deceitful above all things,</a:t>
            </a:r>
          </a:p>
          <a:p>
            <a:pPr marL="0" marR="0" indent="0" algn="ctr" defTabSz="584200" rtl="0" fontAlgn="auto" latinLnBrk="0" hangingPunct="0">
              <a:lnSpc>
                <a:spcPct val="100000"/>
              </a:lnSpc>
              <a:spcBef>
                <a:spcPts val="0"/>
              </a:spcBef>
              <a:spcAft>
                <a:spcPts val="0"/>
              </a:spcAft>
              <a:buClrTx/>
              <a:buSzTx/>
              <a:buFontTx/>
              <a:buNone/>
              <a:tabLst/>
            </a:pPr>
            <a:r>
              <a:rPr lang="en-US" dirty="0">
                <a:latin typeface="Calibri" panose="020F0502020204030204" pitchFamily="34" charset="0"/>
                <a:cs typeface="Calibri" panose="020F0502020204030204" pitchFamily="34" charset="0"/>
              </a:rPr>
              <a:t>And desperately wicked;</a:t>
            </a:r>
          </a:p>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6C6963"/>
                </a:solidFill>
                <a:effectLst/>
                <a:uFillTx/>
                <a:latin typeface="Calibri" panose="020F0502020204030204" pitchFamily="34" charset="0"/>
                <a:cs typeface="Calibri" panose="020F0502020204030204" pitchFamily="34" charset="0"/>
                <a:sym typeface="Hoefler Text"/>
              </a:rPr>
              <a:t>Who can know it?” </a:t>
            </a:r>
          </a:p>
          <a:p>
            <a:pPr marL="0" marR="0" indent="0" algn="ctr" defTabSz="5842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6C6963"/>
                </a:solidFill>
                <a:effectLst/>
                <a:uFillTx/>
                <a:latin typeface="Calibri" panose="020F0502020204030204" pitchFamily="34" charset="0"/>
                <a:cs typeface="Calibri" panose="020F0502020204030204" pitchFamily="34" charset="0"/>
                <a:sym typeface="Hoefler Text"/>
              </a:rPr>
              <a:t>Jeremiah 17:9</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Endurance.jpg" descr="Endurance.jpg"/>
          <p:cNvPicPr>
            <a:picLocks noChangeAspect="1"/>
          </p:cNvPicPr>
          <p:nvPr/>
        </p:nvPicPr>
        <p:blipFill>
          <a:blip r:embed="rId3"/>
          <a:stretch>
            <a:fillRect/>
          </a:stretch>
        </p:blipFill>
        <p:spPr>
          <a:xfrm>
            <a:off x="-419100" y="-203200"/>
            <a:ext cx="13538200" cy="10153650"/>
          </a:xfrm>
          <a:prstGeom prst="rect">
            <a:avLst/>
          </a:prstGeom>
          <a:ln w="12700">
            <a:miter lim="400000"/>
          </a:ln>
        </p:spPr>
      </p:pic>
      <p:sp>
        <p:nvSpPr>
          <p:cNvPr id="180" name="We are called…"/>
          <p:cNvSpPr/>
          <p:nvPr/>
        </p:nvSpPr>
        <p:spPr>
          <a:xfrm>
            <a:off x="8109536" y="1060450"/>
            <a:ext cx="4041578" cy="271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4800" b="1">
                <a:solidFill>
                  <a:srgbClr val="FFFFFF"/>
                </a:solidFill>
                <a:latin typeface="Calibri"/>
                <a:ea typeface="Calibri"/>
                <a:cs typeface="Calibri"/>
                <a:sym typeface="Calibri"/>
              </a:defRPr>
            </a:pPr>
            <a:r>
              <a:t>We are called </a:t>
            </a:r>
          </a:p>
          <a:p>
            <a:pPr>
              <a:defRPr sz="4800" b="1">
                <a:solidFill>
                  <a:srgbClr val="FFFFFF"/>
                </a:solidFill>
                <a:latin typeface="Calibri"/>
                <a:ea typeface="Calibri"/>
                <a:cs typeface="Calibri"/>
                <a:sym typeface="Calibri"/>
              </a:defRPr>
            </a:pPr>
            <a:r>
              <a:t>to take up </a:t>
            </a:r>
          </a:p>
          <a:p>
            <a:pPr>
              <a:defRPr sz="7200" b="1">
                <a:solidFill>
                  <a:srgbClr val="FFFFFF"/>
                </a:solidFill>
                <a:latin typeface="Calibri"/>
                <a:ea typeface="Calibri"/>
                <a:cs typeface="Calibri"/>
                <a:sym typeface="Calibri"/>
              </a:defRPr>
            </a:pPr>
            <a:r>
              <a:t>The Cross!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Endurance.jpg" descr="Endurance.jpg"/>
          <p:cNvPicPr>
            <a:picLocks noChangeAspect="1"/>
          </p:cNvPicPr>
          <p:nvPr/>
        </p:nvPicPr>
        <p:blipFill>
          <a:blip r:embed="rId3"/>
          <a:stretch>
            <a:fillRect/>
          </a:stretch>
        </p:blipFill>
        <p:spPr>
          <a:xfrm>
            <a:off x="-419100" y="-203200"/>
            <a:ext cx="13538200" cy="10153650"/>
          </a:xfrm>
          <a:prstGeom prst="rect">
            <a:avLst/>
          </a:prstGeom>
          <a:ln w="12700">
            <a:miter lim="400000"/>
          </a:ln>
        </p:spPr>
      </p:pic>
      <p:sp>
        <p:nvSpPr>
          <p:cNvPr id="183" name="...For whoever desires to save his life will lose it, but whoever loses his life for My sake will save it.”…"/>
          <p:cNvSpPr/>
          <p:nvPr/>
        </p:nvSpPr>
        <p:spPr>
          <a:xfrm>
            <a:off x="7442200" y="6775450"/>
            <a:ext cx="5397500" cy="2641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R="457200" defTabSz="457200">
              <a:defRPr sz="3300" b="1">
                <a:solidFill>
                  <a:srgbClr val="FFFFFF"/>
                </a:solidFill>
                <a:latin typeface="Calibri"/>
                <a:ea typeface="Calibri"/>
                <a:cs typeface="Calibri"/>
                <a:sym typeface="Calibri"/>
              </a:defRPr>
            </a:pPr>
            <a:r>
              <a:t> ...For whoever desires to save his life will lose it, but whoever loses his life for My sake will save it.” </a:t>
            </a:r>
          </a:p>
          <a:p>
            <a:pPr marR="457200" defTabSz="457200">
              <a:defRPr sz="3300" b="1">
                <a:solidFill>
                  <a:srgbClr val="FFFFFF"/>
                </a:solidFill>
                <a:latin typeface="Calibri"/>
                <a:ea typeface="Calibri"/>
                <a:cs typeface="Calibri"/>
                <a:sym typeface="Calibri"/>
              </a:defRPr>
            </a:pPr>
            <a:r>
              <a:t>Luke 9:23-24</a:t>
            </a:r>
          </a:p>
        </p:txBody>
      </p:sp>
      <p:sp>
        <p:nvSpPr>
          <p:cNvPr id="184" name="“If anyone desires to come after Me, let him deny himself, and take up his cross daily, and follow Me..."/>
          <p:cNvSpPr/>
          <p:nvPr/>
        </p:nvSpPr>
        <p:spPr>
          <a:xfrm>
            <a:off x="471975" y="654050"/>
            <a:ext cx="3848101" cy="314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marR="457200" defTabSz="457200">
              <a:defRPr sz="3300" b="1">
                <a:solidFill>
                  <a:srgbClr val="FFFFFF"/>
                </a:solidFill>
                <a:latin typeface="Calibri"/>
                <a:ea typeface="Calibri"/>
                <a:cs typeface="Calibri"/>
                <a:sym typeface="Calibri"/>
              </a:defRPr>
            </a:lvl1pPr>
          </a:lstStyle>
          <a:p>
            <a:r>
              <a:t>“If anyone desires to come after Me, let him deny himself, and take up his cross daily, and follow Me...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We are never called upon to make a real sacrifice for God. Many things He asks us to yield to Him, but in doing this we are but giving up that which hinders us in the heavenward way. Even when called upon to surrender those things which in themselves are good, we may be sure that God is thus working out for us some higher good.”…"/>
          <p:cNvSpPr/>
          <p:nvPr/>
        </p:nvSpPr>
        <p:spPr>
          <a:xfrm>
            <a:off x="1257300" y="1771650"/>
            <a:ext cx="10490200" cy="6197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R="457200" defTabSz="457200">
              <a:defRPr sz="4000">
                <a:solidFill>
                  <a:srgbClr val="000000"/>
                </a:solidFill>
                <a:latin typeface="Calibri"/>
                <a:ea typeface="Calibri"/>
                <a:cs typeface="Calibri"/>
                <a:sym typeface="Calibri"/>
              </a:defRPr>
            </a:pPr>
            <a:r>
              <a:t>“We are never called upon to make a real sacrifice for God. Many things He asks us to yield to Him, but in doing this we are but giving up that which hinders us in the heavenward way. Even when called upon to surrender those things which in themselves are good, we may be sure that God is thus working out for us some higher good.” </a:t>
            </a:r>
          </a:p>
          <a:p>
            <a:pPr marR="457200" defTabSz="457200">
              <a:defRPr>
                <a:solidFill>
                  <a:srgbClr val="000000"/>
                </a:solidFill>
                <a:latin typeface="Calibri"/>
                <a:ea typeface="Calibri"/>
                <a:cs typeface="Calibri"/>
                <a:sym typeface="Calibri"/>
              </a:defRPr>
            </a:pPr>
            <a:endParaRPr/>
          </a:p>
          <a:p>
            <a:pPr marR="457200" defTabSz="457200">
              <a:defRPr>
                <a:solidFill>
                  <a:srgbClr val="000000"/>
                </a:solidFill>
                <a:latin typeface="Calibri"/>
                <a:ea typeface="Calibri"/>
                <a:cs typeface="Calibri"/>
                <a:sym typeface="Calibri"/>
              </a:defRPr>
            </a:pPr>
            <a:r>
              <a:rPr i="1"/>
              <a:t>Ministry of Healing</a:t>
            </a:r>
            <a:r>
              <a:t>, p. 473</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lightstock_141454_medium_bhp.jpg" descr="lightstock_141454_medium_bhp.jpg"/>
          <p:cNvPicPr>
            <a:picLocks noChangeAspect="1"/>
          </p:cNvPicPr>
          <p:nvPr/>
        </p:nvPicPr>
        <p:blipFill>
          <a:blip r:embed="rId3"/>
          <a:stretch>
            <a:fillRect/>
          </a:stretch>
        </p:blipFill>
        <p:spPr>
          <a:xfrm>
            <a:off x="-800100" y="0"/>
            <a:ext cx="14617700" cy="9753600"/>
          </a:xfrm>
          <a:prstGeom prst="rect">
            <a:avLst/>
          </a:prstGeom>
          <a:ln w="12700">
            <a:miter lim="400000"/>
          </a:ln>
        </p:spPr>
      </p:pic>
      <p:sp>
        <p:nvSpPr>
          <p:cNvPr id="189" name="“Victory at last,…"/>
          <p:cNvSpPr/>
          <p:nvPr/>
        </p:nvSpPr>
        <p:spPr>
          <a:xfrm>
            <a:off x="3403600" y="4870450"/>
            <a:ext cx="11887200" cy="2082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R="457200" defTabSz="457200">
              <a:defRPr sz="6400">
                <a:solidFill>
                  <a:srgbClr val="000000"/>
                </a:solidFill>
                <a:latin typeface="Calibri"/>
                <a:ea typeface="Calibri"/>
                <a:cs typeface="Calibri"/>
                <a:sym typeface="Calibri"/>
              </a:defRPr>
            </a:pPr>
            <a:r>
              <a:t>“Victory at last, </a:t>
            </a:r>
          </a:p>
          <a:p>
            <a:pPr marR="457200" defTabSz="457200">
              <a:defRPr sz="6400">
                <a:solidFill>
                  <a:srgbClr val="000000"/>
                </a:solidFill>
                <a:latin typeface="Calibri"/>
                <a:ea typeface="Calibri"/>
                <a:cs typeface="Calibri"/>
                <a:sym typeface="Calibri"/>
              </a:defRPr>
            </a:pPr>
            <a:r>
              <a:t>in Jesus!”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images.jpg"/>
          <p:cNvGrpSpPr/>
          <p:nvPr/>
        </p:nvGrpSpPr>
        <p:grpSpPr>
          <a:xfrm rot="20863010">
            <a:off x="1058419" y="1228702"/>
            <a:ext cx="6518702" cy="5118101"/>
            <a:chOff x="0" y="0"/>
            <a:chExt cx="6518700" cy="5118100"/>
          </a:xfrm>
        </p:grpSpPr>
        <p:pic>
          <p:nvPicPr>
            <p:cNvPr id="131" name="images.jpg" descr="images.jpg"/>
            <p:cNvPicPr>
              <a:picLocks noChangeAspect="1"/>
            </p:cNvPicPr>
            <p:nvPr/>
          </p:nvPicPr>
          <p:blipFill>
            <a:blip r:embed="rId3"/>
            <a:stretch>
              <a:fillRect/>
            </a:stretch>
          </p:blipFill>
          <p:spPr>
            <a:xfrm>
              <a:off x="215899" y="139700"/>
              <a:ext cx="6086902" cy="4559300"/>
            </a:xfrm>
            <a:prstGeom prst="rect">
              <a:avLst/>
            </a:prstGeom>
            <a:ln>
              <a:noFill/>
            </a:ln>
            <a:effectLst/>
          </p:spPr>
        </p:pic>
        <p:pic>
          <p:nvPicPr>
            <p:cNvPr id="130" name="images.jpg" descr="images.jpg"/>
            <p:cNvPicPr>
              <a:picLocks/>
            </p:cNvPicPr>
            <p:nvPr/>
          </p:nvPicPr>
          <p:blipFill>
            <a:blip r:embed="rId4"/>
            <a:stretch>
              <a:fillRect/>
            </a:stretch>
          </p:blipFill>
          <p:spPr>
            <a:xfrm>
              <a:off x="0" y="0"/>
              <a:ext cx="6518701" cy="5118100"/>
            </a:xfrm>
            <a:prstGeom prst="rect">
              <a:avLst/>
            </a:prstGeom>
            <a:effectLst/>
          </p:spPr>
        </p:pic>
      </p:grpSp>
      <p:grpSp>
        <p:nvGrpSpPr>
          <p:cNvPr id="135" name="lightstock_1362_medium_bhp.jpg"/>
          <p:cNvGrpSpPr/>
          <p:nvPr/>
        </p:nvGrpSpPr>
        <p:grpSpPr>
          <a:xfrm>
            <a:off x="5727700" y="4399700"/>
            <a:ext cx="6325014" cy="4914901"/>
            <a:chOff x="0" y="0"/>
            <a:chExt cx="6325013" cy="4914900"/>
          </a:xfrm>
        </p:grpSpPr>
        <p:pic>
          <p:nvPicPr>
            <p:cNvPr id="134" name="lightstock_1362_medium_bhp.jpg" descr="lightstock_1362_medium_bhp.jpg"/>
            <p:cNvPicPr>
              <a:picLocks noChangeAspect="1"/>
            </p:cNvPicPr>
            <p:nvPr/>
          </p:nvPicPr>
          <p:blipFill>
            <a:blip r:embed="rId5"/>
            <a:stretch>
              <a:fillRect/>
            </a:stretch>
          </p:blipFill>
          <p:spPr>
            <a:xfrm>
              <a:off x="215900" y="139700"/>
              <a:ext cx="5893214" cy="4356100"/>
            </a:xfrm>
            <a:prstGeom prst="rect">
              <a:avLst/>
            </a:prstGeom>
            <a:ln>
              <a:noFill/>
            </a:ln>
            <a:effectLst/>
          </p:spPr>
        </p:pic>
        <p:pic>
          <p:nvPicPr>
            <p:cNvPr id="133" name="lightstock_1362_medium_bhp.jpg" descr="lightstock_1362_medium_bhp.jpg"/>
            <p:cNvPicPr>
              <a:picLocks/>
            </p:cNvPicPr>
            <p:nvPr/>
          </p:nvPicPr>
          <p:blipFill>
            <a:blip r:embed="rId6"/>
            <a:stretch>
              <a:fillRect/>
            </a:stretch>
          </p:blipFill>
          <p:spPr>
            <a:xfrm>
              <a:off x="0" y="0"/>
              <a:ext cx="6325014" cy="4914900"/>
            </a:xfrm>
            <a:prstGeom prst="rect">
              <a:avLst/>
            </a:prstGeom>
            <a:effectLst/>
          </p:spPr>
        </p:pic>
      </p:grpSp>
      <p:sp>
        <p:nvSpPr>
          <p:cNvPr id="136" name="Text"/>
          <p:cNvSpPr txBox="1"/>
          <p:nvPr/>
        </p:nvSpPr>
        <p:spPr>
          <a:xfrm>
            <a:off x="6011367" y="4552950"/>
            <a:ext cx="982066" cy="647700"/>
          </a:xfrm>
          <a:prstGeom prst="rect">
            <a:avLst/>
          </a:prstGeom>
          <a:ln w="12700">
            <a:miter lim="400000"/>
          </a:ln>
        </p:spPr>
        <p:txBody>
          <a:bodyPr wrap="none" lIns="50800" tIns="50800" rIns="50800" bIns="50800" anchor="ctr">
            <a:spAutoFit/>
          </a:bodyPr>
          <a:lstStyle/>
          <a:p>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When you surrender yourself entirely to God, when you fall all broken upon Jesus, you will be rewarded by a victory the joy of which you have never yet realized.”…"/>
          <p:cNvSpPr/>
          <p:nvPr/>
        </p:nvSpPr>
        <p:spPr>
          <a:xfrm>
            <a:off x="723900" y="3124200"/>
            <a:ext cx="11557000" cy="4406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L="457200" marR="457200" defTabSz="457200">
              <a:defRPr sz="4800">
                <a:solidFill>
                  <a:srgbClr val="000000"/>
                </a:solidFill>
                <a:latin typeface="Calibri"/>
                <a:ea typeface="Calibri"/>
                <a:cs typeface="Calibri"/>
                <a:sym typeface="Calibri"/>
              </a:defRPr>
            </a:pPr>
            <a:r>
              <a:t>“When you surrender yourself entirely to God, when you fall all broken upon Jesus, you will be rewarded by a victory the joy of which you have never yet realized.”  </a:t>
            </a:r>
          </a:p>
          <a:p>
            <a:pPr marL="457200" marR="457200" defTabSz="457200">
              <a:defRPr sz="4800">
                <a:solidFill>
                  <a:srgbClr val="000000"/>
                </a:solidFill>
                <a:latin typeface="Calibri"/>
                <a:ea typeface="Calibri"/>
                <a:cs typeface="Calibri"/>
                <a:sym typeface="Calibri"/>
              </a:defRPr>
            </a:pPr>
            <a:endParaRPr/>
          </a:p>
          <a:p>
            <a:pPr marL="457200" marR="457200" defTabSz="457200">
              <a:defRPr sz="4800">
                <a:solidFill>
                  <a:srgbClr val="000000"/>
                </a:solidFill>
                <a:latin typeface="Calibri"/>
                <a:ea typeface="Calibri"/>
                <a:cs typeface="Calibri"/>
                <a:sym typeface="Calibri"/>
              </a:defRPr>
            </a:pPr>
            <a:r>
              <a:rPr sz="3600" i="1"/>
              <a:t>Gospel Workers</a:t>
            </a:r>
            <a:r>
              <a:rPr sz="3600"/>
              <a:t>, p. 373</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lightstock_409856_medium_bhp.jpg" descr="lightstock_409856_medium_bhp.jpg"/>
          <p:cNvPicPr>
            <a:picLocks noChangeAspect="1"/>
          </p:cNvPicPr>
          <p:nvPr/>
        </p:nvPicPr>
        <p:blipFill>
          <a:blip r:embed="rId3"/>
          <a:stretch>
            <a:fillRect/>
          </a:stretch>
        </p:blipFill>
        <p:spPr>
          <a:xfrm>
            <a:off x="-1524000" y="0"/>
            <a:ext cx="14617700" cy="9753600"/>
          </a:xfrm>
          <a:prstGeom prst="rect">
            <a:avLst/>
          </a:prstGeom>
          <a:ln w="12700">
            <a:miter lim="400000"/>
          </a:ln>
        </p:spPr>
      </p:pic>
      <p:sp>
        <p:nvSpPr>
          <p:cNvPr id="200" name="We are…"/>
          <p:cNvSpPr/>
          <p:nvPr/>
        </p:nvSpPr>
        <p:spPr>
          <a:xfrm>
            <a:off x="6948973" y="5137150"/>
            <a:ext cx="5422901" cy="3200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6400" b="1">
                <a:solidFill>
                  <a:srgbClr val="FFFFFF"/>
                </a:solidFill>
                <a:latin typeface="Calibri"/>
                <a:ea typeface="Calibri"/>
                <a:cs typeface="Calibri"/>
                <a:sym typeface="Calibri"/>
              </a:defRPr>
            </a:pPr>
            <a:r>
              <a:t>We are</a:t>
            </a:r>
          </a:p>
          <a:p>
            <a:pPr>
              <a:defRPr sz="7200">
                <a:solidFill>
                  <a:srgbClr val="FFFFFF"/>
                </a:solidFill>
                <a:latin typeface="Impact"/>
                <a:ea typeface="Impact"/>
                <a:cs typeface="Impact"/>
                <a:sym typeface="Impact"/>
              </a:defRPr>
            </a:pPr>
            <a:r>
              <a:t>Priceless </a:t>
            </a:r>
          </a:p>
          <a:p>
            <a:pPr>
              <a:defRPr sz="6400" b="1">
                <a:solidFill>
                  <a:srgbClr val="FFFFFF"/>
                </a:solidFill>
                <a:latin typeface="Calibri"/>
                <a:ea typeface="Calibri"/>
                <a:cs typeface="Calibri"/>
                <a:sym typeface="Calibri"/>
              </a:defRPr>
            </a:pPr>
            <a:r>
              <a:t>Dust!</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 name="lightstock_448699_medium_bhp.jpg"/>
          <p:cNvGrpSpPr/>
          <p:nvPr/>
        </p:nvGrpSpPr>
        <p:grpSpPr>
          <a:xfrm>
            <a:off x="1879600" y="889000"/>
            <a:ext cx="9245600" cy="6439773"/>
            <a:chOff x="0" y="0"/>
            <a:chExt cx="9245600" cy="6439772"/>
          </a:xfrm>
        </p:grpSpPr>
        <p:pic>
          <p:nvPicPr>
            <p:cNvPr id="203" name="lightstock_448699_medium_bhp.jpg" descr="lightstock_448699_medium_bhp.jpg"/>
            <p:cNvPicPr>
              <a:picLocks noChangeAspect="1"/>
            </p:cNvPicPr>
            <p:nvPr/>
          </p:nvPicPr>
          <p:blipFill>
            <a:blip r:embed="rId3"/>
            <a:stretch>
              <a:fillRect/>
            </a:stretch>
          </p:blipFill>
          <p:spPr>
            <a:xfrm>
              <a:off x="215900" y="139700"/>
              <a:ext cx="8813800" cy="5880973"/>
            </a:xfrm>
            <a:prstGeom prst="rect">
              <a:avLst/>
            </a:prstGeom>
            <a:ln>
              <a:noFill/>
            </a:ln>
            <a:effectLst/>
          </p:spPr>
        </p:pic>
        <p:pic>
          <p:nvPicPr>
            <p:cNvPr id="202" name="lightstock_448699_medium_bhp.jpg" descr="lightstock_448699_medium_bhp.jpg"/>
            <p:cNvPicPr>
              <a:picLocks/>
            </p:cNvPicPr>
            <p:nvPr/>
          </p:nvPicPr>
          <p:blipFill>
            <a:blip r:embed="rId4"/>
            <a:stretch>
              <a:fillRect/>
            </a:stretch>
          </p:blipFill>
          <p:spPr>
            <a:xfrm>
              <a:off x="0" y="0"/>
              <a:ext cx="9245600" cy="6439773"/>
            </a:xfrm>
            <a:prstGeom prst="rect">
              <a:avLst/>
            </a:prstGeom>
            <a:effectLst/>
          </p:spPr>
        </p:pic>
      </p:grpSp>
      <p:sp>
        <p:nvSpPr>
          <p:cNvPr id="205" name="“Dust doesn’t have to signify the end. Dust is often what must be present for the new [life] to begin.”…"/>
          <p:cNvSpPr/>
          <p:nvPr/>
        </p:nvSpPr>
        <p:spPr>
          <a:xfrm>
            <a:off x="1358900" y="7493000"/>
            <a:ext cx="10718800" cy="1765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R="457200" defTabSz="457200">
              <a:defRPr b="1">
                <a:solidFill>
                  <a:srgbClr val="000000"/>
                </a:solidFill>
                <a:latin typeface="Calibri"/>
                <a:ea typeface="Calibri"/>
                <a:cs typeface="Calibri"/>
                <a:sym typeface="Calibri"/>
              </a:defRPr>
            </a:pPr>
            <a:r>
              <a:t>“Dust doesn’t have to signify the end. Dust is often what must be present for the new [life] to begin.”</a:t>
            </a:r>
          </a:p>
          <a:p>
            <a:pPr marR="457200" defTabSz="457200">
              <a:defRPr sz="1200" b="1">
                <a:solidFill>
                  <a:srgbClr val="000000"/>
                </a:solidFill>
                <a:latin typeface="Calibri"/>
                <a:ea typeface="Calibri"/>
                <a:cs typeface="Calibri"/>
                <a:sym typeface="Calibri"/>
              </a:defRPr>
            </a:pPr>
            <a:endParaRPr/>
          </a:p>
          <a:p>
            <a:pPr marR="457200" defTabSz="457200">
              <a:defRPr sz="2400" b="1">
                <a:solidFill>
                  <a:srgbClr val="000000"/>
                </a:solidFill>
                <a:latin typeface="Calibri"/>
                <a:ea typeface="Calibri"/>
                <a:cs typeface="Calibri"/>
                <a:sym typeface="Calibri"/>
              </a:defRPr>
            </a:pPr>
            <a:r>
              <a:t>Lysa Terkeurst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 name="Welcome.jpg" descr="Welcome.jpg"/>
          <p:cNvPicPr>
            <a:picLocks noChangeAspect="1"/>
          </p:cNvPicPr>
          <p:nvPr/>
        </p:nvPicPr>
        <p:blipFill>
          <a:blip r:embed="rId3"/>
          <a:stretch>
            <a:fillRect/>
          </a:stretch>
        </p:blipFill>
        <p:spPr>
          <a:xfrm>
            <a:off x="0" y="0"/>
            <a:ext cx="13004800" cy="9753600"/>
          </a:xfrm>
          <a:prstGeom prst="rect">
            <a:avLst/>
          </a:prstGeom>
          <a:ln w="12700">
            <a:miter lim="400000"/>
          </a:ln>
        </p:spPr>
      </p:pic>
      <p:sp>
        <p:nvSpPr>
          <p:cNvPr id="227" name="Rounded Rectangle"/>
          <p:cNvSpPr/>
          <p:nvPr/>
        </p:nvSpPr>
        <p:spPr>
          <a:xfrm>
            <a:off x="6324600" y="7505700"/>
            <a:ext cx="5511800" cy="1955800"/>
          </a:xfrm>
          <a:prstGeom prst="roundRect">
            <a:avLst>
              <a:gd name="adj" fmla="val 9740"/>
            </a:avLst>
          </a:prstGeom>
          <a:solidFill>
            <a:srgbClr val="707070">
              <a:alpha val="54000"/>
            </a:srgbClr>
          </a:solidFill>
          <a:ln w="12700">
            <a:miter lim="400000"/>
          </a:ln>
        </p:spPr>
        <p:txBody>
          <a:bodyPr lIns="50800" tIns="50800" rIns="50800" bIns="50800" anchor="ctr"/>
          <a:lstStyle/>
          <a:p>
            <a:pPr>
              <a:defRPr>
                <a:solidFill>
                  <a:srgbClr val="FFFFFF"/>
                </a:solidFill>
              </a:defRPr>
            </a:pPr>
            <a:r>
              <a:rPr lang="en-US" dirty="0"/>
              <a:t>“Give Me your dust.”</a:t>
            </a:r>
            <a:endParaRPr dirty="0"/>
          </a:p>
        </p:txBody>
      </p:sp>
      <p:sp>
        <p:nvSpPr>
          <p:cNvPr id="228" name="...We receive righteousness…"/>
          <p:cNvSpPr/>
          <p:nvPr/>
        </p:nvSpPr>
        <p:spPr>
          <a:xfrm>
            <a:off x="6565900" y="7930738"/>
            <a:ext cx="5511800" cy="610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R="457200" defTabSz="457200">
              <a:defRPr sz="4400" b="1">
                <a:solidFill>
                  <a:srgbClr val="FFFFFF"/>
                </a:solidFill>
                <a:latin typeface="Calibri"/>
                <a:ea typeface="Calibri"/>
                <a:cs typeface="Calibri"/>
                <a:sym typeface="Calibri"/>
              </a:defRPr>
            </a:pPr>
            <a:endParaRPr sz="3300" dirty="0"/>
          </a:p>
        </p:txBody>
      </p:sp>
      <p:sp>
        <p:nvSpPr>
          <p:cNvPr id="229" name="“The righteousness of God is embodied in…"/>
          <p:cNvSpPr/>
          <p:nvPr/>
        </p:nvSpPr>
        <p:spPr>
          <a:xfrm>
            <a:off x="333788" y="1762799"/>
            <a:ext cx="3810001" cy="779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R="457200" defTabSz="457200">
              <a:defRPr sz="4400">
                <a:solidFill>
                  <a:srgbClr val="FFFFFF"/>
                </a:solidFill>
                <a:latin typeface="Calibri"/>
                <a:ea typeface="Calibri"/>
                <a:cs typeface="Calibri"/>
                <a:sym typeface="Calibri"/>
              </a:defRPr>
            </a:pP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Marie’s Testimony"/>
          <p:cNvSpPr/>
          <p:nvPr/>
        </p:nvSpPr>
        <p:spPr>
          <a:xfrm>
            <a:off x="321186" y="967288"/>
            <a:ext cx="12377175" cy="21816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defTabSz="457200">
              <a:defRPr sz="4800">
                <a:solidFill>
                  <a:srgbClr val="000000"/>
                </a:solidFill>
                <a:effectLst>
                  <a:outerShdw blurRad="127000" dist="76200" dir="2700000" rotWithShape="0">
                    <a:srgbClr val="000000">
                      <a:alpha val="75000"/>
                    </a:srgbClr>
                  </a:outerShdw>
                </a:effectLst>
                <a:latin typeface="Zapfino"/>
                <a:ea typeface="Zapfino"/>
                <a:cs typeface="Zapfino"/>
                <a:sym typeface="Zapfino"/>
              </a:defRPr>
            </a:lvl1pPr>
          </a:lstStyle>
          <a:p>
            <a:r>
              <a:rPr dirty="0"/>
              <a:t>Marie’s Testimony </a:t>
            </a:r>
          </a:p>
        </p:txBody>
      </p:sp>
      <p:sp>
        <p:nvSpPr>
          <p:cNvPr id="4" name="TextBox 3">
            <a:extLst>
              <a:ext uri="{FF2B5EF4-FFF2-40B4-BE49-F238E27FC236}">
                <a16:creationId xmlns:a16="http://schemas.microsoft.com/office/drawing/2014/main" id="{5100B865-52B9-3648-9ED4-CFE4E5137F92}"/>
              </a:ext>
            </a:extLst>
          </p:cNvPr>
          <p:cNvSpPr txBox="1"/>
          <p:nvPr/>
        </p:nvSpPr>
        <p:spPr>
          <a:xfrm>
            <a:off x="8700726" y="3503493"/>
            <a:ext cx="2227828" cy="44114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800" i="0" u="none" strike="noStrike" cap="none" spc="0" normalizeH="0" baseline="0" dirty="0">
                <a:ln>
                  <a:noFill/>
                </a:ln>
                <a:solidFill>
                  <a:schemeClr val="tx2">
                    <a:lumMod val="50000"/>
                  </a:schemeClr>
                </a:solidFill>
                <a:effectLst/>
                <a:uFillTx/>
                <a:latin typeface="Calibri" panose="020F0502020204030204" pitchFamily="34" charset="0"/>
                <a:cs typeface="Calibri" panose="020F0502020204030204" pitchFamily="34" charset="0"/>
                <a:sym typeface="Hoefler Text"/>
              </a:rPr>
              <a:t>As Marie </a:t>
            </a:r>
            <a:r>
              <a:rPr lang="en-US" sz="2800" dirty="0">
                <a:solidFill>
                  <a:schemeClr val="tx2">
                    <a:lumMod val="50000"/>
                  </a:schemeClr>
                </a:solidFill>
                <a:latin typeface="Calibri" panose="020F0502020204030204" pitchFamily="34" charset="0"/>
                <a:cs typeface="Calibri" panose="020F0502020204030204" pitchFamily="34" charset="0"/>
              </a:rPr>
              <a:t>was doing</a:t>
            </a:r>
            <a:r>
              <a:rPr kumimoji="0" lang="en-US" sz="2800" i="0" u="none" strike="noStrike" cap="none" spc="0" normalizeH="0" baseline="0" dirty="0">
                <a:ln>
                  <a:noFill/>
                </a:ln>
                <a:solidFill>
                  <a:schemeClr val="tx2">
                    <a:lumMod val="50000"/>
                  </a:schemeClr>
                </a:solidFill>
                <a:effectLst/>
                <a:uFillTx/>
                <a:latin typeface="Calibri" panose="020F0502020204030204" pitchFamily="34" charset="0"/>
                <a:cs typeface="Calibri" panose="020F0502020204030204" pitchFamily="34" charset="0"/>
                <a:sym typeface="Hoefler Text"/>
              </a:rPr>
              <a:t> in Rwanda, these Adventist women </a:t>
            </a:r>
            <a:r>
              <a:rPr lang="en-US" sz="2800" dirty="0">
                <a:solidFill>
                  <a:schemeClr val="tx2">
                    <a:lumMod val="50000"/>
                  </a:schemeClr>
                </a:solidFill>
                <a:latin typeface="Calibri" panose="020F0502020204030204" pitchFamily="34" charset="0"/>
                <a:cs typeface="Calibri" panose="020F0502020204030204" pitchFamily="34" charset="0"/>
              </a:rPr>
              <a:t>ar</a:t>
            </a:r>
            <a:r>
              <a:rPr kumimoji="0" lang="en-US" sz="2800" i="0" u="none" strike="noStrike" cap="none" spc="0" normalizeH="0" baseline="0" dirty="0">
                <a:ln>
                  <a:noFill/>
                </a:ln>
                <a:solidFill>
                  <a:schemeClr val="tx2">
                    <a:lumMod val="50000"/>
                  </a:schemeClr>
                </a:solidFill>
                <a:effectLst/>
                <a:uFillTx/>
                <a:latin typeface="Calibri" panose="020F0502020204030204" pitchFamily="34" charset="0"/>
                <a:cs typeface="Calibri" panose="020F0502020204030204" pitchFamily="34" charset="0"/>
                <a:sym typeface="Hoefler Text"/>
              </a:rPr>
              <a:t>e preparing a meal for prisoners in the Congo</a:t>
            </a:r>
          </a:p>
        </p:txBody>
      </p:sp>
      <p:pic>
        <p:nvPicPr>
          <p:cNvPr id="6" name="Picture 5" descr="A group of people standing around a table&#10;&#10;Description automatically generated">
            <a:extLst>
              <a:ext uri="{FF2B5EF4-FFF2-40B4-BE49-F238E27FC236}">
                <a16:creationId xmlns:a16="http://schemas.microsoft.com/office/drawing/2014/main" id="{DB2EC847-F30C-134F-A10D-2860E0B7515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76246" y="2750125"/>
            <a:ext cx="6197600" cy="5918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he last rays of merciful light, the last message of mercy to be given to the world, is a revelation of [God’s] character of love. The children of God are to manifest His glory. In their own life and character they are to reveal what the grace of…"/>
          <p:cNvSpPr/>
          <p:nvPr/>
        </p:nvSpPr>
        <p:spPr>
          <a:xfrm>
            <a:off x="1079500" y="1847850"/>
            <a:ext cx="11582400" cy="7391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R="457200" defTabSz="457200">
              <a:defRPr sz="4800">
                <a:solidFill>
                  <a:srgbClr val="000000"/>
                </a:solidFill>
                <a:latin typeface="Calibri"/>
                <a:ea typeface="Calibri"/>
                <a:cs typeface="Calibri"/>
                <a:sym typeface="Calibri"/>
              </a:defRPr>
            </a:pPr>
            <a:r>
              <a:t>“The last rays of merciful light, the last message of mercy to be given to the world, is a revelation of </a:t>
            </a:r>
            <a:r>
              <a:rPr b="1"/>
              <a:t>[God’s] character of love</a:t>
            </a:r>
            <a:r>
              <a:t>. The children of God are to manifest His glory. In their own life and character they are to reveal what the grace of </a:t>
            </a:r>
          </a:p>
          <a:p>
            <a:pPr marR="457200" defTabSz="457200">
              <a:defRPr sz="4800">
                <a:solidFill>
                  <a:srgbClr val="000000"/>
                </a:solidFill>
                <a:latin typeface="Calibri"/>
                <a:ea typeface="Calibri"/>
                <a:cs typeface="Calibri"/>
                <a:sym typeface="Calibri"/>
              </a:defRPr>
            </a:pPr>
            <a:r>
              <a:t>God has done for them.”</a:t>
            </a:r>
          </a:p>
          <a:p>
            <a:pPr marR="457200" defTabSz="457200">
              <a:defRPr sz="4800">
                <a:solidFill>
                  <a:srgbClr val="000000"/>
                </a:solidFill>
                <a:latin typeface="Calibri"/>
                <a:ea typeface="Calibri"/>
                <a:cs typeface="Calibri"/>
                <a:sym typeface="Calibri"/>
              </a:defRPr>
            </a:pPr>
            <a:endParaRPr/>
          </a:p>
          <a:p>
            <a:pPr marR="457200" defTabSz="457200">
              <a:defRPr>
                <a:solidFill>
                  <a:srgbClr val="000000"/>
                </a:solidFill>
                <a:latin typeface="Calibri"/>
                <a:ea typeface="Calibri"/>
                <a:cs typeface="Calibri"/>
                <a:sym typeface="Calibri"/>
              </a:defRPr>
            </a:pPr>
            <a:r>
              <a:rPr i="1"/>
              <a:t>Christ Object Lessons</a:t>
            </a:r>
            <a:r>
              <a:t>, p. 415</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lightstock_235727_medium_bhp.jpg" descr="lightstock_235727_medium_bhp.jpg"/>
          <p:cNvPicPr>
            <a:picLocks noChangeAspect="1"/>
          </p:cNvPicPr>
          <p:nvPr/>
        </p:nvPicPr>
        <p:blipFill>
          <a:blip r:embed="rId3"/>
          <a:stretch>
            <a:fillRect/>
          </a:stretch>
        </p:blipFill>
        <p:spPr>
          <a:xfrm>
            <a:off x="-800100" y="0"/>
            <a:ext cx="14617700" cy="9753600"/>
          </a:xfrm>
          <a:prstGeom prst="rect">
            <a:avLst/>
          </a:prstGeom>
          <a:ln w="12700">
            <a:miter lim="400000"/>
          </a:ln>
        </p:spPr>
      </p:pic>
      <p:sp>
        <p:nvSpPr>
          <p:cNvPr id="143" name="Rounded Rectangle"/>
          <p:cNvSpPr/>
          <p:nvPr/>
        </p:nvSpPr>
        <p:spPr>
          <a:xfrm>
            <a:off x="1524000" y="1727200"/>
            <a:ext cx="9982200" cy="6299200"/>
          </a:xfrm>
          <a:prstGeom prst="roundRect">
            <a:avLst>
              <a:gd name="adj" fmla="val 3024"/>
            </a:avLst>
          </a:prstGeom>
          <a:solidFill>
            <a:srgbClr val="FFFFFF">
              <a:alpha val="46000"/>
            </a:srgbClr>
          </a:solidFill>
          <a:ln w="12700">
            <a:miter lim="400000"/>
          </a:ln>
        </p:spPr>
        <p:txBody>
          <a:bodyPr lIns="50800" tIns="50800" rIns="50800" bIns="50800" anchor="ctr"/>
          <a:lstStyle/>
          <a:p>
            <a:pPr>
              <a:defRPr>
                <a:solidFill>
                  <a:srgbClr val="FFFFFF"/>
                </a:solidFill>
              </a:defRPr>
            </a:pPr>
            <a:endParaRPr/>
          </a:p>
        </p:txBody>
      </p:sp>
      <p:sp>
        <p:nvSpPr>
          <p:cNvPr id="144" name="“As His divine power has given to us all things that pertain to life and godliness, through the knowledge of Him who has called us to glory and virtue, by which have been given to us exceedingly great and precious promises, that through these you may be partakers of the divine nature, having escaped the corruption that is in the world through lust.” 2 Peter 1:3-4"/>
          <p:cNvSpPr/>
          <p:nvPr/>
        </p:nvSpPr>
        <p:spPr>
          <a:xfrm>
            <a:off x="1778000" y="2019299"/>
            <a:ext cx="9982200" cy="5702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R="457200" defTabSz="457200">
              <a:defRPr sz="4000">
                <a:solidFill>
                  <a:srgbClr val="000000"/>
                </a:solidFill>
                <a:latin typeface="Calibri"/>
                <a:ea typeface="Calibri"/>
                <a:cs typeface="Calibri"/>
                <a:sym typeface="Calibri"/>
              </a:defRPr>
            </a:pPr>
            <a:r>
              <a:t>“As His divine power has given to us all things that pertain to life and godliness, through the knowledge of Him who has </a:t>
            </a:r>
            <a:r>
              <a:rPr b="1"/>
              <a:t>called us to glory and virtue,</a:t>
            </a:r>
            <a:r>
              <a:t> by which have been given to us exceedingly great and precious promises, that through these you may be partakers of the divine nature, having escaped the corruption that is in the world through lust.” 2 Peter 1:3-4</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SoupKitchen.jpg"/>
          <p:cNvGrpSpPr/>
          <p:nvPr/>
        </p:nvGrpSpPr>
        <p:grpSpPr>
          <a:xfrm>
            <a:off x="2171700" y="1238250"/>
            <a:ext cx="8661400" cy="6731000"/>
            <a:chOff x="0" y="0"/>
            <a:chExt cx="8661400" cy="6731000"/>
          </a:xfrm>
        </p:grpSpPr>
        <p:pic>
          <p:nvPicPr>
            <p:cNvPr id="147" name="SoupKitchen.jpg" descr="SoupKitchen.jpg"/>
            <p:cNvPicPr>
              <a:picLocks noChangeAspect="1"/>
            </p:cNvPicPr>
            <p:nvPr/>
          </p:nvPicPr>
          <p:blipFill>
            <a:blip r:embed="rId3"/>
            <a:stretch>
              <a:fillRect/>
            </a:stretch>
          </p:blipFill>
          <p:spPr>
            <a:xfrm>
              <a:off x="215900" y="139700"/>
              <a:ext cx="8229600" cy="6172200"/>
            </a:xfrm>
            <a:prstGeom prst="rect">
              <a:avLst/>
            </a:prstGeom>
            <a:ln>
              <a:noFill/>
            </a:ln>
            <a:effectLst/>
          </p:spPr>
        </p:pic>
        <p:pic>
          <p:nvPicPr>
            <p:cNvPr id="146" name="SoupKitchen.jpg" descr="SoupKitchen.jpg"/>
            <p:cNvPicPr>
              <a:picLocks/>
            </p:cNvPicPr>
            <p:nvPr/>
          </p:nvPicPr>
          <p:blipFill>
            <a:blip r:embed="rId4"/>
            <a:stretch>
              <a:fillRect/>
            </a:stretch>
          </p:blipFill>
          <p:spPr>
            <a:xfrm>
              <a:off x="0" y="0"/>
              <a:ext cx="8661400" cy="6731000"/>
            </a:xfrm>
            <a:prstGeom prst="rect">
              <a:avLst/>
            </a:prstGeom>
            <a:effectLst/>
          </p:spPr>
        </p:pic>
      </p:grpSp>
      <p:sp>
        <p:nvSpPr>
          <p:cNvPr id="149" name="Jesus’ Discipleship Model"/>
          <p:cNvSpPr/>
          <p:nvPr/>
        </p:nvSpPr>
        <p:spPr>
          <a:xfrm>
            <a:off x="3234919" y="8064500"/>
            <a:ext cx="6526412" cy="8509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800" b="1">
                <a:solidFill>
                  <a:srgbClr val="000000"/>
                </a:solidFill>
                <a:latin typeface="Calibri"/>
                <a:ea typeface="Calibri"/>
                <a:cs typeface="Calibri"/>
                <a:sym typeface="Calibri"/>
              </a:defRPr>
            </a:lvl1pPr>
          </a:lstStyle>
          <a:p>
            <a:r>
              <a:rPr dirty="0"/>
              <a:t>Jesus’ Discipleship Model</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lightstock_371111_medium_bhp.jpg" descr="lightstock_371111_medium_bhp.jpg"/>
          <p:cNvPicPr>
            <a:picLocks noChangeAspect="1"/>
          </p:cNvPicPr>
          <p:nvPr/>
        </p:nvPicPr>
        <p:blipFill>
          <a:blip r:embed="rId3"/>
          <a:stretch>
            <a:fillRect/>
          </a:stretch>
        </p:blipFill>
        <p:spPr>
          <a:xfrm>
            <a:off x="-1397000" y="0"/>
            <a:ext cx="16197478" cy="10807700"/>
          </a:xfrm>
          <a:prstGeom prst="rect">
            <a:avLst/>
          </a:prstGeom>
          <a:ln w="12700">
            <a:miter lim="400000"/>
          </a:ln>
        </p:spPr>
      </p:pic>
      <p:sp>
        <p:nvSpPr>
          <p:cNvPr id="152" name="“By this shall all men know that ye are my disciples,…"/>
          <p:cNvSpPr/>
          <p:nvPr/>
        </p:nvSpPr>
        <p:spPr>
          <a:xfrm>
            <a:off x="901700" y="1001256"/>
            <a:ext cx="11607800"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R="457200" defTabSz="457200">
              <a:defRPr>
                <a:solidFill>
                  <a:srgbClr val="000000"/>
                </a:solidFill>
                <a:latin typeface="Calibri"/>
                <a:ea typeface="Calibri"/>
                <a:cs typeface="Calibri"/>
                <a:sym typeface="Calibri"/>
              </a:defRPr>
            </a:pPr>
            <a:r>
              <a:rPr dirty="0"/>
              <a:t>“By this shall all men know that </a:t>
            </a:r>
            <a:r>
              <a:rPr lang="en-US" dirty="0"/>
              <a:t>you</a:t>
            </a:r>
            <a:r>
              <a:rPr dirty="0"/>
              <a:t> are my disciples, </a:t>
            </a:r>
          </a:p>
          <a:p>
            <a:pPr marR="457200" defTabSz="457200">
              <a:defRPr>
                <a:solidFill>
                  <a:srgbClr val="000000"/>
                </a:solidFill>
                <a:latin typeface="Calibri"/>
                <a:ea typeface="Calibri"/>
                <a:cs typeface="Calibri"/>
                <a:sym typeface="Calibri"/>
              </a:defRPr>
            </a:pPr>
            <a:r>
              <a:rPr dirty="0"/>
              <a:t>if </a:t>
            </a:r>
            <a:r>
              <a:rPr lang="en-US" dirty="0"/>
              <a:t>you</a:t>
            </a:r>
            <a:r>
              <a:rPr dirty="0"/>
              <a:t> have love </a:t>
            </a:r>
            <a:r>
              <a:rPr lang="en-US" dirty="0"/>
              <a:t>for </a:t>
            </a:r>
            <a:r>
              <a:rPr dirty="0"/>
              <a:t>one another.” John 13:35</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ray that Love Himself  would fill us!"/>
          <p:cNvSpPr/>
          <p:nvPr/>
        </p:nvSpPr>
        <p:spPr>
          <a:xfrm>
            <a:off x="1206500" y="1397917"/>
            <a:ext cx="11607800" cy="16618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marR="457200" defTabSz="457200">
              <a:defRPr>
                <a:solidFill>
                  <a:srgbClr val="000000"/>
                </a:solidFill>
                <a:latin typeface="Calibri"/>
                <a:ea typeface="Calibri"/>
                <a:cs typeface="Calibri"/>
                <a:sym typeface="Calibri"/>
              </a:defRPr>
            </a:pPr>
            <a:r>
              <a:rPr dirty="0"/>
              <a:t>Pray that </a:t>
            </a:r>
            <a:r>
              <a:rPr dirty="0">
                <a:latin typeface="Zapfino"/>
                <a:ea typeface="Zapfino"/>
                <a:cs typeface="Zapfino"/>
                <a:sym typeface="Zapfino"/>
              </a:rPr>
              <a:t>Love Himself </a:t>
            </a:r>
            <a:r>
              <a:rPr dirty="0"/>
              <a:t> </a:t>
            </a:r>
            <a:r>
              <a:rPr lang="en-US" dirty="0"/>
              <a:t>will</a:t>
            </a:r>
            <a:r>
              <a:rPr dirty="0"/>
              <a:t> fill us!</a:t>
            </a:r>
          </a:p>
        </p:txBody>
      </p:sp>
      <p:grpSp>
        <p:nvGrpSpPr>
          <p:cNvPr id="157" name="lightstock_149986_medium_bhp.jpg"/>
          <p:cNvGrpSpPr/>
          <p:nvPr/>
        </p:nvGrpSpPr>
        <p:grpSpPr>
          <a:xfrm>
            <a:off x="5397500" y="4470400"/>
            <a:ext cx="6294107" cy="4470400"/>
            <a:chOff x="0" y="0"/>
            <a:chExt cx="6294106" cy="4470400"/>
          </a:xfrm>
        </p:grpSpPr>
        <p:pic>
          <p:nvPicPr>
            <p:cNvPr id="156" name="lightstock_149986_medium_bhp.jpg" descr="lightstock_149986_medium_bhp.jpg"/>
            <p:cNvPicPr>
              <a:picLocks noChangeAspect="1"/>
            </p:cNvPicPr>
            <p:nvPr/>
          </p:nvPicPr>
          <p:blipFill>
            <a:blip r:embed="rId3"/>
            <a:stretch>
              <a:fillRect/>
            </a:stretch>
          </p:blipFill>
          <p:spPr>
            <a:xfrm>
              <a:off x="215900" y="139700"/>
              <a:ext cx="5862307" cy="3911600"/>
            </a:xfrm>
            <a:prstGeom prst="rect">
              <a:avLst/>
            </a:prstGeom>
            <a:ln>
              <a:noFill/>
            </a:ln>
            <a:effectLst/>
          </p:spPr>
        </p:pic>
        <p:pic>
          <p:nvPicPr>
            <p:cNvPr id="155" name="lightstock_149986_medium_bhp.jpg" descr="lightstock_149986_medium_bhp.jpg"/>
            <p:cNvPicPr>
              <a:picLocks/>
            </p:cNvPicPr>
            <p:nvPr/>
          </p:nvPicPr>
          <p:blipFill>
            <a:blip r:embed="rId4"/>
            <a:stretch>
              <a:fillRect/>
            </a:stretch>
          </p:blipFill>
          <p:spPr>
            <a:xfrm>
              <a:off x="0" y="0"/>
              <a:ext cx="6294107" cy="4470400"/>
            </a:xfrm>
            <a:prstGeom prst="rect">
              <a:avLst/>
            </a:prstGeom>
            <a:effectLst/>
          </p:spPr>
        </p:pic>
      </p:grpSp>
      <p:grpSp>
        <p:nvGrpSpPr>
          <p:cNvPr id="160" name="lightstock_646108_medium_bhp.jpg"/>
          <p:cNvGrpSpPr/>
          <p:nvPr/>
        </p:nvGrpSpPr>
        <p:grpSpPr>
          <a:xfrm rot="344764">
            <a:off x="1187045" y="2965765"/>
            <a:ext cx="5970538" cy="4254501"/>
            <a:chOff x="0" y="0"/>
            <a:chExt cx="5970537" cy="4254500"/>
          </a:xfrm>
        </p:grpSpPr>
        <p:pic>
          <p:nvPicPr>
            <p:cNvPr id="159" name="lightstock_646108_medium_bhp.jpg" descr="lightstock_646108_medium_bhp.jpg"/>
            <p:cNvPicPr>
              <a:picLocks noChangeAspect="1"/>
            </p:cNvPicPr>
            <p:nvPr/>
          </p:nvPicPr>
          <p:blipFill>
            <a:blip r:embed="rId5"/>
            <a:stretch>
              <a:fillRect/>
            </a:stretch>
          </p:blipFill>
          <p:spPr>
            <a:xfrm>
              <a:off x="215899" y="139700"/>
              <a:ext cx="5538739" cy="3695701"/>
            </a:xfrm>
            <a:prstGeom prst="rect">
              <a:avLst/>
            </a:prstGeom>
            <a:ln>
              <a:noFill/>
            </a:ln>
            <a:effectLst/>
          </p:spPr>
        </p:pic>
        <p:pic>
          <p:nvPicPr>
            <p:cNvPr id="158" name="lightstock_646108_medium_bhp.jpg" descr="lightstock_646108_medium_bhp.jpg"/>
            <p:cNvPicPr>
              <a:picLocks/>
            </p:cNvPicPr>
            <p:nvPr/>
          </p:nvPicPr>
          <p:blipFill>
            <a:blip r:embed="rId6"/>
            <a:stretch>
              <a:fillRect/>
            </a:stretch>
          </p:blipFill>
          <p:spPr>
            <a:xfrm>
              <a:off x="-1" y="0"/>
              <a:ext cx="5970539" cy="4254500"/>
            </a:xfrm>
            <a:prstGeom prst="rect">
              <a:avLst/>
            </a:prstGeom>
            <a:effectLst/>
          </p:spPr>
        </p:pic>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om’s Testimony"/>
          <p:cNvSpPr/>
          <p:nvPr/>
        </p:nvSpPr>
        <p:spPr>
          <a:xfrm>
            <a:off x="-558801" y="876300"/>
            <a:ext cx="13690601"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4800">
                <a:solidFill>
                  <a:srgbClr val="000000"/>
                </a:solidFill>
                <a:effectLst>
                  <a:outerShdw blurRad="127000" dist="76200" dir="2700000" rotWithShape="0">
                    <a:srgbClr val="000000">
                      <a:alpha val="75000"/>
                    </a:srgbClr>
                  </a:outerShdw>
                </a:effectLst>
                <a:latin typeface="Zapfino"/>
                <a:ea typeface="Zapfino"/>
                <a:cs typeface="Zapfino"/>
                <a:sym typeface="Zapfino"/>
              </a:defRPr>
            </a:lvl1pPr>
          </a:lstStyle>
          <a:p>
            <a:r>
              <a:t>Tom’s Testimony </a:t>
            </a:r>
          </a:p>
        </p:txBody>
      </p:sp>
      <p:grpSp>
        <p:nvGrpSpPr>
          <p:cNvPr id="165" name="lightstock_564655_medium_bhp.jpg"/>
          <p:cNvGrpSpPr/>
          <p:nvPr/>
        </p:nvGrpSpPr>
        <p:grpSpPr>
          <a:xfrm>
            <a:off x="2044700" y="2984500"/>
            <a:ext cx="8909050" cy="6210300"/>
            <a:chOff x="0" y="0"/>
            <a:chExt cx="8909050" cy="6210300"/>
          </a:xfrm>
        </p:grpSpPr>
        <p:pic>
          <p:nvPicPr>
            <p:cNvPr id="164" name="lightstock_564655_medium_bhp.jpg" descr="lightstock_564655_medium_bhp.jpg"/>
            <p:cNvPicPr>
              <a:picLocks noChangeAspect="1"/>
            </p:cNvPicPr>
            <p:nvPr/>
          </p:nvPicPr>
          <p:blipFill>
            <a:blip r:embed="rId3"/>
            <a:stretch>
              <a:fillRect/>
            </a:stretch>
          </p:blipFill>
          <p:spPr>
            <a:xfrm>
              <a:off x="215900" y="139700"/>
              <a:ext cx="8477250" cy="5651500"/>
            </a:xfrm>
            <a:prstGeom prst="rect">
              <a:avLst/>
            </a:prstGeom>
            <a:ln>
              <a:noFill/>
            </a:ln>
            <a:effectLst/>
          </p:spPr>
        </p:pic>
        <p:pic>
          <p:nvPicPr>
            <p:cNvPr id="163" name="lightstock_564655_medium_bhp.jpg" descr="lightstock_564655_medium_bhp.jpg"/>
            <p:cNvPicPr>
              <a:picLocks/>
            </p:cNvPicPr>
            <p:nvPr/>
          </p:nvPicPr>
          <p:blipFill>
            <a:blip r:embed="rId4"/>
            <a:stretch>
              <a:fillRect/>
            </a:stretch>
          </p:blipFill>
          <p:spPr>
            <a:xfrm>
              <a:off x="0" y="0"/>
              <a:ext cx="8909050" cy="6210300"/>
            </a:xfrm>
            <a:prstGeom prst="rect">
              <a:avLst/>
            </a:prstGeom>
            <a:effectLst/>
          </p:spPr>
        </p:pic>
      </p:gr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armony">
  <a:themeElements>
    <a:clrScheme name="Harmony">
      <a:dk1>
        <a:srgbClr val="6C6963"/>
      </a:dk1>
      <a:lt1>
        <a:srgbClr val="092C6C"/>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6C6963"/>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363</TotalTime>
  <Words>1459</Words>
  <Application>Microsoft Macintosh PowerPoint</Application>
  <PresentationFormat>Custom</PresentationFormat>
  <Paragraphs>221</Paragraphs>
  <Slides>23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Baskerville</vt:lpstr>
      <vt:lpstr>Calibri</vt:lpstr>
      <vt:lpstr>Hoefler Text</vt:lpstr>
      <vt:lpstr>Impact</vt:lpstr>
      <vt:lpstr>Lucida Grande</vt:lpstr>
      <vt:lpstr>Times New Roman</vt:lpstr>
      <vt:lpstr>Zapfino</vt:lpstr>
      <vt:lpstr>Harmony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Turner, Rebecca</cp:lastModifiedBy>
  <cp:revision>25</cp:revision>
  <dcterms:modified xsi:type="dcterms:W3CDTF">2020-02-24T22:56:37Z</dcterms:modified>
</cp:coreProperties>
</file>