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256" r:id="rId2"/>
    <p:sldId id="257" r:id="rId3"/>
    <p:sldId id="260" r:id="rId4"/>
    <p:sldId id="293" r:id="rId5"/>
    <p:sldId id="294"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lvl1pPr>
    <a:lvl2pPr marL="0" marR="0" indent="3429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lvl2pPr>
    <a:lvl3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lvl3pPr>
    <a:lvl4pPr marL="0" marR="0" indent="10287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lvl4pPr>
    <a:lvl5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lvl5pPr>
    <a:lvl6pPr marL="0" marR="0" indent="17145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lvl6pPr>
    <a:lvl7pPr marL="0" marR="0" indent="2057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lvl7pPr>
    <a:lvl8pPr marL="0" marR="0" indent="24003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lvl8pPr>
    <a:lvl9pPr marL="0" marR="0" indent="2743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wholeTbl>
    <a:band2H>
      <a:tcTxStyle/>
      <a:tcStyle>
        <a:tcBdr/>
        <a:fill>
          <a:solidFill>
            <a:srgbClr val="C4C1BA">
              <a:alpha val="25000"/>
            </a:srgbClr>
          </a:solidFill>
        </a:fill>
      </a:tcStyle>
    </a:band2H>
    <a:firstCol>
      <a:tcTxStyle>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firstCol>
    <a:lastRow>
      <a:tcTxStyle>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381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lastRow>
    <a:firstRow>
      <a:tcTxStyle>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firstRow>
  </a:tblStyle>
  <a:tblStyle styleId="{C7B018BB-80A7-4F77-B60F-C8B233D01FF8}" styleName="">
    <a:tblBg/>
    <a:wholeTbl>
      <a:tcTxStyle>
        <a:font>
          <a:latin typeface="Hoefler Text"/>
          <a:ea typeface="Hoefler Text"/>
          <a:cs typeface="Hoefler Text"/>
        </a:font>
        <a:schemeClr val="accent5">
          <a:hueOff val="85969"/>
          <a:satOff val="-7811"/>
          <a:lumOff val="-38955"/>
        </a:schemeClr>
      </a:tcTxStyle>
      <a:tcStyle>
        <a:tcBdr>
          <a:left>
            <a:ln w="12700" cap="flat">
              <a:noFill/>
              <a:miter lim="400000"/>
            </a:ln>
          </a:left>
          <a:right>
            <a:ln w="12700" cap="flat">
              <a:noFill/>
              <a:miter lim="400000"/>
            </a:ln>
          </a:right>
          <a:top>
            <a:ln w="12700" cap="flat">
              <a:solidFill>
                <a:schemeClr val="accent5">
                  <a:hueOff val="85969"/>
                  <a:satOff val="-7811"/>
                  <a:lumOff val="-38955"/>
                </a:schemeClr>
              </a:solidFill>
              <a:prstDash val="solid"/>
              <a:miter lim="400000"/>
            </a:ln>
          </a:top>
          <a:bottom>
            <a:ln w="12700" cap="flat">
              <a:solidFill>
                <a:schemeClr val="accent5">
                  <a:hueOff val="85969"/>
                  <a:satOff val="-7811"/>
                  <a:lumOff val="-38955"/>
                </a:schemeClr>
              </a:solidFill>
              <a:prstDash val="solid"/>
              <a:miter lim="400000"/>
            </a:ln>
          </a:bottom>
          <a:insideH>
            <a:ln w="12700" cap="flat">
              <a:solidFill>
                <a:schemeClr val="accent5">
                  <a:hueOff val="85969"/>
                  <a:satOff val="-7811"/>
                  <a:lumOff val="-38955"/>
                </a:schemeClr>
              </a:solidFill>
              <a:prstDash val="solid"/>
              <a:miter lim="400000"/>
            </a:ln>
          </a:insideH>
          <a:insideV>
            <a:ln w="12700" cap="flat">
              <a:noFill/>
              <a:miter lim="400000"/>
            </a:ln>
          </a:insideV>
        </a:tcBdr>
        <a:fill>
          <a:noFill/>
        </a:fill>
      </a:tcStyle>
    </a:wholeTbl>
    <a:band2H>
      <a:tcTxStyle/>
      <a:tcStyle>
        <a:tcBdr/>
        <a:fill>
          <a:solidFill>
            <a:srgbClr val="C4C1BA">
              <a:alpha val="25000"/>
            </a:srgbClr>
          </a:solidFill>
        </a:fill>
      </a:tcStyle>
    </a:band2H>
    <a:firstCol>
      <a:tcTxStyle>
        <a:font>
          <a:latin typeface="Hoefler Text"/>
          <a:ea typeface="Hoefler Text"/>
          <a:cs typeface="Hoefler Text"/>
        </a:font>
        <a:schemeClr val="accent5">
          <a:hueOff val="85969"/>
          <a:satOff val="-7811"/>
          <a:lumOff val="-38955"/>
        </a:schemeClr>
      </a:tcTxStyle>
      <a:tcStyle>
        <a:tcBdr>
          <a:left>
            <a:ln w="12700" cap="flat">
              <a:noFill/>
              <a:miter lim="400000"/>
            </a:ln>
          </a:left>
          <a:right>
            <a:ln w="12700" cap="flat">
              <a:solidFill>
                <a:schemeClr val="accent5">
                  <a:hueOff val="85969"/>
                  <a:satOff val="-7811"/>
                  <a:lumOff val="-38955"/>
                </a:scheme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5C2C3">
              <a:alpha val="63000"/>
            </a:srgbClr>
          </a:solidFill>
        </a:fill>
      </a:tcStyle>
    </a:firstCol>
    <a:lastRow>
      <a:tcTxStyle>
        <a:font>
          <a:latin typeface="Hoefler Text"/>
          <a:ea typeface="Hoefler Text"/>
          <a:cs typeface="Hoefler Text"/>
        </a:font>
        <a:schemeClr val="accent5">
          <a:hueOff val="85969"/>
          <a:satOff val="-7811"/>
          <a:lumOff val="-38955"/>
        </a:schemeClr>
      </a:tcTxStyle>
      <a:tcStyle>
        <a:tcBdr>
          <a:left>
            <a:ln w="12700" cap="flat">
              <a:noFill/>
              <a:miter lim="400000"/>
            </a:ln>
          </a:left>
          <a:right>
            <a:ln w="12700" cap="flat">
              <a:noFill/>
              <a:miter lim="400000"/>
            </a:ln>
          </a:right>
          <a:top>
            <a:ln w="25400" cap="flat">
              <a:solidFill>
                <a:schemeClr val="accent5">
                  <a:hueOff val="85969"/>
                  <a:satOff val="-7811"/>
                  <a:lumOff val="-38955"/>
                </a:scheme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solidFill>
                <a:schemeClr val="accent5">
                  <a:hueOff val="85969"/>
                  <a:satOff val="-7811"/>
                  <a:lumOff val="-38955"/>
                </a:schemeClr>
              </a:solidFill>
              <a:prstDash val="solid"/>
              <a:miter lim="400000"/>
            </a:ln>
          </a:bottom>
          <a:insideH>
            <a:ln w="12700" cap="flat">
              <a:noFill/>
              <a:miter lim="400000"/>
            </a:ln>
          </a:insideH>
          <a:insideV>
            <a:ln w="12700" cap="flat">
              <a:noFill/>
              <a:miter lim="400000"/>
            </a:ln>
          </a:insideV>
        </a:tcBdr>
        <a:fill>
          <a:solidFill>
            <a:srgbClr val="427271"/>
          </a:solidFill>
        </a:fill>
      </a:tcStyle>
    </a:firstRow>
  </a:tblStyle>
  <a:tblStyle styleId="{EEE7283C-3CF3-47DC-8721-378D4A62B228}" styleName="">
    <a:tblBg/>
    <a:wholeTbl>
      <a:tcTxStyle>
        <a:font>
          <a:latin typeface="Hoefler Text"/>
          <a:ea typeface="Hoefler Text"/>
          <a:cs typeface="Hoefler Text"/>
        </a:font>
        <a:srgbClr val="5E5E5E"/>
      </a:tcTxStyle>
      <a:tcStyle>
        <a:tcBdr>
          <a:left>
            <a:ln w="12700" cap="flat">
              <a:solidFill>
                <a:schemeClr val="accent1">
                  <a:satOff val="-10875"/>
                  <a:lumOff val="-37767"/>
                </a:schemeClr>
              </a:solidFill>
              <a:prstDash val="solid"/>
              <a:miter lim="400000"/>
            </a:ln>
          </a:left>
          <a:right>
            <a:ln w="12700" cap="flat">
              <a:solidFill>
                <a:schemeClr val="accent1">
                  <a:satOff val="-10875"/>
                  <a:lumOff val="-37767"/>
                </a:schemeClr>
              </a:solidFill>
              <a:prstDash val="solid"/>
              <a:miter lim="400000"/>
            </a:ln>
          </a:right>
          <a:top>
            <a:ln w="12700" cap="flat">
              <a:solidFill>
                <a:schemeClr val="accent1">
                  <a:satOff val="-10875"/>
                  <a:lumOff val="-37767"/>
                </a:schemeClr>
              </a:solidFill>
              <a:prstDash val="solid"/>
              <a:miter lim="400000"/>
            </a:ln>
          </a:top>
          <a:bottom>
            <a:ln w="12700" cap="flat">
              <a:solidFill>
                <a:schemeClr val="accent1">
                  <a:satOff val="-10875"/>
                  <a:lumOff val="-37767"/>
                </a:schemeClr>
              </a:solidFill>
              <a:prstDash val="solid"/>
              <a:miter lim="400000"/>
            </a:ln>
          </a:bottom>
          <a:insideH>
            <a:ln w="12700" cap="flat">
              <a:solidFill>
                <a:schemeClr val="accent1">
                  <a:satOff val="-10875"/>
                  <a:lumOff val="-37767"/>
                </a:schemeClr>
              </a:solidFill>
              <a:prstDash val="solid"/>
              <a:miter lim="400000"/>
            </a:ln>
          </a:insideH>
          <a:insideV>
            <a:ln w="12700" cap="flat">
              <a:solidFill>
                <a:schemeClr val="accent1">
                  <a:satOff val="-10875"/>
                  <a:lumOff val="-37767"/>
                </a:schemeClr>
              </a:solidFill>
              <a:prstDash val="solid"/>
              <a:miter lim="400000"/>
            </a:ln>
          </a:insideV>
        </a:tcBdr>
        <a:fill>
          <a:noFill/>
        </a:fill>
      </a:tcStyle>
    </a:wholeTbl>
    <a:band2H>
      <a:tcTxStyle/>
      <a:tcStyle>
        <a:tcBdr/>
        <a:fill>
          <a:solidFill>
            <a:srgbClr val="E1E0DA"/>
          </a:solidFill>
        </a:fill>
      </a:tcStyle>
    </a:band2H>
    <a:firstCol>
      <a:tcTxStyle>
        <a:font>
          <a:latin typeface="Hoefler Text"/>
          <a:ea typeface="Hoefler Text"/>
          <a:cs typeface="Hoefler Text"/>
        </a:font>
        <a:srgbClr val="FFFFFF"/>
      </a:tcTxStyle>
      <a:tcStyle>
        <a:tcBdr>
          <a:left>
            <a:ln w="12700" cap="flat">
              <a:solidFill>
                <a:schemeClr val="accent1">
                  <a:satOff val="-10875"/>
                  <a:lumOff val="-37767"/>
                </a:schemeClr>
              </a:solidFill>
              <a:prstDash val="solid"/>
              <a:miter lim="400000"/>
            </a:ln>
          </a:left>
          <a:right>
            <a:ln w="12700" cap="flat">
              <a:noFill/>
              <a:miter lim="400000"/>
            </a:ln>
          </a:right>
          <a:top>
            <a:ln w="12700" cap="flat">
              <a:solidFill>
                <a:schemeClr val="accent1">
                  <a:satOff val="-10875"/>
                  <a:lumOff val="-37767"/>
                </a:schemeClr>
              </a:solidFill>
              <a:prstDash val="solid"/>
              <a:miter lim="400000"/>
            </a:ln>
          </a:top>
          <a:bottom>
            <a:ln w="12700" cap="flat">
              <a:solidFill>
                <a:schemeClr val="accent1">
                  <a:satOff val="-10875"/>
                  <a:lumOff val="-37767"/>
                </a:schemeClr>
              </a:solidFill>
              <a:prstDash val="solid"/>
              <a:miter lim="400000"/>
            </a:ln>
          </a:bottom>
          <a:insideH>
            <a:ln w="12700" cap="flat">
              <a:solidFill>
                <a:schemeClr val="accent1">
                  <a:satOff val="-10875"/>
                  <a:lumOff val="-37767"/>
                </a:schemeClr>
              </a:solidFill>
              <a:prstDash val="solid"/>
              <a:miter lim="400000"/>
            </a:ln>
          </a:insideH>
          <a:insideV>
            <a:ln w="12700" cap="flat">
              <a:noFill/>
              <a:miter lim="400000"/>
            </a:ln>
          </a:insideV>
        </a:tcBdr>
        <a:fill>
          <a:solidFill>
            <a:srgbClr val="979E9E"/>
          </a:solidFill>
        </a:fill>
      </a:tcStyle>
    </a:firstCol>
    <a:lastRow>
      <a:tcTxStyle>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solidFill>
                <a:schemeClr val="accent1">
                  <a:satOff val="-10875"/>
                  <a:lumOff val="-37767"/>
                </a:schemeClr>
              </a:solidFill>
              <a:prstDash val="solid"/>
              <a:miter lim="400000"/>
            </a:ln>
          </a:bottom>
          <a:insideH>
            <a:ln w="12700" cap="flat">
              <a:noFill/>
              <a:miter lim="400000"/>
            </a:ln>
          </a:insideH>
          <a:insideV>
            <a:ln w="12700" cap="flat">
              <a:noFill/>
              <a:miter lim="400000"/>
            </a:ln>
          </a:insideV>
        </a:tcBdr>
        <a:fill>
          <a:solidFill>
            <a:schemeClr val="accent1">
              <a:hueOff val="45430"/>
              <a:satOff val="-14506"/>
              <a:lumOff val="-20039"/>
            </a:schemeClr>
          </a:solidFill>
        </a:fill>
      </a:tcStyle>
    </a:lastRow>
    <a:firstRow>
      <a:tcTxStyle>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solidFill>
                <a:schemeClr val="accent1">
                  <a:satOff val="-10875"/>
                  <a:lumOff val="-37767"/>
                </a:schemeClr>
              </a:solidFill>
              <a:prstDash val="solid"/>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45430"/>
              <a:satOff val="-14506"/>
              <a:lumOff val="-20039"/>
            </a:schemeClr>
          </a:solidFill>
        </a:fill>
      </a:tcStyle>
    </a:firstRow>
  </a:tblStyle>
  <a:tblStyle styleId="{CF821DB8-F4EB-4A41-A1BA-3FCAFE7338EE}" styleName="">
    <a:tblBg/>
    <a:wholeTbl>
      <a:tcTxStyle>
        <a:font>
          <a:latin typeface="Hoefler Text"/>
          <a:ea typeface="Hoefler Text"/>
          <a:cs typeface="Hoefler Text"/>
        </a:font>
        <a:srgbClr val="5E5E5E"/>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A7A7A7"/>
              </a:solidFill>
              <a:prstDash val="solid"/>
              <a:miter lim="400000"/>
            </a:ln>
          </a:insideV>
        </a:tcBdr>
        <a:fill>
          <a:noFill/>
        </a:fill>
      </a:tcStyle>
    </a:wholeTbl>
    <a:band2H>
      <a:tcTxStyle/>
      <a:tcStyle>
        <a:tcBdr/>
        <a:fill>
          <a:solidFill>
            <a:srgbClr val="E6E4D7"/>
          </a:solidFill>
        </a:fill>
      </a:tcStyle>
    </a:band2H>
    <a:firstCol>
      <a:tcTxStyle>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E7E4DC"/>
          </a:solidFill>
        </a:fill>
      </a:tcStyle>
    </a:firstCol>
    <a:lastRow>
      <a:tcTxStyle>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D5D2C7"/>
          </a:solidFill>
        </a:fill>
      </a:tcStyle>
    </a:lastRow>
    <a:firstRow>
      <a:tcTxStyle>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D5D2C7"/>
          </a:solidFill>
        </a:fill>
      </a:tcStyle>
    </a:firstRow>
  </a:tblStyle>
  <a:tblStyle styleId="{33BA23B1-9221-436E-865A-0063620EA4FD}" styleName="">
    <a:tblBg/>
    <a:wholeTbl>
      <a:tcTxStyle>
        <a:font>
          <a:latin typeface="Hoefler Text"/>
          <a:ea typeface="Hoefler Text"/>
          <a:cs typeface="Hoefler Text"/>
        </a:font>
        <a:srgbClr val="5E5E5E"/>
      </a:tcTxStyle>
      <a:tcStyle>
        <a:tcBdr>
          <a:left>
            <a:ln w="12700" cap="flat">
              <a:solidFill>
                <a:srgbClr val="000000">
                  <a:alpha val="50000"/>
                </a:srgbClr>
              </a:solidFill>
              <a:prstDash val="solid"/>
              <a:miter lim="400000"/>
            </a:ln>
          </a:left>
          <a:right>
            <a:ln w="12700" cap="flat">
              <a:solidFill>
                <a:srgbClr val="000000">
                  <a:alpha val="50000"/>
                </a:srgbClr>
              </a:solidFill>
              <a:prstDash val="solid"/>
              <a:miter lim="400000"/>
            </a:ln>
          </a:right>
          <a:top>
            <a:ln w="12700" cap="flat">
              <a:solidFill>
                <a:srgbClr val="000000">
                  <a:alpha val="50000"/>
                </a:srgbClr>
              </a:solidFill>
              <a:prstDash val="solid"/>
              <a:miter lim="400000"/>
            </a:ln>
          </a:top>
          <a:bottom>
            <a:ln w="12700" cap="flat">
              <a:solidFill>
                <a:srgbClr val="000000">
                  <a:alpha val="50000"/>
                </a:srgbClr>
              </a:solidFill>
              <a:prstDash val="solid"/>
              <a:miter lim="400000"/>
            </a:ln>
          </a:bottom>
          <a:insideH>
            <a:ln w="12700" cap="flat">
              <a:solidFill>
                <a:srgbClr val="000000">
                  <a:alpha val="50000"/>
                </a:srgbClr>
              </a:solidFill>
              <a:prstDash val="solid"/>
              <a:miter lim="400000"/>
            </a:ln>
          </a:insideH>
          <a:insideV>
            <a:ln w="12700" cap="flat">
              <a:solidFill>
                <a:srgbClr val="000000">
                  <a:alpha val="50000"/>
                </a:srgbClr>
              </a:solidFill>
              <a:prstDash val="solid"/>
              <a:miter lim="400000"/>
            </a:ln>
          </a:insideV>
        </a:tcBdr>
        <a:fill>
          <a:noFill/>
        </a:fill>
      </a:tcStyle>
    </a:wholeTbl>
    <a:band2H>
      <a:tcTxStyle/>
      <a:tcStyle>
        <a:tcBdr/>
        <a:fill>
          <a:solidFill>
            <a:srgbClr val="E4E1D9"/>
          </a:solidFill>
        </a:fill>
      </a:tcStyle>
    </a:band2H>
    <a:firstCol>
      <a:tcTxStyle>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CA99C"/>
          </a:solidFill>
        </a:fill>
      </a:tcStyle>
    </a:firstCol>
    <a:lastRow>
      <a:tcTxStyle>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746B"/>
          </a:solidFill>
        </a:fill>
      </a:tcStyle>
    </a:lastRow>
    <a:firstRow>
      <a:tcTxStyle>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746B"/>
          </a:solidFill>
        </a:fill>
      </a:tcStyle>
    </a:firstRow>
  </a:tblStyle>
  <a:tblStyle styleId="{2708684C-4D16-4618-839F-0558EEFCDFE6}" styleName="">
    <a:tblBg/>
    <a:wholeTbl>
      <a:tcTxStyle>
        <a:font>
          <a:latin typeface="Hoefler Text"/>
          <a:ea typeface="Hoefler Text"/>
          <a:cs typeface="Hoefler Text"/>
        </a:font>
        <a:srgbClr val="5E5E5E"/>
      </a:tcTxStyle>
      <a:tcStyle>
        <a:tcBdr>
          <a:left>
            <a:ln w="12700" cap="flat">
              <a:noFill/>
              <a:miter lim="400000"/>
            </a:ln>
          </a:left>
          <a:right>
            <a:ln w="12700" cap="flat">
              <a:noFill/>
              <a:miter lim="400000"/>
            </a:ln>
          </a:right>
          <a:top>
            <a:ln w="12700" cap="flat">
              <a:solidFill>
                <a:srgbClr val="6B6C6B"/>
              </a:solidFill>
              <a:custDash>
                <a:ds d="200000" sp="200000"/>
              </a:custDash>
              <a:miter lim="400000"/>
            </a:ln>
          </a:top>
          <a:bottom>
            <a:ln w="12700" cap="flat">
              <a:solidFill>
                <a:srgbClr val="6B6C6B"/>
              </a:solidFill>
              <a:custDash>
                <a:ds d="200000" sp="200000"/>
              </a:custDash>
              <a:miter lim="400000"/>
            </a:ln>
          </a:bottom>
          <a:insideH>
            <a:ln w="12700" cap="flat">
              <a:solidFill>
                <a:srgbClr val="6B6C6B"/>
              </a:solidFill>
              <a:custDash>
                <a:ds d="200000" sp="200000"/>
              </a:custDash>
              <a:miter lim="400000"/>
            </a:ln>
          </a:insideH>
          <a:insideV>
            <a:ln w="12700" cap="flat">
              <a:noFill/>
              <a:miter lim="400000"/>
            </a:ln>
          </a:insideV>
        </a:tcBdr>
        <a:fill>
          <a:noFill/>
        </a:fill>
      </a:tcStyle>
    </a:wholeTbl>
    <a:band2H>
      <a:tcTxStyle/>
      <a:tcStyle>
        <a:tcBdr/>
        <a:fill>
          <a:solidFill>
            <a:srgbClr val="FFFFFF">
              <a:alpha val="50000"/>
            </a:srgbClr>
          </a:solidFill>
        </a:fill>
      </a:tcStyle>
    </a:band2H>
    <a:firstCol>
      <a:tcTxStyle>
        <a:font>
          <a:latin typeface="Hoefler Text"/>
          <a:ea typeface="Hoefler Text"/>
          <a:cs typeface="Hoefler Text"/>
        </a:font>
        <a:srgbClr val="5D3C1B"/>
      </a:tcTxStyle>
      <a:tcStyle>
        <a:tcBdr>
          <a:left>
            <a:ln w="12700" cap="flat">
              <a:noFill/>
              <a:miter lim="400000"/>
            </a:ln>
          </a:left>
          <a:right>
            <a:ln w="25400" cap="flat">
              <a:solidFill>
                <a:srgbClr val="A7A7A7"/>
              </a:solidFill>
              <a:prstDash val="solid"/>
              <a:miter lim="400000"/>
            </a:ln>
          </a:right>
          <a:top>
            <a:ln w="12700" cap="flat">
              <a:solidFill>
                <a:srgbClr val="A9AAA9"/>
              </a:solidFill>
              <a:prstDash val="solid"/>
              <a:miter lim="400000"/>
            </a:ln>
          </a:top>
          <a:bottom>
            <a:ln w="12700" cap="flat">
              <a:solidFill>
                <a:srgbClr val="A9AAA9"/>
              </a:solidFill>
              <a:prstDash val="solid"/>
              <a:miter lim="400000"/>
            </a:ln>
          </a:bottom>
          <a:insideH>
            <a:ln w="12700" cap="flat">
              <a:solidFill>
                <a:srgbClr val="A9AAA9"/>
              </a:solidFill>
              <a:prstDash val="solid"/>
              <a:miter lim="400000"/>
            </a:ln>
          </a:insideH>
          <a:insideV>
            <a:ln w="12700" cap="flat">
              <a:noFill/>
              <a:miter lim="400000"/>
            </a:ln>
          </a:insideV>
        </a:tcBdr>
        <a:fill>
          <a:noFill/>
        </a:fill>
      </a:tcStyle>
    </a:firstCol>
    <a:lastRow>
      <a:tcTxStyle>
        <a:font>
          <a:latin typeface="Hoefler Text"/>
          <a:ea typeface="Hoefler Text"/>
          <a:cs typeface="Hoefler Text"/>
        </a:font>
        <a:srgbClr val="5D3C1B"/>
      </a:tcTxStyle>
      <a:tcStyle>
        <a:tcBdr>
          <a:left>
            <a:ln w="12700" cap="flat">
              <a:noFill/>
              <a:miter lim="400000"/>
            </a:ln>
          </a:left>
          <a:right>
            <a:ln w="12700" cap="flat">
              <a:noFill/>
              <a:miter lim="400000"/>
            </a:ln>
          </a:right>
          <a:top>
            <a:ln w="25400" cap="flat">
              <a:solidFill>
                <a:srgbClr val="A7A7A7"/>
              </a:solidFill>
              <a:prstDash val="solid"/>
              <a:miter lim="400000"/>
            </a:ln>
          </a:top>
          <a:bottom>
            <a:ln w="12700" cap="flat">
              <a:noFill/>
              <a:miter lim="400000"/>
            </a:ln>
          </a:bottom>
          <a:insideH>
            <a:ln w="12700" cap="flat">
              <a:solidFill>
                <a:srgbClr val="A7A7A7"/>
              </a:solidFill>
              <a:prstDash val="solid"/>
              <a:miter lim="400000"/>
            </a:ln>
          </a:insideH>
          <a:insideV>
            <a:ln w="12700" cap="flat">
              <a:noFill/>
              <a:miter lim="400000"/>
            </a:ln>
          </a:insideV>
        </a:tcBdr>
        <a:fill>
          <a:noFill/>
        </a:fill>
      </a:tcStyle>
    </a:lastRow>
    <a:firstRow>
      <a:tcTxStyle>
        <a:font>
          <a:latin typeface="Hoefler Text"/>
          <a:ea typeface="Hoefler Text"/>
          <a:cs typeface="Hoefler Text"/>
        </a:font>
        <a:srgbClr val="5D3C1B"/>
      </a:tcTxStyle>
      <a:tcStyle>
        <a:tcBdr>
          <a:left>
            <a:ln w="12700" cap="flat">
              <a:noFill/>
              <a:miter lim="400000"/>
            </a:ln>
          </a:left>
          <a:right>
            <a:ln w="12700" cap="flat">
              <a:noFill/>
              <a:miter lim="400000"/>
            </a:ln>
          </a:right>
          <a:top>
            <a:ln w="12700" cap="flat">
              <a:noFill/>
              <a:miter lim="400000"/>
            </a:ln>
          </a:top>
          <a:bottom>
            <a:ln w="25400" cap="flat">
              <a:solidFill>
                <a:srgbClr val="A7A7A7"/>
              </a:solidFill>
              <a:prstDash val="solid"/>
              <a:miter lim="400000"/>
            </a:ln>
          </a:bottom>
          <a:insideH>
            <a:ln w="12700" cap="flat">
              <a:noFill/>
              <a:miter lim="400000"/>
            </a:ln>
          </a:insideH>
          <a:insideV>
            <a:ln w="12700" cap="flat">
              <a:noFill/>
              <a:miter lim="400000"/>
            </a:ln>
          </a:insideV>
        </a:tcBdr>
        <a:fill>
          <a:noFill/>
        </a:fill>
      </a:tcStyle>
    </a:firstRow>
  </a:tblStyle>
  <a:tblStyle styleId="{8F44A2F1-9E1F-4B54-A3A2-5F16C0AD49E2}" styleName="">
    <a:tblBg/>
    <a:wholeTbl>
      <a:tcTxStyle b="off" i="off">
        <a:font>
          <a:latin typeface="Hoefler Text"/>
          <a:ea typeface="Hoefler Text"/>
          <a:cs typeface="Hoefler Text"/>
        </a:font>
        <a:srgbClr val="767367"/>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wholeTbl>
    <a:band2H>
      <a:tcTxStyle/>
      <a:tcStyle>
        <a:tcBdr/>
        <a:fill>
          <a:solidFill>
            <a:srgbClr val="C4BEA8">
              <a:alpha val="26000"/>
            </a:srgbClr>
          </a:solidFill>
        </a:fill>
      </a:tcStyle>
    </a:band2H>
    <a:firstCol>
      <a:tcTxStyle b="off" i="off">
        <a:font>
          <a:latin typeface="Hoefler Text"/>
          <a:ea typeface="Hoefler Text"/>
          <a:cs typeface="Hoefler Text"/>
        </a:font>
        <a:srgbClr val="72707B"/>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firstCol>
    <a:lastRow>
      <a:tcTxStyle b="off" i="off">
        <a:font>
          <a:latin typeface="Hoefler Text"/>
          <a:ea typeface="Hoefler Text"/>
          <a:cs typeface="Hoefler Text"/>
        </a:font>
        <a:srgbClr val="72707B"/>
      </a:tcTxStyle>
      <a:tcStyle>
        <a:tcBdr>
          <a:left>
            <a:ln w="12700" cap="flat">
              <a:solidFill>
                <a:srgbClr val="7E8286"/>
              </a:solidFill>
              <a:prstDash val="solid"/>
              <a:miter lim="400000"/>
            </a:ln>
          </a:left>
          <a:right>
            <a:ln w="12700" cap="flat">
              <a:solidFill>
                <a:srgbClr val="7E8286"/>
              </a:solidFill>
              <a:prstDash val="solid"/>
              <a:miter lim="400000"/>
            </a:ln>
          </a:right>
          <a:top>
            <a:ln w="381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lastRow>
    <a:firstRow>
      <a:tcTxStyle b="off" i="off">
        <a:font>
          <a:latin typeface="Hoefler Text"/>
          <a:ea typeface="Hoefler Text"/>
          <a:cs typeface="Hoefler Text"/>
        </a:font>
        <a:srgbClr val="72707B"/>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12"/>
    <p:restoredTop sz="78095"/>
  </p:normalViewPr>
  <p:slideViewPr>
    <p:cSldViewPr snapToGrid="0" snapToObjects="1">
      <p:cViewPr varScale="1">
        <p:scale>
          <a:sx n="69" d="100"/>
          <a:sy n="69" d="100"/>
        </p:scale>
        <p:origin x="2464"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defTabSz="584200" latinLnBrk="0">
      <a:defRPr sz="2200">
        <a:latin typeface="Lucida Grande"/>
        <a:ea typeface="Lucida Grande"/>
        <a:cs typeface="Lucida Grande"/>
        <a:sym typeface="Lucida Grande"/>
      </a:defRPr>
    </a:lvl2pPr>
    <a:lvl3pPr defTabSz="584200" latinLnBrk="0">
      <a:defRPr sz="2200">
        <a:latin typeface="Lucida Grande"/>
        <a:ea typeface="Lucida Grande"/>
        <a:cs typeface="Lucida Grande"/>
        <a:sym typeface="Lucida Grande"/>
      </a:defRPr>
    </a:lvl3pPr>
    <a:lvl4pPr defTabSz="584200" latinLnBrk="0">
      <a:defRPr sz="2200">
        <a:latin typeface="Lucida Grande"/>
        <a:ea typeface="Lucida Grande"/>
        <a:cs typeface="Lucida Grande"/>
        <a:sym typeface="Lucida Grande"/>
      </a:defRPr>
    </a:lvl4pPr>
    <a:lvl5pPr defTabSz="584200" latinLnBrk="0">
      <a:defRPr sz="2200">
        <a:latin typeface="Lucida Grande"/>
        <a:ea typeface="Lucida Grande"/>
        <a:cs typeface="Lucida Grande"/>
        <a:sym typeface="Lucida Grande"/>
      </a:defRPr>
    </a:lvl5pPr>
    <a:lvl6pPr defTabSz="584200" latinLnBrk="0">
      <a:defRPr sz="2200">
        <a:latin typeface="Lucida Grande"/>
        <a:ea typeface="Lucida Grande"/>
        <a:cs typeface="Lucida Grande"/>
        <a:sym typeface="Lucida Grande"/>
      </a:defRPr>
    </a:lvl6pPr>
    <a:lvl7pPr defTabSz="584200" latinLnBrk="0">
      <a:defRPr sz="2200">
        <a:latin typeface="Lucida Grande"/>
        <a:ea typeface="Lucida Grande"/>
        <a:cs typeface="Lucida Grande"/>
        <a:sym typeface="Lucida Grande"/>
      </a:defRPr>
    </a:lvl7pPr>
    <a:lvl8pPr defTabSz="584200" latinLnBrk="0">
      <a:defRPr sz="2200">
        <a:latin typeface="Lucida Grande"/>
        <a:ea typeface="Lucida Grande"/>
        <a:cs typeface="Lucida Grande"/>
        <a:sym typeface="Lucida Grande"/>
      </a:defRPr>
    </a:lvl8pPr>
    <a:lvl9pPr defTabSz="584200" latinLnBrk="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reviveourhearts.com/"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a:effectLst/>
                <a:latin typeface="Lucida Grande"/>
                <a:ea typeface="Lucida Grande"/>
                <a:cs typeface="Lucida Grande"/>
                <a:sym typeface="Lucida Grande"/>
              </a:rPr>
              <a:t>The Bible tells us, “For thus says the High and Lofty One Who inhabits eternity, whose name is Holy: ‘I dwell in the high and holy place, With him who has a contrite and humble spirit, To revive the spirit of the humble, And to revive the heart of the contrite ones’” (Isaiah 57:15).</a:t>
            </a:r>
          </a:p>
          <a:p>
            <a:r>
              <a:rPr lang="en-US" sz="2200" dirty="0">
                <a:effectLst/>
                <a:latin typeface="Lucida Grande"/>
                <a:ea typeface="Lucida Grande"/>
                <a:cs typeface="Lucida Grande"/>
                <a:sym typeface="Lucida Grande"/>
              </a:rPr>
              <a:t> </a:t>
            </a:r>
          </a:p>
          <a:p>
            <a:r>
              <a:rPr lang="en-US" sz="2200" dirty="0">
                <a:effectLst/>
                <a:latin typeface="Lucida Grande"/>
                <a:ea typeface="Lucida Grande"/>
                <a:cs typeface="Lucida Grande"/>
                <a:sym typeface="Lucida Grande"/>
              </a:rPr>
              <a:t>When we look through Scripture, we find that over and over again God delights to dwell with those that are broken and humble in heart. Is this because God likes to see us cry? No! It’s because it is the broken and humble hearted that know they need a Savior, and they are not too proud to be able to learn. </a:t>
            </a:r>
          </a:p>
          <a:p>
            <a:r>
              <a:rPr lang="en-US" sz="2200" dirty="0">
                <a:effectLst/>
                <a:latin typeface="Lucida Grande"/>
                <a:ea typeface="Lucida Grande"/>
                <a:cs typeface="Lucida Grande"/>
                <a:sym typeface="Lucida Grande"/>
              </a:rPr>
              <a:t> </a:t>
            </a:r>
          </a:p>
          <a:p>
            <a:r>
              <a:rPr lang="en-US" sz="2200" dirty="0">
                <a:effectLst/>
                <a:latin typeface="Lucida Grande"/>
                <a:ea typeface="Lucida Grande"/>
                <a:cs typeface="Lucida Grande"/>
                <a:sym typeface="Lucida Grande"/>
              </a:rPr>
              <a:t>Unfortunately, proud people have difficulty coming close to God… </a:t>
            </a:r>
          </a:p>
        </p:txBody>
      </p:sp>
    </p:spTree>
    <p:extLst>
      <p:ext uri="{BB962C8B-B14F-4D97-AF65-F5344CB8AC3E}">
        <p14:creationId xmlns:p14="http://schemas.microsoft.com/office/powerpoint/2010/main" val="501786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a:effectLst/>
                <a:latin typeface="Lucida Grande"/>
                <a:ea typeface="Lucida Grande"/>
                <a:cs typeface="Lucida Grande"/>
                <a:sym typeface="Lucida Grande"/>
              </a:rPr>
              <a:t>Remember, if you are feeling a bit overwhelmed, feeling like you are living in a dusty spiritual wilderness and you don’t know how to get out, then you are at the perfect place for God to work! God loves to work with dry bones. And He loves to work with dust!</a:t>
            </a:r>
          </a:p>
          <a:p>
            <a:r>
              <a:rPr lang="en-US" sz="2200" dirty="0">
                <a:effectLst/>
                <a:latin typeface="Lucida Grande"/>
                <a:ea typeface="Lucida Grande"/>
                <a:cs typeface="Lucida Grande"/>
                <a:sym typeface="Lucida Grande"/>
              </a:rPr>
              <a:t> </a:t>
            </a:r>
          </a:p>
          <a:p>
            <a:r>
              <a:rPr lang="en-US" sz="2200" dirty="0">
                <a:effectLst/>
                <a:latin typeface="Lucida Grande"/>
                <a:ea typeface="Lucida Grande"/>
                <a:cs typeface="Lucida Grande"/>
                <a:sym typeface="Lucida Grande"/>
              </a:rPr>
              <a:t>Jesus tells us, “I have not come to call </a:t>
            </a:r>
            <a:r>
              <a:rPr lang="en-US" sz="2200" i="0" dirty="0">
                <a:effectLst/>
                <a:latin typeface="Lucida Grande"/>
                <a:ea typeface="Lucida Grande"/>
                <a:cs typeface="Lucida Grande"/>
                <a:sym typeface="Lucida Grande"/>
              </a:rPr>
              <a:t>the</a:t>
            </a:r>
            <a:r>
              <a:rPr lang="en-US" sz="2200" dirty="0">
                <a:effectLst/>
                <a:latin typeface="Lucida Grande"/>
                <a:ea typeface="Lucida Grande"/>
                <a:cs typeface="Lucida Grande"/>
                <a:sym typeface="Lucida Grande"/>
              </a:rPr>
              <a:t> righteous, but sinners, to repentance” (Luke 5:32). So if we recognize that we are sinners, then we can be encouraged, for we qualify for the gift of salvation. </a:t>
            </a:r>
          </a:p>
          <a:p>
            <a:r>
              <a:rPr lang="en-US" sz="2200" dirty="0">
                <a:effectLst/>
                <a:latin typeface="Lucida Grande"/>
                <a:ea typeface="Lucida Grande"/>
                <a:cs typeface="Lucida Grande"/>
                <a:sym typeface="Lucida Grande"/>
              </a:rPr>
              <a:t> </a:t>
            </a:r>
          </a:p>
          <a:p>
            <a:r>
              <a:rPr lang="en-US" sz="2200" dirty="0">
                <a:effectLst/>
                <a:latin typeface="Lucida Grande"/>
                <a:ea typeface="Lucida Grande"/>
                <a:cs typeface="Lucida Grande"/>
                <a:sym typeface="Lucida Grande"/>
              </a:rPr>
              <a:t>But back to humility! If God is calling us to cultivate hearts of humility, what does that look like in everyday life? </a:t>
            </a:r>
          </a:p>
        </p:txBody>
      </p:sp>
    </p:spTree>
    <p:extLst>
      <p:ext uri="{BB962C8B-B14F-4D97-AF65-F5344CB8AC3E}">
        <p14:creationId xmlns:p14="http://schemas.microsoft.com/office/powerpoint/2010/main" val="2808030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a:effectLst/>
                <a:latin typeface="Lucida Grande"/>
                <a:ea typeface="Lucida Grande"/>
                <a:cs typeface="Lucida Grande"/>
                <a:sym typeface="Lucida Grande"/>
              </a:rPr>
              <a:t>In the book </a:t>
            </a:r>
            <a:r>
              <a:rPr lang="en-US" sz="2200" i="1" dirty="0">
                <a:effectLst/>
                <a:latin typeface="Lucida Grande"/>
                <a:ea typeface="Lucida Grande"/>
                <a:cs typeface="Lucida Grande"/>
                <a:sym typeface="Lucida Grande"/>
              </a:rPr>
              <a:t>Continuous Revival: The Secret to Victorious Living, </a:t>
            </a:r>
            <a:r>
              <a:rPr lang="en-US" sz="2200" dirty="0">
                <a:effectLst/>
                <a:latin typeface="Lucida Grande"/>
                <a:ea typeface="Lucida Grande"/>
                <a:cs typeface="Lucida Grande"/>
                <a:sym typeface="Lucida Grande"/>
              </a:rPr>
              <a:t>author</a:t>
            </a:r>
            <a:r>
              <a:rPr lang="en-US" sz="2200" i="1" dirty="0">
                <a:effectLst/>
                <a:latin typeface="Lucida Grande"/>
                <a:ea typeface="Lucida Grande"/>
                <a:cs typeface="Lucida Grande"/>
                <a:sym typeface="Lucida Grande"/>
              </a:rPr>
              <a:t> </a:t>
            </a:r>
            <a:r>
              <a:rPr lang="en-US" sz="2200" dirty="0">
                <a:effectLst/>
                <a:latin typeface="Lucida Grande"/>
                <a:ea typeface="Lucida Grande"/>
                <a:cs typeface="Lucida Grande"/>
                <a:sym typeface="Lucida Grande"/>
              </a:rPr>
              <a:t>Norman Grubb writes the following:</a:t>
            </a:r>
          </a:p>
          <a:p>
            <a:r>
              <a:rPr lang="en-US" sz="2200" dirty="0">
                <a:effectLst/>
                <a:latin typeface="Lucida Grande"/>
                <a:ea typeface="Lucida Grande"/>
                <a:cs typeface="Lucida Grande"/>
                <a:sym typeface="Lucida Grande"/>
              </a:rPr>
              <a:t> </a:t>
            </a:r>
          </a:p>
          <a:p>
            <a:pPr marL="0" marR="0" lvl="0" indent="0" defTabSz="584200" eaLnBrk="1" fontAlgn="auto" latinLnBrk="0" hangingPunct="1">
              <a:lnSpc>
                <a:spcPct val="100000"/>
              </a:lnSpc>
              <a:spcBef>
                <a:spcPts val="0"/>
              </a:spcBef>
              <a:spcAft>
                <a:spcPts val="0"/>
              </a:spcAft>
              <a:buClrTx/>
              <a:buSzTx/>
              <a:buFontTx/>
              <a:buNone/>
              <a:tabLst/>
              <a:defRPr/>
            </a:pPr>
            <a:r>
              <a:rPr lang="en-US" sz="2200" dirty="0">
                <a:effectLst/>
                <a:latin typeface="Lucida Grande"/>
                <a:ea typeface="Lucida Grande"/>
                <a:cs typeface="Lucida Grande"/>
                <a:sym typeface="Lucida Grande"/>
              </a:rPr>
              <a:t>"All Christian relationships are </a:t>
            </a:r>
            <a:r>
              <a:rPr lang="en-US" sz="2200" i="1" dirty="0">
                <a:effectLst/>
                <a:latin typeface="Lucida Grande"/>
                <a:ea typeface="Lucida Grande"/>
                <a:cs typeface="Lucida Grande"/>
                <a:sym typeface="Lucida Grande"/>
              </a:rPr>
              <a:t>two-way</a:t>
            </a:r>
            <a:r>
              <a:rPr lang="en-US" sz="2200" dirty="0">
                <a:effectLst/>
                <a:latin typeface="Lucida Grande"/>
                <a:ea typeface="Lucida Grande"/>
                <a:cs typeface="Lucida Grande"/>
                <a:sym typeface="Lucida Grande"/>
              </a:rPr>
              <a:t>, not </a:t>
            </a:r>
            <a:r>
              <a:rPr lang="en-US" sz="2200" i="1" dirty="0">
                <a:effectLst/>
                <a:latin typeface="Lucida Grande"/>
                <a:ea typeface="Lucida Grande"/>
                <a:cs typeface="Lucida Grande"/>
                <a:sym typeface="Lucida Grande"/>
              </a:rPr>
              <a:t>one-way</a:t>
            </a:r>
            <a:r>
              <a:rPr lang="en-US" sz="2200" dirty="0">
                <a:effectLst/>
                <a:latin typeface="Lucida Grande"/>
                <a:ea typeface="Lucida Grande"/>
                <a:cs typeface="Lucida Grande"/>
                <a:sym typeface="Lucida Grande"/>
              </a:rPr>
              <a:t>. They are </a:t>
            </a:r>
            <a:r>
              <a:rPr lang="en-US" sz="2200" i="1" dirty="0">
                <a:effectLst/>
                <a:latin typeface="Lucida Grande"/>
                <a:ea typeface="Lucida Grande"/>
                <a:cs typeface="Lucida Grande"/>
                <a:sym typeface="Lucida Grande"/>
              </a:rPr>
              <a:t>horizontal</a:t>
            </a:r>
            <a:r>
              <a:rPr lang="en-US" sz="2200" dirty="0">
                <a:effectLst/>
                <a:latin typeface="Lucida Grande"/>
                <a:ea typeface="Lucida Grande"/>
                <a:cs typeface="Lucida Grande"/>
                <a:sym typeface="Lucida Grande"/>
              </a:rPr>
              <a:t> as well as </a:t>
            </a:r>
            <a:r>
              <a:rPr lang="en-US" sz="2200" i="1" dirty="0">
                <a:effectLst/>
                <a:latin typeface="Lucida Grande"/>
                <a:ea typeface="Lucida Grande"/>
                <a:cs typeface="Lucida Grande"/>
                <a:sym typeface="Lucida Grande"/>
              </a:rPr>
              <a:t>vertical</a:t>
            </a:r>
            <a:r>
              <a:rPr lang="en-US" sz="2200" dirty="0">
                <a:effectLst/>
                <a:latin typeface="Lucida Grande"/>
                <a:ea typeface="Lucida Grande"/>
                <a:cs typeface="Lucida Grande"/>
                <a:sym typeface="Lucida Grande"/>
              </a:rPr>
              <a:t>… We cannot, for instance, say that we have become righteous before God through faith in Christ and yet continue to be unrighteous among men” (Norman Grubb, </a:t>
            </a:r>
            <a:r>
              <a:rPr lang="en-US" sz="2200" i="1" dirty="0">
                <a:effectLst/>
                <a:latin typeface="Lucida Grande"/>
                <a:ea typeface="Lucida Grande"/>
                <a:cs typeface="Lucida Grande"/>
                <a:sym typeface="Lucida Grande"/>
              </a:rPr>
              <a:t>Continuous Revival: The Secret to Victorious Living</a:t>
            </a:r>
            <a:r>
              <a:rPr lang="en-US" sz="2200" dirty="0">
                <a:effectLst/>
                <a:latin typeface="Lucida Grande"/>
                <a:ea typeface="Lucida Grande"/>
                <a:cs typeface="Lucida Grande"/>
                <a:sym typeface="Lucida Grande"/>
              </a:rPr>
              <a:t>, p. 18, 19).</a:t>
            </a:r>
          </a:p>
          <a:p>
            <a:r>
              <a:rPr lang="en-US" sz="2200" dirty="0">
                <a:effectLst/>
                <a:latin typeface="Lucida Grande"/>
                <a:ea typeface="Lucida Grande"/>
                <a:cs typeface="Lucida Grande"/>
                <a:sym typeface="Lucida Grande"/>
              </a:rPr>
              <a:t> </a:t>
            </a:r>
          </a:p>
          <a:p>
            <a:pPr lvl="3"/>
            <a:r>
              <a:rPr lang="en-US" sz="2200" dirty="0">
                <a:effectLst/>
                <a:latin typeface="Lucida Grande"/>
                <a:ea typeface="Lucida Grande"/>
                <a:cs typeface="Lucida Grande"/>
                <a:sym typeface="Lucida Grande"/>
              </a:rPr>
              <a:t>“Let me put it this way. We can liken a man to a house. It has a roof and walls. So also man in his fallen state has a roof on top of his sins, coming between him and God; and he also has walls up, between him and his neighbor. But at salvation, when broken at the cross, not only does the roof come off through faith in Christ, but the walls fall down flat, and man's true condition as a sinner-saved-by-grace is confessed before all men.</a:t>
            </a:r>
          </a:p>
          <a:p>
            <a:pPr lvl="2"/>
            <a:r>
              <a:rPr lang="en-US" sz="2200" dirty="0">
                <a:effectLst/>
                <a:latin typeface="Lucida Grande"/>
                <a:ea typeface="Lucida Grande"/>
                <a:cs typeface="Lucida Grande"/>
                <a:sym typeface="Lucida Grande"/>
              </a:rPr>
              <a:t> </a:t>
            </a:r>
          </a:p>
          <a:p>
            <a:pPr lvl="2"/>
            <a:r>
              <a:rPr lang="en-US" sz="2200" dirty="0">
                <a:effectLst/>
                <a:latin typeface="Lucida Grande"/>
                <a:ea typeface="Lucida Grande"/>
                <a:cs typeface="Lucida Grande"/>
                <a:sym typeface="Lucida Grande"/>
              </a:rPr>
              <a:t>“Unfortunately, the trouble soon begins again after conversion—and here lies the basic hindrance to continued revival. Continued revival is continued brokenness; but brokenness is two-way, and that means that the walls [must be] kept down as well as roof off. But man's most deep-rooted and subtle sin is the subtle sin of pride: self-esteem and self-respect. Though hardly realizing it, while we are careful to keep the roof off between ourselves and God through repentance and faith, we soon let those walls of respectability creep up again between ourselves and our brethren. We don't mind our brethren knowing about the success we have in our Christian living. If we win a soul, if we lead a class, if we have a prayer answered, if we get good ideas from Scriptures—we don’t mind if they hear about these things, because we get a little reflected credit because of them.</a:t>
            </a:r>
          </a:p>
          <a:p>
            <a:pPr lvl="2"/>
            <a:r>
              <a:rPr lang="en-US" sz="2200" dirty="0">
                <a:effectLst/>
                <a:latin typeface="Lucida Grande"/>
                <a:ea typeface="Lucida Grande"/>
                <a:cs typeface="Lucida Grande"/>
                <a:sym typeface="Lucida Grande"/>
              </a:rPr>
              <a:t> </a:t>
            </a:r>
          </a:p>
          <a:p>
            <a:pPr lvl="2"/>
            <a:r>
              <a:rPr lang="en-US" sz="2200" dirty="0">
                <a:effectLst/>
                <a:latin typeface="Lucida Grande"/>
                <a:ea typeface="Lucida Grande"/>
                <a:cs typeface="Lucida Grande"/>
                <a:sym typeface="Lucida Grande"/>
              </a:rPr>
              <a:t>“If God has to deal with us over our impatience or temper in the home, over dishonesty in our business, over coldness or some other sin, by no means do we easily bear testimony to our brethren of God's faithful and gracious dealings in such areas of failure. Why not? Just because of pride…The fact is, we love the praise of men as well as of God, and that is exactly what the Scriptures say stops the flow of confession before men (John 12:42-43)” (Norman Grubb, </a:t>
            </a:r>
            <a:r>
              <a:rPr lang="en-US" sz="2200" i="1" dirty="0">
                <a:effectLst/>
                <a:latin typeface="Lucida Grande"/>
                <a:ea typeface="Lucida Grande"/>
                <a:cs typeface="Lucida Grande"/>
                <a:sym typeface="Lucida Grande"/>
              </a:rPr>
              <a:t>Continuous Revival: The Secret to Victorious Living</a:t>
            </a:r>
            <a:r>
              <a:rPr lang="en-US" sz="2200" dirty="0">
                <a:effectLst/>
                <a:latin typeface="Lucida Grande"/>
                <a:ea typeface="Lucida Grande"/>
                <a:cs typeface="Lucida Grande"/>
                <a:sym typeface="Lucida Grande"/>
              </a:rPr>
              <a:t>, p. 20-22).</a:t>
            </a:r>
          </a:p>
          <a:p>
            <a:pPr lvl="2"/>
            <a:r>
              <a:rPr lang="en-US" sz="2200" dirty="0">
                <a:effectLst/>
                <a:latin typeface="Lucida Grande"/>
                <a:ea typeface="Lucida Grande"/>
                <a:cs typeface="Lucida Grande"/>
                <a:sym typeface="Lucida Grande"/>
              </a:rPr>
              <a:t> </a:t>
            </a:r>
          </a:p>
          <a:p>
            <a:endParaRPr lang="en-US" dirty="0"/>
          </a:p>
        </p:txBody>
      </p:sp>
    </p:spTree>
    <p:extLst>
      <p:ext uri="{BB962C8B-B14F-4D97-AF65-F5344CB8AC3E}">
        <p14:creationId xmlns:p14="http://schemas.microsoft.com/office/powerpoint/2010/main" val="2029228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584200" eaLnBrk="1" fontAlgn="auto" latinLnBrk="0" hangingPunct="1">
              <a:lnSpc>
                <a:spcPct val="100000"/>
              </a:lnSpc>
              <a:spcBef>
                <a:spcPts val="0"/>
              </a:spcBef>
              <a:spcAft>
                <a:spcPts val="0"/>
              </a:spcAft>
              <a:buClrTx/>
              <a:buSzTx/>
              <a:buFontTx/>
              <a:buNone/>
              <a:tabLst/>
              <a:defRPr/>
            </a:pPr>
            <a:r>
              <a:rPr lang="en-US" sz="2200" dirty="0">
                <a:effectLst/>
                <a:latin typeface="Lucida Grande"/>
                <a:ea typeface="Lucida Grande"/>
                <a:cs typeface="Lucida Grande"/>
                <a:sym typeface="Lucida Grande"/>
              </a:rPr>
              <a:t>Andrew Murray writes in his book </a:t>
            </a:r>
            <a:r>
              <a:rPr lang="en-US" sz="2200" i="1" dirty="0">
                <a:effectLst/>
                <a:latin typeface="Lucida Grande"/>
                <a:ea typeface="Lucida Grande"/>
                <a:cs typeface="Lucida Grande"/>
                <a:sym typeface="Lucida Grande"/>
              </a:rPr>
              <a:t>Humility and Absolute Surrender,</a:t>
            </a:r>
            <a:r>
              <a:rPr lang="en-US" sz="2200" dirty="0">
                <a:effectLst/>
                <a:latin typeface="Lucida Grande"/>
                <a:ea typeface="Lucida Grande"/>
                <a:cs typeface="Lucida Grande"/>
                <a:sym typeface="Lucida Grande"/>
              </a:rPr>
              <a:t> “It is easy to think we humble ourselves before God: but humility towards men will be the only sufficient proof that our humility before God is real.” </a:t>
            </a:r>
          </a:p>
          <a:p>
            <a:endParaRPr lang="en-US" dirty="0"/>
          </a:p>
        </p:txBody>
      </p:sp>
    </p:spTree>
    <p:extLst>
      <p:ext uri="{BB962C8B-B14F-4D97-AF65-F5344CB8AC3E}">
        <p14:creationId xmlns:p14="http://schemas.microsoft.com/office/powerpoint/2010/main" val="3501390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a:effectLst/>
                <a:latin typeface="Lucida Grande"/>
                <a:ea typeface="Lucida Grande"/>
                <a:cs typeface="Lucida Grande"/>
                <a:sym typeface="Lucida Grande"/>
              </a:rPr>
              <a:t>Ellen White writes,</a:t>
            </a:r>
          </a:p>
          <a:p>
            <a:r>
              <a:rPr lang="en-US" sz="2200" dirty="0">
                <a:effectLst/>
                <a:latin typeface="Lucida Grande"/>
                <a:ea typeface="Lucida Grande"/>
                <a:cs typeface="Lucida Grande"/>
                <a:sym typeface="Lucida Grande"/>
              </a:rPr>
              <a:t> </a:t>
            </a:r>
          </a:p>
          <a:p>
            <a:r>
              <a:rPr lang="en-US" sz="2200" dirty="0">
                <a:effectLst/>
                <a:latin typeface="Lucida Grande"/>
                <a:ea typeface="Lucida Grande"/>
                <a:cs typeface="Lucida Grande"/>
                <a:sym typeface="Lucida Grande"/>
              </a:rPr>
              <a:t>“Let the proud spirit bow in humiliation. Let the hard heart be broken. No longer pet and pity and exalt self. Look, oh look upon Him whom our sins have pierced. See Him descending step by step the path of humiliation to lift us up; abasing Himself till He could go no lower, and all to save us who were fallen by sin…”</a:t>
            </a:r>
            <a:endParaRPr lang="en-US" dirty="0"/>
          </a:p>
        </p:txBody>
      </p:sp>
    </p:spTree>
    <p:extLst>
      <p:ext uri="{BB962C8B-B14F-4D97-AF65-F5344CB8AC3E}">
        <p14:creationId xmlns:p14="http://schemas.microsoft.com/office/powerpoint/2010/main" val="912382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a:effectLst/>
                <a:latin typeface="Lucida Grande"/>
                <a:ea typeface="Lucida Grande"/>
                <a:cs typeface="Lucida Grande"/>
                <a:sym typeface="Lucida Grande"/>
              </a:rPr>
              <a:t>“Why will we be so indifferent, so cold, so formal, so proud, so self-sufficient? Who of us is faithfully following the Pattern? Who of us has instituted and continued the warfare against pride of heart? Who of us has, in good earnest, brought himself to wrestle with selfishness until it should no longer dwell in the heart and be revealed in the life?” (White, </a:t>
            </a:r>
            <a:r>
              <a:rPr lang="en-US" sz="2200" i="1" dirty="0">
                <a:effectLst/>
                <a:latin typeface="Lucida Grande"/>
                <a:ea typeface="Lucida Grande"/>
                <a:cs typeface="Lucida Grande"/>
                <a:sym typeface="Lucida Grande"/>
              </a:rPr>
              <a:t>Testimonies to the Church,</a:t>
            </a:r>
            <a:r>
              <a:rPr lang="en-US" sz="2200" dirty="0">
                <a:effectLst/>
                <a:latin typeface="Lucida Grande"/>
                <a:ea typeface="Lucida Grande"/>
                <a:cs typeface="Lucida Grande"/>
                <a:sym typeface="Lucida Grande"/>
              </a:rPr>
              <a:t> vol. 5, pp. 17, 18).</a:t>
            </a:r>
          </a:p>
          <a:p>
            <a:pPr marL="0" marR="0" lvl="0" indent="0" defTabSz="584200" eaLnBrk="1" fontAlgn="auto" latinLnBrk="0" hangingPunct="1">
              <a:lnSpc>
                <a:spcPct val="100000"/>
              </a:lnSpc>
              <a:spcBef>
                <a:spcPts val="0"/>
              </a:spcBef>
              <a:spcAft>
                <a:spcPts val="0"/>
              </a:spcAft>
              <a:buClrTx/>
              <a:buSzTx/>
              <a:buFontTx/>
              <a:buNone/>
              <a:tabLst/>
              <a:defRPr/>
            </a:pPr>
            <a:endParaRPr lang="en-US" sz="2200" dirty="0">
              <a:effectLst/>
              <a:latin typeface="Lucida Grande"/>
              <a:ea typeface="Lucida Grande"/>
              <a:cs typeface="Lucida Grande"/>
              <a:sym typeface="Lucida Grande"/>
            </a:endParaRPr>
          </a:p>
          <a:p>
            <a:pPr marL="0" marR="0" lvl="0" indent="0" defTabSz="584200" eaLnBrk="1" fontAlgn="auto" latinLnBrk="0" hangingPunct="1">
              <a:lnSpc>
                <a:spcPct val="100000"/>
              </a:lnSpc>
              <a:spcBef>
                <a:spcPts val="0"/>
              </a:spcBef>
              <a:spcAft>
                <a:spcPts val="0"/>
              </a:spcAft>
              <a:buClrTx/>
              <a:buSzTx/>
              <a:buFontTx/>
              <a:buNone/>
              <a:tabLst/>
              <a:defRPr/>
            </a:pPr>
            <a:r>
              <a:rPr lang="en-US" sz="2200" dirty="0">
                <a:effectLst/>
                <a:latin typeface="Lucida Grande"/>
                <a:ea typeface="Lucida Grande"/>
                <a:cs typeface="Lucida Grande"/>
                <a:sym typeface="Lucida Grande"/>
              </a:rPr>
              <a:t>Let me share a story!</a:t>
            </a:r>
          </a:p>
          <a:p>
            <a:endParaRPr lang="en-US" sz="2200" b="1" dirty="0">
              <a:effectLst/>
              <a:latin typeface="Lucida Grande"/>
              <a:ea typeface="Lucida Grande"/>
              <a:cs typeface="Lucida Grande"/>
              <a:sym typeface="Lucida Grande"/>
            </a:endParaRPr>
          </a:p>
          <a:p>
            <a:endParaRPr lang="en-US" dirty="0"/>
          </a:p>
        </p:txBody>
      </p:sp>
    </p:spTree>
    <p:extLst>
      <p:ext uri="{BB962C8B-B14F-4D97-AF65-F5344CB8AC3E}">
        <p14:creationId xmlns:p14="http://schemas.microsoft.com/office/powerpoint/2010/main" val="805289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1" dirty="0">
                <a:effectLst/>
                <a:latin typeface="Lucida Grande"/>
                <a:ea typeface="Lucida Grande"/>
                <a:cs typeface="Lucida Grande"/>
                <a:sym typeface="Lucida Grande"/>
              </a:rPr>
              <a:t>Corrie Ten Boom’s Testimony  </a:t>
            </a:r>
            <a:r>
              <a:rPr lang="en-US" sz="2200" dirty="0">
                <a:effectLst/>
                <a:latin typeface="Lucida Grande"/>
                <a:ea typeface="Lucida Grande"/>
                <a:cs typeface="Lucida Grande"/>
                <a:sym typeface="Lucida Grande"/>
              </a:rPr>
              <a:t>[This is her real name and real picture]</a:t>
            </a:r>
          </a:p>
          <a:p>
            <a:endParaRPr lang="en-US" sz="2200" dirty="0">
              <a:effectLst/>
              <a:latin typeface="Lucida Grande"/>
              <a:ea typeface="Lucida Grande"/>
              <a:cs typeface="Lucida Grande"/>
              <a:sym typeface="Lucida Grande"/>
            </a:endParaRPr>
          </a:p>
          <a:p>
            <a:r>
              <a:rPr lang="en-US" sz="2200" dirty="0">
                <a:effectLst/>
                <a:latin typeface="Lucida Grande"/>
                <a:ea typeface="Lucida Grande"/>
                <a:cs typeface="Lucida Grande"/>
                <a:sym typeface="Lucida Grande"/>
              </a:rPr>
              <a:t>You may have heard of Corrie Ten Boom who, along with her family, helped save the lives of over 800 Jews during the Nazi Holocaust of World War II. As a result of her family’s underground work in Holland the entire family was arrested and sent to the </a:t>
            </a:r>
            <a:r>
              <a:rPr lang="en-US" sz="2200" dirty="0" err="1">
                <a:effectLst/>
                <a:latin typeface="Lucida Grande"/>
                <a:ea typeface="Lucida Grande"/>
                <a:cs typeface="Lucida Grande"/>
                <a:sym typeface="Lucida Grande"/>
              </a:rPr>
              <a:t>Ravensbrück</a:t>
            </a:r>
            <a:r>
              <a:rPr lang="en-US" sz="2200" dirty="0">
                <a:effectLst/>
                <a:latin typeface="Lucida Grande"/>
                <a:ea typeface="Lucida Grande"/>
                <a:cs typeface="Lucida Grande"/>
                <a:sym typeface="Lucida Grande"/>
              </a:rPr>
              <a:t>, one of the most brutal concentration camps in all of Germany. Thousands died here!</a:t>
            </a:r>
          </a:p>
          <a:p>
            <a:r>
              <a:rPr lang="en-US" sz="2200" dirty="0">
                <a:effectLst/>
                <a:latin typeface="Lucida Grande"/>
                <a:ea typeface="Lucida Grande"/>
                <a:cs typeface="Lucida Grande"/>
                <a:sym typeface="Lucida Grande"/>
              </a:rPr>
              <a:t> </a:t>
            </a:r>
          </a:p>
          <a:p>
            <a:r>
              <a:rPr lang="en-US" sz="2200" dirty="0">
                <a:effectLst/>
                <a:latin typeface="Lucida Grande"/>
                <a:ea typeface="Lucida Grande"/>
                <a:cs typeface="Lucida Grande"/>
                <a:sym typeface="Lucida Grande"/>
              </a:rPr>
              <a:t>By the time Corrie was miraculously released from the concentration camp in December of 1944, all of her closest family members had already died while in prison. However, instead of nursing her wounds or growing bitter, Corrie went on to spend the remaining years of her life traveling the world, sharing the love of Jesus.</a:t>
            </a:r>
          </a:p>
          <a:p>
            <a:r>
              <a:rPr lang="en-US" sz="2200" dirty="0">
                <a:effectLst/>
                <a:latin typeface="Lucida Grande"/>
                <a:ea typeface="Lucida Grande"/>
                <a:cs typeface="Lucida Grande"/>
                <a:sym typeface="Lucida Grande"/>
              </a:rPr>
              <a:t> </a:t>
            </a:r>
          </a:p>
          <a:p>
            <a:r>
              <a:rPr lang="en-US" sz="2200" dirty="0">
                <a:effectLst/>
                <a:latin typeface="Lucida Grande"/>
                <a:ea typeface="Lucida Grande"/>
                <a:cs typeface="Lucida Grande"/>
                <a:sym typeface="Lucida Grande"/>
              </a:rPr>
              <a:t>Corrie was known and loved for her compassion, and her sweet spirit of grace and humility. And many were brought to Jesus by her testimony. Yet, she was still very human, just like you and me. </a:t>
            </a:r>
          </a:p>
          <a:p>
            <a:r>
              <a:rPr lang="en-US" sz="2200" dirty="0">
                <a:effectLst/>
                <a:latin typeface="Lucida Grande"/>
                <a:ea typeface="Lucida Grande"/>
                <a:cs typeface="Lucida Grande"/>
                <a:sym typeface="Lucida Grande"/>
              </a:rPr>
              <a:t> </a:t>
            </a:r>
          </a:p>
          <a:p>
            <a:r>
              <a:rPr lang="en-US" sz="2200" dirty="0">
                <a:effectLst/>
                <a:latin typeface="Lucida Grande"/>
                <a:ea typeface="Lucida Grande"/>
                <a:cs typeface="Lucida Grande"/>
                <a:sym typeface="Lucida Grande"/>
              </a:rPr>
              <a:t>One time, while traveling, Corrie shared how she was struggling sitting through a long evening of meetings in Cuba. She had just given a message about the love of God, and then was waiting on the platform as two more men shared lengthy presentations. It was very hot and humid, pesky bugs were everywhere, and it was getting late. Corrie was tired and her patience was wearing thin as the last speaker began to make a lengthy appeal. </a:t>
            </a:r>
          </a:p>
          <a:p>
            <a:r>
              <a:rPr lang="en-US" sz="2200" dirty="0">
                <a:effectLst/>
                <a:latin typeface="Lucida Grande"/>
                <a:ea typeface="Lucida Grande"/>
                <a:cs typeface="Lucida Grande"/>
                <a:sym typeface="Lucida Grande"/>
              </a:rPr>
              <a:t> </a:t>
            </a:r>
          </a:p>
          <a:p>
            <a:r>
              <a:rPr lang="en-US" sz="2200" dirty="0">
                <a:effectLst/>
                <a:latin typeface="Lucida Grande"/>
                <a:ea typeface="Lucida Grande"/>
                <a:cs typeface="Lucida Grande"/>
                <a:sym typeface="Lucida Grande"/>
              </a:rPr>
              <a:t>“Surely no one is in the mood to do anything but go home,” Corrie grumbled to herself. “I hope no one comes forward. I’m aching for my bed.” </a:t>
            </a:r>
          </a:p>
          <a:p>
            <a:r>
              <a:rPr lang="en-US" sz="2200" dirty="0">
                <a:effectLst/>
                <a:latin typeface="Lucida Grande"/>
                <a:ea typeface="Lucida Grande"/>
                <a:cs typeface="Lucida Grande"/>
                <a:sym typeface="Lucida Grande"/>
              </a:rPr>
              <a:t> </a:t>
            </a:r>
          </a:p>
          <a:p>
            <a:r>
              <a:rPr lang="en-US" sz="2200" dirty="0">
                <a:effectLst/>
                <a:latin typeface="Lucida Grande"/>
                <a:ea typeface="Lucida Grande"/>
                <a:cs typeface="Lucida Grande"/>
                <a:sym typeface="Lucida Grande"/>
              </a:rPr>
              <a:t>But to her great surprise many people began coming forward responding to the call. Some had tears in their eyes. Suddenly Corrie recognized the selfishness of her heart. Here she had hoped people would not give their life to Jesus that night simply because she was tired, hot, and weary. Immediately she confessed her sin to God and asked His forgiveness, then she got up to pray with those who had come forward.</a:t>
            </a:r>
          </a:p>
          <a:p>
            <a:r>
              <a:rPr lang="en-US" sz="2200" dirty="0">
                <a:effectLst/>
                <a:latin typeface="Lucida Grande"/>
                <a:ea typeface="Lucida Grande"/>
                <a:cs typeface="Lucida Grande"/>
                <a:sym typeface="Lucida Grande"/>
              </a:rPr>
              <a:t> </a:t>
            </a:r>
          </a:p>
          <a:p>
            <a:r>
              <a:rPr lang="en-US" sz="2200" dirty="0">
                <a:effectLst/>
                <a:latin typeface="Lucida Grande"/>
                <a:ea typeface="Lucida Grande"/>
                <a:cs typeface="Lucida Grande"/>
                <a:sym typeface="Lucida Grande"/>
              </a:rPr>
              <a:t>The next day, Corrie was asked to speak at a large church in an upper-class area of Havana. Many prominent and affluent people were present. As she came into church that morning, they handed her the program booklet that contained her flowery introduction. It read: “Corrie Ten Boom is a most popular world evangelist…. She is tireless and completely selfless in her absolute dedication to the cause of the gospel.” As Corrie read the introduction her heart sank. “Oh Lord,” she prayed, “If only these people knew who the real Corrie Ten Boom is, they would </a:t>
            </a:r>
            <a:r>
              <a:rPr lang="en-US" sz="2200" i="1" dirty="0">
                <a:effectLst/>
                <a:latin typeface="Lucida Grande"/>
                <a:ea typeface="Lucida Grande"/>
                <a:cs typeface="Lucida Grande"/>
                <a:sym typeface="Lucida Grande"/>
              </a:rPr>
              <a:t>not </a:t>
            </a:r>
            <a:r>
              <a:rPr lang="en-US" sz="2200" dirty="0">
                <a:effectLst/>
                <a:latin typeface="Lucida Grande"/>
                <a:ea typeface="Lucida Grande"/>
                <a:cs typeface="Lucida Grande"/>
                <a:sym typeface="Lucida Grande"/>
              </a:rPr>
              <a:t>have come to hear me speak this morning.” </a:t>
            </a:r>
          </a:p>
          <a:p>
            <a:r>
              <a:rPr lang="en-US" sz="2200" dirty="0">
                <a:effectLst/>
                <a:latin typeface="Lucida Grande"/>
                <a:ea typeface="Lucida Grande"/>
                <a:cs typeface="Lucida Grande"/>
                <a:sym typeface="Lucida Grande"/>
              </a:rPr>
              <a:t> </a:t>
            </a:r>
          </a:p>
          <a:p>
            <a:r>
              <a:rPr lang="en-US" sz="2200" dirty="0">
                <a:effectLst/>
                <a:latin typeface="Lucida Grande"/>
                <a:ea typeface="Lucida Grande"/>
                <a:cs typeface="Lucida Grande"/>
                <a:sym typeface="Lucida Grande"/>
              </a:rPr>
              <a:t>“Why don’t you tell them who the real Corrie is…” the Holy Spirit answered. Immediately Corrie began to protest. “But Lord, if I tell them, what if they reject me?” Again, she heard the soft but firm voice, “Can I bless a lie?” </a:t>
            </a:r>
          </a:p>
          <a:p>
            <a:r>
              <a:rPr lang="en-US" sz="2200" dirty="0">
                <a:effectLst/>
                <a:latin typeface="Lucida Grande"/>
                <a:ea typeface="Lucida Grande"/>
                <a:cs typeface="Lucida Grande"/>
                <a:sym typeface="Lucida Grande"/>
              </a:rPr>
              <a:t> </a:t>
            </a:r>
          </a:p>
          <a:p>
            <a:r>
              <a:rPr lang="en-US" sz="2200" dirty="0">
                <a:effectLst/>
                <a:latin typeface="Lucida Grande"/>
                <a:ea typeface="Lucida Grande"/>
                <a:cs typeface="Lucida Grande"/>
                <a:sym typeface="Lucida Grande"/>
              </a:rPr>
              <a:t>So that morning Corrie told her audience the painful truth. As a result, many hearts were broken and the foundation for genuine revival was laid. </a:t>
            </a:r>
          </a:p>
          <a:p>
            <a:endParaRPr lang="en-US" dirty="0"/>
          </a:p>
        </p:txBody>
      </p:sp>
    </p:spTree>
    <p:extLst>
      <p:ext uri="{BB962C8B-B14F-4D97-AF65-F5344CB8AC3E}">
        <p14:creationId xmlns:p14="http://schemas.microsoft.com/office/powerpoint/2010/main" val="2636703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584200" eaLnBrk="1" fontAlgn="auto" latinLnBrk="0" hangingPunct="1">
              <a:lnSpc>
                <a:spcPct val="100000"/>
              </a:lnSpc>
              <a:spcBef>
                <a:spcPts val="0"/>
              </a:spcBef>
              <a:spcAft>
                <a:spcPts val="0"/>
              </a:spcAft>
              <a:buClrTx/>
              <a:buSzTx/>
              <a:buFontTx/>
              <a:buNone/>
              <a:tabLst/>
              <a:defRPr/>
            </a:pPr>
            <a:r>
              <a:rPr lang="en-US" sz="2200" dirty="0">
                <a:effectLst/>
                <a:latin typeface="Lucida Grande"/>
                <a:ea typeface="Lucida Grande"/>
                <a:cs typeface="Lucida Grande"/>
                <a:sym typeface="Lucida Grande"/>
              </a:rPr>
              <a:t>Roy </a:t>
            </a:r>
            <a:r>
              <a:rPr lang="en-US" sz="2200" dirty="0" err="1">
                <a:effectLst/>
                <a:latin typeface="Lucida Grande"/>
                <a:ea typeface="Lucida Grande"/>
                <a:cs typeface="Lucida Grande"/>
                <a:sym typeface="Lucida Grande"/>
              </a:rPr>
              <a:t>Hession</a:t>
            </a:r>
            <a:r>
              <a:rPr lang="en-US" sz="2200" dirty="0">
                <a:effectLst/>
                <a:latin typeface="Lucida Grande"/>
                <a:ea typeface="Lucida Grande"/>
                <a:cs typeface="Lucida Grande"/>
                <a:sym typeface="Lucida Grande"/>
              </a:rPr>
              <a:t> writes, “To be broken is the beginning of revival. It is painful, it is humiliating, but it is the only way.”</a:t>
            </a:r>
          </a:p>
          <a:p>
            <a:endParaRPr lang="en-US" dirty="0"/>
          </a:p>
        </p:txBody>
      </p:sp>
    </p:spTree>
    <p:extLst>
      <p:ext uri="{BB962C8B-B14F-4D97-AF65-F5344CB8AC3E}">
        <p14:creationId xmlns:p14="http://schemas.microsoft.com/office/powerpoint/2010/main" val="2645682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584200" eaLnBrk="1" fontAlgn="auto" latinLnBrk="0" hangingPunct="1">
              <a:lnSpc>
                <a:spcPct val="100000"/>
              </a:lnSpc>
              <a:spcBef>
                <a:spcPts val="0"/>
              </a:spcBef>
              <a:spcAft>
                <a:spcPts val="0"/>
              </a:spcAft>
              <a:buClrTx/>
              <a:buSzTx/>
              <a:buFontTx/>
              <a:buNone/>
              <a:tabLst/>
              <a:defRPr/>
            </a:pPr>
            <a:r>
              <a:rPr lang="en-US" sz="2200" b="1" dirty="0">
                <a:effectLst/>
                <a:latin typeface="Lucida Grande"/>
                <a:ea typeface="Lucida Grande"/>
                <a:cs typeface="Lucida Grande"/>
                <a:sym typeface="Lucida Grande"/>
              </a:rPr>
              <a:t>What is true brokenness</a:t>
            </a:r>
            <a:r>
              <a:rPr lang="en-US" sz="2200" dirty="0">
                <a:effectLst/>
                <a:latin typeface="Lucida Grande"/>
                <a:ea typeface="Lucida Grande"/>
                <a:cs typeface="Lucida Grande"/>
                <a:sym typeface="Lucida Grande"/>
              </a:rPr>
              <a:t> you might wonder? Some think it is constant morbid introspection. Others think it’s about being overly emotional in religious services or depressed in spirit while everyone else is happy. Others might think that it is about silently accepting abuse from others year after year. It is actually none of the above. The reality is that many have endured private pain, and still more have shed buckets of tears, and yet have never experienced true genuine brokenness. </a:t>
            </a:r>
          </a:p>
          <a:p>
            <a:endParaRPr lang="en-US" dirty="0"/>
          </a:p>
        </p:txBody>
      </p:sp>
    </p:spTree>
    <p:extLst>
      <p:ext uri="{BB962C8B-B14F-4D97-AF65-F5344CB8AC3E}">
        <p14:creationId xmlns:p14="http://schemas.microsoft.com/office/powerpoint/2010/main" val="1866403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a:effectLst/>
                <a:latin typeface="Lucida Grande"/>
                <a:ea typeface="Lucida Grande"/>
                <a:cs typeface="Lucida Grande"/>
                <a:sym typeface="Lucida Grande"/>
              </a:rPr>
              <a:t>“True brokenness is a moment-by-moment lifestyle of agreeing with God about the true condition of my heart and life—not as everyone else thinks it is but as He knows it to be. Brokenness is the shattering of my self-will—the absolute surrender of my will to the will of God. It is saying, ‘Yes, Lord!’—no resistance, no chafing, no stubbornness—simply submitting myself [no matter the pain or cost] to His direction and will in my life” (Nancy Demoss, </a:t>
            </a:r>
            <a:r>
              <a:rPr lang="en-US" sz="2200" i="1" dirty="0">
                <a:effectLst/>
                <a:latin typeface="Lucida Grande"/>
                <a:ea typeface="Lucida Grande"/>
                <a:cs typeface="Lucida Grande"/>
                <a:sym typeface="Lucida Grande"/>
              </a:rPr>
              <a:t>Brokenness</a:t>
            </a:r>
            <a:r>
              <a:rPr lang="en-US" sz="2200" dirty="0">
                <a:effectLst/>
                <a:latin typeface="Lucida Grande"/>
                <a:ea typeface="Lucida Grande"/>
                <a:cs typeface="Lucida Grande"/>
                <a:sym typeface="Lucida Grande"/>
              </a:rPr>
              <a:t>, p. 44).</a:t>
            </a:r>
          </a:p>
          <a:p>
            <a:endParaRPr lang="en-US" dirty="0"/>
          </a:p>
          <a:p>
            <a:r>
              <a:rPr lang="en-US" sz="2200" dirty="0">
                <a:effectLst/>
                <a:latin typeface="Lucida Grande"/>
                <a:ea typeface="Lucida Grande"/>
                <a:cs typeface="Lucida Grande"/>
                <a:sym typeface="Lucida Grande"/>
              </a:rPr>
              <a:t>This afternoon we are going to take some time to pray and ask God to help us come to a genuine inner brokenness, a genuine recognition of our great spiritual need. </a:t>
            </a:r>
          </a:p>
          <a:p>
            <a:r>
              <a:rPr lang="en-US" sz="2200" dirty="0">
                <a:effectLst/>
                <a:latin typeface="Lucida Grande"/>
                <a:ea typeface="Lucida Grande"/>
                <a:cs typeface="Lucida Grande"/>
                <a:sym typeface="Lucida Grande"/>
              </a:rPr>
              <a:t> </a:t>
            </a:r>
          </a:p>
          <a:p>
            <a:r>
              <a:rPr lang="en-US" sz="2200" dirty="0">
                <a:effectLst/>
                <a:latin typeface="Lucida Grande"/>
                <a:ea typeface="Lucida Grande"/>
                <a:cs typeface="Lucida Grande"/>
                <a:sym typeface="Lucida Grande"/>
              </a:rPr>
              <a:t>The reading for our prayer time is </a:t>
            </a:r>
            <a:r>
              <a:rPr lang="en-US" sz="2200" b="1" dirty="0">
                <a:effectLst/>
                <a:latin typeface="Lucida Grande"/>
                <a:ea typeface="Lucida Grande"/>
                <a:cs typeface="Lucida Grande"/>
                <a:sym typeface="Lucida Grande"/>
              </a:rPr>
              <a:t>“The Beauty of Humility.”</a:t>
            </a:r>
            <a:r>
              <a:rPr lang="en-US" sz="2200" dirty="0">
                <a:effectLst/>
                <a:latin typeface="Lucida Grande"/>
                <a:ea typeface="Lucida Grande"/>
                <a:cs typeface="Lucida Grande"/>
                <a:sym typeface="Lucida Grande"/>
              </a:rPr>
              <a:t> </a:t>
            </a:r>
          </a:p>
          <a:p>
            <a:r>
              <a:rPr lang="en-US" sz="2200" dirty="0">
                <a:effectLst/>
                <a:latin typeface="Lucida Grande"/>
                <a:ea typeface="Lucida Grande"/>
                <a:cs typeface="Lucida Grande"/>
                <a:sym typeface="Lucida Grande"/>
              </a:rPr>
              <a:t> </a:t>
            </a:r>
          </a:p>
          <a:p>
            <a:r>
              <a:rPr lang="en-US" sz="2200" dirty="0">
                <a:effectLst/>
                <a:latin typeface="Lucida Grande"/>
                <a:ea typeface="Lucida Grande"/>
                <a:cs typeface="Lucida Grande"/>
                <a:sym typeface="Lucida Grande"/>
              </a:rPr>
              <a:t>Now I have to warn you, this is not easy to read because it cuts! It cut my heart when I first read it because I recognized all the ways I have need of God’s saving grace. But that’s why it’s important to share. </a:t>
            </a:r>
          </a:p>
          <a:p>
            <a:endParaRPr lang="en-US" dirty="0"/>
          </a:p>
        </p:txBody>
      </p:sp>
    </p:spTree>
    <p:extLst>
      <p:ext uri="{BB962C8B-B14F-4D97-AF65-F5344CB8AC3E}">
        <p14:creationId xmlns:p14="http://schemas.microsoft.com/office/powerpoint/2010/main" val="406254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584200" eaLnBrk="1" fontAlgn="auto" latinLnBrk="0" hangingPunct="1">
              <a:lnSpc>
                <a:spcPct val="100000"/>
              </a:lnSpc>
              <a:spcBef>
                <a:spcPts val="0"/>
              </a:spcBef>
              <a:spcAft>
                <a:spcPts val="0"/>
              </a:spcAft>
              <a:buClrTx/>
              <a:buSzTx/>
              <a:buFontTx/>
              <a:buNone/>
              <a:tabLst/>
              <a:defRPr/>
            </a:pPr>
            <a:r>
              <a:rPr lang="en-US" sz="2200" dirty="0">
                <a:effectLst/>
                <a:latin typeface="Lucida Grande"/>
                <a:ea typeface="Lucida Grande"/>
                <a:cs typeface="Lucida Grande"/>
                <a:sym typeface="Lucida Grande"/>
              </a:rPr>
              <a:t>Inspiration tells us, “We shall often have to bow down to weep at the feet of Jesus, because of our shortcomings and mistakes; but we are not to be discouraged…. As we distrust our own power, we shall trust the power of our Redeemer”</a:t>
            </a:r>
            <a:r>
              <a:rPr lang="en-US" sz="2200" i="1" dirty="0">
                <a:effectLst/>
                <a:latin typeface="Lucida Grande"/>
                <a:ea typeface="Lucida Grande"/>
                <a:cs typeface="Lucida Grande"/>
                <a:sym typeface="Lucida Grande"/>
              </a:rPr>
              <a:t> </a:t>
            </a:r>
            <a:r>
              <a:rPr lang="en-US" sz="2200" i="0" dirty="0">
                <a:effectLst/>
                <a:latin typeface="Lucida Grande"/>
                <a:ea typeface="Lucida Grande"/>
                <a:cs typeface="Lucida Grande"/>
                <a:sym typeface="Lucida Grande"/>
              </a:rPr>
              <a:t>(White, </a:t>
            </a:r>
            <a:r>
              <a:rPr lang="en-US" sz="2200" i="1" dirty="0">
                <a:effectLst/>
                <a:latin typeface="Lucida Grande"/>
                <a:ea typeface="Lucida Grande"/>
                <a:cs typeface="Lucida Grande"/>
                <a:sym typeface="Lucida Grande"/>
              </a:rPr>
              <a:t>Selected Messages</a:t>
            </a:r>
            <a:r>
              <a:rPr lang="en-US" sz="2200" dirty="0">
                <a:effectLst/>
                <a:latin typeface="Lucida Grande"/>
                <a:ea typeface="Lucida Grande"/>
                <a:cs typeface="Lucida Grande"/>
                <a:sym typeface="Lucida Grande"/>
              </a:rPr>
              <a:t>, Book 1, p. 337).</a:t>
            </a:r>
          </a:p>
          <a:p>
            <a:endParaRPr lang="en-US" sz="2200" dirty="0">
              <a:effectLst/>
              <a:latin typeface="Lucida Grande"/>
              <a:ea typeface="Lucida Grande"/>
              <a:cs typeface="Lucida Grande"/>
              <a:sym typeface="Lucida Grande"/>
            </a:endParaRPr>
          </a:p>
          <a:p>
            <a:r>
              <a:rPr lang="en-US" sz="2200" dirty="0">
                <a:effectLst/>
                <a:latin typeface="Lucida Grande"/>
                <a:ea typeface="Lucida Grande"/>
                <a:cs typeface="Lucida Grande"/>
                <a:sym typeface="Lucida Grande"/>
              </a:rPr>
              <a:t>Remember Jesus is with us, and He is bringing us to the foot of the cross. </a:t>
            </a:r>
            <a:r>
              <a:rPr lang="en-US" sz="2200" i="1" dirty="0">
                <a:effectLst/>
                <a:latin typeface="Lucida Grande"/>
                <a:ea typeface="Lucida Grande"/>
                <a:cs typeface="Lucida Grande"/>
                <a:sym typeface="Lucida Grande"/>
              </a:rPr>
              <a:t>And that’s the very best place to be!</a:t>
            </a:r>
            <a:endParaRPr lang="en-US" sz="2200" dirty="0">
              <a:effectLst/>
              <a:latin typeface="Lucida Grande"/>
              <a:ea typeface="Lucida Grande"/>
              <a:cs typeface="Lucida Grande"/>
              <a:sym typeface="Lucida Grande"/>
            </a:endParaRPr>
          </a:p>
          <a:p>
            <a:endParaRPr lang="en-US" dirty="0"/>
          </a:p>
        </p:txBody>
      </p:sp>
    </p:spTree>
    <p:extLst>
      <p:ext uri="{BB962C8B-B14F-4D97-AF65-F5344CB8AC3E}">
        <p14:creationId xmlns:p14="http://schemas.microsoft.com/office/powerpoint/2010/main" val="2937522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584200" eaLnBrk="1" fontAlgn="auto" latinLnBrk="0" hangingPunct="1">
              <a:lnSpc>
                <a:spcPct val="100000"/>
              </a:lnSpc>
              <a:spcBef>
                <a:spcPts val="0"/>
              </a:spcBef>
              <a:spcAft>
                <a:spcPts val="0"/>
              </a:spcAft>
              <a:buClrTx/>
              <a:buSzTx/>
              <a:buFontTx/>
              <a:buNone/>
              <a:tabLst/>
              <a:defRPr/>
            </a:pPr>
            <a:r>
              <a:rPr lang="en-US" sz="2200" dirty="0">
                <a:effectLst/>
                <a:latin typeface="Lucida Grande"/>
                <a:ea typeface="Lucida Grande"/>
                <a:cs typeface="Lucida Grande"/>
                <a:sym typeface="Lucida Grande"/>
              </a:rPr>
              <a:t>As one pastor has said, “Pride doesn’t listen, it already knows.” </a:t>
            </a:r>
          </a:p>
          <a:p>
            <a:endParaRPr lang="en-US" sz="2200" dirty="0">
              <a:effectLst/>
              <a:latin typeface="Lucida Grande"/>
              <a:ea typeface="Lucida Grande"/>
              <a:cs typeface="Lucida Grande"/>
              <a:sym typeface="Lucida Grande"/>
            </a:endParaRPr>
          </a:p>
          <a:p>
            <a:endParaRPr lang="en-US" dirty="0"/>
          </a:p>
        </p:txBody>
      </p:sp>
    </p:spTree>
    <p:extLst>
      <p:ext uri="{BB962C8B-B14F-4D97-AF65-F5344CB8AC3E}">
        <p14:creationId xmlns:p14="http://schemas.microsoft.com/office/powerpoint/2010/main" val="33664221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a:effectLst/>
                <a:latin typeface="Lucida Grande"/>
                <a:ea typeface="Lucida Grande"/>
                <a:cs typeface="Lucida Grande"/>
                <a:sym typeface="Lucida Grande"/>
              </a:rPr>
              <a:t> </a:t>
            </a:r>
          </a:p>
          <a:p>
            <a:pPr lvl="0"/>
            <a:r>
              <a:rPr lang="en-US" sz="2200" b="1" dirty="0">
                <a:effectLst/>
                <a:latin typeface="Lucida Grande"/>
                <a:ea typeface="Lucida Grande"/>
                <a:cs typeface="Lucida Grande"/>
                <a:sym typeface="Lucida Grande"/>
              </a:rPr>
              <a:t>Proud self-filled people see all the good they do and feel worthy of Salvation. </a:t>
            </a:r>
            <a:endParaRPr lang="en-US" sz="2200" dirty="0">
              <a:effectLst/>
              <a:latin typeface="Lucida Grande"/>
              <a:ea typeface="Lucida Grande"/>
              <a:cs typeface="Lucida Grande"/>
              <a:sym typeface="Lucida Grande"/>
            </a:endParaRPr>
          </a:p>
          <a:p>
            <a:pPr lvl="0"/>
            <a:r>
              <a:rPr lang="en-US" sz="2200" dirty="0">
                <a:effectLst/>
                <a:latin typeface="Lucida Grande"/>
                <a:ea typeface="Lucida Grande"/>
                <a:cs typeface="Lucida Grande"/>
                <a:sym typeface="Lucida Grande"/>
              </a:rPr>
              <a:t>Humble selfless people know that only through Christ’s righteousness can they gain Salvation. </a:t>
            </a:r>
          </a:p>
          <a:p>
            <a:r>
              <a:rPr lang="en-US" sz="2200" dirty="0">
                <a:effectLst/>
                <a:latin typeface="Lucida Grande"/>
                <a:ea typeface="Lucida Grande"/>
                <a:cs typeface="Lucida Grande"/>
                <a:sym typeface="Lucida Grande"/>
              </a:rPr>
              <a:t> </a:t>
            </a:r>
          </a:p>
          <a:p>
            <a:r>
              <a:rPr lang="en-US" sz="2200" i="1" dirty="0">
                <a:effectLst/>
                <a:latin typeface="Lucida Grande"/>
                <a:ea typeface="Lucida Grande"/>
                <a:cs typeface="Lucida Grande"/>
                <a:sym typeface="Lucida Grande"/>
              </a:rPr>
              <a:t>“Not by works of righteousness which we have done, but according to His mercy He saved us, through the washing of regeneration and renewing of the Holy Spirit” (Titus 3:5).</a:t>
            </a:r>
            <a:endParaRPr lang="en-US" sz="2200" dirty="0">
              <a:effectLst/>
              <a:latin typeface="Lucida Grande"/>
              <a:ea typeface="Lucida Grande"/>
              <a:cs typeface="Lucida Grande"/>
              <a:sym typeface="Lucida Grande"/>
            </a:endParaRPr>
          </a:p>
          <a:p>
            <a:endParaRPr lang="en-US" sz="2200" dirty="0">
              <a:effectLst/>
              <a:latin typeface="Lucida Grande"/>
              <a:ea typeface="Lucida Grande"/>
              <a:cs typeface="Lucida Grande"/>
              <a:sym typeface="Lucida Grande"/>
            </a:endParaRPr>
          </a:p>
          <a:p>
            <a:endParaRPr lang="en-US" sz="2200" dirty="0">
              <a:effectLst/>
              <a:latin typeface="Lucida Grande"/>
              <a:ea typeface="Lucida Grande"/>
              <a:cs typeface="Lucida Grande"/>
              <a:sym typeface="Lucida Grande"/>
            </a:endParaRPr>
          </a:p>
          <a:p>
            <a:pPr lvl="0"/>
            <a:r>
              <a:rPr lang="en-US" sz="2200" b="1" dirty="0">
                <a:effectLst/>
                <a:latin typeface="Lucida Grande"/>
                <a:ea typeface="Lucida Grande"/>
                <a:cs typeface="Lucida Grande"/>
                <a:sym typeface="Lucida Grande"/>
              </a:rPr>
              <a:t>Proud self-filled people feel confident and proud of how much they know.</a:t>
            </a:r>
            <a:endParaRPr lang="en-US" sz="2200" dirty="0">
              <a:effectLst/>
              <a:latin typeface="Lucida Grande"/>
              <a:ea typeface="Lucida Grande"/>
              <a:cs typeface="Lucida Grande"/>
              <a:sym typeface="Lucida Grande"/>
            </a:endParaRPr>
          </a:p>
          <a:p>
            <a:pPr lvl="0"/>
            <a:r>
              <a:rPr lang="en-US" sz="2200" dirty="0">
                <a:effectLst/>
                <a:latin typeface="Lucida Grande"/>
                <a:ea typeface="Lucida Grande"/>
                <a:cs typeface="Lucida Grande"/>
                <a:sym typeface="Lucida Grande"/>
              </a:rPr>
              <a:t>Humble selfless people feel humbled by how much they have yet to learn.</a:t>
            </a:r>
          </a:p>
          <a:p>
            <a:pPr lvl="0"/>
            <a:endParaRPr lang="en-US" sz="2200" dirty="0">
              <a:effectLst/>
              <a:latin typeface="Lucida Grande"/>
              <a:ea typeface="Lucida Grande"/>
              <a:cs typeface="Lucida Grande"/>
              <a:sym typeface="Lucida Grande"/>
            </a:endParaRPr>
          </a:p>
          <a:p>
            <a:pPr marL="0" marR="0" lvl="0" indent="0" defTabSz="584200" eaLnBrk="1" fontAlgn="auto" latinLnBrk="0" hangingPunct="1">
              <a:lnSpc>
                <a:spcPct val="100000"/>
              </a:lnSpc>
              <a:spcBef>
                <a:spcPts val="0"/>
              </a:spcBef>
              <a:spcAft>
                <a:spcPts val="0"/>
              </a:spcAft>
              <a:buClrTx/>
              <a:buSzTx/>
              <a:buFontTx/>
              <a:buNone/>
              <a:tabLst/>
              <a:defRPr/>
            </a:pPr>
            <a:r>
              <a:rPr lang="en-US" sz="2200" i="1" dirty="0">
                <a:effectLst/>
                <a:latin typeface="Lucida Grande"/>
                <a:ea typeface="Lucida Grande"/>
                <a:cs typeface="Lucida Grande"/>
                <a:sym typeface="Lucida Grande"/>
              </a:rPr>
              <a:t>“Then King David went in and sat before the </a:t>
            </a:r>
            <a:r>
              <a:rPr lang="en-US" sz="2200" i="1" cap="small" dirty="0">
                <a:effectLst/>
                <a:latin typeface="Lucida Grande"/>
                <a:ea typeface="Lucida Grande"/>
                <a:cs typeface="Lucida Grande"/>
                <a:sym typeface="Lucida Grande"/>
              </a:rPr>
              <a:t>Lord</a:t>
            </a:r>
            <a:r>
              <a:rPr lang="en-US" sz="2200" i="1" dirty="0">
                <a:effectLst/>
                <a:latin typeface="Lucida Grande"/>
                <a:ea typeface="Lucida Grande"/>
                <a:cs typeface="Lucida Grande"/>
                <a:sym typeface="Lucida Grande"/>
              </a:rPr>
              <a:t>; and he said: ‘Who am I, O Lord </a:t>
            </a:r>
            <a:r>
              <a:rPr lang="en-US" sz="2200" i="1" cap="small" dirty="0">
                <a:effectLst/>
                <a:latin typeface="Lucida Grande"/>
                <a:ea typeface="Lucida Grande"/>
                <a:cs typeface="Lucida Grande"/>
                <a:sym typeface="Lucida Grande"/>
              </a:rPr>
              <a:t>God</a:t>
            </a:r>
            <a:r>
              <a:rPr lang="en-US" sz="2200" i="1" dirty="0">
                <a:effectLst/>
                <a:latin typeface="Lucida Grande"/>
                <a:ea typeface="Lucida Grande"/>
                <a:cs typeface="Lucida Grande"/>
                <a:sym typeface="Lucida Grande"/>
              </a:rPr>
              <a:t>? And what is my house, that You have brought me this far?’” (2 Samuel 7:18).</a:t>
            </a:r>
            <a:endParaRPr lang="en-US" sz="2200" dirty="0">
              <a:effectLst/>
              <a:latin typeface="Lucida Grande"/>
              <a:ea typeface="Lucida Grande"/>
              <a:cs typeface="Lucida Grande"/>
              <a:sym typeface="Lucida Grande"/>
            </a:endParaRPr>
          </a:p>
          <a:p>
            <a:pPr lvl="0"/>
            <a:endParaRPr lang="en-US" sz="2200" dirty="0">
              <a:effectLst/>
              <a:latin typeface="Lucida Grande"/>
              <a:ea typeface="Lucida Grande"/>
              <a:cs typeface="Lucida Grande"/>
              <a:sym typeface="Lucida Grande"/>
            </a:endParaRPr>
          </a:p>
          <a:p>
            <a:endParaRPr lang="en-US" dirty="0"/>
          </a:p>
        </p:txBody>
      </p:sp>
    </p:spTree>
    <p:extLst>
      <p:ext uri="{BB962C8B-B14F-4D97-AF65-F5344CB8AC3E}">
        <p14:creationId xmlns:p14="http://schemas.microsoft.com/office/powerpoint/2010/main" val="1350472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200" b="1" dirty="0">
                <a:effectLst/>
                <a:latin typeface="Lucida Grande"/>
                <a:ea typeface="Lucida Grande"/>
                <a:cs typeface="Lucida Grande"/>
                <a:sym typeface="Lucida Grande"/>
              </a:rPr>
              <a:t>Proud self-filled people thank God that they aren’t like the world around them. </a:t>
            </a:r>
            <a:endParaRPr lang="en-US" sz="2200" dirty="0">
              <a:effectLst/>
              <a:latin typeface="Lucida Grande"/>
              <a:ea typeface="Lucida Grande"/>
              <a:cs typeface="Lucida Grande"/>
              <a:sym typeface="Lucida Grande"/>
            </a:endParaRPr>
          </a:p>
          <a:p>
            <a:pPr lvl="0"/>
            <a:r>
              <a:rPr lang="en-US" sz="2200" dirty="0">
                <a:effectLst/>
                <a:latin typeface="Lucida Grande"/>
                <a:ea typeface="Lucida Grande"/>
                <a:cs typeface="Lucida Grande"/>
                <a:sym typeface="Lucida Grande"/>
              </a:rPr>
              <a:t>Humble selfless people realize that “pride” itself is as deadly as the sins of the world.</a:t>
            </a:r>
          </a:p>
          <a:p>
            <a:r>
              <a:rPr lang="en-US" sz="2200" dirty="0">
                <a:effectLst/>
                <a:latin typeface="Lucida Grande"/>
                <a:ea typeface="Lucida Grande"/>
                <a:cs typeface="Lucida Grande"/>
                <a:sym typeface="Lucida Grande"/>
              </a:rPr>
              <a:t> </a:t>
            </a:r>
          </a:p>
          <a:p>
            <a:r>
              <a:rPr lang="en-US" sz="2200" i="1" dirty="0">
                <a:effectLst/>
                <a:latin typeface="Lucida Grande"/>
                <a:ea typeface="Lucida Grande"/>
                <a:cs typeface="Lucida Grande"/>
                <a:sym typeface="Lucida Grande"/>
              </a:rPr>
              <a:t>“Everyone proud in heart </a:t>
            </a:r>
            <a:r>
              <a:rPr lang="en-US" sz="2200" dirty="0">
                <a:effectLst/>
                <a:latin typeface="Lucida Grande"/>
                <a:ea typeface="Lucida Grande"/>
                <a:cs typeface="Lucida Grande"/>
                <a:sym typeface="Lucida Grande"/>
              </a:rPr>
              <a:t>is</a:t>
            </a:r>
            <a:r>
              <a:rPr lang="en-US" sz="2200" i="1" dirty="0">
                <a:effectLst/>
                <a:latin typeface="Lucida Grande"/>
                <a:ea typeface="Lucida Grande"/>
                <a:cs typeface="Lucida Grande"/>
                <a:sym typeface="Lucida Grande"/>
              </a:rPr>
              <a:t> an abomination to the </a:t>
            </a:r>
            <a:r>
              <a:rPr lang="en-US" sz="2200" i="1" cap="small" dirty="0">
                <a:effectLst/>
                <a:latin typeface="Lucida Grande"/>
                <a:ea typeface="Lucida Grande"/>
                <a:cs typeface="Lucida Grande"/>
                <a:sym typeface="Lucida Grande"/>
              </a:rPr>
              <a:t>Lord</a:t>
            </a:r>
            <a:r>
              <a:rPr lang="en-US" sz="2200" i="1" dirty="0">
                <a:effectLst/>
                <a:latin typeface="Lucida Grande"/>
                <a:ea typeface="Lucida Grande"/>
                <a:cs typeface="Lucida Grande"/>
                <a:sym typeface="Lucida Grande"/>
              </a:rPr>
              <a:t>; Though they join forces, none will go unpunished” (Proverbs 16:5).</a:t>
            </a:r>
          </a:p>
          <a:p>
            <a:endParaRPr lang="en-US" sz="2200" dirty="0">
              <a:effectLst/>
              <a:latin typeface="Lucida Grande"/>
              <a:ea typeface="Lucida Grande"/>
              <a:cs typeface="Lucida Grande"/>
              <a:sym typeface="Lucida Grande"/>
            </a:endParaRPr>
          </a:p>
          <a:p>
            <a:r>
              <a:rPr lang="en-US" sz="2200" dirty="0">
                <a:effectLst/>
                <a:latin typeface="Lucida Grande"/>
                <a:ea typeface="Lucida Grande"/>
                <a:cs typeface="Lucida Grande"/>
                <a:sym typeface="Lucida Grande"/>
              </a:rPr>
              <a:t> </a:t>
            </a:r>
          </a:p>
          <a:p>
            <a:pPr lvl="0"/>
            <a:r>
              <a:rPr lang="en-US" sz="2200" b="1" dirty="0">
                <a:effectLst/>
                <a:latin typeface="Lucida Grande"/>
                <a:ea typeface="Lucida Grande"/>
                <a:cs typeface="Lucida Grande"/>
                <a:sym typeface="Lucida Grande"/>
              </a:rPr>
              <a:t>Proud self-filled people carry grudges because they have difficulty saying, “I was wrong. Will you forgive me?” </a:t>
            </a:r>
            <a:endParaRPr lang="en-US" sz="2200" dirty="0">
              <a:effectLst/>
              <a:latin typeface="Lucida Grande"/>
              <a:ea typeface="Lucida Grande"/>
              <a:cs typeface="Lucida Grande"/>
              <a:sym typeface="Lucida Grande"/>
            </a:endParaRPr>
          </a:p>
          <a:p>
            <a:pPr lvl="0"/>
            <a:r>
              <a:rPr lang="en-US" sz="2200" dirty="0">
                <a:effectLst/>
                <a:latin typeface="Lucida Grande"/>
                <a:ea typeface="Lucida Grande"/>
                <a:cs typeface="Lucida Grande"/>
                <a:sym typeface="Lucida Grande"/>
              </a:rPr>
              <a:t>Humble selfless people are quick to say, “I’m sorry, let’s work this out.”</a:t>
            </a:r>
          </a:p>
          <a:p>
            <a:r>
              <a:rPr lang="en-US" sz="2200" dirty="0">
                <a:effectLst/>
                <a:latin typeface="Lucida Grande"/>
                <a:ea typeface="Lucida Grande"/>
                <a:cs typeface="Lucida Grande"/>
                <a:sym typeface="Lucida Grande"/>
              </a:rPr>
              <a:t> </a:t>
            </a:r>
          </a:p>
          <a:p>
            <a:r>
              <a:rPr lang="en-US" sz="2200" i="1" dirty="0">
                <a:effectLst/>
                <a:latin typeface="Lucida Grande"/>
                <a:ea typeface="Lucida Grande"/>
                <a:cs typeface="Lucida Grande"/>
                <a:sym typeface="Lucida Grande"/>
              </a:rPr>
              <a:t>“Therefore if you bring your gift to the altar, and there remember that your brother has something against you, leave your gift there before the altar, and go your way. First be reconciled to your brother, and then come and offer your gift” (Matthew 5:23, 24).</a:t>
            </a:r>
            <a:endParaRPr lang="en-US" sz="2200" dirty="0">
              <a:effectLst/>
              <a:latin typeface="Lucida Grande"/>
              <a:ea typeface="Lucida Grande"/>
              <a:cs typeface="Lucida Grande"/>
              <a:sym typeface="Lucida Grande"/>
            </a:endParaRPr>
          </a:p>
          <a:p>
            <a:endParaRPr lang="en-US" dirty="0"/>
          </a:p>
        </p:txBody>
      </p:sp>
    </p:spTree>
    <p:extLst>
      <p:ext uri="{BB962C8B-B14F-4D97-AF65-F5344CB8AC3E}">
        <p14:creationId xmlns:p14="http://schemas.microsoft.com/office/powerpoint/2010/main" val="1521700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200" b="1" dirty="0">
                <a:effectLst/>
                <a:latin typeface="Lucida Grande"/>
                <a:ea typeface="Lucida Grande"/>
                <a:cs typeface="Lucida Grande"/>
                <a:sym typeface="Lucida Grande"/>
              </a:rPr>
              <a:t>Proud self-filled people tend to focus on the failures and weaknesses of others and are unmoved by another’s brokenness. </a:t>
            </a:r>
            <a:endParaRPr lang="en-US" sz="2200" dirty="0">
              <a:effectLst/>
              <a:latin typeface="Lucida Grande"/>
              <a:ea typeface="Lucida Grande"/>
              <a:cs typeface="Lucida Grande"/>
              <a:sym typeface="Lucida Grande"/>
            </a:endParaRPr>
          </a:p>
          <a:p>
            <a:pPr lvl="0"/>
            <a:r>
              <a:rPr lang="en-US" sz="2200" dirty="0">
                <a:effectLst/>
                <a:latin typeface="Lucida Grande"/>
                <a:ea typeface="Lucida Grande"/>
                <a:cs typeface="Lucida Grande"/>
                <a:sym typeface="Lucida Grande"/>
              </a:rPr>
              <a:t>Humble selfless people feel deeply their own weaknesses and great spiritual need and are sensitive to those who are broken. </a:t>
            </a:r>
          </a:p>
          <a:p>
            <a:r>
              <a:rPr lang="en-US" sz="2200" dirty="0">
                <a:effectLst/>
                <a:latin typeface="Lucida Grande"/>
                <a:ea typeface="Lucida Grande"/>
                <a:cs typeface="Lucida Grande"/>
                <a:sym typeface="Lucida Grande"/>
              </a:rPr>
              <a:t> </a:t>
            </a:r>
          </a:p>
          <a:p>
            <a:r>
              <a:rPr lang="en-US" sz="2200" i="1" dirty="0">
                <a:effectLst/>
                <a:latin typeface="Lucida Grande"/>
                <a:ea typeface="Lucida Grande"/>
                <a:cs typeface="Lucida Grande"/>
                <a:sym typeface="Lucida Grande"/>
              </a:rPr>
              <a:t>“This is a faithful saying and worthy of all acceptance, that Christ Jesus came into the world to save sinners, of whom I am chief” (1 Timothy 1:15).</a:t>
            </a:r>
            <a:endParaRPr lang="en-US" sz="2200" dirty="0">
              <a:effectLst/>
              <a:latin typeface="Lucida Grande"/>
              <a:ea typeface="Lucida Grande"/>
              <a:cs typeface="Lucida Grande"/>
              <a:sym typeface="Lucida Grande"/>
            </a:endParaRPr>
          </a:p>
          <a:p>
            <a:endParaRPr lang="en-US" sz="2200" dirty="0">
              <a:effectLst/>
              <a:latin typeface="Lucida Grande"/>
              <a:ea typeface="Lucida Grande"/>
              <a:cs typeface="Lucida Grande"/>
              <a:sym typeface="Lucida Grande"/>
            </a:endParaRPr>
          </a:p>
          <a:p>
            <a:r>
              <a:rPr lang="en-US" sz="2200" dirty="0">
                <a:effectLst/>
                <a:latin typeface="Lucida Grande"/>
                <a:ea typeface="Lucida Grande"/>
                <a:cs typeface="Lucida Grande"/>
                <a:sym typeface="Lucida Grande"/>
              </a:rPr>
              <a:t> </a:t>
            </a:r>
          </a:p>
          <a:p>
            <a:pPr lvl="0"/>
            <a:r>
              <a:rPr lang="en-US" sz="2200" b="1" dirty="0">
                <a:effectLst/>
                <a:latin typeface="Lucida Grande"/>
                <a:ea typeface="Lucida Grande"/>
                <a:cs typeface="Lucida Grande"/>
                <a:sym typeface="Lucida Grande"/>
              </a:rPr>
              <a:t>Proud self-filled people have to prove they are right and save face even when they are wrong. </a:t>
            </a:r>
            <a:endParaRPr lang="en-US" sz="2200" dirty="0">
              <a:effectLst/>
              <a:latin typeface="Lucida Grande"/>
              <a:ea typeface="Lucida Grande"/>
              <a:cs typeface="Lucida Grande"/>
              <a:sym typeface="Lucida Grande"/>
            </a:endParaRPr>
          </a:p>
          <a:p>
            <a:pPr lvl="0"/>
            <a:r>
              <a:rPr lang="en-US" sz="2200" dirty="0">
                <a:effectLst/>
                <a:latin typeface="Lucida Grande"/>
                <a:ea typeface="Lucida Grande"/>
                <a:cs typeface="Lucida Grande"/>
                <a:sym typeface="Lucida Grande"/>
              </a:rPr>
              <a:t>Humble selfless people are willing to yield the “right to be right” in situations even when they are right, as they are more worried about being righteous before God than being right before men.</a:t>
            </a:r>
          </a:p>
          <a:p>
            <a:r>
              <a:rPr lang="en-US" sz="2200" dirty="0">
                <a:effectLst/>
                <a:latin typeface="Lucida Grande"/>
                <a:ea typeface="Lucida Grande"/>
                <a:cs typeface="Lucida Grande"/>
                <a:sym typeface="Lucida Grande"/>
              </a:rPr>
              <a:t> </a:t>
            </a:r>
          </a:p>
          <a:p>
            <a:r>
              <a:rPr lang="en-US" sz="2200" i="1" dirty="0">
                <a:effectLst/>
                <a:latin typeface="Lucida Grande"/>
                <a:ea typeface="Lucida Grande"/>
                <a:cs typeface="Lucida Grande"/>
                <a:sym typeface="Lucida Grande"/>
              </a:rPr>
              <a:t>“For it</a:t>
            </a:r>
            <a:r>
              <a:rPr lang="en-US" sz="2200" dirty="0">
                <a:effectLst/>
                <a:latin typeface="Lucida Grande"/>
                <a:ea typeface="Lucida Grande"/>
                <a:cs typeface="Lucida Grande"/>
                <a:sym typeface="Lucida Grande"/>
              </a:rPr>
              <a:t> is</a:t>
            </a:r>
            <a:r>
              <a:rPr lang="en-US" sz="2200" i="1" dirty="0">
                <a:effectLst/>
                <a:latin typeface="Lucida Grande"/>
                <a:ea typeface="Lucida Grande"/>
                <a:cs typeface="Lucida Grande"/>
                <a:sym typeface="Lucida Grande"/>
              </a:rPr>
              <a:t> better, if it is the will of God, to suffer for doing good than for doing evil” (1 Peter 3:17).</a:t>
            </a:r>
            <a:endParaRPr lang="en-US" sz="2200" dirty="0">
              <a:effectLst/>
              <a:latin typeface="Lucida Grande"/>
              <a:ea typeface="Lucida Grande"/>
              <a:cs typeface="Lucida Grande"/>
              <a:sym typeface="Lucida Grande"/>
            </a:endParaRPr>
          </a:p>
          <a:p>
            <a:r>
              <a:rPr lang="en-US" sz="2200" dirty="0">
                <a:effectLst/>
                <a:latin typeface="Lucida Grande"/>
                <a:ea typeface="Lucida Grande"/>
                <a:cs typeface="Lucida Grande"/>
                <a:sym typeface="Lucida Grande"/>
              </a:rPr>
              <a:t> </a:t>
            </a:r>
          </a:p>
          <a:p>
            <a:endParaRPr lang="en-US" dirty="0"/>
          </a:p>
        </p:txBody>
      </p:sp>
    </p:spTree>
    <p:extLst>
      <p:ext uri="{BB962C8B-B14F-4D97-AF65-F5344CB8AC3E}">
        <p14:creationId xmlns:p14="http://schemas.microsoft.com/office/powerpoint/2010/main" val="34330077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200" b="1" dirty="0">
                <a:effectLst/>
                <a:latin typeface="Lucida Grande"/>
                <a:ea typeface="Lucida Grande"/>
                <a:cs typeface="Lucida Grande"/>
                <a:sym typeface="Lucida Grande"/>
              </a:rPr>
              <a:t>Proud self-filled people are selfishly protective of personal space, time, and their reputation. </a:t>
            </a:r>
            <a:endParaRPr lang="en-US" sz="2200" dirty="0">
              <a:effectLst/>
              <a:latin typeface="Lucida Grande"/>
              <a:ea typeface="Lucida Grande"/>
              <a:cs typeface="Lucida Grande"/>
              <a:sym typeface="Lucida Grande"/>
            </a:endParaRPr>
          </a:p>
          <a:p>
            <a:pPr lvl="0"/>
            <a:r>
              <a:rPr lang="en-US" sz="2200" dirty="0">
                <a:effectLst/>
                <a:latin typeface="Lucida Grande"/>
                <a:ea typeface="Lucida Grande"/>
                <a:cs typeface="Lucida Grande"/>
                <a:sym typeface="Lucida Grande"/>
              </a:rPr>
              <a:t>Humble selfless people have a generous giving spirit and are willing to be inconvenienced, allowing God to protect their space, time, and reputation. </a:t>
            </a:r>
          </a:p>
          <a:p>
            <a:r>
              <a:rPr lang="en-US" sz="2200" dirty="0">
                <a:effectLst/>
                <a:latin typeface="Lucida Grande"/>
                <a:ea typeface="Lucida Grande"/>
                <a:cs typeface="Lucida Grande"/>
                <a:sym typeface="Lucida Grande"/>
              </a:rPr>
              <a:t> </a:t>
            </a:r>
          </a:p>
          <a:p>
            <a:r>
              <a:rPr lang="en-US" sz="2200" i="1" dirty="0">
                <a:effectLst/>
                <a:latin typeface="Lucida Grande"/>
                <a:ea typeface="Lucida Grande"/>
                <a:cs typeface="Lucida Grande"/>
                <a:sym typeface="Lucida Grande"/>
              </a:rPr>
              <a:t>“Give, and it will be given to you: good measure, pressed down, shaken together, and running over will be put into your bosom. For with the same measure that you use, it will be measured back to you” (Luke 6:38).</a:t>
            </a:r>
            <a:endParaRPr lang="en-US" sz="2200" dirty="0">
              <a:effectLst/>
              <a:latin typeface="Lucida Grande"/>
              <a:ea typeface="Lucida Grande"/>
              <a:cs typeface="Lucida Grande"/>
              <a:sym typeface="Lucida Grande"/>
            </a:endParaRPr>
          </a:p>
          <a:p>
            <a:endParaRPr lang="en-US" sz="2200" dirty="0">
              <a:effectLst/>
              <a:latin typeface="Lucida Grande"/>
              <a:ea typeface="Lucida Grande"/>
              <a:cs typeface="Lucida Grande"/>
              <a:sym typeface="Lucida Grande"/>
            </a:endParaRPr>
          </a:p>
          <a:p>
            <a:endParaRPr lang="en-US" sz="2200" dirty="0">
              <a:effectLst/>
              <a:latin typeface="Lucida Grande"/>
              <a:ea typeface="Lucida Grande"/>
              <a:cs typeface="Lucida Grande"/>
              <a:sym typeface="Lucida Grande"/>
            </a:endParaRPr>
          </a:p>
          <a:p>
            <a:pPr lvl="0"/>
            <a:r>
              <a:rPr lang="en-US" sz="2200" b="1" dirty="0">
                <a:effectLst/>
                <a:latin typeface="Lucida Grande"/>
                <a:ea typeface="Lucida Grande"/>
                <a:cs typeface="Lucida Grande"/>
                <a:sym typeface="Lucida Grande"/>
              </a:rPr>
              <a:t>Proud self-filled people are too busy to notice or reach out to the “small people” in their lives, those who can’t benefit them in some specific way. </a:t>
            </a:r>
            <a:endParaRPr lang="en-US" sz="2200" dirty="0">
              <a:effectLst/>
              <a:latin typeface="Lucida Grande"/>
              <a:ea typeface="Lucida Grande"/>
              <a:cs typeface="Lucida Grande"/>
              <a:sym typeface="Lucida Grande"/>
            </a:endParaRPr>
          </a:p>
          <a:p>
            <a:pPr lvl="0"/>
            <a:r>
              <a:rPr lang="en-US" sz="2200" dirty="0">
                <a:effectLst/>
                <a:latin typeface="Lucida Grande"/>
                <a:ea typeface="Lucida Grande"/>
                <a:cs typeface="Lucida Grande"/>
                <a:sym typeface="Lucida Grande"/>
              </a:rPr>
              <a:t>Humble selfless people are always seeking to serve and minister to even the “least of these” as unto Jesus.</a:t>
            </a:r>
          </a:p>
          <a:p>
            <a:r>
              <a:rPr lang="en-US" sz="2200" i="1" dirty="0">
                <a:effectLst/>
                <a:latin typeface="Lucida Grande"/>
                <a:ea typeface="Lucida Grande"/>
                <a:cs typeface="Lucida Grande"/>
                <a:sym typeface="Lucida Grande"/>
              </a:rPr>
              <a:t> </a:t>
            </a:r>
            <a:endParaRPr lang="en-US" sz="2200" dirty="0">
              <a:effectLst/>
              <a:latin typeface="Lucida Grande"/>
              <a:ea typeface="Lucida Grande"/>
              <a:cs typeface="Lucida Grande"/>
              <a:sym typeface="Lucida Grande"/>
            </a:endParaRPr>
          </a:p>
          <a:p>
            <a:r>
              <a:rPr lang="en-US" sz="2200" i="1" dirty="0">
                <a:effectLst/>
                <a:latin typeface="Lucida Grande"/>
                <a:ea typeface="Lucida Grande"/>
                <a:cs typeface="Lucida Grande"/>
                <a:sym typeface="Lucida Grande"/>
              </a:rPr>
              <a:t>“And the King will answer and say to them, ‘Assuredly, I say to you, inasmuch as you did it to one of the least of these My brethren, you did it to Me’” (Matthew 25:40).</a:t>
            </a:r>
            <a:endParaRPr lang="en-US" sz="2200" dirty="0">
              <a:effectLst/>
              <a:latin typeface="Lucida Grande"/>
              <a:ea typeface="Lucida Grande"/>
              <a:cs typeface="Lucida Grande"/>
              <a:sym typeface="Lucida Grande"/>
            </a:endParaRPr>
          </a:p>
          <a:p>
            <a:endParaRPr lang="en-US" dirty="0"/>
          </a:p>
        </p:txBody>
      </p:sp>
    </p:spTree>
    <p:extLst>
      <p:ext uri="{BB962C8B-B14F-4D97-AF65-F5344CB8AC3E}">
        <p14:creationId xmlns:p14="http://schemas.microsoft.com/office/powerpoint/2010/main" val="38116587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200" b="1" dirty="0">
                <a:effectLst/>
                <a:latin typeface="Lucida Grande"/>
                <a:ea typeface="Lucida Grande"/>
                <a:cs typeface="Lucida Grande"/>
                <a:sym typeface="Lucida Grande"/>
              </a:rPr>
              <a:t>Proud self-filled people desire to be recognized and applauded, and they covet promotions, trophies and awards. </a:t>
            </a:r>
            <a:endParaRPr lang="en-US" sz="2200" dirty="0">
              <a:effectLst/>
              <a:latin typeface="Lucida Grande"/>
              <a:ea typeface="Lucida Grande"/>
              <a:cs typeface="Lucida Grande"/>
              <a:sym typeface="Lucida Grande"/>
            </a:endParaRPr>
          </a:p>
          <a:p>
            <a:pPr lvl="0"/>
            <a:r>
              <a:rPr lang="en-US" sz="2200" dirty="0">
                <a:effectLst/>
                <a:latin typeface="Lucida Grande"/>
                <a:ea typeface="Lucida Grande"/>
                <a:cs typeface="Lucida Grande"/>
                <a:sym typeface="Lucida Grande"/>
              </a:rPr>
              <a:t>Humble selfless people desire to be faithful that God’s glory may be seen, and they shy away from recognition or applause.</a:t>
            </a:r>
          </a:p>
          <a:p>
            <a:r>
              <a:rPr lang="en-US" sz="2200" dirty="0">
                <a:effectLst/>
                <a:latin typeface="Lucida Grande"/>
                <a:ea typeface="Lucida Grande"/>
                <a:cs typeface="Lucida Grande"/>
                <a:sym typeface="Lucida Grande"/>
              </a:rPr>
              <a:t> </a:t>
            </a:r>
          </a:p>
          <a:p>
            <a:r>
              <a:rPr lang="en-US" sz="2200" i="1" dirty="0">
                <a:effectLst/>
                <a:latin typeface="Lucida Grande"/>
                <a:ea typeface="Lucida Grande"/>
                <a:cs typeface="Lucida Grande"/>
                <a:sym typeface="Lucida Grande"/>
              </a:rPr>
              <a:t>“Not unto us, O </a:t>
            </a:r>
            <a:r>
              <a:rPr lang="en-US" sz="2200" i="1" cap="small" dirty="0">
                <a:effectLst/>
                <a:latin typeface="Lucida Grande"/>
                <a:ea typeface="Lucida Grande"/>
                <a:cs typeface="Lucida Grande"/>
                <a:sym typeface="Lucida Grande"/>
              </a:rPr>
              <a:t>Lord</a:t>
            </a:r>
            <a:r>
              <a:rPr lang="en-US" sz="2200" i="1" dirty="0">
                <a:effectLst/>
                <a:latin typeface="Lucida Grande"/>
                <a:ea typeface="Lucida Grande"/>
                <a:cs typeface="Lucida Grande"/>
                <a:sym typeface="Lucida Grande"/>
              </a:rPr>
              <a:t>, not unto us, But to Your name give glory, Because of Your mercy, Because of Your truth” (Psalm 115:1),</a:t>
            </a:r>
            <a:endParaRPr lang="en-US" sz="2200" dirty="0">
              <a:effectLst/>
              <a:latin typeface="Lucida Grande"/>
              <a:ea typeface="Lucida Grande"/>
              <a:cs typeface="Lucida Grande"/>
              <a:sym typeface="Lucida Grande"/>
            </a:endParaRPr>
          </a:p>
          <a:p>
            <a:r>
              <a:rPr lang="en-US" sz="2200" dirty="0">
                <a:effectLst/>
                <a:latin typeface="Lucida Grande"/>
                <a:ea typeface="Lucida Grande"/>
                <a:cs typeface="Lucida Grande"/>
                <a:sym typeface="Lucida Grande"/>
              </a:rPr>
              <a:t> </a:t>
            </a:r>
          </a:p>
          <a:p>
            <a:endParaRPr lang="en-US" sz="2200" dirty="0">
              <a:effectLst/>
              <a:latin typeface="Lucida Grande"/>
              <a:ea typeface="Lucida Grande"/>
              <a:cs typeface="Lucida Grande"/>
              <a:sym typeface="Lucida Grande"/>
            </a:endParaRPr>
          </a:p>
          <a:p>
            <a:pPr lvl="0"/>
            <a:r>
              <a:rPr lang="en-US" sz="2200" b="1" dirty="0">
                <a:effectLst/>
                <a:latin typeface="Lucida Grande"/>
                <a:ea typeface="Lucida Grande"/>
                <a:cs typeface="Lucida Grande"/>
                <a:sym typeface="Lucida Grande"/>
              </a:rPr>
              <a:t>Proud self-filled people are quick to flaunt their titles and great achievements and feel entitled to special treatment. </a:t>
            </a:r>
            <a:endParaRPr lang="en-US" sz="2200" dirty="0">
              <a:effectLst/>
              <a:latin typeface="Lucida Grande"/>
              <a:ea typeface="Lucida Grande"/>
              <a:cs typeface="Lucida Grande"/>
              <a:sym typeface="Lucida Grande"/>
            </a:endParaRPr>
          </a:p>
          <a:p>
            <a:pPr lvl="0"/>
            <a:r>
              <a:rPr lang="en-US" sz="2200" dirty="0">
                <a:effectLst/>
                <a:latin typeface="Lucida Grande"/>
                <a:ea typeface="Lucida Grande"/>
                <a:cs typeface="Lucida Grande"/>
                <a:sym typeface="Lucida Grande"/>
              </a:rPr>
              <a:t>Humble selfless people don’t need to speak of their titles or achievements, and they are content to go unnoticed as long as God gets the glory.</a:t>
            </a:r>
          </a:p>
          <a:p>
            <a:r>
              <a:rPr lang="en-US" sz="2200" dirty="0">
                <a:effectLst/>
                <a:latin typeface="Lucida Grande"/>
                <a:ea typeface="Lucida Grande"/>
                <a:cs typeface="Lucida Grande"/>
                <a:sym typeface="Lucida Grande"/>
              </a:rPr>
              <a:t> </a:t>
            </a:r>
          </a:p>
          <a:p>
            <a:r>
              <a:rPr lang="en-US" sz="2200" i="1" dirty="0">
                <a:effectLst/>
                <a:latin typeface="Lucida Grande"/>
                <a:ea typeface="Lucida Grande"/>
                <a:cs typeface="Lucida Grande"/>
                <a:sym typeface="Lucida Grande"/>
              </a:rPr>
              <a:t>“Most men will proclaim each his own goodness, But who can find a faithful man?” (Proverbs 20:6).</a:t>
            </a:r>
            <a:endParaRPr lang="en-US" sz="2200" dirty="0">
              <a:effectLst/>
              <a:latin typeface="Lucida Grande"/>
              <a:ea typeface="Lucida Grande"/>
              <a:cs typeface="Lucida Grande"/>
              <a:sym typeface="Lucida Grande"/>
            </a:endParaRPr>
          </a:p>
          <a:p>
            <a:endParaRPr lang="en-US" dirty="0"/>
          </a:p>
        </p:txBody>
      </p:sp>
    </p:spTree>
    <p:extLst>
      <p:ext uri="{BB962C8B-B14F-4D97-AF65-F5344CB8AC3E}">
        <p14:creationId xmlns:p14="http://schemas.microsoft.com/office/powerpoint/2010/main" val="1804994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200" b="1" dirty="0">
                <a:effectLst/>
                <a:latin typeface="Lucida Grande"/>
                <a:ea typeface="Lucida Grande"/>
                <a:cs typeface="Lucida Grande"/>
                <a:sym typeface="Lucida Grande"/>
              </a:rPr>
              <a:t>Proud self-filled people use their life and any influence they’ve received as a stage to showcase themselves. </a:t>
            </a:r>
            <a:endParaRPr lang="en-US" sz="2200" dirty="0">
              <a:effectLst/>
              <a:latin typeface="Lucida Grande"/>
              <a:ea typeface="Lucida Grande"/>
              <a:cs typeface="Lucida Grande"/>
              <a:sym typeface="Lucida Grande"/>
            </a:endParaRPr>
          </a:p>
          <a:p>
            <a:pPr lvl="0"/>
            <a:r>
              <a:rPr lang="en-US" sz="2200" dirty="0">
                <a:effectLst/>
                <a:latin typeface="Lucida Grande"/>
                <a:ea typeface="Lucida Grande"/>
                <a:cs typeface="Lucida Grande"/>
                <a:sym typeface="Lucida Grande"/>
              </a:rPr>
              <a:t>Humble selfless people use the stage and influence God has given to seek to exalt Christ and make sure only He is seen.</a:t>
            </a:r>
          </a:p>
          <a:p>
            <a:r>
              <a:rPr lang="en-US" sz="2200" i="1" dirty="0">
                <a:effectLst/>
                <a:latin typeface="Lucida Grande"/>
                <a:ea typeface="Lucida Grande"/>
                <a:cs typeface="Lucida Grande"/>
                <a:sym typeface="Lucida Grande"/>
              </a:rPr>
              <a:t> </a:t>
            </a:r>
            <a:endParaRPr lang="en-US" sz="2200" dirty="0">
              <a:effectLst/>
              <a:latin typeface="Lucida Grande"/>
              <a:ea typeface="Lucida Grande"/>
              <a:cs typeface="Lucida Grande"/>
              <a:sym typeface="Lucida Grande"/>
            </a:endParaRPr>
          </a:p>
          <a:p>
            <a:r>
              <a:rPr lang="en-US" sz="2200" i="1" dirty="0">
                <a:effectLst/>
                <a:latin typeface="Lucida Grande"/>
                <a:ea typeface="Lucida Grande"/>
                <a:cs typeface="Lucida Grande"/>
                <a:sym typeface="Lucida Grande"/>
              </a:rPr>
              <a:t>“He must increase, but I must decrease” (John 3:30).</a:t>
            </a:r>
            <a:endParaRPr lang="en-US" sz="2200" dirty="0">
              <a:effectLst/>
              <a:latin typeface="Lucida Grande"/>
              <a:ea typeface="Lucida Grande"/>
              <a:cs typeface="Lucida Grande"/>
              <a:sym typeface="Lucida Grande"/>
            </a:endParaRPr>
          </a:p>
          <a:p>
            <a:r>
              <a:rPr lang="en-US" sz="2200" i="1" dirty="0">
                <a:effectLst/>
                <a:latin typeface="Lucida Grande"/>
                <a:ea typeface="Lucida Grande"/>
                <a:cs typeface="Lucida Grande"/>
                <a:sym typeface="Lucida Grande"/>
              </a:rPr>
              <a:t> </a:t>
            </a:r>
          </a:p>
          <a:p>
            <a:endParaRPr lang="en-US" sz="2200" dirty="0">
              <a:effectLst/>
              <a:latin typeface="Lucida Grande"/>
              <a:ea typeface="Lucida Grande"/>
              <a:cs typeface="Lucida Grande"/>
              <a:sym typeface="Lucida Grande"/>
            </a:endParaRPr>
          </a:p>
          <a:p>
            <a:pPr lvl="0"/>
            <a:r>
              <a:rPr lang="en-US" sz="2200" b="1" dirty="0">
                <a:effectLst/>
                <a:latin typeface="Lucida Grande"/>
                <a:ea typeface="Lucida Grande"/>
                <a:cs typeface="Lucida Grande"/>
                <a:sym typeface="Lucida Grande"/>
              </a:rPr>
              <a:t>Proud self-filled people have difficulty serving and submitting to others, and they are especially prone to criticize and murmur against those in positions of authority or leadership. </a:t>
            </a:r>
            <a:endParaRPr lang="en-US" sz="2200" dirty="0">
              <a:effectLst/>
              <a:latin typeface="Lucida Grande"/>
              <a:ea typeface="Lucida Grande"/>
              <a:cs typeface="Lucida Grande"/>
              <a:sym typeface="Lucida Grande"/>
            </a:endParaRPr>
          </a:p>
          <a:p>
            <a:pPr lvl="0"/>
            <a:r>
              <a:rPr lang="en-US" sz="2200" dirty="0">
                <a:effectLst/>
                <a:latin typeface="Lucida Grande"/>
                <a:ea typeface="Lucida Grande"/>
                <a:cs typeface="Lucida Grande"/>
                <a:sym typeface="Lucida Grande"/>
              </a:rPr>
              <a:t>Humble selfless people, like Jesus, serve all in humility, without regard to status or position. They lift up those who can do them no benefit, as well as respectfully seeking to hold up the arms of those in authority. </a:t>
            </a:r>
          </a:p>
          <a:p>
            <a:r>
              <a:rPr lang="en-US" sz="2200" dirty="0">
                <a:effectLst/>
                <a:latin typeface="Lucida Grande"/>
                <a:ea typeface="Lucida Grande"/>
                <a:cs typeface="Lucida Grande"/>
                <a:sym typeface="Lucida Grande"/>
              </a:rPr>
              <a:t> </a:t>
            </a:r>
          </a:p>
          <a:p>
            <a:r>
              <a:rPr lang="en-US" sz="2200" i="1" dirty="0">
                <a:effectLst/>
                <a:latin typeface="Lucida Grande"/>
                <a:ea typeface="Lucida Grande"/>
                <a:cs typeface="Lucida Grande"/>
                <a:sym typeface="Lucida Grande"/>
              </a:rPr>
              <a:t>“And whoever desires to be first among you, let him be your slave— just as the Son of Man did not come to be served, but to serve, and to give His life a ransom for many” (Matthew 20:27, 28).</a:t>
            </a:r>
            <a:endParaRPr lang="en-US" sz="2200" dirty="0">
              <a:effectLst/>
              <a:latin typeface="Lucida Grande"/>
              <a:ea typeface="Lucida Grande"/>
              <a:cs typeface="Lucida Grande"/>
              <a:sym typeface="Lucida Grande"/>
            </a:endParaRPr>
          </a:p>
          <a:p>
            <a:endParaRPr lang="en-US" dirty="0"/>
          </a:p>
        </p:txBody>
      </p:sp>
    </p:spTree>
    <p:extLst>
      <p:ext uri="{BB962C8B-B14F-4D97-AF65-F5344CB8AC3E}">
        <p14:creationId xmlns:p14="http://schemas.microsoft.com/office/powerpoint/2010/main" val="28691982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a:effectLst/>
                <a:latin typeface="Lucida Grande"/>
                <a:ea typeface="Lucida Grande"/>
                <a:cs typeface="Lucida Grande"/>
                <a:sym typeface="Lucida Grande"/>
              </a:rPr>
              <a:t> </a:t>
            </a:r>
          </a:p>
          <a:p>
            <a:pPr lvl="0"/>
            <a:r>
              <a:rPr lang="en-US" sz="2200" b="1" dirty="0">
                <a:effectLst/>
                <a:latin typeface="Lucida Grande"/>
                <a:ea typeface="Lucida Grande"/>
                <a:cs typeface="Lucida Grande"/>
                <a:sym typeface="Lucida Grande"/>
              </a:rPr>
              <a:t>Proud self-filled people are always thinking about the good things they do for God, and how the church or ministry couldn’t do without them. </a:t>
            </a:r>
            <a:endParaRPr lang="en-US" sz="2200" dirty="0">
              <a:effectLst/>
              <a:latin typeface="Lucida Grande"/>
              <a:ea typeface="Lucida Grande"/>
              <a:cs typeface="Lucida Grande"/>
              <a:sym typeface="Lucida Grande"/>
            </a:endParaRPr>
          </a:p>
          <a:p>
            <a:pPr lvl="0"/>
            <a:r>
              <a:rPr lang="en-US" sz="2200" dirty="0">
                <a:effectLst/>
                <a:latin typeface="Lucida Grande"/>
                <a:ea typeface="Lucida Grande"/>
                <a:cs typeface="Lucida Grande"/>
                <a:sym typeface="Lucida Grande"/>
              </a:rPr>
              <a:t>Humble selfless people realize that without God, they can do nothing of value for His Kingdom. They feel humbled just to be used at all.</a:t>
            </a:r>
          </a:p>
          <a:p>
            <a:r>
              <a:rPr lang="en-US" sz="2200" b="1" dirty="0">
                <a:effectLst/>
                <a:latin typeface="Lucida Grande"/>
                <a:ea typeface="Lucida Grande"/>
                <a:cs typeface="Lucida Grande"/>
                <a:sym typeface="Lucida Grande"/>
              </a:rPr>
              <a:t> </a:t>
            </a:r>
            <a:endParaRPr lang="en-US" sz="2200" dirty="0">
              <a:effectLst/>
              <a:latin typeface="Lucida Grande"/>
              <a:ea typeface="Lucida Grande"/>
              <a:cs typeface="Lucida Grande"/>
              <a:sym typeface="Lucida Grande"/>
            </a:endParaRPr>
          </a:p>
          <a:p>
            <a:r>
              <a:rPr lang="en-US" sz="2200" i="1" dirty="0">
                <a:effectLst/>
                <a:latin typeface="Lucida Grande"/>
                <a:ea typeface="Lucida Grande"/>
                <a:cs typeface="Lucida Grande"/>
                <a:sym typeface="Lucida Grande"/>
              </a:rPr>
              <a:t>“For it is God who works in you both to will and to do for His good pleasure” (Philippians 2:13).</a:t>
            </a:r>
            <a:endParaRPr lang="en-US" sz="2200" dirty="0">
              <a:effectLst/>
              <a:latin typeface="Lucida Grande"/>
              <a:ea typeface="Lucida Grande"/>
              <a:cs typeface="Lucida Grande"/>
              <a:sym typeface="Lucida Grande"/>
            </a:endParaRPr>
          </a:p>
          <a:p>
            <a:endParaRPr lang="en-US" sz="2200" dirty="0">
              <a:effectLst/>
              <a:latin typeface="Lucida Grande"/>
              <a:ea typeface="Lucida Grande"/>
              <a:cs typeface="Lucida Grande"/>
              <a:sym typeface="Lucida Grande"/>
            </a:endParaRPr>
          </a:p>
          <a:p>
            <a:endParaRPr lang="en-US" sz="2200" dirty="0">
              <a:effectLst/>
              <a:latin typeface="Lucida Grande"/>
              <a:ea typeface="Lucida Grande"/>
              <a:cs typeface="Lucida Grande"/>
              <a:sym typeface="Lucida Grande"/>
            </a:endParaRPr>
          </a:p>
          <a:p>
            <a:pPr lvl="0"/>
            <a:r>
              <a:rPr lang="en-US" sz="2200" b="1" dirty="0">
                <a:effectLst/>
                <a:latin typeface="Lucida Grande"/>
                <a:ea typeface="Lucida Grande"/>
                <a:cs typeface="Lucida Grande"/>
                <a:sym typeface="Lucida Grande"/>
              </a:rPr>
              <a:t>Proud self-filled people are often cold, distant, rigid, unforgiving and unapproachable. When misunderstandings occur, they wait for others to make the first move.</a:t>
            </a:r>
            <a:endParaRPr lang="en-US" sz="2200" dirty="0">
              <a:effectLst/>
              <a:latin typeface="Lucida Grande"/>
              <a:ea typeface="Lucida Grande"/>
              <a:cs typeface="Lucida Grande"/>
              <a:sym typeface="Lucida Grande"/>
            </a:endParaRPr>
          </a:p>
          <a:p>
            <a:pPr lvl="0"/>
            <a:r>
              <a:rPr lang="en-US" sz="2200" dirty="0">
                <a:effectLst/>
                <a:latin typeface="Lucida Grande"/>
                <a:ea typeface="Lucida Grande"/>
                <a:cs typeface="Lucida Grande"/>
                <a:sym typeface="Lucida Grande"/>
              </a:rPr>
              <a:t>Humble selfless people are warm, loving, welcoming in their manners, forgiving, and easy to be entreated. They are quick to make amends.</a:t>
            </a:r>
          </a:p>
          <a:p>
            <a:r>
              <a:rPr lang="en-US" sz="2200" b="1" dirty="0">
                <a:effectLst/>
                <a:latin typeface="Lucida Grande"/>
                <a:ea typeface="Lucida Grande"/>
                <a:cs typeface="Lucida Grande"/>
                <a:sym typeface="Lucida Grande"/>
              </a:rPr>
              <a:t> </a:t>
            </a:r>
            <a:endParaRPr lang="en-US" sz="2200" dirty="0">
              <a:effectLst/>
              <a:latin typeface="Lucida Grande"/>
              <a:ea typeface="Lucida Grande"/>
              <a:cs typeface="Lucida Grande"/>
              <a:sym typeface="Lucida Grande"/>
            </a:endParaRPr>
          </a:p>
          <a:p>
            <a:r>
              <a:rPr lang="en-US" sz="2200" i="1" dirty="0">
                <a:effectLst/>
                <a:latin typeface="Lucida Grande"/>
                <a:ea typeface="Lucida Grande"/>
                <a:cs typeface="Lucida Grande"/>
                <a:sym typeface="Lucida Grande"/>
              </a:rPr>
              <a:t>“Let all bitterness, wrath, anger, clamor, and evil speaking be put away from you, with all malice. And be kind to one another, tenderhearted, forgiving one another, even as God in Christ forgave you” (Ephesians 4:31, 32).</a:t>
            </a:r>
            <a:endParaRPr lang="en-US" sz="2200" dirty="0">
              <a:effectLst/>
              <a:latin typeface="Lucida Grande"/>
              <a:ea typeface="Lucida Grande"/>
              <a:cs typeface="Lucida Grande"/>
              <a:sym typeface="Lucida Grande"/>
            </a:endParaRPr>
          </a:p>
          <a:p>
            <a:endParaRPr lang="en-US" dirty="0"/>
          </a:p>
        </p:txBody>
      </p:sp>
    </p:spTree>
    <p:extLst>
      <p:ext uri="{BB962C8B-B14F-4D97-AF65-F5344CB8AC3E}">
        <p14:creationId xmlns:p14="http://schemas.microsoft.com/office/powerpoint/2010/main" val="10107237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200" b="1" dirty="0">
                <a:effectLst/>
                <a:latin typeface="Lucida Grande"/>
                <a:ea typeface="Lucida Grande"/>
                <a:cs typeface="Lucida Grande"/>
                <a:sym typeface="Lucida Grande"/>
              </a:rPr>
              <a:t>Proud self-filled people are often defensive when criticized, and don’t want others to know when they have made a mistake or done wrong.</a:t>
            </a:r>
            <a:endParaRPr lang="en-US" sz="2200" dirty="0">
              <a:effectLst/>
              <a:latin typeface="Lucida Grande"/>
              <a:ea typeface="Lucida Grande"/>
              <a:cs typeface="Lucida Grande"/>
              <a:sym typeface="Lucida Grande"/>
            </a:endParaRPr>
          </a:p>
          <a:p>
            <a:pPr lvl="0"/>
            <a:r>
              <a:rPr lang="en-US" sz="2200" dirty="0">
                <a:effectLst/>
                <a:latin typeface="Lucida Grande"/>
                <a:ea typeface="Lucida Grande"/>
                <a:cs typeface="Lucida Grande"/>
                <a:sym typeface="Lucida Grande"/>
              </a:rPr>
              <a:t>Humble selfless people receive criticism with a humble open heart and seek to grow by it. They are not overly concerned when others see their failures.</a:t>
            </a:r>
          </a:p>
          <a:p>
            <a:r>
              <a:rPr lang="en-US" sz="2200" b="1" dirty="0">
                <a:effectLst/>
                <a:latin typeface="Lucida Grande"/>
                <a:ea typeface="Lucida Grande"/>
                <a:cs typeface="Lucida Grande"/>
                <a:sym typeface="Lucida Grande"/>
              </a:rPr>
              <a:t> </a:t>
            </a:r>
            <a:endParaRPr lang="en-US" sz="2200" dirty="0">
              <a:effectLst/>
              <a:latin typeface="Lucida Grande"/>
              <a:ea typeface="Lucida Grande"/>
              <a:cs typeface="Lucida Grande"/>
              <a:sym typeface="Lucida Grande"/>
            </a:endParaRPr>
          </a:p>
          <a:p>
            <a:r>
              <a:rPr lang="en-US" sz="2200" i="1" dirty="0">
                <a:effectLst/>
                <a:latin typeface="Lucida Grande"/>
                <a:ea typeface="Lucida Grande"/>
                <a:cs typeface="Lucida Grande"/>
                <a:sym typeface="Lucida Grande"/>
              </a:rPr>
              <a:t>“For whom the </a:t>
            </a:r>
            <a:r>
              <a:rPr lang="en-US" sz="2200" i="1" cap="small" dirty="0">
                <a:effectLst/>
                <a:latin typeface="Lucida Grande"/>
                <a:ea typeface="Lucida Grande"/>
                <a:cs typeface="Lucida Grande"/>
                <a:sym typeface="Lucida Grande"/>
              </a:rPr>
              <a:t>Lord</a:t>
            </a:r>
            <a:r>
              <a:rPr lang="en-US" sz="2200" i="1" dirty="0">
                <a:effectLst/>
                <a:latin typeface="Lucida Grande"/>
                <a:ea typeface="Lucida Grande"/>
                <a:cs typeface="Lucida Grande"/>
                <a:sym typeface="Lucida Grande"/>
              </a:rPr>
              <a:t> loves He corrects, Just as a father the son in whom he delights” (Proverbs 3:12).</a:t>
            </a:r>
            <a:endParaRPr lang="en-US" sz="2200" dirty="0">
              <a:effectLst/>
              <a:latin typeface="Lucida Grande"/>
              <a:ea typeface="Lucida Grande"/>
              <a:cs typeface="Lucida Grande"/>
              <a:sym typeface="Lucida Grande"/>
            </a:endParaRPr>
          </a:p>
          <a:p>
            <a:endParaRPr lang="en-US" sz="2200" dirty="0">
              <a:effectLst/>
              <a:latin typeface="Lucida Grande"/>
              <a:ea typeface="Lucida Grande"/>
              <a:cs typeface="Lucida Grande"/>
              <a:sym typeface="Lucida Grande"/>
            </a:endParaRPr>
          </a:p>
          <a:p>
            <a:endParaRPr lang="en-US" sz="2200" dirty="0">
              <a:effectLst/>
              <a:latin typeface="Lucida Grande"/>
              <a:ea typeface="Lucida Grande"/>
              <a:cs typeface="Lucida Grande"/>
              <a:sym typeface="Lucida Grande"/>
            </a:endParaRPr>
          </a:p>
          <a:p>
            <a:pPr lvl="0"/>
            <a:r>
              <a:rPr lang="en-US" sz="2200" b="1" dirty="0">
                <a:effectLst/>
                <a:latin typeface="Lucida Grande"/>
                <a:ea typeface="Lucida Grande"/>
                <a:cs typeface="Lucida Grande"/>
                <a:sym typeface="Lucida Grande"/>
              </a:rPr>
              <a:t>Proud self-filled people tend to walk alone and have difficulty sharing their spiritual struggles and needs with others.</a:t>
            </a:r>
            <a:endParaRPr lang="en-US" sz="2200" dirty="0">
              <a:effectLst/>
              <a:latin typeface="Lucida Grande"/>
              <a:ea typeface="Lucida Grande"/>
              <a:cs typeface="Lucida Grande"/>
              <a:sym typeface="Lucida Grande"/>
            </a:endParaRPr>
          </a:p>
          <a:p>
            <a:pPr lvl="0"/>
            <a:r>
              <a:rPr lang="en-US" sz="2200" dirty="0">
                <a:effectLst/>
                <a:latin typeface="Lucida Grande"/>
                <a:ea typeface="Lucida Grande"/>
                <a:cs typeface="Lucida Grande"/>
                <a:sym typeface="Lucida Grande"/>
              </a:rPr>
              <a:t>Humble selfless people are willing to be open, vulnerable, and real before others. They aren’t concerned about appearing weak, but want to be genuine that God’s strength can be glorified even in their times of weakness. </a:t>
            </a:r>
          </a:p>
          <a:p>
            <a:r>
              <a:rPr lang="en-US" sz="2200" dirty="0">
                <a:effectLst/>
                <a:latin typeface="Lucida Grande"/>
                <a:ea typeface="Lucida Grande"/>
                <a:cs typeface="Lucida Grande"/>
                <a:sym typeface="Lucida Grande"/>
              </a:rPr>
              <a:t> </a:t>
            </a:r>
          </a:p>
          <a:p>
            <a:r>
              <a:rPr lang="en-US" sz="2200" i="1" dirty="0">
                <a:effectLst/>
                <a:latin typeface="Lucida Grande"/>
                <a:ea typeface="Lucida Grande"/>
                <a:cs typeface="Lucida Grande"/>
                <a:sym typeface="Lucida Grande"/>
              </a:rPr>
              <a:t>“And He said to me, ‘My grace is sufficient for you, for My strength is made perfect in weakness.’ Therefore most gladly I will rather boast in my infirmities, that the power of Christ may rest upon me” (2 Corinthians 12:9).</a:t>
            </a:r>
            <a:endParaRPr lang="en-US" sz="2200" dirty="0">
              <a:effectLst/>
              <a:latin typeface="Lucida Grande"/>
              <a:ea typeface="Lucida Grande"/>
              <a:cs typeface="Lucida Grande"/>
              <a:sym typeface="Lucida Grande"/>
            </a:endParaRPr>
          </a:p>
          <a:p>
            <a:endParaRPr lang="en-US" dirty="0"/>
          </a:p>
        </p:txBody>
      </p:sp>
    </p:spTree>
    <p:extLst>
      <p:ext uri="{BB962C8B-B14F-4D97-AF65-F5344CB8AC3E}">
        <p14:creationId xmlns:p14="http://schemas.microsoft.com/office/powerpoint/2010/main" val="29793006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200" b="1" dirty="0">
                <a:effectLst/>
                <a:latin typeface="Lucida Grande"/>
                <a:ea typeface="Lucida Grande"/>
                <a:cs typeface="Lucida Grande"/>
                <a:sym typeface="Lucida Grande"/>
              </a:rPr>
              <a:t>Proud self-filled people, when confessing sins to God, tend to confess in vague generalities. “Dear God, please forgive me for all my sins.”</a:t>
            </a:r>
            <a:endParaRPr lang="en-US" sz="2200" dirty="0">
              <a:effectLst/>
              <a:latin typeface="Lucida Grande"/>
              <a:ea typeface="Lucida Grande"/>
              <a:cs typeface="Lucida Grande"/>
              <a:sym typeface="Lucida Grande"/>
            </a:endParaRPr>
          </a:p>
          <a:p>
            <a:pPr lvl="0"/>
            <a:r>
              <a:rPr lang="en-US" sz="2200" dirty="0">
                <a:effectLst/>
                <a:latin typeface="Lucida Grande"/>
                <a:ea typeface="Lucida Grande"/>
                <a:cs typeface="Lucida Grande"/>
                <a:sym typeface="Lucida Grande"/>
              </a:rPr>
              <a:t>Humble selfless people, when confessing sins to God, always confess specific sins. “Dear God, please forgive me for ___________.”</a:t>
            </a:r>
          </a:p>
          <a:p>
            <a:r>
              <a:rPr lang="en-US" sz="2200" b="1" dirty="0">
                <a:effectLst/>
                <a:latin typeface="Lucida Grande"/>
                <a:ea typeface="Lucida Grande"/>
                <a:cs typeface="Lucida Grande"/>
                <a:sym typeface="Lucida Grande"/>
              </a:rPr>
              <a:t> </a:t>
            </a:r>
            <a:endParaRPr lang="en-US" sz="2200" dirty="0">
              <a:effectLst/>
              <a:latin typeface="Lucida Grande"/>
              <a:ea typeface="Lucida Grande"/>
              <a:cs typeface="Lucida Grande"/>
              <a:sym typeface="Lucida Grande"/>
            </a:endParaRPr>
          </a:p>
          <a:p>
            <a:r>
              <a:rPr lang="en-US" sz="2200" i="1" dirty="0">
                <a:effectLst/>
                <a:latin typeface="Lucida Grande"/>
                <a:ea typeface="Lucida Grande"/>
                <a:cs typeface="Lucida Grande"/>
                <a:sym typeface="Lucida Grande"/>
              </a:rPr>
              <a:t>“Confess your trespasses to one another, and pray for one another, that you may be healed. The effective, fervent prayer of a righteous man avails much” (James 5:16).</a:t>
            </a:r>
          </a:p>
          <a:p>
            <a:endParaRPr lang="en-US" sz="2200" dirty="0">
              <a:effectLst/>
              <a:latin typeface="Lucida Grande"/>
              <a:ea typeface="Lucida Grande"/>
              <a:cs typeface="Lucida Grande"/>
              <a:sym typeface="Lucida Grande"/>
            </a:endParaRPr>
          </a:p>
          <a:p>
            <a:r>
              <a:rPr lang="en-US" sz="2200" dirty="0">
                <a:effectLst/>
                <a:latin typeface="Lucida Grande"/>
                <a:ea typeface="Lucida Grande"/>
                <a:cs typeface="Lucida Grande"/>
                <a:sym typeface="Lucida Grande"/>
              </a:rPr>
              <a:t> </a:t>
            </a:r>
          </a:p>
          <a:p>
            <a:pPr lvl="0"/>
            <a:r>
              <a:rPr lang="en-US" sz="2200" b="1" dirty="0">
                <a:effectLst/>
                <a:latin typeface="Lucida Grande"/>
                <a:ea typeface="Lucida Grande"/>
                <a:cs typeface="Lucida Grande"/>
                <a:sym typeface="Lucida Grande"/>
              </a:rPr>
              <a:t>Proud self-filled people are concerned with being respectable and not a spectacle, and thus they often live a self-righteous façade. </a:t>
            </a:r>
            <a:endParaRPr lang="en-US" sz="2200" dirty="0">
              <a:effectLst/>
              <a:latin typeface="Lucida Grande"/>
              <a:ea typeface="Lucida Grande"/>
              <a:cs typeface="Lucida Grande"/>
              <a:sym typeface="Lucida Grande"/>
            </a:endParaRPr>
          </a:p>
          <a:p>
            <a:pPr lvl="0"/>
            <a:r>
              <a:rPr lang="en-US" sz="2200" dirty="0">
                <a:effectLst/>
                <a:latin typeface="Lucida Grande"/>
                <a:ea typeface="Lucida Grande"/>
                <a:cs typeface="Lucida Grande"/>
                <a:sym typeface="Lucida Grande"/>
              </a:rPr>
              <a:t>Humble selfless people are more concerned with being right with God, and they shun all forms of hypocrisy or double living.</a:t>
            </a:r>
          </a:p>
          <a:p>
            <a:r>
              <a:rPr lang="en-US" sz="2200" dirty="0">
                <a:effectLst/>
                <a:latin typeface="Lucida Grande"/>
                <a:ea typeface="Lucida Grande"/>
                <a:cs typeface="Lucida Grande"/>
                <a:sym typeface="Lucida Grande"/>
              </a:rPr>
              <a:t> </a:t>
            </a:r>
          </a:p>
          <a:p>
            <a:r>
              <a:rPr lang="en-US" sz="2200" i="1" dirty="0">
                <a:effectLst/>
                <a:latin typeface="Lucida Grande"/>
                <a:ea typeface="Lucida Grande"/>
                <a:cs typeface="Lucida Grande"/>
                <a:sym typeface="Lucida Grande"/>
              </a:rPr>
              <a:t>“For the</a:t>
            </a:r>
            <a:r>
              <a:rPr lang="en-US" sz="2200" dirty="0">
                <a:effectLst/>
                <a:latin typeface="Lucida Grande"/>
                <a:ea typeface="Lucida Grande"/>
                <a:cs typeface="Lucida Grande"/>
                <a:sym typeface="Lucida Grande"/>
              </a:rPr>
              <a:t> </a:t>
            </a:r>
            <a:r>
              <a:rPr lang="en-US" sz="2200" cap="small" dirty="0">
                <a:effectLst/>
                <a:latin typeface="Lucida Grande"/>
                <a:ea typeface="Lucida Grande"/>
                <a:cs typeface="Lucida Grande"/>
                <a:sym typeface="Lucida Grande"/>
              </a:rPr>
              <a:t>Lord</a:t>
            </a:r>
            <a:r>
              <a:rPr lang="en-US" sz="2200" dirty="0">
                <a:effectLst/>
                <a:latin typeface="Lucida Grande"/>
                <a:ea typeface="Lucida Grande"/>
                <a:cs typeface="Lucida Grande"/>
                <a:sym typeface="Lucida Grande"/>
              </a:rPr>
              <a:t> does</a:t>
            </a:r>
            <a:r>
              <a:rPr lang="en-US" sz="2200" i="1" dirty="0">
                <a:effectLst/>
                <a:latin typeface="Lucida Grande"/>
                <a:ea typeface="Lucida Grande"/>
                <a:cs typeface="Lucida Grande"/>
                <a:sym typeface="Lucida Grande"/>
              </a:rPr>
              <a:t> not see as man sees; for man looks at the outward appearance, but the </a:t>
            </a:r>
            <a:r>
              <a:rPr lang="en-US" sz="2200" i="1" cap="small" dirty="0">
                <a:effectLst/>
                <a:latin typeface="Lucida Grande"/>
                <a:ea typeface="Lucida Grande"/>
                <a:cs typeface="Lucida Grande"/>
                <a:sym typeface="Lucida Grande"/>
              </a:rPr>
              <a:t>Lord</a:t>
            </a:r>
            <a:r>
              <a:rPr lang="en-US" sz="2200" i="1" dirty="0">
                <a:effectLst/>
                <a:latin typeface="Lucida Grande"/>
                <a:ea typeface="Lucida Grande"/>
                <a:cs typeface="Lucida Grande"/>
                <a:sym typeface="Lucida Grande"/>
              </a:rPr>
              <a:t> looks at the heart” (1 Samuel 16:7).</a:t>
            </a:r>
            <a:endParaRPr lang="en-US" sz="2200" dirty="0">
              <a:effectLst/>
              <a:latin typeface="Lucida Grande"/>
              <a:ea typeface="Lucida Grande"/>
              <a:cs typeface="Lucida Grande"/>
              <a:sym typeface="Lucida Grande"/>
            </a:endParaRPr>
          </a:p>
          <a:p>
            <a:endParaRPr lang="en-US" dirty="0"/>
          </a:p>
        </p:txBody>
      </p:sp>
    </p:spTree>
    <p:extLst>
      <p:ext uri="{BB962C8B-B14F-4D97-AF65-F5344CB8AC3E}">
        <p14:creationId xmlns:p14="http://schemas.microsoft.com/office/powerpoint/2010/main" val="11273217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200" b="1" dirty="0">
                <a:effectLst/>
                <a:latin typeface="Lucida Grande"/>
                <a:ea typeface="Lucida Grande"/>
                <a:cs typeface="Lucida Grande"/>
                <a:sym typeface="Lucida Grande"/>
              </a:rPr>
              <a:t>Proud self-filled people compare themselves to others and feel deserving of honor and salvation. </a:t>
            </a:r>
            <a:endParaRPr lang="en-US" sz="2200" dirty="0">
              <a:effectLst/>
              <a:latin typeface="Lucida Grande"/>
              <a:ea typeface="Lucida Grande"/>
              <a:cs typeface="Lucida Grande"/>
              <a:sym typeface="Lucida Grande"/>
            </a:endParaRPr>
          </a:p>
          <a:p>
            <a:pPr lvl="0"/>
            <a:r>
              <a:rPr lang="en-US" sz="2200" dirty="0">
                <a:effectLst/>
                <a:latin typeface="Lucida Grande"/>
                <a:ea typeface="Lucida Grande"/>
                <a:cs typeface="Lucida Grande"/>
                <a:sym typeface="Lucida Grande"/>
              </a:rPr>
              <a:t>Humble selfless people recognize their true sinful condition, and praise God that He sent His Son so that, though undeserving, they could receive salvation and honor.</a:t>
            </a:r>
          </a:p>
          <a:p>
            <a:r>
              <a:rPr lang="en-US" sz="2200" dirty="0">
                <a:effectLst/>
                <a:latin typeface="Lucida Grande"/>
                <a:ea typeface="Lucida Grande"/>
                <a:cs typeface="Lucida Grande"/>
                <a:sym typeface="Lucida Grande"/>
              </a:rPr>
              <a:t> </a:t>
            </a:r>
          </a:p>
          <a:p>
            <a:r>
              <a:rPr lang="en-US" sz="2200" i="1" dirty="0">
                <a:effectLst/>
                <a:latin typeface="Lucida Grande"/>
                <a:ea typeface="Lucida Grande"/>
                <a:cs typeface="Lucida Grande"/>
                <a:sym typeface="Lucida Grande"/>
              </a:rPr>
              <a:t>“But God demonstrates His own love toward us, in that while we were still sinners, Christ died for us”</a:t>
            </a:r>
            <a:r>
              <a:rPr lang="en-US" sz="2200" dirty="0">
                <a:effectLst/>
                <a:latin typeface="Lucida Grande"/>
                <a:ea typeface="Lucida Grande"/>
                <a:cs typeface="Lucida Grande"/>
                <a:sym typeface="Lucida Grande"/>
              </a:rPr>
              <a:t> </a:t>
            </a:r>
            <a:r>
              <a:rPr lang="en-US" sz="2200" i="1" dirty="0">
                <a:effectLst/>
                <a:latin typeface="Lucida Grande"/>
                <a:ea typeface="Lucida Grande"/>
                <a:cs typeface="Lucida Grande"/>
                <a:sym typeface="Lucida Grande"/>
              </a:rPr>
              <a:t>(Romans 5:8).</a:t>
            </a:r>
            <a:endParaRPr lang="en-US" sz="2200" dirty="0">
              <a:effectLst/>
              <a:latin typeface="Lucida Grande"/>
              <a:ea typeface="Lucida Grande"/>
              <a:cs typeface="Lucida Grande"/>
              <a:sym typeface="Lucida Grande"/>
            </a:endParaRPr>
          </a:p>
          <a:p>
            <a:r>
              <a:rPr lang="en-US" sz="2200" dirty="0">
                <a:effectLst/>
                <a:latin typeface="Lucida Grande"/>
                <a:ea typeface="Lucida Grande"/>
                <a:cs typeface="Lucida Grande"/>
                <a:sym typeface="Lucida Grande"/>
              </a:rPr>
              <a:t> </a:t>
            </a:r>
          </a:p>
          <a:p>
            <a:endParaRPr lang="en-US" sz="2200" dirty="0">
              <a:effectLst/>
              <a:latin typeface="Lucida Grande"/>
              <a:ea typeface="Lucida Grande"/>
              <a:cs typeface="Lucida Grande"/>
              <a:sym typeface="Lucida Grande"/>
            </a:endParaRPr>
          </a:p>
          <a:p>
            <a:pPr lvl="0"/>
            <a:r>
              <a:rPr lang="en-US" sz="2200" b="1" dirty="0">
                <a:effectLst/>
                <a:latin typeface="Lucida Grande"/>
                <a:ea typeface="Lucida Grande"/>
                <a:cs typeface="Lucida Grande"/>
                <a:sym typeface="Lucida Grande"/>
              </a:rPr>
              <a:t>Proud self-filled people think they are pretty much ok, but they are blind to their true heart condition. </a:t>
            </a:r>
            <a:endParaRPr lang="en-US" sz="2200" dirty="0">
              <a:effectLst/>
              <a:latin typeface="Lucida Grande"/>
              <a:ea typeface="Lucida Grande"/>
              <a:cs typeface="Lucida Grande"/>
              <a:sym typeface="Lucida Grande"/>
            </a:endParaRPr>
          </a:p>
          <a:p>
            <a:pPr lvl="0"/>
            <a:r>
              <a:rPr lang="en-US" sz="2200" dirty="0">
                <a:effectLst/>
                <a:latin typeface="Lucida Grande"/>
                <a:ea typeface="Lucida Grande"/>
                <a:cs typeface="Lucida Grande"/>
                <a:sym typeface="Lucida Grande"/>
              </a:rPr>
              <a:t>Humble selfless people have a continual attitude of “God be merciful to me a sinner!”</a:t>
            </a:r>
          </a:p>
          <a:p>
            <a:r>
              <a:rPr lang="en-US" sz="2200" i="1" dirty="0">
                <a:effectLst/>
                <a:latin typeface="Lucida Grande"/>
                <a:ea typeface="Lucida Grande"/>
                <a:cs typeface="Lucida Grande"/>
                <a:sym typeface="Lucida Grande"/>
              </a:rPr>
              <a:t> </a:t>
            </a:r>
            <a:endParaRPr lang="en-US" sz="2200" dirty="0">
              <a:effectLst/>
              <a:latin typeface="Lucida Grande"/>
              <a:ea typeface="Lucida Grande"/>
              <a:cs typeface="Lucida Grande"/>
              <a:sym typeface="Lucida Grande"/>
            </a:endParaRPr>
          </a:p>
          <a:p>
            <a:r>
              <a:rPr lang="en-US" sz="2200" i="1" dirty="0">
                <a:effectLst/>
                <a:latin typeface="Lucida Grande"/>
                <a:ea typeface="Lucida Grande"/>
                <a:cs typeface="Lucida Grande"/>
                <a:sym typeface="Lucida Grande"/>
              </a:rPr>
              <a:t>“And the tax collector, standing afar off, would not so much as raise his eyes to heaven, but beat his breast, saying, ‘God, be merciful to me a sinner!’” (Luke 18:13).</a:t>
            </a:r>
            <a:endParaRPr lang="en-US" sz="2200" dirty="0">
              <a:effectLst/>
              <a:latin typeface="Lucida Grande"/>
              <a:ea typeface="Lucida Grande"/>
              <a:cs typeface="Lucida Grande"/>
              <a:sym typeface="Lucida Grande"/>
            </a:endParaRPr>
          </a:p>
          <a:p>
            <a:endParaRPr lang="en-US" dirty="0"/>
          </a:p>
        </p:txBody>
      </p:sp>
    </p:spTree>
    <p:extLst>
      <p:ext uri="{BB962C8B-B14F-4D97-AF65-F5344CB8AC3E}">
        <p14:creationId xmlns:p14="http://schemas.microsoft.com/office/powerpoint/2010/main" val="3058016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200" dirty="0">
              <a:effectLst/>
              <a:latin typeface="Lucida Grande"/>
              <a:ea typeface="Lucida Grande"/>
              <a:cs typeface="Lucida Grande"/>
              <a:sym typeface="Lucida Grande"/>
            </a:endParaRPr>
          </a:p>
          <a:p>
            <a:r>
              <a:rPr lang="en-US" sz="2200" dirty="0">
                <a:effectLst/>
                <a:latin typeface="Lucida Grande"/>
                <a:ea typeface="Lucida Grande"/>
                <a:cs typeface="Lucida Grande"/>
                <a:sym typeface="Lucida Grande"/>
              </a:rPr>
              <a:t>Another writes, “Pride is the only disease that makes everyone sick except the one who has it!” </a:t>
            </a:r>
            <a:endParaRPr lang="en-US" dirty="0"/>
          </a:p>
        </p:txBody>
      </p:sp>
    </p:spTree>
    <p:extLst>
      <p:ext uri="{BB962C8B-B14F-4D97-AF65-F5344CB8AC3E}">
        <p14:creationId xmlns:p14="http://schemas.microsoft.com/office/powerpoint/2010/main" val="36891161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200" b="1" dirty="0">
                <a:effectLst/>
                <a:latin typeface="Lucida Grande"/>
                <a:ea typeface="Lucida Grande"/>
                <a:cs typeface="Lucida Grande"/>
                <a:sym typeface="Lucida Grande"/>
              </a:rPr>
              <a:t>Proud self-filled people don’t think they need revival, but they think everyone else does. </a:t>
            </a:r>
            <a:r>
              <a:rPr lang="en-US" sz="2200" i="1" dirty="0">
                <a:effectLst/>
                <a:latin typeface="Lucida Grande"/>
                <a:ea typeface="Lucida Grande"/>
                <a:cs typeface="Lucida Grande"/>
                <a:sym typeface="Lucida Grande"/>
              </a:rPr>
              <a:t>(In fact, right about now, they are making a mental list of all those who need to read this list.)</a:t>
            </a:r>
            <a:endParaRPr lang="en-US" sz="2200" dirty="0">
              <a:effectLst/>
              <a:latin typeface="Lucida Grande"/>
              <a:ea typeface="Lucida Grande"/>
              <a:cs typeface="Lucida Grande"/>
              <a:sym typeface="Lucida Grande"/>
            </a:endParaRPr>
          </a:p>
          <a:p>
            <a:pPr lvl="0"/>
            <a:r>
              <a:rPr lang="en-US" sz="2200" dirty="0">
                <a:effectLst/>
                <a:latin typeface="Lucida Grande"/>
                <a:ea typeface="Lucida Grande"/>
                <a:cs typeface="Lucida Grande"/>
                <a:sym typeface="Lucida Grande"/>
              </a:rPr>
              <a:t>Humble selfless people will be the first to acknowledge that they need daily spiritual revival! They are constantly sensing their need of a fresh outpouring of the Holy Spirit in their hearts and lives.</a:t>
            </a:r>
          </a:p>
          <a:p>
            <a:r>
              <a:rPr lang="en-US" sz="2200" b="1" dirty="0">
                <a:effectLst/>
                <a:latin typeface="Lucida Grande"/>
                <a:ea typeface="Lucida Grande"/>
                <a:cs typeface="Lucida Grande"/>
                <a:sym typeface="Lucida Grande"/>
              </a:rPr>
              <a:t> </a:t>
            </a:r>
            <a:endParaRPr lang="en-US" sz="2200" dirty="0">
              <a:effectLst/>
              <a:latin typeface="Lucida Grande"/>
              <a:ea typeface="Lucida Grande"/>
              <a:cs typeface="Lucida Grande"/>
              <a:sym typeface="Lucida Grande"/>
            </a:endParaRPr>
          </a:p>
          <a:p>
            <a:r>
              <a:rPr lang="en-US" sz="2200" i="1" dirty="0">
                <a:effectLst/>
                <a:latin typeface="Lucida Grande"/>
                <a:ea typeface="Lucida Grande"/>
                <a:cs typeface="Lucida Grande"/>
                <a:sym typeface="Lucida Grande"/>
              </a:rPr>
              <a:t>“Will You not revive us again, That Your people may rejoice in You?” (Psalm 85:6).</a:t>
            </a:r>
            <a:endParaRPr lang="en-US" sz="2200" dirty="0">
              <a:effectLst/>
              <a:latin typeface="Lucida Grande"/>
              <a:ea typeface="Lucida Grande"/>
              <a:cs typeface="Lucida Grande"/>
              <a:sym typeface="Lucida Grande"/>
            </a:endParaRPr>
          </a:p>
          <a:p>
            <a:r>
              <a:rPr lang="en-US" sz="2200" i="1" dirty="0">
                <a:effectLst/>
                <a:latin typeface="Lucida Grande"/>
                <a:ea typeface="Lucida Grande"/>
                <a:cs typeface="Lucida Grande"/>
                <a:sym typeface="Lucida Grande"/>
              </a:rPr>
              <a:t>“Be merciful unto me, O Lord: for I cry unto thee daily” (Psalm 86:3, KJV).</a:t>
            </a:r>
            <a:endParaRPr lang="en-US" sz="2200" dirty="0">
              <a:effectLst/>
              <a:latin typeface="Lucida Grande"/>
              <a:ea typeface="Lucida Grande"/>
              <a:cs typeface="Lucida Grande"/>
              <a:sym typeface="Lucida Grande"/>
            </a:endParaRPr>
          </a:p>
          <a:p>
            <a:endParaRPr lang="en-US" dirty="0"/>
          </a:p>
          <a:p>
            <a:endParaRPr lang="en-US" dirty="0"/>
          </a:p>
          <a:p>
            <a:r>
              <a:rPr lang="en-US" sz="2200" i="1" dirty="0">
                <a:effectLst/>
                <a:latin typeface="Lucida Grande"/>
                <a:ea typeface="Lucida Grande"/>
                <a:cs typeface="Lucida Grande"/>
                <a:sym typeface="Lucida Grande"/>
              </a:rPr>
              <a:t>The “Beauty of Humility” has been revised, and adapted from Nancy DeMoss </a:t>
            </a:r>
            <a:r>
              <a:rPr lang="en-US" sz="2200" i="1" dirty="0" err="1">
                <a:effectLst/>
                <a:latin typeface="Lucida Grande"/>
                <a:ea typeface="Lucida Grande"/>
                <a:cs typeface="Lucida Grande"/>
                <a:sym typeface="Lucida Grande"/>
              </a:rPr>
              <a:t>Wolgemuth's</a:t>
            </a:r>
            <a:r>
              <a:rPr lang="en-US" sz="2200" i="1" dirty="0">
                <a:effectLst/>
                <a:latin typeface="Lucida Grande"/>
                <a:ea typeface="Lucida Grande"/>
                <a:cs typeface="Lucida Grande"/>
                <a:sym typeface="Lucida Grande"/>
              </a:rPr>
              <a:t> teaching on Brokenness and is being used with permission of </a:t>
            </a:r>
            <a:r>
              <a:rPr lang="en-US" sz="2200" i="1" u="sng" dirty="0">
                <a:effectLst/>
                <a:latin typeface="Lucida Grande"/>
                <a:ea typeface="Lucida Grande"/>
                <a:cs typeface="Lucida Grande"/>
                <a:sym typeface="Lucida Grande"/>
                <a:hlinkClick r:id="rId3"/>
              </a:rPr>
              <a:t>www.ReviveOurHearts.com</a:t>
            </a:r>
            <a:r>
              <a:rPr lang="en-US" sz="2200" i="1" dirty="0">
                <a:effectLst/>
                <a:latin typeface="Lucida Grande"/>
                <a:ea typeface="Lucida Grande"/>
                <a:cs typeface="Lucida Grande"/>
                <a:sym typeface="Lucida Grande"/>
              </a:rPr>
              <a:t>. Original Copyright by Revive Our Hearts 2016. This updated full version can be downloaded from </a:t>
            </a:r>
            <a:r>
              <a:rPr lang="en-US" sz="2200" i="1" u="sng" dirty="0" err="1">
                <a:effectLst/>
                <a:latin typeface="Lucida Grande"/>
                <a:ea typeface="Lucida Grande"/>
                <a:cs typeface="Lucida Grande"/>
                <a:sym typeface="Lucida Grande"/>
              </a:rPr>
              <a:t>www.revivalandreformation.org</a:t>
            </a:r>
            <a:endParaRPr lang="en-US" sz="2200" dirty="0">
              <a:effectLst/>
              <a:latin typeface="Lucida Grande"/>
              <a:ea typeface="Lucida Grande"/>
              <a:cs typeface="Lucida Grande"/>
              <a:sym typeface="Lucida Grande"/>
            </a:endParaRPr>
          </a:p>
          <a:p>
            <a:r>
              <a:rPr lang="en-US" sz="2200" dirty="0">
                <a:effectLst/>
                <a:latin typeface="Lucida Grande"/>
                <a:ea typeface="Lucida Grande"/>
                <a:cs typeface="Lucida Grande"/>
                <a:sym typeface="Lucida Grande"/>
              </a:rPr>
              <a:t> </a:t>
            </a:r>
          </a:p>
          <a:p>
            <a:r>
              <a:rPr lang="en-US" sz="2200" dirty="0">
                <a:effectLst/>
                <a:latin typeface="Lucida Grande"/>
                <a:ea typeface="Lucida Grande"/>
                <a:cs typeface="Lucida Grande"/>
                <a:sym typeface="Lucida Grande"/>
              </a:rPr>
              <a:t>[Take time during afternoon workshop to pray over this year’s prayer focus, and the “Beauty of Humility” reading. Then close program.]</a:t>
            </a:r>
          </a:p>
          <a:p>
            <a:endParaRPr lang="en-US" dirty="0"/>
          </a:p>
        </p:txBody>
      </p:sp>
    </p:spTree>
    <p:extLst>
      <p:ext uri="{BB962C8B-B14F-4D97-AF65-F5344CB8AC3E}">
        <p14:creationId xmlns:p14="http://schemas.microsoft.com/office/powerpoint/2010/main" val="3697169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584200" eaLnBrk="1" fontAlgn="auto" latinLnBrk="0" hangingPunct="1">
              <a:lnSpc>
                <a:spcPct val="100000"/>
              </a:lnSpc>
              <a:spcBef>
                <a:spcPts val="0"/>
              </a:spcBef>
              <a:spcAft>
                <a:spcPts val="0"/>
              </a:spcAft>
              <a:buClrTx/>
              <a:buSzTx/>
              <a:buFontTx/>
              <a:buNone/>
              <a:tabLst/>
              <a:defRPr/>
            </a:pPr>
            <a:r>
              <a:rPr lang="en-US" sz="2200" b="1" dirty="0">
                <a:effectLst/>
                <a:latin typeface="Lucida Grande"/>
                <a:ea typeface="Lucida Grande"/>
                <a:cs typeface="Lucida Grande"/>
                <a:sym typeface="Lucida Grande"/>
              </a:rPr>
              <a:t>Wrap Up and Conclusion after Prayer Time:</a:t>
            </a:r>
            <a:endParaRPr lang="en-US" sz="2200" dirty="0">
              <a:effectLst/>
              <a:latin typeface="Lucida Grande"/>
              <a:ea typeface="Lucida Grande"/>
              <a:cs typeface="Lucida Grande"/>
              <a:sym typeface="Lucida Grande"/>
            </a:endParaRPr>
          </a:p>
          <a:p>
            <a:r>
              <a:rPr lang="en-US" sz="2200" dirty="0">
                <a:effectLst/>
                <a:latin typeface="Lucida Grande"/>
                <a:ea typeface="Lucida Grande"/>
                <a:cs typeface="Lucida Grande"/>
                <a:sym typeface="Lucida Grande"/>
              </a:rPr>
              <a:t>Can we say PRAISE THE LORD, that we serve a God who can bring dry bones to life?</a:t>
            </a:r>
          </a:p>
          <a:p>
            <a:r>
              <a:rPr lang="en-US" sz="2200" dirty="0">
                <a:effectLst/>
                <a:latin typeface="Lucida Grande"/>
                <a:ea typeface="Lucida Grande"/>
                <a:cs typeface="Lucida Grande"/>
                <a:sym typeface="Lucida Grande"/>
              </a:rPr>
              <a:t>We serve a God who can change hearts! (Ezekiel 36:26)</a:t>
            </a:r>
          </a:p>
          <a:p>
            <a:r>
              <a:rPr lang="en-US" sz="2200" dirty="0">
                <a:effectLst/>
                <a:latin typeface="Lucida Grande"/>
                <a:ea typeface="Lucida Grande"/>
                <a:cs typeface="Lucida Grande"/>
                <a:sym typeface="Lucida Grande"/>
              </a:rPr>
              <a:t>We serve a God who can take a proud heart and make it beautiful in sweet humility!</a:t>
            </a:r>
          </a:p>
          <a:p>
            <a:endParaRPr lang="en-US" dirty="0"/>
          </a:p>
        </p:txBody>
      </p:sp>
    </p:spTree>
    <p:extLst>
      <p:ext uri="{BB962C8B-B14F-4D97-AF65-F5344CB8AC3E}">
        <p14:creationId xmlns:p14="http://schemas.microsoft.com/office/powerpoint/2010/main" val="32418665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a:effectLst/>
                <a:latin typeface="Lucida Grande"/>
                <a:ea typeface="Lucida Grande"/>
                <a:cs typeface="Lucida Grande"/>
                <a:sym typeface="Lucida Grande"/>
              </a:rPr>
              <a:t>Once again… let’s give God our dust! </a:t>
            </a:r>
          </a:p>
          <a:p>
            <a:r>
              <a:rPr lang="en-US" sz="2200" dirty="0">
                <a:effectLst/>
                <a:latin typeface="Lucida Grande"/>
                <a:ea typeface="Lucida Grande"/>
                <a:cs typeface="Lucida Grande"/>
                <a:sym typeface="Lucida Grande"/>
              </a:rPr>
              <a:t> </a:t>
            </a:r>
          </a:p>
          <a:p>
            <a:r>
              <a:rPr lang="en-US" sz="2200" dirty="0">
                <a:effectLst/>
                <a:latin typeface="Lucida Grande"/>
                <a:ea typeface="Lucida Grande"/>
                <a:cs typeface="Lucida Grande"/>
                <a:sym typeface="Lucida Grande"/>
              </a:rPr>
              <a:t>As we’ve learned this afternoon, there are two places where God dwells… one is in the high and holy place, and the other is with the broken and contrite heart—the heart of humility!</a:t>
            </a:r>
          </a:p>
          <a:p>
            <a:r>
              <a:rPr lang="en-US" sz="2200" dirty="0">
                <a:effectLst/>
                <a:latin typeface="Lucida Grande"/>
                <a:ea typeface="Lucida Grande"/>
                <a:cs typeface="Lucida Grande"/>
                <a:sym typeface="Lucida Grande"/>
              </a:rPr>
              <a:t> </a:t>
            </a:r>
          </a:p>
          <a:p>
            <a:r>
              <a:rPr lang="en-US" sz="2200" dirty="0">
                <a:effectLst/>
                <a:latin typeface="Lucida Grande"/>
                <a:ea typeface="Lucida Grande"/>
                <a:cs typeface="Lucida Grande"/>
                <a:sym typeface="Lucida Grande"/>
              </a:rPr>
              <a:t>There’s one more place though, that we haven’t mentioned, where God delights to dwell! </a:t>
            </a:r>
          </a:p>
          <a:p>
            <a:r>
              <a:rPr lang="en-US" sz="2200" dirty="0">
                <a:effectLst/>
                <a:latin typeface="Lucida Grande"/>
                <a:ea typeface="Lucida Grande"/>
                <a:cs typeface="Lucida Grande"/>
                <a:sym typeface="Lucida Grande"/>
              </a:rPr>
              <a:t>He delights to dwell in the hearts of those who praise His name!</a:t>
            </a:r>
          </a:p>
          <a:p>
            <a:endParaRPr lang="en-US" dirty="0"/>
          </a:p>
        </p:txBody>
      </p:sp>
    </p:spTree>
    <p:extLst>
      <p:ext uri="{BB962C8B-B14F-4D97-AF65-F5344CB8AC3E}">
        <p14:creationId xmlns:p14="http://schemas.microsoft.com/office/powerpoint/2010/main" val="21786484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a:effectLst/>
                <a:latin typeface="Lucida Grande"/>
                <a:ea typeface="Lucida Grande"/>
                <a:cs typeface="Lucida Grande"/>
                <a:sym typeface="Lucida Grande"/>
              </a:rPr>
              <a:t>The Bible tells us, God inhabits the praises of His people!</a:t>
            </a:r>
          </a:p>
          <a:p>
            <a:r>
              <a:rPr lang="en-US" sz="2200" dirty="0">
                <a:effectLst/>
                <a:latin typeface="Lucida Grande"/>
                <a:ea typeface="Lucida Grande"/>
                <a:cs typeface="Lucida Grande"/>
                <a:sym typeface="Lucida Grande"/>
              </a:rPr>
              <a:t> </a:t>
            </a:r>
          </a:p>
          <a:p>
            <a:r>
              <a:rPr lang="en-US" sz="2200" dirty="0">
                <a:effectLst/>
                <a:latin typeface="Lucida Grande"/>
                <a:ea typeface="Lucida Grande"/>
                <a:cs typeface="Lucida Grande"/>
                <a:sym typeface="Lucida Grande"/>
              </a:rPr>
              <a:t>As we close this afternoon program, let’s praise God that He has given us all that we need for life and godliness… And what the enemy has meant for evil, God can turn to good.</a:t>
            </a:r>
          </a:p>
          <a:p>
            <a:endParaRPr lang="en-US" dirty="0"/>
          </a:p>
        </p:txBody>
      </p:sp>
    </p:spTree>
    <p:extLst>
      <p:ext uri="{BB962C8B-B14F-4D97-AF65-F5344CB8AC3E}">
        <p14:creationId xmlns:p14="http://schemas.microsoft.com/office/powerpoint/2010/main" val="8876774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584200" eaLnBrk="1" fontAlgn="auto" latinLnBrk="0" hangingPunct="1">
              <a:lnSpc>
                <a:spcPct val="100000"/>
              </a:lnSpc>
              <a:spcBef>
                <a:spcPts val="0"/>
              </a:spcBef>
              <a:spcAft>
                <a:spcPts val="0"/>
              </a:spcAft>
              <a:buClrTx/>
              <a:buSzTx/>
              <a:buFontTx/>
              <a:buNone/>
              <a:tabLst/>
              <a:defRPr/>
            </a:pPr>
            <a:r>
              <a:rPr lang="en-US" sz="2200">
                <a:effectLst/>
                <a:latin typeface="Lucida Grande"/>
                <a:ea typeface="Lucida Grande"/>
                <a:cs typeface="Lucida Grande"/>
                <a:sym typeface="Lucida Grande"/>
              </a:rPr>
              <a:t>“Grace and peace be multiplied to you through the knowledge of God, and of Jesus our Lord, as His divine power has given to us all things that </a:t>
            </a:r>
            <a:r>
              <a:rPr lang="en-US" sz="2200" i="1">
                <a:effectLst/>
                <a:latin typeface="Lucida Grande"/>
                <a:ea typeface="Lucida Grande"/>
                <a:cs typeface="Lucida Grande"/>
                <a:sym typeface="Lucida Grande"/>
              </a:rPr>
              <a:t>pertain</a:t>
            </a:r>
            <a:r>
              <a:rPr lang="en-US" sz="2200">
                <a:effectLst/>
                <a:latin typeface="Lucida Grande"/>
                <a:ea typeface="Lucida Grande"/>
                <a:cs typeface="Lucida Grande"/>
                <a:sym typeface="Lucida Grande"/>
              </a:rPr>
              <a:t> to life and godliness, through the knowledge of Him who called us to glory and virtue, </a:t>
            </a:r>
            <a:r>
              <a:rPr lang="en-US" sz="2200" b="1">
                <a:effectLst/>
                <a:latin typeface="Lucida Grande"/>
                <a:ea typeface="Lucida Grande"/>
                <a:cs typeface="Lucida Grande"/>
                <a:sym typeface="Lucida Grande"/>
              </a:rPr>
              <a:t>by which have been given to us exceedingly great and precious promises,</a:t>
            </a:r>
            <a:r>
              <a:rPr lang="en-US" sz="2200">
                <a:effectLst/>
                <a:latin typeface="Lucida Grande"/>
                <a:ea typeface="Lucida Grande"/>
                <a:cs typeface="Lucida Grande"/>
                <a:sym typeface="Lucida Grande"/>
              </a:rPr>
              <a:t> that by these you might be partakers of the divine nature, having escaped the corruption </a:t>
            </a:r>
            <a:r>
              <a:rPr lang="en-US" sz="2200" i="1">
                <a:effectLst/>
                <a:latin typeface="Lucida Grande"/>
                <a:ea typeface="Lucida Grande"/>
                <a:cs typeface="Lucida Grande"/>
                <a:sym typeface="Lucida Grande"/>
              </a:rPr>
              <a:t>that is</a:t>
            </a:r>
            <a:r>
              <a:rPr lang="en-US" sz="2200">
                <a:effectLst/>
                <a:latin typeface="Lucida Grande"/>
                <a:ea typeface="Lucida Grande"/>
                <a:cs typeface="Lucida Grande"/>
                <a:sym typeface="Lucida Grande"/>
              </a:rPr>
              <a:t> in the world through lust” (2 Peter 1:2-4).</a:t>
            </a:r>
          </a:p>
        </p:txBody>
      </p:sp>
    </p:spTree>
    <p:extLst>
      <p:ext uri="{BB962C8B-B14F-4D97-AF65-F5344CB8AC3E}">
        <p14:creationId xmlns:p14="http://schemas.microsoft.com/office/powerpoint/2010/main" val="3122891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a:effectLst/>
                <a:latin typeface="Lucida Grande"/>
                <a:ea typeface="Lucida Grande"/>
                <a:cs typeface="Lucida Grande"/>
                <a:sym typeface="Lucida Grande"/>
              </a:rPr>
              <a:t>Still another says, “Pride is the carbon monoxide of sin. It silently and slowly kills you without you even knowing.” (Quote by Tim Keller on social media.)</a:t>
            </a:r>
          </a:p>
          <a:p>
            <a:endParaRPr lang="en-US" dirty="0"/>
          </a:p>
        </p:txBody>
      </p:sp>
    </p:spTree>
    <p:extLst>
      <p:ext uri="{BB962C8B-B14F-4D97-AF65-F5344CB8AC3E}">
        <p14:creationId xmlns:p14="http://schemas.microsoft.com/office/powerpoint/2010/main" val="1876345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584200" eaLnBrk="1" fontAlgn="auto" latinLnBrk="0" hangingPunct="1">
              <a:lnSpc>
                <a:spcPct val="100000"/>
              </a:lnSpc>
              <a:spcBef>
                <a:spcPts val="0"/>
              </a:spcBef>
              <a:spcAft>
                <a:spcPts val="0"/>
              </a:spcAft>
              <a:buClrTx/>
              <a:buSzTx/>
              <a:buFontTx/>
              <a:buNone/>
              <a:tabLst/>
              <a:defRPr/>
            </a:pPr>
            <a:r>
              <a:rPr lang="en-US" sz="2200" dirty="0">
                <a:effectLst/>
                <a:latin typeface="Lucida Grande"/>
                <a:ea typeface="Lucida Grande"/>
                <a:cs typeface="Lucida Grande"/>
                <a:sym typeface="Lucida Grande"/>
              </a:rPr>
              <a:t>I’m sure you can relate to these statements about pride, and perhaps you are thinking of someone in your life that you wish could hear this message right now. But this seminar is not about that someone else—this seminar is about </a:t>
            </a:r>
            <a:r>
              <a:rPr lang="en-US" sz="2200" i="1" dirty="0">
                <a:effectLst/>
                <a:latin typeface="Lucida Grande"/>
                <a:ea typeface="Lucida Grande"/>
                <a:cs typeface="Lucida Grande"/>
                <a:sym typeface="Lucida Grande"/>
              </a:rPr>
              <a:t>you and me</a:t>
            </a:r>
            <a:r>
              <a:rPr lang="en-US" sz="2200" dirty="0">
                <a:effectLst/>
                <a:latin typeface="Lucida Grande"/>
                <a:ea typeface="Lucida Grande"/>
                <a:cs typeface="Lucida Grande"/>
                <a:sym typeface="Lucida Grande"/>
              </a:rPr>
              <a:t>! We need to be asking ourselves, “Is there pride in my own heart that might be holding back God’s blessing?”</a:t>
            </a:r>
          </a:p>
          <a:p>
            <a:endParaRPr lang="en-US" dirty="0"/>
          </a:p>
        </p:txBody>
      </p:sp>
    </p:spTree>
    <p:extLst>
      <p:ext uri="{BB962C8B-B14F-4D97-AF65-F5344CB8AC3E}">
        <p14:creationId xmlns:p14="http://schemas.microsoft.com/office/powerpoint/2010/main" val="1506286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a:effectLst/>
                <a:latin typeface="Lucida Grande"/>
                <a:ea typeface="Lucida Grande"/>
                <a:cs typeface="Lucida Grande"/>
                <a:sym typeface="Lucida Grande"/>
              </a:rPr>
              <a:t>The following passage from the book </a:t>
            </a:r>
            <a:r>
              <a:rPr lang="en-US" sz="2200" i="1" dirty="0">
                <a:effectLst/>
                <a:latin typeface="Lucida Grande"/>
                <a:ea typeface="Lucida Grande"/>
                <a:cs typeface="Lucida Grande"/>
                <a:sym typeface="Lucida Grande"/>
              </a:rPr>
              <a:t>Steps to Christ</a:t>
            </a:r>
            <a:r>
              <a:rPr lang="en-US" sz="2200" dirty="0">
                <a:effectLst/>
                <a:latin typeface="Lucida Grande"/>
                <a:ea typeface="Lucida Grande"/>
                <a:cs typeface="Lucida Grande"/>
                <a:sym typeface="Lucida Grande"/>
              </a:rPr>
              <a:t> puts things in real perspective and helps us understand more clearly why this is such an important issue in the life of a believer:</a:t>
            </a:r>
          </a:p>
          <a:p>
            <a:r>
              <a:rPr lang="en-US" sz="2200" dirty="0">
                <a:effectLst/>
                <a:latin typeface="Lucida Grande"/>
                <a:ea typeface="Lucida Grande"/>
                <a:cs typeface="Lucida Grande"/>
                <a:sym typeface="Lucida Grande"/>
              </a:rPr>
              <a:t> </a:t>
            </a:r>
          </a:p>
          <a:p>
            <a:r>
              <a:rPr lang="en-US" sz="2200" dirty="0">
                <a:effectLst/>
                <a:latin typeface="Lucida Grande"/>
                <a:ea typeface="Lucida Grande"/>
                <a:cs typeface="Lucida Grande"/>
                <a:sym typeface="Lucida Grande"/>
              </a:rPr>
              <a:t>“However trifling this or that wrong act may seem in the eyes of men, no sin is small in the sight of God. Man’s judgment is partial, imperfect; but God estimates all things as they really are. The drunkard is despised and is told that his sin will exclude him from heaven; </a:t>
            </a:r>
            <a:r>
              <a:rPr lang="en-US" sz="2200" b="1" i="1" dirty="0">
                <a:effectLst/>
                <a:latin typeface="Lucida Grande"/>
                <a:ea typeface="Lucida Grande"/>
                <a:cs typeface="Lucida Grande"/>
                <a:sym typeface="Lucida Grande"/>
              </a:rPr>
              <a:t>while pride, selfishness, and covetousness too often go unrebuked</a:t>
            </a:r>
            <a:r>
              <a:rPr lang="en-US" sz="2200" dirty="0">
                <a:effectLst/>
                <a:latin typeface="Lucida Grande"/>
                <a:ea typeface="Lucida Grande"/>
                <a:cs typeface="Lucida Grande"/>
                <a:sym typeface="Lucida Grande"/>
              </a:rPr>
              <a:t>…</a:t>
            </a:r>
            <a:endParaRPr lang="en-US" dirty="0"/>
          </a:p>
        </p:txBody>
      </p:sp>
    </p:spTree>
    <p:extLst>
      <p:ext uri="{BB962C8B-B14F-4D97-AF65-F5344CB8AC3E}">
        <p14:creationId xmlns:p14="http://schemas.microsoft.com/office/powerpoint/2010/main" val="3553159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a:effectLst/>
                <a:latin typeface="Lucida Grande"/>
                <a:ea typeface="Lucida Grande"/>
                <a:cs typeface="Lucida Grande"/>
                <a:sym typeface="Lucida Grande"/>
              </a:rPr>
              <a:t>But these are sins that are especially offensive to God; for they are contrary to the benevolence of His character, to that unselfish love which is the very atmosphere of the unfallen universe. He who falls into some of the grosser sins may feel a sense of his shame and poverty and his need of the grace of Christ; </a:t>
            </a:r>
            <a:endParaRPr lang="en-US" dirty="0"/>
          </a:p>
        </p:txBody>
      </p:sp>
    </p:spTree>
    <p:extLst>
      <p:ext uri="{BB962C8B-B14F-4D97-AF65-F5344CB8AC3E}">
        <p14:creationId xmlns:p14="http://schemas.microsoft.com/office/powerpoint/2010/main" val="3468241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a:effectLst/>
                <a:latin typeface="Lucida Grande"/>
                <a:ea typeface="Lucida Grande"/>
                <a:cs typeface="Lucida Grande"/>
                <a:sym typeface="Lucida Grande"/>
              </a:rPr>
              <a:t>but pride feels no need, and so it closes the heart against Christ and the infinite blessings He came to give” (White, </a:t>
            </a:r>
            <a:r>
              <a:rPr lang="en-US" sz="2200" i="1" dirty="0">
                <a:effectLst/>
                <a:latin typeface="Lucida Grande"/>
                <a:ea typeface="Lucida Grande"/>
                <a:cs typeface="Lucida Grande"/>
                <a:sym typeface="Lucida Grande"/>
              </a:rPr>
              <a:t>Steps to Christ</a:t>
            </a:r>
            <a:r>
              <a:rPr lang="en-US" sz="2200" dirty="0">
                <a:effectLst/>
                <a:latin typeface="Lucida Grande"/>
                <a:ea typeface="Lucida Grande"/>
                <a:cs typeface="Lucida Grande"/>
                <a:sym typeface="Lucida Grande"/>
              </a:rPr>
              <a:t>, p. 30).</a:t>
            </a:r>
          </a:p>
          <a:p>
            <a:endParaRPr lang="en-US" dirty="0"/>
          </a:p>
        </p:txBody>
      </p:sp>
    </p:spTree>
    <p:extLst>
      <p:ext uri="{BB962C8B-B14F-4D97-AF65-F5344CB8AC3E}">
        <p14:creationId xmlns:p14="http://schemas.microsoft.com/office/powerpoint/2010/main" val="69846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584200" eaLnBrk="1" fontAlgn="auto" latinLnBrk="0" hangingPunct="1">
              <a:lnSpc>
                <a:spcPct val="100000"/>
              </a:lnSpc>
              <a:spcBef>
                <a:spcPts val="0"/>
              </a:spcBef>
              <a:spcAft>
                <a:spcPts val="0"/>
              </a:spcAft>
              <a:buClrTx/>
              <a:buSzTx/>
              <a:buFontTx/>
              <a:buNone/>
              <a:tabLst/>
              <a:defRPr/>
            </a:pPr>
            <a:r>
              <a:rPr lang="en-US" sz="2200" dirty="0">
                <a:effectLst/>
                <a:latin typeface="Lucida Grande"/>
                <a:ea typeface="Lucida Grande"/>
                <a:cs typeface="Lucida Grande"/>
                <a:sym typeface="Lucida Grande"/>
              </a:rPr>
              <a:t>Remember what we talked about this morning? “Our only claim to [God’s] mercy is our great need” (</a:t>
            </a:r>
            <a:r>
              <a:rPr lang="en-US" sz="2200" i="0" dirty="0">
                <a:effectLst/>
                <a:latin typeface="Lucida Grande"/>
                <a:ea typeface="Lucida Grande"/>
                <a:cs typeface="Lucida Grande"/>
                <a:sym typeface="Lucida Grande"/>
              </a:rPr>
              <a:t>White</a:t>
            </a:r>
            <a:r>
              <a:rPr lang="en-US" sz="2200" i="1" dirty="0">
                <a:effectLst/>
                <a:latin typeface="Lucida Grande"/>
                <a:ea typeface="Lucida Grande"/>
                <a:cs typeface="Lucida Grande"/>
                <a:sym typeface="Lucida Grande"/>
              </a:rPr>
              <a:t>, Ministry of Healing,</a:t>
            </a:r>
            <a:r>
              <a:rPr lang="en-US" sz="2200" dirty="0">
                <a:effectLst/>
                <a:latin typeface="Lucida Grande"/>
                <a:ea typeface="Lucida Grande"/>
                <a:cs typeface="Lucida Grande"/>
                <a:sym typeface="Lucida Grande"/>
              </a:rPr>
              <a:t> p. 161).</a:t>
            </a:r>
          </a:p>
          <a:p>
            <a:endParaRPr lang="en-US" sz="2200" dirty="0">
              <a:effectLst/>
              <a:latin typeface="Lucida Grande"/>
              <a:ea typeface="Lucida Grande"/>
              <a:cs typeface="Lucida Grande"/>
              <a:sym typeface="Lucida Grande"/>
            </a:endParaRPr>
          </a:p>
          <a:p>
            <a:r>
              <a:rPr lang="en-US" sz="2200" dirty="0">
                <a:effectLst/>
                <a:latin typeface="Lucida Grande"/>
                <a:ea typeface="Lucida Grande"/>
                <a:cs typeface="Lucida Grande"/>
                <a:sym typeface="Lucida Grande"/>
              </a:rPr>
              <a:t>So, if in humility we recognize our need, we have hope!</a:t>
            </a:r>
          </a:p>
          <a:p>
            <a:endParaRPr lang="en-US" dirty="0"/>
          </a:p>
        </p:txBody>
      </p:sp>
    </p:spTree>
    <p:extLst>
      <p:ext uri="{BB962C8B-B14F-4D97-AF65-F5344CB8AC3E}">
        <p14:creationId xmlns:p14="http://schemas.microsoft.com/office/powerpoint/2010/main" val="21056598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787400" y="1511300"/>
            <a:ext cx="11430000" cy="3810000"/>
          </a:xfrm>
          <a:prstGeom prst="rect">
            <a:avLst/>
          </a:prstGeom>
        </p:spPr>
        <p:txBody>
          <a:bodyPr anchor="b"/>
          <a:lstStyle>
            <a:lvl1pPr>
              <a:defRPr cap="all" spc="156">
                <a:solidFill>
                  <a:srgbClr val="276D6D"/>
                </a:solidFill>
              </a:defRPr>
            </a:lvl1pPr>
          </a:lstStyle>
          <a:p>
            <a:r>
              <a:t>Title Text</a:t>
            </a:r>
          </a:p>
        </p:txBody>
      </p:sp>
      <p:sp>
        <p:nvSpPr>
          <p:cNvPr id="12" name="Body Level One…"/>
          <p:cNvSpPr txBox="1">
            <a:spLocks noGrp="1"/>
          </p:cNvSpPr>
          <p:nvPr>
            <p:ph type="body" sz="quarter" idx="1"/>
          </p:nvPr>
        </p:nvSpPr>
        <p:spPr>
          <a:xfrm>
            <a:off x="787400" y="5308600"/>
            <a:ext cx="11430000" cy="1892300"/>
          </a:xfrm>
          <a:prstGeom prst="rect">
            <a:avLst/>
          </a:prstGeom>
        </p:spPr>
        <p:txBody>
          <a:bodyPr anchor="t"/>
          <a:lstStyle>
            <a:lvl1pPr marL="0" indent="0" algn="ctr">
              <a:spcBef>
                <a:spcPts val="0"/>
              </a:spcBef>
              <a:buSzTx/>
              <a:buNone/>
              <a:defRPr sz="5600"/>
            </a:lvl1pPr>
            <a:lvl2pPr marL="0" indent="0" algn="ctr">
              <a:spcBef>
                <a:spcPts val="0"/>
              </a:spcBef>
              <a:buSzTx/>
              <a:buNone/>
              <a:defRPr sz="5600"/>
            </a:lvl2pPr>
            <a:lvl3pPr marL="0" indent="0" algn="ctr">
              <a:spcBef>
                <a:spcPts val="0"/>
              </a:spcBef>
              <a:buSzTx/>
              <a:buNone/>
              <a:defRPr sz="5600"/>
            </a:lvl3pPr>
            <a:lvl4pPr marL="0" indent="0" algn="ctr">
              <a:spcBef>
                <a:spcPts val="0"/>
              </a:spcBef>
              <a:buSzTx/>
              <a:buNone/>
              <a:defRPr sz="5600"/>
            </a:lvl4pPr>
            <a:lvl5pPr marL="0" indent="0" algn="ctr">
              <a:spcBef>
                <a:spcPts val="0"/>
              </a:spcBef>
              <a:buSzTx/>
              <a:buNone/>
              <a:defRPr sz="56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89" name="Image"/>
          <p:cNvSpPr>
            <a:spLocks noGrp="1"/>
          </p:cNvSpPr>
          <p:nvPr>
            <p:ph type="pic" sz="half" idx="13"/>
          </p:nvPr>
        </p:nvSpPr>
        <p:spPr>
          <a:xfrm>
            <a:off x="7391400" y="2768600"/>
            <a:ext cx="4624754" cy="5715001"/>
          </a:xfrm>
          <a:prstGeom prst="rect">
            <a:avLst/>
          </a:prstGeom>
          <a:ln w="9525">
            <a:round/>
          </a:ln>
          <a:effectLst>
            <a:outerShdw blurRad="63500" dist="38100" dir="5400000" rotWithShape="0">
              <a:srgbClr val="000000">
                <a:alpha val="50000"/>
              </a:srgbClr>
            </a:outerShdw>
          </a:effectLst>
        </p:spPr>
        <p:txBody>
          <a:bodyPr lIns="91439" tIns="45719" rIns="91439" bIns="45719" anchor="t"/>
          <a:lstStyle/>
          <a:p>
            <a:endParaRPr/>
          </a:p>
        </p:txBody>
      </p:sp>
      <p:sp>
        <p:nvSpPr>
          <p:cNvPr id="90" name="Title Text"/>
          <p:cNvSpPr txBox="1">
            <a:spLocks noGrp="1"/>
          </p:cNvSpPr>
          <p:nvPr>
            <p:ph type="title"/>
          </p:nvPr>
        </p:nvSpPr>
        <p:spPr>
          <a:prstGeom prst="rect">
            <a:avLst/>
          </a:prstGeom>
        </p:spPr>
        <p:txBody>
          <a:bodyPr/>
          <a:lstStyle/>
          <a:p>
            <a:r>
              <a:t>Title Text</a:t>
            </a:r>
          </a:p>
        </p:txBody>
      </p:sp>
      <p:sp>
        <p:nvSpPr>
          <p:cNvPr id="91" name="Body Level One…"/>
          <p:cNvSpPr txBox="1">
            <a:spLocks noGrp="1"/>
          </p:cNvSpPr>
          <p:nvPr>
            <p:ph type="body" sz="half" idx="1"/>
          </p:nvPr>
        </p:nvSpPr>
        <p:spPr>
          <a:xfrm>
            <a:off x="787400" y="2768600"/>
            <a:ext cx="5270500" cy="5715000"/>
          </a:xfrm>
          <a:prstGeom prst="rect">
            <a:avLst/>
          </a:prstGeom>
        </p:spPr>
        <p:txBody>
          <a:bodyPr/>
          <a:lstStyle>
            <a:lvl1pPr>
              <a:spcBef>
                <a:spcPts val="2800"/>
              </a:spcBef>
              <a:buBlip>
                <a:blip r:embed="rId2"/>
              </a:buBlip>
            </a:lvl1pPr>
            <a:lvl2pPr>
              <a:spcBef>
                <a:spcPts val="2800"/>
              </a:spcBef>
              <a:buBlip>
                <a:blip r:embed="rId2"/>
              </a:buBlip>
            </a:lvl2pPr>
            <a:lvl3pPr>
              <a:spcBef>
                <a:spcPts val="2800"/>
              </a:spcBef>
              <a:buBlip>
                <a:blip r:embed="rId2"/>
              </a:buBlip>
            </a:lvl3pPr>
            <a:lvl4pPr>
              <a:spcBef>
                <a:spcPts val="2800"/>
              </a:spcBef>
              <a:buBlip>
                <a:blip r:embed="rId2"/>
              </a:buBlip>
            </a:lvl4pPr>
            <a:lvl5pPr>
              <a:spcBef>
                <a:spcPts val="2800"/>
              </a:spcBef>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99" name="Title Text"/>
          <p:cNvSpPr txBox="1">
            <a:spLocks noGrp="1"/>
          </p:cNvSpPr>
          <p:nvPr>
            <p:ph type="title"/>
          </p:nvPr>
        </p:nvSpPr>
        <p:spPr>
          <a:prstGeom prst="rect">
            <a:avLst/>
          </a:prstGeom>
        </p:spPr>
        <p:txBody>
          <a:bodyPr/>
          <a:lstStyle/>
          <a:p>
            <a:r>
              <a:t>Title Text</a:t>
            </a:r>
          </a:p>
        </p:txBody>
      </p:sp>
      <p:sp>
        <p:nvSpPr>
          <p:cNvPr id="100" name="Body Level One…"/>
          <p:cNvSpPr txBox="1">
            <a:spLocks noGrp="1"/>
          </p:cNvSpPr>
          <p:nvPr>
            <p:ph type="body" sz="half" idx="1"/>
          </p:nvPr>
        </p:nvSpPr>
        <p:spPr>
          <a:xfrm>
            <a:off x="787400" y="2768600"/>
            <a:ext cx="5270500" cy="5715000"/>
          </a:xfrm>
          <a:prstGeom prst="rect">
            <a:avLst/>
          </a:prstGeom>
        </p:spPr>
        <p:txBody>
          <a:bodyPr/>
          <a:lstStyle>
            <a:lvl1pPr>
              <a:spcBef>
                <a:spcPts val="2800"/>
              </a:spcBef>
              <a:buBlip>
                <a:blip r:embed="rId2"/>
              </a:buBlip>
            </a:lvl1pPr>
            <a:lvl2pPr>
              <a:spcBef>
                <a:spcPts val="2800"/>
              </a:spcBef>
              <a:buBlip>
                <a:blip r:embed="rId2"/>
              </a:buBlip>
            </a:lvl2pPr>
            <a:lvl3pPr>
              <a:spcBef>
                <a:spcPts val="2800"/>
              </a:spcBef>
              <a:buBlip>
                <a:blip r:embed="rId2"/>
              </a:buBlip>
            </a:lvl3pPr>
            <a:lvl4pPr>
              <a:spcBef>
                <a:spcPts val="2800"/>
              </a:spcBef>
              <a:buBlip>
                <a:blip r:embed="rId2"/>
              </a:buBlip>
            </a:lvl4pPr>
            <a:lvl5pPr>
              <a:spcBef>
                <a:spcPts val="2800"/>
              </a:spcBef>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108" name="Title Text"/>
          <p:cNvSpPr txBox="1">
            <a:spLocks noGrp="1"/>
          </p:cNvSpPr>
          <p:nvPr>
            <p:ph type="title"/>
          </p:nvPr>
        </p:nvSpPr>
        <p:spPr>
          <a:prstGeom prst="rect">
            <a:avLst/>
          </a:prstGeom>
        </p:spPr>
        <p:txBody>
          <a:bodyPr/>
          <a:lstStyle/>
          <a:p>
            <a:r>
              <a:t>Title Text</a:t>
            </a:r>
          </a:p>
        </p:txBody>
      </p:sp>
      <p:sp>
        <p:nvSpPr>
          <p:cNvPr id="109" name="Body Level One…"/>
          <p:cNvSpPr txBox="1">
            <a:spLocks noGrp="1"/>
          </p:cNvSpPr>
          <p:nvPr>
            <p:ph type="body" sz="half" idx="1"/>
          </p:nvPr>
        </p:nvSpPr>
        <p:spPr>
          <a:xfrm>
            <a:off x="6946900" y="2768600"/>
            <a:ext cx="5270500" cy="5715000"/>
          </a:xfrm>
          <a:prstGeom prst="rect">
            <a:avLst/>
          </a:prstGeom>
        </p:spPr>
        <p:txBody>
          <a:bodyPr/>
          <a:lstStyle>
            <a:lvl1pPr>
              <a:spcBef>
                <a:spcPts val="2800"/>
              </a:spcBef>
              <a:buBlip>
                <a:blip r:embed="rId2"/>
              </a:buBlip>
            </a:lvl1pPr>
            <a:lvl2pPr>
              <a:spcBef>
                <a:spcPts val="2800"/>
              </a:spcBef>
              <a:buBlip>
                <a:blip r:embed="rId2"/>
              </a:buBlip>
            </a:lvl2pPr>
            <a:lvl3pPr>
              <a:spcBef>
                <a:spcPts val="2800"/>
              </a:spcBef>
              <a:buBlip>
                <a:blip r:embed="rId2"/>
              </a:buBlip>
            </a:lvl3pPr>
            <a:lvl4pPr>
              <a:spcBef>
                <a:spcPts val="2800"/>
              </a:spcBef>
              <a:buBlip>
                <a:blip r:embed="rId2"/>
              </a:buBlip>
            </a:lvl4pPr>
            <a:lvl5pPr>
              <a:spcBef>
                <a:spcPts val="2800"/>
              </a:spcBef>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xfrm>
            <a:off x="787400" y="2768600"/>
            <a:ext cx="11430000" cy="5715000"/>
          </a:xfrm>
          <a:prstGeom prst="rect">
            <a:avLst/>
          </a:prstGeom>
        </p:spPr>
        <p:txBody>
          <a:bodyPr/>
          <a:lstStyle>
            <a:lvl1pPr>
              <a:spcBef>
                <a:spcPts val="2800"/>
              </a:spcBef>
              <a:buBlip>
                <a:blip r:embed="rId2"/>
              </a:buBlip>
            </a:lvl1pPr>
            <a:lvl2pPr>
              <a:spcBef>
                <a:spcPts val="2800"/>
              </a:spcBef>
              <a:buBlip>
                <a:blip r:embed="rId2"/>
              </a:buBlip>
            </a:lvl2pPr>
            <a:lvl3pPr>
              <a:spcBef>
                <a:spcPts val="2800"/>
              </a:spcBef>
              <a:buBlip>
                <a:blip r:embed="rId2"/>
              </a:buBlip>
            </a:lvl3pPr>
            <a:lvl4pPr>
              <a:spcBef>
                <a:spcPts val="2800"/>
              </a:spcBef>
              <a:buBlip>
                <a:blip r:embed="rId2"/>
              </a:buBlip>
            </a:lvl4pPr>
            <a:lvl5pPr>
              <a:spcBef>
                <a:spcPts val="2800"/>
              </a:spcBef>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t>Title Text</a:t>
            </a:r>
          </a:p>
        </p:txBody>
      </p:sp>
      <p:sp>
        <p:nvSpPr>
          <p:cNvPr id="30" name="Body Level One…"/>
          <p:cNvSpPr txBox="1">
            <a:spLocks noGrp="1"/>
          </p:cNvSpPr>
          <p:nvPr>
            <p:ph type="body" idx="1"/>
          </p:nvPr>
        </p:nvSpPr>
        <p:spPr>
          <a:xfrm>
            <a:off x="787400" y="2768600"/>
            <a:ext cx="11430000" cy="5715000"/>
          </a:xfrm>
          <a:prstGeom prst="rect">
            <a:avLst/>
          </a:prstGeom>
        </p:spPr>
        <p:txBody>
          <a:bodyPr numCol="2" spcCol="571500" anchor="t"/>
          <a:lstStyle>
            <a:lvl1pPr>
              <a:spcBef>
                <a:spcPts val="2800"/>
              </a:spcBef>
              <a:buBlip>
                <a:blip r:embed="rId2"/>
              </a:buBlip>
            </a:lvl1pPr>
            <a:lvl2pPr>
              <a:spcBef>
                <a:spcPts val="2800"/>
              </a:spcBef>
              <a:buBlip>
                <a:blip r:embed="rId2"/>
              </a:buBlip>
            </a:lvl2pPr>
            <a:lvl3pPr>
              <a:spcBef>
                <a:spcPts val="2800"/>
              </a:spcBef>
              <a:buBlip>
                <a:blip r:embed="rId2"/>
              </a:buBlip>
            </a:lvl3pPr>
            <a:lvl4pPr>
              <a:spcBef>
                <a:spcPts val="2800"/>
              </a:spcBef>
              <a:buBlip>
                <a:blip r:embed="rId2"/>
              </a:buBlip>
            </a:lvl4pPr>
            <a:lvl5pPr>
              <a:spcBef>
                <a:spcPts val="2800"/>
              </a:spcBef>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38"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3" name="Title Text"/>
          <p:cNvSpPr txBox="1">
            <a:spLocks noGrp="1"/>
          </p:cNvSpPr>
          <p:nvPr>
            <p:ph type="title"/>
          </p:nvPr>
        </p:nvSpPr>
        <p:spPr>
          <a:prstGeom prst="rect">
            <a:avLst/>
          </a:prstGeom>
        </p:spPr>
        <p:txBody>
          <a:bodyPr/>
          <a:lstStyle/>
          <a:p>
            <a:r>
              <a:t>Title Text</a:t>
            </a:r>
          </a:p>
        </p:txBody>
      </p:sp>
      <p:sp>
        <p:nvSpPr>
          <p:cNvPr id="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1" name="Title Text"/>
          <p:cNvSpPr txBox="1">
            <a:spLocks noGrp="1"/>
          </p:cNvSpPr>
          <p:nvPr>
            <p:ph type="title"/>
          </p:nvPr>
        </p:nvSpPr>
        <p:spPr>
          <a:xfrm>
            <a:off x="787400" y="3657600"/>
            <a:ext cx="11430000" cy="2438400"/>
          </a:xfrm>
          <a:prstGeom prst="rect">
            <a:avLst/>
          </a:prstGeom>
        </p:spPr>
        <p:txBody>
          <a:bodyPr/>
          <a:lstStyle>
            <a:lvl1pPr>
              <a:defRPr cap="all">
                <a:solidFill>
                  <a:srgbClr val="276D6D"/>
                </a:solidFill>
              </a:defRPr>
            </a:lvl1pPr>
          </a:lstStyle>
          <a:p>
            <a:r>
              <a:t>Title Text</a:t>
            </a:r>
          </a:p>
        </p:txBody>
      </p:sp>
      <p:sp>
        <p:nvSpPr>
          <p:cNvPr id="62"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9" name="Image"/>
          <p:cNvSpPr>
            <a:spLocks noGrp="1"/>
          </p:cNvSpPr>
          <p:nvPr>
            <p:ph type="pic" idx="13"/>
          </p:nvPr>
        </p:nvSpPr>
        <p:spPr>
          <a:xfrm>
            <a:off x="1922503" y="909596"/>
            <a:ext cx="9159794" cy="6096001"/>
          </a:xfrm>
          <a:prstGeom prst="rect">
            <a:avLst/>
          </a:prstGeom>
          <a:ln w="9525">
            <a:round/>
          </a:ln>
          <a:effectLst>
            <a:outerShdw blurRad="63500" dist="38100" dir="5400000" rotWithShape="0">
              <a:srgbClr val="000000">
                <a:alpha val="50000"/>
              </a:srgbClr>
            </a:outerShdw>
          </a:effectLst>
        </p:spPr>
        <p:txBody>
          <a:bodyPr lIns="91439" tIns="45719" rIns="91439" bIns="45719" anchor="t"/>
          <a:lstStyle/>
          <a:p>
            <a:endParaRPr/>
          </a:p>
        </p:txBody>
      </p:sp>
      <p:sp>
        <p:nvSpPr>
          <p:cNvPr id="70" name="Title Text"/>
          <p:cNvSpPr txBox="1">
            <a:spLocks noGrp="1"/>
          </p:cNvSpPr>
          <p:nvPr>
            <p:ph type="title"/>
          </p:nvPr>
        </p:nvSpPr>
        <p:spPr>
          <a:xfrm>
            <a:off x="787400" y="7188200"/>
            <a:ext cx="11430000" cy="1270000"/>
          </a:xfrm>
          <a:prstGeom prst="rect">
            <a:avLst/>
          </a:prstGeom>
        </p:spPr>
        <p:txBody>
          <a:bodyPr anchor="b"/>
          <a:lstStyle>
            <a:lvl1pPr>
              <a:defRPr>
                <a:solidFill>
                  <a:srgbClr val="276D6D"/>
                </a:solidFill>
              </a:defRPr>
            </a:lvl1pPr>
          </a:lstStyle>
          <a:p>
            <a:r>
              <a:t>Title Text</a:t>
            </a:r>
          </a:p>
        </p:txBody>
      </p:sp>
      <p:sp>
        <p:nvSpPr>
          <p:cNvPr id="71" name="Body Level One…"/>
          <p:cNvSpPr txBox="1">
            <a:spLocks noGrp="1"/>
          </p:cNvSpPr>
          <p:nvPr>
            <p:ph type="body" sz="quarter" idx="1"/>
          </p:nvPr>
        </p:nvSpPr>
        <p:spPr>
          <a:xfrm>
            <a:off x="787400" y="8445500"/>
            <a:ext cx="11430000" cy="774700"/>
          </a:xfrm>
          <a:prstGeom prst="rect">
            <a:avLst/>
          </a:prstGeom>
        </p:spPr>
        <p:txBody>
          <a:bodyPr anchor="t"/>
          <a:lstStyle>
            <a:lvl1pPr marL="0" indent="0" algn="ctr">
              <a:spcBef>
                <a:spcPts val="1200"/>
              </a:spcBef>
              <a:buSzTx/>
              <a:buNone/>
            </a:lvl1pPr>
            <a:lvl2pPr marL="0" indent="0" algn="ctr">
              <a:spcBef>
                <a:spcPts val="1200"/>
              </a:spcBef>
              <a:buSzTx/>
              <a:buNone/>
            </a:lvl2pPr>
            <a:lvl3pPr marL="0" indent="0" algn="ctr">
              <a:spcBef>
                <a:spcPts val="1200"/>
              </a:spcBef>
              <a:buSzTx/>
              <a:buNone/>
            </a:lvl3pPr>
            <a:lvl4pPr marL="0" indent="0" algn="ctr">
              <a:spcBef>
                <a:spcPts val="1200"/>
              </a:spcBef>
              <a:buSzTx/>
              <a:buNone/>
            </a:lvl4pPr>
            <a:lvl5pPr marL="0" indent="0" algn="ctr">
              <a:spcBef>
                <a:spcPts val="1200"/>
              </a:spcBef>
              <a:buSzTx/>
              <a:buNone/>
            </a:lvl5pPr>
          </a:lstStyle>
          <a:p>
            <a:r>
              <a:t>Body Level One</a:t>
            </a:r>
          </a:p>
          <a:p>
            <a:pPr lvl="1"/>
            <a:r>
              <a:t>Body Level Two</a:t>
            </a:r>
          </a:p>
          <a:p>
            <a:pPr lvl="2"/>
            <a:r>
              <a:t>Body Level Three</a:t>
            </a:r>
          </a:p>
          <a:p>
            <a:pPr lvl="3"/>
            <a:r>
              <a:t>Body Level Four</a:t>
            </a:r>
          </a:p>
          <a:p>
            <a:pPr lvl="4"/>
            <a:r>
              <a:t>Body Level Five</a:t>
            </a:r>
          </a:p>
        </p:txBody>
      </p:sp>
      <p:sp>
        <p:nvSpPr>
          <p:cNvPr id="72" name="Slide Number"/>
          <p:cNvSpPr txBox="1">
            <a:spLocks noGrp="1"/>
          </p:cNvSpPr>
          <p:nvPr>
            <p:ph type="sldNum" sz="quarter" idx="2"/>
          </p:nvPr>
        </p:nvSpPr>
        <p:spPr>
          <a:prstGeom prst="rect">
            <a:avLst/>
          </a:prstGeom>
        </p:spPr>
        <p:txBody>
          <a:bodyPr anchor="t"/>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9" name="Image"/>
          <p:cNvSpPr>
            <a:spLocks noGrp="1"/>
          </p:cNvSpPr>
          <p:nvPr>
            <p:ph type="pic" sz="half" idx="13"/>
          </p:nvPr>
        </p:nvSpPr>
        <p:spPr>
          <a:xfrm>
            <a:off x="7378700" y="2057400"/>
            <a:ext cx="4624754" cy="5715001"/>
          </a:xfrm>
          <a:prstGeom prst="rect">
            <a:avLst/>
          </a:prstGeom>
          <a:ln w="9525">
            <a:round/>
          </a:ln>
          <a:effectLst>
            <a:outerShdw blurRad="63500" dist="38100" dir="5400000" rotWithShape="0">
              <a:srgbClr val="000000">
                <a:alpha val="50000"/>
              </a:srgbClr>
            </a:outerShdw>
          </a:effectLst>
        </p:spPr>
        <p:txBody>
          <a:bodyPr lIns="91439" tIns="45719" rIns="91439" bIns="45719" anchor="t"/>
          <a:lstStyle/>
          <a:p>
            <a:endParaRPr/>
          </a:p>
        </p:txBody>
      </p:sp>
      <p:sp>
        <p:nvSpPr>
          <p:cNvPr id="80" name="Title Text"/>
          <p:cNvSpPr txBox="1">
            <a:spLocks noGrp="1"/>
          </p:cNvSpPr>
          <p:nvPr>
            <p:ph type="title"/>
          </p:nvPr>
        </p:nvSpPr>
        <p:spPr>
          <a:xfrm>
            <a:off x="787400" y="1981200"/>
            <a:ext cx="5270500" cy="3340100"/>
          </a:xfrm>
          <a:prstGeom prst="rect">
            <a:avLst/>
          </a:prstGeom>
        </p:spPr>
        <p:txBody>
          <a:bodyPr anchor="b"/>
          <a:lstStyle>
            <a:lvl1pPr>
              <a:defRPr>
                <a:solidFill>
                  <a:srgbClr val="276D6D"/>
                </a:solidFill>
              </a:defRPr>
            </a:lvl1pPr>
          </a:lstStyle>
          <a:p>
            <a:r>
              <a:t>Title Text</a:t>
            </a:r>
          </a:p>
        </p:txBody>
      </p:sp>
      <p:sp>
        <p:nvSpPr>
          <p:cNvPr id="81" name="Body Level One…"/>
          <p:cNvSpPr txBox="1">
            <a:spLocks noGrp="1"/>
          </p:cNvSpPr>
          <p:nvPr>
            <p:ph type="body" sz="quarter" idx="1"/>
          </p:nvPr>
        </p:nvSpPr>
        <p:spPr>
          <a:xfrm>
            <a:off x="787400" y="5308600"/>
            <a:ext cx="5270500" cy="2463800"/>
          </a:xfrm>
          <a:prstGeom prst="rect">
            <a:avLst/>
          </a:prstGeom>
        </p:spPr>
        <p:txBody>
          <a:bodyPr anchor="t"/>
          <a:lstStyle>
            <a:lvl1pPr marL="0" indent="0" algn="ctr">
              <a:spcBef>
                <a:spcPts val="1200"/>
              </a:spcBef>
              <a:buSzTx/>
              <a:buNone/>
            </a:lvl1pPr>
            <a:lvl2pPr marL="0" indent="0" algn="ctr">
              <a:spcBef>
                <a:spcPts val="1200"/>
              </a:spcBef>
              <a:buSzTx/>
              <a:buNone/>
            </a:lvl2pPr>
            <a:lvl3pPr marL="0" indent="0" algn="ctr">
              <a:spcBef>
                <a:spcPts val="1200"/>
              </a:spcBef>
              <a:buSzTx/>
              <a:buNone/>
            </a:lvl3pPr>
            <a:lvl4pPr marL="0" indent="0" algn="ctr">
              <a:spcBef>
                <a:spcPts val="1200"/>
              </a:spcBef>
              <a:buSzTx/>
              <a:buNone/>
            </a:lvl4pPr>
            <a:lvl5pPr marL="0" indent="0" algn="ctr">
              <a:spcBef>
                <a:spcPts val="1200"/>
              </a:spcBef>
              <a:buSzTx/>
              <a:buNone/>
            </a:lvl5pPr>
          </a:lstStyle>
          <a:p>
            <a:r>
              <a:t>Body Level One</a:t>
            </a:r>
          </a:p>
          <a:p>
            <a:pPr lvl="1"/>
            <a:r>
              <a:t>Body Level Two</a:t>
            </a:r>
          </a:p>
          <a:p>
            <a:pPr lvl="2"/>
            <a:r>
              <a:t>Body Level Three</a:t>
            </a:r>
          </a:p>
          <a:p>
            <a:pPr lvl="3"/>
            <a:r>
              <a:t>Body Level Four</a:t>
            </a:r>
          </a:p>
          <a:p>
            <a:pPr lvl="4"/>
            <a:r>
              <a:t>Body Level Five</a:t>
            </a:r>
          </a:p>
        </p:txBody>
      </p:sp>
      <p:sp>
        <p:nvSpPr>
          <p:cNvPr id="82" name="Slide Number"/>
          <p:cNvSpPr txBox="1">
            <a:spLocks noGrp="1"/>
          </p:cNvSpPr>
          <p:nvPr>
            <p:ph type="sldNum" sz="quarter" idx="2"/>
          </p:nvPr>
        </p:nvSpPr>
        <p:spPr>
          <a:prstGeom prst="rect">
            <a:avLst/>
          </a:prstGeom>
        </p:spPr>
        <p:txBody>
          <a:bodyPr anchor="t"/>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787400" y="1257300"/>
            <a:ext cx="11430000" cy="723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787400" y="254000"/>
            <a:ext cx="11430000" cy="2438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r>
              <a:t>Title Text</a:t>
            </a:r>
          </a:p>
        </p:txBody>
      </p:sp>
      <p:sp>
        <p:nvSpPr>
          <p:cNvPr id="4" name="Slide Number"/>
          <p:cNvSpPr txBox="1">
            <a:spLocks noGrp="1"/>
          </p:cNvSpPr>
          <p:nvPr>
            <p:ph type="sldNum" sz="quarter" idx="2"/>
          </p:nvPr>
        </p:nvSpPr>
        <p:spPr>
          <a:xfrm>
            <a:off x="6302693" y="9131300"/>
            <a:ext cx="386716" cy="431800"/>
          </a:xfrm>
          <a:prstGeom prst="rect">
            <a:avLst/>
          </a:prstGeom>
          <a:ln w="12700">
            <a:miter lim="400000"/>
          </a:ln>
        </p:spPr>
        <p:txBody>
          <a:bodyPr wrap="none" lIns="50800" tIns="50800" rIns="50800" bIns="50800" anchor="ctr">
            <a:spAutoFit/>
          </a:bodyPr>
          <a:lstStyle>
            <a:lvl1pPr>
              <a:defRPr sz="2200">
                <a:solidFill>
                  <a:srgbClr val="5E5E5E"/>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1pPr>
      <a:lvl2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2pPr>
      <a:lvl3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3pPr>
      <a:lvl4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4pPr>
      <a:lvl5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5pPr>
      <a:lvl6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6pPr>
      <a:lvl7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7pPr>
      <a:lvl8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8pPr>
      <a:lvl9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9pPr>
    </p:titleStyle>
    <p:bodyStyle>
      <a:lvl1pPr marL="571500" marR="0" indent="-571500" algn="l" defTabSz="584200" rtl="0" latinLnBrk="0">
        <a:lnSpc>
          <a:spcPct val="100000"/>
        </a:lnSpc>
        <a:spcBef>
          <a:spcPts val="4200"/>
        </a:spcBef>
        <a:spcAft>
          <a:spcPts val="0"/>
        </a:spcAft>
        <a:buClrTx/>
        <a:buSzPct val="8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1pPr>
      <a:lvl2pPr marL="1016000" marR="0" indent="-571500" algn="l" defTabSz="584200" rtl="0" latinLnBrk="0">
        <a:lnSpc>
          <a:spcPct val="100000"/>
        </a:lnSpc>
        <a:spcBef>
          <a:spcPts val="4200"/>
        </a:spcBef>
        <a:spcAft>
          <a:spcPts val="0"/>
        </a:spcAft>
        <a:buClrTx/>
        <a:buSzPct val="8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2pPr>
      <a:lvl3pPr marL="1460500" marR="0" indent="-571500" algn="l" defTabSz="584200" rtl="0" latinLnBrk="0">
        <a:lnSpc>
          <a:spcPct val="100000"/>
        </a:lnSpc>
        <a:spcBef>
          <a:spcPts val="4200"/>
        </a:spcBef>
        <a:spcAft>
          <a:spcPts val="0"/>
        </a:spcAft>
        <a:buClrTx/>
        <a:buSzPct val="8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3pPr>
      <a:lvl4pPr marL="1905000" marR="0" indent="-571500" algn="l" defTabSz="584200" rtl="0" latinLnBrk="0">
        <a:lnSpc>
          <a:spcPct val="100000"/>
        </a:lnSpc>
        <a:spcBef>
          <a:spcPts val="4200"/>
        </a:spcBef>
        <a:spcAft>
          <a:spcPts val="0"/>
        </a:spcAft>
        <a:buClrTx/>
        <a:buSzPct val="8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4pPr>
      <a:lvl5pPr marL="2349500" marR="0" indent="-571500" algn="l" defTabSz="584200" rtl="0" latinLnBrk="0">
        <a:lnSpc>
          <a:spcPct val="100000"/>
        </a:lnSpc>
        <a:spcBef>
          <a:spcPts val="4200"/>
        </a:spcBef>
        <a:spcAft>
          <a:spcPts val="0"/>
        </a:spcAft>
        <a:buClrTx/>
        <a:buSzPct val="8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5pPr>
      <a:lvl6pPr marL="2794000" marR="0" indent="-571500" algn="l" defTabSz="584200" rtl="0" latinLnBrk="0">
        <a:lnSpc>
          <a:spcPct val="100000"/>
        </a:lnSpc>
        <a:spcBef>
          <a:spcPts val="4200"/>
        </a:spcBef>
        <a:spcAft>
          <a:spcPts val="0"/>
        </a:spcAft>
        <a:buClrTx/>
        <a:buSzPct val="8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6pPr>
      <a:lvl7pPr marL="3238500" marR="0" indent="-571500" algn="l" defTabSz="584200" rtl="0" latinLnBrk="0">
        <a:lnSpc>
          <a:spcPct val="100000"/>
        </a:lnSpc>
        <a:spcBef>
          <a:spcPts val="4200"/>
        </a:spcBef>
        <a:spcAft>
          <a:spcPts val="0"/>
        </a:spcAft>
        <a:buClrTx/>
        <a:buSzPct val="8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7pPr>
      <a:lvl8pPr marL="3683000" marR="0" indent="-571500" algn="l" defTabSz="584200" rtl="0" latinLnBrk="0">
        <a:lnSpc>
          <a:spcPct val="100000"/>
        </a:lnSpc>
        <a:spcBef>
          <a:spcPts val="4200"/>
        </a:spcBef>
        <a:spcAft>
          <a:spcPts val="0"/>
        </a:spcAft>
        <a:buClrTx/>
        <a:buSzPct val="8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8pPr>
      <a:lvl9pPr marL="4127500" marR="0" indent="-571500" algn="l" defTabSz="584200" rtl="0" latinLnBrk="0">
        <a:lnSpc>
          <a:spcPct val="100000"/>
        </a:lnSpc>
        <a:spcBef>
          <a:spcPts val="4200"/>
        </a:spcBef>
        <a:spcAft>
          <a:spcPts val="0"/>
        </a:spcAft>
        <a:buClrTx/>
        <a:buSzPct val="8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9pPr>
    </p:bodyStyle>
    <p:otherStyle>
      <a:lvl1pPr marL="0" marR="0" indent="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1pPr>
      <a:lvl2pPr marL="0" marR="0" indent="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2pPr>
      <a:lvl3pPr marL="0" marR="0" indent="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3pPr>
      <a:lvl4pPr marL="0" marR="0" indent="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4pPr>
      <a:lvl5pPr marL="0" marR="0" indent="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5pPr>
      <a:lvl6pPr marL="0" marR="0" indent="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6pPr>
      <a:lvl7pPr marL="0" marR="0" indent="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7pPr>
      <a:lvl8pPr marL="0" marR="0" indent="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8pPr>
      <a:lvl9pPr marL="0" marR="0" indent="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8.jpe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jpeg"/><Relationship Id="rId9"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he Heart where God…"/>
          <p:cNvSpPr/>
          <p:nvPr/>
        </p:nvSpPr>
        <p:spPr>
          <a:xfrm>
            <a:off x="-342901" y="5201325"/>
            <a:ext cx="13690601" cy="21954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defTabSz="457200">
              <a:defRPr sz="9600">
                <a:solidFill>
                  <a:srgbClr val="000000"/>
                </a:solidFill>
                <a:effectLst>
                  <a:outerShdw blurRad="127000" dist="76200" dir="2700000" rotWithShape="0">
                    <a:srgbClr val="000000">
                      <a:alpha val="75000"/>
                    </a:srgbClr>
                  </a:outerShdw>
                </a:effectLst>
                <a:latin typeface="Cambria"/>
                <a:ea typeface="Cambria"/>
                <a:cs typeface="Cambria"/>
                <a:sym typeface="Cambria"/>
              </a:defRPr>
            </a:pPr>
            <a:r>
              <a:rPr sz="8800" dirty="0"/>
              <a:t>The Heart </a:t>
            </a:r>
            <a:r>
              <a:rPr lang="en-US" sz="8800" dirty="0"/>
              <a:t>W</a:t>
            </a:r>
            <a:r>
              <a:rPr sz="8800" dirty="0"/>
              <a:t>here God</a:t>
            </a:r>
          </a:p>
          <a:p>
            <a:pPr defTabSz="457200">
              <a:defRPr sz="9600">
                <a:solidFill>
                  <a:srgbClr val="000000"/>
                </a:solidFill>
                <a:effectLst>
                  <a:outerShdw blurRad="127000" dist="76200" dir="2700000" rotWithShape="0">
                    <a:srgbClr val="000000">
                      <a:alpha val="75000"/>
                    </a:srgbClr>
                  </a:outerShdw>
                </a:effectLst>
                <a:latin typeface="Cambria"/>
                <a:ea typeface="Cambria"/>
                <a:cs typeface="Cambria"/>
                <a:sym typeface="Cambria"/>
              </a:defRPr>
            </a:pPr>
            <a:r>
              <a:rPr sz="4800" dirty="0"/>
              <a:t>Delights to Dwell!</a:t>
            </a:r>
          </a:p>
        </p:txBody>
      </p:sp>
      <p:grpSp>
        <p:nvGrpSpPr>
          <p:cNvPr id="122" name="lightstock_268389_medium_bhp (1).jpg"/>
          <p:cNvGrpSpPr/>
          <p:nvPr/>
        </p:nvGrpSpPr>
        <p:grpSpPr>
          <a:xfrm rot="21109865">
            <a:off x="1795554" y="949038"/>
            <a:ext cx="4762501" cy="3924301"/>
            <a:chOff x="0" y="0"/>
            <a:chExt cx="4762500" cy="3924300"/>
          </a:xfrm>
        </p:grpSpPr>
        <p:pic>
          <p:nvPicPr>
            <p:cNvPr id="121" name="lightstock_268389_medium_bhp (1).jpg" descr="lightstock_268389_medium_bhp (1).jpg"/>
            <p:cNvPicPr>
              <a:picLocks/>
            </p:cNvPicPr>
            <p:nvPr/>
          </p:nvPicPr>
          <p:blipFill>
            <a:blip r:embed="rId2"/>
            <a:srcRect l="7048" r="7164" b="34"/>
            <a:stretch>
              <a:fillRect/>
            </a:stretch>
          </p:blipFill>
          <p:spPr>
            <a:xfrm rot="-4">
              <a:off x="215899" y="140857"/>
              <a:ext cx="4330701" cy="3364344"/>
            </a:xfrm>
            <a:prstGeom prst="rect">
              <a:avLst/>
            </a:prstGeom>
            <a:ln>
              <a:noFill/>
            </a:ln>
            <a:effectLst/>
          </p:spPr>
        </p:pic>
        <p:pic>
          <p:nvPicPr>
            <p:cNvPr id="120" name="lightstock_268389_medium_bhp (1).jpg" descr="lightstock_268389_medium_bhp (1).jpg"/>
            <p:cNvPicPr>
              <a:picLocks/>
            </p:cNvPicPr>
            <p:nvPr/>
          </p:nvPicPr>
          <p:blipFill>
            <a:blip r:embed="rId3"/>
            <a:stretch>
              <a:fillRect/>
            </a:stretch>
          </p:blipFill>
          <p:spPr>
            <a:xfrm>
              <a:off x="0" y="0"/>
              <a:ext cx="4762500" cy="3924300"/>
            </a:xfrm>
            <a:prstGeom prst="rect">
              <a:avLst/>
            </a:prstGeom>
            <a:effectLst/>
          </p:spPr>
        </p:pic>
      </p:grpSp>
      <p:grpSp>
        <p:nvGrpSpPr>
          <p:cNvPr id="125" name="lightstock_213429_jpg_bhp.jpg"/>
          <p:cNvGrpSpPr/>
          <p:nvPr/>
        </p:nvGrpSpPr>
        <p:grpSpPr>
          <a:xfrm rot="267770" flipH="1">
            <a:off x="6544056" y="1297888"/>
            <a:ext cx="4876801" cy="3949701"/>
            <a:chOff x="0" y="0"/>
            <a:chExt cx="4876800" cy="3949700"/>
          </a:xfrm>
        </p:grpSpPr>
        <p:pic>
          <p:nvPicPr>
            <p:cNvPr id="124" name="lightstock_213429_jpg_bhp.jpg" descr="lightstock_213429_jpg_bhp.jpg"/>
            <p:cNvPicPr>
              <a:picLocks/>
            </p:cNvPicPr>
            <p:nvPr/>
          </p:nvPicPr>
          <p:blipFill>
            <a:blip r:embed="rId4"/>
            <a:srcRect l="7806" r="7576" b="158"/>
            <a:stretch>
              <a:fillRect/>
            </a:stretch>
          </p:blipFill>
          <p:spPr>
            <a:xfrm rot="-2">
              <a:off x="215900" y="145074"/>
              <a:ext cx="4445001" cy="3385527"/>
            </a:xfrm>
            <a:prstGeom prst="rect">
              <a:avLst/>
            </a:prstGeom>
            <a:ln>
              <a:noFill/>
            </a:ln>
            <a:effectLst/>
          </p:spPr>
        </p:pic>
        <p:pic>
          <p:nvPicPr>
            <p:cNvPr id="123" name="lightstock_213429_jpg_bhp.jpg" descr="lightstock_213429_jpg_bhp.jpg"/>
            <p:cNvPicPr>
              <a:picLocks/>
            </p:cNvPicPr>
            <p:nvPr/>
          </p:nvPicPr>
          <p:blipFill>
            <a:blip r:embed="rId5"/>
            <a:stretch>
              <a:fillRect/>
            </a:stretch>
          </p:blipFill>
          <p:spPr>
            <a:xfrm>
              <a:off x="-1" y="-1"/>
              <a:ext cx="4876801" cy="3949701"/>
            </a:xfrm>
            <a:prstGeom prst="rect">
              <a:avLst/>
            </a:prstGeom>
            <a:effectLst/>
          </p:spPr>
        </p:pic>
      </p:grpSp>
      <p:sp>
        <p:nvSpPr>
          <p:cNvPr id="126" name="General Conference Women’s Ministries…"/>
          <p:cNvSpPr/>
          <p:nvPr/>
        </p:nvSpPr>
        <p:spPr>
          <a:xfrm>
            <a:off x="4543320" y="8361545"/>
            <a:ext cx="3992241" cy="635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800">
                <a:solidFill>
                  <a:srgbClr val="000000"/>
                </a:solidFill>
                <a:latin typeface="Cambria"/>
                <a:ea typeface="Cambria"/>
                <a:cs typeface="Cambria"/>
                <a:sym typeface="Cambria"/>
              </a:defRPr>
            </a:pPr>
            <a:r>
              <a:rPr dirty="0"/>
              <a:t>General Conference Women’s Ministries</a:t>
            </a:r>
          </a:p>
          <a:p>
            <a:pPr>
              <a:defRPr sz="1800">
                <a:solidFill>
                  <a:srgbClr val="000000"/>
                </a:solidFill>
                <a:latin typeface="Cambria"/>
                <a:ea typeface="Cambria"/>
                <a:cs typeface="Cambria"/>
                <a:sym typeface="Cambria"/>
              </a:defRPr>
            </a:pPr>
            <a:r>
              <a:rPr dirty="0"/>
              <a:t>International Women’s Day of Prayer</a:t>
            </a:r>
          </a:p>
        </p:txBody>
      </p:sp>
      <p:pic>
        <p:nvPicPr>
          <p:cNvPr id="127" name="droppedImage.pdf" descr="droppedImage.pdf"/>
          <p:cNvPicPr>
            <a:picLocks noChangeAspect="1"/>
          </p:cNvPicPr>
          <p:nvPr/>
        </p:nvPicPr>
        <p:blipFill>
          <a:blip r:embed="rId6"/>
          <a:stretch>
            <a:fillRect/>
          </a:stretch>
        </p:blipFill>
        <p:spPr>
          <a:xfrm>
            <a:off x="11109932" y="8404659"/>
            <a:ext cx="914401" cy="711201"/>
          </a:xfrm>
          <a:prstGeom prst="rect">
            <a:avLst/>
          </a:prstGeom>
          <a:ln w="12700">
            <a:miter lim="400000"/>
          </a:ln>
        </p:spPr>
      </p:pic>
      <p:sp>
        <p:nvSpPr>
          <p:cNvPr id="128" name="Afternoon Seminar"/>
          <p:cNvSpPr/>
          <p:nvPr/>
        </p:nvSpPr>
        <p:spPr>
          <a:xfrm rot="240000">
            <a:off x="6760329" y="878173"/>
            <a:ext cx="4796185"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400">
                <a:solidFill>
                  <a:srgbClr val="000000"/>
                </a:solidFill>
                <a:latin typeface="Calibri"/>
                <a:ea typeface="Calibri"/>
                <a:cs typeface="Calibri"/>
                <a:sym typeface="Calibri"/>
              </a:defRPr>
            </a:lvl1pPr>
          </a:lstStyle>
          <a:p>
            <a:r>
              <a:rPr dirty="0"/>
              <a:t>Afternoon Seminar</a:t>
            </a:r>
            <a:r>
              <a:rPr lang="en-US" dirty="0"/>
              <a:t> by Melody Mason</a:t>
            </a:r>
            <a:endParaRPr dirty="0"/>
          </a:p>
        </p:txBody>
      </p:sp>
      <p:sp>
        <p:nvSpPr>
          <p:cNvPr id="2" name="TextBox 1">
            <a:extLst>
              <a:ext uri="{FF2B5EF4-FFF2-40B4-BE49-F238E27FC236}">
                <a16:creationId xmlns:a16="http://schemas.microsoft.com/office/drawing/2014/main" id="{2B25EB82-6DF6-1540-A440-F249F7C77F55}"/>
              </a:ext>
            </a:extLst>
          </p:cNvPr>
          <p:cNvSpPr txBox="1"/>
          <p:nvPr/>
        </p:nvSpPr>
        <p:spPr>
          <a:xfrm>
            <a:off x="3292668" y="7419835"/>
            <a:ext cx="6419461"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sz="2800" dirty="0">
                <a:solidFill>
                  <a:schemeClr val="tx2">
                    <a:lumMod val="50000"/>
                  </a:schemeClr>
                </a:solidFill>
                <a:latin typeface="Calibri" panose="020F0502020204030204" pitchFamily="34" charset="0"/>
                <a:cs typeface="Calibri" panose="020F0502020204030204" pitchFamily="34" charset="0"/>
              </a:rPr>
              <a:t>[The Beauty of Brokenness and Humility]</a:t>
            </a:r>
            <a:endParaRPr kumimoji="0" lang="en-US" sz="2800" u="none" strike="noStrike" cap="none" spc="0" normalizeH="0" baseline="0" dirty="0">
              <a:ln>
                <a:noFill/>
              </a:ln>
              <a:solidFill>
                <a:schemeClr val="tx2">
                  <a:lumMod val="50000"/>
                </a:schemeClr>
              </a:solidFill>
              <a:effectLst/>
              <a:uFillTx/>
              <a:latin typeface="Calibri" panose="020F0502020204030204" pitchFamily="34" charset="0"/>
              <a:cs typeface="Calibri" panose="020F0502020204030204" pitchFamily="34" charset="0"/>
              <a:sym typeface="Hoefler Text"/>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california-desert.jpg" descr="california-desert.jpg"/>
          <p:cNvPicPr>
            <a:picLocks/>
          </p:cNvPicPr>
          <p:nvPr/>
        </p:nvPicPr>
        <p:blipFill>
          <a:blip r:embed="rId3"/>
          <a:stretch>
            <a:fillRect/>
          </a:stretch>
        </p:blipFill>
        <p:spPr>
          <a:xfrm>
            <a:off x="-195356" y="-217311"/>
            <a:ext cx="13703302" cy="10496128"/>
          </a:xfrm>
          <a:prstGeom prst="rect">
            <a:avLst/>
          </a:prstGeom>
        </p:spPr>
      </p:pic>
      <p:sp>
        <p:nvSpPr>
          <p:cNvPr id="159" name="Rectangle"/>
          <p:cNvSpPr/>
          <p:nvPr/>
        </p:nvSpPr>
        <p:spPr>
          <a:xfrm>
            <a:off x="1168400" y="977900"/>
            <a:ext cx="10439400" cy="4864100"/>
          </a:xfrm>
          <a:prstGeom prst="rect">
            <a:avLst/>
          </a:prstGeom>
          <a:blipFill>
            <a:blip r:embed="rId4">
              <a:alphaModFix amt="62000"/>
            </a:blip>
          </a:blipFill>
          <a:ln w="12700">
            <a:miter lim="400000"/>
          </a:ln>
        </p:spPr>
        <p:txBody>
          <a:bodyPr lIns="50800" tIns="50800" rIns="50800" bIns="50800" anchor="ctr"/>
          <a:lstStyle/>
          <a:p>
            <a:pPr>
              <a:defRPr>
                <a:solidFill>
                  <a:srgbClr val="FFFFFF"/>
                </a:solidFill>
              </a:defRPr>
            </a:pPr>
            <a:endParaRPr/>
          </a:p>
        </p:txBody>
      </p:sp>
      <p:sp>
        <p:nvSpPr>
          <p:cNvPr id="160" name="“Our only claim to His mercy is our GREAT NEED!”…"/>
          <p:cNvSpPr/>
          <p:nvPr/>
        </p:nvSpPr>
        <p:spPr>
          <a:xfrm>
            <a:off x="1346200" y="1444090"/>
            <a:ext cx="10074469" cy="39190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R="457200" defTabSz="457200">
              <a:defRPr sz="4800">
                <a:solidFill>
                  <a:srgbClr val="000000"/>
                </a:solidFill>
                <a:latin typeface="Cambria"/>
                <a:ea typeface="Cambria"/>
                <a:cs typeface="Cambria"/>
                <a:sym typeface="Cambria"/>
              </a:defRPr>
            </a:pPr>
            <a:r>
              <a:rPr dirty="0"/>
              <a:t>“Our only claim to His mercy is our </a:t>
            </a:r>
            <a:r>
              <a:rPr sz="14400" dirty="0">
                <a:latin typeface="Abadi MT Condensed Extra Bold"/>
                <a:ea typeface="Abadi MT Condensed Extra Bold"/>
                <a:cs typeface="Abadi MT Condensed Extra Bold"/>
                <a:sym typeface="Abadi MT Condensed Extra Bold"/>
              </a:rPr>
              <a:t>GREAT NEED!</a:t>
            </a:r>
            <a:r>
              <a:rPr dirty="0"/>
              <a:t>”</a:t>
            </a:r>
          </a:p>
          <a:p>
            <a:pPr marR="457200" defTabSz="457200">
              <a:defRPr sz="4800">
                <a:solidFill>
                  <a:srgbClr val="000000"/>
                </a:solidFill>
                <a:latin typeface="Cambria"/>
                <a:ea typeface="Cambria"/>
                <a:cs typeface="Cambria"/>
                <a:sym typeface="Cambria"/>
              </a:defRPr>
            </a:pPr>
            <a:endParaRPr lang="en-US" sz="2800" dirty="0">
              <a:latin typeface="Helvetica"/>
              <a:ea typeface="Helvetica"/>
              <a:cs typeface="Helvetica"/>
              <a:sym typeface="Helvetica"/>
            </a:endParaRPr>
          </a:p>
          <a:p>
            <a:pPr marR="457200" defTabSz="457200">
              <a:defRPr sz="4800">
                <a:solidFill>
                  <a:srgbClr val="000000"/>
                </a:solidFill>
                <a:latin typeface="Cambria"/>
                <a:ea typeface="Cambria"/>
                <a:cs typeface="Cambria"/>
                <a:sym typeface="Cambria"/>
              </a:defRPr>
            </a:pPr>
            <a:r>
              <a:rPr sz="2800" i="1" dirty="0">
                <a:latin typeface="Calibri" panose="020F0502020204030204" pitchFamily="34" charset="0"/>
                <a:ea typeface="Helvetica"/>
                <a:cs typeface="Calibri" panose="020F0502020204030204" pitchFamily="34" charset="0"/>
                <a:sym typeface="Helvetica"/>
              </a:rPr>
              <a:t>Ministry of Healing</a:t>
            </a:r>
            <a:r>
              <a:rPr sz="2800" dirty="0">
                <a:latin typeface="Calibri" panose="020F0502020204030204" pitchFamily="34" charset="0"/>
                <a:cs typeface="Calibri" panose="020F0502020204030204" pitchFamily="34" charset="0"/>
              </a:rPr>
              <a:t>, p. 161</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 name="lightstock_50466_medium_bhp (1).jpg" descr="lightstock_50466_medium_bhp (1).jpg"/>
          <p:cNvPicPr>
            <a:picLocks noChangeAspect="1"/>
          </p:cNvPicPr>
          <p:nvPr/>
        </p:nvPicPr>
        <p:blipFill>
          <a:blip r:embed="rId3"/>
          <a:stretch>
            <a:fillRect/>
          </a:stretch>
        </p:blipFill>
        <p:spPr>
          <a:xfrm>
            <a:off x="-812800" y="0"/>
            <a:ext cx="15494001" cy="10329334"/>
          </a:xfrm>
          <a:prstGeom prst="rect">
            <a:avLst/>
          </a:prstGeom>
          <a:ln w="12700">
            <a:miter lim="400000"/>
          </a:ln>
        </p:spPr>
      </p:pic>
      <p:sp>
        <p:nvSpPr>
          <p:cNvPr id="163" name="If you are in the wilderness,…"/>
          <p:cNvSpPr/>
          <p:nvPr/>
        </p:nvSpPr>
        <p:spPr>
          <a:xfrm>
            <a:off x="-493221" y="952500"/>
            <a:ext cx="8978901" cy="4813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4000">
                <a:solidFill>
                  <a:srgbClr val="FFFFFF"/>
                </a:solidFill>
                <a:latin typeface="Abadi MT Condensed Extra Bold"/>
                <a:ea typeface="Abadi MT Condensed Extra Bold"/>
                <a:cs typeface="Abadi MT Condensed Extra Bold"/>
                <a:sym typeface="Abadi MT Condensed Extra Bold"/>
              </a:defRPr>
            </a:pPr>
            <a:r>
              <a:t>If you are in the wilderness,</a:t>
            </a:r>
          </a:p>
          <a:p>
            <a:pPr>
              <a:defRPr sz="4000">
                <a:solidFill>
                  <a:srgbClr val="FFFFFF"/>
                </a:solidFill>
                <a:latin typeface="Abadi MT Condensed Extra Bold"/>
                <a:ea typeface="Abadi MT Condensed Extra Bold"/>
                <a:cs typeface="Abadi MT Condensed Extra Bold"/>
                <a:sym typeface="Abadi MT Condensed Extra Bold"/>
              </a:defRPr>
            </a:pPr>
            <a:r>
              <a:t>have hope, because you are at the</a:t>
            </a:r>
          </a:p>
          <a:p>
            <a:pPr>
              <a:defRPr sz="8500">
                <a:solidFill>
                  <a:srgbClr val="FFFFFF"/>
                </a:solidFill>
                <a:latin typeface="Abadi MT Condensed Extra Bold"/>
                <a:ea typeface="Abadi MT Condensed Extra Bold"/>
                <a:cs typeface="Abadi MT Condensed Extra Bold"/>
                <a:sym typeface="Abadi MT Condensed Extra Bold"/>
              </a:defRPr>
            </a:pPr>
            <a:r>
              <a:t>PERFECT PLACE</a:t>
            </a:r>
          </a:p>
          <a:p>
            <a:pPr>
              <a:defRPr sz="4800">
                <a:solidFill>
                  <a:srgbClr val="FFFFFF"/>
                </a:solidFill>
                <a:latin typeface="Abadi MT Condensed Extra Bold"/>
                <a:ea typeface="Abadi MT Condensed Extra Bold"/>
                <a:cs typeface="Abadi MT Condensed Extra Bold"/>
                <a:sym typeface="Abadi MT Condensed Extra Bold"/>
              </a:defRPr>
            </a:pPr>
            <a:r>
              <a:t>for God to begin </a:t>
            </a:r>
          </a:p>
          <a:p>
            <a:pPr>
              <a:defRPr sz="9600">
                <a:solidFill>
                  <a:srgbClr val="FFFFFF"/>
                </a:solidFill>
                <a:latin typeface="Abadi MT Condensed Extra Bold"/>
                <a:ea typeface="Abadi MT Condensed Extra Bold"/>
                <a:cs typeface="Abadi MT Condensed Extra Bold"/>
                <a:sym typeface="Abadi MT Condensed Extra Bold"/>
              </a:defRPr>
            </a:pPr>
            <a:r>
              <a:t>HIS WORK!</a:t>
            </a:r>
          </a:p>
        </p:txBody>
      </p:sp>
      <p:pic>
        <p:nvPicPr>
          <p:cNvPr id="164" name="AdobeStock_75470742.jpg" descr="AdobeStock_75470742.jpg"/>
          <p:cNvPicPr>
            <a:picLocks/>
          </p:cNvPicPr>
          <p:nvPr/>
        </p:nvPicPr>
        <p:blipFill>
          <a:blip r:embed="rId4">
            <a:alphaModFix amt="81000"/>
          </a:blip>
          <a:stretch>
            <a:fillRect/>
          </a:stretch>
        </p:blipFill>
        <p:spPr>
          <a:xfrm>
            <a:off x="14135100" y="3248865"/>
            <a:ext cx="8953501" cy="5819124"/>
          </a:xfrm>
          <a:prstGeom prst="rect">
            <a:avLst/>
          </a:prstGeom>
        </p:spPr>
      </p:pic>
      <p:pic>
        <p:nvPicPr>
          <p:cNvPr id="165" name="flower-858312_1920.jpg" descr="flower-858312_1920.jpg"/>
          <p:cNvPicPr>
            <a:picLocks/>
          </p:cNvPicPr>
          <p:nvPr/>
        </p:nvPicPr>
        <p:blipFill>
          <a:blip r:embed="rId5"/>
          <a:stretch>
            <a:fillRect/>
          </a:stretch>
        </p:blipFill>
        <p:spPr>
          <a:xfrm>
            <a:off x="14135100" y="498302"/>
            <a:ext cx="4610100" cy="3117398"/>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Roof Off, Walls Down!"/>
          <p:cNvSpPr/>
          <p:nvPr/>
        </p:nvSpPr>
        <p:spPr>
          <a:xfrm>
            <a:off x="914400" y="825500"/>
            <a:ext cx="11163300" cy="1092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457200">
              <a:lnSpc>
                <a:spcPts val="9700"/>
              </a:lnSpc>
              <a:defRPr sz="6400" b="1">
                <a:solidFill>
                  <a:srgbClr val="000000"/>
                </a:solidFill>
                <a:latin typeface="Calibri"/>
                <a:ea typeface="Calibri"/>
                <a:cs typeface="Calibri"/>
                <a:sym typeface="Calibri"/>
              </a:defRPr>
            </a:lvl1pPr>
          </a:lstStyle>
          <a:p>
            <a:r>
              <a:t>Roof Off, Walls Down!</a:t>
            </a:r>
          </a:p>
        </p:txBody>
      </p:sp>
      <p:grpSp>
        <p:nvGrpSpPr>
          <p:cNvPr id="170" name="doll house.jpg"/>
          <p:cNvGrpSpPr/>
          <p:nvPr/>
        </p:nvGrpSpPr>
        <p:grpSpPr>
          <a:xfrm rot="118497">
            <a:off x="2362254" y="2429790"/>
            <a:ext cx="8191501" cy="6527801"/>
            <a:chOff x="0" y="0"/>
            <a:chExt cx="8191500" cy="6527800"/>
          </a:xfrm>
        </p:grpSpPr>
        <p:pic>
          <p:nvPicPr>
            <p:cNvPr id="169" name="doll house.jpg" descr="doll house.jpg"/>
            <p:cNvPicPr>
              <a:picLocks/>
            </p:cNvPicPr>
            <p:nvPr/>
          </p:nvPicPr>
          <p:blipFill>
            <a:blip r:embed="rId3"/>
            <a:srcRect l="935" t="32" r="939" b="67"/>
            <a:stretch>
              <a:fillRect/>
            </a:stretch>
          </p:blipFill>
          <p:spPr>
            <a:xfrm>
              <a:off x="215899" y="139699"/>
              <a:ext cx="7759701" cy="5969001"/>
            </a:xfrm>
            <a:prstGeom prst="rect">
              <a:avLst/>
            </a:prstGeom>
            <a:ln>
              <a:noFill/>
            </a:ln>
            <a:effectLst/>
          </p:spPr>
        </p:pic>
        <p:pic>
          <p:nvPicPr>
            <p:cNvPr id="168" name="doll house.jpg" descr="doll house.jpg"/>
            <p:cNvPicPr>
              <a:picLocks/>
            </p:cNvPicPr>
            <p:nvPr/>
          </p:nvPicPr>
          <p:blipFill>
            <a:blip r:embed="rId4"/>
            <a:stretch>
              <a:fillRect/>
            </a:stretch>
          </p:blipFill>
          <p:spPr>
            <a:xfrm>
              <a:off x="0" y="-1"/>
              <a:ext cx="8191501" cy="6527801"/>
            </a:xfrm>
            <a:prstGeom prst="rect">
              <a:avLst/>
            </a:prstGeom>
            <a:effectLst/>
          </p:spPr>
        </p:pic>
      </p:gr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It is easy to think we humble ourselves before God: but humility towards men will be the only sufficient proof that our humility before God is real.” - Andrew Murray"/>
          <p:cNvSpPr/>
          <p:nvPr/>
        </p:nvSpPr>
        <p:spPr>
          <a:xfrm>
            <a:off x="723617" y="7188200"/>
            <a:ext cx="11747501" cy="1778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R="457200" defTabSz="457200">
              <a:defRPr>
                <a:solidFill>
                  <a:srgbClr val="000000"/>
                </a:solidFill>
                <a:latin typeface="Calibri"/>
                <a:ea typeface="Calibri"/>
                <a:cs typeface="Calibri"/>
                <a:sym typeface="Calibri"/>
              </a:defRPr>
            </a:pPr>
            <a:r>
              <a:rPr dirty="0"/>
              <a:t>“It is easy to think we humble ourselves before God: but humility towards men will be the only sufficient proof that our humility before God is real.” </a:t>
            </a:r>
            <a:r>
              <a:rPr sz="2800" dirty="0"/>
              <a:t>- Andrew Murray</a:t>
            </a:r>
          </a:p>
        </p:txBody>
      </p:sp>
      <p:grpSp>
        <p:nvGrpSpPr>
          <p:cNvPr id="175" name="lightstock_113230_medium_bhp.jpg"/>
          <p:cNvGrpSpPr/>
          <p:nvPr/>
        </p:nvGrpSpPr>
        <p:grpSpPr>
          <a:xfrm rot="277639">
            <a:off x="5919630" y="990145"/>
            <a:ext cx="6370242" cy="4521201"/>
            <a:chOff x="0" y="0"/>
            <a:chExt cx="6370240" cy="4521200"/>
          </a:xfrm>
        </p:grpSpPr>
        <p:pic>
          <p:nvPicPr>
            <p:cNvPr id="174" name="lightstock_113230_medium_bhp.jpg" descr="lightstock_113230_medium_bhp.jpg"/>
            <p:cNvPicPr>
              <a:picLocks noChangeAspect="1"/>
            </p:cNvPicPr>
            <p:nvPr/>
          </p:nvPicPr>
          <p:blipFill>
            <a:blip r:embed="rId3"/>
            <a:stretch>
              <a:fillRect/>
            </a:stretch>
          </p:blipFill>
          <p:spPr>
            <a:xfrm>
              <a:off x="215900" y="139700"/>
              <a:ext cx="5938441" cy="3962400"/>
            </a:xfrm>
            <a:prstGeom prst="rect">
              <a:avLst/>
            </a:prstGeom>
            <a:ln>
              <a:noFill/>
            </a:ln>
            <a:effectLst/>
          </p:spPr>
        </p:pic>
        <p:pic>
          <p:nvPicPr>
            <p:cNvPr id="173" name="lightstock_113230_medium_bhp.jpg" descr="lightstock_113230_medium_bhp.jpg"/>
            <p:cNvPicPr>
              <a:picLocks/>
            </p:cNvPicPr>
            <p:nvPr/>
          </p:nvPicPr>
          <p:blipFill>
            <a:blip r:embed="rId4"/>
            <a:stretch>
              <a:fillRect/>
            </a:stretch>
          </p:blipFill>
          <p:spPr>
            <a:xfrm>
              <a:off x="0" y="0"/>
              <a:ext cx="6370241" cy="4521200"/>
            </a:xfrm>
            <a:prstGeom prst="rect">
              <a:avLst/>
            </a:prstGeom>
            <a:effectLst/>
          </p:spPr>
        </p:pic>
      </p:grpSp>
      <p:grpSp>
        <p:nvGrpSpPr>
          <p:cNvPr id="178" name="doll house.jpg"/>
          <p:cNvGrpSpPr/>
          <p:nvPr/>
        </p:nvGrpSpPr>
        <p:grpSpPr>
          <a:xfrm rot="21462561">
            <a:off x="872428" y="2283002"/>
            <a:ext cx="5956301" cy="4610101"/>
            <a:chOff x="0" y="0"/>
            <a:chExt cx="5956300" cy="4610100"/>
          </a:xfrm>
        </p:grpSpPr>
        <p:pic>
          <p:nvPicPr>
            <p:cNvPr id="177" name="doll house.jpg" descr="doll house.jpg"/>
            <p:cNvPicPr>
              <a:picLocks/>
            </p:cNvPicPr>
            <p:nvPr/>
          </p:nvPicPr>
          <p:blipFill>
            <a:blip r:embed="rId5"/>
            <a:srcRect l="938" t="32" r="936" b="261"/>
            <a:stretch>
              <a:fillRect/>
            </a:stretch>
          </p:blipFill>
          <p:spPr>
            <a:xfrm>
              <a:off x="215900" y="139700"/>
              <a:ext cx="5524501" cy="4051301"/>
            </a:xfrm>
            <a:prstGeom prst="rect">
              <a:avLst/>
            </a:prstGeom>
            <a:ln>
              <a:noFill/>
            </a:ln>
            <a:effectLst/>
          </p:spPr>
        </p:pic>
        <p:pic>
          <p:nvPicPr>
            <p:cNvPr id="176" name="doll house.jpg" descr="doll house.jpg"/>
            <p:cNvPicPr>
              <a:picLocks/>
            </p:cNvPicPr>
            <p:nvPr/>
          </p:nvPicPr>
          <p:blipFill>
            <a:blip r:embed="rId6"/>
            <a:stretch>
              <a:fillRect/>
            </a:stretch>
          </p:blipFill>
          <p:spPr>
            <a:xfrm>
              <a:off x="-1" y="0"/>
              <a:ext cx="5956301" cy="4610100"/>
            </a:xfrm>
            <a:prstGeom prst="rect">
              <a:avLst/>
            </a:prstGeom>
            <a:effectLst/>
          </p:spPr>
        </p:pic>
      </p:gr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Let the proud spirit bow in humiliation.…"/>
          <p:cNvSpPr/>
          <p:nvPr/>
        </p:nvSpPr>
        <p:spPr>
          <a:xfrm>
            <a:off x="609600" y="5118100"/>
            <a:ext cx="11772900" cy="444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defTabSz="457200">
              <a:defRPr sz="4000">
                <a:solidFill>
                  <a:srgbClr val="000000"/>
                </a:solidFill>
                <a:latin typeface="Calibri"/>
                <a:ea typeface="Calibri"/>
                <a:cs typeface="Calibri"/>
                <a:sym typeface="Calibri"/>
              </a:defRPr>
            </a:pPr>
            <a:r>
              <a:t>“Let the proud spirit bow in humiliation. </a:t>
            </a:r>
          </a:p>
          <a:p>
            <a:pPr defTabSz="457200">
              <a:defRPr sz="4000">
                <a:solidFill>
                  <a:srgbClr val="000000"/>
                </a:solidFill>
                <a:latin typeface="Calibri"/>
                <a:ea typeface="Calibri"/>
                <a:cs typeface="Calibri"/>
                <a:sym typeface="Calibri"/>
              </a:defRPr>
            </a:pPr>
            <a:r>
              <a:t>Let the hard heart be broken. No longer pet and pity and exalt self. Look, oh look upon Him whom our sins have pierced. See Him descending step by step the path of humiliation to lift us up; abasing Himself till He could go no lower, and all to save us who were fallen by sin... </a:t>
            </a:r>
          </a:p>
        </p:txBody>
      </p:sp>
      <p:sp>
        <p:nvSpPr>
          <p:cNvPr id="181" name="Roof off,…"/>
          <p:cNvSpPr/>
          <p:nvPr/>
        </p:nvSpPr>
        <p:spPr>
          <a:xfrm>
            <a:off x="-1435383" y="1549400"/>
            <a:ext cx="10020301" cy="2082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6400" b="1">
                <a:solidFill>
                  <a:srgbClr val="000000"/>
                </a:solidFill>
                <a:latin typeface="Calibri"/>
                <a:ea typeface="Calibri"/>
                <a:cs typeface="Calibri"/>
                <a:sym typeface="Calibri"/>
              </a:defRPr>
            </a:pPr>
            <a:r>
              <a:t>Roof off, </a:t>
            </a:r>
          </a:p>
          <a:p>
            <a:pPr>
              <a:defRPr sz="6400" b="1">
                <a:solidFill>
                  <a:srgbClr val="000000"/>
                </a:solidFill>
                <a:latin typeface="Calibri"/>
                <a:ea typeface="Calibri"/>
                <a:cs typeface="Calibri"/>
                <a:sym typeface="Calibri"/>
              </a:defRPr>
            </a:pPr>
            <a:r>
              <a:t>walls down...</a:t>
            </a:r>
          </a:p>
        </p:txBody>
      </p:sp>
      <p:grpSp>
        <p:nvGrpSpPr>
          <p:cNvPr id="184" name="CrossShine.jpg"/>
          <p:cNvGrpSpPr/>
          <p:nvPr/>
        </p:nvGrpSpPr>
        <p:grpSpPr>
          <a:xfrm rot="21462561" flipH="1">
            <a:off x="6202354" y="866001"/>
            <a:ext cx="4834997" cy="3924301"/>
            <a:chOff x="0" y="0"/>
            <a:chExt cx="4834995" cy="3924300"/>
          </a:xfrm>
        </p:grpSpPr>
        <p:pic>
          <p:nvPicPr>
            <p:cNvPr id="183" name="CrossShine.jpg" descr="CrossShine.jpg"/>
            <p:cNvPicPr>
              <a:picLocks noChangeAspect="1"/>
            </p:cNvPicPr>
            <p:nvPr/>
          </p:nvPicPr>
          <p:blipFill>
            <a:blip r:embed="rId3"/>
            <a:srcRect l="1046" t="175" r="828"/>
            <a:stretch>
              <a:fillRect/>
            </a:stretch>
          </p:blipFill>
          <p:spPr>
            <a:xfrm>
              <a:off x="215900" y="139700"/>
              <a:ext cx="4403196" cy="3359579"/>
            </a:xfrm>
            <a:prstGeom prst="rect">
              <a:avLst/>
            </a:prstGeom>
            <a:ln>
              <a:noFill/>
            </a:ln>
            <a:effectLst/>
          </p:spPr>
        </p:pic>
        <p:pic>
          <p:nvPicPr>
            <p:cNvPr id="182" name="CrossShine.jpg" descr="CrossShine.jpg"/>
            <p:cNvPicPr>
              <a:picLocks/>
            </p:cNvPicPr>
            <p:nvPr/>
          </p:nvPicPr>
          <p:blipFill>
            <a:blip r:embed="rId4"/>
            <a:stretch>
              <a:fillRect/>
            </a:stretch>
          </p:blipFill>
          <p:spPr>
            <a:xfrm>
              <a:off x="0" y="0"/>
              <a:ext cx="4834996" cy="3924300"/>
            </a:xfrm>
            <a:prstGeom prst="rect">
              <a:avLst/>
            </a:prstGeom>
            <a:effectLst/>
          </p:spPr>
        </p:pic>
      </p:gr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Why will we be so indifferent, so cold, so formal, so proud, so self-sufficient? Who of us is faithfully following the Pattern? Who of us has instituted and continued the warfare against pride of heart? Who of us has, in good earnest, brought himself to wrestle with selfishness until it should no longer dwell in the heart and be revealed in the life?”…"/>
          <p:cNvSpPr/>
          <p:nvPr/>
        </p:nvSpPr>
        <p:spPr>
          <a:xfrm>
            <a:off x="1195875" y="2476043"/>
            <a:ext cx="10350501" cy="61350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defTabSz="457200">
              <a:defRPr>
                <a:solidFill>
                  <a:srgbClr val="000000"/>
                </a:solidFill>
                <a:latin typeface="Calibri"/>
                <a:ea typeface="Calibri"/>
                <a:cs typeface="Calibri"/>
                <a:sym typeface="Calibri"/>
              </a:defRPr>
            </a:pPr>
            <a:r>
              <a:rPr sz="4000" b="1" dirty="0"/>
              <a:t>...Why will we be so indifferent, so cold, so formal, so proud, so self-sufficient? Who of us is faithfully following the Pattern? Who of us has instituted and continued the warfare against pride of heart?</a:t>
            </a:r>
            <a:r>
              <a:rPr sz="4000" dirty="0"/>
              <a:t> Who of us has, in good earnest, brought himself to wrestle with selfishness until it should no longer dwell in the heart and be revealed in the life?”</a:t>
            </a:r>
            <a:r>
              <a:rPr dirty="0"/>
              <a:t> </a:t>
            </a:r>
          </a:p>
          <a:p>
            <a:pPr defTabSz="457200">
              <a:defRPr>
                <a:solidFill>
                  <a:srgbClr val="000000"/>
                </a:solidFill>
                <a:latin typeface="Calibri"/>
                <a:ea typeface="Calibri"/>
                <a:cs typeface="Calibri"/>
                <a:sym typeface="Calibri"/>
              </a:defRPr>
            </a:pPr>
            <a:endParaRPr dirty="0"/>
          </a:p>
          <a:p>
            <a:pPr defTabSz="457200">
              <a:defRPr>
                <a:solidFill>
                  <a:srgbClr val="000000"/>
                </a:solidFill>
                <a:latin typeface="Calibri"/>
                <a:ea typeface="Calibri"/>
                <a:cs typeface="Calibri"/>
                <a:sym typeface="Calibri"/>
              </a:defRPr>
            </a:pPr>
            <a:r>
              <a:rPr sz="2800" i="1" dirty="0"/>
              <a:t>Testimonies</a:t>
            </a:r>
            <a:r>
              <a:rPr lang="en-US" sz="2800" i="1" dirty="0"/>
              <a:t> to the Church,</a:t>
            </a:r>
            <a:r>
              <a:rPr lang="en-US" sz="2800" dirty="0"/>
              <a:t> vol. 5</a:t>
            </a:r>
            <a:r>
              <a:rPr sz="2800" dirty="0"/>
              <a:t>, p.18 </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Corrie Ten Boom’s Testimony"/>
          <p:cNvSpPr/>
          <p:nvPr/>
        </p:nvSpPr>
        <p:spPr>
          <a:xfrm>
            <a:off x="-444501" y="6572250"/>
            <a:ext cx="13690601" cy="1993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7200">
              <a:defRPr sz="4400">
                <a:solidFill>
                  <a:srgbClr val="000000"/>
                </a:solidFill>
                <a:effectLst>
                  <a:outerShdw blurRad="127000" dist="76200" dir="2700000" rotWithShape="0">
                    <a:srgbClr val="000000">
                      <a:alpha val="75000"/>
                    </a:srgbClr>
                  </a:outerShdw>
                </a:effectLst>
                <a:latin typeface="Zapfino"/>
                <a:ea typeface="Zapfino"/>
                <a:cs typeface="Zapfino"/>
                <a:sym typeface="Zapfino"/>
              </a:defRPr>
            </a:lvl1pPr>
          </a:lstStyle>
          <a:p>
            <a:r>
              <a:t>Corrie Ten Boom’s Testimony </a:t>
            </a:r>
          </a:p>
        </p:txBody>
      </p:sp>
      <p:grpSp>
        <p:nvGrpSpPr>
          <p:cNvPr id="191" name="Main pic CTB small.jpg"/>
          <p:cNvGrpSpPr/>
          <p:nvPr/>
        </p:nvGrpSpPr>
        <p:grpSpPr>
          <a:xfrm>
            <a:off x="4381500" y="1343881"/>
            <a:ext cx="4025901" cy="4904519"/>
            <a:chOff x="0" y="0"/>
            <a:chExt cx="4025900" cy="4904518"/>
          </a:xfrm>
        </p:grpSpPr>
        <p:pic>
          <p:nvPicPr>
            <p:cNvPr id="190" name="Main pic CTB small.jpg" descr="Main pic CTB small.jpg"/>
            <p:cNvPicPr>
              <a:picLocks noChangeAspect="1"/>
            </p:cNvPicPr>
            <p:nvPr/>
          </p:nvPicPr>
          <p:blipFill>
            <a:blip r:embed="rId3"/>
            <a:stretch>
              <a:fillRect/>
            </a:stretch>
          </p:blipFill>
          <p:spPr>
            <a:xfrm>
              <a:off x="215900" y="139699"/>
              <a:ext cx="3594101" cy="4345719"/>
            </a:xfrm>
            <a:prstGeom prst="rect">
              <a:avLst/>
            </a:prstGeom>
            <a:ln>
              <a:noFill/>
            </a:ln>
            <a:effectLst/>
          </p:spPr>
        </p:pic>
        <p:pic>
          <p:nvPicPr>
            <p:cNvPr id="189" name="Main pic CTB small.jpg" descr="Main pic CTB small.jpg"/>
            <p:cNvPicPr>
              <a:picLocks/>
            </p:cNvPicPr>
            <p:nvPr/>
          </p:nvPicPr>
          <p:blipFill>
            <a:blip r:embed="rId4"/>
            <a:stretch>
              <a:fillRect/>
            </a:stretch>
          </p:blipFill>
          <p:spPr>
            <a:xfrm>
              <a:off x="0" y="-1"/>
              <a:ext cx="4025901" cy="4904519"/>
            </a:xfrm>
            <a:prstGeom prst="rect">
              <a:avLst/>
            </a:prstGeom>
            <a:effectLst/>
          </p:spPr>
        </p:pic>
      </p:gr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To be broken is the beginning of revival. It is painful, it is humiliating, but it is the only way.”"/>
          <p:cNvSpPr/>
          <p:nvPr/>
        </p:nvSpPr>
        <p:spPr>
          <a:xfrm>
            <a:off x="1424475" y="3632200"/>
            <a:ext cx="10147301" cy="247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R="457200" defTabSz="457200">
              <a:lnSpc>
                <a:spcPct val="107916"/>
              </a:lnSpc>
              <a:spcBef>
                <a:spcPts val="800"/>
              </a:spcBef>
              <a:defRPr sz="4800">
                <a:solidFill>
                  <a:srgbClr val="000000"/>
                </a:solidFill>
                <a:latin typeface="Calibri"/>
                <a:ea typeface="Calibri"/>
                <a:cs typeface="Calibri"/>
                <a:sym typeface="Calibri"/>
              </a:defRPr>
            </a:lvl1pPr>
          </a:lstStyle>
          <a:p>
            <a:r>
              <a:t>“To be broken is the beginning of revival. It is painful, it is humiliating, but it is the only way.”</a:t>
            </a:r>
          </a:p>
        </p:txBody>
      </p:sp>
      <p:sp>
        <p:nvSpPr>
          <p:cNvPr id="194" name="- Roy Hession"/>
          <p:cNvSpPr/>
          <p:nvPr/>
        </p:nvSpPr>
        <p:spPr>
          <a:xfrm>
            <a:off x="4963886" y="6864311"/>
            <a:ext cx="2602641"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400">
                <a:solidFill>
                  <a:srgbClr val="000000"/>
                </a:solidFill>
                <a:latin typeface="Calibri"/>
                <a:ea typeface="Calibri"/>
                <a:cs typeface="Calibri"/>
                <a:sym typeface="Calibri"/>
              </a:defRPr>
            </a:lvl1pPr>
          </a:lstStyle>
          <a:p>
            <a:r>
              <a:rPr lang="en-US" dirty="0"/>
              <a:t> </a:t>
            </a:r>
            <a:r>
              <a:rPr lang="en-US" sz="2800" dirty="0"/>
              <a:t>- </a:t>
            </a:r>
            <a:r>
              <a:rPr sz="2800" dirty="0"/>
              <a:t>Roy </a:t>
            </a:r>
            <a:r>
              <a:rPr sz="2800" dirty="0" err="1"/>
              <a:t>Hession</a:t>
            </a:r>
            <a:endParaRPr sz="2800" dirty="0"/>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What is true brokenness?"/>
          <p:cNvSpPr/>
          <p:nvPr/>
        </p:nvSpPr>
        <p:spPr>
          <a:xfrm>
            <a:off x="965200" y="4324350"/>
            <a:ext cx="11607800" cy="1092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R="457200" defTabSz="457200">
              <a:defRPr sz="6400">
                <a:solidFill>
                  <a:srgbClr val="000000"/>
                </a:solidFill>
                <a:latin typeface="Calibri"/>
                <a:ea typeface="Calibri"/>
                <a:cs typeface="Calibri"/>
                <a:sym typeface="Calibri"/>
              </a:defRPr>
            </a:lvl1pPr>
          </a:lstStyle>
          <a:p>
            <a:r>
              <a:t>What is true brokenness?</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True brokenness is a moment-by-moment lifestyle of agreeing with God about the true condition of my heart and life—not as everyone else thinks it is but as He knows it to be. Brokenness is the shattering of my self-will—the absolute surrender of my will to the will of God. It is saying, ‘Yes, Lord!’—no resistance, no chafing, no stubbornness—simply submitting myself [no matter the pain or cost] to His direction and will in my life.”…"/>
          <p:cNvSpPr/>
          <p:nvPr/>
        </p:nvSpPr>
        <p:spPr>
          <a:xfrm>
            <a:off x="838200" y="1746250"/>
            <a:ext cx="11315700" cy="6883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R="457200" defTabSz="457200">
              <a:defRPr sz="4000">
                <a:solidFill>
                  <a:srgbClr val="000000"/>
                </a:solidFill>
                <a:latin typeface="Calibri"/>
                <a:ea typeface="Calibri"/>
                <a:cs typeface="Calibri"/>
                <a:sym typeface="Calibri"/>
              </a:defRPr>
            </a:pPr>
            <a:r>
              <a:rPr dirty="0"/>
              <a:t>“True brokenness is a moment-by-moment lifestyle of agreeing with God about the true condition of my heart and life—</a:t>
            </a:r>
            <a:r>
              <a:rPr b="1" dirty="0"/>
              <a:t>not as everyone else thinks it is but as He knows it to be</a:t>
            </a:r>
            <a:r>
              <a:rPr dirty="0"/>
              <a:t>. Brokenness is the shattering of my self-will—the absolute surrender of my will to the will of God. It is saying, ‘Yes, Lord!’—no resistance, no chafing, no stubbornness—simply submitting myself [no matter the pain or cost] to His direction and will in my life.”</a:t>
            </a:r>
          </a:p>
          <a:p>
            <a:pPr marR="457200" defTabSz="457200">
              <a:defRPr sz="4000">
                <a:solidFill>
                  <a:srgbClr val="000000"/>
                </a:solidFill>
                <a:latin typeface="Calibri"/>
                <a:ea typeface="Calibri"/>
                <a:cs typeface="Calibri"/>
                <a:sym typeface="Calibri"/>
              </a:defRPr>
            </a:pPr>
            <a:endParaRPr dirty="0"/>
          </a:p>
          <a:p>
            <a:pPr marR="457200" defTabSz="457200">
              <a:defRPr>
                <a:solidFill>
                  <a:srgbClr val="000000"/>
                </a:solidFill>
                <a:latin typeface="Calibri"/>
                <a:ea typeface="Calibri"/>
                <a:cs typeface="Calibri"/>
                <a:sym typeface="Calibri"/>
              </a:defRPr>
            </a:pPr>
            <a:r>
              <a:rPr sz="2800" dirty="0"/>
              <a:t>- Nancy DeMoss </a:t>
            </a:r>
            <a:r>
              <a:rPr sz="2800" dirty="0" err="1"/>
              <a:t>Wolgemuth</a:t>
            </a:r>
            <a:endParaRPr sz="2800"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For thus says the High and Lofty One Who inhabits eternity, whose name is Holy: ‘I dwell in the high and holy place, With him who has a contrite and humble spirit, To revive the spirit of the humble, And to revive the heart of the contrite ones.’ ”…"/>
          <p:cNvSpPr/>
          <p:nvPr/>
        </p:nvSpPr>
        <p:spPr>
          <a:xfrm>
            <a:off x="1206500" y="2018387"/>
            <a:ext cx="10972800" cy="5704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R="457200" defTabSz="457200">
              <a:defRPr sz="4800">
                <a:solidFill>
                  <a:srgbClr val="000000"/>
                </a:solidFill>
                <a:latin typeface="Calibri"/>
                <a:ea typeface="Calibri"/>
                <a:cs typeface="Calibri"/>
                <a:sym typeface="Calibri"/>
              </a:defRPr>
            </a:pPr>
            <a:r>
              <a:rPr dirty="0"/>
              <a:t>“For thus says the High and Lofty One Who inhabits eternity, whose name is Holy: ‘I dwell in the high and holy place, With him who has a contrite and humble spirit, To revive the spirit of the humble, And to revive the heart of the contrite ones.’ ” </a:t>
            </a:r>
          </a:p>
          <a:p>
            <a:pPr marR="457200" defTabSz="457200">
              <a:defRPr sz="4800">
                <a:solidFill>
                  <a:srgbClr val="000000"/>
                </a:solidFill>
                <a:latin typeface="Calibri"/>
                <a:ea typeface="Calibri"/>
                <a:cs typeface="Calibri"/>
                <a:sym typeface="Calibri"/>
              </a:defRPr>
            </a:pPr>
            <a:r>
              <a:rPr sz="2800" dirty="0"/>
              <a:t>Isa</a:t>
            </a:r>
            <a:r>
              <a:rPr lang="en-US" sz="2800" dirty="0"/>
              <a:t>iah</a:t>
            </a:r>
            <a:r>
              <a:rPr sz="2800" dirty="0"/>
              <a:t> 57:15</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We shall often have to bow down to weep at the feet of Jesus, because of our shortcomings and mistakes. But we are not to be discouraged… As we distrust our own power, we shall trust the power of our Redeemer.”…"/>
          <p:cNvSpPr/>
          <p:nvPr/>
        </p:nvSpPr>
        <p:spPr>
          <a:xfrm>
            <a:off x="1384300" y="1917700"/>
            <a:ext cx="10236200" cy="5905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R="457200" defTabSz="457200">
              <a:defRPr sz="4800">
                <a:solidFill>
                  <a:srgbClr val="000000"/>
                </a:solidFill>
                <a:latin typeface="Calibri"/>
                <a:ea typeface="Calibri"/>
                <a:cs typeface="Calibri"/>
                <a:sym typeface="Calibri"/>
              </a:defRPr>
            </a:pPr>
            <a:r>
              <a:rPr dirty="0"/>
              <a:t>“We shall often have to bow down to weep at the feet of Jesus, because of our shortcomings and mistakes. But we are not to be discouraged… As we distrust our own power, we shall trust the power of our Redeemer.”</a:t>
            </a:r>
          </a:p>
          <a:p>
            <a:pPr marR="457200" defTabSz="457200">
              <a:defRPr sz="4800">
                <a:solidFill>
                  <a:srgbClr val="000000"/>
                </a:solidFill>
                <a:latin typeface="Calibri"/>
                <a:ea typeface="Calibri"/>
                <a:cs typeface="Calibri"/>
                <a:sym typeface="Calibri"/>
              </a:defRPr>
            </a:pPr>
            <a:endParaRPr dirty="0"/>
          </a:p>
          <a:p>
            <a:pPr marR="457200" defTabSz="457200">
              <a:defRPr>
                <a:solidFill>
                  <a:srgbClr val="000000"/>
                </a:solidFill>
                <a:latin typeface="Calibri"/>
                <a:ea typeface="Calibri"/>
                <a:cs typeface="Calibri"/>
                <a:sym typeface="Calibri"/>
              </a:defRPr>
            </a:pPr>
            <a:r>
              <a:rPr sz="2800" i="1" dirty="0"/>
              <a:t>Selected Messages</a:t>
            </a:r>
            <a:r>
              <a:rPr sz="2800" dirty="0"/>
              <a:t>, book 1, p. 337</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he Beauty of Brokenness &amp; Humility"/>
          <p:cNvSpPr/>
          <p:nvPr/>
        </p:nvSpPr>
        <p:spPr>
          <a:xfrm>
            <a:off x="3522416" y="1128772"/>
            <a:ext cx="5959965" cy="841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800" b="1">
                <a:solidFill>
                  <a:srgbClr val="000000"/>
                </a:solidFill>
                <a:latin typeface="Calibri"/>
                <a:ea typeface="Calibri"/>
                <a:cs typeface="Calibri"/>
                <a:sym typeface="Calibri"/>
              </a:defRPr>
            </a:lvl1pPr>
          </a:lstStyle>
          <a:p>
            <a:r>
              <a:rPr dirty="0"/>
              <a:t>The Beauty of</a:t>
            </a:r>
            <a:r>
              <a:rPr lang="en-US" dirty="0"/>
              <a:t> </a:t>
            </a:r>
            <a:r>
              <a:rPr dirty="0"/>
              <a:t>Humility</a:t>
            </a:r>
          </a:p>
        </p:txBody>
      </p:sp>
      <p:pic>
        <p:nvPicPr>
          <p:cNvPr id="3" name="Picture 2" descr="A close up of a piece of paper&#10;&#10;Description automatically generated">
            <a:extLst>
              <a:ext uri="{FF2B5EF4-FFF2-40B4-BE49-F238E27FC236}">
                <a16:creationId xmlns:a16="http://schemas.microsoft.com/office/drawing/2014/main" id="{F5FDECA0-B7B5-444F-A05B-ECBF2A4AE4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065561" y="-1118506"/>
            <a:ext cx="8850089" cy="12001501"/>
          </a:xfrm>
          <a:prstGeom prst="rect">
            <a:avLst/>
          </a:prstGeom>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The Beauty…"/>
          <p:cNvSpPr/>
          <p:nvPr/>
        </p:nvSpPr>
        <p:spPr>
          <a:xfrm>
            <a:off x="2710545" y="3245207"/>
            <a:ext cx="7346563" cy="29202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4800">
                <a:solidFill>
                  <a:srgbClr val="000000"/>
                </a:solidFill>
                <a:latin typeface="Zapfino"/>
                <a:ea typeface="Zapfino"/>
                <a:cs typeface="Zapfino"/>
                <a:sym typeface="Zapfino"/>
              </a:defRPr>
            </a:pPr>
            <a:r>
              <a:rPr dirty="0"/>
              <a:t>The Beauty </a:t>
            </a:r>
          </a:p>
          <a:p>
            <a:pPr>
              <a:defRPr sz="4800" b="1">
                <a:solidFill>
                  <a:srgbClr val="000000"/>
                </a:solidFill>
                <a:latin typeface="Calibri"/>
                <a:ea typeface="Calibri"/>
                <a:cs typeface="Calibri"/>
                <a:sym typeface="Calibri"/>
              </a:defRPr>
            </a:pPr>
            <a:r>
              <a:rPr dirty="0"/>
              <a:t>of Brokenness </a:t>
            </a:r>
            <a:r>
              <a:rPr lang="en-US" dirty="0"/>
              <a:t>and</a:t>
            </a:r>
            <a:r>
              <a:rPr dirty="0"/>
              <a:t> Humility!</a:t>
            </a:r>
          </a:p>
        </p:txBody>
      </p:sp>
      <p:sp>
        <p:nvSpPr>
          <p:cNvPr id="207" name="[The full Version!]"/>
          <p:cNvSpPr/>
          <p:nvPr/>
        </p:nvSpPr>
        <p:spPr>
          <a:xfrm>
            <a:off x="4678255" y="7029450"/>
            <a:ext cx="3411142" cy="660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000000"/>
                </a:solidFill>
                <a:latin typeface="Calibri"/>
                <a:ea typeface="Calibri"/>
                <a:cs typeface="Calibri"/>
                <a:sym typeface="Calibri"/>
              </a:defRPr>
            </a:lvl1pPr>
          </a:lstStyle>
          <a:p>
            <a:r>
              <a:t>[The full Version!]</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 Proud self-filled people see all the good they do and feel worthy of Salvation.…"/>
          <p:cNvSpPr/>
          <p:nvPr/>
        </p:nvSpPr>
        <p:spPr>
          <a:xfrm>
            <a:off x="723900" y="2584450"/>
            <a:ext cx="11544300" cy="2336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457200" marR="457200" indent="-228600" algn="l" defTabSz="457200">
              <a:defRPr sz="1200" b="1">
                <a:solidFill>
                  <a:srgbClr val="000000"/>
                </a:solidFill>
                <a:latin typeface="Calibri"/>
                <a:ea typeface="Calibri"/>
                <a:cs typeface="Calibri"/>
                <a:sym typeface="Calibri"/>
              </a:defRPr>
            </a:pPr>
            <a:r>
              <a:rPr sz="3600" b="0"/>
              <a:t>•	</a:t>
            </a:r>
            <a:r>
              <a:rPr sz="3600"/>
              <a:t>Proud self-filled people see all the good they do and feel worthy of Salvation. </a:t>
            </a:r>
          </a:p>
          <a:p>
            <a:pPr marL="457200" marR="457200" indent="-228600" algn="l" defTabSz="457200">
              <a:defRPr sz="1200">
                <a:solidFill>
                  <a:srgbClr val="000000"/>
                </a:solidFill>
                <a:latin typeface="Calibri"/>
                <a:ea typeface="Calibri"/>
                <a:cs typeface="Calibri"/>
                <a:sym typeface="Calibri"/>
              </a:defRPr>
            </a:pPr>
            <a:r>
              <a:rPr sz="3600"/>
              <a:t>•	Humble selfless people know that only through Christ’s righteousness can they gain Salvation.</a:t>
            </a:r>
            <a:r>
              <a:t> </a:t>
            </a:r>
          </a:p>
        </p:txBody>
      </p:sp>
      <p:sp>
        <p:nvSpPr>
          <p:cNvPr id="210" name="• Proud self-filled people feel confident and proud of how much they know.…"/>
          <p:cNvSpPr/>
          <p:nvPr/>
        </p:nvSpPr>
        <p:spPr>
          <a:xfrm>
            <a:off x="723900" y="6045200"/>
            <a:ext cx="11544300" cy="289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457200" marR="457200" indent="-228600" algn="l" defTabSz="457200">
              <a:defRPr b="1">
                <a:solidFill>
                  <a:srgbClr val="000000"/>
                </a:solidFill>
                <a:latin typeface="Calibri"/>
                <a:ea typeface="Calibri"/>
                <a:cs typeface="Calibri"/>
                <a:sym typeface="Calibri"/>
              </a:defRPr>
            </a:pPr>
            <a:r>
              <a:rPr b="0"/>
              <a:t>•	</a:t>
            </a:r>
            <a:r>
              <a:t>Proud self-filled people feel confident and proud of how much they know.</a:t>
            </a:r>
          </a:p>
          <a:p>
            <a:pPr marL="457200" marR="457200" indent="-228600" algn="l" defTabSz="457200">
              <a:defRPr>
                <a:solidFill>
                  <a:srgbClr val="000000"/>
                </a:solidFill>
                <a:latin typeface="Calibri"/>
                <a:ea typeface="Calibri"/>
                <a:cs typeface="Calibri"/>
                <a:sym typeface="Calibri"/>
              </a:defRPr>
            </a:pPr>
            <a:r>
              <a:t>•	Humble selfless people feel humbled by how much they have yet to learn.</a:t>
            </a:r>
            <a:endParaRPr b="1"/>
          </a:p>
        </p:txBody>
      </p:sp>
      <p:sp>
        <p:nvSpPr>
          <p:cNvPr id="211" name="Slide 1"/>
          <p:cNvSpPr/>
          <p:nvPr/>
        </p:nvSpPr>
        <p:spPr>
          <a:xfrm>
            <a:off x="10720403" y="698500"/>
            <a:ext cx="1512243"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FFFFFF"/>
                </a:solidFill>
                <a:latin typeface="Abadi MT Condensed Extra Bold"/>
                <a:ea typeface="Abadi MT Condensed Extra Bold"/>
                <a:cs typeface="Abadi MT Condensed Extra Bold"/>
                <a:sym typeface="Abadi MT Condensed Extra Bold"/>
              </a:defRPr>
            </a:lvl1pPr>
          </a:lstStyle>
          <a:p>
            <a:r>
              <a:t>Slide 1</a:t>
            </a:r>
          </a:p>
        </p:txBody>
      </p:sp>
      <p:sp>
        <p:nvSpPr>
          <p:cNvPr id="212" name="Pride versus Humility!"/>
          <p:cNvSpPr/>
          <p:nvPr/>
        </p:nvSpPr>
        <p:spPr>
          <a:xfrm>
            <a:off x="3232340" y="1092200"/>
            <a:ext cx="5820371" cy="850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800" b="1">
                <a:solidFill>
                  <a:srgbClr val="000000"/>
                </a:solidFill>
                <a:latin typeface="Calibri"/>
                <a:ea typeface="Calibri"/>
                <a:cs typeface="Calibri"/>
                <a:sym typeface="Calibri"/>
              </a:defRPr>
            </a:lvl1pPr>
          </a:lstStyle>
          <a:p>
            <a:r>
              <a:t>Pride versus Humility! </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 Proud self-filled people thank God that they aren’t like the world around them.…"/>
          <p:cNvSpPr/>
          <p:nvPr/>
        </p:nvSpPr>
        <p:spPr>
          <a:xfrm>
            <a:off x="723900" y="1733550"/>
            <a:ext cx="11544300" cy="289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457200" marR="457200" indent="-228600" algn="l" defTabSz="457200">
              <a:defRPr b="1">
                <a:solidFill>
                  <a:srgbClr val="000000"/>
                </a:solidFill>
                <a:latin typeface="Calibri"/>
                <a:ea typeface="Calibri"/>
                <a:cs typeface="Calibri"/>
                <a:sym typeface="Calibri"/>
              </a:defRPr>
            </a:pPr>
            <a:r>
              <a:rPr b="0"/>
              <a:t>•	</a:t>
            </a:r>
            <a:r>
              <a:t>Proud self-filled people thank God that they aren’t like the world around them. </a:t>
            </a:r>
          </a:p>
          <a:p>
            <a:pPr marL="457200" marR="457200" indent="-228600" algn="l" defTabSz="457200">
              <a:defRPr>
                <a:solidFill>
                  <a:srgbClr val="000000"/>
                </a:solidFill>
                <a:latin typeface="Calibri"/>
                <a:ea typeface="Calibri"/>
                <a:cs typeface="Calibri"/>
                <a:sym typeface="Calibri"/>
              </a:defRPr>
            </a:pPr>
            <a:r>
              <a:t>•	Humble selfless people realize that “pride” itself is as deadly as the sins of the world.</a:t>
            </a:r>
            <a:endParaRPr b="1"/>
          </a:p>
        </p:txBody>
      </p:sp>
      <p:sp>
        <p:nvSpPr>
          <p:cNvPr id="215" name="• Proud self-filled people carry grudges because they have difficulty saying, “I was wrong. Will you forgive me?”…"/>
          <p:cNvSpPr/>
          <p:nvPr/>
        </p:nvSpPr>
        <p:spPr>
          <a:xfrm>
            <a:off x="723900" y="5194300"/>
            <a:ext cx="11544300" cy="3454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457200" marR="457200" indent="-228600" algn="l" defTabSz="457200">
              <a:defRPr b="1">
                <a:solidFill>
                  <a:srgbClr val="000000"/>
                </a:solidFill>
                <a:latin typeface="Calibri"/>
                <a:ea typeface="Calibri"/>
                <a:cs typeface="Calibri"/>
                <a:sym typeface="Calibri"/>
              </a:defRPr>
            </a:pPr>
            <a:r>
              <a:rPr b="0"/>
              <a:t>•	</a:t>
            </a:r>
            <a:r>
              <a:t>Proud self-filled people carry grudges because they have difficulty saying, “I was wrong. Will you forgive me?” </a:t>
            </a:r>
            <a:endParaRPr b="0"/>
          </a:p>
          <a:p>
            <a:pPr marL="457200" marR="457200" indent="-228600" algn="l" defTabSz="457200">
              <a:defRPr>
                <a:solidFill>
                  <a:srgbClr val="000000"/>
                </a:solidFill>
                <a:latin typeface="Calibri"/>
                <a:ea typeface="Calibri"/>
                <a:cs typeface="Calibri"/>
                <a:sym typeface="Calibri"/>
              </a:defRPr>
            </a:pPr>
            <a:r>
              <a:t>•	Humble selfless people are quick to say, “I’m sorry, let’s work this out.”</a:t>
            </a:r>
          </a:p>
        </p:txBody>
      </p:sp>
      <p:sp>
        <p:nvSpPr>
          <p:cNvPr id="216" name="Slide 2"/>
          <p:cNvSpPr/>
          <p:nvPr/>
        </p:nvSpPr>
        <p:spPr>
          <a:xfrm>
            <a:off x="10720403" y="698500"/>
            <a:ext cx="1512243"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FFFFFF"/>
                </a:solidFill>
                <a:latin typeface="Abadi MT Condensed Extra Bold"/>
                <a:ea typeface="Abadi MT Condensed Extra Bold"/>
                <a:cs typeface="Abadi MT Condensed Extra Bold"/>
                <a:sym typeface="Abadi MT Condensed Extra Bold"/>
              </a:defRPr>
            </a:lvl1pPr>
          </a:lstStyle>
          <a:p>
            <a:r>
              <a:t>Slide 2</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 Proud self-filled people tend to focus on the failures and weaknesses of others, and are unmoved by others brokenness.…"/>
          <p:cNvSpPr/>
          <p:nvPr/>
        </p:nvSpPr>
        <p:spPr>
          <a:xfrm>
            <a:off x="736600" y="1722060"/>
            <a:ext cx="11544300" cy="34265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457200" marR="457200" indent="-228600" algn="l" defTabSz="457200">
              <a:defRPr b="1">
                <a:solidFill>
                  <a:srgbClr val="000000"/>
                </a:solidFill>
                <a:latin typeface="Calibri"/>
                <a:ea typeface="Calibri"/>
                <a:cs typeface="Calibri"/>
                <a:sym typeface="Calibri"/>
              </a:defRPr>
            </a:pPr>
            <a:r>
              <a:rPr b="0" dirty="0"/>
              <a:t>•	</a:t>
            </a:r>
            <a:r>
              <a:rPr dirty="0"/>
              <a:t>Proud self-filled people tend to focus on the failures and weaknesses of others and are unmoved by </a:t>
            </a:r>
            <a:r>
              <a:rPr lang="en-US" dirty="0"/>
              <a:t>an</a:t>
            </a:r>
            <a:r>
              <a:rPr dirty="0"/>
              <a:t>other</a:t>
            </a:r>
            <a:r>
              <a:rPr lang="en-US" dirty="0"/>
              <a:t>'</a:t>
            </a:r>
            <a:r>
              <a:rPr dirty="0"/>
              <a:t>s brokenness. </a:t>
            </a:r>
          </a:p>
          <a:p>
            <a:pPr marL="457200" marR="457200" indent="-228600" algn="l" defTabSz="457200">
              <a:defRPr>
                <a:solidFill>
                  <a:srgbClr val="000000"/>
                </a:solidFill>
                <a:latin typeface="Calibri"/>
                <a:ea typeface="Calibri"/>
                <a:cs typeface="Calibri"/>
                <a:sym typeface="Calibri"/>
              </a:defRPr>
            </a:pPr>
            <a:r>
              <a:rPr dirty="0"/>
              <a:t>•	Humble selfless people feel deeply their own weaknesses and great spiritual need and are sensitive to those who are broken. </a:t>
            </a:r>
            <a:endParaRPr b="1" dirty="0"/>
          </a:p>
        </p:txBody>
      </p:sp>
      <p:sp>
        <p:nvSpPr>
          <p:cNvPr id="219" name="• Proud self-filled people have to prove they are right and save face even when they are wrong.…"/>
          <p:cNvSpPr/>
          <p:nvPr/>
        </p:nvSpPr>
        <p:spPr>
          <a:xfrm>
            <a:off x="723900" y="5435600"/>
            <a:ext cx="11544300" cy="4013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457200" marR="457200" indent="-228600" algn="l" defTabSz="457200">
              <a:defRPr b="1">
                <a:solidFill>
                  <a:srgbClr val="000000"/>
                </a:solidFill>
                <a:latin typeface="Calibri"/>
                <a:ea typeface="Calibri"/>
                <a:cs typeface="Calibri"/>
                <a:sym typeface="Calibri"/>
              </a:defRPr>
            </a:pPr>
            <a:r>
              <a:rPr b="0"/>
              <a:t>•	</a:t>
            </a:r>
            <a:r>
              <a:t>Proud self-filled people have to prove they are right and save face even when they are wrong. </a:t>
            </a:r>
          </a:p>
          <a:p>
            <a:pPr marL="457200" marR="457200" indent="-228600" algn="l" defTabSz="457200">
              <a:defRPr>
                <a:solidFill>
                  <a:srgbClr val="000000"/>
                </a:solidFill>
                <a:latin typeface="Calibri"/>
                <a:ea typeface="Calibri"/>
                <a:cs typeface="Calibri"/>
                <a:sym typeface="Calibri"/>
              </a:defRPr>
            </a:pPr>
            <a:r>
              <a:t>•	Humble selfless people are willing to yield the “right to be right” in situations even when they are right, as they are more worried about being righteous before God than being right before men.</a:t>
            </a:r>
            <a:endParaRPr b="1"/>
          </a:p>
        </p:txBody>
      </p:sp>
      <p:sp>
        <p:nvSpPr>
          <p:cNvPr id="220" name="Slide 3"/>
          <p:cNvSpPr/>
          <p:nvPr/>
        </p:nvSpPr>
        <p:spPr>
          <a:xfrm>
            <a:off x="10720402" y="698500"/>
            <a:ext cx="1512244"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FFFFFF"/>
                </a:solidFill>
                <a:latin typeface="Abadi MT Condensed Extra Bold"/>
                <a:ea typeface="Abadi MT Condensed Extra Bold"/>
                <a:cs typeface="Abadi MT Condensed Extra Bold"/>
                <a:sym typeface="Abadi MT Condensed Extra Bold"/>
              </a:defRPr>
            </a:lvl1pPr>
          </a:lstStyle>
          <a:p>
            <a:r>
              <a:t>Slide 3</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 Proud self-filled people are selfishly protective of personal space, time, and their reputation.…"/>
          <p:cNvSpPr/>
          <p:nvPr/>
        </p:nvSpPr>
        <p:spPr>
          <a:xfrm>
            <a:off x="723900" y="1174750"/>
            <a:ext cx="11544300" cy="4013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R="457200" algn="l" defTabSz="457200">
              <a:defRPr>
                <a:solidFill>
                  <a:srgbClr val="000000"/>
                </a:solidFill>
                <a:latin typeface="Calibri"/>
                <a:ea typeface="Calibri"/>
                <a:cs typeface="Calibri"/>
                <a:sym typeface="Calibri"/>
              </a:defRPr>
            </a:pPr>
            <a:endParaRPr/>
          </a:p>
          <a:p>
            <a:pPr marL="457200" marR="457200" indent="-228600" algn="l" defTabSz="457200">
              <a:defRPr b="1">
                <a:solidFill>
                  <a:srgbClr val="000000"/>
                </a:solidFill>
                <a:latin typeface="Calibri"/>
                <a:ea typeface="Calibri"/>
                <a:cs typeface="Calibri"/>
                <a:sym typeface="Calibri"/>
              </a:defRPr>
            </a:pPr>
            <a:r>
              <a:rPr b="0"/>
              <a:t>•	</a:t>
            </a:r>
            <a:r>
              <a:t>Proud self-filled people are selfishly protective of personal space, time, and their reputation. </a:t>
            </a:r>
          </a:p>
          <a:p>
            <a:pPr marL="457200" marR="457200" indent="-228600" algn="l" defTabSz="457200">
              <a:defRPr>
                <a:solidFill>
                  <a:srgbClr val="000000"/>
                </a:solidFill>
                <a:latin typeface="Calibri"/>
                <a:ea typeface="Calibri"/>
                <a:cs typeface="Calibri"/>
                <a:sym typeface="Calibri"/>
              </a:defRPr>
            </a:pPr>
            <a:r>
              <a:t>•	Humble selfless people have a generous giving spirit and are willing to be inconvenienced, allowing God to protect their space, time, and reputation. </a:t>
            </a:r>
            <a:endParaRPr b="1"/>
          </a:p>
        </p:txBody>
      </p:sp>
      <p:sp>
        <p:nvSpPr>
          <p:cNvPr id="223" name="• Proud self-filled people are too busy to notice or reach out to the “small people” in their lives, those who can’t benefit them in some specific way.…"/>
          <p:cNvSpPr/>
          <p:nvPr/>
        </p:nvSpPr>
        <p:spPr>
          <a:xfrm>
            <a:off x="723900" y="5194300"/>
            <a:ext cx="11544300" cy="3454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457200" marR="457200" indent="-228600" algn="l" defTabSz="457200">
              <a:defRPr b="1">
                <a:solidFill>
                  <a:srgbClr val="000000"/>
                </a:solidFill>
                <a:latin typeface="Calibri"/>
                <a:ea typeface="Calibri"/>
                <a:cs typeface="Calibri"/>
                <a:sym typeface="Calibri"/>
              </a:defRPr>
            </a:pPr>
            <a:r>
              <a:rPr b="0"/>
              <a:t>•	</a:t>
            </a:r>
            <a:r>
              <a:t>Proud self-filled people are too busy to notice or reach out to the “small people” in their lives, those who can’t benefit them in some specific way. </a:t>
            </a:r>
          </a:p>
          <a:p>
            <a:pPr marL="457200" marR="457200" indent="-228600" algn="l" defTabSz="457200">
              <a:defRPr>
                <a:solidFill>
                  <a:srgbClr val="000000"/>
                </a:solidFill>
                <a:latin typeface="Calibri"/>
                <a:ea typeface="Calibri"/>
                <a:cs typeface="Calibri"/>
                <a:sym typeface="Calibri"/>
              </a:defRPr>
            </a:pPr>
            <a:r>
              <a:t>•	Humble selfless people are always seeking to serve and minister to even the “least of these” as unto Jesus.</a:t>
            </a:r>
            <a:endParaRPr b="1"/>
          </a:p>
        </p:txBody>
      </p:sp>
      <p:sp>
        <p:nvSpPr>
          <p:cNvPr id="224" name="Slide 4"/>
          <p:cNvSpPr/>
          <p:nvPr/>
        </p:nvSpPr>
        <p:spPr>
          <a:xfrm>
            <a:off x="10720403" y="698500"/>
            <a:ext cx="1512243"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FFFFFF"/>
                </a:solidFill>
                <a:latin typeface="Abadi MT Condensed Extra Bold"/>
                <a:ea typeface="Abadi MT Condensed Extra Bold"/>
                <a:cs typeface="Abadi MT Condensed Extra Bold"/>
                <a:sym typeface="Abadi MT Condensed Extra Bold"/>
              </a:defRPr>
            </a:lvl1pPr>
          </a:lstStyle>
          <a:p>
            <a:r>
              <a:t>Slide 4</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 Proud self-filled people desire to be recognized and applauded, and they covet promotions, trophies and awards.…"/>
          <p:cNvSpPr/>
          <p:nvPr/>
        </p:nvSpPr>
        <p:spPr>
          <a:xfrm>
            <a:off x="723900" y="1174750"/>
            <a:ext cx="11544300" cy="4013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457200" marR="457200" indent="-228600" algn="l" defTabSz="457200">
              <a:defRPr b="1">
                <a:solidFill>
                  <a:srgbClr val="000000"/>
                </a:solidFill>
                <a:latin typeface="Calibri"/>
                <a:ea typeface="Calibri"/>
                <a:cs typeface="Calibri"/>
                <a:sym typeface="Calibri"/>
              </a:defRPr>
            </a:pPr>
            <a:r>
              <a:rPr b="0"/>
              <a:t>•	</a:t>
            </a:r>
            <a:r>
              <a:t>Proud self-filled people desire to be recognized and applauded, and they covet promotions, trophies and awards. </a:t>
            </a:r>
          </a:p>
          <a:p>
            <a:pPr marL="457200" marR="457200" indent="-228600" algn="l" defTabSz="457200">
              <a:defRPr>
                <a:solidFill>
                  <a:srgbClr val="000000"/>
                </a:solidFill>
                <a:latin typeface="Calibri"/>
                <a:ea typeface="Calibri"/>
                <a:cs typeface="Calibri"/>
                <a:sym typeface="Calibri"/>
              </a:defRPr>
            </a:pPr>
            <a:r>
              <a:t>•	Humble selfless people desire to be faithful that God’s glory may be seen, and they shy away from recognition or applause.</a:t>
            </a:r>
            <a:endParaRPr b="1"/>
          </a:p>
        </p:txBody>
      </p:sp>
      <p:sp>
        <p:nvSpPr>
          <p:cNvPr id="227" name="• Proud self-filled people are quick to flaunt their titles and great achievements and feel entitled to special treatment.…"/>
          <p:cNvSpPr/>
          <p:nvPr/>
        </p:nvSpPr>
        <p:spPr>
          <a:xfrm>
            <a:off x="723900" y="5143500"/>
            <a:ext cx="11544300" cy="4013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457200" marR="457200" indent="-228600" algn="l" defTabSz="457200">
              <a:defRPr b="1">
                <a:solidFill>
                  <a:srgbClr val="000000"/>
                </a:solidFill>
                <a:latin typeface="Calibri"/>
                <a:ea typeface="Calibri"/>
                <a:cs typeface="Calibri"/>
                <a:sym typeface="Calibri"/>
              </a:defRPr>
            </a:pPr>
            <a:r>
              <a:rPr b="0"/>
              <a:t>•	</a:t>
            </a:r>
            <a:r>
              <a:t>Proud self-filled people are quick to flaunt their titles and great achievements and feel entitled to special treatment. </a:t>
            </a:r>
          </a:p>
          <a:p>
            <a:pPr marL="457200" marR="457200" indent="-228600" algn="l" defTabSz="457200">
              <a:defRPr>
                <a:solidFill>
                  <a:srgbClr val="000000"/>
                </a:solidFill>
                <a:latin typeface="Calibri"/>
                <a:ea typeface="Calibri"/>
                <a:cs typeface="Calibri"/>
                <a:sym typeface="Calibri"/>
              </a:defRPr>
            </a:pPr>
            <a:r>
              <a:t>•	Humble selfless people don’t need to speak of their titles or achievements, and they are content to go unnoticed as long as God gets the glory.</a:t>
            </a:r>
          </a:p>
        </p:txBody>
      </p:sp>
      <p:sp>
        <p:nvSpPr>
          <p:cNvPr id="228" name="Slide 5"/>
          <p:cNvSpPr/>
          <p:nvPr/>
        </p:nvSpPr>
        <p:spPr>
          <a:xfrm>
            <a:off x="10720402" y="698500"/>
            <a:ext cx="1512244"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FFFFFF"/>
                </a:solidFill>
                <a:latin typeface="Abadi MT Condensed Extra Bold"/>
                <a:ea typeface="Abadi MT Condensed Extra Bold"/>
                <a:cs typeface="Abadi MT Condensed Extra Bold"/>
                <a:sym typeface="Abadi MT Condensed Extra Bold"/>
              </a:defRPr>
            </a:lvl1pPr>
          </a:lstStyle>
          <a:p>
            <a:r>
              <a:t>Slide 5</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 Proud self-filled people use their life and any influence they’ve received as a stage to showcase themselves.…"/>
          <p:cNvSpPr/>
          <p:nvPr/>
        </p:nvSpPr>
        <p:spPr>
          <a:xfrm>
            <a:off x="723900" y="730250"/>
            <a:ext cx="11544300" cy="3632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R="457200" algn="l" defTabSz="457200">
              <a:defRPr i="1">
                <a:solidFill>
                  <a:srgbClr val="000000"/>
                </a:solidFill>
                <a:latin typeface="Calibri"/>
                <a:ea typeface="Calibri"/>
                <a:cs typeface="Calibri"/>
                <a:sym typeface="Calibri"/>
              </a:defRPr>
            </a:pPr>
            <a:endParaRPr/>
          </a:p>
          <a:p>
            <a:pPr marL="457200" marR="457200" indent="-228600" algn="l" defTabSz="457200">
              <a:defRPr b="1">
                <a:solidFill>
                  <a:srgbClr val="000000"/>
                </a:solidFill>
                <a:latin typeface="Calibri"/>
                <a:ea typeface="Calibri"/>
                <a:cs typeface="Calibri"/>
                <a:sym typeface="Calibri"/>
              </a:defRPr>
            </a:pPr>
            <a:r>
              <a:rPr b="0"/>
              <a:t>•	</a:t>
            </a:r>
            <a:r>
              <a:t>Proud self-filled people use their life and any influence they’ve received as a stage to showcase themselves. </a:t>
            </a:r>
          </a:p>
          <a:p>
            <a:pPr marL="457200" marR="457200" indent="-228600" algn="l" defTabSz="457200">
              <a:defRPr>
                <a:solidFill>
                  <a:srgbClr val="000000"/>
                </a:solidFill>
                <a:latin typeface="Calibri"/>
                <a:ea typeface="Calibri"/>
                <a:cs typeface="Calibri"/>
                <a:sym typeface="Calibri"/>
              </a:defRPr>
            </a:pPr>
            <a:r>
              <a:t>•	Humble selfless people use the stage and influence God has given to seek to exalt Christ and make sure only He is seen.</a:t>
            </a:r>
            <a:endParaRPr b="1"/>
          </a:p>
        </p:txBody>
      </p:sp>
      <p:sp>
        <p:nvSpPr>
          <p:cNvPr id="231" name="• Proud self-filled people have difficulty serving and submitting to others, and they are especially prone to criticize and murmur against those in positions of authority or leadership.…"/>
          <p:cNvSpPr/>
          <p:nvPr/>
        </p:nvSpPr>
        <p:spPr>
          <a:xfrm>
            <a:off x="723900" y="4610100"/>
            <a:ext cx="11544300" cy="5130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457200" marR="457200" indent="-228600" algn="l" defTabSz="457200">
              <a:defRPr b="1">
                <a:solidFill>
                  <a:srgbClr val="000000"/>
                </a:solidFill>
                <a:latin typeface="Calibri"/>
                <a:ea typeface="Calibri"/>
                <a:cs typeface="Calibri"/>
                <a:sym typeface="Calibri"/>
              </a:defRPr>
            </a:pPr>
            <a:r>
              <a:rPr b="0"/>
              <a:t>•	</a:t>
            </a:r>
            <a:r>
              <a:t>Proud self-filled people have difficulty serving and submitting to others, and they are especially prone to criticize and murmur against those in positions of authority or leadership. </a:t>
            </a:r>
          </a:p>
          <a:p>
            <a:pPr marL="457200" marR="457200" indent="-228600" algn="l" defTabSz="457200">
              <a:defRPr>
                <a:solidFill>
                  <a:srgbClr val="000000"/>
                </a:solidFill>
                <a:latin typeface="Calibri"/>
                <a:ea typeface="Calibri"/>
                <a:cs typeface="Calibri"/>
                <a:sym typeface="Calibri"/>
              </a:defRPr>
            </a:pPr>
            <a:r>
              <a:t>•	Humble selfless people, like Jesus, serve all in humility, without regard to status or position. They lift up those who can do them no benefit, as well as respectfully seeking to hold up the arms of those in authority. </a:t>
            </a:r>
            <a:endParaRPr b="1"/>
          </a:p>
        </p:txBody>
      </p:sp>
      <p:sp>
        <p:nvSpPr>
          <p:cNvPr id="232" name="Slide 6"/>
          <p:cNvSpPr/>
          <p:nvPr/>
        </p:nvSpPr>
        <p:spPr>
          <a:xfrm>
            <a:off x="10720402" y="698500"/>
            <a:ext cx="1512244"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FFFFFF"/>
                </a:solidFill>
                <a:latin typeface="Abadi MT Condensed Extra Bold"/>
                <a:ea typeface="Abadi MT Condensed Extra Bold"/>
                <a:cs typeface="Abadi MT Condensed Extra Bold"/>
                <a:sym typeface="Abadi MT Condensed Extra Bold"/>
              </a:defRPr>
            </a:lvl1pPr>
          </a:lstStyle>
          <a:p>
            <a:r>
              <a:t>Slide 6</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 Proud self-filled people are always thinking about the good things they do for God, and how the church or ministry couldn’t do without them.…"/>
          <p:cNvSpPr/>
          <p:nvPr/>
        </p:nvSpPr>
        <p:spPr>
          <a:xfrm>
            <a:off x="723900" y="1238250"/>
            <a:ext cx="11544300" cy="3632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457200" marR="457200" indent="-228600" algn="l" defTabSz="457200">
              <a:defRPr b="1">
                <a:solidFill>
                  <a:srgbClr val="000000"/>
                </a:solidFill>
                <a:latin typeface="Calibri"/>
                <a:ea typeface="Calibri"/>
                <a:cs typeface="Calibri"/>
                <a:sym typeface="Calibri"/>
              </a:defRPr>
            </a:pPr>
            <a:r>
              <a:rPr b="0"/>
              <a:t>•	</a:t>
            </a:r>
            <a:r>
              <a:t>Proud self-filled people are always thinking about the good things they do for God, and how the church or ministry couldn’t do without them. </a:t>
            </a:r>
          </a:p>
          <a:p>
            <a:pPr marL="457200" marR="457200" indent="-228600" algn="l" defTabSz="457200">
              <a:defRPr>
                <a:solidFill>
                  <a:srgbClr val="000000"/>
                </a:solidFill>
                <a:latin typeface="Calibri"/>
                <a:ea typeface="Calibri"/>
                <a:cs typeface="Calibri"/>
                <a:sym typeface="Calibri"/>
              </a:defRPr>
            </a:pPr>
            <a:r>
              <a:t>•	Humble selfless people realize that without God, they can do nothing of value for His Kingdom. They feel humbled just to be used at all.</a:t>
            </a:r>
            <a:endParaRPr b="1"/>
          </a:p>
        </p:txBody>
      </p:sp>
      <p:sp>
        <p:nvSpPr>
          <p:cNvPr id="235" name="• Proud self-filled people are often cold, distant, rigid, unforgiving and unapproachable. When misunderstandings occur, they wait for others to make the first move.…"/>
          <p:cNvSpPr/>
          <p:nvPr/>
        </p:nvSpPr>
        <p:spPr>
          <a:xfrm>
            <a:off x="723900" y="5143500"/>
            <a:ext cx="11544300" cy="5130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457200" marR="457200" indent="-228600" algn="l" defTabSz="457200">
              <a:defRPr b="1">
                <a:solidFill>
                  <a:srgbClr val="000000"/>
                </a:solidFill>
                <a:latin typeface="Calibri"/>
                <a:ea typeface="Calibri"/>
                <a:cs typeface="Calibri"/>
                <a:sym typeface="Calibri"/>
              </a:defRPr>
            </a:pPr>
            <a:r>
              <a:rPr b="0"/>
              <a:t>•	</a:t>
            </a:r>
            <a:r>
              <a:t>Proud self-filled people are often cold, distant, rigid, unforgiving and unapproachable. When misunderstandings occur, they wait for others to make the first move.</a:t>
            </a:r>
          </a:p>
          <a:p>
            <a:pPr marL="457200" marR="457200" indent="-228600" algn="l" defTabSz="457200">
              <a:defRPr>
                <a:solidFill>
                  <a:srgbClr val="000000"/>
                </a:solidFill>
                <a:latin typeface="Calibri"/>
                <a:ea typeface="Calibri"/>
                <a:cs typeface="Calibri"/>
                <a:sym typeface="Calibri"/>
              </a:defRPr>
            </a:pPr>
            <a:r>
              <a:t>•	Humble selfless people are warm, loving, welcoming in their manners, forgiving, and easy to be entreated. They are quick to make amends.</a:t>
            </a:r>
            <a:endParaRPr b="1"/>
          </a:p>
          <a:p>
            <a:pPr marL="457200" marR="457200" indent="-228600" algn="l" defTabSz="457200">
              <a:defRPr>
                <a:solidFill>
                  <a:srgbClr val="000000"/>
                </a:solidFill>
                <a:latin typeface="Calibri"/>
                <a:ea typeface="Calibri"/>
                <a:cs typeface="Calibri"/>
                <a:sym typeface="Calibri"/>
              </a:defRPr>
            </a:pPr>
            <a:endParaRPr b="1"/>
          </a:p>
        </p:txBody>
      </p:sp>
      <p:sp>
        <p:nvSpPr>
          <p:cNvPr id="236" name="Slide 7"/>
          <p:cNvSpPr/>
          <p:nvPr/>
        </p:nvSpPr>
        <p:spPr>
          <a:xfrm>
            <a:off x="10720402" y="698500"/>
            <a:ext cx="1512244"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FFFFFF"/>
                </a:solidFill>
                <a:latin typeface="Abadi MT Condensed Extra Bold"/>
                <a:ea typeface="Abadi MT Condensed Extra Bold"/>
                <a:cs typeface="Abadi MT Condensed Extra Bold"/>
                <a:sym typeface="Abadi MT Condensed Extra Bold"/>
              </a:defRPr>
            </a:lvl1pPr>
          </a:lstStyle>
          <a:p>
            <a:r>
              <a:t>Slide 7</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Characteristics of Pride!"/>
          <p:cNvSpPr/>
          <p:nvPr/>
        </p:nvSpPr>
        <p:spPr>
          <a:xfrm>
            <a:off x="3336769" y="1257300"/>
            <a:ext cx="6119516" cy="850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800" b="1">
                <a:solidFill>
                  <a:srgbClr val="000000"/>
                </a:solidFill>
                <a:latin typeface="Calibri"/>
                <a:ea typeface="Calibri"/>
                <a:cs typeface="Calibri"/>
                <a:sym typeface="Calibri"/>
              </a:defRPr>
            </a:lvl1pPr>
          </a:lstStyle>
          <a:p>
            <a:r>
              <a:t>Characteristics of Pride!</a:t>
            </a:r>
          </a:p>
        </p:txBody>
      </p:sp>
      <p:sp>
        <p:nvSpPr>
          <p:cNvPr id="140" name="“Pride doesn’t listen, it already knows.”"/>
          <p:cNvSpPr/>
          <p:nvPr/>
        </p:nvSpPr>
        <p:spPr>
          <a:xfrm>
            <a:off x="311931" y="2979606"/>
            <a:ext cx="11684000" cy="841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R="457200" defTabSz="457200">
              <a:defRPr sz="4800">
                <a:solidFill>
                  <a:srgbClr val="000000"/>
                </a:solidFill>
                <a:latin typeface="Calibri"/>
                <a:ea typeface="Calibri"/>
                <a:cs typeface="Calibri"/>
                <a:sym typeface="Calibri"/>
              </a:defRPr>
            </a:lvl1pPr>
          </a:lstStyle>
          <a:p>
            <a:pPr marL="685800" indent="-685800">
              <a:buFont typeface="Arial" panose="020B0604020202020204" pitchFamily="34" charset="0"/>
              <a:buChar char="•"/>
            </a:pPr>
            <a:r>
              <a:rPr dirty="0"/>
              <a:t>“Pride doesn’t listen, it already knows.” </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 Proud self-filled people are often defensive when criticized, and don’t want others to know when they have made a mistake or done wrong.…"/>
          <p:cNvSpPr/>
          <p:nvPr/>
        </p:nvSpPr>
        <p:spPr>
          <a:xfrm>
            <a:off x="723900" y="908050"/>
            <a:ext cx="11544300" cy="4013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457200" marR="457200" indent="-228600" algn="l" defTabSz="457200">
              <a:defRPr b="1">
                <a:solidFill>
                  <a:srgbClr val="000000"/>
                </a:solidFill>
                <a:latin typeface="Calibri"/>
                <a:ea typeface="Calibri"/>
                <a:cs typeface="Calibri"/>
                <a:sym typeface="Calibri"/>
              </a:defRPr>
            </a:pPr>
            <a:r>
              <a:rPr b="0"/>
              <a:t>•	</a:t>
            </a:r>
            <a:r>
              <a:t>Proud self-filled people are often defensive when criticized, and don’t want others to know when they have made a mistake or done wrong.</a:t>
            </a:r>
          </a:p>
          <a:p>
            <a:pPr marL="457200" marR="457200" indent="-228600" algn="l" defTabSz="457200">
              <a:defRPr>
                <a:solidFill>
                  <a:srgbClr val="000000"/>
                </a:solidFill>
                <a:latin typeface="Calibri"/>
                <a:ea typeface="Calibri"/>
                <a:cs typeface="Calibri"/>
                <a:sym typeface="Calibri"/>
              </a:defRPr>
            </a:pPr>
            <a:r>
              <a:t>•	Humble selfless people receive criticism with a humble open heart and seek to grow by it. They are not overly concerned when others see their failures.</a:t>
            </a:r>
            <a:endParaRPr b="1"/>
          </a:p>
        </p:txBody>
      </p:sp>
      <p:sp>
        <p:nvSpPr>
          <p:cNvPr id="239" name="• Proud self-filled people tend to walk alone and have difficulty sharing their spiritual struggles and needs with others.…"/>
          <p:cNvSpPr/>
          <p:nvPr/>
        </p:nvSpPr>
        <p:spPr>
          <a:xfrm>
            <a:off x="723900" y="4800600"/>
            <a:ext cx="11544300" cy="5130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457200" marR="457200" indent="-228600" algn="l" defTabSz="457200">
              <a:defRPr b="1">
                <a:solidFill>
                  <a:srgbClr val="000000"/>
                </a:solidFill>
                <a:latin typeface="Calibri"/>
                <a:ea typeface="Calibri"/>
                <a:cs typeface="Calibri"/>
                <a:sym typeface="Calibri"/>
              </a:defRPr>
            </a:pPr>
            <a:r>
              <a:rPr b="0"/>
              <a:t>•	</a:t>
            </a:r>
            <a:r>
              <a:t>Proud self-filled people tend to walk alone and have difficulty sharing their spiritual struggles and needs with others.</a:t>
            </a:r>
            <a:endParaRPr b="0"/>
          </a:p>
          <a:p>
            <a:pPr marL="457200" marR="457200" indent="-228600" algn="l" defTabSz="457200">
              <a:defRPr>
                <a:solidFill>
                  <a:srgbClr val="000000"/>
                </a:solidFill>
                <a:latin typeface="Calibri"/>
                <a:ea typeface="Calibri"/>
                <a:cs typeface="Calibri"/>
                <a:sym typeface="Calibri"/>
              </a:defRPr>
            </a:pPr>
            <a:r>
              <a:t>•	Humble selfless people are willing to be open, vulnerable, and real before others. They aren’t concerned about appearing weak, but want to be genuine that God’s strength can be glorified even in their times of weakness. </a:t>
            </a:r>
          </a:p>
        </p:txBody>
      </p:sp>
      <p:sp>
        <p:nvSpPr>
          <p:cNvPr id="240" name="Slide 8"/>
          <p:cNvSpPr/>
          <p:nvPr/>
        </p:nvSpPr>
        <p:spPr>
          <a:xfrm>
            <a:off x="10720402" y="698500"/>
            <a:ext cx="1512244"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FFFFFF"/>
                </a:solidFill>
                <a:latin typeface="Abadi MT Condensed Extra Bold"/>
                <a:ea typeface="Abadi MT Condensed Extra Bold"/>
                <a:cs typeface="Abadi MT Condensed Extra Bold"/>
                <a:sym typeface="Abadi MT Condensed Extra Bold"/>
              </a:defRPr>
            </a:lvl1pPr>
          </a:lstStyle>
          <a:p>
            <a:r>
              <a:t>Slide 8</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 Proud self-filled people, when confessing sins to God, tend to confess in vague generalities. “Dear God, please forgive me for all my sins.”…"/>
          <p:cNvSpPr/>
          <p:nvPr/>
        </p:nvSpPr>
        <p:spPr>
          <a:xfrm>
            <a:off x="723900" y="1365250"/>
            <a:ext cx="11544300" cy="3632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457200" marR="457200" indent="-228600" algn="l" defTabSz="457200">
              <a:defRPr b="1">
                <a:solidFill>
                  <a:srgbClr val="000000"/>
                </a:solidFill>
                <a:latin typeface="Calibri"/>
                <a:ea typeface="Calibri"/>
                <a:cs typeface="Calibri"/>
                <a:sym typeface="Calibri"/>
              </a:defRPr>
            </a:pPr>
            <a:r>
              <a:rPr b="0"/>
              <a:t>•	</a:t>
            </a:r>
            <a:r>
              <a:t>Proud self-filled people, when confessing sins to God, tend to confess in vague generalities. “Dear God, please forgive me for all my sins.”</a:t>
            </a:r>
          </a:p>
          <a:p>
            <a:pPr marL="457200" marR="457200" indent="-228600" algn="l" defTabSz="457200">
              <a:defRPr>
                <a:solidFill>
                  <a:srgbClr val="000000"/>
                </a:solidFill>
                <a:latin typeface="Calibri"/>
                <a:ea typeface="Calibri"/>
                <a:cs typeface="Calibri"/>
                <a:sym typeface="Calibri"/>
              </a:defRPr>
            </a:pPr>
            <a:r>
              <a:t>•	Humble selfless people, when confessing sins to God, always confess specific sins. “Dear God, please forgive me for ___________.”</a:t>
            </a:r>
            <a:endParaRPr b="1"/>
          </a:p>
        </p:txBody>
      </p:sp>
      <p:sp>
        <p:nvSpPr>
          <p:cNvPr id="243" name="• Proud self-filled people are concerned with being respectable and not a spectacle, and thus they often live a self-righteous façade.…"/>
          <p:cNvSpPr/>
          <p:nvPr/>
        </p:nvSpPr>
        <p:spPr>
          <a:xfrm>
            <a:off x="723900" y="5308600"/>
            <a:ext cx="11544300" cy="4013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457200" marR="457200" indent="-228600" algn="l" defTabSz="457200">
              <a:defRPr b="1">
                <a:solidFill>
                  <a:srgbClr val="000000"/>
                </a:solidFill>
                <a:latin typeface="Calibri"/>
                <a:ea typeface="Calibri"/>
                <a:cs typeface="Calibri"/>
                <a:sym typeface="Calibri"/>
              </a:defRPr>
            </a:pPr>
            <a:r>
              <a:rPr b="0"/>
              <a:t>•	</a:t>
            </a:r>
            <a:r>
              <a:t>Proud self-filled people are concerned with being respectable and not a spectacle, and thus they often live a self-righteous façade. </a:t>
            </a:r>
          </a:p>
          <a:p>
            <a:pPr marL="457200" marR="457200" indent="-228600" algn="l" defTabSz="457200">
              <a:defRPr>
                <a:solidFill>
                  <a:srgbClr val="000000"/>
                </a:solidFill>
                <a:latin typeface="Calibri"/>
                <a:ea typeface="Calibri"/>
                <a:cs typeface="Calibri"/>
                <a:sym typeface="Calibri"/>
              </a:defRPr>
            </a:pPr>
            <a:r>
              <a:t>•	Humble selfless people are more concerned with being right with God, and they shun all forms of hypocrisy or double living.</a:t>
            </a:r>
            <a:endParaRPr b="1"/>
          </a:p>
        </p:txBody>
      </p:sp>
      <p:sp>
        <p:nvSpPr>
          <p:cNvPr id="244" name="Slide 9"/>
          <p:cNvSpPr/>
          <p:nvPr/>
        </p:nvSpPr>
        <p:spPr>
          <a:xfrm>
            <a:off x="10720402" y="698500"/>
            <a:ext cx="1512244"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FFFFFF"/>
                </a:solidFill>
                <a:latin typeface="Abadi MT Condensed Extra Bold"/>
                <a:ea typeface="Abadi MT Condensed Extra Bold"/>
                <a:cs typeface="Abadi MT Condensed Extra Bold"/>
                <a:sym typeface="Abadi MT Condensed Extra Bold"/>
              </a:defRPr>
            </a:lvl1pPr>
          </a:lstStyle>
          <a:p>
            <a:r>
              <a:t>Slide 9</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 Proud self-filled people compare themselves to others and feel deserving of honor and salvation.…"/>
          <p:cNvSpPr/>
          <p:nvPr/>
        </p:nvSpPr>
        <p:spPr>
          <a:xfrm>
            <a:off x="723900" y="1644650"/>
            <a:ext cx="11544300" cy="4013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457200" marR="457200" indent="-228600" algn="l" defTabSz="457200">
              <a:defRPr b="1">
                <a:solidFill>
                  <a:srgbClr val="000000"/>
                </a:solidFill>
                <a:latin typeface="Calibri"/>
                <a:ea typeface="Calibri"/>
                <a:cs typeface="Calibri"/>
                <a:sym typeface="Calibri"/>
              </a:defRPr>
            </a:pPr>
            <a:r>
              <a:rPr b="0"/>
              <a:t>•	</a:t>
            </a:r>
            <a:r>
              <a:t>Proud self-filled people compare themselves to others and feel deserving of honor and salvation. </a:t>
            </a:r>
          </a:p>
          <a:p>
            <a:pPr marL="457200" marR="457200" indent="-228600" algn="l" defTabSz="457200">
              <a:defRPr>
                <a:solidFill>
                  <a:srgbClr val="000000"/>
                </a:solidFill>
                <a:latin typeface="Calibri"/>
                <a:ea typeface="Calibri"/>
                <a:cs typeface="Calibri"/>
                <a:sym typeface="Calibri"/>
              </a:defRPr>
            </a:pPr>
            <a:r>
              <a:t>•	Humble selfless people recognize their true sinful condition, and praise God that He sent His Son so that, though undeserving, they could receive salvation and honor.</a:t>
            </a:r>
          </a:p>
        </p:txBody>
      </p:sp>
      <p:sp>
        <p:nvSpPr>
          <p:cNvPr id="247" name="• Proud self-filled people think they are pretty much ok, but they are blind to their true heart condition.…"/>
          <p:cNvSpPr/>
          <p:nvPr/>
        </p:nvSpPr>
        <p:spPr>
          <a:xfrm>
            <a:off x="723900" y="5994400"/>
            <a:ext cx="11544300" cy="289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457200" marR="457200" indent="-228600" algn="l" defTabSz="457200">
              <a:defRPr b="1">
                <a:solidFill>
                  <a:srgbClr val="000000"/>
                </a:solidFill>
                <a:latin typeface="Calibri"/>
                <a:ea typeface="Calibri"/>
                <a:cs typeface="Calibri"/>
                <a:sym typeface="Calibri"/>
              </a:defRPr>
            </a:pPr>
            <a:r>
              <a:rPr b="0"/>
              <a:t>•	</a:t>
            </a:r>
            <a:r>
              <a:t>Proud self-filled people think they are pretty much ok, but they are blind to their true heart condition. </a:t>
            </a:r>
          </a:p>
          <a:p>
            <a:pPr marL="457200" marR="457200" indent="-228600" algn="l" defTabSz="457200">
              <a:defRPr>
                <a:solidFill>
                  <a:srgbClr val="000000"/>
                </a:solidFill>
                <a:latin typeface="Calibri"/>
                <a:ea typeface="Calibri"/>
                <a:cs typeface="Calibri"/>
                <a:sym typeface="Calibri"/>
              </a:defRPr>
            </a:pPr>
            <a:r>
              <a:t>•	Humble selfless people have a continual attitude of “God be merciful to me a sinner!”</a:t>
            </a:r>
            <a:endParaRPr b="1"/>
          </a:p>
        </p:txBody>
      </p:sp>
      <p:sp>
        <p:nvSpPr>
          <p:cNvPr id="248" name="Slide 10"/>
          <p:cNvSpPr/>
          <p:nvPr/>
        </p:nvSpPr>
        <p:spPr>
          <a:xfrm>
            <a:off x="10593266" y="698500"/>
            <a:ext cx="1766517"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FFFFFF"/>
                </a:solidFill>
                <a:latin typeface="Abadi MT Condensed Extra Bold"/>
                <a:ea typeface="Abadi MT Condensed Extra Bold"/>
                <a:cs typeface="Abadi MT Condensed Extra Bold"/>
                <a:sym typeface="Abadi MT Condensed Extra Bold"/>
              </a:defRPr>
            </a:lvl1pPr>
          </a:lstStyle>
          <a:p>
            <a:r>
              <a:t>Slide 10</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 Proud self-filled people don’t think they need revival, but they think everyone else does. (In fact, right about now, they are making a mental list of all those who need to read this list.)…"/>
          <p:cNvSpPr/>
          <p:nvPr/>
        </p:nvSpPr>
        <p:spPr>
          <a:xfrm>
            <a:off x="723900" y="1284763"/>
            <a:ext cx="11544300" cy="50885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R="457200" algn="l" defTabSz="457200">
              <a:defRPr>
                <a:solidFill>
                  <a:srgbClr val="000000"/>
                </a:solidFill>
                <a:latin typeface="Calibri"/>
                <a:ea typeface="Calibri"/>
                <a:cs typeface="Calibri"/>
                <a:sym typeface="Calibri"/>
              </a:defRPr>
            </a:pPr>
            <a:endParaRPr dirty="0"/>
          </a:p>
          <a:p>
            <a:pPr marL="457200" marR="457200" indent="-228600" algn="l" defTabSz="457200">
              <a:defRPr i="1">
                <a:solidFill>
                  <a:srgbClr val="000000"/>
                </a:solidFill>
                <a:latin typeface="Calibri"/>
                <a:ea typeface="Calibri"/>
                <a:cs typeface="Calibri"/>
                <a:sym typeface="Calibri"/>
              </a:defRPr>
            </a:pPr>
            <a:r>
              <a:rPr i="0" dirty="0"/>
              <a:t>•	</a:t>
            </a:r>
            <a:r>
              <a:rPr b="1" i="0" dirty="0"/>
              <a:t>Proud self-filled people don’t think they need revival, but they think everyone else does. </a:t>
            </a:r>
            <a:r>
              <a:rPr dirty="0"/>
              <a:t>(In fact, right about now, they are making a mental list of all those who need to read this list.)</a:t>
            </a:r>
          </a:p>
          <a:p>
            <a:pPr marL="457200" marR="457200" indent="-228600" algn="l" defTabSz="457200">
              <a:defRPr>
                <a:solidFill>
                  <a:srgbClr val="000000"/>
                </a:solidFill>
                <a:latin typeface="Calibri"/>
                <a:ea typeface="Calibri"/>
                <a:cs typeface="Calibri"/>
                <a:sym typeface="Calibri"/>
              </a:defRPr>
            </a:pPr>
            <a:r>
              <a:rPr dirty="0"/>
              <a:t>•	Humble selfless people will be the first to acknowledge that they need daily spiritual revival! They are constantly sensing their need of a fresh outpouring of the Holy Spirit in their hearts and lives.</a:t>
            </a:r>
            <a:endParaRPr b="1" dirty="0"/>
          </a:p>
        </p:txBody>
      </p:sp>
      <p:sp>
        <p:nvSpPr>
          <p:cNvPr id="251" name="“Will You not revive us again,…"/>
          <p:cNvSpPr/>
          <p:nvPr/>
        </p:nvSpPr>
        <p:spPr>
          <a:xfrm>
            <a:off x="1854200" y="6794500"/>
            <a:ext cx="8661400" cy="2324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228600" marR="457200" defTabSz="457200">
              <a:defRPr i="1">
                <a:solidFill>
                  <a:srgbClr val="000000"/>
                </a:solidFill>
                <a:latin typeface="Calibri"/>
                <a:ea typeface="Calibri"/>
                <a:cs typeface="Calibri"/>
                <a:sym typeface="Calibri"/>
              </a:defRPr>
            </a:pPr>
            <a:r>
              <a:t>“Will You not revive us again, </a:t>
            </a:r>
          </a:p>
          <a:p>
            <a:pPr marL="228600" marR="457200" defTabSz="457200">
              <a:defRPr i="1">
                <a:solidFill>
                  <a:srgbClr val="000000"/>
                </a:solidFill>
                <a:latin typeface="Calibri"/>
                <a:ea typeface="Calibri"/>
                <a:cs typeface="Calibri"/>
                <a:sym typeface="Calibri"/>
              </a:defRPr>
            </a:pPr>
            <a:r>
              <a:t>That Your people may rejoice in You?” </a:t>
            </a:r>
          </a:p>
          <a:p>
            <a:pPr marL="228600" marR="457200" defTabSz="457200">
              <a:defRPr i="1">
                <a:solidFill>
                  <a:srgbClr val="000000"/>
                </a:solidFill>
                <a:latin typeface="Calibri"/>
                <a:ea typeface="Calibri"/>
                <a:cs typeface="Calibri"/>
                <a:sym typeface="Calibri"/>
              </a:defRPr>
            </a:pPr>
            <a:r>
              <a:t>Psalm 85:6</a:t>
            </a:r>
          </a:p>
        </p:txBody>
      </p:sp>
      <p:sp>
        <p:nvSpPr>
          <p:cNvPr id="252" name="Slide 11"/>
          <p:cNvSpPr/>
          <p:nvPr/>
        </p:nvSpPr>
        <p:spPr>
          <a:xfrm>
            <a:off x="10610121" y="698500"/>
            <a:ext cx="1732807"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FFFFFF"/>
                </a:solidFill>
                <a:latin typeface="Abadi MT Condensed Extra Bold"/>
                <a:ea typeface="Abadi MT Condensed Extra Bold"/>
                <a:cs typeface="Abadi MT Condensed Extra Bold"/>
                <a:sym typeface="Abadi MT Condensed Extra Bold"/>
              </a:defRPr>
            </a:lvl1pPr>
          </a:lstStyle>
          <a:p>
            <a:r>
              <a:t>Slide 11</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 name="lightstock_213429_jpg_bhp.jpg" descr="lightstock_213429_jpg_bhp.jpg"/>
          <p:cNvPicPr>
            <a:picLocks noChangeAspect="1"/>
          </p:cNvPicPr>
          <p:nvPr/>
        </p:nvPicPr>
        <p:blipFill>
          <a:blip r:embed="rId3"/>
          <a:stretch>
            <a:fillRect/>
          </a:stretch>
        </p:blipFill>
        <p:spPr>
          <a:xfrm>
            <a:off x="0" y="-2755900"/>
            <a:ext cx="13004800" cy="13004800"/>
          </a:xfrm>
          <a:prstGeom prst="rect">
            <a:avLst/>
          </a:prstGeom>
          <a:ln w="12700">
            <a:miter lim="400000"/>
          </a:ln>
        </p:spPr>
      </p:pic>
      <p:sp>
        <p:nvSpPr>
          <p:cNvPr id="255" name="Praise the Lord, we serve a God that can…"/>
          <p:cNvSpPr/>
          <p:nvPr/>
        </p:nvSpPr>
        <p:spPr>
          <a:xfrm>
            <a:off x="383075" y="1809750"/>
            <a:ext cx="11595101" cy="3098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4800">
                <a:solidFill>
                  <a:srgbClr val="000000"/>
                </a:solidFill>
                <a:latin typeface="Calibri"/>
                <a:ea typeface="Calibri"/>
                <a:cs typeface="Calibri"/>
                <a:sym typeface="Calibri"/>
              </a:defRPr>
            </a:pPr>
            <a:r>
              <a:t>Praise the Lord, we serve a God that can </a:t>
            </a:r>
          </a:p>
          <a:p>
            <a:pPr>
              <a:defRPr sz="4800">
                <a:solidFill>
                  <a:srgbClr val="000000"/>
                </a:solidFill>
                <a:latin typeface="Calibri"/>
                <a:ea typeface="Calibri"/>
                <a:cs typeface="Calibri"/>
                <a:sym typeface="Calibri"/>
              </a:defRPr>
            </a:pPr>
            <a:r>
              <a:t>change our hearts!</a:t>
            </a:r>
          </a:p>
          <a:p>
            <a:pPr>
              <a:defRPr sz="4800">
                <a:solidFill>
                  <a:srgbClr val="000000"/>
                </a:solidFill>
                <a:latin typeface="Calibri"/>
                <a:ea typeface="Calibri"/>
                <a:cs typeface="Calibri"/>
                <a:sym typeface="Calibri"/>
              </a:defRPr>
            </a:pPr>
            <a:endParaRPr/>
          </a:p>
          <a:p>
            <a:pPr>
              <a:defRPr sz="4800">
                <a:solidFill>
                  <a:srgbClr val="000000"/>
                </a:solidFill>
                <a:latin typeface="Calibri"/>
                <a:ea typeface="Calibri"/>
                <a:cs typeface="Calibri"/>
                <a:sym typeface="Calibri"/>
              </a:defRPr>
            </a:pPr>
            <a:r>
              <a:t>Ezek. 36:26</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 name="lightstock_235727_medium_bhp.jpg" descr="lightstock_235727_medium_bhp.jpg"/>
          <p:cNvPicPr>
            <a:picLocks noChangeAspect="1"/>
          </p:cNvPicPr>
          <p:nvPr/>
        </p:nvPicPr>
        <p:blipFill>
          <a:blip r:embed="rId3"/>
          <a:stretch>
            <a:fillRect/>
          </a:stretch>
        </p:blipFill>
        <p:spPr>
          <a:xfrm>
            <a:off x="-800100" y="0"/>
            <a:ext cx="14617700" cy="9753600"/>
          </a:xfrm>
          <a:prstGeom prst="rect">
            <a:avLst/>
          </a:prstGeom>
          <a:ln w="12700">
            <a:miter lim="400000"/>
          </a:ln>
        </p:spPr>
      </p:pic>
      <p:sp>
        <p:nvSpPr>
          <p:cNvPr id="258" name="Let’s give God our dust!"/>
          <p:cNvSpPr/>
          <p:nvPr/>
        </p:nvSpPr>
        <p:spPr>
          <a:xfrm>
            <a:off x="2678005" y="7816850"/>
            <a:ext cx="8046642" cy="1092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400" b="1">
                <a:solidFill>
                  <a:srgbClr val="FFFFFF"/>
                </a:solidFill>
                <a:latin typeface="Calibri"/>
                <a:ea typeface="Calibri"/>
                <a:cs typeface="Calibri"/>
                <a:sym typeface="Calibri"/>
              </a:defRPr>
            </a:lvl1pPr>
          </a:lstStyle>
          <a:p>
            <a:r>
              <a:t>Let’s give God our dust!</a:t>
            </a:r>
          </a:p>
        </p:txBody>
      </p:sp>
      <p:grpSp>
        <p:nvGrpSpPr>
          <p:cNvPr id="261" name="lightstock_1362_medium_bhp.jpg"/>
          <p:cNvGrpSpPr/>
          <p:nvPr/>
        </p:nvGrpSpPr>
        <p:grpSpPr>
          <a:xfrm rot="246506">
            <a:off x="7292491" y="3796940"/>
            <a:ext cx="5054601" cy="3975847"/>
            <a:chOff x="0" y="0"/>
            <a:chExt cx="5054600" cy="3975845"/>
          </a:xfrm>
        </p:grpSpPr>
        <p:pic>
          <p:nvPicPr>
            <p:cNvPr id="260" name="lightstock_1362_medium_bhp.jpg" descr="lightstock_1362_medium_bhp.jpg"/>
            <p:cNvPicPr>
              <a:picLocks noChangeAspect="1"/>
            </p:cNvPicPr>
            <p:nvPr/>
          </p:nvPicPr>
          <p:blipFill>
            <a:blip r:embed="rId4"/>
            <a:stretch>
              <a:fillRect/>
            </a:stretch>
          </p:blipFill>
          <p:spPr>
            <a:xfrm>
              <a:off x="215899" y="139700"/>
              <a:ext cx="4622801" cy="3417046"/>
            </a:xfrm>
            <a:prstGeom prst="rect">
              <a:avLst/>
            </a:prstGeom>
            <a:ln>
              <a:noFill/>
            </a:ln>
            <a:effectLst/>
          </p:spPr>
        </p:pic>
        <p:pic>
          <p:nvPicPr>
            <p:cNvPr id="259" name="lightstock_1362_medium_bhp.jpg" descr="lightstock_1362_medium_bhp.jpg"/>
            <p:cNvPicPr>
              <a:picLocks/>
            </p:cNvPicPr>
            <p:nvPr/>
          </p:nvPicPr>
          <p:blipFill>
            <a:blip r:embed="rId5"/>
            <a:stretch>
              <a:fillRect/>
            </a:stretch>
          </p:blipFill>
          <p:spPr>
            <a:xfrm>
              <a:off x="-1" y="0"/>
              <a:ext cx="5054601" cy="3975846"/>
            </a:xfrm>
            <a:prstGeom prst="rect">
              <a:avLst/>
            </a:prstGeom>
            <a:effectLst/>
          </p:spPr>
        </p:pic>
      </p:grpSp>
      <p:grpSp>
        <p:nvGrpSpPr>
          <p:cNvPr id="264" name="lightstock_141945_medium_bhp.jpg"/>
          <p:cNvGrpSpPr/>
          <p:nvPr/>
        </p:nvGrpSpPr>
        <p:grpSpPr>
          <a:xfrm rot="21238411">
            <a:off x="4369179" y="632978"/>
            <a:ext cx="5156201" cy="3700220"/>
            <a:chOff x="0" y="0"/>
            <a:chExt cx="5156200" cy="3700219"/>
          </a:xfrm>
        </p:grpSpPr>
        <p:pic>
          <p:nvPicPr>
            <p:cNvPr id="263" name="lightstock_141945_medium_bhp.jpg" descr="lightstock_141945_medium_bhp.jpg"/>
            <p:cNvPicPr>
              <a:picLocks noChangeAspect="1"/>
            </p:cNvPicPr>
            <p:nvPr/>
          </p:nvPicPr>
          <p:blipFill>
            <a:blip r:embed="rId6"/>
            <a:stretch>
              <a:fillRect/>
            </a:stretch>
          </p:blipFill>
          <p:spPr>
            <a:xfrm>
              <a:off x="215900" y="139700"/>
              <a:ext cx="4724401" cy="3141420"/>
            </a:xfrm>
            <a:prstGeom prst="rect">
              <a:avLst/>
            </a:prstGeom>
            <a:ln>
              <a:noFill/>
            </a:ln>
            <a:effectLst/>
          </p:spPr>
        </p:pic>
        <p:pic>
          <p:nvPicPr>
            <p:cNvPr id="262" name="lightstock_141945_medium_bhp.jpg" descr="lightstock_141945_medium_bhp.jpg"/>
            <p:cNvPicPr>
              <a:picLocks/>
            </p:cNvPicPr>
            <p:nvPr/>
          </p:nvPicPr>
          <p:blipFill>
            <a:blip r:embed="rId7"/>
            <a:stretch>
              <a:fillRect/>
            </a:stretch>
          </p:blipFill>
          <p:spPr>
            <a:xfrm>
              <a:off x="0" y="0"/>
              <a:ext cx="5156201" cy="3700220"/>
            </a:xfrm>
            <a:prstGeom prst="rect">
              <a:avLst/>
            </a:prstGeom>
            <a:effectLst/>
          </p:spPr>
        </p:pic>
      </p:grpSp>
      <p:grpSp>
        <p:nvGrpSpPr>
          <p:cNvPr id="267" name="lightstock_64518_medium_bhp.jpg"/>
          <p:cNvGrpSpPr/>
          <p:nvPr/>
        </p:nvGrpSpPr>
        <p:grpSpPr>
          <a:xfrm>
            <a:off x="584200" y="3314700"/>
            <a:ext cx="5056932" cy="3644900"/>
            <a:chOff x="0" y="0"/>
            <a:chExt cx="5056931" cy="3644900"/>
          </a:xfrm>
        </p:grpSpPr>
        <p:pic>
          <p:nvPicPr>
            <p:cNvPr id="266" name="lightstock_64518_medium_bhp.jpg" descr="lightstock_64518_medium_bhp.jpg"/>
            <p:cNvPicPr>
              <a:picLocks noChangeAspect="1"/>
            </p:cNvPicPr>
            <p:nvPr/>
          </p:nvPicPr>
          <p:blipFill>
            <a:blip r:embed="rId8"/>
            <a:stretch>
              <a:fillRect/>
            </a:stretch>
          </p:blipFill>
          <p:spPr>
            <a:xfrm>
              <a:off x="215900" y="139700"/>
              <a:ext cx="4625132" cy="3086100"/>
            </a:xfrm>
            <a:prstGeom prst="rect">
              <a:avLst/>
            </a:prstGeom>
            <a:ln>
              <a:noFill/>
            </a:ln>
            <a:effectLst/>
          </p:spPr>
        </p:pic>
        <p:pic>
          <p:nvPicPr>
            <p:cNvPr id="265" name="lightstock_64518_medium_bhp.jpg" descr="lightstock_64518_medium_bhp.jpg"/>
            <p:cNvPicPr>
              <a:picLocks/>
            </p:cNvPicPr>
            <p:nvPr/>
          </p:nvPicPr>
          <p:blipFill>
            <a:blip r:embed="rId9"/>
            <a:stretch>
              <a:fillRect/>
            </a:stretch>
          </p:blipFill>
          <p:spPr>
            <a:xfrm>
              <a:off x="0" y="0"/>
              <a:ext cx="5056932" cy="3644900"/>
            </a:xfrm>
            <a:prstGeom prst="rect">
              <a:avLst/>
            </a:prstGeom>
            <a:effectLst/>
          </p:spPr>
        </p:pic>
      </p:grpSp>
      <p:sp>
        <p:nvSpPr>
          <p:cNvPr id="268" name="Once again..."/>
          <p:cNvSpPr/>
          <p:nvPr/>
        </p:nvSpPr>
        <p:spPr>
          <a:xfrm>
            <a:off x="1043524" y="7042150"/>
            <a:ext cx="2578002" cy="660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b="1">
                <a:solidFill>
                  <a:srgbClr val="FFFFFF"/>
                </a:solidFill>
                <a:latin typeface="Calibri"/>
                <a:ea typeface="Calibri"/>
                <a:cs typeface="Calibri"/>
                <a:sym typeface="Calibri"/>
              </a:defRPr>
            </a:lvl1pPr>
          </a:lstStyle>
          <a:p>
            <a:r>
              <a:t>Once again...</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 name="lightstock_213429_jpg_bhp.jpg" descr="lightstock_213429_jpg_bhp.jpg"/>
          <p:cNvPicPr>
            <a:picLocks noChangeAspect="1"/>
          </p:cNvPicPr>
          <p:nvPr/>
        </p:nvPicPr>
        <p:blipFill>
          <a:blip r:embed="rId3"/>
          <a:stretch>
            <a:fillRect/>
          </a:stretch>
        </p:blipFill>
        <p:spPr>
          <a:xfrm>
            <a:off x="0" y="-2755900"/>
            <a:ext cx="13004800" cy="13004800"/>
          </a:xfrm>
          <a:prstGeom prst="rect">
            <a:avLst/>
          </a:prstGeom>
          <a:ln w="12700">
            <a:miter lim="400000"/>
          </a:ln>
        </p:spPr>
      </p:pic>
      <p:sp>
        <p:nvSpPr>
          <p:cNvPr id="271" name="“But thou art holy, O thou that inhabitest the…"/>
          <p:cNvSpPr/>
          <p:nvPr/>
        </p:nvSpPr>
        <p:spPr>
          <a:xfrm>
            <a:off x="2074" y="3600450"/>
            <a:ext cx="12992101" cy="1219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a:solidFill>
                  <a:srgbClr val="000000"/>
                </a:solidFill>
                <a:latin typeface="Calibri"/>
                <a:ea typeface="Calibri"/>
                <a:cs typeface="Calibri"/>
                <a:sym typeface="Calibri"/>
              </a:defRPr>
            </a:pPr>
            <a:r>
              <a:t>“But thou art holy, O thou that inhabitest the </a:t>
            </a:r>
          </a:p>
          <a:p>
            <a:pPr>
              <a:defRPr>
                <a:solidFill>
                  <a:srgbClr val="000000"/>
                </a:solidFill>
                <a:latin typeface="Calibri"/>
                <a:ea typeface="Calibri"/>
                <a:cs typeface="Calibri"/>
                <a:sym typeface="Calibri"/>
              </a:defRPr>
            </a:pPr>
            <a:r>
              <a:t>praises of [thy people.]” Ps. 22:3</a:t>
            </a:r>
          </a:p>
        </p:txBody>
      </p:sp>
      <p:sp>
        <p:nvSpPr>
          <p:cNvPr id="272" name="And let’s praise Him for…"/>
          <p:cNvSpPr/>
          <p:nvPr/>
        </p:nvSpPr>
        <p:spPr>
          <a:xfrm>
            <a:off x="789475" y="1225550"/>
            <a:ext cx="11417301" cy="1600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4800" b="1">
                <a:solidFill>
                  <a:srgbClr val="000000"/>
                </a:solidFill>
                <a:latin typeface="Calibri"/>
                <a:ea typeface="Calibri"/>
                <a:cs typeface="Calibri"/>
                <a:sym typeface="Calibri"/>
              </a:defRPr>
            </a:pPr>
            <a:r>
              <a:t>And let’s praise Him for </a:t>
            </a:r>
          </a:p>
          <a:p>
            <a:pPr>
              <a:defRPr sz="4800" b="1">
                <a:solidFill>
                  <a:srgbClr val="000000"/>
                </a:solidFill>
                <a:latin typeface="Calibri"/>
                <a:ea typeface="Calibri"/>
                <a:cs typeface="Calibri"/>
                <a:sym typeface="Calibri"/>
              </a:defRPr>
            </a:pPr>
            <a:r>
              <a:t>His sweet tender mercy towards us!</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 name="lightstock_213429_jpg_bhp.jpg" descr="lightstock_213429_jpg_bhp.jpg"/>
          <p:cNvPicPr>
            <a:picLocks noChangeAspect="1"/>
          </p:cNvPicPr>
          <p:nvPr/>
        </p:nvPicPr>
        <p:blipFill>
          <a:blip r:embed="rId3"/>
          <a:stretch>
            <a:fillRect/>
          </a:stretch>
        </p:blipFill>
        <p:spPr>
          <a:xfrm>
            <a:off x="0" y="-2755900"/>
            <a:ext cx="13004800" cy="13004800"/>
          </a:xfrm>
          <a:prstGeom prst="rect">
            <a:avLst/>
          </a:prstGeom>
          <a:ln w="12700">
            <a:miter lim="400000"/>
          </a:ln>
        </p:spPr>
      </p:pic>
      <p:sp>
        <p:nvSpPr>
          <p:cNvPr id="275" name="“Grace and peace be multiplied unto you through the knowledge of God, and of Jesus our Lord, According as his divine power hath given unto us all things that pertain unto life and godliness, through the knowledge of him that hath called us to glory and virtue: Whereby are given unto us exceeding great and precious promises: that by these ye might be partakers of the divine nature, having escaped the corruption that is in the world through lust” (2 Pet. 1:2-4)"/>
          <p:cNvSpPr/>
          <p:nvPr/>
        </p:nvSpPr>
        <p:spPr>
          <a:xfrm>
            <a:off x="838200" y="2120900"/>
            <a:ext cx="11315700" cy="4025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R="457200" defTabSz="457200">
              <a:defRPr sz="3000">
                <a:solidFill>
                  <a:srgbClr val="000000"/>
                </a:solidFill>
                <a:latin typeface="Calibri"/>
                <a:ea typeface="Calibri"/>
                <a:cs typeface="Calibri"/>
                <a:sym typeface="Calibri"/>
              </a:defRPr>
            </a:pPr>
            <a:r>
              <a:t>“Grace and peace be multiplied unto you through the knowledge of God, and of Jesus our Lord, According as his divine power hath given unto us all things that pertain unto life and godliness, through the knowledge of him that hath called us to glory and virtue: </a:t>
            </a:r>
            <a:r>
              <a:rPr b="1"/>
              <a:t>Whereby are given unto us exceeding great and precious promises</a:t>
            </a:r>
            <a:r>
              <a:t>: that by these ye might be partakers of the divine nature, having escaped the corruption that is in the world through lust” (2 Pet. 1:2-4)</a:t>
            </a:r>
          </a:p>
        </p:txBody>
      </p:sp>
      <p:sp>
        <p:nvSpPr>
          <p:cNvPr id="276" name="Let’s Claim God’s Promises for Victory!"/>
          <p:cNvSpPr/>
          <p:nvPr/>
        </p:nvSpPr>
        <p:spPr>
          <a:xfrm>
            <a:off x="2016191" y="800100"/>
            <a:ext cx="8201870" cy="723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000" b="1">
                <a:solidFill>
                  <a:srgbClr val="000000"/>
                </a:solidFill>
                <a:latin typeface="Calibri"/>
                <a:ea typeface="Calibri"/>
                <a:cs typeface="Calibri"/>
                <a:sym typeface="Calibri"/>
              </a:defRPr>
            </a:lvl1pPr>
          </a:lstStyle>
          <a:p>
            <a:r>
              <a:t>Let’s Claim God’s Promises for Victory!</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Characteristics of Pride!"/>
          <p:cNvSpPr/>
          <p:nvPr/>
        </p:nvSpPr>
        <p:spPr>
          <a:xfrm>
            <a:off x="3336769" y="1257300"/>
            <a:ext cx="6119516" cy="850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800" b="1">
                <a:solidFill>
                  <a:srgbClr val="000000"/>
                </a:solidFill>
                <a:latin typeface="Calibri"/>
                <a:ea typeface="Calibri"/>
                <a:cs typeface="Calibri"/>
                <a:sym typeface="Calibri"/>
              </a:defRPr>
            </a:lvl1pPr>
          </a:lstStyle>
          <a:p>
            <a:r>
              <a:t>Characteristics of Pride!</a:t>
            </a:r>
          </a:p>
        </p:txBody>
      </p:sp>
      <p:sp>
        <p:nvSpPr>
          <p:cNvPr id="140" name="“Pride doesn’t listen, it already knows.”"/>
          <p:cNvSpPr/>
          <p:nvPr/>
        </p:nvSpPr>
        <p:spPr>
          <a:xfrm>
            <a:off x="311931" y="2979606"/>
            <a:ext cx="11684000" cy="841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R="457200" defTabSz="457200">
              <a:defRPr sz="4800">
                <a:solidFill>
                  <a:srgbClr val="000000"/>
                </a:solidFill>
                <a:latin typeface="Calibri"/>
                <a:ea typeface="Calibri"/>
                <a:cs typeface="Calibri"/>
                <a:sym typeface="Calibri"/>
              </a:defRPr>
            </a:lvl1pPr>
          </a:lstStyle>
          <a:p>
            <a:pPr marL="685800" indent="-685800">
              <a:buFont typeface="Arial" panose="020B0604020202020204" pitchFamily="34" charset="0"/>
              <a:buChar char="•"/>
            </a:pPr>
            <a:r>
              <a:rPr dirty="0"/>
              <a:t>“Pride doesn’t listen, it already knows.” </a:t>
            </a:r>
          </a:p>
        </p:txBody>
      </p:sp>
      <p:sp>
        <p:nvSpPr>
          <p:cNvPr id="141" name="“Pride is the only disease that makes everyone sick except the one who has it!”"/>
          <p:cNvSpPr/>
          <p:nvPr/>
        </p:nvSpPr>
        <p:spPr>
          <a:xfrm>
            <a:off x="558800" y="4429989"/>
            <a:ext cx="11887200" cy="160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R="457200" defTabSz="457200">
              <a:defRPr sz="4800" b="1">
                <a:solidFill>
                  <a:srgbClr val="000000"/>
                </a:solidFill>
                <a:latin typeface="Calibri"/>
                <a:ea typeface="Calibri"/>
                <a:cs typeface="Calibri"/>
                <a:sym typeface="Calibri"/>
              </a:defRPr>
            </a:lvl1pPr>
          </a:lstStyle>
          <a:p>
            <a:pPr marL="685800" indent="-685800" algn="l">
              <a:buFont typeface="Arial" panose="020B0604020202020204" pitchFamily="34" charset="0"/>
              <a:buChar char="•"/>
            </a:pPr>
            <a:r>
              <a:rPr dirty="0">
                <a:solidFill>
                  <a:schemeClr val="bg1">
                    <a:lumMod val="50000"/>
                  </a:schemeClr>
                </a:solidFill>
              </a:rPr>
              <a:t>“Pride is the only disease that makes everyone sick except the one who has it!” </a:t>
            </a:r>
          </a:p>
        </p:txBody>
      </p:sp>
    </p:spTree>
    <p:extLst>
      <p:ext uri="{BB962C8B-B14F-4D97-AF65-F5344CB8AC3E}">
        <p14:creationId xmlns:p14="http://schemas.microsoft.com/office/powerpoint/2010/main" val="46572031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Characteristics of Pride!"/>
          <p:cNvSpPr/>
          <p:nvPr/>
        </p:nvSpPr>
        <p:spPr>
          <a:xfrm>
            <a:off x="3336769" y="1257300"/>
            <a:ext cx="6119516" cy="850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800" b="1">
                <a:solidFill>
                  <a:srgbClr val="000000"/>
                </a:solidFill>
                <a:latin typeface="Calibri"/>
                <a:ea typeface="Calibri"/>
                <a:cs typeface="Calibri"/>
                <a:sym typeface="Calibri"/>
              </a:defRPr>
            </a:lvl1pPr>
          </a:lstStyle>
          <a:p>
            <a:r>
              <a:t>Characteristics of Pride!</a:t>
            </a:r>
          </a:p>
        </p:txBody>
      </p:sp>
      <p:sp>
        <p:nvSpPr>
          <p:cNvPr id="140" name="“Pride doesn’t listen, it already knows.”"/>
          <p:cNvSpPr/>
          <p:nvPr/>
        </p:nvSpPr>
        <p:spPr>
          <a:xfrm>
            <a:off x="311931" y="2979606"/>
            <a:ext cx="11684000" cy="841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R="457200" defTabSz="457200">
              <a:defRPr sz="4800">
                <a:solidFill>
                  <a:srgbClr val="000000"/>
                </a:solidFill>
                <a:latin typeface="Calibri"/>
                <a:ea typeface="Calibri"/>
                <a:cs typeface="Calibri"/>
                <a:sym typeface="Calibri"/>
              </a:defRPr>
            </a:lvl1pPr>
          </a:lstStyle>
          <a:p>
            <a:pPr marL="685800" indent="-685800">
              <a:buFont typeface="Arial" panose="020B0604020202020204" pitchFamily="34" charset="0"/>
              <a:buChar char="•"/>
            </a:pPr>
            <a:r>
              <a:rPr dirty="0"/>
              <a:t>“Pride doesn’t listen, it already knows.” </a:t>
            </a:r>
          </a:p>
        </p:txBody>
      </p:sp>
      <p:sp>
        <p:nvSpPr>
          <p:cNvPr id="141" name="“Pride is the only disease that makes everyone sick except the one who has it!”"/>
          <p:cNvSpPr/>
          <p:nvPr/>
        </p:nvSpPr>
        <p:spPr>
          <a:xfrm>
            <a:off x="558800" y="4429989"/>
            <a:ext cx="11887200" cy="160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R="457200" defTabSz="457200">
              <a:defRPr sz="4800" b="1">
                <a:solidFill>
                  <a:srgbClr val="000000"/>
                </a:solidFill>
                <a:latin typeface="Calibri"/>
                <a:ea typeface="Calibri"/>
                <a:cs typeface="Calibri"/>
                <a:sym typeface="Calibri"/>
              </a:defRPr>
            </a:lvl1pPr>
          </a:lstStyle>
          <a:p>
            <a:pPr marL="685800" indent="-685800" algn="l">
              <a:buFont typeface="Arial" panose="020B0604020202020204" pitchFamily="34" charset="0"/>
              <a:buChar char="•"/>
            </a:pPr>
            <a:r>
              <a:rPr dirty="0">
                <a:solidFill>
                  <a:schemeClr val="bg1">
                    <a:lumMod val="50000"/>
                  </a:schemeClr>
                </a:solidFill>
              </a:rPr>
              <a:t>“Pride is the only disease that makes everyone sick except the one who has it!” </a:t>
            </a:r>
          </a:p>
        </p:txBody>
      </p:sp>
      <p:sp>
        <p:nvSpPr>
          <p:cNvPr id="142" name="“Pride is the carbon monoxide of sin. It silently and slowly kills you without you even knowing.”"/>
          <p:cNvSpPr/>
          <p:nvPr/>
        </p:nvSpPr>
        <p:spPr>
          <a:xfrm>
            <a:off x="554527" y="6407189"/>
            <a:ext cx="11887200"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R="457200" defTabSz="457200">
              <a:defRPr sz="4000">
                <a:solidFill>
                  <a:srgbClr val="000000"/>
                </a:solidFill>
                <a:latin typeface="Calibri"/>
                <a:ea typeface="Calibri"/>
                <a:cs typeface="Calibri"/>
                <a:sym typeface="Calibri"/>
              </a:defRPr>
            </a:lvl1pPr>
          </a:lstStyle>
          <a:p>
            <a:pPr marL="571500" indent="-571500" algn="l">
              <a:buFont typeface="Arial" panose="020B0604020202020204" pitchFamily="34" charset="0"/>
              <a:buChar char="•"/>
            </a:pPr>
            <a:r>
              <a:rPr sz="4800" dirty="0"/>
              <a:t>“Pride is the carbon monoxide of sin. It silently and slowly kills you without you even knowing.”</a:t>
            </a:r>
          </a:p>
        </p:txBody>
      </p:sp>
    </p:spTree>
    <p:extLst>
      <p:ext uri="{BB962C8B-B14F-4D97-AF65-F5344CB8AC3E}">
        <p14:creationId xmlns:p14="http://schemas.microsoft.com/office/powerpoint/2010/main" val="69015892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6" name="Finals_0001.jpg"/>
          <p:cNvGrpSpPr/>
          <p:nvPr/>
        </p:nvGrpSpPr>
        <p:grpSpPr>
          <a:xfrm rot="2642177">
            <a:off x="-62448" y="2682220"/>
            <a:ext cx="6921501" cy="4870297"/>
            <a:chOff x="0" y="0"/>
            <a:chExt cx="6921500" cy="4870296"/>
          </a:xfrm>
        </p:grpSpPr>
        <p:pic>
          <p:nvPicPr>
            <p:cNvPr id="145" name="Finals_0001.jpg" descr="Finals_0001.jpg"/>
            <p:cNvPicPr>
              <a:picLocks noChangeAspect="1"/>
            </p:cNvPicPr>
            <p:nvPr/>
          </p:nvPicPr>
          <p:blipFill>
            <a:blip r:embed="rId3"/>
            <a:stretch>
              <a:fillRect/>
            </a:stretch>
          </p:blipFill>
          <p:spPr>
            <a:xfrm>
              <a:off x="215899" y="139699"/>
              <a:ext cx="6489701" cy="4311498"/>
            </a:xfrm>
            <a:prstGeom prst="rect">
              <a:avLst/>
            </a:prstGeom>
            <a:ln>
              <a:noFill/>
            </a:ln>
            <a:effectLst/>
          </p:spPr>
        </p:pic>
        <p:pic>
          <p:nvPicPr>
            <p:cNvPr id="144" name="Finals_0001.jpg" descr="Finals_0001.jpg"/>
            <p:cNvPicPr>
              <a:picLocks/>
            </p:cNvPicPr>
            <p:nvPr/>
          </p:nvPicPr>
          <p:blipFill>
            <a:blip r:embed="rId4"/>
            <a:stretch>
              <a:fillRect/>
            </a:stretch>
          </p:blipFill>
          <p:spPr>
            <a:xfrm>
              <a:off x="-1" y="-1"/>
              <a:ext cx="6921501" cy="4870298"/>
            </a:xfrm>
            <a:prstGeom prst="rect">
              <a:avLst/>
            </a:prstGeom>
            <a:effectLst/>
          </p:spPr>
        </p:pic>
      </p:grpSp>
      <p:sp>
        <p:nvSpPr>
          <p:cNvPr id="147" name="This seminar is about…"/>
          <p:cNvSpPr/>
          <p:nvPr/>
        </p:nvSpPr>
        <p:spPr>
          <a:xfrm>
            <a:off x="5361623" y="1174750"/>
            <a:ext cx="5752803" cy="2336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4800" b="1">
                <a:solidFill>
                  <a:srgbClr val="000000"/>
                </a:solidFill>
                <a:latin typeface="Calibri"/>
                <a:ea typeface="Calibri"/>
                <a:cs typeface="Calibri"/>
                <a:sym typeface="Calibri"/>
              </a:defRPr>
            </a:pPr>
            <a:r>
              <a:t>This seminar is about </a:t>
            </a:r>
          </a:p>
          <a:p>
            <a:pPr>
              <a:defRPr sz="4800" b="1">
                <a:solidFill>
                  <a:srgbClr val="000000"/>
                </a:solidFill>
                <a:latin typeface="Calibri"/>
                <a:ea typeface="Calibri"/>
                <a:cs typeface="Calibri"/>
                <a:sym typeface="Calibri"/>
              </a:defRPr>
            </a:pPr>
            <a:r>
              <a:rPr sz="9600"/>
              <a:t>You</a:t>
            </a:r>
            <a:r>
              <a:t> and </a:t>
            </a:r>
            <a:r>
              <a:rPr sz="9600"/>
              <a:t>Me!</a:t>
            </a:r>
          </a:p>
        </p:txBody>
      </p:sp>
      <p:grpSp>
        <p:nvGrpSpPr>
          <p:cNvPr id="150" name="80 - Five Ways for Church Leaders to Encourage Youth.jpg"/>
          <p:cNvGrpSpPr/>
          <p:nvPr/>
        </p:nvGrpSpPr>
        <p:grpSpPr>
          <a:xfrm rot="21377503">
            <a:off x="6308235" y="4322714"/>
            <a:ext cx="5791201" cy="4843933"/>
            <a:chOff x="0" y="0"/>
            <a:chExt cx="5791200" cy="4843932"/>
          </a:xfrm>
        </p:grpSpPr>
        <p:pic>
          <p:nvPicPr>
            <p:cNvPr id="149" name="80 - Five Ways for Church Leaders to Encourage Youth.jpg" descr="80 - Five Ways for Church Leaders to Encourage Youth.jpg"/>
            <p:cNvPicPr>
              <a:picLocks noChangeAspect="1"/>
            </p:cNvPicPr>
            <p:nvPr/>
          </p:nvPicPr>
          <p:blipFill>
            <a:blip r:embed="rId5"/>
            <a:stretch>
              <a:fillRect/>
            </a:stretch>
          </p:blipFill>
          <p:spPr>
            <a:xfrm>
              <a:off x="215899" y="139700"/>
              <a:ext cx="5359401" cy="4285133"/>
            </a:xfrm>
            <a:prstGeom prst="rect">
              <a:avLst/>
            </a:prstGeom>
            <a:ln>
              <a:noFill/>
            </a:ln>
            <a:effectLst/>
          </p:spPr>
        </p:pic>
        <p:pic>
          <p:nvPicPr>
            <p:cNvPr id="148" name="80 - Five Ways for Church Leaders to Encourage Youth.jpg" descr="80 - Five Ways for Church Leaders to Encourage Youth.jpg"/>
            <p:cNvPicPr>
              <a:picLocks/>
            </p:cNvPicPr>
            <p:nvPr/>
          </p:nvPicPr>
          <p:blipFill>
            <a:blip r:embed="rId6"/>
            <a:stretch>
              <a:fillRect/>
            </a:stretch>
          </p:blipFill>
          <p:spPr>
            <a:xfrm>
              <a:off x="-1" y="0"/>
              <a:ext cx="5791201" cy="4843933"/>
            </a:xfrm>
            <a:prstGeom prst="rect">
              <a:avLst/>
            </a:prstGeom>
            <a:effectLst/>
          </p:spPr>
        </p:pic>
      </p:gr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However trifling this or that wrong act may seem in the eyes of men, no sin is small in the sight of God. Man’s judgment is partial, imperfect; but God estimates all things as they really are. The drunkard is despised and is told that his sin will exclude him from heaven; while pride, selfishness, and covetousness too often go unrebuked..."/>
          <p:cNvSpPr/>
          <p:nvPr/>
        </p:nvSpPr>
        <p:spPr>
          <a:xfrm>
            <a:off x="1193800" y="1587500"/>
            <a:ext cx="10985500" cy="6845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R="457200" defTabSz="457200">
              <a:defRPr sz="4800">
                <a:solidFill>
                  <a:srgbClr val="000000"/>
                </a:solidFill>
                <a:latin typeface="Calibri"/>
                <a:ea typeface="Calibri"/>
                <a:cs typeface="Calibri"/>
                <a:sym typeface="Calibri"/>
              </a:defRPr>
            </a:pPr>
            <a:r>
              <a:rPr dirty="0"/>
              <a:t>“However trifling this or that wrong act may seem in the eyes of men, no sin is small in the sight of God. Man’s judgment is partial, imperfect; but God estimates all things as they really are. The drunkard is despised and is told that his sin will exclude him from heaven; while pride, selfishness, and covetousness too often go unrebuked</a:t>
            </a:r>
            <a:r>
              <a:rPr lang="en-US" dirty="0"/>
              <a:t> . . .</a:t>
            </a:r>
            <a:endParaRPr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But these are sins that are especially offensive to God; for they are contrary to the benevolence of His character, to that unselfish love which is the very atmosphere of the unfallen universe. He who falls into some of the grosser sins may feel a sense of his shame and poverty and his need of the grace of Christ..."/>
          <p:cNvSpPr/>
          <p:nvPr/>
        </p:nvSpPr>
        <p:spPr>
          <a:xfrm>
            <a:off x="840275" y="1822450"/>
            <a:ext cx="11531601" cy="609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R="457200" defTabSz="457200">
              <a:defRPr sz="4800">
                <a:solidFill>
                  <a:srgbClr val="000000"/>
                </a:solidFill>
                <a:latin typeface="Calibri"/>
                <a:ea typeface="Calibri"/>
                <a:cs typeface="Calibri"/>
                <a:sym typeface="Calibri"/>
              </a:defRPr>
            </a:lvl1pPr>
          </a:lstStyle>
          <a:p>
            <a:r>
              <a:rPr dirty="0"/>
              <a:t>But these are sins that are especially offensive to God; for they are contrary to the benevolence of His character, to that unselfish love which is the very atmosphere of the unfallen universe. He who falls into some of the grosser sins may feel a sense of his shame and poverty and his need of the grace of Christ</a:t>
            </a:r>
            <a:r>
              <a:rPr lang="en-US" dirty="0"/>
              <a:t> . . .</a:t>
            </a:r>
            <a:endParaRPr dirty="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 But pride feels no need, and so it closes the heart against Christ and the infinite blessings He came to give.”…"/>
          <p:cNvSpPr/>
          <p:nvPr/>
        </p:nvSpPr>
        <p:spPr>
          <a:xfrm>
            <a:off x="979975" y="3572371"/>
            <a:ext cx="11036301" cy="3180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R="457200" defTabSz="457200">
              <a:defRPr sz="4800">
                <a:solidFill>
                  <a:srgbClr val="000000"/>
                </a:solidFill>
                <a:latin typeface="Calibri"/>
                <a:ea typeface="Calibri"/>
                <a:cs typeface="Calibri"/>
                <a:sym typeface="Calibri"/>
              </a:defRPr>
            </a:pPr>
            <a:r>
              <a:rPr b="1" dirty="0"/>
              <a:t>But pride feels no need, </a:t>
            </a:r>
            <a:r>
              <a:rPr dirty="0"/>
              <a:t>and so it closes the heart against Christ and the infinite blessings He came to give.”</a:t>
            </a:r>
          </a:p>
          <a:p>
            <a:pPr marR="457200" defTabSz="457200">
              <a:defRPr sz="4800">
                <a:solidFill>
                  <a:srgbClr val="000000"/>
                </a:solidFill>
                <a:latin typeface="Calibri"/>
                <a:ea typeface="Calibri"/>
                <a:cs typeface="Calibri"/>
                <a:sym typeface="Calibri"/>
              </a:defRPr>
            </a:pPr>
            <a:endParaRPr sz="2800" dirty="0"/>
          </a:p>
          <a:p>
            <a:pPr marR="457200" defTabSz="457200">
              <a:defRPr sz="4800">
                <a:solidFill>
                  <a:srgbClr val="000000"/>
                </a:solidFill>
                <a:latin typeface="Calibri"/>
                <a:ea typeface="Calibri"/>
                <a:cs typeface="Calibri"/>
                <a:sym typeface="Calibri"/>
              </a:defRPr>
            </a:pPr>
            <a:r>
              <a:rPr sz="2800" i="1" dirty="0"/>
              <a:t>Steps to Christ</a:t>
            </a:r>
            <a:r>
              <a:rPr sz="2800" dirty="0"/>
              <a:t>, p. 30</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armony">
  <a:themeElements>
    <a:clrScheme name="Harmony">
      <a:dk1>
        <a:srgbClr val="6C6963"/>
      </a:dk1>
      <a:lt1>
        <a:srgbClr val="092C6C"/>
      </a:lt1>
      <a:dk2>
        <a:srgbClr val="565F5F"/>
      </a:dk2>
      <a:lt2>
        <a:srgbClr val="C2CBCA"/>
      </a:lt2>
      <a:accent1>
        <a:srgbClr val="87AEC1"/>
      </a:accent1>
      <a:accent2>
        <a:srgbClr val="D6BB9E"/>
      </a:accent2>
      <a:accent3>
        <a:srgbClr val="CC7A69"/>
      </a:accent3>
      <a:accent4>
        <a:srgbClr val="EAAB5C"/>
      </a:accent4>
      <a:accent5>
        <a:srgbClr val="98C8C6"/>
      </a:accent5>
      <a:accent6>
        <a:srgbClr val="C3CD8B"/>
      </a:accent6>
      <a:hlink>
        <a:srgbClr val="0000FF"/>
      </a:hlink>
      <a:folHlink>
        <a:srgbClr val="FF00FF"/>
      </a:folHlink>
    </a:clrScheme>
    <a:fontScheme name="Harmony">
      <a:majorFont>
        <a:latin typeface="Baskerville"/>
        <a:ea typeface="Baskerville"/>
        <a:cs typeface="Baskerville"/>
      </a:majorFont>
      <a:minorFont>
        <a:latin typeface="Baskerville"/>
        <a:ea typeface="Baskerville"/>
        <a:cs typeface="Baskerville"/>
      </a:minorFont>
    </a:fontScheme>
    <a:fmtScheme name="Harmon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chemeClr val="accent5">
              <a:hueOff val="85969"/>
              <a:satOff val="-7811"/>
              <a:lumOff val="-38955"/>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Harmony">
  <a:themeElements>
    <a:clrScheme name="Harmony">
      <a:dk1>
        <a:srgbClr val="000000"/>
      </a:dk1>
      <a:lt1>
        <a:srgbClr val="FFFFFF"/>
      </a:lt1>
      <a:dk2>
        <a:srgbClr val="565F5F"/>
      </a:dk2>
      <a:lt2>
        <a:srgbClr val="C2CBCA"/>
      </a:lt2>
      <a:accent1>
        <a:srgbClr val="87AEC1"/>
      </a:accent1>
      <a:accent2>
        <a:srgbClr val="D6BB9E"/>
      </a:accent2>
      <a:accent3>
        <a:srgbClr val="CC7A69"/>
      </a:accent3>
      <a:accent4>
        <a:srgbClr val="EAAB5C"/>
      </a:accent4>
      <a:accent5>
        <a:srgbClr val="98C8C6"/>
      </a:accent5>
      <a:accent6>
        <a:srgbClr val="C3CD8B"/>
      </a:accent6>
      <a:hlink>
        <a:srgbClr val="0000FF"/>
      </a:hlink>
      <a:folHlink>
        <a:srgbClr val="FF00FF"/>
      </a:folHlink>
    </a:clrScheme>
    <a:fontScheme name="Harmony">
      <a:majorFont>
        <a:latin typeface="Baskerville"/>
        <a:ea typeface="Baskerville"/>
        <a:cs typeface="Baskerville"/>
      </a:majorFont>
      <a:minorFont>
        <a:latin typeface="Baskerville"/>
        <a:ea typeface="Baskerville"/>
        <a:cs typeface="Baskerville"/>
      </a:minorFont>
    </a:fontScheme>
    <a:fmtScheme name="Harmon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chemeClr val="accent5">
              <a:hueOff val="85969"/>
              <a:satOff val="-7811"/>
              <a:lumOff val="-38955"/>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157</TotalTime>
  <Words>2324</Words>
  <Application>Microsoft Macintosh PowerPoint</Application>
  <PresentationFormat>Custom</PresentationFormat>
  <Paragraphs>325</Paragraphs>
  <Slides>37</Slides>
  <Notes>34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Abadi MT Condensed Extra Bold</vt:lpstr>
      <vt:lpstr>Arial</vt:lpstr>
      <vt:lpstr>Baskerville</vt:lpstr>
      <vt:lpstr>Calibri</vt:lpstr>
      <vt:lpstr>Cambria</vt:lpstr>
      <vt:lpstr>Helvetica</vt:lpstr>
      <vt:lpstr>Hoefler Text</vt:lpstr>
      <vt:lpstr>Lucida Grande</vt:lpstr>
      <vt:lpstr>Zapfino</vt:lpstr>
      <vt:lpstr>Harmony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Turner, Rebecca</cp:lastModifiedBy>
  <cp:revision>13</cp:revision>
  <dcterms:modified xsi:type="dcterms:W3CDTF">2019-10-30T23:36:12Z</dcterms:modified>
</cp:coreProperties>
</file>