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5.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84" r:id="rId4"/>
    <p:sldId id="261" r:id="rId5"/>
    <p:sldId id="264" r:id="rId6"/>
    <p:sldId id="263" r:id="rId7"/>
    <p:sldId id="285" r:id="rId8"/>
    <p:sldId id="266" r:id="rId9"/>
    <p:sldId id="267" r:id="rId10"/>
    <p:sldId id="268" r:id="rId11"/>
    <p:sldId id="286" r:id="rId12"/>
    <p:sldId id="270" r:id="rId13"/>
    <p:sldId id="272" r:id="rId14"/>
    <p:sldId id="271" r:id="rId15"/>
    <p:sldId id="287" r:id="rId16"/>
    <p:sldId id="274" r:id="rId17"/>
    <p:sldId id="275" r:id="rId18"/>
    <p:sldId id="276" r:id="rId19"/>
    <p:sldId id="288" r:id="rId20"/>
    <p:sldId id="278" r:id="rId21"/>
    <p:sldId id="279" r:id="rId22"/>
    <p:sldId id="280" r:id="rId23"/>
    <p:sldId id="281" r:id="rId24"/>
    <p:sldId id="282"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5AB1"/>
    <a:srgbClr val="D883FF"/>
    <a:srgbClr val="521B93"/>
    <a:srgbClr val="943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93"/>
    <p:restoredTop sz="53386"/>
  </p:normalViewPr>
  <p:slideViewPr>
    <p:cSldViewPr snapToGrid="0" snapToObjects="1">
      <p:cViewPr varScale="1">
        <p:scale>
          <a:sx n="43" d="100"/>
          <a:sy n="43" d="100"/>
        </p:scale>
        <p:origin x="187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37B6EF-1EEF-3A4F-A822-990B72D28CC6}"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DC53A-3943-E24E-A838-496FFD443334}" type="slidenum">
              <a:rPr lang="en-US" smtClean="0"/>
              <a:t>‹nº›</a:t>
            </a:fld>
            <a:endParaRPr lang="en-US"/>
          </a:p>
        </p:txBody>
      </p:sp>
    </p:spTree>
    <p:extLst>
      <p:ext uri="{BB962C8B-B14F-4D97-AF65-F5344CB8AC3E}">
        <p14:creationId xmlns:p14="http://schemas.microsoft.com/office/powerpoint/2010/main" val="1380055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Introdução</a:t>
            </a:r>
            <a:endParaRPr lang="en-US" sz="1200" kern="1200" dirty="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Saudar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todos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nome</a:t>
            </a:r>
            <a:r>
              <a:rPr lang="en-US" sz="1200" kern="1200" dirty="0" smtClean="0">
                <a:solidFill>
                  <a:schemeClr val="tx1"/>
                </a:solidFill>
                <a:effectLst/>
                <a:latin typeface="+mn-lt"/>
                <a:ea typeface="+mn-ea"/>
                <a:cs typeface="+mn-cs"/>
              </a:rPr>
              <a:t> de Jesus.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1</a:t>
            </a:fld>
            <a:endParaRPr lang="en-US"/>
          </a:p>
        </p:txBody>
      </p:sp>
    </p:spTree>
    <p:extLst>
      <p:ext uri="{BB962C8B-B14F-4D97-AF65-F5344CB8AC3E}">
        <p14:creationId xmlns:p14="http://schemas.microsoft.com/office/powerpoint/2010/main" val="112100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Encontramos sua resposta ao ultimato de Barak em Juízes 4: 9"‘ Muito bem ’, disse Debora,‘ Eu irei com você.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10</a:t>
            </a:fld>
            <a:endParaRPr lang="en-US"/>
          </a:p>
        </p:txBody>
      </p:sp>
    </p:spTree>
    <p:extLst>
      <p:ext uri="{BB962C8B-B14F-4D97-AF65-F5344CB8AC3E}">
        <p14:creationId xmlns:p14="http://schemas.microsoft.com/office/powerpoint/2010/main" val="2315758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História</a:t>
            </a:r>
            <a:r>
              <a:rPr lang="en-US" sz="1200" b="1" kern="1200" dirty="0" smtClean="0">
                <a:solidFill>
                  <a:schemeClr val="tx1"/>
                </a:solidFill>
                <a:effectLst/>
                <a:latin typeface="+mn-lt"/>
                <a:ea typeface="+mn-ea"/>
                <a:cs typeface="+mn-cs"/>
              </a:rPr>
              <a:t> n.3</a:t>
            </a:r>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Existem diferentes maneiras de algumas pessoas se destacarem da multidão em uma comunidade. Uma maneira certa de conseguir isso para uma mulher é casar-se com um homem estrangeiro. Em comunidades próximas, todo mundo conhece todo mundo, e tais decisões são decisões muito importantes a serem tomadas, pois as consequências duram a vida toda. E foi exatamente isso que ela fez. Ela se casou com um estrangeiro. Mas isso foi apenas o começo de sua incrível história e muitas vezes de vida difícil.</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Seu marido tinha um irmão que também se casou com uma mulher de sua aldeia. Não sei quem se casou primeiro, ou se os dois se casaram ao mesmo tempo, mas podemos presumir que deve ter sido mais fácil para essas mulheres lidar com as pessoas que estavam conversando sobre suas decisões com duas delas juntas. À medida que a conversa na aldeia diminuía, ela procurava meios de se encaixar na nova família à qual agora pertencia.</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Como acontece em novos casamentos, muitos ajustes devem ocorrer. Cada pessoa traz seus gostos, seus hábitos, seus modos, sua linguagem, sua forma de pensar que precisa ser explorada, compreendida, desafiada, respeitada, adotada. Outro assunto significativo com o qual eles estavam lidando era a religião. A religião dele era diferente da dela, e ela começou a admirar seu Deus e sua religião.</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primeiro ano de casamento passou e não havia novidades para compartilhar. O segundo também passou, e agora a vila começou a falar e especular. Por que ainda não há nenhum filho em sua família? Como se não fosse difícil o suficiente para ela lutar contra esse problema, os comentários de outras pessoas devem ter aumentado suas dificuldades. Mas o pior ainda estava por vir.</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Primeiro, seu sogro morreu. Foi um golpe muito forte para a família. Sua sogra estava inconsolável. Ela gostava da sogra e eles se davam bem. É algo que todas as sogras deveriam aprender - a ter boas relações com suas noras.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Mas como se a morte do sogro não fosse difícil o suficiente, mais dois golpes pesados atingiram a família. Seu cunhado e seu próprio amado marido morreram. Alguma doença atingiu todos os homens desta família. Que tristeza caiu sobre as três mulheres! É difícil imaginar a profundidade da tristeza que eles devem ter sentido. Sem maridos para cuidar delas e sem filhos para dar esperança para o futuro!</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Então vieram as notícias que eram tanto boas quanto ruins. Ouviram dizer que acabou a fome na terra de onde vinha o marido dela, que o trouxe a este lugar, e ali havia fartura de comida. Isso foi bom. Mas sua sogra decidiu voltar para lá. Isso foi ruim.</a:t>
            </a:r>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11</a:t>
            </a:fld>
            <a:endParaRPr lang="en-US"/>
          </a:p>
        </p:txBody>
      </p:sp>
    </p:spTree>
    <p:extLst>
      <p:ext uri="{BB962C8B-B14F-4D97-AF65-F5344CB8AC3E}">
        <p14:creationId xmlns:p14="http://schemas.microsoft.com/office/powerpoint/2010/main" val="3875943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O que estava para acontecer com ela? Que futuro havia para ela?</a:t>
            </a:r>
          </a:p>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A decisão inicial foi que as três mulheres iriam juntas. Elas eram uma família agora, e era bom que elas ficassem juntas. Preparativos foram feitos, despedidas foram ditas e elas estavam caminhando pela estrada.</a:t>
            </a:r>
          </a:p>
          <a:p>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Ela estava deixando o lugar com o qual se sentia confortável, as pessoas que conhecia, os costumes que conhecia, a língua que conhecia, para ir para um lugar que nunca tinha visto antes, para viver com pessoas que não conhecia. Essa é uma decisão difícil. Mas foi tomada e elas estavam a caminho.</a:t>
            </a:r>
          </a:p>
          <a:p>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Então sua sogra parou. Ela percebeu que era demais para essas jovens, suas queridas noras, deixarem seu povo e ir com ela. Ela não tinha nada a oferecer para onde eles estavam indo. Sua sogra disse que não sabia como seria aceita de volta depois de dez anos de ausência. Como ela cuidaria de si mesma, quanto mais de outras duas mulheres? Então, sua sogra pediu às duas noras que voltassem para sua aldeia natal e começassem uma nova vida. Seria mais fácil fazer isso do que continuar com ela.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12</a:t>
            </a:fld>
            <a:endParaRPr lang="en-US"/>
          </a:p>
        </p:txBody>
      </p:sp>
    </p:spTree>
    <p:extLst>
      <p:ext uri="{BB962C8B-B14F-4D97-AF65-F5344CB8AC3E}">
        <p14:creationId xmlns:p14="http://schemas.microsoft.com/office/powerpoint/2010/main" val="2304280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Você já passou por uma situação em que a vida lhe deu tanto sofrimento, seus entes queridos morreram e então você deve tomar uma decisão difícil?</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Talvez você também precisou deixar sua terra natal para ir para outro país, outro povo? Quão difícil foi isso?</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Sua cunhada decidiu que sua sogra tinha um motivo válido e relutantemente disse adeus e voltou atrás.</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que ela devia fazer agora? Juntar-se à cunhada e voltar para os parentes? Talvez encontrasse um marido ou permaneceria solteira para o resto de sua vida? Ou ficar com a sogra e começar uma nova vida, sem nenhuma garantia de que haveria futuro para ela. Onde ela ficaria? Quanto tempo ela ainda poderia viver? Onde ela morreria e seria enterrada?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13</a:t>
            </a:fld>
            <a:endParaRPr lang="en-US"/>
          </a:p>
        </p:txBody>
      </p:sp>
    </p:spTree>
    <p:extLst>
      <p:ext uri="{BB962C8B-B14F-4D97-AF65-F5344CB8AC3E}">
        <p14:creationId xmlns:p14="http://schemas.microsoft.com/office/powerpoint/2010/main" val="2772287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Sua decisão foi firme e muito clara. Lemos em Rute 1:16, “Mas Rute respondeu:‘ Não me exija que a deixe ou me afaste de você. Onde você for, eu irei.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14</a:t>
            </a:fld>
            <a:endParaRPr lang="en-US"/>
          </a:p>
        </p:txBody>
      </p:sp>
    </p:spTree>
    <p:extLst>
      <p:ext uri="{BB962C8B-B14F-4D97-AF65-F5344CB8AC3E}">
        <p14:creationId xmlns:p14="http://schemas.microsoft.com/office/powerpoint/2010/main" val="514666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História</a:t>
            </a:r>
            <a:r>
              <a:rPr lang="en-US" sz="1200" b="1" kern="1200" dirty="0" smtClean="0">
                <a:solidFill>
                  <a:schemeClr val="tx1"/>
                </a:solidFill>
                <a:effectLst/>
                <a:latin typeface="+mn-lt"/>
                <a:ea typeface="+mn-ea"/>
                <a:cs typeface="+mn-cs"/>
              </a:rPr>
              <a:t> n.4</a:t>
            </a:r>
            <a:endParaRPr lang="en-US" sz="1200" kern="1200" dirty="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Ele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está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fazendo</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que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ficou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shocada</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“Ele está coberto de cinzas, suas roupas estão rasgadas, ele está gemendo alto e amargamente e está vestido de saco”, responderam suas criadas.</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Esta foi uma notícia terrível. Ela não tinha ideia do que do que neste mundo estava acontecendo com seu querido tio. Seu amor e gratidão por ele aumentaram. Imagens de seus anos de crescimento passaram por sua mente.</a:t>
            </a:r>
          </a:p>
          <a:p>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Ela não se lembrava muito do que aconteceu quando seus pais morreram, mas se lembrava de ter crescido com seu tio amoroso que cuidava dela. Ele a amava profundamente e fez tudo o que pôde para que ela crescesse com comida, abrigo e educação suficientes. Ele a protegeu e implantou nela um forte senso de quem ela era.</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Outras memórias passaram por sua mente. Como foi ela tirada dele para se juntar a outras jovens na casa real. Um sorriso apareceu em seu rosto, lembrando-se de todos os mimos que ela recebeu por um ano inteiro em preparação para encontrar o rei. Depois, o banquete incrível quando ela se tornou a rainha.</a:t>
            </a:r>
          </a:p>
          <a:p>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 vida real e os deveres a separavam de seu querido tio, e ela não conseguia passar tanto tempo com ele quanto desejava. Mas ouvir essa notícia sobre sua condição a perturbou muito.</a:t>
            </a:r>
          </a:p>
          <a:p>
            <a:r>
              <a:rPr lang="pt-BR" sz="1200" kern="1200" dirty="0" smtClean="0">
                <a:solidFill>
                  <a:schemeClr val="tx1"/>
                </a:solidFill>
                <a:effectLst/>
                <a:latin typeface="+mn-lt"/>
                <a:ea typeface="+mn-ea"/>
                <a:cs typeface="+mn-cs"/>
              </a:rPr>
              <a:t>Então, seu primeiro impulso foi enviar-lhe um novo conjunto de roupas. Talvez ele estivesse com dificuldades financeiras e ela ficasse mais do que feliz em ajudar. Mas logo as coisas ficaram ainda piores. Seu tio se recusou a levar as roupas. Por quê? Ela não tinha ideia e precisava descobrir.</a:t>
            </a:r>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15</a:t>
            </a:fld>
            <a:endParaRPr lang="en-US"/>
          </a:p>
        </p:txBody>
      </p:sp>
    </p:spTree>
    <p:extLst>
      <p:ext uri="{BB962C8B-B14F-4D97-AF65-F5344CB8AC3E}">
        <p14:creationId xmlns:p14="http://schemas.microsoft.com/office/powerpoint/2010/main" val="3484560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Ela não pode imaginar quão ruins as notícias ainda seriam</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Embora agora fizesse parte da família real, ela não era uma parte ativa da política da época. Seu tio estava muito informado do que estava acontecendo. Uma vez antes, por causa dele e de sua intervenção com o rei, a vida do rei, seu marido foi poupada, mas desta vez as apostas eram muito maiores. Seu tio enviou-lhe todas as informações, incluindo a publicação escrita do novo edital que afetava todos os judeus. Seu tio a encorajou a ver o rei, implorar por misericórdia e suplicar a ele pelo seu povo.</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 essa altura, ela estava bem ciente dos protocolos reais e, devido ao plano anterior para assassinar o rei, as medidas de segurança eram mais rígidas. Qualquer um que se aproximasse do rei seria morto, a menos que o rei mostrasse misericórdia especial levantando um cetro. Era muito arriscado. Ela não achava que poderia fazer o que seu tio pediu.</a:t>
            </a:r>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Não sei se seu tio ficou surpreso com sua resposta. Mas ele tinha uma opinião forte que compartilhava com ela. Segundo ele, esta situação foi possivelmente o principal motivo pelo qual Deus permitiu que ela estivesse na posição em que estava, e se ela não interviesse agora e lutasse por seu povo, seria triste para ela, enquanto Deus encontraria outros meios de ajudá-los.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16</a:t>
            </a:fld>
            <a:endParaRPr lang="en-US"/>
          </a:p>
        </p:txBody>
      </p:sp>
    </p:spTree>
    <p:extLst>
      <p:ext uri="{BB962C8B-B14F-4D97-AF65-F5344CB8AC3E}">
        <p14:creationId xmlns:p14="http://schemas.microsoft.com/office/powerpoint/2010/main" val="2390256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Você já esteve em uma posição de liderança em que precisava tomar uma decisão difícil, em que precisava falar sobre determinado assunto ou falar em nome de outra pessoa que não tinha voz, mas confiava em você para falar por ela? O que você fez? Você falou ou ficou em silêncio? Como aquilo fez você se sentir?</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que você teria feito na situação dela?</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Ela considerou seriamente as palavras de seu tio.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17</a:t>
            </a:fld>
            <a:endParaRPr lang="en-US"/>
          </a:p>
        </p:txBody>
      </p:sp>
    </p:spTree>
    <p:extLst>
      <p:ext uri="{BB962C8B-B14F-4D97-AF65-F5344CB8AC3E}">
        <p14:creationId xmlns:p14="http://schemas.microsoft.com/office/powerpoint/2010/main" val="1003917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Então ela lhe enviou sua resposta. Lemos em Ester 4:16: “Vai, reúne todos os judeus que estão em </a:t>
            </a:r>
            <a:r>
              <a:rPr lang="pt-BR" sz="1200" kern="1200" dirty="0" err="1" smtClean="0">
                <a:solidFill>
                  <a:schemeClr val="tx1"/>
                </a:solidFill>
                <a:effectLst/>
                <a:latin typeface="+mn-lt"/>
                <a:ea typeface="+mn-ea"/>
                <a:cs typeface="+mn-cs"/>
              </a:rPr>
              <a:t>Susa</a:t>
            </a:r>
            <a:r>
              <a:rPr lang="pt-BR" sz="1200" kern="1200" dirty="0" smtClean="0">
                <a:solidFill>
                  <a:schemeClr val="tx1"/>
                </a:solidFill>
                <a:effectLst/>
                <a:latin typeface="+mn-lt"/>
                <a:ea typeface="+mn-ea"/>
                <a:cs typeface="+mn-cs"/>
              </a:rPr>
              <a:t> e jejua por mim. Não coma ou beba por três dias, noite e dia. Eu e minhas criadas iremos jejuar como você. Quando isso for feito, eu irei. ”</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Ouvimos quatro histórias sobre mulheres diferentes na Bíblia.</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Podemos ter uma sobre um homem?</a:t>
            </a:r>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18</a:t>
            </a:fld>
            <a:endParaRPr lang="en-US"/>
          </a:p>
        </p:txBody>
      </p:sp>
    </p:spTree>
    <p:extLst>
      <p:ext uri="{BB962C8B-B14F-4D97-AF65-F5344CB8AC3E}">
        <p14:creationId xmlns:p14="http://schemas.microsoft.com/office/powerpoint/2010/main" val="2803055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História</a:t>
            </a:r>
            <a:r>
              <a:rPr lang="en-US" sz="1200" b="1" kern="1200" dirty="0" smtClean="0">
                <a:solidFill>
                  <a:schemeClr val="tx1"/>
                </a:solidFill>
                <a:effectLst/>
                <a:latin typeface="+mn-lt"/>
                <a:ea typeface="+mn-ea"/>
                <a:cs typeface="+mn-cs"/>
              </a:rPr>
              <a:t> n.5</a:t>
            </a:r>
            <a:endParaRPr lang="en-US" sz="1200" kern="1200" dirty="0">
              <a:solidFill>
                <a:schemeClr val="tx1"/>
              </a:solidFill>
              <a:effectLst/>
              <a:latin typeface="+mn-lt"/>
              <a:ea typeface="+mn-ea"/>
              <a:cs typeface="+mn-cs"/>
            </a:endParaRP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Algumas pessoas podem ver o futuro. Eles são líderes visionários. Eles têm uma visão muito mais ampla e ajustam suas vidas de acordo, bem como preparam seus seguidores.</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Ele era um desses líderes. Ele viu claramente o futuro e tentou preparar sua equipe para o que estava por vir. Ele sabia que para eles seria um momento muito difícil. Então, ele tentou prepará-los para esses poucos dias difíceis, poucos dias devastadores, poucos dias terríveis.</a:t>
            </a:r>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19</a:t>
            </a:fld>
            <a:endParaRPr lang="en-US"/>
          </a:p>
        </p:txBody>
      </p:sp>
    </p:spTree>
    <p:extLst>
      <p:ext uri="{BB962C8B-B14F-4D97-AF65-F5344CB8AC3E}">
        <p14:creationId xmlns:p14="http://schemas.microsoft.com/office/powerpoint/2010/main" val="791809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Você gosta de histórias? Eu gosto de ouvir histórias, especialmente aquelas que realmente aconteceram. Hoje vamos ouvir algumas histórias sobre pessoas que enfrentaram situações difíceis. Eles tiveram que tomar decisão que mudaram a vida. Embora tenham enfrentado circunstâncias diferentes, vivido em lugares diferentes e também em momentos diferentes da história, eles precisaram decidir. Se eles decidissem por um caminho, a história seria diferente. Não apenas para eles pessoalmente, mas para a história de nações inteiras.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Ouça cuidadosamente</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O Espírito Santo estará falando com você por meio dessas histórias. Abra seu coração e mente para ouvir Sua mensagem para você hoje, enquanto você enfrenta decisões que precisa tomar.</a:t>
            </a:r>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2</a:t>
            </a:fld>
            <a:endParaRPr lang="en-US"/>
          </a:p>
        </p:txBody>
      </p:sp>
    </p:spTree>
    <p:extLst>
      <p:ext uri="{BB962C8B-B14F-4D97-AF65-F5344CB8AC3E}">
        <p14:creationId xmlns:p14="http://schemas.microsoft.com/office/powerpoint/2010/main" val="1550830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Por meses, senão anos, ele vinha tentando fazê-los entender.</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Foi em vão. Eles estavam completamente cegos para sua visão do que estava frente.</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 esta noite foi a última que ele passou com os membros mais próximos de sua equipe.</a:t>
            </a:r>
          </a:p>
          <a:p>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Que melhor maneira de passarmos a última noite juntos antes de um grande evento do que jantar juntos? Era uma das ocasiões anuais em que as famílias se reuniam para esta refeição. No entanto, ele fez questão de que desta ele3s se lembrassem, então mudou alguns rituais associados à ocasião.</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Quando o jantar acabou, eles foram dar um passeio. É uma boa ideia fazer uma caminhada leve após uma refeição. Você deveria fazer isso também.</a:t>
            </a:r>
          </a:p>
          <a:p>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Ele disse a eles que naquela mesma noite eles experimentariam o que nenhum deles esperava. Eles acabaram de fazer esta refeição especial; sim, foi de algum modo diferente, mas ainda assim foi ótimo estarmos juntos. Eles amavam seu líder e gostavam de passar tempo juntos. Então, novamente, eles não conseguiam entender o que ele queria dizer quando disse que todos o abandonariam. Essa palavra que ele usou significava que eles cairiam, se afastariam, teriam sua fé nele abalada, tropeçariam em sua fé por causa dele; eles teriam vergonha dele e o abandonariam.</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Ele sabia o quão devastados eles ficariam. Ele tinha que encontrar uma maneira de dar esperança a eles. Algo de que eles se lembrariam. Algo que os tiraria do fundo que eles atingiriam. Algo simples, mas profundo.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20</a:t>
            </a:fld>
            <a:endParaRPr lang="en-US"/>
          </a:p>
        </p:txBody>
      </p:sp>
    </p:spTree>
    <p:extLst>
      <p:ext uri="{BB962C8B-B14F-4D97-AF65-F5344CB8AC3E}">
        <p14:creationId xmlns:p14="http://schemas.microsoft.com/office/powerpoint/2010/main" val="2958776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Você já passou por uma situação em que precisou dizer algo importante para alguém que está numa encruzilhada de sua vida? O que você disse? O que você gostaria de ter dito?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21</a:t>
            </a:fld>
            <a:endParaRPr lang="en-US"/>
          </a:p>
        </p:txBody>
      </p:sp>
    </p:spTree>
    <p:extLst>
      <p:ext uri="{BB962C8B-B14F-4D97-AF65-F5344CB8AC3E}">
        <p14:creationId xmlns:p14="http://schemas.microsoft.com/office/powerpoint/2010/main" val="1098407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Lemos o que Ele disse em Mateus 26:31, 32: “Então Jesus lhes disse. . . Mas depois que eu tiver ressuscitado, irei adiante de vocês para a Galileia. ”</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Esta não foi a primeira vez que Jesus disse: 'Eu irei'. Muito tempo antes que o pecado viesse a este mundo e uma solução fosse necessária, ele disse: ‘Eu irei’, embora ele soubesse que seria difícil, muito difícil. Seria doloroso. Ele seria mal compreendido, desonrado, desrespeitado, odiado, eternamente separado de seu Pai, e ainda assim disse: ‘Eu irei’.</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Por que alguém estaria disposto a ir em uma missão como essa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22</a:t>
            </a:fld>
            <a:endParaRPr lang="en-US"/>
          </a:p>
        </p:txBody>
      </p:sp>
    </p:spTree>
    <p:extLst>
      <p:ext uri="{BB962C8B-B14F-4D97-AF65-F5344CB8AC3E}">
        <p14:creationId xmlns:p14="http://schemas.microsoft.com/office/powerpoint/2010/main" val="1848713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Conclusão</a:t>
            </a:r>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Hoje conhecemos Rebeca, Débora, Rute, Ester e Jesus nos principais momentos de suas vidas.</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Todos eles tinham uma coisa em comum. No momento crucial, se isso os afetou pessoalmente ou sua nação inteira - e que impactou toda a raça humana - eles precisaram decidir. Cada vez era uma situação de mudança de vida. A decisão que eles tomaram é resumida nestas palavras: I WILL GO.</a:t>
            </a:r>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23</a:t>
            </a:fld>
            <a:endParaRPr lang="en-US"/>
          </a:p>
        </p:txBody>
      </p:sp>
    </p:spTree>
    <p:extLst>
      <p:ext uri="{BB962C8B-B14F-4D97-AF65-F5344CB8AC3E}">
        <p14:creationId xmlns:p14="http://schemas.microsoft.com/office/powerpoint/2010/main" val="1014716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Hoje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também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estamos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encarando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decisão</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Deus está chamando você para ir ao seu cônjuge e pedir perdão. Você os machucou no passado. O que você vai responder?</a:t>
            </a:r>
          </a:p>
          <a:p>
            <a:r>
              <a:rPr lang="pt-BR" sz="1200" kern="1200" dirty="0" smtClean="0">
                <a:solidFill>
                  <a:schemeClr val="tx1"/>
                </a:solidFill>
                <a:effectLst/>
                <a:latin typeface="+mn-lt"/>
                <a:ea typeface="+mn-ea"/>
                <a:cs typeface="+mn-cs"/>
              </a:rPr>
              <a:t>"Eu irei."</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Deus está chamando você para ir ao seu vizinho. Convide-os para uma refeição. Ouça a história deles. Compartilhe com eles sua história de como Deus mudou sua vida. O que você vai responder?</a:t>
            </a:r>
          </a:p>
          <a:p>
            <a:r>
              <a:rPr lang="pt-BR" sz="1200" kern="1200" dirty="0" smtClean="0">
                <a:solidFill>
                  <a:schemeClr val="tx1"/>
                </a:solidFill>
                <a:effectLst/>
                <a:latin typeface="+mn-lt"/>
                <a:ea typeface="+mn-ea"/>
                <a:cs typeface="+mn-cs"/>
              </a:rPr>
              <a:t>"Eu irei.“</a:t>
            </a:r>
          </a:p>
          <a:p>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Deus está chamando você para ir ajudar os que estão nas ruas. Oferecer-lhes comida, roupa, trabalho, sentar-se com eles e ouvir suas histórias. Diga a eles o quanto Jesus significa para você. O que você vai responder?</a:t>
            </a:r>
          </a:p>
          <a:p>
            <a:r>
              <a:rPr lang="pt-BR" sz="1200" kern="1200" dirty="0" smtClean="0">
                <a:solidFill>
                  <a:schemeClr val="tx1"/>
                </a:solidFill>
                <a:effectLst/>
                <a:latin typeface="+mn-lt"/>
                <a:ea typeface="+mn-ea"/>
                <a:cs typeface="+mn-cs"/>
              </a:rPr>
              <a:t>"Eu irei."</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Deus está chamando você para ir para outro país para viver e trabalhar lá e compartilhar o Evangelho através de sua vida. O que você vai responder?</a:t>
            </a:r>
          </a:p>
          <a:p>
            <a:r>
              <a:rPr lang="pt-BR" sz="1200" kern="1200" dirty="0" smtClean="0">
                <a:solidFill>
                  <a:schemeClr val="tx1"/>
                </a:solidFill>
                <a:effectLst/>
                <a:latin typeface="+mn-lt"/>
                <a:ea typeface="+mn-ea"/>
                <a:cs typeface="+mn-cs"/>
              </a:rPr>
              <a:t>"Eu irei."</a:t>
            </a:r>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24</a:t>
            </a:fld>
            <a:endParaRPr lang="en-US"/>
          </a:p>
        </p:txBody>
      </p:sp>
    </p:spTree>
    <p:extLst>
      <p:ext uri="{BB962C8B-B14F-4D97-AF65-F5344CB8AC3E}">
        <p14:creationId xmlns:p14="http://schemas.microsoft.com/office/powerpoint/2010/main" val="4249672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O que é que o Espírito Santo está sussurrando em seu ouvido? Onde Deus está chamando você hoje? O que você vai responder?</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Que o amor de Jesus lhe dê poder para responder: "Eu irei." Vamos dizer todos juntos agora? "Eu irei!"</a:t>
            </a:r>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25</a:t>
            </a:fld>
            <a:endParaRPr lang="en-US"/>
          </a:p>
        </p:txBody>
      </p:sp>
    </p:spTree>
    <p:extLst>
      <p:ext uri="{BB962C8B-B14F-4D97-AF65-F5344CB8AC3E}">
        <p14:creationId xmlns:p14="http://schemas.microsoft.com/office/powerpoint/2010/main" val="1291454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História</a:t>
            </a:r>
            <a:r>
              <a:rPr lang="en-US" sz="1200" b="1" kern="1200" dirty="0" smtClean="0">
                <a:solidFill>
                  <a:schemeClr val="tx1"/>
                </a:solidFill>
                <a:effectLst/>
                <a:latin typeface="+mn-lt"/>
                <a:ea typeface="+mn-ea"/>
                <a:cs typeface="+mn-cs"/>
              </a:rPr>
              <a:t> n.1</a:t>
            </a:r>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Ela era linda, jovem, solteira. Como a maioria das jovens, ela pensou em sua vida e se perguntou como seria o futuro. Ela se casaria? Ou permaneceria com seus pais por toda a vida? Se ela fosse se casar, com quem ela gostaria de se casar? Que tipo de pessoa seria um bom parceiro de vida para ela? Ele seria bonito? Bondoso? Rico? Eu me pergunto quais qualidades em um homem estariam em sua lista. Era comum que as meninas se casassem com um parente distante. Mas não havia nenhum perto de onde ela morava. Ela sabia que alguns deles se mudaram para outro lugar, mas isso era muito longe, e eles nunca se visitaram.</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Uma de suas tarefas diárias era ir buscar água para a família. Ela se juntaria a outras meninas da aldeia, mas hoje ela estava sozinha. Ao se aproximar do poço, ela viu um estrangeiro que obviamente tinha vindo de muito longe. Ela conhecia todo mundo em sua vila, então não foi difícil notar o estranho. Também havia camelos descansando nas proximidades - era outra pista.</a:t>
            </a:r>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3</a:t>
            </a:fld>
            <a:endParaRPr lang="en-US"/>
          </a:p>
        </p:txBody>
      </p:sp>
    </p:spTree>
    <p:extLst>
      <p:ext uri="{BB962C8B-B14F-4D97-AF65-F5344CB8AC3E}">
        <p14:creationId xmlns:p14="http://schemas.microsoft.com/office/powerpoint/2010/main" val="2256395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Ela não tinha ideia de que por causa deste homem, neste mesmo dia, em menos de vinte e quatro horas, sua vida mudaria para sempre.</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Seus pensamentos foram interrompidos abruptamente, e foi o estranho que a surpreendeu com seu pedido seguido de perguntas. Ele precisava de água para beber. Mas sua hospitalidade foi além - ela também deu água aos camelos dele. Essa foi uma grande tarefa, mas ela se ofereceu com prazer. Mal sabia ela que este mesmo ato era o cumprimento de um sinal que este homem pediu a Deus!</a:t>
            </a:r>
          </a:p>
          <a:p>
            <a:r>
              <a:rPr lang="pt-BR" sz="1200" kern="1200" dirty="0" smtClean="0">
                <a:solidFill>
                  <a:schemeClr val="tx1"/>
                </a:solidFill>
                <a:effectLst/>
                <a:latin typeface="+mn-lt"/>
                <a:ea typeface="+mn-ea"/>
                <a:cs typeface="+mn-cs"/>
              </a:rPr>
              <a:t>Ela percebeu que ele a observava atentamente enquanto ela trabalhava e o viu tirar algo da bolsa. Que surpresa! Ele deu a ela um </a:t>
            </a:r>
            <a:r>
              <a:rPr lang="pt-BR" sz="1200" kern="1200" dirty="0" err="1" smtClean="0">
                <a:solidFill>
                  <a:schemeClr val="tx1"/>
                </a:solidFill>
                <a:effectLst/>
                <a:latin typeface="+mn-lt"/>
                <a:ea typeface="+mn-ea"/>
                <a:cs typeface="+mn-cs"/>
              </a:rPr>
              <a:t>piercing</a:t>
            </a:r>
            <a:r>
              <a:rPr lang="pt-BR" sz="1200" kern="1200" dirty="0" smtClean="0">
                <a:solidFill>
                  <a:schemeClr val="tx1"/>
                </a:solidFill>
                <a:effectLst/>
                <a:latin typeface="+mn-lt"/>
                <a:ea typeface="+mn-ea"/>
                <a:cs typeface="+mn-cs"/>
              </a:rPr>
              <a:t> de ouro e duas pulseiras! Que garota não gosta desses presentes ?! Em seguida, fez perguntas: “Você é filha de quem? Existe um quarto na casa do seu pai para passarmos a noite? " A primeira pergunta ela respondeu educadamente dizendo seu nome e ela também respondeu à segunda dizendo que eles tinham espaço para acomodar a ele e seus camelos. Quando ele mencionou Abraham, ela correu o mais rápido que pôde.</a:t>
            </a:r>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Agora em casa, ela contou à família o que aconteceu com ela. Seu irmão foi trazer o estranho para dentro, e eles cuidaram bem dele. Eles alimentaram os camelos, prepararam comida para ele e sua comitiva, bem como água para se refrescarem. Mas o convidado não comia até que revelasse o propósito de sua visita.</a:t>
            </a:r>
          </a:p>
          <a:p>
            <a:r>
              <a:rPr lang="pt-BR" sz="1200" kern="1200" dirty="0" smtClean="0">
                <a:solidFill>
                  <a:schemeClr val="tx1"/>
                </a:solidFill>
                <a:effectLst/>
                <a:latin typeface="+mn-lt"/>
                <a:ea typeface="+mn-ea"/>
                <a:cs typeface="+mn-cs"/>
              </a:rPr>
              <a:t>Ele queria garantir a garota para o casamento com seu mestre. Sua família decidiu dar a filha em casamento. Agora, finalmente, ele poderia relaxar, enquanto ela teve algumas respostas para suas perguntas sobre seu futuro. Ela estava se casando! Havia um casamento para planejar!</a:t>
            </a:r>
          </a:p>
          <a:p>
            <a:r>
              <a:rPr lang="pt-BR" sz="1200" kern="1200" dirty="0" smtClean="0">
                <a:solidFill>
                  <a:schemeClr val="tx1"/>
                </a:solidFill>
                <a:effectLst/>
                <a:latin typeface="+mn-lt"/>
                <a:ea typeface="+mn-ea"/>
                <a:cs typeface="+mn-cs"/>
              </a:rPr>
              <a:t>Talvez um choque ainda maior veio pela manhã. Este homem declarou que queria partir imediatamente. Sua família queria dez dias de despedida com ela, mas ele queria ir embora imediatamente. Eles resolveram que caberia à garota tomar essa decisão.</a:t>
            </a:r>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4</a:t>
            </a:fld>
            <a:endParaRPr lang="en-US"/>
          </a:p>
        </p:txBody>
      </p:sp>
    </p:spTree>
    <p:extLst>
      <p:ext uri="{BB962C8B-B14F-4D97-AF65-F5344CB8AC3E}">
        <p14:creationId xmlns:p14="http://schemas.microsoft.com/office/powerpoint/2010/main" val="2506105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Você já esteve em uma situação em que precisou tomar uma decisão rapidamente e essa decisão mudaria completamente sua vida? Gosto de tomar um tempo para pensar, avaliar os prós e os contras, me familiarizar com as circunstâncias.</a:t>
            </a:r>
          </a:p>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Ela não tinha nenhuma indicação se voltaria a ver seus pais ou seu irmão. Tenho certeza de que ela gostaria de se despedir adequadamente de seus amigos da vila, de dar uma festa - ela ia se casar, era um grande acontecimento!</a:t>
            </a:r>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5</a:t>
            </a:fld>
            <a:endParaRPr lang="en-US"/>
          </a:p>
        </p:txBody>
      </p:sp>
    </p:spTree>
    <p:extLst>
      <p:ext uri="{BB962C8B-B14F-4D97-AF65-F5344CB8AC3E}">
        <p14:creationId xmlns:p14="http://schemas.microsoft.com/office/powerpoint/2010/main" val="222574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Encontramos sua resposta em Gênesis 24:58. “Então eles chamaram  Rebeca e lhe perguntaram:‘ Você vai com este homem? ’‘ Eu vou ’, disse ela.”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6</a:t>
            </a:fld>
            <a:endParaRPr lang="en-US"/>
          </a:p>
        </p:txBody>
      </p:sp>
    </p:spTree>
    <p:extLst>
      <p:ext uri="{BB962C8B-B14F-4D97-AF65-F5344CB8AC3E}">
        <p14:creationId xmlns:p14="http://schemas.microsoft.com/office/powerpoint/2010/main" val="68074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História</a:t>
            </a:r>
            <a:r>
              <a:rPr lang="en-US" sz="1200" b="1" kern="1200" dirty="0" smtClean="0">
                <a:solidFill>
                  <a:schemeClr val="tx1"/>
                </a:solidFill>
                <a:effectLst/>
                <a:latin typeface="+mn-lt"/>
                <a:ea typeface="+mn-ea"/>
                <a:cs typeface="+mn-cs"/>
              </a:rPr>
              <a:t> n.2</a:t>
            </a:r>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Foi uma época muito difícil. Vinte anos de governo estrangeiro opressor com militares muito superiores aos de outros governos. Vinte anos! Isso é muito tempo. Uma geração inteira de pessoas nasceu e cresceu neste ambiente cruelmente opressivo.</a:t>
            </a:r>
          </a:p>
          <a:p>
            <a:r>
              <a:rPr lang="pt-BR" sz="1200" kern="1200" dirty="0" smtClean="0">
                <a:solidFill>
                  <a:schemeClr val="tx1"/>
                </a:solidFill>
                <a:effectLst/>
                <a:latin typeface="+mn-lt"/>
                <a:ea typeface="+mn-ea"/>
                <a:cs typeface="+mn-cs"/>
              </a:rPr>
              <a:t>Às vezes, as pessoas simplesmente se acostumavam com as circunstâncias em que se encontravam. Mas, eventualmente, todos os governos cruéis são derrubados. No entanto, nada estava acontecendo por vinte anos nesta parte do mundo.</a:t>
            </a:r>
          </a:p>
          <a:p>
            <a:r>
              <a:rPr lang="pt-BR" sz="1200" kern="1200" dirty="0" smtClean="0">
                <a:solidFill>
                  <a:schemeClr val="tx1"/>
                </a:solidFill>
                <a:effectLst/>
                <a:latin typeface="+mn-lt"/>
                <a:ea typeface="+mn-ea"/>
                <a:cs typeface="+mn-cs"/>
              </a:rPr>
              <a:t>E então veio uma revelação. Ela recebeu uma mensagem clara de Deus que ela precisava passar adiante. Foi uma notícia emocionante. Deus tinha um plano para libertar seu povo dessa terrível opressão. Ela agiu imediatamente.</a:t>
            </a:r>
          </a:p>
          <a:p>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De acordo com a revelação de Deus, ela devia entregar uma mensagem a um homem que iria tirar o povo da escravidão. Era um plano incrível e ela estava ansiosa para que isso acontecesse o mais rápido possível. Deus iria atrair as forças inimigas para uma grande área plana perto de um rio. Ela sabia o que Deus iria fazer. Com a maquinaria pesada com que esse governo opressor estava contando, deveria ser a armadilha perfeita. A área estava sujeita a ficar intransitável quando a chuva caía. E o nome do homem escolhido para liderar a revolta significava "raio". Tudo estava perfeitamente claro. O exército inimigo seria atraído para esta área. Não conhecendo bem as condições, eles estariam presos lá quando Deus mandasse chuva. Seria fácil dominá-los e livrar a nação do opressor</a:t>
            </a:r>
          </a:p>
          <a:p>
            <a:endParaRPr lang="en-US" sz="1200" kern="1200" dirty="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Ela era uma pessoa bem conhecida, muito respeitada. Ela servia como juíza e as pessoas vinham constantemente a ela para resolver suas disputas. Assim, seu pedido de buscar este homem foi atendido imediatamente. Eles provavelmente viram a emoção em seus olhos, algo grande iria acontecer.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7</a:t>
            </a:fld>
            <a:endParaRPr lang="en-US"/>
          </a:p>
        </p:txBody>
      </p:sp>
    </p:spTree>
    <p:extLst>
      <p:ext uri="{BB962C8B-B14F-4D97-AF65-F5344CB8AC3E}">
        <p14:creationId xmlns:p14="http://schemas.microsoft.com/office/powerpoint/2010/main" val="63680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O que ela não esperava era que seu entusiasmo não fosse correspondido pelo receptor de sua mensagem. Quando "o Raio" veio e ouviu a mensagem de Deus que ela entregou a ele, ele não ficou nem um pouco animado.</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Ele respondeu com um ultimato. É um ultimato estranho.</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Até agora, na Bíblia, temos visto apenas homens irem para a batalha. As mulheres tinham outras funções. Ela também não planejava se envolver neste aventura. Ela tinha seus deveres. Ela era uma esposa, uma juíza e uma profetisa. Ela já tinha muito sobre os ombros.</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ultimato dele foi o seguinte: “Se você for comigo, eu irei; mas se você não for comigo, eu não irei. " Ela provavelmente não conseguia acreditar no que estava ouvindo! Em vez de ouvir “Este é um plano fantástico! Estou pronto! Eu farei o que você disse! ” Ele basicamente disse: “Não estou interessado”.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6DC53A-3943-E24E-A838-496FFD443334}" type="slidenum">
              <a:rPr lang="en-US" smtClean="0"/>
              <a:t>8</a:t>
            </a:fld>
            <a:endParaRPr lang="en-US"/>
          </a:p>
        </p:txBody>
      </p:sp>
    </p:spTree>
    <p:extLst>
      <p:ext uri="{BB962C8B-B14F-4D97-AF65-F5344CB8AC3E}">
        <p14:creationId xmlns:p14="http://schemas.microsoft.com/office/powerpoint/2010/main" val="3420970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Você já esteve em uma situação em que está ocupado com sua vida, animado com o novo futuro que está à sua frente e então acontece algo que exige que você mude completamente a maneira como vê as coisas?</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que ela faria nesta situação?</a:t>
            </a:r>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9</a:t>
            </a:fld>
            <a:endParaRPr lang="en-US"/>
          </a:p>
        </p:txBody>
      </p:sp>
    </p:spTree>
    <p:extLst>
      <p:ext uri="{BB962C8B-B14F-4D97-AF65-F5344CB8AC3E}">
        <p14:creationId xmlns:p14="http://schemas.microsoft.com/office/powerpoint/2010/main" val="3089817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6955E7-FD0B-A342-96DF-2C588A4A10D8}"/>
              </a:ext>
            </a:extLst>
          </p:cNvPr>
          <p:cNvSpPr>
            <a:spLocks noGrp="1"/>
          </p:cNvSpPr>
          <p:nvPr>
            <p:ph type="ctrTitle"/>
          </p:nvPr>
        </p:nvSpPr>
        <p:spPr>
          <a:xfrm>
            <a:off x="1524000" y="218661"/>
            <a:ext cx="9144000" cy="1858617"/>
          </a:xfrm>
        </p:spPr>
        <p:txBody>
          <a:bodyPr anchor="b"/>
          <a:lstStyle>
            <a:lvl1pPr algn="ctr">
              <a:defRPr sz="6000">
                <a:latin typeface="Aharoni" panose="02010803020104030203" pitchFamily="2" charset="-79"/>
                <a:cs typeface="Aharoni" panose="02010803020104030203" pitchFamily="2" charset="-79"/>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BD487A07-DEEE-4C4F-97A7-D2898A011871}"/>
              </a:ext>
            </a:extLst>
          </p:cNvPr>
          <p:cNvSpPr>
            <a:spLocks noGrp="1"/>
          </p:cNvSpPr>
          <p:nvPr>
            <p:ph type="subTitle" idx="1"/>
          </p:nvPr>
        </p:nvSpPr>
        <p:spPr>
          <a:xfrm>
            <a:off x="1036982" y="2508734"/>
            <a:ext cx="9144000" cy="1655762"/>
          </a:xfrm>
        </p:spPr>
        <p:txBody>
          <a:bodyPr>
            <a:normAutofit/>
          </a:bodyPr>
          <a:lstStyle>
            <a:lvl1pPr marL="0" indent="0" algn="ctr">
              <a:buNone/>
              <a:defRPr sz="3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2811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A137FB-76AA-7143-BDA2-B208E52A0632}"/>
              </a:ext>
            </a:extLst>
          </p:cNvPr>
          <p:cNvSpPr>
            <a:spLocks noGrp="1"/>
          </p:cNvSpPr>
          <p:nvPr>
            <p:ph type="title"/>
          </p:nvPr>
        </p:nvSpPr>
        <p:spPr/>
        <p:txBody>
          <a:bodyPr/>
          <a:lstStyle>
            <a:lvl1pPr>
              <a:defRPr>
                <a:latin typeface="Aharoni" panose="02010803020104030203" pitchFamily="2" charset="-79"/>
                <a:cs typeface="Aharoni" panose="02010803020104030203" pitchFamily="2" charset="-79"/>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7F255BE2-3E93-0F41-88F0-94F63A76680A}"/>
              </a:ext>
            </a:extLst>
          </p:cNvPr>
          <p:cNvSpPr>
            <a:spLocks noGrp="1"/>
          </p:cNvSpPr>
          <p:nvPr>
            <p:ph idx="1"/>
          </p:nvPr>
        </p:nvSpPr>
        <p:spPr/>
        <p:txBody>
          <a:bodyPr/>
          <a:lstStyle>
            <a:lvl1pPr>
              <a:defRPr sz="3600"/>
            </a:lvl1pPr>
            <a:lvl2pPr>
              <a:defRPr sz="3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D7C81986-734E-E14F-8EB8-2A672ACF60AE}"/>
              </a:ext>
            </a:extLst>
          </p:cNvPr>
          <p:cNvSpPr>
            <a:spLocks noGrp="1"/>
          </p:cNvSpPr>
          <p:nvPr>
            <p:ph type="dt" sz="half" idx="10"/>
          </p:nvPr>
        </p:nvSpPr>
        <p:spPr/>
        <p:txBody>
          <a:bodyPr/>
          <a:lstStyle/>
          <a:p>
            <a:fld id="{7B3C7CBF-FB75-374C-9CA6-00E2C006121B}" type="datetimeFigureOut">
              <a:rPr lang="en-US" smtClean="0"/>
              <a:t>1/26/2021</a:t>
            </a:fld>
            <a:endParaRPr lang="en-US"/>
          </a:p>
        </p:txBody>
      </p:sp>
      <p:sp>
        <p:nvSpPr>
          <p:cNvPr id="5" name="Footer Placeholder 4">
            <a:extLst>
              <a:ext uri="{FF2B5EF4-FFF2-40B4-BE49-F238E27FC236}">
                <a16:creationId xmlns:a16="http://schemas.microsoft.com/office/drawing/2014/main" xmlns="" id="{73769A36-55F5-1B4A-8920-140224356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27B91C-A082-EC42-A4B7-67747B467227}"/>
              </a:ext>
            </a:extLst>
          </p:cNvPr>
          <p:cNvSpPr>
            <a:spLocks noGrp="1"/>
          </p:cNvSpPr>
          <p:nvPr>
            <p:ph type="sldNum" sz="quarter" idx="12"/>
          </p:nvPr>
        </p:nvSpPr>
        <p:spPr/>
        <p:txBody>
          <a:bodyPr/>
          <a:lstStyle/>
          <a:p>
            <a:fld id="{967838E0-D5FE-3A46-B5EA-301BB79E6A27}" type="slidenum">
              <a:rPr lang="en-US" smtClean="0"/>
              <a:t>‹nº›</a:t>
            </a:fld>
            <a:endParaRPr lang="en-US"/>
          </a:p>
        </p:txBody>
      </p:sp>
    </p:spTree>
    <p:extLst>
      <p:ext uri="{BB962C8B-B14F-4D97-AF65-F5344CB8AC3E}">
        <p14:creationId xmlns:p14="http://schemas.microsoft.com/office/powerpoint/2010/main" val="5912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83788C-79D1-E341-9762-E77BD729EA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BDB361F-6A66-194D-A24A-4373D0DE3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06037D0-B219-FA4E-8E0D-DD0CA9A587EB}"/>
              </a:ext>
            </a:extLst>
          </p:cNvPr>
          <p:cNvSpPr>
            <a:spLocks noGrp="1"/>
          </p:cNvSpPr>
          <p:nvPr>
            <p:ph type="dt" sz="half" idx="10"/>
          </p:nvPr>
        </p:nvSpPr>
        <p:spPr/>
        <p:txBody>
          <a:bodyPr/>
          <a:lstStyle/>
          <a:p>
            <a:fld id="{7B3C7CBF-FB75-374C-9CA6-00E2C006121B}" type="datetimeFigureOut">
              <a:rPr lang="en-US" smtClean="0"/>
              <a:t>1/26/2021</a:t>
            </a:fld>
            <a:endParaRPr lang="en-US"/>
          </a:p>
        </p:txBody>
      </p:sp>
      <p:sp>
        <p:nvSpPr>
          <p:cNvPr id="5" name="Footer Placeholder 4">
            <a:extLst>
              <a:ext uri="{FF2B5EF4-FFF2-40B4-BE49-F238E27FC236}">
                <a16:creationId xmlns:a16="http://schemas.microsoft.com/office/drawing/2014/main" xmlns="" id="{D508B7F6-83F7-0B4B-97C5-FB3DA2440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2D72C0E-EED4-1244-9722-6A3127B52A08}"/>
              </a:ext>
            </a:extLst>
          </p:cNvPr>
          <p:cNvSpPr>
            <a:spLocks noGrp="1"/>
          </p:cNvSpPr>
          <p:nvPr>
            <p:ph type="sldNum" sz="quarter" idx="12"/>
          </p:nvPr>
        </p:nvSpPr>
        <p:spPr/>
        <p:txBody>
          <a:bodyPr/>
          <a:lstStyle/>
          <a:p>
            <a:fld id="{967838E0-D5FE-3A46-B5EA-301BB79E6A27}" type="slidenum">
              <a:rPr lang="en-US" smtClean="0"/>
              <a:t>‹nº›</a:t>
            </a:fld>
            <a:endParaRPr lang="en-US"/>
          </a:p>
        </p:txBody>
      </p:sp>
    </p:spTree>
    <p:extLst>
      <p:ext uri="{BB962C8B-B14F-4D97-AF65-F5344CB8AC3E}">
        <p14:creationId xmlns:p14="http://schemas.microsoft.com/office/powerpoint/2010/main" val="319926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2546A-C327-9D4F-B2CE-AD2FF37F9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B466981-37B4-4442-B355-B083602480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25E677E-E0EE-D046-A36D-840ABED59F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70B5BF5-A380-4B46-B8BD-32CA7C294AF3}"/>
              </a:ext>
            </a:extLst>
          </p:cNvPr>
          <p:cNvSpPr>
            <a:spLocks noGrp="1"/>
          </p:cNvSpPr>
          <p:nvPr>
            <p:ph type="dt" sz="half" idx="10"/>
          </p:nvPr>
        </p:nvSpPr>
        <p:spPr/>
        <p:txBody>
          <a:bodyPr/>
          <a:lstStyle/>
          <a:p>
            <a:fld id="{7B3C7CBF-FB75-374C-9CA6-00E2C006121B}" type="datetimeFigureOut">
              <a:rPr lang="en-US" smtClean="0"/>
              <a:t>1/26/2021</a:t>
            </a:fld>
            <a:endParaRPr lang="en-US"/>
          </a:p>
        </p:txBody>
      </p:sp>
      <p:sp>
        <p:nvSpPr>
          <p:cNvPr id="6" name="Footer Placeholder 5">
            <a:extLst>
              <a:ext uri="{FF2B5EF4-FFF2-40B4-BE49-F238E27FC236}">
                <a16:creationId xmlns:a16="http://schemas.microsoft.com/office/drawing/2014/main" xmlns="" id="{976F6DDB-362B-2F44-8438-5F64A7755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D978F28-A1FB-FA47-A999-DF5636606AAB}"/>
              </a:ext>
            </a:extLst>
          </p:cNvPr>
          <p:cNvSpPr>
            <a:spLocks noGrp="1"/>
          </p:cNvSpPr>
          <p:nvPr>
            <p:ph type="sldNum" sz="quarter" idx="12"/>
          </p:nvPr>
        </p:nvSpPr>
        <p:spPr/>
        <p:txBody>
          <a:bodyPr/>
          <a:lstStyle/>
          <a:p>
            <a:fld id="{967838E0-D5FE-3A46-B5EA-301BB79E6A27}" type="slidenum">
              <a:rPr lang="en-US" smtClean="0"/>
              <a:t>‹nº›</a:t>
            </a:fld>
            <a:endParaRPr lang="en-US"/>
          </a:p>
        </p:txBody>
      </p:sp>
    </p:spTree>
    <p:extLst>
      <p:ext uri="{BB962C8B-B14F-4D97-AF65-F5344CB8AC3E}">
        <p14:creationId xmlns:p14="http://schemas.microsoft.com/office/powerpoint/2010/main" val="4576448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8DF517C-6854-FF42-8CF8-488C3B8B3A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BDDFF62-09FC-2F42-AEE2-30D0BD9674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AD60CA-F330-DC4D-B6D9-2918D4EC2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C7CBF-FB75-374C-9CA6-00E2C006121B}" type="datetimeFigureOut">
              <a:rPr lang="en-US" smtClean="0"/>
              <a:t>1/26/2021</a:t>
            </a:fld>
            <a:endParaRPr lang="en-US"/>
          </a:p>
        </p:txBody>
      </p:sp>
      <p:sp>
        <p:nvSpPr>
          <p:cNvPr id="5" name="Footer Placeholder 4">
            <a:extLst>
              <a:ext uri="{FF2B5EF4-FFF2-40B4-BE49-F238E27FC236}">
                <a16:creationId xmlns:a16="http://schemas.microsoft.com/office/drawing/2014/main" xmlns="" id="{DBF7DA51-B52C-084F-8E8F-00E006FCF6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17B7A0C-ABC0-9641-958A-36516A3E48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838E0-D5FE-3A46-B5EA-301BB79E6A27}" type="slidenum">
              <a:rPr lang="en-US" smtClean="0"/>
              <a:t>‹nº›</a:t>
            </a:fld>
            <a:endParaRPr lang="en-US"/>
          </a:p>
        </p:txBody>
      </p:sp>
    </p:spTree>
    <p:extLst>
      <p:ext uri="{BB962C8B-B14F-4D97-AF65-F5344CB8AC3E}">
        <p14:creationId xmlns:p14="http://schemas.microsoft.com/office/powerpoint/2010/main" val="980426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F2FCE1-10C5-B248-8BE1-BC55D2A4EFBC}"/>
              </a:ext>
            </a:extLst>
          </p:cNvPr>
          <p:cNvSpPr>
            <a:spLocks noGrp="1"/>
          </p:cNvSpPr>
          <p:nvPr>
            <p:ph type="ctrTitle"/>
          </p:nvPr>
        </p:nvSpPr>
        <p:spPr>
          <a:xfrm>
            <a:off x="2095784" y="547392"/>
            <a:ext cx="7268307" cy="1083286"/>
          </a:xfrm>
        </p:spPr>
        <p:txBody>
          <a:bodyPr/>
          <a:lstStyle/>
          <a:p>
            <a:r>
              <a:rPr lang="en-US" dirty="0" err="1" smtClean="0">
                <a:solidFill>
                  <a:schemeClr val="bg1"/>
                </a:solidFill>
                <a:latin typeface="Book Antiqua" panose="02040602050305030304" pitchFamily="18" charset="0"/>
              </a:rPr>
              <a:t>Eu</a:t>
            </a:r>
            <a:r>
              <a:rPr lang="en-US" dirty="0" smtClean="0">
                <a:solidFill>
                  <a:schemeClr val="bg1"/>
                </a:solidFill>
                <a:latin typeface="Book Antiqua" panose="02040602050305030304" pitchFamily="18" charset="0"/>
              </a:rPr>
              <a:t> </a:t>
            </a:r>
            <a:r>
              <a:rPr lang="en-US" dirty="0" err="1" smtClean="0">
                <a:solidFill>
                  <a:schemeClr val="bg1"/>
                </a:solidFill>
                <a:latin typeface="Book Antiqua" panose="02040602050305030304" pitchFamily="18" charset="0"/>
              </a:rPr>
              <a:t>Irei</a:t>
            </a:r>
            <a:endParaRPr lang="en-US" dirty="0">
              <a:solidFill>
                <a:schemeClr val="bg1"/>
              </a:solidFill>
              <a:latin typeface="Book Antiqua" panose="02040602050305030304" pitchFamily="18" charset="0"/>
            </a:endParaRPr>
          </a:p>
        </p:txBody>
      </p:sp>
      <p:sp>
        <p:nvSpPr>
          <p:cNvPr id="3" name="Subtitle 2">
            <a:extLst>
              <a:ext uri="{FF2B5EF4-FFF2-40B4-BE49-F238E27FC236}">
                <a16:creationId xmlns:a16="http://schemas.microsoft.com/office/drawing/2014/main" xmlns="" id="{681B1456-D544-CC41-A02E-D5A66918173D}"/>
              </a:ext>
            </a:extLst>
          </p:cNvPr>
          <p:cNvSpPr>
            <a:spLocks noGrp="1"/>
          </p:cNvSpPr>
          <p:nvPr>
            <p:ph type="subTitle" idx="1"/>
          </p:nvPr>
        </p:nvSpPr>
        <p:spPr>
          <a:xfrm>
            <a:off x="1987014" y="1583912"/>
            <a:ext cx="7268307" cy="1898914"/>
          </a:xfrm>
        </p:spPr>
        <p:txBody>
          <a:bodyPr>
            <a:normAutofit/>
          </a:bodyPr>
          <a:lstStyle/>
          <a:p>
            <a:r>
              <a:rPr lang="en-US" sz="1400" b="0" dirty="0" err="1" smtClean="0">
                <a:solidFill>
                  <a:schemeClr val="tx1"/>
                </a:solidFill>
                <a:latin typeface="Avenir Next" panose="020B0503020202020204" pitchFamily="34" charset="0"/>
              </a:rPr>
              <a:t>Escrito</a:t>
            </a:r>
            <a:r>
              <a:rPr lang="en-US" sz="1400" b="0" dirty="0" smtClean="0">
                <a:solidFill>
                  <a:schemeClr val="tx1"/>
                </a:solidFill>
                <a:latin typeface="Avenir Next" panose="020B0503020202020204" pitchFamily="34" charset="0"/>
              </a:rPr>
              <a:t> </a:t>
            </a:r>
            <a:r>
              <a:rPr lang="en-US" sz="1400" b="0" dirty="0" err="1" smtClean="0">
                <a:solidFill>
                  <a:schemeClr val="tx1"/>
                </a:solidFill>
                <a:latin typeface="Avenir Next" panose="020B0503020202020204" pitchFamily="34" charset="0"/>
              </a:rPr>
              <a:t>porY</a:t>
            </a:r>
            <a:r>
              <a:rPr lang="en-US" sz="1400" b="0" dirty="0" smtClean="0">
                <a:solidFill>
                  <a:schemeClr val="tx1"/>
                </a:solidFill>
                <a:latin typeface="Avenir Next" panose="020B0503020202020204" pitchFamily="34" charset="0"/>
              </a:rPr>
              <a:t> </a:t>
            </a:r>
            <a:r>
              <a:rPr lang="en-US" sz="1400" b="0" dirty="0">
                <a:solidFill>
                  <a:schemeClr val="tx1"/>
                </a:solidFill>
                <a:latin typeface="Avenir Next" panose="020B0503020202020204" pitchFamily="34" charset="0"/>
              </a:rPr>
              <a:t>DANIJELA SCHUBERT</a:t>
            </a:r>
          </a:p>
          <a:p>
            <a:r>
              <a:rPr lang="en-US" sz="1400" b="0" dirty="0" err="1" smtClean="0">
                <a:solidFill>
                  <a:schemeClr val="tx1"/>
                </a:solidFill>
                <a:latin typeface="Avenir Next" panose="020B0503020202020204" pitchFamily="34" charset="0"/>
              </a:rPr>
              <a:t>Divisão</a:t>
            </a:r>
            <a:r>
              <a:rPr lang="en-US" sz="1400" b="0" dirty="0" smtClean="0">
                <a:solidFill>
                  <a:schemeClr val="tx1"/>
                </a:solidFill>
                <a:latin typeface="Avenir Next" panose="020B0503020202020204" pitchFamily="34" charset="0"/>
              </a:rPr>
              <a:t> </a:t>
            </a:r>
            <a:r>
              <a:rPr lang="en-US" sz="1400" b="0" dirty="0" err="1" smtClean="0">
                <a:solidFill>
                  <a:schemeClr val="tx1"/>
                </a:solidFill>
                <a:latin typeface="Avenir Next" panose="020B0503020202020204" pitchFamily="34" charset="0"/>
              </a:rPr>
              <a:t>Sul</a:t>
            </a:r>
            <a:r>
              <a:rPr lang="en-US" sz="1400" b="0" dirty="0" smtClean="0">
                <a:solidFill>
                  <a:schemeClr val="tx1"/>
                </a:solidFill>
                <a:latin typeface="Avenir Next" panose="020B0503020202020204" pitchFamily="34" charset="0"/>
              </a:rPr>
              <a:t> do </a:t>
            </a:r>
            <a:r>
              <a:rPr lang="en-US" sz="1400" b="0" dirty="0" err="1" smtClean="0">
                <a:solidFill>
                  <a:schemeClr val="tx1"/>
                </a:solidFill>
                <a:latin typeface="Avenir Next" panose="020B0503020202020204" pitchFamily="34" charset="0"/>
              </a:rPr>
              <a:t>Pacífico</a:t>
            </a:r>
            <a:endParaRPr lang="en-US" sz="1400" b="0" dirty="0">
              <a:solidFill>
                <a:schemeClr val="tx1"/>
              </a:solidFill>
              <a:latin typeface="Avenir Next" panose="020B0503020202020204" pitchFamily="34" charset="0"/>
            </a:endParaRPr>
          </a:p>
        </p:txBody>
      </p:sp>
      <p:sp>
        <p:nvSpPr>
          <p:cNvPr id="4" name="TextBox 3">
            <a:extLst>
              <a:ext uri="{FF2B5EF4-FFF2-40B4-BE49-F238E27FC236}">
                <a16:creationId xmlns:a16="http://schemas.microsoft.com/office/drawing/2014/main" xmlns="" id="{69F2D9F1-74B8-484C-A7E2-F46A95FFFCBA}"/>
              </a:ext>
            </a:extLst>
          </p:cNvPr>
          <p:cNvSpPr txBox="1"/>
          <p:nvPr/>
        </p:nvSpPr>
        <p:spPr>
          <a:xfrm>
            <a:off x="1842279" y="6135328"/>
            <a:ext cx="2917786" cy="523220"/>
          </a:xfrm>
          <a:prstGeom prst="rect">
            <a:avLst/>
          </a:prstGeom>
          <a:noFill/>
        </p:spPr>
        <p:txBody>
          <a:bodyPr wrap="none" rtlCol="0">
            <a:spAutoFit/>
          </a:bodyPr>
          <a:lstStyle/>
          <a:p>
            <a:pPr algn="ctr"/>
            <a:r>
              <a:rPr lang="pt-BR" sz="1400" dirty="0">
                <a:latin typeface="Avenir Next" panose="020B0503020202020204" pitchFamily="34" charset="0"/>
              </a:rPr>
              <a:t>CONFERÊNCIA GERAL: MINISTÉRIO DAS </a:t>
            </a:r>
            <a:r>
              <a:rPr lang="pt-BR" sz="1400" dirty="0" smtClean="0">
                <a:latin typeface="Avenir Next" panose="020B0503020202020204" pitchFamily="34" charset="0"/>
              </a:rPr>
              <a:t>MULHERES</a:t>
            </a:r>
          </a:p>
          <a:p>
            <a:pPr algn="ctr"/>
            <a:r>
              <a:rPr lang="en-US" sz="1400" b="1" dirty="0" err="1" smtClean="0">
                <a:solidFill>
                  <a:srgbClr val="935AB1"/>
                </a:solidFill>
                <a:latin typeface="Avenir Next" panose="020B0503020202020204" pitchFamily="34" charset="0"/>
              </a:rPr>
              <a:t>Dia</a:t>
            </a:r>
            <a:r>
              <a:rPr lang="en-US" sz="1400" b="1" dirty="0" smtClean="0">
                <a:solidFill>
                  <a:srgbClr val="935AB1"/>
                </a:solidFill>
                <a:latin typeface="Avenir Next" panose="020B0503020202020204" pitchFamily="34" charset="0"/>
              </a:rPr>
              <a:t> </a:t>
            </a:r>
            <a:r>
              <a:rPr lang="en-US" sz="1400" b="1" dirty="0" err="1" smtClean="0">
                <a:solidFill>
                  <a:srgbClr val="935AB1"/>
                </a:solidFill>
                <a:latin typeface="Avenir Next" panose="020B0503020202020204" pitchFamily="34" charset="0"/>
              </a:rPr>
              <a:t>internacional</a:t>
            </a:r>
            <a:r>
              <a:rPr lang="en-US" sz="1400" b="1" dirty="0" smtClean="0">
                <a:solidFill>
                  <a:srgbClr val="935AB1"/>
                </a:solidFill>
                <a:latin typeface="Avenir Next" panose="020B0503020202020204" pitchFamily="34" charset="0"/>
              </a:rPr>
              <a:t> de </a:t>
            </a:r>
            <a:r>
              <a:rPr lang="en-US" sz="1400" b="1" dirty="0" err="1" smtClean="0">
                <a:solidFill>
                  <a:srgbClr val="935AB1"/>
                </a:solidFill>
                <a:latin typeface="Avenir Next" panose="020B0503020202020204" pitchFamily="34" charset="0"/>
              </a:rPr>
              <a:t>oração</a:t>
            </a:r>
            <a:endParaRPr lang="en-US" sz="1400" b="1" dirty="0">
              <a:solidFill>
                <a:srgbClr val="935AB1"/>
              </a:solidFill>
              <a:latin typeface="Avenir Next" panose="020B0503020202020204" pitchFamily="34" charset="0"/>
            </a:endParaRPr>
          </a:p>
        </p:txBody>
      </p:sp>
    </p:spTree>
    <p:extLst>
      <p:ext uri="{BB962C8B-B14F-4D97-AF65-F5344CB8AC3E}">
        <p14:creationId xmlns:p14="http://schemas.microsoft.com/office/powerpoint/2010/main" val="1738424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F0FC795-3E74-E648-A335-9825B9542276}"/>
              </a:ext>
            </a:extLst>
          </p:cNvPr>
          <p:cNvSpPr>
            <a:spLocks noGrp="1"/>
          </p:cNvSpPr>
          <p:nvPr>
            <p:ph sz="half" idx="1"/>
          </p:nvPr>
        </p:nvSpPr>
        <p:spPr>
          <a:xfrm>
            <a:off x="648929" y="1120877"/>
            <a:ext cx="8968037" cy="4782817"/>
          </a:xfrm>
        </p:spPr>
        <p:txBody>
          <a:bodyPr>
            <a:normAutofit/>
          </a:bodyPr>
          <a:lstStyle/>
          <a:p>
            <a:pPr marL="0" indent="0" algn="ctr">
              <a:buNone/>
            </a:pPr>
            <a:r>
              <a:rPr lang="en-US" sz="3600" dirty="0" smtClean="0">
                <a:solidFill>
                  <a:schemeClr val="bg1"/>
                </a:solidFill>
                <a:latin typeface="Avenir Next" panose="020B0503020202020204" pitchFamily="34" charset="0"/>
              </a:rPr>
              <a:t>“</a:t>
            </a:r>
            <a:r>
              <a:rPr lang="pt-BR" sz="3600" dirty="0">
                <a:solidFill>
                  <a:schemeClr val="bg1"/>
                </a:solidFill>
                <a:latin typeface="Avenir Next" panose="020B0503020202020204" pitchFamily="34" charset="0"/>
              </a:rPr>
              <a:t>MUITO BEM, ”</a:t>
            </a:r>
            <a:r>
              <a:rPr lang="pt-BR" sz="3600" dirty="0" smtClean="0">
                <a:solidFill>
                  <a:schemeClr val="bg1"/>
                </a:solidFill>
                <a:latin typeface="Avenir Next" panose="020B0503020202020204" pitchFamily="34" charset="0"/>
              </a:rPr>
              <a:t>DÉBORA </a:t>
            </a:r>
            <a:r>
              <a:rPr lang="pt-BR" sz="3600" dirty="0">
                <a:solidFill>
                  <a:schemeClr val="bg1"/>
                </a:solidFill>
                <a:latin typeface="Avenir Next" panose="020B0503020202020204" pitchFamily="34" charset="0"/>
              </a:rPr>
              <a:t>DISSE,</a:t>
            </a:r>
          </a:p>
          <a:p>
            <a:pPr marL="0" indent="0" algn="ctr">
              <a:buNone/>
            </a:pPr>
            <a:r>
              <a:rPr lang="pt-BR" sz="3600" dirty="0">
                <a:solidFill>
                  <a:schemeClr val="bg1"/>
                </a:solidFill>
                <a:latin typeface="Avenir Next" panose="020B0503020202020204" pitchFamily="34" charset="0"/>
              </a:rPr>
              <a:t>  "EU VOU</a:t>
            </a:r>
          </a:p>
          <a:p>
            <a:pPr marL="0" indent="0" algn="ctr">
              <a:buNone/>
            </a:pPr>
            <a:r>
              <a:rPr lang="pt-BR" sz="3600" dirty="0">
                <a:solidFill>
                  <a:schemeClr val="bg1"/>
                </a:solidFill>
                <a:latin typeface="Avenir Next" panose="020B0503020202020204" pitchFamily="34" charset="0"/>
              </a:rPr>
              <a:t>COM VOCÊ."</a:t>
            </a:r>
          </a:p>
          <a:p>
            <a:pPr marL="0" indent="0" algn="ctr">
              <a:buNone/>
            </a:pPr>
            <a:r>
              <a:rPr lang="pt-BR" sz="3600" dirty="0">
                <a:solidFill>
                  <a:schemeClr val="bg1"/>
                </a:solidFill>
                <a:latin typeface="Avenir Next" panose="020B0503020202020204" pitchFamily="34" charset="0"/>
              </a:rPr>
              <a:t>—JUÍZES 4: 9</a:t>
            </a:r>
            <a:endParaRPr lang="en-US" sz="3600" dirty="0">
              <a:latin typeface="Avenir Next" panose="020B0503020202020204" pitchFamily="34" charset="0"/>
            </a:endParaRPr>
          </a:p>
        </p:txBody>
      </p:sp>
    </p:spTree>
    <p:extLst>
      <p:ext uri="{BB962C8B-B14F-4D97-AF65-F5344CB8AC3E}">
        <p14:creationId xmlns:p14="http://schemas.microsoft.com/office/powerpoint/2010/main" val="2769243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79111D55-E198-6443-A4B2-716ABBC030FB}"/>
              </a:ext>
            </a:extLst>
          </p:cNvPr>
          <p:cNvSpPr>
            <a:spLocks noGrp="1"/>
          </p:cNvSpPr>
          <p:nvPr>
            <p:ph type="title"/>
          </p:nvPr>
        </p:nvSpPr>
        <p:spPr>
          <a:xfrm>
            <a:off x="1109979" y="4823045"/>
            <a:ext cx="10438007" cy="1560320"/>
          </a:xfrm>
        </p:spPr>
        <p:txBody>
          <a:bodyPr vert="horz" lIns="91440" tIns="45720" rIns="91440" bIns="45720" rtlCol="0" anchor="b">
            <a:noAutofit/>
          </a:bodyPr>
          <a:lstStyle/>
          <a:p>
            <a:pPr algn="ctr">
              <a:lnSpc>
                <a:spcPct val="100000"/>
              </a:lnSpc>
            </a:pPr>
            <a:r>
              <a:rPr lang="en-US" sz="4000" b="1" dirty="0" err="1" smtClean="0">
                <a:latin typeface="Avenir Next" panose="020B0503020202020204" pitchFamily="34" charset="0"/>
                <a:cs typeface="+mj-cs"/>
              </a:rPr>
              <a:t>História</a:t>
            </a:r>
            <a:r>
              <a:rPr lang="en-US" sz="4000" b="1" dirty="0" smtClean="0">
                <a:latin typeface="Avenir Next" panose="020B0503020202020204" pitchFamily="34" charset="0"/>
                <a:cs typeface="+mj-cs"/>
              </a:rPr>
              <a:t> N.3</a:t>
            </a:r>
            <a:r>
              <a:rPr lang="en-US" sz="4000" dirty="0">
                <a:latin typeface="Avenir Next" panose="020B0503020202020204" pitchFamily="34" charset="0"/>
                <a:cs typeface="+mj-cs"/>
              </a:rPr>
              <a:t/>
            </a:r>
            <a:br>
              <a:rPr lang="en-US" sz="4000" dirty="0">
                <a:latin typeface="Avenir Next" panose="020B0503020202020204" pitchFamily="34" charset="0"/>
                <a:cs typeface="+mj-cs"/>
              </a:rPr>
            </a:br>
            <a:r>
              <a:rPr lang="pt-BR" sz="2800" dirty="0">
                <a:latin typeface="Avenir Next" panose="020B0503020202020204" pitchFamily="34" charset="0"/>
              </a:rPr>
              <a:t>Ela ficou fora porque se casou com um estrangeiro.</a:t>
            </a:r>
            <a:r>
              <a:rPr lang="en-US" sz="2800" dirty="0">
                <a:latin typeface="Avenir Next" panose="020B0503020202020204" pitchFamily="34" charset="0"/>
              </a:rPr>
              <a:t/>
            </a:r>
            <a:br>
              <a:rPr lang="en-US" sz="2800" dirty="0">
                <a:latin typeface="Avenir Next" panose="020B0503020202020204" pitchFamily="34" charset="0"/>
              </a:rPr>
            </a:br>
            <a:endParaRPr lang="en-US" sz="4000" dirty="0">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xmlns="" id="{5AB3AF86-9111-9F40-ADEC-DA174603AB7E}"/>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71142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xmlns="" id="{B05FE2E6-C46F-6748-8FD0-00251598668B}"/>
              </a:ext>
            </a:extLst>
          </p:cNvPr>
          <p:cNvSpPr>
            <a:spLocks noGrp="1"/>
          </p:cNvSpPr>
          <p:nvPr>
            <p:ph idx="1"/>
          </p:nvPr>
        </p:nvSpPr>
        <p:spPr>
          <a:xfrm>
            <a:off x="932793" y="1253331"/>
            <a:ext cx="8789276" cy="4351338"/>
          </a:xfrm>
        </p:spPr>
        <p:txBody>
          <a:bodyPr anchor="t">
            <a:normAutofit/>
          </a:bodyPr>
          <a:lstStyle/>
          <a:p>
            <a:pPr marL="0" indent="0" algn="ctr">
              <a:buNone/>
            </a:pPr>
            <a:r>
              <a:rPr lang="pt-BR" sz="3200" b="1" dirty="0">
                <a:solidFill>
                  <a:schemeClr val="bg1"/>
                </a:solidFill>
                <a:latin typeface="Avenir Next" panose="020B0503020202020204" pitchFamily="34" charset="0"/>
              </a:rPr>
              <a:t>O QUE ACONTECERIA COM ELA?</a:t>
            </a:r>
          </a:p>
          <a:p>
            <a:pPr marL="0" indent="0" algn="ctr">
              <a:buNone/>
            </a:pPr>
            <a:r>
              <a:rPr lang="pt-BR" sz="3200" b="1" dirty="0">
                <a:solidFill>
                  <a:schemeClr val="bg1"/>
                </a:solidFill>
                <a:latin typeface="Avenir Next" panose="020B0503020202020204" pitchFamily="34" charset="0"/>
              </a:rPr>
              <a:t>QUE FUTURO EXISTIA</a:t>
            </a:r>
          </a:p>
          <a:p>
            <a:pPr marL="0" indent="0" algn="ctr">
              <a:buNone/>
            </a:pPr>
            <a:r>
              <a:rPr lang="pt-BR" sz="3200" b="1" dirty="0" smtClean="0">
                <a:solidFill>
                  <a:schemeClr val="bg1"/>
                </a:solidFill>
                <a:latin typeface="Avenir Next" panose="020B0503020202020204" pitchFamily="34" charset="0"/>
              </a:rPr>
              <a:t>PARA ELA, </a:t>
            </a:r>
            <a:r>
              <a:rPr lang="pt-BR" sz="3200" b="1" dirty="0">
                <a:solidFill>
                  <a:schemeClr val="bg1"/>
                </a:solidFill>
                <a:latin typeface="Avenir Next" panose="020B0503020202020204" pitchFamily="34" charset="0"/>
              </a:rPr>
              <a:t>SENDO ELA A</a:t>
            </a:r>
          </a:p>
          <a:p>
            <a:pPr marL="0" indent="0" algn="ctr">
              <a:buNone/>
            </a:pPr>
            <a:r>
              <a:rPr lang="pt-BR" sz="3200" b="1" dirty="0">
                <a:solidFill>
                  <a:schemeClr val="bg1"/>
                </a:solidFill>
                <a:latin typeface="Avenir Next" panose="020B0503020202020204" pitchFamily="34" charset="0"/>
              </a:rPr>
              <a:t>ESTRANGEIRA?</a:t>
            </a:r>
            <a:endParaRPr lang="en-US" sz="3200"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274458622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BBAF616-EF16-6042-A8EB-0C3FA5F658E4}"/>
              </a:ext>
            </a:extLst>
          </p:cNvPr>
          <p:cNvSpPr>
            <a:spLocks noGrp="1"/>
          </p:cNvSpPr>
          <p:nvPr>
            <p:ph idx="1"/>
          </p:nvPr>
        </p:nvSpPr>
        <p:spPr>
          <a:xfrm>
            <a:off x="5638800" y="1825624"/>
            <a:ext cx="4478215" cy="4588427"/>
          </a:xfrm>
        </p:spPr>
        <p:txBody>
          <a:bodyPr>
            <a:normAutofit/>
          </a:bodyPr>
          <a:lstStyle/>
          <a:p>
            <a:pPr marL="0" indent="0" algn="ctr">
              <a:lnSpc>
                <a:spcPct val="110000"/>
              </a:lnSpc>
              <a:buNone/>
            </a:pPr>
            <a:r>
              <a:rPr lang="pt-BR" dirty="0">
                <a:solidFill>
                  <a:schemeClr val="bg1"/>
                </a:solidFill>
                <a:latin typeface="Avenir Next" panose="020B0503020202020204" pitchFamily="34" charset="0"/>
              </a:rPr>
              <a:t>VOCÊ JÁ ESTEVE EM UMA SITUAÇÃO </a:t>
            </a:r>
            <a:r>
              <a:rPr lang="pt-BR" dirty="0" smtClean="0">
                <a:solidFill>
                  <a:schemeClr val="bg1"/>
                </a:solidFill>
                <a:latin typeface="Avenir Next" panose="020B0503020202020204" pitchFamily="34" charset="0"/>
              </a:rPr>
              <a:t>EM </a:t>
            </a:r>
            <a:r>
              <a:rPr lang="pt-BR" dirty="0">
                <a:solidFill>
                  <a:schemeClr val="bg1"/>
                </a:solidFill>
                <a:latin typeface="Avenir Next" panose="020B0503020202020204" pitchFamily="34" charset="0"/>
              </a:rPr>
              <a:t>QUE DEVESSE TOMAR DECISÕES DIFÍCEIS QUANDO MORRE UM ENTE QUERIDO E VOCÊ ESTÁ SOFRENDO?</a:t>
            </a:r>
            <a:endParaRPr lang="en-US" b="1" dirty="0">
              <a:solidFill>
                <a:schemeClr val="bg1"/>
              </a:solidFill>
              <a:latin typeface="Avenir Next" panose="020B0503020202020204" pitchFamily="34" charset="0"/>
              <a:cs typeface="Aharoni" panose="02010803020104030203" pitchFamily="2" charset="-79"/>
            </a:endParaRPr>
          </a:p>
        </p:txBody>
      </p:sp>
      <p:sp>
        <p:nvSpPr>
          <p:cNvPr id="9" name="TextBox 8">
            <a:extLst>
              <a:ext uri="{FF2B5EF4-FFF2-40B4-BE49-F238E27FC236}">
                <a16:creationId xmlns:a16="http://schemas.microsoft.com/office/drawing/2014/main" xmlns="" id="{3AD93DCE-5EB7-6942-963B-3DE17C25594C}"/>
              </a:ext>
            </a:extLst>
          </p:cNvPr>
          <p:cNvSpPr txBox="1"/>
          <p:nvPr/>
        </p:nvSpPr>
        <p:spPr>
          <a:xfrm>
            <a:off x="657907" y="3031798"/>
            <a:ext cx="4384431" cy="1446550"/>
          </a:xfrm>
          <a:prstGeom prst="rect">
            <a:avLst/>
          </a:prstGeom>
          <a:noFill/>
        </p:spPr>
        <p:txBody>
          <a:bodyPr wrap="square" rtlCol="0">
            <a:spAutoFit/>
          </a:bodyPr>
          <a:lstStyle/>
          <a:p>
            <a:pPr algn="ctr"/>
            <a:r>
              <a:rPr lang="en-US" sz="4400" dirty="0" err="1" smtClean="0">
                <a:solidFill>
                  <a:schemeClr val="bg1"/>
                </a:solidFill>
                <a:latin typeface="Avenir Next" panose="020B0503020202020204" pitchFamily="34" charset="0"/>
                <a:cs typeface="Aharoni" panose="02010803020104030203" pitchFamily="2" charset="-79"/>
              </a:rPr>
              <a:t>Decisões</a:t>
            </a:r>
            <a:r>
              <a:rPr lang="en-US" sz="4400" dirty="0" smtClean="0">
                <a:solidFill>
                  <a:schemeClr val="bg1"/>
                </a:solidFill>
                <a:latin typeface="Avenir Next" panose="020B0503020202020204" pitchFamily="34" charset="0"/>
                <a:cs typeface="Aharoni" panose="02010803020104030203" pitchFamily="2" charset="-79"/>
              </a:rPr>
              <a:t> </a:t>
            </a:r>
            <a:r>
              <a:rPr lang="en-US" sz="4400" dirty="0" err="1" smtClean="0">
                <a:solidFill>
                  <a:schemeClr val="bg1"/>
                </a:solidFill>
                <a:latin typeface="Avenir Next" panose="020B0503020202020204" pitchFamily="34" charset="0"/>
                <a:cs typeface="Aharoni" panose="02010803020104030203" pitchFamily="2" charset="-79"/>
              </a:rPr>
              <a:t>na</a:t>
            </a:r>
            <a:r>
              <a:rPr lang="en-US" sz="4400" dirty="0" smtClean="0">
                <a:solidFill>
                  <a:schemeClr val="bg1"/>
                </a:solidFill>
                <a:latin typeface="Avenir Next" panose="020B0503020202020204" pitchFamily="34" charset="0"/>
                <a:cs typeface="Aharoni" panose="02010803020104030203" pitchFamily="2" charset="-79"/>
              </a:rPr>
              <a:t> </a:t>
            </a:r>
            <a:r>
              <a:rPr lang="en-US" sz="4400" dirty="0" err="1" smtClean="0">
                <a:solidFill>
                  <a:schemeClr val="bg1"/>
                </a:solidFill>
                <a:latin typeface="Avenir Next" panose="020B0503020202020204" pitchFamily="34" charset="0"/>
                <a:cs typeface="Aharoni" panose="02010803020104030203" pitchFamily="2" charset="-79"/>
              </a:rPr>
              <a:t>hora</a:t>
            </a:r>
            <a:r>
              <a:rPr lang="en-US" sz="4400" dirty="0" smtClean="0">
                <a:solidFill>
                  <a:schemeClr val="bg1"/>
                </a:solidFill>
                <a:latin typeface="Avenir Next" panose="020B0503020202020204" pitchFamily="34" charset="0"/>
                <a:cs typeface="Aharoni" panose="02010803020104030203" pitchFamily="2" charset="-79"/>
              </a:rPr>
              <a:t> da </a:t>
            </a:r>
            <a:r>
              <a:rPr lang="en-US" sz="4400" dirty="0" err="1" smtClean="0">
                <a:solidFill>
                  <a:schemeClr val="bg1"/>
                </a:solidFill>
                <a:latin typeface="Avenir Next" panose="020B0503020202020204" pitchFamily="34" charset="0"/>
                <a:cs typeface="Aharoni" panose="02010803020104030203" pitchFamily="2" charset="-79"/>
              </a:rPr>
              <a:t>dor</a:t>
            </a:r>
            <a:endParaRPr lang="en-US" sz="4400" b="1" dirty="0">
              <a:solidFill>
                <a:srgbClr val="935AB1"/>
              </a:solidFill>
              <a:latin typeface="Avenir Next" panose="020B0503020202020204" pitchFamily="34" charset="0"/>
              <a:cs typeface="Aharoni" panose="02010803020104030203" pitchFamily="2" charset="-79"/>
            </a:endParaRPr>
          </a:p>
        </p:txBody>
      </p:sp>
      <p:sp>
        <p:nvSpPr>
          <p:cNvPr id="5" name="Rectangle 4">
            <a:extLst>
              <a:ext uri="{FF2B5EF4-FFF2-40B4-BE49-F238E27FC236}">
                <a16:creationId xmlns:a16="http://schemas.microsoft.com/office/drawing/2014/main" xmlns="" id="{F612B0B6-7575-3747-95B8-E0800A3D3E41}"/>
              </a:ext>
            </a:extLst>
          </p:cNvPr>
          <p:cNvSpPr/>
          <p:nvPr/>
        </p:nvSpPr>
        <p:spPr>
          <a:xfrm>
            <a:off x="10740465" y="500062"/>
            <a:ext cx="1079526" cy="369332"/>
          </a:xfrm>
          <a:prstGeom prst="rect">
            <a:avLst/>
          </a:prstGeom>
        </p:spPr>
        <p:txBody>
          <a:bodyPr wrap="none">
            <a:spAutoFit/>
          </a:bodyPr>
          <a:lstStyle/>
          <a:p>
            <a:r>
              <a:rPr lang="en-US" dirty="0">
                <a:ea typeface="+mn-ea"/>
              </a:rPr>
              <a:t>STORY  3</a:t>
            </a:r>
            <a:endParaRPr lang="en-US" dirty="0"/>
          </a:p>
        </p:txBody>
      </p:sp>
    </p:spTree>
    <p:extLst>
      <p:ext uri="{BB962C8B-B14F-4D97-AF65-F5344CB8AC3E}">
        <p14:creationId xmlns:p14="http://schemas.microsoft.com/office/powerpoint/2010/main" val="3707081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F0FC795-3E74-E648-A335-9825B9542276}"/>
              </a:ext>
            </a:extLst>
          </p:cNvPr>
          <p:cNvSpPr>
            <a:spLocks noGrp="1"/>
          </p:cNvSpPr>
          <p:nvPr>
            <p:ph sz="half" idx="1"/>
          </p:nvPr>
        </p:nvSpPr>
        <p:spPr>
          <a:xfrm>
            <a:off x="1206062" y="869394"/>
            <a:ext cx="8778766" cy="4351338"/>
          </a:xfrm>
        </p:spPr>
        <p:txBody>
          <a:bodyPr>
            <a:normAutofit/>
          </a:bodyPr>
          <a:lstStyle/>
          <a:p>
            <a:pPr marL="0" indent="0" algn="ctr">
              <a:lnSpc>
                <a:spcPct val="100000"/>
              </a:lnSpc>
              <a:buNone/>
            </a:pPr>
            <a:r>
              <a:rPr lang="pt-BR" sz="3200" dirty="0">
                <a:solidFill>
                  <a:schemeClr val="bg1"/>
                </a:solidFill>
                <a:latin typeface="Avenir Next" panose="020B0503020202020204" pitchFamily="34" charset="0"/>
              </a:rPr>
              <a:t>MAS </a:t>
            </a:r>
            <a:r>
              <a:rPr lang="pt-BR" sz="3200" dirty="0" smtClean="0">
                <a:solidFill>
                  <a:schemeClr val="bg1"/>
                </a:solidFill>
                <a:latin typeface="Avenir Next" panose="020B0503020202020204" pitchFamily="34" charset="0"/>
              </a:rPr>
              <a:t>RUTE </a:t>
            </a:r>
            <a:r>
              <a:rPr lang="pt-BR" sz="3200" dirty="0">
                <a:solidFill>
                  <a:schemeClr val="bg1"/>
                </a:solidFill>
                <a:latin typeface="Avenir Next" panose="020B0503020202020204" pitchFamily="34" charset="0"/>
              </a:rPr>
              <a:t>RESPONDEU,</a:t>
            </a:r>
          </a:p>
          <a:p>
            <a:pPr marL="0" indent="0" algn="ctr">
              <a:lnSpc>
                <a:spcPct val="100000"/>
              </a:lnSpc>
              <a:buNone/>
            </a:pPr>
            <a:r>
              <a:rPr lang="pt-BR" sz="3200" dirty="0">
                <a:solidFill>
                  <a:schemeClr val="bg1"/>
                </a:solidFill>
                <a:latin typeface="Avenir Next" panose="020B0503020202020204" pitchFamily="34" charset="0"/>
              </a:rPr>
              <a:t>“NÃO ME INSISTA PARA DEIXAR VOCÊ</a:t>
            </a:r>
          </a:p>
          <a:p>
            <a:pPr marL="0" indent="0" algn="ctr">
              <a:lnSpc>
                <a:spcPct val="100000"/>
              </a:lnSpc>
              <a:buNone/>
            </a:pPr>
            <a:r>
              <a:rPr lang="pt-BR" sz="3200" dirty="0">
                <a:solidFill>
                  <a:schemeClr val="bg1"/>
                </a:solidFill>
                <a:latin typeface="Avenir Next" panose="020B0503020202020204" pitchFamily="34" charset="0"/>
              </a:rPr>
              <a:t>OU VIRAR AS COSTAS PRA VOCÊ.</a:t>
            </a:r>
          </a:p>
          <a:p>
            <a:pPr marL="0" indent="0" algn="ctr">
              <a:lnSpc>
                <a:spcPct val="100000"/>
              </a:lnSpc>
              <a:buNone/>
            </a:pPr>
            <a:r>
              <a:rPr lang="pt-BR" sz="3200" dirty="0">
                <a:solidFill>
                  <a:schemeClr val="bg1"/>
                </a:solidFill>
                <a:latin typeface="Avenir Next" panose="020B0503020202020204" pitchFamily="34" charset="0"/>
              </a:rPr>
              <a:t>AONDE VOCÊ FOR, "EU IREI."</a:t>
            </a:r>
          </a:p>
          <a:p>
            <a:pPr marL="0" indent="0" algn="ctr">
              <a:lnSpc>
                <a:spcPct val="100000"/>
              </a:lnSpc>
              <a:buNone/>
            </a:pPr>
            <a:r>
              <a:rPr lang="pt-BR" sz="3200" dirty="0">
                <a:solidFill>
                  <a:schemeClr val="bg1"/>
                </a:solidFill>
                <a:latin typeface="Avenir Next" panose="020B0503020202020204" pitchFamily="34" charset="0"/>
              </a:rPr>
              <a:t>—RUTE 1:16</a:t>
            </a:r>
            <a:endParaRPr lang="en-US" sz="3200" dirty="0">
              <a:latin typeface="Avenir Next" panose="020B0503020202020204" pitchFamily="34" charset="0"/>
            </a:endParaRPr>
          </a:p>
        </p:txBody>
      </p:sp>
      <p:sp>
        <p:nvSpPr>
          <p:cNvPr id="4" name="Rectangle 3">
            <a:extLst>
              <a:ext uri="{FF2B5EF4-FFF2-40B4-BE49-F238E27FC236}">
                <a16:creationId xmlns:a16="http://schemas.microsoft.com/office/drawing/2014/main" xmlns="" id="{8FC5305D-1740-9C43-B9D4-EDF8F203CD11}"/>
              </a:ext>
            </a:extLst>
          </p:cNvPr>
          <p:cNvSpPr/>
          <p:nvPr/>
        </p:nvSpPr>
        <p:spPr>
          <a:xfrm>
            <a:off x="10740465" y="500062"/>
            <a:ext cx="1079526" cy="369332"/>
          </a:xfrm>
          <a:prstGeom prst="rect">
            <a:avLst/>
          </a:prstGeom>
        </p:spPr>
        <p:txBody>
          <a:bodyPr wrap="none">
            <a:spAutoFit/>
          </a:bodyPr>
          <a:lstStyle/>
          <a:p>
            <a:r>
              <a:rPr lang="en-US" dirty="0">
                <a:ea typeface="+mn-ea"/>
              </a:rPr>
              <a:t>STORY  3</a:t>
            </a:r>
            <a:endParaRPr lang="en-US" dirty="0"/>
          </a:p>
        </p:txBody>
      </p:sp>
    </p:spTree>
    <p:extLst>
      <p:ext uri="{BB962C8B-B14F-4D97-AF65-F5344CB8AC3E}">
        <p14:creationId xmlns:p14="http://schemas.microsoft.com/office/powerpoint/2010/main" val="1383035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436FDC9B-0322-BF4C-A210-D247AA57419F}"/>
              </a:ext>
            </a:extLst>
          </p:cNvPr>
          <p:cNvSpPr>
            <a:spLocks noGrp="1"/>
          </p:cNvSpPr>
          <p:nvPr>
            <p:ph type="title"/>
          </p:nvPr>
        </p:nvSpPr>
        <p:spPr>
          <a:xfrm>
            <a:off x="0" y="4922738"/>
            <a:ext cx="12433792" cy="1368915"/>
          </a:xfrm>
        </p:spPr>
        <p:txBody>
          <a:bodyPr vert="horz" lIns="91440" tIns="45720" rIns="91440" bIns="45720" rtlCol="0" anchor="b">
            <a:noAutofit/>
          </a:bodyPr>
          <a:lstStyle/>
          <a:p>
            <a:pPr algn="ctr">
              <a:lnSpc>
                <a:spcPct val="100000"/>
              </a:lnSpc>
            </a:pPr>
            <a:r>
              <a:rPr lang="en-US" sz="3600" b="1" dirty="0" err="1" smtClean="0">
                <a:latin typeface="Avenir Next" panose="020B0503020202020204" pitchFamily="34" charset="0"/>
                <a:cs typeface="+mj-cs"/>
              </a:rPr>
              <a:t>História</a:t>
            </a:r>
            <a:r>
              <a:rPr lang="en-US" sz="3600" b="1" dirty="0" smtClean="0">
                <a:latin typeface="Avenir Next" panose="020B0503020202020204" pitchFamily="34" charset="0"/>
                <a:cs typeface="+mj-cs"/>
              </a:rPr>
              <a:t> n.4</a:t>
            </a:r>
            <a:r>
              <a:rPr lang="en-US" sz="3600" dirty="0">
                <a:latin typeface="Avenir Next" panose="020B0503020202020204" pitchFamily="34" charset="0"/>
                <a:cs typeface="+mj-cs"/>
              </a:rPr>
              <a:t/>
            </a:r>
            <a:br>
              <a:rPr lang="en-US" sz="3600" dirty="0">
                <a:latin typeface="Avenir Next" panose="020B0503020202020204" pitchFamily="34" charset="0"/>
                <a:cs typeface="+mj-cs"/>
              </a:rPr>
            </a:br>
            <a:r>
              <a:rPr lang="en-US" sz="2800" dirty="0" err="1" smtClean="0">
                <a:latin typeface="Avenir Next" panose="020B0503020202020204" pitchFamily="34" charset="0"/>
              </a:rPr>
              <a:t>Ele</a:t>
            </a:r>
            <a:r>
              <a:rPr lang="en-US" sz="2800" dirty="0" smtClean="0">
                <a:latin typeface="Avenir Next" panose="020B0503020202020204" pitchFamily="34" charset="0"/>
              </a:rPr>
              <a:t> </a:t>
            </a:r>
            <a:r>
              <a:rPr lang="en-US" sz="2800" dirty="0" err="1" smtClean="0">
                <a:latin typeface="Avenir Next" panose="020B0503020202020204" pitchFamily="34" charset="0"/>
              </a:rPr>
              <a:t>está</a:t>
            </a:r>
            <a:r>
              <a:rPr lang="en-US" sz="2800" dirty="0" smtClean="0">
                <a:latin typeface="Avenir Next" panose="020B0503020202020204" pitchFamily="34" charset="0"/>
              </a:rPr>
              <a:t> </a:t>
            </a:r>
            <a:r>
              <a:rPr lang="en-US" sz="2800" dirty="0" err="1" smtClean="0">
                <a:latin typeface="Avenir Next" panose="020B0503020202020204" pitchFamily="34" charset="0"/>
              </a:rPr>
              <a:t>fazendo</a:t>
            </a:r>
            <a:r>
              <a:rPr lang="en-US" sz="2800" dirty="0" smtClean="0">
                <a:latin typeface="Avenir Next" panose="020B0503020202020204" pitchFamily="34" charset="0"/>
              </a:rPr>
              <a:t> o </a:t>
            </a:r>
            <a:r>
              <a:rPr lang="en-US" sz="2800" dirty="0" err="1" smtClean="0">
                <a:latin typeface="Avenir Next" panose="020B0503020202020204" pitchFamily="34" charset="0"/>
              </a:rPr>
              <a:t>que</a:t>
            </a:r>
            <a:r>
              <a:rPr lang="en-US" sz="2800" dirty="0" smtClean="0">
                <a:latin typeface="Avenir Next" panose="020B0503020202020204" pitchFamily="34" charset="0"/>
              </a:rPr>
              <a:t>?</a:t>
            </a:r>
            <a:r>
              <a:rPr lang="en-US" sz="2800" dirty="0">
                <a:latin typeface="Avenir Next" panose="020B0503020202020204" pitchFamily="34" charset="0"/>
              </a:rPr>
              <a:t/>
            </a:r>
            <a:br>
              <a:rPr lang="en-US" sz="2800" dirty="0">
                <a:latin typeface="Avenir Next" panose="020B0503020202020204" pitchFamily="34" charset="0"/>
              </a:rPr>
            </a:br>
            <a:r>
              <a:rPr lang="en-US" sz="2800" dirty="0" err="1" smtClean="0">
                <a:latin typeface="Avenir Next" panose="020B0503020202020204" pitchFamily="34" charset="0"/>
              </a:rPr>
              <a:t>Ela</a:t>
            </a:r>
            <a:r>
              <a:rPr lang="en-US" sz="2800" dirty="0" smtClean="0">
                <a:latin typeface="Avenir Next" panose="020B0503020202020204" pitchFamily="34" charset="0"/>
              </a:rPr>
              <a:t> </a:t>
            </a:r>
            <a:r>
              <a:rPr lang="en-US" sz="2800" dirty="0" err="1" smtClean="0">
                <a:latin typeface="Avenir Next" panose="020B0503020202020204" pitchFamily="34" charset="0"/>
              </a:rPr>
              <a:t>ficou</a:t>
            </a:r>
            <a:r>
              <a:rPr lang="en-US" sz="2800" dirty="0" smtClean="0">
                <a:latin typeface="Avenir Next" panose="020B0503020202020204" pitchFamily="34" charset="0"/>
              </a:rPr>
              <a:t> </a:t>
            </a:r>
            <a:r>
              <a:rPr lang="en-US" sz="2800" dirty="0" err="1" smtClean="0">
                <a:latin typeface="Avenir Next" panose="020B0503020202020204" pitchFamily="34" charset="0"/>
              </a:rPr>
              <a:t>shocada</a:t>
            </a:r>
            <a:r>
              <a:rPr lang="en-US" sz="2800" dirty="0" smtClean="0">
                <a:latin typeface="Avenir Next" panose="020B0503020202020204" pitchFamily="34" charset="0"/>
              </a:rPr>
              <a:t>!</a:t>
            </a:r>
            <a:r>
              <a:rPr lang="en-US" sz="2800" dirty="0">
                <a:latin typeface="Avenir Next" panose="020B0503020202020204" pitchFamily="34" charset="0"/>
              </a:rPr>
              <a:t/>
            </a:r>
            <a:br>
              <a:rPr lang="en-US" sz="2800" dirty="0">
                <a:latin typeface="Avenir Next" panose="020B0503020202020204" pitchFamily="34" charset="0"/>
              </a:rPr>
            </a:br>
            <a:endParaRPr lang="en-US" sz="3600" dirty="0">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xmlns="" id="{D3023CEB-3CCB-ED49-8714-989825AD1FAA}"/>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3254242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xmlns="" id="{B05FE2E6-C46F-6748-8FD0-00251598668B}"/>
              </a:ext>
            </a:extLst>
          </p:cNvPr>
          <p:cNvSpPr>
            <a:spLocks noGrp="1"/>
          </p:cNvSpPr>
          <p:nvPr>
            <p:ph idx="1"/>
          </p:nvPr>
        </p:nvSpPr>
        <p:spPr>
          <a:xfrm>
            <a:off x="838200" y="1027688"/>
            <a:ext cx="8789276" cy="4351338"/>
          </a:xfrm>
        </p:spPr>
        <p:txBody>
          <a:bodyPr anchor="t"/>
          <a:lstStyle/>
          <a:p>
            <a:pPr marL="0" indent="0" algn="ctr">
              <a:lnSpc>
                <a:spcPct val="100000"/>
              </a:lnSpc>
              <a:buNone/>
            </a:pPr>
            <a:r>
              <a:rPr lang="pt-BR" dirty="0">
                <a:solidFill>
                  <a:schemeClr val="bg1"/>
                </a:solidFill>
                <a:latin typeface="Avenir Next" panose="020B0503020202020204" pitchFamily="34" charset="0"/>
              </a:rPr>
              <a:t>ELA NÃO </a:t>
            </a:r>
            <a:r>
              <a:rPr lang="pt-BR" dirty="0" smtClean="0">
                <a:solidFill>
                  <a:schemeClr val="bg1"/>
                </a:solidFill>
                <a:latin typeface="Avenir Next" panose="020B0503020202020204" pitchFamily="34" charset="0"/>
              </a:rPr>
              <a:t>PODIA</a:t>
            </a:r>
            <a:endParaRPr lang="pt-BR" dirty="0">
              <a:solidFill>
                <a:schemeClr val="bg1"/>
              </a:solidFill>
              <a:latin typeface="Avenir Next" panose="020B0503020202020204" pitchFamily="34" charset="0"/>
            </a:endParaRPr>
          </a:p>
          <a:p>
            <a:pPr marL="0" indent="0" algn="ctr">
              <a:lnSpc>
                <a:spcPct val="100000"/>
              </a:lnSpc>
              <a:buNone/>
            </a:pPr>
            <a:r>
              <a:rPr lang="pt-BR" dirty="0">
                <a:solidFill>
                  <a:schemeClr val="bg1"/>
                </a:solidFill>
                <a:latin typeface="Avenir Next" panose="020B0503020202020204" pitchFamily="34" charset="0"/>
              </a:rPr>
              <a:t>IMAGINAR QUÃO RUINS</a:t>
            </a:r>
          </a:p>
          <a:p>
            <a:pPr marL="0" indent="0" algn="ctr">
              <a:lnSpc>
                <a:spcPct val="100000"/>
              </a:lnSpc>
              <a:buNone/>
            </a:pPr>
            <a:r>
              <a:rPr lang="pt-BR" dirty="0">
                <a:solidFill>
                  <a:schemeClr val="bg1"/>
                </a:solidFill>
                <a:latin typeface="Avenir Next" panose="020B0503020202020204" pitchFamily="34" charset="0"/>
              </a:rPr>
              <a:t>AS NOTÍCIAS AINDA SERIAM</a:t>
            </a:r>
            <a:endParaRPr lang="en-US"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10601045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BBAF616-EF16-6042-A8EB-0C3FA5F658E4}"/>
              </a:ext>
            </a:extLst>
          </p:cNvPr>
          <p:cNvSpPr>
            <a:spLocks noGrp="1"/>
          </p:cNvSpPr>
          <p:nvPr>
            <p:ph idx="1"/>
          </p:nvPr>
        </p:nvSpPr>
        <p:spPr>
          <a:xfrm>
            <a:off x="6096000" y="1651819"/>
            <a:ext cx="4084077" cy="4380271"/>
          </a:xfrm>
        </p:spPr>
        <p:txBody>
          <a:bodyPr>
            <a:normAutofit/>
          </a:bodyPr>
          <a:lstStyle/>
          <a:p>
            <a:pPr marL="0" indent="0" algn="ctr">
              <a:lnSpc>
                <a:spcPct val="140000"/>
              </a:lnSpc>
              <a:buNone/>
            </a:pPr>
            <a:r>
              <a:rPr lang="pt-BR" sz="2800" dirty="0">
                <a:solidFill>
                  <a:schemeClr val="bg1"/>
                </a:solidFill>
                <a:latin typeface="Avenir Next" panose="020B0503020202020204" pitchFamily="34" charset="0"/>
              </a:rPr>
              <a:t>VOCÊ JÁ ESTEVE EM UMA POSIÇÃO DE LIDERANÇA EM QUE PRECISOU TOMAR UMA DECISÃO DIFÍCIL OU FALAR EM NOME DE OUTRA PESSOA?</a:t>
            </a:r>
            <a:endParaRPr lang="en-US" sz="2800" b="1" dirty="0">
              <a:solidFill>
                <a:schemeClr val="bg1"/>
              </a:solidFill>
              <a:latin typeface="Avenir Next" panose="020B0503020202020204" pitchFamily="34" charset="0"/>
              <a:cs typeface="Aharoni" panose="02010803020104030203" pitchFamily="2" charset="-79"/>
            </a:endParaRPr>
          </a:p>
        </p:txBody>
      </p:sp>
      <p:sp>
        <p:nvSpPr>
          <p:cNvPr id="9" name="TextBox 8">
            <a:extLst>
              <a:ext uri="{FF2B5EF4-FFF2-40B4-BE49-F238E27FC236}">
                <a16:creationId xmlns:a16="http://schemas.microsoft.com/office/drawing/2014/main" xmlns="" id="{3AD93DCE-5EB7-6942-963B-3DE17C25594C}"/>
              </a:ext>
            </a:extLst>
          </p:cNvPr>
          <p:cNvSpPr txBox="1"/>
          <p:nvPr/>
        </p:nvSpPr>
        <p:spPr>
          <a:xfrm>
            <a:off x="434883" y="2875681"/>
            <a:ext cx="4384431" cy="1446550"/>
          </a:xfrm>
          <a:prstGeom prst="rect">
            <a:avLst/>
          </a:prstGeom>
          <a:noFill/>
        </p:spPr>
        <p:txBody>
          <a:bodyPr wrap="square" rtlCol="0">
            <a:spAutoFit/>
          </a:bodyPr>
          <a:lstStyle/>
          <a:p>
            <a:pPr algn="ctr"/>
            <a:r>
              <a:rPr lang="en-US" sz="4400" dirty="0" smtClean="0">
                <a:solidFill>
                  <a:schemeClr val="bg1"/>
                </a:solidFill>
                <a:latin typeface="Avenir Next" panose="020B0503020202020204" pitchFamily="34" charset="0"/>
                <a:cs typeface="Aharoni" panose="02010803020104030203" pitchFamily="2" charset="-79"/>
              </a:rPr>
              <a:t>FALAR PELOS </a:t>
            </a:r>
          </a:p>
          <a:p>
            <a:pPr algn="ctr"/>
            <a:r>
              <a:rPr lang="en-US" sz="4400" dirty="0" smtClean="0">
                <a:solidFill>
                  <a:schemeClr val="bg1"/>
                </a:solidFill>
                <a:latin typeface="Avenir Next" panose="020B0503020202020204" pitchFamily="34" charset="0"/>
                <a:cs typeface="Aharoni" panose="02010803020104030203" pitchFamily="2" charset="-79"/>
              </a:rPr>
              <a:t>OUTROS</a:t>
            </a:r>
            <a:endParaRPr lang="en-US" sz="4400" b="1" dirty="0">
              <a:solidFill>
                <a:srgbClr val="935AB1"/>
              </a:solidFill>
              <a:latin typeface="Avenir Next" panose="020B0503020202020204" pitchFamily="34" charset="0"/>
              <a:cs typeface="Aharoni" panose="02010803020104030203" pitchFamily="2" charset="-79"/>
            </a:endParaRPr>
          </a:p>
        </p:txBody>
      </p:sp>
    </p:spTree>
    <p:extLst>
      <p:ext uri="{BB962C8B-B14F-4D97-AF65-F5344CB8AC3E}">
        <p14:creationId xmlns:p14="http://schemas.microsoft.com/office/powerpoint/2010/main" val="1126015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F0FC795-3E74-E648-A335-9825B9542276}"/>
              </a:ext>
            </a:extLst>
          </p:cNvPr>
          <p:cNvSpPr>
            <a:spLocks noGrp="1"/>
          </p:cNvSpPr>
          <p:nvPr>
            <p:ph sz="half" idx="1"/>
          </p:nvPr>
        </p:nvSpPr>
        <p:spPr>
          <a:xfrm>
            <a:off x="782680" y="633423"/>
            <a:ext cx="9408455" cy="3540374"/>
          </a:xfrm>
        </p:spPr>
        <p:txBody>
          <a:bodyPr>
            <a:normAutofit/>
          </a:bodyPr>
          <a:lstStyle/>
          <a:p>
            <a:pPr marL="0" indent="0" algn="ctr">
              <a:lnSpc>
                <a:spcPct val="100000"/>
              </a:lnSpc>
              <a:buNone/>
            </a:pPr>
            <a:r>
              <a:rPr lang="pt-BR" dirty="0">
                <a:solidFill>
                  <a:schemeClr val="bg1"/>
                </a:solidFill>
                <a:latin typeface="Avenir Next" panose="020B0503020202020204" pitchFamily="34" charset="0"/>
              </a:rPr>
              <a:t>“VAI REUNIR TODOS OS JUDEUS QUE ESTÃO EM SUSA</a:t>
            </a:r>
          </a:p>
          <a:p>
            <a:pPr marL="0" indent="0" algn="ctr">
              <a:lnSpc>
                <a:spcPct val="100000"/>
              </a:lnSpc>
              <a:buNone/>
            </a:pPr>
            <a:r>
              <a:rPr lang="pt-BR" dirty="0">
                <a:solidFill>
                  <a:schemeClr val="bg1"/>
                </a:solidFill>
                <a:latin typeface="Avenir Next" panose="020B0503020202020204" pitchFamily="34" charset="0"/>
              </a:rPr>
              <a:t>  E JEJUE POR MIM. NÃO COMA OU BEBA</a:t>
            </a:r>
          </a:p>
          <a:p>
            <a:pPr marL="0" indent="0" algn="ctr">
              <a:lnSpc>
                <a:spcPct val="100000"/>
              </a:lnSpc>
              <a:buNone/>
            </a:pPr>
            <a:r>
              <a:rPr lang="pt-BR" dirty="0">
                <a:solidFill>
                  <a:schemeClr val="bg1"/>
                </a:solidFill>
                <a:latin typeface="Avenir Next" panose="020B0503020202020204" pitchFamily="34" charset="0"/>
              </a:rPr>
              <a:t>POR TRÊS DIAS, NOITE OU DIA.</a:t>
            </a:r>
          </a:p>
          <a:p>
            <a:pPr marL="0" indent="0" algn="ctr">
              <a:lnSpc>
                <a:spcPct val="100000"/>
              </a:lnSpc>
              <a:buNone/>
            </a:pPr>
            <a:r>
              <a:rPr lang="pt-BR" dirty="0">
                <a:solidFill>
                  <a:schemeClr val="bg1"/>
                </a:solidFill>
                <a:latin typeface="Avenir Next" panose="020B0503020202020204" pitchFamily="34" charset="0"/>
              </a:rPr>
              <a:t>EU E MINHAS  SERVAS JEJUAREMOS COMO VOCÊ.</a:t>
            </a:r>
          </a:p>
          <a:p>
            <a:pPr marL="0" indent="0" algn="ctr">
              <a:lnSpc>
                <a:spcPct val="100000"/>
              </a:lnSpc>
              <a:buNone/>
            </a:pPr>
            <a:r>
              <a:rPr lang="pt-BR" dirty="0">
                <a:solidFill>
                  <a:schemeClr val="bg1"/>
                </a:solidFill>
                <a:latin typeface="Avenir Next" panose="020B0503020202020204" pitchFamily="34" charset="0"/>
              </a:rPr>
              <a:t>QUANDO ISSO FOR FEITO,</a:t>
            </a:r>
          </a:p>
          <a:p>
            <a:pPr marL="0" indent="0" algn="ctr">
              <a:lnSpc>
                <a:spcPct val="100000"/>
              </a:lnSpc>
              <a:buNone/>
            </a:pPr>
            <a:r>
              <a:rPr lang="pt-BR" dirty="0">
                <a:solidFill>
                  <a:schemeClr val="bg1"/>
                </a:solidFill>
                <a:latin typeface="Avenir Next" panose="020B0503020202020204" pitchFamily="34" charset="0"/>
              </a:rPr>
              <a:t>EU </a:t>
            </a:r>
            <a:r>
              <a:rPr lang="pt-BR" dirty="0" smtClean="0">
                <a:solidFill>
                  <a:schemeClr val="bg1"/>
                </a:solidFill>
                <a:latin typeface="Avenir Next" panose="020B0503020202020204" pitchFamily="34" charset="0"/>
              </a:rPr>
              <a:t>IREI." </a:t>
            </a:r>
            <a:r>
              <a:rPr lang="pt-BR" dirty="0">
                <a:solidFill>
                  <a:schemeClr val="bg1"/>
                </a:solidFill>
                <a:latin typeface="Avenir Next" panose="020B0503020202020204" pitchFamily="34" charset="0"/>
              </a:rPr>
              <a:t>ESTER 4:16</a:t>
            </a:r>
            <a:endParaRPr lang="en-US" b="1" dirty="0">
              <a:solidFill>
                <a:schemeClr val="accent4">
                  <a:lumMod val="60000"/>
                  <a:lumOff val="40000"/>
                </a:schemeClr>
              </a:solidFill>
              <a:latin typeface="Avenir Next" panose="020B0503020202020204" pitchFamily="34" charset="0"/>
            </a:endParaRPr>
          </a:p>
        </p:txBody>
      </p:sp>
    </p:spTree>
    <p:extLst>
      <p:ext uri="{BB962C8B-B14F-4D97-AF65-F5344CB8AC3E}">
        <p14:creationId xmlns:p14="http://schemas.microsoft.com/office/powerpoint/2010/main" val="3235013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195B52C3-C5F9-BC40-A95F-19D626786FCF}"/>
              </a:ext>
            </a:extLst>
          </p:cNvPr>
          <p:cNvSpPr>
            <a:spLocks noGrp="1"/>
          </p:cNvSpPr>
          <p:nvPr>
            <p:ph type="title"/>
          </p:nvPr>
        </p:nvSpPr>
        <p:spPr>
          <a:xfrm>
            <a:off x="1390200" y="3932418"/>
            <a:ext cx="9966960" cy="1560320"/>
          </a:xfrm>
        </p:spPr>
        <p:txBody>
          <a:bodyPr vert="horz" lIns="91440" tIns="45720" rIns="91440" bIns="45720" rtlCol="0" anchor="b">
            <a:noAutofit/>
          </a:bodyPr>
          <a:lstStyle/>
          <a:p>
            <a:pPr algn="ctr">
              <a:lnSpc>
                <a:spcPct val="100000"/>
              </a:lnSpc>
            </a:pPr>
            <a:r>
              <a:rPr lang="en-US" sz="3600" b="1" dirty="0" smtClean="0">
                <a:latin typeface="Avenir Next" panose="020B0503020202020204" pitchFamily="34" charset="0"/>
                <a:cs typeface="+mj-cs"/>
              </a:rPr>
              <a:t>HISTÓRIA N.5</a:t>
            </a:r>
            <a:r>
              <a:rPr lang="en-US" dirty="0">
                <a:latin typeface="Avenir Next" panose="020B0503020202020204" pitchFamily="34" charset="0"/>
                <a:cs typeface="+mj-cs"/>
              </a:rPr>
              <a:t/>
            </a:r>
            <a:br>
              <a:rPr lang="en-US" dirty="0">
                <a:latin typeface="Avenir Next" panose="020B0503020202020204" pitchFamily="34" charset="0"/>
                <a:cs typeface="+mj-cs"/>
              </a:rPr>
            </a:br>
            <a:r>
              <a:rPr lang="en-US" sz="2800" b="1" dirty="0">
                <a:latin typeface="Avenir Next" panose="020B0503020202020204" pitchFamily="34" charset="0"/>
              </a:rPr>
              <a:t>ELE PODIA VER O FUTURO </a:t>
            </a:r>
            <a:r>
              <a:rPr lang="en-US" sz="2800" b="1" dirty="0" smtClean="0">
                <a:latin typeface="Avenir Next" panose="020B0503020202020204" pitchFamily="34" charset="0"/>
              </a:rPr>
              <a:t/>
            </a:r>
            <a:br>
              <a:rPr lang="en-US" sz="2800" b="1" dirty="0" smtClean="0">
                <a:latin typeface="Avenir Next" panose="020B0503020202020204" pitchFamily="34" charset="0"/>
              </a:rPr>
            </a:br>
            <a:r>
              <a:rPr lang="en-US" sz="2800" b="1" dirty="0" smtClean="0">
                <a:latin typeface="Avenir Next" panose="020B0503020202020204" pitchFamily="34" charset="0"/>
              </a:rPr>
              <a:t>ELE ERA UM LÍDER VISIONÁRIO</a:t>
            </a:r>
            <a:endParaRPr lang="en-US" dirty="0">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xmlns="" id="{3B62903D-F0C3-C344-B983-00CEF4E18401}"/>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174954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6E70B3-D4D6-9645-8574-42B8C98F6EF4}"/>
              </a:ext>
            </a:extLst>
          </p:cNvPr>
          <p:cNvSpPr>
            <a:spLocks noGrp="1"/>
          </p:cNvSpPr>
          <p:nvPr>
            <p:ph type="title"/>
          </p:nvPr>
        </p:nvSpPr>
        <p:spPr>
          <a:xfrm>
            <a:off x="615461" y="3190387"/>
            <a:ext cx="4507524" cy="1325563"/>
          </a:xfrm>
        </p:spPr>
        <p:txBody>
          <a:bodyPr>
            <a:normAutofit/>
          </a:bodyPr>
          <a:lstStyle/>
          <a:p>
            <a:pPr algn="ctr"/>
            <a:r>
              <a:rPr lang="en-US" sz="8000" dirty="0" smtClean="0">
                <a:solidFill>
                  <a:schemeClr val="bg1"/>
                </a:solidFill>
                <a:latin typeface="Aharoni" panose="02010803020104030203" pitchFamily="2" charset="-79"/>
                <a:cs typeface="Aharoni" panose="02010803020104030203" pitchFamily="2" charset="-79"/>
              </a:rPr>
              <a:t>ABRIR</a:t>
            </a:r>
            <a:endParaRPr lang="en-US" sz="8000" dirty="0">
              <a:solidFill>
                <a:schemeClr val="bg1"/>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xmlns="" id="{A46FBBDB-69E5-DA43-8765-C30EC25BFE38}"/>
              </a:ext>
            </a:extLst>
          </p:cNvPr>
          <p:cNvSpPr>
            <a:spLocks noGrp="1"/>
          </p:cNvSpPr>
          <p:nvPr>
            <p:ph idx="1"/>
          </p:nvPr>
        </p:nvSpPr>
        <p:spPr>
          <a:xfrm>
            <a:off x="5744849" y="1800132"/>
            <a:ext cx="4636476" cy="4182575"/>
          </a:xfrm>
        </p:spPr>
        <p:txBody>
          <a:bodyPr anchor="ctr">
            <a:normAutofit/>
          </a:bodyPr>
          <a:lstStyle/>
          <a:p>
            <a:pPr marL="0" indent="0" algn="ctr">
              <a:lnSpc>
                <a:spcPct val="140000"/>
              </a:lnSpc>
              <a:buNone/>
            </a:pPr>
            <a:r>
              <a:rPr lang="pt-BR" sz="2800" dirty="0">
                <a:latin typeface="Avenir Next" panose="020B0503020202020204" pitchFamily="34" charset="0"/>
              </a:rPr>
              <a:t>ABRA SEU CORAÇÃO E SUA MENTE PARA OUVIR A MENSAGEM DO ESPÍRITO SANTO AO ENFRENTAR AS DECISÕES QUE VOCÊ PRECISA TOMAR.</a:t>
            </a:r>
            <a:endParaRPr lang="en-US" sz="2800" dirty="0">
              <a:latin typeface="Avenir Next" panose="020B0503020202020204" pitchFamily="34" charset="0"/>
            </a:endParaRPr>
          </a:p>
        </p:txBody>
      </p:sp>
    </p:spTree>
    <p:extLst>
      <p:ext uri="{BB962C8B-B14F-4D97-AF65-F5344CB8AC3E}">
        <p14:creationId xmlns:p14="http://schemas.microsoft.com/office/powerpoint/2010/main" val="311689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xmlns="" id="{B05FE2E6-C46F-6748-8FD0-00251598668B}"/>
              </a:ext>
            </a:extLst>
          </p:cNvPr>
          <p:cNvSpPr>
            <a:spLocks noGrp="1"/>
          </p:cNvSpPr>
          <p:nvPr>
            <p:ph idx="1"/>
          </p:nvPr>
        </p:nvSpPr>
        <p:spPr>
          <a:xfrm>
            <a:off x="838201" y="1583887"/>
            <a:ext cx="8946930" cy="4351338"/>
          </a:xfrm>
        </p:spPr>
        <p:txBody>
          <a:bodyPr anchor="t">
            <a:normAutofit/>
          </a:bodyPr>
          <a:lstStyle/>
          <a:p>
            <a:pPr marL="0" indent="0" algn="ctr">
              <a:lnSpc>
                <a:spcPct val="100000"/>
              </a:lnSpc>
              <a:buNone/>
            </a:pPr>
            <a:r>
              <a:rPr lang="pt-BR" sz="3200" dirty="0">
                <a:solidFill>
                  <a:schemeClr val="bg1"/>
                </a:solidFill>
                <a:latin typeface="Avenir Next" panose="020B0503020202020204" pitchFamily="34" charset="0"/>
              </a:rPr>
              <a:t>POR MESES, SE NÃO ANOS,</a:t>
            </a:r>
          </a:p>
          <a:p>
            <a:pPr marL="0" indent="0" algn="ctr">
              <a:lnSpc>
                <a:spcPct val="100000"/>
              </a:lnSpc>
              <a:buNone/>
            </a:pPr>
            <a:r>
              <a:rPr lang="pt-BR" sz="3200" dirty="0">
                <a:solidFill>
                  <a:schemeClr val="bg1"/>
                </a:solidFill>
                <a:latin typeface="Avenir Next" panose="020B0503020202020204" pitchFamily="34" charset="0"/>
              </a:rPr>
              <a:t>ELE ESTAVA TENTANDO FAZÊ-LOS</a:t>
            </a:r>
          </a:p>
          <a:p>
            <a:pPr marL="0" indent="0" algn="ctr">
              <a:lnSpc>
                <a:spcPct val="100000"/>
              </a:lnSpc>
              <a:buNone/>
            </a:pPr>
            <a:r>
              <a:rPr lang="pt-BR" sz="3200" dirty="0">
                <a:solidFill>
                  <a:schemeClr val="bg1"/>
                </a:solidFill>
                <a:latin typeface="Avenir Next" panose="020B0503020202020204" pitchFamily="34" charset="0"/>
              </a:rPr>
              <a:t>  ENTENDER E PREPARAR</a:t>
            </a:r>
          </a:p>
          <a:p>
            <a:pPr marL="0" indent="0" algn="ctr">
              <a:lnSpc>
                <a:spcPct val="100000"/>
              </a:lnSpc>
              <a:buNone/>
            </a:pPr>
            <a:r>
              <a:rPr lang="pt-BR" sz="3200" dirty="0">
                <a:solidFill>
                  <a:schemeClr val="bg1"/>
                </a:solidFill>
                <a:latin typeface="Avenir Next" panose="020B0503020202020204" pitchFamily="34" charset="0"/>
              </a:rPr>
              <a:t>PARA OS PRÓXIMOS POUCOS DIAS DEVASTADORES</a:t>
            </a:r>
            <a:r>
              <a:rPr lang="en-US" sz="3200" dirty="0" smtClean="0">
                <a:solidFill>
                  <a:schemeClr val="bg1"/>
                </a:solidFill>
                <a:latin typeface="Avenir Next" panose="020B0503020202020204" pitchFamily="34" charset="0"/>
              </a:rPr>
              <a:t>.</a:t>
            </a:r>
            <a:endParaRPr lang="en-US" sz="3200"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422765295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BBAF616-EF16-6042-A8EB-0C3FA5F658E4}"/>
              </a:ext>
            </a:extLst>
          </p:cNvPr>
          <p:cNvSpPr>
            <a:spLocks noGrp="1"/>
          </p:cNvSpPr>
          <p:nvPr>
            <p:ph idx="1"/>
          </p:nvPr>
        </p:nvSpPr>
        <p:spPr>
          <a:xfrm>
            <a:off x="5586249" y="1552694"/>
            <a:ext cx="4929351" cy="4789113"/>
          </a:xfrm>
        </p:spPr>
        <p:txBody>
          <a:bodyPr>
            <a:normAutofit/>
          </a:bodyPr>
          <a:lstStyle/>
          <a:p>
            <a:pPr marL="0" indent="0" algn="ctr">
              <a:lnSpc>
                <a:spcPct val="150000"/>
              </a:lnSpc>
              <a:buNone/>
            </a:pPr>
            <a:r>
              <a:rPr lang="pt-BR" sz="3200" dirty="0">
                <a:solidFill>
                  <a:schemeClr val="bg1"/>
                </a:solidFill>
                <a:latin typeface="Avenir Next" panose="020B0503020202020204" pitchFamily="34" charset="0"/>
              </a:rPr>
              <a:t>VOCÊ JÁ ESTEVE EM UMA SITUAÇÃO QUANDO PRECISOU DIZER ALGO IMPORTANTE PARA ALGUÉM NOS CRUZAMENTOS DA VIDA?</a:t>
            </a:r>
            <a:endParaRPr lang="en-US" sz="3200" b="1" dirty="0">
              <a:solidFill>
                <a:schemeClr val="bg1"/>
              </a:solidFill>
              <a:latin typeface="Avenir Next" panose="020B0503020202020204" pitchFamily="34" charset="0"/>
              <a:cs typeface="Aharoni" panose="02010803020104030203" pitchFamily="2" charset="-79"/>
            </a:endParaRPr>
          </a:p>
        </p:txBody>
      </p:sp>
      <p:sp>
        <p:nvSpPr>
          <p:cNvPr id="9" name="TextBox 8">
            <a:extLst>
              <a:ext uri="{FF2B5EF4-FFF2-40B4-BE49-F238E27FC236}">
                <a16:creationId xmlns:a16="http://schemas.microsoft.com/office/drawing/2014/main" xmlns="" id="{3AD93DCE-5EB7-6942-963B-3DE17C25594C}"/>
              </a:ext>
            </a:extLst>
          </p:cNvPr>
          <p:cNvSpPr txBox="1"/>
          <p:nvPr/>
        </p:nvSpPr>
        <p:spPr>
          <a:xfrm>
            <a:off x="657907" y="3031798"/>
            <a:ext cx="4384431" cy="1015663"/>
          </a:xfrm>
          <a:prstGeom prst="rect">
            <a:avLst/>
          </a:prstGeom>
          <a:noFill/>
        </p:spPr>
        <p:txBody>
          <a:bodyPr wrap="square" rtlCol="0">
            <a:spAutoFit/>
          </a:bodyPr>
          <a:lstStyle/>
          <a:p>
            <a:pPr algn="ctr"/>
            <a:r>
              <a:rPr lang="en-US" sz="6000" dirty="0" smtClean="0">
                <a:solidFill>
                  <a:schemeClr val="bg1"/>
                </a:solidFill>
                <a:latin typeface="Avenir Next" panose="020B0503020202020204" pitchFamily="34" charset="0"/>
                <a:cs typeface="Aharoni" panose="02010803020104030203" pitchFamily="2" charset="-79"/>
              </a:rPr>
              <a:t>DIGA SÓ ISSO</a:t>
            </a:r>
            <a:endParaRPr lang="en-US" sz="6000" b="1" dirty="0">
              <a:solidFill>
                <a:srgbClr val="935AB1"/>
              </a:solidFill>
              <a:latin typeface="Avenir Next" panose="020B0503020202020204" pitchFamily="34" charset="0"/>
              <a:cs typeface="Aharoni" panose="02010803020104030203" pitchFamily="2" charset="-79"/>
            </a:endParaRPr>
          </a:p>
        </p:txBody>
      </p:sp>
      <p:sp>
        <p:nvSpPr>
          <p:cNvPr id="5" name="Rectangle 4">
            <a:extLst>
              <a:ext uri="{FF2B5EF4-FFF2-40B4-BE49-F238E27FC236}">
                <a16:creationId xmlns:a16="http://schemas.microsoft.com/office/drawing/2014/main" xmlns="" id="{B6E2B220-5D30-5946-883B-6B56D2A3AD01}"/>
              </a:ext>
            </a:extLst>
          </p:cNvPr>
          <p:cNvSpPr/>
          <p:nvPr/>
        </p:nvSpPr>
        <p:spPr>
          <a:xfrm>
            <a:off x="10740465" y="500062"/>
            <a:ext cx="1079526" cy="369332"/>
          </a:xfrm>
          <a:prstGeom prst="rect">
            <a:avLst/>
          </a:prstGeom>
        </p:spPr>
        <p:txBody>
          <a:bodyPr wrap="none">
            <a:spAutoFit/>
          </a:bodyPr>
          <a:lstStyle/>
          <a:p>
            <a:r>
              <a:rPr lang="en-US" dirty="0">
                <a:ea typeface="+mn-ea"/>
              </a:rPr>
              <a:t>STORY  5</a:t>
            </a:r>
            <a:endParaRPr lang="en-US" dirty="0"/>
          </a:p>
        </p:txBody>
      </p:sp>
    </p:spTree>
    <p:extLst>
      <p:ext uri="{BB962C8B-B14F-4D97-AF65-F5344CB8AC3E}">
        <p14:creationId xmlns:p14="http://schemas.microsoft.com/office/powerpoint/2010/main" val="1499020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F0FC795-3E74-E648-A335-9825B9542276}"/>
              </a:ext>
            </a:extLst>
          </p:cNvPr>
          <p:cNvSpPr>
            <a:spLocks noGrp="1"/>
          </p:cNvSpPr>
          <p:nvPr>
            <p:ph sz="half" idx="1"/>
          </p:nvPr>
        </p:nvSpPr>
        <p:spPr>
          <a:xfrm>
            <a:off x="1074173" y="1007005"/>
            <a:ext cx="8778766" cy="4351338"/>
          </a:xfrm>
        </p:spPr>
        <p:txBody>
          <a:bodyPr>
            <a:normAutofit/>
          </a:bodyPr>
          <a:lstStyle/>
          <a:p>
            <a:pPr marL="0" indent="0" algn="ctr">
              <a:buNone/>
            </a:pPr>
            <a:r>
              <a:rPr lang="pt-BR" sz="3600" dirty="0">
                <a:solidFill>
                  <a:schemeClr val="bg1"/>
                </a:solidFill>
                <a:latin typeface="Avenir Next" panose="020B0503020202020204" pitchFamily="34" charset="0"/>
              </a:rPr>
              <a:t>ENTÃO JESUS </a:t>
            </a:r>
            <a:r>
              <a:rPr lang="pt-BR" sz="3600" dirty="0" smtClean="0">
                <a:solidFill>
                  <a:schemeClr val="bg1"/>
                </a:solidFill>
                <a:latin typeface="Avenir Next" panose="020B0503020202020204" pitchFamily="34" charset="0"/>
              </a:rPr>
              <a:t>LHES </a:t>
            </a:r>
            <a:r>
              <a:rPr lang="pt-BR" sz="3600" dirty="0">
                <a:solidFill>
                  <a:schemeClr val="bg1"/>
                </a:solidFill>
                <a:latin typeface="Avenir Next" panose="020B0503020202020204" pitchFamily="34" charset="0"/>
              </a:rPr>
              <a:t>DISSE. . .</a:t>
            </a:r>
          </a:p>
          <a:p>
            <a:pPr marL="0" indent="0" algn="ctr">
              <a:buNone/>
            </a:pPr>
            <a:r>
              <a:rPr lang="pt-BR" sz="3600" dirty="0">
                <a:solidFill>
                  <a:schemeClr val="bg1"/>
                </a:solidFill>
                <a:latin typeface="Avenir Next" panose="020B0503020202020204" pitchFamily="34" charset="0"/>
              </a:rPr>
              <a:t>“MAS DEPOIS QUE EU RESSUSCITAR,</a:t>
            </a:r>
          </a:p>
          <a:p>
            <a:pPr marL="0" indent="0" algn="ctr">
              <a:buNone/>
            </a:pPr>
            <a:r>
              <a:rPr lang="pt-BR" sz="3600" dirty="0">
                <a:solidFill>
                  <a:schemeClr val="bg1"/>
                </a:solidFill>
                <a:latin typeface="Avenir Next" panose="020B0503020202020204" pitchFamily="34" charset="0"/>
              </a:rPr>
              <a:t>EU IREI </a:t>
            </a:r>
            <a:r>
              <a:rPr lang="pt-BR" sz="3600" dirty="0" smtClean="0">
                <a:solidFill>
                  <a:schemeClr val="bg1"/>
                </a:solidFill>
                <a:latin typeface="Avenir Next" panose="020B0503020202020204" pitchFamily="34" charset="0"/>
              </a:rPr>
              <a:t>ADIANTE </a:t>
            </a:r>
            <a:r>
              <a:rPr lang="pt-BR" sz="3600" dirty="0">
                <a:solidFill>
                  <a:schemeClr val="bg1"/>
                </a:solidFill>
                <a:latin typeface="Avenir Next" panose="020B0503020202020204" pitchFamily="34" charset="0"/>
              </a:rPr>
              <a:t>DE VOCÊS</a:t>
            </a:r>
          </a:p>
          <a:p>
            <a:pPr marL="0" indent="0" algn="ctr">
              <a:buNone/>
            </a:pPr>
            <a:r>
              <a:rPr lang="pt-BR" sz="3600" dirty="0" smtClean="0">
                <a:solidFill>
                  <a:schemeClr val="bg1"/>
                </a:solidFill>
                <a:latin typeface="Avenir Next" panose="020B0503020202020204" pitchFamily="34" charset="0"/>
              </a:rPr>
              <a:t>PARA A  GALILEIA</a:t>
            </a:r>
            <a:r>
              <a:rPr lang="pt-BR" sz="3600" dirty="0">
                <a:solidFill>
                  <a:schemeClr val="bg1"/>
                </a:solidFill>
                <a:latin typeface="Avenir Next" panose="020B0503020202020204" pitchFamily="34" charset="0"/>
              </a:rPr>
              <a:t>.</a:t>
            </a:r>
          </a:p>
          <a:p>
            <a:pPr marL="0" indent="0" algn="ctr">
              <a:buNone/>
            </a:pPr>
            <a:r>
              <a:rPr lang="pt-BR" sz="3600" dirty="0">
                <a:solidFill>
                  <a:schemeClr val="bg1"/>
                </a:solidFill>
                <a:latin typeface="Avenir Next" panose="020B0503020202020204" pitchFamily="34" charset="0"/>
              </a:rPr>
              <a:t>—Mat. 26:31, 32</a:t>
            </a:r>
            <a:endParaRPr lang="en-US" sz="3600" dirty="0">
              <a:solidFill>
                <a:schemeClr val="bg1"/>
              </a:solidFill>
              <a:effectLst/>
              <a:latin typeface="Avenir Next" panose="020B0503020202020204" pitchFamily="34" charset="0"/>
            </a:endParaRPr>
          </a:p>
        </p:txBody>
      </p:sp>
    </p:spTree>
    <p:extLst>
      <p:ext uri="{BB962C8B-B14F-4D97-AF65-F5344CB8AC3E}">
        <p14:creationId xmlns:p14="http://schemas.microsoft.com/office/powerpoint/2010/main" val="3570240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xmlns="" id="{B05FE2E6-C46F-6748-8FD0-00251598668B}"/>
              </a:ext>
            </a:extLst>
          </p:cNvPr>
          <p:cNvSpPr>
            <a:spLocks noGrp="1"/>
          </p:cNvSpPr>
          <p:nvPr>
            <p:ph idx="1"/>
          </p:nvPr>
        </p:nvSpPr>
        <p:spPr>
          <a:xfrm>
            <a:off x="1133166" y="865454"/>
            <a:ext cx="8789276" cy="3809784"/>
          </a:xfrm>
        </p:spPr>
        <p:txBody>
          <a:bodyPr anchor="t">
            <a:normAutofit/>
          </a:bodyPr>
          <a:lstStyle/>
          <a:p>
            <a:pPr marL="0" indent="0" algn="ctr">
              <a:lnSpc>
                <a:spcPct val="100000"/>
              </a:lnSpc>
              <a:buNone/>
            </a:pPr>
            <a:r>
              <a:rPr lang="pt-BR" sz="2800" dirty="0">
                <a:solidFill>
                  <a:schemeClr val="bg1"/>
                </a:solidFill>
                <a:latin typeface="Avenir Next" panose="020B0503020202020204" pitchFamily="34" charset="0"/>
              </a:rPr>
              <a:t>NO MOMENTO CRUCIAL ISTO OS AFETOU</a:t>
            </a:r>
          </a:p>
          <a:p>
            <a:pPr marL="0" indent="0" algn="ctr">
              <a:lnSpc>
                <a:spcPct val="100000"/>
              </a:lnSpc>
              <a:buNone/>
            </a:pPr>
            <a:r>
              <a:rPr lang="pt-BR" sz="2800" dirty="0">
                <a:solidFill>
                  <a:schemeClr val="bg1"/>
                </a:solidFill>
                <a:latin typeface="Avenir Next" panose="020B0503020202020204" pitchFamily="34" charset="0"/>
              </a:rPr>
              <a:t>PESSOALMENTE OU SUA NAÇÃO INTEIRA,</a:t>
            </a:r>
          </a:p>
          <a:p>
            <a:pPr marL="0" indent="0" algn="ctr">
              <a:lnSpc>
                <a:spcPct val="100000"/>
              </a:lnSpc>
              <a:buNone/>
            </a:pPr>
            <a:r>
              <a:rPr lang="pt-BR" sz="2800" dirty="0" smtClean="0">
                <a:solidFill>
                  <a:schemeClr val="bg1"/>
                </a:solidFill>
                <a:latin typeface="Avenir Next" panose="020B0503020202020204" pitchFamily="34" charset="0"/>
              </a:rPr>
              <a:t>FOI ALGO </a:t>
            </a:r>
            <a:r>
              <a:rPr lang="pt-BR" sz="2800" dirty="0">
                <a:solidFill>
                  <a:schemeClr val="bg1"/>
                </a:solidFill>
                <a:latin typeface="Avenir Next" panose="020B0503020202020204" pitchFamily="34" charset="0"/>
              </a:rPr>
              <a:t>QUE IMPACTOU TODA</a:t>
            </a:r>
          </a:p>
          <a:p>
            <a:pPr marL="0" indent="0" algn="ctr">
              <a:lnSpc>
                <a:spcPct val="100000"/>
              </a:lnSpc>
              <a:buNone/>
            </a:pPr>
            <a:r>
              <a:rPr lang="pt-BR" sz="2800" dirty="0">
                <a:solidFill>
                  <a:schemeClr val="bg1"/>
                </a:solidFill>
                <a:latin typeface="Avenir Next" panose="020B0503020202020204" pitchFamily="34" charset="0"/>
              </a:rPr>
              <a:t>RAÇA HUMANA,</a:t>
            </a:r>
          </a:p>
          <a:p>
            <a:pPr marL="0" indent="0" algn="ctr">
              <a:lnSpc>
                <a:spcPct val="100000"/>
              </a:lnSpc>
              <a:buNone/>
            </a:pPr>
            <a:r>
              <a:rPr lang="pt-BR" sz="2800" dirty="0">
                <a:solidFill>
                  <a:schemeClr val="bg1"/>
                </a:solidFill>
                <a:latin typeface="Avenir Next" panose="020B0503020202020204" pitchFamily="34" charset="0"/>
              </a:rPr>
              <a:t>ELES </a:t>
            </a:r>
            <a:r>
              <a:rPr lang="pt-BR" sz="2800" dirty="0" smtClean="0">
                <a:solidFill>
                  <a:schemeClr val="bg1"/>
                </a:solidFill>
                <a:latin typeface="Avenir Next" panose="020B0503020202020204" pitchFamily="34" charset="0"/>
              </a:rPr>
              <a:t>PRECISARAM </a:t>
            </a:r>
            <a:r>
              <a:rPr lang="pt-BR" sz="2800" dirty="0">
                <a:solidFill>
                  <a:schemeClr val="bg1"/>
                </a:solidFill>
                <a:latin typeface="Avenir Next" panose="020B0503020202020204" pitchFamily="34" charset="0"/>
              </a:rPr>
              <a:t>DECIDIR</a:t>
            </a:r>
          </a:p>
          <a:p>
            <a:pPr marL="0" indent="0" algn="ctr">
              <a:lnSpc>
                <a:spcPct val="100000"/>
              </a:lnSpc>
              <a:buNone/>
            </a:pPr>
            <a:r>
              <a:rPr lang="pt-BR" sz="2800" dirty="0">
                <a:solidFill>
                  <a:schemeClr val="bg1"/>
                </a:solidFill>
                <a:latin typeface="Avenir Next" panose="020B0503020202020204" pitchFamily="34" charset="0"/>
              </a:rPr>
              <a:t>SOBRE UMA SITUAÇÃO DE MUDANÇA DE VIDA.</a:t>
            </a:r>
            <a:endParaRPr lang="en-US" sz="2800"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138315002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BBAF616-EF16-6042-A8EB-0C3FA5F658E4}"/>
              </a:ext>
            </a:extLst>
          </p:cNvPr>
          <p:cNvSpPr>
            <a:spLocks noGrp="1"/>
          </p:cNvSpPr>
          <p:nvPr>
            <p:ph idx="1"/>
          </p:nvPr>
        </p:nvSpPr>
        <p:spPr>
          <a:xfrm>
            <a:off x="5506065" y="1678142"/>
            <a:ext cx="4744064" cy="4667250"/>
          </a:xfrm>
        </p:spPr>
        <p:txBody>
          <a:bodyPr>
            <a:normAutofit/>
          </a:bodyPr>
          <a:lstStyle/>
          <a:p>
            <a:pPr marL="0" indent="0" algn="ctr">
              <a:lnSpc>
                <a:spcPct val="140000"/>
              </a:lnSpc>
              <a:buNone/>
            </a:pPr>
            <a:r>
              <a:rPr lang="pt-BR" b="1" dirty="0">
                <a:solidFill>
                  <a:schemeClr val="bg1"/>
                </a:solidFill>
                <a:latin typeface="Avenir Next" panose="020B0503020202020204" pitchFamily="34" charset="0"/>
                <a:cs typeface="Aharoni" panose="02010803020104030203" pitchFamily="2" charset="-79"/>
              </a:rPr>
              <a:t>ELES TOMARAM DECISÕES DE MUDANÇA DE VIDAS, QUE PODEM SER RESUMIDAS NESTAS TRÊS PALAVRAS.</a:t>
            </a:r>
            <a:endParaRPr lang="en-US" dirty="0">
              <a:solidFill>
                <a:schemeClr val="bg1"/>
              </a:solidFill>
              <a:latin typeface="Avenir Book" panose="02000503020000020003" pitchFamily="2" charset="0"/>
              <a:cs typeface="Aharoni" panose="02010803020104030203" pitchFamily="2" charset="-79"/>
            </a:endParaRPr>
          </a:p>
        </p:txBody>
      </p:sp>
      <p:sp>
        <p:nvSpPr>
          <p:cNvPr id="9" name="TextBox 8">
            <a:extLst>
              <a:ext uri="{FF2B5EF4-FFF2-40B4-BE49-F238E27FC236}">
                <a16:creationId xmlns:a16="http://schemas.microsoft.com/office/drawing/2014/main" xmlns="" id="{3AD93DCE-5EB7-6942-963B-3DE17C25594C}"/>
              </a:ext>
            </a:extLst>
          </p:cNvPr>
          <p:cNvSpPr txBox="1"/>
          <p:nvPr/>
        </p:nvSpPr>
        <p:spPr>
          <a:xfrm>
            <a:off x="657907" y="3031798"/>
            <a:ext cx="4384431" cy="1446550"/>
          </a:xfrm>
          <a:prstGeom prst="rect">
            <a:avLst/>
          </a:prstGeom>
          <a:noFill/>
        </p:spPr>
        <p:txBody>
          <a:bodyPr wrap="square" rtlCol="0">
            <a:spAutoFit/>
          </a:bodyPr>
          <a:lstStyle/>
          <a:p>
            <a:pPr algn="ctr"/>
            <a:r>
              <a:rPr lang="en-US" sz="4400" dirty="0" smtClean="0">
                <a:solidFill>
                  <a:schemeClr val="bg1"/>
                </a:solidFill>
                <a:latin typeface="Avenir Next" panose="020B0503020202020204" pitchFamily="34" charset="0"/>
                <a:cs typeface="Aharoni" panose="02010803020104030203" pitchFamily="2" charset="-79"/>
              </a:rPr>
              <a:t>MUDANÇA </a:t>
            </a:r>
          </a:p>
          <a:p>
            <a:pPr algn="ctr"/>
            <a:r>
              <a:rPr lang="en-US" sz="4400" dirty="0" smtClean="0">
                <a:solidFill>
                  <a:schemeClr val="bg1"/>
                </a:solidFill>
                <a:latin typeface="Avenir Next" panose="020B0503020202020204" pitchFamily="34" charset="0"/>
                <a:cs typeface="Aharoni" panose="02010803020104030203" pitchFamily="2" charset="-79"/>
              </a:rPr>
              <a:t>DE VIDA</a:t>
            </a:r>
            <a:endParaRPr lang="en-US" sz="4400" b="1" dirty="0">
              <a:solidFill>
                <a:srgbClr val="935AB1"/>
              </a:solidFill>
              <a:latin typeface="Avenir Next" panose="020B0503020202020204" pitchFamily="34" charset="0"/>
              <a:cs typeface="Aharoni" panose="02010803020104030203" pitchFamily="2" charset="-79"/>
            </a:endParaRPr>
          </a:p>
        </p:txBody>
      </p:sp>
    </p:spTree>
    <p:extLst>
      <p:ext uri="{BB962C8B-B14F-4D97-AF65-F5344CB8AC3E}">
        <p14:creationId xmlns:p14="http://schemas.microsoft.com/office/powerpoint/2010/main" val="2544306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F0FC795-3E74-E648-A335-9825B9542276}"/>
              </a:ext>
            </a:extLst>
          </p:cNvPr>
          <p:cNvSpPr>
            <a:spLocks noGrp="1"/>
          </p:cNvSpPr>
          <p:nvPr>
            <p:ph sz="half" idx="1"/>
          </p:nvPr>
        </p:nvSpPr>
        <p:spPr>
          <a:xfrm>
            <a:off x="838200" y="1253331"/>
            <a:ext cx="8778766" cy="4351338"/>
          </a:xfrm>
        </p:spPr>
        <p:txBody>
          <a:bodyPr>
            <a:normAutofit/>
          </a:bodyPr>
          <a:lstStyle/>
          <a:p>
            <a:pPr marL="0" indent="0" algn="ctr">
              <a:lnSpc>
                <a:spcPct val="100000"/>
              </a:lnSpc>
              <a:buNone/>
            </a:pPr>
            <a:r>
              <a:rPr lang="pt-BR" sz="4000" dirty="0">
                <a:solidFill>
                  <a:schemeClr val="bg1"/>
                </a:solidFill>
              </a:rPr>
              <a:t>DEUS ESTÁ CHAMANDO VOCÊ.</a:t>
            </a:r>
          </a:p>
          <a:p>
            <a:pPr marL="0" indent="0" algn="ctr">
              <a:lnSpc>
                <a:spcPct val="100000"/>
              </a:lnSpc>
              <a:buNone/>
            </a:pPr>
            <a:r>
              <a:rPr lang="pt-BR" sz="4000" dirty="0">
                <a:solidFill>
                  <a:schemeClr val="bg1"/>
                </a:solidFill>
              </a:rPr>
              <a:t>O QUE VOCÊ RESPONDERÁ?</a:t>
            </a:r>
          </a:p>
          <a:p>
            <a:pPr marL="0" indent="0" algn="ctr">
              <a:lnSpc>
                <a:spcPct val="100000"/>
              </a:lnSpc>
              <a:buNone/>
            </a:pPr>
            <a:r>
              <a:rPr lang="pt-BR" sz="4000" dirty="0">
                <a:solidFill>
                  <a:schemeClr val="bg1"/>
                </a:solidFill>
              </a:rPr>
              <a:t>"EU IREI!"</a:t>
            </a:r>
            <a:endParaRPr lang="en-US" sz="4400" b="1" dirty="0">
              <a:solidFill>
                <a:schemeClr val="accent4">
                  <a:lumMod val="60000"/>
                  <a:lumOff val="40000"/>
                </a:schemeClr>
              </a:solidFill>
              <a:cs typeface="Aharoni" panose="02010803020104030203" pitchFamily="2" charset="-79"/>
            </a:endParaRPr>
          </a:p>
        </p:txBody>
      </p:sp>
    </p:spTree>
    <p:extLst>
      <p:ext uri="{BB962C8B-B14F-4D97-AF65-F5344CB8AC3E}">
        <p14:creationId xmlns:p14="http://schemas.microsoft.com/office/powerpoint/2010/main" val="3819627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41729DFD-F1B4-7F48-BE90-4B4F84F5A17C}"/>
              </a:ext>
            </a:extLst>
          </p:cNvPr>
          <p:cNvSpPr>
            <a:spLocks noGrp="1"/>
          </p:cNvSpPr>
          <p:nvPr>
            <p:ph type="title"/>
          </p:nvPr>
        </p:nvSpPr>
        <p:spPr>
          <a:xfrm>
            <a:off x="1109980" y="4616568"/>
            <a:ext cx="9966960" cy="1560320"/>
          </a:xfrm>
        </p:spPr>
        <p:txBody>
          <a:bodyPr vert="horz" lIns="91440" tIns="45720" rIns="91440" bIns="45720" rtlCol="0" anchor="b">
            <a:normAutofit fontScale="90000"/>
          </a:bodyPr>
          <a:lstStyle/>
          <a:p>
            <a:pPr algn="ctr">
              <a:lnSpc>
                <a:spcPct val="100000"/>
              </a:lnSpc>
            </a:pPr>
            <a:r>
              <a:rPr lang="en-US" b="1" dirty="0" err="1" smtClean="0">
                <a:latin typeface="Avenir Next" panose="020B0503020202020204" pitchFamily="34" charset="0"/>
                <a:cs typeface="+mj-cs"/>
              </a:rPr>
              <a:t>História</a:t>
            </a:r>
            <a:r>
              <a:rPr lang="en-US" b="1" dirty="0" smtClean="0">
                <a:latin typeface="Avenir Next" panose="020B0503020202020204" pitchFamily="34" charset="0"/>
                <a:cs typeface="+mj-cs"/>
              </a:rPr>
              <a:t>  n.1</a:t>
            </a:r>
            <a:br>
              <a:rPr lang="en-US" b="1" dirty="0" smtClean="0">
                <a:latin typeface="Avenir Next" panose="020B0503020202020204" pitchFamily="34" charset="0"/>
                <a:cs typeface="+mj-cs"/>
              </a:rPr>
            </a:br>
            <a:r>
              <a:rPr lang="en-US" b="1" dirty="0" err="1" smtClean="0">
                <a:latin typeface="Avenir Next" panose="020B0503020202020204" pitchFamily="34" charset="0"/>
                <a:cs typeface="+mj-cs"/>
              </a:rPr>
              <a:t>Ela</a:t>
            </a:r>
            <a:r>
              <a:rPr lang="en-US" b="1" dirty="0" smtClean="0">
                <a:latin typeface="Avenir Next" panose="020B0503020202020204" pitchFamily="34" charset="0"/>
                <a:cs typeface="+mj-cs"/>
              </a:rPr>
              <a:t> era </a:t>
            </a:r>
            <a:r>
              <a:rPr lang="en-US" b="1" dirty="0" err="1" smtClean="0">
                <a:latin typeface="Avenir Next" panose="020B0503020202020204" pitchFamily="34" charset="0"/>
                <a:cs typeface="+mj-cs"/>
              </a:rPr>
              <a:t>bonita</a:t>
            </a:r>
            <a:r>
              <a:rPr lang="en-US" b="1" dirty="0" smtClean="0">
                <a:latin typeface="Avenir Next" panose="020B0503020202020204" pitchFamily="34" charset="0"/>
                <a:cs typeface="+mj-cs"/>
              </a:rPr>
              <a:t>, </a:t>
            </a:r>
            <a:r>
              <a:rPr lang="en-US" b="1" dirty="0" err="1" smtClean="0">
                <a:latin typeface="Avenir Next" panose="020B0503020202020204" pitchFamily="34" charset="0"/>
                <a:cs typeface="+mj-cs"/>
              </a:rPr>
              <a:t>jovem</a:t>
            </a:r>
            <a:r>
              <a:rPr lang="en-US" b="1" dirty="0" smtClean="0">
                <a:latin typeface="Avenir Next" panose="020B0503020202020204" pitchFamily="34" charset="0"/>
                <a:cs typeface="+mj-cs"/>
              </a:rPr>
              <a:t> e </a:t>
            </a:r>
            <a:r>
              <a:rPr lang="en-US" b="1" dirty="0" err="1" smtClean="0">
                <a:latin typeface="Avenir Next" panose="020B0503020202020204" pitchFamily="34" charset="0"/>
                <a:cs typeface="+mj-cs"/>
              </a:rPr>
              <a:t>solteira</a:t>
            </a:r>
            <a:r>
              <a:rPr lang="en-US" sz="3200" dirty="0" smtClean="0">
                <a:latin typeface="Avenir Next" panose="020B0503020202020204" pitchFamily="34" charset="0"/>
                <a:cs typeface="+mj-cs"/>
              </a:rPr>
              <a:t>.</a:t>
            </a:r>
            <a:r>
              <a:rPr lang="en-US" sz="3200" dirty="0">
                <a:latin typeface="Avenir Next" panose="020B0503020202020204" pitchFamily="34" charset="0"/>
                <a:cs typeface="+mj-cs"/>
              </a:rPr>
              <a:t/>
            </a:r>
            <a:br>
              <a:rPr lang="en-US" sz="3200" dirty="0">
                <a:latin typeface="Avenir Next" panose="020B0503020202020204" pitchFamily="34" charset="0"/>
                <a:cs typeface="+mj-cs"/>
              </a:rPr>
            </a:br>
            <a:endParaRPr lang="en-US" sz="3200" dirty="0">
              <a:latin typeface="Avenir Next" panose="020B0503020202020204" pitchFamily="34" charset="0"/>
              <a:cs typeface="+mj-cs"/>
            </a:endParaRPr>
          </a:p>
        </p:txBody>
      </p:sp>
      <p:pic>
        <p:nvPicPr>
          <p:cNvPr id="5" name="Content Placeholder 4" descr="A group of people walking down the street&#10;&#10;Description automatically generated">
            <a:extLst>
              <a:ext uri="{FF2B5EF4-FFF2-40B4-BE49-F238E27FC236}">
                <a16:creationId xmlns:a16="http://schemas.microsoft.com/office/drawing/2014/main" xmlns="" id="{CABCA6C7-0883-5F47-822B-29A8CABF0BE4}"/>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998300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xmlns="" id="{B05FE2E6-C46F-6748-8FD0-00251598668B}"/>
              </a:ext>
            </a:extLst>
          </p:cNvPr>
          <p:cNvSpPr>
            <a:spLocks noGrp="1"/>
          </p:cNvSpPr>
          <p:nvPr>
            <p:ph idx="1"/>
          </p:nvPr>
        </p:nvSpPr>
        <p:spPr>
          <a:xfrm>
            <a:off x="827689" y="824472"/>
            <a:ext cx="8789276" cy="4351338"/>
          </a:xfrm>
        </p:spPr>
        <p:txBody>
          <a:bodyPr anchor="t"/>
          <a:lstStyle/>
          <a:p>
            <a:pPr marL="0" indent="0" algn="ctr">
              <a:buNone/>
            </a:pPr>
            <a:r>
              <a:rPr lang="pt-BR" dirty="0">
                <a:solidFill>
                  <a:schemeClr val="bg1"/>
                </a:solidFill>
                <a:latin typeface="Avenir Next" panose="020B0503020202020204" pitchFamily="34" charset="0"/>
              </a:rPr>
              <a:t>ELA NÃO TINHA IDEIA DE</a:t>
            </a:r>
          </a:p>
          <a:p>
            <a:pPr marL="0" indent="0" algn="ctr">
              <a:buNone/>
            </a:pPr>
            <a:r>
              <a:rPr lang="pt-BR" dirty="0">
                <a:solidFill>
                  <a:schemeClr val="bg1"/>
                </a:solidFill>
                <a:latin typeface="Avenir Next" panose="020B0503020202020204" pitchFamily="34" charset="0"/>
              </a:rPr>
              <a:t>QUE POR CAUSA DESTE HOMEM,</a:t>
            </a:r>
          </a:p>
          <a:p>
            <a:pPr marL="0" indent="0" algn="ctr">
              <a:buNone/>
            </a:pPr>
            <a:r>
              <a:rPr lang="pt-BR" dirty="0">
                <a:solidFill>
                  <a:schemeClr val="bg1"/>
                </a:solidFill>
                <a:latin typeface="Avenir Next" panose="020B0503020202020204" pitchFamily="34" charset="0"/>
              </a:rPr>
              <a:t>NESTE MESMO DIA,</a:t>
            </a:r>
          </a:p>
          <a:p>
            <a:pPr marL="0" indent="0" algn="ctr">
              <a:buNone/>
            </a:pPr>
            <a:r>
              <a:rPr lang="pt-BR" dirty="0">
                <a:solidFill>
                  <a:schemeClr val="bg1"/>
                </a:solidFill>
                <a:latin typeface="Avenir Next" panose="020B0503020202020204" pitchFamily="34" charset="0"/>
              </a:rPr>
              <a:t>SUA VIDA MUDARIA</a:t>
            </a:r>
          </a:p>
          <a:p>
            <a:pPr marL="0" indent="0" algn="ctr">
              <a:buNone/>
            </a:pPr>
            <a:r>
              <a:rPr lang="pt-BR" dirty="0">
                <a:solidFill>
                  <a:schemeClr val="bg1"/>
                </a:solidFill>
                <a:latin typeface="Avenir Next" panose="020B0503020202020204" pitchFamily="34" charset="0"/>
              </a:rPr>
              <a:t>PARA SEMPRE.</a:t>
            </a:r>
            <a:endParaRPr lang="en-US"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429212615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BBAF616-EF16-6042-A8EB-0C3FA5F658E4}"/>
              </a:ext>
            </a:extLst>
          </p:cNvPr>
          <p:cNvSpPr>
            <a:spLocks noGrp="1"/>
          </p:cNvSpPr>
          <p:nvPr>
            <p:ph idx="1"/>
          </p:nvPr>
        </p:nvSpPr>
        <p:spPr>
          <a:xfrm>
            <a:off x="5830528" y="2105843"/>
            <a:ext cx="4478215" cy="3719769"/>
          </a:xfrm>
        </p:spPr>
        <p:txBody>
          <a:bodyPr>
            <a:normAutofit/>
          </a:bodyPr>
          <a:lstStyle/>
          <a:p>
            <a:pPr marL="0" indent="0" algn="ctr">
              <a:lnSpc>
                <a:spcPct val="120000"/>
              </a:lnSpc>
              <a:buNone/>
            </a:pPr>
            <a:r>
              <a:rPr lang="pt-BR" sz="2800" dirty="0">
                <a:solidFill>
                  <a:schemeClr val="bg1"/>
                </a:solidFill>
                <a:latin typeface="Avenir Next" panose="020B0503020202020204" pitchFamily="34" charset="0"/>
              </a:rPr>
              <a:t>VOCÊ JÁ ESTÁ EM UMA SITUAÇÃO ... ONDE VOCÊ PRECISA TOMAR UMA DECISÃO RAPIDAMENTE QUE VAI MUDAR COMPLETAMENTE SUA VIDA?</a:t>
            </a:r>
            <a:endParaRPr lang="en-US" sz="2800" b="1" dirty="0">
              <a:solidFill>
                <a:schemeClr val="bg1"/>
              </a:solidFill>
              <a:latin typeface="Avenir Next" panose="020B0503020202020204" pitchFamily="34" charset="0"/>
              <a:cs typeface="Aharoni" panose="02010803020104030203" pitchFamily="2" charset="-79"/>
            </a:endParaRPr>
          </a:p>
        </p:txBody>
      </p:sp>
      <p:sp>
        <p:nvSpPr>
          <p:cNvPr id="9" name="TextBox 8">
            <a:extLst>
              <a:ext uri="{FF2B5EF4-FFF2-40B4-BE49-F238E27FC236}">
                <a16:creationId xmlns:a16="http://schemas.microsoft.com/office/drawing/2014/main" xmlns="" id="{3AD93DCE-5EB7-6942-963B-3DE17C25594C}"/>
              </a:ext>
            </a:extLst>
          </p:cNvPr>
          <p:cNvSpPr txBox="1"/>
          <p:nvPr/>
        </p:nvSpPr>
        <p:spPr>
          <a:xfrm>
            <a:off x="657907" y="3031798"/>
            <a:ext cx="4384431" cy="830997"/>
          </a:xfrm>
          <a:prstGeom prst="rect">
            <a:avLst/>
          </a:prstGeom>
          <a:noFill/>
        </p:spPr>
        <p:txBody>
          <a:bodyPr wrap="square" rtlCol="0">
            <a:spAutoFit/>
          </a:bodyPr>
          <a:lstStyle/>
          <a:p>
            <a:pPr algn="ctr"/>
            <a:r>
              <a:rPr lang="en-US" sz="4800" b="1" dirty="0" err="1" smtClean="0">
                <a:solidFill>
                  <a:schemeClr val="bg1"/>
                </a:solidFill>
                <a:latin typeface="Avenir Next" panose="020B0503020202020204" pitchFamily="34" charset="0"/>
                <a:cs typeface="Aharoni" panose="02010803020104030203" pitchFamily="2" charset="-79"/>
              </a:rPr>
              <a:t>Decisão</a:t>
            </a:r>
            <a:r>
              <a:rPr lang="en-US" sz="4800" b="1" dirty="0" smtClean="0">
                <a:solidFill>
                  <a:schemeClr val="bg1"/>
                </a:solidFill>
                <a:latin typeface="Avenir Next" panose="020B0503020202020204" pitchFamily="34" charset="0"/>
                <a:cs typeface="Aharoni" panose="02010803020104030203" pitchFamily="2" charset="-79"/>
              </a:rPr>
              <a:t> </a:t>
            </a:r>
            <a:r>
              <a:rPr lang="en-US" sz="4800" b="1" dirty="0" err="1" smtClean="0">
                <a:solidFill>
                  <a:schemeClr val="bg1"/>
                </a:solidFill>
                <a:latin typeface="Avenir Next" panose="020B0503020202020204" pitchFamily="34" charset="0"/>
                <a:cs typeface="Aharoni" panose="02010803020104030203" pitchFamily="2" charset="-79"/>
              </a:rPr>
              <a:t>Rápida</a:t>
            </a:r>
            <a:endParaRPr lang="en-US" sz="4800" dirty="0">
              <a:solidFill>
                <a:srgbClr val="935AB1"/>
              </a:solidFill>
              <a:latin typeface="Avenir Next" panose="020B0503020202020204" pitchFamily="34" charset="0"/>
              <a:cs typeface="Aharoni" panose="02010803020104030203" pitchFamily="2" charset="-79"/>
            </a:endParaRPr>
          </a:p>
        </p:txBody>
      </p:sp>
    </p:spTree>
    <p:extLst>
      <p:ext uri="{BB962C8B-B14F-4D97-AF65-F5344CB8AC3E}">
        <p14:creationId xmlns:p14="http://schemas.microsoft.com/office/powerpoint/2010/main" val="329666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F0FC795-3E74-E648-A335-9825B9542276}"/>
              </a:ext>
            </a:extLst>
          </p:cNvPr>
          <p:cNvSpPr>
            <a:spLocks noGrp="1"/>
          </p:cNvSpPr>
          <p:nvPr>
            <p:ph sz="half" idx="1"/>
          </p:nvPr>
        </p:nvSpPr>
        <p:spPr>
          <a:xfrm>
            <a:off x="922282" y="1037349"/>
            <a:ext cx="8778766" cy="3519903"/>
          </a:xfrm>
        </p:spPr>
        <p:txBody>
          <a:bodyPr>
            <a:normAutofit/>
          </a:bodyPr>
          <a:lstStyle/>
          <a:p>
            <a:pPr marL="0" indent="0" algn="ctr">
              <a:lnSpc>
                <a:spcPct val="100000"/>
              </a:lnSpc>
              <a:buNone/>
            </a:pPr>
            <a:r>
              <a:rPr lang="pt-BR" dirty="0">
                <a:solidFill>
                  <a:schemeClr val="bg1"/>
                </a:solidFill>
                <a:latin typeface="Avenir Next" panose="020B0503020202020204" pitchFamily="34" charset="0"/>
              </a:rPr>
              <a:t>ENTÃO ELES CHAMARAM </a:t>
            </a:r>
            <a:r>
              <a:rPr lang="pt-BR" dirty="0" smtClean="0">
                <a:solidFill>
                  <a:schemeClr val="bg1"/>
                </a:solidFill>
                <a:latin typeface="Avenir Next" panose="020B0503020202020204" pitchFamily="34" charset="0"/>
              </a:rPr>
              <a:t>REBECA </a:t>
            </a:r>
            <a:r>
              <a:rPr lang="pt-BR" dirty="0">
                <a:solidFill>
                  <a:schemeClr val="bg1"/>
                </a:solidFill>
                <a:latin typeface="Avenir Next" panose="020B0503020202020204" pitchFamily="34" charset="0"/>
              </a:rPr>
              <a:t>E PERGUNTARAM: "VOCÊ </a:t>
            </a:r>
          </a:p>
          <a:p>
            <a:pPr marL="0" indent="0" algn="ctr">
              <a:lnSpc>
                <a:spcPct val="100000"/>
              </a:lnSpc>
              <a:buNone/>
            </a:pPr>
            <a:r>
              <a:rPr lang="pt-BR" dirty="0">
                <a:solidFill>
                  <a:schemeClr val="bg1"/>
                </a:solidFill>
                <a:latin typeface="Avenir Next" panose="020B0503020202020204" pitchFamily="34" charset="0"/>
              </a:rPr>
              <a:t>  VAI COM ESTE HOMEM? ”</a:t>
            </a:r>
          </a:p>
          <a:p>
            <a:pPr marL="0" indent="0" algn="ctr">
              <a:lnSpc>
                <a:spcPct val="100000"/>
              </a:lnSpc>
              <a:buNone/>
            </a:pPr>
            <a:r>
              <a:rPr lang="pt-BR" dirty="0">
                <a:solidFill>
                  <a:schemeClr val="bg1"/>
                </a:solidFill>
                <a:latin typeface="Avenir Next" panose="020B0503020202020204" pitchFamily="34" charset="0"/>
              </a:rPr>
              <a:t>"EU VOU,"</a:t>
            </a:r>
          </a:p>
          <a:p>
            <a:pPr marL="0" indent="0" algn="ctr">
              <a:lnSpc>
                <a:spcPct val="100000"/>
              </a:lnSpc>
              <a:buNone/>
            </a:pPr>
            <a:r>
              <a:rPr lang="pt-BR" dirty="0">
                <a:solidFill>
                  <a:schemeClr val="bg1"/>
                </a:solidFill>
                <a:latin typeface="Avenir Next" panose="020B0503020202020204" pitchFamily="34" charset="0"/>
              </a:rPr>
              <a:t>ELA DISSE.</a:t>
            </a:r>
          </a:p>
          <a:p>
            <a:pPr marL="0" indent="0" algn="ctr">
              <a:lnSpc>
                <a:spcPct val="100000"/>
              </a:lnSpc>
              <a:buNone/>
            </a:pPr>
            <a:r>
              <a:rPr lang="pt-BR" dirty="0">
                <a:solidFill>
                  <a:schemeClr val="bg1"/>
                </a:solidFill>
                <a:latin typeface="Avenir Next" panose="020B0503020202020204" pitchFamily="34" charset="0"/>
              </a:rPr>
              <a:t>—Gênesis 24:58</a:t>
            </a:r>
            <a:endParaRPr lang="en-US" dirty="0">
              <a:latin typeface="Avenir Next" panose="020B0503020202020204" pitchFamily="34" charset="0"/>
            </a:endParaRPr>
          </a:p>
        </p:txBody>
      </p:sp>
    </p:spTree>
    <p:extLst>
      <p:ext uri="{BB962C8B-B14F-4D97-AF65-F5344CB8AC3E}">
        <p14:creationId xmlns:p14="http://schemas.microsoft.com/office/powerpoint/2010/main" val="1281857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D6A06940-8A1D-E849-BD52-E2D6E3ABD8C8}"/>
              </a:ext>
            </a:extLst>
          </p:cNvPr>
          <p:cNvSpPr>
            <a:spLocks noGrp="1"/>
          </p:cNvSpPr>
          <p:nvPr>
            <p:ph type="title"/>
          </p:nvPr>
        </p:nvSpPr>
        <p:spPr>
          <a:xfrm>
            <a:off x="530942" y="4085626"/>
            <a:ext cx="10810568" cy="1560320"/>
          </a:xfrm>
        </p:spPr>
        <p:txBody>
          <a:bodyPr vert="horz" lIns="91440" tIns="45720" rIns="91440" bIns="45720" rtlCol="0" anchor="b">
            <a:noAutofit/>
          </a:bodyPr>
          <a:lstStyle/>
          <a:p>
            <a:pPr algn="ctr">
              <a:lnSpc>
                <a:spcPct val="100000"/>
              </a:lnSpc>
            </a:pPr>
            <a:r>
              <a:rPr lang="en-US" sz="3600" b="1" dirty="0">
                <a:latin typeface="Avenir Next" panose="020B0503020202020204" pitchFamily="34" charset="0"/>
                <a:cs typeface="+mj-cs"/>
              </a:rPr>
              <a:t/>
            </a:r>
            <a:br>
              <a:rPr lang="en-US" sz="3600" b="1" dirty="0">
                <a:latin typeface="Avenir Next" panose="020B0503020202020204" pitchFamily="34" charset="0"/>
                <a:cs typeface="+mj-cs"/>
              </a:rPr>
            </a:br>
            <a:r>
              <a:rPr lang="en-US" sz="3600" b="1" dirty="0" err="1" smtClean="0">
                <a:latin typeface="Avenir Next" panose="020B0503020202020204" pitchFamily="34" charset="0"/>
                <a:cs typeface="+mj-cs"/>
              </a:rPr>
              <a:t>História</a:t>
            </a:r>
            <a:r>
              <a:rPr lang="en-US" sz="3600" b="1" dirty="0" smtClean="0">
                <a:latin typeface="Avenir Next" panose="020B0503020202020204" pitchFamily="34" charset="0"/>
                <a:cs typeface="+mj-cs"/>
              </a:rPr>
              <a:t> n.2</a:t>
            </a:r>
            <a:r>
              <a:rPr lang="en-US" sz="3600" b="1" dirty="0">
                <a:latin typeface="Avenir Next" panose="020B0503020202020204" pitchFamily="34" charset="0"/>
                <a:cs typeface="+mj-cs"/>
              </a:rPr>
              <a:t/>
            </a:r>
            <a:br>
              <a:rPr lang="en-US" sz="3600" b="1" dirty="0">
                <a:latin typeface="Avenir Next" panose="020B0503020202020204" pitchFamily="34" charset="0"/>
                <a:cs typeface="+mj-cs"/>
              </a:rPr>
            </a:br>
            <a:r>
              <a:rPr lang="en-US" sz="3200" dirty="0" err="1" smtClean="0">
                <a:latin typeface="Avenir Next" panose="020B0503020202020204" pitchFamily="34" charset="0"/>
              </a:rPr>
              <a:t>Ela</a:t>
            </a:r>
            <a:r>
              <a:rPr lang="en-US" sz="3200" dirty="0" smtClean="0">
                <a:latin typeface="Avenir Next" panose="020B0503020202020204" pitchFamily="34" charset="0"/>
              </a:rPr>
              <a:t> </a:t>
            </a:r>
            <a:r>
              <a:rPr lang="en-US" sz="3200" dirty="0" err="1" smtClean="0">
                <a:latin typeface="Avenir Next" panose="020B0503020202020204" pitchFamily="34" charset="0"/>
              </a:rPr>
              <a:t>recebeu</a:t>
            </a:r>
            <a:r>
              <a:rPr lang="en-US" sz="3200" dirty="0" smtClean="0">
                <a:latin typeface="Avenir Next" panose="020B0503020202020204" pitchFamily="34" charset="0"/>
              </a:rPr>
              <a:t> </a:t>
            </a:r>
            <a:r>
              <a:rPr lang="en-US" sz="3200" dirty="0" err="1" smtClean="0">
                <a:latin typeface="Avenir Next" panose="020B0503020202020204" pitchFamily="34" charset="0"/>
              </a:rPr>
              <a:t>uma</a:t>
            </a:r>
            <a:r>
              <a:rPr lang="en-US" sz="3200" dirty="0" smtClean="0">
                <a:latin typeface="Avenir Next" panose="020B0503020202020204" pitchFamily="34" charset="0"/>
              </a:rPr>
              <a:t> </a:t>
            </a:r>
            <a:r>
              <a:rPr lang="en-US" sz="3200" dirty="0" err="1" smtClean="0">
                <a:latin typeface="Avenir Next" panose="020B0503020202020204" pitchFamily="34" charset="0"/>
              </a:rPr>
              <a:t>mensagem</a:t>
            </a:r>
            <a:r>
              <a:rPr lang="en-US" sz="3200" dirty="0" smtClean="0">
                <a:latin typeface="Avenir Next" panose="020B0503020202020204" pitchFamily="34" charset="0"/>
              </a:rPr>
              <a:t> </a:t>
            </a:r>
            <a:r>
              <a:rPr lang="en-US" sz="3200" dirty="0" err="1" smtClean="0">
                <a:latin typeface="Avenir Next" panose="020B0503020202020204" pitchFamily="34" charset="0"/>
              </a:rPr>
              <a:t>clara</a:t>
            </a:r>
            <a:r>
              <a:rPr lang="en-US" sz="3200" dirty="0" smtClean="0">
                <a:latin typeface="Avenir Next" panose="020B0503020202020204" pitchFamily="34" charset="0"/>
              </a:rPr>
              <a:t> de Deus</a:t>
            </a:r>
            <a:endParaRPr lang="en-US" sz="3600" dirty="0">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xmlns="" id="{A146034F-0FE8-524D-9343-CFFCCE2FCEFD}"/>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4246110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xmlns="" id="{D15541BB-AAE9-CE49-AB06-9AB76652478E}"/>
              </a:ext>
            </a:extLst>
          </p:cNvPr>
          <p:cNvSpPr>
            <a:spLocks noGrp="1"/>
          </p:cNvSpPr>
          <p:nvPr>
            <p:ph type="title"/>
          </p:nvPr>
        </p:nvSpPr>
        <p:spPr>
          <a:xfrm>
            <a:off x="838200" y="500062"/>
            <a:ext cx="8946931" cy="1325563"/>
          </a:xfrm>
        </p:spPr>
        <p:txBody>
          <a:bodyPr>
            <a:normAutofit/>
          </a:bodyPr>
          <a:lstStyle/>
          <a:p>
            <a:r>
              <a:rPr lang="en-US" dirty="0"/>
              <a:t>	</a:t>
            </a:r>
          </a:p>
        </p:txBody>
      </p:sp>
      <p:sp>
        <p:nvSpPr>
          <p:cNvPr id="12" name="Content Placeholder 11">
            <a:extLst>
              <a:ext uri="{FF2B5EF4-FFF2-40B4-BE49-F238E27FC236}">
                <a16:creationId xmlns:a16="http://schemas.microsoft.com/office/drawing/2014/main" xmlns="" id="{B05FE2E6-C46F-6748-8FD0-00251598668B}"/>
              </a:ext>
            </a:extLst>
          </p:cNvPr>
          <p:cNvSpPr>
            <a:spLocks noGrp="1"/>
          </p:cNvSpPr>
          <p:nvPr>
            <p:ph idx="1"/>
          </p:nvPr>
        </p:nvSpPr>
        <p:spPr>
          <a:xfrm>
            <a:off x="838200" y="1162843"/>
            <a:ext cx="8789276" cy="4351338"/>
          </a:xfrm>
        </p:spPr>
        <p:txBody>
          <a:bodyPr anchor="t">
            <a:normAutofit/>
          </a:bodyPr>
          <a:lstStyle/>
          <a:p>
            <a:pPr marL="0" indent="0" algn="ctr">
              <a:buNone/>
            </a:pPr>
            <a:r>
              <a:rPr lang="pt-BR" sz="3200" dirty="0">
                <a:solidFill>
                  <a:schemeClr val="bg1"/>
                </a:solidFill>
                <a:latin typeface="Avenir Next" panose="020B0503020202020204" pitchFamily="34" charset="0"/>
              </a:rPr>
              <a:t>ELA </a:t>
            </a:r>
            <a:r>
              <a:rPr lang="pt-BR" sz="3200" dirty="0" smtClean="0">
                <a:solidFill>
                  <a:schemeClr val="bg1"/>
                </a:solidFill>
                <a:latin typeface="Avenir Next" panose="020B0503020202020204" pitchFamily="34" charset="0"/>
              </a:rPr>
              <a:t>PRECISAVA </a:t>
            </a:r>
            <a:r>
              <a:rPr lang="pt-BR" sz="3200" dirty="0">
                <a:solidFill>
                  <a:schemeClr val="bg1"/>
                </a:solidFill>
                <a:latin typeface="Avenir Next" panose="020B0503020202020204" pitchFamily="34" charset="0"/>
              </a:rPr>
              <a:t>PASSAR ADIANTE </a:t>
            </a:r>
          </a:p>
          <a:p>
            <a:pPr marL="0" indent="0" algn="ctr">
              <a:buNone/>
            </a:pPr>
            <a:r>
              <a:rPr lang="pt-BR" sz="3200" dirty="0">
                <a:solidFill>
                  <a:schemeClr val="bg1"/>
                </a:solidFill>
                <a:latin typeface="Avenir Next" panose="020B0503020202020204" pitchFamily="34" charset="0"/>
              </a:rPr>
              <a:t>A MENSAGEM</a:t>
            </a:r>
          </a:p>
          <a:p>
            <a:pPr marL="0" indent="0" algn="ctr">
              <a:buNone/>
            </a:pPr>
            <a:r>
              <a:rPr lang="pt-BR" sz="3200" dirty="0">
                <a:solidFill>
                  <a:schemeClr val="bg1"/>
                </a:solidFill>
                <a:latin typeface="Avenir Next" panose="020B0503020202020204" pitchFamily="34" charset="0"/>
              </a:rPr>
              <a:t>  MAS NÃO ESPERAVA</a:t>
            </a:r>
          </a:p>
          <a:p>
            <a:pPr marL="0" indent="0" algn="ctr">
              <a:buNone/>
            </a:pPr>
            <a:r>
              <a:rPr lang="pt-BR" sz="3200" dirty="0">
                <a:solidFill>
                  <a:schemeClr val="bg1"/>
                </a:solidFill>
                <a:latin typeface="Avenir Next" panose="020B0503020202020204" pitchFamily="34" charset="0"/>
              </a:rPr>
              <a:t>O RECEPTOR NÃO ESTARIA</a:t>
            </a:r>
          </a:p>
          <a:p>
            <a:pPr marL="0" indent="0" algn="ctr">
              <a:buNone/>
            </a:pPr>
            <a:r>
              <a:rPr lang="pt-BR" sz="3200" dirty="0">
                <a:solidFill>
                  <a:schemeClr val="bg1"/>
                </a:solidFill>
                <a:latin typeface="Avenir Next" panose="020B0503020202020204" pitchFamily="34" charset="0"/>
              </a:rPr>
              <a:t>ANIMADO - NEM MESMO INTERESSADO.</a:t>
            </a:r>
            <a:endParaRPr lang="en-US" sz="3200"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147625268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BBAF616-EF16-6042-A8EB-0C3FA5F658E4}"/>
              </a:ext>
            </a:extLst>
          </p:cNvPr>
          <p:cNvSpPr>
            <a:spLocks noGrp="1"/>
          </p:cNvSpPr>
          <p:nvPr>
            <p:ph idx="1"/>
          </p:nvPr>
        </p:nvSpPr>
        <p:spPr>
          <a:xfrm>
            <a:off x="5786112" y="1970906"/>
            <a:ext cx="4478215" cy="4252912"/>
          </a:xfrm>
        </p:spPr>
        <p:txBody>
          <a:bodyPr>
            <a:normAutofit fontScale="92500"/>
          </a:bodyPr>
          <a:lstStyle/>
          <a:p>
            <a:pPr marL="0" indent="0" algn="ctr">
              <a:lnSpc>
                <a:spcPct val="140000"/>
              </a:lnSpc>
              <a:buNone/>
            </a:pPr>
            <a:r>
              <a:rPr lang="pt-BR" dirty="0">
                <a:solidFill>
                  <a:schemeClr val="bg1"/>
                </a:solidFill>
                <a:latin typeface="Avenir Next" panose="020B0503020202020204" pitchFamily="34" charset="0"/>
              </a:rPr>
              <a:t>VOCÊ JÁ ESTÁ EM UMA SITUAÇÃO ... ONDE ACONTECE ALGO QUE EXIGE QUE VOCÊ MUDE COMPLETAMENTE A FORMA DE OLHAR PARA AS COISAS?</a:t>
            </a:r>
            <a:endParaRPr lang="en-US" dirty="0">
              <a:solidFill>
                <a:schemeClr val="bg1"/>
              </a:solidFill>
              <a:latin typeface="Avenir Next" panose="020B0503020202020204" pitchFamily="34" charset="0"/>
              <a:cs typeface="Aharoni" panose="02010803020104030203" pitchFamily="2" charset="-79"/>
            </a:endParaRPr>
          </a:p>
        </p:txBody>
      </p:sp>
      <p:sp>
        <p:nvSpPr>
          <p:cNvPr id="9" name="TextBox 8">
            <a:extLst>
              <a:ext uri="{FF2B5EF4-FFF2-40B4-BE49-F238E27FC236}">
                <a16:creationId xmlns:a16="http://schemas.microsoft.com/office/drawing/2014/main" xmlns="" id="{3AD93DCE-5EB7-6942-963B-3DE17C25594C}"/>
              </a:ext>
            </a:extLst>
          </p:cNvPr>
          <p:cNvSpPr txBox="1"/>
          <p:nvPr/>
        </p:nvSpPr>
        <p:spPr>
          <a:xfrm>
            <a:off x="657907" y="3031798"/>
            <a:ext cx="4384431" cy="830997"/>
          </a:xfrm>
          <a:prstGeom prst="rect">
            <a:avLst/>
          </a:prstGeom>
          <a:noFill/>
        </p:spPr>
        <p:txBody>
          <a:bodyPr wrap="square" rtlCol="0">
            <a:spAutoFit/>
          </a:bodyPr>
          <a:lstStyle/>
          <a:p>
            <a:pPr algn="ctr"/>
            <a:r>
              <a:rPr lang="en-US" sz="4800" dirty="0" smtClean="0">
                <a:solidFill>
                  <a:schemeClr val="bg1"/>
                </a:solidFill>
                <a:latin typeface="Avenir Next" panose="020B0503020202020204" pitchFamily="34" charset="0"/>
                <a:cs typeface="Aharoni" panose="02010803020104030203" pitchFamily="2" charset="-79"/>
              </a:rPr>
              <a:t>EXIGE </a:t>
            </a:r>
            <a:r>
              <a:rPr lang="en-US" sz="4800" dirty="0" smtClean="0">
                <a:solidFill>
                  <a:schemeClr val="bg1"/>
                </a:solidFill>
                <a:latin typeface="Avenir Next" panose="020B0503020202020204" pitchFamily="34" charset="0"/>
                <a:cs typeface="Aharoni" panose="02010803020104030203" pitchFamily="2" charset="-79"/>
              </a:rPr>
              <a:t>MUDANÇA</a:t>
            </a:r>
            <a:endParaRPr lang="en-US" sz="4800" b="1" dirty="0">
              <a:solidFill>
                <a:srgbClr val="935AB1"/>
              </a:solidFill>
              <a:latin typeface="Avenir Next" panose="020B0503020202020204" pitchFamily="34" charset="0"/>
              <a:cs typeface="Aharoni" panose="02010803020104030203" pitchFamily="2" charset="-79"/>
            </a:endParaRPr>
          </a:p>
        </p:txBody>
      </p:sp>
    </p:spTree>
    <p:extLst>
      <p:ext uri="{BB962C8B-B14F-4D97-AF65-F5344CB8AC3E}">
        <p14:creationId xmlns:p14="http://schemas.microsoft.com/office/powerpoint/2010/main" val="1052259485"/>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 Will Go-IDOP" id="{73B412CE-BC7E-6544-84A4-A88F39E91281}" vid="{19ADF58F-892F-8C4E-9406-28A52346C4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2.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3.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4.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5.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6.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otalTime>338</TotalTime>
  <Words>4320</Words>
  <Application>Microsoft Office PowerPoint</Application>
  <PresentationFormat>Widescreen</PresentationFormat>
  <Paragraphs>253</Paragraphs>
  <Slides>25</Slides>
  <Notes>25</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25</vt:i4>
      </vt:variant>
    </vt:vector>
  </HeadingPairs>
  <TitlesOfParts>
    <vt:vector size="33" baseType="lpstr">
      <vt:lpstr>Aharoni</vt:lpstr>
      <vt:lpstr>Arial</vt:lpstr>
      <vt:lpstr>Avenir Book</vt:lpstr>
      <vt:lpstr>Avenir Next</vt:lpstr>
      <vt:lpstr>Book Antiqua</vt:lpstr>
      <vt:lpstr>Calibri</vt:lpstr>
      <vt:lpstr>Trebuchet MS</vt:lpstr>
      <vt:lpstr>Office Theme</vt:lpstr>
      <vt:lpstr>Eu Irei</vt:lpstr>
      <vt:lpstr>ABRIR</vt:lpstr>
      <vt:lpstr>História  n.1 Ela era bonita, jovem e solteira. </vt:lpstr>
      <vt:lpstr>Apresentação do PowerPoint</vt:lpstr>
      <vt:lpstr>Apresentação do PowerPoint</vt:lpstr>
      <vt:lpstr>Apresentação do PowerPoint</vt:lpstr>
      <vt:lpstr> História n.2 Ela recebeu uma mensagem clara de Deus</vt:lpstr>
      <vt:lpstr> </vt:lpstr>
      <vt:lpstr>Apresentação do PowerPoint</vt:lpstr>
      <vt:lpstr>Apresentação do PowerPoint</vt:lpstr>
      <vt:lpstr>História N.3 Ela ficou fora porque se casou com um estrangeiro. </vt:lpstr>
      <vt:lpstr>Apresentação do PowerPoint</vt:lpstr>
      <vt:lpstr>Apresentação do PowerPoint</vt:lpstr>
      <vt:lpstr>Apresentação do PowerPoint</vt:lpstr>
      <vt:lpstr>História n.4 Ele está fazendo o que? Ela ficou shocada! </vt:lpstr>
      <vt:lpstr>Apresentação do PowerPoint</vt:lpstr>
      <vt:lpstr>Apresentação do PowerPoint</vt:lpstr>
      <vt:lpstr>Apresentação do PowerPoint</vt:lpstr>
      <vt:lpstr>HISTÓRIA N.5 ELE PODIA VER O FUTURO  ELE ERA UM LÍDER VISIONÁRIO</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WILL GO</dc:title>
  <dc:creator>Arrais, Raquel</dc:creator>
  <cp:lastModifiedBy>Flavio</cp:lastModifiedBy>
  <cp:revision>36</cp:revision>
  <dcterms:created xsi:type="dcterms:W3CDTF">2020-10-03T20:35:28Z</dcterms:created>
  <dcterms:modified xsi:type="dcterms:W3CDTF">2021-01-26T21:00:13Z</dcterms:modified>
</cp:coreProperties>
</file>