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65"/>
    <p:restoredTop sz="79116"/>
  </p:normalViewPr>
  <p:slideViewPr>
    <p:cSldViewPr snapToGrid="0" snapToObjects="1">
      <p:cViewPr varScale="1">
        <p:scale>
          <a:sx n="64" d="100"/>
          <a:sy n="64" d="100"/>
        </p:scale>
        <p:origin x="7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C12BD-ECA0-5045-8EC3-ABBC873AB73E}"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B049-FAD7-A546-98DC-54B995A1B64B}" type="slidenum">
              <a:rPr lang="en-US" smtClean="0"/>
              <a:t>‹nº›</a:t>
            </a:fld>
            <a:endParaRPr lang="en-US"/>
          </a:p>
        </p:txBody>
      </p:sp>
    </p:spTree>
    <p:extLst>
      <p:ext uri="{BB962C8B-B14F-4D97-AF65-F5344CB8AC3E}">
        <p14:creationId xmlns:p14="http://schemas.microsoft.com/office/powerpoint/2010/main" val="240103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dirty="0" err="1" smtClean="0">
                <a:solidFill>
                  <a:schemeClr val="tx1"/>
                </a:solidFill>
                <a:effectLst/>
                <a:latin typeface="+mn-lt"/>
                <a:ea typeface="+mn-ea"/>
                <a:cs typeface="+mn-cs"/>
              </a:rPr>
              <a:t>Autor</a:t>
            </a:r>
            <a:r>
              <a:rPr lang="en-US" sz="1200" b="0" i="1" u="none" strike="noStrike" kern="1200" dirty="0">
                <a:solidFill>
                  <a:schemeClr val="tx1"/>
                </a:solidFill>
                <a:effectLst/>
                <a:latin typeface="+mn-lt"/>
                <a:ea typeface="+mn-ea"/>
                <a:cs typeface="+mn-cs"/>
              </a:rPr>
              <a:t>: Zdravko Stefanovic - professor </a:t>
            </a:r>
            <a:r>
              <a:rPr lang="en-US" sz="1200" b="0" i="1" u="none" strike="noStrike" kern="1200" dirty="0" smtClean="0">
                <a:solidFill>
                  <a:schemeClr val="tx1"/>
                </a:solidFill>
                <a:effectLst/>
                <a:latin typeface="+mn-lt"/>
                <a:ea typeface="+mn-ea"/>
                <a:cs typeface="+mn-cs"/>
              </a:rPr>
              <a:t>de </a:t>
            </a:r>
            <a:r>
              <a:rPr lang="en-US" sz="1200" b="0" i="1" u="none" strike="noStrike" kern="1200" dirty="0" err="1" smtClean="0">
                <a:solidFill>
                  <a:schemeClr val="tx1"/>
                </a:solidFill>
                <a:effectLst/>
                <a:latin typeface="+mn-lt"/>
                <a:ea typeface="+mn-ea"/>
                <a:cs typeface="+mn-cs"/>
              </a:rPr>
              <a:t>estutdos</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bíblicos</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na</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Escola</a:t>
            </a:r>
            <a:r>
              <a:rPr lang="en-US" sz="1200" b="0" i="1" u="none" strike="noStrike" kern="1200" baseline="0" dirty="0" smtClean="0">
                <a:solidFill>
                  <a:schemeClr val="tx1"/>
                </a:solidFill>
                <a:effectLst/>
                <a:latin typeface="+mn-lt"/>
                <a:ea typeface="+mn-ea"/>
                <a:cs typeface="+mn-cs"/>
              </a:rPr>
              <a:t> de </a:t>
            </a:r>
            <a:r>
              <a:rPr lang="en-US" sz="1200" b="0" i="1" u="none" strike="noStrike" kern="1200" baseline="0" dirty="0" err="1" smtClean="0">
                <a:solidFill>
                  <a:schemeClr val="tx1"/>
                </a:solidFill>
                <a:effectLst/>
                <a:latin typeface="+mn-lt"/>
                <a:ea typeface="+mn-ea"/>
                <a:cs typeface="+mn-cs"/>
              </a:rPr>
              <a:t>Teologia</a:t>
            </a:r>
            <a:r>
              <a:rPr lang="en-US" sz="1200" b="0" i="1" u="none" strike="noStrike" kern="1200" baseline="0" dirty="0" smtClean="0">
                <a:solidFill>
                  <a:schemeClr val="tx1"/>
                </a:solidFill>
                <a:effectLst/>
                <a:latin typeface="+mn-lt"/>
                <a:ea typeface="+mn-ea"/>
                <a:cs typeface="+mn-cs"/>
              </a:rPr>
              <a:t> do </a:t>
            </a:r>
            <a:r>
              <a:rPr lang="en-US" sz="1200" b="0" i="1" u="none" strike="noStrike" kern="1200" dirty="0" smtClean="0">
                <a:solidFill>
                  <a:schemeClr val="tx1"/>
                </a:solidFill>
                <a:effectLst/>
                <a:latin typeface="+mn-lt"/>
                <a:ea typeface="+mn-ea"/>
                <a:cs typeface="+mn-cs"/>
              </a:rPr>
              <a:t>Walla </a:t>
            </a:r>
            <a:r>
              <a:rPr lang="en-US" sz="1200" b="0" i="1" u="none" strike="noStrike" kern="1200" dirty="0">
                <a:solidFill>
                  <a:schemeClr val="tx1"/>
                </a:solidFill>
                <a:effectLst/>
                <a:latin typeface="+mn-lt"/>
                <a:ea typeface="+mn-ea"/>
                <a:cs typeface="+mn-cs"/>
              </a:rPr>
              <a:t>Walla College.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a:t>
            </a:fld>
            <a:endParaRPr lang="en-US"/>
          </a:p>
        </p:txBody>
      </p:sp>
    </p:spTree>
    <p:extLst>
      <p:ext uri="{BB962C8B-B14F-4D97-AF65-F5344CB8AC3E}">
        <p14:creationId xmlns:p14="http://schemas.microsoft.com/office/powerpoint/2010/main" val="147395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rPr>
              <a:t>A oração de Salomão pelo Templo começou: "Ó Senhor, Deus de Israel, não há Deus como tu no céu em cima, nem na terra em baixo" (1 Reis 8:23). De maneira semelhante, o Rei </a:t>
            </a:r>
            <a:r>
              <a:rPr lang="pt-BR" sz="1200" b="0" i="0" u="none" strike="noStrike" kern="1200" dirty="0" err="1" smtClean="0">
                <a:solidFill>
                  <a:schemeClr val="tx1"/>
                </a:solidFill>
                <a:effectLst/>
                <a:latin typeface="+mn-lt"/>
                <a:ea typeface="+mn-ea"/>
                <a:cs typeface="+mn-cs"/>
              </a:rPr>
              <a:t>Josafá</a:t>
            </a:r>
            <a:r>
              <a:rPr lang="pt-BR" sz="1200" b="0" i="0" u="none" strike="noStrike" kern="1200" dirty="0" smtClean="0">
                <a:solidFill>
                  <a:schemeClr val="tx1"/>
                </a:solidFill>
                <a:effectLst/>
                <a:latin typeface="+mn-lt"/>
                <a:ea typeface="+mn-ea"/>
                <a:cs typeface="+mn-cs"/>
              </a:rPr>
              <a:t>, quando confrontado com uma séria ameaça, orou: "Ó Senhor, Deus de nossos pais, Tu não és o Deus que está no céu? Tu governas sobre todos os reinos das nações. Poder e força estão em tua mão, e ninguém pode te resistir "(II Crônicas 20: 6). Habacuque, o profeta, começou sua oração: “Senhor, ouvi falar da tua fama; admiro as tuas obras, Senhor” (Hab. 3: 2). Quando os crentes na igreja foram ameaçados de perseguição, eles oraram: "Soberano Senhor ... tu fizeste o céu, a terra, o mar e tudo o que neles há" (Atos 4:24).</a:t>
            </a:r>
            <a:endParaRPr lang="en-US" sz="1200" b="0" i="0" u="none" strike="noStrike" kern="1200" dirty="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Isso não quer dizer que o povo da Bíblia não orasse a respeito de suas necessidades diárias. Pelo contrário, eles oravam frequentemente por essas coisas. Mesmo assim, eles começaram suas orações dando glória a Deus, louvando-O por Seu poder e misericórdia, e então focando em suas outras necessidades.</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Quando se trata de oração, Jesus e a Bíblia nos ensinam a colocar as coisas mais importantes em primeiro lugar.</a:t>
            </a:r>
            <a:r>
              <a:rPr lang="en-US" dirty="0"/>
              <a:t/>
            </a:r>
            <a:br>
              <a:rPr lang="en-US" dirty="0"/>
            </a:b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10</a:t>
            </a:fld>
            <a:endParaRPr lang="en-US"/>
          </a:p>
        </p:txBody>
      </p:sp>
    </p:spTree>
    <p:extLst>
      <p:ext uri="{BB962C8B-B14F-4D97-AF65-F5344CB8AC3E}">
        <p14:creationId xmlns:p14="http://schemas.microsoft.com/office/powerpoint/2010/main" val="77388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err="1" smtClean="0">
                <a:solidFill>
                  <a:schemeClr val="tx1"/>
                </a:solidFill>
                <a:effectLst/>
                <a:latin typeface="+mn-lt"/>
                <a:ea typeface="+mn-ea"/>
                <a:cs typeface="+mn-cs"/>
              </a:rPr>
              <a:t>Não</a:t>
            </a:r>
            <a:r>
              <a:rPr lang="en-US" sz="1200" b="1" i="0" u="none" strike="noStrike" kern="1200" dirty="0" smtClean="0">
                <a:solidFill>
                  <a:schemeClr val="tx1"/>
                </a:solidFill>
                <a:effectLst/>
                <a:latin typeface="+mn-lt"/>
                <a:ea typeface="+mn-ea"/>
                <a:cs typeface="+mn-cs"/>
              </a:rPr>
              <a:t> mudra, mas </a:t>
            </a:r>
            <a:r>
              <a:rPr lang="en-US" sz="1200" b="1" i="0" u="none" strike="noStrike" kern="1200" dirty="0" err="1" smtClean="0">
                <a:solidFill>
                  <a:schemeClr val="tx1"/>
                </a:solidFill>
                <a:effectLst/>
                <a:latin typeface="+mn-lt"/>
                <a:ea typeface="+mn-ea"/>
                <a:cs typeface="+mn-cs"/>
              </a:rPr>
              <a:t>ser</a:t>
            </a:r>
            <a:r>
              <a:rPr lang="en-US" sz="1200" b="1" i="0" u="none" strike="noStrike" kern="1200" dirty="0" smtClean="0">
                <a:solidFill>
                  <a:schemeClr val="tx1"/>
                </a:solidFill>
                <a:effectLst/>
                <a:latin typeface="+mn-lt"/>
                <a:ea typeface="+mn-ea"/>
                <a:cs typeface="+mn-cs"/>
              </a:rPr>
              <a:t> </a:t>
            </a:r>
            <a:r>
              <a:rPr lang="en-US" sz="1200" b="1" i="0" u="none" strike="noStrike" kern="1200" dirty="0" err="1" smtClean="0">
                <a:solidFill>
                  <a:schemeClr val="tx1"/>
                </a:solidFill>
                <a:effectLst/>
                <a:latin typeface="+mn-lt"/>
                <a:ea typeface="+mn-ea"/>
                <a:cs typeface="+mn-cs"/>
              </a:rPr>
              <a:t>mudado</a:t>
            </a:r>
            <a:endParaRPr lang="en-US" sz="1200" b="1"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
            </a:r>
            <a:br>
              <a:rPr lang="en-US" sz="1200" b="0" i="0" u="none" strike="noStrike" kern="1200" dirty="0">
                <a:solidFill>
                  <a:schemeClr val="tx1"/>
                </a:solidFill>
                <a:effectLst/>
                <a:latin typeface="+mn-lt"/>
                <a:ea typeface="+mn-ea"/>
                <a:cs typeface="+mn-cs"/>
              </a:rPr>
            </a:br>
            <a:r>
              <a:rPr lang="pt-BR" sz="1200" b="0" i="0" u="none" strike="noStrike" kern="1200" dirty="0" smtClean="0">
                <a:solidFill>
                  <a:schemeClr val="tx1"/>
                </a:solidFill>
                <a:effectLst/>
                <a:latin typeface="+mn-lt"/>
                <a:ea typeface="+mn-ea"/>
                <a:cs typeface="+mn-cs"/>
              </a:rPr>
              <a:t>Uma declaração importante na oração de Jesus é encontrada nas palavras "seja feita a tua vontade assim na terra como no céu" (Mateus 6:10). Isso é ainda mais realçado pelo uso da palavra "Amém" (versículo 13), normalmente encerrando uma oração hoje, como acontecia nos tempos bíblicos.</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Muitos de nós sabemos que amém significa "que assim seja!" O que alguns podem não saber é que o amém no final de uma oração não afirma os desejos da pessoa que ora, mas o plano de Deus para a vida dessa pessoa. É um apelo para que a vontade de Deus seja cumprida. O fato de dizermos "Amém" a Deus é uma expressão de nossa prontidão em nos submeter a Deus e aceitar Sua vontade.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11</a:t>
            </a:fld>
            <a:endParaRPr lang="en-US"/>
          </a:p>
        </p:txBody>
      </p:sp>
    </p:spTree>
    <p:extLst>
      <p:ext uri="{BB962C8B-B14F-4D97-AF65-F5344CB8AC3E}">
        <p14:creationId xmlns:p14="http://schemas.microsoft.com/office/powerpoint/2010/main" val="172298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dirty="0" smtClean="0"/>
              <a:t>O verdadeiro propósito da oração não é tentar mudar a mente de Deus ou Seus planos para nós ou para aqueles por quem oramos. É antes nos mudar e nos fazer conforme à Sua vontade. É por isso que Jesus orou no </a:t>
            </a:r>
            <a:r>
              <a:rPr lang="pt-BR" dirty="0" err="1" smtClean="0"/>
              <a:t>Getsêmani</a:t>
            </a:r>
            <a:r>
              <a:rPr lang="pt-BR" dirty="0" smtClean="0"/>
              <a:t>: "Não como eu quero, mas como Tu queres" (Mat. 26:39).</a:t>
            </a:r>
          </a:p>
          <a:p>
            <a:endParaRPr lang="pt-BR" dirty="0" smtClean="0"/>
          </a:p>
          <a:p>
            <a:r>
              <a:rPr lang="pt-BR" dirty="0" smtClean="0"/>
              <a:t>O salmista confessa no início de sua oração que "antes que uma palavra esteja na minha língua, Tu a sabes perfeitamente, ó Senhor" (Salmo 139: 4). Ele termina sua oração pedindo: "Sonda-me, ó Deus, e conhece o meu coração; prova-me e conhece os meus pensamentos ansiosos. Veja se há em mim algum caminho ofensivo e conduza-me pelo caminho eterno" (versículos 23, 24 )</a:t>
            </a:r>
            <a:endParaRPr lang="en-US" dirty="0" smtClean="0"/>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12</a:t>
            </a:fld>
            <a:endParaRPr lang="en-US"/>
          </a:p>
        </p:txBody>
      </p:sp>
    </p:spTree>
    <p:extLst>
      <p:ext uri="{BB962C8B-B14F-4D97-AF65-F5344CB8AC3E}">
        <p14:creationId xmlns:p14="http://schemas.microsoft.com/office/powerpoint/2010/main" val="424343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rPr>
              <a:t>A igreja cristã nasceu em uma atmosfera de oração. Seus líderes e membros buscavam a direção de Deus diariamente (Atos 1: 4; 2: 4, 42). Durante esse período, a oração era a ferramenta mais poderosa que os cristãos tinham para enfrentar oposição e perseguição. É assim que a igreja foi gradualmente moldada no projeto de seu Mestre.</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Podemos dizer o mesmo que Paulo. O Senhor o descreveu a Seu discípulo Ananias simplesmente dizendo: "Ele está orando" (Atos 9:11). Ao se tornar um homem de oração, Paulo foi moldado como apóstolo e o primeiro missionário de Jesus Cristo entre os gentios. Por meio da oração, o Espírito Santo deu-lhe a sabedoria e a compreensão de que precisava para seu ministério.</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Christians pray to God with open heart and mind, leaving the answers to God. Says the prophet Amos, "Seek good, not evil, that you may live. . . . Perhaps the Lord God Almighty will have mercy on the remnant of Joseph" (Amos 5:14, 15). This same teaching is found in the book of Joel: "Rend your heart and not your garments. . . . Who knows? He [God] may turn and have pity" (Joel 2:13, 14).</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13</a:t>
            </a:fld>
            <a:endParaRPr lang="en-US"/>
          </a:p>
        </p:txBody>
      </p:sp>
    </p:spTree>
    <p:extLst>
      <p:ext uri="{BB962C8B-B14F-4D97-AF65-F5344CB8AC3E}">
        <p14:creationId xmlns:p14="http://schemas.microsoft.com/office/powerpoint/2010/main" val="2430991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dirty="0" smtClean="0"/>
              <a:t>Esses exemplos nos ensinam que nossas orações não mudam Deus, mas, em vez disso, nós mesmos somos mudados e estamos prontos para aceitar Sua vontade para nossa vida. Podemos saber quatro coisas tanto da oração de Jesus quanto de numerosas outras orações da Bíblia</a:t>
            </a:r>
            <a:endParaRPr lang="en-US" sz="1200" dirty="0"/>
          </a:p>
        </p:txBody>
      </p:sp>
      <p:sp>
        <p:nvSpPr>
          <p:cNvPr id="4" name="Slide Number Placeholder 3"/>
          <p:cNvSpPr>
            <a:spLocks noGrp="1"/>
          </p:cNvSpPr>
          <p:nvPr>
            <p:ph type="sldNum" sz="quarter" idx="5"/>
          </p:nvPr>
        </p:nvSpPr>
        <p:spPr/>
        <p:txBody>
          <a:bodyPr/>
          <a:lstStyle/>
          <a:p>
            <a:fld id="{FA58B049-FAD7-A546-98DC-54B995A1B64B}" type="slidenum">
              <a:rPr lang="en-US" smtClean="0"/>
              <a:t>14</a:t>
            </a:fld>
            <a:endParaRPr lang="en-US"/>
          </a:p>
        </p:txBody>
      </p:sp>
    </p:spTree>
    <p:extLst>
      <p:ext uri="{BB962C8B-B14F-4D97-AF65-F5344CB8AC3E}">
        <p14:creationId xmlns:p14="http://schemas.microsoft.com/office/powerpoint/2010/main" val="16841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pt-BR" sz="1200" b="0" dirty="0" smtClean="0"/>
              <a:t>Primeiro, a melhor maneira de aprender a orar é realmente orando .</a:t>
            </a:r>
          </a:p>
          <a:p>
            <a:pPr>
              <a:lnSpc>
                <a:spcPct val="110000"/>
              </a:lnSpc>
            </a:pPr>
            <a:r>
              <a:rPr lang="pt-BR" sz="1200" b="0" dirty="0" smtClean="0"/>
              <a:t>Em segundo lugar, Deus, a quem oramos, é grande, mas tão perto de nós que podemos chamá-lo de Pai, Papai ou Paizinho, assim como Jesus o fez.</a:t>
            </a:r>
          </a:p>
          <a:p>
            <a:pPr>
              <a:lnSpc>
                <a:spcPct val="110000"/>
              </a:lnSpc>
            </a:pPr>
            <a:r>
              <a:rPr lang="pt-BR" sz="1200" b="0" dirty="0" smtClean="0"/>
              <a:t>Terceiro, quando oramos, devemos colocar o reino de Deus e Sua justiça antes de nossas preocupações diárias.</a:t>
            </a:r>
          </a:p>
          <a:p>
            <a:pPr>
              <a:lnSpc>
                <a:spcPct val="110000"/>
              </a:lnSpc>
            </a:pPr>
            <a:r>
              <a:rPr lang="pt-BR" sz="1200" b="0" dirty="0" smtClean="0"/>
              <a:t>E quarto, nossa oração tem o propósito de nos preparar para aceitar a vontade de Deus para nós, e não de mudar a Deus ou Seus planos para nós.</a:t>
            </a:r>
            <a:endParaRPr lang="en-US" sz="1200" b="0" dirty="0"/>
          </a:p>
        </p:txBody>
      </p:sp>
      <p:sp>
        <p:nvSpPr>
          <p:cNvPr id="4" name="Slide Number Placeholder 3"/>
          <p:cNvSpPr>
            <a:spLocks noGrp="1"/>
          </p:cNvSpPr>
          <p:nvPr>
            <p:ph type="sldNum" sz="quarter" idx="5"/>
          </p:nvPr>
        </p:nvSpPr>
        <p:spPr/>
        <p:txBody>
          <a:bodyPr/>
          <a:lstStyle/>
          <a:p>
            <a:fld id="{FA58B049-FAD7-A546-98DC-54B995A1B64B}" type="slidenum">
              <a:rPr lang="en-US" smtClean="0"/>
              <a:t>15</a:t>
            </a:fld>
            <a:endParaRPr lang="en-US"/>
          </a:p>
        </p:txBody>
      </p:sp>
    </p:spTree>
    <p:extLst>
      <p:ext uri="{BB962C8B-B14F-4D97-AF65-F5344CB8AC3E}">
        <p14:creationId xmlns:p14="http://schemas.microsoft.com/office/powerpoint/2010/main" val="235382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rPr>
              <a:t>QUANDO JESUS ESTAVA NA TERRA, ELE atendeu a muitas necessidades. Às vezes, Seus discípulos O apresentavam com pedidos especiais. Um dos mais memoráveis veio logo depois que Jesus terminou de orar. “Senhor, ensina-nos a orar” (Lucas 11: 1), disseram eles.</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Nenhum pedido caiu em ouvidos surdos. Jesus imediatamente passou a ensinar a Seus discípulos a oração por excelência, amplamente conhecida hoje como Oração do Senhor.</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2</a:t>
            </a:fld>
            <a:endParaRPr lang="en-US"/>
          </a:p>
        </p:txBody>
      </p:sp>
    </p:spTree>
    <p:extLst>
      <p:ext uri="{BB962C8B-B14F-4D97-AF65-F5344CB8AC3E}">
        <p14:creationId xmlns:p14="http://schemas.microsoft.com/office/powerpoint/2010/main" val="25435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Learning Is Doing</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When Jesus taught His disciples how to pray, He didn't deliver a lecture on the topic, not even a sermon. Instead He taught His disciples the actual words of a prayer. He was saying, "You want to learn how to pray? Then let's pray. This is how it goes.”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Many other biblical passages contain actual prayers. You won't find lengthy discourses on the topic. The Bible contains, rather, numerous spirit-filled prayers that came from the hearts and mouths of God's faithful.</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3</a:t>
            </a:fld>
            <a:endParaRPr lang="en-US"/>
          </a:p>
        </p:txBody>
      </p:sp>
    </p:spTree>
    <p:extLst>
      <p:ext uri="{BB962C8B-B14F-4D97-AF65-F5344CB8AC3E}">
        <p14:creationId xmlns:p14="http://schemas.microsoft.com/office/powerpoint/2010/main" val="336287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 prayer of personal request to God is the prayer uttered by Hannah at the sanctuary in Shiloh (1 Sam. 1). Or consider Jonah's prayer for deliverance from inside the great fish (Jonah 2). The prophet Elijah's prayer on Mount Carmel (1 Kings 18) is an excellent example of a prayer about God's greatness. King Solomon's dedicatory prayer for the Temple (1 Kings 8) is an illustration of the inaugural prayer for a holy place.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4</a:t>
            </a:fld>
            <a:endParaRPr lang="en-US"/>
          </a:p>
        </p:txBody>
      </p:sp>
    </p:spTree>
    <p:extLst>
      <p:ext uri="{BB962C8B-B14F-4D97-AF65-F5344CB8AC3E}">
        <p14:creationId xmlns:p14="http://schemas.microsoft.com/office/powerpoint/2010/main" val="350263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rPr>
              <a:t>Podemos aprender muito sobre a oração de intercessão com a oração de Daniel por seu povo na Babilônia (Dan. 9). Um bom exemplo de oração de compromisso é a oração de Cristo no </a:t>
            </a:r>
            <a:r>
              <a:rPr lang="pt-BR" sz="1200" b="0" i="0" u="none" strike="noStrike" kern="1200" dirty="0" err="1" smtClean="0">
                <a:solidFill>
                  <a:schemeClr val="tx1"/>
                </a:solidFill>
                <a:effectLst/>
                <a:latin typeface="+mn-lt"/>
                <a:ea typeface="+mn-ea"/>
                <a:cs typeface="+mn-cs"/>
              </a:rPr>
              <a:t>Getsêmani</a:t>
            </a:r>
            <a:r>
              <a:rPr lang="pt-BR" sz="1200" b="0" i="0" u="none" strike="noStrike" kern="1200" dirty="0" smtClean="0">
                <a:solidFill>
                  <a:schemeClr val="tx1"/>
                </a:solidFill>
                <a:effectLst/>
                <a:latin typeface="+mn-lt"/>
                <a:ea typeface="+mn-ea"/>
                <a:cs typeface="+mn-cs"/>
              </a:rPr>
              <a:t> (Mateus 26), quando Ele se rendeu tão prontamente à vontade de Seu Pai. Além disso, a oração de Jesus no cenáculo (João 17) é a melhor oração pela unidade entre os seguidores de Cristo.</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5</a:t>
            </a:fld>
            <a:endParaRPr lang="en-US"/>
          </a:p>
        </p:txBody>
      </p:sp>
    </p:spTree>
    <p:extLst>
      <p:ext uri="{BB962C8B-B14F-4D97-AF65-F5344CB8AC3E}">
        <p14:creationId xmlns:p14="http://schemas.microsoft.com/office/powerpoint/2010/main" val="28308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lnSpc>
                <a:spcPct val="150000"/>
              </a:lnSpc>
              <a:buNone/>
            </a:pPr>
            <a:r>
              <a:rPr lang="pt-BR" sz="1200" dirty="0" smtClean="0"/>
              <a:t>CLARAMENTE A ORAÇÃO É UMA EXPRESSÃO NATURAL E ESPONTÂNEA DE NOSSOS SENTIMENTOS IMEDIATOS POR OU SOBRE DEUS</a:t>
            </a:r>
            <a:r>
              <a:rPr lang="en-US" sz="1200" dirty="0" smtClean="0"/>
              <a:t>.</a:t>
            </a:r>
            <a:endParaRPr lang="en-US" sz="1200" dirty="0"/>
          </a:p>
        </p:txBody>
      </p:sp>
      <p:sp>
        <p:nvSpPr>
          <p:cNvPr id="4" name="Slide Number Placeholder 3"/>
          <p:cNvSpPr>
            <a:spLocks noGrp="1"/>
          </p:cNvSpPr>
          <p:nvPr>
            <p:ph type="sldNum" sz="quarter" idx="5"/>
          </p:nvPr>
        </p:nvSpPr>
        <p:spPr/>
        <p:txBody>
          <a:bodyPr/>
          <a:lstStyle/>
          <a:p>
            <a:fld id="{FA58B049-FAD7-A546-98DC-54B995A1B64B}" type="slidenum">
              <a:rPr lang="en-US" smtClean="0"/>
              <a:t>6</a:t>
            </a:fld>
            <a:endParaRPr lang="en-US"/>
          </a:p>
        </p:txBody>
      </p:sp>
    </p:spTree>
    <p:extLst>
      <p:ext uri="{BB962C8B-B14F-4D97-AF65-F5344CB8AC3E}">
        <p14:creationId xmlns:p14="http://schemas.microsoft.com/office/powerpoint/2010/main" val="83387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err="1" smtClean="0">
                <a:solidFill>
                  <a:schemeClr val="tx1"/>
                </a:solidFill>
                <a:effectLst/>
                <a:latin typeface="+mn-lt"/>
                <a:ea typeface="+mn-ea"/>
                <a:cs typeface="+mn-cs"/>
              </a:rPr>
              <a:t>Tão</a:t>
            </a:r>
            <a:r>
              <a:rPr lang="en-US" sz="1200" b="1" i="0" u="none" strike="noStrike" kern="1200" dirty="0" smtClean="0">
                <a:solidFill>
                  <a:schemeClr val="tx1"/>
                </a:solidFill>
                <a:effectLst/>
                <a:latin typeface="+mn-lt"/>
                <a:ea typeface="+mn-ea"/>
                <a:cs typeface="+mn-cs"/>
              </a:rPr>
              <a:t> </a:t>
            </a:r>
            <a:r>
              <a:rPr lang="en-US" sz="1200" b="1" i="0" u="none" strike="noStrike" kern="1200" dirty="0" err="1" smtClean="0">
                <a:solidFill>
                  <a:schemeClr val="tx1"/>
                </a:solidFill>
                <a:effectLst/>
                <a:latin typeface="+mn-lt"/>
                <a:ea typeface="+mn-ea"/>
                <a:cs typeface="+mn-cs"/>
              </a:rPr>
              <a:t>grande</a:t>
            </a:r>
            <a:r>
              <a:rPr lang="en-US" sz="1200" b="1" i="0" u="none" strike="noStrike" kern="1200" dirty="0" smtClean="0">
                <a:solidFill>
                  <a:schemeClr val="tx1"/>
                </a:solidFill>
                <a:effectLst/>
                <a:latin typeface="+mn-lt"/>
                <a:ea typeface="+mn-ea"/>
                <a:cs typeface="+mn-cs"/>
              </a:rPr>
              <a:t> e,</a:t>
            </a:r>
            <a:r>
              <a:rPr lang="en-US" sz="1200" b="1" i="0" u="none" strike="noStrike" kern="1200" baseline="0" dirty="0" smtClean="0">
                <a:solidFill>
                  <a:schemeClr val="tx1"/>
                </a:solidFill>
                <a:effectLst/>
                <a:latin typeface="+mn-lt"/>
                <a:ea typeface="+mn-ea"/>
                <a:cs typeface="+mn-cs"/>
              </a:rPr>
              <a:t> no </a:t>
            </a:r>
            <a:r>
              <a:rPr lang="en-US" sz="1200" b="1" i="0" u="none" strike="noStrike" kern="1200" baseline="0" dirty="0" err="1" smtClean="0">
                <a:solidFill>
                  <a:schemeClr val="tx1"/>
                </a:solidFill>
                <a:effectLst/>
                <a:latin typeface="+mn-lt"/>
                <a:ea typeface="+mn-ea"/>
                <a:cs typeface="+mn-cs"/>
              </a:rPr>
              <a:t>entanto</a:t>
            </a:r>
            <a:r>
              <a:rPr lang="en-US" sz="1200" b="1" i="0" u="none" strike="noStrike" kern="1200" baseline="0" dirty="0" smtClean="0">
                <a:solidFill>
                  <a:schemeClr val="tx1"/>
                </a:solidFill>
                <a:effectLst/>
                <a:latin typeface="+mn-lt"/>
                <a:ea typeface="+mn-ea"/>
                <a:cs typeface="+mn-cs"/>
              </a:rPr>
              <a:t>, </a:t>
            </a:r>
            <a:r>
              <a:rPr lang="en-US" sz="1200" b="1" i="0" u="none" strike="noStrike" kern="1200" baseline="0" dirty="0" err="1" smtClean="0">
                <a:solidFill>
                  <a:schemeClr val="tx1"/>
                </a:solidFill>
                <a:effectLst/>
                <a:latin typeface="+mn-lt"/>
                <a:ea typeface="+mn-ea"/>
                <a:cs typeface="+mn-cs"/>
              </a:rPr>
              <a:t>tão</a:t>
            </a:r>
            <a:r>
              <a:rPr lang="en-US" sz="1200" b="1" i="0" u="none" strike="noStrike" kern="1200" baseline="0" dirty="0" smtClean="0">
                <a:solidFill>
                  <a:schemeClr val="tx1"/>
                </a:solidFill>
                <a:effectLst/>
                <a:latin typeface="+mn-lt"/>
                <a:ea typeface="+mn-ea"/>
                <a:cs typeface="+mn-cs"/>
              </a:rPr>
              <a:t> </a:t>
            </a:r>
            <a:r>
              <a:rPr lang="en-US" sz="1200" b="1" i="0" u="none" strike="noStrike" kern="1200" baseline="0" dirty="0" err="1" smtClean="0">
                <a:solidFill>
                  <a:schemeClr val="tx1"/>
                </a:solidFill>
                <a:effectLst/>
                <a:latin typeface="+mn-lt"/>
                <a:ea typeface="+mn-ea"/>
                <a:cs typeface="+mn-cs"/>
              </a:rPr>
              <a:t>perto</a:t>
            </a:r>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Para muitos contemporâneos de Jesus, Deus era um ser transcendente, entronizado nas alturas. Com Jesus foi diferente. Aquele Deus todo poderoso Ele chamou de Aba Pai em suas orações. Essa maneira de se dirigir a Deus, tão </a:t>
            </a:r>
            <a:r>
              <a:rPr lang="pt-BR" sz="1200" b="0" i="0" u="none" strike="noStrike" kern="1200" dirty="0" err="1" smtClean="0">
                <a:solidFill>
                  <a:schemeClr val="tx1"/>
                </a:solidFill>
                <a:effectLst/>
                <a:latin typeface="+mn-lt"/>
                <a:ea typeface="+mn-ea"/>
                <a:cs typeface="+mn-cs"/>
              </a:rPr>
              <a:t>freqüentemente</a:t>
            </a:r>
            <a:r>
              <a:rPr lang="pt-BR" sz="1200" b="0" i="0" u="none" strike="noStrike" kern="1200" dirty="0" smtClean="0">
                <a:solidFill>
                  <a:schemeClr val="tx1"/>
                </a:solidFill>
                <a:effectLst/>
                <a:latin typeface="+mn-lt"/>
                <a:ea typeface="+mn-ea"/>
                <a:cs typeface="+mn-cs"/>
              </a:rPr>
              <a:t> encontrada nos lábios de Cristo, é uma palavra íntima que é melhor traduzida com a palavra "papai" ou "paizinho".</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Jesus orou como uma criança fala com seu pai, com simplicidade, intimidade e confiança.</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prayers of God's people in Bible times tell of a God whom even the highest heaven cannot contain (1 Kings 8:27). Yet that same God is said to dwell through faith in the heart of the praying believer. To pray means to humbly open one's heart to the King of the universe so that He can dwell in it by faith.</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7</a:t>
            </a:fld>
            <a:endParaRPr lang="en-US"/>
          </a:p>
        </p:txBody>
      </p:sp>
    </p:spTree>
    <p:extLst>
      <p:ext uri="{BB962C8B-B14F-4D97-AF65-F5344CB8AC3E}">
        <p14:creationId xmlns:p14="http://schemas.microsoft.com/office/powerpoint/2010/main" val="650878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rPr>
              <a:t>A oração do Rei Davi no Salmo 8 louva o Senhor, cujo nome é majestoso em toda a terra, cuja glória está posta acima dos céus e cujos atos de criação são a lua e as estrelas, obra de Seus dedos. Mas o salmo também ensina que o Senhor Se preocupa com Suas criaturas. Quando Davi se sentiu miserável e exclamou: "Mas eu sou um verme e não um homem" (Salmo 22: 6), ele ainda podia orar: "Mas tu, Senhor, não estejas longe" (versículo 19).</a:t>
            </a:r>
          </a:p>
          <a:p>
            <a:endParaRPr lang="pt-BR" sz="1200" b="0" i="0" u="none" strike="noStrike"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Podemos nos dirigir a Deus da mesma maneira que Cristo o fez? Claro que nós podemos. Na verdade, devemos. Um momento dramático foi no Jardim do </a:t>
            </a:r>
            <a:r>
              <a:rPr lang="pt-BR" sz="1200" b="0" i="0" u="none" strike="noStrike" kern="1200" dirty="0" err="1" smtClean="0">
                <a:solidFill>
                  <a:schemeClr val="tx1"/>
                </a:solidFill>
                <a:effectLst/>
                <a:latin typeface="+mn-lt"/>
                <a:ea typeface="+mn-ea"/>
                <a:cs typeface="+mn-cs"/>
              </a:rPr>
              <a:t>Getsêmani</a:t>
            </a:r>
            <a:r>
              <a:rPr lang="pt-BR" sz="1200" b="0" i="0" u="none" strike="noStrike" kern="1200" dirty="0" smtClean="0">
                <a:solidFill>
                  <a:schemeClr val="tx1"/>
                </a:solidFill>
                <a:effectLst/>
                <a:latin typeface="+mn-lt"/>
                <a:ea typeface="+mn-ea"/>
                <a:cs typeface="+mn-cs"/>
              </a:rPr>
              <a:t>, onde Jesus disse: "Aba, Pai ... tudo é possível para você. Tome este cálice de mim. No entanto, não seja como eu quero, mas o que você quer" (Marcos 14:36) .</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apostle Paul tells us that we are God's children who pray through His Spirit "Abba, Father" (Rom. 8:15; Gal. 4:6). He also told the believers in Ephesus that he knelt before the Father, from whom His whole family in heaven and on earth derives its name; that out of His glorious riches He may strengthen us with power so that Christ may dwell in our hearts through faith (Eph. 3:14-17).</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8</a:t>
            </a:fld>
            <a:endParaRPr lang="en-US"/>
          </a:p>
        </p:txBody>
      </p:sp>
    </p:spTree>
    <p:extLst>
      <p:ext uri="{BB962C8B-B14F-4D97-AF65-F5344CB8AC3E}">
        <p14:creationId xmlns:p14="http://schemas.microsoft.com/office/powerpoint/2010/main" val="13571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First Things First</a:t>
            </a:r>
          </a:p>
          <a:p>
            <a:endParaRPr lang="en-US" sz="1200" b="1" i="0" u="none" strike="noStrike" kern="1200" dirty="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No Sermão da Montanha, Jesus ensinou as pessoas a buscarem primeiro o reino de Deus e Sua justiça, e todas as outras coisas de que precisassem também lhes seriam dadas (Mat. 6:33). Jesus praticou o que pregou. Sua oração ao Pai toca em primeiro lugar na santidade de Seu nome, a vinda de Seu reino e o cumprimento de Sua vontade na terra. Isso vem primeiro porque tudo o que Deus fez e formou, Ele criou para Sua glória (Isa. 43: 7). Visto que glória é devida somente a Deus, devemos dar a Ele o que pertence a ele.</a:t>
            </a:r>
            <a:endParaRPr lang="en-US" sz="1200" b="0" i="0" u="none" strike="noStrike" kern="1200" dirty="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rPr>
              <a:t>Depois de orar sobre o nome e o reino de Deus, Jesus se concentrou em nossa necessidade diária de alimento, perdão e fé. Todos os três vêm a nós como presentes de Deus. Ao longo da Bíblia, também, a pessoa que ora geralmente começa com uma declaração de louvor a Deus ou dando glória a Ele, e só então apresenta suas petições.</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9</a:t>
            </a:fld>
            <a:endParaRPr lang="en-US"/>
          </a:p>
        </p:txBody>
      </p:sp>
    </p:spTree>
    <p:extLst>
      <p:ext uri="{BB962C8B-B14F-4D97-AF65-F5344CB8AC3E}">
        <p14:creationId xmlns:p14="http://schemas.microsoft.com/office/powerpoint/2010/main" val="233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1/26/2021</a:t>
            </a:fld>
            <a:endParaRPr lang="en-US" dirty="0"/>
          </a:p>
        </p:txBody>
      </p:sp>
      <p:sp>
        <p:nvSpPr>
          <p:cNvPr id="5" name="Footer Placeholder 4">
            <a:extLst>
              <a:ext uri="{FF2B5EF4-FFF2-40B4-BE49-F238E27FC236}">
                <a16:creationId xmlns=""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‹nº›</a:t>
            </a:fld>
            <a:endParaRPr lang="en-US" dirty="0"/>
          </a:p>
        </p:txBody>
      </p:sp>
    </p:spTree>
    <p:extLst>
      <p:ext uri="{BB962C8B-B14F-4D97-AF65-F5344CB8AC3E}">
        <p14:creationId xmlns:p14="http://schemas.microsoft.com/office/powerpoint/2010/main" val="10642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1/26/2021</a:t>
            </a:fld>
            <a:endParaRPr lang="en-US"/>
          </a:p>
        </p:txBody>
      </p:sp>
      <p:sp>
        <p:nvSpPr>
          <p:cNvPr id="5" name="Footer Placeholder 4">
            <a:extLst>
              <a:ext uri="{FF2B5EF4-FFF2-40B4-BE49-F238E27FC236}">
                <a16:creationId xmlns=""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2050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1/26/2021</a:t>
            </a:fld>
            <a:endParaRPr lang="en-US"/>
          </a:p>
        </p:txBody>
      </p:sp>
      <p:sp>
        <p:nvSpPr>
          <p:cNvPr id="5" name="Footer Placeholder 4">
            <a:extLst>
              <a:ext uri="{FF2B5EF4-FFF2-40B4-BE49-F238E27FC236}">
                <a16:creationId xmlns=""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441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1/26/2021</a:t>
            </a:fld>
            <a:endParaRPr lang="en-US"/>
          </a:p>
        </p:txBody>
      </p:sp>
      <p:sp>
        <p:nvSpPr>
          <p:cNvPr id="5" name="Footer Placeholder 4">
            <a:extLst>
              <a:ext uri="{FF2B5EF4-FFF2-40B4-BE49-F238E27FC236}">
                <a16:creationId xmlns=""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421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1/26/2021</a:t>
            </a:fld>
            <a:endParaRPr lang="en-US"/>
          </a:p>
        </p:txBody>
      </p:sp>
      <p:sp>
        <p:nvSpPr>
          <p:cNvPr id="5" name="Footer Placeholder 4">
            <a:extLst>
              <a:ext uri="{FF2B5EF4-FFF2-40B4-BE49-F238E27FC236}">
                <a16:creationId xmlns=""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5322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1/26/2021</a:t>
            </a:fld>
            <a:endParaRPr lang="en-US"/>
          </a:p>
        </p:txBody>
      </p:sp>
      <p:sp>
        <p:nvSpPr>
          <p:cNvPr id="6" name="Footer Placeholder 5">
            <a:extLst>
              <a:ext uri="{FF2B5EF4-FFF2-40B4-BE49-F238E27FC236}">
                <a16:creationId xmlns=""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995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1/26/2021</a:t>
            </a:fld>
            <a:endParaRPr lang="en-US"/>
          </a:p>
        </p:txBody>
      </p:sp>
      <p:sp>
        <p:nvSpPr>
          <p:cNvPr id="8" name="Footer Placeholder 7">
            <a:extLst>
              <a:ext uri="{FF2B5EF4-FFF2-40B4-BE49-F238E27FC236}">
                <a16:creationId xmlns=""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3023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1/26/2021</a:t>
            </a:fld>
            <a:endParaRPr lang="en-US"/>
          </a:p>
        </p:txBody>
      </p:sp>
      <p:sp>
        <p:nvSpPr>
          <p:cNvPr id="4" name="Footer Placeholder 3">
            <a:extLst>
              <a:ext uri="{FF2B5EF4-FFF2-40B4-BE49-F238E27FC236}">
                <a16:creationId xmlns=""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3126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1/26/2021</a:t>
            </a:fld>
            <a:endParaRPr lang="en-US"/>
          </a:p>
        </p:txBody>
      </p:sp>
      <p:sp>
        <p:nvSpPr>
          <p:cNvPr id="3" name="Footer Placeholder 2">
            <a:extLst>
              <a:ext uri="{FF2B5EF4-FFF2-40B4-BE49-F238E27FC236}">
                <a16:creationId xmlns=""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7676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1/26/2021</a:t>
            </a:fld>
            <a:endParaRPr lang="en-US"/>
          </a:p>
        </p:txBody>
      </p:sp>
      <p:sp>
        <p:nvSpPr>
          <p:cNvPr id="6" name="Footer Placeholder 5">
            <a:extLst>
              <a:ext uri="{FF2B5EF4-FFF2-40B4-BE49-F238E27FC236}">
                <a16:creationId xmlns=""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3728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1/26/2021</a:t>
            </a:fld>
            <a:endParaRPr lang="en-US"/>
          </a:p>
        </p:txBody>
      </p:sp>
      <p:sp>
        <p:nvSpPr>
          <p:cNvPr id="6" name="Footer Placeholder 5">
            <a:extLst>
              <a:ext uri="{FF2B5EF4-FFF2-40B4-BE49-F238E27FC236}">
                <a16:creationId xmlns=""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5391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1/26/2021</a:t>
            </a:fld>
            <a:endParaRPr lang="en-US"/>
          </a:p>
        </p:txBody>
      </p:sp>
      <p:sp>
        <p:nvSpPr>
          <p:cNvPr id="5" name="Footer Placeholder 4">
            <a:extLst>
              <a:ext uri="{FF2B5EF4-FFF2-40B4-BE49-F238E27FC236}">
                <a16:creationId xmlns=""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‹nº›</a:t>
            </a:fld>
            <a:endParaRPr lang="en-US"/>
          </a:p>
        </p:txBody>
      </p:sp>
    </p:spTree>
    <p:extLst>
      <p:ext uri="{BB962C8B-B14F-4D97-AF65-F5344CB8AC3E}">
        <p14:creationId xmlns:p14="http://schemas.microsoft.com/office/powerpoint/2010/main" val="100244665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 xmlns:a16="http://schemas.microsoft.com/office/drawing/2014/main" id="{BFB2D26E-FBAE-45B8-B0F6-80E4ABDEC31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 xmlns:a16="http://schemas.microsoft.com/office/drawing/2014/main" id="{23442A66-721F-4552-A3AD-3A2215F0C1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 xmlns:a16="http://schemas.microsoft.com/office/drawing/2014/main" id="{67EA5288-5BEB-4C44-949A-ED209FE2190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2E4ADF0-C625-7F46-9C1B-9408A82568D2}"/>
              </a:ext>
            </a:extLst>
          </p:cNvPr>
          <p:cNvSpPr>
            <a:spLocks noGrp="1"/>
          </p:cNvSpPr>
          <p:nvPr>
            <p:ph type="ctrTitle"/>
          </p:nvPr>
        </p:nvSpPr>
        <p:spPr>
          <a:xfrm>
            <a:off x="1094283" y="709535"/>
            <a:ext cx="3236418" cy="2508139"/>
          </a:xfrm>
        </p:spPr>
        <p:txBody>
          <a:bodyPr>
            <a:normAutofit/>
          </a:bodyPr>
          <a:lstStyle/>
          <a:p>
            <a:pPr>
              <a:lnSpc>
                <a:spcPct val="100000"/>
              </a:lnSpc>
            </a:pPr>
            <a:r>
              <a:rPr lang="en-US" sz="3200" b="1" dirty="0" err="1" smtClean="0"/>
              <a:t>Ensina</a:t>
            </a:r>
            <a:r>
              <a:rPr lang="en-US" sz="3200" b="1" dirty="0" err="1" smtClean="0">
                <a:latin typeface="Aharoni" panose="02010803020104030203" pitchFamily="2" charset="-79"/>
                <a:cs typeface="Aharoni" panose="02010803020104030203" pitchFamily="2" charset="-79"/>
              </a:rPr>
              <a:t>-</a:t>
            </a:r>
            <a:r>
              <a:rPr lang="en-US" sz="3200" b="1" dirty="0" err="1" smtClean="0"/>
              <a:t>nos</a:t>
            </a:r>
            <a:r>
              <a:rPr lang="en-US" sz="3200" b="1" dirty="0" smtClean="0"/>
              <a:t> </a:t>
            </a:r>
            <a:r>
              <a:rPr lang="en-US" sz="3200" b="1" dirty="0" smtClean="0"/>
              <a:t>a  </a:t>
            </a:r>
            <a:r>
              <a:rPr lang="en-US" sz="3200" b="1" dirty="0" err="1" smtClean="0"/>
              <a:t>orar</a:t>
            </a:r>
            <a:endParaRPr lang="en-US" sz="3200" b="1" dirty="0">
              <a:solidFill>
                <a:srgbClr val="002060"/>
              </a:solidFill>
              <a:latin typeface="Avenir Next" panose="020B0503020202020204" pitchFamily="34" charset="0"/>
            </a:endParaRPr>
          </a:p>
        </p:txBody>
      </p:sp>
      <p:sp>
        <p:nvSpPr>
          <p:cNvPr id="3" name="Subtitle 2">
            <a:extLst>
              <a:ext uri="{FF2B5EF4-FFF2-40B4-BE49-F238E27FC236}">
                <a16:creationId xmlns="" xmlns:a16="http://schemas.microsoft.com/office/drawing/2014/main" id="{139F1FC9-EF20-0E43-B465-0D6A3B16F94A}"/>
              </a:ext>
            </a:extLst>
          </p:cNvPr>
          <p:cNvSpPr>
            <a:spLocks noGrp="1"/>
          </p:cNvSpPr>
          <p:nvPr>
            <p:ph type="subTitle" idx="1"/>
          </p:nvPr>
        </p:nvSpPr>
        <p:spPr>
          <a:xfrm>
            <a:off x="1371600" y="3586158"/>
            <a:ext cx="2705100" cy="1371601"/>
          </a:xfrm>
        </p:spPr>
        <p:txBody>
          <a:bodyPr>
            <a:normAutofit fontScale="85000" lnSpcReduction="20000"/>
          </a:bodyPr>
          <a:lstStyle/>
          <a:p>
            <a:r>
              <a:rPr lang="en-US" sz="2800" dirty="0" err="1" smtClean="0"/>
              <a:t>Quatro</a:t>
            </a:r>
            <a:r>
              <a:rPr lang="en-US" sz="2800" dirty="0" smtClean="0"/>
              <a:t> </a:t>
            </a:r>
            <a:r>
              <a:rPr lang="en-US" sz="2800" dirty="0" err="1" smtClean="0"/>
              <a:t>maneiras</a:t>
            </a:r>
            <a:r>
              <a:rPr lang="en-US" sz="2800" dirty="0" smtClean="0"/>
              <a:t> de </a:t>
            </a:r>
            <a:r>
              <a:rPr lang="en-US" sz="2800" dirty="0" err="1" smtClean="0"/>
              <a:t>aproveitar</a:t>
            </a:r>
            <a:r>
              <a:rPr lang="en-US" sz="2800" dirty="0" smtClean="0"/>
              <a:t> o </a:t>
            </a:r>
            <a:r>
              <a:rPr lang="en-US" sz="2800" dirty="0" err="1" smtClean="0"/>
              <a:t>máximo</a:t>
            </a:r>
            <a:r>
              <a:rPr lang="en-US" sz="2800" dirty="0" smtClean="0"/>
              <a:t> de </a:t>
            </a:r>
            <a:r>
              <a:rPr lang="en-US" sz="2800" dirty="0" err="1" smtClean="0"/>
              <a:t>nossa</a:t>
            </a:r>
            <a:r>
              <a:rPr lang="en-US" sz="2800" dirty="0" smtClean="0"/>
              <a:t> </a:t>
            </a:r>
            <a:r>
              <a:rPr lang="en-US" sz="2800" dirty="0" err="1" smtClean="0"/>
              <a:t>hora</a:t>
            </a:r>
            <a:r>
              <a:rPr lang="en-US" sz="2800" dirty="0" smtClean="0"/>
              <a:t> de </a:t>
            </a:r>
            <a:r>
              <a:rPr lang="en-US" sz="2800" dirty="0" err="1" smtClean="0"/>
              <a:t>oração</a:t>
            </a:r>
            <a:endParaRPr lang="en-US" sz="2800" dirty="0"/>
          </a:p>
        </p:txBody>
      </p:sp>
      <p:pic>
        <p:nvPicPr>
          <p:cNvPr id="4" name="Picture 3">
            <a:extLst>
              <a:ext uri="{FF2B5EF4-FFF2-40B4-BE49-F238E27FC236}">
                <a16:creationId xmlns="" xmlns:a16="http://schemas.microsoft.com/office/drawing/2014/main" id="{2DCCA70D-77F2-4DB1-AE94-F9F03E59260B}"/>
              </a:ext>
            </a:extLst>
          </p:cNvPr>
          <p:cNvPicPr>
            <a:picLocks noChangeAspect="1"/>
          </p:cNvPicPr>
          <p:nvPr/>
        </p:nvPicPr>
        <p:blipFill rotWithShape="1">
          <a:blip r:embed="rId3"/>
          <a:srcRect l="16996" r="16995" b="-1"/>
          <a:stretch/>
        </p:blipFill>
        <p:spPr>
          <a:xfrm>
            <a:off x="5410200" y="10"/>
            <a:ext cx="6781800" cy="6857990"/>
          </a:xfrm>
          <a:prstGeom prst="rect">
            <a:avLst/>
          </a:prstGeom>
        </p:spPr>
      </p:pic>
      <p:pic>
        <p:nvPicPr>
          <p:cNvPr id="17" name="Picture 16">
            <a:extLst>
              <a:ext uri="{FF2B5EF4-FFF2-40B4-BE49-F238E27FC236}">
                <a16:creationId xmlns="" xmlns:a16="http://schemas.microsoft.com/office/drawing/2014/main" id="{CBF06A19-CF4B-E041-A157-713F22620054}"/>
              </a:ext>
            </a:extLst>
          </p:cNvPr>
          <p:cNvPicPr>
            <a:picLocks noChangeAspect="1"/>
          </p:cNvPicPr>
          <p:nvPr/>
        </p:nvPicPr>
        <p:blipFill rotWithShape="1">
          <a:blip r:embed="rId3"/>
          <a:srcRect l="16996" r="16995" b="-1"/>
          <a:stretch/>
        </p:blipFill>
        <p:spPr>
          <a:xfrm>
            <a:off x="5272088" y="10"/>
            <a:ext cx="6919912" cy="6857990"/>
          </a:xfrm>
          <a:prstGeom prst="rect">
            <a:avLst/>
          </a:prstGeom>
        </p:spPr>
      </p:pic>
      <p:pic>
        <p:nvPicPr>
          <p:cNvPr id="23" name="Picture 22">
            <a:extLst>
              <a:ext uri="{FF2B5EF4-FFF2-40B4-BE49-F238E27FC236}">
                <a16:creationId xmlns="" xmlns:a16="http://schemas.microsoft.com/office/drawing/2014/main" id="{A3B34436-3212-A946-AD90-ED02EAD40E18}"/>
              </a:ext>
            </a:extLst>
          </p:cNvPr>
          <p:cNvPicPr>
            <a:picLocks noChangeAspect="1"/>
          </p:cNvPicPr>
          <p:nvPr/>
        </p:nvPicPr>
        <p:blipFill rotWithShape="1">
          <a:blip r:embed="rId3"/>
          <a:srcRect l="16996" r="16995" b="-1"/>
          <a:stretch/>
        </p:blipFill>
        <p:spPr>
          <a:xfrm>
            <a:off x="5272088" y="14298"/>
            <a:ext cx="6919912" cy="6857990"/>
          </a:xfrm>
          <a:prstGeom prst="rect">
            <a:avLst/>
          </a:prstGeom>
        </p:spPr>
      </p:pic>
      <p:sp>
        <p:nvSpPr>
          <p:cNvPr id="5" name="TextBox 4">
            <a:extLst>
              <a:ext uri="{FF2B5EF4-FFF2-40B4-BE49-F238E27FC236}">
                <a16:creationId xmlns="" xmlns:a16="http://schemas.microsoft.com/office/drawing/2014/main" id="{451A95D1-554A-BB44-9604-1923DAF10B20}"/>
              </a:ext>
            </a:extLst>
          </p:cNvPr>
          <p:cNvSpPr txBox="1"/>
          <p:nvPr/>
        </p:nvSpPr>
        <p:spPr>
          <a:xfrm>
            <a:off x="1244600" y="5283200"/>
            <a:ext cx="3086100" cy="338554"/>
          </a:xfrm>
          <a:prstGeom prst="rect">
            <a:avLst/>
          </a:prstGeom>
          <a:noFill/>
        </p:spPr>
        <p:txBody>
          <a:bodyPr wrap="square" rtlCol="0">
            <a:spAutoFit/>
          </a:bodyPr>
          <a:lstStyle/>
          <a:p>
            <a:pPr algn="ctr"/>
            <a:r>
              <a:rPr lang="en-US" sz="1600" dirty="0" err="1" smtClean="0"/>
              <a:t>Escrito</a:t>
            </a:r>
            <a:r>
              <a:rPr lang="en-US" sz="1600" dirty="0" smtClean="0"/>
              <a:t> </a:t>
            </a:r>
            <a:r>
              <a:rPr lang="en-US" sz="1600" dirty="0" err="1" smtClean="0"/>
              <a:t>por</a:t>
            </a:r>
            <a:r>
              <a:rPr lang="en-US" sz="1600" dirty="0" smtClean="0"/>
              <a:t> </a:t>
            </a:r>
            <a:r>
              <a:rPr lang="en-US" sz="1600" dirty="0" err="1" smtClean="0"/>
              <a:t>Zdravko</a:t>
            </a:r>
            <a:r>
              <a:rPr lang="en-US" sz="1600" dirty="0" smtClean="0"/>
              <a:t> </a:t>
            </a:r>
            <a:r>
              <a:rPr lang="en-US" sz="1600" dirty="0"/>
              <a:t>Stefanovic</a:t>
            </a:r>
          </a:p>
        </p:txBody>
      </p:sp>
    </p:spTree>
    <p:extLst>
      <p:ext uri="{BB962C8B-B14F-4D97-AF65-F5344CB8AC3E}">
        <p14:creationId xmlns:p14="http://schemas.microsoft.com/office/powerpoint/2010/main" val="29214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view of a mountain&#10;&#10;Description automatically generated">
            <a:extLst>
              <a:ext uri="{FF2B5EF4-FFF2-40B4-BE49-F238E27FC236}">
                <a16:creationId xmlns="" xmlns:a16="http://schemas.microsoft.com/office/drawing/2014/main" id="{419BB947-3387-7D45-AA19-BF4107ADDE6D}"/>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A22485FB-7EA2-F94E-81CC-421B508E7BD5}"/>
              </a:ext>
            </a:extLst>
          </p:cNvPr>
          <p:cNvSpPr>
            <a:spLocks noGrp="1"/>
          </p:cNvSpPr>
          <p:nvPr>
            <p:ph idx="1"/>
          </p:nvPr>
        </p:nvSpPr>
        <p:spPr>
          <a:xfrm>
            <a:off x="5364126" y="1231361"/>
            <a:ext cx="6165978" cy="4471451"/>
          </a:xfrm>
        </p:spPr>
        <p:txBody>
          <a:bodyPr>
            <a:normAutofit lnSpcReduction="10000"/>
          </a:bodyPr>
          <a:lstStyle/>
          <a:p>
            <a:r>
              <a:rPr lang="pt-BR" sz="2800" dirty="0"/>
              <a:t>Isso não quer dizer que o povo da Bíblia não orasse a respeito de suas necessidades diárias. Pelo contrário, eles oravam frequentemente por essas coisas. Mesmo assim, eles começaram suas orações dando glória a Deus, </a:t>
            </a:r>
            <a:r>
              <a:rPr lang="pt-BR" sz="2800" dirty="0" smtClean="0"/>
              <a:t>louvando-o </a:t>
            </a:r>
            <a:r>
              <a:rPr lang="pt-BR" sz="2800" dirty="0"/>
              <a:t>por Seu poder e misericórdia, e então focando em suas outras necessidades.</a:t>
            </a:r>
          </a:p>
          <a:p>
            <a:r>
              <a:rPr lang="pt-BR" sz="2800" dirty="0"/>
              <a:t>Quando se trata de oração, Jesus e a Bíblia nos ensinam a colocar as coisas mais importantes em primeiro lugar.</a:t>
            </a:r>
            <a:endParaRPr lang="en-US" sz="2800" dirty="0"/>
          </a:p>
        </p:txBody>
      </p:sp>
    </p:spTree>
    <p:extLst>
      <p:ext uri="{BB962C8B-B14F-4D97-AF65-F5344CB8AC3E}">
        <p14:creationId xmlns:p14="http://schemas.microsoft.com/office/powerpoint/2010/main" val="12288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2">
            <a:extLst>
              <a:ext uri="{FF2B5EF4-FFF2-40B4-BE49-F238E27FC236}">
                <a16:creationId xmlns="" xmlns:a16="http://schemas.microsoft.com/office/drawing/2014/main" id="{8EBD63AD-33A9-4D22-9A5B-438B663EC9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 xmlns:a16="http://schemas.microsoft.com/office/drawing/2014/main" id="{2BAD9CC4-644A-42E5-A6A6-082517FA63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791E1D4-E4D3-DB4E-8680-099BC9C5732C}"/>
              </a:ext>
            </a:extLst>
          </p:cNvPr>
          <p:cNvSpPr>
            <a:spLocks noGrp="1"/>
          </p:cNvSpPr>
          <p:nvPr>
            <p:ph type="title"/>
          </p:nvPr>
        </p:nvSpPr>
        <p:spPr>
          <a:xfrm>
            <a:off x="6701170" y="896259"/>
            <a:ext cx="4821675" cy="1175431"/>
          </a:xfrm>
        </p:spPr>
        <p:txBody>
          <a:bodyPr>
            <a:normAutofit fontScale="90000"/>
          </a:bodyPr>
          <a:lstStyle/>
          <a:p>
            <a:pPr algn="ctr"/>
            <a:r>
              <a:rPr lang="en-US" sz="2400" b="1" dirty="0"/>
              <a:t>4</a:t>
            </a:r>
            <a:r>
              <a:rPr lang="en-US" sz="2800" b="1" dirty="0">
                <a:solidFill>
                  <a:srgbClr val="002060"/>
                </a:solidFill>
              </a:rPr>
              <a:t>. </a:t>
            </a:r>
            <a:r>
              <a:rPr lang="en-US" sz="2800" b="1" dirty="0" err="1" smtClean="0">
                <a:solidFill>
                  <a:srgbClr val="002060"/>
                </a:solidFill>
              </a:rPr>
              <a:t>Não</a:t>
            </a:r>
            <a:r>
              <a:rPr lang="en-US" sz="2800" b="1" dirty="0" smtClean="0">
                <a:solidFill>
                  <a:srgbClr val="002060"/>
                </a:solidFill>
              </a:rPr>
              <a:t> </a:t>
            </a:r>
            <a:r>
              <a:rPr lang="en-US" sz="2800" b="1" dirty="0" err="1" smtClean="0">
                <a:solidFill>
                  <a:srgbClr val="002060"/>
                </a:solidFill>
              </a:rPr>
              <a:t>mudar</a:t>
            </a:r>
            <a:r>
              <a:rPr lang="en-US" sz="2800" b="1" dirty="0" smtClean="0">
                <a:solidFill>
                  <a:srgbClr val="002060"/>
                </a:solidFill>
              </a:rPr>
              <a:t>, mas </a:t>
            </a:r>
            <a:r>
              <a:rPr lang="en-US" sz="2800" b="1" dirty="0" err="1" smtClean="0">
                <a:solidFill>
                  <a:srgbClr val="002060"/>
                </a:solidFill>
              </a:rPr>
              <a:t>ser</a:t>
            </a:r>
            <a:r>
              <a:rPr lang="en-US" sz="2800" b="1" dirty="0" smtClean="0">
                <a:solidFill>
                  <a:srgbClr val="002060"/>
                </a:solidFill>
              </a:rPr>
              <a:t> </a:t>
            </a:r>
            <a:r>
              <a:rPr lang="en-US" sz="2800" b="1" dirty="0" err="1" smtClean="0">
                <a:solidFill>
                  <a:srgbClr val="002060"/>
                </a:solidFill>
              </a:rPr>
              <a:t>mudado</a:t>
            </a:r>
            <a:r>
              <a:rPr lang="en-US" sz="2800" b="1" dirty="0">
                <a:solidFill>
                  <a:srgbClr val="002060"/>
                </a:solidFill>
              </a:rPr>
              <a:t/>
            </a:r>
            <a:br>
              <a:rPr lang="en-US" sz="2800" b="1" dirty="0">
                <a:solidFill>
                  <a:srgbClr val="002060"/>
                </a:solidFill>
              </a:rPr>
            </a:br>
            <a:endParaRPr lang="en-US" sz="2400" dirty="0">
              <a:solidFill>
                <a:srgbClr val="002060"/>
              </a:solidFill>
            </a:endParaRPr>
          </a:p>
        </p:txBody>
      </p:sp>
      <p:pic>
        <p:nvPicPr>
          <p:cNvPr id="8" name="Picture 7">
            <a:extLst>
              <a:ext uri="{FF2B5EF4-FFF2-40B4-BE49-F238E27FC236}">
                <a16:creationId xmlns="" xmlns:a16="http://schemas.microsoft.com/office/drawing/2014/main" id="{6BD928B5-ADB5-D84B-8509-387A4F840590}"/>
              </a:ext>
            </a:extLst>
          </p:cNvPr>
          <p:cNvPicPr>
            <a:picLocks noChangeAspect="1"/>
          </p:cNvPicPr>
          <p:nvPr/>
        </p:nvPicPr>
        <p:blipFill rotWithShape="1">
          <a:blip r:embed="rId3"/>
          <a:srcRect l="36601" r="5919" b="-2"/>
          <a:stretch/>
        </p:blipFill>
        <p:spPr>
          <a:xfrm>
            <a:off x="685801" y="685800"/>
            <a:ext cx="4724400" cy="5486400"/>
          </a:xfrm>
          <a:prstGeom prst="rect">
            <a:avLst/>
          </a:prstGeom>
        </p:spPr>
      </p:pic>
      <p:sp>
        <p:nvSpPr>
          <p:cNvPr id="3" name="Content Placeholder 2">
            <a:extLst>
              <a:ext uri="{FF2B5EF4-FFF2-40B4-BE49-F238E27FC236}">
                <a16:creationId xmlns="" xmlns:a16="http://schemas.microsoft.com/office/drawing/2014/main" id="{EFEC5E50-4806-E74C-A271-78A608D59B97}"/>
              </a:ext>
            </a:extLst>
          </p:cNvPr>
          <p:cNvSpPr>
            <a:spLocks noGrp="1"/>
          </p:cNvSpPr>
          <p:nvPr>
            <p:ph idx="1"/>
          </p:nvPr>
        </p:nvSpPr>
        <p:spPr>
          <a:xfrm>
            <a:off x="6801185" y="2302937"/>
            <a:ext cx="4821675" cy="2597685"/>
          </a:xfrm>
        </p:spPr>
        <p:txBody>
          <a:bodyPr>
            <a:normAutofit/>
          </a:bodyPr>
          <a:lstStyle/>
          <a:p>
            <a:r>
              <a:rPr lang="en-US" sz="2800" dirty="0"/>
              <a:t> </a:t>
            </a:r>
            <a:r>
              <a:rPr lang="pt-BR" sz="2800" dirty="0"/>
              <a:t>O fato de dizermos "Amém" a Deus é uma expressão de nossa prontidão em nos submeter a Deus e aceitar Sua vontade.</a:t>
            </a:r>
            <a:endParaRPr lang="en-US" sz="2800" dirty="0"/>
          </a:p>
        </p:txBody>
      </p:sp>
    </p:spTree>
    <p:extLst>
      <p:ext uri="{BB962C8B-B14F-4D97-AF65-F5344CB8AC3E}">
        <p14:creationId xmlns:p14="http://schemas.microsoft.com/office/powerpoint/2010/main" val="47443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EB11D716-C386-4458-B509-DF66B4C0B9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DE1BE3E3-58C1-4A81-90ED-54387D0F1B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BDF3E2CA-CA90-0148-84E5-F9715803B978}"/>
              </a:ext>
            </a:extLst>
          </p:cNvPr>
          <p:cNvSpPr>
            <a:spLocks noGrp="1"/>
          </p:cNvSpPr>
          <p:nvPr>
            <p:ph idx="1"/>
          </p:nvPr>
        </p:nvSpPr>
        <p:spPr>
          <a:xfrm>
            <a:off x="171450" y="800100"/>
            <a:ext cx="6481761" cy="5529260"/>
          </a:xfrm>
        </p:spPr>
        <p:txBody>
          <a:bodyPr>
            <a:normAutofit lnSpcReduction="10000"/>
          </a:bodyPr>
          <a:lstStyle/>
          <a:p>
            <a:r>
              <a:rPr lang="pt-BR" dirty="0"/>
              <a:t>O verdadeiro propósito da oração não é tentar mudar a mente de Deus ou Seus planos para nós ou para aqueles por quem oramos. É antes nos mudar e nos fazer conforme à Sua vontade. É por isso que Jesus orou no </a:t>
            </a:r>
            <a:r>
              <a:rPr lang="pt-BR" dirty="0" err="1"/>
              <a:t>Getsêmani</a:t>
            </a:r>
            <a:r>
              <a:rPr lang="pt-BR" dirty="0"/>
              <a:t>: "Não como eu quero, mas como Tu queres" (Mat. 26:39).</a:t>
            </a:r>
          </a:p>
          <a:p>
            <a:endParaRPr lang="pt-BR" dirty="0"/>
          </a:p>
          <a:p>
            <a:r>
              <a:rPr lang="pt-BR" dirty="0"/>
              <a:t>O salmista confessa no início de sua oração que "antes que uma palavra esteja na minha língua, Tu a sabes perfeitamente, ó Senhor" (Salmo 139: 4). Ele termina sua oração pedindo: "Sonda-me, ó Deus, e conhece o meu coração; prova-me e conhece os meus pensamentos ansiosos. Veja se há em mim algum caminho ofensivo e conduza-me pelo caminho eterno" (versículos 23, 24 )</a:t>
            </a:r>
            <a:endParaRPr lang="en-US" dirty="0"/>
          </a:p>
        </p:txBody>
      </p:sp>
      <p:pic>
        <p:nvPicPr>
          <p:cNvPr id="4" name="Picture 3">
            <a:extLst>
              <a:ext uri="{FF2B5EF4-FFF2-40B4-BE49-F238E27FC236}">
                <a16:creationId xmlns="" xmlns:a16="http://schemas.microsoft.com/office/drawing/2014/main" id="{22D7350E-421D-4A4F-8A6B-4A8E6E64B4EE}"/>
              </a:ext>
            </a:extLst>
          </p:cNvPr>
          <p:cNvPicPr>
            <a:picLocks noChangeAspect="1"/>
          </p:cNvPicPr>
          <p:nvPr/>
        </p:nvPicPr>
        <p:blipFill rotWithShape="1">
          <a:blip r:embed="rId3"/>
          <a:srcRect l="40773" r="10091" b="-2"/>
          <a:stretch/>
        </p:blipFill>
        <p:spPr>
          <a:xfrm>
            <a:off x="7467600" y="685800"/>
            <a:ext cx="4038600" cy="5486400"/>
          </a:xfrm>
          <a:prstGeom prst="rect">
            <a:avLst/>
          </a:prstGeom>
        </p:spPr>
      </p:pic>
    </p:spTree>
    <p:extLst>
      <p:ext uri="{BB962C8B-B14F-4D97-AF65-F5344CB8AC3E}">
        <p14:creationId xmlns:p14="http://schemas.microsoft.com/office/powerpoint/2010/main" val="10809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36B6EB33-E205-6D4F-86F3-FA582FE4632B}"/>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101E6904-AB70-604B-BC6B-984C4FD91B7A}"/>
              </a:ext>
            </a:extLst>
          </p:cNvPr>
          <p:cNvSpPr>
            <a:spLocks noGrp="1"/>
          </p:cNvSpPr>
          <p:nvPr>
            <p:ph idx="1"/>
          </p:nvPr>
        </p:nvSpPr>
        <p:spPr>
          <a:xfrm>
            <a:off x="5364126" y="1817153"/>
            <a:ext cx="6165978" cy="4471451"/>
          </a:xfrm>
        </p:spPr>
        <p:txBody>
          <a:bodyPr>
            <a:normAutofit/>
          </a:bodyPr>
          <a:lstStyle/>
          <a:p>
            <a:pPr algn="ctr"/>
            <a:r>
              <a:rPr lang="pt-BR" sz="2800" dirty="0"/>
              <a:t>A igreja cristã nasceu em uma atmosfera de oração. Seus líderes e membros buscavam a direção de Deus diariamente (Atos 1: 4; 2: 4, 42). Durante esse período, a oração era a ferramenta mais poderosa que os cristãos tinham para enfrentar oposição e perseguição.</a:t>
            </a:r>
            <a:endParaRPr lang="en-US" sz="2800" dirty="0"/>
          </a:p>
        </p:txBody>
      </p:sp>
    </p:spTree>
    <p:extLst>
      <p:ext uri="{BB962C8B-B14F-4D97-AF65-F5344CB8AC3E}">
        <p14:creationId xmlns:p14="http://schemas.microsoft.com/office/powerpoint/2010/main" val="72285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D1452A3F-3CD7-2A4B-8D8F-5CA8CCB2B9D7}"/>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764B7DD4-C217-6B4C-8D01-7A03A3A2EA92}"/>
              </a:ext>
            </a:extLst>
          </p:cNvPr>
          <p:cNvSpPr>
            <a:spLocks noGrp="1"/>
          </p:cNvSpPr>
          <p:nvPr>
            <p:ph idx="1"/>
          </p:nvPr>
        </p:nvSpPr>
        <p:spPr>
          <a:xfrm>
            <a:off x="5364126" y="1817153"/>
            <a:ext cx="6165978" cy="4471451"/>
          </a:xfrm>
        </p:spPr>
        <p:txBody>
          <a:bodyPr>
            <a:normAutofit/>
          </a:bodyPr>
          <a:lstStyle/>
          <a:p>
            <a:r>
              <a:rPr lang="pt-BR" sz="2800" dirty="0"/>
              <a:t>Esses exemplos nos ensinam que nossas orações não mudam Deus, mas, em vez disso, nós mesmos somos mudados e estamos prontos para aceitar Sua vontade para nossa vida. Podemos saber quatro coisas tanto da oração de Jesus quanto de numerosas outras orações da Bíblia</a:t>
            </a:r>
            <a:endParaRPr lang="en-US" sz="2800" dirty="0"/>
          </a:p>
        </p:txBody>
      </p:sp>
    </p:spTree>
    <p:extLst>
      <p:ext uri="{BB962C8B-B14F-4D97-AF65-F5344CB8AC3E}">
        <p14:creationId xmlns:p14="http://schemas.microsoft.com/office/powerpoint/2010/main" val="120347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EB222ED0-D227-AD4E-934F-6F1BD6E95BC8}"/>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D6DB9058-9EAC-9F40-ADF6-BC7DF1E8D4EB}"/>
              </a:ext>
            </a:extLst>
          </p:cNvPr>
          <p:cNvSpPr>
            <a:spLocks noGrp="1"/>
          </p:cNvSpPr>
          <p:nvPr>
            <p:ph idx="1"/>
          </p:nvPr>
        </p:nvSpPr>
        <p:spPr>
          <a:xfrm>
            <a:off x="5364126" y="674142"/>
            <a:ext cx="6351624" cy="5626637"/>
          </a:xfrm>
        </p:spPr>
        <p:txBody>
          <a:bodyPr>
            <a:normAutofit fontScale="92500" lnSpcReduction="10000"/>
          </a:bodyPr>
          <a:lstStyle/>
          <a:p>
            <a:pPr>
              <a:lnSpc>
                <a:spcPct val="110000"/>
              </a:lnSpc>
            </a:pPr>
            <a:r>
              <a:rPr lang="pt-BR" sz="2800" b="1" dirty="0"/>
              <a:t>Primeiro, a melhor maneira de aprender a orar é realmente orando .</a:t>
            </a:r>
          </a:p>
          <a:p>
            <a:pPr>
              <a:lnSpc>
                <a:spcPct val="110000"/>
              </a:lnSpc>
            </a:pPr>
            <a:r>
              <a:rPr lang="pt-BR" sz="2800" b="1" dirty="0"/>
              <a:t>Em segundo lugar, Deus, a quem oramos, é grande, mas tão perto de nós que podemos chamá-lo de Pai, Papai ou Paizinho, assim como Jesus o fez.</a:t>
            </a:r>
          </a:p>
          <a:p>
            <a:pPr>
              <a:lnSpc>
                <a:spcPct val="110000"/>
              </a:lnSpc>
            </a:pPr>
            <a:r>
              <a:rPr lang="pt-BR" sz="2800" b="1" dirty="0"/>
              <a:t>Terceiro, quando oramos, devemos colocar o reino de Deus e Sua justiça antes de nossas preocupações diárias.</a:t>
            </a:r>
          </a:p>
          <a:p>
            <a:pPr>
              <a:lnSpc>
                <a:spcPct val="110000"/>
              </a:lnSpc>
            </a:pPr>
            <a:r>
              <a:rPr lang="pt-BR" sz="2800" b="1" dirty="0"/>
              <a:t>E quarto, nossa oração tem o propósito de nos preparar para aceitar a vontade de Deus para nós, e não de mudar a Deus ou Seus planos para nós.</a:t>
            </a:r>
            <a:endParaRPr lang="en-US" sz="2800" dirty="0"/>
          </a:p>
        </p:txBody>
      </p:sp>
    </p:spTree>
    <p:extLst>
      <p:ext uri="{BB962C8B-B14F-4D97-AF65-F5344CB8AC3E}">
        <p14:creationId xmlns:p14="http://schemas.microsoft.com/office/powerpoint/2010/main" val="100254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4D88A92C-0BD1-4D13-9480-9CA5056B10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F850E0BE-0A13-43E4-9007-A06960852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B12DFC48-52B4-B042-A8E1-72AA36DCED89}"/>
              </a:ext>
            </a:extLst>
          </p:cNvPr>
          <p:cNvSpPr>
            <a:spLocks noGrp="1"/>
          </p:cNvSpPr>
          <p:nvPr>
            <p:ph idx="1"/>
          </p:nvPr>
        </p:nvSpPr>
        <p:spPr>
          <a:xfrm>
            <a:off x="951919" y="1578120"/>
            <a:ext cx="5586035" cy="4343731"/>
          </a:xfrm>
        </p:spPr>
        <p:txBody>
          <a:bodyPr>
            <a:normAutofit/>
          </a:bodyPr>
          <a:lstStyle/>
          <a:p>
            <a:pPr marL="0" indent="0" algn="just">
              <a:buNone/>
            </a:pPr>
            <a:r>
              <a:rPr lang="en-US" sz="2800" dirty="0" err="1" smtClean="0"/>
              <a:t>Quando</a:t>
            </a:r>
            <a:r>
              <a:rPr lang="en-US" sz="2800" dirty="0" smtClean="0"/>
              <a:t> </a:t>
            </a:r>
            <a:r>
              <a:rPr lang="en-US" sz="2800" dirty="0" smtClean="0"/>
              <a:t>Jesus </a:t>
            </a:r>
            <a:r>
              <a:rPr lang="en-US" sz="2800" dirty="0" err="1" smtClean="0"/>
              <a:t>esteve</a:t>
            </a:r>
            <a:r>
              <a:rPr lang="en-US" sz="2800" dirty="0" smtClean="0"/>
              <a:t> </a:t>
            </a:r>
            <a:r>
              <a:rPr lang="en-US" sz="2800" dirty="0" err="1" smtClean="0"/>
              <a:t>na</a:t>
            </a:r>
            <a:r>
              <a:rPr lang="en-US" sz="2800" dirty="0" smtClean="0"/>
              <a:t> terra, </a:t>
            </a:r>
            <a:r>
              <a:rPr lang="en-US" sz="2800" dirty="0" err="1" smtClean="0"/>
              <a:t>Ele</a:t>
            </a:r>
            <a:r>
              <a:rPr lang="en-US" sz="2800" dirty="0" smtClean="0"/>
              <a:t> </a:t>
            </a:r>
            <a:r>
              <a:rPr lang="en-US" sz="2800" dirty="0" err="1" smtClean="0"/>
              <a:t>ministrou</a:t>
            </a:r>
            <a:r>
              <a:rPr lang="en-US" sz="2800" dirty="0" smtClean="0"/>
              <a:t> para </a:t>
            </a:r>
            <a:r>
              <a:rPr lang="en-US" sz="2800" dirty="0" err="1" smtClean="0"/>
              <a:t>muitas</a:t>
            </a:r>
            <a:r>
              <a:rPr lang="en-US" sz="2800" dirty="0" smtClean="0"/>
              <a:t> </a:t>
            </a:r>
            <a:r>
              <a:rPr lang="en-US" sz="2800" dirty="0" err="1" smtClean="0"/>
              <a:t>necessidades</a:t>
            </a:r>
            <a:r>
              <a:rPr lang="en-US" sz="2800" dirty="0" smtClean="0"/>
              <a:t>. </a:t>
            </a:r>
            <a:r>
              <a:rPr lang="en-US" sz="2800" dirty="0" err="1" smtClean="0"/>
              <a:t>Às</a:t>
            </a:r>
            <a:r>
              <a:rPr lang="en-US" sz="2800" dirty="0" smtClean="0"/>
              <a:t> </a:t>
            </a:r>
            <a:r>
              <a:rPr lang="en-US" sz="2800" dirty="0" err="1" smtClean="0"/>
              <a:t>vezes</a:t>
            </a:r>
            <a:r>
              <a:rPr lang="en-US" sz="2800" dirty="0" smtClean="0"/>
              <a:t> </a:t>
            </a:r>
            <a:r>
              <a:rPr lang="en-US" sz="2800" dirty="0" err="1" smtClean="0"/>
              <a:t>seus</a:t>
            </a:r>
            <a:r>
              <a:rPr lang="en-US" sz="2800" dirty="0" smtClean="0"/>
              <a:t> </a:t>
            </a:r>
            <a:r>
              <a:rPr lang="en-US" sz="2800" dirty="0" err="1" smtClean="0"/>
              <a:t>discípulos</a:t>
            </a:r>
            <a:r>
              <a:rPr lang="en-US" sz="2800" dirty="0" smtClean="0"/>
              <a:t> </a:t>
            </a:r>
            <a:r>
              <a:rPr lang="en-US" sz="2800" dirty="0" err="1" smtClean="0"/>
              <a:t>vinham</a:t>
            </a:r>
            <a:r>
              <a:rPr lang="en-US" sz="2800" dirty="0" smtClean="0"/>
              <a:t> </a:t>
            </a:r>
            <a:r>
              <a:rPr lang="en-US" sz="2800" dirty="0" smtClean="0"/>
              <a:t>a </a:t>
            </a:r>
            <a:r>
              <a:rPr lang="en-US" sz="2800" dirty="0" err="1" smtClean="0"/>
              <a:t>ele</a:t>
            </a:r>
            <a:r>
              <a:rPr lang="en-US" sz="2800" dirty="0" smtClean="0"/>
              <a:t> com </a:t>
            </a:r>
            <a:r>
              <a:rPr lang="en-US" sz="2800" dirty="0" err="1" smtClean="0"/>
              <a:t>pedidos</a:t>
            </a:r>
            <a:r>
              <a:rPr lang="en-US" sz="2800" dirty="0" smtClean="0"/>
              <a:t> </a:t>
            </a:r>
            <a:r>
              <a:rPr lang="en-US" sz="2800" dirty="0" err="1" smtClean="0"/>
              <a:t>especiais</a:t>
            </a:r>
            <a:r>
              <a:rPr lang="en-US" sz="2800" dirty="0" smtClean="0"/>
              <a:t>. Um dos </a:t>
            </a:r>
            <a:r>
              <a:rPr lang="en-US" sz="2800" dirty="0" err="1" smtClean="0"/>
              <a:t>mais</a:t>
            </a:r>
            <a:r>
              <a:rPr lang="en-US" sz="2800" dirty="0" smtClean="0"/>
              <a:t> </a:t>
            </a:r>
            <a:r>
              <a:rPr lang="en-US" sz="2800" dirty="0" err="1" smtClean="0"/>
              <a:t>memoráveis</a:t>
            </a:r>
            <a:r>
              <a:rPr lang="en-US" sz="2800" dirty="0" smtClean="0"/>
              <a:t> </a:t>
            </a:r>
            <a:r>
              <a:rPr lang="en-US" sz="2800" dirty="0" err="1" smtClean="0"/>
              <a:t>foi</a:t>
            </a:r>
            <a:r>
              <a:rPr lang="en-US" sz="2800" dirty="0" smtClean="0"/>
              <a:t> </a:t>
            </a:r>
            <a:r>
              <a:rPr lang="en-US" sz="2800" dirty="0" err="1" smtClean="0"/>
              <a:t>quando</a:t>
            </a:r>
            <a:r>
              <a:rPr lang="en-US" sz="2800" dirty="0" smtClean="0"/>
              <a:t> Jesus </a:t>
            </a:r>
            <a:r>
              <a:rPr lang="en-US" sz="2800" dirty="0" err="1" smtClean="0"/>
              <a:t>tinha</a:t>
            </a:r>
            <a:r>
              <a:rPr lang="en-US" sz="2800" dirty="0" smtClean="0"/>
              <a:t> </a:t>
            </a:r>
            <a:r>
              <a:rPr lang="en-US" sz="2800" dirty="0" err="1" smtClean="0"/>
              <a:t>acabado</a:t>
            </a:r>
            <a:r>
              <a:rPr lang="en-US" sz="2800" dirty="0" smtClean="0"/>
              <a:t> de </a:t>
            </a:r>
            <a:r>
              <a:rPr lang="en-US" sz="2800" dirty="0" err="1" smtClean="0"/>
              <a:t>orar</a:t>
            </a:r>
            <a:r>
              <a:rPr lang="en-US" sz="2800" dirty="0" smtClean="0"/>
              <a:t>.</a:t>
            </a:r>
            <a:endParaRPr lang="en-US" sz="2800" dirty="0"/>
          </a:p>
          <a:p>
            <a:pPr marL="0" indent="0" algn="ctr">
              <a:buNone/>
            </a:pPr>
            <a:r>
              <a:rPr lang="en-US" sz="2800" b="1" dirty="0"/>
              <a:t> </a:t>
            </a:r>
            <a:r>
              <a:rPr lang="en-US" sz="2800" b="1" dirty="0" smtClean="0"/>
              <a:t>“</a:t>
            </a:r>
            <a:r>
              <a:rPr lang="en-US" sz="2800" b="1" dirty="0" err="1" smtClean="0"/>
              <a:t>Senhor</a:t>
            </a:r>
            <a:r>
              <a:rPr lang="en-US" sz="2800" b="1" dirty="0" smtClean="0"/>
              <a:t>, </a:t>
            </a:r>
            <a:r>
              <a:rPr lang="en-US" sz="2800" b="1" dirty="0" err="1" smtClean="0"/>
              <a:t>ensina-nos</a:t>
            </a:r>
            <a:r>
              <a:rPr lang="en-US" sz="2800" b="1" dirty="0" smtClean="0"/>
              <a:t> a </a:t>
            </a:r>
            <a:r>
              <a:rPr lang="en-US" sz="2800" b="1" dirty="0" err="1" smtClean="0"/>
              <a:t>orar</a:t>
            </a:r>
            <a:r>
              <a:rPr lang="en-US" sz="2800" b="1" dirty="0" smtClean="0"/>
              <a:t>" </a:t>
            </a:r>
            <a:endParaRPr lang="en-US" sz="2800" b="1" dirty="0"/>
          </a:p>
          <a:p>
            <a:pPr marL="0" indent="0" algn="ctr">
              <a:buNone/>
            </a:pPr>
            <a:r>
              <a:rPr lang="en-US" sz="2800" dirty="0"/>
              <a:t>(</a:t>
            </a:r>
            <a:r>
              <a:rPr lang="en-US" sz="2800" dirty="0" smtClean="0"/>
              <a:t>Luc. </a:t>
            </a:r>
            <a:r>
              <a:rPr lang="en-US" sz="2800" dirty="0"/>
              <a:t>11:1), </a:t>
            </a:r>
            <a:r>
              <a:rPr lang="en-US" sz="2800" dirty="0" err="1" smtClean="0"/>
              <a:t>disseram</a:t>
            </a:r>
            <a:r>
              <a:rPr lang="en-US" sz="2800" dirty="0" smtClean="0"/>
              <a:t> </a:t>
            </a:r>
            <a:r>
              <a:rPr lang="en-US" sz="2800" dirty="0" err="1" smtClean="0"/>
              <a:t>eles</a:t>
            </a:r>
            <a:r>
              <a:rPr lang="en-US" sz="2800" dirty="0" smtClean="0"/>
              <a:t>.</a:t>
            </a:r>
            <a:endParaRPr lang="en-US" sz="2800" dirty="0"/>
          </a:p>
        </p:txBody>
      </p:sp>
      <p:pic>
        <p:nvPicPr>
          <p:cNvPr id="4" name="Picture 3" descr="A view of a mountain&#10;&#10;Description automatically generated">
            <a:extLst>
              <a:ext uri="{FF2B5EF4-FFF2-40B4-BE49-F238E27FC236}">
                <a16:creationId xmlns="" xmlns:a16="http://schemas.microsoft.com/office/drawing/2014/main" id="{9DC708F9-4D05-DF42-87FB-76E5A32BC432}"/>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13563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 xmlns:a16="http://schemas.microsoft.com/office/drawing/2014/main" id="{4D88A92C-0BD1-4D13-9480-9CA5056B10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 xmlns:a16="http://schemas.microsoft.com/office/drawing/2014/main" id="{F850E0BE-0A13-43E4-9007-A06960852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E949D06-E998-3E4B-9197-D1187D50079B}"/>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1. </a:t>
            </a:r>
            <a:r>
              <a:rPr lang="en-US" sz="3000" b="1" dirty="0" err="1" smtClean="0">
                <a:solidFill>
                  <a:srgbClr val="002060"/>
                </a:solidFill>
              </a:rPr>
              <a:t>Aprender</a:t>
            </a:r>
            <a:r>
              <a:rPr lang="en-US" sz="3000" b="1" dirty="0" smtClean="0">
                <a:solidFill>
                  <a:srgbClr val="002060"/>
                </a:solidFill>
              </a:rPr>
              <a:t> é </a:t>
            </a:r>
            <a:r>
              <a:rPr lang="en-US" sz="3000" b="1" dirty="0" err="1" smtClean="0">
                <a:solidFill>
                  <a:srgbClr val="002060"/>
                </a:solidFill>
              </a:rPr>
              <a:t>fazer</a:t>
            </a:r>
            <a:endParaRPr lang="en-US" sz="3000" dirty="0">
              <a:solidFill>
                <a:srgbClr val="002060"/>
              </a:solidFill>
            </a:endParaRPr>
          </a:p>
        </p:txBody>
      </p:sp>
      <p:sp>
        <p:nvSpPr>
          <p:cNvPr id="3" name="Content Placeholder 2">
            <a:extLst>
              <a:ext uri="{FF2B5EF4-FFF2-40B4-BE49-F238E27FC236}">
                <a16:creationId xmlns="" xmlns:a16="http://schemas.microsoft.com/office/drawing/2014/main" id="{8B2F2CC2-F45E-A64F-90A1-AFE1BFD8A9CD}"/>
              </a:ext>
            </a:extLst>
          </p:cNvPr>
          <p:cNvSpPr>
            <a:spLocks noGrp="1"/>
          </p:cNvSpPr>
          <p:nvPr>
            <p:ph idx="1"/>
          </p:nvPr>
        </p:nvSpPr>
        <p:spPr>
          <a:xfrm>
            <a:off x="1175176" y="2218010"/>
            <a:ext cx="5118965" cy="3754499"/>
          </a:xfrm>
        </p:spPr>
        <p:txBody>
          <a:bodyPr>
            <a:normAutofit/>
          </a:bodyPr>
          <a:lstStyle/>
          <a:p>
            <a:r>
              <a:rPr lang="en-US" sz="2800" dirty="0" err="1" smtClean="0"/>
              <a:t>Muitas</a:t>
            </a:r>
            <a:r>
              <a:rPr lang="en-US" sz="2800" dirty="0" smtClean="0"/>
              <a:t> </a:t>
            </a:r>
            <a:r>
              <a:rPr lang="en-US" sz="2800" dirty="0" err="1" smtClean="0"/>
              <a:t>outras</a:t>
            </a:r>
            <a:r>
              <a:rPr lang="en-US" sz="2800" dirty="0" smtClean="0"/>
              <a:t> </a:t>
            </a:r>
            <a:r>
              <a:rPr lang="en-US" sz="2800" dirty="0" err="1" smtClean="0"/>
              <a:t>passagens</a:t>
            </a:r>
            <a:r>
              <a:rPr lang="en-US" sz="2800" dirty="0" smtClean="0"/>
              <a:t> </a:t>
            </a:r>
            <a:r>
              <a:rPr lang="en-US" sz="2800" dirty="0" err="1" smtClean="0"/>
              <a:t>bíblicas</a:t>
            </a:r>
            <a:r>
              <a:rPr lang="en-US" sz="2800" dirty="0" smtClean="0"/>
              <a:t> </a:t>
            </a:r>
            <a:r>
              <a:rPr lang="en-US" sz="2800" dirty="0" err="1" smtClean="0"/>
              <a:t>contêm</a:t>
            </a:r>
            <a:r>
              <a:rPr lang="en-US" sz="2800" dirty="0" smtClean="0"/>
              <a:t> </a:t>
            </a:r>
            <a:r>
              <a:rPr lang="en-US" sz="2800" dirty="0" err="1" smtClean="0"/>
              <a:t>orações</a:t>
            </a:r>
            <a:r>
              <a:rPr lang="en-US" sz="2800" dirty="0" smtClean="0"/>
              <a:t> </a:t>
            </a:r>
            <a:r>
              <a:rPr lang="en-US" sz="2800" dirty="0" err="1" smtClean="0"/>
              <a:t>atuais</a:t>
            </a:r>
            <a:r>
              <a:rPr lang="en-US" sz="2800" dirty="0" smtClean="0"/>
              <a:t>. </a:t>
            </a:r>
            <a:r>
              <a:rPr lang="en-US" sz="2800" dirty="0" err="1" smtClean="0"/>
              <a:t>Você</a:t>
            </a:r>
            <a:r>
              <a:rPr lang="en-US" sz="2800" dirty="0" smtClean="0"/>
              <a:t> </a:t>
            </a:r>
            <a:r>
              <a:rPr lang="en-US" sz="2800" dirty="0" err="1" smtClean="0"/>
              <a:t>não</a:t>
            </a:r>
            <a:r>
              <a:rPr lang="en-US" sz="2800" dirty="0" smtClean="0"/>
              <a:t> </a:t>
            </a:r>
            <a:r>
              <a:rPr lang="en-US" sz="2800" dirty="0" err="1" smtClean="0"/>
              <a:t>vai</a:t>
            </a:r>
            <a:r>
              <a:rPr lang="en-US" sz="2800" dirty="0" smtClean="0"/>
              <a:t> </a:t>
            </a:r>
            <a:r>
              <a:rPr lang="en-US" sz="2800" dirty="0" err="1" smtClean="0"/>
              <a:t>encontrar</a:t>
            </a:r>
            <a:r>
              <a:rPr lang="en-US" sz="2800" dirty="0" smtClean="0"/>
              <a:t> </a:t>
            </a:r>
            <a:r>
              <a:rPr lang="en-US" sz="2800" dirty="0" err="1" smtClean="0"/>
              <a:t>discursos</a:t>
            </a:r>
            <a:r>
              <a:rPr lang="en-US" sz="2800" dirty="0" smtClean="0"/>
              <a:t> </a:t>
            </a:r>
            <a:r>
              <a:rPr lang="en-US" sz="2800" dirty="0" err="1" smtClean="0"/>
              <a:t>longos</a:t>
            </a:r>
            <a:r>
              <a:rPr lang="en-US" sz="2800" dirty="0" smtClean="0"/>
              <a:t> </a:t>
            </a:r>
            <a:r>
              <a:rPr lang="en-US" sz="2800" dirty="0" err="1" smtClean="0"/>
              <a:t>sobre</a:t>
            </a:r>
            <a:r>
              <a:rPr lang="en-US" sz="2800" dirty="0" smtClean="0"/>
              <a:t> </a:t>
            </a:r>
            <a:r>
              <a:rPr lang="en-US" sz="2800" dirty="0" err="1" smtClean="0"/>
              <a:t>esse</a:t>
            </a:r>
            <a:r>
              <a:rPr lang="en-US" sz="2800" dirty="0" smtClean="0"/>
              <a:t> </a:t>
            </a:r>
            <a:r>
              <a:rPr lang="en-US" sz="2800" dirty="0" err="1" smtClean="0"/>
              <a:t>tópico</a:t>
            </a:r>
            <a:r>
              <a:rPr lang="en-US" sz="2800" dirty="0" smtClean="0"/>
              <a:t>. </a:t>
            </a:r>
            <a:r>
              <a:rPr lang="pt-BR" sz="2800" dirty="0"/>
              <a:t>A Bíblia contém, em vez disso, várias orações cheias do Espírito que saíram do coração e da boca dos fiéis de Deus.</a:t>
            </a:r>
            <a:endParaRPr lang="en-US" sz="2800" dirty="0"/>
          </a:p>
        </p:txBody>
      </p:sp>
      <p:pic>
        <p:nvPicPr>
          <p:cNvPr id="4" name="Picture 3" descr="A view of a mountain&#10;&#10;Description automatically generated">
            <a:extLst>
              <a:ext uri="{FF2B5EF4-FFF2-40B4-BE49-F238E27FC236}">
                <a16:creationId xmlns="" xmlns:a16="http://schemas.microsoft.com/office/drawing/2014/main" id="{276DE50D-68F7-1D46-A4D2-49DFE95E6E5B}"/>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31774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DBCFF362-8C49-A040-A0FD-F7815DB5C022}"/>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EB81927B-8FDD-844D-8BE2-81F47729F69B}"/>
              </a:ext>
            </a:extLst>
          </p:cNvPr>
          <p:cNvSpPr>
            <a:spLocks noGrp="1"/>
          </p:cNvSpPr>
          <p:nvPr>
            <p:ph idx="1"/>
          </p:nvPr>
        </p:nvSpPr>
        <p:spPr>
          <a:xfrm>
            <a:off x="5014913" y="571501"/>
            <a:ext cx="6515191" cy="5717104"/>
          </a:xfrm>
        </p:spPr>
        <p:txBody>
          <a:bodyPr>
            <a:normAutofit lnSpcReduction="10000"/>
          </a:bodyPr>
          <a:lstStyle/>
          <a:p>
            <a:r>
              <a:rPr lang="pt-BR" sz="2800" dirty="0"/>
              <a:t>Uma oração de pedido pessoal a Deus é a oração proferida por Ana no santuário em </a:t>
            </a:r>
            <a:r>
              <a:rPr lang="pt-BR" sz="2800" dirty="0" err="1" smtClean="0"/>
              <a:t>Siló</a:t>
            </a:r>
            <a:r>
              <a:rPr lang="pt-BR" sz="2800" dirty="0" smtClean="0"/>
              <a:t> </a:t>
            </a:r>
            <a:r>
              <a:rPr lang="pt-BR" sz="2800" dirty="0"/>
              <a:t>(1 Sam. 1).</a:t>
            </a:r>
          </a:p>
          <a:p>
            <a:r>
              <a:rPr lang="pt-BR" sz="2800" dirty="0"/>
              <a:t>Ou considere a oração de Jonas pela libertação de dentro do grande peixe (Jonas 2).</a:t>
            </a:r>
          </a:p>
          <a:p>
            <a:r>
              <a:rPr lang="pt-BR" sz="2800" dirty="0"/>
              <a:t>A oração do profeta Elias no Monte Carmelo (1 Reis 18) é um excelente exemplo de oração sobre a grandeza de Deus.</a:t>
            </a:r>
          </a:p>
          <a:p>
            <a:r>
              <a:rPr lang="pt-BR" sz="2800" dirty="0"/>
              <a:t>  A oração dedicatória  do Rei Salomão pelo templo (1 Reis 8) é uma ilustração da oração inaugural por um lugar sagrado.</a:t>
            </a:r>
            <a:endParaRPr lang="en-US" sz="2800" dirty="0"/>
          </a:p>
        </p:txBody>
      </p:sp>
    </p:spTree>
    <p:extLst>
      <p:ext uri="{BB962C8B-B14F-4D97-AF65-F5344CB8AC3E}">
        <p14:creationId xmlns:p14="http://schemas.microsoft.com/office/powerpoint/2010/main" val="6433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 xmlns:a16="http://schemas.microsoft.com/office/drawing/2014/main" id="{C6771E30-A604-493B-BC4C-1AA7665919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 xmlns:a16="http://schemas.microsoft.com/office/drawing/2014/main" id="{913EDF91-3802-4360-909F-A0509363D4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DDC372F6-72C5-FE4C-A799-1CA81BF59BD6}"/>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 xmlns:a16="http://schemas.microsoft.com/office/drawing/2014/main" id="{BD1F4D48-1A4F-6942-AF67-31B735878323}"/>
              </a:ext>
            </a:extLst>
          </p:cNvPr>
          <p:cNvSpPr>
            <a:spLocks noGrp="1"/>
          </p:cNvSpPr>
          <p:nvPr>
            <p:ph idx="1"/>
          </p:nvPr>
        </p:nvSpPr>
        <p:spPr>
          <a:xfrm>
            <a:off x="5364126" y="1817153"/>
            <a:ext cx="6165978" cy="4471451"/>
          </a:xfrm>
        </p:spPr>
        <p:txBody>
          <a:bodyPr>
            <a:normAutofit lnSpcReduction="10000"/>
          </a:bodyPr>
          <a:lstStyle/>
          <a:p>
            <a:r>
              <a:rPr lang="pt-BR" sz="2800" dirty="0"/>
              <a:t>Podemos aprender muito sobre oração de intercessão com a oração de Daniel por seu povo na Babilônia (Dan. 9).</a:t>
            </a:r>
          </a:p>
          <a:p>
            <a:r>
              <a:rPr lang="pt-BR" sz="2800" dirty="0"/>
              <a:t>Um bom exemplo de oração de compromisso é a oração de Cristo no </a:t>
            </a:r>
            <a:r>
              <a:rPr lang="pt-BR" sz="2800" dirty="0" err="1"/>
              <a:t>Getsêmani</a:t>
            </a:r>
            <a:r>
              <a:rPr lang="pt-BR" sz="2800" dirty="0"/>
              <a:t> (Mateus 26), quando Ele se rendeu tão prontamente à vontade de Seu Pai. Além disso, a oração de Jesus no cenáculo (João 17) é a melhor oração pela unidade entre os seguidores de Cristo.</a:t>
            </a:r>
            <a:endParaRPr lang="en-US" sz="2800" dirty="0"/>
          </a:p>
        </p:txBody>
      </p:sp>
    </p:spTree>
    <p:extLst>
      <p:ext uri="{BB962C8B-B14F-4D97-AF65-F5344CB8AC3E}">
        <p14:creationId xmlns:p14="http://schemas.microsoft.com/office/powerpoint/2010/main" val="2365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 xmlns:a16="http://schemas.microsoft.com/office/drawing/2014/main" id="{3129AE00-6D8C-41D7-8B33-B44A25E0D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 xmlns:a16="http://schemas.microsoft.com/office/drawing/2014/main" id="{F9E793DA-F1DD-4288-A72D-1AFC134DB2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0458AFC8-7AD6-074D-84BF-1866DB8BBB14}"/>
              </a:ext>
            </a:extLst>
          </p:cNvPr>
          <p:cNvSpPr>
            <a:spLocks noGrp="1"/>
          </p:cNvSpPr>
          <p:nvPr>
            <p:ph idx="1"/>
          </p:nvPr>
        </p:nvSpPr>
        <p:spPr>
          <a:xfrm>
            <a:off x="1284651" y="2135939"/>
            <a:ext cx="6239050" cy="3501926"/>
          </a:xfrm>
        </p:spPr>
        <p:txBody>
          <a:bodyPr>
            <a:normAutofit/>
          </a:bodyPr>
          <a:lstStyle/>
          <a:p>
            <a:pPr marL="0" indent="0" algn="ctr">
              <a:lnSpc>
                <a:spcPct val="150000"/>
              </a:lnSpc>
              <a:buNone/>
            </a:pPr>
            <a:r>
              <a:rPr lang="pt-BR" sz="2800" dirty="0"/>
              <a:t>CLARAMENTE A ORAÇÃO É UMA EXPRESSÃO NATURAL E ESPONTÂNEA DE NOSSOS SENTIMENTOS IMEDIATOS POR OU SOBRE DEUS</a:t>
            </a:r>
            <a:r>
              <a:rPr lang="en-US" sz="2800" dirty="0" smtClean="0"/>
              <a:t>.</a:t>
            </a:r>
            <a:endParaRPr lang="en-US" sz="2800" dirty="0"/>
          </a:p>
        </p:txBody>
      </p:sp>
      <p:pic>
        <p:nvPicPr>
          <p:cNvPr id="4" name="Picture 3">
            <a:extLst>
              <a:ext uri="{FF2B5EF4-FFF2-40B4-BE49-F238E27FC236}">
                <a16:creationId xmlns="" xmlns:a16="http://schemas.microsoft.com/office/drawing/2014/main" id="{F53D46E5-76BB-FC41-95A6-A3CAF987D7BD}"/>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5934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4D88A92C-0BD1-4D13-9480-9CA5056B10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F850E0BE-0A13-43E4-9007-A06960852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5352856-3521-8F4B-A3A6-BBF792398790}"/>
              </a:ext>
            </a:extLst>
          </p:cNvPr>
          <p:cNvSpPr>
            <a:spLocks noGrp="1"/>
          </p:cNvSpPr>
          <p:nvPr>
            <p:ph type="title"/>
          </p:nvPr>
        </p:nvSpPr>
        <p:spPr>
          <a:xfrm>
            <a:off x="1050389" y="1043470"/>
            <a:ext cx="5212188" cy="964407"/>
          </a:xfrm>
        </p:spPr>
        <p:txBody>
          <a:bodyPr>
            <a:normAutofit/>
          </a:bodyPr>
          <a:lstStyle/>
          <a:p>
            <a:pPr algn="ctr"/>
            <a:r>
              <a:rPr lang="en-US" sz="3000" b="1" dirty="0">
                <a:solidFill>
                  <a:srgbClr val="002060"/>
                </a:solidFill>
              </a:rPr>
              <a:t>2. </a:t>
            </a:r>
            <a:r>
              <a:rPr lang="en-US" sz="3000" b="1" dirty="0" err="1" smtClean="0">
                <a:solidFill>
                  <a:srgbClr val="002060"/>
                </a:solidFill>
              </a:rPr>
              <a:t>Tão</a:t>
            </a:r>
            <a:r>
              <a:rPr lang="en-US" sz="3000" b="1" dirty="0" smtClean="0">
                <a:solidFill>
                  <a:srgbClr val="002060"/>
                </a:solidFill>
              </a:rPr>
              <a:t> </a:t>
            </a:r>
            <a:r>
              <a:rPr lang="en-US" sz="3000" b="1" dirty="0" err="1" smtClean="0">
                <a:solidFill>
                  <a:srgbClr val="002060"/>
                </a:solidFill>
              </a:rPr>
              <a:t>grande</a:t>
            </a:r>
            <a:r>
              <a:rPr lang="en-US" sz="3000" b="1" dirty="0" smtClean="0">
                <a:solidFill>
                  <a:srgbClr val="002060"/>
                </a:solidFill>
              </a:rPr>
              <a:t> e, no </a:t>
            </a:r>
            <a:r>
              <a:rPr lang="en-US" sz="3000" b="1" dirty="0" err="1" smtClean="0">
                <a:solidFill>
                  <a:srgbClr val="002060"/>
                </a:solidFill>
              </a:rPr>
              <a:t>entanto</a:t>
            </a:r>
            <a:r>
              <a:rPr lang="en-US" sz="3000" b="1" dirty="0" smtClean="0">
                <a:solidFill>
                  <a:srgbClr val="002060"/>
                </a:solidFill>
              </a:rPr>
              <a:t>, </a:t>
            </a:r>
            <a:r>
              <a:rPr lang="en-US" sz="3000" b="1" dirty="0" err="1" smtClean="0">
                <a:solidFill>
                  <a:srgbClr val="002060"/>
                </a:solidFill>
              </a:rPr>
              <a:t>tão</a:t>
            </a:r>
            <a:r>
              <a:rPr lang="en-US" sz="3000" b="1" dirty="0" smtClean="0">
                <a:solidFill>
                  <a:srgbClr val="002060"/>
                </a:solidFill>
              </a:rPr>
              <a:t> </a:t>
            </a:r>
            <a:r>
              <a:rPr lang="en-US" sz="3000" b="1" dirty="0" err="1" smtClean="0">
                <a:solidFill>
                  <a:srgbClr val="002060"/>
                </a:solidFill>
              </a:rPr>
              <a:t>perto</a:t>
            </a:r>
            <a:endParaRPr lang="en-US" sz="3000" dirty="0">
              <a:solidFill>
                <a:srgbClr val="002060"/>
              </a:solidFill>
            </a:endParaRPr>
          </a:p>
        </p:txBody>
      </p:sp>
      <p:sp>
        <p:nvSpPr>
          <p:cNvPr id="3" name="Content Placeholder 2">
            <a:extLst>
              <a:ext uri="{FF2B5EF4-FFF2-40B4-BE49-F238E27FC236}">
                <a16:creationId xmlns="" xmlns:a16="http://schemas.microsoft.com/office/drawing/2014/main" id="{2B6726A9-CF06-0B43-9852-0E641F3EC558}"/>
              </a:ext>
            </a:extLst>
          </p:cNvPr>
          <p:cNvSpPr>
            <a:spLocks noGrp="1"/>
          </p:cNvSpPr>
          <p:nvPr>
            <p:ph idx="1"/>
          </p:nvPr>
        </p:nvSpPr>
        <p:spPr>
          <a:xfrm>
            <a:off x="1218040" y="2589487"/>
            <a:ext cx="5118965" cy="2496868"/>
          </a:xfrm>
        </p:spPr>
        <p:txBody>
          <a:bodyPr>
            <a:normAutofit/>
          </a:bodyPr>
          <a:lstStyle/>
          <a:p>
            <a:r>
              <a:rPr lang="pt-BR" sz="2800" dirty="0"/>
              <a:t>Orar significa abrir humildemente o coração ao Rei do universo para que Ele possa habitar nele pela fé.</a:t>
            </a:r>
            <a:endParaRPr lang="en-US" sz="2800" dirty="0"/>
          </a:p>
        </p:txBody>
      </p:sp>
      <p:pic>
        <p:nvPicPr>
          <p:cNvPr id="4" name="Picture 3" descr="A view of a mountain&#10;&#10;Description automatically generated">
            <a:extLst>
              <a:ext uri="{FF2B5EF4-FFF2-40B4-BE49-F238E27FC236}">
                <a16:creationId xmlns="" xmlns:a16="http://schemas.microsoft.com/office/drawing/2014/main" id="{6D8D7425-ACDB-6E40-8B34-0482597A1434}"/>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4666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3129AE00-6D8C-41D7-8B33-B44A25E0D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F9E793DA-F1DD-4288-A72D-1AFC134DB2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D60F78A6-6167-B643-B969-3047E36B540C}"/>
              </a:ext>
            </a:extLst>
          </p:cNvPr>
          <p:cNvSpPr>
            <a:spLocks noGrp="1"/>
          </p:cNvSpPr>
          <p:nvPr>
            <p:ph idx="1"/>
          </p:nvPr>
        </p:nvSpPr>
        <p:spPr>
          <a:xfrm>
            <a:off x="1284651" y="1750173"/>
            <a:ext cx="6239050" cy="3501926"/>
          </a:xfrm>
        </p:spPr>
        <p:txBody>
          <a:bodyPr>
            <a:normAutofit/>
          </a:bodyPr>
          <a:lstStyle/>
          <a:p>
            <a:r>
              <a:rPr lang="pt-BR" sz="2800" dirty="0"/>
              <a:t>O apóstolo Paulo nos diz que somos os filhos de Deus que oram por meio de Seu Espírito "Aba, Pai" (Rom. 8:15; </a:t>
            </a:r>
            <a:r>
              <a:rPr lang="pt-BR" sz="2800" dirty="0" err="1" smtClean="0"/>
              <a:t>Gál</a:t>
            </a:r>
            <a:r>
              <a:rPr lang="pt-BR" sz="2800" dirty="0"/>
              <a:t>. 4: 6). Ele também disse aos crentes em Éfeso que ele se ajoelhava diante do Pai, de quem toda a sua família no céu e na terra deriva seu nome;</a:t>
            </a:r>
            <a:endParaRPr lang="en-US" sz="2800" dirty="0"/>
          </a:p>
        </p:txBody>
      </p:sp>
      <p:pic>
        <p:nvPicPr>
          <p:cNvPr id="4" name="Picture 3">
            <a:extLst>
              <a:ext uri="{FF2B5EF4-FFF2-40B4-BE49-F238E27FC236}">
                <a16:creationId xmlns="" xmlns:a16="http://schemas.microsoft.com/office/drawing/2014/main" id="{9EF86B1D-E189-504D-A35B-395614BB3527}"/>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27988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4D88A92C-0BD1-4D13-9480-9CA5056B10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F850E0BE-0A13-43E4-9007-A06960852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66293A0-208E-6345-B4D1-B7E093A635F9}"/>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3. </a:t>
            </a:r>
            <a:r>
              <a:rPr lang="en-US" sz="3000" b="1" dirty="0" smtClean="0">
                <a:solidFill>
                  <a:srgbClr val="002060"/>
                </a:solidFill>
              </a:rPr>
              <a:t>As </a:t>
            </a:r>
            <a:r>
              <a:rPr lang="en-US" sz="3000" b="1" dirty="0" err="1" smtClean="0">
                <a:solidFill>
                  <a:srgbClr val="002060"/>
                </a:solidFill>
              </a:rPr>
              <a:t>Primeiras</a:t>
            </a:r>
            <a:r>
              <a:rPr lang="en-US" sz="3000" b="1" dirty="0" smtClean="0">
                <a:solidFill>
                  <a:srgbClr val="002060"/>
                </a:solidFill>
              </a:rPr>
              <a:t> </a:t>
            </a:r>
            <a:r>
              <a:rPr lang="en-US" sz="3000" b="1" dirty="0" err="1" smtClean="0">
                <a:solidFill>
                  <a:srgbClr val="002060"/>
                </a:solidFill>
              </a:rPr>
              <a:t>coisas</a:t>
            </a:r>
            <a:r>
              <a:rPr lang="en-US" sz="3000" b="1" dirty="0" smtClean="0">
                <a:solidFill>
                  <a:srgbClr val="002060"/>
                </a:solidFill>
              </a:rPr>
              <a:t> </a:t>
            </a:r>
            <a:r>
              <a:rPr lang="en-US" sz="3000" b="1" dirty="0" err="1" smtClean="0">
                <a:solidFill>
                  <a:srgbClr val="002060"/>
                </a:solidFill>
              </a:rPr>
              <a:t>Primeiro</a:t>
            </a:r>
            <a:endParaRPr lang="en-US" sz="3000" dirty="0">
              <a:solidFill>
                <a:srgbClr val="002060"/>
              </a:solidFill>
            </a:endParaRPr>
          </a:p>
        </p:txBody>
      </p:sp>
      <p:sp>
        <p:nvSpPr>
          <p:cNvPr id="3" name="Content Placeholder 2">
            <a:extLst>
              <a:ext uri="{FF2B5EF4-FFF2-40B4-BE49-F238E27FC236}">
                <a16:creationId xmlns="" xmlns:a16="http://schemas.microsoft.com/office/drawing/2014/main" id="{7CDA8690-8588-2143-B2C6-A30F3ACBCDB6}"/>
              </a:ext>
            </a:extLst>
          </p:cNvPr>
          <p:cNvSpPr>
            <a:spLocks noGrp="1"/>
          </p:cNvSpPr>
          <p:nvPr>
            <p:ph idx="1"/>
          </p:nvPr>
        </p:nvSpPr>
        <p:spPr>
          <a:xfrm>
            <a:off x="1132315" y="2232298"/>
            <a:ext cx="5586035" cy="3754499"/>
          </a:xfrm>
        </p:spPr>
        <p:txBody>
          <a:bodyPr>
            <a:normAutofit/>
          </a:bodyPr>
          <a:lstStyle/>
          <a:p>
            <a:r>
              <a:rPr lang="pt-BR" sz="2800" dirty="0"/>
              <a:t>No Sermão da Montanha, Jesus ensinou as pessoas a buscarem primeiro o reino de Deus e Sua justiça, e todas as outras coisas de que precisassem também lhes seriam dadas (Mat. 6:33).</a:t>
            </a:r>
            <a:endParaRPr lang="en-US" sz="2800" dirty="0"/>
          </a:p>
        </p:txBody>
      </p:sp>
      <p:pic>
        <p:nvPicPr>
          <p:cNvPr id="4" name="Picture 3" descr="A view of a mountain&#10;&#10;Description automatically generated">
            <a:extLst>
              <a:ext uri="{FF2B5EF4-FFF2-40B4-BE49-F238E27FC236}">
                <a16:creationId xmlns="" xmlns:a16="http://schemas.microsoft.com/office/drawing/2014/main" id="{D9E060F7-99CE-4F4B-B0B0-78B25C8AD88C}"/>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2579076508"/>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243641"/>
      </a:dk2>
      <a:lt2>
        <a:srgbClr val="E2E4E8"/>
      </a:lt2>
      <a:accent1>
        <a:srgbClr val="CD9824"/>
      </a:accent1>
      <a:accent2>
        <a:srgbClr val="D54B17"/>
      </a:accent2>
      <a:accent3>
        <a:srgbClr val="E72944"/>
      </a:accent3>
      <a:accent4>
        <a:srgbClr val="D51782"/>
      </a:accent4>
      <a:accent5>
        <a:srgbClr val="E729E2"/>
      </a:accent5>
      <a:accent6>
        <a:srgbClr val="9023D7"/>
      </a:accent6>
      <a:hlink>
        <a:srgbClr val="5A7CC8"/>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2645</Words>
  <Application>Microsoft Office PowerPoint</Application>
  <PresentationFormat>Widescreen</PresentationFormat>
  <Paragraphs>94</Paragraphs>
  <Slides>15</Slides>
  <Notes>15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Aharoni</vt:lpstr>
      <vt:lpstr>Arial</vt:lpstr>
      <vt:lpstr>Avenir Next</vt:lpstr>
      <vt:lpstr>Calibri</vt:lpstr>
      <vt:lpstr>Gill Sans MT</vt:lpstr>
      <vt:lpstr>Goudy Old Style</vt:lpstr>
      <vt:lpstr>ClassicFrameVTI</vt:lpstr>
      <vt:lpstr>Ensina-nos a  orar</vt:lpstr>
      <vt:lpstr>Apresentação do PowerPoint</vt:lpstr>
      <vt:lpstr>1. Aprender é fazer</vt:lpstr>
      <vt:lpstr>Apresentação do PowerPoint</vt:lpstr>
      <vt:lpstr>Apresentação do PowerPoint</vt:lpstr>
      <vt:lpstr>Apresentação do PowerPoint</vt:lpstr>
      <vt:lpstr>2. Tão grande e, no entanto, tão perto</vt:lpstr>
      <vt:lpstr>Apresentação do PowerPoint</vt:lpstr>
      <vt:lpstr>3. As Primeiras coisas Primeiro</vt:lpstr>
      <vt:lpstr>Apresentação do PowerPoint</vt:lpstr>
      <vt:lpstr>4. Não mudar, mas ser mudado </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US TO PRAY</dc:title>
  <dc:creator>Arrais, Raquel</dc:creator>
  <cp:lastModifiedBy>Flavio</cp:lastModifiedBy>
  <cp:revision>17</cp:revision>
  <dcterms:created xsi:type="dcterms:W3CDTF">2020-09-26T22:30:23Z</dcterms:created>
  <dcterms:modified xsi:type="dcterms:W3CDTF">2021-01-26T21:05:21Z</dcterms:modified>
</cp:coreProperties>
</file>