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84" r:id="rId4"/>
    <p:sldId id="261" r:id="rId5"/>
    <p:sldId id="264" r:id="rId6"/>
    <p:sldId id="263" r:id="rId7"/>
    <p:sldId id="285" r:id="rId8"/>
    <p:sldId id="266" r:id="rId9"/>
    <p:sldId id="267" r:id="rId10"/>
    <p:sldId id="268" r:id="rId11"/>
    <p:sldId id="286" r:id="rId12"/>
    <p:sldId id="270" r:id="rId13"/>
    <p:sldId id="272" r:id="rId14"/>
    <p:sldId id="271" r:id="rId15"/>
    <p:sldId id="287" r:id="rId16"/>
    <p:sldId id="274" r:id="rId17"/>
    <p:sldId id="275" r:id="rId18"/>
    <p:sldId id="276" r:id="rId19"/>
    <p:sldId id="288" r:id="rId20"/>
    <p:sldId id="278" r:id="rId21"/>
    <p:sldId id="279" r:id="rId22"/>
    <p:sldId id="280" r:id="rId23"/>
    <p:sldId id="281" r:id="rId24"/>
    <p:sldId id="282" r:id="rId25"/>
    <p:sldId id="283"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DFF"/>
    <a:srgbClr val="D883FF"/>
    <a:srgbClr val="9437FF"/>
    <a:srgbClr val="521B93"/>
    <a:srgbClr val="935A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3"/>
    <p:restoredTop sz="77007" autoAdjust="0"/>
  </p:normalViewPr>
  <p:slideViewPr>
    <p:cSldViewPr snapToGrid="0" snapToObjects="1">
      <p:cViewPr varScale="1">
        <p:scale>
          <a:sx n="54" d="100"/>
          <a:sy n="54" d="100"/>
        </p:scale>
        <p:origin x="1068"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7B6EF-1EEF-3A4F-A822-990B72D28CC6}"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DC53A-3943-E24E-A838-496FFD443334}" type="slidenum">
              <a:rPr lang="en-US" smtClean="0"/>
              <a:t>‹#›</a:t>
            </a:fld>
            <a:endParaRPr lang="en-US"/>
          </a:p>
        </p:txBody>
      </p:sp>
    </p:spTree>
    <p:extLst>
      <p:ext uri="{BB962C8B-B14F-4D97-AF65-F5344CB8AC3E}">
        <p14:creationId xmlns:p14="http://schemas.microsoft.com/office/powerpoint/2010/main" val="138005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Introducción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¡Saludos a todos en el nombre de Jesús!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a:t>
            </a:fld>
            <a:endParaRPr lang="en-US"/>
          </a:p>
        </p:txBody>
      </p:sp>
    </p:spTree>
    <p:extLst>
      <p:ext uri="{BB962C8B-B14F-4D97-AF65-F5344CB8AC3E}">
        <p14:creationId xmlns:p14="http://schemas.microsoft.com/office/powerpoint/2010/main" val="11210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10</a:t>
            </a:fld>
            <a:endParaRPr lang="en-US"/>
          </a:p>
        </p:txBody>
      </p:sp>
    </p:spTree>
    <p:extLst>
      <p:ext uri="{BB962C8B-B14F-4D97-AF65-F5344CB8AC3E}">
        <p14:creationId xmlns:p14="http://schemas.microsoft.com/office/powerpoint/2010/main" val="23157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es-MX" sz="1200" b="1" kern="1200" dirty="0" smtClean="0">
                <a:solidFill>
                  <a:schemeClr val="tx1"/>
                </a:solidFill>
                <a:effectLst/>
                <a:latin typeface="+mn-lt"/>
                <a:ea typeface="+mn-ea"/>
                <a:cs typeface="+mn-cs"/>
              </a:rPr>
              <a:t>Historia 3</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Hay diferentes formas como una persona puede distinguirse y hacerse notar del resto en una comunidad. Una forma segura de lograrlo para una mujer, es contraer matrimonio con un hombre que sea un extranjero. En comunidades muy pequeñas, todo mundo conoce a todo mundo y las decisiones tomadas son decisiones muy importantes porque sus consecuencias duran para toda la vida. Pero ese solamente es el comienzo de su asombrosa y muchas veces difícil vida.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Su esposo tenía un hermano, quien también contrajo matrimonio con una mujer de su población. No sé quién casó primero o si las dos parejas se unieron en matrimonio al mismo tiempo, pero podemos asumir que debió haber sido más fácil de esa manera entenderse juntas con la gente que a su alrededor hablaba acerca de sus decisiones. Al disminuir las habladurías del pueblo, esta mujer hizo lo que pudo para encontrar su lugar dentro de la familia a la cual ahora pertenecía.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Como sucede en los matrimonios nuevos, seguramente tomaron lugar muchos ajustes a la nueva situación. Cada persona trae al matrimonio sus propios gustos, sus hábitos, sus maneras de conducirse, su lenguaje, su manera de pensar; todo lo cual debe ser explorado, comprendido, desafiado, respetado, adoptado. Otro asunto muy importante con el que tenían que tratar era el asunto de la religión. La religión de su esposo era diferente a la de ella y ella comenzó a admirar la religión de él.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Pasó el primer año de su matrimonio y no había muchas noticias acerca de ellos. Pasó el segundo año y ahora el pueblo comenzó a hablar y a especular acerca de ello. ¿Por qué no había todavía un bebé en esa familia? Y como si no fuera lo suficientemente difícil para ella luchar en su mente con ese asunto, los comentarios de los demás seguramente se añadieron a sus dificultades. Pero lo peor estaba todavía por ocurrir.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11</a:t>
            </a:fld>
            <a:endParaRPr lang="en-US"/>
          </a:p>
        </p:txBody>
      </p:sp>
    </p:spTree>
    <p:extLst>
      <p:ext uri="{BB962C8B-B14F-4D97-AF65-F5344CB8AC3E}">
        <p14:creationId xmlns:p14="http://schemas.microsoft.com/office/powerpoint/2010/main" val="387594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¿Qué le iba a pasar a ella? ¿Qué futuro le esperaba en ese lugar? </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12</a:t>
            </a:fld>
            <a:endParaRPr lang="en-US"/>
          </a:p>
        </p:txBody>
      </p:sp>
    </p:spTree>
    <p:extLst>
      <p:ext uri="{BB962C8B-B14F-4D97-AF65-F5344CB8AC3E}">
        <p14:creationId xmlns:p14="http://schemas.microsoft.com/office/powerpoint/2010/main" val="230428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¿Has estado alguna vez en una situación en la que la vida te ha dado mucho dolor y tristeza, han muerto tus seres amados y ahora debes tomar una decisión muy difícil?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13</a:t>
            </a:fld>
            <a:endParaRPr lang="en-US"/>
          </a:p>
        </p:txBody>
      </p:sp>
    </p:spTree>
    <p:extLst>
      <p:ext uri="{BB962C8B-B14F-4D97-AF65-F5344CB8AC3E}">
        <p14:creationId xmlns:p14="http://schemas.microsoft.com/office/powerpoint/2010/main" val="2772287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t> </a:t>
            </a:r>
            <a:r>
              <a:rPr lang="es-MX" sz="1200" kern="1200" dirty="0" smtClean="0">
                <a:solidFill>
                  <a:schemeClr val="tx1"/>
                </a:solidFill>
                <a:effectLst/>
                <a:latin typeface="+mn-lt"/>
                <a:ea typeface="+mn-ea"/>
                <a:cs typeface="+mn-cs"/>
              </a:rPr>
              <a:t>Su decisión fue firme y muy clara. Leemos en Rut 1:16 (NVI), “Pero Rut respondió: —¡No insistas en que te abandone o en que me separe de ti! Porque [yo] iré a donde tú vayas”.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14</a:t>
            </a:fld>
            <a:endParaRPr lang="en-US"/>
          </a:p>
        </p:txBody>
      </p:sp>
    </p:spTree>
    <p:extLst>
      <p:ext uri="{BB962C8B-B14F-4D97-AF65-F5344CB8AC3E}">
        <p14:creationId xmlns:p14="http://schemas.microsoft.com/office/powerpoint/2010/main" val="51466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Historia 4</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“¿Que él está haciendo qué? ¡Estaba realmente estupefacta!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“Está cubierto todo de cenizas, su ropa está toda destrozada, se está lamentando a gritos y amargamente y se ha vestido de saco y silicio”, le respondieron sus criadas.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Esas eran terribles noticias. Ella no tenía ni la menor idea de lo que estaba sucediendo con su querido tío. Su amor y gratitud hacia él crecieron en un instante y le vinieron a la memoria imágenes de sus años en los que creció a su lado.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La joven no recordaba mucho acerca de lo que había pasado cuando sus padres murieron, pero recordaba bien que había crecido con su amado tío que siempre la había cuidado. Él la amaba entrañablemente y e hizo todo lo que pudo en su favor para que tuviera siempre alimento, un techo y educación. Él siempre la protegió y le hizo experimentar un fuerte sentido de quién era ella. </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15</a:t>
            </a:fld>
            <a:endParaRPr lang="en-US"/>
          </a:p>
        </p:txBody>
      </p:sp>
    </p:spTree>
    <p:extLst>
      <p:ext uri="{BB962C8B-B14F-4D97-AF65-F5344CB8AC3E}">
        <p14:creationId xmlns:p14="http://schemas.microsoft.com/office/powerpoint/2010/main" val="348456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La joven no recordaba mucho acerca de lo que había pasado cuando sus padres murieron, pero recordaba bien que había crecido con su amado tío que siempre la había cuidado. Él la amaba entrañablemente y e hizo todo lo que pudo en su favor para que tuviera siempre alimento, un techo y educación. Él siempre la protegió y le hizo experimentar un fuerte sentido de quién era ella.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Otros recuerdos pasaron entonces por su mente. Recordó cómo había sido tomada de su lado para unirse a otras jóvenes en la casa real. Una sonrisa cruzó por su rostro al recordar todos los tratamientos de belleza que había recibido durante todo un año en preparación para encontrarse con el rey. Y entonces el asombroso banquete celebrado cuando ella se convirtió en reina.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Su vida y deberes en el palacio real la separaron de su querido tío y ya no le era posible pasar tanto tiempo con él como le hubiera gustado. Pero el escuchar esas tristes noticias acerca de su condición la perturbaron en gran manera.  </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16</a:t>
            </a:fld>
            <a:endParaRPr lang="en-US"/>
          </a:p>
        </p:txBody>
      </p:sp>
    </p:spTree>
    <p:extLst>
      <p:ext uri="{BB962C8B-B14F-4D97-AF65-F5344CB8AC3E}">
        <p14:creationId xmlns:p14="http://schemas.microsoft.com/office/powerpoint/2010/main" val="239025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17</a:t>
            </a:fld>
            <a:endParaRPr lang="en-US"/>
          </a:p>
        </p:txBody>
      </p:sp>
    </p:spTree>
    <p:extLst>
      <p:ext uri="{BB962C8B-B14F-4D97-AF65-F5344CB8AC3E}">
        <p14:creationId xmlns:p14="http://schemas.microsoft.com/office/powerpoint/2010/main" val="100391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18</a:t>
            </a:fld>
            <a:endParaRPr lang="en-US"/>
          </a:p>
        </p:txBody>
      </p:sp>
    </p:spTree>
    <p:extLst>
      <p:ext uri="{BB962C8B-B14F-4D97-AF65-F5344CB8AC3E}">
        <p14:creationId xmlns:p14="http://schemas.microsoft.com/office/powerpoint/2010/main" val="28030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Historia 5</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Algunas personas pueden percibir el futuro. Son líderes visionarios. Pueden ver un cuadro mucho más grande y ajustar su vida de acuerdo a esa visión, así como preparar a quienes serán sus sucesores</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Él era uno de esos líderes. Podía ver claramente el futuro y trató de preparar a su equipo para lo que estaba por venir. Él sabía que iba a ser un tiempo muy difícil para ellos. Así que trató de prepararlos para esos pocos días difíciles, para esos pocos pero devastadores días; pocos, pero terribles días.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Durante meses, si no días, él había estado tratando de hacerlos que entendieran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Pero todo eso fue en vano. Ellos estaban completamente ciegos a la visión de lo que estaba por delante en el futuro.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19</a:t>
            </a:fld>
            <a:endParaRPr lang="en-US"/>
          </a:p>
        </p:txBody>
      </p:sp>
    </p:spTree>
    <p:extLst>
      <p:ext uri="{BB962C8B-B14F-4D97-AF65-F5344CB8AC3E}">
        <p14:creationId xmlns:p14="http://schemas.microsoft.com/office/powerpoint/2010/main" val="79180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¿Te gustan las historias? A mí me gusta escuchar historias, especialmente las historias verídicas que realmente suceden. Hoy vamos a escuchar algunas historias acerca de personas que enfrentaron situaciones difíciles. En cada una de ellas, la persona tuvo que tomar una seria decisión que le cambió la vida. Aunque enfrentaron circunstancias diferentes, vivieron en diferentes lugares y en diferentes momentos de la historia, tuvieron que hacer una decisión. Si hubieran decidido de otra manera, la historia habría sido diferente, no solo para ellas personalmente, sino para la historia de naciones enteras.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Escucha con gran atención. </a:t>
            </a:r>
            <a:endParaRPr lang="en-US" sz="1200" kern="1200" dirty="0" smtClean="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a:t>
            </a:fld>
            <a:endParaRPr lang="en-US"/>
          </a:p>
        </p:txBody>
      </p:sp>
    </p:spTree>
    <p:extLst>
      <p:ext uri="{BB962C8B-B14F-4D97-AF65-F5344CB8AC3E}">
        <p14:creationId xmlns:p14="http://schemas.microsoft.com/office/powerpoint/2010/main" val="155083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Él era uno de esos líderes. Podía ver claramente el futuro y trató de preparar a su equipo para lo que estaba por venir. Él sabía que iba a ser un tiempo muy difícil para ellos. Así que trató de prepararlos para esos pocos días difíciles, para esos pocos pero devastadores días; pocos, pero terribles días.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Durante meses, si no días, él había estado tratando de hacerlos que entendieran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Pero todo eso fue en vano. Ellos estaban completamente ciegos a la visión de lo que estaba por delante en el futuro.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20</a:t>
            </a:fld>
            <a:endParaRPr lang="en-US"/>
          </a:p>
        </p:txBody>
      </p:sp>
    </p:spTree>
    <p:extLst>
      <p:ext uri="{BB962C8B-B14F-4D97-AF65-F5344CB8AC3E}">
        <p14:creationId xmlns:p14="http://schemas.microsoft.com/office/powerpoint/2010/main" val="2958776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21</a:t>
            </a:fld>
            <a:endParaRPr lang="en-US"/>
          </a:p>
        </p:txBody>
      </p:sp>
    </p:spTree>
    <p:extLst>
      <p:ext uri="{BB962C8B-B14F-4D97-AF65-F5344CB8AC3E}">
        <p14:creationId xmlns:p14="http://schemas.microsoft.com/office/powerpoint/2010/main" val="109840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22</a:t>
            </a:fld>
            <a:endParaRPr lang="en-US"/>
          </a:p>
        </p:txBody>
      </p:sp>
    </p:spTree>
    <p:extLst>
      <p:ext uri="{BB962C8B-B14F-4D97-AF65-F5344CB8AC3E}">
        <p14:creationId xmlns:p14="http://schemas.microsoft.com/office/powerpoint/2010/main" val="184871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Conclusión</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El día de hoy recordamos momentos muy importantes en la vida de Rebeca,  Débora, Rut, Ester y Jesús.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Todos ellos tenían una cosa en común. En un momento crucial, ya sea que les afectara en forma personal o que afectara a toda la nación; y en el último de los casos, en uno que afectó a toda la raza humana, todos ellos necesitaron tomar una decisión. En cada ocasión se trataba de una situación transformadora de la vida. La decisión que tomaron se puede resumir en estas palabras YO IRÉ.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Hoy también estás enfrentando una decisión.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a ir ante tu cónyuge y pedirle perdón. Si lo, o la has lastimado en el pasado,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para ir con tus vecinos. Invítalos a comer. Escucha su historia. Cuéntales la historia de cómo Dios ha cambiado tu vida.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a ayudar a personas destituidas que duermen en la calle. Ofréceles alimento, ropa, trabajo; siéntate con ellos y escucha su historia. Diles lo que Jesús significa para ti. ¿Cuál será tu respuesta? “Yo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Dios te está llamando a ir a otro país a vivir y trabajar ahí para dar a conocer el evangelio a través de tu vida.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¿Qué es lo que el Espíritu Santo te está diciendo al oído? ¿A dónde te está llamando Dios el día de hoy? ¿Cuál será tu respuesta?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Que el amor de Jesús te habilite para contestar: “Yo iré”.</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“Yo iré”. Vamos a decirlo todos juntos: “Yo iré”.</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23</a:t>
            </a:fld>
            <a:endParaRPr lang="en-US"/>
          </a:p>
        </p:txBody>
      </p:sp>
    </p:spTree>
    <p:extLst>
      <p:ext uri="{BB962C8B-B14F-4D97-AF65-F5344CB8AC3E}">
        <p14:creationId xmlns:p14="http://schemas.microsoft.com/office/powerpoint/2010/main" val="101471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24</a:t>
            </a:fld>
            <a:endParaRPr lang="en-US"/>
          </a:p>
        </p:txBody>
      </p:sp>
    </p:spTree>
    <p:extLst>
      <p:ext uri="{BB962C8B-B14F-4D97-AF65-F5344CB8AC3E}">
        <p14:creationId xmlns:p14="http://schemas.microsoft.com/office/powerpoint/2010/main" val="424967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25</a:t>
            </a:fld>
            <a:endParaRPr lang="en-US"/>
          </a:p>
        </p:txBody>
      </p:sp>
    </p:spTree>
    <p:extLst>
      <p:ext uri="{BB962C8B-B14F-4D97-AF65-F5344CB8AC3E}">
        <p14:creationId xmlns:p14="http://schemas.microsoft.com/office/powerpoint/2010/main" val="1291454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26</a:t>
            </a:fld>
            <a:endParaRPr lang="en-US"/>
          </a:p>
        </p:txBody>
      </p:sp>
    </p:spTree>
    <p:extLst>
      <p:ext uri="{BB962C8B-B14F-4D97-AF65-F5344CB8AC3E}">
        <p14:creationId xmlns:p14="http://schemas.microsoft.com/office/powerpoint/2010/main" val="302814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Historia 1</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Ella era una hermosa joven soltera. Como la mayoría de las mujeres jóvenes, pensaba acerca de su vida y se preguntaba cómo sería para ella el futuro. ¿Contraería matrimonio tal vez, o se  quedaría en casa de sus padres toda su vida? Si fuera a contraer matrimonio, ¿con quién le gustaría casarse? ¿Qué tipo de persona sería un buen compañero de la vida para ella? ¿Sería bien parecido? Sería amable? ¿Sería rico? Me pregunto qué cualidades en un hombre habrían estado en su lista. Era muy común en ese tiempo que las mujeres contrajeran matrimonio con un pariente lejano. Pero no había ninguno cerca de donde ella vivía. Sabía que algunos de ellos se habían mudado a otro lugar, pero eso estaba muy lejos y nunca se visitaban unos a otros.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Una de sus tareas diarias era ir a acarrear agua para la familia. Casi siempre se juntaba para hacerlo con otras jóvenes del pueblo, pero en esta ocasión ella estaba sola. Al acercarse a la fuente, pudo ver a un extranjero que obviamente venía de un lugar distante. Ella conocía a todas las personas de su pueblo, así que no le fue difícil reconocer a este extranjero. Otra pista para reconocerlo como extranjero, eran los camellos que descansaban cerca de ahí.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Se despertó su curiosidad. ¿Quién es esta persona? ¿De dónde viene? ¿Qué está haciendo aquí? ¿Vendría a visitar a alguien en este pueblo, o solamente está haciendo un alto en el camino antes de continuar su jornada?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No tenía idea de que por causa de este hombre, ese mismo día (en menos de veinticuatro horas), su vida iba a cambiar para siempre.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Sus pensamientos se interrumpieron de golpe; y fue el extranjero el que la sorprendió con su pedido, seguido de algunas preguntas. Necesitaba agua para beber. Pero la hospitalidad de la joven fue mucho más allá y ofreció también darles agua a sus camellos. Esa era una tarea grande, pero ella se ofreció a hacerlo voluntariamente. ¡Qué poco sabía ella que ese acto era el cumplimiento de una señal que este hombre le había pedido a Dios!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Ella se dio cuenta de que este hombre la miraba atentamente mientras ella se afanaba y lo vio sacar algo de su bolsa. ¡Qué gran sorpresa! Le dio un anillo de oro que colocó en su nariz y dos pulseras de oro. ¿A qué joven no le gustarían tales regalos? Entonces el hombre le hizo varias preguntas: “¿De quién eres hija? ¿Hay en la casa de tu padre lugar para que pasemos la noche?” La joven contestó muy cortésmente a su primera pregunta, diciéndole cómo se llamaba y luego le respondió a la segunda diciéndole que tenían espacio para acomodarlo a él y a sus camellos. Cuando él le mencionó el nombre de Abrahán, ella corrió a casa  tan rápido como pudo.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Al llegar a casa, le contó a su familia lo que le había ocurrido. Su hermano fue a buscar al viajero para traerlo a la casa y todos lo atendieron muy bien. Alimentaron a los camellos, le prepararon comida a él y a sus acompañantes y les dieron agua para que se refrescaran. Pero el invitado no quiso comer hasta no revelarles el propósito de su visita.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Quería ante todo asegurar la joven para casarla con su amo. Su familia decidió darla en matrimonio. Ahora, finalmente, él podía relajarse, mientras la joven escuchaba algunas respuestas a sus preguntas acerca del futuro. ¡Se iba a casar! ¡Había que hacer los planes de la boda!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Tal vez la mayor de todas las sorpresas ocurrió la siguiente mañana. Este hombre declaró que deseaba partir de regreso inmediatamente. Su familia deseaba que se les concediera diez días para despedir a la joven, pero él insistió en que deseaba partir en forma inmediata. La familia resolvió que fuera la joven la que tomara la decisión.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¿Te has encontrado alguna vez en una situación en que debes tomar una decisión rápida y que esa decisión sea tal que va a cambiar completamente tu vida? Preferimos mejor tener un poco de tiempo para pensar, para evaluar los pro y contras de la situación y familiarizarnos con las circunstancias.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Esta joven no tenía ninguna indicación de si iba poder volver a ver algún día a sus padres y su hermano. Estoy segura de que le hubiera gustado despedirse apropiadamente de sus amigos en ese pueblo, tener tal vez una fiesta de despedida. Después de todo, iba a contraer matrimonio, ¡eso era una gran cosa!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Podemos encontrar su respuesta en Génesis 24:58 (NVI ). “Así que llamaron a Rebeca y le preguntaron: —¿Quieres irte con este hombre? —Sí —respondió ella” (“Yo iré”, en otras versiones).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3</a:t>
            </a:fld>
            <a:endParaRPr lang="en-US"/>
          </a:p>
        </p:txBody>
      </p:sp>
    </p:spTree>
    <p:extLst>
      <p:ext uri="{BB962C8B-B14F-4D97-AF65-F5344CB8AC3E}">
        <p14:creationId xmlns:p14="http://schemas.microsoft.com/office/powerpoint/2010/main" val="225639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4</a:t>
            </a:fld>
            <a:endParaRPr lang="en-US"/>
          </a:p>
        </p:txBody>
      </p:sp>
    </p:spTree>
    <p:extLst>
      <p:ext uri="{BB962C8B-B14F-4D97-AF65-F5344CB8AC3E}">
        <p14:creationId xmlns:p14="http://schemas.microsoft.com/office/powerpoint/2010/main" val="25061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5</a:t>
            </a:fld>
            <a:endParaRPr lang="en-US"/>
          </a:p>
        </p:txBody>
      </p:sp>
    </p:spTree>
    <p:extLst>
      <p:ext uri="{BB962C8B-B14F-4D97-AF65-F5344CB8AC3E}">
        <p14:creationId xmlns:p14="http://schemas.microsoft.com/office/powerpoint/2010/main" val="22257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Podemos encontrar su respuesta en Génesis 24:58 (NVI ). “Así que llamaron a Rebeca y le preguntaron: —¿Quieres irte con este hombre? —Sí —respondió ella” (“Yo iré”, en otras versiones).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6</a:t>
            </a:fld>
            <a:endParaRPr lang="en-US"/>
          </a:p>
        </p:txBody>
      </p:sp>
    </p:spTree>
    <p:extLst>
      <p:ext uri="{BB962C8B-B14F-4D97-AF65-F5344CB8AC3E}">
        <p14:creationId xmlns:p14="http://schemas.microsoft.com/office/powerpoint/2010/main" val="68074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smtClean="0">
                <a:solidFill>
                  <a:schemeClr val="tx1"/>
                </a:solidFill>
                <a:effectLst/>
                <a:latin typeface="+mn-lt"/>
                <a:ea typeface="+mn-ea"/>
                <a:cs typeface="+mn-cs"/>
              </a:rPr>
              <a:t>Historia 2</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Eran tiempos difíciles. Veinte años de opresivo gobierno extranjero militarmente muy superior a otros gobiernos. ¡Veinte años! Eso es mucho tiempo. Toda una generación había nacido y crecido bajo este cruel ambiente opresivo.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A veces las personas simplemente se acostumbran a cualesquiera que sean las circunstancias en las que se encuentran. Pero eventualmente, todos los gobiernos crueles terminan por desplomarse. Sin embargo, no estaba pasando nada en esa parte del mundo.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Y entonces vino una revelación. Ella recibió un claro mensaje de Dios que debía dar a conocer a los demás. Eran noticias emocionantes. Dios tenía un plan para liberar a su pueblo de esta terrible opresión. Y ella actuó en forma inmediata.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Según la revelación de Dios, ella debía llevarle un mensaje a un hombre que estaba conduciendo a la gente fuera de esa esclavitud. Era un plan realmente asombroso y la mujer estaba ansiosa de que esto sucediera lo antes posible. Dios iba a atraer al ejército enemigo hacia un amplio valle cerca de un río. Ella sabía lo que Dios iba a hacer luego. Con la pesada maquinaria de guerra con que contaba el ejército de este gobierno opresivo, esta iba a ser la trampa perfecta. La zona se iba a poner impasable cuando cayera la lluvia. Y el nombre del libertador escogido para encabezar la revuelta significaba literalmente “rayo”. Todo estaba perfectamente claro. El ejército enemigo iba a ser atraído a esta zona. No conociendo muy bien las condiciones del lugar, se iban a quedar atorados ahí cuando Dios enviara lluvia, rayos y truenos. Iba entonces a ser fácil dominarlos y librar a la nación del poderoso opresor.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Ella era una persona muy bien conocida y además muy respetada. Prestaba sus servicios como jueza y la gente acudía a ella constantemente para resolver sus disputas. Así que cuando pidió que le trajeran a este hombre, la obedecieron al instante. Tal vez podían ver cómo le brillaban sus ojos de entusiasmo. Algo seguramente grandioso estaba a punto de ocurrir.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Lo que ella no esperaba es que su entusiasmo no iba a ser compartido por el recipiente de su mensaje. Cuando el hombre apodado “Rayo” vino ante ella y escuchó el mensaje enviado por Dio, que ella le entregó, no se entusiasmó de ninguna manera.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El hombre le dio un ultimátum. Era una extraña resolución definitiva.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Hasta aquí, hemos visto en la Biblia que solamente los hombres iban a la batalla. Las mujeres tenían otros deberes que cumplían. Y ella no tenía hasta ahora planes de verse involucrada en una batalla. Ella tenía sus propios deberes. Era una esposa, una jueza y una profetisa. Ya tenía demasiadas cargas sobre sus hombros.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Su ultimátum era el siguiente: “Si tú vas conmigo, yo iré; pero, si tú no vas conmigo, entonces no iré”. ¡Seguramente ella no podía creer lo que escuchaban sus oídos! En lugar de escucharlo decir: “¡Este es un plan fantástico! ¡Estoy más que listo para ir! ¡Voy a hacer lo que me dices!”, el hombre básicamente le está diciendo: “No estoy muy interesado en hacerlo”.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¿Has estado alguna vez en una situación en que estás muy ocupada en tu vida, estás muy emocionada acerca de un nuevo rumbo en tu futuro y entonces ocurre algo que demanda de ti un completo cambio en la forma en que ves las cosas?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¿Qué iba a hacer ella en esta situación?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Encontramos la respuesta al ultimátum de Barak en el libro de Jueces 4:9 (NVI), —“¡Está bien, ¡[yo] iré contigo! —dijo Débora”—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7</a:t>
            </a:fld>
            <a:endParaRPr lang="en-US"/>
          </a:p>
        </p:txBody>
      </p:sp>
    </p:spTree>
    <p:extLst>
      <p:ext uri="{BB962C8B-B14F-4D97-AF65-F5344CB8AC3E}">
        <p14:creationId xmlns:p14="http://schemas.microsoft.com/office/powerpoint/2010/main" val="6368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8</a:t>
            </a:fld>
            <a:endParaRPr lang="en-US"/>
          </a:p>
        </p:txBody>
      </p:sp>
    </p:spTree>
    <p:extLst>
      <p:ext uri="{BB962C8B-B14F-4D97-AF65-F5344CB8AC3E}">
        <p14:creationId xmlns:p14="http://schemas.microsoft.com/office/powerpoint/2010/main" val="34209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9</a:t>
            </a:fld>
            <a:endParaRPr lang="en-US"/>
          </a:p>
        </p:txBody>
      </p:sp>
    </p:spTree>
    <p:extLst>
      <p:ext uri="{BB962C8B-B14F-4D97-AF65-F5344CB8AC3E}">
        <p14:creationId xmlns:p14="http://schemas.microsoft.com/office/powerpoint/2010/main" val="308981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55E7-FD0B-A342-96DF-2C588A4A10D8}"/>
              </a:ext>
            </a:extLst>
          </p:cNvPr>
          <p:cNvSpPr>
            <a:spLocks noGrp="1"/>
          </p:cNvSpPr>
          <p:nvPr>
            <p:ph type="ctrTitle"/>
          </p:nvPr>
        </p:nvSpPr>
        <p:spPr>
          <a:xfrm>
            <a:off x="1524000" y="218661"/>
            <a:ext cx="9144000" cy="1858617"/>
          </a:xfrm>
        </p:spPr>
        <p:txBody>
          <a:bodyPr anchor="b"/>
          <a:lstStyle>
            <a:lvl1pPr algn="ctr">
              <a:defRPr sz="6000">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D487A07-DEEE-4C4F-97A7-D2898A011871}"/>
              </a:ext>
            </a:extLst>
          </p:cNvPr>
          <p:cNvSpPr>
            <a:spLocks noGrp="1"/>
          </p:cNvSpPr>
          <p:nvPr>
            <p:ph type="subTitle" idx="1"/>
          </p:nvPr>
        </p:nvSpPr>
        <p:spPr>
          <a:xfrm>
            <a:off x="1036982" y="2508734"/>
            <a:ext cx="9144000" cy="1655762"/>
          </a:xfrm>
        </p:spPr>
        <p:txBody>
          <a:bodyPr>
            <a:normAutofit/>
          </a:bodyPr>
          <a:lstStyle>
            <a:lvl1pPr marL="0" indent="0" algn="ctr">
              <a:buNone/>
              <a:defRPr sz="3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811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37FB-76AA-7143-BDA2-B208E52A0632}"/>
              </a:ext>
            </a:extLst>
          </p:cNvPr>
          <p:cNvSpPr>
            <a:spLocks noGrp="1"/>
          </p:cNvSpPr>
          <p:nvPr>
            <p:ph type="title"/>
          </p:nvPr>
        </p:nvSpPr>
        <p:spPr/>
        <p:txBody>
          <a:bodyPr/>
          <a:lstStyle>
            <a:lvl1pPr>
              <a:defRPr>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255BE2-3E93-0F41-88F0-94F63A76680A}"/>
              </a:ext>
            </a:extLst>
          </p:cNvPr>
          <p:cNvSpPr>
            <a:spLocks noGrp="1"/>
          </p:cNvSpPr>
          <p:nvPr>
            <p:ph idx="1"/>
          </p:nvPr>
        </p:nvSpPr>
        <p:spPr/>
        <p:txBody>
          <a:bodyPr/>
          <a:lstStyle>
            <a:lvl1pPr>
              <a:defRPr sz="3600"/>
            </a:lvl1pPr>
            <a:lvl2pPr>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7C81986-734E-E14F-8EB8-2A672ACF60AE}"/>
              </a:ext>
            </a:extLst>
          </p:cNvPr>
          <p:cNvSpPr>
            <a:spLocks noGrp="1"/>
          </p:cNvSpPr>
          <p:nvPr>
            <p:ph type="dt" sz="half" idx="10"/>
          </p:nvPr>
        </p:nvSpPr>
        <p:spPr/>
        <p:txBody>
          <a:bodyPr/>
          <a:lstStyle/>
          <a:p>
            <a:fld id="{7B3C7CBF-FB75-374C-9CA6-00E2C006121B}" type="datetimeFigureOut">
              <a:rPr lang="en-US" smtClean="0"/>
              <a:t>1/19/2021</a:t>
            </a:fld>
            <a:endParaRPr lang="en-US"/>
          </a:p>
        </p:txBody>
      </p:sp>
      <p:sp>
        <p:nvSpPr>
          <p:cNvPr id="5" name="Footer Placeholder 4">
            <a:extLst>
              <a:ext uri="{FF2B5EF4-FFF2-40B4-BE49-F238E27FC236}">
                <a16:creationId xmlns:a16="http://schemas.microsoft.com/office/drawing/2014/main" id="{73769A36-55F5-1B4A-8920-140224356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7B91C-A082-EC42-A4B7-67747B467227}"/>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591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788C-79D1-E341-9762-E77BD729EA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DB361F-6A66-194D-A24A-4373D0DE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037D0-B219-FA4E-8E0D-DD0CA9A587EB}"/>
              </a:ext>
            </a:extLst>
          </p:cNvPr>
          <p:cNvSpPr>
            <a:spLocks noGrp="1"/>
          </p:cNvSpPr>
          <p:nvPr>
            <p:ph type="dt" sz="half" idx="10"/>
          </p:nvPr>
        </p:nvSpPr>
        <p:spPr/>
        <p:txBody>
          <a:bodyPr/>
          <a:lstStyle/>
          <a:p>
            <a:fld id="{7B3C7CBF-FB75-374C-9CA6-00E2C006121B}" type="datetimeFigureOut">
              <a:rPr lang="en-US" smtClean="0"/>
              <a:t>1/19/2021</a:t>
            </a:fld>
            <a:endParaRPr lang="en-US"/>
          </a:p>
        </p:txBody>
      </p:sp>
      <p:sp>
        <p:nvSpPr>
          <p:cNvPr id="5" name="Footer Placeholder 4">
            <a:extLst>
              <a:ext uri="{FF2B5EF4-FFF2-40B4-BE49-F238E27FC236}">
                <a16:creationId xmlns:a16="http://schemas.microsoft.com/office/drawing/2014/main" id="{D508B7F6-83F7-0B4B-97C5-FB3DA244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72C0E-EED4-1244-9722-6A3127B52A08}"/>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31992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546A-C327-9D4F-B2CE-AD2FF37F9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66981-37B4-4442-B355-B08360248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E677E-E0EE-D046-A36D-840ABED59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0B5BF5-A380-4B46-B8BD-32CA7C294AF3}"/>
              </a:ext>
            </a:extLst>
          </p:cNvPr>
          <p:cNvSpPr>
            <a:spLocks noGrp="1"/>
          </p:cNvSpPr>
          <p:nvPr>
            <p:ph type="dt" sz="half" idx="10"/>
          </p:nvPr>
        </p:nvSpPr>
        <p:spPr/>
        <p:txBody>
          <a:bodyPr/>
          <a:lstStyle/>
          <a:p>
            <a:fld id="{7B3C7CBF-FB75-374C-9CA6-00E2C006121B}" type="datetimeFigureOut">
              <a:rPr lang="en-US" smtClean="0"/>
              <a:t>1/19/2021</a:t>
            </a:fld>
            <a:endParaRPr lang="en-US"/>
          </a:p>
        </p:txBody>
      </p:sp>
      <p:sp>
        <p:nvSpPr>
          <p:cNvPr id="6" name="Footer Placeholder 5">
            <a:extLst>
              <a:ext uri="{FF2B5EF4-FFF2-40B4-BE49-F238E27FC236}">
                <a16:creationId xmlns:a16="http://schemas.microsoft.com/office/drawing/2014/main" id="{976F6DDB-362B-2F44-8438-5F64A7755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78F28-A1FB-FA47-A999-DF5636606AAB}"/>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457644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F517C-6854-FF42-8CF8-488C3B8B3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DFF62-09FC-2F42-AEE2-30D0BD967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D60CA-F330-DC4D-B6D9-2918D4EC2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C7CBF-FB75-374C-9CA6-00E2C006121B}" type="datetimeFigureOut">
              <a:rPr lang="en-US" smtClean="0"/>
              <a:t>1/19/2021</a:t>
            </a:fld>
            <a:endParaRPr lang="en-US"/>
          </a:p>
        </p:txBody>
      </p:sp>
      <p:sp>
        <p:nvSpPr>
          <p:cNvPr id="5" name="Footer Placeholder 4">
            <a:extLst>
              <a:ext uri="{FF2B5EF4-FFF2-40B4-BE49-F238E27FC236}">
                <a16:creationId xmlns:a16="http://schemas.microsoft.com/office/drawing/2014/main" id="{DBF7DA51-B52C-084F-8E8F-00E006FCF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B7A0C-ABC0-9641-958A-36516A3E4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838E0-D5FE-3A46-B5EA-301BB79E6A27}" type="slidenum">
              <a:rPr lang="en-US" smtClean="0"/>
              <a:t>‹#›</a:t>
            </a:fld>
            <a:endParaRPr lang="en-US"/>
          </a:p>
        </p:txBody>
      </p:sp>
    </p:spTree>
    <p:extLst>
      <p:ext uri="{BB962C8B-B14F-4D97-AF65-F5344CB8AC3E}">
        <p14:creationId xmlns:p14="http://schemas.microsoft.com/office/powerpoint/2010/main" val="980426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FCE1-10C5-B248-8BE1-BC55D2A4EFBC}"/>
              </a:ext>
            </a:extLst>
          </p:cNvPr>
          <p:cNvSpPr>
            <a:spLocks noGrp="1"/>
          </p:cNvSpPr>
          <p:nvPr>
            <p:ph type="ctrTitle"/>
          </p:nvPr>
        </p:nvSpPr>
        <p:spPr>
          <a:xfrm>
            <a:off x="3163337" y="444844"/>
            <a:ext cx="4915659" cy="1408256"/>
          </a:xfrm>
        </p:spPr>
        <p:txBody>
          <a:bodyPr>
            <a:noAutofit/>
          </a:bodyPr>
          <a:lstStyle/>
          <a:p>
            <a:r>
              <a:rPr lang="en-US" sz="9600" dirty="0" smtClean="0">
                <a:solidFill>
                  <a:schemeClr val="bg1"/>
                </a:solidFill>
                <a:latin typeface="Book Antiqua" panose="02040602050305030304" pitchFamily="18" charset="0"/>
              </a:rPr>
              <a:t/>
            </a:r>
            <a:br>
              <a:rPr lang="en-US" sz="9600" dirty="0" smtClean="0">
                <a:solidFill>
                  <a:schemeClr val="bg1"/>
                </a:solidFill>
                <a:latin typeface="Book Antiqua" panose="02040602050305030304" pitchFamily="18" charset="0"/>
              </a:rPr>
            </a:br>
            <a:r>
              <a:rPr lang="es-MX" sz="9600" b="1" dirty="0">
                <a:solidFill>
                  <a:schemeClr val="bg1"/>
                </a:solidFill>
              </a:rPr>
              <a:t>Yo </a:t>
            </a:r>
            <a:r>
              <a:rPr lang="es-MX" sz="9600" b="1" dirty="0" smtClean="0">
                <a:solidFill>
                  <a:schemeClr val="bg1"/>
                </a:solidFill>
              </a:rPr>
              <a:t>Iré</a:t>
            </a:r>
            <a:endParaRPr lang="en-US" sz="9600" dirty="0">
              <a:solidFill>
                <a:schemeClr val="bg1"/>
              </a:solidFill>
            </a:endParaRPr>
          </a:p>
        </p:txBody>
      </p:sp>
      <p:sp>
        <p:nvSpPr>
          <p:cNvPr id="3" name="Subtitle 2">
            <a:extLst>
              <a:ext uri="{FF2B5EF4-FFF2-40B4-BE49-F238E27FC236}">
                <a16:creationId xmlns:a16="http://schemas.microsoft.com/office/drawing/2014/main" id="{681B1456-D544-CC41-A02E-D5A66918173D}"/>
              </a:ext>
            </a:extLst>
          </p:cNvPr>
          <p:cNvSpPr>
            <a:spLocks noGrp="1"/>
          </p:cNvSpPr>
          <p:nvPr>
            <p:ph type="subTitle" idx="1"/>
          </p:nvPr>
        </p:nvSpPr>
        <p:spPr>
          <a:xfrm>
            <a:off x="1987014" y="1583912"/>
            <a:ext cx="7268307" cy="1898914"/>
          </a:xfrm>
        </p:spPr>
        <p:txBody>
          <a:bodyPr>
            <a:normAutofit/>
          </a:bodyPr>
          <a:lstStyle/>
          <a:p>
            <a:r>
              <a:rPr lang="es-MX" sz="2000" dirty="0"/>
              <a:t>Por </a:t>
            </a:r>
            <a:r>
              <a:rPr lang="es-MX" sz="2000" dirty="0" err="1"/>
              <a:t>Danijela</a:t>
            </a:r>
            <a:r>
              <a:rPr lang="es-MX" sz="2000" dirty="0"/>
              <a:t> Schubert</a:t>
            </a:r>
            <a:endParaRPr lang="en-US" sz="2000" b="0" dirty="0">
              <a:solidFill>
                <a:schemeClr val="tx1"/>
              </a:solidFill>
              <a:latin typeface="Avenir Next" panose="020B0503020202020204" pitchFamily="34" charset="0"/>
            </a:endParaRPr>
          </a:p>
        </p:txBody>
      </p:sp>
      <p:sp>
        <p:nvSpPr>
          <p:cNvPr id="4" name="TextBox 3">
            <a:extLst>
              <a:ext uri="{FF2B5EF4-FFF2-40B4-BE49-F238E27FC236}">
                <a16:creationId xmlns:a16="http://schemas.microsoft.com/office/drawing/2014/main" id="{69F2D9F1-74B8-484C-A7E2-F46A95FFFCBA}"/>
              </a:ext>
            </a:extLst>
          </p:cNvPr>
          <p:cNvSpPr txBox="1"/>
          <p:nvPr/>
        </p:nvSpPr>
        <p:spPr>
          <a:xfrm>
            <a:off x="1191322" y="6212294"/>
            <a:ext cx="1972015" cy="369332"/>
          </a:xfrm>
          <a:prstGeom prst="rect">
            <a:avLst/>
          </a:prstGeom>
          <a:noFill/>
        </p:spPr>
        <p:txBody>
          <a:bodyPr wrap="none" rtlCol="0">
            <a:spAutoFit/>
          </a:bodyPr>
          <a:lstStyle/>
          <a:p>
            <a:pPr algn="ctr"/>
            <a:r>
              <a:rPr lang="en-US" dirty="0" smtClean="0">
                <a:solidFill>
                  <a:srgbClr val="521B93"/>
                </a:solidFill>
                <a:latin typeface="Avenir Next" panose="020B0503020202020204" pitchFamily="34" charset="0"/>
              </a:rPr>
              <a:t>MINISTERIO DE LA MUJER</a:t>
            </a:r>
          </a:p>
        </p:txBody>
      </p:sp>
    </p:spTree>
    <p:extLst>
      <p:ext uri="{BB962C8B-B14F-4D97-AF65-F5344CB8AC3E}">
        <p14:creationId xmlns:p14="http://schemas.microsoft.com/office/powerpoint/2010/main" val="173842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648929" y="1120877"/>
            <a:ext cx="8968037" cy="4782817"/>
          </a:xfrm>
        </p:spPr>
        <p:txBody>
          <a:bodyPr>
            <a:normAutofit/>
          </a:bodyPr>
          <a:lstStyle/>
          <a:p>
            <a:pPr marL="0" indent="0">
              <a:buNone/>
            </a:pPr>
            <a:endParaRPr lang="fr-CA" sz="3600" dirty="0"/>
          </a:p>
          <a:p>
            <a:pPr marL="0" indent="0" algn="ctr">
              <a:buNone/>
            </a:pPr>
            <a:r>
              <a:rPr lang="es-MX" sz="4800" dirty="0" smtClean="0">
                <a:solidFill>
                  <a:schemeClr val="bg1"/>
                </a:solidFill>
              </a:rPr>
              <a:t>—“¡</a:t>
            </a:r>
            <a:r>
              <a:rPr lang="es-MX" sz="4800" dirty="0">
                <a:solidFill>
                  <a:schemeClr val="bg1"/>
                </a:solidFill>
              </a:rPr>
              <a:t>Está bien, ¡[yo] iré contigo! —dijo Débora”— </a:t>
            </a:r>
            <a:endParaRPr lang="es-MX" sz="4800" dirty="0" smtClean="0">
              <a:solidFill>
                <a:schemeClr val="bg1"/>
              </a:solidFill>
            </a:endParaRPr>
          </a:p>
          <a:p>
            <a:pPr marL="0" indent="0" algn="ctr">
              <a:buNone/>
            </a:pPr>
            <a:r>
              <a:rPr lang="es-MX" sz="3600" dirty="0">
                <a:solidFill>
                  <a:schemeClr val="bg1"/>
                </a:solidFill>
              </a:rPr>
              <a:t>Jueces 4:9 (NVI),</a:t>
            </a:r>
            <a:endParaRPr lang="en-US" sz="3600" dirty="0">
              <a:solidFill>
                <a:schemeClr val="bg1"/>
              </a:solidFill>
            </a:endParaRPr>
          </a:p>
          <a:p>
            <a:pPr marL="0" indent="0">
              <a:buNone/>
            </a:pPr>
            <a:endParaRPr lang="en-US" sz="2400" dirty="0">
              <a:latin typeface="Avenir Next" panose="020B0503020202020204" pitchFamily="34" charset="0"/>
            </a:endParaRPr>
          </a:p>
        </p:txBody>
      </p:sp>
    </p:spTree>
    <p:extLst>
      <p:ext uri="{BB962C8B-B14F-4D97-AF65-F5344CB8AC3E}">
        <p14:creationId xmlns:p14="http://schemas.microsoft.com/office/powerpoint/2010/main" val="276924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111D55-E198-6443-A4B2-716ABBC030FB}"/>
              </a:ext>
            </a:extLst>
          </p:cNvPr>
          <p:cNvSpPr>
            <a:spLocks noGrp="1"/>
          </p:cNvSpPr>
          <p:nvPr>
            <p:ph type="title"/>
          </p:nvPr>
        </p:nvSpPr>
        <p:spPr>
          <a:xfrm>
            <a:off x="1109979" y="4020816"/>
            <a:ext cx="10438007" cy="2362549"/>
          </a:xfrm>
        </p:spPr>
        <p:txBody>
          <a:bodyPr vert="horz" lIns="91440" tIns="45720" rIns="91440" bIns="45720" rtlCol="0" anchor="b">
            <a:normAutofit fontScale="90000"/>
          </a:bodyPr>
          <a:lstStyle/>
          <a:p>
            <a:pPr algn="ctr"/>
            <a:r>
              <a:rPr lang="es-MX" b="1" dirty="0">
                <a:solidFill>
                  <a:srgbClr val="521B93"/>
                </a:solidFill>
              </a:rPr>
              <a:t>Historia 3</a:t>
            </a:r>
            <a:r>
              <a:rPr lang="en-US" dirty="0"/>
              <a:t/>
            </a:r>
            <a:br>
              <a:rPr lang="en-US" dirty="0"/>
            </a:br>
            <a:r>
              <a:rPr lang="en-US" dirty="0" smtClean="0">
                <a:solidFill>
                  <a:srgbClr val="935AB1"/>
                </a:solidFill>
              </a:rPr>
              <a:t>D</a:t>
            </a:r>
            <a:r>
              <a:rPr lang="es-MX" dirty="0" err="1" smtClean="0">
                <a:solidFill>
                  <a:srgbClr val="935AB1"/>
                </a:solidFill>
              </a:rPr>
              <a:t>istinguirse</a:t>
            </a:r>
            <a:r>
              <a:rPr lang="es-MX" dirty="0" smtClean="0">
                <a:solidFill>
                  <a:srgbClr val="935AB1"/>
                </a:solidFill>
              </a:rPr>
              <a:t> </a:t>
            </a:r>
            <a:r>
              <a:rPr lang="es-MX" dirty="0">
                <a:solidFill>
                  <a:srgbClr val="935AB1"/>
                </a:solidFill>
              </a:rPr>
              <a:t>y hacerse notar del resto en una comunidad.</a:t>
            </a:r>
            <a:r>
              <a:rPr lang="en-US" sz="2800" dirty="0">
                <a:solidFill>
                  <a:srgbClr val="935AB1"/>
                </a:solidFill>
                <a:latin typeface="Avenir Next" panose="020B0503020202020204" pitchFamily="34" charset="0"/>
              </a:rPr>
              <a:t/>
            </a:r>
            <a:br>
              <a:rPr lang="en-US" sz="2800" dirty="0">
                <a:solidFill>
                  <a:srgbClr val="935AB1"/>
                </a:solidFill>
                <a:latin typeface="Avenir Next" panose="020B0503020202020204" pitchFamily="34" charset="0"/>
              </a:rPr>
            </a:br>
            <a:endParaRPr lang="en-US" sz="4000" dirty="0">
              <a:solidFill>
                <a:srgbClr val="935AB1"/>
              </a:solidFill>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5AB3AF86-9111-9F40-ADEC-DA174603AB7E}"/>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7114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932793" y="1253331"/>
            <a:ext cx="8789276" cy="4351338"/>
          </a:xfrm>
        </p:spPr>
        <p:txBody>
          <a:bodyPr anchor="t">
            <a:normAutofit/>
          </a:bodyPr>
          <a:lstStyle/>
          <a:p>
            <a:pPr marL="0" indent="0" algn="ctr">
              <a:buNone/>
            </a:pPr>
            <a:r>
              <a:rPr lang="es-MX" sz="4800" dirty="0">
                <a:solidFill>
                  <a:srgbClr val="D883FF"/>
                </a:solidFill>
              </a:rPr>
              <a:t>¿Qué le iba a pasar a ella</a:t>
            </a:r>
            <a:r>
              <a:rPr lang="es-MX" sz="4800" dirty="0" smtClean="0">
                <a:solidFill>
                  <a:srgbClr val="D883FF"/>
                </a:solidFill>
              </a:rPr>
              <a:t>?</a:t>
            </a:r>
          </a:p>
          <a:p>
            <a:pPr marL="0" indent="0" algn="ctr">
              <a:buNone/>
            </a:pPr>
            <a:r>
              <a:rPr lang="es-MX" sz="4800" dirty="0" smtClean="0">
                <a:solidFill>
                  <a:srgbClr val="D883FF"/>
                </a:solidFill>
              </a:rPr>
              <a:t> </a:t>
            </a:r>
            <a:r>
              <a:rPr lang="es-MX" sz="4800" dirty="0">
                <a:solidFill>
                  <a:srgbClr val="D883FF"/>
                </a:solidFill>
              </a:rPr>
              <a:t>¿Qué futuro le esperaba en ese lugar? </a:t>
            </a:r>
            <a:endParaRPr lang="en-US" sz="4800" dirty="0">
              <a:solidFill>
                <a:srgbClr val="D883FF"/>
              </a:solidFill>
            </a:endParaRPr>
          </a:p>
          <a:p>
            <a:pPr marL="0" indent="0">
              <a:buNone/>
            </a:pP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74458622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638800" y="1825624"/>
            <a:ext cx="4478215" cy="4588427"/>
          </a:xfrm>
        </p:spPr>
        <p:txBody>
          <a:bodyPr>
            <a:normAutofit/>
          </a:bodyPr>
          <a:lstStyle/>
          <a:p>
            <a:pPr marL="0" indent="0" algn="ctr">
              <a:buNone/>
            </a:pPr>
            <a:r>
              <a:rPr lang="es-MX" dirty="0">
                <a:solidFill>
                  <a:schemeClr val="accent3">
                    <a:lumMod val="20000"/>
                    <a:lumOff val="80000"/>
                  </a:schemeClr>
                </a:solidFill>
              </a:rPr>
              <a:t>¿Has estado alguna vez en una situación en la que la vida te ha dado mucho dolor y tristeza, han muerto tus seres amados y ahora debes tomar una decisión muy difícil? </a:t>
            </a:r>
            <a:endParaRPr lang="en-US" dirty="0">
              <a:solidFill>
                <a:schemeClr val="accent3">
                  <a:lumMod val="20000"/>
                  <a:lumOff val="80000"/>
                </a:schemeClr>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938992"/>
          </a:xfrm>
          <a:prstGeom prst="rect">
            <a:avLst/>
          </a:prstGeom>
          <a:noFill/>
        </p:spPr>
        <p:txBody>
          <a:bodyPr wrap="square" rtlCol="0">
            <a:spAutoFit/>
          </a:bodyPr>
          <a:lstStyle/>
          <a:p>
            <a:pPr algn="ctr"/>
            <a:r>
              <a:rPr lang="es-MX" sz="6000" dirty="0" smtClean="0">
                <a:solidFill>
                  <a:schemeClr val="accent4">
                    <a:lumMod val="50000"/>
                  </a:schemeClr>
                </a:solidFill>
              </a:rPr>
              <a:t>Una </a:t>
            </a:r>
            <a:r>
              <a:rPr lang="es-MX" sz="6000" i="1" dirty="0">
                <a:solidFill>
                  <a:schemeClr val="accent3">
                    <a:lumMod val="20000"/>
                    <a:lumOff val="80000"/>
                  </a:schemeClr>
                </a:solidFill>
              </a:rPr>
              <a:t>difícil</a:t>
            </a:r>
            <a:r>
              <a:rPr lang="es-MX" sz="6000" dirty="0">
                <a:solidFill>
                  <a:schemeClr val="accent4">
                    <a:lumMod val="50000"/>
                  </a:schemeClr>
                </a:solidFill>
              </a:rPr>
              <a:t> decisión</a:t>
            </a:r>
            <a:endParaRPr lang="en-US" sz="13800" b="1" dirty="0">
              <a:solidFill>
                <a:schemeClr val="accent4">
                  <a:lumMod val="50000"/>
                </a:schemeClr>
              </a:solidFill>
              <a:latin typeface="Avenir Next" panose="020B0503020202020204" pitchFamily="34" charset="0"/>
              <a:cs typeface="Aharoni" panose="02010803020104030203" pitchFamily="2" charset="-79"/>
            </a:endParaRPr>
          </a:p>
        </p:txBody>
      </p:sp>
      <p:sp>
        <p:nvSpPr>
          <p:cNvPr id="5" name="Rectangle 4">
            <a:extLst>
              <a:ext uri="{FF2B5EF4-FFF2-40B4-BE49-F238E27FC236}">
                <a16:creationId xmlns:a16="http://schemas.microsoft.com/office/drawing/2014/main" id="{F612B0B6-7575-3747-95B8-E0800A3D3E41}"/>
              </a:ext>
            </a:extLst>
          </p:cNvPr>
          <p:cNvSpPr/>
          <p:nvPr/>
        </p:nvSpPr>
        <p:spPr>
          <a:xfrm>
            <a:off x="10740465" y="500062"/>
            <a:ext cx="1181734" cy="646331"/>
          </a:xfrm>
          <a:prstGeom prst="rect">
            <a:avLst/>
          </a:prstGeom>
        </p:spPr>
        <p:txBody>
          <a:bodyPr wrap="none">
            <a:spAutoFit/>
          </a:bodyPr>
          <a:lstStyle/>
          <a:p>
            <a:r>
              <a:rPr lang="en-US" dirty="0" smtClean="0">
                <a:ea typeface="+mn-ea"/>
              </a:rPr>
              <a:t>Histoire 3</a:t>
            </a:r>
          </a:p>
          <a:p>
            <a:r>
              <a:rPr lang="en-US" dirty="0" smtClean="0">
                <a:ea typeface="+mn-ea"/>
              </a:rPr>
              <a:t>STORY  </a:t>
            </a:r>
            <a:r>
              <a:rPr lang="en-US" dirty="0">
                <a:ea typeface="+mn-ea"/>
              </a:rPr>
              <a:t>3</a:t>
            </a:r>
            <a:endParaRPr lang="en-US" dirty="0"/>
          </a:p>
        </p:txBody>
      </p:sp>
    </p:spTree>
    <p:extLst>
      <p:ext uri="{BB962C8B-B14F-4D97-AF65-F5344CB8AC3E}">
        <p14:creationId xmlns:p14="http://schemas.microsoft.com/office/powerpoint/2010/main" val="370708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952062" y="869394"/>
            <a:ext cx="8778766" cy="4351338"/>
          </a:xfrm>
        </p:spPr>
        <p:txBody>
          <a:bodyPr>
            <a:normAutofit/>
          </a:bodyPr>
          <a:lstStyle/>
          <a:p>
            <a:pPr marL="0" indent="0" algn="ctr">
              <a:buNone/>
            </a:pPr>
            <a:r>
              <a:rPr lang="es-MX" sz="4400" dirty="0" smtClean="0">
                <a:solidFill>
                  <a:schemeClr val="accent3">
                    <a:lumMod val="20000"/>
                    <a:lumOff val="80000"/>
                  </a:schemeClr>
                </a:solidFill>
              </a:rPr>
              <a:t> “</a:t>
            </a:r>
            <a:r>
              <a:rPr lang="es-MX" sz="4400" dirty="0">
                <a:solidFill>
                  <a:schemeClr val="accent3">
                    <a:lumMod val="20000"/>
                    <a:lumOff val="80000"/>
                  </a:schemeClr>
                </a:solidFill>
              </a:rPr>
              <a:t>Pero Rut respondió: </a:t>
            </a:r>
            <a:endParaRPr lang="es-MX" sz="4400" dirty="0" smtClean="0">
              <a:solidFill>
                <a:schemeClr val="accent3">
                  <a:lumMod val="20000"/>
                  <a:lumOff val="80000"/>
                </a:schemeClr>
              </a:solidFill>
            </a:endParaRPr>
          </a:p>
          <a:p>
            <a:pPr marL="0" indent="0" algn="ctr">
              <a:buNone/>
            </a:pPr>
            <a:r>
              <a:rPr lang="es-MX" sz="4400" dirty="0" smtClean="0">
                <a:solidFill>
                  <a:schemeClr val="accent3">
                    <a:lumMod val="20000"/>
                    <a:lumOff val="80000"/>
                  </a:schemeClr>
                </a:solidFill>
              </a:rPr>
              <a:t>—¡</a:t>
            </a:r>
            <a:r>
              <a:rPr lang="es-MX" sz="4400" dirty="0">
                <a:solidFill>
                  <a:schemeClr val="accent3">
                    <a:lumMod val="20000"/>
                    <a:lumOff val="80000"/>
                  </a:schemeClr>
                </a:solidFill>
              </a:rPr>
              <a:t>No insistas en que te abandone o en que me separe de ti! Porque [yo] iré a donde tú vayas”. </a:t>
            </a:r>
            <a:endParaRPr lang="en-US" sz="4400" dirty="0">
              <a:solidFill>
                <a:schemeClr val="accent3">
                  <a:lumMod val="20000"/>
                  <a:lumOff val="80000"/>
                </a:schemeClr>
              </a:solidFill>
            </a:endParaRPr>
          </a:p>
          <a:p>
            <a:pPr marL="0" indent="0" algn="ctr">
              <a:lnSpc>
                <a:spcPct val="100000"/>
              </a:lnSpc>
              <a:buNone/>
            </a:pPr>
            <a:r>
              <a:rPr lang="es-MX" sz="3200" dirty="0">
                <a:solidFill>
                  <a:schemeClr val="accent3">
                    <a:lumMod val="20000"/>
                    <a:lumOff val="80000"/>
                  </a:schemeClr>
                </a:solidFill>
              </a:rPr>
              <a:t> Rut 1:16 (NVI</a:t>
            </a:r>
            <a:r>
              <a:rPr lang="es-MX" sz="3200" dirty="0" smtClean="0">
                <a:solidFill>
                  <a:schemeClr val="accent3">
                    <a:lumMod val="20000"/>
                    <a:lumOff val="80000"/>
                  </a:schemeClr>
                </a:solidFill>
              </a:rPr>
              <a:t>)</a:t>
            </a:r>
            <a:endParaRPr lang="en-US" sz="3200" dirty="0">
              <a:solidFill>
                <a:schemeClr val="accent3">
                  <a:lumMod val="20000"/>
                  <a:lumOff val="80000"/>
                </a:schemeClr>
              </a:solidFill>
              <a:latin typeface="Avenir Next" panose="020B0503020202020204" pitchFamily="34" charset="0"/>
            </a:endParaRPr>
          </a:p>
        </p:txBody>
      </p:sp>
      <p:sp>
        <p:nvSpPr>
          <p:cNvPr id="4" name="Rectangle 3">
            <a:extLst>
              <a:ext uri="{FF2B5EF4-FFF2-40B4-BE49-F238E27FC236}">
                <a16:creationId xmlns:a16="http://schemas.microsoft.com/office/drawing/2014/main" id="{8FC5305D-1740-9C43-B9D4-EDF8F203CD11}"/>
              </a:ext>
            </a:extLst>
          </p:cNvPr>
          <p:cNvSpPr/>
          <p:nvPr/>
        </p:nvSpPr>
        <p:spPr>
          <a:xfrm>
            <a:off x="10740465" y="500062"/>
            <a:ext cx="1181734" cy="646331"/>
          </a:xfrm>
          <a:prstGeom prst="rect">
            <a:avLst/>
          </a:prstGeom>
        </p:spPr>
        <p:txBody>
          <a:bodyPr wrap="none">
            <a:spAutoFit/>
          </a:bodyPr>
          <a:lstStyle/>
          <a:p>
            <a:r>
              <a:rPr lang="en-US" dirty="0" smtClean="0"/>
              <a:t>Histoire 3</a:t>
            </a:r>
          </a:p>
          <a:p>
            <a:r>
              <a:rPr lang="en-US" dirty="0" smtClean="0">
                <a:ea typeface="+mn-ea"/>
              </a:rPr>
              <a:t>STORY  </a:t>
            </a:r>
            <a:r>
              <a:rPr lang="en-US" dirty="0">
                <a:ea typeface="+mn-ea"/>
              </a:rPr>
              <a:t>3</a:t>
            </a:r>
            <a:endParaRPr lang="en-US" dirty="0"/>
          </a:p>
        </p:txBody>
      </p:sp>
    </p:spTree>
    <p:extLst>
      <p:ext uri="{BB962C8B-B14F-4D97-AF65-F5344CB8AC3E}">
        <p14:creationId xmlns:p14="http://schemas.microsoft.com/office/powerpoint/2010/main" val="138303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6FDC9B-0322-BF4C-A210-D247AA57419F}"/>
              </a:ext>
            </a:extLst>
          </p:cNvPr>
          <p:cNvSpPr>
            <a:spLocks noGrp="1"/>
          </p:cNvSpPr>
          <p:nvPr>
            <p:ph type="title"/>
          </p:nvPr>
        </p:nvSpPr>
        <p:spPr>
          <a:xfrm>
            <a:off x="0" y="4499656"/>
            <a:ext cx="12433792" cy="1268548"/>
          </a:xfrm>
        </p:spPr>
        <p:txBody>
          <a:bodyPr vert="horz" lIns="91440" tIns="45720" rIns="91440" bIns="45720" rtlCol="0" anchor="b">
            <a:noAutofit/>
          </a:bodyPr>
          <a:lstStyle/>
          <a:p>
            <a:pPr algn="ctr"/>
            <a:r>
              <a:rPr lang="es-MX" b="1" dirty="0">
                <a:solidFill>
                  <a:srgbClr val="521B93"/>
                </a:solidFill>
              </a:rPr>
              <a:t>Historia 4</a:t>
            </a:r>
            <a:r>
              <a:rPr lang="en-US" dirty="0"/>
              <a:t/>
            </a:r>
            <a:br>
              <a:rPr lang="en-US" dirty="0"/>
            </a:br>
            <a:r>
              <a:rPr lang="es-MX" sz="3600" dirty="0">
                <a:solidFill>
                  <a:srgbClr val="D883FF"/>
                </a:solidFill>
              </a:rPr>
              <a:t>“¿Que él está haciendo qué? ¡Estaba realmente estupefacta! </a:t>
            </a:r>
            <a:endParaRPr lang="en-US" dirty="0">
              <a:solidFill>
                <a:srgbClr val="D883FF"/>
              </a:solidFill>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D3023CEB-3CCB-ED49-8714-989825AD1FAA}"/>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3254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199" y="875288"/>
            <a:ext cx="9203267" cy="4351338"/>
          </a:xfrm>
        </p:spPr>
        <p:txBody>
          <a:bodyPr anchor="t">
            <a:normAutofit/>
          </a:bodyPr>
          <a:lstStyle/>
          <a:p>
            <a:pPr marL="0" indent="0" algn="ctr">
              <a:buNone/>
            </a:pPr>
            <a:r>
              <a:rPr lang="es-MX" sz="4000" dirty="0">
                <a:solidFill>
                  <a:schemeClr val="accent2">
                    <a:lumMod val="20000"/>
                    <a:lumOff val="80000"/>
                  </a:schemeClr>
                </a:solidFill>
              </a:rPr>
              <a:t>Ella no tenía ni la menor idea de lo que estaba sucediendo con su querido tío. Pero el escuchar esas tristes noticias acerca de su condición la perturbaron en gran manera.  </a:t>
            </a:r>
            <a:endParaRPr lang="en-US" sz="4000" dirty="0">
              <a:solidFill>
                <a:schemeClr val="accent2">
                  <a:lumMod val="20000"/>
                  <a:lumOff val="80000"/>
                </a:schemeClr>
              </a:solidFill>
            </a:endParaRPr>
          </a:p>
        </p:txBody>
      </p:sp>
    </p:spTree>
    <p:extLst>
      <p:ext uri="{BB962C8B-B14F-4D97-AF65-F5344CB8AC3E}">
        <p14:creationId xmlns:p14="http://schemas.microsoft.com/office/powerpoint/2010/main" val="10601045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892800" y="2633536"/>
            <a:ext cx="4084077" cy="2683114"/>
          </a:xfrm>
        </p:spPr>
        <p:txBody>
          <a:bodyPr>
            <a:normAutofit lnSpcReduction="10000"/>
          </a:bodyPr>
          <a:lstStyle/>
          <a:p>
            <a:pPr marL="0" indent="0" algn="ctr">
              <a:buNone/>
            </a:pPr>
            <a:r>
              <a:rPr lang="es-MX" sz="4800" dirty="0">
                <a:solidFill>
                  <a:schemeClr val="accent2">
                    <a:lumMod val="20000"/>
                    <a:lumOff val="80000"/>
                  </a:schemeClr>
                </a:solidFill>
              </a:rPr>
              <a:t>¿Qué hubieras hecho </a:t>
            </a:r>
            <a:r>
              <a:rPr lang="es-MX" sz="4800" i="1" dirty="0">
                <a:solidFill>
                  <a:schemeClr val="accent2">
                    <a:lumMod val="20000"/>
                    <a:lumOff val="80000"/>
                  </a:schemeClr>
                </a:solidFill>
              </a:rPr>
              <a:t>tú </a:t>
            </a:r>
            <a:r>
              <a:rPr lang="es-MX" sz="4800" dirty="0">
                <a:solidFill>
                  <a:schemeClr val="accent2">
                    <a:lumMod val="20000"/>
                    <a:lumOff val="80000"/>
                  </a:schemeClr>
                </a:solidFill>
              </a:rPr>
              <a:t>en el caso de </a:t>
            </a:r>
            <a:r>
              <a:rPr lang="es-MX" sz="4800" dirty="0" smtClean="0">
                <a:solidFill>
                  <a:schemeClr val="accent2">
                    <a:lumMod val="20000"/>
                    <a:lumOff val="80000"/>
                  </a:schemeClr>
                </a:solidFill>
              </a:rPr>
              <a:t>ella?  </a:t>
            </a:r>
            <a:endParaRPr lang="en-US" sz="4800" dirty="0">
              <a:solidFill>
                <a:schemeClr val="accent2">
                  <a:lumMod val="20000"/>
                  <a:lumOff val="80000"/>
                </a:schemeClr>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1098175" y="2633536"/>
            <a:ext cx="3423025" cy="2123658"/>
          </a:xfrm>
          <a:prstGeom prst="rect">
            <a:avLst/>
          </a:prstGeom>
          <a:noFill/>
        </p:spPr>
        <p:txBody>
          <a:bodyPr wrap="square" rtlCol="0">
            <a:spAutoFit/>
          </a:bodyPr>
          <a:lstStyle/>
          <a:p>
            <a:pPr algn="ctr"/>
            <a:r>
              <a:rPr lang="en-US" sz="4400" dirty="0" err="1" smtClean="0">
                <a:solidFill>
                  <a:srgbClr val="935AB1"/>
                </a:solidFill>
                <a:cs typeface="Aharoni" panose="02010803020104030203" pitchFamily="2" charset="-79"/>
              </a:rPr>
              <a:t>Hablar</a:t>
            </a:r>
            <a:r>
              <a:rPr lang="en-US" sz="4400" dirty="0" smtClean="0">
                <a:solidFill>
                  <a:srgbClr val="935AB1"/>
                </a:solidFill>
                <a:cs typeface="Aharoni" panose="02010803020104030203" pitchFamily="2" charset="-79"/>
              </a:rPr>
              <a:t> </a:t>
            </a:r>
            <a:r>
              <a:rPr lang="en-US" sz="4400" dirty="0" err="1" smtClean="0">
                <a:solidFill>
                  <a:srgbClr val="935AB1"/>
                </a:solidFill>
                <a:cs typeface="Aharoni" panose="02010803020104030203" pitchFamily="2" charset="-79"/>
              </a:rPr>
              <a:t>en</a:t>
            </a:r>
            <a:r>
              <a:rPr lang="en-US" sz="4400" dirty="0" smtClean="0">
                <a:solidFill>
                  <a:srgbClr val="935AB1"/>
                </a:solidFill>
                <a:cs typeface="Aharoni" panose="02010803020104030203" pitchFamily="2" charset="-79"/>
              </a:rPr>
              <a:t> </a:t>
            </a:r>
            <a:r>
              <a:rPr lang="es-MX" sz="4000" i="1" dirty="0" smtClean="0">
                <a:solidFill>
                  <a:schemeClr val="accent2">
                    <a:lumMod val="20000"/>
                    <a:lumOff val="80000"/>
                  </a:schemeClr>
                </a:solidFill>
              </a:rPr>
              <a:t>favor</a:t>
            </a:r>
            <a:r>
              <a:rPr lang="es-MX" sz="4000" i="1" dirty="0" smtClean="0">
                <a:solidFill>
                  <a:srgbClr val="935AB1"/>
                </a:solidFill>
              </a:rPr>
              <a:t> </a:t>
            </a:r>
            <a:r>
              <a:rPr lang="es-MX" sz="4400" dirty="0">
                <a:solidFill>
                  <a:srgbClr val="935AB1"/>
                </a:solidFill>
              </a:rPr>
              <a:t>de alguien más </a:t>
            </a:r>
            <a:endParaRPr lang="en-US" sz="4400" b="1" dirty="0">
              <a:solidFill>
                <a:srgbClr val="935AB1"/>
              </a:solidFill>
              <a:cs typeface="Aharoni" panose="02010803020104030203" pitchFamily="2" charset="-79"/>
            </a:endParaRPr>
          </a:p>
        </p:txBody>
      </p:sp>
    </p:spTree>
    <p:extLst>
      <p:ext uri="{BB962C8B-B14F-4D97-AF65-F5344CB8AC3E}">
        <p14:creationId xmlns:p14="http://schemas.microsoft.com/office/powerpoint/2010/main" val="112601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511747" y="413289"/>
            <a:ext cx="9408455" cy="6002508"/>
          </a:xfrm>
        </p:spPr>
        <p:txBody>
          <a:bodyPr>
            <a:normAutofit/>
          </a:bodyPr>
          <a:lstStyle/>
          <a:p>
            <a:pPr marL="0" indent="0" algn="just">
              <a:buNone/>
            </a:pPr>
            <a:r>
              <a:rPr lang="es-MX" sz="3600" dirty="0">
                <a:solidFill>
                  <a:schemeClr val="accent2">
                    <a:lumMod val="20000"/>
                    <a:lumOff val="80000"/>
                  </a:schemeClr>
                </a:solidFill>
              </a:rPr>
              <a:t>“Ve y reúne a todos los judíos que están en Susa, para que ayunen por mí. Durante tres días no coman ni beban, ni de día ni de noche. Yo, por mi parte, ayunaré con mis doncellas al igual que ustedes. Cuando cumpla con esto, </a:t>
            </a:r>
            <a:r>
              <a:rPr lang="es-MX" sz="3600" i="1" dirty="0">
                <a:solidFill>
                  <a:srgbClr val="D883FF"/>
                </a:solidFill>
              </a:rPr>
              <a:t>[yo iré] </a:t>
            </a:r>
            <a:r>
              <a:rPr lang="es-MX" sz="3600" dirty="0">
                <a:solidFill>
                  <a:schemeClr val="accent2">
                    <a:lumMod val="20000"/>
                    <a:lumOff val="80000"/>
                  </a:schemeClr>
                </a:solidFill>
              </a:rPr>
              <a:t>y me presentaré ante el rey, por más que vaya en contra de la ley. ¡Y, si perezco, que perezca!”  </a:t>
            </a:r>
            <a:endParaRPr lang="en-US" sz="3600" dirty="0">
              <a:solidFill>
                <a:schemeClr val="accent2">
                  <a:lumMod val="20000"/>
                  <a:lumOff val="80000"/>
                </a:schemeClr>
              </a:solidFill>
            </a:endParaRPr>
          </a:p>
        </p:txBody>
      </p:sp>
      <p:sp>
        <p:nvSpPr>
          <p:cNvPr id="5" name="TextBox 4">
            <a:extLst>
              <a:ext uri="{FF2B5EF4-FFF2-40B4-BE49-F238E27FC236}">
                <a16:creationId xmlns:a16="http://schemas.microsoft.com/office/drawing/2014/main" id="{55162D26-3A6F-9E4B-9E0D-E2A2D98CA049}"/>
              </a:ext>
            </a:extLst>
          </p:cNvPr>
          <p:cNvSpPr txBox="1"/>
          <p:nvPr/>
        </p:nvSpPr>
        <p:spPr>
          <a:xfrm>
            <a:off x="4972909" y="4707466"/>
            <a:ext cx="6626424" cy="523220"/>
          </a:xfrm>
          <a:prstGeom prst="rect">
            <a:avLst/>
          </a:prstGeom>
          <a:noFill/>
        </p:spPr>
        <p:txBody>
          <a:bodyPr wrap="square" rtlCol="0">
            <a:spAutoFit/>
          </a:bodyPr>
          <a:lstStyle/>
          <a:p>
            <a:pPr algn="ctr"/>
            <a:r>
              <a:rPr lang="es-MX" sz="2800" dirty="0">
                <a:solidFill>
                  <a:schemeClr val="accent2">
                    <a:lumMod val="20000"/>
                    <a:lumOff val="80000"/>
                  </a:schemeClr>
                </a:solidFill>
              </a:rPr>
              <a:t>Ester 4:16 (NVI</a:t>
            </a:r>
            <a:r>
              <a:rPr lang="es-MX" sz="2800" dirty="0" smtClean="0">
                <a:solidFill>
                  <a:schemeClr val="accent2">
                    <a:lumMod val="20000"/>
                    <a:lumOff val="80000"/>
                  </a:schemeClr>
                </a:solidFill>
              </a:rPr>
              <a:t>)</a:t>
            </a:r>
            <a:endParaRPr lang="en-US" sz="2800" dirty="0">
              <a:solidFill>
                <a:schemeClr val="accent2">
                  <a:lumMod val="20000"/>
                  <a:lumOff val="80000"/>
                </a:schemeClr>
              </a:solidFill>
              <a:latin typeface="Avenir Next" panose="020B0503020202020204" pitchFamily="34" charset="0"/>
            </a:endParaRPr>
          </a:p>
        </p:txBody>
      </p:sp>
    </p:spTree>
    <p:extLst>
      <p:ext uri="{BB962C8B-B14F-4D97-AF65-F5344CB8AC3E}">
        <p14:creationId xmlns:p14="http://schemas.microsoft.com/office/powerpoint/2010/main" val="323501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B52C3-C5F9-BC40-A95F-19D626786FCF}"/>
              </a:ext>
            </a:extLst>
          </p:cNvPr>
          <p:cNvSpPr>
            <a:spLocks noGrp="1"/>
          </p:cNvSpPr>
          <p:nvPr>
            <p:ph type="title"/>
          </p:nvPr>
        </p:nvSpPr>
        <p:spPr>
          <a:xfrm>
            <a:off x="1390200" y="4276090"/>
            <a:ext cx="9966960" cy="1642533"/>
          </a:xfrm>
        </p:spPr>
        <p:txBody>
          <a:bodyPr vert="horz" lIns="91440" tIns="45720" rIns="91440" bIns="45720" rtlCol="0" anchor="b">
            <a:noAutofit/>
          </a:bodyPr>
          <a:lstStyle/>
          <a:p>
            <a:pPr algn="ctr"/>
            <a:r>
              <a:rPr lang="es-MX" b="1" dirty="0" smtClean="0">
                <a:solidFill>
                  <a:srgbClr val="521B93"/>
                </a:solidFill>
              </a:rPr>
              <a:t>Historia </a:t>
            </a:r>
            <a:r>
              <a:rPr lang="es-MX" b="1" dirty="0">
                <a:solidFill>
                  <a:srgbClr val="521B93"/>
                </a:solidFill>
              </a:rPr>
              <a:t>5</a:t>
            </a:r>
            <a:r>
              <a:rPr lang="en-US" dirty="0"/>
              <a:t/>
            </a:r>
            <a:br>
              <a:rPr lang="en-US" dirty="0"/>
            </a:br>
            <a:r>
              <a:rPr lang="es-MX" sz="3600" dirty="0">
                <a:solidFill>
                  <a:srgbClr val="9437FF"/>
                </a:solidFill>
              </a:rPr>
              <a:t>V</a:t>
            </a:r>
            <a:r>
              <a:rPr lang="es-MX" sz="3600" dirty="0" smtClean="0">
                <a:solidFill>
                  <a:srgbClr val="9437FF"/>
                </a:solidFill>
              </a:rPr>
              <a:t>er </a:t>
            </a:r>
            <a:r>
              <a:rPr lang="es-MX" sz="3600" dirty="0">
                <a:solidFill>
                  <a:srgbClr val="9437FF"/>
                </a:solidFill>
              </a:rPr>
              <a:t>un cuadro mucho más grande y ajustar su vida de acuerdo a esa visión</a:t>
            </a:r>
            <a:endParaRPr lang="en-US" sz="3600" dirty="0">
              <a:solidFill>
                <a:srgbClr val="9437FF"/>
              </a:solidFill>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3B62903D-F0C3-C344-B983-00CEF4E18401}"/>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17495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70B3-D4D6-9645-8574-42B8C98F6EF4}"/>
              </a:ext>
            </a:extLst>
          </p:cNvPr>
          <p:cNvSpPr>
            <a:spLocks noGrp="1"/>
          </p:cNvSpPr>
          <p:nvPr>
            <p:ph type="title"/>
          </p:nvPr>
        </p:nvSpPr>
        <p:spPr>
          <a:xfrm>
            <a:off x="615461" y="3190387"/>
            <a:ext cx="4507524" cy="1325563"/>
          </a:xfrm>
        </p:spPr>
        <p:txBody>
          <a:bodyPr>
            <a:normAutofit/>
          </a:bodyPr>
          <a:lstStyle/>
          <a:p>
            <a:pPr algn="ctr"/>
            <a:r>
              <a:rPr lang="es-MX" sz="6600" dirty="0" smtClean="0">
                <a:solidFill>
                  <a:srgbClr val="521B93"/>
                </a:solidFill>
              </a:rPr>
              <a:t>ESCUCHA</a:t>
            </a:r>
            <a:endParaRPr lang="en-US" sz="6600" dirty="0">
              <a:solidFill>
                <a:srgbClr val="521B93"/>
              </a:solidFill>
            </a:endParaRPr>
          </a:p>
        </p:txBody>
      </p:sp>
      <p:sp>
        <p:nvSpPr>
          <p:cNvPr id="3" name="Content Placeholder 2">
            <a:extLst>
              <a:ext uri="{FF2B5EF4-FFF2-40B4-BE49-F238E27FC236}">
                <a16:creationId xmlns:a16="http://schemas.microsoft.com/office/drawing/2014/main" id="{A46FBBDB-69E5-DA43-8765-C30EC25BFE38}"/>
              </a:ext>
            </a:extLst>
          </p:cNvPr>
          <p:cNvSpPr>
            <a:spLocks noGrp="1"/>
          </p:cNvSpPr>
          <p:nvPr>
            <p:ph idx="1"/>
          </p:nvPr>
        </p:nvSpPr>
        <p:spPr>
          <a:xfrm>
            <a:off x="5744849" y="1800132"/>
            <a:ext cx="4636476" cy="4182575"/>
          </a:xfrm>
        </p:spPr>
        <p:txBody>
          <a:bodyPr anchor="ctr">
            <a:normAutofit fontScale="92500"/>
          </a:bodyPr>
          <a:lstStyle/>
          <a:p>
            <a:pPr marL="0" indent="0">
              <a:buNone/>
            </a:pPr>
            <a:r>
              <a:rPr lang="es-MX" dirty="0">
                <a:solidFill>
                  <a:schemeClr val="bg1"/>
                </a:solidFill>
              </a:rPr>
              <a:t>El Espíritu Santo te va a estar llamando durante estas historias. Abre tu corazón y tu mente para escuchar su mensaje para ti el día de hoy, al enfrentar decisiones que necesitas tomar. </a:t>
            </a:r>
            <a:endParaRPr lang="en-US" dirty="0">
              <a:solidFill>
                <a:schemeClr val="bg1"/>
              </a:solidFill>
            </a:endParaRPr>
          </a:p>
        </p:txBody>
      </p:sp>
    </p:spTree>
    <p:extLst>
      <p:ext uri="{BB962C8B-B14F-4D97-AF65-F5344CB8AC3E}">
        <p14:creationId xmlns:p14="http://schemas.microsoft.com/office/powerpoint/2010/main" val="311689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908993" y="1377409"/>
            <a:ext cx="8946930" cy="4351338"/>
          </a:xfrm>
        </p:spPr>
        <p:txBody>
          <a:bodyPr anchor="t">
            <a:normAutofit/>
          </a:bodyPr>
          <a:lstStyle/>
          <a:p>
            <a:endParaRPr lang="fr-CA" sz="3200" dirty="0"/>
          </a:p>
          <a:p>
            <a:pPr marL="0" indent="0" algn="ctr">
              <a:lnSpc>
                <a:spcPct val="100000"/>
              </a:lnSpc>
              <a:buNone/>
            </a:pPr>
            <a:r>
              <a:rPr lang="es-ES" b="1" dirty="0" smtClean="0">
                <a:solidFill>
                  <a:schemeClr val="bg1"/>
                </a:solidFill>
                <a:latin typeface="Avenir Next" panose="020B0503020202020204" pitchFamily="34" charset="0"/>
              </a:rPr>
              <a:t>DURANTE MESES, SI NO DÍAS, </a:t>
            </a:r>
          </a:p>
          <a:p>
            <a:pPr marL="0" indent="0" algn="ctr">
              <a:lnSpc>
                <a:spcPct val="100000"/>
              </a:lnSpc>
              <a:buNone/>
            </a:pPr>
            <a:r>
              <a:rPr lang="es-ES" b="1" dirty="0" smtClean="0">
                <a:solidFill>
                  <a:schemeClr val="bg1"/>
                </a:solidFill>
                <a:latin typeface="Avenir Next" panose="020B0503020202020204" pitchFamily="34" charset="0"/>
              </a:rPr>
              <a:t>ÉL HABÍA ESTADO TRATANDO DE PREPARARLOS</a:t>
            </a:r>
          </a:p>
          <a:p>
            <a:pPr marL="0" indent="0" algn="ctr">
              <a:lnSpc>
                <a:spcPct val="100000"/>
              </a:lnSpc>
              <a:buNone/>
            </a:pPr>
            <a:r>
              <a:rPr lang="es-ES" b="1" dirty="0" smtClean="0">
                <a:solidFill>
                  <a:schemeClr val="bg1"/>
                </a:solidFill>
                <a:latin typeface="Avenir Next" panose="020B0503020202020204" pitchFamily="34" charset="0"/>
              </a:rPr>
              <a:t> PARA QUE ENTENDIERAN LO TERRIBLE </a:t>
            </a:r>
          </a:p>
          <a:p>
            <a:pPr marL="0" indent="0" algn="ctr">
              <a:lnSpc>
                <a:spcPct val="100000"/>
              </a:lnSpc>
              <a:buNone/>
            </a:pPr>
            <a:r>
              <a:rPr lang="es-ES" b="1" dirty="0" smtClean="0">
                <a:solidFill>
                  <a:schemeClr val="bg1"/>
                </a:solidFill>
                <a:latin typeface="Avenir Next" panose="020B0503020202020204" pitchFamily="34" charset="0"/>
              </a:rPr>
              <a:t>QUE ESTABA POR VENIR</a:t>
            </a:r>
            <a:r>
              <a:rPr lang="es-ES" sz="3200" b="1" dirty="0" smtClean="0">
                <a:solidFill>
                  <a:schemeClr val="bg1"/>
                </a:solidFill>
                <a:latin typeface="Avenir Next" panose="020B0503020202020204" pitchFamily="34" charset="0"/>
              </a:rPr>
              <a:t>.</a:t>
            </a:r>
          </a:p>
        </p:txBody>
      </p:sp>
    </p:spTree>
    <p:extLst>
      <p:ext uri="{BB962C8B-B14F-4D97-AF65-F5344CB8AC3E}">
        <p14:creationId xmlns:p14="http://schemas.microsoft.com/office/powerpoint/2010/main" val="422765295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86250" y="1552694"/>
            <a:ext cx="4692284" cy="4789113"/>
          </a:xfrm>
        </p:spPr>
        <p:txBody>
          <a:bodyPr>
            <a:normAutofit fontScale="92500"/>
          </a:bodyPr>
          <a:lstStyle/>
          <a:p>
            <a:pPr marL="0" indent="0" algn="ctr">
              <a:buNone/>
            </a:pPr>
            <a:r>
              <a:rPr lang="es-MX" dirty="0">
                <a:solidFill>
                  <a:schemeClr val="bg1"/>
                </a:solidFill>
              </a:rPr>
              <a:t>¿Has estado alguna vez en una situación en la que necesitaste decir algo importante a alguien que se encontraba en una encrucijada de su vida? ¿Qué le dijiste? ¿Qué hubieras deseado haberle dicho? </a:t>
            </a:r>
            <a:endParaRPr lang="en-US" dirty="0">
              <a:solidFill>
                <a:schemeClr val="bg1"/>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522440" y="2536054"/>
            <a:ext cx="4384431" cy="2585323"/>
          </a:xfrm>
          <a:prstGeom prst="rect">
            <a:avLst/>
          </a:prstGeom>
          <a:noFill/>
        </p:spPr>
        <p:txBody>
          <a:bodyPr wrap="square" rtlCol="0">
            <a:spAutoFit/>
          </a:bodyPr>
          <a:lstStyle/>
          <a:p>
            <a:pPr algn="ctr"/>
            <a:r>
              <a:rPr lang="es-MX" sz="5400" i="1" dirty="0" smtClean="0">
                <a:solidFill>
                  <a:schemeClr val="bg1"/>
                </a:solidFill>
              </a:rPr>
              <a:t>Yo iré </a:t>
            </a:r>
            <a:r>
              <a:rPr lang="es-MX" sz="5400" dirty="0">
                <a:solidFill>
                  <a:schemeClr val="accent4">
                    <a:lumMod val="50000"/>
                  </a:schemeClr>
                </a:solidFill>
              </a:rPr>
              <a:t>delante de ustedes </a:t>
            </a:r>
            <a:endParaRPr lang="en-US" sz="19900" b="1" dirty="0">
              <a:solidFill>
                <a:schemeClr val="accent4">
                  <a:lumMod val="50000"/>
                </a:schemeClr>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149902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74173" y="1007005"/>
            <a:ext cx="8778766" cy="4351338"/>
          </a:xfrm>
        </p:spPr>
        <p:txBody>
          <a:bodyPr>
            <a:normAutofit/>
          </a:bodyPr>
          <a:lstStyle/>
          <a:p>
            <a:pPr marL="0" indent="0" algn="ctr">
              <a:buNone/>
            </a:pPr>
            <a:r>
              <a:rPr lang="es-MX" sz="4000" dirty="0">
                <a:solidFill>
                  <a:schemeClr val="accent2">
                    <a:lumMod val="20000"/>
                    <a:lumOff val="80000"/>
                  </a:schemeClr>
                </a:solidFill>
              </a:rPr>
              <a:t>Podemos leer lo que él les dijo, en Mateo 26:31, 32 (NVI), </a:t>
            </a:r>
            <a:endParaRPr lang="es-MX" sz="4000" dirty="0" smtClean="0">
              <a:solidFill>
                <a:schemeClr val="accent2">
                  <a:lumMod val="20000"/>
                  <a:lumOff val="80000"/>
                </a:schemeClr>
              </a:solidFill>
            </a:endParaRPr>
          </a:p>
          <a:p>
            <a:pPr marL="0" indent="0" algn="ctr">
              <a:buNone/>
            </a:pPr>
            <a:r>
              <a:rPr lang="es-MX" sz="4000" dirty="0" smtClean="0">
                <a:solidFill>
                  <a:schemeClr val="accent2">
                    <a:lumMod val="20000"/>
                    <a:lumOff val="80000"/>
                  </a:schemeClr>
                </a:solidFill>
              </a:rPr>
              <a:t>“. </a:t>
            </a:r>
            <a:r>
              <a:rPr lang="es-MX" sz="4000" dirty="0">
                <a:solidFill>
                  <a:schemeClr val="accent2">
                    <a:lumMod val="20000"/>
                    <a:lumOff val="80000"/>
                  </a:schemeClr>
                </a:solidFill>
              </a:rPr>
              <a:t>. .les dijo Jesús. . .pero, después de que yo resucite, [yo] iré delante de ustedes a Galilea”.</a:t>
            </a:r>
            <a:endParaRPr lang="en-US" sz="4000" dirty="0">
              <a:solidFill>
                <a:schemeClr val="accent2">
                  <a:lumMod val="20000"/>
                  <a:lumOff val="80000"/>
                </a:schemeClr>
              </a:solidFill>
            </a:endParaRPr>
          </a:p>
        </p:txBody>
      </p:sp>
    </p:spTree>
    <p:extLst>
      <p:ext uri="{BB962C8B-B14F-4D97-AF65-F5344CB8AC3E}">
        <p14:creationId xmlns:p14="http://schemas.microsoft.com/office/powerpoint/2010/main" val="357024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1133166" y="679187"/>
            <a:ext cx="8789276" cy="3809784"/>
          </a:xfrm>
        </p:spPr>
        <p:txBody>
          <a:bodyPr anchor="t">
            <a:normAutofit/>
          </a:bodyPr>
          <a:lstStyle/>
          <a:p>
            <a:pPr marL="0" indent="0" algn="ctr">
              <a:lnSpc>
                <a:spcPct val="100000"/>
              </a:lnSpc>
              <a:buNone/>
            </a:pPr>
            <a:r>
              <a:rPr lang="es-MX" dirty="0">
                <a:solidFill>
                  <a:schemeClr val="accent2">
                    <a:lumMod val="20000"/>
                    <a:lumOff val="80000"/>
                  </a:schemeClr>
                </a:solidFill>
              </a:rPr>
              <a:t>En un momento crucial, ya sea que les afectara en forma personal o que afectara a toda la nación; y en el último de los casos, en uno que afectó a toda la raza humana, todos ellos necesitaron </a:t>
            </a:r>
            <a:r>
              <a:rPr lang="es-MX" sz="4000" i="1" dirty="0">
                <a:solidFill>
                  <a:srgbClr val="D883FF"/>
                </a:solidFill>
              </a:rPr>
              <a:t>tomar una decisión</a:t>
            </a:r>
            <a:r>
              <a:rPr lang="es-MX" dirty="0">
                <a:solidFill>
                  <a:schemeClr val="accent2">
                    <a:lumMod val="20000"/>
                    <a:lumOff val="80000"/>
                  </a:schemeClr>
                </a:solidFill>
              </a:rPr>
              <a:t>. </a:t>
            </a:r>
            <a:endParaRPr lang="en-US" b="1" dirty="0">
              <a:solidFill>
                <a:schemeClr val="accent2">
                  <a:lumMod val="20000"/>
                  <a:lumOff val="80000"/>
                </a:schemeClr>
              </a:solidFill>
              <a:latin typeface="Avenir Next" panose="020B0503020202020204" pitchFamily="34" charset="0"/>
            </a:endParaRPr>
          </a:p>
        </p:txBody>
      </p:sp>
    </p:spTree>
    <p:extLst>
      <p:ext uri="{BB962C8B-B14F-4D97-AF65-F5344CB8AC3E}">
        <p14:creationId xmlns:p14="http://schemas.microsoft.com/office/powerpoint/2010/main" val="13831500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06065" y="1678142"/>
            <a:ext cx="4744064" cy="4667250"/>
          </a:xfrm>
        </p:spPr>
        <p:txBody>
          <a:bodyPr>
            <a:normAutofit/>
          </a:bodyPr>
          <a:lstStyle/>
          <a:p>
            <a:pPr marL="0" indent="0" algn="ctr">
              <a:buNone/>
            </a:pPr>
            <a:r>
              <a:rPr lang="es-MX" dirty="0">
                <a:solidFill>
                  <a:schemeClr val="accent4">
                    <a:lumMod val="20000"/>
                    <a:lumOff val="80000"/>
                  </a:schemeClr>
                </a:solidFill>
              </a:rPr>
              <a:t>En cada ocasión se trataba de una situación transformadora de la vida. La decisión que tomaron se puede resumir en </a:t>
            </a:r>
            <a:r>
              <a:rPr lang="es-MX" dirty="0" smtClean="0">
                <a:solidFill>
                  <a:schemeClr val="accent4">
                    <a:lumMod val="20000"/>
                    <a:lumOff val="80000"/>
                  </a:schemeClr>
                </a:solidFill>
              </a:rPr>
              <a:t>tres palabras.</a:t>
            </a:r>
            <a:endParaRPr lang="en-US" dirty="0">
              <a:solidFill>
                <a:schemeClr val="accent4">
                  <a:lumMod val="20000"/>
                  <a:lumOff val="80000"/>
                </a:schemeClr>
              </a:solidFill>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754326"/>
          </a:xfrm>
          <a:prstGeom prst="rect">
            <a:avLst/>
          </a:prstGeom>
          <a:noFill/>
        </p:spPr>
        <p:txBody>
          <a:bodyPr wrap="square" rtlCol="0">
            <a:spAutoFit/>
          </a:bodyPr>
          <a:lstStyle/>
          <a:p>
            <a:pPr algn="ctr"/>
            <a:r>
              <a:rPr lang="en-US" sz="5400" i="1" dirty="0" err="1" smtClean="0">
                <a:solidFill>
                  <a:schemeClr val="accent4">
                    <a:lumMod val="50000"/>
                  </a:schemeClr>
                </a:solidFill>
                <a:cs typeface="Aharoni" panose="02010803020104030203" pitchFamily="2" charset="-79"/>
              </a:rPr>
              <a:t>Cambio</a:t>
            </a:r>
            <a:r>
              <a:rPr lang="en-US" sz="5400" dirty="0" smtClean="0">
                <a:solidFill>
                  <a:schemeClr val="bg1"/>
                </a:solidFill>
                <a:cs typeface="Aharoni" panose="02010803020104030203" pitchFamily="2" charset="-79"/>
              </a:rPr>
              <a:t> de </a:t>
            </a:r>
            <a:r>
              <a:rPr lang="en-US" sz="5400" dirty="0" err="1" smtClean="0">
                <a:solidFill>
                  <a:schemeClr val="bg1"/>
                </a:solidFill>
                <a:cs typeface="Aharoni" panose="02010803020104030203" pitchFamily="2" charset="-79"/>
              </a:rPr>
              <a:t>vida</a:t>
            </a:r>
            <a:endParaRPr lang="en-US" sz="5400" b="1" dirty="0">
              <a:solidFill>
                <a:srgbClr val="935AB1"/>
              </a:solidFill>
              <a:cs typeface="Aharoni" panose="02010803020104030203" pitchFamily="2" charset="-79"/>
            </a:endParaRPr>
          </a:p>
        </p:txBody>
      </p:sp>
    </p:spTree>
    <p:extLst>
      <p:ext uri="{BB962C8B-B14F-4D97-AF65-F5344CB8AC3E}">
        <p14:creationId xmlns:p14="http://schemas.microsoft.com/office/powerpoint/2010/main" val="254430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58333" y="728398"/>
            <a:ext cx="8778766" cy="4351338"/>
          </a:xfrm>
        </p:spPr>
        <p:txBody>
          <a:bodyPr>
            <a:normAutofit/>
          </a:bodyPr>
          <a:lstStyle/>
          <a:p>
            <a:pPr marL="0" indent="0" algn="ctr">
              <a:buNone/>
            </a:pPr>
            <a:r>
              <a:rPr lang="es-MX" sz="4400" dirty="0">
                <a:solidFill>
                  <a:srgbClr val="EBBDFF"/>
                </a:solidFill>
              </a:rPr>
              <a:t>¿Qué es lo que el Espíritu Santo te está diciendo al oído</a:t>
            </a:r>
            <a:r>
              <a:rPr lang="es-MX" sz="4400" dirty="0" smtClean="0">
                <a:solidFill>
                  <a:srgbClr val="EBBDFF"/>
                </a:solidFill>
              </a:rPr>
              <a:t>?</a:t>
            </a:r>
          </a:p>
          <a:p>
            <a:pPr marL="0" indent="0" algn="ctr">
              <a:buNone/>
            </a:pPr>
            <a:r>
              <a:rPr lang="es-MX" sz="4400" dirty="0" smtClean="0">
                <a:solidFill>
                  <a:srgbClr val="EBBDFF"/>
                </a:solidFill>
              </a:rPr>
              <a:t> </a:t>
            </a:r>
            <a:r>
              <a:rPr lang="es-MX" sz="4400" dirty="0">
                <a:solidFill>
                  <a:srgbClr val="EBBDFF"/>
                </a:solidFill>
              </a:rPr>
              <a:t>¿A dónde te está llamando Dios el día de hoy</a:t>
            </a:r>
            <a:r>
              <a:rPr lang="es-MX" sz="4400" dirty="0" smtClean="0">
                <a:solidFill>
                  <a:srgbClr val="EBBDFF"/>
                </a:solidFill>
              </a:rPr>
              <a:t>?</a:t>
            </a:r>
          </a:p>
          <a:p>
            <a:pPr marL="0" indent="0" algn="ctr">
              <a:buNone/>
            </a:pPr>
            <a:r>
              <a:rPr lang="es-MX" sz="4400" dirty="0" smtClean="0">
                <a:solidFill>
                  <a:srgbClr val="EBBDFF"/>
                </a:solidFill>
              </a:rPr>
              <a:t> </a:t>
            </a:r>
            <a:r>
              <a:rPr lang="es-MX" sz="4400" dirty="0">
                <a:solidFill>
                  <a:srgbClr val="EBBDFF"/>
                </a:solidFill>
              </a:rPr>
              <a:t>¿Cuál será tu respuesta? </a:t>
            </a:r>
            <a:endParaRPr lang="en-US" sz="4400" dirty="0">
              <a:solidFill>
                <a:srgbClr val="EBBDFF"/>
              </a:solidFill>
            </a:endParaRPr>
          </a:p>
        </p:txBody>
      </p:sp>
    </p:spTree>
    <p:extLst>
      <p:ext uri="{BB962C8B-B14F-4D97-AF65-F5344CB8AC3E}">
        <p14:creationId xmlns:p14="http://schemas.microsoft.com/office/powerpoint/2010/main" val="3819627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AD93DCE-5EB7-6942-963B-3DE17C25594C}"/>
              </a:ext>
            </a:extLst>
          </p:cNvPr>
          <p:cNvSpPr txBox="1"/>
          <p:nvPr/>
        </p:nvSpPr>
        <p:spPr>
          <a:xfrm>
            <a:off x="5568574" y="3201131"/>
            <a:ext cx="4384431" cy="1569660"/>
          </a:xfrm>
          <a:prstGeom prst="rect">
            <a:avLst/>
          </a:prstGeom>
          <a:noFill/>
        </p:spPr>
        <p:txBody>
          <a:bodyPr wrap="square" rtlCol="0">
            <a:spAutoFit/>
          </a:bodyPr>
          <a:lstStyle/>
          <a:p>
            <a:pPr algn="ctr"/>
            <a:r>
              <a:rPr lang="en-US" sz="9600" i="1" dirty="0" smtClean="0">
                <a:solidFill>
                  <a:schemeClr val="accent4">
                    <a:lumMod val="20000"/>
                    <a:lumOff val="80000"/>
                  </a:schemeClr>
                </a:solidFill>
                <a:cs typeface="Aharoni" panose="02010803020104030203" pitchFamily="2" charset="-79"/>
              </a:rPr>
              <a:t>YO IRÉ</a:t>
            </a:r>
            <a:endParaRPr lang="en-US" sz="9600" b="1" dirty="0">
              <a:solidFill>
                <a:schemeClr val="accent4">
                  <a:lumMod val="20000"/>
                  <a:lumOff val="80000"/>
                </a:schemeClr>
              </a:solidFill>
              <a:cs typeface="Aharoni" panose="02010803020104030203" pitchFamily="2" charset="-79"/>
            </a:endParaRPr>
          </a:p>
        </p:txBody>
      </p:sp>
      <p:sp>
        <p:nvSpPr>
          <p:cNvPr id="4" name="Rectangle 3"/>
          <p:cNvSpPr/>
          <p:nvPr/>
        </p:nvSpPr>
        <p:spPr>
          <a:xfrm>
            <a:off x="1322054" y="2099733"/>
            <a:ext cx="2945145" cy="3477875"/>
          </a:xfrm>
          <a:prstGeom prst="rect">
            <a:avLst/>
          </a:prstGeom>
        </p:spPr>
        <p:txBody>
          <a:bodyPr wrap="square">
            <a:spAutoFit/>
          </a:bodyPr>
          <a:lstStyle/>
          <a:p>
            <a:pPr algn="ctr"/>
            <a:r>
              <a:rPr lang="es-MX" sz="4400" dirty="0">
                <a:solidFill>
                  <a:srgbClr val="EBBDFF"/>
                </a:solidFill>
                <a:latin typeface="Times New Roman" panose="02020603050405020304" pitchFamily="18" charset="0"/>
                <a:ea typeface="Times New Roman" panose="02020603050405020304" pitchFamily="18" charset="0"/>
              </a:rPr>
              <a:t>Que el amor de Jesús te habilite </a:t>
            </a:r>
            <a:r>
              <a:rPr lang="es-MX" sz="4400">
                <a:solidFill>
                  <a:srgbClr val="EBBDFF"/>
                </a:solidFill>
                <a:latin typeface="Times New Roman" panose="02020603050405020304" pitchFamily="18" charset="0"/>
                <a:ea typeface="Times New Roman" panose="02020603050405020304" pitchFamily="18" charset="0"/>
              </a:rPr>
              <a:t>para </a:t>
            </a:r>
            <a:r>
              <a:rPr lang="es-MX" sz="4400" smtClean="0">
                <a:solidFill>
                  <a:srgbClr val="EBBDFF"/>
                </a:solidFill>
                <a:latin typeface="Times New Roman" panose="02020603050405020304" pitchFamily="18" charset="0"/>
                <a:ea typeface="Times New Roman" panose="02020603050405020304" pitchFamily="18" charset="0"/>
              </a:rPr>
              <a:t>responder</a:t>
            </a:r>
            <a:endParaRPr lang="en-US" sz="4400" dirty="0">
              <a:solidFill>
                <a:srgbClr val="EBBDFF"/>
              </a:solidFill>
            </a:endParaRPr>
          </a:p>
        </p:txBody>
      </p:sp>
    </p:spTree>
    <p:extLst>
      <p:ext uri="{BB962C8B-B14F-4D97-AF65-F5344CB8AC3E}">
        <p14:creationId xmlns:p14="http://schemas.microsoft.com/office/powerpoint/2010/main" val="284572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5AB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426AB7-D619-4515-962A-BC83909EC0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47DF98-723F-4AAC-ABCF-CACBC438F7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EA29FC7C-9308-4FDE-8DCA-405668055B0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729DFD-F1B4-7F48-BE90-4B4F84F5A17C}"/>
              </a:ext>
            </a:extLst>
          </p:cNvPr>
          <p:cNvSpPr>
            <a:spLocks noGrp="1"/>
          </p:cNvSpPr>
          <p:nvPr>
            <p:ph type="title"/>
          </p:nvPr>
        </p:nvSpPr>
        <p:spPr>
          <a:xfrm>
            <a:off x="1109980" y="4207884"/>
            <a:ext cx="9966960" cy="1560320"/>
          </a:xfrm>
        </p:spPr>
        <p:txBody>
          <a:bodyPr vert="horz" lIns="91440" tIns="45720" rIns="91440" bIns="45720" rtlCol="0" anchor="b">
            <a:normAutofit fontScale="90000"/>
          </a:bodyPr>
          <a:lstStyle/>
          <a:p>
            <a:pPr algn="ctr">
              <a:lnSpc>
                <a:spcPct val="100000"/>
              </a:lnSpc>
            </a:pPr>
            <a:r>
              <a:rPr lang="en-US" b="1" dirty="0">
                <a:solidFill>
                  <a:srgbClr val="9437FF"/>
                </a:solidFill>
                <a:latin typeface="Avenir Next" panose="020B0503020202020204" pitchFamily="34" charset="0"/>
                <a:cs typeface="+mj-cs"/>
              </a:rPr>
              <a:t/>
            </a:r>
            <a:br>
              <a:rPr lang="en-US" b="1" dirty="0">
                <a:solidFill>
                  <a:srgbClr val="9437FF"/>
                </a:solidFill>
                <a:latin typeface="Avenir Next" panose="020B0503020202020204" pitchFamily="34" charset="0"/>
                <a:cs typeface="+mj-cs"/>
              </a:rPr>
            </a:br>
            <a:r>
              <a:rPr lang="en-US" b="1" dirty="0" smtClean="0">
                <a:solidFill>
                  <a:srgbClr val="9437FF"/>
                </a:solidFill>
                <a:latin typeface="Avenir Next" panose="020B0503020202020204" pitchFamily="34" charset="0"/>
                <a:cs typeface="+mj-cs"/>
              </a:rPr>
              <a:t/>
            </a:r>
            <a:br>
              <a:rPr lang="en-US" b="1" dirty="0" smtClean="0">
                <a:solidFill>
                  <a:srgbClr val="9437FF"/>
                </a:solidFill>
                <a:latin typeface="Avenir Next" panose="020B0503020202020204" pitchFamily="34" charset="0"/>
                <a:cs typeface="+mj-cs"/>
              </a:rPr>
            </a:br>
            <a:r>
              <a:rPr lang="en-US" b="1" dirty="0">
                <a:solidFill>
                  <a:srgbClr val="9437FF"/>
                </a:solidFill>
                <a:latin typeface="Avenir Next" panose="020B0503020202020204" pitchFamily="34" charset="0"/>
                <a:cs typeface="+mj-cs"/>
              </a:rPr>
              <a:t/>
            </a:r>
            <a:br>
              <a:rPr lang="en-US" b="1" dirty="0">
                <a:solidFill>
                  <a:srgbClr val="9437FF"/>
                </a:solidFill>
                <a:latin typeface="Avenir Next" panose="020B0503020202020204" pitchFamily="34" charset="0"/>
                <a:cs typeface="+mj-cs"/>
              </a:rPr>
            </a:br>
            <a:r>
              <a:rPr lang="en-US" b="1" dirty="0" smtClean="0">
                <a:solidFill>
                  <a:srgbClr val="9437FF"/>
                </a:solidFill>
                <a:latin typeface="Avenir Next" panose="020B0503020202020204" pitchFamily="34" charset="0"/>
                <a:cs typeface="+mj-cs"/>
              </a:rPr>
              <a:t/>
            </a:r>
            <a:br>
              <a:rPr lang="en-US" b="1" dirty="0" smtClean="0">
                <a:solidFill>
                  <a:srgbClr val="9437FF"/>
                </a:solidFill>
                <a:latin typeface="Avenir Next" panose="020B0503020202020204" pitchFamily="34" charset="0"/>
                <a:cs typeface="+mj-cs"/>
              </a:rPr>
            </a:br>
            <a:r>
              <a:rPr lang="es-MX" b="1" dirty="0">
                <a:solidFill>
                  <a:srgbClr val="521B93"/>
                </a:solidFill>
              </a:rPr>
              <a:t>Historia 1</a:t>
            </a:r>
            <a:r>
              <a:rPr lang="en-US" dirty="0">
                <a:solidFill>
                  <a:srgbClr val="9437FF"/>
                </a:solidFill>
              </a:rPr>
              <a:t/>
            </a:r>
            <a:br>
              <a:rPr lang="en-US" dirty="0">
                <a:solidFill>
                  <a:srgbClr val="9437FF"/>
                </a:solidFill>
              </a:rPr>
            </a:br>
            <a:r>
              <a:rPr lang="es-MX" dirty="0">
                <a:solidFill>
                  <a:srgbClr val="9437FF"/>
                </a:solidFill>
              </a:rPr>
              <a:t>Ella era una hermosa joven soltera</a:t>
            </a:r>
            <a:endParaRPr lang="en-US" sz="3200" dirty="0">
              <a:solidFill>
                <a:srgbClr val="9437FF"/>
              </a:solidFill>
              <a:latin typeface="Avenir Next" panose="020B0503020202020204" pitchFamily="34" charset="0"/>
              <a:cs typeface="+mj-cs"/>
            </a:endParaRPr>
          </a:p>
        </p:txBody>
      </p:sp>
      <p:pic>
        <p:nvPicPr>
          <p:cNvPr id="5" name="Content Placeholder 4" descr="A group of people walking down the street&#10;&#10;Description automatically generated">
            <a:extLst>
              <a:ext uri="{FF2B5EF4-FFF2-40B4-BE49-F238E27FC236}">
                <a16:creationId xmlns:a16="http://schemas.microsoft.com/office/drawing/2014/main" id="{CABCA6C7-0883-5F47-822B-29A8CABF0BE4}"/>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99830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27689" y="824472"/>
            <a:ext cx="9213778" cy="4351338"/>
          </a:xfrm>
        </p:spPr>
        <p:txBody>
          <a:bodyPr anchor="t">
            <a:normAutofit/>
          </a:bodyPr>
          <a:lstStyle/>
          <a:p>
            <a:pPr marL="0" indent="0">
              <a:buNone/>
            </a:pPr>
            <a:r>
              <a:rPr lang="es-MX" sz="4400" dirty="0">
                <a:solidFill>
                  <a:schemeClr val="accent2">
                    <a:lumMod val="40000"/>
                    <a:lumOff val="60000"/>
                  </a:schemeClr>
                </a:solidFill>
              </a:rPr>
              <a:t>No tenía idea de que por causa de este hombre, ese mismo día (en menos de veinticuatro horas), su vida iba a cambiar </a:t>
            </a:r>
            <a:r>
              <a:rPr lang="es-MX" sz="4400" i="1" dirty="0">
                <a:solidFill>
                  <a:srgbClr val="D883FF"/>
                </a:solidFill>
              </a:rPr>
              <a:t>para siempre</a:t>
            </a:r>
            <a:r>
              <a:rPr lang="es-MX" sz="4400" dirty="0">
                <a:solidFill>
                  <a:schemeClr val="accent2">
                    <a:lumMod val="40000"/>
                    <a:lumOff val="60000"/>
                  </a:schemeClr>
                </a:solidFill>
              </a:rPr>
              <a:t>. </a:t>
            </a:r>
            <a:endParaRPr lang="en-US" sz="4400" dirty="0">
              <a:solidFill>
                <a:schemeClr val="accent2">
                  <a:lumMod val="40000"/>
                  <a:lumOff val="60000"/>
                </a:schemeClr>
              </a:solidFill>
            </a:endParaRPr>
          </a:p>
        </p:txBody>
      </p:sp>
    </p:spTree>
    <p:extLst>
      <p:ext uri="{BB962C8B-B14F-4D97-AF65-F5344CB8AC3E}">
        <p14:creationId xmlns:p14="http://schemas.microsoft.com/office/powerpoint/2010/main" val="42921261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830528" y="2105843"/>
            <a:ext cx="4478215" cy="3719769"/>
          </a:xfrm>
        </p:spPr>
        <p:txBody>
          <a:bodyPr>
            <a:normAutofit fontScale="77500" lnSpcReduction="20000"/>
          </a:bodyPr>
          <a:lstStyle/>
          <a:p>
            <a:pPr marL="0" indent="0" algn="ctr">
              <a:lnSpc>
                <a:spcPct val="120000"/>
              </a:lnSpc>
              <a:buNone/>
            </a:pPr>
            <a:r>
              <a:rPr lang="es-MX" dirty="0"/>
              <a:t>¿Te has encontrado alguna vez en una situación en que debes tomar una decisión rápida y que esa decisión sea tal que va a cambiar completamente tu vida?</a:t>
            </a:r>
            <a:endParaRPr lang="en-US" sz="2800"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8" y="2719232"/>
            <a:ext cx="4384431" cy="2492990"/>
          </a:xfrm>
          <a:prstGeom prst="rect">
            <a:avLst/>
          </a:prstGeom>
          <a:noFill/>
        </p:spPr>
        <p:txBody>
          <a:bodyPr wrap="square" rtlCol="0">
            <a:spAutoFit/>
          </a:bodyPr>
          <a:lstStyle/>
          <a:p>
            <a:pPr algn="ctr"/>
            <a:r>
              <a:rPr lang="es-MX" sz="4800" dirty="0" smtClean="0"/>
              <a:t>Debes </a:t>
            </a:r>
            <a:r>
              <a:rPr lang="es-MX" sz="4800" dirty="0"/>
              <a:t>tomar una </a:t>
            </a:r>
            <a:r>
              <a:rPr lang="es-MX" sz="4800" dirty="0" smtClean="0">
                <a:solidFill>
                  <a:srgbClr val="521B93"/>
                </a:solidFill>
              </a:rPr>
              <a:t>DECISIÓN</a:t>
            </a:r>
            <a:r>
              <a:rPr lang="es-MX" sz="4800" dirty="0" smtClean="0"/>
              <a:t> </a:t>
            </a:r>
            <a:r>
              <a:rPr lang="es-MX" sz="6000" i="1" dirty="0">
                <a:solidFill>
                  <a:schemeClr val="bg1"/>
                </a:solidFill>
                <a:latin typeface="Blackadder ITC" panose="04020505051007020D02" pitchFamily="82" charset="0"/>
              </a:rPr>
              <a:t>rápida</a:t>
            </a:r>
            <a:endParaRPr lang="en-US" sz="6000" i="1" dirty="0">
              <a:solidFill>
                <a:schemeClr val="bg1"/>
              </a:solidFill>
              <a:latin typeface="Blackadder ITC" panose="04020505051007020D02" pitchFamily="82" charset="0"/>
              <a:cs typeface="Aharoni" panose="02010803020104030203" pitchFamily="2" charset="-79"/>
            </a:endParaRPr>
          </a:p>
        </p:txBody>
      </p:sp>
    </p:spTree>
    <p:extLst>
      <p:ext uri="{BB962C8B-B14F-4D97-AF65-F5344CB8AC3E}">
        <p14:creationId xmlns:p14="http://schemas.microsoft.com/office/powerpoint/2010/main" val="32966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57749" y="546282"/>
            <a:ext cx="8778766" cy="3519903"/>
          </a:xfrm>
        </p:spPr>
        <p:txBody>
          <a:bodyPr>
            <a:normAutofit/>
          </a:bodyPr>
          <a:lstStyle/>
          <a:p>
            <a:pPr marL="0" indent="0">
              <a:buNone/>
            </a:pPr>
            <a:r>
              <a:rPr lang="es-MX" sz="3600" dirty="0" smtClean="0">
                <a:solidFill>
                  <a:schemeClr val="bg1"/>
                </a:solidFill>
              </a:rPr>
              <a:t>Podemos encontrar </a:t>
            </a:r>
            <a:r>
              <a:rPr lang="es-MX" sz="3600" dirty="0">
                <a:solidFill>
                  <a:schemeClr val="bg1"/>
                </a:solidFill>
              </a:rPr>
              <a:t>su respuesta en Génesis 24:58 (NVI ). </a:t>
            </a:r>
            <a:endParaRPr lang="es-MX" sz="3600" dirty="0" smtClean="0">
              <a:solidFill>
                <a:schemeClr val="bg1"/>
              </a:solidFill>
            </a:endParaRPr>
          </a:p>
          <a:p>
            <a:pPr marL="0" indent="0" algn="ctr">
              <a:buNone/>
            </a:pPr>
            <a:r>
              <a:rPr lang="es-MX" sz="3600" dirty="0" smtClean="0">
                <a:solidFill>
                  <a:schemeClr val="bg1"/>
                </a:solidFill>
              </a:rPr>
              <a:t>“</a:t>
            </a:r>
            <a:r>
              <a:rPr lang="es-MX" sz="3600" dirty="0">
                <a:solidFill>
                  <a:schemeClr val="bg1"/>
                </a:solidFill>
              </a:rPr>
              <a:t>Así que llamaron a Rebeca y le preguntaron: —¿Quieres irte con este hombre? —Sí —respondió ella” </a:t>
            </a:r>
            <a:endParaRPr lang="es-MX" sz="3600" dirty="0" smtClean="0">
              <a:solidFill>
                <a:schemeClr val="bg1"/>
              </a:solidFill>
            </a:endParaRPr>
          </a:p>
          <a:p>
            <a:pPr marL="0" indent="0" algn="ctr">
              <a:buNone/>
            </a:pPr>
            <a:r>
              <a:rPr lang="es-MX" sz="3600" dirty="0" smtClean="0">
                <a:solidFill>
                  <a:schemeClr val="bg1"/>
                </a:solidFill>
              </a:rPr>
              <a:t>(“</a:t>
            </a:r>
            <a:r>
              <a:rPr lang="es-MX" sz="3600" dirty="0">
                <a:solidFill>
                  <a:schemeClr val="accent3">
                    <a:lumMod val="60000"/>
                    <a:lumOff val="40000"/>
                  </a:schemeClr>
                </a:solidFill>
              </a:rPr>
              <a:t>Yo iré</a:t>
            </a:r>
            <a:r>
              <a:rPr lang="es-MX" sz="3600" dirty="0">
                <a:solidFill>
                  <a:schemeClr val="bg1"/>
                </a:solidFill>
              </a:rPr>
              <a:t>”, en otras versiones). </a:t>
            </a:r>
            <a:endParaRPr lang="en-US" sz="3600" dirty="0">
              <a:solidFill>
                <a:schemeClr val="bg1"/>
              </a:solidFill>
            </a:endParaRPr>
          </a:p>
          <a:p>
            <a:pPr marL="0" indent="0">
              <a:lnSpc>
                <a:spcPct val="100000"/>
              </a:lnSpc>
              <a:buNone/>
            </a:pPr>
            <a:endParaRPr lang="en-US" dirty="0">
              <a:latin typeface="Avenir Next" panose="020B0503020202020204" pitchFamily="34" charset="0"/>
            </a:endParaRPr>
          </a:p>
        </p:txBody>
      </p:sp>
    </p:spTree>
    <p:extLst>
      <p:ext uri="{BB962C8B-B14F-4D97-AF65-F5344CB8AC3E}">
        <p14:creationId xmlns:p14="http://schemas.microsoft.com/office/powerpoint/2010/main" val="1281857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A06940-8A1D-E849-BD52-E2D6E3ABD8C8}"/>
              </a:ext>
            </a:extLst>
          </p:cNvPr>
          <p:cNvSpPr>
            <a:spLocks noGrp="1"/>
          </p:cNvSpPr>
          <p:nvPr>
            <p:ph type="title"/>
          </p:nvPr>
        </p:nvSpPr>
        <p:spPr>
          <a:xfrm>
            <a:off x="530942" y="4085626"/>
            <a:ext cx="10810568" cy="1560320"/>
          </a:xfrm>
        </p:spPr>
        <p:txBody>
          <a:bodyPr vert="horz" lIns="91440" tIns="45720" rIns="91440" bIns="45720" rtlCol="0" anchor="b">
            <a:noAutofit/>
          </a:bodyPr>
          <a:lstStyle/>
          <a:p>
            <a:pPr algn="ctr"/>
            <a:r>
              <a:rPr lang="en-US" sz="3600" b="1" dirty="0">
                <a:latin typeface="Avenir Next" panose="020B0503020202020204" pitchFamily="34" charset="0"/>
                <a:cs typeface="+mj-cs"/>
              </a:rPr>
              <a:t/>
            </a:r>
            <a:br>
              <a:rPr lang="en-US" sz="3600" b="1" dirty="0">
                <a:latin typeface="Avenir Next" panose="020B0503020202020204" pitchFamily="34" charset="0"/>
                <a:cs typeface="+mj-cs"/>
              </a:rPr>
            </a:br>
            <a:r>
              <a:rPr lang="es-MX" b="1" dirty="0">
                <a:solidFill>
                  <a:srgbClr val="521B93"/>
                </a:solidFill>
              </a:rPr>
              <a:t>Historia 2</a:t>
            </a:r>
            <a:r>
              <a:rPr lang="en-US" dirty="0"/>
              <a:t/>
            </a:r>
            <a:br>
              <a:rPr lang="en-US" dirty="0"/>
            </a:br>
            <a:r>
              <a:rPr lang="es-MX" dirty="0">
                <a:solidFill>
                  <a:srgbClr val="9437FF"/>
                </a:solidFill>
              </a:rPr>
              <a:t>Eran tiempos difíciles</a:t>
            </a:r>
            <a:endParaRPr lang="en-US" sz="3600" dirty="0">
              <a:solidFill>
                <a:srgbClr val="9437FF"/>
              </a:solidFill>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A146034F-0FE8-524D-9343-CFFCCE2FCEFD}"/>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424611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15541BB-AAE9-CE49-AB06-9AB76652478E}"/>
              </a:ext>
            </a:extLst>
          </p:cNvPr>
          <p:cNvSpPr>
            <a:spLocks noGrp="1"/>
          </p:cNvSpPr>
          <p:nvPr>
            <p:ph type="title"/>
          </p:nvPr>
        </p:nvSpPr>
        <p:spPr>
          <a:xfrm>
            <a:off x="838200" y="500062"/>
            <a:ext cx="8946931" cy="1325563"/>
          </a:xfrm>
        </p:spPr>
        <p:txBody>
          <a:bodyPr>
            <a:normAutofit/>
          </a:bodyPr>
          <a:lstStyle/>
          <a:p>
            <a:r>
              <a:rPr lang="en-US" dirty="0"/>
              <a:t>	</a:t>
            </a:r>
          </a:p>
        </p:txBody>
      </p:sp>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162843"/>
            <a:ext cx="8789276" cy="4351338"/>
          </a:xfrm>
        </p:spPr>
        <p:txBody>
          <a:bodyPr anchor="t">
            <a:normAutofit/>
          </a:bodyPr>
          <a:lstStyle/>
          <a:p>
            <a:pPr marL="0" indent="0" algn="just">
              <a:buNone/>
            </a:pPr>
            <a:r>
              <a:rPr lang="es-MX" dirty="0">
                <a:solidFill>
                  <a:srgbClr val="D883FF"/>
                </a:solidFill>
              </a:rPr>
              <a:t>Ella recibió un claro mensaje de Dios que debía dar a conocer a los demás. Eran </a:t>
            </a:r>
            <a:r>
              <a:rPr lang="es-MX" i="1" dirty="0">
                <a:solidFill>
                  <a:schemeClr val="accent3">
                    <a:lumMod val="40000"/>
                    <a:lumOff val="60000"/>
                  </a:schemeClr>
                </a:solidFill>
              </a:rPr>
              <a:t>noticias emocionantes</a:t>
            </a:r>
            <a:r>
              <a:rPr lang="es-MX" dirty="0">
                <a:solidFill>
                  <a:srgbClr val="D883FF"/>
                </a:solidFill>
              </a:rPr>
              <a:t>. Dios tenía un plan para liberar a su pueblo de esta terrible opresión. </a:t>
            </a:r>
            <a:r>
              <a:rPr lang="es-MX" dirty="0">
                <a:solidFill>
                  <a:schemeClr val="accent3">
                    <a:lumMod val="40000"/>
                    <a:lumOff val="60000"/>
                  </a:schemeClr>
                </a:solidFill>
              </a:rPr>
              <a:t>Y ella actuó en forma </a:t>
            </a:r>
            <a:r>
              <a:rPr lang="es-MX" dirty="0" smtClean="0">
                <a:solidFill>
                  <a:schemeClr val="accent3">
                    <a:lumMod val="40000"/>
                    <a:lumOff val="60000"/>
                  </a:schemeClr>
                </a:solidFill>
              </a:rPr>
              <a:t>inmediata.</a:t>
            </a:r>
            <a:endParaRPr lang="en-US" sz="3200" b="1" dirty="0">
              <a:solidFill>
                <a:schemeClr val="accent3">
                  <a:lumMod val="40000"/>
                  <a:lumOff val="60000"/>
                </a:schemeClr>
              </a:solidFill>
              <a:latin typeface="Avenir Next" panose="020B0503020202020204" pitchFamily="34" charset="0"/>
            </a:endParaRPr>
          </a:p>
        </p:txBody>
      </p:sp>
    </p:spTree>
    <p:extLst>
      <p:ext uri="{BB962C8B-B14F-4D97-AF65-F5344CB8AC3E}">
        <p14:creationId xmlns:p14="http://schemas.microsoft.com/office/powerpoint/2010/main" val="147625268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786112" y="1970906"/>
            <a:ext cx="4478215" cy="4252912"/>
          </a:xfrm>
        </p:spPr>
        <p:txBody>
          <a:bodyPr>
            <a:normAutofit fontScale="92500" lnSpcReduction="20000"/>
          </a:bodyPr>
          <a:lstStyle/>
          <a:p>
            <a:pPr marL="0" indent="0" algn="ctr">
              <a:lnSpc>
                <a:spcPct val="140000"/>
              </a:lnSpc>
              <a:buNone/>
            </a:pPr>
            <a:r>
              <a:rPr lang="es-MX" sz="3900" dirty="0" smtClean="0">
                <a:solidFill>
                  <a:srgbClr val="521B93"/>
                </a:solidFill>
              </a:rPr>
              <a:t>Su </a:t>
            </a:r>
            <a:r>
              <a:rPr lang="es-MX" sz="3900" dirty="0">
                <a:solidFill>
                  <a:srgbClr val="521B93"/>
                </a:solidFill>
              </a:rPr>
              <a:t>ultimátum era el siguiente: “Si tú vas conmigo, yo iré; pero, si tú no vas conmigo, entonces no iré”.</a:t>
            </a:r>
            <a:endParaRPr lang="en-US" sz="3900" dirty="0">
              <a:solidFill>
                <a:srgbClr val="521B93"/>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938992"/>
          </a:xfrm>
          <a:prstGeom prst="rect">
            <a:avLst/>
          </a:prstGeom>
          <a:noFill/>
        </p:spPr>
        <p:txBody>
          <a:bodyPr wrap="square" rtlCol="0">
            <a:spAutoFit/>
          </a:bodyPr>
          <a:lstStyle/>
          <a:p>
            <a:pPr algn="ctr"/>
            <a:r>
              <a:rPr lang="es-MX" sz="4000" dirty="0" smtClean="0">
                <a:solidFill>
                  <a:schemeClr val="bg1"/>
                </a:solidFill>
              </a:rPr>
              <a:t>Una </a:t>
            </a:r>
            <a:r>
              <a:rPr lang="es-MX" sz="4000" i="1" dirty="0">
                <a:solidFill>
                  <a:schemeClr val="accent3">
                    <a:lumMod val="60000"/>
                    <a:lumOff val="40000"/>
                  </a:schemeClr>
                </a:solidFill>
              </a:rPr>
              <a:t>extraña</a:t>
            </a:r>
            <a:r>
              <a:rPr lang="es-MX" sz="4000" dirty="0">
                <a:solidFill>
                  <a:schemeClr val="accent3">
                    <a:lumMod val="60000"/>
                    <a:lumOff val="40000"/>
                  </a:schemeClr>
                </a:solidFill>
              </a:rPr>
              <a:t> </a:t>
            </a:r>
            <a:r>
              <a:rPr lang="es-MX" sz="4000" dirty="0">
                <a:solidFill>
                  <a:schemeClr val="bg1"/>
                </a:solidFill>
              </a:rPr>
              <a:t>resolución definitiva</a:t>
            </a:r>
            <a:endParaRPr lang="en-US" sz="8800" b="1" dirty="0">
              <a:solidFill>
                <a:schemeClr val="bg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1052259485"/>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 Will Go-IDOP" id="{73B412CE-BC7E-6544-84A4-A88F39E91281}" vid="{19ADF58F-892F-8C4E-9406-28A52346C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otalTime>390</TotalTime>
  <Words>3491</Words>
  <Application>Microsoft Office PowerPoint</Application>
  <PresentationFormat>Widescreen</PresentationFormat>
  <Paragraphs>152</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Aharoni</vt:lpstr>
      <vt:lpstr>Arial</vt:lpstr>
      <vt:lpstr>Avenir Next</vt:lpstr>
      <vt:lpstr>Blackadder ITC</vt:lpstr>
      <vt:lpstr>Book Antiqua</vt:lpstr>
      <vt:lpstr>Calibri</vt:lpstr>
      <vt:lpstr>Times New Roman</vt:lpstr>
      <vt:lpstr>Trebuchet MS</vt:lpstr>
      <vt:lpstr>Office Theme</vt:lpstr>
      <vt:lpstr> Yo Iré</vt:lpstr>
      <vt:lpstr>ESCUCHA</vt:lpstr>
      <vt:lpstr>    Historia 1 Ella era una hermosa joven soltera</vt:lpstr>
      <vt:lpstr>PowerPoint Presentation</vt:lpstr>
      <vt:lpstr>PowerPoint Presentation</vt:lpstr>
      <vt:lpstr>PowerPoint Presentation</vt:lpstr>
      <vt:lpstr> Historia 2 Eran tiempos difíciles</vt:lpstr>
      <vt:lpstr> </vt:lpstr>
      <vt:lpstr>PowerPoint Presentation</vt:lpstr>
      <vt:lpstr>PowerPoint Presentation</vt:lpstr>
      <vt:lpstr>Historia 3 Distinguirse y hacerse notar del resto en una comunidad. </vt:lpstr>
      <vt:lpstr>PowerPoint Presentation</vt:lpstr>
      <vt:lpstr>PowerPoint Presentation</vt:lpstr>
      <vt:lpstr>PowerPoint Presentation</vt:lpstr>
      <vt:lpstr>Historia 4 “¿Que él está haciendo qué? ¡Estaba realmente estupefacta! </vt:lpstr>
      <vt:lpstr>PowerPoint Presentation</vt:lpstr>
      <vt:lpstr>PowerPoint Presentation</vt:lpstr>
      <vt:lpstr>PowerPoint Presentation</vt:lpstr>
      <vt:lpstr>Historia 5 Ver un cuadro mucho más grande y ajustar su vida de acuerdo a esa visión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WILL GO</dc:title>
  <dc:creator>Arrais, Raquel</dc:creator>
  <cp:lastModifiedBy>Melba Dinorah Rivera</cp:lastModifiedBy>
  <cp:revision>75</cp:revision>
  <dcterms:created xsi:type="dcterms:W3CDTF">2020-10-03T20:35:28Z</dcterms:created>
  <dcterms:modified xsi:type="dcterms:W3CDTF">2021-01-19T21:00:25Z</dcterms:modified>
</cp:coreProperties>
</file>