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0" r:id="rId2"/>
    <p:sldId id="271" r:id="rId3"/>
    <p:sldId id="272" r:id="rId4"/>
    <p:sldId id="274" r:id="rId5"/>
    <p:sldId id="275" r:id="rId6"/>
    <p:sldId id="281" r:id="rId7"/>
    <p:sldId id="328" r:id="rId8"/>
    <p:sldId id="329" r:id="rId9"/>
    <p:sldId id="282" r:id="rId10"/>
    <p:sldId id="263" r:id="rId11"/>
    <p:sldId id="268" r:id="rId12"/>
    <p:sldId id="290" r:id="rId13"/>
    <p:sldId id="291" r:id="rId14"/>
    <p:sldId id="292" r:id="rId15"/>
    <p:sldId id="293" r:id="rId16"/>
    <p:sldId id="296" r:id="rId17"/>
    <p:sldId id="298" r:id="rId18"/>
    <p:sldId id="304" r:id="rId19"/>
    <p:sldId id="305" r:id="rId20"/>
    <p:sldId id="306" r:id="rId21"/>
    <p:sldId id="307" r:id="rId22"/>
    <p:sldId id="308" r:id="rId23"/>
    <p:sldId id="320" r:id="rId24"/>
    <p:sldId id="323" r:id="rId25"/>
    <p:sldId id="333" r:id="rId26"/>
    <p:sldId id="334" r:id="rId27"/>
    <p:sldId id="335" r:id="rId28"/>
    <p:sldId id="337" r:id="rId29"/>
    <p:sldId id="338" r:id="rId30"/>
    <p:sldId id="339" r:id="rId31"/>
    <p:sldId id="340" r:id="rId32"/>
    <p:sldId id="341" r:id="rId33"/>
    <p:sldId id="342" r:id="rId34"/>
    <p:sldId id="343" r:id="rId35"/>
    <p:sldId id="344" r:id="rId36"/>
    <p:sldId id="345" r:id="rId37"/>
    <p:sldId id="346" r:id="rId38"/>
    <p:sldId id="347" r:id="rId39"/>
    <p:sldId id="351" r:id="rId40"/>
    <p:sldId id="352" r:id="rId4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0FC"/>
    <a:srgbClr val="39383E"/>
    <a:srgbClr val="D4DEEC"/>
    <a:srgbClr val="B88521"/>
    <a:srgbClr val="CE9B66"/>
    <a:srgbClr val="C59776"/>
    <a:srgbClr val="76838A"/>
    <a:srgbClr val="BF6701"/>
    <a:srgbClr val="E2CCA3"/>
    <a:srgbClr val="C99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2"/>
    <p:restoredTop sz="75442" autoAdjust="0"/>
  </p:normalViewPr>
  <p:slideViewPr>
    <p:cSldViewPr>
      <p:cViewPr varScale="1">
        <p:scale>
          <a:sx n="95" d="100"/>
          <a:sy n="95" d="100"/>
        </p:scale>
        <p:origin x="560" y="176"/>
      </p:cViewPr>
      <p:guideLst>
        <p:guide orient="horz" pos="2160"/>
        <p:guide pos="3840"/>
      </p:guideLst>
    </p:cSldViewPr>
  </p:slideViewPr>
  <p:notesTextViewPr>
    <p:cViewPr>
      <p:scale>
        <a:sx n="100" d="100"/>
        <a:sy n="100" d="100"/>
      </p:scale>
      <p:origin x="0" y="-104"/>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2AB3BA-EA71-4CBE-BBAF-F89B5442DC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049C63-8EEA-4489-98DD-3307D419CEED}" type="slidenum">
              <a:rPr lang="en-US" altLang="en-US"/>
              <a:pPr>
                <a:spcBef>
                  <a:spcPct val="0"/>
                </a:spcBef>
              </a:pPr>
              <a:t>1</a:t>
            </a:fld>
            <a:endParaRPr lang="en-US" altLang="en-US"/>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What should be the focus of our prayers in these Last Days? As we see the urgency of the times in which we live, what should be praying about?</a:t>
            </a:r>
          </a:p>
          <a:p>
            <a:pPr eaLnBrk="1" hangingPunct="1"/>
            <a:r>
              <a:rPr lang="en-US" altLang="en-US" b="1" dirty="0">
                <a:latin typeface="Arial" panose="020B0604020202020204" pitchFamily="34" charset="0"/>
              </a:rPr>
              <a:t>Next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9F1500-B5A7-4640-943C-8AD5C4FB0677}" type="slidenum">
              <a:rPr lang="en-US" altLang="en-US"/>
              <a:pPr>
                <a:spcBef>
                  <a:spcPct val="0"/>
                </a:spcBef>
              </a:pPr>
              <a:t>10</a:t>
            </a:fld>
            <a:endParaRPr lang="en-US" altLang="en-US"/>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“…prayer is the key in the hand of faith to unlock heaven’s storehouse, where are treasured the boundless resources of omnipotence…” (</a:t>
            </a:r>
            <a:r>
              <a:rPr lang="en-US" altLang="en-US" i="1" dirty="0">
                <a:latin typeface="Arial" panose="020B0604020202020204" pitchFamily="34" charset="0"/>
              </a:rPr>
              <a:t>Steps</a:t>
            </a:r>
            <a:r>
              <a:rPr lang="en-US" altLang="en-US" i="1" baseline="0" dirty="0">
                <a:latin typeface="Arial" panose="020B0604020202020204" pitchFamily="34" charset="0"/>
              </a:rPr>
              <a:t> to Christ</a:t>
            </a:r>
            <a:r>
              <a:rPr lang="en-US" altLang="en-US" baseline="0" dirty="0">
                <a:latin typeface="Arial" panose="020B0604020202020204" pitchFamily="34" charset="0"/>
              </a:rPr>
              <a:t>, </a:t>
            </a:r>
            <a:r>
              <a:rPr lang="en-US" altLang="en-US" dirty="0">
                <a:latin typeface="Arial" panose="020B0604020202020204" pitchFamily="34" charset="0"/>
              </a:rPr>
              <a:t>94, 95).</a:t>
            </a:r>
          </a:p>
          <a:p>
            <a:pPr eaLnBrk="1" hangingPunct="1"/>
            <a:r>
              <a:rPr lang="en-US" altLang="en-US" b="1" dirty="0">
                <a:solidFill>
                  <a:srgbClr val="FDCD03"/>
                </a:solidFill>
                <a:latin typeface="Arial" panose="020B0604020202020204" pitchFamily="34" charset="0"/>
              </a:rPr>
              <a:t>Next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3E85C2-C212-4832-B26E-A6A991234578}" type="slidenum">
              <a:rPr lang="en-US" altLang="en-US"/>
              <a:pPr>
                <a:spcBef>
                  <a:spcPct val="0"/>
                </a:spcBef>
              </a:pPr>
              <a:t>11</a:t>
            </a:fld>
            <a:endParaRPr lang="en-US"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dirty="0">
                <a:solidFill>
                  <a:srgbClr val="FF9900"/>
                </a:solidFill>
                <a:latin typeface="Arial" panose="020B0604020202020204" pitchFamily="34" charset="0"/>
              </a:rPr>
              <a:t>And I love this passage on prayer written by a 19</a:t>
            </a:r>
            <a:r>
              <a:rPr lang="en-US" altLang="en-US" baseline="30000" dirty="0">
                <a:solidFill>
                  <a:srgbClr val="FF9900"/>
                </a:solidFill>
                <a:latin typeface="Arial" panose="020B0604020202020204" pitchFamily="34" charset="0"/>
              </a:rPr>
              <a:t>th</a:t>
            </a:r>
            <a:r>
              <a:rPr lang="en-US" altLang="en-US" dirty="0">
                <a:solidFill>
                  <a:srgbClr val="FF9900"/>
                </a:solidFill>
                <a:latin typeface="Arial" panose="020B0604020202020204" pitchFamily="34" charset="0"/>
              </a:rPr>
              <a:t> century visionary:  </a:t>
            </a:r>
          </a:p>
          <a:p>
            <a:pPr eaLnBrk="1" hangingPunct="1">
              <a:spcBef>
                <a:spcPct val="50000"/>
              </a:spcBef>
            </a:pPr>
            <a:endParaRPr lang="en-US" altLang="en-US" dirty="0">
              <a:solidFill>
                <a:srgbClr val="FF9900"/>
              </a:solidFill>
              <a:latin typeface="Arial" panose="020B0604020202020204" pitchFamily="34" charset="0"/>
            </a:endParaRPr>
          </a:p>
          <a:p>
            <a:pPr eaLnBrk="1" hangingPunct="1">
              <a:spcBef>
                <a:spcPct val="50000"/>
              </a:spcBef>
            </a:pPr>
            <a:r>
              <a:rPr lang="en-US" altLang="en-US" dirty="0">
                <a:solidFill>
                  <a:srgbClr val="FF9900"/>
                </a:solidFill>
                <a:latin typeface="Arial" panose="020B0604020202020204" pitchFamily="34" charset="0"/>
              </a:rPr>
              <a:t>“Keep your wants, your joys, your sorrows, your cares, and your fears before God. You cannot burden Him; you cannot weary Him. He who numbers the hairs of your head is not indifferent to the wants of His children. . .The relations between God and each soul are as distinct and full as though there were not another soul upon the earth to share His </a:t>
            </a:r>
            <a:r>
              <a:rPr lang="en-US" altLang="en-US" dirty="0" err="1">
                <a:solidFill>
                  <a:srgbClr val="FF9900"/>
                </a:solidFill>
                <a:latin typeface="Arial" panose="020B0604020202020204" pitchFamily="34" charset="0"/>
              </a:rPr>
              <a:t>watchcare</a:t>
            </a:r>
            <a:r>
              <a:rPr lang="en-US" altLang="en-US" dirty="0">
                <a:solidFill>
                  <a:srgbClr val="FF9900"/>
                </a:solidFill>
                <a:latin typeface="Arial" panose="020B0604020202020204" pitchFamily="34" charset="0"/>
              </a:rPr>
              <a:t>, not another soul for whom He gave His beloved Son” (</a:t>
            </a:r>
            <a:r>
              <a:rPr lang="en-US" altLang="en-US" i="1" dirty="0">
                <a:solidFill>
                  <a:srgbClr val="FF9900"/>
                </a:solidFill>
                <a:latin typeface="Arial" panose="020B0604020202020204" pitchFamily="34" charset="0"/>
              </a:rPr>
              <a:t>Steps to Christ</a:t>
            </a:r>
            <a:r>
              <a:rPr lang="en-US" altLang="en-US" i="0" dirty="0">
                <a:solidFill>
                  <a:srgbClr val="FF9900"/>
                </a:solidFill>
                <a:latin typeface="Arial" panose="020B0604020202020204" pitchFamily="34" charset="0"/>
              </a:rPr>
              <a:t>,</a:t>
            </a:r>
            <a:r>
              <a:rPr lang="en-US" altLang="en-US" i="1" dirty="0">
                <a:solidFill>
                  <a:srgbClr val="FF9900"/>
                </a:solidFill>
                <a:latin typeface="Arial" panose="020B0604020202020204" pitchFamily="34" charset="0"/>
              </a:rPr>
              <a:t> </a:t>
            </a:r>
            <a:r>
              <a:rPr lang="en-US" altLang="en-US" dirty="0">
                <a:solidFill>
                  <a:srgbClr val="FF9900"/>
                </a:solidFill>
                <a:latin typeface="Arial" panose="020B0604020202020204" pitchFamily="34" charset="0"/>
              </a:rPr>
              <a:t>100).</a:t>
            </a:r>
          </a:p>
          <a:p>
            <a:pPr eaLnBrk="1" hangingPunct="1"/>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What about intercessory prayer? What can we learn about praying for those especially close to our hearts?</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3043B1-5A11-47A2-95BB-554CED27B204}" type="slidenum">
              <a:rPr lang="en-US" altLang="en-US"/>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E9377E-0668-4AA7-80FF-8E3BA4EB7289}" type="slidenum">
              <a:rPr lang="en-US" altLang="en-US"/>
              <a:pPr>
                <a:spcBef>
                  <a:spcPct val="0"/>
                </a:spcBef>
              </a:pPr>
              <a:t>13</a:t>
            </a:fld>
            <a:endParaRPr lang="en-US" altLang="en-US"/>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How often have our hearts been cheered, our spirits uplifted, our courage strengthened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083FB3-F19A-4861-892C-CBBED48A8836}" type="slidenum">
              <a:rPr lang="en-US" altLang="en-US"/>
              <a:pPr>
                <a:spcBef>
                  <a:spcPct val="0"/>
                </a:spcBef>
              </a:pPr>
              <a:t>14</a:t>
            </a:fld>
            <a:endParaRPr lang="en-US" alt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by the simple words, “I’ll be praying for you!” And yet how easy it is to say those words with good intentions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BC7228-6D67-474F-BFAA-65F817C72231}" type="slidenum">
              <a:rPr lang="en-US" altLang="en-US"/>
              <a:pPr>
                <a:spcBef>
                  <a:spcPct val="0"/>
                </a:spcBef>
              </a:pPr>
              <a:t>15</a:t>
            </a:fld>
            <a:endParaRPr lang="en-US" alt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and then to go on our way and forget our promise.</a:t>
            </a:r>
          </a:p>
          <a:p>
            <a:pPr eaLnBrk="1" hangingPunct="1"/>
            <a:endParaRPr lang="en-US"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C5658E-4ECB-4A11-820F-12B440975054}" type="slidenum">
              <a:rPr lang="en-US" altLang="en-US"/>
              <a:pPr>
                <a:spcBef>
                  <a:spcPct val="0"/>
                </a:spcBef>
              </a:pPr>
              <a:t>16</a:t>
            </a:fld>
            <a:endParaRPr lang="en-US" alt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“Let us…pray for one another, bringing one another right into the presence of God by living faith” (</a:t>
            </a:r>
            <a:r>
              <a:rPr lang="en-US" altLang="en-US" i="1" dirty="0">
                <a:latin typeface="Arial" panose="020B0604020202020204" pitchFamily="34" charset="0"/>
              </a:rPr>
              <a:t>Review</a:t>
            </a:r>
            <a:r>
              <a:rPr lang="en-US" altLang="en-US" i="1" baseline="0" dirty="0">
                <a:latin typeface="Arial" panose="020B0604020202020204" pitchFamily="34" charset="0"/>
              </a:rPr>
              <a:t> and Herald</a:t>
            </a:r>
            <a:r>
              <a:rPr lang="en-US" altLang="en-US" baseline="0" dirty="0">
                <a:latin typeface="Arial" panose="020B0604020202020204" pitchFamily="34" charset="0"/>
              </a:rPr>
              <a:t>,</a:t>
            </a:r>
            <a:r>
              <a:rPr lang="en-US" altLang="en-US" i="0" baseline="0" dirty="0">
                <a:latin typeface="Arial" panose="020B0604020202020204" pitchFamily="34" charset="0"/>
              </a:rPr>
              <a:t> </a:t>
            </a:r>
            <a:r>
              <a:rPr lang="en-US" altLang="en-US" i="0" dirty="0">
                <a:latin typeface="Arial" panose="020B0604020202020204" pitchFamily="34" charset="0"/>
              </a:rPr>
              <a:t>28 August 1888).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740882-8281-47EE-B9EF-3E01605258D1}" type="slidenum">
              <a:rPr lang="en-US" altLang="en-US"/>
              <a:pPr>
                <a:spcBef>
                  <a:spcPct val="0"/>
                </a:spcBef>
              </a:pPr>
              <a:t>17</a:t>
            </a:fld>
            <a:endParaRPr lang="en-US" altLang="en-US"/>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God wants us to pray for specific persons – neighbors, friends…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“Begin to pray for souls; come near to Christ, close to His bleeding side. Let a meek and quiet spirit adorn your lives, and let your earnest, broken, humble petitions ascend to Him for wisdom that you may have success in saving not only your own soul, but the souls of others” (</a:t>
            </a:r>
            <a:r>
              <a:rPr lang="en-US" altLang="en-US" i="1" dirty="0">
                <a:latin typeface="Arial" panose="020B0604020202020204" pitchFamily="34" charset="0"/>
              </a:rPr>
              <a:t>Testimonies for</a:t>
            </a:r>
            <a:r>
              <a:rPr lang="en-US" altLang="en-US" i="1" baseline="0" dirty="0">
                <a:latin typeface="Arial" panose="020B0604020202020204" pitchFamily="34" charset="0"/>
              </a:rPr>
              <a:t> the Church, vol. 1</a:t>
            </a:r>
            <a:r>
              <a:rPr lang="en-US" altLang="en-US" i="1" dirty="0">
                <a:latin typeface="Arial" panose="020B0604020202020204" pitchFamily="34" charset="0"/>
              </a:rPr>
              <a:t>, 513).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80AD08-C4A2-4F3A-9AE8-D03FDA647B6F}" type="slidenum">
              <a:rPr lang="en-US" altLang="en-US"/>
              <a:pPr>
                <a:spcBef>
                  <a:spcPct val="0"/>
                </a:spcBef>
              </a:pPr>
              <a:t>18</a:t>
            </a:fld>
            <a:endParaRPr lang="en-US" altLang="en-US"/>
          </a:p>
        </p:txBody>
      </p:sp>
      <p:sp>
        <p:nvSpPr>
          <p:cNvPr id="98307" name="Rectangle 2"/>
          <p:cNvSpPr>
            <a:spLocks noGrp="1" noRot="1" noChangeAspect="1" noChangeArrowheads="1" noTextEdit="1"/>
          </p:cNvSpPr>
          <p:nvPr>
            <p:ph type="sldImg"/>
          </p:nvPr>
        </p:nvSpPr>
        <p:spPr>
          <a:xfrm>
            <a:off x="381000" y="685800"/>
            <a:ext cx="6096000" cy="342900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Is it easy to pray for others? “Those who sow in tears shall reap in joy” (Psalm 126:5).</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Let’s talk about praying for our own children. Here is a precious promise for parents…</a:t>
            </a:r>
          </a:p>
          <a:p>
            <a:pPr eaLnBrk="1" hangingPunct="1"/>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D361EA-6D45-464B-8364-44631E8E6B16}" type="slidenum">
              <a:rPr lang="en-US" altLang="en-US"/>
              <a:pPr>
                <a:spcBef>
                  <a:spcPct val="0"/>
                </a:spcBef>
              </a:pPr>
              <a:t>19</a:t>
            </a:fld>
            <a:endParaRPr lang="en-US" altLang="en-US"/>
          </a:p>
        </p:txBody>
      </p:sp>
      <p:sp>
        <p:nvSpPr>
          <p:cNvPr id="100355" name="Rectangle 2"/>
          <p:cNvSpPr>
            <a:spLocks noGrp="1" noRot="1" noChangeAspect="1" noChangeArrowheads="1" noTextEdit="1"/>
          </p:cNvSpPr>
          <p:nvPr>
            <p:ph type="sldImg"/>
          </p:nvPr>
        </p:nvSpPr>
        <p:spPr>
          <a:xfrm>
            <a:off x="381000" y="685800"/>
            <a:ext cx="6096000" cy="34290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rgbClr val="0066FF"/>
                </a:solidFill>
                <a:latin typeface="Arial" panose="020B0604020202020204" pitchFamily="34" charset="0"/>
              </a:rPr>
              <a:t>Do not be afraid, for I am with you. I will gather you and your children from east and west and from north and south. I will bring my sons and daughters back to Israel from the distant corners of the earth. ~ Isaiah 43:5, 6, NLT</a:t>
            </a:r>
          </a:p>
          <a:p>
            <a:pPr eaLnBrk="1" hangingPunct="1"/>
            <a:r>
              <a:rPr lang="en-US" altLang="en-US" b="1" dirty="0">
                <a:solidFill>
                  <a:srgbClr val="0066FF"/>
                </a:solidFill>
                <a:latin typeface="Arial" panose="020B0604020202020204" pitchFamily="34" charset="0"/>
              </a:rPr>
              <a:t>Next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B676C0-D097-4A31-B652-B9225371872E}" type="slidenum">
              <a:rPr lang="en-US" altLang="en-US"/>
              <a:pPr>
                <a:spcBef>
                  <a:spcPct val="0"/>
                </a:spcBef>
              </a:pPr>
              <a:t>2</a:t>
            </a:fld>
            <a:endParaRPr lang="en-US" altLang="en-US"/>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What was Jesus' favorite topic? Love? The Kingdom of God? Forgiveness?</a:t>
            </a:r>
          </a:p>
          <a:p>
            <a:pPr eaLnBrk="1" hangingPunct="1"/>
            <a:r>
              <a:rPr lang="en-US" altLang="en-US" b="1" dirty="0">
                <a:latin typeface="Arial" panose="020B0604020202020204" pitchFamily="34" charset="0"/>
              </a:rPr>
              <a:t>Next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E961B7-F777-46DA-A341-E8368AEEC189}" type="slidenum">
              <a:rPr lang="en-US" altLang="en-US"/>
              <a:pPr>
                <a:spcBef>
                  <a:spcPct val="0"/>
                </a:spcBef>
              </a:pPr>
              <a:t>20</a:t>
            </a:fld>
            <a:endParaRPr lang="en-US" altLang="en-US"/>
          </a:p>
        </p:txBody>
      </p:sp>
      <p:sp>
        <p:nvSpPr>
          <p:cNvPr id="102403" name="Rectangle 2"/>
          <p:cNvSpPr>
            <a:spLocks noGrp="1" noRot="1" noChangeAspect="1" noChangeArrowheads="1" noTextEdit="1"/>
          </p:cNvSpPr>
          <p:nvPr>
            <p:ph type="sldImg"/>
          </p:nvPr>
        </p:nvSpPr>
        <p:spPr>
          <a:xfrm>
            <a:off x="381000" y="685800"/>
            <a:ext cx="6096000" cy="342900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But now the Lord says, “Do not weep any longer, for I will reward you.  Your children will come back to you from the distant land of the enemy” (Jeremiah 31:16,</a:t>
            </a:r>
            <a:r>
              <a:rPr lang="en-US" altLang="en-US" baseline="0" dirty="0">
                <a:latin typeface="Arial" panose="020B0604020202020204" pitchFamily="34" charset="0"/>
              </a:rPr>
              <a:t> </a:t>
            </a:r>
            <a:r>
              <a:rPr lang="en-US" altLang="en-US" dirty="0">
                <a:latin typeface="Arial" panose="020B0604020202020204" pitchFamily="34" charset="0"/>
              </a:rPr>
              <a:t>NLT).  The distant land of the enemy is a symbol of our children who are in Satan’s playgrounds, far from the safety of the kingdom of grace.  God’s promise is for them!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And though this picture illustrates the joy of parents at the resurrection who have lost children in death, I think the text also describes the joy of parents who receive their children back from spiritual death.</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Next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8FECB0-3965-41FD-9801-6AD15BF41AC3}" type="slidenum">
              <a:rPr lang="en-US" altLang="en-US"/>
              <a:pPr>
                <a:spcBef>
                  <a:spcPct val="0"/>
                </a:spcBef>
              </a:pPr>
              <a:t>21</a:t>
            </a:fld>
            <a:endParaRPr lang="en-US" altLang="en-US"/>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dirty="0">
                <a:solidFill>
                  <a:srgbClr val="9966FF"/>
                </a:solidFill>
                <a:latin typeface="Arial" panose="020B0604020202020204" pitchFamily="34" charset="0"/>
              </a:rPr>
              <a:t>Another beautiful promise:</a:t>
            </a:r>
          </a:p>
          <a:p>
            <a:pPr eaLnBrk="1" hangingPunct="1">
              <a:spcBef>
                <a:spcPct val="50000"/>
              </a:spcBef>
            </a:pPr>
            <a:endParaRPr lang="en-US" altLang="en-US" dirty="0">
              <a:solidFill>
                <a:srgbClr val="9966FF"/>
              </a:solidFill>
              <a:latin typeface="Arial" panose="020B0604020202020204" pitchFamily="34" charset="0"/>
            </a:endParaRPr>
          </a:p>
          <a:p>
            <a:pPr eaLnBrk="1" hangingPunct="1">
              <a:spcBef>
                <a:spcPct val="50000"/>
              </a:spcBef>
            </a:pPr>
            <a:r>
              <a:rPr lang="en-US" altLang="en-US" dirty="0">
                <a:solidFill>
                  <a:srgbClr val="9966FF"/>
                </a:solidFill>
                <a:latin typeface="Arial" panose="020B0604020202020204" pitchFamily="34" charset="0"/>
              </a:rPr>
              <a:t>“Look and see, for all your children will come back to you. As surely as I live,” says the Lord, “they will be like jewels or bridal ornaments for you to display. For I will fight those who fight you, and I will save your children” (</a:t>
            </a:r>
            <a:r>
              <a:rPr lang="en-US" altLang="en-US" i="0" dirty="0">
                <a:solidFill>
                  <a:srgbClr val="9966FF"/>
                </a:solidFill>
                <a:latin typeface="Arial" panose="020B0604020202020204" pitchFamily="34" charset="0"/>
              </a:rPr>
              <a:t>Isaiah 49:18, 25b,</a:t>
            </a:r>
            <a:r>
              <a:rPr lang="en-US" altLang="en-US" i="0" baseline="0" dirty="0">
                <a:solidFill>
                  <a:srgbClr val="9966FF"/>
                </a:solidFill>
                <a:latin typeface="Arial" panose="020B0604020202020204" pitchFamily="34" charset="0"/>
              </a:rPr>
              <a:t> NLT).</a:t>
            </a:r>
          </a:p>
          <a:p>
            <a:pPr eaLnBrk="1" hangingPunct="1">
              <a:spcBef>
                <a:spcPct val="50000"/>
              </a:spcBef>
            </a:pPr>
            <a:endParaRPr lang="en-US" altLang="en-US" b="1" i="0" baseline="0" dirty="0">
              <a:solidFill>
                <a:srgbClr val="9966FF"/>
              </a:solidFill>
              <a:latin typeface="Arial" panose="020B0604020202020204" pitchFamily="34" charset="0"/>
            </a:endParaRPr>
          </a:p>
          <a:p>
            <a:pPr eaLnBrk="1" hangingPunct="1">
              <a:spcBef>
                <a:spcPct val="50000"/>
              </a:spcBef>
            </a:pPr>
            <a:r>
              <a:rPr lang="en-US" altLang="en-US" b="1" dirty="0">
                <a:solidFill>
                  <a:srgbClr val="9966FF"/>
                </a:solidFill>
                <a:latin typeface="Arial" panose="020B0604020202020204" pitchFamily="34" charset="0"/>
              </a:rPr>
              <a:t>Next Slide</a:t>
            </a:r>
          </a:p>
          <a:p>
            <a:pPr eaLnBrk="1" hangingPunct="1"/>
            <a:r>
              <a:rPr lang="en-US" altLang="en-US" dirty="0">
                <a:latin typeface="Arial" panose="020B0604020202020204" pitchFamily="34" charset="0"/>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4D0DBA-C4EA-4445-A12B-0FD10F926852}" type="slidenum">
              <a:rPr lang="en-US" altLang="en-US"/>
              <a:pPr>
                <a:spcBef>
                  <a:spcPct val="0"/>
                </a:spcBef>
              </a:pPr>
              <a:t>22</a:t>
            </a:fld>
            <a:endParaRPr lang="en-US" altLang="en-US"/>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Do we quit praying for our children when they turn 18?</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parents would feel that they are never released from their burden of educating and training their children for God, if they would do their work in faith, cooperating with God by earnest prayer and work, they would be successful in bringing their children to the </a:t>
            </a:r>
            <a:r>
              <a:rPr lang="en-US" altLang="en-US" dirty="0" err="1">
                <a:latin typeface="Arial" panose="020B0604020202020204" pitchFamily="34" charset="0"/>
              </a:rPr>
              <a:t>Saviour</a:t>
            </a:r>
            <a:r>
              <a:rPr lang="en-US" altLang="en-US" dirty="0">
                <a:latin typeface="Arial" panose="020B0604020202020204" pitchFamily="34" charset="0"/>
              </a:rPr>
              <a:t>. ~</a:t>
            </a:r>
            <a:r>
              <a:rPr lang="en-US" altLang="en-US" i="1" dirty="0">
                <a:latin typeface="Arial" panose="020B0604020202020204" pitchFamily="34" charset="0"/>
              </a:rPr>
              <a:t>Signs of the Times,</a:t>
            </a:r>
            <a:r>
              <a:rPr lang="en-US" altLang="en-US" i="0" dirty="0">
                <a:latin typeface="Arial" panose="020B0604020202020204" pitchFamily="34" charset="0"/>
              </a:rPr>
              <a:t> 9 April 1896</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13010-502C-4C9B-930B-44FA8998BE6D}" type="slidenum">
              <a:rPr lang="en-US" altLang="en-US"/>
              <a:pPr>
                <a:spcBef>
                  <a:spcPct val="0"/>
                </a:spcBef>
              </a:pPr>
              <a:t>23</a:t>
            </a:fld>
            <a:endParaRPr lang="en-US" altLang="en-US"/>
          </a:p>
        </p:txBody>
      </p:sp>
      <p:sp>
        <p:nvSpPr>
          <p:cNvPr id="131075" name="Rectangle 2"/>
          <p:cNvSpPr>
            <a:spLocks noGrp="1" noRot="1" noChangeAspect="1" noChangeArrowheads="1" noTextEdit="1"/>
          </p:cNvSpPr>
          <p:nvPr>
            <p:ph type="sldImg"/>
          </p:nvPr>
        </p:nvSpPr>
        <p:spPr>
          <a:xfrm>
            <a:off x="381000" y="685800"/>
            <a:ext cx="6096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How intense should we be? How intense was Jesus? He says, </a:t>
            </a:r>
          </a:p>
          <a:p>
            <a:pPr eaLnBrk="1" hangingPunct="1"/>
            <a:endParaRPr lang="en-US" altLang="en-US" dirty="0">
              <a:solidFill>
                <a:srgbClr val="98024D"/>
              </a:solidFill>
              <a:latin typeface="Arial" panose="020B0604020202020204" pitchFamily="34" charset="0"/>
            </a:endParaRPr>
          </a:p>
          <a:p>
            <a:pPr eaLnBrk="1" hangingPunct="1"/>
            <a:r>
              <a:rPr lang="en-US" altLang="en-US" dirty="0">
                <a:solidFill>
                  <a:srgbClr val="98024D"/>
                </a:solidFill>
                <a:latin typeface="Arial" panose="020B0604020202020204" pitchFamily="34" charset="0"/>
              </a:rPr>
              <a:t>I will search for my lost ones who strayed away, and I will bring them safely home again. I will bind up the injured and strengthen the weak” (Ezekiel 34:16).</a:t>
            </a:r>
          </a:p>
          <a:p>
            <a:pPr eaLnBrk="1" hangingPunct="1"/>
            <a:r>
              <a:rPr lang="en-US" altLang="en-US" b="1" dirty="0">
                <a:solidFill>
                  <a:srgbClr val="98024D"/>
                </a:solidFill>
                <a:latin typeface="Arial" panose="020B0604020202020204" pitchFamily="34" charset="0"/>
              </a:rPr>
              <a:t>Next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D0F6E4-F268-423C-A5B7-38C81B1E1111}" type="slidenum">
              <a:rPr lang="en-US" altLang="en-US"/>
              <a:pPr>
                <a:spcBef>
                  <a:spcPct val="0"/>
                </a:spcBef>
              </a:pPr>
              <a:t>24</a:t>
            </a:fld>
            <a:endParaRPr lang="en-US" altLang="en-US"/>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Paul reminds us, “Let us not grow weary while doing good, for in due season we shall reap if we do not lose heart. ~ </a:t>
            </a:r>
            <a:r>
              <a:rPr lang="en-US" altLang="en-US" i="1" dirty="0">
                <a:latin typeface="Arial" panose="020B0604020202020204" pitchFamily="34" charset="0"/>
              </a:rPr>
              <a:t>Galatians 6:9</a:t>
            </a:r>
            <a:endParaRPr lang="en-US" altLang="en-US"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charset="0"/>
                <a:ea typeface="+mn-ea"/>
                <a:cs typeface="+mn-cs"/>
              </a:rPr>
              <a:t>Listen to parts of a letter Ellen wrote to her husband in 1876: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Dear Husband:</a:t>
            </a:r>
          </a:p>
          <a:p>
            <a:r>
              <a:rPr lang="en-US" sz="1200" kern="1200" dirty="0">
                <a:solidFill>
                  <a:schemeClr val="tx1"/>
                </a:solidFill>
                <a:latin typeface="Arial" charset="0"/>
                <a:ea typeface="+mn-ea"/>
                <a:cs typeface="+mn-cs"/>
              </a:rPr>
              <a:t>Last night I visited Edson. . . I talked with him plainly but kindly, but his feelings were very strong that he had been [wronged]. . .  I prayed over </a:t>
            </a:r>
            <a:r>
              <a:rPr lang="en-US" sz="1200" kern="1200" dirty="0" err="1">
                <a:solidFill>
                  <a:schemeClr val="tx1"/>
                </a:solidFill>
                <a:latin typeface="Arial" charset="0"/>
                <a:ea typeface="+mn-ea"/>
                <a:cs typeface="+mn-cs"/>
              </a:rPr>
              <a:t>Edson</a:t>
            </a:r>
            <a:r>
              <a:rPr lang="en-US" sz="1200" kern="1200" dirty="0">
                <a:solidFill>
                  <a:schemeClr val="tx1"/>
                </a:solidFill>
                <a:latin typeface="Arial" charset="0"/>
                <a:ea typeface="+mn-ea"/>
                <a:cs typeface="+mn-cs"/>
              </a:rPr>
              <a:t>, but his heart seemed unbroken.  I then decided to spend the night in prayer, for our help could come from God alone.  I had prayed five times and </a:t>
            </a:r>
            <a:r>
              <a:rPr lang="en-US" sz="1200" kern="1200" dirty="0" err="1">
                <a:solidFill>
                  <a:schemeClr val="tx1"/>
                </a:solidFill>
                <a:latin typeface="Arial" charset="0"/>
                <a:ea typeface="+mn-ea"/>
                <a:cs typeface="+mn-cs"/>
              </a:rPr>
              <a:t>Edson</a:t>
            </a:r>
            <a:r>
              <a:rPr lang="en-US" sz="1200" kern="1200" dirty="0">
                <a:solidFill>
                  <a:schemeClr val="tx1"/>
                </a:solidFill>
                <a:latin typeface="Arial" charset="0"/>
                <a:ea typeface="+mn-ea"/>
                <a:cs typeface="+mn-cs"/>
              </a:rPr>
              <a:t> four. The last time he broke all to pieces.  He made an entire surrender to God and such earnest pleadings and entreaties I have seldom heard.  He then prayed again and again, and seemed to be in agony of spirit, confessing his wrongs, broken in spirit, his tears freely mingled with his prayers.</a:t>
            </a:r>
          </a:p>
          <a:p>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Next Slide</a:t>
            </a:r>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25</a:t>
            </a:fld>
            <a:endParaRPr lang="en-US" dirty="0"/>
          </a:p>
        </p:txBody>
      </p:sp>
    </p:spTree>
    <p:extLst>
      <p:ext uri="{BB962C8B-B14F-4D97-AF65-F5344CB8AC3E}">
        <p14:creationId xmlns:p14="http://schemas.microsoft.com/office/powerpoint/2010/main" val="369620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bg1"/>
                </a:solidFill>
              </a:rPr>
              <a:t>The room seemed to be lighted up with the presence of God. . . Salvation indeed had come to that house.  He then accompanied [me] home. I did not sleep much last night and feel worn this morning, but very thankful that we broke through the cloud of darkness last night and obtained the victory. </a:t>
            </a:r>
          </a:p>
          <a:p>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Next Slide</a:t>
            </a:r>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26</a:t>
            </a:fld>
            <a:endParaRPr lang="en-US" dirty="0"/>
          </a:p>
        </p:txBody>
      </p:sp>
    </p:spTree>
    <p:extLst>
      <p:ext uri="{BB962C8B-B14F-4D97-AF65-F5344CB8AC3E}">
        <p14:creationId xmlns:p14="http://schemas.microsoft.com/office/powerpoint/2010/main" val="3446868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Arial" charset="0"/>
              <a:ea typeface="+mn-ea"/>
              <a:cs typeface="+mn-cs"/>
            </a:endParaRPr>
          </a:p>
          <a:p>
            <a:r>
              <a:rPr lang="en-US" sz="1200" dirty="0">
                <a:solidFill>
                  <a:schemeClr val="bg1"/>
                </a:solidFill>
              </a:rPr>
              <a:t>I was determined not to give [up] the struggle till victory came. I never saw </a:t>
            </a:r>
            <a:r>
              <a:rPr lang="en-US" sz="1200" dirty="0" err="1">
                <a:solidFill>
                  <a:schemeClr val="bg1"/>
                </a:solidFill>
              </a:rPr>
              <a:t>Edson</a:t>
            </a:r>
            <a:r>
              <a:rPr lang="en-US" sz="1200" dirty="0">
                <a:solidFill>
                  <a:schemeClr val="bg1"/>
                </a:solidFill>
              </a:rPr>
              <a:t> so deeply moved before and so sensible of his danger and weakness. . . I had spent many hours in prayer to God for Edson before I visited him. . .</a:t>
            </a:r>
          </a:p>
          <a:p>
            <a:r>
              <a:rPr lang="en-US" sz="1200" dirty="0">
                <a:solidFill>
                  <a:schemeClr val="bg1"/>
                </a:solidFill>
              </a:rPr>
              <a:t>Yours with love, </a:t>
            </a:r>
          </a:p>
          <a:p>
            <a:r>
              <a:rPr lang="en-US" sz="1200" dirty="0">
                <a:solidFill>
                  <a:schemeClr val="bg1"/>
                </a:solidFill>
              </a:rPr>
              <a:t>Ellen</a:t>
            </a:r>
          </a:p>
          <a:p>
            <a:endParaRPr lang="en-US" sz="1200" dirty="0">
              <a:solidFill>
                <a:schemeClr val="bg1"/>
              </a:solidFill>
            </a:endParaRPr>
          </a:p>
          <a:p>
            <a:r>
              <a:rPr lang="en-US" sz="1200" i="1" dirty="0">
                <a:solidFill>
                  <a:schemeClr val="bg1"/>
                </a:solidFill>
              </a:rPr>
              <a:t>~ Manuscript Release , </a:t>
            </a:r>
            <a:r>
              <a:rPr lang="en-US" sz="1200" i="0" dirty="0">
                <a:solidFill>
                  <a:schemeClr val="bg1"/>
                </a:solidFill>
              </a:rPr>
              <a:t>vol.</a:t>
            </a:r>
            <a:r>
              <a:rPr lang="en-US" sz="1200" dirty="0">
                <a:solidFill>
                  <a:schemeClr val="bg1"/>
                </a:solidFill>
              </a:rPr>
              <a:t> 8, 29 </a:t>
            </a:r>
          </a:p>
          <a:p>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Next Slide</a:t>
            </a:r>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27</a:t>
            </a:fld>
            <a:endParaRPr lang="en-US" dirty="0"/>
          </a:p>
        </p:txBody>
      </p:sp>
    </p:spTree>
    <p:extLst>
      <p:ext uri="{BB962C8B-B14F-4D97-AF65-F5344CB8AC3E}">
        <p14:creationId xmlns:p14="http://schemas.microsoft.com/office/powerpoint/2010/main" val="3056408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a:solidFill>
                  <a:srgbClr val="996600"/>
                </a:solidFill>
                <a:latin typeface="Arial Black" pitchFamily="34" charset="0"/>
              </a:rPr>
              <a:t>It is Christ who melts the hearts of our children, not our nagging or scolding or lecturing.</a:t>
            </a:r>
          </a:p>
          <a:p>
            <a:pPr>
              <a:defRPr/>
            </a:pPr>
            <a:endParaRPr lang="en-US" dirty="0">
              <a:solidFill>
                <a:srgbClr val="996600"/>
              </a:solidFill>
              <a:latin typeface="Arial Black" pitchFamily="34" charset="0"/>
            </a:endParaRPr>
          </a:p>
          <a:p>
            <a:pPr>
              <a:defRPr/>
            </a:pPr>
            <a:r>
              <a:rPr lang="en-US" dirty="0">
                <a:solidFill>
                  <a:srgbClr val="996600"/>
                </a:solidFill>
                <a:latin typeface="Arial Black" pitchFamily="34" charset="0"/>
              </a:rPr>
              <a:t>After you have done your duty faithfully to your children, then carry them to God and ask Him to help you. Tell Him that you have done your part, and then in faith ask God to do His part, that which you cannot do. </a:t>
            </a:r>
            <a:br>
              <a:rPr lang="en-US" dirty="0">
                <a:solidFill>
                  <a:srgbClr val="996600"/>
                </a:solidFill>
                <a:latin typeface="Arial Black" pitchFamily="34" charset="0"/>
              </a:rPr>
            </a:br>
            <a:r>
              <a:rPr lang="en-US" sz="1050" dirty="0">
                <a:solidFill>
                  <a:srgbClr val="996600"/>
                </a:solidFill>
                <a:latin typeface="Arial Black" pitchFamily="34" charset="0"/>
              </a:rPr>
              <a:t>~ </a:t>
            </a:r>
            <a:r>
              <a:rPr lang="en-US" sz="1050" i="1" dirty="0">
                <a:solidFill>
                  <a:srgbClr val="996600"/>
                </a:solidFill>
                <a:effectLst>
                  <a:outerShdw blurRad="38100" dist="38100" dir="2700000" algn="tl">
                    <a:srgbClr val="000000">
                      <a:alpha val="43137"/>
                    </a:srgbClr>
                  </a:outerShdw>
                </a:effectLst>
              </a:rPr>
              <a:t>Child Guidance, </a:t>
            </a:r>
            <a:r>
              <a:rPr lang="en-US" sz="1050" dirty="0">
                <a:solidFill>
                  <a:srgbClr val="996600"/>
                </a:solidFill>
                <a:effectLst>
                  <a:outerShdw blurRad="38100" dist="38100" dir="2700000" algn="tl">
                    <a:srgbClr val="000000">
                      <a:alpha val="43137"/>
                    </a:srgbClr>
                  </a:outerShdw>
                </a:effectLst>
              </a:rPr>
              <a:t>256 </a:t>
            </a:r>
          </a:p>
          <a:p>
            <a:pPr>
              <a:defRPr/>
            </a:pPr>
            <a:endParaRPr lang="en-US" dirty="0"/>
          </a:p>
        </p:txBody>
      </p:sp>
      <p:sp>
        <p:nvSpPr>
          <p:cNvPr id="140292" name="Slide Number Placeholder 3"/>
          <p:cNvSpPr>
            <a:spLocks noGrp="1"/>
          </p:cNvSpPr>
          <p:nvPr>
            <p:ph type="sldNum" sz="quarter" idx="5"/>
          </p:nvPr>
        </p:nvSpPr>
        <p:spPr>
          <a:noFill/>
        </p:spPr>
        <p:txBody>
          <a:bodyPr/>
          <a:lstStyle/>
          <a:p>
            <a:fld id="{A1157C25-7D3D-402D-A85C-82A7861C77EF}" type="slidenum">
              <a:rPr lang="en-US" smtClean="0"/>
              <a:pPr/>
              <a:t>28</a:t>
            </a:fld>
            <a:endParaRPr lang="en-US"/>
          </a:p>
        </p:txBody>
      </p:sp>
    </p:spTree>
    <p:extLst>
      <p:ext uri="{BB962C8B-B14F-4D97-AF65-F5344CB8AC3E}">
        <p14:creationId xmlns:p14="http://schemas.microsoft.com/office/powerpoint/2010/main" val="252231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381000" y="685800"/>
            <a:ext cx="6096000" cy="3429000"/>
          </a:xfrm>
          <a:ln/>
        </p:spPr>
      </p:sp>
      <p:sp>
        <p:nvSpPr>
          <p:cNvPr id="141315" name="Notes Placeholder 2"/>
          <p:cNvSpPr>
            <a:spLocks noGrp="1"/>
          </p:cNvSpPr>
          <p:nvPr>
            <p:ph type="body" idx="1"/>
          </p:nvPr>
        </p:nvSpPr>
        <p:spPr>
          <a:noFill/>
          <a:ln/>
        </p:spPr>
        <p:txBody>
          <a:bodyPr/>
          <a:lstStyle/>
          <a:p>
            <a:r>
              <a:rPr lang="en-US" dirty="0">
                <a:solidFill>
                  <a:srgbClr val="FFCC00"/>
                </a:solidFill>
              </a:rPr>
              <a:t>He is pleased with the faith that takes Him at His word. The mother of Augustine prayed for her son’s conversion. She saw no evidence that the Spirit of God was impressing his heart, but she was not discouraged.... </a:t>
            </a:r>
          </a:p>
          <a:p>
            <a:endParaRPr lang="en-US" dirty="0"/>
          </a:p>
        </p:txBody>
      </p:sp>
      <p:sp>
        <p:nvSpPr>
          <p:cNvPr id="141316" name="Slide Number Placeholder 3"/>
          <p:cNvSpPr>
            <a:spLocks noGrp="1"/>
          </p:cNvSpPr>
          <p:nvPr>
            <p:ph type="sldNum" sz="quarter" idx="5"/>
          </p:nvPr>
        </p:nvSpPr>
        <p:spPr>
          <a:noFill/>
        </p:spPr>
        <p:txBody>
          <a:bodyPr/>
          <a:lstStyle/>
          <a:p>
            <a:fld id="{1784244C-4409-4848-99F3-0227D8C507F0}" type="slidenum">
              <a:rPr lang="en-US" smtClean="0"/>
              <a:pPr/>
              <a:t>29</a:t>
            </a:fld>
            <a:endParaRPr lang="en-US"/>
          </a:p>
        </p:txBody>
      </p:sp>
    </p:spTree>
    <p:extLst>
      <p:ext uri="{BB962C8B-B14F-4D97-AF65-F5344CB8AC3E}">
        <p14:creationId xmlns:p14="http://schemas.microsoft.com/office/powerpoint/2010/main" val="2030660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D74683-B1C2-4E1D-A769-B6A3B1822810}" type="slidenum">
              <a:rPr lang="en-US" altLang="en-US"/>
              <a:pPr>
                <a:spcBef>
                  <a:spcPct val="0"/>
                </a:spcBef>
              </a:pPr>
              <a:t>3</a:t>
            </a:fld>
            <a:endParaRPr lang="en-US" altLang="en-US"/>
          </a:p>
        </p:txBody>
      </p:sp>
      <p:sp>
        <p:nvSpPr>
          <p:cNvPr id="8195" name="Rectangle 2"/>
          <p:cNvSpPr>
            <a:spLocks noGrp="1" noRot="1" noChangeAspect="1" noChangeArrowheads="1" noTextEdit="1"/>
          </p:cNvSpPr>
          <p:nvPr>
            <p:ph type="sldImg"/>
          </p:nvPr>
        </p:nvSpPr>
        <p:spPr>
          <a:xfrm>
            <a:off x="381000" y="685800"/>
            <a:ext cx="6096000" cy="3429000"/>
          </a:xfrm>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"Christ, the Great Teacher, had an infinite variety of subjects from which to choose, but the one upon which He dwelt most largely was the endowment of the Holy Spirit" (</a:t>
            </a:r>
            <a:r>
              <a:rPr lang="en-US" altLang="en-US" i="1" dirty="0">
                <a:latin typeface="Arial" panose="020B0604020202020204" pitchFamily="34" charset="0"/>
              </a:rPr>
              <a:t>Selected Messages</a:t>
            </a:r>
            <a:r>
              <a:rPr lang="en-US" altLang="en-US" dirty="0">
                <a:latin typeface="Arial" panose="020B0604020202020204" pitchFamily="34" charset="0"/>
              </a:rPr>
              <a:t>, vol.</a:t>
            </a:r>
            <a:r>
              <a:rPr lang="en-US" altLang="en-US" baseline="0" dirty="0">
                <a:latin typeface="Arial" panose="020B0604020202020204" pitchFamily="34" charset="0"/>
              </a:rPr>
              <a:t> 1, 56)</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Certainly, then, our first priority should be to receive the Holy Spirit.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Next Slide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381000" y="685800"/>
            <a:ext cx="6096000" cy="3429000"/>
          </a:xfrm>
          <a:ln/>
        </p:spPr>
      </p:sp>
      <p:sp>
        <p:nvSpPr>
          <p:cNvPr id="142339" name="Notes Placeholder 2"/>
          <p:cNvSpPr>
            <a:spLocks noGrp="1"/>
          </p:cNvSpPr>
          <p:nvPr>
            <p:ph type="body" idx="1"/>
          </p:nvPr>
        </p:nvSpPr>
        <p:spPr>
          <a:noFill/>
          <a:ln/>
        </p:spPr>
        <p:txBody>
          <a:bodyPr/>
          <a:lstStyle/>
          <a:p>
            <a:r>
              <a:rPr lang="en-US" dirty="0">
                <a:solidFill>
                  <a:srgbClr val="FFCC00"/>
                </a:solidFill>
              </a:rPr>
              <a:t>She laid her finger upon the texts, presenting deep humiliation, her earnest importunities, her unwavering faith, prevailed, and the Lord gave her the desire of her heart.  Today He is just as ready to listen to the petitions of His people….</a:t>
            </a:r>
          </a:p>
          <a:p>
            <a:endParaRPr lang="en-US" dirty="0"/>
          </a:p>
        </p:txBody>
      </p:sp>
      <p:sp>
        <p:nvSpPr>
          <p:cNvPr id="142340" name="Slide Number Placeholder 3"/>
          <p:cNvSpPr>
            <a:spLocks noGrp="1"/>
          </p:cNvSpPr>
          <p:nvPr>
            <p:ph type="sldNum" sz="quarter" idx="5"/>
          </p:nvPr>
        </p:nvSpPr>
        <p:spPr>
          <a:noFill/>
        </p:spPr>
        <p:txBody>
          <a:bodyPr/>
          <a:lstStyle/>
          <a:p>
            <a:fld id="{B9D54294-656D-4D71-A3CD-B682A3B84C69}" type="slidenum">
              <a:rPr lang="en-US" smtClean="0"/>
              <a:pPr/>
              <a:t>30</a:t>
            </a:fld>
            <a:endParaRPr lang="en-US"/>
          </a:p>
        </p:txBody>
      </p:sp>
    </p:spTree>
    <p:extLst>
      <p:ext uri="{BB962C8B-B14F-4D97-AF65-F5344CB8AC3E}">
        <p14:creationId xmlns:p14="http://schemas.microsoft.com/office/powerpoint/2010/main" val="3563125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381000" y="685800"/>
            <a:ext cx="6096000" cy="3429000"/>
          </a:xfrm>
          <a:ln/>
        </p:spPr>
      </p:sp>
      <p:sp>
        <p:nvSpPr>
          <p:cNvPr id="143363" name="Notes Placeholder 2"/>
          <p:cNvSpPr>
            <a:spLocks noGrp="1"/>
          </p:cNvSpPr>
          <p:nvPr>
            <p:ph type="body" idx="1"/>
          </p:nvPr>
        </p:nvSpPr>
        <p:spPr>
          <a:noFill/>
          <a:ln/>
        </p:spPr>
        <p:txBody>
          <a:bodyPr/>
          <a:lstStyle/>
          <a:p>
            <a:r>
              <a:rPr lang="en-US" dirty="0">
                <a:solidFill>
                  <a:srgbClr val="FFCC00"/>
                </a:solidFill>
              </a:rPr>
              <a:t>“His hand is not shortened that it cannot save, neither His ear heavy that is cannot hear;” and if Christian parents seek Him earnestly, He will fill their mouths with arguments, and, for His name’s sake, will work mightily in their behalf in the conversion of their children. ~ </a:t>
            </a:r>
            <a:r>
              <a:rPr lang="en-US" i="1" dirty="0">
                <a:solidFill>
                  <a:srgbClr val="FFCC00"/>
                </a:solidFill>
              </a:rPr>
              <a:t>Testimonies for the Church, </a:t>
            </a:r>
            <a:r>
              <a:rPr lang="en-US" dirty="0">
                <a:solidFill>
                  <a:srgbClr val="FFCC00"/>
                </a:solidFill>
              </a:rPr>
              <a:t>vol. 5, 322, 323.</a:t>
            </a:r>
          </a:p>
          <a:p>
            <a:endParaRPr lang="en-US" dirty="0"/>
          </a:p>
        </p:txBody>
      </p:sp>
      <p:sp>
        <p:nvSpPr>
          <p:cNvPr id="143364" name="Slide Number Placeholder 3"/>
          <p:cNvSpPr>
            <a:spLocks noGrp="1"/>
          </p:cNvSpPr>
          <p:nvPr>
            <p:ph type="sldNum" sz="quarter" idx="5"/>
          </p:nvPr>
        </p:nvSpPr>
        <p:spPr>
          <a:noFill/>
        </p:spPr>
        <p:txBody>
          <a:bodyPr/>
          <a:lstStyle/>
          <a:p>
            <a:fld id="{F5039D0B-8FC1-418D-B23A-CF20C1213731}" type="slidenum">
              <a:rPr lang="en-US" smtClean="0"/>
              <a:pPr/>
              <a:t>31</a:t>
            </a:fld>
            <a:endParaRPr lang="en-US"/>
          </a:p>
        </p:txBody>
      </p:sp>
    </p:spTree>
    <p:extLst>
      <p:ext uri="{BB962C8B-B14F-4D97-AF65-F5344CB8AC3E}">
        <p14:creationId xmlns:p14="http://schemas.microsoft.com/office/powerpoint/2010/main" val="1371757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r>
              <a:rPr lang="en-US" dirty="0">
                <a:solidFill>
                  <a:srgbClr val="99CCFF"/>
                </a:solidFill>
              </a:rPr>
              <a:t>Your compassionate Redeemer is  ready to hear your prayers and to render you the assistance which you need. He knows the burdens of every mother's heart and is her best friend in every emergency.…</a:t>
            </a:r>
          </a:p>
          <a:p>
            <a:endParaRPr lang="en-US" dirty="0"/>
          </a:p>
        </p:txBody>
      </p:sp>
      <p:sp>
        <p:nvSpPr>
          <p:cNvPr id="144388" name="Slide Number Placeholder 3"/>
          <p:cNvSpPr>
            <a:spLocks noGrp="1"/>
          </p:cNvSpPr>
          <p:nvPr>
            <p:ph type="sldNum" sz="quarter" idx="5"/>
          </p:nvPr>
        </p:nvSpPr>
        <p:spPr>
          <a:noFill/>
        </p:spPr>
        <p:txBody>
          <a:bodyPr/>
          <a:lstStyle/>
          <a:p>
            <a:fld id="{E1E36BA4-E5D7-4723-9E41-EA6095224F22}" type="slidenum">
              <a:rPr lang="en-US" smtClean="0"/>
              <a:pPr/>
              <a:t>32</a:t>
            </a:fld>
            <a:endParaRPr lang="en-US"/>
          </a:p>
        </p:txBody>
      </p:sp>
    </p:spTree>
    <p:extLst>
      <p:ext uri="{BB962C8B-B14F-4D97-AF65-F5344CB8AC3E}">
        <p14:creationId xmlns:p14="http://schemas.microsoft.com/office/powerpoint/2010/main" val="3477131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381000" y="685800"/>
            <a:ext cx="6096000" cy="3429000"/>
          </a:xfrm>
          <a:ln/>
        </p:spPr>
      </p:sp>
      <p:sp>
        <p:nvSpPr>
          <p:cNvPr id="145411" name="Notes Placeholder 2"/>
          <p:cNvSpPr>
            <a:spLocks noGrp="1"/>
          </p:cNvSpPr>
          <p:nvPr>
            <p:ph type="body" idx="1"/>
          </p:nvPr>
        </p:nvSpPr>
        <p:spPr>
          <a:noFill/>
          <a:ln/>
        </p:spPr>
        <p:txBody>
          <a:bodyPr/>
          <a:lstStyle/>
          <a:p>
            <a:br>
              <a:rPr lang="en-US" dirty="0">
                <a:solidFill>
                  <a:srgbClr val="99CCFF"/>
                </a:solidFill>
              </a:rPr>
            </a:br>
            <a:endParaRPr lang="en-US" dirty="0">
              <a:solidFill>
                <a:srgbClr val="99CCFF"/>
              </a:solidFill>
            </a:endParaRPr>
          </a:p>
          <a:p>
            <a:endParaRPr lang="en-US" dirty="0"/>
          </a:p>
        </p:txBody>
      </p:sp>
      <p:sp>
        <p:nvSpPr>
          <p:cNvPr id="145412" name="Slide Number Placeholder 3"/>
          <p:cNvSpPr>
            <a:spLocks noGrp="1"/>
          </p:cNvSpPr>
          <p:nvPr>
            <p:ph type="sldNum" sz="quarter" idx="5"/>
          </p:nvPr>
        </p:nvSpPr>
        <p:spPr>
          <a:noFill/>
        </p:spPr>
        <p:txBody>
          <a:bodyPr/>
          <a:lstStyle/>
          <a:p>
            <a:fld id="{C450FEBA-D5D8-4B31-A6FC-74A6B19CC7FB}" type="slidenum">
              <a:rPr lang="en-US" smtClean="0"/>
              <a:pPr/>
              <a:t>33</a:t>
            </a:fld>
            <a:endParaRPr lang="en-US"/>
          </a:p>
        </p:txBody>
      </p:sp>
    </p:spTree>
    <p:extLst>
      <p:ext uri="{BB962C8B-B14F-4D97-AF65-F5344CB8AC3E}">
        <p14:creationId xmlns:p14="http://schemas.microsoft.com/office/powerpoint/2010/main" val="2281303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a:solidFill>
                  <a:srgbClr val="99CCFF"/>
                </a:solidFill>
              </a:rPr>
              <a:t>[The Savior] “is woman's best friend today and is ready to aid her in all the relations of life. </a:t>
            </a:r>
            <a:br>
              <a:rPr lang="en-US" dirty="0">
                <a:solidFill>
                  <a:srgbClr val="99CCFF"/>
                </a:solidFill>
              </a:rPr>
            </a:br>
            <a:r>
              <a:rPr lang="en-US" dirty="0">
                <a:solidFill>
                  <a:srgbClr val="99CCFF"/>
                </a:solidFill>
              </a:rPr>
              <a:t>~ </a:t>
            </a:r>
            <a:r>
              <a:rPr lang="en-US" sz="1050" i="1" dirty="0">
                <a:solidFill>
                  <a:srgbClr val="99CCFF"/>
                </a:solidFill>
              </a:rPr>
              <a:t>Adventist Home, </a:t>
            </a:r>
            <a:r>
              <a:rPr lang="en-US" sz="1050" dirty="0">
                <a:solidFill>
                  <a:srgbClr val="99CCFF"/>
                </a:solidFill>
              </a:rPr>
              <a:t>p. 204</a:t>
            </a:r>
            <a:endParaRPr lang="en-US" dirty="0"/>
          </a:p>
        </p:txBody>
      </p:sp>
      <p:sp>
        <p:nvSpPr>
          <p:cNvPr id="146436" name="Slide Number Placeholder 3"/>
          <p:cNvSpPr>
            <a:spLocks noGrp="1"/>
          </p:cNvSpPr>
          <p:nvPr>
            <p:ph type="sldNum" sz="quarter" idx="5"/>
          </p:nvPr>
        </p:nvSpPr>
        <p:spPr>
          <a:noFill/>
        </p:spPr>
        <p:txBody>
          <a:bodyPr/>
          <a:lstStyle/>
          <a:p>
            <a:fld id="{B71D2009-B7E4-4536-9EB7-623801E810FA}" type="slidenum">
              <a:rPr lang="en-US" smtClean="0"/>
              <a:pPr/>
              <a:t>34</a:t>
            </a:fld>
            <a:endParaRPr lang="en-US"/>
          </a:p>
        </p:txBody>
      </p:sp>
    </p:spTree>
    <p:extLst>
      <p:ext uri="{BB962C8B-B14F-4D97-AF65-F5344CB8AC3E}">
        <p14:creationId xmlns:p14="http://schemas.microsoft.com/office/powerpoint/2010/main" val="2394341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381000" y="685800"/>
            <a:ext cx="6096000" cy="3429000"/>
          </a:xfrm>
          <a:ln/>
        </p:spPr>
      </p:sp>
      <p:sp>
        <p:nvSpPr>
          <p:cNvPr id="147459" name="Notes Placeholder 2"/>
          <p:cNvSpPr>
            <a:spLocks noGrp="1"/>
          </p:cNvSpPr>
          <p:nvPr>
            <p:ph type="body" idx="1"/>
          </p:nvPr>
        </p:nvSpPr>
        <p:spPr>
          <a:noFill/>
          <a:ln/>
        </p:spPr>
        <p:txBody>
          <a:bodyPr/>
          <a:lstStyle/>
          <a:p>
            <a:r>
              <a:rPr lang="en-US" dirty="0">
                <a:solidFill>
                  <a:srgbClr val="99CCFF"/>
                </a:solidFill>
              </a:rPr>
              <a:t>No work can equal that of the Christian mother. . . How often will she feel her burden's weight heavier than she can bear; and then how precious the privilege of taking it all to her sympathizing </a:t>
            </a:r>
            <a:r>
              <a:rPr lang="en-US" dirty="0" err="1">
                <a:solidFill>
                  <a:srgbClr val="99CCFF"/>
                </a:solidFill>
              </a:rPr>
              <a:t>Saviour</a:t>
            </a:r>
            <a:r>
              <a:rPr lang="en-US" dirty="0">
                <a:solidFill>
                  <a:srgbClr val="99CCFF"/>
                </a:solidFill>
              </a:rPr>
              <a:t> in prayer! …</a:t>
            </a:r>
            <a:endParaRPr lang="en-US" dirty="0"/>
          </a:p>
        </p:txBody>
      </p:sp>
      <p:sp>
        <p:nvSpPr>
          <p:cNvPr id="147460" name="Slide Number Placeholder 3"/>
          <p:cNvSpPr>
            <a:spLocks noGrp="1"/>
          </p:cNvSpPr>
          <p:nvPr>
            <p:ph type="sldNum" sz="quarter" idx="5"/>
          </p:nvPr>
        </p:nvSpPr>
        <p:spPr>
          <a:noFill/>
        </p:spPr>
        <p:txBody>
          <a:bodyPr/>
          <a:lstStyle/>
          <a:p>
            <a:fld id="{DFFD591F-AF9C-4BEC-AB81-6E0D174E4C37}" type="slidenum">
              <a:rPr lang="en-US" smtClean="0"/>
              <a:pPr/>
              <a:t>35</a:t>
            </a:fld>
            <a:endParaRPr lang="en-US"/>
          </a:p>
        </p:txBody>
      </p:sp>
    </p:spTree>
    <p:extLst>
      <p:ext uri="{BB962C8B-B14F-4D97-AF65-F5344CB8AC3E}">
        <p14:creationId xmlns:p14="http://schemas.microsoft.com/office/powerpoint/2010/main" val="1383600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381000" y="685800"/>
            <a:ext cx="6096000" cy="3429000"/>
          </a:xfrm>
          <a:ln/>
        </p:spPr>
      </p:sp>
      <p:sp>
        <p:nvSpPr>
          <p:cNvPr id="148483" name="Notes Placeholder 2"/>
          <p:cNvSpPr>
            <a:spLocks noGrp="1"/>
          </p:cNvSpPr>
          <p:nvPr>
            <p:ph type="body" idx="1"/>
          </p:nvPr>
        </p:nvSpPr>
        <p:spPr>
          <a:noFill/>
          <a:ln/>
        </p:spPr>
        <p:txBody>
          <a:bodyPr/>
          <a:lstStyle/>
          <a:p>
            <a:r>
              <a:rPr lang="en-US" dirty="0">
                <a:solidFill>
                  <a:srgbClr val="99CCFF"/>
                </a:solidFill>
              </a:rPr>
              <a:t>She may lay her burden at His feet and find in His presence a strength that will sustain her and give her cheerfulness, hope, courage, and wisdom in the most trying hours…. </a:t>
            </a:r>
            <a:endParaRPr lang="en-US" dirty="0"/>
          </a:p>
        </p:txBody>
      </p:sp>
      <p:sp>
        <p:nvSpPr>
          <p:cNvPr id="148484" name="Slide Number Placeholder 3"/>
          <p:cNvSpPr>
            <a:spLocks noGrp="1"/>
          </p:cNvSpPr>
          <p:nvPr>
            <p:ph type="sldNum" sz="quarter" idx="5"/>
          </p:nvPr>
        </p:nvSpPr>
        <p:spPr>
          <a:noFill/>
        </p:spPr>
        <p:txBody>
          <a:bodyPr/>
          <a:lstStyle/>
          <a:p>
            <a:fld id="{AAC98366-4281-4239-A9B1-A6963525774B}" type="slidenum">
              <a:rPr lang="en-US" smtClean="0"/>
              <a:pPr/>
              <a:t>36</a:t>
            </a:fld>
            <a:endParaRPr lang="en-US"/>
          </a:p>
        </p:txBody>
      </p:sp>
    </p:spTree>
    <p:extLst>
      <p:ext uri="{BB962C8B-B14F-4D97-AF65-F5344CB8AC3E}">
        <p14:creationId xmlns:p14="http://schemas.microsoft.com/office/powerpoint/2010/main" val="2291473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381000" y="685800"/>
            <a:ext cx="6096000" cy="3429000"/>
          </a:xfrm>
          <a:ln/>
        </p:spPr>
      </p:sp>
      <p:sp>
        <p:nvSpPr>
          <p:cNvPr id="149507" name="Notes Placeholder 2"/>
          <p:cNvSpPr>
            <a:spLocks noGrp="1"/>
          </p:cNvSpPr>
          <p:nvPr>
            <p:ph type="body" idx="1"/>
          </p:nvPr>
        </p:nvSpPr>
        <p:spPr>
          <a:noFill/>
          <a:ln/>
        </p:spPr>
        <p:txBody>
          <a:bodyPr/>
          <a:lstStyle/>
          <a:p>
            <a:r>
              <a:rPr lang="en-US" dirty="0">
                <a:solidFill>
                  <a:srgbClr val="99CCFF"/>
                </a:solidFill>
              </a:rPr>
              <a:t>How sweet to the careworn mother is the consciousness of such a friend in all her difficulties! If mothers would go to Christ more frequently and trust Him more fully, their burdens would be easier. </a:t>
            </a:r>
            <a:r>
              <a:rPr lang="en-US" sz="1000" dirty="0">
                <a:solidFill>
                  <a:srgbClr val="99CCFF"/>
                </a:solidFill>
              </a:rPr>
              <a:t>~ </a:t>
            </a:r>
            <a:r>
              <a:rPr lang="en-US" sz="1000" i="1" dirty="0">
                <a:solidFill>
                  <a:srgbClr val="99CCFF"/>
                </a:solidFill>
              </a:rPr>
              <a:t>Adventist Home, </a:t>
            </a:r>
            <a:r>
              <a:rPr lang="en-US" sz="1000" dirty="0">
                <a:solidFill>
                  <a:srgbClr val="99CCFF"/>
                </a:solidFill>
              </a:rPr>
              <a:t>204 </a:t>
            </a:r>
            <a:endParaRPr lang="en-US" dirty="0"/>
          </a:p>
        </p:txBody>
      </p:sp>
      <p:sp>
        <p:nvSpPr>
          <p:cNvPr id="149508" name="Slide Number Placeholder 3"/>
          <p:cNvSpPr>
            <a:spLocks noGrp="1"/>
          </p:cNvSpPr>
          <p:nvPr>
            <p:ph type="sldNum" sz="quarter" idx="5"/>
          </p:nvPr>
        </p:nvSpPr>
        <p:spPr>
          <a:noFill/>
        </p:spPr>
        <p:txBody>
          <a:bodyPr/>
          <a:lstStyle/>
          <a:p>
            <a:fld id="{BD0E4406-7042-47E1-8451-C57704367392}" type="slidenum">
              <a:rPr lang="en-US" smtClean="0"/>
              <a:pPr/>
              <a:t>37</a:t>
            </a:fld>
            <a:endParaRPr lang="en-US"/>
          </a:p>
        </p:txBody>
      </p:sp>
    </p:spTree>
    <p:extLst>
      <p:ext uri="{BB962C8B-B14F-4D97-AF65-F5344CB8AC3E}">
        <p14:creationId xmlns:p14="http://schemas.microsoft.com/office/powerpoint/2010/main" val="3142601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F0558ABC-F681-4057-A304-F891B2C62591}" type="slidenum">
              <a:rPr lang="en-US" smtClean="0"/>
              <a:pPr/>
              <a:t>38</a:t>
            </a:fld>
            <a:endParaRPr lang="en-US"/>
          </a:p>
        </p:txBody>
      </p:sp>
      <p:sp>
        <p:nvSpPr>
          <p:cNvPr id="150531" name="Rectangle 2"/>
          <p:cNvSpPr>
            <a:spLocks noGrp="1" noRot="1" noChangeAspect="1" noChangeArrowheads="1" noTextEdit="1"/>
          </p:cNvSpPr>
          <p:nvPr>
            <p:ph type="sldImg"/>
          </p:nvPr>
        </p:nvSpPr>
        <p:spPr>
          <a:xfrm>
            <a:off x="381000" y="685800"/>
            <a:ext cx="6096000" cy="3429000"/>
          </a:xfrm>
          <a:ln/>
        </p:spPr>
      </p:sp>
      <p:sp>
        <p:nvSpPr>
          <p:cNvPr id="150532" name="Rectangle 3"/>
          <p:cNvSpPr>
            <a:spLocks noGrp="1" noChangeArrowheads="1"/>
          </p:cNvSpPr>
          <p:nvPr>
            <p:ph type="body" idx="1"/>
          </p:nvPr>
        </p:nvSpPr>
        <p:spPr>
          <a:noFill/>
          <a:ln/>
        </p:spPr>
        <p:txBody>
          <a:bodyPr/>
          <a:lstStyle/>
          <a:p>
            <a:pPr marL="0" indent="0" eaLnBrk="1" hangingPunct="1">
              <a:buFontTx/>
              <a:buNone/>
            </a:pPr>
            <a:r>
              <a:rPr lang="en-US" dirty="0"/>
              <a:t>What will be the parents’ reward? “With joy unutterable, parents see the crown, the robe, the harp, given to their children. The days of hope and fear are ended. The seed sown with tears and prayers may have seemed to be sown in vain, but their harvest is reaped with joy at last. Their children have been redeemed.” ~ </a:t>
            </a:r>
            <a:r>
              <a:rPr lang="en-US" i="1" kern="1200" dirty="0">
                <a:solidFill>
                  <a:srgbClr val="FFFF00"/>
                </a:solidFill>
                <a:latin typeface="Arial Narrow" pitchFamily="34" charset="0"/>
              </a:rPr>
              <a:t>Child Guidance, </a:t>
            </a:r>
            <a:r>
              <a:rPr lang="en-US" i="0" kern="1200" dirty="0">
                <a:solidFill>
                  <a:srgbClr val="FFFF00"/>
                </a:solidFill>
                <a:latin typeface="Arial Narrow" pitchFamily="34" charset="0"/>
              </a:rPr>
              <a:t>569</a:t>
            </a:r>
          </a:p>
        </p:txBody>
      </p:sp>
    </p:spTree>
    <p:extLst>
      <p:ext uri="{BB962C8B-B14F-4D97-AF65-F5344CB8AC3E}">
        <p14:creationId xmlns:p14="http://schemas.microsoft.com/office/powerpoint/2010/main" val="1028681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That special outpouring of the Holy Spirit that we all need, that we must have before Jesus comes, will not happen without prayer and lots of it! Imagine a global chain praying for the outpouring of the Holy Spirit. It’s already happening! Are you part of it? Did you know that for several years Seventh-day Adventists have been praying 7 days a week at 7 AM and 7 PM around the world? Wherever you are, whatever you’re doing, I invite you to join them!</a:t>
            </a:r>
            <a:endParaRPr 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922AB3BA-EA71-4CBE-BBAF-F89B5442DCF8}" type="slidenum">
              <a:rPr lang="en-US" altLang="en-US" smtClean="0"/>
              <a:pPr>
                <a:defRPr/>
              </a:pPr>
              <a:t>39</a:t>
            </a:fld>
            <a:endParaRPr lang="en-US" altLang="en-US"/>
          </a:p>
        </p:txBody>
      </p:sp>
    </p:spTree>
    <p:extLst>
      <p:ext uri="{BB962C8B-B14F-4D97-AF65-F5344CB8AC3E}">
        <p14:creationId xmlns:p14="http://schemas.microsoft.com/office/powerpoint/2010/main" val="390109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DEA601-1CF1-47F0-83FF-34A326C6D7F5}" type="slidenum">
              <a:rPr lang="en-US" altLang="en-US"/>
              <a:pPr>
                <a:spcBef>
                  <a:spcPct val="0"/>
                </a:spcBef>
              </a:pPr>
              <a:t>4</a:t>
            </a:fld>
            <a:endParaRPr lang="en-US" altLang="en-US"/>
          </a:p>
        </p:txBody>
      </p:sp>
      <p:sp>
        <p:nvSpPr>
          <p:cNvPr id="10243" name="Rectangle 2"/>
          <p:cNvSpPr>
            <a:spLocks noGrp="1" noRot="1" noChangeAspect="1" noChangeArrowheads="1" noTextEdit="1"/>
          </p:cNvSpPr>
          <p:nvPr>
            <p:ph type="sldImg"/>
          </p:nvPr>
        </p:nvSpPr>
        <p:spPr>
          <a:xfrm>
            <a:off x="381000" y="685800"/>
            <a:ext cx="6096000" cy="3429000"/>
          </a:xfrm>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Bible compares the outpouring of the Holy Spirit on the apostolic church at Pentecost to the early rains. Just before Jesus comes His Spirit will be poured out again.  This is the Latter Rain, the special outpouring of God's Spirit on His people to prepare them for the time of trouble and to give them power to witness for His name.</a:t>
            </a:r>
          </a:p>
          <a:p>
            <a:pPr eaLnBrk="1" hangingPunct="1"/>
            <a:r>
              <a:rPr lang="en-US" altLang="en-US" b="1" dirty="0">
                <a:latin typeface="Arial" panose="020B0604020202020204" pitchFamily="34" charset="0"/>
              </a:rPr>
              <a:t>Next Slide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And when Christ has won the battle in our hearts, in the hearts of our children, in the hearts of our neighbors and neighbors, what then? When we’ve said our last prayer, shed our last tear, what then?</a:t>
            </a:r>
          </a:p>
          <a:p>
            <a:pPr eaLnBrk="1" hangingPunct="1"/>
            <a:endParaRPr lang="en-US" dirty="0"/>
          </a:p>
          <a:p>
            <a:pPr eaLnBrk="1" hangingPunct="1"/>
            <a:r>
              <a:rPr lang="en-US" dirty="0"/>
              <a:t>“There are homes for the pilgrims of earth. There are robes for the righteous, with crowns of glory and palms of victory. All that has perplexed us in the providences of God will in the world to come be made plain. The things hard to be understood will then find explanation. The mysteries of grace will unfold before us. Where our finite minds discovered only confusion and broken promises, we shall see the most perfect and beautiful harmony. We shall know that infinite love ordered the experiences that seemed most trying. As we realize the tender care of Him who makes all things work together for our good, we shall rejoice with joy unspeakable and full </a:t>
            </a:r>
            <a:r>
              <a:rPr lang="en-US"/>
              <a:t>of glory” </a:t>
            </a:r>
            <a:r>
              <a:rPr lang="en-US" b="0" i="0"/>
              <a:t>(</a:t>
            </a:r>
            <a:r>
              <a:rPr lang="en-US" b="0" i="1" dirty="0"/>
              <a:t>Christian Experience and Teachings </a:t>
            </a:r>
            <a:r>
              <a:rPr lang="en-US" b="0" i="0" dirty="0"/>
              <a:t>of EGW, </a:t>
            </a:r>
            <a:r>
              <a:rPr lang="en-US" b="0" i="0"/>
              <a:t>235.1).</a:t>
            </a:r>
            <a:endParaRPr lang="en-US" b="0" i="0" dirty="0"/>
          </a:p>
          <a:p>
            <a:pPr eaLnBrk="1" hangingPunct="1"/>
            <a:endParaRPr lang="en-US" b="0" i="0" dirty="0"/>
          </a:p>
          <a:p>
            <a:pPr eaLnBrk="1" hangingPunct="1"/>
            <a:r>
              <a:rPr lang="en-US" b="0" i="0" dirty="0">
                <a:solidFill>
                  <a:srgbClr val="000000"/>
                </a:solidFill>
                <a:effectLst/>
                <a:latin typeface="Calibri" panose="020F0502020204030204" pitchFamily="34" charset="0"/>
              </a:rPr>
              <a:t>May we all pray much more--as individuals, as families, as a church family! As we come into fellowship with Jesus through prayer, we will know and trust Him in deeper ways which will strengthen us for whatever challenges lie ahead. God bless you!</a:t>
            </a:r>
            <a:endParaRPr lang="en-US" b="0" i="0" dirty="0"/>
          </a:p>
          <a:p>
            <a:endParaRPr lang="en-US" dirty="0"/>
          </a:p>
        </p:txBody>
      </p:sp>
      <p:sp>
        <p:nvSpPr>
          <p:cNvPr id="4" name="Slide Number Placeholder 3"/>
          <p:cNvSpPr>
            <a:spLocks noGrp="1"/>
          </p:cNvSpPr>
          <p:nvPr>
            <p:ph type="sldNum" sz="quarter" idx="5"/>
          </p:nvPr>
        </p:nvSpPr>
        <p:spPr/>
        <p:txBody>
          <a:bodyPr/>
          <a:lstStyle/>
          <a:p>
            <a:pPr>
              <a:defRPr/>
            </a:pPr>
            <a:fld id="{922AB3BA-EA71-4CBE-BBAF-F89B5442DCF8}" type="slidenum">
              <a:rPr lang="en-US" altLang="en-US" smtClean="0"/>
              <a:pPr>
                <a:defRPr/>
              </a:pPr>
              <a:t>40</a:t>
            </a:fld>
            <a:endParaRPr lang="en-US" altLang="en-US"/>
          </a:p>
        </p:txBody>
      </p:sp>
    </p:spTree>
    <p:extLst>
      <p:ext uri="{BB962C8B-B14F-4D97-AF65-F5344CB8AC3E}">
        <p14:creationId xmlns:p14="http://schemas.microsoft.com/office/powerpoint/2010/main" val="200316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459271-4694-464F-97B6-36D7D126D92D}" type="slidenum">
              <a:rPr lang="en-US" altLang="en-US"/>
              <a:pPr>
                <a:spcBef>
                  <a:spcPct val="0"/>
                </a:spcBef>
              </a:pPr>
              <a:t>5</a:t>
            </a:fld>
            <a:endParaRPr lang="en-US" altLang="en-US"/>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experience is described in Hosea 6:3: "Let us know, Let us pursue the knowledge of the Lord. His going forth is established as the morning; He will come to us like the rain, like the latter and former rain to the earth."</a:t>
            </a:r>
          </a:p>
          <a:p>
            <a:pPr eaLnBrk="1" hangingPunct="1"/>
            <a:r>
              <a:rPr lang="en-US" altLang="en-US" b="1" dirty="0">
                <a:latin typeface="Arial" panose="020B0604020202020204" pitchFamily="34" charset="0"/>
              </a:rPr>
              <a:t>Next Slide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E0C5B8-3ECC-47C8-B14B-9B6560D50926}" type="slidenum">
              <a:rPr lang="en-US" altLang="en-US"/>
              <a:pPr>
                <a:spcBef>
                  <a:spcPct val="0"/>
                </a:spcBef>
              </a:pPr>
              <a:t>6</a:t>
            </a:fld>
            <a:endParaRPr lang="en-US" altLang="en-US"/>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latin typeface="Calibri" panose="020F0502020204030204" pitchFamily="34" charset="0"/>
              </a:rPr>
              <a:t>We can pray for our church, that it will be united in mission, purpose, and love, while recognizing that the whole church will never be revived. </a:t>
            </a:r>
          </a:p>
          <a:p>
            <a:pPr eaLnBrk="1" hangingPunct="1"/>
            <a:endParaRPr lang="en-US" b="0" i="0" dirty="0">
              <a:solidFill>
                <a:srgbClr val="000000"/>
              </a:solidFill>
              <a:effectLst/>
              <a:latin typeface="Calibri" panose="020F0502020204030204" pitchFamily="34" charset="0"/>
            </a:endParaRPr>
          </a:p>
          <a:p>
            <a:pPr eaLnBrk="1" hangingPunct="1">
              <a:spcBef>
                <a:spcPct val="50000"/>
              </a:spcBef>
              <a:buFontTx/>
              <a:buNone/>
            </a:pPr>
            <a:r>
              <a:rPr lang="en-US" altLang="en-US" sz="1200" dirty="0">
                <a:solidFill>
                  <a:srgbClr val="FFFF99"/>
                </a:solidFill>
              </a:rPr>
              <a:t>“Are we hoping to see the whole church revived?  That time will never come.  There are persons in the church who are not converted, and who will not unite in earnest, prevailing prayer.  We must enter upon the work individually.  We must pray more and talk less” (</a:t>
            </a:r>
            <a:r>
              <a:rPr lang="en-US" altLang="en-US" sz="800" b="0" i="1" dirty="0">
                <a:solidFill>
                  <a:srgbClr val="FFFF99"/>
                </a:solidFill>
              </a:rPr>
              <a:t>Selected Messages, </a:t>
            </a:r>
            <a:r>
              <a:rPr lang="en-US" altLang="en-US" sz="800" b="0" i="0" dirty="0">
                <a:solidFill>
                  <a:srgbClr val="FFFF99"/>
                </a:solidFill>
              </a:rPr>
              <a:t>vol. 1, 122).</a:t>
            </a:r>
          </a:p>
          <a:p>
            <a:pPr eaLnBrk="1" hangingPunct="1">
              <a:spcBef>
                <a:spcPct val="50000"/>
              </a:spcBef>
              <a:buFontTx/>
              <a:buNone/>
            </a:pPr>
            <a:endParaRPr lang="en-US" altLang="en-US" sz="800" b="1" i="0" dirty="0">
              <a:solidFill>
                <a:srgbClr val="FFFF99"/>
              </a:solidFill>
            </a:endParaRPr>
          </a:p>
          <a:p>
            <a:pPr eaLnBrk="1" hangingPunct="1">
              <a:spcBef>
                <a:spcPct val="50000"/>
              </a:spcBef>
              <a:buFontTx/>
              <a:buNone/>
            </a:pPr>
            <a:r>
              <a:rPr lang="en-US" altLang="en-US" sz="800" dirty="0">
                <a:latin typeface="Arial" panose="020B0604020202020204" pitchFamily="34" charset="0"/>
              </a:rPr>
              <a:t>What else can we pray for in these last days?  Certainly our governments,</a:t>
            </a:r>
            <a:endParaRPr lang="en-US" altLang="en-US" sz="800" b="1" i="1" dirty="0">
              <a:solidFill>
                <a:srgbClr val="FFFF99"/>
              </a:solidFill>
            </a:endParaRPr>
          </a:p>
          <a:p>
            <a:pPr eaLnBrk="1" hangingPunct="1"/>
            <a:r>
              <a:rPr lang="en-US" b="0" i="0" dirty="0">
                <a:solidFill>
                  <a:srgbClr val="000000"/>
                </a:solidFill>
                <a:effectLst/>
                <a:latin typeface="Calibri" panose="020F0502020204030204" pitchFamily="34" charset="0"/>
              </a:rPr>
              <a:t> </a:t>
            </a:r>
            <a:endParaRPr lang="en-US" altLang="en-US" dirty="0">
              <a:latin typeface="Arial" panose="020B0604020202020204" pitchFamily="34" charset="0"/>
            </a:endParaRPr>
          </a:p>
          <a:p>
            <a:pPr eaLnBrk="1" hangingPunct="1"/>
            <a:r>
              <a:rPr lang="en-US" altLang="en-US" b="1" dirty="0">
                <a:latin typeface="Arial" panose="020B0604020202020204" pitchFamily="34" charset="0"/>
              </a:rPr>
              <a:t>Next Slide</a:t>
            </a:r>
          </a:p>
          <a:p>
            <a:pPr eaLnBrk="1" hangingPunct="1"/>
            <a:r>
              <a:rPr lang="en-US" altLang="en-US" dirty="0">
                <a:latin typeface="Arial" panose="020B0604020202020204" pitchFamily="34" charset="0"/>
              </a:rPr>
              <a:t> </a:t>
            </a:r>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381000" y="685800"/>
            <a:ext cx="6096000" cy="342900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leaders of our nations. </a:t>
            </a:r>
          </a:p>
          <a:p>
            <a:pPr eaLnBrk="1" hangingPunct="1"/>
            <a:r>
              <a:rPr lang="en-US" altLang="en-US" dirty="0">
                <a:latin typeface="Arial" panose="020B0604020202020204" pitchFamily="34" charset="0"/>
              </a:rPr>
              <a:t> </a:t>
            </a:r>
          </a:p>
          <a:p>
            <a:pPr eaLnBrk="1" hangingPunct="1"/>
            <a:r>
              <a:rPr lang="en-US" altLang="en-US" b="1" dirty="0">
                <a:latin typeface="Arial" panose="020B0604020202020204" pitchFamily="34" charset="0"/>
              </a:rPr>
              <a:t>Next Slide</a:t>
            </a: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8B75A0-0C1C-43EB-8C43-9CD48CD0DBDE}" type="slidenum">
              <a:rPr lang="en-US" altLang="en-US"/>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lnSpc>
                <a:spcPct val="150000"/>
              </a:lnSpc>
              <a:defRPr/>
            </a:pPr>
            <a:r>
              <a:rPr lang="en-US" dirty="0"/>
              <a:t>Paul says, “</a:t>
            </a:r>
            <a:r>
              <a:rPr lang="en-US" dirty="0">
                <a:solidFill>
                  <a:srgbClr val="FFFF99"/>
                </a:solidFill>
                <a:effectLst>
                  <a:outerShdw blurRad="38100" dist="38100" dir="2700000" algn="tl">
                    <a:srgbClr val="000000">
                      <a:alpha val="43137"/>
                    </a:srgbClr>
                  </a:outerShdw>
                </a:effectLst>
              </a:rPr>
              <a:t>I urge, then, first of all, that requests, prayers, intercession and thanksgiving be made for everyone</a:t>
            </a:r>
            <a:r>
              <a:rPr lang="en-US" sz="1200" kern="1200" dirty="0">
                <a:solidFill>
                  <a:schemeClr val="tx1"/>
                </a:solidFill>
                <a:effectLst/>
                <a:latin typeface="Arial" charset="0"/>
                <a:ea typeface="+mn-ea"/>
                <a:cs typeface="+mn-cs"/>
              </a:rPr>
              <a:t>—</a:t>
            </a:r>
            <a:r>
              <a:rPr lang="en-US" dirty="0">
                <a:solidFill>
                  <a:srgbClr val="FFFF99"/>
                </a:solidFill>
                <a:effectLst>
                  <a:outerShdw blurRad="38100" dist="38100" dir="2700000" algn="tl">
                    <a:srgbClr val="000000">
                      <a:alpha val="43137"/>
                    </a:srgbClr>
                  </a:outerShdw>
                </a:effectLst>
              </a:rPr>
              <a:t>for kings and </a:t>
            </a:r>
            <a:r>
              <a:rPr lang="en-US" b="1" dirty="0">
                <a:solidFill>
                  <a:srgbClr val="FFFF99"/>
                </a:solidFill>
                <a:effectLst>
                  <a:outerShdw blurRad="38100" dist="38100" dir="2700000" algn="tl">
                    <a:srgbClr val="000000">
                      <a:alpha val="43137"/>
                    </a:srgbClr>
                  </a:outerShdw>
                </a:effectLst>
                <a:latin typeface="Arial Black" pitchFamily="34" charset="0"/>
              </a:rPr>
              <a:t>all those in authority,</a:t>
            </a:r>
            <a:r>
              <a:rPr lang="en-US" dirty="0">
                <a:solidFill>
                  <a:srgbClr val="FFFF99"/>
                </a:solidFill>
                <a:effectLst>
                  <a:outerShdw blurRad="38100" dist="38100" dir="2700000" algn="tl">
                    <a:srgbClr val="000000">
                      <a:alpha val="43137"/>
                    </a:srgbClr>
                  </a:outerShdw>
                </a:effectLst>
              </a:rPr>
              <a:t> that we may live peaceful and quiet lives in all godliness and holiness. This is good, and pleases God our Savior…” (</a:t>
            </a:r>
            <a:r>
              <a:rPr lang="en-US" sz="1100" dirty="0">
                <a:solidFill>
                  <a:srgbClr val="FFFF99"/>
                </a:solidFill>
                <a:effectLst>
                  <a:outerShdw blurRad="38100" dist="38100" dir="2700000" algn="tl">
                    <a:srgbClr val="000000">
                      <a:alpha val="43137"/>
                    </a:srgbClr>
                  </a:outerShdw>
                </a:effectLst>
              </a:rPr>
              <a:t>1 Timothy 2:1-3, NIV)  </a:t>
            </a:r>
          </a:p>
          <a:p>
            <a:pPr>
              <a:lnSpc>
                <a:spcPct val="150000"/>
              </a:lnSpc>
              <a:defRPr/>
            </a:pPr>
            <a:endParaRPr lang="en-US" sz="1100" dirty="0">
              <a:solidFill>
                <a:srgbClr val="FFFF99"/>
              </a:solidFill>
              <a:effectLst>
                <a:outerShdw blurRad="38100" dist="38100" dir="2700000" algn="tl">
                  <a:srgbClr val="000000">
                    <a:alpha val="43137"/>
                  </a:srgbClr>
                </a:outerShdw>
              </a:effectLst>
            </a:endParaRPr>
          </a:p>
          <a:p>
            <a:pPr>
              <a:lnSpc>
                <a:spcPct val="150000"/>
              </a:lnSpc>
              <a:defRPr/>
            </a:pPr>
            <a:r>
              <a:rPr lang="en-US" dirty="0"/>
              <a:t>We can also engage in intercessory prayer for the salvation of our families, and of our friends and neighbors.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A7D3B2-4EFC-49E8-897C-AC6AA5D91743}"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1F8827-F211-4239-9BBC-0EB077C90938}" type="slidenum">
              <a:rPr lang="en-US" altLang="en-US"/>
              <a:pPr>
                <a:spcBef>
                  <a:spcPct val="0"/>
                </a:spcBef>
              </a:pPr>
              <a:t>9</a:t>
            </a:fld>
            <a:endParaRPr lang="en-US" altLang="en-US"/>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"Why do not two or three meet together and plead with God for the salvation of some special one, and then still another?” (Testimonies for the Church, vol. 7, 21).</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Next Slide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BBC42-3211-4752-A7BE-393107A89C37}" type="slidenum">
              <a:rPr lang="en-US" altLang="en-US"/>
              <a:pPr>
                <a:defRPr/>
              </a:pPr>
              <a:t>‹#›</a:t>
            </a:fld>
            <a:endParaRPr lang="en-US" altLang="en-US"/>
          </a:p>
        </p:txBody>
      </p:sp>
    </p:spTree>
    <p:extLst>
      <p:ext uri="{BB962C8B-B14F-4D97-AF65-F5344CB8AC3E}">
        <p14:creationId xmlns:p14="http://schemas.microsoft.com/office/powerpoint/2010/main" val="3201453901"/>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1BBECF-B272-4B65-A9E9-E0E8FF6B29A8}" type="slidenum">
              <a:rPr lang="en-US" altLang="en-US"/>
              <a:pPr>
                <a:defRPr/>
              </a:pPr>
              <a:t>‹#›</a:t>
            </a:fld>
            <a:endParaRPr lang="en-US" altLang="en-US"/>
          </a:p>
        </p:txBody>
      </p:sp>
    </p:spTree>
    <p:extLst>
      <p:ext uri="{BB962C8B-B14F-4D97-AF65-F5344CB8AC3E}">
        <p14:creationId xmlns:p14="http://schemas.microsoft.com/office/powerpoint/2010/main" val="972561343"/>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0D4537-A509-443D-A44A-246CAC750D6A}" type="slidenum">
              <a:rPr lang="en-US" altLang="en-US"/>
              <a:pPr>
                <a:defRPr/>
              </a:pPr>
              <a:t>‹#›</a:t>
            </a:fld>
            <a:endParaRPr lang="en-US" altLang="en-US"/>
          </a:p>
        </p:txBody>
      </p:sp>
    </p:spTree>
    <p:extLst>
      <p:ext uri="{BB962C8B-B14F-4D97-AF65-F5344CB8AC3E}">
        <p14:creationId xmlns:p14="http://schemas.microsoft.com/office/powerpoint/2010/main" val="4097302403"/>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50569B-646E-4DA3-A9D9-441E404682FD}" type="slidenum">
              <a:rPr lang="en-US" altLang="en-US"/>
              <a:pPr>
                <a:defRPr/>
              </a:pPr>
              <a:t>‹#›</a:t>
            </a:fld>
            <a:endParaRPr lang="en-US" altLang="en-US"/>
          </a:p>
        </p:txBody>
      </p:sp>
    </p:spTree>
    <p:extLst>
      <p:ext uri="{BB962C8B-B14F-4D97-AF65-F5344CB8AC3E}">
        <p14:creationId xmlns:p14="http://schemas.microsoft.com/office/powerpoint/2010/main" val="1585787116"/>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1E7516B-FF94-4575-AFAB-2AC84D60C45B}" type="slidenum">
              <a:rPr lang="en-US" altLang="en-US"/>
              <a:pPr>
                <a:defRPr/>
              </a:pPr>
              <a:t>‹#›</a:t>
            </a:fld>
            <a:endParaRPr lang="en-US" altLang="en-US"/>
          </a:p>
        </p:txBody>
      </p:sp>
    </p:spTree>
    <p:extLst>
      <p:ext uri="{BB962C8B-B14F-4D97-AF65-F5344CB8AC3E}">
        <p14:creationId xmlns:p14="http://schemas.microsoft.com/office/powerpoint/2010/main" val="46548800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3FE4-E0BE-4EC9-B3DC-574C92A01E04}" type="slidenum">
              <a:rPr lang="en-US" altLang="en-US"/>
              <a:pPr>
                <a:defRPr/>
              </a:pPr>
              <a:t>‹#›</a:t>
            </a:fld>
            <a:endParaRPr lang="en-US" altLang="en-US"/>
          </a:p>
        </p:txBody>
      </p:sp>
    </p:spTree>
    <p:extLst>
      <p:ext uri="{BB962C8B-B14F-4D97-AF65-F5344CB8AC3E}">
        <p14:creationId xmlns:p14="http://schemas.microsoft.com/office/powerpoint/2010/main" val="1176625854"/>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FBB5C3-7A54-4358-80A7-C907A4006F32}" type="slidenum">
              <a:rPr lang="en-US" altLang="en-US"/>
              <a:pPr>
                <a:defRPr/>
              </a:pPr>
              <a:t>‹#›</a:t>
            </a:fld>
            <a:endParaRPr lang="en-US" altLang="en-US"/>
          </a:p>
        </p:txBody>
      </p:sp>
    </p:spTree>
    <p:extLst>
      <p:ext uri="{BB962C8B-B14F-4D97-AF65-F5344CB8AC3E}">
        <p14:creationId xmlns:p14="http://schemas.microsoft.com/office/powerpoint/2010/main" val="3692021322"/>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F8A378-350F-4952-9F6F-0776C31AB502}" type="slidenum">
              <a:rPr lang="en-US" altLang="en-US"/>
              <a:pPr>
                <a:defRPr/>
              </a:pPr>
              <a:t>‹#›</a:t>
            </a:fld>
            <a:endParaRPr lang="en-US" altLang="en-US"/>
          </a:p>
        </p:txBody>
      </p:sp>
    </p:spTree>
    <p:extLst>
      <p:ext uri="{BB962C8B-B14F-4D97-AF65-F5344CB8AC3E}">
        <p14:creationId xmlns:p14="http://schemas.microsoft.com/office/powerpoint/2010/main" val="225019777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5C7385-95D4-43DA-AF0C-8A18CD30C895}" type="slidenum">
              <a:rPr lang="en-US" altLang="en-US"/>
              <a:pPr>
                <a:defRPr/>
              </a:pPr>
              <a:t>‹#›</a:t>
            </a:fld>
            <a:endParaRPr lang="en-US" altLang="en-US"/>
          </a:p>
        </p:txBody>
      </p:sp>
    </p:spTree>
    <p:extLst>
      <p:ext uri="{BB962C8B-B14F-4D97-AF65-F5344CB8AC3E}">
        <p14:creationId xmlns:p14="http://schemas.microsoft.com/office/powerpoint/2010/main" val="288611065"/>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79BC2C-B087-4AC0-A2A0-A9FE52B6C264}" type="slidenum">
              <a:rPr lang="en-US" altLang="en-US"/>
              <a:pPr>
                <a:defRPr/>
              </a:pPr>
              <a:t>‹#›</a:t>
            </a:fld>
            <a:endParaRPr lang="en-US" altLang="en-US"/>
          </a:p>
        </p:txBody>
      </p:sp>
    </p:spTree>
    <p:extLst>
      <p:ext uri="{BB962C8B-B14F-4D97-AF65-F5344CB8AC3E}">
        <p14:creationId xmlns:p14="http://schemas.microsoft.com/office/powerpoint/2010/main" val="189622293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C77BA3-A3B6-4466-8DA7-7C7C13E49548}" type="slidenum">
              <a:rPr lang="en-US" altLang="en-US"/>
              <a:pPr>
                <a:defRPr/>
              </a:pPr>
              <a:t>‹#›</a:t>
            </a:fld>
            <a:endParaRPr lang="en-US" altLang="en-US"/>
          </a:p>
        </p:txBody>
      </p:sp>
    </p:spTree>
    <p:extLst>
      <p:ext uri="{BB962C8B-B14F-4D97-AF65-F5344CB8AC3E}">
        <p14:creationId xmlns:p14="http://schemas.microsoft.com/office/powerpoint/2010/main" val="259003439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02D9A0-C178-4AB3-9EF3-94011EBE6E3F}" type="slidenum">
              <a:rPr lang="en-US" altLang="en-US"/>
              <a:pPr>
                <a:defRPr/>
              </a:pPr>
              <a:t>‹#›</a:t>
            </a:fld>
            <a:endParaRPr lang="en-US" altLang="en-US"/>
          </a:p>
        </p:txBody>
      </p:sp>
    </p:spTree>
    <p:extLst>
      <p:ext uri="{BB962C8B-B14F-4D97-AF65-F5344CB8AC3E}">
        <p14:creationId xmlns:p14="http://schemas.microsoft.com/office/powerpoint/2010/main" val="390156489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06E14F-82B0-4EDD-A8E0-F9B6090F0ED0}" type="slidenum">
              <a:rPr lang="en-US" altLang="en-US"/>
              <a:pPr>
                <a:defRPr/>
              </a:pPr>
              <a:t>‹#›</a:t>
            </a:fld>
            <a:endParaRPr lang="en-US" altLang="en-US"/>
          </a:p>
        </p:txBody>
      </p:sp>
    </p:spTree>
    <p:extLst>
      <p:ext uri="{BB962C8B-B14F-4D97-AF65-F5344CB8AC3E}">
        <p14:creationId xmlns:p14="http://schemas.microsoft.com/office/powerpoint/2010/main" val="335720902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565B8A2-42FB-4076-880E-560A11F7CD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81000" y="6477000"/>
            <a:ext cx="1165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FFFF99"/>
                </a:solidFill>
              </a:rPr>
              <a:t>By: Cindy </a:t>
            </a:r>
            <a:r>
              <a:rPr lang="en-US" altLang="en-US" sz="1800" b="1" dirty="0" err="1">
                <a:solidFill>
                  <a:srgbClr val="FFFF99"/>
                </a:solidFill>
              </a:rPr>
              <a:t>Tutsch</a:t>
            </a:r>
            <a:r>
              <a:rPr lang="en-US" altLang="en-US" sz="1800" b="1" dirty="0">
                <a:solidFill>
                  <a:srgbClr val="FFFF99"/>
                </a:solidFill>
              </a:rPr>
              <a:t>, </a:t>
            </a:r>
            <a:r>
              <a:rPr lang="en-US" altLang="en-US" sz="1800" b="1" dirty="0" err="1">
                <a:solidFill>
                  <a:srgbClr val="FFFF99"/>
                </a:solidFill>
              </a:rPr>
              <a:t>DMin</a:t>
            </a:r>
            <a:r>
              <a:rPr lang="en-US" altLang="en-US" sz="1800" b="1" dirty="0">
                <a:solidFill>
                  <a:srgbClr val="FFFF99"/>
                </a:solidFill>
              </a:rPr>
              <a:t>		      						      Copyright © 2021</a:t>
            </a:r>
          </a:p>
        </p:txBody>
      </p:sp>
      <p:sp>
        <p:nvSpPr>
          <p:cNvPr id="5" name="TextBox 4"/>
          <p:cNvSpPr txBox="1"/>
          <p:nvPr/>
        </p:nvSpPr>
        <p:spPr>
          <a:xfrm>
            <a:off x="2527686" y="1066800"/>
            <a:ext cx="6747360" cy="30469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algn="ctr"/>
            <a:r>
              <a:rPr lang="en-US" sz="9600" dirty="0">
                <a:ln w="19050">
                  <a:solidFill>
                    <a:schemeClr val="accent6">
                      <a:lumMod val="75000"/>
                    </a:schemeClr>
                  </a:solidFill>
                </a:ln>
                <a:solidFill>
                  <a:srgbClr val="FFFF99"/>
                </a:solidFill>
                <a:latin typeface="Britannic Bold" panose="020B0903060703020204" pitchFamily="34" charset="0"/>
              </a:rPr>
              <a:t>Why Prayer </a:t>
            </a:r>
          </a:p>
          <a:p>
            <a:pPr algn="ctr"/>
            <a:r>
              <a:rPr lang="en-US" sz="9600" dirty="0">
                <a:ln w="19050">
                  <a:solidFill>
                    <a:schemeClr val="accent6">
                      <a:lumMod val="75000"/>
                    </a:schemeClr>
                  </a:solidFill>
                </a:ln>
                <a:solidFill>
                  <a:srgbClr val="FFFF99"/>
                </a:solidFill>
                <a:latin typeface="Britannic Bold" panose="020B0903060703020204" pitchFamily="34" charset="0"/>
              </a:rPr>
              <a:t>Matters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PH03568I"/>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58371" name="Text Box 11"/>
          <p:cNvSpPr txBox="1">
            <a:spLocks noChangeArrowheads="1"/>
          </p:cNvSpPr>
          <p:nvPr/>
        </p:nvSpPr>
        <p:spPr bwMode="auto">
          <a:xfrm>
            <a:off x="1981200" y="1524000"/>
            <a:ext cx="7696200" cy="297004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solidFill>
                  <a:srgbClr val="FFFF00"/>
                </a:solidFill>
                <a:latin typeface="CAC Saxon Bold" pitchFamily="2" charset="0"/>
              </a:rPr>
              <a:t>“. . . prayer is the key in the hand of faith to unlock heaven’s storehouse, where are treasured the boundless resources . . .”</a:t>
            </a:r>
          </a:p>
          <a:p>
            <a:pPr algn="ctr" eaLnBrk="1" hangingPunct="1">
              <a:spcBef>
                <a:spcPct val="50000"/>
              </a:spcBef>
              <a:buFontTx/>
              <a:buNone/>
            </a:pPr>
            <a:r>
              <a:rPr lang="en-US" altLang="en-US" sz="1800" b="1" dirty="0">
                <a:solidFill>
                  <a:srgbClr val="FFFF00"/>
                </a:solidFill>
                <a:latin typeface="CAC Saxon Bold" pitchFamily="2" charset="0"/>
              </a:rPr>
              <a:t>~ </a:t>
            </a:r>
            <a:r>
              <a:rPr lang="en-US" altLang="en-US" sz="1800" b="1" i="1" dirty="0">
                <a:solidFill>
                  <a:srgbClr val="FFFF00"/>
                </a:solidFill>
                <a:latin typeface="CAC Saxon Bold" pitchFamily="2" charset="0"/>
              </a:rPr>
              <a:t>Steps to Christ</a:t>
            </a:r>
            <a:r>
              <a:rPr lang="en-US" altLang="en-US" sz="1800" b="1" dirty="0">
                <a:solidFill>
                  <a:srgbClr val="FFFF00"/>
                </a:solidFill>
                <a:latin typeface="CAC Saxon Bold" pitchFamily="2" charset="0"/>
              </a:rPr>
              <a:t>, 94, 95 </a:t>
            </a: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ChangeArrowheads="1"/>
          </p:cNvSpPr>
          <p:nvPr/>
        </p:nvSpPr>
        <p:spPr bwMode="auto">
          <a:xfrm>
            <a:off x="0" y="0"/>
            <a:ext cx="12191999" cy="6858000"/>
          </a:xfrm>
          <a:prstGeom prst="rect">
            <a:avLst/>
          </a:prstGeom>
          <a:solidFill>
            <a:srgbClr val="120165">
              <a:alpha val="65881"/>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0419" name="Picture 4" descr="j014501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85800" y="304800"/>
            <a:ext cx="5181600" cy="6324600"/>
          </a:xfrm>
          <a:ln w="50800">
            <a:solidFill>
              <a:srgbClr val="FF9900"/>
            </a:solidFill>
            <a:miter lim="800000"/>
            <a:headEnd/>
            <a:tailEnd/>
          </a:ln>
          <a:effectLst>
            <a:outerShdw dist="53882" dir="2700000" algn="ctr" rotWithShape="0">
              <a:schemeClr val="tx1"/>
            </a:outerShdw>
          </a:effectLst>
        </p:spPr>
      </p:pic>
      <p:sp>
        <p:nvSpPr>
          <p:cNvPr id="60420" name="Text Box 7"/>
          <p:cNvSpPr txBox="1">
            <a:spLocks noChangeArrowheads="1"/>
          </p:cNvSpPr>
          <p:nvPr/>
        </p:nvSpPr>
        <p:spPr bwMode="auto">
          <a:xfrm>
            <a:off x="7010400" y="381000"/>
            <a:ext cx="4343400" cy="5463034"/>
          </a:xfrm>
          <a:prstGeom prst="rect">
            <a:avLst/>
          </a:prstGeom>
          <a:noFill/>
          <a:ln w="50800">
            <a:solidFill>
              <a:srgbClr val="FF9900"/>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ts val="1200"/>
              </a:spcBef>
              <a:buFontTx/>
              <a:buNone/>
            </a:pPr>
            <a:r>
              <a:rPr lang="en-US" altLang="en-US" sz="2600" b="1" dirty="0">
                <a:solidFill>
                  <a:srgbClr val="FFC000"/>
                </a:solidFill>
                <a:latin typeface="BibleScrT"/>
              </a:rPr>
              <a:t>Keep your wants, your  joys, your sorrows, your cares, and your fears before God. You cannot burden Him;  you cannot weary Him. He who numbers the hairs of your head is not indifferent to the wants of His children.</a:t>
            </a:r>
          </a:p>
          <a:p>
            <a:pPr algn="ctr" eaLnBrk="1" hangingPunct="1">
              <a:lnSpc>
                <a:spcPct val="150000"/>
              </a:lnSpc>
              <a:spcBef>
                <a:spcPts val="1200"/>
              </a:spcBef>
              <a:buFontTx/>
              <a:buNone/>
            </a:pPr>
            <a:r>
              <a:rPr lang="en-US" altLang="en-US" sz="1800" b="1" dirty="0">
                <a:solidFill>
                  <a:srgbClr val="FFC000"/>
                </a:solidFill>
                <a:latin typeface="BibleScrT"/>
              </a:rPr>
              <a:t> ~ </a:t>
            </a:r>
            <a:r>
              <a:rPr lang="en-US" altLang="en-US" sz="1800" b="1" i="1" dirty="0">
                <a:solidFill>
                  <a:srgbClr val="FFC000"/>
                </a:solidFill>
                <a:latin typeface="BibleScrT"/>
              </a:rPr>
              <a:t>Steps to Christ</a:t>
            </a:r>
            <a:r>
              <a:rPr lang="en-US" altLang="en-US" sz="1800" b="1" dirty="0">
                <a:solidFill>
                  <a:srgbClr val="FFC000"/>
                </a:solidFill>
                <a:latin typeface="BibleScrT"/>
              </a:rPr>
              <a:t>,  100</a:t>
            </a: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8610" name="Picture 5" descr="intercessory pray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0658" name="Picture 6" descr="slide 02"/>
          <p:cNvPicPr>
            <a:picLocks noChangeAspect="1" noChangeArrowheads="1"/>
          </p:cNvPicPr>
          <p:nvPr/>
        </p:nvPicPr>
        <p:blipFill>
          <a:blip r:embed="rId3">
            <a:extLst>
              <a:ext uri="{28A0092B-C50C-407E-A947-70E740481C1C}">
                <a14:useLocalDpi xmlns:a14="http://schemas.microsoft.com/office/drawing/2010/main" val="0"/>
              </a:ext>
            </a:extLst>
          </a:blip>
          <a:srcRect l="557" t="163" r="557" b="1476"/>
          <a:stretch>
            <a:fillRect/>
          </a:stretch>
        </p:blipFill>
        <p:spPr bwMode="auto">
          <a:xfrm>
            <a:off x="1600200" y="0"/>
            <a:ext cx="9017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2706" name="Picture 6" descr="slide 03"/>
          <p:cNvPicPr>
            <a:picLocks noChangeAspect="1" noChangeArrowheads="1"/>
          </p:cNvPicPr>
          <p:nvPr/>
        </p:nvPicPr>
        <p:blipFill>
          <a:blip r:embed="rId3">
            <a:extLst>
              <a:ext uri="{28A0092B-C50C-407E-A947-70E740481C1C}">
                <a14:useLocalDpi xmlns:a14="http://schemas.microsoft.com/office/drawing/2010/main" val="0"/>
              </a:ext>
            </a:extLst>
          </a:blip>
          <a:srcRect l="555" t="163" r="557" b="163"/>
          <a:stretch>
            <a:fillRect/>
          </a:stretch>
        </p:blipFill>
        <p:spPr bwMode="auto">
          <a:xfrm>
            <a:off x="1600200" y="12192"/>
            <a:ext cx="8991600" cy="683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4754" name="Picture 5" descr="slide 04"/>
          <p:cNvPicPr>
            <a:picLocks noChangeAspect="1" noChangeArrowheads="1"/>
          </p:cNvPicPr>
          <p:nvPr/>
        </p:nvPicPr>
        <p:blipFill>
          <a:blip r:embed="rId3">
            <a:extLst>
              <a:ext uri="{28A0092B-C50C-407E-A947-70E740481C1C}">
                <a14:useLocalDpi xmlns:a14="http://schemas.microsoft.com/office/drawing/2010/main" val="0"/>
              </a:ext>
            </a:extLst>
          </a:blip>
          <a:srcRect l="557" t="163" r="555" b="163"/>
          <a:stretch>
            <a:fillRect/>
          </a:stretch>
        </p:blipFill>
        <p:spPr bwMode="auto">
          <a:xfrm>
            <a:off x="1584158" y="0"/>
            <a:ext cx="90236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0898" name="Picture 5" descr="unity 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0"/>
            <a:ext cx="6137275"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4"/>
          <p:cNvSpPr>
            <a:spLocks noChangeArrowheads="1"/>
          </p:cNvSpPr>
          <p:nvPr/>
        </p:nvSpPr>
        <p:spPr bwMode="auto">
          <a:xfrm>
            <a:off x="1752600" y="5438776"/>
            <a:ext cx="8763000" cy="13430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30000"/>
              </a:spcBef>
              <a:buFontTx/>
              <a:buNone/>
            </a:pPr>
            <a:r>
              <a:rPr lang="en-US" altLang="en-US" sz="2800" dirty="0">
                <a:solidFill>
                  <a:srgbClr val="FFCC66"/>
                </a:solidFill>
              </a:rPr>
              <a:t>“Let us…pray for one another, bringing one another right into the presence of God by living faith.” </a:t>
            </a:r>
          </a:p>
          <a:p>
            <a:pPr algn="ctr" eaLnBrk="1" hangingPunct="1">
              <a:spcBef>
                <a:spcPct val="30000"/>
              </a:spcBef>
              <a:buFontTx/>
              <a:buNone/>
            </a:pPr>
            <a:r>
              <a:rPr lang="en-US" altLang="en-US" sz="2000" i="1" dirty="0">
                <a:solidFill>
                  <a:srgbClr val="FFCC66"/>
                </a:solidFill>
              </a:rPr>
              <a:t>~ Review and Herald,</a:t>
            </a:r>
            <a:r>
              <a:rPr lang="en-US" altLang="en-US" sz="2000" dirty="0">
                <a:solidFill>
                  <a:srgbClr val="FFCC66"/>
                </a:solidFill>
              </a:rPr>
              <a:t> August 28, 1888</a:t>
            </a: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4994" name="Rectangle 3"/>
          <p:cNvSpPr>
            <a:spLocks noGrp="1" noChangeArrowheads="1"/>
          </p:cNvSpPr>
          <p:nvPr>
            <p:ph type="body" idx="4294967295"/>
          </p:nvPr>
        </p:nvSpPr>
        <p:spPr>
          <a:xfrm>
            <a:off x="5267325" y="609600"/>
            <a:ext cx="6772275" cy="6019800"/>
          </a:xfrm>
        </p:spPr>
        <p:txBody>
          <a:bodyPr/>
          <a:lstStyle/>
          <a:p>
            <a:pPr marL="0" indent="0" algn="ctr" eaLnBrk="1" hangingPunct="1">
              <a:lnSpc>
                <a:spcPct val="150000"/>
              </a:lnSpc>
              <a:buNone/>
            </a:pPr>
            <a:r>
              <a:rPr lang="en-US" altLang="en-US" sz="2800" dirty="0">
                <a:solidFill>
                  <a:srgbClr val="FFFF00"/>
                </a:solidFill>
              </a:rPr>
              <a:t>“Begin to pray for souls; come near to Christ, close to His bleeding side. Let a meek and quiet spirit adorn your lives, and let your earnest, broken, humble petitions ascend to Him for wisdom that you may have success in saving not only your own soul, but the souls of others.” </a:t>
            </a:r>
          </a:p>
          <a:p>
            <a:pPr marL="0" indent="0" algn="ctr" eaLnBrk="1" hangingPunct="1">
              <a:lnSpc>
                <a:spcPct val="150000"/>
              </a:lnSpc>
              <a:buNone/>
            </a:pPr>
            <a:r>
              <a:rPr lang="en-US" altLang="en-US" sz="2000" i="1" dirty="0">
                <a:solidFill>
                  <a:srgbClr val="FFFF00"/>
                </a:solidFill>
              </a:rPr>
              <a:t>~ Testimonies for the Church, </a:t>
            </a:r>
            <a:r>
              <a:rPr lang="en-US" altLang="en-US" sz="2000" dirty="0">
                <a:solidFill>
                  <a:srgbClr val="FFFF00"/>
                </a:solidFill>
              </a:rPr>
              <a:t>vol. 1,</a:t>
            </a:r>
            <a:r>
              <a:rPr lang="en-US" altLang="en-US" sz="2000" i="1" dirty="0">
                <a:solidFill>
                  <a:srgbClr val="FFFF00"/>
                </a:solidFill>
              </a:rPr>
              <a:t> </a:t>
            </a:r>
            <a:r>
              <a:rPr lang="en-US" altLang="en-US" sz="2000" dirty="0">
                <a:solidFill>
                  <a:srgbClr val="FFFF00"/>
                </a:solidFill>
              </a:rPr>
              <a:t>513</a:t>
            </a:r>
          </a:p>
        </p:txBody>
      </p:sp>
      <p:pic>
        <p:nvPicPr>
          <p:cNvPr id="84995" name="Picture 4" descr="praye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508" name="Picture 4" descr="mo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7200"/>
            <a:ext cx="4095750" cy="4876801"/>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descr="mother and child"/>
          <p:cNvPicPr>
            <a:picLocks noChangeAspect="1" noChangeArrowheads="1"/>
          </p:cNvPicPr>
          <p:nvPr/>
        </p:nvPicPr>
        <p:blipFill>
          <a:blip r:embed="rId4">
            <a:extLst>
              <a:ext uri="{28A0092B-C50C-407E-A947-70E740481C1C}">
                <a14:useLocalDpi xmlns:a14="http://schemas.microsoft.com/office/drawing/2010/main" val="0"/>
              </a:ext>
            </a:extLst>
          </a:blip>
          <a:srcRect l="4485" r="5481"/>
          <a:stretch>
            <a:fillRect/>
          </a:stretch>
        </p:blipFill>
        <p:spPr bwMode="auto">
          <a:xfrm>
            <a:off x="6804025" y="457200"/>
            <a:ext cx="4244975" cy="4876800"/>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9156" name="TextBox 1"/>
          <p:cNvSpPr txBox="1">
            <a:spLocks noChangeArrowheads="1"/>
          </p:cNvSpPr>
          <p:nvPr/>
        </p:nvSpPr>
        <p:spPr bwMode="auto">
          <a:xfrm>
            <a:off x="685800" y="5618164"/>
            <a:ext cx="1074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rgbClr val="FFFF00"/>
                </a:solidFill>
                <a:latin typeface="Arial Black" panose="020B0A04020102020204" pitchFamily="34" charset="0"/>
              </a:rPr>
              <a:t>“Those who sow in tears shall reap in joy.”  </a:t>
            </a:r>
            <a:r>
              <a:rPr lang="en-US" altLang="en-US" sz="1800" dirty="0">
                <a:solidFill>
                  <a:srgbClr val="FFFF00"/>
                </a:solidFill>
                <a:latin typeface="Arial Black" panose="020B0A04020102020204" pitchFamily="34" charset="0"/>
              </a:rPr>
              <a:t>~ Psalm 126:5</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par>
                                <p:cTn id="8" presetID="10" presetClass="entr" presetSubtype="0" fill="hold" nodeType="withEffect">
                                  <p:stCondLst>
                                    <p:cond delay="0"/>
                                  </p:stCondLst>
                                  <p:childTnLst>
                                    <p:set>
                                      <p:cBhvr>
                                        <p:cTn id="9" dur="1" fill="hold">
                                          <p:stCondLst>
                                            <p:cond delay="0"/>
                                          </p:stCondLst>
                                        </p:cTn>
                                        <p:tgtEl>
                                          <p:spTgt spid="21509"/>
                                        </p:tgtEl>
                                        <p:attrNameLst>
                                          <p:attrName>style.visibility</p:attrName>
                                        </p:attrNameLst>
                                      </p:cBhvr>
                                      <p:to>
                                        <p:strVal val="visible"/>
                                      </p:to>
                                    </p:set>
                                    <p:animEffect transition="in" filter="fade">
                                      <p:cBhvr>
                                        <p:cTn id="10" dur="2000"/>
                                        <p:tgtEl>
                                          <p:spTgt spid="2150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9156"/>
                                        </p:tgtEl>
                                        <p:attrNameLst>
                                          <p:attrName>style.visibility</p:attrName>
                                        </p:attrNameLst>
                                      </p:cBhvr>
                                      <p:to>
                                        <p:strVal val="visible"/>
                                      </p:to>
                                    </p:set>
                                    <p:animEffect transition="in" filter="fade">
                                      <p:cBhvr>
                                        <p:cTn id="15" dur="1000"/>
                                        <p:tgtEl>
                                          <p:spTgt spid="49156"/>
                                        </p:tgtEl>
                                      </p:cBhvr>
                                    </p:animEffect>
                                    <p:anim calcmode="lin" valueType="num">
                                      <p:cBhvr>
                                        <p:cTn id="16" dur="1000" fill="hold"/>
                                        <p:tgtEl>
                                          <p:spTgt spid="49156"/>
                                        </p:tgtEl>
                                        <p:attrNameLst>
                                          <p:attrName>ppt_x</p:attrName>
                                        </p:attrNameLst>
                                      </p:cBhvr>
                                      <p:tavLst>
                                        <p:tav tm="0">
                                          <p:val>
                                            <p:strVal val="#ppt_x"/>
                                          </p:val>
                                        </p:tav>
                                        <p:tav tm="100000">
                                          <p:val>
                                            <p:strVal val="#ppt_x"/>
                                          </p:val>
                                        </p:tav>
                                      </p:tavLst>
                                    </p:anim>
                                    <p:anim calcmode="lin" valueType="num">
                                      <p:cBhvr>
                                        <p:cTn id="17" dur="1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9330" name="Picture 2" descr="0607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152400" y="107951"/>
            <a:ext cx="6019800" cy="6597649"/>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2" name="Rectangle 4"/>
          <p:cNvSpPr>
            <a:spLocks noChangeArrowheads="1"/>
          </p:cNvSpPr>
          <p:nvPr/>
        </p:nvSpPr>
        <p:spPr bwMode="auto">
          <a:xfrm>
            <a:off x="232117" y="158750"/>
            <a:ext cx="5873261" cy="649605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3" name="Text Box 5"/>
          <p:cNvSpPr txBox="1">
            <a:spLocks noChangeArrowheads="1"/>
          </p:cNvSpPr>
          <p:nvPr/>
        </p:nvSpPr>
        <p:spPr bwMode="auto">
          <a:xfrm>
            <a:off x="218050" y="1310730"/>
            <a:ext cx="5829886"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None/>
            </a:pPr>
            <a:r>
              <a:rPr lang="en-US" altLang="en-US" sz="2600" dirty="0">
                <a:solidFill>
                  <a:schemeClr val="bg1"/>
                </a:solidFill>
              </a:rPr>
              <a:t>“Do not be afraid, for I am with you. I will gather you and your children from east and west and from north and south. I will bring my sons and daughters back to Israel from the distant corners of the earth.” </a:t>
            </a:r>
          </a:p>
          <a:p>
            <a:pPr algn="ctr" eaLnBrk="1" hangingPunct="1">
              <a:lnSpc>
                <a:spcPct val="150000"/>
              </a:lnSpc>
              <a:spcBef>
                <a:spcPct val="50000"/>
              </a:spcBef>
              <a:buFontTx/>
              <a:buNone/>
            </a:pPr>
            <a:r>
              <a:rPr lang="en-US" altLang="en-US" sz="2000" dirty="0">
                <a:solidFill>
                  <a:schemeClr val="bg1"/>
                </a:solidFill>
              </a:rPr>
              <a:t>~</a:t>
            </a:r>
            <a:r>
              <a:rPr lang="en-US" altLang="en-US" sz="2000" i="1" dirty="0">
                <a:solidFill>
                  <a:schemeClr val="bg1"/>
                </a:solidFill>
              </a:rPr>
              <a:t> </a:t>
            </a:r>
            <a:r>
              <a:rPr lang="en-US" altLang="en-US" sz="2000" dirty="0">
                <a:solidFill>
                  <a:schemeClr val="bg1"/>
                </a:solidFill>
              </a:rPr>
              <a:t>Isaiah</a:t>
            </a:r>
            <a:r>
              <a:rPr lang="en-US" altLang="en-US" sz="2000" i="1" dirty="0">
                <a:solidFill>
                  <a:schemeClr val="bg1"/>
                </a:solidFill>
              </a:rPr>
              <a:t> </a:t>
            </a:r>
            <a:r>
              <a:rPr lang="en-US" altLang="en-US" sz="2000" dirty="0">
                <a:solidFill>
                  <a:schemeClr val="bg1"/>
                </a:solidFill>
              </a:rPr>
              <a:t>43:5, 6, NLT</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76760" cy="684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9128760" cy="6846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1378" name="Picture 2" descr="0516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724"/>
            <a:ext cx="12192000" cy="664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ChangeArrowheads="1"/>
          </p:cNvSpPr>
          <p:nvPr/>
        </p:nvSpPr>
        <p:spPr bwMode="auto">
          <a:xfrm>
            <a:off x="152400" y="5273694"/>
            <a:ext cx="11734800" cy="1508105"/>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01380" name="Text Box 4"/>
          <p:cNvSpPr txBox="1">
            <a:spLocks noChangeArrowheads="1"/>
          </p:cNvSpPr>
          <p:nvPr/>
        </p:nvSpPr>
        <p:spPr bwMode="auto">
          <a:xfrm>
            <a:off x="304800" y="5273695"/>
            <a:ext cx="114300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chemeClr val="bg1"/>
                </a:solidFill>
                <a:latin typeface="Calibri" panose="020F0502020204030204" pitchFamily="34" charset="0"/>
              </a:rPr>
              <a:t>“But now the Lord says, ‘Do not weep any longer, for I will reward you.  Your children will come back to you from the distant land of the enemy.’”</a:t>
            </a:r>
          </a:p>
          <a:p>
            <a:pPr algn="ctr" eaLnBrk="1" hangingPunct="1">
              <a:spcBef>
                <a:spcPct val="50000"/>
              </a:spcBef>
              <a:buFontTx/>
              <a:buNone/>
            </a:pPr>
            <a:r>
              <a:rPr lang="en-US" altLang="en-US" sz="2400" dirty="0">
                <a:solidFill>
                  <a:schemeClr val="bg1"/>
                </a:solidFill>
                <a:latin typeface="Calibri" panose="020F0502020204030204" pitchFamily="34" charset="0"/>
              </a:rPr>
              <a:t>~ Jeremiah 31:16, NLT</a:t>
            </a: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3426" name="Picture 2" descr="0516010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65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p:cNvSpPr txBox="1">
            <a:spLocks noChangeArrowheads="1"/>
          </p:cNvSpPr>
          <p:nvPr/>
        </p:nvSpPr>
        <p:spPr bwMode="auto">
          <a:xfrm>
            <a:off x="5257800" y="762000"/>
            <a:ext cx="3581400" cy="4572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dirty="0">
                <a:solidFill>
                  <a:schemeClr val="bg1"/>
                </a:solidFill>
                <a:latin typeface="Arial Black" panose="020B0A04020102020204" pitchFamily="34" charset="0"/>
              </a:rPr>
              <a:t>Isaiah 49:18, 25b</a:t>
            </a:r>
          </a:p>
        </p:txBody>
      </p:sp>
      <p:pic>
        <p:nvPicPr>
          <p:cNvPr id="5" name="Picture 2" descr="0516010X1"/>
          <p:cNvPicPr>
            <a:picLocks noChangeAspect="1" noChangeArrowheads="1"/>
          </p:cNvPicPr>
          <p:nvPr/>
        </p:nvPicPr>
        <p:blipFill rotWithShape="1">
          <a:blip r:embed="rId3">
            <a:extLst>
              <a:ext uri="{28A0092B-C50C-407E-A947-70E740481C1C}">
                <a14:useLocalDpi xmlns:a14="http://schemas.microsoft.com/office/drawing/2010/main" val="0"/>
              </a:ext>
            </a:extLst>
          </a:blip>
          <a:srcRect r="94167"/>
          <a:stretch/>
        </p:blipFill>
        <p:spPr bwMode="auto">
          <a:xfrm>
            <a:off x="0" y="0"/>
            <a:ext cx="320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228600" y="1828800"/>
            <a:ext cx="8001000" cy="3903376"/>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800" dirty="0">
                <a:solidFill>
                  <a:schemeClr val="bg1"/>
                </a:solidFill>
                <a:latin typeface="Arial Black" panose="020B0A04020102020204" pitchFamily="34" charset="0"/>
              </a:rPr>
              <a:t>“Look and see, for all your children will come back to you. As surely as I live,” says the Lord, “they will be like jewels or bridal ornaments for you to display. For I will fight those who fight you, and I will save your children.” </a:t>
            </a:r>
            <a:r>
              <a:rPr lang="en-US" altLang="en-US" sz="2000" dirty="0">
                <a:solidFill>
                  <a:schemeClr val="bg1"/>
                </a:solidFill>
              </a:rPr>
              <a:t>(NLT)</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5474" name="Picture 5" descr="prayer for our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r="4854"/>
          <a:stretch/>
        </p:blipFill>
        <p:spPr bwMode="auto">
          <a:xfrm>
            <a:off x="0" y="0"/>
            <a:ext cx="7467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body" idx="4294967295"/>
          </p:nvPr>
        </p:nvSpPr>
        <p:spPr>
          <a:xfrm>
            <a:off x="7543800" y="152400"/>
            <a:ext cx="4495800" cy="6705600"/>
          </a:xfrm>
          <a:effectLst>
            <a:outerShdw dist="35921" dir="2700000" algn="ctr" rotWithShape="0">
              <a:schemeClr val="tx2"/>
            </a:outerShdw>
          </a:effectLst>
        </p:spPr>
        <p:txBody>
          <a:bodyPr/>
          <a:lstStyle/>
          <a:p>
            <a:pPr marL="0" indent="0" algn="ctr" eaLnBrk="1" hangingPunct="1">
              <a:lnSpc>
                <a:spcPct val="150000"/>
              </a:lnSpc>
              <a:buNone/>
            </a:pPr>
            <a:r>
              <a:rPr lang="en-US" altLang="en-US" sz="2600" dirty="0">
                <a:solidFill>
                  <a:srgbClr val="92D050"/>
                </a:solidFill>
              </a:rPr>
              <a:t>“But if parents would feel that they are never released from their burden of educating and training their children for God, if they would do their work in faith, cooperating with God by earnest prayer and work, they would be successful in bringing their children to the </a:t>
            </a:r>
            <a:r>
              <a:rPr lang="en-US" altLang="en-US" sz="2600" dirty="0" err="1">
                <a:solidFill>
                  <a:srgbClr val="92D050"/>
                </a:solidFill>
              </a:rPr>
              <a:t>Saviour</a:t>
            </a:r>
            <a:r>
              <a:rPr lang="en-US" altLang="en-US" sz="2600" dirty="0">
                <a:solidFill>
                  <a:srgbClr val="92D050"/>
                </a:solidFill>
              </a:rPr>
              <a:t>.”</a:t>
            </a:r>
            <a:r>
              <a:rPr lang="en-US" altLang="en-US" sz="2800" dirty="0">
                <a:solidFill>
                  <a:srgbClr val="92D050"/>
                </a:solidFill>
              </a:rPr>
              <a:t> </a:t>
            </a:r>
            <a:br>
              <a:rPr lang="en-US" altLang="en-US" sz="2800" dirty="0">
                <a:solidFill>
                  <a:srgbClr val="92D050"/>
                </a:solidFill>
              </a:rPr>
            </a:br>
            <a:r>
              <a:rPr lang="en-US" altLang="en-US" sz="1800" dirty="0">
                <a:solidFill>
                  <a:srgbClr val="92D050"/>
                </a:solidFill>
              </a:rPr>
              <a:t>~ </a:t>
            </a:r>
            <a:r>
              <a:rPr lang="en-US" altLang="en-US" sz="1800" i="1" dirty="0">
                <a:solidFill>
                  <a:srgbClr val="92D050"/>
                </a:solidFill>
              </a:rPr>
              <a:t>Signs of the Times, </a:t>
            </a:r>
            <a:r>
              <a:rPr lang="en-US" altLang="en-US" sz="1800" dirty="0">
                <a:solidFill>
                  <a:srgbClr val="92D050"/>
                </a:solidFill>
              </a:rPr>
              <a:t>April  9, 1896</a:t>
            </a:r>
          </a:p>
          <a:p>
            <a:pPr marL="0" indent="0" eaLnBrk="1" hangingPunct="1">
              <a:lnSpc>
                <a:spcPct val="150000"/>
              </a:lnSpc>
              <a:buNone/>
            </a:pPr>
            <a:r>
              <a:rPr lang="en-US" altLang="en-US" sz="2600" dirty="0">
                <a:solidFill>
                  <a:srgbClr val="FDDF03"/>
                </a:solidFill>
              </a:rPr>
              <a:t> </a:t>
            </a: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5410200" y="152400"/>
            <a:ext cx="6629400" cy="6553200"/>
          </a:xfrm>
          <a:prstGeom prst="rect">
            <a:avLst/>
          </a:prstGeom>
          <a:solidFill>
            <a:srgbClr val="98024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2" name="Rectangle 4"/>
          <p:cNvSpPr>
            <a:spLocks noChangeArrowheads="1"/>
          </p:cNvSpPr>
          <p:nvPr/>
        </p:nvSpPr>
        <p:spPr bwMode="auto">
          <a:xfrm>
            <a:off x="5486400" y="257176"/>
            <a:ext cx="6477000" cy="6372225"/>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3" name="Text Box 5"/>
          <p:cNvSpPr txBox="1">
            <a:spLocks noChangeArrowheads="1"/>
          </p:cNvSpPr>
          <p:nvPr/>
        </p:nvSpPr>
        <p:spPr bwMode="auto">
          <a:xfrm>
            <a:off x="5715000" y="967800"/>
            <a:ext cx="6019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FontTx/>
              <a:buNone/>
            </a:pPr>
            <a:r>
              <a:rPr lang="en-US" altLang="en-US" b="1" dirty="0">
                <a:solidFill>
                  <a:srgbClr val="98024D"/>
                </a:solidFill>
                <a:latin typeface="BibleScrT"/>
              </a:rPr>
              <a:t>“I will search for my lost ones </a:t>
            </a:r>
            <a:br>
              <a:rPr lang="en-US" altLang="en-US" b="1" dirty="0">
                <a:solidFill>
                  <a:srgbClr val="98024D"/>
                </a:solidFill>
                <a:latin typeface="BibleScrT"/>
              </a:rPr>
            </a:br>
            <a:r>
              <a:rPr lang="en-US" altLang="en-US" b="1" dirty="0">
                <a:solidFill>
                  <a:srgbClr val="98024D"/>
                </a:solidFill>
                <a:latin typeface="BibleScrT"/>
              </a:rPr>
              <a:t>who strayed away, and I will bring them safely home again.  I will bind up the injured and strengthen </a:t>
            </a:r>
            <a:br>
              <a:rPr lang="en-US" altLang="en-US" b="1" dirty="0">
                <a:solidFill>
                  <a:srgbClr val="98024D"/>
                </a:solidFill>
                <a:latin typeface="BibleScrT"/>
              </a:rPr>
            </a:br>
            <a:r>
              <a:rPr lang="en-US" altLang="en-US" b="1" dirty="0">
                <a:solidFill>
                  <a:srgbClr val="98024D"/>
                </a:solidFill>
                <a:latin typeface="BibleScrT"/>
              </a:rPr>
              <a:t>the weak.”</a:t>
            </a:r>
          </a:p>
          <a:p>
            <a:pPr algn="ctr" eaLnBrk="1" hangingPunct="1">
              <a:lnSpc>
                <a:spcPct val="150000"/>
              </a:lnSpc>
              <a:spcBef>
                <a:spcPct val="50000"/>
              </a:spcBef>
              <a:buFontTx/>
              <a:buNone/>
            </a:pPr>
            <a:r>
              <a:rPr lang="en-US" altLang="en-US" sz="1800" dirty="0">
                <a:solidFill>
                  <a:srgbClr val="98024D"/>
                </a:solidFill>
              </a:rPr>
              <a:t>~</a:t>
            </a:r>
            <a:r>
              <a:rPr lang="en-US" altLang="en-US" dirty="0">
                <a:solidFill>
                  <a:srgbClr val="98024D"/>
                </a:solidFill>
              </a:rPr>
              <a:t> </a:t>
            </a:r>
            <a:r>
              <a:rPr lang="en-US" altLang="en-US" sz="1800" b="1" dirty="0">
                <a:solidFill>
                  <a:srgbClr val="98024D"/>
                </a:solidFill>
                <a:latin typeface="BibleScrT"/>
              </a:rPr>
              <a:t>Ezekiel 34:16</a:t>
            </a: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4146" name="Picture 5" descr="w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a:spLocks noGrp="1" noChangeArrowheads="1"/>
          </p:cNvSpPr>
          <p:nvPr>
            <p:ph type="body" idx="4294967295"/>
          </p:nvPr>
        </p:nvSpPr>
        <p:spPr>
          <a:xfrm>
            <a:off x="2057400" y="457200"/>
            <a:ext cx="8229600" cy="1752600"/>
          </a:xfrm>
          <a:effectLst>
            <a:outerShdw dist="17961" dir="2700000" algn="ctr" rotWithShape="0">
              <a:srgbClr val="AF8F05"/>
            </a:outerShdw>
          </a:effectLst>
        </p:spPr>
        <p:txBody>
          <a:bodyPr/>
          <a:lstStyle/>
          <a:p>
            <a:pPr marL="0" indent="0" eaLnBrk="1" hangingPunct="1">
              <a:buNone/>
            </a:pPr>
            <a:r>
              <a:rPr lang="en-US" altLang="en-US" dirty="0">
                <a:solidFill>
                  <a:srgbClr val="FCE99A"/>
                </a:solidFill>
              </a:rPr>
              <a:t>“And let us not grow weary while doing good, for in due season we shall reap if we do not lose heart.”</a:t>
            </a:r>
            <a:r>
              <a:rPr lang="en-US" altLang="en-US" sz="2000" dirty="0">
                <a:solidFill>
                  <a:srgbClr val="FCE99A"/>
                </a:solidFill>
              </a:rPr>
              <a:t>~ </a:t>
            </a:r>
            <a:r>
              <a:rPr lang="en-US" altLang="en-US" sz="2000" i="1" dirty="0">
                <a:solidFill>
                  <a:srgbClr val="FCE99A"/>
                </a:solidFill>
              </a:rPr>
              <a:t>Galatians 6:9</a:t>
            </a:r>
            <a:endParaRPr lang="en-US" altLang="en-US" sz="2000" dirty="0">
              <a:solidFill>
                <a:srgbClr val="FCE99A"/>
              </a:solidFill>
            </a:endParaRPr>
          </a:p>
          <a:p>
            <a:pPr marL="0" indent="0" eaLnBrk="1" hangingPunct="1">
              <a:buNone/>
            </a:pPr>
            <a:endParaRPr lang="en-US" altLang="en-US" dirty="0">
              <a:solidFill>
                <a:srgbClr val="FCE99A"/>
              </a:solidFill>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6700" y="32657"/>
            <a:ext cx="11658600" cy="8032968"/>
          </a:xfrm>
          <a:prstGeom prst="rect">
            <a:avLst/>
          </a:prstGeom>
          <a:noFill/>
        </p:spPr>
        <p:txBody>
          <a:bodyPr wrap="square" rtlCol="0">
            <a:spAutoFit/>
          </a:bodyPr>
          <a:lstStyle/>
          <a:p>
            <a:pPr>
              <a:lnSpc>
                <a:spcPct val="150000"/>
              </a:lnSpc>
            </a:pPr>
            <a:r>
              <a:rPr lang="en-US" sz="2800" dirty="0">
                <a:solidFill>
                  <a:srgbClr val="996633"/>
                </a:solidFill>
              </a:rPr>
              <a:t>Dear Husband:</a:t>
            </a:r>
          </a:p>
          <a:p>
            <a:pPr>
              <a:lnSpc>
                <a:spcPct val="150000"/>
              </a:lnSpc>
            </a:pPr>
            <a:r>
              <a:rPr lang="en-US" sz="2800" dirty="0">
                <a:solidFill>
                  <a:srgbClr val="996633"/>
                </a:solidFill>
              </a:rPr>
              <a:t>Last night I visited Edson. . . I talked with him plainly but kindly, but his feelings were very strong that he had been [wronged]. . . I prayed over Edson, but his heart seemed unbroken. I then decided to spend the night in prayer, for our help could come from God alone. I had prayed five times and Edson four. The last time he broke all to pieces. He made an entire surrender to God and such earnest pleadings and entreaties I have seldom heard. He then prayed again and again, and seemed to be in agony of spirit, confessing his wrongs, broken in spirit, his tears freely mingled with his prayers. </a:t>
            </a:r>
            <a:r>
              <a:rPr lang="en-US" sz="2000" i="1" dirty="0">
                <a:solidFill>
                  <a:srgbClr val="996633"/>
                </a:solidFill>
              </a:rPr>
              <a:t>(</a:t>
            </a:r>
            <a:r>
              <a:rPr lang="en-US" sz="2000" i="1" dirty="0" err="1">
                <a:solidFill>
                  <a:srgbClr val="996633"/>
                </a:solidFill>
              </a:rPr>
              <a:t>con’t</a:t>
            </a:r>
            <a:r>
              <a:rPr lang="en-US" sz="2000" i="1" dirty="0">
                <a:solidFill>
                  <a:srgbClr val="996633"/>
                </a:solidFill>
              </a:rPr>
              <a:t>)</a:t>
            </a:r>
          </a:p>
          <a:p>
            <a:pPr>
              <a:lnSpc>
                <a:spcPct val="150000"/>
              </a:lnSpc>
            </a:pPr>
            <a:endParaRPr lang="en-US" sz="3200" dirty="0">
              <a:solidFill>
                <a:srgbClr val="996633"/>
              </a:solidFill>
            </a:endParaRPr>
          </a:p>
          <a:p>
            <a:pPr>
              <a:lnSpc>
                <a:spcPct val="150000"/>
              </a:lnSpc>
            </a:pPr>
            <a:r>
              <a:rPr lang="en-US" sz="3200" dirty="0">
                <a:solidFill>
                  <a:srgbClr val="996633"/>
                </a:solidFill>
              </a:rPr>
              <a:t>. </a:t>
            </a:r>
          </a:p>
        </p:txBody>
      </p:sp>
    </p:spTree>
    <p:extLst>
      <p:ext uri="{BB962C8B-B14F-4D97-AF65-F5344CB8AC3E}">
        <p14:creationId xmlns:p14="http://schemas.microsoft.com/office/powerpoint/2010/main" val="73508374"/>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762000"/>
            <a:ext cx="11506200" cy="4185761"/>
          </a:xfrm>
          <a:prstGeom prst="rect">
            <a:avLst/>
          </a:prstGeom>
          <a:noFill/>
        </p:spPr>
        <p:txBody>
          <a:bodyPr wrap="square" rtlCol="0">
            <a:spAutoFit/>
          </a:bodyPr>
          <a:lstStyle/>
          <a:p>
            <a:pPr>
              <a:lnSpc>
                <a:spcPct val="150000"/>
              </a:lnSpc>
            </a:pPr>
            <a:r>
              <a:rPr lang="en-US" sz="2800" dirty="0">
                <a:solidFill>
                  <a:srgbClr val="996633"/>
                </a:solidFill>
              </a:rPr>
              <a:t>The room seemed to be lighted up with the presence of God. . . Salvation indeed had come to that house.  He then accompanied [me] home. I did not sleep much last night and feel worn this morning, but very thankful that we broke through the cloud of darkness last night and obtained the victory.  </a:t>
            </a:r>
            <a:r>
              <a:rPr lang="en-US" sz="2000" i="1" dirty="0">
                <a:solidFill>
                  <a:srgbClr val="996633"/>
                </a:solidFill>
              </a:rPr>
              <a:t>(</a:t>
            </a:r>
            <a:r>
              <a:rPr lang="en-US" sz="2000" i="1" dirty="0" err="1">
                <a:solidFill>
                  <a:srgbClr val="996633"/>
                </a:solidFill>
              </a:rPr>
              <a:t>con’t</a:t>
            </a:r>
            <a:r>
              <a:rPr lang="en-US" sz="2000" i="1" dirty="0">
                <a:solidFill>
                  <a:srgbClr val="996633"/>
                </a:solidFill>
              </a:rPr>
              <a:t>)</a:t>
            </a:r>
          </a:p>
          <a:p>
            <a:endParaRPr lang="en-US" sz="2800" dirty="0">
              <a:solidFill>
                <a:srgbClr val="996633"/>
              </a:solidFill>
            </a:endParaRPr>
          </a:p>
          <a:p>
            <a:r>
              <a:rPr lang="en-US" sz="2800" dirty="0">
                <a:solidFill>
                  <a:srgbClr val="996633"/>
                </a:solidFill>
              </a:rPr>
              <a:t>. </a:t>
            </a:r>
          </a:p>
        </p:txBody>
      </p:sp>
    </p:spTree>
    <p:extLst>
      <p:ext uri="{BB962C8B-B14F-4D97-AF65-F5344CB8AC3E}">
        <p14:creationId xmlns:p14="http://schemas.microsoft.com/office/powerpoint/2010/main" val="1573566288"/>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762000"/>
            <a:ext cx="11582400" cy="5693866"/>
          </a:xfrm>
          <a:prstGeom prst="rect">
            <a:avLst/>
          </a:prstGeom>
          <a:noFill/>
        </p:spPr>
        <p:txBody>
          <a:bodyPr wrap="square" rtlCol="0">
            <a:spAutoFit/>
          </a:bodyPr>
          <a:lstStyle/>
          <a:p>
            <a:pPr>
              <a:lnSpc>
                <a:spcPct val="150000"/>
              </a:lnSpc>
            </a:pPr>
            <a:r>
              <a:rPr lang="en-US" sz="2800" dirty="0">
                <a:solidFill>
                  <a:srgbClr val="996633"/>
                </a:solidFill>
              </a:rPr>
              <a:t>I was determined not to give [up] the struggle till victory came. I never saw </a:t>
            </a:r>
            <a:r>
              <a:rPr lang="en-US" sz="2800" dirty="0" err="1">
                <a:solidFill>
                  <a:srgbClr val="996633"/>
                </a:solidFill>
              </a:rPr>
              <a:t>Edson</a:t>
            </a:r>
            <a:r>
              <a:rPr lang="en-US" sz="2800" dirty="0">
                <a:solidFill>
                  <a:srgbClr val="996633"/>
                </a:solidFill>
              </a:rPr>
              <a:t> so deeply moved before and so sensible of his danger and weakness. . . I had spent many hours in prayer to God for Edson before I visited him. . .</a:t>
            </a:r>
          </a:p>
          <a:p>
            <a:endParaRPr lang="en-US" sz="2800" dirty="0">
              <a:solidFill>
                <a:srgbClr val="996633"/>
              </a:solidFill>
            </a:endParaRPr>
          </a:p>
          <a:p>
            <a:r>
              <a:rPr lang="en-US" sz="2800" dirty="0">
                <a:solidFill>
                  <a:srgbClr val="996633"/>
                </a:solidFill>
              </a:rPr>
              <a:t>Yours with love, </a:t>
            </a:r>
          </a:p>
          <a:p>
            <a:endParaRPr lang="en-US" sz="2800" dirty="0">
              <a:solidFill>
                <a:srgbClr val="996633"/>
              </a:solidFill>
            </a:endParaRPr>
          </a:p>
          <a:p>
            <a:r>
              <a:rPr lang="en-US" sz="2800" dirty="0">
                <a:solidFill>
                  <a:srgbClr val="996633"/>
                </a:solidFill>
              </a:rPr>
              <a:t>Ellen</a:t>
            </a:r>
          </a:p>
          <a:p>
            <a:r>
              <a:rPr lang="en-US" sz="2400" i="1" dirty="0">
                <a:solidFill>
                  <a:srgbClr val="996633"/>
                </a:solidFill>
              </a:rPr>
              <a:t>			</a:t>
            </a:r>
          </a:p>
          <a:p>
            <a:r>
              <a:rPr lang="en-US" sz="2400" i="1" dirty="0">
                <a:solidFill>
                  <a:srgbClr val="996633"/>
                </a:solidFill>
              </a:rPr>
              <a:t>			 ~ Manuscript Release,</a:t>
            </a:r>
            <a:r>
              <a:rPr lang="en-US" sz="2400" dirty="0">
                <a:solidFill>
                  <a:srgbClr val="996633"/>
                </a:solidFill>
              </a:rPr>
              <a:t> vol 8, 29 </a:t>
            </a:r>
          </a:p>
          <a:p>
            <a:endParaRPr lang="en-US" dirty="0">
              <a:solidFill>
                <a:srgbClr val="996633"/>
              </a:solidFill>
            </a:endParaRPr>
          </a:p>
          <a:p>
            <a:r>
              <a:rPr lang="en-US" dirty="0">
                <a:solidFill>
                  <a:srgbClr val="996633"/>
                </a:solidFill>
              </a:rPr>
              <a:t>. </a:t>
            </a:r>
          </a:p>
        </p:txBody>
      </p:sp>
    </p:spTree>
    <p:extLst>
      <p:ext uri="{BB962C8B-B14F-4D97-AF65-F5344CB8AC3E}">
        <p14:creationId xmlns:p14="http://schemas.microsoft.com/office/powerpoint/2010/main" val="351697125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8370" name="Picture 2" descr="God-Adam.bmp"/>
          <p:cNvPicPr>
            <a:picLocks noChangeAspect="1"/>
          </p:cNvPicPr>
          <p:nvPr/>
        </p:nvPicPr>
        <p:blipFill>
          <a:blip r:embed="rId3" cstate="print"/>
          <a:srcRect l="9111" t="31111" r="9111" b="22221"/>
          <a:stretch>
            <a:fillRect/>
          </a:stretch>
        </p:blipFill>
        <p:spPr bwMode="auto">
          <a:xfrm>
            <a:off x="0" y="3657600"/>
            <a:ext cx="12192000" cy="3200400"/>
          </a:xfrm>
          <a:prstGeom prst="rect">
            <a:avLst/>
          </a:prstGeom>
          <a:noFill/>
          <a:ln w="9525">
            <a:noFill/>
            <a:miter lim="800000"/>
            <a:headEnd/>
            <a:tailEnd/>
          </a:ln>
        </p:spPr>
      </p:pic>
      <p:sp>
        <p:nvSpPr>
          <p:cNvPr id="4" name="TextBox 3"/>
          <p:cNvSpPr txBox="1"/>
          <p:nvPr/>
        </p:nvSpPr>
        <p:spPr>
          <a:xfrm>
            <a:off x="203200" y="165101"/>
            <a:ext cx="11684000" cy="3457037"/>
          </a:xfrm>
          <a:prstGeom prst="rect">
            <a:avLst/>
          </a:prstGeom>
          <a:noFill/>
        </p:spPr>
        <p:txBody>
          <a:bodyPr>
            <a:spAutoFit/>
          </a:bodyPr>
          <a:lstStyle/>
          <a:p>
            <a:pPr algn="ctr">
              <a:defRPr/>
            </a:pPr>
            <a:r>
              <a:rPr lang="en-US" sz="3733" dirty="0">
                <a:solidFill>
                  <a:srgbClr val="E2CCA3"/>
                </a:solidFill>
                <a:latin typeface="Arial Black" pitchFamily="34" charset="0"/>
              </a:rPr>
              <a:t>“After you have done your duty faithfully to your children, then carry them to God and ask Him to help you. Tell Him that you have done your part, and then in faith ask God to do His part, that which you cannot do.” </a:t>
            </a:r>
            <a:br>
              <a:rPr lang="en-US" sz="3733" dirty="0">
                <a:solidFill>
                  <a:srgbClr val="E2CCA3"/>
                </a:solidFill>
                <a:latin typeface="Arial Black" pitchFamily="34" charset="0"/>
              </a:rPr>
            </a:br>
            <a:r>
              <a:rPr lang="en-US" sz="3200" dirty="0">
                <a:solidFill>
                  <a:srgbClr val="E2CCA3"/>
                </a:solidFill>
                <a:latin typeface="Arial Black" pitchFamily="34" charset="0"/>
              </a:rPr>
              <a:t>~ </a:t>
            </a:r>
            <a:r>
              <a:rPr lang="en-US" sz="3200" i="1" dirty="0">
                <a:solidFill>
                  <a:srgbClr val="E2CCA3"/>
                </a:solidFill>
                <a:effectLst>
                  <a:outerShdw blurRad="38100" dist="38100" dir="2700000" algn="tl">
                    <a:srgbClr val="000000">
                      <a:alpha val="43137"/>
                    </a:srgbClr>
                  </a:outerShdw>
                </a:effectLst>
              </a:rPr>
              <a:t>Child Guidance, </a:t>
            </a:r>
            <a:r>
              <a:rPr lang="en-US" sz="3200" dirty="0">
                <a:solidFill>
                  <a:srgbClr val="E2CCA3"/>
                </a:solidFill>
                <a:effectLst>
                  <a:outerShdw blurRad="38100" dist="38100" dir="2700000" algn="tl">
                    <a:srgbClr val="000000">
                      <a:alpha val="43137"/>
                    </a:srgbClr>
                  </a:outerShdw>
                </a:effectLst>
              </a:rPr>
              <a:t>256 </a:t>
            </a:r>
          </a:p>
        </p:txBody>
      </p:sp>
    </p:spTree>
    <p:extLst>
      <p:ext uri="{BB962C8B-B14F-4D97-AF65-F5344CB8AC3E}">
        <p14:creationId xmlns:p14="http://schemas.microsoft.com/office/powerpoint/2010/main" val="2721565676"/>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508000" y="482601"/>
            <a:ext cx="5486400" cy="5836854"/>
          </a:xfrm>
          <a:prstGeom prst="rect">
            <a:avLst/>
          </a:prstGeom>
          <a:noFill/>
          <a:ln w="9525">
            <a:noFill/>
            <a:miter lim="800000"/>
            <a:headEnd/>
            <a:tailEnd/>
          </a:ln>
        </p:spPr>
        <p:txBody>
          <a:bodyPr>
            <a:spAutoFit/>
          </a:bodyPr>
          <a:lstStyle/>
          <a:p>
            <a:r>
              <a:rPr lang="en-US" sz="3733" dirty="0">
                <a:solidFill>
                  <a:srgbClr val="B88521"/>
                </a:solidFill>
              </a:rPr>
              <a:t>“He is pleased with the faith that takes Him at His word. The mother of Augustine prayed for her son’s conversion. She saw no evidence that the Spirit of God was impressing his heart, but she was not discouraged.... </a:t>
            </a:r>
            <a:r>
              <a:rPr lang="en-US" sz="2400" i="1" dirty="0">
                <a:solidFill>
                  <a:srgbClr val="B88521"/>
                </a:solidFill>
              </a:rPr>
              <a:t>(</a:t>
            </a:r>
            <a:r>
              <a:rPr lang="en-US" sz="2400" i="1" dirty="0" err="1">
                <a:solidFill>
                  <a:srgbClr val="B88521"/>
                </a:solidFill>
              </a:rPr>
              <a:t>con’t</a:t>
            </a:r>
            <a:r>
              <a:rPr lang="en-US" sz="2400" i="1" dirty="0">
                <a:solidFill>
                  <a:srgbClr val="B88521"/>
                </a:solidFill>
              </a:rPr>
              <a:t>)</a:t>
            </a:r>
          </a:p>
        </p:txBody>
      </p:sp>
      <p:pic>
        <p:nvPicPr>
          <p:cNvPr id="3"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214684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6"/>
          <p:cNvSpPr txBox="1">
            <a:spLocks noChangeArrowheads="1"/>
          </p:cNvSpPr>
          <p:nvPr/>
        </p:nvSpPr>
        <p:spPr bwMode="auto">
          <a:xfrm>
            <a:off x="1524000" y="685800"/>
            <a:ext cx="5867400" cy="5861050"/>
          </a:xfrm>
          <a:prstGeom prst="rect">
            <a:avLst/>
          </a:prstGeom>
          <a:noFill/>
          <a:ln>
            <a:noFill/>
          </a:ln>
          <a:effectLst>
            <a:outerShdw dist="45791" dir="2021404" algn="ctr" rotWithShape="0">
              <a:schemeClr val="tx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dirty="0">
                <a:solidFill>
                  <a:schemeClr val="bg1"/>
                </a:solidFill>
                <a:latin typeface="Arial Black" panose="020B0A04020102020204" pitchFamily="34" charset="0"/>
              </a:rPr>
              <a:t>“Christ, the Great Teacher, had an infinite variety of subjects from which to choose, but the one upon which He dwelt most largely was the endowment of the Holy Spirit.”</a:t>
            </a:r>
            <a:endParaRPr lang="en-US" altLang="en-US" sz="1800" dirty="0">
              <a:solidFill>
                <a:schemeClr val="bg1"/>
              </a:solidFill>
              <a:latin typeface="Arial Black" panose="020B0A04020102020204" pitchFamily="34" charset="0"/>
            </a:endParaRPr>
          </a:p>
          <a:p>
            <a:pPr eaLnBrk="1" hangingPunct="1">
              <a:spcBef>
                <a:spcPct val="50000"/>
              </a:spcBef>
              <a:buFontTx/>
              <a:buNone/>
            </a:pPr>
            <a:endParaRPr lang="en-US" altLang="en-US" sz="1800" dirty="0">
              <a:solidFill>
                <a:schemeClr val="bg1"/>
              </a:solidFill>
            </a:endParaRPr>
          </a:p>
          <a:p>
            <a:pPr algn="ctr" eaLnBrk="1" hangingPunct="1">
              <a:spcBef>
                <a:spcPct val="50000"/>
              </a:spcBef>
              <a:buFontTx/>
              <a:buNone/>
            </a:pPr>
            <a:r>
              <a:rPr lang="en-US" altLang="en-US" sz="1800" b="1" i="1" dirty="0">
                <a:solidFill>
                  <a:schemeClr val="bg1"/>
                </a:solidFill>
              </a:rPr>
              <a:t>~ Selected Messages, </a:t>
            </a:r>
            <a:r>
              <a:rPr lang="en-US" altLang="en-US" sz="1800" b="1" dirty="0">
                <a:solidFill>
                  <a:schemeClr val="bg1"/>
                </a:solidFill>
              </a:rPr>
              <a:t>vol. 1, 156</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304800" y="482601"/>
            <a:ext cx="6096000" cy="5836854"/>
          </a:xfrm>
          <a:prstGeom prst="rect">
            <a:avLst/>
          </a:prstGeom>
          <a:noFill/>
          <a:ln w="9525">
            <a:noFill/>
            <a:miter lim="800000"/>
            <a:headEnd/>
            <a:tailEnd/>
          </a:ln>
        </p:spPr>
        <p:txBody>
          <a:bodyPr>
            <a:spAutoFit/>
          </a:bodyPr>
          <a:lstStyle/>
          <a:p>
            <a:r>
              <a:rPr lang="en-US" sz="3733" dirty="0">
                <a:solidFill>
                  <a:srgbClr val="B88521"/>
                </a:solidFill>
              </a:rPr>
              <a:t>“She laid her finger upon the texts, presenting deep humiliation, her earnest importunities, her unwavering faith, prevailed, and the Lord gave her the desire of her heart.  Today He is just as ready to listen to the petitions of His people…. </a:t>
            </a:r>
            <a:r>
              <a:rPr lang="en-US" sz="2400" i="1" dirty="0">
                <a:solidFill>
                  <a:srgbClr val="B88521"/>
                </a:solidFill>
              </a:rPr>
              <a:t>(</a:t>
            </a:r>
            <a:r>
              <a:rPr lang="en-US" sz="2400" i="1" dirty="0" err="1">
                <a:solidFill>
                  <a:srgbClr val="B88521"/>
                </a:solidFill>
              </a:rPr>
              <a:t>con’t</a:t>
            </a:r>
            <a:r>
              <a:rPr lang="en-US" sz="2400" i="1" dirty="0">
                <a:solidFill>
                  <a:srgbClr val="B88521"/>
                </a:solidFill>
              </a:rPr>
              <a:t>)</a:t>
            </a:r>
          </a:p>
        </p:txBody>
      </p:sp>
      <p:pic>
        <p:nvPicPr>
          <p:cNvPr id="158722"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18056744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304800" y="177800"/>
            <a:ext cx="6400800" cy="6411307"/>
          </a:xfrm>
          <a:prstGeom prst="rect">
            <a:avLst/>
          </a:prstGeom>
          <a:noFill/>
          <a:ln w="9525">
            <a:noFill/>
            <a:miter lim="800000"/>
            <a:headEnd/>
            <a:tailEnd/>
          </a:ln>
        </p:spPr>
        <p:txBody>
          <a:bodyPr>
            <a:spAutoFit/>
          </a:bodyPr>
          <a:lstStyle/>
          <a:p>
            <a:r>
              <a:rPr lang="en-US" sz="3733" dirty="0">
                <a:solidFill>
                  <a:srgbClr val="B88521"/>
                </a:solidFill>
              </a:rPr>
              <a:t>“His hand is not shortened that it cannot save, neither His ear heavy that it cannot hear;” and if Christian parents seek Him earnestly, He will fill their mouths with arguments, and, for His name’s sake, will work mightily in their behalf in the conversion of their children.” </a:t>
            </a:r>
            <a:br>
              <a:rPr lang="en-US" sz="3733" dirty="0">
                <a:solidFill>
                  <a:srgbClr val="B88521"/>
                </a:solidFill>
              </a:rPr>
            </a:br>
            <a:r>
              <a:rPr lang="en-US" sz="3733" dirty="0">
                <a:solidFill>
                  <a:srgbClr val="B88521"/>
                </a:solidFill>
              </a:rPr>
              <a:t> </a:t>
            </a:r>
            <a:r>
              <a:rPr lang="en-US" dirty="0">
                <a:solidFill>
                  <a:srgbClr val="B88521"/>
                </a:solidFill>
              </a:rPr>
              <a:t>~ </a:t>
            </a:r>
            <a:r>
              <a:rPr lang="en-US" i="1" dirty="0">
                <a:solidFill>
                  <a:srgbClr val="B88521"/>
                </a:solidFill>
              </a:rPr>
              <a:t>Testimonies for the Church, </a:t>
            </a:r>
            <a:r>
              <a:rPr lang="en-US" dirty="0">
                <a:solidFill>
                  <a:srgbClr val="B88521"/>
                </a:solidFill>
              </a:rPr>
              <a:t>vol. 5, 322, 323.</a:t>
            </a:r>
          </a:p>
        </p:txBody>
      </p:sp>
      <p:pic>
        <p:nvPicPr>
          <p:cNvPr id="3"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9272915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203202" y="545550"/>
            <a:ext cx="6096000" cy="5837495"/>
          </a:xfrm>
          <a:prstGeom prst="rect">
            <a:avLst/>
          </a:prstGeom>
          <a:noFill/>
          <a:ln w="9525">
            <a:noFill/>
            <a:miter lim="800000"/>
            <a:headEnd/>
            <a:tailEnd/>
          </a:ln>
        </p:spPr>
        <p:txBody>
          <a:bodyPr>
            <a:spAutoFit/>
          </a:bodyPr>
          <a:lstStyle/>
          <a:p>
            <a:pPr>
              <a:lnSpc>
                <a:spcPts val="5600"/>
              </a:lnSpc>
            </a:pPr>
            <a:r>
              <a:rPr lang="en-US" sz="3733" dirty="0">
                <a:solidFill>
                  <a:srgbClr val="D4DEEC"/>
                </a:solidFill>
                <a:cs typeface="Arial" panose="020B0604020202020204" pitchFamily="34" charset="0"/>
              </a:rPr>
              <a:t>“Your compassionate Redeemer is ready to hear your prayers and to render you the assistance which you need. He knows the burdens of every mother's heart and is her best friend in every emergency.…</a:t>
            </a:r>
            <a:r>
              <a:rPr lang="en-US" sz="2667" i="1" dirty="0">
                <a:solidFill>
                  <a:srgbClr val="D4DEEC"/>
                </a:solidFill>
                <a:cs typeface="Arial" panose="020B0604020202020204" pitchFamily="34" charset="0"/>
              </a:rPr>
              <a:t>(</a:t>
            </a:r>
            <a:r>
              <a:rPr lang="en-US" sz="2667" i="1" dirty="0" err="1">
                <a:solidFill>
                  <a:srgbClr val="D4DEEC"/>
                </a:solidFill>
                <a:cs typeface="Arial" panose="020B0604020202020204" pitchFamily="34" charset="0"/>
              </a:rPr>
              <a:t>con’t</a:t>
            </a:r>
            <a:r>
              <a:rPr lang="en-US" sz="2667" i="1" dirty="0">
                <a:solidFill>
                  <a:srgbClr val="D4DEEC"/>
                </a:solidFill>
                <a:cs typeface="Arial" panose="020B0604020202020204" pitchFamily="34" charset="0"/>
              </a:rPr>
              <a:t>)</a:t>
            </a: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74785220"/>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228600" y="1145259"/>
            <a:ext cx="6350000" cy="5714513"/>
          </a:xfrm>
          <a:prstGeom prst="rect">
            <a:avLst/>
          </a:prstGeom>
          <a:noFill/>
          <a:ln w="9525">
            <a:noFill/>
            <a:miter lim="800000"/>
            <a:headEnd/>
            <a:tailEnd/>
          </a:ln>
        </p:spPr>
        <p:txBody>
          <a:bodyPr wrap="square">
            <a:spAutoFit/>
          </a:bodyPr>
          <a:lstStyle/>
          <a:p>
            <a:pPr>
              <a:lnSpc>
                <a:spcPts val="5600"/>
              </a:lnSpc>
            </a:pPr>
            <a:r>
              <a:rPr lang="en-US" sz="4267" dirty="0">
                <a:solidFill>
                  <a:srgbClr val="D4DEEC"/>
                </a:solidFill>
                <a:cs typeface="Arial" panose="020B0604020202020204" pitchFamily="34" charset="0"/>
              </a:rPr>
              <a:t>His everlasting arms support the God-fearing, faithful mother. . . He sympathizes with every Christian mother in her cares and anxieties…</a:t>
            </a:r>
            <a:r>
              <a:rPr lang="en-US" sz="2667" i="1" dirty="0">
                <a:solidFill>
                  <a:srgbClr val="D4DEEC"/>
                </a:solidFill>
                <a:cs typeface="Arial" panose="020B0604020202020204" pitchFamily="34" charset="0"/>
              </a:rPr>
              <a:t>(</a:t>
            </a:r>
            <a:r>
              <a:rPr lang="en-US" sz="2667" i="1" dirty="0" err="1">
                <a:solidFill>
                  <a:srgbClr val="D4DEEC"/>
                </a:solidFill>
                <a:cs typeface="Arial" panose="020B0604020202020204" pitchFamily="34" charset="0"/>
              </a:rPr>
              <a:t>con’t</a:t>
            </a:r>
            <a:r>
              <a:rPr lang="en-US" sz="2667" i="1" dirty="0">
                <a:solidFill>
                  <a:srgbClr val="D4DEEC"/>
                </a:solidFill>
                <a:cs typeface="Arial" panose="020B0604020202020204" pitchFamily="34" charset="0"/>
              </a:rPr>
              <a:t>)</a:t>
            </a:r>
          </a:p>
          <a:p>
            <a:r>
              <a:rPr lang="en-US" sz="4267" i="1" dirty="0">
                <a:solidFill>
                  <a:srgbClr val="FFFF00"/>
                </a:solidFill>
                <a:latin typeface="Arial Black" pitchFamily="34" charset="0"/>
              </a:rPr>
              <a:t>          </a:t>
            </a:r>
            <a:r>
              <a:rPr lang="en-US" sz="4267" dirty="0">
                <a:solidFill>
                  <a:srgbClr val="FFFF00"/>
                </a:solidFill>
                <a:latin typeface="Arial Black" pitchFamily="34" charset="0"/>
              </a:rPr>
              <a:t> </a:t>
            </a:r>
            <a:br>
              <a:rPr lang="en-US" sz="4267" dirty="0">
                <a:solidFill>
                  <a:srgbClr val="FFFF00"/>
                </a:solidFill>
                <a:latin typeface="Arial Black" pitchFamily="34" charset="0"/>
              </a:rPr>
            </a:br>
            <a:endParaRPr lang="en-US" sz="4267" dirty="0">
              <a:solidFill>
                <a:srgbClr val="FFFF00"/>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321558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4514" name="TextBox 1"/>
          <p:cNvSpPr txBox="1">
            <a:spLocks noChangeArrowheads="1"/>
          </p:cNvSpPr>
          <p:nvPr/>
        </p:nvSpPr>
        <p:spPr bwMode="auto">
          <a:xfrm>
            <a:off x="457200" y="1600200"/>
            <a:ext cx="5384800" cy="4893647"/>
          </a:xfrm>
          <a:prstGeom prst="rect">
            <a:avLst/>
          </a:prstGeom>
          <a:noFill/>
          <a:ln w="9525">
            <a:noFill/>
            <a:miter lim="800000"/>
            <a:headEnd/>
            <a:tailEnd/>
          </a:ln>
        </p:spPr>
        <p:txBody>
          <a:bodyPr>
            <a:spAutoFit/>
          </a:bodyPr>
          <a:lstStyle/>
          <a:p>
            <a:pPr>
              <a:lnSpc>
                <a:spcPts val="5600"/>
              </a:lnSpc>
            </a:pPr>
            <a:r>
              <a:rPr lang="en-US" sz="4267" dirty="0">
                <a:solidFill>
                  <a:srgbClr val="D4DEEC"/>
                </a:solidFill>
                <a:cs typeface="Arial" panose="020B0604020202020204" pitchFamily="34" charset="0"/>
              </a:rPr>
              <a:t>[The Savior] “is woman's best friend today and is ready to aid her in all the relations of life…  </a:t>
            </a:r>
            <a:r>
              <a:rPr lang="en-US" sz="3200" i="1" dirty="0">
                <a:solidFill>
                  <a:srgbClr val="D4DEEC"/>
                </a:solidFill>
                <a:cs typeface="Arial" panose="020B0604020202020204" pitchFamily="34" charset="0"/>
              </a:rPr>
              <a:t>(</a:t>
            </a:r>
            <a:r>
              <a:rPr lang="en-US" sz="3200" i="1" dirty="0" err="1">
                <a:solidFill>
                  <a:srgbClr val="D4DEEC"/>
                </a:solidFill>
                <a:cs typeface="Arial" panose="020B0604020202020204" pitchFamily="34" charset="0"/>
              </a:rPr>
              <a:t>con’t</a:t>
            </a:r>
            <a:r>
              <a:rPr lang="en-US" sz="3200" i="1" dirty="0">
                <a:solidFill>
                  <a:srgbClr val="D4DEEC"/>
                </a:solidFill>
                <a:cs typeface="Arial" panose="020B0604020202020204" pitchFamily="34" charset="0"/>
              </a:rPr>
              <a:t>)</a:t>
            </a:r>
          </a:p>
          <a:p>
            <a:endParaRPr lang="en-US" sz="3200" dirty="0">
              <a:solidFill>
                <a:srgbClr val="D4DEEC"/>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58188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175067" y="228600"/>
            <a:ext cx="6096000" cy="7868949"/>
          </a:xfrm>
          <a:prstGeom prst="rect">
            <a:avLst/>
          </a:prstGeom>
          <a:noFill/>
          <a:ln w="9525">
            <a:noFill/>
            <a:miter lim="800000"/>
            <a:headEnd/>
            <a:tailEnd/>
          </a:ln>
        </p:spPr>
        <p:txBody>
          <a:bodyPr wrap="square" anchor="t">
            <a:spAutoFit/>
          </a:bodyPr>
          <a:lstStyle/>
          <a:p>
            <a:pPr>
              <a:lnSpc>
                <a:spcPts val="5600"/>
              </a:lnSpc>
            </a:pPr>
            <a:r>
              <a:rPr lang="en-US" sz="3600" dirty="0">
                <a:solidFill>
                  <a:srgbClr val="D4DEEC"/>
                </a:solidFill>
                <a:cs typeface="Arial" panose="020B0604020202020204" pitchFamily="34" charset="0"/>
              </a:rPr>
              <a:t>“No work can equal that of the Christian mother. . . How often will she feel her burden's weight heavier than she can bear; and then how precious the privilege of taking it all to her sympathizing </a:t>
            </a:r>
            <a:r>
              <a:rPr lang="en-US" sz="3600" dirty="0" err="1">
                <a:solidFill>
                  <a:srgbClr val="D4DEEC"/>
                </a:solidFill>
                <a:cs typeface="Arial" panose="020B0604020202020204" pitchFamily="34" charset="0"/>
              </a:rPr>
              <a:t>Saviour</a:t>
            </a:r>
            <a:r>
              <a:rPr lang="en-US" sz="3600" dirty="0">
                <a:solidFill>
                  <a:srgbClr val="D4DEEC"/>
                </a:solidFill>
                <a:cs typeface="Arial" panose="020B0604020202020204" pitchFamily="34" charset="0"/>
              </a:rPr>
              <a:t> in prayer!... </a:t>
            </a:r>
            <a:r>
              <a:rPr lang="en-US" sz="2667" i="1" dirty="0">
                <a:solidFill>
                  <a:srgbClr val="D4DEEC"/>
                </a:solidFill>
                <a:cs typeface="Arial" panose="020B0604020202020204" pitchFamily="34" charset="0"/>
              </a:rPr>
              <a:t>(</a:t>
            </a:r>
            <a:r>
              <a:rPr lang="en-US" sz="2667" i="1" dirty="0" err="1">
                <a:solidFill>
                  <a:srgbClr val="D4DEEC"/>
                </a:solidFill>
                <a:cs typeface="Arial" panose="020B0604020202020204" pitchFamily="34" charset="0"/>
              </a:rPr>
              <a:t>con’t</a:t>
            </a:r>
            <a:r>
              <a:rPr lang="en-US" sz="2667" i="1" dirty="0">
                <a:solidFill>
                  <a:srgbClr val="D4DEEC"/>
                </a:solidFill>
                <a:cs typeface="Arial" panose="020B0604020202020204" pitchFamily="34" charset="0"/>
              </a:rPr>
              <a:t>)</a:t>
            </a:r>
          </a:p>
          <a:p>
            <a:br>
              <a:rPr lang="en-US" sz="4267" dirty="0">
                <a:solidFill>
                  <a:srgbClr val="D4DEEC"/>
                </a:solidFill>
                <a:latin typeface="Arial Black" pitchFamily="34" charset="0"/>
              </a:rPr>
            </a:br>
            <a:endParaRPr lang="en-US" sz="4267" dirty="0">
              <a:solidFill>
                <a:srgbClr val="D4DEEC"/>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925030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228600" y="914400"/>
            <a:ext cx="6187440" cy="6330003"/>
          </a:xfrm>
          <a:prstGeom prst="rect">
            <a:avLst/>
          </a:prstGeom>
          <a:noFill/>
          <a:ln w="9525">
            <a:noFill/>
            <a:miter lim="800000"/>
            <a:headEnd/>
            <a:tailEnd/>
          </a:ln>
        </p:spPr>
        <p:txBody>
          <a:bodyPr wrap="square">
            <a:spAutoFit/>
          </a:bodyPr>
          <a:lstStyle/>
          <a:p>
            <a:pPr>
              <a:lnSpc>
                <a:spcPts val="5600"/>
              </a:lnSpc>
            </a:pPr>
            <a:r>
              <a:rPr lang="en-US" sz="3733" dirty="0">
                <a:solidFill>
                  <a:srgbClr val="D4DEEC"/>
                </a:solidFill>
                <a:cs typeface="Arial" panose="020B0604020202020204" pitchFamily="34" charset="0"/>
              </a:rPr>
              <a:t>“She may lay her burden at His feet and find in His presence a strength that will sustain her and give her cheerfulness, hope, courage, and wisdom in the most trying hours….</a:t>
            </a:r>
            <a:r>
              <a:rPr lang="en-US" sz="3733" i="1" dirty="0">
                <a:solidFill>
                  <a:srgbClr val="D4DEEC"/>
                </a:solidFill>
                <a:cs typeface="Arial" panose="020B0604020202020204" pitchFamily="34" charset="0"/>
              </a:rPr>
              <a:t> </a:t>
            </a:r>
            <a:r>
              <a:rPr lang="en-US" sz="2667" i="1" dirty="0">
                <a:solidFill>
                  <a:srgbClr val="D4DEEC"/>
                </a:solidFill>
                <a:cs typeface="Arial" panose="020B0604020202020204" pitchFamily="34" charset="0"/>
              </a:rPr>
              <a:t>(</a:t>
            </a:r>
            <a:r>
              <a:rPr lang="en-US" sz="2667" i="1" dirty="0" err="1">
                <a:solidFill>
                  <a:srgbClr val="D4DEEC"/>
                </a:solidFill>
                <a:cs typeface="Arial" panose="020B0604020202020204" pitchFamily="34" charset="0"/>
              </a:rPr>
              <a:t>con’t</a:t>
            </a:r>
            <a:r>
              <a:rPr lang="en-US" sz="2667" i="1" dirty="0">
                <a:solidFill>
                  <a:srgbClr val="D4DEEC"/>
                </a:solidFill>
                <a:cs typeface="Arial" panose="020B0604020202020204" pitchFamily="34" charset="0"/>
              </a:rPr>
              <a:t>)</a:t>
            </a:r>
          </a:p>
          <a:p>
            <a:r>
              <a:rPr lang="en-US" sz="4267" dirty="0">
                <a:solidFill>
                  <a:srgbClr val="D4DEEC"/>
                </a:solidFill>
                <a:latin typeface="Arial Black" pitchFamily="34" charset="0"/>
              </a:rPr>
              <a:t> </a:t>
            </a:r>
            <a:br>
              <a:rPr lang="en-US" sz="4267" dirty="0">
                <a:solidFill>
                  <a:srgbClr val="D4DEEC"/>
                </a:solidFill>
                <a:latin typeface="Arial Black" pitchFamily="34" charset="0"/>
              </a:rPr>
            </a:br>
            <a:br>
              <a:rPr lang="en-US" dirty="0">
                <a:solidFill>
                  <a:srgbClr val="D4DEEC"/>
                </a:solidFill>
              </a:rPr>
            </a:br>
            <a:endParaRPr lang="en-US" dirty="0">
              <a:solidFill>
                <a:srgbClr val="D4DEEC"/>
              </a:solidFill>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28316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203200" y="152400"/>
            <a:ext cx="6096002" cy="7991931"/>
          </a:xfrm>
          <a:prstGeom prst="rect">
            <a:avLst/>
          </a:prstGeom>
          <a:noFill/>
          <a:ln w="9525">
            <a:noFill/>
            <a:miter lim="800000"/>
            <a:headEnd/>
            <a:tailEnd/>
          </a:ln>
        </p:spPr>
        <p:txBody>
          <a:bodyPr wrap="square">
            <a:spAutoFit/>
          </a:bodyPr>
          <a:lstStyle/>
          <a:p>
            <a:pPr>
              <a:lnSpc>
                <a:spcPts val="5600"/>
              </a:lnSpc>
            </a:pPr>
            <a:r>
              <a:rPr lang="en-US" sz="3733" dirty="0">
                <a:solidFill>
                  <a:srgbClr val="D4DEEC"/>
                </a:solidFill>
                <a:cs typeface="Arial" panose="020B0604020202020204" pitchFamily="34" charset="0"/>
              </a:rPr>
              <a:t>“How sweet to the careworn mother is the conscious-ness of such a friend in all her difficulties! If mothers would go to Christ more frequently and trust Him more fully, their burdens would be easier.” </a:t>
            </a:r>
          </a:p>
          <a:p>
            <a:pPr algn="ctr">
              <a:lnSpc>
                <a:spcPts val="5600"/>
              </a:lnSpc>
            </a:pPr>
            <a:r>
              <a:rPr lang="en-US" sz="2667" dirty="0">
                <a:solidFill>
                  <a:srgbClr val="D4DEEC"/>
                </a:solidFill>
                <a:cs typeface="Arial" panose="020B0604020202020204" pitchFamily="34" charset="0"/>
              </a:rPr>
              <a:t>~ </a:t>
            </a:r>
            <a:r>
              <a:rPr lang="en-US" sz="2667" i="1" dirty="0">
                <a:solidFill>
                  <a:srgbClr val="D4DEEC"/>
                </a:solidFill>
                <a:cs typeface="Arial" panose="020B0604020202020204" pitchFamily="34" charset="0"/>
              </a:rPr>
              <a:t>Adventist Home,</a:t>
            </a:r>
            <a:r>
              <a:rPr lang="en-US" sz="2667" dirty="0">
                <a:solidFill>
                  <a:srgbClr val="D4DEEC"/>
                </a:solidFill>
                <a:cs typeface="Arial" panose="020B0604020202020204" pitchFamily="34" charset="0"/>
              </a:rPr>
              <a:t> 204 </a:t>
            </a:r>
            <a:br>
              <a:rPr lang="en-US" dirty="0">
                <a:solidFill>
                  <a:srgbClr val="D4DEEC"/>
                </a:solidFill>
              </a:rPr>
            </a:br>
            <a:br>
              <a:rPr lang="en-US" dirty="0">
                <a:solidFill>
                  <a:srgbClr val="D4DEEC"/>
                </a:solidFill>
              </a:rPr>
            </a:br>
            <a:endParaRPr lang="en-US" dirty="0">
              <a:solidFill>
                <a:srgbClr val="D4DEEC"/>
              </a:solidFill>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9564540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5257800" y="152400"/>
            <a:ext cx="6731000" cy="6324600"/>
          </a:xfrm>
          <a:solidFill>
            <a:schemeClr val="tx2">
              <a:alpha val="70195"/>
            </a:schemeClr>
          </a:solidFill>
          <a:ln w="38100">
            <a:solidFill>
              <a:srgbClr val="6699FF"/>
            </a:solidFill>
          </a:ln>
        </p:spPr>
        <p:txBody>
          <a:bodyPr/>
          <a:lstStyle/>
          <a:p>
            <a:pPr marL="0" indent="0" algn="ctr" eaLnBrk="1" hangingPunct="1">
              <a:buNone/>
            </a:pPr>
            <a:endParaRPr lang="en-US" sz="267" dirty="0">
              <a:solidFill>
                <a:srgbClr val="D4DEEC"/>
              </a:solidFill>
            </a:endParaRPr>
          </a:p>
          <a:p>
            <a:pPr marL="0" indent="0" algn="ctr" eaLnBrk="1" hangingPunct="1">
              <a:buNone/>
            </a:pPr>
            <a:br>
              <a:rPr lang="en-US" sz="3733" kern="1200" dirty="0">
                <a:solidFill>
                  <a:srgbClr val="D4DEEC"/>
                </a:solidFill>
                <a:latin typeface="Arial Narrow" pitchFamily="34" charset="0"/>
              </a:rPr>
            </a:br>
            <a:r>
              <a:rPr lang="en-US" sz="3733" kern="1200" dirty="0">
                <a:solidFill>
                  <a:srgbClr val="D4DEEC"/>
                </a:solidFill>
                <a:latin typeface="Arial Narrow" pitchFamily="34" charset="0"/>
              </a:rPr>
              <a:t>“With joy unutterable, parents see the crown, the robe, the harp, given to their children. The days of hope and fear are ended. The seed sown with tears and prayers may have seemed to be sown in vain, but their harvest is reaped with joy at last. Their children have been redeemed.” </a:t>
            </a:r>
            <a:br>
              <a:rPr lang="en-US" sz="3733" kern="1200" dirty="0">
                <a:solidFill>
                  <a:srgbClr val="D4DEEC"/>
                </a:solidFill>
                <a:latin typeface="Arial Narrow" pitchFamily="34" charset="0"/>
              </a:rPr>
            </a:br>
            <a:r>
              <a:rPr lang="en-US" sz="2400" kern="1200" dirty="0">
                <a:solidFill>
                  <a:srgbClr val="D4DEEC"/>
                </a:solidFill>
                <a:latin typeface="Arial Narrow" pitchFamily="34" charset="0"/>
              </a:rPr>
              <a:t>~</a:t>
            </a:r>
            <a:r>
              <a:rPr lang="en-US" sz="3733" kern="1200" dirty="0">
                <a:solidFill>
                  <a:srgbClr val="D4DEEC"/>
                </a:solidFill>
                <a:latin typeface="Arial Narrow" pitchFamily="34" charset="0"/>
              </a:rPr>
              <a:t> </a:t>
            </a:r>
            <a:r>
              <a:rPr lang="en-US" sz="2400" i="1" kern="1200" dirty="0">
                <a:solidFill>
                  <a:srgbClr val="D4DEEC"/>
                </a:solidFill>
                <a:latin typeface="Arial Narrow" pitchFamily="34" charset="0"/>
              </a:rPr>
              <a:t>Child Guidance, </a:t>
            </a:r>
            <a:r>
              <a:rPr lang="en-US" sz="2400" kern="1200" dirty="0">
                <a:solidFill>
                  <a:srgbClr val="D4DEEC"/>
                </a:solidFill>
                <a:latin typeface="Arial Narrow" pitchFamily="34" charset="0"/>
              </a:rPr>
              <a:t>569</a:t>
            </a:r>
          </a:p>
        </p:txBody>
      </p:sp>
      <p:pic>
        <p:nvPicPr>
          <p:cNvPr id="68611" name="Picture 6" descr="home at last copy"/>
          <p:cNvPicPr>
            <a:picLocks noChangeAspect="1" noChangeArrowheads="1"/>
          </p:cNvPicPr>
          <p:nvPr/>
        </p:nvPicPr>
        <p:blipFill>
          <a:blip r:embed="rId3" cstate="print"/>
          <a:srcRect l="11375" t="6799" r="9125"/>
          <a:stretch>
            <a:fillRect/>
          </a:stretch>
        </p:blipFill>
        <p:spPr bwMode="auto">
          <a:xfrm>
            <a:off x="304803" y="227013"/>
            <a:ext cx="4724398" cy="6249987"/>
          </a:xfrm>
          <a:prstGeom prst="rect">
            <a:avLst/>
          </a:prstGeom>
          <a:noFill/>
          <a:ln w="38100">
            <a:solidFill>
              <a:srgbClr val="6699FF"/>
            </a:solidFill>
            <a:miter lim="800000"/>
            <a:headEnd/>
            <a:tailEnd/>
          </a:ln>
        </p:spPr>
      </p:pic>
    </p:spTree>
    <p:extLst>
      <p:ext uri="{BB962C8B-B14F-4D97-AF65-F5344CB8AC3E}">
        <p14:creationId xmlns:p14="http://schemas.microsoft.com/office/powerpoint/2010/main" val="2560463636"/>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JosephL\AppData\Local\Microsoft\Windows\Temporary Internet Files\Content.Outlook\N6OGP73H\777.tif">
            <a:extLst>
              <a:ext uri="{FF2B5EF4-FFF2-40B4-BE49-F238E27FC236}">
                <a16:creationId xmlns:a16="http://schemas.microsoft.com/office/drawing/2014/main" id="{F2C11F01-B397-4B69-8BEE-9F22E8FBE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405273"/>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p:extLst>
              <p:ext uri="{D42A27DB-BD31-4B8C-83A1-F6EECF244321}">
                <p14:modId xmlns:p14="http://schemas.microsoft.com/office/powerpoint/2010/main" val="1127436680"/>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28" name="Image" r:id="rId4" imgW="5485946" imgH="3669489" progId="Photoshop.Image.8">
                  <p:embed/>
                </p:oleObj>
              </mc:Choice>
              <mc:Fallback>
                <p:oleObj name="Image" r:id="rId4" imgW="5485946" imgH="3669489" progId="Photoshop.Image.8">
                  <p:embed/>
                  <p:pic>
                    <p:nvPicPr>
                      <p:cNvPr id="921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EC3E903C-0414-4BD0-9A91-181A21069BE5}"/>
              </a:ext>
            </a:extLst>
          </p:cNvPr>
          <p:cNvPicPr>
            <a:picLocks noChangeAspect="1" noChangeArrowheads="1"/>
          </p:cNvPicPr>
          <p:nvPr/>
        </p:nvPicPr>
        <p:blipFill rotWithShape="1">
          <a:blip r:embed="rId3" cstate="print"/>
          <a:srcRect t="5436"/>
          <a:stretch/>
        </p:blipFill>
        <p:spPr bwMode="auto">
          <a:xfrm>
            <a:off x="2522356" y="10"/>
            <a:ext cx="9669642" cy="6857990"/>
          </a:xfrm>
          <a:prstGeom prst="rect">
            <a:avLst/>
          </a:prstGeom>
          <a:noFill/>
        </p:spPr>
      </p:pic>
      <p:sp>
        <p:nvSpPr>
          <p:cNvPr id="20"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4">
            <a:extLst>
              <a:ext uri="{FF2B5EF4-FFF2-40B4-BE49-F238E27FC236}">
                <a16:creationId xmlns:a16="http://schemas.microsoft.com/office/drawing/2014/main" id="{BC5DCCBD-A320-4B9F-A6D8-FB7E550BF3B4}"/>
              </a:ext>
            </a:extLst>
          </p:cNvPr>
          <p:cNvSpPr>
            <a:spLocks noChangeArrowheads="1"/>
          </p:cNvSpPr>
          <p:nvPr/>
        </p:nvSpPr>
        <p:spPr bwMode="auto">
          <a:xfrm>
            <a:off x="381000" y="2743200"/>
            <a:ext cx="3505200" cy="3788799"/>
          </a:xfrm>
          <a:prstGeom prst="rect">
            <a:avLst/>
          </a:prstGeom>
        </p:spPr>
        <p:txBody>
          <a:bodyPr vert="horz" lIns="91440" tIns="45720" rIns="91440" bIns="45720" rtlCol="0">
            <a:normAutofit/>
          </a:bodyPr>
          <a:lstStyle/>
          <a:p>
            <a:pPr algn="ctr" eaLnBrk="1" hangingPunct="1">
              <a:lnSpc>
                <a:spcPct val="114000"/>
              </a:lnSpc>
              <a:spcAft>
                <a:spcPts val="0"/>
              </a:spcAft>
            </a:pPr>
            <a:r>
              <a:rPr lang="en-US" sz="2800" b="1" i="1" dirty="0">
                <a:solidFill>
                  <a:srgbClr val="5E80FC"/>
                </a:solidFill>
                <a:latin typeface="+mn-lt"/>
              </a:rPr>
              <a:t>Christian Experience and Teachings</a:t>
            </a:r>
          </a:p>
          <a:p>
            <a:pPr algn="ctr" eaLnBrk="1" hangingPunct="1">
              <a:lnSpc>
                <a:spcPct val="114000"/>
              </a:lnSpc>
              <a:spcAft>
                <a:spcPts val="0"/>
              </a:spcAft>
            </a:pPr>
            <a:r>
              <a:rPr lang="en-US" sz="2800" b="1" i="1" dirty="0">
                <a:solidFill>
                  <a:srgbClr val="5E80FC"/>
                </a:solidFill>
                <a:latin typeface="+mn-lt"/>
              </a:rPr>
              <a:t>of EGW, </a:t>
            </a:r>
            <a:r>
              <a:rPr lang="en-US" sz="2000" b="1" i="1" dirty="0">
                <a:solidFill>
                  <a:srgbClr val="5E80FC"/>
                </a:solidFill>
                <a:latin typeface="+mn-lt"/>
              </a:rPr>
              <a:t>235</a:t>
            </a:r>
            <a:endParaRPr lang="en-US" sz="2000" dirty="0">
              <a:solidFill>
                <a:srgbClr val="5E80FC"/>
              </a:solidFill>
              <a:latin typeface="+mn-lt"/>
            </a:endParaRPr>
          </a:p>
        </p:txBody>
      </p:sp>
    </p:spTree>
    <p:extLst>
      <p:ext uri="{BB962C8B-B14F-4D97-AF65-F5344CB8AC3E}">
        <p14:creationId xmlns:p14="http://schemas.microsoft.com/office/powerpoint/2010/main" val="718262345"/>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6324600" y="737801"/>
            <a:ext cx="5181600" cy="5355312"/>
          </a:xfrm>
          <a:prstGeom prst="rect">
            <a:avLst/>
          </a:prstGeom>
          <a:noFill/>
          <a:ln>
            <a:noFill/>
          </a:ln>
          <a:effectLst>
            <a:outerShdw dist="17961" dir="2700000" algn="ctr" rotWithShape="0">
              <a:srgbClr val="00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dirty="0">
                <a:solidFill>
                  <a:schemeClr val="bg1"/>
                </a:solidFill>
              </a:rPr>
              <a:t>“Let us know, Let us pursue the knowledge of the </a:t>
            </a:r>
            <a:r>
              <a:rPr lang="en-US" altLang="en-US" sz="3600" cap="small" dirty="0">
                <a:solidFill>
                  <a:schemeClr val="bg1"/>
                </a:solidFill>
              </a:rPr>
              <a:t>Lord</a:t>
            </a:r>
            <a:r>
              <a:rPr lang="en-US" altLang="en-US" sz="3600" dirty="0">
                <a:solidFill>
                  <a:schemeClr val="bg1"/>
                </a:solidFill>
              </a:rPr>
              <a:t>. His going forth is established as the morning; He will come to us like the rain, like the latter and former rain to the earth.”</a:t>
            </a:r>
          </a:p>
          <a:p>
            <a:pPr eaLnBrk="1" hangingPunct="1">
              <a:spcBef>
                <a:spcPct val="50000"/>
              </a:spcBef>
              <a:buFontTx/>
              <a:buNone/>
            </a:pPr>
            <a:endParaRPr lang="en-US" altLang="en-US" sz="1800" dirty="0">
              <a:solidFill>
                <a:schemeClr val="bg1"/>
              </a:solidFill>
            </a:endParaRPr>
          </a:p>
          <a:p>
            <a:pPr algn="ctr" eaLnBrk="1" hangingPunct="1">
              <a:spcBef>
                <a:spcPct val="50000"/>
              </a:spcBef>
              <a:buFontTx/>
              <a:buNone/>
            </a:pPr>
            <a:r>
              <a:rPr lang="en-US" altLang="en-US" sz="1800" dirty="0">
                <a:solidFill>
                  <a:schemeClr val="bg1"/>
                </a:solidFill>
              </a:rPr>
              <a:t>~ Hosea 6:3</a:t>
            </a:r>
          </a:p>
        </p:txBody>
      </p:sp>
      <p:pic>
        <p:nvPicPr>
          <p:cNvPr id="11267" name="Picture 3" descr="asian woman praying 02.jpg"/>
          <p:cNvPicPr>
            <a:picLocks noChangeAspect="1"/>
          </p:cNvPicPr>
          <p:nvPr/>
        </p:nvPicPr>
        <p:blipFill>
          <a:blip r:embed="rId3">
            <a:extLst>
              <a:ext uri="{28A0092B-C50C-407E-A947-70E740481C1C}">
                <a14:useLocalDpi xmlns:a14="http://schemas.microsoft.com/office/drawing/2010/main" val="0"/>
              </a:ext>
            </a:extLst>
          </a:blip>
          <a:srcRect l="20833" r="34167"/>
          <a:stretch>
            <a:fillRect/>
          </a:stretch>
        </p:blipFill>
        <p:spPr bwMode="auto">
          <a:xfrm>
            <a:off x="838200" y="376188"/>
            <a:ext cx="45720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2971800" y="693738"/>
            <a:ext cx="7315200" cy="517366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solidFill>
                  <a:srgbClr val="FFFF99"/>
                </a:solidFill>
              </a:rPr>
              <a:t>“Are we hoping to see the whole church revived? That time will never come. There are persons in the church who are not converted, and who will not unite in earnest, prevailing prayer. We must enter upon the work individually. We must pray more, and talk less.”</a:t>
            </a:r>
          </a:p>
          <a:p>
            <a:pPr algn="ctr" eaLnBrk="1" hangingPunct="1">
              <a:spcBef>
                <a:spcPct val="50000"/>
              </a:spcBef>
              <a:buFontTx/>
              <a:buNone/>
            </a:pPr>
            <a:endParaRPr lang="en-US" altLang="en-US" sz="1200" dirty="0">
              <a:solidFill>
                <a:srgbClr val="FFFF99"/>
              </a:solidFill>
            </a:endParaRPr>
          </a:p>
          <a:p>
            <a:pPr algn="ctr" eaLnBrk="1" hangingPunct="1">
              <a:spcBef>
                <a:spcPct val="50000"/>
              </a:spcBef>
              <a:buFontTx/>
              <a:buNone/>
            </a:pPr>
            <a:r>
              <a:rPr lang="en-US" altLang="en-US" sz="1800" b="1" i="1" dirty="0">
                <a:solidFill>
                  <a:srgbClr val="FFFF99"/>
                </a:solidFill>
              </a:rPr>
              <a:t>~ Selected Messages, vol. 1, p. 122</a:t>
            </a: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ollage of a person&#10;&#10;Description automatically generated with low confidence">
            <a:extLst>
              <a:ext uri="{FF2B5EF4-FFF2-40B4-BE49-F238E27FC236}">
                <a16:creationId xmlns:a16="http://schemas.microsoft.com/office/drawing/2014/main" id="{7F021FD9-B2E9-4E2C-BCD2-1125EE1DD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0513079X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19400" y="1089026"/>
            <a:ext cx="6553200" cy="5540375"/>
          </a:xfrm>
          <a:prstGeom prst="rect">
            <a:avLst/>
          </a:prstGeom>
        </p:spPr>
        <p:txBody>
          <a:bodyPr>
            <a:spAutoFit/>
          </a:bodyPr>
          <a:lstStyle/>
          <a:p>
            <a:pPr eaLnBrk="1" hangingPunct="1">
              <a:lnSpc>
                <a:spcPct val="150000"/>
              </a:lnSpc>
              <a:defRPr/>
            </a:pPr>
            <a:r>
              <a:rPr lang="en-US" sz="2800" dirty="0">
                <a:solidFill>
                  <a:srgbClr val="FFFF99"/>
                </a:solidFill>
                <a:effectLst>
                  <a:outerShdw blurRad="38100" dist="38100" dir="2700000" algn="tl">
                    <a:srgbClr val="000000">
                      <a:alpha val="43137"/>
                    </a:srgbClr>
                  </a:outerShdw>
                </a:effectLst>
                <a:latin typeface="Arial" charset="0"/>
              </a:rPr>
              <a:t>“I urge, then, first of all, that requests, prayers, intercession and thanksgiving be made for everyone—for kings and </a:t>
            </a:r>
            <a:r>
              <a:rPr lang="en-US" sz="2800" b="1" dirty="0">
                <a:solidFill>
                  <a:srgbClr val="FFFF99"/>
                </a:solidFill>
                <a:effectLst>
                  <a:outerShdw blurRad="38100" dist="38100" dir="2700000" algn="tl">
                    <a:srgbClr val="000000">
                      <a:alpha val="43137"/>
                    </a:srgbClr>
                  </a:outerShdw>
                </a:effectLst>
                <a:latin typeface="Arial Black" pitchFamily="34" charset="0"/>
              </a:rPr>
              <a:t>all those in authority,</a:t>
            </a:r>
            <a:r>
              <a:rPr lang="en-US" sz="2800" dirty="0">
                <a:solidFill>
                  <a:srgbClr val="FFFF99"/>
                </a:solidFill>
                <a:effectLst>
                  <a:outerShdw blurRad="38100" dist="38100" dir="2700000" algn="tl">
                    <a:srgbClr val="000000">
                      <a:alpha val="43137"/>
                    </a:srgbClr>
                  </a:outerShdw>
                </a:effectLst>
                <a:latin typeface="Arial" charset="0"/>
              </a:rPr>
              <a:t> that we may live peaceful and quiet lives in all godliness and holiness. This is good, and pleases God our Savior…”</a:t>
            </a:r>
          </a:p>
          <a:p>
            <a:pPr eaLnBrk="1" hangingPunct="1">
              <a:defRPr/>
            </a:pPr>
            <a:endParaRPr lang="en-US" dirty="0">
              <a:solidFill>
                <a:srgbClr val="FFFF99"/>
              </a:solidFill>
              <a:effectLst>
                <a:outerShdw blurRad="38100" dist="38100" dir="2700000" algn="tl">
                  <a:srgbClr val="000000">
                    <a:alpha val="43137"/>
                  </a:srgbClr>
                </a:outerShdw>
              </a:effectLst>
              <a:latin typeface="Arial" charset="0"/>
            </a:endParaRPr>
          </a:p>
          <a:p>
            <a:pPr algn="ctr" eaLnBrk="1" hangingPunct="1">
              <a:defRPr/>
            </a:pPr>
            <a:r>
              <a:rPr lang="en-US" sz="2400" dirty="0">
                <a:solidFill>
                  <a:srgbClr val="FFFF99"/>
                </a:solidFill>
                <a:effectLst>
                  <a:outerShdw blurRad="38100" dist="38100" dir="2700000" algn="tl">
                    <a:srgbClr val="000000">
                      <a:alpha val="43137"/>
                    </a:srgbClr>
                  </a:outerShdw>
                </a:effectLst>
                <a:latin typeface="Arial" charset="0"/>
              </a:rPr>
              <a:t>1 Timothy 2:1-3, NIV</a:t>
            </a:r>
          </a:p>
          <a:p>
            <a:pPr eaLnBrk="1" hangingPunct="1">
              <a:defRPr/>
            </a:pPr>
            <a:endParaRPr lang="en-US" dirty="0">
              <a:solidFill>
                <a:srgbClr val="FFFF99"/>
              </a:solidFill>
              <a:effectLst>
                <a:outerShdw blurRad="38100" dist="38100" dir="2700000" algn="tl">
                  <a:srgbClr val="000000">
                    <a:alpha val="43137"/>
                  </a:srgbClr>
                </a:outerShdw>
              </a:effectLst>
              <a:latin typeface="Arial" charset="0"/>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519078X3"/>
          <p:cNvPicPr>
            <a:picLocks noChangeAspect="1" noChangeArrowheads="1"/>
          </p:cNvPicPr>
          <p:nvPr/>
        </p:nvPicPr>
        <p:blipFill rotWithShape="1">
          <a:blip r:embed="rId3">
            <a:extLst>
              <a:ext uri="{28A0092B-C50C-407E-A947-70E740481C1C}">
                <a14:useLocalDpi xmlns:a14="http://schemas.microsoft.com/office/drawing/2010/main" val="0"/>
              </a:ext>
            </a:extLst>
          </a:blip>
          <a:srcRect r="9802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descr="0519078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1295400" y="896938"/>
            <a:ext cx="4724400" cy="5370701"/>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dirty="0">
                <a:solidFill>
                  <a:srgbClr val="FFFF99"/>
                </a:solidFill>
              </a:rPr>
              <a:t>“Why do not two or three meet together and plead with God for the salvation of some special one, and then still another?”</a:t>
            </a:r>
          </a:p>
          <a:p>
            <a:pPr eaLnBrk="1" hangingPunct="1">
              <a:spcBef>
                <a:spcPct val="50000"/>
              </a:spcBef>
              <a:buFontTx/>
              <a:buNone/>
            </a:pPr>
            <a:endParaRPr lang="en-US" altLang="en-US" sz="1200" i="1" dirty="0">
              <a:solidFill>
                <a:srgbClr val="FFFF99"/>
              </a:solidFill>
              <a:latin typeface="Arial Black" panose="020B0A04020102020204" pitchFamily="34" charset="0"/>
            </a:endParaRPr>
          </a:p>
          <a:p>
            <a:pPr algn="ctr" eaLnBrk="1" hangingPunct="1">
              <a:spcBef>
                <a:spcPct val="50000"/>
              </a:spcBef>
              <a:buFontTx/>
              <a:buNone/>
            </a:pPr>
            <a:r>
              <a:rPr lang="en-US" altLang="en-US" sz="1800" i="1" dirty="0">
                <a:solidFill>
                  <a:srgbClr val="FFFF99"/>
                </a:solidFill>
                <a:latin typeface="Arial Black" panose="020B0A04020102020204" pitchFamily="34" charset="0"/>
              </a:rPr>
              <a:t>~ Testimonies for the Church, </a:t>
            </a:r>
            <a:r>
              <a:rPr lang="en-US" altLang="en-US" sz="1800" dirty="0">
                <a:solidFill>
                  <a:srgbClr val="FFFF99"/>
                </a:solidFill>
                <a:latin typeface="Arial Black" panose="020B0A04020102020204" pitchFamily="34" charset="0"/>
              </a:rPr>
              <a:t>vol. 7,  21</a:t>
            </a:r>
          </a:p>
        </p:txBody>
      </p:sp>
    </p:spTree>
  </p:cSld>
  <p:clrMapOvr>
    <a:masterClrMapping/>
  </p:clrMapOvr>
  <p:transition>
    <p:fade thruBlk="1"/>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2335</TotalTime>
  <Words>3974</Words>
  <Application>Microsoft Macintosh PowerPoint</Application>
  <PresentationFormat>Widescreen</PresentationFormat>
  <Paragraphs>220</Paragraphs>
  <Slides>40</Slides>
  <Notes>40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9" baseType="lpstr">
      <vt:lpstr>Arial</vt:lpstr>
      <vt:lpstr>Arial Black</vt:lpstr>
      <vt:lpstr>Arial Narrow</vt:lpstr>
      <vt:lpstr>BibleScrT</vt:lpstr>
      <vt:lpstr>Britannic Bold</vt:lpstr>
      <vt:lpstr>CAC Saxon Bold</vt:lpstr>
      <vt:lpstr>Calibri</vt: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General Conference of 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SorensenJ</dc:creator>
  <cp:lastModifiedBy>Turner, Rebecca</cp:lastModifiedBy>
  <cp:revision>108</cp:revision>
  <dcterms:created xsi:type="dcterms:W3CDTF">2004-04-20T19:43:30Z</dcterms:created>
  <dcterms:modified xsi:type="dcterms:W3CDTF">2021-11-19T21:06:29Z</dcterms:modified>
</cp:coreProperties>
</file>