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sldIdLst>
    <p:sldId id="256" r:id="rId2"/>
    <p:sldId id="276" r:id="rId3"/>
    <p:sldId id="259" r:id="rId4"/>
    <p:sldId id="258" r:id="rId5"/>
    <p:sldId id="260" r:id="rId6"/>
    <p:sldId id="261" r:id="rId7"/>
    <p:sldId id="262" r:id="rId8"/>
    <p:sldId id="263" r:id="rId9"/>
    <p:sldId id="264" r:id="rId10"/>
    <p:sldId id="265" r:id="rId11"/>
    <p:sldId id="266" r:id="rId12"/>
    <p:sldId id="277" r:id="rId13"/>
    <p:sldId id="278"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59864" autoAdjust="0"/>
  </p:normalViewPr>
  <p:slideViewPr>
    <p:cSldViewPr snapToGrid="0" snapToObjects="1">
      <p:cViewPr varScale="1">
        <p:scale>
          <a:sx n="74" d="100"/>
          <a:sy n="74" d="100"/>
        </p:scale>
        <p:origin x="1552"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79EA4-8C23-7B48-A79D-D48E1936A87E}"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7AC2-A6C6-0147-92D3-8D9F01C93308}" type="slidenum">
              <a:rPr lang="en-US" smtClean="0"/>
              <a:t>‹#›</a:t>
            </a:fld>
            <a:endParaRPr lang="en-US"/>
          </a:p>
        </p:txBody>
      </p:sp>
    </p:spTree>
    <p:extLst>
      <p:ext uri="{BB962C8B-B14F-4D97-AF65-F5344CB8AC3E}">
        <p14:creationId xmlns:p14="http://schemas.microsoft.com/office/powerpoint/2010/main" val="43426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a:t>
            </a:fld>
            <a:endParaRPr lang="en-US"/>
          </a:p>
        </p:txBody>
      </p:sp>
    </p:spTree>
    <p:extLst>
      <p:ext uri="{BB962C8B-B14F-4D97-AF65-F5344CB8AC3E}">
        <p14:creationId xmlns:p14="http://schemas.microsoft.com/office/powerpoint/2010/main" val="154506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noProof="0" dirty="0">
                <a:solidFill>
                  <a:schemeClr val="tx1"/>
                </a:solidFill>
                <a:effectLst/>
                <a:latin typeface="+mn-lt"/>
                <a:ea typeface="+mn-ea"/>
                <a:cs typeface="+mn-cs"/>
              </a:rPr>
              <a:t>Você já se sentiu entristecido pela falta de comunicação em um relacionamento próximo? Pode ser doloroso. Uma vez que o homem e a mulher foram criados à imagem de Deus (</a:t>
            </a:r>
            <a:r>
              <a:rPr lang="pt-BR" sz="1200" kern="1200" noProof="0" dirty="0" err="1">
                <a:solidFill>
                  <a:schemeClr val="tx1"/>
                </a:solidFill>
                <a:effectLst/>
                <a:latin typeface="+mn-lt"/>
                <a:ea typeface="+mn-ea"/>
                <a:cs typeface="+mn-cs"/>
              </a:rPr>
              <a:t>Gn</a:t>
            </a:r>
            <a:r>
              <a:rPr lang="pt-BR" sz="1200" kern="1200" noProof="0" dirty="0">
                <a:solidFill>
                  <a:schemeClr val="tx1"/>
                </a:solidFill>
                <a:effectLst/>
                <a:latin typeface="+mn-lt"/>
                <a:ea typeface="+mn-ea"/>
                <a:cs typeface="+mn-cs"/>
              </a:rPr>
              <a:t> 1:27), também fere o coração de Deus quando nós negligenciamos de falar com Ele, quando relutamos em acreditar que Suas promessas são para nós. Você sabia que Deus nos pede para discutir tudo sobre nossas vidas com Ele? O Salmista descreve assim:</a:t>
            </a:r>
          </a:p>
          <a:p>
            <a:r>
              <a:rPr lang="en-US" sz="1200" kern="1200" dirty="0">
                <a:solidFill>
                  <a:schemeClr val="tx1"/>
                </a:solidFill>
                <a:effectLst/>
                <a:latin typeface="+mn-lt"/>
                <a:ea typeface="+mn-ea"/>
                <a:cs typeface="+mn-cs"/>
              </a:rPr>
              <a:t> </a:t>
            </a:r>
          </a:p>
          <a:p>
            <a:r>
              <a:rPr lang="pt-BR" dirty="0"/>
              <a:t>“Meu coração ouviu tua voz dizer: ‘Venha e entre na minha presença’,</a:t>
            </a:r>
            <a:br>
              <a:rPr lang="pt-BR" dirty="0"/>
            </a:br>
            <a:r>
              <a:rPr lang="pt-BR" dirty="0"/>
              <a:t>e meu coração respondeu: ‘Senhor, eu irei!</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Sl</a:t>
            </a:r>
            <a:r>
              <a:rPr lang="en-US" sz="1200" kern="1200" dirty="0">
                <a:solidFill>
                  <a:schemeClr val="tx1"/>
                </a:solidFill>
                <a:effectLst/>
                <a:latin typeface="+mn-lt"/>
                <a:ea typeface="+mn-ea"/>
                <a:cs typeface="+mn-cs"/>
              </a:rPr>
              <a:t> 27:8, NVT</a:t>
            </a:r>
          </a:p>
          <a:p>
            <a:r>
              <a:rPr lang="en-US" sz="1200" kern="120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Pense em Jesus como o elo de ligação entre você e Deus Pai. Imagine Jesus abraçando você com um braço enquanto segura o trono do Deus Infinito com Seu outro braço. Que quadro íntimo e reconfortante de Cristo respondendo enquanto oramos.</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Você pode não ver imediatamente a evidência externa da resposta à sua oração, mas pode ter certeza de que o que Deus prometeu será realizado quando você mais precisar. Quando você vai a Ele em oração, Ele resolve seus desafios no momento certo e da maneira certa para o seu melhor bem. Ele é confiável! Aqueles que verdadeiramente comungam com Deus e ouvem Sua voz não apenas se apressam em uma oração rotineira, com uma mão na maçaneta de suas vidas ocupadas, mas reservam tempo para estar em Sua presença!</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Hoje nosso mundo enfrenta desafios sem precedentes. Um antigo hino começava: “Se antes precisávamos do Senhor antes, com certeza precisamos Dele agora!” Nossas famílias, nossas famílias da igreja e nossas nações enfrentam polarização e divisões. Eventos dolorosos impactam a maneira como realizamos o ministério, a maneira como testemunhamos e evangelizamos. No entanto, quando buscarmos a Deus, Ele nos ajudará a saber o que fazer neste tempo de calamidade, angústia e reivindicações conflitantes. Como podemos ouvir “o que o Espírito diz às igrejas” (</a:t>
            </a:r>
            <a:r>
              <a:rPr lang="pt-BR" sz="1200" kern="1200" noProof="0" dirty="0" err="1">
                <a:solidFill>
                  <a:schemeClr val="tx1"/>
                </a:solidFill>
                <a:effectLst/>
                <a:latin typeface="+mn-lt"/>
                <a:ea typeface="+mn-ea"/>
                <a:cs typeface="+mn-cs"/>
              </a:rPr>
              <a:t>Ap</a:t>
            </a:r>
            <a:r>
              <a:rPr lang="pt-BR" sz="1200" kern="1200" noProof="0" dirty="0">
                <a:solidFill>
                  <a:schemeClr val="tx1"/>
                </a:solidFill>
                <a:effectLst/>
                <a:latin typeface="+mn-lt"/>
                <a:ea typeface="+mn-ea"/>
                <a:cs typeface="+mn-cs"/>
              </a:rPr>
              <a:t> 2:29, NVI)? Buscamos Sua vontade e sabedoria através da oração sem pressa, sem distrações, da oração prevalecente.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0BE7AC2-A6C6-0147-92D3-8D9F01C93308}" type="slidenum">
              <a:rPr lang="en-US" smtClean="0"/>
              <a:t>10</a:t>
            </a:fld>
            <a:endParaRPr lang="en-US"/>
          </a:p>
        </p:txBody>
      </p:sp>
    </p:spTree>
    <p:extLst>
      <p:ext uri="{BB962C8B-B14F-4D97-AF65-F5344CB8AC3E}">
        <p14:creationId xmlns:p14="http://schemas.microsoft.com/office/powerpoint/2010/main" val="67069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Jesus Ora—Preparando para a Batalha com o Inimigo</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O evangelho de Marcos descreve os hábitos de Jesus: “</a:t>
            </a:r>
            <a:r>
              <a:rPr lang="pt-BR" noProof="0" dirty="0"/>
              <a:t>E, levantando-se de manhã muito cedo, estando ainda escuro, saiu, e foi para um lugar deserto, e ali orava</a:t>
            </a:r>
            <a:r>
              <a:rPr lang="pt-BR" sz="1200" kern="1200" noProof="0" dirty="0">
                <a:solidFill>
                  <a:schemeClr val="tx1"/>
                </a:solidFill>
                <a:effectLst/>
                <a:latin typeface="+mn-lt"/>
                <a:ea typeface="+mn-ea"/>
                <a:cs typeface="+mn-cs"/>
              </a:rPr>
              <a:t>” (Mc 1:35, ARC). Jesus não apenas Se levantava de madrugada para orar, mas às vezes Ele orava a noite toda. Lucas nos diz: “</a:t>
            </a:r>
            <a:r>
              <a:rPr lang="pt-BR" noProof="0" dirty="0"/>
              <a:t>E aconteceu que, naqueles dias, subiu ao monte a orar e passou a noite em oração a Deus</a:t>
            </a:r>
            <a:r>
              <a:rPr lang="pt-BR" sz="1200" kern="1200" noProof="0" dirty="0">
                <a:solidFill>
                  <a:schemeClr val="tx1"/>
                </a:solidFill>
                <a:effectLst/>
                <a:latin typeface="+mn-lt"/>
                <a:ea typeface="+mn-ea"/>
                <a:cs typeface="+mn-cs"/>
              </a:rPr>
              <a:t>” (</a:t>
            </a:r>
            <a:r>
              <a:rPr lang="pt-BR" sz="1200" kern="1200" noProof="0" dirty="0" err="1">
                <a:solidFill>
                  <a:schemeClr val="tx1"/>
                </a:solidFill>
                <a:effectLst/>
                <a:latin typeface="+mn-lt"/>
                <a:ea typeface="+mn-ea"/>
                <a:cs typeface="+mn-cs"/>
              </a:rPr>
              <a:t>Lc</a:t>
            </a:r>
            <a:r>
              <a:rPr lang="pt-BR" sz="1200" kern="1200" noProof="0" dirty="0">
                <a:solidFill>
                  <a:schemeClr val="tx1"/>
                </a:solidFill>
                <a:effectLst/>
                <a:latin typeface="+mn-lt"/>
                <a:ea typeface="+mn-ea"/>
                <a:cs typeface="+mn-cs"/>
              </a:rPr>
              <a:t> 6:12, ARC). No auge de Seu dia, antes de enfrentar Suas provações e desafios, Jesus orava. Se Jesus achava necessário orar continuamente em preparação para a batalha com Satanás e as tentações de pecar, imagine quanto mais nós precisamos orar, sendo mortais pecadores, mal-humorados, ciumentos e imprevisíveis!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11</a:t>
            </a:fld>
            <a:endParaRPr lang="en-US"/>
          </a:p>
        </p:txBody>
      </p:sp>
    </p:spTree>
    <p:extLst>
      <p:ext uri="{BB962C8B-B14F-4D97-AF65-F5344CB8AC3E}">
        <p14:creationId xmlns:p14="http://schemas.microsoft.com/office/powerpoint/2010/main" val="91210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noProof="0" dirty="0">
                <a:solidFill>
                  <a:schemeClr val="tx1"/>
                </a:solidFill>
                <a:effectLst/>
                <a:latin typeface="+mn-lt"/>
                <a:ea typeface="+mn-ea"/>
                <a:cs typeface="+mn-cs"/>
              </a:rPr>
              <a:t>Você já se perguntou às vezes o que teria para conversar com Deus se orasse a noite toda? Uma conhecida escritora respondeu essa pergunta da seguinte maneira:</a:t>
            </a:r>
          </a:p>
          <a:p>
            <a:endParaRPr lang="pt-BR" sz="1200" kern="1200" noProof="0" dirty="0">
              <a:solidFill>
                <a:schemeClr val="tx1"/>
              </a:solidFill>
              <a:effectLst/>
              <a:latin typeface="+mn-lt"/>
              <a:ea typeface="+mn-ea"/>
              <a:cs typeface="+mn-cs"/>
            </a:endParaRPr>
          </a:p>
          <a:p>
            <a:r>
              <a:rPr lang="pt-BR" sz="1200" dirty="0">
                <a:solidFill>
                  <a:schemeClr val="tx1"/>
                </a:solidFill>
                <a:latin typeface="Gill Sans MT" panose="020B0502020104020203" pitchFamily="34" charset="77"/>
              </a:rPr>
              <a:t>Exponde continuamente ao Senhor vossas necessidades, alegrias, pesares, cuidados e temores. Não O podeis sobrecarregar; não O podeis fatigar... Seu coração amorável se comove ante as nossas tristezas, ante a nossa expressão delas. Levai-Lhe tudo quanto vos causa perplexidade. Coisa alguma é demasiado grande para Ele, pois sustém os mundos e rege o Universo. Nada do que de algum modo se relacione com a nossa paz é tão insignificante que o não observe. Não há em nossa vida nenhum capítulo demasiado obscuro para que o possa ler; perplexidade alguma por demais intrincada para que a possa resolver</a:t>
            </a:r>
            <a:r>
              <a:rPr lang="en-US" sz="1200" kern="1200" dirty="0">
                <a:solidFill>
                  <a:schemeClr val="tx1"/>
                </a:solidFill>
                <a:effectLst/>
                <a:latin typeface="+mn-lt"/>
                <a:ea typeface="+mn-ea"/>
                <a:cs typeface="+mn-cs"/>
              </a:rPr>
              <a:t>. </a:t>
            </a:r>
            <a:r>
              <a:rPr lang="pt-BR" sz="1200" dirty="0">
                <a:solidFill>
                  <a:schemeClr val="tx1"/>
                </a:solidFill>
                <a:latin typeface="Gill Sans MT" panose="020B0502020104020203" pitchFamily="34" charset="77"/>
              </a:rPr>
              <a:t>Nenhuma calamidade poderá sobrevir ao mais humilde de Seus filhos, ansiedade alguma lhe atormentar a alma, nenhuma alegria possuí-lo, nenhuma prece sincera escapar-lhe dos lábios, sem que seja observada por nosso Pai celeste, ou sem que Lhe atraia o imediato interesse. Ele "sara os quebrantados de coração e liga-lhes as feridas". Sal. 147:3. As relações entre Deus e cada pessoa são tão particulares e íntimas, como se não existisse nenhuma outra por quem Ele houvesse dado Seu </a:t>
            </a:r>
            <a:r>
              <a:rPr lang="pt-BR" sz="1200" noProof="0" dirty="0">
                <a:solidFill>
                  <a:schemeClr val="tx1"/>
                </a:solidFill>
                <a:latin typeface="Gill Sans MT" panose="020B0502020104020203" pitchFamily="34" charset="77"/>
              </a:rPr>
              <a:t>bem-amado Filho</a:t>
            </a:r>
            <a:r>
              <a:rPr lang="pt-BR" sz="1200" kern="1200" noProof="0" dirty="0">
                <a:solidFill>
                  <a:schemeClr val="tx1"/>
                </a:solidFill>
                <a:effectLst/>
                <a:latin typeface="+mn-lt"/>
                <a:ea typeface="+mn-ea"/>
                <a:cs typeface="+mn-cs"/>
              </a:rPr>
              <a:t>. —Ellen G. White, Caminho a Cristo</a:t>
            </a:r>
            <a:r>
              <a:rPr lang="pt-BR" sz="1200" i="1" kern="1200" noProof="0" dirty="0">
                <a:solidFill>
                  <a:schemeClr val="tx1"/>
                </a:solidFill>
                <a:effectLst/>
                <a:latin typeface="+mn-lt"/>
                <a:ea typeface="+mn-ea"/>
                <a:cs typeface="+mn-cs"/>
              </a:rPr>
              <a:t>,</a:t>
            </a:r>
            <a:r>
              <a:rPr lang="pt-BR" sz="1200" kern="1200" noProof="0" dirty="0">
                <a:solidFill>
                  <a:schemeClr val="tx1"/>
                </a:solidFill>
                <a:effectLst/>
                <a:latin typeface="+mn-lt"/>
                <a:ea typeface="+mn-ea"/>
                <a:cs typeface="+mn-cs"/>
              </a:rPr>
              <a:t>100</a:t>
            </a:r>
          </a:p>
          <a:p>
            <a:r>
              <a:rPr lang="pt-BR" sz="1200" kern="1200" noProof="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Paulo nos lembra: “</a:t>
            </a:r>
            <a:r>
              <a:rPr lang="pt-BR" noProof="0" dirty="0"/>
              <a:t>Não estejais inquietos por coisa alguma; antes, as vossas petições sejam em tudo conhecidas diante de Deus, pela oração e súplicas, com ação de graças. E a paz de Deus, que excede todo o entendimento, guardará os vossos corações e os vossos sentimentos em Cristo Jesus</a:t>
            </a:r>
            <a:r>
              <a:rPr lang="pt-BR" sz="1200" kern="1200" noProof="0" dirty="0">
                <a:solidFill>
                  <a:schemeClr val="tx1"/>
                </a:solidFill>
                <a:effectLst/>
                <a:latin typeface="+mn-lt"/>
                <a:ea typeface="+mn-ea"/>
                <a:cs typeface="+mn-cs"/>
              </a:rPr>
              <a:t>” (Filipenses 4:6-7, </a:t>
            </a:r>
            <a:r>
              <a:rPr lang="pt-BR" sz="1200" kern="1200" noProof="0" dirty="0" err="1">
                <a:solidFill>
                  <a:schemeClr val="tx1"/>
                </a:solidFill>
                <a:effectLst/>
                <a:latin typeface="+mn-lt"/>
                <a:ea typeface="+mn-ea"/>
                <a:cs typeface="+mn-cs"/>
              </a:rPr>
              <a:t>ARC</a:t>
            </a:r>
            <a:r>
              <a:rPr lang="pt-BR" sz="1200" kern="1200" noProof="0" dirty="0">
                <a:solidFill>
                  <a:schemeClr val="tx1"/>
                </a:solidFill>
                <a:effectLst/>
                <a:latin typeface="+mn-lt"/>
                <a:ea typeface="+mn-ea"/>
                <a:cs typeface="+mn-cs"/>
              </a:rPr>
              <a:t>).</a:t>
            </a:r>
            <a:r>
              <a:rPr lang="pt-BR" noProof="0" dirty="0">
                <a:effectLst/>
              </a:rPr>
              <a:t> </a:t>
            </a:r>
            <a:endParaRPr lang="pt-B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12</a:t>
            </a:fld>
            <a:endParaRPr lang="en-US"/>
          </a:p>
        </p:txBody>
      </p:sp>
    </p:spTree>
    <p:extLst>
      <p:ext uri="{BB962C8B-B14F-4D97-AF65-F5344CB8AC3E}">
        <p14:creationId xmlns:p14="http://schemas.microsoft.com/office/powerpoint/2010/main" val="36258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noProof="0" dirty="0">
                <a:solidFill>
                  <a:schemeClr val="tx1"/>
                </a:solidFill>
                <a:effectLst/>
                <a:latin typeface="+mn-lt"/>
                <a:ea typeface="+mn-ea"/>
                <a:cs typeface="+mn-cs"/>
              </a:rPr>
              <a:t>Você já se perguntou algumas vezes o que teria para conversar com Deus se orasse a noite toda? Uma conhecida escritora devocional respondeu a essa pergunta da seguinte maneira:</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rgbClr val="000000"/>
                </a:solidFill>
                <a:effectLst/>
                <a:latin typeface="Avenir Next"/>
                <a:ea typeface="Calibri" panose="020F0502020204030204" pitchFamily="34" charset="0"/>
                <a:cs typeface="Times New Roman" panose="02020603050405020304" pitchFamily="18" charset="0"/>
              </a:rPr>
              <a:t>“Leve suas necessidades, alegrias, tristezas, preocupações e temores a Deus. Você não conseguirá sobrecarregá-Lo, nem deixá-Lo cansado. Aquele que conta os cabelos de sua cabeça não é indiferente às necessidades de Seus filhos. ‘O Senhor é cheio de terna misericórdia e compassivo’. Tiago 5:11. Seu coração cheio de amor se enternece com nossas tristezas, até mesmo quando as pronunciamos. Entregue a Ele todas as coisas que perturbam sua mente. Coisa alguma é grande demais para que Ele não possa suportar, pois é Ele quem mantém os mundos e governa o Universo. Nada daquilo que, de alguma forma, diz respeito a nossa paz é pequeno demais para que Ele não note. Não há um só capítulo da nossa existência que seja demasiado escuro para que Ele não possa ler, nem dificuldade alguma tão complicada que não possa resolver. Nenhuma calamidade poderá sobrevir ao mais humilde dos Seus filhos, ansiedade alguma que lhe perturbe a alma, nenhuma alegria que possa ter, nenhuma oração sincera que lhe escape dos lábios, sem que seja observada pelo Pai celestial, ou sem que Lhe desperte imediato interesse. ‘O Senhor [...] sara os de coração quebrantado e lhes pensa as feridas’. Salmos 147:2, 3. As relações entre Deus e cada pessoa são tão particulares e plenas que é como se não houvesse nenhuma outra por quem tivesse dado Seu Filho amado”</a:t>
            </a:r>
            <a:r>
              <a:rPr lang="pt-BR" sz="1800" dirty="0">
                <a:solidFill>
                  <a:srgbClr val="000000"/>
                </a:solidFill>
                <a:effectLst/>
                <a:latin typeface="Avenir Next"/>
                <a:ea typeface="Times New Roman" panose="02020603050405020304" pitchFamily="18" charset="0"/>
                <a:cs typeface="Calibri" panose="020F0502020204030204" pitchFamily="34" charset="0"/>
              </a:rPr>
              <a:t> (Ellen G. White, </a:t>
            </a:r>
            <a:r>
              <a:rPr lang="pt-BR" sz="1800" i="1" dirty="0">
                <a:solidFill>
                  <a:srgbClr val="000000"/>
                </a:solidFill>
                <a:effectLst/>
                <a:latin typeface="Avenir Next"/>
                <a:ea typeface="Times New Roman" panose="02020603050405020304" pitchFamily="18" charset="0"/>
                <a:cs typeface="Calibri" panose="020F0502020204030204" pitchFamily="34" charset="0"/>
              </a:rPr>
              <a:t>Caminho a Cristo, </a:t>
            </a:r>
            <a:r>
              <a:rPr lang="pt-BR" sz="1800" dirty="0">
                <a:solidFill>
                  <a:srgbClr val="000000"/>
                </a:solidFill>
                <a:effectLst/>
                <a:latin typeface="Avenir Next"/>
                <a:ea typeface="Times New Roman" panose="02020603050405020304" pitchFamily="18" charset="0"/>
                <a:cs typeface="Calibri" panose="020F0502020204030204" pitchFamily="34" charset="0"/>
              </a:rPr>
              <a:t>p. 63).</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noProof="0" dirty="0">
                <a:solidFill>
                  <a:schemeClr val="tx1"/>
                </a:solidFill>
                <a:effectLst/>
                <a:latin typeface="+mn-lt"/>
                <a:ea typeface="+mn-ea"/>
                <a:cs typeface="+mn-cs"/>
              </a:rPr>
              <a:t>Paulo nos lembra: “</a:t>
            </a:r>
            <a:r>
              <a:rPr lang="pt-BR" noProof="0" dirty="0"/>
              <a:t>Não andem ansiosos por coisa alguma, mas em tudo, pela oração e súplicas, e com ação de graças, apresentem seus pedidos a Deus. E a paz de Deus, que excede todo o entendimento, guardará os seus corações e suas mentes em Cristo Jesus</a:t>
            </a:r>
            <a:r>
              <a:rPr lang="pt-BR" sz="1200" kern="1200" noProof="0" dirty="0">
                <a:solidFill>
                  <a:schemeClr val="tx1"/>
                </a:solidFill>
                <a:effectLst/>
                <a:latin typeface="+mn-lt"/>
                <a:ea typeface="+mn-ea"/>
                <a:cs typeface="+mn-cs"/>
              </a:rPr>
              <a:t>” (</a:t>
            </a:r>
            <a:r>
              <a:rPr lang="pt-BR" sz="1200" kern="1200" noProof="0" dirty="0" err="1">
                <a:solidFill>
                  <a:schemeClr val="tx1"/>
                </a:solidFill>
                <a:effectLst/>
                <a:latin typeface="+mn-lt"/>
                <a:ea typeface="+mn-ea"/>
                <a:cs typeface="+mn-cs"/>
              </a:rPr>
              <a:t>Fp</a:t>
            </a:r>
            <a:r>
              <a:rPr lang="pt-BR" sz="1200" kern="1200" noProof="0" dirty="0">
                <a:solidFill>
                  <a:schemeClr val="tx1"/>
                </a:solidFill>
                <a:effectLst/>
                <a:latin typeface="+mn-lt"/>
                <a:ea typeface="+mn-ea"/>
                <a:cs typeface="+mn-cs"/>
              </a:rPr>
              <a:t> 4:6, 7, NVI).</a:t>
            </a:r>
            <a:r>
              <a:rPr lang="pt-BR" noProof="0" dirty="0">
                <a:effectLst/>
              </a:rPr>
              <a:t> </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13</a:t>
            </a:fld>
            <a:endParaRPr lang="en-US"/>
          </a:p>
        </p:txBody>
      </p:sp>
    </p:spTree>
    <p:extLst>
      <p:ext uri="{BB962C8B-B14F-4D97-AF65-F5344CB8AC3E}">
        <p14:creationId xmlns:p14="http://schemas.microsoft.com/office/powerpoint/2010/main" val="35800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LIÇÃO 2: A ORAÇÃO LEVA À CONFISSÃO E SUBMISSÃO</a:t>
            </a:r>
            <a:endParaRPr lang="pt-BR"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Parte da preparação para o derramamento do poder de Deus em Jericó e do Espírito de Deus no Pentecostes incluiu arrependimento, confissão e submissão – a Deus e uns aos outros. Também podemos suplicar a Deus que Ele mesmo examine nossos corações e mostre se algo ofensivo a Ele permanece em nosso pensamento e ação.</a:t>
            </a:r>
            <a:r>
              <a:rPr lang="en-US" sz="1200" kern="1200" dirty="0">
                <a:solidFill>
                  <a:schemeClr val="tx1"/>
                </a:solidFill>
                <a:effectLst/>
                <a:latin typeface="+mn-lt"/>
                <a:ea typeface="+mn-ea"/>
                <a:cs typeface="+mn-cs"/>
              </a:rPr>
              <a:t> </a:t>
            </a:r>
          </a:p>
          <a:p>
            <a:pPr lvl="1"/>
            <a:r>
              <a:rPr lang="pt-BR" sz="1200" dirty="0">
                <a:solidFill>
                  <a:schemeClr val="tx1"/>
                </a:solidFill>
                <a:latin typeface="Gill Sans MT" panose="020B0502020104020203" pitchFamily="34" charset="77"/>
              </a:rPr>
              <a:t>“Sonda-me, ó Deus, e conhece o meu coração; </a:t>
            </a:r>
          </a:p>
          <a:p>
            <a:pPr lvl="1"/>
            <a:r>
              <a:rPr lang="pt-BR" sz="1200" dirty="0">
                <a:solidFill>
                  <a:schemeClr val="tx1"/>
                </a:solidFill>
                <a:latin typeface="Gill Sans MT" panose="020B0502020104020203" pitchFamily="34" charset="77"/>
              </a:rPr>
              <a:t>prova-me, e conhece os meus pensamentos.</a:t>
            </a:r>
          </a:p>
          <a:p>
            <a:pPr lvl="1"/>
            <a:r>
              <a:rPr lang="pt-BR" sz="1200" dirty="0">
                <a:solidFill>
                  <a:schemeClr val="tx1"/>
                </a:solidFill>
                <a:latin typeface="Gill Sans MT" panose="020B0502020104020203" pitchFamily="34" charset="77"/>
              </a:rPr>
              <a:t>E vê se há em mim algum caminho mau </a:t>
            </a:r>
          </a:p>
          <a:p>
            <a:pPr lvl="1"/>
            <a:r>
              <a:rPr lang="pt-BR" sz="1200" dirty="0">
                <a:solidFill>
                  <a:schemeClr val="tx1"/>
                </a:solidFill>
                <a:latin typeface="Gill Sans MT" panose="020B0502020104020203" pitchFamily="34" charset="77"/>
              </a:rPr>
              <a:t>e guia-me pelo caminho eterno”</a:t>
            </a:r>
          </a:p>
          <a:p>
            <a:pPr lvl="1"/>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Sl</a:t>
            </a:r>
            <a:r>
              <a:rPr lang="en-US" sz="1200" kern="1200" dirty="0">
                <a:solidFill>
                  <a:schemeClr val="tx1"/>
                </a:solidFill>
                <a:effectLst/>
                <a:latin typeface="+mn-lt"/>
                <a:ea typeface="+mn-ea"/>
                <a:cs typeface="+mn-cs"/>
              </a:rPr>
              <a:t> 139:23, 24, ARC).</a:t>
            </a:r>
          </a:p>
          <a:p>
            <a:endParaRPr lang="en-US" sz="1200" kern="120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Podemos orar em intercessão por nossa família, nossa família da igreja, nosso governo. Mas talvez a petição mais importante que podemos trazer a Deus é pedir não apenas gotas de bênçãos, mas implorar pelo derramamento especial do Espírito Santo, conhecido como Chuva Serôdia, para nosso tempo. Oséias descreve isso:</a:t>
            </a:r>
          </a:p>
          <a:p>
            <a:pPr lvl="1"/>
            <a:r>
              <a:rPr lang="en-US" sz="1200" kern="1200" dirty="0">
                <a:solidFill>
                  <a:schemeClr val="tx1"/>
                </a:solidFill>
                <a:effectLst/>
                <a:latin typeface="+mn-lt"/>
                <a:ea typeface="+mn-ea"/>
                <a:cs typeface="+mn-cs"/>
              </a:rPr>
              <a:t>“</a:t>
            </a:r>
            <a:r>
              <a:rPr lang="pt-BR" dirty="0"/>
              <a:t>Conheçamos </a:t>
            </a:r>
            <a:r>
              <a:rPr lang="pt-BR" i="1" dirty="0"/>
              <a:t>e</a:t>
            </a:r>
            <a:r>
              <a:rPr lang="pt-BR" dirty="0"/>
              <a:t> prossigamos em conhecer o </a:t>
            </a:r>
            <a:r>
              <a:rPr lang="pt-BR" cap="small" dirty="0">
                <a:effectLst/>
              </a:rPr>
              <a:t>Senhor</a:t>
            </a:r>
            <a:r>
              <a:rPr lang="pt-BR" dirty="0"/>
              <a:t>: </a:t>
            </a:r>
          </a:p>
          <a:p>
            <a:pPr lvl="1"/>
            <a:r>
              <a:rPr lang="pt-BR" dirty="0"/>
              <a:t>Como a alva, será a sua saída; </a:t>
            </a:r>
          </a:p>
          <a:p>
            <a:pPr lvl="1"/>
            <a:r>
              <a:rPr lang="pt-BR" dirty="0"/>
              <a:t>e ele a nós virá como a chuva, </a:t>
            </a:r>
          </a:p>
          <a:p>
            <a:pPr lvl="1"/>
            <a:r>
              <a:rPr lang="pt-BR" dirty="0"/>
              <a:t>como chuva serôdia que rega a terra”</a:t>
            </a:r>
          </a:p>
          <a:p>
            <a:pPr lvl="1"/>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Os</a:t>
            </a:r>
            <a:r>
              <a:rPr lang="en-US" sz="1200" kern="1200" dirty="0">
                <a:solidFill>
                  <a:schemeClr val="tx1"/>
                </a:solidFill>
                <a:effectLst/>
                <a:latin typeface="+mn-lt"/>
                <a:ea typeface="+mn-ea"/>
                <a:cs typeface="+mn-cs"/>
              </a:rPr>
              <a:t> 6:3, ARC).</a:t>
            </a:r>
          </a:p>
          <a:p>
            <a:pPr lvl="1"/>
            <a:r>
              <a:rPr lang="en-US" sz="1200" kern="120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Oséias usa o exemplo agrário da chuva para ilustrar a obra do Espírito Santo nos últimos dias. Assim como o orvalho e a chuva fazem com que as sementes do agricultor germinem, a chuva prepara as plantações para a colheita.</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14</a:t>
            </a:fld>
            <a:endParaRPr lang="en-US"/>
          </a:p>
        </p:txBody>
      </p:sp>
    </p:spTree>
    <p:extLst>
      <p:ext uri="{BB962C8B-B14F-4D97-AF65-F5344CB8AC3E}">
        <p14:creationId xmlns:p14="http://schemas.microsoft.com/office/powerpoint/2010/main" val="5474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Nós Oramos</a:t>
            </a:r>
            <a:r>
              <a:rPr lang="en-US" sz="1200" b="1" kern="1200" dirty="0">
                <a:solidFill>
                  <a:schemeClr val="tx1"/>
                </a:solidFill>
                <a:effectLst/>
                <a:latin typeface="+mn-lt"/>
                <a:ea typeface="+mn-ea"/>
                <a:cs typeface="+mn-cs"/>
              </a:rPr>
              <a:t>—</a:t>
            </a:r>
            <a:r>
              <a:rPr lang="pt-BR" sz="1200" b="1" kern="1200" noProof="0" dirty="0">
                <a:solidFill>
                  <a:schemeClr val="tx1"/>
                </a:solidFill>
                <a:effectLst/>
                <a:latin typeface="+mn-lt"/>
                <a:ea typeface="+mn-ea"/>
                <a:cs typeface="+mn-cs"/>
              </a:rPr>
              <a:t>Suplicando pela Experiência do Espírito Santo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noProof="0" dirty="0">
                <a:solidFill>
                  <a:schemeClr val="tx1"/>
                </a:solidFill>
                <a:effectLst/>
                <a:latin typeface="+mn-lt"/>
                <a:ea typeface="+mn-ea"/>
                <a:cs typeface="+mn-cs"/>
              </a:rPr>
              <a:t>Embora não exista nenhum ponto em nossa experiência cristã em que possamos dispensar a ajuda do Espírito de Deus, a conclusão da obra da graça de Deus em nossas almas depende completamente do derramamento especial do Espírito Santo. É o Espírito que nos transformará completamente à semelhança de Cristo em caráter.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noProof="0" dirty="0">
                <a:solidFill>
                  <a:schemeClr val="tx1"/>
                </a:solidFill>
                <a:effectLst/>
                <a:latin typeface="+mn-lt"/>
                <a:ea typeface="+mn-ea"/>
                <a:cs typeface="+mn-cs"/>
              </a:rPr>
              <a:t>Poderíamos comparar a chuva temporã com o derramamento do Espírito Santo nos dias dos apóstolos no Pentecostes (At 2). Quando aqueles homens e mulheres oraram juntos no Cenáculo, línguas de fogo desceram sobre eles do Céu e os capacitaram a pregar e ensinar as Boas-Novas com grande intensidade até os confins do mundo então conhecido.</a:t>
            </a:r>
          </a:p>
          <a:p>
            <a:endParaRPr lang="en-US" sz="1200" kern="120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Mas esse evento foi precedido de muita oração! Imediatamente após a Ascensão de Cristo, Lucas registra que os discípulos “[...] </a:t>
            </a:r>
            <a:r>
              <a:rPr lang="pt-BR" dirty="0"/>
              <a:t>estavam sempre no templo, louvando e bendizendo a Deus [...]”</a:t>
            </a:r>
            <a:r>
              <a:rPr lang="en-US" sz="1200" kern="1200" dirty="0">
                <a:solidFill>
                  <a:schemeClr val="tx1"/>
                </a:solidFill>
                <a:effectLst/>
                <a:latin typeface="+mn-lt"/>
                <a:ea typeface="+mn-ea"/>
                <a:cs typeface="+mn-cs"/>
              </a:rPr>
              <a:t> (Lc 24:53, ARC). </a:t>
            </a:r>
            <a:r>
              <a:rPr lang="pt-BR" sz="1200" kern="1200" noProof="0" dirty="0">
                <a:solidFill>
                  <a:schemeClr val="tx1"/>
                </a:solidFill>
                <a:effectLst/>
                <a:latin typeface="+mn-lt"/>
                <a:ea typeface="+mn-ea"/>
                <a:cs typeface="+mn-cs"/>
              </a:rPr>
              <a:t>Cinquenta dias após a Ascensão, Lucas nos diz: “</a:t>
            </a:r>
            <a:r>
              <a:rPr lang="pt-BR" sz="1200" kern="1200" noProof="0" dirty="0">
                <a:solidFill>
                  <a:schemeClr val="tx1"/>
                </a:solidFill>
                <a:effectLst/>
                <a:latin typeface="Gill Sans MT" panose="020B0502020104020203" pitchFamily="34" charset="77"/>
                <a:ea typeface="+mn-ea"/>
                <a:cs typeface="+mn-cs"/>
              </a:rPr>
              <a:t>[...] e</a:t>
            </a:r>
            <a:r>
              <a:rPr lang="pt-BR" sz="1200" dirty="0" err="1">
                <a:solidFill>
                  <a:schemeClr val="tx1"/>
                </a:solidFill>
                <a:latin typeface="Gill Sans MT" panose="020B0502020104020203" pitchFamily="34" charset="77"/>
              </a:rPr>
              <a:t>stavam</a:t>
            </a:r>
            <a:r>
              <a:rPr lang="pt-BR" sz="1200" dirty="0">
                <a:solidFill>
                  <a:schemeClr val="tx1"/>
                </a:solidFill>
                <a:latin typeface="Gill Sans MT" panose="020B0502020104020203" pitchFamily="34" charset="77"/>
              </a:rPr>
              <a:t> todos reunidos no mesmo lugar</a:t>
            </a:r>
            <a:r>
              <a:rPr lang="en-US" sz="1200" kern="1200" dirty="0">
                <a:solidFill>
                  <a:schemeClr val="tx1"/>
                </a:solidFill>
                <a:effectLst/>
                <a:latin typeface="+mn-lt"/>
                <a:ea typeface="+mn-ea"/>
                <a:cs typeface="+mn-cs"/>
              </a:rPr>
              <a:t>” (At 2:1, ARC).</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15</a:t>
            </a:fld>
            <a:endParaRPr lang="en-US"/>
          </a:p>
        </p:txBody>
      </p:sp>
    </p:spTree>
    <p:extLst>
      <p:ext uri="{BB962C8B-B14F-4D97-AF65-F5344CB8AC3E}">
        <p14:creationId xmlns:p14="http://schemas.microsoft.com/office/powerpoint/2010/main" val="63488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Nós Oramos—</a:t>
            </a:r>
            <a:r>
              <a:rPr lang="pt-BR" b="1" noProof="0" dirty="0">
                <a:latin typeface="Gill Sans MT" panose="020B0502020104020203" pitchFamily="34" charset="77"/>
              </a:rPr>
              <a:t>Antecipando o Poder da Chuva Serôdia</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Hoje, enquanto aguardamos ansiosamente a vinda do Espírito no poder da chuva serôdia, nós também deixaremos de lado todas as diferenças, todos os desejos de “primeiro lugar” e oraremos juntos em unidade e amor. Então, a chuva serôdia do Espírito Santo fará por nós tudo o que Ele fez no Pentecostes e ainda mais! Esse derramamento especial de graça espiritual nos preparará para os eventos difíceis que estão por vir. </a:t>
            </a:r>
            <a:r>
              <a:rPr lang="pt-BR" sz="1200" dirty="0">
                <a:solidFill>
                  <a:schemeClr val="tx1"/>
                </a:solidFill>
                <a:latin typeface="Gill Sans MT" panose="020B0502020104020203" pitchFamily="34" charset="77"/>
              </a:rPr>
              <a:t>A chuva serôdia não apenas fortalecerá nosso testemunho, mas também nos fortalecerá para tempos ainda mais difíceis que aguardam o povo de Deus antes da vinda de Jesus.</a:t>
            </a:r>
            <a:endParaRPr lang="pt-BR" sz="1200" kern="1200" noProof="0" dirty="0">
              <a:solidFill>
                <a:schemeClr val="tx1"/>
              </a:solidFill>
              <a:effectLst/>
              <a:latin typeface="+mn-lt"/>
              <a:ea typeface="+mn-ea"/>
              <a:cs typeface="+mn-cs"/>
            </a:endParaRPr>
          </a:p>
          <a:p>
            <a:endParaRPr lang="pt-B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16</a:t>
            </a:fld>
            <a:endParaRPr lang="en-US"/>
          </a:p>
        </p:txBody>
      </p:sp>
    </p:spTree>
    <p:extLst>
      <p:ext uri="{BB962C8B-B14F-4D97-AF65-F5344CB8AC3E}">
        <p14:creationId xmlns:p14="http://schemas.microsoft.com/office/powerpoint/2010/main" val="213950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LIÇÃO 3: A ORAÇÃO CONSTRÓI AS LEMBRANÇAS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Depois que os Israelitas cruzaram o Rio Jordão, com os sacerdotes ainda no meio do rio dividido, a vasta multidão observava doze homens, um de cada tribo de Israel, carregando uma grande pedra do leito do rio para a margem.</a:t>
            </a:r>
          </a:p>
          <a:p>
            <a:r>
              <a:rPr lang="en-US" sz="1200" kern="120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As doze pedras são colocadas como um monumento para celebrar o surpreendente milagre de Deus. Os pais são instruídos a repetir para seus filhos e netos a incrível história da obra poderosa que Deus realizou por Seu povo. Cada vez que a história é repetida, a fé das crianças e de seus pais é fortalecida.</a:t>
            </a:r>
          </a:p>
          <a:p>
            <a:r>
              <a:rPr lang="pt-BR" sz="1200" kern="1200" noProof="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a:r>
            <a:r>
              <a:rPr lang="pt-BR" sz="1200" dirty="0">
                <a:latin typeface="Gill Sans MT" panose="020B0502020104020203" pitchFamily="34" charset="77"/>
              </a:rPr>
              <a:t>Para que isto seja por sinal entre vós; e, quando vossos filhos no futuro perguntarem, dizendo: Que vos </a:t>
            </a:r>
            <a:r>
              <a:rPr lang="pt-BR" sz="1200" i="1" dirty="0">
                <a:latin typeface="Gill Sans MT" panose="020B0502020104020203" pitchFamily="34" charset="77"/>
              </a:rPr>
              <a:t>significam</a:t>
            </a:r>
            <a:r>
              <a:rPr lang="pt-BR" sz="1200" dirty="0">
                <a:latin typeface="Gill Sans MT" panose="020B0502020104020203" pitchFamily="34" charset="77"/>
              </a:rPr>
              <a:t> estas pedras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e</a:t>
            </a:r>
            <a:r>
              <a:rPr lang="pt-BR" sz="1200" dirty="0" err="1">
                <a:latin typeface="Gill Sans MT" panose="020B0502020104020203" pitchFamily="34" charset="77"/>
              </a:rPr>
              <a:t>ntão</a:t>
            </a:r>
            <a:r>
              <a:rPr lang="pt-BR" sz="1200" dirty="0">
                <a:latin typeface="Gill Sans MT" panose="020B0502020104020203" pitchFamily="34" charset="77"/>
              </a:rPr>
              <a:t>, lhes direis que as águas do Jordão se separaram diante da arca do concerto do Senhor; passando ela pelo Jordão, separaram-se as águas do Jordão; assim que estas pedras serão para sempre por memorial aos filhos de Israel</a:t>
            </a:r>
            <a:r>
              <a:rPr lang="en-US" sz="1200" kern="1200" dirty="0">
                <a:solidFill>
                  <a:schemeClr val="tx1"/>
                </a:solidFill>
                <a:effectLst/>
                <a:latin typeface="+mn-lt"/>
                <a:ea typeface="+mn-ea"/>
                <a:cs typeface="+mn-cs"/>
              </a:rPr>
              <a:t>” (Js 4:6, 7, ARC).</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17</a:t>
            </a:fld>
            <a:endParaRPr lang="en-US"/>
          </a:p>
        </p:txBody>
      </p:sp>
    </p:spTree>
    <p:extLst>
      <p:ext uri="{BB962C8B-B14F-4D97-AF65-F5344CB8AC3E}">
        <p14:creationId xmlns:p14="http://schemas.microsoft.com/office/powerpoint/2010/main" val="170077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Nós Oramos—</a:t>
            </a:r>
            <a:r>
              <a:rPr lang="pt-BR" b="1" noProof="0" dirty="0">
                <a:latin typeface="Gill Sans MT" panose="020B0502020104020203" pitchFamily="34" charset="77"/>
              </a:rPr>
              <a:t>Lembrando Como Deus nos Conduziu</a:t>
            </a:r>
            <a:r>
              <a:rPr lang="pt-BR" sz="1200" b="1" kern="1200" noProof="0" dirty="0">
                <a:solidFill>
                  <a:schemeClr val="tx1"/>
                </a:solidFill>
                <a:effectLst/>
                <a:latin typeface="+mn-lt"/>
                <a:ea typeface="+mn-ea"/>
                <a:cs typeface="+mn-cs"/>
              </a:rPr>
              <a:t> </a:t>
            </a:r>
            <a:endParaRPr lang="pt-BR" sz="1200" kern="1200" noProof="0" dirty="0">
              <a:solidFill>
                <a:schemeClr val="tx1"/>
              </a:solidFill>
              <a:effectLst/>
              <a:latin typeface="+mn-lt"/>
              <a:ea typeface="+mn-ea"/>
              <a:cs typeface="+mn-cs"/>
            </a:endParaRPr>
          </a:p>
          <a:p>
            <a:pPr>
              <a:buFont typeface="Arial" panose="020B0604020202020204" pitchFamily="34" charset="0"/>
              <a:buNone/>
            </a:pPr>
            <a:r>
              <a:rPr lang="pt-BR" sz="1200" kern="1200" dirty="0">
                <a:solidFill>
                  <a:schemeClr val="tx1"/>
                </a:solidFill>
                <a:effectLst/>
                <a:latin typeface="+mn-lt"/>
                <a:ea typeface="+mn-ea"/>
                <a:cs typeface="+mn-cs"/>
              </a:rPr>
              <a:t>Como afetará sua vida se você dedicar uma ou duas horas de reflexão para começar a construir o seu próprio altar de lembranças? Que tal você escrever doze vezes que o Senhor fez grandes coisas por você e compartilhar as histórias com sua família e amigos? Assim como acontece com o povo de Israel, podemos colocar pedras de testemunho – lembranças – em nossa mente e gravar em nosso coração as preciosas histórias do que Deus faz em nosso favor. Ao revisarmos Seu trato conosco em nossa própria jornada de peregrinação, podemos declarar com o coração cheio de gratidão: “</a:t>
            </a:r>
            <a:r>
              <a:rPr lang="pt-BR" dirty="0"/>
              <a:t>Que darei ao Senhor por todos os seus benefícios para comigo?” (</a:t>
            </a:r>
            <a:r>
              <a:rPr lang="pt-BR" dirty="0" err="1"/>
              <a:t>Sl</a:t>
            </a:r>
            <a:r>
              <a:rPr lang="pt-BR" dirty="0"/>
              <a:t> 116:12, NAA).</a:t>
            </a:r>
          </a:p>
          <a:p>
            <a:pPr>
              <a:buFont typeface="Arial" panose="020B0604020202020204" pitchFamily="34" charset="0"/>
              <a:buNone/>
            </a:pPr>
            <a:endParaRPr lang="pt-BR" sz="1200" kern="1200" dirty="0">
              <a:solidFill>
                <a:schemeClr val="tx1"/>
              </a:solidFill>
              <a:effectLst/>
              <a:latin typeface="+mn-lt"/>
              <a:ea typeface="+mn-ea"/>
              <a:cs typeface="+mn-cs"/>
            </a:endParaRPr>
          </a:p>
          <a:p>
            <a:pPr>
              <a:buFont typeface="Arial" panose="020B0604020202020204" pitchFamily="34" charset="0"/>
              <a:buNone/>
            </a:pPr>
            <a:r>
              <a:rPr lang="pt-BR" sz="1200" kern="1200" dirty="0">
                <a:solidFill>
                  <a:schemeClr val="tx1"/>
                </a:solidFill>
                <a:effectLst/>
                <a:latin typeface="+mn-lt"/>
                <a:ea typeface="+mn-ea"/>
                <a:cs typeface="+mn-cs"/>
              </a:rPr>
              <a:t>As provações desta vida testarão sua fé – às vezes severamente. Nesses dias, quando você estiver sobrecarregado com desafios, obstáculos, mágoas e até tragédias, olhe para o memorial que você construiu em memória da fidelidade de Deus a você. Em sua mente, repita para si mesmo como Deus o conduziu até aqui e louve-O por cada pedra. Deixe essas pedras no salão da memória lembrá-lo de que Deus salvou sua vida para a eternidade. Porque Ele tem sido fiel às Suas promessas nesta vida, você pode ter certeza absoluta de que Ele cumprirá Sua promessa de voltar e recebê-lo para Si mesmo, para que onde Ele estiver, você também esteja (</a:t>
            </a:r>
            <a:r>
              <a:rPr lang="pt-BR" sz="1200" kern="1200" dirty="0" err="1">
                <a:solidFill>
                  <a:schemeClr val="tx1"/>
                </a:solidFill>
                <a:effectLst/>
                <a:latin typeface="+mn-lt"/>
                <a:ea typeface="+mn-ea"/>
                <a:cs typeface="+mn-cs"/>
              </a:rPr>
              <a:t>Jo</a:t>
            </a:r>
            <a:r>
              <a:rPr lang="pt-BR" sz="1200" kern="1200" dirty="0">
                <a:solidFill>
                  <a:schemeClr val="tx1"/>
                </a:solidFill>
                <a:effectLst/>
                <a:latin typeface="+mn-lt"/>
                <a:ea typeface="+mn-ea"/>
                <a:cs typeface="+mn-cs"/>
              </a:rPr>
              <a:t> 14:3).</a:t>
            </a:r>
            <a:endParaRPr lang="pt-BR"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0BE7AC2-A6C6-0147-92D3-8D9F01C93308}" type="slidenum">
              <a:rPr lang="en-US" smtClean="0"/>
              <a:t>18</a:t>
            </a:fld>
            <a:endParaRPr lang="en-US"/>
          </a:p>
        </p:txBody>
      </p:sp>
    </p:spTree>
    <p:extLst>
      <p:ext uri="{BB962C8B-B14F-4D97-AF65-F5344CB8AC3E}">
        <p14:creationId xmlns:p14="http://schemas.microsoft.com/office/powerpoint/2010/main" val="49551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noProof="0" dirty="0">
                <a:solidFill>
                  <a:schemeClr val="tx1"/>
                </a:solidFill>
                <a:effectLst/>
                <a:latin typeface="+mn-lt"/>
                <a:ea typeface="+mn-ea"/>
                <a:cs typeface="+mn-cs"/>
              </a:rPr>
              <a:t>LIÇÃO 4: A ORAÇÃO PERMITE QUE DEUS REVELE SEUS PLANOS</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A história da liderança de Josué após a travessia do Rio Jordão continua nos ensinando sobre a oração. Os israelitas entraram em Canãa em terra seca, pelas águas divididas do rio, mas não a conquistaram. Eles sabiam pouco sobre guerra. Em contraste, Canaã é habitada por guerreiros poderosos que conhecem bem seu país e estão ansiosos para defendê-lo com todas as suas forças e com suas carruagens de batalha de ferro puxadas por cavalos.</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Deuteronômio 9:1 afirma que as “cidades </a:t>
            </a:r>
            <a:r>
              <a:rPr lang="pt-BR" sz="1200" i="1" kern="1200" noProof="0" dirty="0">
                <a:solidFill>
                  <a:schemeClr val="tx1"/>
                </a:solidFill>
                <a:effectLst/>
                <a:latin typeface="+mn-lt"/>
                <a:ea typeface="+mn-ea"/>
                <a:cs typeface="+mn-cs"/>
              </a:rPr>
              <a:t>cananeias</a:t>
            </a:r>
            <a:r>
              <a:rPr lang="pt-BR" sz="1200" kern="1200" noProof="0" dirty="0">
                <a:solidFill>
                  <a:schemeClr val="tx1"/>
                </a:solidFill>
                <a:effectLst/>
                <a:latin typeface="+mn-lt"/>
                <a:ea typeface="+mn-ea"/>
                <a:cs typeface="+mn-cs"/>
              </a:rPr>
              <a:t> </a:t>
            </a:r>
            <a:r>
              <a:rPr lang="pt-BR" sz="1200" i="1" kern="1200" noProof="0" dirty="0">
                <a:solidFill>
                  <a:schemeClr val="tx1"/>
                </a:solidFill>
                <a:effectLst/>
                <a:latin typeface="+mn-lt"/>
                <a:ea typeface="+mn-ea"/>
                <a:cs typeface="+mn-cs"/>
              </a:rPr>
              <a:t>são</a:t>
            </a:r>
            <a:r>
              <a:rPr lang="pt-BR" sz="1200" kern="1200" noProof="0" dirty="0">
                <a:solidFill>
                  <a:schemeClr val="tx1"/>
                </a:solidFill>
                <a:effectLst/>
                <a:latin typeface="+mn-lt"/>
                <a:ea typeface="+mn-ea"/>
                <a:cs typeface="+mn-cs"/>
              </a:rPr>
              <a:t> grandes e com muralhas que chegam até os céus” (NAA, palavras em itálico acrescentadas). As formidáveis fortalezas eram destinadas a intimidar qualquer intruso. As várias tribos cananeias estavam unidas em um propósito comum – derrotar os hebreus que claramente pretendiam tomar posse da terra.</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Josué precisa de ajuda e sabe exatamente onde encontrá-la. Saindo do acampamento, ele vai ao Senhor em oração. De repente, um poderoso Guerreiro, alto, armado, com comportamento de comando, aparece diante de Josué. Assustado, Josué desafia: “</a:t>
            </a:r>
            <a:r>
              <a:rPr lang="pt-BR" sz="1200" dirty="0">
                <a:latin typeface="Gill Sans MT" panose="020B0502020104020203" pitchFamily="34" charset="77"/>
              </a:rPr>
              <a:t>Você está a nosso favor ou contra nós?” (ver Josué 5:13). Curiosamente, o Guerreiro, que acaba sendo o próprio Senhor, não Se identifica contra nenhum grupo, mas Se coloca acima de todos os habitantes da Terra, declarando simplesmente: “</a:t>
            </a:r>
            <a:r>
              <a:rPr lang="pt-BR" dirty="0"/>
              <a:t>[...] venho agora como príncipe do exército do Senhor [...]</a:t>
            </a:r>
            <a:r>
              <a:rPr lang="pt-BR" cap="small" dirty="0">
                <a:effectLst/>
              </a:rPr>
              <a:t>”</a:t>
            </a:r>
            <a:r>
              <a:rPr lang="pt-BR" dirty="0"/>
              <a:t> (</a:t>
            </a:r>
            <a:r>
              <a:rPr lang="pt-BR" dirty="0" err="1"/>
              <a:t>Js</a:t>
            </a:r>
            <a:r>
              <a:rPr lang="pt-BR" dirty="0"/>
              <a:t> 5:14, ARC). O Senhor lembra a Josué, como havia feito anos antes com Moisés, que o próprio terreno em que Josué está agora é santo. Boquiaberto, Josué se prostra com o rosto em terra e adora.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19</a:t>
            </a:fld>
            <a:endParaRPr lang="en-US"/>
          </a:p>
        </p:txBody>
      </p:sp>
    </p:spTree>
    <p:extLst>
      <p:ext uri="{BB962C8B-B14F-4D97-AF65-F5344CB8AC3E}">
        <p14:creationId xmlns:p14="http://schemas.microsoft.com/office/powerpoint/2010/main" val="8137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Josué</a:t>
            </a:r>
            <a:r>
              <a:rPr lang="en-US" sz="1200" kern="1200" dirty="0">
                <a:solidFill>
                  <a:schemeClr val="tx1"/>
                </a:solidFill>
                <a:effectLst/>
                <a:latin typeface="+mn-lt"/>
                <a:ea typeface="+mn-ea"/>
                <a:cs typeface="+mn-cs"/>
              </a:rPr>
              <a:t> 5:13-15, NVI</a:t>
            </a:r>
          </a:p>
          <a:p>
            <a:r>
              <a:rPr lang="pt-BR" baseline="30000" dirty="0"/>
              <a:t>13 </a:t>
            </a:r>
            <a:r>
              <a:rPr lang="pt-BR" dirty="0"/>
              <a:t>Estando Josué já perto de Jericó, olhou para cima e viu um homem em pé, empunhando uma espada. Aproximou-se dele e perguntou-lhe: “Você é por nós, ou por nossos inimigos?”</a:t>
            </a:r>
          </a:p>
          <a:p>
            <a:r>
              <a:rPr lang="pt-BR" baseline="30000" dirty="0"/>
              <a:t>14 </a:t>
            </a:r>
            <a:r>
              <a:rPr lang="pt-BR" dirty="0"/>
              <a:t>“Nem uma coisa nem outra”, respondeu ele. “Venho na qualidade de comandante do exército do </a:t>
            </a:r>
            <a:r>
              <a:rPr lang="pt-BR" cap="small" dirty="0">
                <a:effectLst/>
              </a:rPr>
              <a:t>Senhor</a:t>
            </a:r>
            <a:r>
              <a:rPr lang="pt-BR" dirty="0"/>
              <a:t>.” Então Josué prostrou-se, rosto em terra, em sinal de respeito, e lhe perguntou: “Que mensagem o meu senhor tem para o seu servo?”</a:t>
            </a:r>
          </a:p>
          <a:p>
            <a:r>
              <a:rPr lang="pt-BR" baseline="30000" dirty="0"/>
              <a:t>15 </a:t>
            </a:r>
            <a:r>
              <a:rPr lang="pt-BR" dirty="0"/>
              <a:t>O comandante do exército do </a:t>
            </a:r>
            <a:r>
              <a:rPr lang="pt-BR" cap="small" dirty="0">
                <a:effectLst/>
              </a:rPr>
              <a:t>Senhor</a:t>
            </a:r>
            <a:r>
              <a:rPr lang="pt-BR" dirty="0"/>
              <a:t> respondeu: “Tire as sandálias dos pés, pois o lugar em que você está é santo”. E Josué as tirou.</a:t>
            </a:r>
          </a:p>
          <a:p>
            <a:r>
              <a:rPr lang="pt-BR" sz="1200" b="1" kern="1200" noProof="0" dirty="0">
                <a:solidFill>
                  <a:schemeClr val="tx1"/>
                </a:solidFill>
                <a:effectLst/>
                <a:latin typeface="+mn-lt"/>
                <a:ea typeface="+mn-ea"/>
                <a:cs typeface="+mn-cs"/>
              </a:rPr>
              <a:t> </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Imagine a tensão! Moisés faleceu, e agora Josué é o novo líder de Israel. Finalmente chegou o momento de entrar em Canaã. Mas as águas impetuosas do Rio Jordão estão formidavelmente entre a margem oriental, além do qual fica o vasto e árido deserto, e as férteis colinas de Canaã a oeste. Como Josué fará para atravessar mais de um milhão de pessoas através do grande Rio Jordão em sua fase de cheia? </a:t>
            </a:r>
            <a:endParaRPr lang="pt-BR" noProof="0" dirty="0"/>
          </a:p>
        </p:txBody>
      </p:sp>
      <p:sp>
        <p:nvSpPr>
          <p:cNvPr id="4" name="Slide Number Placeholder 3"/>
          <p:cNvSpPr>
            <a:spLocks noGrp="1"/>
          </p:cNvSpPr>
          <p:nvPr>
            <p:ph type="sldNum" sz="quarter" idx="5"/>
          </p:nvPr>
        </p:nvSpPr>
        <p:spPr/>
        <p:txBody>
          <a:bodyPr/>
          <a:lstStyle/>
          <a:p>
            <a:fld id="{70BE7AC2-A6C6-0147-92D3-8D9F01C93308}" type="slidenum">
              <a:rPr lang="en-US" smtClean="0"/>
              <a:t>2</a:t>
            </a:fld>
            <a:endParaRPr lang="en-US"/>
          </a:p>
        </p:txBody>
      </p:sp>
    </p:spTree>
    <p:extLst>
      <p:ext uri="{BB962C8B-B14F-4D97-AF65-F5344CB8AC3E}">
        <p14:creationId xmlns:p14="http://schemas.microsoft.com/office/powerpoint/2010/main" val="26054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Josué Ora—Ouvindo a Ordem de Deus</a:t>
            </a:r>
          </a:p>
          <a:p>
            <a:r>
              <a:rPr lang="pt-BR" sz="1200" kern="1200" noProof="0" dirty="0">
                <a:solidFill>
                  <a:schemeClr val="tx1"/>
                </a:solidFill>
                <a:effectLst/>
                <a:latin typeface="+mn-lt"/>
                <a:ea typeface="+mn-ea"/>
                <a:cs typeface="+mn-cs"/>
              </a:rPr>
              <a:t>Josué não vem ao Senhor com um plano para tomar Jericó. Ele não pede aprovação com um carimbo. Ele simplesmente quer conhecer a vontade de Deus. “</a:t>
            </a:r>
            <a:r>
              <a:rPr lang="pt-BR" dirty="0"/>
              <a:t>Então Josué se prostrou com o rosto em terra e o adorou. E lhe disse: </a:t>
            </a:r>
            <a:r>
              <a:rPr lang="pt-BR" sz="1800" spc="10" dirty="0">
                <a:solidFill>
                  <a:srgbClr val="000000"/>
                </a:solidFill>
                <a:effectLst/>
                <a:latin typeface="Avenir Next"/>
                <a:ea typeface="Calibri" panose="020F0502020204030204" pitchFamily="34" charset="0"/>
                <a:cs typeface="Times New Roman" panose="02020603050405020304" pitchFamily="18" charset="0"/>
              </a:rPr>
              <a:t>— </a:t>
            </a:r>
            <a:r>
              <a:rPr lang="pt-BR" dirty="0"/>
              <a:t>Que diz meu senhor ao seu servo?” (Josué 5:14, NAA).</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Quantas vezes nos aproximamos do Senhor com um plano preconcebido, uma lista de compras de pedidos ou ideias de como cumprir uma missão que esperamos que Deus aprove! Prostrar-se com o rosto em terra diante de Deus em total reverência e submissão a qualquer coisa que Ele possa ordenar é raro!</a:t>
            </a:r>
          </a:p>
          <a:p>
            <a:endParaRPr lang="pt-BR" sz="1200" kern="120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Mas a história se torna ainda mais incomum. Deus esboça uma estratégia incompreensível para um ser humano. Josué e todos os seus combatentes são orientados a marchar silenciosamente ao redor da cidade de Jericó uma vez por dia durante seis dias, e após cada marcha singular, os soldados devem simplesmente retornar ao acampamento. </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Enquanto Josué continuava ouvindo o Senhor, as instruções para o sétimo dia devem ter soado ainda mais bizarras. “Marchem ao redor da cidade sete vezes, cada homem soprando um chifre de carneiro. Quando você ouvir os sacerdotes tocarem longamente as trombetas, faça com que todo o povo grite o mais alto que puder. Então os muros da cidade cairão, e o povo poderá avançar diretamente para a cidade” (adaptado de Josué 6:4, 5, NTLH).</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Como você poderia ter respondido a essas instruções? Você teria balbuciado: “Que receita para zombaria!” Eu nunca vou convencer meus homens a fazer uma coisa dessas!”? A Bíblia nos diz sucintamente como Josué respondeu: “E Josué obedeceu” (</a:t>
            </a:r>
            <a:r>
              <a:rPr lang="pt-BR" sz="1200" kern="1200" noProof="0" dirty="0" err="1">
                <a:solidFill>
                  <a:schemeClr val="tx1"/>
                </a:solidFill>
                <a:effectLst/>
                <a:latin typeface="+mn-lt"/>
                <a:ea typeface="+mn-ea"/>
                <a:cs typeface="+mn-cs"/>
              </a:rPr>
              <a:t>Js</a:t>
            </a:r>
            <a:r>
              <a:rPr lang="pt-BR" sz="1200" kern="1200" noProof="0" dirty="0">
                <a:solidFill>
                  <a:schemeClr val="tx1"/>
                </a:solidFill>
                <a:effectLst/>
                <a:latin typeface="+mn-lt"/>
                <a:ea typeface="+mn-ea"/>
                <a:cs typeface="+mn-cs"/>
              </a:rPr>
              <a:t> 5:15b, </a:t>
            </a:r>
            <a:r>
              <a:rPr lang="pt-BR" sz="1200" i="1" kern="1200" noProof="0" dirty="0" err="1">
                <a:solidFill>
                  <a:schemeClr val="tx1"/>
                </a:solidFill>
                <a:effectLst/>
                <a:latin typeface="+mn-lt"/>
                <a:ea typeface="+mn-ea"/>
                <a:cs typeface="+mn-cs"/>
              </a:rPr>
              <a:t>Portuguese</a:t>
            </a:r>
            <a:r>
              <a:rPr lang="pt-BR" sz="1200" i="1" kern="1200" noProof="0" dirty="0">
                <a:solidFill>
                  <a:schemeClr val="tx1"/>
                </a:solidFill>
                <a:effectLst/>
                <a:latin typeface="+mn-lt"/>
                <a:ea typeface="+mn-ea"/>
                <a:cs typeface="+mn-cs"/>
              </a:rPr>
              <a:t> New </a:t>
            </a:r>
            <a:r>
              <a:rPr lang="pt-BR" sz="1200" i="1" kern="1200" noProof="0" dirty="0" err="1">
                <a:solidFill>
                  <a:schemeClr val="tx1"/>
                </a:solidFill>
                <a:effectLst/>
                <a:latin typeface="+mn-lt"/>
                <a:ea typeface="+mn-ea"/>
                <a:cs typeface="+mn-cs"/>
              </a:rPr>
              <a:t>Testament</a:t>
            </a:r>
            <a:r>
              <a:rPr lang="pt-BR" sz="1200" i="1" kern="1200" noProof="0" dirty="0">
                <a:solidFill>
                  <a:schemeClr val="tx1"/>
                </a:solidFill>
                <a:effectLst/>
                <a:latin typeface="+mn-lt"/>
                <a:ea typeface="+mn-ea"/>
                <a:cs typeface="+mn-cs"/>
              </a:rPr>
              <a:t>: </a:t>
            </a:r>
            <a:r>
              <a:rPr lang="pt-BR" sz="1800" i="1" dirty="0" err="1">
                <a:solidFill>
                  <a:srgbClr val="000000"/>
                </a:solidFill>
                <a:effectLst/>
                <a:latin typeface="Avenir Next"/>
                <a:ea typeface="Times New Roman" panose="02020603050405020304" pitchFamily="18" charset="0"/>
                <a:cs typeface="Calibri" panose="020F0502020204030204" pitchFamily="34" charset="0"/>
              </a:rPr>
              <a:t>Easy-to-Read</a:t>
            </a:r>
            <a:r>
              <a:rPr lang="pt-BR" sz="1800" i="1" dirty="0">
                <a:solidFill>
                  <a:srgbClr val="000000"/>
                </a:solidFill>
                <a:effectLst/>
                <a:latin typeface="Avenir Next"/>
                <a:ea typeface="Times New Roman" panose="02020603050405020304" pitchFamily="18" charset="0"/>
                <a:cs typeface="Calibri" panose="020F0502020204030204" pitchFamily="34" charset="0"/>
              </a:rPr>
              <a:t> </a:t>
            </a:r>
            <a:r>
              <a:rPr lang="pt-BR" sz="1800" i="1" dirty="0" err="1">
                <a:solidFill>
                  <a:srgbClr val="000000"/>
                </a:solidFill>
                <a:effectLst/>
                <a:latin typeface="Avenir Next"/>
                <a:ea typeface="Times New Roman" panose="02020603050405020304" pitchFamily="18" charset="0"/>
                <a:cs typeface="Calibri" panose="020F0502020204030204" pitchFamily="34" charset="0"/>
              </a:rPr>
              <a:t>Version</a:t>
            </a:r>
            <a:r>
              <a:rPr lang="pt-BR" sz="1200" kern="1200" noProof="0" dirty="0">
                <a:solidFill>
                  <a:schemeClr val="tx1"/>
                </a:solidFill>
                <a:effectLst/>
                <a:latin typeface="+mn-lt"/>
                <a:ea typeface="+mn-ea"/>
                <a:cs typeface="+mn-cs"/>
              </a:rPr>
              <a:t>).</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 O resultado, é claro, é exatamente como Deus previu. Os muros de Jericó caem, os homens de Israel atacam a cidade e aniquilam seus habitantes. A Palavra de Deus se cumpre. A fé e a obediência de Josué são recompensadas.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20</a:t>
            </a:fld>
            <a:endParaRPr lang="en-US"/>
          </a:p>
        </p:txBody>
      </p:sp>
    </p:spTree>
    <p:extLst>
      <p:ext uri="{BB962C8B-B14F-4D97-AF65-F5344CB8AC3E}">
        <p14:creationId xmlns:p14="http://schemas.microsoft.com/office/powerpoint/2010/main" val="40496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Nós Oramos—</a:t>
            </a:r>
            <a:r>
              <a:rPr lang="pt-BR" b="1" noProof="0" dirty="0">
                <a:latin typeface="Gill Sans MT" panose="020B0502020104020203" pitchFamily="34" charset="77"/>
              </a:rPr>
              <a:t>Ajudando-nos a Reconhecer a Voz de Deus</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Assim deve ser nossa oração na incerteza e nos desafios dos últimos dias da história humana. Devemos ter uma experiencia profunda e viva com Deus que nos permita ouvir e reconhecer Sua voz e guardar Seus mandamentos, não importa quão inesperadas sejam essas instruções para nossa maneira usual de resolver problemas.</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A oração é o plano do Céu para o sucesso! Nossas orações sinceras de necessidade e fé movem Deus à ação! Vamos aprender a orar. Vamos orar mais do que oramos no passado. Esperemos grandes coisas do nosso Deus de compaixão e misericórdia. Vamos orar com fé e deixar os resultados com Deus.</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Em breve, muito em breve, nossas orações a um Deus que vemos apenas através dos olhos da fé se tornarão louvor a um Deus que poderemos ver face a face por toda a eternidade.</a:t>
            </a:r>
          </a:p>
          <a:p>
            <a:endParaRPr lang="pt-BR" sz="1200" kern="1200" noProof="0" dirty="0">
              <a:solidFill>
                <a:schemeClr val="tx1"/>
              </a:solidFill>
              <a:effectLst/>
              <a:latin typeface="+mn-lt"/>
              <a:ea typeface="+mn-ea"/>
              <a:cs typeface="+mn-cs"/>
            </a:endParaRPr>
          </a:p>
          <a:p>
            <a:r>
              <a:rPr lang="pt-BR" sz="1800">
                <a:solidFill>
                  <a:srgbClr val="000000"/>
                </a:solidFill>
                <a:effectLst/>
                <a:latin typeface="Avenir Next"/>
                <a:ea typeface="Times New Roman" panose="02020603050405020304" pitchFamily="18" charset="0"/>
                <a:cs typeface="Calibri" panose="020F0502020204030204" pitchFamily="34" charset="0"/>
              </a:rPr>
              <a:t>“Eis </a:t>
            </a:r>
            <a:r>
              <a:rPr lang="pt-BR" sz="1800" dirty="0">
                <a:solidFill>
                  <a:srgbClr val="000000"/>
                </a:solidFill>
                <a:effectLst/>
                <a:latin typeface="Avenir Next"/>
                <a:ea typeface="Times New Roman" panose="02020603050405020304" pitchFamily="18" charset="0"/>
                <a:cs typeface="Calibri" panose="020F0502020204030204" pitchFamily="34" charset="0"/>
              </a:rPr>
              <a:t>que aqui o Senhor, nosso Deus, nos mostrou a sua glória e a sua grandeza, e ouvimos a sua voz do meio do fogo. Hoje vimos que Deus fala com as pessoas e que elas permanecem vivas” (</a:t>
            </a:r>
            <a:r>
              <a:rPr lang="pt-BR" sz="1800" dirty="0" err="1">
                <a:solidFill>
                  <a:srgbClr val="000000"/>
                </a:solidFill>
                <a:effectLst/>
                <a:latin typeface="Avenir Next"/>
                <a:ea typeface="Times New Roman" panose="02020603050405020304" pitchFamily="18" charset="0"/>
                <a:cs typeface="Calibri" panose="020F0502020204030204" pitchFamily="34" charset="0"/>
              </a:rPr>
              <a:t>Dt</a:t>
            </a:r>
            <a:r>
              <a:rPr lang="pt-BR" sz="1800" dirty="0">
                <a:solidFill>
                  <a:srgbClr val="000000"/>
                </a:solidFill>
                <a:effectLst/>
                <a:latin typeface="Avenir Next"/>
                <a:ea typeface="Times New Roman" panose="02020603050405020304" pitchFamily="18" charset="0"/>
                <a:cs typeface="Calibri" panose="020F0502020204030204" pitchFamily="34" charset="0"/>
              </a:rPr>
              <a:t> 5:24, NAA).</a:t>
            </a:r>
            <a:endParaRPr lang="pt-B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21</a:t>
            </a:fld>
            <a:endParaRPr lang="en-US"/>
          </a:p>
        </p:txBody>
      </p:sp>
    </p:spTree>
    <p:extLst>
      <p:ext uri="{BB962C8B-B14F-4D97-AF65-F5344CB8AC3E}">
        <p14:creationId xmlns:p14="http://schemas.microsoft.com/office/powerpoint/2010/main" val="1266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A NARRATIVA BÍBLICA É ESCRITA PARA NOSSA INSTRUÇÃO</a:t>
            </a:r>
            <a:endParaRPr lang="pt-BR"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Paulo nos diz que as narrativas bíblicas são “</a:t>
            </a:r>
            <a:r>
              <a:rPr lang="pt-BR" noProof="0" dirty="0">
                <a:latin typeface="+mn-lt"/>
              </a:rPr>
              <a:t>escritas para aviso nosso, para quem </a:t>
            </a:r>
            <a:r>
              <a:rPr lang="pt-BR" i="1" noProof="0" dirty="0">
                <a:latin typeface="+mn-lt"/>
              </a:rPr>
              <a:t>já</a:t>
            </a:r>
            <a:r>
              <a:rPr lang="pt-BR" noProof="0" dirty="0">
                <a:latin typeface="+mn-lt"/>
              </a:rPr>
              <a:t> são chegados os fins dos séculos</a:t>
            </a:r>
            <a:r>
              <a:rPr lang="pt-BR" sz="1200" kern="1200" noProof="0" dirty="0">
                <a:solidFill>
                  <a:schemeClr val="tx1"/>
                </a:solidFill>
                <a:effectLst/>
                <a:latin typeface="+mn-lt"/>
                <a:ea typeface="+mn-ea"/>
                <a:cs typeface="+mn-cs"/>
              </a:rPr>
              <a:t>” (1Co 10:11, ARC). Em outras palavras, as histórias da Bíblia podem fornecer princípios que podem ajudar a nos manter fortes para os dias caóticos nos quais estamos vivendo atualmente! Que princípios podemos aprender sobre a oração nos últimos dias com essa narrativa? </a:t>
            </a:r>
          </a:p>
          <a:p>
            <a:r>
              <a:rPr lang="pt-BR" sz="1200" kern="1200" noProof="0" dirty="0">
                <a:solidFill>
                  <a:schemeClr val="tx1"/>
                </a:solidFill>
                <a:effectLst/>
                <a:latin typeface="+mn-lt"/>
                <a:ea typeface="+mn-ea"/>
                <a:cs typeface="+mn-cs"/>
              </a:rPr>
              <a:t> </a:t>
            </a:r>
          </a:p>
          <a:p>
            <a:pPr marL="171450" indent="-171450">
              <a:buFont typeface="Arial" panose="020B0604020202020204" pitchFamily="34" charset="0"/>
              <a:buChar char="•"/>
            </a:pPr>
            <a:r>
              <a:rPr lang="pt-BR" sz="1200" dirty="0">
                <a:latin typeface="+mn-lt"/>
              </a:rPr>
              <a:t>Josué se </a:t>
            </a:r>
            <a:r>
              <a:rPr lang="pt-BR" sz="1200" b="1" dirty="0">
                <a:latin typeface="+mn-lt"/>
              </a:rPr>
              <a:t>lembra</a:t>
            </a:r>
            <a:r>
              <a:rPr lang="pt-BR" sz="1200" dirty="0">
                <a:latin typeface="+mn-lt"/>
              </a:rPr>
              <a:t> do que Deus havia feito no passado, quando as águas do Mar Vermelho se abriram</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pt-BR" sz="1200" dirty="0">
                <a:latin typeface="+mn-lt"/>
              </a:rPr>
              <a:t>Josué espera </a:t>
            </a:r>
            <a:r>
              <a:rPr lang="pt-BR" sz="1200" b="1" dirty="0">
                <a:latin typeface="+mn-lt"/>
              </a:rPr>
              <a:t>ouvir</a:t>
            </a:r>
            <a:r>
              <a:rPr lang="pt-BR" sz="1200" dirty="0">
                <a:latin typeface="+mn-lt"/>
              </a:rPr>
              <a:t> do Senhor antes de organizar a travessia</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pt-BR" sz="1200" dirty="0">
                <a:latin typeface="+mn-lt"/>
              </a:rPr>
              <a:t>Josué lidera a imensa congregação em </a:t>
            </a:r>
            <a:r>
              <a:rPr lang="pt-BR" sz="1200" b="1" dirty="0">
                <a:latin typeface="+mn-lt"/>
              </a:rPr>
              <a:t>confissão e submissão </a:t>
            </a:r>
            <a:r>
              <a:rPr lang="pt-BR" sz="1200" dirty="0">
                <a:latin typeface="+mn-lt"/>
              </a:rPr>
              <a:t>como preparação para entrar na terra prometida</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pt-BR" sz="1200" dirty="0">
                <a:latin typeface="+mn-lt"/>
              </a:rPr>
              <a:t>Josué não se apressa para a guerra com seus homens armados. Ele </a:t>
            </a:r>
            <a:r>
              <a:rPr lang="pt-BR" sz="1200" b="1" dirty="0">
                <a:latin typeface="+mn-lt"/>
              </a:rPr>
              <a:t>espera que o Senhor </a:t>
            </a:r>
            <a:r>
              <a:rPr lang="pt-BR" sz="1200" dirty="0">
                <a:latin typeface="+mn-lt"/>
              </a:rPr>
              <a:t>revele Seu plano para conquistar Canaã</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3</a:t>
            </a:fld>
            <a:endParaRPr lang="en-US"/>
          </a:p>
        </p:txBody>
      </p:sp>
    </p:spTree>
    <p:extLst>
      <p:ext uri="{BB962C8B-B14F-4D97-AF65-F5344CB8AC3E}">
        <p14:creationId xmlns:p14="http://schemas.microsoft.com/office/powerpoint/2010/main" val="136362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noProof="0" dirty="0">
                <a:solidFill>
                  <a:schemeClr val="tx1"/>
                </a:solidFill>
                <a:effectLst/>
                <a:latin typeface="+mn-lt"/>
                <a:ea typeface="+mn-ea"/>
                <a:cs typeface="+mn-cs"/>
              </a:rPr>
              <a:t>Orar como Josué nos preparará para o tempo de angústia quando Jesus nos conduzir através das águas e nos levar para a terra prometida do Céu. Mas antes de analisar essas quatro lições na narrativa que são tão importantes para nós nos últimos dias, vamos revisar rapidamente a história. A questão é: Como Josué conduzirá o povo de Deus através do rio em sua fase de cheia? Descobriremos que nesta crise Josué ora, o povo ora, e os sacerdotes obedecem.</a:t>
            </a:r>
          </a:p>
        </p:txBody>
      </p:sp>
      <p:sp>
        <p:nvSpPr>
          <p:cNvPr id="4" name="Slide Number Placeholder 3"/>
          <p:cNvSpPr>
            <a:spLocks noGrp="1"/>
          </p:cNvSpPr>
          <p:nvPr>
            <p:ph type="sldNum" sz="quarter" idx="10"/>
          </p:nvPr>
        </p:nvSpPr>
        <p:spPr/>
        <p:txBody>
          <a:bodyPr/>
          <a:lstStyle/>
          <a:p>
            <a:fld id="{70BE7AC2-A6C6-0147-92D3-8D9F01C93308}" type="slidenum">
              <a:rPr lang="en-US" smtClean="0"/>
              <a:t>4</a:t>
            </a:fld>
            <a:endParaRPr lang="en-US"/>
          </a:p>
        </p:txBody>
      </p:sp>
    </p:spTree>
    <p:extLst>
      <p:ext uri="{BB962C8B-B14F-4D97-AF65-F5344CB8AC3E}">
        <p14:creationId xmlns:p14="http://schemas.microsoft.com/office/powerpoint/2010/main" val="19133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pt-BR" sz="1200" kern="1200" noProof="0" dirty="0">
                <a:solidFill>
                  <a:schemeClr val="tx1"/>
                </a:solidFill>
                <a:effectLst/>
                <a:latin typeface="+mn-lt"/>
                <a:ea typeface="+mn-ea"/>
                <a:cs typeface="+mn-cs"/>
              </a:rPr>
              <a:t>O que Josué faz nessa crise de não ter transporte para atravessar o rio? Ele busca a Deus em oração, é claro! Mas para Josué, a oração não é uma recitação passiva do que ele deseja ou mesmo sua necessidade de orientação, por mais essencial que isso seja. Josué está acostumado a entrar na presença de Deus em oração como um ouvinte ativo, esperando ouvir de Deus. E na hora da extrema necessidade de Josué, Deus fala palavras de encorajamento: </a:t>
            </a:r>
            <a:r>
              <a:rPr lang="en-US" sz="1200" kern="1200" dirty="0">
                <a:solidFill>
                  <a:schemeClr val="tx1"/>
                </a:solidFill>
                <a:effectLst/>
                <a:latin typeface="+mn-lt"/>
                <a:ea typeface="+mn-ea"/>
                <a:cs typeface="+mn-cs"/>
              </a:rPr>
              <a:t>“</a:t>
            </a:r>
            <a:r>
              <a:rPr lang="pt-BR" sz="1800" baseline="30000" dirty="0">
                <a:solidFill>
                  <a:srgbClr val="000000"/>
                </a:solidFill>
                <a:effectLst/>
                <a:latin typeface="Avenir Next"/>
                <a:ea typeface="Times New Roman" panose="02020603050405020304" pitchFamily="18" charset="0"/>
                <a:cs typeface="Calibri" panose="020F0502020204030204" pitchFamily="34" charset="0"/>
              </a:rPr>
              <a:t>2</a:t>
            </a:r>
            <a:r>
              <a:rPr lang="pt-BR" sz="1800" dirty="0">
                <a:solidFill>
                  <a:srgbClr val="000000"/>
                </a:solidFill>
                <a:effectLst/>
                <a:latin typeface="Avenir Next"/>
                <a:ea typeface="Times New Roman" panose="02020603050405020304" pitchFamily="18" charset="0"/>
                <a:cs typeface="Calibri" panose="020F0502020204030204" pitchFamily="34" charset="0"/>
              </a:rPr>
              <a:t> [...] levanta-te, pois</a:t>
            </a:r>
            <a:r>
              <a:rPr lang="pt-BR" sz="1200" dirty="0">
                <a:solidFill>
                  <a:schemeClr val="tx1"/>
                </a:solidFill>
                <a:latin typeface="Gill Sans MT" panose="020B0502020104020203" pitchFamily="34" charset="77"/>
              </a:rPr>
              <a:t>, agora, passa este Jordão, tu e todo este povo, à terra que eu dou aos filhos de Israel. </a:t>
            </a:r>
            <a:r>
              <a:rPr lang="pt-BR" sz="1800" baseline="30000" dirty="0">
                <a:solidFill>
                  <a:srgbClr val="000000"/>
                </a:solidFill>
                <a:effectLst/>
                <a:latin typeface="Avenir Next"/>
                <a:ea typeface="Times New Roman" panose="02020603050405020304" pitchFamily="18" charset="0"/>
                <a:cs typeface="Calibri" panose="020F0502020204030204" pitchFamily="34" charset="0"/>
              </a:rPr>
              <a:t>9</a:t>
            </a:r>
            <a:r>
              <a:rPr lang="pt-BR" sz="1800" dirty="0">
                <a:solidFill>
                  <a:srgbClr val="000000"/>
                </a:solidFill>
                <a:effectLst/>
                <a:latin typeface="Avenir Next"/>
                <a:ea typeface="Times New Roman" panose="02020603050405020304" pitchFamily="18" charset="0"/>
                <a:cs typeface="Calibri" panose="020F0502020204030204" pitchFamily="34" charset="0"/>
              </a:rPr>
              <a:t> Não </a:t>
            </a:r>
            <a:r>
              <a:rPr lang="pt-BR" sz="1800" dirty="0" err="1">
                <a:solidFill>
                  <a:srgbClr val="000000"/>
                </a:solidFill>
                <a:effectLst/>
                <a:latin typeface="Avenir Next"/>
                <a:ea typeface="Times New Roman" panose="02020603050405020304" pitchFamily="18" charset="0"/>
                <a:cs typeface="Calibri" panose="020F0502020204030204" pitchFamily="34" charset="0"/>
              </a:rPr>
              <a:t>to</a:t>
            </a:r>
            <a:r>
              <a:rPr lang="pt-BR" sz="1800" dirty="0">
                <a:solidFill>
                  <a:srgbClr val="000000"/>
                </a:solidFill>
                <a:effectLst/>
                <a:latin typeface="Avenir Next"/>
                <a:ea typeface="Times New Roman" panose="02020603050405020304" pitchFamily="18" charset="0"/>
                <a:cs typeface="Calibri" panose="020F0502020204030204" pitchFamily="34" charset="0"/>
              </a:rPr>
              <a:t> mandei eu</a:t>
            </a:r>
            <a:r>
              <a:rPr lang="pt-BR" sz="1200" dirty="0">
                <a:solidFill>
                  <a:schemeClr val="tx1"/>
                </a:solidFill>
                <a:latin typeface="Gill Sans MT" panose="020B0502020104020203" pitchFamily="34" charset="77"/>
              </a:rPr>
              <a:t>? Esforça-te e tem bom ânimo; não pasmes, nem te espantes, porque o Senhor, teu Deus, é contigo, por onde quer que andares” (Josué 1:2, 9, </a:t>
            </a:r>
            <a:r>
              <a:rPr lang="pt-BR" sz="1200" dirty="0" err="1">
                <a:solidFill>
                  <a:schemeClr val="tx1"/>
                </a:solidFill>
                <a:latin typeface="Gill Sans MT" panose="020B0502020104020203" pitchFamily="34" charset="77"/>
              </a:rPr>
              <a:t>ARC</a:t>
            </a:r>
            <a:r>
              <a:rPr lang="pt-BR" sz="1200" dirty="0">
                <a:solidFill>
                  <a:schemeClr val="tx1"/>
                </a:solidFill>
                <a:latin typeface="Gill Sans MT" panose="020B0502020104020203" pitchFamily="34" charset="77"/>
              </a:rPr>
              <a:t>).</a:t>
            </a:r>
          </a:p>
          <a:p>
            <a:pPr marL="0" indent="0" algn="just">
              <a:buNone/>
            </a:pPr>
            <a:endParaRPr lang="pt-BR" sz="1200" dirty="0">
              <a:solidFill>
                <a:schemeClr val="tx1"/>
              </a:solidFill>
              <a:latin typeface="Gill Sans MT" panose="020B0502020104020203" pitchFamily="34" charset="77"/>
            </a:endParaRPr>
          </a:p>
          <a:p>
            <a:pPr marL="0" indent="0" algn="just">
              <a:buNone/>
            </a:pPr>
            <a:r>
              <a:rPr lang="pt-BR" sz="1200" dirty="0">
                <a:solidFill>
                  <a:schemeClr val="tx1"/>
                </a:solidFill>
                <a:latin typeface="Gill Sans MT" panose="020B0502020104020203" pitchFamily="34" charset="77"/>
              </a:rPr>
              <a:t>Quando Josué ora, ele não sabe como Deus vai tornar a travessia do Jordão uma realidade. No entanto, na fé de que Deus abrirá caminho para Seu povo, Josué começa a se preparar para a travessia enviando dois espias do acampamento israelita para a cidade de Jericó, uma fortaleza do poder militar cananeu.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5</a:t>
            </a:fld>
            <a:endParaRPr lang="en-US"/>
          </a:p>
        </p:txBody>
      </p:sp>
    </p:spTree>
    <p:extLst>
      <p:ext uri="{BB962C8B-B14F-4D97-AF65-F5344CB8AC3E}">
        <p14:creationId xmlns:p14="http://schemas.microsoft.com/office/powerpoint/2010/main" val="8186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Os Israelitas Oram—Confessando e Submetendo-se</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Ao receber o relatório positivo dos fiéis espiões, Josué instruiu o povo a se santificar em preparação para a maravilha que Deus operaria por eles (</a:t>
            </a:r>
            <a:r>
              <a:rPr lang="pt-BR" sz="1200" kern="1200" noProof="0" dirty="0" err="1">
                <a:solidFill>
                  <a:schemeClr val="tx1"/>
                </a:solidFill>
                <a:effectLst/>
                <a:latin typeface="+mn-lt"/>
                <a:ea typeface="+mn-ea"/>
                <a:cs typeface="+mn-cs"/>
              </a:rPr>
              <a:t>Js</a:t>
            </a:r>
            <a:r>
              <a:rPr lang="pt-BR" sz="1200" kern="1200" noProof="0" dirty="0">
                <a:solidFill>
                  <a:schemeClr val="tx1"/>
                </a:solidFill>
                <a:effectLst/>
                <a:latin typeface="+mn-lt"/>
                <a:ea typeface="+mn-ea"/>
                <a:cs typeface="+mn-cs"/>
              </a:rPr>
              <a:t> 3:5). Em outras palavras, sua preparação foi confessar seus pecados uns aos outros e a Deus. Eles deveriam buscar a face de Deus individual e coletivamente, não permitindo que nada se interpusesse entre eles e o Deus que eles acreditavam que faria grandes coisas no futuro. </a:t>
            </a:r>
          </a:p>
          <a:p>
            <a:r>
              <a:rPr lang="pt-BR" sz="1200" kern="1200" noProof="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Que tempo valioso de comunhão, oração, confissão e cânticos os israelitas devem ter tido! A reunião de oração daquela noite com certeza foi marcada com lágrimas de arrependimento e lágrimas de alegria enquanto as pessoas pediam e recebiam perdão daqueles que haviam ofendido, bem como de Deus.</a:t>
            </a:r>
          </a:p>
          <a:p>
            <a:r>
              <a:rPr lang="pt-BR" sz="1200" kern="1200" noProof="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A vida de oração ativa e comunhão com Deus de Josué energiza a fé enfraquecida do cansado povo de Deus! Eles expressam sua disposição de obedecer os mandamentos de Deus: “[...] </a:t>
            </a:r>
            <a:r>
              <a:rPr lang="pt-BR" noProof="0" dirty="0"/>
              <a:t>Tudo quanto nos ordenaste faremos e aonde quer que nos enviares iremos</a:t>
            </a:r>
            <a:r>
              <a:rPr lang="pt-BR" sz="1200" kern="1200" noProof="0" dirty="0">
                <a:solidFill>
                  <a:schemeClr val="tx1"/>
                </a:solidFill>
                <a:effectLst/>
                <a:latin typeface="+mn-lt"/>
                <a:ea typeface="+mn-ea"/>
                <a:cs typeface="+mn-cs"/>
              </a:rPr>
              <a:t>” (Josué 1:16, ARC). </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6</a:t>
            </a:fld>
            <a:endParaRPr lang="en-US"/>
          </a:p>
        </p:txBody>
      </p:sp>
    </p:spTree>
    <p:extLst>
      <p:ext uri="{BB962C8B-B14F-4D97-AF65-F5344CB8AC3E}">
        <p14:creationId xmlns:p14="http://schemas.microsoft.com/office/powerpoint/2010/main" val="6656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Os Sacerdotes Obedecem—Agindo com Fé</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De manhã, orientado pelo Senhor, Josué ordena aos sacerdotes que levem a arca da aliança até a margem do caudaloso rio e marchem para a água. A multidão observa.</a:t>
            </a:r>
          </a:p>
          <a:p>
            <a:r>
              <a:rPr lang="pt-BR" sz="1200" kern="1200" noProof="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Quando todos os pés dos sacerdotes que carregam a arca tocam as águas, a maré de água de um lado subitamente retrocede. À medida que a correnteza flui do outro lado, o leito do rio fica vazio e seco. Os sacerdotes avançam solenemente em direção ao centro do canal e ali permanecem com a arca, enquanto toda a nação de mais de um milhão de pessoas caminha para o lado ocidental. Josué ordena que doze homens representando as tribos carreguem uma grande pedra do leito do rio. Então ele ordena que os sacerdotes que carregam a arca continuem a andar até a outra margem. No momento que seus pés tocam o outro lado, quando a arca está segura na outra margem do rio, a parede de água inunda o canal natural do rio.</a:t>
            </a:r>
          </a:p>
          <a:p>
            <a:endParaRPr lang="pt-BR"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pt-BR" dirty="0"/>
              <a:t>Porém os sacerdotes que levavam a arca do concerto do Senhor pararam firmes em seco no meio do Jordão; e todo o Israel passou em seco, até que todo o povo acabou de passar o Jordão</a:t>
            </a:r>
            <a:r>
              <a:rPr lang="en-US" sz="1200" kern="1200" baseline="0" dirty="0">
                <a:solidFill>
                  <a:schemeClr val="tx1"/>
                </a:solidFill>
                <a:effectLst/>
                <a:latin typeface="+mn-lt"/>
                <a:ea typeface="+mn-ea"/>
                <a:cs typeface="+mn-cs"/>
              </a:rPr>
              <a:t>” (Js 3:17, ARC).</a:t>
            </a:r>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7</a:t>
            </a:fld>
            <a:endParaRPr lang="en-US"/>
          </a:p>
        </p:txBody>
      </p:sp>
    </p:spTree>
    <p:extLst>
      <p:ext uri="{BB962C8B-B14F-4D97-AF65-F5344CB8AC3E}">
        <p14:creationId xmlns:p14="http://schemas.microsoft.com/office/powerpoint/2010/main" val="3004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a:solidFill>
                  <a:schemeClr val="tx1"/>
                </a:solidFill>
                <a:effectLst/>
                <a:latin typeface="+mn-lt"/>
                <a:ea typeface="+mn-ea"/>
                <a:cs typeface="+mn-cs"/>
              </a:rPr>
              <a:t>LIÇÃO 1: </a:t>
            </a:r>
            <a:r>
              <a:rPr lang="pt-BR" sz="1200" b="1" kern="1200" noProof="0" dirty="0">
                <a:solidFill>
                  <a:schemeClr val="tx1"/>
                </a:solidFill>
                <a:effectLst/>
                <a:latin typeface="+mn-lt"/>
                <a:ea typeface="+mn-ea"/>
                <a:cs typeface="+mn-cs"/>
              </a:rPr>
              <a:t>A ORAÇÃO ABRE O CORAÇÃO A DEUS</a:t>
            </a:r>
            <a:endParaRPr lang="pt-BR" sz="1200" kern="1200" noProof="0" dirty="0">
              <a:solidFill>
                <a:schemeClr val="tx1"/>
              </a:solidFill>
              <a:effectLst/>
              <a:latin typeface="+mn-lt"/>
              <a:ea typeface="+mn-ea"/>
              <a:cs typeface="+mn-cs"/>
            </a:endParaRPr>
          </a:p>
          <a:p>
            <a:r>
              <a:rPr lang="pt-BR" sz="1200" b="1" kern="1200" noProof="0" dirty="0">
                <a:solidFill>
                  <a:schemeClr val="tx1"/>
                </a:solidFill>
                <a:effectLst/>
                <a:latin typeface="+mn-lt"/>
                <a:ea typeface="+mn-ea"/>
                <a:cs typeface="+mn-cs"/>
              </a:rPr>
              <a:t> </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Oração não era um dever, um ritual, ou uma tarefa para Josué. Jesus era seu Amigo, e Josué conversava regularmente com Ele, abrindo seu coração a Deus por orientação, transformação e comunhão. O que Podemos aprender da história de Josué? Ele escolheu se apoiar na instrução de Deus. Ele acreditou na promessa (Josué 1:7) que, pela força de Deus ele poderia ser forte, corajoso e observar fielmente Sua lei. Ele agiu de acordo com a Palavra do Senhor. Mais tarde, Josué aprende através do desastre com os </a:t>
            </a:r>
            <a:r>
              <a:rPr lang="pt-BR" sz="1200" kern="1200" noProof="0" dirty="0" err="1">
                <a:solidFill>
                  <a:schemeClr val="tx1"/>
                </a:solidFill>
                <a:effectLst/>
                <a:latin typeface="+mn-lt"/>
                <a:ea typeface="+mn-ea"/>
                <a:cs typeface="+mn-cs"/>
              </a:rPr>
              <a:t>gibeonitas</a:t>
            </a:r>
            <a:r>
              <a:rPr lang="pt-BR" sz="1200" kern="1200" noProof="0" dirty="0">
                <a:solidFill>
                  <a:schemeClr val="tx1"/>
                </a:solidFill>
                <a:effectLst/>
                <a:latin typeface="+mn-lt"/>
                <a:ea typeface="+mn-ea"/>
                <a:cs typeface="+mn-cs"/>
              </a:rPr>
              <a:t> enganadores, que negligenciar em buscar a vontade de Deus em todas as circunstâncias pode ter consequências devastadoras e duradouras. (Josué 9).</a:t>
            </a:r>
          </a:p>
          <a:p>
            <a:r>
              <a:rPr lang="en-US" sz="1200" kern="1200" dirty="0">
                <a:solidFill>
                  <a:schemeClr val="tx1"/>
                </a:solidFill>
                <a:effectLst/>
                <a:latin typeface="+mn-lt"/>
                <a:ea typeface="+mn-ea"/>
                <a:cs typeface="+mn-cs"/>
              </a:rPr>
              <a:t> </a:t>
            </a:r>
          </a:p>
          <a:p>
            <a:r>
              <a:rPr lang="pt-BR" sz="1200" kern="1200" noProof="0" dirty="0">
                <a:solidFill>
                  <a:schemeClr val="tx1"/>
                </a:solidFill>
                <a:effectLst/>
                <a:latin typeface="+mn-lt"/>
                <a:ea typeface="+mn-ea"/>
                <a:cs typeface="+mn-cs"/>
              </a:rPr>
              <a:t>Que exemplo para nós! A Bíblia está repleta de promessas de Deus! Ele anseia que compreendamos estas promessas, acreditemos que elas se destinam a nós, assim como ao ouvinte original, e que verdadeiramente esperemos grandes coisas de Deus. Podemos clamar por essas promessas ao coração compassivo de Deus. Mas, em vez disso, lutamos sozinhos com nossos dilemas. Quando finalmente entregamos esse fardo a Jesus, reconhecendo pela fé que Ele é o todo poderoso, onisciente, amoroso, podemos triunfar sobre nossos sentimentos sombrios. É uma grande vitória quando nós finalmente permitimos que Jesus seja nosso Senhor, não apenas de nossas vidas, mas também de nossos pensamentos!</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8</a:t>
            </a:fld>
            <a:endParaRPr lang="en-US"/>
          </a:p>
        </p:txBody>
      </p:sp>
    </p:spTree>
    <p:extLst>
      <p:ext uri="{BB962C8B-B14F-4D97-AF65-F5344CB8AC3E}">
        <p14:creationId xmlns:p14="http://schemas.microsoft.com/office/powerpoint/2010/main" val="46890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a:solidFill>
                  <a:schemeClr val="tx1"/>
                </a:solidFill>
                <a:effectLst/>
                <a:latin typeface="+mn-lt"/>
                <a:ea typeface="+mn-ea"/>
                <a:cs typeface="+mn-cs"/>
              </a:rPr>
              <a:t>Nós Oramos—Criando Relacionamento com Deus </a:t>
            </a:r>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A comunicação é vital em qualquer relacionamento e, principalmente, em nosso relacionamento com o Deus do céu e da terra. Sim, Ele sabe o que estamos pensando, mas Ele anseia que nós contemos a Ele diretamente o que estamos sentindo.</a:t>
            </a:r>
          </a:p>
          <a:p>
            <a:endParaRPr lang="pt-BR" sz="1200" kern="1200" noProof="0" dirty="0">
              <a:solidFill>
                <a:schemeClr val="tx1"/>
              </a:solidFill>
              <a:effectLst/>
              <a:latin typeface="+mn-lt"/>
              <a:ea typeface="+mn-ea"/>
              <a:cs typeface="+mn-cs"/>
            </a:endParaRPr>
          </a:p>
          <a:p>
            <a:r>
              <a:rPr lang="pt-BR" sz="1200" kern="1200" noProof="0" dirty="0">
                <a:solidFill>
                  <a:schemeClr val="tx1"/>
                </a:solidFill>
                <a:effectLst/>
                <a:latin typeface="+mn-lt"/>
                <a:ea typeface="+mn-ea"/>
                <a:cs typeface="+mn-cs"/>
              </a:rPr>
              <a:t>Quando os israelitas foram completamente derrotados em Ai, Josué se prosta diante do senhor. Veja a resposta de Deus: “</a:t>
            </a:r>
            <a:r>
              <a:rPr lang="pt-BR" sz="1200" noProof="0" dirty="0">
                <a:latin typeface="Gill Sans MT" panose="020B0502020104020203" pitchFamily="34" charset="77"/>
              </a:rPr>
              <a:t>Por que é que você está aí desse jeito, com a cara no chão</a:t>
            </a:r>
            <a:r>
              <a:rPr lang="pt-BR" sz="1200" kern="1200" noProof="0" dirty="0">
                <a:solidFill>
                  <a:schemeClr val="tx1"/>
                </a:solidFill>
                <a:effectLst/>
                <a:latin typeface="+mn-lt"/>
                <a:ea typeface="+mn-ea"/>
                <a:cs typeface="+mn-cs"/>
              </a:rPr>
              <a:t>?” (</a:t>
            </a:r>
            <a:r>
              <a:rPr lang="pt-BR" sz="1200" kern="1200" noProof="0" dirty="0" err="1">
                <a:solidFill>
                  <a:schemeClr val="tx1"/>
                </a:solidFill>
                <a:effectLst/>
                <a:latin typeface="+mn-lt"/>
                <a:ea typeface="+mn-ea"/>
                <a:cs typeface="+mn-cs"/>
              </a:rPr>
              <a:t>Js</a:t>
            </a:r>
            <a:r>
              <a:rPr lang="pt-BR" sz="1200" kern="1200" noProof="0" dirty="0">
                <a:solidFill>
                  <a:schemeClr val="tx1"/>
                </a:solidFill>
                <a:effectLst/>
                <a:latin typeface="+mn-lt"/>
                <a:ea typeface="+mn-ea"/>
                <a:cs typeface="+mn-cs"/>
              </a:rPr>
              <a:t> 7:10, NTLH). Ao fazer a pergunta, Deus convida Josué a compartilhar verbalmente com Ele o que está em seu coração. Esse convite para compartilhar não exige que preguemos um sermão a Deus como nossa resposta! Às vezes, tudo o que nosso coração arrependido consegue fazer é clamar “Salva-me, Senhor, ou perecerei!” Tal oração sempre será ouvida por nosso Senhor Jesus, que promete: “[...] e o que vem a mim, </a:t>
            </a:r>
            <a:r>
              <a:rPr lang="pt-BR" noProof="0" dirty="0"/>
              <a:t>de modo nenhum o lançarei fora</a:t>
            </a:r>
            <a:r>
              <a:rPr lang="pt-BR" sz="1200" kern="1200" noProof="0" dirty="0">
                <a:solidFill>
                  <a:schemeClr val="tx1"/>
                </a:solidFill>
                <a:effectLst/>
                <a:latin typeface="+mn-lt"/>
                <a:ea typeface="+mn-ea"/>
                <a:cs typeface="+mn-cs"/>
              </a:rPr>
              <a:t>” (João 6:37, NAA).</a:t>
            </a:r>
          </a:p>
          <a:p>
            <a:endParaRPr lang="pt-B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9</a:t>
            </a:fld>
            <a:endParaRPr lang="en-US"/>
          </a:p>
        </p:txBody>
      </p:sp>
    </p:spTree>
    <p:extLst>
      <p:ext uri="{BB962C8B-B14F-4D97-AF65-F5344CB8AC3E}">
        <p14:creationId xmlns:p14="http://schemas.microsoft.com/office/powerpoint/2010/main" val="448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180" y="2514600"/>
            <a:ext cx="10835640" cy="2258568"/>
          </a:xfrm>
          <a:prstGeom prst="rect">
            <a:avLst/>
          </a:prstGeo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678180" y="4773168"/>
            <a:ext cx="10826432"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4354046"/>
            <a:ext cx="10826431" cy="1984970"/>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3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668971" y="3505200"/>
            <a:ext cx="10835640"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9560" y="4354046"/>
            <a:ext cx="10835640" cy="2031636"/>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8180" y="2438400"/>
            <a:ext cx="10835640" cy="2724845"/>
          </a:xfrm>
          <a:prstGeom prst="rect">
            <a:avLst/>
          </a:prstGeo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78180" y="5181600"/>
            <a:ext cx="1083564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127596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78180" y="5181599"/>
            <a:ext cx="10835640" cy="120684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90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180" y="627407"/>
            <a:ext cx="10835640"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87387" y="5181599"/>
            <a:ext cx="10835640" cy="116977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968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265" y="624110"/>
            <a:ext cx="1083734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67265" y="2133600"/>
            <a:ext cx="10837347"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1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180" y="2058750"/>
            <a:ext cx="10835640"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3530129"/>
            <a:ext cx="10835640"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932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8971" y="613368"/>
            <a:ext cx="10835640"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68971" y="2072676"/>
            <a:ext cx="5113991" cy="417195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4011" y="2072676"/>
            <a:ext cx="4800600" cy="420624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1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8179"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902" y="2771388"/>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4620"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4620" y="2762506"/>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93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8" y="446088"/>
            <a:ext cx="5407023" cy="976312"/>
          </a:xfrm>
          <a:prstGeom prst="rect">
            <a:avLst/>
          </a:prstGeo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96582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388" y="1598612"/>
            <a:ext cx="5407023" cy="4813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0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7" y="4800600"/>
            <a:ext cx="10817226"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8973" y="634965"/>
            <a:ext cx="10835640" cy="4685271"/>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8973" y="5367337"/>
            <a:ext cx="10835640" cy="85569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72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126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2" r:id="rId1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6706D-24D0-7442-8D89-5DA5F422E3B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494636" y="1170432"/>
            <a:ext cx="10835640" cy="2258568"/>
          </a:xfrm>
        </p:spPr>
        <p:txBody>
          <a:bodyPr/>
          <a:lstStyle/>
          <a:p>
            <a:pPr algn="r"/>
            <a:r>
              <a:rPr lang="pt-BR" b="1">
                <a:solidFill>
                  <a:schemeClr val="tx1"/>
                </a:solidFill>
                <a:latin typeface="Gill Sans MT" panose="020B0502020104020203" pitchFamily="34" charset="77"/>
              </a:rPr>
              <a:t>Orando nos Últimos Dias</a:t>
            </a:r>
          </a:p>
        </p:txBody>
      </p:sp>
      <p:sp>
        <p:nvSpPr>
          <p:cNvPr id="3" name="Subtitle 2"/>
          <p:cNvSpPr>
            <a:spLocks noGrp="1"/>
          </p:cNvSpPr>
          <p:nvPr>
            <p:ph type="subTitle" idx="1"/>
          </p:nvPr>
        </p:nvSpPr>
        <p:spPr>
          <a:xfrm>
            <a:off x="-485428" y="3759377"/>
            <a:ext cx="10826432" cy="1126283"/>
          </a:xfrm>
        </p:spPr>
        <p:txBody>
          <a:bodyPr>
            <a:normAutofit/>
          </a:bodyPr>
          <a:lstStyle/>
          <a:p>
            <a:pPr algn="r"/>
            <a:r>
              <a:rPr lang="en-US" sz="2400" b="1" dirty="0">
                <a:solidFill>
                  <a:schemeClr val="tx1"/>
                </a:solidFill>
              </a:rPr>
              <a:t>Por Cindy </a:t>
            </a:r>
            <a:r>
              <a:rPr lang="en-US" sz="2400" b="1" dirty="0" err="1">
                <a:solidFill>
                  <a:schemeClr val="tx1"/>
                </a:solidFill>
              </a:rPr>
              <a:t>Tutsch</a:t>
            </a:r>
            <a:r>
              <a:rPr lang="en-US" sz="2400" b="1" dirty="0">
                <a:solidFill>
                  <a:schemeClr val="tx1"/>
                </a:solidFill>
              </a:rPr>
              <a:t>, </a:t>
            </a:r>
            <a:r>
              <a:rPr lang="en-US" sz="2400" b="1" dirty="0" err="1">
                <a:solidFill>
                  <a:schemeClr val="tx1"/>
                </a:solidFill>
              </a:rPr>
              <a:t>DMin</a:t>
            </a:r>
            <a:endParaRPr lang="en-US" sz="2400" b="1" dirty="0">
              <a:solidFill>
                <a:schemeClr val="tx1"/>
              </a:solidFill>
            </a:endParaRPr>
          </a:p>
        </p:txBody>
      </p:sp>
    </p:spTree>
    <p:extLst>
      <p:ext uri="{BB962C8B-B14F-4D97-AF65-F5344CB8AC3E}">
        <p14:creationId xmlns:p14="http://schemas.microsoft.com/office/powerpoint/2010/main" val="13858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47C0B65-F4F6-D341-9FCE-D7B6E7DEC55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54193" y="305594"/>
            <a:ext cx="10835640" cy="1281112"/>
          </a:xfrm>
          <a:prstGeom prst="rect">
            <a:avLst/>
          </a:prstGeom>
        </p:spPr>
        <p:txBody>
          <a:bodyPr/>
          <a:lstStyle/>
          <a:p>
            <a:r>
              <a:rPr lang="pt-BR" b="1" dirty="0">
                <a:solidFill>
                  <a:schemeClr val="accent1"/>
                </a:solidFill>
                <a:latin typeface="Gill Sans MT" panose="020B0502020104020203" pitchFamily="34" charset="77"/>
              </a:rPr>
              <a:t>Nós Oramos—</a:t>
            </a:r>
            <a:br>
              <a:rPr lang="pt-BR" b="1" dirty="0">
                <a:latin typeface="Gill Sans MT" panose="020B0502020104020203" pitchFamily="34" charset="77"/>
              </a:rPr>
            </a:br>
            <a:r>
              <a:rPr lang="pt-BR" b="1" dirty="0">
                <a:latin typeface="Gill Sans MT" panose="020B0502020104020203" pitchFamily="34" charset="77"/>
              </a:rPr>
              <a:t>Criando um Relacionamento com Deus</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0" y="2118102"/>
            <a:ext cx="10412963" cy="3778250"/>
          </a:xfrm>
          <a:prstGeom prst="rect">
            <a:avLst/>
          </a:prstGeom>
        </p:spPr>
        <p:txBody>
          <a:bodyPr anchor="ctr"/>
          <a:lstStyle/>
          <a:p>
            <a:pPr marL="0" indent="0" algn="ctr">
              <a:buNone/>
            </a:pPr>
            <a:r>
              <a:rPr lang="pt-BR" sz="2800" dirty="0">
                <a:solidFill>
                  <a:schemeClr val="tx1"/>
                </a:solidFill>
                <a:latin typeface="Gill Sans MT" panose="020B0502020104020203" pitchFamily="34" charset="77"/>
              </a:rPr>
              <a:t>“Meu coração ouviu tua voz dizer: ‘Venha e entre na minha presença’, </a:t>
            </a:r>
            <a:br>
              <a:rPr lang="pt-BR" sz="2800" dirty="0">
                <a:solidFill>
                  <a:schemeClr val="tx1"/>
                </a:solidFill>
                <a:latin typeface="Gill Sans MT" panose="020B0502020104020203" pitchFamily="34" charset="77"/>
              </a:rPr>
            </a:br>
            <a:r>
              <a:rPr lang="pt-BR" sz="2800" dirty="0">
                <a:solidFill>
                  <a:schemeClr val="tx1"/>
                </a:solidFill>
                <a:latin typeface="Gill Sans MT" panose="020B0502020104020203" pitchFamily="34" charset="77"/>
              </a:rPr>
              <a:t>e meu coração respondeu: ‘Senhor, eu irei!’”</a:t>
            </a:r>
          </a:p>
          <a:p>
            <a:pPr marL="0" indent="0" algn="ctr">
              <a:buNone/>
            </a:pPr>
            <a:r>
              <a:rPr lang="pt-BR" sz="2800" dirty="0">
                <a:solidFill>
                  <a:schemeClr val="tx1"/>
                </a:solidFill>
                <a:latin typeface="Gill Sans MT" panose="020B0502020104020203" pitchFamily="34" charset="77"/>
              </a:rPr>
              <a:t>—Salmo 27:8, NVT</a:t>
            </a:r>
          </a:p>
          <a:p>
            <a:endParaRPr lang="pt-BR" sz="2000" dirty="0">
              <a:latin typeface="Gill Sans MT" panose="020B0502020104020203" pitchFamily="34" charset="77"/>
            </a:endParaRPr>
          </a:p>
        </p:txBody>
      </p:sp>
    </p:spTree>
    <p:extLst>
      <p:ext uri="{BB962C8B-B14F-4D97-AF65-F5344CB8AC3E}">
        <p14:creationId xmlns:p14="http://schemas.microsoft.com/office/powerpoint/2010/main" val="69778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25A658EC-BE60-854F-A850-13E3045493E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98258" y="381295"/>
            <a:ext cx="10835640" cy="1509712"/>
          </a:xfrm>
          <a:prstGeom prst="rect">
            <a:avLst/>
          </a:prstGeom>
        </p:spPr>
        <p:txBody>
          <a:bodyPr>
            <a:normAutofit fontScale="90000"/>
          </a:bodyPr>
          <a:lstStyle/>
          <a:p>
            <a:r>
              <a:rPr lang="pt-BR" sz="4000" b="1" dirty="0">
                <a:solidFill>
                  <a:schemeClr val="accent1"/>
                </a:solidFill>
                <a:latin typeface="Gill Sans MT" panose="020B0502020104020203" pitchFamily="34" charset="77"/>
              </a:rPr>
              <a:t>Jesus Ora—</a:t>
            </a:r>
            <a:br>
              <a:rPr lang="pt-BR" sz="4000" b="1" dirty="0">
                <a:solidFill>
                  <a:schemeClr val="tx1"/>
                </a:solidFill>
                <a:latin typeface="Gill Sans MT" panose="020B0502020104020203" pitchFamily="34" charset="77"/>
              </a:rPr>
            </a:br>
            <a:r>
              <a:rPr lang="pt-BR" sz="4000" b="1" dirty="0">
                <a:solidFill>
                  <a:schemeClr val="tx1"/>
                </a:solidFill>
                <a:latin typeface="Gill Sans MT" panose="020B0502020104020203" pitchFamily="34" charset="77"/>
              </a:rPr>
              <a:t>Preparando-Se para a Batalha com o Inimigo </a:t>
            </a:r>
            <a:endParaRPr lang="pt-BR" b="1" dirty="0">
              <a:latin typeface="Gill Sans MT" panose="020B0502020104020203" pitchFamily="34" charset="77"/>
            </a:endParaRPr>
          </a:p>
        </p:txBody>
      </p:sp>
      <p:sp>
        <p:nvSpPr>
          <p:cNvPr id="3" name="Content Placeholder 2"/>
          <p:cNvSpPr>
            <a:spLocks noGrp="1"/>
          </p:cNvSpPr>
          <p:nvPr>
            <p:ph idx="4294967295"/>
          </p:nvPr>
        </p:nvSpPr>
        <p:spPr>
          <a:xfrm>
            <a:off x="461204" y="2335078"/>
            <a:ext cx="9457712" cy="3778250"/>
          </a:xfrm>
          <a:prstGeom prst="rect">
            <a:avLst/>
          </a:prstGeom>
        </p:spPr>
        <p:txBody>
          <a:bodyPr anchor="ctr">
            <a:noAutofit/>
          </a:bodyPr>
          <a:lstStyle/>
          <a:p>
            <a:pPr marL="0" indent="0" algn="ctr">
              <a:buNone/>
            </a:pPr>
            <a:r>
              <a:rPr lang="en-US" sz="2600" dirty="0">
                <a:solidFill>
                  <a:schemeClr val="tx1"/>
                </a:solidFill>
                <a:latin typeface="Gill Sans MT" panose="020B0502020104020203" pitchFamily="34" charset="77"/>
              </a:rPr>
              <a:t>“</a:t>
            </a:r>
            <a:r>
              <a:rPr lang="pt-BR" sz="2600" dirty="0">
                <a:solidFill>
                  <a:schemeClr val="tx1"/>
                </a:solidFill>
                <a:latin typeface="Gill Sans MT" panose="020B0502020104020203" pitchFamily="34" charset="77"/>
              </a:rPr>
              <a:t>E, levantando-se de manhã muito cedo, estando ainda escuro, saiu, e foi para um lugar deserto, e ali orava</a:t>
            </a:r>
            <a:r>
              <a:rPr lang="en-US" sz="2600" dirty="0">
                <a:solidFill>
                  <a:schemeClr val="tx1"/>
                </a:solidFill>
                <a:latin typeface="Gill Sans MT" panose="020B0502020104020203" pitchFamily="34" charset="77"/>
              </a:rPr>
              <a:t>.” </a:t>
            </a:r>
          </a:p>
          <a:p>
            <a:pPr marL="0" indent="0" algn="ctr">
              <a:buNone/>
            </a:pPr>
            <a:r>
              <a:rPr lang="en-US" sz="2600" dirty="0">
                <a:solidFill>
                  <a:schemeClr val="tx1"/>
                </a:solidFill>
                <a:latin typeface="Gill Sans MT" panose="020B0502020104020203" pitchFamily="34" charset="77"/>
              </a:rPr>
              <a:t>—Marcos 1:35, ARC</a:t>
            </a:r>
          </a:p>
          <a:p>
            <a:pPr marL="0" indent="0" algn="ctr">
              <a:buNone/>
            </a:pPr>
            <a:endParaRPr lang="en-US" sz="2600" dirty="0">
              <a:solidFill>
                <a:schemeClr val="tx1"/>
              </a:solidFill>
              <a:latin typeface="Gill Sans MT" panose="020B0502020104020203" pitchFamily="34" charset="77"/>
            </a:endParaRPr>
          </a:p>
          <a:p>
            <a:pPr marL="0" indent="0" algn="ctr">
              <a:buNone/>
            </a:pPr>
            <a:r>
              <a:rPr lang="en-US" sz="2600" dirty="0">
                <a:solidFill>
                  <a:schemeClr val="tx1"/>
                </a:solidFill>
                <a:latin typeface="Gill Sans MT" panose="020B0502020104020203" pitchFamily="34" charset="77"/>
              </a:rPr>
              <a:t>“</a:t>
            </a:r>
            <a:r>
              <a:rPr lang="pt-BR" sz="2600" dirty="0">
                <a:solidFill>
                  <a:schemeClr val="tx1"/>
                </a:solidFill>
                <a:latin typeface="Gill Sans MT" panose="020B0502020104020203" pitchFamily="34" charset="77"/>
              </a:rPr>
              <a:t>E aconteceu que, naqueles dias, subiu ao monte a orar e passou a noite em oração a Deus</a:t>
            </a:r>
            <a:r>
              <a:rPr lang="en-US" sz="2600" dirty="0">
                <a:solidFill>
                  <a:schemeClr val="tx1"/>
                </a:solidFill>
                <a:latin typeface="Gill Sans MT" panose="020B0502020104020203" pitchFamily="34" charset="77"/>
              </a:rPr>
              <a:t>.” </a:t>
            </a:r>
          </a:p>
          <a:p>
            <a:pPr marL="0" indent="0" algn="ctr">
              <a:buNone/>
            </a:pPr>
            <a:r>
              <a:rPr lang="en-US" sz="2600" dirty="0">
                <a:solidFill>
                  <a:schemeClr val="tx1"/>
                </a:solidFill>
                <a:latin typeface="Gill Sans MT" panose="020B0502020104020203" pitchFamily="34" charset="77"/>
              </a:rPr>
              <a:t>—Lucas 6:12, ARC</a:t>
            </a:r>
            <a:endParaRPr lang="en-US" sz="2600" dirty="0">
              <a:latin typeface="Gill Sans MT" panose="020B0502020104020203" pitchFamily="34" charset="77"/>
            </a:endParaRPr>
          </a:p>
        </p:txBody>
      </p:sp>
    </p:spTree>
    <p:extLst>
      <p:ext uri="{BB962C8B-B14F-4D97-AF65-F5344CB8AC3E}">
        <p14:creationId xmlns:p14="http://schemas.microsoft.com/office/powerpoint/2010/main" val="2635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37323" y="1841242"/>
            <a:ext cx="9972564" cy="4130772"/>
          </a:xfrm>
        </p:spPr>
        <p:txBody>
          <a:bodyPr/>
          <a:lstStyle/>
          <a:p>
            <a:pPr marL="0" indent="0" algn="ctr">
              <a:buNone/>
            </a:pPr>
            <a:r>
              <a:rPr lang="pt-BR" sz="2600" dirty="0">
                <a:effectLst/>
                <a:latin typeface="Gill Sans MT" panose="020B0502020104020203" pitchFamily="34" charset="0"/>
                <a:ea typeface="Calibri" panose="020F0502020204030204" pitchFamily="34" charset="0"/>
                <a:cs typeface="Times New Roman" panose="02020603050405020304" pitchFamily="18" charset="0"/>
              </a:rPr>
              <a:t>“Leve suas necessidades, alegrias, tristezas, preocupações e temores a Deus. Você não conseguirá sobrecarregá-Lo, nem deixá-Lo cansado. Aquele que conta os cabelos de sua cabeça não é indiferente às necessidades de Seus filhos. ‘O Senhor é cheio de terna misericórdia e compassivo’. Tiago 5:11. Seu coração cheio de amor se enternece com nossas tristezas, até mesmo quando as pronunciamos. Entregue a Ele todas as coisas que perturbam sua mente. Coisa alguma é grande demais para que Ele não possa suportar, pois é Ele quem mantém os mundos e governa o Universo. Nada daquilo que, de alguma forma, diz respeito a nossa paz é pequeno demais para que Ele não note. Não há um só capítulo da nossa existência que seja demasiado escuro para que Ele não possa ler, nem dificuldade alguma tão complicada que não possa resolver. </a:t>
            </a:r>
            <a:r>
              <a:rPr lang="en-US" sz="2600" dirty="0">
                <a:solidFill>
                  <a:schemeClr val="tx1"/>
                </a:solidFill>
                <a:latin typeface="Gill Sans MT" panose="020B0502020104020203" pitchFamily="34" charset="0"/>
              </a:rPr>
              <a:t> </a:t>
            </a:r>
            <a:endParaRPr lang="en-US" sz="2600" dirty="0">
              <a:latin typeface="Gill Sans MT" panose="020B0502020104020203" pitchFamily="34" charset="0"/>
            </a:endParaRPr>
          </a:p>
        </p:txBody>
      </p:sp>
    </p:spTree>
    <p:extLst>
      <p:ext uri="{BB962C8B-B14F-4D97-AF65-F5344CB8AC3E}">
        <p14:creationId xmlns:p14="http://schemas.microsoft.com/office/powerpoint/2010/main" val="19074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36268" y="2437213"/>
            <a:ext cx="9320797" cy="3886095"/>
          </a:xfrm>
        </p:spPr>
        <p:txBody>
          <a:bodyPr/>
          <a:lstStyle/>
          <a:p>
            <a:pPr marL="0" indent="0" algn="ctr">
              <a:buNone/>
            </a:pPr>
            <a:r>
              <a:rPr lang="pt-BR" sz="2600" dirty="0">
                <a:effectLst/>
                <a:latin typeface="Gill Sans MT" panose="020B0502020104020203" pitchFamily="34" charset="0"/>
                <a:ea typeface="Calibri" panose="020F0502020204030204" pitchFamily="34" charset="0"/>
                <a:cs typeface="Times New Roman" panose="02020603050405020304" pitchFamily="18" charset="0"/>
              </a:rPr>
              <a:t>Nenhuma calamidade poderá sobrevir ao mais humilde dos Seus filhos, ansiedade alguma que lhe perturbe a alma, nenhuma alegria que possa ter, nenhuma oração sincera que lhe escape dos lábios, sem que seja observada pelo Pai celestial, ou sem que Lhe desperte imediato interesse. ‘O Senhor [...] sara os de coração quebrantado e lhes pensa as feridas’. Salmos 147:2, 3. As relações entre Deus e cada pessoa são tão particulares e plenas que é como se não houvesse nenhuma outra por quem tivesse dado Seu Filho amado.” </a:t>
            </a:r>
            <a:r>
              <a:rPr lang="pt-BR" sz="2600" dirty="0">
                <a:solidFill>
                  <a:schemeClr val="tx1"/>
                </a:solidFill>
                <a:latin typeface="Gill Sans MT" panose="020B0502020104020203" pitchFamily="34" charset="77"/>
              </a:rPr>
              <a:t>Ellen G. White, </a:t>
            </a:r>
            <a:r>
              <a:rPr lang="pt-BR" sz="2600" i="1" dirty="0">
                <a:solidFill>
                  <a:schemeClr val="tx1"/>
                </a:solidFill>
                <a:latin typeface="Gill Sans MT" panose="020B0502020104020203" pitchFamily="34" charset="77"/>
              </a:rPr>
              <a:t>Caminho a Cristo</a:t>
            </a:r>
            <a:r>
              <a:rPr lang="pt-BR" sz="2600" dirty="0">
                <a:solidFill>
                  <a:schemeClr val="tx1"/>
                </a:solidFill>
                <a:latin typeface="Gill Sans MT" panose="020B0502020104020203" pitchFamily="34" charset="77"/>
              </a:rPr>
              <a:t>, p. 63</a:t>
            </a:r>
          </a:p>
          <a:p>
            <a:pPr marL="0" indent="0">
              <a:buNone/>
            </a:pPr>
            <a:endParaRPr lang="pt-BR" sz="2600" dirty="0">
              <a:latin typeface="Gill Sans MT" panose="020B0502020104020203" pitchFamily="34" charset="77"/>
            </a:endParaRPr>
          </a:p>
        </p:txBody>
      </p:sp>
    </p:spTree>
    <p:extLst>
      <p:ext uri="{BB962C8B-B14F-4D97-AF65-F5344CB8AC3E}">
        <p14:creationId xmlns:p14="http://schemas.microsoft.com/office/powerpoint/2010/main" val="17529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E5F7D9A-CE22-1341-824B-EC051C19D7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426244"/>
            <a:ext cx="10835640" cy="1281112"/>
          </a:xfrm>
          <a:prstGeom prst="rect">
            <a:avLst/>
          </a:prstGeom>
        </p:spPr>
        <p:txBody>
          <a:bodyPr>
            <a:normAutofit/>
          </a:bodyPr>
          <a:lstStyle/>
          <a:p>
            <a:r>
              <a:rPr lang="pt-BR" sz="4000" b="1" dirty="0">
                <a:solidFill>
                  <a:srgbClr val="009193"/>
                </a:solidFill>
                <a:latin typeface="Gill Sans MT" panose="020B0502020104020203" pitchFamily="34" charset="77"/>
              </a:rPr>
              <a:t>LIÇÃO 2:</a:t>
            </a:r>
            <a:br>
              <a:rPr lang="pt-BR" b="1" dirty="0">
                <a:solidFill>
                  <a:srgbClr val="009193"/>
                </a:solidFill>
                <a:latin typeface="Gill Sans MT" panose="020B0502020104020203" pitchFamily="34" charset="77"/>
              </a:rPr>
            </a:br>
            <a:r>
              <a:rPr lang="pt-BR" b="1" dirty="0">
                <a:solidFill>
                  <a:srgbClr val="009193"/>
                </a:solidFill>
                <a:latin typeface="Gill Sans MT" panose="020B0502020104020203" pitchFamily="34" charset="77"/>
              </a:rPr>
              <a:t>A Oração Leva à Confissão e Submissão</a:t>
            </a:r>
          </a:p>
        </p:txBody>
      </p:sp>
      <p:sp>
        <p:nvSpPr>
          <p:cNvPr id="3" name="Content Placeholder 2"/>
          <p:cNvSpPr>
            <a:spLocks noGrp="1"/>
          </p:cNvSpPr>
          <p:nvPr>
            <p:ph idx="4294967295"/>
          </p:nvPr>
        </p:nvSpPr>
        <p:spPr>
          <a:xfrm>
            <a:off x="476702" y="2393553"/>
            <a:ext cx="9333725" cy="3778250"/>
          </a:xfrm>
          <a:prstGeom prst="rect">
            <a:avLst/>
          </a:prstGeom>
        </p:spPr>
        <p:txBody>
          <a:bodyPr anchor="ctr"/>
          <a:lstStyle/>
          <a:p>
            <a:pPr marL="457200" lvl="1" indent="0" algn="ctr">
              <a:buNone/>
            </a:pPr>
            <a:r>
              <a:rPr lang="pt-BR" sz="2800" dirty="0">
                <a:solidFill>
                  <a:schemeClr val="tx1"/>
                </a:solidFill>
                <a:latin typeface="Gill Sans MT" panose="020B0502020104020203" pitchFamily="34" charset="77"/>
              </a:rPr>
              <a:t>“Sonda-me, ó Deus, e conhece o meu coração; prova-me e conhece os meus pensamentos. E vê se há em mim algum caminho mau e guia-me pelo caminho eterno.”</a:t>
            </a:r>
          </a:p>
          <a:p>
            <a:pPr marL="457200" lvl="1" indent="0" algn="ctr">
              <a:buNone/>
            </a:pPr>
            <a:r>
              <a:rPr lang="pt-BR" sz="2800" dirty="0">
                <a:solidFill>
                  <a:schemeClr val="tx1"/>
                </a:solidFill>
                <a:latin typeface="Gill Sans MT" panose="020B0502020104020203" pitchFamily="34" charset="77"/>
              </a:rPr>
              <a:t> —Salmo 139:23-24, ARC</a:t>
            </a:r>
          </a:p>
        </p:txBody>
      </p:sp>
    </p:spTree>
    <p:extLst>
      <p:ext uri="{BB962C8B-B14F-4D97-AF65-F5344CB8AC3E}">
        <p14:creationId xmlns:p14="http://schemas.microsoft.com/office/powerpoint/2010/main" val="777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92079E-1C3F-3141-98C2-A436CF7554F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pt-BR" b="1" dirty="0">
                <a:solidFill>
                  <a:schemeClr val="accent1"/>
                </a:solidFill>
                <a:latin typeface="Gill Sans MT" panose="020B0502020104020203" pitchFamily="34" charset="77"/>
              </a:rPr>
              <a:t>Nós Oramos</a:t>
            </a:r>
            <a:r>
              <a:rPr lang="en-US" b="1" dirty="0">
                <a:solidFill>
                  <a:schemeClr val="accent1"/>
                </a:solidFill>
                <a:latin typeface="Gill Sans MT" panose="020B0502020104020203" pitchFamily="34" charset="77"/>
              </a:rPr>
              <a:t>— </a:t>
            </a:r>
            <a:br>
              <a:rPr lang="en-US" b="1" dirty="0">
                <a:latin typeface="Gill Sans MT" panose="020B0502020104020203" pitchFamily="34" charset="77"/>
              </a:rPr>
            </a:br>
            <a:r>
              <a:rPr lang="pt-BR" b="1" dirty="0">
                <a:latin typeface="Gill Sans MT" panose="020B0502020104020203" pitchFamily="34" charset="77"/>
              </a:rPr>
              <a:t>Suplicando</a:t>
            </a:r>
            <a:r>
              <a:rPr lang="en-US" b="1" dirty="0">
                <a:latin typeface="Gill Sans MT" panose="020B0502020104020203" pitchFamily="34" charset="77"/>
              </a:rPr>
              <a:t> pela </a:t>
            </a:r>
            <a:r>
              <a:rPr lang="pt-BR" b="1" dirty="0">
                <a:latin typeface="Gill Sans MT" panose="020B0502020104020203" pitchFamily="34" charset="77"/>
              </a:rPr>
              <a:t>Experiência do Espírito Santo</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133600"/>
            <a:ext cx="8930769" cy="3778250"/>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a:t>
            </a:r>
            <a:r>
              <a:rPr lang="pt-BR" sz="2800" dirty="0">
                <a:solidFill>
                  <a:schemeClr val="tx1"/>
                </a:solidFill>
                <a:latin typeface="Gill Sans MT" panose="020B0502020104020203" pitchFamily="34" charset="77"/>
              </a:rPr>
              <a:t>Estavam todos reunidos no mesmo lugar</a:t>
            </a:r>
            <a:r>
              <a:rPr lang="en-US" sz="2800" dirty="0">
                <a:solidFill>
                  <a:schemeClr val="tx1"/>
                </a:solidFill>
                <a:latin typeface="Gill Sans MT" panose="020B0502020104020203" pitchFamily="34" charset="77"/>
              </a:rPr>
              <a:t>.” </a:t>
            </a:r>
          </a:p>
          <a:p>
            <a:pPr marL="0" indent="0" algn="ctr">
              <a:buNone/>
            </a:pPr>
            <a:r>
              <a:rPr lang="en-US" sz="2800" dirty="0">
                <a:solidFill>
                  <a:schemeClr val="tx1"/>
                </a:solidFill>
                <a:latin typeface="Gill Sans MT" panose="020B0502020104020203" pitchFamily="34" charset="77"/>
              </a:rPr>
              <a:t>—Atos 2:1, ARC</a:t>
            </a:r>
          </a:p>
        </p:txBody>
      </p:sp>
    </p:spTree>
    <p:extLst>
      <p:ext uri="{BB962C8B-B14F-4D97-AF65-F5344CB8AC3E}">
        <p14:creationId xmlns:p14="http://schemas.microsoft.com/office/powerpoint/2010/main" val="6211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0D032D8C-9562-B348-B42C-4CEFB8DB1F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623888"/>
            <a:ext cx="10835640" cy="1281112"/>
          </a:xfrm>
          <a:prstGeom prst="rect">
            <a:avLst/>
          </a:prstGeom>
        </p:spPr>
        <p:txBody>
          <a:bodyPr/>
          <a:lstStyle/>
          <a:p>
            <a:r>
              <a:rPr lang="pt-BR" b="1" dirty="0">
                <a:solidFill>
                  <a:schemeClr val="accent1"/>
                </a:solidFill>
                <a:latin typeface="Gill Sans MT" panose="020B0502020104020203" pitchFamily="34" charset="77"/>
              </a:rPr>
              <a:t>Nós Oramos— </a:t>
            </a:r>
            <a:br>
              <a:rPr lang="pt-BR" b="1" dirty="0">
                <a:latin typeface="Gill Sans MT" panose="020B0502020104020203" pitchFamily="34" charset="77"/>
              </a:rPr>
            </a:br>
            <a:r>
              <a:rPr lang="pt-BR" b="1" dirty="0">
                <a:latin typeface="Gill Sans MT" panose="020B0502020104020203" pitchFamily="34" charset="77"/>
              </a:rPr>
              <a:t>Antecipando o Poder da Chuva Serôdia</a:t>
            </a:r>
          </a:p>
        </p:txBody>
      </p:sp>
      <p:sp>
        <p:nvSpPr>
          <p:cNvPr id="3" name="Content Placeholder 2"/>
          <p:cNvSpPr>
            <a:spLocks noGrp="1"/>
          </p:cNvSpPr>
          <p:nvPr>
            <p:ph idx="4294967295"/>
          </p:nvPr>
        </p:nvSpPr>
        <p:spPr>
          <a:xfrm>
            <a:off x="678180" y="2133600"/>
            <a:ext cx="9147745" cy="3778250"/>
          </a:xfrm>
          <a:prstGeom prst="rect">
            <a:avLst/>
          </a:prstGeom>
        </p:spPr>
        <p:txBody>
          <a:bodyPr anchor="ctr"/>
          <a:lstStyle/>
          <a:p>
            <a:pPr marL="0" indent="0" algn="ctr">
              <a:buNone/>
            </a:pPr>
            <a:r>
              <a:rPr lang="pt-BR" sz="2800" dirty="0">
                <a:solidFill>
                  <a:schemeClr val="tx1"/>
                </a:solidFill>
                <a:latin typeface="Gill Sans MT" panose="020B0502020104020203" pitchFamily="34" charset="77"/>
              </a:rPr>
              <a:t>A chuva serôdia não apenas fortalecerá nosso testemunho, mas também nos fortalecerá para tempos ainda mais difíceis que aguardam o povo de Deus antes de Jesus voltar.</a:t>
            </a:r>
          </a:p>
        </p:txBody>
      </p:sp>
    </p:spTree>
    <p:extLst>
      <p:ext uri="{BB962C8B-B14F-4D97-AF65-F5344CB8AC3E}">
        <p14:creationId xmlns:p14="http://schemas.microsoft.com/office/powerpoint/2010/main" val="193598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D02D520-AAA6-A04A-A086-1DF06CB9B1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506563"/>
            <a:ext cx="8960344" cy="1281112"/>
          </a:xfrm>
          <a:prstGeom prst="rect">
            <a:avLst/>
          </a:prstGeom>
        </p:spPr>
        <p:txBody>
          <a:bodyPr>
            <a:normAutofit/>
          </a:bodyPr>
          <a:lstStyle/>
          <a:p>
            <a:r>
              <a:rPr lang="pt-BR" b="1" dirty="0">
                <a:solidFill>
                  <a:srgbClr val="009193"/>
                </a:solidFill>
              </a:rPr>
              <a:t>LIÇÃO 3:</a:t>
            </a:r>
            <a:br>
              <a:rPr lang="pt-BR" b="1" dirty="0">
                <a:solidFill>
                  <a:srgbClr val="009193"/>
                </a:solidFill>
              </a:rPr>
            </a:br>
            <a:r>
              <a:rPr lang="pt-BR" b="1" dirty="0">
                <a:solidFill>
                  <a:srgbClr val="009193"/>
                </a:solidFill>
              </a:rPr>
              <a:t>A Oração Constrói as Lembranças </a:t>
            </a:r>
          </a:p>
        </p:txBody>
      </p:sp>
      <p:sp>
        <p:nvSpPr>
          <p:cNvPr id="3" name="Content Placeholder 2"/>
          <p:cNvSpPr>
            <a:spLocks noGrp="1"/>
          </p:cNvSpPr>
          <p:nvPr>
            <p:ph idx="4294967295"/>
          </p:nvPr>
        </p:nvSpPr>
        <p:spPr>
          <a:xfrm>
            <a:off x="678180" y="2294238"/>
            <a:ext cx="9287230" cy="3778250"/>
          </a:xfrm>
          <a:prstGeom prst="rect">
            <a:avLst/>
          </a:prstGeom>
        </p:spPr>
        <p:txBody>
          <a:bodyPr anchor="ctr">
            <a:normAutofit/>
          </a:bodyPr>
          <a:lstStyle/>
          <a:p>
            <a:pPr marL="0" indent="0" algn="ctr">
              <a:buNone/>
            </a:pPr>
            <a:r>
              <a:rPr lang="pt-BR" sz="2800" dirty="0">
                <a:latin typeface="Gill Sans MT" panose="020B0502020104020203" pitchFamily="34" charset="77"/>
              </a:rPr>
              <a:t>“Para que isto seja por sinal entre vós; e, quando vossos filhos no futuro perguntarem, dizendo: Que vos significam estas pedras?, </a:t>
            </a:r>
          </a:p>
          <a:p>
            <a:pPr marL="0" indent="0" algn="ctr">
              <a:buNone/>
            </a:pPr>
            <a:r>
              <a:rPr lang="pt-BR" sz="2800" dirty="0">
                <a:latin typeface="Gill Sans MT" panose="020B0502020104020203" pitchFamily="34" charset="77"/>
              </a:rPr>
              <a:t>então, lhes direis que as águas do Jordão se separaram diante da arca do concerto do Senhor; passando ela pelo Jordão, separaram-se as águas do Jordão; assim que estas pedras serão para sempre por memorial aos filhos de Israel.”</a:t>
            </a:r>
          </a:p>
          <a:p>
            <a:pPr marL="0" indent="0" algn="ctr">
              <a:buNone/>
            </a:pPr>
            <a:r>
              <a:rPr lang="pt-BR" sz="2800" dirty="0">
                <a:latin typeface="Gill Sans MT" panose="020B0502020104020203" pitchFamily="34" charset="77"/>
              </a:rPr>
              <a:t>—Josué 4:6, 7, ARC</a:t>
            </a:r>
          </a:p>
        </p:txBody>
      </p:sp>
    </p:spTree>
    <p:extLst>
      <p:ext uri="{BB962C8B-B14F-4D97-AF65-F5344CB8AC3E}">
        <p14:creationId xmlns:p14="http://schemas.microsoft.com/office/powerpoint/2010/main" val="13079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D3C8C8C5-E68D-904D-A705-2298C90088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293238"/>
            <a:ext cx="10835640" cy="1281112"/>
          </a:xfrm>
          <a:prstGeom prst="rect">
            <a:avLst/>
          </a:prstGeom>
        </p:spPr>
        <p:txBody>
          <a:bodyPr/>
          <a:lstStyle/>
          <a:p>
            <a:r>
              <a:rPr lang="pt-BR" b="1" dirty="0">
                <a:solidFill>
                  <a:schemeClr val="accent1"/>
                </a:solidFill>
                <a:latin typeface="Gill Sans MT" panose="020B0502020104020203" pitchFamily="34" charset="77"/>
              </a:rPr>
              <a:t>Nós Oramos—</a:t>
            </a:r>
            <a:br>
              <a:rPr lang="pt-BR" b="1" dirty="0">
                <a:latin typeface="Gill Sans MT" panose="020B0502020104020203" pitchFamily="34" charset="77"/>
              </a:rPr>
            </a:br>
            <a:r>
              <a:rPr lang="pt-BR" b="1" dirty="0">
                <a:latin typeface="Gill Sans MT" panose="020B0502020104020203" pitchFamily="34" charset="77"/>
              </a:rPr>
              <a:t>Lembrando Como Deus nos Guiou</a:t>
            </a:r>
          </a:p>
        </p:txBody>
      </p:sp>
      <p:sp>
        <p:nvSpPr>
          <p:cNvPr id="3" name="Content Placeholder 2"/>
          <p:cNvSpPr>
            <a:spLocks noGrp="1"/>
          </p:cNvSpPr>
          <p:nvPr>
            <p:ph idx="4294967295"/>
          </p:nvPr>
        </p:nvSpPr>
        <p:spPr>
          <a:xfrm>
            <a:off x="678180" y="2145956"/>
            <a:ext cx="8946267" cy="3778250"/>
          </a:xfrm>
          <a:prstGeom prst="rect">
            <a:avLst/>
          </a:prstGeom>
        </p:spPr>
        <p:txBody>
          <a:bodyPr/>
          <a:lstStyle/>
          <a:p>
            <a:endParaRPr lang="en-US" sz="2800" dirty="0">
              <a:solidFill>
                <a:schemeClr val="tx1"/>
              </a:solidFill>
              <a:latin typeface="Gill Sans MT" panose="020B0502020104020203" pitchFamily="34" charset="77"/>
            </a:endParaRPr>
          </a:p>
          <a:p>
            <a:pPr>
              <a:buFont typeface="Arial" panose="020B0604020202020204" pitchFamily="34" charset="0"/>
              <a:buChar char="•"/>
            </a:pPr>
            <a:r>
              <a:rPr lang="pt-BR" sz="2800" dirty="0">
                <a:solidFill>
                  <a:schemeClr val="tx1"/>
                </a:solidFill>
                <a:latin typeface="Gill Sans MT" panose="020B0502020104020203" pitchFamily="34" charset="77"/>
              </a:rPr>
              <a:t>Como afetará sua vida se você dedicar uma ou duas horas de reflexão para começar a construir seu próprio altar de lembranças?</a:t>
            </a:r>
          </a:p>
          <a:p>
            <a:pPr>
              <a:buFont typeface="Arial" panose="020B0604020202020204" pitchFamily="34" charset="0"/>
              <a:buChar char="•"/>
            </a:pPr>
            <a:r>
              <a:rPr lang="pt-BR" sz="2800" dirty="0">
                <a:solidFill>
                  <a:schemeClr val="tx1"/>
                </a:solidFill>
                <a:latin typeface="Gill Sans MT" panose="020B0502020104020203" pitchFamily="34" charset="77"/>
              </a:rPr>
              <a:t>Que tal você escrever doze vezes quando o Senhor fez grandes coisas por você e compartilhar as histórias com sua família e amigos? </a:t>
            </a:r>
            <a:endParaRPr lang="en-US" sz="2800" dirty="0">
              <a:latin typeface="Gill Sans MT" panose="020B0502020104020203" pitchFamily="34" charset="77"/>
            </a:endParaRPr>
          </a:p>
        </p:txBody>
      </p:sp>
    </p:spTree>
    <p:extLst>
      <p:ext uri="{BB962C8B-B14F-4D97-AF65-F5344CB8AC3E}">
        <p14:creationId xmlns:p14="http://schemas.microsoft.com/office/powerpoint/2010/main" val="3660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61DA171F-B791-2C48-A656-0B071C6D8B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54563" y="546894"/>
            <a:ext cx="10133044" cy="1281112"/>
          </a:xfrm>
          <a:prstGeom prst="rect">
            <a:avLst/>
          </a:prstGeom>
        </p:spPr>
        <p:txBody>
          <a:bodyPr/>
          <a:lstStyle/>
          <a:p>
            <a:r>
              <a:rPr lang="pt-BR" b="1" dirty="0">
                <a:solidFill>
                  <a:srgbClr val="009193"/>
                </a:solidFill>
                <a:latin typeface="Gill Sans MT" panose="020B0502020104020203" pitchFamily="34" charset="77"/>
              </a:rPr>
              <a:t>LIÇÃO 4:</a:t>
            </a:r>
            <a:br>
              <a:rPr lang="pt-BR" b="1" dirty="0">
                <a:solidFill>
                  <a:srgbClr val="009193"/>
                </a:solidFill>
                <a:latin typeface="Gill Sans MT" panose="020B0502020104020203" pitchFamily="34" charset="77"/>
              </a:rPr>
            </a:br>
            <a:r>
              <a:rPr lang="pt-BR" sz="3400" b="1" dirty="0">
                <a:solidFill>
                  <a:srgbClr val="009193"/>
                </a:solidFill>
                <a:latin typeface="Gill Sans MT" panose="020B0502020104020203" pitchFamily="34" charset="77"/>
              </a:rPr>
              <a:t>A Oração Permite que Deus Revele Seus Planos</a:t>
            </a:r>
          </a:p>
        </p:txBody>
      </p:sp>
      <p:sp>
        <p:nvSpPr>
          <p:cNvPr id="3" name="Content Placeholder 2"/>
          <p:cNvSpPr>
            <a:spLocks noGrp="1"/>
          </p:cNvSpPr>
          <p:nvPr>
            <p:ph idx="4294967295"/>
          </p:nvPr>
        </p:nvSpPr>
        <p:spPr>
          <a:xfrm>
            <a:off x="678180" y="2133600"/>
            <a:ext cx="8775786" cy="3778250"/>
          </a:xfrm>
          <a:prstGeom prst="rect">
            <a:avLst/>
          </a:prstGeom>
        </p:spPr>
        <p:txBody>
          <a:bodyPr anchor="ctr">
            <a:normAutofit/>
          </a:bodyPr>
          <a:lstStyle/>
          <a:p>
            <a:pPr marL="0" indent="0" algn="ctr">
              <a:buNone/>
            </a:pPr>
            <a:r>
              <a:rPr lang="pt-BR" sz="3200" dirty="0">
                <a:latin typeface="Gill Sans MT" panose="020B0502020104020203" pitchFamily="34" charset="77"/>
              </a:rPr>
              <a:t>“Você está a nosso favor ou contra nós?”</a:t>
            </a:r>
          </a:p>
          <a:p>
            <a:pPr marL="0" indent="0" algn="ctr">
              <a:buNone/>
            </a:pPr>
            <a:r>
              <a:rPr lang="pt-BR" sz="3200" dirty="0">
                <a:latin typeface="Gill Sans MT" panose="020B0502020104020203" pitchFamily="34" charset="77"/>
              </a:rPr>
              <a:t>(ver Josué 5:13)</a:t>
            </a:r>
          </a:p>
        </p:txBody>
      </p:sp>
    </p:spTree>
    <p:extLst>
      <p:ext uri="{BB962C8B-B14F-4D97-AF65-F5344CB8AC3E}">
        <p14:creationId xmlns:p14="http://schemas.microsoft.com/office/powerpoint/2010/main" val="20362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DA426193-23E3-544E-8EA7-5281EC90923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BAEDD03-C056-F74B-A4FF-04E790E7509E}"/>
              </a:ext>
            </a:extLst>
          </p:cNvPr>
          <p:cNvSpPr txBox="1"/>
          <p:nvPr/>
        </p:nvSpPr>
        <p:spPr>
          <a:xfrm>
            <a:off x="110932" y="2042808"/>
            <a:ext cx="10347518" cy="4524315"/>
          </a:xfrm>
          <a:prstGeom prst="rect">
            <a:avLst/>
          </a:prstGeom>
          <a:noFill/>
        </p:spPr>
        <p:txBody>
          <a:bodyPr wrap="square">
            <a:spAutoFit/>
          </a:bodyPr>
          <a:lstStyle/>
          <a:p>
            <a:r>
              <a:rPr lang="pt-BR" sz="2400" dirty="0">
                <a:latin typeface="Gill Sans MT" panose="020B0502020104020203" pitchFamily="34" charset="77"/>
              </a:rPr>
              <a:t>Estando Josué já perto de Jericó, olhou para cima e viu um homem em pé, empunhando uma espada. Aproximou-se dele e perguntou-lhe: “Você é por nós, ou por nossos inimigos?”</a:t>
            </a:r>
          </a:p>
          <a:p>
            <a:endParaRPr lang="pt-BR" sz="2400" dirty="0">
              <a:latin typeface="Gill Sans MT" panose="020B0502020104020203" pitchFamily="34" charset="77"/>
            </a:endParaRPr>
          </a:p>
          <a:p>
            <a:r>
              <a:rPr lang="pt-BR" sz="2400" dirty="0">
                <a:latin typeface="Gill Sans MT" panose="020B0502020104020203" pitchFamily="34" charset="77"/>
              </a:rPr>
              <a:t>“Nem uma coisa nem outra”, respondeu ele. “Venho na qualidade de comandante do exército do Senhor.” Então Josué prostrou-se, rosto em terra, em sinal de respeito, e lhe perguntou: “Que mensagem o meu senhor tem para o seu servo?”</a:t>
            </a:r>
          </a:p>
          <a:p>
            <a:endParaRPr lang="pt-BR" sz="2400" dirty="0">
              <a:latin typeface="Gill Sans MT" panose="020B0502020104020203" pitchFamily="34" charset="77"/>
            </a:endParaRPr>
          </a:p>
          <a:p>
            <a:r>
              <a:rPr lang="pt-BR" sz="2400" dirty="0">
                <a:latin typeface="Gill Sans MT" panose="020B0502020104020203" pitchFamily="34" charset="77"/>
              </a:rPr>
              <a:t>O comandante do exército do Senhor respondeu: “Tire as sandálias dos pés, pois o lugar em que você está é santo”. E Josué as tirou.</a:t>
            </a:r>
          </a:p>
          <a:p>
            <a:endParaRPr lang="pt-BR" sz="2400" dirty="0">
              <a:latin typeface="Gill Sans MT" panose="020B0502020104020203" pitchFamily="34" charset="77"/>
            </a:endParaRPr>
          </a:p>
          <a:p>
            <a:pPr algn="r"/>
            <a:r>
              <a:rPr lang="pt-BR" sz="2400" dirty="0">
                <a:latin typeface="Gill Sans MT" panose="020B0502020104020203" pitchFamily="34" charset="77"/>
              </a:rPr>
              <a:t>Josué 5:13-15</a:t>
            </a:r>
            <a:endParaRPr lang="en-US" sz="2400" dirty="0">
              <a:latin typeface="Gill Sans MT" panose="020B0502020104020203" pitchFamily="34" charset="77"/>
            </a:endParaRPr>
          </a:p>
        </p:txBody>
      </p:sp>
    </p:spTree>
    <p:extLst>
      <p:ext uri="{BB962C8B-B14F-4D97-AF65-F5344CB8AC3E}">
        <p14:creationId xmlns:p14="http://schemas.microsoft.com/office/powerpoint/2010/main" val="292726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E1BC690-F11D-5A41-9CA4-9E23D40ADC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68214" y="265906"/>
            <a:ext cx="10835640" cy="1281112"/>
          </a:xfrm>
          <a:prstGeom prst="rect">
            <a:avLst/>
          </a:prstGeom>
        </p:spPr>
        <p:txBody>
          <a:bodyPr/>
          <a:lstStyle/>
          <a:p>
            <a:r>
              <a:rPr lang="pt-BR" b="1" dirty="0">
                <a:solidFill>
                  <a:schemeClr val="accent1"/>
                </a:solidFill>
                <a:latin typeface="Gill Sans MT" panose="020B0502020104020203" pitchFamily="34" charset="77"/>
              </a:rPr>
              <a:t>Josué Ora—</a:t>
            </a:r>
            <a:br>
              <a:rPr lang="pt-BR" b="1" dirty="0">
                <a:latin typeface="Gill Sans MT" panose="020B0502020104020203" pitchFamily="34" charset="77"/>
              </a:rPr>
            </a:br>
            <a:r>
              <a:rPr lang="pt-BR" b="1" dirty="0">
                <a:latin typeface="Gill Sans MT" panose="020B0502020104020203" pitchFamily="34" charset="77"/>
              </a:rPr>
              <a:t>Ouvindo a Ordem de Deus</a:t>
            </a:r>
          </a:p>
        </p:txBody>
      </p:sp>
      <p:sp>
        <p:nvSpPr>
          <p:cNvPr id="3" name="Content Placeholder 2"/>
          <p:cNvSpPr>
            <a:spLocks noGrp="1"/>
          </p:cNvSpPr>
          <p:nvPr>
            <p:ph idx="4294967295"/>
          </p:nvPr>
        </p:nvSpPr>
        <p:spPr>
          <a:xfrm>
            <a:off x="398265" y="2173288"/>
            <a:ext cx="9772106" cy="3778250"/>
          </a:xfrm>
          <a:prstGeom prst="rect">
            <a:avLst/>
          </a:prstGeom>
        </p:spPr>
        <p:txBody>
          <a:bodyPr anchor="ctr">
            <a:normAutofit/>
          </a:bodyPr>
          <a:lstStyle/>
          <a:p>
            <a:pPr marL="0" indent="0" algn="ctr">
              <a:buNone/>
            </a:pPr>
            <a:r>
              <a:rPr lang="en-US" sz="2800" dirty="0">
                <a:latin typeface="Gill Sans MT" panose="020B0502020104020203" pitchFamily="34" charset="77"/>
              </a:rPr>
              <a:t>“</a:t>
            </a:r>
            <a:r>
              <a:rPr lang="pt-BR" sz="2800" dirty="0">
                <a:latin typeface="Gill Sans MT" panose="020B0502020104020203" pitchFamily="34" charset="77"/>
              </a:rPr>
              <a:t>Estou às suas ordens, meu senhor. </a:t>
            </a:r>
          </a:p>
          <a:p>
            <a:pPr marL="0" indent="0" algn="ctr">
              <a:buNone/>
            </a:pPr>
            <a:r>
              <a:rPr lang="pt-BR" sz="2800" dirty="0">
                <a:latin typeface="Gill Sans MT" panose="020B0502020104020203" pitchFamily="34" charset="77"/>
              </a:rPr>
              <a:t>O que quer que eu faça</a:t>
            </a:r>
            <a:r>
              <a:rPr lang="en-US" sz="2800" dirty="0">
                <a:latin typeface="Gill Sans MT" panose="020B0502020104020203" pitchFamily="34" charset="77"/>
              </a:rPr>
              <a:t>?”</a:t>
            </a:r>
          </a:p>
          <a:p>
            <a:pPr marL="0" indent="0" algn="ctr">
              <a:buNone/>
            </a:pPr>
            <a:r>
              <a:rPr lang="en-US" sz="2800" dirty="0">
                <a:latin typeface="Gill Sans MT" panose="020B0502020104020203" pitchFamily="34" charset="77"/>
              </a:rPr>
              <a:t>—</a:t>
            </a:r>
            <a:r>
              <a:rPr lang="en-US" sz="2800" dirty="0" err="1">
                <a:latin typeface="Gill Sans MT" panose="020B0502020104020203" pitchFamily="34" charset="77"/>
              </a:rPr>
              <a:t>Josué</a:t>
            </a:r>
            <a:r>
              <a:rPr lang="en-US" sz="2800" dirty="0">
                <a:latin typeface="Gill Sans MT" panose="020B0502020104020203" pitchFamily="34" charset="77"/>
              </a:rPr>
              <a:t> 5:14, </a:t>
            </a:r>
            <a:r>
              <a:rPr lang="en-US" sz="2800" dirty="0" err="1">
                <a:latin typeface="Gill Sans MT" panose="020B0502020104020203" pitchFamily="34" charset="77"/>
              </a:rPr>
              <a:t>NTLH</a:t>
            </a:r>
            <a:endParaRPr lang="en-US" sz="2800" dirty="0">
              <a:latin typeface="Gill Sans MT" panose="020B0502020104020203" pitchFamily="34" charset="77"/>
            </a:endParaRPr>
          </a:p>
        </p:txBody>
      </p:sp>
    </p:spTree>
    <p:extLst>
      <p:ext uri="{BB962C8B-B14F-4D97-AF65-F5344CB8AC3E}">
        <p14:creationId xmlns:p14="http://schemas.microsoft.com/office/powerpoint/2010/main" val="15656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DB74025-0E43-904F-A7E2-86743F4E80B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9871105" cy="1281112"/>
          </a:xfrm>
          <a:prstGeom prst="rect">
            <a:avLst/>
          </a:prstGeom>
        </p:spPr>
        <p:txBody>
          <a:bodyPr/>
          <a:lstStyle/>
          <a:p>
            <a:r>
              <a:rPr lang="pt-BR" b="1" dirty="0">
                <a:solidFill>
                  <a:schemeClr val="accent1"/>
                </a:solidFill>
                <a:latin typeface="Gill Sans MT" panose="020B0502020104020203" pitchFamily="34" charset="77"/>
              </a:rPr>
              <a:t>Nós Oramos—</a:t>
            </a:r>
            <a:br>
              <a:rPr lang="pt-BR" b="1" dirty="0">
                <a:latin typeface="Gill Sans MT" panose="020B0502020104020203" pitchFamily="34" charset="77"/>
              </a:rPr>
            </a:br>
            <a:r>
              <a:rPr lang="pt-BR" b="1" dirty="0">
                <a:latin typeface="Gill Sans MT" panose="020B0502020104020203" pitchFamily="34" charset="77"/>
              </a:rPr>
              <a:t>Ajudando-nos a Reconhecer a Voz de Deus</a:t>
            </a:r>
          </a:p>
        </p:txBody>
      </p:sp>
      <p:sp>
        <p:nvSpPr>
          <p:cNvPr id="3" name="Content Placeholder 2"/>
          <p:cNvSpPr>
            <a:spLocks noGrp="1"/>
          </p:cNvSpPr>
          <p:nvPr>
            <p:ph idx="4294967295"/>
          </p:nvPr>
        </p:nvSpPr>
        <p:spPr>
          <a:xfrm>
            <a:off x="621353" y="2333228"/>
            <a:ext cx="9240735" cy="3778250"/>
          </a:xfrm>
          <a:prstGeom prst="rect">
            <a:avLst/>
          </a:prstGeom>
        </p:spPr>
        <p:txBody>
          <a:bodyPr anchor="ctr">
            <a:normAutofit/>
          </a:bodyPr>
          <a:lstStyle/>
          <a:p>
            <a:pPr marL="0" indent="0" algn="ctr">
              <a:buNone/>
            </a:pPr>
            <a:r>
              <a:rPr lang="pt-BR" sz="28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“Eis que aqui o Senhor, nosso Deus, nos mostrou a sua glória e a sua grandeza, e ouvimos a sua voz do meio do fogo. Hoje vimos que Deus fala com as pessoas e que elas permanecem vivas.”</a:t>
            </a:r>
          </a:p>
          <a:p>
            <a:pPr marL="0" indent="0" algn="ctr">
              <a:buNone/>
            </a:pPr>
            <a:r>
              <a:rPr lang="pt-BR" sz="2800" dirty="0">
                <a:solidFill>
                  <a:schemeClr val="tx1"/>
                </a:solidFill>
                <a:latin typeface="Gill Sans MT" panose="020B0502020104020203" pitchFamily="34" charset="0"/>
              </a:rPr>
              <a:t>—</a:t>
            </a:r>
            <a:r>
              <a:rPr lang="pt-BR" sz="2800" dirty="0">
                <a:solidFill>
                  <a:schemeClr val="tx1"/>
                </a:solidFill>
                <a:latin typeface="Gill Sans MT" panose="020B0502020104020203" pitchFamily="34" charset="77"/>
              </a:rPr>
              <a:t>Deuteronômio 5:24, NAA</a:t>
            </a:r>
          </a:p>
        </p:txBody>
      </p:sp>
    </p:spTree>
    <p:extLst>
      <p:ext uri="{BB962C8B-B14F-4D97-AF65-F5344CB8AC3E}">
        <p14:creationId xmlns:p14="http://schemas.microsoft.com/office/powerpoint/2010/main" val="14290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417C990-218E-014D-9553-092B450E4B2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06623" y="340625"/>
            <a:ext cx="10126873" cy="1281112"/>
          </a:xfrm>
          <a:prstGeom prst="rect">
            <a:avLst/>
          </a:prstGeom>
        </p:spPr>
        <p:txBody>
          <a:bodyPr/>
          <a:lstStyle/>
          <a:p>
            <a:r>
              <a:rPr lang="pt-BR" b="1" dirty="0">
                <a:solidFill>
                  <a:schemeClr val="tx1"/>
                </a:solidFill>
                <a:latin typeface="Gill Sans MT" panose="020B0502020104020203" pitchFamily="34" charset="77"/>
              </a:rPr>
              <a:t>A Narrativa Bíblica É Escrita para Nossa Instrução</a:t>
            </a:r>
          </a:p>
        </p:txBody>
      </p:sp>
      <p:sp>
        <p:nvSpPr>
          <p:cNvPr id="3" name="Content Placeholder 2"/>
          <p:cNvSpPr>
            <a:spLocks noGrp="1"/>
          </p:cNvSpPr>
          <p:nvPr>
            <p:ph idx="4294967295"/>
          </p:nvPr>
        </p:nvSpPr>
        <p:spPr>
          <a:xfrm>
            <a:off x="206623" y="1861066"/>
            <a:ext cx="10130481" cy="4656309"/>
          </a:xfrm>
          <a:prstGeom prst="rect">
            <a:avLst/>
          </a:prstGeom>
        </p:spPr>
        <p:txBody>
          <a:bodyPr>
            <a:noAutofit/>
          </a:bodyPr>
          <a:lstStyle/>
          <a:p>
            <a:pPr marL="0" indent="0">
              <a:buNone/>
            </a:pPr>
            <a:r>
              <a:rPr lang="pt-BR" sz="2600" dirty="0">
                <a:latin typeface="Gill Sans MT" panose="020B0502020104020203" pitchFamily="34" charset="77"/>
              </a:rPr>
              <a:t>Quatro lições que podem ser aprendidas desta narrativa sobre a oração nos últimos dias: </a:t>
            </a:r>
          </a:p>
          <a:p>
            <a:pPr lvl="1">
              <a:buFont typeface="Arial" panose="020B0604020202020204" pitchFamily="34" charset="0"/>
              <a:buChar char="•"/>
            </a:pPr>
            <a:r>
              <a:rPr lang="pt-BR" sz="2600" dirty="0">
                <a:latin typeface="Gill Sans MT" panose="020B0502020104020203" pitchFamily="34" charset="77"/>
              </a:rPr>
              <a:t>Josué se lembra do que Deus havia feito no passado, quando as águas do Mar Vermelho se abriram. </a:t>
            </a:r>
          </a:p>
          <a:p>
            <a:pPr lvl="1">
              <a:buFont typeface="Arial" panose="020B0604020202020204" pitchFamily="34" charset="0"/>
              <a:buChar char="•"/>
            </a:pPr>
            <a:r>
              <a:rPr lang="pt-BR" sz="2600" dirty="0">
                <a:latin typeface="Gill Sans MT" panose="020B0502020104020203" pitchFamily="34" charset="77"/>
              </a:rPr>
              <a:t>Josué espera ouvir do Senhor antes de organizar a travessia. </a:t>
            </a:r>
          </a:p>
          <a:p>
            <a:pPr lvl="1">
              <a:buFont typeface="Arial" panose="020B0604020202020204" pitchFamily="34" charset="0"/>
              <a:buChar char="•"/>
            </a:pPr>
            <a:r>
              <a:rPr lang="pt-BR" sz="2600" dirty="0">
                <a:latin typeface="Gill Sans MT" panose="020B0502020104020203" pitchFamily="34" charset="77"/>
              </a:rPr>
              <a:t>Josué lidera a imensa congregação em confissão e submissão como preparação para entrar na terra prometida. Quando os Israelitas estão na terra prometida,  </a:t>
            </a:r>
          </a:p>
          <a:p>
            <a:pPr lvl="1">
              <a:buFont typeface="Arial" panose="020B0604020202020204" pitchFamily="34" charset="0"/>
              <a:buChar char="•"/>
            </a:pPr>
            <a:r>
              <a:rPr lang="pt-BR" sz="2600" dirty="0">
                <a:latin typeface="Gill Sans MT" panose="020B0502020104020203" pitchFamily="34" charset="77"/>
              </a:rPr>
              <a:t>Josué não se apressa para a guerra com seus homens armados. Ele espera que o Senhor revele Seu plano para conquistar Canaã. </a:t>
            </a:r>
          </a:p>
        </p:txBody>
      </p:sp>
    </p:spTree>
    <p:extLst>
      <p:ext uri="{BB962C8B-B14F-4D97-AF65-F5344CB8AC3E}">
        <p14:creationId xmlns:p14="http://schemas.microsoft.com/office/powerpoint/2010/main" val="3313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A6B71BE-1CE8-F945-99A8-0973ECD09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96737" y="385948"/>
            <a:ext cx="10835640" cy="1281112"/>
          </a:xfrm>
          <a:prstGeom prst="rect">
            <a:avLst/>
          </a:prstGeom>
        </p:spPr>
        <p:txBody>
          <a:bodyPr/>
          <a:lstStyle/>
          <a:p>
            <a:r>
              <a:rPr lang="en-US" sz="4000" b="1" dirty="0">
                <a:latin typeface="Gill Sans MT" panose="020B0502020104020203" pitchFamily="34" charset="77"/>
              </a:rPr>
              <a:t>A Crise de </a:t>
            </a:r>
            <a:r>
              <a:rPr lang="en-US" sz="4000" b="1" dirty="0" err="1">
                <a:latin typeface="Gill Sans MT" panose="020B0502020104020203" pitchFamily="34" charset="77"/>
              </a:rPr>
              <a:t>Josué</a:t>
            </a:r>
            <a:endParaRPr lang="en-US" sz="4000" b="1" dirty="0">
              <a:latin typeface="Gill Sans MT" panose="020B0502020104020203" pitchFamily="34" charset="77"/>
            </a:endParaRPr>
          </a:p>
        </p:txBody>
      </p:sp>
      <p:sp>
        <p:nvSpPr>
          <p:cNvPr id="3" name="Content Placeholder 2"/>
          <p:cNvSpPr>
            <a:spLocks noGrp="1"/>
          </p:cNvSpPr>
          <p:nvPr>
            <p:ph idx="4294967295"/>
          </p:nvPr>
        </p:nvSpPr>
        <p:spPr>
          <a:xfrm>
            <a:off x="575707" y="2319161"/>
            <a:ext cx="9420700" cy="3778250"/>
          </a:xfrm>
          <a:prstGeom prst="rect">
            <a:avLst/>
          </a:prstGeom>
        </p:spPr>
        <p:txBody>
          <a:bodyPr>
            <a:normAutofit/>
          </a:bodyPr>
          <a:lstStyle/>
          <a:p>
            <a:pPr>
              <a:buFont typeface="Arial" panose="020B0604020202020204" pitchFamily="34" charset="0"/>
              <a:buChar char="•"/>
            </a:pPr>
            <a:r>
              <a:rPr lang="pt-BR" sz="2800" dirty="0">
                <a:latin typeface="Gill Sans MT" panose="020B0502020104020203" pitchFamily="34" charset="77"/>
              </a:rPr>
              <a:t>Como Josué conduzirá o povo de Deus através do rio em seu momento de cheia?</a:t>
            </a:r>
          </a:p>
          <a:p>
            <a:pPr lvl="1">
              <a:buFont typeface="Arial" panose="020B0604020202020204" pitchFamily="34" charset="0"/>
              <a:buChar char="•"/>
            </a:pPr>
            <a:r>
              <a:rPr lang="pt-BR" sz="2800" dirty="0">
                <a:latin typeface="Gill Sans MT" panose="020B0502020104020203" pitchFamily="34" charset="77"/>
              </a:rPr>
              <a:t>Josué ora.</a:t>
            </a:r>
          </a:p>
          <a:p>
            <a:pPr lvl="1">
              <a:buFont typeface="Arial" panose="020B0604020202020204" pitchFamily="34" charset="0"/>
              <a:buChar char="•"/>
            </a:pPr>
            <a:r>
              <a:rPr lang="pt-BR" sz="2800" dirty="0">
                <a:latin typeface="Gill Sans MT" panose="020B0502020104020203" pitchFamily="34" charset="77"/>
              </a:rPr>
              <a:t>O povo ora.</a:t>
            </a:r>
          </a:p>
          <a:p>
            <a:pPr lvl="1">
              <a:buFont typeface="Arial" panose="020B0604020202020204" pitchFamily="34" charset="0"/>
              <a:buChar char="•"/>
            </a:pPr>
            <a:r>
              <a:rPr lang="pt-BR" sz="2800" dirty="0">
                <a:latin typeface="Gill Sans MT" panose="020B0502020104020203" pitchFamily="34" charset="77"/>
              </a:rPr>
              <a:t>Os sacerdotes obedecem.</a:t>
            </a:r>
          </a:p>
          <a:p>
            <a:endParaRPr lang="pt-BR" sz="2800" dirty="0">
              <a:latin typeface="Gill Sans MT" panose="020B0502020104020203" pitchFamily="34" charset="77"/>
            </a:endParaRPr>
          </a:p>
        </p:txBody>
      </p:sp>
    </p:spTree>
    <p:extLst>
      <p:ext uri="{BB962C8B-B14F-4D97-AF65-F5344CB8AC3E}">
        <p14:creationId xmlns:p14="http://schemas.microsoft.com/office/powerpoint/2010/main" val="11717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5B35323D-5897-C341-91AC-7856B52A13E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pt-BR" b="1" dirty="0">
                <a:solidFill>
                  <a:schemeClr val="accent1"/>
                </a:solidFill>
                <a:latin typeface="Gill Sans MT" panose="020B0502020104020203" pitchFamily="34" charset="77"/>
              </a:rPr>
              <a:t>Josué Ora—</a:t>
            </a:r>
            <a:br>
              <a:rPr lang="pt-BR" b="1" dirty="0">
                <a:latin typeface="Gill Sans MT" panose="020B0502020104020203" pitchFamily="34" charset="77"/>
              </a:rPr>
            </a:br>
            <a:r>
              <a:rPr lang="pt-BR" b="1" dirty="0">
                <a:latin typeface="Gill Sans MT" panose="020B0502020104020203" pitchFamily="34" charset="77"/>
              </a:rPr>
              <a:t>Esperando Ouvir de Deus</a:t>
            </a:r>
          </a:p>
        </p:txBody>
      </p:sp>
      <p:sp>
        <p:nvSpPr>
          <p:cNvPr id="3" name="Content Placeholder 2"/>
          <p:cNvSpPr>
            <a:spLocks noGrp="1"/>
          </p:cNvSpPr>
          <p:nvPr>
            <p:ph idx="4294967295"/>
          </p:nvPr>
        </p:nvSpPr>
        <p:spPr>
          <a:xfrm>
            <a:off x="678180" y="2133600"/>
            <a:ext cx="9550701" cy="3778250"/>
          </a:xfrm>
          <a:prstGeom prst="rect">
            <a:avLst/>
          </a:prstGeom>
        </p:spPr>
        <p:txBody>
          <a:bodyPr anchor="ctr">
            <a:normAutofit/>
          </a:bodyPr>
          <a:lstStyle/>
          <a:p>
            <a:pPr marL="0" indent="0" algn="ctr">
              <a:buNone/>
            </a:pPr>
            <a:r>
              <a:rPr lang="en-US" sz="1800" kern="1200" dirty="0">
                <a:solidFill>
                  <a:schemeClr val="tx1"/>
                </a:solidFill>
                <a:effectLst/>
                <a:latin typeface="+mn-lt"/>
                <a:ea typeface="+mn-ea"/>
                <a:cs typeface="+mn-cs"/>
              </a:rPr>
              <a:t>“</a:t>
            </a:r>
            <a:r>
              <a:rPr lang="pt-BR" sz="2800" baseline="30000" dirty="0">
                <a:solidFill>
                  <a:srgbClr val="000000"/>
                </a:solidFill>
                <a:effectLst/>
                <a:latin typeface="Avenir Next"/>
                <a:ea typeface="Times New Roman" panose="02020603050405020304" pitchFamily="18" charset="0"/>
                <a:cs typeface="Calibri" panose="020F0502020204030204" pitchFamily="34" charset="0"/>
              </a:rPr>
              <a:t>2</a:t>
            </a:r>
            <a:r>
              <a:rPr lang="pt-BR" sz="2800" dirty="0">
                <a:solidFill>
                  <a:srgbClr val="000000"/>
                </a:solidFill>
                <a:effectLst/>
                <a:latin typeface="Avenir Next"/>
                <a:ea typeface="Times New Roman" panose="02020603050405020304" pitchFamily="18" charset="0"/>
                <a:cs typeface="Calibri" panose="020F0502020204030204" pitchFamily="34" charset="0"/>
              </a:rPr>
              <a:t> [...] </a:t>
            </a:r>
            <a:r>
              <a:rPr lang="en-US" sz="2800" dirty="0">
                <a:solidFill>
                  <a:schemeClr val="tx1"/>
                </a:solidFill>
                <a:latin typeface="Gill Sans MT" panose="020B0502020104020203" pitchFamily="34" charset="77"/>
              </a:rPr>
              <a:t>l</a:t>
            </a:r>
            <a:r>
              <a:rPr lang="pt-BR" sz="2800" dirty="0" err="1">
                <a:solidFill>
                  <a:schemeClr val="tx1"/>
                </a:solidFill>
                <a:latin typeface="Gill Sans MT" panose="020B0502020104020203" pitchFamily="34" charset="77"/>
              </a:rPr>
              <a:t>evanta-te</a:t>
            </a:r>
            <a:r>
              <a:rPr lang="pt-BR" sz="2800" dirty="0">
                <a:solidFill>
                  <a:schemeClr val="tx1"/>
                </a:solidFill>
                <a:latin typeface="Gill Sans MT" panose="020B0502020104020203" pitchFamily="34" charset="77"/>
              </a:rPr>
              <a:t>, pois, agora, passa este Jordão, tu e todo este povo, à terra que eu dou aos filhos de Israel. </a:t>
            </a:r>
          </a:p>
          <a:p>
            <a:pPr marL="0" indent="0" algn="ctr">
              <a:buNone/>
            </a:pPr>
            <a:r>
              <a:rPr lang="pt-BR" sz="2800" baseline="30000" dirty="0">
                <a:solidFill>
                  <a:srgbClr val="000000"/>
                </a:solidFill>
                <a:effectLst/>
                <a:latin typeface="Avenir Next"/>
                <a:ea typeface="Times New Roman" panose="02020603050405020304" pitchFamily="18" charset="0"/>
                <a:cs typeface="Calibri" panose="020F0502020204030204" pitchFamily="34" charset="0"/>
              </a:rPr>
              <a:t>9</a:t>
            </a:r>
            <a:r>
              <a:rPr lang="pt-BR" sz="2800" dirty="0">
                <a:solidFill>
                  <a:srgbClr val="000000"/>
                </a:solidFill>
                <a:effectLst/>
                <a:latin typeface="Avenir Next"/>
                <a:ea typeface="Times New Roman" panose="02020603050405020304" pitchFamily="18" charset="0"/>
                <a:cs typeface="Calibri" panose="020F0502020204030204" pitchFamily="34" charset="0"/>
              </a:rPr>
              <a:t> Não </a:t>
            </a:r>
            <a:r>
              <a:rPr lang="pt-BR" sz="2800" dirty="0" err="1">
                <a:solidFill>
                  <a:schemeClr val="tx1"/>
                </a:solidFill>
                <a:latin typeface="Gill Sans MT" panose="020B0502020104020203" pitchFamily="34" charset="77"/>
              </a:rPr>
              <a:t>to</a:t>
            </a:r>
            <a:r>
              <a:rPr lang="pt-BR" sz="2800" dirty="0">
                <a:solidFill>
                  <a:schemeClr val="tx1"/>
                </a:solidFill>
                <a:latin typeface="Gill Sans MT" panose="020B0502020104020203" pitchFamily="34" charset="77"/>
              </a:rPr>
              <a:t> mandei eu? Esforça-te e tem bom ânimo; não pasmes, nem te espantes, porque o Senhor, teu Deus, é contigo, por onde quer que andares.” </a:t>
            </a:r>
          </a:p>
          <a:p>
            <a:pPr marL="0" indent="0" algn="ctr">
              <a:buNone/>
            </a:pPr>
            <a:r>
              <a:rPr lang="pt-BR" sz="2800" dirty="0">
                <a:latin typeface="Gill Sans MT" panose="020B0502020104020203" pitchFamily="34" charset="77"/>
              </a:rPr>
              <a:t>—</a:t>
            </a:r>
            <a:r>
              <a:rPr lang="pt-BR" sz="2800" dirty="0">
                <a:solidFill>
                  <a:schemeClr val="tx1"/>
                </a:solidFill>
                <a:latin typeface="Gill Sans MT" panose="020B0502020104020203" pitchFamily="34" charset="77"/>
              </a:rPr>
              <a:t>Josué 1:2, 9, </a:t>
            </a:r>
            <a:r>
              <a:rPr lang="pt-BR" sz="2800" dirty="0" err="1">
                <a:solidFill>
                  <a:schemeClr val="tx1"/>
                </a:solidFill>
                <a:latin typeface="Gill Sans MT" panose="020B0502020104020203" pitchFamily="34" charset="77"/>
              </a:rPr>
              <a:t>ARC</a:t>
            </a:r>
            <a:endParaRPr lang="pt-BR" sz="2800" dirty="0">
              <a:latin typeface="Gill Sans MT" panose="020B0502020104020203" pitchFamily="34" charset="77"/>
            </a:endParaRPr>
          </a:p>
        </p:txBody>
      </p:sp>
    </p:spTree>
    <p:extLst>
      <p:ext uri="{BB962C8B-B14F-4D97-AF65-F5344CB8AC3E}">
        <p14:creationId xmlns:p14="http://schemas.microsoft.com/office/powerpoint/2010/main" val="648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E6F3F6AE-B03D-0946-A7CF-985FB2C5755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9397" y="319882"/>
            <a:ext cx="10835640" cy="1281112"/>
          </a:xfrm>
          <a:prstGeom prst="rect">
            <a:avLst/>
          </a:prstGeom>
        </p:spPr>
        <p:txBody>
          <a:bodyPr>
            <a:normAutofit fontScale="90000"/>
          </a:bodyPr>
          <a:lstStyle/>
          <a:p>
            <a:r>
              <a:rPr lang="pt-BR" sz="4000" b="1" dirty="0">
                <a:solidFill>
                  <a:schemeClr val="accent1"/>
                </a:solidFill>
                <a:latin typeface="Gill Sans MT" panose="020B0502020104020203" pitchFamily="34" charset="77"/>
              </a:rPr>
              <a:t>Os Israelitas Oram—</a:t>
            </a:r>
            <a:br>
              <a:rPr lang="pt-BR" sz="4000" b="1" dirty="0">
                <a:latin typeface="Gill Sans MT" panose="020B0502020104020203" pitchFamily="34" charset="77"/>
              </a:rPr>
            </a:br>
            <a:r>
              <a:rPr lang="pt-BR" sz="4000" b="1" dirty="0">
                <a:latin typeface="Gill Sans MT" panose="020B0502020104020203" pitchFamily="34" charset="77"/>
              </a:rPr>
              <a:t>Confessando e Submetendo-se</a:t>
            </a:r>
            <a:br>
              <a:rPr lang="pt-BR" b="1" dirty="0">
                <a:latin typeface="Gill Sans MT" panose="020B0502020104020203" pitchFamily="34" charset="77"/>
              </a:rPr>
            </a:br>
            <a:endParaRPr lang="pt-BR" b="1" dirty="0">
              <a:latin typeface="Gill Sans MT" panose="020B0502020104020203" pitchFamily="34" charset="77"/>
            </a:endParaRPr>
          </a:p>
        </p:txBody>
      </p:sp>
      <p:sp>
        <p:nvSpPr>
          <p:cNvPr id="3" name="Content Placeholder 2"/>
          <p:cNvSpPr>
            <a:spLocks noGrp="1"/>
          </p:cNvSpPr>
          <p:nvPr>
            <p:ph idx="4294967295"/>
          </p:nvPr>
        </p:nvSpPr>
        <p:spPr>
          <a:xfrm>
            <a:off x="244227" y="2453878"/>
            <a:ext cx="10224720" cy="3551238"/>
          </a:xfrm>
          <a:prstGeom prst="rect">
            <a:avLst/>
          </a:prstGeom>
        </p:spPr>
        <p:txBody>
          <a:bodyPr anchor="ctr">
            <a:normAutofit/>
          </a:bodyPr>
          <a:lstStyle/>
          <a:p>
            <a:pPr marL="0" indent="0" algn="ctr">
              <a:buNone/>
            </a:pPr>
            <a:r>
              <a:rPr lang="en-US" sz="2800" b="1" dirty="0">
                <a:solidFill>
                  <a:schemeClr val="tx1"/>
                </a:solidFill>
                <a:latin typeface="Gill Sans MT" panose="020B0502020104020203" pitchFamily="34" charset="77"/>
              </a:rPr>
              <a:t>“[…] </a:t>
            </a:r>
            <a:r>
              <a:rPr lang="pt-BR" sz="2800" b="1" dirty="0">
                <a:solidFill>
                  <a:schemeClr val="tx1"/>
                </a:solidFill>
                <a:latin typeface="Gill Sans MT" panose="020B0502020104020203" pitchFamily="34" charset="77"/>
              </a:rPr>
              <a:t>Tudo quanto nos ordenaste faremos e aonde quer que nos enviares iremos</a:t>
            </a:r>
            <a:r>
              <a:rPr lang="en-US" sz="2800" b="1" dirty="0">
                <a:solidFill>
                  <a:schemeClr val="tx1"/>
                </a:solidFill>
                <a:latin typeface="Gill Sans MT" panose="020B0502020104020203" pitchFamily="34" charset="77"/>
              </a:rPr>
              <a:t>”. </a:t>
            </a:r>
          </a:p>
          <a:p>
            <a:pPr marL="0" indent="0" algn="ctr">
              <a:buNone/>
            </a:pPr>
            <a:r>
              <a:rPr lang="en-US" sz="2800" b="1" dirty="0">
                <a:latin typeface="Gill Sans MT" panose="020B0502020104020203" pitchFamily="34" charset="77"/>
              </a:rPr>
              <a:t>—</a:t>
            </a:r>
            <a:r>
              <a:rPr lang="pt-BR" sz="2800" b="1" dirty="0">
                <a:solidFill>
                  <a:schemeClr val="tx1"/>
                </a:solidFill>
                <a:latin typeface="Gill Sans MT" panose="020B0502020104020203" pitchFamily="34" charset="77"/>
              </a:rPr>
              <a:t>Josué</a:t>
            </a:r>
            <a:r>
              <a:rPr lang="en-US" sz="2800" b="1" dirty="0">
                <a:solidFill>
                  <a:schemeClr val="tx1"/>
                </a:solidFill>
                <a:latin typeface="Gill Sans MT" panose="020B0502020104020203" pitchFamily="34" charset="77"/>
              </a:rPr>
              <a:t> 1:16, ARC</a:t>
            </a:r>
            <a:endParaRPr lang="en-US" sz="2800" b="1" dirty="0">
              <a:latin typeface="Gill Sans MT" panose="020B0502020104020203" pitchFamily="34" charset="77"/>
            </a:endParaRPr>
          </a:p>
        </p:txBody>
      </p:sp>
    </p:spTree>
    <p:extLst>
      <p:ext uri="{BB962C8B-B14F-4D97-AF65-F5344CB8AC3E}">
        <p14:creationId xmlns:p14="http://schemas.microsoft.com/office/powerpoint/2010/main" val="1023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94DEA3-7BDE-A54F-9727-5B784C12A4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384969"/>
            <a:ext cx="10835640" cy="1363662"/>
          </a:xfrm>
          <a:prstGeom prst="rect">
            <a:avLst/>
          </a:prstGeom>
        </p:spPr>
        <p:txBody>
          <a:bodyPr>
            <a:normAutofit fontScale="90000"/>
          </a:bodyPr>
          <a:lstStyle/>
          <a:p>
            <a:r>
              <a:rPr lang="pt-BR" sz="4000" b="1" dirty="0">
                <a:solidFill>
                  <a:schemeClr val="accent1"/>
                </a:solidFill>
                <a:latin typeface="Gill Sans MT" panose="020B0502020104020203" pitchFamily="34" charset="77"/>
              </a:rPr>
              <a:t>Os Sacerdotes Obedecem—</a:t>
            </a:r>
            <a:br>
              <a:rPr lang="pt-BR" sz="4000" b="1" dirty="0">
                <a:solidFill>
                  <a:schemeClr val="tx1"/>
                </a:solidFill>
                <a:latin typeface="Gill Sans MT" panose="020B0502020104020203" pitchFamily="34" charset="77"/>
              </a:rPr>
            </a:br>
            <a:r>
              <a:rPr lang="pt-BR" sz="4000" b="1" dirty="0">
                <a:solidFill>
                  <a:schemeClr val="tx1"/>
                </a:solidFill>
                <a:latin typeface="Gill Sans MT" panose="020B0502020104020203" pitchFamily="34" charset="77"/>
              </a:rPr>
              <a:t>Agindo com Fé</a:t>
            </a:r>
            <a:br>
              <a:rPr lang="pt-BR" b="1" dirty="0">
                <a:solidFill>
                  <a:schemeClr val="tx1"/>
                </a:solidFill>
                <a:latin typeface="Gill Sans MT" panose="020B0502020104020203" pitchFamily="34" charset="77"/>
              </a:rPr>
            </a:br>
            <a:endParaRPr lang="pt-BR"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002533" cy="3778250"/>
          </a:xfrm>
          <a:prstGeom prst="rect">
            <a:avLst/>
          </a:prstGeom>
        </p:spPr>
        <p:txBody>
          <a:bodyPr anchor="ctr">
            <a:normAutofit/>
          </a:bodyPr>
          <a:lstStyle/>
          <a:p>
            <a:pPr marL="0" indent="0" algn="ctr">
              <a:buNone/>
            </a:pPr>
            <a:r>
              <a:rPr lang="pt-BR" sz="2600" dirty="0">
                <a:solidFill>
                  <a:schemeClr val="tx1"/>
                </a:solidFill>
                <a:latin typeface="Gill Sans MT" panose="020B0502020104020203" pitchFamily="34" charset="77"/>
              </a:rPr>
              <a:t>“Porém os sacerdotes que levavam a arca do concerto do Senhor pararam firmes em seco no meio do Jordão; e todo o Israel passou em seco, até que todo o povo acabou de passar o Jordão.”</a:t>
            </a:r>
          </a:p>
          <a:p>
            <a:pPr marL="0" indent="0" algn="ctr">
              <a:buNone/>
            </a:pPr>
            <a:r>
              <a:rPr lang="pt-BR" sz="2600" dirty="0">
                <a:solidFill>
                  <a:schemeClr val="tx1"/>
                </a:solidFill>
                <a:latin typeface="Gill Sans MT" panose="020B0502020104020203" pitchFamily="34" charset="77"/>
              </a:rPr>
              <a:t>—Josué 3:17, ARC</a:t>
            </a:r>
            <a:endParaRPr lang="pt-BR" sz="2600" dirty="0">
              <a:latin typeface="Gill Sans MT" panose="020B0502020104020203" pitchFamily="34" charset="77"/>
            </a:endParaRPr>
          </a:p>
        </p:txBody>
      </p:sp>
    </p:spTree>
    <p:extLst>
      <p:ext uri="{BB962C8B-B14F-4D97-AF65-F5344CB8AC3E}">
        <p14:creationId xmlns:p14="http://schemas.microsoft.com/office/powerpoint/2010/main" val="15032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40BC888F-0BED-3B4E-AB76-971AAF413C8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45705" y="426244"/>
            <a:ext cx="10835640" cy="1281112"/>
          </a:xfrm>
          <a:prstGeom prst="rect">
            <a:avLst/>
          </a:prstGeom>
        </p:spPr>
        <p:txBody>
          <a:bodyPr/>
          <a:lstStyle/>
          <a:p>
            <a:r>
              <a:rPr lang="pt-BR" b="1" dirty="0">
                <a:solidFill>
                  <a:srgbClr val="009193"/>
                </a:solidFill>
                <a:latin typeface="Gill Sans MT" panose="020B0502020104020203" pitchFamily="34" charset="77"/>
              </a:rPr>
              <a:t>LIÇÃO 1:</a:t>
            </a:r>
            <a:br>
              <a:rPr lang="pt-BR" b="1" dirty="0">
                <a:solidFill>
                  <a:srgbClr val="009193"/>
                </a:solidFill>
                <a:latin typeface="Gill Sans MT" panose="020B0502020104020203" pitchFamily="34" charset="77"/>
              </a:rPr>
            </a:br>
            <a:r>
              <a:rPr lang="pt-BR" b="1" dirty="0">
                <a:solidFill>
                  <a:srgbClr val="009193"/>
                </a:solidFill>
                <a:latin typeface="Gill Sans MT" panose="020B0502020104020203" pitchFamily="34" charset="77"/>
              </a:rPr>
              <a:t>A Oração Abre o Coração a Deus</a:t>
            </a:r>
          </a:p>
        </p:txBody>
      </p:sp>
      <p:sp>
        <p:nvSpPr>
          <p:cNvPr id="3" name="Content Placeholder 2"/>
          <p:cNvSpPr>
            <a:spLocks noGrp="1"/>
          </p:cNvSpPr>
          <p:nvPr>
            <p:ph idx="4294967295"/>
          </p:nvPr>
        </p:nvSpPr>
        <p:spPr>
          <a:xfrm>
            <a:off x="600688" y="2393552"/>
            <a:ext cx="9488708" cy="4038203"/>
          </a:xfrm>
          <a:prstGeom prst="rect">
            <a:avLst/>
          </a:prstGeom>
        </p:spPr>
        <p:txBody>
          <a:bodyPr/>
          <a:lstStyle/>
          <a:p>
            <a:pPr>
              <a:buFont typeface="Arial" panose="020B0604020202020204" pitchFamily="34" charset="0"/>
              <a:buChar char="•"/>
            </a:pPr>
            <a:r>
              <a:rPr lang="pt-BR" sz="2600" dirty="0">
                <a:latin typeface="Gill Sans MT" panose="020B0502020104020203" pitchFamily="34" charset="77"/>
              </a:rPr>
              <a:t>Deus anseia por nós </a:t>
            </a:r>
          </a:p>
          <a:p>
            <a:pPr lvl="1">
              <a:buFont typeface="Arial" panose="020B0604020202020204" pitchFamily="34" charset="0"/>
              <a:buChar char="•"/>
            </a:pPr>
            <a:r>
              <a:rPr lang="pt-BR" sz="2600" dirty="0">
                <a:latin typeface="Gill Sans MT" panose="020B0502020104020203" pitchFamily="34" charset="77"/>
              </a:rPr>
              <a:t>agarre Suas promissas, </a:t>
            </a:r>
          </a:p>
          <a:p>
            <a:pPr lvl="1">
              <a:buFont typeface="Arial" panose="020B0604020202020204" pitchFamily="34" charset="0"/>
              <a:buChar char="•"/>
            </a:pPr>
            <a:r>
              <a:rPr lang="pt-BR" sz="2600" dirty="0">
                <a:latin typeface="Gill Sans MT" panose="020B0502020104020203" pitchFamily="34" charset="77"/>
              </a:rPr>
              <a:t>creia que elas são destinadas para nós também, assim como para o ouvinte original,</a:t>
            </a:r>
          </a:p>
          <a:p>
            <a:pPr lvl="1">
              <a:buFont typeface="Arial" panose="020B0604020202020204" pitchFamily="34" charset="0"/>
              <a:buChar char="•"/>
            </a:pPr>
            <a:r>
              <a:rPr lang="pt-BR" sz="2600" dirty="0">
                <a:latin typeface="Gill Sans MT" panose="020B0502020104020203" pitchFamily="34" charset="77"/>
              </a:rPr>
              <a:t>e verdadeiramente espere por grandes coisas.</a:t>
            </a:r>
          </a:p>
          <a:p>
            <a:pPr>
              <a:buFont typeface="Arial" panose="020B0604020202020204" pitchFamily="34" charset="0"/>
              <a:buChar char="•"/>
            </a:pPr>
            <a:r>
              <a:rPr lang="pt-BR" sz="2600" dirty="0">
                <a:latin typeface="Gill Sans MT" panose="020B0502020104020203" pitchFamily="34" charset="77"/>
              </a:rPr>
              <a:t>Em vez disso, nós lutamos sozinhos com os nossos dilemas. </a:t>
            </a:r>
          </a:p>
          <a:p>
            <a:pPr>
              <a:buFont typeface="Arial" panose="020B0604020202020204" pitchFamily="34" charset="0"/>
              <a:buChar char="•"/>
            </a:pPr>
            <a:r>
              <a:rPr lang="pt-BR" sz="2600" dirty="0">
                <a:latin typeface="Gill Sans MT" panose="020B0502020104020203" pitchFamily="34" charset="77"/>
              </a:rPr>
              <a:t>É uma grande vitória quando nós finalmente permitimos Jesus ser o Senhor, não apenas de nossas vidas, mas de nossos pensamentos!</a:t>
            </a:r>
          </a:p>
        </p:txBody>
      </p:sp>
    </p:spTree>
    <p:extLst>
      <p:ext uri="{BB962C8B-B14F-4D97-AF65-F5344CB8AC3E}">
        <p14:creationId xmlns:p14="http://schemas.microsoft.com/office/powerpoint/2010/main" val="145043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FFDCA5BE-A8EB-6047-8C6C-21436D221EC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14709" y="305594"/>
            <a:ext cx="9473210" cy="1281112"/>
          </a:xfrm>
          <a:prstGeom prst="rect">
            <a:avLst/>
          </a:prstGeom>
        </p:spPr>
        <p:txBody>
          <a:bodyPr/>
          <a:lstStyle/>
          <a:p>
            <a:r>
              <a:rPr lang="pt-BR" b="1" dirty="0">
                <a:solidFill>
                  <a:schemeClr val="accent1"/>
                </a:solidFill>
                <a:latin typeface="Gill Sans MT" panose="020B0502020104020203" pitchFamily="34" charset="77"/>
              </a:rPr>
              <a:t>Nós Oramos—</a:t>
            </a:r>
            <a:br>
              <a:rPr lang="pt-BR" b="1" dirty="0">
                <a:latin typeface="Gill Sans MT" panose="020B0502020104020203" pitchFamily="34" charset="77"/>
              </a:rPr>
            </a:br>
            <a:r>
              <a:rPr lang="pt-BR" b="1" dirty="0">
                <a:latin typeface="Gill Sans MT" panose="020B0502020104020203" pitchFamily="34" charset="77"/>
              </a:rPr>
              <a:t>Criando Relacionamento com Deus</a:t>
            </a:r>
          </a:p>
        </p:txBody>
      </p:sp>
      <p:sp>
        <p:nvSpPr>
          <p:cNvPr id="3" name="Content Placeholder 2"/>
          <p:cNvSpPr>
            <a:spLocks noGrp="1"/>
          </p:cNvSpPr>
          <p:nvPr>
            <p:ph idx="4294967295"/>
          </p:nvPr>
        </p:nvSpPr>
        <p:spPr>
          <a:xfrm>
            <a:off x="0" y="2118101"/>
            <a:ext cx="10431624" cy="3778250"/>
          </a:xfrm>
          <a:prstGeom prst="rect">
            <a:avLst/>
          </a:prstGeom>
        </p:spPr>
        <p:txBody>
          <a:bodyPr anchor="ctr">
            <a:normAutofit/>
          </a:bodyPr>
          <a:lstStyle/>
          <a:p>
            <a:pPr marL="0" indent="0" algn="ctr">
              <a:buNone/>
            </a:pPr>
            <a:r>
              <a:rPr lang="en-US" sz="2800" dirty="0">
                <a:latin typeface="Gill Sans MT" panose="020B0502020104020203" pitchFamily="34" charset="77"/>
              </a:rPr>
              <a:t>“</a:t>
            </a:r>
            <a:r>
              <a:rPr lang="pt-BR" sz="2800" dirty="0">
                <a:latin typeface="Gill Sans MT" panose="020B0502020104020203" pitchFamily="34" charset="77"/>
              </a:rPr>
              <a:t>Por que é que você está aí desse jeito, com a cara no chão</a:t>
            </a:r>
            <a:r>
              <a:rPr lang="en-US" sz="2800" dirty="0">
                <a:latin typeface="Gill Sans MT" panose="020B0502020104020203" pitchFamily="34" charset="77"/>
              </a:rPr>
              <a:t>?” </a:t>
            </a:r>
          </a:p>
          <a:p>
            <a:pPr marL="0" indent="0" algn="ctr">
              <a:buNone/>
            </a:pPr>
            <a:r>
              <a:rPr lang="en-US" sz="2800" dirty="0">
                <a:latin typeface="Gill Sans MT" panose="020B0502020104020203" pitchFamily="34" charset="77"/>
              </a:rPr>
              <a:t>—</a:t>
            </a:r>
            <a:r>
              <a:rPr lang="en-US" sz="2800" dirty="0" err="1">
                <a:latin typeface="Gill Sans MT" panose="020B0502020104020203" pitchFamily="34" charset="77"/>
              </a:rPr>
              <a:t>Josué</a:t>
            </a:r>
            <a:r>
              <a:rPr lang="en-US" sz="2800" dirty="0">
                <a:latin typeface="Gill Sans MT" panose="020B0502020104020203" pitchFamily="34" charset="77"/>
              </a:rPr>
              <a:t> 7:10, NTLH</a:t>
            </a:r>
          </a:p>
          <a:p>
            <a:pPr marL="0" indent="0" algn="ctr">
              <a:buNone/>
            </a:pPr>
            <a:endParaRPr lang="en-US" sz="2800" dirty="0">
              <a:latin typeface="Gill Sans MT" panose="020B0502020104020203" pitchFamily="34" charset="77"/>
            </a:endParaRPr>
          </a:p>
          <a:p>
            <a:pPr marL="0" indent="0" algn="ctr">
              <a:buNone/>
            </a:pPr>
            <a:r>
              <a:rPr lang="en-US" sz="2800" dirty="0">
                <a:latin typeface="Gill Sans MT" panose="020B0502020104020203" pitchFamily="34" charset="77"/>
              </a:rPr>
              <a:t>“</a:t>
            </a:r>
            <a:r>
              <a:rPr lang="pt-BR" sz="2800" dirty="0">
                <a:latin typeface="Gill Sans MT" panose="020B0502020104020203" pitchFamily="34" charset="77"/>
              </a:rPr>
              <a:t>[...] e o que vem a mim, de modo nenhum o lançarei fora</a:t>
            </a:r>
            <a:r>
              <a:rPr lang="en-US" sz="2800" dirty="0">
                <a:latin typeface="Gill Sans MT" panose="020B0502020104020203" pitchFamily="34" charset="77"/>
              </a:rPr>
              <a:t>.”</a:t>
            </a:r>
          </a:p>
          <a:p>
            <a:pPr marL="0" indent="0" algn="ctr">
              <a:buNone/>
            </a:pPr>
            <a:r>
              <a:rPr lang="en-US" sz="2800" dirty="0">
                <a:latin typeface="Gill Sans MT" panose="020B0502020104020203" pitchFamily="34" charset="77"/>
              </a:rPr>
              <a:t>—João 6:37, NAA</a:t>
            </a:r>
          </a:p>
        </p:txBody>
      </p:sp>
    </p:spTree>
    <p:extLst>
      <p:ext uri="{BB962C8B-B14F-4D97-AF65-F5344CB8AC3E}">
        <p14:creationId xmlns:p14="http://schemas.microsoft.com/office/powerpoint/2010/main" val="1034873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{3C3DCD85-D2D1-3A49-ADEA-372B6815AB3B}tf10001069</Template>
  <TotalTime>1296</TotalTime>
  <Words>5977</Words>
  <Application>Microsoft Macintosh PowerPoint</Application>
  <PresentationFormat>Widescreen</PresentationFormat>
  <Paragraphs>229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vt:lpstr>
      <vt:lpstr>Calibri</vt:lpstr>
      <vt:lpstr>Century Gothic</vt:lpstr>
      <vt:lpstr>Gill Sans MT</vt:lpstr>
      <vt:lpstr>Wingdings 3</vt:lpstr>
      <vt:lpstr>Wisp</vt:lpstr>
      <vt:lpstr>Orando nos Últimos Dias</vt:lpstr>
      <vt:lpstr>PowerPoint Presentation</vt:lpstr>
      <vt:lpstr>A Narrativa Bíblica É Escrita para Nossa Instrução</vt:lpstr>
      <vt:lpstr>A Crise de Josué</vt:lpstr>
      <vt:lpstr>Josué Ora— Esperando Ouvir de Deus</vt:lpstr>
      <vt:lpstr>Os Israelitas Oram— Confessando e Submetendo-se </vt:lpstr>
      <vt:lpstr>Os Sacerdotes Obedecem— Agindo com Fé </vt:lpstr>
      <vt:lpstr>LIÇÃO 1: A Oração Abre o Coração a Deus</vt:lpstr>
      <vt:lpstr>Nós Oramos— Criando Relacionamento com Deus</vt:lpstr>
      <vt:lpstr>Nós Oramos— Criando um Relacionamento com Deus</vt:lpstr>
      <vt:lpstr>Jesus Ora— Preparando-Se para a Batalha com o Inimigo </vt:lpstr>
      <vt:lpstr>PowerPoint Presentation</vt:lpstr>
      <vt:lpstr>PowerPoint Presentation</vt:lpstr>
      <vt:lpstr>LIÇÃO 2: A Oração Leva à Confissão e Submissão</vt:lpstr>
      <vt:lpstr>Nós Oramos—  Suplicando pela Experiência do Espírito Santo</vt:lpstr>
      <vt:lpstr>Nós Oramos—  Antecipando o Poder da Chuva Serôdia</vt:lpstr>
      <vt:lpstr>LIÇÃO 3: A Oração Constrói as Lembranças </vt:lpstr>
      <vt:lpstr>Nós Oramos— Lembrando Como Deus nos Guiou</vt:lpstr>
      <vt:lpstr>LIÇÃO 4: A Oração Permite que Deus Revele Seus Planos</vt:lpstr>
      <vt:lpstr>Josué Ora— Ouvindo a Ordem de Deus</vt:lpstr>
      <vt:lpstr>Nós Oramos— Ajudando-nos a Reconhecer a Voz de Deus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Timon</dc:creator>
  <cp:lastModifiedBy>DSA - Gretel Fontana</cp:lastModifiedBy>
  <cp:revision>73</cp:revision>
  <dcterms:created xsi:type="dcterms:W3CDTF">2021-11-18T20:28:34Z</dcterms:created>
  <dcterms:modified xsi:type="dcterms:W3CDTF">2022-01-31T19:52:25Z</dcterms:modified>
</cp:coreProperties>
</file>