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8" r:id="rId4"/>
    <p:sldId id="262" r:id="rId5"/>
    <p:sldId id="260" r:id="rId6"/>
    <p:sldId id="263" r:id="rId7"/>
    <p:sldId id="257"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9771D-93D2-214B-80D6-E75B12D6415B}" v="6" dt="2022-11-16T19:29:42.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p:restoredTop sz="96654"/>
  </p:normalViewPr>
  <p:slideViewPr>
    <p:cSldViewPr snapToGrid="0">
      <p:cViewPr varScale="1">
        <p:scale>
          <a:sx n="128" d="100"/>
          <a:sy n="128"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D263-5553-A17F-9505-D6342CC4F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F564E7-346C-3754-017F-1170ACB28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CD297B-7A14-80BC-02FE-D5F3A3D3958E}"/>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5" name="Footer Placeholder 4">
            <a:extLst>
              <a:ext uri="{FF2B5EF4-FFF2-40B4-BE49-F238E27FC236}">
                <a16:creationId xmlns:a16="http://schemas.microsoft.com/office/drawing/2014/main" id="{9B38F346-2247-C5F4-8DF0-0DB6E233F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AF7DE-1A22-8E91-5799-2638DDC94259}"/>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77580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C1EF-2909-7276-9BB2-3233C1417A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121970-19E1-4F8A-6F2E-6C5F186A3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330D5-C0FC-BBF7-A818-28894135D8DA}"/>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5" name="Footer Placeholder 4">
            <a:extLst>
              <a:ext uri="{FF2B5EF4-FFF2-40B4-BE49-F238E27FC236}">
                <a16:creationId xmlns:a16="http://schemas.microsoft.com/office/drawing/2014/main" id="{09F36DCD-9C96-EB42-7469-3C0693436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C494C-09A1-8307-8D0F-3729C39E8353}"/>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370060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0BD0D-BAC0-EB7D-EDB6-D940372E98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AB1AC2-F407-BEB3-3AE5-A3D1771877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A179C-943B-1ABD-E443-D42D2E43DABA}"/>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5" name="Footer Placeholder 4">
            <a:extLst>
              <a:ext uri="{FF2B5EF4-FFF2-40B4-BE49-F238E27FC236}">
                <a16:creationId xmlns:a16="http://schemas.microsoft.com/office/drawing/2014/main" id="{5E4E4099-D09F-91E4-6277-BC41F4E8B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772AF-3880-56AE-D6AE-CAC55E025DDD}"/>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87283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D688-6B86-4979-783C-47C80E343A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ADEAE-BEA5-649A-3367-B72F06C7C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8C300-CFE6-9152-E100-073D70A5F332}"/>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5" name="Footer Placeholder 4">
            <a:extLst>
              <a:ext uri="{FF2B5EF4-FFF2-40B4-BE49-F238E27FC236}">
                <a16:creationId xmlns:a16="http://schemas.microsoft.com/office/drawing/2014/main" id="{A45602A9-C293-B255-A50D-592A1B861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B36F5-CD52-B3A4-F4B1-68603B00591D}"/>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81847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CD1B-969E-0A3A-2550-4E8138559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549C7-90CF-3CD7-FE12-30B6F30D8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017314-04CE-5664-6124-6A8959613B11}"/>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5" name="Footer Placeholder 4">
            <a:extLst>
              <a:ext uri="{FF2B5EF4-FFF2-40B4-BE49-F238E27FC236}">
                <a16:creationId xmlns:a16="http://schemas.microsoft.com/office/drawing/2014/main" id="{EA8B0747-A0E1-DF5C-A168-2F698087A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A38B9-4A72-CE8C-157B-7E000885B96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365674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2FD4-9082-3C16-1255-56BDDD2A41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1CD850-AE7D-F8FB-B740-9E1A2BD0E9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19CA5E-A008-793B-6488-0EC1820E1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B4EA8A-AACC-3ACE-C401-016FFD6D3917}"/>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6" name="Footer Placeholder 5">
            <a:extLst>
              <a:ext uri="{FF2B5EF4-FFF2-40B4-BE49-F238E27FC236}">
                <a16:creationId xmlns:a16="http://schemas.microsoft.com/office/drawing/2014/main" id="{E8163B38-BF7E-959B-D788-8CC66EAFB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1CD7E-CC0C-53F5-13B8-57A1A363D08B}"/>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41297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0767-86CA-3088-D274-4EAB29E29F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9A59C3-7ADD-39AF-5D70-099C066C5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849DAB-F547-0DD9-463A-272A57D40F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6C87D3-EA5F-84A8-1B45-1E75EE7E0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B26129-5DB1-0762-0E83-7FEC15DD23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347BCE-5B3E-91C7-19D7-7B992384C047}"/>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8" name="Footer Placeholder 7">
            <a:extLst>
              <a:ext uri="{FF2B5EF4-FFF2-40B4-BE49-F238E27FC236}">
                <a16:creationId xmlns:a16="http://schemas.microsoft.com/office/drawing/2014/main" id="{A6D2B333-A624-B8F5-43F0-D4428B574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3999D5-21DE-62EC-D234-26D71114F67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331512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E259-407F-D696-D3F8-EB84FAE4A2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B46CD6-9311-8F8B-EC82-404108517F22}"/>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4" name="Footer Placeholder 3">
            <a:extLst>
              <a:ext uri="{FF2B5EF4-FFF2-40B4-BE49-F238E27FC236}">
                <a16:creationId xmlns:a16="http://schemas.microsoft.com/office/drawing/2014/main" id="{51B0BB4A-E28C-BB5A-B1BF-059DE4B02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882D36-620F-4C8F-AB1A-AC72A65ACC9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38161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56EDC9-4775-55E6-5740-1443AEBC7604}"/>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3" name="Footer Placeholder 2">
            <a:extLst>
              <a:ext uri="{FF2B5EF4-FFF2-40B4-BE49-F238E27FC236}">
                <a16:creationId xmlns:a16="http://schemas.microsoft.com/office/drawing/2014/main" id="{5D964F94-9C88-D0B4-97A8-2BB57B21E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E80019-22ED-882D-8D9A-FB60F6455D0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151037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E97D-EB0D-E723-4AE5-5D5B91BB8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6F9C74-B104-B4CF-BEFF-1C8A4BC9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BF334-07C0-0906-E530-AF72E0791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F49AD-2335-F874-E502-4813CEB3750E}"/>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6" name="Footer Placeholder 5">
            <a:extLst>
              <a:ext uri="{FF2B5EF4-FFF2-40B4-BE49-F238E27FC236}">
                <a16:creationId xmlns:a16="http://schemas.microsoft.com/office/drawing/2014/main" id="{5E857393-F924-102C-5D5E-36519276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3E39C-F4EB-0491-C0AD-A0CA5469A7B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461544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10F2-353B-0A0D-78EB-2ABDE68C9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8E8F9A-B95C-97E4-8AD2-C828AFEDF7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8CB767-3A93-9540-E7C5-772A7B62F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E3943-5197-9065-43BE-1160E5B5BB15}"/>
              </a:ext>
            </a:extLst>
          </p:cNvPr>
          <p:cNvSpPr>
            <a:spLocks noGrp="1"/>
          </p:cNvSpPr>
          <p:nvPr>
            <p:ph type="dt" sz="half" idx="10"/>
          </p:nvPr>
        </p:nvSpPr>
        <p:spPr/>
        <p:txBody>
          <a:bodyPr/>
          <a:lstStyle/>
          <a:p>
            <a:fld id="{C22D8F24-C69B-7D4F-8E26-D4EE1DCD4234}" type="datetimeFigureOut">
              <a:rPr lang="en-US" smtClean="0"/>
              <a:t>11/28/22</a:t>
            </a:fld>
            <a:endParaRPr lang="en-US"/>
          </a:p>
        </p:txBody>
      </p:sp>
      <p:sp>
        <p:nvSpPr>
          <p:cNvPr id="6" name="Footer Placeholder 5">
            <a:extLst>
              <a:ext uri="{FF2B5EF4-FFF2-40B4-BE49-F238E27FC236}">
                <a16:creationId xmlns:a16="http://schemas.microsoft.com/office/drawing/2014/main" id="{E39EE9F1-3487-7773-2D77-A33F5CCB9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3D3CF-573C-55F7-32E6-88963976116E}"/>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10816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39D03B-25B4-FD8D-4AC9-34543F08A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3F961-2D15-3962-C160-512878133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C301E-0C16-978A-7DA2-8098D572A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D8F24-C69B-7D4F-8E26-D4EE1DCD4234}" type="datetimeFigureOut">
              <a:rPr lang="en-US" smtClean="0"/>
              <a:t>11/28/22</a:t>
            </a:fld>
            <a:endParaRPr lang="en-US"/>
          </a:p>
        </p:txBody>
      </p:sp>
      <p:sp>
        <p:nvSpPr>
          <p:cNvPr id="5" name="Footer Placeholder 4">
            <a:extLst>
              <a:ext uri="{FF2B5EF4-FFF2-40B4-BE49-F238E27FC236}">
                <a16:creationId xmlns:a16="http://schemas.microsoft.com/office/drawing/2014/main" id="{DE969B6E-9E25-2175-14B6-EECB857F4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908F3D-940E-470D-E664-7FD33F9C3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1611-5E40-2245-A17A-A6D8675E9FE0}" type="slidenum">
              <a:rPr lang="en-US" smtClean="0"/>
              <a:t>‹#›</a:t>
            </a:fld>
            <a:endParaRPr lang="en-US"/>
          </a:p>
        </p:txBody>
      </p:sp>
    </p:spTree>
    <p:extLst>
      <p:ext uri="{BB962C8B-B14F-4D97-AF65-F5344CB8AC3E}">
        <p14:creationId xmlns:p14="http://schemas.microsoft.com/office/powerpoint/2010/main" val="392020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8A0C-AE64-2597-4FD0-E0F7D7B0C667}"/>
              </a:ext>
            </a:extLst>
          </p:cNvPr>
          <p:cNvSpPr>
            <a:spLocks noGrp="1"/>
          </p:cNvSpPr>
          <p:nvPr>
            <p:ph type="ctrTitle"/>
          </p:nvPr>
        </p:nvSpPr>
        <p:spPr>
          <a:xfrm>
            <a:off x="2520776" y="3122221"/>
            <a:ext cx="5029201" cy="1652386"/>
          </a:xfrm>
        </p:spPr>
        <p:txBody>
          <a:bodyPr>
            <a:normAutofit/>
          </a:bodyPr>
          <a:lstStyle/>
          <a:p>
            <a:pPr>
              <a:lnSpc>
                <a:spcPct val="100000"/>
              </a:lnSpc>
            </a:pPr>
            <a:r>
              <a:rPr lang="en-US" sz="3600" dirty="0">
                <a:solidFill>
                  <a:srgbClr val="3E5733"/>
                </a:solidFill>
                <a:latin typeface="Avenir Next Condensed" panose="020B0506020202020204" pitchFamily="34" charset="0"/>
                <a:cs typeface="Cordia New" panose="020B0304020202020204" pitchFamily="34" charset="-34"/>
              </a:rPr>
              <a:t>by </a:t>
            </a:r>
            <a:br>
              <a:rPr lang="en-US" sz="6600" dirty="0">
                <a:solidFill>
                  <a:srgbClr val="3E5733"/>
                </a:solidFill>
                <a:latin typeface="Avenir Next Condensed" panose="020B0506020202020204" pitchFamily="34" charset="0"/>
                <a:cs typeface="Cordia New" panose="020B0304020202020204" pitchFamily="34" charset="-34"/>
              </a:rPr>
            </a:br>
            <a:r>
              <a:rPr lang="en-US" sz="6600" dirty="0">
                <a:solidFill>
                  <a:srgbClr val="3E5733"/>
                </a:solidFill>
                <a:latin typeface="Avenir Next Condensed" panose="020B0506020202020204" pitchFamily="34" charset="0"/>
                <a:cs typeface="Cordia New" panose="020B0304020202020204" pitchFamily="34" charset="-34"/>
              </a:rPr>
              <a:t>PRAYER</a:t>
            </a:r>
            <a:endParaRPr lang="en-US" sz="7200" dirty="0">
              <a:solidFill>
                <a:srgbClr val="3E5733"/>
              </a:solidFill>
              <a:latin typeface="Avenir Next Condensed" panose="020B0506020202020204" pitchFamily="34" charset="0"/>
              <a:cs typeface="Cordia New" panose="020B0304020202020204" pitchFamily="34" charset="-34"/>
            </a:endParaRPr>
          </a:p>
        </p:txBody>
      </p:sp>
      <p:sp>
        <p:nvSpPr>
          <p:cNvPr id="4" name="TextBox 3">
            <a:extLst>
              <a:ext uri="{FF2B5EF4-FFF2-40B4-BE49-F238E27FC236}">
                <a16:creationId xmlns:a16="http://schemas.microsoft.com/office/drawing/2014/main" id="{8CB09A96-5555-85E3-E1C7-068542A80485}"/>
              </a:ext>
            </a:extLst>
          </p:cNvPr>
          <p:cNvSpPr txBox="1"/>
          <p:nvPr/>
        </p:nvSpPr>
        <p:spPr>
          <a:xfrm>
            <a:off x="2923394" y="5138262"/>
            <a:ext cx="3999674" cy="430887"/>
          </a:xfrm>
          <a:prstGeom prst="rect">
            <a:avLst/>
          </a:prstGeom>
          <a:noFill/>
        </p:spPr>
        <p:txBody>
          <a:bodyPr wrap="square" rtlCol="0">
            <a:spAutoFit/>
          </a:bodyPr>
          <a:lstStyle/>
          <a:p>
            <a:pPr algn="ctr"/>
            <a:r>
              <a:rPr lang="en-US" sz="1100" dirty="0">
                <a:solidFill>
                  <a:schemeClr val="tx1">
                    <a:lumMod val="50000"/>
                    <a:lumOff val="50000"/>
                  </a:schemeClr>
                </a:solidFill>
              </a:rPr>
              <a:t>2023 INTERNATIONAL DAY OF PRAYER</a:t>
            </a:r>
          </a:p>
          <a:p>
            <a:pPr algn="ctr"/>
            <a:r>
              <a:rPr lang="en-US" sz="1100" dirty="0">
                <a:solidFill>
                  <a:schemeClr val="tx1">
                    <a:lumMod val="50000"/>
                    <a:lumOff val="50000"/>
                  </a:schemeClr>
                </a:solidFill>
              </a:rPr>
              <a:t>GC WOMEN’S MINISTRIES</a:t>
            </a:r>
          </a:p>
        </p:txBody>
      </p:sp>
      <p:pic>
        <p:nvPicPr>
          <p:cNvPr id="5" name="Picture 4" descr="Background pattern&#10;&#10;Description automatically generated with medium confidence">
            <a:extLst>
              <a:ext uri="{FF2B5EF4-FFF2-40B4-BE49-F238E27FC236}">
                <a16:creationId xmlns:a16="http://schemas.microsoft.com/office/drawing/2014/main" id="{C8F60622-9C8D-B22D-8115-CFE12F1D3980}"/>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64000"/>
                    </a14:imgEffect>
                  </a14:imgLayer>
                </a14:imgProps>
              </a:ext>
            </a:extLst>
          </a:blip>
          <a:stretch>
            <a:fillRect/>
          </a:stretch>
        </p:blipFill>
        <p:spPr>
          <a:xfrm>
            <a:off x="4618642" y="4774607"/>
            <a:ext cx="609177" cy="434878"/>
          </a:xfrm>
          <a:prstGeom prst="rect">
            <a:avLst/>
          </a:prstGeom>
        </p:spPr>
      </p:pic>
      <p:sp>
        <p:nvSpPr>
          <p:cNvPr id="9" name="TextBox 8">
            <a:extLst>
              <a:ext uri="{FF2B5EF4-FFF2-40B4-BE49-F238E27FC236}">
                <a16:creationId xmlns:a16="http://schemas.microsoft.com/office/drawing/2014/main" id="{6851CA79-8882-7F59-09F8-E9E9794C9352}"/>
              </a:ext>
            </a:extLst>
          </p:cNvPr>
          <p:cNvSpPr txBox="1"/>
          <p:nvPr/>
        </p:nvSpPr>
        <p:spPr>
          <a:xfrm>
            <a:off x="2923394" y="2145259"/>
            <a:ext cx="4626583" cy="923330"/>
          </a:xfrm>
          <a:prstGeom prst="rect">
            <a:avLst/>
          </a:prstGeom>
          <a:noFill/>
        </p:spPr>
        <p:txBody>
          <a:bodyPr wrap="square">
            <a:spAutoFit/>
          </a:bodyPr>
          <a:lstStyle/>
          <a:p>
            <a:r>
              <a:rPr lang="en-US" sz="5400" dirty="0">
                <a:solidFill>
                  <a:srgbClr val="3E5733"/>
                </a:solidFill>
                <a:latin typeface="Modern Love" pitchFamily="82" charset="0"/>
                <a:cs typeface="Cordia New" panose="020B0304020202020204" pitchFamily="34" charset="-34"/>
              </a:rPr>
              <a:t>Transformed</a:t>
            </a:r>
            <a:endParaRPr lang="en-US" sz="5400" dirty="0">
              <a:solidFill>
                <a:srgbClr val="3E5733"/>
              </a:solidFill>
            </a:endParaRPr>
          </a:p>
        </p:txBody>
      </p:sp>
    </p:spTree>
    <p:extLst>
      <p:ext uri="{BB962C8B-B14F-4D97-AF65-F5344CB8AC3E}">
        <p14:creationId xmlns:p14="http://schemas.microsoft.com/office/powerpoint/2010/main" val="221328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838200" y="2862469"/>
            <a:ext cx="9294341" cy="3511136"/>
          </a:xfrm>
        </p:spPr>
        <p:txBody>
          <a:bodyPr anchor="ctr">
            <a:normAutofit/>
          </a:bodyPr>
          <a:lstStyle/>
          <a:p>
            <a:pPr marL="20955" marR="0" indent="0">
              <a:lnSpc>
                <a:spcPct val="100000"/>
              </a:lnSpc>
              <a:spcBef>
                <a:spcPts val="0"/>
              </a:spcBef>
              <a:spcAft>
                <a:spcPts val="0"/>
              </a:spcAft>
              <a:buNone/>
            </a:pPr>
            <a:r>
              <a:rPr lang="en-US"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a:t>
            </a:r>
            <a:r>
              <a:rPr lang="en-US"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a:t>
            </a:r>
            <a:r>
              <a:rPr lang="de-DE"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Romans 12:1-2, NKJV)</a:t>
            </a:r>
            <a:endParaRPr lang="en-US" sz="48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9008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838200" y="2395330"/>
            <a:ext cx="9294341" cy="3511136"/>
          </a:xfrm>
        </p:spPr>
        <p:txBody>
          <a:bodyPr anchor="ctr">
            <a:normAutofit/>
          </a:bodyPr>
          <a:lstStyle/>
          <a:p>
            <a:pPr marL="20955" marR="0" indent="0">
              <a:lnSpc>
                <a:spcPct val="100000"/>
              </a:lnSpc>
              <a:spcBef>
                <a:spcPts val="0"/>
              </a:spcBef>
              <a:spcAft>
                <a:spcPts val="0"/>
              </a:spcAft>
              <a:buNone/>
            </a:pPr>
            <a:r>
              <a:rPr lang="en-US" sz="32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“The effective, fervent prayer of a righteous man avails much.” </a:t>
            </a:r>
            <a:r>
              <a:rPr lang="en-US"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a:t>
            </a:r>
            <a:r>
              <a:rPr lang="de-DE"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James 5:16, NKJV)</a:t>
            </a:r>
            <a:endParaRPr lang="en-US" sz="80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5400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ECE72-62C0-4E1B-3771-9FE07FE7C7A1}"/>
              </a:ext>
            </a:extLst>
          </p:cNvPr>
          <p:cNvSpPr>
            <a:spLocks noGrp="1"/>
          </p:cNvSpPr>
          <p:nvPr>
            <p:ph idx="1"/>
          </p:nvPr>
        </p:nvSpPr>
        <p:spPr>
          <a:xfrm>
            <a:off x="848139" y="1868556"/>
            <a:ext cx="9232557" cy="2753139"/>
          </a:xfrm>
        </p:spPr>
        <p:txBody>
          <a:bodyPr anchor="ctr">
            <a:normAutofit/>
          </a:bodyPr>
          <a:lstStyle/>
          <a:p>
            <a:pPr marL="0" indent="0">
              <a:lnSpc>
                <a:spcPct val="100000"/>
              </a:lnSpc>
              <a:buNone/>
            </a:pPr>
            <a:r>
              <a:rPr lang="en-US" sz="32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When in distress we do not consider how we look, or what others may say. We are in God’s throne room and the conversation between each of us and our Father is personal. </a:t>
            </a:r>
            <a:endParaRPr lang="en-US" sz="60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
        <p:nvSpPr>
          <p:cNvPr id="5" name="TextBox 4">
            <a:extLst>
              <a:ext uri="{FF2B5EF4-FFF2-40B4-BE49-F238E27FC236}">
                <a16:creationId xmlns:a16="http://schemas.microsoft.com/office/drawing/2014/main" id="{B5899EB8-FCBB-C24F-9DCC-1391CF06E67E}"/>
              </a:ext>
            </a:extLst>
          </p:cNvPr>
          <p:cNvSpPr txBox="1"/>
          <p:nvPr/>
        </p:nvSpPr>
        <p:spPr>
          <a:xfrm>
            <a:off x="3737112" y="4854473"/>
            <a:ext cx="6582189" cy="584775"/>
          </a:xfrm>
          <a:prstGeom prst="rect">
            <a:avLst/>
          </a:prstGeom>
          <a:noFill/>
        </p:spPr>
        <p:txBody>
          <a:bodyPr wrap="square">
            <a:spAutoFit/>
          </a:bodyPr>
          <a:lstStyle/>
          <a:p>
            <a:r>
              <a:rPr lang="en-US" sz="3200" b="1" dirty="0">
                <a:solidFill>
                  <a:srgbClr val="3E5733"/>
                </a:solidFill>
                <a:effectLst/>
                <a:latin typeface="Avenir Next Condensed" panose="020B0506020202020204" pitchFamily="34" charset="0"/>
                <a:ea typeface="Arial Unicode MS" panose="020B0604020202020204" pitchFamily="34" charset="-128"/>
                <a:cs typeface="Times New Roman" panose="02020603050405020304" pitchFamily="18" charset="0"/>
              </a:rPr>
              <a:t>Prayer changes situations and people. </a:t>
            </a:r>
            <a:endParaRPr lang="en-US" sz="3200" b="1" dirty="0">
              <a:solidFill>
                <a:srgbClr val="3E5733"/>
              </a:solidFill>
              <a:latin typeface="Avenir Next Condensed" panose="020B0506020202020204" pitchFamily="34" charset="0"/>
            </a:endParaRPr>
          </a:p>
        </p:txBody>
      </p:sp>
      <p:sp>
        <p:nvSpPr>
          <p:cNvPr id="6" name="Title 1">
            <a:extLst>
              <a:ext uri="{FF2B5EF4-FFF2-40B4-BE49-F238E27FC236}">
                <a16:creationId xmlns:a16="http://schemas.microsoft.com/office/drawing/2014/main" id="{F3CB8340-EACE-35B1-C6DD-9CB703D78BAA}"/>
              </a:ext>
            </a:extLst>
          </p:cNvPr>
          <p:cNvSpPr txBox="1">
            <a:spLocks/>
          </p:cNvSpPr>
          <p:nvPr/>
        </p:nvSpPr>
        <p:spPr>
          <a:xfrm>
            <a:off x="-19878" y="0"/>
            <a:ext cx="10465904" cy="1868557"/>
          </a:xfrm>
          <a:prstGeom prst="rect">
            <a:avLst/>
          </a:prstGeom>
          <a:solidFill>
            <a:schemeClr val="bg1">
              <a:alpha val="4825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3E5733"/>
                </a:solidFill>
                <a:latin typeface="Avenir Next Condensed" panose="020B0506020202020204" pitchFamily="34" charset="0"/>
              </a:rPr>
              <a:t>	Transformed by Prayer in Difficult Times</a:t>
            </a:r>
          </a:p>
        </p:txBody>
      </p:sp>
    </p:spTree>
    <p:extLst>
      <p:ext uri="{BB962C8B-B14F-4D97-AF65-F5344CB8AC3E}">
        <p14:creationId xmlns:p14="http://schemas.microsoft.com/office/powerpoint/2010/main" val="58790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ECE72-62C0-4E1B-3771-9FE07FE7C7A1}"/>
              </a:ext>
            </a:extLst>
          </p:cNvPr>
          <p:cNvSpPr>
            <a:spLocks noGrp="1"/>
          </p:cNvSpPr>
          <p:nvPr>
            <p:ph idx="1"/>
          </p:nvPr>
        </p:nvSpPr>
        <p:spPr>
          <a:xfrm>
            <a:off x="838200" y="1840062"/>
            <a:ext cx="9232557" cy="3189137"/>
          </a:xfrm>
        </p:spPr>
        <p:txBody>
          <a:bodyPr anchor="ctr">
            <a:normAutofit/>
          </a:bodyPr>
          <a:lstStyle/>
          <a:p>
            <a:pPr marL="0" marR="0" indent="0">
              <a:lnSpc>
                <a:spcPct val="100000"/>
              </a:lnSpc>
              <a:spcBef>
                <a:spcPts val="0"/>
              </a:spcBef>
              <a:spcAft>
                <a:spcPts val="0"/>
              </a:spcAft>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When we pray do we believe God will answer? And when God answers do we believe He answered or do we try to figure out a more concrete and logical answer, never really believing that God did it for us?</a:t>
            </a:r>
            <a:endParaRPr lang="en-US" sz="32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
        <p:nvSpPr>
          <p:cNvPr id="7" name="Title 1">
            <a:extLst>
              <a:ext uri="{FF2B5EF4-FFF2-40B4-BE49-F238E27FC236}">
                <a16:creationId xmlns:a16="http://schemas.microsoft.com/office/drawing/2014/main" id="{2520AB77-A50E-D4DE-1977-15F4F98F86A3}"/>
              </a:ext>
            </a:extLst>
          </p:cNvPr>
          <p:cNvSpPr txBox="1">
            <a:spLocks/>
          </p:cNvSpPr>
          <p:nvPr/>
        </p:nvSpPr>
        <p:spPr>
          <a:xfrm>
            <a:off x="-19878" y="0"/>
            <a:ext cx="10465904" cy="1868557"/>
          </a:xfrm>
          <a:prstGeom prst="rect">
            <a:avLst/>
          </a:prstGeom>
          <a:solidFill>
            <a:schemeClr val="bg1">
              <a:alpha val="4825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3E5733"/>
                </a:solidFill>
                <a:latin typeface="Avenir Next Condensed" panose="020B0506020202020204" pitchFamily="34" charset="0"/>
              </a:rPr>
              <a:t>	Transformed by Prayer in Difficult Times</a:t>
            </a:r>
          </a:p>
        </p:txBody>
      </p:sp>
    </p:spTree>
    <p:extLst>
      <p:ext uri="{BB962C8B-B14F-4D97-AF65-F5344CB8AC3E}">
        <p14:creationId xmlns:p14="http://schemas.microsoft.com/office/powerpoint/2010/main" val="385617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en-US" sz="4800" dirty="0">
                <a:solidFill>
                  <a:schemeClr val="tx1">
                    <a:lumMod val="75000"/>
                    <a:lumOff val="25000"/>
                  </a:schemeClr>
                </a:solidFill>
                <a:latin typeface="Avenir Next Condensed" panose="020B0506020202020204" pitchFamily="34" charset="0"/>
              </a:rPr>
              <a:t>Come to the Father</a:t>
            </a: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609601" y="1835564"/>
            <a:ext cx="9011478" cy="4495662"/>
          </a:xfrm>
          <a:noFill/>
        </p:spPr>
        <p:txBody>
          <a:bodyPr anchor="ctr">
            <a:normAutofit lnSpcReduction="10000"/>
          </a:bodyPr>
          <a:lstStyle/>
          <a:p>
            <a:pPr marR="0" indent="0">
              <a:lnSpc>
                <a:spcPct val="120000"/>
              </a:lnSpc>
              <a:spcBef>
                <a:spcPts val="800"/>
              </a:spcBef>
              <a:spcAft>
                <a:spcPts val="0"/>
              </a:spcAft>
              <a:buNone/>
            </a:pPr>
            <a:r>
              <a:rPr lang="en-US"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“There is no time or place in which it is inappropriate to offer up a petition to God. There is nothing that can prevent us from lifting up our hearts in the spirit of earnest prayer. In the crowds on the street, in the midst of a business engagement, when we are all alone and feel rejected by others, we may send up a petition to God and plead for divine guidance and help, as did Nehemiah when he made his request before King Artaxerxes...” </a:t>
            </a:r>
            <a:endParaRPr lang="en-US"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3059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en-US" sz="4800" dirty="0">
                <a:solidFill>
                  <a:schemeClr val="tx1">
                    <a:lumMod val="75000"/>
                    <a:lumOff val="25000"/>
                  </a:schemeClr>
                </a:solidFill>
                <a:latin typeface="Avenir Next Condensed" panose="020B0506020202020204" pitchFamily="34" charset="0"/>
              </a:rPr>
              <a:t>Come to the Father</a:t>
            </a: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699052" y="1805747"/>
            <a:ext cx="9146059" cy="4351338"/>
          </a:xfrm>
          <a:noFill/>
        </p:spPr>
        <p:txBody>
          <a:bodyPr anchor="ctr">
            <a:normAutofit/>
          </a:bodyPr>
          <a:lstStyle/>
          <a:p>
            <a:pPr marR="0" indent="0">
              <a:lnSpc>
                <a:spcPct val="100000"/>
              </a:lnSpc>
              <a:spcBef>
                <a:spcPts val="800"/>
              </a:spcBef>
              <a:spcAft>
                <a:spcPts val="0"/>
              </a:spcAft>
              <a:buNone/>
            </a:pPr>
            <a:r>
              <a:rPr lang="en-US"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“A closet of communion may be found wherever we are. We should have the door of the heart open continually and our invitation going up that Jesus may come and abide as a heavenly guest in the soul...”</a:t>
            </a:r>
            <a:endParaRPr lang="en-US"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3533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en-US" sz="4800" dirty="0">
                <a:solidFill>
                  <a:schemeClr val="tx1">
                    <a:lumMod val="75000"/>
                    <a:lumOff val="25000"/>
                  </a:schemeClr>
                </a:solidFill>
                <a:latin typeface="Avenir Next Condensed" panose="020B0506020202020204" pitchFamily="34" charset="0"/>
              </a:rPr>
              <a:t>Come to the Father</a:t>
            </a: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639417" y="1825624"/>
            <a:ext cx="9146059" cy="4754079"/>
          </a:xfrm>
          <a:noFill/>
        </p:spPr>
        <p:txBody>
          <a:bodyPr anchor="ctr">
            <a:normAutofit/>
          </a:bodyPr>
          <a:lstStyle/>
          <a:p>
            <a:pPr marR="0" indent="0">
              <a:lnSpc>
                <a:spcPct val="100000"/>
              </a:lnSpc>
              <a:spcBef>
                <a:spcPts val="800"/>
              </a:spcBef>
              <a:spcAft>
                <a:spcPts val="0"/>
              </a:spcAft>
              <a:buNone/>
            </a:pPr>
            <a:r>
              <a:rPr lang="en-US"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“Although there may be a tainted, corrupted atmosphere around us, we need not breathe its miasma </a:t>
            </a:r>
            <a:r>
              <a:rPr lang="en-US" i="1"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[tainted air]</a:t>
            </a:r>
            <a:r>
              <a:rPr lang="en-US"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 but may live in the pure air of heaven. We may close every door to impure imaginings and unholy thoughts by lifting the soul into the presence of God through sincere prayer. Those whose hearts are open to receive the support and blessing of God will walk in a holier atmosphere than that of earth and will have constant communion with heaven.” </a:t>
            </a:r>
            <a:r>
              <a:rPr lang="en-US" sz="20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(Ellen G. White, </a:t>
            </a:r>
            <a:r>
              <a:rPr lang="en-US" sz="2000" i="1"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Steps to Christ,</a:t>
            </a:r>
            <a:r>
              <a:rPr lang="en-US" sz="20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 p. 99)</a:t>
            </a:r>
            <a:endParaRPr lang="en-US"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6852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B09A96-5555-85E3-E1C7-068542A80485}"/>
              </a:ext>
            </a:extLst>
          </p:cNvPr>
          <p:cNvSpPr txBox="1"/>
          <p:nvPr/>
        </p:nvSpPr>
        <p:spPr>
          <a:xfrm>
            <a:off x="3002907" y="3429000"/>
            <a:ext cx="3999674" cy="553998"/>
          </a:xfrm>
          <a:prstGeom prst="rect">
            <a:avLst/>
          </a:prstGeom>
          <a:noFill/>
        </p:spPr>
        <p:txBody>
          <a:bodyPr wrap="square" rtlCol="0">
            <a:spAutoFit/>
          </a:bodyPr>
          <a:lstStyle/>
          <a:p>
            <a:pPr algn="ctr">
              <a:lnSpc>
                <a:spcPts val="1800"/>
              </a:lnSpc>
            </a:pPr>
            <a:r>
              <a:rPr lang="en-US" sz="1600" dirty="0">
                <a:solidFill>
                  <a:schemeClr val="tx1">
                    <a:lumMod val="50000"/>
                    <a:lumOff val="50000"/>
                  </a:schemeClr>
                </a:solidFill>
              </a:rPr>
              <a:t>2023 INTERNATIONAL DAY OF PRAYER</a:t>
            </a:r>
          </a:p>
          <a:p>
            <a:pPr algn="ctr">
              <a:lnSpc>
                <a:spcPts val="1800"/>
              </a:lnSpc>
            </a:pPr>
            <a:r>
              <a:rPr lang="en-US" sz="1600" dirty="0">
                <a:solidFill>
                  <a:schemeClr val="tx1">
                    <a:lumMod val="50000"/>
                    <a:lumOff val="50000"/>
                  </a:schemeClr>
                </a:solidFill>
              </a:rPr>
              <a:t>GC WOMEN’S MINISTRIES</a:t>
            </a:r>
          </a:p>
        </p:txBody>
      </p:sp>
      <p:pic>
        <p:nvPicPr>
          <p:cNvPr id="5" name="Picture 4" descr="Background pattern&#10;&#10;Description automatically generated with medium confidence">
            <a:extLst>
              <a:ext uri="{FF2B5EF4-FFF2-40B4-BE49-F238E27FC236}">
                <a16:creationId xmlns:a16="http://schemas.microsoft.com/office/drawing/2014/main" id="{C8F60622-9C8D-B22D-8115-CFE12F1D3980}"/>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64000"/>
                    </a14:imgEffect>
                  </a14:imgLayer>
                </a14:imgProps>
              </a:ext>
            </a:extLst>
          </a:blip>
          <a:stretch>
            <a:fillRect/>
          </a:stretch>
        </p:blipFill>
        <p:spPr>
          <a:xfrm>
            <a:off x="4500558" y="2712002"/>
            <a:ext cx="1004371" cy="716998"/>
          </a:xfrm>
          <a:prstGeom prst="rect">
            <a:avLst/>
          </a:prstGeom>
        </p:spPr>
      </p:pic>
    </p:spTree>
    <p:extLst>
      <p:ext uri="{BB962C8B-B14F-4D97-AF65-F5344CB8AC3E}">
        <p14:creationId xmlns:p14="http://schemas.microsoft.com/office/powerpoint/2010/main" val="89947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ECE72-62C0-4E1B-3771-9FE07FE7C7A1}"/>
              </a:ext>
            </a:extLst>
          </p:cNvPr>
          <p:cNvSpPr>
            <a:spLocks noGrp="1"/>
          </p:cNvSpPr>
          <p:nvPr>
            <p:ph idx="1"/>
          </p:nvPr>
        </p:nvSpPr>
        <p:spPr>
          <a:xfrm>
            <a:off x="828261" y="646044"/>
            <a:ext cx="9232557" cy="4462670"/>
          </a:xfrm>
        </p:spPr>
        <p:txBody>
          <a:bodyPr anchor="ctr">
            <a:normAutofit/>
          </a:bodyPr>
          <a:lstStyle/>
          <a:p>
            <a:pPr marL="0" indent="0">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(Romans 12:1, 2, NKJV)</a:t>
            </a:r>
            <a:endParaRPr lang="en-US" sz="36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0574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Time to Pray</a:t>
            </a: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838200" y="1825625"/>
            <a:ext cx="9146059" cy="4351338"/>
          </a:xfrm>
          <a:noFill/>
        </p:spPr>
        <p:txBody>
          <a:bodyPr anchor="ctr">
            <a:normAutofit/>
          </a:bodyPr>
          <a:lstStyle/>
          <a:p>
            <a:pPr marL="0" indent="0">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“There is no time or place in which it is inappropriate to offer up a petition to God.” </a:t>
            </a:r>
          </a:p>
          <a:p>
            <a:pPr marL="0" indent="0">
              <a:buNone/>
            </a:pP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(Ellen G. White, </a:t>
            </a:r>
            <a:r>
              <a:rPr lang="en-US" sz="2400" i="1"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Prayer,</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 p. 223)</a:t>
            </a:r>
            <a:endParaRPr lang="en-US" sz="36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9949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Time to Pray</a:t>
            </a: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838200" y="1825625"/>
            <a:ext cx="9146059" cy="4351338"/>
          </a:xfrm>
          <a:noFill/>
        </p:spPr>
        <p:txBody>
          <a:bodyPr anchor="ctr">
            <a:normAutofit/>
          </a:bodyPr>
          <a:lstStyle/>
          <a:p>
            <a:pPr marR="0" indent="0">
              <a:spcBef>
                <a:spcPts val="0"/>
              </a:spcBef>
              <a:spcAft>
                <a:spcPts val="0"/>
              </a:spcAft>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“Let us therefore come boldly to the throne of grace, that we may obtain mercy and find grace to help in time of need.” </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(Hebrews 4:16, NKJV)</a:t>
            </a:r>
            <a:endParaRPr lang="en-US" sz="36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1033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EF4A18C-0513-9DA4-803F-E9F515535C26}"/>
              </a:ext>
            </a:extLst>
          </p:cNvPr>
          <p:cNvSpPr>
            <a:spLocks noGrp="1"/>
          </p:cNvSpPr>
          <p:nvPr>
            <p:ph idx="1"/>
          </p:nvPr>
        </p:nvSpPr>
        <p:spPr>
          <a:xfrm>
            <a:off x="520148" y="1825625"/>
            <a:ext cx="9568069" cy="4351338"/>
          </a:xfrm>
        </p:spPr>
        <p:txBody>
          <a:bodyPr anchor="t">
            <a:normAutofit/>
          </a:bodyPr>
          <a:lstStyle/>
          <a:p>
            <a:pPr marL="457200" lvl="1" indent="0">
              <a:buNone/>
            </a:pPr>
            <a:endPar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endParaRPr>
          </a:p>
          <a:p>
            <a:pPr marL="457200" lvl="1" indent="0">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“So all of us who have had that veil removed can see and reflect the glory of the Lord. And the Lord—who is the Spirit—makes us more and more like him as we are changed into his glorious image.” </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(2 Corinthians 3:18, NLT)</a:t>
            </a:r>
            <a:endParaRPr lang="en-US" sz="40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
        <p:nvSpPr>
          <p:cNvPr id="13" name="Title 1">
            <a:extLst>
              <a:ext uri="{FF2B5EF4-FFF2-40B4-BE49-F238E27FC236}">
                <a16:creationId xmlns:a16="http://schemas.microsoft.com/office/drawing/2014/main" id="{CE481A66-7EF4-8BF6-FB2F-E0A710F762B7}"/>
              </a:ext>
            </a:extLst>
          </p:cNvPr>
          <p:cNvSpPr>
            <a:spLocks noGrp="1"/>
          </p:cNvSpPr>
          <p:nvPr>
            <p:ph type="title"/>
          </p:nvPr>
        </p:nvSpPr>
        <p:spPr>
          <a:xfrm>
            <a:off x="0" y="0"/>
            <a:ext cx="10465904" cy="1868557"/>
          </a:xfrm>
          <a:solidFill>
            <a:schemeClr val="bg1">
              <a:alpha val="48250"/>
            </a:schemeClr>
          </a:solidFill>
        </p:spPr>
        <p:txBody>
          <a:bodyPr/>
          <a:lstStyle/>
          <a:p>
            <a:r>
              <a:rPr lang="en-US" dirty="0">
                <a:solidFill>
                  <a:schemeClr val="tx1">
                    <a:lumMod val="75000"/>
                    <a:lumOff val="25000"/>
                  </a:schemeClr>
                </a:solidFill>
                <a:latin typeface="Avenir Next Condensed" panose="020B0506020202020204" pitchFamily="34" charset="0"/>
              </a:rPr>
              <a:t> 	</a:t>
            </a:r>
            <a:r>
              <a:rPr lang="en-US" sz="4800" dirty="0">
                <a:solidFill>
                  <a:srgbClr val="3E5733"/>
                </a:solidFill>
                <a:latin typeface="Avenir Next Condensed" panose="020B0506020202020204" pitchFamily="34" charset="0"/>
              </a:rPr>
              <a:t>The Power of Prayer</a:t>
            </a:r>
            <a:endParaRPr lang="en-US" dirty="0">
              <a:solidFill>
                <a:srgbClr val="3E5733"/>
              </a:solidFill>
              <a:latin typeface="Avenir Next Condensed" panose="020B0506020202020204" pitchFamily="34" charset="0"/>
            </a:endParaRPr>
          </a:p>
        </p:txBody>
      </p:sp>
    </p:spTree>
    <p:extLst>
      <p:ext uri="{BB962C8B-B14F-4D97-AF65-F5344CB8AC3E}">
        <p14:creationId xmlns:p14="http://schemas.microsoft.com/office/powerpoint/2010/main" val="244716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838200" y="1825625"/>
            <a:ext cx="9170773" cy="4351338"/>
          </a:xfrm>
        </p:spPr>
        <p:txBody>
          <a:bodyPr anchor="ctr">
            <a:normAutofit/>
          </a:bodyPr>
          <a:lstStyle/>
          <a:p>
            <a:pPr marL="0" indent="0">
              <a:lnSpc>
                <a:spcPct val="100000"/>
              </a:lnSpc>
              <a:buNone/>
            </a:pPr>
            <a:r>
              <a:rPr lang="en-US" sz="32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“If we confess our sins, He is faithful and just to forgive us our sins and to cleanse us from all unrighteousness.” </a:t>
            </a:r>
            <a:r>
              <a:rPr lang="en-US"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a:t>
            </a:r>
            <a:r>
              <a:rPr lang="de-DE"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1 John 1:9, NKJV)</a:t>
            </a:r>
            <a:endParaRPr lang="en-US" sz="4800" dirty="0">
              <a:solidFill>
                <a:schemeClr val="tx1">
                  <a:lumMod val="75000"/>
                  <a:lumOff val="25000"/>
                </a:schemeClr>
              </a:solidFill>
              <a:latin typeface="Avenir Next" panose="020B0503020202020204" pitchFamily="34" charset="0"/>
            </a:endParaRPr>
          </a:p>
        </p:txBody>
      </p:sp>
    </p:spTree>
    <p:extLst>
      <p:ext uri="{BB962C8B-B14F-4D97-AF65-F5344CB8AC3E}">
        <p14:creationId xmlns:p14="http://schemas.microsoft.com/office/powerpoint/2010/main" val="83830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609600" y="2586798"/>
            <a:ext cx="9294341" cy="3906077"/>
          </a:xfrm>
        </p:spPr>
        <p:txBody>
          <a:bodyPr anchor="ctr">
            <a:normAutofit lnSpcReduction="10000"/>
          </a:bodyPr>
          <a:lstStyle/>
          <a:p>
            <a:pPr marR="0" indent="0">
              <a:lnSpc>
                <a:spcPct val="120000"/>
              </a:lnSpc>
              <a:spcBef>
                <a:spcPts val="0"/>
              </a:spcBef>
              <a:spcAft>
                <a:spcPts val="0"/>
              </a:spcAft>
              <a:buNone/>
            </a:pPr>
            <a:r>
              <a:rPr lang="en-US"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“Let this mind be in you, which was also in Christ Jesus, who, being in the form of God, did not consider it robbery to be equal with God, but made Himself of no reputation, taking the form of a bondservant, and coming in the likeness of men. And being found in appearance as a man, He humbled Himself and became obedient to the point of death, even the death of the cross.” </a:t>
            </a:r>
            <a:r>
              <a:rPr lang="da-DK"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(Philippians 2:5-8, NKJV)</a:t>
            </a:r>
            <a:endParaRPr lang="en-US" sz="19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9298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649356" y="2226365"/>
            <a:ext cx="9294341" cy="3511136"/>
          </a:xfrm>
        </p:spPr>
        <p:txBody>
          <a:bodyPr anchor="ctr">
            <a:normAutofit/>
          </a:bodyPr>
          <a:lstStyle/>
          <a:p>
            <a:pPr marR="0" indent="0">
              <a:lnSpc>
                <a:spcPct val="100000"/>
              </a:lnSpc>
              <a:spcBef>
                <a:spcPts val="0"/>
              </a:spcBef>
              <a:spcAft>
                <a:spcPts val="0"/>
              </a:spcAft>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“Now this is the confidence that we have in Him, that if we ask anything according to His will, He hears us.” </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a:t>
            </a:r>
            <a:r>
              <a:rPr lang="de-DE"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1 John 5:14, NKJV)</a:t>
            </a:r>
            <a:endParaRPr lang="en-US" sz="18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2061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758687" y="2246243"/>
            <a:ext cx="9294341" cy="3511136"/>
          </a:xfrm>
        </p:spPr>
        <p:txBody>
          <a:bodyPr anchor="ctr">
            <a:normAutofit/>
          </a:bodyPr>
          <a:lstStyle/>
          <a:p>
            <a:pPr marL="20955" marR="0" indent="0">
              <a:lnSpc>
                <a:spcPct val="100000"/>
              </a:lnSpc>
              <a:spcBef>
                <a:spcPts val="0"/>
              </a:spcBef>
              <a:spcAft>
                <a:spcPts val="0"/>
              </a:spcAft>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It is not about what I can do but what God can do in and through me to help and bless others. </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(Acts 8)</a:t>
            </a:r>
            <a:endParaRPr lang="en-US" sz="36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3552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865</Words>
  <Application>Microsoft Macintosh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vt:lpstr>
      <vt:lpstr>Avenir Next Condensed</vt:lpstr>
      <vt:lpstr>Avenir Next Regular</vt:lpstr>
      <vt:lpstr>Calibri</vt:lpstr>
      <vt:lpstr>Calibri Light</vt:lpstr>
      <vt:lpstr>Modern Love</vt:lpstr>
      <vt:lpstr>Office Theme</vt:lpstr>
      <vt:lpstr>by  PRAYER</vt:lpstr>
      <vt:lpstr>PowerPoint Presentation</vt:lpstr>
      <vt:lpstr>Time to Pray</vt:lpstr>
      <vt:lpstr>Time to Pray</vt:lpstr>
      <vt:lpstr>  The Power of Prayer</vt:lpstr>
      <vt:lpstr>Prayer Transforms </vt:lpstr>
      <vt:lpstr>Prayer Transforms </vt:lpstr>
      <vt:lpstr>Prayer Transforms </vt:lpstr>
      <vt:lpstr>Prayer Transforms </vt:lpstr>
      <vt:lpstr>Prayer Transforms </vt:lpstr>
      <vt:lpstr>Prayer Transforms </vt:lpstr>
      <vt:lpstr>PowerPoint Presentation</vt:lpstr>
      <vt:lpstr>PowerPoint Presentation</vt:lpstr>
      <vt:lpstr>Come to the Father</vt:lpstr>
      <vt:lpstr>Come to the Father</vt:lpstr>
      <vt:lpstr>Come to the Father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PRAYER</dc:title>
  <dc:creator>Itin, Nilde</dc:creator>
  <cp:lastModifiedBy>Turner, Rebecca</cp:lastModifiedBy>
  <cp:revision>1</cp:revision>
  <dcterms:created xsi:type="dcterms:W3CDTF">2022-11-16T15:19:06Z</dcterms:created>
  <dcterms:modified xsi:type="dcterms:W3CDTF">2022-11-28T21:35:32Z</dcterms:modified>
</cp:coreProperties>
</file>