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B0B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986460-1A58-C64E-9C3C-30A3E743F898}" v="48" dt="2026-01-15T23:17:00.922"/>
    <p1510:client id="{C8847B45-3D24-9347-8326-2B33AEBCFA46}" v="9" dt="2026-01-16T16:44:44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80" autoAdjust="0"/>
    <p:restoredTop sz="94660"/>
  </p:normalViewPr>
  <p:slideViewPr>
    <p:cSldViewPr snapToGrid="0">
      <p:cViewPr>
        <p:scale>
          <a:sx n="71" d="100"/>
          <a:sy n="71" d="100"/>
        </p:scale>
        <p:origin x="582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‹№›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865238" y="1867326"/>
            <a:ext cx="6173391" cy="852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5400" b="1" i="1" dirty="0">
                <a:ln w="0">
                  <a:solidFill>
                    <a:schemeClr val="bg1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Віра і молитва</a:t>
            </a:r>
            <a:endParaRPr lang="pt-BR" sz="5400" b="1" i="1" dirty="0">
              <a:ln w="0"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865238" y="6212401"/>
            <a:ext cx="4556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solidFill>
                  <a:schemeClr val="bg1"/>
                </a:solidFill>
              </a:rPr>
              <a:t>Міжнародний день молитви жінок </a:t>
            </a:r>
            <a:r>
              <a:rPr lang="pt-BR" sz="2000" dirty="0">
                <a:solidFill>
                  <a:schemeClr val="bg1"/>
                </a:solidFill>
              </a:rPr>
              <a:t>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1AFEF7-9465-8603-1271-70ACD284F6D2}"/>
              </a:ext>
            </a:extLst>
          </p:cNvPr>
          <p:cNvSpPr txBox="1"/>
          <p:nvPr/>
        </p:nvSpPr>
        <p:spPr>
          <a:xfrm>
            <a:off x="1571177" y="2852211"/>
            <a:ext cx="4524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Автор: Ардіс Дік Стенбакен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47C93FA-4424-62D4-ACA0-B95EF6EB8A4D}"/>
              </a:ext>
            </a:extLst>
          </p:cNvPr>
          <p:cNvSpPr/>
          <p:nvPr/>
        </p:nvSpPr>
        <p:spPr>
          <a:xfrm>
            <a:off x="1344707" y="921700"/>
            <a:ext cx="3133164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000" b="1" i="1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Жінка,</a:t>
            </a:r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33901-9BAC-1F58-F383-846FEC9CB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D075-11CD-3AD1-A110-DC40061C5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706" y="475488"/>
            <a:ext cx="9959108" cy="896112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/>
                </a:solidFill>
              </a:rPr>
              <a:t>Її віра все ще благає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4ED7B-E4CC-900F-A854-161ECA2A7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033" y="1371600"/>
            <a:ext cx="10402454" cy="53147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dirty="0"/>
              <a:t>«Господи, допоможи мені!» (Матвія 15:25). </a:t>
            </a:r>
            <a:endParaRPr lang="en-US" sz="3200" dirty="0"/>
          </a:p>
          <a:p>
            <a:pPr marL="0" indent="0">
              <a:buNone/>
            </a:pPr>
            <a:r>
              <a:rPr lang="uk-UA" dirty="0"/>
              <a:t>У 26 вірші Ісус сказав: «Не годиться брати хліб у дітей і кидати щенятам» </a:t>
            </a:r>
            <a:endParaRPr lang="en-US" sz="3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uk-UA" sz="3200" b="1" dirty="0"/>
              <a:t>Віра ніколи не здається.</a:t>
            </a:r>
            <a:endParaRPr lang="en-US" sz="3200" b="1" dirty="0"/>
          </a:p>
          <a:p>
            <a:pPr marL="0" indent="0">
              <a:buNone/>
            </a:pPr>
            <a:r>
              <a:rPr lang="uk-UA" dirty="0"/>
              <a:t>У вірші 27 вона не здалася. Вона не проігнорувала порівняння з щеням. Натомість вона погодилася:</a:t>
            </a:r>
          </a:p>
          <a:p>
            <a:pPr marL="0" indent="0">
              <a:buNone/>
            </a:pPr>
            <a:r>
              <a:rPr lang="uk-UA" dirty="0"/>
              <a:t> «Так, Господи, але й щенята їдять крихти, які падають зі столу їхніх панів.».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38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50160D-78F2-1020-77EE-57494278D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3C65141-4B4C-37FA-9D36-365D585B9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7024" y="281237"/>
            <a:ext cx="7034687" cy="1356932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bg1"/>
                </a:solidFill>
              </a:rPr>
              <a:t>Навіть крихти від Ісуса можуть задовольнити всі наші потреби.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19A9C2-A7A2-5D74-7ED9-4DEC2BFC3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076" y="1902828"/>
            <a:ext cx="10451760" cy="44765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uk-UA" sz="3200" dirty="0"/>
              <a:t>Просто подумайте про це. </a:t>
            </a:r>
          </a:p>
          <a:p>
            <a:pPr marL="0" indent="0">
              <a:buNone/>
            </a:pPr>
            <a:r>
              <a:rPr lang="uk-UA" sz="3200" dirty="0"/>
              <a:t>Ми приходимо до </a:t>
            </a:r>
            <a:r>
              <a:rPr lang="uk-UA" sz="3200" b="1" dirty="0"/>
              <a:t>Я Є, Всемогутнього Правителя Всесвіту</a:t>
            </a:r>
            <a:r>
              <a:rPr lang="uk-UA" sz="3200" dirty="0"/>
              <a:t>. </a:t>
            </a:r>
          </a:p>
          <a:p>
            <a:pPr marL="0" indent="0">
              <a:buNone/>
            </a:pPr>
            <a:r>
              <a:rPr lang="uk-UA" sz="3200" dirty="0"/>
              <a:t>Для Нього немає нічого неможливого, нічого. </a:t>
            </a:r>
          </a:p>
          <a:p>
            <a:pPr marL="0" indent="0">
              <a:buNone/>
            </a:pPr>
            <a:r>
              <a:rPr lang="uk-UA" sz="3200" dirty="0"/>
              <a:t>Нам просто потрібно просити з вірою. 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2194557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95E36C-ECDD-3BF1-FF59-4957E978D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ABBE25-DB84-9604-846E-AC2877EC5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221" y="281237"/>
            <a:ext cx="8441956" cy="1356932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/>
                </a:solidFill>
              </a:rPr>
              <a:t>У 28 вірші Ісус відповідає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0FAD85-6052-5A07-BC5C-1503BAF4E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«О жінко, велика твоя віра! </a:t>
            </a:r>
          </a:p>
          <a:p>
            <a:pPr marL="0" indent="0" algn="ctr">
              <a:buNone/>
            </a:pPr>
            <a:r>
              <a:rPr lang="uk-UA" dirty="0"/>
              <a:t>Нехай буде так, як ти хочеш!» </a:t>
            </a:r>
          </a:p>
          <a:p>
            <a:pPr marL="0" indent="0" algn="ctr">
              <a:buNone/>
            </a:pPr>
            <a:r>
              <a:rPr lang="uk-UA" dirty="0"/>
              <a:t>(Матвія 15:28).</a:t>
            </a:r>
            <a:endParaRPr lang="en-US" sz="4000" dirty="0"/>
          </a:p>
          <a:p>
            <a:pPr marL="0" indent="0">
              <a:buNone/>
            </a:pPr>
            <a:endParaRPr lang="uk-UA" sz="3200" b="1" dirty="0"/>
          </a:p>
          <a:p>
            <a:pPr marL="0" indent="0" algn="ctr">
              <a:buNone/>
            </a:pPr>
            <a:r>
              <a:rPr lang="uk-UA" sz="3200" b="1" dirty="0"/>
              <a:t>Справжня віра перемагає!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/>
              <a:t>Це майже так, ніби Господь слави підкорився </a:t>
            </a:r>
          </a:p>
          <a:p>
            <a:pPr marL="0" indent="0">
              <a:buNone/>
            </a:pPr>
            <a:r>
              <a:rPr lang="uk-UA" dirty="0"/>
              <a:t>переможній силі віри жінки та її молитви.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00489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BCCA5-CBBD-C8AB-B704-9EC2879D2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C6F62-8F84-E6B3-6954-56088057A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6984D-533E-0D82-9638-69326B3F7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115552-4D0A-0396-DAC5-061CACACE91D}"/>
              </a:ext>
            </a:extLst>
          </p:cNvPr>
          <p:cNvSpPr txBox="1"/>
          <p:nvPr/>
        </p:nvSpPr>
        <p:spPr>
          <a:xfrm>
            <a:off x="420624" y="523748"/>
            <a:ext cx="980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>
                <a:solidFill>
                  <a:schemeClr val="bg1"/>
                </a:solidFill>
                <a:latin typeface="+mj-lt"/>
              </a:rPr>
              <a:t>Подібно до віри сотника</a:t>
            </a:r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151113-ED49-C8C2-A3AF-B5F9A4A86D35}"/>
              </a:ext>
            </a:extLst>
          </p:cNvPr>
          <p:cNvSpPr txBox="1"/>
          <p:nvPr/>
        </p:nvSpPr>
        <p:spPr>
          <a:xfrm>
            <a:off x="152400" y="1721294"/>
            <a:ext cx="102639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400" dirty="0"/>
              <a:t>Запевняю вас: ні в кого в Ізраїлі не знайшов </a:t>
            </a:r>
          </a:p>
          <a:p>
            <a:r>
              <a:rPr lang="uk-UA" sz="3400" dirty="0"/>
              <a:t>Я стільки віри.</a:t>
            </a:r>
          </a:p>
          <a:p>
            <a:r>
              <a:rPr lang="uk-UA" sz="3400" dirty="0"/>
              <a:t>Кажу вам, що багато хто прийде зі сходу й заходу і сяде з Авраамом, Ісааком та Яковом у Царстві Небесному,</a:t>
            </a:r>
          </a:p>
          <a:p>
            <a:r>
              <a:rPr lang="uk-UA" sz="3400" dirty="0"/>
              <a:t>А сотникові Ісус сказав: Іди, нехай буде тобі так, як ти повірив. І його слуга тієї ж миті одужав. </a:t>
            </a:r>
          </a:p>
          <a:p>
            <a:pPr algn="r"/>
            <a:r>
              <a:rPr lang="uk-UA" sz="3200" dirty="0"/>
              <a:t>(Матвія 8:10, 11, 13)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86709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62798B-6A17-8C3E-60BE-22AB047E4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A8364-0F3D-6E16-6408-22DA63213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04DD9-75E7-9EC1-280D-4F86A861E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916D2-B94A-BDCE-0EDB-6E165E454DBB}"/>
              </a:ext>
            </a:extLst>
          </p:cNvPr>
          <p:cNvSpPr txBox="1"/>
          <p:nvPr/>
        </p:nvSpPr>
        <p:spPr>
          <a:xfrm>
            <a:off x="429768" y="496316"/>
            <a:ext cx="10151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>
                <a:solidFill>
                  <a:schemeClr val="bg1"/>
                </a:solidFill>
                <a:latin typeface="+mj-lt"/>
              </a:rPr>
              <a:t>Уроки з цієї історії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ED761-12EA-2443-2ABD-9450EB7DDC42}"/>
              </a:ext>
            </a:extLst>
          </p:cNvPr>
          <p:cNvSpPr txBox="1"/>
          <p:nvPr/>
        </p:nvSpPr>
        <p:spPr>
          <a:xfrm>
            <a:off x="152400" y="1693862"/>
            <a:ext cx="1026390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Перший, звичайно, це </a:t>
            </a:r>
            <a:r>
              <a:rPr lang="uk-UA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віра. </a:t>
            </a:r>
            <a:r>
              <a:rPr lang="uk-UA" sz="3200" dirty="0"/>
              <a:t>Віра, яку ми помітили</a:t>
            </a:r>
          </a:p>
          <a:p>
            <a:r>
              <a:rPr lang="uk-UA" sz="3200" dirty="0"/>
              <a:t>протягом усієї історії її прохання і відповідей. Віра, яка не зникає, навіть коли немає негайної відповіді. </a:t>
            </a:r>
            <a:endParaRPr lang="en-US" sz="3200" dirty="0"/>
          </a:p>
          <a:p>
            <a:r>
              <a:rPr lang="uk-UA" sz="3200" dirty="0"/>
              <a:t>Другий урок – </a:t>
            </a:r>
            <a:r>
              <a:rPr lang="uk-UA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наполегливість</a:t>
            </a:r>
            <a:r>
              <a:rPr lang="uk-UA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uk-UA" sz="3200" dirty="0"/>
              <a:t>Вона не дозволила нічому зупинити себе: ні учням, ні мовчанню, ні тому, що можна було сприйняти як грубе зневаження. Ні культурі, ні оточенню. У неї була місія, і вона не дозволила нічому завадити її молитві про допомогу.</a:t>
            </a:r>
            <a:endParaRPr lang="en-US" sz="32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1935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24912-0968-685B-2C13-E30959C9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C9A1-3EC2-9B57-1370-5E6184723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F62EC-3360-A0D8-5F12-0007D86C2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C94E92-C580-9FD0-DA32-3D0A989AF797}"/>
              </a:ext>
            </a:extLst>
          </p:cNvPr>
          <p:cNvSpPr txBox="1"/>
          <p:nvPr/>
        </p:nvSpPr>
        <p:spPr>
          <a:xfrm>
            <a:off x="152400" y="1693862"/>
            <a:ext cx="102639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По-третє: був також урок для учнів і для нас. </a:t>
            </a:r>
          </a:p>
          <a:p>
            <a:r>
              <a:rPr lang="uk-UA" sz="3200" dirty="0"/>
              <a:t>Коли ми молимося за когось іншого, ми можемо мати віру і наполегливість. </a:t>
            </a:r>
          </a:p>
          <a:p>
            <a:r>
              <a:rPr lang="uk-UA" sz="3200" dirty="0"/>
              <a:t>Але чи справді ми віримо, що Бог </a:t>
            </a:r>
            <a:r>
              <a:rPr lang="uk-UA" sz="3200" b="1" dirty="0"/>
              <a:t>піклується</a:t>
            </a:r>
            <a:r>
              <a:rPr lang="uk-UA" sz="3200" dirty="0"/>
              <a:t> про них? </a:t>
            </a:r>
          </a:p>
          <a:p>
            <a:r>
              <a:rPr lang="uk-UA" sz="3200" noProof="0" dirty="0"/>
              <a:t>Чи справді наші вчинки свідчать про </a:t>
            </a:r>
            <a:r>
              <a:rPr lang="uk-UA" sz="3200" b="1" noProof="0" dirty="0"/>
              <a:t>турботу</a:t>
            </a:r>
            <a:r>
              <a:rPr lang="uk-UA" sz="3200" noProof="0" dirty="0"/>
              <a:t> про людей?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082901-0C7E-7E63-7F36-39736323655C}"/>
              </a:ext>
            </a:extLst>
          </p:cNvPr>
          <p:cNvSpPr txBox="1"/>
          <p:nvPr/>
        </p:nvSpPr>
        <p:spPr>
          <a:xfrm>
            <a:off x="429768" y="496316"/>
            <a:ext cx="10151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>
                <a:solidFill>
                  <a:schemeClr val="bg1"/>
                </a:solidFill>
              </a:rPr>
              <a:t>Уроки з цієї історії</a:t>
            </a:r>
            <a:r>
              <a:rPr lang="en-US" sz="4400" b="1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045787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6CA7C-56A8-9A44-1E54-A1C546677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A851EF-CAD4-DD84-E97A-5DA98A4A2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4" y="819872"/>
            <a:ext cx="8257311" cy="5218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/>
              <a:t>Ця ханаанеянка, ця язичниця, грецька жінка, народжена в Сирійській Фінікії, показує нам, як молитися, як просити милосердя, не кажучи Богу, як відповісти, а просячи милосердя і наполегливо віруючи. </a:t>
            </a:r>
          </a:p>
          <a:p>
            <a:pPr marL="0" indent="0">
              <a:buNone/>
            </a:pPr>
            <a:r>
              <a:rPr lang="uk-UA" sz="3200" dirty="0"/>
              <a:t>Вона мала молитву віри, яка відмовлялася мовчати, яка кликала: «Змилуйся!» </a:t>
            </a:r>
          </a:p>
          <a:p>
            <a:pPr marL="0" indent="0">
              <a:buNone/>
            </a:pPr>
            <a:r>
              <a:rPr lang="uk-UA" sz="3200" dirty="0"/>
              <a:t>Віра, яка ніколи не здається, незважаючи на перешкоди. 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910071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36627F-3473-EAF7-3006-DAC970872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25753A-7C4D-1751-5DC8-0415CA663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422400"/>
            <a:ext cx="8257311" cy="5218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i="1" dirty="0"/>
              <a:t>Тому приступаймо сміливо до престолу благодаті, щоб одержати милість і знайти благодать для своєчасної допомоги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D49CD7-2146-FF95-031B-23E414DF1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344" y="96837"/>
            <a:ext cx="10515600" cy="1325563"/>
          </a:xfrm>
        </p:spPr>
        <p:txBody>
          <a:bodyPr>
            <a:normAutofit/>
          </a:bodyPr>
          <a:lstStyle/>
          <a:p>
            <a:r>
              <a:rPr lang="uk-UA" b="1" dirty="0"/>
              <a:t>Євреїв </a:t>
            </a:r>
            <a:r>
              <a:rPr lang="en-US" b="1" dirty="0"/>
              <a:t>4:16</a:t>
            </a:r>
          </a:p>
        </p:txBody>
      </p:sp>
    </p:spTree>
    <p:extLst>
      <p:ext uri="{BB962C8B-B14F-4D97-AF65-F5344CB8AC3E}">
        <p14:creationId xmlns:p14="http://schemas.microsoft.com/office/powerpoint/2010/main" val="1405331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>
                    <a:lumMod val="95000"/>
                  </a:schemeClr>
                </a:solidFill>
              </a:rPr>
              <a:t>Євреїв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 4:14–16 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</a:pPr>
            <a:r>
              <a:rPr lang="uk-UA" sz="3200" i="1" dirty="0"/>
              <a:t>Тому, маючи великого Первосвященика, Який пройшов небеса, — Ісуса, Божого Сина, — тримаймося визнання. Адже маємо не Такого Первосвященика, Який не може співчувати нашим слабкостям, але Який подібно до нас був випробуваний у всьому, за винятком гріха. Тому приступаймо сміливо до престолу благодаті, щоб одержати милість і знайти благодать для своєчасної допомоги.</a:t>
            </a:r>
            <a:endParaRPr lang="uk-UA" sz="32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9761" y="179637"/>
            <a:ext cx="8054894" cy="1356932"/>
          </a:xfrm>
        </p:spPr>
        <p:txBody>
          <a:bodyPr>
            <a:normAutofit/>
          </a:bodyPr>
          <a:lstStyle/>
          <a:p>
            <a:r>
              <a:rPr lang="uk-UA" sz="4800" b="1" dirty="0">
                <a:solidFill>
                  <a:schemeClr val="bg1">
                    <a:lumMod val="95000"/>
                  </a:schemeClr>
                </a:solidFill>
              </a:rPr>
              <a:t>Жінка прийшла до Ісуса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r>
              <a:rPr lang="uk-UA" dirty="0"/>
              <a:t>По-перше, у 15 розділі Матвія сказано, що вона була ханаанеянкою — язичницею, невіруючою! (див. вірш 22). Це була людина, з якою євреї не хотіли мати нічого спільного. Марк додає, що вона була грекинею, народженою в Сирійській Фінікії (див. Марка 7:26). </a:t>
            </a:r>
            <a:endParaRPr lang="en-US" sz="3200" dirty="0"/>
          </a:p>
          <a:p>
            <a:r>
              <a:rPr lang="uk-UA" dirty="0"/>
              <a:t>По-друге, жінка не мала права підходити до чоловіка, який не був її чоловіком.</a:t>
            </a:r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2727" y="1018359"/>
            <a:ext cx="7660564" cy="48212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/>
              <a:t>В Матвія 15:22 вона каже: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sz="4400" dirty="0"/>
              <a:t>«Господи, Сину Давидів, помилуй мене, бо мою доньку тяжко мучить біс!». </a:t>
            </a:r>
            <a:endParaRPr lang="en-US" sz="4400" dirty="0"/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DC585F-04EB-CBE0-F844-32C3CC0A0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D05B-669C-D06C-B012-849365CF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uk-UA" b="1" dirty="0">
                <a:solidFill>
                  <a:schemeClr val="bg1"/>
                </a:solidFill>
              </a:rPr>
              <a:t>Матвій каже</a:t>
            </a:r>
            <a:r>
              <a:rPr lang="en-US" b="1" dirty="0">
                <a:solidFill>
                  <a:schemeClr val="bg1"/>
                </a:solidFill>
              </a:rPr>
              <a:t>,</a:t>
            </a:r>
            <a:r>
              <a:rPr lang="uk-UA" b="1" dirty="0">
                <a:solidFill>
                  <a:schemeClr val="bg1"/>
                </a:solidFill>
              </a:rPr>
              <a:t> що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138AC-3496-C17C-3C0E-DC1EFA8EB9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326" y="2189238"/>
            <a:ext cx="8986030" cy="6210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000" dirty="0"/>
              <a:t>«Ісус не відповів ані слова» (вірш 23) </a:t>
            </a:r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CA3430-495E-64A3-26E9-78A406109BDB}"/>
              </a:ext>
            </a:extLst>
          </p:cNvPr>
          <p:cNvSpPr txBox="1"/>
          <p:nvPr/>
        </p:nvSpPr>
        <p:spPr>
          <a:xfrm>
            <a:off x="-313221" y="3229549"/>
            <a:ext cx="111166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Чи</a:t>
            </a:r>
            <a:r>
              <a:rPr lang="uk-UA" sz="3200" spc="-2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 </a:t>
            </a:r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відчували</a:t>
            </a:r>
            <a:r>
              <a:rPr lang="uk-UA" sz="3200" spc="-2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 </a:t>
            </a:r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ви</a:t>
            </a:r>
            <a:r>
              <a:rPr lang="uk-UA" sz="3200" spc="-2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 </a:t>
            </a:r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коли-небудь, </a:t>
            </a:r>
          </a:p>
          <a:p>
            <a:pPr algn="ctr"/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що Бог</a:t>
            </a:r>
            <a:r>
              <a:rPr lang="uk-UA" sz="3200" spc="-1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 </a:t>
            </a:r>
            <a:r>
              <a:rPr lang="uk-UA" sz="32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вас ігнорує, не чує?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E89F81-DD39-17E5-87A3-D92804CE9312}"/>
              </a:ext>
            </a:extLst>
          </p:cNvPr>
          <p:cNvSpPr txBox="1"/>
          <p:nvPr/>
        </p:nvSpPr>
        <p:spPr>
          <a:xfrm>
            <a:off x="2118659" y="5048747"/>
            <a:ext cx="62528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Іноді важко зберегти віру, коли ми відчуваємо, що наші молитви не чують.</a:t>
            </a:r>
            <a:r>
              <a:rPr lang="uk-UA" sz="2400" spc="-5" dirty="0">
                <a:effectLst/>
                <a:latin typeface="Arial" panose="020B0604020202020204" pitchFamily="34" charset="0"/>
                <a:ea typeface="Corbel" panose="020B0503020204020204" pitchFamily="34" charset="0"/>
                <a:cs typeface="Arial" panose="020B0604020202020204" pitchFamily="34" charset="0"/>
              </a:rPr>
              <a:t> </a:t>
            </a:r>
            <a:endParaRPr lang="uk-U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361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A7451-8EDC-0C74-4AC4-9387516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0AFCA-5767-4F8F-1C9E-D0BC824FA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69" y="324921"/>
            <a:ext cx="10492101" cy="1325563"/>
          </a:xfrm>
        </p:spPr>
        <p:txBody>
          <a:bodyPr>
            <a:noAutofit/>
          </a:bodyPr>
          <a:lstStyle/>
          <a:p>
            <a:r>
              <a:rPr lang="uk-UA" sz="360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концентраційному таборі під час Другої світової війни один єврейський в’язень написав:</a:t>
            </a:r>
            <a:endParaRPr lang="uk-UA" sz="3600" b="1" noProof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70295-8A45-D333-5CFA-2DD169249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i="1" dirty="0"/>
              <a:t>Я вірю в сонце</a:t>
            </a:r>
            <a:endParaRPr lang="uk-UA" sz="3600" dirty="0"/>
          </a:p>
          <a:p>
            <a:pPr marL="0" indent="0" algn="ctr">
              <a:buNone/>
            </a:pPr>
            <a:r>
              <a:rPr lang="uk-UA" sz="3600" i="1" dirty="0"/>
              <a:t>Навіть коли воно не світить </a:t>
            </a:r>
            <a:endParaRPr lang="uk-UA" sz="3600" dirty="0"/>
          </a:p>
          <a:p>
            <a:pPr marL="0" indent="0" algn="ctr">
              <a:buNone/>
            </a:pPr>
            <a:r>
              <a:rPr lang="uk-UA" sz="3600" i="1" dirty="0"/>
              <a:t>І я вірю в любов,</a:t>
            </a:r>
            <a:endParaRPr lang="uk-UA" sz="3600" dirty="0"/>
          </a:p>
          <a:p>
            <a:pPr marL="0" indent="0" algn="ctr">
              <a:buNone/>
            </a:pPr>
            <a:r>
              <a:rPr lang="uk-UA" sz="3600" i="1" dirty="0"/>
              <a:t>Навіть коли нікого немає. </a:t>
            </a:r>
            <a:endParaRPr lang="uk-UA" sz="3600" dirty="0"/>
          </a:p>
          <a:p>
            <a:pPr marL="0" indent="0" algn="ctr">
              <a:buNone/>
            </a:pPr>
            <a:r>
              <a:rPr lang="uk-UA" sz="3600" i="1" dirty="0"/>
              <a:t>І я вірю в Бога,</a:t>
            </a:r>
            <a:endParaRPr lang="uk-UA" sz="3600" dirty="0"/>
          </a:p>
          <a:p>
            <a:pPr marL="0" indent="0" algn="ctr">
              <a:buNone/>
            </a:pPr>
            <a:r>
              <a:rPr lang="uk-UA" sz="3600" i="1" dirty="0"/>
              <a:t>Навіть коли Він мовчить.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474409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431AA3-684E-FA61-B015-1BC327650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A0173-D641-7C42-1B1A-072384D36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444752"/>
            <a:ext cx="10402454" cy="5020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uk-UA" b="1" dirty="0"/>
              <a:t>«Я посланий тільки до загиблих овець з дому Ізраїля»</a:t>
            </a:r>
            <a:r>
              <a:rPr lang="uk-UA" b="1" i="1" dirty="0"/>
              <a:t>. </a:t>
            </a:r>
          </a:p>
          <a:p>
            <a:pPr marL="0" indent="0">
              <a:buNone/>
            </a:pPr>
            <a:r>
              <a:rPr lang="uk-UA" sz="3500" dirty="0"/>
              <a:t>Це як сказати</a:t>
            </a:r>
            <a:r>
              <a:rPr lang="en-US" sz="3500" dirty="0"/>
              <a:t>: </a:t>
            </a:r>
          </a:p>
          <a:p>
            <a:pPr lvl="0"/>
            <a:r>
              <a:rPr lang="uk-UA" dirty="0"/>
              <a:t>Я посланий тільки для християн, а не для мусульман</a:t>
            </a:r>
          </a:p>
          <a:p>
            <a:pPr lvl="0"/>
            <a:r>
              <a:rPr lang="uk-UA" dirty="0"/>
              <a:t>Мене послали тільки для людей з білою шкірою, а не темношкірих</a:t>
            </a:r>
          </a:p>
          <a:p>
            <a:pPr lvl="0"/>
            <a:r>
              <a:rPr lang="uk-UA" dirty="0"/>
              <a:t>Мене послали тільки до багатих людей, а не до бідних</a:t>
            </a:r>
          </a:p>
          <a:p>
            <a:pPr lvl="0"/>
            <a:r>
              <a:rPr lang="uk-UA" dirty="0"/>
              <a:t>Я посланий тільки для високоосвічених людей, а не для решти з вас</a:t>
            </a:r>
          </a:p>
          <a:p>
            <a:pPr marL="0" indent="0">
              <a:buNone/>
            </a:pPr>
            <a:r>
              <a:rPr lang="uk-UA" sz="3500" dirty="0">
                <a:solidFill>
                  <a:srgbClr val="C00000"/>
                </a:solidFill>
              </a:rPr>
              <a:t>Це так не схоже на Ісуса</a:t>
            </a:r>
            <a:r>
              <a:rPr lang="en-US" sz="3500" dirty="0">
                <a:solidFill>
                  <a:srgbClr val="C00000"/>
                </a:solidFill>
              </a:rPr>
              <a:t>!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811BB4-6272-7687-55C0-70DF03D81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88" y="273685"/>
            <a:ext cx="10515600" cy="1325563"/>
          </a:xfrm>
        </p:spPr>
        <p:txBody>
          <a:bodyPr/>
          <a:lstStyle/>
          <a:p>
            <a:r>
              <a:rPr lang="uk-UA" b="1" dirty="0">
                <a:solidFill>
                  <a:schemeClr val="bg1"/>
                </a:solidFill>
              </a:rPr>
              <a:t>У 24 вірші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uk-UA" b="1" dirty="0">
                <a:solidFill>
                  <a:schemeClr val="bg1"/>
                </a:solidFill>
              </a:rPr>
              <a:t>Ісус відповідає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58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BB68-53CC-A9FE-9916-F0E2EB394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79-19A7-DEC6-653C-3BC629D2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713" y="171624"/>
            <a:ext cx="6907663" cy="702435"/>
          </a:xfrm>
        </p:spPr>
        <p:txBody>
          <a:bodyPr>
            <a:normAutofit/>
          </a:bodyPr>
          <a:lstStyle/>
          <a:p>
            <a:r>
              <a:rPr lang="uk-UA" sz="2800" b="1" dirty="0"/>
              <a:t>Спробуємо зрозуміти відповідь Ісуса</a:t>
            </a:r>
            <a:r>
              <a:rPr lang="en-US" sz="2800" b="1" dirty="0"/>
              <a:t>:</a:t>
            </a:r>
            <a:endParaRPr lang="pt-BR" sz="2800" b="1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7C6CB1-DF2A-A775-1719-E039192B4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5149" y="1224459"/>
            <a:ext cx="8561702" cy="48961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3500" dirty="0"/>
              <a:t>«Служачи її горю, Він міг дати живий приклад уроку, якому Він хотів навчити. [Єврейський] народ, якому було надано всі можливості зрозуміти істину, не знав про потреби тих, хто їх оточував. Не було зроблено жодних зусиль, щоб допомогти душам, які перебували в темряві. Стіна, яку збудувала єврейська гордість, відгородила навіть учнів від співчуття до язичницького світу. Але ці бар'єри мали бути зруйновані»</a:t>
            </a:r>
          </a:p>
          <a:p>
            <a:pPr marL="0" indent="0" algn="r">
              <a:buNone/>
            </a:pPr>
            <a:endParaRPr lang="uk-UA" sz="3200" i="1" dirty="0"/>
          </a:p>
          <a:p>
            <a:pPr marL="0" indent="0" algn="r">
              <a:buNone/>
            </a:pPr>
            <a:r>
              <a:rPr lang="uk-UA" sz="3200" i="1" dirty="0"/>
              <a:t>Еллен Уайт «Дочки Божі»</a:t>
            </a:r>
            <a:endParaRPr lang="en-US" sz="3200" i="1" dirty="0"/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965369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11A215-5062-3D6F-3C35-49922FFB7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2447B7-71FC-7BA3-6CB3-46949255248A}"/>
              </a:ext>
            </a:extLst>
          </p:cNvPr>
          <p:cNvSpPr txBox="1"/>
          <p:nvPr/>
        </p:nvSpPr>
        <p:spPr>
          <a:xfrm>
            <a:off x="1879600" y="1542907"/>
            <a:ext cx="8496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Чи можете ви уявити, що Ісус пройшов весь цей шлях від Галілеї, щоб зустрітися з цією однією жінкою? 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Він цінував цю жінку. Він цінував її дочку. Він цінував її прохання, її молитву, і Він був готовий і бажав відповісти. </a:t>
            </a:r>
          </a:p>
          <a:p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Писання вказує, що Він не зробив нічого іншого в Тирі, ніяких інших чудес, дій чи навчань.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773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</TotalTime>
  <Words>954</Words>
  <Application>Microsoft Office PowerPoint</Application>
  <PresentationFormat>Широкий екран</PresentationFormat>
  <Paragraphs>85</Paragraphs>
  <Slides>17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Montserrat</vt:lpstr>
      <vt:lpstr>Office Theme</vt:lpstr>
      <vt:lpstr>Презентація PowerPoint</vt:lpstr>
      <vt:lpstr>Євреїв 4:14–16 </vt:lpstr>
      <vt:lpstr>Жінка прийшла до Ісуса</vt:lpstr>
      <vt:lpstr>Презентація PowerPoint</vt:lpstr>
      <vt:lpstr> Матвій каже, що </vt:lpstr>
      <vt:lpstr>У концентраційному таборі під час Другої світової війни один єврейський в’язень написав:</vt:lpstr>
      <vt:lpstr>У 24 вірші, Ісус відповідає:</vt:lpstr>
      <vt:lpstr>Спробуємо зрозуміти відповідь Ісуса:</vt:lpstr>
      <vt:lpstr>Презентація PowerPoint</vt:lpstr>
      <vt:lpstr>Її віра все ще благає</vt:lpstr>
      <vt:lpstr>Навіть крихти від Ісуса можуть задовольнити всі наші потреби. </vt:lpstr>
      <vt:lpstr>У 28 вірші Ісус відповідає:</vt:lpstr>
      <vt:lpstr> </vt:lpstr>
      <vt:lpstr> </vt:lpstr>
      <vt:lpstr> </vt:lpstr>
      <vt:lpstr>Презентація PowerPoint</vt:lpstr>
      <vt:lpstr>Євреїв 4:16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Iryna Nechytailenko</cp:lastModifiedBy>
  <cp:revision>13</cp:revision>
  <dcterms:created xsi:type="dcterms:W3CDTF">2023-02-14T12:16:54Z</dcterms:created>
  <dcterms:modified xsi:type="dcterms:W3CDTF">2026-01-28T03:03:08Z</dcterms:modified>
</cp:coreProperties>
</file>