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3"/>
  </p:notesMasterIdLst>
  <p:sldIdLst>
    <p:sldId id="256" r:id="rId2"/>
    <p:sldId id="257" r:id="rId3"/>
    <p:sldId id="261" r:id="rId4"/>
    <p:sldId id="262" r:id="rId5"/>
    <p:sldId id="263" r:id="rId6"/>
    <p:sldId id="264" r:id="rId7"/>
    <p:sldId id="265" r:id="rId8"/>
    <p:sldId id="266" r:id="rId9"/>
    <p:sldId id="260"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CC0E5F"/>
    <a:srgbClr val="E30F6A"/>
    <a:srgbClr val="276B01"/>
    <a:srgbClr val="389802"/>
    <a:srgbClr val="5725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53" autoAdjust="0"/>
    <p:restoredTop sz="91273" autoAdjust="0"/>
  </p:normalViewPr>
  <p:slideViewPr>
    <p:cSldViewPr>
      <p:cViewPr>
        <p:scale>
          <a:sx n="79" d="100"/>
          <a:sy n="79" d="100"/>
        </p:scale>
        <p:origin x="1376" y="56"/>
      </p:cViewPr>
      <p:guideLst>
        <p:guide orient="horz" pos="2160"/>
        <p:guide pos="2880"/>
      </p:guideLst>
    </p:cSldViewPr>
  </p:slideViewPr>
  <p:notesTextViewPr>
    <p:cViewPr>
      <p:scale>
        <a:sx n="100" d="100"/>
        <a:sy n="100" d="100"/>
      </p:scale>
      <p:origin x="0" y="0"/>
    </p:cViewPr>
  </p:notesTextViewPr>
  <p:notesViewPr>
    <p:cSldViewPr>
      <p:cViewPr>
        <p:scale>
          <a:sx n="78" d="100"/>
          <a:sy n="78" d="100"/>
        </p:scale>
        <p:origin x="3016" y="14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E2523D-C3BA-E540-AC93-614B397297A9}" type="datetimeFigureOut">
              <a:rPr lang="en-US" smtClean="0"/>
              <a:pPr/>
              <a:t>10/21/15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5D7F15-C0CB-654A-ACB6-3C9C8CB5A426}" type="slidenum">
              <a:rPr lang="en-US" smtClean="0"/>
              <a:pPr/>
              <a:t>‹#›</a:t>
            </a:fld>
            <a:endParaRPr lang="en-US"/>
          </a:p>
        </p:txBody>
      </p:sp>
    </p:spTree>
    <p:extLst>
      <p:ext uri="{BB962C8B-B14F-4D97-AF65-F5344CB8AC3E}">
        <p14:creationId xmlns:p14="http://schemas.microsoft.com/office/powerpoint/2010/main" val="9811437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5D7F15-C0CB-654A-ACB6-3C9C8CB5A426}" type="slidenum">
              <a:rPr lang="en-US" smtClean="0"/>
              <a:pPr/>
              <a:t>1</a:t>
            </a:fld>
            <a:endParaRPr lang="en-US"/>
          </a:p>
        </p:txBody>
      </p:sp>
    </p:spTree>
    <p:extLst>
      <p:ext uri="{BB962C8B-B14F-4D97-AF65-F5344CB8AC3E}">
        <p14:creationId xmlns:p14="http://schemas.microsoft.com/office/powerpoint/2010/main" val="726371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kern="1200" dirty="0" smtClean="0">
                <a:solidFill>
                  <a:schemeClr val="tx1"/>
                </a:solidFill>
              </a:rPr>
              <a:t>“NEVER TOO LATE TO LEARN” LITERACY PROGRAM</a:t>
            </a:r>
          </a:p>
          <a:p>
            <a:r>
              <a:rPr lang="en-US" i="1" kern="1200" dirty="0" smtClean="0">
                <a:solidFill>
                  <a:schemeClr val="tx1"/>
                </a:solidFill>
              </a:rPr>
              <a:t>“Never Too Late to Learn” is a program developed by the Women’s Ministries (WM) Department in the Southern Asia Division (India). The first adult literacy program, “Never Too Late to Learn,” was organized in ten centers in the Northeastern part of India in 2001.</a:t>
            </a:r>
          </a:p>
          <a:p>
            <a:endParaRPr lang="en-US" i="1" kern="1200" dirty="0" smtClean="0">
              <a:solidFill>
                <a:schemeClr val="tx1"/>
              </a:solidFill>
            </a:endParaRPr>
          </a:p>
          <a:p>
            <a:r>
              <a:rPr lang="en-US" kern="1200" dirty="0" smtClean="0">
                <a:solidFill>
                  <a:schemeClr val="tx1"/>
                </a:solidFill>
              </a:rPr>
              <a:t>This literacy program enables the women to reach out to non-Adventists. The prayers offered on their behalf for wisdom, healing, abusive husbands, and wayward children; the kindness and patience of the facilitators holding their stiff fingers to form a letter of the alphabet; their door to door visitation, helping the absentees in their homes, touch the hearts of the learners. The church becomes a loving, caring, witnessing church.</a:t>
            </a:r>
          </a:p>
          <a:p>
            <a:endParaRPr lang="en-US" dirty="0"/>
          </a:p>
        </p:txBody>
      </p:sp>
      <p:sp>
        <p:nvSpPr>
          <p:cNvPr id="4" name="Slide Number Placeholder 3"/>
          <p:cNvSpPr>
            <a:spLocks noGrp="1"/>
          </p:cNvSpPr>
          <p:nvPr>
            <p:ph type="sldNum" sz="quarter" idx="10"/>
          </p:nvPr>
        </p:nvSpPr>
        <p:spPr/>
        <p:txBody>
          <a:bodyPr/>
          <a:lstStyle/>
          <a:p>
            <a:fld id="{585D7F15-C0CB-654A-ACB6-3C9C8CB5A426}" type="slidenum">
              <a:rPr lang="en-US" smtClean="0"/>
              <a:pPr/>
              <a:t>10</a:t>
            </a:fld>
            <a:endParaRPr lang="en-US"/>
          </a:p>
        </p:txBody>
      </p:sp>
    </p:spTree>
    <p:extLst>
      <p:ext uri="{BB962C8B-B14F-4D97-AF65-F5344CB8AC3E}">
        <p14:creationId xmlns:p14="http://schemas.microsoft.com/office/powerpoint/2010/main" val="1858721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latin typeface="+mn-lt"/>
                <a:ea typeface="+mn-ea"/>
                <a:cs typeface="+mn-cs"/>
              </a:rPr>
              <a:t>Other programs addressing these challenge issues would include programs on abuse, financial management, stress control, time management, communication, and more. (General Conference Women’s Ministries leadership materials and handbooks give many ideas for such programs. www.adventistwomensministries.org)</a:t>
            </a:r>
          </a:p>
          <a:p>
            <a:endParaRPr lang="en-US" sz="1050" dirty="0"/>
          </a:p>
        </p:txBody>
      </p:sp>
      <p:sp>
        <p:nvSpPr>
          <p:cNvPr id="4" name="Slide Number Placeholder 3"/>
          <p:cNvSpPr>
            <a:spLocks noGrp="1"/>
          </p:cNvSpPr>
          <p:nvPr>
            <p:ph type="sldNum" sz="quarter" idx="10"/>
          </p:nvPr>
        </p:nvSpPr>
        <p:spPr/>
        <p:txBody>
          <a:bodyPr/>
          <a:lstStyle/>
          <a:p>
            <a:fld id="{585D7F15-C0CB-654A-ACB6-3C9C8CB5A426}" type="slidenum">
              <a:rPr lang="en-US" smtClean="0"/>
              <a:pPr/>
              <a:t>11</a:t>
            </a:fld>
            <a:endParaRPr lang="en-US"/>
          </a:p>
        </p:txBody>
      </p:sp>
    </p:spTree>
    <p:extLst>
      <p:ext uri="{BB962C8B-B14F-4D97-AF65-F5344CB8AC3E}">
        <p14:creationId xmlns:p14="http://schemas.microsoft.com/office/powerpoint/2010/main" val="1548348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b="1" kern="1200" dirty="0" smtClean="0">
                <a:solidFill>
                  <a:schemeClr val="tx1"/>
                </a:solidFill>
              </a:rPr>
              <a:t>Survey of Community </a:t>
            </a:r>
            <a:r>
              <a:rPr lang="en-US" b="1" kern="1200" dirty="0" smtClean="0">
                <a:solidFill>
                  <a:schemeClr val="tx1"/>
                </a:solidFill>
              </a:rPr>
              <a:t>Needs/Demographics</a:t>
            </a:r>
          </a:p>
          <a:p>
            <a:endParaRPr lang="en-US" b="1" kern="1200" dirty="0" smtClean="0">
              <a:solidFill>
                <a:schemeClr val="tx1"/>
              </a:solidFill>
            </a:endParaRPr>
          </a:p>
          <a:p>
            <a:r>
              <a:rPr lang="en-US" kern="1200" dirty="0" smtClean="0">
                <a:solidFill>
                  <a:schemeClr val="tx1"/>
                </a:solidFill>
              </a:rPr>
              <a:t>An excellent way to decide which programs suit the needs of your community is to do surveys and research.</a:t>
            </a:r>
          </a:p>
          <a:p>
            <a:pPr marL="171450" indent="-171450">
              <a:buFont typeface="Arial" charset="0"/>
              <a:buChar char="•"/>
            </a:pPr>
            <a:r>
              <a:rPr lang="en-US" kern="1200" dirty="0" smtClean="0">
                <a:solidFill>
                  <a:schemeClr val="tx1"/>
                </a:solidFill>
              </a:rPr>
              <a:t> Who lives in your community? </a:t>
            </a:r>
          </a:p>
          <a:p>
            <a:pPr marL="171450" indent="-171450">
              <a:buFont typeface="Arial" charset="0"/>
              <a:buChar char="•"/>
            </a:pPr>
            <a:r>
              <a:rPr lang="en-US" kern="1200" dirty="0" smtClean="0">
                <a:solidFill>
                  <a:schemeClr val="tx1"/>
                </a:solidFill>
              </a:rPr>
              <a:t>What do they feel their needs are? </a:t>
            </a:r>
          </a:p>
          <a:p>
            <a:pPr marL="171450" indent="-171450">
              <a:buFont typeface="Arial" charset="0"/>
              <a:buChar char="•"/>
            </a:pPr>
            <a:r>
              <a:rPr lang="en-US" kern="1200" dirty="0" smtClean="0">
                <a:solidFill>
                  <a:schemeClr val="tx1"/>
                </a:solidFill>
              </a:rPr>
              <a:t>What groups make up your community?</a:t>
            </a:r>
          </a:p>
          <a:p>
            <a:r>
              <a:rPr lang="en-US" kern="1200" dirty="0" smtClean="0">
                <a:solidFill>
                  <a:schemeClr val="tx1"/>
                </a:solidFill>
              </a:rPr>
              <a:t>	</a:t>
            </a:r>
          </a:p>
          <a:p>
            <a:r>
              <a:rPr lang="en-US" i="1" kern="1200" dirty="0" smtClean="0">
                <a:solidFill>
                  <a:schemeClr val="tx1"/>
                </a:solidFill>
              </a:rPr>
              <a:t>When planning ways to reach the community, you may ask, “What do you think is the greatest need in our area?”  Half of what they say will involve issues the church cannot do anything about, like high prices. Your objective is to get them talking about personal issues that the church can reach. —Rick Warren, Pastor, Saddleback Church in California</a:t>
            </a:r>
          </a:p>
          <a:p>
            <a:r>
              <a:rPr lang="en-US" kern="1200" dirty="0" smtClean="0">
                <a:solidFill>
                  <a:schemeClr val="tx1"/>
                </a:solidFill>
              </a:rPr>
              <a:t> </a:t>
            </a:r>
          </a:p>
          <a:p>
            <a:r>
              <a:rPr lang="en-US" kern="1200" dirty="0" smtClean="0">
                <a:solidFill>
                  <a:schemeClr val="tx1"/>
                </a:solidFill>
              </a:rPr>
              <a:t>There are many things that are helpful to know before you began planning an evangelistic program of any kind. Some of it you will know if you have lived in the community for any length of time. Other things you will have to research. If you are new to the community, there are many things you need to learn in order to plan outreach events that will appeal to your community.</a:t>
            </a:r>
          </a:p>
          <a:p>
            <a:r>
              <a:rPr lang="en-US" kern="1200" dirty="0" smtClean="0">
                <a:solidFill>
                  <a:schemeClr val="tx1"/>
                </a:solidFill>
              </a:rPr>
              <a:t> </a:t>
            </a:r>
          </a:p>
          <a:p>
            <a:endParaRPr lang="en-US" dirty="0"/>
          </a:p>
        </p:txBody>
      </p:sp>
      <p:sp>
        <p:nvSpPr>
          <p:cNvPr id="4" name="Slide Number Placeholder 3"/>
          <p:cNvSpPr>
            <a:spLocks noGrp="1"/>
          </p:cNvSpPr>
          <p:nvPr>
            <p:ph type="sldNum" sz="quarter" idx="10"/>
          </p:nvPr>
        </p:nvSpPr>
        <p:spPr/>
        <p:txBody>
          <a:bodyPr/>
          <a:lstStyle/>
          <a:p>
            <a:fld id="{585D7F15-C0CB-654A-ACB6-3C9C8CB5A426}" type="slidenum">
              <a:rPr lang="en-US" smtClean="0"/>
              <a:pPr/>
              <a:t>12</a:t>
            </a:fld>
            <a:endParaRPr lang="en-US"/>
          </a:p>
        </p:txBody>
      </p:sp>
    </p:spTree>
    <p:extLst>
      <p:ext uri="{BB962C8B-B14F-4D97-AF65-F5344CB8AC3E}">
        <p14:creationId xmlns:p14="http://schemas.microsoft.com/office/powerpoint/2010/main" val="105575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286000" cy="1714500"/>
          </a:xfrm>
        </p:spPr>
      </p:sp>
      <p:sp>
        <p:nvSpPr>
          <p:cNvPr id="3" name="Notes Placeholder 2"/>
          <p:cNvSpPr>
            <a:spLocks noGrp="1"/>
          </p:cNvSpPr>
          <p:nvPr>
            <p:ph type="body" idx="1"/>
          </p:nvPr>
        </p:nvSpPr>
        <p:spPr>
          <a:xfrm>
            <a:off x="685800" y="2555776"/>
            <a:ext cx="5486400" cy="5902424"/>
          </a:xfrm>
        </p:spPr>
        <p:txBody>
          <a:bodyPr>
            <a:normAutofit/>
          </a:bodyPr>
          <a:lstStyle/>
          <a:p>
            <a:r>
              <a:rPr lang="en-US" b="1" kern="1200" dirty="0" smtClean="0">
                <a:solidFill>
                  <a:schemeClr val="tx1"/>
                </a:solidFill>
              </a:rPr>
              <a:t>Demographics</a:t>
            </a:r>
            <a:r>
              <a:rPr lang="en-US" kern="1200" dirty="0" smtClean="0">
                <a:solidFill>
                  <a:schemeClr val="tx1"/>
                </a:solidFill>
              </a:rPr>
              <a:t>. You can find out what the community is like (population, religious preferences, income, etc.) by learning the demographics of an area. Depending on where you live, you may be able to get demographic information from Census studies, or the Institute of Church Ministry at Andrews University</a:t>
            </a:r>
          </a:p>
          <a:p>
            <a:pPr marL="628650" lvl="1" indent="-171450">
              <a:buFont typeface="Arial" charset="0"/>
              <a:buChar char="•"/>
            </a:pPr>
            <a:r>
              <a:rPr lang="en-US" kern="1200" dirty="0" smtClean="0">
                <a:solidFill>
                  <a:schemeClr val="tx1"/>
                </a:solidFill>
              </a:rPr>
              <a:t>Office of Community Development</a:t>
            </a:r>
          </a:p>
          <a:p>
            <a:pPr marL="628650" lvl="1" indent="-171450">
              <a:buFont typeface="Arial" charset="0"/>
              <a:buChar char="•"/>
            </a:pPr>
            <a:r>
              <a:rPr lang="en-US" kern="1200" dirty="0" smtClean="0">
                <a:solidFill>
                  <a:schemeClr val="tx1"/>
                </a:solidFill>
              </a:rPr>
              <a:t>Local Department of Commerce</a:t>
            </a:r>
          </a:p>
          <a:p>
            <a:pPr marL="628650" lvl="1" indent="-171450">
              <a:buFont typeface="Arial" charset="0"/>
              <a:buChar char="•"/>
            </a:pPr>
            <a:r>
              <a:rPr lang="en-US" kern="1200" dirty="0" smtClean="0">
                <a:solidFill>
                  <a:schemeClr val="tx1"/>
                </a:solidFill>
              </a:rPr>
              <a:t>Local city, university or college libraries</a:t>
            </a:r>
          </a:p>
          <a:p>
            <a:pPr lvl="1"/>
            <a:endParaRPr lang="en-US" kern="1200" dirty="0" smtClean="0">
              <a:solidFill>
                <a:schemeClr val="tx1"/>
              </a:solidFill>
            </a:endParaRPr>
          </a:p>
          <a:p>
            <a:r>
              <a:rPr lang="en-US" b="1" kern="1200" dirty="0" smtClean="0">
                <a:solidFill>
                  <a:schemeClr val="tx1"/>
                </a:solidFill>
              </a:rPr>
              <a:t>Survey Community Needs</a:t>
            </a:r>
            <a:r>
              <a:rPr lang="en-US" kern="1200" dirty="0" smtClean="0">
                <a:solidFill>
                  <a:schemeClr val="tx1"/>
                </a:solidFill>
              </a:rPr>
              <a:t>. How do you find out the needs in your community?</a:t>
            </a:r>
          </a:p>
          <a:p>
            <a:pPr marL="628650" lvl="1" indent="-171450">
              <a:buFont typeface="Wingdings" charset="2"/>
              <a:buChar char="ü"/>
            </a:pPr>
            <a:r>
              <a:rPr lang="en-US" kern="1200" dirty="0" smtClean="0">
                <a:solidFill>
                  <a:schemeClr val="tx1"/>
                </a:solidFill>
              </a:rPr>
              <a:t>By mingling with people as Jesus mingled.</a:t>
            </a:r>
          </a:p>
          <a:p>
            <a:pPr marL="628650" lvl="1" indent="-171450">
              <a:buFont typeface="Wingdings" charset="2"/>
              <a:buChar char="ü"/>
            </a:pPr>
            <a:r>
              <a:rPr lang="en-US" kern="1200" dirty="0" smtClean="0">
                <a:solidFill>
                  <a:schemeClr val="tx1"/>
                </a:solidFill>
              </a:rPr>
              <a:t>By personal ministry in the homes.</a:t>
            </a:r>
          </a:p>
          <a:p>
            <a:pPr marL="628650" lvl="1" indent="-171450">
              <a:buFont typeface="Wingdings" charset="2"/>
              <a:buChar char="ü"/>
            </a:pPr>
            <a:r>
              <a:rPr lang="en-US" kern="1200" dirty="0" smtClean="0">
                <a:solidFill>
                  <a:schemeClr val="tx1"/>
                </a:solidFill>
              </a:rPr>
              <a:t>By asking the right question: “What do you need?”</a:t>
            </a:r>
          </a:p>
          <a:p>
            <a:pPr marL="628650" lvl="1" indent="-171450">
              <a:buFont typeface="Wingdings" charset="2"/>
              <a:buChar char="ü"/>
            </a:pPr>
            <a:r>
              <a:rPr lang="en-US" kern="1200" dirty="0" smtClean="0">
                <a:solidFill>
                  <a:schemeClr val="tx1"/>
                </a:solidFill>
              </a:rPr>
              <a:t>Through research.</a:t>
            </a:r>
          </a:p>
          <a:p>
            <a:pPr marL="628650" lvl="1" indent="-171450">
              <a:buFont typeface="Wingdings" charset="2"/>
              <a:buChar char="ü"/>
            </a:pPr>
            <a:r>
              <a:rPr lang="en-US" kern="1200" dirty="0" smtClean="0">
                <a:solidFill>
                  <a:schemeClr val="tx1"/>
                </a:solidFill>
              </a:rPr>
              <a:t>From interviews with civic leaders. Ask them what they see as significant needs in the community and what contribution a church organization might make.</a:t>
            </a:r>
          </a:p>
          <a:p>
            <a:pPr marL="628650" lvl="1" indent="-171450">
              <a:buFont typeface="Wingdings" charset="2"/>
              <a:buChar char="ü"/>
            </a:pPr>
            <a:r>
              <a:rPr lang="en-US" kern="1200" dirty="0" smtClean="0">
                <a:solidFill>
                  <a:schemeClr val="tx1"/>
                </a:solidFill>
              </a:rPr>
              <a:t>By asking local community service agencies.</a:t>
            </a:r>
          </a:p>
          <a:p>
            <a:pPr marL="628650" lvl="1" indent="-171450">
              <a:buFont typeface="Wingdings" charset="2"/>
              <a:buChar char="ü"/>
            </a:pPr>
            <a:r>
              <a:rPr lang="en-US" kern="1200" dirty="0" smtClean="0">
                <a:solidFill>
                  <a:schemeClr val="tx1"/>
                </a:solidFill>
              </a:rPr>
              <a:t>By driving in the community noticing housing patterns, physical boundaries, traffic, etc. </a:t>
            </a:r>
          </a:p>
          <a:p>
            <a:pPr marL="628650" lvl="1" indent="-171450">
              <a:buFont typeface="Wingdings" charset="2"/>
              <a:buChar char="ü"/>
            </a:pPr>
            <a:r>
              <a:rPr lang="en-US" kern="1200" dirty="0" smtClean="0">
                <a:solidFill>
                  <a:schemeClr val="tx1"/>
                </a:solidFill>
              </a:rPr>
              <a:t>Check out local newspapers. </a:t>
            </a:r>
          </a:p>
          <a:p>
            <a:pPr marL="628650" lvl="1" indent="-171450">
              <a:buFont typeface="Wingdings" charset="2"/>
              <a:buChar char="ü"/>
            </a:pPr>
            <a:r>
              <a:rPr lang="en-US" kern="1200" dirty="0" smtClean="0">
                <a:solidFill>
                  <a:schemeClr val="tx1"/>
                </a:solidFill>
              </a:rPr>
              <a:t>Participate in the Welcome Wagon program.</a:t>
            </a:r>
          </a:p>
          <a:p>
            <a:pPr marL="628650" lvl="1" indent="-171450">
              <a:buFont typeface="Wingdings" charset="2"/>
              <a:buChar char="ü"/>
            </a:pPr>
            <a:r>
              <a:rPr lang="en-US" kern="1200" dirty="0" smtClean="0">
                <a:solidFill>
                  <a:schemeClr val="tx1"/>
                </a:solidFill>
              </a:rPr>
              <a:t>Community surveys</a:t>
            </a:r>
          </a:p>
          <a:p>
            <a:pPr marL="628650" lvl="1" indent="-171450">
              <a:buFont typeface="Wingdings" charset="2"/>
              <a:buChar char="ü"/>
            </a:pPr>
            <a:r>
              <a:rPr lang="en-US" kern="1200" dirty="0" smtClean="0">
                <a:solidFill>
                  <a:schemeClr val="tx1"/>
                </a:solidFill>
              </a:rPr>
              <a:t>Have church members profile or describe the needs of their extended family as well as family, friends, coworkers, or neighbors (but with no names given.)</a:t>
            </a:r>
          </a:p>
          <a:p>
            <a:pPr marL="171450" indent="-171450">
              <a:buFont typeface="Wingdings" charset="2"/>
              <a:buChar char="ü"/>
            </a:pPr>
            <a:endParaRPr lang="en-US" dirty="0"/>
          </a:p>
        </p:txBody>
      </p:sp>
      <p:sp>
        <p:nvSpPr>
          <p:cNvPr id="4" name="Slide Number Placeholder 3"/>
          <p:cNvSpPr>
            <a:spLocks noGrp="1"/>
          </p:cNvSpPr>
          <p:nvPr>
            <p:ph type="sldNum" sz="quarter" idx="10"/>
          </p:nvPr>
        </p:nvSpPr>
        <p:spPr/>
        <p:txBody>
          <a:bodyPr/>
          <a:lstStyle/>
          <a:p>
            <a:fld id="{585D7F15-C0CB-654A-ACB6-3C9C8CB5A426}" type="slidenum">
              <a:rPr lang="en-US" smtClean="0"/>
              <a:pPr/>
              <a:t>13</a:t>
            </a:fld>
            <a:endParaRPr lang="en-US"/>
          </a:p>
        </p:txBody>
      </p:sp>
    </p:spTree>
    <p:extLst>
      <p:ext uri="{BB962C8B-B14F-4D97-AF65-F5344CB8AC3E}">
        <p14:creationId xmlns:p14="http://schemas.microsoft.com/office/powerpoint/2010/main" val="964445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latin typeface="+mn-lt"/>
                <a:ea typeface="+mn-ea"/>
                <a:cs typeface="+mn-cs"/>
              </a:rPr>
              <a:t>After you collect enough information, analyze it and honestly consider the potential resources in your church and community. Then decide what programs and ministries you can realistically implement in the community and church. </a:t>
            </a:r>
          </a:p>
          <a:p>
            <a:endParaRPr lang="en-US" sz="1050" dirty="0"/>
          </a:p>
        </p:txBody>
      </p:sp>
      <p:sp>
        <p:nvSpPr>
          <p:cNvPr id="4" name="Slide Number Placeholder 3"/>
          <p:cNvSpPr>
            <a:spLocks noGrp="1"/>
          </p:cNvSpPr>
          <p:nvPr>
            <p:ph type="sldNum" sz="quarter" idx="10"/>
          </p:nvPr>
        </p:nvSpPr>
        <p:spPr/>
        <p:txBody>
          <a:bodyPr/>
          <a:lstStyle/>
          <a:p>
            <a:fld id="{585D7F15-C0CB-654A-ACB6-3C9C8CB5A426}" type="slidenum">
              <a:rPr lang="en-US" smtClean="0"/>
              <a:pPr/>
              <a:t>14</a:t>
            </a:fld>
            <a:endParaRPr lang="en-US"/>
          </a:p>
        </p:txBody>
      </p:sp>
    </p:spTree>
    <p:extLst>
      <p:ext uri="{BB962C8B-B14F-4D97-AF65-F5344CB8AC3E}">
        <p14:creationId xmlns:p14="http://schemas.microsoft.com/office/powerpoint/2010/main" val="2118421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kern="1200" dirty="0" smtClean="0">
                <a:solidFill>
                  <a:schemeClr val="tx1"/>
                </a:solidFill>
                <a:latin typeface="+mn-lt"/>
                <a:ea typeface="+mn-ea"/>
                <a:cs typeface="+mn-cs"/>
              </a:rPr>
              <a:t>Community Programs and </a:t>
            </a:r>
            <a:r>
              <a:rPr lang="en-US" b="1" kern="1200" dirty="0" smtClean="0">
                <a:solidFill>
                  <a:schemeClr val="tx1"/>
                </a:solidFill>
                <a:latin typeface="+mn-lt"/>
                <a:ea typeface="+mn-ea"/>
                <a:cs typeface="+mn-cs"/>
              </a:rPr>
              <a:t>Ministries</a:t>
            </a:r>
          </a:p>
          <a:p>
            <a:endParaRPr lang="en-US" b="1"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There are many ways to meet the needs of the people in our community. The list would be as varied as the people in our community and the people available to lead seminars and programs. Some of the common outreach programs we may think of include:</a:t>
            </a:r>
          </a:p>
          <a:p>
            <a:r>
              <a:rPr lang="en-US"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585D7F15-C0CB-654A-ACB6-3C9C8CB5A426}" type="slidenum">
              <a:rPr lang="en-US" smtClean="0"/>
              <a:pPr/>
              <a:t>15</a:t>
            </a:fld>
            <a:endParaRPr lang="en-US"/>
          </a:p>
        </p:txBody>
      </p:sp>
    </p:spTree>
    <p:extLst>
      <p:ext uri="{BB962C8B-B14F-4D97-AF65-F5344CB8AC3E}">
        <p14:creationId xmlns:p14="http://schemas.microsoft.com/office/powerpoint/2010/main" val="1520223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286000" cy="1714500"/>
          </a:xfrm>
        </p:spPr>
      </p:sp>
      <p:sp>
        <p:nvSpPr>
          <p:cNvPr id="3" name="Notes Placeholder 2"/>
          <p:cNvSpPr>
            <a:spLocks noGrp="1"/>
          </p:cNvSpPr>
          <p:nvPr>
            <p:ph type="body" idx="1"/>
          </p:nvPr>
        </p:nvSpPr>
        <p:spPr>
          <a:xfrm>
            <a:off x="685800" y="2555776"/>
            <a:ext cx="5486400" cy="5902424"/>
          </a:xfrm>
        </p:spPr>
        <p:txBody>
          <a:bodyPr>
            <a:normAutofit/>
          </a:bodyPr>
          <a:lstStyle/>
          <a:p>
            <a:r>
              <a:rPr lang="en-US" b="1" kern="1200" dirty="0" smtClean="0">
                <a:solidFill>
                  <a:schemeClr val="tx1"/>
                </a:solidFill>
                <a:latin typeface="+mn-lt"/>
                <a:ea typeface="+mn-ea"/>
                <a:cs typeface="+mn-cs"/>
              </a:rPr>
              <a:t>Health seminars</a:t>
            </a:r>
            <a:endParaRPr lang="en-US" kern="1200" dirty="0" smtClean="0">
              <a:solidFill>
                <a:schemeClr val="tx1"/>
              </a:solidFill>
              <a:latin typeface="+mn-lt"/>
              <a:ea typeface="+mn-ea"/>
              <a:cs typeface="+mn-cs"/>
            </a:endParaRPr>
          </a:p>
          <a:p>
            <a:pPr marL="344488" lvl="0" indent="-119063">
              <a:buFont typeface="Arial" pitchFamily="34" charset="0"/>
              <a:buChar char="•"/>
            </a:pPr>
            <a:r>
              <a:rPr lang="en-US" kern="1200" dirty="0" smtClean="0">
                <a:solidFill>
                  <a:schemeClr val="tx1"/>
                </a:solidFill>
                <a:latin typeface="+mn-lt"/>
                <a:ea typeface="+mn-ea"/>
                <a:cs typeface="+mn-cs"/>
              </a:rPr>
              <a:t>Cooking and nutrition schools</a:t>
            </a:r>
          </a:p>
          <a:p>
            <a:pPr marL="344488" lvl="0" indent="-119063">
              <a:buFont typeface="Arial" pitchFamily="34" charset="0"/>
              <a:buChar char="•"/>
            </a:pPr>
            <a:r>
              <a:rPr lang="en-US" kern="1200" dirty="0" smtClean="0">
                <a:solidFill>
                  <a:schemeClr val="tx1"/>
                </a:solidFill>
                <a:latin typeface="+mn-lt"/>
                <a:ea typeface="+mn-ea"/>
                <a:cs typeface="+mn-cs"/>
              </a:rPr>
              <a:t>Stress seminars</a:t>
            </a:r>
          </a:p>
          <a:p>
            <a:pPr marL="344488" lvl="0" indent="-119063">
              <a:buFont typeface="Arial" pitchFamily="34" charset="0"/>
              <a:buChar char="•"/>
            </a:pPr>
            <a:r>
              <a:rPr lang="en-US" kern="1200" dirty="0" smtClean="0">
                <a:solidFill>
                  <a:schemeClr val="tx1"/>
                </a:solidFill>
                <a:latin typeface="+mn-lt"/>
                <a:ea typeface="+mn-ea"/>
                <a:cs typeface="+mn-cs"/>
              </a:rPr>
              <a:t>Disease prevention</a:t>
            </a:r>
          </a:p>
          <a:p>
            <a:pPr marL="344488" lvl="0" indent="-119063">
              <a:buFont typeface="Arial" pitchFamily="34" charset="0"/>
              <a:buChar char="•"/>
            </a:pPr>
            <a:r>
              <a:rPr lang="en-US" kern="1200" dirty="0" smtClean="0">
                <a:solidFill>
                  <a:schemeClr val="tx1"/>
                </a:solidFill>
                <a:latin typeface="+mn-lt"/>
                <a:ea typeface="+mn-ea"/>
                <a:cs typeface="+mn-cs"/>
              </a:rPr>
              <a:t>Stop smoking programs </a:t>
            </a:r>
          </a:p>
          <a:p>
            <a:pPr marL="344488" lvl="0" indent="-119063">
              <a:buFont typeface="Arial" pitchFamily="34" charset="0"/>
              <a:buChar char="•"/>
            </a:pPr>
            <a:r>
              <a:rPr lang="en-US" kern="1200" dirty="0" smtClean="0">
                <a:solidFill>
                  <a:schemeClr val="tx1"/>
                </a:solidFill>
                <a:latin typeface="+mn-lt"/>
                <a:ea typeface="+mn-ea"/>
                <a:cs typeface="+mn-cs"/>
              </a:rPr>
              <a:t>Weight control</a:t>
            </a:r>
          </a:p>
          <a:p>
            <a:pPr marL="344488" lvl="0" indent="-119063">
              <a:buFont typeface="Arial" pitchFamily="34" charset="0"/>
              <a:buChar char="•"/>
            </a:pPr>
            <a:r>
              <a:rPr lang="en-US" kern="1200" dirty="0" smtClean="0">
                <a:solidFill>
                  <a:schemeClr val="tx1"/>
                </a:solidFill>
                <a:latin typeface="+mn-lt"/>
                <a:ea typeface="+mn-ea"/>
                <a:cs typeface="+mn-cs"/>
              </a:rPr>
              <a:t>Community sanitation</a:t>
            </a:r>
          </a:p>
          <a:p>
            <a:pPr marL="344488" lvl="0" indent="-119063">
              <a:buFont typeface="Arial" pitchFamily="34" charset="0"/>
              <a:buChar char="•"/>
            </a:pPr>
            <a:r>
              <a:rPr lang="en-US" kern="1200" dirty="0" smtClean="0">
                <a:solidFill>
                  <a:schemeClr val="tx1"/>
                </a:solidFill>
                <a:latin typeface="+mn-lt"/>
                <a:ea typeface="+mn-ea"/>
                <a:cs typeface="+mn-cs"/>
              </a:rPr>
              <a:t>Heart health</a:t>
            </a:r>
          </a:p>
          <a:p>
            <a:pPr marL="344488" lvl="0" indent="-119063">
              <a:buFont typeface="Arial" pitchFamily="34" charset="0"/>
              <a:buChar char="•"/>
            </a:pPr>
            <a:r>
              <a:rPr lang="en-US" kern="1200" dirty="0" smtClean="0">
                <a:solidFill>
                  <a:schemeClr val="tx1"/>
                </a:solidFill>
                <a:latin typeface="+mn-lt"/>
                <a:ea typeface="+mn-ea"/>
                <a:cs typeface="+mn-cs"/>
              </a:rPr>
              <a:t>AIDS prevention and caregiving</a:t>
            </a:r>
          </a:p>
          <a:p>
            <a:pPr marL="344488" lvl="0" indent="-119063">
              <a:buFont typeface="Arial" pitchFamily="34" charset="0"/>
              <a:buChar char="•"/>
            </a:pPr>
            <a:r>
              <a:rPr lang="en-US" kern="1200" dirty="0" smtClean="0">
                <a:solidFill>
                  <a:schemeClr val="tx1"/>
                </a:solidFill>
                <a:latin typeface="+mn-lt"/>
                <a:ea typeface="+mn-ea"/>
                <a:cs typeface="+mn-cs"/>
              </a:rPr>
              <a:t>Childhood diseases</a:t>
            </a:r>
          </a:p>
          <a:p>
            <a:pPr marL="344488" lvl="0" indent="-119063">
              <a:buFont typeface="Arial" pitchFamily="34" charset="0"/>
              <a:buChar char="•"/>
            </a:pPr>
            <a:r>
              <a:rPr lang="en-US" kern="1200" dirty="0" smtClean="0">
                <a:solidFill>
                  <a:schemeClr val="tx1"/>
                </a:solidFill>
                <a:latin typeface="+mn-lt"/>
                <a:ea typeface="+mn-ea"/>
                <a:cs typeface="+mn-cs"/>
              </a:rPr>
              <a:t>Women’s health concerns such as breast cancer, osteoporosis, or reproductive health.</a:t>
            </a:r>
          </a:p>
          <a:p>
            <a:r>
              <a:rPr lang="en-US" b="1" kern="1200" dirty="0" smtClean="0">
                <a:solidFill>
                  <a:schemeClr val="tx1"/>
                </a:solidFill>
                <a:latin typeface="+mn-lt"/>
                <a:ea typeface="+mn-ea"/>
                <a:cs typeface="+mn-cs"/>
              </a:rPr>
              <a:t>Other seminars could cover topics such as </a:t>
            </a:r>
            <a:endParaRPr lang="en-US" kern="1200" dirty="0" smtClean="0">
              <a:solidFill>
                <a:schemeClr val="tx1"/>
              </a:solidFill>
              <a:latin typeface="+mn-lt"/>
              <a:ea typeface="+mn-ea"/>
              <a:cs typeface="+mn-cs"/>
            </a:endParaRPr>
          </a:p>
          <a:p>
            <a:pPr marL="344488" lvl="0" indent="-119063">
              <a:buFont typeface="Arial" pitchFamily="34" charset="0"/>
              <a:buChar char="•"/>
            </a:pPr>
            <a:r>
              <a:rPr lang="en-US" kern="1200" dirty="0" smtClean="0">
                <a:solidFill>
                  <a:schemeClr val="tx1"/>
                </a:solidFill>
                <a:latin typeface="+mn-lt"/>
                <a:ea typeface="+mn-ea"/>
                <a:cs typeface="+mn-cs"/>
              </a:rPr>
              <a:t>Aging</a:t>
            </a:r>
          </a:p>
          <a:p>
            <a:pPr marL="344488" lvl="0" indent="-119063">
              <a:buFont typeface="Arial" pitchFamily="34" charset="0"/>
              <a:buChar char="•"/>
            </a:pPr>
            <a:r>
              <a:rPr lang="en-US" kern="1200" dirty="0" smtClean="0">
                <a:solidFill>
                  <a:schemeClr val="tx1"/>
                </a:solidFill>
                <a:latin typeface="+mn-lt"/>
                <a:ea typeface="+mn-ea"/>
                <a:cs typeface="+mn-cs"/>
              </a:rPr>
              <a:t>Mental health</a:t>
            </a:r>
          </a:p>
          <a:p>
            <a:pPr marL="344488" lvl="0" indent="-119063">
              <a:buFont typeface="Arial" pitchFamily="34" charset="0"/>
              <a:buChar char="•"/>
            </a:pPr>
            <a:r>
              <a:rPr lang="en-US" kern="1200" dirty="0" smtClean="0">
                <a:solidFill>
                  <a:schemeClr val="tx1"/>
                </a:solidFill>
                <a:latin typeface="+mn-lt"/>
                <a:ea typeface="+mn-ea"/>
                <a:cs typeface="+mn-cs"/>
              </a:rPr>
              <a:t>Depression and suicide</a:t>
            </a:r>
          </a:p>
          <a:p>
            <a:pPr marL="344488" lvl="0" indent="-119063">
              <a:buFont typeface="Arial" pitchFamily="34" charset="0"/>
              <a:buChar char="•"/>
            </a:pPr>
            <a:r>
              <a:rPr lang="en-US" kern="1200" dirty="0" smtClean="0">
                <a:solidFill>
                  <a:schemeClr val="tx1"/>
                </a:solidFill>
                <a:latin typeface="+mn-lt"/>
                <a:ea typeface="+mn-ea"/>
                <a:cs typeface="+mn-cs"/>
              </a:rPr>
              <a:t>Grief recovery</a:t>
            </a:r>
          </a:p>
          <a:p>
            <a:pPr marL="344488" lvl="0" indent="-119063">
              <a:buFont typeface="Arial" pitchFamily="34" charset="0"/>
              <a:buChar char="•"/>
            </a:pPr>
            <a:r>
              <a:rPr lang="en-US" kern="1200" dirty="0" smtClean="0">
                <a:solidFill>
                  <a:schemeClr val="tx1"/>
                </a:solidFill>
                <a:latin typeface="+mn-lt"/>
                <a:ea typeface="+mn-ea"/>
                <a:cs typeface="+mn-cs"/>
              </a:rPr>
              <a:t>Divorce support</a:t>
            </a:r>
          </a:p>
          <a:p>
            <a:pPr marL="344488" lvl="0" indent="-119063">
              <a:buFont typeface="Arial" pitchFamily="34" charset="0"/>
              <a:buChar char="•"/>
            </a:pPr>
            <a:r>
              <a:rPr lang="en-US" kern="1200" dirty="0" smtClean="0">
                <a:solidFill>
                  <a:schemeClr val="tx1"/>
                </a:solidFill>
                <a:latin typeface="+mn-lt"/>
                <a:ea typeface="+mn-ea"/>
                <a:cs typeface="+mn-cs"/>
              </a:rPr>
              <a:t>Growing up in a family with alcoholism, abuse or other trauma</a:t>
            </a:r>
          </a:p>
          <a:p>
            <a:pPr marL="344488" lvl="0" indent="-119063">
              <a:buFont typeface="Arial" pitchFamily="34" charset="0"/>
              <a:buChar char="•"/>
            </a:pPr>
            <a:r>
              <a:rPr lang="en-US" kern="1200" dirty="0" smtClean="0">
                <a:solidFill>
                  <a:schemeClr val="tx1"/>
                </a:solidFill>
                <a:latin typeface="+mn-lt"/>
                <a:ea typeface="+mn-ea"/>
                <a:cs typeface="+mn-cs"/>
              </a:rPr>
              <a:t>Self-esteem</a:t>
            </a:r>
            <a:endParaRPr lang="en-US"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85D7F15-C0CB-654A-ACB6-3C9C8CB5A426}" type="slidenum">
              <a:rPr lang="en-US" smtClean="0"/>
              <a:pPr/>
              <a:t>16</a:t>
            </a:fld>
            <a:endParaRPr lang="en-US"/>
          </a:p>
        </p:txBody>
      </p:sp>
    </p:spTree>
    <p:extLst>
      <p:ext uri="{BB962C8B-B14F-4D97-AF65-F5344CB8AC3E}">
        <p14:creationId xmlns:p14="http://schemas.microsoft.com/office/powerpoint/2010/main" val="452867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rPr>
              <a:t>Many other ministries might be developed to address community needs, depending on the trained personnel and resources available.</a:t>
            </a:r>
          </a:p>
          <a:p>
            <a:endParaRPr lang="en-US" b="1" kern="1200" dirty="0" smtClean="0">
              <a:solidFill>
                <a:schemeClr val="tx1"/>
              </a:solidFill>
            </a:endParaRPr>
          </a:p>
          <a:p>
            <a:r>
              <a:rPr lang="en-US" b="1" kern="1200" dirty="0" smtClean="0">
                <a:solidFill>
                  <a:schemeClr val="tx1"/>
                </a:solidFill>
              </a:rPr>
              <a:t>Family matter seminars</a:t>
            </a:r>
            <a:endParaRPr lang="en-US" kern="1200" dirty="0" smtClean="0">
              <a:solidFill>
                <a:schemeClr val="tx1"/>
              </a:solidFill>
            </a:endParaRPr>
          </a:p>
          <a:p>
            <a:pPr marL="225425" lvl="0">
              <a:buFont typeface="Arial" pitchFamily="34" charset="0"/>
              <a:buChar char="•"/>
            </a:pPr>
            <a:r>
              <a:rPr lang="en-US" kern="1200" dirty="0" smtClean="0">
                <a:solidFill>
                  <a:schemeClr val="tx1"/>
                </a:solidFill>
              </a:rPr>
              <a:t>Child abuse</a:t>
            </a:r>
          </a:p>
          <a:p>
            <a:pPr marL="225425" lvl="0">
              <a:buFont typeface="Arial" pitchFamily="34" charset="0"/>
              <a:buChar char="•"/>
            </a:pPr>
            <a:r>
              <a:rPr lang="en-US" kern="1200" dirty="0" smtClean="0">
                <a:solidFill>
                  <a:schemeClr val="tx1"/>
                </a:solidFill>
              </a:rPr>
              <a:t>Step families</a:t>
            </a:r>
          </a:p>
          <a:p>
            <a:pPr marL="225425" lvl="0">
              <a:buFont typeface="Arial" pitchFamily="34" charset="0"/>
              <a:buChar char="•"/>
            </a:pPr>
            <a:r>
              <a:rPr lang="en-US" kern="1200" dirty="0" smtClean="0">
                <a:solidFill>
                  <a:schemeClr val="tx1"/>
                </a:solidFill>
              </a:rPr>
              <a:t>Single parenting</a:t>
            </a:r>
          </a:p>
          <a:p>
            <a:pPr marL="225425" lvl="0">
              <a:buFont typeface="Arial" pitchFamily="34" charset="0"/>
              <a:buChar char="•"/>
            </a:pPr>
            <a:r>
              <a:rPr lang="en-US" kern="1200" dirty="0" smtClean="0">
                <a:solidFill>
                  <a:schemeClr val="tx1"/>
                </a:solidFill>
              </a:rPr>
              <a:t>Marriage enrichment</a:t>
            </a:r>
          </a:p>
          <a:p>
            <a:pPr marL="225425" lvl="0">
              <a:buFont typeface="Arial" pitchFamily="34" charset="0"/>
              <a:buChar char="•"/>
            </a:pPr>
            <a:r>
              <a:rPr lang="en-US" kern="1200" dirty="0" smtClean="0">
                <a:solidFill>
                  <a:schemeClr val="tx1"/>
                </a:solidFill>
              </a:rPr>
              <a:t>Pre-marriage classes</a:t>
            </a:r>
          </a:p>
          <a:p>
            <a:pPr marL="225425" lvl="0">
              <a:buFont typeface="Arial" pitchFamily="34" charset="0"/>
              <a:buChar char="•"/>
            </a:pPr>
            <a:r>
              <a:rPr lang="en-US" kern="1200" dirty="0" smtClean="0">
                <a:solidFill>
                  <a:schemeClr val="tx1"/>
                </a:solidFill>
              </a:rPr>
              <a:t>Discipline</a:t>
            </a:r>
          </a:p>
          <a:p>
            <a:pPr marL="225425" lvl="0">
              <a:buFont typeface="Arial" pitchFamily="34" charset="0"/>
              <a:buChar char="•"/>
            </a:pPr>
            <a:r>
              <a:rPr lang="en-US" kern="1200" dirty="0" smtClean="0">
                <a:solidFill>
                  <a:schemeClr val="tx1"/>
                </a:solidFill>
              </a:rPr>
              <a:t>Teen challenges</a:t>
            </a:r>
          </a:p>
          <a:p>
            <a:pPr marL="225425"/>
            <a:r>
              <a:rPr lang="en-US" kern="1200" dirty="0" smtClean="0">
                <a:solidFill>
                  <a:schemeClr val="tx1"/>
                </a:solidFill>
              </a:rPr>
              <a:t> </a:t>
            </a:r>
            <a:endParaRPr lang="en-US" dirty="0" smtClean="0"/>
          </a:p>
          <a:p>
            <a:r>
              <a:rPr lang="en-US" b="1" kern="1200" dirty="0" smtClean="0">
                <a:solidFill>
                  <a:schemeClr val="tx1"/>
                </a:solidFill>
              </a:rPr>
              <a:t>Self-help seminars</a:t>
            </a:r>
            <a:endParaRPr lang="en-US" kern="1200" dirty="0" smtClean="0">
              <a:solidFill>
                <a:schemeClr val="tx1"/>
              </a:solidFill>
            </a:endParaRPr>
          </a:p>
          <a:p>
            <a:pPr marL="225425" lvl="0">
              <a:buFont typeface="Arial" pitchFamily="34" charset="0"/>
              <a:buChar char="•"/>
            </a:pPr>
            <a:r>
              <a:rPr lang="en-US" kern="1200" dirty="0" smtClean="0">
                <a:solidFill>
                  <a:schemeClr val="tx1"/>
                </a:solidFill>
              </a:rPr>
              <a:t>Financial management</a:t>
            </a:r>
          </a:p>
          <a:p>
            <a:pPr marL="225425" lvl="0">
              <a:buFont typeface="Arial" pitchFamily="34" charset="0"/>
              <a:buChar char="•"/>
            </a:pPr>
            <a:r>
              <a:rPr lang="en-US" kern="1200" dirty="0" smtClean="0">
                <a:solidFill>
                  <a:schemeClr val="tx1"/>
                </a:solidFill>
              </a:rPr>
              <a:t>How to pray</a:t>
            </a:r>
          </a:p>
          <a:p>
            <a:pPr marL="225425" lvl="0">
              <a:buFont typeface="Arial" pitchFamily="34" charset="0"/>
              <a:buChar char="•"/>
            </a:pPr>
            <a:r>
              <a:rPr lang="en-US" kern="1200" dirty="0" smtClean="0">
                <a:solidFill>
                  <a:schemeClr val="tx1"/>
                </a:solidFill>
              </a:rPr>
              <a:t>Time management</a:t>
            </a:r>
          </a:p>
          <a:p>
            <a:pPr marL="225425" lvl="0">
              <a:buFont typeface="Arial" pitchFamily="34" charset="0"/>
              <a:buChar char="•"/>
            </a:pPr>
            <a:r>
              <a:rPr lang="en-US" kern="1200" dirty="0" smtClean="0">
                <a:solidFill>
                  <a:schemeClr val="tx1"/>
                </a:solidFill>
              </a:rPr>
              <a:t>Communication</a:t>
            </a:r>
          </a:p>
          <a:p>
            <a:pPr marL="225425" lvl="0">
              <a:buFont typeface="Arial" pitchFamily="34" charset="0"/>
              <a:buChar char="•"/>
            </a:pPr>
            <a:r>
              <a:rPr lang="en-US" kern="1200" dirty="0" smtClean="0">
                <a:solidFill>
                  <a:schemeClr val="tx1"/>
                </a:solidFill>
              </a:rPr>
              <a:t>Second language courses</a:t>
            </a:r>
          </a:p>
          <a:p>
            <a:endParaRPr lang="en-US" dirty="0"/>
          </a:p>
        </p:txBody>
      </p:sp>
      <p:sp>
        <p:nvSpPr>
          <p:cNvPr id="4" name="Slide Number Placeholder 3"/>
          <p:cNvSpPr>
            <a:spLocks noGrp="1"/>
          </p:cNvSpPr>
          <p:nvPr>
            <p:ph type="sldNum" sz="quarter" idx="10"/>
          </p:nvPr>
        </p:nvSpPr>
        <p:spPr/>
        <p:txBody>
          <a:bodyPr/>
          <a:lstStyle/>
          <a:p>
            <a:fld id="{585D7F15-C0CB-654A-ACB6-3C9C8CB5A426}" type="slidenum">
              <a:rPr lang="en-US" smtClean="0"/>
              <a:pPr/>
              <a:t>17</a:t>
            </a:fld>
            <a:endParaRPr lang="en-US"/>
          </a:p>
        </p:txBody>
      </p:sp>
    </p:spTree>
    <p:extLst>
      <p:ext uri="{BB962C8B-B14F-4D97-AF65-F5344CB8AC3E}">
        <p14:creationId xmlns:p14="http://schemas.microsoft.com/office/powerpoint/2010/main" val="1017679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286000" cy="1714500"/>
          </a:xfrm>
        </p:spPr>
      </p:sp>
      <p:sp>
        <p:nvSpPr>
          <p:cNvPr id="3" name="Notes Placeholder 2"/>
          <p:cNvSpPr>
            <a:spLocks noGrp="1"/>
          </p:cNvSpPr>
          <p:nvPr>
            <p:ph type="body" idx="1"/>
          </p:nvPr>
        </p:nvSpPr>
        <p:spPr>
          <a:xfrm>
            <a:off x="685800" y="2555776"/>
            <a:ext cx="5486400" cy="5902424"/>
          </a:xfrm>
        </p:spPr>
        <p:txBody>
          <a:bodyPr>
            <a:noAutofit/>
          </a:bodyPr>
          <a:lstStyle/>
          <a:p>
            <a:r>
              <a:rPr lang="en-US" sz="1200" dirty="0" smtClean="0"/>
              <a:t>We need to be continually alert to the changes in our communities. We have to be creative, revising our programs to address important community needs.</a:t>
            </a:r>
          </a:p>
          <a:p>
            <a:pPr algn="l"/>
            <a:endParaRPr lang="en-US" kern="1200" dirty="0" smtClean="0">
              <a:solidFill>
                <a:schemeClr val="tx1"/>
              </a:solidFill>
            </a:endParaRPr>
          </a:p>
          <a:p>
            <a:pPr marL="344488" lvl="0" indent="-119063">
              <a:buFont typeface="Arial" pitchFamily="34" charset="0"/>
              <a:buChar char="•"/>
            </a:pPr>
            <a:r>
              <a:rPr lang="en-US" kern="1200" dirty="0" smtClean="0">
                <a:solidFill>
                  <a:schemeClr val="tx1"/>
                </a:solidFill>
              </a:rPr>
              <a:t>Aid to adult victims of child abuse</a:t>
            </a:r>
          </a:p>
          <a:p>
            <a:pPr marL="344488" lvl="0" indent="-119063">
              <a:buFont typeface="Arial" pitchFamily="34" charset="0"/>
              <a:buChar char="•"/>
            </a:pPr>
            <a:r>
              <a:rPr lang="en-US" kern="1200" dirty="0" smtClean="0">
                <a:solidFill>
                  <a:schemeClr val="tx1"/>
                </a:solidFill>
              </a:rPr>
              <a:t>Establishing alternative schools or private schools</a:t>
            </a:r>
          </a:p>
          <a:p>
            <a:pPr marL="344488" lvl="0" indent="-119063">
              <a:buFont typeface="Arial" pitchFamily="34" charset="0"/>
              <a:buChar char="•"/>
            </a:pPr>
            <a:r>
              <a:rPr lang="en-US" kern="1200" dirty="0" smtClean="0">
                <a:solidFill>
                  <a:schemeClr val="tx1"/>
                </a:solidFill>
              </a:rPr>
              <a:t>Child advocate services to represent hurting, abused, and abandoned children in the courts, in foster homes, etc.</a:t>
            </a:r>
          </a:p>
          <a:p>
            <a:pPr marL="344488" lvl="0" indent="-119063">
              <a:buFont typeface="Arial" pitchFamily="34" charset="0"/>
              <a:buChar char="•"/>
            </a:pPr>
            <a:r>
              <a:rPr lang="en-US" kern="1200" dirty="0" smtClean="0">
                <a:solidFill>
                  <a:schemeClr val="tx1"/>
                </a:solidFill>
              </a:rPr>
              <a:t>Coffee houses. Places for young people to enjoy a safe, friendly environment</a:t>
            </a:r>
          </a:p>
          <a:p>
            <a:pPr marL="344488" lvl="0" indent="-119063">
              <a:buFont typeface="Arial" pitchFamily="34" charset="0"/>
              <a:buChar char="•"/>
            </a:pPr>
            <a:r>
              <a:rPr lang="en-US" kern="1200" dirty="0" smtClean="0">
                <a:solidFill>
                  <a:schemeClr val="tx1"/>
                </a:solidFill>
              </a:rPr>
              <a:t>Computer Literacy. Teaching underprivileged youth basic computer skills</a:t>
            </a:r>
          </a:p>
          <a:p>
            <a:pPr marL="344488" lvl="0" indent="-119063">
              <a:buFont typeface="Arial" pitchFamily="34" charset="0"/>
              <a:buChar char="•"/>
            </a:pPr>
            <a:r>
              <a:rPr lang="en-US" kern="1200" dirty="0" smtClean="0">
                <a:solidFill>
                  <a:schemeClr val="tx1"/>
                </a:solidFill>
              </a:rPr>
              <a:t>Post-incarceration assistance</a:t>
            </a:r>
          </a:p>
          <a:p>
            <a:pPr marL="344488" lvl="0" indent="-119063">
              <a:buFont typeface="Arial" pitchFamily="34" charset="0"/>
              <a:buChar char="•"/>
            </a:pPr>
            <a:r>
              <a:rPr lang="en-US" kern="1200" dirty="0" smtClean="0">
                <a:solidFill>
                  <a:schemeClr val="tx1"/>
                </a:solidFill>
              </a:rPr>
              <a:t>Crisis hotlines</a:t>
            </a:r>
          </a:p>
          <a:p>
            <a:pPr marL="344488" lvl="0" indent="-119063">
              <a:buFont typeface="Arial" pitchFamily="34" charset="0"/>
              <a:buChar char="•"/>
            </a:pPr>
            <a:r>
              <a:rPr lang="en-US" kern="1200" dirty="0" smtClean="0">
                <a:solidFill>
                  <a:schemeClr val="tx1"/>
                </a:solidFill>
              </a:rPr>
              <a:t>Economic and community development, such as permanent housing programs, microfinance, etc. </a:t>
            </a:r>
          </a:p>
          <a:p>
            <a:pPr marL="344488" lvl="0" indent="-119063">
              <a:buFont typeface="Arial" pitchFamily="34" charset="0"/>
              <a:buChar char="•"/>
            </a:pPr>
            <a:r>
              <a:rPr lang="en-US" kern="1200" dirty="0" smtClean="0">
                <a:solidFill>
                  <a:schemeClr val="tx1"/>
                </a:solidFill>
              </a:rPr>
              <a:t>Employment ministries to offer encouragement and training</a:t>
            </a:r>
          </a:p>
          <a:p>
            <a:pPr marL="344488" lvl="0" indent="-119063">
              <a:buFont typeface="Arial" pitchFamily="34" charset="0"/>
              <a:buChar char="•"/>
            </a:pPr>
            <a:r>
              <a:rPr lang="en-US" kern="1200" dirty="0" smtClean="0">
                <a:solidFill>
                  <a:schemeClr val="tx1"/>
                </a:solidFill>
              </a:rPr>
              <a:t>Foster homes</a:t>
            </a:r>
          </a:p>
          <a:p>
            <a:pPr marL="344488" lvl="0" indent="-119063">
              <a:buFont typeface="Arial" pitchFamily="34" charset="0"/>
              <a:buChar char="•"/>
            </a:pPr>
            <a:r>
              <a:rPr lang="en-US" kern="1200" dirty="0" smtClean="0">
                <a:solidFill>
                  <a:schemeClr val="tx1"/>
                </a:solidFill>
              </a:rPr>
              <a:t>Health, medical, or dental clinics</a:t>
            </a:r>
          </a:p>
          <a:p>
            <a:pPr marL="344488" lvl="0" indent="-119063">
              <a:buFont typeface="Arial" pitchFamily="34" charset="0"/>
              <a:buChar char="•"/>
            </a:pPr>
            <a:r>
              <a:rPr lang="en-US" kern="1200" dirty="0" smtClean="0">
                <a:solidFill>
                  <a:schemeClr val="tx1"/>
                </a:solidFill>
              </a:rPr>
              <a:t>International student outreach</a:t>
            </a:r>
          </a:p>
          <a:p>
            <a:pPr marL="344488" lvl="0" indent="-119063">
              <a:buFont typeface="Arial" pitchFamily="34" charset="0"/>
              <a:buChar char="•"/>
            </a:pPr>
            <a:r>
              <a:rPr lang="en-US" kern="1200" dirty="0" smtClean="0">
                <a:solidFill>
                  <a:schemeClr val="tx1"/>
                </a:solidFill>
              </a:rPr>
              <a:t>Mediation ministry designed to mediate or arbitrate legal disputes or interpersonal conflict, particularly among Christians</a:t>
            </a:r>
          </a:p>
          <a:p>
            <a:pPr marL="344488" lvl="0" indent="-119063">
              <a:buFont typeface="Arial" pitchFamily="34" charset="0"/>
              <a:buChar char="•"/>
            </a:pPr>
            <a:r>
              <a:rPr lang="en-US" kern="1200" dirty="0" smtClean="0">
                <a:solidFill>
                  <a:schemeClr val="tx1"/>
                </a:solidFill>
              </a:rPr>
              <a:t>Peer groups and guidance for mothers of preschoolers</a:t>
            </a:r>
          </a:p>
          <a:p>
            <a:pPr marL="344488" lvl="0" indent="-119063">
              <a:buFont typeface="Arial" pitchFamily="34" charset="0"/>
              <a:buChar char="•"/>
            </a:pPr>
            <a:r>
              <a:rPr lang="en-US" kern="1200" dirty="0" smtClean="0">
                <a:solidFill>
                  <a:schemeClr val="tx1"/>
                </a:solidFill>
              </a:rPr>
              <a:t>Night ministry designed to provide emergency shelter and meet other needs of people who roam the streets in our large cities at night</a:t>
            </a:r>
          </a:p>
          <a:p>
            <a:pPr marL="344488" lvl="0" indent="-119063">
              <a:buFont typeface="Arial" pitchFamily="34" charset="0"/>
              <a:buChar char="•"/>
            </a:pPr>
            <a:r>
              <a:rPr lang="en-US" kern="1200" dirty="0" smtClean="0">
                <a:solidFill>
                  <a:schemeClr val="tx1"/>
                </a:solidFill>
              </a:rPr>
              <a:t>Ministry to prostitutes, offering safety, friendship and support</a:t>
            </a:r>
          </a:p>
          <a:p>
            <a:pPr marL="344488" indent="-119063">
              <a:buFont typeface="Arial" pitchFamily="34" charset="0"/>
              <a:buChar char="•"/>
            </a:pPr>
            <a:r>
              <a:rPr lang="en-US" kern="1200" dirty="0" smtClean="0">
                <a:solidFill>
                  <a:schemeClr val="tx1"/>
                </a:solidFill>
              </a:rPr>
              <a:t>We need to be continually alert to the changes in our communities. We have to be creative, revising our programs to address important community needs.</a:t>
            </a:r>
          </a:p>
          <a:p>
            <a:endParaRPr lang="en-US" dirty="0"/>
          </a:p>
        </p:txBody>
      </p:sp>
      <p:sp>
        <p:nvSpPr>
          <p:cNvPr id="4" name="Slide Number Placeholder 3"/>
          <p:cNvSpPr>
            <a:spLocks noGrp="1"/>
          </p:cNvSpPr>
          <p:nvPr>
            <p:ph type="sldNum" sz="quarter" idx="10"/>
          </p:nvPr>
        </p:nvSpPr>
        <p:spPr/>
        <p:txBody>
          <a:bodyPr/>
          <a:lstStyle/>
          <a:p>
            <a:fld id="{585D7F15-C0CB-654A-ACB6-3C9C8CB5A426}" type="slidenum">
              <a:rPr lang="en-US" smtClean="0"/>
              <a:pPr/>
              <a:t>18</a:t>
            </a:fld>
            <a:endParaRPr lang="en-US"/>
          </a:p>
        </p:txBody>
      </p:sp>
    </p:spTree>
    <p:extLst>
      <p:ext uri="{BB962C8B-B14F-4D97-AF65-F5344CB8AC3E}">
        <p14:creationId xmlns:p14="http://schemas.microsoft.com/office/powerpoint/2010/main" val="1857962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kern="1200" dirty="0" smtClean="0">
                <a:solidFill>
                  <a:schemeClr val="tx1"/>
                </a:solidFill>
              </a:rPr>
              <a:t>Guiding principles</a:t>
            </a:r>
          </a:p>
          <a:p>
            <a:endParaRPr lang="en-US" b="1" kern="1200" dirty="0" smtClean="0">
              <a:solidFill>
                <a:schemeClr val="tx1"/>
              </a:solidFill>
            </a:endParaRPr>
          </a:p>
          <a:p>
            <a:pPr lvl="0"/>
            <a:r>
              <a:rPr lang="en-US" kern="1200" dirty="0" smtClean="0">
                <a:solidFill>
                  <a:schemeClr val="tx1"/>
                </a:solidFill>
              </a:rPr>
              <a:t>As we hold seminars and meet people’s need, key principles will help us be more effective. First, since we are ambassadors for Christ, we must create within each event or ministry an atmosphere of loving concern for people. People are more important than programs or ministries.</a:t>
            </a:r>
          </a:p>
          <a:p>
            <a:endParaRPr lang="en-US" dirty="0"/>
          </a:p>
        </p:txBody>
      </p:sp>
      <p:sp>
        <p:nvSpPr>
          <p:cNvPr id="4" name="Slide Number Placeholder 3"/>
          <p:cNvSpPr>
            <a:spLocks noGrp="1"/>
          </p:cNvSpPr>
          <p:nvPr>
            <p:ph type="sldNum" sz="quarter" idx="10"/>
          </p:nvPr>
        </p:nvSpPr>
        <p:spPr/>
        <p:txBody>
          <a:bodyPr/>
          <a:lstStyle/>
          <a:p>
            <a:fld id="{585D7F15-C0CB-654A-ACB6-3C9C8CB5A426}" type="slidenum">
              <a:rPr lang="en-US" smtClean="0"/>
              <a:pPr/>
              <a:t>19</a:t>
            </a:fld>
            <a:endParaRPr lang="en-US"/>
          </a:p>
        </p:txBody>
      </p:sp>
    </p:spTree>
    <p:extLst>
      <p:ext uri="{BB962C8B-B14F-4D97-AF65-F5344CB8AC3E}">
        <p14:creationId xmlns:p14="http://schemas.microsoft.com/office/powerpoint/2010/main" val="201690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5D7F15-C0CB-654A-ACB6-3C9C8CB5A426}" type="slidenum">
              <a:rPr lang="en-US" smtClean="0"/>
              <a:pPr/>
              <a:t>2</a:t>
            </a:fld>
            <a:endParaRPr lang="en-US"/>
          </a:p>
        </p:txBody>
      </p:sp>
    </p:spTree>
    <p:extLst>
      <p:ext uri="{BB962C8B-B14F-4D97-AF65-F5344CB8AC3E}">
        <p14:creationId xmlns:p14="http://schemas.microsoft.com/office/powerpoint/2010/main" val="1927495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kern="1200" dirty="0" smtClean="0">
                <a:solidFill>
                  <a:schemeClr val="tx1"/>
                </a:solidFill>
              </a:rPr>
              <a:t>Second, to accomplish this, bathe the seminar or ministry in prayer. Pray that the Holy Spirit will use you and guide you. Pray for those you will minister to. And take every opportunity to pray </a:t>
            </a:r>
            <a:r>
              <a:rPr lang="en-US" b="1" i="1" kern="1200" dirty="0" smtClean="0">
                <a:solidFill>
                  <a:schemeClr val="tx1"/>
                </a:solidFill>
              </a:rPr>
              <a:t>with</a:t>
            </a:r>
            <a:r>
              <a:rPr lang="en-US" b="1" kern="1200" dirty="0" smtClean="0">
                <a:solidFill>
                  <a:schemeClr val="tx1"/>
                </a:solidFill>
              </a:rPr>
              <a:t> the participants.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rPr>
              <a:t>Schedule time also to pray individually and corporately with your associates. Recruit people in the church to pray for you, for those who will attend the seminars, and for your team of helpers. Keep the prayer support team informed about what is happening and the prayer needs.</a:t>
            </a:r>
          </a:p>
          <a:p>
            <a:endParaRPr lang="en-US" dirty="0"/>
          </a:p>
        </p:txBody>
      </p:sp>
      <p:sp>
        <p:nvSpPr>
          <p:cNvPr id="4" name="Slide Number Placeholder 3"/>
          <p:cNvSpPr>
            <a:spLocks noGrp="1"/>
          </p:cNvSpPr>
          <p:nvPr>
            <p:ph type="sldNum" sz="quarter" idx="10"/>
          </p:nvPr>
        </p:nvSpPr>
        <p:spPr/>
        <p:txBody>
          <a:bodyPr/>
          <a:lstStyle/>
          <a:p>
            <a:fld id="{585D7F15-C0CB-654A-ACB6-3C9C8CB5A426}" type="slidenum">
              <a:rPr lang="en-US" smtClean="0"/>
              <a:pPr/>
              <a:t>20</a:t>
            </a:fld>
            <a:endParaRPr lang="en-US"/>
          </a:p>
        </p:txBody>
      </p:sp>
    </p:spTree>
    <p:extLst>
      <p:ext uri="{BB962C8B-B14F-4D97-AF65-F5344CB8AC3E}">
        <p14:creationId xmlns:p14="http://schemas.microsoft.com/office/powerpoint/2010/main" val="213801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kern="1200" dirty="0" smtClean="0">
                <a:solidFill>
                  <a:schemeClr val="tx1"/>
                </a:solidFill>
              </a:rPr>
              <a:t>Build friendships all along the way. </a:t>
            </a:r>
            <a:r>
              <a:rPr lang="en-US" kern="1200" dirty="0" smtClean="0">
                <a:solidFill>
                  <a:schemeClr val="tx1"/>
                </a:solidFill>
              </a:rPr>
              <a:t>We must make friends with people long before they come into the church, and then continue those friendships, whether they join the church or not. We will have more people joining us and staying with us if we take the time to form lasting friendships. </a:t>
            </a:r>
            <a:endParaRPr lang="en-US" dirty="0" smtClean="0"/>
          </a:p>
          <a:p>
            <a:r>
              <a:rPr lang="en-US" kern="1200" dirty="0" smtClean="0">
                <a:solidFill>
                  <a:schemeClr val="tx1"/>
                </a:solidFill>
              </a:rPr>
              <a:t> </a:t>
            </a:r>
          </a:p>
          <a:p>
            <a:pPr lvl="0"/>
            <a:r>
              <a:rPr lang="en-US" b="1" kern="1200" dirty="0" smtClean="0">
                <a:solidFill>
                  <a:schemeClr val="tx1"/>
                </a:solidFill>
              </a:rPr>
              <a:t>Be intentional in helping your members make friends</a:t>
            </a:r>
            <a:r>
              <a:rPr lang="en-US" kern="1200" dirty="0" smtClean="0">
                <a:solidFill>
                  <a:schemeClr val="tx1"/>
                </a:solidFill>
              </a:rPr>
              <a:t>. Train them ahead of time, and give them opportunities during the ministries and programs to develop friendships. Having support groups and small groups integrated into the seminars makes it easy to form strong friendships.</a:t>
            </a:r>
            <a:endParaRPr lang="en-US" dirty="0" smtClean="0"/>
          </a:p>
          <a:p>
            <a:endParaRPr lang="en-US" dirty="0"/>
          </a:p>
        </p:txBody>
      </p:sp>
      <p:sp>
        <p:nvSpPr>
          <p:cNvPr id="4" name="Slide Number Placeholder 3"/>
          <p:cNvSpPr>
            <a:spLocks noGrp="1"/>
          </p:cNvSpPr>
          <p:nvPr>
            <p:ph type="sldNum" sz="quarter" idx="10"/>
          </p:nvPr>
        </p:nvSpPr>
        <p:spPr/>
        <p:txBody>
          <a:bodyPr/>
          <a:lstStyle/>
          <a:p>
            <a:fld id="{585D7F15-C0CB-654A-ACB6-3C9C8CB5A426}" type="slidenum">
              <a:rPr lang="en-US" smtClean="0"/>
              <a:pPr/>
              <a:t>21</a:t>
            </a:fld>
            <a:endParaRPr lang="en-US"/>
          </a:p>
        </p:txBody>
      </p:sp>
    </p:spTree>
    <p:extLst>
      <p:ext uri="{BB962C8B-B14F-4D97-AF65-F5344CB8AC3E}">
        <p14:creationId xmlns:p14="http://schemas.microsoft.com/office/powerpoint/2010/main" val="822262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b="1" kern="1200" dirty="0" smtClean="0">
                <a:solidFill>
                  <a:schemeClr val="tx1"/>
                </a:solidFill>
              </a:rPr>
              <a:t>Follow </a:t>
            </a:r>
            <a:r>
              <a:rPr lang="en-US" b="1" kern="1200" dirty="0" smtClean="0">
                <a:solidFill>
                  <a:schemeClr val="tx1"/>
                </a:solidFill>
              </a:rPr>
              <a:t>up</a:t>
            </a:r>
          </a:p>
          <a:p>
            <a:endParaRPr lang="en-US" b="1" kern="1200" dirty="0" smtClean="0">
              <a:solidFill>
                <a:schemeClr val="tx1"/>
              </a:solidFill>
            </a:endParaRPr>
          </a:p>
          <a:p>
            <a:r>
              <a:rPr lang="en-US" kern="1200" dirty="0" smtClean="0">
                <a:solidFill>
                  <a:schemeClr val="tx1"/>
                </a:solidFill>
              </a:rPr>
              <a:t>It is vital that you intentionally follow up seminars and ministry with small groups, programs, events at your church, and other seminars and ministries. We would be more effective in evangelism if we made sure that all our ministries and programs were followed up in some way. </a:t>
            </a:r>
          </a:p>
          <a:p>
            <a:endParaRPr lang="en-US" dirty="0"/>
          </a:p>
          <a:p>
            <a:r>
              <a:rPr lang="en-US" kern="1200" dirty="0" smtClean="0">
                <a:solidFill>
                  <a:schemeClr val="tx1"/>
                </a:solidFill>
              </a:rPr>
              <a:t>At the end of each seminar, you can tell people about the next seminars and enroll them in the activities of interest to them.</a:t>
            </a:r>
          </a:p>
          <a:p>
            <a:r>
              <a:rPr lang="en-US" kern="1200" dirty="0" smtClean="0">
                <a:solidFill>
                  <a:schemeClr val="tx1"/>
                </a:solidFill>
              </a:rPr>
              <a:t> </a:t>
            </a:r>
          </a:p>
          <a:p>
            <a:endParaRPr lang="en-US" dirty="0"/>
          </a:p>
        </p:txBody>
      </p:sp>
      <p:sp>
        <p:nvSpPr>
          <p:cNvPr id="4" name="Slide Number Placeholder 3"/>
          <p:cNvSpPr>
            <a:spLocks noGrp="1"/>
          </p:cNvSpPr>
          <p:nvPr>
            <p:ph type="sldNum" sz="quarter" idx="10"/>
          </p:nvPr>
        </p:nvSpPr>
        <p:spPr/>
        <p:txBody>
          <a:bodyPr/>
          <a:lstStyle/>
          <a:p>
            <a:fld id="{585D7F15-C0CB-654A-ACB6-3C9C8CB5A426}" type="slidenum">
              <a:rPr lang="en-US" smtClean="0"/>
              <a:pPr/>
              <a:t>22</a:t>
            </a:fld>
            <a:endParaRPr lang="en-US"/>
          </a:p>
        </p:txBody>
      </p:sp>
    </p:spTree>
    <p:extLst>
      <p:ext uri="{BB962C8B-B14F-4D97-AF65-F5344CB8AC3E}">
        <p14:creationId xmlns:p14="http://schemas.microsoft.com/office/powerpoint/2010/main" val="648031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kern="1200" dirty="0" smtClean="0">
                <a:solidFill>
                  <a:schemeClr val="tx1"/>
                </a:solidFill>
              </a:rPr>
              <a:t>Planning a Community </a:t>
            </a:r>
            <a:r>
              <a:rPr lang="en-US" b="1" kern="1200" dirty="0" smtClean="0">
                <a:solidFill>
                  <a:schemeClr val="tx1"/>
                </a:solidFill>
              </a:rPr>
              <a:t>Program</a:t>
            </a:r>
          </a:p>
          <a:p>
            <a:endParaRPr lang="en-US" b="1" kern="1200" dirty="0" smtClean="0">
              <a:solidFill>
                <a:schemeClr val="tx1"/>
              </a:solidFill>
            </a:endParaRPr>
          </a:p>
          <a:p>
            <a:r>
              <a:rPr lang="en-US" kern="1200" dirty="0" smtClean="0">
                <a:solidFill>
                  <a:schemeClr val="tx1"/>
                </a:solidFill>
              </a:rPr>
              <a:t>Planning a program that builds community interest is much like the evangelistic meetings themselves. It takes planning, thought, prayer, committees and commitment</a:t>
            </a:r>
            <a:endParaRPr lang="en-US" dirty="0"/>
          </a:p>
        </p:txBody>
      </p:sp>
      <p:sp>
        <p:nvSpPr>
          <p:cNvPr id="4" name="Slide Number Placeholder 3"/>
          <p:cNvSpPr>
            <a:spLocks noGrp="1"/>
          </p:cNvSpPr>
          <p:nvPr>
            <p:ph type="sldNum" sz="quarter" idx="10"/>
          </p:nvPr>
        </p:nvSpPr>
        <p:spPr/>
        <p:txBody>
          <a:bodyPr/>
          <a:lstStyle/>
          <a:p>
            <a:fld id="{585D7F15-C0CB-654A-ACB6-3C9C8CB5A426}" type="slidenum">
              <a:rPr lang="en-US" smtClean="0"/>
              <a:pPr/>
              <a:t>23</a:t>
            </a:fld>
            <a:endParaRPr lang="en-US"/>
          </a:p>
        </p:txBody>
      </p:sp>
    </p:spTree>
    <p:extLst>
      <p:ext uri="{BB962C8B-B14F-4D97-AF65-F5344CB8AC3E}">
        <p14:creationId xmlns:p14="http://schemas.microsoft.com/office/powerpoint/2010/main" val="1411154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kern="1200" dirty="0" smtClean="0">
                <a:solidFill>
                  <a:schemeClr val="tx1"/>
                </a:solidFill>
              </a:rPr>
              <a:t>Here are the necessary planning activities:</a:t>
            </a:r>
          </a:p>
          <a:p>
            <a:r>
              <a:rPr lang="en-US" kern="1200" dirty="0" smtClean="0">
                <a:solidFill>
                  <a:schemeClr val="tx1"/>
                </a:solidFill>
              </a:rPr>
              <a:t> </a:t>
            </a:r>
          </a:p>
          <a:p>
            <a:pPr lvl="0"/>
            <a:r>
              <a:rPr lang="en-US" b="1" kern="1200" dirty="0" smtClean="0">
                <a:solidFill>
                  <a:schemeClr val="tx1"/>
                </a:solidFill>
              </a:rPr>
              <a:t>Gather </a:t>
            </a:r>
            <a:r>
              <a:rPr lang="en-US" kern="1200" dirty="0" smtClean="0">
                <a:solidFill>
                  <a:schemeClr val="tx1"/>
                </a:solidFill>
              </a:rPr>
              <a:t>a planning committee</a:t>
            </a:r>
            <a:endParaRPr lang="en-US" dirty="0" smtClean="0"/>
          </a:p>
          <a:p>
            <a:pPr lvl="0"/>
            <a:r>
              <a:rPr lang="en-US" b="1" kern="1200" dirty="0" smtClean="0">
                <a:solidFill>
                  <a:schemeClr val="tx1"/>
                </a:solidFill>
              </a:rPr>
              <a:t>Examine </a:t>
            </a:r>
            <a:r>
              <a:rPr lang="en-US" kern="1200" dirty="0" smtClean="0">
                <a:solidFill>
                  <a:schemeClr val="tx1"/>
                </a:solidFill>
              </a:rPr>
              <a:t>available information about the needs in the community</a:t>
            </a:r>
            <a:endParaRPr lang="en-US" dirty="0" smtClean="0"/>
          </a:p>
          <a:p>
            <a:pPr lvl="0"/>
            <a:r>
              <a:rPr lang="en-US" b="1" kern="1200" dirty="0" smtClean="0">
                <a:solidFill>
                  <a:schemeClr val="tx1"/>
                </a:solidFill>
              </a:rPr>
              <a:t>Define </a:t>
            </a:r>
            <a:r>
              <a:rPr lang="en-US" kern="1200" dirty="0" smtClean="0">
                <a:solidFill>
                  <a:schemeClr val="tx1"/>
                </a:solidFill>
              </a:rPr>
              <a:t>a target group</a:t>
            </a:r>
            <a:endParaRPr lang="en-US" dirty="0" smtClean="0"/>
          </a:p>
          <a:p>
            <a:pPr lvl="0"/>
            <a:r>
              <a:rPr lang="en-US" b="1" kern="1200" dirty="0" smtClean="0">
                <a:solidFill>
                  <a:schemeClr val="tx1"/>
                </a:solidFill>
              </a:rPr>
              <a:t>Develop </a:t>
            </a:r>
            <a:r>
              <a:rPr lang="en-US" kern="1200" dirty="0" smtClean="0">
                <a:solidFill>
                  <a:schemeClr val="tx1"/>
                </a:solidFill>
              </a:rPr>
              <a:t>an action plan:</a:t>
            </a:r>
            <a:endParaRPr lang="en-US" dirty="0" smtClean="0"/>
          </a:p>
          <a:p>
            <a:pPr marL="569913" lvl="1" indent="-112713">
              <a:buFont typeface="Arial" pitchFamily="34" charset="0"/>
              <a:buChar char="•"/>
            </a:pPr>
            <a:r>
              <a:rPr lang="en-US" kern="1200" dirty="0" smtClean="0">
                <a:solidFill>
                  <a:schemeClr val="tx1"/>
                </a:solidFill>
              </a:rPr>
              <a:t>What are the objectives and goals of the seminars/programs?</a:t>
            </a:r>
            <a:endParaRPr lang="en-US" dirty="0" smtClean="0"/>
          </a:p>
          <a:p>
            <a:pPr marL="569913" lvl="1" indent="-112713">
              <a:buFont typeface="Arial" pitchFamily="34" charset="0"/>
              <a:buChar char="•"/>
            </a:pPr>
            <a:r>
              <a:rPr lang="en-US" kern="1200" dirty="0" smtClean="0">
                <a:solidFill>
                  <a:schemeClr val="tx1"/>
                </a:solidFill>
              </a:rPr>
              <a:t>What steps need to be taken?</a:t>
            </a:r>
            <a:endParaRPr lang="en-US" dirty="0" smtClean="0"/>
          </a:p>
          <a:p>
            <a:pPr marL="569913" lvl="1" indent="-112713">
              <a:buFont typeface="Arial" pitchFamily="34" charset="0"/>
              <a:buChar char="•"/>
            </a:pPr>
            <a:r>
              <a:rPr lang="en-US" kern="1200" dirty="0" smtClean="0">
                <a:solidFill>
                  <a:schemeClr val="tx1"/>
                </a:solidFill>
              </a:rPr>
              <a:t>Develop timelines and a budget</a:t>
            </a:r>
            <a:endParaRPr lang="en-US" dirty="0" smtClean="0"/>
          </a:p>
          <a:p>
            <a:endParaRPr lang="en-US" dirty="0"/>
          </a:p>
        </p:txBody>
      </p:sp>
      <p:sp>
        <p:nvSpPr>
          <p:cNvPr id="4" name="Slide Number Placeholder 3"/>
          <p:cNvSpPr>
            <a:spLocks noGrp="1"/>
          </p:cNvSpPr>
          <p:nvPr>
            <p:ph type="sldNum" sz="quarter" idx="10"/>
          </p:nvPr>
        </p:nvSpPr>
        <p:spPr/>
        <p:txBody>
          <a:bodyPr/>
          <a:lstStyle/>
          <a:p>
            <a:fld id="{585D7F15-C0CB-654A-ACB6-3C9C8CB5A426}" type="slidenum">
              <a:rPr lang="en-US" smtClean="0"/>
              <a:pPr/>
              <a:t>24</a:t>
            </a:fld>
            <a:endParaRPr lang="en-US"/>
          </a:p>
        </p:txBody>
      </p:sp>
    </p:spTree>
    <p:extLst>
      <p:ext uri="{BB962C8B-B14F-4D97-AF65-F5344CB8AC3E}">
        <p14:creationId xmlns:p14="http://schemas.microsoft.com/office/powerpoint/2010/main" val="1737518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5425" lvl="0"/>
            <a:r>
              <a:rPr lang="en-US" b="1" kern="1200" dirty="0" smtClean="0">
                <a:solidFill>
                  <a:schemeClr val="tx1"/>
                </a:solidFill>
              </a:rPr>
              <a:t>Develop an Action Plan</a:t>
            </a:r>
          </a:p>
          <a:p>
            <a:pPr marL="344488" lvl="0" indent="-119063">
              <a:buFont typeface="Arial" pitchFamily="34" charset="0"/>
              <a:buChar char="•"/>
            </a:pPr>
            <a:endParaRPr lang="en-US" dirty="0"/>
          </a:p>
          <a:p>
            <a:pPr marL="344488" lvl="0" indent="-119063">
              <a:buFont typeface="Arial" pitchFamily="34" charset="0"/>
              <a:buChar char="•"/>
            </a:pPr>
            <a:r>
              <a:rPr lang="en-US" kern="1200" dirty="0" smtClean="0">
                <a:solidFill>
                  <a:schemeClr val="tx1"/>
                </a:solidFill>
              </a:rPr>
              <a:t>List the personnel needed for the project. Be sure to include</a:t>
            </a:r>
            <a:endParaRPr lang="en-US" dirty="0" smtClean="0"/>
          </a:p>
          <a:p>
            <a:pPr marL="344488" lvl="0" indent="-119063">
              <a:buFont typeface="Arial" pitchFamily="34" charset="0"/>
              <a:buChar char="•"/>
            </a:pPr>
            <a:r>
              <a:rPr lang="en-US" kern="1200" dirty="0" smtClean="0">
                <a:solidFill>
                  <a:schemeClr val="tx1"/>
                </a:solidFill>
              </a:rPr>
              <a:t>An audio-visual operator</a:t>
            </a:r>
            <a:endParaRPr lang="en-US" dirty="0" smtClean="0"/>
          </a:p>
          <a:p>
            <a:pPr marL="344488" lvl="0" indent="-119063">
              <a:buFont typeface="Arial" pitchFamily="34" charset="0"/>
              <a:buChar char="•"/>
            </a:pPr>
            <a:r>
              <a:rPr lang="en-US" kern="1200" dirty="0" smtClean="0">
                <a:solidFill>
                  <a:schemeClr val="tx1"/>
                </a:solidFill>
              </a:rPr>
              <a:t>Helpers for set up and tear down</a:t>
            </a:r>
            <a:endParaRPr lang="en-US" dirty="0" smtClean="0"/>
          </a:p>
          <a:p>
            <a:pPr marL="344488" lvl="0" indent="-119063">
              <a:buFont typeface="Arial" pitchFamily="34" charset="0"/>
              <a:buChar char="•"/>
            </a:pPr>
            <a:r>
              <a:rPr lang="en-US" kern="1200" dirty="0" smtClean="0">
                <a:solidFill>
                  <a:schemeClr val="tx1"/>
                </a:solidFill>
              </a:rPr>
              <a:t>Cleaning crew for before, during and after the event</a:t>
            </a:r>
            <a:endParaRPr lang="en-US" dirty="0" smtClean="0"/>
          </a:p>
          <a:p>
            <a:pPr marL="344488" lvl="0" indent="-119063">
              <a:buFont typeface="Arial" pitchFamily="34" charset="0"/>
              <a:buChar char="•"/>
            </a:pPr>
            <a:r>
              <a:rPr lang="en-US" kern="1200" dirty="0" smtClean="0">
                <a:solidFill>
                  <a:schemeClr val="tx1"/>
                </a:solidFill>
              </a:rPr>
              <a:t>Recruit volunteers. Contact them personally.</a:t>
            </a:r>
            <a:endParaRPr lang="en-US" dirty="0" smtClean="0"/>
          </a:p>
          <a:p>
            <a:pPr marL="344488" lvl="0" indent="-119063">
              <a:buFont typeface="Arial" pitchFamily="34" charset="0"/>
              <a:buChar char="•"/>
            </a:pPr>
            <a:r>
              <a:rPr lang="en-US" kern="1200" dirty="0" smtClean="0">
                <a:solidFill>
                  <a:schemeClr val="tx1"/>
                </a:solidFill>
              </a:rPr>
              <a:t>Set up the committees</a:t>
            </a:r>
            <a:endParaRPr lang="en-US" dirty="0" smtClean="0"/>
          </a:p>
          <a:p>
            <a:pPr marL="344488" lvl="0" indent="-119063">
              <a:buFont typeface="Arial" pitchFamily="34" charset="0"/>
              <a:buChar char="•"/>
            </a:pPr>
            <a:r>
              <a:rPr lang="en-US" kern="1200" dirty="0" smtClean="0">
                <a:solidFill>
                  <a:schemeClr val="tx1"/>
                </a:solidFill>
              </a:rPr>
              <a:t>Recruit people to pray for every aspect of your ministry</a:t>
            </a:r>
            <a:endParaRPr lang="en-US" dirty="0" smtClean="0"/>
          </a:p>
          <a:p>
            <a:pPr marL="344488" lvl="0" indent="-119063">
              <a:buFont typeface="Arial" pitchFamily="34" charset="0"/>
              <a:buChar char="•"/>
            </a:pPr>
            <a:r>
              <a:rPr lang="en-US" kern="1200" dirty="0" smtClean="0">
                <a:solidFill>
                  <a:schemeClr val="tx1"/>
                </a:solidFill>
              </a:rPr>
              <a:t>Set up a phone number to handle registrations and answer questions. Staff it with volunteers with good people skills</a:t>
            </a:r>
            <a:endParaRPr lang="en-US" dirty="0" smtClean="0"/>
          </a:p>
          <a:p>
            <a:pPr marL="344488" indent="-119063">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85D7F15-C0CB-654A-ACB6-3C9C8CB5A426}" type="slidenum">
              <a:rPr lang="en-US" smtClean="0"/>
              <a:pPr/>
              <a:t>25</a:t>
            </a:fld>
            <a:endParaRPr lang="en-US"/>
          </a:p>
        </p:txBody>
      </p:sp>
    </p:spTree>
    <p:extLst>
      <p:ext uri="{BB962C8B-B14F-4D97-AF65-F5344CB8AC3E}">
        <p14:creationId xmlns:p14="http://schemas.microsoft.com/office/powerpoint/2010/main" val="282828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4488" lvl="0" indent="-119063">
              <a:buFont typeface="Arial" pitchFamily="34" charset="0"/>
              <a:buChar char="•"/>
            </a:pPr>
            <a:r>
              <a:rPr lang="en-US" kern="1200" dirty="0" smtClean="0">
                <a:solidFill>
                  <a:schemeClr val="tx1"/>
                </a:solidFill>
              </a:rPr>
              <a:t>Decide on meeting facilities</a:t>
            </a:r>
            <a:endParaRPr lang="en-US" dirty="0" smtClean="0"/>
          </a:p>
          <a:p>
            <a:pPr marL="344488" lvl="0" indent="-119063">
              <a:buFont typeface="Arial" pitchFamily="34" charset="0"/>
              <a:buChar char="•"/>
            </a:pPr>
            <a:r>
              <a:rPr lang="en-US" kern="1200" dirty="0" smtClean="0">
                <a:solidFill>
                  <a:schemeClr val="tx1"/>
                </a:solidFill>
              </a:rPr>
              <a:t>Plan and implement advertising.</a:t>
            </a:r>
            <a:endParaRPr lang="en-US" dirty="0" smtClean="0"/>
          </a:p>
          <a:p>
            <a:pPr marL="344488" lvl="0" indent="-119063">
              <a:buFont typeface="Arial" pitchFamily="34" charset="0"/>
              <a:buChar char="•"/>
            </a:pPr>
            <a:r>
              <a:rPr lang="en-US" kern="1200" dirty="0" smtClean="0">
                <a:solidFill>
                  <a:schemeClr val="tx1"/>
                </a:solidFill>
              </a:rPr>
              <a:t>Saturate the area with all available and affordable types of media (Less advertizing is needed if you are well known in the community.) </a:t>
            </a:r>
            <a:endParaRPr lang="en-US" dirty="0" smtClean="0"/>
          </a:p>
          <a:p>
            <a:pPr marL="344488" lvl="0" indent="-119063">
              <a:buFont typeface="Arial" pitchFamily="34" charset="0"/>
              <a:buChar char="•"/>
            </a:pPr>
            <a:r>
              <a:rPr lang="en-US" kern="1200" dirty="0" smtClean="0">
                <a:solidFill>
                  <a:schemeClr val="tx1"/>
                </a:solidFill>
              </a:rPr>
              <a:t>Arrange for audio visual equipment</a:t>
            </a:r>
            <a:endParaRPr lang="en-US" dirty="0" smtClean="0"/>
          </a:p>
          <a:p>
            <a:pPr marL="344488" lvl="0" indent="-119063">
              <a:buFont typeface="Arial" pitchFamily="34" charset="0"/>
              <a:buChar char="•"/>
            </a:pPr>
            <a:r>
              <a:rPr lang="en-US" kern="1200" dirty="0" smtClean="0">
                <a:solidFill>
                  <a:schemeClr val="tx1"/>
                </a:solidFill>
              </a:rPr>
              <a:t>Develop and arrange for the production of handouts, etc.</a:t>
            </a:r>
            <a:endParaRPr lang="en-US" dirty="0" smtClean="0"/>
          </a:p>
          <a:p>
            <a:pPr marL="344488" indent="-119063">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85D7F15-C0CB-654A-ACB6-3C9C8CB5A426}" type="slidenum">
              <a:rPr lang="en-US" smtClean="0"/>
              <a:pPr/>
              <a:t>26</a:t>
            </a:fld>
            <a:endParaRPr lang="en-US"/>
          </a:p>
        </p:txBody>
      </p:sp>
    </p:spTree>
    <p:extLst>
      <p:ext uri="{BB962C8B-B14F-4D97-AF65-F5344CB8AC3E}">
        <p14:creationId xmlns:p14="http://schemas.microsoft.com/office/powerpoint/2010/main" val="110613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5425" lvl="0" indent="-106363">
              <a:buFont typeface="Arial" pitchFamily="34" charset="0"/>
              <a:buChar char="•"/>
            </a:pPr>
            <a:r>
              <a:rPr lang="en-US" kern="1200" dirty="0" smtClean="0">
                <a:solidFill>
                  <a:schemeClr val="tx1"/>
                </a:solidFill>
              </a:rPr>
              <a:t>Arrange lodging for out-of-town participants </a:t>
            </a:r>
            <a:endParaRPr lang="en-US" dirty="0" smtClean="0"/>
          </a:p>
          <a:p>
            <a:pPr marL="225425" lvl="0" indent="-106363">
              <a:buFont typeface="Arial" pitchFamily="34" charset="0"/>
              <a:buChar char="•"/>
            </a:pPr>
            <a:r>
              <a:rPr lang="en-US" kern="1200" dirty="0" smtClean="0">
                <a:solidFill>
                  <a:schemeClr val="tx1"/>
                </a:solidFill>
              </a:rPr>
              <a:t>Recruit skilled personal ministry specialists </a:t>
            </a:r>
            <a:endParaRPr lang="en-US" dirty="0" smtClean="0"/>
          </a:p>
          <a:p>
            <a:pPr marL="225425" lvl="0" indent="-106363">
              <a:buFont typeface="Arial" pitchFamily="34" charset="0"/>
              <a:buChar char="•"/>
            </a:pPr>
            <a:r>
              <a:rPr lang="en-US" kern="1200" dirty="0" smtClean="0">
                <a:solidFill>
                  <a:schemeClr val="tx1"/>
                </a:solidFill>
              </a:rPr>
              <a:t>Registration table: staffed with organized, pleasant volunteers, and materials to distribute</a:t>
            </a:r>
            <a:endParaRPr lang="en-US" dirty="0" smtClean="0"/>
          </a:p>
          <a:p>
            <a:pPr marL="225425" lvl="0" indent="-106363">
              <a:buFont typeface="Arial" pitchFamily="34" charset="0"/>
              <a:buChar char="•"/>
            </a:pPr>
            <a:r>
              <a:rPr lang="en-US" kern="1200" dirty="0" smtClean="0">
                <a:solidFill>
                  <a:schemeClr val="tx1"/>
                </a:solidFill>
              </a:rPr>
              <a:t>Refreshments can be provided</a:t>
            </a:r>
            <a:endParaRPr lang="en-US" dirty="0" smtClean="0"/>
          </a:p>
          <a:p>
            <a:pPr marL="225425" lvl="0" indent="-106363">
              <a:buFont typeface="Arial" pitchFamily="34" charset="0"/>
              <a:buChar char="•"/>
            </a:pPr>
            <a:r>
              <a:rPr lang="en-US" kern="1200" dirty="0" smtClean="0">
                <a:solidFill>
                  <a:schemeClr val="tx1"/>
                </a:solidFill>
              </a:rPr>
              <a:t>Evaluate. This is essential</a:t>
            </a:r>
            <a:endParaRPr lang="en-US" dirty="0" smtClean="0"/>
          </a:p>
          <a:p>
            <a:pPr marL="225425" lvl="0" indent="-106363">
              <a:buFont typeface="Arial" pitchFamily="34" charset="0"/>
              <a:buChar char="•"/>
            </a:pPr>
            <a:r>
              <a:rPr lang="en-US" kern="1200" dirty="0" smtClean="0">
                <a:solidFill>
                  <a:schemeClr val="tx1"/>
                </a:solidFill>
              </a:rPr>
              <a:t>Plan for follow-up of some kind</a:t>
            </a:r>
            <a:endParaRPr lang="en-US" dirty="0" smtClean="0"/>
          </a:p>
          <a:p>
            <a:pPr marL="225425" lvl="0" indent="-106363">
              <a:buFont typeface="Arial" pitchFamily="34" charset="0"/>
              <a:buChar char="•"/>
            </a:pPr>
            <a:r>
              <a:rPr lang="en-US" kern="1200" dirty="0" smtClean="0">
                <a:solidFill>
                  <a:schemeClr val="tx1"/>
                </a:solidFill>
              </a:rPr>
              <a:t>Small group</a:t>
            </a:r>
            <a:endParaRPr lang="en-US" dirty="0" smtClean="0"/>
          </a:p>
          <a:p>
            <a:pPr marL="225425" lvl="0" indent="-106363">
              <a:buFont typeface="Arial" pitchFamily="34" charset="0"/>
              <a:buChar char="•"/>
            </a:pPr>
            <a:r>
              <a:rPr lang="en-US" kern="1200" dirty="0" smtClean="0">
                <a:solidFill>
                  <a:schemeClr val="tx1"/>
                </a:solidFill>
              </a:rPr>
              <a:t>Invitation by other participants and leader to other events</a:t>
            </a:r>
            <a:endParaRPr lang="en-US" dirty="0" smtClean="0"/>
          </a:p>
          <a:p>
            <a:pPr marL="225425" lvl="0" indent="-106363">
              <a:buFont typeface="Arial" pitchFamily="34" charset="0"/>
              <a:buChar char="•"/>
            </a:pPr>
            <a:r>
              <a:rPr lang="en-US" kern="1200" dirty="0" smtClean="0">
                <a:solidFill>
                  <a:schemeClr val="tx1"/>
                </a:solidFill>
              </a:rPr>
              <a:t>Visitation</a:t>
            </a:r>
            <a:endParaRPr lang="en-US" dirty="0" smtClean="0"/>
          </a:p>
          <a:p>
            <a:pPr marL="225425" lvl="0" indent="-106363">
              <a:buFont typeface="Arial" pitchFamily="34" charset="0"/>
              <a:buChar char="•"/>
            </a:pPr>
            <a:r>
              <a:rPr lang="en-US" kern="1200" dirty="0" smtClean="0">
                <a:solidFill>
                  <a:schemeClr val="tx1"/>
                </a:solidFill>
              </a:rPr>
              <a:t>Forming friendships</a:t>
            </a:r>
            <a:endParaRPr lang="en-US" dirty="0" smtClean="0"/>
          </a:p>
          <a:p>
            <a:pPr marL="225425" lvl="0" indent="-106363">
              <a:buFont typeface="Arial" pitchFamily="34" charset="0"/>
              <a:buChar char="•"/>
            </a:pPr>
            <a:r>
              <a:rPr lang="en-US" kern="1200" dirty="0" smtClean="0">
                <a:solidFill>
                  <a:schemeClr val="tx1"/>
                </a:solidFill>
              </a:rPr>
              <a:t>Names for mailings, magazine subscriptions, etc.</a:t>
            </a:r>
            <a:endParaRPr lang="en-US" dirty="0" smtClean="0"/>
          </a:p>
          <a:p>
            <a:pPr marL="225425" lvl="0" indent="-106363">
              <a:buFont typeface="Arial" pitchFamily="34" charset="0"/>
              <a:buChar char="•"/>
            </a:pPr>
            <a:r>
              <a:rPr lang="en-US" kern="1200" dirty="0" smtClean="0">
                <a:solidFill>
                  <a:schemeClr val="tx1"/>
                </a:solidFill>
              </a:rPr>
              <a:t>Schedule a debriefing session</a:t>
            </a:r>
            <a:endParaRPr lang="en-US" dirty="0" smtClean="0"/>
          </a:p>
          <a:p>
            <a:pPr marL="225425" indent="-106363">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85D7F15-C0CB-654A-ACB6-3C9C8CB5A426}" type="slidenum">
              <a:rPr lang="en-US" smtClean="0"/>
              <a:pPr/>
              <a:t>27</a:t>
            </a:fld>
            <a:endParaRPr lang="en-US"/>
          </a:p>
        </p:txBody>
      </p:sp>
    </p:spTree>
    <p:extLst>
      <p:ext uri="{BB962C8B-B14F-4D97-AF65-F5344CB8AC3E}">
        <p14:creationId xmlns:p14="http://schemas.microsoft.com/office/powerpoint/2010/main" val="114723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kern="1200" dirty="0" smtClean="0">
                <a:solidFill>
                  <a:schemeClr val="tx1"/>
                </a:solidFill>
              </a:rPr>
              <a:t>Obtaining Names</a:t>
            </a:r>
          </a:p>
          <a:p>
            <a:endParaRPr lang="en-US" b="1" kern="1200" dirty="0" smtClean="0">
              <a:solidFill>
                <a:schemeClr val="tx1"/>
              </a:solidFill>
            </a:endParaRPr>
          </a:p>
          <a:p>
            <a:r>
              <a:rPr lang="en-US" kern="1200" dirty="0" smtClean="0">
                <a:solidFill>
                  <a:schemeClr val="tx1"/>
                </a:solidFill>
              </a:rPr>
              <a:t>One of the most valuable resources you can have for successful evangelism is names—names of people who can be invited, people who know something about the church, people who have attended programs in the past. Some of these names can be obtained before you begin a community project; others can be added as you present programs.</a:t>
            </a:r>
          </a:p>
          <a:p>
            <a:endParaRPr lang="en-US" dirty="0"/>
          </a:p>
        </p:txBody>
      </p:sp>
      <p:sp>
        <p:nvSpPr>
          <p:cNvPr id="4" name="Slide Number Placeholder 3"/>
          <p:cNvSpPr>
            <a:spLocks noGrp="1"/>
          </p:cNvSpPr>
          <p:nvPr>
            <p:ph type="sldNum" sz="quarter" idx="10"/>
          </p:nvPr>
        </p:nvSpPr>
        <p:spPr/>
        <p:txBody>
          <a:bodyPr/>
          <a:lstStyle/>
          <a:p>
            <a:fld id="{585D7F15-C0CB-654A-ACB6-3C9C8CB5A426}" type="slidenum">
              <a:rPr lang="en-US" smtClean="0"/>
              <a:pPr/>
              <a:t>28</a:t>
            </a:fld>
            <a:endParaRPr lang="en-US"/>
          </a:p>
        </p:txBody>
      </p:sp>
    </p:spTree>
    <p:extLst>
      <p:ext uri="{BB962C8B-B14F-4D97-AF65-F5344CB8AC3E}">
        <p14:creationId xmlns:p14="http://schemas.microsoft.com/office/powerpoint/2010/main" val="982936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kern="1200" dirty="0" smtClean="0">
                <a:solidFill>
                  <a:schemeClr val="tx1"/>
                </a:solidFill>
              </a:rPr>
              <a:t>Sources of names before event begins:</a:t>
            </a:r>
            <a:endParaRPr lang="en-US" kern="1200" dirty="0" smtClean="0">
              <a:solidFill>
                <a:schemeClr val="tx1"/>
              </a:solidFill>
            </a:endParaRPr>
          </a:p>
          <a:p>
            <a:pPr marL="344488" lvl="0" indent="-119063">
              <a:buFont typeface="Arial" pitchFamily="34" charset="0"/>
              <a:buChar char="•"/>
            </a:pPr>
            <a:r>
              <a:rPr lang="en-US" kern="1200" dirty="0" smtClean="0">
                <a:solidFill>
                  <a:schemeClr val="tx1"/>
                </a:solidFill>
              </a:rPr>
              <a:t>Names from church members</a:t>
            </a:r>
            <a:endParaRPr lang="en-US" dirty="0" smtClean="0"/>
          </a:p>
          <a:p>
            <a:pPr marL="344488" lvl="0" indent="-119063">
              <a:buFont typeface="Arial" pitchFamily="34" charset="0"/>
              <a:buChar char="•"/>
            </a:pPr>
            <a:r>
              <a:rPr lang="en-US" kern="1200" dirty="0" smtClean="0">
                <a:solidFill>
                  <a:schemeClr val="tx1"/>
                </a:solidFill>
              </a:rPr>
              <a:t>Former members</a:t>
            </a:r>
            <a:endParaRPr lang="en-US" dirty="0" smtClean="0"/>
          </a:p>
          <a:p>
            <a:pPr marL="344488" lvl="0" indent="-119063">
              <a:buFont typeface="Arial" pitchFamily="34" charset="0"/>
              <a:buChar char="•"/>
            </a:pPr>
            <a:r>
              <a:rPr lang="en-US" kern="1200" dirty="0" smtClean="0">
                <a:solidFill>
                  <a:schemeClr val="tx1"/>
                </a:solidFill>
              </a:rPr>
              <a:t>Media names, from Breath of Life, Hope Channel, Faith for Today, Voice of Prophecy, La </a:t>
            </a:r>
            <a:r>
              <a:rPr lang="en-US" kern="1200" dirty="0" err="1" smtClean="0">
                <a:solidFill>
                  <a:schemeClr val="tx1"/>
                </a:solidFill>
              </a:rPr>
              <a:t>Voz</a:t>
            </a:r>
            <a:r>
              <a:rPr lang="en-US" kern="1200" dirty="0" smtClean="0">
                <a:solidFill>
                  <a:schemeClr val="tx1"/>
                </a:solidFill>
              </a:rPr>
              <a:t> de la Esperanza, Voice of Hope, Adventist World Radio, It is Written, and other radio and television programs</a:t>
            </a:r>
            <a:endParaRPr lang="en-US" dirty="0" smtClean="0"/>
          </a:p>
          <a:p>
            <a:pPr marL="344488" lvl="0" indent="-119063">
              <a:buFont typeface="Arial" pitchFamily="34" charset="0"/>
              <a:buChar char="•"/>
            </a:pPr>
            <a:r>
              <a:rPr lang="en-US" kern="1200" dirty="0" smtClean="0">
                <a:solidFill>
                  <a:schemeClr val="tx1"/>
                </a:solidFill>
              </a:rPr>
              <a:t>Pastor’s Bible Class</a:t>
            </a:r>
            <a:endParaRPr lang="en-US" dirty="0" smtClean="0"/>
          </a:p>
          <a:p>
            <a:endParaRPr lang="en-US" dirty="0"/>
          </a:p>
        </p:txBody>
      </p:sp>
      <p:sp>
        <p:nvSpPr>
          <p:cNvPr id="4" name="Slide Number Placeholder 3"/>
          <p:cNvSpPr>
            <a:spLocks noGrp="1"/>
          </p:cNvSpPr>
          <p:nvPr>
            <p:ph type="sldNum" sz="quarter" idx="10"/>
          </p:nvPr>
        </p:nvSpPr>
        <p:spPr/>
        <p:txBody>
          <a:bodyPr/>
          <a:lstStyle/>
          <a:p>
            <a:fld id="{585D7F15-C0CB-654A-ACB6-3C9C8CB5A426}" type="slidenum">
              <a:rPr lang="en-US" smtClean="0"/>
              <a:pPr/>
              <a:t>29</a:t>
            </a:fld>
            <a:endParaRPr lang="en-US"/>
          </a:p>
        </p:txBody>
      </p:sp>
    </p:spTree>
    <p:extLst>
      <p:ext uri="{BB962C8B-B14F-4D97-AF65-F5344CB8AC3E}">
        <p14:creationId xmlns:p14="http://schemas.microsoft.com/office/powerpoint/2010/main" val="1676902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kern="1200" dirty="0" smtClean="0">
                <a:solidFill>
                  <a:schemeClr val="tx1"/>
                </a:solidFill>
                <a:effectLst/>
              </a:rPr>
              <a:t>Women’s Needs Assessment in the Local Community</a:t>
            </a:r>
          </a:p>
          <a:p>
            <a:r>
              <a:rPr lang="en-US" kern="1200" dirty="0" smtClean="0">
                <a:solidFill>
                  <a:schemeClr val="tx1"/>
                </a:solidFill>
                <a:effectLst/>
              </a:rPr>
              <a:t> </a:t>
            </a:r>
          </a:p>
          <a:p>
            <a:r>
              <a:rPr lang="en-US" kern="1200" dirty="0" smtClean="0">
                <a:solidFill>
                  <a:schemeClr val="tx1"/>
                </a:solidFill>
                <a:effectLst/>
              </a:rPr>
              <a:t>“The Lord has a work for women as well as for men. They may take their places in His work at this crisis, and He will work through them. If they are imbued with a sense of their duty, and labor under the influence of the Holy Spirit, they will have just the self-possession required for this time. </a:t>
            </a:r>
            <a:endParaRPr lang="en-US" dirty="0"/>
          </a:p>
        </p:txBody>
      </p:sp>
      <p:sp>
        <p:nvSpPr>
          <p:cNvPr id="4" name="Slide Number Placeholder 3"/>
          <p:cNvSpPr>
            <a:spLocks noGrp="1"/>
          </p:cNvSpPr>
          <p:nvPr>
            <p:ph type="sldNum" sz="quarter" idx="10"/>
          </p:nvPr>
        </p:nvSpPr>
        <p:spPr/>
        <p:txBody>
          <a:bodyPr/>
          <a:lstStyle/>
          <a:p>
            <a:fld id="{585D7F15-C0CB-654A-ACB6-3C9C8CB5A426}" type="slidenum">
              <a:rPr lang="en-US" smtClean="0"/>
              <a:pPr/>
              <a:t>3</a:t>
            </a:fld>
            <a:endParaRPr lang="en-US"/>
          </a:p>
        </p:txBody>
      </p:sp>
    </p:spTree>
    <p:extLst>
      <p:ext uri="{BB962C8B-B14F-4D97-AF65-F5344CB8AC3E}">
        <p14:creationId xmlns:p14="http://schemas.microsoft.com/office/powerpoint/2010/main" val="1597887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11960"/>
            <a:ext cx="5486400" cy="4114800"/>
          </a:xfrm>
        </p:spPr>
        <p:txBody>
          <a:bodyPr>
            <a:normAutofit/>
          </a:bodyPr>
          <a:lstStyle/>
          <a:p>
            <a:r>
              <a:rPr lang="en-US" b="1" kern="1200" dirty="0" smtClean="0">
                <a:solidFill>
                  <a:schemeClr val="tx1"/>
                </a:solidFill>
              </a:rPr>
              <a:t>Sources of names during meetings:</a:t>
            </a:r>
          </a:p>
          <a:p>
            <a:endParaRPr lang="en-US" kern="1200" dirty="0" smtClean="0">
              <a:solidFill>
                <a:schemeClr val="tx1"/>
              </a:solidFill>
            </a:endParaRPr>
          </a:p>
          <a:p>
            <a:pPr marL="344488" lvl="0" indent="-119063">
              <a:buFont typeface="Arial" pitchFamily="34" charset="0"/>
              <a:buChar char="•"/>
            </a:pPr>
            <a:r>
              <a:rPr lang="en-US" kern="1200" dirty="0" smtClean="0">
                <a:solidFill>
                  <a:schemeClr val="tx1"/>
                </a:solidFill>
              </a:rPr>
              <a:t>Advertising survey cards</a:t>
            </a:r>
            <a:endParaRPr lang="en-US" dirty="0" smtClean="0"/>
          </a:p>
          <a:p>
            <a:pPr marL="344488" lvl="0" indent="-119063">
              <a:buFont typeface="Arial" pitchFamily="34" charset="0"/>
              <a:buChar char="•"/>
            </a:pPr>
            <a:r>
              <a:rPr lang="en-US" kern="1200" dirty="0" smtClean="0">
                <a:solidFill>
                  <a:schemeClr val="tx1"/>
                </a:solidFill>
              </a:rPr>
              <a:t>Sermon request cards</a:t>
            </a:r>
            <a:endParaRPr lang="en-US" dirty="0" smtClean="0"/>
          </a:p>
          <a:p>
            <a:pPr marL="344488" lvl="0" indent="-119063">
              <a:buFont typeface="Arial" pitchFamily="34" charset="0"/>
              <a:buChar char="•"/>
            </a:pPr>
            <a:r>
              <a:rPr lang="en-US" kern="1200" dirty="0" smtClean="0">
                <a:solidFill>
                  <a:schemeClr val="tx1"/>
                </a:solidFill>
              </a:rPr>
              <a:t>Attendance cards in the Bible</a:t>
            </a:r>
            <a:endParaRPr lang="en-US" dirty="0" smtClean="0"/>
          </a:p>
          <a:p>
            <a:pPr marL="344488" lvl="0" indent="-119063">
              <a:buFont typeface="Arial" pitchFamily="34" charset="0"/>
              <a:buChar char="•"/>
            </a:pPr>
            <a:r>
              <a:rPr lang="en-US" kern="1200" dirty="0" smtClean="0">
                <a:solidFill>
                  <a:schemeClr val="tx1"/>
                </a:solidFill>
              </a:rPr>
              <a:t>Response cards</a:t>
            </a:r>
            <a:endParaRPr lang="en-US" dirty="0" smtClean="0"/>
          </a:p>
          <a:p>
            <a:pPr marL="344488" lvl="0" indent="-119063">
              <a:buFont typeface="Arial" pitchFamily="34" charset="0"/>
              <a:buChar char="•"/>
            </a:pPr>
            <a:r>
              <a:rPr lang="en-US" kern="1200" dirty="0" smtClean="0">
                <a:solidFill>
                  <a:schemeClr val="tx1"/>
                </a:solidFill>
              </a:rPr>
              <a:t>Registration sheets</a:t>
            </a:r>
            <a:endParaRPr lang="en-US" dirty="0" smtClean="0"/>
          </a:p>
          <a:p>
            <a:endParaRPr lang="en-US" dirty="0"/>
          </a:p>
        </p:txBody>
      </p:sp>
      <p:sp>
        <p:nvSpPr>
          <p:cNvPr id="4" name="Slide Number Placeholder 3"/>
          <p:cNvSpPr>
            <a:spLocks noGrp="1"/>
          </p:cNvSpPr>
          <p:nvPr>
            <p:ph type="sldNum" sz="quarter" idx="10"/>
          </p:nvPr>
        </p:nvSpPr>
        <p:spPr/>
        <p:txBody>
          <a:bodyPr/>
          <a:lstStyle/>
          <a:p>
            <a:fld id="{585D7F15-C0CB-654A-ACB6-3C9C8CB5A426}" type="slidenum">
              <a:rPr lang="en-US" smtClean="0"/>
              <a:pPr/>
              <a:t>30</a:t>
            </a:fld>
            <a:endParaRPr lang="en-US"/>
          </a:p>
        </p:txBody>
      </p:sp>
    </p:spTree>
    <p:extLst>
      <p:ext uri="{BB962C8B-B14F-4D97-AF65-F5344CB8AC3E}">
        <p14:creationId xmlns:p14="http://schemas.microsoft.com/office/powerpoint/2010/main" val="14862228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rPr>
              <a:t>There is a suggested form (modify to suit your needs) that you can use to obtain names of relatives and friends from the church members. Such lists should be worked on some time before any type of evangelistic program is begun.</a:t>
            </a:r>
          </a:p>
          <a:p>
            <a:endParaRPr lang="en-US" dirty="0"/>
          </a:p>
        </p:txBody>
      </p:sp>
      <p:sp>
        <p:nvSpPr>
          <p:cNvPr id="4" name="Slide Number Placeholder 3"/>
          <p:cNvSpPr>
            <a:spLocks noGrp="1"/>
          </p:cNvSpPr>
          <p:nvPr>
            <p:ph type="sldNum" sz="quarter" idx="10"/>
          </p:nvPr>
        </p:nvSpPr>
        <p:spPr/>
        <p:txBody>
          <a:bodyPr/>
          <a:lstStyle/>
          <a:p>
            <a:fld id="{585D7F15-C0CB-654A-ACB6-3C9C8CB5A426}" type="slidenum">
              <a:rPr lang="en-US" smtClean="0"/>
              <a:pPr/>
              <a:t>31</a:t>
            </a:fld>
            <a:endParaRPr lang="en-US"/>
          </a:p>
        </p:txBody>
      </p:sp>
    </p:spTree>
    <p:extLst>
      <p:ext uri="{BB962C8B-B14F-4D97-AF65-F5344CB8AC3E}">
        <p14:creationId xmlns:p14="http://schemas.microsoft.com/office/powerpoint/2010/main" val="95039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latin typeface="+mn-lt"/>
                <a:ea typeface="+mn-ea"/>
                <a:cs typeface="+mn-cs"/>
              </a:rPr>
              <a:t>The </a:t>
            </a:r>
            <a:r>
              <a:rPr lang="en-US" kern="1200" dirty="0" err="1" smtClean="0">
                <a:solidFill>
                  <a:schemeClr val="tx1"/>
                </a:solidFill>
                <a:latin typeface="+mn-lt"/>
                <a:ea typeface="+mn-ea"/>
                <a:cs typeface="+mn-cs"/>
              </a:rPr>
              <a:t>Saviour</a:t>
            </a:r>
            <a:r>
              <a:rPr lang="en-US" kern="1200" dirty="0" smtClean="0">
                <a:solidFill>
                  <a:schemeClr val="tx1"/>
                </a:solidFill>
                <a:latin typeface="+mn-lt"/>
                <a:ea typeface="+mn-ea"/>
                <a:cs typeface="+mn-cs"/>
              </a:rPr>
              <a:t> will reflect upon these self-sacrificing women the light of His countenance, and will give them a power that exceeds that of men. They can do in families a work that men cannot do, a work that reaches the inner life. They can come close to the hearts of those whom men cannot reach. Their labor is needed.” </a:t>
            </a:r>
            <a:r>
              <a:rPr lang="en-US" i="1" kern="1200" dirty="0" smtClean="0">
                <a:solidFill>
                  <a:schemeClr val="tx1"/>
                </a:solidFill>
                <a:latin typeface="+mn-lt"/>
                <a:ea typeface="+mn-ea"/>
                <a:cs typeface="+mn-cs"/>
              </a:rPr>
              <a:t>Review and Herald</a:t>
            </a:r>
            <a:r>
              <a:rPr lang="en-US" kern="1200" dirty="0" smtClean="0">
                <a:solidFill>
                  <a:schemeClr val="tx1"/>
                </a:solidFill>
                <a:latin typeface="+mn-lt"/>
                <a:ea typeface="+mn-ea"/>
                <a:cs typeface="+mn-cs"/>
              </a:rPr>
              <a:t>, Aug. 26, 1902.</a:t>
            </a:r>
          </a:p>
          <a:p>
            <a:endParaRPr lang="en-US" sz="1050" dirty="0"/>
          </a:p>
        </p:txBody>
      </p:sp>
      <p:sp>
        <p:nvSpPr>
          <p:cNvPr id="4" name="Slide Number Placeholder 3"/>
          <p:cNvSpPr>
            <a:spLocks noGrp="1"/>
          </p:cNvSpPr>
          <p:nvPr>
            <p:ph type="sldNum" sz="quarter" idx="10"/>
          </p:nvPr>
        </p:nvSpPr>
        <p:spPr/>
        <p:txBody>
          <a:bodyPr/>
          <a:lstStyle/>
          <a:p>
            <a:fld id="{585D7F15-C0CB-654A-ACB6-3C9C8CB5A426}" type="slidenum">
              <a:rPr lang="en-US" smtClean="0"/>
              <a:pPr/>
              <a:t>4</a:t>
            </a:fld>
            <a:endParaRPr lang="en-US"/>
          </a:p>
        </p:txBody>
      </p:sp>
    </p:spTree>
    <p:extLst>
      <p:ext uri="{BB962C8B-B14F-4D97-AF65-F5344CB8AC3E}">
        <p14:creationId xmlns:p14="http://schemas.microsoft.com/office/powerpoint/2010/main" val="882160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latin typeface="+mn-lt"/>
                <a:ea typeface="+mn-ea"/>
                <a:cs typeface="+mn-cs"/>
              </a:rPr>
              <a:t>One of the most important aspects of a successful evangelistic program is proper groundwork. No matter how well you conduct a campaign, it will not be successful if good preparation in the community has not been made first. In your community, church members must create an interest in the church and its programs.  It is important to form personal friendships so people will want to attend.  The Women’s Ministries department can be involved in developing these contacts as well in conducting the evangelistic meetings themselves.</a:t>
            </a:r>
          </a:p>
          <a:p>
            <a:endParaRPr lang="en-US" sz="1050" dirty="0"/>
          </a:p>
        </p:txBody>
      </p:sp>
      <p:sp>
        <p:nvSpPr>
          <p:cNvPr id="4" name="Slide Number Placeholder 3"/>
          <p:cNvSpPr>
            <a:spLocks noGrp="1"/>
          </p:cNvSpPr>
          <p:nvPr>
            <p:ph type="sldNum" sz="quarter" idx="10"/>
          </p:nvPr>
        </p:nvSpPr>
        <p:spPr/>
        <p:txBody>
          <a:bodyPr/>
          <a:lstStyle/>
          <a:p>
            <a:fld id="{585D7F15-C0CB-654A-ACB6-3C9C8CB5A426}" type="slidenum">
              <a:rPr lang="en-US" smtClean="0"/>
              <a:pPr/>
              <a:t>5</a:t>
            </a:fld>
            <a:endParaRPr lang="en-US"/>
          </a:p>
        </p:txBody>
      </p:sp>
    </p:spTree>
    <p:extLst>
      <p:ext uri="{BB962C8B-B14F-4D97-AF65-F5344CB8AC3E}">
        <p14:creationId xmlns:p14="http://schemas.microsoft.com/office/powerpoint/2010/main" val="11614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latin typeface="+mn-lt"/>
                <a:ea typeface="+mn-ea"/>
                <a:cs typeface="+mn-cs"/>
              </a:rPr>
              <a:t>Not all Women’s Ministries meetings have to be evangelistic meetings, but all meetings should have an evangelistic purpose. In other words, you can, and should, plan a wide variety of programs that appeal to various groups of women. But these meetings should have the dual function of meeting community needs and building friendships. Be warm and welcoming. Make friends. Then when you hold evangelistic meetings, you will be inviting friends. They will know women in the church. Because they are familiar with the church and its quality of programs, prejudice will have been broken down. </a:t>
            </a:r>
          </a:p>
          <a:p>
            <a:endParaRPr lang="en-US" sz="1050" dirty="0"/>
          </a:p>
        </p:txBody>
      </p:sp>
      <p:sp>
        <p:nvSpPr>
          <p:cNvPr id="4" name="Slide Number Placeholder 3"/>
          <p:cNvSpPr>
            <a:spLocks noGrp="1"/>
          </p:cNvSpPr>
          <p:nvPr>
            <p:ph type="sldNum" sz="quarter" idx="10"/>
          </p:nvPr>
        </p:nvSpPr>
        <p:spPr/>
        <p:txBody>
          <a:bodyPr/>
          <a:lstStyle/>
          <a:p>
            <a:fld id="{585D7F15-C0CB-654A-ACB6-3C9C8CB5A426}" type="slidenum">
              <a:rPr lang="en-US" smtClean="0"/>
              <a:pPr/>
              <a:t>6</a:t>
            </a:fld>
            <a:endParaRPr lang="en-US"/>
          </a:p>
        </p:txBody>
      </p:sp>
    </p:spTree>
    <p:extLst>
      <p:ext uri="{BB962C8B-B14F-4D97-AF65-F5344CB8AC3E}">
        <p14:creationId xmlns:p14="http://schemas.microsoft.com/office/powerpoint/2010/main" val="1682085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latin typeface="+mn-lt"/>
                <a:ea typeface="+mn-ea"/>
                <a:cs typeface="+mn-cs"/>
              </a:rPr>
              <a:t>In Bible study groups or other informal meetings, allow women an opportunity to share and visit. Personal relationships are very important to most women. This is an ideal time for the women of the church to establish lasting friendships with women who are not church members. As soon as possible, pair a newly interested woman with a more mature Christian woman for mentoring and friendship. (See Titus 2:3-5).</a:t>
            </a:r>
          </a:p>
          <a:p>
            <a:endParaRPr lang="en-US" sz="1050" dirty="0"/>
          </a:p>
        </p:txBody>
      </p:sp>
      <p:sp>
        <p:nvSpPr>
          <p:cNvPr id="4" name="Slide Number Placeholder 3"/>
          <p:cNvSpPr>
            <a:spLocks noGrp="1"/>
          </p:cNvSpPr>
          <p:nvPr>
            <p:ph type="sldNum" sz="quarter" idx="10"/>
          </p:nvPr>
        </p:nvSpPr>
        <p:spPr/>
        <p:txBody>
          <a:bodyPr/>
          <a:lstStyle/>
          <a:p>
            <a:fld id="{585D7F15-C0CB-654A-ACB6-3C9C8CB5A426}" type="slidenum">
              <a:rPr lang="en-US" smtClean="0"/>
              <a:pPr/>
              <a:t>7</a:t>
            </a:fld>
            <a:endParaRPr lang="en-US"/>
          </a:p>
        </p:txBody>
      </p:sp>
    </p:spTree>
    <p:extLst>
      <p:ext uri="{BB962C8B-B14F-4D97-AF65-F5344CB8AC3E}">
        <p14:creationId xmlns:p14="http://schemas.microsoft.com/office/powerpoint/2010/main" val="1662981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latin typeface="+mn-lt"/>
                <a:ea typeface="+mn-ea"/>
                <a:cs typeface="+mn-cs"/>
              </a:rPr>
              <a:t>In deciding on programs that will be of interest to former members and women in the community, think of the needs of women in your area. You may want to consider the list the General Conference Women’s Ministries Department has identified as the six critical needs women face worldwide. </a:t>
            </a:r>
            <a:endParaRPr lang="en-US" sz="1050" dirty="0"/>
          </a:p>
        </p:txBody>
      </p:sp>
      <p:sp>
        <p:nvSpPr>
          <p:cNvPr id="4" name="Slide Number Placeholder 3"/>
          <p:cNvSpPr>
            <a:spLocks noGrp="1"/>
          </p:cNvSpPr>
          <p:nvPr>
            <p:ph type="sldNum" sz="quarter" idx="10"/>
          </p:nvPr>
        </p:nvSpPr>
        <p:spPr/>
        <p:txBody>
          <a:bodyPr/>
          <a:lstStyle/>
          <a:p>
            <a:fld id="{585D7F15-C0CB-654A-ACB6-3C9C8CB5A426}" type="slidenum">
              <a:rPr lang="en-US" smtClean="0"/>
              <a:pPr/>
              <a:t>8</a:t>
            </a:fld>
            <a:endParaRPr lang="en-US"/>
          </a:p>
        </p:txBody>
      </p:sp>
    </p:spTree>
    <p:extLst>
      <p:ext uri="{BB962C8B-B14F-4D97-AF65-F5344CB8AC3E}">
        <p14:creationId xmlns:p14="http://schemas.microsoft.com/office/powerpoint/2010/main" val="630668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b="1" dirty="0" smtClean="0"/>
              <a:t>These </a:t>
            </a:r>
            <a:r>
              <a:rPr lang="en-US" b="1" dirty="0"/>
              <a:t>concerns are illiteracy, health risks, poverty, abuse, work load, and lack of training/mentoring.</a:t>
            </a:r>
          </a:p>
          <a:p>
            <a:endParaRPr lang="en-US"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If you are in an area of the world where there is substantial illiteracy, beginning a literacy program, even in the church, can be an excellent outreach. You can use the Bible as one of the textbooks, which can lead to religious discussions. If the people are not open to using the Bible, you can still build friendship and trust using other materials. In some areas of the world, second language instruction can accomplish the same thing.</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You can also build interest with programs that help women understand their bodies—that teach them about health, breast cancer, reproduction, menopause, nutrition, cooking, exercise, and other health issues of particular concern to women. Again, such programs lead to religious questions and build friendships.</a:t>
            </a:r>
          </a:p>
          <a:p>
            <a:endParaRPr lang="en-US" sz="1050" dirty="0"/>
          </a:p>
        </p:txBody>
      </p:sp>
      <p:sp>
        <p:nvSpPr>
          <p:cNvPr id="4" name="Slide Number Placeholder 3"/>
          <p:cNvSpPr>
            <a:spLocks noGrp="1"/>
          </p:cNvSpPr>
          <p:nvPr>
            <p:ph type="sldNum" sz="quarter" idx="10"/>
          </p:nvPr>
        </p:nvSpPr>
        <p:spPr/>
        <p:txBody>
          <a:bodyPr/>
          <a:lstStyle/>
          <a:p>
            <a:fld id="{585D7F15-C0CB-654A-ACB6-3C9C8CB5A426}" type="slidenum">
              <a:rPr lang="en-US" smtClean="0"/>
              <a:pPr/>
              <a:t>9</a:t>
            </a:fld>
            <a:endParaRPr lang="en-US"/>
          </a:p>
        </p:txBody>
      </p:sp>
    </p:spTree>
    <p:extLst>
      <p:ext uri="{BB962C8B-B14F-4D97-AF65-F5344CB8AC3E}">
        <p14:creationId xmlns:p14="http://schemas.microsoft.com/office/powerpoint/2010/main" val="246247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C597B7-FB5F-480A-A83C-C7A4B9C2AD3D}" type="datetimeFigureOut">
              <a:rPr lang="en-US" smtClean="0"/>
              <a:pPr/>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C597B7-FB5F-480A-A83C-C7A4B9C2AD3D}" type="datetimeFigureOut">
              <a:rPr lang="en-US" smtClean="0"/>
              <a:pPr/>
              <a:t>10/21/15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C597B7-FB5F-480A-A83C-C7A4B9C2AD3D}" type="datetimeFigureOut">
              <a:rPr lang="en-US" smtClean="0"/>
              <a:pPr/>
              <a:t>10/21/15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C597B7-FB5F-480A-A83C-C7A4B9C2AD3D}" type="datetimeFigureOut">
              <a:rPr lang="en-US" smtClean="0"/>
              <a:pPr/>
              <a:t>10/21/15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597B7-FB5F-480A-A83C-C7A4B9C2AD3D}" type="datetimeFigureOut">
              <a:rPr lang="en-US" smtClean="0"/>
              <a:pPr/>
              <a:t>10/21/15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597B7-FB5F-480A-A83C-C7A4B9C2AD3D}" type="datetimeFigureOut">
              <a:rPr lang="en-US" smtClean="0"/>
              <a:pPr/>
              <a:t>10/21/15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597B7-FB5F-480A-A83C-C7A4B9C2AD3D}" type="datetimeFigureOut">
              <a:rPr lang="en-US" smtClean="0"/>
              <a:pPr/>
              <a:t>10/21/15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597B7-FB5F-480A-A83C-C7A4B9C2AD3D}" type="datetimeFigureOut">
              <a:rPr lang="en-US" smtClean="0"/>
              <a:pPr/>
              <a:t>10/21/15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0859B-F2CB-4E95-8423-2400291867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2.tif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5.tiff"/><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6.tiff"/><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404664"/>
            <a:ext cx="8892480" cy="5400600"/>
          </a:xfrm>
          <a:ln>
            <a:noFill/>
          </a:ln>
        </p:spPr>
        <p:txBody>
          <a:bodyPr>
            <a:noAutofit/>
          </a:bodyPr>
          <a:lstStyle/>
          <a:p>
            <a:r>
              <a:rPr lang="en-US" sz="7200" dirty="0" smtClean="0">
                <a:ln w="18415" cmpd="sng">
                  <a:noFill/>
                  <a:prstDash val="solid"/>
                </a:ln>
                <a:solidFill>
                  <a:srgbClr val="009999"/>
                </a:solidFill>
                <a:effectLst>
                  <a:outerShdw blurRad="38100" dist="38100" dir="2700000" algn="tl">
                    <a:srgbClr val="000000">
                      <a:alpha val="43137"/>
                    </a:srgbClr>
                  </a:outerShdw>
                </a:effectLst>
              </a:rPr>
              <a:t>LEADERSHIP</a:t>
            </a:r>
            <a:r>
              <a:rPr lang="en-US" sz="2400" dirty="0" smtClean="0">
                <a:ln w="18415" cmpd="sng">
                  <a:noFill/>
                  <a:prstDash val="solid"/>
                </a:ln>
                <a:solidFill>
                  <a:srgbClr val="009999"/>
                </a:solidFill>
                <a:effectLst>
                  <a:outerShdw blurRad="38100" dist="38100" dir="2700000" algn="tl">
                    <a:srgbClr val="000000">
                      <a:alpha val="43137"/>
                    </a:srgbClr>
                  </a:outerShdw>
                </a:effectLst>
              </a:rPr>
              <a:t/>
            </a:r>
            <a:br>
              <a:rPr lang="en-US" sz="2400" dirty="0" smtClean="0">
                <a:ln w="18415" cmpd="sng">
                  <a:noFill/>
                  <a:prstDash val="solid"/>
                </a:ln>
                <a:solidFill>
                  <a:srgbClr val="009999"/>
                </a:solidFill>
                <a:effectLst>
                  <a:outerShdw blurRad="38100" dist="38100" dir="2700000" algn="tl">
                    <a:srgbClr val="000000">
                      <a:alpha val="43137"/>
                    </a:srgbClr>
                  </a:outerShdw>
                </a:effectLst>
              </a:rPr>
            </a:br>
            <a:r>
              <a:rPr lang="en-US" sz="3200" dirty="0" smtClean="0">
                <a:ln w="18415" cmpd="sng">
                  <a:noFill/>
                  <a:prstDash val="solid"/>
                </a:ln>
                <a:effectLst>
                  <a:outerShdw blurRad="38100" dist="38100" dir="2700000" algn="tl">
                    <a:srgbClr val="000000">
                      <a:alpha val="43137"/>
                    </a:srgbClr>
                  </a:outerShdw>
                </a:effectLst>
              </a:rPr>
              <a:t>Certification  Program</a:t>
            </a:r>
            <a:r>
              <a:rPr lang="en-US" sz="2000" dirty="0" smtClean="0">
                <a:ln w="18415" cmpd="sng">
                  <a:noFill/>
                  <a:prstDash val="solid"/>
                </a:ln>
                <a:effectLst>
                  <a:outerShdw blurRad="38100" dist="38100" dir="2700000" algn="tl">
                    <a:srgbClr val="000000">
                      <a:alpha val="43137"/>
                    </a:srgbClr>
                  </a:outerShdw>
                </a:effectLst>
              </a:rPr>
              <a:t/>
            </a:r>
            <a:br>
              <a:rPr lang="en-US" sz="2000" dirty="0" smtClean="0">
                <a:ln w="18415" cmpd="sng">
                  <a:noFill/>
                  <a:prstDash val="solid"/>
                </a:ln>
                <a:effectLst>
                  <a:outerShdw blurRad="38100" dist="38100" dir="2700000" algn="tl">
                    <a:srgbClr val="000000">
                      <a:alpha val="43137"/>
                    </a:srgbClr>
                  </a:outerShdw>
                </a:effectLst>
              </a:rPr>
            </a:br>
            <a:r>
              <a:rPr lang="en-US" sz="3200" dirty="0">
                <a:ln w="18415" cmpd="sng">
                  <a:noFill/>
                  <a:prstDash val="solid"/>
                </a:ln>
                <a:effectLst>
                  <a:outerShdw blurRad="38100" dist="38100" dir="2700000" algn="tl">
                    <a:srgbClr val="000000">
                      <a:alpha val="43137"/>
                    </a:srgbClr>
                  </a:outerShdw>
                </a:effectLst>
              </a:rPr>
              <a:t>L</a:t>
            </a:r>
            <a:r>
              <a:rPr lang="en-US" sz="3200" dirty="0" smtClean="0">
                <a:ln w="18415" cmpd="sng">
                  <a:noFill/>
                  <a:prstDash val="solid"/>
                </a:ln>
                <a:effectLst>
                  <a:outerShdw blurRad="38100" dist="38100" dir="2700000" algn="tl">
                    <a:srgbClr val="000000">
                      <a:alpha val="43137"/>
                    </a:srgbClr>
                  </a:outerShdw>
                </a:effectLst>
              </a:rPr>
              <a:t>evel 1</a:t>
            </a:r>
            <a:endParaRPr lang="en-US" sz="1600" dirty="0">
              <a:ln w="18415" cmpd="sng">
                <a:noFill/>
                <a:prstDash val="solid"/>
              </a:ln>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55576" y="5877272"/>
            <a:ext cx="8280920" cy="720080"/>
          </a:xfrm>
        </p:spPr>
        <p:txBody>
          <a:bodyPr>
            <a:noAutofit/>
          </a:bodyPr>
          <a:lstStyle/>
          <a:p>
            <a:pPr>
              <a:spcBef>
                <a:spcPts val="0"/>
              </a:spcBef>
            </a:pPr>
            <a:r>
              <a:rPr lang="en-US" sz="1500" dirty="0" smtClean="0">
                <a:solidFill>
                  <a:schemeClr val="bg1"/>
                </a:solidFill>
              </a:rPr>
              <a:t>General Conference of Seventh-day Adventists  Women’s Ministries Department</a:t>
            </a:r>
          </a:p>
          <a:p>
            <a:pPr>
              <a:spcBef>
                <a:spcPts val="0"/>
              </a:spcBef>
            </a:pPr>
            <a:r>
              <a:rPr lang="en-US" sz="2400" dirty="0" smtClean="0">
                <a:solidFill>
                  <a:schemeClr val="bg1"/>
                </a:solidFill>
              </a:rPr>
              <a:t>www.adventistwomensministries.org</a:t>
            </a:r>
            <a:endParaRPr lang="en-US" sz="2400" dirty="0">
              <a:solidFill>
                <a:schemeClr val="bg1"/>
              </a:solidFill>
            </a:endParaRPr>
          </a:p>
        </p:txBody>
      </p:sp>
      <p:sp>
        <p:nvSpPr>
          <p:cNvPr id="4" name="Rectangle 3"/>
          <p:cNvSpPr/>
          <p:nvPr/>
        </p:nvSpPr>
        <p:spPr>
          <a:xfrm>
            <a:off x="0" y="5517232"/>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331640" y="1196752"/>
            <a:ext cx="6408712" cy="4580741"/>
          </a:xfrm>
          <a:prstGeom prst="rect">
            <a:avLst/>
          </a:prstGeom>
        </p:spPr>
        <p:txBody>
          <a:bodyPr wrap="square">
            <a:spAutoFit/>
          </a:bodyPr>
          <a:lstStyle/>
          <a:p>
            <a:pPr algn="ctr">
              <a:lnSpc>
                <a:spcPct val="150000"/>
              </a:lnSpc>
            </a:pPr>
            <a:r>
              <a:rPr lang="en-US" sz="2800" b="1" dirty="0" smtClean="0"/>
              <a:t>“Never Too Late to Learn” </a:t>
            </a:r>
            <a:r>
              <a:rPr lang="en-US" sz="2800" dirty="0" smtClean="0"/>
              <a:t>is a program developed by the Women’s Ministries (WM) Department in the Southern Asia Division (India). The first adult literacy program, “Never Too Late to Learn,” was organized in ten centers in the Northeastern part of India in 2001.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99592" y="1052736"/>
            <a:ext cx="7488832" cy="5227071"/>
          </a:xfrm>
          <a:prstGeom prst="rect">
            <a:avLst/>
          </a:prstGeom>
        </p:spPr>
        <p:txBody>
          <a:bodyPr wrap="square">
            <a:spAutoFit/>
          </a:bodyPr>
          <a:lstStyle/>
          <a:p>
            <a:pPr algn="ctr">
              <a:lnSpc>
                <a:spcPct val="150000"/>
              </a:lnSpc>
            </a:pPr>
            <a:r>
              <a:rPr lang="en-US" sz="2800" dirty="0" smtClean="0"/>
              <a:t>Other programs addressing these challenge issues would include programs on abuse, financial management, stress control, time management, communication, and more. </a:t>
            </a:r>
            <a:br>
              <a:rPr lang="en-US" sz="2800" dirty="0" smtClean="0"/>
            </a:br>
            <a:r>
              <a:rPr lang="en-US" sz="2800" b="1" dirty="0" smtClean="0">
                <a:ln>
                  <a:solidFill>
                    <a:srgbClr val="009999"/>
                  </a:solidFill>
                </a:ln>
                <a:solidFill>
                  <a:schemeClr val="bg1"/>
                </a:solidFill>
                <a:effectLst>
                  <a:outerShdw blurRad="38100" dist="38100" dir="2700000" algn="tl">
                    <a:srgbClr val="000000">
                      <a:alpha val="43137"/>
                    </a:srgbClr>
                  </a:outerShdw>
                </a:effectLst>
              </a:rPr>
              <a:t>(General Conference Women’s Ministries leadership materials and handbooks give many ideas for such programs. www.adventistwomensministries.org)</a:t>
            </a:r>
            <a:endParaRPr lang="en-US" sz="2400" b="1" dirty="0" smtClean="0">
              <a:ln>
                <a:solidFill>
                  <a:srgbClr val="009999"/>
                </a:solidFill>
              </a:ln>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Rectangle 6"/>
          <p:cNvSpPr/>
          <p:nvPr/>
        </p:nvSpPr>
        <p:spPr>
          <a:xfrm>
            <a:off x="971600" y="2276872"/>
            <a:ext cx="7200800" cy="3842077"/>
          </a:xfrm>
          <a:prstGeom prst="rect">
            <a:avLst/>
          </a:prstGeom>
        </p:spPr>
        <p:txBody>
          <a:bodyPr wrap="square">
            <a:spAutoFit/>
          </a:bodyPr>
          <a:lstStyle/>
          <a:p>
            <a:pPr algn="ctr"/>
            <a:r>
              <a:rPr lang="en-US" sz="3200" b="1" dirty="0" smtClean="0">
                <a:ln>
                  <a:solidFill>
                    <a:srgbClr val="009999"/>
                  </a:solidFill>
                </a:ln>
                <a:solidFill>
                  <a:schemeClr val="bg1"/>
                </a:solidFill>
                <a:effectLst>
                  <a:outerShdw blurRad="38100" dist="38100" dir="2700000" algn="tl">
                    <a:srgbClr val="000000">
                      <a:alpha val="43137"/>
                    </a:srgbClr>
                  </a:outerShdw>
                </a:effectLst>
              </a:rPr>
              <a:t>An excellent way to decide which programs suit the needs of your community is to do surveys and research. </a:t>
            </a:r>
          </a:p>
          <a:p>
            <a:pPr algn="ctr"/>
            <a:endParaRPr lang="en-US" sz="2400" dirty="0" smtClean="0"/>
          </a:p>
          <a:p>
            <a:pPr algn="ctr">
              <a:lnSpc>
                <a:spcPct val="150000"/>
              </a:lnSpc>
            </a:pPr>
            <a:r>
              <a:rPr lang="en-US" sz="2800" b="1" i="1" dirty="0" smtClean="0"/>
              <a:t>Who lives in your community? </a:t>
            </a:r>
            <a:br>
              <a:rPr lang="en-US" sz="2800" b="1" i="1" dirty="0" smtClean="0"/>
            </a:br>
            <a:r>
              <a:rPr lang="en-US" sz="2800" b="1" i="1" dirty="0" smtClean="0"/>
              <a:t>What do they feel their needs are? </a:t>
            </a:r>
            <a:br>
              <a:rPr lang="en-US" sz="2800" b="1" i="1" dirty="0" smtClean="0"/>
            </a:br>
            <a:r>
              <a:rPr lang="en-US" sz="2800" b="1" i="1" dirty="0" smtClean="0"/>
              <a:t>What groups make up your community?</a:t>
            </a:r>
          </a:p>
        </p:txBody>
      </p:sp>
      <p:sp>
        <p:nvSpPr>
          <p:cNvPr id="8" name="Rectangle 7"/>
          <p:cNvSpPr/>
          <p:nvPr/>
        </p:nvSpPr>
        <p:spPr>
          <a:xfrm>
            <a:off x="0" y="1476073"/>
            <a:ext cx="9144000" cy="584775"/>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200" b="1" dirty="0" smtClean="0">
                <a:solidFill>
                  <a:srgbClr val="009999"/>
                </a:solidFill>
              </a:rPr>
              <a:t>Survey of Community Needs/Demographics</a:t>
            </a:r>
            <a:endParaRPr lang="en-US" sz="3200" b="1" dirty="0" smtClean="0">
              <a:solidFill>
                <a:srgbClr val="00999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Rectangle 6"/>
          <p:cNvSpPr/>
          <p:nvPr/>
        </p:nvSpPr>
        <p:spPr>
          <a:xfrm>
            <a:off x="-36512" y="2276872"/>
            <a:ext cx="9144000" cy="3200876"/>
          </a:xfrm>
          <a:prstGeom prst="rect">
            <a:avLst/>
          </a:prstGeom>
        </p:spPr>
        <p:txBody>
          <a:bodyPr wrap="square">
            <a:spAutoFit/>
          </a:bodyPr>
          <a:lstStyle/>
          <a:p>
            <a:pPr algn="ctr">
              <a:lnSpc>
                <a:spcPct val="150000"/>
              </a:lnSpc>
            </a:pPr>
            <a:r>
              <a:rPr lang="en-US" sz="3200" b="1" dirty="0" smtClean="0">
                <a:ln>
                  <a:solidFill>
                    <a:srgbClr val="009999"/>
                  </a:solidFill>
                </a:ln>
                <a:solidFill>
                  <a:schemeClr val="bg1"/>
                </a:solidFill>
                <a:effectLst>
                  <a:outerShdw blurRad="38100" dist="38100" dir="2700000" algn="tl">
                    <a:srgbClr val="000000">
                      <a:alpha val="43137"/>
                    </a:srgbClr>
                  </a:outerShdw>
                </a:effectLst>
              </a:rPr>
              <a:t>Demographics. </a:t>
            </a:r>
            <a:br>
              <a:rPr lang="en-US" sz="3200" b="1" dirty="0" smtClean="0">
                <a:ln>
                  <a:solidFill>
                    <a:srgbClr val="009999"/>
                  </a:solidFill>
                </a:ln>
                <a:solidFill>
                  <a:schemeClr val="bg1"/>
                </a:solidFill>
                <a:effectLst>
                  <a:outerShdw blurRad="38100" dist="38100" dir="2700000" algn="tl">
                    <a:srgbClr val="000000">
                      <a:alpha val="43137"/>
                    </a:srgbClr>
                  </a:outerShdw>
                </a:effectLst>
              </a:rPr>
            </a:br>
            <a:r>
              <a:rPr lang="en-US" sz="2400" dirty="0" smtClean="0"/>
              <a:t>You can find out what the community is like (population, religious preferences, income, etc.) by learning the demographics of an area.</a:t>
            </a:r>
          </a:p>
          <a:p>
            <a:pPr algn="ctr">
              <a:lnSpc>
                <a:spcPct val="150000"/>
              </a:lnSpc>
            </a:pPr>
            <a:r>
              <a:rPr lang="en-US" sz="3200" b="1" dirty="0" smtClean="0">
                <a:ln>
                  <a:solidFill>
                    <a:srgbClr val="009999"/>
                  </a:solidFill>
                </a:ln>
                <a:solidFill>
                  <a:schemeClr val="bg1"/>
                </a:solidFill>
                <a:effectLst>
                  <a:outerShdw blurRad="38100" dist="38100" dir="2700000" algn="tl">
                    <a:srgbClr val="000000">
                      <a:alpha val="43137"/>
                    </a:srgbClr>
                  </a:outerShdw>
                </a:effectLst>
              </a:rPr>
              <a:t>Survey Community Needs. </a:t>
            </a:r>
            <a:br>
              <a:rPr lang="en-US" sz="3200" b="1" dirty="0" smtClean="0">
                <a:ln>
                  <a:solidFill>
                    <a:srgbClr val="009999"/>
                  </a:solidFill>
                </a:ln>
                <a:solidFill>
                  <a:schemeClr val="bg1"/>
                </a:solidFill>
                <a:effectLst>
                  <a:outerShdw blurRad="38100" dist="38100" dir="2700000" algn="tl">
                    <a:srgbClr val="000000">
                      <a:alpha val="43137"/>
                    </a:srgbClr>
                  </a:outerShdw>
                </a:effectLst>
              </a:rPr>
            </a:br>
            <a:r>
              <a:rPr lang="en-US" sz="2400" dirty="0" smtClean="0"/>
              <a:t>How do you find out the needs in your community?</a:t>
            </a:r>
          </a:p>
        </p:txBody>
      </p:sp>
      <p:sp>
        <p:nvSpPr>
          <p:cNvPr id="8" name="Rectangle 7"/>
          <p:cNvSpPr/>
          <p:nvPr/>
        </p:nvSpPr>
        <p:spPr>
          <a:xfrm>
            <a:off x="0" y="1404065"/>
            <a:ext cx="9144000" cy="584775"/>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200" b="1" dirty="0" smtClean="0">
                <a:solidFill>
                  <a:srgbClr val="009999"/>
                </a:solidFill>
              </a:rPr>
              <a:t>Survey of Community Needs/Demographics</a:t>
            </a:r>
            <a:endParaRPr lang="en-US" sz="3200" b="1" dirty="0" smtClean="0">
              <a:solidFill>
                <a:srgbClr val="00999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995936" y="1526338"/>
            <a:ext cx="4536504" cy="4350934"/>
          </a:xfrm>
          <a:prstGeom prst="rect">
            <a:avLst/>
          </a:prstGeom>
        </p:spPr>
        <p:txBody>
          <a:bodyPr wrap="square">
            <a:spAutoFit/>
          </a:bodyPr>
          <a:lstStyle/>
          <a:p>
            <a:pPr algn="ctr">
              <a:lnSpc>
                <a:spcPct val="110000"/>
              </a:lnSpc>
            </a:pPr>
            <a:r>
              <a:rPr lang="en-US" sz="2800" dirty="0" smtClean="0"/>
              <a:t>After you collect enough information, analyze it and honestly consider the potential resources in your church and community. Then decide what programs and ministries you can realistically implement in the community and church.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Rectangle 6"/>
          <p:cNvSpPr/>
          <p:nvPr/>
        </p:nvSpPr>
        <p:spPr>
          <a:xfrm>
            <a:off x="539552" y="2348880"/>
            <a:ext cx="7992888" cy="3323987"/>
          </a:xfrm>
          <a:prstGeom prst="rect">
            <a:avLst/>
          </a:prstGeom>
        </p:spPr>
        <p:txBody>
          <a:bodyPr wrap="square">
            <a:spAutoFit/>
          </a:bodyPr>
          <a:lstStyle/>
          <a:p>
            <a:pPr algn="ctr">
              <a:lnSpc>
                <a:spcPct val="150000"/>
              </a:lnSpc>
            </a:pPr>
            <a:r>
              <a:rPr lang="en-US" sz="2800" dirty="0" smtClean="0"/>
              <a:t>There are many ways to meet the needs of the people in our community. The list would be as varied as the people in our community and the people available to lead seminars and programs. Some of the common outreach programs we may think of include:</a:t>
            </a:r>
          </a:p>
        </p:txBody>
      </p:sp>
      <p:sp>
        <p:nvSpPr>
          <p:cNvPr id="8" name="Rectangle 7"/>
          <p:cNvSpPr/>
          <p:nvPr/>
        </p:nvSpPr>
        <p:spPr>
          <a:xfrm>
            <a:off x="0" y="1476073"/>
            <a:ext cx="9144000" cy="584775"/>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200" b="1" dirty="0" smtClean="0">
                <a:solidFill>
                  <a:srgbClr val="009999"/>
                </a:solidFill>
              </a:rPr>
              <a:t>Community Programs and Ministries</a:t>
            </a:r>
            <a:endParaRPr lang="en-US" sz="3200" b="1" dirty="0" smtClean="0">
              <a:solidFill>
                <a:srgbClr val="00999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Rectangle 6"/>
          <p:cNvSpPr/>
          <p:nvPr/>
        </p:nvSpPr>
        <p:spPr>
          <a:xfrm>
            <a:off x="1188640" y="2268161"/>
            <a:ext cx="6479704" cy="584775"/>
          </a:xfrm>
          <a:prstGeom prst="rect">
            <a:avLst/>
          </a:prstGeom>
        </p:spPr>
        <p:txBody>
          <a:bodyPr wrap="square">
            <a:spAutoFit/>
          </a:bodyPr>
          <a:lstStyle/>
          <a:p>
            <a:pPr algn="ctr"/>
            <a:r>
              <a:rPr lang="en-US" sz="3200" b="1" dirty="0" smtClean="0">
                <a:ln>
                  <a:solidFill>
                    <a:srgbClr val="009999"/>
                  </a:solidFill>
                </a:ln>
                <a:effectLst>
                  <a:outerShdw blurRad="38100" dist="38100" dir="2700000" algn="tl">
                    <a:srgbClr val="000000">
                      <a:alpha val="43137"/>
                    </a:srgbClr>
                  </a:outerShdw>
                </a:effectLst>
              </a:rPr>
              <a:t>Seminars could cover topics such as:</a:t>
            </a:r>
            <a:endParaRPr lang="en-US" sz="3200" dirty="0" smtClean="0">
              <a:ln>
                <a:solidFill>
                  <a:srgbClr val="009999"/>
                </a:solidFill>
              </a:ln>
            </a:endParaRPr>
          </a:p>
        </p:txBody>
      </p:sp>
      <p:sp>
        <p:nvSpPr>
          <p:cNvPr id="8" name="Rectangle 7"/>
          <p:cNvSpPr/>
          <p:nvPr/>
        </p:nvSpPr>
        <p:spPr>
          <a:xfrm>
            <a:off x="0" y="1476073"/>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009999"/>
                </a:solidFill>
              </a:rPr>
              <a:t>Community Programs and Ministries</a:t>
            </a:r>
            <a:endParaRPr lang="en-US" sz="3600" b="1" dirty="0" smtClean="0">
              <a:solidFill>
                <a:srgbClr val="009999"/>
              </a:solidFill>
            </a:endParaRPr>
          </a:p>
        </p:txBody>
      </p:sp>
      <p:sp>
        <p:nvSpPr>
          <p:cNvPr id="9" name="Rectangle 8"/>
          <p:cNvSpPr/>
          <p:nvPr/>
        </p:nvSpPr>
        <p:spPr>
          <a:xfrm>
            <a:off x="1115616" y="3284984"/>
            <a:ext cx="3312368" cy="2862322"/>
          </a:xfrm>
          <a:prstGeom prst="rect">
            <a:avLst/>
          </a:prstGeom>
        </p:spPr>
        <p:txBody>
          <a:bodyPr wrap="square">
            <a:spAutoFit/>
          </a:bodyPr>
          <a:lstStyle/>
          <a:p>
            <a:pPr>
              <a:lnSpc>
                <a:spcPct val="150000"/>
              </a:lnSpc>
              <a:buFont typeface="Arial" pitchFamily="34" charset="0"/>
              <a:buChar char="•"/>
            </a:pPr>
            <a:r>
              <a:rPr lang="en-US" sz="2400" dirty="0" smtClean="0"/>
              <a:t> Health</a:t>
            </a:r>
            <a:endParaRPr lang="en-US" sz="2400" b="1" dirty="0" smtClean="0">
              <a:solidFill>
                <a:srgbClr val="002060"/>
              </a:solidFill>
              <a:effectLst>
                <a:outerShdw blurRad="38100" dist="38100" dir="2700000" algn="tl">
                  <a:srgbClr val="000000">
                    <a:alpha val="43137"/>
                  </a:srgbClr>
                </a:outerShdw>
              </a:effectLst>
            </a:endParaRPr>
          </a:p>
          <a:p>
            <a:pPr lvl="0">
              <a:lnSpc>
                <a:spcPct val="150000"/>
              </a:lnSpc>
              <a:buFont typeface="Arial" pitchFamily="34" charset="0"/>
              <a:buChar char="•"/>
            </a:pPr>
            <a:r>
              <a:rPr lang="en-US" sz="2400" dirty="0" smtClean="0"/>
              <a:t> Aging</a:t>
            </a:r>
            <a:endParaRPr lang="en-US" sz="2400" dirty="0" smtClean="0">
              <a:effectLst>
                <a:outerShdw blurRad="38100" dist="38100" dir="2700000" algn="tl">
                  <a:srgbClr val="000000">
                    <a:alpha val="43137"/>
                  </a:srgbClr>
                </a:outerShdw>
              </a:effectLst>
            </a:endParaRPr>
          </a:p>
          <a:p>
            <a:pPr lvl="0">
              <a:lnSpc>
                <a:spcPct val="150000"/>
              </a:lnSpc>
              <a:buFont typeface="Arial" pitchFamily="34" charset="0"/>
              <a:buChar char="•"/>
            </a:pPr>
            <a:r>
              <a:rPr lang="en-US" sz="2400" dirty="0" smtClean="0"/>
              <a:t> Mental health</a:t>
            </a:r>
          </a:p>
          <a:p>
            <a:pPr lvl="0">
              <a:lnSpc>
                <a:spcPct val="150000"/>
              </a:lnSpc>
              <a:buFont typeface="Arial" pitchFamily="34" charset="0"/>
              <a:buChar char="•"/>
            </a:pPr>
            <a:r>
              <a:rPr lang="en-US" sz="2400" dirty="0" smtClean="0"/>
              <a:t> Depression and suicide</a:t>
            </a:r>
          </a:p>
          <a:p>
            <a:pPr lvl="0">
              <a:lnSpc>
                <a:spcPct val="150000"/>
              </a:lnSpc>
              <a:buFont typeface="Arial" pitchFamily="34" charset="0"/>
              <a:buChar char="•"/>
            </a:pPr>
            <a:r>
              <a:rPr lang="en-US" sz="2400" dirty="0" smtClean="0"/>
              <a:t> Grief recovery</a:t>
            </a:r>
          </a:p>
        </p:txBody>
      </p:sp>
      <p:sp>
        <p:nvSpPr>
          <p:cNvPr id="10" name="Rectangle 9"/>
          <p:cNvSpPr/>
          <p:nvPr/>
        </p:nvSpPr>
        <p:spPr>
          <a:xfrm>
            <a:off x="4932040" y="3429000"/>
            <a:ext cx="3888432" cy="2677656"/>
          </a:xfrm>
          <a:prstGeom prst="rect">
            <a:avLst/>
          </a:prstGeom>
        </p:spPr>
        <p:txBody>
          <a:bodyPr wrap="square">
            <a:spAutoFit/>
          </a:bodyPr>
          <a:lstStyle/>
          <a:p>
            <a:pPr lvl="0">
              <a:buFont typeface="Arial" pitchFamily="34" charset="0"/>
              <a:buChar char="•"/>
            </a:pPr>
            <a:r>
              <a:rPr lang="en-US" sz="2400" dirty="0" smtClean="0"/>
              <a:t> Divorce support</a:t>
            </a:r>
          </a:p>
          <a:p>
            <a:pPr lvl="0">
              <a:buFont typeface="Arial" pitchFamily="34" charset="0"/>
              <a:buChar char="•"/>
            </a:pPr>
            <a:endParaRPr lang="en-US" sz="2400" dirty="0" smtClean="0"/>
          </a:p>
          <a:p>
            <a:pPr lvl="0">
              <a:buFont typeface="Arial" pitchFamily="34" charset="0"/>
              <a:buChar char="•"/>
            </a:pPr>
            <a:r>
              <a:rPr lang="en-US" sz="2400" dirty="0" smtClean="0"/>
              <a:t> Growing up in a family with  </a:t>
            </a:r>
            <a:br>
              <a:rPr lang="en-US" sz="2400" dirty="0" smtClean="0"/>
            </a:br>
            <a:r>
              <a:rPr lang="en-US" sz="2400" dirty="0" smtClean="0"/>
              <a:t>   alcoholism, abuse or other </a:t>
            </a:r>
            <a:br>
              <a:rPr lang="en-US" sz="2400" dirty="0" smtClean="0"/>
            </a:br>
            <a:r>
              <a:rPr lang="en-US" sz="2400" dirty="0" smtClean="0"/>
              <a:t>   trauma</a:t>
            </a:r>
          </a:p>
          <a:p>
            <a:pPr lvl="0">
              <a:buFont typeface="Arial" pitchFamily="34" charset="0"/>
              <a:buChar char="•"/>
            </a:pPr>
            <a:endParaRPr lang="en-US" sz="2400" dirty="0" smtClean="0"/>
          </a:p>
          <a:p>
            <a:pPr lvl="0">
              <a:buFont typeface="Arial" pitchFamily="34" charset="0"/>
              <a:buChar char="•"/>
            </a:pPr>
            <a:r>
              <a:rPr lang="en-US" sz="2400" dirty="0" smtClean="0"/>
              <a:t> Self-esteem</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180528" y="1486525"/>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009999"/>
                </a:solidFill>
              </a:rPr>
              <a:t>Community Programs and Ministries</a:t>
            </a:r>
            <a:endParaRPr lang="en-US" sz="3600" b="1" dirty="0" smtClean="0">
              <a:solidFill>
                <a:srgbClr val="009999"/>
              </a:solidFill>
            </a:endParaRPr>
          </a:p>
        </p:txBody>
      </p:sp>
      <p:sp>
        <p:nvSpPr>
          <p:cNvPr id="9" name="Rectangle 8"/>
          <p:cNvSpPr/>
          <p:nvPr/>
        </p:nvSpPr>
        <p:spPr>
          <a:xfrm>
            <a:off x="827584" y="2420888"/>
            <a:ext cx="7560840" cy="3724097"/>
          </a:xfrm>
          <a:prstGeom prst="rect">
            <a:avLst/>
          </a:prstGeom>
        </p:spPr>
        <p:txBody>
          <a:bodyPr wrap="square">
            <a:spAutoFit/>
          </a:bodyPr>
          <a:lstStyle/>
          <a:p>
            <a:pPr algn="ctr"/>
            <a:r>
              <a:rPr lang="en-US" sz="3200" b="1" dirty="0" smtClean="0"/>
              <a:t>Family matter seminars</a:t>
            </a:r>
          </a:p>
          <a:p>
            <a:pPr algn="ctr"/>
            <a:r>
              <a:rPr lang="en-US" sz="3200" b="1" dirty="0" smtClean="0"/>
              <a:t>Self-help seminars</a:t>
            </a:r>
          </a:p>
          <a:p>
            <a:pPr algn="ctr"/>
            <a:endParaRPr lang="en-US" sz="2800" b="1" dirty="0" smtClean="0"/>
          </a:p>
          <a:p>
            <a:pPr algn="ctr"/>
            <a:r>
              <a:rPr lang="en-US" sz="3600" b="1" dirty="0" smtClean="0">
                <a:ln>
                  <a:solidFill>
                    <a:srgbClr val="009999"/>
                  </a:solidFill>
                </a:ln>
                <a:effectLst>
                  <a:outerShdw blurRad="38100" dist="38100" dir="2700000" algn="tl">
                    <a:srgbClr val="000000">
                      <a:alpha val="43137"/>
                    </a:srgbClr>
                  </a:outerShdw>
                </a:effectLst>
              </a:rPr>
              <a:t>Many other ministries might be developed to address community needs, depending on the trained personnel and resources available.</a:t>
            </a:r>
            <a:endParaRPr lang="en-US" sz="3600" b="1" dirty="0">
              <a:ln>
                <a:solidFill>
                  <a:srgbClr val="009999"/>
                </a:solidFill>
              </a:ln>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36512" y="1412776"/>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009999"/>
                </a:solidFill>
              </a:rPr>
              <a:t>Community Programs and Ministries</a:t>
            </a:r>
            <a:endParaRPr lang="en-US" sz="3600" b="1" dirty="0" smtClean="0">
              <a:solidFill>
                <a:srgbClr val="009999"/>
              </a:solidFill>
            </a:endParaRPr>
          </a:p>
        </p:txBody>
      </p:sp>
      <p:sp>
        <p:nvSpPr>
          <p:cNvPr id="9" name="Rectangle 8"/>
          <p:cNvSpPr/>
          <p:nvPr/>
        </p:nvSpPr>
        <p:spPr>
          <a:xfrm>
            <a:off x="-108520" y="2411010"/>
            <a:ext cx="3168352" cy="3970318"/>
          </a:xfrm>
          <a:prstGeom prst="rect">
            <a:avLst/>
          </a:prstGeom>
        </p:spPr>
        <p:txBody>
          <a:bodyPr wrap="square">
            <a:spAutoFit/>
          </a:bodyPr>
          <a:lstStyle/>
          <a:p>
            <a:pPr algn="ctr"/>
            <a:r>
              <a:rPr lang="en-US" sz="2800" dirty="0" smtClean="0"/>
              <a:t>We need to be continually alert to the changes in our communities. </a:t>
            </a:r>
            <a:br>
              <a:rPr lang="en-US" sz="2800" dirty="0" smtClean="0"/>
            </a:br>
            <a:r>
              <a:rPr lang="en-US" sz="2800" dirty="0" smtClean="0"/>
              <a:t>We have to be creative, revising our programs to address important community needs.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0" y="1484784"/>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009999"/>
                </a:solidFill>
              </a:rPr>
              <a:t>Guiding Principles</a:t>
            </a:r>
            <a:endParaRPr lang="en-US" sz="3600" b="1" dirty="0" smtClean="0">
              <a:solidFill>
                <a:srgbClr val="009999"/>
              </a:solidFill>
            </a:endParaRPr>
          </a:p>
        </p:txBody>
      </p:sp>
      <p:sp>
        <p:nvSpPr>
          <p:cNvPr id="9" name="Rectangle 8"/>
          <p:cNvSpPr/>
          <p:nvPr/>
        </p:nvSpPr>
        <p:spPr>
          <a:xfrm>
            <a:off x="755576" y="2456795"/>
            <a:ext cx="7704856" cy="3254224"/>
          </a:xfrm>
          <a:prstGeom prst="rect">
            <a:avLst/>
          </a:prstGeom>
        </p:spPr>
        <p:txBody>
          <a:bodyPr wrap="square">
            <a:spAutoFit/>
          </a:bodyPr>
          <a:lstStyle/>
          <a:p>
            <a:pPr lvl="0" algn="ctr">
              <a:lnSpc>
                <a:spcPct val="120000"/>
              </a:lnSpc>
            </a:pPr>
            <a:r>
              <a:rPr lang="en-US" sz="2800" dirty="0" smtClean="0"/>
              <a:t>As we hold seminars and meet people’s need, key principles will help us be more effective. </a:t>
            </a:r>
            <a:r>
              <a:rPr lang="en-US" sz="3200" b="1" dirty="0" smtClean="0">
                <a:ln>
                  <a:solidFill>
                    <a:srgbClr val="009999"/>
                  </a:solidFill>
                </a:ln>
                <a:effectLst>
                  <a:outerShdw blurRad="38100" dist="38100" dir="2700000" algn="tl">
                    <a:srgbClr val="000000">
                      <a:alpha val="43137"/>
                    </a:srgbClr>
                  </a:outerShdw>
                </a:effectLst>
              </a:rPr>
              <a:t>First, </a:t>
            </a:r>
            <a:r>
              <a:rPr lang="en-US" sz="2800" b="1" dirty="0" smtClean="0">
                <a:effectLst>
                  <a:outerShdw blurRad="38100" dist="38100" dir="2700000" algn="tl">
                    <a:srgbClr val="000000">
                      <a:alpha val="43137"/>
                    </a:srgbClr>
                  </a:outerShdw>
                </a:effectLst>
              </a:rPr>
              <a:t>since we are ambassadors for Christ, we must create within each event or ministry an atmosphere of loving concern for people. People are more important than programs or ministries.</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12" y="260648"/>
            <a:ext cx="9144000" cy="1728192"/>
          </a:xfrm>
        </p:spPr>
        <p:txBody>
          <a:bodyPr>
            <a:noAutofit/>
          </a:bodyPr>
          <a:lstStyle/>
          <a:p>
            <a:pPr>
              <a:lnSpc>
                <a:spcPts val="5000"/>
              </a:lnSpc>
            </a:pPr>
            <a:r>
              <a:rPr lang="en-US" b="1" dirty="0" smtClean="0">
                <a:ln w="13500">
                  <a:solidFill>
                    <a:schemeClr val="accent1">
                      <a:shade val="2500"/>
                      <a:alpha val="6500"/>
                    </a:schemeClr>
                  </a:solidFill>
                  <a:prstDash val="solid"/>
                </a:ln>
                <a:solidFill>
                  <a:srgbClr val="009999"/>
                </a:solidFill>
                <a:effectLst>
                  <a:innerShdw blurRad="50900" dist="38500" dir="13500000">
                    <a:srgbClr val="000000">
                      <a:alpha val="60000"/>
                    </a:srgbClr>
                  </a:innerShdw>
                </a:effectLst>
              </a:rPr>
              <a:t>Women’s Needs Assessment </a:t>
            </a:r>
            <a:br>
              <a:rPr lang="en-US" b="1" dirty="0" smtClean="0">
                <a:ln w="13500">
                  <a:solidFill>
                    <a:schemeClr val="accent1">
                      <a:shade val="2500"/>
                      <a:alpha val="6500"/>
                    </a:schemeClr>
                  </a:solidFill>
                  <a:prstDash val="solid"/>
                </a:ln>
                <a:solidFill>
                  <a:srgbClr val="009999"/>
                </a:solidFill>
                <a:effectLst>
                  <a:innerShdw blurRad="50900" dist="38500" dir="13500000">
                    <a:srgbClr val="000000">
                      <a:alpha val="60000"/>
                    </a:srgbClr>
                  </a:innerShdw>
                </a:effectLst>
              </a:rPr>
            </a:br>
            <a:r>
              <a:rPr lang="en-US" b="1" dirty="0" smtClean="0">
                <a:ln w="13500">
                  <a:solidFill>
                    <a:schemeClr val="accent1">
                      <a:shade val="2500"/>
                      <a:alpha val="6500"/>
                    </a:schemeClr>
                  </a:solidFill>
                  <a:prstDash val="solid"/>
                </a:ln>
                <a:solidFill>
                  <a:srgbClr val="009999"/>
                </a:solidFill>
                <a:effectLst>
                  <a:innerShdw blurRad="50900" dist="38500" dir="13500000">
                    <a:srgbClr val="000000">
                      <a:alpha val="60000"/>
                    </a:srgbClr>
                  </a:innerShdw>
                </a:effectLst>
              </a:rPr>
              <a:t>in the Local Community</a:t>
            </a:r>
            <a:endParaRPr lang="en-US" b="1" dirty="0">
              <a:ln w="13500">
                <a:solidFill>
                  <a:schemeClr val="accent1">
                    <a:shade val="2500"/>
                    <a:alpha val="6500"/>
                  </a:schemeClr>
                </a:solidFill>
                <a:prstDash val="solid"/>
              </a:ln>
              <a:solidFill>
                <a:srgbClr val="009999"/>
              </a:solidFill>
              <a:effectLst>
                <a:innerShdw blurRad="50900" dist="38500" dir="13500000">
                  <a:srgbClr val="000000">
                    <a:alpha val="60000"/>
                  </a:srgbClr>
                </a:innerShdw>
              </a:effectLst>
            </a:endParaRPr>
          </a:p>
        </p:txBody>
      </p:sp>
      <p:sp>
        <p:nvSpPr>
          <p:cNvPr id="6" name="Rectangle 5"/>
          <p:cNvSpPr/>
          <p:nvPr/>
        </p:nvSpPr>
        <p:spPr>
          <a:xfrm>
            <a:off x="467544" y="5868560"/>
            <a:ext cx="9144000" cy="584776"/>
          </a:xfrm>
          <a:prstGeom prst="rect">
            <a:avLst/>
          </a:prstGeom>
        </p:spPr>
        <p:txBody>
          <a:bodyPr wrap="square">
            <a:spAutoFit/>
          </a:bodyP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Leadership Certification Program - Level 1</a:t>
            </a:r>
            <a:endParaRPr lang="en-US" sz="3200" dirty="0">
              <a:latin typeface="+mj-lt"/>
            </a:endParaRPr>
          </a:p>
        </p:txBody>
      </p:sp>
      <p:sp>
        <p:nvSpPr>
          <p:cNvPr id="9" name="Rectangle 8"/>
          <p:cNvSpPr/>
          <p:nvPr/>
        </p:nvSpPr>
        <p:spPr>
          <a:xfrm>
            <a:off x="0" y="5517232"/>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 name="Title 1"/>
          <p:cNvSpPr txBox="1">
            <a:spLocks/>
          </p:cNvSpPr>
          <p:nvPr/>
        </p:nvSpPr>
        <p:spPr>
          <a:xfrm>
            <a:off x="36512" y="1844824"/>
            <a:ext cx="9144000" cy="1512168"/>
          </a:xfrm>
          <a:prstGeom prst="rect">
            <a:avLst/>
          </a:prstGeom>
        </p:spPr>
        <p:txBody>
          <a:bodyPr vert="horz" lIns="91440" tIns="45720" rIns="91440" bIns="45720" rtlCol="0" anchor="ctr">
            <a:noAutofit/>
          </a:bodyPr>
          <a:lstStyle/>
          <a:p>
            <a:pPr marL="0" marR="0" lvl="0" indent="0" algn="ctr" defTabSz="914400" rtl="0" eaLnBrk="1" fontAlgn="auto" latinLnBrk="0" hangingPunct="1">
              <a:spcBef>
                <a:spcPct val="0"/>
              </a:spcBef>
              <a:spcAft>
                <a:spcPts val="0"/>
              </a:spcAft>
              <a:buClrTx/>
              <a:buSzTx/>
              <a:buFontTx/>
              <a:buNone/>
              <a:tabLst/>
              <a:defRPr/>
            </a:pPr>
            <a:r>
              <a:rPr kumimoji="0" lang="en-US" b="1" i="0" u="none" strike="noStrike" kern="1200" cap="none" spc="0" normalizeH="0" baseline="0" noProof="0" dirty="0" smtClean="0">
                <a:ln w="13500">
                  <a:solidFill>
                    <a:schemeClr val="accent1">
                      <a:shade val="2500"/>
                      <a:alpha val="6500"/>
                    </a:schemeClr>
                  </a:solidFill>
                  <a:prstDash val="solid"/>
                </a:ln>
                <a:solidFill>
                  <a:srgbClr val="009999"/>
                </a:solidFill>
                <a:effectLst>
                  <a:innerShdw blurRad="50900" dist="38500" dir="13500000">
                    <a:srgbClr val="000000">
                      <a:alpha val="60000"/>
                    </a:srgbClr>
                  </a:innerShdw>
                </a:effectLst>
                <a:uLnTx/>
                <a:uFillTx/>
                <a:latin typeface="+mj-lt"/>
                <a:ea typeface="+mj-ea"/>
                <a:cs typeface="+mj-cs"/>
              </a:rPr>
              <a:t>From</a:t>
            </a:r>
            <a:r>
              <a:rPr kumimoji="0" lang="en-US" b="1" i="0" u="none" strike="noStrike" kern="1200" cap="none" spc="0" normalizeH="0" noProof="0" dirty="0" smtClean="0">
                <a:ln w="13500">
                  <a:solidFill>
                    <a:schemeClr val="accent1">
                      <a:shade val="2500"/>
                      <a:alpha val="6500"/>
                    </a:schemeClr>
                  </a:solidFill>
                  <a:prstDash val="solid"/>
                </a:ln>
                <a:solidFill>
                  <a:srgbClr val="009999"/>
                </a:solidFill>
                <a:effectLst>
                  <a:innerShdw blurRad="50900" dist="38500" dir="13500000">
                    <a:srgbClr val="000000">
                      <a:alpha val="60000"/>
                    </a:srgbClr>
                  </a:innerShdw>
                </a:effectLst>
                <a:uLnTx/>
                <a:uFillTx/>
                <a:latin typeface="+mj-lt"/>
                <a:ea typeface="+mj-ea"/>
                <a:cs typeface="+mj-cs"/>
              </a:rPr>
              <a:t> the “Outreach is for Everyone” </a:t>
            </a:r>
          </a:p>
          <a:p>
            <a:pPr marL="0" marR="0" lvl="0" indent="0" algn="ctr" defTabSz="914400" rtl="0" eaLnBrk="1" fontAlgn="auto" latinLnBrk="0" hangingPunct="1">
              <a:spcBef>
                <a:spcPct val="0"/>
              </a:spcBef>
              <a:spcAft>
                <a:spcPts val="0"/>
              </a:spcAft>
              <a:buClrTx/>
              <a:buSzTx/>
              <a:buFontTx/>
              <a:buNone/>
              <a:tabLst/>
              <a:defRPr/>
            </a:pPr>
            <a:r>
              <a:rPr kumimoji="0" lang="en-US" b="1" i="0" u="none" strike="noStrike" kern="1200" cap="none" spc="0" normalizeH="0" noProof="0" dirty="0" err="1" smtClean="0">
                <a:ln w="13500">
                  <a:solidFill>
                    <a:schemeClr val="accent1">
                      <a:shade val="2500"/>
                      <a:alpha val="6500"/>
                    </a:schemeClr>
                  </a:solidFill>
                  <a:prstDash val="solid"/>
                </a:ln>
                <a:solidFill>
                  <a:srgbClr val="009999"/>
                </a:solidFill>
                <a:effectLst>
                  <a:innerShdw blurRad="50900" dist="38500" dir="13500000">
                    <a:srgbClr val="000000">
                      <a:alpha val="60000"/>
                    </a:srgbClr>
                  </a:innerShdw>
                </a:effectLst>
                <a:uLnTx/>
                <a:uFillTx/>
                <a:latin typeface="+mj-lt"/>
                <a:ea typeface="+mj-ea"/>
                <a:cs typeface="+mj-cs"/>
              </a:rPr>
              <a:t>Wome</a:t>
            </a:r>
            <a:r>
              <a:rPr lang="en-US" b="1" dirty="0" smtClean="0">
                <a:ln w="13500">
                  <a:solidFill>
                    <a:schemeClr val="accent1">
                      <a:shade val="2500"/>
                      <a:alpha val="6500"/>
                    </a:schemeClr>
                  </a:solidFill>
                  <a:prstDash val="solid"/>
                </a:ln>
                <a:solidFill>
                  <a:srgbClr val="009999"/>
                </a:solidFill>
                <a:effectLst>
                  <a:innerShdw blurRad="50900" dist="38500" dir="13500000">
                    <a:srgbClr val="000000">
                      <a:alpha val="60000"/>
                    </a:srgbClr>
                  </a:innerShdw>
                </a:effectLst>
                <a:latin typeface="+mj-lt"/>
                <a:ea typeface="+mj-ea"/>
                <a:cs typeface="+mj-cs"/>
              </a:rPr>
              <a:t>n’s Evangelism Manual</a:t>
            </a:r>
          </a:p>
          <a:p>
            <a:pPr marL="0" marR="0" lvl="0" indent="0" algn="ctr" defTabSz="914400" rtl="0" eaLnBrk="1" fontAlgn="auto" latinLnBrk="0" hangingPunct="1">
              <a:spcBef>
                <a:spcPct val="0"/>
              </a:spcBef>
              <a:spcAft>
                <a:spcPts val="0"/>
              </a:spcAft>
              <a:buClrTx/>
              <a:buSzTx/>
              <a:buFontTx/>
              <a:buNone/>
              <a:tabLst/>
              <a:defRPr/>
            </a:pPr>
            <a:endParaRPr kumimoji="0" lang="en-US" b="1" i="0" u="none" strike="noStrike" kern="1200" cap="none" spc="0" normalizeH="0" baseline="0" noProof="0" dirty="0">
              <a:ln w="13500">
                <a:solidFill>
                  <a:schemeClr val="accent1">
                    <a:shade val="2500"/>
                    <a:alpha val="6500"/>
                  </a:schemeClr>
                </a:solidFill>
                <a:prstDash val="solid"/>
              </a:ln>
              <a:solidFill>
                <a:srgbClr val="009999"/>
              </a:solidFill>
              <a:effectLst>
                <a:innerShdw blurRad="50900" dist="38500" dir="13500000">
                  <a:srgbClr val="000000">
                    <a:alpha val="60000"/>
                  </a:srgbClr>
                </a:inn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0" y="1476073"/>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009999"/>
                </a:solidFill>
              </a:rPr>
              <a:t>Guiding Principles</a:t>
            </a:r>
            <a:endParaRPr lang="en-US" sz="3600" b="1" dirty="0" smtClean="0">
              <a:solidFill>
                <a:srgbClr val="009999"/>
              </a:solidFill>
            </a:endParaRPr>
          </a:p>
        </p:txBody>
      </p:sp>
      <p:sp>
        <p:nvSpPr>
          <p:cNvPr id="9" name="Rectangle 8"/>
          <p:cNvSpPr/>
          <p:nvPr/>
        </p:nvSpPr>
        <p:spPr>
          <a:xfrm>
            <a:off x="395536" y="2204864"/>
            <a:ext cx="5688632" cy="3845155"/>
          </a:xfrm>
          <a:prstGeom prst="rect">
            <a:avLst/>
          </a:prstGeom>
        </p:spPr>
        <p:txBody>
          <a:bodyPr wrap="square">
            <a:spAutoFit/>
          </a:bodyPr>
          <a:lstStyle/>
          <a:p>
            <a:pPr>
              <a:lnSpc>
                <a:spcPct val="120000"/>
              </a:lnSpc>
            </a:pPr>
            <a:r>
              <a:rPr lang="en-US" sz="3600" b="1" dirty="0" smtClean="0">
                <a:ln>
                  <a:solidFill>
                    <a:srgbClr val="009999"/>
                  </a:solidFill>
                </a:ln>
                <a:effectLst>
                  <a:outerShdw blurRad="38100" dist="38100" dir="2700000" algn="tl">
                    <a:srgbClr val="000000">
                      <a:alpha val="43137"/>
                    </a:srgbClr>
                  </a:outerShdw>
                </a:effectLst>
              </a:rPr>
              <a:t>Second,</a:t>
            </a:r>
            <a:r>
              <a:rPr lang="en-US" sz="3600" b="1" dirty="0" smtClean="0">
                <a:ln>
                  <a:solidFill>
                    <a:srgbClr val="009999"/>
                  </a:solidFill>
                </a:ln>
                <a:solidFill>
                  <a:schemeClr val="bg1"/>
                </a:solidFill>
                <a:effectLst>
                  <a:outerShdw blurRad="38100" dist="38100" dir="2700000" algn="tl">
                    <a:srgbClr val="000000">
                      <a:alpha val="43137"/>
                    </a:srgbClr>
                  </a:outerShdw>
                </a:effectLst>
              </a:rPr>
              <a:t> </a:t>
            </a:r>
            <a:r>
              <a:rPr lang="en-US" sz="2800" dirty="0" smtClean="0"/>
              <a:t>to accomplish this, bathe the seminar or ministry in prayer. Pray that the Holy Spirit will use you and guide you. Pray for those you will minister to. And take every opportunity to pray </a:t>
            </a:r>
            <a:r>
              <a:rPr lang="en-US" sz="2800" i="1" dirty="0" smtClean="0"/>
              <a:t>with</a:t>
            </a:r>
            <a:r>
              <a:rPr lang="en-US" sz="2800" dirty="0" smtClean="0"/>
              <a:t> the participants.</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475672"/>
            <a:ext cx="9144000" cy="3681520"/>
          </a:xfrm>
          <a:prstGeom prst="rect">
            <a:avLst/>
          </a:prstGeom>
        </p:spPr>
        <p:txBody>
          <a:bodyPr wrap="square">
            <a:spAutoFit/>
          </a:bodyPr>
          <a:lstStyle/>
          <a:p>
            <a:pPr algn="ctr">
              <a:lnSpc>
                <a:spcPct val="120000"/>
              </a:lnSpc>
            </a:pPr>
            <a:r>
              <a:rPr lang="en-US" sz="3100" b="1" dirty="0" smtClean="0">
                <a:ln>
                  <a:solidFill>
                    <a:srgbClr val="009999"/>
                  </a:solidFill>
                </a:ln>
                <a:effectLst>
                  <a:outerShdw blurRad="38100" dist="38100" dir="2700000" algn="tl">
                    <a:srgbClr val="000000">
                      <a:alpha val="43137"/>
                    </a:srgbClr>
                  </a:outerShdw>
                </a:effectLst>
              </a:rPr>
              <a:t>Build friendships all along the way. </a:t>
            </a:r>
            <a:r>
              <a:rPr lang="en-US" sz="3200" b="1" dirty="0" smtClean="0">
                <a:ln>
                  <a:solidFill>
                    <a:srgbClr val="009999"/>
                  </a:solidFill>
                </a:ln>
                <a:effectLst>
                  <a:outerShdw blurRad="38100" dist="38100" dir="2700000" algn="tl">
                    <a:srgbClr val="000000">
                      <a:alpha val="43137"/>
                    </a:srgbClr>
                  </a:outerShdw>
                </a:effectLst>
              </a:rPr>
              <a:t/>
            </a:r>
            <a:br>
              <a:rPr lang="en-US" sz="3200" b="1" dirty="0" smtClean="0">
                <a:ln>
                  <a:solidFill>
                    <a:srgbClr val="009999"/>
                  </a:solidFill>
                </a:ln>
                <a:effectLst>
                  <a:outerShdw blurRad="38100" dist="38100" dir="2700000" algn="tl">
                    <a:srgbClr val="000000">
                      <a:alpha val="43137"/>
                    </a:srgbClr>
                  </a:outerShdw>
                </a:effectLst>
              </a:rPr>
            </a:br>
            <a:r>
              <a:rPr lang="en-US" sz="2800" dirty="0" smtClean="0"/>
              <a:t>We must make friends with people long before they come into the church, and then continue those friendships, whether they join the church or not.</a:t>
            </a:r>
            <a:endParaRPr lang="en-US" sz="2400" dirty="0" smtClean="0"/>
          </a:p>
          <a:p>
            <a:pPr algn="ctr">
              <a:lnSpc>
                <a:spcPct val="110000"/>
              </a:lnSpc>
            </a:pPr>
            <a:r>
              <a:rPr lang="en-US" sz="3100" b="1" dirty="0" smtClean="0">
                <a:ln>
                  <a:solidFill>
                    <a:srgbClr val="009999"/>
                  </a:solidFill>
                </a:ln>
                <a:effectLst>
                  <a:outerShdw blurRad="38100" dist="38100" dir="2700000" algn="tl">
                    <a:srgbClr val="000000">
                      <a:alpha val="43137"/>
                    </a:srgbClr>
                  </a:outerShdw>
                </a:effectLst>
              </a:rPr>
              <a:t>Be intentional in helping your members make friends. </a:t>
            </a:r>
            <a:r>
              <a:rPr lang="en-US" sz="3200" b="1" dirty="0" smtClean="0">
                <a:ln>
                  <a:solidFill>
                    <a:srgbClr val="009999"/>
                  </a:solidFill>
                </a:ln>
                <a:effectLst>
                  <a:outerShdw blurRad="38100" dist="38100" dir="2700000" algn="tl">
                    <a:srgbClr val="000000">
                      <a:alpha val="43137"/>
                    </a:srgbClr>
                  </a:outerShdw>
                </a:effectLst>
              </a:rPr>
              <a:t/>
            </a:r>
            <a:br>
              <a:rPr lang="en-US" sz="3200" b="1" dirty="0" smtClean="0">
                <a:ln>
                  <a:solidFill>
                    <a:srgbClr val="009999"/>
                  </a:solidFill>
                </a:ln>
                <a:effectLst>
                  <a:outerShdw blurRad="38100" dist="38100" dir="2700000" algn="tl">
                    <a:srgbClr val="000000">
                      <a:alpha val="43137"/>
                    </a:srgbClr>
                  </a:outerShdw>
                </a:effectLst>
              </a:rPr>
            </a:br>
            <a:r>
              <a:rPr lang="en-US" sz="2800" dirty="0" smtClean="0"/>
              <a:t>Train them ahead of time, and give them opportunities during the ministries and programs to develop friendships. </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0" y="1476073"/>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009999"/>
                </a:solidFill>
              </a:rPr>
              <a:t>Follow Up</a:t>
            </a:r>
            <a:endParaRPr lang="en-US" sz="3600" b="1" dirty="0" smtClean="0">
              <a:solidFill>
                <a:srgbClr val="009999"/>
              </a:solidFill>
            </a:endParaRPr>
          </a:p>
        </p:txBody>
      </p:sp>
      <p:sp>
        <p:nvSpPr>
          <p:cNvPr id="9" name="Rectangle 8"/>
          <p:cNvSpPr/>
          <p:nvPr/>
        </p:nvSpPr>
        <p:spPr>
          <a:xfrm>
            <a:off x="395536" y="2204864"/>
            <a:ext cx="5832648" cy="4228850"/>
          </a:xfrm>
          <a:prstGeom prst="rect">
            <a:avLst/>
          </a:prstGeom>
        </p:spPr>
        <p:txBody>
          <a:bodyPr wrap="square">
            <a:spAutoFit/>
          </a:bodyPr>
          <a:lstStyle/>
          <a:p>
            <a:pPr algn="ctr">
              <a:lnSpc>
                <a:spcPct val="120000"/>
              </a:lnSpc>
            </a:pPr>
            <a:r>
              <a:rPr lang="en-US" sz="2800" dirty="0" smtClean="0"/>
              <a:t>It is vital that you intentionally follow up seminars and ministry with small groups, programs, events at your church, and other seminars and ministries</a:t>
            </a:r>
            <a:r>
              <a:rPr lang="en-US" sz="2800" smtClean="0"/>
              <a:t>. </a:t>
            </a:r>
            <a:r>
              <a:rPr lang="en-US" sz="2800" dirty="0" smtClean="0"/>
              <a:t>We </a:t>
            </a:r>
            <a:r>
              <a:rPr lang="en-US" sz="2800" dirty="0" smtClean="0"/>
              <a:t>would be more effective in evangelism if we made sure that all our ministries and programs were followed up in some way.</a:t>
            </a:r>
            <a:endParaRPr lang="en-US" sz="2800" dirty="0"/>
          </a:p>
        </p:txBody>
      </p:sp>
      <p:pic>
        <p:nvPicPr>
          <p:cNvPr id="4" name="Picture 3"/>
          <p:cNvPicPr>
            <a:picLocks noChangeAspect="1"/>
          </p:cNvPicPr>
          <p:nvPr/>
        </p:nvPicPr>
        <p:blipFill rotWithShape="1">
          <a:blip r:embed="rId4"/>
          <a:srcRect l="8306" r="12139"/>
          <a:stretch/>
        </p:blipFill>
        <p:spPr>
          <a:xfrm>
            <a:off x="6300192" y="2420888"/>
            <a:ext cx="2592288" cy="37444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0" y="1484784"/>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009999"/>
                </a:solidFill>
              </a:rPr>
              <a:t>Planning a Community Program</a:t>
            </a:r>
            <a:endParaRPr lang="en-US" sz="3600" b="1" dirty="0" smtClean="0">
              <a:solidFill>
                <a:srgbClr val="009999"/>
              </a:solidFill>
            </a:endParaRPr>
          </a:p>
        </p:txBody>
      </p:sp>
      <p:sp>
        <p:nvSpPr>
          <p:cNvPr id="9" name="Rectangle 8"/>
          <p:cNvSpPr/>
          <p:nvPr/>
        </p:nvSpPr>
        <p:spPr>
          <a:xfrm>
            <a:off x="683568" y="2420888"/>
            <a:ext cx="5616624" cy="3399905"/>
          </a:xfrm>
          <a:prstGeom prst="rect">
            <a:avLst/>
          </a:prstGeom>
        </p:spPr>
        <p:txBody>
          <a:bodyPr wrap="square">
            <a:spAutoFit/>
          </a:bodyPr>
          <a:lstStyle/>
          <a:p>
            <a:pPr>
              <a:lnSpc>
                <a:spcPct val="120000"/>
              </a:lnSpc>
            </a:pPr>
            <a:r>
              <a:rPr lang="en-US" sz="2800" dirty="0" smtClean="0"/>
              <a:t>Planning a program that builds community interest is much like the evangelistic meetings themselves. </a:t>
            </a:r>
            <a:br>
              <a:rPr lang="en-US" sz="2800" dirty="0" smtClean="0"/>
            </a:br>
            <a:r>
              <a:rPr lang="en-US" sz="3200" b="1" dirty="0" smtClean="0">
                <a:ln>
                  <a:solidFill>
                    <a:srgbClr val="009999"/>
                  </a:solidFill>
                </a:ln>
                <a:effectLst>
                  <a:outerShdw blurRad="38100" dist="38100" dir="2700000" algn="tl">
                    <a:srgbClr val="000000">
                      <a:alpha val="43137"/>
                    </a:srgbClr>
                  </a:outerShdw>
                </a:effectLst>
              </a:rPr>
              <a:t>It takes planning, thought, prayer, committees and commitment. </a:t>
            </a:r>
            <a:endParaRPr lang="en-US" sz="2400" b="1" dirty="0" smtClean="0">
              <a:ln>
                <a:solidFill>
                  <a:srgbClr val="009999"/>
                </a:solidFill>
              </a:ln>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107504" y="1404065"/>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smtClean="0">
                <a:solidFill>
                  <a:srgbClr val="009999"/>
                </a:solidFill>
              </a:rPr>
              <a:t>Here are the necessary planning activities:</a:t>
            </a:r>
          </a:p>
        </p:txBody>
      </p:sp>
      <p:sp>
        <p:nvSpPr>
          <p:cNvPr id="9" name="Rectangle 8"/>
          <p:cNvSpPr/>
          <p:nvPr/>
        </p:nvSpPr>
        <p:spPr>
          <a:xfrm>
            <a:off x="827584" y="2337842"/>
            <a:ext cx="7704856" cy="3539430"/>
          </a:xfrm>
          <a:prstGeom prst="rect">
            <a:avLst/>
          </a:prstGeom>
        </p:spPr>
        <p:txBody>
          <a:bodyPr wrap="square">
            <a:spAutoFit/>
          </a:bodyPr>
          <a:lstStyle/>
          <a:p>
            <a:pPr lvl="0" algn="ctr"/>
            <a:r>
              <a:rPr lang="en-US" sz="3200" b="1" dirty="0" smtClean="0">
                <a:ln>
                  <a:solidFill>
                    <a:srgbClr val="009999"/>
                  </a:solidFill>
                </a:ln>
                <a:effectLst>
                  <a:outerShdw blurRad="38100" dist="38100" dir="2700000" algn="tl">
                    <a:srgbClr val="000000">
                      <a:alpha val="43137"/>
                    </a:srgbClr>
                  </a:outerShdw>
                </a:effectLst>
              </a:rPr>
              <a:t>Gather</a:t>
            </a:r>
            <a:r>
              <a:rPr lang="en-US" sz="3200" dirty="0" smtClean="0">
                <a:ln>
                  <a:solidFill>
                    <a:srgbClr val="009999"/>
                  </a:solidFill>
                </a:ln>
                <a:effectLst>
                  <a:outerShdw blurRad="38100" dist="38100" dir="2700000" algn="tl">
                    <a:srgbClr val="000000">
                      <a:alpha val="43137"/>
                    </a:srgbClr>
                  </a:outerShdw>
                </a:effectLst>
              </a:rPr>
              <a:t> </a:t>
            </a:r>
            <a:r>
              <a:rPr lang="en-US" sz="2400" dirty="0" smtClean="0"/>
              <a:t/>
            </a:r>
            <a:br>
              <a:rPr lang="en-US" sz="2400" dirty="0" smtClean="0"/>
            </a:br>
            <a:r>
              <a:rPr lang="en-US" sz="2400" dirty="0" smtClean="0"/>
              <a:t>a planning committee</a:t>
            </a:r>
          </a:p>
          <a:p>
            <a:pPr lvl="0" algn="ctr"/>
            <a:r>
              <a:rPr lang="en-US" sz="3200" b="1" dirty="0" smtClean="0">
                <a:ln>
                  <a:solidFill>
                    <a:srgbClr val="009999"/>
                  </a:solidFill>
                </a:ln>
                <a:effectLst>
                  <a:outerShdw blurRad="38100" dist="38100" dir="2700000" algn="tl">
                    <a:srgbClr val="000000">
                      <a:alpha val="43137"/>
                    </a:srgbClr>
                  </a:outerShdw>
                </a:effectLst>
              </a:rPr>
              <a:t>Examine </a:t>
            </a:r>
            <a:r>
              <a:rPr lang="en-US" sz="2400" b="1" dirty="0" smtClean="0">
                <a:solidFill>
                  <a:srgbClr val="C00000"/>
                </a:solidFill>
              </a:rPr>
              <a:t/>
            </a:r>
            <a:br>
              <a:rPr lang="en-US" sz="2400" b="1" dirty="0" smtClean="0">
                <a:solidFill>
                  <a:srgbClr val="C00000"/>
                </a:solidFill>
              </a:rPr>
            </a:br>
            <a:r>
              <a:rPr lang="en-US" sz="2400" dirty="0" smtClean="0"/>
              <a:t>available information about the needs in the community</a:t>
            </a:r>
          </a:p>
          <a:p>
            <a:pPr lvl="0" algn="ctr"/>
            <a:r>
              <a:rPr lang="en-US" sz="3200" b="1" dirty="0" smtClean="0">
                <a:ln>
                  <a:solidFill>
                    <a:srgbClr val="009999"/>
                  </a:solidFill>
                </a:ln>
                <a:effectLst>
                  <a:outerShdw blurRad="38100" dist="38100" dir="2700000" algn="tl">
                    <a:srgbClr val="000000">
                      <a:alpha val="43137"/>
                    </a:srgbClr>
                  </a:outerShdw>
                </a:effectLst>
              </a:rPr>
              <a:t>Define </a:t>
            </a:r>
            <a:r>
              <a:rPr lang="en-US" sz="2400" b="1" dirty="0" smtClean="0">
                <a:solidFill>
                  <a:srgbClr val="C00000"/>
                </a:solidFill>
              </a:rPr>
              <a:t/>
            </a:r>
            <a:br>
              <a:rPr lang="en-US" sz="2400" b="1" dirty="0" smtClean="0">
                <a:solidFill>
                  <a:srgbClr val="C00000"/>
                </a:solidFill>
              </a:rPr>
            </a:br>
            <a:r>
              <a:rPr lang="en-US" sz="2400" dirty="0" smtClean="0"/>
              <a:t>a target group</a:t>
            </a:r>
          </a:p>
          <a:p>
            <a:pPr algn="ctr"/>
            <a:r>
              <a:rPr lang="en-US" sz="3200" b="1" dirty="0" smtClean="0">
                <a:ln>
                  <a:solidFill>
                    <a:srgbClr val="009999"/>
                  </a:solidFill>
                </a:ln>
                <a:effectLst>
                  <a:outerShdw blurRad="38100" dist="38100" dir="2700000" algn="tl">
                    <a:srgbClr val="000000">
                      <a:alpha val="43137"/>
                    </a:srgbClr>
                  </a:outerShdw>
                </a:effectLst>
              </a:rPr>
              <a:t>Develop </a:t>
            </a:r>
            <a:r>
              <a:rPr lang="en-US" sz="2400" b="1" dirty="0" smtClean="0">
                <a:solidFill>
                  <a:srgbClr val="C00000"/>
                </a:solidFill>
              </a:rPr>
              <a:t/>
            </a:r>
            <a:br>
              <a:rPr lang="en-US" sz="2400" b="1" dirty="0" smtClean="0">
                <a:solidFill>
                  <a:srgbClr val="C00000"/>
                </a:solidFill>
              </a:rPr>
            </a:br>
            <a:r>
              <a:rPr lang="en-US" sz="2400" dirty="0" smtClean="0"/>
              <a:t>an action plan</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0" y="1404065"/>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smtClean="0">
                <a:solidFill>
                  <a:srgbClr val="009999"/>
                </a:solidFill>
              </a:rPr>
              <a:t>Develop an Action Plan</a:t>
            </a:r>
          </a:p>
        </p:txBody>
      </p:sp>
      <p:sp>
        <p:nvSpPr>
          <p:cNvPr id="9" name="Rectangle 8"/>
          <p:cNvSpPr/>
          <p:nvPr/>
        </p:nvSpPr>
        <p:spPr>
          <a:xfrm>
            <a:off x="971600" y="2124139"/>
            <a:ext cx="7344816" cy="4401205"/>
          </a:xfrm>
          <a:prstGeom prst="rect">
            <a:avLst/>
          </a:prstGeom>
        </p:spPr>
        <p:txBody>
          <a:bodyPr wrap="square">
            <a:spAutoFit/>
          </a:bodyPr>
          <a:lstStyle/>
          <a:p>
            <a:pPr marL="457200" lvl="0" indent="-457200">
              <a:buFont typeface="Arial" charset="0"/>
              <a:buChar char="•"/>
            </a:pPr>
            <a:r>
              <a:rPr lang="en-US" sz="3200" b="1" dirty="0" smtClean="0">
                <a:ln>
                  <a:solidFill>
                    <a:srgbClr val="009999"/>
                  </a:solidFill>
                </a:ln>
                <a:effectLst>
                  <a:outerShdw blurRad="38100" dist="38100" dir="2700000" algn="tl">
                    <a:srgbClr val="000000">
                      <a:alpha val="43137"/>
                    </a:srgbClr>
                  </a:outerShdw>
                </a:effectLst>
              </a:rPr>
              <a:t>List the personnel needed </a:t>
            </a:r>
            <a:r>
              <a:rPr lang="en-US" sz="2400" dirty="0" smtClean="0"/>
              <a:t>for the project. Consider all tasks.</a:t>
            </a:r>
          </a:p>
          <a:p>
            <a:pPr marL="171450" lvl="0" indent="-171450">
              <a:buFont typeface="Arial" charset="0"/>
              <a:buChar char="•"/>
            </a:pPr>
            <a:endParaRPr lang="en-US" sz="1000" dirty="0" smtClean="0"/>
          </a:p>
          <a:p>
            <a:pPr marL="457200" lvl="0" indent="-457200">
              <a:buFont typeface="Arial" charset="0"/>
              <a:buChar char="•"/>
            </a:pPr>
            <a:r>
              <a:rPr lang="en-US" sz="3200" b="1" dirty="0" smtClean="0">
                <a:ln>
                  <a:solidFill>
                    <a:srgbClr val="009999"/>
                  </a:solidFill>
                </a:ln>
                <a:effectLst>
                  <a:outerShdw blurRad="38100" dist="38100" dir="2700000" algn="tl">
                    <a:srgbClr val="000000">
                      <a:alpha val="43137"/>
                    </a:srgbClr>
                  </a:outerShdw>
                </a:effectLst>
              </a:rPr>
              <a:t>Recruit volunteers. </a:t>
            </a:r>
            <a:r>
              <a:rPr lang="en-US" sz="2400" dirty="0" smtClean="0"/>
              <a:t>Contact them personally.</a:t>
            </a:r>
          </a:p>
          <a:p>
            <a:pPr marL="171450" indent="-171450">
              <a:buFont typeface="Arial" charset="0"/>
              <a:buChar char="•"/>
            </a:pPr>
            <a:endParaRPr lang="en-US" sz="1000" dirty="0" smtClean="0"/>
          </a:p>
          <a:p>
            <a:pPr marL="457200" lvl="0" indent="-457200">
              <a:buFont typeface="Arial" charset="0"/>
              <a:buChar char="•"/>
            </a:pPr>
            <a:r>
              <a:rPr lang="en-US" sz="3200" b="1" dirty="0" smtClean="0">
                <a:ln>
                  <a:solidFill>
                    <a:srgbClr val="009999"/>
                  </a:solidFill>
                </a:ln>
                <a:effectLst>
                  <a:outerShdw blurRad="38100" dist="38100" dir="2700000" algn="tl">
                    <a:srgbClr val="000000">
                      <a:alpha val="43137"/>
                    </a:srgbClr>
                  </a:outerShdw>
                </a:effectLst>
              </a:rPr>
              <a:t>Set up the committees.</a:t>
            </a:r>
          </a:p>
          <a:p>
            <a:pPr marL="171450" lvl="0" indent="-171450">
              <a:buFont typeface="Arial" charset="0"/>
              <a:buChar char="•"/>
            </a:pPr>
            <a:endParaRPr lang="en-US" sz="1000" b="1" dirty="0" smtClean="0">
              <a:ln>
                <a:solidFill>
                  <a:srgbClr val="009999"/>
                </a:solidFill>
              </a:ln>
              <a:solidFill>
                <a:schemeClr val="bg1"/>
              </a:solidFill>
              <a:effectLst>
                <a:outerShdw blurRad="38100" dist="38100" dir="2700000" algn="tl">
                  <a:srgbClr val="000000">
                    <a:alpha val="43137"/>
                  </a:srgbClr>
                </a:outerShdw>
              </a:effectLst>
            </a:endParaRPr>
          </a:p>
          <a:p>
            <a:pPr marL="457200" lvl="0" indent="-457200">
              <a:buFont typeface="Arial" charset="0"/>
              <a:buChar char="•"/>
            </a:pPr>
            <a:r>
              <a:rPr lang="en-US" sz="3200" b="1" dirty="0" smtClean="0">
                <a:ln>
                  <a:solidFill>
                    <a:srgbClr val="009999"/>
                  </a:solidFill>
                </a:ln>
                <a:effectLst>
                  <a:outerShdw blurRad="38100" dist="38100" dir="2700000" algn="tl">
                    <a:srgbClr val="000000">
                      <a:alpha val="43137"/>
                    </a:srgbClr>
                  </a:outerShdw>
                </a:effectLst>
              </a:rPr>
              <a:t>Recruit people to pray </a:t>
            </a:r>
            <a:r>
              <a:rPr lang="en-US" sz="2400" dirty="0" smtClean="0"/>
              <a:t>for every aspect </a:t>
            </a:r>
            <a:br>
              <a:rPr lang="en-US" sz="2400" dirty="0" smtClean="0"/>
            </a:br>
            <a:r>
              <a:rPr lang="en-US" sz="2400" dirty="0" smtClean="0"/>
              <a:t>of your ministry.</a:t>
            </a:r>
          </a:p>
          <a:p>
            <a:pPr marL="171450" lvl="0" indent="-171450">
              <a:buFont typeface="Arial" charset="0"/>
              <a:buChar char="•"/>
            </a:pPr>
            <a:endParaRPr lang="en-US" sz="1000" dirty="0" smtClean="0"/>
          </a:p>
          <a:p>
            <a:pPr marL="457200" lvl="0" indent="-457200">
              <a:buFont typeface="Arial" charset="0"/>
              <a:buChar char="•"/>
            </a:pPr>
            <a:r>
              <a:rPr lang="en-US" sz="3200" b="1" dirty="0" smtClean="0">
                <a:ln>
                  <a:solidFill>
                    <a:srgbClr val="009999"/>
                  </a:solidFill>
                </a:ln>
                <a:effectLst>
                  <a:outerShdw blurRad="38100" dist="38100" dir="2700000" algn="tl">
                    <a:srgbClr val="000000">
                      <a:alpha val="43137"/>
                    </a:srgbClr>
                  </a:outerShdw>
                </a:effectLst>
              </a:rPr>
              <a:t>Set up a phone number to handle registrations</a:t>
            </a:r>
            <a:r>
              <a:rPr lang="en-US" sz="3200" b="1" dirty="0" smtClean="0">
                <a:ln>
                  <a:solidFill>
                    <a:srgbClr val="009999"/>
                  </a:solidFill>
                </a:ln>
                <a:solidFill>
                  <a:schemeClr val="bg1"/>
                </a:solidFill>
                <a:effectLst>
                  <a:outerShdw blurRad="38100" dist="38100" dir="2700000" algn="tl">
                    <a:srgbClr val="000000">
                      <a:alpha val="43137"/>
                    </a:srgbClr>
                  </a:outerShdw>
                </a:effectLst>
              </a:rPr>
              <a:t> </a:t>
            </a:r>
            <a:r>
              <a:rPr lang="en-US" sz="2400" dirty="0" smtClean="0"/>
              <a:t>and answer questions.</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0" y="1476073"/>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smtClean="0">
                <a:solidFill>
                  <a:srgbClr val="009999"/>
                </a:solidFill>
              </a:rPr>
              <a:t>Develop an Action Plan</a:t>
            </a:r>
          </a:p>
        </p:txBody>
      </p:sp>
      <p:sp>
        <p:nvSpPr>
          <p:cNvPr id="9" name="Rectangle 8"/>
          <p:cNvSpPr/>
          <p:nvPr/>
        </p:nvSpPr>
        <p:spPr>
          <a:xfrm>
            <a:off x="1187624" y="2276872"/>
            <a:ext cx="6912768" cy="4078039"/>
          </a:xfrm>
          <a:prstGeom prst="rect">
            <a:avLst/>
          </a:prstGeom>
        </p:spPr>
        <p:txBody>
          <a:bodyPr wrap="square">
            <a:spAutoFit/>
          </a:bodyPr>
          <a:lstStyle/>
          <a:p>
            <a:pPr marL="457200" lvl="0" indent="-457200">
              <a:buFont typeface="Arial"/>
              <a:buChar char="•"/>
            </a:pPr>
            <a:r>
              <a:rPr lang="en-US" sz="3200" b="1" dirty="0" smtClean="0">
                <a:ln>
                  <a:solidFill>
                    <a:srgbClr val="009999"/>
                  </a:solidFill>
                </a:ln>
                <a:effectLst>
                  <a:outerShdw blurRad="38100" dist="38100" dir="2700000" algn="tl">
                    <a:srgbClr val="000000">
                      <a:alpha val="43137"/>
                    </a:srgbClr>
                  </a:outerShdw>
                </a:effectLst>
              </a:rPr>
              <a:t>Decide</a:t>
            </a:r>
            <a:r>
              <a:rPr lang="en-US" sz="3200" dirty="0" smtClean="0"/>
              <a:t> </a:t>
            </a:r>
            <a:r>
              <a:rPr lang="en-US" sz="2400" dirty="0" smtClean="0"/>
              <a:t>on meeting facilities.</a:t>
            </a:r>
            <a:endParaRPr lang="en-US" sz="3200" dirty="0" smtClean="0"/>
          </a:p>
          <a:p>
            <a:pPr marL="285750" lvl="0" indent="-285750">
              <a:buFont typeface="Arial"/>
              <a:buChar char="•"/>
            </a:pPr>
            <a:endParaRPr lang="en-US" sz="1700" dirty="0" smtClean="0"/>
          </a:p>
          <a:p>
            <a:pPr marL="457200" lvl="0" indent="-457200">
              <a:buFont typeface="Arial"/>
              <a:buChar char="•"/>
            </a:pPr>
            <a:r>
              <a:rPr lang="en-US" sz="3200" b="1" dirty="0" smtClean="0">
                <a:ln>
                  <a:solidFill>
                    <a:srgbClr val="009999"/>
                  </a:solidFill>
                </a:ln>
                <a:effectLst>
                  <a:outerShdw blurRad="38100" dist="38100" dir="2700000" algn="tl">
                    <a:srgbClr val="000000">
                      <a:alpha val="43137"/>
                    </a:srgbClr>
                  </a:outerShdw>
                </a:effectLst>
              </a:rPr>
              <a:t>Plan and implement </a:t>
            </a:r>
            <a:r>
              <a:rPr lang="en-US" sz="2400" dirty="0" smtClean="0"/>
              <a:t>advertising.</a:t>
            </a:r>
            <a:endParaRPr lang="en-US" sz="3200" dirty="0" smtClean="0"/>
          </a:p>
          <a:p>
            <a:pPr marL="285750" lvl="0" indent="-285750">
              <a:buFont typeface="Arial"/>
              <a:buChar char="•"/>
            </a:pPr>
            <a:endParaRPr lang="en-US" sz="1700" dirty="0" smtClean="0"/>
          </a:p>
          <a:p>
            <a:pPr marL="457200" indent="-457200">
              <a:buFont typeface="Arial"/>
              <a:buChar char="•"/>
            </a:pPr>
            <a:r>
              <a:rPr lang="en-US" sz="3200" b="1" dirty="0" smtClean="0">
                <a:ln>
                  <a:solidFill>
                    <a:srgbClr val="009999"/>
                  </a:solidFill>
                </a:ln>
                <a:effectLst>
                  <a:outerShdw blurRad="38100" dist="38100" dir="2700000" algn="tl">
                    <a:srgbClr val="000000">
                      <a:alpha val="43137"/>
                    </a:srgbClr>
                  </a:outerShdw>
                </a:effectLst>
              </a:rPr>
              <a:t>Saturate the area with all available and affordable types of media. </a:t>
            </a:r>
            <a:br>
              <a:rPr lang="en-US" sz="3200" b="1" dirty="0" smtClean="0">
                <a:ln>
                  <a:solidFill>
                    <a:srgbClr val="009999"/>
                  </a:solidFill>
                </a:ln>
                <a:effectLst>
                  <a:outerShdw blurRad="38100" dist="38100" dir="2700000" algn="tl">
                    <a:srgbClr val="000000">
                      <a:alpha val="43137"/>
                    </a:srgbClr>
                  </a:outerShdw>
                </a:effectLst>
              </a:rPr>
            </a:br>
            <a:r>
              <a:rPr lang="en-US" sz="2400" dirty="0" smtClean="0"/>
              <a:t>Arrange for audio visual equipment.</a:t>
            </a:r>
            <a:endParaRPr lang="en-US" sz="3200" dirty="0" smtClean="0"/>
          </a:p>
          <a:p>
            <a:pPr marL="285750" indent="-285750">
              <a:buFont typeface="Arial"/>
              <a:buChar char="•"/>
            </a:pPr>
            <a:endParaRPr lang="en-US" sz="1700" dirty="0" smtClean="0"/>
          </a:p>
          <a:p>
            <a:pPr marL="457200" lvl="0" indent="-457200">
              <a:buFont typeface="Arial"/>
              <a:buChar char="•"/>
            </a:pPr>
            <a:r>
              <a:rPr lang="en-US" sz="3200" b="1" dirty="0" smtClean="0">
                <a:ln>
                  <a:solidFill>
                    <a:srgbClr val="009999"/>
                  </a:solidFill>
                </a:ln>
                <a:effectLst>
                  <a:outerShdw blurRad="38100" dist="38100" dir="2700000" algn="tl">
                    <a:srgbClr val="000000">
                      <a:alpha val="43137"/>
                    </a:srgbClr>
                  </a:outerShdw>
                </a:effectLst>
              </a:rPr>
              <a:t>Develop</a:t>
            </a:r>
            <a:r>
              <a:rPr lang="en-US" sz="3200" dirty="0" smtClean="0">
                <a:ln>
                  <a:solidFill>
                    <a:srgbClr val="009999"/>
                  </a:solidFill>
                </a:ln>
                <a:solidFill>
                  <a:srgbClr val="C00000"/>
                </a:solidFill>
                <a:effectLst>
                  <a:outerShdw blurRad="38100" dist="38100" dir="2700000" algn="tl">
                    <a:srgbClr val="000000">
                      <a:alpha val="43137"/>
                    </a:srgbClr>
                  </a:outerShdw>
                </a:effectLst>
              </a:rPr>
              <a:t> </a:t>
            </a:r>
            <a:r>
              <a:rPr lang="en-US" sz="2400" dirty="0" smtClean="0"/>
              <a:t>and arrange for the production of handouts, etc.</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0" y="1476073"/>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smtClean="0">
                <a:solidFill>
                  <a:srgbClr val="009999"/>
                </a:solidFill>
              </a:rPr>
              <a:t>Develop an Action Plan</a:t>
            </a:r>
          </a:p>
        </p:txBody>
      </p:sp>
      <p:sp>
        <p:nvSpPr>
          <p:cNvPr id="9" name="Rectangle 8"/>
          <p:cNvSpPr/>
          <p:nvPr/>
        </p:nvSpPr>
        <p:spPr>
          <a:xfrm>
            <a:off x="683568" y="2132856"/>
            <a:ext cx="7776864" cy="4462760"/>
          </a:xfrm>
          <a:prstGeom prst="rect">
            <a:avLst/>
          </a:prstGeom>
        </p:spPr>
        <p:txBody>
          <a:bodyPr wrap="square">
            <a:spAutoFit/>
          </a:bodyPr>
          <a:lstStyle/>
          <a:p>
            <a:pPr marL="457200" lvl="0" indent="-457200">
              <a:buFont typeface="Arial"/>
              <a:buChar char="•"/>
            </a:pPr>
            <a:r>
              <a:rPr lang="en-US" sz="3200" b="1" dirty="0" smtClean="0">
                <a:ln>
                  <a:solidFill>
                    <a:srgbClr val="009999"/>
                  </a:solidFill>
                </a:ln>
                <a:effectLst>
                  <a:outerShdw blurRad="38100" dist="38100" dir="2700000" algn="tl">
                    <a:srgbClr val="000000">
                      <a:alpha val="43137"/>
                    </a:srgbClr>
                  </a:outerShdw>
                </a:effectLst>
              </a:rPr>
              <a:t>Arrange</a:t>
            </a:r>
            <a:r>
              <a:rPr lang="en-US" sz="2400" dirty="0" smtClean="0"/>
              <a:t> lodging for out-of-town participants. </a:t>
            </a:r>
          </a:p>
          <a:p>
            <a:pPr marL="171450" lvl="0" indent="-171450">
              <a:buFont typeface="Arial"/>
              <a:buChar char="•"/>
            </a:pPr>
            <a:endParaRPr lang="en-US" sz="1200" dirty="0" smtClean="0"/>
          </a:p>
          <a:p>
            <a:pPr marL="457200" lvl="0" indent="-457200">
              <a:buFont typeface="Arial"/>
              <a:buChar char="•"/>
            </a:pPr>
            <a:r>
              <a:rPr lang="en-US" sz="3200" b="1" dirty="0" smtClean="0">
                <a:ln>
                  <a:solidFill>
                    <a:srgbClr val="009999"/>
                  </a:solidFill>
                </a:ln>
                <a:effectLst>
                  <a:outerShdw blurRad="38100" dist="38100" dir="2700000" algn="tl">
                    <a:srgbClr val="000000">
                      <a:alpha val="43137"/>
                    </a:srgbClr>
                  </a:outerShdw>
                </a:effectLst>
              </a:rPr>
              <a:t>Recruit</a:t>
            </a:r>
            <a:r>
              <a:rPr lang="en-US" sz="3200" dirty="0" smtClean="0">
                <a:ln>
                  <a:solidFill>
                    <a:srgbClr val="009999"/>
                  </a:solidFill>
                </a:ln>
                <a:effectLst>
                  <a:outerShdw blurRad="38100" dist="38100" dir="2700000" algn="tl">
                    <a:srgbClr val="000000">
                      <a:alpha val="43137"/>
                    </a:srgbClr>
                  </a:outerShdw>
                </a:effectLst>
              </a:rPr>
              <a:t> </a:t>
            </a:r>
            <a:r>
              <a:rPr lang="en-US" sz="2400" dirty="0" smtClean="0"/>
              <a:t>skilled personal ministry specialists. </a:t>
            </a:r>
          </a:p>
          <a:p>
            <a:pPr marL="171450" lvl="0" indent="-171450">
              <a:buFont typeface="Arial"/>
              <a:buChar char="•"/>
            </a:pPr>
            <a:endParaRPr lang="en-US" sz="1200" dirty="0" smtClean="0"/>
          </a:p>
          <a:p>
            <a:pPr marL="457200" lvl="0" indent="-457200">
              <a:buFont typeface="Arial"/>
              <a:buChar char="•"/>
            </a:pPr>
            <a:r>
              <a:rPr lang="en-US" sz="3200" b="1" dirty="0" smtClean="0">
                <a:ln>
                  <a:solidFill>
                    <a:srgbClr val="009999"/>
                  </a:solidFill>
                </a:ln>
                <a:effectLst>
                  <a:outerShdw blurRad="38100" dist="38100" dir="2700000" algn="tl">
                    <a:srgbClr val="000000">
                      <a:alpha val="43137"/>
                    </a:srgbClr>
                  </a:outerShdw>
                </a:effectLst>
              </a:rPr>
              <a:t>Registration table: </a:t>
            </a:r>
            <a:r>
              <a:rPr lang="en-US" sz="2400" dirty="0" smtClean="0"/>
              <a:t>staffed with organized, pleasant volunteers, and materials to distribute.</a:t>
            </a:r>
          </a:p>
          <a:p>
            <a:pPr marL="171450" lvl="0" indent="-171450">
              <a:buFont typeface="Arial"/>
              <a:buChar char="•"/>
            </a:pPr>
            <a:endParaRPr lang="en-US" sz="1200" dirty="0" smtClean="0"/>
          </a:p>
          <a:p>
            <a:pPr marL="457200" indent="-457200">
              <a:buFont typeface="Arial"/>
              <a:buChar char="•"/>
            </a:pPr>
            <a:r>
              <a:rPr lang="en-US" sz="3200" b="1" dirty="0" smtClean="0">
                <a:ln>
                  <a:solidFill>
                    <a:srgbClr val="009999"/>
                  </a:solidFill>
                </a:ln>
                <a:effectLst>
                  <a:outerShdw blurRad="38100" dist="38100" dir="2700000" algn="tl">
                    <a:srgbClr val="000000">
                      <a:alpha val="43137"/>
                    </a:srgbClr>
                  </a:outerShdw>
                </a:effectLst>
              </a:rPr>
              <a:t>Evaluate.</a:t>
            </a:r>
            <a:r>
              <a:rPr lang="en-US" sz="3200" b="1" dirty="0" smtClean="0">
                <a:ln>
                  <a:solidFill>
                    <a:srgbClr val="009999"/>
                  </a:solidFill>
                </a:ln>
                <a:solidFill>
                  <a:schemeClr val="bg1"/>
                </a:solidFill>
                <a:effectLst>
                  <a:outerShdw blurRad="38100" dist="38100" dir="2700000" algn="tl">
                    <a:srgbClr val="000000">
                      <a:alpha val="43137"/>
                    </a:srgbClr>
                  </a:outerShdw>
                </a:effectLst>
              </a:rPr>
              <a:t> </a:t>
            </a:r>
            <a:r>
              <a:rPr lang="en-US" sz="2400" dirty="0" smtClean="0"/>
              <a:t>This is essential.</a:t>
            </a:r>
          </a:p>
          <a:p>
            <a:pPr marL="171450" indent="-171450">
              <a:buFont typeface="Arial"/>
              <a:buChar char="•"/>
            </a:pPr>
            <a:endParaRPr lang="en-US" sz="1200" dirty="0" smtClean="0"/>
          </a:p>
          <a:p>
            <a:pPr marL="457200" indent="-457200">
              <a:buFont typeface="Arial"/>
              <a:buChar char="•"/>
            </a:pPr>
            <a:r>
              <a:rPr lang="en-US" sz="3200" b="1" dirty="0" smtClean="0">
                <a:ln>
                  <a:solidFill>
                    <a:srgbClr val="009999"/>
                  </a:solidFill>
                </a:ln>
                <a:effectLst>
                  <a:outerShdw blurRad="38100" dist="38100" dir="2700000" algn="tl">
                    <a:srgbClr val="000000">
                      <a:alpha val="43137"/>
                    </a:srgbClr>
                  </a:outerShdw>
                </a:effectLst>
              </a:rPr>
              <a:t>Plan</a:t>
            </a:r>
            <a:r>
              <a:rPr lang="en-US" sz="3200" dirty="0" smtClean="0">
                <a:ln>
                  <a:solidFill>
                    <a:srgbClr val="009999"/>
                  </a:solidFill>
                </a:ln>
                <a:effectLst>
                  <a:outerShdw blurRad="38100" dist="38100" dir="2700000" algn="tl">
                    <a:srgbClr val="000000">
                      <a:alpha val="43137"/>
                    </a:srgbClr>
                  </a:outerShdw>
                </a:effectLst>
              </a:rPr>
              <a:t> </a:t>
            </a:r>
            <a:r>
              <a:rPr lang="en-US" sz="2400" dirty="0" smtClean="0"/>
              <a:t>for follow up events.</a:t>
            </a:r>
          </a:p>
          <a:p>
            <a:pPr marL="285750" indent="-285750">
              <a:buFont typeface="Arial"/>
              <a:buChar char="•"/>
            </a:pPr>
            <a:endParaRPr lang="en-US" sz="1600" dirty="0" smtClean="0"/>
          </a:p>
          <a:p>
            <a:pPr marL="457200" indent="-457200">
              <a:buFont typeface="Arial"/>
              <a:buChar char="•"/>
            </a:pPr>
            <a:r>
              <a:rPr lang="en-US" sz="3200" b="1" dirty="0" smtClean="0">
                <a:ln>
                  <a:solidFill>
                    <a:srgbClr val="009999"/>
                  </a:solidFill>
                </a:ln>
                <a:effectLst>
                  <a:outerShdw blurRad="38100" dist="38100" dir="2700000" algn="tl">
                    <a:srgbClr val="000000">
                      <a:alpha val="43137"/>
                    </a:srgbClr>
                  </a:outerShdw>
                </a:effectLst>
              </a:rPr>
              <a:t>Schedule</a:t>
            </a:r>
            <a:r>
              <a:rPr lang="en-US" sz="3200" dirty="0" smtClean="0">
                <a:ln>
                  <a:solidFill>
                    <a:srgbClr val="009999"/>
                  </a:solidFill>
                </a:ln>
                <a:effectLst>
                  <a:outerShdw blurRad="38100" dist="38100" dir="2700000" algn="tl">
                    <a:srgbClr val="000000">
                      <a:alpha val="43137"/>
                    </a:srgbClr>
                  </a:outerShdw>
                </a:effectLst>
              </a:rPr>
              <a:t> </a:t>
            </a:r>
            <a:r>
              <a:rPr lang="en-US" sz="2400" dirty="0" smtClean="0"/>
              <a:t>a debriefing session.</a:t>
            </a: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0" y="1476073"/>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smtClean="0">
                <a:solidFill>
                  <a:srgbClr val="009999"/>
                </a:solidFill>
              </a:rPr>
              <a:t>Obtaining Names</a:t>
            </a:r>
          </a:p>
        </p:txBody>
      </p:sp>
      <p:sp>
        <p:nvSpPr>
          <p:cNvPr id="9" name="Rectangle 8"/>
          <p:cNvSpPr/>
          <p:nvPr/>
        </p:nvSpPr>
        <p:spPr>
          <a:xfrm>
            <a:off x="4067944" y="2276872"/>
            <a:ext cx="4536504" cy="4214487"/>
          </a:xfrm>
          <a:prstGeom prst="rect">
            <a:avLst/>
          </a:prstGeom>
        </p:spPr>
        <p:txBody>
          <a:bodyPr wrap="square">
            <a:spAutoFit/>
          </a:bodyPr>
          <a:lstStyle/>
          <a:p>
            <a:pPr algn="ctr">
              <a:lnSpc>
                <a:spcPct val="120000"/>
              </a:lnSpc>
            </a:pPr>
            <a:r>
              <a:rPr lang="en-US" sz="2800" dirty="0" smtClean="0"/>
              <a:t>One of the most valuable resources you can have for successful evangelism is names—names of people who can be invited, people who know about the church, people who have attended programs in the past.</a:t>
            </a:r>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0" y="1476073"/>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smtClean="0">
                <a:solidFill>
                  <a:srgbClr val="009999"/>
                </a:solidFill>
                <a:effectLst>
                  <a:outerShdw blurRad="38100" dist="38100" dir="2700000" algn="tl">
                    <a:srgbClr val="000000">
                      <a:alpha val="43137"/>
                    </a:srgbClr>
                  </a:outerShdw>
                </a:effectLst>
              </a:rPr>
              <a:t>Sources of names before event begins</a:t>
            </a:r>
            <a:endParaRPr lang="en-US" sz="3600" b="1" dirty="0" smtClean="0">
              <a:solidFill>
                <a:srgbClr val="009999"/>
              </a:solidFill>
            </a:endParaRPr>
          </a:p>
        </p:txBody>
      </p:sp>
      <p:sp>
        <p:nvSpPr>
          <p:cNvPr id="9" name="Rectangle 8"/>
          <p:cNvSpPr/>
          <p:nvPr/>
        </p:nvSpPr>
        <p:spPr>
          <a:xfrm>
            <a:off x="792088" y="2379652"/>
            <a:ext cx="7524328" cy="3785652"/>
          </a:xfrm>
          <a:prstGeom prst="rect">
            <a:avLst/>
          </a:prstGeom>
        </p:spPr>
        <p:txBody>
          <a:bodyPr wrap="square">
            <a:spAutoFit/>
          </a:bodyPr>
          <a:lstStyle/>
          <a:p>
            <a:pPr marL="457200" lvl="0" indent="-457200">
              <a:lnSpc>
                <a:spcPct val="150000"/>
              </a:lnSpc>
              <a:buFont typeface="Arial" charset="0"/>
              <a:buChar char="•"/>
            </a:pPr>
            <a:r>
              <a:rPr lang="en-US" sz="3200" b="1" dirty="0" smtClean="0">
                <a:ln>
                  <a:solidFill>
                    <a:srgbClr val="009999"/>
                  </a:solidFill>
                </a:ln>
                <a:effectLst>
                  <a:outerShdw blurRad="38100" dist="38100" dir="2700000" algn="tl">
                    <a:srgbClr val="000000">
                      <a:alpha val="43137"/>
                    </a:srgbClr>
                  </a:outerShdw>
                </a:effectLst>
              </a:rPr>
              <a:t> Names from church members</a:t>
            </a:r>
          </a:p>
          <a:p>
            <a:pPr marL="457200" lvl="0" indent="-457200">
              <a:lnSpc>
                <a:spcPct val="150000"/>
              </a:lnSpc>
              <a:buFont typeface="Arial" charset="0"/>
              <a:buChar char="•"/>
            </a:pPr>
            <a:r>
              <a:rPr lang="en-US" sz="3200" b="1" dirty="0" smtClean="0">
                <a:ln>
                  <a:solidFill>
                    <a:srgbClr val="009999"/>
                  </a:solidFill>
                </a:ln>
                <a:effectLst>
                  <a:outerShdw blurRad="38100" dist="38100" dir="2700000" algn="tl">
                    <a:srgbClr val="000000">
                      <a:alpha val="43137"/>
                    </a:srgbClr>
                  </a:outerShdw>
                </a:effectLst>
              </a:rPr>
              <a:t> Former members</a:t>
            </a:r>
          </a:p>
          <a:p>
            <a:pPr marL="457200" lvl="0" indent="-457200">
              <a:lnSpc>
                <a:spcPct val="150000"/>
              </a:lnSpc>
              <a:buFont typeface="Arial" charset="0"/>
              <a:buChar char="•"/>
            </a:pPr>
            <a:r>
              <a:rPr lang="en-US" sz="3200" b="1" dirty="0" smtClean="0">
                <a:ln>
                  <a:solidFill>
                    <a:srgbClr val="009999"/>
                  </a:solidFill>
                </a:ln>
                <a:effectLst>
                  <a:outerShdw blurRad="38100" dist="38100" dir="2700000" algn="tl">
                    <a:srgbClr val="000000">
                      <a:alpha val="43137"/>
                    </a:srgbClr>
                  </a:outerShdw>
                </a:effectLst>
              </a:rPr>
              <a:t> Media names from radio and television programs</a:t>
            </a:r>
          </a:p>
          <a:p>
            <a:pPr marL="457200" indent="-457200">
              <a:lnSpc>
                <a:spcPct val="150000"/>
              </a:lnSpc>
              <a:buFont typeface="Arial" charset="0"/>
              <a:buChar char="•"/>
            </a:pPr>
            <a:r>
              <a:rPr lang="en-US" sz="3200" b="1" dirty="0" smtClean="0">
                <a:ln>
                  <a:solidFill>
                    <a:srgbClr val="009999"/>
                  </a:solidFill>
                </a:ln>
                <a:effectLst>
                  <a:outerShdw blurRad="38100" dist="38100" dir="2700000" algn="tl">
                    <a:srgbClr val="000000">
                      <a:alpha val="43137"/>
                    </a:srgbClr>
                  </a:outerShdw>
                </a:effectLst>
              </a:rPr>
              <a:t> Pastor’s Bible Class</a:t>
            </a:r>
            <a:endParaRPr lang="en-US" sz="3200" b="1" dirty="0">
              <a:ln>
                <a:solidFill>
                  <a:srgbClr val="009999"/>
                </a:solidFill>
              </a:ln>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187624" y="1700808"/>
            <a:ext cx="6696744" cy="3785652"/>
          </a:xfrm>
          <a:prstGeom prst="rect">
            <a:avLst/>
          </a:prstGeom>
        </p:spPr>
        <p:txBody>
          <a:bodyPr wrap="square">
            <a:spAutoFit/>
          </a:bodyPr>
          <a:lstStyle/>
          <a:p>
            <a:pPr algn="ctr"/>
            <a:r>
              <a:rPr lang="en-US" sz="3200" b="1" dirty="0" smtClean="0">
                <a:ln>
                  <a:solidFill>
                    <a:srgbClr val="009999"/>
                  </a:solidFill>
                </a:ln>
                <a:solidFill>
                  <a:schemeClr val="bg1"/>
                </a:solidFill>
                <a:effectLst>
                  <a:outerShdw blurRad="38100" dist="38100" dir="2700000" algn="tl">
                    <a:srgbClr val="000000">
                      <a:alpha val="43137"/>
                    </a:srgbClr>
                  </a:outerShdw>
                </a:effectLst>
              </a:rPr>
              <a:t>The Lord has a work for women as well as for men. They may take their places in His work at this crisis, and He will work through them. </a:t>
            </a:r>
            <a:r>
              <a:rPr lang="en-US" sz="2800" b="1" dirty="0" smtClean="0">
                <a:solidFill>
                  <a:srgbClr val="009999"/>
                </a:solidFill>
              </a:rPr>
              <a:t/>
            </a:r>
            <a:br>
              <a:rPr lang="en-US" sz="2800" b="1" dirty="0" smtClean="0">
                <a:solidFill>
                  <a:srgbClr val="009999"/>
                </a:solidFill>
              </a:rPr>
            </a:br>
            <a:r>
              <a:rPr lang="en-US" sz="2800" dirty="0" smtClean="0"/>
              <a:t>If they are imbued with a sense of their duty, and labor under the influence of the Holy Spirit, they will have just the self-possession required for this time. </a:t>
            </a: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Rectangle 7"/>
          <p:cNvSpPr/>
          <p:nvPr/>
        </p:nvSpPr>
        <p:spPr>
          <a:xfrm>
            <a:off x="0" y="1476073"/>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smtClean="0">
                <a:solidFill>
                  <a:srgbClr val="009999"/>
                </a:solidFill>
                <a:effectLst>
                  <a:outerShdw blurRad="38100" dist="38100" dir="2700000" algn="tl">
                    <a:srgbClr val="000000">
                      <a:alpha val="43137"/>
                    </a:srgbClr>
                  </a:outerShdw>
                </a:effectLst>
              </a:rPr>
              <a:t>Sources of names during meetings</a:t>
            </a:r>
            <a:endParaRPr lang="en-US" sz="3600" b="1" dirty="0" smtClean="0">
              <a:solidFill>
                <a:srgbClr val="009999"/>
              </a:solidFill>
            </a:endParaRPr>
          </a:p>
        </p:txBody>
      </p:sp>
      <p:sp>
        <p:nvSpPr>
          <p:cNvPr id="9" name="Rectangle 8"/>
          <p:cNvSpPr/>
          <p:nvPr/>
        </p:nvSpPr>
        <p:spPr>
          <a:xfrm>
            <a:off x="539552" y="2379652"/>
            <a:ext cx="7308304" cy="3785652"/>
          </a:xfrm>
          <a:prstGeom prst="rect">
            <a:avLst/>
          </a:prstGeom>
        </p:spPr>
        <p:txBody>
          <a:bodyPr wrap="square">
            <a:spAutoFit/>
          </a:bodyPr>
          <a:lstStyle/>
          <a:p>
            <a:pPr>
              <a:lnSpc>
                <a:spcPct val="150000"/>
              </a:lnSpc>
              <a:buFont typeface="Arial" pitchFamily="34" charset="0"/>
              <a:buChar char="•"/>
            </a:pPr>
            <a:r>
              <a:rPr lang="en-US" sz="3200" b="1" dirty="0" smtClean="0">
                <a:ln>
                  <a:solidFill>
                    <a:srgbClr val="009999"/>
                  </a:solidFill>
                </a:ln>
                <a:effectLst>
                  <a:outerShdw blurRad="38100" dist="38100" dir="2700000" algn="tl">
                    <a:srgbClr val="000000">
                      <a:alpha val="43137"/>
                    </a:srgbClr>
                  </a:outerShdw>
                </a:effectLst>
              </a:rPr>
              <a:t> Advertising survey cards</a:t>
            </a:r>
          </a:p>
          <a:p>
            <a:pPr lvl="0">
              <a:lnSpc>
                <a:spcPct val="150000"/>
              </a:lnSpc>
              <a:buFont typeface="Arial" pitchFamily="34" charset="0"/>
              <a:buChar char="•"/>
            </a:pPr>
            <a:r>
              <a:rPr lang="en-US" sz="3200" b="1" dirty="0" smtClean="0">
                <a:ln>
                  <a:solidFill>
                    <a:srgbClr val="009999"/>
                  </a:solidFill>
                </a:ln>
                <a:effectLst>
                  <a:outerShdw blurRad="38100" dist="38100" dir="2700000" algn="tl">
                    <a:srgbClr val="000000">
                      <a:alpha val="43137"/>
                    </a:srgbClr>
                  </a:outerShdw>
                </a:effectLst>
              </a:rPr>
              <a:t> Sermon request cards</a:t>
            </a:r>
          </a:p>
          <a:p>
            <a:pPr lvl="0">
              <a:lnSpc>
                <a:spcPct val="150000"/>
              </a:lnSpc>
              <a:buFont typeface="Arial" pitchFamily="34" charset="0"/>
              <a:buChar char="•"/>
            </a:pPr>
            <a:r>
              <a:rPr lang="en-US" sz="3200" b="1" dirty="0" smtClean="0">
                <a:ln>
                  <a:solidFill>
                    <a:srgbClr val="009999"/>
                  </a:solidFill>
                </a:ln>
                <a:effectLst>
                  <a:outerShdw blurRad="38100" dist="38100" dir="2700000" algn="tl">
                    <a:srgbClr val="000000">
                      <a:alpha val="43137"/>
                    </a:srgbClr>
                  </a:outerShdw>
                </a:effectLst>
              </a:rPr>
              <a:t> Attendance cards in the Bibles</a:t>
            </a:r>
          </a:p>
          <a:p>
            <a:pPr lvl="0">
              <a:lnSpc>
                <a:spcPct val="150000"/>
              </a:lnSpc>
              <a:buFont typeface="Arial" pitchFamily="34" charset="0"/>
              <a:buChar char="•"/>
            </a:pPr>
            <a:r>
              <a:rPr lang="en-US" sz="3200" b="1" dirty="0" smtClean="0">
                <a:ln>
                  <a:solidFill>
                    <a:srgbClr val="009999"/>
                  </a:solidFill>
                </a:ln>
                <a:effectLst>
                  <a:outerShdw blurRad="38100" dist="38100" dir="2700000" algn="tl">
                    <a:srgbClr val="000000">
                      <a:alpha val="43137"/>
                    </a:srgbClr>
                  </a:outerShdw>
                </a:effectLst>
              </a:rPr>
              <a:t> Response cards</a:t>
            </a:r>
          </a:p>
          <a:p>
            <a:pPr lvl="0">
              <a:lnSpc>
                <a:spcPct val="150000"/>
              </a:lnSpc>
              <a:buFont typeface="Arial" pitchFamily="34" charset="0"/>
              <a:buChar char="•"/>
            </a:pPr>
            <a:r>
              <a:rPr lang="en-US" sz="3200" b="1" dirty="0" smtClean="0">
                <a:ln>
                  <a:solidFill>
                    <a:srgbClr val="009999"/>
                  </a:solidFill>
                </a:ln>
                <a:effectLst>
                  <a:outerShdw blurRad="38100" dist="38100" dir="2700000" algn="tl">
                    <a:srgbClr val="000000">
                      <a:alpha val="43137"/>
                    </a:srgbClr>
                  </a:outerShdw>
                </a:effectLst>
              </a:rPr>
              <a:t> Registration sheets</a:t>
            </a:r>
          </a:p>
        </p:txBody>
      </p:sp>
      <p:pic>
        <p:nvPicPr>
          <p:cNvPr id="5" name="Picture 4"/>
          <p:cNvPicPr>
            <a:picLocks noChangeAspect="1"/>
          </p:cNvPicPr>
          <p:nvPr/>
        </p:nvPicPr>
        <p:blipFill>
          <a:blip r:embed="rId4"/>
          <a:stretch>
            <a:fillRect/>
          </a:stretch>
        </p:blipFill>
        <p:spPr>
          <a:xfrm>
            <a:off x="6156176" y="2492896"/>
            <a:ext cx="2703104" cy="384541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95536" y="974333"/>
            <a:ext cx="4896544" cy="5262979"/>
          </a:xfrm>
          <a:prstGeom prst="rect">
            <a:avLst/>
          </a:prstGeom>
        </p:spPr>
        <p:txBody>
          <a:bodyPr wrap="square">
            <a:spAutoFit/>
          </a:bodyPr>
          <a:lstStyle/>
          <a:p>
            <a:pPr algn="ctr">
              <a:lnSpc>
                <a:spcPct val="150000"/>
              </a:lnSpc>
            </a:pPr>
            <a:r>
              <a:rPr lang="en-US" sz="2800" dirty="0" smtClean="0"/>
              <a:t>In your handouts is a suggested form (modify to suit your needs) that you can use to obtain names of relatives and friends from the church members. </a:t>
            </a:r>
            <a:r>
              <a:rPr lang="en-US" sz="2800" b="1" dirty="0" smtClean="0"/>
              <a:t>Such lists should be worked on some time before any type of evangelistic program is begun.  </a:t>
            </a:r>
          </a:p>
        </p:txBody>
      </p:sp>
      <p:pic>
        <p:nvPicPr>
          <p:cNvPr id="4" name="Picture 3"/>
          <p:cNvPicPr>
            <a:picLocks noChangeAspect="1"/>
          </p:cNvPicPr>
          <p:nvPr/>
        </p:nvPicPr>
        <p:blipFill>
          <a:blip r:embed="rId4"/>
          <a:stretch>
            <a:fillRect/>
          </a:stretch>
        </p:blipFill>
        <p:spPr>
          <a:xfrm>
            <a:off x="5436096" y="1373574"/>
            <a:ext cx="3333490" cy="44644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547664" y="1558528"/>
            <a:ext cx="6624736" cy="4462760"/>
          </a:xfrm>
          <a:prstGeom prst="rect">
            <a:avLst/>
          </a:prstGeom>
        </p:spPr>
        <p:txBody>
          <a:bodyPr wrap="square">
            <a:spAutoFit/>
          </a:bodyPr>
          <a:lstStyle/>
          <a:p>
            <a:pPr algn="ctr"/>
            <a:r>
              <a:rPr lang="en-US" sz="2400" dirty="0" smtClean="0"/>
              <a:t>The Saviour will reflect upon these self-sacrificing women the light of His countenance, </a:t>
            </a:r>
            <a:r>
              <a:rPr lang="en-US" sz="3200" b="1" dirty="0" smtClean="0">
                <a:ln>
                  <a:solidFill>
                    <a:srgbClr val="009999"/>
                  </a:solidFill>
                </a:ln>
                <a:solidFill>
                  <a:schemeClr val="bg1"/>
                </a:solidFill>
                <a:effectLst>
                  <a:outerShdw blurRad="38100" dist="38100" dir="2700000" algn="tl">
                    <a:srgbClr val="000000">
                      <a:alpha val="43137"/>
                    </a:srgbClr>
                  </a:outerShdw>
                </a:effectLst>
              </a:rPr>
              <a:t>and will give them a power that exceeds that of men. They can do in families a work that men cannot do, a work that reaches the inner life. </a:t>
            </a:r>
            <a:r>
              <a:rPr lang="en-US" sz="2400" dirty="0" smtClean="0"/>
              <a:t>They can come close to the hearts of those whom men cannot reach. Their labor is needed.”</a:t>
            </a:r>
            <a:r>
              <a:rPr lang="en-US" sz="2800" dirty="0" smtClean="0"/>
              <a:t> </a:t>
            </a:r>
          </a:p>
          <a:p>
            <a:pPr algn="ctr"/>
            <a:endParaRPr lang="en-US" sz="2800" dirty="0" smtClean="0"/>
          </a:p>
          <a:p>
            <a:pPr algn="ctr"/>
            <a:r>
              <a:rPr lang="en-US" sz="2000" i="1" dirty="0" smtClean="0"/>
              <a:t>Review and Herald</a:t>
            </a:r>
            <a:r>
              <a:rPr lang="en-US" sz="2000" dirty="0" smtClean="0"/>
              <a:t>, Aug. 26, 1902.</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95536" y="1250751"/>
            <a:ext cx="4104456" cy="4770537"/>
          </a:xfrm>
          <a:prstGeom prst="rect">
            <a:avLst/>
          </a:prstGeom>
        </p:spPr>
        <p:txBody>
          <a:bodyPr wrap="square">
            <a:spAutoFit/>
          </a:bodyPr>
          <a:lstStyle/>
          <a:p>
            <a:pPr algn="ctr"/>
            <a:r>
              <a:rPr lang="en-US" sz="3200" b="1" dirty="0" smtClean="0">
                <a:ln>
                  <a:solidFill>
                    <a:srgbClr val="009999"/>
                  </a:solidFill>
                </a:ln>
                <a:solidFill>
                  <a:schemeClr val="bg1"/>
                </a:solidFill>
                <a:effectLst>
                  <a:outerShdw blurRad="38100" dist="38100" dir="2700000" algn="tl">
                    <a:srgbClr val="000000">
                      <a:alpha val="43137"/>
                    </a:srgbClr>
                  </a:outerShdw>
                </a:effectLst>
              </a:rPr>
              <a:t>One of the most important aspects of a successful evangelistic program is proper groundwork.</a:t>
            </a:r>
          </a:p>
          <a:p>
            <a:pPr algn="ctr"/>
            <a:r>
              <a:rPr lang="en-US" sz="2400" b="1" dirty="0" smtClean="0">
                <a:ln>
                  <a:solidFill>
                    <a:srgbClr val="009999"/>
                  </a:solidFill>
                </a:ln>
                <a:solidFill>
                  <a:schemeClr val="bg1"/>
                </a:solidFill>
                <a:effectLst>
                  <a:outerShdw blurRad="38100" dist="38100" dir="2700000" algn="tl">
                    <a:srgbClr val="000000">
                      <a:alpha val="43137"/>
                    </a:srgbClr>
                  </a:outerShdw>
                </a:effectLst>
              </a:rPr>
              <a:t> </a:t>
            </a:r>
          </a:p>
          <a:p>
            <a:pPr algn="ctr"/>
            <a:r>
              <a:rPr lang="en-US" sz="2400" dirty="0" smtClean="0"/>
              <a:t>No matter how well you conduct a campaign, it will not be successful if good preparation in the community has not been made first.</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1124744"/>
            <a:ext cx="9144000" cy="461665"/>
          </a:xfrm>
          <a:prstGeom prst="rect">
            <a:avLst/>
          </a:prstGeom>
        </p:spPr>
        <p:txBody>
          <a:bodyPr wrap="square">
            <a:spAutoFit/>
          </a:bodyPr>
          <a:lstStyle/>
          <a:p>
            <a:pPr algn="ctr"/>
            <a:r>
              <a:rPr lang="en-US" sz="2400" dirty="0" smtClean="0"/>
              <a:t>Not all Women’s Ministries meetings have to be evangelistic meetings, </a:t>
            </a:r>
            <a:endParaRPr lang="en-US" sz="2400" dirty="0"/>
          </a:p>
        </p:txBody>
      </p:sp>
      <p:sp>
        <p:nvSpPr>
          <p:cNvPr id="4" name="Rectangle 3"/>
          <p:cNvSpPr/>
          <p:nvPr/>
        </p:nvSpPr>
        <p:spPr>
          <a:xfrm>
            <a:off x="0" y="1556792"/>
            <a:ext cx="9144000" cy="1077218"/>
          </a:xfrm>
          <a:prstGeom prst="rect">
            <a:avLst/>
          </a:prstGeom>
        </p:spPr>
        <p:txBody>
          <a:bodyPr wrap="square">
            <a:spAutoFit/>
          </a:bodyPr>
          <a:lstStyle/>
          <a:p>
            <a:pPr algn="ctr"/>
            <a:r>
              <a:rPr lang="en-US" sz="3200" b="1" dirty="0" smtClean="0">
                <a:ln>
                  <a:solidFill>
                    <a:srgbClr val="009999"/>
                  </a:solidFill>
                </a:ln>
                <a:solidFill>
                  <a:schemeClr val="bg1"/>
                </a:solidFill>
                <a:effectLst>
                  <a:outerShdw blurRad="38100" dist="38100" dir="2700000" algn="tl">
                    <a:srgbClr val="000000">
                      <a:alpha val="43137"/>
                    </a:srgbClr>
                  </a:outerShdw>
                </a:effectLst>
              </a:rPr>
              <a:t>but all meetings should have an </a:t>
            </a:r>
            <a:br>
              <a:rPr lang="en-US" sz="3200" b="1" dirty="0" smtClean="0">
                <a:ln>
                  <a:solidFill>
                    <a:srgbClr val="009999"/>
                  </a:solidFill>
                </a:ln>
                <a:solidFill>
                  <a:schemeClr val="bg1"/>
                </a:solidFill>
                <a:effectLst>
                  <a:outerShdw blurRad="38100" dist="38100" dir="2700000" algn="tl">
                    <a:srgbClr val="000000">
                      <a:alpha val="43137"/>
                    </a:srgbClr>
                  </a:outerShdw>
                </a:effectLst>
              </a:rPr>
            </a:br>
            <a:r>
              <a:rPr lang="en-US" sz="3200" b="1" dirty="0" smtClean="0">
                <a:ln>
                  <a:solidFill>
                    <a:srgbClr val="009999"/>
                  </a:solidFill>
                </a:ln>
                <a:solidFill>
                  <a:schemeClr val="bg1"/>
                </a:solidFill>
                <a:effectLst>
                  <a:outerShdw blurRad="38100" dist="38100" dir="2700000" algn="tl">
                    <a:srgbClr val="000000">
                      <a:alpha val="43137"/>
                    </a:srgbClr>
                  </a:outerShdw>
                </a:effectLst>
              </a:rPr>
              <a:t>evangelistic purpose.</a:t>
            </a:r>
            <a:r>
              <a:rPr lang="en-US" sz="3200" dirty="0" smtClean="0"/>
              <a:t> </a:t>
            </a:r>
            <a:endParaRPr lang="en-US" sz="3200" dirty="0"/>
          </a:p>
        </p:txBody>
      </p:sp>
      <p:sp>
        <p:nvSpPr>
          <p:cNvPr id="5" name="Rectangle 4"/>
          <p:cNvSpPr/>
          <p:nvPr/>
        </p:nvSpPr>
        <p:spPr>
          <a:xfrm>
            <a:off x="6156176" y="2708920"/>
            <a:ext cx="2627784" cy="3539430"/>
          </a:xfrm>
          <a:prstGeom prst="rect">
            <a:avLst/>
          </a:prstGeom>
        </p:spPr>
        <p:txBody>
          <a:bodyPr wrap="square">
            <a:spAutoFit/>
          </a:bodyPr>
          <a:lstStyle/>
          <a:p>
            <a:pPr algn="ctr"/>
            <a:r>
              <a:rPr lang="en-US" sz="2800" dirty="0" smtClean="0"/>
              <a:t>In other words, you can, and should, plan a wide variety of programs that appeal to various groups of women.</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83568" y="1196752"/>
            <a:ext cx="7632848" cy="4893647"/>
          </a:xfrm>
          <a:prstGeom prst="rect">
            <a:avLst/>
          </a:prstGeom>
        </p:spPr>
        <p:txBody>
          <a:bodyPr wrap="square">
            <a:spAutoFit/>
          </a:bodyPr>
          <a:lstStyle/>
          <a:p>
            <a:pPr algn="ctr">
              <a:lnSpc>
                <a:spcPct val="150000"/>
              </a:lnSpc>
            </a:pPr>
            <a:r>
              <a:rPr lang="en-US" sz="2400" b="1" dirty="0" smtClean="0"/>
              <a:t>In Bible study groups or other informal meetings, allow women an opportunity to share and visit. </a:t>
            </a:r>
            <a:r>
              <a:rPr lang="en-US" sz="3200" b="1" dirty="0" smtClean="0"/>
              <a:t/>
            </a:r>
            <a:br>
              <a:rPr lang="en-US" sz="3200" b="1" dirty="0" smtClean="0"/>
            </a:br>
            <a:r>
              <a:rPr lang="en-US" sz="3200" b="1" dirty="0" smtClean="0">
                <a:ln>
                  <a:solidFill>
                    <a:srgbClr val="009999"/>
                  </a:solidFill>
                </a:ln>
                <a:solidFill>
                  <a:schemeClr val="bg1"/>
                </a:solidFill>
                <a:effectLst>
                  <a:outerShdw blurRad="38100" dist="38100" dir="2700000" algn="tl">
                    <a:srgbClr val="000000">
                      <a:alpha val="43137"/>
                    </a:srgbClr>
                  </a:outerShdw>
                </a:effectLst>
              </a:rPr>
              <a:t>Personal relationships are very important to most women. This is an ideal time for the women of the church to establish lasting friendships with women who are not church members.</a:t>
            </a:r>
            <a:endParaRPr lang="en-US" sz="3200" b="1" dirty="0">
              <a:ln>
                <a:solidFill>
                  <a:srgbClr val="009999"/>
                </a:solidFill>
              </a:ln>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83568" y="1056020"/>
            <a:ext cx="7560840" cy="5037276"/>
          </a:xfrm>
          <a:prstGeom prst="rect">
            <a:avLst/>
          </a:prstGeom>
        </p:spPr>
        <p:txBody>
          <a:bodyPr wrap="square">
            <a:spAutoFit/>
          </a:bodyPr>
          <a:lstStyle/>
          <a:p>
            <a:pPr algn="ctr">
              <a:lnSpc>
                <a:spcPct val="150000"/>
              </a:lnSpc>
            </a:pPr>
            <a:r>
              <a:rPr lang="en-US" sz="2400" b="1" dirty="0" smtClean="0"/>
              <a:t>In deciding on programs that will be of interest to former members and women in the community, </a:t>
            </a:r>
            <a:br>
              <a:rPr lang="en-US" sz="2400" b="1" dirty="0" smtClean="0"/>
            </a:br>
            <a:r>
              <a:rPr lang="en-US" sz="3200" b="1" dirty="0" smtClean="0">
                <a:ln>
                  <a:solidFill>
                    <a:srgbClr val="009999"/>
                  </a:solidFill>
                </a:ln>
                <a:solidFill>
                  <a:schemeClr val="bg1"/>
                </a:solidFill>
                <a:effectLst>
                  <a:outerShdw blurRad="38100" dist="38100" dir="2700000" algn="tl">
                    <a:srgbClr val="000000">
                      <a:alpha val="43137"/>
                    </a:srgbClr>
                  </a:outerShdw>
                </a:effectLst>
              </a:rPr>
              <a:t>think of the needs of women in your area. You may want to consider the list the General Conference Women’s Ministries Department has identified as the six critical needs women face world wide.</a:t>
            </a:r>
            <a:endParaRPr lang="en-US" sz="3200" b="1" dirty="0">
              <a:ln>
                <a:solidFill>
                  <a:srgbClr val="009999"/>
                </a:solidFill>
              </a:ln>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2060848"/>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Rectangle 6"/>
          <p:cNvSpPr/>
          <p:nvPr/>
        </p:nvSpPr>
        <p:spPr>
          <a:xfrm>
            <a:off x="1008112" y="2204864"/>
            <a:ext cx="6804248" cy="3970318"/>
          </a:xfrm>
          <a:prstGeom prst="rect">
            <a:avLst/>
          </a:prstGeom>
        </p:spPr>
        <p:txBody>
          <a:bodyPr wrap="square">
            <a:spAutoFit/>
          </a:bodyPr>
          <a:lstStyle/>
          <a:p>
            <a:pPr>
              <a:lnSpc>
                <a:spcPct val="150000"/>
              </a:lnSpc>
              <a:buSzPct val="90000"/>
              <a:buFont typeface="Arial" pitchFamily="34" charset="0"/>
              <a:buChar char="•"/>
            </a:pPr>
            <a:r>
              <a:rPr lang="en-US" sz="2800" b="1" dirty="0" smtClean="0">
                <a:ln>
                  <a:solidFill>
                    <a:srgbClr val="009999"/>
                  </a:solidFill>
                </a:ln>
                <a:effectLst>
                  <a:outerShdw blurRad="38100" dist="38100" dir="2700000" algn="tl">
                    <a:srgbClr val="000000">
                      <a:alpha val="43137"/>
                    </a:srgbClr>
                  </a:outerShdw>
                </a:effectLst>
              </a:rPr>
              <a:t> illiteracy</a:t>
            </a:r>
          </a:p>
          <a:p>
            <a:pPr>
              <a:lnSpc>
                <a:spcPct val="150000"/>
              </a:lnSpc>
              <a:buSzPct val="90000"/>
              <a:buFont typeface="Arial" pitchFamily="34" charset="0"/>
              <a:buChar char="•"/>
            </a:pPr>
            <a:r>
              <a:rPr lang="en-US" sz="2800" b="1" dirty="0" smtClean="0">
                <a:ln>
                  <a:solidFill>
                    <a:srgbClr val="009999"/>
                  </a:solidFill>
                </a:ln>
                <a:effectLst>
                  <a:outerShdw blurRad="38100" dist="38100" dir="2700000" algn="tl">
                    <a:srgbClr val="000000">
                      <a:alpha val="43137"/>
                    </a:srgbClr>
                  </a:outerShdw>
                </a:effectLst>
              </a:rPr>
              <a:t> health risks</a:t>
            </a:r>
          </a:p>
          <a:p>
            <a:pPr>
              <a:lnSpc>
                <a:spcPct val="150000"/>
              </a:lnSpc>
              <a:buSzPct val="90000"/>
              <a:buFont typeface="Arial" pitchFamily="34" charset="0"/>
              <a:buChar char="•"/>
            </a:pPr>
            <a:r>
              <a:rPr lang="en-US" sz="2800" b="1" dirty="0" smtClean="0">
                <a:ln>
                  <a:solidFill>
                    <a:srgbClr val="009999"/>
                  </a:solidFill>
                </a:ln>
                <a:effectLst>
                  <a:outerShdw blurRad="38100" dist="38100" dir="2700000" algn="tl">
                    <a:srgbClr val="000000">
                      <a:alpha val="43137"/>
                    </a:srgbClr>
                  </a:outerShdw>
                </a:effectLst>
              </a:rPr>
              <a:t> poverty </a:t>
            </a:r>
          </a:p>
          <a:p>
            <a:pPr>
              <a:lnSpc>
                <a:spcPct val="150000"/>
              </a:lnSpc>
              <a:buSzPct val="90000"/>
              <a:buFont typeface="Arial" pitchFamily="34" charset="0"/>
              <a:buChar char="•"/>
            </a:pPr>
            <a:r>
              <a:rPr lang="en-US" sz="2800" b="1" dirty="0" smtClean="0">
                <a:ln>
                  <a:solidFill>
                    <a:srgbClr val="009999"/>
                  </a:solidFill>
                </a:ln>
                <a:effectLst>
                  <a:outerShdw blurRad="38100" dist="38100" dir="2700000" algn="tl">
                    <a:srgbClr val="000000">
                      <a:alpha val="43137"/>
                    </a:srgbClr>
                  </a:outerShdw>
                </a:effectLst>
              </a:rPr>
              <a:t> abuse </a:t>
            </a:r>
          </a:p>
          <a:p>
            <a:pPr>
              <a:lnSpc>
                <a:spcPct val="150000"/>
              </a:lnSpc>
              <a:buSzPct val="90000"/>
              <a:buFont typeface="Arial" pitchFamily="34" charset="0"/>
              <a:buChar char="•"/>
            </a:pPr>
            <a:r>
              <a:rPr lang="en-US" sz="2800" b="1" dirty="0" smtClean="0">
                <a:ln>
                  <a:solidFill>
                    <a:srgbClr val="009999"/>
                  </a:solidFill>
                </a:ln>
                <a:effectLst>
                  <a:outerShdw blurRad="38100" dist="38100" dir="2700000" algn="tl">
                    <a:srgbClr val="000000">
                      <a:alpha val="43137"/>
                    </a:srgbClr>
                  </a:outerShdw>
                </a:effectLst>
              </a:rPr>
              <a:t> work load </a:t>
            </a:r>
          </a:p>
          <a:p>
            <a:pPr>
              <a:lnSpc>
                <a:spcPct val="150000"/>
              </a:lnSpc>
              <a:buSzPct val="90000"/>
              <a:buFont typeface="Arial" pitchFamily="34" charset="0"/>
              <a:buChar char="•"/>
            </a:pPr>
            <a:r>
              <a:rPr lang="en-US" sz="2800" b="1" dirty="0" smtClean="0">
                <a:ln>
                  <a:solidFill>
                    <a:srgbClr val="009999"/>
                  </a:solidFill>
                </a:ln>
                <a:effectLst>
                  <a:outerShdw blurRad="38100" dist="38100" dir="2700000" algn="tl">
                    <a:srgbClr val="000000">
                      <a:alpha val="43137"/>
                    </a:srgbClr>
                  </a:outerShdw>
                </a:effectLst>
              </a:rPr>
              <a:t> lack </a:t>
            </a:r>
            <a:r>
              <a:rPr lang="en-US" sz="2800" b="1" dirty="0" smtClean="0">
                <a:ln>
                  <a:solidFill>
                    <a:srgbClr val="009999"/>
                  </a:solidFill>
                </a:ln>
                <a:effectLst>
                  <a:outerShdw blurRad="38100" dist="38100" dir="2700000" algn="tl">
                    <a:srgbClr val="000000">
                      <a:alpha val="43137"/>
                    </a:srgbClr>
                  </a:outerShdw>
                </a:effectLst>
              </a:rPr>
              <a:t>of training/education/mentoring</a:t>
            </a:r>
            <a:endParaRPr lang="en-US" sz="2800" b="1" dirty="0" smtClean="0">
              <a:ln>
                <a:solidFill>
                  <a:srgbClr val="009999"/>
                </a:solidFill>
              </a:ln>
              <a:effectLst>
                <a:outerShdw blurRad="38100" dist="38100" dir="2700000" algn="tl">
                  <a:srgbClr val="000000">
                    <a:alpha val="43137"/>
                  </a:srgbClr>
                </a:outerShdw>
              </a:effectLst>
            </a:endParaRPr>
          </a:p>
        </p:txBody>
      </p:sp>
      <p:sp>
        <p:nvSpPr>
          <p:cNvPr id="8" name="Rectangle 7"/>
          <p:cNvSpPr/>
          <p:nvPr/>
        </p:nvSpPr>
        <p:spPr>
          <a:xfrm>
            <a:off x="0" y="1414517"/>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b="1" dirty="0" smtClean="0">
                <a:solidFill>
                  <a:srgbClr val="009999"/>
                </a:solidFill>
              </a:rPr>
              <a:t>These Concerns are:</a:t>
            </a:r>
            <a:endParaRPr lang="en-US" sz="3600" b="1" dirty="0" smtClean="0">
              <a:solidFill>
                <a:srgbClr val="009999"/>
              </a:solidFill>
            </a:endParaRPr>
          </a:p>
        </p:txBody>
      </p:sp>
      <p:pic>
        <p:nvPicPr>
          <p:cNvPr id="4" name="Picture 3"/>
          <p:cNvPicPr>
            <a:picLocks noChangeAspect="1"/>
          </p:cNvPicPr>
          <p:nvPr/>
        </p:nvPicPr>
        <p:blipFill rotWithShape="1">
          <a:blip r:embed="rId4"/>
          <a:srcRect l="24806"/>
          <a:stretch/>
        </p:blipFill>
        <p:spPr>
          <a:xfrm>
            <a:off x="4398776" y="2420888"/>
            <a:ext cx="4079312" cy="305158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2592</TotalTime>
  <Words>3094</Words>
  <Application>Microsoft Macintosh PowerPoint</Application>
  <PresentationFormat>On-screen Show (4:3)</PresentationFormat>
  <Paragraphs>323</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Calibri</vt:lpstr>
      <vt:lpstr>Wingdings</vt:lpstr>
      <vt:lpstr>Arial</vt:lpstr>
      <vt:lpstr>Office Theme</vt:lpstr>
      <vt:lpstr>LEADERSHIP Certification  Program Level 1</vt:lpstr>
      <vt:lpstr>Women’s Needs Assessment  in the Local Community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Certification Program level 1</dc:title>
  <dc:creator>Erika</dc:creator>
  <cp:lastModifiedBy>Arrais, Raquel</cp:lastModifiedBy>
  <cp:revision>358</cp:revision>
  <dcterms:created xsi:type="dcterms:W3CDTF">2013-01-31T11:34:30Z</dcterms:created>
  <dcterms:modified xsi:type="dcterms:W3CDTF">2015-10-21T18:04:04Z</dcterms:modified>
</cp:coreProperties>
</file>