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9" r:id="rId33"/>
    <p:sldId id="287" r:id="rId34"/>
    <p:sldId id="288"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6B01"/>
    <a:srgbClr val="389802"/>
    <a:srgbClr val="E30F6A"/>
    <a:srgbClr val="57257D"/>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6" autoAdjust="0"/>
    <p:restoredTop sz="68052" autoAdjust="0"/>
  </p:normalViewPr>
  <p:slideViewPr>
    <p:cSldViewPr>
      <p:cViewPr>
        <p:scale>
          <a:sx n="46" d="100"/>
          <a:sy n="46" d="100"/>
        </p:scale>
        <p:origin x="1328" y="-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90" d="100"/>
          <a:sy n="90" d="100"/>
        </p:scale>
        <p:origin x="800" y="14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D06571-9AB2-42A7-BDA7-164B8CCF0026}" type="datetimeFigureOut">
              <a:rPr lang="en-US" smtClean="0"/>
              <a:pPr/>
              <a:t>2/11/16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0E8CE3-C0AA-4BB5-91B9-49A8217EC09F}" type="slidenum">
              <a:rPr lang="en-US" smtClean="0"/>
              <a:pPr/>
              <a:t>‹#›</a:t>
            </a:fld>
            <a:endParaRPr lang="en-US"/>
          </a:p>
        </p:txBody>
      </p:sp>
    </p:spTree>
    <p:extLst>
      <p:ext uri="{BB962C8B-B14F-4D97-AF65-F5344CB8AC3E}">
        <p14:creationId xmlns:p14="http://schemas.microsoft.com/office/powerpoint/2010/main" val="467626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0E8CE3-C0AA-4BB5-91B9-49A8217EC09F}" type="slidenum">
              <a:rPr lang="en-US" smtClean="0"/>
              <a:pPr/>
              <a:t>1</a:t>
            </a:fld>
            <a:endParaRPr lang="en-US"/>
          </a:p>
        </p:txBody>
      </p:sp>
    </p:spTree>
    <p:extLst>
      <p:ext uri="{BB962C8B-B14F-4D97-AF65-F5344CB8AC3E}">
        <p14:creationId xmlns:p14="http://schemas.microsoft.com/office/powerpoint/2010/main" val="2009726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Exercise 3:</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Practice a two minute writing test. Choose anything to write over and over, it could even be your name.  See how many times you can write it in two minutes.  You can even use a scripture text that you want to memorize – but keep in mind the goal is to write it as many times as possible in two minutes.  Do this on a daily basis and watch your ability grow!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10</a:t>
            </a:fld>
            <a:endParaRPr lang="en-US"/>
          </a:p>
        </p:txBody>
      </p:sp>
    </p:spTree>
    <p:extLst>
      <p:ext uri="{BB962C8B-B14F-4D97-AF65-F5344CB8AC3E}">
        <p14:creationId xmlns:p14="http://schemas.microsoft.com/office/powerpoint/2010/main" val="1297893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Exercise 4:</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Practice what is known as “free writing.”  Many writers use this anytime they are having “writers block.”   You want to develop the ability to be “free” in your writing – we’ll discuss that more in just a few moments.  Take pen and paper and allow yourself at least 10-15 minutes.  Now, choose a topic, any topic, and just begin writing, allowing yourself to just say whatever comes to mind about the topic.  Don’t worry about how the end product will look; just let your mind work and yours hands flow.  Completely discard the tendency to make a judgment about a thought before you write it down.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11</a:t>
            </a:fld>
            <a:endParaRPr lang="en-US"/>
          </a:p>
        </p:txBody>
      </p:sp>
    </p:spTree>
    <p:extLst>
      <p:ext uri="{BB962C8B-B14F-4D97-AF65-F5344CB8AC3E}">
        <p14:creationId xmlns:p14="http://schemas.microsoft.com/office/powerpoint/2010/main" val="1010528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3850"/>
            <a:ext cx="2286000" cy="1714500"/>
          </a:xfrm>
        </p:spPr>
      </p:sp>
      <p:sp>
        <p:nvSpPr>
          <p:cNvPr id="3" name="Notes Placeholder 2"/>
          <p:cNvSpPr>
            <a:spLocks noGrp="1"/>
          </p:cNvSpPr>
          <p:nvPr>
            <p:ph type="body" idx="1"/>
          </p:nvPr>
        </p:nvSpPr>
        <p:spPr>
          <a:xfrm>
            <a:off x="606896" y="2125960"/>
            <a:ext cx="5630416" cy="5974432"/>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smtClean="0"/>
              <a:t>Free </a:t>
            </a:r>
            <a:r>
              <a:rPr lang="en-US" b="1" dirty="0" smtClean="0"/>
              <a:t>Writing Exercise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kern="1200" dirty="0" smtClean="0">
                <a:solidFill>
                  <a:schemeClr val="tx1"/>
                </a:solidFill>
              </a:rPr>
              <a:t>How do you choose a topic?  Really, choose anything!  One person mentioned that she had once written a three- page paper about a paper clip!  With your first attempt or two, try one of the following: toilet paper, fire truck, or chocolate milkshake – have fun!  You do not have to choose a topic that is directly related to what you are planning to do for an article; the purpose of this exercise is to free your mind.  You will often be writing along and all of a sudden you will think of the angle you want to use on the article.  Try it!</a:t>
            </a:r>
          </a:p>
          <a:p>
            <a:r>
              <a:rPr lang="en-US" kern="1200" dirty="0" smtClean="0">
                <a:solidFill>
                  <a:schemeClr val="tx1"/>
                </a:solidFill>
              </a:rPr>
              <a:t> </a:t>
            </a:r>
          </a:p>
          <a:p>
            <a:r>
              <a:rPr lang="en-US" kern="1200" dirty="0" smtClean="0">
                <a:solidFill>
                  <a:schemeClr val="tx1"/>
                </a:solidFill>
              </a:rPr>
              <a:t>Make a goal of being able to write for fifteen minutes without any hesitation and then for an hour with two short breaks.  While you’re building up to this time frame keep the pen moving without stopping to think.  If you run out of things to write, write repeatedly, “I can’t think of anything to write” until more ideas pop into your head. This will keep you fit and healthy as a writer!</a:t>
            </a:r>
          </a:p>
          <a:p>
            <a:r>
              <a:rPr lang="en-US" kern="1200" dirty="0" smtClean="0">
                <a:solidFill>
                  <a:schemeClr val="tx1"/>
                </a:solidFill>
              </a:rPr>
              <a:t> </a:t>
            </a:r>
          </a:p>
          <a:p>
            <a:r>
              <a:rPr lang="en-US" kern="1200" dirty="0" smtClean="0">
                <a:solidFill>
                  <a:schemeClr val="tx1"/>
                </a:solidFill>
              </a:rPr>
              <a:t>Ok – now for the opportunity you’ve all been waiting for!  Let’s try our hand at a</a:t>
            </a:r>
          </a:p>
          <a:p>
            <a:r>
              <a:rPr lang="en-US" b="1" kern="1200" dirty="0" smtClean="0">
                <a:solidFill>
                  <a:schemeClr val="tx1"/>
                </a:solidFill>
              </a:rPr>
              <a:t>Free Writing Exercise</a:t>
            </a:r>
            <a:r>
              <a:rPr lang="en-US" kern="1200" dirty="0" smtClean="0">
                <a:solidFill>
                  <a:schemeClr val="tx1"/>
                </a:solidFill>
              </a:rPr>
              <a:t>:  You’ll find a blank sheet of paper in your packet. On the top of the sheet write the word </a:t>
            </a:r>
            <a:r>
              <a:rPr lang="en-US" b="1" kern="1200" dirty="0" smtClean="0">
                <a:solidFill>
                  <a:schemeClr val="tx1"/>
                </a:solidFill>
              </a:rPr>
              <a:t>___________ (Note: Leader choose one of the following or give your own suggestion:  ink pen, marshmallow, brownie, telephone, cotton ball, sticky note…).</a:t>
            </a:r>
            <a:endParaRPr lang="en-US" kern="1200" dirty="0" smtClean="0">
              <a:solidFill>
                <a:schemeClr val="tx1"/>
              </a:solidFill>
            </a:endParaRPr>
          </a:p>
          <a:p>
            <a:r>
              <a:rPr lang="en-US" kern="1200" dirty="0" smtClean="0">
                <a:solidFill>
                  <a:schemeClr val="tx1"/>
                </a:solidFill>
              </a:rPr>
              <a:t> </a:t>
            </a:r>
          </a:p>
          <a:p>
            <a:r>
              <a:rPr lang="en-US" kern="1200" dirty="0" smtClean="0">
                <a:solidFill>
                  <a:schemeClr val="tx1"/>
                </a:solidFill>
              </a:rPr>
              <a:t>Leader:  I’ll give you just five minutes and I want you to write as much as you can think of on this subject.  Remember if your mind goes blank just write “I can’t think of anything to write” until an idea does come.  Relax and have fun with this – no one will have to show their paper or read it out loud unless you volunteer to share.</a:t>
            </a:r>
          </a:p>
          <a:p>
            <a:r>
              <a:rPr lang="en-US" kern="1200" dirty="0" smtClean="0">
                <a:solidFill>
                  <a:schemeClr val="tx1"/>
                </a:solidFill>
              </a:rPr>
              <a:t> </a:t>
            </a:r>
          </a:p>
          <a:p>
            <a:r>
              <a:rPr lang="en-US" kern="1200" dirty="0" smtClean="0">
                <a:solidFill>
                  <a:schemeClr val="tx1"/>
                </a:solidFill>
              </a:rPr>
              <a:t>So, let’s get started!  You’ll have 5 minutes to do this exercise.</a:t>
            </a:r>
          </a:p>
          <a:p>
            <a:endParaRPr lang="en-US" kern="1200" dirty="0" smtClean="0">
              <a:solidFill>
                <a:schemeClr val="tx1"/>
              </a:solidFill>
            </a:endParaRPr>
          </a:p>
          <a:p>
            <a:r>
              <a:rPr lang="en-US" sz="1200" b="1" kern="1200" dirty="0" smtClean="0">
                <a:solidFill>
                  <a:schemeClr val="tx1"/>
                </a:solidFill>
                <a:effectLst/>
                <a:latin typeface="+mn-lt"/>
                <a:ea typeface="+mn-ea"/>
                <a:cs typeface="+mn-cs"/>
              </a:rPr>
              <a:t>(Note: Give them 5 minutes and then ask for their response to the activity – maybe someone would read theirs. Most importantly, you’ll receive comments about the exercise itself such as: it was helpful, it was hard, I was surprised at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how much I could write…)</a:t>
            </a:r>
            <a:r>
              <a:rPr lang="en-US" sz="1200" kern="1200" dirty="0" smtClean="0">
                <a:solidFill>
                  <a:schemeClr val="tx1"/>
                </a:solidFill>
                <a:effectLst/>
                <a:latin typeface="+mn-lt"/>
                <a:ea typeface="+mn-ea"/>
                <a:cs typeface="+mn-cs"/>
              </a:rPr>
              <a:t> You’ll need to limit the response time to just five minutes or so.)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Now we’re going to cover several suggestions that will help you to develop the kind of readable, memorable writing that readers yearn to read and editors clamor to receive:</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12</a:t>
            </a:fld>
            <a:endParaRPr lang="en-US"/>
          </a:p>
        </p:txBody>
      </p:sp>
    </p:spTree>
    <p:extLst>
      <p:ext uri="{BB962C8B-B14F-4D97-AF65-F5344CB8AC3E}">
        <p14:creationId xmlns:p14="http://schemas.microsoft.com/office/powerpoint/2010/main" val="358532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286000" cy="1714500"/>
          </a:xfrm>
        </p:spPr>
      </p:sp>
      <p:sp>
        <p:nvSpPr>
          <p:cNvPr id="3" name="Notes Placeholder 2"/>
          <p:cNvSpPr>
            <a:spLocks noGrp="1"/>
          </p:cNvSpPr>
          <p:nvPr>
            <p:ph type="body" idx="1"/>
          </p:nvPr>
        </p:nvSpPr>
        <p:spPr>
          <a:xfrm>
            <a:off x="685800" y="2555776"/>
            <a:ext cx="5486400" cy="5902424"/>
          </a:xfrm>
        </p:spPr>
        <p:txBody>
          <a:bodyPr>
            <a:normAutofit lnSpcReduction="10000"/>
          </a:bodyPr>
          <a:lstStyle/>
          <a:p>
            <a:pPr marL="228600" indent="-228600">
              <a:buAutoNum type="arabicPeriod"/>
            </a:pPr>
            <a:r>
              <a:rPr lang="en-US" b="1" u="sng" dirty="0" smtClean="0"/>
              <a:t>Write Freely</a:t>
            </a:r>
          </a:p>
          <a:p>
            <a:endParaRPr lang="en-US"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you begin your article don’t be concerned with the mechanics of writing.  Let it flow.  Write as you feel and what you know about the subject.  You want the reader to feel and know about the subject as you do.</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 too often we, as writers, allow ourselves to get bogged down with details earlier in the process than what we need. Sometimes we’re too concerned with every jot and title, every coma.  The rewriting process, which comes later, will take care of such editing.  In the beginning you want to let your creativity flow!</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Be sure you know what your focus is.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first thing you always want to do in anything you write is to </a:t>
            </a:r>
            <a:r>
              <a:rPr lang="en-US" sz="1200" b="1" u="sng" kern="1200" dirty="0" smtClean="0">
                <a:solidFill>
                  <a:schemeClr val="tx1"/>
                </a:solidFill>
                <a:effectLst/>
                <a:latin typeface="+mn-lt"/>
                <a:ea typeface="+mn-ea"/>
                <a:cs typeface="+mn-cs"/>
              </a:rPr>
              <a:t>capture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attention</a:t>
            </a:r>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of</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your</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audience</a:t>
            </a:r>
            <a:r>
              <a:rPr lang="en-US" sz="1200" kern="1200" dirty="0" smtClean="0">
                <a:solidFill>
                  <a:schemeClr val="tx1"/>
                </a:solidFill>
                <a:effectLst/>
                <a:latin typeface="+mn-lt"/>
                <a:ea typeface="+mn-ea"/>
                <a:cs typeface="+mn-cs"/>
              </a:rPr>
              <a:t>.  What is the most important point you want to convey?  That’s where you start writing.  Let’s use an example.  The scenario: You are writing a feature for the </a:t>
            </a:r>
            <a:r>
              <a:rPr lang="en-US" sz="1200" i="1" kern="1200" dirty="0" smtClean="0">
                <a:solidFill>
                  <a:schemeClr val="tx1"/>
                </a:solidFill>
                <a:effectLst/>
                <a:latin typeface="+mn-lt"/>
                <a:ea typeface="+mn-ea"/>
                <a:cs typeface="+mn-cs"/>
              </a:rPr>
              <a:t>Adventist Review</a:t>
            </a:r>
            <a:r>
              <a:rPr lang="en-US" sz="1200" kern="1200" dirty="0" smtClean="0">
                <a:solidFill>
                  <a:schemeClr val="tx1"/>
                </a:solidFill>
                <a:effectLst/>
                <a:latin typeface="+mn-lt"/>
                <a:ea typeface="+mn-ea"/>
                <a:cs typeface="+mn-cs"/>
              </a:rPr>
              <a:t> about Women’s Ministries titled “Adventist Big Sisters Help Single Moms in Birmingham.”</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will want to cover the </a:t>
            </a:r>
            <a:r>
              <a:rPr lang="en-US" sz="1200" b="1" u="sng" kern="1200" dirty="0" smtClean="0">
                <a:solidFill>
                  <a:schemeClr val="tx1"/>
                </a:solidFill>
                <a:effectLst/>
                <a:latin typeface="+mn-lt"/>
                <a:ea typeface="+mn-ea"/>
                <a:cs typeface="+mn-cs"/>
              </a:rPr>
              <a:t>who</a:t>
            </a:r>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what</a:t>
            </a:r>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why</a:t>
            </a:r>
            <a:r>
              <a:rPr lang="en-US" sz="1200" kern="1200" dirty="0" smtClean="0">
                <a:solidFill>
                  <a:schemeClr val="tx1"/>
                </a:solidFill>
                <a:effectLst/>
                <a:latin typeface="+mn-lt"/>
                <a:ea typeface="+mn-ea"/>
                <a:cs typeface="+mn-cs"/>
              </a:rPr>
              <a:t> of the story, as well as </a:t>
            </a:r>
            <a:r>
              <a:rPr lang="en-US" sz="1200" u="sng" kern="1200" dirty="0" smtClean="0">
                <a:solidFill>
                  <a:schemeClr val="tx1"/>
                </a:solidFill>
                <a:effectLst/>
                <a:latin typeface="+mn-lt"/>
                <a:ea typeface="+mn-ea"/>
                <a:cs typeface="+mn-cs"/>
              </a:rPr>
              <a:t>where</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rPr>
              <a:t>when</a:t>
            </a:r>
            <a:r>
              <a:rPr lang="en-US" sz="1200" kern="1200" dirty="0" smtClean="0">
                <a:solidFill>
                  <a:schemeClr val="tx1"/>
                </a:solidFill>
                <a:effectLst/>
                <a:latin typeface="+mn-lt"/>
                <a:ea typeface="+mn-ea"/>
                <a:cs typeface="+mn-cs"/>
              </a:rPr>
              <a:t> it occurred.  With this particular story you will want to include the how.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Example: Here’s a suggested attention-getter to begin an article for the </a:t>
            </a:r>
            <a:r>
              <a:rPr lang="en-US" sz="1200" i="1" kern="1200" dirty="0" smtClean="0">
                <a:solidFill>
                  <a:schemeClr val="tx1"/>
                </a:solidFill>
                <a:effectLst/>
                <a:latin typeface="+mn-lt"/>
                <a:ea typeface="+mn-ea"/>
                <a:cs typeface="+mn-cs"/>
              </a:rPr>
              <a:t>Adventist Review</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Seven bright-eyed girls, ages 12-17, laugh a lot these days as they enjoy fun-filled times with their big sisters.  Their sisters aren’t related to them.  They aren’t kids either.  They are thirty-</a:t>
            </a:r>
            <a:r>
              <a:rPr lang="en-US" sz="1200" kern="1200" dirty="0" err="1" smtClean="0">
                <a:solidFill>
                  <a:schemeClr val="tx1"/>
                </a:solidFill>
                <a:effectLst/>
                <a:latin typeface="+mn-lt"/>
                <a:ea typeface="+mn-ea"/>
                <a:cs typeface="+mn-cs"/>
              </a:rPr>
              <a:t>ish</a:t>
            </a:r>
            <a:r>
              <a:rPr lang="en-US" sz="1200" kern="1200" dirty="0" smtClean="0">
                <a:solidFill>
                  <a:schemeClr val="tx1"/>
                </a:solidFill>
                <a:effectLst/>
                <a:latin typeface="+mn-lt"/>
                <a:ea typeface="+mn-ea"/>
                <a:cs typeface="+mn-cs"/>
              </a:rPr>
              <a:t> women, members of the Birmingham, Maryland, Adventist Church.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Two years ago, the Women’s Ministries Department of the church met to brainstorm community outreach ideas.  One of the members, who was reared in a motherless home, suggested the idea of Adventist Big </a:t>
            </a:r>
            <a:r>
              <a:rPr lang="en-US" sz="1200" kern="1200" dirty="0" err="1" smtClean="0">
                <a:solidFill>
                  <a:schemeClr val="tx1"/>
                </a:solidFill>
                <a:effectLst/>
                <a:latin typeface="+mn-lt"/>
                <a:ea typeface="+mn-ea"/>
                <a:cs typeface="+mn-cs"/>
              </a:rPr>
              <a:t>Sistering</a:t>
            </a:r>
            <a:r>
              <a:rPr lang="en-US" sz="1200" kern="1200" dirty="0" smtClean="0">
                <a:solidFill>
                  <a:schemeClr val="tx1"/>
                </a:solidFill>
                <a:effectLst/>
                <a:latin typeface="+mn-lt"/>
                <a:ea typeface="+mn-ea"/>
                <a:cs typeface="+mn-cs"/>
              </a:rPr>
              <a:t>.  The women snatched up the idea.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0E8CE3-C0AA-4BB5-91B9-49A8217EC09F}" type="slidenum">
              <a:rPr lang="en-US" smtClean="0"/>
              <a:pPr/>
              <a:t>13</a:t>
            </a:fld>
            <a:endParaRPr lang="en-US"/>
          </a:p>
        </p:txBody>
      </p:sp>
    </p:spTree>
    <p:extLst>
      <p:ext uri="{BB962C8B-B14F-4D97-AF65-F5344CB8AC3E}">
        <p14:creationId xmlns:p14="http://schemas.microsoft.com/office/powerpoint/2010/main" val="1708302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kern="1200" dirty="0" smtClean="0">
                <a:solidFill>
                  <a:schemeClr val="tx1"/>
                </a:solidFill>
                <a:latin typeface="+mn-lt"/>
                <a:ea typeface="+mn-ea"/>
                <a:cs typeface="+mn-cs"/>
              </a:rPr>
              <a:t>Now let’s see if we covered the main questions:</a:t>
            </a:r>
          </a:p>
          <a:p>
            <a:r>
              <a:rPr lang="en-US" b="1" kern="1200" dirty="0" smtClean="0">
                <a:solidFill>
                  <a:schemeClr val="tx1"/>
                </a:solidFill>
                <a:latin typeface="+mn-lt"/>
                <a:ea typeface="+mn-ea"/>
                <a:cs typeface="+mn-cs"/>
              </a:rPr>
              <a:t> </a:t>
            </a:r>
          </a:p>
          <a:p>
            <a:pPr marL="344488" lvl="0" indent="-119063">
              <a:buFont typeface="Arial" pitchFamily="34" charset="0"/>
              <a:buChar char="•"/>
            </a:pPr>
            <a:r>
              <a:rPr lang="en-US" kern="1200" dirty="0" smtClean="0">
                <a:solidFill>
                  <a:schemeClr val="tx1"/>
                </a:solidFill>
                <a:latin typeface="+mn-lt"/>
                <a:ea typeface="+mn-ea"/>
                <a:cs typeface="+mn-cs"/>
              </a:rPr>
              <a:t>Who?  Adolescent girls and big sisters</a:t>
            </a:r>
          </a:p>
          <a:p>
            <a:pPr marL="344488" lvl="0" indent="-119063">
              <a:buFont typeface="Arial" pitchFamily="34" charset="0"/>
              <a:buChar char="•"/>
            </a:pPr>
            <a:r>
              <a:rPr lang="en-US" kern="1200" dirty="0" smtClean="0">
                <a:solidFill>
                  <a:schemeClr val="tx1"/>
                </a:solidFill>
                <a:latin typeface="+mn-lt"/>
                <a:ea typeface="+mn-ea"/>
                <a:cs typeface="+mn-cs"/>
              </a:rPr>
              <a:t>What?  Adventist big sisters program of the Birmingham SDA Women’s Ministries</a:t>
            </a:r>
          </a:p>
          <a:p>
            <a:pPr marL="344488" lvl="0" indent="-119063">
              <a:buFont typeface="Arial" pitchFamily="34" charset="0"/>
              <a:buChar char="•"/>
            </a:pPr>
            <a:r>
              <a:rPr lang="en-US" kern="1200" dirty="0" smtClean="0">
                <a:solidFill>
                  <a:schemeClr val="tx1"/>
                </a:solidFill>
                <a:latin typeface="+mn-lt"/>
                <a:ea typeface="+mn-ea"/>
                <a:cs typeface="+mn-cs"/>
              </a:rPr>
              <a:t>Where?  Birmingham, Maryland</a:t>
            </a:r>
          </a:p>
          <a:p>
            <a:pPr marL="344488" lvl="0" indent="-119063">
              <a:buFont typeface="Arial" pitchFamily="34" charset="0"/>
              <a:buChar char="•"/>
            </a:pPr>
            <a:r>
              <a:rPr lang="en-US" kern="1200" dirty="0" smtClean="0">
                <a:solidFill>
                  <a:schemeClr val="tx1"/>
                </a:solidFill>
                <a:latin typeface="+mn-lt"/>
                <a:ea typeface="+mn-ea"/>
                <a:cs typeface="+mn-cs"/>
              </a:rPr>
              <a:t>When?  Current, started two years ago</a:t>
            </a:r>
          </a:p>
          <a:p>
            <a:pPr marL="344488" lvl="0" indent="-119063">
              <a:buFont typeface="Arial" pitchFamily="34" charset="0"/>
              <a:buChar char="•"/>
            </a:pPr>
            <a:r>
              <a:rPr lang="en-US" kern="1200" dirty="0" smtClean="0">
                <a:solidFill>
                  <a:schemeClr val="tx1"/>
                </a:solidFill>
                <a:latin typeface="+mn-lt"/>
                <a:ea typeface="+mn-ea"/>
                <a:cs typeface="+mn-cs"/>
              </a:rPr>
              <a:t>Why?  Desire to help young girls in motherless/fatherless homes</a:t>
            </a:r>
          </a:p>
          <a:p>
            <a:pPr marL="344488" lvl="0" indent="-119063">
              <a:buFont typeface="Arial" pitchFamily="34" charset="0"/>
              <a:buChar char="•"/>
            </a:pPr>
            <a:r>
              <a:rPr lang="en-US" kern="1200" dirty="0" smtClean="0">
                <a:solidFill>
                  <a:schemeClr val="tx1"/>
                </a:solidFill>
                <a:latin typeface="+mn-lt"/>
                <a:ea typeface="+mn-ea"/>
                <a:cs typeface="+mn-cs"/>
              </a:rPr>
              <a:t>How?  A one-on-one social-friendship ministry</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With the focus on the 7 girls and the fact that their lives are happier because of this program, we, as readers, were anxious to hear about the rest of the story.  Whenever you put the focus on children you are sure to get the reader’s attention.</a:t>
            </a:r>
            <a:endParaRPr lang="en-US"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0E8CE3-C0AA-4BB5-91B9-49A8217EC09F}" type="slidenum">
              <a:rPr lang="en-US" smtClean="0"/>
              <a:pPr/>
              <a:t>14</a:t>
            </a:fld>
            <a:endParaRPr lang="en-US"/>
          </a:p>
        </p:txBody>
      </p:sp>
    </p:spTree>
    <p:extLst>
      <p:ext uri="{BB962C8B-B14F-4D97-AF65-F5344CB8AC3E}">
        <p14:creationId xmlns:p14="http://schemas.microsoft.com/office/powerpoint/2010/main" val="1857756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u="sng" kern="1200" dirty="0" smtClean="0">
                <a:solidFill>
                  <a:schemeClr val="tx1"/>
                </a:solidFill>
              </a:rPr>
              <a:t>2. Write</a:t>
            </a:r>
            <a:r>
              <a:rPr lang="en-US" b="1" kern="1200" dirty="0" smtClean="0">
                <a:solidFill>
                  <a:schemeClr val="tx1"/>
                </a:solidFill>
              </a:rPr>
              <a:t> </a:t>
            </a:r>
            <a:r>
              <a:rPr lang="en-US" b="1" u="sng" kern="1200" dirty="0" smtClean="0">
                <a:solidFill>
                  <a:schemeClr val="tx1"/>
                </a:solidFill>
              </a:rPr>
              <a:t>with</a:t>
            </a:r>
            <a:r>
              <a:rPr lang="en-US" b="1" kern="1200" dirty="0" smtClean="0">
                <a:solidFill>
                  <a:schemeClr val="tx1"/>
                </a:solidFill>
              </a:rPr>
              <a:t> </a:t>
            </a:r>
            <a:r>
              <a:rPr lang="en-US" b="1" u="sng" kern="1200" dirty="0" smtClean="0">
                <a:solidFill>
                  <a:schemeClr val="tx1"/>
                </a:solidFill>
              </a:rPr>
              <a:t>energy</a:t>
            </a:r>
            <a:r>
              <a:rPr lang="en-US" b="1" kern="1200" dirty="0" smtClean="0">
                <a:solidFill>
                  <a:schemeClr val="tx1"/>
                </a:solidFill>
              </a:rPr>
              <a:t>! </a:t>
            </a:r>
            <a:endParaRPr lang="en-US" kern="1200" dirty="0" smtClean="0">
              <a:solidFill>
                <a:schemeClr val="tx1"/>
              </a:solidFill>
            </a:endParaRPr>
          </a:p>
          <a:p>
            <a:r>
              <a:rPr lang="en-US" kern="1200" dirty="0" smtClean="0">
                <a:solidFill>
                  <a:schemeClr val="tx1"/>
                </a:solidFill>
              </a:rPr>
              <a:t> </a:t>
            </a:r>
          </a:p>
          <a:p>
            <a:r>
              <a:rPr lang="en-US" kern="1200" dirty="0" smtClean="0">
                <a:solidFill>
                  <a:schemeClr val="tx1"/>
                </a:solidFill>
              </a:rPr>
              <a:t>(Choose active words – you want to avoid lazy words and clichés.)</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15</a:t>
            </a:fld>
            <a:endParaRPr lang="en-US"/>
          </a:p>
        </p:txBody>
      </p:sp>
    </p:spTree>
    <p:extLst>
      <p:ext uri="{BB962C8B-B14F-4D97-AF65-F5344CB8AC3E}">
        <p14:creationId xmlns:p14="http://schemas.microsoft.com/office/powerpoint/2010/main" val="1874799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kern="1200" dirty="0" smtClean="0">
                <a:solidFill>
                  <a:schemeClr val="tx1"/>
                </a:solidFill>
              </a:rPr>
              <a:t>Writers are like gardeners.  For a garden to flourish, the writer needs to pull out the weeds. What are the writer’s weeds?  Lazy, passive words.  These are verbs, which tell instead of show.  </a:t>
            </a:r>
          </a:p>
          <a:p>
            <a:r>
              <a:rPr lang="en-US" kern="1200" dirty="0" smtClean="0">
                <a:solidFill>
                  <a:schemeClr val="tx1"/>
                </a:solidFill>
              </a:rPr>
              <a:t> </a:t>
            </a:r>
          </a:p>
          <a:p>
            <a:r>
              <a:rPr lang="en-US" kern="1200" dirty="0" smtClean="0">
                <a:solidFill>
                  <a:schemeClr val="tx1"/>
                </a:solidFill>
              </a:rPr>
              <a:t>The most common offenders (weeds) are: </a:t>
            </a:r>
            <a:r>
              <a:rPr lang="en-US" b="1" kern="1200" dirty="0" smtClean="0">
                <a:solidFill>
                  <a:schemeClr val="tx1"/>
                </a:solidFill>
              </a:rPr>
              <a:t> </a:t>
            </a:r>
            <a:r>
              <a:rPr lang="en-US" b="1" u="sng" kern="1200" dirty="0" smtClean="0">
                <a:solidFill>
                  <a:schemeClr val="tx1"/>
                </a:solidFill>
              </a:rPr>
              <a:t>is</a:t>
            </a:r>
            <a:r>
              <a:rPr lang="en-US" b="1" kern="1200" dirty="0" smtClean="0">
                <a:solidFill>
                  <a:schemeClr val="tx1"/>
                </a:solidFill>
              </a:rPr>
              <a:t>, </a:t>
            </a:r>
            <a:r>
              <a:rPr lang="en-US" b="1" u="sng" kern="1200" dirty="0" smtClean="0">
                <a:solidFill>
                  <a:schemeClr val="tx1"/>
                </a:solidFill>
              </a:rPr>
              <a:t>was</a:t>
            </a:r>
            <a:r>
              <a:rPr lang="en-US" b="1" kern="1200" dirty="0" smtClean="0">
                <a:solidFill>
                  <a:schemeClr val="tx1"/>
                </a:solidFill>
              </a:rPr>
              <a:t>, </a:t>
            </a:r>
            <a:r>
              <a:rPr lang="en-US" b="1" u="sng" kern="1200" dirty="0" smtClean="0">
                <a:solidFill>
                  <a:schemeClr val="tx1"/>
                </a:solidFill>
              </a:rPr>
              <a:t>were</a:t>
            </a:r>
            <a:r>
              <a:rPr lang="en-US" b="1" kern="1200" dirty="0" smtClean="0">
                <a:solidFill>
                  <a:schemeClr val="tx1"/>
                </a:solidFill>
              </a:rPr>
              <a:t>, </a:t>
            </a:r>
            <a:r>
              <a:rPr lang="en-US" b="1" u="sng" kern="1200" dirty="0" smtClean="0">
                <a:solidFill>
                  <a:schemeClr val="tx1"/>
                </a:solidFill>
              </a:rPr>
              <a:t>can</a:t>
            </a:r>
            <a:r>
              <a:rPr lang="en-US" b="1" kern="1200" dirty="0" smtClean="0">
                <a:solidFill>
                  <a:schemeClr val="tx1"/>
                </a:solidFill>
              </a:rPr>
              <a:t>, </a:t>
            </a:r>
            <a:r>
              <a:rPr lang="en-US" b="1" u="sng" kern="1200" dirty="0" smtClean="0">
                <a:solidFill>
                  <a:schemeClr val="tx1"/>
                </a:solidFill>
              </a:rPr>
              <a:t>has</a:t>
            </a:r>
            <a:r>
              <a:rPr lang="en-US" b="1" kern="1200" dirty="0" smtClean="0">
                <a:solidFill>
                  <a:schemeClr val="tx1"/>
                </a:solidFill>
              </a:rPr>
              <a:t>, </a:t>
            </a:r>
            <a:r>
              <a:rPr lang="en-US" b="1" u="sng" kern="1200" dirty="0" smtClean="0">
                <a:solidFill>
                  <a:schemeClr val="tx1"/>
                </a:solidFill>
              </a:rPr>
              <a:t>have</a:t>
            </a:r>
            <a:r>
              <a:rPr lang="en-US" b="1" kern="1200" dirty="0" smtClean="0">
                <a:solidFill>
                  <a:schemeClr val="tx1"/>
                </a:solidFill>
              </a:rPr>
              <a:t>, </a:t>
            </a:r>
            <a:r>
              <a:rPr lang="en-US" b="1" u="sng" kern="1200" dirty="0" smtClean="0">
                <a:solidFill>
                  <a:schemeClr val="tx1"/>
                </a:solidFill>
              </a:rPr>
              <a:t>had</a:t>
            </a:r>
            <a:r>
              <a:rPr lang="en-US" b="1" kern="1200" dirty="0" smtClean="0">
                <a:solidFill>
                  <a:schemeClr val="tx1"/>
                </a:solidFill>
              </a:rPr>
              <a:t>, </a:t>
            </a:r>
            <a:r>
              <a:rPr lang="en-US" b="1" u="sng" kern="1200" dirty="0" smtClean="0">
                <a:solidFill>
                  <a:schemeClr val="tx1"/>
                </a:solidFill>
              </a:rPr>
              <a:t>been</a:t>
            </a:r>
            <a:r>
              <a:rPr lang="en-US" b="1" kern="1200" dirty="0" smtClean="0">
                <a:solidFill>
                  <a:schemeClr val="tx1"/>
                </a:solidFill>
              </a:rPr>
              <a:t>, </a:t>
            </a:r>
            <a:r>
              <a:rPr lang="en-US" b="1" u="sng" kern="1200" dirty="0" smtClean="0">
                <a:solidFill>
                  <a:schemeClr val="tx1"/>
                </a:solidFill>
              </a:rPr>
              <a:t>should</a:t>
            </a:r>
            <a:r>
              <a:rPr lang="en-US" b="1" kern="1200" dirty="0" smtClean="0">
                <a:solidFill>
                  <a:schemeClr val="tx1"/>
                </a:solidFill>
              </a:rPr>
              <a:t>, </a:t>
            </a:r>
            <a:r>
              <a:rPr lang="en-US" b="1" u="sng" kern="1200" dirty="0" smtClean="0">
                <a:solidFill>
                  <a:schemeClr val="tx1"/>
                </a:solidFill>
              </a:rPr>
              <a:t>would</a:t>
            </a:r>
            <a:r>
              <a:rPr lang="en-US" b="1" kern="1200" dirty="0" smtClean="0">
                <a:solidFill>
                  <a:schemeClr val="tx1"/>
                </a:solidFill>
              </a:rPr>
              <a:t>, </a:t>
            </a:r>
            <a:r>
              <a:rPr lang="en-US" b="1" u="sng" kern="1200" dirty="0" smtClean="0">
                <a:solidFill>
                  <a:schemeClr val="tx1"/>
                </a:solidFill>
              </a:rPr>
              <a:t>could</a:t>
            </a:r>
            <a:r>
              <a:rPr lang="en-US" b="1" kern="1200" dirty="0" smtClean="0">
                <a:solidFill>
                  <a:schemeClr val="tx1"/>
                </a:solidFill>
              </a:rPr>
              <a:t> </a:t>
            </a:r>
            <a:r>
              <a:rPr lang="en-US" kern="1200" dirty="0" smtClean="0">
                <a:solidFill>
                  <a:schemeClr val="tx1"/>
                </a:solidFill>
              </a:rPr>
              <a:t>—any of the “to be” words.  They really are like weeds; they choke out the real meaning a writer wants to show.</a:t>
            </a:r>
          </a:p>
          <a:p>
            <a:r>
              <a:rPr lang="en-US" kern="1200" dirty="0" smtClean="0">
                <a:solidFill>
                  <a:schemeClr val="tx1"/>
                </a:solidFill>
              </a:rPr>
              <a:t> </a:t>
            </a:r>
          </a:p>
          <a:p>
            <a:r>
              <a:rPr lang="en-US" kern="1200" dirty="0" smtClean="0">
                <a:solidFill>
                  <a:schemeClr val="tx1"/>
                </a:solidFill>
              </a:rPr>
              <a:t>Too many “ands” can choke a manuscript quickly, as well.  The word count on a word processor or computer will show you exactly how many words you have used and how many times each word was used.   If “and” is at the top of the count, beware!</a:t>
            </a:r>
          </a:p>
          <a:p>
            <a:r>
              <a:rPr lang="en-US" kern="1200" dirty="0" smtClean="0">
                <a:solidFill>
                  <a:schemeClr val="tx1"/>
                </a:solidFill>
              </a:rPr>
              <a:t> </a:t>
            </a:r>
          </a:p>
          <a:p>
            <a:r>
              <a:rPr lang="en-US" kern="1200" dirty="0" smtClean="0">
                <a:solidFill>
                  <a:schemeClr val="tx1"/>
                </a:solidFill>
              </a:rPr>
              <a:t>The exception to “and” is when it is used within quotes.  A person’s quotes are not a part of the writer’s created text.  If the person you interview uses too many ands, you will be able to edit as needed.</a:t>
            </a:r>
          </a:p>
          <a:p>
            <a:r>
              <a:rPr lang="en-US" kern="1200" dirty="0" smtClean="0">
                <a:solidFill>
                  <a:schemeClr val="tx1"/>
                </a:solidFill>
              </a:rPr>
              <a:t> </a:t>
            </a:r>
          </a:p>
          <a:p>
            <a:r>
              <a:rPr lang="en-US" kern="1200" dirty="0" smtClean="0">
                <a:solidFill>
                  <a:schemeClr val="tx1"/>
                </a:solidFill>
              </a:rPr>
              <a:t>Passive (or lazy) writing suffocates creative writing.  Be careful.  Some of the lazy words may be like poison ivy for your manuscript.</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16</a:t>
            </a:fld>
            <a:endParaRPr lang="en-US"/>
          </a:p>
        </p:txBody>
      </p:sp>
    </p:spTree>
    <p:extLst>
      <p:ext uri="{BB962C8B-B14F-4D97-AF65-F5344CB8AC3E}">
        <p14:creationId xmlns:p14="http://schemas.microsoft.com/office/powerpoint/2010/main" val="1426819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286000" cy="1714500"/>
          </a:xfrm>
        </p:spPr>
      </p:sp>
      <p:sp>
        <p:nvSpPr>
          <p:cNvPr id="3" name="Notes Placeholder 2"/>
          <p:cNvSpPr>
            <a:spLocks noGrp="1"/>
          </p:cNvSpPr>
          <p:nvPr>
            <p:ph type="body" idx="1"/>
          </p:nvPr>
        </p:nvSpPr>
        <p:spPr>
          <a:xfrm>
            <a:off x="685800" y="2555776"/>
            <a:ext cx="5486400" cy="5902424"/>
          </a:xfrm>
        </p:spPr>
        <p:txBody>
          <a:bodyPr>
            <a:noAutofit/>
          </a:bodyPr>
          <a:lstStyle/>
          <a:p>
            <a:r>
              <a:rPr lang="en-US" kern="1200" dirty="0" smtClean="0">
                <a:solidFill>
                  <a:schemeClr val="tx1"/>
                </a:solidFill>
              </a:rPr>
              <a:t>Let’s look at an example of replacing lazy words with action words:</a:t>
            </a:r>
          </a:p>
          <a:p>
            <a:r>
              <a:rPr lang="en-US" kern="1200" dirty="0" smtClean="0">
                <a:solidFill>
                  <a:schemeClr val="tx1"/>
                </a:solidFill>
              </a:rPr>
              <a:t> </a:t>
            </a:r>
          </a:p>
          <a:p>
            <a:r>
              <a:rPr lang="en-US" kern="1200" dirty="0" smtClean="0">
                <a:solidFill>
                  <a:schemeClr val="tx1"/>
                </a:solidFill>
              </a:rPr>
              <a:t>(This is also an example of a cliché but we’ll discuss clichés in a moment.)</a:t>
            </a:r>
          </a:p>
          <a:p>
            <a:r>
              <a:rPr lang="en-US" kern="1200" dirty="0" smtClean="0">
                <a:solidFill>
                  <a:schemeClr val="tx1"/>
                </a:solidFill>
              </a:rPr>
              <a:t> </a:t>
            </a:r>
          </a:p>
          <a:p>
            <a:r>
              <a:rPr lang="en-US" kern="1200" dirty="0" smtClean="0">
                <a:solidFill>
                  <a:schemeClr val="tx1"/>
                </a:solidFill>
              </a:rPr>
              <a:t>“It was a dark and stormy night….”</a:t>
            </a:r>
          </a:p>
          <a:p>
            <a:r>
              <a:rPr lang="en-US" kern="1200" dirty="0" smtClean="0">
                <a:solidFill>
                  <a:schemeClr val="tx1"/>
                </a:solidFill>
              </a:rPr>
              <a:t>	</a:t>
            </a:r>
          </a:p>
          <a:p>
            <a:r>
              <a:rPr lang="en-US" kern="1200" dirty="0" smtClean="0">
                <a:solidFill>
                  <a:schemeClr val="tx1"/>
                </a:solidFill>
              </a:rPr>
              <a:t>“It was” weakens the impact of the scene, as well as “and.”  Look at how much more effective the following is:</a:t>
            </a:r>
          </a:p>
          <a:p>
            <a:r>
              <a:rPr lang="en-US" kern="1200" dirty="0" smtClean="0">
                <a:solidFill>
                  <a:schemeClr val="tx1"/>
                </a:solidFill>
              </a:rPr>
              <a:t> </a:t>
            </a:r>
          </a:p>
          <a:p>
            <a:r>
              <a:rPr lang="en-US" kern="1200" dirty="0" smtClean="0">
                <a:solidFill>
                  <a:schemeClr val="tx1"/>
                </a:solidFill>
              </a:rPr>
              <a:t>“Stormy darkness gripped the night….”</a:t>
            </a:r>
          </a:p>
          <a:p>
            <a:r>
              <a:rPr lang="en-US" kern="1200" dirty="0" smtClean="0">
                <a:solidFill>
                  <a:schemeClr val="tx1"/>
                </a:solidFill>
              </a:rPr>
              <a:t> </a:t>
            </a:r>
          </a:p>
          <a:p>
            <a:r>
              <a:rPr lang="en-US" kern="1200" dirty="0" smtClean="0">
                <a:solidFill>
                  <a:schemeClr val="tx1"/>
                </a:solidFill>
              </a:rPr>
              <a:t>Here two changes occur, a night storm finds vivid expression (stormy darkness) and the sentence is reduced to five words instead of seven.</a:t>
            </a:r>
          </a:p>
          <a:p>
            <a:r>
              <a:rPr lang="en-US" kern="1200" dirty="0" smtClean="0">
                <a:solidFill>
                  <a:schemeClr val="tx1"/>
                </a:solidFill>
              </a:rPr>
              <a:t> </a:t>
            </a:r>
          </a:p>
          <a:p>
            <a:r>
              <a:rPr lang="en-US" kern="1200" dirty="0" smtClean="0">
                <a:solidFill>
                  <a:schemeClr val="tx1"/>
                </a:solidFill>
              </a:rPr>
              <a:t>A key for every writer to remember: </a:t>
            </a:r>
            <a:r>
              <a:rPr lang="en-US" b="1" kern="1200" dirty="0" smtClean="0">
                <a:solidFill>
                  <a:schemeClr val="tx1"/>
                </a:solidFill>
              </a:rPr>
              <a:t>wherever possible,</a:t>
            </a:r>
            <a:r>
              <a:rPr lang="en-US" kern="1200" dirty="0" smtClean="0">
                <a:solidFill>
                  <a:schemeClr val="tx1"/>
                </a:solidFill>
              </a:rPr>
              <a:t> </a:t>
            </a:r>
            <a:r>
              <a:rPr lang="en-US" b="1" kern="1200" dirty="0" smtClean="0">
                <a:solidFill>
                  <a:schemeClr val="tx1"/>
                </a:solidFill>
              </a:rPr>
              <a:t>replace each lazy word in your manuscript with an action word.</a:t>
            </a:r>
            <a:r>
              <a:rPr lang="en-US" kern="1200" dirty="0" smtClean="0">
                <a:solidFill>
                  <a:schemeClr val="tx1"/>
                </a:solidFill>
              </a:rPr>
              <a:t>  Notice the use of “gripped” in the illustration.  Can you envision stormy darkness gripping night?</a:t>
            </a:r>
          </a:p>
          <a:p>
            <a:r>
              <a:rPr lang="en-US" kern="1200" dirty="0" smtClean="0">
                <a:solidFill>
                  <a:schemeClr val="tx1"/>
                </a:solidFill>
              </a:rPr>
              <a:t> </a:t>
            </a:r>
          </a:p>
          <a:p>
            <a:r>
              <a:rPr lang="en-US" kern="1200" dirty="0" smtClean="0">
                <a:solidFill>
                  <a:schemeClr val="tx1"/>
                </a:solidFill>
              </a:rPr>
              <a:t>A good rule here is to count how many lazy words your manuscript holds.  </a:t>
            </a:r>
            <a:r>
              <a:rPr lang="en-US" b="1" kern="1200" dirty="0" smtClean="0">
                <a:solidFill>
                  <a:schemeClr val="tx1"/>
                </a:solidFill>
              </a:rPr>
              <a:t>For a double-spaced page </a:t>
            </a:r>
            <a:r>
              <a:rPr lang="en-US" kern="1200" dirty="0" smtClean="0">
                <a:solidFill>
                  <a:schemeClr val="tx1"/>
                </a:solidFill>
              </a:rPr>
              <a:t>(always double-space for editorial use) </a:t>
            </a:r>
            <a:r>
              <a:rPr lang="en-US" b="1" kern="1200" dirty="0" smtClean="0">
                <a:solidFill>
                  <a:schemeClr val="tx1"/>
                </a:solidFill>
              </a:rPr>
              <a:t>there should be a maximum of three or four lazy words.  </a:t>
            </a:r>
            <a:r>
              <a:rPr lang="en-US" kern="1200" dirty="0" smtClean="0">
                <a:solidFill>
                  <a:schemeClr val="tx1"/>
                </a:solidFill>
              </a:rPr>
              <a:t>Just for information, most beginning writer’s manuscripts contain about 30-40 on a page!</a:t>
            </a:r>
          </a:p>
          <a:p>
            <a:r>
              <a:rPr lang="en-US" kern="1200" dirty="0" smtClean="0">
                <a:solidFill>
                  <a:schemeClr val="tx1"/>
                </a:solidFill>
              </a:rPr>
              <a:t> </a:t>
            </a:r>
          </a:p>
          <a:p>
            <a:r>
              <a:rPr lang="en-US" kern="1200" dirty="0" smtClean="0">
                <a:solidFill>
                  <a:schemeClr val="tx1"/>
                </a:solidFill>
              </a:rPr>
              <a:t>The best way to eliminate these weeds is to take a copy of your work and circle every weak word (preferably with red pen!), then replace that word with an appropriate action word. Remember, you want to show instead of tell, and to say everything you want to say in as few words as possible while getting your message across clearly.</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17</a:t>
            </a:fld>
            <a:endParaRPr lang="en-US"/>
          </a:p>
        </p:txBody>
      </p:sp>
    </p:spTree>
    <p:extLst>
      <p:ext uri="{BB962C8B-B14F-4D97-AF65-F5344CB8AC3E}">
        <p14:creationId xmlns:p14="http://schemas.microsoft.com/office/powerpoint/2010/main" val="885799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286000" cy="1714500"/>
          </a:xfrm>
        </p:spPr>
      </p:sp>
      <p:sp>
        <p:nvSpPr>
          <p:cNvPr id="3" name="Notes Placeholder 2"/>
          <p:cNvSpPr>
            <a:spLocks noGrp="1"/>
          </p:cNvSpPr>
          <p:nvPr>
            <p:ph type="body" idx="1"/>
          </p:nvPr>
        </p:nvSpPr>
        <p:spPr>
          <a:xfrm>
            <a:off x="685800" y="2555776"/>
            <a:ext cx="5486400" cy="5902424"/>
          </a:xfrm>
        </p:spPr>
        <p:txBody>
          <a:bodyPr>
            <a:normAutofit lnSpcReduction="10000"/>
          </a:bodyPr>
          <a:lstStyle/>
          <a:p>
            <a:r>
              <a:rPr lang="en-US" sz="1200" kern="1200" dirty="0" smtClean="0">
                <a:solidFill>
                  <a:schemeClr val="tx1"/>
                </a:solidFill>
                <a:latin typeface="+mn-lt"/>
                <a:ea typeface="+mn-ea"/>
                <a:cs typeface="+mn-cs"/>
              </a:rPr>
              <a:t>Now, let’s look at clichés.  Clichés are certain death to a manuscript.  It might pass in dialogue, but not in the rest of the text.</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What is a cliché?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is a much </a:t>
            </a:r>
            <a:r>
              <a:rPr lang="en-US" sz="1200" b="1" u="sng" kern="1200" dirty="0" smtClean="0">
                <a:solidFill>
                  <a:schemeClr val="tx1"/>
                </a:solidFill>
                <a:latin typeface="+mn-lt"/>
                <a:ea typeface="+mn-ea"/>
                <a:cs typeface="+mn-cs"/>
              </a:rPr>
              <a:t>overused</a:t>
            </a:r>
            <a:r>
              <a:rPr lang="en-US" sz="1200" kern="1200" dirty="0" smtClean="0">
                <a:solidFill>
                  <a:schemeClr val="tx1"/>
                </a:solidFill>
                <a:latin typeface="+mn-lt"/>
                <a:ea typeface="+mn-ea"/>
                <a:cs typeface="+mn-cs"/>
              </a:rPr>
              <a:t> word or phrase. Most of us often think and talk in clichés  and stereotypes.  Clichés are a kind of mental and oral shorthand, allowing us to create quick images without having to work at it. (Needle in a haystack. Busy as a bee, Straight as an arrow. Throw caution to the winds.)  But don’t let the clichés go from thought to paper. If it sounds too familiar to you, strike it from your copy.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Observe the examples you have in your notes.  Notice how we use them almost without thinking, in both speech and writing:</a:t>
            </a:r>
          </a:p>
          <a:p>
            <a:r>
              <a:rPr lang="en-US" sz="1200" kern="1200" dirty="0" smtClean="0">
                <a:solidFill>
                  <a:schemeClr val="tx1"/>
                </a:solidFill>
                <a:latin typeface="+mn-lt"/>
                <a:ea typeface="+mn-ea"/>
                <a:cs typeface="+mn-cs"/>
              </a:rPr>
              <a:t> </a:t>
            </a:r>
          </a:p>
          <a:p>
            <a:pPr marL="463550" defTabSz="1270000"/>
            <a:r>
              <a:rPr lang="en-US" sz="1200" kern="1200" dirty="0" smtClean="0">
                <a:solidFill>
                  <a:schemeClr val="tx1"/>
                </a:solidFill>
                <a:latin typeface="+mn-lt"/>
                <a:ea typeface="+mn-ea"/>
                <a:cs typeface="+mn-cs"/>
              </a:rPr>
              <a:t>Cliché—</a:t>
            </a:r>
            <a:r>
              <a:rPr lang="en-US" sz="1200" i="1" kern="1200" dirty="0" smtClean="0">
                <a:solidFill>
                  <a:schemeClr val="tx1"/>
                </a:solidFill>
                <a:latin typeface="+mn-lt"/>
                <a:ea typeface="+mn-ea"/>
                <a:cs typeface="+mn-cs"/>
              </a:rPr>
              <a:t>Once in a blue moon	         </a:t>
            </a:r>
            <a:r>
              <a:rPr lang="en-US" sz="1200" kern="1200" dirty="0" smtClean="0">
                <a:solidFill>
                  <a:schemeClr val="tx1"/>
                </a:solidFill>
                <a:latin typeface="+mn-lt"/>
                <a:ea typeface="+mn-ea"/>
                <a:cs typeface="+mn-cs"/>
              </a:rPr>
              <a:t>Change—It rarely happens</a:t>
            </a:r>
          </a:p>
          <a:p>
            <a:pPr marL="463550" defTabSz="747713"/>
            <a:endParaRPr lang="en-US" sz="1200" kern="1200" dirty="0" smtClean="0">
              <a:solidFill>
                <a:schemeClr val="tx1"/>
              </a:solidFill>
              <a:latin typeface="+mn-lt"/>
              <a:ea typeface="+mn-ea"/>
              <a:cs typeface="+mn-cs"/>
            </a:endParaRPr>
          </a:p>
          <a:p>
            <a:pPr marL="463550" defTabSz="747713">
              <a:tabLst>
                <a:tab pos="2576513" algn="l"/>
              </a:tabLst>
            </a:pPr>
            <a:r>
              <a:rPr lang="en-US" sz="1200" kern="1200" dirty="0" smtClean="0">
                <a:solidFill>
                  <a:schemeClr val="tx1"/>
                </a:solidFill>
                <a:latin typeface="+mn-lt"/>
                <a:ea typeface="+mn-ea"/>
                <a:cs typeface="+mn-cs"/>
              </a:rPr>
              <a:t>Cliché—He</a:t>
            </a:r>
            <a:r>
              <a:rPr lang="en-US" sz="1200" i="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s</a:t>
            </a:r>
            <a:r>
              <a:rPr lang="en-US" sz="1200" i="1" kern="1200" dirty="0" smtClean="0">
                <a:solidFill>
                  <a:schemeClr val="tx1"/>
                </a:solidFill>
                <a:latin typeface="+mn-lt"/>
                <a:ea typeface="+mn-ea"/>
                <a:cs typeface="+mn-cs"/>
              </a:rPr>
              <a:t> the pick of the crop</a:t>
            </a:r>
            <a:r>
              <a:rPr lang="en-US" sz="1200" kern="1200" dirty="0" smtClean="0">
                <a:solidFill>
                  <a:schemeClr val="tx1"/>
                </a:solidFill>
                <a:latin typeface="+mn-lt"/>
                <a:ea typeface="+mn-ea"/>
                <a:cs typeface="+mn-cs"/>
              </a:rPr>
              <a:t>	        Change—He’s the best choice</a:t>
            </a:r>
          </a:p>
          <a:p>
            <a:pPr marL="463550" defTabSz="747713">
              <a:tabLst>
                <a:tab pos="2576513" algn="l"/>
              </a:tabLst>
            </a:pPr>
            <a:r>
              <a:rPr lang="en-US" sz="1200" kern="1200" dirty="0" smtClean="0">
                <a:solidFill>
                  <a:schemeClr val="tx1"/>
                </a:solidFill>
                <a:latin typeface="+mn-lt"/>
                <a:ea typeface="+mn-ea"/>
                <a:cs typeface="+mn-cs"/>
              </a:rPr>
              <a:t> </a:t>
            </a:r>
          </a:p>
          <a:p>
            <a:pPr marL="463550" defTabSz="747713">
              <a:tabLst>
                <a:tab pos="2576513" algn="l"/>
              </a:tabLst>
            </a:pPr>
            <a:r>
              <a:rPr lang="en-US" sz="1200" kern="1200" dirty="0" smtClean="0">
                <a:solidFill>
                  <a:schemeClr val="tx1"/>
                </a:solidFill>
                <a:latin typeface="+mn-lt"/>
                <a:ea typeface="+mn-ea"/>
                <a:cs typeface="+mn-cs"/>
              </a:rPr>
              <a:t>Cliché—Johnny looks </a:t>
            </a:r>
            <a:r>
              <a:rPr lang="en-US" sz="1200" i="1" kern="1200" dirty="0" smtClean="0">
                <a:solidFill>
                  <a:schemeClr val="tx1"/>
                </a:solidFill>
                <a:latin typeface="+mn-lt"/>
                <a:ea typeface="+mn-ea"/>
                <a:cs typeface="+mn-cs"/>
              </a:rPr>
              <a:t>fit as a fiddle       </a:t>
            </a:r>
            <a:r>
              <a:rPr lang="en-US" sz="1200" kern="1200" dirty="0" smtClean="0">
                <a:solidFill>
                  <a:schemeClr val="tx1"/>
                </a:solidFill>
                <a:latin typeface="+mn-lt"/>
                <a:ea typeface="+mn-ea"/>
                <a:cs typeface="+mn-cs"/>
              </a:rPr>
              <a:t>Change--Johnny appears robust</a:t>
            </a:r>
          </a:p>
          <a:p>
            <a:pPr marL="463550" defTabSz="747713">
              <a:tabLst>
                <a:tab pos="2576513" algn="l"/>
              </a:tabLst>
            </a:pPr>
            <a:r>
              <a:rPr lang="en-US" sz="1200" kern="1200" dirty="0" smtClean="0">
                <a:solidFill>
                  <a:schemeClr val="tx1"/>
                </a:solidFill>
                <a:latin typeface="+mn-lt"/>
                <a:ea typeface="+mn-ea"/>
                <a:cs typeface="+mn-cs"/>
              </a:rPr>
              <a:t> </a:t>
            </a:r>
          </a:p>
          <a:p>
            <a:pPr marL="463550" defTabSz="747713">
              <a:tabLst>
                <a:tab pos="2576513" algn="l"/>
              </a:tabLst>
            </a:pPr>
            <a:r>
              <a:rPr lang="en-US" sz="1200" kern="1200" dirty="0" smtClean="0">
                <a:solidFill>
                  <a:schemeClr val="tx1"/>
                </a:solidFill>
                <a:latin typeface="+mn-lt"/>
                <a:ea typeface="+mn-ea"/>
                <a:cs typeface="+mn-cs"/>
              </a:rPr>
              <a:t>Cliché—He </a:t>
            </a:r>
            <a:r>
              <a:rPr lang="en-US" sz="1200" i="1" kern="1200" dirty="0" smtClean="0">
                <a:solidFill>
                  <a:schemeClr val="tx1"/>
                </a:solidFill>
                <a:latin typeface="+mn-lt"/>
                <a:ea typeface="+mn-ea"/>
                <a:cs typeface="+mn-cs"/>
              </a:rPr>
              <a:t>looks like something 	        </a:t>
            </a:r>
            <a:r>
              <a:rPr lang="en-US" sz="1200" kern="1200" dirty="0" smtClean="0">
                <a:solidFill>
                  <a:schemeClr val="tx1"/>
                </a:solidFill>
                <a:latin typeface="+mn-lt"/>
                <a:ea typeface="+mn-ea"/>
                <a:cs typeface="+mn-cs"/>
              </a:rPr>
              <a:t>Change--He looks bedraggled</a:t>
            </a:r>
          </a:p>
          <a:p>
            <a:pPr>
              <a:tabLst>
                <a:tab pos="1033463" algn="l"/>
              </a:tabLst>
            </a:pPr>
            <a:r>
              <a:rPr lang="en-US" sz="1200" i="1" kern="1200" dirty="0" smtClean="0">
                <a:solidFill>
                  <a:schemeClr val="tx1"/>
                </a:solidFill>
                <a:latin typeface="+mn-lt"/>
                <a:ea typeface="+mn-ea"/>
                <a:cs typeface="+mn-cs"/>
              </a:rPr>
              <a:t>   	     the cat dragged in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Multiple Clichés—With </a:t>
            </a:r>
            <a:r>
              <a:rPr lang="en-US" sz="1200" i="1" kern="1200" dirty="0" smtClean="0">
                <a:solidFill>
                  <a:schemeClr val="tx1"/>
                </a:solidFill>
                <a:latin typeface="+mn-lt"/>
                <a:ea typeface="+mn-ea"/>
                <a:cs typeface="+mn-cs"/>
              </a:rPr>
              <a:t>reckless abandon, in no time flat, </a:t>
            </a:r>
            <a:r>
              <a:rPr lang="en-US" sz="1200" kern="1200" dirty="0" smtClean="0">
                <a:solidFill>
                  <a:schemeClr val="tx1"/>
                </a:solidFill>
                <a:latin typeface="+mn-lt"/>
                <a:ea typeface="+mn-ea"/>
                <a:cs typeface="+mn-cs"/>
              </a:rPr>
              <a:t>the boy made </a:t>
            </a:r>
            <a:r>
              <a:rPr lang="en-US" sz="1200" i="1" kern="1200" dirty="0" smtClean="0">
                <a:solidFill>
                  <a:schemeClr val="tx1"/>
                </a:solidFill>
                <a:latin typeface="+mn-lt"/>
                <a:ea typeface="+mn-ea"/>
                <a:cs typeface="+mn-cs"/>
              </a:rPr>
              <a:t>a </a:t>
            </a:r>
            <a:r>
              <a:rPr lang="en-US" sz="1200" i="1" kern="1200" dirty="0" smtClean="0">
                <a:solidFill>
                  <a:schemeClr val="tx1"/>
                </a:solidFill>
                <a:latin typeface="+mn-lt"/>
                <a:ea typeface="+mn-ea"/>
                <a:cs typeface="+mn-cs"/>
              </a:rPr>
              <a:t>complete </a:t>
            </a:r>
            <a:r>
              <a:rPr lang="en-US" sz="1200" i="1" kern="1200" dirty="0" smtClean="0">
                <a:solidFill>
                  <a:schemeClr val="tx1"/>
                </a:solidFill>
                <a:latin typeface="+mn-lt"/>
                <a:ea typeface="+mn-ea"/>
                <a:cs typeface="+mn-cs"/>
              </a:rPr>
              <a:t>disaster</a:t>
            </a:r>
            <a:r>
              <a:rPr lang="en-US" sz="1200" kern="1200" dirty="0" smtClean="0">
                <a:solidFill>
                  <a:schemeClr val="tx1"/>
                </a:solidFill>
                <a:latin typeface="+mn-lt"/>
                <a:ea typeface="+mn-ea"/>
                <a:cs typeface="+mn-cs"/>
              </a:rPr>
              <a:t> of his toys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Change—Swiftly and uncaring, the boy ruined his toys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addition to watching out for word snares, keep your dictionary and thesaurus close by as you write.  These are like extra arms for a writer.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18</a:t>
            </a:fld>
            <a:endParaRPr lang="en-US"/>
          </a:p>
        </p:txBody>
      </p:sp>
    </p:spTree>
    <p:extLst>
      <p:ext uri="{BB962C8B-B14F-4D97-AF65-F5344CB8AC3E}">
        <p14:creationId xmlns:p14="http://schemas.microsoft.com/office/powerpoint/2010/main" val="1314218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286000" cy="1714500"/>
          </a:xfrm>
        </p:spPr>
      </p:sp>
      <p:sp>
        <p:nvSpPr>
          <p:cNvPr id="3" name="Notes Placeholder 2"/>
          <p:cNvSpPr>
            <a:spLocks noGrp="1"/>
          </p:cNvSpPr>
          <p:nvPr>
            <p:ph type="body" idx="1"/>
          </p:nvPr>
        </p:nvSpPr>
        <p:spPr>
          <a:xfrm>
            <a:off x="685800" y="2483768"/>
            <a:ext cx="5486400" cy="5974432"/>
          </a:xfrm>
        </p:spPr>
        <p:txBody>
          <a:bodyPr>
            <a:normAutofit/>
          </a:bodyPr>
          <a:lstStyle/>
          <a:p>
            <a:r>
              <a:rPr lang="en-US" sz="1200" b="1" u="sng" kern="1200" dirty="0" smtClean="0">
                <a:solidFill>
                  <a:schemeClr val="tx1"/>
                </a:solidFill>
                <a:latin typeface="+mn-lt"/>
                <a:ea typeface="+mn-ea"/>
                <a:cs typeface="+mn-cs"/>
              </a:rPr>
              <a:t>3. Brevity</a:t>
            </a:r>
            <a:r>
              <a:rPr lang="en-US" sz="1200" b="1" kern="1200" dirty="0" smtClean="0">
                <a:solidFill>
                  <a:schemeClr val="tx1"/>
                </a:solidFill>
                <a:latin typeface="+mn-lt"/>
                <a:ea typeface="+mn-ea"/>
                <a:cs typeface="+mn-cs"/>
              </a:rPr>
              <a:t> </a:t>
            </a:r>
            <a:r>
              <a:rPr lang="en-US" sz="1200" b="1" u="sng" kern="1200" dirty="0" smtClean="0">
                <a:solidFill>
                  <a:schemeClr val="tx1"/>
                </a:solidFill>
                <a:latin typeface="+mn-lt"/>
                <a:ea typeface="+mn-ea"/>
                <a:cs typeface="+mn-cs"/>
              </a:rPr>
              <a:t>of</a:t>
            </a:r>
            <a:r>
              <a:rPr lang="en-US" sz="1200" b="1" kern="1200" dirty="0" smtClean="0">
                <a:solidFill>
                  <a:schemeClr val="tx1"/>
                </a:solidFill>
                <a:latin typeface="+mn-lt"/>
                <a:ea typeface="+mn-ea"/>
                <a:cs typeface="+mn-cs"/>
              </a:rPr>
              <a:t> </a:t>
            </a:r>
            <a:r>
              <a:rPr lang="en-US" sz="1200" b="1" u="sng" kern="1200" dirty="0" smtClean="0">
                <a:solidFill>
                  <a:schemeClr val="tx1"/>
                </a:solidFill>
                <a:latin typeface="+mn-lt"/>
                <a:ea typeface="+mn-ea"/>
                <a:cs typeface="+mn-cs"/>
              </a:rPr>
              <a:t>Words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Long sentences or paragraphs don’t hold a reader’s attention. Writing tight is the modern way to write in any language.  </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Tight writing</a:t>
            </a:r>
            <a:r>
              <a:rPr lang="en-US" sz="1200" kern="1200" dirty="0" smtClean="0">
                <a:solidFill>
                  <a:schemeClr val="tx1"/>
                </a:solidFill>
                <a:latin typeface="+mn-lt"/>
                <a:ea typeface="+mn-ea"/>
                <a:cs typeface="+mn-cs"/>
              </a:rPr>
              <a:t> is using as few words as necessary to convey the message or information.  Not only do you need to get rid of the lazy and extraneous words, but unnecessary description and redundant words.  We’ll look at some examples of redundant words in just a moment.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We can see an example of the need for writing tight in this opening for a devotional reading titled, </a:t>
            </a:r>
            <a:r>
              <a:rPr lang="en-US" sz="1200" i="1" kern="1200" dirty="0" smtClean="0">
                <a:solidFill>
                  <a:schemeClr val="tx1"/>
                </a:solidFill>
                <a:latin typeface="+mn-lt"/>
                <a:ea typeface="+mn-ea"/>
                <a:cs typeface="+mn-cs"/>
              </a:rPr>
              <a:t>Baby Sarah</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i="1" kern="1200" dirty="0" smtClean="0">
                <a:solidFill>
                  <a:schemeClr val="tx1"/>
                </a:solidFill>
                <a:latin typeface="+mn-lt"/>
                <a:ea typeface="+mn-ea"/>
                <a:cs typeface="+mn-cs"/>
              </a:rPr>
              <a:t>The squeaking, shaking, three-pound baby cried almost continuously and even when sleeping she twitched all the while.  Her constant crying and violent twitching all tore at Maria’s heart.</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Maria, a neo-natal nurse, specially trained in the care of babies born to drug-addicted mothers, ached for the newborn’s anguish.  The baby’s squeak-like cries and twitching subsided some when she was put in a dark corner of the hospital nursery.</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Maria didn’t know it then, but this abandoned baby would change Maria’s life—and mind forever.</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Let’s look at how this story was tightened:</a:t>
            </a:r>
          </a:p>
          <a:p>
            <a:r>
              <a:rPr lang="en-US" sz="1200" kern="1200" dirty="0" smtClean="0">
                <a:solidFill>
                  <a:schemeClr val="tx1"/>
                </a:solidFill>
                <a:latin typeface="+mn-lt"/>
                <a:ea typeface="+mn-ea"/>
                <a:cs typeface="+mn-cs"/>
              </a:rPr>
              <a:t> </a:t>
            </a:r>
          </a:p>
          <a:p>
            <a:r>
              <a:rPr lang="en-US" sz="1200" b="1" i="1" kern="1200" dirty="0" smtClean="0">
                <a:solidFill>
                  <a:schemeClr val="tx1"/>
                </a:solidFill>
                <a:latin typeface="+mn-lt"/>
                <a:ea typeface="+mn-ea"/>
                <a:cs typeface="+mn-cs"/>
              </a:rPr>
              <a:t>Darkness and the hum of the hospital nursery provided a measure of calm for three-pound, drug-addicted Baby Sarah.  Her pitiful squeaks and violent twitching tore at Maria’s heart.</a:t>
            </a:r>
            <a:endParaRPr lang="en-US" sz="1200" b="1" kern="1200" dirty="0" smtClean="0">
              <a:solidFill>
                <a:schemeClr val="tx1"/>
              </a:solidFill>
              <a:latin typeface="+mn-lt"/>
              <a:ea typeface="+mn-ea"/>
              <a:cs typeface="+mn-cs"/>
            </a:endParaRPr>
          </a:p>
          <a:p>
            <a:r>
              <a:rPr lang="en-US" sz="1200" b="1" i="1" kern="1200" dirty="0" smtClean="0">
                <a:solidFill>
                  <a:schemeClr val="tx1"/>
                </a:solidFill>
                <a:latin typeface="+mn-lt"/>
                <a:ea typeface="+mn-ea"/>
                <a:cs typeface="+mn-cs"/>
              </a:rPr>
              <a:t> </a:t>
            </a:r>
            <a:endParaRPr lang="en-US" sz="1200" b="1" kern="1200" dirty="0" smtClean="0">
              <a:solidFill>
                <a:schemeClr val="tx1"/>
              </a:solidFill>
              <a:latin typeface="+mn-lt"/>
              <a:ea typeface="+mn-ea"/>
              <a:cs typeface="+mn-cs"/>
            </a:endParaRPr>
          </a:p>
          <a:p>
            <a:r>
              <a:rPr lang="en-US" sz="1200" b="1" i="1" kern="1200" dirty="0" smtClean="0">
                <a:solidFill>
                  <a:schemeClr val="tx1"/>
                </a:solidFill>
                <a:latin typeface="+mn-lt"/>
                <a:ea typeface="+mn-ea"/>
                <a:cs typeface="+mn-cs"/>
              </a:rPr>
              <a:t>Maria, a neo-natal nurse, didn’t know then how this abandoned newborn would change her life—and mind forever.</a:t>
            </a:r>
          </a:p>
          <a:p>
            <a:endParaRPr lang="en-US" sz="1200" i="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0E8CE3-C0AA-4BB5-91B9-49A8217EC09F}" type="slidenum">
              <a:rPr lang="en-US" smtClean="0"/>
              <a:pPr/>
              <a:t>19</a:t>
            </a:fld>
            <a:endParaRPr lang="en-US"/>
          </a:p>
        </p:txBody>
      </p:sp>
    </p:spTree>
    <p:extLst>
      <p:ext uri="{BB962C8B-B14F-4D97-AF65-F5344CB8AC3E}">
        <p14:creationId xmlns:p14="http://schemas.microsoft.com/office/powerpoint/2010/main" val="1281830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0E8CE3-C0AA-4BB5-91B9-49A8217EC09F}" type="slidenum">
              <a:rPr lang="en-US" smtClean="0"/>
              <a:pPr/>
              <a:t>2</a:t>
            </a:fld>
            <a:endParaRPr lang="en-US"/>
          </a:p>
        </p:txBody>
      </p:sp>
    </p:spTree>
    <p:extLst>
      <p:ext uri="{BB962C8B-B14F-4D97-AF65-F5344CB8AC3E}">
        <p14:creationId xmlns:p14="http://schemas.microsoft.com/office/powerpoint/2010/main" val="696947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kern="1200" dirty="0" smtClean="0">
                <a:solidFill>
                  <a:schemeClr val="tx1"/>
                </a:solidFill>
              </a:rPr>
              <a:t>What changes did we make?</a:t>
            </a:r>
          </a:p>
          <a:p>
            <a:r>
              <a:rPr lang="en-US" b="1" kern="1200" dirty="0" smtClean="0">
                <a:solidFill>
                  <a:schemeClr val="tx1"/>
                </a:solidFill>
              </a:rPr>
              <a:t>	</a:t>
            </a:r>
            <a:endParaRPr lang="en-US" kern="1200" dirty="0" smtClean="0">
              <a:solidFill>
                <a:schemeClr val="tx1"/>
              </a:solidFill>
            </a:endParaRPr>
          </a:p>
          <a:p>
            <a:pPr marL="342900" lvl="0" indent="-342900">
              <a:buFont typeface="+mj-lt"/>
              <a:buAutoNum type="arabicPeriod"/>
            </a:pPr>
            <a:r>
              <a:rPr lang="en-US" kern="1200" dirty="0" smtClean="0">
                <a:solidFill>
                  <a:schemeClr val="tx1"/>
                </a:solidFill>
              </a:rPr>
              <a:t>Opening scene tells where, what, why, who, when</a:t>
            </a:r>
          </a:p>
          <a:p>
            <a:pPr marL="342900" lvl="0" indent="-342900">
              <a:buFont typeface="+mj-lt"/>
              <a:buAutoNum type="arabicPeriod"/>
            </a:pPr>
            <a:r>
              <a:rPr lang="en-US" kern="1200" dirty="0" smtClean="0">
                <a:solidFill>
                  <a:schemeClr val="tx1"/>
                </a:solidFill>
              </a:rPr>
              <a:t>The dark corner scene was moved to the beginning, rather than being almost lost in the end of the second paragraph in the first version</a:t>
            </a:r>
          </a:p>
          <a:p>
            <a:pPr marL="342900" lvl="0" indent="-342900">
              <a:buFont typeface="+mj-lt"/>
              <a:buAutoNum type="arabicPeriod"/>
            </a:pPr>
            <a:r>
              <a:rPr lang="en-US" kern="1200" dirty="0" smtClean="0">
                <a:solidFill>
                  <a:schemeClr val="tx1"/>
                </a:solidFill>
              </a:rPr>
              <a:t>Personalizing: using the nursery-assigned-name—Baby Sarah</a:t>
            </a:r>
          </a:p>
          <a:p>
            <a:pPr marL="342900" lvl="0" indent="-342900">
              <a:buFont typeface="+mj-lt"/>
              <a:buAutoNum type="arabicPeriod"/>
            </a:pPr>
            <a:r>
              <a:rPr lang="en-US" kern="1200" dirty="0" smtClean="0">
                <a:solidFill>
                  <a:schemeClr val="tx1"/>
                </a:solidFill>
              </a:rPr>
              <a:t>Word count reduced almost in half.  This draws the story together quickly, cozying the information</a:t>
            </a:r>
          </a:p>
          <a:p>
            <a:pPr marL="342900" lvl="0" indent="-342900">
              <a:buFont typeface="+mj-lt"/>
              <a:buAutoNum type="arabicPeriod"/>
            </a:pPr>
            <a:r>
              <a:rPr lang="en-US" kern="1200" dirty="0" smtClean="0">
                <a:solidFill>
                  <a:schemeClr val="tx1"/>
                </a:solidFill>
              </a:rPr>
              <a:t>Redundant words, synonyms and descriptions eliminated such as twitching, crying, squeaking and Maria’s response to the baby’s cries</a:t>
            </a:r>
          </a:p>
          <a:p>
            <a:pPr marL="342900" lvl="0" indent="-342900">
              <a:buFont typeface="+mj-lt"/>
              <a:buAutoNum type="arabicPeriod"/>
            </a:pPr>
            <a:r>
              <a:rPr lang="en-US" kern="1200" dirty="0" smtClean="0">
                <a:solidFill>
                  <a:schemeClr val="tx1"/>
                </a:solidFill>
              </a:rPr>
              <a:t>Thus, the same story is told tightly</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20</a:t>
            </a:fld>
            <a:endParaRPr lang="en-US"/>
          </a:p>
        </p:txBody>
      </p:sp>
    </p:spTree>
    <p:extLst>
      <p:ext uri="{BB962C8B-B14F-4D97-AF65-F5344CB8AC3E}">
        <p14:creationId xmlns:p14="http://schemas.microsoft.com/office/powerpoint/2010/main" val="1386418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kern="1200" dirty="0" smtClean="0">
                <a:solidFill>
                  <a:schemeClr val="tx1"/>
                </a:solidFill>
              </a:rPr>
              <a:t>Now, let’s take a look at some examples of redundancy. </a:t>
            </a:r>
          </a:p>
          <a:p>
            <a:endParaRPr lang="en-US" kern="1200" dirty="0" smtClean="0">
              <a:solidFill>
                <a:schemeClr val="tx1"/>
              </a:solidFill>
            </a:endParaRPr>
          </a:p>
          <a:p>
            <a:r>
              <a:rPr lang="en-US" b="1" kern="1200" dirty="0" smtClean="0">
                <a:solidFill>
                  <a:schemeClr val="tx1"/>
                </a:solidFill>
              </a:rPr>
              <a:t>A phrase or sentence is considered redundant when it contains extra, unnecessary, repetitive words.  </a:t>
            </a:r>
            <a:r>
              <a:rPr lang="en-US" kern="1200" dirty="0" smtClean="0">
                <a:solidFill>
                  <a:schemeClr val="tx1"/>
                </a:solidFill>
              </a:rPr>
              <a:t>You have a hand out that gives several examples; for now we’ll just look at a few on overhead.  (Cover corrected copy until you discuss it)</a:t>
            </a:r>
          </a:p>
          <a:p>
            <a:r>
              <a:rPr lang="en-US" kern="1200" dirty="0" smtClean="0">
                <a:solidFill>
                  <a:schemeClr val="tx1"/>
                </a:solidFill>
              </a:rPr>
              <a:t> </a:t>
            </a:r>
          </a:p>
          <a:p>
            <a:r>
              <a:rPr lang="en-US" kern="1200" dirty="0" smtClean="0">
                <a:solidFill>
                  <a:schemeClr val="tx1"/>
                </a:solidFill>
              </a:rPr>
              <a:t>A huge throng of people gathered at twelve noon on Easter Sunday to debate the controversial issue.  OK – let’s tighten this up.  What words are unnecessary?</a:t>
            </a:r>
          </a:p>
          <a:p>
            <a:endParaRPr lang="en-US" kern="1200" dirty="0" smtClean="0">
              <a:solidFill>
                <a:schemeClr val="tx1"/>
              </a:solidFill>
            </a:endParaRPr>
          </a:p>
          <a:p>
            <a:pPr marL="171450" indent="-171450">
              <a:buFont typeface="Arial" charset="0"/>
              <a:buChar char="•"/>
            </a:pPr>
            <a:r>
              <a:rPr lang="en-US" kern="1200" dirty="0" smtClean="0">
                <a:solidFill>
                  <a:schemeClr val="tx1"/>
                </a:solidFill>
              </a:rPr>
              <a:t> Huge – because throng refers to a large crowd</a:t>
            </a:r>
          </a:p>
          <a:p>
            <a:pPr marL="171450" indent="-171450">
              <a:buFont typeface="Arial" charset="0"/>
              <a:buChar char="•"/>
            </a:pPr>
            <a:r>
              <a:rPr lang="en-US" kern="1200" dirty="0" smtClean="0">
                <a:solidFill>
                  <a:schemeClr val="tx1"/>
                </a:solidFill>
              </a:rPr>
              <a:t>Of people – a throng infers people</a:t>
            </a:r>
          </a:p>
          <a:p>
            <a:pPr marL="171450" indent="-171450">
              <a:buFont typeface="Arial" charset="0"/>
              <a:buChar char="•"/>
            </a:pPr>
            <a:r>
              <a:rPr lang="en-US" kern="1200" dirty="0" smtClean="0">
                <a:solidFill>
                  <a:schemeClr val="tx1"/>
                </a:solidFill>
              </a:rPr>
              <a:t>Twelve – noon is twelve – you don’t need to say it</a:t>
            </a:r>
          </a:p>
          <a:p>
            <a:pPr marL="171450" indent="-171450">
              <a:buFont typeface="Arial" charset="0"/>
              <a:buChar char="•"/>
            </a:pPr>
            <a:r>
              <a:rPr lang="en-US" kern="1200" dirty="0" smtClean="0">
                <a:solidFill>
                  <a:schemeClr val="tx1"/>
                </a:solidFill>
              </a:rPr>
              <a:t>Sunday – Easter is always on Sunday</a:t>
            </a:r>
          </a:p>
          <a:p>
            <a:pPr marL="171450" indent="-171450">
              <a:buFont typeface="Arial" charset="0"/>
              <a:buChar char="•"/>
            </a:pPr>
            <a:r>
              <a:rPr lang="en-US" kern="1200" dirty="0" smtClean="0">
                <a:solidFill>
                  <a:schemeClr val="tx1"/>
                </a:solidFill>
              </a:rPr>
              <a:t>Controversial – debate infers controversy</a:t>
            </a:r>
          </a:p>
          <a:p>
            <a:pPr marL="171450" indent="-171450">
              <a:buFont typeface="Arial" charset="0"/>
              <a:buChar char="•"/>
            </a:pPr>
            <a:r>
              <a:rPr lang="en-US" kern="1200" dirty="0" smtClean="0">
                <a:solidFill>
                  <a:schemeClr val="tx1"/>
                </a:solidFill>
              </a:rPr>
              <a:t>Tightened – A throng gathered at noon on Easter to debate the issue.</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21</a:t>
            </a:fld>
            <a:endParaRPr lang="en-US"/>
          </a:p>
        </p:txBody>
      </p:sp>
    </p:spTree>
    <p:extLst>
      <p:ext uri="{BB962C8B-B14F-4D97-AF65-F5344CB8AC3E}">
        <p14:creationId xmlns:p14="http://schemas.microsoft.com/office/powerpoint/2010/main" val="1156541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Let’s look at these examples:  soothing </a:t>
            </a:r>
            <a:r>
              <a:rPr lang="en-US" kern="1200" dirty="0" smtClean="0">
                <a:solidFill>
                  <a:schemeClr val="tx1"/>
                </a:solidFill>
              </a:rPr>
              <a:t>tranquilizers </a:t>
            </a:r>
            <a:r>
              <a:rPr lang="en-US" kern="1200" dirty="0" smtClean="0">
                <a:solidFill>
                  <a:schemeClr val="tx1"/>
                </a:solidFill>
              </a:rPr>
              <a:t>in need of</a:t>
            </a:r>
            <a:r>
              <a:rPr lang="en-US" kern="1200" baseline="0" dirty="0" smtClean="0">
                <a:solidFill>
                  <a:schemeClr val="tx1"/>
                </a:solidFill>
              </a:rPr>
              <a:t> </a:t>
            </a:r>
            <a:r>
              <a:rPr lang="en-US" kern="1200" dirty="0" smtClean="0">
                <a:solidFill>
                  <a:schemeClr val="tx1"/>
                </a:solidFill>
              </a:rPr>
              <a:t>could hold practice</a:t>
            </a:r>
            <a:r>
              <a:rPr lang="en-US" kern="1200" baseline="0" dirty="0" smtClean="0">
                <a:solidFill>
                  <a:schemeClr val="tx1"/>
                </a:solidFill>
              </a:rPr>
              <a:t>-</a:t>
            </a:r>
            <a:r>
              <a:rPr lang="en-US" kern="1200" dirty="0" smtClean="0">
                <a:solidFill>
                  <a:schemeClr val="tx1"/>
                </a:solidFill>
              </a:rPr>
              <a:t>Refer to the solutions for each of them.</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22</a:t>
            </a:fld>
            <a:endParaRPr lang="en-US"/>
          </a:p>
        </p:txBody>
      </p:sp>
    </p:spTree>
    <p:extLst>
      <p:ext uri="{BB962C8B-B14F-4D97-AF65-F5344CB8AC3E}">
        <p14:creationId xmlns:p14="http://schemas.microsoft.com/office/powerpoint/2010/main" val="318561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94928" y="4139952"/>
            <a:ext cx="5486400" cy="4114800"/>
          </a:xfrm>
        </p:spPr>
        <p:txBody>
          <a:bodyPr>
            <a:normAutofit/>
          </a:bodyPr>
          <a:lstStyle/>
          <a:p>
            <a:r>
              <a:rPr lang="en-US" kern="1200" dirty="0" smtClean="0">
                <a:solidFill>
                  <a:schemeClr val="tx1"/>
                </a:solidFill>
              </a:rPr>
              <a:t>As just demonstrated, we always need to consider the meaning of words. </a:t>
            </a:r>
          </a:p>
          <a:p>
            <a:endParaRPr lang="en-US" kern="1200" dirty="0" smtClean="0">
              <a:solidFill>
                <a:schemeClr val="tx1"/>
              </a:solidFill>
            </a:endParaRPr>
          </a:p>
          <a:p>
            <a:pPr marL="171450" indent="-171450" defTabSz="463550">
              <a:buFont typeface="Arial" charset="0"/>
              <a:buChar char="•"/>
              <a:tabLst>
                <a:tab pos="463550" algn="l"/>
                <a:tab pos="2292350" algn="l"/>
              </a:tabLst>
            </a:pPr>
            <a:r>
              <a:rPr lang="en-US" kern="1200" dirty="0" smtClean="0">
                <a:solidFill>
                  <a:schemeClr val="tx1"/>
                </a:solidFill>
              </a:rPr>
              <a:t>Narrow down 	– 	solution 	- 	narrow</a:t>
            </a:r>
          </a:p>
          <a:p>
            <a:pPr marL="171450" indent="-171450" defTabSz="463550">
              <a:buFont typeface="Arial" charset="0"/>
              <a:buChar char="•"/>
              <a:tabLst>
                <a:tab pos="463550" algn="l"/>
                <a:tab pos="2292350" algn="l"/>
              </a:tabLst>
            </a:pPr>
            <a:r>
              <a:rPr lang="fr-FR" kern="1200" dirty="0" smtClean="0">
                <a:solidFill>
                  <a:schemeClr val="tx1"/>
                </a:solidFill>
              </a:rPr>
              <a:t>Minor </a:t>
            </a:r>
            <a:r>
              <a:rPr lang="fr-FR" kern="1200" dirty="0" err="1" smtClean="0">
                <a:solidFill>
                  <a:schemeClr val="tx1"/>
                </a:solidFill>
              </a:rPr>
              <a:t>quibble</a:t>
            </a:r>
            <a:r>
              <a:rPr lang="fr-FR" kern="1200" dirty="0" smtClean="0">
                <a:solidFill>
                  <a:schemeClr val="tx1"/>
                </a:solidFill>
              </a:rPr>
              <a:t> 	– 	solution 	- 	</a:t>
            </a:r>
            <a:r>
              <a:rPr lang="fr-FR" kern="1200" dirty="0" err="1" smtClean="0">
                <a:solidFill>
                  <a:schemeClr val="tx1"/>
                </a:solidFill>
              </a:rPr>
              <a:t>quibble</a:t>
            </a:r>
            <a:endParaRPr lang="en-US" kern="1200" dirty="0" smtClean="0">
              <a:solidFill>
                <a:schemeClr val="tx1"/>
              </a:solidFill>
            </a:endParaRPr>
          </a:p>
          <a:p>
            <a:pPr marL="171450" indent="-171450" defTabSz="463550">
              <a:buFont typeface="Arial" charset="0"/>
              <a:buChar char="•"/>
              <a:tabLst>
                <a:tab pos="463550" algn="l"/>
                <a:tab pos="2292350" algn="l"/>
              </a:tabLst>
            </a:pPr>
            <a:r>
              <a:rPr lang="en-US" kern="1200" dirty="0" smtClean="0">
                <a:solidFill>
                  <a:schemeClr val="tx1"/>
                </a:solidFill>
              </a:rPr>
              <a:t>Free gift 	– 	solution 	- 	gift</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23</a:t>
            </a:fld>
            <a:endParaRPr lang="en-US"/>
          </a:p>
        </p:txBody>
      </p:sp>
    </p:spTree>
    <p:extLst>
      <p:ext uri="{BB962C8B-B14F-4D97-AF65-F5344CB8AC3E}">
        <p14:creationId xmlns:p14="http://schemas.microsoft.com/office/powerpoint/2010/main" val="1243439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kern="1200" dirty="0" smtClean="0">
                <a:solidFill>
                  <a:schemeClr val="tx1"/>
                </a:solidFill>
              </a:rPr>
              <a:t>Practice asking yourself, “Can I say this in less words?” (Cover solutions until there is time for recommendations from the audience)</a:t>
            </a:r>
          </a:p>
          <a:p>
            <a:r>
              <a:rPr lang="en-US" kern="1200" dirty="0" smtClean="0">
                <a:solidFill>
                  <a:schemeClr val="tx1"/>
                </a:solidFill>
              </a:rPr>
              <a:t>	</a:t>
            </a:r>
          </a:p>
          <a:p>
            <a:r>
              <a:rPr lang="en-US" b="1" kern="1200" dirty="0" smtClean="0">
                <a:solidFill>
                  <a:schemeClr val="tx1"/>
                </a:solidFill>
              </a:rPr>
              <a:t>e.g. other matters that were recommended</a:t>
            </a:r>
          </a:p>
          <a:p>
            <a:r>
              <a:rPr lang="en-US" b="1" kern="1200" dirty="0" smtClean="0">
                <a:solidFill>
                  <a:schemeClr val="tx1"/>
                </a:solidFill>
              </a:rPr>
              <a:t>solution: other matters were recommended</a:t>
            </a:r>
          </a:p>
          <a:p>
            <a:r>
              <a:rPr lang="en-US" b="1" kern="1200" dirty="0" smtClean="0">
                <a:solidFill>
                  <a:schemeClr val="tx1"/>
                </a:solidFill>
              </a:rPr>
              <a:t> </a:t>
            </a:r>
          </a:p>
          <a:p>
            <a:r>
              <a:rPr lang="en-US" b="1" kern="1200" dirty="0" smtClean="0">
                <a:solidFill>
                  <a:schemeClr val="tx1"/>
                </a:solidFill>
              </a:rPr>
              <a:t>e.g. two separate buildings	</a:t>
            </a:r>
          </a:p>
          <a:p>
            <a:r>
              <a:rPr lang="en-US" b="1" kern="1200" dirty="0" smtClean="0">
                <a:solidFill>
                  <a:schemeClr val="tx1"/>
                </a:solidFill>
              </a:rPr>
              <a:t>solution: two buildings</a:t>
            </a:r>
          </a:p>
          <a:p>
            <a:endParaRPr lang="en-US" dirty="0" smtClean="0"/>
          </a:p>
          <a:p>
            <a:r>
              <a:rPr lang="en-US" sz="1200" kern="1200" dirty="0" smtClean="0">
                <a:solidFill>
                  <a:schemeClr val="tx1"/>
                </a:solidFill>
                <a:effectLst/>
                <a:latin typeface="+mn-lt"/>
                <a:ea typeface="+mn-ea"/>
                <a:cs typeface="+mn-cs"/>
              </a:rPr>
              <a:t>Let’s move on to the next suggestion.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0E8CE3-C0AA-4BB5-91B9-49A8217EC09F}" type="slidenum">
              <a:rPr lang="en-US" smtClean="0"/>
              <a:pPr/>
              <a:t>24</a:t>
            </a:fld>
            <a:endParaRPr lang="en-US"/>
          </a:p>
        </p:txBody>
      </p:sp>
    </p:spTree>
    <p:extLst>
      <p:ext uri="{BB962C8B-B14F-4D97-AF65-F5344CB8AC3E}">
        <p14:creationId xmlns:p14="http://schemas.microsoft.com/office/powerpoint/2010/main" val="1748806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6863" y="538163"/>
            <a:ext cx="3724275" cy="2794000"/>
          </a:xfrm>
        </p:spPr>
      </p:sp>
      <p:sp>
        <p:nvSpPr>
          <p:cNvPr id="3" name="Notes Placeholder 2"/>
          <p:cNvSpPr>
            <a:spLocks noGrp="1"/>
          </p:cNvSpPr>
          <p:nvPr>
            <p:ph type="body" idx="1"/>
          </p:nvPr>
        </p:nvSpPr>
        <p:spPr>
          <a:xfrm>
            <a:off x="685800" y="3491880"/>
            <a:ext cx="5486400" cy="5040560"/>
          </a:xfrm>
        </p:spPr>
        <p:txBody>
          <a:bodyPr>
            <a:normAutofit/>
          </a:bodyPr>
          <a:lstStyle/>
          <a:p>
            <a:r>
              <a:rPr lang="en-US" b="1" u="sng" kern="1200" dirty="0" smtClean="0">
                <a:solidFill>
                  <a:schemeClr val="tx1"/>
                </a:solidFill>
              </a:rPr>
              <a:t>4. Rewrite</a:t>
            </a:r>
            <a:r>
              <a:rPr lang="en-US" b="1" kern="1200" dirty="0" smtClean="0">
                <a:solidFill>
                  <a:schemeClr val="tx1"/>
                </a:solidFill>
              </a:rPr>
              <a:t>, </a:t>
            </a:r>
            <a:r>
              <a:rPr lang="en-US" b="1" u="sng" kern="1200" dirty="0" smtClean="0">
                <a:solidFill>
                  <a:schemeClr val="tx1"/>
                </a:solidFill>
              </a:rPr>
              <a:t>Rewrite</a:t>
            </a:r>
            <a:r>
              <a:rPr lang="en-US" b="1" kern="1200" dirty="0" smtClean="0">
                <a:solidFill>
                  <a:schemeClr val="tx1"/>
                </a:solidFill>
              </a:rPr>
              <a:t>, </a:t>
            </a:r>
            <a:r>
              <a:rPr lang="en-US" b="1" u="sng" kern="1200" dirty="0" smtClean="0">
                <a:solidFill>
                  <a:schemeClr val="tx1"/>
                </a:solidFill>
              </a:rPr>
              <a:t>Rewrite</a:t>
            </a:r>
            <a:r>
              <a:rPr lang="en-US" b="1" kern="1200" dirty="0" smtClean="0">
                <a:solidFill>
                  <a:schemeClr val="tx1"/>
                </a:solidFill>
              </a:rPr>
              <a:t> </a:t>
            </a:r>
            <a:endParaRPr lang="en-US" kern="1200" dirty="0" smtClean="0">
              <a:solidFill>
                <a:schemeClr val="tx1"/>
              </a:solidFill>
            </a:endParaRPr>
          </a:p>
          <a:p>
            <a:r>
              <a:rPr lang="en-US" kern="1200" dirty="0" smtClean="0">
                <a:solidFill>
                  <a:schemeClr val="tx1"/>
                </a:solidFill>
              </a:rPr>
              <a:t> </a:t>
            </a:r>
          </a:p>
          <a:p>
            <a:r>
              <a:rPr lang="en-US" kern="1200" dirty="0" smtClean="0">
                <a:solidFill>
                  <a:schemeClr val="tx1"/>
                </a:solidFill>
              </a:rPr>
              <a:t>Writing will require </a:t>
            </a:r>
            <a:r>
              <a:rPr lang="en-US" b="1" u="sng" kern="1200" dirty="0" smtClean="0">
                <a:solidFill>
                  <a:schemeClr val="tx1"/>
                </a:solidFill>
              </a:rPr>
              <a:t>rewriting</a:t>
            </a:r>
            <a:r>
              <a:rPr lang="en-US" kern="1200" dirty="0" smtClean="0">
                <a:solidFill>
                  <a:schemeClr val="tx1"/>
                </a:solidFill>
              </a:rPr>
              <a:t>.  Don’t fall in love with your words!  Like choosing a mate wisely, examine the courting words.  If they tempt too much, you may be walking down a primrose path instead of to a publisher’s doorstep.  </a:t>
            </a:r>
          </a:p>
          <a:p>
            <a:r>
              <a:rPr lang="en-US" kern="1200" dirty="0" smtClean="0">
                <a:solidFill>
                  <a:schemeClr val="tx1"/>
                </a:solidFill>
              </a:rPr>
              <a:t> </a:t>
            </a:r>
          </a:p>
          <a:p>
            <a:r>
              <a:rPr lang="en-US" kern="1200" dirty="0" smtClean="0">
                <a:solidFill>
                  <a:schemeClr val="tx1"/>
                </a:solidFill>
              </a:rPr>
              <a:t>This goes back to the comparison of gardening to writing; here the aspect of pruning comes in.  The words may be perfectly fine action words or showing words—but unnecessary for your piece.  Appropriate word choices provide a happy marriage between an idea and its written expression.</a:t>
            </a:r>
          </a:p>
          <a:p>
            <a:r>
              <a:rPr lang="en-US" kern="1200" dirty="0" smtClean="0">
                <a:solidFill>
                  <a:schemeClr val="tx1"/>
                </a:solidFill>
              </a:rPr>
              <a:t> </a:t>
            </a:r>
          </a:p>
          <a:p>
            <a:r>
              <a:rPr lang="en-US" kern="1200" dirty="0" smtClean="0">
                <a:solidFill>
                  <a:schemeClr val="tx1"/>
                </a:solidFill>
              </a:rPr>
              <a:t>Go over and over your manuscript, holding every word accountable.  Base its worthiness on how necessary it is to your message.  Even if you “just love” how you said something, if it isn’t necessary to accomplish your goal, cut it out!  As a writer you must train yourself to treat words as tools, not as tiny mirrors to your brilliance and wit.  You must force yourself to stand back from your copy and study each sentence, each phrase, and each word on it on its own merits.</a:t>
            </a:r>
          </a:p>
          <a:p>
            <a:r>
              <a:rPr lang="en-US" kern="1200" dirty="0" smtClean="0">
                <a:solidFill>
                  <a:schemeClr val="tx1"/>
                </a:solidFill>
              </a:rPr>
              <a:t> </a:t>
            </a:r>
          </a:p>
          <a:p>
            <a:r>
              <a:rPr lang="en-US" kern="1200" dirty="0" smtClean="0">
                <a:solidFill>
                  <a:schemeClr val="tx1"/>
                </a:solidFill>
              </a:rPr>
              <a:t>If you aren’t pressed for time it is always wise to lay your manuscript aside for a couple of days and then when you come back to it try to read it as though someone else had written it.  </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25</a:t>
            </a:fld>
            <a:endParaRPr lang="en-US"/>
          </a:p>
        </p:txBody>
      </p:sp>
    </p:spTree>
    <p:extLst>
      <p:ext uri="{BB962C8B-B14F-4D97-AF65-F5344CB8AC3E}">
        <p14:creationId xmlns:p14="http://schemas.microsoft.com/office/powerpoint/2010/main" val="826047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kern="1200" dirty="0" smtClean="0">
                <a:solidFill>
                  <a:schemeClr val="tx1"/>
                </a:solidFill>
              </a:rPr>
              <a:t>5. Write</a:t>
            </a:r>
            <a:r>
              <a:rPr lang="en-US" b="1" kern="1200" dirty="0" smtClean="0">
                <a:solidFill>
                  <a:schemeClr val="tx1"/>
                </a:solidFill>
              </a:rPr>
              <a:t> </a:t>
            </a:r>
            <a:r>
              <a:rPr lang="en-US" b="1" u="sng" kern="1200" dirty="0" smtClean="0">
                <a:solidFill>
                  <a:schemeClr val="tx1"/>
                </a:solidFill>
              </a:rPr>
              <a:t>For</a:t>
            </a:r>
            <a:r>
              <a:rPr lang="en-US" b="1" kern="1200" dirty="0" smtClean="0">
                <a:solidFill>
                  <a:schemeClr val="tx1"/>
                </a:solidFill>
              </a:rPr>
              <a:t> </a:t>
            </a:r>
            <a:r>
              <a:rPr lang="en-US" b="1" u="sng" kern="1200" dirty="0" smtClean="0">
                <a:solidFill>
                  <a:schemeClr val="tx1"/>
                </a:solidFill>
              </a:rPr>
              <a:t>The</a:t>
            </a:r>
            <a:r>
              <a:rPr lang="en-US" b="1" kern="1200" dirty="0" smtClean="0">
                <a:solidFill>
                  <a:schemeClr val="tx1"/>
                </a:solidFill>
              </a:rPr>
              <a:t> </a:t>
            </a:r>
            <a:r>
              <a:rPr lang="en-US" b="1" u="sng" kern="1200" dirty="0" smtClean="0">
                <a:solidFill>
                  <a:schemeClr val="tx1"/>
                </a:solidFill>
              </a:rPr>
              <a:t>Editor’s</a:t>
            </a:r>
            <a:r>
              <a:rPr lang="en-US" b="1" kern="1200" dirty="0" smtClean="0">
                <a:solidFill>
                  <a:schemeClr val="tx1"/>
                </a:solidFill>
              </a:rPr>
              <a:t> </a:t>
            </a:r>
            <a:r>
              <a:rPr lang="en-US" b="1" u="sng" kern="1200" dirty="0" smtClean="0">
                <a:solidFill>
                  <a:schemeClr val="tx1"/>
                </a:solidFill>
              </a:rPr>
              <a:t>Needs</a:t>
            </a:r>
            <a:r>
              <a:rPr lang="en-US" b="1" kern="1200" dirty="0" smtClean="0">
                <a:solidFill>
                  <a:schemeClr val="tx1"/>
                </a:solidFill>
              </a:rPr>
              <a:t> </a:t>
            </a:r>
            <a:endParaRPr lang="en-US" kern="1200" dirty="0" smtClean="0">
              <a:solidFill>
                <a:schemeClr val="tx1"/>
              </a:solidFill>
            </a:endParaRPr>
          </a:p>
          <a:p>
            <a:r>
              <a:rPr lang="en-US" kern="1200" dirty="0" smtClean="0">
                <a:solidFill>
                  <a:schemeClr val="tx1"/>
                </a:solidFill>
              </a:rPr>
              <a:t> </a:t>
            </a:r>
          </a:p>
          <a:p>
            <a:r>
              <a:rPr lang="en-US" b="1" u="sng" kern="1200" dirty="0" smtClean="0">
                <a:solidFill>
                  <a:schemeClr val="tx1"/>
                </a:solidFill>
              </a:rPr>
              <a:t>Examine</a:t>
            </a:r>
            <a:r>
              <a:rPr lang="en-US" b="1" kern="1200" dirty="0" smtClean="0">
                <a:solidFill>
                  <a:schemeClr val="tx1"/>
                </a:solidFill>
              </a:rPr>
              <a:t> your target publication</a:t>
            </a:r>
            <a:r>
              <a:rPr lang="en-US" kern="1200" dirty="0" smtClean="0">
                <a:solidFill>
                  <a:schemeClr val="tx1"/>
                </a:solidFill>
              </a:rPr>
              <a:t>.  Study at least three or four issues of each targeted magazine.  Ask for the journal’s guidelines (newspapers have guidelines for press releases, too), </a:t>
            </a:r>
            <a:r>
              <a:rPr lang="en-US" b="1" kern="1200" dirty="0" smtClean="0">
                <a:solidFill>
                  <a:schemeClr val="tx1"/>
                </a:solidFill>
              </a:rPr>
              <a:t>expect and accept critique,</a:t>
            </a:r>
            <a:r>
              <a:rPr lang="en-US" kern="1200" dirty="0" smtClean="0">
                <a:solidFill>
                  <a:schemeClr val="tx1"/>
                </a:solidFill>
              </a:rPr>
              <a:t> be willing to change if necessary. </a:t>
            </a:r>
            <a:r>
              <a:rPr lang="en-US" b="1" kern="1200" dirty="0" smtClean="0">
                <a:solidFill>
                  <a:schemeClr val="tx1"/>
                </a:solidFill>
              </a:rPr>
              <a:t>Do not plan to be overly attached to every word you have written!</a:t>
            </a:r>
            <a:r>
              <a:rPr lang="en-US" kern="1200" dirty="0" smtClean="0">
                <a:solidFill>
                  <a:schemeClr val="tx1"/>
                </a:solidFill>
              </a:rPr>
              <a:t> Even though you have gone over and over it, most likely the editor will make changes. Rarely is a paper accepted as written!</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26</a:t>
            </a:fld>
            <a:endParaRPr lang="en-US"/>
          </a:p>
        </p:txBody>
      </p:sp>
    </p:spTree>
    <p:extLst>
      <p:ext uri="{BB962C8B-B14F-4D97-AF65-F5344CB8AC3E}">
        <p14:creationId xmlns:p14="http://schemas.microsoft.com/office/powerpoint/2010/main" val="1369356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kern="1200" dirty="0" smtClean="0">
                <a:solidFill>
                  <a:schemeClr val="tx1"/>
                </a:solidFill>
              </a:rPr>
              <a:t>6. Teach</a:t>
            </a:r>
            <a:r>
              <a:rPr lang="en-US" b="1" kern="1200" dirty="0" smtClean="0">
                <a:solidFill>
                  <a:schemeClr val="tx1"/>
                </a:solidFill>
              </a:rPr>
              <a:t> </a:t>
            </a:r>
            <a:r>
              <a:rPr lang="en-US" b="1" u="sng" kern="1200" dirty="0" smtClean="0">
                <a:solidFill>
                  <a:schemeClr val="tx1"/>
                </a:solidFill>
              </a:rPr>
              <a:t>With</a:t>
            </a:r>
            <a:r>
              <a:rPr lang="en-US" b="1" kern="1200" dirty="0" smtClean="0">
                <a:solidFill>
                  <a:schemeClr val="tx1"/>
                </a:solidFill>
              </a:rPr>
              <a:t> </a:t>
            </a:r>
            <a:r>
              <a:rPr lang="en-US" b="1" u="sng" kern="1200" dirty="0" smtClean="0">
                <a:solidFill>
                  <a:schemeClr val="tx1"/>
                </a:solidFill>
              </a:rPr>
              <a:t>Your</a:t>
            </a:r>
            <a:r>
              <a:rPr lang="en-US" b="1" kern="1200" dirty="0" smtClean="0">
                <a:solidFill>
                  <a:schemeClr val="tx1"/>
                </a:solidFill>
              </a:rPr>
              <a:t> </a:t>
            </a:r>
            <a:r>
              <a:rPr lang="en-US" b="1" u="sng" kern="1200" dirty="0" smtClean="0">
                <a:solidFill>
                  <a:schemeClr val="tx1"/>
                </a:solidFill>
              </a:rPr>
              <a:t>Writing</a:t>
            </a:r>
            <a:endParaRPr lang="en-US" kern="1200" dirty="0" smtClean="0">
              <a:solidFill>
                <a:schemeClr val="tx1"/>
              </a:solidFill>
            </a:endParaRPr>
          </a:p>
          <a:p>
            <a:r>
              <a:rPr lang="en-US" kern="1200" dirty="0" smtClean="0">
                <a:solidFill>
                  <a:schemeClr val="tx1"/>
                </a:solidFill>
              </a:rPr>
              <a:t> </a:t>
            </a:r>
          </a:p>
          <a:p>
            <a:r>
              <a:rPr lang="en-US" kern="1200" dirty="0" smtClean="0">
                <a:solidFill>
                  <a:schemeClr val="tx1"/>
                </a:solidFill>
              </a:rPr>
              <a:t>An excellent way to determine if what you have written is publishable is to pretend you are presenting material as a teacher to a class.  Are you covering the bases for the students?  Will the students understand what you are trying to convey?  You might ask another set of eyes to approach your manuscript as if she were a student in your class.</a:t>
            </a:r>
          </a:p>
          <a:p>
            <a:r>
              <a:rPr lang="en-US" kern="1200" dirty="0" smtClean="0">
                <a:solidFill>
                  <a:schemeClr val="tx1"/>
                </a:solidFill>
              </a:rPr>
              <a:t> </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27</a:t>
            </a:fld>
            <a:endParaRPr lang="en-US"/>
          </a:p>
        </p:txBody>
      </p:sp>
    </p:spTree>
    <p:extLst>
      <p:ext uri="{BB962C8B-B14F-4D97-AF65-F5344CB8AC3E}">
        <p14:creationId xmlns:p14="http://schemas.microsoft.com/office/powerpoint/2010/main" val="970925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kern="1200" dirty="0" smtClean="0">
                <a:solidFill>
                  <a:schemeClr val="tx1"/>
                </a:solidFill>
              </a:rPr>
              <a:t>7. Self-Editing</a:t>
            </a:r>
            <a:r>
              <a:rPr lang="en-US" b="1" kern="1200" dirty="0" smtClean="0">
                <a:solidFill>
                  <a:schemeClr val="tx1"/>
                </a:solidFill>
              </a:rPr>
              <a:t> </a:t>
            </a:r>
            <a:endParaRPr lang="en-US" kern="1200" dirty="0" smtClean="0">
              <a:solidFill>
                <a:schemeClr val="tx1"/>
              </a:solidFill>
            </a:endParaRPr>
          </a:p>
          <a:p>
            <a:r>
              <a:rPr lang="en-US" kern="1200" dirty="0" smtClean="0">
                <a:solidFill>
                  <a:schemeClr val="tx1"/>
                </a:solidFill>
              </a:rPr>
              <a:t> </a:t>
            </a:r>
          </a:p>
          <a:p>
            <a:r>
              <a:rPr lang="en-US" kern="1200" dirty="0" smtClean="0">
                <a:solidFill>
                  <a:schemeClr val="tx1"/>
                </a:solidFill>
              </a:rPr>
              <a:t>Before your work is ever submitted for publication you must self-edit.  Here are some questions to ask yourself as you review your work: (Handout pg.6)</a:t>
            </a:r>
          </a:p>
          <a:p>
            <a:r>
              <a:rPr lang="en-US" kern="1200" dirty="0" smtClean="0">
                <a:solidFill>
                  <a:schemeClr val="tx1"/>
                </a:solidFill>
              </a:rPr>
              <a:t> </a:t>
            </a:r>
          </a:p>
          <a:p>
            <a:pPr marL="344488" lvl="0" indent="-119063">
              <a:buFont typeface="Arial" pitchFamily="34" charset="0"/>
              <a:buChar char="•"/>
            </a:pPr>
            <a:r>
              <a:rPr lang="en-US" kern="1200" dirty="0" smtClean="0">
                <a:solidFill>
                  <a:schemeClr val="tx1"/>
                </a:solidFill>
              </a:rPr>
              <a:t>Is it too long?  Where can I eliminate?  Is it too short?</a:t>
            </a:r>
          </a:p>
          <a:p>
            <a:pPr marL="344488" lvl="0" indent="-119063">
              <a:buFont typeface="Arial" pitchFamily="34" charset="0"/>
              <a:buChar char="•"/>
            </a:pPr>
            <a:r>
              <a:rPr lang="en-US" kern="1200" dirty="0" smtClean="0">
                <a:solidFill>
                  <a:schemeClr val="tx1"/>
                </a:solidFill>
              </a:rPr>
              <a:t>Are there redundant words or phrases?  Remove repetitive areas of work—unless there is a substantial reason to retain it.</a:t>
            </a:r>
          </a:p>
          <a:p>
            <a:pPr marL="344488" lvl="0" indent="-119063">
              <a:buFont typeface="Arial" pitchFamily="34" charset="0"/>
              <a:buChar char="•"/>
            </a:pPr>
            <a:r>
              <a:rPr lang="en-US" kern="1200" dirty="0" smtClean="0">
                <a:solidFill>
                  <a:schemeClr val="tx1"/>
                </a:solidFill>
              </a:rPr>
              <a:t>Did I slip in any clichés?</a:t>
            </a:r>
          </a:p>
          <a:p>
            <a:pPr marL="344488" lvl="0" indent="-119063">
              <a:buFont typeface="Arial" pitchFamily="34" charset="0"/>
              <a:buChar char="•"/>
            </a:pPr>
            <a:r>
              <a:rPr lang="en-US" kern="1200" dirty="0" smtClean="0">
                <a:solidFill>
                  <a:schemeClr val="tx1"/>
                </a:solidFill>
              </a:rPr>
              <a:t>Are there too many of those passive, lazy words?  If so, get into action!  Start pulling weeds.</a:t>
            </a:r>
          </a:p>
          <a:p>
            <a:pPr marL="344488" lvl="0" indent="-119063">
              <a:buFont typeface="Arial" pitchFamily="34" charset="0"/>
              <a:buChar char="•"/>
            </a:pPr>
            <a:r>
              <a:rPr lang="en-US" kern="1200" dirty="0" smtClean="0">
                <a:solidFill>
                  <a:schemeClr val="tx1"/>
                </a:solidFill>
              </a:rPr>
              <a:t>Will my work be more effective if I moved parts around</a:t>
            </a:r>
            <a:r>
              <a:rPr lang="en-US" kern="1200" dirty="0" smtClean="0">
                <a:solidFill>
                  <a:schemeClr val="tx1"/>
                </a:solidFill>
              </a:rPr>
              <a:t>?  </a:t>
            </a:r>
            <a:r>
              <a:rPr lang="en-US" kern="1200" dirty="0" smtClean="0">
                <a:solidFill>
                  <a:schemeClr val="tx1"/>
                </a:solidFill>
              </a:rPr>
              <a:t>Cozy your work.</a:t>
            </a:r>
          </a:p>
          <a:p>
            <a:pPr marL="344488" lvl="0" indent="-119063">
              <a:buFont typeface="Arial" pitchFamily="34" charset="0"/>
              <a:buChar char="•"/>
            </a:pPr>
            <a:r>
              <a:rPr lang="en-US" kern="1200" dirty="0" smtClean="0">
                <a:solidFill>
                  <a:schemeClr val="tx1"/>
                </a:solidFill>
              </a:rPr>
              <a:t>Ask yourself, “If I were the editor, would I buy this?”</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28</a:t>
            </a:fld>
            <a:endParaRPr lang="en-US"/>
          </a:p>
        </p:txBody>
      </p:sp>
    </p:spTree>
    <p:extLst>
      <p:ext uri="{BB962C8B-B14F-4D97-AF65-F5344CB8AC3E}">
        <p14:creationId xmlns:p14="http://schemas.microsoft.com/office/powerpoint/2010/main" val="309198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kern="1200" dirty="0" smtClean="0">
                <a:solidFill>
                  <a:schemeClr val="tx1"/>
                </a:solidFill>
              </a:rPr>
              <a:t>8. More </a:t>
            </a:r>
            <a:r>
              <a:rPr lang="en-US" b="1" u="sng" kern="1200" dirty="0" smtClean="0">
                <a:solidFill>
                  <a:schemeClr val="tx1"/>
                </a:solidFill>
              </a:rPr>
              <a:t>Self-Editing</a:t>
            </a:r>
            <a:r>
              <a:rPr lang="en-US" b="1" kern="1200" dirty="0" smtClean="0">
                <a:solidFill>
                  <a:schemeClr val="tx1"/>
                </a:solidFill>
              </a:rPr>
              <a:t> </a:t>
            </a:r>
            <a:endParaRPr lang="en-US" kern="1200" dirty="0" smtClean="0">
              <a:solidFill>
                <a:schemeClr val="tx1"/>
              </a:solidFill>
            </a:endParaRPr>
          </a:p>
          <a:p>
            <a:r>
              <a:rPr lang="en-US" kern="1200" dirty="0" smtClean="0">
                <a:solidFill>
                  <a:schemeClr val="tx1"/>
                </a:solidFill>
              </a:rPr>
              <a:t> </a:t>
            </a:r>
          </a:p>
          <a:p>
            <a:r>
              <a:rPr lang="en-US" kern="1200" dirty="0" smtClean="0">
                <a:solidFill>
                  <a:schemeClr val="tx1"/>
                </a:solidFill>
              </a:rPr>
              <a:t>After all this, you still need to ask yourself some more questions, as you reread your manuscript:</a:t>
            </a:r>
          </a:p>
          <a:p>
            <a:r>
              <a:rPr lang="en-US" kern="1200" dirty="0" smtClean="0">
                <a:solidFill>
                  <a:schemeClr val="tx1"/>
                </a:solidFill>
              </a:rPr>
              <a:t> </a:t>
            </a:r>
          </a:p>
          <a:p>
            <a:pPr marL="344488" lvl="0" indent="-119063">
              <a:buFont typeface="Arial" pitchFamily="34" charset="0"/>
              <a:buChar char="•"/>
            </a:pPr>
            <a:r>
              <a:rPr lang="en-US" kern="1200" dirty="0" smtClean="0">
                <a:solidFill>
                  <a:schemeClr val="tx1"/>
                </a:solidFill>
              </a:rPr>
              <a:t>Will what I have written here reach out to the reader’s needs and interests?</a:t>
            </a:r>
          </a:p>
          <a:p>
            <a:pPr marL="344488" lvl="0" indent="-119063">
              <a:buFont typeface="Arial" pitchFamily="34" charset="0"/>
              <a:buChar char="•"/>
            </a:pPr>
            <a:r>
              <a:rPr lang="en-US" kern="1200" dirty="0" smtClean="0">
                <a:solidFill>
                  <a:schemeClr val="tx1"/>
                </a:solidFill>
              </a:rPr>
              <a:t>Is the context clear in all points?</a:t>
            </a:r>
          </a:p>
          <a:p>
            <a:pPr marL="344488" lvl="0" indent="-119063">
              <a:buFont typeface="Arial" pitchFamily="34" charset="0"/>
              <a:buChar char="•"/>
            </a:pPr>
            <a:r>
              <a:rPr lang="en-US" kern="1200" dirty="0" smtClean="0">
                <a:solidFill>
                  <a:schemeClr val="tx1"/>
                </a:solidFill>
              </a:rPr>
              <a:t>If quotes are used, are they correct?</a:t>
            </a:r>
          </a:p>
          <a:p>
            <a:pPr marL="344488" lvl="0" indent="-119063">
              <a:buFont typeface="Arial" pitchFamily="34" charset="0"/>
              <a:buChar char="•"/>
            </a:pPr>
            <a:r>
              <a:rPr lang="en-US" kern="1200" dirty="0" smtClean="0">
                <a:solidFill>
                  <a:schemeClr val="tx1"/>
                </a:solidFill>
              </a:rPr>
              <a:t>Leaders note: One of the most important rules is to always – always – always – be sure that you spell a person’s name correctly, get their title correctly, and quote them correctly.  If you’re not sure, verify!</a:t>
            </a:r>
          </a:p>
          <a:p>
            <a:pPr marL="344488" lvl="0" indent="-119063">
              <a:buFont typeface="Arial" pitchFamily="34" charset="0"/>
              <a:buChar char="•"/>
            </a:pPr>
            <a:r>
              <a:rPr lang="en-US" kern="1200" dirty="0" smtClean="0">
                <a:solidFill>
                  <a:schemeClr val="tx1"/>
                </a:solidFill>
              </a:rPr>
              <a:t>Is there a reason for everything that is there?</a:t>
            </a:r>
          </a:p>
          <a:p>
            <a:pPr marL="344488" lvl="0" indent="-119063">
              <a:buFont typeface="Arial" pitchFamily="34" charset="0"/>
              <a:buChar char="•"/>
            </a:pPr>
            <a:r>
              <a:rPr lang="en-US" kern="1200" dirty="0" smtClean="0">
                <a:solidFill>
                  <a:schemeClr val="tx1"/>
                </a:solidFill>
              </a:rPr>
              <a:t>Check each paragraph for flow and linkage to its neighbor.</a:t>
            </a:r>
          </a:p>
          <a:p>
            <a:pPr marL="344488" lvl="0" indent="-119063">
              <a:buFont typeface="Arial" pitchFamily="34" charset="0"/>
              <a:buChar char="•"/>
            </a:pPr>
            <a:r>
              <a:rPr lang="en-US" kern="1200" dirty="0" smtClean="0">
                <a:solidFill>
                  <a:schemeClr val="tx1"/>
                </a:solidFill>
              </a:rPr>
              <a:t>Check each sentence for weakness.</a:t>
            </a:r>
          </a:p>
        </p:txBody>
      </p:sp>
      <p:sp>
        <p:nvSpPr>
          <p:cNvPr id="4" name="Slide Number Placeholder 3"/>
          <p:cNvSpPr>
            <a:spLocks noGrp="1"/>
          </p:cNvSpPr>
          <p:nvPr>
            <p:ph type="sldNum" sz="quarter" idx="10"/>
          </p:nvPr>
        </p:nvSpPr>
        <p:spPr/>
        <p:txBody>
          <a:bodyPr/>
          <a:lstStyle/>
          <a:p>
            <a:fld id="{A90E8CE3-C0AA-4BB5-91B9-49A8217EC09F}" type="slidenum">
              <a:rPr lang="en-US" smtClean="0"/>
              <a:pPr/>
              <a:t>29</a:t>
            </a:fld>
            <a:endParaRPr lang="en-US"/>
          </a:p>
        </p:txBody>
      </p:sp>
    </p:spTree>
    <p:extLst>
      <p:ext uri="{BB962C8B-B14F-4D97-AF65-F5344CB8AC3E}">
        <p14:creationId xmlns:p14="http://schemas.microsoft.com/office/powerpoint/2010/main" val="887077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kern="1200" dirty="0" smtClean="0">
                <a:solidFill>
                  <a:schemeClr val="tx1"/>
                </a:solidFill>
              </a:rPr>
              <a:t>INTRODUCTION</a:t>
            </a:r>
          </a:p>
          <a:p>
            <a:r>
              <a:rPr lang="en-US" kern="1200" dirty="0" smtClean="0">
                <a:solidFill>
                  <a:schemeClr val="tx1"/>
                </a:solidFill>
              </a:rPr>
              <a:t> </a:t>
            </a:r>
          </a:p>
          <a:p>
            <a:r>
              <a:rPr lang="en-US" kern="1200" dirty="0" smtClean="0">
                <a:solidFill>
                  <a:schemeClr val="tx1"/>
                </a:solidFill>
              </a:rPr>
              <a:t>A </a:t>
            </a:r>
            <a:r>
              <a:rPr lang="en-US" kern="1200" dirty="0" smtClean="0">
                <a:solidFill>
                  <a:schemeClr val="tx1"/>
                </a:solidFill>
              </a:rPr>
              <a:t>writer writes for readers.  Engaging the reader at the start and holding the reader’s interest through the writing is the epitome of good writing.  The writer’s goal is to finish with a satisfied reader.</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3</a:t>
            </a:fld>
            <a:endParaRPr lang="en-US"/>
          </a:p>
        </p:txBody>
      </p:sp>
    </p:spTree>
    <p:extLst>
      <p:ext uri="{BB962C8B-B14F-4D97-AF65-F5344CB8AC3E}">
        <p14:creationId xmlns:p14="http://schemas.microsoft.com/office/powerpoint/2010/main" val="1877565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9063" lvl="0" indent="-119063">
              <a:buFont typeface="Arial" pitchFamily="34" charset="0"/>
              <a:buChar char="•"/>
            </a:pPr>
            <a:r>
              <a:rPr lang="en-US" kern="1200" dirty="0" smtClean="0">
                <a:solidFill>
                  <a:schemeClr val="tx1"/>
                </a:solidFill>
              </a:rPr>
              <a:t>Check your grammar.</a:t>
            </a:r>
          </a:p>
          <a:p>
            <a:pPr marL="119063" lvl="0" indent="-119063">
              <a:buFont typeface="Arial" pitchFamily="34" charset="0"/>
              <a:buChar char="•"/>
            </a:pPr>
            <a:r>
              <a:rPr lang="en-US" kern="1200" dirty="0" smtClean="0">
                <a:solidFill>
                  <a:schemeClr val="tx1"/>
                </a:solidFill>
              </a:rPr>
              <a:t>Make sure you have no spelling or punctuation problems.</a:t>
            </a:r>
          </a:p>
          <a:p>
            <a:pPr marL="119063" lvl="0" indent="-119063">
              <a:buFont typeface="Arial" pitchFamily="34" charset="0"/>
              <a:buChar char="•"/>
            </a:pPr>
            <a:r>
              <a:rPr lang="en-US" kern="1200" dirty="0" smtClean="0">
                <a:solidFill>
                  <a:schemeClr val="tx1"/>
                </a:solidFill>
              </a:rPr>
              <a:t>Now look at each individual word. Is each one the precise word you need?  Are some too flabby? Unnecessary?</a:t>
            </a:r>
          </a:p>
          <a:p>
            <a:pPr marL="119063" lvl="0" indent="-119063">
              <a:buFont typeface="Arial" pitchFamily="34" charset="0"/>
              <a:buChar char="•"/>
            </a:pPr>
            <a:r>
              <a:rPr lang="en-US" kern="1200" dirty="0" smtClean="0">
                <a:solidFill>
                  <a:schemeClr val="tx1"/>
                </a:solidFill>
              </a:rPr>
              <a:t>Be ruthless with your editing pencil! But, make sure each correction actually improves the copy, editing purely for the sake of editing accomplishes nothing.</a:t>
            </a:r>
          </a:p>
          <a:p>
            <a:pPr marL="119063" indent="-119063"/>
            <a:r>
              <a:rPr lang="en-US" kern="1200" dirty="0" smtClean="0">
                <a:solidFill>
                  <a:schemeClr val="tx1"/>
                </a:solidFill>
              </a:rPr>
              <a:t> </a:t>
            </a:r>
          </a:p>
          <a:p>
            <a:pPr marL="0" indent="0">
              <a:buFont typeface="Arial" pitchFamily="34" charset="0"/>
              <a:buNone/>
            </a:pPr>
            <a:r>
              <a:rPr lang="en-US" kern="1200" dirty="0" smtClean="0">
                <a:solidFill>
                  <a:schemeClr val="tx1"/>
                </a:solidFill>
              </a:rPr>
              <a:t>Remember, if you’re not careful about the facts and by some chance your work is published with errors, you discredit yourself as a writer.</a:t>
            </a:r>
          </a:p>
          <a:p>
            <a:pPr marL="119063" indent="-119063"/>
            <a:r>
              <a:rPr lang="en-US" kern="1200" dirty="0" smtClean="0">
                <a:solidFill>
                  <a:schemeClr val="tx1"/>
                </a:solidFill>
              </a:rPr>
              <a:t> </a:t>
            </a:r>
          </a:p>
          <a:p>
            <a:pPr marL="0" indent="0">
              <a:buFont typeface="Arial" pitchFamily="34" charset="0"/>
              <a:buNone/>
            </a:pPr>
            <a:r>
              <a:rPr lang="en-US" kern="1200" dirty="0" smtClean="0">
                <a:solidFill>
                  <a:schemeClr val="tx1"/>
                </a:solidFill>
              </a:rPr>
              <a:t>As you edit and review your work, read it aloud.  Usually this verbal review also points out changes you want to make.  Keep in mind that even editors need editors.  Again, another set of eyes proves invaluable in the editing process.</a:t>
            </a:r>
          </a:p>
          <a:p>
            <a:pPr marL="119063" indent="-119063">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30</a:t>
            </a:fld>
            <a:endParaRPr lang="en-US"/>
          </a:p>
        </p:txBody>
      </p:sp>
    </p:spTree>
    <p:extLst>
      <p:ext uri="{BB962C8B-B14F-4D97-AF65-F5344CB8AC3E}">
        <p14:creationId xmlns:p14="http://schemas.microsoft.com/office/powerpoint/2010/main" val="530498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286000" cy="1714500"/>
          </a:xfrm>
        </p:spPr>
      </p:sp>
      <p:sp>
        <p:nvSpPr>
          <p:cNvPr id="3" name="Notes Placeholder 2"/>
          <p:cNvSpPr>
            <a:spLocks noGrp="1"/>
          </p:cNvSpPr>
          <p:nvPr>
            <p:ph type="body" idx="1"/>
          </p:nvPr>
        </p:nvSpPr>
        <p:spPr>
          <a:xfrm>
            <a:off x="685800" y="2483768"/>
            <a:ext cx="5486400" cy="5974432"/>
          </a:xfrm>
        </p:spPr>
        <p:txBody>
          <a:bodyPr>
            <a:normAutofit/>
          </a:bodyPr>
          <a:lstStyle/>
          <a:p>
            <a:r>
              <a:rPr lang="en-US" b="1" kern="1200" dirty="0" smtClean="0">
                <a:solidFill>
                  <a:schemeClr val="tx1"/>
                </a:solidFill>
              </a:rPr>
              <a:t>Sample Press Release </a:t>
            </a:r>
            <a:endParaRPr lang="en-US" kern="1200" dirty="0" smtClean="0">
              <a:solidFill>
                <a:schemeClr val="tx1"/>
              </a:solidFill>
            </a:endParaRPr>
          </a:p>
          <a:p>
            <a:r>
              <a:rPr lang="en-US" kern="1200" dirty="0" smtClean="0">
                <a:solidFill>
                  <a:schemeClr val="tx1"/>
                </a:solidFill>
              </a:rPr>
              <a:t> </a:t>
            </a:r>
          </a:p>
          <a:p>
            <a:r>
              <a:rPr lang="en-US" kern="1200" dirty="0" smtClean="0">
                <a:solidFill>
                  <a:schemeClr val="tx1"/>
                </a:solidFill>
              </a:rPr>
              <a:t>At this point, let’s study the aspect of writing press releases because self-editing is quite important here.  The editor who receives your work will judge the church or organization you represent by the type of material you submit to the newspaper in a press release.  So, keep it top-notch! </a:t>
            </a:r>
          </a:p>
          <a:p>
            <a:endParaRPr lang="en-US" dirty="0" smtClean="0"/>
          </a:p>
          <a:p>
            <a:r>
              <a:rPr lang="en-US" kern="1200" dirty="0" smtClean="0">
                <a:solidFill>
                  <a:schemeClr val="tx1"/>
                </a:solidFill>
              </a:rPr>
              <a:t>Please note that we addressed the basic questions of who, what, where, when, why, how.</a:t>
            </a:r>
          </a:p>
          <a:p>
            <a:r>
              <a:rPr lang="en-US" kern="1200" dirty="0" smtClean="0">
                <a:solidFill>
                  <a:schemeClr val="tx1"/>
                </a:solidFill>
              </a:rPr>
              <a:t> </a:t>
            </a:r>
          </a:p>
          <a:p>
            <a:r>
              <a:rPr lang="en-US" kern="1200" dirty="0" smtClean="0">
                <a:solidFill>
                  <a:schemeClr val="tx1"/>
                </a:solidFill>
              </a:rPr>
              <a:t>What caught your attention in this press release?  If you are a stressed out woman  (a sandwich woman) you might think, “This is just what I need.”</a:t>
            </a:r>
          </a:p>
          <a:p>
            <a:r>
              <a:rPr lang="en-US" kern="1200" dirty="0" smtClean="0">
                <a:solidFill>
                  <a:schemeClr val="tx1"/>
                </a:solidFill>
              </a:rPr>
              <a:t> </a:t>
            </a:r>
          </a:p>
          <a:p>
            <a:r>
              <a:rPr lang="en-US" kern="1200" dirty="0" smtClean="0">
                <a:solidFill>
                  <a:schemeClr val="tx1"/>
                </a:solidFill>
              </a:rPr>
              <a:t>Why would this seminar appeal to someone? </a:t>
            </a:r>
          </a:p>
          <a:p>
            <a:r>
              <a:rPr lang="en-US" kern="1200" dirty="0" smtClean="0">
                <a:solidFill>
                  <a:schemeClr val="tx1"/>
                </a:solidFill>
              </a:rPr>
              <a:t>  </a:t>
            </a:r>
          </a:p>
          <a:p>
            <a:r>
              <a:rPr lang="en-US" kern="1200" dirty="0" smtClean="0">
                <a:solidFill>
                  <a:schemeClr val="tx1"/>
                </a:solidFill>
              </a:rPr>
              <a:t>The seminar is being held at a public facility, the speaker is a female medical personnel, it’s at a reasonable time, no (or inexpensive) cost, and it quickly establishes a connection with the woman who is feeling stretched in too many directions.</a:t>
            </a:r>
          </a:p>
          <a:p>
            <a:r>
              <a:rPr lang="en-US" kern="1200" dirty="0" smtClean="0">
                <a:solidFill>
                  <a:schemeClr val="tx1"/>
                </a:solidFill>
              </a:rPr>
              <a:t> </a:t>
            </a:r>
          </a:p>
          <a:p>
            <a:r>
              <a:rPr lang="en-US" kern="1200" dirty="0" smtClean="0">
                <a:solidFill>
                  <a:schemeClr val="tx1"/>
                </a:solidFill>
              </a:rPr>
              <a:t>This kind of a press release can catch the attention of newspaper, radio, television editors, and program directors, who might want to obtain interviews for articles, live program coverage, or follow up the program with “after” articles.</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31</a:t>
            </a:fld>
            <a:endParaRPr lang="en-US"/>
          </a:p>
        </p:txBody>
      </p:sp>
    </p:spTree>
    <p:extLst>
      <p:ext uri="{BB962C8B-B14F-4D97-AF65-F5344CB8AC3E}">
        <p14:creationId xmlns:p14="http://schemas.microsoft.com/office/powerpoint/2010/main" val="873524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14800"/>
            <a:ext cx="5486400" cy="4343400"/>
          </a:xfrm>
        </p:spPr>
        <p:txBody>
          <a:bodyPr>
            <a:normAutofit lnSpcReduction="10000"/>
          </a:bodyPr>
          <a:lstStyle/>
          <a:p>
            <a:r>
              <a:rPr lang="en-US" sz="1200" b="1" kern="1200" dirty="0" smtClean="0">
                <a:solidFill>
                  <a:schemeClr val="tx1"/>
                </a:solidFill>
                <a:effectLst/>
                <a:latin typeface="+mn-lt"/>
                <a:ea typeface="+mn-ea"/>
                <a:cs typeface="+mn-cs"/>
              </a:rPr>
              <a:t>9. </a:t>
            </a:r>
            <a:r>
              <a:rPr lang="en-US" sz="1200" b="1" u="sng" kern="1200" dirty="0" smtClean="0">
                <a:solidFill>
                  <a:schemeClr val="tx1"/>
                </a:solidFill>
                <a:effectLst/>
                <a:latin typeface="+mn-lt"/>
                <a:ea typeface="+mn-ea"/>
                <a:cs typeface="+mn-cs"/>
              </a:rPr>
              <a:t>Curiosity and Caution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you can see, writing is not a lazy woman’s task.  It requires much discipline.  It also requires two other aspects, which separates the weak-kneed, “</a:t>
            </a:r>
            <a:r>
              <a:rPr lang="en-US" sz="1200" kern="1200" dirty="0" err="1" smtClean="0">
                <a:solidFill>
                  <a:schemeClr val="tx1"/>
                </a:solidFill>
                <a:effectLst/>
                <a:latin typeface="+mn-lt"/>
                <a:ea typeface="+mn-ea"/>
                <a:cs typeface="+mn-cs"/>
              </a:rPr>
              <a:t>wanna</a:t>
            </a:r>
            <a:r>
              <a:rPr lang="en-US" sz="1200" kern="1200" dirty="0" smtClean="0">
                <a:solidFill>
                  <a:schemeClr val="tx1"/>
                </a:solidFill>
                <a:effectLst/>
                <a:latin typeface="+mn-lt"/>
                <a:ea typeface="+mn-ea"/>
                <a:cs typeface="+mn-cs"/>
              </a:rPr>
              <a:t>-be” writer from a published writer.  These two aspects are </a:t>
            </a:r>
            <a:r>
              <a:rPr lang="en-US" sz="1200" b="1" kern="1200" dirty="0" smtClean="0">
                <a:solidFill>
                  <a:schemeClr val="tx1"/>
                </a:solidFill>
                <a:effectLst/>
                <a:latin typeface="+mn-lt"/>
                <a:ea typeface="+mn-ea"/>
                <a:cs typeface="+mn-cs"/>
              </a:rPr>
              <a:t>curiosity</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caution.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a writer is not curious, she will fail to capture all the information needed for well-rounded writing.  A writer must exhibit interest in order to seek out the correct information.  You go after information and pay attention to what it is telling because one piece of information will give you ideas on what else to seek.  Just like you would check each of the tomato vines in your garden for ripe tomatoes, you want to follow every lead you can think of and gather all the information you can.  An unenthusiastic, non-curious writer will bore the reader.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Yet, coupled with curiosity is caution!  As you research, inquire, and interview to seek out the facts; keep in mind you rarely use all the information you garner.  This is often true with quotes from an interviewee.  Do not overburden your manuscript with too much information.  But, you want to gather all the information you can so you will have a very clear understanding of your subject and will have lots of great ideas for your article.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Another caution: if you interview someone for information on your subject and the interviewee seems to exaggerate or hedge with questions at any point, urge clarification or delete the statements.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0E8CE3-C0AA-4BB5-91B9-49A8217EC09F}" type="slidenum">
              <a:rPr lang="en-US" smtClean="0"/>
              <a:pPr/>
              <a:t>32</a:t>
            </a:fld>
            <a:endParaRPr lang="en-US"/>
          </a:p>
        </p:txBody>
      </p:sp>
    </p:spTree>
    <p:extLst>
      <p:ext uri="{BB962C8B-B14F-4D97-AF65-F5344CB8AC3E}">
        <p14:creationId xmlns:p14="http://schemas.microsoft.com/office/powerpoint/2010/main" val="1148521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395288"/>
            <a:ext cx="3416300" cy="2562225"/>
          </a:xfrm>
        </p:spPr>
      </p:sp>
      <p:sp>
        <p:nvSpPr>
          <p:cNvPr id="3" name="Notes Placeholder 2"/>
          <p:cNvSpPr>
            <a:spLocks noGrp="1"/>
          </p:cNvSpPr>
          <p:nvPr>
            <p:ph type="body" idx="1"/>
          </p:nvPr>
        </p:nvSpPr>
        <p:spPr>
          <a:xfrm>
            <a:off x="685800" y="2990056"/>
            <a:ext cx="5839544" cy="5974432"/>
          </a:xfrm>
        </p:spPr>
        <p:txBody>
          <a:bodyPr>
            <a:noAutofit/>
          </a:bodyPr>
          <a:lstStyle/>
          <a:p>
            <a:r>
              <a:rPr lang="en-US" b="1" u="sng" kern="1200" dirty="0" smtClean="0">
                <a:solidFill>
                  <a:schemeClr val="tx1"/>
                </a:solidFill>
                <a:latin typeface="+mn-lt"/>
                <a:ea typeface="+mn-ea"/>
                <a:cs typeface="+mn-cs"/>
              </a:rPr>
              <a:t>10. Interviewing</a:t>
            </a:r>
            <a:r>
              <a:rPr lang="en-US" b="1" kern="1200" dirty="0" smtClean="0">
                <a:solidFill>
                  <a:schemeClr val="tx1"/>
                </a:solidFill>
                <a:latin typeface="+mn-lt"/>
                <a:ea typeface="+mn-ea"/>
                <a:cs typeface="+mn-cs"/>
              </a:rPr>
              <a:t> </a:t>
            </a:r>
            <a:r>
              <a:rPr lang="en-US" b="1" u="sng" kern="1200" dirty="0" smtClean="0">
                <a:solidFill>
                  <a:schemeClr val="tx1"/>
                </a:solidFill>
                <a:latin typeface="+mn-lt"/>
                <a:ea typeface="+mn-ea"/>
                <a:cs typeface="+mn-cs"/>
              </a:rPr>
              <a:t>for</a:t>
            </a:r>
            <a:r>
              <a:rPr lang="en-US" b="1" kern="1200" dirty="0" smtClean="0">
                <a:solidFill>
                  <a:schemeClr val="tx1"/>
                </a:solidFill>
                <a:latin typeface="+mn-lt"/>
                <a:ea typeface="+mn-ea"/>
                <a:cs typeface="+mn-cs"/>
              </a:rPr>
              <a:t> </a:t>
            </a:r>
            <a:r>
              <a:rPr lang="en-US" b="1" u="sng" kern="1200" dirty="0" smtClean="0">
                <a:solidFill>
                  <a:schemeClr val="tx1"/>
                </a:solidFill>
                <a:latin typeface="+mn-lt"/>
                <a:ea typeface="+mn-ea"/>
                <a:cs typeface="+mn-cs"/>
              </a:rPr>
              <a:t>Information</a:t>
            </a:r>
            <a:r>
              <a:rPr lang="en-US" b="1" kern="1200" dirty="0" smtClean="0">
                <a:solidFill>
                  <a:schemeClr val="tx1"/>
                </a:solidFill>
                <a:latin typeface="+mn-lt"/>
                <a:ea typeface="+mn-ea"/>
                <a:cs typeface="+mn-cs"/>
              </a:rPr>
              <a:t> </a:t>
            </a:r>
            <a:endParaRPr lang="en-US" kern="1200" dirty="0" smtClean="0">
              <a:solidFill>
                <a:schemeClr val="tx1"/>
              </a:solidFill>
              <a:latin typeface="+mn-lt"/>
              <a:ea typeface="+mn-ea"/>
              <a:cs typeface="+mn-cs"/>
            </a:endParaRP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Successful interviewing – the practice of getting another person to talk freely – is largely an exercise in human relations.  The key to an effective interview is to make friends, and the sooner the better.  In the first few minutes you want to demonstrate a true interest in the person you are interviewing and what they have to share with you.  The questions you will most want to avoid: </a:t>
            </a:r>
          </a:p>
          <a:p>
            <a:endParaRPr lang="en-US" kern="1200" dirty="0" smtClean="0">
              <a:solidFill>
                <a:schemeClr val="tx1"/>
              </a:solidFill>
              <a:latin typeface="+mn-lt"/>
              <a:ea typeface="+mn-ea"/>
              <a:cs typeface="+mn-cs"/>
            </a:endParaRPr>
          </a:p>
          <a:p>
            <a:pPr marL="171450" indent="-171450">
              <a:buFont typeface="Arial" charset="0"/>
              <a:buChar char="•"/>
            </a:pPr>
            <a:r>
              <a:rPr lang="en-US" kern="1200" dirty="0" smtClean="0">
                <a:solidFill>
                  <a:schemeClr val="tx1"/>
                </a:solidFill>
                <a:latin typeface="+mn-lt"/>
                <a:ea typeface="+mn-ea"/>
                <a:cs typeface="+mn-cs"/>
              </a:rPr>
              <a:t>Do not ask a question which allows the interviewee to answer with only a </a:t>
            </a:r>
            <a:r>
              <a:rPr lang="en-US" b="1" u="sng" kern="1200" dirty="0" smtClean="0">
                <a:solidFill>
                  <a:schemeClr val="tx1"/>
                </a:solidFill>
                <a:latin typeface="+mn-lt"/>
                <a:ea typeface="+mn-ea"/>
                <a:cs typeface="+mn-cs"/>
              </a:rPr>
              <a:t>“</a:t>
            </a:r>
            <a:r>
              <a:rPr lang="en-US" b="1" u="sng" kern="1200" dirty="0" err="1" smtClean="0">
                <a:solidFill>
                  <a:schemeClr val="tx1"/>
                </a:solidFill>
                <a:latin typeface="+mn-lt"/>
                <a:ea typeface="+mn-ea"/>
                <a:cs typeface="+mn-cs"/>
              </a:rPr>
              <a:t>yes</a:t>
            </a:r>
            <a:r>
              <a:rPr lang="en-US" kern="1200" dirty="0" err="1" smtClean="0">
                <a:solidFill>
                  <a:schemeClr val="tx1"/>
                </a:solidFill>
                <a:latin typeface="+mn-lt"/>
                <a:ea typeface="+mn-ea"/>
                <a:cs typeface="+mn-cs"/>
              </a:rPr>
              <a:t>”or</a:t>
            </a:r>
            <a:r>
              <a:rPr lang="en-US" kern="1200" dirty="0" smtClean="0">
                <a:solidFill>
                  <a:schemeClr val="tx1"/>
                </a:solidFill>
                <a:latin typeface="+mn-lt"/>
                <a:ea typeface="+mn-ea"/>
                <a:cs typeface="+mn-cs"/>
              </a:rPr>
              <a:t> </a:t>
            </a:r>
            <a:r>
              <a:rPr lang="en-US" b="1" u="sng" kern="1200" dirty="0" smtClean="0">
                <a:solidFill>
                  <a:schemeClr val="tx1"/>
                </a:solidFill>
                <a:latin typeface="+mn-lt"/>
                <a:ea typeface="+mn-ea"/>
                <a:cs typeface="+mn-cs"/>
              </a:rPr>
              <a:t>“no</a:t>
            </a:r>
            <a:r>
              <a:rPr lang="en-US" kern="1200" dirty="0" smtClean="0">
                <a:solidFill>
                  <a:schemeClr val="tx1"/>
                </a:solidFill>
                <a:latin typeface="+mn-lt"/>
                <a:ea typeface="+mn-ea"/>
                <a:cs typeface="+mn-cs"/>
              </a:rPr>
              <a:t>.”  Their response to your question will give you little information.   Ask the question in such a way that the interviewee is encouraged to share more information.</a:t>
            </a:r>
          </a:p>
          <a:p>
            <a:r>
              <a:rPr lang="en-US" kern="1200" dirty="0" smtClean="0">
                <a:solidFill>
                  <a:schemeClr val="tx1"/>
                </a:solidFill>
                <a:latin typeface="+mn-lt"/>
                <a:ea typeface="+mn-ea"/>
                <a:cs typeface="+mn-cs"/>
              </a:rPr>
              <a:t> </a:t>
            </a:r>
          </a:p>
          <a:p>
            <a:r>
              <a:rPr lang="en-US" b="1" kern="1200" dirty="0" smtClean="0">
                <a:solidFill>
                  <a:schemeClr val="tx1"/>
                </a:solidFill>
                <a:latin typeface="+mn-lt"/>
                <a:ea typeface="+mn-ea"/>
                <a:cs typeface="+mn-cs"/>
              </a:rPr>
              <a:t>Example: </a:t>
            </a:r>
            <a:r>
              <a:rPr lang="en-US" kern="1200" dirty="0" smtClean="0">
                <a:solidFill>
                  <a:schemeClr val="tx1"/>
                </a:solidFill>
                <a:latin typeface="+mn-lt"/>
                <a:ea typeface="+mn-ea"/>
                <a:cs typeface="+mn-cs"/>
              </a:rPr>
              <a:t>You may be interviewing a woman mayor.  Don’t ask, “Have you always wanted to be involved in local government?’  As you see, the answer could be simply a “yes” or a “no.”  A better question is, “Tell me, please, how did you get interested in local government?”</a:t>
            </a:r>
          </a:p>
          <a:p>
            <a:endParaRPr lang="en-US" dirty="0"/>
          </a:p>
          <a:p>
            <a:pPr marL="171450" indent="-171450">
              <a:buFont typeface="Arial" charset="0"/>
              <a:buChar char="•"/>
            </a:pPr>
            <a:r>
              <a:rPr lang="en-US" kern="1200" dirty="0" smtClean="0">
                <a:solidFill>
                  <a:schemeClr val="tx1"/>
                </a:solidFill>
                <a:latin typeface="+mn-lt"/>
                <a:ea typeface="+mn-ea"/>
                <a:cs typeface="+mn-cs"/>
              </a:rPr>
              <a:t>Do not ask a </a:t>
            </a:r>
            <a:r>
              <a:rPr lang="en-US" b="1" kern="1200" dirty="0" smtClean="0">
                <a:solidFill>
                  <a:schemeClr val="tx1"/>
                </a:solidFill>
                <a:latin typeface="+mn-lt"/>
                <a:ea typeface="+mn-ea"/>
                <a:cs typeface="+mn-cs"/>
              </a:rPr>
              <a:t>“</a:t>
            </a:r>
            <a:r>
              <a:rPr lang="en-US" b="1" u="sng" kern="1200" dirty="0" smtClean="0">
                <a:solidFill>
                  <a:schemeClr val="tx1"/>
                </a:solidFill>
                <a:latin typeface="+mn-lt"/>
                <a:ea typeface="+mn-ea"/>
                <a:cs typeface="+mn-cs"/>
              </a:rPr>
              <a:t>leading</a:t>
            </a:r>
            <a:r>
              <a:rPr lang="en-US" b="1" kern="1200" dirty="0" smtClean="0">
                <a:solidFill>
                  <a:schemeClr val="tx1"/>
                </a:solidFill>
                <a:latin typeface="+mn-lt"/>
                <a:ea typeface="+mn-ea"/>
                <a:cs typeface="+mn-cs"/>
              </a:rPr>
              <a:t> </a:t>
            </a:r>
            <a:r>
              <a:rPr lang="en-US" b="1" u="sng" kern="1200" dirty="0" smtClean="0">
                <a:solidFill>
                  <a:schemeClr val="tx1"/>
                </a:solidFill>
                <a:latin typeface="+mn-lt"/>
                <a:ea typeface="+mn-ea"/>
                <a:cs typeface="+mn-cs"/>
              </a:rPr>
              <a:t>question</a:t>
            </a:r>
            <a:r>
              <a:rPr lang="en-US" kern="1200" dirty="0" smtClean="0">
                <a:solidFill>
                  <a:schemeClr val="tx1"/>
                </a:solidFill>
                <a:latin typeface="+mn-lt"/>
                <a:ea typeface="+mn-ea"/>
                <a:cs typeface="+mn-cs"/>
              </a:rPr>
              <a:t>” which manages to strongly suggest what you consider to be the correct answer to give.</a:t>
            </a:r>
          </a:p>
          <a:p>
            <a:r>
              <a:rPr lang="en-US" kern="1200" dirty="0" smtClean="0">
                <a:solidFill>
                  <a:schemeClr val="tx1"/>
                </a:solidFill>
                <a:latin typeface="+mn-lt"/>
                <a:ea typeface="+mn-ea"/>
                <a:cs typeface="+mn-cs"/>
              </a:rPr>
              <a:t> </a:t>
            </a:r>
          </a:p>
          <a:p>
            <a:r>
              <a:rPr lang="en-US" b="1" kern="1200" dirty="0" smtClean="0">
                <a:solidFill>
                  <a:schemeClr val="tx1"/>
                </a:solidFill>
                <a:latin typeface="+mn-lt"/>
                <a:ea typeface="+mn-ea"/>
                <a:cs typeface="+mn-cs"/>
              </a:rPr>
              <a:t>Example:</a:t>
            </a:r>
            <a:r>
              <a:rPr lang="en-US" kern="1200" dirty="0" smtClean="0">
                <a:solidFill>
                  <a:schemeClr val="tx1"/>
                </a:solidFill>
                <a:latin typeface="+mn-lt"/>
                <a:ea typeface="+mn-ea"/>
                <a:cs typeface="+mn-cs"/>
              </a:rPr>
              <a:t> “Everyone I’ve interviewed says the Sabbath School program is very well organized.  What’s your opinion?”  Here you are suggesting to the listener that the correct answer is to say that the Sabbath School program is very well organized.  The person may have a different opinion but may not feel comfortable giving a different opinion than what everyone else has given.  “Everyone else” may be just one or two people, but the interviewee may be picturing the whole church; who would want to be the one person who stands out? You also want to avoid using a </a:t>
            </a:r>
            <a:r>
              <a:rPr lang="en-US" b="1" kern="1200" dirty="0" smtClean="0">
                <a:solidFill>
                  <a:schemeClr val="tx1"/>
                </a:solidFill>
                <a:latin typeface="+mn-lt"/>
                <a:ea typeface="+mn-ea"/>
                <a:cs typeface="+mn-cs"/>
              </a:rPr>
              <a:t>“</a:t>
            </a:r>
            <a:r>
              <a:rPr lang="en-US" b="1" u="sng" kern="1200" dirty="0" smtClean="0">
                <a:solidFill>
                  <a:schemeClr val="tx1"/>
                </a:solidFill>
                <a:latin typeface="+mn-lt"/>
                <a:ea typeface="+mn-ea"/>
                <a:cs typeface="+mn-cs"/>
              </a:rPr>
              <a:t>loaded</a:t>
            </a:r>
            <a:r>
              <a:rPr lang="en-US" b="1" kern="1200" dirty="0" smtClean="0">
                <a:solidFill>
                  <a:schemeClr val="tx1"/>
                </a:solidFill>
                <a:latin typeface="+mn-lt"/>
                <a:ea typeface="+mn-ea"/>
                <a:cs typeface="+mn-cs"/>
              </a:rPr>
              <a:t> </a:t>
            </a:r>
            <a:r>
              <a:rPr lang="en-US" b="1" u="sng" kern="1200" dirty="0" smtClean="0">
                <a:solidFill>
                  <a:schemeClr val="tx1"/>
                </a:solidFill>
                <a:latin typeface="+mn-lt"/>
                <a:ea typeface="+mn-ea"/>
                <a:cs typeface="+mn-cs"/>
              </a:rPr>
              <a:t>question</a:t>
            </a:r>
            <a:r>
              <a:rPr lang="en-US" b="1" kern="1200" dirty="0" smtClean="0">
                <a:solidFill>
                  <a:schemeClr val="tx1"/>
                </a:solidFill>
                <a:latin typeface="+mn-lt"/>
                <a:ea typeface="+mn-ea"/>
                <a:cs typeface="+mn-cs"/>
              </a:rPr>
              <a:t>”</a:t>
            </a:r>
            <a:r>
              <a:rPr lang="en-US" kern="1200" dirty="0" smtClean="0">
                <a:solidFill>
                  <a:schemeClr val="tx1"/>
                </a:solidFill>
                <a:latin typeface="+mn-lt"/>
                <a:ea typeface="+mn-ea"/>
                <a:cs typeface="+mn-cs"/>
              </a:rPr>
              <a:t> which tends to be very manipulative.</a:t>
            </a:r>
          </a:p>
          <a:p>
            <a:r>
              <a:rPr lang="en-US"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A90E8CE3-C0AA-4BB5-91B9-49A8217EC09F}" type="slidenum">
              <a:rPr lang="en-US" smtClean="0"/>
              <a:pPr/>
              <a:t>33</a:t>
            </a:fld>
            <a:endParaRPr lang="en-US"/>
          </a:p>
        </p:txBody>
      </p:sp>
    </p:spTree>
    <p:extLst>
      <p:ext uri="{BB962C8B-B14F-4D97-AF65-F5344CB8AC3E}">
        <p14:creationId xmlns:p14="http://schemas.microsoft.com/office/powerpoint/2010/main" val="37487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6712" y="4342606"/>
            <a:ext cx="5486400" cy="4114800"/>
          </a:xfrm>
        </p:spPr>
        <p:txBody>
          <a:bodyPr>
            <a:normAutofit/>
          </a:bodyPr>
          <a:lstStyle/>
          <a:p>
            <a:r>
              <a:rPr lang="en-US" b="1" dirty="0"/>
              <a:t>Example: </a:t>
            </a:r>
            <a:r>
              <a:rPr lang="en-US" dirty="0"/>
              <a:t>“You’re a church leader.  At board meeting Joe Smith, the head elder, said that the only way to manage ministry funds would be to have one person manage all the funds rather than allowing each division leader to have access to the funds in their department. That means you won’t be able to manage the funds of your department anymore.  What’s your reaction to this?”  This will easily cause the church leader to have a negative, defensive attitude.  This would be a more appropriate question:  “You’re a leader in the church.  A discussion at board meeting was held on the concern for how the ministry expense funds are managed.  Do you have any ideas on how this needs to be handled?”</a:t>
            </a:r>
          </a:p>
          <a:p>
            <a:endParaRPr lang="en-US" b="1" u="sng" dirty="0"/>
          </a:p>
          <a:p>
            <a:r>
              <a:rPr lang="en-US" b="1" u="sng" kern="1200" dirty="0" smtClean="0">
                <a:solidFill>
                  <a:schemeClr val="tx1"/>
                </a:solidFill>
              </a:rPr>
              <a:t>11. Be</a:t>
            </a:r>
            <a:r>
              <a:rPr lang="en-US" b="1" kern="1200" dirty="0" smtClean="0">
                <a:solidFill>
                  <a:schemeClr val="tx1"/>
                </a:solidFill>
              </a:rPr>
              <a:t> </a:t>
            </a:r>
            <a:r>
              <a:rPr lang="en-US" b="1" u="sng" kern="1200" dirty="0" smtClean="0">
                <a:solidFill>
                  <a:schemeClr val="tx1"/>
                </a:solidFill>
              </a:rPr>
              <a:t>Patient!</a:t>
            </a:r>
            <a:endParaRPr lang="en-US" kern="1200" dirty="0" smtClean="0">
              <a:solidFill>
                <a:schemeClr val="tx1"/>
              </a:solidFill>
            </a:endParaRPr>
          </a:p>
          <a:p>
            <a:r>
              <a:rPr lang="en-US" kern="1200" dirty="0" smtClean="0">
                <a:solidFill>
                  <a:schemeClr val="tx1"/>
                </a:solidFill>
              </a:rPr>
              <a:t> </a:t>
            </a:r>
          </a:p>
          <a:p>
            <a:r>
              <a:rPr lang="en-US" b="1" kern="1200" dirty="0" smtClean="0">
                <a:solidFill>
                  <a:schemeClr val="tx1"/>
                </a:solidFill>
              </a:rPr>
              <a:t>All of the above advice will help get your work into print—but patience prevails.  Realize that not everything you write will make it into print.</a:t>
            </a:r>
            <a:r>
              <a:rPr lang="en-US" kern="1200" dirty="0" smtClean="0">
                <a:solidFill>
                  <a:schemeClr val="tx1"/>
                </a:solidFill>
              </a:rPr>
              <a:t>  But, even when a piece does not make it into print you have gained more valuable experience in writing just by going through the process. Keep writing, and rewriting! To take license with a well-known saying, </a:t>
            </a:r>
            <a:r>
              <a:rPr lang="en-US" b="1" kern="1200" dirty="0" smtClean="0">
                <a:solidFill>
                  <a:schemeClr val="tx1"/>
                </a:solidFill>
              </a:rPr>
              <a:t>“All good things come to those WRITERS who write while they wait.” </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34</a:t>
            </a:fld>
            <a:endParaRPr lang="en-US"/>
          </a:p>
        </p:txBody>
      </p:sp>
    </p:spTree>
    <p:extLst>
      <p:ext uri="{BB962C8B-B14F-4D97-AF65-F5344CB8AC3E}">
        <p14:creationId xmlns:p14="http://schemas.microsoft.com/office/powerpoint/2010/main" val="1541027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Always start with </a:t>
            </a:r>
            <a:r>
              <a:rPr lang="en-US" b="1" kern="1200" dirty="0" smtClean="0">
                <a:solidFill>
                  <a:schemeClr val="tx1"/>
                </a:solidFill>
              </a:rPr>
              <a:t>First things first</a:t>
            </a:r>
            <a:r>
              <a:rPr lang="en-US" b="0" kern="1200" dirty="0" smtClean="0">
                <a:solidFill>
                  <a:schemeClr val="tx1"/>
                </a:solidFill>
              </a:rPr>
              <a:t>:</a:t>
            </a:r>
            <a:r>
              <a:rPr lang="en-US" kern="1200" dirty="0" smtClean="0">
                <a:solidFill>
                  <a:schemeClr val="tx1"/>
                </a:solidFill>
              </a:rPr>
              <a:t> what is the </a:t>
            </a:r>
            <a:r>
              <a:rPr lang="en-US" b="1" u="sng" kern="1200" dirty="0" smtClean="0">
                <a:solidFill>
                  <a:schemeClr val="tx1"/>
                </a:solidFill>
              </a:rPr>
              <a:t>purpose</a:t>
            </a:r>
            <a:r>
              <a:rPr lang="en-US" kern="1200" dirty="0" smtClean="0">
                <a:solidFill>
                  <a:schemeClr val="tx1"/>
                </a:solidFill>
              </a:rPr>
              <a:t> of your writing?  Are you preparing a press release?  A news story?  Or a feature concerning women’s ministries for a newspaper or magazine?  Are you writing a devotional?</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4</a:t>
            </a:fld>
            <a:endParaRPr lang="en-US"/>
          </a:p>
        </p:txBody>
      </p:sp>
    </p:spTree>
    <p:extLst>
      <p:ext uri="{BB962C8B-B14F-4D97-AF65-F5344CB8AC3E}">
        <p14:creationId xmlns:p14="http://schemas.microsoft.com/office/powerpoint/2010/main" val="1265204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Next clarify, who is your </a:t>
            </a:r>
            <a:r>
              <a:rPr lang="en-US" b="1" u="sng" kern="1200" dirty="0" smtClean="0">
                <a:solidFill>
                  <a:schemeClr val="tx1"/>
                </a:solidFill>
              </a:rPr>
              <a:t>audience</a:t>
            </a:r>
            <a:r>
              <a:rPr lang="en-US" kern="1200" dirty="0" smtClean="0">
                <a:solidFill>
                  <a:schemeClr val="tx1"/>
                </a:solidFill>
              </a:rPr>
              <a:t>? Knowing your </a:t>
            </a:r>
            <a:r>
              <a:rPr lang="en-US" b="1" u="sng" kern="1200" dirty="0" smtClean="0">
                <a:solidFill>
                  <a:schemeClr val="tx1"/>
                </a:solidFill>
              </a:rPr>
              <a:t>audience</a:t>
            </a:r>
            <a:r>
              <a:rPr lang="en-US" u="sng" kern="1200" dirty="0" smtClean="0">
                <a:solidFill>
                  <a:schemeClr val="tx1"/>
                </a:solidFill>
              </a:rPr>
              <a:t> </a:t>
            </a:r>
            <a:r>
              <a:rPr lang="en-US" kern="1200" dirty="0" smtClean="0">
                <a:solidFill>
                  <a:schemeClr val="tx1"/>
                </a:solidFill>
              </a:rPr>
              <a:t>helps you to determine the </a:t>
            </a:r>
            <a:r>
              <a:rPr lang="en-US" b="1" u="sng" kern="1200" dirty="0" smtClean="0">
                <a:solidFill>
                  <a:schemeClr val="tx1"/>
                </a:solidFill>
              </a:rPr>
              <a:t>strategy</a:t>
            </a:r>
            <a:r>
              <a:rPr lang="en-US" kern="1200" dirty="0" smtClean="0">
                <a:solidFill>
                  <a:schemeClr val="tx1"/>
                </a:solidFill>
              </a:rPr>
              <a:t> you will use.  What is the age of your readers?  Are you dealing mostly with women who hold professional careers or stay at home moms, or both?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Do you know anything specific that your audience holds in common (i.e. from a rural area, tendency to appreciate health related issues or maybe child-care issues…)?  Learn everything you can about your audience so you can more easily reach their interests.</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5</a:t>
            </a:fld>
            <a:endParaRPr lang="en-US"/>
          </a:p>
        </p:txBody>
      </p:sp>
    </p:spTree>
    <p:extLst>
      <p:ext uri="{BB962C8B-B14F-4D97-AF65-F5344CB8AC3E}">
        <p14:creationId xmlns:p14="http://schemas.microsoft.com/office/powerpoint/2010/main" val="1369602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286000" cy="1714500"/>
          </a:xfrm>
        </p:spPr>
      </p:sp>
      <p:sp>
        <p:nvSpPr>
          <p:cNvPr id="3" name="Notes Placeholder 2"/>
          <p:cNvSpPr>
            <a:spLocks noGrp="1"/>
          </p:cNvSpPr>
          <p:nvPr>
            <p:ph type="body" idx="1"/>
          </p:nvPr>
        </p:nvSpPr>
        <p:spPr>
          <a:xfrm>
            <a:off x="685800" y="2555776"/>
            <a:ext cx="5486400" cy="5902424"/>
          </a:xfrm>
        </p:spPr>
        <p:txBody>
          <a:bodyPr>
            <a:normAutofit lnSpcReduction="10000"/>
          </a:bodyPr>
          <a:lstStyle/>
          <a:p>
            <a:r>
              <a:rPr lang="en-US" sz="1200" kern="1200" dirty="0" smtClean="0">
                <a:solidFill>
                  <a:schemeClr val="tx1"/>
                </a:solidFill>
                <a:latin typeface="+mn-lt"/>
                <a:ea typeface="+mn-ea"/>
                <a:cs typeface="+mn-cs"/>
              </a:rPr>
              <a:t>Now – let’s take a quick look at some of the types of writing that you may use at some point.  (Each of the following will be discussed in more detail later in the seminar or we’ve provided a descriptive hand out in your packet.)</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A Press Release </a:t>
            </a:r>
            <a:r>
              <a:rPr lang="en-US" sz="1200" kern="1200" dirty="0" smtClean="0">
                <a:solidFill>
                  <a:schemeClr val="tx1"/>
                </a:solidFill>
                <a:latin typeface="+mn-lt"/>
                <a:ea typeface="+mn-ea"/>
                <a:cs typeface="+mn-cs"/>
              </a:rPr>
              <a:t>is a concise announcement of an upcoming event such as a women’s seminar on money management.  It should be no more than one page in length, double-spaced and typed, unless the event is highly notable.</a:t>
            </a:r>
          </a:p>
          <a:p>
            <a:pPr lvl="0"/>
            <a:r>
              <a:rPr lang="en-US" sz="1200" b="1" kern="1200" dirty="0" smtClean="0">
                <a:solidFill>
                  <a:schemeClr val="tx1"/>
                </a:solidFill>
                <a:latin typeface="+mn-lt"/>
                <a:ea typeface="+mn-ea"/>
                <a:cs typeface="+mn-cs"/>
              </a:rPr>
              <a:t>A News Story </a:t>
            </a:r>
            <a:r>
              <a:rPr lang="en-US" sz="1200" kern="1200" dirty="0" smtClean="0">
                <a:solidFill>
                  <a:schemeClr val="tx1"/>
                </a:solidFill>
                <a:latin typeface="+mn-lt"/>
                <a:ea typeface="+mn-ea"/>
                <a:cs typeface="+mn-cs"/>
              </a:rPr>
              <a:t>or newsbreak is a story of current public interest to a broad audience, with or without pictures.  It can precede an important upcoming event, especially if the public is clamoring to read about it and someone of note is quoted.  However, most news stories cover an event that has happened.</a:t>
            </a:r>
          </a:p>
          <a:p>
            <a:pPr lvl="0"/>
            <a:r>
              <a:rPr lang="en-US" sz="1200" b="1" kern="1200" dirty="0" smtClean="0">
                <a:solidFill>
                  <a:schemeClr val="tx1"/>
                </a:solidFill>
                <a:latin typeface="+mn-lt"/>
                <a:ea typeface="+mn-ea"/>
                <a:cs typeface="+mn-cs"/>
              </a:rPr>
              <a:t>A Newspaper Feature Story </a:t>
            </a:r>
            <a:r>
              <a:rPr lang="en-US" sz="1200" kern="1200" dirty="0" smtClean="0">
                <a:solidFill>
                  <a:schemeClr val="tx1"/>
                </a:solidFill>
                <a:latin typeface="+mn-lt"/>
                <a:ea typeface="+mn-ea"/>
                <a:cs typeface="+mn-cs"/>
              </a:rPr>
              <a:t>always includes pictures and there is more license to write with description.</a:t>
            </a:r>
          </a:p>
          <a:p>
            <a:pPr lvl="0"/>
            <a:r>
              <a:rPr lang="en-US" sz="1200" b="1" kern="1200" dirty="0" smtClean="0">
                <a:solidFill>
                  <a:schemeClr val="tx1"/>
                </a:solidFill>
                <a:latin typeface="+mn-lt"/>
                <a:ea typeface="+mn-ea"/>
                <a:cs typeface="+mn-cs"/>
              </a:rPr>
              <a:t>A Magazine Feature Story</a:t>
            </a:r>
            <a:r>
              <a:rPr lang="en-US" sz="1200" kern="1200" dirty="0" smtClean="0">
                <a:solidFill>
                  <a:schemeClr val="tx1"/>
                </a:solidFill>
                <a:latin typeface="+mn-lt"/>
                <a:ea typeface="+mn-ea"/>
                <a:cs typeface="+mn-cs"/>
              </a:rPr>
              <a:t> also includes pictures or other graphics and usually gives even more room for creativity.</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Leaders Note:</a:t>
            </a:r>
            <a:r>
              <a:rPr lang="en-US" sz="1200" kern="1200" dirty="0" smtClean="0">
                <a:solidFill>
                  <a:schemeClr val="tx1"/>
                </a:solidFill>
                <a:latin typeface="+mn-lt"/>
                <a:ea typeface="+mn-ea"/>
                <a:cs typeface="+mn-cs"/>
              </a:rPr>
              <a:t> A newspaper feature and a magazine feature are very similar.  The main differences are that the magazine feature allows for a more leisurely approach and the author is usually able to take a subjective stand on what they are writing.  (Newspapers prefer the facts, without opinions.)</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Narrative Writing </a:t>
            </a:r>
            <a:r>
              <a:rPr lang="en-US" sz="1200" kern="1200" dirty="0" smtClean="0">
                <a:solidFill>
                  <a:schemeClr val="tx1"/>
                </a:solidFill>
                <a:latin typeface="+mn-lt"/>
                <a:ea typeface="+mn-ea"/>
                <a:cs typeface="+mn-cs"/>
              </a:rPr>
              <a:t>is a manner of writing when your, or another person’s viewpoint, is the highlight. Description, exposition and dialogue are included</a:t>
            </a:r>
            <a:r>
              <a:rPr lang="en-US" sz="1200" kern="1200" dirty="0" smtClean="0">
                <a:solidFill>
                  <a:schemeClr val="tx1"/>
                </a:solidFill>
                <a:latin typeface="+mn-lt"/>
                <a:ea typeface="+mn-ea"/>
                <a:cs typeface="+mn-cs"/>
              </a:rPr>
              <a:t>.</a:t>
            </a:r>
          </a:p>
          <a:p>
            <a:pPr lvl="0"/>
            <a:endParaRPr lang="en-US"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A Devotional </a:t>
            </a:r>
            <a:r>
              <a:rPr lang="en-US" sz="1200" kern="1200" dirty="0" smtClean="0">
                <a:solidFill>
                  <a:schemeClr val="tx1"/>
                </a:solidFill>
                <a:latin typeface="+mn-lt"/>
                <a:ea typeface="+mn-ea"/>
                <a:cs typeface="+mn-cs"/>
              </a:rPr>
              <a:t>is written to serve as a motivator, to turn the reader’s attention to God.  It is usually written from a personal experience or the writer’s response to the experience of someone else.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All manuscripts should be double-spaced, except for radio and television releases, which are triple-spaced.  You can request guidelines from the magazine/devotional editor of your choice.  Place your name and phone number on the upper left side of your first page.</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6</a:t>
            </a:fld>
            <a:endParaRPr lang="en-US"/>
          </a:p>
        </p:txBody>
      </p:sp>
    </p:spTree>
    <p:extLst>
      <p:ext uri="{BB962C8B-B14F-4D97-AF65-F5344CB8AC3E}">
        <p14:creationId xmlns:p14="http://schemas.microsoft.com/office/powerpoint/2010/main" val="1630634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kern="1200" dirty="0" smtClean="0">
                <a:solidFill>
                  <a:schemeClr val="tx1"/>
                </a:solidFill>
              </a:rPr>
              <a:t>Getting in Shape</a:t>
            </a:r>
          </a:p>
          <a:p>
            <a:r>
              <a:rPr lang="en-US" kern="1200" dirty="0" smtClean="0">
                <a:solidFill>
                  <a:schemeClr val="tx1"/>
                </a:solidFill>
              </a:rPr>
              <a:t> </a:t>
            </a:r>
          </a:p>
          <a:p>
            <a:r>
              <a:rPr lang="en-US" kern="1200" dirty="0" smtClean="0">
                <a:solidFill>
                  <a:schemeClr val="tx1"/>
                </a:solidFill>
              </a:rPr>
              <a:t>You would not go mountain climbing or run a marathon without getting in shape.  Likewise, you need to strengthen your writing “muscles.”  You can’t expect writing to be enjoyable unless you stay in shape!  </a:t>
            </a:r>
          </a:p>
          <a:p>
            <a:r>
              <a:rPr lang="en-US" kern="1200" dirty="0" smtClean="0">
                <a:solidFill>
                  <a:schemeClr val="tx1"/>
                </a:solidFill>
              </a:rPr>
              <a:t> </a:t>
            </a:r>
          </a:p>
          <a:p>
            <a:r>
              <a:rPr lang="en-US" kern="1200" dirty="0" smtClean="0">
                <a:solidFill>
                  <a:schemeClr val="tx1"/>
                </a:solidFill>
              </a:rPr>
              <a:t>Getting started is often the most difficult part of writing.  The blank page seems daunting; how can we fill it with creative words?  Following are a few exercises that will help you stay in shape and can be helpful if you ever find yourself experiencing “writer’s block.”  Try doing at least one of these exercises on a daily basis to keep your writing muscles flexible.</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7</a:t>
            </a:fld>
            <a:endParaRPr lang="en-US"/>
          </a:p>
        </p:txBody>
      </p:sp>
    </p:spTree>
    <p:extLst>
      <p:ext uri="{BB962C8B-B14F-4D97-AF65-F5344CB8AC3E}">
        <p14:creationId xmlns:p14="http://schemas.microsoft.com/office/powerpoint/2010/main" val="1665204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7640"/>
            <a:ext cx="5486400" cy="4114800"/>
          </a:xfrm>
        </p:spPr>
        <p:txBody>
          <a:bodyPr>
            <a:normAutofit/>
          </a:bodyPr>
          <a:lstStyle/>
          <a:p>
            <a:r>
              <a:rPr lang="en-US" b="1" dirty="0" smtClean="0"/>
              <a:t>Exercise 1: </a:t>
            </a: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Sit in a place where you can watch people passing by.  Begin writing without checking yourself along the way.  Focus on writing a description of all that you see and all that happens.  Take notice of sizes, shapes, and any other visual details.  You will be amazed at how much this increases your ability to “notice things” that you might have missed before.</a:t>
            </a:r>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8</a:t>
            </a:fld>
            <a:endParaRPr lang="en-US"/>
          </a:p>
        </p:txBody>
      </p:sp>
    </p:spTree>
    <p:extLst>
      <p:ext uri="{BB962C8B-B14F-4D97-AF65-F5344CB8AC3E}">
        <p14:creationId xmlns:p14="http://schemas.microsoft.com/office/powerpoint/2010/main" val="1707056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Exercise 2: </a:t>
            </a: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Write continuously as you listen to a musical selection or a non-narrative film (such as a nature/worship video set to music).  Associate freely.  What are you reminded of?  What are your responses?  This is an excellent opportunity to spend your devotional or prayer time in a creative way!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90E8CE3-C0AA-4BB5-91B9-49A8217EC09F}" type="slidenum">
              <a:rPr lang="en-US" smtClean="0"/>
              <a:pPr/>
              <a:t>9</a:t>
            </a:fld>
            <a:endParaRPr lang="en-US"/>
          </a:p>
        </p:txBody>
      </p:sp>
    </p:spTree>
    <p:extLst>
      <p:ext uri="{BB962C8B-B14F-4D97-AF65-F5344CB8AC3E}">
        <p14:creationId xmlns:p14="http://schemas.microsoft.com/office/powerpoint/2010/main" val="564325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C597B7-FB5F-480A-A83C-C7A4B9C2AD3D}" type="datetimeFigureOut">
              <a:rPr lang="en-US" smtClean="0"/>
              <a:pPr/>
              <a:t>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597B7-FB5F-480A-A83C-C7A4B9C2AD3D}" type="datetimeFigureOut">
              <a:rPr lang="en-US" smtClean="0"/>
              <a:pPr/>
              <a:t>2/11/16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C597B7-FB5F-480A-A83C-C7A4B9C2AD3D}" type="datetimeFigureOut">
              <a:rPr lang="en-US" smtClean="0"/>
              <a:pPr/>
              <a:t>2/11/16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C597B7-FB5F-480A-A83C-C7A4B9C2AD3D}" type="datetimeFigureOut">
              <a:rPr lang="en-US" smtClean="0"/>
              <a:pPr/>
              <a:t>2/11/16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597B7-FB5F-480A-A83C-C7A4B9C2AD3D}" type="datetimeFigureOut">
              <a:rPr lang="en-US" smtClean="0"/>
              <a:pPr/>
              <a:t>2/11/16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597B7-FB5F-480A-A83C-C7A4B9C2AD3D}" type="datetimeFigureOut">
              <a:rPr lang="en-US" smtClean="0"/>
              <a:pPr/>
              <a:t>2/11/16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597B7-FB5F-480A-A83C-C7A4B9C2AD3D}" type="datetimeFigureOut">
              <a:rPr lang="en-US" smtClean="0"/>
              <a:pPr/>
              <a:t>2/11/16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597B7-FB5F-480A-A83C-C7A4B9C2AD3D}" type="datetimeFigureOut">
              <a:rPr lang="en-US" smtClean="0"/>
              <a:pPr/>
              <a:t>2/11/16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0859B-F2CB-4E95-8423-2400291867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jpe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1520" y="404664"/>
            <a:ext cx="8892480" cy="5400600"/>
          </a:xfrm>
          <a:ln>
            <a:noFill/>
          </a:ln>
        </p:spPr>
        <p:txBody>
          <a:bodyPr>
            <a:noAutofit/>
          </a:bodyPr>
          <a:lstStyle/>
          <a:p>
            <a:r>
              <a:rPr lang="en-US" sz="6000" b="1" dirty="0" smtClean="0">
                <a:ln w="18415" cmpd="sng">
                  <a:noFill/>
                  <a:prstDash val="solid"/>
                </a:ln>
                <a:solidFill>
                  <a:srgbClr val="009999"/>
                </a:solidFill>
                <a:effectLst>
                  <a:outerShdw blurRad="38100" dist="38100" dir="2700000" algn="tl">
                    <a:srgbClr val="000000">
                      <a:alpha val="43137"/>
                    </a:srgbClr>
                  </a:outerShdw>
                </a:effectLst>
              </a:rPr>
              <a:t>LEADERSHIP</a:t>
            </a:r>
            <a:r>
              <a:rPr lang="en-US" sz="1800" b="1" dirty="0" smtClean="0">
                <a:ln w="18415" cmpd="sng">
                  <a:noFill/>
                  <a:prstDash val="solid"/>
                </a:ln>
                <a:solidFill>
                  <a:srgbClr val="009999"/>
                </a:solidFill>
                <a:effectLst>
                  <a:outerShdw blurRad="38100" dist="38100" dir="2700000" algn="tl">
                    <a:srgbClr val="000000">
                      <a:alpha val="43137"/>
                    </a:srgbClr>
                  </a:outerShdw>
                </a:effectLst>
              </a:rPr>
              <a:t/>
            </a:r>
            <a:br>
              <a:rPr lang="en-US" sz="1800" b="1" dirty="0" smtClean="0">
                <a:ln w="18415" cmpd="sng">
                  <a:noFill/>
                  <a:prstDash val="solid"/>
                </a:ln>
                <a:solidFill>
                  <a:srgbClr val="009999"/>
                </a:solidFill>
                <a:effectLst>
                  <a:outerShdw blurRad="38100" dist="38100" dir="2700000" algn="tl">
                    <a:srgbClr val="000000">
                      <a:alpha val="43137"/>
                    </a:srgbClr>
                  </a:outerShdw>
                </a:effectLst>
              </a:rPr>
            </a:br>
            <a:r>
              <a:rPr lang="en-US" sz="3200" dirty="0" smtClean="0">
                <a:ln w="18415" cmpd="sng">
                  <a:noFill/>
                  <a:prstDash val="solid"/>
                </a:ln>
                <a:effectLst>
                  <a:outerShdw blurRad="38100" dist="38100" dir="2700000" algn="tl">
                    <a:srgbClr val="000000">
                      <a:alpha val="43137"/>
                    </a:srgbClr>
                  </a:outerShdw>
                </a:effectLst>
              </a:rPr>
              <a:t>Certification  Program</a:t>
            </a:r>
            <a:r>
              <a:rPr lang="en-US" sz="2000" dirty="0" smtClean="0">
                <a:ln w="18415" cmpd="sng">
                  <a:noFill/>
                  <a:prstDash val="solid"/>
                </a:ln>
                <a:effectLst>
                  <a:outerShdw blurRad="38100" dist="38100" dir="2700000" algn="tl">
                    <a:srgbClr val="000000">
                      <a:alpha val="43137"/>
                    </a:srgbClr>
                  </a:outerShdw>
                </a:effectLst>
              </a:rPr>
              <a:t/>
            </a:r>
            <a:br>
              <a:rPr lang="en-US" sz="2000" dirty="0" smtClean="0">
                <a:ln w="18415" cmpd="sng">
                  <a:noFill/>
                  <a:prstDash val="solid"/>
                </a:ln>
                <a:effectLst>
                  <a:outerShdw blurRad="38100" dist="38100" dir="2700000" algn="tl">
                    <a:srgbClr val="000000">
                      <a:alpha val="43137"/>
                    </a:srgbClr>
                  </a:outerShdw>
                </a:effectLst>
              </a:rPr>
            </a:br>
            <a:r>
              <a:rPr lang="en-US" sz="3200" dirty="0">
                <a:ln w="18415" cmpd="sng">
                  <a:noFill/>
                  <a:prstDash val="solid"/>
                </a:ln>
                <a:effectLst>
                  <a:outerShdw blurRad="38100" dist="38100" dir="2700000" algn="tl">
                    <a:srgbClr val="000000">
                      <a:alpha val="43137"/>
                    </a:srgbClr>
                  </a:outerShdw>
                </a:effectLst>
              </a:rPr>
              <a:t>L</a:t>
            </a:r>
            <a:r>
              <a:rPr lang="en-US" sz="3200" dirty="0" smtClean="0">
                <a:ln w="18415" cmpd="sng">
                  <a:noFill/>
                  <a:prstDash val="solid"/>
                </a:ln>
                <a:effectLst>
                  <a:outerShdw blurRad="38100" dist="38100" dir="2700000" algn="tl">
                    <a:srgbClr val="000000">
                      <a:alpha val="43137"/>
                    </a:srgbClr>
                  </a:outerShdw>
                </a:effectLst>
              </a:rPr>
              <a:t>evel 1</a:t>
            </a:r>
            <a:endParaRPr lang="en-US" sz="1600" dirty="0">
              <a:ln w="18415" cmpd="sng">
                <a:noFill/>
                <a:prstDash val="solid"/>
              </a:ln>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55576" y="5877272"/>
            <a:ext cx="8280920" cy="720080"/>
          </a:xfrm>
        </p:spPr>
        <p:txBody>
          <a:bodyPr>
            <a:noAutofit/>
          </a:bodyPr>
          <a:lstStyle/>
          <a:p>
            <a:pPr>
              <a:spcBef>
                <a:spcPts val="0"/>
              </a:spcBef>
            </a:pPr>
            <a:r>
              <a:rPr lang="en-US" sz="1500" dirty="0" smtClean="0">
                <a:solidFill>
                  <a:schemeClr val="bg1"/>
                </a:solidFill>
              </a:rPr>
              <a:t>General Conference of Seventh-day Adventists Women’s Ministries Department</a:t>
            </a:r>
          </a:p>
          <a:p>
            <a:pPr>
              <a:spcBef>
                <a:spcPts val="0"/>
              </a:spcBef>
            </a:pPr>
            <a:r>
              <a:rPr lang="en-US" sz="2400" dirty="0" smtClean="0">
                <a:solidFill>
                  <a:schemeClr val="bg1"/>
                </a:solidFill>
              </a:rPr>
              <a:t>www.adventistwomensministries.org</a:t>
            </a:r>
            <a:endParaRPr lang="en-US" sz="2400" dirty="0">
              <a:solidFill>
                <a:schemeClr val="bg1"/>
              </a:solidFill>
            </a:endParaRPr>
          </a:p>
        </p:txBody>
      </p:sp>
      <p:sp>
        <p:nvSpPr>
          <p:cNvPr id="4" name="Rectangle 3"/>
          <p:cNvSpPr/>
          <p:nvPr/>
        </p:nvSpPr>
        <p:spPr>
          <a:xfrm>
            <a:off x="0" y="5517232"/>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08520" y="141277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Exercise 3</a:t>
            </a:r>
            <a:endParaRPr lang="en-US" sz="4000" b="1" dirty="0">
              <a:solidFill>
                <a:schemeClr val="tx2">
                  <a:lumMod val="75000"/>
                </a:schemeClr>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504056" y="2492896"/>
            <a:ext cx="5076056" cy="3637919"/>
          </a:xfrm>
          <a:prstGeom prst="rect">
            <a:avLst/>
          </a:prstGeom>
        </p:spPr>
        <p:txBody>
          <a:bodyPr wrap="square">
            <a:spAutoFit/>
          </a:bodyPr>
          <a:lstStyle/>
          <a:p>
            <a:pPr marL="457200" indent="-457200">
              <a:lnSpc>
                <a:spcPct val="120000"/>
              </a:lnSpc>
              <a:buFont typeface="Arial" charset="0"/>
              <a:buChar char="•"/>
            </a:pPr>
            <a:r>
              <a:rPr lang="en-GB" sz="3200" smtClean="0"/>
              <a:t>Practice </a:t>
            </a:r>
            <a:r>
              <a:rPr lang="en-GB" sz="3200" dirty="0" smtClean="0"/>
              <a:t>a two minute </a:t>
            </a:r>
            <a:r>
              <a:rPr lang="en-GB" sz="3200" smtClean="0"/>
              <a:t>writing test</a:t>
            </a:r>
          </a:p>
          <a:p>
            <a:pPr marL="457200" indent="-457200">
              <a:lnSpc>
                <a:spcPct val="120000"/>
              </a:lnSpc>
              <a:buFont typeface="Arial" charset="0"/>
              <a:buChar char="•"/>
            </a:pPr>
            <a:r>
              <a:rPr lang="en-GB" sz="3200" dirty="0" smtClean="0"/>
              <a:t>Choose anything to write over and over</a:t>
            </a:r>
          </a:p>
          <a:p>
            <a:pPr marL="457200" indent="-457200">
              <a:lnSpc>
                <a:spcPct val="120000"/>
              </a:lnSpc>
              <a:buFont typeface="Arial" charset="0"/>
              <a:buChar char="•"/>
            </a:pPr>
            <a:r>
              <a:rPr lang="en-GB" sz="3200" dirty="0" smtClean="0"/>
              <a:t>See how many times you can write it in two minutes</a:t>
            </a:r>
            <a:endParaRPr lang="en-GB" sz="3200" dirty="0"/>
          </a:p>
        </p:txBody>
      </p:sp>
      <p:pic>
        <p:nvPicPr>
          <p:cNvPr id="8" name="Picture 7"/>
          <p:cNvPicPr>
            <a:picLocks noChangeAspect="1"/>
          </p:cNvPicPr>
          <p:nvPr/>
        </p:nvPicPr>
        <p:blipFill>
          <a:blip r:embed="rId4"/>
          <a:stretch>
            <a:fillRect/>
          </a:stretch>
        </p:blipFill>
        <p:spPr>
          <a:xfrm>
            <a:off x="5868144" y="2492896"/>
            <a:ext cx="2736304" cy="36768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08520" y="1484784"/>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Exercise 4</a:t>
            </a:r>
            <a:endParaRPr lang="en-US" sz="4000" b="1" dirty="0">
              <a:solidFill>
                <a:schemeClr val="tx2">
                  <a:lumMod val="75000"/>
                </a:schemeClr>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936104" y="2420888"/>
            <a:ext cx="7596336" cy="3654334"/>
          </a:xfrm>
          <a:prstGeom prst="rect">
            <a:avLst/>
          </a:prstGeom>
        </p:spPr>
        <p:txBody>
          <a:bodyPr wrap="square">
            <a:spAutoFit/>
          </a:bodyPr>
          <a:lstStyle/>
          <a:p>
            <a:pPr>
              <a:lnSpc>
                <a:spcPct val="80000"/>
              </a:lnSpc>
              <a:buFont typeface="Arial" pitchFamily="34" charset="0"/>
              <a:buChar char="•"/>
            </a:pPr>
            <a:r>
              <a:rPr lang="en-GB" sz="3200" dirty="0" smtClean="0"/>
              <a:t> Practice what is known as “free writing”</a:t>
            </a:r>
          </a:p>
          <a:p>
            <a:pPr>
              <a:lnSpc>
                <a:spcPct val="80000"/>
              </a:lnSpc>
              <a:buFont typeface="Arial" pitchFamily="34" charset="0"/>
              <a:buChar char="•"/>
            </a:pPr>
            <a:endParaRPr lang="en-GB" sz="3200" dirty="0" smtClean="0"/>
          </a:p>
          <a:p>
            <a:pPr>
              <a:lnSpc>
                <a:spcPct val="80000"/>
              </a:lnSpc>
              <a:buFont typeface="Arial" pitchFamily="34" charset="0"/>
              <a:buChar char="•"/>
            </a:pPr>
            <a:r>
              <a:rPr lang="en-GB" sz="3200" dirty="0" smtClean="0"/>
              <a:t> Choose a topic and just begin writing</a:t>
            </a:r>
          </a:p>
          <a:p>
            <a:pPr>
              <a:lnSpc>
                <a:spcPct val="80000"/>
              </a:lnSpc>
              <a:buFont typeface="Arial" pitchFamily="34" charset="0"/>
              <a:buChar char="•"/>
            </a:pPr>
            <a:endParaRPr lang="en-GB" sz="3200" dirty="0" smtClean="0"/>
          </a:p>
          <a:p>
            <a:pPr>
              <a:lnSpc>
                <a:spcPct val="80000"/>
              </a:lnSpc>
              <a:buFont typeface="Arial" pitchFamily="34" charset="0"/>
              <a:buChar char="•"/>
            </a:pPr>
            <a:r>
              <a:rPr lang="en-GB" sz="3200" dirty="0" smtClean="0"/>
              <a:t> Say whatever comes to mind</a:t>
            </a:r>
          </a:p>
          <a:p>
            <a:pPr>
              <a:lnSpc>
                <a:spcPct val="80000"/>
              </a:lnSpc>
              <a:buFont typeface="Arial" pitchFamily="34" charset="0"/>
              <a:buChar char="•"/>
            </a:pPr>
            <a:endParaRPr lang="en-GB" sz="3200" dirty="0" smtClean="0"/>
          </a:p>
          <a:p>
            <a:pPr>
              <a:lnSpc>
                <a:spcPct val="80000"/>
              </a:lnSpc>
              <a:buFont typeface="Arial" pitchFamily="34" charset="0"/>
              <a:buChar char="•"/>
            </a:pPr>
            <a:r>
              <a:rPr lang="en-GB" sz="3200" dirty="0" smtClean="0"/>
              <a:t> Just let your mind work and your hand flow</a:t>
            </a:r>
          </a:p>
          <a:p>
            <a:pPr>
              <a:lnSpc>
                <a:spcPct val="80000"/>
              </a:lnSpc>
              <a:buFont typeface="Arial" pitchFamily="34" charset="0"/>
              <a:buChar char="•"/>
            </a:pPr>
            <a:endParaRPr lang="en-GB" sz="3200" dirty="0" smtClean="0"/>
          </a:p>
          <a:p>
            <a:pPr>
              <a:lnSpc>
                <a:spcPct val="80000"/>
              </a:lnSpc>
              <a:buFont typeface="Arial" pitchFamily="34" charset="0"/>
              <a:buChar char="•"/>
            </a:pPr>
            <a:r>
              <a:rPr lang="en-GB" sz="3200" dirty="0" smtClean="0"/>
              <a:t> Discard the tendency to make a judgment</a:t>
            </a:r>
            <a:endParaRPr lang="en-GB" sz="3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7607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Free Writing Exercise</a:t>
            </a:r>
            <a:endParaRPr lang="en-US" sz="4000" b="1" dirty="0">
              <a:solidFill>
                <a:schemeClr val="tx2">
                  <a:lumMod val="75000"/>
                </a:schemeClr>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864096" y="2483018"/>
            <a:ext cx="7524328" cy="3970318"/>
          </a:xfrm>
          <a:prstGeom prst="rect">
            <a:avLst/>
          </a:prstGeom>
        </p:spPr>
        <p:txBody>
          <a:bodyPr wrap="square">
            <a:spAutoFit/>
          </a:bodyPr>
          <a:lstStyle/>
          <a:p>
            <a:pPr marL="457200" indent="-457200">
              <a:buFont typeface="Arial" charset="0"/>
              <a:buChar char="•"/>
            </a:pPr>
            <a:r>
              <a:rPr lang="en-GB" sz="2800" dirty="0" smtClean="0"/>
              <a:t> For five minutes write as much </a:t>
            </a:r>
            <a:br>
              <a:rPr lang="en-GB" sz="2800" dirty="0" smtClean="0"/>
            </a:br>
            <a:r>
              <a:rPr lang="en-GB" sz="2800" dirty="0" smtClean="0"/>
              <a:t>as you can think of on one of these subjects</a:t>
            </a:r>
          </a:p>
          <a:p>
            <a:pPr marL="457200" indent="-457200">
              <a:buFont typeface="Arial" charset="0"/>
              <a:buChar char="•"/>
            </a:pPr>
            <a:endParaRPr lang="en-GB" sz="2800" dirty="0" smtClean="0"/>
          </a:p>
          <a:p>
            <a:pPr marL="457200" indent="-457200">
              <a:buFont typeface="Arial" charset="0"/>
              <a:buChar char="•"/>
            </a:pPr>
            <a:r>
              <a:rPr lang="en-GB" sz="2800" dirty="0" smtClean="0"/>
              <a:t> Ink pen, marshmallow, brownie, </a:t>
            </a:r>
            <a:br>
              <a:rPr lang="en-GB" sz="2800" dirty="0" smtClean="0"/>
            </a:br>
            <a:r>
              <a:rPr lang="en-GB" sz="2800" dirty="0" smtClean="0"/>
              <a:t>telephone, cotton ball, sticky note</a:t>
            </a:r>
          </a:p>
          <a:p>
            <a:pPr marL="457200" indent="-457200">
              <a:buFont typeface="Arial" charset="0"/>
              <a:buChar char="•"/>
            </a:pPr>
            <a:endParaRPr lang="en-GB" sz="2800" dirty="0" smtClean="0"/>
          </a:p>
          <a:p>
            <a:pPr marL="457200" indent="-457200">
              <a:buFont typeface="Arial" charset="0"/>
              <a:buChar char="•"/>
            </a:pPr>
            <a:r>
              <a:rPr lang="en-GB" sz="2800" dirty="0" smtClean="0"/>
              <a:t> If your mind goes blank just write </a:t>
            </a:r>
            <a:br>
              <a:rPr lang="en-GB" sz="2800" dirty="0" smtClean="0"/>
            </a:br>
            <a:r>
              <a:rPr lang="en-GB" sz="2800" dirty="0" smtClean="0"/>
              <a:t>“I can’t think of anything to write” </a:t>
            </a:r>
            <a:br>
              <a:rPr lang="en-GB" sz="2800" dirty="0" smtClean="0"/>
            </a:br>
            <a:r>
              <a:rPr lang="en-GB" sz="2800" dirty="0" smtClean="0"/>
              <a:t>until an idea does come</a:t>
            </a:r>
            <a:endParaRPr lang="en-GB"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04065"/>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1. Write Freely</a:t>
            </a:r>
            <a:endParaRPr lang="en-US" sz="4000" b="1" dirty="0">
              <a:solidFill>
                <a:schemeClr val="tx2">
                  <a:lumMod val="75000"/>
                </a:schemeClr>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251520" y="2348880"/>
            <a:ext cx="4536504" cy="3354765"/>
          </a:xfrm>
          <a:prstGeom prst="rect">
            <a:avLst/>
          </a:prstGeom>
        </p:spPr>
        <p:txBody>
          <a:bodyPr wrap="square">
            <a:spAutoFit/>
          </a:bodyPr>
          <a:lstStyle/>
          <a:p>
            <a:pPr algn="ctr">
              <a:buFontTx/>
              <a:buNone/>
            </a:pPr>
            <a:r>
              <a:rPr lang="en-GB" sz="4400" b="1" dirty="0" smtClean="0">
                <a:ln>
                  <a:solidFill>
                    <a:schemeClr val="bg1"/>
                  </a:solidFill>
                </a:ln>
                <a:solidFill>
                  <a:srgbClr val="002060"/>
                </a:solidFill>
              </a:rPr>
              <a:t>Know your focus</a:t>
            </a:r>
          </a:p>
          <a:p>
            <a:pPr algn="ctr">
              <a:buFontTx/>
              <a:buNone/>
            </a:pPr>
            <a:endParaRPr lang="en-GB" sz="2800" b="1" dirty="0" smtClean="0">
              <a:ln>
                <a:solidFill>
                  <a:schemeClr val="bg1"/>
                </a:solidFill>
              </a:ln>
              <a:solidFill>
                <a:schemeClr val="tx2">
                  <a:lumMod val="75000"/>
                </a:schemeClr>
              </a:solidFill>
            </a:endParaRPr>
          </a:p>
          <a:p>
            <a:pPr algn="ctr">
              <a:buFontTx/>
              <a:buNone/>
            </a:pPr>
            <a:r>
              <a:rPr lang="en-GB" sz="2800" dirty="0" smtClean="0"/>
              <a:t>The first thing you </a:t>
            </a:r>
            <a:br>
              <a:rPr lang="en-GB" sz="2800" dirty="0" smtClean="0"/>
            </a:br>
            <a:r>
              <a:rPr lang="en-GB" sz="2800" dirty="0" smtClean="0"/>
              <a:t>want to do is:</a:t>
            </a:r>
          </a:p>
          <a:p>
            <a:pPr algn="ctr">
              <a:buFontTx/>
              <a:buNone/>
            </a:pPr>
            <a:endParaRPr lang="en-GB" sz="2800" dirty="0" smtClean="0"/>
          </a:p>
          <a:p>
            <a:pPr algn="ctr">
              <a:buFontTx/>
              <a:buNone/>
            </a:pPr>
            <a:r>
              <a:rPr lang="en-GB" sz="2800" b="1" dirty="0" smtClean="0">
                <a:solidFill>
                  <a:schemeClr val="tx2">
                    <a:lumMod val="75000"/>
                  </a:schemeClr>
                </a:solidFill>
              </a:rPr>
              <a:t>Capture the attention of your audience</a:t>
            </a:r>
            <a:endParaRPr lang="en-GB" sz="2800" b="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1268760"/>
            <a:ext cx="9144000" cy="5032147"/>
          </a:xfrm>
          <a:prstGeom prst="rect">
            <a:avLst/>
          </a:prstGeom>
        </p:spPr>
        <p:txBody>
          <a:bodyPr wrap="square">
            <a:spAutoFit/>
          </a:bodyPr>
          <a:lstStyle/>
          <a:p>
            <a:pPr algn="ctr">
              <a:lnSpc>
                <a:spcPct val="150000"/>
              </a:lnSpc>
              <a:buFontTx/>
              <a:buNone/>
            </a:pPr>
            <a:r>
              <a:rPr lang="en-GB" sz="3600" b="1" dirty="0" smtClean="0">
                <a:ln>
                  <a:solidFill>
                    <a:schemeClr val="bg1"/>
                  </a:solidFill>
                </a:ln>
                <a:solidFill>
                  <a:schemeClr val="tx2">
                    <a:lumMod val="75000"/>
                  </a:schemeClr>
                </a:solidFill>
                <a:effectLst>
                  <a:outerShdw blurRad="38100" dist="38100" dir="2700000" algn="tl">
                    <a:srgbClr val="000000">
                      <a:alpha val="43137"/>
                    </a:srgbClr>
                  </a:outerShdw>
                </a:effectLst>
              </a:rPr>
              <a:t>Who</a:t>
            </a:r>
            <a:r>
              <a:rPr lang="en-GB" sz="3200" b="1" dirty="0" smtClean="0">
                <a:ln>
                  <a:solidFill>
                    <a:schemeClr val="bg1"/>
                  </a:solidFill>
                </a:ln>
                <a:effectLst>
                  <a:outerShdw blurRad="38100" dist="38100" dir="2700000" algn="tl">
                    <a:srgbClr val="000000">
                      <a:alpha val="43137"/>
                    </a:srgbClr>
                  </a:outerShdw>
                </a:effectLst>
              </a:rPr>
              <a:t> </a:t>
            </a:r>
            <a:r>
              <a:rPr lang="en-GB" sz="2800" b="1" dirty="0" smtClean="0"/>
              <a:t>is the story about?</a:t>
            </a:r>
            <a:endParaRPr lang="en-GB" sz="3600" b="1" dirty="0" smtClean="0"/>
          </a:p>
          <a:p>
            <a:pPr algn="ctr">
              <a:lnSpc>
                <a:spcPct val="150000"/>
              </a:lnSpc>
              <a:buFontTx/>
              <a:buNone/>
            </a:pPr>
            <a:r>
              <a:rPr lang="en-GB" sz="3600" b="1" dirty="0" smtClean="0">
                <a:ln>
                  <a:solidFill>
                    <a:schemeClr val="bg1"/>
                  </a:solidFill>
                </a:ln>
                <a:solidFill>
                  <a:schemeClr val="tx2">
                    <a:lumMod val="75000"/>
                  </a:schemeClr>
                </a:solidFill>
                <a:effectLst>
                  <a:outerShdw blurRad="38100" dist="38100" dir="2700000" algn="tl">
                    <a:srgbClr val="000000">
                      <a:alpha val="43137"/>
                    </a:srgbClr>
                  </a:outerShdw>
                </a:effectLst>
              </a:rPr>
              <a:t>What</a:t>
            </a:r>
            <a:r>
              <a:rPr lang="en-GB" sz="3600" b="1" dirty="0" smtClean="0">
                <a:ln>
                  <a:solidFill>
                    <a:schemeClr val="bg1"/>
                  </a:solidFill>
                </a:ln>
                <a:effectLst>
                  <a:outerShdw blurRad="38100" dist="38100" dir="2700000" algn="tl">
                    <a:srgbClr val="000000">
                      <a:alpha val="43137"/>
                    </a:srgbClr>
                  </a:outerShdw>
                </a:effectLst>
              </a:rPr>
              <a:t> </a:t>
            </a:r>
            <a:r>
              <a:rPr lang="en-GB" sz="2800" b="1" dirty="0" smtClean="0"/>
              <a:t>is the story about?</a:t>
            </a:r>
            <a:endParaRPr lang="en-GB" sz="3600" b="1" dirty="0" smtClean="0"/>
          </a:p>
          <a:p>
            <a:pPr algn="ctr">
              <a:lnSpc>
                <a:spcPct val="150000"/>
              </a:lnSpc>
              <a:buFontTx/>
              <a:buNone/>
            </a:pPr>
            <a:r>
              <a:rPr lang="en-GB" sz="3600" b="1" dirty="0" smtClean="0">
                <a:ln>
                  <a:solidFill>
                    <a:schemeClr val="bg1"/>
                  </a:solidFill>
                </a:ln>
                <a:solidFill>
                  <a:schemeClr val="tx2">
                    <a:lumMod val="75000"/>
                  </a:schemeClr>
                </a:solidFill>
                <a:effectLst>
                  <a:outerShdw blurRad="38100" dist="38100" dir="2700000" algn="tl">
                    <a:srgbClr val="000000">
                      <a:alpha val="43137"/>
                    </a:srgbClr>
                  </a:outerShdw>
                </a:effectLst>
              </a:rPr>
              <a:t>Where</a:t>
            </a:r>
            <a:r>
              <a:rPr lang="en-GB" sz="3600" b="1" dirty="0" smtClean="0">
                <a:ln>
                  <a:solidFill>
                    <a:schemeClr val="bg1"/>
                  </a:solidFill>
                </a:ln>
                <a:effectLst>
                  <a:outerShdw blurRad="38100" dist="38100" dir="2700000" algn="tl">
                    <a:srgbClr val="000000">
                      <a:alpha val="43137"/>
                    </a:srgbClr>
                  </a:outerShdw>
                </a:effectLst>
              </a:rPr>
              <a:t> </a:t>
            </a:r>
            <a:r>
              <a:rPr lang="en-GB" sz="2800" b="1" dirty="0" smtClean="0"/>
              <a:t>does it take place?</a:t>
            </a:r>
            <a:endParaRPr lang="en-GB" sz="3600" b="1" dirty="0" smtClean="0"/>
          </a:p>
          <a:p>
            <a:pPr algn="ctr">
              <a:lnSpc>
                <a:spcPct val="150000"/>
              </a:lnSpc>
              <a:buFontTx/>
              <a:buNone/>
            </a:pPr>
            <a:r>
              <a:rPr lang="en-GB" sz="3600" b="1" dirty="0" smtClean="0">
                <a:ln>
                  <a:solidFill>
                    <a:schemeClr val="bg1"/>
                  </a:solidFill>
                </a:ln>
                <a:solidFill>
                  <a:schemeClr val="tx2">
                    <a:lumMod val="75000"/>
                  </a:schemeClr>
                </a:solidFill>
                <a:effectLst>
                  <a:outerShdw blurRad="38100" dist="38100" dir="2700000" algn="tl">
                    <a:srgbClr val="000000">
                      <a:alpha val="43137"/>
                    </a:srgbClr>
                  </a:outerShdw>
                </a:effectLst>
              </a:rPr>
              <a:t>When</a:t>
            </a:r>
            <a:r>
              <a:rPr lang="en-GB" sz="3600" b="1" dirty="0" smtClean="0">
                <a:ln>
                  <a:solidFill>
                    <a:schemeClr val="bg1"/>
                  </a:solidFill>
                </a:ln>
                <a:effectLst>
                  <a:outerShdw blurRad="38100" dist="38100" dir="2700000" algn="tl">
                    <a:srgbClr val="000000">
                      <a:alpha val="43137"/>
                    </a:srgbClr>
                  </a:outerShdw>
                </a:effectLst>
              </a:rPr>
              <a:t> </a:t>
            </a:r>
            <a:r>
              <a:rPr lang="en-GB" sz="2800" b="1" dirty="0" smtClean="0"/>
              <a:t>does it take place ?</a:t>
            </a:r>
            <a:endParaRPr lang="en-GB" sz="3600" b="1" dirty="0" smtClean="0"/>
          </a:p>
          <a:p>
            <a:pPr algn="ctr">
              <a:lnSpc>
                <a:spcPct val="150000"/>
              </a:lnSpc>
              <a:buFontTx/>
              <a:buNone/>
            </a:pPr>
            <a:r>
              <a:rPr lang="en-GB" sz="3600" b="1" dirty="0" smtClean="0">
                <a:ln>
                  <a:solidFill>
                    <a:schemeClr val="bg1"/>
                  </a:solidFill>
                </a:ln>
                <a:solidFill>
                  <a:schemeClr val="tx2">
                    <a:lumMod val="75000"/>
                  </a:schemeClr>
                </a:solidFill>
                <a:effectLst>
                  <a:outerShdw blurRad="38100" dist="38100" dir="2700000" algn="tl">
                    <a:srgbClr val="000000">
                      <a:alpha val="43137"/>
                    </a:srgbClr>
                  </a:outerShdw>
                </a:effectLst>
              </a:rPr>
              <a:t>Why</a:t>
            </a:r>
            <a:r>
              <a:rPr lang="en-GB" sz="3600" b="1" dirty="0" smtClean="0">
                <a:ln>
                  <a:solidFill>
                    <a:schemeClr val="bg1"/>
                  </a:solidFill>
                </a:ln>
                <a:solidFill>
                  <a:srgbClr val="00A400"/>
                </a:solidFill>
                <a:effectLst>
                  <a:outerShdw blurRad="38100" dist="38100" dir="2700000" algn="tl">
                    <a:srgbClr val="000000">
                      <a:alpha val="43137"/>
                    </a:srgbClr>
                  </a:outerShdw>
                </a:effectLst>
              </a:rPr>
              <a:t> </a:t>
            </a:r>
            <a:r>
              <a:rPr lang="en-GB" sz="2800" b="1" dirty="0" smtClean="0"/>
              <a:t>is it taking place?</a:t>
            </a:r>
            <a:endParaRPr lang="en-GB" sz="3600" b="1" dirty="0" smtClean="0"/>
          </a:p>
          <a:p>
            <a:pPr algn="ctr">
              <a:lnSpc>
                <a:spcPct val="150000"/>
              </a:lnSpc>
              <a:buFontTx/>
              <a:buNone/>
            </a:pPr>
            <a:r>
              <a:rPr lang="en-GB" sz="3600" b="1" dirty="0" smtClean="0">
                <a:ln>
                  <a:solidFill>
                    <a:schemeClr val="bg1"/>
                  </a:solidFill>
                </a:ln>
                <a:solidFill>
                  <a:schemeClr val="tx2">
                    <a:lumMod val="75000"/>
                  </a:schemeClr>
                </a:solidFill>
                <a:effectLst>
                  <a:outerShdw blurRad="38100" dist="38100" dir="2700000" algn="tl">
                    <a:srgbClr val="000000">
                      <a:alpha val="43137"/>
                    </a:srgbClr>
                  </a:outerShdw>
                </a:effectLst>
              </a:rPr>
              <a:t>How</a:t>
            </a:r>
            <a:r>
              <a:rPr lang="en-GB" sz="3600" b="1" dirty="0" smtClean="0">
                <a:ln>
                  <a:solidFill>
                    <a:schemeClr val="bg1"/>
                  </a:solidFill>
                </a:ln>
                <a:effectLst>
                  <a:outerShdw blurRad="38100" dist="38100" dir="2700000" algn="tl">
                    <a:srgbClr val="000000">
                      <a:alpha val="43137"/>
                    </a:srgbClr>
                  </a:outerShdw>
                </a:effectLst>
              </a:rPr>
              <a:t> </a:t>
            </a:r>
            <a:r>
              <a:rPr lang="en-GB" sz="2800" b="1" dirty="0" smtClean="0"/>
              <a:t>does it work?</a:t>
            </a:r>
            <a:endParaRPr lang="en-GB" sz="36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4932040" y="2564904"/>
            <a:ext cx="4211960" cy="2585323"/>
          </a:xfrm>
          <a:prstGeom prst="rect">
            <a:avLst/>
          </a:prstGeom>
        </p:spPr>
        <p:txBody>
          <a:bodyPr wrap="square">
            <a:spAutoFit/>
          </a:bodyPr>
          <a:lstStyle/>
          <a:p>
            <a:pPr algn="ctr">
              <a:lnSpc>
                <a:spcPct val="90000"/>
              </a:lnSpc>
              <a:buFontTx/>
              <a:buNone/>
            </a:pPr>
            <a:r>
              <a:rPr lang="en-GB" sz="6000" b="1" dirty="0" smtClean="0">
                <a:ln>
                  <a:solidFill>
                    <a:schemeClr val="bg1"/>
                  </a:solidFill>
                </a:ln>
                <a:solidFill>
                  <a:schemeClr val="tx2">
                    <a:lumMod val="75000"/>
                  </a:schemeClr>
                </a:solidFill>
                <a:effectLst>
                  <a:outerShdw blurRad="38100" dist="38100" dir="2700000" algn="tl">
                    <a:srgbClr val="000000">
                      <a:alpha val="43137"/>
                    </a:srgbClr>
                  </a:outerShdw>
                </a:effectLst>
              </a:rPr>
              <a:t>2. Write </a:t>
            </a:r>
            <a:br>
              <a:rPr lang="en-GB" sz="6000" b="1" dirty="0" smtClean="0">
                <a:ln>
                  <a:solidFill>
                    <a:schemeClr val="bg1"/>
                  </a:solidFill>
                </a:ln>
                <a:solidFill>
                  <a:schemeClr val="tx2">
                    <a:lumMod val="75000"/>
                  </a:schemeClr>
                </a:solidFill>
                <a:effectLst>
                  <a:outerShdw blurRad="38100" dist="38100" dir="2700000" algn="tl">
                    <a:srgbClr val="000000">
                      <a:alpha val="43137"/>
                    </a:srgbClr>
                  </a:outerShdw>
                </a:effectLst>
              </a:rPr>
            </a:br>
            <a:r>
              <a:rPr lang="en-GB" sz="6000" b="1" dirty="0" smtClean="0">
                <a:ln>
                  <a:solidFill>
                    <a:schemeClr val="bg1"/>
                  </a:solidFill>
                </a:ln>
                <a:solidFill>
                  <a:schemeClr val="tx2">
                    <a:lumMod val="75000"/>
                  </a:schemeClr>
                </a:solidFill>
                <a:effectLst>
                  <a:outerShdw blurRad="38100" dist="38100" dir="2700000" algn="tl">
                    <a:srgbClr val="000000">
                      <a:alpha val="43137"/>
                    </a:srgbClr>
                  </a:outerShdw>
                </a:effectLst>
              </a:rPr>
              <a:t>with </a:t>
            </a:r>
            <a:br>
              <a:rPr lang="en-GB" sz="6000" b="1" dirty="0" smtClean="0">
                <a:ln>
                  <a:solidFill>
                    <a:schemeClr val="bg1"/>
                  </a:solidFill>
                </a:ln>
                <a:solidFill>
                  <a:schemeClr val="tx2">
                    <a:lumMod val="75000"/>
                  </a:schemeClr>
                </a:solidFill>
                <a:effectLst>
                  <a:outerShdw blurRad="38100" dist="38100" dir="2700000" algn="tl">
                    <a:srgbClr val="000000">
                      <a:alpha val="43137"/>
                    </a:srgbClr>
                  </a:outerShdw>
                </a:effectLst>
              </a:rPr>
            </a:br>
            <a:r>
              <a:rPr lang="en-GB" sz="6000" b="1" dirty="0" smtClean="0">
                <a:ln>
                  <a:solidFill>
                    <a:schemeClr val="bg1"/>
                  </a:solidFill>
                </a:ln>
                <a:solidFill>
                  <a:schemeClr val="tx2">
                    <a:lumMod val="75000"/>
                  </a:schemeClr>
                </a:solidFill>
                <a:effectLst>
                  <a:outerShdw blurRad="38100" dist="38100" dir="2700000" algn="tl">
                    <a:srgbClr val="000000">
                      <a:alpha val="43137"/>
                    </a:srgbClr>
                  </a:outerShdw>
                </a:effectLst>
              </a:rPr>
              <a:t>Energy</a:t>
            </a:r>
            <a:endParaRPr lang="en-GB" sz="4800" dirty="0">
              <a:ln>
                <a:solidFill>
                  <a:schemeClr val="bg1"/>
                </a:solidFill>
              </a:ln>
              <a:solidFill>
                <a:schemeClr val="tx2">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424970"/>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Writers are like Gardeners</a:t>
            </a:r>
            <a:endParaRPr lang="en-US" sz="4000" b="1" dirty="0">
              <a:solidFill>
                <a:schemeClr val="tx2">
                  <a:lumMod val="75000"/>
                </a:schemeClr>
              </a:solidFill>
            </a:endParaRPr>
          </a:p>
        </p:txBody>
      </p:sp>
      <p:sp>
        <p:nvSpPr>
          <p:cNvPr id="5" name="Rectangle 4"/>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ctangle 2"/>
          <p:cNvSpPr/>
          <p:nvPr/>
        </p:nvSpPr>
        <p:spPr>
          <a:xfrm>
            <a:off x="755576" y="2348880"/>
            <a:ext cx="7848872" cy="2554545"/>
          </a:xfrm>
          <a:prstGeom prst="rect">
            <a:avLst/>
          </a:prstGeom>
        </p:spPr>
        <p:txBody>
          <a:bodyPr wrap="square">
            <a:spAutoFit/>
          </a:bodyPr>
          <a:lstStyle/>
          <a:p>
            <a:pPr algn="ctr"/>
            <a:r>
              <a:rPr lang="en-US" sz="3200" dirty="0"/>
              <a:t>The most common offenders (weeds) are: </a:t>
            </a:r>
            <a:r>
              <a:rPr lang="en-US" sz="3200" b="1" dirty="0"/>
              <a:t> </a:t>
            </a:r>
            <a:r>
              <a:rPr lang="en-US" sz="3200" b="1" u="sng" dirty="0"/>
              <a:t>is</a:t>
            </a:r>
            <a:r>
              <a:rPr lang="en-US" sz="3200" b="1" dirty="0"/>
              <a:t>, </a:t>
            </a:r>
            <a:r>
              <a:rPr lang="en-US" sz="3200" b="1" u="sng" dirty="0"/>
              <a:t>was</a:t>
            </a:r>
            <a:r>
              <a:rPr lang="en-US" sz="3200" b="1" dirty="0"/>
              <a:t>, </a:t>
            </a:r>
            <a:r>
              <a:rPr lang="en-US" sz="3200" b="1" u="sng" dirty="0"/>
              <a:t>were</a:t>
            </a:r>
            <a:r>
              <a:rPr lang="en-US" sz="3200" b="1" dirty="0"/>
              <a:t>, </a:t>
            </a:r>
            <a:r>
              <a:rPr lang="en-US" sz="3200" b="1" u="sng" dirty="0"/>
              <a:t>can</a:t>
            </a:r>
            <a:r>
              <a:rPr lang="en-US" sz="3200" b="1" dirty="0"/>
              <a:t>, </a:t>
            </a:r>
            <a:r>
              <a:rPr lang="en-US" sz="3200" b="1" u="sng" dirty="0"/>
              <a:t>has</a:t>
            </a:r>
            <a:r>
              <a:rPr lang="en-US" sz="3200" b="1" dirty="0"/>
              <a:t>, </a:t>
            </a:r>
            <a:r>
              <a:rPr lang="en-US" sz="3200" b="1" u="sng" dirty="0"/>
              <a:t>have</a:t>
            </a:r>
            <a:r>
              <a:rPr lang="en-US" sz="3200" b="1" dirty="0"/>
              <a:t>, </a:t>
            </a:r>
            <a:r>
              <a:rPr lang="en-US" sz="3200" b="1" u="sng" dirty="0"/>
              <a:t>had</a:t>
            </a:r>
            <a:r>
              <a:rPr lang="en-US" sz="3200" b="1" dirty="0"/>
              <a:t>, </a:t>
            </a:r>
            <a:r>
              <a:rPr lang="en-US" sz="3200" b="1" u="sng" dirty="0"/>
              <a:t>been</a:t>
            </a:r>
            <a:r>
              <a:rPr lang="en-US" sz="3200" b="1" dirty="0"/>
              <a:t>, </a:t>
            </a:r>
            <a:r>
              <a:rPr lang="en-US" sz="3200" b="1" u="sng" dirty="0"/>
              <a:t>should</a:t>
            </a:r>
            <a:r>
              <a:rPr lang="en-US" sz="3200" b="1" dirty="0"/>
              <a:t>, </a:t>
            </a:r>
            <a:r>
              <a:rPr lang="en-US" sz="3200" b="1" u="sng" dirty="0"/>
              <a:t>would</a:t>
            </a:r>
            <a:r>
              <a:rPr lang="en-US" sz="3200" b="1" dirty="0"/>
              <a:t>, </a:t>
            </a:r>
            <a:r>
              <a:rPr lang="en-US" sz="3200" b="1" u="sng" dirty="0"/>
              <a:t>could</a:t>
            </a:r>
            <a:r>
              <a:rPr lang="en-US" sz="3200" b="1" dirty="0"/>
              <a:t> </a:t>
            </a:r>
            <a:r>
              <a:rPr lang="en-US" sz="3200" dirty="0"/>
              <a:t>—any of the “to be” words.  They really are like weeds; they choke out the real meaning a writer wants to show.</a:t>
            </a:r>
          </a:p>
        </p:txBody>
      </p:sp>
      <p:pic>
        <p:nvPicPr>
          <p:cNvPr id="6" name="Picture 5"/>
          <p:cNvPicPr>
            <a:picLocks noChangeAspect="1"/>
          </p:cNvPicPr>
          <p:nvPr/>
        </p:nvPicPr>
        <p:blipFill>
          <a:blip r:embed="rId4"/>
          <a:stretch>
            <a:fillRect/>
          </a:stretch>
        </p:blipFill>
        <p:spPr>
          <a:xfrm>
            <a:off x="0" y="5206580"/>
            <a:ext cx="9180512" cy="165370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683568" y="3015536"/>
            <a:ext cx="2304256" cy="193899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buFontTx/>
              <a:buNone/>
            </a:pPr>
            <a:endParaRPr lang="en-GB" sz="2400" b="1" dirty="0" smtClean="0">
              <a:solidFill>
                <a:schemeClr val="bg1"/>
              </a:solidFill>
            </a:endParaRPr>
          </a:p>
          <a:p>
            <a:pPr algn="ctr">
              <a:buFontTx/>
              <a:buNone/>
            </a:pPr>
            <a:r>
              <a:rPr lang="en-GB" sz="2400" b="1" dirty="0" smtClean="0">
                <a:solidFill>
                  <a:schemeClr val="bg1"/>
                </a:solidFill>
              </a:rPr>
              <a:t>“It was a dark and stormy night ….”</a:t>
            </a:r>
          </a:p>
          <a:p>
            <a:pPr algn="ctr">
              <a:buFontTx/>
              <a:buNone/>
            </a:pPr>
            <a:endParaRPr lang="en-GB" sz="2400" b="1" dirty="0" smtClean="0">
              <a:ln>
                <a:solidFill>
                  <a:schemeClr val="bg1"/>
                </a:solidFill>
              </a:ln>
              <a:solidFill>
                <a:schemeClr val="bg1"/>
              </a:solidFill>
              <a:effectLst>
                <a:outerShdw blurRad="38100" dist="38100" dir="2700000" algn="tl">
                  <a:srgbClr val="000000">
                    <a:alpha val="43137"/>
                  </a:srgbClr>
                </a:outerShdw>
              </a:effectLst>
            </a:endParaRPr>
          </a:p>
        </p:txBody>
      </p:sp>
      <p:sp>
        <p:nvSpPr>
          <p:cNvPr id="7" name="Rectangle 6"/>
          <p:cNvSpPr/>
          <p:nvPr/>
        </p:nvSpPr>
        <p:spPr>
          <a:xfrm>
            <a:off x="3923928" y="2276872"/>
            <a:ext cx="4248472" cy="341632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buFontTx/>
              <a:buNone/>
            </a:pPr>
            <a:endParaRPr lang="en-GB" sz="3600" b="1" dirty="0" smtClean="0">
              <a:solidFill>
                <a:schemeClr val="bg1"/>
              </a:solidFill>
            </a:endParaRPr>
          </a:p>
          <a:p>
            <a:pPr algn="ctr">
              <a:buFontTx/>
              <a:buNone/>
            </a:pPr>
            <a:r>
              <a:rPr lang="en-GB" sz="3600" b="1" dirty="0" smtClean="0">
                <a:solidFill>
                  <a:schemeClr val="bg1"/>
                </a:solidFill>
              </a:rPr>
              <a:t>“Stormy</a:t>
            </a:r>
          </a:p>
          <a:p>
            <a:pPr algn="ctr">
              <a:buFontTx/>
              <a:buNone/>
            </a:pPr>
            <a:r>
              <a:rPr lang="en-GB" sz="3600" b="1" dirty="0" smtClean="0">
                <a:solidFill>
                  <a:schemeClr val="bg1"/>
                </a:solidFill>
              </a:rPr>
              <a:t>Darkness</a:t>
            </a:r>
          </a:p>
          <a:p>
            <a:pPr algn="ctr">
              <a:buFontTx/>
              <a:buNone/>
            </a:pPr>
            <a:r>
              <a:rPr lang="en-GB" sz="3600" b="1" dirty="0" smtClean="0">
                <a:solidFill>
                  <a:schemeClr val="bg1"/>
                </a:solidFill>
              </a:rPr>
              <a:t>Gripped the</a:t>
            </a:r>
          </a:p>
          <a:p>
            <a:pPr algn="ctr">
              <a:buFontTx/>
              <a:buNone/>
            </a:pPr>
            <a:r>
              <a:rPr lang="en-GB" sz="3600" b="1" dirty="0" smtClean="0">
                <a:solidFill>
                  <a:schemeClr val="bg1"/>
                </a:solidFill>
              </a:rPr>
              <a:t>Night …”</a:t>
            </a:r>
          </a:p>
          <a:p>
            <a:pPr algn="ctr">
              <a:buFontTx/>
              <a:buNone/>
            </a:pPr>
            <a:endParaRPr lang="en-GB" sz="3600" b="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47607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Clich</a:t>
            </a:r>
            <a:r>
              <a:rPr lang="en-GB" sz="4000" b="1" dirty="0" smtClean="0">
                <a:solidFill>
                  <a:schemeClr val="tx2">
                    <a:lumMod val="75000"/>
                  </a:schemeClr>
                </a:solidFill>
                <a:cs typeface="Times New Roman" pitchFamily="18" charset="0"/>
              </a:rPr>
              <a:t>és (overused word or phrase)</a:t>
            </a:r>
            <a:endParaRPr lang="en-US" sz="4000" b="1" dirty="0">
              <a:solidFill>
                <a:schemeClr val="tx2">
                  <a:lumMod val="75000"/>
                </a:schemeClr>
              </a:solidFill>
            </a:endParaRPr>
          </a:p>
        </p:txBody>
      </p:sp>
      <p:sp>
        <p:nvSpPr>
          <p:cNvPr id="5" name="Rectangle 4"/>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323528" y="2655297"/>
            <a:ext cx="5040560" cy="3005951"/>
          </a:xfrm>
          <a:prstGeom prst="rect">
            <a:avLst/>
          </a:prstGeom>
        </p:spPr>
        <p:txBody>
          <a:bodyPr wrap="square">
            <a:spAutoFit/>
          </a:bodyPr>
          <a:lstStyle/>
          <a:p>
            <a:pPr>
              <a:lnSpc>
                <a:spcPct val="150000"/>
              </a:lnSpc>
              <a:buFont typeface="Arial" pitchFamily="34" charset="0"/>
              <a:buChar char="•"/>
            </a:pPr>
            <a:r>
              <a:rPr lang="en-GB" sz="3200" dirty="0" smtClean="0"/>
              <a:t>  Needle in a haystack</a:t>
            </a:r>
          </a:p>
          <a:p>
            <a:pPr>
              <a:lnSpc>
                <a:spcPct val="150000"/>
              </a:lnSpc>
              <a:buFont typeface="Arial" pitchFamily="34" charset="0"/>
              <a:buChar char="•"/>
            </a:pPr>
            <a:r>
              <a:rPr lang="en-GB" sz="3200" dirty="0" smtClean="0"/>
              <a:t> Busy as a bee</a:t>
            </a:r>
          </a:p>
          <a:p>
            <a:pPr>
              <a:lnSpc>
                <a:spcPct val="150000"/>
              </a:lnSpc>
              <a:buFont typeface="Arial" pitchFamily="34" charset="0"/>
              <a:buChar char="•"/>
            </a:pPr>
            <a:r>
              <a:rPr lang="en-GB" sz="3200" dirty="0" smtClean="0"/>
              <a:t> Straight as an arrow</a:t>
            </a:r>
          </a:p>
          <a:p>
            <a:pPr>
              <a:lnSpc>
                <a:spcPct val="150000"/>
              </a:lnSpc>
              <a:buFont typeface="Arial" pitchFamily="34" charset="0"/>
              <a:buChar char="•"/>
            </a:pPr>
            <a:r>
              <a:rPr lang="en-GB" sz="3200" dirty="0" smtClean="0"/>
              <a:t> Throw caution to the wind</a:t>
            </a:r>
            <a:endParaRPr lang="en-GB" sz="3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6512" y="141277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3. Brevity of Words</a:t>
            </a:r>
            <a:endParaRPr lang="en-US" sz="4000" b="1" dirty="0">
              <a:solidFill>
                <a:schemeClr val="tx2">
                  <a:lumMod val="75000"/>
                </a:schemeClr>
              </a:solidFill>
            </a:endParaRPr>
          </a:p>
        </p:txBody>
      </p:sp>
      <p:sp>
        <p:nvSpPr>
          <p:cNvPr id="5" name="Rectangle 4"/>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ctangle 2"/>
          <p:cNvSpPr/>
          <p:nvPr/>
        </p:nvSpPr>
        <p:spPr>
          <a:xfrm>
            <a:off x="539552" y="2708920"/>
            <a:ext cx="3888432" cy="3046988"/>
          </a:xfrm>
          <a:prstGeom prst="rect">
            <a:avLst/>
          </a:prstGeom>
        </p:spPr>
        <p:txBody>
          <a:bodyPr wrap="square">
            <a:spAutoFit/>
          </a:bodyPr>
          <a:lstStyle/>
          <a:p>
            <a:r>
              <a:rPr lang="en-US" sz="3200" dirty="0"/>
              <a:t>Long sentences or paragraphs don’t hold a reader’s attention. Writing tight is the modern way to write in any language.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560" y="1628800"/>
            <a:ext cx="4608512" cy="1728192"/>
          </a:xfrm>
        </p:spPr>
        <p:txBody>
          <a:bodyPr>
            <a:noAutofit/>
          </a:bodyPr>
          <a:lstStyle/>
          <a:p>
            <a:pPr>
              <a:lnSpc>
                <a:spcPts val="5000"/>
              </a:lnSpc>
            </a:pPr>
            <a:r>
              <a:rPr lang="en-US" sz="4800" b="1" dirty="0" smtClean="0">
                <a:ln w="13500">
                  <a:solidFill>
                    <a:schemeClr val="accent1">
                      <a:shade val="2500"/>
                      <a:alpha val="6500"/>
                    </a:schemeClr>
                  </a:solidFill>
                  <a:prstDash val="solid"/>
                </a:ln>
                <a:solidFill>
                  <a:schemeClr val="tx2">
                    <a:lumMod val="75000"/>
                  </a:schemeClr>
                </a:solidFill>
                <a:effectLst>
                  <a:innerShdw blurRad="50900" dist="38500" dir="13500000">
                    <a:srgbClr val="000000">
                      <a:alpha val="60000"/>
                    </a:srgbClr>
                  </a:innerShdw>
                </a:effectLst>
              </a:rPr>
              <a:t>Basic Writing Skills</a:t>
            </a:r>
            <a:endParaRPr lang="en-US" sz="4800" b="1" dirty="0">
              <a:ln w="13500">
                <a:solidFill>
                  <a:schemeClr val="accent1">
                    <a:shade val="2500"/>
                    <a:alpha val="6500"/>
                  </a:schemeClr>
                </a:solidFill>
                <a:prstDash val="solid"/>
              </a:ln>
              <a:solidFill>
                <a:schemeClr val="tx2">
                  <a:lumMod val="75000"/>
                </a:schemeClr>
              </a:solidFill>
              <a:effectLst>
                <a:innerShdw blurRad="50900" dist="38500" dir="13500000">
                  <a:srgbClr val="000000">
                    <a:alpha val="60000"/>
                  </a:srgbClr>
                </a:innerShdw>
              </a:effectLst>
            </a:endParaRPr>
          </a:p>
        </p:txBody>
      </p:sp>
      <p:sp>
        <p:nvSpPr>
          <p:cNvPr id="6" name="Rectangle 5"/>
          <p:cNvSpPr/>
          <p:nvPr/>
        </p:nvSpPr>
        <p:spPr>
          <a:xfrm>
            <a:off x="324544" y="6021288"/>
            <a:ext cx="9144000" cy="584776"/>
          </a:xfrm>
          <a:prstGeom prst="rect">
            <a:avLst/>
          </a:prstGeom>
        </p:spPr>
        <p:txBody>
          <a:bodyPr wrap="square">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Leadership </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Certification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 Program - Level 1</a:t>
            </a:r>
            <a:endParaRPr lang="en-US" sz="2800" dirty="0">
              <a:latin typeface="+mj-lt"/>
            </a:endParaRPr>
          </a:p>
        </p:txBody>
      </p:sp>
      <p:sp>
        <p:nvSpPr>
          <p:cNvPr id="9" name="Rectangle 8"/>
          <p:cNvSpPr/>
          <p:nvPr/>
        </p:nvSpPr>
        <p:spPr>
          <a:xfrm>
            <a:off x="0" y="5517232"/>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8" name="Rectangle 7"/>
          <p:cNvSpPr/>
          <p:nvPr/>
        </p:nvSpPr>
        <p:spPr>
          <a:xfrm>
            <a:off x="899592" y="3347700"/>
            <a:ext cx="4067944" cy="646331"/>
          </a:xfrm>
          <a:prstGeom prst="rect">
            <a:avLst/>
          </a:prstGeom>
        </p:spPr>
        <p:txBody>
          <a:bodyPr wrap="square">
            <a:spAutoFit/>
          </a:bodyPr>
          <a:lstStyle/>
          <a:p>
            <a:pPr algn="ctr"/>
            <a:r>
              <a:rPr lang="en-US" b="1" spc="50" dirty="0" smtClean="0">
                <a:ln w="13500">
                  <a:solidFill>
                    <a:schemeClr val="accent1">
                      <a:shade val="2500"/>
                      <a:alpha val="6500"/>
                    </a:schemeClr>
                  </a:solidFill>
                  <a:prstDash val="solid"/>
                </a:ln>
                <a:solidFill>
                  <a:schemeClr val="tx2">
                    <a:lumMod val="75000"/>
                  </a:schemeClr>
                </a:solidFill>
                <a:effectLst>
                  <a:innerShdw blurRad="50900" dist="38500" dir="13500000">
                    <a:srgbClr val="000000">
                      <a:alpha val="60000"/>
                    </a:srgbClr>
                  </a:innerShdw>
                </a:effectLst>
              </a:rPr>
              <a:t>Written by</a:t>
            </a:r>
          </a:p>
          <a:p>
            <a:pPr algn="ctr"/>
            <a:r>
              <a:rPr lang="en-US" b="1" spc="50" dirty="0" smtClean="0">
                <a:ln w="13500">
                  <a:solidFill>
                    <a:schemeClr val="accent1">
                      <a:shade val="2500"/>
                      <a:alpha val="6500"/>
                    </a:schemeClr>
                  </a:solidFill>
                  <a:prstDash val="solid"/>
                </a:ln>
                <a:solidFill>
                  <a:schemeClr val="tx2">
                    <a:lumMod val="75000"/>
                  </a:schemeClr>
                </a:solidFill>
                <a:effectLst>
                  <a:innerShdw blurRad="50900" dist="38500" dir="13500000">
                    <a:srgbClr val="000000">
                      <a:alpha val="60000"/>
                    </a:srgbClr>
                  </a:innerShdw>
                </a:effectLst>
              </a:rPr>
              <a:t>Betty </a:t>
            </a:r>
            <a:r>
              <a:rPr lang="en-US" b="1" spc="50" dirty="0" err="1" smtClean="0">
                <a:ln w="13500">
                  <a:solidFill>
                    <a:schemeClr val="accent1">
                      <a:shade val="2500"/>
                      <a:alpha val="6500"/>
                    </a:schemeClr>
                  </a:solidFill>
                  <a:prstDash val="solid"/>
                </a:ln>
                <a:solidFill>
                  <a:schemeClr val="tx2">
                    <a:lumMod val="75000"/>
                  </a:schemeClr>
                </a:solidFill>
                <a:effectLst>
                  <a:innerShdw blurRad="50900" dist="38500" dir="13500000">
                    <a:srgbClr val="000000">
                      <a:alpha val="60000"/>
                    </a:srgbClr>
                  </a:innerShdw>
                </a:effectLst>
              </a:rPr>
              <a:t>Kossick</a:t>
            </a:r>
            <a:endParaRPr lang="en-US"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363415"/>
            <a:ext cx="9144000" cy="76944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400" b="1" dirty="0" smtClean="0">
                <a:solidFill>
                  <a:schemeClr val="tx2">
                    <a:lumMod val="75000"/>
                  </a:schemeClr>
                </a:solidFill>
              </a:rPr>
              <a:t>What changes did we make?</a:t>
            </a:r>
            <a:endParaRPr lang="en-US" sz="4400" b="1" dirty="0">
              <a:solidFill>
                <a:schemeClr val="tx2">
                  <a:lumMod val="75000"/>
                </a:schemeClr>
              </a:solidFill>
            </a:endParaRPr>
          </a:p>
        </p:txBody>
      </p:sp>
      <p:sp>
        <p:nvSpPr>
          <p:cNvPr id="5" name="Rectangle 4"/>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360040" y="2564904"/>
            <a:ext cx="8748464" cy="3402983"/>
          </a:xfrm>
          <a:prstGeom prst="rect">
            <a:avLst/>
          </a:prstGeom>
        </p:spPr>
        <p:txBody>
          <a:bodyPr wrap="square">
            <a:spAutoFit/>
          </a:bodyPr>
          <a:lstStyle/>
          <a:p>
            <a:pPr marL="342900" indent="-342900">
              <a:lnSpc>
                <a:spcPct val="110000"/>
              </a:lnSpc>
              <a:buFont typeface="Arial"/>
              <a:buChar char="•"/>
            </a:pPr>
            <a:r>
              <a:rPr lang="en-GB" sz="2800" dirty="0" smtClean="0"/>
              <a:t>Opening scene tells where, what, why, who, and when</a:t>
            </a:r>
          </a:p>
          <a:p>
            <a:pPr marL="342900" indent="-342900">
              <a:lnSpc>
                <a:spcPct val="110000"/>
              </a:lnSpc>
              <a:buFont typeface="Arial"/>
              <a:buChar char="•"/>
            </a:pPr>
            <a:r>
              <a:rPr lang="en-GB" sz="2800" dirty="0" smtClean="0"/>
              <a:t> The dark corner scene was moved to the beginning</a:t>
            </a:r>
          </a:p>
          <a:p>
            <a:pPr marL="342900" indent="-342900">
              <a:lnSpc>
                <a:spcPct val="110000"/>
              </a:lnSpc>
              <a:buFont typeface="Arial"/>
              <a:buChar char="•"/>
            </a:pPr>
            <a:r>
              <a:rPr lang="en-GB" sz="2800" dirty="0" smtClean="0"/>
              <a:t> Personalizing</a:t>
            </a:r>
          </a:p>
          <a:p>
            <a:pPr marL="342900" indent="-342900">
              <a:lnSpc>
                <a:spcPct val="110000"/>
              </a:lnSpc>
              <a:buFont typeface="Arial"/>
              <a:buChar char="•"/>
            </a:pPr>
            <a:r>
              <a:rPr lang="en-GB" sz="2800" dirty="0" smtClean="0"/>
              <a:t> Word count reduced almost in half</a:t>
            </a:r>
          </a:p>
          <a:p>
            <a:pPr marL="342900" indent="-342900">
              <a:lnSpc>
                <a:spcPct val="110000"/>
              </a:lnSpc>
              <a:buFont typeface="Arial"/>
              <a:buChar char="•"/>
            </a:pPr>
            <a:r>
              <a:rPr lang="en-GB" sz="2800" dirty="0" smtClean="0"/>
              <a:t> Redundant words, synonyms and descriptions are   eliminated</a:t>
            </a:r>
          </a:p>
          <a:p>
            <a:pPr marL="342900" indent="-342900">
              <a:lnSpc>
                <a:spcPct val="110000"/>
              </a:lnSpc>
              <a:buFont typeface="Arial"/>
              <a:buChar char="•"/>
            </a:pPr>
            <a:r>
              <a:rPr lang="en-GB" sz="2800" dirty="0" smtClean="0"/>
              <a:t> The same story is told tightly</a:t>
            </a:r>
            <a:endParaRPr lang="en-GB" sz="2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41277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Redundancy</a:t>
            </a:r>
            <a:endParaRPr lang="en-US" sz="4000" b="1" dirty="0">
              <a:solidFill>
                <a:schemeClr val="tx2">
                  <a:lumMod val="75000"/>
                </a:schemeClr>
              </a:solidFill>
            </a:endParaRPr>
          </a:p>
        </p:txBody>
      </p:sp>
      <p:sp>
        <p:nvSpPr>
          <p:cNvPr id="5" name="Rectangle 4"/>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406659" y="2962687"/>
            <a:ext cx="4597389" cy="2554545"/>
          </a:xfrm>
          <a:prstGeom prst="rect">
            <a:avLst/>
          </a:prstGeom>
        </p:spPr>
        <p:txBody>
          <a:bodyPr wrap="square">
            <a:spAutoFit/>
          </a:bodyPr>
          <a:lstStyle/>
          <a:p>
            <a:pPr algn="ctr"/>
            <a:r>
              <a:rPr lang="en-US" sz="3200"/>
              <a:t>A phrase or sentence is considered redundant when it contains extra, unnecessary, repetitive words</a:t>
            </a:r>
            <a:endParaRPr lang="en-GB" sz="3200" b="1" dirty="0">
              <a:solidFill>
                <a:schemeClr val="tx2">
                  <a:lumMod val="75000"/>
                </a:schemeClr>
              </a:solidFill>
            </a:endParaRPr>
          </a:p>
        </p:txBody>
      </p:sp>
      <p:pic>
        <p:nvPicPr>
          <p:cNvPr id="9" name="Picture 8"/>
          <p:cNvPicPr>
            <a:picLocks noChangeAspect="1"/>
          </p:cNvPicPr>
          <p:nvPr/>
        </p:nvPicPr>
        <p:blipFill rotWithShape="1">
          <a:blip r:embed="rId4"/>
          <a:srcRect l="25974" r="23093"/>
          <a:stretch/>
        </p:blipFill>
        <p:spPr>
          <a:xfrm>
            <a:off x="5389477" y="2308820"/>
            <a:ext cx="3430995" cy="414451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41277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Redundancy</a:t>
            </a:r>
            <a:endParaRPr lang="en-US" sz="4000" b="1" dirty="0">
              <a:solidFill>
                <a:schemeClr val="tx2">
                  <a:lumMod val="75000"/>
                </a:schemeClr>
              </a:solidFill>
            </a:endParaRPr>
          </a:p>
        </p:txBody>
      </p:sp>
      <p:sp>
        <p:nvSpPr>
          <p:cNvPr id="5" name="Rectangle 4"/>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ctangle 2"/>
          <p:cNvSpPr/>
          <p:nvPr/>
        </p:nvSpPr>
        <p:spPr>
          <a:xfrm>
            <a:off x="395536" y="2484185"/>
            <a:ext cx="4968552" cy="3416320"/>
          </a:xfrm>
          <a:prstGeom prst="rect">
            <a:avLst/>
          </a:prstGeom>
        </p:spPr>
        <p:txBody>
          <a:bodyPr wrap="square">
            <a:spAutoFit/>
          </a:bodyPr>
          <a:lstStyle/>
          <a:p>
            <a:pPr algn="ctr">
              <a:spcAft>
                <a:spcPts val="600"/>
              </a:spcAft>
            </a:pPr>
            <a:r>
              <a:rPr lang="en-US" sz="3600" dirty="0">
                <a:latin typeface="Calibri" charset="0"/>
                <a:ea typeface="Times New Roman" charset="0"/>
              </a:rPr>
              <a:t>Let’s look at these examples:  soothing </a:t>
            </a:r>
            <a:r>
              <a:rPr lang="en-US" sz="3600" dirty="0" smtClean="0">
                <a:latin typeface="Calibri" charset="0"/>
                <a:ea typeface="Times New Roman" charset="0"/>
              </a:rPr>
              <a:t>tranquilizers; </a:t>
            </a:r>
            <a:r>
              <a:rPr lang="en-US" sz="3600" dirty="0">
                <a:latin typeface="Calibri" charset="0"/>
                <a:ea typeface="Times New Roman" charset="0"/>
              </a:rPr>
              <a:t>is in need of; could hold practice – refer to the solutions for each of them.</a:t>
            </a:r>
            <a:endParaRPr lang="en-US" sz="2400" dirty="0">
              <a:effectLst/>
              <a:latin typeface="Times New Roman" charset="0"/>
              <a:ea typeface="Times New Roman" charset="0"/>
            </a:endParaRPr>
          </a:p>
        </p:txBody>
      </p:sp>
      <p:pic>
        <p:nvPicPr>
          <p:cNvPr id="7" name="Picture 6"/>
          <p:cNvPicPr>
            <a:picLocks noChangeAspect="1"/>
          </p:cNvPicPr>
          <p:nvPr/>
        </p:nvPicPr>
        <p:blipFill rotWithShape="1">
          <a:blip r:embed="rId4"/>
          <a:srcRect l="25974" r="23093"/>
          <a:stretch/>
        </p:blipFill>
        <p:spPr>
          <a:xfrm>
            <a:off x="5389477" y="2308820"/>
            <a:ext cx="3430995" cy="414451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47607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Consider the meaning of words!</a:t>
            </a:r>
            <a:endParaRPr lang="en-US" sz="4000" b="1" dirty="0">
              <a:solidFill>
                <a:schemeClr val="tx2">
                  <a:lumMod val="75000"/>
                </a:schemeClr>
              </a:solidFill>
            </a:endParaRPr>
          </a:p>
        </p:txBody>
      </p:sp>
      <p:sp>
        <p:nvSpPr>
          <p:cNvPr id="5" name="Rectangle 4"/>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899592" y="2492896"/>
            <a:ext cx="4680520" cy="3416320"/>
          </a:xfrm>
          <a:prstGeom prst="rect">
            <a:avLst/>
          </a:prstGeom>
        </p:spPr>
        <p:txBody>
          <a:bodyPr wrap="square">
            <a:spAutoFit/>
          </a:bodyPr>
          <a:lstStyle/>
          <a:p>
            <a:pPr>
              <a:buFontTx/>
              <a:buNone/>
            </a:pPr>
            <a:r>
              <a:rPr lang="en-GB" sz="3200" b="1" dirty="0" smtClean="0">
                <a:ln>
                  <a:solidFill>
                    <a:schemeClr val="bg1"/>
                  </a:solidFill>
                </a:ln>
                <a:solidFill>
                  <a:schemeClr val="tx2">
                    <a:lumMod val="75000"/>
                  </a:schemeClr>
                </a:solidFill>
                <a:effectLst>
                  <a:outerShdw blurRad="38100" dist="38100" dir="2700000" algn="tl">
                    <a:srgbClr val="000000">
                      <a:alpha val="43137"/>
                    </a:srgbClr>
                  </a:outerShdw>
                </a:effectLst>
              </a:rPr>
              <a:t>Narrow down</a:t>
            </a:r>
          </a:p>
          <a:p>
            <a:pPr>
              <a:buFontTx/>
              <a:buNone/>
            </a:pPr>
            <a:r>
              <a:rPr lang="en-GB" sz="2400" dirty="0" smtClean="0"/>
              <a:t>	(can you narrow up?)</a:t>
            </a:r>
          </a:p>
          <a:p>
            <a:pPr>
              <a:buFontTx/>
              <a:buNone/>
            </a:pPr>
            <a:endParaRPr lang="en-GB" sz="2400" dirty="0" smtClean="0"/>
          </a:p>
          <a:p>
            <a:pPr>
              <a:buFontTx/>
              <a:buNone/>
            </a:pPr>
            <a:r>
              <a:rPr lang="en-GB" sz="3200" b="1" dirty="0" smtClean="0">
                <a:ln>
                  <a:solidFill>
                    <a:schemeClr val="bg1"/>
                  </a:solidFill>
                </a:ln>
                <a:solidFill>
                  <a:schemeClr val="tx2">
                    <a:lumMod val="75000"/>
                  </a:schemeClr>
                </a:solidFill>
                <a:effectLst>
                  <a:outerShdw blurRad="38100" dist="38100" dir="2700000" algn="tl">
                    <a:srgbClr val="000000">
                      <a:alpha val="43137"/>
                    </a:srgbClr>
                  </a:outerShdw>
                </a:effectLst>
              </a:rPr>
              <a:t>Minor quibble</a:t>
            </a:r>
          </a:p>
          <a:p>
            <a:pPr>
              <a:buFontTx/>
              <a:buNone/>
            </a:pPr>
            <a:r>
              <a:rPr lang="en-GB" sz="2400" dirty="0" smtClean="0"/>
              <a:t>	(quibble implies minor!)</a:t>
            </a:r>
          </a:p>
          <a:p>
            <a:pPr>
              <a:buFontTx/>
              <a:buNone/>
            </a:pPr>
            <a:endParaRPr lang="en-GB" sz="2400" dirty="0" smtClean="0"/>
          </a:p>
          <a:p>
            <a:pPr>
              <a:buFontTx/>
              <a:buNone/>
            </a:pPr>
            <a:r>
              <a:rPr lang="en-GB" sz="3200" b="1" dirty="0" smtClean="0">
                <a:ln>
                  <a:solidFill>
                    <a:schemeClr val="bg1"/>
                  </a:solidFill>
                </a:ln>
                <a:solidFill>
                  <a:schemeClr val="tx2">
                    <a:lumMod val="75000"/>
                  </a:schemeClr>
                </a:solidFill>
                <a:effectLst>
                  <a:outerShdw blurRad="38100" dist="38100" dir="2700000" algn="tl">
                    <a:srgbClr val="000000">
                      <a:alpha val="43137"/>
                    </a:srgbClr>
                  </a:outerShdw>
                </a:effectLst>
              </a:rPr>
              <a:t>Free gift</a:t>
            </a:r>
          </a:p>
          <a:p>
            <a:pPr>
              <a:buFontTx/>
              <a:buNone/>
            </a:pPr>
            <a:r>
              <a:rPr lang="en-GB" sz="2400" dirty="0" smtClean="0"/>
              <a:t>	(it’s not a gift unless it’s free)</a:t>
            </a:r>
            <a:endParaRPr lang="en-GB" sz="2400" dirty="0"/>
          </a:p>
        </p:txBody>
      </p:sp>
      <p:pic>
        <p:nvPicPr>
          <p:cNvPr id="7" name="Picture 6"/>
          <p:cNvPicPr>
            <a:picLocks noChangeAspect="1"/>
          </p:cNvPicPr>
          <p:nvPr/>
        </p:nvPicPr>
        <p:blipFill rotWithShape="1">
          <a:blip r:embed="rId4"/>
          <a:srcRect r="23422"/>
          <a:stretch/>
        </p:blipFill>
        <p:spPr>
          <a:xfrm>
            <a:off x="6228184" y="2196907"/>
            <a:ext cx="2576104" cy="448540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908720"/>
            <a:ext cx="9144000" cy="1200329"/>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chemeClr val="tx2">
                    <a:lumMod val="75000"/>
                  </a:schemeClr>
                </a:solidFill>
              </a:rPr>
              <a:t>Practice asking yourself, </a:t>
            </a:r>
          </a:p>
          <a:p>
            <a:pPr algn="ctr"/>
            <a:r>
              <a:rPr lang="en-GB" sz="3600" b="1" dirty="0" smtClean="0">
                <a:solidFill>
                  <a:schemeClr val="tx2">
                    <a:lumMod val="75000"/>
                  </a:schemeClr>
                </a:solidFill>
              </a:rPr>
              <a:t>“Can I say this in fewer words?”</a:t>
            </a:r>
            <a:endParaRPr lang="en-US" sz="3600" b="1" dirty="0">
              <a:solidFill>
                <a:schemeClr val="tx2">
                  <a:lumMod val="75000"/>
                </a:schemeClr>
              </a:solidFill>
            </a:endParaRPr>
          </a:p>
        </p:txBody>
      </p:sp>
      <p:sp>
        <p:nvSpPr>
          <p:cNvPr id="5" name="Rectangle 4"/>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899592" y="2852936"/>
            <a:ext cx="7920880" cy="2554545"/>
          </a:xfrm>
          <a:prstGeom prst="rect">
            <a:avLst/>
          </a:prstGeom>
        </p:spPr>
        <p:txBody>
          <a:bodyPr wrap="square">
            <a:spAutoFit/>
          </a:bodyPr>
          <a:lstStyle/>
          <a:p>
            <a:pPr marL="457200" indent="-457200">
              <a:buFont typeface="Arial" charset="0"/>
              <a:buChar char="•"/>
            </a:pPr>
            <a:r>
              <a:rPr lang="en-GB" sz="3200" b="1" dirty="0" smtClean="0">
                <a:solidFill>
                  <a:schemeClr val="tx2">
                    <a:lumMod val="75000"/>
                  </a:schemeClr>
                </a:solidFill>
              </a:rPr>
              <a:t>Other matters that were recommended</a:t>
            </a:r>
          </a:p>
          <a:p>
            <a:pPr marL="457200" indent="-457200">
              <a:buFont typeface="Arial" charset="0"/>
              <a:buChar char="•"/>
            </a:pPr>
            <a:r>
              <a:rPr lang="en-GB" sz="3200" b="1" dirty="0" smtClean="0">
                <a:solidFill>
                  <a:srgbClr val="C00000"/>
                </a:solidFill>
              </a:rPr>
              <a:t>Other matters were recommended</a:t>
            </a:r>
          </a:p>
          <a:p>
            <a:pPr marL="285750" indent="-285750">
              <a:buFont typeface="Arial" charset="0"/>
              <a:buChar char="•"/>
            </a:pPr>
            <a:endParaRPr lang="en-GB" sz="1600" b="1" dirty="0" smtClean="0">
              <a:solidFill>
                <a:srgbClr val="00A400"/>
              </a:solidFill>
            </a:endParaRPr>
          </a:p>
          <a:p>
            <a:pPr marL="285750" indent="-285750">
              <a:buFont typeface="Arial" charset="0"/>
              <a:buChar char="•"/>
            </a:pPr>
            <a:endParaRPr lang="en-GB" sz="1600" b="1" dirty="0" smtClean="0">
              <a:solidFill>
                <a:srgbClr val="00A400"/>
              </a:solidFill>
            </a:endParaRPr>
          </a:p>
          <a:p>
            <a:pPr marL="457200" indent="-457200">
              <a:buFont typeface="Arial" charset="0"/>
              <a:buChar char="•"/>
            </a:pPr>
            <a:r>
              <a:rPr lang="en-GB" sz="3200" b="1" dirty="0">
                <a:solidFill>
                  <a:schemeClr val="tx2">
                    <a:lumMod val="75000"/>
                  </a:schemeClr>
                </a:solidFill>
              </a:rPr>
              <a:t>T</a:t>
            </a:r>
            <a:r>
              <a:rPr lang="en-GB" sz="3200" b="1" dirty="0" smtClean="0">
                <a:solidFill>
                  <a:schemeClr val="tx2">
                    <a:lumMod val="75000"/>
                  </a:schemeClr>
                </a:solidFill>
              </a:rPr>
              <a:t>wo separate buildings</a:t>
            </a:r>
          </a:p>
          <a:p>
            <a:pPr marL="457200" indent="-457200">
              <a:buFont typeface="Arial" charset="0"/>
              <a:buChar char="•"/>
            </a:pPr>
            <a:r>
              <a:rPr lang="en-GB" sz="3200" b="1" dirty="0" smtClean="0">
                <a:solidFill>
                  <a:srgbClr val="C00000"/>
                </a:solidFill>
              </a:rPr>
              <a:t>Two buildings</a:t>
            </a:r>
            <a:endParaRPr lang="en-GB" sz="3200" b="1" dirty="0">
              <a:solidFill>
                <a:srgbClr val="C0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41277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4. Rewrite, Rewrite, Rewrite!</a:t>
            </a:r>
            <a:endParaRPr lang="en-US" sz="4000" b="1" dirty="0">
              <a:solidFill>
                <a:schemeClr val="tx2">
                  <a:lumMod val="75000"/>
                </a:schemeClr>
              </a:solidFill>
            </a:endParaRPr>
          </a:p>
        </p:txBody>
      </p:sp>
      <p:sp>
        <p:nvSpPr>
          <p:cNvPr id="5" name="Rectangle 4"/>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251520" y="2348880"/>
            <a:ext cx="5148064" cy="3539431"/>
          </a:xfrm>
          <a:prstGeom prst="rect">
            <a:avLst/>
          </a:prstGeom>
        </p:spPr>
        <p:txBody>
          <a:bodyPr wrap="square">
            <a:spAutoFit/>
          </a:bodyPr>
          <a:lstStyle/>
          <a:p>
            <a:pPr marL="457200" indent="-457200">
              <a:buFont typeface="Arial"/>
              <a:buChar char="•"/>
            </a:pPr>
            <a:r>
              <a:rPr lang="en-GB" sz="2800" dirty="0" smtClean="0"/>
              <a:t>Writing will require rewriting</a:t>
            </a:r>
          </a:p>
          <a:p>
            <a:pPr marL="457200" indent="-457200">
              <a:buFont typeface="Arial"/>
              <a:buChar char="•"/>
            </a:pPr>
            <a:r>
              <a:rPr lang="en-GB" sz="2800" dirty="0" smtClean="0"/>
              <a:t>Here the aspect of pruning comes in</a:t>
            </a:r>
          </a:p>
          <a:p>
            <a:pPr marL="457200" indent="-457200">
              <a:buFont typeface="Arial"/>
              <a:buChar char="•"/>
            </a:pPr>
            <a:r>
              <a:rPr lang="en-GB" sz="2800" dirty="0" smtClean="0"/>
              <a:t>Hold every word accountable</a:t>
            </a:r>
          </a:p>
          <a:p>
            <a:pPr marL="457200" indent="-457200">
              <a:buFont typeface="Arial"/>
              <a:buChar char="•"/>
            </a:pPr>
            <a:r>
              <a:rPr lang="en-GB" sz="2800" dirty="0" smtClean="0"/>
              <a:t>Lay your manuscript aside for a few days; then try to read it as though someone else had written it</a:t>
            </a:r>
            <a:endParaRPr lang="en-GB" sz="2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484784"/>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smtClean="0">
                <a:solidFill>
                  <a:schemeClr val="tx2">
                    <a:lumMod val="75000"/>
                  </a:schemeClr>
                </a:solidFill>
              </a:rPr>
              <a:t>5. </a:t>
            </a:r>
            <a:r>
              <a:rPr lang="en-GB" sz="4000" b="1" dirty="0" smtClean="0">
                <a:solidFill>
                  <a:schemeClr val="tx2">
                    <a:lumMod val="75000"/>
                  </a:schemeClr>
                </a:solidFill>
              </a:rPr>
              <a:t>Write For the  Editor’s Needs</a:t>
            </a:r>
            <a:endParaRPr lang="en-US" sz="4000" b="1" dirty="0">
              <a:solidFill>
                <a:schemeClr val="tx2">
                  <a:lumMod val="75000"/>
                </a:schemeClr>
              </a:solidFill>
            </a:endParaRPr>
          </a:p>
        </p:txBody>
      </p:sp>
      <p:sp>
        <p:nvSpPr>
          <p:cNvPr id="5" name="Rectangle 4"/>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1115616" y="2553866"/>
            <a:ext cx="4464496" cy="3539430"/>
          </a:xfrm>
          <a:prstGeom prst="rect">
            <a:avLst/>
          </a:prstGeom>
        </p:spPr>
        <p:txBody>
          <a:bodyPr wrap="square">
            <a:spAutoFit/>
          </a:bodyPr>
          <a:lstStyle/>
          <a:p>
            <a:pPr marL="457200" indent="-457200">
              <a:buFont typeface="Arial"/>
              <a:buChar char="•"/>
            </a:pPr>
            <a:r>
              <a:rPr lang="en-GB" sz="2800" dirty="0" smtClean="0"/>
              <a:t>Examine your target publication</a:t>
            </a:r>
          </a:p>
          <a:p>
            <a:pPr>
              <a:buFont typeface="Arial" pitchFamily="34" charset="0"/>
              <a:buChar char="•"/>
            </a:pPr>
            <a:endParaRPr lang="en-GB" sz="2800" dirty="0" smtClean="0"/>
          </a:p>
          <a:p>
            <a:pPr marL="457200" indent="-457200">
              <a:buFont typeface="Arial"/>
              <a:buChar char="•"/>
            </a:pPr>
            <a:r>
              <a:rPr lang="en-GB" sz="2800" dirty="0" smtClean="0"/>
              <a:t>Expect and accept critique</a:t>
            </a:r>
          </a:p>
          <a:p>
            <a:pPr>
              <a:buFont typeface="Arial" pitchFamily="34" charset="0"/>
              <a:buChar char="•"/>
            </a:pPr>
            <a:endParaRPr lang="en-GB" sz="2800" dirty="0" smtClean="0"/>
          </a:p>
          <a:p>
            <a:pPr marL="457200" indent="-457200">
              <a:buFont typeface="Arial"/>
              <a:buChar char="•"/>
            </a:pPr>
            <a:r>
              <a:rPr lang="en-GB" sz="2800" dirty="0" smtClean="0"/>
              <a:t>Do not be overly attached to every word you have written!</a:t>
            </a:r>
            <a:endParaRPr lang="en-GB"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6512" y="141277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smtClean="0">
                <a:solidFill>
                  <a:schemeClr val="tx2">
                    <a:lumMod val="75000"/>
                  </a:schemeClr>
                </a:solidFill>
              </a:rPr>
              <a:t>6. </a:t>
            </a:r>
            <a:r>
              <a:rPr lang="en-GB" sz="4000" b="1" dirty="0" smtClean="0">
                <a:solidFill>
                  <a:schemeClr val="tx2">
                    <a:lumMod val="75000"/>
                  </a:schemeClr>
                </a:solidFill>
              </a:rPr>
              <a:t>Teach With Your Writing</a:t>
            </a:r>
            <a:endParaRPr lang="en-US" sz="4000" b="1" dirty="0">
              <a:solidFill>
                <a:schemeClr val="tx2">
                  <a:lumMod val="75000"/>
                </a:schemeClr>
              </a:solidFill>
            </a:endParaRPr>
          </a:p>
        </p:txBody>
      </p:sp>
      <p:sp>
        <p:nvSpPr>
          <p:cNvPr id="5" name="Rectangle 4"/>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323528" y="2348880"/>
            <a:ext cx="4824536" cy="4031873"/>
          </a:xfrm>
          <a:prstGeom prst="rect">
            <a:avLst/>
          </a:prstGeom>
        </p:spPr>
        <p:txBody>
          <a:bodyPr wrap="square">
            <a:spAutoFit/>
          </a:bodyPr>
          <a:lstStyle/>
          <a:p>
            <a:pPr algn="ctr"/>
            <a:r>
              <a:rPr lang="en-US" sz="3200" smtClean="0"/>
              <a:t>Are </a:t>
            </a:r>
            <a:r>
              <a:rPr lang="en-US" sz="3200" dirty="0"/>
              <a:t>you covering the bases for the students?  Will the students understand what you are trying to convey?  You might ask another set of eyes to approach your manuscript as if she were a student in your class.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41277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7. Self-Editing</a:t>
            </a:r>
            <a:endParaRPr lang="en-US" sz="4000" b="1" dirty="0">
              <a:solidFill>
                <a:schemeClr val="tx2">
                  <a:lumMod val="75000"/>
                </a:schemeClr>
              </a:solidFill>
            </a:endParaRPr>
          </a:p>
        </p:txBody>
      </p:sp>
      <p:sp>
        <p:nvSpPr>
          <p:cNvPr id="5" name="Rectangle 4"/>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323528" y="2060848"/>
            <a:ext cx="6192688" cy="4832092"/>
          </a:xfrm>
          <a:prstGeom prst="rect">
            <a:avLst/>
          </a:prstGeom>
        </p:spPr>
        <p:txBody>
          <a:bodyPr wrap="square">
            <a:spAutoFit/>
          </a:bodyPr>
          <a:lstStyle/>
          <a:p>
            <a:pPr marL="457200" indent="-457200">
              <a:buFont typeface="Arial" charset="0"/>
              <a:buChar char="•"/>
            </a:pPr>
            <a:r>
              <a:rPr lang="en-GB" sz="2800" dirty="0" smtClean="0"/>
              <a:t>Is it too long?</a:t>
            </a:r>
          </a:p>
          <a:p>
            <a:pPr marL="457200" indent="-457200">
              <a:buFont typeface="Arial" charset="0"/>
              <a:buChar char="•"/>
            </a:pPr>
            <a:r>
              <a:rPr lang="en-GB" sz="2800" dirty="0" smtClean="0"/>
              <a:t>Where can I eliminate?</a:t>
            </a:r>
          </a:p>
          <a:p>
            <a:pPr marL="457200" indent="-457200">
              <a:buFont typeface="Arial" charset="0"/>
              <a:buChar char="•"/>
            </a:pPr>
            <a:r>
              <a:rPr lang="en-GB" sz="2800" dirty="0" smtClean="0"/>
              <a:t>Is it too short?</a:t>
            </a:r>
          </a:p>
          <a:p>
            <a:pPr marL="457200" indent="-457200">
              <a:buFont typeface="Arial" charset="0"/>
              <a:buChar char="•"/>
            </a:pPr>
            <a:r>
              <a:rPr lang="en-GB" sz="2800" dirty="0" smtClean="0"/>
              <a:t>Are there redundant words or phrases?</a:t>
            </a:r>
          </a:p>
          <a:p>
            <a:pPr marL="457200" indent="-457200">
              <a:buFont typeface="Arial" charset="0"/>
              <a:buChar char="•"/>
            </a:pPr>
            <a:r>
              <a:rPr lang="en-GB" sz="2800" dirty="0" smtClean="0"/>
              <a:t>Did I slip in any clich</a:t>
            </a:r>
            <a:r>
              <a:rPr lang="en-GB" sz="2800" dirty="0" smtClean="0">
                <a:cs typeface="Times New Roman" pitchFamily="18" charset="0"/>
              </a:rPr>
              <a:t>és?</a:t>
            </a:r>
          </a:p>
          <a:p>
            <a:pPr marL="457200" indent="-457200">
              <a:buFont typeface="Arial" charset="0"/>
              <a:buChar char="•"/>
            </a:pPr>
            <a:r>
              <a:rPr lang="en-GB" sz="2800" dirty="0" smtClean="0">
                <a:cs typeface="Times New Roman" pitchFamily="18" charset="0"/>
              </a:rPr>
              <a:t>Are there too many of those passive, lazy words?</a:t>
            </a:r>
          </a:p>
          <a:p>
            <a:pPr marL="457200" indent="-457200">
              <a:buFont typeface="Arial" charset="0"/>
              <a:buChar char="•"/>
            </a:pPr>
            <a:r>
              <a:rPr lang="en-GB" sz="2800" dirty="0" smtClean="0">
                <a:cs typeface="Times New Roman" pitchFamily="18" charset="0"/>
              </a:rPr>
              <a:t>Will my work be more effective if I move parts around?</a:t>
            </a:r>
          </a:p>
          <a:p>
            <a:pPr marL="457200" indent="-457200">
              <a:buFont typeface="Arial" charset="0"/>
              <a:buChar char="•"/>
            </a:pPr>
            <a:r>
              <a:rPr lang="en-GB" sz="2800" dirty="0" smtClean="0"/>
              <a:t>If I were the editor, would I buy this?</a:t>
            </a:r>
            <a:endParaRPr lang="en-GB" sz="2800" dirty="0"/>
          </a:p>
        </p:txBody>
      </p:sp>
      <p:pic>
        <p:nvPicPr>
          <p:cNvPr id="7" name="Picture 6"/>
          <p:cNvPicPr>
            <a:picLocks noChangeAspect="1"/>
          </p:cNvPicPr>
          <p:nvPr/>
        </p:nvPicPr>
        <p:blipFill>
          <a:blip r:embed="rId4"/>
          <a:stretch>
            <a:fillRect/>
          </a:stretch>
        </p:blipFill>
        <p:spPr>
          <a:xfrm>
            <a:off x="6300192" y="2348880"/>
            <a:ext cx="2640294" cy="396044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41277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8. More Self-Editing</a:t>
            </a:r>
            <a:endParaRPr lang="en-US" sz="4000" b="1" dirty="0">
              <a:solidFill>
                <a:schemeClr val="tx2">
                  <a:lumMod val="75000"/>
                </a:schemeClr>
              </a:solidFill>
            </a:endParaRPr>
          </a:p>
        </p:txBody>
      </p:sp>
      <p:sp>
        <p:nvSpPr>
          <p:cNvPr id="5" name="Rectangle 4"/>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323528" y="2276872"/>
            <a:ext cx="6120680" cy="4462760"/>
          </a:xfrm>
          <a:prstGeom prst="rect">
            <a:avLst/>
          </a:prstGeom>
        </p:spPr>
        <p:txBody>
          <a:bodyPr wrap="square">
            <a:spAutoFit/>
          </a:bodyPr>
          <a:lstStyle/>
          <a:p>
            <a:pPr marL="342900" indent="-342900">
              <a:buFont typeface="Arial"/>
              <a:buChar char="•"/>
            </a:pPr>
            <a:r>
              <a:rPr lang="en-GB" sz="2800" dirty="0" smtClean="0"/>
              <a:t>Will what I have written here reach </a:t>
            </a:r>
            <a:br>
              <a:rPr lang="en-GB" sz="2800" dirty="0" smtClean="0"/>
            </a:br>
            <a:r>
              <a:rPr lang="en-GB" sz="2800" dirty="0" smtClean="0"/>
              <a:t>out to the reader’s needs and interests?</a:t>
            </a:r>
          </a:p>
          <a:p>
            <a:pPr>
              <a:buFont typeface="Arial" pitchFamily="34" charset="0"/>
              <a:buChar char="•"/>
            </a:pPr>
            <a:endParaRPr lang="en-GB" sz="800" dirty="0" smtClean="0"/>
          </a:p>
          <a:p>
            <a:pPr marL="342900" indent="-342900">
              <a:buFont typeface="Arial"/>
              <a:buChar char="•"/>
            </a:pPr>
            <a:r>
              <a:rPr lang="en-GB" sz="2800" dirty="0" smtClean="0"/>
              <a:t>Is the context clear in all points?</a:t>
            </a:r>
          </a:p>
          <a:p>
            <a:pPr>
              <a:buFont typeface="Arial" pitchFamily="34" charset="0"/>
              <a:buChar char="•"/>
            </a:pPr>
            <a:endParaRPr lang="en-GB" sz="800" dirty="0" smtClean="0"/>
          </a:p>
          <a:p>
            <a:pPr marL="342900" indent="-342900">
              <a:buFont typeface="Arial"/>
              <a:buChar char="•"/>
            </a:pPr>
            <a:r>
              <a:rPr lang="en-GB" sz="2800" dirty="0" smtClean="0"/>
              <a:t>If quotes are used, are they correct?</a:t>
            </a:r>
          </a:p>
          <a:p>
            <a:pPr>
              <a:buFont typeface="Arial" pitchFamily="34" charset="0"/>
              <a:buChar char="•"/>
            </a:pPr>
            <a:endParaRPr lang="en-GB" sz="800" dirty="0" smtClean="0"/>
          </a:p>
          <a:p>
            <a:pPr marL="342900" indent="-342900">
              <a:buFont typeface="Arial"/>
              <a:buChar char="•"/>
            </a:pPr>
            <a:r>
              <a:rPr lang="en-GB" sz="2800" dirty="0" smtClean="0"/>
              <a:t>Is there a reason for everything that is here?</a:t>
            </a:r>
          </a:p>
          <a:p>
            <a:pPr>
              <a:buFont typeface="Arial" pitchFamily="34" charset="0"/>
              <a:buChar char="•"/>
            </a:pPr>
            <a:endParaRPr lang="en-GB" sz="800" dirty="0" smtClean="0"/>
          </a:p>
          <a:p>
            <a:pPr marL="342900" indent="-342900">
              <a:buFont typeface="Arial"/>
              <a:buChar char="•"/>
            </a:pPr>
            <a:r>
              <a:rPr lang="en-GB" sz="2800" dirty="0" smtClean="0"/>
              <a:t>Does each paragraph flow and link to its neighbour?</a:t>
            </a:r>
          </a:p>
        </p:txBody>
      </p:sp>
      <p:pic>
        <p:nvPicPr>
          <p:cNvPr id="7" name="Picture 6"/>
          <p:cNvPicPr>
            <a:picLocks noChangeAspect="1"/>
          </p:cNvPicPr>
          <p:nvPr/>
        </p:nvPicPr>
        <p:blipFill>
          <a:blip r:embed="rId4"/>
          <a:stretch>
            <a:fillRect/>
          </a:stretch>
        </p:blipFill>
        <p:spPr>
          <a:xfrm>
            <a:off x="6300192" y="2420888"/>
            <a:ext cx="2640294" cy="396044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915816" y="2852936"/>
            <a:ext cx="4248472" cy="1323439"/>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A Writer Writes </a:t>
            </a:r>
          </a:p>
          <a:p>
            <a:pPr algn="ctr"/>
            <a:r>
              <a:rPr lang="en-GB" sz="4000" b="1" dirty="0" smtClean="0">
                <a:solidFill>
                  <a:schemeClr val="tx2">
                    <a:lumMod val="75000"/>
                  </a:schemeClr>
                </a:solidFill>
              </a:rPr>
              <a:t>for Readers</a:t>
            </a:r>
            <a:endParaRPr lang="en-US" sz="4000" b="1" dirty="0">
              <a:solidFill>
                <a:schemeClr val="tx2">
                  <a:lumMod val="75000"/>
                </a:schemeClr>
              </a:solidFill>
            </a:endParaRPr>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41277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More Self-Editing</a:t>
            </a:r>
            <a:endParaRPr lang="en-US" sz="4000" b="1" dirty="0">
              <a:solidFill>
                <a:schemeClr val="tx2">
                  <a:lumMod val="75000"/>
                </a:schemeClr>
              </a:solidFill>
            </a:endParaRPr>
          </a:p>
        </p:txBody>
      </p:sp>
      <p:sp>
        <p:nvSpPr>
          <p:cNvPr id="5" name="Rectangle 4"/>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323528" y="2492896"/>
            <a:ext cx="7092280" cy="3539431"/>
          </a:xfrm>
          <a:prstGeom prst="rect">
            <a:avLst/>
          </a:prstGeom>
        </p:spPr>
        <p:txBody>
          <a:bodyPr wrap="square">
            <a:spAutoFit/>
          </a:bodyPr>
          <a:lstStyle/>
          <a:p>
            <a:pPr marL="457200" indent="-457200">
              <a:buFont typeface="Arial"/>
              <a:buChar char="•"/>
            </a:pPr>
            <a:r>
              <a:rPr lang="en-GB" sz="2800" dirty="0" smtClean="0"/>
              <a:t>Check your grammar</a:t>
            </a:r>
          </a:p>
          <a:p>
            <a:pPr>
              <a:buFont typeface="Arial" pitchFamily="34" charset="0"/>
              <a:buChar char="•"/>
            </a:pPr>
            <a:endParaRPr lang="en-GB" sz="2800" dirty="0" smtClean="0"/>
          </a:p>
          <a:p>
            <a:pPr marL="457200" indent="-457200">
              <a:buFont typeface="Arial"/>
              <a:buChar char="•"/>
            </a:pPr>
            <a:r>
              <a:rPr lang="en-GB" sz="2800" dirty="0" smtClean="0"/>
              <a:t>Make sure you have no spelling or punctuation problems</a:t>
            </a:r>
          </a:p>
          <a:p>
            <a:pPr>
              <a:buFont typeface="Arial" pitchFamily="34" charset="0"/>
              <a:buChar char="•"/>
            </a:pPr>
            <a:endParaRPr lang="en-GB" sz="2800" dirty="0" smtClean="0"/>
          </a:p>
          <a:p>
            <a:pPr marL="457200" indent="-457200">
              <a:buFont typeface="Arial"/>
              <a:buChar char="•"/>
            </a:pPr>
            <a:r>
              <a:rPr lang="en-GB" sz="2800" dirty="0" smtClean="0"/>
              <a:t>Look at each individual word</a:t>
            </a:r>
          </a:p>
          <a:p>
            <a:pPr>
              <a:buFont typeface="Arial" pitchFamily="34" charset="0"/>
              <a:buChar char="•"/>
            </a:pPr>
            <a:endParaRPr lang="en-GB" sz="2800" dirty="0" smtClean="0"/>
          </a:p>
          <a:p>
            <a:pPr marL="457200" indent="-457200">
              <a:buFont typeface="Arial"/>
              <a:buChar char="•"/>
            </a:pPr>
            <a:r>
              <a:rPr lang="en-GB" sz="2800" dirty="0" smtClean="0"/>
              <a:t>Be ruthless with your editing pencil!</a:t>
            </a:r>
            <a:endParaRPr lang="en-GB" sz="2800" dirty="0"/>
          </a:p>
        </p:txBody>
      </p:sp>
      <p:pic>
        <p:nvPicPr>
          <p:cNvPr id="7" name="Picture 6"/>
          <p:cNvPicPr>
            <a:picLocks noChangeAspect="1"/>
          </p:cNvPicPr>
          <p:nvPr/>
        </p:nvPicPr>
        <p:blipFill>
          <a:blip r:embed="rId4"/>
          <a:stretch>
            <a:fillRect/>
          </a:stretch>
        </p:blipFill>
        <p:spPr>
          <a:xfrm>
            <a:off x="6156176" y="2348880"/>
            <a:ext cx="2640294" cy="396044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41277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chemeClr val="tx2">
                    <a:lumMod val="75000"/>
                  </a:schemeClr>
                </a:solidFill>
                <a:latin typeface="+mj-lt"/>
                <a:cs typeface="Arial" charset="0"/>
              </a:rPr>
              <a:t>Sample Press Release </a:t>
            </a:r>
            <a:endParaRPr lang="en-US" sz="4000" dirty="0">
              <a:solidFill>
                <a:schemeClr val="tx2">
                  <a:lumMod val="75000"/>
                </a:schemeClr>
              </a:solidFill>
              <a:latin typeface="+mj-lt"/>
              <a:cs typeface="Times New Roman" pitchFamily="18" charset="0"/>
            </a:endParaRPr>
          </a:p>
        </p:txBody>
      </p:sp>
      <p:sp>
        <p:nvSpPr>
          <p:cNvPr id="5" name="Rectangle 4"/>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539552" y="2619079"/>
            <a:ext cx="8064896" cy="369024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ct val="30000"/>
              </a:spcBef>
            </a:pPr>
            <a:r>
              <a:rPr lang="en-US" sz="1400" dirty="0" smtClean="0">
                <a:latin typeface="+mj-lt"/>
                <a:cs typeface="Times New Roman" pitchFamily="18" charset="0"/>
              </a:rPr>
              <a:t>Press release: </a:t>
            </a:r>
          </a:p>
          <a:p>
            <a:pPr>
              <a:spcBef>
                <a:spcPct val="30000"/>
              </a:spcBef>
            </a:pPr>
            <a:endParaRPr lang="en-US" sz="1400" dirty="0" smtClean="0">
              <a:latin typeface="+mj-lt"/>
              <a:cs typeface="Times New Roman" pitchFamily="18" charset="0"/>
            </a:endParaRPr>
          </a:p>
          <a:p>
            <a:pPr>
              <a:spcBef>
                <a:spcPct val="30000"/>
              </a:spcBef>
            </a:pPr>
            <a:r>
              <a:rPr lang="en-US" sz="1400" dirty="0" smtClean="0">
                <a:latin typeface="+mj-lt"/>
                <a:cs typeface="Times New Roman" pitchFamily="18" charset="0"/>
              </a:rPr>
              <a:t>Your name:				                   			 Immediate release</a:t>
            </a:r>
          </a:p>
          <a:p>
            <a:pPr>
              <a:spcBef>
                <a:spcPct val="30000"/>
              </a:spcBef>
            </a:pPr>
            <a:r>
              <a:rPr lang="en-US" sz="1400" dirty="0" smtClean="0">
                <a:latin typeface="+mj-lt"/>
                <a:cs typeface="Times New Roman" pitchFamily="18" charset="0"/>
              </a:rPr>
              <a:t>Daytime telephone number:</a:t>
            </a:r>
          </a:p>
          <a:p>
            <a:pPr>
              <a:spcBef>
                <a:spcPct val="30000"/>
              </a:spcBef>
            </a:pPr>
            <a:r>
              <a:rPr lang="en-US" sz="1400" dirty="0" smtClean="0">
                <a:latin typeface="+mj-lt"/>
                <a:cs typeface="Times New Roman" pitchFamily="18" charset="0"/>
              </a:rPr>
              <a:t>Word count:</a:t>
            </a:r>
          </a:p>
          <a:p>
            <a:pPr>
              <a:spcBef>
                <a:spcPct val="30000"/>
              </a:spcBef>
            </a:pPr>
            <a:r>
              <a:rPr lang="en-US" sz="1400" dirty="0" smtClean="0">
                <a:latin typeface="+mj-lt"/>
                <a:cs typeface="Times New Roman" pitchFamily="18" charset="0"/>
              </a:rPr>
              <a:t> </a:t>
            </a:r>
          </a:p>
          <a:p>
            <a:pPr algn="ctr">
              <a:spcBef>
                <a:spcPct val="30000"/>
              </a:spcBef>
            </a:pPr>
            <a:r>
              <a:rPr lang="en-US" sz="1400" b="1" dirty="0" smtClean="0">
                <a:latin typeface="+mj-lt"/>
                <a:cs typeface="Times New Roman" pitchFamily="18" charset="0"/>
              </a:rPr>
              <a:t>WOMEN’S STRESS SEMINAR AT HEALTH DEPARTMENT</a:t>
            </a:r>
          </a:p>
          <a:p>
            <a:pPr>
              <a:spcBef>
                <a:spcPct val="30000"/>
              </a:spcBef>
            </a:pPr>
            <a:r>
              <a:rPr lang="en-US" sz="1400" dirty="0" smtClean="0">
                <a:latin typeface="+mj-lt"/>
                <a:cs typeface="Times New Roman" pitchFamily="18" charset="0"/>
              </a:rPr>
              <a:t>Do you ever feel like a fried piece of meat, pressed between a limp piece of lettuce, a tomato slice and two pieces of half-burned toast?  </a:t>
            </a:r>
          </a:p>
          <a:p>
            <a:pPr>
              <a:spcBef>
                <a:spcPct val="30000"/>
              </a:spcBef>
            </a:pPr>
            <a:r>
              <a:rPr lang="en-US" sz="1400" dirty="0" smtClean="0">
                <a:latin typeface="+mj-lt"/>
                <a:cs typeface="Times New Roman" pitchFamily="18" charset="0"/>
              </a:rPr>
              <a:t>“The Sandwich Woman” is a no-cost (or if a fee is charged mention it later in the release) seminar to help women cope with the sandwiched feeling.  Dr. Eleanor </a:t>
            </a:r>
            <a:r>
              <a:rPr lang="en-US" sz="1400" dirty="0" err="1" smtClean="0">
                <a:latin typeface="+mj-lt"/>
                <a:cs typeface="Times New Roman" pitchFamily="18" charset="0"/>
              </a:rPr>
              <a:t>Bussy</a:t>
            </a:r>
            <a:r>
              <a:rPr lang="en-US" sz="1400" dirty="0" smtClean="0">
                <a:latin typeface="+mj-lt"/>
                <a:cs typeface="Times New Roman" pitchFamily="18" charset="0"/>
              </a:rPr>
              <a:t>, a woman’s health specialist, will present the two hour seminar, on Monday, April 10, from 7-9 p.m. at the </a:t>
            </a:r>
            <a:r>
              <a:rPr lang="en-US" sz="1400" dirty="0" err="1" smtClean="0">
                <a:latin typeface="+mj-lt"/>
                <a:cs typeface="Times New Roman" pitchFamily="18" charset="0"/>
              </a:rPr>
              <a:t>Moomey</a:t>
            </a:r>
            <a:r>
              <a:rPr lang="en-US" sz="1400" dirty="0" smtClean="0">
                <a:latin typeface="+mj-lt"/>
                <a:cs typeface="Times New Roman" pitchFamily="18" charset="0"/>
              </a:rPr>
              <a:t> Health Department auditorium, 1700 Main Street. </a:t>
            </a:r>
          </a:p>
          <a:p>
            <a:pPr>
              <a:spcBef>
                <a:spcPct val="30000"/>
              </a:spcBef>
            </a:pPr>
            <a:r>
              <a:rPr lang="en-US" sz="1400" dirty="0" smtClean="0">
                <a:latin typeface="+mj-lt"/>
                <a:cs typeface="Times New Roman" pitchFamily="18" charset="0"/>
              </a:rPr>
              <a:t>Attendance is limited to 40 so call soon to reserve your space!   To register, call 545-9876 by Friday, April 7.</a:t>
            </a:r>
            <a:endParaRPr lang="en-GB" sz="1400" dirty="0">
              <a:latin typeface="+mj-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309094" cy="6857999"/>
          </a:xfrm>
          <a:prstGeom prst="rect">
            <a:avLst/>
          </a:prstGeom>
        </p:spPr>
      </p:pic>
      <p:sp>
        <p:nvSpPr>
          <p:cNvPr id="3" name="Content Placeholder 2"/>
          <p:cNvSpPr>
            <a:spLocks noGrp="1"/>
          </p:cNvSpPr>
          <p:nvPr>
            <p:ph idx="1"/>
          </p:nvPr>
        </p:nvSpPr>
        <p:spPr>
          <a:xfrm>
            <a:off x="539552" y="2132856"/>
            <a:ext cx="5112568" cy="4536504"/>
          </a:xfrm>
        </p:spPr>
        <p:txBody>
          <a:bodyPr>
            <a:normAutofit/>
          </a:bodyPr>
          <a:lstStyle/>
          <a:p>
            <a:pPr marL="0" indent="0" algn="ctr">
              <a:buNone/>
            </a:pPr>
            <a:r>
              <a:rPr lang="en-US" dirty="0" smtClean="0"/>
              <a:t>As you </a:t>
            </a:r>
            <a:r>
              <a:rPr lang="en-US" dirty="0"/>
              <a:t>can see, writing is not a lazy woman’s task.  It requires much discipline.  It also requires two other aspects, which separates the weak-kneed, “</a:t>
            </a:r>
            <a:r>
              <a:rPr lang="en-US" dirty="0" err="1"/>
              <a:t>wanna</a:t>
            </a:r>
            <a:r>
              <a:rPr lang="en-US" dirty="0"/>
              <a:t>-be” writer from a published writer.  These two aspects are </a:t>
            </a:r>
            <a:r>
              <a:rPr lang="en-US" b="1" dirty="0"/>
              <a:t>curiosity</a:t>
            </a:r>
            <a:r>
              <a:rPr lang="en-US" dirty="0"/>
              <a:t> and </a:t>
            </a:r>
            <a:r>
              <a:rPr lang="en-US" b="1" dirty="0"/>
              <a:t>caution.</a:t>
            </a:r>
            <a:endParaRPr lang="en-US" dirty="0"/>
          </a:p>
        </p:txBody>
      </p:sp>
      <p:sp>
        <p:nvSpPr>
          <p:cNvPr id="7" name="Rectangle 6"/>
          <p:cNvSpPr/>
          <p:nvPr/>
        </p:nvSpPr>
        <p:spPr>
          <a:xfrm>
            <a:off x="323528" y="1412776"/>
            <a:ext cx="6552727" cy="707886"/>
          </a:xfrm>
          <a:prstGeom prst="rect">
            <a:avLst/>
          </a:prstGeom>
        </p:spPr>
        <p:txBody>
          <a:bodyPr wrap="square">
            <a:spAutoFit/>
          </a:bodyPr>
          <a:lstStyle/>
          <a:p>
            <a:r>
              <a:rPr lang="en-US" sz="4000" b="1" dirty="0">
                <a:solidFill>
                  <a:schemeClr val="tx2">
                    <a:lumMod val="75000"/>
                  </a:schemeClr>
                </a:solidFill>
              </a:rPr>
              <a:t>9. Curiosity and Caution </a:t>
            </a:r>
          </a:p>
        </p:txBody>
      </p:sp>
      <p:sp>
        <p:nvSpPr>
          <p:cNvPr id="8" name="Title 1"/>
          <p:cNvSpPr txBox="1">
            <a:spLocks/>
          </p:cNvSpPr>
          <p:nvPr/>
        </p:nvSpPr>
        <p:spPr>
          <a:xfrm>
            <a:off x="1" y="44624"/>
            <a:ext cx="9324527" cy="864096"/>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a:p>
        </p:txBody>
      </p:sp>
      <p:pic>
        <p:nvPicPr>
          <p:cNvPr id="11" name="Picture 10"/>
          <p:cNvPicPr>
            <a:picLocks noChangeAspect="1"/>
          </p:cNvPicPr>
          <p:nvPr/>
        </p:nvPicPr>
        <p:blipFill rotWithShape="1">
          <a:blip r:embed="rId4"/>
          <a:srcRect r="23422"/>
          <a:stretch/>
        </p:blipFill>
        <p:spPr>
          <a:xfrm>
            <a:off x="5940152" y="1478136"/>
            <a:ext cx="2981480" cy="5191224"/>
          </a:xfrm>
          <a:prstGeom prst="rect">
            <a:avLst/>
          </a:prstGeom>
          <a:ln>
            <a:noFill/>
          </a:ln>
          <a:effectLst>
            <a:softEdge rad="112500"/>
          </a:effectLst>
        </p:spPr>
      </p:pic>
    </p:spTree>
    <p:extLst>
      <p:ext uri="{BB962C8B-B14F-4D97-AF65-F5344CB8AC3E}">
        <p14:creationId xmlns:p14="http://schemas.microsoft.com/office/powerpoint/2010/main" val="11850372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41277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10. Interviewing for Information</a:t>
            </a:r>
            <a:endParaRPr lang="en-US" sz="4000" b="1" dirty="0">
              <a:solidFill>
                <a:schemeClr val="tx2">
                  <a:lumMod val="75000"/>
                </a:schemeClr>
              </a:solidFill>
              <a:latin typeface="+mj-lt"/>
              <a:cs typeface="Times New Roman" pitchFamily="18" charset="0"/>
            </a:endParaRPr>
          </a:p>
        </p:txBody>
      </p:sp>
      <p:sp>
        <p:nvSpPr>
          <p:cNvPr id="5" name="Rectangle 4"/>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323528" y="2408688"/>
            <a:ext cx="4824536" cy="3539431"/>
          </a:xfrm>
          <a:prstGeom prst="rect">
            <a:avLst/>
          </a:prstGeom>
        </p:spPr>
        <p:txBody>
          <a:bodyPr wrap="square">
            <a:spAutoFit/>
          </a:bodyPr>
          <a:lstStyle/>
          <a:p>
            <a:pPr marL="457200" indent="-457200">
              <a:buFont typeface="Arial"/>
              <a:buChar char="•"/>
            </a:pPr>
            <a:r>
              <a:rPr lang="en-GB" sz="2800" dirty="0" smtClean="0"/>
              <a:t>Do not ask a question which allows the interviewee to answer with only a “yes” or “no”</a:t>
            </a:r>
          </a:p>
          <a:p>
            <a:pPr marL="457200" indent="-457200">
              <a:buFont typeface="Arial"/>
              <a:buChar char="•"/>
            </a:pPr>
            <a:r>
              <a:rPr lang="en-GB" sz="2800" dirty="0" smtClean="0"/>
              <a:t>Do not ask a “leading question”</a:t>
            </a:r>
          </a:p>
          <a:p>
            <a:pPr marL="457200" indent="-457200">
              <a:buFont typeface="Arial"/>
              <a:buChar char="•"/>
            </a:pPr>
            <a:r>
              <a:rPr lang="en-GB" sz="2800" dirty="0" smtClean="0"/>
              <a:t>Avoid using a “loaded question”</a:t>
            </a:r>
            <a:endParaRPr lang="en-GB" sz="2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340768"/>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smtClean="0">
                <a:solidFill>
                  <a:schemeClr val="tx2">
                    <a:lumMod val="75000"/>
                  </a:schemeClr>
                </a:solidFill>
              </a:rPr>
              <a:t>11. </a:t>
            </a:r>
            <a:r>
              <a:rPr lang="en-GB" sz="4000" b="1" dirty="0" smtClean="0">
                <a:solidFill>
                  <a:schemeClr val="tx2">
                    <a:lumMod val="75000"/>
                  </a:schemeClr>
                </a:solidFill>
              </a:rPr>
              <a:t>Be Patient!</a:t>
            </a:r>
            <a:endParaRPr lang="en-US" sz="4000" b="1" dirty="0">
              <a:solidFill>
                <a:schemeClr val="tx2">
                  <a:lumMod val="75000"/>
                </a:schemeClr>
              </a:solidFill>
              <a:latin typeface="+mj-lt"/>
              <a:cs typeface="Times New Roman" pitchFamily="18" charset="0"/>
            </a:endParaRPr>
          </a:p>
        </p:txBody>
      </p:sp>
      <p:sp>
        <p:nvSpPr>
          <p:cNvPr id="5" name="Rectangle 4"/>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144016" y="4955684"/>
            <a:ext cx="5652120" cy="1569660"/>
          </a:xfrm>
          <a:prstGeom prst="rect">
            <a:avLst/>
          </a:prstGeom>
        </p:spPr>
        <p:txBody>
          <a:bodyPr wrap="square">
            <a:spAutoFit/>
          </a:bodyPr>
          <a:lstStyle/>
          <a:p>
            <a:pPr algn="ctr"/>
            <a:r>
              <a:rPr lang="en-GB" sz="3200" b="1" dirty="0" smtClean="0">
                <a:ln>
                  <a:solidFill>
                    <a:schemeClr val="bg1"/>
                  </a:solidFill>
                </a:ln>
                <a:solidFill>
                  <a:srgbClr val="C00000"/>
                </a:solidFill>
                <a:effectLst>
                  <a:outerShdw blurRad="38100" dist="38100" dir="2700000" algn="tl">
                    <a:srgbClr val="000000">
                      <a:alpha val="43137"/>
                    </a:srgbClr>
                  </a:outerShdw>
                </a:effectLst>
              </a:rPr>
              <a:t>“All good things come to </a:t>
            </a:r>
            <a:br>
              <a:rPr lang="en-GB" sz="3200" b="1" dirty="0" smtClean="0">
                <a:ln>
                  <a:solidFill>
                    <a:schemeClr val="bg1"/>
                  </a:solidFill>
                </a:ln>
                <a:solidFill>
                  <a:srgbClr val="C00000"/>
                </a:solidFill>
                <a:effectLst>
                  <a:outerShdw blurRad="38100" dist="38100" dir="2700000" algn="tl">
                    <a:srgbClr val="000000">
                      <a:alpha val="43137"/>
                    </a:srgbClr>
                  </a:outerShdw>
                </a:effectLst>
              </a:rPr>
            </a:br>
            <a:r>
              <a:rPr lang="en-GB" sz="3200" b="1" dirty="0" smtClean="0">
                <a:ln>
                  <a:solidFill>
                    <a:schemeClr val="bg1"/>
                  </a:solidFill>
                </a:ln>
                <a:solidFill>
                  <a:srgbClr val="C00000"/>
                </a:solidFill>
                <a:effectLst>
                  <a:outerShdw blurRad="38100" dist="38100" dir="2700000" algn="tl">
                    <a:srgbClr val="000000">
                      <a:alpha val="43137"/>
                    </a:srgbClr>
                  </a:outerShdw>
                </a:effectLst>
              </a:rPr>
              <a:t>those WRITERS who write</a:t>
            </a:r>
            <a:br>
              <a:rPr lang="en-GB" sz="3200" b="1" dirty="0" smtClean="0">
                <a:ln>
                  <a:solidFill>
                    <a:schemeClr val="bg1"/>
                  </a:solidFill>
                </a:ln>
                <a:solidFill>
                  <a:srgbClr val="C00000"/>
                </a:solidFill>
                <a:effectLst>
                  <a:outerShdw blurRad="38100" dist="38100" dir="2700000" algn="tl">
                    <a:srgbClr val="000000">
                      <a:alpha val="43137"/>
                    </a:srgbClr>
                  </a:outerShdw>
                </a:effectLst>
              </a:rPr>
            </a:br>
            <a:r>
              <a:rPr lang="en-GB" sz="3200" b="1" dirty="0" smtClean="0">
                <a:ln>
                  <a:solidFill>
                    <a:schemeClr val="bg1"/>
                  </a:solidFill>
                </a:ln>
                <a:solidFill>
                  <a:srgbClr val="C00000"/>
                </a:solidFill>
                <a:effectLst>
                  <a:outerShdw blurRad="38100" dist="38100" dir="2700000" algn="tl">
                    <a:srgbClr val="000000">
                      <a:alpha val="43137"/>
                    </a:srgbClr>
                  </a:outerShdw>
                </a:effectLst>
              </a:rPr>
              <a:t>while they wait.”</a:t>
            </a:r>
            <a:endParaRPr lang="en-US" sz="3200" dirty="0">
              <a:ln>
                <a:solidFill>
                  <a:schemeClr val="bg1"/>
                </a:solidFill>
              </a:ln>
              <a:solidFill>
                <a:srgbClr val="C00000"/>
              </a:solidFill>
              <a:effectLst>
                <a:outerShdw blurRad="38100" dist="38100" dir="2700000" algn="tl">
                  <a:srgbClr val="000000">
                    <a:alpha val="43137"/>
                  </a:srgbClr>
                </a:outerShdw>
              </a:effectLst>
            </a:endParaRPr>
          </a:p>
        </p:txBody>
      </p:sp>
      <p:sp>
        <p:nvSpPr>
          <p:cNvPr id="3" name="Rectangle 2"/>
          <p:cNvSpPr/>
          <p:nvPr/>
        </p:nvSpPr>
        <p:spPr>
          <a:xfrm>
            <a:off x="251520" y="2276872"/>
            <a:ext cx="5400600" cy="2554545"/>
          </a:xfrm>
          <a:prstGeom prst="rect">
            <a:avLst/>
          </a:prstGeom>
        </p:spPr>
        <p:txBody>
          <a:bodyPr wrap="square">
            <a:spAutoFit/>
          </a:bodyPr>
          <a:lstStyle/>
          <a:p>
            <a:pPr algn="ctr"/>
            <a:r>
              <a:rPr lang="en-US" sz="3200" dirty="0"/>
              <a:t>All of the above advice will help get your work into print—but patience prevails.  Realize that not everything you write will make it into print. </a:t>
            </a:r>
          </a:p>
        </p:txBody>
      </p:sp>
      <p:pic>
        <p:nvPicPr>
          <p:cNvPr id="8" name="Picture 7"/>
          <p:cNvPicPr>
            <a:picLocks noChangeAspect="1"/>
          </p:cNvPicPr>
          <p:nvPr/>
        </p:nvPicPr>
        <p:blipFill>
          <a:blip r:embed="rId4"/>
          <a:stretch>
            <a:fillRect/>
          </a:stretch>
        </p:blipFill>
        <p:spPr>
          <a:xfrm>
            <a:off x="5791944" y="2276872"/>
            <a:ext cx="2881867" cy="432712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24970"/>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First Things First!</a:t>
            </a:r>
            <a:endParaRPr lang="en-US" sz="4000" b="1" dirty="0">
              <a:solidFill>
                <a:schemeClr val="tx2">
                  <a:lumMod val="75000"/>
                </a:schemeClr>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0" y="2420888"/>
            <a:ext cx="9144000" cy="1421928"/>
          </a:xfrm>
          <a:prstGeom prst="rect">
            <a:avLst/>
          </a:prstGeom>
        </p:spPr>
        <p:txBody>
          <a:bodyPr wrap="square">
            <a:spAutoFit/>
          </a:bodyPr>
          <a:lstStyle/>
          <a:p>
            <a:pPr algn="ctr">
              <a:lnSpc>
                <a:spcPct val="120000"/>
              </a:lnSpc>
              <a:buFont typeface="Arial" pitchFamily="34" charset="0"/>
              <a:buChar char="•"/>
            </a:pPr>
            <a:r>
              <a:rPr lang="en-GB" sz="3200" b="1" dirty="0" smtClean="0"/>
              <a:t> What is the </a:t>
            </a:r>
            <a:r>
              <a:rPr lang="en-GB" sz="3600" b="1" dirty="0" smtClean="0">
                <a:ln>
                  <a:solidFill>
                    <a:schemeClr val="bg1"/>
                  </a:solidFill>
                </a:ln>
                <a:solidFill>
                  <a:schemeClr val="tx2">
                    <a:lumMod val="75000"/>
                  </a:schemeClr>
                </a:solidFill>
              </a:rPr>
              <a:t>Purpose</a:t>
            </a:r>
            <a:r>
              <a:rPr lang="en-GB" sz="3600" b="1" dirty="0" smtClean="0">
                <a:ln>
                  <a:solidFill>
                    <a:schemeClr val="bg1"/>
                  </a:solidFill>
                </a:ln>
              </a:rPr>
              <a:t> </a:t>
            </a:r>
            <a:r>
              <a:rPr lang="en-GB" sz="3200" b="1" dirty="0" smtClean="0"/>
              <a:t>of your Writing?</a:t>
            </a:r>
          </a:p>
          <a:p>
            <a:pPr algn="ctr">
              <a:lnSpc>
                <a:spcPct val="120000"/>
              </a:lnSpc>
              <a:buFont typeface="Arial" pitchFamily="34" charset="0"/>
              <a:buChar char="•"/>
            </a:pPr>
            <a:r>
              <a:rPr lang="en-GB" sz="3200" b="1" dirty="0" smtClean="0"/>
              <a:t> Who is your </a:t>
            </a:r>
            <a:r>
              <a:rPr lang="en-GB" sz="3600" b="1" dirty="0" smtClean="0">
                <a:ln>
                  <a:solidFill>
                    <a:schemeClr val="bg1"/>
                  </a:solidFill>
                </a:ln>
                <a:solidFill>
                  <a:schemeClr val="tx2">
                    <a:lumMod val="75000"/>
                  </a:schemeClr>
                </a:solidFill>
              </a:rPr>
              <a:t>Audience</a:t>
            </a:r>
            <a:r>
              <a:rPr lang="en-GB" sz="3200" b="1" dirty="0" smtClean="0"/>
              <a:t>?</a:t>
            </a:r>
            <a:endParaRPr lang="en-GB" sz="32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7607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First Things First!</a:t>
            </a:r>
            <a:endParaRPr lang="en-US" sz="4000" b="1" dirty="0">
              <a:solidFill>
                <a:schemeClr val="tx2">
                  <a:lumMod val="75000"/>
                </a:schemeClr>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0" y="2420888"/>
            <a:ext cx="3419872" cy="3785652"/>
          </a:xfrm>
          <a:prstGeom prst="rect">
            <a:avLst/>
          </a:prstGeom>
        </p:spPr>
        <p:txBody>
          <a:bodyPr wrap="square">
            <a:spAutoFit/>
          </a:bodyPr>
          <a:lstStyle/>
          <a:p>
            <a:pPr algn="ctr">
              <a:lnSpc>
                <a:spcPct val="120000"/>
              </a:lnSpc>
              <a:buFontTx/>
              <a:buNone/>
            </a:pPr>
            <a:r>
              <a:rPr lang="en-GB" sz="3200" b="1" dirty="0" smtClean="0"/>
              <a:t>Knowing your </a:t>
            </a:r>
          </a:p>
          <a:p>
            <a:pPr algn="ctr">
              <a:lnSpc>
                <a:spcPct val="120000"/>
              </a:lnSpc>
              <a:buFontTx/>
              <a:buNone/>
            </a:pPr>
            <a:r>
              <a:rPr lang="en-GB" sz="3600" b="1" dirty="0" smtClean="0">
                <a:ln>
                  <a:solidFill>
                    <a:schemeClr val="bg1"/>
                  </a:solidFill>
                </a:ln>
                <a:solidFill>
                  <a:schemeClr val="tx2">
                    <a:lumMod val="75000"/>
                  </a:schemeClr>
                </a:solidFill>
              </a:rPr>
              <a:t>AUDIENCE</a:t>
            </a:r>
            <a:endParaRPr lang="en-GB" sz="3200" b="1" dirty="0" smtClean="0">
              <a:ln>
                <a:solidFill>
                  <a:schemeClr val="bg1"/>
                </a:solidFill>
              </a:ln>
              <a:solidFill>
                <a:schemeClr val="tx2">
                  <a:lumMod val="75000"/>
                </a:schemeClr>
              </a:solidFill>
            </a:endParaRPr>
          </a:p>
          <a:p>
            <a:pPr algn="ctr">
              <a:lnSpc>
                <a:spcPct val="120000"/>
              </a:lnSpc>
              <a:buFontTx/>
              <a:buNone/>
            </a:pPr>
            <a:r>
              <a:rPr lang="en-GB" sz="3200" b="1" dirty="0" smtClean="0"/>
              <a:t>helps you </a:t>
            </a:r>
          </a:p>
          <a:p>
            <a:pPr algn="ctr">
              <a:lnSpc>
                <a:spcPct val="120000"/>
              </a:lnSpc>
              <a:buFontTx/>
              <a:buNone/>
            </a:pPr>
            <a:r>
              <a:rPr lang="en-GB" sz="3200" b="1" dirty="0" smtClean="0"/>
              <a:t>to determine the</a:t>
            </a:r>
          </a:p>
          <a:p>
            <a:pPr algn="ctr">
              <a:lnSpc>
                <a:spcPct val="120000"/>
              </a:lnSpc>
              <a:buFontTx/>
              <a:buNone/>
            </a:pPr>
            <a:r>
              <a:rPr lang="en-GB" sz="3600" b="1" dirty="0" smtClean="0">
                <a:ln>
                  <a:solidFill>
                    <a:schemeClr val="bg1"/>
                  </a:solidFill>
                </a:ln>
                <a:solidFill>
                  <a:schemeClr val="tx2">
                    <a:lumMod val="75000"/>
                  </a:schemeClr>
                </a:solidFill>
              </a:rPr>
              <a:t>STRATEGY</a:t>
            </a:r>
            <a:endParaRPr lang="en-GB" sz="3200" b="1" dirty="0" smtClean="0">
              <a:ln>
                <a:solidFill>
                  <a:schemeClr val="bg1"/>
                </a:solidFill>
              </a:ln>
              <a:solidFill>
                <a:schemeClr val="tx2">
                  <a:lumMod val="75000"/>
                </a:schemeClr>
              </a:solidFill>
            </a:endParaRPr>
          </a:p>
          <a:p>
            <a:pPr algn="ctr">
              <a:lnSpc>
                <a:spcPct val="120000"/>
              </a:lnSpc>
              <a:buFontTx/>
              <a:buNone/>
            </a:pPr>
            <a:r>
              <a:rPr lang="en-GB" sz="3200" b="1" dirty="0" smtClean="0"/>
              <a:t>you will use.</a:t>
            </a:r>
            <a:endParaRPr lang="en-GB" sz="32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1277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Types of Writing You May Use</a:t>
            </a:r>
            <a:endParaRPr lang="en-US" sz="4000" b="1" dirty="0">
              <a:solidFill>
                <a:schemeClr val="tx2">
                  <a:lumMod val="75000"/>
                </a:schemeClr>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8" name="Rectangle 7"/>
          <p:cNvSpPr/>
          <p:nvPr/>
        </p:nvSpPr>
        <p:spPr>
          <a:xfrm>
            <a:off x="755576" y="2420888"/>
            <a:ext cx="5400600" cy="3933384"/>
          </a:xfrm>
          <a:prstGeom prst="rect">
            <a:avLst/>
          </a:prstGeom>
        </p:spPr>
        <p:txBody>
          <a:bodyPr wrap="square">
            <a:spAutoFit/>
          </a:bodyPr>
          <a:lstStyle/>
          <a:p>
            <a:pPr>
              <a:lnSpc>
                <a:spcPct val="130000"/>
              </a:lnSpc>
              <a:buSzPct val="100000"/>
              <a:buFont typeface="Arial" pitchFamily="34" charset="0"/>
              <a:buChar char="•"/>
            </a:pPr>
            <a:r>
              <a:rPr lang="en-US" sz="3200" dirty="0" smtClean="0">
                <a:cs typeface="Times New Roman" pitchFamily="18" charset="0"/>
              </a:rPr>
              <a:t> Press Release</a:t>
            </a:r>
          </a:p>
          <a:p>
            <a:pPr>
              <a:lnSpc>
                <a:spcPct val="130000"/>
              </a:lnSpc>
              <a:buSzPct val="100000"/>
              <a:buFont typeface="Arial" pitchFamily="34" charset="0"/>
              <a:buChar char="•"/>
            </a:pPr>
            <a:r>
              <a:rPr lang="en-US" sz="3200" dirty="0" smtClean="0">
                <a:cs typeface="Times New Roman" pitchFamily="18" charset="0"/>
              </a:rPr>
              <a:t> News Story</a:t>
            </a:r>
          </a:p>
          <a:p>
            <a:pPr>
              <a:lnSpc>
                <a:spcPct val="130000"/>
              </a:lnSpc>
              <a:buSzPct val="100000"/>
              <a:buFont typeface="Arial" pitchFamily="34" charset="0"/>
              <a:buChar char="•"/>
            </a:pPr>
            <a:r>
              <a:rPr lang="en-US" sz="3200" dirty="0" smtClean="0">
                <a:cs typeface="Times New Roman" pitchFamily="18" charset="0"/>
              </a:rPr>
              <a:t> Newspaper Feature Story</a:t>
            </a:r>
          </a:p>
          <a:p>
            <a:pPr>
              <a:lnSpc>
                <a:spcPct val="130000"/>
              </a:lnSpc>
              <a:buSzPct val="100000"/>
              <a:buFont typeface="Arial" pitchFamily="34" charset="0"/>
              <a:buChar char="•"/>
            </a:pPr>
            <a:r>
              <a:rPr lang="en-US" sz="3200" dirty="0" smtClean="0">
                <a:cs typeface="Times New Roman" pitchFamily="18" charset="0"/>
              </a:rPr>
              <a:t> Magazine Feature Story</a:t>
            </a:r>
          </a:p>
          <a:p>
            <a:pPr>
              <a:lnSpc>
                <a:spcPct val="130000"/>
              </a:lnSpc>
              <a:buSzPct val="100000"/>
              <a:buFont typeface="Arial" pitchFamily="34" charset="0"/>
              <a:buChar char="•"/>
            </a:pPr>
            <a:r>
              <a:rPr lang="en-US" sz="3200" dirty="0" smtClean="0">
                <a:cs typeface="Times New Roman" pitchFamily="18" charset="0"/>
              </a:rPr>
              <a:t> Narrative Writing</a:t>
            </a:r>
          </a:p>
          <a:p>
            <a:pPr>
              <a:lnSpc>
                <a:spcPct val="130000"/>
              </a:lnSpc>
              <a:buSzPct val="100000"/>
              <a:buFont typeface="Arial" pitchFamily="34" charset="0"/>
              <a:buChar char="•"/>
            </a:pPr>
            <a:r>
              <a:rPr lang="en-US" sz="3200" dirty="0" smtClean="0">
                <a:cs typeface="Times New Roman" pitchFamily="18" charset="0"/>
              </a:rPr>
              <a:t> Devotional</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1277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Getting in Shape!</a:t>
            </a:r>
            <a:endParaRPr lang="en-US" sz="4000" b="1" dirty="0">
              <a:solidFill>
                <a:schemeClr val="tx2">
                  <a:lumMod val="75000"/>
                </a:schemeClr>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08520" y="1340768"/>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Exercise 1</a:t>
            </a:r>
            <a:endParaRPr lang="en-US" sz="4000" b="1" dirty="0">
              <a:solidFill>
                <a:schemeClr val="tx2">
                  <a:lumMod val="75000"/>
                </a:schemeClr>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827584" y="2170599"/>
            <a:ext cx="7560840" cy="2554545"/>
          </a:xfrm>
          <a:prstGeom prst="rect">
            <a:avLst/>
          </a:prstGeom>
        </p:spPr>
        <p:txBody>
          <a:bodyPr wrap="square">
            <a:spAutoFit/>
          </a:bodyPr>
          <a:lstStyle/>
          <a:p>
            <a:pPr marL="457200" indent="-457200">
              <a:buFont typeface="Arial" charset="0"/>
              <a:buChar char="•"/>
            </a:pPr>
            <a:r>
              <a:rPr lang="en-GB" sz="3200" dirty="0" smtClean="0"/>
              <a:t>Sit in a place where you can watch people</a:t>
            </a:r>
          </a:p>
          <a:p>
            <a:pPr marL="457200" indent="-457200">
              <a:buFont typeface="Arial" charset="0"/>
              <a:buChar char="•"/>
            </a:pPr>
            <a:r>
              <a:rPr lang="en-GB" sz="3200" dirty="0" smtClean="0"/>
              <a:t>Write a description of all you see and all that happens</a:t>
            </a:r>
          </a:p>
          <a:p>
            <a:pPr marL="457200" indent="-457200">
              <a:buFont typeface="Arial" charset="0"/>
              <a:buChar char="•"/>
            </a:pPr>
            <a:r>
              <a:rPr lang="en-GB" sz="3200" dirty="0" smtClean="0"/>
              <a:t>Take notice of sizes, shapes and other visual details</a:t>
            </a:r>
            <a:endParaRPr lang="en-GB" sz="3200" dirty="0"/>
          </a:p>
        </p:txBody>
      </p:sp>
      <p:pic>
        <p:nvPicPr>
          <p:cNvPr id="4" name="Picture 3"/>
          <p:cNvPicPr>
            <a:picLocks noChangeAspect="1"/>
          </p:cNvPicPr>
          <p:nvPr/>
        </p:nvPicPr>
        <p:blipFill rotWithShape="1">
          <a:blip r:embed="rId4"/>
          <a:srcRect t="-14505" b="6222"/>
          <a:stretch/>
        </p:blipFill>
        <p:spPr>
          <a:xfrm>
            <a:off x="-108520" y="4437112"/>
            <a:ext cx="9361040" cy="244827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08520" y="141277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chemeClr val="tx2">
                    <a:lumMod val="75000"/>
                  </a:schemeClr>
                </a:solidFill>
              </a:rPr>
              <a:t>Exercise 2</a:t>
            </a:r>
            <a:endParaRPr lang="en-US" sz="4000" b="1" dirty="0">
              <a:solidFill>
                <a:schemeClr val="tx2">
                  <a:lumMod val="75000"/>
                </a:schemeClr>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395536" y="2558667"/>
            <a:ext cx="5697962" cy="3030573"/>
          </a:xfrm>
          <a:prstGeom prst="rect">
            <a:avLst/>
          </a:prstGeom>
        </p:spPr>
        <p:txBody>
          <a:bodyPr wrap="square">
            <a:spAutoFit/>
          </a:bodyPr>
          <a:lstStyle/>
          <a:p>
            <a:pPr marL="457200" indent="-457200">
              <a:lnSpc>
                <a:spcPct val="120000"/>
              </a:lnSpc>
              <a:buFont typeface="Arial" charset="0"/>
              <a:buChar char="•"/>
            </a:pPr>
            <a:r>
              <a:rPr lang="en-GB" sz="3200" dirty="0" smtClean="0"/>
              <a:t>Write continuously as you listen to a musical selection</a:t>
            </a:r>
          </a:p>
          <a:p>
            <a:pPr marL="457200" indent="-457200">
              <a:lnSpc>
                <a:spcPct val="120000"/>
              </a:lnSpc>
              <a:buFont typeface="Arial" charset="0"/>
              <a:buChar char="•"/>
            </a:pPr>
            <a:r>
              <a:rPr lang="en-GB" sz="3200" dirty="0" smtClean="0"/>
              <a:t>Associate freely</a:t>
            </a:r>
          </a:p>
          <a:p>
            <a:pPr marL="457200" indent="-457200">
              <a:lnSpc>
                <a:spcPct val="120000"/>
              </a:lnSpc>
              <a:buFont typeface="Arial" charset="0"/>
              <a:buChar char="•"/>
            </a:pPr>
            <a:r>
              <a:rPr lang="en-GB" sz="3200" dirty="0" smtClean="0"/>
              <a:t>What are you reminded of?</a:t>
            </a:r>
          </a:p>
          <a:p>
            <a:pPr marL="457200" indent="-457200">
              <a:lnSpc>
                <a:spcPct val="120000"/>
              </a:lnSpc>
              <a:buFont typeface="Arial" charset="0"/>
              <a:buChar char="•"/>
            </a:pPr>
            <a:r>
              <a:rPr lang="en-GB" sz="3200" dirty="0" smtClean="0"/>
              <a:t>What are your responses?</a:t>
            </a:r>
          </a:p>
        </p:txBody>
      </p:sp>
      <p:pic>
        <p:nvPicPr>
          <p:cNvPr id="8" name="Picture 7"/>
          <p:cNvPicPr>
            <a:picLocks noChangeAspect="1"/>
          </p:cNvPicPr>
          <p:nvPr/>
        </p:nvPicPr>
        <p:blipFill>
          <a:blip r:embed="rId4"/>
          <a:stretch>
            <a:fillRect/>
          </a:stretch>
        </p:blipFill>
        <p:spPr>
          <a:xfrm>
            <a:off x="5868144" y="2492896"/>
            <a:ext cx="2736304" cy="36768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2353</TotalTime>
  <Words>2168</Words>
  <Application>Microsoft Macintosh PowerPoint</Application>
  <PresentationFormat>On-screen Show (4:3)</PresentationFormat>
  <Paragraphs>477</Paragraphs>
  <Slides>34</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Calibri</vt:lpstr>
      <vt:lpstr>Times New Roman</vt:lpstr>
      <vt:lpstr>Arial</vt:lpstr>
      <vt:lpstr>Office Theme</vt:lpstr>
      <vt:lpstr>LEADERSHIP Certification  Program Level 1</vt:lpstr>
      <vt:lpstr>Basic Writing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Certification Program level 1</dc:title>
  <dc:creator>Erika</dc:creator>
  <cp:lastModifiedBy>Arrais, Raquel</cp:lastModifiedBy>
  <cp:revision>335</cp:revision>
  <dcterms:created xsi:type="dcterms:W3CDTF">2013-01-31T11:34:30Z</dcterms:created>
  <dcterms:modified xsi:type="dcterms:W3CDTF">2016-02-11T21:32:53Z</dcterms:modified>
</cp:coreProperties>
</file>