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6" r:id="rId3"/>
    <p:sldId id="277" r:id="rId4"/>
    <p:sldId id="257" r:id="rId5"/>
    <p:sldId id="258" r:id="rId6"/>
    <p:sldId id="259" r:id="rId7"/>
    <p:sldId id="260" r:id="rId8"/>
    <p:sldId id="261" r:id="rId9"/>
    <p:sldId id="262" r:id="rId10"/>
    <p:sldId id="263" r:id="rId11"/>
    <p:sldId id="271" r:id="rId12"/>
    <p:sldId id="270" r:id="rId13"/>
    <p:sldId id="269" r:id="rId14"/>
    <p:sldId id="268" r:id="rId15"/>
    <p:sldId id="267" r:id="rId16"/>
    <p:sldId id="266" r:id="rId17"/>
    <p:sldId id="265" r:id="rId18"/>
    <p:sldId id="264" r:id="rId19"/>
    <p:sldId id="272" r:id="rId20"/>
    <p:sldId id="273"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0"/>
    <p:restoredTop sz="62583" autoAdjust="0"/>
  </p:normalViewPr>
  <p:slideViewPr>
    <p:cSldViewPr>
      <p:cViewPr varScale="1">
        <p:scale>
          <a:sx n="79" d="100"/>
          <a:sy n="79" d="100"/>
        </p:scale>
        <p:origin x="2920" y="200"/>
      </p:cViewPr>
      <p:guideLst>
        <p:guide orient="horz" pos="2160"/>
        <p:guide pos="2880"/>
      </p:guideLst>
    </p:cSldViewPr>
  </p:slideViewPr>
  <p:notesTextViewPr>
    <p:cViewPr>
      <p:scale>
        <a:sx n="100" d="100"/>
        <a:sy n="100" d="100"/>
      </p:scale>
      <p:origin x="0" y="0"/>
    </p:cViewPr>
  </p:notesTextViewPr>
  <p:notesViewPr>
    <p:cSldViewPr>
      <p:cViewPr>
        <p:scale>
          <a:sx n="93" d="100"/>
          <a:sy n="93" d="100"/>
        </p:scale>
        <p:origin x="122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8E8D32-4900-2A4C-A3B8-360E3CE0C49A}" type="datetimeFigureOut">
              <a:rPr lang="en-US" smtClean="0"/>
              <a:t>11/4/16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11383C-4749-2E41-B0D1-1EEB63D5EF3C}" type="slidenum">
              <a:rPr lang="en-US" smtClean="0"/>
              <a:t>‹#›</a:t>
            </a:fld>
            <a:endParaRPr lang="en-US"/>
          </a:p>
        </p:txBody>
      </p:sp>
    </p:spTree>
    <p:extLst>
      <p:ext uri="{BB962C8B-B14F-4D97-AF65-F5344CB8AC3E}">
        <p14:creationId xmlns:p14="http://schemas.microsoft.com/office/powerpoint/2010/main" val="1257049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18F8C9-707E-4F78-BC99-AB2649E4FAFE}" type="datetimeFigureOut">
              <a:rPr lang="en-US" smtClean="0"/>
              <a:pPr/>
              <a:t>11/4/16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161C4-A0A3-4A81-A538-B2A38D4D750E}" type="slidenum">
              <a:rPr lang="en-US" smtClean="0"/>
              <a:pPr/>
              <a:t>‹#›</a:t>
            </a:fld>
            <a:endParaRPr lang="en-US"/>
          </a:p>
        </p:txBody>
      </p:sp>
    </p:spTree>
    <p:extLst>
      <p:ext uri="{BB962C8B-B14F-4D97-AF65-F5344CB8AC3E}">
        <p14:creationId xmlns:p14="http://schemas.microsoft.com/office/powerpoint/2010/main" val="222463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9161C4-A0A3-4A81-A538-B2A38D4D750E}" type="slidenum">
              <a:rPr lang="en-US" smtClean="0"/>
              <a:pPr/>
              <a:t>1</a:t>
            </a:fld>
            <a:endParaRPr lang="en-US"/>
          </a:p>
        </p:txBody>
      </p:sp>
    </p:spTree>
    <p:extLst>
      <p:ext uri="{BB962C8B-B14F-4D97-AF65-F5344CB8AC3E}">
        <p14:creationId xmlns:p14="http://schemas.microsoft.com/office/powerpoint/2010/main" val="62897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323850"/>
            <a:ext cx="2286000" cy="1714500"/>
          </a:xfrm>
        </p:spPr>
      </p:sp>
      <p:sp>
        <p:nvSpPr>
          <p:cNvPr id="3" name="Notes Placeholder 2"/>
          <p:cNvSpPr>
            <a:spLocks noGrp="1"/>
          </p:cNvSpPr>
          <p:nvPr>
            <p:ph type="body" idx="1"/>
          </p:nvPr>
        </p:nvSpPr>
        <p:spPr>
          <a:xfrm>
            <a:off x="476672" y="2195736"/>
            <a:ext cx="5839544" cy="5830416"/>
          </a:xfrm>
        </p:spPr>
        <p:txBody>
          <a:bodyPr>
            <a:noAutofit/>
          </a:bodyPr>
          <a:lstStyle/>
          <a:p>
            <a:pPr hangingPunct="0">
              <a:lnSpc>
                <a:spcPct val="90000"/>
              </a:lnSpc>
            </a:pPr>
            <a:r>
              <a:rPr lang="fr-FR" sz="1050" b="1" kern="1200" dirty="0" smtClean="0">
                <a:solidFill>
                  <a:schemeClr val="tx1"/>
                </a:solidFill>
              </a:rPr>
              <a:t>Communication Styles </a:t>
            </a:r>
            <a:endParaRPr lang="en-US" sz="1050" b="1" kern="1200" dirty="0" smtClean="0">
              <a:solidFill>
                <a:schemeClr val="tx1"/>
              </a:solidFill>
            </a:endParaRPr>
          </a:p>
          <a:p>
            <a:pPr hangingPunct="0">
              <a:lnSpc>
                <a:spcPct val="90000"/>
              </a:lnSpc>
            </a:pPr>
            <a:r>
              <a:rPr lang="fr-FR" sz="1050" kern="1200" dirty="0" smtClean="0">
                <a:solidFill>
                  <a:schemeClr val="tx1"/>
                </a:solidFill>
              </a:rPr>
              <a:t> </a:t>
            </a:r>
            <a:endParaRPr lang="en-US" sz="1050" kern="1200" dirty="0" smtClean="0">
              <a:solidFill>
                <a:schemeClr val="tx1"/>
              </a:solidFill>
            </a:endParaRPr>
          </a:p>
          <a:p>
            <a:pPr hangingPunct="0">
              <a:lnSpc>
                <a:spcPct val="90000"/>
              </a:lnSpc>
            </a:pPr>
            <a:r>
              <a:rPr lang="en-US" sz="1050" kern="1200" dirty="0" smtClean="0">
                <a:solidFill>
                  <a:schemeClr val="tx1"/>
                </a:solidFill>
              </a:rPr>
              <a:t>We each develop a particular </a:t>
            </a:r>
            <a:r>
              <a:rPr lang="en-US" sz="1050" b="1" u="sng" kern="1200" dirty="0" smtClean="0">
                <a:solidFill>
                  <a:schemeClr val="tx1"/>
                </a:solidFill>
              </a:rPr>
              <a:t>style</a:t>
            </a:r>
            <a:r>
              <a:rPr lang="en-US" sz="1050" kern="1200" dirty="0" smtClean="0">
                <a:solidFill>
                  <a:schemeClr val="tx1"/>
                </a:solidFill>
              </a:rPr>
              <a:t> of communication. </a:t>
            </a:r>
            <a:r>
              <a:rPr lang="en-US" sz="1050" b="1" u="sng" kern="1200" dirty="0" smtClean="0">
                <a:solidFill>
                  <a:schemeClr val="tx1"/>
                </a:solidFill>
              </a:rPr>
              <a:t>Recognizing</a:t>
            </a:r>
            <a:r>
              <a:rPr lang="en-US" sz="1050" kern="1200" dirty="0" smtClean="0">
                <a:solidFill>
                  <a:schemeClr val="tx1"/>
                </a:solidFill>
              </a:rPr>
              <a:t> different styles of communication will help us interact and communicate with people who have very different styles of communication from our own.  Do you find that some people are more irritating than others?  They are not unpleasant people; they haven’t done anything wrong; they just don’t seem to be on your wavelength. They just have a different style of communicating and it seems strange, maybe even wrong to you!  But, they are thinking the same way of your style!</a:t>
            </a:r>
          </a:p>
          <a:p>
            <a:pPr hangingPunct="0">
              <a:lnSpc>
                <a:spcPct val="90000"/>
              </a:lnSpc>
            </a:pPr>
            <a:r>
              <a:rPr lang="en-US" sz="1050" kern="1200" dirty="0" smtClean="0">
                <a:solidFill>
                  <a:schemeClr val="tx1"/>
                </a:solidFill>
              </a:rPr>
              <a:t> </a:t>
            </a:r>
          </a:p>
          <a:p>
            <a:pPr hangingPunct="0">
              <a:lnSpc>
                <a:spcPct val="90000"/>
              </a:lnSpc>
            </a:pPr>
            <a:r>
              <a:rPr lang="en-US" sz="1050" b="1" kern="1200" dirty="0" smtClean="0">
                <a:solidFill>
                  <a:schemeClr val="tx1"/>
                </a:solidFill>
              </a:rPr>
              <a:t>Communication styles can be divided into several different groups.  Consider these brief descriptions:</a:t>
            </a:r>
          </a:p>
          <a:p>
            <a:pPr hangingPunct="0">
              <a:lnSpc>
                <a:spcPct val="90000"/>
              </a:lnSpc>
            </a:pPr>
            <a:r>
              <a:rPr lang="en-US" sz="1050" b="1" kern="1200" dirty="0" smtClean="0">
                <a:solidFill>
                  <a:schemeClr val="tx1"/>
                </a:solidFill>
              </a:rPr>
              <a:t> </a:t>
            </a:r>
          </a:p>
          <a:p>
            <a:pPr hangingPunct="0">
              <a:lnSpc>
                <a:spcPct val="90000"/>
              </a:lnSpc>
            </a:pPr>
            <a:r>
              <a:rPr lang="en-US" sz="1050" b="1" kern="1200" dirty="0" smtClean="0">
                <a:solidFill>
                  <a:schemeClr val="tx1"/>
                </a:solidFill>
              </a:rPr>
              <a:t>The Director:</a:t>
            </a:r>
            <a:endParaRPr lang="en-US" sz="1050" kern="1200" dirty="0" smtClean="0">
              <a:solidFill>
                <a:schemeClr val="tx1"/>
              </a:solidFill>
            </a:endParaRPr>
          </a:p>
          <a:p>
            <a:pPr hangingPunct="0">
              <a:lnSpc>
                <a:spcPct val="90000"/>
              </a:lnSpc>
            </a:pPr>
            <a:r>
              <a:rPr lang="en-US" sz="1050" kern="1200" dirty="0" smtClean="0">
                <a:solidFill>
                  <a:schemeClr val="tx1"/>
                </a:solidFill>
              </a:rPr>
              <a:t>You know this type of person, perhaps it might even be you—they are impatient, they want everything done yesterday. They even speak quickly, often using short forms of language such as “ASAP” (As Soon As Possible). They are direct in their communication—say what they think—sometimes abrasively. They are often to be found in leadership positions. Keep in mind that this person thinks in terms of projects that need to be completed—if they trample over you it’s unlikely that they intended too—they sometimes forget that others care about the process as much as the completed project. Realizing the difference helps you to not personalize what “The Director” often does without even being aware that they may be hurting or stepping on someone.</a:t>
            </a:r>
          </a:p>
          <a:p>
            <a:pPr hangingPunct="0">
              <a:lnSpc>
                <a:spcPct val="90000"/>
              </a:lnSpc>
            </a:pPr>
            <a:r>
              <a:rPr lang="en-US" sz="1050" kern="1200" dirty="0" smtClean="0">
                <a:solidFill>
                  <a:schemeClr val="tx1"/>
                </a:solidFill>
              </a:rPr>
              <a:t> </a:t>
            </a:r>
          </a:p>
          <a:p>
            <a:pPr hangingPunct="0">
              <a:lnSpc>
                <a:spcPct val="90000"/>
              </a:lnSpc>
            </a:pPr>
            <a:r>
              <a:rPr lang="en-US" sz="1050" b="1" kern="1200" dirty="0" smtClean="0">
                <a:solidFill>
                  <a:schemeClr val="tx1"/>
                </a:solidFill>
              </a:rPr>
              <a:t>The Party Person</a:t>
            </a:r>
            <a:endParaRPr lang="en-US" sz="1050" kern="1200" dirty="0" smtClean="0">
              <a:solidFill>
                <a:schemeClr val="tx1"/>
              </a:solidFill>
            </a:endParaRPr>
          </a:p>
          <a:p>
            <a:pPr hangingPunct="0">
              <a:lnSpc>
                <a:spcPct val="90000"/>
              </a:lnSpc>
            </a:pPr>
            <a:r>
              <a:rPr lang="en-US" sz="1050" kern="1200" dirty="0" smtClean="0">
                <a:solidFill>
                  <a:schemeClr val="tx1"/>
                </a:solidFill>
              </a:rPr>
              <a:t>Another outgoing type, these people are friendly, optimistic and informal. They enjoy life and they communicate clearly</a:t>
            </a:r>
            <a:r>
              <a:rPr lang="en-US" sz="1050" b="1" kern="1200" dirty="0" smtClean="0">
                <a:solidFill>
                  <a:schemeClr val="tx1"/>
                </a:solidFill>
              </a:rPr>
              <a:t>.</a:t>
            </a:r>
            <a:r>
              <a:rPr lang="en-US" sz="1050" kern="1200" dirty="0" smtClean="0">
                <a:solidFill>
                  <a:schemeClr val="tx1"/>
                </a:solidFill>
              </a:rPr>
              <a:t> They are energetic and creative—give them opportunity to establish their goals and visions and don’t dampen their enthusiasm.  These individuals often forget that the party is not all about them and will be oblivious to you at times.  Again, don’t take this personally.  Just realize that you might have to be more persistent, gently so, for information that you deem as critical.</a:t>
            </a:r>
          </a:p>
          <a:p>
            <a:pPr hangingPunct="0">
              <a:lnSpc>
                <a:spcPct val="90000"/>
              </a:lnSpc>
            </a:pPr>
            <a:r>
              <a:rPr lang="en-US" sz="1050" b="1" kern="1200" dirty="0" smtClean="0">
                <a:solidFill>
                  <a:schemeClr val="tx1"/>
                </a:solidFill>
              </a:rPr>
              <a:t> </a:t>
            </a:r>
            <a:endParaRPr lang="en-US" sz="1050" kern="1200" dirty="0" smtClean="0">
              <a:solidFill>
                <a:schemeClr val="tx1"/>
              </a:solidFill>
            </a:endParaRPr>
          </a:p>
          <a:p>
            <a:pPr hangingPunct="0">
              <a:lnSpc>
                <a:spcPct val="90000"/>
              </a:lnSpc>
            </a:pPr>
            <a:r>
              <a:rPr lang="en-US" sz="1050" b="1" kern="1200" dirty="0" smtClean="0">
                <a:solidFill>
                  <a:schemeClr val="tx1"/>
                </a:solidFill>
              </a:rPr>
              <a:t>The Stabilizer.</a:t>
            </a:r>
            <a:endParaRPr lang="en-US" sz="1050" kern="1200" dirty="0" smtClean="0">
              <a:solidFill>
                <a:schemeClr val="tx1"/>
              </a:solidFill>
            </a:endParaRPr>
          </a:p>
          <a:p>
            <a:pPr hangingPunct="0">
              <a:lnSpc>
                <a:spcPct val="90000"/>
              </a:lnSpc>
            </a:pPr>
            <a:r>
              <a:rPr lang="en-US" sz="1050" kern="1200" dirty="0" smtClean="0">
                <a:solidFill>
                  <a:schemeClr val="tx1"/>
                </a:solidFill>
              </a:rPr>
              <a:t>A quieter person; shy, but friendly. A wonderful support person, loyal and caring—they have difficulty in saying no. Give them space to speak and don’t interrupt. Because they are quiet don’t</a:t>
            </a:r>
            <a:r>
              <a:rPr lang="en-US" sz="1050" b="1" kern="1200" dirty="0" smtClean="0">
                <a:solidFill>
                  <a:schemeClr val="tx1"/>
                </a:solidFill>
              </a:rPr>
              <a:t> </a:t>
            </a:r>
            <a:r>
              <a:rPr lang="en-US" sz="1050" kern="1200" dirty="0" smtClean="0">
                <a:solidFill>
                  <a:schemeClr val="tx1"/>
                </a:solidFill>
              </a:rPr>
              <a:t>ignore them or assume they have nothing to contribute. Involve them with requests for comments or their help.</a:t>
            </a:r>
          </a:p>
          <a:p>
            <a:pPr hangingPunct="0">
              <a:lnSpc>
                <a:spcPct val="90000"/>
              </a:lnSpc>
            </a:pPr>
            <a:r>
              <a:rPr lang="en-US" sz="1050" kern="1200" dirty="0" smtClean="0">
                <a:solidFill>
                  <a:schemeClr val="tx1"/>
                </a:solidFill>
              </a:rPr>
              <a:t> </a:t>
            </a:r>
          </a:p>
          <a:p>
            <a:pPr hangingPunct="0">
              <a:lnSpc>
                <a:spcPct val="90000"/>
              </a:lnSpc>
            </a:pPr>
            <a:r>
              <a:rPr lang="en-US" sz="1050" b="1" kern="1200" dirty="0" smtClean="0">
                <a:solidFill>
                  <a:schemeClr val="tx1"/>
                </a:solidFill>
              </a:rPr>
              <a:t>The Accountant</a:t>
            </a:r>
            <a:endParaRPr lang="en-US" sz="1050" kern="1200" dirty="0" smtClean="0">
              <a:solidFill>
                <a:schemeClr val="tx1"/>
              </a:solidFill>
            </a:endParaRPr>
          </a:p>
          <a:p>
            <a:pPr hangingPunct="0">
              <a:lnSpc>
                <a:spcPct val="90000"/>
              </a:lnSpc>
            </a:pPr>
            <a:r>
              <a:rPr lang="en-US" sz="1050" kern="1200" dirty="0" smtClean="0">
                <a:solidFill>
                  <a:schemeClr val="tx1"/>
                </a:solidFill>
              </a:rPr>
              <a:t>Every team needs this quiet, conscientious, attention-to-detail person. They are</a:t>
            </a:r>
            <a:r>
              <a:rPr lang="en-US" sz="1050" b="1" kern="1200" dirty="0" smtClean="0">
                <a:solidFill>
                  <a:schemeClr val="tx1"/>
                </a:solidFill>
              </a:rPr>
              <a:t> </a:t>
            </a:r>
            <a:r>
              <a:rPr lang="en-US" sz="1050" kern="1200" dirty="0" smtClean="0">
                <a:solidFill>
                  <a:schemeClr val="tx1"/>
                </a:solidFill>
              </a:rPr>
              <a:t>systematic and attend to the details involved with finances and filing. As with the stabilizer,</a:t>
            </a:r>
            <a:r>
              <a:rPr lang="en-US" sz="1050" b="1" kern="1200" dirty="0" smtClean="0">
                <a:solidFill>
                  <a:schemeClr val="tx1"/>
                </a:solidFill>
              </a:rPr>
              <a:t> </a:t>
            </a:r>
            <a:r>
              <a:rPr lang="en-US" sz="1050" kern="1200" dirty="0" smtClean="0">
                <a:solidFill>
                  <a:schemeClr val="tx1"/>
                </a:solidFill>
              </a:rPr>
              <a:t>involve this person and give them the opportunity to share their knowledge and ideas. This person will respond best when they can sense that there is structure and framework to what you are trying to accomplish.</a:t>
            </a:r>
          </a:p>
          <a:p>
            <a:pPr hangingPunct="0">
              <a:lnSpc>
                <a:spcPct val="90000"/>
              </a:lnSpc>
            </a:pPr>
            <a:r>
              <a:rPr lang="en-US" sz="1050" kern="1200" dirty="0" smtClean="0">
                <a:solidFill>
                  <a:schemeClr val="tx1"/>
                </a:solidFill>
              </a:rPr>
              <a:t> </a:t>
            </a:r>
          </a:p>
          <a:p>
            <a:pPr hangingPunct="0">
              <a:lnSpc>
                <a:spcPct val="90000"/>
              </a:lnSpc>
            </a:pPr>
            <a:r>
              <a:rPr lang="en-US" sz="1050" kern="1200" dirty="0" smtClean="0">
                <a:solidFill>
                  <a:schemeClr val="tx1"/>
                </a:solidFill>
              </a:rPr>
              <a:t>Each of these four types is valuable to the team. Each type has its strengths and weaknesses. As a leader, get to know each member of your team and learn to appreciate the varied strengths they bring. Listen to their communication style—don’t dismiss them because they are quiet, don’t take offence because they are direct to the point of being blunt. Learn to work with them, to involve them and appreciate them.</a:t>
            </a:r>
          </a:p>
          <a:p>
            <a:pPr>
              <a:lnSpc>
                <a:spcPct val="90000"/>
              </a:lnSpc>
            </a:pPr>
            <a:endParaRPr lang="en-US" sz="1050"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10</a:t>
            </a:fld>
            <a:endParaRPr lang="en-US"/>
          </a:p>
        </p:txBody>
      </p:sp>
    </p:spTree>
    <p:extLst>
      <p:ext uri="{BB962C8B-B14F-4D97-AF65-F5344CB8AC3E}">
        <p14:creationId xmlns:p14="http://schemas.microsoft.com/office/powerpoint/2010/main" val="2032894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395288"/>
            <a:ext cx="2286000" cy="1714500"/>
          </a:xfrm>
        </p:spPr>
      </p:sp>
      <p:sp>
        <p:nvSpPr>
          <p:cNvPr id="3" name="Notes Placeholder 2"/>
          <p:cNvSpPr>
            <a:spLocks noGrp="1"/>
          </p:cNvSpPr>
          <p:nvPr>
            <p:ph type="body" idx="1"/>
          </p:nvPr>
        </p:nvSpPr>
        <p:spPr>
          <a:xfrm>
            <a:off x="685800" y="2123728"/>
            <a:ext cx="5486400" cy="5902424"/>
          </a:xfrm>
        </p:spPr>
        <p:txBody>
          <a:bodyPr>
            <a:noAutofit/>
          </a:bodyPr>
          <a:lstStyle/>
          <a:p>
            <a:pPr hangingPunct="0"/>
            <a:r>
              <a:rPr lang="en-US" b="1" kern="1200" dirty="0" smtClean="0">
                <a:solidFill>
                  <a:schemeClr val="tx1"/>
                </a:solidFill>
                <a:latin typeface="+mn-lt"/>
                <a:ea typeface="+mn-ea"/>
                <a:cs typeface="+mn-cs"/>
              </a:rPr>
              <a:t>The Role of Empathy in Communication</a:t>
            </a:r>
            <a:endParaRPr lang="en-US" kern="1200" dirty="0" smtClean="0">
              <a:solidFill>
                <a:schemeClr val="tx1"/>
              </a:solidFill>
              <a:latin typeface="+mn-lt"/>
              <a:ea typeface="+mn-ea"/>
              <a:cs typeface="+mn-cs"/>
            </a:endParaRPr>
          </a:p>
          <a:p>
            <a:pPr hangingPunct="0"/>
            <a:r>
              <a:rPr lang="en-US" b="1" i="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hangingPunct="0"/>
            <a:r>
              <a:rPr lang="en-US" kern="1200" dirty="0" smtClean="0">
                <a:solidFill>
                  <a:schemeClr val="tx1"/>
                </a:solidFill>
                <a:latin typeface="+mn-lt"/>
                <a:ea typeface="+mn-ea"/>
                <a:cs typeface="+mn-cs"/>
              </a:rPr>
              <a:t>Empathy is </a:t>
            </a:r>
            <a:r>
              <a:rPr lang="en-US" b="1" u="sng" kern="1200" dirty="0" smtClean="0">
                <a:solidFill>
                  <a:schemeClr val="tx1"/>
                </a:solidFill>
                <a:latin typeface="+mn-lt"/>
                <a:ea typeface="+mn-ea"/>
                <a:cs typeface="+mn-cs"/>
              </a:rPr>
              <a:t>sensing</a:t>
            </a:r>
            <a:r>
              <a:rPr lang="en-US" kern="1200" dirty="0" smtClean="0">
                <a:solidFill>
                  <a:schemeClr val="tx1"/>
                </a:solidFill>
                <a:latin typeface="+mn-lt"/>
                <a:ea typeface="+mn-ea"/>
                <a:cs typeface="+mn-cs"/>
              </a:rPr>
              <a:t> another’s feelings and attitudes as if we had experienced them ourselves.  Being able to be empathetic toward the person we are communicating with will open wide the channel of communication – and understanding. </a:t>
            </a:r>
          </a:p>
          <a:p>
            <a:pPr hangingPunct="0"/>
            <a:r>
              <a:rPr lang="en-US" kern="1200" dirty="0" smtClean="0">
                <a:solidFill>
                  <a:schemeClr val="tx1"/>
                </a:solidFill>
                <a:latin typeface="+mn-lt"/>
                <a:ea typeface="+mn-ea"/>
                <a:cs typeface="+mn-cs"/>
              </a:rPr>
              <a:t> </a:t>
            </a:r>
          </a:p>
          <a:p>
            <a:pPr algn="ctr" hangingPunct="0"/>
            <a:r>
              <a:rPr lang="en-US" b="1" i="0" kern="1200" dirty="0" smtClean="0">
                <a:solidFill>
                  <a:schemeClr val="tx1"/>
                </a:solidFill>
                <a:latin typeface="+mn-lt"/>
                <a:ea typeface="+mn-ea"/>
                <a:cs typeface="+mn-cs"/>
              </a:rPr>
              <a:t>Empathy is learning to listen with your </a:t>
            </a:r>
          </a:p>
          <a:p>
            <a:pPr algn="ctr" hangingPunct="0"/>
            <a:r>
              <a:rPr lang="en-US" b="1" i="0" kern="1200" dirty="0" smtClean="0">
                <a:solidFill>
                  <a:schemeClr val="tx1"/>
                </a:solidFill>
                <a:latin typeface="+mn-lt"/>
                <a:ea typeface="+mn-ea"/>
                <a:cs typeface="+mn-cs"/>
              </a:rPr>
              <a:t>head and your heart.</a:t>
            </a:r>
            <a:endParaRPr lang="en-US" b="1" i="1" kern="1200" dirty="0" smtClean="0">
              <a:solidFill>
                <a:schemeClr val="tx1"/>
              </a:solidFill>
              <a:latin typeface="+mn-lt"/>
              <a:ea typeface="+mn-ea"/>
              <a:cs typeface="+mn-cs"/>
            </a:endParaRPr>
          </a:p>
          <a:p>
            <a:pPr algn="ctr" hangingPunct="0"/>
            <a:r>
              <a:rPr lang="en-US" kern="1200" dirty="0" smtClean="0">
                <a:solidFill>
                  <a:schemeClr val="tx1"/>
                </a:solidFill>
                <a:latin typeface="+mn-lt"/>
                <a:ea typeface="+mn-ea"/>
                <a:cs typeface="+mn-cs"/>
              </a:rPr>
              <a:t> </a:t>
            </a:r>
          </a:p>
          <a:p>
            <a:pPr hangingPunct="0"/>
            <a:r>
              <a:rPr lang="en-US" b="1" kern="1200" dirty="0" smtClean="0">
                <a:solidFill>
                  <a:schemeClr val="tx1"/>
                </a:solidFill>
                <a:latin typeface="+mn-lt"/>
                <a:ea typeface="+mn-ea"/>
                <a:cs typeface="+mn-cs"/>
              </a:rPr>
              <a:t>Creating Empathy by What We Think</a:t>
            </a:r>
            <a:endParaRPr lang="en-US" kern="1200" dirty="0" smtClean="0">
              <a:solidFill>
                <a:schemeClr val="tx1"/>
              </a:solidFill>
              <a:latin typeface="+mn-lt"/>
              <a:ea typeface="+mn-ea"/>
              <a:cs typeface="+mn-cs"/>
            </a:endParaRPr>
          </a:p>
          <a:p>
            <a:pPr hangingPunct="0"/>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hangingPunct="0"/>
            <a:r>
              <a:rPr lang="en-US" kern="1200" dirty="0" smtClean="0">
                <a:solidFill>
                  <a:schemeClr val="tx1"/>
                </a:solidFill>
                <a:latin typeface="+mn-lt"/>
                <a:ea typeface="+mn-ea"/>
                <a:cs typeface="+mn-cs"/>
              </a:rPr>
              <a:t>We need to recognize that people are able to sense what we really think about them. Even though we may be skilled at acting a part, inevitably the truth will come out, and if we do not genuinely have respect for someone they will sense this. The way we think about the other person will communicate itself to them, thus enhancing or seriously jeopardizing our chance for effective communication.</a:t>
            </a:r>
          </a:p>
          <a:p>
            <a:pPr hangingPunct="0"/>
            <a:r>
              <a:rPr lang="en-US" kern="1200" dirty="0" smtClean="0">
                <a:solidFill>
                  <a:schemeClr val="tx1"/>
                </a:solidFill>
                <a:latin typeface="+mn-lt"/>
                <a:ea typeface="+mn-ea"/>
                <a:cs typeface="+mn-cs"/>
              </a:rPr>
              <a:t> </a:t>
            </a:r>
          </a:p>
          <a:p>
            <a:pPr lvl="0" hangingPunct="0"/>
            <a:r>
              <a:rPr lang="en-US" b="1" kern="1200" dirty="0" smtClean="0">
                <a:solidFill>
                  <a:schemeClr val="tx1"/>
                </a:solidFill>
                <a:latin typeface="+mn-lt"/>
                <a:ea typeface="+mn-ea"/>
                <a:cs typeface="+mn-cs"/>
              </a:rPr>
              <a:t>Take seriously the other person’s </a:t>
            </a:r>
            <a:r>
              <a:rPr lang="en-US" b="1" u="sng" kern="1200" dirty="0" smtClean="0">
                <a:solidFill>
                  <a:schemeClr val="tx1"/>
                </a:solidFill>
                <a:latin typeface="+mn-lt"/>
                <a:ea typeface="+mn-ea"/>
                <a:cs typeface="+mn-cs"/>
              </a:rPr>
              <a:t>needs</a:t>
            </a:r>
            <a:r>
              <a:rPr lang="en-US" b="1" kern="1200" dirty="0" smtClean="0">
                <a:solidFill>
                  <a:schemeClr val="tx1"/>
                </a:solidFill>
                <a:latin typeface="+mn-lt"/>
                <a:ea typeface="+mn-ea"/>
                <a:cs typeface="+mn-cs"/>
              </a:rPr>
              <a:t> and </a:t>
            </a:r>
            <a:r>
              <a:rPr lang="en-US" b="1" u="sng" kern="1200" dirty="0" smtClean="0">
                <a:solidFill>
                  <a:schemeClr val="tx1"/>
                </a:solidFill>
                <a:latin typeface="+mn-lt"/>
                <a:ea typeface="+mn-ea"/>
                <a:cs typeface="+mn-cs"/>
              </a:rPr>
              <a:t>concerns</a:t>
            </a:r>
            <a:r>
              <a:rPr lang="en-US" kern="1200" dirty="0" smtClean="0">
                <a:solidFill>
                  <a:schemeClr val="tx1"/>
                </a:solidFill>
                <a:latin typeface="+mn-lt"/>
                <a:ea typeface="+mn-ea"/>
                <a:cs typeface="+mn-cs"/>
              </a:rPr>
              <a:t>. We may think these needs and concerns are inappropriate or unimportant—but they are real to that person, and as such, we need to take them seriously.</a:t>
            </a:r>
          </a:p>
          <a:p>
            <a:pPr hangingPunct="0"/>
            <a:r>
              <a:rPr lang="en-US" kern="1200" dirty="0" smtClean="0">
                <a:solidFill>
                  <a:schemeClr val="tx1"/>
                </a:solidFill>
                <a:latin typeface="+mn-lt"/>
                <a:ea typeface="+mn-ea"/>
                <a:cs typeface="+mn-cs"/>
              </a:rPr>
              <a:t> </a:t>
            </a:r>
          </a:p>
          <a:p>
            <a:pPr lvl="0" hangingPunct="0"/>
            <a:r>
              <a:rPr lang="en-US" b="1" kern="1200" dirty="0" smtClean="0">
                <a:solidFill>
                  <a:schemeClr val="tx1"/>
                </a:solidFill>
                <a:latin typeface="+mn-lt"/>
                <a:ea typeface="+mn-ea"/>
                <a:cs typeface="+mn-cs"/>
              </a:rPr>
              <a:t>We must </a:t>
            </a:r>
            <a:r>
              <a:rPr lang="en-US" b="1" u="sng" kern="1200" dirty="0" smtClean="0">
                <a:solidFill>
                  <a:schemeClr val="tx1"/>
                </a:solidFill>
                <a:latin typeface="+mn-lt"/>
                <a:ea typeface="+mn-ea"/>
                <a:cs typeface="+mn-cs"/>
              </a:rPr>
              <a:t>value</a:t>
            </a:r>
            <a:r>
              <a:rPr lang="en-US" b="1" kern="1200" dirty="0" smtClean="0">
                <a:solidFill>
                  <a:schemeClr val="tx1"/>
                </a:solidFill>
                <a:latin typeface="+mn-lt"/>
                <a:ea typeface="+mn-ea"/>
                <a:cs typeface="+mn-cs"/>
              </a:rPr>
              <a:t> their right to their feelings and attitudes</a:t>
            </a:r>
            <a:r>
              <a:rPr lang="en-US" kern="1200" dirty="0" smtClean="0">
                <a:solidFill>
                  <a:schemeClr val="tx1"/>
                </a:solidFill>
                <a:latin typeface="+mn-lt"/>
                <a:ea typeface="+mn-ea"/>
                <a:cs typeface="+mn-cs"/>
              </a:rPr>
              <a:t>, which are the result of their life’s experiences.  We may not be able to relate to their feelings and attitudes, but it’s important to relate to them as people.</a:t>
            </a:r>
          </a:p>
          <a:p>
            <a:pPr hangingPunct="0"/>
            <a:r>
              <a:rPr lang="en-US" kern="1200" dirty="0" smtClean="0">
                <a:solidFill>
                  <a:schemeClr val="tx1"/>
                </a:solidFill>
                <a:latin typeface="+mn-lt"/>
                <a:ea typeface="+mn-ea"/>
                <a:cs typeface="+mn-cs"/>
              </a:rPr>
              <a:t> </a:t>
            </a:r>
          </a:p>
          <a:p>
            <a:pPr lvl="0" hangingPunct="0"/>
            <a:r>
              <a:rPr lang="en-US" b="1" kern="1200" dirty="0" smtClean="0">
                <a:solidFill>
                  <a:schemeClr val="tx1"/>
                </a:solidFill>
                <a:latin typeface="+mn-lt"/>
                <a:ea typeface="+mn-ea"/>
                <a:cs typeface="+mn-cs"/>
              </a:rPr>
              <a:t>Their </a:t>
            </a:r>
            <a:r>
              <a:rPr lang="en-US" b="1" u="sng" kern="1200" dirty="0" smtClean="0">
                <a:solidFill>
                  <a:schemeClr val="tx1"/>
                </a:solidFill>
                <a:latin typeface="+mn-lt"/>
                <a:ea typeface="+mn-ea"/>
                <a:cs typeface="+mn-cs"/>
              </a:rPr>
              <a:t>privacy</a:t>
            </a:r>
            <a:r>
              <a:rPr lang="en-US" b="1" kern="1200" dirty="0" smtClean="0">
                <a:solidFill>
                  <a:schemeClr val="tx1"/>
                </a:solidFill>
                <a:latin typeface="+mn-lt"/>
                <a:ea typeface="+mn-ea"/>
                <a:cs typeface="+mn-cs"/>
              </a:rPr>
              <a:t>, </a:t>
            </a:r>
            <a:r>
              <a:rPr lang="en-US" b="1" u="sng" kern="1200" dirty="0" smtClean="0">
                <a:solidFill>
                  <a:schemeClr val="tx1"/>
                </a:solidFill>
                <a:latin typeface="+mn-lt"/>
                <a:ea typeface="+mn-ea"/>
                <a:cs typeface="+mn-cs"/>
              </a:rPr>
              <a:t>values</a:t>
            </a:r>
            <a:r>
              <a:rPr lang="en-US" b="1" kern="1200" dirty="0" smtClean="0">
                <a:solidFill>
                  <a:schemeClr val="tx1"/>
                </a:solidFill>
                <a:latin typeface="+mn-lt"/>
                <a:ea typeface="+mn-ea"/>
                <a:cs typeface="+mn-cs"/>
              </a:rPr>
              <a:t> and </a:t>
            </a:r>
            <a:r>
              <a:rPr lang="en-US" b="1" u="sng" kern="1200" dirty="0" smtClean="0">
                <a:solidFill>
                  <a:schemeClr val="tx1"/>
                </a:solidFill>
                <a:latin typeface="+mn-lt"/>
                <a:ea typeface="+mn-ea"/>
                <a:cs typeface="+mn-cs"/>
              </a:rPr>
              <a:t>experiences</a:t>
            </a:r>
            <a:r>
              <a:rPr lang="en-US" kern="1200" dirty="0" smtClean="0">
                <a:solidFill>
                  <a:schemeClr val="tx1"/>
                </a:solidFill>
                <a:latin typeface="+mn-lt"/>
                <a:ea typeface="+mn-ea"/>
                <a:cs typeface="+mn-cs"/>
              </a:rPr>
              <a:t> may be foreign to us, even unacceptable, but they are integral to the other person’s viewpoint. Our goal is to understand how they are perceiving things.  We do not have to be afraid that this means we are agreeing with them or condoning what they are trying to do.  We are simply keeping the lines of communication open.</a:t>
            </a:r>
          </a:p>
          <a:p>
            <a:pPr hangingPunct="0"/>
            <a:r>
              <a:rPr lang="en-US" kern="1200" dirty="0" smtClean="0">
                <a:solidFill>
                  <a:schemeClr val="tx1"/>
                </a:solidFill>
                <a:latin typeface="+mn-lt"/>
                <a:ea typeface="+mn-ea"/>
                <a:cs typeface="+mn-cs"/>
              </a:rPr>
              <a:t> </a:t>
            </a:r>
          </a:p>
          <a:p>
            <a:pPr lvl="0" hangingPunct="0"/>
            <a:r>
              <a:rPr lang="en-US" kern="1200" dirty="0" smtClean="0">
                <a:solidFill>
                  <a:schemeClr val="tx1"/>
                </a:solidFill>
                <a:latin typeface="+mn-lt"/>
                <a:ea typeface="+mn-ea"/>
                <a:cs typeface="+mn-cs"/>
              </a:rPr>
              <a:t>R</a:t>
            </a:r>
            <a:r>
              <a:rPr lang="en-US" b="1" kern="1200" dirty="0" smtClean="0">
                <a:solidFill>
                  <a:schemeClr val="tx1"/>
                </a:solidFill>
                <a:latin typeface="+mn-lt"/>
                <a:ea typeface="+mn-ea"/>
                <a:cs typeface="+mn-cs"/>
              </a:rPr>
              <a:t>eserve </a:t>
            </a:r>
            <a:r>
              <a:rPr lang="en-US" b="1" u="sng" kern="1200" dirty="0" smtClean="0">
                <a:solidFill>
                  <a:schemeClr val="tx1"/>
                </a:solidFill>
                <a:latin typeface="+mn-lt"/>
                <a:ea typeface="+mn-ea"/>
                <a:cs typeface="+mn-cs"/>
              </a:rPr>
              <a:t>judgment</a:t>
            </a:r>
            <a:r>
              <a:rPr lang="en-US" b="1" kern="1200" dirty="0" smtClean="0">
                <a:solidFill>
                  <a:schemeClr val="tx1"/>
                </a:solidFill>
                <a:latin typeface="+mn-lt"/>
                <a:ea typeface="+mn-ea"/>
                <a:cs typeface="+mn-cs"/>
              </a:rPr>
              <a:t> and </a:t>
            </a:r>
            <a:r>
              <a:rPr lang="en-US" b="1" u="sng" kern="1200" dirty="0" smtClean="0">
                <a:solidFill>
                  <a:schemeClr val="tx1"/>
                </a:solidFill>
                <a:latin typeface="+mn-lt"/>
                <a:ea typeface="+mn-ea"/>
                <a:cs typeface="+mn-cs"/>
              </a:rPr>
              <a:t>blame</a:t>
            </a:r>
            <a:r>
              <a:rPr lang="en-US" b="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This is important if we are to achieve a worthwhile outcome. When people sense they are judged (or even blamed) by you, and particularly if they believe they may be found wanting, they are much less likely to want to hear what you have to say.</a:t>
            </a:r>
          </a:p>
          <a:p>
            <a:pPr hangingPunct="0"/>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11</a:t>
            </a:fld>
            <a:endParaRPr lang="en-US"/>
          </a:p>
        </p:txBody>
      </p:sp>
    </p:spTree>
    <p:extLst>
      <p:ext uri="{BB962C8B-B14F-4D97-AF65-F5344CB8AC3E}">
        <p14:creationId xmlns:p14="http://schemas.microsoft.com/office/powerpoint/2010/main" val="262692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483768"/>
            <a:ext cx="5486400" cy="5974432"/>
          </a:xfrm>
        </p:spPr>
        <p:txBody>
          <a:bodyPr>
            <a:normAutofit/>
          </a:bodyPr>
          <a:lstStyle/>
          <a:p>
            <a:pPr hangingPunct="0"/>
            <a:r>
              <a:rPr lang="en-US" b="1" kern="1200" dirty="0" smtClean="0">
                <a:solidFill>
                  <a:schemeClr val="tx1"/>
                </a:solidFill>
              </a:rPr>
              <a:t>Creating Empathy by What We Do</a:t>
            </a:r>
          </a:p>
          <a:p>
            <a:pPr hangingPunct="0"/>
            <a:r>
              <a:rPr lang="en-US" b="1" i="1" kern="1200" dirty="0" smtClean="0">
                <a:solidFill>
                  <a:schemeClr val="tx1"/>
                </a:solidFill>
              </a:rPr>
              <a:t> </a:t>
            </a:r>
            <a:endParaRPr lang="en-US" kern="1200" dirty="0" smtClean="0">
              <a:solidFill>
                <a:schemeClr val="tx1"/>
              </a:solidFill>
            </a:endParaRPr>
          </a:p>
          <a:p>
            <a:pPr hangingPunct="0"/>
            <a:r>
              <a:rPr lang="en-US" kern="1200" dirty="0" smtClean="0">
                <a:solidFill>
                  <a:schemeClr val="tx1"/>
                </a:solidFill>
              </a:rPr>
              <a:t>While what we actually think can be communicated subconsciously to the other person and therefore reduce or enhance the build up of empathy between you and the other person, what we actually do is even more obvious and is influenced by our thoughts about the person.</a:t>
            </a:r>
          </a:p>
          <a:p>
            <a:pPr hangingPunct="0"/>
            <a:r>
              <a:rPr lang="en-US" kern="1200" dirty="0" smtClean="0">
                <a:solidFill>
                  <a:schemeClr val="tx1"/>
                </a:solidFill>
              </a:rPr>
              <a:t> </a:t>
            </a:r>
          </a:p>
          <a:p>
            <a:pPr marL="344488" lvl="0" indent="-119063" hangingPunct="0">
              <a:buFont typeface="Arial" pitchFamily="34" charset="0"/>
              <a:buChar char="•"/>
            </a:pPr>
            <a:r>
              <a:rPr lang="en-US" kern="1200" dirty="0" smtClean="0">
                <a:solidFill>
                  <a:schemeClr val="tx1"/>
                </a:solidFill>
              </a:rPr>
              <a:t>Be </a:t>
            </a:r>
            <a:r>
              <a:rPr lang="en-US" b="1" u="sng" kern="1200" dirty="0" smtClean="0">
                <a:solidFill>
                  <a:schemeClr val="tx1"/>
                </a:solidFill>
              </a:rPr>
              <a:t>aware</a:t>
            </a:r>
            <a:r>
              <a:rPr lang="en-US" kern="1200" dirty="0" smtClean="0">
                <a:solidFill>
                  <a:schemeClr val="tx1"/>
                </a:solidFill>
              </a:rPr>
              <a:t> of and </a:t>
            </a:r>
            <a:r>
              <a:rPr lang="en-US" b="1" u="sng" kern="1200" dirty="0" smtClean="0">
                <a:solidFill>
                  <a:schemeClr val="tx1"/>
                </a:solidFill>
              </a:rPr>
              <a:t>respectful</a:t>
            </a:r>
            <a:r>
              <a:rPr lang="en-US" kern="1200" dirty="0" smtClean="0">
                <a:solidFill>
                  <a:schemeClr val="tx1"/>
                </a:solidFill>
              </a:rPr>
              <a:t> of any cultural differences.</a:t>
            </a:r>
          </a:p>
          <a:p>
            <a:pPr marL="344488" lvl="0" indent="-119063" hangingPunct="0">
              <a:buFont typeface="Arial" pitchFamily="34" charset="0"/>
              <a:buChar char="•"/>
            </a:pPr>
            <a:r>
              <a:rPr lang="en-US" b="1" u="sng" kern="1200" dirty="0" smtClean="0">
                <a:solidFill>
                  <a:schemeClr val="tx1"/>
                </a:solidFill>
              </a:rPr>
              <a:t>Look</a:t>
            </a:r>
            <a:r>
              <a:rPr lang="en-US" b="1" kern="1200" dirty="0" smtClean="0">
                <a:solidFill>
                  <a:schemeClr val="tx1"/>
                </a:solidFill>
              </a:rPr>
              <a:t> </a:t>
            </a:r>
            <a:r>
              <a:rPr lang="en-US" kern="1200" dirty="0" smtClean="0">
                <a:solidFill>
                  <a:schemeClr val="tx1"/>
                </a:solidFill>
              </a:rPr>
              <a:t>at the person and take an active </a:t>
            </a:r>
            <a:r>
              <a:rPr lang="en-US" b="1" u="sng" kern="1200" dirty="0" smtClean="0">
                <a:solidFill>
                  <a:schemeClr val="tx1"/>
                </a:solidFill>
              </a:rPr>
              <a:t>interest</a:t>
            </a:r>
            <a:r>
              <a:rPr lang="en-US" kern="1200" dirty="0" smtClean="0">
                <a:solidFill>
                  <a:schemeClr val="tx1"/>
                </a:solidFill>
              </a:rPr>
              <a:t> in what they are saying when communicating.  </a:t>
            </a:r>
          </a:p>
          <a:p>
            <a:pPr marL="344488" lvl="0" indent="-119063" hangingPunct="0">
              <a:buFont typeface="Arial" pitchFamily="34" charset="0"/>
              <a:buChar char="•"/>
            </a:pPr>
            <a:r>
              <a:rPr lang="en-US" kern="1200" dirty="0" smtClean="0">
                <a:solidFill>
                  <a:schemeClr val="tx1"/>
                </a:solidFill>
              </a:rPr>
              <a:t>Ask relevant </a:t>
            </a:r>
            <a:r>
              <a:rPr lang="en-US" b="1" u="sng" kern="1200" dirty="0" smtClean="0">
                <a:solidFill>
                  <a:schemeClr val="tx1"/>
                </a:solidFill>
              </a:rPr>
              <a:t>questions</a:t>
            </a:r>
            <a:r>
              <a:rPr lang="en-US" kern="1200" dirty="0" smtClean="0">
                <a:solidFill>
                  <a:schemeClr val="tx1"/>
                </a:solidFill>
              </a:rPr>
              <a:t> for </a:t>
            </a:r>
            <a:r>
              <a:rPr lang="en-US" b="1" u="sng" kern="1200" dirty="0" smtClean="0">
                <a:solidFill>
                  <a:schemeClr val="tx1"/>
                </a:solidFill>
              </a:rPr>
              <a:t>clarification.</a:t>
            </a:r>
            <a:r>
              <a:rPr lang="en-US" kern="1200" dirty="0" smtClean="0">
                <a:solidFill>
                  <a:schemeClr val="tx1"/>
                </a:solidFill>
              </a:rPr>
              <a:t> If you allow your concentration to fade, so that it becomes obvious you haven’t been listening, or, if others distract you constantly, you are signaling to the person that what they are saying is not of great interest to you.</a:t>
            </a:r>
          </a:p>
          <a:p>
            <a:pPr marL="344488" lvl="0" indent="-119063" hangingPunct="0">
              <a:buFont typeface="Arial" pitchFamily="34" charset="0"/>
              <a:buChar char="•"/>
            </a:pPr>
            <a:r>
              <a:rPr lang="en-US" kern="1200" dirty="0" smtClean="0">
                <a:solidFill>
                  <a:schemeClr val="tx1"/>
                </a:solidFill>
              </a:rPr>
              <a:t>Use </a:t>
            </a:r>
            <a:r>
              <a:rPr lang="en-US" b="1" u="sng" kern="1200" dirty="0" smtClean="0">
                <a:solidFill>
                  <a:schemeClr val="tx1"/>
                </a:solidFill>
              </a:rPr>
              <a:t>open</a:t>
            </a:r>
            <a:r>
              <a:rPr lang="en-US" kern="1200" dirty="0" smtClean="0">
                <a:solidFill>
                  <a:schemeClr val="tx1"/>
                </a:solidFill>
              </a:rPr>
              <a:t> body language—make and hold eye contact, face the person—lean forward a little and avoid crossed arms. If the situation is difficult—try to find a quiet place and sit down rather than stand. (Never stand if that other person is sitting).</a:t>
            </a:r>
          </a:p>
          <a:p>
            <a:pPr marL="344488" lvl="0" indent="-119063" hangingPunct="0">
              <a:buFont typeface="Arial" pitchFamily="34" charset="0"/>
              <a:buChar char="•"/>
            </a:pPr>
            <a:r>
              <a:rPr lang="en-US" kern="1200" dirty="0" smtClean="0">
                <a:solidFill>
                  <a:schemeClr val="tx1"/>
                </a:solidFill>
              </a:rPr>
              <a:t>Be very aware of </a:t>
            </a:r>
            <a:r>
              <a:rPr lang="en-US" b="1" u="sng" kern="1200" dirty="0" smtClean="0">
                <a:solidFill>
                  <a:schemeClr val="tx1"/>
                </a:solidFill>
              </a:rPr>
              <a:t>facial</a:t>
            </a:r>
            <a:r>
              <a:rPr lang="en-US" kern="1200" dirty="0" smtClean="0">
                <a:solidFill>
                  <a:schemeClr val="tx1"/>
                </a:solidFill>
              </a:rPr>
              <a:t> </a:t>
            </a:r>
            <a:r>
              <a:rPr lang="en-US" b="1" u="sng" kern="1200" dirty="0" smtClean="0">
                <a:solidFill>
                  <a:schemeClr val="tx1"/>
                </a:solidFill>
              </a:rPr>
              <a:t>expression</a:t>
            </a:r>
            <a:r>
              <a:rPr lang="en-US" kern="1200" dirty="0" smtClean="0">
                <a:solidFill>
                  <a:schemeClr val="tx1"/>
                </a:solidFill>
              </a:rPr>
              <a:t>—have a pleasant expression—smile! And try not to frown even if you are concentrating.</a:t>
            </a:r>
          </a:p>
          <a:p>
            <a:pPr marL="344488" lvl="0" indent="-119063" hangingPunct="0">
              <a:buFont typeface="Arial" pitchFamily="34" charset="0"/>
              <a:buChar char="•"/>
            </a:pPr>
            <a:r>
              <a:rPr lang="en-US" kern="1200" dirty="0" smtClean="0">
                <a:solidFill>
                  <a:schemeClr val="tx1"/>
                </a:solidFill>
              </a:rPr>
              <a:t>Make </a:t>
            </a:r>
            <a:r>
              <a:rPr lang="en-US" b="1" u="sng" kern="1200" dirty="0" smtClean="0">
                <a:solidFill>
                  <a:schemeClr val="tx1"/>
                </a:solidFill>
              </a:rPr>
              <a:t>affirming</a:t>
            </a:r>
            <a:r>
              <a:rPr lang="en-US" kern="1200" dirty="0" smtClean="0">
                <a:solidFill>
                  <a:schemeClr val="tx1"/>
                </a:solidFill>
              </a:rPr>
              <a:t> gestures - such as nod and sounds of agreement at appropriate intervals.</a:t>
            </a:r>
          </a:p>
          <a:p>
            <a:pPr marL="344488" lvl="0" indent="-119063" hangingPunct="0">
              <a:buFont typeface="Arial" pitchFamily="34" charset="0"/>
              <a:buChar char="•"/>
            </a:pPr>
            <a:r>
              <a:rPr lang="en-US" kern="1200" dirty="0" smtClean="0">
                <a:solidFill>
                  <a:schemeClr val="tx1"/>
                </a:solidFill>
              </a:rPr>
              <a:t>Use a </a:t>
            </a:r>
            <a:r>
              <a:rPr lang="en-US" b="1" u="sng" kern="1200" dirty="0" smtClean="0">
                <a:solidFill>
                  <a:schemeClr val="tx1"/>
                </a:solidFill>
              </a:rPr>
              <a:t>warm</a:t>
            </a:r>
            <a:r>
              <a:rPr lang="en-US" kern="1200" dirty="0" smtClean="0">
                <a:solidFill>
                  <a:schemeClr val="tx1"/>
                </a:solidFill>
              </a:rPr>
              <a:t> vocal tone. Listen to your voice; don’t let it become intimidating, cold, flat or screechy; don’t raise it if the conversation doesn’t go as you had planned. Try to keep your voice warm and encouraging.</a:t>
            </a:r>
          </a:p>
          <a:p>
            <a:pPr hangingPunct="0"/>
            <a:r>
              <a:rPr lang="en-US" b="1" kern="1200" dirty="0" smtClean="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12</a:t>
            </a:fld>
            <a:endParaRPr lang="en-US"/>
          </a:p>
        </p:txBody>
      </p:sp>
    </p:spTree>
    <p:extLst>
      <p:ext uri="{BB962C8B-B14F-4D97-AF65-F5344CB8AC3E}">
        <p14:creationId xmlns:p14="http://schemas.microsoft.com/office/powerpoint/2010/main" val="1859031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hangingPunct="0"/>
            <a:r>
              <a:rPr lang="en-US" b="1" kern="1200" dirty="0" smtClean="0">
                <a:solidFill>
                  <a:schemeClr val="tx1"/>
                </a:solidFill>
              </a:rPr>
              <a:t>Empathy Blockers</a:t>
            </a:r>
          </a:p>
          <a:p>
            <a:pPr hangingPunct="0"/>
            <a:r>
              <a:rPr lang="en-US" kern="1200" dirty="0" smtClean="0">
                <a:solidFill>
                  <a:schemeClr val="tx1"/>
                </a:solidFill>
              </a:rPr>
              <a:t> </a:t>
            </a:r>
          </a:p>
          <a:p>
            <a:pPr hangingPunct="0"/>
            <a:r>
              <a:rPr lang="en-US" kern="1200" dirty="0" smtClean="0">
                <a:solidFill>
                  <a:schemeClr val="tx1"/>
                </a:solidFill>
              </a:rPr>
              <a:t>Certain words or phrases block empathy instantly. Sometimes we use them without realizing the damage they can do. When we have finished using these thoughtless expressions we have often “lost” our chance to communicate to the other person.</a:t>
            </a:r>
          </a:p>
          <a:p>
            <a:pPr hangingPunct="0"/>
            <a:r>
              <a:rPr lang="en-US" kern="1200" dirty="0" smtClean="0">
                <a:solidFill>
                  <a:schemeClr val="tx1"/>
                </a:solidFill>
              </a:rPr>
              <a:t> </a:t>
            </a:r>
          </a:p>
          <a:p>
            <a:pPr hangingPunct="0"/>
            <a:r>
              <a:rPr lang="en-US" b="1" kern="1200" dirty="0" smtClean="0">
                <a:solidFill>
                  <a:schemeClr val="tx1"/>
                </a:solidFill>
              </a:rPr>
              <a:t>Domination</a:t>
            </a:r>
            <a:r>
              <a:rPr lang="en-US" kern="1200" dirty="0" smtClean="0">
                <a:solidFill>
                  <a:schemeClr val="tx1"/>
                </a:solidFill>
              </a:rPr>
              <a:t> </a:t>
            </a:r>
          </a:p>
          <a:p>
            <a:pPr hangingPunct="0"/>
            <a:endParaRPr lang="en-US" kern="1200" dirty="0" smtClean="0">
              <a:solidFill>
                <a:schemeClr val="tx1"/>
              </a:solidFill>
            </a:endParaRPr>
          </a:p>
          <a:p>
            <a:pPr marL="171450" indent="-171450" hangingPunct="0">
              <a:buFont typeface="Arial"/>
              <a:buChar char="•"/>
            </a:pPr>
            <a:r>
              <a:rPr lang="en-US" b="1" i="1" u="sng" kern="1200" dirty="0" smtClean="0">
                <a:solidFill>
                  <a:schemeClr val="tx1"/>
                </a:solidFill>
              </a:rPr>
              <a:t>Threatening</a:t>
            </a:r>
            <a:r>
              <a:rPr lang="en-US" i="1" kern="1200" dirty="0" smtClean="0">
                <a:solidFill>
                  <a:schemeClr val="tx1"/>
                </a:solidFill>
              </a:rPr>
              <a:t>-</a:t>
            </a:r>
            <a:r>
              <a:rPr lang="en-US" kern="1200" dirty="0" smtClean="0">
                <a:solidFill>
                  <a:schemeClr val="tx1"/>
                </a:solidFill>
              </a:rPr>
              <a:t> “If you aren’t able to get to work on time we’ll have to review your job here.”</a:t>
            </a:r>
            <a:r>
              <a:rPr lang="en-US" kern="1200" baseline="0" dirty="0" smtClean="0">
                <a:solidFill>
                  <a:schemeClr val="tx1"/>
                </a:solidFill>
              </a:rPr>
              <a:t> </a:t>
            </a:r>
            <a:r>
              <a:rPr lang="en-US" kern="1200" dirty="0" smtClean="0">
                <a:solidFill>
                  <a:schemeClr val="tx1"/>
                </a:solidFill>
              </a:rPr>
              <a:t>“Do it or else”</a:t>
            </a:r>
          </a:p>
          <a:p>
            <a:pPr marL="171450" indent="-171450" hangingPunct="0">
              <a:buFont typeface="Arial"/>
              <a:buChar char="•"/>
            </a:pPr>
            <a:r>
              <a:rPr lang="en-US" b="1" i="1" u="sng" kern="1200" dirty="0" smtClean="0">
                <a:solidFill>
                  <a:schemeClr val="tx1"/>
                </a:solidFill>
              </a:rPr>
              <a:t>Ordering</a:t>
            </a:r>
            <a:r>
              <a:rPr lang="en-US" b="1" i="0" u="none" kern="1200" baseline="0" dirty="0" smtClean="0">
                <a:solidFill>
                  <a:schemeClr val="tx1"/>
                </a:solidFill>
              </a:rPr>
              <a:t> </a:t>
            </a:r>
            <a:r>
              <a:rPr lang="en-US" kern="1200" dirty="0" smtClean="0">
                <a:solidFill>
                  <a:schemeClr val="tx1"/>
                </a:solidFill>
              </a:rPr>
              <a:t>“I’ll see you immediately in my office.” </a:t>
            </a:r>
          </a:p>
          <a:p>
            <a:pPr marL="171450" indent="-171450" hangingPunct="0">
              <a:buFont typeface="Arial"/>
              <a:buChar char="•"/>
            </a:pPr>
            <a:r>
              <a:rPr lang="en-US" b="1" i="1" u="sng" kern="1200" dirty="0" smtClean="0">
                <a:solidFill>
                  <a:schemeClr val="tx1"/>
                </a:solidFill>
              </a:rPr>
              <a:t>Criticizing</a:t>
            </a:r>
            <a:r>
              <a:rPr lang="en-US" b="1" i="1" u="none" kern="1200" baseline="0" dirty="0" smtClean="0">
                <a:solidFill>
                  <a:schemeClr val="tx1"/>
                </a:solidFill>
              </a:rPr>
              <a:t> </a:t>
            </a:r>
            <a:r>
              <a:rPr lang="en-US" kern="1200" dirty="0" smtClean="0">
                <a:solidFill>
                  <a:schemeClr val="tx1"/>
                </a:solidFill>
              </a:rPr>
              <a:t>“You don’t work hard enough.”</a:t>
            </a:r>
          </a:p>
          <a:p>
            <a:pPr marL="171450" indent="-171450" hangingPunct="0">
              <a:buFont typeface="Arial"/>
              <a:buChar char="•"/>
            </a:pPr>
            <a:r>
              <a:rPr lang="en-US" b="1" i="1" u="sng" kern="1200" dirty="0" smtClean="0">
                <a:solidFill>
                  <a:schemeClr val="tx1"/>
                </a:solidFill>
              </a:rPr>
              <a:t>Name Calling</a:t>
            </a:r>
            <a:r>
              <a:rPr lang="en-US" b="1" i="1" u="none" kern="1200" baseline="0" dirty="0" smtClean="0">
                <a:solidFill>
                  <a:schemeClr val="tx1"/>
                </a:solidFill>
              </a:rPr>
              <a:t> </a:t>
            </a:r>
            <a:r>
              <a:rPr lang="en-US" kern="1200" dirty="0" smtClean="0">
                <a:solidFill>
                  <a:schemeClr val="tx1"/>
                </a:solidFill>
              </a:rPr>
              <a:t>“Only an idiot would say that.”</a:t>
            </a:r>
            <a:r>
              <a:rPr lang="en-US" kern="1200" baseline="0" dirty="0" smtClean="0">
                <a:solidFill>
                  <a:schemeClr val="tx1"/>
                </a:solidFill>
              </a:rPr>
              <a:t> </a:t>
            </a:r>
            <a:r>
              <a:rPr lang="en-US" kern="1200" dirty="0" smtClean="0">
                <a:solidFill>
                  <a:schemeClr val="tx1"/>
                </a:solidFill>
              </a:rPr>
              <a:t>“You’re neurotic.”</a:t>
            </a:r>
          </a:p>
          <a:p>
            <a:pPr marL="171450" indent="-171450" hangingPunct="0">
              <a:buFont typeface="Arial"/>
              <a:buChar char="•"/>
            </a:pPr>
            <a:r>
              <a:rPr lang="en-US" b="1" i="1" u="sng" kern="1200" dirty="0" smtClean="0">
                <a:solidFill>
                  <a:schemeClr val="tx1"/>
                </a:solidFill>
              </a:rPr>
              <a:t>‘Shouting</a:t>
            </a:r>
            <a:r>
              <a:rPr lang="en-US" b="1" i="1" u="sng" kern="1200" baseline="0" dirty="0" smtClean="0">
                <a:solidFill>
                  <a:schemeClr val="tx1"/>
                </a:solidFill>
              </a:rPr>
              <a:t> </a:t>
            </a:r>
            <a:r>
              <a:rPr lang="en-US" kern="1200" dirty="0" smtClean="0">
                <a:solidFill>
                  <a:schemeClr val="tx1"/>
                </a:solidFill>
              </a:rPr>
              <a:t>“You should have said no….”  “You ought to face the facts….” </a:t>
            </a:r>
            <a:r>
              <a:rPr lang="en-US" i="1" kern="1200" dirty="0" smtClean="0">
                <a:solidFill>
                  <a:schemeClr val="tx1"/>
                </a:solidFill>
              </a:rPr>
              <a:t>These two examples slip out of our mouths easily, but they are quite destructive to a developing relationship.</a:t>
            </a:r>
          </a:p>
          <a:p>
            <a:endParaRPr lang="en-US"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13</a:t>
            </a:fld>
            <a:endParaRPr lang="en-US"/>
          </a:p>
        </p:txBody>
      </p:sp>
    </p:spTree>
    <p:extLst>
      <p:ext uri="{BB962C8B-B14F-4D97-AF65-F5344CB8AC3E}">
        <p14:creationId xmlns:p14="http://schemas.microsoft.com/office/powerpoint/2010/main" val="1338299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b="1" kern="1200" dirty="0" smtClean="0">
                <a:solidFill>
                  <a:schemeClr val="tx1"/>
                </a:solidFill>
              </a:rPr>
              <a:t>Manipulation</a:t>
            </a:r>
            <a:endParaRPr lang="en-US" kern="1200" dirty="0" smtClean="0">
              <a:solidFill>
                <a:schemeClr val="tx1"/>
              </a:solidFill>
            </a:endParaRPr>
          </a:p>
          <a:p>
            <a:pPr hangingPunct="0"/>
            <a:r>
              <a:rPr lang="en-US" kern="1200" dirty="0" smtClean="0">
                <a:solidFill>
                  <a:schemeClr val="tx1"/>
                </a:solidFill>
              </a:rPr>
              <a:t> </a:t>
            </a:r>
          </a:p>
          <a:p>
            <a:pPr marL="396875" indent="-171450" hangingPunct="0">
              <a:buFont typeface="Arial"/>
              <a:buChar char="•"/>
              <a:tabLst>
                <a:tab pos="1258888" algn="l"/>
              </a:tabLst>
            </a:pPr>
            <a:r>
              <a:rPr lang="en-US" b="1" i="1" u="sng" kern="1200" dirty="0" smtClean="0">
                <a:solidFill>
                  <a:schemeClr val="tx1"/>
                </a:solidFill>
              </a:rPr>
              <a:t>Withholding Relevant Information</a:t>
            </a:r>
            <a:r>
              <a:rPr lang="en-US" dirty="0" smtClean="0"/>
              <a:t>: </a:t>
            </a:r>
            <a:r>
              <a:rPr lang="en-US" kern="1200" dirty="0" smtClean="0">
                <a:solidFill>
                  <a:schemeClr val="tx1"/>
                </a:solidFill>
              </a:rPr>
              <a:t>“If you knew more about this you would see it </a:t>
            </a:r>
            <a:r>
              <a:rPr lang="en-US" dirty="0" smtClean="0"/>
              <a:t>differently</a:t>
            </a:r>
            <a:r>
              <a:rPr lang="en-US" dirty="0"/>
              <a:t>.</a:t>
            </a:r>
            <a:r>
              <a:rPr lang="en-US" dirty="0" smtClean="0"/>
              <a:t>”</a:t>
            </a:r>
            <a:r>
              <a:rPr lang="en-US" i="1" kern="1200" dirty="0" smtClean="0">
                <a:solidFill>
                  <a:schemeClr val="tx1"/>
                </a:solidFill>
              </a:rPr>
              <a:t> Issues of confidentiality make this a difficult one, but  if you  c</a:t>
            </a:r>
            <a:r>
              <a:rPr lang="en-US" i="1" dirty="0" smtClean="0"/>
              <a:t>an’t share </a:t>
            </a:r>
            <a:r>
              <a:rPr lang="en-US" i="1" dirty="0"/>
              <a:t>the </a:t>
            </a:r>
            <a:r>
              <a:rPr lang="en-US" i="1" kern="1200" dirty="0" smtClean="0">
                <a:solidFill>
                  <a:schemeClr val="tx1"/>
                </a:solidFill>
              </a:rPr>
              <a:t>information, it’s probably better  not to mention it at all.</a:t>
            </a:r>
          </a:p>
          <a:p>
            <a:pPr marL="396875" indent="-171450" hangingPunct="0">
              <a:buFont typeface="Arial"/>
              <a:buChar char="•"/>
              <a:tabLst>
                <a:tab pos="1258888" algn="l"/>
              </a:tabLst>
            </a:pPr>
            <a:endParaRPr lang="en-US" i="1" u="sng" dirty="0"/>
          </a:p>
          <a:p>
            <a:pPr marL="396875" indent="-171450" hangingPunct="0">
              <a:buFont typeface="Arial"/>
              <a:buChar char="•"/>
              <a:tabLst>
                <a:tab pos="1258888" algn="l"/>
              </a:tabLst>
            </a:pPr>
            <a:r>
              <a:rPr lang="en-US" b="1" i="1" u="sng" kern="1200" dirty="0" smtClean="0">
                <a:solidFill>
                  <a:schemeClr val="tx1"/>
                </a:solidFill>
              </a:rPr>
              <a:t>Interrogating</a:t>
            </a:r>
            <a:r>
              <a:rPr lang="en-US" i="1" dirty="0" smtClean="0"/>
              <a:t>: </a:t>
            </a:r>
            <a:r>
              <a:rPr lang="en-US" kern="1200" dirty="0" smtClean="0">
                <a:solidFill>
                  <a:schemeClr val="tx1"/>
                </a:solidFill>
              </a:rPr>
              <a:t>“How many hours did this take you?”</a:t>
            </a:r>
          </a:p>
          <a:p>
            <a:pPr marL="396875" indent="-171450" hangingPunct="0">
              <a:buFont typeface="Arial"/>
              <a:buChar char="•"/>
              <a:tabLst>
                <a:tab pos="1258888" algn="l"/>
              </a:tabLst>
            </a:pPr>
            <a:endParaRPr lang="en-US" b="1" i="1" u="sng" dirty="0"/>
          </a:p>
          <a:p>
            <a:pPr marL="396875" indent="-171450" hangingPunct="0">
              <a:buFont typeface="Arial"/>
              <a:buChar char="•"/>
              <a:tabLst>
                <a:tab pos="1258888" algn="l"/>
              </a:tabLst>
            </a:pPr>
            <a:r>
              <a:rPr lang="en-US" b="1" i="1" u="sng" kern="1200" dirty="0" smtClean="0">
                <a:solidFill>
                  <a:schemeClr val="tx1"/>
                </a:solidFill>
              </a:rPr>
              <a:t>Praising to Manipulate</a:t>
            </a:r>
            <a:r>
              <a:rPr lang="en-US" i="1" u="sng" kern="1200" dirty="0" smtClean="0">
                <a:solidFill>
                  <a:schemeClr val="tx1"/>
                </a:solidFill>
              </a:rPr>
              <a:t>:</a:t>
            </a:r>
            <a:r>
              <a:rPr lang="en-US" b="1" i="1" u="sng" kern="1200" dirty="0" smtClean="0">
                <a:solidFill>
                  <a:schemeClr val="tx1"/>
                </a:solidFill>
              </a:rPr>
              <a:t> </a:t>
            </a:r>
            <a:r>
              <a:rPr lang="en-US" dirty="0" smtClean="0"/>
              <a:t>“</a:t>
            </a:r>
            <a:r>
              <a:rPr lang="en-US" dirty="0"/>
              <a:t>You’re so good at report writing; I’d like you to do </a:t>
            </a:r>
            <a:r>
              <a:rPr lang="en-US" dirty="0" smtClean="0"/>
              <a:t>this</a:t>
            </a:r>
            <a:r>
              <a:rPr lang="en-US" b="1" i="1" u="sng" dirty="0"/>
              <a:t> </a:t>
            </a:r>
            <a:r>
              <a:rPr lang="en-US" dirty="0" smtClean="0"/>
              <a:t>one.”</a:t>
            </a:r>
          </a:p>
        </p:txBody>
      </p:sp>
      <p:sp>
        <p:nvSpPr>
          <p:cNvPr id="4" name="Slide Number Placeholder 3"/>
          <p:cNvSpPr>
            <a:spLocks noGrp="1"/>
          </p:cNvSpPr>
          <p:nvPr>
            <p:ph type="sldNum" sz="quarter" idx="10"/>
          </p:nvPr>
        </p:nvSpPr>
        <p:spPr/>
        <p:txBody>
          <a:bodyPr/>
          <a:lstStyle/>
          <a:p>
            <a:fld id="{6C9161C4-A0A3-4A81-A538-B2A38D4D750E}" type="slidenum">
              <a:rPr lang="en-US" smtClean="0"/>
              <a:pPr/>
              <a:t>14</a:t>
            </a:fld>
            <a:endParaRPr lang="en-US"/>
          </a:p>
        </p:txBody>
      </p:sp>
    </p:spTree>
    <p:extLst>
      <p:ext uri="{BB962C8B-B14F-4D97-AF65-F5344CB8AC3E}">
        <p14:creationId xmlns:p14="http://schemas.microsoft.com/office/powerpoint/2010/main" val="1543324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b="1" kern="1200" dirty="0" smtClean="0">
                <a:solidFill>
                  <a:schemeClr val="tx1"/>
                </a:solidFill>
              </a:rPr>
              <a:t>Disempowerment</a:t>
            </a:r>
            <a:endParaRPr lang="en-US" kern="1200" dirty="0" smtClean="0">
              <a:solidFill>
                <a:schemeClr val="tx1"/>
              </a:solidFill>
            </a:endParaRPr>
          </a:p>
          <a:p>
            <a:pPr hangingPunct="0"/>
            <a:r>
              <a:rPr lang="en-US" kern="1200" dirty="0" smtClean="0">
                <a:solidFill>
                  <a:schemeClr val="tx1"/>
                </a:solidFill>
              </a:rPr>
              <a:t> </a:t>
            </a:r>
          </a:p>
          <a:p>
            <a:pPr marL="171450" indent="-171450" hangingPunct="0">
              <a:buFont typeface="Arial"/>
              <a:buChar char="•"/>
              <a:tabLst>
                <a:tab pos="1828800" algn="l"/>
              </a:tabLst>
            </a:pPr>
            <a:r>
              <a:rPr lang="en-US" b="1" i="1" u="sng" kern="1200" dirty="0" smtClean="0">
                <a:solidFill>
                  <a:schemeClr val="tx1"/>
                </a:solidFill>
              </a:rPr>
              <a:t>Diagnosing motives</a:t>
            </a:r>
            <a:r>
              <a:rPr lang="en-US" i="1" u="none" kern="1200" dirty="0" smtClean="0">
                <a:solidFill>
                  <a:schemeClr val="tx1"/>
                </a:solidFill>
              </a:rPr>
              <a:t>:</a:t>
            </a:r>
            <a:r>
              <a:rPr lang="en-US" i="1" u="none" kern="1200" baseline="0" dirty="0" smtClean="0">
                <a:solidFill>
                  <a:schemeClr val="tx1"/>
                </a:solidFill>
              </a:rPr>
              <a:t> </a:t>
            </a:r>
            <a:r>
              <a:rPr lang="en-US" kern="1200" dirty="0" smtClean="0">
                <a:solidFill>
                  <a:schemeClr val="tx1"/>
                </a:solidFill>
              </a:rPr>
              <a:t>“You are very possessive.”</a:t>
            </a:r>
          </a:p>
          <a:p>
            <a:pPr marL="171450" indent="-171450" hangingPunct="0">
              <a:buFont typeface="Arial"/>
              <a:buChar char="•"/>
              <a:tabLst>
                <a:tab pos="1828800" algn="l"/>
              </a:tabLst>
            </a:pPr>
            <a:r>
              <a:rPr lang="en-US" b="1" i="1" u="sng" kern="1200" dirty="0" smtClean="0">
                <a:solidFill>
                  <a:schemeClr val="tx1"/>
                </a:solidFill>
              </a:rPr>
              <a:t>Untimely advice</a:t>
            </a:r>
            <a:r>
              <a:rPr lang="en-US" i="1" u="none" kern="1200" dirty="0" smtClean="0">
                <a:solidFill>
                  <a:schemeClr val="tx1"/>
                </a:solidFill>
              </a:rPr>
              <a:t>:</a:t>
            </a:r>
            <a:r>
              <a:rPr lang="en-US" i="1" u="none" kern="1200" baseline="0" dirty="0" smtClean="0">
                <a:solidFill>
                  <a:schemeClr val="tx1"/>
                </a:solidFill>
              </a:rPr>
              <a:t> </a:t>
            </a:r>
            <a:r>
              <a:rPr lang="en-US" kern="1200" dirty="0" smtClean="0">
                <a:solidFill>
                  <a:schemeClr val="tx1"/>
                </a:solidFill>
              </a:rPr>
              <a:t>“If you’d just straighten up your desk you wouldn’t be in this panic.”</a:t>
            </a:r>
          </a:p>
          <a:p>
            <a:pPr marL="171450" indent="-171450" hangingPunct="0">
              <a:buFont typeface="Arial"/>
              <a:buChar char="•"/>
              <a:tabLst>
                <a:tab pos="1770063" algn="l"/>
              </a:tabLst>
            </a:pPr>
            <a:r>
              <a:rPr lang="en-US" b="1" i="1" u="sng" kern="1200" dirty="0" smtClean="0">
                <a:solidFill>
                  <a:schemeClr val="tx1"/>
                </a:solidFill>
              </a:rPr>
              <a:t>Changing the topic</a:t>
            </a:r>
            <a:r>
              <a:rPr lang="en-US" b="1" i="1" kern="1200" dirty="0" smtClean="0">
                <a:solidFill>
                  <a:schemeClr val="tx1"/>
                </a:solidFill>
              </a:rPr>
              <a:t> </a:t>
            </a:r>
            <a:r>
              <a:rPr lang="en-US" i="1" kern="1200" dirty="0" smtClean="0">
                <a:solidFill>
                  <a:schemeClr val="tx1"/>
                </a:solidFill>
              </a:rPr>
              <a:t>:</a:t>
            </a:r>
            <a:r>
              <a:rPr lang="en-US" i="1" kern="1200" baseline="0" dirty="0" smtClean="0">
                <a:solidFill>
                  <a:schemeClr val="tx1"/>
                </a:solidFill>
              </a:rPr>
              <a:t> </a:t>
            </a:r>
            <a:r>
              <a:rPr lang="en-US" kern="1200" dirty="0" smtClean="0">
                <a:solidFill>
                  <a:schemeClr val="tx1"/>
                </a:solidFill>
              </a:rPr>
              <a:t>“I’m worried about my son.” “Yes, it is a worry; did I tell you I’ve got a new job?”</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15</a:t>
            </a:fld>
            <a:endParaRPr lang="en-US"/>
          </a:p>
        </p:txBody>
      </p:sp>
    </p:spTree>
    <p:extLst>
      <p:ext uri="{BB962C8B-B14F-4D97-AF65-F5344CB8AC3E}">
        <p14:creationId xmlns:p14="http://schemas.microsoft.com/office/powerpoint/2010/main" val="1985433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b="1" kern="1200" dirty="0" smtClean="0">
                <a:solidFill>
                  <a:schemeClr val="tx1"/>
                </a:solidFill>
              </a:rPr>
              <a:t>Denial</a:t>
            </a:r>
            <a:endParaRPr lang="en-US" kern="1200" dirty="0" smtClean="0">
              <a:solidFill>
                <a:schemeClr val="tx1"/>
              </a:solidFill>
            </a:endParaRPr>
          </a:p>
          <a:p>
            <a:pPr hangingPunct="0"/>
            <a:r>
              <a:rPr lang="en-US" i="1" kern="1200" dirty="0" smtClean="0">
                <a:solidFill>
                  <a:schemeClr val="tx1"/>
                </a:solidFill>
              </a:rPr>
              <a:t> </a:t>
            </a:r>
            <a:endParaRPr lang="en-US" kern="1200" dirty="0" smtClean="0">
              <a:solidFill>
                <a:schemeClr val="tx1"/>
              </a:solidFill>
            </a:endParaRPr>
          </a:p>
          <a:p>
            <a:pPr hangingPunct="0"/>
            <a:r>
              <a:rPr lang="en-US" b="1" i="1" u="sng" kern="1200" dirty="0" smtClean="0">
                <a:solidFill>
                  <a:schemeClr val="tx1"/>
                </a:solidFill>
              </a:rPr>
              <a:t>Refusing to address </a:t>
            </a:r>
            <a:r>
              <a:rPr lang="en-US" i="1" u="sng" kern="1200" dirty="0" smtClean="0">
                <a:solidFill>
                  <a:schemeClr val="tx1"/>
                </a:solidFill>
              </a:rPr>
              <a:t>the issue</a:t>
            </a:r>
            <a:r>
              <a:rPr lang="en-US" i="1" u="none" kern="1200" dirty="0" smtClean="0">
                <a:solidFill>
                  <a:schemeClr val="tx1"/>
                </a:solidFill>
              </a:rPr>
              <a:t>:</a:t>
            </a:r>
            <a:r>
              <a:rPr lang="en-US" i="1" u="none" kern="1200" baseline="0" dirty="0" smtClean="0">
                <a:solidFill>
                  <a:schemeClr val="tx1"/>
                </a:solidFill>
              </a:rPr>
              <a:t> </a:t>
            </a:r>
            <a:r>
              <a:rPr lang="en-US" i="1" dirty="0" smtClean="0"/>
              <a:t> </a:t>
            </a:r>
            <a:r>
              <a:rPr lang="en-US" kern="1200" dirty="0" smtClean="0">
                <a:solidFill>
                  <a:schemeClr val="tx1"/>
                </a:solidFill>
              </a:rPr>
              <a:t>There’s nothing to discuss. I can’t see any problems.”</a:t>
            </a:r>
          </a:p>
          <a:p>
            <a:endParaRPr lang="en-US"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16</a:t>
            </a:fld>
            <a:endParaRPr lang="en-US"/>
          </a:p>
        </p:txBody>
      </p:sp>
    </p:spTree>
    <p:extLst>
      <p:ext uri="{BB962C8B-B14F-4D97-AF65-F5344CB8AC3E}">
        <p14:creationId xmlns:p14="http://schemas.microsoft.com/office/powerpoint/2010/main" val="395279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smtClean="0">
                <a:solidFill>
                  <a:schemeClr val="tx1"/>
                </a:solidFill>
                <a:latin typeface="+mn-lt"/>
                <a:ea typeface="+mn-ea"/>
                <a:cs typeface="+mn-cs"/>
              </a:rPr>
              <a:t>We tend to think that the words we communicate to someone are the bulk of our communication. We couldn’t be more wrong! </a:t>
            </a:r>
          </a:p>
          <a:p>
            <a:pPr hangingPunct="0"/>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hangingPunct="0"/>
            <a:r>
              <a:rPr lang="en-US" sz="1200" b="1" kern="1200" dirty="0" smtClean="0">
                <a:solidFill>
                  <a:schemeClr val="tx1"/>
                </a:solidFill>
                <a:latin typeface="+mn-lt"/>
                <a:ea typeface="+mn-ea"/>
                <a:cs typeface="+mn-cs"/>
              </a:rPr>
              <a:t>THE COMMUNICATION PROCESS</a:t>
            </a:r>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 </a:t>
            </a:r>
          </a:p>
          <a:p>
            <a:pPr marL="171450" indent="-171450" hangingPunct="0">
              <a:buFont typeface="Arial"/>
              <a:buChar char="•"/>
            </a:pPr>
            <a:r>
              <a:rPr lang="en-US" sz="1200" b="1" kern="1200" dirty="0" smtClean="0">
                <a:solidFill>
                  <a:schemeClr val="tx1"/>
                </a:solidFill>
                <a:latin typeface="+mn-lt"/>
                <a:ea typeface="+mn-ea"/>
                <a:cs typeface="+mn-cs"/>
              </a:rPr>
              <a:t>7% VERBAL—What you said (the message itself)</a:t>
            </a:r>
            <a:endParaRPr lang="en-US" sz="1200" kern="1200" dirty="0" smtClean="0">
              <a:solidFill>
                <a:schemeClr val="tx1"/>
              </a:solidFill>
              <a:latin typeface="+mn-lt"/>
              <a:ea typeface="+mn-ea"/>
              <a:cs typeface="+mn-cs"/>
            </a:endParaRPr>
          </a:p>
          <a:p>
            <a:pPr hangingPunct="0"/>
            <a:endParaRPr lang="en-US" sz="1200" kern="1200" dirty="0" smtClean="0">
              <a:solidFill>
                <a:schemeClr val="tx1"/>
              </a:solidFill>
              <a:latin typeface="+mn-lt"/>
              <a:ea typeface="+mn-ea"/>
              <a:cs typeface="+mn-cs"/>
            </a:endParaRPr>
          </a:p>
          <a:p>
            <a:pPr marL="171450" indent="-171450" hangingPunct="0">
              <a:buFont typeface="Arial"/>
              <a:buChar char="•"/>
            </a:pPr>
            <a:r>
              <a:rPr lang="en-US" sz="1200" b="1" u="sng" kern="1200" dirty="0" smtClean="0">
                <a:solidFill>
                  <a:schemeClr val="tx1"/>
                </a:solidFill>
                <a:latin typeface="+mn-lt"/>
                <a:ea typeface="+mn-ea"/>
                <a:cs typeface="+mn-cs"/>
              </a:rPr>
              <a:t>38%</a:t>
            </a:r>
            <a:r>
              <a:rPr lang="en-US" sz="1200" b="1" kern="1200" dirty="0" smtClean="0">
                <a:solidFill>
                  <a:schemeClr val="tx1"/>
                </a:solidFill>
                <a:latin typeface="+mn-lt"/>
                <a:ea typeface="+mn-ea"/>
                <a:cs typeface="+mn-cs"/>
              </a:rPr>
              <a:t> VOCAL—How you said it (the intonation, projection and resonance of the voice…)</a:t>
            </a:r>
            <a:endParaRPr lang="en-US" sz="1200" kern="1200" dirty="0" smtClean="0">
              <a:solidFill>
                <a:schemeClr val="tx1"/>
              </a:solidFill>
              <a:latin typeface="+mn-lt"/>
              <a:ea typeface="+mn-ea"/>
              <a:cs typeface="+mn-cs"/>
            </a:endParaRPr>
          </a:p>
          <a:p>
            <a:pPr hangingPunct="0"/>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171450" indent="-171450" hangingPunct="0">
              <a:buFont typeface="Arial"/>
              <a:buChar char="•"/>
            </a:pPr>
            <a:r>
              <a:rPr lang="en-US" sz="1200" b="1" u="sng" kern="1200" dirty="0" smtClean="0">
                <a:solidFill>
                  <a:schemeClr val="tx1"/>
                </a:solidFill>
                <a:latin typeface="+mn-lt"/>
                <a:ea typeface="+mn-ea"/>
                <a:cs typeface="+mn-cs"/>
              </a:rPr>
              <a:t>55%</a:t>
            </a:r>
            <a:r>
              <a:rPr lang="en-US" sz="1200" b="1" kern="1200" dirty="0" smtClean="0">
                <a:solidFill>
                  <a:schemeClr val="tx1"/>
                </a:solidFill>
                <a:latin typeface="+mn-lt"/>
                <a:ea typeface="+mn-ea"/>
                <a:cs typeface="+mn-cs"/>
              </a:rPr>
              <a:t> VISUAL—body language / non verbal</a:t>
            </a:r>
            <a:endParaRPr lang="en-US" sz="1200" kern="1200" dirty="0" smtClean="0">
              <a:solidFill>
                <a:schemeClr val="tx1"/>
              </a:solidFill>
              <a:latin typeface="+mn-lt"/>
              <a:ea typeface="+mn-ea"/>
              <a:cs typeface="+mn-cs"/>
            </a:endParaRPr>
          </a:p>
          <a:p>
            <a:pPr hangingPunct="0"/>
            <a:r>
              <a:rPr lang="en-US" sz="1200" b="1" kern="1200" dirty="0" smtClean="0">
                <a:solidFill>
                  <a:schemeClr val="tx1"/>
                </a:solidFill>
                <a:latin typeface="+mn-lt"/>
                <a:ea typeface="+mn-ea"/>
                <a:cs typeface="+mn-cs"/>
              </a:rPr>
              <a:t> </a:t>
            </a:r>
            <a:r>
              <a:rPr lang="en-US" dirty="0" smtClean="0"/>
              <a:t> </a:t>
            </a:r>
            <a:r>
              <a:rPr lang="en-US" sz="1200" b="1"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The preceding diagram shows how much, and more importantly, what people remember after you</a:t>
            </a:r>
          </a:p>
          <a:p>
            <a:pPr hangingPunct="0"/>
            <a:r>
              <a:rPr lang="en-US" sz="1200" kern="1200" dirty="0" smtClean="0">
                <a:solidFill>
                  <a:schemeClr val="tx1"/>
                </a:solidFill>
                <a:latin typeface="+mn-lt"/>
                <a:ea typeface="+mn-ea"/>
                <a:cs typeface="+mn-cs"/>
              </a:rPr>
              <a:t>have spoken.</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A motto that many specialists in communication use</a:t>
            </a:r>
            <a:r>
              <a:rPr lang="en-US" sz="1200" b="1" kern="1200" dirty="0" smtClean="0">
                <a:solidFill>
                  <a:schemeClr val="tx1"/>
                </a:solidFill>
                <a:latin typeface="+mn-lt"/>
                <a:ea typeface="+mn-ea"/>
                <a:cs typeface="+mn-cs"/>
              </a:rPr>
              <a:t>: It’s not what you say – it’s how you say it!</a:t>
            </a:r>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17</a:t>
            </a:fld>
            <a:endParaRPr lang="en-US"/>
          </a:p>
        </p:txBody>
      </p:sp>
    </p:spTree>
    <p:extLst>
      <p:ext uri="{BB962C8B-B14F-4D97-AF65-F5344CB8AC3E}">
        <p14:creationId xmlns:p14="http://schemas.microsoft.com/office/powerpoint/2010/main" val="606199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kern="1200" dirty="0" smtClean="0">
                <a:solidFill>
                  <a:schemeClr val="tx1"/>
                </a:solidFill>
                <a:latin typeface="+mn-lt"/>
                <a:ea typeface="+mn-ea"/>
                <a:cs typeface="+mn-cs"/>
              </a:rPr>
              <a:t>We have to remember:</a:t>
            </a:r>
          </a:p>
          <a:p>
            <a:pPr hangingPunct="0"/>
            <a:r>
              <a:rPr lang="en-US" kern="1200" dirty="0" smtClean="0">
                <a:solidFill>
                  <a:schemeClr val="tx1"/>
                </a:solidFill>
                <a:latin typeface="+mn-lt"/>
                <a:ea typeface="+mn-ea"/>
                <a:cs typeface="+mn-cs"/>
              </a:rPr>
              <a:t>		</a:t>
            </a:r>
          </a:p>
          <a:p>
            <a:pPr marL="463550" hangingPunct="0"/>
            <a:r>
              <a:rPr lang="en-US" kern="1200" dirty="0" smtClean="0">
                <a:solidFill>
                  <a:schemeClr val="tx1"/>
                </a:solidFill>
                <a:latin typeface="+mn-lt"/>
                <a:ea typeface="+mn-ea"/>
                <a:cs typeface="+mn-cs"/>
              </a:rPr>
              <a:t>1. Much of what we communicate is </a:t>
            </a:r>
            <a:r>
              <a:rPr lang="en-US" b="1" u="sng" kern="1200" dirty="0" smtClean="0">
                <a:solidFill>
                  <a:schemeClr val="tx1"/>
                </a:solidFill>
                <a:latin typeface="+mn-lt"/>
                <a:ea typeface="+mn-ea"/>
                <a:cs typeface="+mn-cs"/>
              </a:rPr>
              <a:t>unconscious</a:t>
            </a:r>
            <a:endParaRPr lang="en-US" b="1" kern="1200" dirty="0" smtClean="0">
              <a:solidFill>
                <a:schemeClr val="tx1"/>
              </a:solidFill>
              <a:latin typeface="+mn-lt"/>
              <a:ea typeface="+mn-ea"/>
              <a:cs typeface="+mn-cs"/>
            </a:endParaRPr>
          </a:p>
          <a:p>
            <a:pPr marL="463550" hangingPunct="0"/>
            <a:r>
              <a:rPr lang="en-US" kern="1200" dirty="0" smtClean="0">
                <a:solidFill>
                  <a:schemeClr val="tx1"/>
                </a:solidFill>
                <a:latin typeface="+mn-lt"/>
                <a:ea typeface="+mn-ea"/>
                <a:cs typeface="+mn-cs"/>
              </a:rPr>
              <a:t> </a:t>
            </a:r>
          </a:p>
          <a:p>
            <a:pPr marL="463550" hangingPunct="0"/>
            <a:r>
              <a:rPr lang="en-US" kern="1200" dirty="0" smtClean="0">
                <a:solidFill>
                  <a:schemeClr val="tx1"/>
                </a:solidFill>
                <a:latin typeface="+mn-lt"/>
                <a:ea typeface="+mn-ea"/>
                <a:cs typeface="+mn-cs"/>
              </a:rPr>
              <a:t>2. Much of what we communicate is </a:t>
            </a:r>
            <a:r>
              <a:rPr lang="en-US" b="1" u="sng" kern="1200" dirty="0" smtClean="0">
                <a:solidFill>
                  <a:schemeClr val="tx1"/>
                </a:solidFill>
                <a:latin typeface="+mn-lt"/>
                <a:ea typeface="+mn-ea"/>
                <a:cs typeface="+mn-cs"/>
              </a:rPr>
              <a:t>unintentional</a:t>
            </a:r>
            <a:endParaRPr lang="en-US" b="1" kern="1200" dirty="0" smtClean="0">
              <a:solidFill>
                <a:schemeClr val="tx1"/>
              </a:solidFill>
              <a:latin typeface="+mn-lt"/>
              <a:ea typeface="+mn-ea"/>
              <a:cs typeface="+mn-cs"/>
            </a:endParaRPr>
          </a:p>
          <a:p>
            <a:pPr marL="463550" hangingPunct="0"/>
            <a:endParaRPr lang="en-US" kern="1200" dirty="0" smtClean="0">
              <a:solidFill>
                <a:schemeClr val="tx1"/>
              </a:solidFill>
              <a:latin typeface="+mn-lt"/>
              <a:ea typeface="+mn-ea"/>
              <a:cs typeface="+mn-cs"/>
            </a:endParaRPr>
          </a:p>
          <a:p>
            <a:pPr marL="463550" hangingPunct="0"/>
            <a:r>
              <a:rPr lang="en-US" kern="1200" dirty="0" smtClean="0">
                <a:solidFill>
                  <a:schemeClr val="tx1"/>
                </a:solidFill>
                <a:latin typeface="+mn-lt"/>
                <a:ea typeface="+mn-ea"/>
                <a:cs typeface="+mn-cs"/>
              </a:rPr>
              <a:t>3. Much of what we communicate is </a:t>
            </a:r>
            <a:r>
              <a:rPr lang="en-US" b="1" u="sng" kern="1200" dirty="0" smtClean="0">
                <a:solidFill>
                  <a:schemeClr val="tx1"/>
                </a:solidFill>
                <a:latin typeface="+mn-lt"/>
                <a:ea typeface="+mn-ea"/>
                <a:cs typeface="+mn-cs"/>
              </a:rPr>
              <a:t>incongruent</a:t>
            </a:r>
            <a:endParaRPr lang="en-US" b="1" kern="1200" dirty="0" smtClean="0">
              <a:solidFill>
                <a:schemeClr val="tx1"/>
              </a:solidFill>
              <a:latin typeface="+mn-lt"/>
              <a:ea typeface="+mn-ea"/>
              <a:cs typeface="+mn-cs"/>
            </a:endParaRPr>
          </a:p>
          <a:p>
            <a:endParaRPr lang="en-US" sz="1050"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18</a:t>
            </a:fld>
            <a:endParaRPr lang="en-US"/>
          </a:p>
        </p:txBody>
      </p:sp>
    </p:spTree>
    <p:extLst>
      <p:ext uri="{BB962C8B-B14F-4D97-AF65-F5344CB8AC3E}">
        <p14:creationId xmlns:p14="http://schemas.microsoft.com/office/powerpoint/2010/main" val="358984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b="1" kern="1200" dirty="0" smtClean="0">
                <a:solidFill>
                  <a:schemeClr val="tx1"/>
                </a:solidFill>
              </a:rPr>
              <a:t>Communication is congruent when:</a:t>
            </a:r>
          </a:p>
          <a:p>
            <a:pPr hangingPunct="0"/>
            <a:r>
              <a:rPr lang="en-US" kern="1200" dirty="0" smtClean="0">
                <a:solidFill>
                  <a:schemeClr val="tx1"/>
                </a:solidFill>
              </a:rPr>
              <a:t>		</a:t>
            </a:r>
          </a:p>
          <a:p>
            <a:pPr hangingPunct="0"/>
            <a:r>
              <a:rPr lang="en-US" b="1" kern="1200" dirty="0" smtClean="0">
                <a:solidFill>
                  <a:schemeClr val="tx1"/>
                </a:solidFill>
              </a:rPr>
              <a:t>What we SAY and what we DO match.</a:t>
            </a:r>
          </a:p>
          <a:p>
            <a:pPr hangingPunct="0"/>
            <a:r>
              <a:rPr lang="en-US" kern="1200" dirty="0" smtClean="0">
                <a:solidFill>
                  <a:schemeClr val="tx1"/>
                </a:solidFill>
              </a:rPr>
              <a:t> </a:t>
            </a:r>
          </a:p>
          <a:p>
            <a:pPr hangingPunct="0"/>
            <a:r>
              <a:rPr lang="en-US" i="1" kern="1200" dirty="0" smtClean="0">
                <a:solidFill>
                  <a:schemeClr val="tx1"/>
                </a:solidFill>
              </a:rPr>
              <a:t>Example: What if I were to stand here like this (wring hands, don’t smile, let your voice tremble, stare at the floor more than the people) and say: “I’m so excited to be here!”  Would I be very believable to you?  (Now do the same but look and act excited!)</a:t>
            </a:r>
            <a:endParaRPr lang="en-US" kern="1200" dirty="0" smtClean="0">
              <a:solidFill>
                <a:schemeClr val="tx1"/>
              </a:solidFill>
            </a:endParaRPr>
          </a:p>
          <a:p>
            <a:pPr hangingPunct="0"/>
            <a:r>
              <a:rPr lang="en-US" kern="1200" dirty="0" smtClean="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19</a:t>
            </a:fld>
            <a:endParaRPr lang="en-US"/>
          </a:p>
        </p:txBody>
      </p:sp>
    </p:spTree>
    <p:extLst>
      <p:ext uri="{BB962C8B-B14F-4D97-AF65-F5344CB8AC3E}">
        <p14:creationId xmlns:p14="http://schemas.microsoft.com/office/powerpoint/2010/main" val="43588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9161C4-A0A3-4A81-A538-B2A38D4D750E}" type="slidenum">
              <a:rPr lang="en-US" smtClean="0"/>
              <a:pPr/>
              <a:t>2</a:t>
            </a:fld>
            <a:endParaRPr lang="en-US"/>
          </a:p>
        </p:txBody>
      </p:sp>
    </p:spTree>
    <p:extLst>
      <p:ext uri="{BB962C8B-B14F-4D97-AF65-F5344CB8AC3E}">
        <p14:creationId xmlns:p14="http://schemas.microsoft.com/office/powerpoint/2010/main" val="1182444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kern="1200" dirty="0" smtClean="0">
                <a:solidFill>
                  <a:schemeClr val="tx1"/>
                </a:solidFill>
              </a:rPr>
              <a:t>We need to:</a:t>
            </a:r>
          </a:p>
          <a:p>
            <a:pPr hangingPunct="0"/>
            <a:endParaRPr lang="en-US" kern="1200" dirty="0" smtClean="0">
              <a:solidFill>
                <a:schemeClr val="tx1"/>
              </a:solidFill>
            </a:endParaRPr>
          </a:p>
          <a:p>
            <a:pPr hangingPunct="0"/>
            <a:r>
              <a:rPr lang="en-US" b="1" kern="1200" dirty="0" smtClean="0">
                <a:solidFill>
                  <a:schemeClr val="tx1"/>
                </a:solidFill>
              </a:rPr>
              <a:t>In situations of crisis and potential conflict always remember:</a:t>
            </a:r>
            <a:r>
              <a:rPr lang="en-US" dirty="0"/>
              <a:t> </a:t>
            </a:r>
            <a:r>
              <a:rPr lang="en-US" b="1" i="1" kern="1200" dirty="0" smtClean="0">
                <a:solidFill>
                  <a:schemeClr val="tx1"/>
                </a:solidFill>
              </a:rPr>
              <a:t>S   T   A   R</a:t>
            </a:r>
          </a:p>
          <a:p>
            <a:pPr hangingPunct="0"/>
            <a:endParaRPr lang="en-US" dirty="0"/>
          </a:p>
          <a:p>
            <a:pPr marL="171450" indent="-171450" hangingPunct="0">
              <a:buFont typeface="Arial" charset="0"/>
              <a:buChar char="•"/>
            </a:pPr>
            <a:r>
              <a:rPr lang="en-US" b="1" u="sng" kern="1200" dirty="0" smtClean="0">
                <a:solidFill>
                  <a:schemeClr val="tx1"/>
                </a:solidFill>
              </a:rPr>
              <a:t>S</a:t>
            </a:r>
            <a:r>
              <a:rPr lang="en-US" b="1" kern="1200" dirty="0" smtClean="0">
                <a:solidFill>
                  <a:schemeClr val="tx1"/>
                </a:solidFill>
              </a:rPr>
              <a:t>TOP </a:t>
            </a:r>
            <a:r>
              <a:rPr lang="en-US" kern="1200" dirty="0" smtClean="0">
                <a:solidFill>
                  <a:schemeClr val="tx1"/>
                </a:solidFill>
              </a:rPr>
              <a:t>(Don’t panic – don’t react!)</a:t>
            </a:r>
          </a:p>
          <a:p>
            <a:pPr marL="171450" indent="-171450" hangingPunct="0">
              <a:buFont typeface="Arial" charset="0"/>
              <a:buChar char="•"/>
            </a:pPr>
            <a:r>
              <a:rPr lang="en-US" b="1" u="sng" kern="1200" dirty="0" smtClean="0">
                <a:solidFill>
                  <a:schemeClr val="tx1"/>
                </a:solidFill>
              </a:rPr>
              <a:t>T</a:t>
            </a:r>
            <a:r>
              <a:rPr lang="en-US" b="1" kern="1200" dirty="0" smtClean="0">
                <a:solidFill>
                  <a:schemeClr val="tx1"/>
                </a:solidFill>
              </a:rPr>
              <a:t>HINK</a:t>
            </a:r>
            <a:r>
              <a:rPr lang="en-US" b="1" dirty="0"/>
              <a:t> </a:t>
            </a:r>
            <a:r>
              <a:rPr lang="en-US" kern="1200" dirty="0" smtClean="0">
                <a:solidFill>
                  <a:schemeClr val="tx1"/>
                </a:solidFill>
              </a:rPr>
              <a:t>(gather information)</a:t>
            </a:r>
          </a:p>
          <a:p>
            <a:pPr marL="171450" indent="-171450" hangingPunct="0">
              <a:buFont typeface="Arial" charset="0"/>
              <a:buChar char="•"/>
            </a:pPr>
            <a:r>
              <a:rPr lang="en-US" b="1" u="sng" kern="1200" dirty="0" smtClean="0">
                <a:solidFill>
                  <a:schemeClr val="tx1"/>
                </a:solidFill>
              </a:rPr>
              <a:t>A</a:t>
            </a:r>
            <a:r>
              <a:rPr lang="en-US" b="1" kern="1200" dirty="0" smtClean="0">
                <a:solidFill>
                  <a:schemeClr val="tx1"/>
                </a:solidFill>
              </a:rPr>
              <a:t>NALYZE</a:t>
            </a:r>
            <a:r>
              <a:rPr lang="en-US" dirty="0"/>
              <a:t> </a:t>
            </a:r>
            <a:r>
              <a:rPr lang="en-US" kern="1200" dirty="0" smtClean="0">
                <a:solidFill>
                  <a:schemeClr val="tx1"/>
                </a:solidFill>
              </a:rPr>
              <a:t>(using gathered information decide how you can best empathize with this person)</a:t>
            </a:r>
          </a:p>
          <a:p>
            <a:pPr marL="171450" indent="-171450" hangingPunct="0">
              <a:buFont typeface="Arial" charset="0"/>
              <a:buChar char="•"/>
            </a:pPr>
            <a:r>
              <a:rPr lang="en-US" b="1" u="sng" kern="1200" dirty="0" smtClean="0">
                <a:solidFill>
                  <a:schemeClr val="tx1"/>
                </a:solidFill>
              </a:rPr>
              <a:t>R</a:t>
            </a:r>
            <a:r>
              <a:rPr lang="en-US" b="1" kern="1200" dirty="0" smtClean="0">
                <a:solidFill>
                  <a:schemeClr val="tx1"/>
                </a:solidFill>
              </a:rPr>
              <a:t>ESPOND</a:t>
            </a:r>
            <a:r>
              <a:rPr lang="en-US" kern="1200" dirty="0" smtClean="0">
                <a:solidFill>
                  <a:schemeClr val="tx1"/>
                </a:solidFill>
              </a:rPr>
              <a:t> (respectfully communicate your understanding of the situation and what would work for you)</a:t>
            </a:r>
          </a:p>
          <a:p>
            <a:pPr hangingPunct="0"/>
            <a:r>
              <a:rPr lang="en-US" kern="1200" dirty="0" smtClean="0">
                <a:solidFill>
                  <a:schemeClr val="tx1"/>
                </a:solidFill>
              </a:rPr>
              <a:t> </a:t>
            </a:r>
          </a:p>
          <a:p>
            <a:pPr hangingPunct="0"/>
            <a:r>
              <a:rPr lang="en-US" kern="1200" dirty="0" smtClean="0">
                <a:solidFill>
                  <a:schemeClr val="tx1"/>
                </a:solidFill>
              </a:rPr>
              <a:t>When conflict does arise will you always have time to think about the above process and work it through step by step?  NO!  The key is to begin to incorporate the principles and practice them on a regular basis – let them become a part of who you naturally are.  When you are in a conflict situation you can always tell yourself to STOP! This will help you to not react quickly and will give you a few mental seconds to begin processing the situation in a more controlled way.</a:t>
            </a:r>
          </a:p>
          <a:p>
            <a:pPr hangingPunct="0"/>
            <a:endParaRPr lang="en-US" kern="1200" dirty="0" smtClean="0">
              <a:solidFill>
                <a:schemeClr val="tx1"/>
              </a:solidFill>
            </a:endParaRPr>
          </a:p>
          <a:p>
            <a:pPr hangingPunct="0"/>
            <a:r>
              <a:rPr lang="en-US" sz="1200" b="1" kern="1200" dirty="0" smtClean="0">
                <a:solidFill>
                  <a:schemeClr val="tx1"/>
                </a:solidFill>
              </a:rPr>
              <a:t>Best growth and learning occur when conflict is handled honestly and constructively!</a:t>
            </a:r>
          </a:p>
          <a:p>
            <a:endParaRPr lang="en-US"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20</a:t>
            </a:fld>
            <a:endParaRPr lang="en-US"/>
          </a:p>
        </p:txBody>
      </p:sp>
    </p:spTree>
    <p:extLst>
      <p:ext uri="{BB962C8B-B14F-4D97-AF65-F5344CB8AC3E}">
        <p14:creationId xmlns:p14="http://schemas.microsoft.com/office/powerpoint/2010/main" val="1344593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323850"/>
            <a:ext cx="2286000" cy="1714500"/>
          </a:xfrm>
        </p:spPr>
      </p:sp>
      <p:sp>
        <p:nvSpPr>
          <p:cNvPr id="3" name="Notes Placeholder 2"/>
          <p:cNvSpPr>
            <a:spLocks noGrp="1"/>
          </p:cNvSpPr>
          <p:nvPr>
            <p:ph type="body" idx="1"/>
          </p:nvPr>
        </p:nvSpPr>
        <p:spPr>
          <a:xfrm>
            <a:off x="404813" y="2123728"/>
            <a:ext cx="5767387" cy="5902424"/>
          </a:xfrm>
        </p:spPr>
        <p:txBody>
          <a:bodyPr>
            <a:noAutofit/>
          </a:bodyPr>
          <a:lstStyle/>
          <a:p>
            <a:pPr hangingPunct="0"/>
            <a:r>
              <a:rPr lang="en-US" sz="1000" kern="1200" dirty="0" smtClean="0">
                <a:solidFill>
                  <a:schemeClr val="tx1"/>
                </a:solidFill>
              </a:rPr>
              <a:t>There are a variety of conflict management strategies that may be used most appropriately in different situations. </a:t>
            </a:r>
          </a:p>
          <a:p>
            <a:pPr hangingPunct="0"/>
            <a:endParaRPr lang="en-US" sz="1000" kern="1200" dirty="0" smtClean="0">
              <a:solidFill>
                <a:schemeClr val="tx1"/>
              </a:solidFill>
            </a:endParaRPr>
          </a:p>
          <a:p>
            <a:pPr hangingPunct="0"/>
            <a:r>
              <a:rPr lang="en-US" sz="1000" b="1" kern="1200" dirty="0" smtClean="0">
                <a:solidFill>
                  <a:schemeClr val="tx1"/>
                </a:solidFill>
              </a:rPr>
              <a:t> </a:t>
            </a:r>
            <a:r>
              <a:rPr lang="en-US" sz="1000" kern="1200" dirty="0" smtClean="0">
                <a:solidFill>
                  <a:schemeClr val="tx1"/>
                </a:solidFill>
              </a:rPr>
              <a:t> </a:t>
            </a:r>
            <a:r>
              <a:rPr lang="en-US" sz="1000" b="1" kern="1200" dirty="0" smtClean="0">
                <a:solidFill>
                  <a:schemeClr val="tx1"/>
                </a:solidFill>
              </a:rPr>
              <a:t>AVOID     </a:t>
            </a:r>
            <a:r>
              <a:rPr lang="en-US" sz="1000" b="1" u="sng" dirty="0" smtClean="0"/>
              <a:t>Wait</a:t>
            </a:r>
            <a:r>
              <a:rPr lang="en-US" sz="1000" b="1" dirty="0" smtClean="0"/>
              <a:t> </a:t>
            </a:r>
            <a:r>
              <a:rPr lang="en-US" sz="1000" b="1" dirty="0"/>
              <a:t>/ </a:t>
            </a:r>
            <a:r>
              <a:rPr lang="en-US" sz="1000" b="1" u="sng" dirty="0"/>
              <a:t>See</a:t>
            </a:r>
            <a:endParaRPr lang="en-US" sz="1000" kern="1200" dirty="0" smtClean="0">
              <a:solidFill>
                <a:schemeClr val="tx1"/>
              </a:solidFill>
            </a:endParaRPr>
          </a:p>
          <a:p>
            <a:pPr marL="227013" lvl="0" indent="-111125" hangingPunct="0">
              <a:buFont typeface="Arial" pitchFamily="34" charset="0"/>
              <a:buChar char="•"/>
            </a:pPr>
            <a:r>
              <a:rPr lang="en-US" sz="1000" kern="1200" dirty="0" smtClean="0">
                <a:solidFill>
                  <a:schemeClr val="tx1"/>
                </a:solidFill>
              </a:rPr>
              <a:t>When the issues are trivial, or circumstances dictate that a solution is better left until later. </a:t>
            </a:r>
          </a:p>
          <a:p>
            <a:pPr marL="227013" lvl="0" indent="-111125" hangingPunct="0">
              <a:buFont typeface="Arial" pitchFamily="34" charset="0"/>
              <a:buChar char="•"/>
            </a:pPr>
            <a:r>
              <a:rPr lang="en-US" sz="1000" kern="1200" dirty="0" smtClean="0">
                <a:solidFill>
                  <a:schemeClr val="tx1"/>
                </a:solidFill>
              </a:rPr>
              <a:t>Maybe until you or the other people have calmed down, or reinforcements have arrived.</a:t>
            </a:r>
          </a:p>
          <a:p>
            <a:pPr marL="227013" lvl="0" indent="-111125" hangingPunct="0">
              <a:buFont typeface="Arial" pitchFamily="34" charset="0"/>
              <a:buChar char="•"/>
            </a:pPr>
            <a:r>
              <a:rPr lang="en-US" sz="1000" kern="1200" dirty="0" smtClean="0">
                <a:solidFill>
                  <a:schemeClr val="tx1"/>
                </a:solidFill>
              </a:rPr>
              <a:t>Perhaps it is better to avoid decision making when you are so tired / stressed that your judgment may not be sound		</a:t>
            </a:r>
          </a:p>
          <a:p>
            <a:pPr marL="227013" lvl="0" indent="-111125" hangingPunct="0">
              <a:buFont typeface="Arial" pitchFamily="34" charset="0"/>
              <a:buChar char="•"/>
            </a:pPr>
            <a:r>
              <a:rPr lang="en-US" sz="1000" kern="1200" dirty="0" smtClean="0">
                <a:solidFill>
                  <a:schemeClr val="tx1"/>
                </a:solidFill>
              </a:rPr>
              <a:t>When moral or safety issues are involved.</a:t>
            </a:r>
          </a:p>
          <a:p>
            <a:pPr marL="227013" lvl="0" indent="-111125" hangingPunct="0">
              <a:buFont typeface="Arial" pitchFamily="34" charset="0"/>
              <a:buChar char="•"/>
            </a:pPr>
            <a:r>
              <a:rPr lang="en-US" sz="1000" kern="1200" dirty="0" smtClean="0">
                <a:solidFill>
                  <a:schemeClr val="tx1"/>
                </a:solidFill>
              </a:rPr>
              <a:t>Not to be used just because you are afraid to deal with conflict!  Issues will only build up and become more complicated.</a:t>
            </a:r>
          </a:p>
          <a:p>
            <a:pPr hangingPunct="0"/>
            <a:r>
              <a:rPr lang="en-US" sz="1000" kern="1200" dirty="0" smtClean="0">
                <a:solidFill>
                  <a:schemeClr val="tx1"/>
                </a:solidFill>
              </a:rPr>
              <a:t> </a:t>
            </a:r>
          </a:p>
          <a:p>
            <a:pPr hangingPunct="0"/>
            <a:r>
              <a:rPr lang="en-US" sz="1000" b="1" kern="1200" dirty="0" smtClean="0">
                <a:solidFill>
                  <a:schemeClr val="tx1"/>
                </a:solidFill>
              </a:rPr>
              <a:t>FORCE     </a:t>
            </a:r>
            <a:r>
              <a:rPr lang="en-US" sz="1000" b="1" u="sng" dirty="0" smtClean="0"/>
              <a:t>Win</a:t>
            </a:r>
            <a:r>
              <a:rPr lang="en-US" sz="1000" b="1" dirty="0" smtClean="0"/>
              <a:t> </a:t>
            </a:r>
            <a:r>
              <a:rPr lang="en-US" sz="1000" b="1" dirty="0"/>
              <a:t>/ </a:t>
            </a:r>
            <a:r>
              <a:rPr lang="en-US" sz="1000" b="1" u="sng" dirty="0"/>
              <a:t>Lose</a:t>
            </a:r>
            <a:endParaRPr lang="en-US" sz="1000" kern="1200" dirty="0" smtClean="0">
              <a:solidFill>
                <a:schemeClr val="tx1"/>
              </a:solidFill>
            </a:endParaRPr>
          </a:p>
          <a:p>
            <a:pPr lvl="0" hangingPunct="0"/>
            <a:r>
              <a:rPr lang="en-US" sz="1000" kern="1200" dirty="0" smtClean="0">
                <a:solidFill>
                  <a:schemeClr val="tx1"/>
                </a:solidFill>
              </a:rPr>
              <a:t>This is when you force the issue to get the decision you want, usually for safety or ethical/ moral/legal issues. As the leader you are ultimately responsible for decision-making. If you have strong biblical principles for your decision on any of these issues you must stand firm. Share your reasons. Sometimes it is a good strategic move to ask the group to go away and think about the decision, pray and then meet again to make the decision. That way you may have the team share in the decision rather than imposing your view upon them. Remember, you are not omnipotent—they may come back with a better idea or solution ! Someone always looses and somebody may want to even the score.</a:t>
            </a:r>
          </a:p>
          <a:p>
            <a:pPr hangingPunct="0"/>
            <a:r>
              <a:rPr lang="en-US" sz="1000" kern="1200" dirty="0" smtClean="0">
                <a:solidFill>
                  <a:schemeClr val="tx1"/>
                </a:solidFill>
              </a:rPr>
              <a:t> </a:t>
            </a:r>
          </a:p>
          <a:p>
            <a:pPr hangingPunct="0"/>
            <a:r>
              <a:rPr lang="en-US" sz="1000" b="1" kern="1200" dirty="0" smtClean="0">
                <a:solidFill>
                  <a:schemeClr val="tx1"/>
                </a:solidFill>
              </a:rPr>
              <a:t>ACCOMMODATE </a:t>
            </a:r>
            <a:r>
              <a:rPr lang="en-US" sz="1000" b="1" u="sng" dirty="0"/>
              <a:t>Lose</a:t>
            </a:r>
            <a:r>
              <a:rPr lang="en-US" sz="1000" b="1" dirty="0"/>
              <a:t> / </a:t>
            </a:r>
            <a:r>
              <a:rPr lang="en-US" sz="1000" b="1" u="sng" dirty="0"/>
              <a:t>Win</a:t>
            </a:r>
            <a:endParaRPr lang="en-US" sz="1000" kern="1200" dirty="0" smtClean="0">
              <a:solidFill>
                <a:schemeClr val="tx1"/>
              </a:solidFill>
            </a:endParaRPr>
          </a:p>
          <a:p>
            <a:pPr lvl="0" hangingPunct="0"/>
            <a:r>
              <a:rPr lang="en-US" sz="1000" kern="1200" dirty="0" smtClean="0">
                <a:solidFill>
                  <a:schemeClr val="tx1"/>
                </a:solidFill>
              </a:rPr>
              <a:t>There are times when it is most appropriate to “give in,” in a conflict situation. This can occur when for one reason or another you were wrong (possibly you did not have all of the information), or when the other person has legitimate authority (e.g., the conference president). In such circumstances, particularly if you feel strongly about the situation, calmly state your reasons for disagreeing and then “accommodate” with dignity. Again, someone loses—</a:t>
            </a:r>
            <a:r>
              <a:rPr lang="en-US" sz="1000" u="sng" kern="1200" dirty="0" smtClean="0">
                <a:solidFill>
                  <a:schemeClr val="tx1"/>
                </a:solidFill>
              </a:rPr>
              <a:t>you</a:t>
            </a:r>
            <a:r>
              <a:rPr lang="en-US" sz="1000" kern="1200" dirty="0" smtClean="0">
                <a:solidFill>
                  <a:schemeClr val="tx1"/>
                </a:solidFill>
              </a:rPr>
              <a:t>.  You need to decide if it is worth it.</a:t>
            </a:r>
          </a:p>
          <a:p>
            <a:pPr hangingPunct="0"/>
            <a:r>
              <a:rPr lang="en-US" sz="1000" kern="1200" dirty="0" smtClean="0">
                <a:solidFill>
                  <a:schemeClr val="tx1"/>
                </a:solidFill>
              </a:rPr>
              <a:t> </a:t>
            </a:r>
          </a:p>
          <a:p>
            <a:pPr hangingPunct="0"/>
            <a:r>
              <a:rPr lang="en-US" sz="1000" b="1" kern="1200" dirty="0" smtClean="0">
                <a:solidFill>
                  <a:schemeClr val="tx1"/>
                </a:solidFill>
              </a:rPr>
              <a:t>COMPROMISE </a:t>
            </a:r>
            <a:r>
              <a:rPr lang="en-US" sz="1000" b="1" u="sng" dirty="0"/>
              <a:t>Lose</a:t>
            </a:r>
            <a:r>
              <a:rPr lang="en-US" sz="1000" b="1" dirty="0"/>
              <a:t> / </a:t>
            </a:r>
            <a:r>
              <a:rPr lang="en-US" sz="1000" b="1" u="sng" dirty="0"/>
              <a:t>Lose</a:t>
            </a:r>
            <a:endParaRPr lang="en-US" sz="1000" kern="1200" dirty="0" smtClean="0">
              <a:solidFill>
                <a:schemeClr val="tx1"/>
              </a:solidFill>
            </a:endParaRPr>
          </a:p>
          <a:p>
            <a:pPr lvl="0" hangingPunct="0"/>
            <a:r>
              <a:rPr lang="en-US" sz="1000" kern="1200" dirty="0" smtClean="0">
                <a:solidFill>
                  <a:schemeClr val="tx1"/>
                </a:solidFill>
              </a:rPr>
              <a:t>This approach is used when attempted collaboration has been unsuccessful </a:t>
            </a:r>
          </a:p>
          <a:p>
            <a:pPr lvl="0" hangingPunct="0"/>
            <a:r>
              <a:rPr lang="en-US" sz="1000" kern="1200" dirty="0" smtClean="0">
                <a:solidFill>
                  <a:schemeClr val="tx1"/>
                </a:solidFill>
              </a:rPr>
              <a:t>When the relationship or the issue is important enough to not give it up altogether </a:t>
            </a:r>
          </a:p>
          <a:p>
            <a:pPr lvl="0" hangingPunct="0"/>
            <a:r>
              <a:rPr lang="en-US" sz="1000" kern="1200" dirty="0" smtClean="0">
                <a:solidFill>
                  <a:schemeClr val="tx1"/>
                </a:solidFill>
              </a:rPr>
              <a:t>When both sides strongly believe they are correct and you want each to get nearer their goal, so you come to an agreement by mutual concessions.  </a:t>
            </a:r>
          </a:p>
          <a:p>
            <a:pPr hangingPunct="0"/>
            <a:r>
              <a:rPr lang="en-US" sz="1000" kern="1200" dirty="0" smtClean="0">
                <a:solidFill>
                  <a:schemeClr val="tx1"/>
                </a:solidFill>
              </a:rPr>
              <a:t> </a:t>
            </a:r>
          </a:p>
          <a:p>
            <a:pPr hangingPunct="0"/>
            <a:r>
              <a:rPr lang="en-US" sz="1000" b="1" kern="1200" dirty="0" smtClean="0">
                <a:solidFill>
                  <a:schemeClr val="tx1"/>
                </a:solidFill>
              </a:rPr>
              <a:t>COLLABORATE </a:t>
            </a:r>
            <a:r>
              <a:rPr lang="en-US" sz="1000" b="1" u="sng" dirty="0"/>
              <a:t>Win</a:t>
            </a:r>
            <a:r>
              <a:rPr lang="en-US" sz="1000" b="1" dirty="0"/>
              <a:t> / </a:t>
            </a:r>
            <a:r>
              <a:rPr lang="en-US" sz="1000" b="1" u="sng" dirty="0"/>
              <a:t>Win</a:t>
            </a:r>
            <a:endParaRPr lang="en-US" sz="1000" kern="1200" dirty="0" smtClean="0">
              <a:solidFill>
                <a:schemeClr val="tx1"/>
              </a:solidFill>
            </a:endParaRPr>
          </a:p>
          <a:p>
            <a:pPr lvl="0" hangingPunct="0"/>
            <a:r>
              <a:rPr lang="en-US" sz="1000" kern="1200" dirty="0" smtClean="0">
                <a:solidFill>
                  <a:schemeClr val="tx1"/>
                </a:solidFill>
              </a:rPr>
              <a:t>This is the desired goal in all conflict situations </a:t>
            </a:r>
          </a:p>
          <a:p>
            <a:pPr lvl="0" hangingPunct="0"/>
            <a:r>
              <a:rPr lang="en-US" sz="1000" kern="1200" dirty="0" smtClean="0">
                <a:solidFill>
                  <a:schemeClr val="tx1"/>
                </a:solidFill>
              </a:rPr>
              <a:t>Put our frustration aside, look at the situation</a:t>
            </a:r>
          </a:p>
          <a:p>
            <a:pPr lvl="0" hangingPunct="0"/>
            <a:r>
              <a:rPr lang="en-US" sz="1000" kern="1200" dirty="0" smtClean="0">
                <a:solidFill>
                  <a:schemeClr val="tx1"/>
                </a:solidFill>
              </a:rPr>
              <a:t>Discuss our different viewpoints calmly and professionally </a:t>
            </a:r>
          </a:p>
          <a:p>
            <a:pPr lvl="0" hangingPunct="0"/>
            <a:r>
              <a:rPr lang="en-US" sz="1000" kern="1200" dirty="0" smtClean="0">
                <a:solidFill>
                  <a:schemeClr val="tx1"/>
                </a:solidFill>
              </a:rPr>
              <a:t>Work together so that we are both happy with the final outcome</a:t>
            </a:r>
          </a:p>
          <a:p>
            <a:pPr lvl="0" hangingPunct="0"/>
            <a:r>
              <a:rPr lang="en-US" sz="1000" kern="1200" dirty="0" smtClean="0">
                <a:solidFill>
                  <a:schemeClr val="tx1"/>
                </a:solidFill>
              </a:rPr>
              <a:t>Work on reframing the conflict, think laterally and come to agreement</a:t>
            </a:r>
          </a:p>
          <a:p>
            <a:pPr lvl="0" hangingPunct="0"/>
            <a:r>
              <a:rPr lang="en-US" sz="1000" kern="1200" dirty="0" smtClean="0">
                <a:solidFill>
                  <a:schemeClr val="tx1"/>
                </a:solidFill>
              </a:rPr>
              <a:t>Negotiate. What are the points you can concede in order to obtain agreement for what is most important.  Both sides give and take some until both are satisfied.</a:t>
            </a:r>
          </a:p>
          <a:p>
            <a:endParaRPr lang="en-US" sz="900"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21</a:t>
            </a:fld>
            <a:endParaRPr lang="en-US"/>
          </a:p>
        </p:txBody>
      </p:sp>
    </p:spTree>
    <p:extLst>
      <p:ext uri="{BB962C8B-B14F-4D97-AF65-F5344CB8AC3E}">
        <p14:creationId xmlns:p14="http://schemas.microsoft.com/office/powerpoint/2010/main" val="378469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555776"/>
            <a:ext cx="5486400" cy="5902424"/>
          </a:xfrm>
        </p:spPr>
        <p:txBody>
          <a:bodyPr>
            <a:normAutofit lnSpcReduction="10000"/>
          </a:bodyPr>
          <a:lstStyle/>
          <a:p>
            <a:pPr hangingPunct="0"/>
            <a:r>
              <a:rPr lang="en-US" sz="1200" b="1" kern="1200" dirty="0" smtClean="0">
                <a:solidFill>
                  <a:schemeClr val="tx1"/>
                </a:solidFill>
                <a:latin typeface="+mn-lt"/>
                <a:ea typeface="+mn-ea"/>
                <a:cs typeface="+mn-cs"/>
              </a:rPr>
              <a:t>The Five Steps in Resolving Conflicts</a:t>
            </a:r>
            <a:endParaRPr lang="en-US" sz="1200" kern="1200" dirty="0" smtClean="0">
              <a:solidFill>
                <a:schemeClr val="tx1"/>
              </a:solidFill>
              <a:latin typeface="+mn-lt"/>
              <a:ea typeface="+mn-ea"/>
              <a:cs typeface="+mn-cs"/>
            </a:endParaRPr>
          </a:p>
          <a:p>
            <a:pPr hangingPunct="0"/>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hangingPunct="0"/>
            <a:r>
              <a:rPr lang="en-US" sz="1200" b="1" kern="1200" dirty="0" smtClean="0">
                <a:solidFill>
                  <a:schemeClr val="tx1"/>
                </a:solidFill>
                <a:latin typeface="+mn-lt"/>
                <a:ea typeface="+mn-ea"/>
                <a:cs typeface="+mn-cs"/>
              </a:rPr>
              <a:t>1. </a:t>
            </a:r>
            <a:r>
              <a:rPr lang="en-US" sz="1200" b="1" u="sng" kern="1200" dirty="0" smtClean="0">
                <a:solidFill>
                  <a:schemeClr val="tx1"/>
                </a:solidFill>
                <a:latin typeface="+mn-lt"/>
                <a:ea typeface="+mn-ea"/>
                <a:cs typeface="+mn-cs"/>
              </a:rPr>
              <a:t>Pray</a:t>
            </a:r>
            <a:r>
              <a:rPr lang="en-US" sz="1200" b="1" kern="1200" dirty="0" smtClean="0">
                <a:solidFill>
                  <a:schemeClr val="tx1"/>
                </a:solidFill>
                <a:latin typeface="+mn-lt"/>
                <a:ea typeface="+mn-ea"/>
                <a:cs typeface="+mn-cs"/>
              </a:rPr>
              <a:t> about the Problem </a:t>
            </a:r>
            <a:r>
              <a:rPr lang="en-US" sz="1200" b="1" u="sng" kern="1200" dirty="0" smtClean="0">
                <a:solidFill>
                  <a:schemeClr val="tx1"/>
                </a:solidFill>
                <a:latin typeface="+mn-lt"/>
                <a:ea typeface="+mn-ea"/>
                <a:cs typeface="+mn-cs"/>
              </a:rPr>
              <a:t>Together</a:t>
            </a:r>
            <a:endParaRPr lang="en-US" sz="1200" kern="1200" dirty="0" smtClean="0">
              <a:solidFill>
                <a:schemeClr val="tx1"/>
              </a:solidFill>
              <a:latin typeface="+mn-lt"/>
              <a:ea typeface="+mn-ea"/>
              <a:cs typeface="+mn-cs"/>
            </a:endParaRPr>
          </a:p>
          <a:p>
            <a:pPr hangingPunct="0"/>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Do this humbly not as a way to bring judgment down on the other person! Commit to trying to find a solution, and then define the conflict as a mutual problem.  In the majority of conflict situations, neither side is totally wrong or totally right. In most cases there are things to sort out on both sides.  So try to perceive the situation as a mutual problem not a win / lose struggle.</a:t>
            </a:r>
          </a:p>
          <a:p>
            <a:pPr hangingPunct="0"/>
            <a:r>
              <a:rPr lang="en-US" sz="1200" kern="1200" dirty="0" smtClean="0">
                <a:solidFill>
                  <a:schemeClr val="tx1"/>
                </a:solidFill>
                <a:latin typeface="+mn-lt"/>
                <a:ea typeface="+mn-ea"/>
                <a:cs typeface="+mn-cs"/>
              </a:rPr>
              <a:t> </a:t>
            </a:r>
          </a:p>
          <a:p>
            <a:pPr hangingPunct="0"/>
            <a:r>
              <a:rPr lang="en-US" sz="1200" b="1" kern="1200" dirty="0" smtClean="0">
                <a:solidFill>
                  <a:schemeClr val="tx1"/>
                </a:solidFill>
                <a:latin typeface="+mn-lt"/>
                <a:ea typeface="+mn-ea"/>
                <a:cs typeface="+mn-cs"/>
              </a:rPr>
              <a:t>2. </a:t>
            </a:r>
            <a:r>
              <a:rPr lang="en-US" sz="1200" b="1" u="sng" kern="1200" dirty="0" smtClean="0">
                <a:solidFill>
                  <a:schemeClr val="tx1"/>
                </a:solidFill>
                <a:latin typeface="+mn-lt"/>
                <a:ea typeface="+mn-ea"/>
                <a:cs typeface="+mn-cs"/>
              </a:rPr>
              <a:t>Clarify</a:t>
            </a:r>
            <a:r>
              <a:rPr lang="en-US" sz="1200" b="1" kern="1200" dirty="0" smtClean="0">
                <a:solidFill>
                  <a:schemeClr val="tx1"/>
                </a:solidFill>
                <a:latin typeface="+mn-lt"/>
                <a:ea typeface="+mn-ea"/>
                <a:cs typeface="+mn-cs"/>
              </a:rPr>
              <a:t> the Issues—Focus on the </a:t>
            </a:r>
            <a:r>
              <a:rPr lang="en-US" sz="1200" b="1" u="sng" kern="1200" dirty="0" smtClean="0">
                <a:solidFill>
                  <a:schemeClr val="tx1"/>
                </a:solidFill>
                <a:latin typeface="+mn-lt"/>
                <a:ea typeface="+mn-ea"/>
                <a:cs typeface="+mn-cs"/>
              </a:rPr>
              <a:t>Needs</a:t>
            </a:r>
            <a:r>
              <a:rPr lang="en-US" sz="1200" b="1" kern="1200" dirty="0" smtClean="0">
                <a:solidFill>
                  <a:schemeClr val="tx1"/>
                </a:solidFill>
                <a:latin typeface="+mn-lt"/>
                <a:ea typeface="+mn-ea"/>
                <a:cs typeface="+mn-cs"/>
              </a:rPr>
              <a:t> and </a:t>
            </a:r>
            <a:r>
              <a:rPr lang="en-US" sz="1200" b="1" u="sng" kern="1200" dirty="0" smtClean="0">
                <a:solidFill>
                  <a:schemeClr val="tx1"/>
                </a:solidFill>
                <a:latin typeface="+mn-lt"/>
                <a:ea typeface="+mn-ea"/>
                <a:cs typeface="+mn-cs"/>
              </a:rPr>
              <a:t>Goals</a:t>
            </a:r>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Reframe the situation with the questions: What do we</a:t>
            </a:r>
            <a:r>
              <a:rPr lang="en-US" sz="1200" u="sng" kern="1200" dirty="0" smtClean="0">
                <a:solidFill>
                  <a:schemeClr val="tx1"/>
                </a:solidFill>
                <a:latin typeface="+mn-lt"/>
                <a:ea typeface="+mn-ea"/>
                <a:cs typeface="+mn-cs"/>
              </a:rPr>
              <a:t> need</a:t>
            </a:r>
            <a:r>
              <a:rPr lang="en-US" sz="1200" kern="1200" dirty="0" smtClean="0">
                <a:solidFill>
                  <a:schemeClr val="tx1"/>
                </a:solidFill>
                <a:latin typeface="+mn-lt"/>
                <a:ea typeface="+mn-ea"/>
                <a:cs typeface="+mn-cs"/>
              </a:rPr>
              <a:t> to do to get out of this situation? What are our goals?  What are the concerns? Don’t be dragged back into recriminations or 	old gossip that is quite destructive.</a:t>
            </a:r>
          </a:p>
          <a:p>
            <a:pPr hangingPunct="0"/>
            <a:r>
              <a:rPr lang="en-US" sz="1200" kern="1200" dirty="0" smtClean="0">
                <a:solidFill>
                  <a:schemeClr val="tx1"/>
                </a:solidFill>
                <a:latin typeface="+mn-lt"/>
                <a:ea typeface="+mn-ea"/>
                <a:cs typeface="+mn-cs"/>
              </a:rPr>
              <a:t> </a:t>
            </a:r>
          </a:p>
          <a:p>
            <a:pPr hangingPunct="0"/>
            <a:r>
              <a:rPr lang="en-US" sz="1200" b="1" kern="1200" dirty="0" smtClean="0">
                <a:solidFill>
                  <a:schemeClr val="tx1"/>
                </a:solidFill>
                <a:latin typeface="+mn-lt"/>
                <a:ea typeface="+mn-ea"/>
                <a:cs typeface="+mn-cs"/>
              </a:rPr>
              <a:t>3.  Understand Each Other’s </a:t>
            </a:r>
            <a:r>
              <a:rPr lang="en-US" sz="1200" b="1" u="sng" kern="1200" dirty="0" smtClean="0">
                <a:solidFill>
                  <a:schemeClr val="tx1"/>
                </a:solidFill>
                <a:latin typeface="+mn-lt"/>
                <a:ea typeface="+mn-ea"/>
                <a:cs typeface="+mn-cs"/>
              </a:rPr>
              <a:t>Perspective</a:t>
            </a:r>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Treat the other person and their viewpoint with respect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Take the time to give each other time to state a viewpoint (active listening without interruption). Once we really understand the other person’s viewpoint it is much easier to want to come to an agreement. Use specific communication—use “I” words instead of “you” words.  (Instead of “You make me so mad when you do that!,”  I might say, “I feel so angry when something is said to me without considering my perception in the situation”)</a:t>
            </a:r>
          </a:p>
          <a:p>
            <a:pPr hangingPunct="0"/>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hangingPunct="0"/>
            <a:r>
              <a:rPr lang="en-US" sz="1200" b="1" kern="1200" dirty="0" smtClean="0">
                <a:solidFill>
                  <a:schemeClr val="tx1"/>
                </a:solidFill>
                <a:latin typeface="+mn-lt"/>
                <a:ea typeface="+mn-ea"/>
                <a:cs typeface="+mn-cs"/>
              </a:rPr>
              <a:t>4.  Break the Conflict into </a:t>
            </a:r>
            <a:r>
              <a:rPr lang="en-US" sz="1200" b="1" u="sng" kern="1200" dirty="0" smtClean="0">
                <a:solidFill>
                  <a:schemeClr val="tx1"/>
                </a:solidFill>
                <a:latin typeface="+mn-lt"/>
                <a:ea typeface="+mn-ea"/>
                <a:cs typeface="+mn-cs"/>
              </a:rPr>
              <a:t>Small Steps</a:t>
            </a:r>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If the conflict is serious it may not be possible to sort all of the problems out at one time. Identify the options and develop the ones that give everyone more of what they want. Try to agree to deal with one issue at first, and then you can move on to the next.</a:t>
            </a:r>
          </a:p>
          <a:p>
            <a:pPr hangingPunct="0"/>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hangingPunct="0"/>
            <a:r>
              <a:rPr lang="en-US" sz="1200" b="1" kern="1200" dirty="0" smtClean="0">
                <a:solidFill>
                  <a:schemeClr val="tx1"/>
                </a:solidFill>
                <a:latin typeface="+mn-lt"/>
                <a:ea typeface="+mn-ea"/>
                <a:cs typeface="+mn-cs"/>
              </a:rPr>
              <a:t>5. </a:t>
            </a:r>
            <a:r>
              <a:rPr lang="en-US" sz="1200" b="1" u="sng" kern="1200" dirty="0" smtClean="0">
                <a:solidFill>
                  <a:schemeClr val="tx1"/>
                </a:solidFill>
                <a:latin typeface="+mn-lt"/>
                <a:ea typeface="+mn-ea"/>
                <a:cs typeface="+mn-cs"/>
              </a:rPr>
              <a:t>Give </a:t>
            </a:r>
            <a:r>
              <a:rPr lang="en-US" sz="1200" b="1" kern="1200" dirty="0" smtClean="0">
                <a:solidFill>
                  <a:schemeClr val="tx1"/>
                </a:solidFill>
                <a:latin typeface="+mn-lt"/>
                <a:ea typeface="+mn-ea"/>
                <a:cs typeface="+mn-cs"/>
              </a:rPr>
              <a:t>and </a:t>
            </a:r>
            <a:r>
              <a:rPr lang="en-US" sz="1200" b="1" u="sng" kern="1200" dirty="0" smtClean="0">
                <a:solidFill>
                  <a:schemeClr val="tx1"/>
                </a:solidFill>
                <a:latin typeface="+mn-lt"/>
                <a:ea typeface="+mn-ea"/>
                <a:cs typeface="+mn-cs"/>
              </a:rPr>
              <a:t>Take</a:t>
            </a:r>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Take a long-term view. Support what is legitimate and fair—resist greed and injustice. “Give” in areas that are high value to others and easy for you to give.  Remember that you cannot expect to have everything go your way.</a:t>
            </a:r>
          </a:p>
          <a:p>
            <a:endParaRPr lang="en-US"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22</a:t>
            </a:fld>
            <a:endParaRPr lang="en-US"/>
          </a:p>
        </p:txBody>
      </p:sp>
    </p:spTree>
    <p:extLst>
      <p:ext uri="{BB962C8B-B14F-4D97-AF65-F5344CB8AC3E}">
        <p14:creationId xmlns:p14="http://schemas.microsoft.com/office/powerpoint/2010/main" val="27202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9161C4-A0A3-4A81-A538-B2A38D4D750E}" type="slidenum">
              <a:rPr lang="en-US" smtClean="0"/>
              <a:pPr/>
              <a:t>3</a:t>
            </a:fld>
            <a:endParaRPr lang="en-US"/>
          </a:p>
        </p:txBody>
      </p:sp>
    </p:spTree>
    <p:extLst>
      <p:ext uri="{BB962C8B-B14F-4D97-AF65-F5344CB8AC3E}">
        <p14:creationId xmlns:p14="http://schemas.microsoft.com/office/powerpoint/2010/main" val="101943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b="1" kern="1200" dirty="0" smtClean="0">
                <a:solidFill>
                  <a:schemeClr val="tx1"/>
                </a:solidFill>
              </a:rPr>
              <a:t>Why is Communication so important?</a:t>
            </a:r>
          </a:p>
          <a:p>
            <a:pPr hangingPunct="0"/>
            <a:r>
              <a:rPr lang="en-US" b="1" kern="1200" dirty="0" smtClean="0">
                <a:solidFill>
                  <a:schemeClr val="tx1"/>
                </a:solidFill>
              </a:rPr>
              <a:t> </a:t>
            </a:r>
            <a:endParaRPr lang="en-US" kern="1200" dirty="0" smtClean="0">
              <a:solidFill>
                <a:schemeClr val="tx1"/>
              </a:solidFill>
            </a:endParaRPr>
          </a:p>
          <a:p>
            <a:pPr hangingPunct="0"/>
            <a:r>
              <a:rPr lang="en-US" kern="1200" dirty="0" smtClean="0">
                <a:solidFill>
                  <a:schemeClr val="tx1"/>
                </a:solidFill>
              </a:rPr>
              <a:t>Misunderstandings and conflict have existed since time began. As Women’s Ministries leaders it is critical that our communication is clear and effective if we are indeed hoping to provide a ministry. We need to recognize that while sin continues on earth, conflict is inevitable. However, consecrating ourselves to God and giving our problems to Him along with skillful management of our communication efforts can bring about a positive outcome.</a:t>
            </a:r>
          </a:p>
          <a:p>
            <a:endParaRPr lang="en-US"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4</a:t>
            </a:fld>
            <a:endParaRPr lang="en-US"/>
          </a:p>
        </p:txBody>
      </p:sp>
    </p:spTree>
    <p:extLst>
      <p:ext uri="{BB962C8B-B14F-4D97-AF65-F5344CB8AC3E}">
        <p14:creationId xmlns:p14="http://schemas.microsoft.com/office/powerpoint/2010/main" val="189451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b="1" u="sng" kern="1200" dirty="0" smtClean="0">
                <a:solidFill>
                  <a:schemeClr val="tx1"/>
                </a:solidFill>
              </a:rPr>
              <a:t>“Communication</a:t>
            </a:r>
            <a:r>
              <a:rPr lang="en-US" kern="1200" dirty="0" smtClean="0">
                <a:solidFill>
                  <a:schemeClr val="tx1"/>
                </a:solidFill>
              </a:rPr>
              <a:t>” is the way we interact with fellow humans, the way we get our message across. </a:t>
            </a:r>
            <a:r>
              <a:rPr lang="en-US" b="1" kern="1200" dirty="0" smtClean="0">
                <a:solidFill>
                  <a:schemeClr val="tx1"/>
                </a:solidFill>
              </a:rPr>
              <a:t>We communicate with our eyes, faces and bodies as well as our words and voices. Sometimes “poor” communication is the cause of feuds and fights.</a:t>
            </a:r>
          </a:p>
          <a:p>
            <a:pPr hangingPunct="0"/>
            <a:r>
              <a:rPr lang="en-US" b="1" kern="1200" dirty="0" smtClean="0">
                <a:solidFill>
                  <a:schemeClr val="tx1"/>
                </a:solidFill>
              </a:rPr>
              <a:t> </a:t>
            </a:r>
          </a:p>
          <a:p>
            <a:pPr hangingPunct="0"/>
            <a:r>
              <a:rPr lang="en-US" kern="1200" dirty="0" smtClean="0">
                <a:solidFill>
                  <a:schemeClr val="tx1"/>
                </a:solidFill>
              </a:rPr>
              <a:t>“Good” communication and the ability to manage conflict effectively is a </a:t>
            </a:r>
            <a:r>
              <a:rPr lang="en-US" b="1" u="sng" kern="1200" dirty="0" smtClean="0">
                <a:solidFill>
                  <a:schemeClr val="tx1"/>
                </a:solidFill>
              </a:rPr>
              <a:t>skill</a:t>
            </a:r>
            <a:r>
              <a:rPr lang="en-US" kern="1200" dirty="0" smtClean="0">
                <a:solidFill>
                  <a:schemeClr val="tx1"/>
                </a:solidFill>
              </a:rPr>
              <a:t>—one that all of us can learn—and that we must learn if we are to be effective Women’s Ministries leaders.</a:t>
            </a:r>
          </a:p>
          <a:p>
            <a:pPr hangingPunct="0"/>
            <a:r>
              <a:rPr lang="en-US" kern="1200" dirty="0" smtClean="0">
                <a:solidFill>
                  <a:schemeClr val="tx1"/>
                </a:solidFill>
              </a:rPr>
              <a:t> </a:t>
            </a:r>
          </a:p>
          <a:p>
            <a:pPr hangingPunct="0"/>
            <a:r>
              <a:rPr lang="en-US" kern="1200" dirty="0" smtClean="0">
                <a:solidFill>
                  <a:schemeClr val="tx1"/>
                </a:solidFill>
              </a:rPr>
              <a:t>The ability to </a:t>
            </a:r>
            <a:r>
              <a:rPr lang="en-US" b="1" u="sng" kern="1200" dirty="0" smtClean="0">
                <a:solidFill>
                  <a:schemeClr val="tx1"/>
                </a:solidFill>
              </a:rPr>
              <a:t>interact</a:t>
            </a:r>
            <a:r>
              <a:rPr lang="en-US" u="sng" kern="1200" dirty="0" smtClean="0">
                <a:solidFill>
                  <a:schemeClr val="tx1"/>
                </a:solidFill>
              </a:rPr>
              <a:t> </a:t>
            </a:r>
            <a:r>
              <a:rPr lang="en-US" kern="1200" dirty="0" smtClean="0">
                <a:solidFill>
                  <a:schemeClr val="tx1"/>
                </a:solidFill>
              </a:rPr>
              <a:t>successfully and “get along with” people is a critical ingredient to excellence in “people skills.”  We cannot hope to achieve the kind of people skills we need without God. It is God who can influence our minds and govern our mouths so that those with whom we communicate can sense we care for them and only want their best good. </a:t>
            </a:r>
          </a:p>
          <a:p>
            <a:endParaRPr lang="en-US"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5</a:t>
            </a:fld>
            <a:endParaRPr lang="en-US"/>
          </a:p>
        </p:txBody>
      </p:sp>
    </p:spTree>
    <p:extLst>
      <p:ext uri="{BB962C8B-B14F-4D97-AF65-F5344CB8AC3E}">
        <p14:creationId xmlns:p14="http://schemas.microsoft.com/office/powerpoint/2010/main" val="78603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627784"/>
            <a:ext cx="5486400" cy="5830416"/>
          </a:xfrm>
        </p:spPr>
        <p:txBody>
          <a:bodyPr>
            <a:normAutofit/>
          </a:bodyPr>
          <a:lstStyle/>
          <a:p>
            <a:pPr hangingPunct="0"/>
            <a:r>
              <a:rPr lang="en-US" sz="1200" b="1" kern="1200" dirty="0" smtClean="0">
                <a:solidFill>
                  <a:schemeClr val="tx1"/>
                </a:solidFill>
                <a:latin typeface="+mn-lt"/>
                <a:ea typeface="+mn-ea"/>
                <a:cs typeface="+mn-cs"/>
              </a:rPr>
              <a:t>The Role of Perception</a:t>
            </a:r>
          </a:p>
          <a:p>
            <a:pPr hangingPunct="0"/>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Quite often, in the course of regular communication, a difference of understanding will arise. Sometimes, even after explanation, the other person cannot see or accept our viewpoint. We cannot understand why. “What’s the problem; I’ve explained it to them; how can they possibly not see it my way now?”</a:t>
            </a:r>
          </a:p>
          <a:p>
            <a:pPr hangingPunct="0"/>
            <a:r>
              <a:rPr lang="en-US" sz="1200" kern="1200" dirty="0" smtClean="0">
                <a:solidFill>
                  <a:schemeClr val="tx1"/>
                </a:solidFill>
                <a:latin typeface="+mn-lt"/>
                <a:ea typeface="+mn-ea"/>
                <a:cs typeface="+mn-cs"/>
              </a:rPr>
              <a:t> </a:t>
            </a:r>
            <a:endParaRPr lang="en-US" sz="8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Perception has a critical role in our interpretation of any given situation. Similarly, this same perception has considerable influence over our reactions to the situation.</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Our perception develops, as we grow older, through a </a:t>
            </a:r>
            <a:r>
              <a:rPr lang="en-US" sz="1200" b="1" u="sng" kern="1200" dirty="0" smtClean="0">
                <a:solidFill>
                  <a:schemeClr val="tx1"/>
                </a:solidFill>
                <a:latin typeface="+mn-lt"/>
                <a:ea typeface="+mn-ea"/>
                <a:cs typeface="+mn-cs"/>
              </a:rPr>
              <a:t>variety of influences</a:t>
            </a:r>
            <a:r>
              <a:rPr lang="en-US" sz="1200" kern="1200" dirty="0" smtClean="0">
                <a:solidFill>
                  <a:schemeClr val="tx1"/>
                </a:solidFill>
                <a:latin typeface="+mn-lt"/>
                <a:ea typeface="+mn-ea"/>
                <a:cs typeface="+mn-cs"/>
              </a:rPr>
              <a:t> such as our family background, our ethnic background, our age, work experiences, values, and spiritual outlook.</a:t>
            </a:r>
          </a:p>
          <a:p>
            <a:pPr hangingPunct="0"/>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Almost everything affects our perception.  Someone who grows up on the farm will have a very different perception of what a busy day is as compared to someone who has grown up in the city.  The difference in our backgrounds, education, religious beliefs, and our personal history will affect how clearly we understand each other. The less we understand the meaning of the words, body language, and behavior of the other person, the easier it will be for us to have an inaccurate perception of what they are communicating to us.</a:t>
            </a:r>
          </a:p>
          <a:p>
            <a:endParaRPr lang="en-US" dirty="0" smtClean="0"/>
          </a:p>
          <a:p>
            <a:pPr algn="l" hangingPunct="0"/>
            <a:r>
              <a:rPr lang="en-US" sz="1400" b="1" kern="1200" dirty="0" smtClean="0">
                <a:solidFill>
                  <a:schemeClr val="tx1"/>
                </a:solidFill>
                <a:latin typeface="+mn-lt"/>
                <a:ea typeface="+mn-ea"/>
                <a:cs typeface="+mn-cs"/>
              </a:rPr>
              <a:t>We see things:</a:t>
            </a:r>
            <a:endParaRPr lang="en-US" sz="1400" kern="1200" dirty="0" smtClean="0">
              <a:solidFill>
                <a:schemeClr val="tx1"/>
              </a:solidFill>
              <a:latin typeface="+mn-lt"/>
              <a:ea typeface="+mn-ea"/>
              <a:cs typeface="+mn-cs"/>
            </a:endParaRPr>
          </a:p>
          <a:p>
            <a:pPr algn="l" hangingPunct="0"/>
            <a:r>
              <a:rPr lang="en-US" sz="1400" b="1" kern="1200" dirty="0" smtClean="0">
                <a:solidFill>
                  <a:schemeClr val="tx1"/>
                </a:solidFill>
                <a:latin typeface="+mn-lt"/>
                <a:ea typeface="+mn-ea"/>
                <a:cs typeface="+mn-cs"/>
              </a:rPr>
              <a:t>not as </a:t>
            </a:r>
            <a:r>
              <a:rPr lang="en-US" sz="1400" b="1" u="sng" kern="1200" dirty="0" smtClean="0">
                <a:solidFill>
                  <a:schemeClr val="tx1"/>
                </a:solidFill>
                <a:latin typeface="+mn-lt"/>
                <a:ea typeface="+mn-ea"/>
                <a:cs typeface="+mn-cs"/>
              </a:rPr>
              <a:t>they</a:t>
            </a:r>
            <a:r>
              <a:rPr lang="en-US" sz="1400" b="1" kern="1200" dirty="0" smtClean="0">
                <a:solidFill>
                  <a:schemeClr val="tx1"/>
                </a:solidFill>
                <a:latin typeface="+mn-lt"/>
                <a:ea typeface="+mn-ea"/>
                <a:cs typeface="+mn-cs"/>
              </a:rPr>
              <a:t> are</a:t>
            </a:r>
            <a:endParaRPr lang="en-US" sz="1400" kern="1200" dirty="0" smtClean="0">
              <a:solidFill>
                <a:schemeClr val="tx1"/>
              </a:solidFill>
              <a:latin typeface="+mn-lt"/>
              <a:ea typeface="+mn-ea"/>
              <a:cs typeface="+mn-cs"/>
            </a:endParaRPr>
          </a:p>
          <a:p>
            <a:pPr algn="l" hangingPunct="0"/>
            <a:r>
              <a:rPr lang="en-US" sz="1400" b="1" kern="1200" dirty="0" smtClean="0">
                <a:solidFill>
                  <a:schemeClr val="tx1"/>
                </a:solidFill>
                <a:latin typeface="+mn-lt"/>
                <a:ea typeface="+mn-ea"/>
                <a:cs typeface="+mn-cs"/>
              </a:rPr>
              <a:t>but as </a:t>
            </a:r>
            <a:r>
              <a:rPr lang="en-US" sz="1400" b="1" u="sng" kern="1200" dirty="0" smtClean="0">
                <a:solidFill>
                  <a:schemeClr val="tx1"/>
                </a:solidFill>
                <a:latin typeface="+mn-lt"/>
                <a:ea typeface="+mn-ea"/>
                <a:cs typeface="+mn-cs"/>
              </a:rPr>
              <a:t>we</a:t>
            </a:r>
            <a:r>
              <a:rPr lang="en-US" sz="1400" b="1" kern="1200" dirty="0" smtClean="0">
                <a:solidFill>
                  <a:schemeClr val="tx1"/>
                </a:solidFill>
                <a:latin typeface="+mn-lt"/>
                <a:ea typeface="+mn-ea"/>
                <a:cs typeface="+mn-cs"/>
              </a:rPr>
              <a:t> are</a:t>
            </a:r>
            <a:endParaRPr lang="en-US" sz="14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6</a:t>
            </a:fld>
            <a:endParaRPr lang="en-US"/>
          </a:p>
        </p:txBody>
      </p:sp>
    </p:spTree>
    <p:extLst>
      <p:ext uri="{BB962C8B-B14F-4D97-AF65-F5344CB8AC3E}">
        <p14:creationId xmlns:p14="http://schemas.microsoft.com/office/powerpoint/2010/main" val="1931513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92696" y="2555776"/>
            <a:ext cx="5486400" cy="5987008"/>
          </a:xfrm>
        </p:spPr>
        <p:txBody>
          <a:bodyPr>
            <a:noAutofit/>
          </a:bodyPr>
          <a:lstStyle/>
          <a:p>
            <a:pPr hangingPunct="0">
              <a:lnSpc>
                <a:spcPct val="110000"/>
              </a:lnSpc>
            </a:pPr>
            <a:r>
              <a:rPr lang="en-US" kern="1200" dirty="0" smtClean="0">
                <a:solidFill>
                  <a:schemeClr val="tx1"/>
                </a:solidFill>
              </a:rPr>
              <a:t>We want to develop our ability to listen well, so that the message </a:t>
            </a:r>
            <a:r>
              <a:rPr lang="en-US" b="1" u="sng" kern="1200" dirty="0" smtClean="0">
                <a:solidFill>
                  <a:schemeClr val="tx1"/>
                </a:solidFill>
              </a:rPr>
              <a:t>sent</a:t>
            </a:r>
            <a:r>
              <a:rPr lang="en-US" kern="1200" dirty="0" smtClean="0">
                <a:solidFill>
                  <a:schemeClr val="tx1"/>
                </a:solidFill>
              </a:rPr>
              <a:t> and the message </a:t>
            </a:r>
            <a:r>
              <a:rPr lang="en-US" b="1" u="sng" kern="1200" dirty="0" smtClean="0">
                <a:solidFill>
                  <a:schemeClr val="tx1"/>
                </a:solidFill>
              </a:rPr>
              <a:t>received </a:t>
            </a:r>
            <a:r>
              <a:rPr lang="en-US" kern="1200" dirty="0" smtClean="0">
                <a:solidFill>
                  <a:schemeClr val="tx1"/>
                </a:solidFill>
              </a:rPr>
              <a:t>are interpreted for the mutual understanding of both.</a:t>
            </a:r>
          </a:p>
          <a:p>
            <a:pPr hangingPunct="0">
              <a:lnSpc>
                <a:spcPct val="110000"/>
              </a:lnSpc>
            </a:pPr>
            <a:r>
              <a:rPr lang="en-US" kern="1200" dirty="0" smtClean="0">
                <a:solidFill>
                  <a:schemeClr val="tx1"/>
                </a:solidFill>
              </a:rPr>
              <a:t> </a:t>
            </a:r>
          </a:p>
          <a:p>
            <a:pPr hangingPunct="0">
              <a:lnSpc>
                <a:spcPct val="110000"/>
              </a:lnSpc>
            </a:pPr>
            <a:r>
              <a:rPr lang="en-US" kern="1200" dirty="0" smtClean="0">
                <a:solidFill>
                  <a:schemeClr val="tx1"/>
                </a:solidFill>
              </a:rPr>
              <a:t>A significant factor in improving our communication, reducing conflict and understanding the other person’s point of view, is the recognition that our perceptions are always </a:t>
            </a:r>
            <a:r>
              <a:rPr lang="en-US" b="1" u="sng" kern="1200" dirty="0" smtClean="0">
                <a:solidFill>
                  <a:schemeClr val="tx1"/>
                </a:solidFill>
              </a:rPr>
              <a:t>incomplete</a:t>
            </a:r>
            <a:r>
              <a:rPr lang="en-US" kern="1200" dirty="0" smtClean="0">
                <a:solidFill>
                  <a:schemeClr val="tx1"/>
                </a:solidFill>
              </a:rPr>
              <a:t> to some extent, and perhaps even </a:t>
            </a:r>
            <a:r>
              <a:rPr lang="en-US" b="1" u="sng" kern="1200" dirty="0" smtClean="0">
                <a:solidFill>
                  <a:schemeClr val="tx1"/>
                </a:solidFill>
              </a:rPr>
              <a:t>inaccurate</a:t>
            </a:r>
            <a:r>
              <a:rPr lang="en-US" kern="1200" dirty="0" smtClean="0">
                <a:solidFill>
                  <a:schemeClr val="tx1"/>
                </a:solidFill>
              </a:rPr>
              <a:t>.  I once heard it said, “There’s your viewpoint, my viewpoint, and then there’s reality!”</a:t>
            </a:r>
          </a:p>
          <a:p>
            <a:pPr hangingPunct="0">
              <a:lnSpc>
                <a:spcPct val="110000"/>
              </a:lnSpc>
            </a:pPr>
            <a:r>
              <a:rPr lang="en-US" kern="1200" dirty="0" smtClean="0">
                <a:solidFill>
                  <a:schemeClr val="tx1"/>
                </a:solidFill>
              </a:rPr>
              <a:t> </a:t>
            </a:r>
          </a:p>
          <a:p>
            <a:pPr marL="344488" indent="-119063" hangingPunct="0">
              <a:lnSpc>
                <a:spcPct val="110000"/>
              </a:lnSpc>
            </a:pPr>
            <a:r>
              <a:rPr lang="en-US" i="1" kern="1200" dirty="0" smtClean="0">
                <a:solidFill>
                  <a:schemeClr val="tx1"/>
                </a:solidFill>
              </a:rPr>
              <a:t> Perhaps you’ve heard the story of a battle</a:t>
            </a:r>
            <a:r>
              <a:rPr lang="en-US" b="1" i="1" kern="1200" dirty="0" smtClean="0">
                <a:solidFill>
                  <a:schemeClr val="tx1"/>
                </a:solidFill>
              </a:rPr>
              <a:t> </a:t>
            </a:r>
            <a:r>
              <a:rPr lang="en-US" i="1" kern="1200" dirty="0" smtClean="0">
                <a:solidFill>
                  <a:schemeClr val="tx1"/>
                </a:solidFill>
              </a:rPr>
              <a:t>ship commander guiding his ship through the night.</a:t>
            </a:r>
          </a:p>
          <a:p>
            <a:pPr marL="344488" indent="-119063" hangingPunct="0">
              <a:lnSpc>
                <a:spcPct val="110000"/>
              </a:lnSpc>
            </a:pPr>
            <a:r>
              <a:rPr lang="en-US" i="1" kern="1200" dirty="0" smtClean="0">
                <a:solidFill>
                  <a:schemeClr val="tx1"/>
                </a:solidFill>
              </a:rPr>
              <a:t>Seeing a light coming toward them he signaled for the other craft to stand aside.</a:t>
            </a:r>
          </a:p>
          <a:p>
            <a:pPr marL="344488" indent="-119063" hangingPunct="0">
              <a:lnSpc>
                <a:spcPct val="110000"/>
              </a:lnSpc>
            </a:pPr>
            <a:r>
              <a:rPr lang="en-US" i="1" kern="1200" dirty="0" smtClean="0">
                <a:solidFill>
                  <a:schemeClr val="tx1"/>
                </a:solidFill>
              </a:rPr>
              <a:t>Back came a signal that not only refused to stand aside, but suggested they should be the ones to stand aside instead.</a:t>
            </a:r>
          </a:p>
          <a:p>
            <a:pPr marL="344488" indent="-119063" hangingPunct="0">
              <a:lnSpc>
                <a:spcPct val="110000"/>
              </a:lnSpc>
            </a:pPr>
            <a:r>
              <a:rPr lang="en-US" i="1" kern="1200" dirty="0" smtClean="0">
                <a:solidFill>
                  <a:schemeClr val="tx1"/>
                </a:solidFill>
              </a:rPr>
              <a:t>Greatly irritated he signaled back, telling his rank as a commander and demanded that the craft stand aside.</a:t>
            </a:r>
          </a:p>
          <a:p>
            <a:pPr marL="344488" indent="-119063" hangingPunct="0">
              <a:lnSpc>
                <a:spcPct val="110000"/>
              </a:lnSpc>
            </a:pPr>
            <a:r>
              <a:rPr lang="en-US" i="1" kern="1200" dirty="0" smtClean="0">
                <a:solidFill>
                  <a:schemeClr val="tx1"/>
                </a:solidFill>
              </a:rPr>
              <a:t>Back came the reply, signaled by an ordinary seaman, that they must stand aside.</a:t>
            </a:r>
          </a:p>
          <a:p>
            <a:pPr marL="344488" indent="-119063" hangingPunct="0">
              <a:lnSpc>
                <a:spcPct val="110000"/>
              </a:lnSpc>
            </a:pPr>
            <a:r>
              <a:rPr lang="en-US" i="1" kern="1200" dirty="0" smtClean="0">
                <a:solidFill>
                  <a:schemeClr val="tx1"/>
                </a:solidFill>
              </a:rPr>
              <a:t>Affronted he signaled </a:t>
            </a:r>
            <a:r>
              <a:rPr lang="en-US" b="1" i="1" kern="1200" dirty="0" smtClean="0">
                <a:solidFill>
                  <a:schemeClr val="tx1"/>
                </a:solidFill>
              </a:rPr>
              <a:t>“This is a battleship, change your course!”</a:t>
            </a:r>
            <a:endParaRPr lang="en-US" i="1" kern="1200" dirty="0" smtClean="0">
              <a:solidFill>
                <a:schemeClr val="tx1"/>
              </a:solidFill>
            </a:endParaRPr>
          </a:p>
          <a:p>
            <a:pPr marL="344488" indent="-119063" hangingPunct="0">
              <a:lnSpc>
                <a:spcPct val="110000"/>
              </a:lnSpc>
            </a:pPr>
            <a:r>
              <a:rPr lang="en-US" i="1" kern="1200" dirty="0" smtClean="0">
                <a:solidFill>
                  <a:schemeClr val="tx1"/>
                </a:solidFill>
              </a:rPr>
              <a:t>Back came the reply   </a:t>
            </a:r>
            <a:r>
              <a:rPr lang="en-US" b="1" i="1" kern="1200" dirty="0" smtClean="0">
                <a:solidFill>
                  <a:schemeClr val="tx1"/>
                </a:solidFill>
              </a:rPr>
              <a:t>“This is a lighthouse, change </a:t>
            </a:r>
            <a:r>
              <a:rPr lang="en-US" b="1" i="1" u="sng" kern="1200" dirty="0" smtClean="0">
                <a:solidFill>
                  <a:schemeClr val="tx1"/>
                </a:solidFill>
              </a:rPr>
              <a:t>your </a:t>
            </a:r>
            <a:r>
              <a:rPr lang="en-US" b="1" i="1" kern="1200" dirty="0" smtClean="0">
                <a:solidFill>
                  <a:schemeClr val="tx1"/>
                </a:solidFill>
              </a:rPr>
              <a:t>course!”</a:t>
            </a:r>
            <a:endParaRPr lang="en-US" i="1" kern="1200" dirty="0" smtClean="0">
              <a:solidFill>
                <a:schemeClr val="tx1"/>
              </a:solidFill>
            </a:endParaRPr>
          </a:p>
          <a:p>
            <a:pPr hangingPunct="0">
              <a:lnSpc>
                <a:spcPct val="110000"/>
              </a:lnSpc>
            </a:pPr>
            <a:r>
              <a:rPr lang="en-US" kern="1200" dirty="0" smtClean="0">
                <a:solidFill>
                  <a:schemeClr val="tx1"/>
                </a:solidFill>
              </a:rPr>
              <a:t> </a:t>
            </a:r>
            <a:r>
              <a:rPr lang="en-US" dirty="0" smtClean="0"/>
              <a:t> </a:t>
            </a:r>
            <a:r>
              <a:rPr lang="en-US" kern="1200" dirty="0" smtClean="0">
                <a:solidFill>
                  <a:schemeClr val="tx1"/>
                </a:solidFill>
              </a:rPr>
              <a:t> </a:t>
            </a:r>
          </a:p>
          <a:p>
            <a:pPr hangingPunct="0">
              <a:lnSpc>
                <a:spcPct val="110000"/>
              </a:lnSpc>
            </a:pPr>
            <a:r>
              <a:rPr lang="en-US" kern="1200" dirty="0" smtClean="0">
                <a:solidFill>
                  <a:schemeClr val="tx1"/>
                </a:solidFill>
              </a:rPr>
              <a:t>We laugh at this little illustration, but we too have often persevered with an argument, a decision, or a course of action based on a faulty perception. How important it is to gather all the information we can and seek to understand where the other person is coming from, before we set our mind on something.</a:t>
            </a:r>
          </a:p>
          <a:p>
            <a:pPr hangingPunct="0">
              <a:lnSpc>
                <a:spcPct val="110000"/>
              </a:lnSpc>
            </a:pPr>
            <a:r>
              <a:rPr lang="en-US" kern="1200" dirty="0" smtClean="0">
                <a:solidFill>
                  <a:schemeClr val="tx1"/>
                </a:solidFill>
              </a:rPr>
              <a:t> </a:t>
            </a:r>
          </a:p>
          <a:p>
            <a:pPr>
              <a:lnSpc>
                <a:spcPct val="110000"/>
              </a:lnSpc>
            </a:pPr>
            <a:endParaRPr lang="en-US"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7</a:t>
            </a:fld>
            <a:endParaRPr lang="en-US"/>
          </a:p>
        </p:txBody>
      </p:sp>
    </p:spTree>
    <p:extLst>
      <p:ext uri="{BB962C8B-B14F-4D97-AF65-F5344CB8AC3E}">
        <p14:creationId xmlns:p14="http://schemas.microsoft.com/office/powerpoint/2010/main" val="160553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hangingPunct="0"/>
            <a:r>
              <a:rPr lang="en-US" b="1" kern="1200" dirty="0" smtClean="0">
                <a:solidFill>
                  <a:schemeClr val="tx1"/>
                </a:solidFill>
              </a:rPr>
              <a:t>Our Perception of Reality is Not Necessarily Reality</a:t>
            </a:r>
          </a:p>
          <a:p>
            <a:pPr hangingPunct="0"/>
            <a:r>
              <a:rPr lang="en-US" kern="1200" dirty="0" smtClean="0">
                <a:solidFill>
                  <a:schemeClr val="tx1"/>
                </a:solidFill>
              </a:rPr>
              <a:t> </a:t>
            </a:r>
          </a:p>
          <a:p>
            <a:pPr hangingPunct="0"/>
            <a:r>
              <a:rPr lang="en-US" kern="1200" dirty="0" smtClean="0">
                <a:solidFill>
                  <a:schemeClr val="tx1"/>
                </a:solidFill>
              </a:rPr>
              <a:t>Recognizing our </a:t>
            </a:r>
            <a:r>
              <a:rPr lang="en-US" b="1" u="sng" kern="1200" dirty="0" smtClean="0">
                <a:solidFill>
                  <a:schemeClr val="tx1"/>
                </a:solidFill>
              </a:rPr>
              <a:t>limitations</a:t>
            </a:r>
            <a:r>
              <a:rPr lang="en-US" kern="1200" dirty="0" smtClean="0">
                <a:solidFill>
                  <a:schemeClr val="tx1"/>
                </a:solidFill>
              </a:rPr>
              <a:t> is the basis for taking responsibility for how we think.</a:t>
            </a:r>
          </a:p>
          <a:p>
            <a:pPr hangingPunct="0"/>
            <a:r>
              <a:rPr lang="en-US" kern="1200" dirty="0" smtClean="0">
                <a:solidFill>
                  <a:schemeClr val="tx1"/>
                </a:solidFill>
              </a:rPr>
              <a:t> </a:t>
            </a:r>
          </a:p>
          <a:p>
            <a:pPr hangingPunct="0"/>
            <a:r>
              <a:rPr lang="en-US" b="1" kern="1200" dirty="0" smtClean="0">
                <a:solidFill>
                  <a:schemeClr val="tx1"/>
                </a:solidFill>
              </a:rPr>
              <a:t>Taking responsibility for how we think means:</a:t>
            </a:r>
          </a:p>
          <a:p>
            <a:pPr hangingPunct="0"/>
            <a:endParaRPr lang="en-US" dirty="0"/>
          </a:p>
          <a:p>
            <a:pPr marL="171450" indent="-171450" hangingPunct="0">
              <a:buFont typeface="Arial"/>
              <a:buChar char="•"/>
            </a:pPr>
            <a:r>
              <a:rPr lang="en-US" b="1" kern="1200" dirty="0" smtClean="0">
                <a:solidFill>
                  <a:schemeClr val="tx1"/>
                </a:solidFill>
              </a:rPr>
              <a:t>Challenging the </a:t>
            </a:r>
            <a:r>
              <a:rPr lang="en-US" b="1" u="sng" kern="1200" dirty="0" smtClean="0">
                <a:solidFill>
                  <a:schemeClr val="tx1"/>
                </a:solidFill>
              </a:rPr>
              <a:t>validity</a:t>
            </a:r>
            <a:r>
              <a:rPr lang="en-US" b="1" kern="1200" dirty="0" smtClean="0">
                <a:solidFill>
                  <a:schemeClr val="tx1"/>
                </a:solidFill>
              </a:rPr>
              <a:t> of our perceptions</a:t>
            </a:r>
            <a:endParaRPr lang="en-US" dirty="0"/>
          </a:p>
          <a:p>
            <a:pPr marL="171450" indent="-171450" hangingPunct="0">
              <a:buFont typeface="Arial"/>
              <a:buChar char="•"/>
            </a:pPr>
            <a:r>
              <a:rPr lang="en-US" b="1" kern="1200" dirty="0" smtClean="0">
                <a:solidFill>
                  <a:schemeClr val="tx1"/>
                </a:solidFill>
              </a:rPr>
              <a:t>Challenging the </a:t>
            </a:r>
            <a:r>
              <a:rPr lang="en-US" b="1" u="sng" kern="1200" dirty="0" smtClean="0">
                <a:solidFill>
                  <a:schemeClr val="tx1"/>
                </a:solidFill>
              </a:rPr>
              <a:t>absoluteness</a:t>
            </a:r>
            <a:r>
              <a:rPr lang="en-US" b="1" kern="1200" dirty="0" smtClean="0">
                <a:solidFill>
                  <a:schemeClr val="tx1"/>
                </a:solidFill>
              </a:rPr>
              <a:t> of our perceptions</a:t>
            </a:r>
            <a:endParaRPr lang="en-US" dirty="0"/>
          </a:p>
          <a:p>
            <a:pPr marL="171450" indent="-171450" hangingPunct="0">
              <a:buFont typeface="Arial"/>
              <a:buChar char="•"/>
            </a:pPr>
            <a:r>
              <a:rPr lang="en-US" b="1" kern="1200" dirty="0" smtClean="0">
                <a:solidFill>
                  <a:schemeClr val="tx1"/>
                </a:solidFill>
              </a:rPr>
              <a:t>Challenging the </a:t>
            </a:r>
            <a:r>
              <a:rPr lang="en-US" b="1" u="sng" kern="1200" dirty="0" smtClean="0">
                <a:solidFill>
                  <a:schemeClr val="tx1"/>
                </a:solidFill>
              </a:rPr>
              <a:t>current accuracy</a:t>
            </a:r>
            <a:r>
              <a:rPr lang="en-US" b="1" kern="1200" dirty="0" smtClean="0">
                <a:solidFill>
                  <a:schemeClr val="tx1"/>
                </a:solidFill>
              </a:rPr>
              <a:t> of our perceptions</a:t>
            </a:r>
            <a:endParaRPr lang="en-US" kern="1200" dirty="0" smtClean="0">
              <a:solidFill>
                <a:schemeClr val="tx1"/>
              </a:solidFill>
            </a:endParaRPr>
          </a:p>
          <a:p>
            <a:pPr hangingPunct="0"/>
            <a:r>
              <a:rPr lang="en-US" kern="1200" dirty="0" smtClean="0">
                <a:solidFill>
                  <a:schemeClr val="tx1"/>
                </a:solidFill>
              </a:rPr>
              <a:t> </a:t>
            </a:r>
            <a:r>
              <a:rPr lang="en-US" dirty="0" smtClean="0"/>
              <a:t> </a:t>
            </a:r>
            <a:r>
              <a:rPr lang="en-US" kern="1200" dirty="0" smtClean="0">
                <a:solidFill>
                  <a:schemeClr val="tx1"/>
                </a:solidFill>
              </a:rPr>
              <a:t> </a:t>
            </a:r>
            <a:r>
              <a:rPr lang="en-US" dirty="0" smtClean="0"/>
              <a:t/>
            </a:r>
            <a:br>
              <a:rPr lang="en-US" dirty="0" smtClean="0"/>
            </a:br>
            <a:r>
              <a:rPr lang="en-US" kern="1200" dirty="0" smtClean="0">
                <a:solidFill>
                  <a:schemeClr val="tx1"/>
                </a:solidFill>
              </a:rPr>
              <a:t>Perception colors and influences our understanding and manner of communicating in every situation, and we have each developed set patterns in our behaviors. That is, we often react the same way—for some this can be backing down when we should be more assertive, or tending to overreact when we should obtain more information first.  So often, we end up regretting our actions.</a:t>
            </a:r>
          </a:p>
          <a:p>
            <a:endParaRPr lang="en-US" dirty="0"/>
          </a:p>
        </p:txBody>
      </p:sp>
      <p:sp>
        <p:nvSpPr>
          <p:cNvPr id="4" name="Slide Number Placeholder 3"/>
          <p:cNvSpPr>
            <a:spLocks noGrp="1"/>
          </p:cNvSpPr>
          <p:nvPr>
            <p:ph type="sldNum" sz="quarter" idx="10"/>
          </p:nvPr>
        </p:nvSpPr>
        <p:spPr/>
        <p:txBody>
          <a:bodyPr/>
          <a:lstStyle/>
          <a:p>
            <a:fld id="{6C9161C4-A0A3-4A81-A538-B2A38D4D750E}" type="slidenum">
              <a:rPr lang="en-US" smtClean="0"/>
              <a:pPr/>
              <a:t>8</a:t>
            </a:fld>
            <a:endParaRPr lang="en-US"/>
          </a:p>
        </p:txBody>
      </p:sp>
    </p:spTree>
    <p:extLst>
      <p:ext uri="{BB962C8B-B14F-4D97-AF65-F5344CB8AC3E}">
        <p14:creationId xmlns:p14="http://schemas.microsoft.com/office/powerpoint/2010/main" val="102178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hangingPunct="0"/>
            <a:r>
              <a:rPr lang="en-US" kern="1200" dirty="0" smtClean="0">
                <a:solidFill>
                  <a:schemeClr val="tx1"/>
                </a:solidFill>
                <a:latin typeface="+mn-lt"/>
                <a:ea typeface="+mn-ea"/>
                <a:cs typeface="+mn-cs"/>
              </a:rPr>
              <a:t>Our patterns or usual behaviors can be </a:t>
            </a:r>
            <a:r>
              <a:rPr lang="en-US" b="1" u="sng" kern="1200" dirty="0" smtClean="0">
                <a:solidFill>
                  <a:schemeClr val="tx1"/>
                </a:solidFill>
                <a:latin typeface="+mn-lt"/>
                <a:ea typeface="+mn-ea"/>
                <a:cs typeface="+mn-cs"/>
              </a:rPr>
              <a:t>logical</a:t>
            </a:r>
            <a:r>
              <a:rPr lang="en-US" kern="1200" dirty="0" smtClean="0">
                <a:solidFill>
                  <a:schemeClr val="tx1"/>
                </a:solidFill>
                <a:latin typeface="+mn-lt"/>
                <a:ea typeface="+mn-ea"/>
                <a:cs typeface="+mn-cs"/>
              </a:rPr>
              <a:t>, </a:t>
            </a:r>
            <a:r>
              <a:rPr lang="en-US" b="1" u="sng" kern="1200" dirty="0" smtClean="0">
                <a:solidFill>
                  <a:schemeClr val="tx1"/>
                </a:solidFill>
                <a:latin typeface="+mn-lt"/>
                <a:ea typeface="+mn-ea"/>
                <a:cs typeface="+mn-cs"/>
              </a:rPr>
              <a:t>considered</a:t>
            </a:r>
            <a:r>
              <a:rPr lang="en-US" kern="1200" dirty="0" smtClean="0">
                <a:solidFill>
                  <a:schemeClr val="tx1"/>
                </a:solidFill>
                <a:latin typeface="+mn-lt"/>
                <a:ea typeface="+mn-ea"/>
                <a:cs typeface="+mn-cs"/>
              </a:rPr>
              <a:t> and </a:t>
            </a:r>
            <a:r>
              <a:rPr lang="en-US" b="1" u="sng" kern="1200" dirty="0" smtClean="0">
                <a:solidFill>
                  <a:schemeClr val="tx1"/>
                </a:solidFill>
                <a:latin typeface="+mn-lt"/>
                <a:ea typeface="+mn-ea"/>
                <a:cs typeface="+mn-cs"/>
              </a:rPr>
              <a:t>mature</a:t>
            </a:r>
            <a:r>
              <a:rPr lang="en-US" kern="1200" dirty="0" smtClean="0">
                <a:solidFill>
                  <a:schemeClr val="tx1"/>
                </a:solidFill>
                <a:latin typeface="+mn-lt"/>
                <a:ea typeface="+mn-ea"/>
                <a:cs typeface="+mn-cs"/>
              </a:rPr>
              <a:t>, or they can be a frequent cause of </a:t>
            </a:r>
            <a:r>
              <a:rPr lang="en-US" b="1" u="sng" kern="1200" dirty="0" smtClean="0">
                <a:solidFill>
                  <a:schemeClr val="tx1"/>
                </a:solidFill>
                <a:latin typeface="+mn-lt"/>
                <a:ea typeface="+mn-ea"/>
                <a:cs typeface="+mn-cs"/>
              </a:rPr>
              <a:t>unsatisfactory</a:t>
            </a:r>
            <a:r>
              <a:rPr lang="en-US" kern="1200" dirty="0" smtClean="0">
                <a:solidFill>
                  <a:schemeClr val="tx1"/>
                </a:solidFill>
                <a:latin typeface="+mn-lt"/>
                <a:ea typeface="+mn-ea"/>
                <a:cs typeface="+mn-cs"/>
              </a:rPr>
              <a:t> communication experiences for us and for those with whom we communicate.</a:t>
            </a:r>
          </a:p>
          <a:p>
            <a:pPr hangingPunct="0"/>
            <a:r>
              <a:rPr lang="en-US" kern="1200" dirty="0" smtClean="0">
                <a:solidFill>
                  <a:schemeClr val="tx1"/>
                </a:solidFill>
                <a:latin typeface="+mn-lt"/>
                <a:ea typeface="+mn-ea"/>
                <a:cs typeface="+mn-cs"/>
              </a:rPr>
              <a:t> </a:t>
            </a:r>
          </a:p>
          <a:p>
            <a:pPr hangingPunct="0"/>
            <a:r>
              <a:rPr lang="en-US" kern="1200" dirty="0" smtClean="0">
                <a:solidFill>
                  <a:schemeClr val="tx1"/>
                </a:solidFill>
                <a:latin typeface="+mn-lt"/>
                <a:ea typeface="+mn-ea"/>
                <a:cs typeface="+mn-cs"/>
              </a:rPr>
              <a:t>If we tend to operate in a “reactive mode” to the circumstances in our life we are actually losing power and control. An example of this would be:</a:t>
            </a:r>
          </a:p>
          <a:p>
            <a:pPr hangingPunct="0"/>
            <a:r>
              <a:rPr lang="en-US" kern="1200" dirty="0" smtClean="0">
                <a:solidFill>
                  <a:schemeClr val="tx1"/>
                </a:solidFill>
                <a:latin typeface="+mn-lt"/>
                <a:ea typeface="+mn-ea"/>
                <a:cs typeface="+mn-cs"/>
              </a:rPr>
              <a:t> </a:t>
            </a:r>
          </a:p>
          <a:p>
            <a:pPr lvl="0" hangingPunct="0"/>
            <a:r>
              <a:rPr lang="en-US" kern="1200" dirty="0" smtClean="0">
                <a:solidFill>
                  <a:schemeClr val="tx1"/>
                </a:solidFill>
                <a:latin typeface="+mn-lt"/>
                <a:ea typeface="+mn-ea"/>
                <a:cs typeface="+mn-cs"/>
              </a:rPr>
              <a:t>Being defensive</a:t>
            </a:r>
          </a:p>
          <a:p>
            <a:pPr lvl="0" hangingPunct="0"/>
            <a:r>
              <a:rPr lang="en-US" kern="1200" dirty="0" smtClean="0">
                <a:solidFill>
                  <a:schemeClr val="tx1"/>
                </a:solidFill>
                <a:latin typeface="+mn-lt"/>
                <a:ea typeface="+mn-ea"/>
                <a:cs typeface="+mn-cs"/>
              </a:rPr>
              <a:t>Saying something impulsively we later regret</a:t>
            </a:r>
          </a:p>
          <a:p>
            <a:pPr lvl="0" hangingPunct="0"/>
            <a:r>
              <a:rPr lang="en-US" kern="1200" dirty="0" smtClean="0">
                <a:solidFill>
                  <a:schemeClr val="tx1"/>
                </a:solidFill>
                <a:latin typeface="+mn-lt"/>
                <a:ea typeface="+mn-ea"/>
                <a:cs typeface="+mn-cs"/>
              </a:rPr>
              <a:t>Giving in and later wishing we had spoken up</a:t>
            </a:r>
          </a:p>
          <a:p>
            <a:pPr lvl="0" hangingPunct="0"/>
            <a:r>
              <a:rPr lang="en-US" kern="1200" dirty="0" smtClean="0">
                <a:solidFill>
                  <a:schemeClr val="tx1"/>
                </a:solidFill>
                <a:latin typeface="+mn-lt"/>
                <a:ea typeface="+mn-ea"/>
                <a:cs typeface="+mn-cs"/>
              </a:rPr>
              <a:t>Avoiding an issue that should have been confronted</a:t>
            </a:r>
          </a:p>
          <a:p>
            <a:pPr hangingPunct="0"/>
            <a:r>
              <a:rPr lang="en-US" kern="1200" dirty="0" smtClean="0">
                <a:solidFill>
                  <a:schemeClr val="tx1"/>
                </a:solidFill>
                <a:latin typeface="+mn-lt"/>
                <a:ea typeface="+mn-ea"/>
                <a:cs typeface="+mn-cs"/>
              </a:rPr>
              <a:t> </a:t>
            </a:r>
          </a:p>
          <a:p>
            <a:pPr hangingPunct="0"/>
            <a:r>
              <a:rPr lang="en-US" kern="1200" dirty="0" smtClean="0">
                <a:solidFill>
                  <a:schemeClr val="tx1"/>
                </a:solidFill>
                <a:latin typeface="+mn-lt"/>
                <a:ea typeface="+mn-ea"/>
                <a:cs typeface="+mn-cs"/>
              </a:rPr>
              <a:t>Can you identify any patterns in your behavior?  (Anyone brave enough to share?)</a:t>
            </a:r>
          </a:p>
          <a:p>
            <a:pPr hangingPunct="0"/>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hangingPunct="0"/>
            <a:r>
              <a:rPr lang="en-US" b="1" kern="1200" dirty="0" smtClean="0">
                <a:solidFill>
                  <a:schemeClr val="tx1"/>
                </a:solidFill>
                <a:latin typeface="+mn-lt"/>
                <a:ea typeface="+mn-ea"/>
                <a:cs typeface="+mn-cs"/>
              </a:rPr>
              <a:t>Own your perceptions – Don’t let them own you!</a:t>
            </a:r>
            <a:endParaRPr lang="en-US" kern="1200" dirty="0" smtClean="0">
              <a:solidFill>
                <a:schemeClr val="tx1"/>
              </a:solidFill>
              <a:latin typeface="+mn-lt"/>
              <a:ea typeface="+mn-ea"/>
              <a:cs typeface="+mn-cs"/>
            </a:endParaRPr>
          </a:p>
          <a:p>
            <a:pPr hangingPunct="0"/>
            <a:r>
              <a:rPr lang="en-US" kern="1200" dirty="0" smtClean="0">
                <a:solidFill>
                  <a:schemeClr val="tx1"/>
                </a:solidFill>
                <a:latin typeface="+mn-lt"/>
                <a:ea typeface="+mn-ea"/>
                <a:cs typeface="+mn-cs"/>
              </a:rPr>
              <a:t> </a:t>
            </a:r>
          </a:p>
          <a:p>
            <a:pPr marL="344488" lvl="0" indent="-119063" hangingPunct="0">
              <a:buFont typeface="Arial" pitchFamily="34" charset="0"/>
              <a:buChar char="•"/>
            </a:pPr>
            <a:r>
              <a:rPr lang="en-US" b="1" kern="1200" dirty="0" smtClean="0">
                <a:solidFill>
                  <a:schemeClr val="tx1"/>
                </a:solidFill>
                <a:latin typeface="+mn-lt"/>
                <a:ea typeface="+mn-ea"/>
                <a:cs typeface="+mn-cs"/>
              </a:rPr>
              <a:t>Take </a:t>
            </a:r>
            <a:r>
              <a:rPr lang="en-US" b="1" u="sng" kern="1200" dirty="0" smtClean="0">
                <a:solidFill>
                  <a:schemeClr val="tx1"/>
                </a:solidFill>
                <a:latin typeface="+mn-lt"/>
                <a:ea typeface="+mn-ea"/>
                <a:cs typeface="+mn-cs"/>
              </a:rPr>
              <a:t>responsibility</a:t>
            </a:r>
            <a:r>
              <a:rPr lang="en-US" b="1" kern="1200" dirty="0" smtClean="0">
                <a:solidFill>
                  <a:schemeClr val="tx1"/>
                </a:solidFill>
                <a:latin typeface="+mn-lt"/>
                <a:ea typeface="+mn-ea"/>
                <a:cs typeface="+mn-cs"/>
              </a:rPr>
              <a:t>!  Own </a:t>
            </a:r>
            <a:r>
              <a:rPr lang="en-US" b="1" u="sng" kern="1200" dirty="0" smtClean="0">
                <a:solidFill>
                  <a:schemeClr val="tx1"/>
                </a:solidFill>
                <a:latin typeface="+mn-lt"/>
                <a:ea typeface="+mn-ea"/>
                <a:cs typeface="+mn-cs"/>
              </a:rPr>
              <a:t>your </a:t>
            </a:r>
            <a:r>
              <a:rPr lang="en-US" b="1" kern="1200" dirty="0" smtClean="0">
                <a:solidFill>
                  <a:schemeClr val="tx1"/>
                </a:solidFill>
                <a:latin typeface="+mn-lt"/>
                <a:ea typeface="+mn-ea"/>
                <a:cs typeface="+mn-cs"/>
              </a:rPr>
              <a:t>role in relationships and circumstances</a:t>
            </a:r>
            <a:endParaRPr lang="en-US" kern="1200" dirty="0" smtClean="0">
              <a:solidFill>
                <a:schemeClr val="tx1"/>
              </a:solidFill>
              <a:latin typeface="+mn-lt"/>
              <a:ea typeface="+mn-ea"/>
              <a:cs typeface="+mn-cs"/>
            </a:endParaRPr>
          </a:p>
          <a:p>
            <a:pPr marL="344488" lvl="0" indent="-119063" hangingPunct="0">
              <a:buFont typeface="Arial" pitchFamily="34" charset="0"/>
              <a:buChar char="•"/>
            </a:pPr>
            <a:r>
              <a:rPr lang="en-US" b="1" u="sng" kern="1200" dirty="0" smtClean="0">
                <a:solidFill>
                  <a:schemeClr val="tx1"/>
                </a:solidFill>
                <a:latin typeface="+mn-lt"/>
                <a:ea typeface="+mn-ea"/>
                <a:cs typeface="+mn-cs"/>
              </a:rPr>
              <a:t>Choose</a:t>
            </a:r>
            <a:r>
              <a:rPr lang="en-US" b="1" kern="1200" dirty="0" smtClean="0">
                <a:solidFill>
                  <a:schemeClr val="tx1"/>
                </a:solidFill>
                <a:latin typeface="+mn-lt"/>
                <a:ea typeface="+mn-ea"/>
                <a:cs typeface="+mn-cs"/>
              </a:rPr>
              <a:t> your responses</a:t>
            </a:r>
            <a:endParaRPr lang="en-US" kern="1200" dirty="0" smtClean="0">
              <a:solidFill>
                <a:schemeClr val="tx1"/>
              </a:solidFill>
              <a:latin typeface="+mn-lt"/>
              <a:ea typeface="+mn-ea"/>
              <a:cs typeface="+mn-cs"/>
            </a:endParaRPr>
          </a:p>
          <a:p>
            <a:pPr marL="344488" lvl="0" indent="-119063" hangingPunct="0">
              <a:buFont typeface="Arial" pitchFamily="34" charset="0"/>
              <a:buChar char="•"/>
            </a:pPr>
            <a:r>
              <a:rPr lang="en-US" b="1" u="sng" kern="1200" dirty="0" smtClean="0">
                <a:solidFill>
                  <a:schemeClr val="tx1"/>
                </a:solidFill>
                <a:latin typeface="+mn-lt"/>
                <a:ea typeface="+mn-ea"/>
                <a:cs typeface="+mn-cs"/>
              </a:rPr>
              <a:t>Interrupt</a:t>
            </a:r>
            <a:r>
              <a:rPr lang="en-US" b="1" kern="1200" dirty="0" smtClean="0">
                <a:solidFill>
                  <a:schemeClr val="tx1"/>
                </a:solidFill>
                <a:latin typeface="+mn-lt"/>
                <a:ea typeface="+mn-ea"/>
                <a:cs typeface="+mn-cs"/>
              </a:rPr>
              <a:t> reactive patterns</a:t>
            </a:r>
            <a:endParaRPr lang="en-US" kern="1200" dirty="0" smtClean="0">
              <a:solidFill>
                <a:schemeClr val="tx1"/>
              </a:solidFill>
              <a:latin typeface="+mn-lt"/>
              <a:ea typeface="+mn-ea"/>
              <a:cs typeface="+mn-cs"/>
            </a:endParaRPr>
          </a:p>
          <a:p>
            <a:pPr marL="344488" lvl="0" indent="-119063" hangingPunct="0">
              <a:buFont typeface="Arial" pitchFamily="34" charset="0"/>
              <a:buChar char="•"/>
            </a:pPr>
            <a:r>
              <a:rPr lang="en-US" b="1" kern="1200" dirty="0" smtClean="0">
                <a:solidFill>
                  <a:schemeClr val="tx1"/>
                </a:solidFill>
                <a:latin typeface="+mn-lt"/>
                <a:ea typeface="+mn-ea"/>
                <a:cs typeface="+mn-cs"/>
              </a:rPr>
              <a:t>Don’t react –</a:t>
            </a:r>
            <a:r>
              <a:rPr lang="en-US" b="1" u="sng" kern="1200" dirty="0" smtClean="0">
                <a:solidFill>
                  <a:schemeClr val="tx1"/>
                </a:solidFill>
                <a:latin typeface="+mn-lt"/>
                <a:ea typeface="+mn-ea"/>
                <a:cs typeface="+mn-cs"/>
              </a:rPr>
              <a:t>communicate</a:t>
            </a: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C9161C4-A0A3-4A81-A538-B2A38D4D750E}" type="slidenum">
              <a:rPr lang="en-US" smtClean="0"/>
              <a:pPr/>
              <a:t>9</a:t>
            </a:fld>
            <a:endParaRPr lang="en-US"/>
          </a:p>
        </p:txBody>
      </p:sp>
    </p:spTree>
    <p:extLst>
      <p:ext uri="{BB962C8B-B14F-4D97-AF65-F5344CB8AC3E}">
        <p14:creationId xmlns:p14="http://schemas.microsoft.com/office/powerpoint/2010/main" val="58623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597B7-FB5F-480A-A83C-C7A4B9C2AD3D}" type="datetimeFigureOut">
              <a:rPr lang="en-US" smtClean="0"/>
              <a:pPr/>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597B7-FB5F-480A-A83C-C7A4B9C2AD3D}" type="datetimeFigureOut">
              <a:rPr lang="en-US" smtClean="0"/>
              <a:pPr/>
              <a:t>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597B7-FB5F-480A-A83C-C7A4B9C2AD3D}" type="datetimeFigureOut">
              <a:rPr lang="en-US" smtClean="0"/>
              <a:pPr/>
              <a:t>11/4/16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597B7-FB5F-480A-A83C-C7A4B9C2AD3D}" type="datetimeFigureOut">
              <a:rPr lang="en-US" smtClean="0"/>
              <a:pPr/>
              <a:t>11/4/16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597B7-FB5F-480A-A83C-C7A4B9C2AD3D}" type="datetimeFigureOut">
              <a:rPr lang="en-US" smtClean="0"/>
              <a:pPr/>
              <a:t>11/4/16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97B7-FB5F-480A-A83C-C7A4B9C2AD3D}" type="datetimeFigureOut">
              <a:rPr lang="en-US" smtClean="0"/>
              <a:pPr/>
              <a:t>11/4/16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0859B-F2CB-4E95-8423-2400291867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892480" cy="5400600"/>
          </a:xfrm>
          <a:ln>
            <a:noFill/>
          </a:ln>
        </p:spPr>
        <p:txBody>
          <a:bodyPr>
            <a:noAutofit/>
          </a:bodyPr>
          <a:lstStyle/>
          <a:p>
            <a:r>
              <a:rPr lang="en-US" sz="7200" dirty="0" smtClean="0">
                <a:ln w="18415" cmpd="sng">
                  <a:noFill/>
                  <a:prstDash val="solid"/>
                </a:ln>
                <a:solidFill>
                  <a:srgbClr val="009999"/>
                </a:solidFill>
                <a:effectLst>
                  <a:outerShdw blurRad="38100" dist="38100" dir="2700000" algn="tl">
                    <a:srgbClr val="000000">
                      <a:alpha val="43137"/>
                    </a:srgbClr>
                  </a:outerShdw>
                </a:effectLst>
              </a:rPr>
              <a:t>LEADERSHIP</a:t>
            </a:r>
            <a:r>
              <a:rPr lang="en-US" sz="2400" dirty="0" smtClean="0">
                <a:ln w="18415" cmpd="sng">
                  <a:noFill/>
                  <a:prstDash val="solid"/>
                </a:ln>
                <a:solidFill>
                  <a:srgbClr val="009999"/>
                </a:solidFill>
                <a:effectLst>
                  <a:outerShdw blurRad="38100" dist="38100" dir="2700000" algn="tl">
                    <a:srgbClr val="000000">
                      <a:alpha val="43137"/>
                    </a:srgbClr>
                  </a:outerShdw>
                </a:effectLst>
              </a:rPr>
              <a:t/>
            </a:r>
            <a:br>
              <a:rPr lang="en-US" sz="2400" dirty="0" smtClean="0">
                <a:ln w="18415" cmpd="sng">
                  <a:noFill/>
                  <a:prstDash val="solid"/>
                </a:ln>
                <a:solidFill>
                  <a:srgbClr val="009999"/>
                </a:solidFill>
                <a:effectLst>
                  <a:outerShdw blurRad="38100" dist="38100" dir="2700000" algn="tl">
                    <a:srgbClr val="000000">
                      <a:alpha val="43137"/>
                    </a:srgbClr>
                  </a:outerShdw>
                </a:effectLst>
              </a:rPr>
            </a:br>
            <a:r>
              <a:rPr lang="en-US" sz="3200" dirty="0" smtClean="0">
                <a:ln w="18415" cmpd="sng">
                  <a:noFill/>
                  <a:prstDash val="solid"/>
                </a:ln>
                <a:effectLst>
                  <a:outerShdw blurRad="38100" dist="38100" dir="2700000" algn="tl">
                    <a:srgbClr val="000000">
                      <a:alpha val="43137"/>
                    </a:srgbClr>
                  </a:outerShdw>
                </a:effectLst>
              </a:rPr>
              <a:t>Certification  Program</a:t>
            </a:r>
            <a:r>
              <a:rPr lang="en-US" sz="2000" dirty="0" smtClean="0">
                <a:ln w="18415" cmpd="sng">
                  <a:noFill/>
                  <a:prstDash val="solid"/>
                </a:ln>
                <a:effectLst>
                  <a:outerShdw blurRad="38100" dist="38100" dir="2700000" algn="tl">
                    <a:srgbClr val="000000">
                      <a:alpha val="43137"/>
                    </a:srgbClr>
                  </a:outerShdw>
                </a:effectLst>
              </a:rPr>
              <a:t/>
            </a:r>
            <a:br>
              <a:rPr lang="en-US" sz="2000" dirty="0" smtClean="0">
                <a:ln w="18415" cmpd="sng">
                  <a:noFill/>
                  <a:prstDash val="solid"/>
                </a:ln>
                <a:effectLst>
                  <a:outerShdw blurRad="38100" dist="38100" dir="2700000" algn="tl">
                    <a:srgbClr val="000000">
                      <a:alpha val="43137"/>
                    </a:srgbClr>
                  </a:outerShdw>
                </a:effectLst>
              </a:rPr>
            </a:br>
            <a:r>
              <a:rPr lang="en-US" sz="3200" dirty="0">
                <a:ln w="18415" cmpd="sng">
                  <a:noFill/>
                  <a:prstDash val="solid"/>
                </a:ln>
                <a:effectLst>
                  <a:outerShdw blurRad="38100" dist="38100" dir="2700000" algn="tl">
                    <a:srgbClr val="000000">
                      <a:alpha val="43137"/>
                    </a:srgbClr>
                  </a:outerShdw>
                </a:effectLst>
              </a:rPr>
              <a:t>L</a:t>
            </a:r>
            <a:r>
              <a:rPr lang="en-US" sz="3200" dirty="0" smtClean="0">
                <a:ln w="18415" cmpd="sng">
                  <a:noFill/>
                  <a:prstDash val="solid"/>
                </a:ln>
                <a:effectLst>
                  <a:outerShdw blurRad="38100" dist="38100" dir="2700000" algn="tl">
                    <a:srgbClr val="000000">
                      <a:alpha val="43137"/>
                    </a:srgbClr>
                  </a:outerShdw>
                </a:effectLst>
              </a:rPr>
              <a:t>evel 1</a:t>
            </a:r>
            <a:endParaRPr lang="en-US" sz="1600" dirty="0">
              <a:ln w="18415" cmpd="sng">
                <a:noFill/>
                <a:prstDash val="solid"/>
              </a:ln>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55576" y="5877272"/>
            <a:ext cx="8280920" cy="720080"/>
          </a:xfrm>
        </p:spPr>
        <p:txBody>
          <a:bodyPr>
            <a:noAutofit/>
          </a:bodyPr>
          <a:lstStyle/>
          <a:p>
            <a:pPr>
              <a:spcBef>
                <a:spcPts val="0"/>
              </a:spcBef>
            </a:pPr>
            <a:r>
              <a:rPr lang="en-US" sz="1500" dirty="0" smtClean="0">
                <a:solidFill>
                  <a:schemeClr val="bg1"/>
                </a:solidFill>
              </a:rPr>
              <a:t>General Conference of Seventh-day Adventists  Women’s Ministries Department</a:t>
            </a:r>
          </a:p>
          <a:p>
            <a:pPr>
              <a:spcBef>
                <a:spcPts val="0"/>
              </a:spcBef>
            </a:pPr>
            <a:r>
              <a:rPr lang="en-US" sz="2400" dirty="0" smtClean="0">
                <a:solidFill>
                  <a:schemeClr val="bg1"/>
                </a:solidFill>
              </a:rPr>
              <a:t>www.adventistwomensministries.org</a:t>
            </a:r>
            <a:endParaRPr lang="en-US" sz="2400" dirty="0">
              <a:solidFill>
                <a:schemeClr val="bg1"/>
              </a:solidFill>
            </a:endParaRPr>
          </a:p>
        </p:txBody>
      </p:sp>
      <p:sp>
        <p:nvSpPr>
          <p:cNvPr id="4" name="Rectangle 3"/>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33205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3600" b="1" dirty="0" smtClean="0">
                <a:solidFill>
                  <a:srgbClr val="002060"/>
                </a:solidFill>
                <a:latin typeface="+mj-lt"/>
                <a:cs typeface="Arial" charset="0"/>
              </a:rPr>
              <a:t>Communication Styles  </a:t>
            </a:r>
            <a:r>
              <a:rPr lang="fr-FR" sz="3600" dirty="0" smtClean="0">
                <a:solidFill>
                  <a:srgbClr val="002060"/>
                </a:solidFill>
                <a:latin typeface="+mj-lt"/>
                <a:cs typeface="Times New Roman" pitchFamily="18" charset="0"/>
              </a:rPr>
              <a:t> </a:t>
            </a:r>
            <a:endParaRPr lang="en-US" sz="3600" dirty="0" smtClean="0">
              <a:solidFill>
                <a:srgbClr val="002060"/>
              </a:solidFill>
              <a:latin typeface="+mj-lt"/>
              <a:cs typeface="Times New Roman" pitchFamily="18" charset="0"/>
            </a:endParaRPr>
          </a:p>
        </p:txBody>
      </p:sp>
      <p:sp>
        <p:nvSpPr>
          <p:cNvPr id="5" name="Rectangle 4"/>
          <p:cNvSpPr/>
          <p:nvPr/>
        </p:nvSpPr>
        <p:spPr>
          <a:xfrm>
            <a:off x="395536" y="2329716"/>
            <a:ext cx="2030171" cy="5232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r>
              <a:rPr lang="en-US" sz="2800" b="1" dirty="0" smtClean="0">
                <a:ln>
                  <a:solidFill>
                    <a:srgbClr val="C00000"/>
                  </a:solidFill>
                </a:ln>
                <a:solidFill>
                  <a:srgbClr val="002060"/>
                </a:solidFill>
                <a:cs typeface="Times New Roman" pitchFamily="18" charset="0"/>
              </a:rPr>
              <a:t>The Director</a:t>
            </a:r>
            <a:endParaRPr lang="en-US" sz="2800" dirty="0">
              <a:ln>
                <a:solidFill>
                  <a:srgbClr val="C00000"/>
                </a:solidFill>
              </a:ln>
              <a:solidFill>
                <a:srgbClr val="002060"/>
              </a:solidFill>
            </a:endParaRPr>
          </a:p>
        </p:txBody>
      </p:sp>
      <p:sp>
        <p:nvSpPr>
          <p:cNvPr id="8" name="Rectangle 7"/>
          <p:cNvSpPr/>
          <p:nvPr/>
        </p:nvSpPr>
        <p:spPr>
          <a:xfrm>
            <a:off x="395536" y="3697868"/>
            <a:ext cx="2189446" cy="5232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r>
              <a:rPr lang="en-US" sz="2800" b="1" dirty="0" smtClean="0">
                <a:ln>
                  <a:solidFill>
                    <a:srgbClr val="C00000"/>
                  </a:solidFill>
                </a:ln>
                <a:solidFill>
                  <a:srgbClr val="002060"/>
                </a:solidFill>
                <a:cs typeface="Times New Roman" pitchFamily="18" charset="0"/>
              </a:rPr>
              <a:t>The Stabilizer</a:t>
            </a:r>
            <a:endParaRPr lang="en-US" sz="2800" dirty="0">
              <a:ln>
                <a:solidFill>
                  <a:srgbClr val="C00000"/>
                </a:solidFill>
              </a:ln>
              <a:solidFill>
                <a:srgbClr val="002060"/>
              </a:solidFill>
            </a:endParaRPr>
          </a:p>
        </p:txBody>
      </p:sp>
      <p:sp>
        <p:nvSpPr>
          <p:cNvPr id="7" name="Rectangle 6"/>
          <p:cNvSpPr/>
          <p:nvPr/>
        </p:nvSpPr>
        <p:spPr>
          <a:xfrm>
            <a:off x="357939" y="2977788"/>
            <a:ext cx="2701893" cy="5232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en-US" sz="2800" b="1" dirty="0">
                <a:ln>
                  <a:solidFill>
                    <a:srgbClr val="C00000"/>
                  </a:solidFill>
                </a:ln>
                <a:solidFill>
                  <a:srgbClr val="002060"/>
                </a:solidFill>
                <a:cs typeface="Times New Roman" pitchFamily="18" charset="0"/>
              </a:rPr>
              <a:t>The Party Person</a:t>
            </a:r>
            <a:endParaRPr lang="en-US" sz="2800" dirty="0">
              <a:ln>
                <a:solidFill>
                  <a:srgbClr val="C00000"/>
                </a:solidFill>
              </a:ln>
              <a:solidFill>
                <a:srgbClr val="002060"/>
              </a:solidFill>
              <a:cs typeface="Times New Roman" pitchFamily="18" charset="0"/>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Rectangle 9"/>
          <p:cNvSpPr/>
          <p:nvPr/>
        </p:nvSpPr>
        <p:spPr>
          <a:xfrm>
            <a:off x="395536" y="4365104"/>
            <a:ext cx="2605393" cy="5232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r>
              <a:rPr lang="en-US" sz="2800" b="1" dirty="0" smtClean="0">
                <a:ln>
                  <a:solidFill>
                    <a:srgbClr val="C00000"/>
                  </a:solidFill>
                </a:ln>
                <a:solidFill>
                  <a:srgbClr val="002060"/>
                </a:solidFill>
                <a:cs typeface="Times New Roman" pitchFamily="18" charset="0"/>
              </a:rPr>
              <a:t>The Accountant </a:t>
            </a:r>
            <a:endParaRPr lang="en-US" sz="2800" dirty="0">
              <a:ln>
                <a:solidFill>
                  <a:srgbClr val="C00000"/>
                </a:solidFill>
              </a:ln>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332057"/>
            <a:ext cx="9143999"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2060"/>
                </a:solidFill>
                <a:latin typeface="+mj-lt"/>
                <a:cs typeface="Arial" charset="0"/>
              </a:rPr>
              <a:t>The Role of Empathy </a:t>
            </a:r>
            <a:r>
              <a:rPr lang="en-US" sz="3600" b="1" smtClean="0">
                <a:solidFill>
                  <a:srgbClr val="002060"/>
                </a:solidFill>
                <a:latin typeface="+mj-lt"/>
                <a:cs typeface="Arial" charset="0"/>
              </a:rPr>
              <a:t>in Communication</a:t>
            </a:r>
            <a:endParaRPr lang="en-US" sz="3600" dirty="0">
              <a:solidFill>
                <a:srgbClr val="002060"/>
              </a:solidFill>
              <a:latin typeface="+mj-lt"/>
            </a:endParaRPr>
          </a:p>
        </p:txBody>
      </p:sp>
      <p:sp>
        <p:nvSpPr>
          <p:cNvPr id="5" name="Rectangle 4"/>
          <p:cNvSpPr/>
          <p:nvPr/>
        </p:nvSpPr>
        <p:spPr>
          <a:xfrm>
            <a:off x="1403648" y="2362235"/>
            <a:ext cx="6408712" cy="1138773"/>
          </a:xfrm>
          <a:prstGeom prst="rect">
            <a:avLst/>
          </a:prstGeom>
        </p:spPr>
        <p:txBody>
          <a:bodyPr wrap="square">
            <a:spAutoFit/>
          </a:bodyPr>
          <a:lstStyle/>
          <a:p>
            <a:pPr algn="ctr"/>
            <a:r>
              <a:rPr lang="en-US" sz="3200" b="1" dirty="0" smtClean="0">
                <a:cs typeface="Arial" charset="0"/>
              </a:rPr>
              <a:t>Empathy is learning to listen with </a:t>
            </a:r>
            <a:br>
              <a:rPr lang="en-US" sz="3200" b="1" dirty="0" smtClean="0">
                <a:cs typeface="Arial" charset="0"/>
              </a:rPr>
            </a:br>
            <a:r>
              <a:rPr lang="en-US" sz="3200" b="1" dirty="0" smtClean="0">
                <a:cs typeface="Arial" charset="0"/>
              </a:rPr>
              <a:t>your </a:t>
            </a:r>
            <a:r>
              <a:rPr lang="en-US" sz="3600" b="1" dirty="0" smtClean="0">
                <a:ln w="17780" cmpd="sng">
                  <a:solidFill>
                    <a:srgbClr val="C00000"/>
                  </a:solidFill>
                  <a:prstDash val="solid"/>
                  <a:miter lim="800000"/>
                </a:ln>
                <a:solidFill>
                  <a:schemeClr val="bg1"/>
                </a:solidFill>
                <a:effectLst>
                  <a:outerShdw blurRad="50800" algn="tl" rotWithShape="0">
                    <a:srgbClr val="000000"/>
                  </a:outerShdw>
                </a:effectLst>
                <a:cs typeface="Arial" charset="0"/>
              </a:rPr>
              <a:t>head</a:t>
            </a:r>
            <a:r>
              <a:rPr lang="en-US" sz="3600" b="1" dirty="0" smtClean="0">
                <a:ln w="17780" cmpd="sng">
                  <a:solidFill>
                    <a:srgbClr val="C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ial" charset="0"/>
              </a:rPr>
              <a:t> </a:t>
            </a:r>
            <a:r>
              <a:rPr lang="en-US" sz="3200" b="1" dirty="0" smtClean="0">
                <a:cs typeface="Arial" charset="0"/>
              </a:rPr>
              <a:t>and your </a:t>
            </a:r>
            <a:r>
              <a:rPr lang="en-US" sz="3600" b="1" dirty="0" smtClean="0">
                <a:ln w="17780" cmpd="sng">
                  <a:solidFill>
                    <a:srgbClr val="C00000"/>
                  </a:solidFill>
                  <a:prstDash val="solid"/>
                  <a:miter lim="800000"/>
                </a:ln>
                <a:solidFill>
                  <a:schemeClr val="bg1"/>
                </a:solidFill>
                <a:effectLst>
                  <a:outerShdw blurRad="50800" algn="tl" rotWithShape="0">
                    <a:srgbClr val="000000"/>
                  </a:outerShdw>
                </a:effectLst>
                <a:cs typeface="Arial" charset="0"/>
              </a:rPr>
              <a:t>heart</a:t>
            </a:r>
            <a:r>
              <a:rPr lang="en-US" sz="3200" dirty="0" smtClean="0">
                <a:cs typeface="Times New Roman" pitchFamily="18" charset="0"/>
              </a:rPr>
              <a:t>.</a:t>
            </a:r>
            <a:endParaRPr lang="en-US" sz="3200" dirty="0"/>
          </a:p>
        </p:txBody>
      </p:sp>
      <p:sp>
        <p:nvSpPr>
          <p:cNvPr id="6" name="Rectangle 5"/>
          <p:cNvSpPr/>
          <p:nvPr/>
        </p:nvSpPr>
        <p:spPr>
          <a:xfrm>
            <a:off x="539552" y="3789040"/>
            <a:ext cx="8316416" cy="2677656"/>
          </a:xfrm>
          <a:prstGeom prst="rect">
            <a:avLst/>
          </a:prstGeom>
        </p:spPr>
        <p:txBody>
          <a:bodyPr wrap="square">
            <a:spAutoFit/>
          </a:bodyPr>
          <a:lstStyle/>
          <a:p>
            <a:pPr>
              <a:lnSpc>
                <a:spcPct val="150000"/>
              </a:lnSpc>
              <a:buFont typeface="Arial" pitchFamily="34" charset="0"/>
              <a:buChar char="•"/>
            </a:pPr>
            <a:r>
              <a:rPr lang="en-US" sz="2800" dirty="0" smtClean="0"/>
              <a:t> Take seriously the other person’s </a:t>
            </a:r>
            <a:r>
              <a:rPr lang="en-US" sz="2800" b="1" dirty="0" smtClean="0"/>
              <a:t>needs</a:t>
            </a:r>
            <a:r>
              <a:rPr lang="en-US" sz="2800" dirty="0" smtClean="0"/>
              <a:t> and </a:t>
            </a:r>
            <a:r>
              <a:rPr lang="en-US" sz="2800" b="1" dirty="0" smtClean="0"/>
              <a:t>concerns</a:t>
            </a:r>
            <a:r>
              <a:rPr lang="en-US" sz="2800" dirty="0" smtClean="0"/>
              <a:t>. </a:t>
            </a:r>
          </a:p>
          <a:p>
            <a:pPr>
              <a:lnSpc>
                <a:spcPct val="150000"/>
              </a:lnSpc>
              <a:buFont typeface="Arial" pitchFamily="34" charset="0"/>
              <a:buChar char="•"/>
            </a:pPr>
            <a:r>
              <a:rPr lang="en-US" sz="2800" dirty="0" smtClean="0"/>
              <a:t> </a:t>
            </a:r>
            <a:r>
              <a:rPr lang="en-US" sz="2800" dirty="0"/>
              <a:t>V</a:t>
            </a:r>
            <a:r>
              <a:rPr lang="en-US" sz="2800" b="1" dirty="0" smtClean="0"/>
              <a:t>alue</a:t>
            </a:r>
            <a:r>
              <a:rPr lang="en-US" sz="2800" dirty="0" smtClean="0"/>
              <a:t> their right to their feelings and attitudes.</a:t>
            </a:r>
          </a:p>
          <a:p>
            <a:pPr>
              <a:lnSpc>
                <a:spcPct val="150000"/>
              </a:lnSpc>
              <a:buFont typeface="Arial" pitchFamily="34" charset="0"/>
              <a:buChar char="•"/>
            </a:pPr>
            <a:r>
              <a:rPr lang="en-US" sz="2800" dirty="0" smtClean="0"/>
              <a:t> Their </a:t>
            </a:r>
            <a:r>
              <a:rPr lang="en-US" sz="2800" b="1" dirty="0" smtClean="0"/>
              <a:t>privacy</a:t>
            </a:r>
            <a:r>
              <a:rPr lang="en-US" sz="2800" dirty="0" smtClean="0"/>
              <a:t>, </a:t>
            </a:r>
            <a:r>
              <a:rPr lang="en-US" sz="2800" b="1" dirty="0" smtClean="0"/>
              <a:t>values</a:t>
            </a:r>
            <a:r>
              <a:rPr lang="en-US" sz="2800" dirty="0" smtClean="0"/>
              <a:t> and </a:t>
            </a:r>
            <a:r>
              <a:rPr lang="en-US" sz="2800" b="1" dirty="0" smtClean="0"/>
              <a:t>experiences </a:t>
            </a:r>
            <a:endParaRPr lang="en-US" sz="2800" dirty="0" smtClean="0"/>
          </a:p>
          <a:p>
            <a:pPr>
              <a:lnSpc>
                <a:spcPct val="150000"/>
              </a:lnSpc>
              <a:buFont typeface="Arial" pitchFamily="34" charset="0"/>
              <a:buChar char="•"/>
            </a:pPr>
            <a:r>
              <a:rPr lang="en-US" sz="2800" dirty="0" smtClean="0"/>
              <a:t> Reserve </a:t>
            </a:r>
            <a:r>
              <a:rPr lang="en-US" sz="2800" b="1" dirty="0" smtClean="0"/>
              <a:t>judgment</a:t>
            </a:r>
            <a:r>
              <a:rPr lang="en-US" sz="2800" dirty="0" smtClean="0"/>
              <a:t> and </a:t>
            </a:r>
            <a:r>
              <a:rPr lang="en-US" sz="2800" b="1" dirty="0" smtClean="0"/>
              <a:t>blame</a:t>
            </a:r>
            <a:r>
              <a:rPr lang="en-US" sz="2800" dirty="0" smtClean="0"/>
              <a:t>. </a:t>
            </a:r>
            <a:endParaRPr lang="en-US" sz="2800" dirty="0"/>
          </a:p>
        </p:txBody>
      </p:sp>
      <p:sp>
        <p:nvSpPr>
          <p:cNvPr id="10" name="Rectangle 9"/>
          <p:cNvSpPr/>
          <p:nvPr/>
        </p:nvSpPr>
        <p:spPr>
          <a:xfrm>
            <a:off x="0" y="202557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17283" y="3690755"/>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33205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2060"/>
                </a:solidFill>
                <a:latin typeface="+mj-lt"/>
                <a:cs typeface="Arial" charset="0"/>
              </a:rPr>
              <a:t>Creating Empathy By What We Do</a:t>
            </a:r>
            <a:endParaRPr lang="en-US" sz="3600" b="1" dirty="0" smtClean="0">
              <a:solidFill>
                <a:srgbClr val="002060"/>
              </a:solidFill>
              <a:latin typeface="+mj-lt"/>
              <a:cs typeface="Times New Roman" pitchFamily="18" charset="0"/>
            </a:endParaRPr>
          </a:p>
        </p:txBody>
      </p:sp>
      <p:sp>
        <p:nvSpPr>
          <p:cNvPr id="5" name="Rectangle 4"/>
          <p:cNvSpPr/>
          <p:nvPr/>
        </p:nvSpPr>
        <p:spPr>
          <a:xfrm>
            <a:off x="540568" y="2204864"/>
            <a:ext cx="8351912" cy="4214487"/>
          </a:xfrm>
          <a:prstGeom prst="rect">
            <a:avLst/>
          </a:prstGeom>
        </p:spPr>
        <p:txBody>
          <a:bodyPr wrap="square">
            <a:spAutoFit/>
          </a:bodyPr>
          <a:lstStyle/>
          <a:p>
            <a:pPr marL="342900" indent="-342900">
              <a:lnSpc>
                <a:spcPct val="120000"/>
              </a:lnSpc>
              <a:buFont typeface="Arial"/>
              <a:buChar char="•"/>
            </a:pPr>
            <a:r>
              <a:rPr lang="en-US" sz="2800" dirty="0" smtClean="0"/>
              <a:t>Be </a:t>
            </a:r>
            <a:r>
              <a:rPr lang="en-US" sz="2800" b="1" dirty="0" smtClean="0"/>
              <a:t>aware</a:t>
            </a:r>
            <a:r>
              <a:rPr lang="en-US" sz="2800" dirty="0" smtClean="0"/>
              <a:t> of and </a:t>
            </a:r>
            <a:r>
              <a:rPr lang="en-US" sz="2800" b="1" dirty="0" smtClean="0"/>
              <a:t>respectful</a:t>
            </a:r>
            <a:r>
              <a:rPr lang="en-US" sz="2800" dirty="0" smtClean="0"/>
              <a:t> of any cultural differences</a:t>
            </a:r>
          </a:p>
          <a:p>
            <a:pPr marL="342900" indent="-342900">
              <a:lnSpc>
                <a:spcPct val="120000"/>
              </a:lnSpc>
              <a:buFont typeface="Arial"/>
              <a:buChar char="•"/>
            </a:pPr>
            <a:r>
              <a:rPr lang="en-US" sz="2800" b="1" dirty="0" smtClean="0"/>
              <a:t>Look</a:t>
            </a:r>
            <a:r>
              <a:rPr lang="en-US" sz="2800" dirty="0" smtClean="0"/>
              <a:t> at the person and take an active </a:t>
            </a:r>
            <a:r>
              <a:rPr lang="en-US" sz="2800" b="1" dirty="0" smtClean="0"/>
              <a:t>interest</a:t>
            </a:r>
            <a:r>
              <a:rPr lang="en-US" sz="2800" dirty="0" smtClean="0"/>
              <a:t> in what she is saying</a:t>
            </a:r>
          </a:p>
          <a:p>
            <a:pPr marL="342900" indent="-342900">
              <a:lnSpc>
                <a:spcPct val="120000"/>
              </a:lnSpc>
              <a:buFont typeface="Arial"/>
              <a:buChar char="•"/>
            </a:pPr>
            <a:r>
              <a:rPr lang="en-US" sz="2800" dirty="0" smtClean="0"/>
              <a:t>Ask relevant </a:t>
            </a:r>
            <a:r>
              <a:rPr lang="en-US" sz="2800" b="1" dirty="0" smtClean="0"/>
              <a:t>questions</a:t>
            </a:r>
            <a:r>
              <a:rPr lang="en-US" sz="2800" dirty="0" smtClean="0"/>
              <a:t> for </a:t>
            </a:r>
            <a:r>
              <a:rPr lang="en-US" sz="2800" b="1" dirty="0" smtClean="0"/>
              <a:t>clarification</a:t>
            </a:r>
          </a:p>
          <a:p>
            <a:pPr marL="342900" indent="-342900">
              <a:lnSpc>
                <a:spcPct val="120000"/>
              </a:lnSpc>
              <a:buFont typeface="Arial"/>
              <a:buChar char="•"/>
            </a:pPr>
            <a:r>
              <a:rPr lang="en-US" sz="2800" dirty="0" smtClean="0"/>
              <a:t>Use </a:t>
            </a:r>
            <a:r>
              <a:rPr lang="en-US" sz="2800" b="1" dirty="0" smtClean="0"/>
              <a:t>open</a:t>
            </a:r>
            <a:r>
              <a:rPr lang="en-US" sz="2800" dirty="0" smtClean="0"/>
              <a:t> body language</a:t>
            </a:r>
          </a:p>
          <a:p>
            <a:pPr marL="342900" indent="-342900">
              <a:lnSpc>
                <a:spcPct val="120000"/>
              </a:lnSpc>
              <a:buFont typeface="Arial"/>
              <a:buChar char="•"/>
            </a:pPr>
            <a:r>
              <a:rPr lang="en-US" sz="2800" dirty="0" smtClean="0"/>
              <a:t>Be very aware of your </a:t>
            </a:r>
            <a:r>
              <a:rPr lang="en-US" sz="2800" b="1" dirty="0" smtClean="0"/>
              <a:t>facial</a:t>
            </a:r>
            <a:r>
              <a:rPr lang="en-US" sz="2800" dirty="0" smtClean="0"/>
              <a:t> </a:t>
            </a:r>
            <a:r>
              <a:rPr lang="en-US" sz="2800" b="1" dirty="0" smtClean="0"/>
              <a:t>expression </a:t>
            </a:r>
          </a:p>
          <a:p>
            <a:pPr marL="342900" indent="-342900">
              <a:lnSpc>
                <a:spcPct val="120000"/>
              </a:lnSpc>
              <a:buFont typeface="Arial"/>
              <a:buChar char="•"/>
            </a:pPr>
            <a:r>
              <a:rPr lang="en-US" sz="2800" dirty="0" smtClean="0"/>
              <a:t>Make </a:t>
            </a:r>
            <a:r>
              <a:rPr lang="en-US" sz="2800" b="1" dirty="0" smtClean="0"/>
              <a:t>affirming</a:t>
            </a:r>
            <a:r>
              <a:rPr lang="en-US" sz="2800" dirty="0" smtClean="0"/>
              <a:t> gestures</a:t>
            </a:r>
          </a:p>
          <a:p>
            <a:pPr marL="342900" indent="-342900">
              <a:lnSpc>
                <a:spcPct val="120000"/>
              </a:lnSpc>
              <a:buFont typeface="Arial"/>
              <a:buChar char="•"/>
            </a:pPr>
            <a:r>
              <a:rPr lang="en-US" sz="2800" dirty="0" smtClean="0"/>
              <a:t>Use a </a:t>
            </a:r>
            <a:r>
              <a:rPr lang="en-US" sz="2800" b="1" dirty="0" smtClean="0"/>
              <a:t>warm</a:t>
            </a:r>
            <a:r>
              <a:rPr lang="en-US" sz="2800" dirty="0" smtClean="0"/>
              <a:t> vocal tone</a:t>
            </a:r>
            <a:endParaRPr lang="en-US" sz="2800" dirty="0"/>
          </a:p>
        </p:txBody>
      </p:sp>
      <p:sp>
        <p:nvSpPr>
          <p:cNvPr id="8" name="Rectangle 7"/>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80528" y="1404065"/>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2060"/>
                </a:solidFill>
                <a:latin typeface="+mj-lt"/>
                <a:cs typeface="Arial" charset="0"/>
              </a:rPr>
              <a:t>Empathy Blockers!</a:t>
            </a:r>
            <a:endParaRPr lang="en-US" sz="4000" b="1" dirty="0" smtClean="0">
              <a:solidFill>
                <a:srgbClr val="002060"/>
              </a:solidFill>
              <a:latin typeface="+mj-lt"/>
              <a:cs typeface="Times New Roman" pitchFamily="18" charset="0"/>
            </a:endParaRPr>
          </a:p>
        </p:txBody>
      </p:sp>
      <p:sp>
        <p:nvSpPr>
          <p:cNvPr id="5" name="Rectangle 4"/>
          <p:cNvSpPr/>
          <p:nvPr/>
        </p:nvSpPr>
        <p:spPr>
          <a:xfrm>
            <a:off x="611560" y="2442368"/>
            <a:ext cx="3312368" cy="361329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20000"/>
              </a:lnSpc>
            </a:pPr>
            <a:r>
              <a:rPr lang="en-US" sz="3200" b="1" dirty="0" smtClean="0">
                <a:ln>
                  <a:solidFill>
                    <a:srgbClr val="C00000"/>
                  </a:solidFill>
                </a:ln>
                <a:solidFill>
                  <a:srgbClr val="000090"/>
                </a:solidFill>
              </a:rPr>
              <a:t>Domination:</a:t>
            </a:r>
          </a:p>
          <a:p>
            <a:pPr>
              <a:lnSpc>
                <a:spcPct val="80000"/>
              </a:lnSpc>
            </a:pPr>
            <a:endParaRPr lang="en-US" sz="2800" b="1" dirty="0" smtClean="0">
              <a:ln>
                <a:solidFill>
                  <a:srgbClr val="C00000"/>
                </a:solidFill>
              </a:ln>
              <a:solidFill>
                <a:srgbClr val="000090"/>
              </a:solidFill>
            </a:endParaRPr>
          </a:p>
          <a:p>
            <a:pPr marL="342900" indent="-342900">
              <a:lnSpc>
                <a:spcPct val="120000"/>
              </a:lnSpc>
              <a:buFont typeface="Wingdings" charset="2"/>
              <a:buChar char="ü"/>
            </a:pPr>
            <a:r>
              <a:rPr lang="en-US" sz="2800" dirty="0" smtClean="0"/>
              <a:t>Threatening</a:t>
            </a:r>
          </a:p>
          <a:p>
            <a:pPr marL="342900" indent="-342900">
              <a:lnSpc>
                <a:spcPct val="120000"/>
              </a:lnSpc>
              <a:buFont typeface="Wingdings" charset="2"/>
              <a:buChar char="ü"/>
            </a:pPr>
            <a:r>
              <a:rPr lang="en-US" sz="2800" dirty="0" smtClean="0"/>
              <a:t>Ordering</a:t>
            </a:r>
          </a:p>
          <a:p>
            <a:pPr marL="342900" indent="-342900">
              <a:lnSpc>
                <a:spcPct val="120000"/>
              </a:lnSpc>
              <a:buFont typeface="Wingdings" charset="2"/>
              <a:buChar char="ü"/>
            </a:pPr>
            <a:r>
              <a:rPr lang="en-US" sz="2800" dirty="0" smtClean="0"/>
              <a:t>Criticizing</a:t>
            </a:r>
          </a:p>
          <a:p>
            <a:pPr marL="342900" indent="-342900">
              <a:lnSpc>
                <a:spcPct val="120000"/>
              </a:lnSpc>
              <a:buFont typeface="Wingdings" charset="2"/>
              <a:buChar char="ü"/>
            </a:pPr>
            <a:r>
              <a:rPr lang="en-US" sz="2800" dirty="0" smtClean="0"/>
              <a:t>Name Calling</a:t>
            </a:r>
          </a:p>
          <a:p>
            <a:pPr marL="342900" indent="-342900">
              <a:lnSpc>
                <a:spcPct val="120000"/>
              </a:lnSpc>
              <a:buFont typeface="Wingdings" charset="2"/>
              <a:buChar char="ü"/>
            </a:pPr>
            <a:r>
              <a:rPr lang="en-US" sz="2800" dirty="0" smtClean="0"/>
              <a:t>Shouting</a:t>
            </a:r>
            <a:endParaRPr lang="en-US" sz="2800" dirty="0"/>
          </a:p>
        </p:txBody>
      </p:sp>
      <p:sp>
        <p:nvSpPr>
          <p:cNvPr id="8" name="Rectangle 7"/>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8520" y="126004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2060"/>
                </a:solidFill>
                <a:latin typeface="+mj-lt"/>
                <a:cs typeface="Arial" charset="0"/>
              </a:rPr>
              <a:t>Empathy Blockers!</a:t>
            </a:r>
            <a:endParaRPr lang="en-US" sz="4000" b="1" dirty="0" smtClean="0">
              <a:solidFill>
                <a:srgbClr val="002060"/>
              </a:solidFill>
              <a:latin typeface="+mj-lt"/>
              <a:cs typeface="Times New Roman" pitchFamily="18" charset="0"/>
            </a:endParaRPr>
          </a:p>
        </p:txBody>
      </p:sp>
      <p:sp>
        <p:nvSpPr>
          <p:cNvPr id="5" name="Rectangle 4"/>
          <p:cNvSpPr/>
          <p:nvPr/>
        </p:nvSpPr>
        <p:spPr>
          <a:xfrm>
            <a:off x="2411760" y="2058521"/>
            <a:ext cx="3096344" cy="295465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en-US" sz="2800" b="1" dirty="0" smtClean="0">
                <a:ln>
                  <a:solidFill>
                    <a:srgbClr val="C00000"/>
                  </a:solidFill>
                </a:ln>
                <a:solidFill>
                  <a:srgbClr val="000090"/>
                </a:solidFill>
              </a:rPr>
              <a:t>Manipulation:</a:t>
            </a:r>
          </a:p>
          <a:p>
            <a:pPr marL="342900" indent="-342900">
              <a:lnSpc>
                <a:spcPct val="120000"/>
              </a:lnSpc>
              <a:buFont typeface="Wingdings" charset="2"/>
              <a:buChar char="ü"/>
            </a:pPr>
            <a:r>
              <a:rPr lang="en-US" sz="2400" dirty="0" smtClean="0"/>
              <a:t>Withholding relevant information</a:t>
            </a:r>
          </a:p>
          <a:p>
            <a:pPr marL="342900" indent="-342900">
              <a:lnSpc>
                <a:spcPct val="120000"/>
              </a:lnSpc>
              <a:buFont typeface="Wingdings" charset="2"/>
              <a:buChar char="ü"/>
            </a:pPr>
            <a:r>
              <a:rPr lang="en-US" sz="2400" dirty="0" smtClean="0"/>
              <a:t>Interrogating</a:t>
            </a:r>
          </a:p>
          <a:p>
            <a:pPr marL="342900" indent="-342900">
              <a:lnSpc>
                <a:spcPct val="120000"/>
              </a:lnSpc>
              <a:buFont typeface="Wingdings" charset="2"/>
              <a:buChar char="ü"/>
            </a:pPr>
            <a:r>
              <a:rPr lang="en-US" sz="2400" dirty="0" smtClean="0"/>
              <a:t>Praising to manipulate</a:t>
            </a:r>
            <a:endParaRPr lang="en-US" sz="2400" dirty="0"/>
          </a:p>
        </p:txBody>
      </p:sp>
      <p:sp>
        <p:nvSpPr>
          <p:cNvPr id="8" name="Rectangle 7"/>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79512" y="2349109"/>
            <a:ext cx="3384376" cy="275767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200000"/>
              </a:lnSpc>
            </a:pPr>
            <a:r>
              <a:rPr lang="en-US" sz="3200" b="1" dirty="0" smtClean="0">
                <a:ln>
                  <a:solidFill>
                    <a:srgbClr val="C00000"/>
                  </a:solidFill>
                </a:ln>
                <a:solidFill>
                  <a:srgbClr val="000090"/>
                </a:solidFill>
              </a:rPr>
              <a:t>Disempowerment:</a:t>
            </a:r>
          </a:p>
          <a:p>
            <a:pPr marL="342900" indent="-342900">
              <a:lnSpc>
                <a:spcPct val="130000"/>
              </a:lnSpc>
              <a:buFont typeface="Wingdings" charset="2"/>
              <a:buChar char="ü"/>
            </a:pPr>
            <a:r>
              <a:rPr lang="en-US" sz="2800" dirty="0" smtClean="0"/>
              <a:t>Diagnosing motives</a:t>
            </a:r>
          </a:p>
          <a:p>
            <a:pPr marL="342900" indent="-342900">
              <a:lnSpc>
                <a:spcPct val="130000"/>
              </a:lnSpc>
              <a:buFont typeface="Wingdings" charset="2"/>
              <a:buChar char="ü"/>
            </a:pPr>
            <a:r>
              <a:rPr lang="en-US" sz="2800" dirty="0" smtClean="0"/>
              <a:t>Untimely advice</a:t>
            </a:r>
          </a:p>
          <a:p>
            <a:pPr marL="342900" indent="-342900">
              <a:lnSpc>
                <a:spcPct val="130000"/>
              </a:lnSpc>
              <a:buFont typeface="Wingdings" charset="2"/>
              <a:buChar char="ü"/>
            </a:pPr>
            <a:r>
              <a:rPr lang="en-US" sz="2800" dirty="0" smtClean="0"/>
              <a:t>Changing the topic</a:t>
            </a:r>
            <a:endParaRPr lang="en-US" sz="2800" dirty="0"/>
          </a:p>
        </p:txBody>
      </p:sp>
      <p:sp>
        <p:nvSpPr>
          <p:cNvPr id="8" name="Rectangle 7"/>
          <p:cNvSpPr/>
          <p:nvPr/>
        </p:nvSpPr>
        <p:spPr>
          <a:xfrm>
            <a:off x="0" y="1268760"/>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2060"/>
                </a:solidFill>
                <a:latin typeface="+mj-lt"/>
                <a:cs typeface="Arial" charset="0"/>
              </a:rPr>
              <a:t>Empathy Blockers!</a:t>
            </a:r>
            <a:endParaRPr lang="en-US" sz="4000" b="1" dirty="0" smtClean="0">
              <a:solidFill>
                <a:srgbClr val="002060"/>
              </a:solidFill>
              <a:latin typeface="+mj-lt"/>
              <a:cs typeface="Times New Roman" pitchFamily="18" charset="0"/>
            </a:endParaRPr>
          </a:p>
        </p:txBody>
      </p:sp>
      <p:sp>
        <p:nvSpPr>
          <p:cNvPr id="9" name="Rectangle 8"/>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23528" y="2420888"/>
            <a:ext cx="4536504" cy="160813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b="1" dirty="0" smtClean="0">
                <a:ln>
                  <a:solidFill>
                    <a:srgbClr val="C00000"/>
                  </a:solidFill>
                </a:ln>
                <a:solidFill>
                  <a:srgbClr val="000090"/>
                </a:solidFill>
              </a:rPr>
              <a:t>Denial:</a:t>
            </a:r>
          </a:p>
          <a:p>
            <a:endParaRPr lang="en-US" sz="1050" b="1" dirty="0" smtClean="0"/>
          </a:p>
          <a:p>
            <a:pPr marL="342900" indent="-342900">
              <a:buFont typeface="Wingdings" charset="2"/>
              <a:buChar char="ü"/>
            </a:pPr>
            <a:r>
              <a:rPr lang="en-US" sz="2800" dirty="0" smtClean="0"/>
              <a:t>Refusing to address the issue </a:t>
            </a:r>
            <a:endParaRPr lang="en-US" sz="2800" dirty="0"/>
          </a:p>
        </p:txBody>
      </p:sp>
      <p:sp>
        <p:nvSpPr>
          <p:cNvPr id="9" name="Rectangle 8"/>
          <p:cNvSpPr/>
          <p:nvPr/>
        </p:nvSpPr>
        <p:spPr>
          <a:xfrm>
            <a:off x="0"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2060"/>
                </a:solidFill>
                <a:latin typeface="+mj-lt"/>
                <a:cs typeface="Arial" charset="0"/>
              </a:rPr>
              <a:t>Empathy Blockers!</a:t>
            </a:r>
            <a:endParaRPr lang="en-US" sz="4000" b="1" dirty="0" smtClean="0">
              <a:solidFill>
                <a:srgbClr val="002060"/>
              </a:solidFill>
              <a:latin typeface="+mj-lt"/>
              <a:cs typeface="Times New Roman" pitchFamily="18" charset="0"/>
            </a:endParaRPr>
          </a:p>
        </p:txBody>
      </p:sp>
      <p:sp>
        <p:nvSpPr>
          <p:cNvPr id="10" name="Rectangle 9"/>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2636912"/>
            <a:ext cx="9144000" cy="341632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dirty="0" smtClean="0">
                <a:ln>
                  <a:solidFill>
                    <a:srgbClr val="C00000"/>
                  </a:solidFill>
                </a:ln>
                <a:solidFill>
                  <a:srgbClr val="000090"/>
                </a:solidFill>
                <a:cs typeface="Times New Roman" pitchFamily="18" charset="0"/>
              </a:rPr>
              <a:t>7% VERBAL</a:t>
            </a:r>
          </a:p>
          <a:p>
            <a:pPr algn="ctr"/>
            <a:r>
              <a:rPr lang="en-US" sz="2400" dirty="0" smtClean="0">
                <a:cs typeface="Times New Roman" pitchFamily="18" charset="0"/>
              </a:rPr>
              <a:t>What you said</a:t>
            </a:r>
          </a:p>
          <a:p>
            <a:pPr algn="ctr"/>
            <a:endParaRPr lang="en-US" sz="2400" dirty="0" smtClean="0">
              <a:cs typeface="Times New Roman" pitchFamily="18" charset="0"/>
            </a:endParaRPr>
          </a:p>
          <a:p>
            <a:pPr algn="ctr"/>
            <a:r>
              <a:rPr lang="en-US" sz="3200" b="1" dirty="0" smtClean="0">
                <a:ln>
                  <a:solidFill>
                    <a:srgbClr val="C00000"/>
                  </a:solidFill>
                </a:ln>
                <a:solidFill>
                  <a:srgbClr val="000090"/>
                </a:solidFill>
                <a:cs typeface="Times New Roman" pitchFamily="18" charset="0"/>
              </a:rPr>
              <a:t>38% VOCAL</a:t>
            </a:r>
          </a:p>
          <a:p>
            <a:pPr algn="ctr"/>
            <a:r>
              <a:rPr lang="en-US" sz="2400" dirty="0" smtClean="0">
                <a:cs typeface="Times New Roman" pitchFamily="18" charset="0"/>
              </a:rPr>
              <a:t>How you said it </a:t>
            </a:r>
          </a:p>
          <a:p>
            <a:pPr algn="ctr"/>
            <a:endParaRPr lang="en-US" sz="2400" dirty="0" smtClean="0">
              <a:cs typeface="Times New Roman" pitchFamily="18" charset="0"/>
            </a:endParaRPr>
          </a:p>
          <a:p>
            <a:pPr algn="ctr"/>
            <a:r>
              <a:rPr lang="en-US" sz="3200" b="1" dirty="0" smtClean="0">
                <a:ln>
                  <a:solidFill>
                    <a:srgbClr val="C00000"/>
                  </a:solidFill>
                </a:ln>
                <a:solidFill>
                  <a:srgbClr val="000090"/>
                </a:solidFill>
                <a:cs typeface="Times New Roman" pitchFamily="18" charset="0"/>
              </a:rPr>
              <a:t>55% VISUAL</a:t>
            </a:r>
          </a:p>
          <a:p>
            <a:pPr algn="ctr"/>
            <a:r>
              <a:rPr lang="en-US" sz="2400" dirty="0">
                <a:cs typeface="Times New Roman" pitchFamily="18" charset="0"/>
              </a:rPr>
              <a:t>B</a:t>
            </a:r>
            <a:r>
              <a:rPr lang="en-US" sz="2400" dirty="0" smtClean="0">
                <a:cs typeface="Times New Roman" pitchFamily="18" charset="0"/>
              </a:rPr>
              <a:t>ody language/non verbal</a:t>
            </a:r>
          </a:p>
        </p:txBody>
      </p:sp>
      <p:sp>
        <p:nvSpPr>
          <p:cNvPr id="7" name="Rectangle 6"/>
          <p:cNvSpPr/>
          <p:nvPr/>
        </p:nvSpPr>
        <p:spPr>
          <a:xfrm>
            <a:off x="0"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2060"/>
                </a:solidFill>
                <a:latin typeface="+mj-lt"/>
                <a:cs typeface="Arial" charset="0"/>
              </a:rPr>
              <a:t>The Communication Process</a:t>
            </a:r>
            <a:endParaRPr lang="en-US" sz="4000" b="1" dirty="0" smtClean="0">
              <a:solidFill>
                <a:srgbClr val="002060"/>
              </a:solidFill>
              <a:latin typeface="+mj-lt"/>
              <a:cs typeface="Times New Roman" pitchFamily="18" charset="0"/>
            </a:endParaRPr>
          </a:p>
        </p:txBody>
      </p:sp>
      <p:sp>
        <p:nvSpPr>
          <p:cNvPr id="8" name="Rectangle 7"/>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67544" y="2901131"/>
            <a:ext cx="8244408" cy="2616101"/>
          </a:xfrm>
          <a:prstGeom prst="rect">
            <a:avLst/>
          </a:prstGeom>
        </p:spPr>
        <p:txBody>
          <a:bodyPr wrap="square">
            <a:spAutoFit/>
          </a:bodyPr>
          <a:lstStyle/>
          <a:p>
            <a:pPr marL="457200" indent="-457200">
              <a:buAutoNum type="arabicPeriod"/>
            </a:pPr>
            <a:r>
              <a:rPr lang="en-US" sz="2800" dirty="0" smtClean="0">
                <a:cs typeface="Times New Roman" pitchFamily="18" charset="0"/>
              </a:rPr>
              <a:t>Much of what we communicate is </a:t>
            </a:r>
            <a:r>
              <a:rPr lang="en-US" sz="3600" b="1" i="1" dirty="0" smtClean="0">
                <a:ln w="17780" cmpd="sng">
                  <a:solidFill>
                    <a:srgbClr val="C00000"/>
                  </a:solidFill>
                  <a:prstDash val="solid"/>
                  <a:miter lim="800000"/>
                </a:ln>
                <a:solidFill>
                  <a:srgbClr val="C00000"/>
                </a:solidFill>
                <a:effectLst>
                  <a:outerShdw blurRad="50800" algn="tl" rotWithShape="0">
                    <a:srgbClr val="000000"/>
                  </a:outerShdw>
                </a:effectLst>
                <a:cs typeface="Times New Roman" pitchFamily="18" charset="0"/>
              </a:rPr>
              <a:t>unconscious</a:t>
            </a:r>
            <a:r>
              <a:rPr lang="en-US" sz="2800" i="1" u="sng" dirty="0" smtClean="0">
                <a:solidFill>
                  <a:srgbClr val="C00000"/>
                </a:solidFill>
                <a:cs typeface="Times New Roman" pitchFamily="18" charset="0"/>
              </a:rPr>
              <a:t/>
            </a:r>
            <a:br>
              <a:rPr lang="en-US" sz="2800" i="1" u="sng" dirty="0" smtClean="0">
                <a:solidFill>
                  <a:srgbClr val="C00000"/>
                </a:solidFill>
                <a:cs typeface="Times New Roman" pitchFamily="18" charset="0"/>
              </a:rPr>
            </a:br>
            <a:endParaRPr lang="en-US" sz="2800" i="1" dirty="0" smtClean="0">
              <a:solidFill>
                <a:srgbClr val="C00000"/>
              </a:solidFill>
              <a:cs typeface="Times New Roman" pitchFamily="18" charset="0"/>
            </a:endParaRPr>
          </a:p>
          <a:p>
            <a:r>
              <a:rPr lang="en-US" sz="2800" dirty="0" smtClean="0">
                <a:cs typeface="Times New Roman" pitchFamily="18" charset="0"/>
              </a:rPr>
              <a:t>2. Much of what we communicate is </a:t>
            </a:r>
            <a:r>
              <a:rPr lang="en-US" sz="3600" b="1" i="1" dirty="0" smtClean="0">
                <a:ln w="17780" cmpd="sng">
                  <a:solidFill>
                    <a:srgbClr val="C00000"/>
                  </a:solidFill>
                  <a:prstDash val="solid"/>
                  <a:miter lim="800000"/>
                </a:ln>
                <a:solidFill>
                  <a:srgbClr val="C00000"/>
                </a:solidFill>
                <a:effectLst>
                  <a:outerShdw blurRad="50800" algn="tl" rotWithShape="0">
                    <a:srgbClr val="000000"/>
                  </a:outerShdw>
                </a:effectLst>
                <a:cs typeface="Times New Roman" pitchFamily="18" charset="0"/>
              </a:rPr>
              <a:t>unintentional</a:t>
            </a:r>
            <a:r>
              <a:rPr lang="en-US" sz="2800" i="1" u="sng" dirty="0" smtClean="0">
                <a:cs typeface="Times New Roman" pitchFamily="18" charset="0"/>
              </a:rPr>
              <a:t/>
            </a:r>
            <a:br>
              <a:rPr lang="en-US" sz="2800" i="1" u="sng" dirty="0" smtClean="0">
                <a:cs typeface="Times New Roman" pitchFamily="18" charset="0"/>
              </a:rPr>
            </a:br>
            <a:endParaRPr lang="en-US" sz="2800" i="1" dirty="0" smtClean="0">
              <a:cs typeface="Times New Roman" pitchFamily="18" charset="0"/>
            </a:endParaRPr>
          </a:p>
          <a:p>
            <a:r>
              <a:rPr lang="en-US" sz="2800" dirty="0" smtClean="0">
                <a:cs typeface="Times New Roman" pitchFamily="18" charset="0"/>
              </a:rPr>
              <a:t>3. Much of what we communicate is </a:t>
            </a:r>
            <a:r>
              <a:rPr lang="en-US" sz="3600" b="1" i="1" dirty="0" smtClean="0">
                <a:ln w="17780" cmpd="sng">
                  <a:solidFill>
                    <a:srgbClr val="C00000"/>
                  </a:solidFill>
                  <a:prstDash val="solid"/>
                  <a:miter lim="800000"/>
                </a:ln>
                <a:solidFill>
                  <a:srgbClr val="C00000"/>
                </a:solidFill>
                <a:effectLst>
                  <a:outerShdw blurRad="50800" algn="tl" rotWithShape="0">
                    <a:srgbClr val="000000"/>
                  </a:outerShdw>
                </a:effectLst>
                <a:cs typeface="Times New Roman" pitchFamily="18" charset="0"/>
              </a:rPr>
              <a:t>incongruent</a:t>
            </a:r>
            <a:endParaRPr lang="en-US" sz="2800" b="1" i="1" dirty="0" smtClean="0">
              <a:ln w="17780" cmpd="sng">
                <a:solidFill>
                  <a:srgbClr val="C00000"/>
                </a:solidFill>
                <a:prstDash val="solid"/>
                <a:miter lim="800000"/>
              </a:ln>
              <a:solidFill>
                <a:srgbClr val="C00000"/>
              </a:solidFill>
              <a:cs typeface="Times New Roman" pitchFamily="18" charset="0"/>
            </a:endParaRPr>
          </a:p>
        </p:txBody>
      </p:sp>
      <p:sp>
        <p:nvSpPr>
          <p:cNvPr id="9" name="Rectangle 8"/>
          <p:cNvSpPr/>
          <p:nvPr/>
        </p:nvSpPr>
        <p:spPr>
          <a:xfrm>
            <a:off x="36512"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2060"/>
                </a:solidFill>
                <a:latin typeface="+mj-lt"/>
                <a:cs typeface="Times New Roman" pitchFamily="18" charset="0"/>
              </a:rPr>
              <a:t>We have to remember:</a:t>
            </a:r>
          </a:p>
        </p:txBody>
      </p:sp>
      <p:sp>
        <p:nvSpPr>
          <p:cNvPr id="10" name="Rectangle 9"/>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635896" y="3429000"/>
            <a:ext cx="5508104" cy="1200329"/>
          </a:xfrm>
          <a:prstGeom prst="rect">
            <a:avLst/>
          </a:prstGeom>
        </p:spPr>
        <p:txBody>
          <a:bodyPr wrap="square">
            <a:spAutoFit/>
          </a:bodyPr>
          <a:lstStyle/>
          <a:p>
            <a:pPr algn="ctr"/>
            <a:r>
              <a:rPr lang="en-US" sz="3600" dirty="0" smtClean="0">
                <a:cs typeface="Times New Roman" pitchFamily="18" charset="0"/>
              </a:rPr>
              <a:t>What we </a:t>
            </a:r>
            <a:r>
              <a:rPr lang="en-US" sz="3600" b="1" dirty="0" smtClean="0">
                <a:ln>
                  <a:solidFill>
                    <a:srgbClr val="C00000"/>
                  </a:solidFill>
                </a:ln>
                <a:solidFill>
                  <a:srgbClr val="800000"/>
                </a:solidFill>
                <a:cs typeface="Times New Roman" pitchFamily="18" charset="0"/>
              </a:rPr>
              <a:t>SAY</a:t>
            </a:r>
            <a:r>
              <a:rPr lang="en-US" sz="3600" dirty="0" smtClean="0">
                <a:ln>
                  <a:solidFill>
                    <a:srgbClr val="C00000"/>
                  </a:solidFill>
                </a:ln>
                <a:cs typeface="Times New Roman" pitchFamily="18" charset="0"/>
              </a:rPr>
              <a:t> </a:t>
            </a:r>
            <a:r>
              <a:rPr lang="en-US" sz="3600" dirty="0" smtClean="0">
                <a:cs typeface="Times New Roman" pitchFamily="18" charset="0"/>
              </a:rPr>
              <a:t>and </a:t>
            </a:r>
          </a:p>
          <a:p>
            <a:pPr algn="ctr"/>
            <a:r>
              <a:rPr lang="en-US" sz="3600" dirty="0" smtClean="0">
                <a:cs typeface="Times New Roman" pitchFamily="18" charset="0"/>
              </a:rPr>
              <a:t>what we </a:t>
            </a:r>
            <a:r>
              <a:rPr lang="en-US" sz="3600" b="1" dirty="0" smtClean="0">
                <a:ln>
                  <a:solidFill>
                    <a:srgbClr val="C00000"/>
                  </a:solidFill>
                </a:ln>
                <a:solidFill>
                  <a:srgbClr val="800000"/>
                </a:solidFill>
                <a:cs typeface="Times New Roman" pitchFamily="18" charset="0"/>
              </a:rPr>
              <a:t>DO</a:t>
            </a:r>
            <a:r>
              <a:rPr lang="en-US" sz="3600" dirty="0" smtClean="0">
                <a:ln>
                  <a:solidFill>
                    <a:srgbClr val="C00000"/>
                  </a:solidFill>
                </a:ln>
                <a:solidFill>
                  <a:srgbClr val="800000"/>
                </a:solidFill>
                <a:cs typeface="Times New Roman" pitchFamily="18" charset="0"/>
              </a:rPr>
              <a:t> </a:t>
            </a:r>
            <a:r>
              <a:rPr lang="en-US" sz="3600" dirty="0" smtClean="0">
                <a:cs typeface="Times New Roman" pitchFamily="18" charset="0"/>
              </a:rPr>
              <a:t>match.</a:t>
            </a:r>
          </a:p>
        </p:txBody>
      </p:sp>
      <p:sp>
        <p:nvSpPr>
          <p:cNvPr id="7" name="Rectangle 6"/>
          <p:cNvSpPr/>
          <p:nvPr/>
        </p:nvSpPr>
        <p:spPr>
          <a:xfrm>
            <a:off x="0" y="119675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2060"/>
                </a:solidFill>
                <a:latin typeface="+mj-lt"/>
                <a:cs typeface="Arial" charset="0"/>
              </a:rPr>
              <a:t>Communication is CONGRUENT when:</a:t>
            </a:r>
            <a:endParaRPr lang="en-US" sz="4000" b="1" dirty="0" smtClean="0">
              <a:solidFill>
                <a:srgbClr val="002060"/>
              </a:solidFill>
              <a:latin typeface="+mj-lt"/>
              <a:cs typeface="Times New Roman" pitchFamily="18" charset="0"/>
            </a:endParaRPr>
          </a:p>
        </p:txBody>
      </p:sp>
      <p:sp>
        <p:nvSpPr>
          <p:cNvPr id="8" name="Rectangle 7"/>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5877272"/>
            <a:ext cx="8280920" cy="720080"/>
          </a:xfrm>
        </p:spPr>
        <p:txBody>
          <a:bodyPr>
            <a:noAutofit/>
          </a:bodyPr>
          <a:lstStyle/>
          <a:p>
            <a:pPr>
              <a:spcBef>
                <a:spcPts val="0"/>
              </a:spcBef>
            </a:pPr>
            <a:r>
              <a:rPr lang="en-US" sz="1500" dirty="0" smtClean="0">
                <a:solidFill>
                  <a:schemeClr val="bg1"/>
                </a:solidFill>
              </a:rPr>
              <a:t>General Conference of Seventh-day Adventists  Women’s Ministries Department</a:t>
            </a:r>
          </a:p>
          <a:p>
            <a:pPr>
              <a:spcBef>
                <a:spcPts val="0"/>
              </a:spcBef>
            </a:pPr>
            <a:r>
              <a:rPr lang="en-US" sz="2400" dirty="0" smtClean="0">
                <a:solidFill>
                  <a:schemeClr val="bg1"/>
                </a:solidFill>
              </a:rPr>
              <a:t>www.adventistwomensministries.org</a:t>
            </a:r>
            <a:endParaRPr lang="en-US" sz="2400" dirty="0">
              <a:solidFill>
                <a:schemeClr val="bg1"/>
              </a:solidFill>
            </a:endParaRPr>
          </a:p>
        </p:txBody>
      </p:sp>
      <p:sp>
        <p:nvSpPr>
          <p:cNvPr id="4" name="Rectangle 3"/>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661" y="0"/>
            <a:ext cx="7138609" cy="5517232"/>
          </a:xfrm>
          <a:prstGeom prst="rect">
            <a:avLst/>
          </a:prstGeom>
        </p:spPr>
      </p:pic>
    </p:spTree>
    <p:extLst>
      <p:ext uri="{BB962C8B-B14F-4D97-AF65-F5344CB8AC3E}">
        <p14:creationId xmlns:p14="http://schemas.microsoft.com/office/powerpoint/2010/main" val="1809593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3102059"/>
            <a:ext cx="9144000"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800" b="1" dirty="0" smtClean="0">
                <a:ln>
                  <a:solidFill>
                    <a:srgbClr val="C00000"/>
                  </a:solidFill>
                </a:ln>
                <a:solidFill>
                  <a:srgbClr val="C00000"/>
                </a:solidFill>
                <a:cs typeface="Arial" charset="0"/>
              </a:rPr>
              <a:t>S	T	A	R</a:t>
            </a:r>
            <a:endParaRPr lang="en-US" sz="4800" dirty="0" smtClean="0">
              <a:ln>
                <a:solidFill>
                  <a:srgbClr val="C00000"/>
                </a:solidFill>
              </a:ln>
              <a:solidFill>
                <a:srgbClr val="C00000"/>
              </a:solidFill>
              <a:cs typeface="Times New Roman" pitchFamily="18" charset="0"/>
            </a:endParaRPr>
          </a:p>
        </p:txBody>
      </p:sp>
      <p:sp>
        <p:nvSpPr>
          <p:cNvPr id="6" name="Rectangle 5"/>
          <p:cNvSpPr/>
          <p:nvPr/>
        </p:nvSpPr>
        <p:spPr>
          <a:xfrm>
            <a:off x="0" y="2348880"/>
            <a:ext cx="9396536" cy="4616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2400" b="1" dirty="0" smtClean="0">
                <a:solidFill>
                  <a:schemeClr val="tx1"/>
                </a:solidFill>
                <a:cs typeface="Times New Roman" pitchFamily="18" charset="0"/>
              </a:rPr>
              <a:t>In situations of crisis and potential conflict  always remember:</a:t>
            </a:r>
          </a:p>
        </p:txBody>
      </p:sp>
      <p:sp>
        <p:nvSpPr>
          <p:cNvPr id="7" name="Rectangle 6"/>
          <p:cNvSpPr/>
          <p:nvPr/>
        </p:nvSpPr>
        <p:spPr>
          <a:xfrm>
            <a:off x="0" y="4365104"/>
            <a:ext cx="9144000" cy="2246769"/>
          </a:xfrm>
          <a:prstGeom prst="rect">
            <a:avLst/>
          </a:prstGeom>
        </p:spPr>
        <p:txBody>
          <a:bodyPr wrap="square">
            <a:spAutoFit/>
          </a:bodyPr>
          <a:lstStyle/>
          <a:p>
            <a:pPr algn="ctr"/>
            <a:r>
              <a:rPr lang="en-US" sz="2800" b="1" dirty="0" smtClean="0">
                <a:cs typeface="Times New Roman" pitchFamily="18" charset="0"/>
              </a:rPr>
              <a:t>We need to:</a:t>
            </a:r>
          </a:p>
          <a:p>
            <a:pPr algn="ctr"/>
            <a:r>
              <a:rPr lang="en-US" sz="2800" b="1" dirty="0" smtClean="0">
                <a:solidFill>
                  <a:srgbClr val="C00000"/>
                </a:solidFill>
                <a:cs typeface="Times New Roman" pitchFamily="18" charset="0"/>
              </a:rPr>
              <a:t>S</a:t>
            </a:r>
            <a:r>
              <a:rPr lang="en-US" sz="2800" dirty="0" smtClean="0">
                <a:cs typeface="Times New Roman" pitchFamily="18" charset="0"/>
              </a:rPr>
              <a:t>TOP</a:t>
            </a:r>
          </a:p>
          <a:p>
            <a:pPr algn="ctr"/>
            <a:r>
              <a:rPr lang="en-US" sz="2800" b="1" dirty="0" smtClean="0">
                <a:solidFill>
                  <a:srgbClr val="C00000"/>
                </a:solidFill>
                <a:cs typeface="Times New Roman" pitchFamily="18" charset="0"/>
              </a:rPr>
              <a:t>T</a:t>
            </a:r>
            <a:r>
              <a:rPr lang="en-US" sz="2800" dirty="0" smtClean="0">
                <a:cs typeface="Times New Roman" pitchFamily="18" charset="0"/>
              </a:rPr>
              <a:t>HINK</a:t>
            </a:r>
          </a:p>
          <a:p>
            <a:pPr algn="ctr"/>
            <a:r>
              <a:rPr lang="en-US" sz="2800" b="1" dirty="0" smtClean="0">
                <a:solidFill>
                  <a:srgbClr val="C00000"/>
                </a:solidFill>
                <a:cs typeface="Times New Roman" pitchFamily="18" charset="0"/>
              </a:rPr>
              <a:t>A</a:t>
            </a:r>
            <a:r>
              <a:rPr lang="en-US" sz="2800" dirty="0" smtClean="0">
                <a:cs typeface="Times New Roman" pitchFamily="18" charset="0"/>
              </a:rPr>
              <a:t>NALYZE</a:t>
            </a:r>
          </a:p>
          <a:p>
            <a:pPr algn="ctr"/>
            <a:r>
              <a:rPr lang="en-US" sz="2800" b="1" dirty="0" smtClean="0">
                <a:solidFill>
                  <a:srgbClr val="C00000"/>
                </a:solidFill>
                <a:cs typeface="Times New Roman" pitchFamily="18" charset="0"/>
              </a:rPr>
              <a:t>R</a:t>
            </a:r>
            <a:r>
              <a:rPr lang="en-US" sz="2800" dirty="0" smtClean="0">
                <a:cs typeface="Times New Roman" pitchFamily="18" charset="0"/>
              </a:rPr>
              <a:t>ESPOND</a:t>
            </a:r>
            <a:r>
              <a:rPr lang="en-US" sz="2800" b="1" dirty="0" smtClean="0">
                <a:cs typeface="Times New Roman" pitchFamily="18" charset="0"/>
              </a:rPr>
              <a:t> </a:t>
            </a:r>
          </a:p>
        </p:txBody>
      </p:sp>
      <p:sp>
        <p:nvSpPr>
          <p:cNvPr id="10" name="Rectangle 9"/>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2060"/>
                </a:solidFill>
                <a:latin typeface="+mj-lt"/>
                <a:cs typeface="Arial" charset="0"/>
              </a:rPr>
              <a:t>Managing Conflict</a:t>
            </a:r>
            <a:endParaRPr lang="en-US" sz="4000" b="1" dirty="0" smtClean="0">
              <a:solidFill>
                <a:srgbClr val="002060"/>
              </a:solidFill>
              <a:latin typeface="+mj-lt"/>
              <a:cs typeface="Times New Roman" pitchFamily="18" charset="0"/>
            </a:endParaRPr>
          </a:p>
        </p:txBody>
      </p:sp>
      <p:sp>
        <p:nvSpPr>
          <p:cNvPr id="11" name="Rectangle 10"/>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0" y="414908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611560" y="2492896"/>
            <a:ext cx="6372200" cy="3785652"/>
          </a:xfrm>
          <a:prstGeom prst="rect">
            <a:avLst/>
          </a:prstGeom>
        </p:spPr>
        <p:txBody>
          <a:bodyPr wrap="square">
            <a:spAutoFit/>
          </a:bodyPr>
          <a:lstStyle/>
          <a:p>
            <a:pPr>
              <a:lnSpc>
                <a:spcPct val="200000"/>
              </a:lnSpc>
            </a:pPr>
            <a:r>
              <a:rPr lang="en-US" sz="2400" b="1" dirty="0" smtClean="0">
                <a:solidFill>
                  <a:srgbClr val="002060"/>
                </a:solidFill>
              </a:rPr>
              <a:t>AVOID	</a:t>
            </a:r>
            <a:r>
              <a:rPr lang="en-US" sz="2400" b="1" dirty="0" smtClean="0"/>
              <a:t>			Wait / See</a:t>
            </a:r>
          </a:p>
          <a:p>
            <a:pPr>
              <a:lnSpc>
                <a:spcPct val="200000"/>
              </a:lnSpc>
            </a:pPr>
            <a:r>
              <a:rPr lang="en-US" sz="2400" b="1" dirty="0" smtClean="0">
                <a:solidFill>
                  <a:srgbClr val="002060"/>
                </a:solidFill>
              </a:rPr>
              <a:t>FORCE	</a:t>
            </a:r>
            <a:r>
              <a:rPr lang="en-US" sz="2400" b="1" dirty="0" smtClean="0"/>
              <a:t>			Win / Lose</a:t>
            </a:r>
          </a:p>
          <a:p>
            <a:pPr>
              <a:lnSpc>
                <a:spcPct val="200000"/>
              </a:lnSpc>
            </a:pPr>
            <a:r>
              <a:rPr lang="en-US" sz="2400" b="1" dirty="0" smtClean="0">
                <a:solidFill>
                  <a:srgbClr val="002060"/>
                </a:solidFill>
              </a:rPr>
              <a:t>ACCOMMODATE </a:t>
            </a:r>
            <a:r>
              <a:rPr lang="en-US" sz="2400" b="1" dirty="0" smtClean="0"/>
              <a:t> 		Lose / Win</a:t>
            </a:r>
          </a:p>
          <a:p>
            <a:pPr>
              <a:lnSpc>
                <a:spcPct val="200000"/>
              </a:lnSpc>
            </a:pPr>
            <a:r>
              <a:rPr lang="en-US" sz="2400" b="1" dirty="0" smtClean="0">
                <a:solidFill>
                  <a:srgbClr val="002060"/>
                </a:solidFill>
              </a:rPr>
              <a:t>COMPROMISE	</a:t>
            </a:r>
            <a:r>
              <a:rPr lang="en-US" sz="2400" b="1" dirty="0" smtClean="0"/>
              <a:t>		Lose / Lose</a:t>
            </a:r>
          </a:p>
          <a:p>
            <a:pPr>
              <a:lnSpc>
                <a:spcPct val="200000"/>
              </a:lnSpc>
            </a:pPr>
            <a:r>
              <a:rPr lang="en-US" sz="2400" b="1" dirty="0" smtClean="0">
                <a:solidFill>
                  <a:srgbClr val="002060"/>
                </a:solidFill>
              </a:rPr>
              <a:t>COLLABORATE	</a:t>
            </a:r>
            <a:r>
              <a:rPr lang="en-US" sz="2400" b="1" dirty="0" smtClean="0"/>
              <a:t>		Win / Win</a:t>
            </a:r>
            <a:endParaRPr lang="en-US" sz="2400" b="1" dirty="0"/>
          </a:p>
        </p:txBody>
      </p:sp>
      <p:sp>
        <p:nvSpPr>
          <p:cNvPr id="8" name="Rectangle 7"/>
          <p:cNvSpPr/>
          <p:nvPr/>
        </p:nvSpPr>
        <p:spPr>
          <a:xfrm>
            <a:off x="36512"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2060"/>
                </a:solidFill>
                <a:latin typeface="+mj-lt"/>
                <a:cs typeface="Arial" charset="0"/>
              </a:rPr>
              <a:t>Conflict Resolution Strategies</a:t>
            </a:r>
            <a:endParaRPr lang="en-US" sz="4000" b="1" dirty="0" smtClean="0">
              <a:solidFill>
                <a:srgbClr val="002060"/>
              </a:solidFill>
              <a:latin typeface="+mj-lt"/>
              <a:cs typeface="Times New Roman" pitchFamily="18" charset="0"/>
            </a:endParaRPr>
          </a:p>
        </p:txBody>
      </p:sp>
      <p:sp>
        <p:nvSpPr>
          <p:cNvPr id="9" name="Rectangle 8"/>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827584" y="2060848"/>
            <a:ext cx="8424936" cy="438889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30000"/>
              </a:lnSpc>
            </a:pPr>
            <a:r>
              <a:rPr lang="en-US" sz="2800" b="1" dirty="0" smtClean="0"/>
              <a:t>1. </a:t>
            </a:r>
            <a:r>
              <a:rPr lang="en-US" sz="3200" b="1" dirty="0" smtClean="0">
                <a:ln>
                  <a:solidFill>
                    <a:srgbClr val="C00000"/>
                  </a:solidFill>
                </a:ln>
                <a:solidFill>
                  <a:srgbClr val="C00000"/>
                </a:solidFill>
              </a:rPr>
              <a:t>Pray </a:t>
            </a:r>
            <a:r>
              <a:rPr lang="en-US" sz="2800" dirty="0" smtClean="0"/>
              <a:t>about the Problem</a:t>
            </a:r>
            <a:r>
              <a:rPr lang="en-US" sz="2800" b="1" dirty="0" smtClean="0"/>
              <a:t> </a:t>
            </a:r>
            <a:r>
              <a:rPr lang="en-US" sz="3200" b="1" dirty="0" smtClean="0">
                <a:ln>
                  <a:solidFill>
                    <a:srgbClr val="C00000"/>
                  </a:solidFill>
                </a:ln>
                <a:solidFill>
                  <a:srgbClr val="C00000"/>
                </a:solidFill>
              </a:rPr>
              <a:t>Together</a:t>
            </a:r>
            <a:r>
              <a:rPr lang="en-US" sz="2800" b="1" dirty="0" smtClean="0">
                <a:solidFill>
                  <a:srgbClr val="000090"/>
                </a:solidFill>
              </a:rPr>
              <a:t/>
            </a:r>
            <a:br>
              <a:rPr lang="en-US" sz="2800" b="1" dirty="0" smtClean="0">
                <a:solidFill>
                  <a:srgbClr val="000090"/>
                </a:solidFill>
              </a:rPr>
            </a:br>
            <a:endParaRPr lang="en-US" sz="1400" b="1" dirty="0" smtClean="0">
              <a:solidFill>
                <a:srgbClr val="000090"/>
              </a:solidFill>
            </a:endParaRPr>
          </a:p>
          <a:p>
            <a:pPr>
              <a:lnSpc>
                <a:spcPct val="130000"/>
              </a:lnSpc>
            </a:pPr>
            <a:r>
              <a:rPr lang="en-US" sz="2800" b="1" dirty="0" smtClean="0"/>
              <a:t>2. </a:t>
            </a:r>
            <a:r>
              <a:rPr lang="en-US" sz="2800" dirty="0" smtClean="0"/>
              <a:t>Clarify the Issues. Focus on the </a:t>
            </a:r>
            <a:r>
              <a:rPr lang="en-US" sz="3200" b="1" dirty="0" smtClean="0">
                <a:ln>
                  <a:solidFill>
                    <a:srgbClr val="C00000"/>
                  </a:solidFill>
                </a:ln>
                <a:solidFill>
                  <a:srgbClr val="C00000"/>
                </a:solidFill>
              </a:rPr>
              <a:t>Needs</a:t>
            </a:r>
            <a:r>
              <a:rPr lang="en-US" sz="3200" b="1" dirty="0" smtClean="0">
                <a:ln>
                  <a:solidFill>
                    <a:srgbClr val="C00000"/>
                  </a:solidFill>
                </a:ln>
              </a:rPr>
              <a:t> </a:t>
            </a:r>
            <a:r>
              <a:rPr lang="en-US" sz="2800" dirty="0" smtClean="0"/>
              <a:t>and</a:t>
            </a:r>
            <a:r>
              <a:rPr lang="en-US" sz="2800" b="1" dirty="0" smtClean="0"/>
              <a:t> </a:t>
            </a:r>
            <a:r>
              <a:rPr lang="en-US" sz="3200" b="1" dirty="0" smtClean="0">
                <a:ln>
                  <a:solidFill>
                    <a:srgbClr val="C00000"/>
                  </a:solidFill>
                </a:ln>
                <a:solidFill>
                  <a:srgbClr val="C00000"/>
                </a:solidFill>
              </a:rPr>
              <a:t>Goals</a:t>
            </a:r>
            <a:endParaRPr lang="en-US" sz="2800" b="1" dirty="0" smtClean="0">
              <a:ln>
                <a:solidFill>
                  <a:srgbClr val="C00000"/>
                </a:solidFill>
              </a:ln>
              <a:solidFill>
                <a:srgbClr val="C00000"/>
              </a:solidFill>
            </a:endParaRPr>
          </a:p>
          <a:p>
            <a:pPr>
              <a:lnSpc>
                <a:spcPct val="130000"/>
              </a:lnSpc>
            </a:pPr>
            <a:endParaRPr lang="en-US" sz="1400" b="1" dirty="0" smtClean="0"/>
          </a:p>
          <a:p>
            <a:pPr>
              <a:lnSpc>
                <a:spcPct val="130000"/>
              </a:lnSpc>
            </a:pPr>
            <a:r>
              <a:rPr lang="en-US" sz="2800" b="1" dirty="0" smtClean="0"/>
              <a:t>3. </a:t>
            </a:r>
            <a:r>
              <a:rPr lang="en-US" sz="3200" b="1" dirty="0" smtClean="0">
                <a:ln>
                  <a:solidFill>
                    <a:srgbClr val="C00000"/>
                  </a:solidFill>
                </a:ln>
                <a:solidFill>
                  <a:srgbClr val="C00000"/>
                </a:solidFill>
              </a:rPr>
              <a:t>Understand </a:t>
            </a:r>
            <a:r>
              <a:rPr lang="en-US" sz="2800" dirty="0" smtClean="0"/>
              <a:t>Each Other’s Perspective</a:t>
            </a:r>
          </a:p>
          <a:p>
            <a:pPr>
              <a:lnSpc>
                <a:spcPct val="130000"/>
              </a:lnSpc>
            </a:pPr>
            <a:endParaRPr lang="en-US" sz="1400" b="1" dirty="0" smtClean="0"/>
          </a:p>
          <a:p>
            <a:pPr>
              <a:lnSpc>
                <a:spcPct val="130000"/>
              </a:lnSpc>
            </a:pPr>
            <a:r>
              <a:rPr lang="en-US" sz="2800" b="1" dirty="0" smtClean="0"/>
              <a:t>4. </a:t>
            </a:r>
            <a:r>
              <a:rPr lang="en-US" sz="2800" dirty="0" smtClean="0"/>
              <a:t>Break the Conflict into </a:t>
            </a:r>
            <a:r>
              <a:rPr lang="en-US" sz="3200" b="1" dirty="0" smtClean="0">
                <a:ln>
                  <a:solidFill>
                    <a:srgbClr val="C00000"/>
                  </a:solidFill>
                </a:ln>
                <a:solidFill>
                  <a:srgbClr val="C00000"/>
                </a:solidFill>
              </a:rPr>
              <a:t>Small Steps</a:t>
            </a:r>
            <a:endParaRPr lang="en-US" sz="2800" b="1" dirty="0" smtClean="0">
              <a:ln>
                <a:solidFill>
                  <a:srgbClr val="C00000"/>
                </a:solidFill>
              </a:ln>
              <a:solidFill>
                <a:srgbClr val="C00000"/>
              </a:solidFill>
            </a:endParaRPr>
          </a:p>
          <a:p>
            <a:pPr>
              <a:lnSpc>
                <a:spcPct val="130000"/>
              </a:lnSpc>
            </a:pPr>
            <a:endParaRPr lang="en-US" sz="1400" b="1" dirty="0" smtClean="0"/>
          </a:p>
          <a:p>
            <a:pPr>
              <a:lnSpc>
                <a:spcPct val="130000"/>
              </a:lnSpc>
            </a:pPr>
            <a:r>
              <a:rPr lang="en-US" sz="2800" b="1" dirty="0" smtClean="0"/>
              <a:t>5</a:t>
            </a:r>
            <a:r>
              <a:rPr lang="en-US" sz="2800" b="1" dirty="0" smtClean="0">
                <a:solidFill>
                  <a:srgbClr val="C00000"/>
                </a:solidFill>
              </a:rPr>
              <a:t>.  </a:t>
            </a:r>
            <a:r>
              <a:rPr lang="en-US" sz="3200" b="1" dirty="0" smtClean="0">
                <a:ln>
                  <a:solidFill>
                    <a:srgbClr val="C00000"/>
                  </a:solidFill>
                </a:ln>
                <a:solidFill>
                  <a:srgbClr val="C00000"/>
                </a:solidFill>
              </a:rPr>
              <a:t>Give </a:t>
            </a:r>
            <a:r>
              <a:rPr lang="en-US" sz="2800" dirty="0" smtClean="0"/>
              <a:t>and</a:t>
            </a:r>
            <a:r>
              <a:rPr lang="en-US" sz="2800" b="1" dirty="0" smtClean="0"/>
              <a:t> </a:t>
            </a:r>
            <a:r>
              <a:rPr lang="en-US" sz="3200" b="1" dirty="0" smtClean="0">
                <a:ln>
                  <a:solidFill>
                    <a:srgbClr val="C00000"/>
                  </a:solidFill>
                </a:ln>
                <a:solidFill>
                  <a:srgbClr val="C00000"/>
                </a:solidFill>
              </a:rPr>
              <a:t>Take</a:t>
            </a:r>
            <a:endParaRPr lang="en-US" sz="2800" b="1" dirty="0">
              <a:ln>
                <a:solidFill>
                  <a:srgbClr val="C00000"/>
                </a:solidFill>
              </a:ln>
              <a:solidFill>
                <a:srgbClr val="C00000"/>
              </a:solidFill>
            </a:endParaRPr>
          </a:p>
        </p:txBody>
      </p:sp>
      <p:sp>
        <p:nvSpPr>
          <p:cNvPr id="8" name="Rectangle 7"/>
          <p:cNvSpPr/>
          <p:nvPr/>
        </p:nvSpPr>
        <p:spPr>
          <a:xfrm>
            <a:off x="0" y="119675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2060"/>
                </a:solidFill>
                <a:latin typeface="+mj-lt"/>
                <a:cs typeface="Arial" charset="0"/>
              </a:rPr>
              <a:t>The Five Steps in Resolving Conflicts</a:t>
            </a:r>
            <a:endParaRPr lang="en-US" sz="4000" b="1" dirty="0" smtClean="0">
              <a:solidFill>
                <a:srgbClr val="002060"/>
              </a:solidFill>
              <a:latin typeface="+mj-lt"/>
              <a:cs typeface="Times New Roman" pitchFamily="18" charset="0"/>
            </a:endParaRPr>
          </a:p>
        </p:txBody>
      </p:sp>
      <p:sp>
        <p:nvSpPr>
          <p:cNvPr id="9" name="Rectangle 8"/>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5877272"/>
            <a:ext cx="8280920" cy="720080"/>
          </a:xfrm>
        </p:spPr>
        <p:txBody>
          <a:bodyPr>
            <a:noAutofit/>
          </a:bodyPr>
          <a:lstStyle/>
          <a:p>
            <a:pPr>
              <a:spcBef>
                <a:spcPts val="0"/>
              </a:spcBef>
            </a:pPr>
            <a:r>
              <a:rPr lang="en-US" sz="1500" dirty="0" smtClean="0">
                <a:solidFill>
                  <a:schemeClr val="bg1"/>
                </a:solidFill>
              </a:rPr>
              <a:t>General Conference of Seventh-day Adventists  Women’s Ministries Department</a:t>
            </a:r>
          </a:p>
          <a:p>
            <a:pPr>
              <a:spcBef>
                <a:spcPts val="0"/>
              </a:spcBef>
            </a:pPr>
            <a:r>
              <a:rPr lang="en-US" sz="2400" dirty="0" smtClean="0">
                <a:solidFill>
                  <a:schemeClr val="bg1"/>
                </a:solidFill>
              </a:rPr>
              <a:t>www.adventistwomensministries.org</a:t>
            </a:r>
            <a:endParaRPr lang="en-US" sz="2400" dirty="0">
              <a:solidFill>
                <a:schemeClr val="bg1"/>
              </a:solidFill>
            </a:endParaRPr>
          </a:p>
        </p:txBody>
      </p:sp>
      <p:sp>
        <p:nvSpPr>
          <p:cNvPr id="4" name="Rectangle 3"/>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12060"/>
            <a:ext cx="7128792" cy="5509644"/>
          </a:xfrm>
          <a:prstGeom prst="rect">
            <a:avLst/>
          </a:prstGeom>
        </p:spPr>
      </p:pic>
    </p:spTree>
    <p:extLst>
      <p:ext uri="{BB962C8B-B14F-4D97-AF65-F5344CB8AC3E}">
        <p14:creationId xmlns:p14="http://schemas.microsoft.com/office/powerpoint/2010/main" val="352586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12" y="0"/>
            <a:ext cx="9144000" cy="2295128"/>
          </a:xfrm>
        </p:spPr>
        <p:txBody>
          <a:bodyPr>
            <a:noAutofit/>
          </a:bodyPr>
          <a:lstStyle/>
          <a:p>
            <a:pPr>
              <a:lnSpc>
                <a:spcPts val="5000"/>
              </a:lnSpc>
            </a:pPr>
            <a:r>
              <a:rPr lang="en-US" sz="4800" b="1"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Communication and</a:t>
            </a:r>
            <a:br>
              <a:rPr lang="en-US" sz="4800" b="1"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br>
            <a:r>
              <a:rPr lang="en-US" sz="4800" b="1"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Conflict Management</a:t>
            </a:r>
            <a:endParaRPr lang="en-US" sz="4800" b="1" dirty="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
        <p:nvSpPr>
          <p:cNvPr id="6" name="Rectangle 5"/>
          <p:cNvSpPr/>
          <p:nvPr/>
        </p:nvSpPr>
        <p:spPr>
          <a:xfrm>
            <a:off x="540568" y="6012576"/>
            <a:ext cx="9144000" cy="584776"/>
          </a:xfrm>
          <a:prstGeom prst="rect">
            <a:avLst/>
          </a:prstGeom>
        </p:spPr>
        <p:txBody>
          <a:bodyPr wrap="square">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Leadership Certification Program - Level 1</a:t>
            </a:r>
            <a:endParaRPr lang="en-US" sz="3200" dirty="0">
              <a:latin typeface="+mj-lt"/>
            </a:endParaRPr>
          </a:p>
        </p:txBody>
      </p:sp>
      <p:sp>
        <p:nvSpPr>
          <p:cNvPr id="7" name="Rectangle 6"/>
          <p:cNvSpPr/>
          <p:nvPr/>
        </p:nvSpPr>
        <p:spPr>
          <a:xfrm>
            <a:off x="0" y="1805915"/>
            <a:ext cx="9144000" cy="646331"/>
          </a:xfrm>
          <a:prstGeom prst="rect">
            <a:avLst/>
          </a:prstGeom>
        </p:spPr>
        <p:txBody>
          <a:bodyPr wrap="square">
            <a:spAutoFit/>
          </a:bodyPr>
          <a:lstStyle/>
          <a:p>
            <a:pPr algn="ctr"/>
            <a:r>
              <a:rPr lang="en-US"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Written by </a:t>
            </a:r>
          </a:p>
          <a:p>
            <a:pPr algn="ctr"/>
            <a:r>
              <a:rPr lang="en-US"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Daphne Jean Thomas</a:t>
            </a:r>
            <a:endParaRPr lang="en-US" dirty="0">
              <a:solidFill>
                <a:srgbClr val="C00000"/>
              </a:solidFill>
            </a:endParaRPr>
          </a:p>
        </p:txBody>
      </p:sp>
      <p:sp>
        <p:nvSpPr>
          <p:cNvPr id="9" name="Rectangle 8"/>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5661248"/>
            <a:ext cx="9144000" cy="66941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4500"/>
              </a:lnSpc>
            </a:pPr>
            <a:r>
              <a:rPr lang="en-US" sz="3200" dirty="0" smtClean="0">
                <a:cs typeface="Times New Roman" pitchFamily="18" charset="0"/>
              </a:rPr>
              <a:t> The ways we </a:t>
            </a:r>
            <a:r>
              <a:rPr lang="en-US" sz="3600" b="1" dirty="0" smtClean="0">
                <a:ln w="31550" cmpd="sng">
                  <a:solidFill>
                    <a:srgbClr val="C00000"/>
                  </a:solidFill>
                  <a:prstDash val="solid"/>
                </a:ln>
                <a:solidFill>
                  <a:schemeClr val="bg1"/>
                </a:solidFill>
                <a:effectLst>
                  <a:outerShdw blurRad="50800" dist="40000" dir="5400000" algn="tl" rotWithShape="0">
                    <a:srgbClr val="000000">
                      <a:shade val="5000"/>
                      <a:satMod val="120000"/>
                      <a:alpha val="33000"/>
                    </a:srgbClr>
                  </a:outerShdw>
                </a:effectLst>
                <a:cs typeface="Times New Roman" pitchFamily="18" charset="0"/>
              </a:rPr>
              <a:t>interact</a:t>
            </a:r>
            <a:r>
              <a:rPr lang="en-US" sz="3600" dirty="0" smtClean="0">
                <a:ln>
                  <a:solidFill>
                    <a:srgbClr val="C00000"/>
                  </a:solidFill>
                </a:ln>
                <a:cs typeface="Times New Roman" pitchFamily="18" charset="0"/>
              </a:rPr>
              <a:t> </a:t>
            </a:r>
            <a:r>
              <a:rPr lang="en-US" sz="3200" dirty="0" smtClean="0">
                <a:cs typeface="Times New Roman" pitchFamily="18" charset="0"/>
              </a:rPr>
              <a:t>with fellow humans</a:t>
            </a:r>
            <a:endParaRPr lang="en-US" sz="3200" dirty="0"/>
          </a:p>
        </p:txBody>
      </p:sp>
      <p:sp>
        <p:nvSpPr>
          <p:cNvPr id="7" name="TextBox 6"/>
          <p:cNvSpPr txBox="1"/>
          <p:nvPr/>
        </p:nvSpPr>
        <p:spPr>
          <a:xfrm>
            <a:off x="3811136" y="1955768"/>
            <a:ext cx="1521729" cy="5232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buFont typeface="Arial" pitchFamily="34" charset="0"/>
              <a:buChar char="•"/>
            </a:pPr>
            <a:r>
              <a:rPr lang="en-US" sz="2800" b="1" dirty="0" smtClean="0">
                <a:ln w="18415" cmpd="sng">
                  <a:solidFill>
                    <a:srgbClr val="C00000"/>
                  </a:solidFill>
                  <a:prstDash val="solid"/>
                </a:ln>
                <a:solidFill>
                  <a:schemeClr val="bg1"/>
                </a:solidFill>
                <a:effectLst>
                  <a:outerShdw blurRad="63500" dir="3600000" algn="tl" rotWithShape="0">
                    <a:srgbClr val="000000">
                      <a:alpha val="70000"/>
                    </a:srgbClr>
                  </a:outerShdw>
                </a:effectLst>
              </a:rPr>
              <a:t> EYES</a:t>
            </a:r>
            <a:endParaRPr lang="en-US" sz="2800" b="1" dirty="0">
              <a:ln w="18415" cmpd="sng">
                <a:solidFill>
                  <a:srgbClr val="C00000"/>
                </a:solidFill>
                <a:prstDash val="solid"/>
              </a:ln>
              <a:solidFill>
                <a:schemeClr val="bg1"/>
              </a:solidFill>
              <a:effectLst>
                <a:outerShdw blurRad="63500" dir="3600000" algn="tl" rotWithShape="0">
                  <a:srgbClr val="000000">
                    <a:alpha val="70000"/>
                  </a:srgbClr>
                </a:outerShdw>
              </a:effectLst>
            </a:endParaRPr>
          </a:p>
        </p:txBody>
      </p:sp>
      <p:sp>
        <p:nvSpPr>
          <p:cNvPr id="8" name="TextBox 7"/>
          <p:cNvSpPr txBox="1"/>
          <p:nvPr/>
        </p:nvSpPr>
        <p:spPr>
          <a:xfrm>
            <a:off x="3667822" y="2714784"/>
            <a:ext cx="1808357" cy="5232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buFont typeface="Arial" pitchFamily="34" charset="0"/>
              <a:buChar char="•"/>
            </a:pPr>
            <a:r>
              <a:rPr lang="en-US" sz="2800" b="1" dirty="0" smtClean="0">
                <a:ln w="18415" cmpd="sng">
                  <a:solidFill>
                    <a:srgbClr val="C00000"/>
                  </a:solidFill>
                  <a:prstDash val="solid"/>
                </a:ln>
                <a:solidFill>
                  <a:schemeClr val="bg1"/>
                </a:solidFill>
                <a:effectLst>
                  <a:outerShdw blurRad="63500" dir="3600000" algn="tl" rotWithShape="0">
                    <a:srgbClr val="000000">
                      <a:alpha val="70000"/>
                    </a:srgbClr>
                  </a:outerShdw>
                </a:effectLst>
              </a:rPr>
              <a:t> BODY</a:t>
            </a:r>
            <a:endParaRPr lang="en-US" sz="2800" b="1" dirty="0">
              <a:ln w="18415" cmpd="sng">
                <a:solidFill>
                  <a:srgbClr val="C00000"/>
                </a:solidFill>
                <a:prstDash val="solid"/>
              </a:ln>
              <a:solidFill>
                <a:schemeClr val="bg1"/>
              </a:solidFill>
              <a:effectLst>
                <a:outerShdw blurRad="63500" dir="3600000" algn="tl" rotWithShape="0">
                  <a:srgbClr val="000000">
                    <a:alpha val="70000"/>
                  </a:srgbClr>
                </a:outerShdw>
              </a:effectLst>
            </a:endParaRPr>
          </a:p>
        </p:txBody>
      </p:sp>
      <p:sp>
        <p:nvSpPr>
          <p:cNvPr id="9" name="TextBox 8"/>
          <p:cNvSpPr txBox="1"/>
          <p:nvPr/>
        </p:nvSpPr>
        <p:spPr>
          <a:xfrm>
            <a:off x="3582877" y="4232816"/>
            <a:ext cx="1978247" cy="5232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buFont typeface="Arial" pitchFamily="34" charset="0"/>
              <a:buChar char="•"/>
            </a:pPr>
            <a:r>
              <a:rPr lang="en-US" sz="2800" b="1" dirty="0" smtClean="0">
                <a:ln w="18415" cmpd="sng">
                  <a:solidFill>
                    <a:srgbClr val="C00000"/>
                  </a:solidFill>
                  <a:prstDash val="solid"/>
                </a:ln>
                <a:solidFill>
                  <a:schemeClr val="bg1"/>
                </a:solidFill>
                <a:effectLst>
                  <a:outerShdw blurRad="63500" dir="3600000" algn="tl" rotWithShape="0">
                    <a:srgbClr val="000000">
                      <a:alpha val="70000"/>
                    </a:srgbClr>
                  </a:outerShdw>
                </a:effectLst>
              </a:rPr>
              <a:t> WORDS</a:t>
            </a:r>
            <a:endParaRPr lang="en-US" sz="2800" b="1" dirty="0">
              <a:ln w="18415" cmpd="sng">
                <a:solidFill>
                  <a:srgbClr val="C00000"/>
                </a:solidFill>
                <a:prstDash val="solid"/>
              </a:ln>
              <a:solidFill>
                <a:schemeClr val="bg1"/>
              </a:solidFill>
              <a:effectLst>
                <a:outerShdw blurRad="63500" dir="3600000" algn="tl" rotWithShape="0">
                  <a:srgbClr val="000000">
                    <a:alpha val="70000"/>
                  </a:srgbClr>
                </a:outerShdw>
              </a:effectLst>
            </a:endParaRPr>
          </a:p>
        </p:txBody>
      </p:sp>
      <p:sp>
        <p:nvSpPr>
          <p:cNvPr id="10" name="TextBox 9"/>
          <p:cNvSpPr txBox="1"/>
          <p:nvPr/>
        </p:nvSpPr>
        <p:spPr>
          <a:xfrm>
            <a:off x="3743908" y="1196752"/>
            <a:ext cx="1656184" cy="5232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buFont typeface="Arial" pitchFamily="34" charset="0"/>
              <a:buChar char="•"/>
            </a:pPr>
            <a:r>
              <a:rPr lang="en-US" sz="2800" b="1" dirty="0" smtClean="0">
                <a:ln w="18415" cmpd="sng">
                  <a:solidFill>
                    <a:srgbClr val="C00000"/>
                  </a:solidFill>
                  <a:prstDash val="solid"/>
                </a:ln>
                <a:solidFill>
                  <a:schemeClr val="bg1"/>
                </a:solidFill>
                <a:effectLst>
                  <a:outerShdw blurRad="63500" dir="3600000" algn="tl" rotWithShape="0">
                    <a:srgbClr val="000000">
                      <a:alpha val="70000"/>
                    </a:srgbClr>
                  </a:outerShdw>
                </a:effectLst>
              </a:rPr>
              <a:t> FACE</a:t>
            </a:r>
            <a:endParaRPr lang="en-US" sz="2800" b="1" dirty="0">
              <a:ln w="18415" cmpd="sng">
                <a:solidFill>
                  <a:srgbClr val="C00000"/>
                </a:solidFill>
                <a:prstDash val="solid"/>
              </a:ln>
              <a:solidFill>
                <a:schemeClr val="bg1"/>
              </a:solidFill>
              <a:effectLst>
                <a:outerShdw blurRad="63500" dir="3600000" algn="tl" rotWithShape="0">
                  <a:srgbClr val="000000">
                    <a:alpha val="70000"/>
                  </a:srgbClr>
                </a:outerShdw>
              </a:effectLst>
            </a:endParaRPr>
          </a:p>
        </p:txBody>
      </p:sp>
      <p:sp>
        <p:nvSpPr>
          <p:cNvPr id="11" name="TextBox 10"/>
          <p:cNvSpPr txBox="1"/>
          <p:nvPr/>
        </p:nvSpPr>
        <p:spPr>
          <a:xfrm>
            <a:off x="3582877" y="3473800"/>
            <a:ext cx="1978247" cy="5232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buFont typeface="Arial" pitchFamily="34" charset="0"/>
              <a:buChar char="•"/>
            </a:pPr>
            <a:r>
              <a:rPr lang="en-US" sz="2800" b="1" dirty="0" smtClean="0">
                <a:ln w="18415" cmpd="sng">
                  <a:solidFill>
                    <a:srgbClr val="C00000"/>
                  </a:solidFill>
                  <a:prstDash val="solid"/>
                </a:ln>
                <a:solidFill>
                  <a:schemeClr val="bg1"/>
                </a:solidFill>
                <a:effectLst>
                  <a:outerShdw blurRad="63500" dir="3600000" algn="tl" rotWithShape="0">
                    <a:srgbClr val="000000">
                      <a:alpha val="70000"/>
                    </a:srgbClr>
                  </a:outerShdw>
                </a:effectLst>
              </a:rPr>
              <a:t> VOICE</a:t>
            </a:r>
            <a:endParaRPr lang="en-US" sz="2800" b="1" dirty="0">
              <a:ln w="18415" cmpd="sng">
                <a:solidFill>
                  <a:srgbClr val="C00000"/>
                </a:solidFill>
                <a:prstDash val="solid"/>
              </a:ln>
              <a:solidFill>
                <a:schemeClr val="bg1"/>
              </a:solidFill>
              <a:effectLst>
                <a:outerShdw blurRad="63500" dir="3600000" algn="tl" rotWithShape="0">
                  <a:srgbClr val="000000">
                    <a:alpha val="70000"/>
                  </a:srgbClr>
                </a:outerShdw>
              </a:effectLst>
            </a:endParaRPr>
          </a:p>
        </p:txBody>
      </p:sp>
      <p:sp>
        <p:nvSpPr>
          <p:cNvPr id="12" name="Rectangle 11"/>
          <p:cNvSpPr/>
          <p:nvPr/>
        </p:nvSpPr>
        <p:spPr>
          <a:xfrm>
            <a:off x="0" y="515719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851920" y="2529478"/>
            <a:ext cx="5148064" cy="2123658"/>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4400" dirty="0" smtClean="0">
                <a:solidFill>
                  <a:schemeClr val="tx1"/>
                </a:solidFill>
                <a:latin typeface="+mj-lt"/>
                <a:cs typeface="Times New Roman" pitchFamily="18" charset="0"/>
              </a:rPr>
              <a:t>We SEE things: </a:t>
            </a:r>
          </a:p>
          <a:p>
            <a:pPr algn="ctr"/>
            <a:r>
              <a:rPr lang="en-US" sz="4400" dirty="0" smtClean="0">
                <a:latin typeface="+mj-lt"/>
                <a:cs typeface="Times New Roman" pitchFamily="18" charset="0"/>
              </a:rPr>
              <a:t>  </a:t>
            </a:r>
            <a:r>
              <a:rPr lang="en-US" sz="4400" dirty="0" smtClean="0">
                <a:solidFill>
                  <a:schemeClr val="tx1"/>
                </a:solidFill>
                <a:latin typeface="+mj-lt"/>
                <a:cs typeface="Times New Roman" pitchFamily="18" charset="0"/>
              </a:rPr>
              <a:t>not as</a:t>
            </a:r>
            <a:r>
              <a:rPr lang="en-US" sz="4400" dirty="0" smtClean="0">
                <a:solidFill>
                  <a:srgbClr val="C00000"/>
                </a:solidFill>
                <a:latin typeface="+mj-lt"/>
                <a:cs typeface="Times New Roman" pitchFamily="18" charset="0"/>
              </a:rPr>
              <a:t> </a:t>
            </a:r>
            <a:r>
              <a:rPr lang="en-US" sz="4400" b="1" dirty="0" smtClean="0">
                <a:ln w="17780" cmpd="sng">
                  <a:solidFill>
                    <a:srgbClr val="C00000"/>
                  </a:solidFill>
                  <a:prstDash val="solid"/>
                  <a:miter lim="800000"/>
                </a:ln>
                <a:solidFill>
                  <a:schemeClr val="bg1"/>
                </a:solidFill>
                <a:effectLst>
                  <a:outerShdw blurRad="50800" algn="tl" rotWithShape="0">
                    <a:srgbClr val="000000"/>
                  </a:outerShdw>
                </a:effectLst>
                <a:latin typeface="+mj-lt"/>
                <a:cs typeface="Times New Roman" pitchFamily="18" charset="0"/>
              </a:rPr>
              <a:t>they</a:t>
            </a:r>
            <a:r>
              <a:rPr lang="en-US" sz="4400" b="1" dirty="0" smtClean="0">
                <a:ln w="17780" cmpd="sng">
                  <a:solidFill>
                    <a:srgbClr val="C00000"/>
                  </a:solidFill>
                  <a:prstDash val="solid"/>
                  <a:miter lim="800000"/>
                </a:ln>
                <a:solidFill>
                  <a:srgbClr val="C00000"/>
                </a:solidFill>
                <a:effectLst>
                  <a:outerShdw blurRad="50800" algn="tl" rotWithShape="0">
                    <a:srgbClr val="000000"/>
                  </a:outerShdw>
                </a:effectLst>
                <a:latin typeface="+mj-lt"/>
                <a:cs typeface="Times New Roman" pitchFamily="18" charset="0"/>
              </a:rPr>
              <a:t> </a:t>
            </a:r>
            <a:r>
              <a:rPr lang="en-US" sz="4400" b="1" dirty="0" smtClean="0">
                <a:solidFill>
                  <a:schemeClr val="tx1"/>
                </a:solidFill>
                <a:latin typeface="+mj-lt"/>
                <a:cs typeface="Times New Roman" pitchFamily="18" charset="0"/>
              </a:rPr>
              <a:t>are</a:t>
            </a:r>
          </a:p>
          <a:p>
            <a:pPr algn="ctr"/>
            <a:r>
              <a:rPr lang="en-US" sz="4400" dirty="0" smtClean="0">
                <a:solidFill>
                  <a:schemeClr val="tx1"/>
                </a:solidFill>
                <a:latin typeface="+mj-lt"/>
                <a:cs typeface="Times New Roman" pitchFamily="18" charset="0"/>
              </a:rPr>
              <a:t>  but as </a:t>
            </a:r>
            <a:r>
              <a:rPr lang="en-US" sz="4400" b="1" dirty="0" smtClean="0">
                <a:ln w="17780" cmpd="sng">
                  <a:solidFill>
                    <a:srgbClr val="C00000"/>
                  </a:solidFill>
                  <a:prstDash val="solid"/>
                  <a:miter lim="800000"/>
                </a:ln>
                <a:solidFill>
                  <a:schemeClr val="bg1"/>
                </a:solidFill>
                <a:effectLst>
                  <a:outerShdw blurRad="50800" algn="tl" rotWithShape="0">
                    <a:srgbClr val="000000"/>
                  </a:outerShdw>
                </a:effectLst>
                <a:latin typeface="+mj-lt"/>
                <a:cs typeface="Times New Roman" pitchFamily="18" charset="0"/>
              </a:rPr>
              <a:t>we</a:t>
            </a:r>
            <a:r>
              <a:rPr lang="en-US" sz="4400" b="1" dirty="0" smtClean="0">
                <a:ln w="17780" cmpd="sng">
                  <a:solidFill>
                    <a:srgbClr val="C00000"/>
                  </a:solidFill>
                  <a:prstDash val="solid"/>
                  <a:miter lim="800000"/>
                </a:ln>
                <a:solidFill>
                  <a:schemeClr val="tx1"/>
                </a:solidFill>
                <a:effectLst>
                  <a:outerShdw blurRad="50800" algn="tl" rotWithShape="0">
                    <a:srgbClr val="000000"/>
                  </a:outerShdw>
                </a:effectLst>
                <a:latin typeface="+mj-lt"/>
                <a:cs typeface="Times New Roman" pitchFamily="18" charset="0"/>
              </a:rPr>
              <a:t> </a:t>
            </a:r>
            <a:r>
              <a:rPr lang="en-US" sz="4400" b="1" dirty="0" smtClean="0">
                <a:solidFill>
                  <a:schemeClr val="tx1"/>
                </a:solidFill>
                <a:latin typeface="+mj-lt"/>
                <a:cs typeface="Times New Roman" pitchFamily="18" charset="0"/>
              </a:rPr>
              <a:t>are</a:t>
            </a:r>
          </a:p>
        </p:txBody>
      </p:sp>
      <p:sp>
        <p:nvSpPr>
          <p:cNvPr id="2" name="Title 1"/>
          <p:cNvSpPr>
            <a:spLocks noGrp="1"/>
          </p:cNvSpPr>
          <p:nvPr>
            <p:ph type="title"/>
          </p:nvPr>
        </p:nvSpPr>
        <p:spPr>
          <a:xfrm>
            <a:off x="3903240" y="989856"/>
            <a:ext cx="5349280" cy="1143000"/>
          </a:xfrm>
        </p:spPr>
        <p:txBody>
          <a:bodyPr>
            <a:normAutofit/>
          </a:bodyPr>
          <a:lstStyle/>
          <a:p>
            <a:r>
              <a:rPr lang="en-US" sz="4000" b="1" dirty="0" smtClean="0">
                <a:solidFill>
                  <a:srgbClr val="002060"/>
                </a:solidFill>
              </a:rPr>
              <a:t>The </a:t>
            </a:r>
            <a:r>
              <a:rPr lang="en-US" sz="4000" b="1" i="1" dirty="0" smtClean="0">
                <a:solidFill>
                  <a:srgbClr val="002060"/>
                </a:solidFill>
              </a:rPr>
              <a:t>Role</a:t>
            </a:r>
            <a:r>
              <a:rPr lang="en-US" sz="4000" b="1" dirty="0" smtClean="0">
                <a:solidFill>
                  <a:srgbClr val="002060"/>
                </a:solidFill>
              </a:rPr>
              <a:t> </a:t>
            </a:r>
            <a:r>
              <a:rPr lang="en-US" sz="4000" b="1" dirty="0">
                <a:solidFill>
                  <a:srgbClr val="002060"/>
                </a:solidFill>
              </a:rPr>
              <a:t>o</a:t>
            </a:r>
            <a:r>
              <a:rPr lang="en-US" sz="4000" b="1" dirty="0" smtClean="0">
                <a:solidFill>
                  <a:srgbClr val="002060"/>
                </a:solidFill>
              </a:rPr>
              <a:t>f </a:t>
            </a:r>
            <a:r>
              <a:rPr lang="en-US" sz="4000" b="1" i="1" dirty="0" smtClean="0">
                <a:solidFill>
                  <a:srgbClr val="002060"/>
                </a:solidFill>
              </a:rPr>
              <a:t>Perception</a:t>
            </a:r>
            <a:endParaRPr lang="en-US" sz="4000" b="1" i="1"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6512" y="2492896"/>
            <a:ext cx="9144000" cy="144655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4000" dirty="0" smtClean="0">
                <a:cs typeface="Times New Roman" pitchFamily="18" charset="0"/>
              </a:rPr>
              <a:t>Listen well, so that the message </a:t>
            </a:r>
            <a:r>
              <a:rPr lang="en-US" sz="4400" b="1" dirty="0" smtClean="0">
                <a:ln w="18000">
                  <a:solidFill>
                    <a:srgbClr val="C00000"/>
                  </a:solidFill>
                  <a:prstDash val="solid"/>
                  <a:miter lim="800000"/>
                </a:ln>
                <a:solidFill>
                  <a:schemeClr val="bg1"/>
                </a:solidFill>
                <a:effectLst>
                  <a:outerShdw blurRad="25500" dist="23000" dir="7020000" algn="tl">
                    <a:srgbClr val="000000">
                      <a:alpha val="50000"/>
                    </a:srgbClr>
                  </a:outerShdw>
                </a:effectLst>
                <a:cs typeface="Times New Roman" pitchFamily="18" charset="0"/>
              </a:rPr>
              <a:t>sent </a:t>
            </a:r>
            <a:r>
              <a:rPr lang="en-US" sz="4000" dirty="0" smtClean="0">
                <a:cs typeface="Times New Roman" pitchFamily="18" charset="0"/>
              </a:rPr>
              <a:t>and </a:t>
            </a:r>
          </a:p>
          <a:p>
            <a:pPr algn="ctr"/>
            <a:r>
              <a:rPr lang="en-US" sz="4000" dirty="0" smtClean="0">
                <a:cs typeface="Times New Roman" pitchFamily="18" charset="0"/>
              </a:rPr>
              <a:t>the message </a:t>
            </a:r>
            <a:r>
              <a:rPr lang="en-US" sz="4400" b="1" dirty="0" smtClean="0">
                <a:ln w="18415" cmpd="sng">
                  <a:solidFill>
                    <a:srgbClr val="C00000"/>
                  </a:solidFill>
                  <a:prstDash val="solid"/>
                </a:ln>
                <a:solidFill>
                  <a:schemeClr val="bg1"/>
                </a:solidFill>
                <a:effectLst>
                  <a:outerShdw blurRad="63500" dir="3600000" algn="tl" rotWithShape="0">
                    <a:srgbClr val="000000">
                      <a:alpha val="70000"/>
                    </a:srgbClr>
                  </a:outerShdw>
                </a:effectLst>
                <a:cs typeface="Times New Roman" pitchFamily="18" charset="0"/>
              </a:rPr>
              <a:t>received</a:t>
            </a:r>
            <a:r>
              <a:rPr lang="en-US" sz="4000" dirty="0" smtClean="0">
                <a:ln>
                  <a:solidFill>
                    <a:srgbClr val="C00000"/>
                  </a:solidFill>
                </a:ln>
                <a:cs typeface="Times New Roman" pitchFamily="18" charset="0"/>
              </a:rPr>
              <a:t> </a:t>
            </a:r>
            <a:r>
              <a:rPr lang="en-US" sz="4000" dirty="0" smtClean="0">
                <a:cs typeface="Times New Roman" pitchFamily="18" charset="0"/>
              </a:rPr>
              <a:t>are what you want</a:t>
            </a:r>
            <a:endParaRPr lang="en-US" sz="4000" dirty="0"/>
          </a:p>
        </p:txBody>
      </p:sp>
      <p:sp>
        <p:nvSpPr>
          <p:cNvPr id="7" name="Rectangle 6"/>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a:srcRect l="6294" r="4022" b="8474"/>
          <a:stretch/>
        </p:blipFill>
        <p:spPr>
          <a:xfrm>
            <a:off x="1979712" y="4381081"/>
            <a:ext cx="5472608" cy="22162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220559"/>
            <a:ext cx="9144000"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hangingPunct="0"/>
            <a:r>
              <a:rPr lang="en-US" sz="3600" b="1">
                <a:solidFill>
                  <a:srgbClr val="002060"/>
                </a:solidFill>
              </a:rPr>
              <a:t>Our Perception of </a:t>
            </a:r>
            <a:r>
              <a:rPr lang="en-US" sz="3600" b="1" smtClean="0">
                <a:solidFill>
                  <a:srgbClr val="002060"/>
                </a:solidFill>
              </a:rPr>
              <a:t>Reality</a:t>
            </a:r>
          </a:p>
          <a:p>
            <a:pPr algn="ctr" hangingPunct="0"/>
            <a:r>
              <a:rPr lang="en-US" sz="3600" b="1" dirty="0" smtClean="0">
                <a:solidFill>
                  <a:srgbClr val="002060"/>
                </a:solidFill>
              </a:rPr>
              <a:t> </a:t>
            </a:r>
            <a:r>
              <a:rPr lang="en-US" sz="3600" b="1" dirty="0">
                <a:solidFill>
                  <a:srgbClr val="002060"/>
                </a:solidFill>
              </a:rPr>
              <a:t>is Not Necessarily Reality</a:t>
            </a:r>
          </a:p>
        </p:txBody>
      </p:sp>
      <p:sp>
        <p:nvSpPr>
          <p:cNvPr id="5" name="Rectangle 4"/>
          <p:cNvSpPr/>
          <p:nvPr/>
        </p:nvSpPr>
        <p:spPr>
          <a:xfrm>
            <a:off x="0" y="2780928"/>
            <a:ext cx="9144000" cy="3139321"/>
          </a:xfrm>
          <a:prstGeom prst="rect">
            <a:avLst/>
          </a:prstGeom>
        </p:spPr>
        <p:txBody>
          <a:bodyPr wrap="square">
            <a:spAutoFit/>
          </a:bodyPr>
          <a:lstStyle/>
          <a:p>
            <a:pPr algn="ctr">
              <a:lnSpc>
                <a:spcPct val="150000"/>
              </a:lnSpc>
              <a:buFont typeface="Arial" pitchFamily="34" charset="0"/>
              <a:buChar char="•"/>
            </a:pPr>
            <a:r>
              <a:rPr lang="en-US" sz="2800" dirty="0" smtClean="0">
                <a:cs typeface="Times New Roman" pitchFamily="18" charset="0"/>
              </a:rPr>
              <a:t> Challenging the</a:t>
            </a:r>
            <a:r>
              <a:rPr lang="en-US" sz="2800" dirty="0" smtClean="0">
                <a:ln w="17780" cmpd="sng">
                  <a:solidFill>
                    <a:schemeClr val="accent2"/>
                  </a:solidFill>
                  <a:prstDash val="solid"/>
                  <a:miter lim="800000"/>
                </a:ln>
                <a:solidFill>
                  <a:schemeClr val="bg1"/>
                </a:solidFill>
                <a:effectLst>
                  <a:outerShdw blurRad="50800" algn="tl" rotWithShape="0">
                    <a:srgbClr val="000000"/>
                  </a:outerShdw>
                </a:effectLst>
                <a:cs typeface="Times New Roman" pitchFamily="18" charset="0"/>
              </a:rPr>
              <a:t> </a:t>
            </a:r>
            <a:r>
              <a:rPr lang="en-US" sz="3600" b="1" dirty="0" smtClean="0">
                <a:ln w="17780" cmpd="sng">
                  <a:solidFill>
                    <a:schemeClr val="accent2"/>
                  </a:solidFill>
                  <a:prstDash val="solid"/>
                  <a:miter lim="800000"/>
                </a:ln>
                <a:solidFill>
                  <a:srgbClr val="C00000"/>
                </a:solidFill>
                <a:effectLst>
                  <a:outerShdw blurRad="50800" algn="tl" rotWithShape="0">
                    <a:srgbClr val="000000"/>
                  </a:outerShdw>
                </a:effectLst>
                <a:cs typeface="Times New Roman" pitchFamily="18" charset="0"/>
              </a:rPr>
              <a:t>validity</a:t>
            </a:r>
            <a:r>
              <a:rPr lang="en-US" sz="3600" dirty="0" smtClean="0">
                <a:ln w="17780" cmpd="sng">
                  <a:solidFill>
                    <a:schemeClr val="accent2"/>
                  </a:solidFill>
                  <a:prstDash val="solid"/>
                  <a:miter lim="800000"/>
                </a:ln>
                <a:solidFill>
                  <a:schemeClr val="bg1"/>
                </a:solidFill>
                <a:effectLst>
                  <a:outerShdw blurRad="50800" algn="tl" rotWithShape="0">
                    <a:srgbClr val="000000"/>
                  </a:outerShdw>
                </a:effectLst>
                <a:cs typeface="Times New Roman" pitchFamily="18" charset="0"/>
              </a:rPr>
              <a:t> </a:t>
            </a:r>
            <a:r>
              <a:rPr lang="en-US" sz="2800" dirty="0" smtClean="0">
                <a:cs typeface="Times New Roman" pitchFamily="18" charset="0"/>
              </a:rPr>
              <a:t>of our perceptions</a:t>
            </a:r>
          </a:p>
          <a:p>
            <a:pPr algn="ctr">
              <a:lnSpc>
                <a:spcPct val="200000"/>
              </a:lnSpc>
              <a:buFont typeface="Arial" pitchFamily="34" charset="0"/>
              <a:buChar char="•"/>
            </a:pPr>
            <a:r>
              <a:rPr lang="en-US" sz="2800" dirty="0" smtClean="0">
                <a:cs typeface="Times New Roman" pitchFamily="18" charset="0"/>
              </a:rPr>
              <a:t> Challenging the </a:t>
            </a:r>
            <a:r>
              <a:rPr lang="en-US" sz="3600" b="1" dirty="0" smtClean="0">
                <a:ln w="17780" cmpd="sng">
                  <a:solidFill>
                    <a:schemeClr val="accent2"/>
                  </a:solidFill>
                  <a:prstDash val="solid"/>
                  <a:miter lim="800000"/>
                </a:ln>
                <a:solidFill>
                  <a:srgbClr val="C00000"/>
                </a:solidFill>
                <a:effectLst>
                  <a:outerShdw blurRad="50800" algn="tl" rotWithShape="0">
                    <a:srgbClr val="000000"/>
                  </a:outerShdw>
                </a:effectLst>
                <a:cs typeface="Times New Roman" pitchFamily="18" charset="0"/>
              </a:rPr>
              <a:t>absoluteness</a:t>
            </a:r>
            <a:r>
              <a:rPr lang="en-US" sz="3600" dirty="0" smtClean="0">
                <a:ln w="17780" cmpd="sng">
                  <a:solidFill>
                    <a:schemeClr val="accent2"/>
                  </a:solidFill>
                  <a:prstDash val="solid"/>
                  <a:miter lim="800000"/>
                </a:ln>
                <a:solidFill>
                  <a:srgbClr val="C00000"/>
                </a:solidFill>
                <a:effectLst>
                  <a:outerShdw blurRad="50800" algn="tl" rotWithShape="0">
                    <a:srgbClr val="000000"/>
                  </a:outerShdw>
                </a:effectLst>
                <a:cs typeface="Times New Roman" pitchFamily="18" charset="0"/>
              </a:rPr>
              <a:t> </a:t>
            </a:r>
            <a:r>
              <a:rPr lang="en-US" sz="2800" dirty="0" smtClean="0">
                <a:cs typeface="Times New Roman" pitchFamily="18" charset="0"/>
              </a:rPr>
              <a:t>of our perceptions</a:t>
            </a:r>
          </a:p>
          <a:p>
            <a:pPr algn="ctr">
              <a:lnSpc>
                <a:spcPct val="200000"/>
              </a:lnSpc>
              <a:buFont typeface="Arial" pitchFamily="34" charset="0"/>
              <a:buChar char="•"/>
            </a:pPr>
            <a:r>
              <a:rPr lang="en-US" sz="2800" dirty="0" smtClean="0">
                <a:cs typeface="Times New Roman" pitchFamily="18" charset="0"/>
              </a:rPr>
              <a:t> Challenging the </a:t>
            </a:r>
            <a:r>
              <a:rPr lang="en-US" sz="3600" b="1" dirty="0" smtClean="0">
                <a:ln w="17780" cmpd="sng">
                  <a:solidFill>
                    <a:schemeClr val="accent2"/>
                  </a:solidFill>
                  <a:prstDash val="solid"/>
                  <a:miter lim="800000"/>
                </a:ln>
                <a:solidFill>
                  <a:srgbClr val="C00000"/>
                </a:solidFill>
                <a:effectLst>
                  <a:outerShdw blurRad="50800" algn="tl" rotWithShape="0">
                    <a:srgbClr val="000000"/>
                  </a:outerShdw>
                </a:effectLst>
                <a:cs typeface="Times New Roman" pitchFamily="18" charset="0"/>
              </a:rPr>
              <a:t>current</a:t>
            </a:r>
            <a:r>
              <a:rPr lang="en-US" sz="3600" dirty="0" smtClean="0">
                <a:ln w="17780" cmpd="sng">
                  <a:solidFill>
                    <a:schemeClr val="accent2"/>
                  </a:solidFill>
                  <a:prstDash val="solid"/>
                  <a:miter lim="800000"/>
                </a:ln>
                <a:solidFill>
                  <a:srgbClr val="C00000"/>
                </a:solidFill>
                <a:effectLst>
                  <a:outerShdw blurRad="50800" algn="tl" rotWithShape="0">
                    <a:srgbClr val="000000"/>
                  </a:outerShdw>
                </a:effectLst>
                <a:cs typeface="Times New Roman" pitchFamily="18" charset="0"/>
              </a:rPr>
              <a:t> </a:t>
            </a:r>
            <a:r>
              <a:rPr lang="en-US" sz="3600" b="1" dirty="0" smtClean="0">
                <a:ln w="17780" cmpd="sng">
                  <a:solidFill>
                    <a:schemeClr val="accent2"/>
                  </a:solidFill>
                  <a:prstDash val="solid"/>
                  <a:miter lim="800000"/>
                </a:ln>
                <a:solidFill>
                  <a:srgbClr val="C00000"/>
                </a:solidFill>
                <a:effectLst>
                  <a:outerShdw blurRad="50800" algn="tl" rotWithShape="0">
                    <a:srgbClr val="000000"/>
                  </a:outerShdw>
                </a:effectLst>
                <a:cs typeface="Times New Roman" pitchFamily="18" charset="0"/>
              </a:rPr>
              <a:t>accuracy</a:t>
            </a:r>
            <a:r>
              <a:rPr lang="en-US" sz="3600" dirty="0" smtClean="0">
                <a:ln w="17780" cmpd="sng">
                  <a:solidFill>
                    <a:schemeClr val="accent2"/>
                  </a:solidFill>
                  <a:prstDash val="solid"/>
                  <a:miter lim="800000"/>
                </a:ln>
                <a:solidFill>
                  <a:srgbClr val="C00000"/>
                </a:solidFill>
                <a:effectLst>
                  <a:outerShdw blurRad="50800" algn="tl" rotWithShape="0">
                    <a:srgbClr val="000000"/>
                  </a:outerShdw>
                </a:effectLst>
                <a:cs typeface="Times New Roman" pitchFamily="18" charset="0"/>
              </a:rPr>
              <a:t> </a:t>
            </a:r>
            <a:r>
              <a:rPr lang="en-US" sz="2800" dirty="0" smtClean="0">
                <a:cs typeface="Times New Roman" pitchFamily="18" charset="0"/>
              </a:rPr>
              <a:t>of our perceptions</a:t>
            </a:r>
            <a:endParaRPr lang="en-GB" sz="2800" dirty="0" smtClean="0"/>
          </a:p>
        </p:txBody>
      </p:sp>
      <p:sp>
        <p:nvSpPr>
          <p:cNvPr id="8" name="Rectangle 7"/>
          <p:cNvSpPr/>
          <p:nvPr/>
        </p:nvSpPr>
        <p:spPr>
          <a:xfrm>
            <a:off x="0" y="242088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36104" y="2820992"/>
            <a:ext cx="7812360" cy="3416320"/>
          </a:xfrm>
          <a:prstGeom prst="rect">
            <a:avLst/>
          </a:prstGeom>
          <a:noFill/>
          <a:ln>
            <a:noFill/>
          </a:ln>
        </p:spPr>
        <p:txBody>
          <a:bodyPr wrap="square">
            <a:spAutoFit/>
          </a:bodyPr>
          <a:lstStyle/>
          <a:p>
            <a:pPr marL="457200" indent="-457200">
              <a:lnSpc>
                <a:spcPct val="150000"/>
              </a:lnSpc>
              <a:buFont typeface="Arial" charset="0"/>
              <a:buChar char="•"/>
            </a:pPr>
            <a:r>
              <a:rPr lang="en-US" sz="3600" dirty="0" smtClean="0"/>
              <a:t> Take </a:t>
            </a:r>
            <a:r>
              <a:rPr lang="en-US" sz="3600" dirty="0" smtClean="0">
                <a:ln>
                  <a:solidFill>
                    <a:srgbClr val="C00000"/>
                  </a:solidFill>
                </a:ln>
                <a:solidFill>
                  <a:srgbClr val="C00000"/>
                </a:solidFill>
              </a:rPr>
              <a:t>responsibility</a:t>
            </a:r>
            <a:r>
              <a:rPr lang="en-US" sz="3600" dirty="0" smtClean="0"/>
              <a:t>!  </a:t>
            </a:r>
            <a:endParaRPr lang="en-US" sz="3600" dirty="0"/>
          </a:p>
          <a:p>
            <a:pPr marL="457200" indent="-457200">
              <a:lnSpc>
                <a:spcPct val="150000"/>
              </a:lnSpc>
              <a:buFont typeface="Arial" charset="0"/>
              <a:buChar char="•"/>
            </a:pPr>
            <a:r>
              <a:rPr lang="en-US" sz="3600" dirty="0" smtClean="0">
                <a:ln>
                  <a:solidFill>
                    <a:srgbClr val="C00000"/>
                  </a:solidFill>
                </a:ln>
                <a:solidFill>
                  <a:srgbClr val="C00000"/>
                </a:solidFill>
              </a:rPr>
              <a:t>Choose</a:t>
            </a:r>
            <a:r>
              <a:rPr lang="en-US" sz="3600" dirty="0" smtClean="0">
                <a:ln>
                  <a:solidFill>
                    <a:srgbClr val="C00000"/>
                  </a:solidFill>
                </a:ln>
              </a:rPr>
              <a:t> </a:t>
            </a:r>
            <a:r>
              <a:rPr lang="en-US" sz="3600" dirty="0" smtClean="0"/>
              <a:t>your responses</a:t>
            </a:r>
          </a:p>
          <a:p>
            <a:pPr marL="457200" indent="-457200">
              <a:lnSpc>
                <a:spcPct val="150000"/>
              </a:lnSpc>
              <a:buFont typeface="Arial" charset="0"/>
              <a:buChar char="•"/>
            </a:pPr>
            <a:r>
              <a:rPr lang="en-US" sz="3600" dirty="0" smtClean="0">
                <a:ln>
                  <a:solidFill>
                    <a:srgbClr val="C00000"/>
                  </a:solidFill>
                </a:ln>
                <a:solidFill>
                  <a:srgbClr val="C00000"/>
                </a:solidFill>
              </a:rPr>
              <a:t>Interrupt</a:t>
            </a:r>
            <a:r>
              <a:rPr lang="en-US" sz="3600" dirty="0" smtClean="0">
                <a:ln>
                  <a:solidFill>
                    <a:srgbClr val="C00000"/>
                  </a:solidFill>
                </a:ln>
              </a:rPr>
              <a:t> </a:t>
            </a:r>
            <a:r>
              <a:rPr lang="en-US" sz="3600" dirty="0" smtClean="0"/>
              <a:t>reactive patterns</a:t>
            </a:r>
          </a:p>
          <a:p>
            <a:pPr marL="457200" indent="-457200">
              <a:lnSpc>
                <a:spcPct val="150000"/>
              </a:lnSpc>
              <a:buFont typeface="Arial" charset="0"/>
              <a:buChar char="•"/>
            </a:pPr>
            <a:r>
              <a:rPr lang="en-US" sz="3600" dirty="0" smtClean="0"/>
              <a:t>Don’t react! </a:t>
            </a:r>
            <a:r>
              <a:rPr lang="en-US" sz="3600" dirty="0" smtClean="0">
                <a:ln>
                  <a:solidFill>
                    <a:srgbClr val="C00000"/>
                  </a:solidFill>
                </a:ln>
                <a:solidFill>
                  <a:srgbClr val="C00000"/>
                </a:solidFill>
              </a:rPr>
              <a:t>Communicate</a:t>
            </a:r>
            <a:r>
              <a:rPr lang="en-US" sz="3600" dirty="0" smtClean="0"/>
              <a:t>!</a:t>
            </a:r>
            <a:endParaRPr lang="en-US" sz="3600" dirty="0"/>
          </a:p>
        </p:txBody>
      </p:sp>
      <p:sp>
        <p:nvSpPr>
          <p:cNvPr id="5" name="Rectangle 4"/>
          <p:cNvSpPr/>
          <p:nvPr/>
        </p:nvSpPr>
        <p:spPr>
          <a:xfrm>
            <a:off x="1547664" y="1044025"/>
            <a:ext cx="5832648" cy="584775"/>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solidFill>
                  <a:srgbClr val="C00000"/>
                </a:solidFill>
              </a:rPr>
              <a:t>Our behaviors can be:</a:t>
            </a:r>
          </a:p>
        </p:txBody>
      </p:sp>
      <p:sp>
        <p:nvSpPr>
          <p:cNvPr id="6" name="Rectangle 5"/>
          <p:cNvSpPr/>
          <p:nvPr/>
        </p:nvSpPr>
        <p:spPr>
          <a:xfrm>
            <a:off x="0" y="1743199"/>
            <a:ext cx="9144000"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dirty="0" smtClean="0"/>
              <a:t>LOGICAL                     CONSIDERED                    MATURE</a:t>
            </a:r>
          </a:p>
        </p:txBody>
      </p:sp>
      <p:sp>
        <p:nvSpPr>
          <p:cNvPr id="9" name="Rectangle 8"/>
          <p:cNvSpPr/>
          <p:nvPr/>
        </p:nvSpPr>
        <p:spPr>
          <a:xfrm>
            <a:off x="0" y="242088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738</Words>
  <Application>Microsoft Macintosh PowerPoint</Application>
  <PresentationFormat>On-screen Show (4:3)</PresentationFormat>
  <Paragraphs>357</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Times New Roman</vt:lpstr>
      <vt:lpstr>Wingdings</vt:lpstr>
      <vt:lpstr>Arial</vt:lpstr>
      <vt:lpstr>Office Theme</vt:lpstr>
      <vt:lpstr>LEADERSHIP Certification  Program Level 1</vt:lpstr>
      <vt:lpstr>PowerPoint Presentation</vt:lpstr>
      <vt:lpstr>PowerPoint Presentation</vt:lpstr>
      <vt:lpstr>Communication and Conflict Management</vt:lpstr>
      <vt:lpstr>PowerPoint Presentation</vt:lpstr>
      <vt:lpstr>The Role of Perception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Certification Program level 1</dc:title>
  <dc:creator>Erika</dc:creator>
  <cp:lastModifiedBy>Timon, Rebecca</cp:lastModifiedBy>
  <cp:revision>102</cp:revision>
  <cp:lastPrinted>2016-11-04T16:15:25Z</cp:lastPrinted>
  <dcterms:created xsi:type="dcterms:W3CDTF">2013-01-31T11:34:30Z</dcterms:created>
  <dcterms:modified xsi:type="dcterms:W3CDTF">2016-11-04T16:50:58Z</dcterms:modified>
</cp:coreProperties>
</file>