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7" r:id="rId3"/>
    <p:sldId id="258" r:id="rId4"/>
    <p:sldId id="260" r:id="rId5"/>
    <p:sldId id="259" r:id="rId6"/>
    <p:sldId id="261" r:id="rId7"/>
    <p:sldId id="262" r:id="rId8"/>
    <p:sldId id="263" r:id="rId9"/>
    <p:sldId id="264" r:id="rId10"/>
    <p:sldId id="265" r:id="rId11"/>
    <p:sldId id="293" r:id="rId12"/>
    <p:sldId id="266" r:id="rId13"/>
    <p:sldId id="283" r:id="rId14"/>
    <p:sldId id="294" r:id="rId15"/>
    <p:sldId id="295" r:id="rId16"/>
    <p:sldId id="267" r:id="rId17"/>
    <p:sldId id="268" r:id="rId18"/>
    <p:sldId id="300" r:id="rId19"/>
    <p:sldId id="280" r:id="rId20"/>
    <p:sldId id="281" r:id="rId21"/>
    <p:sldId id="296" r:id="rId22"/>
    <p:sldId id="297" r:id="rId23"/>
    <p:sldId id="270" r:id="rId24"/>
    <p:sldId id="282" r:id="rId25"/>
    <p:sldId id="271" r:id="rId26"/>
    <p:sldId id="298" r:id="rId27"/>
    <p:sldId id="272" r:id="rId28"/>
    <p:sldId id="273" r:id="rId29"/>
    <p:sldId id="274" r:id="rId30"/>
    <p:sldId id="275" r:id="rId31"/>
    <p:sldId id="284" r:id="rId32"/>
    <p:sldId id="276" r:id="rId33"/>
    <p:sldId id="285" r:id="rId34"/>
    <p:sldId id="287" r:id="rId35"/>
    <p:sldId id="286" r:id="rId36"/>
    <p:sldId id="299" r:id="rId37"/>
    <p:sldId id="288" r:id="rId38"/>
    <p:sldId id="289" r:id="rId39"/>
    <p:sldId id="277" r:id="rId40"/>
    <p:sldId id="290" r:id="rId41"/>
    <p:sldId id="278" r:id="rId42"/>
    <p:sldId id="292" r:id="rId43"/>
    <p:sldId id="279" r:id="rId44"/>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9937"/>
    <a:srgbClr val="627931"/>
    <a:srgbClr val="85A346"/>
    <a:srgbClr val="389802"/>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53" autoAdjust="0"/>
    <p:restoredTop sz="73137" autoAdjust="0"/>
  </p:normalViewPr>
  <p:slideViewPr>
    <p:cSldViewPr>
      <p:cViewPr varScale="1">
        <p:scale>
          <a:sx n="114" d="100"/>
          <a:sy n="114" d="100"/>
        </p:scale>
        <p:origin x="712"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2536" y="-32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08101534-DC3B-4BDA-9E98-BD412EEF7AF4}" type="datetimeFigureOut">
              <a:rPr lang="en-US" smtClean="0"/>
              <a:pPr/>
              <a:t>1/22/19</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89919B8-7115-4C11-8B6B-E2B75CF40D3E}" type="slidenum">
              <a:rPr lang="en-US" smtClean="0"/>
              <a:pPr/>
              <a:t>‹#›</a:t>
            </a:fld>
            <a:endParaRPr lang="en-US"/>
          </a:p>
        </p:txBody>
      </p:sp>
    </p:spTree>
    <p:extLst>
      <p:ext uri="{BB962C8B-B14F-4D97-AF65-F5344CB8AC3E}">
        <p14:creationId xmlns:p14="http://schemas.microsoft.com/office/powerpoint/2010/main" val="407785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9919B8-7115-4C11-8B6B-E2B75CF40D3E}" type="slidenum">
              <a:rPr lang="en-US" smtClean="0"/>
              <a:pPr/>
              <a:t>1</a:t>
            </a:fld>
            <a:endParaRPr lang="en-US"/>
          </a:p>
        </p:txBody>
      </p:sp>
    </p:spTree>
    <p:extLst>
      <p:ext uri="{BB962C8B-B14F-4D97-AF65-F5344CB8AC3E}">
        <p14:creationId xmlns:p14="http://schemas.microsoft.com/office/powerpoint/2010/main" val="1850612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525164"/>
            <a:ext cx="5486400" cy="6074006"/>
          </a:xfrm>
        </p:spPr>
        <p:txBody>
          <a:bodyPr>
            <a:normAutofit/>
          </a:bodyPr>
          <a:lstStyle/>
          <a:p>
            <a:r>
              <a:rPr lang="en-US" b="1" dirty="0"/>
              <a:t>How to Hear God’s Word</a:t>
            </a:r>
            <a:endParaRPr lang="en-US" dirty="0"/>
          </a:p>
          <a:p>
            <a:r>
              <a:rPr lang="en-US" dirty="0"/>
              <a:t>	</a:t>
            </a:r>
          </a:p>
          <a:p>
            <a:pPr lvl="0"/>
            <a:r>
              <a:rPr lang="en-US" dirty="0"/>
              <a:t>1. Be </a:t>
            </a:r>
            <a:r>
              <a:rPr lang="en-US" b="1" u="sng" dirty="0"/>
              <a:t>ready</a:t>
            </a:r>
            <a:r>
              <a:rPr lang="en-US" dirty="0"/>
              <a:t> and </a:t>
            </a:r>
            <a:r>
              <a:rPr lang="en-US" b="1" u="sng" dirty="0"/>
              <a:t>eager</a:t>
            </a:r>
            <a:r>
              <a:rPr lang="en-US" dirty="0"/>
              <a:t> to hear God!  (Ask God to prepare your heart.)</a:t>
            </a:r>
          </a:p>
          <a:p>
            <a:r>
              <a:rPr lang="en-US" i="1" dirty="0"/>
              <a:t>Jesus said, “He who has ears to hear, let Him hear!”  Luke 8:8b (NIV)</a:t>
            </a:r>
            <a:endParaRPr lang="en-US" dirty="0"/>
          </a:p>
          <a:p>
            <a:r>
              <a:rPr lang="en-US" i="1" dirty="0"/>
              <a:t>“Let your hearts hold fast to my words….” Proverbs 4:4( NASB)</a:t>
            </a:r>
            <a:endParaRPr lang="en-US" dirty="0"/>
          </a:p>
          <a:p>
            <a:r>
              <a:rPr lang="en-US" dirty="0"/>
              <a:t> </a:t>
            </a:r>
          </a:p>
          <a:p>
            <a:pPr lvl="0"/>
            <a:r>
              <a:rPr lang="en-US" b="1" u="sng" dirty="0"/>
              <a:t>2. Pray</a:t>
            </a:r>
            <a:r>
              <a:rPr lang="en-US" dirty="0"/>
              <a:t> first. Rely on the </a:t>
            </a:r>
            <a:r>
              <a:rPr lang="en-US" b="1" u="sng" dirty="0"/>
              <a:t>Holy</a:t>
            </a:r>
            <a:r>
              <a:rPr lang="en-US" dirty="0"/>
              <a:t> </a:t>
            </a:r>
            <a:r>
              <a:rPr lang="en-US" b="1" u="sng" dirty="0"/>
              <a:t>Spirit</a:t>
            </a:r>
            <a:r>
              <a:rPr lang="en-US" dirty="0"/>
              <a:t>.  (He’s your private Tutor!)</a:t>
            </a:r>
          </a:p>
          <a:p>
            <a:pPr>
              <a:tabLst>
                <a:tab pos="228600" algn="l"/>
              </a:tabLst>
            </a:pPr>
            <a:r>
              <a:rPr lang="en-US" i="1" dirty="0"/>
              <a:t>	“But when He, the Spirit of Truth, comes, He will guide you into all truth.” John 16:13 (NASB)</a:t>
            </a:r>
            <a:endParaRPr lang="en-US" dirty="0"/>
          </a:p>
          <a:p>
            <a:r>
              <a:rPr lang="en-US" dirty="0"/>
              <a:t> </a:t>
            </a:r>
          </a:p>
          <a:p>
            <a:r>
              <a:rPr lang="en-US" dirty="0"/>
              <a:t>“But the Holy Spirit can strengthen our spiritual eyesight, enabling us to see what our natural eyes cannot see, or our ears hear, or our mind comprehend.  By the Spirit which searches all things, even the deep things of God, have been revealed precious truths which cannot be described by pen or voice.”  Ellen G. White, </a:t>
            </a:r>
            <a:r>
              <a:rPr lang="en-US" i="1" dirty="0"/>
              <a:t>Sons and Daughters of God</a:t>
            </a:r>
            <a:r>
              <a:rPr lang="en-US" dirty="0"/>
              <a:t>, p. 34.</a:t>
            </a:r>
          </a:p>
          <a:p>
            <a:r>
              <a:rPr lang="en-US" dirty="0"/>
              <a:t> </a:t>
            </a:r>
          </a:p>
          <a:p>
            <a:pPr lvl="0"/>
            <a:r>
              <a:rPr lang="en-US" dirty="0"/>
              <a:t>3. Be </a:t>
            </a:r>
            <a:r>
              <a:rPr lang="en-US" b="1" u="sng" dirty="0"/>
              <a:t>aware</a:t>
            </a:r>
            <a:r>
              <a:rPr lang="en-US" dirty="0"/>
              <a:t> of those things that prevent us from hearing God.</a:t>
            </a:r>
          </a:p>
          <a:p>
            <a:r>
              <a:rPr lang="en-US" i="1" dirty="0"/>
              <a:t>Jesus says, “Therefore consider carefully how you listen.  Whoever has will be given more; whoever does not have, even what he thinks he has will be taken from him.” Luke 8:18(NIV)</a:t>
            </a:r>
            <a:endParaRPr lang="en-US" dirty="0"/>
          </a:p>
          <a:p>
            <a:pPr lvl="0"/>
            <a:r>
              <a:rPr lang="en-US" dirty="0"/>
              <a:t> </a:t>
            </a:r>
          </a:p>
        </p:txBody>
      </p:sp>
      <p:sp>
        <p:nvSpPr>
          <p:cNvPr id="4" name="Slide Number Placeholder 3"/>
          <p:cNvSpPr>
            <a:spLocks noGrp="1"/>
          </p:cNvSpPr>
          <p:nvPr>
            <p:ph type="sldNum" sz="quarter" idx="10"/>
          </p:nvPr>
        </p:nvSpPr>
        <p:spPr/>
        <p:txBody>
          <a:bodyPr/>
          <a:lstStyle/>
          <a:p>
            <a:fld id="{489919B8-7115-4C11-8B6B-E2B75CF40D3E}" type="slidenum">
              <a:rPr lang="en-US" smtClean="0"/>
              <a:pPr/>
              <a:t>10</a:t>
            </a:fld>
            <a:endParaRPr lang="en-US"/>
          </a:p>
        </p:txBody>
      </p:sp>
    </p:spTree>
    <p:extLst>
      <p:ext uri="{BB962C8B-B14F-4D97-AF65-F5344CB8AC3E}">
        <p14:creationId xmlns:p14="http://schemas.microsoft.com/office/powerpoint/2010/main" val="928682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What are things that may prevent my hearing the Word of God? To find the answer let’s look to see what Jesus has said in Luke 8:11-15:</a:t>
            </a:r>
          </a:p>
          <a:p>
            <a:pPr lvl="0"/>
            <a:endParaRPr lang="en-US" dirty="0"/>
          </a:p>
          <a:p>
            <a:pPr marL="171450" indent="-171450">
              <a:buFont typeface="Wingdings" charset="2"/>
              <a:buChar char="§"/>
            </a:pPr>
            <a:r>
              <a:rPr lang="en-US" dirty="0"/>
              <a:t>A</a:t>
            </a:r>
            <a:r>
              <a:rPr lang="en-US" b="1" dirty="0"/>
              <a:t> </a:t>
            </a:r>
            <a:r>
              <a:rPr lang="en-US" b="1" u="sng" dirty="0"/>
              <a:t>closed</a:t>
            </a:r>
            <a:r>
              <a:rPr lang="en-US" dirty="0"/>
              <a:t> mind - what causes me to close my mind to God?  (Fear, doubt, unbelief, pride, bitterness?) </a:t>
            </a:r>
            <a:r>
              <a:rPr lang="en-US" i="1" dirty="0"/>
              <a:t>“This is the meaning of the parable [reference to verses 5-8]; the seed is the word of God. Those along the path are the ones who hear, and then the devil comes and takes away the word from their hearts, so that they may not believe and be saved…”</a:t>
            </a:r>
            <a:endParaRPr lang="en-US" dirty="0"/>
          </a:p>
          <a:p>
            <a:pPr marL="171450" indent="-171450">
              <a:buFont typeface="Wingdings" charset="2"/>
              <a:buChar char="§"/>
            </a:pPr>
            <a:r>
              <a:rPr lang="en-US" dirty="0"/>
              <a:t>A </a:t>
            </a:r>
            <a:r>
              <a:rPr lang="en-US" b="1" u="sng" dirty="0"/>
              <a:t>superficial</a:t>
            </a:r>
            <a:r>
              <a:rPr lang="en-US" dirty="0"/>
              <a:t> mind - am I really serious about wanting to hear God speak?  Or, do I really only care if people think I am a Christian?  Do I give up on God as soon as things get a little tough? </a:t>
            </a:r>
            <a:r>
              <a:rPr lang="en-US" i="1" dirty="0"/>
              <a:t>Verse 13: “Those on the rock are the ones who receive the word with joy when they hear it, but they have no root. They believe for awhile, but in the time of testing they fall away.”</a:t>
            </a:r>
            <a:endParaRPr lang="en-US" dirty="0"/>
          </a:p>
          <a:p>
            <a:pPr marL="171450" indent="-171450">
              <a:buFont typeface="Wingdings" charset="2"/>
              <a:buChar char="§"/>
            </a:pPr>
            <a:r>
              <a:rPr lang="en-US" dirty="0"/>
              <a:t>A</a:t>
            </a:r>
            <a:r>
              <a:rPr lang="en-US" b="1" dirty="0"/>
              <a:t> </a:t>
            </a:r>
            <a:r>
              <a:rPr lang="en-US" b="1" u="sng" dirty="0"/>
              <a:t>preoccupied</a:t>
            </a:r>
            <a:r>
              <a:rPr lang="en-US" b="1" dirty="0"/>
              <a:t> </a:t>
            </a:r>
            <a:r>
              <a:rPr lang="en-US" dirty="0"/>
              <a:t>mind</a:t>
            </a:r>
            <a:r>
              <a:rPr lang="en-US" b="1" dirty="0"/>
              <a:t> </a:t>
            </a:r>
            <a:r>
              <a:rPr lang="en-US" dirty="0"/>
              <a:t>– am I too busy and concerned with other things to concentrate on what God has to say?  </a:t>
            </a:r>
            <a:r>
              <a:rPr lang="en-US" i="1" dirty="0"/>
              <a:t>Verse 14: “The seed that fell among the thorns stands for those who hear, but as they go on their way they are choked by life’s worries, riches and pleasures, and they do not mature.”</a:t>
            </a:r>
            <a:endParaRPr lang="en-US" dirty="0"/>
          </a:p>
          <a:p>
            <a:pPr marL="171450" indent="-171450">
              <a:buFont typeface="Wingdings" charset="2"/>
              <a:buChar char="§"/>
            </a:pPr>
            <a:endParaRPr lang="en-US" dirty="0"/>
          </a:p>
          <a:p>
            <a:r>
              <a:rPr lang="en-US" dirty="0"/>
              <a:t>We want to be the seed that fell on good soil!  </a:t>
            </a:r>
            <a:r>
              <a:rPr lang="en-US" b="1" dirty="0"/>
              <a:t>Verse 15: “But the seed on good soil stands for those with a noble and good heart, who hear the word, retain it, and by persevering produce a good crop.”</a:t>
            </a:r>
            <a:endParaRPr lang="en-US" dirty="0"/>
          </a:p>
          <a:p>
            <a:pPr marL="457200" indent="-228600"/>
            <a:endParaRPr lang="en-US"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11</a:t>
            </a:fld>
            <a:endParaRPr lang="en-US"/>
          </a:p>
        </p:txBody>
      </p:sp>
    </p:spTree>
    <p:extLst>
      <p:ext uri="{BB962C8B-B14F-4D97-AF65-F5344CB8AC3E}">
        <p14:creationId xmlns:p14="http://schemas.microsoft.com/office/powerpoint/2010/main" val="1520982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4388" y="474663"/>
            <a:ext cx="2787650" cy="2092325"/>
          </a:xfrm>
        </p:spPr>
      </p:sp>
      <p:sp>
        <p:nvSpPr>
          <p:cNvPr id="3" name="Notes Placeholder 2"/>
          <p:cNvSpPr>
            <a:spLocks noGrp="1"/>
          </p:cNvSpPr>
          <p:nvPr>
            <p:ph type="body" idx="1"/>
          </p:nvPr>
        </p:nvSpPr>
        <p:spPr>
          <a:xfrm>
            <a:off x="685800" y="2817997"/>
            <a:ext cx="5486400" cy="5781173"/>
          </a:xfrm>
        </p:spPr>
        <p:txBody>
          <a:bodyPr>
            <a:noAutofit/>
          </a:bodyPr>
          <a:lstStyle/>
          <a:p>
            <a:pPr lvl="0"/>
            <a:r>
              <a:rPr lang="en-US" b="1" dirty="0"/>
              <a:t>How do I deal with problems that may be preventing me from hearing God? </a:t>
            </a:r>
          </a:p>
          <a:p>
            <a:r>
              <a:rPr lang="en-US" b="1" dirty="0"/>
              <a:t> </a:t>
            </a:r>
          </a:p>
          <a:p>
            <a:pPr marL="171450" lvl="0" indent="-171450">
              <a:buFont typeface="Arial" charset="0"/>
              <a:buChar char="•"/>
            </a:pPr>
            <a:r>
              <a:rPr lang="en-US" b="1" u="sng" dirty="0"/>
              <a:t>Confess</a:t>
            </a:r>
            <a:r>
              <a:rPr lang="en-US" dirty="0"/>
              <a:t> and r</a:t>
            </a:r>
            <a:r>
              <a:rPr lang="en-US" b="1" u="sng" dirty="0"/>
              <a:t>epent</a:t>
            </a:r>
            <a:r>
              <a:rPr lang="en-US" dirty="0"/>
              <a:t> of any sin in my life.  (“If we confess our sin He is faithful and just and will forgive us our sins and purify us from all unrighteousness.“ 1 John1:9.  Also consider James 1:21, “Therefore, get rid of all moral filth and the evil that is so prevalent and humbly accept the word planted in you, which can save you.”)</a:t>
            </a:r>
          </a:p>
          <a:p>
            <a:r>
              <a:rPr lang="en-US" dirty="0"/>
              <a:t> </a:t>
            </a:r>
          </a:p>
          <a:p>
            <a:pPr marL="171450" lvl="0" indent="-171450">
              <a:buFont typeface="Arial" charset="0"/>
              <a:buChar char="•"/>
            </a:pPr>
            <a:r>
              <a:rPr lang="en-US" b="1" dirty="0"/>
              <a:t>Object lesson:</a:t>
            </a:r>
            <a:r>
              <a:rPr lang="en-US" dirty="0"/>
              <a:t> Say you had a glass of milk but you wanted a glass of water.  Would you add water to the milk or would you pour the milk out and rinse the glass and then fill it with water?  We need to get rid of the “moral filth” of our life and fill ourselves more and more with the word of God.</a:t>
            </a:r>
          </a:p>
          <a:p>
            <a:r>
              <a:rPr lang="en-US" dirty="0"/>
              <a:t> </a:t>
            </a:r>
          </a:p>
          <a:p>
            <a:pPr marL="171450" lvl="0" indent="-171450">
              <a:buFont typeface="Arial" charset="0"/>
              <a:buChar char="•"/>
            </a:pPr>
            <a:r>
              <a:rPr lang="en-US" dirty="0"/>
              <a:t>Begin being </a:t>
            </a:r>
            <a:r>
              <a:rPr lang="en-US" b="1" u="sng" dirty="0"/>
              <a:t>obedient.</a:t>
            </a:r>
            <a:r>
              <a:rPr lang="en-US" dirty="0"/>
              <a:t> As Luke 8:15 points out we need to cultivate hearts prepared to receive God’s word, to receive God’s Word, retain it by meditation and memorizing, and by applying it (being obedient to what God has revealed to you) and allowing the Holy Spirit to bring God’s work to fruition in our life. Keep in mind that no matter how small the act of obedience God is building your character and transforming your mind.</a:t>
            </a:r>
          </a:p>
          <a:p>
            <a:endParaRPr lang="en-US"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12</a:t>
            </a:fld>
            <a:endParaRPr lang="en-US"/>
          </a:p>
        </p:txBody>
      </p:sp>
    </p:spTree>
    <p:extLst>
      <p:ext uri="{BB962C8B-B14F-4D97-AF65-F5344CB8AC3E}">
        <p14:creationId xmlns:p14="http://schemas.microsoft.com/office/powerpoint/2010/main" val="689442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4. Take </a:t>
            </a:r>
            <a:r>
              <a:rPr lang="en-US" b="1" u="sng" dirty="0"/>
              <a:t>notes</a:t>
            </a:r>
            <a:r>
              <a:rPr lang="en-US" dirty="0"/>
              <a:t> on what you hear.  Keep a spiritual notebook. This will help you organize and retain the blessings of God.</a:t>
            </a:r>
          </a:p>
          <a:p>
            <a:endParaRPr lang="en-US" dirty="0"/>
          </a:p>
          <a:p>
            <a:r>
              <a:rPr lang="en-US" i="1" dirty="0"/>
              <a:t>“We must pay more careful attention to what we’ve heard, so that we do not drift away!”  Hebrews 2:1</a:t>
            </a:r>
            <a:endParaRPr lang="en-US" dirty="0"/>
          </a:p>
          <a:p>
            <a:r>
              <a:rPr lang="en-US" dirty="0"/>
              <a:t> </a:t>
            </a:r>
          </a:p>
          <a:p>
            <a:pPr lvl="0"/>
            <a:r>
              <a:rPr lang="en-US" b="1" u="sng" dirty="0"/>
              <a:t>5. Act</a:t>
            </a:r>
            <a:r>
              <a:rPr lang="en-US" b="1" dirty="0"/>
              <a:t> </a:t>
            </a:r>
            <a:r>
              <a:rPr lang="en-US" dirty="0"/>
              <a:t>on what you hear!</a:t>
            </a:r>
            <a:br>
              <a:rPr lang="en-US" dirty="0"/>
            </a:br>
            <a:r>
              <a:rPr lang="en-US" i="1" dirty="0"/>
              <a:t>“Do not merely listen to the Word, and so deceive yourselves.  Do what it says!”  James 1:22</a:t>
            </a:r>
            <a:endParaRPr lang="en-US" dirty="0"/>
          </a:p>
          <a:p>
            <a:endParaRPr lang="en-US"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13</a:t>
            </a:fld>
            <a:endParaRPr lang="en-US"/>
          </a:p>
        </p:txBody>
      </p:sp>
    </p:spTree>
    <p:extLst>
      <p:ext uri="{BB962C8B-B14F-4D97-AF65-F5344CB8AC3E}">
        <p14:creationId xmlns:p14="http://schemas.microsoft.com/office/powerpoint/2010/main" val="2089816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Read God’s Word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How often should I read God’s word?  </a:t>
            </a:r>
            <a:r>
              <a:rPr lang="en-US" sz="1200" b="1" u="sng" kern="1200" dirty="0">
                <a:solidFill>
                  <a:schemeClr val="tx1"/>
                </a:solidFill>
                <a:effectLst/>
                <a:latin typeface="+mn-lt"/>
                <a:ea typeface="+mn-ea"/>
                <a:cs typeface="+mn-cs"/>
              </a:rPr>
              <a:t>Daily</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scriptures] shall be his constant companion.  He must read from it every day of his life so that he will learn to respect the Lord His God by obeying all of His commands.” Deuteronomy.17:19</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9919B8-7115-4C11-8B6B-E2B75CF40D3E}" type="slidenum">
              <a:rPr lang="en-US" smtClean="0"/>
              <a:pPr/>
              <a:t>14</a:t>
            </a:fld>
            <a:endParaRPr lang="en-US"/>
          </a:p>
        </p:txBody>
      </p:sp>
    </p:spTree>
    <p:extLst>
      <p:ext uri="{BB962C8B-B14F-4D97-AF65-F5344CB8AC3E}">
        <p14:creationId xmlns:p14="http://schemas.microsoft.com/office/powerpoint/2010/main" val="1142930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r>
              <a:rPr lang="en-US" sz="1200" b="1" kern="1200" dirty="0">
                <a:solidFill>
                  <a:schemeClr val="tx1"/>
                </a:solidFill>
                <a:effectLst/>
                <a:latin typeface="+mn-lt"/>
                <a:ea typeface="+mn-ea"/>
                <a:cs typeface="+mn-cs"/>
              </a:rPr>
              <a:t>Suggestions for successful reading: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Have a plan!</a:t>
            </a:r>
            <a:r>
              <a:rPr lang="en-US" sz="1200" kern="1200" dirty="0">
                <a:solidFill>
                  <a:schemeClr val="tx1"/>
                </a:solidFill>
                <a:effectLst/>
                <a:latin typeface="+mn-lt"/>
                <a:ea typeface="+mn-ea"/>
                <a:cs typeface="+mn-cs"/>
              </a:rPr>
              <a:t>  Read it systematically.  There are many “read the Bible through in a year” plans or devise your own.  You want to avoid just reading a text here and there or even a chapter here and there.  Get used to reading a whole book of the Bible through, even if it is in more than one sitting so you will get a better understanding of the larger context.</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Bible without notes</a:t>
            </a:r>
            <a:r>
              <a:rPr lang="en-US" sz="1200" kern="1200" dirty="0">
                <a:solidFill>
                  <a:schemeClr val="tx1"/>
                </a:solidFill>
                <a:effectLst/>
                <a:latin typeface="+mn-lt"/>
                <a:ea typeface="+mn-ea"/>
                <a:cs typeface="+mn-cs"/>
              </a:rPr>
              <a:t>.  In your study Bible you will probably want to make lots of notes, (I do!), but have a Bible to read from that is not filled with notes.  When you have notes you are tempted to focus on the same points each time.  If you are reading from a Bible without notes you will be more available to new thoughts.</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Read it in different translations/paraphrases.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Paraphrase –</a:t>
            </a:r>
            <a:r>
              <a:rPr lang="en-US" sz="1200" kern="1200" dirty="0">
                <a:solidFill>
                  <a:schemeClr val="tx1"/>
                </a:solidFill>
                <a:effectLst/>
                <a:latin typeface="+mn-lt"/>
                <a:ea typeface="+mn-ea"/>
                <a:cs typeface="+mn-cs"/>
              </a:rPr>
              <a:t> A paraphrase will reflect the translator’s interpretation.  It is easy to read and is helpful to get a concept of the overall subject.  But a paraphrase is not reliable for a final understanding of what the original text actually said. The paraphrase can be very helpful, though, when checked against a translation for accuracy.  It often manages to say things in an easier way for us to understand.</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Translation </a:t>
            </a:r>
            <a:r>
              <a:rPr lang="en-US" sz="1200" kern="1200" dirty="0">
                <a:solidFill>
                  <a:schemeClr val="tx1"/>
                </a:solidFill>
                <a:effectLst/>
                <a:latin typeface="+mn-lt"/>
                <a:ea typeface="+mn-ea"/>
                <a:cs typeface="+mn-cs"/>
              </a:rPr>
              <a:t>– A translation is a rendering of scripture from the original language to our own. Original text or the sources as close to the original text as possible are used. A group of scholars work together on a translation and the process is a very long, careful process.  One of your handouts will give some guidance on various translations to use.</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Read it aloud, quietly to yourself!</a:t>
            </a:r>
            <a:r>
              <a:rPr lang="en-US" sz="1200" kern="1200" dirty="0">
                <a:solidFill>
                  <a:schemeClr val="tx1"/>
                </a:solidFill>
                <a:effectLst/>
                <a:latin typeface="+mn-lt"/>
                <a:ea typeface="+mn-ea"/>
                <a:cs typeface="+mn-cs"/>
              </a:rPr>
              <a:t>  This will help your mind to not wander.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Reading just (approximately) 15 minutes a day, will allow you to read through the entire Bible in one year!</a:t>
            </a:r>
          </a:p>
        </p:txBody>
      </p:sp>
      <p:sp>
        <p:nvSpPr>
          <p:cNvPr id="4" name="Slide Number Placeholder 3"/>
          <p:cNvSpPr>
            <a:spLocks noGrp="1"/>
          </p:cNvSpPr>
          <p:nvPr>
            <p:ph type="sldNum" sz="quarter" idx="10"/>
          </p:nvPr>
        </p:nvSpPr>
        <p:spPr/>
        <p:txBody>
          <a:bodyPr/>
          <a:lstStyle/>
          <a:p>
            <a:fld id="{489919B8-7115-4C11-8B6B-E2B75CF40D3E}" type="slidenum">
              <a:rPr lang="en-US" smtClean="0"/>
              <a:pPr/>
              <a:t>15</a:t>
            </a:fld>
            <a:endParaRPr lang="en-US"/>
          </a:p>
        </p:txBody>
      </p:sp>
    </p:spTree>
    <p:extLst>
      <p:ext uri="{BB962C8B-B14F-4D97-AF65-F5344CB8AC3E}">
        <p14:creationId xmlns:p14="http://schemas.microsoft.com/office/powerpoint/2010/main" val="1637840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401638"/>
            <a:ext cx="2324100" cy="1743075"/>
          </a:xfrm>
        </p:spPr>
      </p:sp>
      <p:sp>
        <p:nvSpPr>
          <p:cNvPr id="3" name="Notes Placeholder 2"/>
          <p:cNvSpPr>
            <a:spLocks noGrp="1"/>
          </p:cNvSpPr>
          <p:nvPr>
            <p:ph type="body" idx="1"/>
          </p:nvPr>
        </p:nvSpPr>
        <p:spPr>
          <a:xfrm>
            <a:off x="685800" y="2271936"/>
            <a:ext cx="5486400" cy="6661940"/>
          </a:xfrm>
        </p:spPr>
        <p:txBody>
          <a:bodyPr>
            <a:normAutofit lnSpcReduction="10000"/>
          </a:bodyPr>
          <a:lstStyle/>
          <a:p>
            <a:r>
              <a:rPr lang="en-US" b="1" dirty="0"/>
              <a:t>Benefits of Bible Study</a:t>
            </a:r>
            <a:endParaRPr lang="en-US" dirty="0"/>
          </a:p>
          <a:p>
            <a:r>
              <a:rPr lang="en-US" b="1" dirty="0"/>
              <a:t> </a:t>
            </a:r>
            <a:endParaRPr lang="en-US" dirty="0"/>
          </a:p>
          <a:p>
            <a:pPr lvl="0"/>
            <a:r>
              <a:rPr lang="en-US" b="1" dirty="0"/>
              <a:t>1. It will give us a stronger, healthier </a:t>
            </a:r>
            <a:r>
              <a:rPr lang="en-US" b="1" u="sng" dirty="0"/>
              <a:t>mind</a:t>
            </a:r>
            <a:r>
              <a:rPr lang="en-US" b="1" dirty="0"/>
              <a:t> </a:t>
            </a:r>
            <a:r>
              <a:rPr lang="en-US" dirty="0"/>
              <a:t>– (better judgment, evenly-balanced mind, clearer comprehension and understanding, strengthened retentive ability and memory)</a:t>
            </a:r>
          </a:p>
          <a:p>
            <a:pPr lvl="0"/>
            <a:r>
              <a:rPr lang="en-US" i="1" dirty="0"/>
              <a:t>	</a:t>
            </a:r>
            <a:endParaRPr lang="en-US" dirty="0"/>
          </a:p>
          <a:p>
            <a:r>
              <a:rPr lang="en-US" i="1" dirty="0"/>
              <a:t>“Do not conform any longer to the pattern of this world, but be transformed by the renewing of your mind. Then you will be able to test and approve what God’s will is―His good, pleasing and perfect will.”  Romans 12:2 (The renewal comes from God’s Word) (NIV)</a:t>
            </a:r>
            <a:endParaRPr lang="en-US" dirty="0"/>
          </a:p>
          <a:p>
            <a:r>
              <a:rPr lang="en-US" i="1" dirty="0"/>
              <a:t> </a:t>
            </a:r>
            <a:endParaRPr lang="en-US" dirty="0"/>
          </a:p>
          <a:p>
            <a:r>
              <a:rPr lang="en-US" dirty="0"/>
              <a:t>“As they themselves drink from the fountain of living water, from them will flow living streams to bless and refresh others.”  </a:t>
            </a:r>
            <a:r>
              <a:rPr lang="en-US" i="1" dirty="0"/>
              <a:t>Counsels to Parents, Teachers, and Students</a:t>
            </a:r>
            <a:r>
              <a:rPr lang="en-US" dirty="0"/>
              <a:t>, p. 450</a:t>
            </a:r>
          </a:p>
          <a:p>
            <a:r>
              <a:rPr lang="en-US" dirty="0"/>
              <a:t> </a:t>
            </a:r>
          </a:p>
          <a:p>
            <a:pPr lvl="0"/>
            <a:r>
              <a:rPr lang="en-US" b="1" dirty="0"/>
              <a:t>2. We will be better able to live a </a:t>
            </a:r>
            <a:r>
              <a:rPr lang="en-US" b="1" u="sng" dirty="0"/>
              <a:t>pure</a:t>
            </a:r>
            <a:r>
              <a:rPr lang="en-US" b="1" dirty="0"/>
              <a:t> life.</a:t>
            </a:r>
          </a:p>
          <a:p>
            <a:r>
              <a:rPr lang="en-US" i="1" dirty="0"/>
              <a:t>“Christ loved the church and gave Himself up for her to make her holy, cleansing her by the washing with water through the word…” Ephesians 5 25-26 (NIV)	</a:t>
            </a:r>
            <a:endParaRPr lang="en-US" dirty="0"/>
          </a:p>
          <a:p>
            <a:r>
              <a:rPr lang="en-US" i="1" dirty="0"/>
              <a:t>“How can a young man keep his way pure?  By living according to your word.”  Psalm 119:9 (NIV)</a:t>
            </a:r>
            <a:endParaRPr lang="en-US" dirty="0"/>
          </a:p>
          <a:p>
            <a:r>
              <a:rPr lang="en-US" dirty="0"/>
              <a:t> </a:t>
            </a:r>
          </a:p>
          <a:p>
            <a:pPr lvl="0"/>
            <a:r>
              <a:rPr lang="en-US" b="1" dirty="0"/>
              <a:t>3. We will be more aware of God’s </a:t>
            </a:r>
            <a:r>
              <a:rPr lang="en-US" b="1" u="sng" dirty="0"/>
              <a:t>guidance</a:t>
            </a:r>
            <a:r>
              <a:rPr lang="en-US" b="1" dirty="0"/>
              <a:t> in our lives.</a:t>
            </a:r>
          </a:p>
          <a:p>
            <a:r>
              <a:rPr lang="en-US" i="1" dirty="0"/>
              <a:t>“I guide you in the way of wisdom and lead you along straight paths.  When you walk, your steps will not be hampered; when you run, you will not stumble. Hold on to instruction, do not let it go; guard it well, for it is your life.”  Proverbs 4:11-13 (NIV) [verses 4-5 show us that God’s Word is the way of wisdom]</a:t>
            </a:r>
            <a:br>
              <a:rPr lang="en-US" i="1" dirty="0"/>
            </a:br>
            <a:endParaRPr lang="en-US" dirty="0"/>
          </a:p>
          <a:p>
            <a:r>
              <a:rPr lang="en-US" i="1" dirty="0"/>
              <a:t>“Send forth your light and your truth, let them guide me; let them bring me to your holy mountain, to the place where you dwell.” Psalm 43:3 (NIV) Light and truth are common references to God’s Word.</a:t>
            </a:r>
            <a:br>
              <a:rPr lang="en-US" i="1" dirty="0"/>
            </a:br>
            <a:endParaRPr lang="en-US" dirty="0"/>
          </a:p>
          <a:p>
            <a:r>
              <a:rPr lang="en-US" i="1" dirty="0"/>
              <a:t>“The unfolding of your word gives light; it gives understanding to the simple [childlike].” </a:t>
            </a:r>
            <a:br>
              <a:rPr lang="en-US" i="1" dirty="0"/>
            </a:br>
            <a:r>
              <a:rPr lang="en-US" i="1" dirty="0"/>
              <a:t>Psalm 119:130 (NIV)</a:t>
            </a:r>
            <a:endParaRPr lang="en-US" dirty="0"/>
          </a:p>
          <a:p>
            <a:r>
              <a:rPr lang="en-US" dirty="0"/>
              <a:t> </a:t>
            </a:r>
          </a:p>
          <a:p>
            <a:pPr lvl="0"/>
            <a:r>
              <a:rPr lang="en-US" b="1" dirty="0"/>
              <a:t>4. It will bring us into the </a:t>
            </a:r>
            <a:r>
              <a:rPr lang="en-US" b="1" u="sng" dirty="0"/>
              <a:t>will</a:t>
            </a:r>
            <a:r>
              <a:rPr lang="en-US" b="1" dirty="0"/>
              <a:t> of God.</a:t>
            </a:r>
          </a:p>
          <a:p>
            <a:r>
              <a:rPr lang="en-US" i="1" dirty="0"/>
              <a:t>“If you remain in me and My words remain in you, ask whatever you wish, and it will be given you.” John 15:7.  See also Romans 12:2</a:t>
            </a:r>
            <a:endParaRPr lang="en-US" dirty="0"/>
          </a:p>
          <a:p>
            <a:endParaRPr lang="en-US"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16</a:t>
            </a:fld>
            <a:endParaRPr lang="en-US"/>
          </a:p>
        </p:txBody>
      </p:sp>
    </p:spTree>
    <p:extLst>
      <p:ext uri="{BB962C8B-B14F-4D97-AF65-F5344CB8AC3E}">
        <p14:creationId xmlns:p14="http://schemas.microsoft.com/office/powerpoint/2010/main" val="1114646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598372"/>
            <a:ext cx="5486400" cy="6000798"/>
          </a:xfrm>
        </p:spPr>
        <p:txBody>
          <a:bodyPr>
            <a:normAutofit/>
          </a:bodyPr>
          <a:lstStyle/>
          <a:p>
            <a:r>
              <a:rPr lang="en-US" b="1" dirty="0"/>
              <a:t>Can I be sure that God’s Word Will Really Make a Difference for Me? </a:t>
            </a:r>
          </a:p>
          <a:p>
            <a:endParaRPr lang="en-US" dirty="0"/>
          </a:p>
          <a:p>
            <a:pPr lvl="0"/>
            <a:r>
              <a:rPr lang="en-US" dirty="0"/>
              <a:t> God’s character depends on it because He has claimed that His word always accomplishes what He intended for it.</a:t>
            </a:r>
          </a:p>
          <a:p>
            <a:r>
              <a:rPr lang="en-US" i="1" dirty="0"/>
              <a:t>“…My word that goes out from my mouth: It will not return to me empty, but will accomplish what I desire and achieve the purpose for which I sent it.”  Isaiah 55:11  </a:t>
            </a:r>
            <a:endParaRPr lang="en-US" dirty="0"/>
          </a:p>
          <a:p>
            <a:r>
              <a:rPr lang="en-US" dirty="0"/>
              <a:t> </a:t>
            </a:r>
          </a:p>
          <a:p>
            <a:r>
              <a:rPr lang="en-US" dirty="0"/>
              <a:t>Note: We need to be in tune with God’s intent for His claims and promises―that becomes more clear as we become very familiar with His word and commune with Him in prayer.</a:t>
            </a:r>
          </a:p>
          <a:p>
            <a:endParaRPr lang="en-US" dirty="0"/>
          </a:p>
          <a:p>
            <a:pPr marL="228600" lvl="0" indent="-228600">
              <a:buAutoNum type="arabicPeriod"/>
            </a:pPr>
            <a:r>
              <a:rPr lang="en-US" b="1" u="none" dirty="0"/>
              <a:t>Yes!</a:t>
            </a:r>
            <a:r>
              <a:rPr lang="en-US" u="none" dirty="0"/>
              <a:t> </a:t>
            </a:r>
          </a:p>
          <a:p>
            <a:pPr marL="0" lvl="0" indent="0">
              <a:buNone/>
            </a:pPr>
            <a:r>
              <a:rPr lang="en-US" u="none" dirty="0"/>
              <a:t> </a:t>
            </a:r>
          </a:p>
          <a:p>
            <a:r>
              <a:rPr lang="en-US" dirty="0"/>
              <a:t>“Deep, earnest study of the word under the guidance of the Holy Spirit will give you fresh manna, and the same Spirit will make its use effectual.”  </a:t>
            </a:r>
            <a:r>
              <a:rPr lang="en-US" i="1" dirty="0"/>
              <a:t>Testimonies</a:t>
            </a:r>
            <a:r>
              <a:rPr lang="en-US" dirty="0"/>
              <a:t>, vol.6, p. 163</a:t>
            </a:r>
          </a:p>
          <a:p>
            <a:r>
              <a:rPr lang="en-US" dirty="0"/>
              <a:t> </a:t>
            </a:r>
          </a:p>
        </p:txBody>
      </p:sp>
      <p:sp>
        <p:nvSpPr>
          <p:cNvPr id="4" name="Slide Number Placeholder 3"/>
          <p:cNvSpPr>
            <a:spLocks noGrp="1"/>
          </p:cNvSpPr>
          <p:nvPr>
            <p:ph type="sldNum" sz="quarter" idx="10"/>
          </p:nvPr>
        </p:nvSpPr>
        <p:spPr/>
        <p:txBody>
          <a:bodyPr/>
          <a:lstStyle/>
          <a:p>
            <a:fld id="{489919B8-7115-4C11-8B6B-E2B75CF40D3E}" type="slidenum">
              <a:rPr lang="en-US" smtClean="0"/>
              <a:pPr/>
              <a:t>17</a:t>
            </a:fld>
            <a:endParaRPr lang="en-US"/>
          </a:p>
        </p:txBody>
      </p:sp>
    </p:spTree>
    <p:extLst>
      <p:ext uri="{BB962C8B-B14F-4D97-AF65-F5344CB8AC3E}">
        <p14:creationId xmlns:p14="http://schemas.microsoft.com/office/powerpoint/2010/main" val="1316953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2. What does it take for this to work for me?</a:t>
            </a:r>
          </a:p>
          <a:p>
            <a:r>
              <a:rPr lang="en-US" b="1" dirty="0"/>
              <a:t> </a:t>
            </a:r>
          </a:p>
          <a:p>
            <a:pPr marL="228600" lvl="0" indent="-228600">
              <a:buFont typeface="+mj-lt"/>
              <a:buAutoNum type="alphaLcParenR"/>
            </a:pPr>
            <a:r>
              <a:rPr lang="en-US" b="1" dirty="0"/>
              <a:t>Accept</a:t>
            </a:r>
            <a:r>
              <a:rPr lang="en-US" b="0" dirty="0"/>
              <a:t>,</a:t>
            </a:r>
            <a:r>
              <a:rPr lang="en-US" b="0" baseline="0" dirty="0"/>
              <a:t> </a:t>
            </a:r>
            <a:r>
              <a:rPr lang="en-US" b="1" dirty="0"/>
              <a:t>Store Up</a:t>
            </a:r>
            <a:r>
              <a:rPr lang="en-US" dirty="0"/>
              <a:t>, and the </a:t>
            </a:r>
            <a:r>
              <a:rPr lang="en-US" b="1" dirty="0"/>
              <a:t>Holy Spirit</a:t>
            </a:r>
            <a:endParaRPr lang="en-US" dirty="0"/>
          </a:p>
          <a:p>
            <a:pPr marL="228600" indent="-228600">
              <a:buFont typeface="+mj-lt"/>
              <a:buAutoNum type="alphaLcParenR"/>
            </a:pPr>
            <a:r>
              <a:rPr lang="en-US" b="1" dirty="0"/>
              <a:t>Application   </a:t>
            </a:r>
            <a:endParaRPr lang="en-US" dirty="0"/>
          </a:p>
          <a:p>
            <a:pPr marL="0" indent="0">
              <a:buFont typeface="+mj-lt"/>
              <a:buNone/>
            </a:pPr>
            <a:endParaRPr lang="en-US" dirty="0"/>
          </a:p>
          <a:p>
            <a:r>
              <a:rPr lang="en-US" dirty="0"/>
              <a:t>We’re told in 1 Timothy 4:7b (</a:t>
            </a:r>
            <a:r>
              <a:rPr lang="en-US" dirty="0" err="1"/>
              <a:t>Ph</a:t>
            </a:r>
            <a:r>
              <a:rPr lang="en-US" dirty="0"/>
              <a:t>) </a:t>
            </a:r>
            <a:r>
              <a:rPr lang="en-US" i="1" dirty="0"/>
              <a:t>“Take the time and trouble to keep yourself spiritually fit.”</a:t>
            </a:r>
          </a:p>
          <a:p>
            <a:endParaRPr lang="en-US" dirty="0"/>
          </a:p>
          <a:p>
            <a:endParaRPr lang="en-US"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18</a:t>
            </a:fld>
            <a:endParaRPr lang="en-US"/>
          </a:p>
        </p:txBody>
      </p:sp>
    </p:spTree>
    <p:extLst>
      <p:ext uri="{BB962C8B-B14F-4D97-AF65-F5344CB8AC3E}">
        <p14:creationId xmlns:p14="http://schemas.microsoft.com/office/powerpoint/2010/main" val="2035967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327025"/>
            <a:ext cx="2743200" cy="2057400"/>
          </a:xfrm>
        </p:spPr>
      </p:sp>
      <p:sp>
        <p:nvSpPr>
          <p:cNvPr id="3" name="Notes Placeholder 2"/>
          <p:cNvSpPr>
            <a:spLocks noGrp="1"/>
          </p:cNvSpPr>
          <p:nvPr>
            <p:ph type="body" idx="1"/>
          </p:nvPr>
        </p:nvSpPr>
        <p:spPr>
          <a:xfrm>
            <a:off x="685800" y="2487960"/>
            <a:ext cx="5486400" cy="6111210"/>
          </a:xfrm>
        </p:spPr>
        <p:txBody>
          <a:bodyPr>
            <a:normAutofit/>
          </a:bodyPr>
          <a:lstStyle/>
          <a:p>
            <a:r>
              <a:rPr lang="en-US" b="1" dirty="0"/>
              <a:t>How to Study God’s Word</a:t>
            </a:r>
            <a:endParaRPr lang="en-US" dirty="0"/>
          </a:p>
          <a:p>
            <a:r>
              <a:rPr lang="en-US" dirty="0"/>
              <a:t> </a:t>
            </a:r>
          </a:p>
          <a:p>
            <a:r>
              <a:rPr lang="en-US" i="1" dirty="0"/>
              <a:t>“If  you accept my words and store up my commands within you, turning your ear to wisdom and applying your heart to understanding, and if you call out for insight and cry aloud for understanding, and if you look for it as for silver  and search for it as for hidden treasure, then you will understand the fear of the Lord and find the knowledge of God.”  Proverbs 2: 1-5</a:t>
            </a:r>
            <a:endParaRPr lang="en-US" dirty="0"/>
          </a:p>
          <a:p>
            <a:r>
              <a:rPr lang="en-US" dirty="0"/>
              <a:t> </a:t>
            </a:r>
          </a:p>
          <a:p>
            <a:pPr marL="171450" lvl="0" indent="-171450">
              <a:buFont typeface="Arial" charset="0"/>
              <a:buChar char="•"/>
            </a:pPr>
            <a:r>
              <a:rPr lang="en-US" b="1" u="sng" dirty="0"/>
              <a:t>Study</a:t>
            </a:r>
            <a:r>
              <a:rPr lang="en-US" dirty="0"/>
              <a:t> </a:t>
            </a:r>
            <a:r>
              <a:rPr lang="en-US" b="1" u="sng" dirty="0"/>
              <a:t>for</a:t>
            </a:r>
            <a:r>
              <a:rPr lang="en-US" dirty="0"/>
              <a:t> </a:t>
            </a:r>
            <a:r>
              <a:rPr lang="en-US" b="1" u="sng" dirty="0"/>
              <a:t>yourself</a:t>
            </a:r>
            <a:r>
              <a:rPr lang="en-US" dirty="0"/>
              <a:t>  - don’t depend on what others say.</a:t>
            </a:r>
          </a:p>
          <a:p>
            <a:r>
              <a:rPr lang="en-US" i="1" dirty="0"/>
              <a:t>“They accepted the message eagerly and studied the scriptures everyday…” Acts 17:11</a:t>
            </a:r>
            <a:endParaRPr lang="en-US" dirty="0"/>
          </a:p>
          <a:p>
            <a:r>
              <a:rPr lang="en-US" i="1" dirty="0"/>
              <a:t>“Be a good workman … Know what His Word says and means.” 2 Timothy 2:15</a:t>
            </a:r>
            <a:endParaRPr lang="en-US" dirty="0"/>
          </a:p>
          <a:p>
            <a:r>
              <a:rPr lang="en-US" dirty="0"/>
              <a:t> </a:t>
            </a:r>
          </a:p>
          <a:p>
            <a:pPr marL="171450" lvl="0" indent="-171450">
              <a:buFont typeface="Arial" charset="0"/>
              <a:buChar char="•"/>
            </a:pPr>
            <a:r>
              <a:rPr lang="en-US" b="1" u="sng" dirty="0"/>
              <a:t>Use pen and paper</a:t>
            </a:r>
            <a:r>
              <a:rPr lang="en-US" dirty="0"/>
              <a:t> - if you don’t write things down you will forget!</a:t>
            </a:r>
          </a:p>
          <a:p>
            <a:r>
              <a:rPr lang="en-US" dirty="0"/>
              <a:t> </a:t>
            </a:r>
          </a:p>
          <a:p>
            <a:pPr marL="171450" lvl="0" indent="-171450">
              <a:buFont typeface="Arial" charset="0"/>
              <a:buChar char="•"/>
            </a:pPr>
            <a:r>
              <a:rPr lang="en-US" dirty="0"/>
              <a:t>Know what </a:t>
            </a:r>
            <a:r>
              <a:rPr lang="en-US" b="1" u="sng" dirty="0"/>
              <a:t>questions</a:t>
            </a:r>
            <a:r>
              <a:rPr lang="en-US" dirty="0"/>
              <a:t> to ask.  (Suggestions below and in the section on Meditation)</a:t>
            </a:r>
          </a:p>
          <a:p>
            <a:r>
              <a:rPr lang="en-US" dirty="0"/>
              <a:t> </a:t>
            </a:r>
          </a:p>
          <a:p>
            <a:pPr marL="171450" lvl="0" indent="-171450">
              <a:buFont typeface="Arial" charset="0"/>
              <a:buChar char="•"/>
            </a:pPr>
            <a:r>
              <a:rPr lang="en-US" dirty="0"/>
              <a:t>Always check the </a:t>
            </a:r>
            <a:r>
              <a:rPr lang="en-US" b="1" u="sng" dirty="0"/>
              <a:t>context</a:t>
            </a:r>
            <a:r>
              <a:rPr lang="en-US" dirty="0"/>
              <a:t> within which a verse(s) is/are written.</a:t>
            </a:r>
          </a:p>
          <a:p>
            <a:pPr lvl="0"/>
            <a:endParaRPr lang="en-US" dirty="0"/>
          </a:p>
          <a:p>
            <a:r>
              <a:rPr lang="en-US" dirty="0"/>
              <a:t>Read what comes before, and what comes after the verses being studied.  If you are reading a chapter – scan the previous chapter or read the last paragraph to see what was being discussed. This will often set the stage for you; it may indicate to you why the author is about to say what he says.  If you are studying just a verse or two, read the verses prior to and after ―again this will help you to understand the context within which the verses being studied were written</a:t>
            </a:r>
          </a:p>
          <a:p>
            <a:endParaRPr lang="en-US" sz="1100"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19</a:t>
            </a:fld>
            <a:endParaRPr lang="en-US"/>
          </a:p>
        </p:txBody>
      </p:sp>
    </p:spTree>
    <p:extLst>
      <p:ext uri="{BB962C8B-B14F-4D97-AF65-F5344CB8AC3E}">
        <p14:creationId xmlns:p14="http://schemas.microsoft.com/office/powerpoint/2010/main" val="1551291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327025"/>
            <a:ext cx="2743200" cy="2057400"/>
          </a:xfrm>
        </p:spPr>
      </p:sp>
      <p:sp>
        <p:nvSpPr>
          <p:cNvPr id="3" name="Notes Placeholder 2"/>
          <p:cNvSpPr>
            <a:spLocks noGrp="1"/>
          </p:cNvSpPr>
          <p:nvPr>
            <p:ph type="body" idx="1"/>
          </p:nvPr>
        </p:nvSpPr>
        <p:spPr>
          <a:xfrm>
            <a:off x="685800" y="2559968"/>
            <a:ext cx="5486400" cy="6039202"/>
          </a:xfrm>
        </p:spPr>
        <p:txBody>
          <a:bodyPr>
            <a:normAutofit/>
          </a:bodyPr>
          <a:lstStyle/>
          <a:p>
            <a:r>
              <a:rPr lang="en-US" b="1" dirty="0"/>
              <a:t>Introduction</a:t>
            </a:r>
            <a:endParaRPr lang="en-US" dirty="0"/>
          </a:p>
          <a:p>
            <a:r>
              <a:rPr lang="en-US" dirty="0"/>
              <a:t> </a:t>
            </a:r>
          </a:p>
          <a:p>
            <a:r>
              <a:rPr lang="en-US" dirty="0"/>
              <a:t>We’re here today to talk about one of the most important, most beneficial, most critical responsibilities and privileges that we have in our lives, and that’s Bible Study.  Some see it as a chore, some see it as a hard and mind boggling effort, and some feel they don’t get anything out of Bible Study yet they study anyway out of a sense of obligation.  But some have learned that Bible study is an open doorway to the heart and character of God</a:t>
            </a:r>
            <a:r>
              <a:rPr lang="en-US" sz="1200" kern="1200" dirty="0">
                <a:solidFill>
                  <a:schemeClr val="tx1"/>
                </a:solidFill>
              </a:rPr>
              <a:t>―</a:t>
            </a:r>
            <a:r>
              <a:rPr lang="en-US" dirty="0"/>
              <a:t>an opportunity, a priceless treasure, a faithful guide, a life transforming journey that will extend into eternity.</a:t>
            </a:r>
            <a:r>
              <a:rPr lang="en-US" baseline="0" dirty="0"/>
              <a:t> </a:t>
            </a:r>
            <a:r>
              <a:rPr lang="en-US" dirty="0"/>
              <a:t>This may be the personal experience of each of you here today; maybe for some you wish that this were true for you.  Our goal today is to give you a sturdy foundation and glimpse into what can be in store for you as you become better equipped as students of the word. As WM Leaders we want to be prepared to mentor the women of our churches so that they may also be better equipped as students of the Word.</a:t>
            </a:r>
          </a:p>
          <a:p>
            <a:r>
              <a:rPr lang="en-US" dirty="0"/>
              <a:t> </a:t>
            </a:r>
          </a:p>
          <a:p>
            <a:r>
              <a:rPr lang="en-US" dirty="0"/>
              <a:t>What we will attempt to do today is to lay the foundation for a good, solid approach to Bible Study. We’ll consider what that means for us as individuals and some of the principles that will guide us in our endeavors with God’s Word</a:t>
            </a:r>
            <a:r>
              <a:rPr lang="en-US" b="1" dirty="0"/>
              <a:t>.  </a:t>
            </a:r>
            <a:endParaRPr lang="en-US" dirty="0"/>
          </a:p>
          <a:p>
            <a:r>
              <a:rPr lang="en-US" b="1" dirty="0"/>
              <a:t> </a:t>
            </a:r>
            <a:endParaRPr lang="en-US" dirty="0"/>
          </a:p>
          <a:p>
            <a:r>
              <a:rPr lang="en-US" b="1" dirty="0"/>
              <a:t>[Lead the group in a prayer for the presence and guidance of the Holy Spirit]</a:t>
            </a:r>
            <a:endParaRPr lang="en-US"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2</a:t>
            </a:fld>
            <a:endParaRPr lang="en-US"/>
          </a:p>
        </p:txBody>
      </p:sp>
    </p:spTree>
    <p:extLst>
      <p:ext uri="{BB962C8B-B14F-4D97-AF65-F5344CB8AC3E}">
        <p14:creationId xmlns:p14="http://schemas.microsoft.com/office/powerpoint/2010/main" val="1316505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574675"/>
            <a:ext cx="2743200" cy="2057400"/>
          </a:xfrm>
        </p:spPr>
      </p:sp>
      <p:sp>
        <p:nvSpPr>
          <p:cNvPr id="3" name="Notes Placeholder 2"/>
          <p:cNvSpPr>
            <a:spLocks noGrp="1"/>
          </p:cNvSpPr>
          <p:nvPr>
            <p:ph type="body" idx="1"/>
          </p:nvPr>
        </p:nvSpPr>
        <p:spPr>
          <a:xfrm>
            <a:off x="685800" y="2785462"/>
            <a:ext cx="5486400" cy="6255226"/>
          </a:xfrm>
        </p:spPr>
        <p:txBody>
          <a:bodyPr>
            <a:normAutofit/>
          </a:bodyPr>
          <a:lstStyle/>
          <a:p>
            <a:pPr lvl="0"/>
            <a:r>
              <a:rPr lang="en-US" b="1" dirty="0"/>
              <a:t>5. Guidelines for study by verse or chapter (will cover in the section on Meditation also)</a:t>
            </a:r>
          </a:p>
          <a:p>
            <a:pPr lvl="0"/>
            <a:endParaRPr lang="en-US" b="1" dirty="0"/>
          </a:p>
          <a:p>
            <a:pPr marL="344488" lvl="0" indent="-225425">
              <a:buFont typeface="+mj-lt"/>
              <a:buAutoNum type="alphaLcParenR"/>
            </a:pPr>
            <a:r>
              <a:rPr lang="en-US" dirty="0"/>
              <a:t>What is the theme of the chapter?</a:t>
            </a:r>
          </a:p>
          <a:p>
            <a:pPr marL="344488" lvl="0" indent="-225425">
              <a:buFont typeface="+mj-lt"/>
              <a:buAutoNum type="alphaLcParenR"/>
            </a:pPr>
            <a:r>
              <a:rPr lang="en-US" dirty="0"/>
              <a:t>Which verse stands out the most (to me) in the chapter?</a:t>
            </a:r>
          </a:p>
          <a:p>
            <a:pPr marL="344488" lvl="0" indent="-225425">
              <a:buFont typeface="+mj-lt"/>
              <a:buAutoNum type="alphaLcParenR"/>
            </a:pPr>
            <a:r>
              <a:rPr lang="en-US" dirty="0"/>
              <a:t>What persons are mentioned? What information is included?</a:t>
            </a:r>
          </a:p>
          <a:p>
            <a:pPr marL="344488" lvl="0" indent="-225425">
              <a:buFont typeface="+mj-lt"/>
              <a:buAutoNum type="alphaLcParenR"/>
            </a:pPr>
            <a:r>
              <a:rPr lang="en-US" dirty="0"/>
              <a:t>What are the commands we should keep?</a:t>
            </a:r>
          </a:p>
          <a:p>
            <a:pPr marL="344488" lvl="0" indent="-225425">
              <a:buFont typeface="+mj-lt"/>
              <a:buAutoNum type="alphaLcParenR"/>
            </a:pPr>
            <a:r>
              <a:rPr lang="en-US" dirty="0"/>
              <a:t>What are the promises we should claim?</a:t>
            </a:r>
          </a:p>
          <a:p>
            <a:pPr marL="344488" lvl="0" indent="-225425">
              <a:buFont typeface="+mj-lt"/>
              <a:buAutoNum type="alphaLcParenR"/>
            </a:pPr>
            <a:r>
              <a:rPr lang="en-US" dirty="0"/>
              <a:t>What are the lessons we should remember?</a:t>
            </a:r>
          </a:p>
          <a:p>
            <a:pPr marL="344488" lvl="0" indent="-225425">
              <a:buFont typeface="+mj-lt"/>
              <a:buAutoNum type="alphaLcParenR"/>
            </a:pPr>
            <a:r>
              <a:rPr lang="en-US" dirty="0"/>
              <a:t>Which words and phrases did you like best?</a:t>
            </a:r>
          </a:p>
          <a:p>
            <a:pPr marL="344488" lvl="0" indent="-225425">
              <a:buFont typeface="+mj-lt"/>
              <a:buAutoNum type="alphaLcParenR"/>
            </a:pPr>
            <a:r>
              <a:rPr lang="en-US" dirty="0"/>
              <a:t>Which words kept recurring throughout the chapter?</a:t>
            </a:r>
          </a:p>
          <a:p>
            <a:endParaRPr lang="en-US" sz="1100"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20</a:t>
            </a:fld>
            <a:endParaRPr lang="en-US"/>
          </a:p>
        </p:txBody>
      </p:sp>
    </p:spTree>
    <p:extLst>
      <p:ext uri="{BB962C8B-B14F-4D97-AF65-F5344CB8AC3E}">
        <p14:creationId xmlns:p14="http://schemas.microsoft.com/office/powerpoint/2010/main" val="2132688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8160"/>
            <a:ext cx="5486400" cy="4183380"/>
          </a:xfrm>
        </p:spPr>
        <p:txBody>
          <a:bodyPr/>
          <a:lstStyle/>
          <a:p>
            <a:pPr marL="119063" lvl="0"/>
            <a:r>
              <a:rPr lang="en-US" dirty="0"/>
              <a:t>Which words were not clear as to their meaning?</a:t>
            </a:r>
          </a:p>
          <a:p>
            <a:pPr marL="119063" lvl="0"/>
            <a:r>
              <a:rPr lang="en-US" dirty="0"/>
              <a:t>What logical reason can you detect for the inclusion of this chapter in the Bible?</a:t>
            </a:r>
          </a:p>
          <a:p>
            <a:pPr marL="119063" lvl="0"/>
            <a:r>
              <a:rPr lang="en-US" dirty="0"/>
              <a:t>Is there an example for me to follow?</a:t>
            </a:r>
          </a:p>
          <a:p>
            <a:pPr marL="119063" lvl="0"/>
            <a:r>
              <a:rPr lang="en-US" dirty="0"/>
              <a:t>What are the errors of living that we should avoid?</a:t>
            </a:r>
          </a:p>
          <a:p>
            <a:pPr marL="119063" lvl="0"/>
            <a:r>
              <a:rPr lang="en-US" dirty="0"/>
              <a:t>What does this chapter teach about God?</a:t>
            </a:r>
          </a:p>
          <a:p>
            <a:pPr marL="119063" lvl="0"/>
            <a:endParaRPr lang="en-US" dirty="0"/>
          </a:p>
          <a:p>
            <a:pPr marL="569913" lvl="1" indent="-112713">
              <a:buFont typeface="Arial" pitchFamily="34" charset="0"/>
              <a:buChar char="•"/>
            </a:pPr>
            <a:r>
              <a:rPr lang="en-US" dirty="0"/>
              <a:t>What does it teach me about His character?</a:t>
            </a:r>
          </a:p>
          <a:p>
            <a:pPr marL="569913" lvl="1" indent="-112713">
              <a:buFont typeface="Arial" pitchFamily="34" charset="0"/>
              <a:buChar char="•"/>
            </a:pPr>
            <a:r>
              <a:rPr lang="en-US" dirty="0"/>
              <a:t>What does it teach me about how He relates to people?</a:t>
            </a:r>
          </a:p>
          <a:p>
            <a:pPr marL="569913" lvl="1" indent="-112713">
              <a:buFont typeface="Arial" pitchFamily="34" charset="0"/>
              <a:buChar char="•"/>
            </a:pPr>
            <a:r>
              <a:rPr lang="en-US" dirty="0"/>
              <a:t>What does it teach me about how to worship and love God?</a:t>
            </a:r>
          </a:p>
          <a:p>
            <a:pPr marL="569913" lvl="1" indent="-112713">
              <a:buFont typeface="Arial" pitchFamily="34" charset="0"/>
              <a:buChar char="•"/>
            </a:pPr>
            <a:endParaRPr lang="en-US" dirty="0"/>
          </a:p>
          <a:p>
            <a:pPr marL="119063" lvl="0"/>
            <a:r>
              <a:rPr lang="en-US" dirty="0"/>
              <a:t>What does this passage tell me about my relationship to God?</a:t>
            </a:r>
          </a:p>
          <a:p>
            <a:pPr marL="119063" lvl="0"/>
            <a:endParaRPr lang="en-US" dirty="0"/>
          </a:p>
          <a:p>
            <a:pPr marL="569913" lvl="1" indent="-112713"/>
            <a:r>
              <a:rPr lang="en-US" dirty="0"/>
              <a:t>What does it teach me about God’s relationship to me?</a:t>
            </a:r>
          </a:p>
          <a:p>
            <a:pPr marL="569913" lvl="1" indent="-112713"/>
            <a:r>
              <a:rPr lang="en-US" dirty="0"/>
              <a:t>What does it teach me about my relationship to other believers?</a:t>
            </a:r>
          </a:p>
          <a:p>
            <a:pPr marL="569913" lvl="1" indent="-112713"/>
            <a:r>
              <a:rPr lang="en-US" dirty="0"/>
              <a:t>What does it teach me about my relationship to unbelievers?</a:t>
            </a:r>
          </a:p>
          <a:p>
            <a:pPr marL="569913" lvl="1" indent="-112713"/>
            <a:r>
              <a:rPr lang="en-US" dirty="0"/>
              <a:t>What does it teach me about my relationship to me?</a:t>
            </a:r>
          </a:p>
        </p:txBody>
      </p:sp>
      <p:sp>
        <p:nvSpPr>
          <p:cNvPr id="4" name="Slide Number Placeholder 3"/>
          <p:cNvSpPr>
            <a:spLocks noGrp="1"/>
          </p:cNvSpPr>
          <p:nvPr>
            <p:ph type="sldNum" sz="quarter" idx="10"/>
          </p:nvPr>
        </p:nvSpPr>
        <p:spPr/>
        <p:txBody>
          <a:bodyPr/>
          <a:lstStyle/>
          <a:p>
            <a:fld id="{489919B8-7115-4C11-8B6B-E2B75CF40D3E}" type="slidenum">
              <a:rPr lang="en-US" smtClean="0"/>
              <a:pPr/>
              <a:t>21</a:t>
            </a:fld>
            <a:endParaRPr lang="en-US"/>
          </a:p>
        </p:txBody>
      </p:sp>
    </p:spTree>
    <p:extLst>
      <p:ext uri="{BB962C8B-B14F-4D97-AF65-F5344CB8AC3E}">
        <p14:creationId xmlns:p14="http://schemas.microsoft.com/office/powerpoint/2010/main" val="1004011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6. How do I begin a daily Bible Study program? </a:t>
            </a:r>
          </a:p>
          <a:p>
            <a:pPr lvl="0"/>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key is simply to </a:t>
            </a:r>
            <a:r>
              <a:rPr lang="en-US" sz="1200" b="1" u="sng" kern="1200" dirty="0">
                <a:solidFill>
                  <a:schemeClr val="tx1"/>
                </a:solidFill>
                <a:effectLst/>
                <a:latin typeface="+mn-lt"/>
                <a:ea typeface="+mn-ea"/>
                <a:cs typeface="+mn-cs"/>
              </a:rPr>
              <a:t>begin</a:t>
            </a:r>
            <a:r>
              <a:rPr lang="en-US" sz="1200" kern="1200" dirty="0">
                <a:solidFill>
                  <a:schemeClr val="tx1"/>
                </a:solidFill>
                <a:effectLst/>
                <a:latin typeface="+mn-lt"/>
                <a:ea typeface="+mn-ea"/>
                <a:cs typeface="+mn-cs"/>
              </a:rPr>
              <a:t>!  Then be </a:t>
            </a:r>
            <a:r>
              <a:rPr lang="en-US" sz="1200" b="1" u="sng" kern="1200" dirty="0">
                <a:solidFill>
                  <a:schemeClr val="tx1"/>
                </a:solidFill>
                <a:effectLst/>
                <a:latin typeface="+mn-lt"/>
                <a:ea typeface="+mn-ea"/>
                <a:cs typeface="+mn-cs"/>
              </a:rPr>
              <a:t>consistent</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Don’t try to be the perfect student right away ―this is a lifelong process.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9919B8-7115-4C11-8B6B-E2B75CF40D3E}" type="slidenum">
              <a:rPr lang="en-US" smtClean="0"/>
              <a:pPr/>
              <a:t>22</a:t>
            </a:fld>
            <a:endParaRPr lang="en-US"/>
          </a:p>
        </p:txBody>
      </p:sp>
    </p:spTree>
    <p:extLst>
      <p:ext uri="{BB962C8B-B14F-4D97-AF65-F5344CB8AC3E}">
        <p14:creationId xmlns:p14="http://schemas.microsoft.com/office/powerpoint/2010/main" val="1705632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6913"/>
            <a:ext cx="2787650" cy="2092325"/>
          </a:xfrm>
        </p:spPr>
      </p:sp>
      <p:sp>
        <p:nvSpPr>
          <p:cNvPr id="3" name="Notes Placeholder 2"/>
          <p:cNvSpPr>
            <a:spLocks noGrp="1"/>
          </p:cNvSpPr>
          <p:nvPr>
            <p:ph type="body" idx="1"/>
          </p:nvPr>
        </p:nvSpPr>
        <p:spPr>
          <a:xfrm>
            <a:off x="685800" y="2891205"/>
            <a:ext cx="5486400" cy="5707965"/>
          </a:xfrm>
        </p:spPr>
        <p:txBody>
          <a:bodyPr>
            <a:noAutofit/>
          </a:bodyPr>
          <a:lstStyle/>
          <a:p>
            <a:r>
              <a:rPr lang="en-US" b="1" dirty="0"/>
              <a:t>Memorizing God’s Word</a:t>
            </a:r>
            <a:endParaRPr lang="en-US" dirty="0"/>
          </a:p>
          <a:p>
            <a:r>
              <a:rPr lang="en-US" i="1" dirty="0"/>
              <a:t> </a:t>
            </a:r>
            <a:endParaRPr lang="en-US" dirty="0"/>
          </a:p>
          <a:p>
            <a:r>
              <a:rPr lang="en-US" i="1" dirty="0"/>
              <a:t>“Guard my words as your most precious possession. Write them down, and also keep them deep within your heart.”  Proverbs 7:2-3 (LB)</a:t>
            </a:r>
            <a:endParaRPr lang="en-US" dirty="0"/>
          </a:p>
          <a:p>
            <a:r>
              <a:rPr lang="en-US" dirty="0"/>
              <a:t> </a:t>
            </a:r>
          </a:p>
          <a:p>
            <a:pPr lvl="0"/>
            <a:r>
              <a:rPr lang="en-US" b="1" dirty="0"/>
              <a:t>A. Benefits of memorizing Scripture</a:t>
            </a:r>
            <a:endParaRPr lang="en-US" dirty="0"/>
          </a:p>
          <a:p>
            <a:r>
              <a:rPr lang="en-US" dirty="0"/>
              <a:t> </a:t>
            </a:r>
          </a:p>
          <a:p>
            <a:pPr lvl="0"/>
            <a:r>
              <a:rPr lang="en-US" dirty="0"/>
              <a:t>1. It helps me </a:t>
            </a:r>
            <a:r>
              <a:rPr lang="en-US" b="1" u="sng" dirty="0"/>
              <a:t>resist</a:t>
            </a:r>
            <a:r>
              <a:rPr lang="en-US" dirty="0"/>
              <a:t> temptation.</a:t>
            </a:r>
          </a:p>
          <a:p>
            <a:r>
              <a:rPr lang="en-US" i="1" dirty="0"/>
              <a:t>“I have hidden your Word in my heart that I might not sin against you.” Psalms 119:11</a:t>
            </a:r>
            <a:endParaRPr lang="en-US" dirty="0"/>
          </a:p>
          <a:p>
            <a:endParaRPr lang="en-US" dirty="0"/>
          </a:p>
          <a:p>
            <a:r>
              <a:rPr lang="en-US" dirty="0"/>
              <a:t>2. It helps me make wise </a:t>
            </a:r>
            <a:r>
              <a:rPr lang="en-US" b="1" u="sng" dirty="0"/>
              <a:t>decisions</a:t>
            </a:r>
            <a:r>
              <a:rPr lang="en-US" dirty="0"/>
              <a:t>.</a:t>
            </a:r>
            <a:r>
              <a:rPr lang="en-US" i="1" dirty="0"/>
              <a:t>“ Your word is a lamp to guide me and a light for my path.”  Psalm 119:105</a:t>
            </a:r>
            <a:endParaRPr lang="en-US" dirty="0"/>
          </a:p>
          <a:p>
            <a:r>
              <a:rPr lang="en-US" dirty="0"/>
              <a:t> </a:t>
            </a:r>
          </a:p>
          <a:p>
            <a:pPr lvl="0"/>
            <a:r>
              <a:rPr lang="en-US" dirty="0"/>
              <a:t>3. It </a:t>
            </a:r>
            <a:r>
              <a:rPr lang="en-US" b="1" u="sng" dirty="0"/>
              <a:t>strengthens</a:t>
            </a:r>
            <a:r>
              <a:rPr lang="en-US" dirty="0"/>
              <a:t> me and gives me </a:t>
            </a:r>
            <a:r>
              <a:rPr lang="en-US" b="1" u="sng" dirty="0"/>
              <a:t>peace</a:t>
            </a:r>
            <a:r>
              <a:rPr lang="en-US" dirty="0"/>
              <a:t> when I am under stress. </a:t>
            </a:r>
            <a:r>
              <a:rPr lang="en-US" i="1" dirty="0"/>
              <a:t>“Your promises to me are my hope.  They give me strength in all my troubles; how they refresh and revive me!”  Psalm 119:49 (LB)</a:t>
            </a:r>
            <a:endParaRPr lang="en-US" dirty="0"/>
          </a:p>
          <a:p>
            <a:r>
              <a:rPr lang="en-US" dirty="0"/>
              <a:t> </a:t>
            </a:r>
          </a:p>
          <a:p>
            <a:pPr lvl="0"/>
            <a:r>
              <a:rPr lang="en-US" dirty="0"/>
              <a:t>4. It </a:t>
            </a:r>
            <a:r>
              <a:rPr lang="en-US" b="1" u="sng" dirty="0"/>
              <a:t>comforts</a:t>
            </a:r>
            <a:r>
              <a:rPr lang="en-US" dirty="0"/>
              <a:t> me when I am sad.</a:t>
            </a:r>
          </a:p>
          <a:p>
            <a:r>
              <a:rPr lang="en-US" i="1" dirty="0"/>
              <a:t>“Your words are what sustain me…They bring joy to my sorrowing heart and delight me.”  Jeremiah 15:16 (LB)</a:t>
            </a:r>
            <a:endParaRPr lang="en-US" dirty="0"/>
          </a:p>
          <a:p>
            <a:endParaRPr lang="en-US" dirty="0"/>
          </a:p>
          <a:p>
            <a:pPr lvl="0"/>
            <a:r>
              <a:rPr lang="en-US" dirty="0"/>
              <a:t>5. It helps me </a:t>
            </a:r>
            <a:r>
              <a:rPr lang="en-US" b="1" u="sng" dirty="0"/>
              <a:t>witness</a:t>
            </a:r>
            <a:r>
              <a:rPr lang="en-US" dirty="0"/>
              <a:t> to unbelievers.</a:t>
            </a:r>
          </a:p>
          <a:p>
            <a:r>
              <a:rPr lang="en-US" i="1" dirty="0"/>
              <a:t>“Always be prepared to give an answer to everyone who asks you to give the reasons for the hope that you have.”  1 Peter 3:15 (NIV)</a:t>
            </a:r>
            <a:endParaRPr lang="en-US" dirty="0"/>
          </a:p>
          <a:p>
            <a:endParaRPr lang="en-US"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23</a:t>
            </a:fld>
            <a:endParaRPr lang="en-US"/>
          </a:p>
        </p:txBody>
      </p:sp>
    </p:spTree>
    <p:extLst>
      <p:ext uri="{BB962C8B-B14F-4D97-AF65-F5344CB8AC3E}">
        <p14:creationId xmlns:p14="http://schemas.microsoft.com/office/powerpoint/2010/main" val="1131761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327025"/>
            <a:ext cx="2743200" cy="2057400"/>
          </a:xfrm>
        </p:spPr>
      </p:sp>
      <p:sp>
        <p:nvSpPr>
          <p:cNvPr id="3" name="Notes Placeholder 2"/>
          <p:cNvSpPr>
            <a:spLocks noGrp="1"/>
          </p:cNvSpPr>
          <p:nvPr>
            <p:ph type="body" idx="1"/>
          </p:nvPr>
        </p:nvSpPr>
        <p:spPr>
          <a:xfrm>
            <a:off x="685800" y="2559968"/>
            <a:ext cx="5486400" cy="6039202"/>
          </a:xfrm>
        </p:spPr>
        <p:txBody>
          <a:bodyPr>
            <a:normAutofit/>
          </a:bodyPr>
          <a:lstStyle/>
          <a:p>
            <a:pPr lvl="0"/>
            <a:r>
              <a:rPr lang="en-US" b="1" dirty="0"/>
              <a:t>B. When to memorize</a:t>
            </a:r>
          </a:p>
          <a:p>
            <a:pPr lvl="0"/>
            <a:endParaRPr lang="en-US" dirty="0"/>
          </a:p>
          <a:p>
            <a:pPr marL="344488" lvl="0" indent="-119063">
              <a:buFont typeface="Arial" pitchFamily="34" charset="0"/>
              <a:buChar char="•"/>
            </a:pPr>
            <a:r>
              <a:rPr lang="en-US" dirty="0"/>
              <a:t>During your quiet time.</a:t>
            </a:r>
          </a:p>
          <a:p>
            <a:pPr marL="344488" lvl="0" indent="-119063">
              <a:buFont typeface="Arial" pitchFamily="34" charset="0"/>
              <a:buChar char="•"/>
            </a:pPr>
            <a:r>
              <a:rPr lang="en-US" dirty="0"/>
              <a:t>While exercising</a:t>
            </a:r>
          </a:p>
          <a:p>
            <a:pPr marL="344488" lvl="0" indent="-119063">
              <a:buFont typeface="Arial" pitchFamily="34" charset="0"/>
              <a:buChar char="•"/>
              <a:tabLst>
                <a:tab pos="577850" algn="l"/>
              </a:tabLst>
            </a:pPr>
            <a:r>
              <a:rPr lang="en-US" dirty="0"/>
              <a:t>While waiting (any spare moments – doctor’s office, metro…)</a:t>
            </a:r>
          </a:p>
          <a:p>
            <a:pPr marL="344488" lvl="0" indent="-119063">
              <a:buFont typeface="Arial" pitchFamily="34" charset="0"/>
              <a:buChar char="•"/>
            </a:pPr>
            <a:r>
              <a:rPr lang="en-US" dirty="0"/>
              <a:t>At bedtime (Psalm 63:6)</a:t>
            </a:r>
          </a:p>
          <a:p>
            <a:r>
              <a:rPr lang="en-US" dirty="0"/>
              <a:t> </a:t>
            </a:r>
            <a:r>
              <a:rPr lang="en-US" b="1" dirty="0"/>
              <a:t> </a:t>
            </a:r>
            <a:endParaRPr lang="en-US" dirty="0"/>
          </a:p>
          <a:p>
            <a:endParaRPr lang="en-US" sz="1050"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24</a:t>
            </a:fld>
            <a:endParaRPr lang="en-US"/>
          </a:p>
        </p:txBody>
      </p:sp>
    </p:spTree>
    <p:extLst>
      <p:ext uri="{BB962C8B-B14F-4D97-AF65-F5344CB8AC3E}">
        <p14:creationId xmlns:p14="http://schemas.microsoft.com/office/powerpoint/2010/main" val="1076919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a:t>C. How to memorize a verse</a:t>
            </a:r>
          </a:p>
          <a:p>
            <a:pPr lvl="0"/>
            <a:endParaRPr lang="en-US" dirty="0"/>
          </a:p>
          <a:p>
            <a:pPr marL="466725" lvl="0" indent="-228600">
              <a:buFont typeface="+mj-lt"/>
              <a:buAutoNum type="arabicPeriod"/>
            </a:pPr>
            <a:r>
              <a:rPr lang="en-US" dirty="0"/>
              <a:t>Pick a verse that speaks to you – write it on a note card.</a:t>
            </a:r>
          </a:p>
          <a:p>
            <a:pPr marL="466725" lvl="0" indent="-228600">
              <a:buFont typeface="+mj-lt"/>
              <a:buAutoNum type="arabicPeriod"/>
            </a:pPr>
            <a:r>
              <a:rPr lang="en-US" dirty="0"/>
              <a:t>Say the reference before and after the verse.</a:t>
            </a:r>
          </a:p>
          <a:p>
            <a:pPr marL="466725" lvl="0" indent="-228600">
              <a:buFont typeface="+mj-lt"/>
              <a:buAutoNum type="arabicPeriod"/>
              <a:tabLst>
                <a:tab pos="685800" algn="l"/>
              </a:tabLst>
            </a:pPr>
            <a:r>
              <a:rPr lang="en-US" dirty="0"/>
              <a:t>Read the verse aloud many times. Think about its meaning.</a:t>
            </a:r>
          </a:p>
          <a:p>
            <a:pPr marL="466725" lvl="0" indent="-228600">
              <a:buFont typeface="+mj-lt"/>
              <a:buAutoNum type="arabicPeriod"/>
              <a:tabLst>
                <a:tab pos="685800" algn="l"/>
              </a:tabLst>
            </a:pPr>
            <a:r>
              <a:rPr lang="en-US" dirty="0"/>
              <a:t>Glance at the first phrase and say it aloud.  Glance at the next phrase and say both phrases aloud. Continue this process until you have said the whole verse.</a:t>
            </a:r>
          </a:p>
        </p:txBody>
      </p:sp>
      <p:sp>
        <p:nvSpPr>
          <p:cNvPr id="4" name="Slide Number Placeholder 3"/>
          <p:cNvSpPr>
            <a:spLocks noGrp="1"/>
          </p:cNvSpPr>
          <p:nvPr>
            <p:ph type="sldNum" sz="quarter" idx="10"/>
          </p:nvPr>
        </p:nvSpPr>
        <p:spPr/>
        <p:txBody>
          <a:bodyPr/>
          <a:lstStyle/>
          <a:p>
            <a:fld id="{489919B8-7115-4C11-8B6B-E2B75CF40D3E}" type="slidenum">
              <a:rPr lang="en-US" smtClean="0"/>
              <a:pPr/>
              <a:t>25</a:t>
            </a:fld>
            <a:endParaRPr lang="en-US"/>
          </a:p>
        </p:txBody>
      </p:sp>
    </p:spTree>
    <p:extLst>
      <p:ext uri="{BB962C8B-B14F-4D97-AF65-F5344CB8AC3E}">
        <p14:creationId xmlns:p14="http://schemas.microsoft.com/office/powerpoint/2010/main" val="234262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8125" lvl="0" indent="0">
              <a:buFont typeface="+mj-lt"/>
              <a:buNone/>
              <a:tabLst>
                <a:tab pos="685800" algn="l"/>
              </a:tabLst>
            </a:pPr>
            <a:r>
              <a:rPr lang="en-US" dirty="0"/>
              <a:t>5. Try to say the verse from memory later in the day.  If you cannot remember the complete verse, glance at the cards to refresh your memory.</a:t>
            </a:r>
          </a:p>
          <a:p>
            <a:pPr marL="238125" lvl="0" indent="0">
              <a:buFont typeface="+mj-lt"/>
              <a:buNone/>
              <a:tabLst>
                <a:tab pos="685800" algn="l"/>
              </a:tabLst>
            </a:pPr>
            <a:r>
              <a:rPr lang="en-US" dirty="0"/>
              <a:t>6. Repeat the verse several times each day for a week or until you feel that the verse is firmly implanted in your mind.</a:t>
            </a:r>
          </a:p>
          <a:p>
            <a:pPr marL="238125" lvl="0" indent="0">
              <a:buFont typeface="+mj-lt"/>
              <a:buNone/>
              <a:tabLst>
                <a:tab pos="685800" algn="l"/>
              </a:tabLst>
            </a:pPr>
            <a:r>
              <a:rPr lang="en-US" dirty="0"/>
              <a:t>7. Always memorize the verse word perfect (just as written).</a:t>
            </a:r>
          </a:p>
          <a:p>
            <a:pPr marL="238125" lvl="0" indent="0">
              <a:buFont typeface="+mj-lt"/>
              <a:buNone/>
              <a:tabLst>
                <a:tab pos="685800" algn="l"/>
              </a:tabLst>
            </a:pPr>
            <a:r>
              <a:rPr lang="en-US" dirty="0"/>
              <a:t>8. Get a partner so you can check each other.</a:t>
            </a:r>
          </a:p>
          <a:p>
            <a:endParaRPr lang="en-US" dirty="0"/>
          </a:p>
          <a:p>
            <a:r>
              <a:rPr lang="en-US" b="1" dirty="0"/>
              <a:t>Three main keys for memorizing scripture:</a:t>
            </a:r>
          </a:p>
          <a:p>
            <a:endParaRPr lang="en-US" b="1" dirty="0"/>
          </a:p>
          <a:p>
            <a:r>
              <a:rPr lang="en-US" dirty="0"/>
              <a:t>1. </a:t>
            </a:r>
            <a:r>
              <a:rPr lang="en-US" b="1" dirty="0"/>
              <a:t>Review	</a:t>
            </a:r>
            <a:r>
              <a:rPr lang="en-US" dirty="0"/>
              <a:t>2. </a:t>
            </a:r>
            <a:r>
              <a:rPr lang="en-US" b="1" dirty="0"/>
              <a:t>Review 	</a:t>
            </a:r>
            <a:r>
              <a:rPr lang="en-US" dirty="0"/>
              <a:t>3. </a:t>
            </a:r>
            <a:r>
              <a:rPr lang="en-US" b="1" dirty="0"/>
              <a:t>Review</a:t>
            </a:r>
            <a:endParaRPr lang="en-US" dirty="0"/>
          </a:p>
          <a:p>
            <a:r>
              <a:rPr lang="en-US" b="1" dirty="0"/>
              <a:t> </a:t>
            </a:r>
            <a:endParaRPr lang="en-US" dirty="0"/>
          </a:p>
          <a:p>
            <a:r>
              <a:rPr lang="en-US" i="1" dirty="0"/>
              <a:t>“Your teachings are worth more to me than thousands of pieces of gold and silver.” Psalm 119:72 (NCV)</a:t>
            </a:r>
            <a:endParaRPr lang="en-US"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26</a:t>
            </a:fld>
            <a:endParaRPr lang="en-US"/>
          </a:p>
        </p:txBody>
      </p:sp>
    </p:spTree>
    <p:extLst>
      <p:ext uri="{BB962C8B-B14F-4D97-AF65-F5344CB8AC3E}">
        <p14:creationId xmlns:p14="http://schemas.microsoft.com/office/powerpoint/2010/main" val="1234644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255588"/>
            <a:ext cx="2743200" cy="2057400"/>
          </a:xfrm>
        </p:spPr>
      </p:sp>
      <p:sp>
        <p:nvSpPr>
          <p:cNvPr id="3" name="Notes Placeholder 2"/>
          <p:cNvSpPr>
            <a:spLocks noGrp="1"/>
          </p:cNvSpPr>
          <p:nvPr>
            <p:ph type="body" idx="1"/>
          </p:nvPr>
        </p:nvSpPr>
        <p:spPr>
          <a:xfrm>
            <a:off x="685800" y="2487960"/>
            <a:ext cx="5486400" cy="6111210"/>
          </a:xfrm>
        </p:spPr>
        <p:txBody>
          <a:bodyPr>
            <a:normAutofit/>
          </a:bodyPr>
          <a:lstStyle/>
          <a:p>
            <a:r>
              <a:rPr lang="en-US" b="1" dirty="0"/>
              <a:t>How to Meditate on God’s Word</a:t>
            </a:r>
            <a:endParaRPr lang="en-US" dirty="0"/>
          </a:p>
          <a:p>
            <a:r>
              <a:rPr lang="en-US" dirty="0"/>
              <a:t> </a:t>
            </a:r>
          </a:p>
          <a:p>
            <a:pPr lvl="0"/>
            <a:r>
              <a:rPr lang="en-US" b="1" dirty="0"/>
              <a:t>A. What does meditation mean?</a:t>
            </a:r>
            <a:r>
              <a:rPr lang="en-US" dirty="0"/>
              <a:t>  </a:t>
            </a:r>
          </a:p>
          <a:p>
            <a:pPr lvl="0"/>
            <a:endParaRPr lang="en-US" dirty="0"/>
          </a:p>
          <a:p>
            <a:r>
              <a:rPr lang="en-US" dirty="0"/>
              <a:t>The Bible uses two different Hebrew words to convey the idea of meditation, and together they are used some fifty-eight times.  These words have various meanings: </a:t>
            </a:r>
          </a:p>
          <a:p>
            <a:endParaRPr lang="en-US" dirty="0"/>
          </a:p>
          <a:p>
            <a:pPr marL="463550" indent="-119063">
              <a:buFont typeface="Arial" pitchFamily="34" charset="0"/>
              <a:buChar char="•"/>
            </a:pPr>
            <a:r>
              <a:rPr lang="en-US" dirty="0"/>
              <a:t>listening to God’s word</a:t>
            </a:r>
          </a:p>
          <a:p>
            <a:pPr marL="463550" indent="-119063">
              <a:buFont typeface="Arial" pitchFamily="34" charset="0"/>
              <a:buChar char="•"/>
            </a:pPr>
            <a:r>
              <a:rPr lang="en-US" dirty="0"/>
              <a:t>reflecting on God’s works</a:t>
            </a:r>
          </a:p>
          <a:p>
            <a:pPr marL="463550" indent="-119063">
              <a:buFont typeface="Arial" pitchFamily="34" charset="0"/>
              <a:buChar char="•"/>
            </a:pPr>
            <a:r>
              <a:rPr lang="en-US" dirty="0"/>
              <a:t>rehearsing God’s deeds</a:t>
            </a:r>
          </a:p>
          <a:p>
            <a:pPr marL="463550" indent="-119063">
              <a:buFont typeface="Arial" pitchFamily="34" charset="0"/>
              <a:buChar char="•"/>
            </a:pPr>
            <a:r>
              <a:rPr lang="en-US" dirty="0"/>
              <a:t>ruminating on God’s law</a:t>
            </a:r>
          </a:p>
          <a:p>
            <a:pPr marL="463550" indent="-119063">
              <a:buFont typeface="Arial" pitchFamily="34" charset="0"/>
              <a:buChar char="•"/>
            </a:pPr>
            <a:r>
              <a:rPr lang="en-US" dirty="0"/>
              <a:t>and more.</a:t>
            </a:r>
          </a:p>
          <a:p>
            <a:endParaRPr lang="en-US" dirty="0"/>
          </a:p>
          <a:p>
            <a:r>
              <a:rPr lang="en-US" dirty="0"/>
              <a:t>In each case there is s stress upon changed behavior as a result of our encounter with the living God.  Repentance and obedience are essential features in any biblical understanding of meditation. Meditation creates the emotional and spiritual space which allows Christ to construct an inner sanctuary in the heart. This fellowship with God and His word transforms the inner personality―helping us to become like Christ.  (Thoughts taken from </a:t>
            </a:r>
            <a:r>
              <a:rPr lang="en-US" i="1" dirty="0"/>
              <a:t>Celebration of Discipline” </a:t>
            </a:r>
            <a:r>
              <a:rPr lang="en-US" dirty="0"/>
              <a:t>by Richard Foster, pp 15, 20)</a:t>
            </a:r>
          </a:p>
          <a:p>
            <a:r>
              <a:rPr lang="en-US" dirty="0"/>
              <a:t> </a:t>
            </a:r>
          </a:p>
          <a:p>
            <a:r>
              <a:rPr lang="en-US" i="1" dirty="0"/>
              <a:t>“My eyes stay open through the watches of the night, that I may meditate on your promises.”</a:t>
            </a:r>
            <a:endParaRPr lang="en-US" dirty="0"/>
          </a:p>
          <a:p>
            <a:r>
              <a:rPr lang="en-US" i="1" dirty="0"/>
              <a:t> Psalm 119:148</a:t>
            </a:r>
          </a:p>
          <a:p>
            <a:endParaRPr lang="en-US" dirty="0"/>
          </a:p>
          <a:p>
            <a:r>
              <a:rPr lang="en-US" i="1" dirty="0"/>
              <a:t>“…His word is in my heart like a fire, a fire shut up in my bones…” Jeremiah 20:9 (NIV)</a:t>
            </a:r>
            <a:endParaRPr lang="en-US" dirty="0"/>
          </a:p>
          <a:p>
            <a:endParaRPr lang="en-US" sz="1100"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27</a:t>
            </a:fld>
            <a:endParaRPr lang="en-US"/>
          </a:p>
        </p:txBody>
      </p:sp>
    </p:spTree>
    <p:extLst>
      <p:ext uri="{BB962C8B-B14F-4D97-AF65-F5344CB8AC3E}">
        <p14:creationId xmlns:p14="http://schemas.microsoft.com/office/powerpoint/2010/main" val="266222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2025" y="328613"/>
            <a:ext cx="2324100" cy="1743075"/>
          </a:xfrm>
        </p:spPr>
      </p:sp>
      <p:sp>
        <p:nvSpPr>
          <p:cNvPr id="3" name="Notes Placeholder 2"/>
          <p:cNvSpPr>
            <a:spLocks noGrp="1"/>
          </p:cNvSpPr>
          <p:nvPr>
            <p:ph type="body" idx="1"/>
          </p:nvPr>
        </p:nvSpPr>
        <p:spPr>
          <a:xfrm>
            <a:off x="685800" y="2305540"/>
            <a:ext cx="5486400" cy="6293630"/>
          </a:xfrm>
        </p:spPr>
        <p:txBody>
          <a:bodyPr>
            <a:normAutofit fontScale="92500"/>
          </a:bodyPr>
          <a:lstStyle/>
          <a:p>
            <a:pPr marL="228600" lvl="0" indent="-228600"/>
            <a:r>
              <a:rPr lang="en-US" b="1" dirty="0"/>
              <a:t>B. Benefits of meditation: </a:t>
            </a:r>
            <a:endParaRPr lang="en-US" dirty="0"/>
          </a:p>
          <a:p>
            <a:pPr marL="228600" indent="-228600"/>
            <a:r>
              <a:rPr lang="en-US" dirty="0"/>
              <a:t> </a:t>
            </a:r>
          </a:p>
          <a:p>
            <a:pPr marL="228600" indent="-228600"/>
            <a:r>
              <a:rPr lang="en-US" dirty="0"/>
              <a:t>1.</a:t>
            </a:r>
            <a:r>
              <a:rPr lang="en-US" baseline="0" dirty="0"/>
              <a:t> </a:t>
            </a:r>
            <a:r>
              <a:rPr lang="en-US" dirty="0"/>
              <a:t>Our </a:t>
            </a:r>
            <a:r>
              <a:rPr lang="en-US" b="1" u="sng" dirty="0"/>
              <a:t>love</a:t>
            </a:r>
            <a:r>
              <a:rPr lang="en-US" dirty="0"/>
              <a:t> for God will grow.  (As our mind dwells on God we begin to know Him more, the more we get to know Him the more we love Him…)</a:t>
            </a:r>
          </a:p>
          <a:p>
            <a:pPr marL="228600" lvl="0" indent="-228600"/>
            <a:r>
              <a:rPr lang="en-US" dirty="0"/>
              <a:t> </a:t>
            </a:r>
          </a:p>
          <a:p>
            <a:pPr marL="228600" lvl="0" indent="-228600"/>
            <a:r>
              <a:rPr lang="en-US" dirty="0"/>
              <a:t>2.</a:t>
            </a:r>
            <a:r>
              <a:rPr lang="en-US" baseline="0" dirty="0"/>
              <a:t> </a:t>
            </a:r>
            <a:r>
              <a:rPr lang="en-US" dirty="0"/>
              <a:t>Our </a:t>
            </a:r>
            <a:r>
              <a:rPr lang="en-US" b="1" u="sng" dirty="0"/>
              <a:t>faith</a:t>
            </a:r>
            <a:r>
              <a:rPr lang="en-US" dirty="0"/>
              <a:t> will grow stronger.  (As we meditate on God and His love, power, strength―the more confident we become.)</a:t>
            </a:r>
          </a:p>
          <a:p>
            <a:pPr marL="463550" indent="-225425"/>
            <a:r>
              <a:rPr lang="en-US" i="1" dirty="0"/>
              <a:t>“Thou wilt keep him in perfect peace, whose mind is stayed on thee: because he </a:t>
            </a:r>
            <a:r>
              <a:rPr lang="en-US" i="1" dirty="0" err="1"/>
              <a:t>trusteth</a:t>
            </a:r>
            <a:r>
              <a:rPr lang="en-US" i="1" dirty="0"/>
              <a:t> in Thee.”  Isaiah 26:3 (KJV)</a:t>
            </a:r>
            <a:endParaRPr lang="en-US" dirty="0"/>
          </a:p>
          <a:p>
            <a:pPr marL="228600" indent="-228600"/>
            <a:r>
              <a:rPr lang="en-US" dirty="0"/>
              <a:t> </a:t>
            </a:r>
          </a:p>
          <a:p>
            <a:pPr marL="0" lvl="0" indent="0">
              <a:buFont typeface="Arial" pitchFamily="34" charset="0"/>
              <a:buNone/>
            </a:pPr>
            <a:r>
              <a:rPr lang="en-US" dirty="0"/>
              <a:t>3. It is the key to becoming </a:t>
            </a:r>
            <a:r>
              <a:rPr lang="en-US" b="1" u="sng" dirty="0"/>
              <a:t>like</a:t>
            </a:r>
            <a:r>
              <a:rPr lang="en-US" dirty="0"/>
              <a:t> </a:t>
            </a:r>
            <a:r>
              <a:rPr lang="en-US" b="1" u="sng" dirty="0"/>
              <a:t>Christ</a:t>
            </a:r>
            <a:r>
              <a:rPr lang="en-US" dirty="0"/>
              <a:t>.</a:t>
            </a:r>
            <a:r>
              <a:rPr lang="en-US" i="1" dirty="0"/>
              <a:t>“…your life is shaped by your thoughts.”  Proverbs 4:23 (GN)“…be transformed by the renewing of your mind.”  Romans 12:2</a:t>
            </a:r>
            <a:br>
              <a:rPr lang="en-US" i="1" dirty="0"/>
            </a:br>
            <a:endParaRPr lang="en-US" dirty="0"/>
          </a:p>
          <a:p>
            <a:pPr marL="466725" indent="-228600"/>
            <a:r>
              <a:rPr lang="en-US" i="1" dirty="0"/>
              <a:t>“As we … contemplate the Lord’s glory, we are being transformed into His likeness.…” </a:t>
            </a:r>
            <a:br>
              <a:rPr lang="en-US" i="1" dirty="0"/>
            </a:br>
            <a:r>
              <a:rPr lang="en-US" i="1" dirty="0"/>
              <a:t>1 Corinthians 3:18</a:t>
            </a:r>
          </a:p>
          <a:p>
            <a:pPr marL="466725" indent="-228600"/>
            <a:endParaRPr lang="en-US" dirty="0"/>
          </a:p>
          <a:p>
            <a:pPr marL="466725" indent="-228600"/>
            <a:r>
              <a:rPr lang="en-US" dirty="0"/>
              <a:t> “We should meditate upon the scriptures, thinking soberly and candidly upon the things that pertain to our eternal salvation.  The infinite mercy and love of Jesus, the sacrifice made in our behalf, call for the most serious and solemn reflection…By constantly contemplating heavenly themes, our faith and love will grow stronger.”  Ellen G. White</a:t>
            </a:r>
            <a:r>
              <a:rPr lang="en-US" i="1" dirty="0"/>
              <a:t>, Sons and Daughters of God</a:t>
            </a:r>
            <a:r>
              <a:rPr lang="en-US" dirty="0"/>
              <a:t>, p. 109 (Emphasis supplied)</a:t>
            </a:r>
          </a:p>
          <a:p>
            <a:pPr marL="228600" indent="-228600"/>
            <a:r>
              <a:rPr lang="en-US" dirty="0"/>
              <a:t> </a:t>
            </a:r>
          </a:p>
          <a:p>
            <a:pPr marL="0" lvl="0" indent="0">
              <a:buFont typeface="Arial" pitchFamily="34" charset="0"/>
              <a:buNone/>
            </a:pPr>
            <a:r>
              <a:rPr lang="en-US" dirty="0"/>
              <a:t>4. It is the key to answered </a:t>
            </a:r>
            <a:r>
              <a:rPr lang="en-US" b="1" u="sng" dirty="0"/>
              <a:t>prayer</a:t>
            </a:r>
            <a:r>
              <a:rPr lang="en-US" dirty="0"/>
              <a:t>.</a:t>
            </a:r>
          </a:p>
          <a:p>
            <a:pPr marL="466725" indent="-228600"/>
            <a:r>
              <a:rPr lang="en-US" i="1" dirty="0"/>
              <a:t>“If you live your life in Me, and my words live in your hearts, you can ask whatever you like, and it will come true for you.”  John 15:7 (Ph)</a:t>
            </a:r>
            <a:endParaRPr lang="en-US" dirty="0"/>
          </a:p>
          <a:p>
            <a:pPr marL="228600" indent="-228600"/>
            <a:r>
              <a:rPr lang="en-US" dirty="0"/>
              <a:t> </a:t>
            </a:r>
          </a:p>
          <a:p>
            <a:pPr marL="0" lvl="0" indent="0">
              <a:buFont typeface="Arial" pitchFamily="34" charset="0"/>
              <a:buNone/>
            </a:pPr>
            <a:r>
              <a:rPr lang="en-US" dirty="0"/>
              <a:t>5. It is the key to successful </a:t>
            </a:r>
            <a:r>
              <a:rPr lang="en-US" b="1" u="sng" dirty="0"/>
              <a:t>living</a:t>
            </a:r>
            <a:r>
              <a:rPr lang="en-US" dirty="0"/>
              <a:t>.</a:t>
            </a:r>
          </a:p>
          <a:p>
            <a:pPr marL="466725" indent="-228600"/>
            <a:r>
              <a:rPr lang="en-US" i="1" dirty="0"/>
              <a:t>“…Meditate on (the Word) day and night, so you may be careful to do everything written in it. Then you will be prosperous and successful.”  Joshua 1:8</a:t>
            </a:r>
            <a:endParaRPr lang="en-US" i="0" dirty="0"/>
          </a:p>
          <a:p>
            <a:pPr marL="466725" indent="-228600"/>
            <a:endParaRPr lang="en-US" i="0" dirty="0"/>
          </a:p>
          <a:p>
            <a:pPr marL="466725" indent="-228600"/>
            <a:r>
              <a:rPr lang="en-US" dirty="0"/>
              <a:t>Is meditation just part of my Bible Study time?  </a:t>
            </a:r>
            <a:r>
              <a:rPr lang="en-US" b="1" u="sng" dirty="0"/>
              <a:t>No</a:t>
            </a:r>
            <a:r>
              <a:rPr lang="en-US" dirty="0"/>
              <a:t>!  It is the “on-going” processing of what God’s word means and what He wants to reveal to you as an individual. </a:t>
            </a:r>
          </a:p>
          <a:p>
            <a:pPr marL="466725" indent="-228600"/>
            <a:endParaRPr lang="en-US" dirty="0"/>
          </a:p>
          <a:p>
            <a:pPr marL="466725" indent="-228600"/>
            <a:r>
              <a:rPr lang="en-US" i="1" dirty="0"/>
              <a:t>“My soul is feasted as with marrow and fat, and my mouth praises thee with joyful lips, when I think of thee upon my bed, and meditate on thee in the watches of the night.” (Psalms 63:5,6)</a:t>
            </a:r>
            <a:endParaRPr lang="en-US" dirty="0"/>
          </a:p>
          <a:p>
            <a:pPr marL="466725" indent="-228600"/>
            <a:endParaRPr lang="en-US"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28</a:t>
            </a:fld>
            <a:endParaRPr lang="en-US"/>
          </a:p>
        </p:txBody>
      </p:sp>
    </p:spTree>
    <p:extLst>
      <p:ext uri="{BB962C8B-B14F-4D97-AF65-F5344CB8AC3E}">
        <p14:creationId xmlns:p14="http://schemas.microsoft.com/office/powerpoint/2010/main" val="99568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401638"/>
            <a:ext cx="2324100" cy="1743075"/>
          </a:xfrm>
        </p:spPr>
      </p:sp>
      <p:sp>
        <p:nvSpPr>
          <p:cNvPr id="3" name="Notes Placeholder 2"/>
          <p:cNvSpPr>
            <a:spLocks noGrp="1"/>
          </p:cNvSpPr>
          <p:nvPr>
            <p:ph type="body" idx="1"/>
          </p:nvPr>
        </p:nvSpPr>
        <p:spPr>
          <a:xfrm>
            <a:off x="685800" y="2305540"/>
            <a:ext cx="5486400" cy="6293630"/>
          </a:xfrm>
        </p:spPr>
        <p:txBody>
          <a:bodyPr>
            <a:normAutofit fontScale="92500" lnSpcReduction="10000"/>
          </a:bodyPr>
          <a:lstStyle/>
          <a:p>
            <a:pPr lvl="0"/>
            <a:r>
              <a:rPr lang="en-US" b="1" dirty="0"/>
              <a:t>C. Six ways to mediate on a verse</a:t>
            </a:r>
            <a:endParaRPr lang="en-US" dirty="0"/>
          </a:p>
          <a:p>
            <a:r>
              <a:rPr lang="en-US" dirty="0"/>
              <a:t> </a:t>
            </a:r>
          </a:p>
          <a:p>
            <a:r>
              <a:rPr lang="en-US" dirty="0"/>
              <a:t>Sample verse: “For God so loved the world that He gave His one and only Son, that whoever believes in Him shall not perish but have eternal life.”  John 3:16</a:t>
            </a:r>
          </a:p>
          <a:p>
            <a:r>
              <a:rPr lang="en-US" dirty="0"/>
              <a:t> </a:t>
            </a:r>
          </a:p>
          <a:p>
            <a:pPr marL="0" indent="0">
              <a:buFont typeface="Arial"/>
              <a:buNone/>
            </a:pPr>
            <a:r>
              <a:rPr lang="en-US" b="1" u="sng" dirty="0"/>
              <a:t>1. Picture it</a:t>
            </a:r>
            <a:r>
              <a:rPr lang="en-US" dirty="0"/>
              <a:t>! Visualize the scene in your mind.  [Can you picture God and Jesus standing in heaven looking down on earth ―talking about how much they love humanity? Look, they are pointing especially at you!  God puts His hand on the shoulder of Jesus and He says, “Are you absolutely sure you are willing to go through with this Son?”  “Yes, Father, I am!”  And God, with sadness looks at His Son and then at earth once again and a smile breaks out on His face.  “Yes, I love them that much!”  </a:t>
            </a:r>
          </a:p>
          <a:p>
            <a:pPr marL="228600" indent="-228600">
              <a:buFont typeface="Arial"/>
              <a:buChar char="•"/>
            </a:pPr>
            <a:endParaRPr lang="en-US" dirty="0"/>
          </a:p>
          <a:p>
            <a:pPr marL="0" indent="0">
              <a:buFont typeface="Arial"/>
              <a:buNone/>
            </a:pPr>
            <a:r>
              <a:rPr lang="en-US" b="1" u="sng" dirty="0"/>
              <a:t>2. Pronounce</a:t>
            </a:r>
            <a:r>
              <a:rPr lang="en-US" dirty="0"/>
              <a:t> it! Say the verse aloud, each time emphasizing a different word.</a:t>
            </a:r>
          </a:p>
          <a:p>
            <a:pPr marL="225425" lvl="0"/>
            <a:r>
              <a:rPr lang="en-US" dirty="0"/>
              <a:t>“For </a:t>
            </a:r>
            <a:r>
              <a:rPr lang="en-US" b="1" dirty="0"/>
              <a:t>God </a:t>
            </a:r>
            <a:r>
              <a:rPr lang="en-US" dirty="0"/>
              <a:t>so loved the world…”</a:t>
            </a:r>
          </a:p>
          <a:p>
            <a:pPr marL="225425" lvl="0"/>
            <a:r>
              <a:rPr lang="en-US" dirty="0"/>
              <a:t>“For God </a:t>
            </a:r>
            <a:r>
              <a:rPr lang="en-US" b="1" dirty="0"/>
              <a:t>so</a:t>
            </a:r>
            <a:r>
              <a:rPr lang="en-US" dirty="0"/>
              <a:t> loved the world…”</a:t>
            </a:r>
          </a:p>
          <a:p>
            <a:pPr marL="225425" lvl="0"/>
            <a:r>
              <a:rPr lang="en-US" dirty="0"/>
              <a:t>“For God so </a:t>
            </a:r>
            <a:r>
              <a:rPr lang="en-US" b="1" dirty="0"/>
              <a:t>loved</a:t>
            </a:r>
            <a:r>
              <a:rPr lang="en-US" dirty="0"/>
              <a:t> the world…”</a:t>
            </a:r>
          </a:p>
          <a:p>
            <a:pPr marL="225425"/>
            <a:r>
              <a:rPr lang="en-US" dirty="0"/>
              <a:t>(Think about the word you are emphasizing ―what does it add to the text?)</a:t>
            </a:r>
          </a:p>
          <a:p>
            <a:pPr marL="225425"/>
            <a:endParaRPr lang="en-US" b="1" u="sng" dirty="0"/>
          </a:p>
          <a:p>
            <a:pPr marL="225425"/>
            <a:r>
              <a:rPr lang="en-US" b="1" u="sng" dirty="0"/>
              <a:t>3. Paraphrase</a:t>
            </a:r>
            <a:r>
              <a:rPr lang="en-US" dirty="0"/>
              <a:t> it! Rewrite the verse in your own words. Example; God loved absolutely every person on this earth so much that He was willing to give up the one thing that was most priceless to Him, His son!…</a:t>
            </a:r>
          </a:p>
          <a:p>
            <a:pPr marL="225425"/>
            <a:endParaRPr lang="en-US" dirty="0"/>
          </a:p>
          <a:p>
            <a:pPr marL="225425"/>
            <a:r>
              <a:rPr lang="en-US" b="1" u="sng" dirty="0"/>
              <a:t>4. Personalize</a:t>
            </a:r>
            <a:r>
              <a:rPr lang="en-US" dirty="0"/>
              <a:t> it! Replace the pronouns or people in the verse with your name.  For God so loved </a:t>
            </a:r>
            <a:r>
              <a:rPr lang="en-US" u="sng" dirty="0"/>
              <a:t>(your name)</a:t>
            </a:r>
            <a:r>
              <a:rPr lang="en-US" dirty="0"/>
              <a:t> that He gave His One and only son, so that if </a:t>
            </a:r>
            <a:r>
              <a:rPr lang="en-US" u="sng" dirty="0"/>
              <a:t>(your name) </a:t>
            </a:r>
            <a:r>
              <a:rPr lang="en-US" dirty="0"/>
              <a:t>believes in Him he/she will not perish but have eternal life.</a:t>
            </a:r>
          </a:p>
          <a:p>
            <a:pPr marL="396875" indent="-171450">
              <a:buFont typeface="Arial"/>
              <a:buChar char="•"/>
            </a:pPr>
            <a:endParaRPr lang="en-US" b="1" u="sng" dirty="0"/>
          </a:p>
          <a:p>
            <a:pPr marL="225425"/>
            <a:r>
              <a:rPr lang="en-US" b="1" u="sng" dirty="0"/>
              <a:t>5. Pray</a:t>
            </a:r>
            <a:r>
              <a:rPr lang="en-US" dirty="0"/>
              <a:t> it! Turn the verse into a prayer and say it back to God. Example.: Lord, thank you so much for loving me so deeply that…</a:t>
            </a:r>
          </a:p>
          <a:p>
            <a:pPr marL="396875" indent="-171450">
              <a:buFont typeface="Arial"/>
              <a:buChar char="•"/>
            </a:pPr>
            <a:endParaRPr lang="en-US" dirty="0"/>
          </a:p>
          <a:p>
            <a:pPr marL="225425"/>
            <a:r>
              <a:rPr lang="en-US" b="1" u="sng" dirty="0"/>
              <a:t>6. Probe</a:t>
            </a:r>
            <a:r>
              <a:rPr lang="en-US" dirty="0"/>
              <a:t> it! Ask the following nine questions: </a:t>
            </a:r>
            <a:r>
              <a:rPr lang="en-US" b="1" dirty="0"/>
              <a:t>Is there any…</a:t>
            </a:r>
            <a:endParaRPr lang="en-US" dirty="0"/>
          </a:p>
          <a:p>
            <a:pPr marL="635000" indent="-171450">
              <a:buFont typeface="Arial"/>
              <a:buChar char="•"/>
            </a:pPr>
            <a:r>
              <a:rPr lang="en-US" dirty="0"/>
              <a:t>Sin to confess?</a:t>
            </a:r>
          </a:p>
          <a:p>
            <a:pPr marL="635000" indent="-171450">
              <a:buFont typeface="Arial"/>
              <a:buChar char="•"/>
            </a:pPr>
            <a:r>
              <a:rPr lang="en-US" dirty="0"/>
              <a:t>Promise to claim?</a:t>
            </a:r>
          </a:p>
          <a:p>
            <a:pPr marL="635000" indent="-171450">
              <a:buFont typeface="Arial"/>
              <a:buChar char="•"/>
            </a:pPr>
            <a:r>
              <a:rPr lang="en-US" dirty="0"/>
              <a:t>Attitude to change?</a:t>
            </a:r>
          </a:p>
          <a:p>
            <a:pPr marL="635000" indent="-171450">
              <a:buFont typeface="Arial"/>
              <a:buChar char="•"/>
            </a:pPr>
            <a:r>
              <a:rPr lang="en-US" dirty="0"/>
              <a:t>Command to keep?</a:t>
            </a:r>
          </a:p>
          <a:p>
            <a:pPr marL="635000" indent="-171450">
              <a:buFont typeface="Arial"/>
              <a:buChar char="•"/>
            </a:pPr>
            <a:r>
              <a:rPr lang="en-US" dirty="0"/>
              <a:t>Example to follow?</a:t>
            </a:r>
          </a:p>
          <a:p>
            <a:pPr marL="635000" indent="-171450">
              <a:buFont typeface="Arial"/>
              <a:buChar char="•"/>
            </a:pPr>
            <a:r>
              <a:rPr lang="en-US" dirty="0"/>
              <a:t>Prayer to pray?</a:t>
            </a:r>
          </a:p>
          <a:p>
            <a:pPr marL="635000" indent="-171450">
              <a:buFont typeface="Arial"/>
              <a:buChar char="•"/>
            </a:pPr>
            <a:r>
              <a:rPr lang="en-US" dirty="0"/>
              <a:t>Error to avoid?</a:t>
            </a:r>
          </a:p>
          <a:p>
            <a:pPr marL="635000" indent="-171450">
              <a:buFont typeface="Arial"/>
              <a:buChar char="•"/>
            </a:pPr>
            <a:r>
              <a:rPr lang="en-US" dirty="0"/>
              <a:t>Truth to believe?</a:t>
            </a:r>
          </a:p>
          <a:p>
            <a:pPr marL="635000" indent="-171450">
              <a:buFont typeface="Arial"/>
              <a:buChar char="•"/>
            </a:pPr>
            <a:r>
              <a:rPr lang="en-US" dirty="0"/>
              <a:t>Something to thank God for?</a:t>
            </a:r>
          </a:p>
          <a:p>
            <a:endParaRPr lang="en-US"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29</a:t>
            </a:fld>
            <a:endParaRPr lang="en-US"/>
          </a:p>
        </p:txBody>
      </p:sp>
    </p:spTree>
    <p:extLst>
      <p:ext uri="{BB962C8B-B14F-4D97-AF65-F5344CB8AC3E}">
        <p14:creationId xmlns:p14="http://schemas.microsoft.com/office/powerpoint/2010/main" val="609707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327025"/>
            <a:ext cx="2743200" cy="2057400"/>
          </a:xfrm>
        </p:spPr>
      </p:sp>
      <p:sp>
        <p:nvSpPr>
          <p:cNvPr id="3" name="Notes Placeholder 2"/>
          <p:cNvSpPr>
            <a:spLocks noGrp="1"/>
          </p:cNvSpPr>
          <p:nvPr>
            <p:ph type="body" idx="1"/>
          </p:nvPr>
        </p:nvSpPr>
        <p:spPr>
          <a:xfrm>
            <a:off x="685800" y="2641446"/>
            <a:ext cx="5486400" cy="6111210"/>
          </a:xfrm>
        </p:spPr>
        <p:txBody>
          <a:bodyPr>
            <a:normAutofit/>
          </a:bodyPr>
          <a:lstStyle/>
          <a:p>
            <a:r>
              <a:rPr lang="en-US" b="1" dirty="0"/>
              <a:t>Consider the words of 2 Timothy 3:16-17, NIV</a:t>
            </a:r>
          </a:p>
          <a:p>
            <a:r>
              <a:rPr lang="en-US" b="1" dirty="0"/>
              <a:t>  </a:t>
            </a:r>
          </a:p>
          <a:p>
            <a:r>
              <a:rPr lang="en-US" b="1" dirty="0"/>
              <a:t> </a:t>
            </a:r>
            <a:r>
              <a:rPr lang="en-US" dirty="0"/>
              <a:t>“All Scripture is God- breathed and is useful for teaching, rebuking, correcting and training in righteousness, so that the man of God may be thoroughly equipped for every good work.” 2 Timothy 3:16-17</a:t>
            </a:r>
          </a:p>
          <a:p>
            <a:r>
              <a:rPr lang="en-US" dirty="0"/>
              <a:t> </a:t>
            </a:r>
          </a:p>
          <a:p>
            <a:r>
              <a:rPr lang="en-US" dirty="0"/>
              <a:t>Hearing “God breathed” causes me to picture God kneeling down and breathing the breath of life into Adam.  As I open up God’s Word and under the guidance of the Holy Spirit read and take His Word into my life, God is breathing His life into me!</a:t>
            </a:r>
          </a:p>
          <a:p>
            <a:r>
              <a:rPr lang="en-US" b="1" dirty="0"/>
              <a:t> </a:t>
            </a:r>
            <a:endParaRPr lang="en-US" dirty="0"/>
          </a:p>
          <a:p>
            <a:r>
              <a:rPr lang="en-US" b="1" dirty="0"/>
              <a:t>Note to Leader:</a:t>
            </a:r>
            <a:r>
              <a:rPr lang="en-US" dirty="0"/>
              <a:t> Verses have been supplied throughout in order to give integrity to what is being said.  Don’t feel that you need to go over each of them; doing so would probably absorb too much of your time.    Also I have included the reference of the version used and I have used a variety of versions and even paraphrases when appropriate―this is to encourage becoming more familiar with a variety of resources available to us. [NASB = New American Standard Bible; RSV = Revised Standard Version; LB = Living Bible; NIV = New International Version; GN = Good News…]</a:t>
            </a:r>
          </a:p>
          <a:p>
            <a:endParaRPr lang="en-US" sz="1100"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3</a:t>
            </a:fld>
            <a:endParaRPr lang="en-US"/>
          </a:p>
        </p:txBody>
      </p:sp>
    </p:spTree>
    <p:extLst>
      <p:ext uri="{BB962C8B-B14F-4D97-AF65-F5344CB8AC3E}">
        <p14:creationId xmlns:p14="http://schemas.microsoft.com/office/powerpoint/2010/main" val="950881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How to Apply God’s Word: </a:t>
            </a:r>
            <a:endParaRPr lang="en-US" dirty="0"/>
          </a:p>
          <a:p>
            <a:r>
              <a:rPr lang="en-US" dirty="0"/>
              <a:t> </a:t>
            </a:r>
          </a:p>
          <a:p>
            <a:r>
              <a:rPr lang="en-US" i="1" dirty="0"/>
              <a:t>“Do not fool yourselves by just listening to the Word. Instead, put it into Practice.” James 1:22</a:t>
            </a:r>
            <a:endParaRPr lang="en-US" dirty="0"/>
          </a:p>
          <a:p>
            <a:r>
              <a:rPr lang="en-US" i="1" dirty="0"/>
              <a:t> </a:t>
            </a:r>
            <a:endParaRPr lang="en-US" dirty="0"/>
          </a:p>
          <a:p>
            <a:r>
              <a:rPr lang="en-US" i="1" dirty="0"/>
              <a:t>“Whoever practices and teaches these commands will be called great in the kingdom of heaven.” </a:t>
            </a:r>
            <a:r>
              <a:rPr lang="fr-FR" i="1" dirty="0"/>
              <a:t>Matthew 5:19</a:t>
            </a:r>
            <a:endParaRPr lang="en-US" dirty="0"/>
          </a:p>
          <a:p>
            <a:r>
              <a:rPr lang="fr-FR" b="1" dirty="0"/>
              <a:t> </a:t>
            </a:r>
            <a:endParaRPr lang="en-US" dirty="0"/>
          </a:p>
          <a:p>
            <a:pPr lvl="0"/>
            <a:r>
              <a:rPr lang="fr-FR" b="1" dirty="0"/>
              <a:t>A.  Application Questions:</a:t>
            </a:r>
            <a:endParaRPr lang="en-US" dirty="0"/>
          </a:p>
          <a:p>
            <a:pPr marL="225425"/>
            <a:r>
              <a:rPr lang="en-US" dirty="0"/>
              <a:t>Ask this question first:</a:t>
            </a:r>
            <a:r>
              <a:rPr lang="en-US" baseline="0" dirty="0"/>
              <a:t>              </a:t>
            </a:r>
            <a:r>
              <a:rPr lang="en-US" dirty="0"/>
              <a:t>What did it mean to the original hearers?</a:t>
            </a:r>
          </a:p>
          <a:p>
            <a:pPr marL="225425"/>
            <a:r>
              <a:rPr lang="en-US" dirty="0"/>
              <a:t>Ask this question second:         What is the underlying timeless principle?</a:t>
            </a:r>
          </a:p>
          <a:p>
            <a:pPr marL="225425"/>
            <a:r>
              <a:rPr lang="en-US" dirty="0"/>
              <a:t>Ask this question third:              Where or how could I practice that principle?</a:t>
            </a:r>
          </a:p>
          <a:p>
            <a:pPr marL="225425"/>
            <a:endParaRPr lang="en-US" dirty="0"/>
          </a:p>
          <a:p>
            <a:r>
              <a:rPr lang="en-US" dirty="0"/>
              <a:t> </a:t>
            </a:r>
            <a:r>
              <a:rPr lang="en-US" i="1" dirty="0"/>
              <a:t>“Now that you know these things – do them! That is the path of blessing!”  John 13:17 (LB)</a:t>
            </a:r>
            <a:endParaRPr lang="en-US" dirty="0"/>
          </a:p>
          <a:p>
            <a:endParaRPr lang="en-US"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30</a:t>
            </a:fld>
            <a:endParaRPr lang="en-US"/>
          </a:p>
        </p:txBody>
      </p:sp>
    </p:spTree>
    <p:extLst>
      <p:ext uri="{BB962C8B-B14F-4D97-AF65-F5344CB8AC3E}">
        <p14:creationId xmlns:p14="http://schemas.microsoft.com/office/powerpoint/2010/main" val="107939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525164"/>
            <a:ext cx="5486400" cy="6074006"/>
          </a:xfrm>
        </p:spPr>
        <p:txBody>
          <a:bodyPr>
            <a:normAutofit fontScale="92500"/>
          </a:bodyPr>
          <a:lstStyle/>
          <a:p>
            <a:pPr lvl="0"/>
            <a:r>
              <a:rPr lang="en-US" b="1" dirty="0"/>
              <a:t>B. Example of application and the importance of checking context:</a:t>
            </a:r>
            <a:endParaRPr lang="en-US" dirty="0"/>
          </a:p>
          <a:p>
            <a:r>
              <a:rPr lang="en-US" b="1" dirty="0"/>
              <a:t> </a:t>
            </a:r>
            <a:endParaRPr lang="en-US" dirty="0"/>
          </a:p>
          <a:p>
            <a:r>
              <a:rPr lang="en-US" dirty="0"/>
              <a:t>Based on Acts 10:9-48:  Peter was up on the roof praying.  He became hungry and was waiting for lunch when he fell into a trance.  In vision he saw a large sheet being let down from heaven, on the sheet he could see all kinds of animals.  In verse 13 a voice says to him, “Get up, Peter, kill and eat.”  Peter replied, “Surely not, Lord! I have never eaten anything impure or unclean.”  The voice replies to Peter, “Do not call anything impure that God has made clean.”  This happened three times and then the sheet was taken back to heaven. </a:t>
            </a:r>
          </a:p>
          <a:p>
            <a:r>
              <a:rPr lang="en-US" dirty="0"/>
              <a:t> </a:t>
            </a:r>
          </a:p>
          <a:p>
            <a:r>
              <a:rPr lang="en-US" dirty="0"/>
              <a:t>If we were to just read verses 9-16 we could conclude that Peter had just been told not to call any meat unclean – it’s ok to eat pork now!  In fact, this is one of the texts that people will use to argue that the OT clean/unclean restrictions no longer apply.  There are two problems with this. To come to such a conclusion we would have to search the others areas in Scripture that deal with clean/unclean foods to see if our principle pans out.  Second, we have to read the rest of the chapter to see what this scenario meant to Peter, who received the vision, in order to understand the context within which it was given.</a:t>
            </a:r>
          </a:p>
          <a:p>
            <a:r>
              <a:rPr lang="en-US" dirty="0"/>
              <a:t> </a:t>
            </a:r>
          </a:p>
          <a:p>
            <a:r>
              <a:rPr lang="en-US" dirty="0"/>
              <a:t>Reading the rest of the chapter to understand the context of verses 9-16:</a:t>
            </a:r>
          </a:p>
          <a:p>
            <a:endParaRPr lang="en-US" dirty="0"/>
          </a:p>
          <a:p>
            <a:pPr marL="225425" lvl="0" indent="-106363">
              <a:buFont typeface="Arial" pitchFamily="34" charset="0"/>
              <a:buChar char="•"/>
            </a:pPr>
            <a:r>
              <a:rPr lang="en-US" dirty="0"/>
              <a:t>Some non-Jewish people visited Peter and asked that he come to the home of Cornelius the centurion.  </a:t>
            </a:r>
          </a:p>
          <a:p>
            <a:pPr marL="225425" lvl="0" indent="-106363">
              <a:buFont typeface="Arial" pitchFamily="34" charset="0"/>
              <a:buChar char="•"/>
            </a:pPr>
            <a:r>
              <a:rPr lang="en-US" dirty="0"/>
              <a:t>In verse 28 Peter pointed out that it is against the law for a Jew to associate with a Gentile.  </a:t>
            </a:r>
          </a:p>
          <a:p>
            <a:pPr marL="225425" lvl="0" indent="-106363">
              <a:buFont typeface="Arial" pitchFamily="34" charset="0"/>
              <a:buChar char="•"/>
            </a:pPr>
            <a:r>
              <a:rPr lang="en-US" dirty="0"/>
              <a:t>“But,” Peter said, “God has shown me that I should not call any man impure or unclean. So when I was sent for, I came without raising objection….”</a:t>
            </a:r>
          </a:p>
          <a:p>
            <a:pPr marL="225425" lvl="0" indent="-106363">
              <a:buFont typeface="Arial" pitchFamily="34" charset="0"/>
              <a:buChar char="•"/>
            </a:pPr>
            <a:r>
              <a:rPr lang="en-US" dirty="0"/>
              <a:t>As we see from the above verses and in the rest of the chapter the vision was to prepare Peter to be willing to take the gospel to the Gentiles; the verses were not about unclean meats being made clean.</a:t>
            </a:r>
          </a:p>
          <a:p>
            <a:r>
              <a:rPr lang="en-US" dirty="0"/>
              <a:t>	</a:t>
            </a:r>
          </a:p>
          <a:p>
            <a:r>
              <a:rPr lang="en-US" b="1" dirty="0"/>
              <a:t>Application Process: </a:t>
            </a:r>
          </a:p>
          <a:p>
            <a:endParaRPr lang="en-US" b="1" dirty="0"/>
          </a:p>
          <a:p>
            <a:pPr marL="290512" lvl="0" indent="-171450">
              <a:buFont typeface="Arial" charset="0"/>
              <a:buChar char="•"/>
            </a:pPr>
            <a:r>
              <a:rPr lang="en-US" dirty="0"/>
              <a:t>What it meant to the original hearers: The Gentiles are not to be considered unclean.</a:t>
            </a:r>
          </a:p>
          <a:p>
            <a:pPr marL="290512" lvl="0" indent="-171450">
              <a:buFont typeface="Arial" charset="0"/>
              <a:buChar char="•"/>
            </a:pPr>
            <a:r>
              <a:rPr lang="en-US" dirty="0"/>
              <a:t>What is the underlying timeless principle? God’s grace is provided for everyone.</a:t>
            </a:r>
          </a:p>
          <a:p>
            <a:pPr marL="290512" lvl="0" indent="-171450">
              <a:buFont typeface="Arial" charset="0"/>
              <a:buChar char="•"/>
            </a:pPr>
            <a:r>
              <a:rPr lang="en-US" dirty="0"/>
              <a:t>How can I apply this principle?  I will consider everyone I meet as someone Jesus died for ―therefore they are of great value.</a:t>
            </a:r>
          </a:p>
          <a:p>
            <a:endParaRPr lang="en-US"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31</a:t>
            </a:fld>
            <a:endParaRPr lang="en-US"/>
          </a:p>
        </p:txBody>
      </p:sp>
    </p:spTree>
    <p:extLst>
      <p:ext uri="{BB962C8B-B14F-4D97-AF65-F5344CB8AC3E}">
        <p14:creationId xmlns:p14="http://schemas.microsoft.com/office/powerpoint/2010/main" val="448049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b="1" dirty="0"/>
              <a:t>Ask Questions and Gather Information</a:t>
            </a:r>
          </a:p>
        </p:txBody>
      </p:sp>
      <p:sp>
        <p:nvSpPr>
          <p:cNvPr id="4" name="Slide Number Placeholder 3"/>
          <p:cNvSpPr>
            <a:spLocks noGrp="1"/>
          </p:cNvSpPr>
          <p:nvPr>
            <p:ph type="sldNum" sz="quarter" idx="10"/>
          </p:nvPr>
        </p:nvSpPr>
        <p:spPr/>
        <p:txBody>
          <a:bodyPr/>
          <a:lstStyle/>
          <a:p>
            <a:fld id="{489919B8-7115-4C11-8B6B-E2B75CF40D3E}" type="slidenum">
              <a:rPr lang="en-US" smtClean="0"/>
              <a:pPr/>
              <a:t>32</a:t>
            </a:fld>
            <a:endParaRPr lang="en-US"/>
          </a:p>
        </p:txBody>
      </p:sp>
    </p:spTree>
    <p:extLst>
      <p:ext uri="{BB962C8B-B14F-4D97-AF65-F5344CB8AC3E}">
        <p14:creationId xmlns:p14="http://schemas.microsoft.com/office/powerpoint/2010/main" val="1029621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678650"/>
            <a:ext cx="5486400" cy="6074006"/>
          </a:xfrm>
        </p:spPr>
        <p:txBody>
          <a:bodyPr>
            <a:normAutofit/>
          </a:bodyPr>
          <a:lstStyle/>
          <a:p>
            <a:r>
              <a:rPr lang="en-US" b="1" dirty="0"/>
              <a:t>Using the Bible Study Principles and Guidelines:</a:t>
            </a:r>
            <a:endParaRPr lang="en-US" dirty="0"/>
          </a:p>
          <a:p>
            <a:r>
              <a:rPr lang="en-US" dirty="0"/>
              <a:t> </a:t>
            </a:r>
          </a:p>
          <a:p>
            <a:r>
              <a:rPr lang="en-US" b="1" dirty="0"/>
              <a:t>We’ll look at Matthew 15:21-28.</a:t>
            </a:r>
          </a:p>
          <a:p>
            <a:endParaRPr lang="en-US" dirty="0"/>
          </a:p>
          <a:p>
            <a:r>
              <a:rPr lang="en-US" i="1" dirty="0"/>
              <a:t>Leaving that place, Jesus withdrew to the region of </a:t>
            </a:r>
            <a:r>
              <a:rPr lang="en-US" i="1" dirty="0" err="1"/>
              <a:t>Tyre</a:t>
            </a:r>
            <a:r>
              <a:rPr lang="en-US" i="1" dirty="0"/>
              <a:t> and Sidon.  A Canaanite woman of that vicinity came to him, crying out, “Lord, Son of David, have mercy on me! My daughter is suffering terribly from demon possession.”  Jesus did not answer a word.  So his disciples came to him and urged him, ‘Send her away, for she keeps crying out after us.”  He answered, “I was sent only to the lost sheep of Israel.”  The woman came and knelt before him. ‘Lord, help me!” she said.  He replied, “It is not right to take the children’s bread and toss it to their dogs.” “Yes Lord,” she said, “but even the dogs eat the crumbs that fall from their masters’ table.”  Then Jesus answered, “Woman, you have great faith!  Your request is granted.”  And her daughter was healed from that very hour.</a:t>
            </a:r>
            <a:endParaRPr lang="en-US" dirty="0"/>
          </a:p>
        </p:txBody>
      </p:sp>
      <p:sp>
        <p:nvSpPr>
          <p:cNvPr id="4" name="Slide Number Placeholder 3"/>
          <p:cNvSpPr>
            <a:spLocks noGrp="1"/>
          </p:cNvSpPr>
          <p:nvPr>
            <p:ph type="sldNum" sz="quarter" idx="10"/>
          </p:nvPr>
        </p:nvSpPr>
        <p:spPr>
          <a:xfrm>
            <a:off x="3884613" y="8863900"/>
            <a:ext cx="2971800" cy="464820"/>
          </a:xfrm>
        </p:spPr>
        <p:txBody>
          <a:bodyPr/>
          <a:lstStyle/>
          <a:p>
            <a:fld id="{489919B8-7115-4C11-8B6B-E2B75CF40D3E}" type="slidenum">
              <a:rPr lang="en-US" smtClean="0"/>
              <a:pPr/>
              <a:t>33</a:t>
            </a:fld>
            <a:endParaRPr lang="en-US" dirty="0"/>
          </a:p>
        </p:txBody>
      </p:sp>
    </p:spTree>
    <p:extLst>
      <p:ext uri="{BB962C8B-B14F-4D97-AF65-F5344CB8AC3E}">
        <p14:creationId xmlns:p14="http://schemas.microsoft.com/office/powerpoint/2010/main" val="8381390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750658"/>
            <a:ext cx="5486400" cy="6074006"/>
          </a:xfrm>
        </p:spPr>
        <p:txBody>
          <a:bodyPr>
            <a:normAutofit/>
          </a:bodyPr>
          <a:lstStyle/>
          <a:p>
            <a:r>
              <a:rPr lang="en-US" b="1" dirty="0"/>
              <a:t>After the first reading we might have some of the following questions/reactions:</a:t>
            </a:r>
          </a:p>
          <a:p>
            <a:endParaRPr lang="en-US" b="1" dirty="0"/>
          </a:p>
          <a:p>
            <a:pPr marL="349250" lvl="0" indent="-120650">
              <a:buFont typeface="Arial" pitchFamily="34" charset="0"/>
              <a:buChar char="•"/>
              <a:tabLst>
                <a:tab pos="577850" algn="l"/>
              </a:tabLst>
            </a:pPr>
            <a:r>
              <a:rPr lang="en-US" b="1" dirty="0"/>
              <a:t>Why did Jesus ignore her at first?  </a:t>
            </a:r>
          </a:p>
          <a:p>
            <a:pPr marL="349250" lvl="0" indent="-120650">
              <a:buFont typeface="Arial" pitchFamily="34" charset="0"/>
              <a:buChar char="•"/>
              <a:tabLst>
                <a:tab pos="577850" algn="l"/>
              </a:tabLst>
            </a:pPr>
            <a:r>
              <a:rPr lang="en-US" b="1" dirty="0"/>
              <a:t>When Jesus made the reference about not tossing the children’s bread to their dogs, was He calling the woman a dog?</a:t>
            </a:r>
          </a:p>
          <a:p>
            <a:r>
              <a:rPr lang="en-US" dirty="0"/>
              <a:t> </a:t>
            </a:r>
          </a:p>
          <a:p>
            <a:r>
              <a:rPr lang="en-US" dirty="0"/>
              <a:t>Without any further study we may conclude that the main emphasis of this story is something like this: God grants the requests of those who are persistent and faithful. </a:t>
            </a:r>
          </a:p>
          <a:p>
            <a:endParaRPr lang="en-US" dirty="0"/>
          </a:p>
          <a:p>
            <a:r>
              <a:rPr lang="en-US" dirty="0"/>
              <a:t>This is a very worthy lesson to learn!  But now, by using more in depth Bible study skills, we will find that there is still much more to learn in this story.  We’ll ask several of the basic questions as provided in our Bible study guidelines and I’ll share added information taken from various study resource tools.</a:t>
            </a:r>
          </a:p>
          <a:p>
            <a:r>
              <a:rPr lang="en-US" dirty="0"/>
              <a:t> </a:t>
            </a:r>
          </a:p>
          <a:p>
            <a:endParaRPr lang="en-US"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34</a:t>
            </a:fld>
            <a:endParaRPr lang="en-US"/>
          </a:p>
        </p:txBody>
      </p:sp>
    </p:spTree>
    <p:extLst>
      <p:ext uri="{BB962C8B-B14F-4D97-AF65-F5344CB8AC3E}">
        <p14:creationId xmlns:p14="http://schemas.microsoft.com/office/powerpoint/2010/main" val="1199420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92696" y="2598372"/>
            <a:ext cx="5486400" cy="6074006"/>
          </a:xfrm>
        </p:spPr>
        <p:txBody>
          <a:bodyPr>
            <a:normAutofit/>
          </a:bodyPr>
          <a:lstStyle/>
          <a:p>
            <a:r>
              <a:rPr lang="en-US" b="1" dirty="0"/>
              <a:t>What came before this story?  Matthew 15:1-20</a:t>
            </a:r>
          </a:p>
          <a:p>
            <a:endParaRPr lang="en-US" b="1" dirty="0"/>
          </a:p>
          <a:p>
            <a:pPr marL="344488" lvl="0" indent="-119063">
              <a:buFont typeface="Arial" pitchFamily="34" charset="0"/>
              <a:buChar char="•"/>
            </a:pPr>
            <a:r>
              <a:rPr lang="en-US" dirty="0"/>
              <a:t>With a quick scan I see that Jesus is teaching about clean/unclean in regards to people/relationships/actions…</a:t>
            </a:r>
          </a:p>
          <a:p>
            <a:pPr marL="344488" lvl="0" indent="-119063">
              <a:buFont typeface="Arial" pitchFamily="34" charset="0"/>
              <a:buChar char="•"/>
            </a:pPr>
            <a:r>
              <a:rPr lang="en-US" dirty="0"/>
              <a:t>Jesus had just rebuffed the disciples (15:16-20) for not being very quick to understand that “the things that come out of the mouth come from the heart, and these make a man ‘unclean.’”  (Evil thoughts, murder, adultery…)</a:t>
            </a:r>
          </a:p>
          <a:p>
            <a:pPr marL="344488" lvl="0" indent="-119063">
              <a:buFont typeface="Arial" pitchFamily="34" charset="0"/>
              <a:buChar char="•"/>
            </a:pPr>
            <a:r>
              <a:rPr lang="en-US" dirty="0"/>
              <a:t>Based on this insight I can see that perhaps Jesus was also teaching something about clean/unclean in Matthew 15:21-28.</a:t>
            </a:r>
          </a:p>
          <a:p>
            <a:r>
              <a:rPr lang="en-US" dirty="0"/>
              <a:t> </a:t>
            </a:r>
          </a:p>
          <a:p>
            <a:r>
              <a:rPr lang="en-US" b="1" dirty="0"/>
              <a:t>What is the theme of the chapter?</a:t>
            </a:r>
          </a:p>
          <a:p>
            <a:pPr marL="344488" lvl="0" indent="-119063">
              <a:buFont typeface="Arial" pitchFamily="34" charset="0"/>
              <a:buChar char="•"/>
            </a:pPr>
            <a:r>
              <a:rPr lang="en-US" dirty="0"/>
              <a:t>Clean – Unclean</a:t>
            </a:r>
          </a:p>
          <a:p>
            <a:r>
              <a:rPr lang="en-US" dirty="0"/>
              <a:t> </a:t>
            </a:r>
          </a:p>
          <a:p>
            <a:r>
              <a:rPr lang="en-US" b="1" dirty="0"/>
              <a:t>What persons are mentioned?  What information is included?</a:t>
            </a:r>
          </a:p>
          <a:p>
            <a:pPr marL="344488" lvl="0" indent="-119063">
              <a:buFont typeface="Arial" pitchFamily="34" charset="0"/>
              <a:buChar char="•"/>
            </a:pPr>
            <a:r>
              <a:rPr lang="en-US" dirty="0"/>
              <a:t>Jesus, disciples, Canaanite woman, her daughter, took place in the region of </a:t>
            </a:r>
            <a:r>
              <a:rPr lang="en-US" dirty="0" err="1"/>
              <a:t>Tyre</a:t>
            </a:r>
            <a:r>
              <a:rPr lang="en-US" dirty="0"/>
              <a:t> and Sidon </a:t>
            </a:r>
          </a:p>
          <a:p>
            <a:pPr marL="344488" lvl="0" indent="-119063">
              <a:buFont typeface="Arial" pitchFamily="34" charset="0"/>
              <a:buChar char="•"/>
            </a:pPr>
            <a:r>
              <a:rPr lang="en-US" dirty="0"/>
              <a:t>Daughter was demon possessed </a:t>
            </a:r>
          </a:p>
          <a:p>
            <a:r>
              <a:rPr lang="en-US" dirty="0"/>
              <a:t> </a:t>
            </a:r>
          </a:p>
          <a:p>
            <a:r>
              <a:rPr lang="en-US" b="1" dirty="0"/>
              <a:t>Which verse/words or phrase stands out to me most in the chapter?  </a:t>
            </a:r>
            <a:r>
              <a:rPr lang="en-US" dirty="0"/>
              <a:t>In this particular study I’ll add the question: Which words (or thoughts) were not clear as to their meaning? </a:t>
            </a:r>
          </a:p>
          <a:p>
            <a:pPr marL="344488" lvl="0" indent="-119063">
              <a:buFont typeface="Arial" pitchFamily="34" charset="0"/>
              <a:buChar char="•"/>
            </a:pPr>
            <a:r>
              <a:rPr lang="en-US" dirty="0"/>
              <a:t>“It is not right to take the children’s bread and toss it to their dogs.”  (I’ll admit – this verse bothered me prior to understanding the story as a whole!)  Also: “but even the dogs eat the crumbs that fall from their master’s table.”</a:t>
            </a:r>
          </a:p>
          <a:p>
            <a:pPr marL="344488" lvl="0" indent="-119063">
              <a:buFont typeface="Arial" pitchFamily="34" charset="0"/>
              <a:buChar char="•"/>
            </a:pPr>
            <a:r>
              <a:rPr lang="en-US" dirty="0"/>
              <a:t>To understand I want to know what children’s bread, dogs, and the crumbs for the master’s table meant in this story.</a:t>
            </a:r>
          </a:p>
          <a:p>
            <a:endParaRPr lang="en-US"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35</a:t>
            </a:fld>
            <a:endParaRPr lang="en-US"/>
          </a:p>
        </p:txBody>
      </p:sp>
    </p:spTree>
    <p:extLst>
      <p:ext uri="{BB962C8B-B14F-4D97-AF65-F5344CB8AC3E}">
        <p14:creationId xmlns:p14="http://schemas.microsoft.com/office/powerpoint/2010/main" val="13393884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1" kern="1200" dirty="0">
                <a:solidFill>
                  <a:schemeClr val="tx1"/>
                </a:solidFill>
                <a:effectLst/>
                <a:latin typeface="+mn-lt"/>
                <a:ea typeface="+mn-ea"/>
                <a:cs typeface="+mn-cs"/>
              </a:rPr>
              <a:t>My first step would be to check the notes in my study Bible on these particular verses and see what I learn.  I would also check the concordance to see if I find any similar references in other parts of the scripture.  Then I would also check at least one commentary resource to see what information I might gather.  Listed are some helpful pieces of information that I found:</a:t>
            </a:r>
          </a:p>
          <a:p>
            <a:r>
              <a:rPr lang="en-US" sz="1200" kern="1200" dirty="0">
                <a:solidFill>
                  <a:schemeClr val="tx1"/>
                </a:solidFill>
                <a:effectLst/>
                <a:latin typeface="+mn-lt"/>
                <a:ea typeface="+mn-ea"/>
                <a:cs typeface="+mn-cs"/>
              </a:rPr>
              <a:t> </a:t>
            </a:r>
          </a:p>
          <a:p>
            <a:pPr lvl="0"/>
            <a:r>
              <a:rPr lang="en-US" sz="1200" kern="1200" dirty="0" err="1">
                <a:solidFill>
                  <a:schemeClr val="tx1"/>
                </a:solidFill>
                <a:effectLst/>
                <a:latin typeface="+mn-lt"/>
                <a:ea typeface="+mn-ea"/>
                <a:cs typeface="+mn-cs"/>
              </a:rPr>
              <a:t>Tyre</a:t>
            </a:r>
            <a:r>
              <a:rPr lang="en-US" sz="1200" kern="1200" dirty="0">
                <a:solidFill>
                  <a:schemeClr val="tx1"/>
                </a:solidFill>
                <a:effectLst/>
                <a:latin typeface="+mn-lt"/>
                <a:ea typeface="+mn-ea"/>
                <a:cs typeface="+mn-cs"/>
              </a:rPr>
              <a:t> is pronounced “Tire” and Sidon is pronounced “</a:t>
            </a:r>
            <a:r>
              <a:rPr lang="en-US" sz="1200" kern="1200" dirty="0" err="1">
                <a:solidFill>
                  <a:schemeClr val="tx1"/>
                </a:solidFill>
                <a:effectLst/>
                <a:latin typeface="+mn-lt"/>
                <a:ea typeface="+mn-ea"/>
                <a:cs typeface="+mn-cs"/>
              </a:rPr>
              <a:t>Sý</a:t>
            </a:r>
            <a:r>
              <a:rPr lang="en-US" sz="1200" kern="1200" dirty="0">
                <a:solidFill>
                  <a:schemeClr val="tx1"/>
                </a:solidFill>
                <a:effectLst/>
                <a:latin typeface="+mn-lt"/>
                <a:ea typeface="+mn-ea"/>
                <a:cs typeface="+mn-cs"/>
              </a:rPr>
              <a:t>-don” according to </a:t>
            </a:r>
            <a:r>
              <a:rPr lang="en-US" sz="1200" i="1" kern="1200" dirty="0">
                <a:solidFill>
                  <a:schemeClr val="tx1"/>
                </a:solidFill>
                <a:effectLst/>
                <a:latin typeface="+mn-lt"/>
                <a:ea typeface="+mn-ea"/>
                <a:cs typeface="+mn-cs"/>
              </a:rPr>
              <a:t>People and Places in the Bible, p. 226, 248</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Jesus had been rejected by the Jews both in Judea and Galilee. He sought an opportunity to instruct His disciples in laboring for non-Jews.  Jesus withdrew to the hills of the border country between Galilee and </a:t>
            </a:r>
            <a:r>
              <a:rPr lang="en-US" sz="1200" kern="1200" dirty="0" err="1">
                <a:solidFill>
                  <a:schemeClr val="tx1"/>
                </a:solidFill>
                <a:effectLst/>
                <a:latin typeface="+mn-lt"/>
                <a:ea typeface="+mn-ea"/>
                <a:cs typeface="+mn-cs"/>
              </a:rPr>
              <a:t>Phoencia</a:t>
            </a:r>
            <a:r>
              <a:rPr lang="en-US" sz="1200" kern="1200" dirty="0">
                <a:solidFill>
                  <a:schemeClr val="tx1"/>
                </a:solidFill>
                <a:effectLst/>
                <a:latin typeface="+mn-lt"/>
                <a:ea typeface="+mn-ea"/>
                <a:cs typeface="+mn-cs"/>
              </a:rPr>
              <a:t> (DA 399) – He could see the cities of </a:t>
            </a:r>
            <a:r>
              <a:rPr lang="en-US" sz="1200" kern="1200" dirty="0" err="1">
                <a:solidFill>
                  <a:schemeClr val="tx1"/>
                </a:solidFill>
                <a:effectLst/>
                <a:latin typeface="+mn-lt"/>
                <a:ea typeface="+mn-ea"/>
                <a:cs typeface="+mn-cs"/>
              </a:rPr>
              <a:t>Tyre</a:t>
            </a:r>
            <a:r>
              <a:rPr lang="en-US" sz="1200" kern="1200" dirty="0">
                <a:solidFill>
                  <a:schemeClr val="tx1"/>
                </a:solidFill>
                <a:effectLst/>
                <a:latin typeface="+mn-lt"/>
                <a:ea typeface="+mn-ea"/>
                <a:cs typeface="+mn-cs"/>
              </a:rPr>
              <a:t> and Sidon from there. SDA Comm., </a:t>
            </a:r>
            <a:r>
              <a:rPr lang="en-US" sz="1200" kern="1200" dirty="0" err="1">
                <a:solidFill>
                  <a:schemeClr val="tx1"/>
                </a:solidFill>
                <a:effectLst/>
                <a:latin typeface="+mn-lt"/>
                <a:ea typeface="+mn-ea"/>
                <a:cs typeface="+mn-cs"/>
              </a:rPr>
              <a:t>vol</a:t>
            </a:r>
            <a:r>
              <a:rPr lang="en-US" sz="1200" kern="1200" dirty="0">
                <a:solidFill>
                  <a:schemeClr val="tx1"/>
                </a:solidFill>
                <a:effectLst/>
                <a:latin typeface="+mn-lt"/>
                <a:ea typeface="+mn-ea"/>
                <a:cs typeface="+mn-cs"/>
              </a:rPr>
              <a:t> 5, p.420</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In verse 26 where it says “their dogs” the Greek says “little dogs” meaning a pet dog in the home.  (NIV Study Bible p1465)</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Jewish people sometimes referred to Gentiles as dogs.  So, Jesus was actually calling this woman a dog!  But, of course, He was teaching his disciples a lesson (remember He had been teaching them lessons about clean/unclean). He was not trying to be cruel to the woman.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People in the Orient did not adore dogs quite the way our culture does.  For the most part dogs (pariah) roamed wild and would scavenge for food.  They were seen as dirty and unwanted, this is how the Jews viewed Gentiles! But, there were small dogs (</a:t>
            </a:r>
            <a:r>
              <a:rPr lang="en-US" sz="1200" kern="1200" dirty="0" err="1">
                <a:solidFill>
                  <a:schemeClr val="tx1"/>
                </a:solidFill>
                <a:effectLst/>
                <a:latin typeface="+mn-lt"/>
                <a:ea typeface="+mn-ea"/>
                <a:cs typeface="+mn-cs"/>
              </a:rPr>
              <a:t>kunaria</a:t>
            </a:r>
            <a:r>
              <a:rPr lang="en-US" sz="1200" kern="1200" dirty="0">
                <a:solidFill>
                  <a:schemeClr val="tx1"/>
                </a:solidFill>
                <a:effectLst/>
                <a:latin typeface="+mn-lt"/>
                <a:ea typeface="+mn-ea"/>
                <a:cs typeface="+mn-cs"/>
              </a:rPr>
              <a:t>) that they kept as house pets. Often the family would toss scraps of food from the table. The word describing this dog is what Jesus used of the Canaanite woman.  So we can see that this is why she then played on what He said and replied with, “Yes, but even the dogs eat the crumbs that fall from their masters table.”   William Barclay’s Commentary, vol.12, p.122.</a:t>
            </a:r>
          </a:p>
        </p:txBody>
      </p:sp>
      <p:sp>
        <p:nvSpPr>
          <p:cNvPr id="4" name="Slide Number Placeholder 3"/>
          <p:cNvSpPr>
            <a:spLocks noGrp="1"/>
          </p:cNvSpPr>
          <p:nvPr>
            <p:ph type="sldNum" sz="quarter" idx="10"/>
          </p:nvPr>
        </p:nvSpPr>
        <p:spPr/>
        <p:txBody>
          <a:bodyPr/>
          <a:lstStyle/>
          <a:p>
            <a:fld id="{489919B8-7115-4C11-8B6B-E2B75CF40D3E}" type="slidenum">
              <a:rPr lang="en-US" smtClean="0"/>
              <a:pPr/>
              <a:t>36</a:t>
            </a:fld>
            <a:endParaRPr lang="en-US"/>
          </a:p>
        </p:txBody>
      </p:sp>
    </p:spTree>
    <p:extLst>
      <p:ext uri="{BB962C8B-B14F-4D97-AF65-F5344CB8AC3E}">
        <p14:creationId xmlns:p14="http://schemas.microsoft.com/office/powerpoint/2010/main" val="328386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92696" y="2598372"/>
            <a:ext cx="5486400" cy="6074006"/>
          </a:xfrm>
        </p:spPr>
        <p:txBody>
          <a:bodyPr>
            <a:noAutofit/>
          </a:bodyPr>
          <a:lstStyle/>
          <a:p>
            <a:r>
              <a:rPr lang="en-US" b="1" dirty="0"/>
              <a:t>What did the bread stand for?   </a:t>
            </a:r>
          </a:p>
          <a:p>
            <a:pPr marL="344488" lvl="0" indent="-119063">
              <a:buFont typeface="Arial" pitchFamily="34" charset="0"/>
              <a:buChar char="•"/>
            </a:pPr>
            <a:r>
              <a:rPr lang="en-US" b="0" dirty="0"/>
              <a:t>This is a reference to bread of salvation. </a:t>
            </a:r>
          </a:p>
          <a:p>
            <a:pPr marL="344488" lvl="0" indent="-119063">
              <a:buFont typeface="Arial" pitchFamily="34" charset="0"/>
              <a:buChar char="•"/>
            </a:pPr>
            <a:r>
              <a:rPr lang="en-US" b="0" dirty="0"/>
              <a:t>The Jews were to receive the Good News of salvation and be the ones to take it to the peoples of the world.  Instead, they were harboring what they knew and proclaiming everyone else as unworthy and unable to understand spiritual matters.</a:t>
            </a:r>
            <a:r>
              <a:rPr lang="en-US" b="0" baseline="0" dirty="0"/>
              <a:t> </a:t>
            </a:r>
            <a:r>
              <a:rPr lang="en-US" b="0" dirty="0"/>
              <a:t>SDA Bible Commentary, vol.5, p.420</a:t>
            </a:r>
          </a:p>
          <a:p>
            <a:pPr marL="225425" lvl="0" indent="0">
              <a:buFont typeface="Arial" pitchFamily="34" charset="0"/>
              <a:buNone/>
            </a:pPr>
            <a:endParaRPr lang="en-US" dirty="0"/>
          </a:p>
          <a:p>
            <a:r>
              <a:rPr lang="en-US" b="1" dirty="0"/>
              <a:t> </a:t>
            </a:r>
            <a:endParaRPr lang="en-US"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37</a:t>
            </a:fld>
            <a:endParaRPr lang="en-US"/>
          </a:p>
        </p:txBody>
      </p:sp>
    </p:spTree>
    <p:extLst>
      <p:ext uri="{BB962C8B-B14F-4D97-AF65-F5344CB8AC3E}">
        <p14:creationId xmlns:p14="http://schemas.microsoft.com/office/powerpoint/2010/main" val="12958154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20688" y="2755961"/>
            <a:ext cx="5486400" cy="6074006"/>
          </a:xfrm>
        </p:spPr>
        <p:txBody>
          <a:bodyPr>
            <a:noAutofit/>
          </a:bodyPr>
          <a:lstStyle/>
          <a:p>
            <a:r>
              <a:rPr lang="en-US" b="1" dirty="0"/>
              <a:t>What do we know about the woman?  </a:t>
            </a:r>
          </a:p>
          <a:p>
            <a:pPr marL="344488" lvl="0" indent="-119063">
              <a:buFont typeface="Arial" pitchFamily="34" charset="0"/>
              <a:buChar char="•"/>
            </a:pPr>
            <a:r>
              <a:rPr lang="en-US" dirty="0"/>
              <a:t>She was Canaanite – considered a heathen by the Jews.  </a:t>
            </a:r>
          </a:p>
          <a:p>
            <a:pPr marL="344488" lvl="0" indent="-119063">
              <a:buFont typeface="Arial" pitchFamily="34" charset="0"/>
              <a:buChar char="•"/>
            </a:pPr>
            <a:r>
              <a:rPr lang="en-US" dirty="0"/>
              <a:t>Her daughter was demon possessed. </a:t>
            </a:r>
          </a:p>
          <a:p>
            <a:pPr marL="344488" lvl="0" indent="-119063">
              <a:buFont typeface="Arial" pitchFamily="34" charset="0"/>
              <a:buChar char="•"/>
            </a:pPr>
            <a:r>
              <a:rPr lang="en-US" dirty="0"/>
              <a:t>The Canaanite woman had evidently heard about Jesus because she sought him out believing that He could help her daughter.  </a:t>
            </a:r>
          </a:p>
          <a:p>
            <a:pPr marL="344488" lvl="0" indent="-119063">
              <a:buFont typeface="Arial" pitchFamily="34" charset="0"/>
              <a:buChar char="•"/>
            </a:pPr>
            <a:r>
              <a:rPr lang="en-US" dirty="0"/>
              <a:t>As a Canaanite she also knew what the Jews thought of her.  But she came anyway.  </a:t>
            </a:r>
          </a:p>
          <a:p>
            <a:pPr marL="344488" lvl="0" indent="-119063">
              <a:buFont typeface="Arial" pitchFamily="34" charset="0"/>
              <a:buChar char="•"/>
            </a:pPr>
            <a:r>
              <a:rPr lang="en-US" dirty="0"/>
              <a:t>She addressed Jesus as “Lord, Son of David” which indicates some level of understanding on her part.  She could have been stating her faith in Him as the coming Messiah or she knew it to be a respectful way to address Him.  </a:t>
            </a:r>
          </a:p>
          <a:p>
            <a:pPr marL="344488" lvl="0" indent="-119063">
              <a:buFont typeface="Arial" pitchFamily="34" charset="0"/>
              <a:buChar char="•"/>
            </a:pPr>
            <a:r>
              <a:rPr lang="en-US" dirty="0"/>
              <a:t>At first Jesus ignored her and the disciples, in frustration, wanted to shoo her away. </a:t>
            </a:r>
          </a:p>
          <a:p>
            <a:pPr marL="344488" lvl="0" indent="-119063">
              <a:buFont typeface="Arial" pitchFamily="34" charset="0"/>
              <a:buChar char="•"/>
            </a:pPr>
            <a:r>
              <a:rPr lang="en-US" dirty="0"/>
              <a:t>Then Jesus indicated that what he had to offer was reserved for the lost sheep of Israel―she simply knelt before Him and pleaded for help.  </a:t>
            </a:r>
          </a:p>
          <a:p>
            <a:pPr marL="344488" lvl="0" indent="-119063">
              <a:buFont typeface="Arial" pitchFamily="34" charset="0"/>
              <a:buChar char="•"/>
            </a:pPr>
            <a:r>
              <a:rPr lang="en-US" dirty="0"/>
              <a:t>When Jesus said, “It is not right to take the children’s bread and toss it to the dogs” she didn’t get angry or go away hurt, and she didn’t argue―she accepted the role He offered her, agreed with Him, and then built her case on that.  </a:t>
            </a:r>
          </a:p>
          <a:p>
            <a:pPr marL="344488" lvl="0" indent="-119063">
              <a:buFont typeface="Arial" pitchFamily="34" charset="0"/>
              <a:buChar char="•"/>
            </a:pPr>
            <a:r>
              <a:rPr lang="en-US" dirty="0"/>
              <a:t>She had confidence that there was enough of the “bread” even for her.  It was at this point that Jesus commended her faith and granted her request.</a:t>
            </a:r>
          </a:p>
          <a:p>
            <a:endParaRPr lang="en-US" b="1" dirty="0"/>
          </a:p>
          <a:p>
            <a:r>
              <a:rPr lang="en-US" b="1" dirty="0"/>
              <a:t>What do we learn about the disciples?  </a:t>
            </a:r>
          </a:p>
          <a:p>
            <a:pPr marL="344488" lvl="0" indent="-119063">
              <a:buFont typeface="Arial" pitchFamily="34" charset="0"/>
              <a:buChar char="•"/>
            </a:pPr>
            <a:r>
              <a:rPr lang="en-US" dirty="0"/>
              <a:t>This encounter demonstrated that they still didn’t get the point about clean/unclean.  </a:t>
            </a:r>
          </a:p>
          <a:p>
            <a:pPr marL="344488" lvl="0" indent="-119063">
              <a:buFont typeface="Arial" pitchFamily="34" charset="0"/>
              <a:buChar char="•"/>
            </a:pPr>
            <a:r>
              <a:rPr lang="en-US" dirty="0"/>
              <a:t>Jesus uses this woman’s situation as an object lesson―maybe through her faith they will get the point!</a:t>
            </a:r>
          </a:p>
          <a:p>
            <a:r>
              <a:rPr lang="en-US" dirty="0"/>
              <a:t> </a:t>
            </a:r>
          </a:p>
          <a:p>
            <a:r>
              <a:rPr lang="en-US" b="1" dirty="0"/>
              <a:t>What do we learn about Jesus?  </a:t>
            </a:r>
          </a:p>
          <a:p>
            <a:pPr marL="344488" lvl="0" indent="-119063">
              <a:buFont typeface="Arial" pitchFamily="34" charset="0"/>
              <a:buChar char="•"/>
            </a:pPr>
            <a:r>
              <a:rPr lang="en-US" dirty="0"/>
              <a:t>It seems there is no end to His ability to use situations to teach lessons.  </a:t>
            </a:r>
          </a:p>
          <a:p>
            <a:pPr marL="344488" lvl="0" indent="-119063">
              <a:buFont typeface="Arial" pitchFamily="34" charset="0"/>
              <a:buChar char="•"/>
            </a:pPr>
            <a:r>
              <a:rPr lang="en-US" dirty="0"/>
              <a:t>Jesus affirmed her faith just as publicly as she had had to endure presenting her request in front of His disciples.</a:t>
            </a:r>
          </a:p>
          <a:p>
            <a:endParaRPr lang="en-US"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38</a:t>
            </a:fld>
            <a:endParaRPr lang="en-US"/>
          </a:p>
        </p:txBody>
      </p:sp>
    </p:spTree>
    <p:extLst>
      <p:ext uri="{BB962C8B-B14F-4D97-AF65-F5344CB8AC3E}">
        <p14:creationId xmlns:p14="http://schemas.microsoft.com/office/powerpoint/2010/main" val="7539598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What are the lessons we can learn from this story? </a:t>
            </a:r>
          </a:p>
          <a:p>
            <a:pPr marL="344488" lvl="0" indent="-119063">
              <a:buFont typeface="Arial" pitchFamily="34" charset="0"/>
              <a:buChar char="•"/>
            </a:pPr>
            <a:r>
              <a:rPr lang="en-US" dirty="0"/>
              <a:t>It pays to hold on in faith!</a:t>
            </a:r>
          </a:p>
          <a:p>
            <a:pPr marL="344488" lvl="0" indent="-119063">
              <a:buFont typeface="Arial" pitchFamily="34" charset="0"/>
              <a:buChar char="•"/>
            </a:pPr>
            <a:r>
              <a:rPr lang="en-US" dirty="0"/>
              <a:t>Hold on even when it seems that God is not listening.</a:t>
            </a:r>
          </a:p>
          <a:p>
            <a:pPr marL="344488" lvl="0" indent="-119063">
              <a:buFont typeface="Arial" pitchFamily="34" charset="0"/>
              <a:buChar char="•"/>
            </a:pPr>
            <a:r>
              <a:rPr lang="en-US" dirty="0"/>
              <a:t>Hold on even if everyone around you is acting as though you are the untouchable one!</a:t>
            </a:r>
          </a:p>
          <a:p>
            <a:pPr marL="344488" lvl="0" indent="-119063">
              <a:buFont typeface="Arial" pitchFamily="34" charset="0"/>
              <a:buChar char="•"/>
            </a:pPr>
            <a:r>
              <a:rPr lang="en-US" dirty="0"/>
              <a:t>Jesus’ mercy is available to everyone and there is always enough to go around!</a:t>
            </a:r>
          </a:p>
          <a:p>
            <a:pPr marL="344488" lvl="0" indent="-119063">
              <a:buFont typeface="Arial" pitchFamily="34" charset="0"/>
              <a:buChar char="•"/>
            </a:pPr>
            <a:r>
              <a:rPr lang="en-US" dirty="0"/>
              <a:t>Jesus will affirm your faith.</a:t>
            </a:r>
          </a:p>
        </p:txBody>
      </p:sp>
      <p:sp>
        <p:nvSpPr>
          <p:cNvPr id="4" name="Slide Number Placeholder 3"/>
          <p:cNvSpPr>
            <a:spLocks noGrp="1"/>
          </p:cNvSpPr>
          <p:nvPr>
            <p:ph type="sldNum" sz="quarter" idx="10"/>
          </p:nvPr>
        </p:nvSpPr>
        <p:spPr/>
        <p:txBody>
          <a:bodyPr/>
          <a:lstStyle/>
          <a:p>
            <a:fld id="{489919B8-7115-4C11-8B6B-E2B75CF40D3E}" type="slidenum">
              <a:rPr lang="en-US" smtClean="0"/>
              <a:pPr/>
              <a:t>39</a:t>
            </a:fld>
            <a:endParaRPr lang="en-US"/>
          </a:p>
        </p:txBody>
      </p:sp>
    </p:spTree>
    <p:extLst>
      <p:ext uri="{BB962C8B-B14F-4D97-AF65-F5344CB8AC3E}">
        <p14:creationId xmlns:p14="http://schemas.microsoft.com/office/powerpoint/2010/main" val="1042517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7563" y="401638"/>
            <a:ext cx="2324100" cy="1743075"/>
          </a:xfrm>
        </p:spPr>
      </p:sp>
      <p:sp>
        <p:nvSpPr>
          <p:cNvPr id="3" name="Notes Placeholder 2"/>
          <p:cNvSpPr>
            <a:spLocks noGrp="1"/>
          </p:cNvSpPr>
          <p:nvPr>
            <p:ph type="body" idx="1"/>
          </p:nvPr>
        </p:nvSpPr>
        <p:spPr>
          <a:xfrm>
            <a:off x="685800" y="2305540"/>
            <a:ext cx="5486400" cy="6293630"/>
          </a:xfrm>
        </p:spPr>
        <p:txBody>
          <a:bodyPr>
            <a:normAutofit/>
          </a:bodyPr>
          <a:lstStyle/>
          <a:p>
            <a:r>
              <a:rPr lang="en-US" b="1" dirty="0"/>
              <a:t>Daily Quiet Time with God (Developing a state of mind to always be available to God)</a:t>
            </a:r>
            <a:endParaRPr lang="en-US" dirty="0"/>
          </a:p>
          <a:p>
            <a:r>
              <a:rPr lang="en-US" dirty="0"/>
              <a:t> </a:t>
            </a:r>
          </a:p>
          <a:p>
            <a:r>
              <a:rPr lang="en-US" dirty="0"/>
              <a:t>Our purpose today is to learn how to study the Bible. First we’ll look at what we need to do to prepare our hearts and minds to be fertile soil for God’s Word. We each need to spend a daily quiet time with God so that our hearts and minds will be like cultivated soil―always ready for the word of God to be planted and take root.  We each often get overwhelmed with the burdens of life and find our devotional time being crowded out.  We have to be at work on time, the children have to be fed and dressed, breakfast must be prepared and the dishes have to be done.  Already I’m tired and the day is barely begun!  How do I find time to spend with God―and especially to not have the cares of life overtake my thoughts when I am studying?  We must decide just how important having daily quiet time is to us―unless it’s a high priority to us, we will not manage to carve out a time commitment each day.</a:t>
            </a:r>
          </a:p>
          <a:p>
            <a:r>
              <a:rPr lang="en-US" dirty="0"/>
              <a:t> </a:t>
            </a:r>
          </a:p>
          <a:p>
            <a:pPr lvl="0"/>
            <a:r>
              <a:rPr lang="en-US" b="1" dirty="0"/>
              <a:t>A. Quiet Time - How important is it to God? </a:t>
            </a:r>
            <a:endParaRPr lang="en-US" dirty="0"/>
          </a:p>
          <a:p>
            <a:r>
              <a:rPr lang="en-US" dirty="0"/>
              <a:t> </a:t>
            </a:r>
          </a:p>
          <a:p>
            <a:r>
              <a:rPr lang="en-US" dirty="0"/>
              <a:t>Jesus </a:t>
            </a:r>
            <a:r>
              <a:rPr lang="en-US" b="1" u="sng" dirty="0"/>
              <a:t>died</a:t>
            </a:r>
            <a:r>
              <a:rPr lang="en-US" dirty="0"/>
              <a:t> to make a relationship with God possible!</a:t>
            </a:r>
            <a:r>
              <a:rPr lang="en-US" baseline="0" dirty="0"/>
              <a:t> </a:t>
            </a:r>
            <a:r>
              <a:rPr lang="en-US" dirty="0"/>
              <a:t>If God considers having a relationship with you important enough to give His life for you, are you willing to make sure that you allow time for Him?</a:t>
            </a:r>
          </a:p>
          <a:p>
            <a:r>
              <a:rPr lang="en-US" dirty="0"/>
              <a:t> </a:t>
            </a:r>
          </a:p>
          <a:p>
            <a:pPr lvl="0"/>
            <a:r>
              <a:rPr lang="en-US" dirty="0"/>
              <a:t>God has </a:t>
            </a:r>
            <a:r>
              <a:rPr lang="en-US" b="1" u="sng" dirty="0"/>
              <a:t>called</a:t>
            </a:r>
            <a:r>
              <a:rPr lang="en-US" dirty="0"/>
              <a:t> you into </a:t>
            </a:r>
            <a:r>
              <a:rPr lang="en-US" b="1" u="sng" dirty="0"/>
              <a:t>fellowship</a:t>
            </a:r>
            <a:r>
              <a:rPr lang="en-US" dirty="0"/>
              <a:t> with His Son.  “God, who has called you into fellowship with His Son Jesus Christ our Lord, is faithful.” 1 Corinthians 1:9 (NIV)</a:t>
            </a:r>
          </a:p>
          <a:p>
            <a:r>
              <a:rPr lang="en-US" dirty="0"/>
              <a:t> </a:t>
            </a:r>
          </a:p>
          <a:p>
            <a:pPr lvl="0"/>
            <a:r>
              <a:rPr lang="en-US" dirty="0"/>
              <a:t>Jesus </a:t>
            </a:r>
            <a:r>
              <a:rPr lang="en-US" b="1" u="sng" dirty="0"/>
              <a:t>eagerly</a:t>
            </a:r>
            <a:r>
              <a:rPr lang="en-US" dirty="0"/>
              <a:t> desires to spend time with you.</a:t>
            </a:r>
            <a:r>
              <a:rPr lang="en-US" baseline="0" dirty="0"/>
              <a:t> </a:t>
            </a:r>
            <a:r>
              <a:rPr lang="en-US" dirty="0"/>
              <a:t>“Look! I’ve been standing at the door and constantly knocking. If anyone … opens the door, I will come in and fellowship with him and he with me.”  Revelation 3:20 (LB)</a:t>
            </a:r>
          </a:p>
          <a:p>
            <a:r>
              <a:rPr lang="en-US" dirty="0"/>
              <a:t> </a:t>
            </a:r>
          </a:p>
          <a:p>
            <a:pPr lvl="0"/>
            <a:r>
              <a:rPr lang="en-US" dirty="0"/>
              <a:t>God created us so we could be in </a:t>
            </a:r>
            <a:r>
              <a:rPr lang="en-US" b="1" u="sng" dirty="0"/>
              <a:t>relationship</a:t>
            </a:r>
            <a:r>
              <a:rPr lang="en-US" dirty="0"/>
              <a:t> with Him!  (Genesis 1:27, 2:7, 3:8)</a:t>
            </a:r>
          </a:p>
          <a:p>
            <a:endParaRPr lang="en-US"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4</a:t>
            </a:fld>
            <a:endParaRPr lang="en-US"/>
          </a:p>
        </p:txBody>
      </p:sp>
    </p:spTree>
    <p:extLst>
      <p:ext uri="{BB962C8B-B14F-4D97-AF65-F5344CB8AC3E}">
        <p14:creationId xmlns:p14="http://schemas.microsoft.com/office/powerpoint/2010/main" val="12213898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92696" y="2598372"/>
            <a:ext cx="5486400" cy="6074006"/>
          </a:xfrm>
        </p:spPr>
        <p:txBody>
          <a:bodyPr>
            <a:noAutofit/>
          </a:bodyPr>
          <a:lstStyle/>
          <a:p>
            <a:r>
              <a:rPr lang="en-US" b="1" kern="1200" dirty="0">
                <a:solidFill>
                  <a:schemeClr val="tx1"/>
                </a:solidFill>
                <a:latin typeface="+mn-lt"/>
                <a:ea typeface="+mn-ea"/>
                <a:cs typeface="+mn-cs"/>
              </a:rPr>
              <a:t>What does this passage teach me about my relationship with God?</a:t>
            </a:r>
          </a:p>
          <a:p>
            <a:endParaRPr lang="en-US" b="1" kern="1200" dirty="0">
              <a:solidFill>
                <a:schemeClr val="tx1"/>
              </a:solidFill>
              <a:latin typeface="+mn-lt"/>
              <a:ea typeface="+mn-ea"/>
              <a:cs typeface="+mn-cs"/>
            </a:endParaRPr>
          </a:p>
          <a:p>
            <a:pPr marL="344488" lvl="0" indent="-119063">
              <a:buFont typeface="Arial" pitchFamily="34" charset="0"/>
              <a:buChar char="•"/>
            </a:pPr>
            <a:r>
              <a:rPr lang="en-US" kern="1200" dirty="0">
                <a:solidFill>
                  <a:schemeClr val="tx1"/>
                </a:solidFill>
                <a:latin typeface="+mn-lt"/>
                <a:ea typeface="+mn-ea"/>
                <a:cs typeface="+mn-cs"/>
              </a:rPr>
              <a:t>I didn’t like that He called her a dog!  I was busy being offended by that when I should have known that Jesus was up to something good on her behalf.  When I find myself in similar situations in life I want to be more like this woman and just persevere in faith knowing that Jesus is able.</a:t>
            </a:r>
          </a:p>
          <a:p>
            <a:pPr marL="344488" lvl="0" indent="-119063">
              <a:buFont typeface="Arial" pitchFamily="34" charset="0"/>
              <a:buChar char="•"/>
            </a:pPr>
            <a:r>
              <a:rPr lang="en-US" kern="1200" dirty="0">
                <a:solidFill>
                  <a:schemeClr val="tx1"/>
                </a:solidFill>
                <a:latin typeface="+mn-lt"/>
                <a:ea typeface="+mn-ea"/>
                <a:cs typeface="+mn-cs"/>
              </a:rPr>
              <a:t>I would have a hard time just agreeing with what Jesus said and progressing from there.  I would want to argue a little bit―I would want to say, “Yes it is fair! There’s enough for me too.”  I want to learn to be like this woman and just trust that wherever Jesus is leading me – it’s a good place to be!</a:t>
            </a:r>
          </a:p>
          <a:p>
            <a:r>
              <a:rPr lang="en-US" kern="1200" dirty="0">
                <a:solidFill>
                  <a:schemeClr val="tx1"/>
                </a:solidFill>
                <a:latin typeface="+mn-lt"/>
                <a:ea typeface="+mn-ea"/>
                <a:cs typeface="+mn-cs"/>
              </a:rPr>
              <a:t> </a:t>
            </a:r>
          </a:p>
          <a:p>
            <a:r>
              <a:rPr lang="en-US" b="1" kern="1200" dirty="0">
                <a:solidFill>
                  <a:schemeClr val="tx1"/>
                </a:solidFill>
                <a:latin typeface="+mn-lt"/>
                <a:ea typeface="+mn-ea"/>
                <a:cs typeface="+mn-cs"/>
              </a:rPr>
              <a:t>What does it teach me about my relationship with other people?</a:t>
            </a:r>
          </a:p>
          <a:p>
            <a:pPr marL="344488" lvl="0" indent="-119063">
              <a:buFont typeface="Arial" pitchFamily="34" charset="0"/>
              <a:buChar char="•"/>
            </a:pPr>
            <a:r>
              <a:rPr lang="en-US" kern="1200" dirty="0">
                <a:solidFill>
                  <a:schemeClr val="tx1"/>
                </a:solidFill>
                <a:latin typeface="+mn-lt"/>
                <a:ea typeface="+mn-ea"/>
                <a:cs typeface="+mn-cs"/>
              </a:rPr>
              <a:t>Not to judge someone else as being unworthy of God’s salvation, His attention, His mercy, His miracles….</a:t>
            </a:r>
          </a:p>
          <a:p>
            <a:pPr marL="344488" lvl="0" indent="-119063">
              <a:buFont typeface="Arial" pitchFamily="34" charset="0"/>
              <a:buChar char="•"/>
            </a:pPr>
            <a:r>
              <a:rPr lang="en-US" kern="1200" dirty="0">
                <a:solidFill>
                  <a:schemeClr val="tx1"/>
                </a:solidFill>
                <a:latin typeface="+mn-lt"/>
                <a:ea typeface="+mn-ea"/>
                <a:cs typeface="+mn-cs"/>
              </a:rPr>
              <a:t>Not to assume that because someone is from the wrong side of the tracks (that would mean something different for each of us) that I have nothing to learn from them. The Disciples wanted to send her away when they, at the very least, should have been standing back to see what Jesus was about to do.</a:t>
            </a:r>
          </a:p>
          <a:p>
            <a:endParaRPr lang="en-US" sz="1600"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40</a:t>
            </a:fld>
            <a:endParaRPr lang="en-US"/>
          </a:p>
        </p:txBody>
      </p:sp>
    </p:spTree>
    <p:extLst>
      <p:ext uri="{BB962C8B-B14F-4D97-AF65-F5344CB8AC3E}">
        <p14:creationId xmlns:p14="http://schemas.microsoft.com/office/powerpoint/2010/main" val="4648375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What does this story teach me about how to worship and love God? </a:t>
            </a:r>
          </a:p>
          <a:p>
            <a:pPr marL="344488" lvl="0" indent="-119063">
              <a:buFont typeface="Arial" pitchFamily="34" charset="0"/>
              <a:buChar char="•"/>
            </a:pPr>
            <a:r>
              <a:rPr lang="en-US" dirty="0"/>
              <a:t>To believe in Him as the Messiah</a:t>
            </a:r>
          </a:p>
          <a:p>
            <a:pPr marL="344488" lvl="0" indent="-119063">
              <a:buFont typeface="Arial" pitchFamily="34" charset="0"/>
              <a:buChar char="•"/>
            </a:pPr>
            <a:r>
              <a:rPr lang="en-US" dirty="0"/>
              <a:t>To trust Him even if the circumstances seem to be telling me that things aren’t going well for me.</a:t>
            </a:r>
          </a:p>
          <a:p>
            <a:pPr marL="344488" lvl="0" indent="-119063">
              <a:buFont typeface="Arial" pitchFamily="34" charset="0"/>
              <a:buChar char="•"/>
            </a:pPr>
            <a:r>
              <a:rPr lang="en-US" dirty="0"/>
              <a:t>When things continue to go wrong and it seems He is not listening I need to fall down on my knees and plead for mercy.</a:t>
            </a:r>
          </a:p>
          <a:p>
            <a:pPr marL="344488" lvl="0" indent="-119063">
              <a:buFont typeface="Arial" pitchFamily="34" charset="0"/>
              <a:buChar char="•"/>
            </a:pPr>
            <a:r>
              <a:rPr lang="en-US" dirty="0"/>
              <a:t>Work within His framework, including: taking note of everything that happens assuming that with God the pieces will connect together. My life is not a lot of random things happening here and there. God is fitting pieces together to teach me lessons and to use me to witness and serve others.</a:t>
            </a:r>
          </a:p>
          <a:p>
            <a:pPr marL="344488" indent="-119063">
              <a:buFont typeface="Arial" pitchFamily="34" charset="0"/>
              <a:buChar char="•"/>
            </a:pPr>
            <a:endParaRPr lang="en-US" sz="1050"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41</a:t>
            </a:fld>
            <a:endParaRPr lang="en-US"/>
          </a:p>
        </p:txBody>
      </p:sp>
    </p:spTree>
    <p:extLst>
      <p:ext uri="{BB962C8B-B14F-4D97-AF65-F5344CB8AC3E}">
        <p14:creationId xmlns:p14="http://schemas.microsoft.com/office/powerpoint/2010/main" val="17048411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92696" y="2598372"/>
            <a:ext cx="5486400" cy="6074006"/>
          </a:xfrm>
        </p:spPr>
        <p:txBody>
          <a:bodyPr>
            <a:noAutofit/>
          </a:bodyPr>
          <a:lstStyle/>
          <a:p>
            <a:r>
              <a:rPr lang="en-US" b="1" kern="1200" dirty="0">
                <a:solidFill>
                  <a:schemeClr val="tx1"/>
                </a:solidFill>
                <a:latin typeface="+mn-lt"/>
                <a:ea typeface="+mn-ea"/>
                <a:cs typeface="+mn-cs"/>
              </a:rPr>
              <a:t>What application of His word will I make in my life?</a:t>
            </a:r>
          </a:p>
          <a:p>
            <a:endParaRPr lang="en-US" kern="1200" dirty="0">
              <a:solidFill>
                <a:schemeClr val="tx1"/>
              </a:solidFill>
              <a:latin typeface="+mn-lt"/>
              <a:ea typeface="+mn-ea"/>
              <a:cs typeface="+mn-cs"/>
            </a:endParaRPr>
          </a:p>
          <a:p>
            <a:pPr marL="344488" lvl="0" indent="-119063">
              <a:buFont typeface="Arial" pitchFamily="34" charset="0"/>
              <a:buChar char="•"/>
            </a:pPr>
            <a:r>
              <a:rPr lang="en-US" kern="1200" dirty="0">
                <a:solidFill>
                  <a:schemeClr val="tx1"/>
                </a:solidFill>
                <a:latin typeface="+mn-lt"/>
                <a:ea typeface="+mn-ea"/>
                <a:cs typeface="+mn-cs"/>
              </a:rPr>
              <a:t>When I begin to feel overwhelmed at work or with what is happening in a relationship, I will ask God for help.  If I become convinced He didn’t listen, I will choose to trust that He did hear and that He will handle things in the best way possible.</a:t>
            </a:r>
          </a:p>
          <a:p>
            <a:endParaRPr lang="en-US" sz="1600"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42</a:t>
            </a:fld>
            <a:endParaRPr lang="en-US"/>
          </a:p>
        </p:txBody>
      </p:sp>
    </p:spTree>
    <p:extLst>
      <p:ext uri="{BB962C8B-B14F-4D97-AF65-F5344CB8AC3E}">
        <p14:creationId xmlns:p14="http://schemas.microsoft.com/office/powerpoint/2010/main" val="1164237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327025"/>
            <a:ext cx="2743200" cy="2057400"/>
          </a:xfrm>
        </p:spPr>
      </p:sp>
      <p:sp>
        <p:nvSpPr>
          <p:cNvPr id="3" name="Notes Placeholder 2"/>
          <p:cNvSpPr>
            <a:spLocks noGrp="1"/>
          </p:cNvSpPr>
          <p:nvPr>
            <p:ph type="body" idx="1"/>
          </p:nvPr>
        </p:nvSpPr>
        <p:spPr>
          <a:xfrm>
            <a:off x="685800" y="2559968"/>
            <a:ext cx="5486400" cy="6039202"/>
          </a:xfrm>
        </p:spPr>
        <p:txBody>
          <a:bodyPr>
            <a:noAutofit/>
          </a:bodyPr>
          <a:lstStyle/>
          <a:p>
            <a:r>
              <a:rPr lang="en-US" dirty="0"/>
              <a:t>I hope that as we peered into and unfolded the word of God you received new insight, a special blessing, and that your desire to dig into His word has grown! </a:t>
            </a:r>
          </a:p>
          <a:p>
            <a:r>
              <a:rPr lang="en-US" b="1" dirty="0"/>
              <a:t> </a:t>
            </a:r>
            <a:endParaRPr lang="en-US" dirty="0"/>
          </a:p>
          <a:p>
            <a:pPr algn="ctr"/>
            <a:r>
              <a:rPr lang="en-US" b="1" i="1" dirty="0"/>
              <a:t>“Guard my words as your most precious possession. Write them down, and also keep them deep within your heart.”  Proverbs 7:2-3 (LB)</a:t>
            </a:r>
            <a:endParaRPr lang="en-US" dirty="0"/>
          </a:p>
          <a:p>
            <a:r>
              <a:rPr lang="en-US" dirty="0"/>
              <a:t> </a:t>
            </a:r>
          </a:p>
          <a:p>
            <a:r>
              <a:rPr lang="en-US" dirty="0"/>
              <a:t>We have provided several handouts for you that will be helpful as you begin building your resources for Bible study.  There are many tools you can use, and there are several different Bible study methods.  A handout was prepared that gives a brief overview of three major methods of study, and recommendations were listed on books that you can purchase that will describe in detail various Bible Study methods.</a:t>
            </a:r>
          </a:p>
          <a:p>
            <a:r>
              <a:rPr lang="en-US" dirty="0"/>
              <a:t> </a:t>
            </a:r>
          </a:p>
          <a:p>
            <a:r>
              <a:rPr lang="en-US" dirty="0"/>
              <a:t>I would like to close with prayer as we ask God to help us be faithful to His word and good stewards of the time that He has given us here on Earth.</a:t>
            </a:r>
          </a:p>
          <a:p>
            <a:r>
              <a:rPr lang="en-US" dirty="0"/>
              <a:t> </a:t>
            </a:r>
          </a:p>
          <a:p>
            <a:endParaRPr lang="en-US"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43</a:t>
            </a:fld>
            <a:endParaRPr lang="en-US"/>
          </a:p>
        </p:txBody>
      </p:sp>
    </p:spTree>
    <p:extLst>
      <p:ext uri="{BB962C8B-B14F-4D97-AF65-F5344CB8AC3E}">
        <p14:creationId xmlns:p14="http://schemas.microsoft.com/office/powerpoint/2010/main" val="1637840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r>
              <a:rPr lang="en-US" b="1" dirty="0"/>
              <a:t>B) Quiet Time - How important is it to you?  </a:t>
            </a:r>
            <a:endParaRPr lang="en-US" dirty="0"/>
          </a:p>
          <a:p>
            <a:r>
              <a:rPr lang="en-US" dirty="0"/>
              <a:t> </a:t>
            </a:r>
          </a:p>
          <a:p>
            <a:pPr lvl="0"/>
            <a:r>
              <a:rPr lang="en-US" dirty="0"/>
              <a:t>Personal time alone with God will be the </a:t>
            </a:r>
            <a:r>
              <a:rPr lang="en-US" b="1" u="sng" dirty="0"/>
              <a:t>source</a:t>
            </a:r>
            <a:r>
              <a:rPr lang="en-US" dirty="0"/>
              <a:t> of your </a:t>
            </a:r>
            <a:r>
              <a:rPr lang="en-US" b="1" u="sng" dirty="0"/>
              <a:t>strength</a:t>
            </a:r>
            <a:r>
              <a:rPr lang="en-US" dirty="0"/>
              <a:t>.</a:t>
            </a:r>
          </a:p>
          <a:p>
            <a:r>
              <a:rPr lang="en-US" i="1" dirty="0"/>
              <a:t>“Very early in the morning, while it was still dark, Jesus got up, left the house and went off to a solitary place, where He prayed.”  Mark 1:35 (NIV)</a:t>
            </a:r>
            <a:endParaRPr lang="en-US" dirty="0"/>
          </a:p>
          <a:p>
            <a:r>
              <a:rPr lang="en-US" i="1" dirty="0"/>
              <a:t> </a:t>
            </a:r>
            <a:endParaRPr lang="en-US" dirty="0"/>
          </a:p>
          <a:p>
            <a:r>
              <a:rPr lang="en-US" dirty="0"/>
              <a:t>This was true for Jesus too!  He made a habit of spending time alone with God, so He would have the strength needed for each day.  See also Luke 22:39; Luke 5:16.</a:t>
            </a:r>
          </a:p>
          <a:p>
            <a:r>
              <a:rPr lang="en-US" dirty="0"/>
              <a:t> </a:t>
            </a:r>
          </a:p>
          <a:p>
            <a:pPr lvl="0"/>
            <a:r>
              <a:rPr lang="en-US" dirty="0"/>
              <a:t>You cannot be a </a:t>
            </a:r>
            <a:r>
              <a:rPr lang="en-US" b="1" u="sng" dirty="0"/>
              <a:t>healthy</a:t>
            </a:r>
            <a:r>
              <a:rPr lang="en-US" dirty="0"/>
              <a:t> Christian without it!</a:t>
            </a:r>
          </a:p>
          <a:p>
            <a:r>
              <a:rPr lang="en-US" i="1" dirty="0"/>
              <a:t>“Man cannot live on bread alone but on every word that God speaks.”  Matthew  4:4 (GN)</a:t>
            </a:r>
            <a:endParaRPr lang="en-US" dirty="0"/>
          </a:p>
          <a:p>
            <a:r>
              <a:rPr lang="en-US" dirty="0"/>
              <a:t> </a:t>
            </a:r>
          </a:p>
          <a:p>
            <a:pPr lvl="0"/>
            <a:r>
              <a:rPr lang="en-US" dirty="0"/>
              <a:t>It’s the only way you will be truly </a:t>
            </a:r>
            <a:r>
              <a:rPr lang="en-US" b="1" u="sng" dirty="0"/>
              <a:t>effective</a:t>
            </a:r>
            <a:r>
              <a:rPr lang="en-US" dirty="0"/>
              <a:t> in service for God.</a:t>
            </a:r>
          </a:p>
          <a:p>
            <a:pPr lvl="0"/>
            <a:endParaRPr lang="en-US" dirty="0"/>
          </a:p>
          <a:p>
            <a:r>
              <a:rPr lang="en-US" dirty="0"/>
              <a:t>If we look at the lives of those who were effective in service for God we find that they each developed the habit of spending regular quiet time with God. (Abraham, Moses, David, Daniel, Paul, Mary, Priscilla…)</a:t>
            </a:r>
          </a:p>
          <a:p>
            <a:endParaRPr lang="en-US"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5</a:t>
            </a:fld>
            <a:endParaRPr lang="en-US"/>
          </a:p>
        </p:txBody>
      </p:sp>
    </p:spTree>
    <p:extLst>
      <p:ext uri="{BB962C8B-B14F-4D97-AF65-F5344CB8AC3E}">
        <p14:creationId xmlns:p14="http://schemas.microsoft.com/office/powerpoint/2010/main" val="1173002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255588"/>
            <a:ext cx="2324100" cy="1743075"/>
          </a:xfrm>
        </p:spPr>
      </p:sp>
      <p:sp>
        <p:nvSpPr>
          <p:cNvPr id="3" name="Notes Placeholder 2"/>
          <p:cNvSpPr>
            <a:spLocks noGrp="1"/>
          </p:cNvSpPr>
          <p:nvPr>
            <p:ph type="body" idx="1"/>
          </p:nvPr>
        </p:nvSpPr>
        <p:spPr>
          <a:xfrm>
            <a:off x="685800" y="2159123"/>
            <a:ext cx="5486400" cy="6440047"/>
          </a:xfrm>
        </p:spPr>
        <p:txBody>
          <a:bodyPr>
            <a:normAutofit fontScale="92500" lnSpcReduction="10000"/>
          </a:bodyPr>
          <a:lstStyle/>
          <a:p>
            <a:pPr lvl="0"/>
            <a:r>
              <a:rPr lang="en-US" b="1" dirty="0"/>
              <a:t>C) Why have a Daily Quiet Time?   </a:t>
            </a:r>
            <a:endParaRPr lang="en-US" dirty="0"/>
          </a:p>
          <a:p>
            <a:r>
              <a:rPr lang="en-US" b="1" dirty="0"/>
              <a:t> </a:t>
            </a:r>
            <a:endParaRPr lang="en-US" dirty="0"/>
          </a:p>
          <a:p>
            <a:pPr lvl="0"/>
            <a:r>
              <a:rPr lang="en-US" dirty="0"/>
              <a:t>To demonstrate our </a:t>
            </a:r>
            <a:r>
              <a:rPr lang="en-US" b="1" u="sng" dirty="0"/>
              <a:t>devotion</a:t>
            </a:r>
            <a:r>
              <a:rPr lang="en-US" dirty="0"/>
              <a:t> to God. </a:t>
            </a:r>
          </a:p>
          <a:p>
            <a:r>
              <a:rPr lang="en-US" i="1" dirty="0"/>
              <a:t>“[Hezekiah] was successful, because everything he did…he did in a spirit of complete devotion to His God.”  2 Chronicles 31:21 (GN)</a:t>
            </a:r>
            <a:endParaRPr lang="en-US" dirty="0"/>
          </a:p>
          <a:p>
            <a:pPr lvl="0"/>
            <a:r>
              <a:rPr lang="en-US" dirty="0"/>
              <a:t>God </a:t>
            </a:r>
            <a:r>
              <a:rPr lang="en-US" b="1" u="sng" dirty="0"/>
              <a:t>desires</a:t>
            </a:r>
            <a:r>
              <a:rPr lang="en-US" dirty="0"/>
              <a:t> and </a:t>
            </a:r>
            <a:r>
              <a:rPr lang="en-US" b="1" u="sng" dirty="0"/>
              <a:t>deserves</a:t>
            </a:r>
            <a:r>
              <a:rPr lang="en-US" dirty="0"/>
              <a:t> our devotion. (Revelation 4:11; Psalm 29:2; John 4:23)</a:t>
            </a:r>
          </a:p>
          <a:p>
            <a:r>
              <a:rPr lang="en-US" dirty="0"/>
              <a:t> </a:t>
            </a:r>
          </a:p>
          <a:p>
            <a:pPr lvl="0"/>
            <a:r>
              <a:rPr lang="en-US" dirty="0"/>
              <a:t>To get </a:t>
            </a:r>
            <a:r>
              <a:rPr lang="en-US" b="1" u="sng" dirty="0"/>
              <a:t>direction</a:t>
            </a:r>
            <a:r>
              <a:rPr lang="en-US" dirty="0"/>
              <a:t> from God. </a:t>
            </a:r>
          </a:p>
          <a:p>
            <a:r>
              <a:rPr lang="en-US" i="1" dirty="0"/>
              <a:t>“This is what the Lord says―your Redeemer, the Holy One of Israel: ‘I am the Lord your God, who teaches you what is best for you, who directs you in the way you should go.”  Isaiah 48:17</a:t>
            </a:r>
            <a:br>
              <a:rPr lang="en-US" i="1" dirty="0"/>
            </a:br>
            <a:endParaRPr lang="en-US" dirty="0"/>
          </a:p>
          <a:p>
            <a:r>
              <a:rPr lang="en-US" i="1" dirty="0"/>
              <a:t>“Your word is a lamp unto my feet and a light for my path.” Psalm 119:105 (NIV)</a:t>
            </a:r>
            <a:br>
              <a:rPr lang="en-US" i="1" dirty="0"/>
            </a:br>
            <a:endParaRPr lang="en-US" dirty="0"/>
          </a:p>
          <a:p>
            <a:r>
              <a:rPr lang="en-US" i="1" dirty="0"/>
              <a:t>“You have made known to me the path of life…” Psalm 16:11(NIV)</a:t>
            </a:r>
            <a:br>
              <a:rPr lang="en-US" i="1" dirty="0"/>
            </a:br>
            <a:endParaRPr lang="en-US" dirty="0"/>
          </a:p>
          <a:p>
            <a:r>
              <a:rPr lang="en-US" i="1" dirty="0"/>
              <a:t>“A man’s steps are directed by the Lord.  How then can anyone understand his own way?” Proverbs 20:24 (NIV)</a:t>
            </a:r>
            <a:endParaRPr lang="en-US" dirty="0"/>
          </a:p>
          <a:p>
            <a:r>
              <a:rPr lang="en-US" dirty="0"/>
              <a:t> </a:t>
            </a:r>
          </a:p>
          <a:p>
            <a:pPr lvl="0"/>
            <a:r>
              <a:rPr lang="en-US" dirty="0"/>
              <a:t>To gain </a:t>
            </a:r>
            <a:r>
              <a:rPr lang="en-US" b="1" u="sng" dirty="0"/>
              <a:t>Delight</a:t>
            </a:r>
            <a:r>
              <a:rPr lang="en-US" dirty="0"/>
              <a:t> in God.</a:t>
            </a:r>
          </a:p>
          <a:p>
            <a:r>
              <a:rPr lang="en-US" i="1" dirty="0"/>
              <a:t>“… You will fill me with joy in your presence…” Psalm 16:11 (NIV)</a:t>
            </a:r>
            <a:br>
              <a:rPr lang="en-US" i="1" dirty="0"/>
            </a:br>
            <a:endParaRPr lang="en-US" dirty="0"/>
          </a:p>
          <a:p>
            <a:r>
              <a:rPr lang="en-US" i="1" dirty="0"/>
              <a:t>“Delight yourself in the Lord; and He will give you the desires of your heart.”  Psalm 37:4 (KJV)</a:t>
            </a:r>
            <a:endParaRPr lang="en-US" dirty="0"/>
          </a:p>
          <a:p>
            <a:r>
              <a:rPr lang="en-US" dirty="0"/>
              <a:t> </a:t>
            </a:r>
          </a:p>
          <a:p>
            <a:r>
              <a:rPr lang="en-US" dirty="0"/>
              <a:t>To “delight” yourself in the Lord means to spend time with Him.  The objective of your quiet time is not to just </a:t>
            </a:r>
            <a:r>
              <a:rPr lang="en-US" i="1" dirty="0"/>
              <a:t>study about </a:t>
            </a:r>
            <a:r>
              <a:rPr lang="en-US" dirty="0"/>
              <a:t>Christ, but to actually spend time </a:t>
            </a:r>
            <a:r>
              <a:rPr lang="en-US" i="1" dirty="0"/>
              <a:t>enjoying Him</a:t>
            </a:r>
            <a:r>
              <a:rPr lang="en-US" dirty="0"/>
              <a:t>!  The more you enjoy being “with” Christ, the more you will want to learn about Him.  The more you learn about Him the more you will want to be with Him.  Devotion and Bible study will feed and nurture an ever growing relationship with God.</a:t>
            </a:r>
          </a:p>
          <a:p>
            <a:r>
              <a:rPr lang="en-US" dirty="0"/>
              <a:t> </a:t>
            </a:r>
          </a:p>
          <a:p>
            <a:pPr lvl="0"/>
            <a:r>
              <a:rPr lang="en-US" dirty="0"/>
              <a:t>To be </a:t>
            </a:r>
            <a:r>
              <a:rPr lang="en-US" b="1" u="sng" dirty="0"/>
              <a:t>transformed</a:t>
            </a:r>
            <a:r>
              <a:rPr lang="en-US" dirty="0"/>
              <a:t> into His likeness.</a:t>
            </a:r>
          </a:p>
          <a:p>
            <a:r>
              <a:rPr lang="en-US" i="1" dirty="0"/>
              <a:t>“And we, who with unveiled faces all reflect the Lord’s glory, are being transformed into His likeness with ever-increasing glory, which comes from the Lord, who is the Spirit.”  </a:t>
            </a:r>
            <a:br>
              <a:rPr lang="en-US" i="1" dirty="0"/>
            </a:br>
            <a:r>
              <a:rPr lang="en-US" i="1" dirty="0"/>
              <a:t>2 Corinthians 3:18 (NIV)</a:t>
            </a:r>
            <a:br>
              <a:rPr lang="en-US" i="1" dirty="0"/>
            </a:br>
            <a:endParaRPr lang="en-US" dirty="0"/>
          </a:p>
          <a:p>
            <a:r>
              <a:rPr lang="en-US" i="1" dirty="0"/>
              <a:t>“When the council saw the boldness of Peter and John … they were amazed and realized what being with Jesus had done for them!”</a:t>
            </a:r>
            <a:r>
              <a:rPr lang="en-US" b="1" i="1" dirty="0"/>
              <a:t>  </a:t>
            </a:r>
            <a:r>
              <a:rPr lang="en-US" i="1" dirty="0"/>
              <a:t>Acts 4:13 (LB)</a:t>
            </a:r>
            <a:endParaRPr lang="en-US" dirty="0"/>
          </a:p>
          <a:p>
            <a:r>
              <a:rPr lang="en-US" dirty="0"/>
              <a:t> </a:t>
            </a:r>
          </a:p>
          <a:p>
            <a:r>
              <a:rPr lang="en-US" dirty="0"/>
              <a:t>Daily quiet time with God sets the tone for our relationship with God and to His Word.  If we seek to study the Bible, but are not willing to spend time developing our relationship with God we have to ask ourselves what our motivation is.</a:t>
            </a:r>
          </a:p>
          <a:p>
            <a:endParaRPr lang="en-US"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6</a:t>
            </a:fld>
            <a:endParaRPr lang="en-US"/>
          </a:p>
        </p:txBody>
      </p:sp>
    </p:spTree>
    <p:extLst>
      <p:ext uri="{BB962C8B-B14F-4D97-AF65-F5344CB8AC3E}">
        <p14:creationId xmlns:p14="http://schemas.microsoft.com/office/powerpoint/2010/main" val="1142930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a:t>D) How to begin a Daily Quiet Time </a:t>
            </a:r>
            <a:endParaRPr lang="en-US" dirty="0"/>
          </a:p>
          <a:p>
            <a:r>
              <a:rPr lang="en-US" dirty="0"/>
              <a:t> </a:t>
            </a:r>
          </a:p>
          <a:p>
            <a:pPr marL="228600" indent="-228600">
              <a:buAutoNum type="arabicPeriod"/>
            </a:pPr>
            <a:r>
              <a:rPr lang="en-US" b="1" dirty="0"/>
              <a:t>Select a specific time.</a:t>
            </a:r>
          </a:p>
          <a:p>
            <a:pPr marL="0" indent="0">
              <a:buNone/>
            </a:pPr>
            <a:endParaRPr lang="en-US" b="1" dirty="0"/>
          </a:p>
          <a:p>
            <a:pPr marL="344488" lvl="0" indent="-119063">
              <a:buFont typeface="Arial" pitchFamily="34" charset="0"/>
              <a:buChar char="•"/>
            </a:pPr>
            <a:r>
              <a:rPr lang="en-US" b="1" dirty="0"/>
              <a:t>The best time to have a quiet time is when I am </a:t>
            </a:r>
            <a:r>
              <a:rPr lang="en-US" b="1" u="sng" dirty="0"/>
              <a:t>most refreshed</a:t>
            </a:r>
            <a:r>
              <a:rPr lang="en-US" b="1" dirty="0"/>
              <a:t>.</a:t>
            </a:r>
          </a:p>
          <a:p>
            <a:pPr marL="344488" indent="-119063">
              <a:buFont typeface="Arial" pitchFamily="34" charset="0"/>
              <a:buChar char="•"/>
            </a:pPr>
            <a:r>
              <a:rPr lang="en-US" dirty="0"/>
              <a:t>Reasons for considering an early morning quiet time:</a:t>
            </a:r>
          </a:p>
          <a:p>
            <a:pPr marL="344488" lvl="0" indent="-119063">
              <a:buFont typeface="Arial" pitchFamily="34" charset="0"/>
              <a:buChar char="•"/>
            </a:pPr>
            <a:r>
              <a:rPr lang="en-US" dirty="0"/>
              <a:t>It is the example set by Jesus and most Bible characters.</a:t>
            </a:r>
          </a:p>
          <a:p>
            <a:pPr marL="344488" lvl="0" indent="-119063">
              <a:buFont typeface="Arial" pitchFamily="34" charset="0"/>
              <a:buChar char="•"/>
            </a:pPr>
            <a:r>
              <a:rPr lang="en-US" dirty="0"/>
              <a:t>(Abraham, Jacob, Moses, Hannah, Job, Hezekiah, David, Daniel, etc.)</a:t>
            </a:r>
          </a:p>
          <a:p>
            <a:pPr marL="344488" lvl="0" indent="-119063">
              <a:buFont typeface="Arial" pitchFamily="34" charset="0"/>
              <a:buChar char="•"/>
            </a:pPr>
            <a:r>
              <a:rPr lang="en-US" dirty="0"/>
              <a:t>It seems logical to begin the day spending time with Jesus!</a:t>
            </a:r>
          </a:p>
          <a:p>
            <a:pPr marL="344488" lvl="0" indent="-119063">
              <a:buFont typeface="Arial" pitchFamily="34" charset="0"/>
              <a:buChar char="•"/>
            </a:pPr>
            <a:r>
              <a:rPr lang="en-US" dirty="0"/>
              <a:t>(The time to tune your instrument is before you play the concert, not after!)</a:t>
            </a:r>
          </a:p>
          <a:p>
            <a:pPr marL="344488" lvl="0" indent="-119063">
              <a:buFont typeface="Arial" pitchFamily="34" charset="0"/>
              <a:buChar char="•"/>
            </a:pPr>
            <a:r>
              <a:rPr lang="en-US" dirty="0"/>
              <a:t>It demonstrates that meeting with God is your first priority. You give Him the first part of your day.</a:t>
            </a:r>
          </a:p>
          <a:p>
            <a:pPr marL="344488" lvl="0" indent="-119063">
              <a:buFont typeface="Arial" pitchFamily="34" charset="0"/>
              <a:buChar char="•"/>
            </a:pPr>
            <a:r>
              <a:rPr lang="en-US" dirty="0"/>
              <a:t>You are likely to be more rested, your mind is less cluttered, and it’s often the quietest time in your home!</a:t>
            </a:r>
          </a:p>
          <a:p>
            <a:pPr marL="344488" lvl="0" indent="-119063">
              <a:buFont typeface="Arial" pitchFamily="34" charset="0"/>
              <a:buChar char="•"/>
            </a:pPr>
            <a:r>
              <a:rPr lang="en-US" b="1" dirty="0"/>
              <a:t>Whatever time you set, </a:t>
            </a:r>
            <a:r>
              <a:rPr lang="en-US" b="1" u="sng" dirty="0"/>
              <a:t>be</a:t>
            </a:r>
            <a:r>
              <a:rPr lang="en-US" b="1" dirty="0"/>
              <a:t> </a:t>
            </a:r>
            <a:r>
              <a:rPr lang="en-US" b="1" u="sng" dirty="0"/>
              <a:t>consistent</a:t>
            </a:r>
            <a:r>
              <a:rPr lang="en-US" b="1" dirty="0"/>
              <a:t>!</a:t>
            </a:r>
          </a:p>
          <a:p>
            <a:endParaRPr lang="en-US" b="1"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7</a:t>
            </a:fld>
            <a:endParaRPr lang="en-US"/>
          </a:p>
        </p:txBody>
      </p:sp>
    </p:spTree>
    <p:extLst>
      <p:ext uri="{BB962C8B-B14F-4D97-AF65-F5344CB8AC3E}">
        <p14:creationId xmlns:p14="http://schemas.microsoft.com/office/powerpoint/2010/main" val="2133584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327025"/>
            <a:ext cx="2743200" cy="2057400"/>
          </a:xfrm>
        </p:spPr>
      </p:sp>
      <p:sp>
        <p:nvSpPr>
          <p:cNvPr id="3" name="Notes Placeholder 2"/>
          <p:cNvSpPr>
            <a:spLocks noGrp="1"/>
          </p:cNvSpPr>
          <p:nvPr>
            <p:ph type="body" idx="1"/>
          </p:nvPr>
        </p:nvSpPr>
        <p:spPr>
          <a:xfrm>
            <a:off x="685800" y="2487960"/>
            <a:ext cx="5486400" cy="6111210"/>
          </a:xfrm>
        </p:spPr>
        <p:txBody>
          <a:bodyPr>
            <a:noAutofit/>
          </a:bodyPr>
          <a:lstStyle/>
          <a:p>
            <a:pPr lvl="0"/>
            <a:r>
              <a:rPr lang="en-US" b="1" dirty="0"/>
              <a:t>2. How long should a quiet time be?</a:t>
            </a:r>
          </a:p>
          <a:p>
            <a:pPr lvl="0"/>
            <a:endParaRPr lang="en-US" dirty="0"/>
          </a:p>
          <a:p>
            <a:pPr lvl="0"/>
            <a:r>
              <a:rPr lang="en-US" dirty="0"/>
              <a:t>That’s between you and God, but here is a suggestion:</a:t>
            </a:r>
          </a:p>
          <a:p>
            <a:pPr lvl="0"/>
            <a:endParaRPr lang="en-US" dirty="0"/>
          </a:p>
          <a:p>
            <a:pPr lvl="0"/>
            <a:r>
              <a:rPr lang="en-US" dirty="0"/>
              <a:t>Start with 15 minutes and let it grow.</a:t>
            </a:r>
            <a:br>
              <a:rPr lang="en-US" dirty="0"/>
            </a:br>
            <a:r>
              <a:rPr lang="en-US" dirty="0"/>
              <a:t>If you are not currently having daily devotional/study time, don’t try to jump in for an hour at a time: you may get discouraged and quit altogether.  Make a commitment to spend 15 minutes a day in God’s Word on a consistent basis.  If you do this I can guarantee that over the next few weeks you will begin to see the difference God will make in your life!  (Devotional books are for extra reading―it is important to spend time reading from the Bible each day.)</a:t>
            </a:r>
          </a:p>
          <a:p>
            <a:r>
              <a:rPr lang="en-US" dirty="0"/>
              <a:t> </a:t>
            </a:r>
          </a:p>
          <a:p>
            <a:pPr lvl="0"/>
            <a:r>
              <a:rPr lang="en-US" dirty="0"/>
              <a:t>3. </a:t>
            </a:r>
            <a:r>
              <a:rPr lang="en-US" b="1" dirty="0"/>
              <a:t>Choose a </a:t>
            </a:r>
            <a:r>
              <a:rPr lang="en-US" b="1" u="sng" dirty="0"/>
              <a:t>special</a:t>
            </a:r>
            <a:r>
              <a:rPr lang="en-US" b="1" dirty="0"/>
              <a:t> place; Jesus did!</a:t>
            </a:r>
          </a:p>
          <a:p>
            <a:pPr lvl="0"/>
            <a:endParaRPr lang="en-US" b="1" dirty="0"/>
          </a:p>
          <a:p>
            <a:r>
              <a:rPr lang="en-US" i="1" dirty="0"/>
              <a:t>“Jesus left the city and went, as He usually did, to the Mount of Olives…to pray.”  Luke 22:39 (GN)</a:t>
            </a:r>
            <a:br>
              <a:rPr lang="en-US" i="1" dirty="0"/>
            </a:br>
            <a:br>
              <a:rPr lang="en-US" i="1" dirty="0"/>
            </a:br>
            <a:r>
              <a:rPr lang="en-US" i="1" dirty="0"/>
              <a:t>“Very early in the morning, while it was still dark, Jesus got up, left the house and went off to a solitary place, where He prayed.” Mark 1:35 (NIV)</a:t>
            </a:r>
            <a:endParaRPr lang="en-US" dirty="0"/>
          </a:p>
          <a:p>
            <a:r>
              <a:rPr lang="en-US" dirty="0"/>
              <a:t> </a:t>
            </a:r>
          </a:p>
          <a:p>
            <a:pPr lvl="0"/>
            <a:r>
              <a:rPr lang="en-US" dirty="0"/>
              <a:t>4. </a:t>
            </a:r>
            <a:r>
              <a:rPr lang="en-US" b="1" dirty="0"/>
              <a:t>Gather the </a:t>
            </a:r>
            <a:r>
              <a:rPr lang="en-US" b="1" u="sng" dirty="0"/>
              <a:t>resources </a:t>
            </a:r>
            <a:r>
              <a:rPr lang="en-US" b="1" dirty="0"/>
              <a:t>that you will need.</a:t>
            </a:r>
          </a:p>
          <a:p>
            <a:pPr lvl="0"/>
            <a:br>
              <a:rPr lang="en-US" b="1" dirty="0"/>
            </a:br>
            <a:r>
              <a:rPr lang="en-US" dirty="0"/>
              <a:t>A Bible, a songbook if you want to sing, a notebook to write down what the Lord reveals to you and to keep your prayer list.</a:t>
            </a:r>
          </a:p>
          <a:p>
            <a:pPr lvl="0"/>
            <a:endParaRPr lang="en-US" dirty="0"/>
          </a:p>
          <a:p>
            <a:r>
              <a:rPr lang="en-US" b="1" dirty="0"/>
              <a:t> 5. Begin with the </a:t>
            </a:r>
            <a:r>
              <a:rPr lang="en-US" b="1" u="sng" dirty="0"/>
              <a:t>right</a:t>
            </a:r>
            <a:r>
              <a:rPr lang="en-US" b="1" dirty="0"/>
              <a:t> attitudes:</a:t>
            </a:r>
          </a:p>
          <a:p>
            <a:br>
              <a:rPr lang="en-US" b="1" dirty="0"/>
            </a:br>
            <a:r>
              <a:rPr lang="en-US" b="1" u="sng" dirty="0"/>
              <a:t>Reverence</a:t>
            </a:r>
            <a:r>
              <a:rPr lang="en-US" dirty="0"/>
              <a:t>  “Be still, and know that I am God.”  Psalm 46:10 (Respectful – be quiet inside)</a:t>
            </a:r>
            <a:br>
              <a:rPr lang="en-US" dirty="0"/>
            </a:br>
            <a:r>
              <a:rPr lang="en-US" b="1" u="sng" dirty="0"/>
              <a:t>Expectant </a:t>
            </a:r>
            <a:r>
              <a:rPr lang="en-US" dirty="0"/>
              <a:t> “Open my eyes to see wonderful things in your heart.”  Psalm 119:18 (LB)</a:t>
            </a:r>
            <a:br>
              <a:rPr lang="en-US" dirty="0"/>
            </a:br>
            <a:r>
              <a:rPr lang="en-US" b="1" u="sng" dirty="0"/>
              <a:t>Be willing</a:t>
            </a:r>
            <a:r>
              <a:rPr lang="en-US" dirty="0"/>
              <a:t> “But seek first His Kingdom and His righteousness, and all these things will be given to you as well.” Matthew 6:33 (NIV)</a:t>
            </a:r>
          </a:p>
        </p:txBody>
      </p:sp>
      <p:sp>
        <p:nvSpPr>
          <p:cNvPr id="4" name="Slide Number Placeholder 3"/>
          <p:cNvSpPr>
            <a:spLocks noGrp="1"/>
          </p:cNvSpPr>
          <p:nvPr>
            <p:ph type="sldNum" sz="quarter" idx="10"/>
          </p:nvPr>
        </p:nvSpPr>
        <p:spPr/>
        <p:txBody>
          <a:bodyPr/>
          <a:lstStyle/>
          <a:p>
            <a:fld id="{489919B8-7115-4C11-8B6B-E2B75CF40D3E}" type="slidenum">
              <a:rPr lang="en-US" smtClean="0"/>
              <a:pPr/>
              <a:t>8</a:t>
            </a:fld>
            <a:endParaRPr lang="en-US"/>
          </a:p>
        </p:txBody>
      </p:sp>
    </p:spTree>
    <p:extLst>
      <p:ext uri="{BB962C8B-B14F-4D97-AF65-F5344CB8AC3E}">
        <p14:creationId xmlns:p14="http://schemas.microsoft.com/office/powerpoint/2010/main" val="127052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598372"/>
            <a:ext cx="5486400" cy="6000798"/>
          </a:xfrm>
        </p:spPr>
        <p:txBody>
          <a:bodyPr>
            <a:normAutofit lnSpcReduction="10000"/>
          </a:bodyPr>
          <a:lstStyle/>
          <a:p>
            <a:pPr lvl="0"/>
            <a:r>
              <a:rPr lang="en-US" b="1" dirty="0"/>
              <a:t>6. A plan to get you started: </a:t>
            </a:r>
          </a:p>
          <a:p>
            <a:pPr lvl="0"/>
            <a:endParaRPr lang="en-US" dirty="0"/>
          </a:p>
          <a:p>
            <a:pPr marL="225425" lvl="0"/>
            <a:r>
              <a:rPr lang="en-US" b="1" u="sng" dirty="0"/>
              <a:t>Relax </a:t>
            </a:r>
            <a:r>
              <a:rPr lang="en-US" u="sng" dirty="0"/>
              <a:t>                                           </a:t>
            </a:r>
            <a:r>
              <a:rPr lang="en-US" dirty="0"/>
              <a:t>(1 minute)</a:t>
            </a:r>
          </a:p>
          <a:p>
            <a:pPr marL="344488"/>
            <a:r>
              <a:rPr lang="en-US" dirty="0"/>
              <a:t>Be still and quiet! Prepare your heart. Take a few deep breaths and wait on God.</a:t>
            </a:r>
          </a:p>
          <a:p>
            <a:pPr marL="225425"/>
            <a:r>
              <a:rPr lang="en-US" dirty="0"/>
              <a:t> </a:t>
            </a:r>
          </a:p>
          <a:p>
            <a:pPr marL="225425" lvl="0"/>
            <a:r>
              <a:rPr lang="en-US" b="1" u="sng" dirty="0"/>
              <a:t>Read</a:t>
            </a:r>
            <a:r>
              <a:rPr lang="en-US" u="sng" dirty="0"/>
              <a:t>                                            </a:t>
            </a:r>
            <a:r>
              <a:rPr lang="en-US" dirty="0"/>
              <a:t>(4 minutes)</a:t>
            </a:r>
          </a:p>
          <a:p>
            <a:pPr marL="344488"/>
            <a:r>
              <a:rPr lang="en-US" dirty="0"/>
              <a:t>Read a section of scripture, begin reading where you left off the day before. Read from a Bible that you have not written notes in – read until you feel God has taught you something.  When God speaks to you, stop and think about what He has revealed to you.</a:t>
            </a:r>
          </a:p>
          <a:p>
            <a:pPr marL="225425"/>
            <a:r>
              <a:rPr lang="en-US" dirty="0"/>
              <a:t> </a:t>
            </a:r>
          </a:p>
          <a:p>
            <a:pPr marL="225425" lvl="0"/>
            <a:r>
              <a:rPr lang="en-US" b="1" u="sng" dirty="0"/>
              <a:t>Reflect </a:t>
            </a:r>
            <a:r>
              <a:rPr lang="en-US" u="sng" dirty="0"/>
              <a:t>                                         </a:t>
            </a:r>
            <a:r>
              <a:rPr lang="en-US" dirty="0"/>
              <a:t>(4 minutes)  (Meditate)</a:t>
            </a:r>
          </a:p>
          <a:p>
            <a:pPr marL="344488"/>
            <a:r>
              <a:rPr lang="en-US" dirty="0"/>
              <a:t>Think about what the passage means for your life and then write down your thoughts.  Part of reflecting is memorizing verses that speak to you in a special way.  </a:t>
            </a:r>
          </a:p>
          <a:p>
            <a:pPr marL="225425"/>
            <a:r>
              <a:rPr lang="en-US" dirty="0"/>
              <a:t> </a:t>
            </a:r>
          </a:p>
          <a:p>
            <a:pPr marL="225425" lvl="0"/>
            <a:r>
              <a:rPr lang="en-US" b="1" u="sng" dirty="0"/>
              <a:t>Record   </a:t>
            </a:r>
            <a:r>
              <a:rPr lang="en-US" u="sng" dirty="0"/>
              <a:t>                                      </a:t>
            </a:r>
            <a:r>
              <a:rPr lang="en-US" dirty="0"/>
              <a:t>(2 minutes)</a:t>
            </a:r>
          </a:p>
          <a:p>
            <a:pPr marL="344488"/>
            <a:r>
              <a:rPr lang="en-US" dirty="0"/>
              <a:t>Write out a personal application statement including how and when you will carry it out.  If you write it down and decide a plan of action you are more likely to become a doer of the Word.</a:t>
            </a:r>
          </a:p>
          <a:p>
            <a:pPr marL="225425"/>
            <a:r>
              <a:rPr lang="en-US" dirty="0"/>
              <a:t> </a:t>
            </a:r>
          </a:p>
          <a:p>
            <a:pPr marL="225425" lvl="0"/>
            <a:r>
              <a:rPr lang="en-US" b="1" u="sng" dirty="0"/>
              <a:t>Request  </a:t>
            </a:r>
            <a:r>
              <a:rPr lang="en-US" u="sng" dirty="0"/>
              <a:t>                                      </a:t>
            </a:r>
            <a:r>
              <a:rPr lang="en-US" dirty="0"/>
              <a:t>(4 minutes)  (Prayer)</a:t>
            </a:r>
          </a:p>
          <a:p>
            <a:pPr marL="344488"/>
            <a:r>
              <a:rPr lang="en-US" dirty="0"/>
              <a:t>Conclude your quiet time by talking to God about what He has shown you and by talking to Him about special prayer requests.</a:t>
            </a:r>
          </a:p>
          <a:p>
            <a:r>
              <a:rPr lang="en-US" dirty="0"/>
              <a:t> </a:t>
            </a:r>
          </a:p>
          <a:p>
            <a:pPr lvl="0"/>
            <a:r>
              <a:rPr lang="en-US" dirty="0"/>
              <a:t>Plan to be </a:t>
            </a:r>
            <a:r>
              <a:rPr lang="en-US" b="1" u="sng" dirty="0"/>
              <a:t>successful</a:t>
            </a:r>
            <a:r>
              <a:rPr lang="en-US" dirty="0"/>
              <a:t>!</a:t>
            </a:r>
          </a:p>
          <a:p>
            <a:pPr marL="225425" lvl="0">
              <a:buFont typeface="Arial" pitchFamily="34" charset="0"/>
              <a:buChar char="•"/>
            </a:pPr>
            <a:r>
              <a:rPr lang="en-US" dirty="0"/>
              <a:t>Go to bed at a regular time each night so you will be well rested.</a:t>
            </a:r>
          </a:p>
          <a:p>
            <a:pPr marL="225425" lvl="0">
              <a:buFont typeface="Arial" pitchFamily="34" charset="0"/>
              <a:buChar char="•"/>
            </a:pPr>
            <a:r>
              <a:rPr lang="en-US" dirty="0"/>
              <a:t>Get up immediately and get thoroughly awake.</a:t>
            </a:r>
          </a:p>
          <a:p>
            <a:pPr marL="225425" lvl="0">
              <a:buFont typeface="Arial" pitchFamily="34" charset="0"/>
              <a:buChar char="•"/>
            </a:pPr>
            <a:r>
              <a:rPr lang="en-US" dirty="0"/>
              <a:t>Stay consistent.</a:t>
            </a:r>
          </a:p>
          <a:p>
            <a:pPr marL="225425" lvl="0">
              <a:buFont typeface="Arial" pitchFamily="34" charset="0"/>
              <a:buChar char="•"/>
            </a:pPr>
            <a:r>
              <a:rPr lang="en-US" dirty="0"/>
              <a:t>Don’t give up if you miss a day or two―just get back on track.</a:t>
            </a:r>
          </a:p>
          <a:p>
            <a:r>
              <a:rPr lang="en-US" dirty="0"/>
              <a:t> </a:t>
            </a:r>
          </a:p>
          <a:p>
            <a:r>
              <a:rPr lang="en-US" i="1" dirty="0"/>
              <a:t>“Let’s not get tired of doing what is right, for after awhile we will reap a harvest of blessing if we don’t get discouraged and give up.”  Galatians 6:9 (LB)</a:t>
            </a:r>
            <a:endParaRPr lang="en-US" dirty="0"/>
          </a:p>
        </p:txBody>
      </p:sp>
      <p:sp>
        <p:nvSpPr>
          <p:cNvPr id="4" name="Slide Number Placeholder 3"/>
          <p:cNvSpPr>
            <a:spLocks noGrp="1"/>
          </p:cNvSpPr>
          <p:nvPr>
            <p:ph type="sldNum" sz="quarter" idx="10"/>
          </p:nvPr>
        </p:nvSpPr>
        <p:spPr/>
        <p:txBody>
          <a:bodyPr/>
          <a:lstStyle/>
          <a:p>
            <a:fld id="{489919B8-7115-4C11-8B6B-E2B75CF40D3E}" type="slidenum">
              <a:rPr lang="en-US" smtClean="0"/>
              <a:pPr/>
              <a:t>9</a:t>
            </a:fld>
            <a:endParaRPr lang="en-US"/>
          </a:p>
        </p:txBody>
      </p:sp>
    </p:spTree>
    <p:extLst>
      <p:ext uri="{BB962C8B-B14F-4D97-AF65-F5344CB8AC3E}">
        <p14:creationId xmlns:p14="http://schemas.microsoft.com/office/powerpoint/2010/main" val="64564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C597B7-FB5F-480A-A83C-C7A4B9C2AD3D}" type="datetimeFigureOut">
              <a:rPr lang="en-US" smtClean="0"/>
              <a:pPr/>
              <a:t>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C597B7-FB5F-480A-A83C-C7A4B9C2AD3D}" type="datetimeFigureOut">
              <a:rPr lang="en-US" smtClean="0"/>
              <a:pPr/>
              <a:t>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C597B7-FB5F-480A-A83C-C7A4B9C2AD3D}" type="datetimeFigureOut">
              <a:rPr lang="en-US" smtClean="0"/>
              <a:pPr/>
              <a:t>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C597B7-FB5F-480A-A83C-C7A4B9C2AD3D}" type="datetimeFigureOut">
              <a:rPr lang="en-US" smtClean="0"/>
              <a:pPr/>
              <a:t>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C597B7-FB5F-480A-A83C-C7A4B9C2AD3D}" type="datetimeFigureOut">
              <a:rPr lang="en-US" smtClean="0"/>
              <a:pPr/>
              <a:t>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597B7-FB5F-480A-A83C-C7A4B9C2AD3D}" type="datetimeFigureOut">
              <a:rPr lang="en-US" smtClean="0"/>
              <a:pPr/>
              <a:t>1/22/19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C597B7-FB5F-480A-A83C-C7A4B9C2AD3D}" type="datetimeFigureOut">
              <a:rPr lang="en-US" smtClean="0"/>
              <a:pPr/>
              <a:t>1/22/19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C597B7-FB5F-480A-A83C-C7A4B9C2AD3D}" type="datetimeFigureOut">
              <a:rPr lang="en-US" smtClean="0"/>
              <a:pPr/>
              <a:t>1/22/19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597B7-FB5F-480A-A83C-C7A4B9C2AD3D}" type="datetimeFigureOut">
              <a:rPr lang="en-US" smtClean="0"/>
              <a:pPr/>
              <a:t>1/22/19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C597B7-FB5F-480A-A83C-C7A4B9C2AD3D}" type="datetimeFigureOut">
              <a:rPr lang="en-US" smtClean="0"/>
              <a:pPr/>
              <a:t>1/22/19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C597B7-FB5F-480A-A83C-C7A4B9C2AD3D}" type="datetimeFigureOut">
              <a:rPr lang="en-US" smtClean="0"/>
              <a:pPr/>
              <a:t>1/22/19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597B7-FB5F-480A-A83C-C7A4B9C2AD3D}" type="datetimeFigureOut">
              <a:rPr lang="en-US" smtClean="0"/>
              <a:pPr/>
              <a:t>1/22/19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20859B-F2CB-4E95-8423-24002918676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1520" y="404664"/>
            <a:ext cx="8892480" cy="5400600"/>
          </a:xfrm>
          <a:ln>
            <a:noFill/>
          </a:ln>
        </p:spPr>
        <p:txBody>
          <a:bodyPr>
            <a:noAutofit/>
          </a:bodyPr>
          <a:lstStyle/>
          <a:p>
            <a:r>
              <a:rPr lang="en-US" sz="7200" dirty="0">
                <a:ln w="18415" cmpd="sng">
                  <a:noFill/>
                  <a:prstDash val="solid"/>
                </a:ln>
                <a:solidFill>
                  <a:srgbClr val="009999"/>
                </a:solidFill>
                <a:effectLst>
                  <a:outerShdw blurRad="38100" dist="38100" dir="2700000" algn="tl">
                    <a:srgbClr val="000000">
                      <a:alpha val="43137"/>
                    </a:srgbClr>
                  </a:outerShdw>
                </a:effectLst>
              </a:rPr>
              <a:t>LEADERSHIP</a:t>
            </a:r>
            <a:br>
              <a:rPr lang="en-US" sz="2400" dirty="0">
                <a:ln w="18415" cmpd="sng">
                  <a:noFill/>
                  <a:prstDash val="solid"/>
                </a:ln>
                <a:solidFill>
                  <a:srgbClr val="009999"/>
                </a:solidFill>
                <a:effectLst>
                  <a:outerShdw blurRad="38100" dist="38100" dir="2700000" algn="tl">
                    <a:srgbClr val="000000">
                      <a:alpha val="43137"/>
                    </a:srgbClr>
                  </a:outerShdw>
                </a:effectLst>
              </a:rPr>
            </a:br>
            <a:r>
              <a:rPr lang="en-US" sz="3200" dirty="0">
                <a:ln w="18415" cmpd="sng">
                  <a:noFill/>
                  <a:prstDash val="solid"/>
                </a:ln>
                <a:effectLst>
                  <a:outerShdw blurRad="38100" dist="38100" dir="2700000" algn="tl">
                    <a:srgbClr val="000000">
                      <a:alpha val="43137"/>
                    </a:srgbClr>
                  </a:outerShdw>
                </a:effectLst>
              </a:rPr>
              <a:t>Certification  Program</a:t>
            </a:r>
            <a:br>
              <a:rPr lang="en-US" sz="2000" dirty="0">
                <a:ln w="18415" cmpd="sng">
                  <a:noFill/>
                  <a:prstDash val="solid"/>
                </a:ln>
                <a:effectLst>
                  <a:outerShdw blurRad="38100" dist="38100" dir="2700000" algn="tl">
                    <a:srgbClr val="000000">
                      <a:alpha val="43137"/>
                    </a:srgbClr>
                  </a:outerShdw>
                </a:effectLst>
              </a:rPr>
            </a:br>
            <a:r>
              <a:rPr lang="en-US" sz="3200" dirty="0">
                <a:ln w="18415" cmpd="sng">
                  <a:noFill/>
                  <a:prstDash val="solid"/>
                </a:ln>
                <a:effectLst>
                  <a:outerShdw blurRad="38100" dist="38100" dir="2700000" algn="tl">
                    <a:srgbClr val="000000">
                      <a:alpha val="43137"/>
                    </a:srgbClr>
                  </a:outerShdw>
                </a:effectLst>
              </a:rPr>
              <a:t>Level 1</a:t>
            </a:r>
            <a:endParaRPr lang="en-US" sz="1600" dirty="0">
              <a:ln w="18415" cmpd="sng">
                <a:noFill/>
                <a:prstDash val="solid"/>
              </a:ln>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755576" y="5877272"/>
            <a:ext cx="8280920" cy="720080"/>
          </a:xfrm>
        </p:spPr>
        <p:txBody>
          <a:bodyPr>
            <a:noAutofit/>
          </a:bodyPr>
          <a:lstStyle/>
          <a:p>
            <a:pPr>
              <a:spcBef>
                <a:spcPts val="0"/>
              </a:spcBef>
            </a:pPr>
            <a:r>
              <a:rPr lang="en-US" sz="1500" dirty="0">
                <a:solidFill>
                  <a:schemeClr val="bg1"/>
                </a:solidFill>
              </a:rPr>
              <a:t>General Conference of Seventh-day Adventists  Women’s Ministries Department</a:t>
            </a:r>
          </a:p>
          <a:p>
            <a:pPr>
              <a:spcBef>
                <a:spcPts val="0"/>
              </a:spcBef>
            </a:pPr>
            <a:r>
              <a:rPr lang="en-US" sz="2400" dirty="0">
                <a:solidFill>
                  <a:schemeClr val="bg1"/>
                </a:solidFill>
              </a:rPr>
              <a:t>www.adventistwomensministries.org</a:t>
            </a:r>
          </a:p>
        </p:txBody>
      </p:sp>
      <p:sp>
        <p:nvSpPr>
          <p:cNvPr id="4" name="Rectangle 3"/>
          <p:cNvSpPr/>
          <p:nvPr/>
        </p:nvSpPr>
        <p:spPr>
          <a:xfrm>
            <a:off x="0" y="5517232"/>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10852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How To Hear God’s Word</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611560" y="2132856"/>
            <a:ext cx="5256584" cy="2677656"/>
          </a:xfrm>
          <a:prstGeom prst="rect">
            <a:avLst/>
          </a:prstGeom>
        </p:spPr>
        <p:txBody>
          <a:bodyPr wrap="square">
            <a:spAutoFit/>
          </a:bodyPr>
          <a:lstStyle/>
          <a:p>
            <a:pPr marL="514350" indent="-514350">
              <a:lnSpc>
                <a:spcPct val="120000"/>
              </a:lnSpc>
              <a:buFont typeface="+mj-lt"/>
              <a:buAutoNum type="arabicPeriod"/>
            </a:pPr>
            <a:r>
              <a:rPr lang="en-US" sz="2800" b="1" dirty="0">
                <a:cs typeface="Courier New" pitchFamily="49" charset="0"/>
              </a:rPr>
              <a:t>Be ready and eager!</a:t>
            </a:r>
            <a:endParaRPr lang="en-US" sz="2800" b="1" dirty="0">
              <a:cs typeface="Times New Roman" pitchFamily="18" charset="0"/>
            </a:endParaRPr>
          </a:p>
          <a:p>
            <a:pPr marL="514350" indent="-514350">
              <a:lnSpc>
                <a:spcPct val="120000"/>
              </a:lnSpc>
              <a:buFont typeface="+mj-lt"/>
              <a:buAutoNum type="arabicPeriod"/>
            </a:pPr>
            <a:r>
              <a:rPr lang="en-US" sz="2800" b="1" dirty="0">
                <a:cs typeface="Courier New" pitchFamily="49" charset="0"/>
              </a:rPr>
              <a:t>Pray and rely on the Holy Spirit </a:t>
            </a:r>
          </a:p>
          <a:p>
            <a:pPr marL="514350" indent="-514350">
              <a:lnSpc>
                <a:spcPct val="120000"/>
              </a:lnSpc>
              <a:buFont typeface="+mj-lt"/>
              <a:buAutoNum type="arabicPeriod"/>
            </a:pPr>
            <a:r>
              <a:rPr lang="en-US" sz="2800" b="1" dirty="0">
                <a:cs typeface="Courier New" pitchFamily="49" charset="0"/>
              </a:rPr>
              <a:t>Be aware</a:t>
            </a:r>
            <a:endParaRPr lang="en-US" sz="2800" b="1" dirty="0">
              <a:cs typeface="Times New Roman" pitchFamily="18" charset="0"/>
            </a:endParaRPr>
          </a:p>
          <a:p>
            <a:pPr marL="971550" lvl="1" indent="-514350">
              <a:lnSpc>
                <a:spcPct val="120000"/>
              </a:lnSpc>
              <a:buFont typeface="+mj-lt"/>
              <a:buAutoNum type="arabicPeriod"/>
            </a:pPr>
            <a:endParaRPr lang="en-GB" sz="2800" b="1" dirty="0">
              <a:latin typeface="Century Gothic" pitchFamily="34" charset="0"/>
              <a:cs typeface="Times New Roman" pitchFamily="18" charset="0"/>
            </a:endParaRPr>
          </a:p>
        </p:txBody>
      </p:sp>
      <p:sp>
        <p:nvSpPr>
          <p:cNvPr id="3" name="Rectangle 2"/>
          <p:cNvSpPr/>
          <p:nvPr/>
        </p:nvSpPr>
        <p:spPr>
          <a:xfrm>
            <a:off x="395536" y="4509120"/>
            <a:ext cx="3816424" cy="1969770"/>
          </a:xfrm>
          <a:prstGeom prst="rect">
            <a:avLst/>
          </a:prstGeom>
        </p:spPr>
        <p:txBody>
          <a:bodyPr wrap="square">
            <a:spAutoFit/>
          </a:bodyPr>
          <a:lstStyle/>
          <a:p>
            <a:pPr algn="ctr"/>
            <a:r>
              <a:rPr lang="en-US" b="1" dirty="0">
                <a:solidFill>
                  <a:schemeClr val="accent3">
                    <a:lumMod val="50000"/>
                  </a:schemeClr>
                </a:solidFill>
              </a:rPr>
              <a:t>“But the Holy Spirit can strengthen our spiritual eyesight, enabling us to see what our natural eyes cannot see, or our ears hear, or our mind comprehend.”  </a:t>
            </a:r>
          </a:p>
          <a:p>
            <a:pPr algn="ctr"/>
            <a:r>
              <a:rPr lang="en-US" sz="1600" b="1" dirty="0">
                <a:solidFill>
                  <a:schemeClr val="accent3">
                    <a:lumMod val="50000"/>
                  </a:schemeClr>
                </a:solidFill>
              </a:rPr>
              <a:t>Ellen G. White, </a:t>
            </a:r>
            <a:r>
              <a:rPr lang="en-US" sz="1600" b="1" i="1" dirty="0">
                <a:solidFill>
                  <a:schemeClr val="accent3">
                    <a:lumMod val="50000"/>
                  </a:schemeClr>
                </a:solidFill>
              </a:rPr>
              <a:t>Sons and Daughters of God</a:t>
            </a:r>
            <a:r>
              <a:rPr lang="en-US" sz="1600" b="1" dirty="0">
                <a:solidFill>
                  <a:schemeClr val="accent3">
                    <a:lumMod val="50000"/>
                  </a:schemeClr>
                </a:solidFill>
              </a:rPr>
              <a:t>, p. 34.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2" name="Title 1"/>
          <p:cNvSpPr>
            <a:spLocks noGrp="1"/>
          </p:cNvSpPr>
          <p:nvPr>
            <p:ph type="title"/>
          </p:nvPr>
        </p:nvSpPr>
        <p:spPr>
          <a:xfrm>
            <a:off x="457200" y="620688"/>
            <a:ext cx="8229600" cy="1143000"/>
          </a:xfrm>
        </p:spPr>
        <p:txBody>
          <a:bodyPr>
            <a:noAutofit/>
          </a:bodyPr>
          <a:lstStyle/>
          <a:p>
            <a:pPr lvl="0"/>
            <a:r>
              <a:rPr lang="en-US" sz="3600" b="1" dirty="0">
                <a:solidFill>
                  <a:srgbClr val="002060"/>
                </a:solidFill>
              </a:rPr>
              <a:t>A. What are things that may prevent my hearing the Word of God? </a:t>
            </a:r>
          </a:p>
        </p:txBody>
      </p:sp>
      <p:sp>
        <p:nvSpPr>
          <p:cNvPr id="3" name="Content Placeholder 2"/>
          <p:cNvSpPr>
            <a:spLocks noGrp="1"/>
          </p:cNvSpPr>
          <p:nvPr>
            <p:ph idx="1"/>
          </p:nvPr>
        </p:nvSpPr>
        <p:spPr/>
        <p:txBody>
          <a:bodyPr>
            <a:normAutofit/>
          </a:bodyPr>
          <a:lstStyle/>
          <a:p>
            <a:pPr marL="0" indent="0">
              <a:lnSpc>
                <a:spcPct val="120000"/>
              </a:lnSpc>
              <a:buNone/>
            </a:pPr>
            <a:r>
              <a:rPr lang="en-US" dirty="0">
                <a:cs typeface="Courier New" pitchFamily="49" charset="0"/>
              </a:rPr>
              <a:t> </a:t>
            </a:r>
            <a:endParaRPr lang="en-US" dirty="0">
              <a:cs typeface="Times New Roman" pitchFamily="18" charset="0"/>
            </a:endParaRPr>
          </a:p>
        </p:txBody>
      </p:sp>
      <p:sp>
        <p:nvSpPr>
          <p:cNvPr id="4" name="Rectangle 3"/>
          <p:cNvSpPr/>
          <p:nvPr/>
        </p:nvSpPr>
        <p:spPr>
          <a:xfrm>
            <a:off x="2088232" y="2499978"/>
            <a:ext cx="4572000" cy="1865126"/>
          </a:xfrm>
          <a:prstGeom prst="rect">
            <a:avLst/>
          </a:prstGeom>
        </p:spPr>
        <p:txBody>
          <a:bodyPr>
            <a:spAutoFit/>
          </a:bodyPr>
          <a:lstStyle/>
          <a:p>
            <a:pPr marL="914400" lvl="1" indent="-457200">
              <a:lnSpc>
                <a:spcPct val="120000"/>
              </a:lnSpc>
              <a:buFont typeface="Arial" charset="0"/>
              <a:buChar char="•"/>
            </a:pPr>
            <a:r>
              <a:rPr lang="en-US" sz="3200" b="1" dirty="0">
                <a:cs typeface="Courier New" pitchFamily="49" charset="0"/>
              </a:rPr>
              <a:t>A Closed Mind</a:t>
            </a:r>
            <a:endParaRPr lang="en-US" sz="3200" b="1" dirty="0">
              <a:cs typeface="Times New Roman" pitchFamily="18" charset="0"/>
            </a:endParaRPr>
          </a:p>
          <a:p>
            <a:pPr marL="914400" lvl="1" indent="-457200">
              <a:lnSpc>
                <a:spcPct val="120000"/>
              </a:lnSpc>
              <a:buFont typeface="Arial" charset="0"/>
              <a:buChar char="•"/>
            </a:pPr>
            <a:r>
              <a:rPr lang="en-US" sz="3200" b="1" dirty="0">
                <a:cs typeface="Courier New" pitchFamily="49" charset="0"/>
              </a:rPr>
              <a:t>A Superficial Mind</a:t>
            </a:r>
            <a:endParaRPr lang="en-US" sz="3200" b="1" dirty="0">
              <a:cs typeface="Times New Roman" pitchFamily="18" charset="0"/>
            </a:endParaRPr>
          </a:p>
          <a:p>
            <a:pPr marL="914400" lvl="1" indent="-457200">
              <a:lnSpc>
                <a:spcPct val="120000"/>
              </a:lnSpc>
              <a:buFont typeface="Arial" charset="0"/>
              <a:buChar char="•"/>
            </a:pPr>
            <a:r>
              <a:rPr lang="en-US" sz="3200" b="1" dirty="0">
                <a:cs typeface="Courier New" pitchFamily="49" charset="0"/>
              </a:rPr>
              <a:t>A Preoccupied Mind</a:t>
            </a:r>
            <a:endParaRPr lang="en-GB" sz="3200" dirty="0">
              <a:latin typeface="Century Gothic" pitchFamily="34" charset="0"/>
              <a:cs typeface="Times New Roman" pitchFamily="18" charset="0"/>
            </a:endParaRPr>
          </a:p>
        </p:txBody>
      </p:sp>
      <p:cxnSp>
        <p:nvCxnSpPr>
          <p:cNvPr id="7" name="Straight Connector 6"/>
          <p:cNvCxnSpPr/>
          <p:nvPr/>
        </p:nvCxnSpPr>
        <p:spPr>
          <a:xfrm flipV="1">
            <a:off x="1" y="1844824"/>
            <a:ext cx="9143999" cy="720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5259838"/>
            <a:ext cx="9144000" cy="1625546"/>
          </a:xfrm>
          <a:prstGeom prst="rect">
            <a:avLst/>
          </a:prstGeom>
        </p:spPr>
      </p:pic>
    </p:spTree>
    <p:extLst>
      <p:ext uri="{BB962C8B-B14F-4D97-AF65-F5344CB8AC3E}">
        <p14:creationId xmlns:p14="http://schemas.microsoft.com/office/powerpoint/2010/main" val="10901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36512" y="836712"/>
            <a:ext cx="9144000" cy="1200329"/>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a:solidFill>
                  <a:srgbClr val="002060"/>
                </a:solidFill>
              </a:rPr>
              <a:t>B. How Do I Deal with Problems that May Prevent me Hearing God? ?</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TextBox 2"/>
          <p:cNvSpPr txBox="1"/>
          <p:nvPr/>
        </p:nvSpPr>
        <p:spPr>
          <a:xfrm>
            <a:off x="2185222" y="2564904"/>
            <a:ext cx="4316695" cy="2062103"/>
          </a:xfrm>
          <a:prstGeom prst="rect">
            <a:avLst/>
          </a:prstGeom>
          <a:noFill/>
        </p:spPr>
        <p:txBody>
          <a:bodyPr wrap="none" rtlCol="0">
            <a:spAutoFit/>
          </a:bodyPr>
          <a:lstStyle/>
          <a:p>
            <a:pPr marL="514350" indent="-514350">
              <a:buFont typeface="+mj-lt"/>
              <a:buAutoNum type="arabicPeriod"/>
            </a:pPr>
            <a:r>
              <a:rPr lang="en-US" sz="3200" b="1" dirty="0"/>
              <a:t>Confess and Repent</a:t>
            </a:r>
          </a:p>
          <a:p>
            <a:pPr marL="514350" indent="-514350">
              <a:buFont typeface="+mj-lt"/>
              <a:buAutoNum type="arabicPeriod"/>
            </a:pPr>
            <a:r>
              <a:rPr lang="en-US" sz="3200" b="1" dirty="0"/>
              <a:t>Object Lesson</a:t>
            </a:r>
          </a:p>
          <a:p>
            <a:pPr marL="514350" indent="-514350">
              <a:buFont typeface="+mj-lt"/>
              <a:buAutoNum type="arabicPeriod"/>
            </a:pPr>
            <a:r>
              <a:rPr lang="en-US" sz="3200" b="1" dirty="0"/>
              <a:t>Begin being obedient</a:t>
            </a:r>
          </a:p>
          <a:p>
            <a:pPr marL="514350" indent="-514350">
              <a:buFont typeface="+mj-lt"/>
              <a:buAutoNum type="arabicPeriod"/>
            </a:pPr>
            <a:endParaRPr lang="en-US" sz="3200" b="1"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5187830"/>
            <a:ext cx="9144000" cy="1625546"/>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395536" y="1988840"/>
            <a:ext cx="9144000" cy="1372683"/>
          </a:xfrm>
          <a:prstGeom prst="rect">
            <a:avLst/>
          </a:prstGeom>
        </p:spPr>
        <p:txBody>
          <a:bodyPr wrap="square">
            <a:spAutoFit/>
          </a:bodyPr>
          <a:lstStyle/>
          <a:p>
            <a:pPr>
              <a:lnSpc>
                <a:spcPct val="130000"/>
              </a:lnSpc>
            </a:pPr>
            <a:r>
              <a:rPr lang="en-US" sz="3200" b="1" dirty="0">
                <a:cs typeface="Courier New" pitchFamily="49" charset="0"/>
              </a:rPr>
              <a:t>4. Take notes on what you hear.</a:t>
            </a:r>
          </a:p>
          <a:p>
            <a:pPr>
              <a:lnSpc>
                <a:spcPct val="130000"/>
              </a:lnSpc>
            </a:pPr>
            <a:r>
              <a:rPr lang="en-US" sz="3200" b="1" dirty="0">
                <a:cs typeface="Courier New" pitchFamily="49" charset="0"/>
              </a:rPr>
              <a:t>5. Act on what you hear.</a:t>
            </a:r>
          </a:p>
        </p:txBody>
      </p:sp>
      <p:sp>
        <p:nvSpPr>
          <p:cNvPr id="4" name="Rectangle 3"/>
          <p:cNvSpPr/>
          <p:nvPr/>
        </p:nvSpPr>
        <p:spPr>
          <a:xfrm>
            <a:off x="846856" y="3429000"/>
            <a:ext cx="7253536" cy="1384995"/>
          </a:xfrm>
          <a:prstGeom prst="rect">
            <a:avLst/>
          </a:prstGeom>
        </p:spPr>
        <p:txBody>
          <a:bodyPr wrap="square">
            <a:spAutoFit/>
          </a:bodyPr>
          <a:lstStyle/>
          <a:p>
            <a:pPr algn="ctr"/>
            <a:r>
              <a:rPr lang="en-US" sz="2800" b="1" i="1">
                <a:solidFill>
                  <a:schemeClr val="accent3">
                    <a:lumMod val="50000"/>
                  </a:schemeClr>
                </a:solidFill>
              </a:rPr>
              <a:t>“We must pay more careful attention to what we’ve heard, so that we do not drift away!”  Hebrews 2:1</a:t>
            </a:r>
            <a:endParaRPr lang="en-US" sz="2800" b="1" dirty="0">
              <a:solidFill>
                <a:schemeClr val="accent3">
                  <a:lumMod val="50000"/>
                </a:schemeClr>
              </a:solidFill>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5187830"/>
            <a:ext cx="9144000" cy="162554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54996" cy="6858000"/>
          </a:xfrm>
          <a:prstGeom prst="rect">
            <a:avLst/>
          </a:prstGeom>
        </p:spPr>
      </p:pic>
      <p:sp>
        <p:nvSpPr>
          <p:cNvPr id="2" name="Title 1"/>
          <p:cNvSpPr>
            <a:spLocks noGrp="1"/>
          </p:cNvSpPr>
          <p:nvPr>
            <p:ph type="title"/>
          </p:nvPr>
        </p:nvSpPr>
        <p:spPr>
          <a:xfrm>
            <a:off x="457200" y="1133872"/>
            <a:ext cx="8229600" cy="1143000"/>
          </a:xfrm>
        </p:spPr>
        <p:txBody>
          <a:bodyPr>
            <a:normAutofit/>
          </a:bodyPr>
          <a:lstStyle/>
          <a:p>
            <a:r>
              <a:rPr lang="en-US" sz="4000" b="1" dirty="0"/>
              <a:t>How to Read God’s Word</a:t>
            </a:r>
          </a:p>
        </p:txBody>
      </p:sp>
      <p:sp>
        <p:nvSpPr>
          <p:cNvPr id="3" name="Content Placeholder 2"/>
          <p:cNvSpPr>
            <a:spLocks noGrp="1"/>
          </p:cNvSpPr>
          <p:nvPr>
            <p:ph idx="1"/>
          </p:nvPr>
        </p:nvSpPr>
        <p:spPr>
          <a:xfrm>
            <a:off x="539552" y="2492896"/>
            <a:ext cx="8229600" cy="4525963"/>
          </a:xfrm>
        </p:spPr>
        <p:txBody>
          <a:bodyPr/>
          <a:lstStyle/>
          <a:p>
            <a:pPr marL="514350" indent="-514350">
              <a:buAutoNum type="arabicPeriod"/>
            </a:pPr>
            <a:r>
              <a:rPr lang="en-US" dirty="0">
                <a:solidFill>
                  <a:srgbClr val="C00000"/>
                </a:solidFill>
              </a:rPr>
              <a:t>How often should I read God’s word?  </a:t>
            </a:r>
            <a:r>
              <a:rPr lang="en-US" b="1" u="sng" dirty="0">
                <a:solidFill>
                  <a:srgbClr val="C00000"/>
                </a:solidFill>
              </a:rPr>
              <a:t>Daily</a:t>
            </a:r>
          </a:p>
          <a:p>
            <a:pPr marL="0" indent="0">
              <a:buNone/>
            </a:pPr>
            <a:endParaRPr lang="en-US" sz="1200" b="1" u="sng" dirty="0">
              <a:solidFill>
                <a:srgbClr val="C00000"/>
              </a:solidFill>
            </a:endParaRPr>
          </a:p>
          <a:p>
            <a:pPr marL="0" indent="0" algn="ctr">
              <a:buNone/>
            </a:pPr>
            <a:r>
              <a:rPr lang="en-US" i="1" dirty="0"/>
              <a:t>“The scriptures] shall be his constant companion.  He must read from it every day of his life so that he will learn to respect the Lord His God by obeying all of His commands.” Deuteronomy.17:19</a:t>
            </a:r>
            <a:endParaRPr lang="en-US" dirty="0"/>
          </a:p>
        </p:txBody>
      </p:sp>
      <p:sp>
        <p:nvSpPr>
          <p:cNvPr id="5" name="Rectangle 4"/>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0" y="-27384"/>
            <a:ext cx="9143998" cy="873522"/>
          </a:xfrm>
          <a:prstGeom prst="rect">
            <a:avLst/>
          </a:prstGeom>
          <a:solidFill>
            <a:srgbClr val="489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1389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to Read God’s Word</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 name="Content Placeholder 2"/>
          <p:cNvSpPr>
            <a:spLocks noGrp="1"/>
          </p:cNvSpPr>
          <p:nvPr>
            <p:ph idx="1"/>
          </p:nvPr>
        </p:nvSpPr>
        <p:spPr>
          <a:xfrm>
            <a:off x="457200" y="1600200"/>
            <a:ext cx="6203032" cy="4525963"/>
          </a:xfrm>
        </p:spPr>
        <p:txBody>
          <a:bodyPr>
            <a:normAutofit fontScale="92500"/>
          </a:bodyPr>
          <a:lstStyle/>
          <a:p>
            <a:pPr marL="0" lvl="0" indent="0">
              <a:buNone/>
            </a:pPr>
            <a:r>
              <a:rPr lang="en-US" dirty="0">
                <a:solidFill>
                  <a:srgbClr val="C00000"/>
                </a:solidFill>
              </a:rPr>
              <a:t>2. Suggestions for successful reading:</a:t>
            </a:r>
          </a:p>
          <a:p>
            <a:pPr marL="0" lvl="0" indent="0">
              <a:buNone/>
            </a:pPr>
            <a:endParaRPr lang="en-US" sz="1300" dirty="0">
              <a:solidFill>
                <a:srgbClr val="C00000"/>
              </a:solidFill>
            </a:endParaRPr>
          </a:p>
          <a:p>
            <a:pPr lvl="0"/>
            <a:r>
              <a:rPr lang="en-US" dirty="0"/>
              <a:t>Have a plan </a:t>
            </a:r>
          </a:p>
          <a:p>
            <a:pPr lvl="0"/>
            <a:r>
              <a:rPr lang="en-US" dirty="0"/>
              <a:t>Bible without notes</a:t>
            </a:r>
          </a:p>
          <a:p>
            <a:pPr lvl="0"/>
            <a:r>
              <a:rPr lang="en-US" dirty="0"/>
              <a:t>Read it in different translations/paraphrases. </a:t>
            </a:r>
          </a:p>
          <a:p>
            <a:r>
              <a:rPr lang="en-US" dirty="0"/>
              <a:t>Paraphrase</a:t>
            </a:r>
          </a:p>
          <a:p>
            <a:pPr lvl="0"/>
            <a:r>
              <a:rPr lang="en-US" dirty="0"/>
              <a:t>Translation  </a:t>
            </a:r>
          </a:p>
          <a:p>
            <a:r>
              <a:rPr lang="en-US" dirty="0"/>
              <a:t>Read it aloud, quietly to yourself!  </a:t>
            </a:r>
          </a:p>
        </p:txBody>
      </p:sp>
      <p:sp>
        <p:nvSpPr>
          <p:cNvPr id="5" name="Rectangle 4"/>
          <p:cNvSpPr/>
          <p:nvPr/>
        </p:nvSpPr>
        <p:spPr>
          <a:xfrm>
            <a:off x="0" y="1412776"/>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0" y="-27384"/>
            <a:ext cx="9143998" cy="873522"/>
          </a:xfrm>
          <a:prstGeom prst="rect">
            <a:avLst/>
          </a:prstGeom>
          <a:solidFill>
            <a:srgbClr val="489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6383289" y="2276872"/>
            <a:ext cx="2509191" cy="3778902"/>
          </a:xfrm>
          <a:prstGeom prst="rect">
            <a:avLst/>
          </a:prstGeom>
          <a:ln>
            <a:noFill/>
          </a:ln>
          <a:effectLst>
            <a:softEdge rad="112500"/>
          </a:effectLst>
        </p:spPr>
      </p:pic>
    </p:spTree>
    <p:extLst>
      <p:ext uri="{BB962C8B-B14F-4D97-AF65-F5344CB8AC3E}">
        <p14:creationId xmlns:p14="http://schemas.microsoft.com/office/powerpoint/2010/main" val="111464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107504" y="1340768"/>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Benefits of Bible Study</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3851920" y="2807057"/>
            <a:ext cx="5328592" cy="2554545"/>
          </a:xfrm>
          <a:prstGeom prst="rect">
            <a:avLst/>
          </a:prstGeom>
        </p:spPr>
        <p:txBody>
          <a:bodyPr wrap="square">
            <a:spAutoFit/>
          </a:bodyPr>
          <a:lstStyle/>
          <a:p>
            <a:pPr marL="742950" indent="-742950">
              <a:buFont typeface="+mj-lt"/>
              <a:buAutoNum type="arabicPeriod"/>
            </a:pPr>
            <a:r>
              <a:rPr lang="en-US" sz="3200" dirty="0">
                <a:cs typeface="Courier New" pitchFamily="49" charset="0"/>
              </a:rPr>
              <a:t> Stronger, healthier mind</a:t>
            </a:r>
            <a:endParaRPr lang="en-US" sz="3200" dirty="0">
              <a:cs typeface="Times New Roman" pitchFamily="18" charset="0"/>
            </a:endParaRPr>
          </a:p>
          <a:p>
            <a:pPr marL="742950" indent="-742950">
              <a:buFont typeface="+mj-lt"/>
              <a:buAutoNum type="arabicPeriod"/>
            </a:pPr>
            <a:r>
              <a:rPr lang="en-US" sz="3200" dirty="0">
                <a:cs typeface="Courier New" pitchFamily="49" charset="0"/>
              </a:rPr>
              <a:t> Able to live a pure life</a:t>
            </a:r>
            <a:endParaRPr lang="en-US" sz="3200" dirty="0">
              <a:cs typeface="Times New Roman" pitchFamily="18" charset="0"/>
            </a:endParaRPr>
          </a:p>
          <a:p>
            <a:pPr marL="742950" indent="-742950">
              <a:buFont typeface="+mj-lt"/>
              <a:buAutoNum type="arabicPeriod"/>
            </a:pPr>
            <a:r>
              <a:rPr lang="en-US" sz="3200" dirty="0">
                <a:cs typeface="Courier New" pitchFamily="49" charset="0"/>
              </a:rPr>
              <a:t> Guidance in our lives</a:t>
            </a:r>
            <a:endParaRPr lang="en-US" sz="3200" dirty="0">
              <a:cs typeface="Times New Roman" pitchFamily="18" charset="0"/>
            </a:endParaRPr>
          </a:p>
          <a:p>
            <a:pPr marL="742950" indent="-742950">
              <a:buFont typeface="+mj-lt"/>
              <a:buAutoNum type="arabicPeriod"/>
            </a:pPr>
            <a:r>
              <a:rPr lang="en-US" sz="3200" dirty="0">
                <a:cs typeface="Courier New" pitchFamily="49" charset="0"/>
              </a:rPr>
              <a:t> Bring us into the will of God</a:t>
            </a:r>
            <a:endParaRPr lang="en-GB" sz="1600" dirty="0">
              <a:latin typeface="Century Gothic" pitchFamily="34"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270501"/>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Will God’s Word Make a Difference?</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5220072" y="2276872"/>
            <a:ext cx="3744416" cy="5878532"/>
          </a:xfrm>
          <a:prstGeom prst="rect">
            <a:avLst/>
          </a:prstGeom>
        </p:spPr>
        <p:txBody>
          <a:bodyPr wrap="square">
            <a:spAutoFit/>
          </a:bodyPr>
          <a:lstStyle/>
          <a:p>
            <a:pPr lvl="0" algn="ctr"/>
            <a:r>
              <a:rPr lang="en-US" sz="3200" b="1" dirty="0">
                <a:solidFill>
                  <a:srgbClr val="C00000"/>
                </a:solidFill>
                <a:cs typeface="Courier New" pitchFamily="49" charset="0"/>
              </a:rPr>
              <a:t> 1. YES!</a:t>
            </a:r>
            <a:r>
              <a:rPr lang="en-US" sz="3200" dirty="0">
                <a:solidFill>
                  <a:srgbClr val="C00000"/>
                </a:solidFill>
              </a:rPr>
              <a:t> </a:t>
            </a:r>
            <a:r>
              <a:rPr lang="en-US" sz="3200" dirty="0"/>
              <a:t>“Deep, earnest study of the word under the guidance of the Holy Spirit will give you fresh manna, and the same Spirit will make its use effectual.”  </a:t>
            </a:r>
            <a:r>
              <a:rPr lang="en-US" sz="2400" i="1" dirty="0"/>
              <a:t>Testimonies</a:t>
            </a:r>
            <a:r>
              <a:rPr lang="en-US" sz="2400" dirty="0"/>
              <a:t>, vol.6, p. 163</a:t>
            </a:r>
            <a:endParaRPr lang="en-US" sz="2400" b="1" dirty="0">
              <a:cs typeface="Courier New" pitchFamily="49" charset="0"/>
            </a:endParaRPr>
          </a:p>
          <a:p>
            <a:pPr lvl="0" algn="ctr"/>
            <a:endParaRPr lang="en-US" sz="3200" b="1" dirty="0">
              <a:solidFill>
                <a:srgbClr val="C00000"/>
              </a:solidFill>
              <a:cs typeface="Courier New" pitchFamily="49" charset="0"/>
            </a:endParaRPr>
          </a:p>
          <a:p>
            <a:pPr lvl="0" algn="ctr"/>
            <a:endParaRPr lang="en-US" sz="3200" b="1" dirty="0">
              <a:solidFill>
                <a:srgbClr val="C00000"/>
              </a:solidFill>
              <a:cs typeface="Courier New" pitchFamily="49" charset="0"/>
            </a:endParaRPr>
          </a:p>
          <a:p>
            <a:pPr lvl="0" algn="ctr"/>
            <a:endParaRPr lang="en-US" sz="3200" b="1" dirty="0">
              <a:solidFill>
                <a:srgbClr val="C00000"/>
              </a:solidFill>
              <a:cs typeface="Courier New" pitchFamily="49"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6" name="Rectangle 5"/>
          <p:cNvSpPr/>
          <p:nvPr/>
        </p:nvSpPr>
        <p:spPr>
          <a:xfrm>
            <a:off x="0" y="170080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p:cNvSpPr/>
          <p:nvPr/>
        </p:nvSpPr>
        <p:spPr>
          <a:xfrm>
            <a:off x="0" y="-27384"/>
            <a:ext cx="9143998" cy="873522"/>
          </a:xfrm>
          <a:prstGeom prst="rect">
            <a:avLst/>
          </a:prstGeom>
          <a:solidFill>
            <a:srgbClr val="489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endParaRPr lang="en-US" dirty="0"/>
          </a:p>
          <a:p>
            <a:pPr marL="0" lvl="0" indent="0">
              <a:buNone/>
            </a:pPr>
            <a:r>
              <a:rPr lang="en-US" b="1" dirty="0">
                <a:solidFill>
                  <a:srgbClr val="C00000"/>
                </a:solidFill>
              </a:rPr>
              <a:t>2. What does it take for this to work for me?</a:t>
            </a:r>
          </a:p>
        </p:txBody>
      </p:sp>
      <p:sp>
        <p:nvSpPr>
          <p:cNvPr id="4" name="Rectangle 3"/>
          <p:cNvSpPr/>
          <p:nvPr/>
        </p:nvSpPr>
        <p:spPr>
          <a:xfrm>
            <a:off x="755576" y="3227492"/>
            <a:ext cx="4590256" cy="1569660"/>
          </a:xfrm>
          <a:prstGeom prst="rect">
            <a:avLst/>
          </a:prstGeom>
        </p:spPr>
        <p:txBody>
          <a:bodyPr wrap="square">
            <a:spAutoFit/>
          </a:bodyPr>
          <a:lstStyle/>
          <a:p>
            <a:pPr marL="514350" lvl="0" indent="-514350">
              <a:buFont typeface="+mj-lt"/>
              <a:buAutoNum type="alphaLcPeriod"/>
            </a:pPr>
            <a:r>
              <a:rPr lang="en-US" sz="3200" b="1" dirty="0"/>
              <a:t>Accept</a:t>
            </a:r>
            <a:r>
              <a:rPr lang="en-US" sz="3200" dirty="0"/>
              <a:t>, </a:t>
            </a:r>
            <a:r>
              <a:rPr lang="en-US" sz="3200" b="1" dirty="0"/>
              <a:t>Store Up</a:t>
            </a:r>
            <a:r>
              <a:rPr lang="en-US" sz="3200" dirty="0"/>
              <a:t>, and the </a:t>
            </a:r>
            <a:r>
              <a:rPr lang="en-US" sz="3200" b="1" dirty="0"/>
              <a:t>Holy Spirit</a:t>
            </a:r>
            <a:endParaRPr lang="en-US" sz="3200" dirty="0"/>
          </a:p>
          <a:p>
            <a:pPr marL="514350" indent="-514350">
              <a:buFont typeface="+mj-lt"/>
              <a:buAutoNum type="alphaLcPeriod"/>
            </a:pPr>
            <a:r>
              <a:rPr lang="en-US" sz="3200" b="1" dirty="0"/>
              <a:t>Application   </a:t>
            </a:r>
            <a:endParaRPr lang="en-US" sz="3200" dirty="0"/>
          </a:p>
        </p:txBody>
      </p:sp>
      <p:sp>
        <p:nvSpPr>
          <p:cNvPr id="8" name="Rectangle 7"/>
          <p:cNvSpPr/>
          <p:nvPr/>
        </p:nvSpPr>
        <p:spPr>
          <a:xfrm>
            <a:off x="899170" y="1124744"/>
            <a:ext cx="7091045" cy="646331"/>
          </a:xfrm>
          <a:prstGeom prst="rect">
            <a:avLst/>
          </a:prstGeom>
        </p:spPr>
        <p:txBody>
          <a:bodyPr wrap="none">
            <a:spAutoFit/>
          </a:bodyPr>
          <a:lstStyle/>
          <a:p>
            <a:pPr algn="ctr"/>
            <a:r>
              <a:rPr lang="en-US" sz="3600" b="1">
                <a:solidFill>
                  <a:srgbClr val="002060"/>
                </a:solidFill>
                <a:cs typeface="Courier New" pitchFamily="49" charset="0"/>
              </a:rPr>
              <a:t>Will God’s Word Make a Difference?</a:t>
            </a:r>
            <a:endParaRPr lang="en-US" sz="3600" b="1" dirty="0">
              <a:solidFill>
                <a:srgbClr val="002060"/>
              </a:solidFill>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11110" y="3088246"/>
            <a:ext cx="3221330" cy="3293082"/>
          </a:xfrm>
          <a:prstGeom prst="rect">
            <a:avLst/>
          </a:prstGeom>
          <a:ln>
            <a:noFill/>
          </a:ln>
          <a:effectLst>
            <a:softEdge rad="112500"/>
          </a:effectLst>
        </p:spPr>
      </p:pic>
    </p:spTree>
    <p:extLst>
      <p:ext uri="{BB962C8B-B14F-4D97-AF65-F5344CB8AC3E}">
        <p14:creationId xmlns:p14="http://schemas.microsoft.com/office/powerpoint/2010/main" val="337901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270501"/>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How to Study God’s Word</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611560" y="2636912"/>
            <a:ext cx="5616624" cy="2062103"/>
          </a:xfrm>
          <a:prstGeom prst="rect">
            <a:avLst/>
          </a:prstGeom>
        </p:spPr>
        <p:txBody>
          <a:bodyPr wrap="square">
            <a:spAutoFit/>
          </a:bodyPr>
          <a:lstStyle/>
          <a:p>
            <a:pPr marL="742950" indent="-742950">
              <a:buFont typeface="+mj-lt"/>
              <a:buAutoNum type="arabicPeriod"/>
            </a:pPr>
            <a:r>
              <a:rPr lang="en-US" sz="3200" b="1" dirty="0">
                <a:cs typeface="Courier New" pitchFamily="49" charset="0"/>
              </a:rPr>
              <a:t> Study for yourself!</a:t>
            </a:r>
            <a:endParaRPr lang="en-US" sz="3200" b="1" dirty="0">
              <a:cs typeface="Times New Roman" pitchFamily="18" charset="0"/>
            </a:endParaRPr>
          </a:p>
          <a:p>
            <a:pPr marL="742950" indent="-742950">
              <a:buFont typeface="+mj-lt"/>
              <a:buAutoNum type="arabicPeriod"/>
            </a:pPr>
            <a:r>
              <a:rPr lang="en-US" sz="3200" b="1" dirty="0">
                <a:cs typeface="Courier New" pitchFamily="49" charset="0"/>
              </a:rPr>
              <a:t> Use pen and paper.</a:t>
            </a:r>
            <a:endParaRPr lang="en-US" sz="3200" b="1" dirty="0">
              <a:cs typeface="Times New Roman" pitchFamily="18" charset="0"/>
            </a:endParaRPr>
          </a:p>
          <a:p>
            <a:pPr marL="742950" indent="-742950">
              <a:buFont typeface="+mj-lt"/>
              <a:buAutoNum type="arabicPeriod"/>
            </a:pPr>
            <a:r>
              <a:rPr lang="en-US" sz="3200" b="1" dirty="0">
                <a:cs typeface="Courier New" pitchFamily="49" charset="0"/>
              </a:rPr>
              <a:t> Ask questions.</a:t>
            </a:r>
            <a:endParaRPr lang="en-US" sz="3200" b="1" dirty="0">
              <a:cs typeface="Times New Roman" pitchFamily="18" charset="0"/>
            </a:endParaRPr>
          </a:p>
          <a:p>
            <a:pPr marL="742950" indent="-742950">
              <a:buFont typeface="+mj-lt"/>
              <a:buAutoNum type="arabicPeriod"/>
            </a:pPr>
            <a:r>
              <a:rPr lang="en-US" sz="3200" b="1" dirty="0">
                <a:cs typeface="Courier New" pitchFamily="49" charset="0"/>
              </a:rPr>
              <a:t> Always Check the context.</a:t>
            </a:r>
            <a:endParaRPr lang="en-US" sz="3200" b="1" dirty="0">
              <a:cs typeface="Times New Roman" pitchFamily="18" charset="0"/>
            </a:endParaRPr>
          </a:p>
        </p:txBody>
      </p:sp>
      <p:pic>
        <p:nvPicPr>
          <p:cNvPr id="3" name="Picture 2"/>
          <p:cNvPicPr>
            <a:picLocks noChangeAspect="1"/>
          </p:cNvPicPr>
          <p:nvPr/>
        </p:nvPicPr>
        <p:blipFill>
          <a:blip r:embed="rId4"/>
          <a:stretch>
            <a:fillRect/>
          </a:stretch>
        </p:blipFill>
        <p:spPr>
          <a:xfrm>
            <a:off x="5796136" y="3860443"/>
            <a:ext cx="3305247" cy="28809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 y="1296144"/>
            <a:ext cx="5400600" cy="2348880"/>
          </a:xfrm>
        </p:spPr>
        <p:txBody>
          <a:bodyPr>
            <a:noAutofit/>
          </a:bodyPr>
          <a:lstStyle/>
          <a:p>
            <a:pPr>
              <a:lnSpc>
                <a:spcPts val="5000"/>
              </a:lnSpc>
            </a:pPr>
            <a:r>
              <a:rPr lang="en-US" sz="4800" b="1" dirty="0">
                <a:ln w="13500">
                  <a:solidFill>
                    <a:schemeClr val="accent1">
                      <a:shade val="2500"/>
                      <a:alpha val="6500"/>
                    </a:schemeClr>
                  </a:solidFill>
                  <a:prstDash val="solid"/>
                </a:ln>
                <a:solidFill>
                  <a:srgbClr val="389802"/>
                </a:solidFill>
                <a:effectLst>
                  <a:innerShdw blurRad="50900" dist="38500" dir="13500000">
                    <a:srgbClr val="000000">
                      <a:alpha val="60000"/>
                    </a:srgbClr>
                  </a:innerShdw>
                </a:effectLst>
              </a:rPr>
              <a:t>How to Study </a:t>
            </a:r>
            <a:br>
              <a:rPr lang="en-US" sz="4800" b="1" dirty="0">
                <a:ln w="13500">
                  <a:solidFill>
                    <a:schemeClr val="accent1">
                      <a:shade val="2500"/>
                      <a:alpha val="6500"/>
                    </a:schemeClr>
                  </a:solidFill>
                  <a:prstDash val="solid"/>
                </a:ln>
                <a:solidFill>
                  <a:srgbClr val="389802"/>
                </a:solidFill>
                <a:effectLst>
                  <a:innerShdw blurRad="50900" dist="38500" dir="13500000">
                    <a:srgbClr val="000000">
                      <a:alpha val="60000"/>
                    </a:srgbClr>
                  </a:innerShdw>
                </a:effectLst>
              </a:rPr>
            </a:br>
            <a:r>
              <a:rPr lang="en-US" sz="4800" b="1" dirty="0">
                <a:ln w="13500">
                  <a:solidFill>
                    <a:schemeClr val="accent1">
                      <a:shade val="2500"/>
                      <a:alpha val="6500"/>
                    </a:schemeClr>
                  </a:solidFill>
                  <a:prstDash val="solid"/>
                </a:ln>
                <a:solidFill>
                  <a:srgbClr val="389802"/>
                </a:solidFill>
                <a:effectLst>
                  <a:innerShdw blurRad="50900" dist="38500" dir="13500000">
                    <a:srgbClr val="000000">
                      <a:alpha val="60000"/>
                    </a:srgbClr>
                  </a:innerShdw>
                </a:effectLst>
              </a:rPr>
              <a:t>the Bible</a:t>
            </a:r>
          </a:p>
        </p:txBody>
      </p:sp>
      <p:sp>
        <p:nvSpPr>
          <p:cNvPr id="6" name="Rectangle 5"/>
          <p:cNvSpPr/>
          <p:nvPr/>
        </p:nvSpPr>
        <p:spPr>
          <a:xfrm>
            <a:off x="467544" y="5940568"/>
            <a:ext cx="9144000" cy="584776"/>
          </a:xfrm>
          <a:prstGeom prst="rect">
            <a:avLst/>
          </a:prstGeom>
        </p:spPr>
        <p:txBody>
          <a:bodyPr wrap="square">
            <a:spAutoFit/>
          </a:bodyPr>
          <a:lstStyle/>
          <a:p>
            <a:pPr algn="ct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Leadership Certification Program - Level 1</a:t>
            </a:r>
            <a:endParaRPr lang="en-US" sz="3200" dirty="0">
              <a:latin typeface="+mj-lt"/>
            </a:endParaRPr>
          </a:p>
        </p:txBody>
      </p:sp>
      <p:sp>
        <p:nvSpPr>
          <p:cNvPr id="7" name="Rectangle 6"/>
          <p:cNvSpPr/>
          <p:nvPr/>
        </p:nvSpPr>
        <p:spPr>
          <a:xfrm>
            <a:off x="-18256" y="3275692"/>
            <a:ext cx="5436096" cy="646331"/>
          </a:xfrm>
          <a:prstGeom prst="rect">
            <a:avLst/>
          </a:prstGeom>
        </p:spPr>
        <p:txBody>
          <a:bodyPr wrap="square">
            <a:spAutoFit/>
          </a:bodyPr>
          <a:lstStyle/>
          <a:p>
            <a:pPr algn="ctr"/>
            <a:r>
              <a:rPr lang="en-US" b="1" spc="50" dirty="0">
                <a:ln w="13500">
                  <a:solidFill>
                    <a:schemeClr val="accent1">
                      <a:shade val="2500"/>
                      <a:alpha val="6500"/>
                    </a:schemeClr>
                  </a:solidFill>
                  <a:prstDash val="solid"/>
                </a:ln>
                <a:solidFill>
                  <a:srgbClr val="389802"/>
                </a:solidFill>
                <a:effectLst>
                  <a:innerShdw blurRad="50900" dist="38500" dir="13500000">
                    <a:srgbClr val="000000">
                      <a:alpha val="60000"/>
                    </a:srgbClr>
                  </a:innerShdw>
                </a:effectLst>
              </a:rPr>
              <a:t>Written by </a:t>
            </a:r>
          </a:p>
          <a:p>
            <a:pPr algn="ctr"/>
            <a:r>
              <a:rPr lang="en-US" b="1" spc="50" dirty="0">
                <a:ln w="13500">
                  <a:solidFill>
                    <a:schemeClr val="accent1">
                      <a:shade val="2500"/>
                      <a:alpha val="6500"/>
                    </a:schemeClr>
                  </a:solidFill>
                  <a:prstDash val="solid"/>
                </a:ln>
                <a:solidFill>
                  <a:srgbClr val="389802"/>
                </a:solidFill>
                <a:effectLst>
                  <a:innerShdw blurRad="50900" dist="38500" dir="13500000">
                    <a:srgbClr val="000000">
                      <a:alpha val="60000"/>
                    </a:srgbClr>
                  </a:innerShdw>
                </a:effectLst>
              </a:rPr>
              <a:t>Alice Rich</a:t>
            </a:r>
            <a:endParaRPr lang="en-US" dirty="0">
              <a:solidFill>
                <a:srgbClr val="389802"/>
              </a:solidFill>
            </a:endParaRPr>
          </a:p>
        </p:txBody>
      </p:sp>
      <p:sp>
        <p:nvSpPr>
          <p:cNvPr id="9" name="Rectangle 8"/>
          <p:cNvSpPr/>
          <p:nvPr/>
        </p:nvSpPr>
        <p:spPr>
          <a:xfrm>
            <a:off x="0" y="5517232"/>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540568" y="1124744"/>
            <a:ext cx="10116616" cy="923330"/>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lnSpc>
                <a:spcPct val="150000"/>
              </a:lnSpc>
            </a:pPr>
            <a:r>
              <a:rPr lang="en-US" sz="3600" b="1" dirty="0">
                <a:solidFill>
                  <a:srgbClr val="002060"/>
                </a:solidFill>
                <a:cs typeface="Courier New" pitchFamily="49" charset="0"/>
              </a:rPr>
              <a:t>5. Guidelines </a:t>
            </a:r>
            <a:r>
              <a:rPr lang="en-US" sz="3600" b="1" i="1" dirty="0">
                <a:solidFill>
                  <a:srgbClr val="002060"/>
                </a:solidFill>
                <a:cs typeface="Courier New" pitchFamily="49" charset="0"/>
              </a:rPr>
              <a:t>for</a:t>
            </a:r>
            <a:r>
              <a:rPr lang="en-US" sz="3600" b="1" dirty="0">
                <a:solidFill>
                  <a:srgbClr val="002060"/>
                </a:solidFill>
                <a:cs typeface="Courier New" pitchFamily="49" charset="0"/>
              </a:rPr>
              <a:t> study </a:t>
            </a:r>
            <a:r>
              <a:rPr lang="en-US" sz="3600" b="1" i="1" dirty="0">
                <a:solidFill>
                  <a:srgbClr val="002060"/>
                </a:solidFill>
                <a:cs typeface="Courier New" pitchFamily="49" charset="0"/>
              </a:rPr>
              <a:t>by </a:t>
            </a:r>
            <a:r>
              <a:rPr lang="en-US" sz="3600" b="1" dirty="0">
                <a:solidFill>
                  <a:srgbClr val="002060"/>
                </a:solidFill>
                <a:cs typeface="Courier New" pitchFamily="49" charset="0"/>
              </a:rPr>
              <a:t>verse </a:t>
            </a:r>
            <a:r>
              <a:rPr lang="en-US" sz="3600" b="1" i="1" dirty="0">
                <a:solidFill>
                  <a:srgbClr val="002060"/>
                </a:solidFill>
                <a:cs typeface="Courier New" pitchFamily="49" charset="0"/>
              </a:rPr>
              <a:t>or</a:t>
            </a:r>
            <a:r>
              <a:rPr lang="en-US" sz="3600" b="1" dirty="0">
                <a:solidFill>
                  <a:srgbClr val="002060"/>
                </a:solidFill>
                <a:cs typeface="Courier New" pitchFamily="49" charset="0"/>
              </a:rPr>
              <a:t> chapter</a:t>
            </a:r>
            <a:endParaRPr lang="en-US" sz="3600" b="1" dirty="0">
              <a:solidFill>
                <a:srgbClr val="002060"/>
              </a:solidFill>
              <a:cs typeface="Times New Roman" pitchFamily="18" charset="0"/>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0" y="2564904"/>
            <a:ext cx="9144000" cy="1015663"/>
          </a:xfrm>
          <a:prstGeom prst="rect">
            <a:avLst/>
          </a:prstGeom>
        </p:spPr>
        <p:txBody>
          <a:bodyPr wrap="square">
            <a:spAutoFit/>
          </a:bodyPr>
          <a:lstStyle/>
          <a:p>
            <a:pPr algn="ctr">
              <a:lnSpc>
                <a:spcPct val="150000"/>
              </a:lnSpc>
            </a:pPr>
            <a:r>
              <a:rPr lang="en-US" sz="4000" b="1" dirty="0">
                <a:cs typeface="Courier New" pitchFamily="49" charset="0"/>
              </a:rPr>
              <a:t> </a:t>
            </a:r>
            <a:endParaRPr lang="en-US" sz="4000" b="1" dirty="0">
              <a:cs typeface="Times New Roman" pitchFamily="18" charset="0"/>
            </a:endParaRPr>
          </a:p>
        </p:txBody>
      </p:sp>
      <p:sp>
        <p:nvSpPr>
          <p:cNvPr id="3" name="Rectangle 2"/>
          <p:cNvSpPr/>
          <p:nvPr/>
        </p:nvSpPr>
        <p:spPr>
          <a:xfrm>
            <a:off x="504056" y="2196147"/>
            <a:ext cx="8388424" cy="4401205"/>
          </a:xfrm>
          <a:prstGeom prst="rect">
            <a:avLst/>
          </a:prstGeom>
        </p:spPr>
        <p:txBody>
          <a:bodyPr wrap="square">
            <a:spAutoFit/>
          </a:bodyPr>
          <a:lstStyle/>
          <a:p>
            <a:pPr marL="576263" lvl="0" indent="-457200">
              <a:buFont typeface="Arial" charset="0"/>
              <a:buChar char="•"/>
            </a:pPr>
            <a:r>
              <a:rPr lang="en-US" sz="2800" dirty="0"/>
              <a:t>What is the theme of the chapter?</a:t>
            </a:r>
          </a:p>
          <a:p>
            <a:pPr marL="576263" lvl="0" indent="-457200">
              <a:buFont typeface="Arial" charset="0"/>
              <a:buChar char="•"/>
            </a:pPr>
            <a:r>
              <a:rPr lang="en-US" sz="2800" dirty="0"/>
              <a:t>Which verse stands out the most (to me) in the chapter?</a:t>
            </a:r>
          </a:p>
          <a:p>
            <a:pPr marL="576263" lvl="0" indent="-457200">
              <a:buFont typeface="Arial" charset="0"/>
              <a:buChar char="•"/>
            </a:pPr>
            <a:r>
              <a:rPr lang="en-US" sz="2800" dirty="0"/>
              <a:t>What persons are mentioned? </a:t>
            </a:r>
          </a:p>
          <a:p>
            <a:pPr marL="576263" lvl="0" indent="-457200">
              <a:buFont typeface="Arial" charset="0"/>
              <a:buChar char="•"/>
            </a:pPr>
            <a:r>
              <a:rPr lang="en-US" sz="2800" dirty="0"/>
              <a:t>What are the commands we should keep?</a:t>
            </a:r>
          </a:p>
          <a:p>
            <a:pPr marL="576263" lvl="0" indent="-457200">
              <a:buFont typeface="Arial" charset="0"/>
              <a:buChar char="•"/>
            </a:pPr>
            <a:r>
              <a:rPr lang="en-US" sz="2800" dirty="0"/>
              <a:t>What are the promises we should claim?</a:t>
            </a:r>
          </a:p>
          <a:p>
            <a:pPr marL="576263" lvl="0" indent="-457200">
              <a:buFont typeface="Arial" charset="0"/>
              <a:buChar char="•"/>
            </a:pPr>
            <a:r>
              <a:rPr lang="en-US" sz="2800" dirty="0"/>
              <a:t>What are the lessons we should remember?</a:t>
            </a:r>
          </a:p>
          <a:p>
            <a:pPr marL="576263" lvl="0" indent="-457200">
              <a:buFont typeface="Arial" charset="0"/>
              <a:buChar char="•"/>
            </a:pPr>
            <a:r>
              <a:rPr lang="en-US" sz="2800" dirty="0"/>
              <a:t>Which words and phrases did you like best?</a:t>
            </a:r>
          </a:p>
          <a:p>
            <a:pPr marL="576263" lvl="0" indent="-457200">
              <a:buFont typeface="Arial" charset="0"/>
              <a:buChar char="•"/>
            </a:pPr>
            <a:r>
              <a:rPr lang="en-US" sz="2800" dirty="0"/>
              <a:t>Which words kept recurring throughout the chapter?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 name="Content Placeholder 2"/>
          <p:cNvSpPr>
            <a:spLocks noGrp="1"/>
          </p:cNvSpPr>
          <p:nvPr>
            <p:ph idx="1"/>
          </p:nvPr>
        </p:nvSpPr>
        <p:spPr>
          <a:xfrm>
            <a:off x="385191" y="980728"/>
            <a:ext cx="6995121" cy="4525963"/>
          </a:xfrm>
        </p:spPr>
        <p:txBody>
          <a:bodyPr>
            <a:noAutofit/>
          </a:bodyPr>
          <a:lstStyle/>
          <a:p>
            <a:pPr marL="576263" indent="-457200"/>
            <a:r>
              <a:rPr lang="en-US" sz="2800" dirty="0"/>
              <a:t>Which words were not clear as to their meaning?</a:t>
            </a:r>
          </a:p>
          <a:p>
            <a:pPr marL="576263" indent="-457200"/>
            <a:r>
              <a:rPr lang="en-US" sz="2800" dirty="0"/>
              <a:t>What logical reason can you detect for the inclusion of this chapter in the Bible?</a:t>
            </a:r>
          </a:p>
          <a:p>
            <a:pPr marL="576263" indent="-457200"/>
            <a:r>
              <a:rPr lang="en-US" sz="2800" dirty="0"/>
              <a:t>Is there an example for me to follow?</a:t>
            </a:r>
          </a:p>
          <a:p>
            <a:pPr marL="576263" indent="-457200"/>
            <a:r>
              <a:rPr lang="en-US" sz="2800" dirty="0"/>
              <a:t>What are the errors of living that we should avoid?</a:t>
            </a:r>
          </a:p>
          <a:p>
            <a:pPr marL="576263" indent="-457200"/>
            <a:r>
              <a:rPr lang="en-US" sz="2800" dirty="0"/>
              <a:t>What does this chapter teach about God?</a:t>
            </a:r>
          </a:p>
          <a:p>
            <a:pPr marL="576263" indent="-457200"/>
            <a:r>
              <a:rPr lang="en-US" sz="2800" dirty="0"/>
              <a:t>What does this passage tell me about my relationship to God?</a:t>
            </a:r>
          </a:p>
          <a:p>
            <a:endParaRPr lang="en-US" sz="1050" dirty="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64287" y="0"/>
            <a:ext cx="1968057" cy="6858000"/>
          </a:xfrm>
          <a:prstGeom prst="rect">
            <a:avLst/>
          </a:prstGeom>
          <a:ln>
            <a:noFill/>
          </a:ln>
          <a:effectLst>
            <a:softEdge rad="112500"/>
          </a:effectLst>
        </p:spPr>
      </p:pic>
    </p:spTree>
    <p:extLst>
      <p:ext uri="{BB962C8B-B14F-4D97-AF65-F5344CB8AC3E}">
        <p14:creationId xmlns:p14="http://schemas.microsoft.com/office/powerpoint/2010/main" val="1953534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7384"/>
            <a:ext cx="9144000" cy="6885384"/>
          </a:xfrm>
          <a:prstGeom prst="rect">
            <a:avLst/>
          </a:prstGeom>
        </p:spPr>
      </p:pic>
      <p:sp>
        <p:nvSpPr>
          <p:cNvPr id="2" name="Title 1"/>
          <p:cNvSpPr>
            <a:spLocks noGrp="1"/>
          </p:cNvSpPr>
          <p:nvPr>
            <p:ph type="title"/>
          </p:nvPr>
        </p:nvSpPr>
        <p:spPr>
          <a:xfrm>
            <a:off x="457200" y="557808"/>
            <a:ext cx="8003232" cy="1143000"/>
          </a:xfrm>
        </p:spPr>
        <p:txBody>
          <a:bodyPr>
            <a:noAutofit/>
          </a:bodyPr>
          <a:lstStyle/>
          <a:p>
            <a:pPr lvl="0"/>
            <a:br>
              <a:rPr lang="en-US" sz="3600" b="1">
                <a:solidFill>
                  <a:srgbClr val="002060"/>
                </a:solidFill>
              </a:rPr>
            </a:br>
            <a:r>
              <a:rPr lang="en-US" sz="3600" b="1">
                <a:solidFill>
                  <a:srgbClr val="002060"/>
                </a:solidFill>
              </a:rPr>
              <a:t>6</a:t>
            </a:r>
            <a:r>
              <a:rPr lang="en-US" sz="3600" b="1" dirty="0">
                <a:solidFill>
                  <a:srgbClr val="002060"/>
                </a:solidFill>
              </a:rPr>
              <a:t>. How do I begin</a:t>
            </a:r>
            <a:br>
              <a:rPr lang="en-US" sz="3600" b="1" dirty="0">
                <a:solidFill>
                  <a:srgbClr val="002060"/>
                </a:solidFill>
              </a:rPr>
            </a:br>
            <a:r>
              <a:rPr lang="en-US" sz="3600" b="1" dirty="0">
                <a:solidFill>
                  <a:srgbClr val="002060"/>
                </a:solidFill>
              </a:rPr>
              <a:t> a daily Bible Study program? </a:t>
            </a:r>
          </a:p>
        </p:txBody>
      </p:sp>
      <p:sp>
        <p:nvSpPr>
          <p:cNvPr id="3" name="Content Placeholder 2"/>
          <p:cNvSpPr>
            <a:spLocks noGrp="1"/>
          </p:cNvSpPr>
          <p:nvPr>
            <p:ph idx="1"/>
          </p:nvPr>
        </p:nvSpPr>
        <p:spPr>
          <a:xfrm>
            <a:off x="755576" y="2708920"/>
            <a:ext cx="4320480" cy="3888432"/>
          </a:xfrm>
        </p:spPr>
        <p:txBody>
          <a:bodyPr>
            <a:normAutofit/>
          </a:bodyPr>
          <a:lstStyle/>
          <a:p>
            <a:pPr marL="0" indent="0" algn="ctr">
              <a:buNone/>
            </a:pPr>
            <a:r>
              <a:rPr lang="en-US" dirty="0"/>
              <a:t>The key is simply to </a:t>
            </a:r>
            <a:r>
              <a:rPr lang="en-US" b="1" u="sng" dirty="0"/>
              <a:t>begin</a:t>
            </a:r>
            <a:r>
              <a:rPr lang="en-US" dirty="0"/>
              <a:t>!  Then be </a:t>
            </a:r>
            <a:r>
              <a:rPr lang="en-US" b="1" u="sng" dirty="0"/>
              <a:t>consistent</a:t>
            </a:r>
            <a:r>
              <a:rPr lang="en-US" b="1" dirty="0"/>
              <a:t>.</a:t>
            </a:r>
            <a:r>
              <a:rPr lang="en-US" dirty="0"/>
              <a:t>  Don’t try to be the perfect student right away ―this is a lifelong process. </a:t>
            </a:r>
          </a:p>
        </p:txBody>
      </p:sp>
      <p:sp>
        <p:nvSpPr>
          <p:cNvPr id="6" name="Rectangle 5"/>
          <p:cNvSpPr/>
          <p:nvPr/>
        </p:nvSpPr>
        <p:spPr>
          <a:xfrm>
            <a:off x="0" y="-27384"/>
            <a:ext cx="9143998" cy="873522"/>
          </a:xfrm>
          <a:prstGeom prst="rect">
            <a:avLst/>
          </a:prstGeom>
          <a:solidFill>
            <a:srgbClr val="489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1916832"/>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20072" y="2406650"/>
            <a:ext cx="3135449" cy="3686646"/>
          </a:xfrm>
          <a:prstGeom prst="rect">
            <a:avLst/>
          </a:prstGeom>
          <a:ln>
            <a:noFill/>
          </a:ln>
          <a:effectLst>
            <a:softEdge rad="112500"/>
          </a:effectLst>
        </p:spPr>
      </p:pic>
    </p:spTree>
    <p:extLst>
      <p:ext uri="{BB962C8B-B14F-4D97-AF65-F5344CB8AC3E}">
        <p14:creationId xmlns:p14="http://schemas.microsoft.com/office/powerpoint/2010/main" val="2067247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860519"/>
            <a:ext cx="9144000" cy="1200329"/>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 Memorizing  God’s Word</a:t>
            </a:r>
          </a:p>
          <a:p>
            <a:pPr algn="ctr"/>
            <a:r>
              <a:rPr lang="en-US" sz="3600" b="1" dirty="0">
                <a:solidFill>
                  <a:srgbClr val="002060"/>
                </a:solidFill>
                <a:cs typeface="Courier New" pitchFamily="49" charset="0"/>
              </a:rPr>
              <a:t>A. Benefits of Memorizing Scripture</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1043608" y="2758276"/>
            <a:ext cx="4752528" cy="3046988"/>
          </a:xfrm>
          <a:prstGeom prst="rect">
            <a:avLst/>
          </a:prstGeom>
        </p:spPr>
        <p:txBody>
          <a:bodyPr wrap="square">
            <a:spAutoFit/>
          </a:bodyPr>
          <a:lstStyle/>
          <a:p>
            <a:pPr marL="514350" indent="-514350">
              <a:buFont typeface="+mj-lt"/>
              <a:buAutoNum type="arabicPeriod"/>
            </a:pPr>
            <a:r>
              <a:rPr lang="en-US" sz="3200" dirty="0">
                <a:cs typeface="Courier New" pitchFamily="49" charset="0"/>
              </a:rPr>
              <a:t>Resist temptation</a:t>
            </a:r>
            <a:endParaRPr lang="en-US" sz="3200" dirty="0">
              <a:cs typeface="Times New Roman" pitchFamily="18" charset="0"/>
            </a:endParaRPr>
          </a:p>
          <a:p>
            <a:pPr marL="514350" indent="-514350">
              <a:buFont typeface="+mj-lt"/>
              <a:buAutoNum type="arabicPeriod"/>
            </a:pPr>
            <a:r>
              <a:rPr lang="en-US" sz="3200" dirty="0">
                <a:cs typeface="Courier New" pitchFamily="49" charset="0"/>
              </a:rPr>
              <a:t>Make wise decisions</a:t>
            </a:r>
            <a:endParaRPr lang="en-US" sz="3200" dirty="0">
              <a:cs typeface="Times New Roman" pitchFamily="18" charset="0"/>
            </a:endParaRPr>
          </a:p>
          <a:p>
            <a:pPr marL="514350" indent="-514350">
              <a:buFont typeface="+mj-lt"/>
              <a:buAutoNum type="arabicPeriod"/>
            </a:pPr>
            <a:r>
              <a:rPr lang="en-US" sz="3200" dirty="0">
                <a:cs typeface="Courier New" pitchFamily="49" charset="0"/>
              </a:rPr>
              <a:t>Will strengthen| Gives you peace</a:t>
            </a:r>
            <a:endParaRPr lang="en-US" sz="3200" dirty="0">
              <a:cs typeface="Times New Roman" pitchFamily="18" charset="0"/>
            </a:endParaRPr>
          </a:p>
          <a:p>
            <a:pPr marL="514350" indent="-514350">
              <a:buFont typeface="+mj-lt"/>
              <a:buAutoNum type="arabicPeriod"/>
            </a:pPr>
            <a:r>
              <a:rPr lang="en-US" sz="3200" dirty="0">
                <a:cs typeface="Courier New" pitchFamily="49" charset="0"/>
              </a:rPr>
              <a:t>Comforts you</a:t>
            </a:r>
            <a:endParaRPr lang="en-US" sz="3200" dirty="0">
              <a:cs typeface="Times New Roman" pitchFamily="18" charset="0"/>
            </a:endParaRPr>
          </a:p>
          <a:p>
            <a:pPr marL="514350" indent="-514350">
              <a:buFont typeface="+mj-lt"/>
              <a:buAutoNum type="arabicPeriod"/>
            </a:pPr>
            <a:r>
              <a:rPr lang="en-US" sz="3200" dirty="0">
                <a:cs typeface="Courier New" pitchFamily="49" charset="0"/>
              </a:rPr>
              <a:t>Helps you witness</a:t>
            </a:r>
            <a:endParaRPr lang="en-GB" sz="3200" dirty="0">
              <a:latin typeface="Century Gothic" pitchFamily="34" charset="0"/>
              <a:cs typeface="Times New Roman"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80112" y="2666976"/>
            <a:ext cx="3024336" cy="3500743"/>
          </a:xfrm>
          <a:prstGeom prst="rect">
            <a:avLst/>
          </a:prstGeom>
          <a:ln>
            <a:noFill/>
          </a:ln>
          <a:effectLst>
            <a:softEdge rad="112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B. When to Memorize </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ctangle 2"/>
          <p:cNvSpPr/>
          <p:nvPr/>
        </p:nvSpPr>
        <p:spPr>
          <a:xfrm>
            <a:off x="755576" y="2852936"/>
            <a:ext cx="6102424" cy="2062103"/>
          </a:xfrm>
          <a:prstGeom prst="rect">
            <a:avLst/>
          </a:prstGeom>
        </p:spPr>
        <p:txBody>
          <a:bodyPr wrap="square">
            <a:spAutoFit/>
          </a:bodyPr>
          <a:lstStyle/>
          <a:p>
            <a:pPr marL="682625" lvl="0" indent="-457200">
              <a:buFont typeface="Arial" charset="0"/>
              <a:buChar char="•"/>
            </a:pPr>
            <a:r>
              <a:rPr lang="en-US" sz="3200" dirty="0"/>
              <a:t>During your </a:t>
            </a:r>
            <a:r>
              <a:rPr lang="en-US" sz="3200" i="1" dirty="0"/>
              <a:t>quiet time.</a:t>
            </a:r>
          </a:p>
          <a:p>
            <a:pPr marL="682625" lvl="0" indent="-457200">
              <a:buFont typeface="Arial" charset="0"/>
              <a:buChar char="•"/>
            </a:pPr>
            <a:r>
              <a:rPr lang="en-US" sz="3200" dirty="0"/>
              <a:t>While </a:t>
            </a:r>
            <a:r>
              <a:rPr lang="en-US" sz="3200" i="1" dirty="0"/>
              <a:t>exercising</a:t>
            </a:r>
          </a:p>
          <a:p>
            <a:pPr marL="682625" lvl="0" indent="-457200">
              <a:buFont typeface="Arial" charset="0"/>
              <a:buChar char="•"/>
              <a:tabLst>
                <a:tab pos="577850" algn="l"/>
              </a:tabLst>
            </a:pPr>
            <a:r>
              <a:rPr lang="en-US" sz="3200" dirty="0"/>
              <a:t>While </a:t>
            </a:r>
            <a:r>
              <a:rPr lang="en-US" sz="3200" i="1" dirty="0"/>
              <a:t>waiting </a:t>
            </a:r>
          </a:p>
          <a:p>
            <a:pPr marL="682625" lvl="0" indent="-457200">
              <a:buFont typeface="Arial" charset="0"/>
              <a:buChar char="•"/>
              <a:tabLst>
                <a:tab pos="577850" algn="l"/>
              </a:tabLst>
            </a:pPr>
            <a:r>
              <a:rPr lang="en-US" sz="3200" dirty="0"/>
              <a:t>At </a:t>
            </a:r>
            <a:r>
              <a:rPr lang="en-US" sz="3200" i="1" dirty="0"/>
              <a:t>bedtime </a:t>
            </a:r>
            <a:r>
              <a:rPr lang="en-US" sz="2800" dirty="0"/>
              <a:t>(Psalm 63:6)</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55250" y="2879065"/>
            <a:ext cx="3186140" cy="2422143"/>
          </a:xfrm>
          <a:prstGeom prst="rect">
            <a:avLst/>
          </a:prstGeom>
          <a:ln>
            <a:noFill/>
          </a:ln>
          <a:effectLst>
            <a:softEdge rad="1125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270501"/>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C. How to Memorizing Scripture</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ctangle 2"/>
          <p:cNvSpPr/>
          <p:nvPr/>
        </p:nvSpPr>
        <p:spPr>
          <a:xfrm>
            <a:off x="395536" y="2276872"/>
            <a:ext cx="4896544" cy="3539430"/>
          </a:xfrm>
          <a:prstGeom prst="rect">
            <a:avLst/>
          </a:prstGeom>
        </p:spPr>
        <p:txBody>
          <a:bodyPr wrap="square">
            <a:spAutoFit/>
          </a:bodyPr>
          <a:lstStyle/>
          <a:p>
            <a:pPr marL="752475" lvl="0" indent="-514350">
              <a:buFont typeface="+mj-lt"/>
              <a:buAutoNum type="arabicPeriod"/>
            </a:pPr>
            <a:r>
              <a:rPr lang="en-US" sz="3200" dirty="0"/>
              <a:t>Pick a verse that speaks to you </a:t>
            </a:r>
          </a:p>
          <a:p>
            <a:pPr marL="752475" lvl="0" indent="-514350">
              <a:buFont typeface="+mj-lt"/>
              <a:buAutoNum type="arabicPeriod"/>
            </a:pPr>
            <a:r>
              <a:rPr lang="en-US" sz="3200" dirty="0"/>
              <a:t>Say the reference</a:t>
            </a:r>
          </a:p>
          <a:p>
            <a:pPr marL="752475" lvl="0" indent="-514350">
              <a:buFont typeface="+mj-lt"/>
              <a:buAutoNum type="arabicPeriod"/>
              <a:tabLst>
                <a:tab pos="685800" algn="l"/>
              </a:tabLst>
            </a:pPr>
            <a:r>
              <a:rPr lang="en-US" sz="3200" dirty="0"/>
              <a:t>Read the verse aloud many times.</a:t>
            </a:r>
          </a:p>
          <a:p>
            <a:pPr marL="752475" lvl="0" indent="-514350">
              <a:buFont typeface="+mj-lt"/>
              <a:buAutoNum type="arabicPeriod"/>
              <a:tabLst>
                <a:tab pos="685800" algn="l"/>
              </a:tabLst>
            </a:pPr>
            <a:r>
              <a:rPr lang="en-US" sz="3200" dirty="0"/>
              <a:t>Glance at the first phrase and say it aloud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 name="Content Placeholder 2"/>
          <p:cNvSpPr>
            <a:spLocks noGrp="1"/>
          </p:cNvSpPr>
          <p:nvPr>
            <p:ph idx="1"/>
          </p:nvPr>
        </p:nvSpPr>
        <p:spPr>
          <a:xfrm>
            <a:off x="611560" y="991269"/>
            <a:ext cx="8075240" cy="4525963"/>
          </a:xfrm>
        </p:spPr>
        <p:txBody>
          <a:bodyPr/>
          <a:lstStyle/>
          <a:p>
            <a:pPr marL="238125" indent="0">
              <a:buNone/>
              <a:tabLst>
                <a:tab pos="685800" algn="l"/>
              </a:tabLst>
            </a:pPr>
            <a:r>
              <a:rPr lang="en-US" dirty="0"/>
              <a:t>5. </a:t>
            </a:r>
            <a:r>
              <a:rPr lang="en-US" i="1" dirty="0"/>
              <a:t>Say </a:t>
            </a:r>
            <a:r>
              <a:rPr lang="en-US" dirty="0"/>
              <a:t>the verse from memory later in the day </a:t>
            </a:r>
          </a:p>
          <a:p>
            <a:pPr marL="238125" indent="0">
              <a:buNone/>
              <a:tabLst>
                <a:tab pos="685800" algn="l"/>
              </a:tabLst>
            </a:pPr>
            <a:r>
              <a:rPr lang="en-US" dirty="0"/>
              <a:t>6. </a:t>
            </a:r>
            <a:r>
              <a:rPr lang="en-US" i="1" dirty="0"/>
              <a:t>Repeat </a:t>
            </a:r>
            <a:r>
              <a:rPr lang="en-US" dirty="0"/>
              <a:t>the verse several times</a:t>
            </a:r>
          </a:p>
          <a:p>
            <a:pPr marL="238125" indent="0">
              <a:buNone/>
              <a:tabLst>
                <a:tab pos="685800" algn="l"/>
              </a:tabLst>
            </a:pPr>
            <a:r>
              <a:rPr lang="en-US" dirty="0"/>
              <a:t>7. Always </a:t>
            </a:r>
            <a:r>
              <a:rPr lang="en-US" i="1" dirty="0"/>
              <a:t>memorize</a:t>
            </a:r>
            <a:r>
              <a:rPr lang="en-US" dirty="0"/>
              <a:t> the verse word perfect </a:t>
            </a:r>
          </a:p>
          <a:p>
            <a:pPr marL="238125" indent="0">
              <a:buNone/>
              <a:tabLst>
                <a:tab pos="685800" algn="l"/>
              </a:tabLst>
            </a:pPr>
            <a:r>
              <a:rPr lang="en-US" dirty="0"/>
              <a:t>8. </a:t>
            </a:r>
            <a:r>
              <a:rPr lang="en-US" i="1" dirty="0"/>
              <a:t>Get a partner </a:t>
            </a:r>
            <a:r>
              <a:rPr lang="en-US" dirty="0"/>
              <a:t>so you can check each other</a:t>
            </a:r>
          </a:p>
          <a:p>
            <a:endParaRPr lang="en-US"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8520" y="4386261"/>
            <a:ext cx="9433048" cy="2571130"/>
          </a:xfrm>
          <a:prstGeom prst="rect">
            <a:avLst/>
          </a:prstGeom>
          <a:ln>
            <a:noFill/>
          </a:ln>
          <a:effectLst>
            <a:softEdge rad="112500"/>
          </a:effectLst>
        </p:spPr>
      </p:pic>
    </p:spTree>
    <p:extLst>
      <p:ext uri="{BB962C8B-B14F-4D97-AF65-F5344CB8AC3E}">
        <p14:creationId xmlns:p14="http://schemas.microsoft.com/office/powerpoint/2010/main" val="1226351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836712"/>
            <a:ext cx="9144000" cy="175432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How to Meditate in God’s Word</a:t>
            </a:r>
          </a:p>
          <a:p>
            <a:pPr algn="ctr"/>
            <a:r>
              <a:rPr lang="en-US" sz="3200" b="1" dirty="0">
                <a:solidFill>
                  <a:srgbClr val="002060"/>
                </a:solidFill>
                <a:cs typeface="Courier New" pitchFamily="49" charset="0"/>
              </a:rPr>
              <a:t>A. What Does Meditation Mean?</a:t>
            </a:r>
            <a:endParaRPr lang="en-US" sz="3200" dirty="0">
              <a:solidFill>
                <a:srgbClr val="002060"/>
              </a:solidFill>
            </a:endParaRPr>
          </a:p>
          <a:p>
            <a:pPr algn="ctr"/>
            <a:r>
              <a:rPr lang="en-US" sz="3600" b="1" dirty="0">
                <a:solidFill>
                  <a:srgbClr val="002060"/>
                </a:solidFill>
                <a:cs typeface="Courier New" pitchFamily="49" charset="0"/>
              </a:rPr>
              <a:t> </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2123728" y="2151241"/>
            <a:ext cx="5076056" cy="3046988"/>
          </a:xfrm>
          <a:prstGeom prst="rect">
            <a:avLst/>
          </a:prstGeom>
        </p:spPr>
        <p:txBody>
          <a:bodyPr wrap="square">
            <a:spAutoFit/>
          </a:bodyPr>
          <a:lstStyle/>
          <a:p>
            <a:pPr marL="457200" indent="-457200">
              <a:lnSpc>
                <a:spcPct val="150000"/>
              </a:lnSpc>
              <a:buFont typeface="Arial" charset="0"/>
              <a:buChar char="•"/>
            </a:pPr>
            <a:r>
              <a:rPr lang="en-US" sz="3200" dirty="0">
                <a:cs typeface="Courier New" pitchFamily="49" charset="0"/>
              </a:rPr>
              <a:t>Listening to God’s Word</a:t>
            </a:r>
            <a:endParaRPr lang="en-US" sz="3200" dirty="0">
              <a:cs typeface="Times New Roman" pitchFamily="18" charset="0"/>
            </a:endParaRPr>
          </a:p>
          <a:p>
            <a:pPr marL="457200" indent="-457200">
              <a:lnSpc>
                <a:spcPct val="150000"/>
              </a:lnSpc>
              <a:buFont typeface="Arial" charset="0"/>
              <a:buChar char="•"/>
            </a:pPr>
            <a:r>
              <a:rPr lang="en-US" sz="3200" dirty="0">
                <a:cs typeface="Courier New" pitchFamily="49" charset="0"/>
              </a:rPr>
              <a:t>Reflecting on God’s word</a:t>
            </a:r>
            <a:endParaRPr lang="en-US" sz="3200" dirty="0">
              <a:cs typeface="Times New Roman" pitchFamily="18" charset="0"/>
            </a:endParaRPr>
          </a:p>
          <a:p>
            <a:pPr marL="457200" indent="-457200">
              <a:lnSpc>
                <a:spcPct val="150000"/>
              </a:lnSpc>
              <a:buFont typeface="Arial" charset="0"/>
              <a:buChar char="•"/>
            </a:pPr>
            <a:r>
              <a:rPr lang="en-US" sz="3200" dirty="0">
                <a:cs typeface="Courier New" pitchFamily="49" charset="0"/>
              </a:rPr>
              <a:t>Rehearsing God’s Deeds</a:t>
            </a:r>
            <a:endParaRPr lang="en-US" sz="3200" dirty="0">
              <a:cs typeface="Times New Roman" pitchFamily="18" charset="0"/>
            </a:endParaRPr>
          </a:p>
          <a:p>
            <a:pPr marL="457200" indent="-457200">
              <a:lnSpc>
                <a:spcPct val="150000"/>
              </a:lnSpc>
              <a:buFont typeface="Arial" charset="0"/>
              <a:buChar char="•"/>
            </a:pPr>
            <a:r>
              <a:rPr lang="en-US" sz="3200" dirty="0">
                <a:cs typeface="Courier New" pitchFamily="49" charset="0"/>
              </a:rPr>
              <a:t>Ruminating on God’s Law</a:t>
            </a:r>
            <a:endParaRPr lang="en-GB" sz="3200" dirty="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B. Benefits of Meditation</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3419872" y="2492896"/>
            <a:ext cx="5400600" cy="3785652"/>
          </a:xfrm>
          <a:prstGeom prst="rect">
            <a:avLst/>
          </a:prstGeom>
        </p:spPr>
        <p:txBody>
          <a:bodyPr wrap="square">
            <a:spAutoFit/>
          </a:bodyPr>
          <a:lstStyle/>
          <a:p>
            <a:pPr marL="514350" indent="-514350">
              <a:lnSpc>
                <a:spcPct val="150000"/>
              </a:lnSpc>
              <a:buFont typeface="+mj-lt"/>
              <a:buAutoNum type="arabicPeriod"/>
            </a:pPr>
            <a:r>
              <a:rPr lang="en-US" sz="3200" dirty="0">
                <a:cs typeface="Courier New" pitchFamily="49" charset="0"/>
              </a:rPr>
              <a:t> Our Love for God Will Grow</a:t>
            </a:r>
            <a:endParaRPr lang="en-US" sz="3200" dirty="0">
              <a:cs typeface="Times New Roman" pitchFamily="18" charset="0"/>
            </a:endParaRPr>
          </a:p>
          <a:p>
            <a:pPr marL="514350" indent="-514350">
              <a:lnSpc>
                <a:spcPct val="150000"/>
              </a:lnSpc>
              <a:buFont typeface="+mj-lt"/>
              <a:buAutoNum type="arabicPeriod"/>
            </a:pPr>
            <a:r>
              <a:rPr lang="en-US" sz="3200" dirty="0">
                <a:cs typeface="Courier New" pitchFamily="49" charset="0"/>
              </a:rPr>
              <a:t> Our Faith Will Grow</a:t>
            </a:r>
            <a:endParaRPr lang="en-US" sz="3200" dirty="0">
              <a:cs typeface="Times New Roman" pitchFamily="18" charset="0"/>
            </a:endParaRPr>
          </a:p>
          <a:p>
            <a:pPr marL="514350" indent="-514350">
              <a:lnSpc>
                <a:spcPct val="150000"/>
              </a:lnSpc>
              <a:buFont typeface="+mj-lt"/>
              <a:buAutoNum type="arabicPeriod"/>
            </a:pPr>
            <a:r>
              <a:rPr lang="en-US" sz="3200" dirty="0">
                <a:cs typeface="Courier New" pitchFamily="49" charset="0"/>
              </a:rPr>
              <a:t> We Will Become Like Christ</a:t>
            </a:r>
            <a:endParaRPr lang="en-US" sz="3200" dirty="0">
              <a:cs typeface="Times New Roman" pitchFamily="18" charset="0"/>
            </a:endParaRPr>
          </a:p>
          <a:p>
            <a:pPr marL="514350" indent="-514350">
              <a:lnSpc>
                <a:spcPct val="150000"/>
              </a:lnSpc>
              <a:buFont typeface="+mj-lt"/>
              <a:buAutoNum type="arabicPeriod"/>
            </a:pPr>
            <a:r>
              <a:rPr lang="en-US" sz="3200" dirty="0">
                <a:cs typeface="Courier New" pitchFamily="49" charset="0"/>
              </a:rPr>
              <a:t> Key to Answered Prayer</a:t>
            </a:r>
            <a:endParaRPr lang="en-US" sz="3200" dirty="0">
              <a:cs typeface="Times New Roman" pitchFamily="18" charset="0"/>
            </a:endParaRPr>
          </a:p>
          <a:p>
            <a:pPr marL="514350" indent="-514350">
              <a:lnSpc>
                <a:spcPct val="150000"/>
              </a:lnSpc>
              <a:buFont typeface="+mj-lt"/>
              <a:buAutoNum type="arabicPeriod"/>
            </a:pPr>
            <a:r>
              <a:rPr lang="en-US" sz="3200" dirty="0">
                <a:cs typeface="Courier New" pitchFamily="49" charset="0"/>
              </a:rPr>
              <a:t> Key to Successful Living</a:t>
            </a:r>
            <a:endParaRPr lang="en-US" sz="3200" dirty="0">
              <a:cs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40768"/>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C. Six Ways to Meditate on a Verse</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4464496" y="2114073"/>
            <a:ext cx="3563888" cy="4483279"/>
          </a:xfrm>
          <a:prstGeom prst="rect">
            <a:avLst/>
          </a:prstGeom>
        </p:spPr>
        <p:txBody>
          <a:bodyPr wrap="square">
            <a:spAutoFit/>
          </a:bodyPr>
          <a:lstStyle/>
          <a:p>
            <a:pPr marL="514350" indent="-514350">
              <a:lnSpc>
                <a:spcPct val="150000"/>
              </a:lnSpc>
              <a:buFont typeface="+mj-lt"/>
              <a:buAutoNum type="arabicPeriod"/>
            </a:pPr>
            <a:r>
              <a:rPr lang="en-US" sz="3200" dirty="0">
                <a:cs typeface="Courier New" pitchFamily="49" charset="0"/>
              </a:rPr>
              <a:t> Picture it!</a:t>
            </a:r>
            <a:endParaRPr lang="en-US" sz="3200" dirty="0">
              <a:cs typeface="Times New Roman" pitchFamily="18" charset="0"/>
            </a:endParaRPr>
          </a:p>
          <a:p>
            <a:pPr marL="514350" indent="-514350">
              <a:lnSpc>
                <a:spcPct val="150000"/>
              </a:lnSpc>
              <a:buFont typeface="+mj-lt"/>
              <a:buAutoNum type="arabicPeriod"/>
            </a:pPr>
            <a:r>
              <a:rPr lang="en-US" sz="3200" dirty="0">
                <a:cs typeface="Courier New" pitchFamily="49" charset="0"/>
              </a:rPr>
              <a:t> Pronounce it!</a:t>
            </a:r>
            <a:endParaRPr lang="en-US" sz="3200" dirty="0">
              <a:cs typeface="Times New Roman" pitchFamily="18" charset="0"/>
            </a:endParaRPr>
          </a:p>
          <a:p>
            <a:pPr marL="514350" indent="-514350">
              <a:lnSpc>
                <a:spcPct val="150000"/>
              </a:lnSpc>
              <a:buFont typeface="+mj-lt"/>
              <a:buAutoNum type="arabicPeriod"/>
            </a:pPr>
            <a:r>
              <a:rPr lang="en-US" sz="3200" dirty="0">
                <a:cs typeface="Courier New" pitchFamily="49" charset="0"/>
              </a:rPr>
              <a:t> Paraphrase it!</a:t>
            </a:r>
            <a:endParaRPr lang="en-US" sz="3200" dirty="0">
              <a:cs typeface="Times New Roman" pitchFamily="18" charset="0"/>
            </a:endParaRPr>
          </a:p>
          <a:p>
            <a:pPr marL="514350" indent="-514350">
              <a:lnSpc>
                <a:spcPct val="150000"/>
              </a:lnSpc>
              <a:buFont typeface="+mj-lt"/>
              <a:buAutoNum type="arabicPeriod"/>
            </a:pPr>
            <a:r>
              <a:rPr lang="en-US" sz="3200" dirty="0">
                <a:cs typeface="Courier New" pitchFamily="49" charset="0"/>
              </a:rPr>
              <a:t> Personalize it!</a:t>
            </a:r>
            <a:endParaRPr lang="en-US" sz="3200" dirty="0">
              <a:cs typeface="Times New Roman" pitchFamily="18" charset="0"/>
            </a:endParaRPr>
          </a:p>
          <a:p>
            <a:pPr marL="514350" indent="-514350">
              <a:lnSpc>
                <a:spcPct val="150000"/>
              </a:lnSpc>
              <a:buFont typeface="+mj-lt"/>
              <a:buAutoNum type="arabicPeriod"/>
            </a:pPr>
            <a:r>
              <a:rPr lang="en-US" sz="3200" dirty="0">
                <a:cs typeface="Courier New" pitchFamily="49" charset="0"/>
              </a:rPr>
              <a:t> Pray it!</a:t>
            </a:r>
            <a:endParaRPr lang="en-US" sz="3200" dirty="0">
              <a:cs typeface="Times New Roman" pitchFamily="18" charset="0"/>
            </a:endParaRPr>
          </a:p>
          <a:p>
            <a:pPr marL="514350" indent="-514350">
              <a:lnSpc>
                <a:spcPct val="150000"/>
              </a:lnSpc>
              <a:buFont typeface="+mj-lt"/>
              <a:buAutoNum type="arabicPeriod"/>
            </a:pPr>
            <a:r>
              <a:rPr lang="en-US" sz="3200" dirty="0">
                <a:cs typeface="Courier New" pitchFamily="49" charset="0"/>
              </a:rPr>
              <a:t> Probe it!</a:t>
            </a:r>
            <a:endParaRPr lang="en-GB" sz="3200" dirty="0">
              <a:latin typeface="Century Gothic" pitchFamily="34"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Heart 6"/>
          <p:cNvSpPr/>
          <p:nvPr/>
        </p:nvSpPr>
        <p:spPr>
          <a:xfrm>
            <a:off x="1592128" y="1137267"/>
            <a:ext cx="6048672" cy="5445224"/>
          </a:xfrm>
          <a:prstGeom prst="heart">
            <a:avLst/>
          </a:prstGeom>
          <a:solidFill>
            <a:schemeClr val="accent3">
              <a:lumMod val="40000"/>
              <a:lumOff val="60000"/>
            </a:schemeClr>
          </a:solidFill>
          <a:ln>
            <a:solidFill>
              <a:schemeClr val="accent3">
                <a:lumMod val="60000"/>
                <a:lumOff val="40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95536" y="2204864"/>
            <a:ext cx="8496944" cy="4039567"/>
          </a:xfrm>
          <a:prstGeom prst="rect">
            <a:avLst/>
          </a:prstGeom>
        </p:spPr>
        <p:txBody>
          <a:bodyPr wrap="square">
            <a:spAutoFit/>
          </a:bodyPr>
          <a:lstStyle/>
          <a:p>
            <a:pPr algn="ctr">
              <a:lnSpc>
                <a:spcPct val="150000"/>
              </a:lnSpc>
            </a:pPr>
            <a:r>
              <a:rPr lang="en-US" sz="2400" dirty="0">
                <a:cs typeface="Times New Roman" pitchFamily="18" charset="0"/>
              </a:rPr>
              <a:t>All Scripture is God-breathed </a:t>
            </a:r>
          </a:p>
          <a:p>
            <a:pPr algn="ctr">
              <a:lnSpc>
                <a:spcPct val="150000"/>
              </a:lnSpc>
            </a:pPr>
            <a:r>
              <a:rPr lang="en-US" sz="2400" dirty="0">
                <a:cs typeface="Times New Roman" pitchFamily="18" charset="0"/>
              </a:rPr>
              <a:t>and is useful for teaching, rebuking, </a:t>
            </a:r>
          </a:p>
          <a:p>
            <a:pPr algn="ctr">
              <a:lnSpc>
                <a:spcPct val="150000"/>
              </a:lnSpc>
            </a:pPr>
            <a:r>
              <a:rPr lang="en-US" sz="2400" dirty="0">
                <a:cs typeface="Times New Roman" pitchFamily="18" charset="0"/>
              </a:rPr>
              <a:t>correcting and training in righteousness, </a:t>
            </a:r>
          </a:p>
          <a:p>
            <a:pPr algn="ctr">
              <a:lnSpc>
                <a:spcPct val="150000"/>
              </a:lnSpc>
            </a:pPr>
            <a:r>
              <a:rPr lang="en-US" sz="2400" dirty="0">
                <a:cs typeface="Times New Roman" pitchFamily="18" charset="0"/>
              </a:rPr>
              <a:t>so that the man of God may be </a:t>
            </a:r>
          </a:p>
          <a:p>
            <a:pPr algn="ctr">
              <a:lnSpc>
                <a:spcPct val="150000"/>
              </a:lnSpc>
            </a:pPr>
            <a:r>
              <a:rPr lang="en-US" sz="2400" dirty="0">
                <a:cs typeface="Times New Roman" pitchFamily="18" charset="0"/>
              </a:rPr>
              <a:t>thoroughly equipped for </a:t>
            </a:r>
          </a:p>
          <a:p>
            <a:pPr algn="ctr">
              <a:lnSpc>
                <a:spcPct val="150000"/>
              </a:lnSpc>
            </a:pPr>
            <a:r>
              <a:rPr lang="en-US" sz="2400" dirty="0">
                <a:cs typeface="Times New Roman" pitchFamily="18" charset="0"/>
              </a:rPr>
              <a:t>every good work.</a:t>
            </a:r>
            <a:br>
              <a:rPr lang="en-US" sz="2400" dirty="0">
                <a:cs typeface="Times New Roman" pitchFamily="18" charset="0"/>
              </a:rPr>
            </a:br>
            <a:endParaRPr lang="en-US" sz="800" dirty="0">
              <a:cs typeface="Times New Roman" pitchFamily="18" charset="0"/>
            </a:endParaRPr>
          </a:p>
          <a:p>
            <a:pPr algn="ctr">
              <a:lnSpc>
                <a:spcPct val="150000"/>
              </a:lnSpc>
            </a:pPr>
            <a:r>
              <a:rPr lang="en-US" sz="1700" dirty="0">
                <a:cs typeface="Times New Roman" pitchFamily="18" charset="0"/>
              </a:rPr>
              <a:t>2 Tim. 3:16-17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908720"/>
            <a:ext cx="9144000" cy="1200329"/>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How to Apply God’s Word</a:t>
            </a:r>
          </a:p>
          <a:p>
            <a:pPr algn="ctr"/>
            <a:r>
              <a:rPr lang="en-US" sz="3600" b="1" dirty="0">
                <a:solidFill>
                  <a:srgbClr val="C00000"/>
                </a:solidFill>
                <a:cs typeface="Courier New" pitchFamily="49" charset="0"/>
              </a:rPr>
              <a:t>A. Application Questions</a:t>
            </a:r>
            <a:endParaRPr lang="en-US" sz="3600" b="1" dirty="0">
              <a:solidFill>
                <a:srgbClr val="C0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ctangle 2"/>
          <p:cNvSpPr/>
          <p:nvPr/>
        </p:nvSpPr>
        <p:spPr>
          <a:xfrm>
            <a:off x="1421904" y="2134011"/>
            <a:ext cx="4806280" cy="4247317"/>
          </a:xfrm>
          <a:prstGeom prst="rect">
            <a:avLst/>
          </a:prstGeom>
        </p:spPr>
        <p:txBody>
          <a:bodyPr wrap="square">
            <a:spAutoFit/>
          </a:bodyPr>
          <a:lstStyle/>
          <a:p>
            <a:pPr marL="342900" marR="0" lvl="0" indent="-342900">
              <a:spcBef>
                <a:spcPts val="0"/>
              </a:spcBef>
              <a:spcAft>
                <a:spcPts val="0"/>
              </a:spcAft>
              <a:buFont typeface="+mj-lt"/>
              <a:buAutoNum type="arabicPeriod"/>
            </a:pPr>
            <a:endParaRPr lang="en-US" dirty="0">
              <a:latin typeface="Times New Roman" charset="0"/>
              <a:ea typeface="Times New Roman" charset="0"/>
            </a:endParaRPr>
          </a:p>
          <a:p>
            <a:pPr marL="514350" indent="-514350">
              <a:buFont typeface="+mj-lt"/>
              <a:buAutoNum type="arabicPeriod"/>
            </a:pPr>
            <a:r>
              <a:rPr lang="en-US" sz="2800" dirty="0">
                <a:solidFill>
                  <a:srgbClr val="002060"/>
                </a:solidFill>
                <a:latin typeface="Calibri" charset="0"/>
                <a:ea typeface="Times New Roman" charset="0"/>
              </a:rPr>
              <a:t>Ask this question first</a:t>
            </a:r>
            <a:r>
              <a:rPr lang="en-US" sz="2800" dirty="0">
                <a:latin typeface="Calibri" charset="0"/>
                <a:ea typeface="Times New Roman" charset="0"/>
              </a:rPr>
              <a:t>: What did it mean to the original hearers?</a:t>
            </a:r>
            <a:endParaRPr lang="en-US" dirty="0">
              <a:latin typeface="Times New Roman" charset="0"/>
              <a:ea typeface="Times New Roman" charset="0"/>
            </a:endParaRPr>
          </a:p>
          <a:p>
            <a:pPr marL="514350" indent="-514350">
              <a:buFont typeface="+mj-lt"/>
              <a:buAutoNum type="arabicPeriod"/>
            </a:pPr>
            <a:r>
              <a:rPr lang="en-US" sz="2800" dirty="0">
                <a:solidFill>
                  <a:srgbClr val="002060"/>
                </a:solidFill>
                <a:latin typeface="Calibri" charset="0"/>
                <a:ea typeface="Times New Roman" charset="0"/>
              </a:rPr>
              <a:t>Ask this question second: </a:t>
            </a:r>
            <a:r>
              <a:rPr lang="en-US" sz="2800" dirty="0">
                <a:latin typeface="Calibri" charset="0"/>
                <a:ea typeface="Times New Roman" charset="0"/>
              </a:rPr>
              <a:t>What is the underlying timeless principle?</a:t>
            </a:r>
            <a:endParaRPr lang="en-US" dirty="0">
              <a:latin typeface="Times New Roman" charset="0"/>
              <a:ea typeface="Times New Roman" charset="0"/>
            </a:endParaRPr>
          </a:p>
          <a:p>
            <a:pPr marL="514350" indent="-514350">
              <a:buFont typeface="+mj-lt"/>
              <a:buAutoNum type="arabicPeriod"/>
            </a:pPr>
            <a:r>
              <a:rPr lang="en-US" sz="2800" dirty="0">
                <a:solidFill>
                  <a:srgbClr val="002060"/>
                </a:solidFill>
                <a:latin typeface="Calibri" charset="0"/>
                <a:ea typeface="Times New Roman" charset="0"/>
              </a:rPr>
              <a:t>Ask this question third: </a:t>
            </a:r>
            <a:r>
              <a:rPr lang="en-US" sz="2800" dirty="0">
                <a:latin typeface="Calibri" charset="0"/>
                <a:ea typeface="Times New Roman" charset="0"/>
              </a:rPr>
              <a:t>Where or how could I practice that principle?</a:t>
            </a:r>
            <a:endParaRPr lang="en-US" dirty="0">
              <a:effectLst/>
              <a:latin typeface="Times New Roman" charset="0"/>
              <a:ea typeface="Times New Roman" charset="0"/>
            </a:endParaRPr>
          </a:p>
        </p:txBody>
      </p:sp>
      <p:sp>
        <p:nvSpPr>
          <p:cNvPr id="2" name="TextBox 1"/>
          <p:cNvSpPr txBox="1"/>
          <p:nvPr/>
        </p:nvSpPr>
        <p:spPr>
          <a:xfrm>
            <a:off x="6228184" y="1556792"/>
            <a:ext cx="3524639" cy="5386090"/>
          </a:xfrm>
          <a:prstGeom prst="rect">
            <a:avLst/>
          </a:prstGeom>
          <a:noFill/>
        </p:spPr>
        <p:txBody>
          <a:bodyPr wrap="square" rtlCol="0">
            <a:spAutoFit/>
          </a:bodyPr>
          <a:lstStyle/>
          <a:p>
            <a:r>
              <a:rPr lang="en-US" sz="3440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860519"/>
            <a:ext cx="9144000" cy="1200329"/>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B. Example of Application </a:t>
            </a:r>
          </a:p>
          <a:p>
            <a:pPr algn="ctr"/>
            <a:r>
              <a:rPr lang="en-US" sz="3600" b="1" dirty="0">
                <a:solidFill>
                  <a:srgbClr val="002060"/>
                </a:solidFill>
                <a:cs typeface="Courier New" pitchFamily="49" charset="0"/>
              </a:rPr>
              <a:t>and the Importance of Checking Context</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0" y="2204864"/>
            <a:ext cx="9144000" cy="3539430"/>
          </a:xfrm>
          <a:prstGeom prst="rect">
            <a:avLst/>
          </a:prstGeom>
        </p:spPr>
        <p:txBody>
          <a:bodyPr wrap="square">
            <a:spAutoFit/>
          </a:bodyPr>
          <a:lstStyle/>
          <a:p>
            <a:pPr algn="ctr"/>
            <a:endParaRPr lang="en-US" sz="2400" dirty="0"/>
          </a:p>
          <a:p>
            <a:pPr algn="ctr"/>
            <a:r>
              <a:rPr lang="en-US" sz="3200" b="1" dirty="0"/>
              <a:t>Based on Acts 10:9-48</a:t>
            </a:r>
          </a:p>
          <a:p>
            <a:pPr marL="344488" indent="-227013" algn="ctr">
              <a:buFont typeface="Arial" pitchFamily="34" charset="0"/>
              <a:buChar char="•"/>
            </a:pPr>
            <a:endParaRPr lang="en-US" sz="2400" dirty="0"/>
          </a:p>
          <a:p>
            <a:pPr marL="344488" indent="-227013" algn="ctr">
              <a:buFont typeface="Arial" pitchFamily="34" charset="0"/>
              <a:buChar char="•"/>
            </a:pPr>
            <a:r>
              <a:rPr lang="en-US" sz="3200" dirty="0">
                <a:solidFill>
                  <a:srgbClr val="C00000"/>
                </a:solidFill>
              </a:rPr>
              <a:t>What did it mean to the original hearers?</a:t>
            </a:r>
          </a:p>
          <a:p>
            <a:pPr marL="344488" indent="-227013" algn="ctr">
              <a:buFont typeface="Arial" pitchFamily="34" charset="0"/>
              <a:buChar char="•"/>
            </a:pPr>
            <a:r>
              <a:rPr lang="en-US" sz="3200" dirty="0">
                <a:solidFill>
                  <a:srgbClr val="C00000"/>
                </a:solidFill>
              </a:rPr>
              <a:t>What is the underlying timeless principle?</a:t>
            </a:r>
          </a:p>
          <a:p>
            <a:pPr marL="344488" indent="-227013" algn="ctr">
              <a:buFont typeface="Arial" pitchFamily="34" charset="0"/>
              <a:buChar char="•"/>
            </a:pPr>
            <a:r>
              <a:rPr lang="en-US" sz="3200" dirty="0">
                <a:solidFill>
                  <a:srgbClr val="C00000"/>
                </a:solidFill>
              </a:rPr>
              <a:t>Where or how could I practice that principle?</a:t>
            </a:r>
          </a:p>
          <a:p>
            <a:pPr algn="ctr">
              <a:lnSpc>
                <a:spcPct val="200000"/>
              </a:lnSpc>
              <a:buFont typeface="Arial" pitchFamily="34" charset="0"/>
              <a:buChar char="•"/>
            </a:pPr>
            <a:endParaRPr lang="en-GB" sz="2400" dirty="0">
              <a:solidFill>
                <a:srgbClr val="C00000"/>
              </a:solidFill>
              <a:latin typeface="Century Gothic" pitchFamily="34" charset="0"/>
              <a:cs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564904"/>
            <a:ext cx="5508104" cy="2123658"/>
          </a:xfrm>
          <a:prstGeom prst="rect">
            <a:avLst/>
          </a:prstGeom>
        </p:spPr>
        <p:txBody>
          <a:bodyPr wrap="square">
            <a:spAutoFit/>
          </a:bodyPr>
          <a:lstStyle/>
          <a:p>
            <a:pPr algn="ctr">
              <a:lnSpc>
                <a:spcPct val="150000"/>
              </a:lnSpc>
            </a:pPr>
            <a:r>
              <a:rPr lang="en-US" sz="44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cs typeface="Courier New" pitchFamily="49" charset="0"/>
              </a:rPr>
              <a:t>Ask Questions</a:t>
            </a:r>
            <a:br>
              <a:rPr lang="en-US" sz="44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cs typeface="Times New Roman" pitchFamily="18" charset="0"/>
              </a:rPr>
            </a:br>
            <a:r>
              <a:rPr lang="en-US" sz="44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cs typeface="Times New Roman" pitchFamily="18" charset="0"/>
              </a:rPr>
              <a:t>Gather Information</a:t>
            </a:r>
            <a:endParaRPr lang="en-GB" sz="44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270501"/>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Using Bible Study Principles and Guidelines</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323528" y="2066067"/>
            <a:ext cx="8352928" cy="4339650"/>
          </a:xfrm>
          <a:prstGeom prst="rect">
            <a:avLst/>
          </a:prstGeom>
        </p:spPr>
        <p:txBody>
          <a:bodyPr wrap="square">
            <a:spAutoFit/>
          </a:bodyPr>
          <a:lstStyle/>
          <a:p>
            <a:pPr algn="ctr"/>
            <a:r>
              <a:rPr lang="en-US" sz="3200" b="1" dirty="0"/>
              <a:t>Looking at Matthew 15:21-28</a:t>
            </a:r>
          </a:p>
          <a:p>
            <a:pPr marL="344488" indent="-227013" algn="ctr"/>
            <a:endParaRPr lang="en-US" sz="2400" dirty="0"/>
          </a:p>
          <a:p>
            <a:pPr algn="ctr"/>
            <a:r>
              <a:rPr lang="en-US" sz="2000" i="1" dirty="0"/>
              <a:t>Leaving that place, Jesus withdrew to the region of </a:t>
            </a:r>
            <a:r>
              <a:rPr lang="en-US" sz="2000" i="1" dirty="0" err="1"/>
              <a:t>Tyre</a:t>
            </a:r>
            <a:r>
              <a:rPr lang="en-US" sz="2000" i="1" dirty="0"/>
              <a:t> and Sidon.  A Canaanite woman of that vicinity came to him, crying out, “Lord, Son of David, have mercy on me! My daughter is suffering terribly from demon possession.”  Jesus did not answer a word.  So his disciples came to him and urged him, “Send her away, for she keeps crying out after us.”  He answered, “I was sent only to the lost sheep of Israel.”  The woman came and knelt before him. “Lord, help me!” she said.  He replied, “It is not right to take the children’s bread and toss it to their dogs.” “Yes, Lord,” she said, “but even the dogs eat the crumbs that fall from their masters’ table.”  </a:t>
            </a:r>
          </a:p>
          <a:p>
            <a:pPr algn="ctr"/>
            <a:r>
              <a:rPr lang="en-US" sz="2000" i="1" dirty="0"/>
              <a:t>Then Jesus answered, “Woman, you have great faith!  Your request is granted.”  </a:t>
            </a:r>
          </a:p>
          <a:p>
            <a:pPr algn="ctr"/>
            <a:r>
              <a:rPr lang="en-US" sz="2000" i="1" dirty="0"/>
              <a:t>And her daughter was healed from that very hour.</a:t>
            </a:r>
            <a:endParaRPr lang="en-GB" sz="2000" dirty="0">
              <a:latin typeface="Century Gothic" pitchFamily="34"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980728"/>
            <a:ext cx="9144000" cy="1077218"/>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200" b="1" dirty="0">
                <a:solidFill>
                  <a:srgbClr val="002060"/>
                </a:solidFill>
                <a:cs typeface="Courier New" pitchFamily="49" charset="0"/>
              </a:rPr>
              <a:t>After the first reading we might have some of the following question/reactions: </a:t>
            </a:r>
            <a:endParaRPr lang="en-US" sz="32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683568" y="2766407"/>
            <a:ext cx="4392488" cy="3539430"/>
          </a:xfrm>
          <a:prstGeom prst="rect">
            <a:avLst/>
          </a:prstGeom>
        </p:spPr>
        <p:txBody>
          <a:bodyPr wrap="square">
            <a:spAutoFit/>
          </a:bodyPr>
          <a:lstStyle/>
          <a:p>
            <a:pPr marL="919162" lvl="0" indent="-457200">
              <a:buFont typeface="Arial" charset="0"/>
              <a:buChar char="•"/>
            </a:pPr>
            <a:r>
              <a:rPr lang="en-US" sz="2800" dirty="0"/>
              <a:t>Why did Jesus ignore her at first?  </a:t>
            </a:r>
          </a:p>
          <a:p>
            <a:pPr marL="919162" lvl="0" indent="-457200">
              <a:buFont typeface="Arial" charset="0"/>
              <a:buChar char="•"/>
            </a:pPr>
            <a:r>
              <a:rPr lang="en-US" sz="2800" dirty="0"/>
              <a:t>When Jesus made the reference about not tossing the children’s bread to their dogs, was He calling the woman a dog?</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64088" y="2490325"/>
            <a:ext cx="3168352" cy="4091593"/>
          </a:xfrm>
          <a:prstGeom prst="rect">
            <a:avLst/>
          </a:prstGeom>
          <a:ln>
            <a:noFill/>
          </a:ln>
          <a:effectLst>
            <a:softEdge rad="112500"/>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270501"/>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rPr>
              <a:t>What came before </a:t>
            </a:r>
            <a:r>
              <a:rPr lang="en-US" sz="3600" b="1">
                <a:solidFill>
                  <a:srgbClr val="002060"/>
                </a:solidFill>
              </a:rPr>
              <a:t>this story?</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251520" y="2276286"/>
            <a:ext cx="5688632" cy="4031873"/>
          </a:xfrm>
          <a:prstGeom prst="rect">
            <a:avLst/>
          </a:prstGeom>
        </p:spPr>
        <p:txBody>
          <a:bodyPr wrap="square">
            <a:spAutoFit/>
          </a:bodyPr>
          <a:lstStyle/>
          <a:p>
            <a:r>
              <a:rPr lang="en-US" sz="3200" b="1" dirty="0"/>
              <a:t>Matthew 15:21-28</a:t>
            </a:r>
          </a:p>
          <a:p>
            <a:pPr marL="344488" indent="-227013" algn="ctr"/>
            <a:endParaRPr lang="en-US" sz="2400" dirty="0"/>
          </a:p>
          <a:p>
            <a:pPr marL="461963" indent="-236538">
              <a:buFont typeface="Arial" pitchFamily="34" charset="0"/>
              <a:buChar char="•"/>
            </a:pPr>
            <a:r>
              <a:rPr lang="en-US" sz="2800" dirty="0"/>
              <a:t>What cam</a:t>
            </a:r>
            <a:r>
              <a:rPr lang="en-US" sz="3200" dirty="0"/>
              <a:t>e before this story?</a:t>
            </a:r>
          </a:p>
          <a:p>
            <a:pPr marL="461963" indent="-236538">
              <a:buFont typeface="Arial" pitchFamily="34" charset="0"/>
              <a:buChar char="•"/>
            </a:pPr>
            <a:r>
              <a:rPr lang="en-US" sz="2800" dirty="0"/>
              <a:t>What is the theme of the chapter?</a:t>
            </a:r>
          </a:p>
          <a:p>
            <a:pPr marL="461963" indent="-236538">
              <a:buFont typeface="Arial" pitchFamily="34" charset="0"/>
              <a:buChar char="•"/>
            </a:pPr>
            <a:r>
              <a:rPr lang="en-US" sz="2800" dirty="0"/>
              <a:t>What persons are mentioned?  What information is included?</a:t>
            </a:r>
          </a:p>
          <a:p>
            <a:pPr marL="461963" indent="-236538">
              <a:buFont typeface="Arial" pitchFamily="34" charset="0"/>
              <a:buChar char="•"/>
            </a:pPr>
            <a:r>
              <a:rPr lang="en-US" sz="2800" dirty="0"/>
              <a:t>Which verse, words or phrase stands out to me most in the chapter? </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96136" y="2361743"/>
            <a:ext cx="3168352" cy="4091593"/>
          </a:xfrm>
          <a:prstGeom prst="rect">
            <a:avLst/>
          </a:prstGeom>
          <a:ln>
            <a:noFill/>
          </a:ln>
          <a:effectLst>
            <a:softEdge rad="11250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 name="Content Placeholder 2"/>
          <p:cNvSpPr>
            <a:spLocks noGrp="1"/>
          </p:cNvSpPr>
          <p:nvPr>
            <p:ph idx="1"/>
          </p:nvPr>
        </p:nvSpPr>
        <p:spPr>
          <a:xfrm>
            <a:off x="457200" y="1124744"/>
            <a:ext cx="8229600" cy="4525963"/>
          </a:xfrm>
        </p:spPr>
        <p:txBody>
          <a:bodyPr/>
          <a:lstStyle/>
          <a:p>
            <a:pPr marL="0" indent="0" algn="ctr">
              <a:buNone/>
            </a:pPr>
            <a:r>
              <a:rPr lang="en-US" dirty="0"/>
              <a:t>My first step would be to check the notes in my study Bible on these particular verses and see what I learn.  I would also check the concordance to see if I find any similar references in other parts of the scripture.  Then I would also check at least one commentary resource to see what information I might gather.  Listed are some helpful pieces of information that I found:</a:t>
            </a:r>
          </a:p>
        </p:txBody>
      </p:sp>
    </p:spTree>
    <p:extLst>
      <p:ext uri="{BB962C8B-B14F-4D97-AF65-F5344CB8AC3E}">
        <p14:creationId xmlns:p14="http://schemas.microsoft.com/office/powerpoint/2010/main" val="411266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What did the bread stand for?</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251520" y="2276872"/>
            <a:ext cx="6480720" cy="4185761"/>
          </a:xfrm>
          <a:prstGeom prst="rect">
            <a:avLst/>
          </a:prstGeom>
        </p:spPr>
        <p:txBody>
          <a:bodyPr wrap="square">
            <a:spAutoFit/>
          </a:bodyPr>
          <a:lstStyle/>
          <a:p>
            <a:pPr marL="457200" lvl="0" indent="-457200">
              <a:buFont typeface="Arial" charset="0"/>
              <a:buChar char="•"/>
            </a:pPr>
            <a:r>
              <a:rPr lang="en-US" sz="2800" dirty="0"/>
              <a:t>This is a reference to bread of salvation. </a:t>
            </a:r>
          </a:p>
          <a:p>
            <a:pPr marL="457200" lvl="0" indent="-457200">
              <a:buFont typeface="Arial" charset="0"/>
              <a:buChar char="•"/>
            </a:pPr>
            <a:r>
              <a:rPr lang="en-US" sz="2800" dirty="0"/>
              <a:t>The Jews were to receive the Good News of salvation and be the ones to take it to the peoples of the world.  Instead, they were harboring what they knew and proclaiming everyone else as unworthy and unable to understand spiritual matters. </a:t>
            </a:r>
          </a:p>
          <a:p>
            <a:pPr lvl="0" algn="ctr"/>
            <a:r>
              <a:rPr lang="en-US" sz="2400" dirty="0"/>
              <a:t>SDA Bible Commentary, vol.5, p.420</a:t>
            </a:r>
          </a:p>
          <a:p>
            <a:pPr marL="460375" indent="-342900" algn="ctr">
              <a:buFont typeface="Arial" charset="0"/>
              <a:buChar char="•"/>
            </a:pPr>
            <a:endParaRPr lang="en-US"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68659" y="2563571"/>
            <a:ext cx="2395829" cy="3601733"/>
          </a:xfrm>
          <a:prstGeom prst="rect">
            <a:avLst/>
          </a:prstGeom>
          <a:ln>
            <a:noFill/>
          </a:ln>
          <a:effectLst>
            <a:softEdge rad="11250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395536" y="2411010"/>
            <a:ext cx="5040560" cy="3970318"/>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marL="571500" indent="-571500">
              <a:buFont typeface="Arial" charset="0"/>
              <a:buChar char="•"/>
            </a:pPr>
            <a:r>
              <a:rPr lang="en-US" sz="3600" b="1" dirty="0">
                <a:solidFill>
                  <a:srgbClr val="002060"/>
                </a:solidFill>
                <a:cs typeface="Courier New" pitchFamily="49" charset="0"/>
              </a:rPr>
              <a:t>What do we know about </a:t>
            </a:r>
            <a:r>
              <a:rPr lang="en-US" sz="3600" b="1" i="1" u="sng" dirty="0">
                <a:solidFill>
                  <a:srgbClr val="002060"/>
                </a:solidFill>
                <a:cs typeface="Courier New" pitchFamily="49" charset="0"/>
              </a:rPr>
              <a:t>the woman</a:t>
            </a:r>
            <a:r>
              <a:rPr lang="en-US" sz="3600" b="1" dirty="0">
                <a:solidFill>
                  <a:srgbClr val="002060"/>
                </a:solidFill>
                <a:cs typeface="Courier New" pitchFamily="49" charset="0"/>
              </a:rPr>
              <a:t>?</a:t>
            </a:r>
          </a:p>
          <a:p>
            <a:pPr marL="571500" indent="-571500">
              <a:buFont typeface="Arial" charset="0"/>
              <a:buChar char="•"/>
            </a:pPr>
            <a:r>
              <a:rPr lang="en-US" sz="3600" b="1" dirty="0">
                <a:solidFill>
                  <a:srgbClr val="002060"/>
                </a:solidFill>
                <a:cs typeface="Courier New" pitchFamily="49" charset="0"/>
              </a:rPr>
              <a:t>What do we know about </a:t>
            </a:r>
            <a:r>
              <a:rPr lang="en-US" sz="3600" b="1" i="1" u="sng" dirty="0">
                <a:solidFill>
                  <a:srgbClr val="002060"/>
                </a:solidFill>
                <a:cs typeface="Courier New" pitchFamily="49" charset="0"/>
              </a:rPr>
              <a:t>the disciples</a:t>
            </a:r>
            <a:r>
              <a:rPr lang="en-US" sz="3600" b="1" dirty="0">
                <a:solidFill>
                  <a:srgbClr val="002060"/>
                </a:solidFill>
                <a:cs typeface="Courier New" pitchFamily="49" charset="0"/>
              </a:rPr>
              <a:t>?</a:t>
            </a:r>
          </a:p>
          <a:p>
            <a:pPr marL="571500" indent="-571500">
              <a:buFont typeface="Arial" charset="0"/>
              <a:buChar char="•"/>
            </a:pPr>
            <a:r>
              <a:rPr lang="en-US" sz="3600" b="1" dirty="0">
                <a:solidFill>
                  <a:srgbClr val="002060"/>
                </a:solidFill>
                <a:cs typeface="Courier New" pitchFamily="49" charset="0"/>
              </a:rPr>
              <a:t>What do we learn </a:t>
            </a:r>
            <a:r>
              <a:rPr lang="en-US" sz="3600" b="1" i="1" u="sng" dirty="0">
                <a:solidFill>
                  <a:srgbClr val="002060"/>
                </a:solidFill>
                <a:cs typeface="Courier New" pitchFamily="49" charset="0"/>
              </a:rPr>
              <a:t>about Jesus</a:t>
            </a:r>
            <a:r>
              <a:rPr lang="en-US" sz="3600" b="1" dirty="0">
                <a:solidFill>
                  <a:srgbClr val="002060"/>
                </a:solidFill>
                <a:cs typeface="Courier New" pitchFamily="49" charset="0"/>
              </a:rPr>
              <a:t>? </a:t>
            </a:r>
          </a:p>
          <a:p>
            <a:r>
              <a:rPr lang="en-US" sz="3600" b="1" dirty="0">
                <a:solidFill>
                  <a:srgbClr val="002060"/>
                </a:solidFill>
                <a:cs typeface="Courier New" pitchFamily="49" charset="0"/>
              </a:rPr>
              <a:t> </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64088" y="2348880"/>
            <a:ext cx="3168352" cy="4091593"/>
          </a:xfrm>
          <a:prstGeom prst="rect">
            <a:avLst/>
          </a:prstGeom>
          <a:ln>
            <a:noFill/>
          </a:ln>
          <a:effectLst>
            <a:softEdge rad="112500"/>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836712"/>
            <a:ext cx="9144000" cy="1200329"/>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What are the lessons </a:t>
            </a:r>
          </a:p>
          <a:p>
            <a:pPr algn="ctr"/>
            <a:r>
              <a:rPr lang="en-US" sz="3600" b="1" dirty="0">
                <a:solidFill>
                  <a:srgbClr val="002060"/>
                </a:solidFill>
                <a:cs typeface="Courier New" pitchFamily="49" charset="0"/>
              </a:rPr>
              <a:t>we can learn from this story?</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539552" y="1700808"/>
            <a:ext cx="5544616" cy="4573560"/>
          </a:xfrm>
          <a:prstGeom prst="rect">
            <a:avLst/>
          </a:prstGeom>
        </p:spPr>
        <p:txBody>
          <a:bodyPr wrap="square">
            <a:spAutoFit/>
          </a:bodyPr>
          <a:lstStyle/>
          <a:p>
            <a:pPr>
              <a:lnSpc>
                <a:spcPct val="200000"/>
              </a:lnSpc>
            </a:pPr>
            <a:r>
              <a:rPr lang="en-US" sz="2800" b="1" dirty="0"/>
              <a:t> </a:t>
            </a:r>
          </a:p>
          <a:p>
            <a:pPr marL="457200" indent="-457200">
              <a:lnSpc>
                <a:spcPct val="120000"/>
              </a:lnSpc>
              <a:buFont typeface="Arial" charset="0"/>
              <a:buChar char="•"/>
            </a:pPr>
            <a:r>
              <a:rPr lang="en-US" sz="2800" dirty="0">
                <a:cs typeface="Courier New" pitchFamily="49" charset="0"/>
              </a:rPr>
              <a:t>It pays to hold on in faith!</a:t>
            </a:r>
            <a:endParaRPr lang="en-US" sz="2800" dirty="0">
              <a:cs typeface="Times New Roman" pitchFamily="18" charset="0"/>
            </a:endParaRPr>
          </a:p>
          <a:p>
            <a:pPr marL="457200" indent="-457200">
              <a:lnSpc>
                <a:spcPct val="120000"/>
              </a:lnSpc>
              <a:buFont typeface="Arial" charset="0"/>
              <a:buChar char="•"/>
            </a:pPr>
            <a:r>
              <a:rPr lang="en-US" sz="2800" dirty="0">
                <a:cs typeface="Courier New" pitchFamily="49" charset="0"/>
              </a:rPr>
              <a:t>Hold on even when it seems that God is not listening.</a:t>
            </a:r>
            <a:endParaRPr lang="en-US" sz="2800" dirty="0">
              <a:cs typeface="Times New Roman" pitchFamily="18" charset="0"/>
            </a:endParaRPr>
          </a:p>
          <a:p>
            <a:pPr marL="457200" indent="-457200">
              <a:lnSpc>
                <a:spcPct val="120000"/>
              </a:lnSpc>
              <a:buFont typeface="Arial" charset="0"/>
              <a:buChar char="•"/>
            </a:pPr>
            <a:r>
              <a:rPr lang="en-US" sz="2800" dirty="0">
                <a:cs typeface="Courier New" pitchFamily="49" charset="0"/>
              </a:rPr>
              <a:t>Hold on even if others reject you!</a:t>
            </a:r>
            <a:endParaRPr lang="en-US" sz="2800" dirty="0">
              <a:cs typeface="Times New Roman" pitchFamily="18" charset="0"/>
            </a:endParaRPr>
          </a:p>
          <a:p>
            <a:pPr marL="457200" indent="-457200">
              <a:lnSpc>
                <a:spcPct val="120000"/>
              </a:lnSpc>
              <a:buFont typeface="Arial" charset="0"/>
              <a:buChar char="•"/>
            </a:pPr>
            <a:r>
              <a:rPr lang="en-US" sz="2800" dirty="0">
                <a:cs typeface="Courier New" pitchFamily="49" charset="0"/>
              </a:rPr>
              <a:t>Jesus’ mercy is available and there is enough for everyone!</a:t>
            </a:r>
            <a:endParaRPr lang="en-US" sz="2800" dirty="0">
              <a:cs typeface="Times New Roman" pitchFamily="18" charset="0"/>
            </a:endParaRPr>
          </a:p>
          <a:p>
            <a:pPr marL="457200" indent="-457200">
              <a:lnSpc>
                <a:spcPct val="120000"/>
              </a:lnSpc>
              <a:buFont typeface="Arial" charset="0"/>
              <a:buChar char="•"/>
            </a:pPr>
            <a:r>
              <a:rPr lang="en-US" sz="2800" dirty="0">
                <a:cs typeface="Courier New" pitchFamily="49" charset="0"/>
              </a:rPr>
              <a:t>Jesus will affirm your faith.</a:t>
            </a:r>
            <a:endParaRPr lang="en-GB" sz="2800" dirty="0">
              <a:latin typeface="Century Gothic" pitchFamily="34" charset="0"/>
              <a:cs typeface="Times New Roman"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69179" y="2496473"/>
            <a:ext cx="2967317" cy="3956863"/>
          </a:xfrm>
          <a:prstGeom prst="rect">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836712"/>
            <a:ext cx="9144000" cy="1200329"/>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A. Quiet Time</a:t>
            </a:r>
          </a:p>
          <a:p>
            <a:pPr algn="ctr"/>
            <a:r>
              <a:rPr lang="en-US" sz="3600" b="1" dirty="0">
                <a:solidFill>
                  <a:srgbClr val="002060"/>
                </a:solidFill>
                <a:cs typeface="Courier New" pitchFamily="49" charset="0"/>
              </a:rPr>
              <a:t>How Important is it to God?</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179512" y="2398236"/>
            <a:ext cx="8711952" cy="3046988"/>
          </a:xfrm>
          <a:prstGeom prst="rect">
            <a:avLst/>
          </a:prstGeom>
        </p:spPr>
        <p:txBody>
          <a:bodyPr wrap="square">
            <a:spAutoFit/>
          </a:bodyPr>
          <a:lstStyle/>
          <a:p>
            <a:pPr algn="ctr">
              <a:lnSpc>
                <a:spcPct val="150000"/>
              </a:lnSpc>
              <a:buFont typeface="Arial" pitchFamily="34" charset="0"/>
              <a:buChar char="•"/>
            </a:pPr>
            <a:r>
              <a:rPr lang="en-US" sz="3200" b="1" dirty="0">
                <a:cs typeface="Courier New" pitchFamily="49" charset="0"/>
              </a:rPr>
              <a:t> Jesus died to make it possible!</a:t>
            </a:r>
            <a:endParaRPr lang="en-US" sz="3200" b="1" dirty="0">
              <a:cs typeface="Times New Roman" pitchFamily="18" charset="0"/>
            </a:endParaRPr>
          </a:p>
          <a:p>
            <a:pPr algn="ctr">
              <a:lnSpc>
                <a:spcPct val="150000"/>
              </a:lnSpc>
              <a:buFont typeface="Arial" pitchFamily="34" charset="0"/>
              <a:buChar char="•"/>
            </a:pPr>
            <a:r>
              <a:rPr lang="en-US" sz="3200" b="1" dirty="0">
                <a:cs typeface="Courier New" pitchFamily="49" charset="0"/>
              </a:rPr>
              <a:t> God has called you into fellowship</a:t>
            </a:r>
            <a:endParaRPr lang="en-US" sz="3200" b="1" dirty="0">
              <a:cs typeface="Times New Roman" pitchFamily="18" charset="0"/>
            </a:endParaRPr>
          </a:p>
          <a:p>
            <a:pPr algn="ctr">
              <a:lnSpc>
                <a:spcPct val="150000"/>
              </a:lnSpc>
              <a:buFont typeface="Arial" pitchFamily="34" charset="0"/>
              <a:buChar char="•"/>
            </a:pPr>
            <a:r>
              <a:rPr lang="en-US" sz="3200" b="1" dirty="0">
                <a:cs typeface="Courier New" pitchFamily="49" charset="0"/>
              </a:rPr>
              <a:t> Jesus is eager to spend time with you</a:t>
            </a:r>
            <a:endParaRPr lang="en-US" sz="3200" b="1" dirty="0">
              <a:cs typeface="Times New Roman" pitchFamily="18" charset="0"/>
            </a:endParaRPr>
          </a:p>
          <a:p>
            <a:pPr algn="ctr">
              <a:lnSpc>
                <a:spcPct val="150000"/>
              </a:lnSpc>
              <a:buFont typeface="Arial" pitchFamily="34" charset="0"/>
              <a:buChar char="•"/>
            </a:pPr>
            <a:r>
              <a:rPr lang="en-US" sz="3200" b="1" dirty="0">
                <a:cs typeface="Times New Roman" pitchFamily="18" charset="0"/>
              </a:rPr>
              <a:t> God created us to be in a relationship with Him</a:t>
            </a:r>
            <a:r>
              <a:rPr lang="en-GB" sz="3200" b="1" dirty="0">
                <a:cs typeface="Times New Roman" pitchFamily="18" charset="0"/>
              </a:rPr>
              <a:t> </a:t>
            </a:r>
            <a:r>
              <a:rPr lang="en-US" sz="3200" b="1" dirty="0">
                <a:cs typeface="Times New Roman" pitchFamily="18" charset="0"/>
              </a:rPr>
              <a:t> </a:t>
            </a:r>
            <a:endParaRPr lang="en-GB" sz="3200" b="1" dirty="0">
              <a:cs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683568" y="2676976"/>
            <a:ext cx="5328592" cy="3416320"/>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marL="571500" indent="-571500">
              <a:buFont typeface="Arial" charset="0"/>
              <a:buChar char="•"/>
            </a:pPr>
            <a:r>
              <a:rPr lang="en-US" sz="3600" b="1" dirty="0">
                <a:solidFill>
                  <a:srgbClr val="002060"/>
                </a:solidFill>
                <a:cs typeface="Courier New" pitchFamily="49" charset="0"/>
              </a:rPr>
              <a:t>What does this passage teach me about my relationship with God?</a:t>
            </a:r>
          </a:p>
          <a:p>
            <a:pPr marL="571500" indent="-571500">
              <a:buFont typeface="Arial" charset="0"/>
              <a:buChar char="•"/>
            </a:pPr>
            <a:r>
              <a:rPr lang="en-US" sz="3600" b="1" dirty="0">
                <a:solidFill>
                  <a:srgbClr val="002060"/>
                </a:solidFill>
                <a:cs typeface="Courier New" pitchFamily="49" charset="0"/>
              </a:rPr>
              <a:t>What does it teach me about my relationship with other people?</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00192" y="2088232"/>
            <a:ext cx="2568840" cy="4797152"/>
          </a:xfrm>
          <a:prstGeom prst="rect">
            <a:avLst/>
          </a:prstGeom>
          <a:ln>
            <a:noFill/>
          </a:ln>
          <a:effectLst>
            <a:softEdge rad="112500"/>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107504" y="908720"/>
            <a:ext cx="9144000" cy="1200329"/>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What does this story teach me about </a:t>
            </a:r>
          </a:p>
          <a:p>
            <a:pPr algn="ctr"/>
            <a:r>
              <a:rPr lang="en-US" sz="3600" b="1" dirty="0">
                <a:solidFill>
                  <a:srgbClr val="002060"/>
                </a:solidFill>
                <a:cs typeface="Courier New" pitchFamily="49" charset="0"/>
              </a:rPr>
              <a:t>how to worship and love God</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3419872" y="2848868"/>
            <a:ext cx="4680520" cy="2308324"/>
          </a:xfrm>
          <a:prstGeom prst="rect">
            <a:avLst/>
          </a:prstGeom>
        </p:spPr>
        <p:txBody>
          <a:bodyPr wrap="square">
            <a:spAutoFit/>
          </a:bodyPr>
          <a:lstStyle/>
          <a:p>
            <a:pPr marL="342900" indent="-342900">
              <a:buFont typeface="Arial"/>
              <a:buChar char="•"/>
            </a:pPr>
            <a:r>
              <a:rPr lang="en-US" sz="3600" dirty="0">
                <a:cs typeface="Courier New" pitchFamily="49" charset="0"/>
              </a:rPr>
              <a:t>To believe in Him as the Messiah</a:t>
            </a:r>
          </a:p>
          <a:p>
            <a:pPr marL="342900" indent="-342900">
              <a:buFont typeface="Arial"/>
              <a:buChar char="•"/>
            </a:pPr>
            <a:r>
              <a:rPr lang="en-US" sz="3600" dirty="0">
                <a:cs typeface="Courier New" pitchFamily="49" charset="0"/>
              </a:rPr>
              <a:t>To trust Him</a:t>
            </a:r>
            <a:endParaRPr lang="en-US" sz="3600" dirty="0">
              <a:cs typeface="Times New Roman" pitchFamily="18" charset="0"/>
            </a:endParaRPr>
          </a:p>
          <a:p>
            <a:pPr marL="342900" indent="-342900">
              <a:buFont typeface="Arial"/>
              <a:buChar char="•"/>
            </a:pPr>
            <a:r>
              <a:rPr lang="en-US" sz="3600" dirty="0">
                <a:cs typeface="Courier New" pitchFamily="49" charset="0"/>
              </a:rPr>
              <a:t>Get on your knees!</a:t>
            </a:r>
            <a:endParaRPr lang="en-US" sz="3600" dirty="0">
              <a:cs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36512" y="836712"/>
            <a:ext cx="9144000" cy="1200329"/>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What application of His Word </a:t>
            </a:r>
          </a:p>
          <a:p>
            <a:pPr algn="ctr"/>
            <a:r>
              <a:rPr lang="en-US" sz="3600" b="1" dirty="0">
                <a:solidFill>
                  <a:srgbClr val="002060"/>
                </a:solidFill>
                <a:cs typeface="Courier New" pitchFamily="49" charset="0"/>
              </a:rPr>
              <a:t>will I make in my life? </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323528" y="2276872"/>
            <a:ext cx="4680520" cy="4401205"/>
          </a:xfrm>
          <a:prstGeom prst="rect">
            <a:avLst/>
          </a:prstGeom>
        </p:spPr>
        <p:txBody>
          <a:bodyPr wrap="square">
            <a:spAutoFit/>
          </a:bodyPr>
          <a:lstStyle/>
          <a:p>
            <a:pPr lvl="0" algn="ctr"/>
            <a:r>
              <a:rPr lang="en-US" sz="2800" dirty="0"/>
              <a:t>When I begin to feel overwhelmed at work or with what is happening in a relationship I will ask God for help</a:t>
            </a:r>
            <a:r>
              <a:rPr lang="en-US" sz="2800"/>
              <a:t>. </a:t>
            </a:r>
            <a:r>
              <a:rPr lang="en-US" sz="2800" dirty="0"/>
              <a:t>If I become convinced He didn’t listen I will choose to trust that He did hear and that He will handle things in the best way possible.</a:t>
            </a:r>
          </a:p>
          <a:p>
            <a:pPr algn="ctr"/>
            <a:r>
              <a:rPr lang="en-US" sz="2800" dirty="0"/>
              <a:t> </a:t>
            </a:r>
          </a:p>
        </p:txBody>
      </p:sp>
      <p:pic>
        <p:nvPicPr>
          <p:cNvPr id="3" name="Picture 2"/>
          <p:cNvPicPr>
            <a:picLocks noChangeAspect="1"/>
          </p:cNvPicPr>
          <p:nvPr/>
        </p:nvPicPr>
        <p:blipFill>
          <a:blip r:embed="rId4"/>
          <a:stretch>
            <a:fillRect/>
          </a:stretch>
        </p:blipFill>
        <p:spPr>
          <a:xfrm>
            <a:off x="4892476" y="3659584"/>
            <a:ext cx="4216028" cy="3225800"/>
          </a:xfrm>
          <a:prstGeom prst="ellipse">
            <a:avLst/>
          </a:prstGeom>
          <a:ln>
            <a:noFill/>
          </a:ln>
          <a:effectLst>
            <a:softEdge rad="112500"/>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827584" y="1221607"/>
            <a:ext cx="7200800" cy="2723823"/>
          </a:xfrm>
          <a:prstGeom prst="rect">
            <a:avLst/>
          </a:prstGeom>
        </p:spPr>
        <p:txBody>
          <a:bodyPr wrap="square">
            <a:spAutoFit/>
          </a:bodyPr>
          <a:lstStyle/>
          <a:p>
            <a:pPr algn="ctr">
              <a:lnSpc>
                <a:spcPct val="150000"/>
              </a:lnSpc>
            </a:pPr>
            <a:r>
              <a:rPr lang="en-US" sz="3200"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latin typeface="+mj-lt"/>
                <a:cs typeface="Courier New" pitchFamily="49" charset="0"/>
              </a:rPr>
              <a:t>“Guard My Words as your most precious possession. Write them down, and also keep them deep within your heart.”  </a:t>
            </a:r>
            <a:endParaRPr lang="en-US" sz="3200"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latin typeface="+mj-lt"/>
              <a:cs typeface="Times New Roman" pitchFamily="18" charset="0"/>
            </a:endParaRPr>
          </a:p>
          <a:p>
            <a:pPr algn="ctr">
              <a:lnSpc>
                <a:spcPct val="150000"/>
              </a:lnSpc>
            </a:pPr>
            <a:r>
              <a:rPr lang="en-US"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latin typeface="+mj-lt"/>
                <a:cs typeface="Courier New" pitchFamily="49" charset="0"/>
              </a:rPr>
              <a:t>Proverbs 7:2-3 (LB)</a:t>
            </a:r>
            <a:endParaRPr lang="en-US"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latin typeface="+mj-lt"/>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764704"/>
            <a:ext cx="9144000" cy="1200329"/>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B. Quiet Time </a:t>
            </a:r>
          </a:p>
          <a:p>
            <a:pPr algn="ctr"/>
            <a:r>
              <a:rPr lang="en-US" sz="3600" b="1" dirty="0">
                <a:solidFill>
                  <a:srgbClr val="002060"/>
                </a:solidFill>
                <a:cs typeface="Courier New" pitchFamily="49" charset="0"/>
              </a:rPr>
              <a:t>How Important is it to You?</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36512" y="2204864"/>
            <a:ext cx="9144000" cy="3416320"/>
          </a:xfrm>
          <a:prstGeom prst="rect">
            <a:avLst/>
          </a:prstGeom>
        </p:spPr>
        <p:txBody>
          <a:bodyPr wrap="square">
            <a:spAutoFit/>
          </a:bodyPr>
          <a:lstStyle/>
          <a:p>
            <a:pPr algn="ctr">
              <a:lnSpc>
                <a:spcPct val="150000"/>
              </a:lnSpc>
              <a:buFont typeface="Arial" pitchFamily="34" charset="0"/>
              <a:buChar char="•"/>
            </a:pPr>
            <a:r>
              <a:rPr lang="en-US" sz="3600" dirty="0">
                <a:cs typeface="Courier New" pitchFamily="49" charset="0"/>
              </a:rPr>
              <a:t> It’s your source of strength.</a:t>
            </a:r>
            <a:endParaRPr lang="en-US" sz="3600" dirty="0">
              <a:cs typeface="Times New Roman" pitchFamily="18" charset="0"/>
            </a:endParaRPr>
          </a:p>
          <a:p>
            <a:pPr algn="ctr">
              <a:lnSpc>
                <a:spcPct val="150000"/>
              </a:lnSpc>
              <a:buFont typeface="Arial" pitchFamily="34" charset="0"/>
              <a:buChar char="•"/>
            </a:pPr>
            <a:r>
              <a:rPr lang="en-US" sz="3600" dirty="0">
                <a:cs typeface="Courier New" pitchFamily="49" charset="0"/>
              </a:rPr>
              <a:t> You can’t be healthy without it!</a:t>
            </a:r>
            <a:endParaRPr lang="en-US" sz="3600" dirty="0">
              <a:cs typeface="Times New Roman" pitchFamily="18" charset="0"/>
            </a:endParaRPr>
          </a:p>
          <a:p>
            <a:pPr algn="ctr">
              <a:lnSpc>
                <a:spcPct val="150000"/>
              </a:lnSpc>
              <a:buFont typeface="Arial" pitchFamily="34" charset="0"/>
              <a:buChar char="•"/>
            </a:pPr>
            <a:r>
              <a:rPr lang="en-US" sz="3600" dirty="0">
                <a:cs typeface="Courier New" pitchFamily="49" charset="0"/>
              </a:rPr>
              <a:t> It’s the way to be effective!</a:t>
            </a:r>
            <a:endParaRPr lang="en-US" sz="3600" dirty="0">
              <a:cs typeface="Times New Roman" pitchFamily="18" charset="0"/>
            </a:endParaRPr>
          </a:p>
          <a:p>
            <a:pPr algn="ctr">
              <a:lnSpc>
                <a:spcPct val="150000"/>
              </a:lnSpc>
              <a:buFont typeface="Arial" pitchFamily="34" charset="0"/>
              <a:buChar char="•"/>
            </a:pPr>
            <a:endParaRPr lang="en-GB" sz="3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C. Why Have a Daily Quiet Time?</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395536" y="2515443"/>
            <a:ext cx="5508104" cy="2677656"/>
          </a:xfrm>
          <a:prstGeom prst="rect">
            <a:avLst/>
          </a:prstGeom>
        </p:spPr>
        <p:txBody>
          <a:bodyPr wrap="square">
            <a:spAutoFit/>
          </a:bodyPr>
          <a:lstStyle/>
          <a:p>
            <a:pPr marL="457200" indent="-457200">
              <a:lnSpc>
                <a:spcPct val="150000"/>
              </a:lnSpc>
              <a:buFont typeface="Arial"/>
              <a:buChar char="•"/>
            </a:pPr>
            <a:r>
              <a:rPr lang="en-US" sz="2800" b="1" dirty="0">
                <a:cs typeface="Courier New" pitchFamily="49" charset="0"/>
              </a:rPr>
              <a:t> To show devotion to God</a:t>
            </a:r>
            <a:endParaRPr lang="en-US" sz="2800" b="1" dirty="0">
              <a:cs typeface="Times New Roman" pitchFamily="18" charset="0"/>
            </a:endParaRPr>
          </a:p>
          <a:p>
            <a:pPr marL="457200" indent="-457200">
              <a:lnSpc>
                <a:spcPct val="150000"/>
              </a:lnSpc>
              <a:buFont typeface="Arial"/>
              <a:buChar char="•"/>
            </a:pPr>
            <a:r>
              <a:rPr lang="en-US" sz="2800" b="1" dirty="0">
                <a:cs typeface="Courier New" pitchFamily="49" charset="0"/>
              </a:rPr>
              <a:t> To get direction</a:t>
            </a:r>
            <a:endParaRPr lang="en-US" sz="2800" b="1" dirty="0">
              <a:cs typeface="Times New Roman" pitchFamily="18" charset="0"/>
            </a:endParaRPr>
          </a:p>
          <a:p>
            <a:pPr marL="457200" indent="-457200">
              <a:lnSpc>
                <a:spcPct val="150000"/>
              </a:lnSpc>
              <a:buFont typeface="Arial"/>
              <a:buChar char="•"/>
            </a:pPr>
            <a:r>
              <a:rPr lang="en-US" sz="2800" b="1" dirty="0">
                <a:cs typeface="Courier New" pitchFamily="49" charset="0"/>
              </a:rPr>
              <a:t> To delight yourself in God</a:t>
            </a:r>
            <a:endParaRPr lang="en-US" sz="2800" b="1" dirty="0">
              <a:cs typeface="Times New Roman" pitchFamily="18" charset="0"/>
            </a:endParaRPr>
          </a:p>
          <a:p>
            <a:pPr marL="457200" indent="-457200">
              <a:lnSpc>
                <a:spcPct val="150000"/>
              </a:lnSpc>
              <a:buFont typeface="Arial"/>
              <a:buChar char="•"/>
            </a:pPr>
            <a:r>
              <a:rPr lang="en-US" sz="2800" b="1" dirty="0">
                <a:cs typeface="Courier New" pitchFamily="49" charset="0"/>
              </a:rPr>
              <a:t> To be transformed</a:t>
            </a:r>
            <a:endParaRPr lang="en-GB" sz="28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40768"/>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D. How to Begin a Daily Quiet Time</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360040" y="2406174"/>
            <a:ext cx="4644008" cy="2400657"/>
          </a:xfrm>
          <a:prstGeom prst="rect">
            <a:avLst/>
          </a:prstGeom>
        </p:spPr>
        <p:txBody>
          <a:bodyPr wrap="square">
            <a:spAutoFit/>
          </a:bodyPr>
          <a:lstStyle/>
          <a:p>
            <a:pPr algn="ctr">
              <a:lnSpc>
                <a:spcPct val="150000"/>
              </a:lnSpc>
            </a:pPr>
            <a:r>
              <a:rPr lang="en-US" sz="3600" b="1" dirty="0">
                <a:cs typeface="Courier New" pitchFamily="49" charset="0"/>
              </a:rPr>
              <a:t>1. Select a specific time</a:t>
            </a:r>
            <a:r>
              <a:rPr lang="en-US" sz="3600" b="1" dirty="0">
                <a:cs typeface="Times New Roman" pitchFamily="18" charset="0"/>
              </a:rPr>
              <a:t> </a:t>
            </a:r>
            <a:r>
              <a:rPr lang="en-US" sz="3200" b="1" dirty="0">
                <a:cs typeface="Courier New" pitchFamily="49" charset="0"/>
              </a:rPr>
              <a:t>(when you’re most refreshed!)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3563888" y="2132856"/>
            <a:ext cx="5580112" cy="2677656"/>
          </a:xfrm>
          <a:prstGeom prst="rect">
            <a:avLst/>
          </a:prstGeom>
        </p:spPr>
        <p:txBody>
          <a:bodyPr wrap="square">
            <a:spAutoFit/>
          </a:bodyPr>
          <a:lstStyle/>
          <a:p>
            <a:pPr>
              <a:lnSpc>
                <a:spcPct val="150000"/>
              </a:lnSpc>
            </a:pPr>
            <a:r>
              <a:rPr lang="en-US" sz="2800" b="1" dirty="0">
                <a:cs typeface="Times New Roman" pitchFamily="18" charset="0"/>
              </a:rPr>
              <a:t>2. How Long should a quiet time be</a:t>
            </a:r>
          </a:p>
          <a:p>
            <a:pPr>
              <a:lnSpc>
                <a:spcPct val="150000"/>
              </a:lnSpc>
            </a:pPr>
            <a:r>
              <a:rPr lang="en-US" sz="2800" b="1" dirty="0">
                <a:cs typeface="Times New Roman" pitchFamily="18" charset="0"/>
              </a:rPr>
              <a:t>3. </a:t>
            </a:r>
            <a:r>
              <a:rPr lang="en-US" sz="2800" b="1" dirty="0">
                <a:cs typeface="Courier New" pitchFamily="49" charset="0"/>
              </a:rPr>
              <a:t>Choose a special place</a:t>
            </a:r>
            <a:endParaRPr lang="en-US" sz="2800" b="1" dirty="0">
              <a:cs typeface="Times New Roman" pitchFamily="18" charset="0"/>
            </a:endParaRPr>
          </a:p>
          <a:p>
            <a:pPr>
              <a:lnSpc>
                <a:spcPct val="150000"/>
              </a:lnSpc>
            </a:pPr>
            <a:r>
              <a:rPr lang="en-US" sz="2800" b="1" dirty="0">
                <a:cs typeface="Courier New" pitchFamily="49" charset="0"/>
              </a:rPr>
              <a:t>4. Gather your resources</a:t>
            </a:r>
            <a:endParaRPr lang="en-US" sz="2800" b="1" dirty="0">
              <a:cs typeface="Times New Roman" pitchFamily="18" charset="0"/>
            </a:endParaRPr>
          </a:p>
          <a:p>
            <a:pPr>
              <a:lnSpc>
                <a:spcPct val="150000"/>
              </a:lnSpc>
            </a:pPr>
            <a:r>
              <a:rPr lang="en-US" sz="2800" b="1" dirty="0">
                <a:cs typeface="Courier New" pitchFamily="49" charset="0"/>
              </a:rPr>
              <a:t>5. Begin with the right attitudes</a:t>
            </a:r>
            <a:endParaRPr lang="en-GB" sz="2400" b="1" dirty="0"/>
          </a:p>
        </p:txBody>
      </p:sp>
      <p:sp>
        <p:nvSpPr>
          <p:cNvPr id="4" name="Rectangle 3"/>
          <p:cNvSpPr/>
          <p:nvPr/>
        </p:nvSpPr>
        <p:spPr>
          <a:xfrm>
            <a:off x="0" y="1340768"/>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D. How to Begin a Daily Quiet Time</a:t>
            </a:r>
            <a:endParaRPr lang="en-US" sz="3600" b="1" dirty="0">
              <a:solidFill>
                <a:srgbClr val="00206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a:solidFill>
                  <a:srgbClr val="002060"/>
                </a:solidFill>
                <a:cs typeface="Courier New" pitchFamily="49" charset="0"/>
              </a:rPr>
              <a:t>6. A Plan to Get your started</a:t>
            </a:r>
            <a:endParaRPr lang="en-US" sz="3600" b="1" dirty="0">
              <a:solidFill>
                <a:srgbClr val="00206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4932040" y="2348880"/>
            <a:ext cx="3600400" cy="3970318"/>
          </a:xfrm>
          <a:prstGeom prst="rect">
            <a:avLst/>
          </a:prstGeom>
        </p:spPr>
        <p:txBody>
          <a:bodyPr wrap="square">
            <a:spAutoFit/>
          </a:bodyPr>
          <a:lstStyle/>
          <a:p>
            <a:pPr marL="457200" indent="-457200">
              <a:buFont typeface="Arial" charset="0"/>
              <a:buChar char="•"/>
            </a:pPr>
            <a:r>
              <a:rPr lang="en-US" sz="3600" dirty="0">
                <a:cs typeface="Courier New" pitchFamily="49" charset="0"/>
              </a:rPr>
              <a:t> Relax</a:t>
            </a:r>
            <a:endParaRPr lang="en-US" sz="3600" dirty="0">
              <a:cs typeface="Times New Roman" pitchFamily="18" charset="0"/>
            </a:endParaRPr>
          </a:p>
          <a:p>
            <a:pPr marL="457200" indent="-457200">
              <a:buFont typeface="Arial" charset="0"/>
              <a:buChar char="•"/>
            </a:pPr>
            <a:r>
              <a:rPr lang="en-US" sz="3600" dirty="0">
                <a:cs typeface="Courier New" pitchFamily="49" charset="0"/>
              </a:rPr>
              <a:t> Read</a:t>
            </a:r>
            <a:endParaRPr lang="en-US" sz="3600" dirty="0">
              <a:cs typeface="Times New Roman" pitchFamily="18" charset="0"/>
            </a:endParaRPr>
          </a:p>
          <a:p>
            <a:pPr marL="457200" indent="-457200">
              <a:buFont typeface="Arial" charset="0"/>
              <a:buChar char="•"/>
            </a:pPr>
            <a:r>
              <a:rPr lang="en-US" sz="3600" dirty="0">
                <a:cs typeface="Courier New" pitchFamily="49" charset="0"/>
              </a:rPr>
              <a:t> Reflect</a:t>
            </a:r>
            <a:endParaRPr lang="en-US" sz="3600" dirty="0">
              <a:cs typeface="Times New Roman" pitchFamily="18" charset="0"/>
            </a:endParaRPr>
          </a:p>
          <a:p>
            <a:pPr marL="457200" indent="-457200">
              <a:buFont typeface="Arial" charset="0"/>
              <a:buChar char="•"/>
            </a:pPr>
            <a:r>
              <a:rPr lang="en-US" sz="3600" dirty="0">
                <a:cs typeface="Courier New" pitchFamily="49" charset="0"/>
              </a:rPr>
              <a:t> Record</a:t>
            </a:r>
            <a:endParaRPr lang="en-US" sz="3600" dirty="0">
              <a:cs typeface="Times New Roman" pitchFamily="18" charset="0"/>
            </a:endParaRPr>
          </a:p>
          <a:p>
            <a:pPr marL="457200" indent="-457200">
              <a:buFont typeface="Arial" charset="0"/>
              <a:buChar char="•"/>
            </a:pPr>
            <a:r>
              <a:rPr lang="en-US" sz="3600" dirty="0">
                <a:cs typeface="Courier New" pitchFamily="49" charset="0"/>
              </a:rPr>
              <a:t> Request</a:t>
            </a:r>
            <a:endParaRPr lang="en-US" sz="3600" dirty="0">
              <a:cs typeface="Times New Roman" pitchFamily="18" charset="0"/>
            </a:endParaRPr>
          </a:p>
          <a:p>
            <a:pPr marL="457200" indent="-457200">
              <a:buFont typeface="Arial" charset="0"/>
              <a:buChar char="•"/>
            </a:pPr>
            <a:r>
              <a:rPr lang="en-US" sz="3600" dirty="0">
                <a:cs typeface="Courier New" pitchFamily="49" charset="0"/>
              </a:rPr>
              <a:t> Plan to be successful!</a:t>
            </a:r>
            <a:endParaRPr lang="en-GB" sz="3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6718</TotalTime>
  <Words>4010</Words>
  <Application>Microsoft Macintosh PowerPoint</Application>
  <PresentationFormat>On-screen Show (4:3)</PresentationFormat>
  <Paragraphs>739</Paragraphs>
  <Slides>43</Slides>
  <Notes>43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Century Gothic</vt:lpstr>
      <vt:lpstr>Times New Roman</vt:lpstr>
      <vt:lpstr>Wingdings</vt:lpstr>
      <vt:lpstr>Office Theme</vt:lpstr>
      <vt:lpstr>LEADERSHIP Certification  Program Level 1</vt:lpstr>
      <vt:lpstr>How to Study  the Bible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What are things that may prevent my hearing the Word of God? </vt:lpstr>
      <vt:lpstr>PowerPoint Presentation</vt:lpstr>
      <vt:lpstr>PowerPoint Presentation</vt:lpstr>
      <vt:lpstr>How to Read God’s Word</vt:lpstr>
      <vt:lpstr>How to Read God’s Word</vt:lpstr>
      <vt:lpstr>PowerPoint Presentation</vt:lpstr>
      <vt:lpstr>PowerPoint Presentation</vt:lpstr>
      <vt:lpstr>PowerPoint Presentation</vt:lpstr>
      <vt:lpstr>PowerPoint Presentation</vt:lpstr>
      <vt:lpstr>PowerPoint Presentation</vt:lpstr>
      <vt:lpstr>PowerPoint Presentation</vt:lpstr>
      <vt:lpstr> 6. How do I begin  a daily Bible Study program?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Certification Program level 1</dc:title>
  <dc:creator>Erika</dc:creator>
  <cp:lastModifiedBy>Turner, Rebecca</cp:lastModifiedBy>
  <cp:revision>294</cp:revision>
  <dcterms:created xsi:type="dcterms:W3CDTF">2013-01-31T11:34:30Z</dcterms:created>
  <dcterms:modified xsi:type="dcterms:W3CDTF">2019-01-22T15:07:21Z</dcterms:modified>
</cp:coreProperties>
</file>